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8"/>
  </p:notesMasterIdLst>
  <p:sldIdLst>
    <p:sldId id="876" r:id="rId2"/>
    <p:sldId id="925" r:id="rId3"/>
    <p:sldId id="759" r:id="rId4"/>
    <p:sldId id="628" r:id="rId5"/>
    <p:sldId id="926" r:id="rId6"/>
    <p:sldId id="1059" r:id="rId7"/>
    <p:sldId id="1060" r:id="rId8"/>
    <p:sldId id="1061" r:id="rId9"/>
    <p:sldId id="1062" r:id="rId10"/>
    <p:sldId id="1123" r:id="rId11"/>
    <p:sldId id="927" r:id="rId12"/>
    <p:sldId id="788" r:id="rId13"/>
    <p:sldId id="1070" r:id="rId14"/>
    <p:sldId id="1124" r:id="rId15"/>
    <p:sldId id="886" r:id="rId16"/>
    <p:sldId id="936" r:id="rId17"/>
    <p:sldId id="1072" r:id="rId18"/>
    <p:sldId id="1074" r:id="rId19"/>
    <p:sldId id="1075" r:id="rId20"/>
    <p:sldId id="1125" r:id="rId21"/>
    <p:sldId id="1076" r:id="rId22"/>
    <p:sldId id="942" r:id="rId23"/>
    <p:sldId id="957" r:id="rId24"/>
    <p:sldId id="1126" r:id="rId25"/>
    <p:sldId id="1078" r:id="rId26"/>
    <p:sldId id="1079" r:id="rId27"/>
    <p:sldId id="1081" r:id="rId28"/>
    <p:sldId id="952" r:id="rId29"/>
    <p:sldId id="966" r:id="rId30"/>
    <p:sldId id="1082" r:id="rId31"/>
    <p:sldId id="1083" r:id="rId32"/>
    <p:sldId id="1127" r:id="rId33"/>
    <p:sldId id="1086" r:id="rId34"/>
    <p:sldId id="1087" r:id="rId35"/>
    <p:sldId id="980" r:id="rId36"/>
    <p:sldId id="1121" r:id="rId37"/>
  </p:sldIdLst>
  <p:sldSz cx="9144000" cy="5143500" type="screen16x9"/>
  <p:notesSz cx="6858000" cy="9144000"/>
  <p:custDataLst>
    <p:tags r:id="rId39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/>
  <p:cmAuthor id="2" name="Bob Vachon" initials="BV" lastIdx="2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902" autoAdjust="0"/>
    <p:restoredTop sz="99821" autoAdjust="0"/>
  </p:normalViewPr>
  <p:slideViewPr>
    <p:cSldViewPr snapToGrid="0" showGuides="1">
      <p:cViewPr varScale="1">
        <p:scale>
          <a:sx n="97" d="100"/>
          <a:sy n="97" d="100"/>
        </p:scale>
        <p:origin x="-876" y="-102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pPr/>
              <a:t>9/7/2020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b="0"/>
              <a:t>Programa Academia de Redes de Cisco</a:t>
            </a:r>
          </a:p>
          <a:p>
            <a:pPr rtl="0">
              <a:buFontTx/>
              <a:buNone/>
            </a:pPr>
            <a:r>
              <a:rPr lang="es-419" b="0"/>
              <a:t>Introducción a Redes v7.0 (ITN)</a:t>
            </a:r>
          </a:p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Módulo 8: Capa de 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10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8.1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Características de la Capa de Red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8.1.6</a:t>
            </a:r>
            <a:r>
              <a:rPr lang="es-419" baseline="0">
                <a:latin typeface="Arial" charset="0"/>
              </a:rPr>
              <a:t> </a:t>
            </a:r>
            <a:r>
              <a:rPr lang="es-419" sz="1200" b="0"/>
              <a:t>–</a:t>
            </a:r>
            <a:r>
              <a:rPr lang="es-419" sz="1200" b="0" baseline="0"/>
              <a:t> </a:t>
            </a:r>
            <a:r>
              <a:rPr lang="es-419"/>
              <a:t>Independencia de Medios</a:t>
            </a:r>
          </a:p>
          <a:p>
            <a:pPr rtl="0">
              <a:buFontTx/>
              <a:buNone/>
            </a:pPr>
            <a:r>
              <a:rPr lang="es-419"/>
              <a:t>8.1.7</a:t>
            </a:r>
            <a:r>
              <a:rPr lang="es-419" baseline="0"/>
              <a:t> </a:t>
            </a:r>
            <a:r>
              <a:rPr lang="es-419" sz="1200">
                <a:effectLst/>
              </a:rPr>
              <a:t>Verifique su comprensión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  <a:effectLst/>
              </a:rPr>
              <a:t>Características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IP</a:t>
            </a:r>
          </a:p>
        </p:txBody>
      </p:sp>
    </p:spTree>
    <p:extLst>
      <p:ext uri="{BB962C8B-B14F-4D97-AF65-F5344CB8AC3E}">
        <p14:creationId xmlns:p14="http://schemas.microsoft.com/office/powerpoint/2010/main" xmlns="" val="2465286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8.2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Paquete IPv4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625529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12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8.2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Paquete IPv4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8.2.1 – </a:t>
            </a:r>
            <a:r>
              <a:rPr lang="es-419"/>
              <a:t>Encabezado de paquetes IPV4</a:t>
            </a:r>
          </a:p>
        </p:txBody>
      </p:sp>
    </p:spTree>
    <p:extLst>
      <p:ext uri="{BB962C8B-B14F-4D97-AF65-F5344CB8AC3E}">
        <p14:creationId xmlns:p14="http://schemas.microsoft.com/office/powerpoint/2010/main" xmlns="" val="3427554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13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8.2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Paquete IPv4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8.2.2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s-419"/>
              <a:t>Campos de encabezado de paquete IPV4</a:t>
            </a:r>
          </a:p>
        </p:txBody>
      </p:sp>
    </p:spTree>
    <p:extLst>
      <p:ext uri="{BB962C8B-B14F-4D97-AF65-F5344CB8AC3E}">
        <p14:creationId xmlns:p14="http://schemas.microsoft.com/office/powerpoint/2010/main" xmlns="" val="3427554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14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8.2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Paquete IPv4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8.2.2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s-419"/>
              <a:t>Campos de encabezado de paquete IPV4</a:t>
            </a:r>
          </a:p>
        </p:txBody>
      </p:sp>
    </p:spTree>
    <p:extLst>
      <p:ext uri="{BB962C8B-B14F-4D97-AF65-F5344CB8AC3E}">
        <p14:creationId xmlns:p14="http://schemas.microsoft.com/office/powerpoint/2010/main" xmlns="" val="3427554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8.3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Paquetes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15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8181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8.3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Paquetes IPv6</a:t>
            </a:r>
          </a:p>
          <a:p>
            <a:pPr rtl="0"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8.3.1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— </a:t>
            </a:r>
            <a:r>
              <a:rPr lang="es-419"/>
              <a:t>Limitaciones de IPv4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16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5876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8.3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Paquetes IPv6</a:t>
            </a:r>
          </a:p>
          <a:p>
            <a:pPr rtl="0"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8.3.2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— </a:t>
            </a:r>
            <a:r>
              <a:rPr lang="es-419"/>
              <a:t> Visión general de IPv6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17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5876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8.3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Paquetes IPv6</a:t>
            </a:r>
          </a:p>
          <a:p>
            <a:pPr rtl="0"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8.3.3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— </a:t>
            </a:r>
            <a:r>
              <a:rPr lang="es-419"/>
              <a:t> Campos de encabezado de paquetes IPv4 en el encabezado de paquetes IPv6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18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5876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8.3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Paquetes IPv6</a:t>
            </a:r>
          </a:p>
          <a:p>
            <a:pPr rtl="0"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8.3.4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s-419"/>
              <a:t>Encabezado de paquetes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19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5876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0A313ED8-785B-4D16-9B17-4143385249B9}" type="slidenum">
              <a:rPr sz="800" b="0"/>
              <a:pPr algn="r" rtl="0"/>
              <a:t>2</a:t>
            </a:fld>
            <a:endParaRPr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8.0 Introducción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8.0.2 – </a:t>
            </a:r>
            <a:r>
              <a:rPr lang="es-419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¿Qué</a:t>
            </a:r>
            <a:r>
              <a:rPr lang="es-419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aprenderé en este módulo?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5879240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8.3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Paquetes IPv6</a:t>
            </a:r>
          </a:p>
          <a:p>
            <a:pPr rtl="0"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8.3.4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s-419"/>
              <a:t>Encabezado de paquetes IPV6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20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5876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8.3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Paquetes IPv6</a:t>
            </a:r>
          </a:p>
          <a:p>
            <a:pPr rtl="0"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8.3.5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s-419"/>
              <a:t> Video – Ejemplos de encabezado IPV6 en Wireshark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/>
              <a:t>8.3.6 </a:t>
            </a:r>
            <a:r>
              <a:rPr lang="es-419" sz="1200">
                <a:effectLst/>
              </a:rPr>
              <a:t>— Compruebe su comprensión —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Paquetes IPv6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21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5876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8.4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Cómo se enruta un Host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22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81813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8.4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Cómo se enruta un Host</a:t>
            </a:r>
          </a:p>
          <a:p>
            <a:pPr rtl="0"/>
            <a:r>
              <a:rPr lang="es-419"/>
              <a:t>8.4.1</a:t>
            </a:r>
            <a:r>
              <a:rPr lang="es-419" baseline="0"/>
              <a:t> – </a:t>
            </a:r>
            <a:r>
              <a:rPr lang="es-419"/>
              <a:t>Decisión de reenvío de host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23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8440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8.4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Cómo se enruta un Host</a:t>
            </a:r>
          </a:p>
          <a:p>
            <a:pPr rtl="0"/>
            <a:r>
              <a:rPr lang="es-419"/>
              <a:t>8.4.1</a:t>
            </a:r>
            <a:r>
              <a:rPr lang="es-419" baseline="0"/>
              <a:t> – </a:t>
            </a:r>
            <a:r>
              <a:rPr lang="es-419"/>
              <a:t>Decisión de reenvío de host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24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84409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8.4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Cómo se enruta un Host</a:t>
            </a:r>
          </a:p>
          <a:p>
            <a:pPr rtl="0"/>
            <a:r>
              <a:rPr lang="es-419"/>
              <a:t>8.4.2</a:t>
            </a:r>
            <a:r>
              <a:rPr lang="es-419" baseline="0"/>
              <a:t> – </a:t>
            </a:r>
            <a:r>
              <a:rPr lang="es-419"/>
              <a:t> Gateway Predeterminado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25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84409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8.4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Cómo se enruta un Host</a:t>
            </a:r>
          </a:p>
          <a:p>
            <a:pPr rtl="0"/>
            <a:r>
              <a:rPr lang="es-419"/>
              <a:t>8.4.3</a:t>
            </a:r>
            <a:r>
              <a:rPr lang="es-419" baseline="0"/>
              <a:t> – </a:t>
            </a:r>
            <a:r>
              <a:rPr lang="es-419"/>
              <a:t>Un host enruta a la puerta de enlace predeterminada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26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84409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8.4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Cómo se enruta un Host</a:t>
            </a:r>
          </a:p>
          <a:p>
            <a:pPr rtl="0"/>
            <a:r>
              <a:rPr lang="es-419"/>
              <a:t>8.4.4</a:t>
            </a:r>
            <a:r>
              <a:rPr lang="es-419" baseline="0"/>
              <a:t> – </a:t>
            </a:r>
            <a:r>
              <a:rPr lang="es-419"/>
              <a:t>Tablas de enrutamiento de Host</a:t>
            </a:r>
          </a:p>
          <a:p>
            <a:pPr rtl="0"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8.4.5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>
                <a:effectLst/>
              </a:rPr>
              <a:t>— Compruebe su comprensión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Cómo enruta un host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27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84409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8.5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Introducción al enrutamiento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28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81813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8.5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Introducción al Enrutamiento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8.5.1 - </a:t>
            </a:r>
            <a:r>
              <a:rPr lang="es-419"/>
              <a:t>Decisión de reenvío de paquetes del router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29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9574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8.1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Características de la Capa de 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625529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</a:p>
          <a:p>
            <a:pPr rtl="0">
              <a:buFontTx/>
              <a:buNone/>
            </a:pPr>
            <a:r>
              <a:rPr lang="es-419" sz="1200" b="0"/>
              <a:t>8.5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8.5.2 — </a:t>
            </a:r>
            <a:r>
              <a:rPr lang="es-419"/>
              <a:t>Tabla de enrutamiento IP del enrutador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30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95741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</a:p>
          <a:p>
            <a:pPr rtl="0">
              <a:buFontTx/>
              <a:buNone/>
            </a:pPr>
            <a:r>
              <a:rPr lang="es-419" sz="1200" b="0"/>
              <a:t>8.5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8.5.3 – </a:t>
            </a:r>
            <a:r>
              <a:rPr lang="es-419" sz="1200"/>
              <a:t>Enrutamiento estático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31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95741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8.5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Introducción al Enrutamiento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8.5.4 – </a:t>
            </a:r>
            <a:r>
              <a:rPr lang="es-419" sz="1200"/>
              <a:t>Enrutador Dinámico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32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95741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8.5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Introducción al Enrutamiento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8.5.5 – </a:t>
            </a:r>
            <a:r>
              <a:rPr lang="es-419"/>
              <a:t>Video -Tablas de enrutamiento de router IPv4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33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95741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8.5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Introducción al Enrutamiento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8.5.6 — </a:t>
            </a:r>
            <a:r>
              <a:rPr lang="es-419"/>
              <a:t>Introducción a una tabla de enrutamiento IPv4</a:t>
            </a:r>
          </a:p>
          <a:p>
            <a:pPr marL="0" marR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>
                <a:latin typeface="Arial" charset="0"/>
              </a:rPr>
              <a:t>8.5.7 – </a:t>
            </a:r>
            <a:r>
              <a:rPr lang="es-419" sz="1200">
                <a:effectLst/>
              </a:rPr>
              <a:t>Verifique su conocimiento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Introducción al enrutamiento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34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95741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8.6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Módulo de práctica y cuestionario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35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3015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/>
              <a:pPr rtl="0"/>
              <a:t>4</a:t>
            </a:fld>
            <a:endParaRPr sz="8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8.1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Características de la Capa de Red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8.1.1 — </a:t>
            </a:r>
            <a:r>
              <a:rPr lang="es-419"/>
              <a:t>La capa de red </a:t>
            </a:r>
          </a:p>
        </p:txBody>
      </p:sp>
    </p:spTree>
    <p:extLst>
      <p:ext uri="{BB962C8B-B14F-4D97-AF65-F5344CB8AC3E}">
        <p14:creationId xmlns:p14="http://schemas.microsoft.com/office/powerpoint/2010/main" xmlns="" val="3525190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5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8.1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Características de la Capa de Red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8.1.2</a:t>
            </a:r>
            <a:r>
              <a:rPr lang="es-419" baseline="0">
                <a:latin typeface="Arial" charset="0"/>
              </a:rPr>
              <a:t> </a:t>
            </a:r>
            <a:r>
              <a:rPr lang="es-419" sz="1200" b="0"/>
              <a:t>– </a:t>
            </a:r>
            <a:r>
              <a:rPr lang="es-419"/>
              <a:t>IP Encapsulation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5335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6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8.1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Características de la Capa de Red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8.1.3</a:t>
            </a:r>
            <a:r>
              <a:rPr lang="es-419" baseline="0">
                <a:latin typeface="Arial" charset="0"/>
              </a:rPr>
              <a:t> </a:t>
            </a:r>
            <a:r>
              <a:rPr lang="es-419" sz="1200" b="0"/>
              <a:t>– </a:t>
            </a:r>
            <a:r>
              <a:rPr lang="es-419"/>
              <a:t>Características de IP</a:t>
            </a:r>
          </a:p>
        </p:txBody>
      </p:sp>
    </p:spTree>
    <p:extLst>
      <p:ext uri="{BB962C8B-B14F-4D97-AF65-F5344CB8AC3E}">
        <p14:creationId xmlns:p14="http://schemas.microsoft.com/office/powerpoint/2010/main" xmlns="" val="785335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7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8.1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Características de la Capa de Red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8.1.4</a:t>
            </a:r>
            <a:r>
              <a:rPr lang="es-419" baseline="0">
                <a:latin typeface="Arial" charset="0"/>
              </a:rPr>
              <a:t> </a:t>
            </a:r>
            <a:r>
              <a:rPr lang="es-419" sz="1200" b="0"/>
              <a:t>– </a:t>
            </a:r>
            <a:r>
              <a:rPr lang="es-419"/>
              <a:t>Sin conexión (Connectionless) </a:t>
            </a:r>
          </a:p>
        </p:txBody>
      </p:sp>
    </p:spTree>
    <p:extLst>
      <p:ext uri="{BB962C8B-B14F-4D97-AF65-F5344CB8AC3E}">
        <p14:creationId xmlns:p14="http://schemas.microsoft.com/office/powerpoint/2010/main" xmlns="" val="785335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8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8.1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Características de la Capa de Red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8.1.5</a:t>
            </a:r>
            <a:r>
              <a:rPr lang="es-419" baseline="0">
                <a:latin typeface="Arial" charset="0"/>
              </a:rPr>
              <a:t> </a:t>
            </a:r>
            <a:r>
              <a:rPr lang="es-419" sz="1200" b="0"/>
              <a:t>– </a:t>
            </a:r>
            <a:r>
              <a:rPr lang="es-419"/>
              <a:t>Mejor esfuerzo</a:t>
            </a:r>
          </a:p>
        </p:txBody>
      </p:sp>
    </p:spTree>
    <p:extLst>
      <p:ext uri="{BB962C8B-B14F-4D97-AF65-F5344CB8AC3E}">
        <p14:creationId xmlns:p14="http://schemas.microsoft.com/office/powerpoint/2010/main" xmlns="" val="785335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9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8.1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Características de la Capa de Red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8.1.6</a:t>
            </a:r>
            <a:r>
              <a:rPr lang="es-419" baseline="0">
                <a:latin typeface="Arial" charset="0"/>
              </a:rPr>
              <a:t> </a:t>
            </a:r>
            <a:r>
              <a:rPr lang="es-419" sz="1200" b="0"/>
              <a:t>–</a:t>
            </a:r>
            <a:r>
              <a:rPr lang="es-419" sz="1200" b="0" baseline="0"/>
              <a:t> </a:t>
            </a:r>
            <a:r>
              <a:rPr lang="es-419"/>
              <a:t>Independencia de Medios</a:t>
            </a:r>
          </a:p>
          <a:p>
            <a:pPr rtl="0">
              <a:buFontTx/>
              <a:buNone/>
            </a:pPr>
            <a:r>
              <a:rPr lang="es-419"/>
              <a:t>8.1.7</a:t>
            </a:r>
            <a:r>
              <a:rPr lang="es-419" baseline="0"/>
              <a:t> </a:t>
            </a:r>
            <a:r>
              <a:rPr lang="es-419" sz="1200">
                <a:effectLst/>
              </a:rPr>
              <a:t>Verifique su comprensión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  <a:effectLst/>
              </a:rPr>
              <a:t>Características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IP</a:t>
            </a:r>
          </a:p>
        </p:txBody>
      </p:sp>
    </p:spTree>
    <p:extLst>
      <p:ext uri="{BB962C8B-B14F-4D97-AF65-F5344CB8AC3E}">
        <p14:creationId xmlns:p14="http://schemas.microsoft.com/office/powerpoint/2010/main" xmlns="" val="785335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 xmlns="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2579966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 xmlns="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 xmlns="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sz="60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419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Cisco y/o sus filiales. Todos los derechos reservados.   Información confidencial de Cisco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542967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xmlns="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xmlns="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sz="60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419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Cisco y/o sus filiales. Todos los derechos reservados.   Información confidencial de Cisco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91366" y="2125682"/>
            <a:ext cx="7237590" cy="1270941"/>
          </a:xfrm>
        </p:spPr>
        <p:txBody>
          <a:bodyPr/>
          <a:lstStyle/>
          <a:p>
            <a:pPr rtl="0"/>
            <a:r>
              <a:rPr lang="es-419" sz="4600">
                <a:solidFill>
                  <a:schemeClr val="accent5">
                    <a:lumMod val="40000"/>
                    <a:lumOff val="60000"/>
                  </a:schemeClr>
                </a:solidFill>
              </a:rPr>
              <a:t>Módulo 8: Capa de red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Introducción a Redes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419" sz="1600" dirty="0"/>
              <a:t>Características de la capa de red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 dirty="0"/>
              <a:t>Independencia de medios (cont.) 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5"/>
            <a:ext cx="4028689" cy="3792213"/>
          </a:xfrm>
        </p:spPr>
        <p:txBody>
          <a:bodyPr/>
          <a:lstStyle/>
          <a:p>
            <a:pPr marL="0" indent="0" rtl="0">
              <a:buNone/>
            </a:pPr>
            <a:r>
              <a:rPr lang="es-419" sz="1400" dirty="0"/>
              <a:t>La capa de red establecerá la Unidad de Transmisión Máxima (MTU).</a:t>
            </a:r>
          </a:p>
          <a:p>
            <a:pPr lvl="1" rtl="0"/>
            <a:r>
              <a:rPr lang="es-419" dirty="0"/>
              <a:t>La capa de red lo recibe de la información de control enviada por la capa de vínculo de datos.</a:t>
            </a:r>
          </a:p>
          <a:p>
            <a:pPr lvl="1" rtl="0"/>
            <a:r>
              <a:rPr lang="es-419" dirty="0"/>
              <a:t>A continuación, la red establece el tamaño de MTU.</a:t>
            </a:r>
          </a:p>
          <a:p>
            <a:pPr marL="0" indent="0" rtl="0">
              <a:buNone/>
            </a:pPr>
            <a:r>
              <a:rPr lang="es-419" sz="1400" dirty="0"/>
              <a:t>La fragmentación es cuando la Capa 3 divide el paquete IPv4 en unidades más pequeñas.</a:t>
            </a:r>
          </a:p>
          <a:p>
            <a:pPr lvl="1" rtl="0"/>
            <a:r>
              <a:rPr lang="es-419" dirty="0"/>
              <a:t>Fragmentar provoca latencia.</a:t>
            </a:r>
          </a:p>
          <a:p>
            <a:pPr lvl="1" rtl="0"/>
            <a:r>
              <a:rPr lang="es-419" dirty="0"/>
              <a:t>IPv6 no fragmenta paquetes.</a:t>
            </a:r>
          </a:p>
          <a:p>
            <a:pPr lvl="1" rtl="0"/>
            <a:r>
              <a:rPr lang="es-419" dirty="0"/>
              <a:t>Ejemplo: El router pasa de Ethernet a una WAN lenta con una MTU más pequeña</a:t>
            </a:r>
            <a:r>
              <a:rPr lang="en-US" dirty="0"/>
              <a:t>.</a:t>
            </a:r>
            <a:endParaRPr lang="es-419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9" y="1104038"/>
            <a:ext cx="4774017" cy="317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930875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8.2 Paquete IPv4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75833744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Paquete IPV4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Encabezado de paquetes IPV4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46742" y="798946"/>
            <a:ext cx="8184025" cy="3497284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IPv4 es el protocolo de comunicación principal para la capa de red.</a:t>
            </a:r>
          </a:p>
          <a:p>
            <a:pPr marL="0" indent="0" rtl="0">
              <a:buNone/>
            </a:pPr>
            <a:r>
              <a:rPr lang="es-419" sz="1600"/>
              <a:t>El encabezado de red tiene muchos propósitos:</a:t>
            </a:r>
          </a:p>
          <a:p>
            <a:pPr lvl="1" rtl="0"/>
            <a:r>
              <a:rPr lang="es-419" sz="1600"/>
              <a:t>Garantiza que el paquete se envía en la dirección correcta (al destino).</a:t>
            </a:r>
          </a:p>
          <a:p>
            <a:pPr lvl="1" rtl="0"/>
            <a:r>
              <a:rPr lang="es-419" sz="1600"/>
              <a:t>Contiene información para el procesamiento de capas de red en varios campos.</a:t>
            </a:r>
          </a:p>
          <a:p>
            <a:pPr lvl="1" rtl="0"/>
            <a:r>
              <a:rPr lang="es-419" sz="1600"/>
              <a:t>La información del encabezado es utilizada por todos los dispositivos de capa 3 que manejan el paquete</a:t>
            </a:r>
          </a:p>
          <a:p>
            <a:pPr lvl="1"/>
            <a:endParaRPr lang="en-US" altLang="en-US" sz="1600" dirty="0"/>
          </a:p>
          <a:p>
            <a:pPr marL="0" indent="0" rtl="0">
              <a:buNone/>
            </a:pPr>
            <a:r>
              <a:rPr lang="es-419" sz="160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922330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3999" cy="731520"/>
          </a:xfrm>
        </p:spPr>
        <p:txBody>
          <a:bodyPr/>
          <a:lstStyle/>
          <a:p>
            <a:pPr rtl="0"/>
            <a:r>
              <a:rPr lang="es-419" sz="1600"/>
              <a:t>Paquete IPV4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Campos de encabezado de paquete IPV4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9728" y="792335"/>
            <a:ext cx="4690872" cy="2883553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Características del encabezado de red IPv4:</a:t>
            </a:r>
          </a:p>
          <a:p>
            <a:pPr lvl="1" rtl="0"/>
            <a:r>
              <a:rPr lang="es-419" sz="1600"/>
              <a:t>Está en binario.</a:t>
            </a:r>
          </a:p>
          <a:p>
            <a:pPr lvl="1" rtl="0"/>
            <a:r>
              <a:rPr lang="es-419" sz="1600"/>
              <a:t>Contiene varios campos de información</a:t>
            </a:r>
          </a:p>
          <a:p>
            <a:pPr lvl="1" rtl="0"/>
            <a:r>
              <a:rPr lang="es-419" sz="1600"/>
              <a:t>Diagrama se lee de izquierda a derecha, 4 bytes por línea</a:t>
            </a:r>
          </a:p>
          <a:p>
            <a:pPr lvl="1" rtl="0"/>
            <a:r>
              <a:rPr lang="es-419" sz="1600"/>
              <a:t>Los dos campos más importantes son el origen y el destino.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 rtl="0">
              <a:buNone/>
            </a:pPr>
            <a:r>
              <a:rPr lang="es-419" sz="1600"/>
              <a:t>Los protocolos pueden tener una o más funciones.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2313" y="841248"/>
            <a:ext cx="4251960" cy="408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70311268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3999" cy="731520"/>
          </a:xfrm>
        </p:spPr>
        <p:txBody>
          <a:bodyPr/>
          <a:lstStyle/>
          <a:p>
            <a:pPr rtl="0"/>
            <a:r>
              <a:rPr lang="es-419" sz="1600"/>
              <a:t>Paquete IPV4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Campos de encabezado de paquete IPV4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55448" y="792335"/>
            <a:ext cx="8723376" cy="542689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Campos significativos en el encabezado IPv4: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58451830"/>
              </p:ext>
            </p:extLst>
          </p:nvPr>
        </p:nvGraphicFramePr>
        <p:xfrm>
          <a:off x="164592" y="1417319"/>
          <a:ext cx="8750808" cy="348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916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9993"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Función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6752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Versión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Esto</a:t>
                      </a:r>
                      <a:r>
                        <a:rPr lang="es-419" baseline="0"/>
                        <a:t> será para v4, a diferencia de v6, un campo de 4 bits = 0100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071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Servicios diferenciados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Utilizado para QoS</a:t>
                      </a:r>
                      <a:r>
                        <a:rPr lang="es-419" baseline="0"/>
                        <a:t>: campo DiffServ — DS o el anterior IntServ — ToS o Tipo de servicio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9716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Suma de comprobación del encabezado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Detectar daños en el encabezado IPv4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2068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Tiempo de vida (TTL)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Recuento de saltos de capa 3. Cuando se convierte en cero, el router</a:t>
                      </a:r>
                      <a:r>
                        <a:rPr lang="es-419" baseline="0"/>
                        <a:t> descartará el paquete.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5909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de 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baseline="0"/>
                        <a:t> Protocolo de siguiente nivel de ID: ICMP, TCP, UDP,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Dirección IPv4 de origen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Dirección de origen de 32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Dirección IPV4 de 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baseline="0"/>
                        <a:t> Dirección </a:t>
                      </a:r>
                      <a:r>
                        <a:rPr lang="es-419"/>
                        <a:t>de destino de 32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169841431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8.3 Paquetes IPv6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48898543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 dirty="0"/>
              <a:t>Paquetes IPv6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 dirty="0"/>
              <a:t>Limitaciones de IPv4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8672954" cy="3573424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IPv4 tiene tres limitaciones principales:</a:t>
            </a:r>
          </a:p>
          <a:p>
            <a:pPr lvl="1" rtl="0"/>
            <a:r>
              <a:rPr lang="es-419" sz="1600"/>
              <a:t>Depleción de direcciones IPv4: básicamente nos hemos quedado sin direccionamiento IPv4.</a:t>
            </a:r>
          </a:p>
          <a:p>
            <a:pPr lvl="1" rtl="0"/>
            <a:r>
              <a:rPr lang="es-419" sz="1600"/>
              <a:t>Falta de conectividad de extremo a extremo: para que IPv4 sobreviva a este largo tiempo, se crearon direcciones privadas y NAT. Esto puso fin a las comunicaciones directas con el discurso público.</a:t>
            </a:r>
          </a:p>
          <a:p>
            <a:pPr lvl="1" rtl="0"/>
            <a:r>
              <a:rPr lang="es-419" sz="1600"/>
              <a:t>Mayor complejidad de la red: NAT fue concebido como una solución temporal y crea problemas en la red como un efecto secundario de manipular los encabezados de red que direcciona. NAT provoca problemas de latencia y solución de problemas.</a:t>
            </a:r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47103102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Paquetes IPv6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Introducción a IPv6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3997630" cy="3841213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400" dirty="0"/>
              <a:t>IPv6 fué desarrollado por Internet Engineering Task Force (IETF).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400" dirty="0"/>
              <a:t>IPv6 vence las limitaciones de IPv4.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400" dirty="0"/>
              <a:t>Mejoras que proporciona IPv6: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es-419" b="1" dirty="0"/>
              <a:t>Mayor espacio de direcciones </a:t>
            </a:r>
            <a:r>
              <a:rPr lang="es-419" dirty="0"/>
              <a:t>: basado en la dirección de 128 bits, no en 32 bits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es-419" b="1" dirty="0"/>
              <a:t>Manejo mejorado de paquetes </a:t>
            </a:r>
            <a:r>
              <a:rPr lang="es-419" dirty="0"/>
              <a:t>– encabezado simplificado con menos campos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es-419" b="1" dirty="0"/>
              <a:t>Elimina la necesidad de NAT </a:t>
            </a:r>
            <a:r>
              <a:rPr lang="es-419" dirty="0"/>
              <a:t>: dado que hay una gran cantidad de direccionamiento, no es necesario utilizar direccionamiento privado internamente y asignarse a una dirección pública compartida</a:t>
            </a:r>
          </a:p>
          <a:p>
            <a:pPr lvl="1"/>
            <a:endParaRPr lang="en-CA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04756" y="798944"/>
            <a:ext cx="488699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61630264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211713"/>
            <a:ext cx="9144000" cy="757551"/>
          </a:xfrm>
        </p:spPr>
        <p:txBody>
          <a:bodyPr/>
          <a:lstStyle/>
          <a:p>
            <a:pPr rtl="0"/>
            <a:r>
              <a:rPr lang="es-419" sz="1600" dirty="0"/>
              <a:t>Paquetes IPv6 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 dirty="0"/>
              <a:t>Campos de encabezado de paquetes IPv4 en el encabezado de paquetes IPv6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1187669"/>
            <a:ext cx="3359855" cy="3413360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400" dirty="0"/>
              <a:t>El encabezado IPv6 se simplifica, pero no es más pequeño.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400" dirty="0"/>
              <a:t>El encabezado se fija en 40 Bytes u octetos de longitud.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400" dirty="0"/>
              <a:t>Se eliminaron varios campos IPv4 para mejorar el rendimiento.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400" dirty="0"/>
              <a:t>Algunos campos IPv4 se eliminaron para mejorar el rendimiento:</a:t>
            </a:r>
          </a:p>
          <a:p>
            <a:pPr lvl="1" rtl="0"/>
            <a:r>
              <a:rPr lang="es-419" dirty="0"/>
              <a:t>Señalador</a:t>
            </a:r>
          </a:p>
          <a:p>
            <a:pPr lvl="1" rtl="0"/>
            <a:r>
              <a:rPr lang="es-419" dirty="0"/>
              <a:t>Desplazamiento de fragmentos</a:t>
            </a:r>
          </a:p>
          <a:p>
            <a:pPr lvl="1" rtl="0"/>
            <a:r>
              <a:rPr lang="es-419" dirty="0"/>
              <a:t>Suma de comprobación del encabezado</a:t>
            </a:r>
            <a:r>
              <a:rPr lang="en-CA" dirty="0"/>
              <a:t>.</a:t>
            </a:r>
            <a:endParaRPr lang="es-419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06735" y="1051126"/>
            <a:ext cx="5270522" cy="341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22725155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Paquetes IPV6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Encabezado de paquetes IPV6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8243186" cy="457933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Campos significativos en el encabezado IPv4:</a:t>
            </a:r>
          </a:p>
          <a:p>
            <a:pPr lvl="1"/>
            <a:endParaRPr lang="en-CA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211577"/>
              </p:ext>
            </p:extLst>
          </p:nvPr>
        </p:nvGraphicFramePr>
        <p:xfrm>
          <a:off x="196596" y="1237227"/>
          <a:ext cx="8750808" cy="3771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916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7926"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Función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2101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Versión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Esto</a:t>
                      </a:r>
                      <a:r>
                        <a:rPr lang="es-419" baseline="0"/>
                        <a:t> será para v6, a diferencia de v4, un campo de 4 bits = 0110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3272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Clase de tráfico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Utilizado para QoS</a:t>
                      </a:r>
                      <a:r>
                        <a:rPr lang="es-419" baseline="0"/>
                        <a:t>: Equivalente al campo DiffServ — DS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1404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Etiqueta de flujo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baseline="0"/>
                        <a:t>Informa al dispositivo para manejar etiquetas de flujo idénticas de la misma manera, </a:t>
                      </a:r>
                      <a:r>
                        <a:rPr lang="es-419"/>
                        <a:t>campo de 20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404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Longitud de carga útil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Este campo de 16 bits indica la longitud de la porción de datos o la carga útil del paquete IPv6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1138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Siguiente encabezado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I.D.s de siguiente nivel</a:t>
                      </a:r>
                      <a:r>
                        <a:rPr lang="es-419" baseline="0"/>
                        <a:t> protocolo: ICMP, TCP, UDP,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1138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Límite de saltos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/>
                        <a:t>Reemplaza el recuento de saltos de capa 3 del</a:t>
                      </a:r>
                      <a:r>
                        <a:rPr lang="es-419" baseline="0"/>
                        <a:t> campo TTL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1684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Dirección IPv4 de origen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Dirección de origen de 128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1404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Dirección IPV4 de 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baseline="0" dirty="0"/>
                        <a:t> Dirección </a:t>
                      </a:r>
                      <a:r>
                        <a:rPr lang="es-419" dirty="0"/>
                        <a:t>de destino de 128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6004138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12812"/>
          </a:xfrm>
        </p:spPr>
        <p:txBody>
          <a:bodyPr/>
          <a:lstStyle/>
          <a:p>
            <a:pPr rtl="0" eaLnBrk="1" hangingPunct="1"/>
            <a:r>
              <a:rPr lang="es-419"/>
              <a:t>Módulo 8: Temas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99461" y="654206"/>
            <a:ext cx="8769026" cy="281711"/>
          </a:xfrm>
        </p:spPr>
        <p:txBody>
          <a:bodyPr/>
          <a:lstStyle/>
          <a:p>
            <a:pPr marL="0" indent="0" rtl="0">
              <a:spcBef>
                <a:spcPct val="30000"/>
              </a:spcBef>
              <a:buNone/>
            </a:pPr>
            <a:r>
              <a:rPr lang="es-419"/>
              <a:t>¿Qué aprenderé en este módulo?</a:t>
            </a: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1238170"/>
              </p:ext>
            </p:extLst>
          </p:nvPr>
        </p:nvGraphicFramePr>
        <p:xfrm>
          <a:off x="522512" y="1140033"/>
          <a:ext cx="8348355" cy="30665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5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332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1216">
                <a:tc>
                  <a:txBody>
                    <a:bodyPr/>
                    <a:lstStyle/>
                    <a:p>
                      <a:pPr rtl="0"/>
                      <a:r>
                        <a:rPr lang="es-419" b="1">
                          <a:effectLst/>
                        </a:rPr>
                        <a:t>Título del tema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Objetivo del tema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Características de la capa de 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Explique la forma en que la capa de red utiliza protocolos IP para comunicaciones confiables.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Paquete IPv4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Explique la función de los principales campos de encabezado en el paquete IPv4.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Paquete IPv6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Explique la función de los principales campos de encabezado en el paquete IPv6.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3647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¿Cómo arma las rutas un host?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Explique la forma en que los dispositivos de red utilizan tablas de routing para dirigir los paquetes a una red de destino.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3647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Tablas de routing de router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Explique la función de los campos en la tabla de routing de un router.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338189466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Paquetes IPV6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Encabezado de paquetes IPV6 (Cont.)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8243186" cy="3073117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El paquete IPv6 también puede contener encabezados de extensión (EH). </a:t>
            </a:r>
          </a:p>
          <a:p>
            <a:pPr marL="0" indent="0" rtl="0">
              <a:buNone/>
            </a:pPr>
            <a:r>
              <a:rPr lang="es-419" sz="1600"/>
              <a:t>Características de los encabezados EH: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proporcionar información de capa de red opcional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son opcionales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se colocan entre el encabezado IPv6 y la carga útil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puede usarse para fragmentación, seguridad, soporte de movilidad, etc.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0" indent="0" rtl="0">
              <a:buNone/>
            </a:pPr>
            <a:r>
              <a:rPr lang="es-419" sz="1600" b="1"/>
              <a:t>Nota: </a:t>
            </a:r>
            <a:r>
              <a:rPr lang="es-419" sz="1600"/>
              <a:t>a diferencia de IPv4, los Routers no fragmentan los paquetes de IPv6.</a:t>
            </a:r>
          </a:p>
        </p:txBody>
      </p:sp>
    </p:spTree>
    <p:extLst>
      <p:ext uri="{BB962C8B-B14F-4D97-AF65-F5344CB8AC3E}">
        <p14:creationId xmlns:p14="http://schemas.microsoft.com/office/powerpoint/2010/main" xmlns="" val="2392983842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Paquetes IPV6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Video – Ejemplos de encabezados IPv6 en Wireshark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8581514" cy="2131285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Este video cubrirá lo siguiente: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Paquetes Ethernet IPv6 en Wireshark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Información de control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La diferencia entre paquetes</a:t>
            </a:r>
          </a:p>
          <a:p>
            <a:pPr marL="0" indent="0">
              <a:buNone/>
            </a:pP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32752531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8.4 Cómo se enruta un host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749772822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pPr rtl="0"/>
            <a:r>
              <a:rPr lang="es-419" sz="1600"/>
              <a:t>Cómo se enruta un Host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s-419"/>
              <a:t>Decisión de reenvío de host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" y="711504"/>
            <a:ext cx="8516566" cy="2250825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800"/>
              <a:t>Los paquetes siempre se crean en el origen.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800"/>
              <a:t>Cada dispositivo host crea su propia tabla de enrutamiento.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800"/>
              <a:t>Un host puede enviar paquetes a lo siguiente:</a:t>
            </a:r>
          </a:p>
          <a:p>
            <a:pPr lvl="1" rtl="0"/>
            <a:r>
              <a:rPr lang="es-419" sz="1700"/>
              <a:t>Sí mismo — 127.0.0.1 (IPv4),: :1 (IPv6)</a:t>
            </a:r>
          </a:p>
          <a:p>
            <a:pPr lvl="1" rtl="0"/>
            <a:r>
              <a:rPr lang="es-419" sz="1700"/>
              <a:t>Hosts locales: el destino está en la misma LAN</a:t>
            </a:r>
          </a:p>
          <a:p>
            <a:pPr lvl="1" rtl="0"/>
            <a:r>
              <a:rPr lang="es-419" sz="1700"/>
              <a:t>Hosts remotos: los dispositivos no están en la misma LAN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1070" y="3072057"/>
            <a:ext cx="4799457" cy="192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00830764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pPr rtl="0"/>
            <a:r>
              <a:rPr lang="es-419" sz="1600"/>
              <a:t>Cómo se enruta un Host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s-419"/>
              <a:t>Decisión de reenvío de host (Cont.)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" y="711504"/>
            <a:ext cx="8915400" cy="2530460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800"/>
              <a:t>El dispositivo de origen determina si el destino es local o remoto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800"/>
              <a:t>Método de determinación: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es-419" sz="1600"/>
              <a:t>IPv4: el origen utiliza su propia dirección IP y máscara de subred, junto con la dirección IP de destino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es-419" sz="1600"/>
              <a:t>IPv6: el origen utiliza la dirección de red y el prefijo anunciados por el enrutador local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700"/>
              <a:t>El tráfico local se desconecta de la interfaz de host para ser manejado por un dispositivo intermediario.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700"/>
              <a:t>El tráfico remoto se reenvía directamente a la puerta de enlace predeterminada de la LAN.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82137" y="3515474"/>
            <a:ext cx="3779726" cy="1359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90649388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pPr rtl="0"/>
            <a:r>
              <a:rPr lang="es-419" sz="1600"/>
              <a:t>Cómo se enrutan los host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s-419"/>
              <a:t>Gateway Predeterminado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" y="821052"/>
            <a:ext cx="8535435" cy="3376044"/>
          </a:xfrm>
        </p:spPr>
        <p:txBody>
          <a:bodyPr/>
          <a:lstStyle/>
          <a:p>
            <a:pPr marL="0" indent="0" rtl="0">
              <a:buNone/>
            </a:pPr>
            <a:r>
              <a:rPr lang="es-419" sz="1800"/>
              <a:t>Un enrutador o conmutador de capa 3 puede ser una puerta de enlace predeterminada.</a:t>
            </a:r>
          </a:p>
          <a:p>
            <a:pPr marL="0" indent="0" rtl="0">
              <a:buNone/>
            </a:pPr>
            <a:r>
              <a:rPr lang="es-419" sz="1800"/>
              <a:t>Características de una puerta de enlace predeterminada (DGW):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es-419" sz="1700"/>
              <a:t>Debe tener una dirección IP en el mismo rango que el resto de la LAN.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es-419" sz="1700"/>
              <a:t>Puede aceptar datos de la LAN y es capaz de reenviar tráfico fuera de la LAN.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es-419" sz="1700"/>
              <a:t>Puede enrutarse a otras redes.</a:t>
            </a:r>
          </a:p>
          <a:p>
            <a:pPr marL="0" indent="0" rtl="0">
              <a:buNone/>
            </a:pPr>
            <a:r>
              <a:rPr lang="es-419" sz="1800"/>
              <a:t>Si un dispositivo no tiene una puerta de enlace predeterminada o una puerta de enlace predeterminada incorrecta, su tráfico no podrá salir de la LAN.</a:t>
            </a:r>
          </a:p>
          <a:p>
            <a:pPr lvl="1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xmlns="" val="4121643246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pPr rtl="0"/>
            <a:r>
              <a:rPr lang="es-419" sz="1600"/>
              <a:t>Cómo se enrutan los host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s-419"/>
              <a:t>Un host enruta a la puerta de enlace predeterminada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123" y="936665"/>
            <a:ext cx="4115747" cy="3794491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El host conocerá la puerta de enlace predeterminada (DGW) de forma estática o a través de DHCP en IPv4.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IPv6 envía el DGW a través de una solicitud de un router (RS) o puede configurarse manualmente.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 Una DGW es una ruta estática que será una ruta de último recurso en la tabla de enrutamiento.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Todos los dispositivos de la LAN necesitarán el DGW del roter si tienen la intención de enviar tráfico de forma remota.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95870" y="1501170"/>
            <a:ext cx="4765834" cy="222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65191498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9182"/>
            <a:ext cx="9144000" cy="757551"/>
          </a:xfrm>
        </p:spPr>
        <p:txBody>
          <a:bodyPr/>
          <a:lstStyle/>
          <a:p>
            <a:pPr rtl="0"/>
            <a:r>
              <a:rPr lang="es-419" sz="1600" dirty="0"/>
              <a:t>Cómo se enruta un Host 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s-419" dirty="0"/>
              <a:t>Tablas de enrutamiento de Host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5" y="1177159"/>
            <a:ext cx="2819110" cy="3438383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dirty="0"/>
              <a:t>En Windows, route print o netstat -r muestra la tabla de enrutamiento de PC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dirty="0"/>
              <a:t>Tres secciones mostradas por estos dos comandos:</a:t>
            </a:r>
          </a:p>
          <a:p>
            <a:pPr lvl="1" rtl="0"/>
            <a:r>
              <a:rPr lang="es-419" sz="1500" dirty="0"/>
              <a:t>Lista de interfaces: todas las interfaces potenciales y direccionamiento MAC</a:t>
            </a:r>
          </a:p>
          <a:p>
            <a:pPr lvl="1" rtl="0"/>
            <a:r>
              <a:rPr lang="es-419" sz="1500" dirty="0"/>
              <a:t>Tabla de enrutamiento IPv4</a:t>
            </a:r>
          </a:p>
          <a:p>
            <a:pPr lvl="1" rtl="0"/>
            <a:r>
              <a:rPr lang="es-419" sz="1500" dirty="0"/>
              <a:t>Tabla de enrutamiento IPv6.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83864" y="932688"/>
            <a:ext cx="5485829" cy="373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58614824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8.5 Introducción al enrutamiento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920016951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Introducción al Enrutamiento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Decisión de reenvío de paquetes del enrutador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73255" y="822098"/>
            <a:ext cx="8807116" cy="538969"/>
          </a:xfrm>
        </p:spPr>
        <p:txBody>
          <a:bodyPr/>
          <a:lstStyle/>
          <a:p>
            <a:pPr marL="0" indent="0" rtl="0">
              <a:buNone/>
            </a:pPr>
            <a:r>
              <a:rPr lang="es-419"/>
              <a:t>¿Qué sucede cuando el enrutador recibe la trama del dispositivo host?</a:t>
            </a:r>
          </a:p>
          <a:p>
            <a:pPr lvl="1"/>
            <a:endParaRPr lang="en-CA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8757" y="1276984"/>
            <a:ext cx="5439072" cy="331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71411" y="2162150"/>
            <a:ext cx="2983832" cy="1877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7840856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Características de la capa de red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673099643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Introducción al enrutamiento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Tabla de enrutamiento IP del router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90286" y="798943"/>
            <a:ext cx="8853715" cy="2422943"/>
          </a:xfrm>
        </p:spPr>
        <p:txBody>
          <a:bodyPr/>
          <a:lstStyle/>
          <a:p>
            <a:pPr marL="0" indent="0" rtl="0">
              <a:buNone/>
            </a:pPr>
            <a:r>
              <a:rPr lang="es-419"/>
              <a:t>Hay tres tipos de rutas en la tabla de enrutamiento de un enrutador: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b="1"/>
              <a:t>Conectado directamente </a:t>
            </a:r>
            <a:r>
              <a:rPr lang="es-419"/>
              <a:t>— Estas rutas son agregadas automáticamente por el router, siempre que la interfaz esté activa y tenga direccionamiento.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b="1"/>
              <a:t>Remoto</a:t>
            </a:r>
            <a:r>
              <a:rPr lang="es-419"/>
              <a:t> — Estas son las rutas que el router no tiene una conexión directa y se pueden aprender: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es-419"/>
              <a:t>Manualmente — con una ruta estática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es-419"/>
              <a:t>Dinámicamente: mediante el uso de un protocolo de enrutamiento para que los routers compartan su información entre sí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b="1"/>
              <a:t>Ruta predeterminada </a:t>
            </a:r>
            <a:r>
              <a:rPr lang="es-419"/>
              <a:t>: reenvía todo el tráfico a una dirección específica cuando no hay coincidencia en la tabla de enrutamiento </a:t>
            </a:r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60330" y="3491243"/>
            <a:ext cx="4922713" cy="140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71866069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4456385" cy="757551"/>
          </a:xfrm>
        </p:spPr>
        <p:txBody>
          <a:bodyPr/>
          <a:lstStyle/>
          <a:p>
            <a:pPr rtl="0"/>
            <a:r>
              <a:rPr lang="es-419" sz="1600" dirty="0"/>
              <a:t>Introducción al enrutamiento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 sz="2400" dirty="0"/>
              <a:t>Enrutamiento estático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34" y="1038513"/>
            <a:ext cx="3846044" cy="3066474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 dirty="0"/>
              <a:t>Características de la ruta estática: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Debe configurarse manualmente.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Debe ser ajustado manualmente por el administrador cuando hay un cambio en la topología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Bueno para redes pequeñas no redundantes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Se utiliza a menudo junto con un protocolo de enrutamiento dinámico para configurar una ruta predeterminada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0109" y="228982"/>
            <a:ext cx="5007756" cy="2382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0109" y="2687848"/>
            <a:ext cx="5007757" cy="211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25251992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3846044" cy="757551"/>
          </a:xfrm>
        </p:spPr>
        <p:txBody>
          <a:bodyPr/>
          <a:lstStyle/>
          <a:p>
            <a:pPr rtl="0"/>
            <a:r>
              <a:rPr lang="es-419" sz="1600" dirty="0"/>
              <a:t>Introducción al enrutamiento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s-419" dirty="0"/>
              <a:t>Enrutamiento dinámico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65" y="1090468"/>
            <a:ext cx="3846044" cy="2962564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 dirty="0"/>
              <a:t>Rutas dinámicas automáticamente: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Detectar redes remotas.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Mantener información actualizada.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Elija el mejor camino hacia las redes de destino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Buscar nuevas rutas óptimas cuando hay un cambio de topología</a:t>
            </a:r>
          </a:p>
          <a:p>
            <a:pPr marL="0" indent="0" rtl="0">
              <a:buNone/>
            </a:pPr>
            <a:r>
              <a:rPr lang="es-419" sz="1600" dirty="0"/>
              <a:t>El enrutamiento dinámico también puede compartir rutas estáticas predeterminadas con los otros routers.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0109" y="358055"/>
            <a:ext cx="5007757" cy="1928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0109" y="2312213"/>
            <a:ext cx="4644736" cy="247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97906835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sz="1600" dirty="0"/>
              <a:t>Introducción al enrutamiento</a:t>
            </a:r>
            <a:br>
              <a:rPr lang="es-419" sz="1600" dirty="0"/>
            </a:br>
            <a:r>
              <a:rPr lang="es-419" dirty="0"/>
              <a:t>Video - Tablas de enrutamiento de enrutador IPv4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49383" y="798944"/>
            <a:ext cx="8427026" cy="309335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rtl="0">
              <a:buNone/>
            </a:pPr>
            <a:r>
              <a:rPr lang="es-419" sz="1800" dirty="0"/>
              <a:t>En este vídeo se explicará la información de la tabla de enrutamiento del router IPv4.</a:t>
            </a:r>
          </a:p>
        </p:txBody>
      </p:sp>
    </p:spTree>
    <p:extLst>
      <p:ext uri="{BB962C8B-B14F-4D97-AF65-F5344CB8AC3E}">
        <p14:creationId xmlns:p14="http://schemas.microsoft.com/office/powerpoint/2010/main" xmlns="" val="3462195043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Introducción al enrutamiento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Introducción a una tabla de enrutamiento IPv4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35082" y="817311"/>
            <a:ext cx="3979718" cy="3723515"/>
          </a:xfrm>
        </p:spPr>
        <p:txBody>
          <a:bodyPr/>
          <a:lstStyle/>
          <a:p>
            <a:pPr marL="0" indent="0" rtl="0">
              <a:buNone/>
            </a:pPr>
            <a:r>
              <a:rPr lang="es-419" dirty="0"/>
              <a:t>El comando </a:t>
            </a:r>
            <a:r>
              <a:rPr lang="es-419" b="1" dirty="0"/>
              <a:t>show ip route </a:t>
            </a:r>
            <a:r>
              <a:rPr lang="es-419" dirty="0"/>
              <a:t>muestra los siguientes orígenes de ruta:</a:t>
            </a:r>
          </a:p>
          <a:p>
            <a:pPr lvl="1" rtl="0"/>
            <a:r>
              <a:rPr lang="es-419" b="1" dirty="0"/>
              <a:t>L</a:t>
            </a:r>
            <a:r>
              <a:rPr lang="es-419" dirty="0"/>
              <a:t> - Dirección IP de interfaz local conectada directamente</a:t>
            </a:r>
          </a:p>
          <a:p>
            <a:pPr lvl="1" rtl="0"/>
            <a:r>
              <a:rPr lang="es-419" b="1" dirty="0"/>
              <a:t>C</a:t>
            </a:r>
            <a:r>
              <a:rPr lang="es-419" dirty="0"/>
              <a:t> – Red conectada directamente</a:t>
            </a:r>
          </a:p>
          <a:p>
            <a:pPr lvl="1" rtl="0"/>
            <a:r>
              <a:rPr lang="es-419" b="1" dirty="0"/>
              <a:t>S</a:t>
            </a:r>
            <a:r>
              <a:rPr lang="es-419" dirty="0"/>
              <a:t> — La ruta estática fue configurada manualmente por un administrador</a:t>
            </a:r>
          </a:p>
          <a:p>
            <a:pPr lvl="1" rtl="0"/>
            <a:r>
              <a:rPr lang="es-419" b="1" dirty="0"/>
              <a:t>O</a:t>
            </a:r>
            <a:r>
              <a:rPr lang="es-419" dirty="0"/>
              <a:t> – OSPF</a:t>
            </a:r>
          </a:p>
          <a:p>
            <a:pPr lvl="1" rtl="0"/>
            <a:r>
              <a:rPr lang="es-419" b="1" dirty="0"/>
              <a:t>D</a:t>
            </a:r>
            <a:r>
              <a:rPr lang="es-419" dirty="0"/>
              <a:t> – EIGRP</a:t>
            </a:r>
          </a:p>
          <a:p>
            <a:pPr marL="0" indent="0" rtl="0">
              <a:buNone/>
            </a:pPr>
            <a:r>
              <a:rPr lang="es-419" dirty="0"/>
              <a:t>Este comando muestra los tipos de rutas:</a:t>
            </a:r>
          </a:p>
          <a:p>
            <a:pPr lvl="1" rtl="0"/>
            <a:r>
              <a:rPr lang="es-419" dirty="0"/>
              <a:t>Conectado directamente – C and L</a:t>
            </a:r>
          </a:p>
          <a:p>
            <a:pPr lvl="1" rtl="0"/>
            <a:r>
              <a:rPr lang="es-419" dirty="0"/>
              <a:t>Rutas remotas – O, D, etc.</a:t>
            </a:r>
          </a:p>
          <a:p>
            <a:pPr lvl="1" rtl="0"/>
            <a:r>
              <a:rPr lang="es-419" dirty="0"/>
              <a:t>Rutas predeterminadas – S*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39491" y="817312"/>
            <a:ext cx="4904509" cy="390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73737095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8.6 - Módulo de práctica y cuestionario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122653524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5191851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5270088" cy="789880"/>
          </a:xfrm>
        </p:spPr>
        <p:txBody>
          <a:bodyPr/>
          <a:lstStyle/>
          <a:p>
            <a:pPr rtl="0"/>
            <a:r>
              <a:rPr lang="es-419" sz="1600"/>
              <a:t>Características de la capa de red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 La Capa de Red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8753" y="834570"/>
            <a:ext cx="5151336" cy="3176991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Proporciona servicios para permitir que los dispositivos finales intercambien datos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IP versión 4 (IPv4) e IP versión 6 (IPv6) son los principales protocolos de comunicación de la capa de red.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La capa de red realiza cuatro operaciones básicas: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es-419" sz="1600"/>
              <a:t>Direccionamiento de terminales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es-419" sz="1600"/>
              <a:t>Encapsulamiento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es-419" sz="1600"/>
              <a:t>Routing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es-419" sz="1600"/>
              <a:t>Desencapsulamiento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862" y="100234"/>
            <a:ext cx="3067269" cy="20165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088" y="2355550"/>
            <a:ext cx="3230819" cy="24581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34247823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Características de la capa de red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Encapsulación IP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905949"/>
            <a:ext cx="3700139" cy="3764374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IP encapsula el segmento de la capa de transporte.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IP puede utilizar un paquete IPv4 o IPv6 y no afectar al segmento de capa 4.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El paquete IP será examinado por todos los dispositivos de capa 3 a medida que atraviese la red.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El direccionamiento IP no cambia de origen a destino.</a:t>
            </a:r>
          </a:p>
          <a:p>
            <a:pPr marL="0" indent="0" rtl="0">
              <a:buNone/>
            </a:pPr>
            <a:r>
              <a:rPr lang="es-419" sz="1600" b="1"/>
              <a:t>Nota: </a:t>
            </a:r>
            <a:r>
              <a:rPr lang="es-419" sz="1600"/>
              <a:t>NAT cambiará el direccionamiento, pero se discutirá en un módulo posterior. </a:t>
            </a:r>
          </a:p>
          <a:p>
            <a:pPr lvl="1"/>
            <a:endParaRPr lang="en-US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747" y="905949"/>
            <a:ext cx="5126909" cy="290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921276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Características de la capa de red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Características de IP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8" y="894073"/>
            <a:ext cx="9019391" cy="1947450"/>
          </a:xfrm>
        </p:spPr>
        <p:txBody>
          <a:bodyPr/>
          <a:lstStyle/>
          <a:p>
            <a:pPr marL="0" indent="0" rtl="0">
              <a:buNone/>
            </a:pPr>
            <a:r>
              <a:rPr lang="es-419" sz="1800"/>
              <a:t>IP está destinado a tener una sobrecarga baja y puede describirse como:</a:t>
            </a:r>
          </a:p>
          <a:p>
            <a:pPr lvl="1" rtl="0"/>
            <a:r>
              <a:rPr lang="es-419" sz="1800"/>
              <a:t>Sin conexión </a:t>
            </a:r>
          </a:p>
          <a:p>
            <a:pPr lvl="1" rtl="0"/>
            <a:r>
              <a:rPr lang="es-419" sz="1800"/>
              <a:t>Servicio mínimo</a:t>
            </a:r>
          </a:p>
          <a:p>
            <a:pPr lvl="1" rtl="0"/>
            <a:r>
              <a:rPr lang="es-419" sz="1800"/>
              <a:t>Independiente de los medios</a:t>
            </a:r>
          </a:p>
        </p:txBody>
      </p:sp>
    </p:spTree>
    <p:extLst>
      <p:ext uri="{BB962C8B-B14F-4D97-AF65-F5344CB8AC3E}">
        <p14:creationId xmlns:p14="http://schemas.microsoft.com/office/powerpoint/2010/main" xmlns="" val="322054925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Características de la capa de red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Sin conexión (Connectionless)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6"/>
            <a:ext cx="8853286" cy="2110086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IP Sin conexión (Connectionless)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IP no establece ninguna conexión con el destino antes de enviar el paquete.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No se necesita información de control (sincronizaciones, confirmaciones, etc.).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El destino recibirá el paquete cuando llegue, pero no se envían notificaciones previas por IP.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Si hay una necesidad de tráfico orientado a la conexión, otro protocolo manejará esto (normalmente TCP en la capa de transporte).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823" y="3028034"/>
            <a:ext cx="5884353" cy="173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8774427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Características de la Capa de Red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 Mejor esfuerzo (Best Effort)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6"/>
            <a:ext cx="3773052" cy="2849664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IP is el mejor esfuerzo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IP no garantizará la entrega del paquete.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IP ha reducido la sobrecarga ya que no existe ningún mecanismo para reenviar datos que no se reciben.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IP no espera reconocimientos.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IP no sabe si el otro dispositivo está operativo o si recibió el paquete.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503" y="858446"/>
            <a:ext cx="4831504" cy="284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7526765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 dirty="0"/>
              <a:t>Características de la capa de red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 dirty="0"/>
              <a:t>Independencia de Medios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798945"/>
            <a:ext cx="4028689" cy="3851714"/>
          </a:xfrm>
        </p:spPr>
        <p:txBody>
          <a:bodyPr/>
          <a:lstStyle/>
          <a:p>
            <a:pPr marL="0" indent="0" rtl="0">
              <a:buNone/>
            </a:pPr>
            <a:r>
              <a:rPr lang="es-419" sz="1400" dirty="0"/>
              <a:t>IP no es confiable:  </a:t>
            </a:r>
          </a:p>
          <a:p>
            <a:pPr lvl="1" rtl="0"/>
            <a:r>
              <a:rPr lang="es-419" dirty="0"/>
              <a:t>No puede administrar ni corregir paquetes no entregados o corruptos.</a:t>
            </a:r>
          </a:p>
          <a:p>
            <a:pPr lvl="1" rtl="0"/>
            <a:r>
              <a:rPr lang="es-419" dirty="0"/>
              <a:t>IP no puede retransmitir después de un error.</a:t>
            </a:r>
          </a:p>
          <a:p>
            <a:pPr lvl="1" rtl="0"/>
            <a:r>
              <a:rPr lang="es-419" dirty="0"/>
              <a:t>IP no puede realinear los paquetes de secuencia.</a:t>
            </a:r>
          </a:p>
          <a:p>
            <a:pPr lvl="1" rtl="0"/>
            <a:r>
              <a:rPr lang="es-419" dirty="0"/>
              <a:t>IP debe depender de otros protocolos para estas funciones.</a:t>
            </a:r>
          </a:p>
          <a:p>
            <a:pPr marL="0" indent="0" rtl="0">
              <a:buNone/>
            </a:pPr>
            <a:r>
              <a:rPr lang="es-419" sz="1400" dirty="0"/>
              <a:t>IP es independiente de los medios:</a:t>
            </a:r>
          </a:p>
          <a:p>
            <a:pPr lvl="1" rtl="0"/>
            <a:r>
              <a:rPr lang="es-419" dirty="0"/>
              <a:t>IP no se refiere al tipo de trama requerido en la capa de enlace de datos ni al tipo de medio en la capa física.</a:t>
            </a:r>
          </a:p>
          <a:p>
            <a:pPr lvl="1" rtl="0"/>
            <a:r>
              <a:rPr lang="es-419" dirty="0"/>
              <a:t>IP se puede enviar a través de cualquier tipo de medio: cobre, fibra o inalámbrica.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9" y="1104038"/>
            <a:ext cx="4774017" cy="317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9615737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21067</TotalTime>
  <Words>2718</Words>
  <Application>Microsoft Macintosh PowerPoint</Application>
  <PresentationFormat>Presentación en pantalla (16:9)</PresentationFormat>
  <Paragraphs>370</Paragraphs>
  <Slides>36</Slides>
  <Notes>35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Default Theme</vt:lpstr>
      <vt:lpstr>Módulo 8: Capa de red</vt:lpstr>
      <vt:lpstr>Módulo 8: Temas</vt:lpstr>
      <vt:lpstr>Características de la capa de red</vt:lpstr>
      <vt:lpstr>Características de la capa de red   La Capa de Red </vt:lpstr>
      <vt:lpstr>Características de la capa de red Encapsulación IP</vt:lpstr>
      <vt:lpstr>Características de la capa de red Características de IP</vt:lpstr>
      <vt:lpstr>Características de la capa de red  Sin conexión (Connectionless)</vt:lpstr>
      <vt:lpstr>Características de la Capa de Red  Mejor esfuerzo (Best Effort)</vt:lpstr>
      <vt:lpstr>Características de la capa de red Independencia de Medios</vt:lpstr>
      <vt:lpstr>Características de la capa de red Independencia de medios (cont.) </vt:lpstr>
      <vt:lpstr>8.2 Paquete IPv4</vt:lpstr>
      <vt:lpstr>Paquete IPV4 Encabezado de paquetes IPV4</vt:lpstr>
      <vt:lpstr>Paquete IPV4 Campos de encabezado de paquete IPV4</vt:lpstr>
      <vt:lpstr>Paquete IPV4 Campos de encabezado de paquete IPV4</vt:lpstr>
      <vt:lpstr>8.3 Paquetes IPv6</vt:lpstr>
      <vt:lpstr>Paquetes IPv6 Limitaciones de IPv4</vt:lpstr>
      <vt:lpstr>Paquetes IPv6 Introducción a IPv6</vt:lpstr>
      <vt:lpstr>Paquetes IPv6  Campos de encabezado de paquetes IPv4 en el encabezado de paquetes IPv6</vt:lpstr>
      <vt:lpstr>Paquetes IPV6  Encabezado de paquetes IPV6</vt:lpstr>
      <vt:lpstr>Paquetes IPV6 Encabezado de paquetes IPV6 (Cont.)</vt:lpstr>
      <vt:lpstr>Paquetes IPV6  Video – Ejemplos de encabezados IPv6 en Wireshark</vt:lpstr>
      <vt:lpstr>8.4 Cómo se enruta un host</vt:lpstr>
      <vt:lpstr>Cómo se enruta un Host Decisión de reenvío de host</vt:lpstr>
      <vt:lpstr>Cómo se enruta un Host Decisión de reenvío de host (Cont.)</vt:lpstr>
      <vt:lpstr>Cómo se enrutan los host Gateway Predeterminado</vt:lpstr>
      <vt:lpstr>Cómo se enrutan los host Un host enruta a la puerta de enlace predeterminada</vt:lpstr>
      <vt:lpstr>Cómo se enruta un Host  Tablas de enrutamiento de Host</vt:lpstr>
      <vt:lpstr>8.5 Introducción al enrutamiento</vt:lpstr>
      <vt:lpstr>Introducción al Enrutamiento Decisión de reenvío de paquetes del enrutador</vt:lpstr>
      <vt:lpstr>Introducción al enrutamiento Tabla de enrutamiento IP del router</vt:lpstr>
      <vt:lpstr>Introducción al enrutamiento Enrutamiento estático</vt:lpstr>
      <vt:lpstr>Introducción al enrutamiento Enrutamiento dinámico</vt:lpstr>
      <vt:lpstr>Introducción al enrutamiento Video - Tablas de enrutamiento de enrutador IPv4</vt:lpstr>
      <vt:lpstr>Introducción al enrutamiento Introducción a una tabla de enrutamiento IPv4</vt:lpstr>
      <vt:lpstr>8.6 - Módulo de práctica y cuestionario</vt:lpstr>
      <vt:lpstr>Diapositiva 36</vt:lpstr>
    </vt:vector>
  </TitlesOfParts>
  <Company>Cisco Systems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Macarena</cp:lastModifiedBy>
  <cp:revision>1051</cp:revision>
  <dcterms:created xsi:type="dcterms:W3CDTF">2016-08-22T22:27:36Z</dcterms:created>
  <dcterms:modified xsi:type="dcterms:W3CDTF">2020-09-07T16:26:33Z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