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sldIdLst>
    <p:sldId id="876" r:id="rId2"/>
    <p:sldId id="860" r:id="rId3"/>
    <p:sldId id="759" r:id="rId4"/>
    <p:sldId id="1054" r:id="rId5"/>
    <p:sldId id="1090" r:id="rId6"/>
    <p:sldId id="1101" r:id="rId7"/>
    <p:sldId id="1056" r:id="rId8"/>
    <p:sldId id="1057" r:id="rId9"/>
    <p:sldId id="1091" r:id="rId10"/>
    <p:sldId id="1095" r:id="rId11"/>
    <p:sldId id="1096" r:id="rId12"/>
    <p:sldId id="1097" r:id="rId13"/>
    <p:sldId id="1102" r:id="rId14"/>
    <p:sldId id="1063" r:id="rId15"/>
    <p:sldId id="1099" r:id="rId16"/>
    <p:sldId id="1100" r:id="rId17"/>
    <p:sldId id="1103" r:id="rId18"/>
    <p:sldId id="957" r:id="rId19"/>
    <p:sldId id="291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xmlns="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xmlns="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xmlns="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xmlns="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157" autoAdjust="0"/>
    <p:restoredTop sz="77266" autoAdjust="0"/>
  </p:normalViewPr>
  <p:slideViewPr>
    <p:cSldViewPr snapToGrid="0" showGuides="1">
      <p:cViewPr varScale="1">
        <p:scale>
          <a:sx n="98" d="100"/>
          <a:sy n="98" d="100"/>
        </p:scale>
        <p:origin x="-714" y="-90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de la Academia de Redes de Cisco</a:t>
            </a:r>
          </a:p>
          <a:p>
            <a:pPr rtl="0">
              <a:buFontTx/>
              <a:buNone/>
            </a:pPr>
            <a:r>
              <a:rPr lang="es-419" b="0"/>
              <a:t>Introducción a Redes v7.0 (ITN)</a:t>
            </a:r>
          </a:p>
          <a:p>
            <a:pPr rtl="0">
              <a:buFontTx/>
              <a:buNone/>
            </a:pPr>
            <a:r>
              <a:rPr lang="es-419" sz="1200" b="0"/>
              <a:t>Módulo 9: Resolución de dirección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9.2.6– Eliminar entradas de una tabla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8466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9.2.7 – Tablas ARP en dispositivos de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1897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9.2.8 — Problemas con ARP — ARP Broadcast y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9990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9.2.9 – Packet Tracer – Examinar la tabla ARP</a:t>
            </a:r>
          </a:p>
          <a:p>
            <a:pPr rtl="0"/>
            <a:r>
              <a:rPr lang="es-419"/>
              <a:t>9.2.10 – Verifique su comprensión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89679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9 - Resolución de dirección</a:t>
            </a:r>
          </a:p>
          <a:p>
            <a:pPr rtl="0">
              <a:buFontTx/>
              <a:buNone/>
            </a:pPr>
            <a:r>
              <a:rPr lang="es-419" sz="1200" b="0"/>
              <a:t>9.3 Cableado de cobre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7755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9.3 – Descubrimiento de vecinos IPv6</a:t>
            </a:r>
          </a:p>
          <a:p>
            <a:pPr rtl="0"/>
            <a:r>
              <a:rPr lang="es-419"/>
              <a:t>9.3.2 – Mensajes de descubrimiento de vecinos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04065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9.3 – Descubrimiento de vecinos IPv6</a:t>
            </a:r>
          </a:p>
          <a:p>
            <a:pPr rtl="0"/>
            <a:r>
              <a:rPr lang="es-419"/>
              <a:t>9.3.3 — Descubrimiento de vecinos IPv6 — Resolución de direcciones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8629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9 – Resolución de dirección</a:t>
            </a:r>
          </a:p>
          <a:p>
            <a:pPr rtl="0"/>
            <a:r>
              <a:rPr lang="es-419" dirty="0"/>
              <a:t>9.3 – Descubrimiento de vecinos IPv6</a:t>
            </a:r>
          </a:p>
          <a:p>
            <a:pPr rtl="0"/>
            <a:r>
              <a:rPr lang="es-419" dirty="0"/>
              <a:t>9.3.4 — Packet Tracer — Descubrimiento de vecinos IPv6</a:t>
            </a:r>
          </a:p>
          <a:p>
            <a:pPr rtl="0"/>
            <a:r>
              <a:rPr lang="es-419" dirty="0"/>
              <a:t>9.3.5 — Verifique su conocimiento — Descubrimiento de vecinos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51659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9 - Resolución de dirección</a:t>
            </a:r>
          </a:p>
          <a:p>
            <a:pPr rtl="0">
              <a:buFontTx/>
              <a:buNone/>
            </a:pPr>
            <a:r>
              <a:rPr lang="es-419" sz="1200" b="0"/>
              <a:t>9.4 - Módulo de práctica y cuestionario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7143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9139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9 - Resolución de dirección</a:t>
            </a:r>
          </a:p>
          <a:p>
            <a:pPr rtl="0">
              <a:buFontTx/>
              <a:buNone/>
            </a:pPr>
            <a:r>
              <a:rPr lang="es-419" sz="1200" b="0"/>
              <a:t>9.0.2</a:t>
            </a:r>
          </a:p>
        </p:txBody>
      </p:sp>
    </p:spTree>
    <p:extLst>
      <p:ext uri="{BB962C8B-B14F-4D97-AF65-F5344CB8AC3E}">
        <p14:creationId xmlns:p14="http://schemas.microsoft.com/office/powerpoint/2010/main" xmlns="" val="173444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9 - Resolución de dirección</a:t>
            </a:r>
          </a:p>
          <a:p>
            <a:pPr rtl="0">
              <a:buFontTx/>
              <a:buNone/>
            </a:pPr>
            <a:r>
              <a:rPr lang="es-419" sz="1200" b="0"/>
              <a:t>9.1 MAC e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9.1 — MAC e IP</a:t>
            </a:r>
          </a:p>
          <a:p>
            <a:pPr rtl="0"/>
            <a:r>
              <a:rPr lang="es-419"/>
              <a:t>9.1.1 – Destino en la misma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9.1 — MAC e IP</a:t>
            </a:r>
          </a:p>
          <a:p>
            <a:pPr rtl="0"/>
            <a:r>
              <a:rPr lang="es-419"/>
              <a:t>9.1.2 – Destino en una red remota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5900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dirty="0"/>
              <a:t>9 – Resolución de dirección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dirty="0"/>
              <a:t>9.1 — MAC e IP</a:t>
            </a:r>
          </a:p>
          <a:p>
            <a:pPr rtl="0"/>
            <a:r>
              <a:rPr lang="es-419" dirty="0"/>
              <a:t>9.1.3 – Packet Tracer Identificar direcciones MAC e IP</a:t>
            </a:r>
          </a:p>
          <a:p>
            <a:pPr rtl="0"/>
            <a:r>
              <a:rPr lang="es-419" dirty="0"/>
              <a:t>9.1.4 — Verifique su conocimiento — MAC e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0523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9 - Resolución de dirección</a:t>
            </a:r>
          </a:p>
          <a:p>
            <a:pPr rtl="0">
              <a:buFontTx/>
              <a:buNone/>
            </a:pPr>
            <a:r>
              <a:rPr lang="es-419" sz="1200" b="0"/>
              <a:t>9.2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9.2.1 — Descripción general de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5212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9.2.2 – Funciones del protocolo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5312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429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9: Resolución de dirección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Introduccion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Eliminación de entradas de una tabla de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entradas de la tabla ARP no son permanentes y se eliminan cuando un temporizador de caché ARP caduca después de un período de tiempo especificado.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duración del temporizador de caché ARP difiere según el sistema operativo.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entradas de la tabla ARP también pueden ser eliminadas manualmente por el administrador.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20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Tablas ARP en dispositivos de red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comando </a:t>
            </a:r>
            <a:r>
              <a:rPr lang="es-419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s-419" sz="1600">
                <a:solidFill>
                  <a:srgbClr val="000000"/>
                </a:solidFill>
              </a:rPr>
              <a:t>muestra la tabla ARP en un enrutador Cisco.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comando </a:t>
            </a:r>
            <a:r>
              <a:rPr lang="es-419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—a</a:t>
            </a:r>
            <a:r>
              <a:rPr lang="es-419" sz="1600">
                <a:solidFill>
                  <a:srgbClr val="000000"/>
                </a:solidFill>
              </a:rPr>
              <a:t> muestra la tabla ARP en un equipo con Windows 10.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1200" b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</a:p>
          <a:p>
            <a:pPr rtl="0"/>
            <a:r>
              <a:rPr lang="es-419" sz="12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Address Age (min) Hardware Addr Type Interface</a:t>
            </a:r>
          </a:p>
          <a:p>
            <a:pPr rtl="0"/>
            <a:r>
              <a:rPr lang="es-419" sz="12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192.168.10.1 - a0e0.af0d.e140 ARPA GigabiteThernet0/0/0</a:t>
            </a: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 &gt;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Physical Address Type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c8-d7-19-cc-a0-86 dynamic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08-3e-0c-f5-f7-77 dynamic</a:t>
            </a:r>
          </a:p>
        </p:txBody>
      </p:sp>
    </p:spTree>
    <p:extLst>
      <p:ext uri="{BB962C8B-B14F-4D97-AF65-F5344CB8AC3E}">
        <p14:creationId xmlns:p14="http://schemas.microsoft.com/office/powerpoint/2010/main" xmlns="" val="265132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 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 Problemas ARP — Broadcasting ARP y spoofing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solicitudes ARP son recibidas y procesadas por cada dispositivo en la red local.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emisiones ARP excesivas pueden causar cierta reducción en el rendimiento.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respuestas de ARP pueden ser suplantadas por un actor de amenazas para realizar un ataque de envenenamiento ARP.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switches de nivel empresarial incluyen técnicas de mitigación para proteger contra ataques ARP.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09" y="2602179"/>
            <a:ext cx="4495216" cy="23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530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84752"/>
            <a:ext cx="9068585" cy="731837"/>
          </a:xfrm>
        </p:spPr>
        <p:txBody>
          <a:bodyPr/>
          <a:lstStyle/>
          <a:p>
            <a:pPr rtl="0"/>
            <a:r>
              <a:rPr lang="es-419" sz="160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Packet Tracer – Examinar la tabla ARP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49825"/>
            <a:ext cx="8280057" cy="3073946"/>
          </a:xfrm>
        </p:spPr>
        <p:txBody>
          <a:bodyPr/>
          <a:lstStyle/>
          <a:p>
            <a:pPr algn="l" rtl="0"/>
            <a:r>
              <a:rPr lang="es-419">
                <a:solidFill>
                  <a:srgbClr val="000000"/>
                </a:solidFill>
              </a:rPr>
              <a:t>En esta actividad de Packet Tracer,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Examinar una solicitud de ARP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Examinar una tabla de direcciones MAC del switch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Examinar el proceso ARP en comunicaciones remotas</a:t>
            </a:r>
          </a:p>
        </p:txBody>
      </p:sp>
    </p:spTree>
    <p:extLst>
      <p:ext uri="{BB962C8B-B14F-4D97-AF65-F5344CB8AC3E}">
        <p14:creationId xmlns:p14="http://schemas.microsoft.com/office/powerpoint/2010/main" xmlns="" val="375456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9.3 </a:t>
            </a:r>
            <a:r>
              <a:rPr lang="es-419" sz="4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Deteccion de vecinos IPv6</a:t>
            </a:r>
            <a:endParaRPr lang="es-419" sz="4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7339101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Detección de vecinos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IPv6 Mensajes de detección de vecinos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El protocolo IPv6 Neighbor Discovery (ND) proporciona: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Resolución de dirección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Descubrimiento de Router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Servicios de redirección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Los mensajes de solicitud de vecino (NS) y anuncio de vecino (NA) ICMPv6 se utilizan para mensajes de dispositivo a dispositivo, como la resolución de direcciones.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Los mensajes ICMTPV6 Router Solicitation (RS) y Router Advertisement (RA) se utilizan para la mensajería entre dispositivos y enrutadores para la detección de enrutadores.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Los enrutadores utilizan los mensajes de redireccionamiento ICMPv6 para una mejor selección de siguiente salto.</a:t>
            </a:r>
          </a:p>
        </p:txBody>
      </p:sp>
    </p:spTree>
    <p:extLst>
      <p:ext uri="{BB962C8B-B14F-4D97-AF65-F5344CB8AC3E}">
        <p14:creationId xmlns:p14="http://schemas.microsoft.com/office/powerpoint/2010/main" xmlns="" val="372190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098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Descubrimiento de vecinos IPV6 </a:t>
            </a:r>
            <a:r>
              <a:rPr lang="en-US" dirty="0"/>
              <a:t/>
            </a:r>
            <a:br>
              <a:rPr lang="en-US" dirty="0"/>
            </a:br>
            <a:r>
              <a:rPr lang="es-419" sz="2400" dirty="0"/>
              <a:t>Descubrimiento de Vecinos IPv6 — Resolución de direcciones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909" y="1115443"/>
            <a:ext cx="3773496" cy="272869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rgbClr val="000000"/>
                </a:solidFill>
              </a:rPr>
              <a:t>Los dispositivos IPv6 utilizan ND para resolver la dirección MAC de una dirección IPv6 conocida.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rgbClr val="000000"/>
                </a:solidFill>
              </a:rPr>
              <a:t>Los mensajes de solicitud de vecinos ICMPv6 se envían utilizando direcciones multidifusión Ethernet e IPv6 especiales.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893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xmlns="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63" y="923582"/>
            <a:ext cx="8280057" cy="3073946"/>
          </a:xfrm>
        </p:spPr>
        <p:txBody>
          <a:bodyPr/>
          <a:lstStyle/>
          <a:p>
            <a:pPr algn="l" rtl="0"/>
            <a:r>
              <a:rPr lang="es-419">
                <a:solidFill>
                  <a:srgbClr val="000000"/>
                </a:solidFill>
              </a:rPr>
              <a:t>En esta actividad de Packet Tracer,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Parte 1: Red local de detección de vecinos IPv6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Parte 2: Red remota de descubrimiento de vecinos IPv6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36"/>
            <a:ext cx="9068585" cy="731837"/>
          </a:xfrm>
        </p:spPr>
        <p:txBody>
          <a:bodyPr/>
          <a:lstStyle/>
          <a:p>
            <a:pPr rtl="0"/>
            <a:r>
              <a:rPr lang="es-419" sz="2400"/>
              <a:t>Descubrimiento de vecinos IPv6 Packet tracer -Detección de vecinos IPv6</a:t>
            </a:r>
          </a:p>
        </p:txBody>
      </p:sp>
    </p:spTree>
    <p:extLst>
      <p:ext uri="{BB962C8B-B14F-4D97-AF65-F5344CB8AC3E}">
        <p14:creationId xmlns:p14="http://schemas.microsoft.com/office/powerpoint/2010/main" xmlns="" val="66058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9.4 -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059924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xmlns="" val="41908282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Título del módulo: 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Resolución de dirección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 del módulo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explicar cómo ARP y ND permiten la comunicación en una red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1861337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MAC e 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  <a:effectLst/>
                        </a:rPr>
                        <a:t>Compare las funciones de la dirección MAC y de la dirección IP.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⁪ARP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  <a:effectLst/>
                        </a:rPr>
                        <a:t>Describa el propósito de ARP.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dirty="0">
                          <a:effectLst/>
                        </a:rPr>
                        <a:t>Detección de vecinos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dirty="0">
                          <a:solidFill>
                            <a:srgbClr val="000000"/>
                          </a:solidFill>
                          <a:effectLst/>
                        </a:rPr>
                        <a:t>Describa el funcionamiento de la detección de vecinos IPv6.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11192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e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MAC e IP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Destino en la misma 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Hay</a:t>
            </a:r>
            <a:r>
              <a:rPr lang="es-419" sz="1600"/>
              <a:t> </a:t>
            </a:r>
            <a:r>
              <a:rPr lang="es-419" sz="1600">
                <a:solidFill>
                  <a:srgbClr val="000000"/>
                </a:solidFill>
              </a:rPr>
              <a:t> dos direcciones principales asignadas a un dispositivo en una LAN Ethernet: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b="1">
                <a:solidFill>
                  <a:srgbClr val="000000"/>
                </a:solidFill>
              </a:rPr>
              <a:t>Dirección física de capa 2 (la dirección MAC):</a:t>
            </a:r>
            <a:r>
              <a:rPr lang="es-419" sz="1600">
                <a:solidFill>
                  <a:srgbClr val="000000"/>
                </a:solidFill>
              </a:rPr>
              <a:t>– se utiliza para comunicaciones NIC a NIC en la misma red Ethernet.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b="1">
                <a:solidFill>
                  <a:srgbClr val="000000"/>
                </a:solidFill>
              </a:rPr>
              <a:t>Dirección lógica de capa 3 (la dirección IP):</a:t>
            </a:r>
            <a:r>
              <a:rPr lang="es-419" sz="1600">
                <a:solidFill>
                  <a:srgbClr val="000000"/>
                </a:solidFill>
              </a:rPr>
              <a:t>– Se utiliza para enviar el paquete desde el dispositivo de origen al dispositivo de destino.</a:t>
            </a:r>
            <a:r>
              <a:rPr lang="es-419" sz="1600" b="1">
                <a:solidFill>
                  <a:srgbClr val="000000"/>
                </a:solidFill>
              </a:rPr>
              <a:t> </a:t>
            </a:r>
          </a:p>
          <a:p>
            <a:pPr marL="73085" lvl="1" indent="0" rtl="0">
              <a:buNone/>
            </a:pPr>
            <a:r>
              <a:rPr lang="es-419" sz="1600">
                <a:solidFill>
                  <a:srgbClr val="000000"/>
                </a:solidFill>
              </a:rPr>
              <a:t>Las direcciones de capa 2 se utilizan para entregar tramas desde una NIC a otra NIC en la misma red. Si una dirección IP de destino está en la misma red, la dirección MAC de destino será la del dispositivo de destino.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106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MAC e IP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Destino en una red remota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Cuando la dirección IP de destino está en una red remota, la dirección MAC de destino es la de la puerta de enlace predeterminada.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IPv4 utiliza ARP para asociar la dirección IPv4 de un dispositivo con la dirección MAC de la NIC del dispositivo.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IPv6 utiliza ICMPv6 para asociar la dirección IPv6 de un dispositivo con la dirección MAC de la NIC del dispositivo.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300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" y="67935"/>
            <a:ext cx="9068585" cy="731837"/>
          </a:xfrm>
        </p:spPr>
        <p:txBody>
          <a:bodyPr/>
          <a:lstStyle/>
          <a:p>
            <a:pPr rtl="0"/>
            <a:r>
              <a:rPr lang="es-419" sz="1600"/>
              <a:t>MAC e IP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Packet Tracer –Identificar direcciones MAC e IP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21544"/>
            <a:ext cx="8280057" cy="3073946"/>
          </a:xfrm>
        </p:spPr>
        <p:txBody>
          <a:bodyPr/>
          <a:lstStyle/>
          <a:p>
            <a:pPr algn="l" rtl="0"/>
            <a:r>
              <a:rPr lang="es-419">
                <a:solidFill>
                  <a:srgbClr val="000000"/>
                </a:solidFill>
              </a:rPr>
              <a:t>En esta actividad de Packet Tracer,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Recopilar información de PDU para la comunicación de red local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Recopilar información de PDU para la comunicación de red remota</a:t>
            </a:r>
          </a:p>
        </p:txBody>
      </p:sp>
    </p:spTree>
    <p:extLst>
      <p:ext uri="{BB962C8B-B14F-4D97-AF65-F5344CB8AC3E}">
        <p14:creationId xmlns:p14="http://schemas.microsoft.com/office/powerpoint/2010/main" xmlns="" val="422599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 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 Descripción general de ARP 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Un dispositivo utiliza ARP para determinar la dirección MAC de destino de un dispositivo local cuando conoce su dirección IPv4.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ARP proporciona dos funciones básicas: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Resolución de direcciones IPv4 a direcciones MAC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Mantenimiento de una tabla ARP de asignaciones de direcciones IPv4 a MAC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950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Funciones de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Para enviar una trama, un dispositivo buscará en su tabla ARP una dirección IPv4 de destino y una dirección MAC correspondiente.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Si la dirección IPv4 de destino del paquete está en la misma red, el dispositivo buscará en la tabla ARP la dirección IPv4 de destino.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Si la dirección IPv4 de destino está en una red diferente, el dispositivo buscará en la tabla ARP la dirección IPv4 de la puerta de enlace predeterminada.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Si el dispositivo localiza la dirección IPv4, se utiliza la dirección MAC correspondiente como la dirección MAC de destino de la trama.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Si no se encuentra una entrada en la tabla ARP, el dispositivo envía una solicitud ARP.</a:t>
            </a:r>
          </a:p>
        </p:txBody>
      </p:sp>
    </p:spTree>
    <p:extLst>
      <p:ext uri="{BB962C8B-B14F-4D97-AF65-F5344CB8AC3E}">
        <p14:creationId xmlns:p14="http://schemas.microsoft.com/office/powerpoint/2010/main" xmlns="" val="74089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9311</TotalTime>
  <Words>1192</Words>
  <Application>Microsoft Macintosh PowerPoint</Application>
  <PresentationFormat>Presentación en pantalla (16:9)</PresentationFormat>
  <Paragraphs>160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Default Theme</vt:lpstr>
      <vt:lpstr>Módulo 9: Resolución de dirección</vt:lpstr>
      <vt:lpstr>Objetivos del módulo</vt:lpstr>
      <vt:lpstr>9.1 MAC e IP</vt:lpstr>
      <vt:lpstr>MAC e IP Destino en la misma red</vt:lpstr>
      <vt:lpstr>MAC e IP Destino en una red remota</vt:lpstr>
      <vt:lpstr>MAC e IP Packet Tracer –Identificar direcciones MAC e IP</vt:lpstr>
      <vt:lpstr>9.2 ARP</vt:lpstr>
      <vt:lpstr>ARP   Descripción general de ARP </vt:lpstr>
      <vt:lpstr>ARP Funciones de ARP</vt:lpstr>
      <vt:lpstr>ARP Eliminación de entradas de una tabla de ARP</vt:lpstr>
      <vt:lpstr>ARP Tablas ARP en dispositivos de red</vt:lpstr>
      <vt:lpstr>ARP   Problemas ARP — Broadcasting ARP y spoofing ARP</vt:lpstr>
      <vt:lpstr>ARP Packet Tracer – Examinar la tabla ARP</vt:lpstr>
      <vt:lpstr>9.3 Deteccion de vecinos IPv6</vt:lpstr>
      <vt:lpstr>Detección de vecinos IPv6 Mensajes de detección de vecinos IPv6</vt:lpstr>
      <vt:lpstr>Descubrimiento de vecinos IPV6  Descubrimiento de Vecinos IPv6 — Resolución de direcciones</vt:lpstr>
      <vt:lpstr>Descubrimiento de vecinos IPv6 Packet tracer -Detección de vecinos IPv6</vt:lpstr>
      <vt:lpstr>9.4 - Módulo de práctica y cuestionario</vt:lpstr>
      <vt:lpstr>Diapositiva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Macarena</cp:lastModifiedBy>
  <cp:revision>266</cp:revision>
  <dcterms:created xsi:type="dcterms:W3CDTF">2019-10-18T06:21:22Z</dcterms:created>
  <dcterms:modified xsi:type="dcterms:W3CDTF">2020-09-21T17:09:15Z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