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3"/>
  </p:notesMasterIdLst>
  <p:sldIdLst>
    <p:sldId id="876" r:id="rId2"/>
    <p:sldId id="1090" r:id="rId3"/>
    <p:sldId id="759" r:id="rId4"/>
    <p:sldId id="1054" r:id="rId5"/>
    <p:sldId id="1091" r:id="rId6"/>
    <p:sldId id="1103" r:id="rId7"/>
    <p:sldId id="1056" r:id="rId8"/>
    <p:sldId id="1058" r:id="rId9"/>
    <p:sldId id="1092" r:id="rId10"/>
    <p:sldId id="1093" r:id="rId11"/>
    <p:sldId id="1094" r:id="rId12"/>
    <p:sldId id="1061" r:id="rId13"/>
    <p:sldId id="1095" r:id="rId14"/>
    <p:sldId id="1096" r:id="rId15"/>
    <p:sldId id="1097" r:id="rId16"/>
    <p:sldId id="1098" r:id="rId17"/>
    <p:sldId id="1099" r:id="rId18"/>
    <p:sldId id="1063" r:id="rId19"/>
    <p:sldId id="1064" r:id="rId20"/>
    <p:sldId id="1100" r:id="rId21"/>
    <p:sldId id="1104" r:id="rId22"/>
    <p:sldId id="1105" r:id="rId23"/>
    <p:sldId id="957" r:id="rId24"/>
    <p:sldId id="958" r:id="rId25"/>
    <p:sldId id="1102" r:id="rId26"/>
    <p:sldId id="1106" r:id="rId27"/>
    <p:sldId id="1107" r:id="rId28"/>
    <p:sldId id="1101" r:id="rId29"/>
    <p:sldId id="1089" r:id="rId30"/>
    <p:sldId id="874" r:id="rId31"/>
    <p:sldId id="291" r:id="rId32"/>
  </p:sldIdLst>
  <p:sldSz cx="9144000" cy="5143500" type="screen16x9"/>
  <p:notesSz cx="6858000" cy="9144000"/>
  <p:custDataLst>
    <p:tags r:id="rId3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xmlns="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xmlns="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xmlns="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xmlns="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608" autoAdjust="0"/>
    <p:restoredTop sz="70350" autoAdjust="0"/>
  </p:normalViewPr>
  <p:slideViewPr>
    <p:cSldViewPr snapToGrid="0" showGuides="1">
      <p:cViewPr varScale="1">
        <p:scale>
          <a:sx n="98" d="100"/>
          <a:sy n="98" d="100"/>
        </p:scale>
        <p:origin x="-654" y="-90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b="0" dirty="0"/>
              <a:t>Cisco Networking Academy Program</a:t>
            </a:r>
          </a:p>
          <a:p>
            <a:pPr rtl="0">
              <a:buFontTx/>
              <a:buNone/>
            </a:pPr>
            <a:r>
              <a:rPr lang="es-419" b="0" baseline="0" dirty="0"/>
              <a:t>Introduccion a Redes v</a:t>
            </a:r>
            <a:r>
              <a:rPr lang="es-419" b="0" dirty="0"/>
              <a:t>7.0 (ITN)</a:t>
            </a:r>
          </a:p>
          <a:p>
            <a:pPr rtl="0"/>
            <a:r>
              <a:rPr lang="es-419" dirty="0"/>
              <a:t>Módulo 10: Configuración básica del router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10.2 — Configurar interfaces</a:t>
            </a:r>
          </a:p>
          <a:p>
            <a:pPr rtl="0"/>
            <a:r>
              <a:rPr lang="es-419"/>
              <a:t>10.2.2 — Ejemplo de configuración de interfaces de router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31126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10.2 — Configurar interfaces</a:t>
            </a:r>
          </a:p>
          <a:p>
            <a:pPr rtl="0"/>
            <a:r>
              <a:rPr lang="es-419"/>
              <a:t>10.2.3 – Verificación de configuración de interfaz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92883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10.2 — Configurar interfaces</a:t>
            </a:r>
          </a:p>
          <a:p>
            <a:pPr rtl="0"/>
            <a:r>
              <a:rPr lang="es-419"/>
              <a:t>10.2.4 - Comandos de verificación de configuración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45062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10.2 — Configurar interfaces</a:t>
            </a:r>
          </a:p>
          <a:p>
            <a:pPr rtl="0"/>
            <a:r>
              <a:rPr lang="es-419"/>
              <a:t>10.2.4 — Comandos de verificación de configuración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604442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10 – Configuración básica de un router</a:t>
            </a:r>
          </a:p>
          <a:p>
            <a:pPr rtl="0"/>
            <a:r>
              <a:rPr lang="es-419" dirty="0"/>
              <a:t>10.2 — Configurar interfaces</a:t>
            </a:r>
          </a:p>
          <a:p>
            <a:pPr rtl="0"/>
            <a:r>
              <a:rPr lang="es-419" dirty="0"/>
              <a:t>10.2.4 - Comandos de verificación de configuración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956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10.2 — Configurar interfaces</a:t>
            </a:r>
          </a:p>
          <a:p>
            <a:pPr rtl="0"/>
            <a:r>
              <a:rPr lang="es-419"/>
              <a:t>10.2.4 - Comandos de verificación de configuración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907790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10.2 — Configurar interfaces</a:t>
            </a:r>
          </a:p>
          <a:p>
            <a:pPr rtl="0"/>
            <a:r>
              <a:rPr lang="es-419"/>
              <a:t>10.2.4 - Comandos de verificación de configuración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41579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10.2 — Configurar interfaces</a:t>
            </a:r>
          </a:p>
          <a:p>
            <a:pPr rtl="0"/>
            <a:r>
              <a:rPr lang="es-419"/>
              <a:t>10.2.4 - Comandos de verificación de configuración</a:t>
            </a:r>
          </a:p>
          <a:p>
            <a:pPr rtl="0"/>
            <a:r>
              <a:rPr lang="es-419"/>
              <a:t>10.2.5 Comprobador de sintaxis: Configurar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94074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10 – Configuración básica de un router</a:t>
            </a:r>
          </a:p>
          <a:p>
            <a:pPr rtl="0"/>
            <a:r>
              <a:rPr lang="es-419" dirty="0"/>
              <a:t>10.3 Configuración de la puerta de enlace predeterminada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977755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10.3 Configuración de la puerta de enlace predeterminada</a:t>
            </a:r>
          </a:p>
          <a:p>
            <a:pPr rtl="0"/>
            <a:r>
              <a:rPr lang="es-419"/>
              <a:t>10.3.1 - Puerta de enlace predeterminada en un host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15570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7C839C26-801B-42B6-A101-60F37FE2B0A8}" type="slidenum">
              <a:rPr sz="800" b="0">
                <a:solidFill>
                  <a:prstClr val="black"/>
                </a:solidFill>
              </a:rPr>
              <a:pPr algn="r" rtl="0"/>
              <a:t>2</a:t>
            </a:fld>
            <a:endParaRPr sz="800" b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/>
              <a:t>10 – Configuración básica de un router</a:t>
            </a:r>
          </a:p>
          <a:p>
            <a:pPr rtl="0">
              <a:buFontTx/>
              <a:buNone/>
            </a:pPr>
            <a:r>
              <a:rPr lang="es-419"/>
              <a:t>10.0.2 – ¿Qué aprenderé en este módulo?</a:t>
            </a:r>
          </a:p>
          <a:p>
            <a:pPr>
              <a:buFontTx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734445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10 – Configuración básica de un router</a:t>
            </a:r>
          </a:p>
          <a:p>
            <a:pPr rtl="0"/>
            <a:r>
              <a:rPr lang="es-419" dirty="0"/>
              <a:t>10.3 Configuración de la puerta de enlace predeterminada</a:t>
            </a:r>
          </a:p>
          <a:p>
            <a:pPr rtl="0"/>
            <a:r>
              <a:rPr lang="es-419" dirty="0"/>
              <a:t>10.3.2 - Puerta de enlace predeterminada en un switch</a:t>
            </a:r>
          </a:p>
          <a:p>
            <a:pPr rtl="0"/>
            <a:r>
              <a:rPr lang="es-419" dirty="0"/>
              <a:t>10.3.3 — Comprobador de sintaxis — Configurar la puerta de enlace predeterminada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30310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10.3— Configurar la puerta de enlace predeterminada</a:t>
            </a:r>
          </a:p>
          <a:p>
            <a:pPr rtl="0"/>
            <a:r>
              <a:rPr lang="es-419"/>
              <a:t>10.3.4 Packet Tracer: Conexión de un router a una 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936649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10 – Configuración básica de un router</a:t>
            </a:r>
          </a:p>
          <a:p>
            <a:pPr rtl="0"/>
            <a:r>
              <a:rPr lang="es-419" dirty="0"/>
              <a:t>10.3— Configurar la puerta de enlace predeterminada</a:t>
            </a:r>
          </a:p>
          <a:p>
            <a:pPr rtl="0"/>
            <a:r>
              <a:rPr lang="es-419" dirty="0"/>
              <a:t>10.3.5 – Packet Tracer: Solución de problemas de la puerta de enlace predeterminada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623651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10.4 - Módulo de práctica y cuestionario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17143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fld id="{3997A419-355F-A04A-96E0-21643AF8E9FF}" type="slidenum">
              <a:rPr sz="800">
                <a:solidFill>
                  <a:prstClr val="black"/>
                </a:solidFill>
              </a:rPr>
              <a:pPr rtl="0"/>
              <a:t>24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10.4 – Práctica del módulo y cuestionario</a:t>
            </a:r>
          </a:p>
          <a:p>
            <a:pPr rtl="0"/>
            <a:r>
              <a:rPr lang="es-419"/>
              <a:t>10.4.1 — Vídeo — Diferencias de dispositivos de red: Parte 1</a:t>
            </a:r>
          </a:p>
        </p:txBody>
      </p:sp>
    </p:spTree>
    <p:extLst>
      <p:ext uri="{BB962C8B-B14F-4D97-AF65-F5344CB8AC3E}">
        <p14:creationId xmlns:p14="http://schemas.microsoft.com/office/powerpoint/2010/main" xmlns="" val="1476824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fld id="{3997A419-355F-A04A-96E0-21643AF8E9FF}" type="slidenum">
              <a:rPr sz="800">
                <a:solidFill>
                  <a:prstClr val="black"/>
                </a:solidFill>
              </a:rPr>
              <a:pPr rtl="0"/>
              <a:t>25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10.4 – Práctica del módulo y cuestionario</a:t>
            </a:r>
          </a:p>
          <a:p>
            <a:pPr rtl="0"/>
            <a:r>
              <a:rPr lang="es-419"/>
              <a:t>10.4.2 — Vídeo — Diferencias de dispositivos de red: Parte 2</a:t>
            </a:r>
          </a:p>
        </p:txBody>
      </p:sp>
    </p:spTree>
    <p:extLst>
      <p:ext uri="{BB962C8B-B14F-4D97-AF65-F5344CB8AC3E}">
        <p14:creationId xmlns:p14="http://schemas.microsoft.com/office/powerpoint/2010/main" xmlns="" val="25337049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10.4— Configurar la puerta de enlace predeterminada</a:t>
            </a:r>
          </a:p>
          <a:p>
            <a:pPr rtl="0"/>
            <a:r>
              <a:rPr lang="es-419"/>
              <a:t>10.4.3 — Rastreador de paquetes — Configuración básica de dispositivos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479733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10.4— Configurar la puerta de enlace predeterminada</a:t>
            </a:r>
          </a:p>
          <a:p>
            <a:pPr rtl="0"/>
            <a:r>
              <a:rPr lang="es-419"/>
              <a:t>10.4.4 Lab - Armar una red con un switch y un router.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492164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fld id="{3997A419-355F-A04A-96E0-21643AF8E9FF}" type="slidenum">
              <a:rPr sz="800">
                <a:solidFill>
                  <a:prstClr val="black"/>
                </a:solidFill>
              </a:rPr>
              <a:pPr rtl="0"/>
              <a:t>28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10.4 – Práctica del módulo y cuestionario</a:t>
            </a:r>
          </a:p>
          <a:p>
            <a:pPr rtl="0"/>
            <a:r>
              <a:rPr lang="es-419"/>
              <a:t>10.4.5 - ¿Qué aprendí en este módulo?</a:t>
            </a:r>
          </a:p>
        </p:txBody>
      </p:sp>
    </p:spTree>
    <p:extLst>
      <p:ext uri="{BB962C8B-B14F-4D97-AF65-F5344CB8AC3E}">
        <p14:creationId xmlns:p14="http://schemas.microsoft.com/office/powerpoint/2010/main" xmlns="" val="26061680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fld id="{3997A419-355F-A04A-96E0-21643AF8E9FF}" type="slidenum">
              <a:rPr sz="800">
                <a:solidFill>
                  <a:prstClr val="black"/>
                </a:solidFill>
              </a:rPr>
              <a:pPr rtl="0"/>
              <a:t>29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/>
            <a:r>
              <a:rPr lang="es-419" dirty="0"/>
              <a:t>10 – Configuración básica de un router</a:t>
            </a:r>
          </a:p>
          <a:p>
            <a:pPr rtl="0"/>
            <a:r>
              <a:rPr lang="es-419" dirty="0"/>
              <a:t>10.4 – Práctica del módulo y cuestionario</a:t>
            </a:r>
          </a:p>
          <a:p>
            <a:pPr rtl="0"/>
            <a:r>
              <a:rPr lang="es-419" dirty="0"/>
              <a:t>10.4.5 - ¿Qué aprendí en este módulo?</a:t>
            </a:r>
          </a:p>
        </p:txBody>
      </p:sp>
    </p:spTree>
    <p:extLst>
      <p:ext uri="{BB962C8B-B14F-4D97-AF65-F5344CB8AC3E}">
        <p14:creationId xmlns:p14="http://schemas.microsoft.com/office/powerpoint/2010/main" xmlns="" val="2707434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10.1 Configure los ajustes iniciales del router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625529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fld id="{6C92755B-29FD-8743-9094-C0E3A734D22E}" type="slidenum">
              <a:rPr sz="800">
                <a:solidFill>
                  <a:prstClr val="black"/>
                </a:solidFill>
              </a:rPr>
              <a:pPr rtl="0"/>
              <a:t>30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sz="1200" dirty="0">
                <a:latin typeface="Arial" charset="0"/>
              </a:rPr>
              <a:t>Módulo 10: Configuración básica de un router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s-419" dirty="0">
                <a:latin typeface="Arial" charset="0"/>
              </a:rPr>
              <a:t>Nuevos Términos y Comandos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6742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91394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10.1 Configure los ajustes iniciales del router</a:t>
            </a:r>
          </a:p>
          <a:p>
            <a:pPr rtl="0"/>
            <a:r>
              <a:rPr lang="es-419"/>
              <a:t>10.1.1 - Pasos básicos de configuración de enrutamiento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9231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10.1 Configure los ajustes iniciales del router</a:t>
            </a:r>
          </a:p>
          <a:p>
            <a:pPr rtl="0"/>
            <a:r>
              <a:rPr lang="es-419"/>
              <a:t>10.1.2 — Ejemplo de Configuración Básica de Enrutamiento</a:t>
            </a:r>
          </a:p>
          <a:p>
            <a:pPr rtl="0"/>
            <a:r>
              <a:rPr lang="es-419"/>
              <a:t>10.1.3 - Comprobador de sintaxis — Configurar los ajustes iniciales del router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81657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10.1 Configure los ajustes iniciales del router</a:t>
            </a:r>
          </a:p>
          <a:p>
            <a:pPr rtl="0"/>
            <a:r>
              <a:rPr lang="es-419"/>
              <a:t>10.1.4 – Packet Tracer: Configuración de los parámetros iniciales del router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21304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10.2 Configurar interfaces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63291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10.2 — Configurar interfaces</a:t>
            </a:r>
          </a:p>
          <a:p>
            <a:pPr rtl="0"/>
            <a:r>
              <a:rPr lang="es-419"/>
              <a:t>10.2.1 – Configurar interfaces de router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73039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10.2 - Configurar interfaces</a:t>
            </a:r>
          </a:p>
          <a:p>
            <a:pPr rtl="0"/>
            <a:r>
              <a:rPr lang="es-419"/>
              <a:t>10.2.2 — Ejemplo de configuración de interfaces de router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pPr rtl="0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790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 xmlns="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 xmlns="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 xmlns="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60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542967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xmlns="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xmlns="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60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Introduccion a Redes v7.0 (ITN)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pPr rtl="0"/>
            <a:r>
              <a:rPr lang="es-419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Módulo 10: Configuración básica del router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Configurar interfaces 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Configurar ejemplo de interfaces de router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409279"/>
          </a:xfrm>
        </p:spPr>
        <p:txBody>
          <a:bodyPr/>
          <a:lstStyle/>
          <a:p>
            <a:pPr marL="0" indent="0" algn="l" rtl="0"/>
            <a:r>
              <a:rPr lang="es-419">
                <a:solidFill>
                  <a:srgbClr val="000000"/>
                </a:solidFill>
              </a:rPr>
              <a:t>Los comandos para configurar la interfaz G0/0/1 en R1 se muestran aquí: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3C10989-3D4F-45C9-BEEB-776028CA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07" y="1338851"/>
            <a:ext cx="4998966" cy="1505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7B97E3D-C6EF-4A93-B49A-A6755E6AE1C3}"/>
              </a:ext>
            </a:extLst>
          </p:cNvPr>
          <p:cNvSpPr txBox="1"/>
          <p:nvPr/>
        </p:nvSpPr>
        <p:spPr>
          <a:xfrm>
            <a:off x="958200" y="2930310"/>
            <a:ext cx="6903747" cy="16158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s-419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gigabitEthernet 0/0/1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s-419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 Link to R2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s-419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address 209.165.200.225 255.255.255.252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(config-if) # </a:t>
            </a:r>
            <a:r>
              <a:rPr lang="es-419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ipv6 address 2001:db8:feed:224: :1/64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s-419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s-419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*Ago 1 01:46:29 .170: %LINK-3-UPDOWN: Interfaz GigabiteThernet0/0/1, estado cambiado a inactivo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1 01:46:32.171: %LINK-3-UPDOWN: Interface GigabitEthernet0/0/1, changed state to up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1 01:46:33.171: %LINEPROTO-5-UPDOWN: Line protocol on Interface GigabitEthernet0/0/1, changed state to up</a:t>
            </a:r>
          </a:p>
        </p:txBody>
      </p:sp>
    </p:spTree>
    <p:extLst>
      <p:ext uri="{BB962C8B-B14F-4D97-AF65-F5344CB8AC3E}">
        <p14:creationId xmlns:p14="http://schemas.microsoft.com/office/powerpoint/2010/main" xmlns="" val="3827609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Configurar interfaces 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Verificación de configuración de interfaz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884985"/>
          </a:xfrm>
        </p:spPr>
        <p:txBody>
          <a:bodyPr/>
          <a:lstStyle/>
          <a:p>
            <a:pPr marL="0" indent="0" algn="l" rtl="0"/>
            <a:r>
              <a:rPr lang="es-419">
                <a:solidFill>
                  <a:srgbClr val="000000"/>
                </a:solidFill>
              </a:rPr>
              <a:t>Para verificar la configuración de la interfaz, utilice los comandos </a:t>
            </a:r>
            <a:r>
              <a:rPr lang="es-419" b="1">
                <a:solidFill>
                  <a:srgbClr val="000000"/>
                </a:solidFill>
              </a:rPr>
              <a:t>show ip interface brief </a:t>
            </a:r>
            <a:r>
              <a:rPr lang="es-419">
                <a:solidFill>
                  <a:srgbClr val="000000"/>
                </a:solidFill>
              </a:rPr>
              <a:t>y </a:t>
            </a:r>
            <a:r>
              <a:rPr lang="es-419" b="1">
                <a:solidFill>
                  <a:srgbClr val="000000"/>
                </a:solidFill>
              </a:rPr>
              <a:t>show ipv6 interface brief </a:t>
            </a:r>
            <a:r>
              <a:rPr lang="es-419">
                <a:solidFill>
                  <a:srgbClr val="000000"/>
                </a:solidFill>
              </a:rPr>
              <a:t>que se muestran aquí: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7B97E3D-C6EF-4A93-B49A-A6755E6AE1C3}"/>
              </a:ext>
            </a:extLst>
          </p:cNvPr>
          <p:cNvSpPr txBox="1"/>
          <p:nvPr/>
        </p:nvSpPr>
        <p:spPr>
          <a:xfrm>
            <a:off x="1721391" y="1940923"/>
            <a:ext cx="5701218" cy="7848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s-419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brief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¿Interface IP-Address OK? Method Status Protocol 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GigabitEthernet0/0/0 192.168.10.1 YES manual up up 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GigabiteThernet0/0/1 209.165.200.225 YES manual up up 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unassigned YES unset administratively down down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D9205F4-B6F7-4CBB-9733-95EEED388FC7}"/>
              </a:ext>
            </a:extLst>
          </p:cNvPr>
          <p:cNvSpPr txBox="1"/>
          <p:nvPr/>
        </p:nvSpPr>
        <p:spPr>
          <a:xfrm>
            <a:off x="1721391" y="2907887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s-419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brief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[up/up]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FE80::201:C9FF:FE89:4501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2001:DB8:ACAD:10::1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[up/up]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FE80::201:C9FF:FE89:4502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2001:DB8:FEED:224::1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[administratively down/down]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unassigned 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xmlns="" val="3025349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Configurar interfaces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Configurar comandos de verificación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419">
                <a:solidFill>
                  <a:srgbClr val="000000"/>
                </a:solidFill>
              </a:rPr>
              <a:t>En la tabla se resumen los  comandos más populares utilizados para verificar la configuración de la interfaz</a:t>
            </a:r>
            <a:r>
              <a:rPr lang="es-419" sz="160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73BB6E86-62EB-2348-9F73-08093BACD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25905575"/>
              </p:ext>
            </p:extLst>
          </p:nvPr>
        </p:nvGraphicFramePr>
        <p:xfrm>
          <a:off x="330981" y="1638343"/>
          <a:ext cx="8482037" cy="3046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3999">
                  <a:extLst>
                    <a:ext uri="{9D8B030D-6E8A-4147-A177-3AD203B41FA5}">
                      <a16:colId xmlns:a16="http://schemas.microsoft.com/office/drawing/2014/main" xmlns="" val="3729139006"/>
                    </a:ext>
                  </a:extLst>
                </a:gridCol>
                <a:gridCol w="5198038">
                  <a:extLst>
                    <a:ext uri="{9D8B030D-6E8A-4147-A177-3AD203B41FA5}">
                      <a16:colId xmlns:a16="http://schemas.microsoft.com/office/drawing/2014/main" xmlns="" val="1988913492"/>
                    </a:ext>
                  </a:extLst>
                </a:gridCol>
              </a:tblGrid>
              <a:tr h="455550">
                <a:tc>
                  <a:txBody>
                    <a:bodyPr/>
                    <a:lstStyle/>
                    <a:p>
                      <a:pPr rtl="0"/>
                      <a:r>
                        <a:rPr lang="es-419" sz="1400"/>
                        <a:t>Comandos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3676789"/>
                  </a:ext>
                </a:extLst>
              </a:tr>
              <a:tr h="505472">
                <a:tc>
                  <a:txBody>
                    <a:bodyPr/>
                    <a:lstStyle/>
                    <a:p>
                      <a:pPr rtl="0"/>
                      <a:r>
                        <a:rPr lang="es-419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interface brief</a:t>
                      </a:r>
                    </a:p>
                    <a:p>
                      <a:pPr rtl="0"/>
                      <a:r>
                        <a:rPr lang="es-419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interface brief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/>
                        <a:t>El resultado muestra todas las interfaces, sus direcciones IPv4 y el estado actual.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9654457"/>
                  </a:ext>
                </a:extLst>
              </a:tr>
              <a:tr h="505472">
                <a:tc>
                  <a:txBody>
                    <a:bodyPr/>
                    <a:lstStyle/>
                    <a:p>
                      <a:pPr rtl="0"/>
                      <a:r>
                        <a:rPr lang="es-419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route</a:t>
                      </a:r>
                    </a:p>
                    <a:p>
                      <a:pPr rtl="0"/>
                      <a:r>
                        <a:rPr lang="es-419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/>
                        <a:t>Displays the contents of the IP routing tables stored in RAM.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735172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pPr rtl="0"/>
                      <a:r>
                        <a:rPr lang="es-419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/>
                        <a:t>Este comando muestra estadísticas de todas las interfaces del dispositivo. Sólo muestra la información de direcciones IPv4.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468046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pPr rtl="0"/>
                      <a:r>
                        <a:rPr lang="es-419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/>
                        <a:t>Muestra las estadísticas de IPv4 correspondientes a todas las interfaces de un router.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8107787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pPr rtl="0"/>
                      <a:r>
                        <a:rPr lang="es-419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 dirty="0"/>
                        <a:t>Muestra las estadísticas de IPv6 correspondientes a todas las interfaces de un router.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5454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37522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Configurar interfaces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Configurar comandos de verificación (Cont.)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419" sz="1600">
                <a:solidFill>
                  <a:srgbClr val="000000"/>
                </a:solidFill>
              </a:rPr>
              <a:t>Ver el estado de todas las interfaces con los comandos </a:t>
            </a:r>
            <a:r>
              <a:rPr lang="es-419" sz="1600" b="1">
                <a:solidFill>
                  <a:srgbClr val="000000"/>
                </a:solidFill>
              </a:rPr>
              <a:t>show ip interface brief </a:t>
            </a:r>
            <a:r>
              <a:rPr lang="es-419" sz="1600">
                <a:solidFill>
                  <a:srgbClr val="000000"/>
                </a:solidFill>
              </a:rPr>
              <a:t>y </a:t>
            </a:r>
            <a:r>
              <a:rPr lang="es-419" sz="1600" b="1">
                <a:solidFill>
                  <a:srgbClr val="000000"/>
                </a:solidFill>
              </a:rPr>
              <a:t>show ipv6 interface brief </a:t>
            </a:r>
            <a:r>
              <a:rPr lang="es-419" sz="1600">
                <a:solidFill>
                  <a:srgbClr val="000000"/>
                </a:solidFill>
              </a:rPr>
              <a:t>, que se muestran aquí: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07EA06-7465-4C52-AE81-CBACEDBD6441}"/>
              </a:ext>
            </a:extLst>
          </p:cNvPr>
          <p:cNvSpPr txBox="1"/>
          <p:nvPr/>
        </p:nvSpPr>
        <p:spPr>
          <a:xfrm>
            <a:off x="1721391" y="1785521"/>
            <a:ext cx="5701218" cy="9233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s-419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brief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¿Interface IP-Address OK? Method Status Protocol 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GigabitEthernet0/0/0 192.168.10.1 YES manual up up 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GigabiteThernet0/0/1 209.165.200.225 YES manual up up 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unassigned YES unset administratively down down 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D345167-82FC-49E7-B10D-34FE13887791}"/>
              </a:ext>
            </a:extLst>
          </p:cNvPr>
          <p:cNvSpPr txBox="1"/>
          <p:nvPr/>
        </p:nvSpPr>
        <p:spPr>
          <a:xfrm>
            <a:off x="1721391" y="2929108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s-419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brief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[up/up]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 :201:C9FF:FE 89:4501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 :1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[up/up]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 :201:C9FF:FE 89:4502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2001:DB8:ALIMENTACIÓN:224: :1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[administratively down/down]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unassigned 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xmlns="" val="3048821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Configurar interfaces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Configurar comandos de verificación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419" sz="1600">
                <a:solidFill>
                  <a:srgbClr val="000000"/>
                </a:solidFill>
              </a:rPr>
              <a:t>Mostrar el contenido de las tablas de enrutamiento IP con los comandos </a:t>
            </a:r>
            <a:r>
              <a:rPr lang="es-419" sz="1600" b="1">
                <a:solidFill>
                  <a:srgbClr val="000000"/>
                </a:solidFill>
              </a:rPr>
              <a:t>show ip route </a:t>
            </a:r>
            <a:r>
              <a:rPr lang="es-419" sz="1600">
                <a:solidFill>
                  <a:srgbClr val="000000"/>
                </a:solidFill>
              </a:rPr>
              <a:t>y </a:t>
            </a:r>
            <a:r>
              <a:rPr lang="es-419" sz="1600" b="1">
                <a:solidFill>
                  <a:srgbClr val="000000"/>
                </a:solidFill>
              </a:rPr>
              <a:t>show ipv6 route </a:t>
            </a:r>
            <a:r>
              <a:rPr lang="es-419" sz="1600">
                <a:solidFill>
                  <a:srgbClr val="000000"/>
                </a:solidFill>
              </a:rPr>
              <a:t>como se muestra a continuación: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07EA06-7465-4C52-AE81-CBACEDBD6441}"/>
              </a:ext>
            </a:extLst>
          </p:cNvPr>
          <p:cNvSpPr txBox="1"/>
          <p:nvPr/>
        </p:nvSpPr>
        <p:spPr>
          <a:xfrm>
            <a:off x="1701233" y="1475729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es-419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s-419" sz="9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route</a:t>
            </a:r>
          </a:p>
          <a:p>
            <a:pPr rtl="0"/>
            <a:r>
              <a:rPr lang="es-419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output omitted&gt;</a:t>
            </a:r>
          </a:p>
          <a:p>
            <a:pPr rtl="0"/>
            <a:r>
              <a:rPr lang="es-419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Gateway of last resort is not set</a:t>
            </a:r>
          </a:p>
          <a:p>
            <a:pPr rtl="0"/>
            <a:r>
              <a:rPr lang="es-419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192.168.10.0/24 is variably subnetted, 2 subnets, 2 masks</a:t>
            </a:r>
          </a:p>
          <a:p>
            <a:pPr rtl="0"/>
            <a:r>
              <a:rPr lang="es-419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192.168.10.0/24 is directly connected, GigabitEthernet0/0/0</a:t>
            </a:r>
          </a:p>
          <a:p>
            <a:pPr rtl="0"/>
            <a:r>
              <a:rPr lang="es-419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192.168.10.1/32 is directly connected, GigabitEthernet0/0/0</a:t>
            </a:r>
          </a:p>
          <a:p>
            <a:pPr rtl="0"/>
            <a:r>
              <a:rPr lang="es-419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209.165.200.0/24 is variably subnetted, 2 subnets, 2 masks</a:t>
            </a:r>
          </a:p>
          <a:p>
            <a:pPr rtl="0"/>
            <a:r>
              <a:rPr lang="es-419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209.165.200.224/30 is directly connected, GigabitEthernet0/0/1</a:t>
            </a:r>
          </a:p>
          <a:p>
            <a:pPr rtl="0"/>
            <a:r>
              <a:rPr lang="es-419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209.165.200.225/32 is directly connected, GigabitEthernet0/0/1</a:t>
            </a:r>
          </a:p>
          <a:p>
            <a:pPr rtl="0"/>
            <a:r>
              <a:rPr lang="es-419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D345167-82FC-49E7-B10D-34FE13887791}"/>
              </a:ext>
            </a:extLst>
          </p:cNvPr>
          <p:cNvSpPr txBox="1"/>
          <p:nvPr/>
        </p:nvSpPr>
        <p:spPr>
          <a:xfrm>
            <a:off x="1721391" y="3035889"/>
            <a:ext cx="5701218" cy="189282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show ipv6 route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&lt;output omitted&gt;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2001:DB8:ACAD:10: :/64 [0/0]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GigabitEthernet0/0/0, directly connected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2001:DB8:ACAD:10: :1/128 [0/0]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GigabitEthernet0/0/0, receive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2001:DB8:FEED:224: :/64 [0/0]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GigabitEthernet0/0/1, directly connected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2001:DB8:ALIMENTACIÓN:224: :1/128 [0/0]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GigabitEthernet0/0/1, receive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FF00::/8 [0/0]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Null0, receive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xmlns="" val="246884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Configurar interfaces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Configurar comandos de verificación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419" sz="1600">
                <a:solidFill>
                  <a:srgbClr val="000000"/>
                </a:solidFill>
              </a:rPr>
              <a:t>Mostrar estadísticas de todas las interfaces con el comando </a:t>
            </a:r>
            <a:r>
              <a:rPr lang="es-419" sz="1600" b="1">
                <a:solidFill>
                  <a:srgbClr val="000000"/>
                </a:solidFill>
              </a:rPr>
              <a:t>show interfaces</a:t>
            </a:r>
            <a:r>
              <a:rPr lang="es-419" sz="1600">
                <a:solidFill>
                  <a:srgbClr val="000000"/>
                </a:solidFill>
              </a:rPr>
              <a:t>, como se muestra a continuación: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07EA06-7465-4C52-AE81-CBACEDBD6441}"/>
              </a:ext>
            </a:extLst>
          </p:cNvPr>
          <p:cNvSpPr txBox="1"/>
          <p:nvPr/>
        </p:nvSpPr>
        <p:spPr>
          <a:xfrm>
            <a:off x="3320968" y="890954"/>
            <a:ext cx="5419440" cy="369331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s-419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interfaces gig0/0/0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 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 hardware es ISR4321-2x1GE, la dirección es a0e0.af0d.e140 (bia a0e0.af0d.e140)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Description: Link to LAN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is 192.168.10.1/24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1500 bytes, BW 100000 Kbit/sec, DLY 100 usec, 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reliability 255/255, txload 1/255, rxload 1/255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Encapsulation ARPA, loopback not set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Keepalive not supported 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Full Duplex, 100Mbps, link type is auto, media type is RJ45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 flow-control is off, input flow-control is off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ARP type: ARPA, ARP Timeout 04:00:00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Last input 00:00:01, output 00:00:35, output hang never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Last clearing of "show interface" counters never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Input queue: 0/375/0/0 (size/max/drops/flushes); Total output drops: 0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Queueing strategy: fifo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 queue: 0/40 (size/max)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 minute input rate 0 bits/sec, 0 packets/sec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 minute output rate 0 bits/sec, 0 packets/sec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1180 packets input, 109486 bytes, 0 no buffer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Received 84 broadcasts (0 IP multicasts)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0 runts, 0 giants, 0 throttles </a:t>
            </a:r>
          </a:p>
          <a:p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&lt;output omitted&gt;</a:t>
            </a:r>
          </a:p>
          <a:p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xmlns="" val="429997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Configurar interfaces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Configurar comandos de verificación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419" sz="1600">
                <a:solidFill>
                  <a:srgbClr val="000000"/>
                </a:solidFill>
              </a:rPr>
              <a:t>Muestra las estadísticas IPv4 para las interfaces del router con el comando </a:t>
            </a:r>
            <a:r>
              <a:rPr lang="es-419" sz="1600" b="1">
                <a:solidFill>
                  <a:srgbClr val="000000"/>
                </a:solidFill>
              </a:rPr>
              <a:t>show ip interface</a:t>
            </a:r>
            <a:r>
              <a:rPr lang="es-419" sz="1600">
                <a:solidFill>
                  <a:srgbClr val="000000"/>
                </a:solidFill>
              </a:rPr>
              <a:t>, como se muestra a continuación: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07EA06-7465-4C52-AE81-CBACEDBD6441}"/>
              </a:ext>
            </a:extLst>
          </p:cNvPr>
          <p:cNvSpPr txBox="1"/>
          <p:nvPr/>
        </p:nvSpPr>
        <p:spPr>
          <a:xfrm>
            <a:off x="3553110" y="890954"/>
            <a:ext cx="4955156" cy="393954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s-419" sz="1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g0/0/0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is 192.168.10.1/24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Broadcast address is 255.255.255.255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Address determined by setup command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is 1500 bytes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Helper address is not set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Directed broadcast forwarding is disabled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Outgoing access list is not set 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Outgoing access list is not set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Inbound Common access list is not set 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Inbound access list is not set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Proxy ARP is enabled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Local Proxy ARP is disabled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Security level is default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Split horizon is enabled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redirects are always sent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unreachables are always sent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mask replies are never sent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 fast switching is enabled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 Flow switching is disabled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&lt;output omitted&gt;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xmlns="" val="714707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Configurar interfaces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Configurar comandos de verificación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419" sz="1600">
                <a:solidFill>
                  <a:srgbClr val="000000"/>
                </a:solidFill>
              </a:rPr>
              <a:t>Muestra las estadísticas IPv6 para las interfaces del router con el comando </a:t>
            </a:r>
            <a:r>
              <a:rPr lang="es-419" sz="1600" b="1">
                <a:solidFill>
                  <a:srgbClr val="000000"/>
                </a:solidFill>
              </a:rPr>
              <a:t>show ipv6 interface </a:t>
            </a:r>
            <a:r>
              <a:rPr lang="es-419" sz="1600">
                <a:solidFill>
                  <a:srgbClr val="000000"/>
                </a:solidFill>
              </a:rPr>
              <a:t>que se muestra aquí: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07EA06-7465-4C52-AE81-CBACEDBD6441}"/>
              </a:ext>
            </a:extLst>
          </p:cNvPr>
          <p:cNvSpPr txBox="1"/>
          <p:nvPr/>
        </p:nvSpPr>
        <p:spPr>
          <a:xfrm>
            <a:off x="3553110" y="890954"/>
            <a:ext cx="4955156" cy="332398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s-419" sz="1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g0/0/0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IPv6 is enabled, link-local address is FE80::868A:8DFF:FE44:49B0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 Virtual link-local address(es):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Description: Link to LAN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Global unicast address(es):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 :1, la subred es 2001:DB8:ACAD:10: :/64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Joined group address(es):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FF02::1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FF02::1:FF00:1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FF02::1:FF44:49B0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is 1500 bytes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error messages limited to one every 100 milliseconds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redirects are enabled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unreachables are sent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DAD is enabled, number of DAD attempts: 1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reachable time is 30000 milliseconds (using 30000)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NS retransmit interval is 1000 milliseconds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xmlns="" val="166186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10.3 Configuración de la puerta de enlace predeterminada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73391011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Configurar la puerta de enlace predeterminada 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Puerta de enlace predeterminada en un host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1718114-4447-471E-989F-8789EBF19550}"/>
              </a:ext>
            </a:extLst>
          </p:cNvPr>
          <p:cNvSpPr txBox="1"/>
          <p:nvPr/>
        </p:nvSpPr>
        <p:spPr>
          <a:xfrm>
            <a:off x="474662" y="890954"/>
            <a:ext cx="33924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La puerta de enlace predeterminada se usa cuando un host envía un paquete a un dispositivo en otra red.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En general, la dirección de la puerta de enlace predeterminada es la dirección de la interfaz de router conectada a la red local del host.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Para llegar a PC3, PC1 dirige un paquete con la dirección IPv4 de PC3, pero reenvía el paquete a su puerta de enlace predeterminada, la interfaz G0/0/0 de R1.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76866AA-E301-488D-96AD-D9CEE8D1E785}"/>
              </a:ext>
            </a:extLst>
          </p:cNvPr>
          <p:cNvSpPr txBox="1"/>
          <p:nvPr/>
        </p:nvSpPr>
        <p:spPr>
          <a:xfrm>
            <a:off x="4258469" y="3770924"/>
            <a:ext cx="4443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419" sz="1600" b="1">
                <a:solidFill>
                  <a:srgbClr val="000000"/>
                </a:solidFill>
              </a:rPr>
              <a:t>Nota</a:t>
            </a:r>
            <a:r>
              <a:rPr lang="es-419" sz="1600">
                <a:solidFill>
                  <a:srgbClr val="000000"/>
                </a:solidFill>
              </a:rPr>
              <a:t>: La dirección IP del dispositivo host y la dirección de interfaz de router deben estar en la misma red.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A54100A-4BDC-504D-85D6-01A2B41EE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522" y="715554"/>
            <a:ext cx="3021496" cy="293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579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s-419"/>
              <a:t>Objetivos del módulo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698645"/>
            <a:ext cx="8012573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Título del módulo: </a:t>
            </a:r>
            <a:r>
              <a:rPr kumimoji="0" lang="es-419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Configuración básica del router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0" defTabSz="914400" rtl="0" eaLnBrk="0" hangingPunct="0"/>
            <a:r>
              <a:rPr kumimoji="0" lang="es-419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Objetivo del módulo</a:t>
            </a:r>
            <a:r>
              <a:rPr kumimoji="0" lang="es-419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419" sz="16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Implementar configuraciones iniciales en un router y dispositivos finales.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25932762"/>
              </p:ext>
            </p:extLst>
          </p:nvPr>
        </p:nvGraphicFramePr>
        <p:xfrm>
          <a:off x="880345" y="2118939"/>
          <a:ext cx="6980904" cy="14960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0452">
                  <a:extLst>
                    <a:ext uri="{9D8B030D-6E8A-4147-A177-3AD203B41FA5}">
                      <a16:colId xmlns:a16="http://schemas.microsoft.com/office/drawing/2014/main" xmlns="" val="1523797708"/>
                    </a:ext>
                  </a:extLst>
                </a:gridCol>
                <a:gridCol w="3490452">
                  <a:extLst>
                    <a:ext uri="{9D8B030D-6E8A-4147-A177-3AD203B41FA5}">
                      <a16:colId xmlns:a16="http://schemas.microsoft.com/office/drawing/2014/main" xmlns="" val="2750207184"/>
                    </a:ext>
                  </a:extLst>
                </a:gridCol>
              </a:tblGrid>
              <a:tr h="216347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dirty="0">
                          <a:effectLst/>
                        </a:rPr>
                        <a:t>Título del tema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Objetivo del tema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74061904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Configuración de los parámetros iniciales del router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dirty="0">
                          <a:effectLst/>
                        </a:rPr>
                        <a:t>Configure los ajustes iniciales en un router Cisco IOS.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46858405"/>
                  </a:ext>
                </a:extLst>
              </a:tr>
              <a:tr h="315930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Configuración de interfaces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Configure dos interfaces activas en un router con Cisco IOS.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35904258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Configuración de la puerta de enlace predeterminada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Configure dispositivos para utilizar la puerta de enlace predeterminada.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149938957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 dirty="0"/>
              <a:t>Configurar la puerta de enlace predeterminada </a:t>
            </a:r>
            <a:r>
              <a:rPr lang="en-US" dirty="0"/>
              <a:t/>
            </a:r>
            <a:br>
              <a:rPr lang="en-US" dirty="0"/>
            </a:br>
            <a:r>
              <a:rPr lang="es-419" sz="2400" dirty="0"/>
              <a:t>Puerta de enlace predeterminada en un switch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1718114-4447-471E-989F-8789EBF19550}"/>
              </a:ext>
            </a:extLst>
          </p:cNvPr>
          <p:cNvSpPr txBox="1"/>
          <p:nvPr/>
        </p:nvSpPr>
        <p:spPr>
          <a:xfrm>
            <a:off x="474662" y="890954"/>
            <a:ext cx="31448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rgbClr val="000000"/>
                </a:solidFill>
              </a:rPr>
              <a:t>Un switch debe tener una dirección de puerta de enlace predeterminada configurada para administrar el switch de forma remota desde otra red.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rgbClr val="000000"/>
                </a:solidFill>
              </a:rPr>
              <a:t>Para configurar una puerta de enlace predeterminada IPv4 en un switch, use el comando de configuración global ip default-gateway ip-address.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02349" y="1502838"/>
            <a:ext cx="4456789" cy="275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56750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Configure los ajustes iniciales del router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Packet Tracer - Conecte un router a una LAN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s-419" sz="1800">
                <a:solidFill>
                  <a:srgbClr val="000000"/>
                </a:solidFill>
              </a:rPr>
              <a:t>En este Packet Tracer, hará lo siguiente: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Mostrar la información del router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Configurar interfaces de routers 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Verificar la configuración</a:t>
            </a:r>
          </a:p>
        </p:txBody>
      </p:sp>
    </p:spTree>
    <p:extLst>
      <p:ext uri="{BB962C8B-B14F-4D97-AF65-F5344CB8AC3E}">
        <p14:creationId xmlns:p14="http://schemas.microsoft.com/office/powerpoint/2010/main" xmlns="" val="335885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26" y="321972"/>
            <a:ext cx="8345488" cy="731837"/>
          </a:xfrm>
        </p:spPr>
        <p:txBody>
          <a:bodyPr/>
          <a:lstStyle/>
          <a:p>
            <a:pPr rtl="0"/>
            <a:r>
              <a:rPr lang="es-419" sz="1600" dirty="0"/>
              <a:t>Configure los ajustes iiciales del router</a:t>
            </a:r>
            <a:r>
              <a:rPr lang="en-US" dirty="0"/>
              <a:t/>
            </a:r>
            <a:br>
              <a:rPr lang="en-US" dirty="0"/>
            </a:br>
            <a:r>
              <a:rPr lang="es-419" sz="2400" dirty="0"/>
              <a:t>Packet Tracer — Solucionar problemas de la puerta de enlace predeterminada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484" y="1332584"/>
            <a:ext cx="7815004" cy="2478331"/>
          </a:xfrm>
        </p:spPr>
        <p:txBody>
          <a:bodyPr/>
          <a:lstStyle/>
          <a:p>
            <a:pPr marL="0" indent="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s-419" sz="1800" dirty="0">
                <a:solidFill>
                  <a:srgbClr val="000000"/>
                </a:solidFill>
              </a:rPr>
              <a:t>En este Packet Tracer, hará lo siguiente: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800" dirty="0">
                <a:solidFill>
                  <a:srgbClr val="000000"/>
                </a:solidFill>
              </a:rPr>
              <a:t>Verificar el registro de la red y usar pruebas para aislar problemas.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800" dirty="0">
                <a:solidFill>
                  <a:srgbClr val="000000"/>
                </a:solidFill>
              </a:rPr>
              <a:t>Determinar una solución apropiada para un problema determinado.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800" dirty="0">
                <a:solidFill>
                  <a:srgbClr val="000000"/>
                </a:solidFill>
              </a:rPr>
              <a:t>Implementar la solución.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800" dirty="0">
                <a:solidFill>
                  <a:srgbClr val="000000"/>
                </a:solidFill>
              </a:rPr>
              <a:t>Realizar pruebas para verificar que se haya solucionado el problema.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800" dirty="0">
                <a:solidFill>
                  <a:srgbClr val="000000"/>
                </a:solidFill>
              </a:rPr>
              <a:t>Registrar la solución.</a:t>
            </a:r>
          </a:p>
        </p:txBody>
      </p:sp>
    </p:spTree>
    <p:extLst>
      <p:ext uri="{BB962C8B-B14F-4D97-AF65-F5344CB8AC3E}">
        <p14:creationId xmlns:p14="http://schemas.microsoft.com/office/powerpoint/2010/main" xmlns="" val="384817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10.4 - Módulo de práctica y cuestionario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10599242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400">
                <a:latin typeface="Arial" charset="0"/>
              </a:rPr>
              <a:t>Módulo de práctica y cuestionario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s-419">
                <a:latin typeface="Arial" charset="0"/>
              </a:rPr>
              <a:t>Vídeo — Diferencias de dispositivos de red: Parte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Este vídeo cubrirá las diferentes características físicas de lo siguiente:</a:t>
            </a:r>
          </a:p>
          <a:p>
            <a:pPr marL="261937" lvl="2" rtl="0">
              <a:spcBef>
                <a:spcPts val="0"/>
              </a:spcBef>
              <a:spcAft>
                <a:spcPts val="0"/>
              </a:spcAft>
            </a:pPr>
            <a:r>
              <a:rPr lang="es-419" sz="1800"/>
              <a:t>Routers Cisco de la serie 4000</a:t>
            </a:r>
          </a:p>
          <a:p>
            <a:pPr marL="261937" lvl="2" rtl="0">
              <a:spcBef>
                <a:spcPts val="0"/>
              </a:spcBef>
              <a:spcAft>
                <a:spcPts val="0"/>
              </a:spcAft>
            </a:pPr>
            <a:r>
              <a:rPr lang="es-419" sz="1800"/>
              <a:t>Routers Cisco de la serie 2900</a:t>
            </a:r>
          </a:p>
          <a:p>
            <a:pPr marL="261937" lvl="2" rtl="0">
              <a:spcBef>
                <a:spcPts val="0"/>
              </a:spcBef>
              <a:spcAft>
                <a:spcPts val="0"/>
              </a:spcAft>
            </a:pPr>
            <a:r>
              <a:rPr lang="es-419" sz="1800"/>
              <a:t>Routers Cisco de la serie 1900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548999575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400">
                <a:latin typeface="Arial" charset="0"/>
              </a:rPr>
              <a:t>Módulo de práctica y cuestionario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s-419">
                <a:latin typeface="Arial" charset="0"/>
              </a:rPr>
              <a:t>Vídeo — Diferencias de dispositivos de red: Parte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Este vídeo cubrirá las diferentes configuraciones de las siguientes:</a:t>
            </a:r>
          </a:p>
          <a:p>
            <a:pPr marL="261937" lvl="2" rtl="0">
              <a:spcBef>
                <a:spcPts val="0"/>
              </a:spcBef>
              <a:spcAft>
                <a:spcPts val="0"/>
              </a:spcAft>
            </a:pPr>
            <a:r>
              <a:rPr lang="es-419" sz="1800"/>
              <a:t>Routers Cisco de la serie 4000</a:t>
            </a:r>
          </a:p>
          <a:p>
            <a:pPr marL="261937" lvl="2" rtl="0">
              <a:spcBef>
                <a:spcPts val="0"/>
              </a:spcBef>
              <a:spcAft>
                <a:spcPts val="0"/>
              </a:spcAft>
            </a:pPr>
            <a:r>
              <a:rPr lang="es-419" sz="1800"/>
              <a:t>Routers Cisco de la serie 2900</a:t>
            </a:r>
          </a:p>
          <a:p>
            <a:pPr marL="261937" lvl="2" rtl="0">
              <a:spcBef>
                <a:spcPts val="0"/>
              </a:spcBef>
              <a:spcAft>
                <a:spcPts val="0"/>
              </a:spcAft>
            </a:pPr>
            <a:r>
              <a:rPr lang="es-419" sz="1800"/>
              <a:t>Routers Cisco de la serie 1900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718875856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Configure los ajustes iniciales del router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Packet Tracer - Configuración básica del dispositivo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s-419" sz="1800">
                <a:solidFill>
                  <a:srgbClr val="000000"/>
                </a:solidFill>
              </a:rPr>
              <a:t>En este Packet Tracer, hará lo siguiente: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Completar el registro de la red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Realizar configuraciones básicas de dispositivo en un router y un switch.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Verificar la conectividad y solucionar cualquier problema.</a:t>
            </a:r>
          </a:p>
        </p:txBody>
      </p:sp>
    </p:spTree>
    <p:extLst>
      <p:ext uri="{BB962C8B-B14F-4D97-AF65-F5344CB8AC3E}">
        <p14:creationId xmlns:p14="http://schemas.microsoft.com/office/powerpoint/2010/main" xmlns="" val="1122009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s-419" sz="1800">
                <a:solidFill>
                  <a:srgbClr val="000000"/>
                </a:solidFill>
              </a:rPr>
              <a:t>En esta práctica de laboratorio se cumplirán los siguientes objetivos: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Establecer la topología e inicializar los dispositivos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Configurar los dispositivos y verificar la conectividad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Mostrar información del dispositivo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Configure los ajustes iniciales del router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Laboratorio - Crear un switch y una red de router</a:t>
            </a:r>
          </a:p>
        </p:txBody>
      </p:sp>
    </p:spTree>
    <p:extLst>
      <p:ext uri="{BB962C8B-B14F-4D97-AF65-F5344CB8AC3E}">
        <p14:creationId xmlns:p14="http://schemas.microsoft.com/office/powerpoint/2010/main" xmlns="" val="4236527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400">
                <a:latin typeface="Arial" charset="0"/>
              </a:rPr>
              <a:t>Módulo de práctica y cuestionario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s-419">
                <a:latin typeface="Arial" charset="0"/>
              </a:rPr>
              <a:t>¿Qué aprendí en este módulo?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/>
              <a:t>Las siguientes tareas deben completarse al configurar la configuración inicial en un router.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/>
              <a:t>Configure el nombre del dispositivo.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/>
              <a:t>Proteja el modo EXEC con privilegios.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/>
              <a:t>Proteger el modo EXEC de usuario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/>
              <a:t>Proteger el acceso remoto por Telnet y SSH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/>
              <a:t>Proteja todas las contraseñas del archivo de configuración.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/>
              <a:t>Proporcione una notificación legal.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/>
              <a:t>Guarde la configuración.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/>
              <a:t>Para que se pueda llegar a los routers, se deben configurar las interfaces de router en banda.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/>
              <a:t>El comando </a:t>
            </a:r>
            <a:r>
              <a:rPr lang="es-419" sz="1600" b="1"/>
              <a:t>no shutdown</a:t>
            </a:r>
            <a:r>
              <a:rPr lang="es-419" sz="1600"/>
              <a:t> activa la interfaz. La interfaz también debe estar conectada a otro dispositivo , como un switch o un router, para que la capa física se active. </a:t>
            </a:r>
            <a:r>
              <a:rPr lang="es-419" sz="1600" b="1"/>
              <a:t>Hay varios comandos que se pueden utilizar para verificar la configuración de la interfaz, incluyendo show ip interface brief y show ipv6 interface brief , show ip route y show ipv6 route , así como show interfaces , show ip interface</a:t>
            </a:r>
            <a:r>
              <a:rPr lang="es-419" sz="1600"/>
              <a:t> y </a:t>
            </a:r>
            <a:r>
              <a:rPr lang="es-419" sz="1600" b="1"/>
              <a:t>show ipv6 interface.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555352519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419" sz="1400" dirty="0">
                <a:latin typeface="Arial" charset="0"/>
              </a:rPr>
              <a:t>Módulo de práctica y cuestionario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s-419" dirty="0">
                <a:latin typeface="Arial" charset="0"/>
              </a:rPr>
              <a:t>¿Qué aprendí en este módulo? (Cont.)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800" dirty="0"/>
              <a:t>Para que un dispositivo final llegue a otras redes, se debe configurar una puerta de enlace predeterminada.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800" dirty="0"/>
              <a:t>La dirección IP del dispositivo host y la dirección de interfaz de router deben estar en la misma red.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800" dirty="0"/>
              <a:t>El switch también debe tener una dirección de puerta de enlace predeterminada configurada para administrar el switch de forma remota desde otra red.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800" dirty="0"/>
              <a:t>Para configurar una puerta de enlace predeterminada IPv4 en un switch, use el comando de configuración global ip default-gateway ip-address. </a:t>
            </a:r>
          </a:p>
          <a:p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0910972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pPr rtl="0"/>
            <a:r>
              <a:rPr lang="es-419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10.1 Configure los ajustes iniciales del router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673099643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r>
              <a:rPr lang="es-419" sz="1400" dirty="0">
                <a:latin typeface="Arial" charset="0"/>
              </a:rPr>
              <a:t>Módulo 10: Configuración básica de un router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s-419" dirty="0">
                <a:latin typeface="Arial" charset="0"/>
              </a:rPr>
              <a:t>Nuevos Términos y Comandos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xmlns="" id="{C2187D21-D66C-4895-A65D-7270601A2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52989341"/>
              </p:ext>
            </p:extLst>
          </p:nvPr>
        </p:nvGraphicFramePr>
        <p:xfrm>
          <a:off x="144463" y="798513"/>
          <a:ext cx="8853486" cy="2865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3486">
                  <a:extLst>
                    <a:ext uri="{9D8B030D-6E8A-4147-A177-3AD203B41FA5}">
                      <a16:colId xmlns:a16="http://schemas.microsoft.com/office/drawing/2014/main" xmlns="" val="3270854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b="1" dirty="0">
                          <a:solidFill>
                            <a:srgbClr val="000000"/>
                          </a:solidFill>
                        </a:rPr>
                        <a:t>show ip interface brief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419" b="1" dirty="0">
                          <a:solidFill>
                            <a:srgbClr val="000000"/>
                          </a:solidFill>
                        </a:rPr>
                        <a:t>show ipv6 interface brief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419" b="1" dirty="0">
                          <a:solidFill>
                            <a:srgbClr val="000000"/>
                          </a:solidFill>
                        </a:rPr>
                        <a:t>show ip route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419" b="1" dirty="0">
                          <a:solidFill>
                            <a:srgbClr val="000000"/>
                          </a:solidFill>
                        </a:rPr>
                        <a:t>show ipv6 route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419" b="1" dirty="0">
                          <a:solidFill>
                            <a:srgbClr val="000000"/>
                          </a:solidFill>
                        </a:rPr>
                        <a:t>show interfaces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419" b="1" dirty="0">
                          <a:solidFill>
                            <a:srgbClr val="000000"/>
                          </a:solidFill>
                        </a:rPr>
                        <a:t>show ip interface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419" b="1" dirty="0">
                          <a:solidFill>
                            <a:srgbClr val="000000"/>
                          </a:solidFill>
                        </a:rPr>
                        <a:t>show ipv6 interface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419" b="1" dirty="0">
                          <a:solidFill>
                            <a:srgbClr val="000000"/>
                          </a:solidFill>
                        </a:rPr>
                        <a:t>ip default-gateway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087967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xmlns="" val="3271745509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xmlns="" val="41908282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Configure los ajustes iniciales del router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Pasos básicos en la configuración de un router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367" y="855419"/>
            <a:ext cx="3265419" cy="3517076"/>
          </a:xfrm>
        </p:spPr>
        <p:txBody>
          <a:bodyPr/>
          <a:lstStyle/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Configure el nombre del dispositivo.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Proteja el modo EXEC con privilegios.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Proteger el modo EXEC de usuario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Proteger el acceso remoto por Telnet y SSH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Cifre todas las contraseñas no cifradas.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Proporcione una notificación legal y guarde la configuración.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CC2C7B6-BFA0-4414-A9FD-310FB45A4012}"/>
              </a:ext>
            </a:extLst>
          </p:cNvPr>
          <p:cNvSpPr txBox="1"/>
          <p:nvPr/>
        </p:nvSpPr>
        <p:spPr>
          <a:xfrm>
            <a:off x="3798284" y="855419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 </a:t>
            </a:r>
            <a:r>
              <a:rPr lang="es-419" sz="1200" i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3E8BC38-AC68-4E30-A757-4BD5691E2755}"/>
              </a:ext>
            </a:extLst>
          </p:cNvPr>
          <p:cNvSpPr txBox="1"/>
          <p:nvPr/>
        </p:nvSpPr>
        <p:spPr>
          <a:xfrm>
            <a:off x="3798284" y="1256000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 secret </a:t>
            </a:r>
            <a:r>
              <a:rPr lang="es-419" sz="1200" i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3C42215-AFFA-4B80-8518-0228983486B9}"/>
              </a:ext>
            </a:extLst>
          </p:cNvPr>
          <p:cNvSpPr txBox="1"/>
          <p:nvPr/>
        </p:nvSpPr>
        <p:spPr>
          <a:xfrm>
            <a:off x="3798284" y="1656581"/>
            <a:ext cx="4913744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console 0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 (línea de configuración) # </a:t>
            </a:r>
            <a:r>
              <a:rPr lang="es-419" sz="1200" i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contraseña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login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E2CA5BC-EB52-4F1C-9E7F-0082B26780ED}"/>
              </a:ext>
            </a:extLst>
          </p:cNvPr>
          <p:cNvSpPr txBox="1"/>
          <p:nvPr/>
        </p:nvSpPr>
        <p:spPr>
          <a:xfrm>
            <a:off x="3798284" y="2413242"/>
            <a:ext cx="4926349" cy="830997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vty 0 4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password </a:t>
            </a:r>
            <a:r>
              <a:rPr lang="es-419" sz="1200" i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login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transport input {ssh | telnet}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917E84C-919C-4F49-B88F-D6C32C285E08}"/>
              </a:ext>
            </a:extLst>
          </p:cNvPr>
          <p:cNvSpPr txBox="1"/>
          <p:nvPr/>
        </p:nvSpPr>
        <p:spPr>
          <a:xfrm>
            <a:off x="3798284" y="3352472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 password encryption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7CA1035-A981-4284-92B3-0FB302E7DAF6}"/>
              </a:ext>
            </a:extLst>
          </p:cNvPr>
          <p:cNvSpPr txBox="1"/>
          <p:nvPr/>
        </p:nvSpPr>
        <p:spPr>
          <a:xfrm>
            <a:off x="3798284" y="3737302"/>
            <a:ext cx="4913744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 (config) # 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banner motd </a:t>
            </a:r>
            <a:r>
              <a:rPr lang="es-419" sz="1200" b="1" i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mensaje # 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end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Router# copy running-config startup-config</a:t>
            </a:r>
          </a:p>
        </p:txBody>
      </p:sp>
    </p:spTree>
    <p:extLst>
      <p:ext uri="{BB962C8B-B14F-4D97-AF65-F5344CB8AC3E}">
        <p14:creationId xmlns:p14="http://schemas.microsoft.com/office/powerpoint/2010/main" xmlns="" val="1671064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Configure los ajustes iniciales del router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Pasos básicos en la configuración de un router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9"/>
            <a:ext cx="3135194" cy="611640"/>
          </a:xfrm>
        </p:spPr>
        <p:txBody>
          <a:bodyPr/>
          <a:lstStyle/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500">
                <a:solidFill>
                  <a:srgbClr val="000000"/>
                </a:solidFill>
              </a:rPr>
              <a:t>Comandos de configuración básica de router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500">
                <a:solidFill>
                  <a:srgbClr val="000000"/>
                </a:solidFill>
              </a:rPr>
              <a:t>La configuración se guarda en NVRAM.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CC2C7B6-BFA0-4414-A9FD-310FB45A4012}"/>
              </a:ext>
            </a:extLst>
          </p:cNvPr>
          <p:cNvSpPr txBox="1"/>
          <p:nvPr/>
        </p:nvSpPr>
        <p:spPr>
          <a:xfrm>
            <a:off x="3818374" y="855419"/>
            <a:ext cx="4893654" cy="360098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(config) # 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 de host R1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 secret class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console 0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 cisco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config-line)# 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vty 0 4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 cisco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transport input ssh telnet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(config) # 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cifrado de contraseña de servicio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(config) # 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banner motd #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Escriba un mensaje de texto. Termina con una nueva línea y el #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*********************************************** 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WARNING: Unauthorized access is prohibited!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**********************************************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running-config startup-config</a:t>
            </a:r>
          </a:p>
          <a:p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3328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Configure los ajustes iniciales del router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Packet Tracer – Configure los ajustes iniciales del router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s-419" sz="1800">
                <a:solidFill>
                  <a:srgbClr val="000000"/>
                </a:solidFill>
              </a:rPr>
              <a:t>En este Packet Tracer, hará lo siguiente: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Verifique la configuración predeterminada del router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Configure y verifique la configuración inicial del router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Guarde el archivo de configuración en ejecución</a:t>
            </a:r>
          </a:p>
        </p:txBody>
      </p:sp>
    </p:spTree>
    <p:extLst>
      <p:ext uri="{BB962C8B-B14F-4D97-AF65-F5344CB8AC3E}">
        <p14:creationId xmlns:p14="http://schemas.microsoft.com/office/powerpoint/2010/main" xmlns="" val="1090195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10.2 Configurar interfaces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61935958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Configurar interfaces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Configurar interfaces de router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258" y="806335"/>
            <a:ext cx="8455461" cy="590204"/>
          </a:xfrm>
        </p:spPr>
        <p:txBody>
          <a:bodyPr/>
          <a:lstStyle/>
          <a:p>
            <a:pPr marL="0" indent="0" algn="l" rtl="0"/>
            <a:r>
              <a:rPr lang="es-419">
                <a:solidFill>
                  <a:srgbClr val="000000"/>
                </a:solidFill>
              </a:rPr>
              <a:t>La configuración de una interfaz de router incluye la ejecución de los siguientes comandos: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F3E17110-55CB-48EF-A414-A5E9B1617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972" y="1571547"/>
            <a:ext cx="6578056" cy="101566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 (config) # </a:t>
            </a:r>
            <a:r>
              <a:rPr kumimoji="0" lang="es-419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es-419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419" sz="12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type-and-number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419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Router (config-if) # </a:t>
            </a:r>
            <a:r>
              <a:rPr kumimoji="0" lang="es-419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kumimoji="0" lang="es-419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419" sz="12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description-text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419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Router (config-if) # </a:t>
            </a:r>
            <a:r>
              <a:rPr kumimoji="0" lang="es-419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 address</a:t>
            </a:r>
            <a:r>
              <a:rPr kumimoji="0" lang="es-419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419" sz="12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ipv4-address subnet-mask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419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Router (config-if) # </a:t>
            </a:r>
            <a:r>
              <a:rPr kumimoji="0" lang="es-419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ipv6 address</a:t>
            </a:r>
            <a:r>
              <a:rPr kumimoji="0" lang="es-419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419" sz="12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ipv6-address/prefix-length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419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Router (config-if) # </a:t>
            </a:r>
            <a:r>
              <a:rPr kumimoji="0" lang="es-419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 shutdown </a:t>
            </a:r>
            <a:r>
              <a:rPr kumimoji="0" lang="es-419" sz="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694B5632-F1A8-4FC1-AA4C-612027B45A69}"/>
              </a:ext>
            </a:extLst>
          </p:cNvPr>
          <p:cNvSpPr txBox="1">
            <a:spLocks/>
          </p:cNvSpPr>
          <p:nvPr/>
        </p:nvSpPr>
        <p:spPr>
          <a:xfrm>
            <a:off x="474661" y="2932333"/>
            <a:ext cx="8280057" cy="11756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>
                <a:solidFill>
                  <a:srgbClr val="000000"/>
                </a:solidFill>
              </a:rPr>
              <a:t>Se recomienda utilizar el comando </a:t>
            </a:r>
            <a:r>
              <a:rPr lang="es-419" b="1">
                <a:solidFill>
                  <a:srgbClr val="000000"/>
                </a:solidFill>
              </a:rPr>
              <a:t>description</a:t>
            </a:r>
            <a:r>
              <a:rPr lang="es-419">
                <a:solidFill>
                  <a:srgbClr val="000000"/>
                </a:solidFill>
              </a:rPr>
              <a:t> para agregar información sobre la red conectada a la interfaz.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>
                <a:solidFill>
                  <a:srgbClr val="000000"/>
                </a:solidFill>
              </a:rPr>
              <a:t>El comando </a:t>
            </a:r>
            <a:r>
              <a:rPr lang="es-419" b="1">
                <a:solidFill>
                  <a:srgbClr val="000000"/>
                </a:solidFill>
              </a:rPr>
              <a:t>no</a:t>
            </a:r>
            <a:r>
              <a:rPr lang="es-419">
                <a:solidFill>
                  <a:srgbClr val="000000"/>
                </a:solidFill>
              </a:rPr>
              <a:t> </a:t>
            </a:r>
            <a:r>
              <a:rPr lang="es-419" b="1">
                <a:solidFill>
                  <a:srgbClr val="000000"/>
                </a:solidFill>
              </a:rPr>
              <a:t>shutdown </a:t>
            </a:r>
            <a:r>
              <a:rPr lang="es-419">
                <a:solidFill>
                  <a:srgbClr val="000000"/>
                </a:solidFill>
              </a:rPr>
              <a:t>activa la interfaz.</a:t>
            </a:r>
          </a:p>
        </p:txBody>
      </p:sp>
    </p:spTree>
    <p:extLst>
      <p:ext uri="{BB962C8B-B14F-4D97-AF65-F5344CB8AC3E}">
        <p14:creationId xmlns:p14="http://schemas.microsoft.com/office/powerpoint/2010/main" xmlns="" val="2523690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Configurar interfaces </a:t>
            </a:r>
            <a:r>
              <a:rPr lang="en-US" dirty="0"/>
              <a:t/>
            </a:r>
            <a:br>
              <a:rPr lang="en-US" dirty="0"/>
            </a:br>
            <a:r>
              <a:rPr lang="es-419" sz="2400"/>
              <a:t>Configurar ejemplo de interfaces de router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409279"/>
          </a:xfrm>
        </p:spPr>
        <p:txBody>
          <a:bodyPr/>
          <a:lstStyle/>
          <a:p>
            <a:pPr marL="0" indent="0" algn="l" rtl="0"/>
            <a:r>
              <a:rPr lang="es-419">
                <a:solidFill>
                  <a:srgbClr val="000000"/>
                </a:solidFill>
              </a:rPr>
              <a:t>Los comandos para configurar la interfaz G0/0/0 en R1 se muestran aquí: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3C10989-3D4F-45C9-BEEB-776028CA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07" y="1338851"/>
            <a:ext cx="4998966" cy="1505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7B97E3D-C6EF-4A93-B49A-A6755E6AE1C3}"/>
              </a:ext>
            </a:extLst>
          </p:cNvPr>
          <p:cNvSpPr txBox="1"/>
          <p:nvPr/>
        </p:nvSpPr>
        <p:spPr>
          <a:xfrm>
            <a:off x="958200" y="2930310"/>
            <a:ext cx="6903747" cy="16158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s-419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gigabitEthernet 0/0/0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(config-if) # </a:t>
            </a:r>
            <a:r>
              <a:rPr lang="es-419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 link to LAN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s-419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address 192.168.10.1 255.255.255.0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(config-if) # </a:t>
            </a:r>
            <a:r>
              <a:rPr lang="es-419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ipv6 address 2001:db8:acad:10: :1/64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s-419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s-419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1 01:43:53.435: %LINK-3-UPDOWN: Interface GigabitEthernet0/0/0, changed state to down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1 01:43:56.447: %LINK-3-UPDOWN: Interface GigabitEthernet0/0/0, changed state to up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1 01:43:57.447: %LINEPROTO-5-UPDOWN: Line protocol on Interface GigabitEthernet0/0/0, changed state to up</a:t>
            </a:r>
          </a:p>
        </p:txBody>
      </p:sp>
    </p:spTree>
    <p:extLst>
      <p:ext uri="{BB962C8B-B14F-4D97-AF65-F5344CB8AC3E}">
        <p14:creationId xmlns:p14="http://schemas.microsoft.com/office/powerpoint/2010/main" xmlns="" val="181678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5127</TotalTime>
  <Words>3016</Words>
  <Application>Microsoft Macintosh PowerPoint</Application>
  <PresentationFormat>Presentación en pantalla (16:9)</PresentationFormat>
  <Paragraphs>431</Paragraphs>
  <Slides>31</Slides>
  <Notes>31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Default Theme</vt:lpstr>
      <vt:lpstr>Módulo 10: Configuración básica del router</vt:lpstr>
      <vt:lpstr>Objetivos del módulo</vt:lpstr>
      <vt:lpstr>10.1 Configure los ajustes iniciales del router</vt:lpstr>
      <vt:lpstr>Configure los ajustes iniciales del router Pasos básicos en la configuración de un router</vt:lpstr>
      <vt:lpstr>Configure los ajustes iniciales del router Pasos básicos en la configuración de un router</vt:lpstr>
      <vt:lpstr>Configure los ajustes iniciales del router Packet Tracer – Configure los ajustes iniciales del router</vt:lpstr>
      <vt:lpstr>10.2 Configurar interfaces</vt:lpstr>
      <vt:lpstr>Configurar interfaces Configurar interfaces de router</vt:lpstr>
      <vt:lpstr>Configurar interfaces  Configurar ejemplo de interfaces de router</vt:lpstr>
      <vt:lpstr>Configurar interfaces  Configurar ejemplo de interfaces de router</vt:lpstr>
      <vt:lpstr>Configurar interfaces  Verificación de configuración de interfaz</vt:lpstr>
      <vt:lpstr>Configurar interfaces Configurar comandos de verificación</vt:lpstr>
      <vt:lpstr>Configurar interfaces Configurar comandos de verificación (Cont.) </vt:lpstr>
      <vt:lpstr>Configurar interfaces Configurar comandos de verificación</vt:lpstr>
      <vt:lpstr>Configurar interfaces Configurar comandos de verificación</vt:lpstr>
      <vt:lpstr>Configurar interfaces Configurar comandos de verificación</vt:lpstr>
      <vt:lpstr>Configurar interfaces Configurar comandos de verificación</vt:lpstr>
      <vt:lpstr>10.3 Configuración de la puerta de enlace predeterminada</vt:lpstr>
      <vt:lpstr>Configurar la puerta de enlace predeterminada  Puerta de enlace predeterminada en un host</vt:lpstr>
      <vt:lpstr>Configurar la puerta de enlace predeterminada  Puerta de enlace predeterminada en un switch</vt:lpstr>
      <vt:lpstr>Configure los ajustes iniciales del router Packet Tracer - Conecte un router a una LAN</vt:lpstr>
      <vt:lpstr>Configure los ajustes iiciales del router Packet Tracer — Solucionar problemas de la puerta de enlace predeterminada</vt:lpstr>
      <vt:lpstr>10.4 - Módulo de práctica y cuestionario</vt:lpstr>
      <vt:lpstr>Módulo de práctica y cuestionario Vídeo — Diferencias de dispositivos de red: Parte 1</vt:lpstr>
      <vt:lpstr>Módulo de práctica y cuestionario Vídeo — Diferencias de dispositivos de red: Parte 2</vt:lpstr>
      <vt:lpstr>Configure los ajustes iniciales del router Packet Tracer - Configuración básica del dispositivo</vt:lpstr>
      <vt:lpstr>Configure los ajustes iniciales del router Laboratorio - Crear un switch y una red de router</vt:lpstr>
      <vt:lpstr>Módulo de práctica y cuestionario ¿Qué aprendí en este módulo?</vt:lpstr>
      <vt:lpstr>Módulo de práctica y cuestionario ¿Qué aprendí en este módulo? (Cont.)</vt:lpstr>
      <vt:lpstr>Módulo 10: Configuración básica de un router Nuevos Términos y Comandos</vt:lpstr>
      <vt:lpstr>Diapositiva 31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Macarena</cp:lastModifiedBy>
  <cp:revision>237</cp:revision>
  <dcterms:created xsi:type="dcterms:W3CDTF">2019-10-18T06:21:22Z</dcterms:created>
  <dcterms:modified xsi:type="dcterms:W3CDTF">2020-09-16T09:03:59Z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