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2"/>
  </p:notesMasterIdLst>
  <p:sldIdLst>
    <p:sldId id="876" r:id="rId2"/>
    <p:sldId id="1096" r:id="rId3"/>
    <p:sldId id="759" r:id="rId4"/>
    <p:sldId id="1054" r:id="rId5"/>
    <p:sldId id="1098" r:id="rId6"/>
    <p:sldId id="1099" r:id="rId7"/>
    <p:sldId id="1100" r:id="rId8"/>
    <p:sldId id="1102" r:id="rId9"/>
    <p:sldId id="1056" r:id="rId10"/>
    <p:sldId id="1103" r:id="rId11"/>
    <p:sldId id="1104" r:id="rId12"/>
    <p:sldId id="1106" r:id="rId13"/>
    <p:sldId id="1111" r:id="rId14"/>
    <p:sldId id="1118" r:id="rId15"/>
    <p:sldId id="1125" r:id="rId16"/>
    <p:sldId id="1126" r:id="rId17"/>
    <p:sldId id="1127" r:id="rId18"/>
    <p:sldId id="1128" r:id="rId19"/>
    <p:sldId id="1112" r:id="rId20"/>
    <p:sldId id="1119" r:id="rId21"/>
    <p:sldId id="1129" r:id="rId22"/>
    <p:sldId id="1130" r:id="rId23"/>
    <p:sldId id="1113" r:id="rId24"/>
    <p:sldId id="1120" r:id="rId25"/>
    <p:sldId id="1150" r:id="rId26"/>
    <p:sldId id="1131" r:id="rId27"/>
    <p:sldId id="1135" r:id="rId28"/>
    <p:sldId id="1114" r:id="rId29"/>
    <p:sldId id="1121" r:id="rId30"/>
    <p:sldId id="1137" r:id="rId31"/>
    <p:sldId id="1138" r:id="rId32"/>
    <p:sldId id="1140" r:id="rId33"/>
    <p:sldId id="1115" r:id="rId34"/>
    <p:sldId id="1122" r:id="rId35"/>
    <p:sldId id="1141" r:id="rId36"/>
    <p:sldId id="1142" r:id="rId37"/>
    <p:sldId id="1143" r:id="rId38"/>
    <p:sldId id="1116" r:id="rId39"/>
    <p:sldId id="1145" r:id="rId40"/>
    <p:sldId id="1154" r:id="rId41"/>
    <p:sldId id="1146" r:id="rId42"/>
    <p:sldId id="1147" r:id="rId43"/>
    <p:sldId id="1117" r:id="rId44"/>
    <p:sldId id="1124" r:id="rId45"/>
    <p:sldId id="1148" r:id="rId46"/>
    <p:sldId id="1149" r:id="rId47"/>
    <p:sldId id="957" r:id="rId48"/>
    <p:sldId id="1155" r:id="rId49"/>
    <p:sldId id="1156" r:id="rId50"/>
    <p:sldId id="291" r:id="rId51"/>
  </p:sldIdLst>
  <p:sldSz cx="9144000" cy="5143500" type="screen16x9"/>
  <p:notesSz cx="6858000" cy="9144000"/>
  <p:custDataLst>
    <p:tags r:id="rId5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 xmlns:p15="http://schemas.microsoft.com/office/powerpoint/2012/main" userId="S-1-5-21-1708537768-1303643608-725345543-200204" providerId="AD"/>
      </p:ext>
    </p:extLst>
  </p:cmAuthor>
  <p:cmAuthor id="2" name="Bob Vachon" initials="BV" lastIdx="24" clrIdx="2">
    <p:extLst>
      <p:ext uri="{19B8F6BF-5375-455C-9EA6-DF929625EA0E}">
        <p15:presenceInfo xmlns=""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 xmlns:p15="http://schemas.microsoft.com/office/powerpoint/2012/main" userId="S::suliving@cisco.com::dc701d48-dd51-411a-9041-b7f1328f1486" providerId="AD"/>
      </p:ext>
    </p:extLst>
  </p:cmAuthor>
  <p:cmAuthor id="4" name="jagibbon" initials="jmg" lastIdx="8" clrIdx="4">
    <p:extLst>
      <p:ext uri="{19B8F6BF-5375-455C-9EA6-DF929625EA0E}">
        <p15:presenceInfo xmlns=""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647" autoAdjust="0"/>
    <p:restoredTop sz="77266" autoAdjust="0"/>
  </p:normalViewPr>
  <p:slideViewPr>
    <p:cSldViewPr snapToGrid="0" showGuides="1">
      <p:cViewPr varScale="1">
        <p:scale>
          <a:sx n="98" d="100"/>
          <a:sy n="98" d="100"/>
        </p:scale>
        <p:origin x="-738"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9/23/2020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dirty="0"/>
              <a:t>Programa de la Academia de Redes de Cisco</a:t>
            </a:r>
          </a:p>
          <a:p>
            <a:pPr rtl="0">
              <a:buFontTx/>
              <a:buNone/>
            </a:pPr>
            <a:r>
              <a:rPr lang="es-419" b="0" baseline="0" dirty="0"/>
              <a:t>Introducción a Redes v</a:t>
            </a:r>
            <a:r>
              <a:rPr lang="es-419" b="0" dirty="0"/>
              <a:t>7.0 (ITN)</a:t>
            </a:r>
          </a:p>
          <a:p>
            <a:pPr rtl="0"/>
            <a:r>
              <a:rPr lang="es-419" dirty="0">
                <a:solidFill>
                  <a:schemeClr val="accent5">
                    <a:lumMod val="40000"/>
                    <a:lumOff val="60000"/>
                  </a:schemeClr>
                </a:solidFill>
              </a:rPr>
              <a:t>Módulo 11: Direccionamiento IPv4</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pPr rtl="0"/>
            <a:r>
              <a:rPr lang="es-419"/>
              <a:t>11.2.1 — Unicast</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 xmlns:p14="http://schemas.microsoft.com/office/powerpoint/2010/main" val="244915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pPr rtl="0"/>
            <a:r>
              <a:rPr lang="es-419"/>
              <a:t>11.2.2 — Broadcast</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 xmlns:p14="http://schemas.microsoft.com/office/powerpoint/2010/main" val="301908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11.2 – IPv4 Unicast, Broadcast, y Multicast</a:t>
            </a:r>
          </a:p>
          <a:p>
            <a:pPr rtl="0"/>
            <a:r>
              <a:rPr lang="es-419"/>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11.2.4 – </a:t>
            </a:r>
            <a:r>
              <a:rPr lang="es-419" sz="1200" b="0" i="0" kern="1200">
                <a:solidFill>
                  <a:schemeClr val="tx1"/>
                </a:solidFill>
                <a:effectLst/>
                <a:latin typeface="+mn-lt"/>
                <a:ea typeface="+mn-ea"/>
                <a:cs typeface="+mn-cs"/>
              </a:rPr>
              <a:t>Actividad - Unicast, Broadcast, o Multicast</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 xmlns:p14="http://schemas.microsoft.com/office/powerpoint/2010/main" val="293899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13</a:t>
            </a:fld>
            <a:endParaRPr/>
          </a:p>
        </p:txBody>
      </p:sp>
    </p:spTree>
    <p:extLst>
      <p:ext uri="{BB962C8B-B14F-4D97-AF65-F5344CB8AC3E}">
        <p14:creationId xmlns="" xmlns:p14="http://schemas.microsoft.com/office/powerpoint/2010/main" val="896727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11.3.1 – Direcciones IPv4 públicas y privadas</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 xmlns:p14="http://schemas.microsoft.com/office/powerpoint/2010/main" val="124082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11.3.2 – Enrutamiento a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11.3.3 – </a:t>
            </a:r>
            <a:r>
              <a:rPr lang="es-419" sz="1200" b="0" i="0" kern="1200">
                <a:solidFill>
                  <a:schemeClr val="tx1"/>
                </a:solidFill>
                <a:effectLst/>
                <a:latin typeface="+mn-lt"/>
                <a:ea typeface="+mn-ea"/>
                <a:cs typeface="+mn-cs"/>
              </a:rPr>
              <a:t>Actividad: pasar o bloquear direcciones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 xmlns:p14="http://schemas.microsoft.com/office/powerpoint/2010/main" val="3362594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11.3.4 – Direcciones IPv4 de uso especial</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 xmlns:p14="http://schemas.microsoft.com/office/powerpoint/2010/main" val="290149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11.3 — Tipos de direcciones IPv4</a:t>
            </a:r>
          </a:p>
          <a:p>
            <a:pPr rtl="0"/>
            <a:r>
              <a:rPr lang="es-419" dirty="0"/>
              <a:t>11.3.5 – Direccionamiento con clase Legacy</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 xmlns:p14="http://schemas.microsoft.com/office/powerpoint/2010/main" val="95914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11.3 — Tipos de direcciones IPv4</a:t>
            </a:r>
          </a:p>
          <a:p>
            <a:pPr rtl="0"/>
            <a:r>
              <a:rPr lang="es-419"/>
              <a:t>11.3.6 – Asignación de direcciones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11.3.7 – </a:t>
            </a:r>
            <a:r>
              <a:rPr lang="es-419" sz="1200" b="0" i="0" kern="1200">
                <a:solidFill>
                  <a:schemeClr val="tx1"/>
                </a:solidFill>
                <a:effectLst/>
                <a:latin typeface="+mn-lt"/>
                <a:ea typeface="+mn-ea"/>
                <a:cs typeface="+mn-cs"/>
              </a:rPr>
              <a:t>Actividad - Direcciones IPv4 públicas o privadas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11.3.8 — </a:t>
            </a:r>
            <a:r>
              <a:rPr lang="es-419" sz="1200" b="0" i="0" kern="1200">
                <a:solidFill>
                  <a:schemeClr val="tx1"/>
                </a:solidFill>
                <a:effectLst/>
                <a:latin typeface="+mn-lt"/>
                <a:ea typeface="+mn-ea"/>
                <a:cs typeface="+mn-cs"/>
              </a:rPr>
              <a:t>Compruebe su comprensión - Tipos de direcciones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 xmlns:p14="http://schemas.microsoft.com/office/powerpoint/2010/main" val="2043782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19</a:t>
            </a:fld>
            <a:endParaRPr/>
          </a:p>
        </p:txBody>
      </p:sp>
    </p:spTree>
    <p:extLst>
      <p:ext uri="{BB962C8B-B14F-4D97-AF65-F5344CB8AC3E}">
        <p14:creationId xmlns="" xmlns:p14="http://schemas.microsoft.com/office/powerpoint/2010/main" val="307423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buFontTx/>
              <a:buNone/>
            </a:pPr>
            <a:r>
              <a:rPr lang="es-419" sz="1200" b="0"/>
              <a:t>11.0 – Introducción</a:t>
            </a:r>
          </a:p>
          <a:p>
            <a:pPr rtl="0">
              <a:lnSpc>
                <a:spcPct val="80000"/>
              </a:lnSpc>
              <a:buFontTx/>
              <a:buNone/>
            </a:pPr>
            <a:r>
              <a:rPr lang="es-419" sz="1200" kern="1200">
                <a:solidFill>
                  <a:schemeClr val="tx1"/>
                </a:solidFill>
                <a:latin typeface="Arial" charset="0"/>
                <a:ea typeface="ＭＳ Ｐゴシック" charset="0"/>
                <a:cs typeface="ＭＳ Ｐゴシック" charset="0"/>
              </a:rPr>
              <a:t>11.0.2 – </a:t>
            </a:r>
            <a:r>
              <a:rPr lang="es-419" sz="1200" kern="1200">
                <a:solidFill>
                  <a:schemeClr val="tx1"/>
                </a:solidFill>
                <a:latin typeface="+mn-lt"/>
                <a:ea typeface="+mn-ea"/>
                <a:cs typeface="+mn-cs"/>
              </a:rPr>
              <a:t>¿Qué</a:t>
            </a:r>
            <a:r>
              <a:rPr lang="es-419" sz="1200" kern="1200" baseline="0">
                <a:solidFill>
                  <a:schemeClr val="tx1"/>
                </a:solidFill>
                <a:latin typeface="+mn-lt"/>
                <a:ea typeface="+mn-ea"/>
                <a:cs typeface="+mn-cs"/>
              </a:rPr>
              <a:t> aprenderé a hacer en este módulo?</a:t>
            </a:r>
          </a:p>
          <a:p>
            <a:pPr>
              <a:buFontTx/>
              <a:buNone/>
            </a:pPr>
            <a:endParaRPr lang="en-GB" dirty="0"/>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pPr rtl="0"/>
            <a:r>
              <a:rPr lang="es-419"/>
              <a:t>11.4.1 — Dominios de broadcast y segmentación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 xmlns:p14="http://schemas.microsoft.com/office/powerpoint/2010/main" val="174907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11.4 — Segmentación de red</a:t>
            </a:r>
          </a:p>
          <a:p>
            <a:pPr rtl="0"/>
            <a:r>
              <a:rPr lang="es-419" dirty="0"/>
              <a:t>11.4.2 – Problemas con los dominios de broadcast grandes</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 xmlns:p14="http://schemas.microsoft.com/office/powerpoint/2010/main" val="3308644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11.4 — Segmentación de red</a:t>
            </a:r>
          </a:p>
          <a:p>
            <a:pPr rtl="0"/>
            <a:r>
              <a:rPr lang="es-419"/>
              <a:t>11.4.3 — Razones para segmentar redes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11.4.4 — </a:t>
            </a:r>
            <a:r>
              <a:rPr lang="es-419" sz="1200" b="0" i="0" kern="1200">
                <a:solidFill>
                  <a:schemeClr val="tx1"/>
                </a:solidFill>
                <a:effectLst/>
                <a:latin typeface="+mn-lt"/>
                <a:ea typeface="+mn-ea"/>
                <a:cs typeface="+mn-cs"/>
              </a:rPr>
              <a:t>Compruebe su comprensión - Segmentación de 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 xmlns:p14="http://schemas.microsoft.com/office/powerpoint/2010/main" val="459248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CR" sz="1200" b="0" i="0" kern="1200" dirty="0">
                <a:solidFill>
                  <a:schemeClr val="tx1"/>
                </a:solidFill>
                <a:effectLst/>
                <a:latin typeface="+mn-lt"/>
                <a:ea typeface="+mn-ea"/>
                <a:cs typeface="+mn-cs"/>
              </a:rPr>
              <a:t>11.5 — Subnetear una red IPv4</a:t>
            </a: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23</a:t>
            </a:fld>
            <a:endParaRPr/>
          </a:p>
        </p:txBody>
      </p:sp>
    </p:spTree>
    <p:extLst>
      <p:ext uri="{BB962C8B-B14F-4D97-AF65-F5344CB8AC3E}">
        <p14:creationId xmlns="" xmlns:p14="http://schemas.microsoft.com/office/powerpoint/2010/main" val="2982997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CR" sz="1200" b="0" i="0" kern="1200" dirty="0">
                <a:solidFill>
                  <a:schemeClr val="tx1"/>
                </a:solidFill>
                <a:effectLst/>
                <a:latin typeface="+mn-lt"/>
                <a:ea typeface="+mn-ea"/>
                <a:cs typeface="+mn-cs"/>
              </a:rPr>
              <a:t>11.5 — Subnetear una red IPv4</a:t>
            </a:r>
            <a:endParaRPr lang="en-US" dirty="0"/>
          </a:p>
          <a:p>
            <a:pPr rtl="0"/>
            <a:r>
              <a:rPr lang="es-419" dirty="0"/>
              <a:t>11.5.1 — Subred en un límite de octeto</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 xmlns:p14="http://schemas.microsoft.com/office/powerpoint/2010/main" val="3627887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11.5 — Subnetear una red IPv4</a:t>
            </a:r>
          </a:p>
          <a:p>
            <a:pPr rtl="0"/>
            <a:r>
              <a:rPr lang="es-419" dirty="0"/>
              <a:t>11.5.1 — Subred en un límite de octeto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 xmlns:p14="http://schemas.microsoft.com/office/powerpoint/2010/main" val="2982426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11.5 — Subnetear una red IPv4</a:t>
            </a:r>
          </a:p>
          <a:p>
            <a:pPr rtl="0"/>
            <a:r>
              <a:rPr lang="es-419" dirty="0"/>
              <a:t>11.5.2 — Subred dentro de un límite de octeto</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 xmlns:p14="http://schemas.microsoft.com/office/powerpoint/2010/main" val="1169984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11.5 — Subnetear una red IPv4</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11.5.5 — Rastreador de paquetes — Subnetear una red IPv4</a:t>
            </a:r>
          </a:p>
          <a:p>
            <a:pPr rtl="0"/>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 xmlns:p14="http://schemas.microsoft.com/office/powerpoint/2010/main" val="687456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11.6 — Subnetear un prefijo /16 y /8</a:t>
            </a: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28</a:t>
            </a:fld>
            <a:endParaRPr/>
          </a:p>
        </p:txBody>
      </p:sp>
    </p:spTree>
    <p:extLst>
      <p:ext uri="{BB962C8B-B14F-4D97-AF65-F5344CB8AC3E}">
        <p14:creationId xmlns="" xmlns:p14="http://schemas.microsoft.com/office/powerpoint/2010/main" val="276020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11.6 — Subnetear un prefijo /16 y /8</a:t>
            </a:r>
          </a:p>
          <a:p>
            <a:pPr rtl="0"/>
            <a:r>
              <a:rPr lang="es-419" dirty="0"/>
              <a:t>11.6.1 — Crear subredes con un prefijo /16</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 xmlns:p14="http://schemas.microsoft.com/office/powerpoint/2010/main" val="1765503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buFontTx/>
              <a:buNone/>
            </a:pPr>
            <a:r>
              <a:rPr lang="es-419" sz="1200" b="0"/>
              <a:t>11.1 – </a:t>
            </a:r>
            <a:r>
              <a:rPr lang="es-419"/>
              <a:t>Estructura de direcciones IPv4</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11.6 — Subnetear un prefijo /16 y /8</a:t>
            </a:r>
          </a:p>
          <a:p>
            <a:pPr rtl="0"/>
            <a:r>
              <a:rPr lang="es-419" dirty="0"/>
              <a:t>11.6.2 — Crear 100 subredes con un prefijo /16</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 xmlns:p14="http://schemas.microsoft.com/office/powerpoint/2010/main" val="2568085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11.6 — Subnetear un prefijo /16 y /8</a:t>
            </a:r>
          </a:p>
          <a:p>
            <a:pPr rtl="0"/>
            <a:r>
              <a:rPr lang="es-419" dirty="0"/>
              <a:t>11.6.3 — Crear 1000 subredes con un prefijo /8</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 xmlns:p14="http://schemas.microsoft.com/office/powerpoint/2010/main" val="1885418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11.6 — Subnetear un prefijo /16 y /8</a:t>
            </a:r>
          </a:p>
          <a:p>
            <a:pPr rtl="0"/>
            <a:r>
              <a:rPr lang="es-419" dirty="0"/>
              <a:t>11.6.6 – Práctica de laboratorio: Cálculo de subredes IPv4</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 xmlns:p14="http://schemas.microsoft.com/office/powerpoint/2010/main" val="3977005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Subred para cumplir requisitos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33</a:t>
            </a:fld>
            <a:endParaRPr/>
          </a:p>
        </p:txBody>
      </p:sp>
    </p:spTree>
    <p:extLst>
      <p:ext uri="{BB962C8B-B14F-4D97-AF65-F5344CB8AC3E}">
        <p14:creationId xmlns="" xmlns:p14="http://schemas.microsoft.com/office/powerpoint/2010/main" val="2151675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Subred para cumplir requisitos</a:t>
            </a:r>
          </a:p>
          <a:p>
            <a:pPr rtl="0"/>
            <a:r>
              <a:rPr lang="es-419"/>
              <a:t>11.7.1 — Espacio de direcciones IPv4 privado de subred frente al espacio público</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 xmlns:p14="http://schemas.microsoft.com/office/powerpoint/2010/main" val="3683450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Subred para cumplir requisitos</a:t>
            </a:r>
          </a:p>
          <a:p>
            <a:pPr rtl="0"/>
            <a:r>
              <a:rPr lang="es-419"/>
              <a:t>11.7.2 — Minimizar las direcciones IPv4 de host no utilizadas y maximizar las subredes</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 xmlns:p14="http://schemas.microsoft.com/office/powerpoint/2010/main" val="2949142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Subred para cumplir requisitos</a:t>
            </a:r>
          </a:p>
          <a:p>
            <a:pPr rtl="0"/>
            <a:r>
              <a:rPr lang="es-419"/>
              <a:t>11.7.3 — Ejemplo: Subredes IPv4 eficientes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11.7.4 – </a:t>
            </a:r>
            <a:r>
              <a:rPr lang="es-419" sz="1200" b="0" i="0" kern="1200">
                <a:solidFill>
                  <a:schemeClr val="tx1"/>
                </a:solidFill>
                <a:effectLst/>
                <a:latin typeface="+mn-lt"/>
                <a:ea typeface="+mn-ea"/>
                <a:cs typeface="+mn-cs"/>
              </a:rPr>
              <a:t>Actividad: Determinación de la cantidad de bits que se deben tomar prestados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 xmlns:p14="http://schemas.microsoft.com/office/powerpoint/2010/main" val="3403391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11.7 – Subred para cumplir requisitos</a:t>
            </a:r>
          </a:p>
          <a:p>
            <a:pPr rtl="0"/>
            <a:r>
              <a:rPr lang="es-419"/>
              <a:t>11.7.5 – Packet Tracer: Situación de división en subredes</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 xmlns:p14="http://schemas.microsoft.com/office/powerpoint/2010/main" val="2084854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38</a:t>
            </a:fld>
            <a:endParaRPr/>
          </a:p>
        </p:txBody>
      </p:sp>
    </p:spTree>
    <p:extLst>
      <p:ext uri="{BB962C8B-B14F-4D97-AF65-F5344CB8AC3E}">
        <p14:creationId xmlns="" xmlns:p14="http://schemas.microsoft.com/office/powerpoint/2010/main" val="446495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11.8.3 — Conservación de direcciones IPv4</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 xmlns:p14="http://schemas.microsoft.com/office/powerpoint/2010/main" val="333460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11.1.1 – Porciones de red y host</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11.8.3 — Conservación de direcciones IPv4</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 xmlns:p14="http://schemas.microsoft.com/office/powerpoint/2010/main" val="713415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11.8.4 — VLSM</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 xmlns:p14="http://schemas.microsoft.com/office/powerpoint/2010/main" val="1339432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11.8 — VLSM</a:t>
            </a:r>
          </a:p>
          <a:p>
            <a:pPr rtl="0"/>
            <a:r>
              <a:rPr lang="es-419"/>
              <a:t>11.8.5 — Asignación de direcciones de topología VLSM</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11.8.6 — </a:t>
            </a:r>
            <a:r>
              <a:rPr lang="es-419" sz="1200" b="0" i="0" kern="1200">
                <a:solidFill>
                  <a:schemeClr val="tx1"/>
                </a:solidFill>
                <a:effectLst/>
                <a:latin typeface="+mn-lt"/>
                <a:ea typeface="+mn-ea"/>
                <a:cs typeface="+mn-cs"/>
              </a:rPr>
              <a:t>Actividad - Práctica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 xmlns:p14="http://schemas.microsoft.com/office/powerpoint/2010/main" val="3655119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43</a:t>
            </a:fld>
            <a:endParaRPr/>
          </a:p>
        </p:txBody>
      </p:sp>
    </p:spTree>
    <p:extLst>
      <p:ext uri="{BB962C8B-B14F-4D97-AF65-F5344CB8AC3E}">
        <p14:creationId xmlns="" xmlns:p14="http://schemas.microsoft.com/office/powerpoint/2010/main" val="14175597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pPr rtl="0"/>
            <a:r>
              <a:rPr lang="es-419"/>
              <a:t>11.9.1 – Planificación de direcciones de red IPv4</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 xmlns:p14="http://schemas.microsoft.com/office/powerpoint/2010/main" val="2606505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pPr rtl="0"/>
            <a:r>
              <a:rPr lang="es-419"/>
              <a:t>11.9.2 — Asignación de direcciones de dispositivos</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 xmlns:p14="http://schemas.microsoft.com/office/powerpoint/2010/main" val="1634087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11.9 – Diseño estructurado</a:t>
            </a:r>
          </a:p>
          <a:p>
            <a:pPr rtl="0"/>
            <a:r>
              <a:rPr lang="es-419"/>
              <a:t>11.9.3 — Packet Tracer — Práctica de diseño e implementación de VLSM</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 xmlns:p14="http://schemas.microsoft.com/office/powerpoint/2010/main" val="1022643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11.10 -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47</a:t>
            </a:fld>
            <a:endParaRPr/>
          </a:p>
        </p:txBody>
      </p:sp>
    </p:spTree>
    <p:extLst>
      <p:ext uri="{BB962C8B-B14F-4D97-AF65-F5344CB8AC3E}">
        <p14:creationId xmlns=""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11.10 – Diseño estructurado</a:t>
            </a:r>
          </a:p>
          <a:p>
            <a:pPr rtl="0"/>
            <a:r>
              <a:rPr lang="es-419"/>
              <a:t>11.10.1 – Packet Tracer – Diseño e implementación de un esquema de direccionamiento VLSM</a:t>
            </a:r>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 xmlns:p14="http://schemas.microsoft.com/office/powerpoint/2010/main" val="299477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11 – Direccionamiento IPv4</a:t>
            </a:r>
          </a:p>
          <a:p>
            <a:pPr rtl="0"/>
            <a:r>
              <a:rPr lang="es-419"/>
              <a:t>11.10 – Diseño estructurado</a:t>
            </a:r>
          </a:p>
          <a:p>
            <a:pPr rtl="0"/>
            <a:r>
              <a:rPr lang="es-419"/>
              <a:t>11.10.2 – </a:t>
            </a:r>
            <a:r>
              <a:rPr lang="es-419" sz="1200"/>
              <a:t>Lab - Diseño e implementación de un esquema de direccionamiento VLSM</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 xmlns:p14="http://schemas.microsoft.com/office/powerpoint/2010/main" val="70042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11.1.2 — La máscara de subred</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11.1.3 – La longitud de prefijo</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11</a:t>
            </a:r>
            <a:r>
              <a:rPr lang="es-419" sz="1200" baseline="0">
                <a:solidFill>
                  <a:schemeClr val="accent5">
                    <a:lumMod val="40000"/>
                    <a:lumOff val="60000"/>
                  </a:schemeClr>
                </a:solidFill>
              </a:rPr>
              <a:t> – </a:t>
            </a:r>
            <a:r>
              <a:rPr lang="es-419" sz="1200">
                <a:solidFill>
                  <a:schemeClr val="accent5">
                    <a:lumMod val="40000"/>
                    <a:lumOff val="60000"/>
                  </a:schemeClr>
                </a:solidFill>
              </a:rPr>
              <a:t>Direccionamiento IPv4</a:t>
            </a:r>
          </a:p>
          <a:p>
            <a:pPr rtl="0"/>
            <a:r>
              <a:rPr lang="es-419"/>
              <a:t>11.1 – Estructura de direcciones IPv4</a:t>
            </a:r>
          </a:p>
          <a:p>
            <a:pPr rtl="0"/>
            <a:r>
              <a:rPr lang="es-419"/>
              <a:t>11.1.4 — Determinación de la red: lógica AND</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11.1 – Estructura de direcciones IPv4</a:t>
            </a:r>
          </a:p>
          <a:p>
            <a:pPr rtl="0"/>
            <a:r>
              <a:rPr lang="es-419" dirty="0"/>
              <a:t>11.1.6 – Direcciones de red, host y Direcciones Broadcast</a:t>
            </a:r>
          </a:p>
          <a:p>
            <a:pPr rtl="0"/>
            <a:r>
              <a:rPr lang="es-419" dirty="0"/>
              <a:t>11.1.7 – Actividad: Uso de la operación ANDing para determinar la dirección de red</a:t>
            </a:r>
          </a:p>
          <a:p>
            <a:pPr rtl="0"/>
            <a:r>
              <a:rPr lang="es-419" dirty="0"/>
              <a:t>11.1.8 — Compruebe su comprensión - Estructura de direcciones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 xmlns:p14="http://schemas.microsoft.com/office/powerpoint/2010/main" val="373220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11 – Direccionamiento IPv4</a:t>
            </a:r>
          </a:p>
          <a:p>
            <a:pPr rtl="0"/>
            <a:r>
              <a:rPr lang="es-419" dirty="0"/>
              <a:t>11.2 – IPv4 Unicast, Broadcast, y Multicast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dirty="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pPr rtl="0"/>
            <a:r>
              <a:rPr lang="es-419" sz="4400">
                <a:solidFill>
                  <a:schemeClr val="accent5">
                    <a:lumMod val="40000"/>
                    <a:lumOff val="60000"/>
                  </a:schemeClr>
                </a:solidFill>
              </a:rPr>
              <a:t>Módulo 11: Direccionamiento IPv4</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IPv4 Unicast, Broadcast, y Multicast</a:t>
            </a:r>
            <a:r>
              <a:rPr lang="en-US" dirty="0"/>
              <a:t/>
            </a:r>
            <a:br>
              <a:rPr lang="en-US" dirty="0"/>
            </a:br>
            <a:r>
              <a:rPr lang="es-419" sz="2400"/>
              <a:t>Unicast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es-419" sz="1600">
                <a:solidFill>
                  <a:srgbClr val="000000"/>
                </a:solidFill>
              </a:rPr>
              <a:t>La transmisión Unicast está enviando un paquete a una dirección IP de destino.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Por ejemplo, el PC en 172.16.4.1 envía un paquete unicast a la impresora en 172.16.4.253.</a:t>
            </a:r>
          </a:p>
        </p:txBody>
      </p:sp>
      <p:pic>
        <p:nvPicPr>
          <p:cNvPr id="2" name="Picture 1">
            <a:extLst>
              <a:ext uri="{FF2B5EF4-FFF2-40B4-BE49-F238E27FC236}">
                <a16:creationId xmlns=""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 xmlns:p14="http://schemas.microsoft.com/office/powerpoint/2010/main" val="28725588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IPv4 Unicast, Broadcast, y Multicast</a:t>
            </a:r>
            <a:r>
              <a:rPr lang="en-US" dirty="0"/>
              <a:t/>
            </a:r>
            <a:br>
              <a:rPr lang="en-US" dirty="0"/>
            </a:br>
            <a:r>
              <a:rPr lang="es-419" sz="2400"/>
              <a:t>Broadcast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rtl="0">
              <a:buFont typeface="Arial" panose="020B0604020202020204" pitchFamily="34" charset="0"/>
              <a:buChar char="•"/>
            </a:pPr>
            <a:r>
              <a:rPr lang="es-419" sz="1600" dirty="0">
                <a:solidFill>
                  <a:srgbClr val="000000"/>
                </a:solidFill>
              </a:rPr>
              <a:t>La transmisión de Broadcast está enviando un paquete a todas las demás direcciones IP de destino.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Por ejemplo, el PC en 172.16.4.1 envía un paquete broadcast a todos los hosts IPv4.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 xmlns:p14="http://schemas.microsoft.com/office/powerpoint/2010/main" val="11661397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IPv4 Unicast, Broadcast, y Multicast</a:t>
            </a:r>
            <a:r>
              <a:rPr lang="en-US" dirty="0"/>
              <a:t/>
            </a:r>
            <a:br>
              <a:rPr lang="en-US" dirty="0"/>
            </a:br>
            <a:r>
              <a:rPr lang="es-419" sz="2400"/>
              <a:t>Multicast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es-419" sz="1600">
                <a:solidFill>
                  <a:srgbClr val="000000"/>
                </a:solidFill>
              </a:rPr>
              <a:t>La transmisión de multicast está enviando un paquete a un grupo de direcciones de multicast.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Por ejemplo, el PC en 172.16.4.1 envía un paquete de multicast a la dirección del grupo de multicast 224.10.10.5.</a:t>
            </a:r>
          </a:p>
        </p:txBody>
      </p:sp>
      <p:pic>
        <p:nvPicPr>
          <p:cNvPr id="6" name="Picture 5">
            <a:extLst>
              <a:ext uri="{FF2B5EF4-FFF2-40B4-BE49-F238E27FC236}">
                <a16:creationId xmlns=""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 xmlns:p14="http://schemas.microsoft.com/office/powerpoint/2010/main" val="20855831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11.3 Tipos de direcciones IPv4</a:t>
            </a:r>
          </a:p>
        </p:txBody>
      </p:sp>
    </p:spTree>
    <p:custDataLst>
      <p:tags r:id="rId1"/>
    </p:custDataLst>
    <p:extLst>
      <p:ext uri="{BB962C8B-B14F-4D97-AF65-F5344CB8AC3E}">
        <p14:creationId xmlns="" xmlns:p14="http://schemas.microsoft.com/office/powerpoint/2010/main" val="1782107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r>
              <a:rPr lang="en-US" dirty="0"/>
              <a:t/>
            </a:r>
            <a:br>
              <a:rPr lang="en-US" dirty="0"/>
            </a:br>
            <a:r>
              <a:rPr lang="es-419" sz="2400"/>
              <a:t>Direcciones IPv4 públicas y privadas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rtl="0">
              <a:buFont typeface="Arial" panose="020B0604020202020204" pitchFamily="34" charset="0"/>
              <a:buChar char="•"/>
            </a:pPr>
            <a:r>
              <a:rPr lang="es-419" sz="1600" dirty="0">
                <a:solidFill>
                  <a:srgbClr val="000000"/>
                </a:solidFill>
              </a:rPr>
              <a:t>Como se define en RFC 1918, las direcciones IPv4 públicas se enrutan globalmente entre routers de proveedores de servicios de Internet (ISP). </a:t>
            </a:r>
          </a:p>
          <a:p>
            <a:pPr marL="342900" indent="-342900" algn="l" rtl="0">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Sin embargo, las direcciones privadas no son enrutables globalmente.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 xmlns:a16="http://schemas.microsoft.com/office/drawing/2014/main" id="{58479601-5CDB-4C0D-B13C-379A83A14207}"/>
              </a:ext>
            </a:extLst>
          </p:cNvPr>
          <p:cNvSpPr txBox="1">
            <a:spLocks/>
          </p:cNvSpPr>
          <p:nvPr/>
        </p:nvSpPr>
        <p:spPr>
          <a:xfrm>
            <a:off x="431971" y="1519296"/>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dirty="0">
                <a:solidFill>
                  <a:srgbClr val="000000"/>
                </a:solidFill>
              </a:rPr>
              <a:t>Las direcciones privadas son bloques comunes de direcciones utilizadas por la mayoría de las organizaciones para asignar direcciones IPv4 a hosts internos.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Las direcciones IPv4 privadas no son exclusivas y cualquier red interna puede usarlas.</a:t>
            </a:r>
          </a:p>
        </p:txBody>
      </p:sp>
      <p:graphicFrame>
        <p:nvGraphicFramePr>
          <p:cNvPr id="6" name="Table 5">
            <a:extLst>
              <a:ext uri="{FF2B5EF4-FFF2-40B4-BE49-F238E27FC236}">
                <a16:creationId xmlns="" xmlns:a16="http://schemas.microsoft.com/office/drawing/2014/main" id="{89B44CF3-2CFA-4BA2-948A-BF99DA4FD67D}"/>
              </a:ext>
            </a:extLst>
          </p:cNvPr>
          <p:cNvGraphicFramePr>
            <a:graphicFrameLocks noGrp="1"/>
          </p:cNvGraphicFramePr>
          <p:nvPr>
            <p:extLst>
              <p:ext uri="{D42A27DB-BD31-4B8C-83A1-F6EECF244321}">
                <p14:modId xmlns=""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 xmlns:a16="http://schemas.microsoft.com/office/drawing/2014/main" val="828829070"/>
                    </a:ext>
                  </a:extLst>
                </a:gridCol>
                <a:gridCol w="2424748">
                  <a:extLst>
                    <a:ext uri="{9D8B030D-6E8A-4147-A177-3AD203B41FA5}">
                      <a16:colId xmlns="" xmlns:a16="http://schemas.microsoft.com/office/drawing/2014/main" val="1771473634"/>
                    </a:ext>
                  </a:extLst>
                </a:gridCol>
              </a:tblGrid>
              <a:tr h="370840">
                <a:tc>
                  <a:txBody>
                    <a:bodyPr/>
                    <a:lstStyle/>
                    <a:p>
                      <a:pPr algn="l" rtl="0" fontAlgn="ctr"/>
                      <a:r>
                        <a:rPr lang="es-419" sz="1100" b="1">
                          <a:effectLst/>
                        </a:rPr>
                        <a:t>Dirección de red y prefijo</a:t>
                      </a:r>
                    </a:p>
                  </a:txBody>
                  <a:tcPr marL="31750" marR="31750" marT="31750" marB="31750" anchor="ctr"/>
                </a:tc>
                <a:tc>
                  <a:txBody>
                    <a:bodyPr/>
                    <a:lstStyle/>
                    <a:p>
                      <a:pPr algn="l" rtl="0" fontAlgn="ctr"/>
                      <a:r>
                        <a:rPr lang="es-419" sz="1100" b="1">
                          <a:effectLst/>
                        </a:rPr>
                        <a:t>Rango de direcciones privadas de RFC 1918</a:t>
                      </a:r>
                    </a:p>
                  </a:txBody>
                  <a:tcPr marL="31750" marR="31750" marT="31750" marB="31750" anchor="ctr"/>
                </a:tc>
                <a:extLst>
                  <a:ext uri="{0D108BD9-81ED-4DB2-BD59-A6C34878D82A}">
                    <a16:rowId xmlns="" xmlns:a16="http://schemas.microsoft.com/office/drawing/2014/main" val="3171941068"/>
                  </a:ext>
                </a:extLst>
              </a:tr>
              <a:tr h="370840">
                <a:tc>
                  <a:txBody>
                    <a:bodyPr/>
                    <a:lstStyle/>
                    <a:p>
                      <a:pPr rtl="0" fontAlgn="ctr"/>
                      <a:r>
                        <a:rPr lang="es-419" sz="1100" b="0">
                          <a:effectLst/>
                        </a:rPr>
                        <a:t>10.0.0.0/8</a:t>
                      </a:r>
                    </a:p>
                  </a:txBody>
                  <a:tcPr marL="31750" marR="31750" marT="31750" marB="31750" anchor="ctr"/>
                </a:tc>
                <a:tc>
                  <a:txBody>
                    <a:bodyPr/>
                    <a:lstStyle/>
                    <a:p>
                      <a:pPr rtl="0" fontAlgn="ctr"/>
                      <a:r>
                        <a:rPr lang="es-419" sz="1100" b="0">
                          <a:effectLst/>
                        </a:rPr>
                        <a:t>10.0.0.0 a 10.255.255.255</a:t>
                      </a:r>
                    </a:p>
                  </a:txBody>
                  <a:tcPr marL="31750" marR="31750" marT="31750" marB="31750" anchor="ctr"/>
                </a:tc>
                <a:extLst>
                  <a:ext uri="{0D108BD9-81ED-4DB2-BD59-A6C34878D82A}">
                    <a16:rowId xmlns="" xmlns:a16="http://schemas.microsoft.com/office/drawing/2014/main" val="2015275534"/>
                  </a:ext>
                </a:extLst>
              </a:tr>
              <a:tr h="370840">
                <a:tc>
                  <a:txBody>
                    <a:bodyPr/>
                    <a:lstStyle/>
                    <a:p>
                      <a:pPr rtl="0" fontAlgn="ctr"/>
                      <a:r>
                        <a:rPr lang="es-419" sz="1100" b="0">
                          <a:effectLst/>
                        </a:rPr>
                        <a:t>172.16.0.0/12</a:t>
                      </a:r>
                    </a:p>
                  </a:txBody>
                  <a:tcPr marL="31750" marR="31750" marT="31750" marB="31750" anchor="ctr"/>
                </a:tc>
                <a:tc>
                  <a:txBody>
                    <a:bodyPr/>
                    <a:lstStyle/>
                    <a:p>
                      <a:pPr rtl="0" fontAlgn="ctr"/>
                      <a:r>
                        <a:rPr lang="es-419" sz="1100" b="0">
                          <a:effectLst/>
                        </a:rPr>
                        <a:t>172.16.0.0 a 172.31.255.255</a:t>
                      </a:r>
                    </a:p>
                  </a:txBody>
                  <a:tcPr marL="31750" marR="31750" marT="31750" marB="31750" anchor="ctr"/>
                </a:tc>
                <a:extLst>
                  <a:ext uri="{0D108BD9-81ED-4DB2-BD59-A6C34878D82A}">
                    <a16:rowId xmlns="" xmlns:a16="http://schemas.microsoft.com/office/drawing/2014/main" val="1058997535"/>
                  </a:ext>
                </a:extLst>
              </a:tr>
              <a:tr h="370840">
                <a:tc>
                  <a:txBody>
                    <a:bodyPr/>
                    <a:lstStyle/>
                    <a:p>
                      <a:pPr rtl="0" fontAlgn="ctr"/>
                      <a:r>
                        <a:rPr lang="es-419" sz="1100" b="0">
                          <a:effectLst/>
                        </a:rPr>
                        <a:t>192.168.0.0/16</a:t>
                      </a:r>
                    </a:p>
                  </a:txBody>
                  <a:tcPr marL="31750" marR="31750" marT="31750" marB="31750" anchor="ctr"/>
                </a:tc>
                <a:tc>
                  <a:txBody>
                    <a:bodyPr/>
                    <a:lstStyle/>
                    <a:p>
                      <a:pPr rtl="0" fontAlgn="ctr"/>
                      <a:r>
                        <a:rPr lang="es-419" sz="1100" b="0">
                          <a:effectLst/>
                        </a:rPr>
                        <a:t>192.168.0.0 a 192.168.255.255</a:t>
                      </a:r>
                    </a:p>
                  </a:txBody>
                  <a:tcPr marL="31750" marR="31750" marT="31750" marB="31750" anchor="ctr"/>
                </a:tc>
                <a:extLst>
                  <a:ext uri="{0D108BD9-81ED-4DB2-BD59-A6C34878D82A}">
                    <a16:rowId xmlns="" xmlns:a16="http://schemas.microsoft.com/office/drawing/2014/main" val="3597758659"/>
                  </a:ext>
                </a:extLst>
              </a:tr>
            </a:tbl>
          </a:graphicData>
        </a:graphic>
      </p:graphicFrame>
    </p:spTree>
    <p:extLst>
      <p:ext uri="{BB962C8B-B14F-4D97-AF65-F5344CB8AC3E}">
        <p14:creationId xmlns="" xmlns:p14="http://schemas.microsoft.com/office/powerpoint/2010/main" val="41327384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r>
              <a:rPr lang="en-US" dirty="0"/>
              <a:t/>
            </a:r>
            <a:br>
              <a:rPr lang="en-US" dirty="0"/>
            </a:br>
            <a:r>
              <a:rPr lang="es-419" sz="2400"/>
              <a:t>Enrutamiento a Internet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rtl="0">
              <a:buFont typeface="Arial" panose="020B0604020202020204" pitchFamily="34" charset="0"/>
              <a:buChar char="•"/>
            </a:pPr>
            <a:r>
              <a:rPr lang="es-419" sz="1600">
                <a:solidFill>
                  <a:srgbClr val="000000"/>
                </a:solidFill>
              </a:rPr>
              <a:t>La traducción de direcciones de red (NAT) traduce las direcciones IPv4 privadas a direcciones IPv4 públicas.</a:t>
            </a:r>
          </a:p>
        </p:txBody>
      </p:sp>
      <p:sp>
        <p:nvSpPr>
          <p:cNvPr id="5" name="Content Placeholder 3">
            <a:extLst>
              <a:ext uri="{FF2B5EF4-FFF2-40B4-BE49-F238E27FC236}">
                <a16:creationId xmlns=""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NAT normalmente está habilitado en el router perimetral que se conecta a Internet.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Traduce la dirección privada interna a una dirección IP global pública.</a:t>
            </a:r>
          </a:p>
        </p:txBody>
      </p:sp>
      <p:pic>
        <p:nvPicPr>
          <p:cNvPr id="2" name="Picture 1">
            <a:extLst>
              <a:ext uri="{FF2B5EF4-FFF2-40B4-BE49-F238E27FC236}">
                <a16:creationId xmlns=""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 xmlns:p14="http://schemas.microsoft.com/office/powerpoint/2010/main" val="28884602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r>
              <a:rPr lang="en-US" dirty="0"/>
              <a:t/>
            </a:r>
            <a:br>
              <a:rPr lang="en-US" dirty="0"/>
            </a:br>
            <a:r>
              <a:rPr lang="es-419" sz="2400"/>
              <a:t>Direcciones IPv4 públicas y privadas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rtl="0"/>
            <a:r>
              <a:rPr lang="es-419">
                <a:solidFill>
                  <a:srgbClr val="000000"/>
                </a:solidFill>
              </a:rPr>
              <a:t>Direcciones de loopback</a:t>
            </a:r>
          </a:p>
          <a:p>
            <a:pPr marL="342900" indent="-342900" algn="l" rtl="0">
              <a:buFont typeface="Arial" panose="020B0604020202020204" pitchFamily="34" charset="0"/>
              <a:buChar char="•"/>
            </a:pPr>
            <a:r>
              <a:rPr lang="es-419" sz="1600">
                <a:solidFill>
                  <a:srgbClr val="000000"/>
                </a:solidFill>
              </a:rPr>
              <a:t>127.0.0.0 /8 (127.0.0.1 to 127.255.255.254)</a:t>
            </a:r>
          </a:p>
          <a:p>
            <a:pPr marL="342900" indent="-342900" algn="l" rtl="0">
              <a:buFont typeface="Arial" panose="020B0604020202020204" pitchFamily="34" charset="0"/>
              <a:buChar char="•"/>
            </a:pPr>
            <a:r>
              <a:rPr lang="es-419" sz="1600">
                <a:solidFill>
                  <a:srgbClr val="000000"/>
                </a:solidFill>
              </a:rPr>
              <a:t>Comúnmente identificado como sólo 127.0.0.1</a:t>
            </a:r>
          </a:p>
          <a:p>
            <a:pPr marL="342900" indent="-342900" algn="l" rtl="0">
              <a:buFont typeface="Arial" panose="020B0604020202020204" pitchFamily="34" charset="0"/>
              <a:buChar char="•"/>
            </a:pPr>
            <a:r>
              <a:rPr lang="es-419" sz="1600">
                <a:solidFill>
                  <a:srgbClr val="000000"/>
                </a:solidFill>
              </a:rPr>
              <a:t>Se utiliza en un host para probar si TCP / IP está operativo.</a:t>
            </a:r>
          </a:p>
        </p:txBody>
      </p:sp>
      <p:pic>
        <p:nvPicPr>
          <p:cNvPr id="2" name="Picture 1">
            <a:extLst>
              <a:ext uri="{FF2B5EF4-FFF2-40B4-BE49-F238E27FC236}">
                <a16:creationId xmlns=""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a:solidFill>
                  <a:srgbClr val="000000"/>
                </a:solidFill>
              </a:rPr>
              <a:t>Direcciones de enlace local</a:t>
            </a:r>
          </a:p>
          <a:p>
            <a:pPr marL="342900" indent="-342900" algn="l" rtl="0">
              <a:buFont typeface="Arial" panose="020B0604020202020204" pitchFamily="34" charset="0"/>
              <a:buChar char="•"/>
            </a:pPr>
            <a:r>
              <a:rPr lang="es-419" sz="1600">
                <a:solidFill>
                  <a:srgbClr val="000000"/>
                </a:solidFill>
              </a:rPr>
              <a:t>169.254.0.0 /16 (169.254.0.1 to 169.254.255.254)</a:t>
            </a:r>
          </a:p>
          <a:p>
            <a:pPr marL="342900" indent="-342900" algn="l" rtl="0">
              <a:buFont typeface="Arial" panose="020B0604020202020204" pitchFamily="34" charset="0"/>
              <a:buChar char="•"/>
            </a:pPr>
            <a:r>
              <a:rPr lang="es-419" sz="1600">
                <a:solidFill>
                  <a:srgbClr val="000000"/>
                </a:solidFill>
              </a:rPr>
              <a:t>Comúnmente conocido como las direcciones de direccionamiento IP privado automático (APIPA) o direcciones autoasignadas. </a:t>
            </a:r>
          </a:p>
          <a:p>
            <a:pPr marL="342900" indent="-342900" algn="l" rtl="0">
              <a:buFont typeface="Arial" panose="020B0604020202020204" pitchFamily="34" charset="0"/>
              <a:buChar char="•"/>
            </a:pPr>
            <a:r>
              <a:rPr lang="es-419" sz="1600">
                <a:solidFill>
                  <a:srgbClr val="000000"/>
                </a:solidFill>
              </a:rPr>
              <a:t>Usado por los clientes DHCP de Windows para autoconfigurarse cuando no hay servidores DHCP disponibles.</a:t>
            </a:r>
          </a:p>
        </p:txBody>
      </p:sp>
    </p:spTree>
    <p:extLst>
      <p:ext uri="{BB962C8B-B14F-4D97-AF65-F5344CB8AC3E}">
        <p14:creationId xmlns="" xmlns:p14="http://schemas.microsoft.com/office/powerpoint/2010/main" val="40078063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Tipos de direcciones IPv4</a:t>
            </a:r>
            <a:r>
              <a:rPr lang="en-US" dirty="0"/>
              <a:t/>
            </a:r>
            <a:br>
              <a:rPr lang="en-US" dirty="0"/>
            </a:br>
            <a:r>
              <a:rPr lang="es-419" sz="2400" dirty="0"/>
              <a:t>Direccionamiento con clase Legacy</a:t>
            </a:r>
          </a:p>
        </p:txBody>
      </p:sp>
      <p:pic>
        <p:nvPicPr>
          <p:cNvPr id="2" name="Picture 1">
            <a:extLst>
              <a:ext uri="{FF2B5EF4-FFF2-40B4-BE49-F238E27FC236}">
                <a16:creationId xmlns=""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rtl="0"/>
            <a:r>
              <a:rPr lang="es-419">
                <a:solidFill>
                  <a:srgbClr val="000000"/>
                </a:solidFill>
              </a:rPr>
              <a:t>RFC 790 (1981) asigna direcciones IPv4 en clases</a:t>
            </a:r>
          </a:p>
          <a:p>
            <a:pPr marL="342900" indent="-342900" algn="l" rtl="0">
              <a:buFont typeface="Arial" panose="020B0604020202020204" pitchFamily="34" charset="0"/>
              <a:buChar char="•"/>
            </a:pPr>
            <a:r>
              <a:rPr lang="es-419" sz="1600">
                <a:solidFill>
                  <a:srgbClr val="000000"/>
                </a:solidFill>
              </a:rPr>
              <a:t>Clase A (0.0.0.0/8 a 127.0.0.0/8)</a:t>
            </a:r>
          </a:p>
          <a:p>
            <a:pPr marL="342900" indent="-342900" algn="l" rtl="0">
              <a:buFont typeface="Arial" panose="020B0604020202020204" pitchFamily="34" charset="0"/>
              <a:buChar char="•"/>
            </a:pPr>
            <a:r>
              <a:rPr lang="es-419" sz="1600">
                <a:solidFill>
                  <a:srgbClr val="000000"/>
                </a:solidFill>
              </a:rPr>
              <a:t>Clase B (128.0.0.0 /16 — 191.255.0.0 /16)</a:t>
            </a:r>
          </a:p>
          <a:p>
            <a:pPr marL="342900" indent="-342900" algn="l" rtl="0">
              <a:buFont typeface="Arial" panose="020B0604020202020204" pitchFamily="34" charset="0"/>
              <a:buChar char="•"/>
            </a:pPr>
            <a:r>
              <a:rPr lang="es-419" sz="1600">
                <a:solidFill>
                  <a:srgbClr val="000000"/>
                </a:solidFill>
              </a:rPr>
              <a:t>Clase C (192.0.0.0 /24 — 223.255.255.0 /24)</a:t>
            </a:r>
          </a:p>
          <a:p>
            <a:pPr marL="342900" indent="-342900" algn="l" rtl="0">
              <a:buFont typeface="Arial" panose="020B0604020202020204" pitchFamily="34" charset="0"/>
              <a:buChar char="•"/>
            </a:pPr>
            <a:r>
              <a:rPr lang="es-419" sz="1600">
                <a:solidFill>
                  <a:srgbClr val="000000"/>
                </a:solidFill>
              </a:rPr>
              <a:t>Clase D (224.0.0.0 a 239.0.0.0)</a:t>
            </a:r>
          </a:p>
          <a:p>
            <a:pPr marL="342900" indent="-342900" algn="l" rtl="0">
              <a:buFont typeface="Arial" panose="020B0604020202020204" pitchFamily="34" charset="0"/>
              <a:buChar char="•"/>
            </a:pPr>
            <a:r>
              <a:rPr lang="es-419" sz="1600">
                <a:solidFill>
                  <a:srgbClr val="000000"/>
                </a:solidFill>
              </a:rPr>
              <a:t>Clase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El direccionamiento con clase desperdició muchas direcciones IPv4.</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La asignación de direcciones con clase se reemplazó con direccionamiento sin clase que ignora las reglas de las clases (A, B, C). </a:t>
            </a:r>
          </a:p>
        </p:txBody>
      </p:sp>
    </p:spTree>
    <p:extLst>
      <p:ext uri="{BB962C8B-B14F-4D97-AF65-F5344CB8AC3E}">
        <p14:creationId xmlns="" xmlns:p14="http://schemas.microsoft.com/office/powerpoint/2010/main" val="7289045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IPv4</a:t>
            </a:r>
            <a:r>
              <a:rPr lang="en-US" dirty="0"/>
              <a:t/>
            </a:r>
            <a:br>
              <a:rPr lang="en-US" dirty="0"/>
            </a:br>
            <a:r>
              <a:rPr lang="es-419" sz="2400"/>
              <a:t>Asignación de direcciones IP</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rtl="0">
              <a:buFont typeface="Arial" panose="020B0604020202020204" pitchFamily="34" charset="0"/>
              <a:buChar char="•"/>
            </a:pPr>
            <a:r>
              <a:rPr lang="es-419" sz="1600">
                <a:solidFill>
                  <a:srgbClr val="000000"/>
                </a:solidFill>
              </a:rPr>
              <a:t>La Autoridad de Números Asignados de Internet (IANA) administra y asigna bloques de direcciones IPv4 e IPv6 a cinco Registros Regionales de Internet (RIR). </a:t>
            </a:r>
          </a:p>
        </p:txBody>
      </p:sp>
      <p:sp>
        <p:nvSpPr>
          <p:cNvPr id="5" name="Content Placeholder 3">
            <a:extLst>
              <a:ext uri="{FF2B5EF4-FFF2-40B4-BE49-F238E27FC236}">
                <a16:creationId xmlns=""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Los RIR son responsables de asignar direcciones IP a los ISP que proporcionan bloques de direcciones IPv4 a ISP y organizaciones más pequeñas. </a:t>
            </a:r>
          </a:p>
        </p:txBody>
      </p:sp>
      <p:pic>
        <p:nvPicPr>
          <p:cNvPr id="2" name="Picture 1">
            <a:extLst>
              <a:ext uri="{FF2B5EF4-FFF2-40B4-BE49-F238E27FC236}">
                <a16:creationId xmlns=""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 xmlns:p14="http://schemas.microsoft.com/office/powerpoint/2010/main" val="6197401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11.4 Segmentación</a:t>
            </a:r>
            <a:r>
              <a:rPr lang="en-CA" dirty="0">
                <a:solidFill>
                  <a:schemeClr val="accent5">
                    <a:lumMod val="40000"/>
                    <a:lumOff val="60000"/>
                  </a:schemeClr>
                </a:solidFill>
              </a:rPr>
              <a:t/>
            </a:r>
            <a:br>
              <a:rPr lang="en-CA" dirty="0">
                <a:solidFill>
                  <a:schemeClr val="accent5">
                    <a:lumMod val="40000"/>
                    <a:lumOff val="60000"/>
                  </a:schemeClr>
                </a:solidFill>
              </a:rPr>
            </a:br>
            <a:r>
              <a:rPr lang="es-419">
                <a:solidFill>
                  <a:schemeClr val="accent5">
                    <a:lumMod val="40000"/>
                    <a:lumOff val="60000"/>
                  </a:schemeClr>
                </a:solidFill>
              </a:rPr>
              <a:t>de red</a:t>
            </a:r>
          </a:p>
        </p:txBody>
      </p:sp>
    </p:spTree>
    <p:custDataLst>
      <p:tags r:id="rId1"/>
    </p:custDataLst>
    <p:extLst>
      <p:ext uri="{BB962C8B-B14F-4D97-AF65-F5344CB8AC3E}">
        <p14:creationId xmlns="" xmlns:p14="http://schemas.microsoft.com/office/powerpoint/2010/main" val="42862374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es-419" sz="1600">
                <a:latin typeface="+mn-lt"/>
                <a:ea typeface="Calibri" panose="020F0502020204030204" pitchFamily="34" charset="0"/>
                <a:cs typeface="Calibri" panose="020F0502020204030204" pitchFamily="34" charset="0"/>
              </a:rPr>
              <a:t>Calcule un esquema de subredes IPv4 para segmentar eficientemente su red.</a:t>
            </a:r>
          </a:p>
        </p:txBody>
      </p:sp>
      <p:graphicFrame>
        <p:nvGraphicFramePr>
          <p:cNvPr id="2" name="Table 1">
            <a:extLst>
              <a:ext uri="{FF2B5EF4-FFF2-40B4-BE49-F238E27FC236}">
                <a16:creationId xmlns="" xmlns:a16="http://schemas.microsoft.com/office/drawing/2014/main" id="{E974E1EB-2DBE-496F-B0B0-6C44227DA401}"/>
              </a:ext>
            </a:extLst>
          </p:cNvPr>
          <p:cNvGraphicFramePr>
            <a:graphicFrameLocks noGrp="1"/>
          </p:cNvGraphicFramePr>
          <p:nvPr>
            <p:extLst>
              <p:ext uri="{D42A27DB-BD31-4B8C-83A1-F6EECF244321}">
                <p14:modId xmlns="" xmlns:p14="http://schemas.microsoft.com/office/powerpoint/2010/main" val="387433592"/>
              </p:ext>
            </p:extLst>
          </p:nvPr>
        </p:nvGraphicFramePr>
        <p:xfrm>
          <a:off x="415456" y="1814553"/>
          <a:ext cx="8328900" cy="3183543"/>
        </p:xfrm>
        <a:graphic>
          <a:graphicData uri="http://schemas.openxmlformats.org/drawingml/2006/table">
            <a:tbl>
              <a:tblPr firstRow="1" firstCol="1" bandRow="1">
                <a:tableStyleId>{5C22544A-7EE6-4342-B048-85BDC9FD1C3A}</a:tableStyleId>
              </a:tblPr>
              <a:tblGrid>
                <a:gridCol w="4120000">
                  <a:extLst>
                    <a:ext uri="{9D8B030D-6E8A-4147-A177-3AD203B41FA5}">
                      <a16:colId xmlns="" xmlns:a16="http://schemas.microsoft.com/office/drawing/2014/main" val="1523797708"/>
                    </a:ext>
                  </a:extLst>
                </a:gridCol>
                <a:gridCol w="4208900">
                  <a:extLst>
                    <a:ext uri="{9D8B030D-6E8A-4147-A177-3AD203B41FA5}">
                      <a16:colId xmlns="" xmlns:a16="http://schemas.microsoft.com/office/drawing/2014/main" val="2750207184"/>
                    </a:ext>
                  </a:extLst>
                </a:gridCol>
              </a:tblGrid>
              <a:tr h="216347">
                <a:tc>
                  <a:txBody>
                    <a:bodyPr/>
                    <a:lstStyle/>
                    <a:p>
                      <a:pPr marL="0" marR="0" rtl="0">
                        <a:lnSpc>
                          <a:spcPct val="107000"/>
                        </a:lnSpc>
                        <a:spcBef>
                          <a:spcPts val="0"/>
                        </a:spcBef>
                        <a:spcAft>
                          <a:spcPts val="0"/>
                        </a:spcAft>
                      </a:pPr>
                      <a:r>
                        <a:rPr lang="es-419" sz="1400" dirty="0">
                          <a:effectLst/>
                        </a:rPr>
                        <a:t>Título del tema</a:t>
                      </a:r>
                    </a:p>
                  </a:txBody>
                  <a:tcPr marL="68580" marR="68580" marT="0" marB="0"/>
                </a:tc>
                <a:tc>
                  <a:txBody>
                    <a:bodyPr/>
                    <a:lstStyle/>
                    <a:p>
                      <a:pPr marL="0" marR="0" rtl="0">
                        <a:lnSpc>
                          <a:spcPct val="107000"/>
                        </a:lnSpc>
                        <a:spcBef>
                          <a:spcPts val="0"/>
                        </a:spcBef>
                        <a:spcAft>
                          <a:spcPts val="0"/>
                        </a:spcAft>
                      </a:pPr>
                      <a:r>
                        <a:rPr lang="es-419" sz="1400">
                          <a:effectLst/>
                        </a:rPr>
                        <a:t>Objetivo del tema</a:t>
                      </a:r>
                    </a:p>
                  </a:txBody>
                  <a:tcPr marL="68580" marR="68580" marT="0" marB="0"/>
                </a:tc>
                <a:extLst>
                  <a:ext uri="{0D108BD9-81ED-4DB2-BD59-A6C34878D82A}">
                    <a16:rowId xmlns="" xmlns:a16="http://schemas.microsoft.com/office/drawing/2014/main" val="1874061904"/>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Estructura de la dirección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Describa la estructura de una dirección IPv4, incluidas la porción de red y de host, y la máscara de subred.</a:t>
                      </a:r>
                    </a:p>
                  </a:txBody>
                  <a:tcPr marL="68580" marR="68580" marT="0" marB="0"/>
                </a:tc>
                <a:extLst>
                  <a:ext uri="{0D108BD9-81ED-4DB2-BD59-A6C34878D82A}">
                    <a16:rowId xmlns="" xmlns:a16="http://schemas.microsoft.com/office/drawing/2014/main" val="1646858405"/>
                  </a:ext>
                </a:extLst>
              </a:tr>
              <a:tr h="315930">
                <a:tc>
                  <a:txBody>
                    <a:bodyPr/>
                    <a:lstStyle/>
                    <a:p>
                      <a:pPr marL="0" marR="0" rtl="0">
                        <a:lnSpc>
                          <a:spcPct val="107000"/>
                        </a:lnSpc>
                        <a:spcBef>
                          <a:spcPts val="0"/>
                        </a:spcBef>
                        <a:spcAft>
                          <a:spcPts val="0"/>
                        </a:spcAft>
                      </a:pPr>
                      <a:r>
                        <a:rPr lang="es-419" sz="1400" dirty="0">
                          <a:effectLst/>
                          <a:latin typeface="+mn-lt"/>
                          <a:ea typeface="Calibri" panose="020F0502020204030204" pitchFamily="34" charset="0"/>
                          <a:cs typeface="Times New Roman" panose="02020603050405020304" pitchFamily="18" charset="0"/>
                        </a:rPr>
                        <a:t>Unidifusión, difusión y multidifusión de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Compare las características y los usos de las direcciones IPv4 de unidifusión, difusión y multidifusión.</a:t>
                      </a:r>
                    </a:p>
                  </a:txBody>
                  <a:tcPr marL="68580" marR="68580" marT="0" marB="0"/>
                </a:tc>
                <a:extLst>
                  <a:ext uri="{0D108BD9-81ED-4DB2-BD59-A6C34878D82A}">
                    <a16:rowId xmlns="" xmlns:a16="http://schemas.microsoft.com/office/drawing/2014/main" val="1435904258"/>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Tipos de direcciones IPv4</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Explique las direcciones IPv4 públicas, privadas y reservadas.</a:t>
                      </a:r>
                    </a:p>
                  </a:txBody>
                  <a:tcPr marL="68580" marR="68580" marT="0" marB="0"/>
                </a:tc>
                <a:extLst>
                  <a:ext uri="{0D108BD9-81ED-4DB2-BD59-A6C34878D82A}">
                    <a16:rowId xmlns="" xmlns:a16="http://schemas.microsoft.com/office/drawing/2014/main" val="131737215"/>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Segmentación de la red</a:t>
                      </a:r>
                    </a:p>
                  </a:txBody>
                  <a:tcPr marL="68580" marR="68580" marT="0" marB="0"/>
                </a:tc>
                <a:tc>
                  <a:txBody>
                    <a:bodyPr/>
                    <a:lstStyle/>
                    <a:p>
                      <a:pPr marL="0" marR="0" rtl="0">
                        <a:lnSpc>
                          <a:spcPct val="107000"/>
                        </a:lnSpc>
                        <a:spcBef>
                          <a:spcPts val="0"/>
                        </a:spcBef>
                        <a:spcAft>
                          <a:spcPts val="0"/>
                        </a:spcAft>
                      </a:pPr>
                      <a:r>
                        <a:rPr lang="es-419" sz="1400" kern="1200">
                          <a:solidFill>
                            <a:srgbClr val="000000"/>
                          </a:solidFill>
                          <a:effectLst/>
                          <a:latin typeface="+mn-lt"/>
                          <a:ea typeface="+mn-ea"/>
                          <a:cs typeface="+mn-cs"/>
                        </a:rPr>
                        <a:t>Explique la forma en que la división en subredes segmenta una red para permitir una mejor comunicación.</a:t>
                      </a:r>
                    </a:p>
                  </a:txBody>
                  <a:tcPr marL="68580" marR="68580" marT="0" marB="0"/>
                </a:tc>
                <a:extLst>
                  <a:ext uri="{0D108BD9-81ED-4DB2-BD59-A6C34878D82A}">
                    <a16:rowId xmlns="" xmlns:a16="http://schemas.microsoft.com/office/drawing/2014/main" val="3818444524"/>
                  </a:ext>
                </a:extLst>
              </a:tr>
              <a:tr h="444151">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División de subredes de una red IPv4</a:t>
                      </a:r>
                    </a:p>
                  </a:txBody>
                  <a:tcPr marL="68580" marR="68580" marT="0" marB="0"/>
                </a:tc>
                <a:tc>
                  <a:txBody>
                    <a:bodyPr/>
                    <a:lstStyle/>
                    <a:p>
                      <a:pPr marL="0" marR="0" rtl="0">
                        <a:lnSpc>
                          <a:spcPct val="107000"/>
                        </a:lnSpc>
                        <a:spcBef>
                          <a:spcPts val="0"/>
                        </a:spcBef>
                        <a:spcAft>
                          <a:spcPts val="0"/>
                        </a:spcAft>
                      </a:pPr>
                      <a:r>
                        <a:rPr lang="es-419" sz="1400" kern="1200" dirty="0">
                          <a:solidFill>
                            <a:srgbClr val="000000"/>
                          </a:solidFill>
                          <a:effectLst/>
                          <a:latin typeface="+mn-lt"/>
                          <a:ea typeface="+mn-ea"/>
                          <a:cs typeface="+mn-cs"/>
                        </a:rPr>
                        <a:t>Calcule las subredes IPv4 para un prefijo /24.</a:t>
                      </a:r>
                    </a:p>
                  </a:txBody>
                  <a:tcPr marL="68580" marR="68580" marT="0" marB="0"/>
                </a:tc>
                <a:extLst>
                  <a:ext uri="{0D108BD9-81ED-4DB2-BD59-A6C34878D82A}">
                    <a16:rowId xmlns="" xmlns:a16="http://schemas.microsoft.com/office/drawing/2014/main" val="1846877670"/>
                  </a:ext>
                </a:extLst>
              </a:tr>
            </a:tbl>
          </a:graphicData>
        </a:graphic>
      </p:graphicFrame>
    </p:spTree>
    <p:custDataLst>
      <p:tags r:id="rId1"/>
    </p:custDataLst>
    <p:extLst>
      <p:ext uri="{BB962C8B-B14F-4D97-AF65-F5344CB8AC3E}">
        <p14:creationId xmlns=""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Segmentación de la red </a:t>
            </a:r>
            <a:r>
              <a:rPr lang="en-US" dirty="0"/>
              <a:t/>
            </a:r>
            <a:br>
              <a:rPr lang="en-US" dirty="0"/>
            </a:br>
            <a:r>
              <a:rPr lang="es-419" sz="2400"/>
              <a:t>Dominios de broadcast y segmentación</a:t>
            </a:r>
          </a:p>
        </p:txBody>
      </p:sp>
      <p:sp>
        <p:nvSpPr>
          <p:cNvPr id="4" name="Content Placeholder 1">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rtl="0">
              <a:buFont typeface="Arial" panose="020B0604020202020204" pitchFamily="34" charset="0"/>
              <a:buChar char="•"/>
            </a:pPr>
            <a:r>
              <a:rPr lang="es-419" sz="1600">
                <a:solidFill>
                  <a:srgbClr val="000000"/>
                </a:solidFill>
              </a:rPr>
              <a:t>Muchos protocolos usan broadcasts o multicasts (por ejemplo, ARP usa broadcasts para localizar otros dispositivos, los hosts envían broadcast de detección DHCP para localizar un servidor DHCP).</a:t>
            </a:r>
          </a:p>
          <a:p>
            <a:pPr marL="342900" indent="-342900" algn="l" rtl="0">
              <a:buFont typeface="Arial" panose="020B0604020202020204" pitchFamily="34" charset="0"/>
              <a:buChar char="•"/>
            </a:pPr>
            <a:r>
              <a:rPr lang="es-419" sz="1600">
                <a:solidFill>
                  <a:srgbClr val="000000"/>
                </a:solidFill>
              </a:rPr>
              <a:t>Los switches propagan las broadcasts por todas las interfaces, salvo por aquella en la cual se recibieron. </a:t>
            </a:r>
          </a:p>
        </p:txBody>
      </p:sp>
      <p:pic>
        <p:nvPicPr>
          <p:cNvPr id="2" name="Picture 1">
            <a:extLst>
              <a:ext uri="{FF2B5EF4-FFF2-40B4-BE49-F238E27FC236}">
                <a16:creationId xmlns="" xmlns:a16="http://schemas.microsoft.com/office/drawing/2014/main" id="{10398782-9905-4785-9579-06EB01676450}"/>
              </a:ext>
            </a:extLst>
          </p:cNvPr>
          <p:cNvPicPr>
            <a:picLocks noChangeAspect="1"/>
          </p:cNvPicPr>
          <p:nvPr/>
        </p:nvPicPr>
        <p:blipFill>
          <a:blip r:embed="rId3"/>
          <a:stretch>
            <a:fillRect/>
          </a:stretch>
        </p:blipFill>
        <p:spPr>
          <a:xfrm>
            <a:off x="935916" y="2329651"/>
            <a:ext cx="3728681" cy="2220130"/>
          </a:xfrm>
          <a:prstGeom prst="rect">
            <a:avLst/>
          </a:prstGeom>
        </p:spPr>
      </p:pic>
      <p:sp>
        <p:nvSpPr>
          <p:cNvPr id="5" name="Content Placeholder 3">
            <a:extLst>
              <a:ext uri="{FF2B5EF4-FFF2-40B4-BE49-F238E27FC236}">
                <a16:creationId xmlns="" xmlns:a16="http://schemas.microsoft.com/office/drawing/2014/main" id="{845B5FA5-3694-4D86-AB3C-0BB4544AC221}"/>
              </a:ext>
            </a:extLst>
          </p:cNvPr>
          <p:cNvSpPr txBox="1">
            <a:spLocks/>
          </p:cNvSpPr>
          <p:nvPr/>
        </p:nvSpPr>
        <p:spPr>
          <a:xfrm>
            <a:off x="5464792" y="2049675"/>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dirty="0">
                <a:solidFill>
                  <a:srgbClr val="000000"/>
                </a:solidFill>
              </a:rPr>
              <a:t>El único dispositivo que detiene las transmisiones es un router.</a:t>
            </a:r>
          </a:p>
          <a:p>
            <a:pPr marL="342900" indent="-342900" algn="l" rtl="0">
              <a:buFont typeface="Arial" panose="020B0604020202020204" pitchFamily="34" charset="0"/>
              <a:buChar char="•"/>
            </a:pPr>
            <a:r>
              <a:rPr lang="es-419" sz="1600" dirty="0">
                <a:solidFill>
                  <a:srgbClr val="000000"/>
                </a:solidFill>
              </a:rPr>
              <a:t>Los routers no propagan broadcasts. </a:t>
            </a:r>
          </a:p>
          <a:p>
            <a:pPr marL="342900" indent="-342900" algn="l" rtl="0">
              <a:buFont typeface="Arial" panose="020B0604020202020204" pitchFamily="34" charset="0"/>
              <a:buChar char="•"/>
            </a:pPr>
            <a:r>
              <a:rPr lang="es-419" sz="1600" dirty="0">
                <a:solidFill>
                  <a:srgbClr val="000000"/>
                </a:solidFill>
              </a:rPr>
              <a:t>Cada interfaz de router se conecta a un dominio de transmisión y las transmisiones solo se propagan dentro de ese dominio de transmisión específico.</a:t>
            </a:r>
          </a:p>
        </p:txBody>
      </p:sp>
    </p:spTree>
    <p:extLst>
      <p:ext uri="{BB962C8B-B14F-4D97-AF65-F5344CB8AC3E}">
        <p14:creationId xmlns="" xmlns:p14="http://schemas.microsoft.com/office/powerpoint/2010/main" val="469147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Segmentación de la red</a:t>
            </a:r>
            <a:r>
              <a:rPr lang="en-US" dirty="0"/>
              <a:t/>
            </a:r>
            <a:br>
              <a:rPr lang="en-US" dirty="0"/>
            </a:br>
            <a:r>
              <a:rPr lang="es-419" sz="2400"/>
              <a:t>Problemas con los dominios de broadcast grandes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rtl="0">
              <a:buFont typeface="Arial" panose="020B0604020202020204" pitchFamily="34" charset="0"/>
              <a:buChar char="•"/>
            </a:pPr>
            <a:r>
              <a:rPr lang="es-419" sz="1600" dirty="0">
                <a:solidFill>
                  <a:srgbClr val="000000"/>
                </a:solidFill>
              </a:rPr>
              <a:t>Un problema con un dominio de broadcast grande es que estos hosts pueden generar broadcasts excesivas y afectar la red de manera negativa.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 solución es reducir el tamaño de la red para crear dominios de broadcast más pequeños mediante un proceso que se denomina división en subredes.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Dividiendo la dirección de red 172.16.0.0 / 16 en dos subredes de 200 usuarios cada una: 172.16.0.0 / 24 y 172.16.1.0 / 24. </a:t>
            </a:r>
          </a:p>
          <a:p>
            <a:pPr marL="342900" indent="-342900" algn="l" rtl="0">
              <a:buFont typeface="Arial" panose="020B0604020202020204" pitchFamily="34" charset="0"/>
              <a:buChar char="•"/>
            </a:pPr>
            <a:r>
              <a:rPr lang="es-419" sz="1600" dirty="0">
                <a:solidFill>
                  <a:srgbClr val="000000"/>
                </a:solidFill>
              </a:rPr>
              <a:t>Las broadcasts solo se propagan dentro de los dominios de broadcast más pequeños. </a:t>
            </a:r>
          </a:p>
        </p:txBody>
      </p:sp>
      <p:pic>
        <p:nvPicPr>
          <p:cNvPr id="2" name="Picture 1">
            <a:extLst>
              <a:ext uri="{FF2B5EF4-FFF2-40B4-BE49-F238E27FC236}">
                <a16:creationId xmlns="" xmlns:a16="http://schemas.microsoft.com/office/drawing/2014/main" id="{5A7A91AF-16E4-4E33-B4E6-A586D3355209}"/>
              </a:ext>
            </a:extLst>
          </p:cNvPr>
          <p:cNvPicPr>
            <a:picLocks noChangeAspect="1"/>
          </p:cNvPicPr>
          <p:nvPr/>
        </p:nvPicPr>
        <p:blipFill>
          <a:blip r:embed="rId3"/>
          <a:stretch>
            <a:fillRect/>
          </a:stretch>
        </p:blipFill>
        <p:spPr>
          <a:xfrm>
            <a:off x="5752617" y="855419"/>
            <a:ext cx="2959411" cy="1759536"/>
          </a:xfrm>
          <a:prstGeom prst="rect">
            <a:avLst/>
          </a:prstGeom>
        </p:spPr>
      </p:pic>
      <p:pic>
        <p:nvPicPr>
          <p:cNvPr id="5" name="Picture 4">
            <a:extLst>
              <a:ext uri="{FF2B5EF4-FFF2-40B4-BE49-F238E27FC236}">
                <a16:creationId xmlns="" xmlns:a16="http://schemas.microsoft.com/office/drawing/2014/main" id="{65746CC1-6CFB-4882-AB1A-AEF0BB4396C4}"/>
              </a:ext>
            </a:extLst>
          </p:cNvPr>
          <p:cNvPicPr>
            <a:picLocks noChangeAspect="1"/>
          </p:cNvPicPr>
          <p:nvPr/>
        </p:nvPicPr>
        <p:blipFill>
          <a:blip r:embed="rId4"/>
          <a:stretch>
            <a:fillRect/>
          </a:stretch>
        </p:blipFill>
        <p:spPr>
          <a:xfrm>
            <a:off x="5571803" y="2837704"/>
            <a:ext cx="3233822" cy="1493158"/>
          </a:xfrm>
          <a:prstGeom prst="rect">
            <a:avLst/>
          </a:prstGeom>
        </p:spPr>
      </p:pic>
    </p:spTree>
    <p:extLst>
      <p:ext uri="{BB962C8B-B14F-4D97-AF65-F5344CB8AC3E}">
        <p14:creationId xmlns="" xmlns:p14="http://schemas.microsoft.com/office/powerpoint/2010/main" val="20449238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Segmentación de red</a:t>
            </a:r>
            <a:r>
              <a:rPr lang="en-US" dirty="0"/>
              <a:t/>
            </a:r>
            <a:br>
              <a:rPr lang="en-US" dirty="0"/>
            </a:br>
            <a:r>
              <a:rPr lang="es-419" sz="2400" dirty="0"/>
              <a:t>Motivos para dividir en subredes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rtl="0">
              <a:buFont typeface="Arial" panose="020B0604020202020204" pitchFamily="34" charset="0"/>
              <a:buChar char="•"/>
            </a:pPr>
            <a:r>
              <a:rPr lang="es-419" sz="1600" dirty="0">
                <a:solidFill>
                  <a:srgbClr val="000000"/>
                </a:solidFill>
              </a:rPr>
              <a:t>La división en subredes disminuye el tráfico de red general y mejora su rendimiento. </a:t>
            </a:r>
          </a:p>
          <a:p>
            <a:pPr marL="342900" indent="-342900" algn="l" rtl="0">
              <a:buFont typeface="Arial" panose="020B0604020202020204" pitchFamily="34" charset="0"/>
              <a:buChar char="•"/>
            </a:pPr>
            <a:r>
              <a:rPr lang="es-419" sz="1600" dirty="0">
                <a:solidFill>
                  <a:srgbClr val="000000"/>
                </a:solidFill>
              </a:rPr>
              <a:t>Se puede utilizar para implementar directivas de seguridad entre subredes.</a:t>
            </a:r>
          </a:p>
          <a:p>
            <a:pPr marL="342900" indent="-342900" algn="l" rtl="0">
              <a:buFont typeface="Arial" panose="020B0604020202020204" pitchFamily="34" charset="0"/>
              <a:buChar char="•"/>
            </a:pPr>
            <a:r>
              <a:rPr lang="es-419" sz="1600" dirty="0">
                <a:solidFill>
                  <a:srgbClr val="000000"/>
                </a:solidFill>
              </a:rPr>
              <a:t>La subred reduce el número de dispositivos afectados por el tráfico de broadcast anormal.</a:t>
            </a:r>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Las subredes se utilizan por una variedad de razones, entre las que se incluyen:</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es-419" sz="1600"/>
              <a:t>Ubicación</a:t>
            </a:r>
          </a:p>
        </p:txBody>
      </p:sp>
      <p:pic>
        <p:nvPicPr>
          <p:cNvPr id="2" name="Picture 1">
            <a:extLst>
              <a:ext uri="{FF2B5EF4-FFF2-40B4-BE49-F238E27FC236}">
                <a16:creationId xmlns=""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es-419" sz="1600"/>
              <a:t>Grupo o función</a:t>
            </a:r>
          </a:p>
        </p:txBody>
      </p:sp>
      <p:pic>
        <p:nvPicPr>
          <p:cNvPr id="5" name="Picture 4">
            <a:extLst>
              <a:ext uri="{FF2B5EF4-FFF2-40B4-BE49-F238E27FC236}">
                <a16:creationId xmlns=""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es-419" sz="1600"/>
              <a:t>Tipo de dispositivo</a:t>
            </a:r>
          </a:p>
        </p:txBody>
      </p:sp>
      <p:pic>
        <p:nvPicPr>
          <p:cNvPr id="6" name="Picture 5">
            <a:extLst>
              <a:ext uri="{FF2B5EF4-FFF2-40B4-BE49-F238E27FC236}">
                <a16:creationId xmlns=""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 xmlns:p14="http://schemas.microsoft.com/office/powerpoint/2010/main" val="13488214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6574684" cy="929640"/>
          </a:xfrm>
        </p:spPr>
        <p:txBody>
          <a:bodyPr/>
          <a:lstStyle/>
          <a:p>
            <a:pPr rtl="0"/>
            <a:r>
              <a:rPr lang="es-419" dirty="0">
                <a:solidFill>
                  <a:schemeClr val="accent5">
                    <a:lumMod val="40000"/>
                    <a:lumOff val="60000"/>
                  </a:schemeClr>
                </a:solidFill>
              </a:rPr>
              <a:t>11.5 Subnetear una red</a:t>
            </a:r>
            <a:r>
              <a:rPr lang="en-CA" dirty="0">
                <a:solidFill>
                  <a:schemeClr val="accent5">
                    <a:lumMod val="40000"/>
                    <a:lumOff val="60000"/>
                  </a:schemeClr>
                </a:solidFill>
              </a:rPr>
              <a:t/>
            </a:r>
            <a:br>
              <a:rPr lang="en-CA" dirty="0">
                <a:solidFill>
                  <a:schemeClr val="accent5">
                    <a:lumMod val="40000"/>
                    <a:lumOff val="60000"/>
                  </a:schemeClr>
                </a:solidFill>
              </a:rPr>
            </a:br>
            <a:r>
              <a:rPr lang="es-419" dirty="0">
                <a:solidFill>
                  <a:schemeClr val="accent5">
                    <a:lumMod val="40000"/>
                    <a:lumOff val="60000"/>
                  </a:schemeClr>
                </a:solidFill>
              </a:rPr>
              <a:t>IPv4</a:t>
            </a:r>
          </a:p>
        </p:txBody>
      </p:sp>
    </p:spTree>
    <p:custDataLst>
      <p:tags r:id="rId1"/>
    </p:custDataLst>
    <p:extLst>
      <p:ext uri="{BB962C8B-B14F-4D97-AF65-F5344CB8AC3E}">
        <p14:creationId xmlns="" xmlns:p14="http://schemas.microsoft.com/office/powerpoint/2010/main" val="60375235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una red IPv4</a:t>
            </a:r>
            <a:r>
              <a:rPr lang="en-US" dirty="0"/>
              <a:t/>
            </a:r>
            <a:br>
              <a:rPr lang="en-US" dirty="0"/>
            </a:br>
            <a:r>
              <a:rPr lang="es-419" sz="2400" dirty="0"/>
              <a:t>División en subredes en el límite del octeto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rtl="0">
              <a:buFont typeface="Arial" panose="020B0604020202020204" pitchFamily="34" charset="0"/>
              <a:buChar char="•"/>
            </a:pPr>
            <a:r>
              <a:rPr lang="es-419" sz="1600">
                <a:solidFill>
                  <a:srgbClr val="000000"/>
                </a:solidFill>
              </a:rPr>
              <a:t>Las redes se subdividen con más facilidad en el límite del octeto de /8 /16 y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Observe que el uso de longitudes de prefijo más extensas disminuye la cantidad de hosts por subred.</a:t>
            </a:r>
          </a:p>
        </p:txBody>
      </p:sp>
      <p:graphicFrame>
        <p:nvGraphicFramePr>
          <p:cNvPr id="5" name="Table 4">
            <a:extLst>
              <a:ext uri="{FF2B5EF4-FFF2-40B4-BE49-F238E27FC236}">
                <a16:creationId xmlns="" xmlns:a16="http://schemas.microsoft.com/office/drawing/2014/main" id="{AB61C527-BCD3-42E1-8735-11AC62583EC0}"/>
              </a:ext>
            </a:extLst>
          </p:cNvPr>
          <p:cNvGraphicFramePr>
            <a:graphicFrameLocks noGrp="1"/>
          </p:cNvGraphicFramePr>
          <p:nvPr>
            <p:extLst>
              <p:ext uri="{D42A27DB-BD31-4B8C-83A1-F6EECF244321}">
                <p14:modId xmlns="" xmlns:p14="http://schemas.microsoft.com/office/powerpoint/2010/main" val="1984700362"/>
              </p:ext>
            </p:extLst>
          </p:nvPr>
        </p:nvGraphicFramePr>
        <p:xfrm>
          <a:off x="991974" y="2111017"/>
          <a:ext cx="6896100" cy="1595120"/>
        </p:xfrm>
        <a:graphic>
          <a:graphicData uri="http://schemas.openxmlformats.org/drawingml/2006/table">
            <a:tbl>
              <a:tblPr firstRow="1" bandRow="1">
                <a:tableStyleId>{5C22544A-7EE6-4342-B048-85BDC9FD1C3A}</a:tableStyleId>
              </a:tblPr>
              <a:tblGrid>
                <a:gridCol w="1103376">
                  <a:extLst>
                    <a:ext uri="{9D8B030D-6E8A-4147-A177-3AD203B41FA5}">
                      <a16:colId xmlns="" xmlns:a16="http://schemas.microsoft.com/office/drawing/2014/main" val="401309278"/>
                    </a:ext>
                  </a:extLst>
                </a:gridCol>
                <a:gridCol w="1215438">
                  <a:extLst>
                    <a:ext uri="{9D8B030D-6E8A-4147-A177-3AD203B41FA5}">
                      <a16:colId xmlns="" xmlns:a16="http://schemas.microsoft.com/office/drawing/2014/main" val="1282189193"/>
                    </a:ext>
                  </a:extLst>
                </a:gridCol>
                <a:gridCol w="3473910">
                  <a:extLst>
                    <a:ext uri="{9D8B030D-6E8A-4147-A177-3AD203B41FA5}">
                      <a16:colId xmlns="" xmlns:a16="http://schemas.microsoft.com/office/drawing/2014/main" val="2307218981"/>
                    </a:ext>
                  </a:extLst>
                </a:gridCol>
                <a:gridCol w="1103376">
                  <a:extLst>
                    <a:ext uri="{9D8B030D-6E8A-4147-A177-3AD203B41FA5}">
                      <a16:colId xmlns="" xmlns:a16="http://schemas.microsoft.com/office/drawing/2014/main" val="1338141003"/>
                    </a:ext>
                  </a:extLst>
                </a:gridCol>
              </a:tblGrid>
              <a:tr h="370840">
                <a:tc>
                  <a:txBody>
                    <a:bodyPr/>
                    <a:lstStyle/>
                    <a:p>
                      <a:pPr algn="l" rtl="0" fontAlgn="ctr"/>
                      <a:r>
                        <a:rPr lang="es-419" sz="1100" b="1">
                          <a:effectLst/>
                        </a:rPr>
                        <a:t>Longitud de prefijo</a:t>
                      </a:r>
                    </a:p>
                  </a:txBody>
                  <a:tcPr marL="31750" marR="31750" marT="31750" marB="31750" anchor="ctr"/>
                </a:tc>
                <a:tc>
                  <a:txBody>
                    <a:bodyPr/>
                    <a:lstStyle/>
                    <a:p>
                      <a:pPr algn="l" rtl="0" fontAlgn="ctr"/>
                      <a:r>
                        <a:rPr lang="es-419" sz="1100" b="1">
                          <a:effectLst/>
                        </a:rPr>
                        <a:t>Máscara de subred</a:t>
                      </a:r>
                    </a:p>
                  </a:txBody>
                  <a:tcPr marL="31750" marR="31750" marT="31750" marB="31750" anchor="ctr"/>
                </a:tc>
                <a:tc>
                  <a:txBody>
                    <a:bodyPr/>
                    <a:lstStyle/>
                    <a:p>
                      <a:pPr algn="l" rtl="0" fontAlgn="ctr"/>
                      <a:r>
                        <a:rPr lang="es-419" sz="1100" b="1">
                          <a:effectLst/>
                        </a:rPr>
                        <a:t>Máscara de subred en sistema binario (n = red, h= host)</a:t>
                      </a:r>
                    </a:p>
                  </a:txBody>
                  <a:tcPr marL="31750" marR="31750" marT="31750" marB="31750" anchor="ctr"/>
                </a:tc>
                <a:tc>
                  <a:txBody>
                    <a:bodyPr/>
                    <a:lstStyle/>
                    <a:p>
                      <a:pPr algn="l" rtl="0" fontAlgn="ctr"/>
                      <a:r>
                        <a:rPr lang="es-419" sz="1100" b="1">
                          <a:effectLst/>
                        </a:rPr>
                        <a:t>Cantidad de hosts</a:t>
                      </a:r>
                    </a:p>
                  </a:txBody>
                  <a:tcPr marL="31750" marR="31750" marT="31750" marB="31750" anchor="ctr"/>
                </a:tc>
                <a:extLst>
                  <a:ext uri="{0D108BD9-81ED-4DB2-BD59-A6C34878D82A}">
                    <a16:rowId xmlns="" xmlns:a16="http://schemas.microsoft.com/office/drawing/2014/main" val="400614944"/>
                  </a:ext>
                </a:extLst>
              </a:tr>
              <a:tr h="370840">
                <a:tc>
                  <a:txBody>
                    <a:bodyPr/>
                    <a:lstStyle/>
                    <a:p>
                      <a:pPr rtl="0" fontAlgn="ctr"/>
                      <a:r>
                        <a:rPr lang="es-419" sz="1100" b="1">
                          <a:effectLst/>
                        </a:rPr>
                        <a:t>/8</a:t>
                      </a:r>
                    </a:p>
                  </a:txBody>
                  <a:tcPr marL="31750" marR="31750" marT="31750" marB="31750" anchor="ctr"/>
                </a:tc>
                <a:tc>
                  <a:txBody>
                    <a:bodyPr/>
                    <a:lstStyle/>
                    <a:p>
                      <a:pPr rtl="0" fontAlgn="ctr"/>
                      <a:r>
                        <a:rPr lang="es-419" sz="1100" b="1">
                          <a:effectLst/>
                        </a:rPr>
                        <a:t>255</a:t>
                      </a:r>
                      <a:r>
                        <a:rPr lang="es-419" sz="1100" b="0">
                          <a:effectLst/>
                        </a:rPr>
                        <a:t>.0.0.0</a:t>
                      </a:r>
                    </a:p>
                  </a:txBody>
                  <a:tcPr marL="31750" marR="31750" marT="31750" marB="31750" anchor="ctr"/>
                </a:tc>
                <a:tc>
                  <a:txBody>
                    <a:bodyPr/>
                    <a:lstStyle/>
                    <a:p>
                      <a:pPr rtl="0" fontAlgn="ctr"/>
                      <a:r>
                        <a:rPr lang="es-419" sz="1100" b="1">
                          <a:effectLst/>
                          <a:latin typeface="Courier New" panose="02070309020205020404" pitchFamily="49" charset="0"/>
                          <a:cs typeface="Courier New" panose="02070309020205020404" pitchFamily="49" charset="0"/>
                        </a:rPr>
                        <a:t>nnnnnnnn</a:t>
                      </a:r>
                      <a:r>
                        <a:rPr lang="es-419" sz="1100" b="0">
                          <a:effectLst/>
                          <a:latin typeface="Courier New" panose="02070309020205020404" pitchFamily="49" charset="0"/>
                          <a:cs typeface="Courier New" panose="02070309020205020404" pitchFamily="49" charset="0"/>
                        </a:rPr>
                        <a:t>.hhhhhhhh.hhhhhhhh.hhhhhhhh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es-419" sz="1100" b="1">
                          <a:effectLst/>
                          <a:latin typeface="Courier New" panose="02070309020205020404" pitchFamily="49" charset="0"/>
                          <a:cs typeface="Courier New" panose="02070309020205020404" pitchFamily="49" charset="0"/>
                        </a:rPr>
                        <a:t>11111111</a:t>
                      </a:r>
                      <a:r>
                        <a:rPr lang="es-419" sz="1100" b="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rtl="0" fontAlgn="ctr"/>
                      <a:r>
                        <a:rPr lang="es-419" sz="1000" b="0">
                          <a:effectLst/>
                        </a:rPr>
                        <a:t>16777214</a:t>
                      </a:r>
                    </a:p>
                  </a:txBody>
                  <a:tcPr marL="31750" marR="31750" marT="31750" marB="31750" anchor="ctr"/>
                </a:tc>
                <a:extLst>
                  <a:ext uri="{0D108BD9-81ED-4DB2-BD59-A6C34878D82A}">
                    <a16:rowId xmlns="" xmlns:a16="http://schemas.microsoft.com/office/drawing/2014/main" val="2637917206"/>
                  </a:ext>
                </a:extLst>
              </a:tr>
              <a:tr h="370840">
                <a:tc>
                  <a:txBody>
                    <a:bodyPr/>
                    <a:lstStyle/>
                    <a:p>
                      <a:pPr rtl="0" fontAlgn="ctr"/>
                      <a:r>
                        <a:rPr lang="es-419" sz="1100" b="1">
                          <a:effectLst/>
                        </a:rPr>
                        <a:t>/16</a:t>
                      </a:r>
                    </a:p>
                  </a:txBody>
                  <a:tcPr marL="31750" marR="31750" marT="31750" marB="31750" anchor="ctr"/>
                </a:tc>
                <a:tc>
                  <a:txBody>
                    <a:bodyPr/>
                    <a:lstStyle/>
                    <a:p>
                      <a:pPr rtl="0" fontAlgn="ctr"/>
                      <a:r>
                        <a:rPr lang="es-419" sz="1100" b="1">
                          <a:effectLst/>
                        </a:rPr>
                        <a:t>255.255</a:t>
                      </a:r>
                      <a:r>
                        <a:rPr lang="es-419" sz="1100" b="0">
                          <a:effectLst/>
                        </a:rPr>
                        <a:t>.0.0</a:t>
                      </a:r>
                    </a:p>
                  </a:txBody>
                  <a:tcPr marL="31750" marR="31750" marT="31750" marB="31750" anchor="ctr"/>
                </a:tc>
                <a:tc>
                  <a:txBody>
                    <a:bodyPr/>
                    <a:lstStyle/>
                    <a:p>
                      <a:pPr rtl="0" fontAlgn="ctr"/>
                      <a:r>
                        <a:rPr lang="es-419" sz="1100" b="1">
                          <a:effectLst/>
                          <a:latin typeface="Courier New" panose="02070309020205020404" pitchFamily="49" charset="0"/>
                          <a:cs typeface="Courier New" panose="02070309020205020404" pitchFamily="49" charset="0"/>
                        </a:rPr>
                        <a:t>nnnnnnnn.nnnnnnnn</a:t>
                      </a:r>
                      <a:r>
                        <a:rPr lang="es-419" sz="1100" b="0">
                          <a:effectLst/>
                          <a:latin typeface="Courier New" panose="02070309020205020404" pitchFamily="49" charset="0"/>
                          <a:cs typeface="Courier New" panose="02070309020205020404" pitchFamily="49" charset="0"/>
                        </a:rPr>
                        <a:t>.hhhhhhhh.hhhhhhhh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es-419" sz="1100" b="1">
                          <a:effectLst/>
                          <a:latin typeface="Courier New" panose="02070309020205020404" pitchFamily="49" charset="0"/>
                          <a:cs typeface="Courier New" panose="02070309020205020404" pitchFamily="49" charset="0"/>
                        </a:rPr>
                        <a:t>11111111.11111111</a:t>
                      </a:r>
                      <a:r>
                        <a:rPr lang="es-419" sz="1100" b="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rtl="0" fontAlgn="ctr"/>
                      <a:r>
                        <a:rPr lang="es-419" sz="1000" b="0">
                          <a:effectLst/>
                        </a:rPr>
                        <a:t>65534</a:t>
                      </a:r>
                    </a:p>
                  </a:txBody>
                  <a:tcPr marL="31750" marR="31750" marT="31750" marB="31750" anchor="ctr"/>
                </a:tc>
                <a:extLst>
                  <a:ext uri="{0D108BD9-81ED-4DB2-BD59-A6C34878D82A}">
                    <a16:rowId xmlns="" xmlns:a16="http://schemas.microsoft.com/office/drawing/2014/main" val="1750285378"/>
                  </a:ext>
                </a:extLst>
              </a:tr>
              <a:tr h="370840">
                <a:tc>
                  <a:txBody>
                    <a:bodyPr/>
                    <a:lstStyle/>
                    <a:p>
                      <a:pPr rtl="0" fontAlgn="ctr"/>
                      <a:r>
                        <a:rPr lang="es-419" sz="1100" b="1">
                          <a:effectLst/>
                        </a:rPr>
                        <a:t>/24</a:t>
                      </a:r>
                    </a:p>
                  </a:txBody>
                  <a:tcPr marL="31750" marR="31750" marT="31750" marB="31750" anchor="ctr"/>
                </a:tc>
                <a:tc>
                  <a:txBody>
                    <a:bodyPr/>
                    <a:lstStyle/>
                    <a:p>
                      <a:pPr rtl="0" fontAlgn="ctr"/>
                      <a:r>
                        <a:rPr lang="es-419" sz="1100" b="1">
                          <a:effectLst/>
                        </a:rPr>
                        <a:t>255.255.255</a:t>
                      </a:r>
                      <a:r>
                        <a:rPr lang="es-419" sz="1100" b="0">
                          <a:effectLst/>
                        </a:rPr>
                        <a:t>.0</a:t>
                      </a:r>
                    </a:p>
                  </a:txBody>
                  <a:tcPr marL="31750" marR="31750" marT="31750" marB="31750" anchor="ctr"/>
                </a:tc>
                <a:tc>
                  <a:txBody>
                    <a:bodyPr/>
                    <a:lstStyle/>
                    <a:p>
                      <a:pPr rtl="0" fontAlgn="ctr"/>
                      <a:r>
                        <a:rPr lang="es-419" sz="1100" b="1">
                          <a:effectLst/>
                          <a:latin typeface="Courier New" panose="02070309020205020404" pitchFamily="49" charset="0"/>
                          <a:cs typeface="Courier New" panose="02070309020205020404" pitchFamily="49" charset="0"/>
                        </a:rPr>
                        <a:t>nnnnnnnn.nnnnnnnn</a:t>
                      </a:r>
                      <a:r>
                        <a:rPr lang="es-419" sz="1100" b="0">
                          <a:effectLst/>
                          <a:latin typeface="Courier New" panose="02070309020205020404" pitchFamily="49" charset="0"/>
                          <a:cs typeface="Courier New" panose="02070309020205020404" pitchFamily="49" charset="0"/>
                        </a:rPr>
                        <a:t>.</a:t>
                      </a:r>
                      <a:r>
                        <a:rPr lang="es-419" sz="1100" b="1">
                          <a:effectLst/>
                          <a:latin typeface="Courier New" panose="02070309020205020404" pitchFamily="49" charset="0"/>
                          <a:cs typeface="Courier New" panose="02070309020205020404" pitchFamily="49" charset="0"/>
                        </a:rPr>
                        <a:t>nnnnnnnn</a:t>
                      </a:r>
                      <a:r>
                        <a:rPr lang="es-419" sz="1100" b="0">
                          <a:effectLst/>
                          <a:latin typeface="Courier New" panose="02070309020205020404" pitchFamily="49" charset="0"/>
                          <a:cs typeface="Courier New" panose="02070309020205020404" pitchFamily="49" charset="0"/>
                        </a:rPr>
                        <a:t>.hhhhhhhh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es-419" sz="1100" b="1">
                          <a:effectLst/>
                          <a:latin typeface="Courier New" panose="02070309020205020404" pitchFamily="49" charset="0"/>
                          <a:cs typeface="Courier New" panose="02070309020205020404" pitchFamily="49" charset="0"/>
                        </a:rPr>
                        <a:t>11111111.11111111.11111111</a:t>
                      </a:r>
                      <a:r>
                        <a:rPr lang="es-419" sz="11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es-419" sz="1000" b="0">
                          <a:effectLst/>
                        </a:rPr>
                        <a:t>254</a:t>
                      </a:r>
                    </a:p>
                  </a:txBody>
                  <a:tcPr marL="31750" marR="31750" marT="31750" marB="31750" anchor="ctr"/>
                </a:tc>
                <a:extLst>
                  <a:ext uri="{0D108BD9-81ED-4DB2-BD59-A6C34878D82A}">
                    <a16:rowId xmlns="" xmlns:a16="http://schemas.microsoft.com/office/drawing/2014/main" val="2444667633"/>
                  </a:ext>
                </a:extLst>
              </a:tr>
            </a:tbl>
          </a:graphicData>
        </a:graphic>
      </p:graphicFrame>
    </p:spTree>
    <p:extLst>
      <p:ext uri="{BB962C8B-B14F-4D97-AF65-F5344CB8AC3E}">
        <p14:creationId xmlns="" xmlns:p14="http://schemas.microsoft.com/office/powerpoint/2010/main" val="38203779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una red IPv4</a:t>
            </a:r>
            <a:r>
              <a:rPr lang="en-US" dirty="0"/>
              <a:t/>
            </a:r>
            <a:br>
              <a:rPr lang="en-US" dirty="0"/>
            </a:br>
            <a:r>
              <a:rPr lang="es-419" sz="2400" dirty="0"/>
              <a:t>División en subredes en el límite del octeto (Cont.)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rtl="0">
              <a:buFont typeface="Arial" panose="020B0604020202020204" pitchFamily="34" charset="0"/>
              <a:buChar char="•"/>
            </a:pPr>
            <a:r>
              <a:rPr lang="es-419" sz="1400" dirty="0">
                <a:solidFill>
                  <a:srgbClr val="000000"/>
                </a:solidFill>
              </a:rPr>
              <a:t>En la primera tabla 10.0.0.0/8 se subred usando /16 y en la segunda tabla, una máscara /24.</a:t>
            </a:r>
          </a:p>
        </p:txBody>
      </p:sp>
      <p:graphicFrame>
        <p:nvGraphicFramePr>
          <p:cNvPr id="2" name="Table 1">
            <a:extLst>
              <a:ext uri="{FF2B5EF4-FFF2-40B4-BE49-F238E27FC236}">
                <a16:creationId xmlns="" xmlns:a16="http://schemas.microsoft.com/office/drawing/2014/main" id="{61270C55-FA5F-44D6-BE83-71DEA8A80121}"/>
              </a:ext>
            </a:extLst>
          </p:cNvPr>
          <p:cNvGraphicFramePr>
            <a:graphicFrameLocks noGrp="1"/>
          </p:cNvGraphicFramePr>
          <p:nvPr>
            <p:extLst>
              <p:ext uri="{D42A27DB-BD31-4B8C-83A1-F6EECF244321}">
                <p14:modId xmlns="" xmlns:p14="http://schemas.microsoft.com/office/powerpoint/2010/main" val="440006946"/>
              </p:ext>
            </p:extLst>
          </p:nvPr>
        </p:nvGraphicFramePr>
        <p:xfrm>
          <a:off x="457200" y="1246211"/>
          <a:ext cx="3870960" cy="3587480"/>
        </p:xfrm>
        <a:graphic>
          <a:graphicData uri="http://schemas.openxmlformats.org/drawingml/2006/table">
            <a:tbl>
              <a:tblPr firstRow="1" bandRow="1">
                <a:tableStyleId>{5C22544A-7EE6-4342-B048-85BDC9FD1C3A}</a:tableStyleId>
              </a:tblPr>
              <a:tblGrid>
                <a:gridCol w="1116314">
                  <a:extLst>
                    <a:ext uri="{9D8B030D-6E8A-4147-A177-3AD203B41FA5}">
                      <a16:colId xmlns="" xmlns:a16="http://schemas.microsoft.com/office/drawing/2014/main" val="1832368472"/>
                    </a:ext>
                  </a:extLst>
                </a:gridCol>
                <a:gridCol w="1741186">
                  <a:extLst>
                    <a:ext uri="{9D8B030D-6E8A-4147-A177-3AD203B41FA5}">
                      <a16:colId xmlns="" xmlns:a16="http://schemas.microsoft.com/office/drawing/2014/main" val="3133033927"/>
                    </a:ext>
                  </a:extLst>
                </a:gridCol>
                <a:gridCol w="1013460">
                  <a:extLst>
                    <a:ext uri="{9D8B030D-6E8A-4147-A177-3AD203B41FA5}">
                      <a16:colId xmlns="" xmlns:a16="http://schemas.microsoft.com/office/drawing/2014/main" val="1854765229"/>
                    </a:ext>
                  </a:extLst>
                </a:gridCol>
              </a:tblGrid>
              <a:tr h="409211">
                <a:tc>
                  <a:txBody>
                    <a:bodyPr/>
                    <a:lstStyle/>
                    <a:p>
                      <a:pPr algn="l" rtl="0" fontAlgn="ctr"/>
                      <a:r>
                        <a:rPr lang="es-419" sz="1000" b="1">
                          <a:effectLst/>
                        </a:rPr>
                        <a:t>Dirección de subred</a:t>
                      </a:r>
                      <a:r>
                        <a:rPr lang="en-CA" sz="1000" b="1" dirty="0">
                          <a:effectLst/>
                        </a:rPr>
                        <a:t/>
                      </a:r>
                      <a:br>
                        <a:rPr lang="en-CA" sz="1000" b="1" dirty="0">
                          <a:effectLst/>
                        </a:rPr>
                      </a:br>
                      <a:r>
                        <a:rPr lang="es-419" sz="1000" b="0">
                          <a:effectLst/>
                        </a:rPr>
                        <a:t>(256 subredes posibles)</a:t>
                      </a:r>
                    </a:p>
                  </a:txBody>
                  <a:tcPr marL="31750" marR="31750" marT="31750" marB="31750" anchor="ctr"/>
                </a:tc>
                <a:tc>
                  <a:txBody>
                    <a:bodyPr/>
                    <a:lstStyle/>
                    <a:p>
                      <a:pPr algn="l" rtl="0" fontAlgn="ctr"/>
                      <a:r>
                        <a:rPr lang="es-419" sz="1000" b="1" dirty="0">
                          <a:effectLst/>
                        </a:rPr>
                        <a:t>Rango de host</a:t>
                      </a:r>
                      <a:r>
                        <a:rPr lang="en-CA" sz="1000" b="1" dirty="0">
                          <a:effectLst/>
                        </a:rPr>
                        <a:t/>
                      </a:r>
                      <a:br>
                        <a:rPr lang="en-CA" sz="1000" b="1" dirty="0">
                          <a:effectLst/>
                        </a:rPr>
                      </a:br>
                      <a:r>
                        <a:rPr lang="es-419" sz="1000" b="0" dirty="0">
                          <a:effectLst/>
                        </a:rPr>
                        <a:t>(65,534 hosts posibles por subred)</a:t>
                      </a:r>
                    </a:p>
                  </a:txBody>
                  <a:tcPr marL="31750" marR="31750" marT="31750" marB="31750" anchor="ctr"/>
                </a:tc>
                <a:tc>
                  <a:txBody>
                    <a:bodyPr/>
                    <a:lstStyle/>
                    <a:p>
                      <a:pPr algn="l" rtl="0" fontAlgn="ctr"/>
                      <a:r>
                        <a:rPr lang="es-419" sz="1000" b="1">
                          <a:effectLst/>
                        </a:rPr>
                        <a:t>Dirección</a:t>
                      </a:r>
                    </a:p>
                  </a:txBody>
                  <a:tcPr marL="31750" marR="31750" marT="31750" marB="31750" anchor="ctr"/>
                </a:tc>
                <a:extLst>
                  <a:ext uri="{0D108BD9-81ED-4DB2-BD59-A6C34878D82A}">
                    <a16:rowId xmlns="" xmlns:a16="http://schemas.microsoft.com/office/drawing/2014/main" val="3621925027"/>
                  </a:ext>
                </a:extLst>
              </a:tr>
              <a:tr h="291438">
                <a:tc>
                  <a:txBody>
                    <a:bodyPr/>
                    <a:lstStyle/>
                    <a:p>
                      <a:pPr rtl="0" fontAlgn="ctr"/>
                      <a:r>
                        <a:rPr lang="es-419" sz="1000" b="1">
                          <a:effectLst/>
                        </a:rPr>
                        <a:t>10.0</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10.0</a:t>
                      </a:r>
                      <a:r>
                        <a:rPr lang="es-419" sz="1000" b="0">
                          <a:effectLst/>
                        </a:rPr>
                        <a:t>.0.1 - </a:t>
                      </a:r>
                      <a:r>
                        <a:rPr lang="es-419" sz="1000" b="1">
                          <a:effectLst/>
                        </a:rPr>
                        <a:t>10.0</a:t>
                      </a:r>
                      <a:r>
                        <a:rPr lang="es-419" sz="1000" b="0">
                          <a:effectLst/>
                        </a:rPr>
                        <a:t>.255.254 </a:t>
                      </a:r>
                    </a:p>
                  </a:txBody>
                  <a:tcPr marL="31750" marR="31750" marT="31750" marB="31750" anchor="ctr"/>
                </a:tc>
                <a:tc>
                  <a:txBody>
                    <a:bodyPr/>
                    <a:lstStyle/>
                    <a:p>
                      <a:pPr rtl="0" fontAlgn="ctr"/>
                      <a:r>
                        <a:rPr lang="es-419" sz="1000" b="1">
                          <a:effectLst/>
                        </a:rPr>
                        <a:t>10.0</a:t>
                      </a:r>
                      <a:r>
                        <a:rPr lang="es-419" sz="1000" b="0">
                          <a:effectLst/>
                        </a:rPr>
                        <a:t>.255.255</a:t>
                      </a:r>
                    </a:p>
                  </a:txBody>
                  <a:tcPr marL="31750" marR="31750" marT="31750" marB="31750" anchor="ctr"/>
                </a:tc>
                <a:extLst>
                  <a:ext uri="{0D108BD9-81ED-4DB2-BD59-A6C34878D82A}">
                    <a16:rowId xmlns="" xmlns:a16="http://schemas.microsoft.com/office/drawing/2014/main" val="2643493669"/>
                  </a:ext>
                </a:extLst>
              </a:tr>
              <a:tr h="291438">
                <a:tc>
                  <a:txBody>
                    <a:bodyPr/>
                    <a:lstStyle/>
                    <a:p>
                      <a:pPr rtl="0" fontAlgn="ctr"/>
                      <a:r>
                        <a:rPr lang="es-419" sz="1000" b="1">
                          <a:effectLst/>
                        </a:rPr>
                        <a:t>10.1.</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10.1</a:t>
                      </a:r>
                      <a:r>
                        <a:rPr lang="es-419" sz="1000" b="0">
                          <a:effectLst/>
                        </a:rPr>
                        <a:t>.0.1 - </a:t>
                      </a:r>
                      <a:r>
                        <a:rPr lang="es-419" sz="1000" b="1">
                          <a:effectLst/>
                        </a:rPr>
                        <a:t>10.1</a:t>
                      </a:r>
                      <a:r>
                        <a:rPr lang="es-419" sz="1000" b="0">
                          <a:effectLst/>
                        </a:rPr>
                        <a:t>.255.254 </a:t>
                      </a:r>
                    </a:p>
                  </a:txBody>
                  <a:tcPr marL="31750" marR="31750" marT="31750" marB="31750" anchor="ctr"/>
                </a:tc>
                <a:tc>
                  <a:txBody>
                    <a:bodyPr/>
                    <a:lstStyle/>
                    <a:p>
                      <a:pPr rtl="0" fontAlgn="ctr"/>
                      <a:r>
                        <a:rPr lang="es-419" sz="1000" b="1">
                          <a:effectLst/>
                        </a:rPr>
                        <a:t>10.1</a:t>
                      </a:r>
                      <a:r>
                        <a:rPr lang="es-419" sz="1000" b="0">
                          <a:effectLst/>
                        </a:rPr>
                        <a:t>.255.255</a:t>
                      </a:r>
                    </a:p>
                  </a:txBody>
                  <a:tcPr marL="31750" marR="31750" marT="31750" marB="31750" anchor="ctr"/>
                </a:tc>
                <a:extLst>
                  <a:ext uri="{0D108BD9-81ED-4DB2-BD59-A6C34878D82A}">
                    <a16:rowId xmlns="" xmlns:a16="http://schemas.microsoft.com/office/drawing/2014/main" val="1459356146"/>
                  </a:ext>
                </a:extLst>
              </a:tr>
              <a:tr h="291438">
                <a:tc>
                  <a:txBody>
                    <a:bodyPr/>
                    <a:lstStyle/>
                    <a:p>
                      <a:pPr rtl="0" fontAlgn="ctr"/>
                      <a:r>
                        <a:rPr lang="es-419" sz="1000" b="1">
                          <a:effectLst/>
                        </a:rPr>
                        <a:t>10.2</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10.2</a:t>
                      </a:r>
                      <a:r>
                        <a:rPr lang="es-419" sz="1000" b="0">
                          <a:effectLst/>
                        </a:rPr>
                        <a:t>.0.1 - </a:t>
                      </a:r>
                      <a:r>
                        <a:rPr lang="es-419" sz="1000" b="1">
                          <a:effectLst/>
                        </a:rPr>
                        <a:t>10.2</a:t>
                      </a:r>
                      <a:r>
                        <a:rPr lang="es-419" sz="1000" b="0">
                          <a:effectLst/>
                        </a:rPr>
                        <a:t>.255.254 </a:t>
                      </a:r>
                    </a:p>
                  </a:txBody>
                  <a:tcPr marL="31750" marR="31750" marT="31750" marB="31750" anchor="ctr"/>
                </a:tc>
                <a:tc>
                  <a:txBody>
                    <a:bodyPr/>
                    <a:lstStyle/>
                    <a:p>
                      <a:pPr rtl="0" fontAlgn="ctr"/>
                      <a:r>
                        <a:rPr lang="es-419" sz="1000" b="1">
                          <a:effectLst/>
                        </a:rPr>
                        <a:t>10.2</a:t>
                      </a:r>
                      <a:r>
                        <a:rPr lang="es-419" sz="1000" b="0">
                          <a:effectLst/>
                        </a:rPr>
                        <a:t>.255.255</a:t>
                      </a:r>
                    </a:p>
                  </a:txBody>
                  <a:tcPr marL="31750" marR="31750" marT="31750" marB="31750" anchor="ctr"/>
                </a:tc>
                <a:extLst>
                  <a:ext uri="{0D108BD9-81ED-4DB2-BD59-A6C34878D82A}">
                    <a16:rowId xmlns="" xmlns:a16="http://schemas.microsoft.com/office/drawing/2014/main" val="417579166"/>
                  </a:ext>
                </a:extLst>
              </a:tr>
              <a:tr h="291438">
                <a:tc>
                  <a:txBody>
                    <a:bodyPr/>
                    <a:lstStyle/>
                    <a:p>
                      <a:pPr rtl="0" fontAlgn="ctr"/>
                      <a:r>
                        <a:rPr lang="es-419" sz="1000" b="1">
                          <a:effectLst/>
                        </a:rPr>
                        <a:t>10,3</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10,3</a:t>
                      </a:r>
                      <a:r>
                        <a:rPr lang="es-419" sz="1000" b="0">
                          <a:effectLst/>
                        </a:rPr>
                        <a:t>0,1 - </a:t>
                      </a:r>
                      <a:r>
                        <a:rPr lang="es-419" sz="1000" b="1">
                          <a:effectLst/>
                        </a:rPr>
                        <a:t>10,3</a:t>
                      </a:r>
                      <a:r>
                        <a:rPr lang="es-419" sz="1000" b="0">
                          <a:effectLst/>
                        </a:rPr>
                        <a:t>.255.254 </a:t>
                      </a:r>
                    </a:p>
                  </a:txBody>
                  <a:tcPr marL="31750" marR="31750" marT="31750" marB="31750" anchor="ctr"/>
                </a:tc>
                <a:tc>
                  <a:txBody>
                    <a:bodyPr/>
                    <a:lstStyle/>
                    <a:p>
                      <a:pPr rtl="0" fontAlgn="ctr"/>
                      <a:r>
                        <a:rPr lang="es-419" sz="1000" b="1">
                          <a:effectLst/>
                        </a:rPr>
                        <a:t>10.3</a:t>
                      </a:r>
                      <a:r>
                        <a:rPr lang="es-419" sz="1000" b="0">
                          <a:effectLst/>
                        </a:rPr>
                        <a:t>.255.255</a:t>
                      </a:r>
                    </a:p>
                  </a:txBody>
                  <a:tcPr marL="31750" marR="31750" marT="31750" marB="31750" anchor="ctr"/>
                </a:tc>
                <a:extLst>
                  <a:ext uri="{0D108BD9-81ED-4DB2-BD59-A6C34878D82A}">
                    <a16:rowId xmlns="" xmlns:a16="http://schemas.microsoft.com/office/drawing/2014/main" val="1246693201"/>
                  </a:ext>
                </a:extLst>
              </a:tr>
              <a:tr h="291438">
                <a:tc>
                  <a:txBody>
                    <a:bodyPr/>
                    <a:lstStyle/>
                    <a:p>
                      <a:pPr rtl="0" fontAlgn="ctr"/>
                      <a:r>
                        <a:rPr lang="es-419" sz="1000" b="1">
                          <a:effectLst/>
                        </a:rPr>
                        <a:t>10,4</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10,4</a:t>
                      </a:r>
                      <a:r>
                        <a:rPr lang="es-419" sz="1000" b="0">
                          <a:effectLst/>
                        </a:rPr>
                        <a:t>,0,1 - </a:t>
                      </a:r>
                      <a:r>
                        <a:rPr lang="es-419" sz="1000" b="1">
                          <a:effectLst/>
                        </a:rPr>
                        <a:t>10,4</a:t>
                      </a:r>
                      <a:r>
                        <a:rPr lang="es-419" sz="1000" b="0">
                          <a:effectLst/>
                        </a:rPr>
                        <a:t>,255,254 </a:t>
                      </a:r>
                    </a:p>
                  </a:txBody>
                  <a:tcPr marL="31750" marR="31750" marT="31750" marB="31750" anchor="ctr"/>
                </a:tc>
                <a:tc>
                  <a:txBody>
                    <a:bodyPr/>
                    <a:lstStyle/>
                    <a:p>
                      <a:pPr rtl="0" fontAlgn="ctr"/>
                      <a:r>
                        <a:rPr lang="es-419" sz="1000" b="1">
                          <a:effectLst/>
                        </a:rPr>
                        <a:t>10.4</a:t>
                      </a:r>
                      <a:r>
                        <a:rPr lang="es-419" sz="1000" b="0">
                          <a:effectLst/>
                        </a:rPr>
                        <a:t>.255.255</a:t>
                      </a:r>
                    </a:p>
                  </a:txBody>
                  <a:tcPr marL="31750" marR="31750" marT="31750" marB="31750" anchor="ctr"/>
                </a:tc>
                <a:extLst>
                  <a:ext uri="{0D108BD9-81ED-4DB2-BD59-A6C34878D82A}">
                    <a16:rowId xmlns="" xmlns:a16="http://schemas.microsoft.com/office/drawing/2014/main" val="1260802008"/>
                  </a:ext>
                </a:extLst>
              </a:tr>
              <a:tr h="291438">
                <a:tc>
                  <a:txBody>
                    <a:bodyPr/>
                    <a:lstStyle/>
                    <a:p>
                      <a:pPr rtl="0" fontAlgn="ctr"/>
                      <a:r>
                        <a:rPr lang="es-419" sz="1000" b="1">
                          <a:effectLst/>
                        </a:rPr>
                        <a:t>10,5</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10,5</a:t>
                      </a:r>
                      <a:r>
                        <a:rPr lang="es-419" sz="1000" b="0">
                          <a:effectLst/>
                        </a:rPr>
                        <a:t>,0,1 - </a:t>
                      </a:r>
                      <a:r>
                        <a:rPr lang="es-419" sz="1000" b="1">
                          <a:effectLst/>
                        </a:rPr>
                        <a:t>10,5</a:t>
                      </a:r>
                      <a:r>
                        <a:rPr lang="es-419" sz="1000" b="0">
                          <a:effectLst/>
                        </a:rPr>
                        <a:t>,255,254 </a:t>
                      </a:r>
                    </a:p>
                  </a:txBody>
                  <a:tcPr marL="31750" marR="31750" marT="31750" marB="31750" anchor="ctr"/>
                </a:tc>
                <a:tc>
                  <a:txBody>
                    <a:bodyPr/>
                    <a:lstStyle/>
                    <a:p>
                      <a:pPr rtl="0" fontAlgn="ctr"/>
                      <a:r>
                        <a:rPr lang="es-419" sz="1000" b="1">
                          <a:effectLst/>
                        </a:rPr>
                        <a:t>10.5</a:t>
                      </a:r>
                      <a:r>
                        <a:rPr lang="es-419" sz="1000" b="0">
                          <a:effectLst/>
                        </a:rPr>
                        <a:t>.255.255</a:t>
                      </a:r>
                    </a:p>
                  </a:txBody>
                  <a:tcPr marL="31750" marR="31750" marT="31750" marB="31750" anchor="ctr"/>
                </a:tc>
                <a:extLst>
                  <a:ext uri="{0D108BD9-81ED-4DB2-BD59-A6C34878D82A}">
                    <a16:rowId xmlns="" xmlns:a16="http://schemas.microsoft.com/office/drawing/2014/main" val="1140251696"/>
                  </a:ext>
                </a:extLst>
              </a:tr>
              <a:tr h="291438">
                <a:tc>
                  <a:txBody>
                    <a:bodyPr/>
                    <a:lstStyle/>
                    <a:p>
                      <a:pPr rtl="0" fontAlgn="ctr"/>
                      <a:r>
                        <a:rPr lang="es-419" sz="1000" b="1">
                          <a:effectLst/>
                        </a:rPr>
                        <a:t>10,6</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10,6</a:t>
                      </a:r>
                      <a:r>
                        <a:rPr lang="es-419" sz="1000" b="0">
                          <a:effectLst/>
                        </a:rPr>
                        <a:t>,0,1 - </a:t>
                      </a:r>
                      <a:r>
                        <a:rPr lang="es-419" sz="1000" b="1">
                          <a:effectLst/>
                        </a:rPr>
                        <a:t>10,6</a:t>
                      </a:r>
                      <a:r>
                        <a:rPr lang="es-419" sz="1000" b="0">
                          <a:effectLst/>
                        </a:rPr>
                        <a:t>.255.254 </a:t>
                      </a:r>
                    </a:p>
                  </a:txBody>
                  <a:tcPr marL="31750" marR="31750" marT="31750" marB="31750" anchor="ctr"/>
                </a:tc>
                <a:tc>
                  <a:txBody>
                    <a:bodyPr/>
                    <a:lstStyle/>
                    <a:p>
                      <a:pPr rtl="0" fontAlgn="ctr"/>
                      <a:r>
                        <a:rPr lang="es-419" sz="1000" b="1">
                          <a:effectLst/>
                        </a:rPr>
                        <a:t>10.6</a:t>
                      </a:r>
                      <a:r>
                        <a:rPr lang="es-419" sz="1000" b="0">
                          <a:effectLst/>
                        </a:rPr>
                        <a:t>.255.255</a:t>
                      </a:r>
                    </a:p>
                  </a:txBody>
                  <a:tcPr marL="31750" marR="31750" marT="31750" marB="31750" anchor="ctr"/>
                </a:tc>
                <a:extLst>
                  <a:ext uri="{0D108BD9-81ED-4DB2-BD59-A6C34878D82A}">
                    <a16:rowId xmlns="" xmlns:a16="http://schemas.microsoft.com/office/drawing/2014/main" val="1579384603"/>
                  </a:ext>
                </a:extLst>
              </a:tr>
              <a:tr h="291438">
                <a:tc>
                  <a:txBody>
                    <a:bodyPr/>
                    <a:lstStyle/>
                    <a:p>
                      <a:pPr rtl="0" fontAlgn="ctr"/>
                      <a:r>
                        <a:rPr lang="es-419" sz="1000" b="1">
                          <a:effectLst/>
                        </a:rPr>
                        <a:t>10,7</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10,7</a:t>
                      </a:r>
                      <a:r>
                        <a:rPr lang="es-419" sz="1000" b="0">
                          <a:effectLst/>
                        </a:rPr>
                        <a:t>,0,1 - </a:t>
                      </a:r>
                      <a:r>
                        <a:rPr lang="es-419" sz="1000" b="1">
                          <a:effectLst/>
                        </a:rPr>
                        <a:t>10,7</a:t>
                      </a:r>
                      <a:r>
                        <a:rPr lang="es-419" sz="1000" b="0">
                          <a:effectLst/>
                        </a:rPr>
                        <a:t>,255,254 </a:t>
                      </a:r>
                    </a:p>
                  </a:txBody>
                  <a:tcPr marL="31750" marR="31750" marT="31750" marB="31750" anchor="ctr"/>
                </a:tc>
                <a:tc>
                  <a:txBody>
                    <a:bodyPr/>
                    <a:lstStyle/>
                    <a:p>
                      <a:pPr rtl="0" fontAlgn="ctr"/>
                      <a:r>
                        <a:rPr lang="es-419" sz="1000" b="1">
                          <a:effectLst/>
                        </a:rPr>
                        <a:t>10.7</a:t>
                      </a:r>
                      <a:r>
                        <a:rPr lang="es-419" sz="1000" b="0">
                          <a:effectLst/>
                        </a:rPr>
                        <a:t>.255.255</a:t>
                      </a:r>
                    </a:p>
                  </a:txBody>
                  <a:tcPr marL="31750" marR="31750" marT="31750" marB="31750" anchor="ctr"/>
                </a:tc>
                <a:extLst>
                  <a:ext uri="{0D108BD9-81ED-4DB2-BD59-A6C34878D82A}">
                    <a16:rowId xmlns="" xmlns:a16="http://schemas.microsoft.com/office/drawing/2014/main" val="1319694656"/>
                  </a:ext>
                </a:extLst>
              </a:tr>
              <a:tr h="291438">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 xmlns:a16="http://schemas.microsoft.com/office/drawing/2014/main" val="3511108504"/>
                  </a:ext>
                </a:extLst>
              </a:tr>
              <a:tr h="291438">
                <a:tc>
                  <a:txBody>
                    <a:bodyPr/>
                    <a:lstStyle/>
                    <a:p>
                      <a:pPr rtl="0" fontAlgn="ctr"/>
                      <a:r>
                        <a:rPr lang="es-419" sz="1000" b="1">
                          <a:effectLst/>
                        </a:rPr>
                        <a:t>10.255</a:t>
                      </a:r>
                      <a:r>
                        <a:rPr lang="es-419" sz="1000" b="0">
                          <a:effectLst/>
                        </a:rPr>
                        <a:t>,0.0</a:t>
                      </a:r>
                      <a:r>
                        <a:rPr lang="es-419" sz="1000" b="1">
                          <a:effectLst/>
                        </a:rPr>
                        <a:t>/16</a:t>
                      </a:r>
                    </a:p>
                  </a:txBody>
                  <a:tcPr marL="31750" marR="31750" marT="31750" marB="31750" anchor="ctr"/>
                </a:tc>
                <a:tc>
                  <a:txBody>
                    <a:bodyPr/>
                    <a:lstStyle/>
                    <a:p>
                      <a:pPr rtl="0" fontAlgn="ctr"/>
                      <a:r>
                        <a:rPr lang="es-419" sz="1000" b="1">
                          <a:effectLst/>
                        </a:rPr>
                        <a:t>10.255</a:t>
                      </a:r>
                      <a:r>
                        <a:rPr lang="es-419" sz="1000" b="0">
                          <a:effectLst/>
                        </a:rPr>
                        <a:t>.0.1 - </a:t>
                      </a:r>
                      <a:r>
                        <a:rPr lang="es-419" sz="1000" b="1">
                          <a:effectLst/>
                        </a:rPr>
                        <a:t>10.255</a:t>
                      </a:r>
                      <a:r>
                        <a:rPr lang="es-419" sz="1000" b="0">
                          <a:effectLst/>
                        </a:rPr>
                        <a:t>.255.254 </a:t>
                      </a:r>
                    </a:p>
                  </a:txBody>
                  <a:tcPr marL="31750" marR="31750" marT="31750" marB="31750" anchor="ctr"/>
                </a:tc>
                <a:tc>
                  <a:txBody>
                    <a:bodyPr/>
                    <a:lstStyle/>
                    <a:p>
                      <a:pPr rtl="0" fontAlgn="ctr"/>
                      <a:r>
                        <a:rPr lang="es-419" sz="1000" b="1" dirty="0">
                          <a:effectLst/>
                        </a:rPr>
                        <a:t>10.255</a:t>
                      </a:r>
                      <a:r>
                        <a:rPr lang="es-419" sz="1000" b="0" dirty="0">
                          <a:effectLst/>
                        </a:rPr>
                        <a:t>.255.255</a:t>
                      </a:r>
                    </a:p>
                  </a:txBody>
                  <a:tcPr marL="31750" marR="31750" marT="31750" marB="31750" anchor="ctr"/>
                </a:tc>
                <a:extLst>
                  <a:ext uri="{0D108BD9-81ED-4DB2-BD59-A6C34878D82A}">
                    <a16:rowId xmlns="" xmlns:a16="http://schemas.microsoft.com/office/drawing/2014/main" val="336941723"/>
                  </a:ext>
                </a:extLst>
              </a:tr>
            </a:tbl>
          </a:graphicData>
        </a:graphic>
      </p:graphicFrame>
      <p:graphicFrame>
        <p:nvGraphicFramePr>
          <p:cNvPr id="7" name="Table 6">
            <a:extLst>
              <a:ext uri="{FF2B5EF4-FFF2-40B4-BE49-F238E27FC236}">
                <a16:creationId xmlns="" xmlns:a16="http://schemas.microsoft.com/office/drawing/2014/main" id="{1A119983-4ED6-4A9F-ABB0-451D571C31AD}"/>
              </a:ext>
            </a:extLst>
          </p:cNvPr>
          <p:cNvGraphicFramePr>
            <a:graphicFrameLocks noGrp="1"/>
          </p:cNvGraphicFramePr>
          <p:nvPr>
            <p:extLst>
              <p:ext uri="{D42A27DB-BD31-4B8C-83A1-F6EECF244321}">
                <p14:modId xmlns="" xmlns:p14="http://schemas.microsoft.com/office/powerpoint/2010/main" val="425671318"/>
              </p:ext>
            </p:extLst>
          </p:nvPr>
        </p:nvGraphicFramePr>
        <p:xfrm>
          <a:off x="4671059" y="1246212"/>
          <a:ext cx="4152901" cy="3588008"/>
        </p:xfrm>
        <a:graphic>
          <a:graphicData uri="http://schemas.openxmlformats.org/drawingml/2006/table">
            <a:tbl>
              <a:tblPr firstRow="1" bandRow="1">
                <a:tableStyleId>{5C22544A-7EE6-4342-B048-85BDC9FD1C3A}</a:tableStyleId>
              </a:tblPr>
              <a:tblGrid>
                <a:gridCol w="1197621">
                  <a:extLst>
                    <a:ext uri="{9D8B030D-6E8A-4147-A177-3AD203B41FA5}">
                      <a16:colId xmlns="" xmlns:a16="http://schemas.microsoft.com/office/drawing/2014/main" val="1832368472"/>
                    </a:ext>
                  </a:extLst>
                </a:gridCol>
                <a:gridCol w="1998805">
                  <a:extLst>
                    <a:ext uri="{9D8B030D-6E8A-4147-A177-3AD203B41FA5}">
                      <a16:colId xmlns="" xmlns:a16="http://schemas.microsoft.com/office/drawing/2014/main" val="3133033927"/>
                    </a:ext>
                  </a:extLst>
                </a:gridCol>
                <a:gridCol w="956475">
                  <a:extLst>
                    <a:ext uri="{9D8B030D-6E8A-4147-A177-3AD203B41FA5}">
                      <a16:colId xmlns="" xmlns:a16="http://schemas.microsoft.com/office/drawing/2014/main" val="1854765229"/>
                    </a:ext>
                  </a:extLst>
                </a:gridCol>
              </a:tblGrid>
              <a:tr h="520177">
                <a:tc>
                  <a:txBody>
                    <a:bodyPr/>
                    <a:lstStyle/>
                    <a:p>
                      <a:pPr algn="l" rtl="0" fontAlgn="ctr"/>
                      <a:r>
                        <a:rPr lang="es-419" sz="1000" b="1">
                          <a:effectLst/>
                        </a:rPr>
                        <a:t>Dirección de subred</a:t>
                      </a:r>
                      <a:r>
                        <a:rPr lang="en-CA" sz="1000" b="1" dirty="0">
                          <a:effectLst/>
                        </a:rPr>
                        <a:t/>
                      </a:r>
                      <a:br>
                        <a:rPr lang="en-CA" sz="1000" b="1" dirty="0">
                          <a:effectLst/>
                        </a:rPr>
                      </a:br>
                      <a:r>
                        <a:rPr lang="es-419" sz="1000" b="0">
                          <a:effectLst/>
                        </a:rPr>
                        <a:t>(65,536 subredes posibles)</a:t>
                      </a:r>
                    </a:p>
                  </a:txBody>
                  <a:tcPr marL="31750" marR="31750" marT="31750" marB="31750" anchor="ctr"/>
                </a:tc>
                <a:tc>
                  <a:txBody>
                    <a:bodyPr/>
                    <a:lstStyle/>
                    <a:p>
                      <a:pPr algn="l" rtl="0" fontAlgn="ctr"/>
                      <a:r>
                        <a:rPr lang="es-419" sz="1000" b="1">
                          <a:effectLst/>
                        </a:rPr>
                        <a:t>Rango de host</a:t>
                      </a:r>
                      <a:r>
                        <a:rPr lang="en-CA" sz="1000" b="1" dirty="0">
                          <a:effectLst/>
                        </a:rPr>
                        <a:t/>
                      </a:r>
                      <a:br>
                        <a:rPr lang="en-CA" sz="1000" b="1" dirty="0">
                          <a:effectLst/>
                        </a:rPr>
                      </a:br>
                      <a:r>
                        <a:rPr lang="es-419" sz="1000" b="0">
                          <a:effectLst/>
                        </a:rPr>
                        <a:t>(254 hosts posibles por subred)</a:t>
                      </a:r>
                    </a:p>
                  </a:txBody>
                  <a:tcPr marL="31750" marR="31750" marT="31750" marB="31750" anchor="ctr"/>
                </a:tc>
                <a:tc>
                  <a:txBody>
                    <a:bodyPr/>
                    <a:lstStyle/>
                    <a:p>
                      <a:pPr algn="l" rtl="0" fontAlgn="ctr"/>
                      <a:r>
                        <a:rPr lang="es-419" sz="1000" b="1">
                          <a:effectLst/>
                        </a:rPr>
                        <a:t>Dirección</a:t>
                      </a:r>
                    </a:p>
                  </a:txBody>
                  <a:tcPr marL="31750" marR="31750" marT="31750" marB="31750" anchor="ctr"/>
                </a:tc>
                <a:extLst>
                  <a:ext uri="{0D108BD9-81ED-4DB2-BD59-A6C34878D82A}">
                    <a16:rowId xmlns="" xmlns:a16="http://schemas.microsoft.com/office/drawing/2014/main" val="3621925027"/>
                  </a:ext>
                </a:extLst>
              </a:tr>
              <a:tr h="242909">
                <a:tc>
                  <a:txBody>
                    <a:bodyPr/>
                    <a:lstStyle/>
                    <a:p>
                      <a:pPr rtl="0" fontAlgn="ctr"/>
                      <a:r>
                        <a:rPr lang="es-419" sz="1000" b="1">
                          <a:effectLst/>
                        </a:rPr>
                        <a:t>10.0.0</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10.0.0</a:t>
                      </a:r>
                      <a:r>
                        <a:rPr lang="es-419" sz="1000" b="0">
                          <a:effectLst/>
                        </a:rPr>
                        <a:t>.1 -</a:t>
                      </a:r>
                      <a:r>
                        <a:rPr lang="es-419" sz="1000" b="1">
                          <a:effectLst/>
                        </a:rPr>
                        <a:t>10.0.0</a:t>
                      </a:r>
                      <a:r>
                        <a:rPr lang="es-419" sz="1000" b="0">
                          <a:effectLst/>
                        </a:rPr>
                        <a:t>.254</a:t>
                      </a:r>
                    </a:p>
                  </a:txBody>
                  <a:tcPr marL="31750" marR="31750" marT="31750" marB="31750" anchor="ctr"/>
                </a:tc>
                <a:tc>
                  <a:txBody>
                    <a:bodyPr/>
                    <a:lstStyle/>
                    <a:p>
                      <a:pPr rtl="0" fontAlgn="ctr"/>
                      <a:r>
                        <a:rPr lang="es-419" sz="1000" b="1">
                          <a:effectLst/>
                        </a:rPr>
                        <a:t>10.0.0</a:t>
                      </a:r>
                      <a:r>
                        <a:rPr lang="es-419" sz="1000" b="0">
                          <a:effectLst/>
                        </a:rPr>
                        <a:t>.255</a:t>
                      </a:r>
                    </a:p>
                  </a:txBody>
                  <a:tcPr marL="31750" marR="31750" marT="31750" marB="31750" anchor="ctr"/>
                </a:tc>
                <a:extLst>
                  <a:ext uri="{0D108BD9-81ED-4DB2-BD59-A6C34878D82A}">
                    <a16:rowId xmlns="" xmlns:a16="http://schemas.microsoft.com/office/drawing/2014/main" val="1648350670"/>
                  </a:ext>
                </a:extLst>
              </a:tr>
              <a:tr h="242909">
                <a:tc>
                  <a:txBody>
                    <a:bodyPr/>
                    <a:lstStyle/>
                    <a:p>
                      <a:pPr rtl="0" fontAlgn="ctr"/>
                      <a:r>
                        <a:rPr lang="es-419" sz="1000" b="1">
                          <a:effectLst/>
                        </a:rPr>
                        <a:t>10.0.1</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10.0.1</a:t>
                      </a:r>
                      <a:r>
                        <a:rPr lang="es-419" sz="1000" b="0">
                          <a:effectLst/>
                        </a:rPr>
                        <a:t>.1 - </a:t>
                      </a:r>
                      <a:r>
                        <a:rPr lang="es-419" sz="1000" b="1">
                          <a:effectLst/>
                        </a:rPr>
                        <a:t>10.0.1</a:t>
                      </a:r>
                      <a:r>
                        <a:rPr lang="es-419" sz="1000" b="0">
                          <a:effectLst/>
                        </a:rPr>
                        <a:t>.254 </a:t>
                      </a:r>
                    </a:p>
                  </a:txBody>
                  <a:tcPr marL="31750" marR="31750" marT="31750" marB="31750" anchor="ctr"/>
                </a:tc>
                <a:tc>
                  <a:txBody>
                    <a:bodyPr/>
                    <a:lstStyle/>
                    <a:p>
                      <a:pPr rtl="0" fontAlgn="ctr"/>
                      <a:r>
                        <a:rPr lang="es-419" sz="1000" b="1">
                          <a:effectLst/>
                        </a:rPr>
                        <a:t>10.0.1</a:t>
                      </a:r>
                      <a:r>
                        <a:rPr lang="es-419" sz="1000" b="0">
                          <a:effectLst/>
                        </a:rPr>
                        <a:t>.255</a:t>
                      </a:r>
                    </a:p>
                  </a:txBody>
                  <a:tcPr marL="31750" marR="31750" marT="31750" marB="31750" anchor="ctr"/>
                </a:tc>
                <a:extLst>
                  <a:ext uri="{0D108BD9-81ED-4DB2-BD59-A6C34878D82A}">
                    <a16:rowId xmlns="" xmlns:a16="http://schemas.microsoft.com/office/drawing/2014/main" val="2838933585"/>
                  </a:ext>
                </a:extLst>
              </a:tr>
              <a:tr h="242909">
                <a:tc>
                  <a:txBody>
                    <a:bodyPr/>
                    <a:lstStyle/>
                    <a:p>
                      <a:pPr rtl="0" fontAlgn="ctr"/>
                      <a:r>
                        <a:rPr lang="es-419" sz="1000" b="1">
                          <a:effectLst/>
                        </a:rPr>
                        <a:t>10.0.2</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10.0.2</a:t>
                      </a:r>
                      <a:r>
                        <a:rPr lang="es-419" sz="1000" b="0">
                          <a:effectLst/>
                        </a:rPr>
                        <a:t>.1 - </a:t>
                      </a:r>
                      <a:r>
                        <a:rPr lang="es-419" sz="1000" b="1">
                          <a:effectLst/>
                        </a:rPr>
                        <a:t>10.0.2</a:t>
                      </a:r>
                      <a:r>
                        <a:rPr lang="es-419" sz="1000" b="0">
                          <a:effectLst/>
                        </a:rPr>
                        <a:t>.254 </a:t>
                      </a:r>
                    </a:p>
                  </a:txBody>
                  <a:tcPr marL="31750" marR="31750" marT="31750" marB="31750" anchor="ctr"/>
                </a:tc>
                <a:tc>
                  <a:txBody>
                    <a:bodyPr/>
                    <a:lstStyle/>
                    <a:p>
                      <a:pPr rtl="0" fontAlgn="ctr"/>
                      <a:r>
                        <a:rPr lang="es-419" sz="1000" b="1">
                          <a:effectLst/>
                        </a:rPr>
                        <a:t>10.0.2</a:t>
                      </a:r>
                      <a:r>
                        <a:rPr lang="es-419" sz="1000" b="0">
                          <a:effectLst/>
                        </a:rPr>
                        <a:t>.255</a:t>
                      </a:r>
                    </a:p>
                  </a:txBody>
                  <a:tcPr marL="31750" marR="31750" marT="31750" marB="31750" anchor="ctr"/>
                </a:tc>
                <a:extLst>
                  <a:ext uri="{0D108BD9-81ED-4DB2-BD59-A6C34878D82A}">
                    <a16:rowId xmlns="" xmlns:a16="http://schemas.microsoft.com/office/drawing/2014/main" val="2643493669"/>
                  </a:ext>
                </a:extLst>
              </a:tr>
              <a:tr h="242909">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 xmlns:a16="http://schemas.microsoft.com/office/drawing/2014/main" val="1459356146"/>
                  </a:ext>
                </a:extLst>
              </a:tr>
              <a:tr h="242909">
                <a:tc>
                  <a:txBody>
                    <a:bodyPr/>
                    <a:lstStyle/>
                    <a:p>
                      <a:pPr rtl="0" fontAlgn="ctr"/>
                      <a:r>
                        <a:rPr lang="es-419" sz="1000" b="1">
                          <a:effectLst/>
                        </a:rPr>
                        <a:t>10.0.255</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10.0.255</a:t>
                      </a:r>
                      <a:r>
                        <a:rPr lang="es-419" sz="1000" b="0">
                          <a:effectLst/>
                        </a:rPr>
                        <a:t>.1 - </a:t>
                      </a:r>
                      <a:r>
                        <a:rPr lang="es-419" sz="1000" b="1">
                          <a:effectLst/>
                        </a:rPr>
                        <a:t>10.0.255</a:t>
                      </a:r>
                      <a:r>
                        <a:rPr lang="es-419" sz="1000" b="0">
                          <a:effectLst/>
                        </a:rPr>
                        <a:t>.254 </a:t>
                      </a:r>
                    </a:p>
                  </a:txBody>
                  <a:tcPr marL="31750" marR="31750" marT="31750" marB="31750" anchor="ctr"/>
                </a:tc>
                <a:tc>
                  <a:txBody>
                    <a:bodyPr/>
                    <a:lstStyle/>
                    <a:p>
                      <a:pPr rtl="0" fontAlgn="ctr"/>
                      <a:r>
                        <a:rPr lang="es-419" sz="1000" b="1">
                          <a:effectLst/>
                        </a:rPr>
                        <a:t>10.0.255</a:t>
                      </a:r>
                      <a:r>
                        <a:rPr lang="es-419" sz="1000" b="0">
                          <a:effectLst/>
                        </a:rPr>
                        <a:t>.255</a:t>
                      </a:r>
                    </a:p>
                  </a:txBody>
                  <a:tcPr marL="31750" marR="31750" marT="31750" marB="31750" anchor="ctr"/>
                </a:tc>
                <a:extLst>
                  <a:ext uri="{0D108BD9-81ED-4DB2-BD59-A6C34878D82A}">
                    <a16:rowId xmlns="" xmlns:a16="http://schemas.microsoft.com/office/drawing/2014/main" val="417579166"/>
                  </a:ext>
                </a:extLst>
              </a:tr>
              <a:tr h="242909">
                <a:tc>
                  <a:txBody>
                    <a:bodyPr/>
                    <a:lstStyle/>
                    <a:p>
                      <a:pPr rtl="0" fontAlgn="ctr"/>
                      <a:r>
                        <a:rPr lang="es-419" sz="1000" b="1">
                          <a:effectLst/>
                        </a:rPr>
                        <a:t>10.1.0</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10.1.0</a:t>
                      </a:r>
                      <a:r>
                        <a:rPr lang="es-419" sz="1000" b="0">
                          <a:effectLst/>
                        </a:rPr>
                        <a:t>.1 - </a:t>
                      </a:r>
                      <a:r>
                        <a:rPr lang="es-419" sz="1000" b="1">
                          <a:effectLst/>
                        </a:rPr>
                        <a:t>10.1.0</a:t>
                      </a:r>
                      <a:r>
                        <a:rPr lang="es-419" sz="1000" b="0">
                          <a:effectLst/>
                        </a:rPr>
                        <a:t>.254 </a:t>
                      </a:r>
                    </a:p>
                  </a:txBody>
                  <a:tcPr marL="31750" marR="31750" marT="31750" marB="31750" anchor="ctr"/>
                </a:tc>
                <a:tc>
                  <a:txBody>
                    <a:bodyPr/>
                    <a:lstStyle/>
                    <a:p>
                      <a:pPr rtl="0" fontAlgn="ctr"/>
                      <a:r>
                        <a:rPr lang="es-419" sz="1000" b="1">
                          <a:effectLst/>
                        </a:rPr>
                        <a:t>10.1.0</a:t>
                      </a:r>
                      <a:r>
                        <a:rPr lang="es-419" sz="1000" b="0">
                          <a:effectLst/>
                        </a:rPr>
                        <a:t>.255</a:t>
                      </a:r>
                    </a:p>
                  </a:txBody>
                  <a:tcPr marL="31750" marR="31750" marT="31750" marB="31750" anchor="ctr"/>
                </a:tc>
                <a:extLst>
                  <a:ext uri="{0D108BD9-81ED-4DB2-BD59-A6C34878D82A}">
                    <a16:rowId xmlns="" xmlns:a16="http://schemas.microsoft.com/office/drawing/2014/main" val="1246693201"/>
                  </a:ext>
                </a:extLst>
              </a:tr>
              <a:tr h="242909">
                <a:tc>
                  <a:txBody>
                    <a:bodyPr/>
                    <a:lstStyle/>
                    <a:p>
                      <a:pPr rtl="0" fontAlgn="ctr"/>
                      <a:r>
                        <a:rPr lang="es-419" sz="1000" b="1">
                          <a:effectLst/>
                        </a:rPr>
                        <a:t>10.1.1</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10.1.1</a:t>
                      </a:r>
                      <a:r>
                        <a:rPr lang="es-419" sz="1000" b="0">
                          <a:effectLst/>
                        </a:rPr>
                        <a:t>.1 - </a:t>
                      </a:r>
                      <a:r>
                        <a:rPr lang="es-419" sz="1000" b="1">
                          <a:effectLst/>
                        </a:rPr>
                        <a:t>10.1.1</a:t>
                      </a:r>
                      <a:r>
                        <a:rPr lang="es-419" sz="1000" b="0">
                          <a:effectLst/>
                        </a:rPr>
                        <a:t>.254 </a:t>
                      </a:r>
                    </a:p>
                  </a:txBody>
                  <a:tcPr marL="31750" marR="31750" marT="31750" marB="31750" anchor="ctr"/>
                </a:tc>
                <a:tc>
                  <a:txBody>
                    <a:bodyPr/>
                    <a:lstStyle/>
                    <a:p>
                      <a:pPr rtl="0" fontAlgn="ctr"/>
                      <a:r>
                        <a:rPr lang="es-419" sz="1000" b="1">
                          <a:effectLst/>
                        </a:rPr>
                        <a:t>10.1.1</a:t>
                      </a:r>
                      <a:r>
                        <a:rPr lang="es-419" sz="1000" b="0">
                          <a:effectLst/>
                        </a:rPr>
                        <a:t>.255</a:t>
                      </a:r>
                    </a:p>
                  </a:txBody>
                  <a:tcPr marL="31750" marR="31750" marT="31750" marB="31750" anchor="ctr"/>
                </a:tc>
                <a:extLst>
                  <a:ext uri="{0D108BD9-81ED-4DB2-BD59-A6C34878D82A}">
                    <a16:rowId xmlns="" xmlns:a16="http://schemas.microsoft.com/office/drawing/2014/main" val="1260802008"/>
                  </a:ext>
                </a:extLst>
              </a:tr>
              <a:tr h="242909">
                <a:tc>
                  <a:txBody>
                    <a:bodyPr/>
                    <a:lstStyle/>
                    <a:p>
                      <a:pPr rtl="0" fontAlgn="ctr"/>
                      <a:r>
                        <a:rPr lang="es-419" sz="1000" b="1">
                          <a:effectLst/>
                        </a:rPr>
                        <a:t>10.1.2</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10.1.2</a:t>
                      </a:r>
                      <a:r>
                        <a:rPr lang="es-419" sz="1000" b="0">
                          <a:effectLst/>
                        </a:rPr>
                        <a:t>.1 - </a:t>
                      </a:r>
                      <a:r>
                        <a:rPr lang="es-419" sz="1000" b="1">
                          <a:effectLst/>
                        </a:rPr>
                        <a:t>10.1.2</a:t>
                      </a:r>
                      <a:r>
                        <a:rPr lang="es-419" sz="1000" b="0">
                          <a:effectLst/>
                        </a:rPr>
                        <a:t>254 </a:t>
                      </a:r>
                    </a:p>
                  </a:txBody>
                  <a:tcPr marL="31750" marR="31750" marT="31750" marB="31750" anchor="ctr"/>
                </a:tc>
                <a:tc>
                  <a:txBody>
                    <a:bodyPr/>
                    <a:lstStyle/>
                    <a:p>
                      <a:pPr rtl="0" fontAlgn="ctr"/>
                      <a:r>
                        <a:rPr lang="es-419" sz="1000" b="1">
                          <a:effectLst/>
                        </a:rPr>
                        <a:t>10.1.2</a:t>
                      </a:r>
                      <a:r>
                        <a:rPr lang="es-419" sz="1000" b="0">
                          <a:effectLst/>
                        </a:rPr>
                        <a:t>.255</a:t>
                      </a:r>
                    </a:p>
                  </a:txBody>
                  <a:tcPr marL="31750" marR="31750" marT="31750" marB="31750" anchor="ctr"/>
                </a:tc>
                <a:extLst>
                  <a:ext uri="{0D108BD9-81ED-4DB2-BD59-A6C34878D82A}">
                    <a16:rowId xmlns="" xmlns:a16="http://schemas.microsoft.com/office/drawing/2014/main" val="1140251696"/>
                  </a:ext>
                </a:extLst>
              </a:tr>
              <a:tr h="242909">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 xmlns:a16="http://schemas.microsoft.com/office/drawing/2014/main" val="1579384603"/>
                  </a:ext>
                </a:extLst>
              </a:tr>
              <a:tr h="242909">
                <a:tc>
                  <a:txBody>
                    <a:bodyPr/>
                    <a:lstStyle/>
                    <a:p>
                      <a:pPr rtl="0" fontAlgn="ctr"/>
                      <a:r>
                        <a:rPr lang="es-419" sz="1000" b="1">
                          <a:effectLst/>
                        </a:rPr>
                        <a:t>10.100,0</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10,100,0</a:t>
                      </a:r>
                      <a:r>
                        <a:rPr lang="es-419" sz="1000" b="0">
                          <a:effectLst/>
                        </a:rPr>
                        <a:t>,1 - 10,100,0 ,254 </a:t>
                      </a:r>
                    </a:p>
                  </a:txBody>
                  <a:tcPr marL="31750" marR="31750" marT="31750" marB="31750" anchor="ctr"/>
                </a:tc>
                <a:tc>
                  <a:txBody>
                    <a:bodyPr/>
                    <a:lstStyle/>
                    <a:p>
                      <a:pPr rtl="0" fontAlgn="ctr"/>
                      <a:r>
                        <a:rPr lang="es-419" sz="1000" b="1">
                          <a:effectLst/>
                        </a:rPr>
                        <a:t>10.100,0</a:t>
                      </a:r>
                      <a:r>
                        <a:rPr lang="es-419" sz="1000" b="0">
                          <a:effectLst/>
                        </a:rPr>
                        <a:t>.255</a:t>
                      </a:r>
                    </a:p>
                  </a:txBody>
                  <a:tcPr marL="31750" marR="31750" marT="31750" marB="31750" anchor="ctr"/>
                </a:tc>
                <a:extLst>
                  <a:ext uri="{0D108BD9-81ED-4DB2-BD59-A6C34878D82A}">
                    <a16:rowId xmlns="" xmlns:a16="http://schemas.microsoft.com/office/drawing/2014/main" val="1319694656"/>
                  </a:ext>
                </a:extLst>
              </a:tr>
              <a:tr h="242909">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tc>
                  <a:txBody>
                    <a:bodyPr/>
                    <a:lstStyle/>
                    <a:p>
                      <a:pPr rtl="0" fontAlgn="ctr"/>
                      <a:r>
                        <a:rPr lang="es-419" sz="1000" b="0">
                          <a:effectLst/>
                        </a:rPr>
                        <a:t>...</a:t>
                      </a:r>
                    </a:p>
                  </a:txBody>
                  <a:tcPr marL="31750" marR="31750" marT="31750" marB="31750" anchor="ctr"/>
                </a:tc>
                <a:extLst>
                  <a:ext uri="{0D108BD9-81ED-4DB2-BD59-A6C34878D82A}">
                    <a16:rowId xmlns="" xmlns:a16="http://schemas.microsoft.com/office/drawing/2014/main" val="3511108504"/>
                  </a:ext>
                </a:extLst>
              </a:tr>
              <a:tr h="242909">
                <a:tc>
                  <a:txBody>
                    <a:bodyPr/>
                    <a:lstStyle/>
                    <a:p>
                      <a:pPr rtl="0" fontAlgn="ctr"/>
                      <a:r>
                        <a:rPr lang="es-419" sz="1000" b="1">
                          <a:effectLst/>
                        </a:rPr>
                        <a:t>10.255.255</a:t>
                      </a:r>
                      <a:r>
                        <a:rPr lang="es-419" sz="1000" b="0">
                          <a:effectLst/>
                        </a:rPr>
                        <a:t>.0</a:t>
                      </a:r>
                      <a:r>
                        <a:rPr lang="es-419" sz="1000" b="1">
                          <a:effectLst/>
                        </a:rPr>
                        <a:t>/24</a:t>
                      </a:r>
                    </a:p>
                  </a:txBody>
                  <a:tcPr marL="31750" marR="31750" marT="31750" marB="31750" anchor="ctr"/>
                </a:tc>
                <a:tc>
                  <a:txBody>
                    <a:bodyPr/>
                    <a:lstStyle/>
                    <a:p>
                      <a:pPr rtl="0" fontAlgn="ctr"/>
                      <a:r>
                        <a:rPr lang="es-419" sz="1000" b="1">
                          <a:effectLst/>
                        </a:rPr>
                        <a:t>10.255.255</a:t>
                      </a:r>
                      <a:r>
                        <a:rPr lang="es-419" sz="1000" b="0">
                          <a:effectLst/>
                        </a:rPr>
                        <a:t>.1 -</a:t>
                      </a:r>
                      <a:r>
                        <a:rPr lang="es-419" sz="1000" b="1">
                          <a:effectLst/>
                        </a:rPr>
                        <a:t>10.2255.255</a:t>
                      </a:r>
                      <a:r>
                        <a:rPr lang="es-419" sz="1000" b="0">
                          <a:effectLst/>
                        </a:rPr>
                        <a:t>.254</a:t>
                      </a:r>
                    </a:p>
                  </a:txBody>
                  <a:tcPr marL="31750" marR="31750" marT="31750" marB="31750" anchor="ctr"/>
                </a:tc>
                <a:tc>
                  <a:txBody>
                    <a:bodyPr/>
                    <a:lstStyle/>
                    <a:p>
                      <a:pPr rtl="0" fontAlgn="ctr"/>
                      <a:r>
                        <a:rPr lang="es-419" sz="1000" b="1">
                          <a:effectLst/>
                        </a:rPr>
                        <a:t>10.255.255</a:t>
                      </a:r>
                      <a:r>
                        <a:rPr lang="es-419" sz="1000" b="0">
                          <a:effectLst/>
                        </a:rPr>
                        <a:t>.255</a:t>
                      </a:r>
                    </a:p>
                  </a:txBody>
                  <a:tcPr marL="31750" marR="31750" marT="31750" marB="31750" anchor="ctr"/>
                </a:tc>
                <a:extLst>
                  <a:ext uri="{0D108BD9-81ED-4DB2-BD59-A6C34878D82A}">
                    <a16:rowId xmlns="" xmlns:a16="http://schemas.microsoft.com/office/drawing/2014/main" val="336941723"/>
                  </a:ext>
                </a:extLst>
              </a:tr>
            </a:tbl>
          </a:graphicData>
        </a:graphic>
      </p:graphicFrame>
    </p:spTree>
    <p:extLst>
      <p:ext uri="{BB962C8B-B14F-4D97-AF65-F5344CB8AC3E}">
        <p14:creationId xmlns="" xmlns:p14="http://schemas.microsoft.com/office/powerpoint/2010/main" val="39185412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una red IPv4</a:t>
            </a:r>
            <a:r>
              <a:rPr lang="en-US" dirty="0"/>
              <a:t/>
            </a:r>
            <a:br>
              <a:rPr lang="en-US" dirty="0"/>
            </a:br>
            <a:r>
              <a:rPr lang="es-419" sz="2400" dirty="0"/>
              <a:t>División en subredes en el límite del octeto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rtl="0">
              <a:buFont typeface="Arial" panose="020B0604020202020204" pitchFamily="34" charset="0"/>
              <a:buChar char="•"/>
            </a:pPr>
            <a:r>
              <a:rPr lang="es-419" sz="1600">
                <a:solidFill>
                  <a:srgbClr val="000000"/>
                </a:solidFill>
              </a:rPr>
              <a:t>Consulte la tabla para ver seis formas de subred una red /24.</a:t>
            </a:r>
          </a:p>
        </p:txBody>
      </p:sp>
      <p:graphicFrame>
        <p:nvGraphicFramePr>
          <p:cNvPr id="5" name="Table 4">
            <a:extLst>
              <a:ext uri="{FF2B5EF4-FFF2-40B4-BE49-F238E27FC236}">
                <a16:creationId xmlns="" xmlns:a16="http://schemas.microsoft.com/office/drawing/2014/main" id="{3EE5DF15-7779-4ED6-8960-EFEFE4B7C5F0}"/>
              </a:ext>
            </a:extLst>
          </p:cNvPr>
          <p:cNvGraphicFramePr>
            <a:graphicFrameLocks noGrp="1"/>
          </p:cNvGraphicFramePr>
          <p:nvPr>
            <p:extLst>
              <p:ext uri="{D42A27DB-BD31-4B8C-83A1-F6EECF244321}">
                <p14:modId xmlns="" xmlns:p14="http://schemas.microsoft.com/office/powerpoint/2010/main" val="2088557391"/>
              </p:ext>
            </p:extLst>
          </p:nvPr>
        </p:nvGraphicFramePr>
        <p:xfrm>
          <a:off x="1207769" y="1457067"/>
          <a:ext cx="6728460" cy="2745740"/>
        </p:xfrm>
        <a:graphic>
          <a:graphicData uri="http://schemas.openxmlformats.org/drawingml/2006/table">
            <a:tbl>
              <a:tblPr firstRow="1" bandRow="1">
                <a:tableStyleId>{5C22544A-7EE6-4342-B048-85BDC9FD1C3A}</a:tableStyleId>
              </a:tblPr>
              <a:tblGrid>
                <a:gridCol w="960120">
                  <a:extLst>
                    <a:ext uri="{9D8B030D-6E8A-4147-A177-3AD203B41FA5}">
                      <a16:colId xmlns="" xmlns:a16="http://schemas.microsoft.com/office/drawing/2014/main" val="3173678455"/>
                    </a:ext>
                  </a:extLst>
                </a:gridCol>
                <a:gridCol w="1203960">
                  <a:extLst>
                    <a:ext uri="{9D8B030D-6E8A-4147-A177-3AD203B41FA5}">
                      <a16:colId xmlns="" xmlns:a16="http://schemas.microsoft.com/office/drawing/2014/main" val="1538934761"/>
                    </a:ext>
                  </a:extLst>
                </a:gridCol>
                <a:gridCol w="3092530">
                  <a:extLst>
                    <a:ext uri="{9D8B030D-6E8A-4147-A177-3AD203B41FA5}">
                      <a16:colId xmlns="" xmlns:a16="http://schemas.microsoft.com/office/drawing/2014/main" val="1045760004"/>
                    </a:ext>
                  </a:extLst>
                </a:gridCol>
                <a:gridCol w="747950">
                  <a:extLst>
                    <a:ext uri="{9D8B030D-6E8A-4147-A177-3AD203B41FA5}">
                      <a16:colId xmlns="" xmlns:a16="http://schemas.microsoft.com/office/drawing/2014/main" val="2485496051"/>
                    </a:ext>
                  </a:extLst>
                </a:gridCol>
                <a:gridCol w="723900">
                  <a:extLst>
                    <a:ext uri="{9D8B030D-6E8A-4147-A177-3AD203B41FA5}">
                      <a16:colId xmlns="" xmlns:a16="http://schemas.microsoft.com/office/drawing/2014/main" val="660007875"/>
                    </a:ext>
                  </a:extLst>
                </a:gridCol>
              </a:tblGrid>
              <a:tr h="370840">
                <a:tc>
                  <a:txBody>
                    <a:bodyPr/>
                    <a:lstStyle/>
                    <a:p>
                      <a:pPr algn="l" rtl="0" fontAlgn="ctr"/>
                      <a:r>
                        <a:rPr lang="es-419" sz="1000" b="1">
                          <a:effectLst/>
                        </a:rPr>
                        <a:t>Longitud de prefijo</a:t>
                      </a:r>
                    </a:p>
                  </a:txBody>
                  <a:tcPr marL="31750" marR="31750" marT="31750" marB="31750" anchor="ctr"/>
                </a:tc>
                <a:tc>
                  <a:txBody>
                    <a:bodyPr/>
                    <a:lstStyle/>
                    <a:p>
                      <a:pPr algn="l" rtl="0" fontAlgn="ctr"/>
                      <a:r>
                        <a:rPr lang="es-419" sz="1000" b="1">
                          <a:effectLst/>
                        </a:rPr>
                        <a:t>Máscara de subred</a:t>
                      </a:r>
                    </a:p>
                  </a:txBody>
                  <a:tcPr marL="31750" marR="31750" marT="31750" marB="31750" anchor="ctr"/>
                </a:tc>
                <a:tc>
                  <a:txBody>
                    <a:bodyPr/>
                    <a:lstStyle/>
                    <a:p>
                      <a:pPr algn="l" rtl="0" fontAlgn="ctr"/>
                      <a:r>
                        <a:rPr lang="es-419" sz="1000" b="1">
                          <a:effectLst/>
                        </a:rPr>
                        <a:t>Máscara de subred en sistema binario</a:t>
                      </a:r>
                      <a:r>
                        <a:rPr lang="en-CA" sz="1000" b="1" dirty="0">
                          <a:effectLst/>
                        </a:rPr>
                        <a:t/>
                      </a:r>
                      <a:br>
                        <a:rPr lang="en-CA" sz="1000" b="1" dirty="0">
                          <a:effectLst/>
                        </a:rPr>
                      </a:br>
                      <a:r>
                        <a:rPr lang="es-419" sz="1000" b="1">
                          <a:effectLst/>
                        </a:rPr>
                        <a:t>(n = red, h = host)</a:t>
                      </a:r>
                    </a:p>
                  </a:txBody>
                  <a:tcPr marL="31750" marR="31750" marT="31750" marB="31750" anchor="ctr"/>
                </a:tc>
                <a:tc>
                  <a:txBody>
                    <a:bodyPr/>
                    <a:lstStyle/>
                    <a:p>
                      <a:pPr algn="l" rtl="0" fontAlgn="ctr"/>
                      <a:r>
                        <a:rPr lang="es-419" sz="1000" b="1">
                          <a:effectLst/>
                        </a:rPr>
                        <a:t>Cantidad de subredes</a:t>
                      </a:r>
                    </a:p>
                  </a:txBody>
                  <a:tcPr marL="31750" marR="31750" marT="31750" marB="31750" anchor="ctr"/>
                </a:tc>
                <a:tc>
                  <a:txBody>
                    <a:bodyPr/>
                    <a:lstStyle/>
                    <a:p>
                      <a:pPr algn="l" rtl="0" fontAlgn="ctr"/>
                      <a:r>
                        <a:rPr lang="es-419" sz="1000" b="1">
                          <a:effectLst/>
                        </a:rPr>
                        <a:t>Cantidad de hosts</a:t>
                      </a:r>
                    </a:p>
                  </a:txBody>
                  <a:tcPr marL="31750" marR="31750" marT="31750" marB="31750" anchor="ctr"/>
                </a:tc>
                <a:extLst>
                  <a:ext uri="{0D108BD9-81ED-4DB2-BD59-A6C34878D82A}">
                    <a16:rowId xmlns="" xmlns:a16="http://schemas.microsoft.com/office/drawing/2014/main" val="2275849055"/>
                  </a:ext>
                </a:extLst>
              </a:tr>
              <a:tr h="370840">
                <a:tc>
                  <a:txBody>
                    <a:bodyPr/>
                    <a:lstStyle/>
                    <a:p>
                      <a:pPr rtl="0" fontAlgn="ctr"/>
                      <a:r>
                        <a:rPr lang="es-419" sz="1000" b="0">
                          <a:effectLst/>
                        </a:rPr>
                        <a:t>/25</a:t>
                      </a:r>
                    </a:p>
                  </a:txBody>
                  <a:tcPr marL="31750" marR="31750" marT="31750" marB="31750" anchor="ctr"/>
                </a:tc>
                <a:tc>
                  <a:txBody>
                    <a:bodyPr/>
                    <a:lstStyle/>
                    <a:p>
                      <a:pPr rtl="0" fontAlgn="ctr"/>
                      <a:r>
                        <a:rPr lang="es-419" sz="1000" b="0">
                          <a:effectLst/>
                        </a:rPr>
                        <a:t>255.255.255.128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a:t>
                      </a:r>
                      <a:r>
                        <a:rPr lang="es-419" sz="1000" b="0">
                          <a:effectLst/>
                          <a:latin typeface="Courier New" panose="02070309020205020404" pitchFamily="49" charset="0"/>
                          <a:cs typeface="Courier New" panose="02070309020205020404" pitchFamily="49" charset="0"/>
                        </a:rPr>
                        <a:t>hhhhhhh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a:t>
                      </a:r>
                      <a:r>
                        <a:rPr lang="es-419"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es-419" sz="1000" b="1">
                          <a:effectLst/>
                        </a:rPr>
                        <a:t>2</a:t>
                      </a:r>
                    </a:p>
                  </a:txBody>
                  <a:tcPr marL="31750" marR="31750" marT="31750" marB="31750" anchor="ctr"/>
                </a:tc>
                <a:tc>
                  <a:txBody>
                    <a:bodyPr/>
                    <a:lstStyle/>
                    <a:p>
                      <a:pPr rtl="0" fontAlgn="ctr"/>
                      <a:r>
                        <a:rPr lang="es-419" sz="1000" b="0">
                          <a:effectLst/>
                        </a:rPr>
                        <a:t>126</a:t>
                      </a:r>
                    </a:p>
                  </a:txBody>
                  <a:tcPr marL="31750" marR="31750" marT="31750" marB="31750" anchor="ctr"/>
                </a:tc>
                <a:extLst>
                  <a:ext uri="{0D108BD9-81ED-4DB2-BD59-A6C34878D82A}">
                    <a16:rowId xmlns="" xmlns:a16="http://schemas.microsoft.com/office/drawing/2014/main" val="1601271128"/>
                  </a:ext>
                </a:extLst>
              </a:tr>
              <a:tr h="370840">
                <a:tc>
                  <a:txBody>
                    <a:bodyPr/>
                    <a:lstStyle/>
                    <a:p>
                      <a:pPr rtl="0" fontAlgn="ctr"/>
                      <a:r>
                        <a:rPr lang="es-419" sz="1000" b="0">
                          <a:effectLst/>
                        </a:rPr>
                        <a:t>/26</a:t>
                      </a:r>
                    </a:p>
                  </a:txBody>
                  <a:tcPr marL="31750" marR="31750" marT="31750" marB="31750" anchor="ctr"/>
                </a:tc>
                <a:tc>
                  <a:txBody>
                    <a:bodyPr/>
                    <a:lstStyle/>
                    <a:p>
                      <a:pPr rtl="0" fontAlgn="ctr"/>
                      <a:r>
                        <a:rPr lang="es-419" sz="1000" b="0">
                          <a:effectLst/>
                        </a:rPr>
                        <a:t>255.255.255.192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a:t>
                      </a:r>
                      <a:r>
                        <a:rPr lang="es-419" sz="1000" b="0">
                          <a:effectLst/>
                          <a:latin typeface="Courier New" panose="02070309020205020404" pitchFamily="49" charset="0"/>
                          <a:cs typeface="Courier New" panose="02070309020205020404" pitchFamily="49" charset="0"/>
                        </a:rPr>
                        <a:t>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a:t>
                      </a:r>
                      <a:r>
                        <a:rPr lang="es-419"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es-419" sz="1000" b="1">
                          <a:effectLst/>
                        </a:rPr>
                        <a:t>4</a:t>
                      </a:r>
                    </a:p>
                  </a:txBody>
                  <a:tcPr marL="31750" marR="31750" marT="31750" marB="31750" anchor="ctr"/>
                </a:tc>
                <a:tc>
                  <a:txBody>
                    <a:bodyPr/>
                    <a:lstStyle/>
                    <a:p>
                      <a:pPr rtl="0" fontAlgn="ctr"/>
                      <a:r>
                        <a:rPr lang="es-419" sz="1000" b="0">
                          <a:effectLst/>
                        </a:rPr>
                        <a:t>62</a:t>
                      </a:r>
                    </a:p>
                  </a:txBody>
                  <a:tcPr marL="31750" marR="31750" marT="31750" marB="31750" anchor="ctr"/>
                </a:tc>
                <a:extLst>
                  <a:ext uri="{0D108BD9-81ED-4DB2-BD59-A6C34878D82A}">
                    <a16:rowId xmlns="" xmlns:a16="http://schemas.microsoft.com/office/drawing/2014/main" val="1999121572"/>
                  </a:ext>
                </a:extLst>
              </a:tr>
              <a:tr h="370840">
                <a:tc>
                  <a:txBody>
                    <a:bodyPr/>
                    <a:lstStyle/>
                    <a:p>
                      <a:pPr rtl="0" fontAlgn="ctr"/>
                      <a:r>
                        <a:rPr lang="es-419" sz="1000" b="0">
                          <a:effectLst/>
                        </a:rPr>
                        <a:t>/27</a:t>
                      </a:r>
                    </a:p>
                  </a:txBody>
                  <a:tcPr marL="31750" marR="31750" marT="31750" marB="31750" anchor="ctr"/>
                </a:tc>
                <a:tc>
                  <a:txBody>
                    <a:bodyPr/>
                    <a:lstStyle/>
                    <a:p>
                      <a:pPr rtl="0" fontAlgn="ctr"/>
                      <a:r>
                        <a:rPr lang="es-419" sz="1000" b="0">
                          <a:effectLst/>
                        </a:rPr>
                        <a:t>255.255.255.224</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a:t>
                      </a:r>
                      <a:r>
                        <a:rPr lang="es-419" sz="1000" b="0">
                          <a:effectLst/>
                          <a:latin typeface="Courier New" panose="02070309020205020404" pitchFamily="49" charset="0"/>
                          <a:cs typeface="Courier New" panose="02070309020205020404" pitchFamily="49" charset="0"/>
                        </a:rPr>
                        <a:t>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a:t>
                      </a:r>
                      <a:r>
                        <a:rPr lang="es-419"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es-419" sz="1000" b="1">
                          <a:effectLst/>
                        </a:rPr>
                        <a:t>8</a:t>
                      </a:r>
                    </a:p>
                  </a:txBody>
                  <a:tcPr marL="31750" marR="31750" marT="31750" marB="31750" anchor="ctr"/>
                </a:tc>
                <a:tc>
                  <a:txBody>
                    <a:bodyPr/>
                    <a:lstStyle/>
                    <a:p>
                      <a:pPr rtl="0" fontAlgn="ctr"/>
                      <a:r>
                        <a:rPr lang="es-419" sz="1000" b="0">
                          <a:effectLst/>
                        </a:rPr>
                        <a:t>30</a:t>
                      </a:r>
                    </a:p>
                  </a:txBody>
                  <a:tcPr marL="31750" marR="31750" marT="31750" marB="31750" anchor="ctr"/>
                </a:tc>
                <a:extLst>
                  <a:ext uri="{0D108BD9-81ED-4DB2-BD59-A6C34878D82A}">
                    <a16:rowId xmlns="" xmlns:a16="http://schemas.microsoft.com/office/drawing/2014/main" val="346473952"/>
                  </a:ext>
                </a:extLst>
              </a:tr>
              <a:tr h="370840">
                <a:tc>
                  <a:txBody>
                    <a:bodyPr/>
                    <a:lstStyle/>
                    <a:p>
                      <a:pPr rtl="0" fontAlgn="ctr"/>
                      <a:r>
                        <a:rPr lang="es-419" sz="1000" b="0">
                          <a:effectLst/>
                        </a:rPr>
                        <a:t>/28</a:t>
                      </a:r>
                    </a:p>
                  </a:txBody>
                  <a:tcPr marL="31750" marR="31750" marT="31750" marB="31750" anchor="ctr"/>
                </a:tc>
                <a:tc>
                  <a:txBody>
                    <a:bodyPr/>
                    <a:lstStyle/>
                    <a:p>
                      <a:pPr rtl="0" fontAlgn="ctr"/>
                      <a:r>
                        <a:rPr lang="es-419" sz="1000" b="0">
                          <a:effectLst/>
                        </a:rPr>
                        <a:t>255.255.255.240</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a:t>
                      </a:r>
                      <a:r>
                        <a:rPr lang="es-419" sz="1000" b="0">
                          <a:effectLst/>
                          <a:latin typeface="Courier New" panose="02070309020205020404" pitchFamily="49" charset="0"/>
                          <a:cs typeface="Courier New" panose="02070309020205020404" pitchFamily="49" charset="0"/>
                        </a:rPr>
                        <a:t>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a:t>
                      </a:r>
                      <a:r>
                        <a:rPr lang="es-419"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es-419" sz="1000" b="1">
                          <a:effectLst/>
                        </a:rPr>
                        <a:t>16</a:t>
                      </a:r>
                    </a:p>
                  </a:txBody>
                  <a:tcPr marL="31750" marR="31750" marT="31750" marB="31750" anchor="ctr"/>
                </a:tc>
                <a:tc>
                  <a:txBody>
                    <a:bodyPr/>
                    <a:lstStyle/>
                    <a:p>
                      <a:pPr rtl="0" fontAlgn="ctr"/>
                      <a:r>
                        <a:rPr lang="es-419" sz="1000" b="0">
                          <a:effectLst/>
                        </a:rPr>
                        <a:t>14</a:t>
                      </a:r>
                    </a:p>
                  </a:txBody>
                  <a:tcPr marL="31750" marR="31750" marT="31750" marB="31750" anchor="ctr"/>
                </a:tc>
                <a:extLst>
                  <a:ext uri="{0D108BD9-81ED-4DB2-BD59-A6C34878D82A}">
                    <a16:rowId xmlns="" xmlns:a16="http://schemas.microsoft.com/office/drawing/2014/main" val="1694683452"/>
                  </a:ext>
                </a:extLst>
              </a:tr>
              <a:tr h="370840">
                <a:tc>
                  <a:txBody>
                    <a:bodyPr/>
                    <a:lstStyle/>
                    <a:p>
                      <a:pPr rtl="0" fontAlgn="ctr"/>
                      <a:r>
                        <a:rPr lang="es-419" sz="1000" b="0">
                          <a:effectLst/>
                        </a:rPr>
                        <a:t>/29</a:t>
                      </a:r>
                    </a:p>
                  </a:txBody>
                  <a:tcPr marL="31750" marR="31750" marT="31750" marB="31750" anchor="ctr"/>
                </a:tc>
                <a:tc>
                  <a:txBody>
                    <a:bodyPr/>
                    <a:lstStyle/>
                    <a:p>
                      <a:pPr rtl="0" fontAlgn="ctr"/>
                      <a:r>
                        <a:rPr lang="es-419" sz="1000" b="0">
                          <a:effectLst/>
                        </a:rPr>
                        <a:t>255.255.255.248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a:t>
                      </a:r>
                      <a:r>
                        <a:rPr lang="es-419" sz="1000" b="0">
                          <a:effectLst/>
                          <a:latin typeface="Courier New" panose="02070309020205020404" pitchFamily="49" charset="0"/>
                          <a:cs typeface="Courier New" panose="02070309020205020404" pitchFamily="49" charset="0"/>
                        </a:rPr>
                        <a:t>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a:t>
                      </a:r>
                      <a:r>
                        <a:rPr lang="es-419"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es-419" sz="1000" b="1">
                          <a:effectLst/>
                        </a:rPr>
                        <a:t>32</a:t>
                      </a:r>
                    </a:p>
                  </a:txBody>
                  <a:tcPr marL="31750" marR="31750" marT="31750" marB="31750" anchor="ctr"/>
                </a:tc>
                <a:tc>
                  <a:txBody>
                    <a:bodyPr/>
                    <a:lstStyle/>
                    <a:p>
                      <a:pPr rtl="0" fontAlgn="ctr"/>
                      <a:r>
                        <a:rPr lang="es-419" sz="1000" b="0">
                          <a:effectLst/>
                        </a:rPr>
                        <a:t>6</a:t>
                      </a:r>
                    </a:p>
                  </a:txBody>
                  <a:tcPr marL="31750" marR="31750" marT="31750" marB="31750" anchor="ctr"/>
                </a:tc>
                <a:extLst>
                  <a:ext uri="{0D108BD9-81ED-4DB2-BD59-A6C34878D82A}">
                    <a16:rowId xmlns="" xmlns:a16="http://schemas.microsoft.com/office/drawing/2014/main" val="2090259769"/>
                  </a:ext>
                </a:extLst>
              </a:tr>
              <a:tr h="370840">
                <a:tc>
                  <a:txBody>
                    <a:bodyPr/>
                    <a:lstStyle/>
                    <a:p>
                      <a:pPr rtl="0" fontAlgn="ctr"/>
                      <a:r>
                        <a:rPr lang="es-419" sz="1000" b="0">
                          <a:effectLst/>
                        </a:rPr>
                        <a:t>/30</a:t>
                      </a:r>
                    </a:p>
                  </a:txBody>
                  <a:tcPr marL="31750" marR="31750" marT="31750" marB="31750" anchor="ctr"/>
                </a:tc>
                <a:tc>
                  <a:txBody>
                    <a:bodyPr/>
                    <a:lstStyle/>
                    <a:p>
                      <a:pPr rtl="0" fontAlgn="ctr"/>
                      <a:r>
                        <a:rPr lang="es-419" sz="1000" b="0">
                          <a:effectLst/>
                        </a:rPr>
                        <a:t>255.255.255.252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nnnnnn</a:t>
                      </a:r>
                      <a:r>
                        <a:rPr lang="es-419" sz="1000" b="0">
                          <a:effectLst/>
                          <a:latin typeface="Courier New" panose="02070309020205020404" pitchFamily="49" charset="0"/>
                          <a:cs typeface="Courier New" panose="02070309020205020404" pitchFamily="49" charset="0"/>
                        </a:rPr>
                        <a:t>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111111</a:t>
                      </a:r>
                      <a:r>
                        <a:rPr lang="es-419"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es-419" sz="1000" b="1">
                          <a:effectLst/>
                        </a:rPr>
                        <a:t>64</a:t>
                      </a:r>
                    </a:p>
                  </a:txBody>
                  <a:tcPr marL="31750" marR="31750" marT="31750" marB="31750" anchor="ctr"/>
                </a:tc>
                <a:tc>
                  <a:txBody>
                    <a:bodyPr/>
                    <a:lstStyle/>
                    <a:p>
                      <a:pPr rtl="0" fontAlgn="ctr"/>
                      <a:r>
                        <a:rPr lang="es-419" sz="1000" b="0">
                          <a:effectLst/>
                        </a:rPr>
                        <a:t>2</a:t>
                      </a:r>
                    </a:p>
                  </a:txBody>
                  <a:tcPr marL="31750" marR="31750" marT="31750" marB="31750" anchor="ctr"/>
                </a:tc>
                <a:extLst>
                  <a:ext uri="{0D108BD9-81ED-4DB2-BD59-A6C34878D82A}">
                    <a16:rowId xmlns="" xmlns:a16="http://schemas.microsoft.com/office/drawing/2014/main" val="4211026032"/>
                  </a:ext>
                </a:extLst>
              </a:tr>
            </a:tbl>
          </a:graphicData>
        </a:graphic>
      </p:graphicFrame>
    </p:spTree>
    <p:extLst>
      <p:ext uri="{BB962C8B-B14F-4D97-AF65-F5344CB8AC3E}">
        <p14:creationId xmlns="" xmlns:p14="http://schemas.microsoft.com/office/powerpoint/2010/main" val="31869571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una red IPv4</a:t>
            </a:r>
            <a:br>
              <a:rPr lang="es-419" sz="1600" dirty="0"/>
            </a:br>
            <a:r>
              <a:rPr lang="es-419" sz="2400" dirty="0"/>
              <a:t>Packet Tracer - Subnetear una red IPv4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dirty="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Diseñar un esquema de subred para una red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Configurar los dispositivos.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Probar la red y solucionar los problemas encontrados</a:t>
            </a:r>
            <a:r>
              <a:rPr lang="en-US" sz="1600" dirty="0">
                <a:solidFill>
                  <a:srgbClr val="000000"/>
                </a:solidFill>
              </a:rPr>
              <a:t>.</a:t>
            </a:r>
            <a:endParaRPr lang="es-419" sz="1600" dirty="0">
              <a:solidFill>
                <a:srgbClr val="000000"/>
              </a:solidFill>
            </a:endParaRPr>
          </a:p>
        </p:txBody>
      </p:sp>
    </p:spTree>
    <p:extLst>
      <p:ext uri="{BB962C8B-B14F-4D97-AF65-F5344CB8AC3E}">
        <p14:creationId xmlns="" xmlns:p14="http://schemas.microsoft.com/office/powerpoint/2010/main" val="4170421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s-419" dirty="0">
                <a:solidFill>
                  <a:schemeClr val="accent5">
                    <a:lumMod val="40000"/>
                    <a:lumOff val="60000"/>
                  </a:schemeClr>
                </a:solidFill>
              </a:rPr>
              <a:t>11.6 Subnetear un prefijo</a:t>
            </a:r>
            <a:br>
              <a:rPr lang="es-419" dirty="0">
                <a:solidFill>
                  <a:schemeClr val="accent5">
                    <a:lumMod val="40000"/>
                    <a:lumOff val="60000"/>
                  </a:schemeClr>
                </a:solidFill>
              </a:rPr>
            </a:br>
            <a:r>
              <a:rPr lang="es-419" dirty="0">
                <a:solidFill>
                  <a:schemeClr val="accent5">
                    <a:lumMod val="40000"/>
                    <a:lumOff val="60000"/>
                  </a:schemeClr>
                </a:solidFill>
              </a:rPr>
              <a:t>/16 y /8</a:t>
            </a:r>
          </a:p>
        </p:txBody>
      </p:sp>
    </p:spTree>
    <p:custDataLst>
      <p:tags r:id="rId1"/>
    </p:custDataLst>
    <p:extLst>
      <p:ext uri="{BB962C8B-B14F-4D97-AF65-F5344CB8AC3E}">
        <p14:creationId xmlns="" xmlns:p14="http://schemas.microsoft.com/office/powerpoint/2010/main" val="180444103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 prefijo /16 y /8</a:t>
            </a:r>
            <a:r>
              <a:rPr lang="en-US" dirty="0"/>
              <a:t/>
            </a:r>
            <a:br>
              <a:rPr lang="en-US" dirty="0"/>
            </a:br>
            <a:r>
              <a:rPr lang="es-419" sz="2400" dirty="0"/>
              <a:t>Crear subredes con un prefijo /16</a:t>
            </a:r>
          </a:p>
        </p:txBody>
      </p:sp>
      <p:sp>
        <p:nvSpPr>
          <p:cNvPr id="7" name="Content Placeholder 3">
            <a:extLst>
              <a:ext uri="{FF2B5EF4-FFF2-40B4-BE49-F238E27FC236}">
                <a16:creationId xmlns="" xmlns:a16="http://schemas.microsoft.com/office/drawing/2014/main" id="{A92F2256-EB3D-415D-8AD3-8D728E435B5E}"/>
              </a:ext>
            </a:extLst>
          </p:cNvPr>
          <p:cNvSpPr>
            <a:spLocks noGrp="1"/>
          </p:cNvSpPr>
          <p:nvPr>
            <p:ph idx="1"/>
          </p:nvPr>
        </p:nvSpPr>
        <p:spPr>
          <a:xfrm>
            <a:off x="347128" y="855420"/>
            <a:ext cx="2048831" cy="1459518"/>
          </a:xfrm>
        </p:spPr>
        <p:txBody>
          <a:bodyPr/>
          <a:lstStyle/>
          <a:p>
            <a:pPr marL="0" indent="0" algn="l" rtl="0"/>
            <a:r>
              <a:rPr lang="es-419" sz="1600" dirty="0">
                <a:solidFill>
                  <a:srgbClr val="000000"/>
                </a:solidFill>
              </a:rPr>
              <a:t>La tabla resalta todos los escenarios posibles para dividir en subredes un prefijo /16.</a:t>
            </a:r>
          </a:p>
        </p:txBody>
      </p:sp>
      <p:graphicFrame>
        <p:nvGraphicFramePr>
          <p:cNvPr id="2" name="Table 1">
            <a:extLst>
              <a:ext uri="{FF2B5EF4-FFF2-40B4-BE49-F238E27FC236}">
                <a16:creationId xmlns="" xmlns:a16="http://schemas.microsoft.com/office/drawing/2014/main" id="{CDE0FA95-43CC-4153-B365-8C3E8D1B3BEC}"/>
              </a:ext>
            </a:extLst>
          </p:cNvPr>
          <p:cNvGraphicFramePr>
            <a:graphicFrameLocks noGrp="1"/>
          </p:cNvGraphicFramePr>
          <p:nvPr>
            <p:extLst>
              <p:ext uri="{D42A27DB-BD31-4B8C-83A1-F6EECF244321}">
                <p14:modId xmlns="" xmlns:p14="http://schemas.microsoft.com/office/powerpoint/2010/main" val="451456162"/>
              </p:ext>
            </p:extLst>
          </p:nvPr>
        </p:nvGraphicFramePr>
        <p:xfrm>
          <a:off x="2766349" y="731837"/>
          <a:ext cx="6249492" cy="4313310"/>
        </p:xfrm>
        <a:graphic>
          <a:graphicData uri="http://schemas.openxmlformats.org/drawingml/2006/table">
            <a:tbl>
              <a:tblPr firstRow="1" bandRow="1">
                <a:tableStyleId>{5C22544A-7EE6-4342-B048-85BDC9FD1C3A}</a:tableStyleId>
              </a:tblPr>
              <a:tblGrid>
                <a:gridCol w="601884">
                  <a:extLst>
                    <a:ext uri="{9D8B030D-6E8A-4147-A177-3AD203B41FA5}">
                      <a16:colId xmlns="" xmlns:a16="http://schemas.microsoft.com/office/drawing/2014/main" val="3400914921"/>
                    </a:ext>
                  </a:extLst>
                </a:gridCol>
                <a:gridCol w="949124">
                  <a:extLst>
                    <a:ext uri="{9D8B030D-6E8A-4147-A177-3AD203B41FA5}">
                      <a16:colId xmlns="" xmlns:a16="http://schemas.microsoft.com/office/drawing/2014/main" val="2755569675"/>
                    </a:ext>
                  </a:extLst>
                </a:gridCol>
                <a:gridCol w="2326511">
                  <a:extLst>
                    <a:ext uri="{9D8B030D-6E8A-4147-A177-3AD203B41FA5}">
                      <a16:colId xmlns="" xmlns:a16="http://schemas.microsoft.com/office/drawing/2014/main" val="2977755399"/>
                    </a:ext>
                  </a:extLst>
                </a:gridCol>
                <a:gridCol w="1145894">
                  <a:extLst>
                    <a:ext uri="{9D8B030D-6E8A-4147-A177-3AD203B41FA5}">
                      <a16:colId xmlns="" xmlns:a16="http://schemas.microsoft.com/office/drawing/2014/main" val="1257793725"/>
                    </a:ext>
                  </a:extLst>
                </a:gridCol>
                <a:gridCol w="1226079">
                  <a:extLst>
                    <a:ext uri="{9D8B030D-6E8A-4147-A177-3AD203B41FA5}">
                      <a16:colId xmlns="" xmlns:a16="http://schemas.microsoft.com/office/drawing/2014/main" val="859093634"/>
                    </a:ext>
                  </a:extLst>
                </a:gridCol>
              </a:tblGrid>
              <a:tr h="287554">
                <a:tc>
                  <a:txBody>
                    <a:bodyPr/>
                    <a:lstStyle/>
                    <a:p>
                      <a:pPr algn="l" rtl="0" fontAlgn="ctr"/>
                      <a:r>
                        <a:rPr lang="es-419" sz="700" b="1">
                          <a:effectLst/>
                        </a:rPr>
                        <a:t>Longitud de prefijo</a:t>
                      </a:r>
                    </a:p>
                  </a:txBody>
                  <a:tcPr marL="31750" marR="31750" marT="31750" marB="31750" anchor="ctr"/>
                </a:tc>
                <a:tc>
                  <a:txBody>
                    <a:bodyPr/>
                    <a:lstStyle/>
                    <a:p>
                      <a:pPr algn="l" rtl="0" fontAlgn="ctr"/>
                      <a:r>
                        <a:rPr lang="es-419" sz="700" b="1">
                          <a:effectLst/>
                        </a:rPr>
                        <a:t>Máscara de subred</a:t>
                      </a:r>
                    </a:p>
                  </a:txBody>
                  <a:tcPr marL="31750" marR="31750" marT="31750" marB="31750" anchor="ctr"/>
                </a:tc>
                <a:tc>
                  <a:txBody>
                    <a:bodyPr/>
                    <a:lstStyle/>
                    <a:p>
                      <a:pPr algn="l" rtl="0" fontAlgn="ctr"/>
                      <a:r>
                        <a:rPr lang="es-419" sz="700" b="1">
                          <a:effectLst/>
                        </a:rPr>
                        <a:t>Dirección de red (n = red, h = host)</a:t>
                      </a:r>
                    </a:p>
                  </a:txBody>
                  <a:tcPr marL="31750" marR="31750" marT="31750" marB="31750" anchor="ctr"/>
                </a:tc>
                <a:tc>
                  <a:txBody>
                    <a:bodyPr/>
                    <a:lstStyle/>
                    <a:p>
                      <a:pPr algn="l" rtl="0" fontAlgn="ctr"/>
                      <a:r>
                        <a:rPr lang="es-419" sz="700" b="1">
                          <a:effectLst/>
                        </a:rPr>
                        <a:t>Cantidad de subredes</a:t>
                      </a:r>
                    </a:p>
                  </a:txBody>
                  <a:tcPr marL="31750" marR="31750" marT="31750" marB="31750" anchor="ctr"/>
                </a:tc>
                <a:tc>
                  <a:txBody>
                    <a:bodyPr/>
                    <a:lstStyle/>
                    <a:p>
                      <a:pPr algn="l" rtl="0" fontAlgn="ctr"/>
                      <a:r>
                        <a:rPr lang="es-419" sz="700" b="1">
                          <a:effectLst/>
                        </a:rPr>
                        <a:t>Cantidad de hosts</a:t>
                      </a:r>
                    </a:p>
                  </a:txBody>
                  <a:tcPr marL="31750" marR="31750" marT="31750" marB="31750" anchor="ctr"/>
                </a:tc>
                <a:extLst>
                  <a:ext uri="{0D108BD9-81ED-4DB2-BD59-A6C34878D82A}">
                    <a16:rowId xmlns="" xmlns:a16="http://schemas.microsoft.com/office/drawing/2014/main" val="334953287"/>
                  </a:ext>
                </a:extLst>
              </a:tr>
              <a:tr h="287554">
                <a:tc>
                  <a:txBody>
                    <a:bodyPr/>
                    <a:lstStyle/>
                    <a:p>
                      <a:pPr rtl="0" fontAlgn="ctr"/>
                      <a:r>
                        <a:rPr lang="es-419" sz="700" b="0">
                          <a:effectLst/>
                        </a:rPr>
                        <a:t>/17</a:t>
                      </a:r>
                    </a:p>
                  </a:txBody>
                  <a:tcPr marL="31750" marR="31750" marT="31750" marB="31750" anchor="ctr"/>
                </a:tc>
                <a:tc>
                  <a:txBody>
                    <a:bodyPr/>
                    <a:lstStyle/>
                    <a:p>
                      <a:pPr rtl="0" fontAlgn="ctr"/>
                      <a:r>
                        <a:rPr lang="es-419" sz="700" b="0">
                          <a:effectLst/>
                        </a:rPr>
                        <a:t>- 255.255.</a:t>
                      </a:r>
                      <a:r>
                        <a:rPr lang="es-419" sz="700" b="1">
                          <a:effectLst/>
                        </a:rPr>
                        <a:t>128</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a:t>
                      </a:r>
                      <a:r>
                        <a:rPr lang="es-419" sz="700" b="1">
                          <a:effectLst/>
                          <a:latin typeface="Courier New" panose="02070309020205020404" pitchFamily="49" charset="0"/>
                          <a:cs typeface="Courier New" panose="02070309020205020404" pitchFamily="49" charset="0"/>
                        </a:rPr>
                        <a:t>n</a:t>
                      </a:r>
                      <a:r>
                        <a:rPr lang="es-419" sz="700" b="0">
                          <a:effectLst/>
                          <a:latin typeface="Courier New" panose="02070309020205020404" pitchFamily="49" charset="0"/>
                          <a:cs typeface="Courier New" panose="02070309020205020404" pitchFamily="49" charset="0"/>
                        </a:rPr>
                        <a:t>hhhhhhh.hhhhhhhh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11111111.11111111.</a:t>
                      </a:r>
                      <a:r>
                        <a:rPr lang="es-419" sz="700" b="1">
                          <a:effectLst/>
                          <a:latin typeface="Courier New" panose="02070309020205020404" pitchFamily="49" charset="0"/>
                          <a:cs typeface="Courier New" panose="02070309020205020404" pitchFamily="49" charset="0"/>
                        </a:rPr>
                        <a:t>1</a:t>
                      </a:r>
                      <a:r>
                        <a:rPr lang="es-419" sz="700" b="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rtl="0" fontAlgn="ctr"/>
                      <a:r>
                        <a:rPr lang="es-419" sz="700" b="1">
                          <a:effectLst/>
                        </a:rPr>
                        <a:t>2</a:t>
                      </a:r>
                    </a:p>
                  </a:txBody>
                  <a:tcPr marL="31750" marR="31750" marT="31750" marB="31750" anchor="ctr"/>
                </a:tc>
                <a:tc>
                  <a:txBody>
                    <a:bodyPr/>
                    <a:lstStyle/>
                    <a:p>
                      <a:pPr rtl="0" fontAlgn="ctr"/>
                      <a:r>
                        <a:rPr lang="es-419" sz="700" b="0">
                          <a:effectLst/>
                        </a:rPr>
                        <a:t>32766</a:t>
                      </a:r>
                    </a:p>
                  </a:txBody>
                  <a:tcPr marL="31750" marR="31750" marT="31750" marB="31750" anchor="ctr"/>
                </a:tc>
                <a:extLst>
                  <a:ext uri="{0D108BD9-81ED-4DB2-BD59-A6C34878D82A}">
                    <a16:rowId xmlns="" xmlns:a16="http://schemas.microsoft.com/office/drawing/2014/main" val="1543777364"/>
                  </a:ext>
                </a:extLst>
              </a:tr>
              <a:tr h="287554">
                <a:tc>
                  <a:txBody>
                    <a:bodyPr/>
                    <a:lstStyle/>
                    <a:p>
                      <a:pPr rtl="0" fontAlgn="ctr"/>
                      <a:r>
                        <a:rPr lang="es-419" sz="700" b="0">
                          <a:effectLst/>
                        </a:rPr>
                        <a:t>/18</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192</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a:t>
                      </a:r>
                      <a:r>
                        <a:rPr lang="es-419" sz="700" b="1">
                          <a:effectLst/>
                          <a:latin typeface="Courier New" panose="02070309020205020404" pitchFamily="49" charset="0"/>
                          <a:cs typeface="Courier New" panose="02070309020205020404" pitchFamily="49" charset="0"/>
                        </a:rPr>
                        <a:t>nn</a:t>
                      </a:r>
                      <a:r>
                        <a:rPr lang="es-419" sz="700" b="0">
                          <a:effectLst/>
                          <a:latin typeface="Courier New" panose="02070309020205020404" pitchFamily="49" charset="0"/>
                          <a:cs typeface="Courier New" panose="02070309020205020404" pitchFamily="49" charset="0"/>
                        </a:rPr>
                        <a:t>hhhhhh.hhhhhhhh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11111111.11111111.</a:t>
                      </a:r>
                      <a:r>
                        <a:rPr lang="es-419" sz="700" b="1">
                          <a:effectLst/>
                          <a:latin typeface="Courier New" panose="02070309020205020404" pitchFamily="49" charset="0"/>
                          <a:cs typeface="Courier New" panose="02070309020205020404" pitchFamily="49" charset="0"/>
                        </a:rPr>
                        <a:t>11</a:t>
                      </a:r>
                      <a:r>
                        <a:rPr lang="es-419" sz="700" b="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rtl="0" fontAlgn="ctr"/>
                      <a:r>
                        <a:rPr lang="es-419" sz="700" b="1">
                          <a:effectLst/>
                        </a:rPr>
                        <a:t>4</a:t>
                      </a:r>
                    </a:p>
                  </a:txBody>
                  <a:tcPr marL="31750" marR="31750" marT="31750" marB="31750" anchor="ctr"/>
                </a:tc>
                <a:tc>
                  <a:txBody>
                    <a:bodyPr/>
                    <a:lstStyle/>
                    <a:p>
                      <a:pPr rtl="0" fontAlgn="ctr"/>
                      <a:r>
                        <a:rPr lang="es-419" sz="700" b="0">
                          <a:effectLst/>
                        </a:rPr>
                        <a:t>16382</a:t>
                      </a:r>
                    </a:p>
                  </a:txBody>
                  <a:tcPr marL="31750" marR="31750" marT="31750" marB="31750" anchor="ctr"/>
                </a:tc>
                <a:extLst>
                  <a:ext uri="{0D108BD9-81ED-4DB2-BD59-A6C34878D82A}">
                    <a16:rowId xmlns="" xmlns:a16="http://schemas.microsoft.com/office/drawing/2014/main" val="507666450"/>
                  </a:ext>
                </a:extLst>
              </a:tr>
              <a:tr h="287554">
                <a:tc>
                  <a:txBody>
                    <a:bodyPr/>
                    <a:lstStyle/>
                    <a:p>
                      <a:pPr rtl="0" fontAlgn="ctr"/>
                      <a:r>
                        <a:rPr lang="es-419" sz="700" b="0">
                          <a:effectLst/>
                        </a:rPr>
                        <a:t>/19</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224</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a:t>
                      </a:r>
                      <a:r>
                        <a:rPr lang="es-419" sz="700" b="1">
                          <a:effectLst/>
                          <a:latin typeface="Courier New" panose="02070309020205020404" pitchFamily="49" charset="0"/>
                          <a:cs typeface="Courier New" panose="02070309020205020404" pitchFamily="49" charset="0"/>
                        </a:rPr>
                        <a:t>nnn</a:t>
                      </a:r>
                      <a:r>
                        <a:rPr lang="es-419" sz="700" b="0">
                          <a:effectLst/>
                          <a:latin typeface="Courier New" panose="02070309020205020404" pitchFamily="49" charset="0"/>
                          <a:cs typeface="Courier New" panose="02070309020205020404" pitchFamily="49" charset="0"/>
                        </a:rPr>
                        <a:t>hhhhh.hhhhhhhh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11111111.11111111.</a:t>
                      </a:r>
                      <a:r>
                        <a:rPr lang="es-419" sz="700" b="1">
                          <a:effectLst/>
                          <a:latin typeface="Courier New" panose="02070309020205020404" pitchFamily="49" charset="0"/>
                          <a:cs typeface="Courier New" panose="02070309020205020404" pitchFamily="49" charset="0"/>
                        </a:rPr>
                        <a:t>111</a:t>
                      </a:r>
                      <a:r>
                        <a:rPr lang="es-419" sz="700" b="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rtl="0" fontAlgn="ctr"/>
                      <a:r>
                        <a:rPr lang="es-419" sz="700" b="1">
                          <a:effectLst/>
                        </a:rPr>
                        <a:t>8</a:t>
                      </a:r>
                    </a:p>
                  </a:txBody>
                  <a:tcPr marL="31750" marR="31750" marT="31750" marB="31750" anchor="ctr"/>
                </a:tc>
                <a:tc>
                  <a:txBody>
                    <a:bodyPr/>
                    <a:lstStyle/>
                    <a:p>
                      <a:pPr rtl="0" fontAlgn="ctr"/>
                      <a:r>
                        <a:rPr lang="es-419" sz="700" b="0">
                          <a:effectLst/>
                        </a:rPr>
                        <a:t>8190</a:t>
                      </a:r>
                    </a:p>
                  </a:txBody>
                  <a:tcPr marL="31750" marR="31750" marT="31750" marB="31750" anchor="ctr"/>
                </a:tc>
                <a:extLst>
                  <a:ext uri="{0D108BD9-81ED-4DB2-BD59-A6C34878D82A}">
                    <a16:rowId xmlns="" xmlns:a16="http://schemas.microsoft.com/office/drawing/2014/main" val="895088631"/>
                  </a:ext>
                </a:extLst>
              </a:tr>
              <a:tr h="287554">
                <a:tc>
                  <a:txBody>
                    <a:bodyPr/>
                    <a:lstStyle/>
                    <a:p>
                      <a:pPr rtl="0" fontAlgn="ctr"/>
                      <a:r>
                        <a:rPr lang="es-419" sz="700" b="0">
                          <a:effectLst/>
                        </a:rPr>
                        <a:t>/20</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240</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a:t>
                      </a:r>
                      <a:r>
                        <a:rPr lang="es-419" sz="700" b="1">
                          <a:effectLst/>
                          <a:latin typeface="Courier New" panose="02070309020205020404" pitchFamily="49" charset="0"/>
                          <a:cs typeface="Courier New" panose="02070309020205020404" pitchFamily="49" charset="0"/>
                        </a:rPr>
                        <a:t>nnnn</a:t>
                      </a:r>
                      <a:r>
                        <a:rPr lang="es-419" sz="700" b="0">
                          <a:effectLst/>
                          <a:latin typeface="Courier New" panose="02070309020205020404" pitchFamily="49" charset="0"/>
                          <a:cs typeface="Courier New" panose="02070309020205020404" pitchFamily="49" charset="0"/>
                        </a:rPr>
                        <a:t>hhhh.hhhhhhhh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11111111.11111111.</a:t>
                      </a:r>
                      <a:r>
                        <a:rPr lang="es-419" sz="700" b="1">
                          <a:effectLst/>
                          <a:latin typeface="Courier New" panose="02070309020205020404" pitchFamily="49" charset="0"/>
                          <a:cs typeface="Courier New" panose="02070309020205020404" pitchFamily="49" charset="0"/>
                        </a:rPr>
                        <a:t>1111</a:t>
                      </a:r>
                      <a:r>
                        <a:rPr lang="es-419" sz="700" b="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rtl="0" fontAlgn="ctr"/>
                      <a:r>
                        <a:rPr lang="es-419" sz="700" b="1">
                          <a:effectLst/>
                        </a:rPr>
                        <a:t>16</a:t>
                      </a:r>
                    </a:p>
                  </a:txBody>
                  <a:tcPr marL="31750" marR="31750" marT="31750" marB="31750" anchor="ctr"/>
                </a:tc>
                <a:tc>
                  <a:txBody>
                    <a:bodyPr/>
                    <a:lstStyle/>
                    <a:p>
                      <a:pPr rtl="0" fontAlgn="ctr"/>
                      <a:r>
                        <a:rPr lang="es-419" sz="700" b="0">
                          <a:effectLst/>
                        </a:rPr>
                        <a:t>4094</a:t>
                      </a:r>
                    </a:p>
                  </a:txBody>
                  <a:tcPr marL="31750" marR="31750" marT="31750" marB="31750" anchor="ctr"/>
                </a:tc>
                <a:extLst>
                  <a:ext uri="{0D108BD9-81ED-4DB2-BD59-A6C34878D82A}">
                    <a16:rowId xmlns="" xmlns:a16="http://schemas.microsoft.com/office/drawing/2014/main" val="3687745671"/>
                  </a:ext>
                </a:extLst>
              </a:tr>
              <a:tr h="287554">
                <a:tc>
                  <a:txBody>
                    <a:bodyPr/>
                    <a:lstStyle/>
                    <a:p>
                      <a:pPr rtl="0" fontAlgn="ctr"/>
                      <a:r>
                        <a:rPr lang="es-419" sz="700" b="0">
                          <a:effectLst/>
                        </a:rPr>
                        <a:t>/21</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248</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a:t>
                      </a:r>
                      <a:r>
                        <a:rPr lang="es-419" sz="700" b="1">
                          <a:effectLst/>
                          <a:latin typeface="Courier New" panose="02070309020205020404" pitchFamily="49" charset="0"/>
                          <a:cs typeface="Courier New" panose="02070309020205020404" pitchFamily="49" charset="0"/>
                        </a:rPr>
                        <a:t>nnnnn</a:t>
                      </a:r>
                      <a:r>
                        <a:rPr lang="es-419" sz="700" b="0">
                          <a:effectLst/>
                          <a:latin typeface="Courier New" panose="02070309020205020404" pitchFamily="49" charset="0"/>
                          <a:cs typeface="Courier New" panose="02070309020205020404" pitchFamily="49" charset="0"/>
                        </a:rPr>
                        <a:t>hhh.hhhhhhhh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11111111.11111111.</a:t>
                      </a:r>
                      <a:r>
                        <a:rPr lang="es-419" sz="700" b="1">
                          <a:effectLst/>
                          <a:latin typeface="Courier New" panose="02070309020205020404" pitchFamily="49" charset="0"/>
                          <a:cs typeface="Courier New" panose="02070309020205020404" pitchFamily="49" charset="0"/>
                        </a:rPr>
                        <a:t>11111</a:t>
                      </a:r>
                      <a:r>
                        <a:rPr lang="es-419" sz="700" b="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rtl="0" fontAlgn="ctr"/>
                      <a:r>
                        <a:rPr lang="es-419" sz="700" b="1">
                          <a:effectLst/>
                        </a:rPr>
                        <a:t>32</a:t>
                      </a:r>
                    </a:p>
                  </a:txBody>
                  <a:tcPr marL="31750" marR="31750" marT="31750" marB="31750" anchor="ctr"/>
                </a:tc>
                <a:tc>
                  <a:txBody>
                    <a:bodyPr/>
                    <a:lstStyle/>
                    <a:p>
                      <a:pPr rtl="0" fontAlgn="ctr"/>
                      <a:r>
                        <a:rPr lang="es-419" sz="700" b="0">
                          <a:effectLst/>
                        </a:rPr>
                        <a:t>2046</a:t>
                      </a:r>
                    </a:p>
                  </a:txBody>
                  <a:tcPr marL="31750" marR="31750" marT="31750" marB="31750" anchor="ctr"/>
                </a:tc>
                <a:extLst>
                  <a:ext uri="{0D108BD9-81ED-4DB2-BD59-A6C34878D82A}">
                    <a16:rowId xmlns="" xmlns:a16="http://schemas.microsoft.com/office/drawing/2014/main" val="1717418088"/>
                  </a:ext>
                </a:extLst>
              </a:tr>
              <a:tr h="287554">
                <a:tc>
                  <a:txBody>
                    <a:bodyPr/>
                    <a:lstStyle/>
                    <a:p>
                      <a:pPr rtl="0" fontAlgn="ctr"/>
                      <a:r>
                        <a:rPr lang="es-419" sz="700" b="0" dirty="0">
                          <a:effectLst/>
                        </a:rPr>
                        <a:t>/22</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252</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a:t>
                      </a:r>
                      <a:r>
                        <a:rPr lang="es-419" sz="700" b="1">
                          <a:effectLst/>
                          <a:latin typeface="Courier New" panose="02070309020205020404" pitchFamily="49" charset="0"/>
                          <a:cs typeface="Courier New" panose="02070309020205020404" pitchFamily="49" charset="0"/>
                        </a:rPr>
                        <a:t>nnnnnn</a:t>
                      </a:r>
                      <a:r>
                        <a:rPr lang="es-419" sz="700" b="0">
                          <a:effectLst/>
                          <a:latin typeface="Courier New" panose="02070309020205020404" pitchFamily="49" charset="0"/>
                          <a:cs typeface="Courier New" panose="02070309020205020404" pitchFamily="49" charset="0"/>
                        </a:rPr>
                        <a:t>hh.hhhhhhhh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11111111.11111111.</a:t>
                      </a:r>
                      <a:r>
                        <a:rPr lang="es-419" sz="700" b="1">
                          <a:effectLst/>
                          <a:latin typeface="Courier New" panose="02070309020205020404" pitchFamily="49" charset="0"/>
                          <a:cs typeface="Courier New" panose="02070309020205020404" pitchFamily="49" charset="0"/>
                        </a:rPr>
                        <a:t>111111</a:t>
                      </a:r>
                      <a:r>
                        <a:rPr lang="es-419" sz="700" b="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rtl="0" fontAlgn="ctr"/>
                      <a:r>
                        <a:rPr lang="es-419" sz="700" b="1">
                          <a:effectLst/>
                        </a:rPr>
                        <a:t>64</a:t>
                      </a:r>
                    </a:p>
                  </a:txBody>
                  <a:tcPr marL="31750" marR="31750" marT="31750" marB="31750" anchor="ctr"/>
                </a:tc>
                <a:tc>
                  <a:txBody>
                    <a:bodyPr/>
                    <a:lstStyle/>
                    <a:p>
                      <a:pPr rtl="0" fontAlgn="ctr"/>
                      <a:r>
                        <a:rPr lang="es-419" sz="700" b="0">
                          <a:effectLst/>
                        </a:rPr>
                        <a:t>1022</a:t>
                      </a:r>
                    </a:p>
                  </a:txBody>
                  <a:tcPr marL="31750" marR="31750" marT="31750" marB="31750" anchor="ctr"/>
                </a:tc>
                <a:extLst>
                  <a:ext uri="{0D108BD9-81ED-4DB2-BD59-A6C34878D82A}">
                    <a16:rowId xmlns="" xmlns:a16="http://schemas.microsoft.com/office/drawing/2014/main" val="2297882614"/>
                  </a:ext>
                </a:extLst>
              </a:tr>
              <a:tr h="287554">
                <a:tc>
                  <a:txBody>
                    <a:bodyPr/>
                    <a:lstStyle/>
                    <a:p>
                      <a:pPr rtl="0" fontAlgn="ctr"/>
                      <a:r>
                        <a:rPr lang="es-419" sz="700" b="0">
                          <a:effectLst/>
                        </a:rPr>
                        <a:t>/23</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254</a:t>
                      </a:r>
                      <a:r>
                        <a:rPr lang="es-419" sz="700" b="0">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a:t>
                      </a:r>
                      <a:r>
                        <a:rPr lang="es-419" sz="700" b="0">
                          <a:effectLst/>
                          <a:latin typeface="Courier New" panose="02070309020205020404" pitchFamily="49" charset="0"/>
                          <a:cs typeface="Courier New" panose="02070309020205020404" pitchFamily="49" charset="0"/>
                        </a:rPr>
                        <a:t>h.hhhhhhh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a:t>
                      </a:r>
                      <a:r>
                        <a:rPr lang="es-419" sz="700" b="1">
                          <a:effectLst/>
                          <a:latin typeface="Courier New" panose="02070309020205020404" pitchFamily="49" charset="0"/>
                          <a:cs typeface="Courier New" panose="02070309020205020404" pitchFamily="49" charset="0"/>
                        </a:rPr>
                        <a:t>1111111</a:t>
                      </a:r>
                      <a:r>
                        <a:rPr lang="es-419" sz="700" b="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rtl="0" fontAlgn="ctr"/>
                      <a:r>
                        <a:rPr lang="es-419" sz="700" b="1">
                          <a:effectLst/>
                        </a:rPr>
                        <a:t>128</a:t>
                      </a:r>
                    </a:p>
                  </a:txBody>
                  <a:tcPr marL="31750" marR="31750" marT="31750" marB="31750" anchor="ctr"/>
                </a:tc>
                <a:tc>
                  <a:txBody>
                    <a:bodyPr/>
                    <a:lstStyle/>
                    <a:p>
                      <a:pPr rtl="0" fontAlgn="ctr"/>
                      <a:r>
                        <a:rPr lang="es-419" sz="700" b="0">
                          <a:effectLst/>
                        </a:rPr>
                        <a:t>510</a:t>
                      </a:r>
                    </a:p>
                  </a:txBody>
                  <a:tcPr marL="31750" marR="31750" marT="31750" marB="31750" anchor="ctr"/>
                </a:tc>
                <a:extLst>
                  <a:ext uri="{0D108BD9-81ED-4DB2-BD59-A6C34878D82A}">
                    <a16:rowId xmlns="" xmlns:a16="http://schemas.microsoft.com/office/drawing/2014/main" val="4013125813"/>
                  </a:ext>
                </a:extLst>
              </a:tr>
              <a:tr h="287554">
                <a:tc>
                  <a:txBody>
                    <a:bodyPr/>
                    <a:lstStyle/>
                    <a:p>
                      <a:pPr rtl="0" fontAlgn="ctr"/>
                      <a:r>
                        <a:rPr lang="es-419" sz="700" b="0">
                          <a:effectLst/>
                        </a:rPr>
                        <a:t>/24</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255</a:t>
                      </a:r>
                      <a:r>
                        <a:rPr lang="es-419" sz="700" b="0">
                          <a:effectLst/>
                        </a:rPr>
                        <a:t>.</a:t>
                      </a:r>
                      <a:r>
                        <a:rPr lang="es-419" sz="700" b="1">
                          <a:effectLst/>
                        </a:rPr>
                        <a:t>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nnnnnnnn</a:t>
                      </a:r>
                      <a:r>
                        <a:rPr lang="es-419" sz="700" b="0">
                          <a:effectLst/>
                          <a:latin typeface="Courier New" panose="02070309020205020404" pitchFamily="49" charset="0"/>
                          <a:cs typeface="Courier New" panose="02070309020205020404" pitchFamily="49" charset="0"/>
                        </a:rPr>
                        <a:t>.hhhhhhh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a:t>
                      </a:r>
                      <a:r>
                        <a:rPr lang="es-419" sz="700" b="1">
                          <a:effectLst/>
                          <a:latin typeface="Courier New" panose="02070309020205020404" pitchFamily="49" charset="0"/>
                          <a:cs typeface="Courier New" panose="02070309020205020404" pitchFamily="49" charset="0"/>
                        </a:rPr>
                        <a:t>11111111</a:t>
                      </a:r>
                      <a:r>
                        <a:rPr lang="es-419" sz="7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es-419" sz="700" b="1">
                          <a:effectLst/>
                        </a:rPr>
                        <a:t>256</a:t>
                      </a:r>
                    </a:p>
                  </a:txBody>
                  <a:tcPr marL="31750" marR="31750" marT="31750" marB="31750" anchor="ctr"/>
                </a:tc>
                <a:tc>
                  <a:txBody>
                    <a:bodyPr/>
                    <a:lstStyle/>
                    <a:p>
                      <a:pPr rtl="0" fontAlgn="ctr"/>
                      <a:r>
                        <a:rPr lang="es-419" sz="700" b="0">
                          <a:effectLst/>
                        </a:rPr>
                        <a:t>254</a:t>
                      </a:r>
                    </a:p>
                  </a:txBody>
                  <a:tcPr marL="31750" marR="31750" marT="31750" marB="31750" anchor="ctr"/>
                </a:tc>
                <a:extLst>
                  <a:ext uri="{0D108BD9-81ED-4DB2-BD59-A6C34878D82A}">
                    <a16:rowId xmlns="" xmlns:a16="http://schemas.microsoft.com/office/drawing/2014/main" val="2556719010"/>
                  </a:ext>
                </a:extLst>
              </a:tr>
              <a:tr h="287554">
                <a:tc>
                  <a:txBody>
                    <a:bodyPr/>
                    <a:lstStyle/>
                    <a:p>
                      <a:pPr rtl="0" fontAlgn="ctr"/>
                      <a:r>
                        <a:rPr lang="es-419" sz="700" b="0">
                          <a:effectLst/>
                        </a:rPr>
                        <a:t>/25</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255</a:t>
                      </a:r>
                      <a:r>
                        <a:rPr lang="es-419" sz="700" b="0">
                          <a:effectLst/>
                        </a:rPr>
                        <a:t>.</a:t>
                      </a:r>
                      <a:r>
                        <a:rPr lang="es-419" sz="700" b="1">
                          <a:effectLst/>
                        </a:rPr>
                        <a:t>128</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nnnnnnnnn.n</a:t>
                      </a:r>
                      <a:r>
                        <a:rPr lang="es-419" sz="700" b="0">
                          <a:effectLst/>
                          <a:latin typeface="Courier New" panose="02070309020205020404" pitchFamily="49" charset="0"/>
                          <a:cs typeface="Courier New" panose="02070309020205020404" pitchFamily="49" charset="0"/>
                        </a:rPr>
                        <a:t>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a:t>
                      </a:r>
                      <a:r>
                        <a:rPr lang="es-419" sz="700" b="1">
                          <a:effectLst/>
                          <a:latin typeface="Courier New" panose="02070309020205020404" pitchFamily="49" charset="0"/>
                          <a:cs typeface="Courier New" panose="02070309020205020404" pitchFamily="49" charset="0"/>
                        </a:rPr>
                        <a:t>11111111.1</a:t>
                      </a:r>
                      <a:r>
                        <a:rPr lang="es-419" sz="7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es-419" sz="700" b="1">
                          <a:effectLst/>
                        </a:rPr>
                        <a:t>512</a:t>
                      </a:r>
                    </a:p>
                  </a:txBody>
                  <a:tcPr marL="31750" marR="31750" marT="31750" marB="31750" anchor="ctr"/>
                </a:tc>
                <a:tc>
                  <a:txBody>
                    <a:bodyPr/>
                    <a:lstStyle/>
                    <a:p>
                      <a:pPr rtl="0" fontAlgn="ctr"/>
                      <a:r>
                        <a:rPr lang="es-419" sz="700" b="0">
                          <a:effectLst/>
                        </a:rPr>
                        <a:t>126</a:t>
                      </a:r>
                    </a:p>
                  </a:txBody>
                  <a:tcPr marL="31750" marR="31750" marT="31750" marB="31750" anchor="ctr"/>
                </a:tc>
                <a:extLst>
                  <a:ext uri="{0D108BD9-81ED-4DB2-BD59-A6C34878D82A}">
                    <a16:rowId xmlns="" xmlns:a16="http://schemas.microsoft.com/office/drawing/2014/main" val="857005324"/>
                  </a:ext>
                </a:extLst>
              </a:tr>
              <a:tr h="287554">
                <a:tc>
                  <a:txBody>
                    <a:bodyPr/>
                    <a:lstStyle/>
                    <a:p>
                      <a:pPr rtl="0" fontAlgn="ctr"/>
                      <a:r>
                        <a:rPr lang="es-419" sz="700" b="0">
                          <a:effectLst/>
                        </a:rPr>
                        <a:t>/26</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255</a:t>
                      </a:r>
                      <a:r>
                        <a:rPr lang="es-419" sz="700" b="0">
                          <a:effectLst/>
                        </a:rPr>
                        <a:t>.</a:t>
                      </a:r>
                      <a:r>
                        <a:rPr lang="es-419" sz="700" b="1">
                          <a:effectLst/>
                        </a:rPr>
                        <a:t>192</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nnnnnnnnnn</a:t>
                      </a:r>
                      <a:r>
                        <a:rPr lang="es-419" sz="700" b="0">
                          <a:effectLst/>
                          <a:latin typeface="Courier New" panose="02070309020205020404" pitchFamily="49" charset="0"/>
                          <a:cs typeface="Courier New" panose="02070309020205020404" pitchFamily="49" charset="0"/>
                        </a:rPr>
                        <a:t>hhhhhh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a:t>
                      </a:r>
                      <a:r>
                        <a:rPr lang="es-419" sz="700" b="1">
                          <a:effectLst/>
                          <a:latin typeface="Courier New" panose="02070309020205020404" pitchFamily="49" charset="0"/>
                          <a:cs typeface="Courier New" panose="02070309020205020404" pitchFamily="49" charset="0"/>
                        </a:rPr>
                        <a:t>11111111.11</a:t>
                      </a:r>
                      <a:r>
                        <a:rPr lang="es-419" sz="7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es-419" sz="700" b="1">
                          <a:effectLst/>
                        </a:rPr>
                        <a:t>1024</a:t>
                      </a:r>
                    </a:p>
                  </a:txBody>
                  <a:tcPr marL="31750" marR="31750" marT="31750" marB="31750" anchor="ctr"/>
                </a:tc>
                <a:tc>
                  <a:txBody>
                    <a:bodyPr/>
                    <a:lstStyle/>
                    <a:p>
                      <a:pPr rtl="0" fontAlgn="ctr"/>
                      <a:r>
                        <a:rPr lang="es-419" sz="700" b="0">
                          <a:effectLst/>
                        </a:rPr>
                        <a:t>62</a:t>
                      </a:r>
                    </a:p>
                  </a:txBody>
                  <a:tcPr marL="31750" marR="31750" marT="31750" marB="31750" anchor="ctr"/>
                </a:tc>
                <a:extLst>
                  <a:ext uri="{0D108BD9-81ED-4DB2-BD59-A6C34878D82A}">
                    <a16:rowId xmlns="" xmlns:a16="http://schemas.microsoft.com/office/drawing/2014/main" val="884378750"/>
                  </a:ext>
                </a:extLst>
              </a:tr>
              <a:tr h="287554">
                <a:tc>
                  <a:txBody>
                    <a:bodyPr/>
                    <a:lstStyle/>
                    <a:p>
                      <a:pPr rtl="0" fontAlgn="ctr"/>
                      <a:r>
                        <a:rPr lang="es-419" sz="700" b="0">
                          <a:effectLst/>
                        </a:rPr>
                        <a:t>/27</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255</a:t>
                      </a:r>
                      <a:r>
                        <a:rPr lang="es-419" sz="700" b="0">
                          <a:effectLst/>
                        </a:rPr>
                        <a:t>.</a:t>
                      </a:r>
                      <a:r>
                        <a:rPr lang="es-419" sz="700" b="1">
                          <a:effectLst/>
                        </a:rPr>
                        <a:t>224</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nnnnnnnnnnn</a:t>
                      </a:r>
                      <a:r>
                        <a:rPr lang="es-419" sz="700" b="0">
                          <a:effectLst/>
                          <a:latin typeface="Courier New" panose="02070309020205020404" pitchFamily="49" charset="0"/>
                          <a:cs typeface="Courier New" panose="02070309020205020404" pitchFamily="49" charset="0"/>
                        </a:rPr>
                        <a:t>hhhhh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11111111111111.</a:t>
                      </a:r>
                      <a:r>
                        <a:rPr lang="es-419" sz="700" b="1">
                          <a:effectLst/>
                          <a:latin typeface="Courier New" panose="02070309020205020404" pitchFamily="49" charset="0"/>
                          <a:cs typeface="Courier New" panose="02070309020205020404" pitchFamily="49" charset="0"/>
                        </a:rPr>
                        <a:t>11111111.111</a:t>
                      </a:r>
                      <a:r>
                        <a:rPr lang="es-419" sz="7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es-419" sz="700" b="1">
                          <a:effectLst/>
                        </a:rPr>
                        <a:t>2048</a:t>
                      </a:r>
                    </a:p>
                  </a:txBody>
                  <a:tcPr marL="31750" marR="31750" marT="31750" marB="31750" anchor="ctr"/>
                </a:tc>
                <a:tc>
                  <a:txBody>
                    <a:bodyPr/>
                    <a:lstStyle/>
                    <a:p>
                      <a:pPr rtl="0" fontAlgn="ctr"/>
                      <a:r>
                        <a:rPr lang="es-419" sz="700" b="0">
                          <a:effectLst/>
                        </a:rPr>
                        <a:t>30</a:t>
                      </a:r>
                    </a:p>
                  </a:txBody>
                  <a:tcPr marL="31750" marR="31750" marT="31750" marB="31750" anchor="ctr"/>
                </a:tc>
                <a:extLst>
                  <a:ext uri="{0D108BD9-81ED-4DB2-BD59-A6C34878D82A}">
                    <a16:rowId xmlns="" xmlns:a16="http://schemas.microsoft.com/office/drawing/2014/main" val="3662949982"/>
                  </a:ext>
                </a:extLst>
              </a:tr>
              <a:tr h="287554">
                <a:tc>
                  <a:txBody>
                    <a:bodyPr/>
                    <a:lstStyle/>
                    <a:p>
                      <a:pPr rtl="0" fontAlgn="ctr"/>
                      <a:r>
                        <a:rPr lang="es-419" sz="700" b="0">
                          <a:effectLst/>
                        </a:rPr>
                        <a:t>/28</a:t>
                      </a:r>
                    </a:p>
                  </a:txBody>
                  <a:tcPr marL="31750" marR="31750" marT="31750" marB="31750" anchor="ctr"/>
                </a:tc>
                <a:tc>
                  <a:txBody>
                    <a:bodyPr/>
                    <a:lstStyle/>
                    <a:p>
                      <a:pPr rtl="0" fontAlgn="ctr"/>
                      <a:r>
                        <a:rPr lang="es-419" sz="700" b="0">
                          <a:effectLst/>
                        </a:rPr>
                        <a:t>255.255</a:t>
                      </a:r>
                      <a:r>
                        <a:rPr lang="es-419" sz="700" b="1" kern="1200">
                          <a:solidFill>
                            <a:schemeClr val="dk1"/>
                          </a:solidFill>
                          <a:effectLst/>
                          <a:latin typeface="+mn-lt"/>
                          <a:ea typeface="+mn-ea"/>
                          <a:cs typeface="+mn-cs"/>
                        </a:rPr>
                        <a:t>.255. </a:t>
                      </a:r>
                      <a:r>
                        <a:rPr lang="es-419" sz="700" b="1">
                          <a:effectLst/>
                        </a:rPr>
                        <a:t>240</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nnnnnnnnnnnn</a:t>
                      </a:r>
                      <a:r>
                        <a:rPr lang="es-419" sz="700" b="0">
                          <a:effectLst/>
                          <a:latin typeface="Courier New" panose="02070309020205020404" pitchFamily="49" charset="0"/>
                          <a:cs typeface="Courier New" panose="02070309020205020404" pitchFamily="49" charset="0"/>
                        </a:rPr>
                        <a:t>hhhh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a:t>
                      </a:r>
                      <a:r>
                        <a:rPr lang="es-419" sz="700" b="1">
                          <a:effectLst/>
                          <a:latin typeface="Courier New" panose="02070309020205020404" pitchFamily="49" charset="0"/>
                          <a:cs typeface="Courier New" panose="02070309020205020404" pitchFamily="49" charset="0"/>
                        </a:rPr>
                        <a:t>11111111.1111</a:t>
                      </a:r>
                      <a:r>
                        <a:rPr lang="es-419" sz="7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es-419" sz="700" b="1">
                          <a:effectLst/>
                        </a:rPr>
                        <a:t>4096</a:t>
                      </a:r>
                    </a:p>
                  </a:txBody>
                  <a:tcPr marL="31750" marR="31750" marT="31750" marB="31750" anchor="ctr"/>
                </a:tc>
                <a:tc>
                  <a:txBody>
                    <a:bodyPr/>
                    <a:lstStyle/>
                    <a:p>
                      <a:pPr rtl="0" fontAlgn="ctr"/>
                      <a:r>
                        <a:rPr lang="es-419" sz="700" b="0">
                          <a:effectLst/>
                        </a:rPr>
                        <a:t>14</a:t>
                      </a:r>
                    </a:p>
                  </a:txBody>
                  <a:tcPr marL="31750" marR="31750" marT="31750" marB="31750" anchor="ctr"/>
                </a:tc>
                <a:extLst>
                  <a:ext uri="{0D108BD9-81ED-4DB2-BD59-A6C34878D82A}">
                    <a16:rowId xmlns="" xmlns:a16="http://schemas.microsoft.com/office/drawing/2014/main" val="247945818"/>
                  </a:ext>
                </a:extLst>
              </a:tr>
              <a:tr h="287554">
                <a:tc>
                  <a:txBody>
                    <a:bodyPr/>
                    <a:lstStyle/>
                    <a:p>
                      <a:pPr rtl="0" fontAlgn="ctr"/>
                      <a:r>
                        <a:rPr lang="es-419" sz="700" b="0">
                          <a:effectLst/>
                        </a:rPr>
                        <a:t>/29</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255</a:t>
                      </a:r>
                      <a:r>
                        <a:rPr lang="es-419" sz="700" b="0">
                          <a:effectLst/>
                        </a:rPr>
                        <a:t>.</a:t>
                      </a:r>
                      <a:r>
                        <a:rPr lang="es-419" sz="700" b="1">
                          <a:effectLst/>
                        </a:rPr>
                        <a:t>248</a:t>
                      </a:r>
                    </a:p>
                  </a:txBody>
                  <a:tcPr marL="31750" marR="31750" marT="31750" marB="31750" anchor="ctr"/>
                </a:tc>
                <a:tc>
                  <a:txBody>
                    <a:bodyPr/>
                    <a:lstStyle/>
                    <a:p>
                      <a:pPr rtl="0" fontAlgn="ctr"/>
                      <a:r>
                        <a:rPr lang="es-419" sz="700" b="0">
                          <a:effectLst/>
                          <a:latin typeface="Courier New" panose="02070309020205020404" pitchFamily="49" charset="0"/>
                          <a:cs typeface="Courier New" panose="02070309020205020404" pitchFamily="49" charset="0"/>
                        </a:rPr>
                        <a:t>nnnnnnnnnnnnnnnn. </a:t>
                      </a:r>
                      <a:r>
                        <a:rPr lang="es-419" sz="700" b="1">
                          <a:effectLst/>
                          <a:latin typeface="Courier New" panose="02070309020205020404" pitchFamily="49" charset="0"/>
                          <a:cs typeface="Courier New" panose="02070309020205020404" pitchFamily="49" charset="0"/>
                        </a:rPr>
                        <a:t>nnnnnnnnnnnn</a:t>
                      </a:r>
                      <a:r>
                        <a:rPr lang="es-419" sz="700" b="0">
                          <a:effectLst/>
                          <a:latin typeface="Courier New" panose="02070309020205020404" pitchFamily="49" charset="0"/>
                          <a:cs typeface="Courier New" panose="02070309020205020404" pitchFamily="49" charset="0"/>
                        </a:rPr>
                        <a:t>hhh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a:effectLst/>
                          <a:latin typeface="Courier New" panose="02070309020205020404" pitchFamily="49" charset="0"/>
                          <a:cs typeface="Courier New" panose="02070309020205020404" pitchFamily="49" charset="0"/>
                        </a:rPr>
                        <a:t>111111111111.</a:t>
                      </a:r>
                      <a:r>
                        <a:rPr lang="es-419" sz="700" b="1">
                          <a:effectLst/>
                          <a:latin typeface="Courier New" panose="02070309020205020404" pitchFamily="49" charset="0"/>
                          <a:cs typeface="Courier New" panose="02070309020205020404" pitchFamily="49" charset="0"/>
                        </a:rPr>
                        <a:t>11111111.11111</a:t>
                      </a:r>
                      <a:r>
                        <a:rPr lang="es-419" sz="7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es-419" sz="700" b="1">
                          <a:effectLst/>
                        </a:rPr>
                        <a:t>8192</a:t>
                      </a:r>
                    </a:p>
                  </a:txBody>
                  <a:tcPr marL="31750" marR="31750" marT="31750" marB="31750" anchor="ctr"/>
                </a:tc>
                <a:tc>
                  <a:txBody>
                    <a:bodyPr/>
                    <a:lstStyle/>
                    <a:p>
                      <a:pPr rtl="0" fontAlgn="ctr"/>
                      <a:r>
                        <a:rPr lang="es-419" sz="700" b="0">
                          <a:effectLst/>
                        </a:rPr>
                        <a:t>6</a:t>
                      </a:r>
                    </a:p>
                  </a:txBody>
                  <a:tcPr marL="31750" marR="31750" marT="31750" marB="31750" anchor="ctr"/>
                </a:tc>
                <a:extLst>
                  <a:ext uri="{0D108BD9-81ED-4DB2-BD59-A6C34878D82A}">
                    <a16:rowId xmlns="" xmlns:a16="http://schemas.microsoft.com/office/drawing/2014/main" val="2719294433"/>
                  </a:ext>
                </a:extLst>
              </a:tr>
              <a:tr h="287554">
                <a:tc>
                  <a:txBody>
                    <a:bodyPr/>
                    <a:lstStyle/>
                    <a:p>
                      <a:pPr rtl="0" fontAlgn="ctr"/>
                      <a:r>
                        <a:rPr lang="es-419" sz="700" b="0">
                          <a:effectLst/>
                        </a:rPr>
                        <a:t>/30</a:t>
                      </a:r>
                    </a:p>
                  </a:txBody>
                  <a:tcPr marL="31750" marR="31750" marT="31750" marB="31750" anchor="ctr"/>
                </a:tc>
                <a:tc>
                  <a:txBody>
                    <a:bodyPr/>
                    <a:lstStyle/>
                    <a:p>
                      <a:pPr rtl="0" fontAlgn="ctr"/>
                      <a:r>
                        <a:rPr lang="es-419" sz="700" b="0">
                          <a:effectLst/>
                        </a:rPr>
                        <a:t>- 255.255.</a:t>
                      </a:r>
                      <a:r>
                        <a:rPr lang="es-419" sz="700" b="1" kern="1200">
                          <a:solidFill>
                            <a:schemeClr val="dk1"/>
                          </a:solidFill>
                          <a:effectLst/>
                          <a:latin typeface="+mn-lt"/>
                          <a:ea typeface="+mn-ea"/>
                          <a:cs typeface="+mn-cs"/>
                        </a:rPr>
                        <a:t>255.</a:t>
                      </a:r>
                      <a:r>
                        <a:rPr lang="es-419" sz="700" b="1">
                          <a:effectLst/>
                        </a:rPr>
                        <a:t>252</a:t>
                      </a:r>
                    </a:p>
                  </a:txBody>
                  <a:tcPr marL="31750" marR="31750" marT="31750" marB="31750" anchor="ctr"/>
                </a:tc>
                <a:tc>
                  <a:txBody>
                    <a:bodyPr/>
                    <a:lstStyle/>
                    <a:p>
                      <a:pPr rtl="0" fontAlgn="ctr"/>
                      <a:r>
                        <a:rPr lang="es-419" sz="700" b="0" dirty="0">
                          <a:effectLst/>
                          <a:latin typeface="Courier New" panose="02070309020205020404" pitchFamily="49" charset="0"/>
                          <a:cs typeface="Courier New" panose="02070309020205020404" pitchFamily="49" charset="0"/>
                        </a:rPr>
                        <a:t>nnnnnnnnnnnnnnnn. </a:t>
                      </a:r>
                      <a:r>
                        <a:rPr lang="es-419" sz="700" b="1" dirty="0">
                          <a:effectLst/>
                          <a:latin typeface="Courier New" panose="02070309020205020404" pitchFamily="49" charset="0"/>
                          <a:cs typeface="Courier New" panose="02070309020205020404" pitchFamily="49" charset="0"/>
                        </a:rPr>
                        <a:t>nnnnnnnnnnnn</a:t>
                      </a:r>
                      <a:r>
                        <a:rPr lang="es-419" sz="700" b="0" dirty="0">
                          <a:effectLst/>
                          <a:latin typeface="Courier New" panose="02070309020205020404" pitchFamily="49" charset="0"/>
                          <a:cs typeface="Courier New" panose="02070309020205020404" pitchFamily="49" charset="0"/>
                        </a:rPr>
                        <a:t>hh </a:t>
                      </a:r>
                      <a:r>
                        <a:rPr lang="en-CA" sz="700" b="0" dirty="0">
                          <a:effectLst/>
                          <a:latin typeface="Courier New" panose="02070309020205020404" pitchFamily="49" charset="0"/>
                          <a:cs typeface="Courier New" panose="02070309020205020404" pitchFamily="49" charset="0"/>
                        </a:rPr>
                        <a:t/>
                      </a:r>
                      <a:br>
                        <a:rPr lang="en-CA" sz="700" b="0" dirty="0">
                          <a:effectLst/>
                          <a:latin typeface="Courier New" panose="02070309020205020404" pitchFamily="49" charset="0"/>
                          <a:cs typeface="Courier New" panose="02070309020205020404" pitchFamily="49" charset="0"/>
                        </a:rPr>
                      </a:br>
                      <a:r>
                        <a:rPr lang="es-419" sz="700" b="0" dirty="0">
                          <a:effectLst/>
                          <a:latin typeface="Courier New" panose="02070309020205020404" pitchFamily="49" charset="0"/>
                          <a:cs typeface="Courier New" panose="02070309020205020404" pitchFamily="49" charset="0"/>
                        </a:rPr>
                        <a:t>11111111111111.</a:t>
                      </a:r>
                      <a:r>
                        <a:rPr lang="es-419" sz="700" b="1" dirty="0">
                          <a:effectLst/>
                          <a:latin typeface="Courier New" panose="02070309020205020404" pitchFamily="49" charset="0"/>
                          <a:cs typeface="Courier New" panose="02070309020205020404" pitchFamily="49" charset="0"/>
                        </a:rPr>
                        <a:t>11111111.1111</a:t>
                      </a:r>
                      <a:r>
                        <a:rPr lang="es-419" sz="7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es-419" sz="700" b="1">
                          <a:effectLst/>
                        </a:rPr>
                        <a:t>16384</a:t>
                      </a:r>
                    </a:p>
                  </a:txBody>
                  <a:tcPr marL="31750" marR="31750" marT="31750" marB="31750" anchor="ctr"/>
                </a:tc>
                <a:tc>
                  <a:txBody>
                    <a:bodyPr/>
                    <a:lstStyle/>
                    <a:p>
                      <a:pPr rtl="0" fontAlgn="ctr"/>
                      <a:r>
                        <a:rPr lang="es-419" sz="700" b="0" dirty="0">
                          <a:effectLst/>
                        </a:rPr>
                        <a:t>2</a:t>
                      </a:r>
                    </a:p>
                  </a:txBody>
                  <a:tcPr marL="31750" marR="31750" marT="31750" marB="31750" anchor="ctr"/>
                </a:tc>
                <a:extLst>
                  <a:ext uri="{0D108BD9-81ED-4DB2-BD59-A6C34878D82A}">
                    <a16:rowId xmlns="" xmlns:a16="http://schemas.microsoft.com/office/drawing/2014/main" val="1088457338"/>
                  </a:ext>
                </a:extLst>
              </a:tr>
            </a:tbl>
          </a:graphicData>
        </a:graphic>
      </p:graphicFrame>
    </p:spTree>
    <p:extLst>
      <p:ext uri="{BB962C8B-B14F-4D97-AF65-F5344CB8AC3E}">
        <p14:creationId xmlns="" xmlns:p14="http://schemas.microsoft.com/office/powerpoint/2010/main" val="7434978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11.1 Estructura de direcciones IPv4</a:t>
            </a:r>
            <a:r>
              <a:rPr lang="en-US" dirty="0">
                <a:solidFill>
                  <a:schemeClr val="accent5">
                    <a:lumMod val="40000"/>
                    <a:lumOff val="60000"/>
                  </a:schemeClr>
                </a:solidFill>
              </a:rPr>
              <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 prefijo /16 y /8</a:t>
            </a:r>
            <a:r>
              <a:rPr lang="en-US" dirty="0"/>
              <a:t/>
            </a:r>
            <a:br>
              <a:rPr lang="en-US" dirty="0"/>
            </a:br>
            <a:r>
              <a:rPr lang="es-419" sz="2400" dirty="0"/>
              <a:t>Crear 100 subredes con un prefijo /16</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rtl="0"/>
            <a:r>
              <a:rPr lang="es-419" sz="1600">
                <a:solidFill>
                  <a:srgbClr val="000000"/>
                </a:solidFill>
              </a:rPr>
              <a:t>Imagine una gran empresa que requiere, como mínimo, 100 subredes y eligió la dirección privada 172.16.0.0/16 como su dirección de red interna.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figura muestra el número de subredes que se pueden crear al tomar prestados bits del tercer octeto y el cuarto octeto. </a:t>
            </a:r>
          </a:p>
          <a:p>
            <a:pPr marL="342900" indent="-342900" algn="l" rtl="0">
              <a:buFont typeface="Arial" panose="020B0604020202020204" pitchFamily="34" charset="0"/>
              <a:buChar char="•"/>
            </a:pPr>
            <a:r>
              <a:rPr lang="es-419" sz="1600">
                <a:solidFill>
                  <a:srgbClr val="000000"/>
                </a:solidFill>
              </a:rPr>
              <a:t>Observe que ahora hay hasta 14 bits de host que se pueden tomar prestados (es decir, los dos últimos bits no se pueden tomar prestados).</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Para satisfacer el requisito de 100 subredes para la empresa, se necesitarían prestar 7 bits (es decir, 2</a:t>
            </a:r>
            <a:r>
              <a:rPr lang="es-419" sz="1600" baseline="30000">
                <a:solidFill>
                  <a:srgbClr val="000000"/>
                </a:solidFill>
              </a:rPr>
              <a:t>7</a:t>
            </a:r>
            <a:r>
              <a:rPr lang="es-419" sz="1600">
                <a:solidFill>
                  <a:srgbClr val="000000"/>
                </a:solidFill>
              </a:rPr>
              <a:t> = 28 subredes) (para un total de 128 subredes).</a:t>
            </a:r>
          </a:p>
        </p:txBody>
      </p:sp>
      <p:pic>
        <p:nvPicPr>
          <p:cNvPr id="2" name="Picture 1">
            <a:extLst>
              <a:ext uri="{FF2B5EF4-FFF2-40B4-BE49-F238E27FC236}">
                <a16:creationId xmlns="" xmlns:a16="http://schemas.microsoft.com/office/drawing/2014/main" id="{7D912EB9-9234-4648-AF24-14759A57CE1E}"/>
              </a:ext>
            </a:extLst>
          </p:cNvPr>
          <p:cNvPicPr>
            <a:picLocks noChangeAspect="1"/>
          </p:cNvPicPr>
          <p:nvPr/>
        </p:nvPicPr>
        <p:blipFill>
          <a:blip r:embed="rId3"/>
          <a:stretch>
            <a:fillRect/>
          </a:stretch>
        </p:blipFill>
        <p:spPr>
          <a:xfrm>
            <a:off x="6044156" y="890165"/>
            <a:ext cx="2914800" cy="2806844"/>
          </a:xfrm>
          <a:prstGeom prst="rect">
            <a:avLst/>
          </a:prstGeom>
        </p:spPr>
      </p:pic>
    </p:spTree>
    <p:extLst>
      <p:ext uri="{BB962C8B-B14F-4D97-AF65-F5344CB8AC3E}">
        <p14:creationId xmlns="" xmlns:p14="http://schemas.microsoft.com/office/powerpoint/2010/main" val="11772662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 prefijo /16 y /8</a:t>
            </a:r>
            <a:r>
              <a:rPr lang="en-US" dirty="0"/>
              <a:t/>
            </a:r>
            <a:br>
              <a:rPr lang="en-US" dirty="0"/>
            </a:br>
            <a:r>
              <a:rPr lang="es-419" sz="2400" dirty="0"/>
              <a:t>Crear 1000 subredes con un prefijo /8</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rtl="0"/>
            <a:r>
              <a:rPr lang="es-419" sz="1600">
                <a:solidFill>
                  <a:srgbClr val="000000"/>
                </a:solidFill>
              </a:rPr>
              <a:t>Considere un ISP pequeño que requiere 1000 subredes para sus clientes utilizando la dirección de red 10.0.0.0/8, lo que significa que hay 8 bits en la parte de red y 24 bits de host disponibles para tomar prestado para subredes. </a:t>
            </a:r>
          </a:p>
          <a:p>
            <a:pPr marL="342900" indent="-342900" algn="l" rtl="0">
              <a:buFont typeface="Arial" panose="020B0604020202020204" pitchFamily="34" charset="0"/>
              <a:buChar char="•"/>
            </a:pPr>
            <a:r>
              <a:rPr lang="es-419" sz="1400">
                <a:solidFill>
                  <a:srgbClr val="000000"/>
                </a:solidFill>
              </a:rPr>
              <a:t>La figura muestra el número de subredes que se pueden crear al tomar prestados bits de la segunda y la tercera. </a:t>
            </a:r>
          </a:p>
          <a:p>
            <a:pPr marL="342900" indent="-342900" algn="l" rtl="0">
              <a:buFont typeface="Arial" panose="020B0604020202020204" pitchFamily="34" charset="0"/>
              <a:buChar char="•"/>
            </a:pPr>
            <a:r>
              <a:rPr lang="es-419" sz="1400">
                <a:solidFill>
                  <a:srgbClr val="000000"/>
                </a:solidFill>
              </a:rPr>
              <a:t>Observe que ahora hay hasta 22 bits de host que se pueden tomar prestados (es decir, los dos últimos bits no se pueden tomar prestados).</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Para satisfacer el requisito de 1000 subredes para la empresa, se necesitarían prestados</a:t>
            </a:r>
            <a:r>
              <a:rPr lang="es-419" sz="1600" baseline="30000">
                <a:solidFill>
                  <a:srgbClr val="000000"/>
                </a:solidFill>
              </a:rPr>
              <a:t>10 bits (es decir, 2 10</a:t>
            </a:r>
            <a:r>
              <a:rPr lang="es-419" sz="1600">
                <a:solidFill>
                  <a:srgbClr val="000000"/>
                </a:solidFill>
              </a:rPr>
              <a:t>= 1024 subredes) (para un total de 128 subredes)</a:t>
            </a:r>
          </a:p>
        </p:txBody>
      </p:sp>
      <p:pic>
        <p:nvPicPr>
          <p:cNvPr id="6" name="Picture 5">
            <a:extLst>
              <a:ext uri="{FF2B5EF4-FFF2-40B4-BE49-F238E27FC236}">
                <a16:creationId xmlns=""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 xmlns:p14="http://schemas.microsoft.com/office/powerpoint/2010/main" val="5708629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Subnetear</a:t>
            </a:r>
            <a:r>
              <a:rPr lang="en-US" sz="1600" dirty="0"/>
              <a:t> un </a:t>
            </a:r>
            <a:r>
              <a:rPr lang="en-US" sz="1600" dirty="0" err="1"/>
              <a:t>prefijo</a:t>
            </a:r>
            <a:r>
              <a:rPr lang="en-US" sz="1600" dirty="0"/>
              <a:t> /16 y /8</a:t>
            </a:r>
            <a:r>
              <a:rPr lang="en-US" dirty="0"/>
              <a:t/>
            </a:r>
            <a:br>
              <a:rPr lang="en-US" dirty="0"/>
            </a:br>
            <a:r>
              <a:rPr lang="es-419" sz="2400" dirty="0"/>
              <a:t>Laboratorio - Calcular subredes IPv4</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En esta práctica de laboratorio se cumplirán los siguientes objetivos: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Parte 1: Determinar la división en subredes de la dirección IPv4</a:t>
            </a:r>
          </a:p>
          <a:p>
            <a:pPr marL="342900" indent="-342900" algn="l" rtl="0">
              <a:buFont typeface="Arial" panose="020B0604020202020204" pitchFamily="34" charset="0"/>
              <a:buChar char="•"/>
            </a:pPr>
            <a:r>
              <a:rPr lang="es-419" sz="1600">
                <a:solidFill>
                  <a:srgbClr val="000000"/>
                </a:solidFill>
              </a:rPr>
              <a:t>Parte 2: Calcular la división en subredes de la dirección IPv4</a:t>
            </a:r>
          </a:p>
        </p:txBody>
      </p:sp>
    </p:spTree>
    <p:extLst>
      <p:ext uri="{BB962C8B-B14F-4D97-AF65-F5344CB8AC3E}">
        <p14:creationId xmlns="" xmlns:p14="http://schemas.microsoft.com/office/powerpoint/2010/main" val="34973529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11.7 Subred para cumplir requisitos</a:t>
            </a:r>
          </a:p>
        </p:txBody>
      </p:sp>
    </p:spTree>
    <p:custDataLst>
      <p:tags r:id="rId1"/>
    </p:custDataLst>
    <p:extLst>
      <p:ext uri="{BB962C8B-B14F-4D97-AF65-F5344CB8AC3E}">
        <p14:creationId xmlns="" xmlns:p14="http://schemas.microsoft.com/office/powerpoint/2010/main" val="159912925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1" y="0"/>
            <a:ext cx="9144001" cy="731837"/>
          </a:xfrm>
        </p:spPr>
        <p:txBody>
          <a:bodyPr/>
          <a:lstStyle/>
          <a:p>
            <a:pPr rtl="0"/>
            <a:r>
              <a:rPr lang="es-419" sz="1600" dirty="0"/>
              <a:t>Subred para cumplir los requisitos</a:t>
            </a:r>
            <a:r>
              <a:rPr lang="en-US" dirty="0"/>
              <a:t/>
            </a:r>
            <a:br>
              <a:rPr lang="en-US" dirty="0"/>
            </a:br>
            <a:r>
              <a:rPr lang="es-419" sz="2400" dirty="0"/>
              <a:t>Subred privada frente al espacio de direcciones IPv4 público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rtl="0"/>
            <a:r>
              <a:rPr lang="es-419" sz="1600">
                <a:solidFill>
                  <a:srgbClr val="000000"/>
                </a:solidFill>
              </a:rPr>
              <a:t>Las redes empresariales tendrán un:</a:t>
            </a:r>
          </a:p>
          <a:p>
            <a:pPr marL="342900" indent="-342900" algn="l" rtl="0">
              <a:buFont typeface="Arial" panose="020B0604020202020204" pitchFamily="34" charset="0"/>
              <a:buChar char="•"/>
            </a:pPr>
            <a:r>
              <a:rPr lang="es-419" sz="1600">
                <a:solidFill>
                  <a:srgbClr val="000000"/>
                </a:solidFill>
              </a:rPr>
              <a:t>Intranet: la red interna de una empresa normalmente utiliza direcciones IPv4 privadas.</a:t>
            </a:r>
          </a:p>
          <a:p>
            <a:pPr marL="342900" indent="-342900" algn="l" rtl="0">
              <a:buFont typeface="Arial" panose="020B0604020202020204" pitchFamily="34" charset="0"/>
              <a:buChar char="•"/>
            </a:pPr>
            <a:r>
              <a:rPr lang="es-419" sz="1600">
                <a:solidFill>
                  <a:srgbClr val="000000"/>
                </a:solidFill>
              </a:rPr>
              <a:t>DMZ — Una empresa frente a Internet servidores. Los dispositivos de la DMZ utilizan direcciones IPv4 públicas.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Una empresa podría utilizar 10.0.0.0/8 y la subred en el límite de la red /16 o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Los dispositivos DMZ tendrían que configurarse con direcciones IP públicas.</a:t>
            </a:r>
          </a:p>
        </p:txBody>
      </p:sp>
      <p:pic>
        <p:nvPicPr>
          <p:cNvPr id="2" name="Picture 1">
            <a:extLst>
              <a:ext uri="{FF2B5EF4-FFF2-40B4-BE49-F238E27FC236}">
                <a16:creationId xmlns=""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 xmlns:p14="http://schemas.microsoft.com/office/powerpoint/2010/main" val="18044872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Subred para cumplir los requisitos</a:t>
            </a:r>
            <a:r>
              <a:rPr lang="en-US" dirty="0"/>
              <a:t/>
            </a:r>
            <a:br>
              <a:rPr lang="en-US" dirty="0"/>
            </a:br>
            <a:r>
              <a:rPr lang="es-419" sz="2000"/>
              <a:t>Minimice las direcciones IPv4 de host no utilizadas y Maximice las subredes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rtl="0"/>
            <a:r>
              <a:rPr lang="es-419" sz="1600">
                <a:solidFill>
                  <a:srgbClr val="000000"/>
                </a:solidFill>
              </a:rPr>
              <a:t>Existen dos factores que se deben tener en cuenta al planificar las subredes: </a:t>
            </a:r>
          </a:p>
          <a:p>
            <a:pPr marL="342900" indent="-342900" algn="l" rtl="0">
              <a:buFont typeface="Arial" panose="020B0604020202020204" pitchFamily="34" charset="0"/>
              <a:buChar char="•"/>
            </a:pPr>
            <a:r>
              <a:rPr lang="es-419" sz="1600">
                <a:solidFill>
                  <a:srgbClr val="000000"/>
                </a:solidFill>
              </a:rPr>
              <a:t>El número de direcciones de host requeridas para cada red </a:t>
            </a:r>
          </a:p>
          <a:p>
            <a:pPr marL="342900" indent="-342900" algn="l" rtl="0">
              <a:buFont typeface="Arial" panose="020B0604020202020204" pitchFamily="34" charset="0"/>
              <a:buChar char="•"/>
            </a:pPr>
            <a:r>
              <a:rPr lang="es-419" sz="1600">
                <a:solidFill>
                  <a:srgbClr val="000000"/>
                </a:solidFill>
              </a:rPr>
              <a:t>El número de subredes individuales necesarias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 xmlns:a16="http://schemas.microsoft.com/office/drawing/2014/main" id="{2FCC84FF-7C82-4B7C-A9C2-37AE1AC6A2DC}"/>
              </a:ext>
            </a:extLst>
          </p:cNvPr>
          <p:cNvGraphicFramePr>
            <a:graphicFrameLocks noGrp="1"/>
          </p:cNvGraphicFramePr>
          <p:nvPr>
            <p:extLst>
              <p:ext uri="{D42A27DB-BD31-4B8C-83A1-F6EECF244321}">
                <p14:modId xmlns="" xmlns:p14="http://schemas.microsoft.com/office/powerpoint/2010/main" val="3854510119"/>
              </p:ext>
            </p:extLst>
          </p:nvPr>
        </p:nvGraphicFramePr>
        <p:xfrm>
          <a:off x="1207769" y="1944355"/>
          <a:ext cx="6728460" cy="2745740"/>
        </p:xfrm>
        <a:graphic>
          <a:graphicData uri="http://schemas.openxmlformats.org/drawingml/2006/table">
            <a:tbl>
              <a:tblPr firstRow="1" bandRow="1">
                <a:tableStyleId>{5C22544A-7EE6-4342-B048-85BDC9FD1C3A}</a:tableStyleId>
              </a:tblPr>
              <a:tblGrid>
                <a:gridCol w="960120">
                  <a:extLst>
                    <a:ext uri="{9D8B030D-6E8A-4147-A177-3AD203B41FA5}">
                      <a16:colId xmlns="" xmlns:a16="http://schemas.microsoft.com/office/drawing/2014/main" val="3173678455"/>
                    </a:ext>
                  </a:extLst>
                </a:gridCol>
                <a:gridCol w="1203960">
                  <a:extLst>
                    <a:ext uri="{9D8B030D-6E8A-4147-A177-3AD203B41FA5}">
                      <a16:colId xmlns="" xmlns:a16="http://schemas.microsoft.com/office/drawing/2014/main" val="1538934761"/>
                    </a:ext>
                  </a:extLst>
                </a:gridCol>
                <a:gridCol w="3092530">
                  <a:extLst>
                    <a:ext uri="{9D8B030D-6E8A-4147-A177-3AD203B41FA5}">
                      <a16:colId xmlns="" xmlns:a16="http://schemas.microsoft.com/office/drawing/2014/main" val="1045760004"/>
                    </a:ext>
                  </a:extLst>
                </a:gridCol>
                <a:gridCol w="747950">
                  <a:extLst>
                    <a:ext uri="{9D8B030D-6E8A-4147-A177-3AD203B41FA5}">
                      <a16:colId xmlns="" xmlns:a16="http://schemas.microsoft.com/office/drawing/2014/main" val="2485496051"/>
                    </a:ext>
                  </a:extLst>
                </a:gridCol>
                <a:gridCol w="723900">
                  <a:extLst>
                    <a:ext uri="{9D8B030D-6E8A-4147-A177-3AD203B41FA5}">
                      <a16:colId xmlns="" xmlns:a16="http://schemas.microsoft.com/office/drawing/2014/main" val="660007875"/>
                    </a:ext>
                  </a:extLst>
                </a:gridCol>
              </a:tblGrid>
              <a:tr h="370840">
                <a:tc>
                  <a:txBody>
                    <a:bodyPr/>
                    <a:lstStyle/>
                    <a:p>
                      <a:pPr algn="l" rtl="0" fontAlgn="ctr"/>
                      <a:r>
                        <a:rPr lang="es-419" sz="1000" b="1">
                          <a:effectLst/>
                        </a:rPr>
                        <a:t>Longitud de prefijo</a:t>
                      </a:r>
                    </a:p>
                  </a:txBody>
                  <a:tcPr marL="31750" marR="31750" marT="31750" marB="31750" anchor="ctr"/>
                </a:tc>
                <a:tc>
                  <a:txBody>
                    <a:bodyPr/>
                    <a:lstStyle/>
                    <a:p>
                      <a:pPr algn="l" rtl="0" fontAlgn="ctr"/>
                      <a:r>
                        <a:rPr lang="es-419" sz="1000" b="1">
                          <a:effectLst/>
                        </a:rPr>
                        <a:t>Máscara de subred</a:t>
                      </a:r>
                    </a:p>
                  </a:txBody>
                  <a:tcPr marL="31750" marR="31750" marT="31750" marB="31750" anchor="ctr"/>
                </a:tc>
                <a:tc>
                  <a:txBody>
                    <a:bodyPr/>
                    <a:lstStyle/>
                    <a:p>
                      <a:pPr algn="l" rtl="0" fontAlgn="ctr"/>
                      <a:r>
                        <a:rPr lang="es-419" sz="1000" b="1">
                          <a:effectLst/>
                        </a:rPr>
                        <a:t>Máscara de subred en sistema binario</a:t>
                      </a:r>
                      <a:r>
                        <a:rPr lang="en-CA" sz="1000" b="1" dirty="0">
                          <a:effectLst/>
                        </a:rPr>
                        <a:t/>
                      </a:r>
                      <a:br>
                        <a:rPr lang="en-CA" sz="1000" b="1" dirty="0">
                          <a:effectLst/>
                        </a:rPr>
                      </a:br>
                      <a:r>
                        <a:rPr lang="es-419" sz="1000" b="1">
                          <a:effectLst/>
                        </a:rPr>
                        <a:t>(n = red, h = host)</a:t>
                      </a:r>
                    </a:p>
                  </a:txBody>
                  <a:tcPr marL="31750" marR="31750" marT="31750" marB="31750" anchor="ctr"/>
                </a:tc>
                <a:tc>
                  <a:txBody>
                    <a:bodyPr/>
                    <a:lstStyle/>
                    <a:p>
                      <a:pPr algn="l" rtl="0" fontAlgn="ctr"/>
                      <a:r>
                        <a:rPr lang="es-419" sz="1000" b="1">
                          <a:effectLst/>
                        </a:rPr>
                        <a:t>Cantidad de subredes</a:t>
                      </a:r>
                    </a:p>
                  </a:txBody>
                  <a:tcPr marL="31750" marR="31750" marT="31750" marB="31750" anchor="ctr"/>
                </a:tc>
                <a:tc>
                  <a:txBody>
                    <a:bodyPr/>
                    <a:lstStyle/>
                    <a:p>
                      <a:pPr algn="l" rtl="0" fontAlgn="ctr"/>
                      <a:r>
                        <a:rPr lang="es-419" sz="1000" b="1">
                          <a:effectLst/>
                        </a:rPr>
                        <a:t>Cantidad de hosts</a:t>
                      </a:r>
                    </a:p>
                  </a:txBody>
                  <a:tcPr marL="31750" marR="31750" marT="31750" marB="31750" anchor="ctr"/>
                </a:tc>
                <a:extLst>
                  <a:ext uri="{0D108BD9-81ED-4DB2-BD59-A6C34878D82A}">
                    <a16:rowId xmlns="" xmlns:a16="http://schemas.microsoft.com/office/drawing/2014/main" val="2275849055"/>
                  </a:ext>
                </a:extLst>
              </a:tr>
              <a:tr h="370840">
                <a:tc>
                  <a:txBody>
                    <a:bodyPr/>
                    <a:lstStyle/>
                    <a:p>
                      <a:pPr rtl="0" fontAlgn="ctr"/>
                      <a:r>
                        <a:rPr lang="es-419" sz="1000" b="0">
                          <a:effectLst/>
                        </a:rPr>
                        <a:t>/25</a:t>
                      </a:r>
                    </a:p>
                  </a:txBody>
                  <a:tcPr marL="31750" marR="31750" marT="31750" marB="31750" anchor="ctr"/>
                </a:tc>
                <a:tc>
                  <a:txBody>
                    <a:bodyPr/>
                    <a:lstStyle/>
                    <a:p>
                      <a:pPr rtl="0" fontAlgn="ctr"/>
                      <a:r>
                        <a:rPr lang="es-419" sz="1000" b="0">
                          <a:effectLst/>
                        </a:rPr>
                        <a:t>255.255.255.128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a:t>
                      </a:r>
                      <a:r>
                        <a:rPr lang="es-419" sz="1000" b="0">
                          <a:effectLst/>
                          <a:latin typeface="Courier New" panose="02070309020205020404" pitchFamily="49" charset="0"/>
                          <a:cs typeface="Courier New" panose="02070309020205020404" pitchFamily="49" charset="0"/>
                        </a:rPr>
                        <a:t>hhhhhhh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a:t>
                      </a:r>
                      <a:r>
                        <a:rPr lang="es-419"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es-419" sz="1000" b="1">
                          <a:effectLst/>
                        </a:rPr>
                        <a:t>2</a:t>
                      </a:r>
                    </a:p>
                  </a:txBody>
                  <a:tcPr marL="31750" marR="31750" marT="31750" marB="31750" anchor="ctr"/>
                </a:tc>
                <a:tc>
                  <a:txBody>
                    <a:bodyPr/>
                    <a:lstStyle/>
                    <a:p>
                      <a:pPr rtl="0" fontAlgn="ctr"/>
                      <a:r>
                        <a:rPr lang="es-419" sz="1000" b="0">
                          <a:effectLst/>
                        </a:rPr>
                        <a:t>126</a:t>
                      </a:r>
                    </a:p>
                  </a:txBody>
                  <a:tcPr marL="31750" marR="31750" marT="31750" marB="31750" anchor="ctr"/>
                </a:tc>
                <a:extLst>
                  <a:ext uri="{0D108BD9-81ED-4DB2-BD59-A6C34878D82A}">
                    <a16:rowId xmlns="" xmlns:a16="http://schemas.microsoft.com/office/drawing/2014/main" val="1601271128"/>
                  </a:ext>
                </a:extLst>
              </a:tr>
              <a:tr h="370840">
                <a:tc>
                  <a:txBody>
                    <a:bodyPr/>
                    <a:lstStyle/>
                    <a:p>
                      <a:pPr rtl="0" fontAlgn="ctr"/>
                      <a:r>
                        <a:rPr lang="es-419" sz="1000" b="0">
                          <a:effectLst/>
                        </a:rPr>
                        <a:t>/26</a:t>
                      </a:r>
                    </a:p>
                  </a:txBody>
                  <a:tcPr marL="31750" marR="31750" marT="31750" marB="31750" anchor="ctr"/>
                </a:tc>
                <a:tc>
                  <a:txBody>
                    <a:bodyPr/>
                    <a:lstStyle/>
                    <a:p>
                      <a:pPr rtl="0" fontAlgn="ctr"/>
                      <a:r>
                        <a:rPr lang="es-419" sz="1000" b="0">
                          <a:effectLst/>
                        </a:rPr>
                        <a:t>255.255.255.192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a:t>
                      </a:r>
                      <a:r>
                        <a:rPr lang="es-419" sz="1000" b="0">
                          <a:effectLst/>
                          <a:latin typeface="Courier New" panose="02070309020205020404" pitchFamily="49" charset="0"/>
                          <a:cs typeface="Courier New" panose="02070309020205020404" pitchFamily="49" charset="0"/>
                        </a:rPr>
                        <a:t>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a:t>
                      </a:r>
                      <a:r>
                        <a:rPr lang="es-419"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es-419" sz="1000" b="1">
                          <a:effectLst/>
                        </a:rPr>
                        <a:t>4</a:t>
                      </a:r>
                    </a:p>
                  </a:txBody>
                  <a:tcPr marL="31750" marR="31750" marT="31750" marB="31750" anchor="ctr"/>
                </a:tc>
                <a:tc>
                  <a:txBody>
                    <a:bodyPr/>
                    <a:lstStyle/>
                    <a:p>
                      <a:pPr rtl="0" fontAlgn="ctr"/>
                      <a:r>
                        <a:rPr lang="es-419" sz="1000" b="0">
                          <a:effectLst/>
                        </a:rPr>
                        <a:t>62</a:t>
                      </a:r>
                    </a:p>
                  </a:txBody>
                  <a:tcPr marL="31750" marR="31750" marT="31750" marB="31750" anchor="ctr"/>
                </a:tc>
                <a:extLst>
                  <a:ext uri="{0D108BD9-81ED-4DB2-BD59-A6C34878D82A}">
                    <a16:rowId xmlns="" xmlns:a16="http://schemas.microsoft.com/office/drawing/2014/main" val="1999121572"/>
                  </a:ext>
                </a:extLst>
              </a:tr>
              <a:tr h="370840">
                <a:tc>
                  <a:txBody>
                    <a:bodyPr/>
                    <a:lstStyle/>
                    <a:p>
                      <a:pPr rtl="0" fontAlgn="ctr"/>
                      <a:r>
                        <a:rPr lang="es-419" sz="1000" b="0">
                          <a:effectLst/>
                        </a:rPr>
                        <a:t>/27</a:t>
                      </a:r>
                    </a:p>
                  </a:txBody>
                  <a:tcPr marL="31750" marR="31750" marT="31750" marB="31750" anchor="ctr"/>
                </a:tc>
                <a:tc>
                  <a:txBody>
                    <a:bodyPr/>
                    <a:lstStyle/>
                    <a:p>
                      <a:pPr rtl="0" fontAlgn="ctr"/>
                      <a:r>
                        <a:rPr lang="es-419" sz="1000" b="0">
                          <a:effectLst/>
                        </a:rPr>
                        <a:t>255.255.255.224</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a:t>
                      </a:r>
                      <a:r>
                        <a:rPr lang="es-419" sz="1000" b="0">
                          <a:effectLst/>
                          <a:latin typeface="Courier New" panose="02070309020205020404" pitchFamily="49" charset="0"/>
                          <a:cs typeface="Courier New" panose="02070309020205020404" pitchFamily="49" charset="0"/>
                        </a:rPr>
                        <a:t>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a:t>
                      </a:r>
                      <a:r>
                        <a:rPr lang="es-419"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es-419" sz="1000" b="1">
                          <a:effectLst/>
                        </a:rPr>
                        <a:t>8</a:t>
                      </a:r>
                    </a:p>
                  </a:txBody>
                  <a:tcPr marL="31750" marR="31750" marT="31750" marB="31750" anchor="ctr"/>
                </a:tc>
                <a:tc>
                  <a:txBody>
                    <a:bodyPr/>
                    <a:lstStyle/>
                    <a:p>
                      <a:pPr rtl="0" fontAlgn="ctr"/>
                      <a:r>
                        <a:rPr lang="es-419" sz="1000" b="0">
                          <a:effectLst/>
                        </a:rPr>
                        <a:t>30</a:t>
                      </a:r>
                    </a:p>
                  </a:txBody>
                  <a:tcPr marL="31750" marR="31750" marT="31750" marB="31750" anchor="ctr"/>
                </a:tc>
                <a:extLst>
                  <a:ext uri="{0D108BD9-81ED-4DB2-BD59-A6C34878D82A}">
                    <a16:rowId xmlns="" xmlns:a16="http://schemas.microsoft.com/office/drawing/2014/main" val="346473952"/>
                  </a:ext>
                </a:extLst>
              </a:tr>
              <a:tr h="370840">
                <a:tc>
                  <a:txBody>
                    <a:bodyPr/>
                    <a:lstStyle/>
                    <a:p>
                      <a:pPr rtl="0" fontAlgn="ctr"/>
                      <a:r>
                        <a:rPr lang="es-419" sz="1000" b="0">
                          <a:effectLst/>
                        </a:rPr>
                        <a:t>/28</a:t>
                      </a:r>
                    </a:p>
                  </a:txBody>
                  <a:tcPr marL="31750" marR="31750" marT="31750" marB="31750" anchor="ctr"/>
                </a:tc>
                <a:tc>
                  <a:txBody>
                    <a:bodyPr/>
                    <a:lstStyle/>
                    <a:p>
                      <a:pPr rtl="0" fontAlgn="ctr"/>
                      <a:r>
                        <a:rPr lang="es-419" sz="1000" b="0">
                          <a:effectLst/>
                        </a:rPr>
                        <a:t>255.255.255.240</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a:t>
                      </a:r>
                      <a:r>
                        <a:rPr lang="es-419" sz="1000" b="0">
                          <a:effectLst/>
                          <a:latin typeface="Courier New" panose="02070309020205020404" pitchFamily="49" charset="0"/>
                          <a:cs typeface="Courier New" panose="02070309020205020404" pitchFamily="49" charset="0"/>
                        </a:rPr>
                        <a:t>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a:t>
                      </a:r>
                      <a:r>
                        <a:rPr lang="es-419"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es-419" sz="1000" b="1">
                          <a:effectLst/>
                        </a:rPr>
                        <a:t>16</a:t>
                      </a:r>
                    </a:p>
                  </a:txBody>
                  <a:tcPr marL="31750" marR="31750" marT="31750" marB="31750" anchor="ctr"/>
                </a:tc>
                <a:tc>
                  <a:txBody>
                    <a:bodyPr/>
                    <a:lstStyle/>
                    <a:p>
                      <a:pPr rtl="0" fontAlgn="ctr"/>
                      <a:r>
                        <a:rPr lang="es-419" sz="1000" b="0">
                          <a:effectLst/>
                        </a:rPr>
                        <a:t>14</a:t>
                      </a:r>
                    </a:p>
                  </a:txBody>
                  <a:tcPr marL="31750" marR="31750" marT="31750" marB="31750" anchor="ctr"/>
                </a:tc>
                <a:extLst>
                  <a:ext uri="{0D108BD9-81ED-4DB2-BD59-A6C34878D82A}">
                    <a16:rowId xmlns="" xmlns:a16="http://schemas.microsoft.com/office/drawing/2014/main" val="1694683452"/>
                  </a:ext>
                </a:extLst>
              </a:tr>
              <a:tr h="370840">
                <a:tc>
                  <a:txBody>
                    <a:bodyPr/>
                    <a:lstStyle/>
                    <a:p>
                      <a:pPr rtl="0" fontAlgn="ctr"/>
                      <a:r>
                        <a:rPr lang="es-419" sz="1000" b="0">
                          <a:effectLst/>
                        </a:rPr>
                        <a:t>/29</a:t>
                      </a:r>
                    </a:p>
                  </a:txBody>
                  <a:tcPr marL="31750" marR="31750" marT="31750" marB="31750" anchor="ctr"/>
                </a:tc>
                <a:tc>
                  <a:txBody>
                    <a:bodyPr/>
                    <a:lstStyle/>
                    <a:p>
                      <a:pPr rtl="0" fontAlgn="ctr"/>
                      <a:r>
                        <a:rPr lang="es-419" sz="1000" b="0">
                          <a:effectLst/>
                        </a:rPr>
                        <a:t>255.255.255.248</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a:t>
                      </a:r>
                      <a:r>
                        <a:rPr lang="es-419" sz="1000" b="0">
                          <a:effectLst/>
                          <a:latin typeface="Courier New" panose="02070309020205020404" pitchFamily="49" charset="0"/>
                          <a:cs typeface="Courier New" panose="02070309020205020404" pitchFamily="49" charset="0"/>
                        </a:rPr>
                        <a:t>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a:t>
                      </a:r>
                      <a:r>
                        <a:rPr lang="es-419"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es-419" sz="1000" b="1">
                          <a:effectLst/>
                        </a:rPr>
                        <a:t>32</a:t>
                      </a:r>
                    </a:p>
                  </a:txBody>
                  <a:tcPr marL="31750" marR="31750" marT="31750" marB="31750" anchor="ctr"/>
                </a:tc>
                <a:tc>
                  <a:txBody>
                    <a:bodyPr/>
                    <a:lstStyle/>
                    <a:p>
                      <a:pPr rtl="0" fontAlgn="ctr"/>
                      <a:r>
                        <a:rPr lang="es-419" sz="1000" b="0">
                          <a:effectLst/>
                        </a:rPr>
                        <a:t>6</a:t>
                      </a:r>
                    </a:p>
                  </a:txBody>
                  <a:tcPr marL="31750" marR="31750" marT="31750" marB="31750" anchor="ctr"/>
                </a:tc>
                <a:extLst>
                  <a:ext uri="{0D108BD9-81ED-4DB2-BD59-A6C34878D82A}">
                    <a16:rowId xmlns="" xmlns:a16="http://schemas.microsoft.com/office/drawing/2014/main" val="2090259769"/>
                  </a:ext>
                </a:extLst>
              </a:tr>
              <a:tr h="370840">
                <a:tc>
                  <a:txBody>
                    <a:bodyPr/>
                    <a:lstStyle/>
                    <a:p>
                      <a:pPr rtl="0" fontAlgn="ctr"/>
                      <a:r>
                        <a:rPr lang="es-419" sz="1000" b="0">
                          <a:effectLst/>
                        </a:rPr>
                        <a:t>/30</a:t>
                      </a:r>
                    </a:p>
                  </a:txBody>
                  <a:tcPr marL="31750" marR="31750" marT="31750" marB="31750" anchor="ctr"/>
                </a:tc>
                <a:tc>
                  <a:txBody>
                    <a:bodyPr/>
                    <a:lstStyle/>
                    <a:p>
                      <a:pPr rtl="0" fontAlgn="ctr"/>
                      <a:r>
                        <a:rPr lang="es-419" sz="1000" b="0">
                          <a:effectLst/>
                        </a:rPr>
                        <a:t>255.255.255.252</a:t>
                      </a:r>
                    </a:p>
                  </a:txBody>
                  <a:tcPr marL="31750" marR="31750" marT="31750" marB="31750" anchor="ctr"/>
                </a:tc>
                <a:tc>
                  <a:txBody>
                    <a:bodyPr/>
                    <a:lstStyle/>
                    <a:p>
                      <a:pPr rtl="0" fontAlgn="ctr"/>
                      <a:r>
                        <a:rPr lang="es-419" sz="1000" b="0">
                          <a:effectLst/>
                          <a:latin typeface="Courier New" panose="02070309020205020404" pitchFamily="49" charset="0"/>
                          <a:cs typeface="Courier New" panose="02070309020205020404" pitchFamily="49" charset="0"/>
                        </a:rPr>
                        <a:t>nnnnnnnn.nnnnnnnn.nnnnnnnn.</a:t>
                      </a:r>
                      <a:r>
                        <a:rPr lang="es-419" sz="1000" b="1">
                          <a:effectLst/>
                          <a:latin typeface="Courier New" panose="02070309020205020404" pitchFamily="49" charset="0"/>
                          <a:cs typeface="Courier New" panose="02070309020205020404" pitchFamily="49" charset="0"/>
                        </a:rPr>
                        <a:t>nnnnnn</a:t>
                      </a:r>
                      <a:r>
                        <a:rPr lang="es-419" sz="1000" b="0">
                          <a:effectLst/>
                          <a:latin typeface="Courier New" panose="02070309020205020404" pitchFamily="49" charset="0"/>
                          <a:cs typeface="Courier New" panose="02070309020205020404" pitchFamily="49" charset="0"/>
                        </a:rPr>
                        <a:t>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11111111.11111111.11111111.</a:t>
                      </a:r>
                      <a:r>
                        <a:rPr lang="es-419" sz="1000" b="1">
                          <a:effectLst/>
                          <a:latin typeface="Courier New" panose="02070309020205020404" pitchFamily="49" charset="0"/>
                          <a:cs typeface="Courier New" panose="02070309020205020404" pitchFamily="49" charset="0"/>
                        </a:rPr>
                        <a:t>111111</a:t>
                      </a:r>
                      <a:r>
                        <a:rPr lang="es-419"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es-419" sz="1000" b="1">
                          <a:effectLst/>
                        </a:rPr>
                        <a:t>64</a:t>
                      </a:r>
                    </a:p>
                  </a:txBody>
                  <a:tcPr marL="31750" marR="31750" marT="31750" marB="31750" anchor="ctr"/>
                </a:tc>
                <a:tc>
                  <a:txBody>
                    <a:bodyPr/>
                    <a:lstStyle/>
                    <a:p>
                      <a:pPr rtl="0" fontAlgn="ctr"/>
                      <a:r>
                        <a:rPr lang="es-419" sz="1000" b="0">
                          <a:effectLst/>
                        </a:rPr>
                        <a:t>2</a:t>
                      </a:r>
                    </a:p>
                  </a:txBody>
                  <a:tcPr marL="31750" marR="31750" marT="31750" marB="31750" anchor="ctr"/>
                </a:tc>
                <a:extLst>
                  <a:ext uri="{0D108BD9-81ED-4DB2-BD59-A6C34878D82A}">
                    <a16:rowId xmlns="" xmlns:a16="http://schemas.microsoft.com/office/drawing/2014/main" val="4211026032"/>
                  </a:ext>
                </a:extLst>
              </a:tr>
            </a:tbl>
          </a:graphicData>
        </a:graphic>
      </p:graphicFrame>
      <p:cxnSp>
        <p:nvCxnSpPr>
          <p:cNvPr id="10" name="Connector: Elbow 9">
            <a:extLst>
              <a:ext uri="{FF2B5EF4-FFF2-40B4-BE49-F238E27FC236}">
                <a16:creationId xmlns=""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170780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n-US" dirty="0"/>
              <a:t/>
            </a:r>
            <a:br>
              <a:rPr lang="en-US" dirty="0"/>
            </a:br>
            <a:r>
              <a:rPr lang="es-419" sz="2400" dirty="0"/>
              <a:t>Ejemplo de subred para cumplir los requisitos: Subredes IPv4 eficientes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rtl="0">
              <a:buFont typeface="Arial" panose="020B0604020202020204" pitchFamily="34" charset="0"/>
              <a:buChar char="•"/>
            </a:pPr>
            <a:r>
              <a:rPr lang="es-419" sz="1600">
                <a:solidFill>
                  <a:srgbClr val="000000"/>
                </a:solidFill>
              </a:rPr>
              <a:t>En este ejemplo, su ISP ha asignado una dirección de red pública de 172.16.0.0/22 (10 bits de host) a su sede central que proporciona 1.022 direcciones de host.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Hay cinco sitios y, por lo tanto, cinco conexiones a Internet, lo que significa que la organización requiere 10 subredes con la subred más grande requiere 40 direcciones.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Asignó 10 subredes con una máscara de subred /26 (es decir,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 xmlns:p14="http://schemas.microsoft.com/office/powerpoint/2010/main" val="2088203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Subred para cumplir requisitos</a:t>
            </a:r>
            <a:r>
              <a:rPr lang="en-US" dirty="0"/>
              <a:t/>
            </a:r>
            <a:br>
              <a:rPr lang="en-US" dirty="0"/>
            </a:br>
            <a:r>
              <a:rPr lang="es-419" sz="2400"/>
              <a:t>Packet Tracer – Escenario de subredes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Diseñar un esquema de direccionamiento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Asignar direcciones IP a los dispositivos de red y verificar la conectividad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18987860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11.8 VLSM</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 xmlns:p14="http://schemas.microsoft.com/office/powerpoint/2010/main" val="61689840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Conservación de direcciones IPv4</a:t>
            </a:r>
            <a:r>
              <a:rPr lang="en-US" dirty="0"/>
              <a:t/>
            </a:r>
            <a:br>
              <a:rPr lang="en-US" dirty="0"/>
            </a:br>
            <a:r>
              <a:rPr lang="es-419" sz="1600"/>
              <a:t>VLSM</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rtl="0"/>
            <a:r>
              <a:rPr lang="es-419" sz="1600">
                <a:solidFill>
                  <a:srgbClr val="000000"/>
                </a:solidFill>
              </a:rPr>
              <a:t>Dada la topología, se requieren 7 subredes (es decir, cuatro LAN y tres enlaces WAN) y el mayor número de hosts se encuentra en el edificio D con 28 hosts.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es-419" sz="1600">
                <a:solidFill>
                  <a:srgbClr val="000000"/>
                </a:solidFill>
              </a:rPr>
              <a:t>Una máscara /27 proporcionaría 8 subredes de 30 direcciones IP de host y, por tanto, admitiría esta topología.</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 xmlns:p14="http://schemas.microsoft.com/office/powerpoint/2010/main" val="37742756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direcciones IPv4</a:t>
            </a:r>
            <a:r>
              <a:rPr lang="en-US" dirty="0"/>
              <a:t/>
            </a:r>
            <a:br>
              <a:rPr lang="en-US" dirty="0"/>
            </a:br>
            <a:r>
              <a:rPr lang="es-419" sz="2400"/>
              <a:t>Porciones de red y host</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rtl="0">
              <a:buFont typeface="Arial" panose="020B0604020202020204" pitchFamily="34" charset="0"/>
              <a:buChar char="•"/>
            </a:pPr>
            <a:r>
              <a:rPr lang="es-419" sz="1600">
                <a:solidFill>
                  <a:srgbClr val="000000"/>
                </a:solidFill>
              </a:rPr>
              <a:t>Una dirección IPv4 es una dirección jerárquica de 32 bits que se compone de una porción de red y una porción de host.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Al determinar la porción de red frente a la porción de host, debe mirar la secuencia de 32 bits.</a:t>
            </a:r>
          </a:p>
          <a:p>
            <a:pPr marL="342900" indent="-342900" algn="l" rtl="0">
              <a:buFont typeface="Arial" panose="020B0604020202020204" pitchFamily="34" charset="0"/>
              <a:buChar char="•"/>
            </a:pPr>
            <a:r>
              <a:rPr lang="es-419" sz="1600">
                <a:solidFill>
                  <a:srgbClr val="000000"/>
                </a:solidFill>
              </a:rPr>
              <a:t>Se utiliza una máscara de subred para determinar las porciones de red y host. </a:t>
            </a:r>
          </a:p>
        </p:txBody>
      </p:sp>
      <p:pic>
        <p:nvPicPr>
          <p:cNvPr id="2" name="Picture 1">
            <a:extLst>
              <a:ext uri="{FF2B5EF4-FFF2-40B4-BE49-F238E27FC236}">
                <a16:creationId xmlns=""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 xmlns:p14="http://schemas.microsoft.com/office/powerpoint/2010/main" val="16710648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Conservación de direcciones IPv4 </a:t>
            </a:r>
            <a:r>
              <a:rPr lang="en-US" dirty="0"/>
              <a:t/>
            </a:r>
            <a:br>
              <a:rPr lang="en-US" dirty="0"/>
            </a:br>
            <a:r>
              <a:rPr lang="es-419" sz="1600"/>
              <a:t>VLSM (cont.) </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rtl="0"/>
            <a:r>
              <a:rPr lang="es-419" sz="1600">
                <a:solidFill>
                  <a:srgbClr val="000000"/>
                </a:solidFill>
              </a:rPr>
              <a:t>Sin embargo, los enlaces WAN punto a punto solo requieren dos direcciones y, por lo tanto, desperdician 28 direcciones cada una para un total de 84 direcciones no utilizadas.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La aplicación de un esquema de división en subredes tradicional a esta situación no resulta muy eficiente y genera desperdicio.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VLSM fue desarrollado para evitar el desperdicio de direcciones al permitirnos subred una subred.</a:t>
            </a:r>
          </a:p>
        </p:txBody>
      </p:sp>
    </p:spTree>
    <p:extLst>
      <p:ext uri="{BB962C8B-B14F-4D97-AF65-F5344CB8AC3E}">
        <p14:creationId xmlns="" xmlns:p14="http://schemas.microsoft.com/office/powerpoint/2010/main" val="2017126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VLSM</a:t>
            </a:r>
            <a:r>
              <a:rPr lang="en-US" dirty="0"/>
              <a:t/>
            </a:r>
            <a:br>
              <a:rPr lang="en-US" dirty="0"/>
            </a:br>
            <a:r>
              <a:rPr lang="es-419" sz="2400"/>
              <a:t>VLSM</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rtl="0">
              <a:buFont typeface="Arial" panose="020B0604020202020204" pitchFamily="34" charset="0"/>
              <a:buChar char="•"/>
            </a:pPr>
            <a:r>
              <a:rPr lang="es-419" sz="1600">
                <a:solidFill>
                  <a:srgbClr val="000000"/>
                </a:solidFill>
              </a:rPr>
              <a:t>El lado izquierdo muestra el esquema de subred tradicional (es decir, la misma máscara de subred) mientras que el lado derecho ilustra cómo se puede utilizar VLSM para subred una subred y dividir la última subred en ocho /30 subredes.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Cuando utilice VLSM, comience siempre por satisfacer los requisitos de host de la subred más grande y continúe la subred hasta que se cumplan los requisitos de host de la subred más pequeña.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La topología resultante con VLSM aplicado.</a:t>
            </a:r>
          </a:p>
        </p:txBody>
      </p:sp>
      <p:pic>
        <p:nvPicPr>
          <p:cNvPr id="9" name="Picture 8">
            <a:extLst>
              <a:ext uri="{FF2B5EF4-FFF2-40B4-BE49-F238E27FC236}">
                <a16:creationId xmlns=""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 xmlns:p14="http://schemas.microsoft.com/office/powerpoint/2010/main" val="310865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dirty="0"/>
              <a:t>Asignación de direcciones de topología VLSM VLSM</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rtl="0">
              <a:buFont typeface="Arial" panose="020B0604020202020204" pitchFamily="34" charset="0"/>
              <a:buChar char="•"/>
            </a:pPr>
            <a:r>
              <a:rPr lang="es-419" sz="1600">
                <a:solidFill>
                  <a:srgbClr val="000000"/>
                </a:solidFill>
              </a:rPr>
              <a:t>Mediante subredes VLSM, las redes LAN y entre enrutadores se pueden abordar sin desperdicios innecesarios, como se muestra en el diagrama de topología lógica.</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 xmlns:p14="http://schemas.microsoft.com/office/powerpoint/2010/main" val="1097214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11.9 Diseño estructurado</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 xmlns:p14="http://schemas.microsoft.com/office/powerpoint/2010/main" val="321453509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Diseño estructurado</a:t>
            </a:r>
            <a:r>
              <a:rPr lang="en-US" dirty="0"/>
              <a:t/>
            </a:r>
            <a:br>
              <a:rPr lang="en-US" dirty="0"/>
            </a:br>
            <a:r>
              <a:rPr lang="es-419" sz="2400"/>
              <a:t>Planificación de direcciones de red</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La planificación de redes IP es crucial para desarrollar una solución escalable a una red empresarial. </a:t>
            </a:r>
          </a:p>
          <a:p>
            <a:pPr marL="342900" indent="-342900" algn="l" rtl="0">
              <a:buFont typeface="Arial" panose="020B0604020202020204" pitchFamily="34" charset="0"/>
              <a:buChar char="•"/>
            </a:pPr>
            <a:r>
              <a:rPr lang="es-419" sz="1400">
                <a:solidFill>
                  <a:srgbClr val="000000"/>
                </a:solidFill>
              </a:rPr>
              <a:t>Para desarrollar un esquema de direccionamiento de toda la red IPv4, necesita saber cuántas subredes se necesitan, cuántos hosts requiere una subred concreta, qué dispositivos forman parte de la subred, qué partes de la red utilizan direcciones privadas y cuáles utilizan público, y muchos otros factores determinantes. </a:t>
            </a:r>
          </a:p>
          <a:p>
            <a:pPr marL="342900" indent="-342900" algn="l">
              <a:buFont typeface="Arial" panose="020B0604020202020204" pitchFamily="34" charset="0"/>
              <a:buChar char="•"/>
            </a:pPr>
            <a:endParaRPr lang="en-CA" sz="1400" dirty="0">
              <a:solidFill>
                <a:srgbClr val="000000"/>
              </a:solidFill>
            </a:endParaRPr>
          </a:p>
          <a:p>
            <a:pPr marL="0" indent="0" algn="l" rtl="0"/>
            <a:r>
              <a:rPr lang="es-419" sz="1600">
                <a:solidFill>
                  <a:srgbClr val="000000"/>
                </a:solidFill>
              </a:rPr>
              <a:t>Examine las necesidades del uso de la red de una organización y cómo se estructurarán las subredes. </a:t>
            </a:r>
          </a:p>
          <a:p>
            <a:pPr marL="342900" indent="-342900" algn="l" rtl="0">
              <a:buFont typeface="Arial" panose="020B0604020202020204" pitchFamily="34" charset="0"/>
              <a:buChar char="•"/>
            </a:pPr>
            <a:r>
              <a:rPr lang="es-419" sz="1400">
                <a:solidFill>
                  <a:srgbClr val="000000"/>
                </a:solidFill>
              </a:rPr>
              <a:t>Realice un estudio de requisitos de red mirando toda la red para determinar cómo se segmentará cada área. </a:t>
            </a:r>
          </a:p>
          <a:p>
            <a:pPr marL="342900" indent="-342900" algn="l" rtl="0">
              <a:buFont typeface="Arial" panose="020B0604020202020204" pitchFamily="34" charset="0"/>
              <a:buChar char="•"/>
            </a:pPr>
            <a:r>
              <a:rPr lang="es-419" sz="1400">
                <a:solidFill>
                  <a:srgbClr val="000000"/>
                </a:solidFill>
              </a:rPr>
              <a:t>Determine cuántas subredes se necesitan y cuántos hosts por subred. </a:t>
            </a:r>
          </a:p>
          <a:p>
            <a:pPr marL="342900" indent="-342900" algn="l" rtl="0">
              <a:buFont typeface="Arial" panose="020B0604020202020204" pitchFamily="34" charset="0"/>
              <a:buChar char="•"/>
            </a:pPr>
            <a:r>
              <a:rPr lang="es-419" sz="1400">
                <a:solidFill>
                  <a:srgbClr val="000000"/>
                </a:solidFill>
              </a:rPr>
              <a:t>Determinar los grupos de direcciones DHCP y los grupos de VLAN de capa 2.</a:t>
            </a:r>
          </a:p>
        </p:txBody>
      </p:sp>
    </p:spTree>
    <p:extLst>
      <p:ext uri="{BB962C8B-B14F-4D97-AF65-F5344CB8AC3E}">
        <p14:creationId xmlns="" xmlns:p14="http://schemas.microsoft.com/office/powerpoint/2010/main" val="26744755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Asignación de direcciones de dispositivos de diseño estructurado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Dentro de una red, hay diferentes tipos de dispositivos que requieren direcciones:</a:t>
            </a:r>
          </a:p>
          <a:p>
            <a:pPr marL="342900" indent="-342900" algn="l" rtl="0">
              <a:buFont typeface="Arial" panose="020B0604020202020204" pitchFamily="34" charset="0"/>
              <a:buChar char="•"/>
            </a:pPr>
            <a:r>
              <a:rPr lang="es-419" sz="1400" b="1">
                <a:solidFill>
                  <a:srgbClr val="000000"/>
                </a:solidFill>
              </a:rPr>
              <a:t>Clientes de usuario final</a:t>
            </a:r>
            <a:r>
              <a:rPr lang="es-419" sz="1400">
                <a:solidFill>
                  <a:srgbClr val="000000"/>
                </a:solidFill>
              </a:rPr>
              <a:t>: la mayoría utilizan DHCP para reducir los errores y la carga sobre el personal de soporte de red. Los clientes IPv6 pueden obtener información de dirección mediante DHCPv6 o SLAAC.</a:t>
            </a:r>
          </a:p>
          <a:p>
            <a:pPr marL="342900" indent="-342900" algn="l" rtl="0">
              <a:buFont typeface="Arial" panose="020B0604020202020204" pitchFamily="34" charset="0"/>
              <a:buChar char="•"/>
            </a:pPr>
            <a:r>
              <a:rPr lang="es-419" sz="1400" b="1">
                <a:solidFill>
                  <a:srgbClr val="000000"/>
                </a:solidFill>
              </a:rPr>
              <a:t>Servidores y periféricos: </a:t>
            </a:r>
            <a:r>
              <a:rPr lang="es-419" sz="1400">
                <a:solidFill>
                  <a:srgbClr val="000000"/>
                </a:solidFill>
              </a:rPr>
              <a:t>– deben tener una dirección IP estática predecible.</a:t>
            </a:r>
            <a:r>
              <a:rPr lang="es-419" sz="1400" b="1">
                <a:solidFill>
                  <a:srgbClr val="000000"/>
                </a:solidFill>
              </a:rPr>
              <a:t> </a:t>
            </a:r>
          </a:p>
          <a:p>
            <a:pPr marL="342900" indent="-342900" algn="l" rtl="0">
              <a:buFont typeface="Arial" panose="020B0604020202020204" pitchFamily="34" charset="0"/>
              <a:buChar char="•"/>
            </a:pPr>
            <a:r>
              <a:rPr lang="es-419" sz="1400" b="1">
                <a:solidFill>
                  <a:srgbClr val="000000"/>
                </a:solidFill>
              </a:rPr>
              <a:t>Servidores a los que se puede acceder desde Internet </a:t>
            </a:r>
            <a:r>
              <a:rPr lang="es-419" sz="1400">
                <a:solidFill>
                  <a:srgbClr val="000000"/>
                </a:solidFill>
              </a:rPr>
              <a:t>: los servidores deben tener una dirección IPv4 pública, a la que se accede con mayor frecuencia mediante NAT. </a:t>
            </a:r>
            <a:r>
              <a:rPr lang="es-419" sz="1400" b="1">
                <a:solidFill>
                  <a:srgbClr val="000000"/>
                </a:solidFill>
              </a:rPr>
              <a:t> </a:t>
            </a:r>
          </a:p>
          <a:p>
            <a:pPr marL="342900" indent="-342900" algn="l" rtl="0">
              <a:buFont typeface="Arial" panose="020B0604020202020204" pitchFamily="34" charset="0"/>
              <a:buChar char="•"/>
            </a:pPr>
            <a:r>
              <a:rPr lang="es-419" sz="1400" b="1">
                <a:solidFill>
                  <a:srgbClr val="000000"/>
                </a:solidFill>
              </a:rPr>
              <a:t>Dispositivos intermediarios: </a:t>
            </a:r>
            <a:r>
              <a:rPr lang="es-419" sz="1400">
                <a:solidFill>
                  <a:srgbClr val="000000"/>
                </a:solidFill>
              </a:rPr>
              <a:t>– a estos dispositivos se asignan direcciones para la administración, la supervisión y la seguridad de redes.</a:t>
            </a:r>
            <a:r>
              <a:rPr lang="es-419" sz="1400" b="1">
                <a:solidFill>
                  <a:srgbClr val="000000"/>
                </a:solidFill>
              </a:rPr>
              <a:t> </a:t>
            </a:r>
          </a:p>
          <a:p>
            <a:pPr marL="342900" indent="-342900" algn="l" rtl="0">
              <a:buFont typeface="Arial" panose="020B0604020202020204" pitchFamily="34" charset="0"/>
              <a:buChar char="•"/>
            </a:pPr>
            <a:r>
              <a:rPr lang="es-419" sz="1400" b="1">
                <a:solidFill>
                  <a:srgbClr val="000000"/>
                </a:solidFill>
              </a:rPr>
              <a:t>Puerta de enlace</a:t>
            </a:r>
            <a:r>
              <a:rPr lang="es-419" sz="1400">
                <a:solidFill>
                  <a:srgbClr val="000000"/>
                </a:solidFill>
              </a:rPr>
              <a:t>: los routers y los dispositivos de firewall son puerta de enlace para los hosts de esa red. </a:t>
            </a:r>
          </a:p>
          <a:p>
            <a:pPr marL="342900" indent="-34290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Al desarrollar un esquema de direccionamiento IP, generalmente se recomienda que tenga un patrón establecido de cómo se asignan las direcciones a cada tipo de dispositivo. </a:t>
            </a:r>
          </a:p>
        </p:txBody>
      </p:sp>
    </p:spTree>
    <p:extLst>
      <p:ext uri="{BB962C8B-B14F-4D97-AF65-F5344CB8AC3E}">
        <p14:creationId xmlns="" xmlns:p14="http://schemas.microsoft.com/office/powerpoint/2010/main" val="5103279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Diseño Estructurado</a:t>
            </a:r>
            <a:r>
              <a:rPr lang="en-US" dirty="0"/>
              <a:t/>
            </a:r>
            <a:br>
              <a:rPr lang="en-US" dirty="0"/>
            </a:br>
            <a:r>
              <a:rPr lang="es-419" sz="2400"/>
              <a:t>Packet Tracer - VLSM Práctica de Diseño e Implementación</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es-419" sz="160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Examinar los requisitos de la red</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Diseñar el esquema de direccionamiento VLSM</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Asignar direcciones IP a los dispositivos y verificar la conectividad</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 xmlns:p14="http://schemas.microsoft.com/office/powerpoint/2010/main" val="31865863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11.10 - Módulo de práctica y cuestionario</a:t>
            </a:r>
          </a:p>
        </p:txBody>
      </p:sp>
    </p:spTree>
    <p:custDataLst>
      <p:tags r:id="rId1"/>
    </p:custDataLst>
    <p:extLst>
      <p:ext uri="{BB962C8B-B14F-4D97-AF65-F5344CB8AC3E}">
        <p14:creationId xmlns=""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338930"/>
            <a:ext cx="9144000" cy="731837"/>
          </a:xfrm>
        </p:spPr>
        <p:txBody>
          <a:bodyPr/>
          <a:lstStyle/>
          <a:p>
            <a:pPr rtl="0"/>
            <a:r>
              <a:rPr lang="es-419" sz="1600" dirty="0"/>
              <a:t>Diseño estructurado</a:t>
            </a:r>
            <a:r>
              <a:rPr lang="en-US" dirty="0"/>
              <a:t/>
            </a:r>
            <a:br>
              <a:rPr lang="en-US" dirty="0"/>
            </a:br>
            <a:r>
              <a:rPr lang="es-419" sz="2300" dirty="0"/>
              <a:t>Packet Tracer – Diseño e implementación de un esquema de direccionamiento de VLSM</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1364705"/>
            <a:ext cx="8280057" cy="3073946"/>
          </a:xfrm>
        </p:spPr>
        <p:txBody>
          <a:bodyPr/>
          <a:lstStyle/>
          <a:p>
            <a:pPr marL="0" indent="0" algn="l" rtl="0">
              <a:spcBef>
                <a:spcPts val="0"/>
              </a:spcBef>
            </a:pPr>
            <a:r>
              <a:rPr lang="es-419" sz="1600" dirty="0">
                <a:solidFill>
                  <a:srgbClr val="000000"/>
                </a:solidFill>
              </a:rPr>
              <a:t>En este Packet Tracer, hará lo siguiente: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Diseñar un esquema de direccionamiento IP VLSM según los requisitos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Configurar direccionamiento en dispositivos y hosts de red</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Verificar la conectividad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Solucione problemas de conectividad según sea necesario.</a:t>
            </a:r>
          </a:p>
        </p:txBody>
      </p:sp>
    </p:spTree>
    <p:extLst>
      <p:ext uri="{BB962C8B-B14F-4D97-AF65-F5344CB8AC3E}">
        <p14:creationId xmlns="" xmlns:p14="http://schemas.microsoft.com/office/powerpoint/2010/main" val="25564313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416689"/>
            <a:ext cx="8345488" cy="731837"/>
          </a:xfrm>
        </p:spPr>
        <p:txBody>
          <a:bodyPr/>
          <a:lstStyle/>
          <a:p>
            <a:pPr rtl="0"/>
            <a:r>
              <a:rPr lang="es-419" sz="1600" dirty="0"/>
              <a:t>Diseño Estructurado</a:t>
            </a:r>
            <a:r>
              <a:rPr lang="en-US" dirty="0"/>
              <a:t/>
            </a:r>
            <a:br>
              <a:rPr lang="en-US" dirty="0"/>
            </a:br>
            <a:r>
              <a:rPr lang="es-419" sz="2400" dirty="0"/>
              <a:t>Lab - Diseño e implementación de un esquema de direccionamiento de VLSM</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1492027"/>
            <a:ext cx="8280057" cy="3073946"/>
          </a:xfrm>
        </p:spPr>
        <p:txBody>
          <a:bodyPr/>
          <a:lstStyle/>
          <a:p>
            <a:pPr marL="0" indent="0" algn="l" rtl="0"/>
            <a:r>
              <a:rPr lang="es-419" sz="1600" dirty="0">
                <a:solidFill>
                  <a:srgbClr val="000000"/>
                </a:solidFill>
              </a:rPr>
              <a:t>En esta práctica de laboratorio se cumplirán los siguientes objetivos:</a:t>
            </a:r>
          </a:p>
          <a:p>
            <a:pPr marL="0" indent="0" algn="l"/>
            <a:endParaRPr lang="en-CA"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Examinar los requisitos de la red</a:t>
            </a:r>
          </a:p>
          <a:p>
            <a:pPr marL="342900" indent="-342900" algn="l" rtl="0">
              <a:buFont typeface="Arial" panose="020B0604020202020204" pitchFamily="34" charset="0"/>
              <a:buChar char="•"/>
            </a:pPr>
            <a:r>
              <a:rPr lang="es-419" sz="1600" dirty="0">
                <a:solidFill>
                  <a:srgbClr val="000000"/>
                </a:solidFill>
              </a:rPr>
              <a:t>Diseñar el esquema de direccionamiento VLSM</a:t>
            </a:r>
          </a:p>
          <a:p>
            <a:pPr marL="342900" indent="-342900" algn="l" rtl="0">
              <a:buFont typeface="Arial" panose="020B0604020202020204" pitchFamily="34" charset="0"/>
              <a:buChar char="•"/>
            </a:pPr>
            <a:r>
              <a:rPr lang="es-419" sz="1600" dirty="0">
                <a:solidFill>
                  <a:srgbClr val="000000"/>
                </a:solidFill>
              </a:rPr>
              <a:t>Realizar el cableado y configurar la red IPv4</a:t>
            </a:r>
          </a:p>
        </p:txBody>
      </p:sp>
    </p:spTree>
    <p:extLst>
      <p:ext uri="{BB962C8B-B14F-4D97-AF65-F5344CB8AC3E}">
        <p14:creationId xmlns="" xmlns:p14="http://schemas.microsoft.com/office/powerpoint/2010/main" val="15752328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direcciones IPv4</a:t>
            </a:r>
            <a:r>
              <a:rPr lang="en-US" dirty="0"/>
              <a:t/>
            </a:r>
            <a:br>
              <a:rPr lang="en-US" dirty="0"/>
            </a:br>
            <a:r>
              <a:rPr lang="es-419" sz="2400"/>
              <a:t>La máscara de subred</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rtl="0">
              <a:buFont typeface="Arial" panose="020B0604020202020204" pitchFamily="34" charset="0"/>
              <a:buChar char="•"/>
            </a:pPr>
            <a:r>
              <a:rPr lang="es-419" sz="1600">
                <a:solidFill>
                  <a:srgbClr val="000000"/>
                </a:solidFill>
              </a:rPr>
              <a:t>Para identificar las porciones de red y host de una dirección IPv4, la máscara de subred se compara con la dirección IPv4 bit por bit, de izquierda a derecha.</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El proceso real utilizado para identificar las porciones de red y host se llama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 xmlns:p14="http://schemas.microsoft.com/office/powerpoint/2010/main" val="3257850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una dirección IPv4</a:t>
            </a:r>
            <a:r>
              <a:rPr lang="en-US" dirty="0"/>
              <a:t/>
            </a:r>
            <a:br>
              <a:rPr lang="en-US" dirty="0"/>
            </a:br>
            <a:r>
              <a:rPr lang="es-419" sz="2400"/>
              <a:t>La longitud de prefijo</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rtl="0">
              <a:buFont typeface="Arial" panose="020B0604020202020204" pitchFamily="34" charset="0"/>
              <a:buChar char="•"/>
            </a:pPr>
            <a:r>
              <a:rPr lang="es-419" sz="1600">
                <a:solidFill>
                  <a:srgbClr val="000000"/>
                </a:solidFill>
              </a:rPr>
              <a:t>Una longitud de prefijo es un método menos engorroso utilizado para identificar una dirección de máscara de subred.</a:t>
            </a:r>
          </a:p>
        </p:txBody>
      </p:sp>
      <p:sp>
        <p:nvSpPr>
          <p:cNvPr id="5" name="Content Placeholder 3">
            <a:extLst>
              <a:ext uri="{FF2B5EF4-FFF2-40B4-BE49-F238E27FC236}">
                <a16:creationId xmlns=""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La longitud del prefijo es el número de bits establecido en 1 en la máscara de subred.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es-419" sz="1600">
                <a:solidFill>
                  <a:srgbClr val="000000"/>
                </a:solidFill>
              </a:rPr>
              <a:t>Está escrito en "notación de barra", por lo tanto, cuente el número de bits en la máscara de subred y añádalo con una barra.</a:t>
            </a:r>
          </a:p>
        </p:txBody>
      </p:sp>
      <p:graphicFrame>
        <p:nvGraphicFramePr>
          <p:cNvPr id="2" name="Table 1">
            <a:extLst>
              <a:ext uri="{FF2B5EF4-FFF2-40B4-BE49-F238E27FC236}">
                <a16:creationId xmlns="" xmlns:a16="http://schemas.microsoft.com/office/drawing/2014/main" id="{F233CEE0-728D-4198-87F2-5E9774E181A6}"/>
              </a:ext>
            </a:extLst>
          </p:cNvPr>
          <p:cNvGraphicFramePr>
            <a:graphicFrameLocks noGrp="1"/>
          </p:cNvGraphicFramePr>
          <p:nvPr>
            <p:extLst>
              <p:ext uri="{D42A27DB-BD31-4B8C-83A1-F6EECF244321}">
                <p14:modId xmlns=""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 xmlns:a16="http://schemas.microsoft.com/office/drawing/2014/main" val="2853717215"/>
                    </a:ext>
                  </a:extLst>
                </a:gridCol>
                <a:gridCol w="2628321">
                  <a:extLst>
                    <a:ext uri="{9D8B030D-6E8A-4147-A177-3AD203B41FA5}">
                      <a16:colId xmlns="" xmlns:a16="http://schemas.microsoft.com/office/drawing/2014/main" val="3859420295"/>
                    </a:ext>
                  </a:extLst>
                </a:gridCol>
                <a:gridCol w="983560">
                  <a:extLst>
                    <a:ext uri="{9D8B030D-6E8A-4147-A177-3AD203B41FA5}">
                      <a16:colId xmlns="" xmlns:a16="http://schemas.microsoft.com/office/drawing/2014/main" val="2152541703"/>
                    </a:ext>
                  </a:extLst>
                </a:gridCol>
              </a:tblGrid>
              <a:tr h="340940">
                <a:tc>
                  <a:txBody>
                    <a:bodyPr/>
                    <a:lstStyle/>
                    <a:p>
                      <a:pPr algn="l" rtl="0" fontAlgn="ctr"/>
                      <a:r>
                        <a:rPr lang="es-419" sz="1050" b="1">
                          <a:effectLst/>
                        </a:rPr>
                        <a:t>Máscara de subred</a:t>
                      </a:r>
                    </a:p>
                  </a:txBody>
                  <a:tcPr marL="31750" marR="31750" marT="31750" marB="31750" anchor="ctr"/>
                </a:tc>
                <a:tc>
                  <a:txBody>
                    <a:bodyPr/>
                    <a:lstStyle/>
                    <a:p>
                      <a:pPr algn="l" rtl="0" fontAlgn="ctr"/>
                      <a:r>
                        <a:rPr lang="es-419" sz="1050" b="1">
                          <a:effectLst/>
                        </a:rPr>
                        <a:t>Dirección de 32 bits</a:t>
                      </a:r>
                    </a:p>
                  </a:txBody>
                  <a:tcPr marL="31750" marR="31750" marT="31750" marB="31750" anchor="ctr"/>
                </a:tc>
                <a:tc>
                  <a:txBody>
                    <a:bodyPr/>
                    <a:lstStyle/>
                    <a:p>
                      <a:pPr algn="l" rtl="0" fontAlgn="ctr"/>
                      <a:r>
                        <a:rPr lang="es-419" sz="1050" b="1">
                          <a:effectLst/>
                        </a:rPr>
                        <a:t>Prefijo </a:t>
                      </a:r>
                    </a:p>
                    <a:p>
                      <a:pPr algn="l" rtl="0" fontAlgn="ctr"/>
                      <a:r>
                        <a:rPr lang="es-419" sz="1050" b="1">
                          <a:effectLst/>
                        </a:rPr>
                        <a:t>Longitud</a:t>
                      </a:r>
                    </a:p>
                  </a:txBody>
                  <a:tcPr marL="31750" marR="31750" marT="31750" marB="31750" anchor="ctr"/>
                </a:tc>
                <a:extLst>
                  <a:ext uri="{0D108BD9-81ED-4DB2-BD59-A6C34878D82A}">
                    <a16:rowId xmlns="" xmlns:a16="http://schemas.microsoft.com/office/drawing/2014/main" val="1617726287"/>
                  </a:ext>
                </a:extLst>
              </a:tr>
              <a:tr h="340940">
                <a:tc>
                  <a:txBody>
                    <a:bodyPr/>
                    <a:lstStyle/>
                    <a:p>
                      <a:pPr rtl="0" fontAlgn="ctr"/>
                      <a:r>
                        <a:rPr lang="es-419" sz="1000" b="0">
                          <a:effectLst/>
                        </a:rPr>
                        <a:t>255.0.0.0</a:t>
                      </a:r>
                    </a:p>
                  </a:txBody>
                  <a:tcPr marL="31750" marR="31750" marT="31750" marB="31750" anchor="ctr"/>
                </a:tc>
                <a:tc>
                  <a:txBody>
                    <a:bodyPr/>
                    <a:lstStyle/>
                    <a:p>
                      <a:pPr rtl="0" fontAlgn="ctr"/>
                      <a:r>
                        <a:rPr lang="es-419" sz="1000" b="0">
                          <a:effectLst/>
                        </a:rPr>
                        <a:t>11111111.00000000.00000000.00000000</a:t>
                      </a:r>
                    </a:p>
                  </a:txBody>
                  <a:tcPr marL="31750" marR="31750" marT="31750" marB="31750" anchor="ctr"/>
                </a:tc>
                <a:tc>
                  <a:txBody>
                    <a:bodyPr/>
                    <a:lstStyle/>
                    <a:p>
                      <a:pPr rtl="0" fontAlgn="ctr"/>
                      <a:r>
                        <a:rPr lang="es-419" sz="1000" b="0">
                          <a:effectLst/>
                        </a:rPr>
                        <a:t>/8</a:t>
                      </a:r>
                    </a:p>
                  </a:txBody>
                  <a:tcPr marL="31750" marR="31750" marT="31750" marB="31750" anchor="ctr"/>
                </a:tc>
                <a:extLst>
                  <a:ext uri="{0D108BD9-81ED-4DB2-BD59-A6C34878D82A}">
                    <a16:rowId xmlns="" xmlns:a16="http://schemas.microsoft.com/office/drawing/2014/main" val="3476665342"/>
                  </a:ext>
                </a:extLst>
              </a:tr>
              <a:tr h="340940">
                <a:tc>
                  <a:txBody>
                    <a:bodyPr/>
                    <a:lstStyle/>
                    <a:p>
                      <a:pPr rtl="0" fontAlgn="ctr"/>
                      <a:r>
                        <a:rPr lang="es-419" sz="1000" b="0">
                          <a:effectLst/>
                        </a:rPr>
                        <a:t>255.255.0.0</a:t>
                      </a:r>
                    </a:p>
                  </a:txBody>
                  <a:tcPr marL="31750" marR="31750" marT="31750" marB="31750" anchor="ctr"/>
                </a:tc>
                <a:tc>
                  <a:txBody>
                    <a:bodyPr/>
                    <a:lstStyle/>
                    <a:p>
                      <a:pPr rtl="0" fontAlgn="ctr"/>
                      <a:r>
                        <a:rPr lang="es-419" sz="1000" b="0">
                          <a:effectLst/>
                        </a:rPr>
                        <a:t>11111111.11111111.00000000.00000000</a:t>
                      </a:r>
                    </a:p>
                  </a:txBody>
                  <a:tcPr marL="31750" marR="31750" marT="31750" marB="31750" anchor="ctr"/>
                </a:tc>
                <a:tc>
                  <a:txBody>
                    <a:bodyPr/>
                    <a:lstStyle/>
                    <a:p>
                      <a:pPr rtl="0" fontAlgn="ctr"/>
                      <a:r>
                        <a:rPr lang="es-419" sz="1000" b="0">
                          <a:effectLst/>
                        </a:rPr>
                        <a:t>/16</a:t>
                      </a:r>
                    </a:p>
                  </a:txBody>
                  <a:tcPr marL="31750" marR="31750" marT="31750" marB="31750" anchor="ctr"/>
                </a:tc>
                <a:extLst>
                  <a:ext uri="{0D108BD9-81ED-4DB2-BD59-A6C34878D82A}">
                    <a16:rowId xmlns="" xmlns:a16="http://schemas.microsoft.com/office/drawing/2014/main" val="863355901"/>
                  </a:ext>
                </a:extLst>
              </a:tr>
              <a:tr h="340940">
                <a:tc>
                  <a:txBody>
                    <a:bodyPr/>
                    <a:lstStyle/>
                    <a:p>
                      <a:pPr rtl="0" fontAlgn="ctr"/>
                      <a:r>
                        <a:rPr lang="es-419" sz="1000" b="0">
                          <a:effectLst/>
                        </a:rPr>
                        <a:t>255.255.255.0</a:t>
                      </a:r>
                    </a:p>
                  </a:txBody>
                  <a:tcPr marL="31750" marR="31750" marT="31750" marB="31750" anchor="ctr"/>
                </a:tc>
                <a:tc>
                  <a:txBody>
                    <a:bodyPr/>
                    <a:lstStyle/>
                    <a:p>
                      <a:pPr rtl="0" fontAlgn="ctr"/>
                      <a:r>
                        <a:rPr lang="es-419" sz="1000" b="0">
                          <a:effectLst/>
                        </a:rPr>
                        <a:t>11111111.11111111.11111111.00000000</a:t>
                      </a:r>
                    </a:p>
                  </a:txBody>
                  <a:tcPr marL="31750" marR="31750" marT="31750" marB="31750" anchor="ctr"/>
                </a:tc>
                <a:tc>
                  <a:txBody>
                    <a:bodyPr/>
                    <a:lstStyle/>
                    <a:p>
                      <a:pPr rtl="0" fontAlgn="ctr"/>
                      <a:r>
                        <a:rPr lang="es-419" sz="1000" b="0">
                          <a:effectLst/>
                        </a:rPr>
                        <a:t>/24</a:t>
                      </a:r>
                    </a:p>
                  </a:txBody>
                  <a:tcPr marL="31750" marR="31750" marT="31750" marB="31750" anchor="ctr"/>
                </a:tc>
                <a:extLst>
                  <a:ext uri="{0D108BD9-81ED-4DB2-BD59-A6C34878D82A}">
                    <a16:rowId xmlns="" xmlns:a16="http://schemas.microsoft.com/office/drawing/2014/main" val="2609772987"/>
                  </a:ext>
                </a:extLst>
              </a:tr>
              <a:tr h="340940">
                <a:tc>
                  <a:txBody>
                    <a:bodyPr/>
                    <a:lstStyle/>
                    <a:p>
                      <a:pPr rtl="0" fontAlgn="ctr"/>
                      <a:r>
                        <a:rPr lang="es-419" sz="1000" b="0">
                          <a:effectLst/>
                        </a:rPr>
                        <a:t>255.255.255.128</a:t>
                      </a:r>
                    </a:p>
                  </a:txBody>
                  <a:tcPr marL="31750" marR="31750" marT="31750" marB="31750" anchor="ctr"/>
                </a:tc>
                <a:tc>
                  <a:txBody>
                    <a:bodyPr/>
                    <a:lstStyle/>
                    <a:p>
                      <a:pPr rtl="0" fontAlgn="ctr"/>
                      <a:r>
                        <a:rPr lang="es-419" sz="1000" b="0">
                          <a:effectLst/>
                        </a:rPr>
                        <a:t>11111111.11111111.11111111.10000000</a:t>
                      </a:r>
                    </a:p>
                  </a:txBody>
                  <a:tcPr marL="31750" marR="31750" marT="31750" marB="31750" anchor="ctr"/>
                </a:tc>
                <a:tc>
                  <a:txBody>
                    <a:bodyPr/>
                    <a:lstStyle/>
                    <a:p>
                      <a:pPr rtl="0" fontAlgn="ctr"/>
                      <a:r>
                        <a:rPr lang="es-419" sz="1000" b="0">
                          <a:effectLst/>
                        </a:rPr>
                        <a:t>/25</a:t>
                      </a:r>
                    </a:p>
                  </a:txBody>
                  <a:tcPr marL="31750" marR="31750" marT="31750" marB="31750" anchor="ctr"/>
                </a:tc>
                <a:extLst>
                  <a:ext uri="{0D108BD9-81ED-4DB2-BD59-A6C34878D82A}">
                    <a16:rowId xmlns="" xmlns:a16="http://schemas.microsoft.com/office/drawing/2014/main" val="1362219286"/>
                  </a:ext>
                </a:extLst>
              </a:tr>
              <a:tr h="340940">
                <a:tc>
                  <a:txBody>
                    <a:bodyPr/>
                    <a:lstStyle/>
                    <a:p>
                      <a:pPr rtl="0" fontAlgn="ctr"/>
                      <a:r>
                        <a:rPr lang="es-419" sz="1000" b="0">
                          <a:effectLst/>
                        </a:rPr>
                        <a:t>255.255.255.192</a:t>
                      </a:r>
                    </a:p>
                  </a:txBody>
                  <a:tcPr marL="31750" marR="31750" marT="31750" marB="31750" anchor="ctr"/>
                </a:tc>
                <a:tc>
                  <a:txBody>
                    <a:bodyPr/>
                    <a:lstStyle/>
                    <a:p>
                      <a:pPr rtl="0" fontAlgn="ctr"/>
                      <a:r>
                        <a:rPr lang="es-419" sz="1000" b="0">
                          <a:effectLst/>
                        </a:rPr>
                        <a:t>11111111.11111111.11111111.11000000</a:t>
                      </a:r>
                    </a:p>
                  </a:txBody>
                  <a:tcPr marL="31750" marR="31750" marT="31750" marB="31750" anchor="ctr"/>
                </a:tc>
                <a:tc>
                  <a:txBody>
                    <a:bodyPr/>
                    <a:lstStyle/>
                    <a:p>
                      <a:pPr rtl="0" fontAlgn="ctr"/>
                      <a:r>
                        <a:rPr lang="es-419" sz="1000" b="0">
                          <a:effectLst/>
                        </a:rPr>
                        <a:t>/26</a:t>
                      </a:r>
                    </a:p>
                  </a:txBody>
                  <a:tcPr marL="31750" marR="31750" marT="31750" marB="31750" anchor="ctr"/>
                </a:tc>
                <a:extLst>
                  <a:ext uri="{0D108BD9-81ED-4DB2-BD59-A6C34878D82A}">
                    <a16:rowId xmlns="" xmlns:a16="http://schemas.microsoft.com/office/drawing/2014/main" val="2881816204"/>
                  </a:ext>
                </a:extLst>
              </a:tr>
              <a:tr h="340940">
                <a:tc>
                  <a:txBody>
                    <a:bodyPr/>
                    <a:lstStyle/>
                    <a:p>
                      <a:pPr rtl="0" fontAlgn="ctr"/>
                      <a:r>
                        <a:rPr lang="es-419" sz="1000" b="0">
                          <a:effectLst/>
                        </a:rPr>
                        <a:t>255.255.255.224</a:t>
                      </a:r>
                    </a:p>
                  </a:txBody>
                  <a:tcPr marL="31750" marR="31750" marT="31750" marB="31750" anchor="ctr"/>
                </a:tc>
                <a:tc>
                  <a:txBody>
                    <a:bodyPr/>
                    <a:lstStyle/>
                    <a:p>
                      <a:pPr rtl="0" fontAlgn="ctr"/>
                      <a:r>
                        <a:rPr lang="es-419" sz="1000" b="0">
                          <a:effectLst/>
                        </a:rPr>
                        <a:t>11111111.11111111.11111111.11100000</a:t>
                      </a:r>
                    </a:p>
                  </a:txBody>
                  <a:tcPr marL="31750" marR="31750" marT="31750" marB="31750" anchor="ctr"/>
                </a:tc>
                <a:tc>
                  <a:txBody>
                    <a:bodyPr/>
                    <a:lstStyle/>
                    <a:p>
                      <a:pPr rtl="0" fontAlgn="ctr"/>
                      <a:r>
                        <a:rPr lang="es-419" sz="1000" b="0">
                          <a:effectLst/>
                        </a:rPr>
                        <a:t>/27</a:t>
                      </a:r>
                    </a:p>
                  </a:txBody>
                  <a:tcPr marL="31750" marR="31750" marT="31750" marB="31750" anchor="ctr"/>
                </a:tc>
                <a:extLst>
                  <a:ext uri="{0D108BD9-81ED-4DB2-BD59-A6C34878D82A}">
                    <a16:rowId xmlns="" xmlns:a16="http://schemas.microsoft.com/office/drawing/2014/main" val="1859046036"/>
                  </a:ext>
                </a:extLst>
              </a:tr>
              <a:tr h="340940">
                <a:tc>
                  <a:txBody>
                    <a:bodyPr/>
                    <a:lstStyle/>
                    <a:p>
                      <a:pPr rtl="0" fontAlgn="ctr"/>
                      <a:r>
                        <a:rPr lang="es-419" sz="1000" b="0">
                          <a:effectLst/>
                        </a:rPr>
                        <a:t>255.255.255.240</a:t>
                      </a:r>
                    </a:p>
                  </a:txBody>
                  <a:tcPr marL="31750" marR="31750" marT="31750" marB="31750" anchor="ctr"/>
                </a:tc>
                <a:tc>
                  <a:txBody>
                    <a:bodyPr/>
                    <a:lstStyle/>
                    <a:p>
                      <a:pPr rtl="0" fontAlgn="ctr"/>
                      <a:r>
                        <a:rPr lang="es-419" sz="1000" b="0">
                          <a:effectLst/>
                        </a:rPr>
                        <a:t>11111111.11111111.11111111.11110000</a:t>
                      </a:r>
                    </a:p>
                  </a:txBody>
                  <a:tcPr marL="31750" marR="31750" marT="31750" marB="31750" anchor="ctr"/>
                </a:tc>
                <a:tc>
                  <a:txBody>
                    <a:bodyPr/>
                    <a:lstStyle/>
                    <a:p>
                      <a:pPr rtl="0" fontAlgn="ctr"/>
                      <a:r>
                        <a:rPr lang="es-419" sz="1000" b="0">
                          <a:effectLst/>
                        </a:rPr>
                        <a:t>/28</a:t>
                      </a:r>
                    </a:p>
                  </a:txBody>
                  <a:tcPr marL="31750" marR="31750" marT="31750" marB="31750" anchor="ctr"/>
                </a:tc>
                <a:extLst>
                  <a:ext uri="{0D108BD9-81ED-4DB2-BD59-A6C34878D82A}">
                    <a16:rowId xmlns="" xmlns:a16="http://schemas.microsoft.com/office/drawing/2014/main" val="2913653739"/>
                  </a:ext>
                </a:extLst>
              </a:tr>
              <a:tr h="340940">
                <a:tc>
                  <a:txBody>
                    <a:bodyPr/>
                    <a:lstStyle/>
                    <a:p>
                      <a:pPr rtl="0" fontAlgn="ctr"/>
                      <a:r>
                        <a:rPr lang="es-419" sz="1000" b="0">
                          <a:effectLst/>
                        </a:rPr>
                        <a:t>255.255.255.248</a:t>
                      </a:r>
                    </a:p>
                  </a:txBody>
                  <a:tcPr marL="31750" marR="31750" marT="31750" marB="31750" anchor="ctr"/>
                </a:tc>
                <a:tc>
                  <a:txBody>
                    <a:bodyPr/>
                    <a:lstStyle/>
                    <a:p>
                      <a:pPr rtl="0" fontAlgn="ctr"/>
                      <a:r>
                        <a:rPr lang="es-419" sz="1000" b="0">
                          <a:effectLst/>
                        </a:rPr>
                        <a:t>11111111.11111111.11111111.11111000</a:t>
                      </a:r>
                    </a:p>
                  </a:txBody>
                  <a:tcPr marL="31750" marR="31750" marT="31750" marB="31750" anchor="ctr"/>
                </a:tc>
                <a:tc>
                  <a:txBody>
                    <a:bodyPr/>
                    <a:lstStyle/>
                    <a:p>
                      <a:pPr rtl="0" fontAlgn="ctr"/>
                      <a:r>
                        <a:rPr lang="es-419" sz="1000" b="0">
                          <a:effectLst/>
                        </a:rPr>
                        <a:t>/29</a:t>
                      </a:r>
                    </a:p>
                  </a:txBody>
                  <a:tcPr marL="31750" marR="31750" marT="31750" marB="31750" anchor="ctr"/>
                </a:tc>
                <a:extLst>
                  <a:ext uri="{0D108BD9-81ED-4DB2-BD59-A6C34878D82A}">
                    <a16:rowId xmlns="" xmlns:a16="http://schemas.microsoft.com/office/drawing/2014/main" val="200304742"/>
                  </a:ext>
                </a:extLst>
              </a:tr>
              <a:tr h="340940">
                <a:tc>
                  <a:txBody>
                    <a:bodyPr/>
                    <a:lstStyle/>
                    <a:p>
                      <a:pPr rtl="0" fontAlgn="ctr"/>
                      <a:r>
                        <a:rPr lang="es-419" sz="1000" b="0">
                          <a:effectLst/>
                        </a:rPr>
                        <a:t>255.255.255.252</a:t>
                      </a:r>
                    </a:p>
                  </a:txBody>
                  <a:tcPr marL="31750" marR="31750" marT="31750" marB="31750" anchor="ctr"/>
                </a:tc>
                <a:tc>
                  <a:txBody>
                    <a:bodyPr/>
                    <a:lstStyle/>
                    <a:p>
                      <a:pPr rtl="0" fontAlgn="ctr"/>
                      <a:r>
                        <a:rPr lang="es-419" sz="1000" b="0">
                          <a:effectLst/>
                        </a:rPr>
                        <a:t>11111111.11111111.11111111.11111100</a:t>
                      </a:r>
                    </a:p>
                  </a:txBody>
                  <a:tcPr marL="31750" marR="31750" marT="31750" marB="31750" anchor="ctr"/>
                </a:tc>
                <a:tc>
                  <a:txBody>
                    <a:bodyPr/>
                    <a:lstStyle/>
                    <a:p>
                      <a:pPr rtl="0" fontAlgn="ctr"/>
                      <a:r>
                        <a:rPr lang="es-419" sz="1000" b="0">
                          <a:effectLst/>
                        </a:rPr>
                        <a:t>/30</a:t>
                      </a:r>
                    </a:p>
                  </a:txBody>
                  <a:tcPr marL="31750" marR="31750" marT="31750" marB="31750" anchor="ctr"/>
                </a:tc>
                <a:extLst>
                  <a:ext uri="{0D108BD9-81ED-4DB2-BD59-A6C34878D82A}">
                    <a16:rowId xmlns="" xmlns:a16="http://schemas.microsoft.com/office/drawing/2014/main" val="235243754"/>
                  </a:ext>
                </a:extLst>
              </a:tr>
            </a:tbl>
          </a:graphicData>
        </a:graphic>
      </p:graphicFrame>
    </p:spTree>
    <p:extLst>
      <p:ext uri="{BB962C8B-B14F-4D97-AF65-F5344CB8AC3E}">
        <p14:creationId xmlns="" xmlns:p14="http://schemas.microsoft.com/office/powerpoint/2010/main" val="31523528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direcciones IPv4</a:t>
            </a:r>
            <a:r>
              <a:rPr lang="en-US" dirty="0"/>
              <a:t/>
            </a:r>
            <a:br>
              <a:rPr lang="en-US" dirty="0"/>
            </a:br>
            <a:r>
              <a:rPr lang="es-419" sz="2400"/>
              <a:t>Determinación de la red: AND lógica</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rtl="0">
              <a:buFont typeface="Arial" panose="020B0604020202020204" pitchFamily="34" charset="0"/>
              <a:buChar char="•"/>
            </a:pPr>
            <a:r>
              <a:rPr lang="es-419" sz="1600">
                <a:solidFill>
                  <a:srgbClr val="000000"/>
                </a:solidFill>
              </a:rPr>
              <a:t>Una operación lógica AND booleana se utiliza para determinar la dirección de red.</a:t>
            </a:r>
          </a:p>
          <a:p>
            <a:pPr marL="415985" lvl="1" indent="-342900" rtl="0">
              <a:buFont typeface="Arial" panose="020B0604020202020204" pitchFamily="34" charset="0"/>
              <a:buChar char="•"/>
            </a:pPr>
            <a:r>
              <a:rPr lang="es-419">
                <a:solidFill>
                  <a:srgbClr val="000000"/>
                </a:solidFill>
              </a:rPr>
              <a:t>Y lógico es la comparación de dos bits donde sólo un 1 AND 1 produce un 1 y cualquier otra combinación resulta en un 0.</a:t>
            </a:r>
          </a:p>
          <a:p>
            <a:pPr marL="415985" lvl="1" indent="-342900" rtl="0">
              <a:buFont typeface="Arial" panose="020B0604020202020204" pitchFamily="34" charset="0"/>
              <a:buChar char="•"/>
            </a:pPr>
            <a:r>
              <a:rPr lang="es-419">
                <a:solidFill>
                  <a:srgbClr val="000000"/>
                </a:solidFill>
              </a:rPr>
              <a:t>1 AND 1 = 1, 0 AND 1 = 0, 1 AND 0 = 0, 0 AND 0 = 0</a:t>
            </a:r>
          </a:p>
          <a:p>
            <a:pPr marL="415985" lvl="1" indent="-342900" rtl="0">
              <a:buFont typeface="Arial" panose="020B0604020202020204" pitchFamily="34" charset="0"/>
              <a:buChar char="•"/>
            </a:pPr>
            <a:r>
              <a:rPr lang="es-419">
                <a:solidFill>
                  <a:srgbClr val="000000"/>
                </a:solidFill>
              </a:rPr>
              <a:t>1 = Verdadero y 0 = Falso</a:t>
            </a:r>
          </a:p>
        </p:txBody>
      </p:sp>
      <p:sp>
        <p:nvSpPr>
          <p:cNvPr id="5" name="Content Placeholder 3">
            <a:extLst>
              <a:ext uri="{FF2B5EF4-FFF2-40B4-BE49-F238E27FC236}">
                <a16:creationId xmlns=""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es-419" sz="1600">
                <a:solidFill>
                  <a:srgbClr val="000000"/>
                </a:solidFill>
              </a:rPr>
              <a:t>Para identificar la dirección de red, la dirección IPv4 del host es lógicamente AND, bit a bit, con la máscara de subred para identificar la dirección de red.</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 xmlns:p14="http://schemas.microsoft.com/office/powerpoint/2010/main" val="26870047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Estructura de una dirección IPv4</a:t>
            </a:r>
            <a:r>
              <a:rPr lang="en-US" dirty="0"/>
              <a:t/>
            </a:r>
            <a:br>
              <a:rPr lang="en-US" dirty="0"/>
            </a:br>
            <a:r>
              <a:rPr lang="es-419" sz="2400"/>
              <a:t>Direcciones de red, host y difusión</a:t>
            </a:r>
          </a:p>
        </p:txBody>
      </p:sp>
      <p:pic>
        <p:nvPicPr>
          <p:cNvPr id="2" name="Picture 1">
            <a:extLst>
              <a:ext uri="{FF2B5EF4-FFF2-40B4-BE49-F238E27FC236}">
                <a16:creationId xmlns=""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rtl="0">
              <a:buFont typeface="Arial" panose="020B0604020202020204" pitchFamily="34" charset="0"/>
              <a:buChar char="•"/>
            </a:pPr>
            <a:r>
              <a:rPr lang="es-419" sz="1600">
                <a:solidFill>
                  <a:srgbClr val="000000"/>
                </a:solidFill>
              </a:rPr>
              <a:t>Dentro de cada red hay tres tipos de direcciones IP:</a:t>
            </a:r>
          </a:p>
          <a:p>
            <a:pPr marL="415985" lvl="1" indent="-342900" rtl="0">
              <a:buFont typeface="Arial" panose="020B0604020202020204" pitchFamily="34" charset="0"/>
              <a:buChar char="•"/>
            </a:pPr>
            <a:r>
              <a:rPr lang="es-419">
                <a:solidFill>
                  <a:srgbClr val="000000"/>
                </a:solidFill>
              </a:rPr>
              <a:t>Dirección de red</a:t>
            </a:r>
          </a:p>
          <a:p>
            <a:pPr marL="415985" lvl="1" indent="-342900" rtl="0">
              <a:buFont typeface="Arial" panose="020B0604020202020204" pitchFamily="34" charset="0"/>
              <a:buChar char="•"/>
            </a:pPr>
            <a:r>
              <a:rPr lang="es-419">
                <a:solidFill>
                  <a:srgbClr val="000000"/>
                </a:solidFill>
              </a:rPr>
              <a:t>Direcciones de host</a:t>
            </a:r>
          </a:p>
          <a:p>
            <a:pPr marL="415985" lvl="1" indent="-342900" rtl="0">
              <a:buFont typeface="Arial" panose="020B0604020202020204" pitchFamily="34" charset="0"/>
              <a:buChar char="•"/>
            </a:pPr>
            <a:r>
              <a:rPr lang="es-419">
                <a:solidFill>
                  <a:srgbClr val="000000"/>
                </a:solidFill>
              </a:rPr>
              <a:t>Dirección de broadcast</a:t>
            </a:r>
          </a:p>
        </p:txBody>
      </p:sp>
      <p:graphicFrame>
        <p:nvGraphicFramePr>
          <p:cNvPr id="6" name="Table 5">
            <a:extLst>
              <a:ext uri="{FF2B5EF4-FFF2-40B4-BE49-F238E27FC236}">
                <a16:creationId xmlns="" xmlns:a16="http://schemas.microsoft.com/office/drawing/2014/main" id="{663C58AD-E4FB-4E6F-A2AA-5493C4001BAD}"/>
              </a:ext>
            </a:extLst>
          </p:cNvPr>
          <p:cNvGraphicFramePr>
            <a:graphicFrameLocks noGrp="1"/>
          </p:cNvGraphicFramePr>
          <p:nvPr>
            <p:extLst>
              <p:ext uri="{D42A27DB-BD31-4B8C-83A1-F6EECF244321}">
                <p14:modId xmlns="" xmlns:p14="http://schemas.microsoft.com/office/powerpoint/2010/main" val="4086033669"/>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 xmlns:a16="http://schemas.microsoft.com/office/drawing/2014/main" val="6951079"/>
                    </a:ext>
                  </a:extLst>
                </a:gridCol>
                <a:gridCol w="2461260">
                  <a:extLst>
                    <a:ext uri="{9D8B030D-6E8A-4147-A177-3AD203B41FA5}">
                      <a16:colId xmlns="" xmlns:a16="http://schemas.microsoft.com/office/drawing/2014/main" val="3669600987"/>
                    </a:ext>
                  </a:extLst>
                </a:gridCol>
                <a:gridCol w="822960">
                  <a:extLst>
                    <a:ext uri="{9D8B030D-6E8A-4147-A177-3AD203B41FA5}">
                      <a16:colId xmlns="" xmlns:a16="http://schemas.microsoft.com/office/drawing/2014/main" val="1195186617"/>
                    </a:ext>
                  </a:extLst>
                </a:gridCol>
                <a:gridCol w="845820">
                  <a:extLst>
                    <a:ext uri="{9D8B030D-6E8A-4147-A177-3AD203B41FA5}">
                      <a16:colId xmlns=""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rtl="0" fontAlgn="ctr"/>
                      <a:r>
                        <a:rPr lang="es-419" sz="1050" b="1">
                          <a:effectLst/>
                        </a:rPr>
                        <a:t>Porción de red</a:t>
                      </a:r>
                    </a:p>
                  </a:txBody>
                  <a:tcPr marL="31750" marR="31750" marT="31750" marB="31750" anchor="ctr"/>
                </a:tc>
                <a:tc>
                  <a:txBody>
                    <a:bodyPr/>
                    <a:lstStyle/>
                    <a:p>
                      <a:pPr algn="ctr" rtl="0" fontAlgn="ctr"/>
                      <a:r>
                        <a:rPr lang="es-419" sz="1050" b="1">
                          <a:effectLst/>
                        </a:rPr>
                        <a:t>Porción de host</a:t>
                      </a:r>
                    </a:p>
                  </a:txBody>
                  <a:tcPr marL="31750" marR="31750" marT="31750" marB="31750" anchor="ctr"/>
                </a:tc>
                <a:tc>
                  <a:txBody>
                    <a:bodyPr/>
                    <a:lstStyle/>
                    <a:p>
                      <a:pPr algn="ctr" rtl="0" fontAlgn="ctr"/>
                      <a:r>
                        <a:rPr lang="es-419" sz="1050" b="1">
                          <a:effectLst/>
                        </a:rPr>
                        <a:t>Bits de host</a:t>
                      </a:r>
                    </a:p>
                  </a:txBody>
                  <a:tcPr marL="31750" marR="31750" marT="31750" marB="31750" anchor="ctr"/>
                </a:tc>
                <a:extLst>
                  <a:ext uri="{0D108BD9-81ED-4DB2-BD59-A6C34878D82A}">
                    <a16:rowId xmlns="" xmlns:a16="http://schemas.microsoft.com/office/drawing/2014/main" val="1417013316"/>
                  </a:ext>
                </a:extLst>
              </a:tr>
              <a:tr h="370840">
                <a:tc>
                  <a:txBody>
                    <a:bodyPr/>
                    <a:lstStyle/>
                    <a:p>
                      <a:pPr rtl="0" fontAlgn="ctr"/>
                      <a:r>
                        <a:rPr lang="es-419" sz="1000" b="0">
                          <a:effectLst/>
                        </a:rPr>
                        <a:t>Máscara de subred</a:t>
                      </a:r>
                    </a:p>
                    <a:p>
                      <a:pPr rtl="0" fontAlgn="ctr"/>
                      <a:r>
                        <a:rPr lang="es-419" sz="1000" b="1">
                          <a:effectLst/>
                        </a:rPr>
                        <a:t>255.255.255.</a:t>
                      </a:r>
                      <a:r>
                        <a:rPr lang="es-419" sz="1000" b="0">
                          <a:effectLst/>
                        </a:rPr>
                        <a:t>0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255 255 255</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11111111 111111 1111 1111</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 xmlns:a16="http://schemas.microsoft.com/office/drawing/2014/main" val="4212010678"/>
                  </a:ext>
                </a:extLst>
              </a:tr>
              <a:tr h="370840">
                <a:tc>
                  <a:txBody>
                    <a:bodyPr/>
                    <a:lstStyle/>
                    <a:p>
                      <a:pPr rtl="0" fontAlgn="ctr"/>
                      <a:r>
                        <a:rPr lang="es-419" sz="1000" b="0">
                          <a:effectLst/>
                        </a:rPr>
                        <a:t>Dirección de red</a:t>
                      </a:r>
                    </a:p>
                    <a:p>
                      <a:pPr rtl="0" fontAlgn="ctr"/>
                      <a:r>
                        <a:rPr lang="es-419" sz="1000" b="1">
                          <a:effectLst/>
                        </a:rPr>
                        <a:t>192.168.10.</a:t>
                      </a:r>
                      <a:r>
                        <a:rPr lang="es-419" sz="1000" b="0">
                          <a:effectLst/>
                        </a:rPr>
                        <a:t>0 o</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rtl="0" fontAlgn="ctr"/>
                      <a:r>
                        <a:rPr lang="es-419" sz="1000" b="0" dirty="0">
                          <a:effectLst/>
                        </a:rPr>
                        <a:t>All 0s</a:t>
                      </a:r>
                    </a:p>
                  </a:txBody>
                  <a:tcPr marL="31750" marR="31750" marT="31750" marB="31750" anchor="ctr"/>
                </a:tc>
                <a:extLst>
                  <a:ext uri="{0D108BD9-81ED-4DB2-BD59-A6C34878D82A}">
                    <a16:rowId xmlns="" xmlns:a16="http://schemas.microsoft.com/office/drawing/2014/main" val="582796851"/>
                  </a:ext>
                </a:extLst>
              </a:tr>
              <a:tr h="370840">
                <a:tc>
                  <a:txBody>
                    <a:bodyPr/>
                    <a:lstStyle/>
                    <a:p>
                      <a:pPr rtl="0" fontAlgn="ctr"/>
                      <a:r>
                        <a:rPr lang="es-419" sz="1000" b="0">
                          <a:effectLst/>
                        </a:rPr>
                        <a:t>Primera dirección</a:t>
                      </a:r>
                    </a:p>
                    <a:p>
                      <a:pPr rtl="0" fontAlgn="ctr"/>
                      <a:r>
                        <a:rPr lang="es-419" sz="1000" b="1">
                          <a:effectLst/>
                        </a:rPr>
                        <a:t>192.168.10</a:t>
                      </a:r>
                      <a:r>
                        <a:rPr lang="es-419" sz="1000" b="0">
                          <a:effectLst/>
                        </a:rPr>
                        <a:t>.1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rtl="0" fontAlgn="ctr"/>
                      <a:r>
                        <a:rPr lang="es-419" sz="1000" b="0" dirty="0">
                          <a:effectLst/>
                        </a:rPr>
                        <a:t>All 0s and a 1</a:t>
                      </a:r>
                    </a:p>
                  </a:txBody>
                  <a:tcPr marL="31750" marR="31750" marT="31750" marB="31750" anchor="ctr"/>
                </a:tc>
                <a:extLst>
                  <a:ext uri="{0D108BD9-81ED-4DB2-BD59-A6C34878D82A}">
                    <a16:rowId xmlns="" xmlns:a16="http://schemas.microsoft.com/office/drawing/2014/main" val="3315409547"/>
                  </a:ext>
                </a:extLst>
              </a:tr>
              <a:tr h="370840">
                <a:tc>
                  <a:txBody>
                    <a:bodyPr/>
                    <a:lstStyle/>
                    <a:p>
                      <a:pPr rtl="0" fontAlgn="ctr"/>
                      <a:r>
                        <a:rPr lang="es-419" sz="1000" b="0">
                          <a:effectLst/>
                        </a:rPr>
                        <a:t>Última dirección</a:t>
                      </a:r>
                    </a:p>
                    <a:p>
                      <a:pPr rtl="0" fontAlgn="ctr"/>
                      <a:r>
                        <a:rPr lang="es-419" sz="1000" b="1">
                          <a:effectLst/>
                        </a:rPr>
                        <a:t>192.168.10</a:t>
                      </a:r>
                      <a:r>
                        <a:rPr lang="es-419" sz="1000" b="0">
                          <a:effectLst/>
                        </a:rPr>
                        <a:t>.254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254</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rtl="0" fontAlgn="ctr"/>
                      <a:r>
                        <a:rPr lang="es-419" sz="1000" b="0" dirty="0">
                          <a:effectLst/>
                        </a:rPr>
                        <a:t>All 1s and a 0</a:t>
                      </a:r>
                    </a:p>
                  </a:txBody>
                  <a:tcPr marL="31750" marR="31750" marT="31750" marB="31750" anchor="ctr"/>
                </a:tc>
                <a:extLst>
                  <a:ext uri="{0D108BD9-81ED-4DB2-BD59-A6C34878D82A}">
                    <a16:rowId xmlns="" xmlns:a16="http://schemas.microsoft.com/office/drawing/2014/main" val="3018522862"/>
                  </a:ext>
                </a:extLst>
              </a:tr>
              <a:tr h="370840">
                <a:tc>
                  <a:txBody>
                    <a:bodyPr/>
                    <a:lstStyle/>
                    <a:p>
                      <a:pPr rtl="0" fontAlgn="ctr"/>
                      <a:r>
                        <a:rPr lang="es-419" sz="1000" b="0">
                          <a:effectLst/>
                        </a:rPr>
                        <a:t>Dirección de broadcast</a:t>
                      </a:r>
                    </a:p>
                    <a:p>
                      <a:pPr rtl="0" fontAlgn="ctr"/>
                      <a:r>
                        <a:rPr lang="es-419" sz="1000" b="1">
                          <a:effectLst/>
                        </a:rPr>
                        <a:t>192.168.10</a:t>
                      </a:r>
                      <a:r>
                        <a:rPr lang="es-419" sz="1000" b="0">
                          <a:effectLst/>
                        </a:rPr>
                        <a:t>.255 o </a:t>
                      </a:r>
                      <a:r>
                        <a:rPr lang="es-419" sz="1000" b="1">
                          <a:effectLst/>
                        </a:rPr>
                        <a:t>/24</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s-419" sz="1000" b="0">
                          <a:effectLst/>
                          <a:latin typeface="Courier New" panose="02070309020205020404" pitchFamily="49" charset="0"/>
                          <a:cs typeface="Courier New" panose="02070309020205020404" pitchFamily="49" charset="0"/>
                        </a:rPr>
                        <a:t>255</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es-419" sz="1000" b="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rtl="0" fontAlgn="ctr"/>
                      <a:r>
                        <a:rPr lang="es-419" sz="1000" b="0" dirty="0">
                          <a:effectLst/>
                        </a:rPr>
                        <a:t>All 1s</a:t>
                      </a:r>
                    </a:p>
                  </a:txBody>
                  <a:tcPr marL="31750" marR="31750" marT="31750" marB="31750" anchor="ctr"/>
                </a:tc>
                <a:extLst>
                  <a:ext uri="{0D108BD9-81ED-4DB2-BD59-A6C34878D82A}">
                    <a16:rowId xmlns="" xmlns:a16="http://schemas.microsoft.com/office/drawing/2014/main" val="2127298640"/>
                  </a:ext>
                </a:extLst>
              </a:tr>
            </a:tbl>
          </a:graphicData>
        </a:graphic>
      </p:graphicFrame>
    </p:spTree>
    <p:extLst>
      <p:ext uri="{BB962C8B-B14F-4D97-AF65-F5344CB8AC3E}">
        <p14:creationId xmlns="" xmlns:p14="http://schemas.microsoft.com/office/powerpoint/2010/main" val="32414087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11.2  IPv4 Unicast, Broadcast, y Multicast</a:t>
            </a:r>
          </a:p>
        </p:txBody>
      </p:sp>
    </p:spTree>
    <p:custDataLst>
      <p:tags r:id="rId1"/>
    </p:custDataLst>
    <p:extLst>
      <p:ext uri="{BB962C8B-B14F-4D97-AF65-F5344CB8AC3E}">
        <p14:creationId xmlns=""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10515</TotalTime>
  <Words>4072</Words>
  <Application>Microsoft Macintosh PowerPoint</Application>
  <PresentationFormat>Presentación en pantalla (16:9)</PresentationFormat>
  <Paragraphs>740</Paragraphs>
  <Slides>50</Slides>
  <Notes>50</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Default Theme</vt:lpstr>
      <vt:lpstr>Módulo 11: Direccionamiento IPv4</vt:lpstr>
      <vt:lpstr>Objetivos del módulo</vt:lpstr>
      <vt:lpstr>11.1 Estructura de direcciones IPv4 </vt:lpstr>
      <vt:lpstr>Estructura de direcciones IPv4 Porciones de red y host</vt:lpstr>
      <vt:lpstr>Estructura de direcciones IPv4 La máscara de subred</vt:lpstr>
      <vt:lpstr>Estructura de una dirección IPv4 La longitud de prefijo</vt:lpstr>
      <vt:lpstr>Estructura de direcciones IPv4 Determinación de la red: AND lógica</vt:lpstr>
      <vt:lpstr>Estructura de una dirección IPv4 Direcciones de red, host y difusión</vt:lpstr>
      <vt:lpstr>11.2  IPv4 Unicast, Broadcast, y Multicast</vt:lpstr>
      <vt:lpstr>IPv4 Unicast, Broadcast, y Multicast Unicast</vt:lpstr>
      <vt:lpstr>IPv4 Unicast, Broadcast, y Multicast Broadcast</vt:lpstr>
      <vt:lpstr>IPv4 Unicast, Broadcast, y Multicast Multicast</vt:lpstr>
      <vt:lpstr>11.3 Tipos de direcciones IPv4</vt:lpstr>
      <vt:lpstr>Tipos de direcciones IPv4 Direcciones IPv4 públicas y privadas</vt:lpstr>
      <vt:lpstr>Tipos de direcciones IPv4 Enrutamiento a Internet</vt:lpstr>
      <vt:lpstr>Tipos de direcciones IPv4 Direcciones IPv4 públicas y privadas</vt:lpstr>
      <vt:lpstr>Tipos de direcciones IPv4 Direccionamiento con clase Legacy</vt:lpstr>
      <vt:lpstr>Tipos de direcciones IPv4 Asignación de direcciones IP</vt:lpstr>
      <vt:lpstr>11.4 Segmentación de red</vt:lpstr>
      <vt:lpstr>Segmentación de la red  Dominios de broadcast y segmentación</vt:lpstr>
      <vt:lpstr>Segmentación de la red Problemas con los dominios de broadcast grandes</vt:lpstr>
      <vt:lpstr>Segmentación de red Motivos para dividir en subredes</vt:lpstr>
      <vt:lpstr>11.5 Subnetear una red IPv4</vt:lpstr>
      <vt:lpstr>Subnetear una red IPv4 División en subredes en el límite del octeto</vt:lpstr>
      <vt:lpstr>Subnetear una red IPv4 División en subredes en el límite del octeto (Cont.)</vt:lpstr>
      <vt:lpstr>Subnetear una red IPv4 División en subredes en el límite del octeto</vt:lpstr>
      <vt:lpstr>Subnetear una red IPv4 Packet Tracer - Subnetear una red IPv4</vt:lpstr>
      <vt:lpstr>11.6 Subnetear un prefijo /16 y /8</vt:lpstr>
      <vt:lpstr>Subnetear un prefijo /16 y /8 Crear subredes con un prefijo /16</vt:lpstr>
      <vt:lpstr>Subnetear un prefijo /16 y /8 Crear 100 subredes con un prefijo /16</vt:lpstr>
      <vt:lpstr>Subnetear un prefijo /16 y /8 Crear 1000 subredes con un prefijo /8</vt:lpstr>
      <vt:lpstr>Subnetear un prefijo /16 y /8 Laboratorio - Calcular subredes IPv4</vt:lpstr>
      <vt:lpstr>11.7 Subred para cumplir requisitos</vt:lpstr>
      <vt:lpstr>Subred para cumplir los requisitos Subred privada frente al espacio de direcciones IPv4 público</vt:lpstr>
      <vt:lpstr>Subred para cumplir los requisitos Minimice las direcciones IPv4 de host no utilizadas y Maximice las subredes</vt:lpstr>
      <vt:lpstr> Ejemplo de subred para cumplir los requisitos: Subredes IPv4 eficientes</vt:lpstr>
      <vt:lpstr>Subred para cumplir requisitos Packet Tracer – Escenario de subredes</vt:lpstr>
      <vt:lpstr>11.8 VLSM </vt:lpstr>
      <vt:lpstr>Conservación de direcciones IPv4 VLSM</vt:lpstr>
      <vt:lpstr>Conservación de direcciones IPv4  VLSM (cont.) </vt:lpstr>
      <vt:lpstr>VLSM VLSM</vt:lpstr>
      <vt:lpstr>Asignación de direcciones de topología VLSM VLSM</vt:lpstr>
      <vt:lpstr>11.9 Diseño estructurado </vt:lpstr>
      <vt:lpstr>Diseño estructurado Planificación de direcciones de red</vt:lpstr>
      <vt:lpstr>Asignación de direcciones de dispositivos de diseño estructurado</vt:lpstr>
      <vt:lpstr>Diseño Estructurado Packet Tracer - VLSM Práctica de Diseño e Implementación</vt:lpstr>
      <vt:lpstr>11.10 - Módulo de práctica y cuestionario</vt:lpstr>
      <vt:lpstr>Diseño estructurado Packet Tracer – Diseño e implementación de un esquema de direccionamiento de VLSM</vt:lpstr>
      <vt:lpstr>Diseño Estructurado Lab - Diseño e implementación de un esquema de direccionamiento de VLSM</vt:lpstr>
      <vt:lpstr>Diapositiva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347</cp:revision>
  <dcterms:created xsi:type="dcterms:W3CDTF">2019-10-18T06:21:22Z</dcterms:created>
  <dcterms:modified xsi:type="dcterms:W3CDTF">2020-09-23T08:41:04Z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