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tags/tag16.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tags/tag17.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876" r:id="rId2"/>
    <p:sldId id="860" r:id="rId3"/>
    <p:sldId id="1150" r:id="rId4"/>
    <p:sldId id="759" r:id="rId5"/>
    <p:sldId id="1054" r:id="rId6"/>
    <p:sldId id="1151" r:id="rId7"/>
    <p:sldId id="1056" r:id="rId8"/>
    <p:sldId id="1152" r:id="rId9"/>
    <p:sldId id="1153" r:id="rId10"/>
    <p:sldId id="1154" r:id="rId11"/>
    <p:sldId id="1063" r:id="rId12"/>
    <p:sldId id="1119" r:id="rId13"/>
    <p:sldId id="1155" r:id="rId14"/>
    <p:sldId id="1156" r:id="rId15"/>
    <p:sldId id="1157" r:id="rId16"/>
    <p:sldId id="1158" r:id="rId17"/>
    <p:sldId id="1159" r:id="rId18"/>
    <p:sldId id="1160" r:id="rId19"/>
    <p:sldId id="957" r:id="rId20"/>
    <p:sldId id="1161" r:id="rId21"/>
    <p:sldId id="1162" r:id="rId22"/>
    <p:sldId id="1163" r:id="rId23"/>
    <p:sldId id="1105" r:id="rId24"/>
    <p:sldId id="1164" r:id="rId25"/>
    <p:sldId id="1165" r:id="rId26"/>
    <p:sldId id="1166" r:id="rId27"/>
    <p:sldId id="1167" r:id="rId28"/>
    <p:sldId id="1168" r:id="rId29"/>
    <p:sldId id="1169" r:id="rId30"/>
    <p:sldId id="1170" r:id="rId31"/>
    <p:sldId id="1106" r:id="rId32"/>
    <p:sldId id="1171" r:id="rId33"/>
    <p:sldId id="1172" r:id="rId34"/>
    <p:sldId id="1174" r:id="rId35"/>
    <p:sldId id="1173" r:id="rId36"/>
    <p:sldId id="1184" r:id="rId37"/>
    <p:sldId id="1107" r:id="rId38"/>
    <p:sldId id="1175" r:id="rId39"/>
    <p:sldId id="1176" r:id="rId40"/>
    <p:sldId id="1177" r:id="rId41"/>
    <p:sldId id="1185" r:id="rId42"/>
    <p:sldId id="1104" r:id="rId43"/>
    <p:sldId id="1178" r:id="rId44"/>
    <p:sldId id="1179" r:id="rId45"/>
    <p:sldId id="1180" r:id="rId46"/>
    <p:sldId id="1181" r:id="rId47"/>
    <p:sldId id="1182" r:id="rId48"/>
    <p:sldId id="1064" r:id="rId49"/>
    <p:sldId id="291"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 xmlns:p15="http://schemas.microsoft.com/office/powerpoint/2012/main" userId="S-1-5-21-1708537768-1303643608-725345543-200204" providerId="AD"/>
      </p:ext>
    </p:extLst>
  </p:cmAuthor>
  <p:cmAuthor id="2" name="Bob Vachon" initials="BV" lastIdx="24" clrIdx="2">
    <p:extLst>
      <p:ext uri="{19B8F6BF-5375-455C-9EA6-DF929625EA0E}">
        <p15:presenceInfo xmlns=""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 xmlns:p15="http://schemas.microsoft.com/office/powerpoint/2012/main" userId="S::suliving@cisco.com::dc701d48-dd51-411a-9041-b7f1328f1486" providerId="AD"/>
      </p:ext>
    </p:extLst>
  </p:cmAuthor>
  <p:cmAuthor id="4" name="jagibbon" initials="jmg" lastIdx="8" clrIdx="4">
    <p:extLst>
      <p:ext uri="{19B8F6BF-5375-455C-9EA6-DF929625EA0E}">
        <p15:presenceInfo xmlns=""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157" autoAdjust="0"/>
    <p:restoredTop sz="84420" autoAdjust="0"/>
  </p:normalViewPr>
  <p:slideViewPr>
    <p:cSldViewPr snapToGrid="0" showGuides="1">
      <p:cViewPr varScale="1">
        <p:scale>
          <a:sx n="98" d="100"/>
          <a:sy n="98" d="100"/>
        </p:scale>
        <p:origin x="-714"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9/30/2020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Programa Cisco Networking Academy</a:t>
            </a:r>
          </a:p>
          <a:p>
            <a:pPr rtl="0"/>
            <a:r>
              <a:rPr lang="es-419" dirty="0"/>
              <a:t>Introducción a Redes v7.0 (ITN)</a:t>
            </a:r>
          </a:p>
          <a:p>
            <a:pPr rtl="0"/>
            <a:r>
              <a:rPr lang="es-419" dirty="0"/>
              <a:t>Módulo 12: Direccionamiento IPv6</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12.2 – Representación de dirección IPv6</a:t>
            </a:r>
          </a:p>
          <a:p>
            <a:pPr rtl="0"/>
            <a:r>
              <a:rPr lang="es-419"/>
              <a:t>12.2.2 — Regla 2 — Los dos puntos dobles</a:t>
            </a:r>
          </a:p>
          <a:p>
            <a:pPr rtl="0"/>
            <a:r>
              <a:rPr lang="es-419"/>
              <a:t>12.2.4 – Actividad – Representación de dirección IPv6</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 xmlns:p14="http://schemas.microsoft.com/office/powerpoint/2010/main" val="58664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12.2 Tipos de direcciones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11</a:t>
            </a:fld>
            <a:endParaRPr/>
          </a:p>
        </p:txBody>
      </p:sp>
    </p:spTree>
    <p:extLst>
      <p:ext uri="{BB962C8B-B14F-4D97-AF65-F5344CB8AC3E}">
        <p14:creationId xmlns="" xmlns:p14="http://schemas.microsoft.com/office/powerpoint/2010/main" val="977755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12.3 — Tipos de direcciones IPv6</a:t>
            </a:r>
          </a:p>
          <a:p>
            <a:pPr rtl="0"/>
            <a:r>
              <a:rPr lang="es-419"/>
              <a:t>12.3.1 — Unicast, Multicast, Anycast</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 xmlns:p14="http://schemas.microsoft.com/office/powerpoint/2010/main" val="2844081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12.3 — Tipos de direcciones IPv6</a:t>
            </a:r>
          </a:p>
          <a:p>
            <a:pPr rtl="0"/>
            <a:r>
              <a:rPr lang="es-419"/>
              <a:t>12.3.2 — Longitud del prefijo IPv6</a:t>
            </a:r>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 xmlns:p14="http://schemas.microsoft.com/office/powerpoint/2010/main" val="2923002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12.3 — Tipos de direcciones IPv6</a:t>
            </a:r>
          </a:p>
          <a:p>
            <a:pPr rtl="0"/>
            <a:r>
              <a:rPr lang="es-419"/>
              <a:t>12.3.3 – Tipos de direcciones Unicast de IPv6</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 xmlns:p14="http://schemas.microsoft.com/office/powerpoint/2010/main" val="228393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12.3 — Tipos de direcciones IPv6</a:t>
            </a:r>
          </a:p>
          <a:p>
            <a:pPr rtl="0"/>
            <a:r>
              <a:rPr lang="es-419"/>
              <a:t>12.3.4 — Una nota sobre la dirección local única</a:t>
            </a:r>
          </a:p>
        </p:txBody>
      </p:sp>
      <p:sp>
        <p:nvSpPr>
          <p:cNvPr id="4" name="Slide Number Placeholder 3"/>
          <p:cNvSpPr>
            <a:spLocks noGrp="1"/>
          </p:cNvSpPr>
          <p:nvPr>
            <p:ph type="sldNum" sz="quarter" idx="5"/>
          </p:nvPr>
        </p:nvSpPr>
        <p:spPr/>
        <p:txBody>
          <a:bodyPr/>
          <a:lstStyle/>
          <a:p>
            <a:pPr rtl="0"/>
            <a:fld id="{5641018C-6CAF-B84E-B92C-ECB119457FBA}" type="slidenum">
              <a:rPr/>
              <a:pPr rtl="0"/>
              <a:t>15</a:t>
            </a:fld>
            <a:endParaRPr/>
          </a:p>
        </p:txBody>
      </p:sp>
    </p:spTree>
    <p:extLst>
      <p:ext uri="{BB962C8B-B14F-4D97-AF65-F5344CB8AC3E}">
        <p14:creationId xmlns="" xmlns:p14="http://schemas.microsoft.com/office/powerpoint/2010/main" val="2288409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12.3 — Tipos de direcciones IPv6</a:t>
            </a:r>
          </a:p>
          <a:p>
            <a:pPr rtl="0"/>
            <a:r>
              <a:rPr lang="es-419"/>
              <a:t>12.3.5 — IPv6 GUA</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 xmlns:p14="http://schemas.microsoft.com/office/powerpoint/2010/main" val="1850946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12.3 — Tipos de direcciones IPv6</a:t>
            </a:r>
          </a:p>
          <a:p>
            <a:pPr rtl="0"/>
            <a:r>
              <a:rPr lang="es-419"/>
              <a:t>12.3.5 — Estructura GUA de IPv6</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 xmlns:p14="http://schemas.microsoft.com/office/powerpoint/2010/main" val="1920390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12.3 — Tipos de direcciones IPv6</a:t>
            </a:r>
          </a:p>
          <a:p>
            <a:pPr rtl="0"/>
            <a:r>
              <a:rPr lang="es-419"/>
              <a:t>12.3.6 — IPv6 LLA</a:t>
            </a:r>
          </a:p>
          <a:p>
            <a:pPr rtl="0"/>
            <a:r>
              <a:rPr lang="es-419"/>
              <a:t>12.3.7 — Compruebe su comprensión — Tipos de direcciones IPv6</a:t>
            </a:r>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 xmlns:p14="http://schemas.microsoft.com/office/powerpoint/2010/main" val="2661769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12.4- Configuración estática GUA y LLA</a:t>
            </a:r>
          </a:p>
        </p:txBody>
      </p:sp>
      <p:sp>
        <p:nvSpPr>
          <p:cNvPr id="4" name="Slide Number Placeholder 3"/>
          <p:cNvSpPr>
            <a:spLocks noGrp="1"/>
          </p:cNvSpPr>
          <p:nvPr>
            <p:ph type="sldNum" sz="quarter" idx="10"/>
          </p:nvPr>
        </p:nvSpPr>
        <p:spPr/>
        <p:txBody>
          <a:bodyPr/>
          <a:lstStyle/>
          <a:p>
            <a:pPr rtl="0"/>
            <a:fld id="{5641018C-6CAF-B84E-B92C-ECB119457FBA}" type="slidenum">
              <a:rPr/>
              <a:pPr rtl="0"/>
              <a:t>19</a:t>
            </a:fld>
            <a:endParaRPr/>
          </a:p>
        </p:txBody>
      </p:sp>
    </p:spTree>
    <p:extLst>
      <p:ext uri="{BB962C8B-B14F-4D97-AF65-F5344CB8AC3E}">
        <p14:creationId xmlns="" xmlns:p14="http://schemas.microsoft.com/office/powerpoint/2010/main" val="221714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buFontTx/>
              <a:buNone/>
            </a:pPr>
            <a:r>
              <a:rPr lang="es-419"/>
              <a:t>12- Direccionamiento IPv6</a:t>
            </a:r>
          </a:p>
          <a:p>
            <a:pPr rtl="0">
              <a:buFontTx/>
              <a:buNone/>
            </a:pPr>
            <a:r>
              <a:rPr lang="es-419"/>
              <a:t>12.0.2 ¿Qué aprenderá en este módulo?</a:t>
            </a:r>
          </a:p>
        </p:txBody>
      </p:sp>
    </p:spTree>
    <p:extLst>
      <p:ext uri="{BB962C8B-B14F-4D97-AF65-F5344CB8AC3E}">
        <p14:creationId xmlns=""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12.4 — Configuración estática GUA y LLA</a:t>
            </a:r>
          </a:p>
          <a:p>
            <a:pPr rtl="0"/>
            <a:r>
              <a:rPr lang="es-419"/>
              <a:t>12.4.1 — Configuración de GUA estática en un router</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 xmlns:p14="http://schemas.microsoft.com/office/powerpoint/2010/main" val="1287567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12.4 — Configuración estática GUA y LLA</a:t>
            </a:r>
          </a:p>
          <a:p>
            <a:pPr rtl="0"/>
            <a:r>
              <a:rPr lang="es-419"/>
              <a:t>12.4.2 — Configuración GUA estática en un host de Windows</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 xmlns:p14="http://schemas.microsoft.com/office/powerpoint/2010/main" val="90234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12.4 — Configuración estática GUA y LLA</a:t>
            </a:r>
          </a:p>
          <a:p>
            <a:pPr rtl="0"/>
            <a:r>
              <a:rPr lang="es-419"/>
              <a:t>12.4.3 — Configuración de GUA estática de una dirección Link-Local Unicast.</a:t>
            </a:r>
          </a:p>
          <a:p>
            <a:pPr rtl="0"/>
            <a:r>
              <a:rPr lang="es-419"/>
              <a:t>12.4.4 — Comprobador de sintaxis — Configuración estática GUA y LLA</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 xmlns:p14="http://schemas.microsoft.com/office/powerpoint/2010/main" val="1842287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12.5 Direccionamiento dinámico IPv4 para GUA IPv6</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23</a:t>
            </a:fld>
            <a:endParaRPr/>
          </a:p>
        </p:txBody>
      </p:sp>
    </p:spTree>
    <p:extLst>
      <p:ext uri="{BB962C8B-B14F-4D97-AF65-F5344CB8AC3E}">
        <p14:creationId xmlns="" xmlns:p14="http://schemas.microsoft.com/office/powerpoint/2010/main" val="88795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12.5 — Direccionamiento dinámico para GUA IPv6</a:t>
            </a:r>
          </a:p>
          <a:p>
            <a:pPr rtl="0"/>
            <a:r>
              <a:rPr lang="es-419"/>
              <a:t>12.5.1 — Mensajes RS y RA</a:t>
            </a:r>
          </a:p>
        </p:txBody>
      </p:sp>
      <p:sp>
        <p:nvSpPr>
          <p:cNvPr id="4" name="Slide Number Placeholder 3"/>
          <p:cNvSpPr>
            <a:spLocks noGrp="1"/>
          </p:cNvSpPr>
          <p:nvPr>
            <p:ph type="sldNum" sz="quarter" idx="5"/>
          </p:nvPr>
        </p:nvSpPr>
        <p:spPr/>
        <p:txBody>
          <a:bodyPr/>
          <a:lstStyle/>
          <a:p>
            <a:pPr rtl="0"/>
            <a:fld id="{5641018C-6CAF-B84E-B92C-ECB119457FBA}" type="slidenum">
              <a:rPr/>
              <a:pPr rtl="0"/>
              <a:t>24</a:t>
            </a:fld>
            <a:endParaRPr/>
          </a:p>
        </p:txBody>
      </p:sp>
    </p:spTree>
    <p:extLst>
      <p:ext uri="{BB962C8B-B14F-4D97-AF65-F5344CB8AC3E}">
        <p14:creationId xmlns="" xmlns:p14="http://schemas.microsoft.com/office/powerpoint/2010/main" val="999590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12.5 — Direccionamiento dinámico para GUA IPv6</a:t>
            </a:r>
          </a:p>
          <a:p>
            <a:pPr rtl="0"/>
            <a:r>
              <a:rPr lang="es-419"/>
              <a:t>12.5.2 — Método 1: SLAAC</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 xmlns:p14="http://schemas.microsoft.com/office/powerpoint/2010/main" val="202577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12 — Direccionamiento IPv6</a:t>
            </a:r>
          </a:p>
          <a:p>
            <a:pPr rtl="0"/>
            <a:r>
              <a:rPr lang="es-419" dirty="0"/>
              <a:t>12.5 — Direccionamiento dinámico para GUA IPv6</a:t>
            </a:r>
          </a:p>
          <a:p>
            <a:pPr rtl="0"/>
            <a:r>
              <a:rPr lang="es-419" dirty="0"/>
              <a:t>12.5.3 — Método 2: </a:t>
            </a:r>
            <a:r>
              <a:rPr lang="en-US" sz="1200" dirty="0"/>
              <a:t>SLAAC y DHCP sin </a:t>
            </a:r>
            <a:r>
              <a:rPr lang="en-US" sz="1200" dirty="0" err="1"/>
              <a:t>estado</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 xmlns:p14="http://schemas.microsoft.com/office/powerpoint/2010/main" val="1581001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12 — Direccionamiento IPv6</a:t>
            </a:r>
          </a:p>
          <a:p>
            <a:pPr rtl="0"/>
            <a:r>
              <a:rPr lang="es-419" dirty="0"/>
              <a:t>12.5 — Direccionamiento dinámico para GUA IPv6</a:t>
            </a:r>
          </a:p>
          <a:p>
            <a:pPr rtl="0"/>
            <a:r>
              <a:rPr lang="es-419" dirty="0"/>
              <a:t>12.5.4 — Método 3: </a:t>
            </a:r>
            <a:r>
              <a:rPr lang="es-419" sz="1200" dirty="0"/>
              <a:t>DHCPv6 con estado</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 xmlns:p14="http://schemas.microsoft.com/office/powerpoint/2010/main" val="4218367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12.5 — Direccionamiento dinámico para GUA IPv6</a:t>
            </a:r>
          </a:p>
          <a:p>
            <a:pPr rtl="0"/>
            <a:r>
              <a:rPr lang="es-419"/>
              <a:t>12.5.5 – Proceso EUI-64 vs Generado aleatoriamente</a:t>
            </a:r>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 xmlns:p14="http://schemas.microsoft.com/office/powerpoint/2010/main" val="592838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12.5 — Direccionamiento dinámico para GUA IPv6</a:t>
            </a:r>
          </a:p>
          <a:p>
            <a:pPr rtl="0"/>
            <a:r>
              <a:rPr lang="es-419"/>
              <a:t>12.5.6 — Proceso EUI-64</a:t>
            </a:r>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 xmlns:p14="http://schemas.microsoft.com/office/powerpoint/2010/main" val="413307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3</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buFontTx/>
              <a:buNone/>
            </a:pPr>
            <a:r>
              <a:rPr lang="es-419"/>
              <a:t>12- Direccionamiento IPv6</a:t>
            </a:r>
          </a:p>
          <a:p>
            <a:pPr rtl="0">
              <a:buFontTx/>
              <a:buNone/>
            </a:pPr>
            <a:r>
              <a:rPr lang="es-419"/>
              <a:t>12.0.2 ¿Qué aprenderá en este módulo?</a:t>
            </a:r>
          </a:p>
          <a:p>
            <a:pPr>
              <a:buFontTx/>
              <a:buNone/>
            </a:pPr>
            <a:endParaRPr lang="en-GB" dirty="0"/>
          </a:p>
        </p:txBody>
      </p:sp>
    </p:spTree>
    <p:extLst>
      <p:ext uri="{BB962C8B-B14F-4D97-AF65-F5344CB8AC3E}">
        <p14:creationId xmlns="" xmlns:p14="http://schemas.microsoft.com/office/powerpoint/2010/main" val="2683436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12.5 — Direccionamiento dinámico para GUA IPv6</a:t>
            </a:r>
          </a:p>
          <a:p>
            <a:pPr rtl="0"/>
            <a:r>
              <a:rPr lang="es-419"/>
              <a:t>12.5.7 – IDs de interfaz generadas aleatoriamente</a:t>
            </a:r>
          </a:p>
          <a:p>
            <a:pPr rtl="0"/>
            <a:r>
              <a:rPr lang="es-419"/>
              <a:t>12.5.8 — Compruebe su comprensión — Dirección dinámica para GUA IPv6</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 xmlns:p14="http://schemas.microsoft.com/office/powerpoint/2010/main" val="2722701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12.6 Direccionamiento dinámico IPv4 para LLAS IPv6</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31</a:t>
            </a:fld>
            <a:endParaRPr/>
          </a:p>
        </p:txBody>
      </p:sp>
    </p:spTree>
    <p:extLst>
      <p:ext uri="{BB962C8B-B14F-4D97-AF65-F5344CB8AC3E}">
        <p14:creationId xmlns="" xmlns:p14="http://schemas.microsoft.com/office/powerpoint/2010/main" val="487480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12.6 — Direccionamiento dinámico para LLAs de IPv6</a:t>
            </a:r>
          </a:p>
          <a:p>
            <a:pPr rtl="0"/>
            <a:r>
              <a:rPr lang="es-419"/>
              <a:t>12.6.1 — LLAS dinámicas</a:t>
            </a:r>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 xmlns:p14="http://schemas.microsoft.com/office/powerpoint/2010/main" val="2095260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12.6 — Direccionamiento dinámico para LLAs de IPv6</a:t>
            </a:r>
          </a:p>
          <a:p>
            <a:pPr rtl="0"/>
            <a:r>
              <a:rPr lang="es-419"/>
              <a:t>12.6.2 — LLAs dinámicas en Windows</a:t>
            </a:r>
          </a:p>
        </p:txBody>
      </p:sp>
      <p:sp>
        <p:nvSpPr>
          <p:cNvPr id="4" name="Slide Number Placeholder 3"/>
          <p:cNvSpPr>
            <a:spLocks noGrp="1"/>
          </p:cNvSpPr>
          <p:nvPr>
            <p:ph type="sldNum" sz="quarter" idx="5"/>
          </p:nvPr>
        </p:nvSpPr>
        <p:spPr/>
        <p:txBody>
          <a:bodyPr/>
          <a:lstStyle/>
          <a:p>
            <a:pPr rtl="0"/>
            <a:fld id="{5641018C-6CAF-B84E-B92C-ECB119457FBA}" type="slidenum">
              <a:rPr/>
              <a:pPr rtl="0"/>
              <a:t>33</a:t>
            </a:fld>
            <a:endParaRPr/>
          </a:p>
        </p:txBody>
      </p:sp>
    </p:spTree>
    <p:extLst>
      <p:ext uri="{BB962C8B-B14F-4D97-AF65-F5344CB8AC3E}">
        <p14:creationId xmlns="" xmlns:p14="http://schemas.microsoft.com/office/powerpoint/2010/main" val="3705923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12.6 — Direccionamiento dinámico para LLAs de IPv6</a:t>
            </a:r>
          </a:p>
          <a:p>
            <a:pPr rtl="0"/>
            <a:r>
              <a:rPr lang="es-419"/>
              <a:t>12.6.3 — LLAs dinámicas en routers Cisco</a:t>
            </a:r>
          </a:p>
        </p:txBody>
      </p:sp>
      <p:sp>
        <p:nvSpPr>
          <p:cNvPr id="4" name="Slide Number Placeholder 3"/>
          <p:cNvSpPr>
            <a:spLocks noGrp="1"/>
          </p:cNvSpPr>
          <p:nvPr>
            <p:ph type="sldNum" sz="quarter" idx="5"/>
          </p:nvPr>
        </p:nvSpPr>
        <p:spPr/>
        <p:txBody>
          <a:bodyPr/>
          <a:lstStyle/>
          <a:p>
            <a:pPr rtl="0"/>
            <a:fld id="{5641018C-6CAF-B84E-B92C-ECB119457FBA}" type="slidenum">
              <a:rPr/>
              <a:pPr rtl="0"/>
              <a:t>34</a:t>
            </a:fld>
            <a:endParaRPr/>
          </a:p>
        </p:txBody>
      </p:sp>
    </p:spTree>
    <p:extLst>
      <p:ext uri="{BB962C8B-B14F-4D97-AF65-F5344CB8AC3E}">
        <p14:creationId xmlns="" xmlns:p14="http://schemas.microsoft.com/office/powerpoint/2010/main" val="1404422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12.6 — Direccionamiento dinámico para LLAs de IPv6</a:t>
            </a:r>
          </a:p>
          <a:p>
            <a:pPr rtl="0"/>
            <a:r>
              <a:rPr lang="es-419"/>
              <a:t>12.6.4 – Verificación de la configuración de direcciones IPv6</a:t>
            </a:r>
          </a:p>
          <a:p>
            <a:pPr rtl="0"/>
            <a:r>
              <a:rPr lang="es-419"/>
              <a:t>12.6.5 – Syntax Checker – Verificación de la configuración de direcciones IPv6</a:t>
            </a:r>
          </a:p>
        </p:txBody>
      </p:sp>
      <p:sp>
        <p:nvSpPr>
          <p:cNvPr id="4" name="Slide Number Placeholder 3"/>
          <p:cNvSpPr>
            <a:spLocks noGrp="1"/>
          </p:cNvSpPr>
          <p:nvPr>
            <p:ph type="sldNum" sz="quarter" idx="5"/>
          </p:nvPr>
        </p:nvSpPr>
        <p:spPr/>
        <p:txBody>
          <a:bodyPr/>
          <a:lstStyle/>
          <a:p>
            <a:pPr rtl="0"/>
            <a:fld id="{5641018C-6CAF-B84E-B92C-ECB119457FBA}" type="slidenum">
              <a:rPr/>
              <a:pPr rtl="0"/>
              <a:t>35</a:t>
            </a:fld>
            <a:endParaRPr/>
          </a:p>
        </p:txBody>
      </p:sp>
    </p:spTree>
    <p:extLst>
      <p:ext uri="{BB962C8B-B14F-4D97-AF65-F5344CB8AC3E}">
        <p14:creationId xmlns="" xmlns:p14="http://schemas.microsoft.com/office/powerpoint/2010/main" val="441553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36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r>
              <a:rPr lang="es-419"/>
              <a:t>12 — Direccionamiento IPv6</a:t>
            </a:r>
          </a:p>
          <a:p>
            <a:pPr rtl="0"/>
            <a:r>
              <a:rPr lang="es-419"/>
              <a:t>12.6 — Direccionamiento dinámico para LLAs de IPv6</a:t>
            </a:r>
          </a:p>
          <a:p>
            <a:pPr rtl="0"/>
            <a:r>
              <a:rPr lang="es-419"/>
              <a:t>12.6.6 – Packet Tracer - Configuración de direccionamiento IPv6</a:t>
            </a:r>
          </a:p>
        </p:txBody>
      </p:sp>
    </p:spTree>
    <p:extLst>
      <p:ext uri="{BB962C8B-B14F-4D97-AF65-F5344CB8AC3E}">
        <p14:creationId xmlns="" xmlns:p14="http://schemas.microsoft.com/office/powerpoint/2010/main" val="4133122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12.7 – Dirección Multicast de IPv4</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37</a:t>
            </a:fld>
            <a:endParaRPr/>
          </a:p>
        </p:txBody>
      </p:sp>
    </p:spTree>
    <p:extLst>
      <p:ext uri="{BB962C8B-B14F-4D97-AF65-F5344CB8AC3E}">
        <p14:creationId xmlns="" xmlns:p14="http://schemas.microsoft.com/office/powerpoint/2010/main" val="3763860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12.7 – Dirección Multicast de IPv6</a:t>
            </a:r>
          </a:p>
          <a:p>
            <a:pPr rtl="0"/>
            <a:r>
              <a:rPr lang="es-419"/>
              <a:t>12.7.1 – Direcciones IPv6 multicast asignadas</a:t>
            </a:r>
          </a:p>
        </p:txBody>
      </p:sp>
      <p:sp>
        <p:nvSpPr>
          <p:cNvPr id="4" name="Slide Number Placeholder 3"/>
          <p:cNvSpPr>
            <a:spLocks noGrp="1"/>
          </p:cNvSpPr>
          <p:nvPr>
            <p:ph type="sldNum" sz="quarter" idx="5"/>
          </p:nvPr>
        </p:nvSpPr>
        <p:spPr/>
        <p:txBody>
          <a:bodyPr/>
          <a:lstStyle/>
          <a:p>
            <a:pPr rtl="0"/>
            <a:fld id="{5641018C-6CAF-B84E-B92C-ECB119457FBA}" type="slidenum">
              <a:rPr/>
              <a:pPr rtl="0"/>
              <a:t>38</a:t>
            </a:fld>
            <a:endParaRPr/>
          </a:p>
        </p:txBody>
      </p:sp>
    </p:spTree>
    <p:extLst>
      <p:ext uri="{BB962C8B-B14F-4D97-AF65-F5344CB8AC3E}">
        <p14:creationId xmlns="" xmlns:p14="http://schemas.microsoft.com/office/powerpoint/2010/main" val="4122185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12.7 – Dirección Multicast de IPv6</a:t>
            </a:r>
          </a:p>
          <a:p>
            <a:pPr rtl="0"/>
            <a:r>
              <a:rPr lang="es-419"/>
              <a:t>12.7.2 — Direcciones IPv6 multicast conocidas</a:t>
            </a:r>
          </a:p>
        </p:txBody>
      </p:sp>
      <p:sp>
        <p:nvSpPr>
          <p:cNvPr id="4" name="Slide Number Placeholder 3"/>
          <p:cNvSpPr>
            <a:spLocks noGrp="1"/>
          </p:cNvSpPr>
          <p:nvPr>
            <p:ph type="sldNum" sz="quarter" idx="5"/>
          </p:nvPr>
        </p:nvSpPr>
        <p:spPr/>
        <p:txBody>
          <a:bodyPr/>
          <a:lstStyle/>
          <a:p>
            <a:pPr rtl="0"/>
            <a:fld id="{5641018C-6CAF-B84E-B92C-ECB119457FBA}" type="slidenum">
              <a:rPr/>
              <a:pPr rtl="0"/>
              <a:t>39</a:t>
            </a:fld>
            <a:endParaRPr/>
          </a:p>
        </p:txBody>
      </p:sp>
    </p:spTree>
    <p:extLst>
      <p:ext uri="{BB962C8B-B14F-4D97-AF65-F5344CB8AC3E}">
        <p14:creationId xmlns="" xmlns:p14="http://schemas.microsoft.com/office/powerpoint/2010/main" val="311603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12.1 Problemas de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4</a:t>
            </a:fld>
            <a:endParaRPr/>
          </a:p>
        </p:txBody>
      </p:sp>
    </p:spTree>
    <p:extLst>
      <p:ext uri="{BB962C8B-B14F-4D97-AF65-F5344CB8AC3E}">
        <p14:creationId xmlns=""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12.7 – Dirección Multicast de IPv6</a:t>
            </a:r>
          </a:p>
          <a:p>
            <a:pPr rtl="0"/>
            <a:r>
              <a:rPr lang="es-419"/>
              <a:t>12.7.3 – Direcciones IPv6 multicast de nodo solicitado</a:t>
            </a:r>
          </a:p>
          <a:p>
            <a:pPr rtl="0"/>
            <a:r>
              <a:rPr lang="es-419"/>
              <a:t>12.7.4 – Laboratorio: Identificación de direcciones IPv6</a:t>
            </a:r>
          </a:p>
        </p:txBody>
      </p:sp>
      <p:sp>
        <p:nvSpPr>
          <p:cNvPr id="4" name="Slide Number Placeholder 3"/>
          <p:cNvSpPr>
            <a:spLocks noGrp="1"/>
          </p:cNvSpPr>
          <p:nvPr>
            <p:ph type="sldNum" sz="quarter" idx="5"/>
          </p:nvPr>
        </p:nvSpPr>
        <p:spPr/>
        <p:txBody>
          <a:bodyPr/>
          <a:lstStyle/>
          <a:p>
            <a:pPr rtl="0"/>
            <a:fld id="{5641018C-6CAF-B84E-B92C-ECB119457FBA}" type="slidenum">
              <a:rPr/>
              <a:pPr rtl="0"/>
              <a:t>40</a:t>
            </a:fld>
            <a:endParaRPr/>
          </a:p>
        </p:txBody>
      </p:sp>
    </p:spTree>
    <p:extLst>
      <p:ext uri="{BB962C8B-B14F-4D97-AF65-F5344CB8AC3E}">
        <p14:creationId xmlns="" xmlns:p14="http://schemas.microsoft.com/office/powerpoint/2010/main" val="13909375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41</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r>
              <a:rPr lang="es-419"/>
              <a:t>12 — Direccionamiento IPv6</a:t>
            </a:r>
          </a:p>
          <a:p>
            <a:pPr rtl="0"/>
            <a:r>
              <a:rPr lang="es-419"/>
              <a:t>12.7 – Dirección Multicast de IPv6</a:t>
            </a:r>
          </a:p>
          <a:p>
            <a:pPr rtl="0"/>
            <a:r>
              <a:rPr lang="es-419"/>
              <a:t>12.7.4 – Laboratorio: Identificación de direcciones IPv6</a:t>
            </a:r>
          </a:p>
        </p:txBody>
      </p:sp>
    </p:spTree>
    <p:extLst>
      <p:ext uri="{BB962C8B-B14F-4D97-AF65-F5344CB8AC3E}">
        <p14:creationId xmlns="" xmlns:p14="http://schemas.microsoft.com/office/powerpoint/2010/main" val="1884697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12.8 — División de subredes de una red IPv6</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42</a:t>
            </a:fld>
            <a:endParaRPr/>
          </a:p>
        </p:txBody>
      </p:sp>
    </p:spTree>
    <p:extLst>
      <p:ext uri="{BB962C8B-B14F-4D97-AF65-F5344CB8AC3E}">
        <p14:creationId xmlns="" xmlns:p14="http://schemas.microsoft.com/office/powerpoint/2010/main" val="1892266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12.8 — Subred de una red IPv6</a:t>
            </a:r>
          </a:p>
          <a:p>
            <a:pPr rtl="0"/>
            <a:r>
              <a:rPr lang="es-419"/>
              <a:t>12.8.1 – División en subredes mediante la ID de subred</a:t>
            </a:r>
          </a:p>
        </p:txBody>
      </p:sp>
      <p:sp>
        <p:nvSpPr>
          <p:cNvPr id="4" name="Slide Number Placeholder 3"/>
          <p:cNvSpPr>
            <a:spLocks noGrp="1"/>
          </p:cNvSpPr>
          <p:nvPr>
            <p:ph type="sldNum" sz="quarter" idx="5"/>
          </p:nvPr>
        </p:nvSpPr>
        <p:spPr/>
        <p:txBody>
          <a:bodyPr/>
          <a:lstStyle/>
          <a:p>
            <a:pPr rtl="0"/>
            <a:fld id="{5641018C-6CAF-B84E-B92C-ECB119457FBA}" type="slidenum">
              <a:rPr/>
              <a:pPr rtl="0"/>
              <a:t>43</a:t>
            </a:fld>
            <a:endParaRPr/>
          </a:p>
        </p:txBody>
      </p:sp>
    </p:spTree>
    <p:extLst>
      <p:ext uri="{BB962C8B-B14F-4D97-AF65-F5344CB8AC3E}">
        <p14:creationId xmlns="" xmlns:p14="http://schemas.microsoft.com/office/powerpoint/2010/main" val="3324368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12 — Direccionamiento IPv6</a:t>
            </a:r>
          </a:p>
          <a:p>
            <a:pPr rtl="0"/>
            <a:r>
              <a:rPr lang="es-419" dirty="0"/>
              <a:t>12.8 — </a:t>
            </a:r>
            <a:r>
              <a:rPr lang="es-419" sz="1200" dirty="0"/>
              <a:t>Subnetear una red IPv6</a:t>
            </a:r>
            <a:endParaRPr lang="es-419" dirty="0"/>
          </a:p>
          <a:p>
            <a:pPr rtl="0"/>
            <a:r>
              <a:rPr lang="es-419" dirty="0"/>
              <a:t>12.8.2 – </a:t>
            </a:r>
            <a:r>
              <a:rPr lang="es-419" sz="1200" dirty="0"/>
              <a:t>Ejemplo de subneteo IPv6</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pPr rtl="0"/>
              <a:t>44</a:t>
            </a:fld>
            <a:endParaRPr/>
          </a:p>
        </p:txBody>
      </p:sp>
    </p:spTree>
    <p:extLst>
      <p:ext uri="{BB962C8B-B14F-4D97-AF65-F5344CB8AC3E}">
        <p14:creationId xmlns="" xmlns:p14="http://schemas.microsoft.com/office/powerpoint/2010/main" val="21886132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12 —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12.8 — </a:t>
            </a:r>
            <a:r>
              <a:rPr lang="es-419" sz="1200" dirty="0"/>
              <a:t>Subnetear una red IPv6</a:t>
            </a:r>
            <a:endParaRPr lang="es-419" dirty="0"/>
          </a:p>
          <a:p>
            <a:pPr rtl="0"/>
            <a:r>
              <a:rPr lang="es-419" dirty="0"/>
              <a:t>12.8.3 – Asignación de subred IPv6</a:t>
            </a:r>
          </a:p>
        </p:txBody>
      </p:sp>
      <p:sp>
        <p:nvSpPr>
          <p:cNvPr id="4" name="Slide Number Placeholder 3"/>
          <p:cNvSpPr>
            <a:spLocks noGrp="1"/>
          </p:cNvSpPr>
          <p:nvPr>
            <p:ph type="sldNum" sz="quarter" idx="5"/>
          </p:nvPr>
        </p:nvSpPr>
        <p:spPr/>
        <p:txBody>
          <a:bodyPr/>
          <a:lstStyle/>
          <a:p>
            <a:pPr rtl="0"/>
            <a:fld id="{5641018C-6CAF-B84E-B92C-ECB119457FBA}" type="slidenum">
              <a:rPr/>
              <a:pPr rtl="0"/>
              <a:t>45</a:t>
            </a:fld>
            <a:endParaRPr/>
          </a:p>
        </p:txBody>
      </p:sp>
    </p:spTree>
    <p:extLst>
      <p:ext uri="{BB962C8B-B14F-4D97-AF65-F5344CB8AC3E}">
        <p14:creationId xmlns="" xmlns:p14="http://schemas.microsoft.com/office/powerpoint/2010/main" val="65420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12 —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12.8 — </a:t>
            </a:r>
            <a:r>
              <a:rPr lang="es-419" sz="1200" dirty="0"/>
              <a:t>Subnetear una red IPv6</a:t>
            </a:r>
            <a:endParaRPr lang="es-419" dirty="0"/>
          </a:p>
          <a:p>
            <a:pPr rtl="0"/>
            <a:r>
              <a:rPr lang="es-419" dirty="0"/>
              <a:t>12.8.4 — Router configurado con subredes IPv6</a:t>
            </a:r>
          </a:p>
          <a:p>
            <a:pPr rtl="0"/>
            <a:r>
              <a:rPr lang="es-419" dirty="0"/>
              <a:t>12.8.5 — Compruebe su comprensión — División de una red I IPv6</a:t>
            </a:r>
          </a:p>
        </p:txBody>
      </p:sp>
      <p:sp>
        <p:nvSpPr>
          <p:cNvPr id="4" name="Slide Number Placeholder 3"/>
          <p:cNvSpPr>
            <a:spLocks noGrp="1"/>
          </p:cNvSpPr>
          <p:nvPr>
            <p:ph type="sldNum" sz="quarter" idx="5"/>
          </p:nvPr>
        </p:nvSpPr>
        <p:spPr/>
        <p:txBody>
          <a:bodyPr/>
          <a:lstStyle/>
          <a:p>
            <a:pPr rtl="0"/>
            <a:fld id="{5641018C-6CAF-B84E-B92C-ECB119457FBA}" type="slidenum">
              <a:rPr/>
              <a:pPr rtl="0"/>
              <a:t>46</a:t>
            </a:fld>
            <a:endParaRPr/>
          </a:p>
        </p:txBody>
      </p:sp>
    </p:spTree>
    <p:extLst>
      <p:ext uri="{BB962C8B-B14F-4D97-AF65-F5344CB8AC3E}">
        <p14:creationId xmlns="" xmlns:p14="http://schemas.microsoft.com/office/powerpoint/2010/main" val="2184871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nSpc>
                <a:spcPct val="80000"/>
              </a:lnSpc>
              <a:buFontTx/>
              <a:buNone/>
            </a:pPr>
            <a:r>
              <a:rPr lang="es-419" sz="1200" kern="1200">
                <a:solidFill>
                  <a:schemeClr val="tx1"/>
                </a:solidFill>
                <a:latin typeface="Arial" charset="0"/>
                <a:ea typeface="ＭＳ Ｐゴシック" charset="0"/>
                <a:cs typeface="ＭＳ Ｐゴシック" charset="0"/>
              </a:rPr>
              <a:t>12 — Direccionamiento IPv6</a:t>
            </a:r>
          </a:p>
          <a:p>
            <a:pPr rtl="0">
              <a:lnSpc>
                <a:spcPct val="80000"/>
              </a:lnSpc>
              <a:buFontTx/>
              <a:buNone/>
            </a:pPr>
            <a:r>
              <a:rPr lang="es-419" sz="1200" kern="1200">
                <a:solidFill>
                  <a:schemeClr val="tx1"/>
                </a:solidFill>
                <a:latin typeface="Arial" charset="0"/>
                <a:ea typeface="ＭＳ Ｐゴシック" charset="0"/>
                <a:cs typeface="ＭＳ Ｐゴシック" charset="0"/>
              </a:rPr>
              <a:t>12.9 – Módulo de Práctica y Prueba</a:t>
            </a:r>
          </a:p>
        </p:txBody>
      </p:sp>
      <p:sp>
        <p:nvSpPr>
          <p:cNvPr id="4" name="Slide Number Placeholder 3"/>
          <p:cNvSpPr>
            <a:spLocks noGrp="1"/>
          </p:cNvSpPr>
          <p:nvPr>
            <p:ph type="sldNum" sz="quarter" idx="10"/>
          </p:nvPr>
        </p:nvSpPr>
        <p:spPr/>
        <p:txBody>
          <a:bodyPr/>
          <a:lstStyle/>
          <a:p>
            <a:pPr rtl="0"/>
            <a:fld id="{5641018C-6CAF-B84E-B92C-ECB119457FBA}" type="slidenum">
              <a:rPr/>
              <a:pPr rtl="0"/>
              <a:t>47</a:t>
            </a:fld>
            <a:endParaRPr/>
          </a:p>
        </p:txBody>
      </p:sp>
    </p:spTree>
    <p:extLst>
      <p:ext uri="{BB962C8B-B14F-4D97-AF65-F5344CB8AC3E}">
        <p14:creationId xmlns="" xmlns:p14="http://schemas.microsoft.com/office/powerpoint/2010/main" val="2217143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lnSpc>
                <a:spcPct val="80000"/>
              </a:lnSpc>
              <a:buFontTx/>
              <a:buNone/>
            </a:pPr>
            <a:r>
              <a:rPr lang="es-419" sz="1200" kern="1200">
                <a:solidFill>
                  <a:schemeClr val="tx1"/>
                </a:solidFill>
                <a:latin typeface="Arial" charset="0"/>
                <a:ea typeface="ＭＳ Ｐゴシック" charset="0"/>
                <a:cs typeface="ＭＳ Ｐゴシック" charset="0"/>
              </a:rPr>
              <a:t>12 — Direccionamiento IPv6</a:t>
            </a:r>
          </a:p>
          <a:p>
            <a:pPr rtl="0">
              <a:lnSpc>
                <a:spcPct val="80000"/>
              </a:lnSpc>
              <a:buFontTx/>
              <a:buNone/>
            </a:pPr>
            <a:r>
              <a:rPr lang="es-419" sz="1200" kern="1200">
                <a:solidFill>
                  <a:schemeClr val="tx1"/>
                </a:solidFill>
                <a:latin typeface="Arial" charset="0"/>
                <a:ea typeface="ＭＳ Ｐゴシック" charset="0"/>
                <a:cs typeface="ＭＳ Ｐゴシック" charset="0"/>
              </a:rPr>
              <a:t>12.9 – Módulo de Práctica y Prueba</a:t>
            </a:r>
          </a:p>
          <a:p>
            <a:pPr rtl="0">
              <a:lnSpc>
                <a:spcPct val="80000"/>
              </a:lnSpc>
              <a:buFontTx/>
              <a:buNone/>
            </a:pPr>
            <a:r>
              <a:rPr lang="es-419" sz="1200" b="0" kern="1200">
                <a:solidFill>
                  <a:schemeClr val="tx1"/>
                </a:solidFill>
                <a:latin typeface="Arial" charset="0"/>
                <a:ea typeface="ＭＳ Ｐゴシック" charset="0"/>
              </a:rPr>
              <a:t>12.9.1 – Packet Tracer – Implementación de un esquema de direccionamiento IPv6 dividido en subredes</a:t>
            </a:r>
          </a:p>
        </p:txBody>
      </p:sp>
    </p:spTree>
    <p:extLst>
      <p:ext uri="{BB962C8B-B14F-4D97-AF65-F5344CB8AC3E}">
        <p14:creationId xmlns="" xmlns:p14="http://schemas.microsoft.com/office/powerpoint/2010/main" val="3652039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49</a:t>
            </a:fld>
            <a:endParaRPr/>
          </a:p>
        </p:txBody>
      </p:sp>
    </p:spTree>
    <p:extLst>
      <p:ext uri="{BB962C8B-B14F-4D97-AF65-F5344CB8AC3E}">
        <p14:creationId xmlns=""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12.1 — Problemas de IPv4</a:t>
            </a:r>
          </a:p>
          <a:p>
            <a:pPr rtl="0"/>
            <a:r>
              <a:rPr lang="es-419"/>
              <a:t>12.1.1 — Necesidad de IPv6</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 xmlns:p14="http://schemas.microsoft.com/office/powerpoint/2010/main" val="309231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12 — Direccionamiento IPv6</a:t>
            </a:r>
          </a:p>
          <a:p>
            <a:pPr rtl="0"/>
            <a:r>
              <a:rPr lang="es-419" dirty="0"/>
              <a:t>12.1 — Problemas de IPv4</a:t>
            </a:r>
          </a:p>
          <a:p>
            <a:pPr rtl="0"/>
            <a:r>
              <a:rPr lang="es-419" dirty="0"/>
              <a:t>12.1.2 — Convivencia IPv4 e IPv6</a:t>
            </a:r>
          </a:p>
          <a:p>
            <a:pPr rtl="0"/>
            <a:r>
              <a:rPr lang="es-419" dirty="0"/>
              <a:t>12.1.3 — Compruebe su comprensión — Problemas con IPv4</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 xmlns:p14="http://schemas.microsoft.com/office/powerpoint/2010/main" val="371565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12- Direccionamiento IPv6</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12.2 Representación de la dirección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7</a:t>
            </a:fld>
            <a:endParaRPr/>
          </a:p>
        </p:txBody>
      </p:sp>
    </p:spTree>
    <p:extLst>
      <p:ext uri="{BB962C8B-B14F-4D97-AF65-F5344CB8AC3E}">
        <p14:creationId xmlns=""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12.2 – Representación de dirección IPv6</a:t>
            </a:r>
          </a:p>
          <a:p>
            <a:pPr rtl="0"/>
            <a:r>
              <a:rPr lang="es-419"/>
              <a:t>12.2.1 — Formatos de direccionamiento IPv6</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 xmlns:p14="http://schemas.microsoft.com/office/powerpoint/2010/main" val="4242759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12 — Direccionamiento IPv6</a:t>
            </a:r>
          </a:p>
          <a:p>
            <a:pPr rtl="0"/>
            <a:r>
              <a:rPr lang="es-419"/>
              <a:t>12.2 – Representación de dirección IPv6</a:t>
            </a:r>
          </a:p>
          <a:p>
            <a:pPr rtl="0"/>
            <a:r>
              <a:rPr lang="es-419"/>
              <a:t>12.2.2 — Omitir cero inicial</a:t>
            </a:r>
          </a:p>
        </p:txBody>
      </p:sp>
      <p:sp>
        <p:nvSpPr>
          <p:cNvPr id="4" name="Slide Number Placeholder 3"/>
          <p:cNvSpPr>
            <a:spLocks noGrp="1"/>
          </p:cNvSpPr>
          <p:nvPr>
            <p:ph type="sldNum" sz="quarter" idx="5"/>
          </p:nvPr>
        </p:nvSpPr>
        <p:spPr/>
        <p:txBody>
          <a:bodyPr/>
          <a:lstStyle/>
          <a:p>
            <a:pPr rtl="0"/>
            <a:fld id="{5641018C-6CAF-B84E-B92C-ECB119457FBA}" type="slidenum">
              <a:rPr/>
              <a:pPr rtl="0"/>
              <a:t>9</a:t>
            </a:fld>
            <a:endParaRPr/>
          </a:p>
        </p:txBody>
      </p:sp>
    </p:spTree>
    <p:extLst>
      <p:ext uri="{BB962C8B-B14F-4D97-AF65-F5344CB8AC3E}">
        <p14:creationId xmlns="" xmlns:p14="http://schemas.microsoft.com/office/powerpoint/2010/main" val="2034984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3086725553"/>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 xmlns:p14="http://schemas.microsoft.com/office/powerpoint/2010/main" val="3653042546"/>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 xmlns:p14="http://schemas.microsoft.com/office/powerpoint/2010/main" val="1974617842"/>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afiliados.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 xmlns:p14="http://schemas.microsoft.com/office/powerpoint/2010/main" val="5429679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afiliados.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dirty="0">
                <a:solidFill>
                  <a:schemeClr val="accent5">
                    <a:lumMod val="40000"/>
                    <a:lumOff val="60000"/>
                  </a:schemeClr>
                </a:solidFill>
              </a:rPr>
              <a:t>Módulo 12: Direccionamiento IPv6</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v7.0 (ITN)</a:t>
            </a:r>
          </a:p>
          <a:p>
            <a:endParaRPr lang="en-US" dirty="0"/>
          </a:p>
        </p:txBody>
      </p:sp>
    </p:spTree>
    <p:custDataLst>
      <p:tags r:id="rId1"/>
    </p:custDataLst>
    <p:extLst>
      <p:ext uri="{BB962C8B-B14F-4D97-AF65-F5344CB8AC3E}">
        <p14:creationId xmlns=""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Representación de dirección IPv6</a:t>
            </a:r>
            <a:r>
              <a:rPr lang="es-419" sz="2400" dirty="0"/>
              <a:t/>
            </a:r>
            <a:br>
              <a:rPr lang="es-419" sz="2400" dirty="0"/>
            </a:br>
            <a:r>
              <a:rPr lang="es-419" sz="2400" dirty="0"/>
              <a:t>Regla 2 - Dos puntos</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rtl="0"/>
            <a:r>
              <a:rPr lang="es-419" sz="1800" dirty="0">
                <a:solidFill>
                  <a:schemeClr val="tx1"/>
                </a:solidFill>
              </a:rPr>
              <a:t>Los dos puntos dobles (::) pueden reemplazar cualquier cadena única y contigua de uno o más segmentos de 16 bits (hextetos) que estén compuestas solo por ceros. </a:t>
            </a:r>
          </a:p>
          <a:p>
            <a:pPr marL="0" indent="0" algn="l" rtl="0"/>
            <a:endParaRPr lang="es-419" sz="1800" dirty="0">
              <a:solidFill>
                <a:schemeClr val="tx1"/>
              </a:solidFill>
            </a:endParaRPr>
          </a:p>
          <a:p>
            <a:pPr marL="0" indent="0" algn="l" rtl="0"/>
            <a:r>
              <a:rPr lang="es-419" sz="1600" b="1" dirty="0">
                <a:solidFill>
                  <a:schemeClr val="tx1"/>
                </a:solidFill>
              </a:rPr>
              <a:t>Por ejemplo:</a:t>
            </a:r>
          </a:p>
          <a:p>
            <a:pPr marL="285750" indent="-285750" algn="l" rtl="0">
              <a:buFont typeface="Arial" panose="020B0604020202020204" pitchFamily="34" charset="0"/>
              <a:buChar char="•"/>
            </a:pPr>
            <a:r>
              <a:rPr lang="es-419" sz="1400" dirty="0">
                <a:solidFill>
                  <a:schemeClr val="tx1"/>
                </a:solidFill>
              </a:rPr>
              <a:t>2001:db8:cafe: 1:0:0:0:1 (0s iniciales omitidos) podría representarse como 2001:db8:cafe:1: :1</a:t>
            </a:r>
          </a:p>
          <a:p>
            <a:pPr marL="0" indent="0" algn="l"/>
            <a:endParaRPr lang="en-US" sz="1600" dirty="0">
              <a:solidFill>
                <a:schemeClr val="tx1"/>
              </a:solidFill>
            </a:endParaRPr>
          </a:p>
          <a:p>
            <a:pPr marL="0" indent="0" algn="l" rtl="0"/>
            <a:r>
              <a:rPr lang="es-419" sz="1600" b="1" dirty="0">
                <a:solidFill>
                  <a:schemeClr val="tx1"/>
                </a:solidFill>
              </a:rPr>
              <a:t>Nota</a:t>
            </a:r>
            <a:r>
              <a:rPr lang="es-419" sz="1600" dirty="0">
                <a:solidFill>
                  <a:schemeClr val="tx1"/>
                </a:solidFill>
              </a:rPr>
              <a:t>: </a:t>
            </a:r>
            <a:r>
              <a:rPr lang="es-419" sz="1400" dirty="0">
                <a:solidFill>
                  <a:schemeClr val="tx1"/>
                </a:solidFill>
              </a:rPr>
              <a:t>Los dos puntos dobles (::) se pueden utilizar solamente una vez dentro de una dirección; de lo contrario, habría más de una dirección resultante posible.</a:t>
            </a:r>
          </a:p>
          <a:p>
            <a:pPr marL="0" indent="0" algn="l"/>
            <a:endParaRPr lang="en-US" sz="1600" dirty="0">
              <a:solidFill>
                <a:schemeClr val="tx1"/>
              </a:solidFill>
            </a:endParaRPr>
          </a:p>
        </p:txBody>
      </p:sp>
      <p:graphicFrame>
        <p:nvGraphicFramePr>
          <p:cNvPr id="5" name="Content Placeholder 6">
            <a:extLst>
              <a:ext uri="{FF2B5EF4-FFF2-40B4-BE49-F238E27FC236}">
                <a16:creationId xmlns="" xmlns:a16="http://schemas.microsoft.com/office/drawing/2014/main" id="{8D418206-3EDF-4754-9AFB-FFEB638592BB}"/>
              </a:ext>
            </a:extLst>
          </p:cNvPr>
          <p:cNvGraphicFramePr>
            <a:graphicFrameLocks/>
          </p:cNvGraphicFramePr>
          <p:nvPr>
            <p:extLst>
              <p:ext uri="{D42A27DB-BD31-4B8C-83A1-F6EECF244321}">
                <p14:modId xmlns="" xmlns:p14="http://schemas.microsoft.com/office/powerpoint/2010/main" val="2740644422"/>
              </p:ext>
            </p:extLst>
          </p:nvPr>
        </p:nvGraphicFramePr>
        <p:xfrm>
          <a:off x="864195" y="3510841"/>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 xmlns:a16="http://schemas.microsoft.com/office/drawing/2014/main" val="3729139006"/>
                    </a:ext>
                  </a:extLst>
                </a:gridCol>
                <a:gridCol w="4653970">
                  <a:extLst>
                    <a:ext uri="{9D8B030D-6E8A-4147-A177-3AD203B41FA5}">
                      <a16:colId xmlns="" xmlns:a16="http://schemas.microsoft.com/office/drawing/2014/main" val="1988913492"/>
                    </a:ext>
                  </a:extLst>
                </a:gridCol>
              </a:tblGrid>
              <a:tr h="0">
                <a:tc>
                  <a:txBody>
                    <a:bodyPr/>
                    <a:lstStyle/>
                    <a:p>
                      <a:pPr rtl="0"/>
                      <a:r>
                        <a:rPr lang="es-419" sz="1100"/>
                        <a:t>Tipo</a:t>
                      </a:r>
                    </a:p>
                  </a:txBody>
                  <a:tcPr/>
                </a:tc>
                <a:tc>
                  <a:txBody>
                    <a:bodyPr/>
                    <a:lstStyle/>
                    <a:p>
                      <a:pPr rtl="0"/>
                      <a:r>
                        <a:rPr lang="es-419" sz="1100"/>
                        <a:t>Formato</a:t>
                      </a:r>
                    </a:p>
                  </a:txBody>
                  <a:tcPr/>
                </a:tc>
                <a:extLst>
                  <a:ext uri="{0D108BD9-81ED-4DB2-BD59-A6C34878D82A}">
                    <a16:rowId xmlns="" xmlns:a16="http://schemas.microsoft.com/office/drawing/2014/main" val="2583676789"/>
                  </a:ext>
                </a:extLst>
              </a:tr>
              <a:tr h="0">
                <a:tc>
                  <a:txBody>
                    <a:bodyPr/>
                    <a:lstStyle/>
                    <a:p>
                      <a:pPr rtl="0"/>
                      <a:r>
                        <a:rPr lang="es-419" sz="1100">
                          <a:solidFill>
                            <a:srgbClr val="000000"/>
                          </a:solidFill>
                        </a:rPr>
                        <a:t>Recomendado</a:t>
                      </a:r>
                    </a:p>
                  </a:txBody>
                  <a:tcPr/>
                </a:tc>
                <a:tc>
                  <a:txBody>
                    <a:bodyPr/>
                    <a:lstStyle/>
                    <a:p>
                      <a:pPr rtl="0"/>
                      <a:r>
                        <a:rPr lang="es-419" sz="1100" dirty="0"/>
                        <a:t>2001: </a:t>
                      </a:r>
                      <a:r>
                        <a:rPr lang="es-419" sz="1100" b="1" dirty="0"/>
                        <a:t>0</a:t>
                      </a:r>
                      <a:r>
                        <a:rPr lang="es-419" sz="1100" dirty="0"/>
                        <a:t>db8: </a:t>
                      </a:r>
                      <a:r>
                        <a:rPr lang="es-419" sz="1100" b="1" dirty="0"/>
                        <a:t>000</a:t>
                      </a:r>
                      <a:r>
                        <a:rPr lang="es-419" sz="1100" dirty="0"/>
                        <a:t>0:1111: </a:t>
                      </a:r>
                      <a:r>
                        <a:rPr lang="es-419" sz="1100" b="1" dirty="0"/>
                        <a:t>0000</a:t>
                      </a:r>
                      <a:r>
                        <a:rPr lang="es-419" sz="1100" dirty="0"/>
                        <a:t>: </a:t>
                      </a:r>
                      <a:r>
                        <a:rPr lang="es-419" sz="1100" b="1" dirty="0"/>
                        <a:t>0000</a:t>
                      </a:r>
                      <a:r>
                        <a:rPr lang="es-419" sz="1100" dirty="0"/>
                        <a:t>: </a:t>
                      </a:r>
                      <a:r>
                        <a:rPr lang="es-419" sz="1100" b="1" dirty="0"/>
                        <a:t>0000</a:t>
                      </a:r>
                      <a:r>
                        <a:rPr lang="es-419" sz="1100" dirty="0"/>
                        <a:t>: </a:t>
                      </a:r>
                      <a:r>
                        <a:rPr lang="es-419" sz="1100" b="1" dirty="0"/>
                        <a:t>0</a:t>
                      </a:r>
                      <a:r>
                        <a:rPr lang="es-419" sz="1100" dirty="0"/>
                        <a:t>200</a:t>
                      </a:r>
                    </a:p>
                  </a:txBody>
                  <a:tcPr/>
                </a:tc>
                <a:extLst>
                  <a:ext uri="{0D108BD9-81ED-4DB2-BD59-A6C34878D82A}">
                    <a16:rowId xmlns=""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Comprimido</a:t>
                      </a:r>
                    </a:p>
                  </a:txBody>
                  <a:tcPr/>
                </a:tc>
                <a:tc>
                  <a:txBody>
                    <a:bodyPr/>
                    <a:lstStyle/>
                    <a:p>
                      <a:pPr rtl="0"/>
                      <a:r>
                        <a:rPr lang="es-419" sz="1100" dirty="0"/>
                        <a:t>2001:db8:0:1111::200</a:t>
                      </a:r>
                    </a:p>
                  </a:txBody>
                  <a:tcPr/>
                </a:tc>
                <a:extLst>
                  <a:ext uri="{0D108BD9-81ED-4DB2-BD59-A6C34878D82A}">
                    <a16:rowId xmlns="" xmlns:a16="http://schemas.microsoft.com/office/drawing/2014/main" val="235735172"/>
                  </a:ext>
                </a:extLst>
              </a:tr>
            </a:tbl>
          </a:graphicData>
        </a:graphic>
      </p:graphicFrame>
    </p:spTree>
    <p:extLst>
      <p:ext uri="{BB962C8B-B14F-4D97-AF65-F5344CB8AC3E}">
        <p14:creationId xmlns="" xmlns:p14="http://schemas.microsoft.com/office/powerpoint/2010/main" val="1058549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12.3 Tipos de direcciones IPv6</a:t>
            </a:r>
          </a:p>
        </p:txBody>
      </p:sp>
    </p:spTree>
    <p:custDataLst>
      <p:tags r:id="rId1"/>
    </p:custDataLst>
    <p:extLst>
      <p:ext uri="{BB962C8B-B14F-4D97-AF65-F5344CB8AC3E}">
        <p14:creationId xmlns="" xmlns:p14="http://schemas.microsoft.com/office/powerpoint/2010/main" val="4733910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IPv6</a:t>
            </a:r>
            <a:r>
              <a:rPr lang="en-US" dirty="0"/>
              <a:t/>
            </a:r>
            <a:br>
              <a:rPr lang="en-US" dirty="0"/>
            </a:br>
            <a:r>
              <a:rPr lang="es-419" sz="2400"/>
              <a:t>Unicast, Multicast, Anycast</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rtl="0" fontAlgn="base">
              <a:spcBef>
                <a:spcPts val="600"/>
              </a:spcBef>
              <a:spcAft>
                <a:spcPts val="600"/>
              </a:spcAft>
              <a:buClr>
                <a:schemeClr val="tx2"/>
              </a:buClr>
              <a:buSzPct val="90000"/>
            </a:pPr>
            <a:r>
              <a:rPr lang="es-419" sz="1600">
                <a:solidFill>
                  <a:schemeClr val="tx1"/>
                </a:solidFill>
              </a:rPr>
              <a:t>Existen tres categorías amplias de direcciones IPv6:</a:t>
            </a:r>
          </a:p>
          <a:p>
            <a:pPr marL="285750" indent="-285750" algn="l" rtl="0">
              <a:buFont typeface="Arial" panose="020B0604020202020204" pitchFamily="34" charset="0"/>
              <a:buChar char="•"/>
            </a:pPr>
            <a:r>
              <a:rPr lang="es-419" sz="1600" b="1">
                <a:solidFill>
                  <a:schemeClr val="tx1"/>
                </a:solidFill>
              </a:rPr>
              <a:t>Unicast</a:t>
            </a:r>
            <a:r>
              <a:rPr lang="es-419" sz="1600">
                <a:solidFill>
                  <a:schemeClr val="tx1"/>
                </a:solidFill>
              </a:rPr>
              <a:t> – Identifica de manera única una interfaz de un dispositivo habilitado para IPv6.</a:t>
            </a:r>
          </a:p>
          <a:p>
            <a:pPr marL="285750" indent="-285750" algn="l" rtl="0">
              <a:buFont typeface="Arial" panose="020B0604020202020204" pitchFamily="34" charset="0"/>
              <a:buChar char="•"/>
            </a:pPr>
            <a:r>
              <a:rPr lang="es-419" sz="1600" b="1">
                <a:solidFill>
                  <a:schemeClr val="tx1"/>
                </a:solidFill>
              </a:rPr>
              <a:t>Multicast</a:t>
            </a:r>
            <a:r>
              <a:rPr lang="es-419" sz="1600">
                <a:solidFill>
                  <a:schemeClr val="tx1"/>
                </a:solidFill>
              </a:rPr>
              <a:t> – Se usan para enviar un único paquete IPv6 a varios destinos.</a:t>
            </a:r>
          </a:p>
          <a:p>
            <a:pPr marL="285750" indent="-285750" algn="l" rtl="0">
              <a:buFont typeface="Arial" panose="020B0604020202020204" pitchFamily="34" charset="0"/>
              <a:buChar char="•"/>
            </a:pPr>
            <a:r>
              <a:rPr lang="es-419" sz="1600" b="1">
                <a:solidFill>
                  <a:schemeClr val="tx1"/>
                </a:solidFill>
              </a:rPr>
              <a:t>Anycast</a:t>
            </a:r>
            <a:r>
              <a:rPr lang="es-419" sz="1600">
                <a:solidFill>
                  <a:schemeClr val="tx1"/>
                </a:solidFill>
              </a:rPr>
              <a:t> – Esta es cualquier dirección unicast de IPv6 que puede asignarse a varios dispositivos. Los paquetes enviados a una dirección de anycast se enrutan al dispositivo más cercano que tenga esa dirección.</a:t>
            </a:r>
          </a:p>
          <a:p>
            <a:pPr marL="285750" indent="-285750" algn="l">
              <a:buFont typeface="Arial" panose="020B0604020202020204" pitchFamily="34" charset="0"/>
              <a:buChar char="•"/>
            </a:pPr>
            <a:endParaRPr lang="en-US" sz="1600" dirty="0">
              <a:solidFill>
                <a:schemeClr val="tx1"/>
              </a:solidFill>
            </a:endParaRPr>
          </a:p>
          <a:p>
            <a:pPr marL="0" indent="0" algn="l" rtl="0"/>
            <a:r>
              <a:rPr lang="es-419" sz="1600" b="1">
                <a:solidFill>
                  <a:schemeClr val="tx1"/>
                </a:solidFill>
              </a:rPr>
              <a:t>Nota</a:t>
            </a:r>
            <a:r>
              <a:rPr lang="es-419" sz="1600">
                <a:solidFill>
                  <a:schemeClr val="tx1"/>
                </a:solidFill>
              </a:rPr>
              <a:t>: A diferencia de IPv4, IPv6 no tiene una dirección broadcast. Sin embargo, existe una dirección IPv6 de multicast de todos los nodos que brinda básicamente el mismo resultado.</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 xmlns:p14="http://schemas.microsoft.com/office/powerpoint/2010/main" val="15679603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IPv6</a:t>
            </a:r>
            <a:r>
              <a:rPr lang="en-US" dirty="0"/>
              <a:t/>
            </a:r>
            <a:br>
              <a:rPr lang="en-US" dirty="0"/>
            </a:br>
            <a:r>
              <a:rPr lang="es-419" sz="2400"/>
              <a:t>Longitud de prefijo IPv6</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rtl="0" fontAlgn="base">
              <a:spcBef>
                <a:spcPts val="600"/>
              </a:spcBef>
              <a:spcAft>
                <a:spcPts val="600"/>
              </a:spcAft>
              <a:buClr>
                <a:schemeClr val="tx2"/>
              </a:buClr>
              <a:buSzPct val="90000"/>
            </a:pPr>
            <a:r>
              <a:rPr lang="es-419" sz="1600">
                <a:solidFill>
                  <a:schemeClr val="tx1"/>
                </a:solidFill>
              </a:rPr>
              <a:t>La longitud del prefijo se representa en notación de barra diagonal y se usa para indicar la porción de red de una dirección IPv6.</a:t>
            </a:r>
          </a:p>
          <a:p>
            <a:pPr marL="0" indent="0" algn="l" defTabSz="684213" rtl="0" fontAlgn="base">
              <a:spcBef>
                <a:spcPts val="600"/>
              </a:spcBef>
              <a:spcAft>
                <a:spcPts val="600"/>
              </a:spcAft>
              <a:buClr>
                <a:schemeClr val="tx2"/>
              </a:buClr>
              <a:buSzPct val="90000"/>
            </a:pPr>
            <a:r>
              <a:rPr lang="es-419" sz="1600">
                <a:solidFill>
                  <a:schemeClr val="tx1"/>
                </a:solidFill>
              </a:rPr>
              <a:t>La longitud de prefijo puede ir de 0 a 128. La longitud de prefijo IPv6 recomendada para LAN y la mayoría de los otros tipos de redes es / 64.</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pPr rtl="0"/>
            <a:r>
              <a:rPr lang="es-419" sz="1400" b="1"/>
              <a:t>Nota</a:t>
            </a:r>
            <a:r>
              <a:rPr lang="es-419" sz="1400"/>
              <a:t>: Se recomienda encarecidamente utilizar un ID de interfaz de 64 bits para la mayoría de las redes. Esto se debe a que la autoconfiguración de direcciones sin estado (SLAAC) utiliza 64 bits para el Id. de interfaz. También facilita la creación y administración de subredes</a:t>
            </a:r>
            <a:r>
              <a:rPr lang="es-419" sz="1200"/>
              <a:t>. </a:t>
            </a:r>
          </a:p>
        </p:txBody>
      </p:sp>
    </p:spTree>
    <p:extLst>
      <p:ext uri="{BB962C8B-B14F-4D97-AF65-F5344CB8AC3E}">
        <p14:creationId xmlns="" xmlns:p14="http://schemas.microsoft.com/office/powerpoint/2010/main" val="23200966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IPv6</a:t>
            </a:r>
            <a:r>
              <a:rPr lang="en-US" dirty="0"/>
              <a:t/>
            </a:r>
            <a:br>
              <a:rPr lang="en-US" dirty="0"/>
            </a:br>
            <a:r>
              <a:rPr lang="es-419" sz="2400"/>
              <a:t>Tipos de direcciones Unicast de IPv6</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rtl="0" fontAlgn="base">
              <a:spcBef>
                <a:spcPts val="600"/>
              </a:spcBef>
              <a:spcAft>
                <a:spcPts val="600"/>
              </a:spcAft>
              <a:buClr>
                <a:schemeClr val="tx2"/>
              </a:buClr>
              <a:buSzPct val="90000"/>
            </a:pPr>
            <a:r>
              <a:rPr lang="es-419" sz="1600" dirty="0">
                <a:solidFill>
                  <a:schemeClr val="tx1"/>
                </a:solidFill>
              </a:rPr>
              <a:t>A diferencia de los dispositivos IPv4 que tienen una sola dirección, las direcciones IPv6 suelen tener dos direcciones unicast:</a:t>
            </a:r>
          </a:p>
          <a:p>
            <a:pPr marL="489010" lvl="2" indent="-342900">
              <a:buFont typeface="Arial" panose="020B0604020202020204" pitchFamily="34" charset="0"/>
              <a:buChar char="•"/>
            </a:pPr>
            <a:endParaRPr lang="en-US" sz="200" dirty="0"/>
          </a:p>
          <a:p>
            <a:pPr marL="342900" indent="-342900" algn="l" rtl="0">
              <a:buFont typeface="Arial" panose="020B0604020202020204" pitchFamily="34" charset="0"/>
              <a:buChar char="•"/>
            </a:pPr>
            <a:r>
              <a:rPr lang="es-419" sz="1600" b="1" dirty="0">
                <a:solidFill>
                  <a:schemeClr val="tx1"/>
                </a:solidFill>
              </a:rPr>
              <a:t>Global Unicast Address (GUA) </a:t>
            </a:r>
            <a:r>
              <a:rPr lang="es-419" sz="1600" dirty="0">
                <a:solidFill>
                  <a:schemeClr val="tx1"/>
                </a:solidFill>
              </a:rPr>
              <a:t>– Estas son similares a las direcciones IPv4 públicas. Estas son direcciones enrutables de Internet globalmente exclusivas.</a:t>
            </a:r>
          </a:p>
          <a:p>
            <a:pPr marL="342900" indent="-342900" algn="l" rtl="0">
              <a:buFont typeface="Arial" panose="020B0604020202020204" pitchFamily="34" charset="0"/>
              <a:buChar char="•"/>
            </a:pPr>
            <a:r>
              <a:rPr lang="es-419" sz="1600" b="1" dirty="0">
                <a:solidFill>
                  <a:schemeClr val="tx1"/>
                </a:solidFill>
              </a:rPr>
              <a:t>Link-local Address (LLA) </a:t>
            </a:r>
            <a:r>
              <a:rPr lang="es-419" sz="1600" dirty="0">
                <a:solidFill>
                  <a:schemeClr val="tx1"/>
                </a:solidFill>
              </a:rPr>
              <a:t>- Se requiere para cada dispositivo con IPv6 y se usa para comunicarse con otros dispositivos en el mismo enlace local. Las LLAS no son enrutables y están confinadas a un único enlace. </a:t>
            </a:r>
            <a:r>
              <a:rPr lang="es-419" sz="1600" b="1" dirty="0">
                <a:solidFill>
                  <a:schemeClr val="tx1"/>
                </a:solidFill>
              </a:rPr>
              <a:t>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 xmlns:p14="http://schemas.microsoft.com/office/powerpoint/2010/main" val="29164841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Tipos</a:t>
            </a:r>
            <a:r>
              <a:rPr lang="en-US" sz="1600" dirty="0"/>
              <a:t> </a:t>
            </a:r>
            <a:r>
              <a:rPr lang="es-419" sz="1600" dirty="0"/>
              <a:t>de direcciones IPv6</a:t>
            </a:r>
            <a:br>
              <a:rPr lang="es-419" sz="1600" dirty="0"/>
            </a:br>
            <a:r>
              <a:rPr lang="es-419" sz="2400" dirty="0"/>
              <a:t>Nota sobre la dirección local única</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rtl="0" fontAlgn="base">
              <a:spcBef>
                <a:spcPts val="600"/>
              </a:spcBef>
              <a:spcAft>
                <a:spcPts val="600"/>
              </a:spcAft>
              <a:buClr>
                <a:schemeClr val="tx2"/>
              </a:buClr>
              <a:buSzPct val="90000"/>
            </a:pPr>
            <a:r>
              <a:rPr lang="es-419" sz="1800">
                <a:solidFill>
                  <a:schemeClr val="tx1"/>
                </a:solidFill>
              </a:rPr>
              <a:t>Las direcciones locales únicas de IPv6 (rango fc00 :: / 7 a fdff :: / 7) tienen cierta similitud con las direcciones privadas RFC 1918 para IPv4, pero existen diferencias significativas:</a:t>
            </a:r>
          </a:p>
          <a:p>
            <a:pPr marL="285750" indent="-285750" algn="l" rtl="0">
              <a:buFont typeface="Arial" panose="020B0604020202020204" pitchFamily="34" charset="0"/>
              <a:buChar char="•"/>
            </a:pPr>
            <a:r>
              <a:rPr lang="es-419" sz="1600">
                <a:solidFill>
                  <a:schemeClr val="tx1"/>
                </a:solidFill>
              </a:rPr>
              <a:t>Las direcciones locales únicas se utilizan para el direccionamiento local dentro de un sitio o entre una cantidad limitada de sitios.</a:t>
            </a:r>
          </a:p>
          <a:p>
            <a:pPr marL="285750" indent="-285750" algn="l" rtl="0">
              <a:buFont typeface="Arial" panose="020B0604020202020204" pitchFamily="34" charset="0"/>
              <a:buChar char="•"/>
            </a:pPr>
            <a:r>
              <a:rPr lang="es-419" sz="1600">
                <a:solidFill>
                  <a:schemeClr val="tx1"/>
                </a:solidFill>
              </a:rPr>
              <a:t>Se pueden utilizar direcciones locales únicas para dispositivos que nunca necesitarán acceder a otra red.</a:t>
            </a:r>
          </a:p>
          <a:p>
            <a:pPr marL="285750" indent="-285750" algn="l" rtl="0">
              <a:buFont typeface="Arial" panose="020B0604020202020204" pitchFamily="34" charset="0"/>
              <a:buChar char="•"/>
            </a:pPr>
            <a:r>
              <a:rPr lang="es-419" sz="1600">
                <a:solidFill>
                  <a:schemeClr val="tx1"/>
                </a:solidFill>
              </a:rPr>
              <a:t>Las direcciones locales únicas no se enrutan o traducen globalmente a una dirección IPv6 global.</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pPr rtl="0"/>
            <a:r>
              <a:rPr lang="es-419" sz="1600" b="1"/>
              <a:t>Nota</a:t>
            </a:r>
            <a:r>
              <a:rPr lang="es-419" sz="1600"/>
              <a:t>: Muchos sitios utilizan la naturaleza privada de las direcciones RFC 1918 para intentar proteger u ocultar su red de posibles riesgos de seguridad. Este nunca fue el uso previsto de las ULAs. </a:t>
            </a:r>
            <a:r>
              <a:rPr lang="es-419" sz="1600" b="1"/>
              <a:t> </a:t>
            </a:r>
          </a:p>
        </p:txBody>
      </p:sp>
    </p:spTree>
    <p:extLst>
      <p:ext uri="{BB962C8B-B14F-4D97-AF65-F5344CB8AC3E}">
        <p14:creationId xmlns="" xmlns:p14="http://schemas.microsoft.com/office/powerpoint/2010/main" val="31820077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IPv6</a:t>
            </a:r>
            <a:r>
              <a:rPr lang="en-US" dirty="0"/>
              <a:t/>
            </a:r>
            <a:br>
              <a:rPr lang="en-US" dirty="0"/>
            </a:br>
            <a:r>
              <a:rPr lang="es-419" sz="2400"/>
              <a:t>IPv6 GUA</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rtl="0" fontAlgn="base">
              <a:spcBef>
                <a:spcPts val="600"/>
              </a:spcBef>
              <a:spcAft>
                <a:spcPts val="600"/>
              </a:spcAft>
              <a:buClr>
                <a:schemeClr val="tx2"/>
              </a:buClr>
              <a:buSzPct val="90000"/>
            </a:pPr>
            <a:r>
              <a:rPr lang="es-419" sz="1600" dirty="0">
                <a:solidFill>
                  <a:schemeClr val="tx1"/>
                </a:solidFill>
              </a:rPr>
              <a:t>Las direcciones IPv6 unicast globales (GUA), son globalmente únicas y enrutables en Internet IPv6.</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400" dirty="0">
                <a:solidFill>
                  <a:schemeClr val="tx1"/>
                </a:solidFill>
              </a:rPr>
              <a:t>Actualmente, solo se están asignando GUAs con los primeros tres bits de 001 o 2000 :: / 3.</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400" dirty="0">
                <a:solidFill>
                  <a:schemeClr val="tx1"/>
                </a:solidFill>
              </a:rPr>
              <a:t>Las GUAs disponibles actualmente comienzan con un decimal 2 o un 3 (Esto es sólo 1/8 del espacio total de direcciones IPv6 disponible).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 xmlns:a16="http://schemas.microsoft.com/office/drawing/2014/main" id="{89D2C171-6C4F-462E-8801-77898CB37193}"/>
              </a:ext>
            </a:extLst>
          </p:cNvPr>
          <p:cNvPicPr>
            <a:picLocks noChangeAspect="1"/>
          </p:cNvPicPr>
          <p:nvPr/>
        </p:nvPicPr>
        <p:blipFill>
          <a:blip r:embed="rId3"/>
          <a:stretch>
            <a:fillRect/>
          </a:stretch>
        </p:blipFill>
        <p:spPr>
          <a:xfrm>
            <a:off x="1839983" y="2688609"/>
            <a:ext cx="5097321" cy="1793094"/>
          </a:xfrm>
          <a:prstGeom prst="rect">
            <a:avLst/>
          </a:prstGeom>
        </p:spPr>
      </p:pic>
    </p:spTree>
    <p:extLst>
      <p:ext uri="{BB962C8B-B14F-4D97-AF65-F5344CB8AC3E}">
        <p14:creationId xmlns="" xmlns:p14="http://schemas.microsoft.com/office/powerpoint/2010/main" val="30241505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direcciones IPv6</a:t>
            </a:r>
            <a:r>
              <a:rPr lang="en-US" dirty="0"/>
              <a:t/>
            </a:r>
            <a:br>
              <a:rPr lang="en-US" dirty="0"/>
            </a:br>
            <a:r>
              <a:rPr lang="es-419" sz="2400"/>
              <a:t>Estructura GUA de IPv6</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615156" y="731837"/>
            <a:ext cx="7913688" cy="3066433"/>
          </a:xfrm>
        </p:spPr>
        <p:txBody>
          <a:bodyPr/>
          <a:lstStyle/>
          <a:p>
            <a:pPr marL="0" indent="0" algn="l" defTabSz="684213" rtl="0" fontAlgn="base">
              <a:spcBef>
                <a:spcPts val="600"/>
              </a:spcBef>
              <a:spcAft>
                <a:spcPts val="600"/>
              </a:spcAft>
              <a:buClr>
                <a:schemeClr val="tx2"/>
              </a:buClr>
              <a:buSzPct val="90000"/>
            </a:pPr>
            <a:r>
              <a:rPr lang="es-419" sz="1500" b="1" dirty="0">
                <a:solidFill>
                  <a:srgbClr val="000000"/>
                </a:solidFill>
              </a:rPr>
              <a:t>Prefijo de enrutamiento global:</a:t>
            </a:r>
          </a:p>
          <a:p>
            <a:pPr lvl="1" rtl="0">
              <a:lnSpc>
                <a:spcPct val="100000"/>
              </a:lnSpc>
              <a:spcBef>
                <a:spcPts val="300"/>
              </a:spcBef>
              <a:spcAft>
                <a:spcPts val="300"/>
              </a:spcAft>
              <a:buSzPct val="90000"/>
            </a:pPr>
            <a:r>
              <a:rPr lang="es-419" sz="1500" dirty="0">
                <a:solidFill>
                  <a:srgbClr val="000000"/>
                </a:solidFill>
              </a:rPr>
              <a:t>El prefijo de enrutamiento global es la parte del prefijo, o red, de la dirección asignada por el proveedor, como un ISP, a un cliente o sitio. El prefijo de enrutamiento global variará en función de las políticas de ISP.</a:t>
            </a:r>
          </a:p>
          <a:p>
            <a:pPr marL="0" indent="0" algn="l" defTabSz="684213" rtl="0" fontAlgn="base">
              <a:spcBef>
                <a:spcPts val="600"/>
              </a:spcBef>
              <a:spcAft>
                <a:spcPts val="600"/>
              </a:spcAft>
              <a:buClr>
                <a:schemeClr val="tx2"/>
              </a:buClr>
              <a:buSzPct val="90000"/>
            </a:pPr>
            <a:r>
              <a:rPr lang="es-419" sz="1500" b="1" dirty="0">
                <a:solidFill>
                  <a:srgbClr val="000000"/>
                </a:solidFill>
              </a:rPr>
              <a:t>ID de subred</a:t>
            </a:r>
          </a:p>
          <a:p>
            <a:pPr lvl="1" rtl="0">
              <a:lnSpc>
                <a:spcPct val="100000"/>
              </a:lnSpc>
              <a:spcBef>
                <a:spcPts val="300"/>
              </a:spcBef>
              <a:spcAft>
                <a:spcPts val="300"/>
              </a:spcAft>
              <a:buSzPct val="90000"/>
            </a:pPr>
            <a:r>
              <a:rPr lang="es-419" sz="1500" dirty="0">
                <a:solidFill>
                  <a:srgbClr val="000000"/>
                </a:solidFill>
              </a:rPr>
              <a:t>El campo ID de subred es el área entre el Prefijo de enrutamiento global y la ID de interfaz. Las organizaciones utilizan la ID de subred para identificar subredes dentro de su ubicación.</a:t>
            </a:r>
          </a:p>
          <a:p>
            <a:pPr marL="0" indent="0" algn="l" defTabSz="684213" rtl="0" fontAlgn="base">
              <a:spcBef>
                <a:spcPts val="600"/>
              </a:spcBef>
              <a:spcAft>
                <a:spcPts val="600"/>
              </a:spcAft>
              <a:buClr>
                <a:schemeClr val="tx2"/>
              </a:buClr>
              <a:buSzPct val="90000"/>
            </a:pPr>
            <a:r>
              <a:rPr lang="es-419" sz="1500" b="1" dirty="0">
                <a:solidFill>
                  <a:srgbClr val="000000"/>
                </a:solidFill>
              </a:rPr>
              <a:t>ID de interfaz</a:t>
            </a:r>
          </a:p>
          <a:p>
            <a:pPr lvl="1" rtl="0">
              <a:lnSpc>
                <a:spcPct val="100000"/>
              </a:lnSpc>
              <a:spcBef>
                <a:spcPts val="300"/>
              </a:spcBef>
              <a:spcAft>
                <a:spcPts val="300"/>
              </a:spcAft>
              <a:buSzPct val="90000"/>
            </a:pPr>
            <a:r>
              <a:rPr lang="es-419" sz="1500" dirty="0">
                <a:solidFill>
                  <a:srgbClr val="000000"/>
                </a:solidFill>
              </a:rPr>
              <a:t>La ID de interfaz IPv6 equivale a la porción de host de una dirección IPv4. Se recomienda encarecidamente que en la mayoría de los casos se utilicen subredes / 64, lo que crea una ID de interfaz de 64 bits.</a:t>
            </a:r>
          </a:p>
        </p:txBody>
      </p:sp>
      <p:sp>
        <p:nvSpPr>
          <p:cNvPr id="2" name="TextBox 1">
            <a:extLst>
              <a:ext uri="{FF2B5EF4-FFF2-40B4-BE49-F238E27FC236}">
                <a16:creationId xmlns=""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pPr rtl="0"/>
            <a:r>
              <a:rPr lang="es-419" sz="1200" b="1"/>
              <a:t>Nota</a:t>
            </a:r>
            <a:r>
              <a:rPr lang="es-419" sz="1200"/>
              <a:t>: IPv6 permite que las direcciones de host todo-0 y todo-1 se puedan asignar a un dispositivo. La dirección all-0s está reservada como una dirección de difusión ilimitada del router de subred, y debe asignarse solo a los routers.</a:t>
            </a:r>
          </a:p>
        </p:txBody>
      </p:sp>
    </p:spTree>
    <p:extLst>
      <p:ext uri="{BB962C8B-B14F-4D97-AF65-F5344CB8AC3E}">
        <p14:creationId xmlns="" xmlns:p14="http://schemas.microsoft.com/office/powerpoint/2010/main" val="33926407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Tipos de direcciones</a:t>
            </a:r>
            <a:r>
              <a:rPr lang="en-US" dirty="0"/>
              <a:t/>
            </a:r>
            <a:br>
              <a:rPr lang="en-US" dirty="0"/>
            </a:br>
            <a:r>
              <a:rPr lang="es-419" sz="2400" dirty="0"/>
              <a:t>IPv6 LLA</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rtl="0" fontAlgn="base">
              <a:spcBef>
                <a:spcPts val="600"/>
              </a:spcBef>
              <a:spcAft>
                <a:spcPts val="600"/>
              </a:spcAft>
              <a:buClr>
                <a:schemeClr val="tx2"/>
              </a:buClr>
              <a:buSzPct val="90000"/>
            </a:pPr>
            <a:r>
              <a:rPr lang="es-419" sz="1500" dirty="0">
                <a:solidFill>
                  <a:srgbClr val="000000"/>
                </a:solidFill>
              </a:rPr>
              <a:t>Una dirección local de enlace IPv6 (LLA) permite que un dispositivo se comunique con otros dispositivos habilitados para IPv6 en el mismo enlace y solo en ese enlace (subred).</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es-419" sz="1500" dirty="0">
                <a:solidFill>
                  <a:srgbClr val="000000"/>
                </a:solidFill>
              </a:rPr>
              <a:t>Los paquetes con una LLA de origen o destino no se pueden enrutar.</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es-419" sz="1500" dirty="0">
                <a:solidFill>
                  <a:srgbClr val="000000"/>
                </a:solidFill>
              </a:rPr>
              <a:t>Cada interfaz de red habilitada para IPv6 debe tener una LLA.</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es-419" sz="1500" dirty="0">
                <a:solidFill>
                  <a:srgbClr val="000000"/>
                </a:solidFill>
              </a:rPr>
              <a:t>Si una LLA no se configura manualmente en una interfaz, el dispositivo creará uno automáticamente.</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es-419" sz="1500" dirty="0">
                <a:solidFill>
                  <a:srgbClr val="000000"/>
                </a:solidFill>
              </a:rPr>
              <a:t>Las LLAS IPv6 están en el rango fe80: :/10.</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5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pic>
        <p:nvPicPr>
          <p:cNvPr id="4" name="Picture 3">
            <a:extLst>
              <a:ext uri="{FF2B5EF4-FFF2-40B4-BE49-F238E27FC236}">
                <a16:creationId xmlns="" xmlns:a16="http://schemas.microsoft.com/office/drawing/2014/main" id="{233BF2F6-9976-4706-A856-94F952BD6655}"/>
              </a:ext>
            </a:extLst>
          </p:cNvPr>
          <p:cNvPicPr>
            <a:picLocks noChangeAspect="1"/>
          </p:cNvPicPr>
          <p:nvPr/>
        </p:nvPicPr>
        <p:blipFill>
          <a:blip r:embed="rId3"/>
          <a:stretch>
            <a:fillRect/>
          </a:stretch>
        </p:blipFill>
        <p:spPr>
          <a:xfrm>
            <a:off x="1984668" y="3205426"/>
            <a:ext cx="4374091" cy="1433525"/>
          </a:xfrm>
          <a:prstGeom prst="rect">
            <a:avLst/>
          </a:prstGeom>
        </p:spPr>
      </p:pic>
    </p:spTree>
    <p:extLst>
      <p:ext uri="{BB962C8B-B14F-4D97-AF65-F5344CB8AC3E}">
        <p14:creationId xmlns="" xmlns:p14="http://schemas.microsoft.com/office/powerpoint/2010/main" val="13117214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12.4 Configuración estática GUA y LLA</a:t>
            </a:r>
          </a:p>
        </p:txBody>
      </p:sp>
    </p:spTree>
    <p:custDataLst>
      <p:tags r:id="rId1"/>
    </p:custDataLst>
    <p:extLst>
      <p:ext uri="{BB962C8B-B14F-4D97-AF65-F5344CB8AC3E}">
        <p14:creationId xmlns="" xmlns:p14="http://schemas.microsoft.com/office/powerpoint/2010/main" val="4105992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3" name="Rectangle 1">
            <a:extLst>
              <a:ext uri="{FF2B5EF4-FFF2-40B4-BE49-F238E27FC236}">
                <a16:creationId xmlns=""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del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Direccionamiento IPv6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Implementar un esquema de direccionamiento IPv6.</a:t>
            </a:r>
            <a:r>
              <a:rPr kumimoji="0" lang="es-419"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 xmlns:a16="http://schemas.microsoft.com/office/drawing/2014/main" id="{455F2CA0-8AB1-46F5-A42B-3D4DECC8AA64}"/>
              </a:ext>
            </a:extLst>
          </p:cNvPr>
          <p:cNvGraphicFramePr>
            <a:graphicFrameLocks noGrp="1"/>
          </p:cNvGraphicFramePr>
          <p:nvPr>
            <p:extLst>
              <p:ext uri="{D42A27DB-BD31-4B8C-83A1-F6EECF244321}">
                <p14:modId xmlns=""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 xmlns:a16="http://schemas.microsoft.com/office/drawing/2014/main" val="1523797708"/>
                    </a:ext>
                  </a:extLst>
                </a:gridCol>
                <a:gridCol w="3728181">
                  <a:extLst>
                    <a:ext uri="{9D8B030D-6E8A-4147-A177-3AD203B41FA5}">
                      <a16:colId xmlns="" xmlns:a16="http://schemas.microsoft.com/office/drawing/2014/main" val="2750207184"/>
                    </a:ext>
                  </a:extLst>
                </a:gridCol>
              </a:tblGrid>
              <a:tr h="272935">
                <a:tc>
                  <a:txBody>
                    <a:bodyPr/>
                    <a:lstStyle/>
                    <a:p>
                      <a:pPr marL="0" marR="0" rtl="0">
                        <a:lnSpc>
                          <a:spcPct val="107000"/>
                        </a:lnSpc>
                        <a:spcBef>
                          <a:spcPts val="0"/>
                        </a:spcBef>
                        <a:spcAft>
                          <a:spcPts val="0"/>
                        </a:spcAft>
                      </a:pPr>
                      <a:r>
                        <a:rPr lang="es-419" sz="1050" dirty="0">
                          <a:effectLst/>
                        </a:rPr>
                        <a:t>Título del tema</a:t>
                      </a:r>
                    </a:p>
                  </a:txBody>
                  <a:tcPr marL="68580" marR="68580" marT="0" marB="0"/>
                </a:tc>
                <a:tc>
                  <a:txBody>
                    <a:bodyPr/>
                    <a:lstStyle/>
                    <a:p>
                      <a:pPr marL="0" marR="0" rtl="0">
                        <a:lnSpc>
                          <a:spcPct val="107000"/>
                        </a:lnSpc>
                        <a:spcBef>
                          <a:spcPts val="0"/>
                        </a:spcBef>
                        <a:spcAft>
                          <a:spcPts val="0"/>
                        </a:spcAft>
                      </a:pPr>
                      <a:r>
                        <a:rPr lang="es-419" sz="1050">
                          <a:effectLst/>
                        </a:rPr>
                        <a:t>Objetivo del tema</a:t>
                      </a:r>
                    </a:p>
                  </a:txBody>
                  <a:tcPr marL="68580" marR="68580" marT="0" marB="0"/>
                </a:tc>
                <a:extLst>
                  <a:ext uri="{0D108BD9-81ED-4DB2-BD59-A6C34878D82A}">
                    <a16:rowId xmlns="" xmlns:a16="http://schemas.microsoft.com/office/drawing/2014/main" val="1874061904"/>
                  </a:ext>
                </a:extLst>
              </a:tr>
              <a:tr h="333554">
                <a:tc>
                  <a:txBody>
                    <a:bodyPr/>
                    <a:lstStyle/>
                    <a:p>
                      <a:pPr rtl="0" fontAlgn="ctr"/>
                      <a:r>
                        <a:rPr lang="es-419" sz="1050" b="0">
                          <a:effectLst/>
                        </a:rPr>
                        <a:t>Problemas con IPv4</a:t>
                      </a:r>
                    </a:p>
                  </a:txBody>
                  <a:tcPr marL="47625" marR="47625" marT="47625" marB="47625" anchor="ctr"/>
                </a:tc>
                <a:tc>
                  <a:txBody>
                    <a:bodyPr/>
                    <a:lstStyle/>
                    <a:p>
                      <a:pPr rtl="0" fontAlgn="ctr"/>
                      <a:r>
                        <a:rPr lang="es-419" sz="1050"/>
                        <a:t>Explique la necesidad de la asignación de direcciones IPv6.</a:t>
                      </a:r>
                    </a:p>
                    <a:p>
                      <a:pPr fontAlgn="ctr"/>
                      <a:endParaRPr lang="en-US" sz="1050" b="0" dirty="0">
                        <a:effectLst/>
                      </a:endParaRPr>
                    </a:p>
                  </a:txBody>
                  <a:tcPr marL="47625" marR="47625" marT="47625" marB="47625" anchor="ctr"/>
                </a:tc>
                <a:extLst>
                  <a:ext uri="{0D108BD9-81ED-4DB2-BD59-A6C34878D82A}">
                    <a16:rowId xmlns="" xmlns:a16="http://schemas.microsoft.com/office/drawing/2014/main" val="1646858405"/>
                  </a:ext>
                </a:extLst>
              </a:tr>
              <a:tr h="333554">
                <a:tc>
                  <a:txBody>
                    <a:bodyPr/>
                    <a:lstStyle/>
                    <a:p>
                      <a:pPr rtl="0" fontAlgn="ctr"/>
                      <a:r>
                        <a:rPr lang="es-419" sz="1050" b="0"/>
                        <a:t>Representación de direcciones IPv6</a:t>
                      </a:r>
                    </a:p>
                  </a:txBody>
                  <a:tcPr marL="47625" marR="47625" marT="47625" marB="47625" anchor="ctr"/>
                </a:tc>
                <a:tc>
                  <a:txBody>
                    <a:bodyPr/>
                    <a:lstStyle/>
                    <a:p>
                      <a:pPr rtl="0" fontAlgn="ctr"/>
                      <a:r>
                        <a:rPr lang="es-419" sz="1050"/>
                        <a:t>Explique cómo se representan las direcciones IPv6.</a:t>
                      </a:r>
                    </a:p>
                    <a:p>
                      <a:pPr fontAlgn="ctr"/>
                      <a:endParaRPr lang="en-US" sz="1050" b="0" dirty="0">
                        <a:effectLst/>
                      </a:endParaRPr>
                    </a:p>
                  </a:txBody>
                  <a:tcPr marL="47625" marR="47625" marT="47625" marB="47625" anchor="ctr"/>
                </a:tc>
                <a:extLst>
                  <a:ext uri="{0D108BD9-81ED-4DB2-BD59-A6C34878D82A}">
                    <a16:rowId xmlns="" xmlns:a16="http://schemas.microsoft.com/office/drawing/2014/main" val="3216917477"/>
                  </a:ext>
                </a:extLst>
              </a:tr>
              <a:tr h="333554">
                <a:tc>
                  <a:txBody>
                    <a:bodyPr/>
                    <a:lstStyle/>
                    <a:p>
                      <a:pPr rtl="0" fontAlgn="ctr"/>
                      <a:r>
                        <a:rPr lang="es-419" sz="1050" b="0"/>
                        <a:t>Tipos de direcciones IPv6</a:t>
                      </a:r>
                    </a:p>
                  </a:txBody>
                  <a:tcPr marL="47625" marR="47625" marT="47625" marB="47625" anchor="ctr"/>
                </a:tc>
                <a:tc>
                  <a:txBody>
                    <a:bodyPr/>
                    <a:lstStyle/>
                    <a:p>
                      <a:pPr rtl="0" fontAlgn="ctr"/>
                      <a:r>
                        <a:rPr lang="es-419" sz="1050"/>
                        <a:t>Compare los tipos de direcciones de red IPv6.</a:t>
                      </a:r>
                    </a:p>
                    <a:p>
                      <a:pPr fontAlgn="ctr"/>
                      <a:endParaRPr lang="en-US" sz="1050" b="0" dirty="0">
                        <a:effectLst/>
                      </a:endParaRPr>
                    </a:p>
                  </a:txBody>
                  <a:tcPr marL="47625" marR="47625" marT="47625" marB="47625" anchor="ctr"/>
                </a:tc>
                <a:extLst>
                  <a:ext uri="{0D108BD9-81ED-4DB2-BD59-A6C34878D82A}">
                    <a16:rowId xmlns="" xmlns:a16="http://schemas.microsoft.com/office/drawing/2014/main" val="223668542"/>
                  </a:ext>
                </a:extLst>
              </a:tr>
              <a:tr h="201235">
                <a:tc>
                  <a:txBody>
                    <a:bodyPr/>
                    <a:lstStyle/>
                    <a:p>
                      <a:pPr rtl="0" fontAlgn="ctr"/>
                      <a:r>
                        <a:rPr lang="es-419" sz="1050" b="0" dirty="0"/>
                        <a:t>Configuración estática de GUA y LLA</a:t>
                      </a:r>
                    </a:p>
                  </a:txBody>
                  <a:tcPr marL="47625" marR="47625" marT="47625" marB="47625" anchor="ctr"/>
                </a:tc>
                <a:tc>
                  <a:txBody>
                    <a:bodyPr/>
                    <a:lstStyle/>
                    <a:p>
                      <a:pPr rtl="0" fontAlgn="ctr"/>
                      <a:r>
                        <a:rPr lang="es-419" sz="1050"/>
                        <a:t>Explicar cómo configurar direcciones de red unicast y link-local del IPv6 de forma estática.</a:t>
                      </a:r>
                    </a:p>
                  </a:txBody>
                  <a:tcPr marL="47625" marR="47625" marT="47625" marB="47625" anchor="ctr"/>
                </a:tc>
                <a:extLst>
                  <a:ext uri="{0D108BD9-81ED-4DB2-BD59-A6C34878D82A}">
                    <a16:rowId xmlns="" xmlns:a16="http://schemas.microsoft.com/office/drawing/2014/main" val="1435904258"/>
                  </a:ext>
                </a:extLst>
              </a:tr>
              <a:tr h="333554">
                <a:tc>
                  <a:txBody>
                    <a:bodyPr/>
                    <a:lstStyle/>
                    <a:p>
                      <a:pPr rtl="0" fontAlgn="ctr"/>
                      <a:r>
                        <a:rPr lang="es-419" sz="1050" b="0"/>
                        <a:t>Direccionamiento dinámico para GUA IPv6</a:t>
                      </a:r>
                    </a:p>
                  </a:txBody>
                  <a:tcPr marL="47625" marR="47625" marT="47625" marB="47625" anchor="ctr"/>
                </a:tc>
                <a:tc>
                  <a:txBody>
                    <a:bodyPr/>
                    <a:lstStyle/>
                    <a:p>
                      <a:pPr rtl="0" fontAlgn="ctr"/>
                      <a:r>
                        <a:rPr lang="es-419" sz="1050"/>
                        <a:t>Explique cómo configurar las direcciones global unicast de forma dinámica.</a:t>
                      </a:r>
                    </a:p>
                  </a:txBody>
                  <a:tcPr marL="47625" marR="47625" marT="47625" marB="47625" anchor="ctr"/>
                </a:tc>
                <a:extLst>
                  <a:ext uri="{0D108BD9-81ED-4DB2-BD59-A6C34878D82A}">
                    <a16:rowId xmlns="" xmlns:a16="http://schemas.microsoft.com/office/drawing/2014/main" val="131737215"/>
                  </a:ext>
                </a:extLst>
              </a:tr>
            </a:tbl>
          </a:graphicData>
        </a:graphic>
      </p:graphicFrame>
    </p:spTree>
    <p:custDataLst>
      <p:tags r:id="rId1"/>
    </p:custDataLst>
    <p:extLst>
      <p:ext uri="{BB962C8B-B14F-4D97-AF65-F5344CB8AC3E}">
        <p14:creationId xmlns="" xmlns:p14="http://schemas.microsoft.com/office/powerpoint/2010/main" val="11119238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Configuración estática de GUA y LLA </a:t>
            </a:r>
            <a:r>
              <a:rPr lang="en-US" dirty="0"/>
              <a:t/>
            </a:r>
            <a:br>
              <a:rPr lang="en-US" dirty="0"/>
            </a:br>
            <a:r>
              <a:rPr lang="es-419" sz="2400" dirty="0"/>
              <a:t>Configuración estática de GUA en un Router</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La mayoría de los comandos de configuración y verificación IPv6 de Cisco IOS son similares a sus equivalentes de IPv4. En la mayoría de los casos, la única diferencia es el uso de </a:t>
            </a:r>
            <a:r>
              <a:rPr lang="es-419" sz="1600" b="1">
                <a:solidFill>
                  <a:srgbClr val="000000"/>
                </a:solidFill>
              </a:rPr>
              <a:t>ipv6</a:t>
            </a:r>
            <a:r>
              <a:rPr lang="es-419" sz="1600">
                <a:solidFill>
                  <a:srgbClr val="000000"/>
                </a:solidFill>
              </a:rPr>
              <a:t> en lugar de </a:t>
            </a:r>
            <a:r>
              <a:rPr lang="es-419" sz="1600" b="1">
                <a:solidFill>
                  <a:srgbClr val="000000"/>
                </a:solidFill>
              </a:rPr>
              <a:t>ip</a:t>
            </a:r>
            <a:r>
              <a:rPr lang="es-419" sz="1600">
                <a:solidFill>
                  <a:srgbClr val="000000"/>
                </a:solidFill>
              </a:rPr>
              <a:t> dentro de los comandos.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comando para configurar un GUA IPv6 en una interfaz es: </a:t>
            </a:r>
            <a:r>
              <a:rPr lang="es-419" sz="1600" b="1">
                <a:solidFill>
                  <a:srgbClr val="000000"/>
                </a:solidFill>
              </a:rPr>
              <a:t>ipv6 address</a:t>
            </a:r>
            <a:r>
              <a:rPr lang="es-419" sz="1600">
                <a:solidFill>
                  <a:srgbClr val="000000"/>
                </a:solidFill>
              </a:rPr>
              <a:t> </a:t>
            </a:r>
            <a:r>
              <a:rPr lang="es-419" sz="1600" i="1">
                <a:solidFill>
                  <a:srgbClr val="000000"/>
                </a:solidFill>
              </a:rPr>
              <a:t>ipv6-address/prefix-length.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ejemplo muestra comandos para configurar un GUA en la interfaz G0/0/0 en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no shutdown</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R1(config-if)#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exit</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 xmlns:p14="http://schemas.microsoft.com/office/powerpoint/2010/main" val="8201909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Configuración estática de GUA y LLA</a:t>
            </a:r>
            <a:r>
              <a:rPr lang="en-US" dirty="0"/>
              <a:t/>
            </a:r>
            <a:br>
              <a:rPr lang="en-US" dirty="0"/>
            </a:br>
            <a:r>
              <a:rPr lang="es-419" sz="2400"/>
              <a:t>Configuración estática de GUA en un host de Windows</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Configurar la dirección IPv6 en un host de forma manual es similar a configurar una dirección IPv4.</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GUA o LLA de la interfaz del router se puede utilizar como el gateway predeterminado. La mejor práctica es utilizar la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pPr rtl="0"/>
            <a:r>
              <a:rPr lang="es-419" sz="1400" b="1">
                <a:solidFill>
                  <a:srgbClr val="000000"/>
                </a:solidFill>
              </a:rPr>
              <a:t>Nota</a:t>
            </a:r>
            <a:r>
              <a:rPr lang="es-419" sz="1400">
                <a:solidFill>
                  <a:srgbClr val="000000"/>
                </a:solidFill>
              </a:rPr>
              <a:t>: Cuando se usa DHCPv6 o SLAAC, se especifica automáticamente la LLA del router local como dirección de gateway predeterminado.</a:t>
            </a:r>
          </a:p>
        </p:txBody>
      </p:sp>
      <p:pic>
        <p:nvPicPr>
          <p:cNvPr id="2" name="Picture 1">
            <a:extLst>
              <a:ext uri="{FF2B5EF4-FFF2-40B4-BE49-F238E27FC236}">
                <a16:creationId xmlns=""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 xmlns:p14="http://schemas.microsoft.com/office/powerpoint/2010/main" val="21670419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200868"/>
            <a:ext cx="8345488" cy="731837"/>
          </a:xfrm>
        </p:spPr>
        <p:txBody>
          <a:bodyPr/>
          <a:lstStyle/>
          <a:p>
            <a:pPr rtl="0"/>
            <a:r>
              <a:rPr lang="es-419" sz="1600" dirty="0"/>
              <a:t>Configuración estática de GUA y LLA</a:t>
            </a:r>
            <a:r>
              <a:rPr lang="en-US" dirty="0"/>
              <a:t/>
            </a:r>
            <a:br>
              <a:rPr lang="en-US" dirty="0"/>
            </a:br>
            <a:r>
              <a:rPr lang="es-419" sz="2400" dirty="0"/>
              <a:t>Configuración de Gua estática de una dirección Link-Local Unicast</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Configurar la LLA manualmente permite crear una dirección reconocible y más fácil de recordar.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Las LLAS se pueden configurar manualmente mediante el comando </a:t>
            </a:r>
            <a:r>
              <a:rPr lang="es-419" sz="1600" b="1">
                <a:solidFill>
                  <a:srgbClr val="000000"/>
                </a:solidFill>
              </a:rPr>
              <a:t>ipv6 address</a:t>
            </a:r>
            <a:r>
              <a:rPr lang="es-419" sz="1600">
                <a:solidFill>
                  <a:srgbClr val="000000"/>
                </a:solidFill>
              </a:rPr>
              <a:t> </a:t>
            </a:r>
            <a:r>
              <a:rPr lang="es-419" sz="1600" i="1">
                <a:solidFill>
                  <a:srgbClr val="000000"/>
                </a:solidFill>
              </a:rPr>
              <a:t>ipv6-link-local-address</a:t>
            </a:r>
            <a:r>
              <a:rPr lang="es-419" sz="1600">
                <a:solidFill>
                  <a:srgbClr val="000000"/>
                </a:solidFill>
              </a:rPr>
              <a:t> </a:t>
            </a:r>
            <a:r>
              <a:rPr lang="es-419" sz="1600" b="1">
                <a:solidFill>
                  <a:srgbClr val="000000"/>
                </a:solidFill>
              </a:rPr>
              <a:t>link-local</a:t>
            </a:r>
            <a:r>
              <a:rPr lang="es-419" sz="1600">
                <a:solidFill>
                  <a:srgbClr val="000000"/>
                </a:solidFill>
              </a:rPr>
              <a:t>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ejemplo muestra comandos para configurar una LLA en la interfaz G0/0/0 en R1</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 xmlns:a16="http://schemas.microsoft.com/office/drawing/2014/main" id="{2B5222D8-7C54-4682-A886-0C1FFB40FC91}"/>
              </a:ext>
            </a:extLst>
          </p:cNvPr>
          <p:cNvSpPr>
            <a:spLocks noChangeArrowheads="1"/>
          </p:cNvSpPr>
          <p:nvPr/>
        </p:nvSpPr>
        <p:spPr bwMode="auto">
          <a:xfrm>
            <a:off x="2198120" y="2957691"/>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s-419"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(config-if) # </a:t>
            </a:r>
            <a:r>
              <a:rPr kumimoji="0" lang="es-419"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fe80::1:1 link-local</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s-419"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s-419"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pPr rtl="0"/>
            <a:r>
              <a:rPr lang="es-419" sz="1400" b="1">
                <a:solidFill>
                  <a:srgbClr val="000000"/>
                </a:solidFill>
              </a:rPr>
              <a:t>Nota</a:t>
            </a:r>
            <a:r>
              <a:rPr lang="es-419" sz="1400">
                <a:solidFill>
                  <a:srgbClr val="000000"/>
                </a:solidFill>
              </a:rPr>
              <a:t>: La misma LLA se puede configurar en cada enlace siempre que sea única en ese enlace. La práctica común es crear un LLA diferente en cada interfaz del router para facilitar la identificación del router y la interfaz específica. </a:t>
            </a:r>
          </a:p>
        </p:txBody>
      </p:sp>
    </p:spTree>
    <p:extLst>
      <p:ext uri="{BB962C8B-B14F-4D97-AF65-F5344CB8AC3E}">
        <p14:creationId xmlns="" xmlns:p14="http://schemas.microsoft.com/office/powerpoint/2010/main" val="6260283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12.5 Direccionamiento dinámico para GUA IPv6</a:t>
            </a:r>
          </a:p>
        </p:txBody>
      </p:sp>
    </p:spTree>
    <p:custDataLst>
      <p:tags r:id="rId1"/>
    </p:custDataLst>
    <p:extLst>
      <p:ext uri="{BB962C8B-B14F-4D97-AF65-F5344CB8AC3E}">
        <p14:creationId xmlns="" xmlns:p14="http://schemas.microsoft.com/office/powerpoint/2010/main" val="387807781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GUA IPv6 </a:t>
            </a:r>
            <a:r>
              <a:rPr lang="en-US" dirty="0"/>
              <a:t/>
            </a:r>
            <a:br>
              <a:rPr lang="en-US" dirty="0"/>
            </a:br>
            <a:r>
              <a:rPr lang="es-419" sz="2400"/>
              <a:t>Mensajes RS y RA</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Los dispositivos obtienen direcciones GUA dinámicamente a través de mensajes de Internet Control Message Protocol version 6 (ICMPv6).</a:t>
            </a:r>
          </a:p>
          <a:p>
            <a:pPr lvl="1" rtl="0">
              <a:lnSpc>
                <a:spcPct val="100000"/>
              </a:lnSpc>
              <a:spcBef>
                <a:spcPts val="300"/>
              </a:spcBef>
              <a:spcAft>
                <a:spcPts val="300"/>
              </a:spcAft>
              <a:buSzPct val="90000"/>
            </a:pPr>
            <a:r>
              <a:rPr lang="es-419" sz="1600">
                <a:solidFill>
                  <a:srgbClr val="000000"/>
                </a:solidFill>
              </a:rPr>
              <a:t>Los mensajes de solicitud de router (RS) son enviados por dispositivos host para descubrir routers IPv6</a:t>
            </a:r>
          </a:p>
          <a:p>
            <a:pPr lvl="1" rtl="0">
              <a:lnSpc>
                <a:spcPct val="100000"/>
              </a:lnSpc>
              <a:spcBef>
                <a:spcPts val="300"/>
              </a:spcBef>
              <a:spcAft>
                <a:spcPts val="300"/>
              </a:spcAft>
              <a:buSzPct val="90000"/>
            </a:pPr>
            <a:r>
              <a:rPr lang="es-419" sz="1600">
                <a:solidFill>
                  <a:srgbClr val="000000"/>
                </a:solidFill>
              </a:rPr>
              <a:t>Los routers envían mensajes de anuncio de router (RA) para informar a los hosts sobre cómo obtener un GUA IPv6 y proporcionar información útil de red, como:</a:t>
            </a:r>
          </a:p>
          <a:p>
            <a:pPr lvl="2" rtl="0">
              <a:lnSpc>
                <a:spcPct val="100000"/>
              </a:lnSpc>
              <a:spcBef>
                <a:spcPts val="300"/>
              </a:spcBef>
              <a:spcAft>
                <a:spcPts val="300"/>
              </a:spcAft>
              <a:buSzPct val="90000"/>
            </a:pPr>
            <a:r>
              <a:rPr lang="es-419" sz="1600">
                <a:solidFill>
                  <a:srgbClr val="000000"/>
                </a:solidFill>
              </a:rPr>
              <a:t>Prefijo de red y longitud del prefijo</a:t>
            </a:r>
          </a:p>
          <a:p>
            <a:pPr lvl="2" rtl="0">
              <a:lnSpc>
                <a:spcPct val="100000"/>
              </a:lnSpc>
              <a:spcBef>
                <a:spcPts val="300"/>
              </a:spcBef>
              <a:spcAft>
                <a:spcPts val="300"/>
              </a:spcAft>
              <a:buSzPct val="90000"/>
            </a:pPr>
            <a:r>
              <a:rPr lang="es-419" sz="1600">
                <a:solidFill>
                  <a:srgbClr val="000000"/>
                </a:solidFill>
              </a:rPr>
              <a:t>Dirección del gateway predeterminado</a:t>
            </a:r>
          </a:p>
          <a:p>
            <a:pPr lvl="2" rtl="0">
              <a:lnSpc>
                <a:spcPct val="100000"/>
              </a:lnSpc>
              <a:spcBef>
                <a:spcPts val="300"/>
              </a:spcBef>
              <a:spcAft>
                <a:spcPts val="300"/>
              </a:spcAft>
              <a:buSzPct val="90000"/>
            </a:pPr>
            <a:r>
              <a:rPr lang="es-419" sz="1600">
                <a:solidFill>
                  <a:srgbClr val="000000"/>
                </a:solidFill>
              </a:rPr>
              <a:t>Direcciones DNS y nombre de dominio</a:t>
            </a:r>
          </a:p>
          <a:p>
            <a:pPr lvl="1" rtl="0">
              <a:lnSpc>
                <a:spcPct val="100000"/>
              </a:lnSpc>
              <a:spcBef>
                <a:spcPts val="300"/>
              </a:spcBef>
              <a:spcAft>
                <a:spcPts val="300"/>
              </a:spcAft>
              <a:buSzPct val="90000"/>
            </a:pPr>
            <a:r>
              <a:rPr lang="es-419" sz="1600">
                <a:solidFill>
                  <a:srgbClr val="000000"/>
                </a:solidFill>
              </a:rPr>
              <a:t>El RA puede proporcionar tres métodos para configurar un GUA IPv6:</a:t>
            </a:r>
          </a:p>
          <a:p>
            <a:pPr lvl="2" rtl="0">
              <a:lnSpc>
                <a:spcPct val="100000"/>
              </a:lnSpc>
              <a:spcBef>
                <a:spcPts val="300"/>
              </a:spcBef>
              <a:spcAft>
                <a:spcPts val="300"/>
              </a:spcAft>
              <a:buSzPct val="90000"/>
            </a:pPr>
            <a:r>
              <a:rPr lang="es-419" sz="1600">
                <a:solidFill>
                  <a:srgbClr val="000000"/>
                </a:solidFill>
              </a:rPr>
              <a:t>SLAAC</a:t>
            </a:r>
          </a:p>
          <a:p>
            <a:pPr lvl="2" rtl="0">
              <a:lnSpc>
                <a:spcPct val="100000"/>
              </a:lnSpc>
              <a:spcBef>
                <a:spcPts val="300"/>
              </a:spcBef>
              <a:spcAft>
                <a:spcPts val="300"/>
              </a:spcAft>
              <a:buSzPct val="90000"/>
            </a:pPr>
            <a:r>
              <a:rPr lang="es-419" sz="1600">
                <a:solidFill>
                  <a:srgbClr val="000000"/>
                </a:solidFill>
              </a:rPr>
              <a:t>SLAAC con servidor DHCPv6 stateless</a:t>
            </a:r>
          </a:p>
          <a:p>
            <a:pPr lvl="2" rtl="0">
              <a:lnSpc>
                <a:spcPct val="100000"/>
              </a:lnSpc>
              <a:spcBef>
                <a:spcPts val="300"/>
              </a:spcBef>
              <a:spcAft>
                <a:spcPts val="300"/>
              </a:spcAft>
              <a:buSzPct val="90000"/>
            </a:pPr>
            <a:r>
              <a:rPr lang="es-419" sz="160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 xmlns:p14="http://schemas.microsoft.com/office/powerpoint/2010/main" val="12847700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err="1"/>
              <a:t>Direccionamiento</a:t>
            </a:r>
            <a:r>
              <a:rPr lang="en-US" sz="1600" dirty="0"/>
              <a:t> </a:t>
            </a:r>
            <a:r>
              <a:rPr lang="en-US" sz="1600" dirty="0" err="1"/>
              <a:t>dinámico</a:t>
            </a:r>
            <a:r>
              <a:rPr lang="en-US" sz="1600" dirty="0"/>
              <a:t> para GUA IPv6</a:t>
            </a:r>
            <a:br>
              <a:rPr lang="en-US" sz="1600" dirty="0"/>
            </a:br>
            <a:r>
              <a:rPr lang="en-US" sz="2400" dirty="0" err="1"/>
              <a:t>Método</a:t>
            </a:r>
            <a:r>
              <a:rPr lang="en-US" sz="2400" dirty="0"/>
              <a:t> 1: SLAAC</a:t>
            </a:r>
            <a:endParaRPr lang="es-419" sz="2400" dirty="0"/>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SLAAC permite a un dispositivo configurar un GUA sin los servicios de DHCPv6. </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Los dispositivos obtienen la información necesaria para configurar un GUA a partir de los mensajes RA ICMPv6 del router local.</a:t>
            </a:r>
          </a:p>
          <a:p>
            <a:pPr marL="169863" indent="-169863"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prefijo lo proporciona el RA y el dispositivo utiliza el método EUI-64 o de generación aleatoria para crear un ID de interfaz.</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 xmlns:p14="http://schemas.microsoft.com/office/powerpoint/2010/main" val="34014880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err="1"/>
              <a:t>Direccionamiento</a:t>
            </a:r>
            <a:r>
              <a:rPr lang="en-US" sz="1600" dirty="0"/>
              <a:t> </a:t>
            </a:r>
            <a:r>
              <a:rPr lang="en-US" sz="1600" dirty="0" err="1"/>
              <a:t>dinámico</a:t>
            </a:r>
            <a:r>
              <a:rPr lang="en-US" sz="1600" dirty="0"/>
              <a:t> para GUA IPv6</a:t>
            </a:r>
            <a:br>
              <a:rPr lang="en-US" sz="1600" dirty="0"/>
            </a:br>
            <a:r>
              <a:rPr lang="en-US" sz="2400" dirty="0" err="1"/>
              <a:t>Método</a:t>
            </a:r>
            <a:r>
              <a:rPr lang="en-US" sz="2400" dirty="0"/>
              <a:t> 2: SLAAC y DHCP sin </a:t>
            </a:r>
            <a:r>
              <a:rPr lang="en-US" sz="2400" dirty="0" err="1"/>
              <a:t>estado</a:t>
            </a:r>
            <a:endParaRPr lang="es-419" sz="2400" dirty="0"/>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Una RA puede indicar a un dispositivo que use SLAAC y DHCPv6 stateless. </a:t>
            </a:r>
          </a:p>
          <a:p>
            <a:pPr marL="0" indent="0" algn="l" defTabSz="684213" rtl="0" fontAlgn="base">
              <a:spcBef>
                <a:spcPts val="600"/>
              </a:spcBef>
              <a:spcAft>
                <a:spcPts val="600"/>
              </a:spcAft>
              <a:buClr>
                <a:schemeClr val="tx2"/>
              </a:buClr>
              <a:buSzPct val="90000"/>
            </a:pPr>
            <a:r>
              <a:rPr lang="es-419" sz="1600">
                <a:solidFill>
                  <a:srgbClr val="000000"/>
                </a:solidFill>
              </a:rPr>
              <a:t>El mensaje RA sugiere que los dispositivos utilicen lo siguiente:</a:t>
            </a:r>
          </a:p>
          <a:p>
            <a:pPr marL="315973" lvl="2" rtl="0">
              <a:spcAft>
                <a:spcPts val="600"/>
              </a:spcAft>
              <a:buSzPct val="90000"/>
              <a:buFont typeface="Arial" panose="020B0604020202020204" pitchFamily="34" charset="0"/>
              <a:buChar char="•"/>
            </a:pPr>
            <a:r>
              <a:rPr lang="es-419" sz="1600">
                <a:solidFill>
                  <a:srgbClr val="000000"/>
                </a:solidFill>
              </a:rPr>
              <a:t>SLAAC para crear su propio IPv6 GUA</a:t>
            </a:r>
          </a:p>
          <a:p>
            <a:pPr marL="315973" lvl="2" rtl="0">
              <a:spcAft>
                <a:spcPts val="600"/>
              </a:spcAft>
              <a:buSzPct val="90000"/>
              <a:buFont typeface="Arial" panose="020B0604020202020204" pitchFamily="34" charset="0"/>
              <a:buChar char="•"/>
            </a:pPr>
            <a:r>
              <a:rPr lang="es-419" sz="1600">
                <a:solidFill>
                  <a:srgbClr val="000000"/>
                </a:solidFill>
              </a:rPr>
              <a:t>La dirección link-local del router, la dirección IPv6 de origen del RA para la dirección de gateway predeterminado</a:t>
            </a:r>
          </a:p>
          <a:p>
            <a:pPr marL="315973" lvl="2" rtl="0">
              <a:spcAft>
                <a:spcPts val="600"/>
              </a:spcAft>
              <a:buSzPct val="90000"/>
              <a:buFont typeface="Arial" panose="020B0604020202020204" pitchFamily="34" charset="0"/>
              <a:buChar char="•"/>
            </a:pPr>
            <a:r>
              <a:rPr lang="es-419" sz="1600">
                <a:solidFill>
                  <a:srgbClr val="000000"/>
                </a:solidFill>
              </a:rPr>
              <a:t>Un servidor DHCPv6 stateless, que obtendrá otra información como la dirección del servidor DNS y el nombre de dominio</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 xmlns:p14="http://schemas.microsoft.com/office/powerpoint/2010/main" val="12762941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Direccionamiento dinámico para GUA IPv6</a:t>
            </a:r>
            <a:br>
              <a:rPr lang="es-419" sz="1600" dirty="0"/>
            </a:br>
            <a:r>
              <a:rPr lang="es-419" sz="2400" dirty="0"/>
              <a:t>Método 3: DHCPv6 con estado</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279983" y="731837"/>
            <a:ext cx="8584033" cy="2630416"/>
          </a:xfrm>
        </p:spPr>
        <p:txBody>
          <a:bodyPr/>
          <a:lstStyle/>
          <a:p>
            <a:pPr marL="0" indent="0" algn="l" defTabSz="684213" rtl="0" fontAlgn="base">
              <a:spcBef>
                <a:spcPts val="600"/>
              </a:spcBef>
              <a:spcAft>
                <a:spcPts val="600"/>
              </a:spcAft>
              <a:buClr>
                <a:schemeClr val="tx2"/>
              </a:buClr>
              <a:buSzPct val="90000"/>
            </a:pPr>
            <a:r>
              <a:rPr lang="es-419" sz="1500" dirty="0">
                <a:solidFill>
                  <a:srgbClr val="000000"/>
                </a:solidFill>
              </a:rPr>
              <a:t>Un RA puede indicar a un dispositivo que use DHCPv6 Stateful solamente.</a:t>
            </a:r>
          </a:p>
          <a:p>
            <a:pPr marL="0" indent="0" algn="l" defTabSz="684213" rtl="0" fontAlgn="base">
              <a:spcBef>
                <a:spcPts val="600"/>
              </a:spcBef>
              <a:spcAft>
                <a:spcPts val="600"/>
              </a:spcAft>
              <a:buClr>
                <a:schemeClr val="tx2"/>
              </a:buClr>
              <a:buSzPct val="90000"/>
            </a:pPr>
            <a:r>
              <a:rPr lang="es-419" sz="1500" dirty="0">
                <a:solidFill>
                  <a:srgbClr val="000000"/>
                </a:solidFill>
              </a:rPr>
              <a:t>DHCPv6 Stateful es similar a DHCP para IPv4. Un dispositivo puede recibir automáticamente un GUA, la longitud de prefijo y las direcciones de los servidores DNS desde un servidor DHCPv6 Stateful.</a:t>
            </a:r>
          </a:p>
          <a:p>
            <a:pPr marL="0" indent="0" algn="l" defTabSz="684213" rtl="0" fontAlgn="base">
              <a:spcBef>
                <a:spcPts val="600"/>
              </a:spcBef>
              <a:spcAft>
                <a:spcPts val="600"/>
              </a:spcAft>
              <a:buClr>
                <a:schemeClr val="tx2"/>
              </a:buClr>
              <a:buSzPct val="90000"/>
            </a:pPr>
            <a:r>
              <a:rPr lang="es-419" sz="1500" dirty="0">
                <a:solidFill>
                  <a:srgbClr val="000000"/>
                </a:solidFill>
              </a:rPr>
              <a:t>El mensaje RA sugiere que los dispositivos utilicen lo siguiente:</a:t>
            </a:r>
          </a:p>
          <a:p>
            <a:pPr marL="315973" lvl="2" rtl="0">
              <a:spcAft>
                <a:spcPts val="600"/>
              </a:spcAft>
              <a:buSzPct val="90000"/>
              <a:buFont typeface="Arial" panose="020B0604020202020204" pitchFamily="34" charset="0"/>
              <a:buChar char="•"/>
            </a:pPr>
            <a:r>
              <a:rPr lang="es-419" sz="1500" dirty="0">
                <a:solidFill>
                  <a:srgbClr val="000000"/>
                </a:solidFill>
              </a:rPr>
              <a:t>La dirección LLA del router, que es la dirección IPv6 de origen del RA, para la dirección de gateway predeterminado</a:t>
            </a:r>
          </a:p>
          <a:p>
            <a:pPr marL="315973" lvl="2" rtl="0">
              <a:spcAft>
                <a:spcPts val="600"/>
              </a:spcAft>
              <a:buSzPct val="90000"/>
              <a:buFont typeface="Arial" panose="020B0604020202020204" pitchFamily="34" charset="0"/>
              <a:buChar char="•"/>
            </a:pPr>
            <a:r>
              <a:rPr lang="es-419" sz="1500" dirty="0">
                <a:solidFill>
                  <a:srgbClr val="000000"/>
                </a:solidFill>
              </a:rPr>
              <a:t>Un servidor DHCPv6 Stateful, para obtener una GUA, otra información como la dirección del servidor DNS y el nombre de dominio</a:t>
            </a:r>
          </a:p>
        </p:txBody>
      </p:sp>
      <p:pic>
        <p:nvPicPr>
          <p:cNvPr id="7" name="Picture 6">
            <a:extLst>
              <a:ext uri="{FF2B5EF4-FFF2-40B4-BE49-F238E27FC236}">
                <a16:creationId xmlns=""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 xmlns:p14="http://schemas.microsoft.com/office/powerpoint/2010/main" val="8573799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IPv6 GUAs</a:t>
            </a:r>
            <a:r>
              <a:rPr lang="en-US" dirty="0"/>
              <a:t/>
            </a:r>
            <a:br>
              <a:rPr lang="en-US" dirty="0"/>
            </a:br>
            <a:r>
              <a:rPr lang="es-419" sz="2400"/>
              <a:t>Proceso EUI-64 vs Generado aleatoriamente</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Cuando el mensaje RA es SLAAC o SLAAC con DHCPv6 stateless, el cliente debe generar su propia ID de interfaz.</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La ID de interfaz se puede crear utilizando el proceso EUI-64 o un número de 64 bits generado aleatoriamente.</a:t>
            </a:r>
          </a:p>
        </p:txBody>
      </p:sp>
      <p:pic>
        <p:nvPicPr>
          <p:cNvPr id="2" name="Picture 1">
            <a:extLst>
              <a:ext uri="{FF2B5EF4-FFF2-40B4-BE49-F238E27FC236}">
                <a16:creationId xmlns=""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 xmlns:p14="http://schemas.microsoft.com/office/powerpoint/2010/main" val="28446812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Direccionamiento dinámico para GUA IPv6</a:t>
            </a:r>
            <a:r>
              <a:rPr lang="es-419" sz="2400" dirty="0"/>
              <a:t/>
            </a:r>
            <a:br>
              <a:rPr lang="es-419" sz="2400" dirty="0"/>
            </a:br>
            <a:r>
              <a:rPr lang="es-419" sz="2400" dirty="0"/>
              <a:t>Proceso EUI-64</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rtl="0" fontAlgn="base">
              <a:spcBef>
                <a:spcPts val="600"/>
              </a:spcBef>
              <a:spcAft>
                <a:spcPts val="600"/>
              </a:spcAft>
              <a:buClr>
                <a:schemeClr val="tx2"/>
              </a:buClr>
              <a:buSzPct val="90000"/>
            </a:pPr>
            <a:r>
              <a:rPr lang="es-419" sz="1600" dirty="0">
                <a:solidFill>
                  <a:srgbClr val="000000"/>
                </a:solidFill>
              </a:rPr>
              <a:t>El IEEE definió el Identificador único extendido (EUI) o el proceso EUI-64 modificado que realiza lo siguiente: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dirty="0">
                <a:solidFill>
                  <a:srgbClr val="000000"/>
                </a:solidFill>
              </a:rPr>
              <a:t>Un valor de 16 bits de fffe (en hexadecimal) se inserta en el centro de la dirección MAC Ethernet de 48 bits del cliente.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dirty="0">
                <a:solidFill>
                  <a:srgbClr val="000000"/>
                </a:solidFill>
              </a:rPr>
              <a:t>El 7</a:t>
            </a:r>
            <a:r>
              <a:rPr lang="es-419" sz="1600" baseline="30000" dirty="0">
                <a:solidFill>
                  <a:srgbClr val="000000"/>
                </a:solidFill>
              </a:rPr>
              <a:t>o</a:t>
            </a:r>
            <a:r>
              <a:rPr lang="es-419" sz="1600" dirty="0">
                <a:solidFill>
                  <a:srgbClr val="000000"/>
                </a:solidFill>
              </a:rPr>
              <a:t>bit de la dirección MAC del cliente se invierte del binario 0 al 1.</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dirty="0">
                <a:solidFill>
                  <a:srgbClr val="000000"/>
                </a:solidFill>
              </a:rPr>
              <a:t>Por ejemplo:</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 xmlns:a16="http://schemas.microsoft.com/office/drawing/2014/main" id="{AAD66462-6C30-4680-B48A-2A6E24F7168D}"/>
              </a:ext>
            </a:extLst>
          </p:cNvPr>
          <p:cNvGraphicFramePr>
            <a:graphicFrameLocks/>
          </p:cNvGraphicFramePr>
          <p:nvPr>
            <p:extLst>
              <p:ext uri="{D42A27DB-BD31-4B8C-83A1-F6EECF244321}">
                <p14:modId xmlns=""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 xmlns:a16="http://schemas.microsoft.com/office/drawing/2014/main" val="3729139006"/>
                    </a:ext>
                  </a:extLst>
                </a:gridCol>
                <a:gridCol w="1606858">
                  <a:extLst>
                    <a:ext uri="{9D8B030D-6E8A-4147-A177-3AD203B41FA5}">
                      <a16:colId xmlns="" xmlns:a16="http://schemas.microsoft.com/office/drawing/2014/main" val="1988913492"/>
                    </a:ext>
                  </a:extLst>
                </a:gridCol>
              </a:tblGrid>
              <a:tr h="0">
                <a:tc>
                  <a:txBody>
                    <a:bodyPr/>
                    <a:lstStyle/>
                    <a:p>
                      <a:pPr rtl="0"/>
                      <a:r>
                        <a:rPr lang="es-419" sz="1100" b="0">
                          <a:solidFill>
                            <a:srgbClr val="000000"/>
                          </a:solidFill>
                        </a:rPr>
                        <a:t>MAC de 48 bits</a:t>
                      </a:r>
                    </a:p>
                  </a:txBody>
                  <a:tcPr>
                    <a:solidFill>
                      <a:srgbClr val="E7E9EB"/>
                    </a:solidFill>
                  </a:tcPr>
                </a:tc>
                <a:tc>
                  <a:txBody>
                    <a:bodyPr/>
                    <a:lstStyle/>
                    <a:p>
                      <a:pPr rtl="0"/>
                      <a:r>
                        <a:rPr lang="es-419" sz="1100" b="0">
                          <a:solidFill>
                            <a:srgbClr val="000000"/>
                          </a:solidFill>
                        </a:rPr>
                        <a:t>fc: 99:47:75:ce:e0</a:t>
                      </a:r>
                    </a:p>
                  </a:txBody>
                  <a:tcPr>
                    <a:solidFill>
                      <a:srgbClr val="E7E9EB"/>
                    </a:solidFill>
                  </a:tcPr>
                </a:tc>
                <a:extLst>
                  <a:ext uri="{0D108BD9-81ED-4DB2-BD59-A6C34878D82A}">
                    <a16:rowId xmlns=""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Id. de interfaz EUI-64</a:t>
                      </a:r>
                    </a:p>
                  </a:txBody>
                  <a:tcPr/>
                </a:tc>
                <a:tc>
                  <a:txBody>
                    <a:bodyPr/>
                    <a:lstStyle/>
                    <a:p>
                      <a:pPr rtl="0"/>
                      <a:r>
                        <a:rPr lang="es-419" sz="1100">
                          <a:solidFill>
                            <a:srgbClr val="000000"/>
                          </a:solidFill>
                        </a:rPr>
                        <a:t>f</a:t>
                      </a:r>
                      <a:r>
                        <a:rPr lang="es-419" sz="1100">
                          <a:solidFill>
                            <a:srgbClr val="FF0000"/>
                          </a:solidFill>
                        </a:rPr>
                        <a:t>e</a:t>
                      </a:r>
                      <a:r>
                        <a:rPr lang="es-419" sz="1100">
                          <a:solidFill>
                            <a:srgbClr val="000000"/>
                          </a:solidFill>
                        </a:rPr>
                        <a:t>: 99:47:</a:t>
                      </a:r>
                      <a:r>
                        <a:rPr lang="es-419" sz="1100">
                          <a:solidFill>
                            <a:srgbClr val="FF0000"/>
                          </a:solidFill>
                        </a:rPr>
                        <a:t>ff:fe:75:ce:e0</a:t>
                      </a:r>
                    </a:p>
                  </a:txBody>
                  <a:tcPr/>
                </a:tc>
                <a:extLst>
                  <a:ext uri="{0D108BD9-81ED-4DB2-BD59-A6C34878D82A}">
                    <a16:rowId xmlns="" xmlns:a16="http://schemas.microsoft.com/office/drawing/2014/main" val="235735172"/>
                  </a:ext>
                </a:extLst>
              </a:tr>
            </a:tbl>
          </a:graphicData>
        </a:graphic>
      </p:graphicFrame>
    </p:spTree>
    <p:extLst>
      <p:ext uri="{BB962C8B-B14F-4D97-AF65-F5344CB8AC3E}">
        <p14:creationId xmlns="" xmlns:p14="http://schemas.microsoft.com/office/powerpoint/2010/main" val="21157180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 (Cont.)</a:t>
            </a:r>
          </a:p>
        </p:txBody>
      </p:sp>
      <p:sp>
        <p:nvSpPr>
          <p:cNvPr id="6" name="Rectangle 1">
            <a:extLst>
              <a:ext uri="{FF2B5EF4-FFF2-40B4-BE49-F238E27FC236}">
                <a16:creationId xmlns=""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del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Direccionamiento IPv6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Implementar un esquema de direccionamiento IPv6.</a:t>
            </a:r>
            <a:r>
              <a:rPr kumimoji="0" lang="es-419"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 xmlns:a16="http://schemas.microsoft.com/office/drawing/2014/main" id="{455F2CA0-8AB1-46F5-A42B-3D4DECC8AA64}"/>
              </a:ext>
            </a:extLst>
          </p:cNvPr>
          <p:cNvGraphicFramePr>
            <a:graphicFrameLocks noGrp="1"/>
          </p:cNvGraphicFramePr>
          <p:nvPr>
            <p:extLst>
              <p:ext uri="{D42A27DB-BD31-4B8C-83A1-F6EECF244321}">
                <p14:modId xmlns="" xmlns:p14="http://schemas.microsoft.com/office/powerpoint/2010/main" val="2365775158"/>
              </p:ext>
            </p:extLst>
          </p:nvPr>
        </p:nvGraphicFramePr>
        <p:xfrm>
          <a:off x="642616" y="2013235"/>
          <a:ext cx="7456362" cy="1277049"/>
        </p:xfrm>
        <a:graphic>
          <a:graphicData uri="http://schemas.openxmlformats.org/drawingml/2006/table">
            <a:tbl>
              <a:tblPr firstRow="1" firstCol="1" bandRow="1">
                <a:tableStyleId>{5C22544A-7EE6-4342-B048-85BDC9FD1C3A}</a:tableStyleId>
              </a:tblPr>
              <a:tblGrid>
                <a:gridCol w="3091184">
                  <a:extLst>
                    <a:ext uri="{9D8B030D-6E8A-4147-A177-3AD203B41FA5}">
                      <a16:colId xmlns="" xmlns:a16="http://schemas.microsoft.com/office/drawing/2014/main" val="1523797708"/>
                    </a:ext>
                  </a:extLst>
                </a:gridCol>
                <a:gridCol w="4365178">
                  <a:extLst>
                    <a:ext uri="{9D8B030D-6E8A-4147-A177-3AD203B41FA5}">
                      <a16:colId xmlns="" xmlns:a16="http://schemas.microsoft.com/office/drawing/2014/main" val="2750207184"/>
                    </a:ext>
                  </a:extLst>
                </a:gridCol>
              </a:tblGrid>
              <a:tr h="272935">
                <a:tc>
                  <a:txBody>
                    <a:bodyPr/>
                    <a:lstStyle/>
                    <a:p>
                      <a:pPr marL="0" marR="0" rtl="0">
                        <a:lnSpc>
                          <a:spcPct val="107000"/>
                        </a:lnSpc>
                        <a:spcBef>
                          <a:spcPts val="0"/>
                        </a:spcBef>
                        <a:spcAft>
                          <a:spcPts val="0"/>
                        </a:spcAft>
                      </a:pPr>
                      <a:r>
                        <a:rPr lang="es-419" sz="1050">
                          <a:effectLst/>
                        </a:rPr>
                        <a:t>Título del tema</a:t>
                      </a:r>
                    </a:p>
                  </a:txBody>
                  <a:tcPr marL="68580" marR="68580" marT="0" marB="0"/>
                </a:tc>
                <a:tc>
                  <a:txBody>
                    <a:bodyPr/>
                    <a:lstStyle/>
                    <a:p>
                      <a:pPr marL="0" marR="0" rtl="0">
                        <a:lnSpc>
                          <a:spcPct val="107000"/>
                        </a:lnSpc>
                        <a:spcBef>
                          <a:spcPts val="0"/>
                        </a:spcBef>
                        <a:spcAft>
                          <a:spcPts val="0"/>
                        </a:spcAft>
                      </a:pPr>
                      <a:r>
                        <a:rPr lang="es-419" sz="1050">
                          <a:effectLst/>
                        </a:rPr>
                        <a:t>Objetivo del tema</a:t>
                      </a:r>
                    </a:p>
                  </a:txBody>
                  <a:tcPr marL="68580" marR="68580" marT="0" marB="0"/>
                </a:tc>
                <a:extLst>
                  <a:ext uri="{0D108BD9-81ED-4DB2-BD59-A6C34878D82A}">
                    <a16:rowId xmlns="" xmlns:a16="http://schemas.microsoft.com/office/drawing/2014/main" val="1874061904"/>
                  </a:ext>
                </a:extLst>
              </a:tr>
              <a:tr h="333554">
                <a:tc>
                  <a:txBody>
                    <a:bodyPr/>
                    <a:lstStyle/>
                    <a:p>
                      <a:pPr rtl="0" fontAlgn="ctr"/>
                      <a:r>
                        <a:rPr lang="es-419" sz="1050" b="0"/>
                        <a:t>Direccionamiento dinámico para las LLAS IPv6</a:t>
                      </a:r>
                    </a:p>
                  </a:txBody>
                  <a:tcPr marL="47625" marR="47625" marT="47625" marB="47625" anchor="ctr"/>
                </a:tc>
                <a:tc>
                  <a:txBody>
                    <a:bodyPr/>
                    <a:lstStyle/>
                    <a:p>
                      <a:pPr rtl="0" fontAlgn="ctr"/>
                      <a:r>
                        <a:rPr lang="es-419" sz="1050"/>
                        <a:t>Configure dinámicamente direcciones link-local.</a:t>
                      </a:r>
                    </a:p>
                  </a:txBody>
                  <a:tcPr marL="47625" marR="47625" marT="47625" marB="47625" anchor="ctr"/>
                </a:tc>
                <a:extLst>
                  <a:ext uri="{0D108BD9-81ED-4DB2-BD59-A6C34878D82A}">
                    <a16:rowId xmlns="" xmlns:a16="http://schemas.microsoft.com/office/drawing/2014/main" val="3818444524"/>
                  </a:ext>
                </a:extLst>
              </a:tr>
              <a:tr h="201235">
                <a:tc>
                  <a:txBody>
                    <a:bodyPr/>
                    <a:lstStyle/>
                    <a:p>
                      <a:pPr rtl="0" fontAlgn="ctr"/>
                      <a:r>
                        <a:rPr lang="es-419" sz="1050" b="0"/>
                        <a:t>Direcciones Multicast de  IPv6</a:t>
                      </a:r>
                    </a:p>
                  </a:txBody>
                  <a:tcPr marL="47625" marR="47625" marT="47625" marB="47625" anchor="ctr"/>
                </a:tc>
                <a:tc>
                  <a:txBody>
                    <a:bodyPr/>
                    <a:lstStyle/>
                    <a:p>
                      <a:pPr rtl="0" fontAlgn="ctr"/>
                      <a:r>
                        <a:rPr lang="es-419" sz="1050"/>
                        <a:t>Identificación de direcciones IPv6</a:t>
                      </a:r>
                    </a:p>
                  </a:txBody>
                  <a:tcPr marL="47625" marR="47625" marT="47625" marB="47625" anchor="ctr"/>
                </a:tc>
                <a:extLst>
                  <a:ext uri="{0D108BD9-81ED-4DB2-BD59-A6C34878D82A}">
                    <a16:rowId xmlns="" xmlns:a16="http://schemas.microsoft.com/office/drawing/2014/main" val="1846877670"/>
                  </a:ext>
                </a:extLst>
              </a:tr>
              <a:tr h="201235">
                <a:tc>
                  <a:txBody>
                    <a:bodyPr/>
                    <a:lstStyle/>
                    <a:p>
                      <a:pPr rtl="0" fontAlgn="ctr"/>
                      <a:r>
                        <a:rPr lang="es-419" sz="1050" b="0"/>
                        <a:t>División de subredes de una red IPv6</a:t>
                      </a:r>
                    </a:p>
                  </a:txBody>
                  <a:tcPr marL="47625" marR="47625" marT="47625" marB="47625" anchor="ctr"/>
                </a:tc>
                <a:tc>
                  <a:txBody>
                    <a:bodyPr/>
                    <a:lstStyle/>
                    <a:p>
                      <a:pPr rtl="0" fontAlgn="ctr"/>
                      <a:r>
                        <a:rPr lang="es-419" sz="1050"/>
                        <a:t>Implementación de un esquema de direccionamiento IPv6 dividido en subredes</a:t>
                      </a:r>
                    </a:p>
                  </a:txBody>
                  <a:tcPr marL="47625" marR="47625" marT="47625" marB="47625" anchor="ctr"/>
                </a:tc>
                <a:extLst>
                  <a:ext uri="{0D108BD9-81ED-4DB2-BD59-A6C34878D82A}">
                    <a16:rowId xmlns="" xmlns:a16="http://schemas.microsoft.com/office/drawing/2014/main" val="3702584445"/>
                  </a:ext>
                </a:extLst>
              </a:tr>
            </a:tbl>
          </a:graphicData>
        </a:graphic>
      </p:graphicFrame>
    </p:spTree>
    <p:custDataLst>
      <p:tags r:id="rId1"/>
    </p:custDataLst>
    <p:extLst>
      <p:ext uri="{BB962C8B-B14F-4D97-AF65-F5344CB8AC3E}">
        <p14:creationId xmlns="" xmlns:p14="http://schemas.microsoft.com/office/powerpoint/2010/main" val="1920584680"/>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Direccionamiento dinámico para IPv6 GUAs</a:t>
            </a:r>
            <a:r>
              <a:rPr lang="en-US" dirty="0"/>
              <a:t/>
            </a:r>
            <a:br>
              <a:rPr lang="en-US" dirty="0"/>
            </a:br>
            <a:r>
              <a:rPr lang="es-419" sz="2400" dirty="0"/>
              <a:t>ID de interfaz generados aleatoriamente</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Según el sistema operativo, un dispositivo puede utilizar una ID de interfaz generada aleatoriamente en lugar de utilizar la dirección MAC y el proceso EUI-64.</a:t>
            </a:r>
          </a:p>
          <a:p>
            <a:pPr marL="0" indent="0" algn="l" defTabSz="684213" rtl="0" fontAlgn="base">
              <a:spcBef>
                <a:spcPts val="600"/>
              </a:spcBef>
              <a:spcAft>
                <a:spcPts val="600"/>
              </a:spcAft>
              <a:buClr>
                <a:schemeClr val="tx2"/>
              </a:buClr>
              <a:buSzPct val="90000"/>
            </a:pPr>
            <a:r>
              <a:rPr lang="es-419" sz="1600">
                <a:solidFill>
                  <a:srgbClr val="000000"/>
                </a:solidFill>
              </a:rPr>
              <a:t>A partir de Windows Vista, Windows utiliza una ID de interfaz generada aleatoriamente en lugar de una ID de interfaz creada mediante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 xmlns:a16="http://schemas.microsoft.com/office/drawing/2014/main" id="{D8E99E91-0264-4741-9661-10088E9F0932}"/>
              </a:ext>
            </a:extLst>
          </p:cNvPr>
          <p:cNvSpPr>
            <a:spLocks noChangeArrowheads="1"/>
          </p:cNvSpPr>
          <p:nvPr/>
        </p:nvSpPr>
        <p:spPr bwMode="auto">
          <a:xfrm>
            <a:off x="1310422" y="2086947"/>
            <a:ext cx="6032421"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r>
              <a:rPr kumimoji="0" lang="es-419"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ipconfig</a:t>
            </a:r>
            <a:r>
              <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lvl="0" defTabSz="914400" eaLnBrk="0" hangingPunct="0"/>
            <a:r>
              <a:rPr lang="es-419" sz="1000" dirty="0">
                <a:solidFill>
                  <a:schemeClr val="bg1"/>
                </a:solidFill>
                <a:latin typeface="Courier New" panose="02070309020205020404" pitchFamily="49" charset="0"/>
                <a:cs typeface="Courier New" panose="02070309020205020404" pitchFamily="49" charset="0"/>
              </a:rPr>
              <a:t>Windows IP Configuration </a:t>
            </a:r>
            <a:endPar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lvl="0" defTabSz="914400" eaLnBrk="0" hangingPunct="0"/>
            <a:r>
              <a:rPr lang="es-419" sz="1000" dirty="0">
                <a:solidFill>
                  <a:schemeClr val="bg1"/>
                </a:solidFill>
                <a:latin typeface="Courier New" panose="02070309020205020404" pitchFamily="49" charset="0"/>
                <a:cs typeface="Courier New" panose="02070309020205020404" pitchFamily="49" charset="0"/>
              </a:rPr>
              <a:t>Ethernet adapter Local Area Connection: </a:t>
            </a:r>
            <a:endPar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lvl="0" defTabSz="914400" eaLnBrk="0" hangingPunct="0"/>
            <a:r>
              <a:rPr lang="es-419" sz="1000" dirty="0">
                <a:solidFill>
                  <a:schemeClr val="bg1"/>
                </a:solidFill>
                <a:latin typeface="Courier New" panose="02070309020205020404" pitchFamily="49" charset="0"/>
                <a:cs typeface="Courier New" panose="02070309020205020404" pitchFamily="49" charset="0"/>
              </a:rPr>
              <a:t>Connection-specific DNS Suffix: </a:t>
            </a:r>
            <a:endPar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s-419"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 1:50 a 5:8 a35:a5bb:66e1</a:t>
            </a:r>
            <a:r>
              <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lvl="0" defTabSz="914400" eaLnBrk="0" hangingPunct="0"/>
            <a:r>
              <a:rPr lang="es-419" sz="1000" dirty="0">
                <a:solidFill>
                  <a:schemeClr val="bg1"/>
                </a:solidFill>
                <a:latin typeface="Courier New" panose="02070309020205020404" pitchFamily="49" charset="0"/>
                <a:cs typeface="Courier New" panose="02070309020205020404" pitchFamily="49" charset="0"/>
              </a:rPr>
              <a:t>Link-local IPv6 Address . </a:t>
            </a:r>
            <a:r>
              <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 . .: fe80: :50a 5:8 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pPr rtl="0"/>
            <a:r>
              <a:rPr lang="es-419" sz="1600" b="1"/>
              <a:t>Nota</a:t>
            </a:r>
            <a:r>
              <a:rPr lang="es-419" sz="1600"/>
              <a:t>: Para garantizar la exclusividad de cualquier dirección unicast de IPv6, el cliente puede usar un proceso denominado "detección de direcciones duplicadas" (DAD) Es similar a una solicitud de ARP para su propia dirección. Si no se obtiene una respuesta, la dirección es única.</a:t>
            </a:r>
          </a:p>
        </p:txBody>
      </p:sp>
    </p:spTree>
    <p:extLst>
      <p:ext uri="{BB962C8B-B14F-4D97-AF65-F5344CB8AC3E}">
        <p14:creationId xmlns="" xmlns:p14="http://schemas.microsoft.com/office/powerpoint/2010/main" val="39636893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12.6 Direccionamiento dinámico para LLAS IPv6</a:t>
            </a:r>
          </a:p>
        </p:txBody>
      </p:sp>
    </p:spTree>
    <p:custDataLst>
      <p:tags r:id="rId1"/>
    </p:custDataLst>
    <p:extLst>
      <p:ext uri="{BB962C8B-B14F-4D97-AF65-F5344CB8AC3E}">
        <p14:creationId xmlns="" xmlns:p14="http://schemas.microsoft.com/office/powerpoint/2010/main" val="314593583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LLAS IPv6</a:t>
            </a:r>
            <a:r>
              <a:rPr lang="en-US" dirty="0"/>
              <a:t/>
            </a:r>
            <a:br>
              <a:rPr lang="en-US" dirty="0"/>
            </a:br>
            <a:r>
              <a:rPr lang="es-419" sz="2400"/>
              <a:t>LLAs Dinámicas</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Todas las interfaces IPv6 deben tener una LLA IPv6.</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Al igual que las GUA IPv6, las LAs se pueden configurar dinámicamente.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La figura muestra que el LLA se crea dinámicamente usando el prefijo fe80 :: / 10 y la ID de interfaz usando el proceso EUI-64, o un número de 64 bits generado aleatoriamente.</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 xmlns:a16="http://schemas.microsoft.com/office/drawing/2014/main"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 xmlns:p14="http://schemas.microsoft.com/office/powerpoint/2010/main" val="4081723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LLAS IPv6</a:t>
            </a:r>
            <a:r>
              <a:rPr lang="en-US" dirty="0"/>
              <a:t/>
            </a:r>
            <a:br>
              <a:rPr lang="en-US" dirty="0"/>
            </a:br>
            <a:r>
              <a:rPr lang="es-419" sz="2400"/>
              <a:t>LLAs Dinámicas en Windows</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rtl="0" fontAlgn="base">
              <a:spcBef>
                <a:spcPts val="600"/>
              </a:spcBef>
              <a:spcAft>
                <a:spcPts val="600"/>
              </a:spcAft>
              <a:buClr>
                <a:schemeClr val="tx2"/>
              </a:buClr>
              <a:buSzPct val="90000"/>
            </a:pPr>
            <a:r>
              <a:rPr lang="es-419" sz="1600" dirty="0">
                <a:solidFill>
                  <a:srgbClr val="000000"/>
                </a:solidFill>
              </a:rPr>
              <a:t>Los sistemas operativos, como Windows, suelen utilizar el mismo método tanto para una GUA creada por SLAAC como para una LLA asignada dinámicamente.</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pPr rtl="0"/>
            <a:r>
              <a:rPr lang="es-419" sz="1200" b="1">
                <a:solidFill>
                  <a:srgbClr val="000000"/>
                </a:solidFill>
              </a:rPr>
              <a:t>ID de interfaz generada mediante EUI-64</a:t>
            </a:r>
          </a:p>
        </p:txBody>
      </p:sp>
      <p:sp>
        <p:nvSpPr>
          <p:cNvPr id="5" name="Rectangle 1">
            <a:extLst>
              <a:ext uri="{FF2B5EF4-FFF2-40B4-BE49-F238E27FC236}">
                <a16:creationId xmlns=""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rtl="0" eaLnBrk="0" hangingPunct="0"/>
            <a:r>
              <a:rPr lang="es-419"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s-419"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s-419"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s-419" sz="1000" dirty="0">
                <a:solidFill>
                  <a:schemeClr val="bg1"/>
                </a:solidFill>
                <a:latin typeface="Courier New" panose="02070309020205020404" pitchFamily="49" charset="0"/>
                <a:cs typeface="Courier New" panose="02070309020205020404" pitchFamily="49" charset="0"/>
              </a:rPr>
              <a:t>Connection-specific DNS Suffix.</a:t>
            </a:r>
          </a:p>
          <a:p>
            <a:pPr lvl="0" defTabSz="914400" rtl="0" eaLnBrk="0" hangingPunct="0"/>
            <a:r>
              <a:rPr lang="es-419" sz="1000" dirty="0">
                <a:solidFill>
                  <a:schemeClr val="bg1"/>
                </a:solidFill>
                <a:latin typeface="Courier New" panose="02070309020205020404" pitchFamily="49" charset="0"/>
                <a:cs typeface="Courier New" panose="02070309020205020404" pitchFamily="49" charset="0"/>
              </a:rPr>
              <a:t>IPv6 Address. . . . . . . . . . . : 2001:db8:acad:1:</a:t>
            </a:r>
            <a:r>
              <a:rPr lang="es-419" sz="1000" dirty="0">
                <a:solidFill>
                  <a:srgbClr val="FFC000"/>
                </a:solidFill>
                <a:latin typeface="Courier New" panose="02070309020205020404" pitchFamily="49" charset="0"/>
                <a:cs typeface="Courier New" panose="02070309020205020404" pitchFamily="49" charset="0"/>
              </a:rPr>
              <a:t>fc 99:47</a:t>
            </a:r>
            <a:r>
              <a:rPr lang="es-419" sz="1000" dirty="0">
                <a:solidFill>
                  <a:schemeClr val="bg1"/>
                </a:solidFill>
                <a:latin typeface="Courier New" panose="02070309020205020404" pitchFamily="49" charset="0"/>
                <a:cs typeface="Courier New" panose="02070309020205020404" pitchFamily="49" charset="0"/>
              </a:rPr>
              <a:t>ff:fe</a:t>
            </a:r>
            <a:r>
              <a:rPr lang="es-419"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s-419" sz="1000" dirty="0">
                <a:solidFill>
                  <a:schemeClr val="bg1"/>
                </a:solidFill>
                <a:latin typeface="Courier New" panose="02070309020205020404" pitchFamily="49" charset="0"/>
                <a:cs typeface="Courier New" panose="02070309020205020404" pitchFamily="49" charset="0"/>
              </a:rPr>
              <a:t>Link-local IPv6 Address. . . . .: fe80::</a:t>
            </a:r>
            <a:r>
              <a:rPr lang="es-419" sz="1000" dirty="0">
                <a:solidFill>
                  <a:srgbClr val="FFC000"/>
                </a:solidFill>
                <a:latin typeface="Courier New" panose="02070309020205020404" pitchFamily="49" charset="0"/>
                <a:cs typeface="Courier New" panose="02070309020205020404" pitchFamily="49" charset="0"/>
              </a:rPr>
              <a:t>fc 99:47</a:t>
            </a:r>
            <a:r>
              <a:rPr lang="es-419" sz="1000" dirty="0">
                <a:solidFill>
                  <a:schemeClr val="bg1"/>
                </a:solidFill>
                <a:latin typeface="Courier New" panose="02070309020205020404" pitchFamily="49" charset="0"/>
                <a:cs typeface="Courier New" panose="02070309020205020404" pitchFamily="49" charset="0"/>
              </a:rPr>
              <a:t>ff:fe</a:t>
            </a:r>
            <a:r>
              <a:rPr lang="es-419" sz="1000" dirty="0">
                <a:solidFill>
                  <a:srgbClr val="FFC000"/>
                </a:solidFill>
                <a:latin typeface="Courier New" panose="02070309020205020404" pitchFamily="49" charset="0"/>
                <a:cs typeface="Courier New" panose="02070309020205020404" pitchFamily="49" charset="0"/>
              </a:rPr>
              <a:t>75:cee0</a:t>
            </a:r>
          </a:p>
          <a:p>
            <a:pPr lvl="0" defTabSz="914400" rtl="0" eaLnBrk="0" hangingPunct="0"/>
            <a:r>
              <a:rPr lang="es-419" sz="1000" dirty="0">
                <a:solidFill>
                  <a:schemeClr val="bg1"/>
                </a:solidFill>
                <a:latin typeface="Courier New" panose="02070309020205020404" pitchFamily="49" charset="0"/>
                <a:cs typeface="Courier New" panose="02070309020205020404" pitchFamily="49" charset="0"/>
              </a:rPr>
              <a:t>Default Gateway . . . . . . . . . : fe80::1</a:t>
            </a:r>
          </a:p>
          <a:p>
            <a:pPr lvl="0" defTabSz="914400" rtl="0" eaLnBrk="0" hangingPunct="0"/>
            <a:r>
              <a:rPr lang="es-419" sz="1000" dirty="0">
                <a:solidFill>
                  <a:schemeClr val="bg1"/>
                </a:solidFill>
                <a:latin typeface="Courier New" panose="02070309020205020404" pitchFamily="49" charset="0"/>
                <a:cs typeface="Courier New" panose="02070309020205020404" pitchFamily="49" charset="0"/>
              </a:rPr>
              <a:t>C:\&gt;</a:t>
            </a:r>
          </a:p>
        </p:txBody>
      </p:sp>
      <p:sp>
        <p:nvSpPr>
          <p:cNvPr id="11" name="TextBox 10">
            <a:extLst>
              <a:ext uri="{FF2B5EF4-FFF2-40B4-BE49-F238E27FC236}">
                <a16:creationId xmlns=""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pPr rtl="0"/>
            <a:r>
              <a:rPr lang="es-419" sz="1200" b="1">
                <a:solidFill>
                  <a:srgbClr val="000000"/>
                </a:solidFill>
              </a:rPr>
              <a:t>ID de interfaz de 64 bits generada aleatoriamente</a:t>
            </a:r>
          </a:p>
        </p:txBody>
      </p:sp>
      <p:sp>
        <p:nvSpPr>
          <p:cNvPr id="9" name="Rectangle 1">
            <a:extLst>
              <a:ext uri="{FF2B5EF4-FFF2-40B4-BE49-F238E27FC236}">
                <a16:creationId xmlns="" xmlns:a16="http://schemas.microsoft.com/office/drawing/2014/main" id="{A1D3F26D-DE37-49E2-BA8B-7ACBF74D386E}"/>
              </a:ext>
            </a:extLst>
          </p:cNvPr>
          <p:cNvSpPr>
            <a:spLocks noChangeArrowheads="1"/>
          </p:cNvSpPr>
          <p:nvPr/>
        </p:nvSpPr>
        <p:spPr bwMode="auto">
          <a:xfrm>
            <a:off x="1276657" y="3379430"/>
            <a:ext cx="6032421"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rtl="0" eaLnBrk="0" hangingPunct="0"/>
            <a:r>
              <a:rPr lang="es-419"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s-419"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s-419"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s-419" sz="1000" dirty="0">
                <a:solidFill>
                  <a:schemeClr val="bg1"/>
                </a:solidFill>
                <a:latin typeface="Courier New" panose="02070309020205020404" pitchFamily="49" charset="0"/>
                <a:cs typeface="Courier New" panose="02070309020205020404" pitchFamily="49" charset="0"/>
              </a:rPr>
              <a:t>Connection-specific DNS Suffix.</a:t>
            </a:r>
          </a:p>
          <a:p>
            <a:pPr lvl="0" defTabSz="914400" rtl="0" eaLnBrk="0" hangingPunct="0"/>
            <a:r>
              <a:rPr lang="es-419" sz="1000" dirty="0">
                <a:solidFill>
                  <a:schemeClr val="bg1"/>
                </a:solidFill>
                <a:latin typeface="Courier New" panose="02070309020205020404" pitchFamily="49" charset="0"/>
                <a:cs typeface="Courier New" panose="02070309020205020404" pitchFamily="49" charset="0"/>
              </a:rPr>
              <a:t>IPv6 Address. . . . . . . . . . . : 2001:db8:acad:1:</a:t>
            </a:r>
            <a:r>
              <a:rPr lang="es-419" sz="1000" dirty="0">
                <a:solidFill>
                  <a:srgbClr val="FFC000"/>
                </a:solidFill>
                <a:latin typeface="Courier New" panose="02070309020205020404" pitchFamily="49" charset="0"/>
                <a:cs typeface="Courier New" panose="02070309020205020404" pitchFamily="49" charset="0"/>
              </a:rPr>
              <a:t>50a 5:8 a35:a5bb:66e1</a:t>
            </a:r>
          </a:p>
          <a:p>
            <a:pPr lvl="0" defTabSz="914400" eaLnBrk="0" hangingPunct="0"/>
            <a:r>
              <a:rPr lang="es-419" sz="1000" dirty="0">
                <a:solidFill>
                  <a:schemeClr val="bg1"/>
                </a:solidFill>
                <a:latin typeface="Courier New" panose="02070309020205020404" pitchFamily="49" charset="0"/>
                <a:cs typeface="Courier New" panose="02070309020205020404" pitchFamily="49" charset="0"/>
              </a:rPr>
              <a:t>Link-local IPv6 Address. . . . .: fe80::</a:t>
            </a:r>
            <a:r>
              <a:rPr lang="es-419" sz="1000" dirty="0">
                <a:solidFill>
                  <a:srgbClr val="FFC000"/>
                </a:solidFill>
                <a:latin typeface="Courier New" panose="02070309020205020404" pitchFamily="49" charset="0"/>
                <a:cs typeface="Courier New" panose="02070309020205020404" pitchFamily="49" charset="0"/>
              </a:rPr>
              <a:t>50a 5:8 a35:a5bb:66e1</a:t>
            </a:r>
          </a:p>
          <a:p>
            <a:pPr lvl="0" defTabSz="914400" rtl="0" eaLnBrk="0" hangingPunct="0"/>
            <a:r>
              <a:rPr lang="es-419" sz="1000" dirty="0">
                <a:solidFill>
                  <a:schemeClr val="bg1"/>
                </a:solidFill>
                <a:latin typeface="Courier New" panose="02070309020205020404" pitchFamily="49" charset="0"/>
                <a:cs typeface="Courier New" panose="02070309020205020404" pitchFamily="49" charset="0"/>
              </a:rPr>
              <a:t>Default Gateway . . . . . . . . . : fe80::1</a:t>
            </a:r>
          </a:p>
          <a:p>
            <a:pPr lvl="0" defTabSz="914400" rtl="0" eaLnBrk="0" hangingPunct="0"/>
            <a:r>
              <a:rPr lang="es-419" sz="1000" dirty="0">
                <a:solidFill>
                  <a:schemeClr val="bg1"/>
                </a:solidFill>
                <a:latin typeface="Courier New" panose="02070309020205020404" pitchFamily="49" charset="0"/>
                <a:cs typeface="Courier New" panose="02070309020205020404" pitchFamily="49" charset="0"/>
              </a:rPr>
              <a:t>C:\&gt;</a:t>
            </a:r>
          </a:p>
        </p:txBody>
      </p:sp>
    </p:spTree>
    <p:extLst>
      <p:ext uri="{BB962C8B-B14F-4D97-AF65-F5344CB8AC3E}">
        <p14:creationId xmlns="" xmlns:p14="http://schemas.microsoft.com/office/powerpoint/2010/main" val="24434792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Direccionamiento Dinámico para LLAS IPv6</a:t>
            </a:r>
            <a:r>
              <a:rPr lang="en-US" dirty="0"/>
              <a:t/>
            </a:r>
            <a:br>
              <a:rPr lang="en-US" dirty="0"/>
            </a:br>
            <a:r>
              <a:rPr lang="es-419" sz="2400"/>
              <a:t>LLAs Dinámicas en Routers Cisco</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Los routers Cisco crean automáticamente un LLA IPv6 cada vez que se asigna una GUA a la interfaz. De manera predeterminada, los routers con Cisco IOS utilizan EUI-64 para generar la ID de interfaz para todas las direcciones LLAs en las interfaces IPv6.</a:t>
            </a:r>
          </a:p>
          <a:p>
            <a:pPr marL="0" indent="0" algn="l" defTabSz="684213" rtl="0" fontAlgn="base">
              <a:spcBef>
                <a:spcPts val="600"/>
              </a:spcBef>
              <a:spcAft>
                <a:spcPts val="600"/>
              </a:spcAft>
              <a:buClr>
                <a:schemeClr val="tx2"/>
              </a:buClr>
              <a:buSzPct val="90000"/>
            </a:pPr>
            <a:r>
              <a:rPr lang="es-419" sz="1600">
                <a:solidFill>
                  <a:srgbClr val="000000"/>
                </a:solidFill>
              </a:rPr>
              <a:t>Aquí hay un ejemplo de un LLA configurado dinámicamente en la interfaz G0/0/0 de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s-419"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7079.b392.3640</a:t>
            </a:r>
            <a:r>
              <a:rPr kumimoji="0" lang="es-419" sz="1000" b="0"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 </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FE80::</a:t>
            </a:r>
            <a:r>
              <a:rPr kumimoji="0" lang="es-419"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7279:B3</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FF:FE</a:t>
            </a:r>
            <a:r>
              <a:rPr kumimoji="0" lang="es-419"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92:3640</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 xmlns:p14="http://schemas.microsoft.com/office/powerpoint/2010/main" val="26866356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Dirección dinámica para las LLAS IPv6</a:t>
            </a:r>
            <a:r>
              <a:rPr lang="en-US" dirty="0"/>
              <a:t/>
            </a:r>
            <a:br>
              <a:rPr lang="en-US" dirty="0"/>
            </a:br>
            <a:r>
              <a:rPr lang="es-419" sz="2400"/>
              <a:t>Verificar la configuración de direcciones IPv6</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Los routers Cisco crean automáticamente un LLA IPv6 cada vez que se asigna una GUA a la interfaz. De manera predeterminada, los routers con Cisco IOS utilizan EUI-64 para generar la ID de interfaz para todas las direcciones LLAs en las interfaces IPv6.</a:t>
            </a:r>
          </a:p>
          <a:p>
            <a:pPr marL="0" indent="0" algn="l" defTabSz="684213" rtl="0" fontAlgn="base">
              <a:spcBef>
                <a:spcPts val="600"/>
              </a:spcBef>
              <a:spcAft>
                <a:spcPts val="600"/>
              </a:spcAft>
              <a:buClr>
                <a:schemeClr val="tx2"/>
              </a:buClr>
              <a:buSzPct val="90000"/>
            </a:pPr>
            <a:r>
              <a:rPr lang="es-419" sz="1600">
                <a:solidFill>
                  <a:srgbClr val="000000"/>
                </a:solidFill>
              </a:rPr>
              <a:t>Aquí hay un ejemplo de un LLA configurado dinámicamente en la interfaz G0/0/0 de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s-419"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7079.b392.3640</a:t>
            </a:r>
            <a:r>
              <a:rPr kumimoji="0" lang="es-419" sz="1000" b="0"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 </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R1# </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FE80::</a:t>
            </a:r>
            <a:r>
              <a:rPr kumimoji="0" lang="es-419"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7279:B3</a:t>
            </a:r>
            <a:r>
              <a:rPr kumimoji="0" lang="es-419" sz="10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FF:FE</a:t>
            </a:r>
            <a:r>
              <a:rPr kumimoji="0" lang="es-419" sz="1000" b="1" i="0" u="none" strike="noStrike" cap="none" normalizeH="0" baseline="0">
                <a:ln>
                  <a:noFill/>
                </a:ln>
                <a:solidFill>
                  <a:schemeClr val="accent6"/>
                </a:solidFill>
                <a:effectLst/>
                <a:latin typeface="Courier New" panose="02070309020205020404" pitchFamily="49" charset="0"/>
                <a:cs typeface="Courier New" panose="02070309020205020404" pitchFamily="49" charset="0"/>
              </a:rPr>
              <a:t>92:3640</a:t>
            </a: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419" sz="10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 xmlns:p14="http://schemas.microsoft.com/office/powerpoint/2010/main" val="734156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pPr rtl="0"/>
            <a:r>
              <a:rPr lang="es-419" sz="1600"/>
              <a:t>Módulo de Práctica y Prueba</a:t>
            </a:r>
            <a:r>
              <a:rPr lang="en-US" altLang="en-US" sz="1600" dirty="0"/>
              <a:t/>
            </a:r>
            <a:br>
              <a:rPr lang="en-US" altLang="en-US" sz="1600" dirty="0"/>
            </a:br>
            <a:r>
              <a:rPr lang="es-419"/>
              <a:t>Packet Tracer – Configurar el direccionamiento IPv6</a:t>
            </a:r>
          </a:p>
        </p:txBody>
      </p:sp>
      <p:sp>
        <p:nvSpPr>
          <p:cNvPr id="5" name="Rectangle 6">
            <a:extLst>
              <a:ext uri="{FF2B5EF4-FFF2-40B4-BE49-F238E27FC236}">
                <a16:creationId xmlns=""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es-419" sz="1800"/>
              <a:t>En este Packet Tracer, hará lo siguiente:</a:t>
            </a:r>
          </a:p>
          <a:p>
            <a:pPr rtl="0"/>
            <a:r>
              <a:rPr lang="es-419" sz="1800"/>
              <a:t>Configurar el direccionamiento IPv6 en el router</a:t>
            </a:r>
          </a:p>
          <a:p>
            <a:pPr rtl="0"/>
            <a:r>
              <a:rPr lang="es-419" sz="1800"/>
              <a:t>Configurar el direccionamiento IPv6 en los servidores</a:t>
            </a:r>
          </a:p>
          <a:p>
            <a:pPr rtl="0"/>
            <a:r>
              <a:rPr lang="es-419" sz="1800"/>
              <a:t>Configurar el direccionamiento IPv6 en los clientes</a:t>
            </a:r>
          </a:p>
          <a:p>
            <a:pPr rtl="0"/>
            <a:r>
              <a:rPr lang="es-419" sz="1800"/>
              <a:t>Probar y verificar la conectividad de red</a:t>
            </a:r>
          </a:p>
          <a:p>
            <a:pPr marL="0" indent="0">
              <a:buNone/>
            </a:pPr>
            <a:endParaRPr lang="en-US" dirty="0"/>
          </a:p>
          <a:p>
            <a:endParaRPr lang="en-US" altLang="ja-JP" dirty="0"/>
          </a:p>
        </p:txBody>
      </p:sp>
    </p:spTree>
    <p:custDataLst>
      <p:tags r:id="rId1"/>
    </p:custDataLst>
    <p:extLst>
      <p:ext uri="{BB962C8B-B14F-4D97-AF65-F5344CB8AC3E}">
        <p14:creationId xmlns="" xmlns:p14="http://schemas.microsoft.com/office/powerpoint/2010/main" val="341176049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12.7 – Dirección Multicast de IPv6</a:t>
            </a:r>
          </a:p>
        </p:txBody>
      </p:sp>
    </p:spTree>
    <p:custDataLst>
      <p:tags r:id="rId1"/>
    </p:custDataLst>
    <p:extLst>
      <p:ext uri="{BB962C8B-B14F-4D97-AF65-F5344CB8AC3E}">
        <p14:creationId xmlns="" xmlns:p14="http://schemas.microsoft.com/office/powerpoint/2010/main" val="210384841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Direcciones Multicast de IPv6</a:t>
            </a:r>
            <a:r>
              <a:rPr lang="en-US" dirty="0"/>
              <a:t/>
            </a:r>
            <a:br>
              <a:rPr lang="en-US" dirty="0"/>
            </a:br>
            <a:r>
              <a:rPr lang="es-419" sz="2400"/>
              <a:t>Direcciones Multicast de IPv6 Asignadas</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Las direcciones multicast de IPv6 tienen el prefijo FF00::/8. Existen dos tipos de direcciones multicast de IPv6:</a:t>
            </a:r>
          </a:p>
          <a:p>
            <a:pPr marL="358835" lvl="1" indent="-285750" rtl="0">
              <a:spcAft>
                <a:spcPts val="600"/>
              </a:spcAft>
              <a:buSzPct val="90000"/>
              <a:buFont typeface="Arial" panose="020B0604020202020204" pitchFamily="34" charset="0"/>
              <a:buChar char="•"/>
            </a:pPr>
            <a:r>
              <a:rPr lang="es-419" sz="1600">
                <a:solidFill>
                  <a:srgbClr val="000000"/>
                </a:solidFill>
              </a:rPr>
              <a:t>Dirección de red multicast conocida</a:t>
            </a:r>
          </a:p>
          <a:p>
            <a:pPr marL="358835" lvl="1" indent="-285750" rtl="0">
              <a:spcAft>
                <a:spcPts val="600"/>
              </a:spcAft>
              <a:buSzPct val="90000"/>
              <a:buFont typeface="Arial" panose="020B0604020202020204" pitchFamily="34" charset="0"/>
              <a:buChar char="•"/>
            </a:pPr>
            <a:r>
              <a:rPr lang="es-419" sz="1600">
                <a:solidFill>
                  <a:srgbClr val="000000"/>
                </a:solidFill>
              </a:rPr>
              <a:t>Dirección multicast de nodo solicitado</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pPr rtl="0"/>
            <a:r>
              <a:rPr lang="es-419" sz="1600" b="1">
                <a:solidFill>
                  <a:srgbClr val="000000"/>
                </a:solidFill>
              </a:rPr>
              <a:t>Nota</a:t>
            </a:r>
            <a:r>
              <a:rPr lang="es-419" sz="1600">
                <a:solidFill>
                  <a:srgbClr val="000000"/>
                </a:solidFill>
              </a:rPr>
              <a:t>: las direcciones multicast solo pueden ser direcciones de destino y no direcciones de origen.</a:t>
            </a:r>
          </a:p>
          <a:p>
            <a:endParaRPr lang="en-US" sz="1400" dirty="0">
              <a:solidFill>
                <a:srgbClr val="000000"/>
              </a:solidFill>
            </a:endParaRPr>
          </a:p>
        </p:txBody>
      </p:sp>
    </p:spTree>
    <p:extLst>
      <p:ext uri="{BB962C8B-B14F-4D97-AF65-F5344CB8AC3E}">
        <p14:creationId xmlns="" xmlns:p14="http://schemas.microsoft.com/office/powerpoint/2010/main" val="13782239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Direcciones Multicast de IPv6</a:t>
            </a:r>
            <a:r>
              <a:rPr lang="en-US" dirty="0"/>
              <a:t/>
            </a:r>
            <a:br>
              <a:rPr lang="en-US" dirty="0"/>
            </a:br>
            <a:r>
              <a:rPr lang="es-419" sz="2400"/>
              <a:t>Direcciones Multicast de IPv6 conocidas</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Se asignan direcciones IPv6 multicast conocidas y se reservan para grupos de dispositivos predefinidos.</a:t>
            </a:r>
          </a:p>
          <a:p>
            <a:pPr marL="0" indent="0" algn="l" defTabSz="684213" rtl="0" fontAlgn="base">
              <a:spcBef>
                <a:spcPts val="600"/>
              </a:spcBef>
              <a:spcAft>
                <a:spcPts val="600"/>
              </a:spcAft>
              <a:buClr>
                <a:schemeClr val="tx2"/>
              </a:buClr>
              <a:buSzPct val="90000"/>
            </a:pPr>
            <a:r>
              <a:rPr lang="es-419" sz="1600">
                <a:solidFill>
                  <a:srgbClr val="000000"/>
                </a:solidFill>
              </a:rPr>
              <a:t>Hay dos grupos comunes de direcciones IPv6 multicast asignadas:</a:t>
            </a:r>
          </a:p>
          <a:p>
            <a:pPr marL="358835" lvl="1" indent="-285750" rtl="0">
              <a:spcAft>
                <a:spcPts val="600"/>
              </a:spcAft>
              <a:buSzPct val="90000"/>
              <a:buFont typeface="Arial" panose="020B0604020202020204" pitchFamily="34" charset="0"/>
              <a:buChar char="•"/>
            </a:pPr>
            <a:r>
              <a:rPr lang="es-419" b="1">
                <a:solidFill>
                  <a:srgbClr val="000000"/>
                </a:solidFill>
              </a:rPr>
              <a:t>Grupo de multicast FF02::1 para todos los nodos</a:t>
            </a:r>
            <a:r>
              <a:rPr lang="es-419">
                <a:solidFill>
                  <a:srgbClr val="000000"/>
                </a:solidFill>
              </a:rPr>
              <a:t> - Este es un grupo multicast al que se unen todos los dispositivos con IPv6 habilitado. Los paquetes que se envían a este grupo son recibidos y procesados por todas las interfaces IPv6 en el enlace o en la red.</a:t>
            </a:r>
            <a:r>
              <a:rPr lang="es-419" b="1">
                <a:solidFill>
                  <a:srgbClr val="000000"/>
                </a:solidFill>
              </a:rPr>
              <a:t> </a:t>
            </a:r>
          </a:p>
          <a:p>
            <a:pPr marL="358835" lvl="1" indent="-285750" rtl="0">
              <a:spcAft>
                <a:spcPts val="600"/>
              </a:spcAft>
              <a:buSzPct val="90000"/>
              <a:buFont typeface="Arial" panose="020B0604020202020204" pitchFamily="34" charset="0"/>
              <a:buChar char="•"/>
            </a:pPr>
            <a:r>
              <a:rPr lang="es-419" b="1">
                <a:solidFill>
                  <a:srgbClr val="000000"/>
                </a:solidFill>
              </a:rPr>
              <a:t>ff02 :: 2 Grupo de multicast de todos los routers</a:t>
            </a:r>
            <a:r>
              <a:rPr lang="es-419">
                <a:solidFill>
                  <a:srgbClr val="000000"/>
                </a:solidFill>
              </a:rPr>
              <a:t> - Este es un grupo multicast al que se unen todos los dispositivos con IPv6 habilitado. Un router comienza a formar parte de este grupo cuando se lo habilita como router IPv6 con el </a:t>
            </a:r>
            <a:r>
              <a:rPr lang="es-419" b="1">
                <a:solidFill>
                  <a:srgbClr val="000000"/>
                </a:solidFill>
              </a:rPr>
              <a:t>comando de configuración global </a:t>
            </a:r>
            <a:r>
              <a:rPr lang="es-419">
                <a:solidFill>
                  <a:srgbClr val="000000"/>
                </a:solidFill>
              </a:rPr>
              <a:t>ipv6 unicast-routing</a:t>
            </a:r>
            <a:r>
              <a:rPr lang="es-419" b="1">
                <a:solidFill>
                  <a:srgbClr val="000000"/>
                </a:solidFill>
              </a:rPr>
              <a:t>.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 xmlns:p14="http://schemas.microsoft.com/office/powerpoint/2010/main" val="17735552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pPr rtl="0"/>
            <a:r>
              <a:rPr lang="es-419">
                <a:solidFill>
                  <a:schemeClr val="accent5">
                    <a:lumMod val="40000"/>
                    <a:lumOff val="60000"/>
                  </a:schemeClr>
                </a:solidFill>
              </a:rPr>
              <a:t>12.1 Problemas de IPv4</a:t>
            </a:r>
          </a:p>
        </p:txBody>
      </p:sp>
    </p:spTree>
    <p:custDataLst>
      <p:tags r:id="rId1"/>
    </p:custDataLst>
    <p:extLst>
      <p:ext uri="{BB962C8B-B14F-4D97-AF65-F5344CB8AC3E}">
        <p14:creationId xmlns=""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Direcciones multicast de IPv6</a:t>
            </a:r>
            <a:r>
              <a:rPr lang="en-US" dirty="0"/>
              <a:t/>
            </a:r>
            <a:br>
              <a:rPr lang="en-US" dirty="0"/>
            </a:br>
            <a:r>
              <a:rPr lang="es-419" sz="2400"/>
              <a:t>Direcciones multicast de IPv6 de nodo solicitado</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Una dirección multicast de nodo solicitado es similar a una dirección multicast de todos los nodos.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Una dirección multicast de nodo solicitado se asigna a una dirección especial de multicast de Ethernet.</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Esto permite que la NIC Ethernet filtre la trama al examinar la dirección MAC de destino sin enviarla al proceso de IPv6 para ver si el dispositivo es el objetivo previsto del paquete IPv6.</a:t>
            </a:r>
          </a:p>
        </p:txBody>
      </p:sp>
      <p:pic>
        <p:nvPicPr>
          <p:cNvPr id="4" name="Picture 3">
            <a:extLst>
              <a:ext uri="{FF2B5EF4-FFF2-40B4-BE49-F238E27FC236}">
                <a16:creationId xmlns=""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 xmlns:p14="http://schemas.microsoft.com/office/powerpoint/2010/main" val="16687698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pPr rtl="0"/>
            <a:r>
              <a:rPr lang="es-419" sz="1600"/>
              <a:t>Módulo de Práctica y Prueba</a:t>
            </a:r>
            <a:r>
              <a:rPr lang="en-US" altLang="en-US" dirty="0"/>
              <a:t/>
            </a:r>
            <a:br>
              <a:rPr lang="en-US" altLang="en-US" dirty="0"/>
            </a:br>
            <a:r>
              <a:rPr lang="es-419"/>
              <a:t>Laboratorio — Identificar direcciones IPv6</a:t>
            </a:r>
          </a:p>
        </p:txBody>
      </p:sp>
      <p:sp>
        <p:nvSpPr>
          <p:cNvPr id="5" name="Rectangle 6">
            <a:extLst>
              <a:ext uri="{FF2B5EF4-FFF2-40B4-BE49-F238E27FC236}">
                <a16:creationId xmlns=""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rtl="0">
              <a:buNone/>
            </a:pPr>
            <a:r>
              <a:rPr lang="es-419" sz="1800"/>
              <a:t>En este laboratorio, cumplirá los siguientes objetivos: </a:t>
            </a:r>
          </a:p>
          <a:p>
            <a:pPr rtl="0">
              <a:buFont typeface="Arial" panose="020B0604020202020204" pitchFamily="34" charset="0"/>
              <a:buChar char="•"/>
            </a:pPr>
            <a:r>
              <a:rPr lang="es-419" sz="1800"/>
              <a:t>Identificar los diferentes tipos de direcciones IPv6</a:t>
            </a:r>
          </a:p>
          <a:p>
            <a:pPr rtl="0">
              <a:buFont typeface="Arial" panose="020B0604020202020204" pitchFamily="34" charset="0"/>
              <a:buChar char="•"/>
            </a:pPr>
            <a:r>
              <a:rPr lang="es-419" sz="1800"/>
              <a:t>Examinar una interfaz y una dirección de red de host IPv6</a:t>
            </a:r>
          </a:p>
          <a:p>
            <a:pPr rtl="0">
              <a:buFont typeface="Arial" panose="020B0604020202020204" pitchFamily="34" charset="0"/>
              <a:buChar char="•"/>
            </a:pPr>
            <a:r>
              <a:rPr lang="es-419" sz="1800"/>
              <a:t>Practicar la abreviatura de direcciones IPv6</a:t>
            </a:r>
          </a:p>
          <a:p>
            <a:pPr marL="0" indent="0">
              <a:buNone/>
            </a:pPr>
            <a:endParaRPr lang="en-US" dirty="0"/>
          </a:p>
        </p:txBody>
      </p:sp>
    </p:spTree>
    <p:custDataLst>
      <p:tags r:id="rId1"/>
    </p:custDataLst>
    <p:extLst>
      <p:ext uri="{BB962C8B-B14F-4D97-AF65-F5344CB8AC3E}">
        <p14:creationId xmlns="" xmlns:p14="http://schemas.microsoft.com/office/powerpoint/2010/main" val="37266857"/>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12.8 — División de subredes de una red IPv6</a:t>
            </a:r>
          </a:p>
        </p:txBody>
      </p:sp>
    </p:spTree>
    <p:custDataLst>
      <p:tags r:id="rId1"/>
    </p:custDataLst>
    <p:extLst>
      <p:ext uri="{BB962C8B-B14F-4D97-AF65-F5344CB8AC3E}">
        <p14:creationId xmlns="" xmlns:p14="http://schemas.microsoft.com/office/powerpoint/2010/main" val="145270481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División de una red IPv6 en subredes</a:t>
            </a:r>
            <a:r>
              <a:rPr lang="en-US" dirty="0"/>
              <a:t/>
            </a:r>
            <a:br>
              <a:rPr lang="en-US" dirty="0"/>
            </a:br>
            <a:r>
              <a:rPr lang="es-419" sz="2400"/>
              <a:t> </a:t>
            </a:r>
            <a:r>
              <a:rPr lang="es-419" sz="1600"/>
              <a:t>División en subredes mediante la ID de subred</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rtl="0" fontAlgn="base">
              <a:spcBef>
                <a:spcPts val="600"/>
              </a:spcBef>
              <a:spcAft>
                <a:spcPts val="600"/>
              </a:spcAft>
              <a:buClr>
                <a:schemeClr val="tx2"/>
              </a:buClr>
              <a:buSzPct val="90000"/>
            </a:pPr>
            <a:r>
              <a:rPr lang="es-419" sz="1800">
                <a:solidFill>
                  <a:srgbClr val="000000"/>
                </a:solidFill>
              </a:rPr>
              <a:t>IPv6 se diseñó teniendo en cuenta las subredes.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Se utiliza un campo ID de subred independiente en IPv6 GUA para crear subredes.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campo ID de subred es el área entre el Prefijo de enrutamiento global y la ID de interfaz.</a:t>
            </a:r>
          </a:p>
        </p:txBody>
      </p:sp>
      <p:pic>
        <p:nvPicPr>
          <p:cNvPr id="5" name="Picture 4">
            <a:extLst>
              <a:ext uri="{FF2B5EF4-FFF2-40B4-BE49-F238E27FC236}">
                <a16:creationId xmlns=""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 xmlns:p14="http://schemas.microsoft.com/office/powerpoint/2010/main" val="19514723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Subnetear una red IPv6</a:t>
            </a:r>
            <a:r>
              <a:rPr lang="es-419" sz="2400" dirty="0"/>
              <a:t/>
            </a:r>
            <a:br>
              <a:rPr lang="es-419" sz="2400" dirty="0"/>
            </a:br>
            <a:r>
              <a:rPr lang="es-419" sz="2400" dirty="0"/>
              <a:t>Ejemplo de subneteo IPv6</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Dado el prefijo de enrutamiento global 2001:db8:acad: :/48 con un ID de subred de 16 bits.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Permite 65.536 /64 subredes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El prefijo de enrutamiento global es igual para todas las subredes.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es-419" sz="1600">
                <a:solidFill>
                  <a:srgbClr val="000000"/>
                </a:solidFill>
              </a:rPr>
              <a:t>Solo </a:t>
            </a:r>
            <a:r>
              <a:rPr lang="es-419" sz="1400">
                <a:solidFill>
                  <a:srgbClr val="000000"/>
                </a:solidFill>
              </a:rPr>
              <a:t>se incrementa el hexteto de la ID de subred en sistema hexadecimal para cada subred.</a:t>
            </a:r>
          </a:p>
        </p:txBody>
      </p:sp>
      <p:pic>
        <p:nvPicPr>
          <p:cNvPr id="4" name="Picture 3">
            <a:extLst>
              <a:ext uri="{FF2B5EF4-FFF2-40B4-BE49-F238E27FC236}">
                <a16:creationId xmlns=""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 xmlns:p14="http://schemas.microsoft.com/office/powerpoint/2010/main" val="21697814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Subnetear una red IPv6</a:t>
            </a:r>
            <a:r>
              <a:rPr lang="en-US" dirty="0"/>
              <a:t/>
            </a:r>
            <a:br>
              <a:rPr lang="en-US" dirty="0"/>
            </a:br>
            <a:r>
              <a:rPr lang="es-419" sz="2400" dirty="0"/>
              <a:t>Asignación de subred IPv6</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rtl="0" fontAlgn="base">
              <a:spcBef>
                <a:spcPts val="600"/>
              </a:spcBef>
              <a:spcAft>
                <a:spcPts val="600"/>
              </a:spcAft>
              <a:buClr>
                <a:schemeClr val="tx2"/>
              </a:buClr>
              <a:buSzPct val="90000"/>
            </a:pPr>
            <a:r>
              <a:rPr lang="es-419" sz="1400">
                <a:solidFill>
                  <a:srgbClr val="000000"/>
                </a:solidFill>
              </a:rPr>
              <a:t>La topología de ejemplo requiere cinco subredes, una para cada LAN, así como para el enlace en serie entre R1 y R2.</a:t>
            </a:r>
          </a:p>
          <a:p>
            <a:pPr marL="0" indent="0" algn="l" defTabSz="684213" rtl="0" fontAlgn="base">
              <a:spcBef>
                <a:spcPts val="600"/>
              </a:spcBef>
              <a:spcAft>
                <a:spcPts val="600"/>
              </a:spcAft>
              <a:buClr>
                <a:schemeClr val="tx2"/>
              </a:buClr>
              <a:buSzPct val="90000"/>
            </a:pPr>
            <a:r>
              <a:rPr lang="es-419" sz="1400">
                <a:solidFill>
                  <a:srgbClr val="000000"/>
                </a:solidFill>
              </a:rPr>
              <a:t>Se asignaron las cinco subredes IPv6, con el campo ID de subred 0001 a 0005. Cada subred /64 proporcionará más direcciones de las que jamás se necesitarán.</a:t>
            </a:r>
          </a:p>
        </p:txBody>
      </p:sp>
      <p:pic>
        <p:nvPicPr>
          <p:cNvPr id="5" name="Picture 4">
            <a:extLst>
              <a:ext uri="{FF2B5EF4-FFF2-40B4-BE49-F238E27FC236}">
                <a16:creationId xmlns=""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 xmlns:p14="http://schemas.microsoft.com/office/powerpoint/2010/main" val="15422734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División de una red IPv6</a:t>
            </a:r>
            <a:r>
              <a:rPr lang="en-US" dirty="0"/>
              <a:t/>
            </a:r>
            <a:br>
              <a:rPr lang="en-US" dirty="0"/>
            </a:br>
            <a:r>
              <a:rPr lang="es-419" sz="2400"/>
              <a:t>Router configurado con subredes IPv6</a:t>
            </a:r>
          </a:p>
        </p:txBody>
      </p:sp>
      <p:sp>
        <p:nvSpPr>
          <p:cNvPr id="6" name="Content Placeholder 3">
            <a:extLst>
              <a:ext uri="{FF2B5EF4-FFF2-40B4-BE49-F238E27FC236}">
                <a16:creationId xmlns=""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rtl="0" fontAlgn="base">
              <a:spcBef>
                <a:spcPts val="600"/>
              </a:spcBef>
              <a:spcAft>
                <a:spcPts val="600"/>
              </a:spcAft>
              <a:buClr>
                <a:schemeClr val="tx2"/>
              </a:buClr>
              <a:buSzPct val="90000"/>
            </a:pPr>
            <a:r>
              <a:rPr lang="es-419" sz="1600">
                <a:solidFill>
                  <a:srgbClr val="000000"/>
                </a:solidFill>
              </a:rPr>
              <a:t>El ejemplo muestra que cada una de las interfaces del router en R1 se ha configurado para estar en una subred IPv6 diferente.</a:t>
            </a:r>
          </a:p>
        </p:txBody>
      </p:sp>
      <p:sp>
        <p:nvSpPr>
          <p:cNvPr id="8" name="Rectangle 1">
            <a:extLst>
              <a:ext uri="{FF2B5EF4-FFF2-40B4-BE49-F238E27FC236}">
                <a16:creationId xmlns=""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 interface gigabitethernet 0/0/0</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R1(config-if)# ipv6 address 2001:db8:acad:1::1/64</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R1(config-if)# no shutdown</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R1(config-if)# exit</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 interface gigabitethernet 0/0/1</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 (config-if) # ipv6 address 2001:db8:acad:2::1/64</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R1(config-if)# no shutdown</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R1(config-if)# exit</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 interface serial 0/1/0</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 (config-if) # ipv6 address 2001:db8:acad:3::1/64</a:t>
            </a:r>
          </a:p>
          <a:p>
            <a:pPr lvl="0" defTabSz="914400" rtl="0" eaLnBrk="0" hangingPunct="0"/>
            <a:r>
              <a:rPr lang="es-419" sz="1000">
                <a:solidFill>
                  <a:schemeClr val="bg1"/>
                </a:solidFill>
                <a:latin typeface="Courier New" panose="02070309020205020404" pitchFamily="49" charset="0"/>
                <a:cs typeface="Courier New" panose="02070309020205020404" pitchFamily="49" charset="0"/>
              </a:rPr>
              <a:t>R1(config-if)# no shutdown</a:t>
            </a:r>
          </a:p>
        </p:txBody>
      </p:sp>
    </p:spTree>
    <p:extLst>
      <p:ext uri="{BB962C8B-B14F-4D97-AF65-F5344CB8AC3E}">
        <p14:creationId xmlns="" xmlns:p14="http://schemas.microsoft.com/office/powerpoint/2010/main" val="28817493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2.9 Módulo de Práctica y Prueba</a:t>
            </a:r>
          </a:p>
        </p:txBody>
      </p:sp>
    </p:spTree>
    <p:custDataLst>
      <p:tags r:id="rId1"/>
    </p:custDataLst>
    <p:extLst>
      <p:ext uri="{BB962C8B-B14F-4D97-AF65-F5344CB8AC3E}">
        <p14:creationId xmlns="" xmlns:p14="http://schemas.microsoft.com/office/powerpoint/2010/main" val="258567215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354580"/>
            <a:ext cx="9144000" cy="875131"/>
          </a:xfrm>
        </p:spPr>
        <p:txBody>
          <a:bodyPr/>
          <a:lstStyle/>
          <a:p>
            <a:pPr rtl="0"/>
            <a:r>
              <a:rPr lang="es-419" sz="1600" dirty="0"/>
              <a:t>Módulo de Práctica y Prueba</a:t>
            </a:r>
            <a:r>
              <a:rPr lang="en-US" altLang="en-US" sz="1600" dirty="0"/>
              <a:t/>
            </a:r>
            <a:br>
              <a:rPr lang="en-US" altLang="en-US" sz="1600" dirty="0"/>
            </a:br>
            <a:r>
              <a:rPr lang="es-419" dirty="0"/>
              <a:t>Packet Tracer – Implementación de un esquema de direccionamiento IPv6 dividido en subredes</a:t>
            </a:r>
          </a:p>
        </p:txBody>
      </p:sp>
      <p:sp>
        <p:nvSpPr>
          <p:cNvPr id="5" name="Rectangle 6">
            <a:extLst>
              <a:ext uri="{FF2B5EF4-FFF2-40B4-BE49-F238E27FC236}">
                <a16:creationId xmlns="" xmlns:a16="http://schemas.microsoft.com/office/drawing/2014/main" id="{90913010-55BD-654E-8C45-7CAB421D7CC5}"/>
              </a:ext>
            </a:extLst>
          </p:cNvPr>
          <p:cNvSpPr>
            <a:spLocks noGrp="1" noChangeArrowheads="1"/>
          </p:cNvSpPr>
          <p:nvPr>
            <p:ph idx="1"/>
          </p:nvPr>
        </p:nvSpPr>
        <p:spPr>
          <a:xfrm>
            <a:off x="179882" y="1429406"/>
            <a:ext cx="8649325" cy="3127603"/>
          </a:xfrm>
        </p:spPr>
        <p:txBody>
          <a:bodyPr/>
          <a:lstStyle/>
          <a:p>
            <a:pPr marL="0" indent="0" rtl="0">
              <a:buNone/>
            </a:pPr>
            <a:r>
              <a:rPr lang="es-419" sz="1800" dirty="0"/>
              <a:t>En este Packet Tracer, hará lo siguiente:</a:t>
            </a:r>
          </a:p>
          <a:p>
            <a:pPr rtl="0"/>
            <a:r>
              <a:rPr lang="es-419" sz="1800" dirty="0"/>
              <a:t>Determinar las subredes y el esquema de direccionamiento IPv6</a:t>
            </a:r>
          </a:p>
          <a:p>
            <a:pPr rtl="0"/>
            <a:r>
              <a:rPr lang="es-419" sz="1800" dirty="0"/>
              <a:t>Configurar el direccionamiento IPv6 en los routers y las PCs</a:t>
            </a:r>
          </a:p>
          <a:p>
            <a:pPr rtl="0"/>
            <a:r>
              <a:rPr lang="es-419" sz="1800" dirty="0"/>
              <a:t>Verificar la conectividad IPv6</a:t>
            </a:r>
          </a:p>
          <a:p>
            <a:pPr marL="0" indent="0">
              <a:buNone/>
            </a:pPr>
            <a:endParaRPr lang="en-US" dirty="0"/>
          </a:p>
          <a:p>
            <a:endParaRPr lang="en-US" altLang="ja-JP" dirty="0"/>
          </a:p>
        </p:txBody>
      </p:sp>
    </p:spTree>
    <p:custDataLst>
      <p:tags r:id="rId1"/>
    </p:custDataLst>
    <p:extLst>
      <p:ext uri="{BB962C8B-B14F-4D97-AF65-F5344CB8AC3E}">
        <p14:creationId xmlns="" xmlns:p14="http://schemas.microsoft.com/office/powerpoint/2010/main" val="210744669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Problemas de IPv4</a:t>
            </a:r>
            <a:r>
              <a:rPr lang="en-US" dirty="0"/>
              <a:t/>
            </a:r>
            <a:br>
              <a:rPr lang="en-US" dirty="0"/>
            </a:br>
            <a:r>
              <a:rPr lang="es-419" sz="2400"/>
              <a:t>Necesidad de IPv6</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rtl="0">
              <a:buFont typeface="Arial" panose="020B0604020202020204" pitchFamily="34" charset="0"/>
              <a:buChar char="•"/>
            </a:pPr>
            <a:r>
              <a:rPr lang="es-419" sz="1600">
                <a:solidFill>
                  <a:schemeClr val="tx1"/>
                </a:solidFill>
              </a:rPr>
              <a:t>IPv4 se está quedando sin direcciones. IPv6 es el sucesor de IPv4. IPv6 tiene un espacio de direcciones de 128 bits mucho más grande.</a:t>
            </a:r>
          </a:p>
          <a:p>
            <a:pPr marL="342900" indent="-342900" algn="l" rtl="0">
              <a:buFont typeface="Arial" panose="020B0604020202020204" pitchFamily="34" charset="0"/>
              <a:buChar char="•"/>
            </a:pPr>
            <a:r>
              <a:rPr lang="es-419" sz="1600">
                <a:solidFill>
                  <a:schemeClr val="tx1"/>
                </a:solidFill>
              </a:rPr>
              <a:t>El desarrollo de IPv6 también incluyó correcciones para limitaciones de IPv4 y otras mejoras.</a:t>
            </a:r>
          </a:p>
          <a:p>
            <a:pPr marL="342900" indent="-342900" algn="l" rtl="0">
              <a:buFont typeface="Arial" panose="020B0604020202020204" pitchFamily="34" charset="0"/>
              <a:buChar char="•"/>
            </a:pPr>
            <a:r>
              <a:rPr lang="es-419" sz="1600">
                <a:solidFill>
                  <a:schemeClr val="tx1"/>
                </a:solidFill>
              </a:rPr>
              <a:t>Con una población que accede a Internet cada vez mayor, un espacio de direcciones IPv4 limitado, los problemas de NAT y la Internet de todo, llegó el momento de comenzar la transición hacia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 xmlns:p14="http://schemas.microsoft.com/office/powerpoint/2010/main" val="16710648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Problemas con IPv4</a:t>
            </a:r>
            <a:r>
              <a:rPr lang="en-US" dirty="0"/>
              <a:t/>
            </a:r>
            <a:br>
              <a:rPr lang="en-US" dirty="0"/>
            </a:br>
            <a:r>
              <a:rPr lang="es-419" sz="2400"/>
              <a:t>Coexistencia de IPv4 e IPv6</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rtl="0"/>
            <a:r>
              <a:rPr lang="es-419" sz="1600">
                <a:solidFill>
                  <a:schemeClr val="tx1"/>
                </a:solidFill>
              </a:rPr>
              <a:t>Tanto IPv4 como IPv6 coexistirán en un futuro próximo y la transición llevará varios años.</a:t>
            </a:r>
          </a:p>
          <a:p>
            <a:pPr marL="0" indent="0" algn="l" rtl="0"/>
            <a:r>
              <a:rPr lang="es-419" sz="1600">
                <a:solidFill>
                  <a:schemeClr val="tx1"/>
                </a:solidFill>
              </a:rPr>
              <a:t>El IETF creó diversos protocolos y herramientas para ayudar a los administradores de redes a migrar las redes a IPv6. Las técnicas de migración pueden dividirse en tres categorías:</a:t>
            </a:r>
          </a:p>
          <a:p>
            <a:pPr marL="415985" lvl="1" indent="-342900" rtl="0">
              <a:buFont typeface="Arial" panose="020B0604020202020204" pitchFamily="34" charset="0"/>
              <a:buChar char="•"/>
            </a:pPr>
            <a:r>
              <a:rPr lang="es-419" b="1">
                <a:solidFill>
                  <a:schemeClr val="tx1"/>
                </a:solidFill>
              </a:rPr>
              <a:t>Dual stack </a:t>
            </a:r>
            <a:r>
              <a:rPr lang="es-419">
                <a:solidFill>
                  <a:schemeClr val="tx1"/>
                </a:solidFill>
              </a:rPr>
              <a:t>-Los dispositivos ejecutan pilas de protocolos IPv4 e IPv6 de manera simultánea.</a:t>
            </a:r>
          </a:p>
          <a:p>
            <a:pPr marL="415985" lvl="1" indent="-342900" rtl="0">
              <a:buFont typeface="Arial" panose="020B0604020202020204" pitchFamily="34" charset="0"/>
              <a:buChar char="•"/>
            </a:pPr>
            <a:r>
              <a:rPr lang="es-419" b="1"/>
              <a:t>Tunneling</a:t>
            </a:r>
            <a:r>
              <a:rPr lang="es-419"/>
              <a:t> – Es un método para transportar un paquete IPv6 a través de una red IPv4. El paquete IPv6 se encapsula dentro de un paquete IPV4.</a:t>
            </a:r>
          </a:p>
          <a:p>
            <a:pPr marL="415985" lvl="1" indent="-342900" rtl="0">
              <a:buFont typeface="Arial" panose="020B0604020202020204" pitchFamily="34" charset="0"/>
              <a:buChar char="•"/>
            </a:pPr>
            <a:r>
              <a:rPr lang="es-419" b="1">
                <a:solidFill>
                  <a:schemeClr val="tx1"/>
                </a:solidFill>
              </a:rPr>
              <a:t>Translation</a:t>
            </a:r>
            <a:r>
              <a:rPr lang="es-419">
                <a:solidFill>
                  <a:schemeClr val="tx1"/>
                </a:solidFill>
              </a:rPr>
              <a:t> - </a:t>
            </a:r>
            <a:r>
              <a:rPr lang="es-419"/>
              <a:t>Network Address Translation 64 (NAT64) permite que los dispositivos con IPv6 habilitado se comuniquen con dispositivos con IPv4 habilitado mediante una técnica de traducción similar a la NAT para IPv4.</a:t>
            </a:r>
            <a:r>
              <a:rPr lang="es-419" b="1">
                <a:solidFill>
                  <a:schemeClr val="tx1"/>
                </a:solidFill>
              </a:rPr>
              <a:t> </a:t>
            </a:r>
          </a:p>
        </p:txBody>
      </p:sp>
      <p:sp>
        <p:nvSpPr>
          <p:cNvPr id="2" name="TextBox 1">
            <a:extLst>
              <a:ext uri="{FF2B5EF4-FFF2-40B4-BE49-F238E27FC236}">
                <a16:creationId xmlns=""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pPr rtl="0"/>
            <a:r>
              <a:rPr lang="es-419" sz="1400" b="1"/>
              <a:t>Nota: </a:t>
            </a:r>
            <a:r>
              <a:rPr lang="es-419" sz="1400"/>
              <a:t>La tunelización y la traducción son para la transición a IPv6 nativo y solo deben usarse cuando sea necesario. El objetivo debe ser las comunicaciones IPv6 nativas de origen a destino.</a:t>
            </a:r>
          </a:p>
        </p:txBody>
      </p:sp>
    </p:spTree>
    <p:extLst>
      <p:ext uri="{BB962C8B-B14F-4D97-AF65-F5344CB8AC3E}">
        <p14:creationId xmlns="" xmlns:p14="http://schemas.microsoft.com/office/powerpoint/2010/main" val="35435536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12.2 Representación de dirección IPv6</a:t>
            </a:r>
          </a:p>
        </p:txBody>
      </p:sp>
    </p:spTree>
    <p:custDataLst>
      <p:tags r:id="rId1"/>
    </p:custDataLst>
    <p:extLst>
      <p:ext uri="{BB962C8B-B14F-4D97-AF65-F5344CB8AC3E}">
        <p14:creationId xmlns="" xmlns:p14="http://schemas.microsoft.com/office/powerpoint/2010/main" val="1619359580"/>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Representación de direcciones</a:t>
            </a:r>
            <a:r>
              <a:rPr lang="en-US" dirty="0"/>
              <a:t/>
            </a:r>
            <a:br>
              <a:rPr lang="en-US" dirty="0"/>
            </a:br>
            <a:r>
              <a:rPr lang="es-419" sz="2400"/>
              <a:t>IPv6 Formatos de direcciones</a:t>
            </a:r>
            <a:r>
              <a:rPr lang="es-419" sz="1600"/>
              <a:t>IPv6</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rtl="0">
              <a:buFont typeface="Arial" panose="020B0604020202020204" pitchFamily="34" charset="0"/>
              <a:buChar char="•"/>
            </a:pPr>
            <a:r>
              <a:rPr lang="es-419" sz="1600" dirty="0">
                <a:solidFill>
                  <a:schemeClr val="tx1"/>
                </a:solidFill>
              </a:rPr>
              <a:t>Las direcciones IPv6 tienen 128 bits de longitud y están escritas en hexadecimal.</a:t>
            </a:r>
          </a:p>
          <a:p>
            <a:pPr marL="342900" indent="-342900" algn="l" rtl="0">
              <a:buFont typeface="Arial" panose="020B0604020202020204" pitchFamily="34" charset="0"/>
              <a:buChar char="•"/>
            </a:pPr>
            <a:r>
              <a:rPr lang="es-419" sz="1600" dirty="0">
                <a:solidFill>
                  <a:schemeClr val="tx1"/>
                </a:solidFill>
              </a:rPr>
              <a:t>Las direcciones IPv6 no distinguen entre mayúsculas y minúsculas, y pueden escribirse en minúsculas o en mayúsculas.</a:t>
            </a:r>
          </a:p>
          <a:p>
            <a:pPr marL="342900" indent="-342900" algn="l" rtl="0">
              <a:buFont typeface="Arial" panose="020B0604020202020204" pitchFamily="34" charset="0"/>
              <a:buChar char="•"/>
            </a:pPr>
            <a:r>
              <a:rPr lang="es-419" sz="1600" dirty="0">
                <a:solidFill>
                  <a:schemeClr val="tx1"/>
                </a:solidFill>
              </a:rPr>
              <a:t>El formato preferido para escribir una dirección IPv6 es x: x: x: x: x: x: x: x, donde cada "x" consta de cuatro valores hexadecimales.</a:t>
            </a:r>
          </a:p>
          <a:p>
            <a:pPr marL="342900" indent="-342900" algn="l" rtl="0">
              <a:buFont typeface="Arial" panose="020B0604020202020204" pitchFamily="34" charset="0"/>
              <a:buChar char="•"/>
            </a:pPr>
            <a:r>
              <a:rPr lang="es-419" sz="1600" dirty="0">
                <a:solidFill>
                  <a:schemeClr val="tx1"/>
                </a:solidFill>
              </a:rPr>
              <a:t>En IPv6, un “hexteto” es el término no oficial que se utiliza para referirse a un segmento de 16 bits o cuatro valores hexadecimales.</a:t>
            </a:r>
          </a:p>
          <a:p>
            <a:pPr marL="342900" indent="-342900" algn="l" rtl="0">
              <a:buFont typeface="Arial" panose="020B0604020202020204" pitchFamily="34" charset="0"/>
              <a:buChar char="•"/>
            </a:pPr>
            <a:r>
              <a:rPr lang="es-419" sz="1600" dirty="0">
                <a:solidFill>
                  <a:schemeClr val="tx1"/>
                </a:solidFill>
              </a:rPr>
              <a:t>Ejemplos de direcciones IPv6 en el formato preferido:</a:t>
            </a:r>
          </a:p>
          <a:p>
            <a:pPr marL="358775" lvl="4" indent="0" rtl="0">
              <a:buNone/>
            </a:pPr>
            <a:r>
              <a:rPr lang="es-419" sz="1600" dirty="0">
                <a:solidFill>
                  <a:schemeClr val="tx1"/>
                </a:solidFill>
                <a:latin typeface="Courier New" panose="02070309020205020404" pitchFamily="49" charset="0"/>
                <a:cs typeface="Courier New" panose="02070309020205020404" pitchFamily="49" charset="0"/>
              </a:rPr>
              <a:t>2001:0db8:0000:1111:0000:0000:0000:0200 </a:t>
            </a:r>
          </a:p>
          <a:p>
            <a:pPr marL="358775" lvl="4" indent="0" rtl="0">
              <a:buNone/>
            </a:pPr>
            <a:r>
              <a:rPr lang="es-419" sz="1600" dirty="0" smtClean="0">
                <a:solidFill>
                  <a:schemeClr val="tx1"/>
                </a:solidFill>
                <a:latin typeface="Courier New" panose="02070309020205020404" pitchFamily="49" charset="0"/>
                <a:cs typeface="Courier New" panose="02070309020205020404" pitchFamily="49" charset="0"/>
              </a:rPr>
              <a:t>2001:0db8:0000:00a3:abcd:</a:t>
            </a:r>
            <a:r>
              <a:rPr lang="es-419" sz="1600" dirty="0" smtClean="0">
                <a:latin typeface="Courier New" panose="02070309020205020404" pitchFamily="49" charset="0"/>
                <a:cs typeface="Courier New" panose="02070309020205020404" pitchFamily="49" charset="0"/>
              </a:rPr>
              <a:t>0</a:t>
            </a:r>
            <a:r>
              <a:rPr lang="es-419" sz="1600" dirty="0" smtClean="0">
                <a:solidFill>
                  <a:schemeClr val="tx1"/>
                </a:solidFill>
                <a:latin typeface="Courier New" panose="02070309020205020404" pitchFamily="49" charset="0"/>
                <a:cs typeface="Courier New" panose="02070309020205020404" pitchFamily="49" charset="0"/>
              </a:rPr>
              <a:t>000:0000:1234 </a:t>
            </a:r>
            <a:endParaRPr lang="es-419" sz="1600" dirty="0">
              <a:solidFill>
                <a:schemeClr val="tx1"/>
              </a:solidFill>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 xmlns:p14="http://schemas.microsoft.com/office/powerpoint/2010/main" val="12076554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Representación de dirección IPv6</a:t>
            </a:r>
            <a:r>
              <a:rPr lang="es-419" sz="2400" dirty="0"/>
              <a:t/>
            </a:r>
            <a:br>
              <a:rPr lang="es-419" sz="2400" dirty="0"/>
            </a:br>
            <a:r>
              <a:rPr lang="es-419" sz="2400" dirty="0"/>
              <a:t>Regla 1 - Omitir el cero inicial</a:t>
            </a:r>
          </a:p>
        </p:txBody>
      </p:sp>
      <p:sp>
        <p:nvSpPr>
          <p:cNvPr id="4" name="Content Placeholder 3">
            <a:extLst>
              <a:ext uri="{FF2B5EF4-FFF2-40B4-BE49-F238E27FC236}">
                <a16:creationId xmlns="" xmlns:a16="http://schemas.microsoft.com/office/drawing/2014/main" id="{50693879-5816-3444-9D50-A12F1F37F5DE}"/>
              </a:ext>
            </a:extLst>
          </p:cNvPr>
          <p:cNvSpPr>
            <a:spLocks noGrp="1"/>
          </p:cNvSpPr>
          <p:nvPr>
            <p:ph idx="1"/>
          </p:nvPr>
        </p:nvSpPr>
        <p:spPr>
          <a:xfrm>
            <a:off x="431972" y="598726"/>
            <a:ext cx="7913516" cy="2895245"/>
          </a:xfrm>
        </p:spPr>
        <p:txBody>
          <a:bodyPr/>
          <a:lstStyle/>
          <a:p>
            <a:pPr marL="0" indent="0" algn="l" rtl="0"/>
            <a:r>
              <a:rPr lang="es-419" sz="1600">
                <a:solidFill>
                  <a:schemeClr val="tx1"/>
                </a:solidFill>
              </a:rPr>
              <a:t>La primera regla para ayudar a reducir la notación de las direcciones IPv6 es omitir los 0s (ceros) iniciales.</a:t>
            </a:r>
          </a:p>
          <a:p>
            <a:pPr marL="73085" lvl="1" indent="0" rtl="0">
              <a:buNone/>
            </a:pPr>
            <a:r>
              <a:rPr lang="es-419" sz="1600" b="1"/>
              <a:t>Ejemplos:</a:t>
            </a:r>
          </a:p>
          <a:p>
            <a:pPr marL="285750" indent="-285750" algn="l" rtl="0">
              <a:buFont typeface="Arial" panose="020B0604020202020204" pitchFamily="34" charset="0"/>
              <a:buChar char="•"/>
            </a:pPr>
            <a:r>
              <a:rPr lang="es-419" sz="1600">
                <a:solidFill>
                  <a:schemeClr val="tx1"/>
                </a:solidFill>
              </a:rPr>
              <a:t>01ab se puede representar como 1ab</a:t>
            </a:r>
          </a:p>
          <a:p>
            <a:pPr marL="285750" indent="-285750" algn="l" rtl="0">
              <a:buFont typeface="Arial" panose="020B0604020202020204" pitchFamily="34" charset="0"/>
              <a:buChar char="•"/>
            </a:pPr>
            <a:r>
              <a:rPr lang="es-419" sz="1600">
                <a:solidFill>
                  <a:schemeClr val="tx1"/>
                </a:solidFill>
              </a:rPr>
              <a:t>09f0 se puede representar como 9f0</a:t>
            </a:r>
          </a:p>
          <a:p>
            <a:pPr marL="285750" indent="-285750" algn="l" rtl="0">
              <a:buFont typeface="Arial" panose="020B0604020202020204" pitchFamily="34" charset="0"/>
              <a:buChar char="•"/>
            </a:pPr>
            <a:r>
              <a:rPr lang="es-419" sz="1600">
                <a:solidFill>
                  <a:schemeClr val="tx1"/>
                </a:solidFill>
              </a:rPr>
              <a:t>0a00 se puede representar como a00</a:t>
            </a:r>
          </a:p>
          <a:p>
            <a:pPr marL="285750" indent="-285750" algn="l" rtl="0">
              <a:buFont typeface="Arial" panose="020B0604020202020204" pitchFamily="34" charset="0"/>
              <a:buChar char="•"/>
            </a:pPr>
            <a:r>
              <a:rPr lang="es-419" sz="1600">
                <a:solidFill>
                  <a:schemeClr val="tx1"/>
                </a:solidFill>
              </a:rPr>
              <a:t>00ab se puede representar como ab</a:t>
            </a:r>
          </a:p>
          <a:p>
            <a:pPr marL="285750" indent="-285750" algn="l">
              <a:buFont typeface="Arial" panose="020B0604020202020204" pitchFamily="34" charset="0"/>
              <a:buChar char="•"/>
            </a:pPr>
            <a:endParaRPr lang="en-US" sz="1600" dirty="0">
              <a:solidFill>
                <a:schemeClr val="tx1"/>
              </a:solidFill>
            </a:endParaRPr>
          </a:p>
          <a:p>
            <a:pPr marL="0" indent="0" algn="l" rtl="0"/>
            <a:r>
              <a:rPr lang="es-419" sz="1600" b="1">
                <a:solidFill>
                  <a:schemeClr val="tx1"/>
                </a:solidFill>
              </a:rPr>
              <a:t>Nota</a:t>
            </a:r>
            <a:r>
              <a:rPr lang="es-419" sz="1600">
                <a:solidFill>
                  <a:schemeClr val="tx1"/>
                </a:solidFill>
              </a:rPr>
              <a:t>:</a:t>
            </a:r>
            <a:r>
              <a:rPr lang="es-419" sz="1600" b="1">
                <a:solidFill>
                  <a:schemeClr val="tx1"/>
                </a:solidFill>
              </a:rPr>
              <a:t> </a:t>
            </a:r>
            <a:r>
              <a:rPr lang="es-419" sz="1600">
                <a:solidFill>
                  <a:schemeClr val="tx1"/>
                </a:solidFill>
              </a:rPr>
              <a:t>Esta regla solo es válida para los ceros iniciales, y NO para los ceros finales; de lo contrario, la dirección sería ambigua.</a:t>
            </a:r>
            <a:r>
              <a:rPr lang="es-419" sz="1600" b="1">
                <a:solidFill>
                  <a:schemeClr val="tx1"/>
                </a:solidFill>
              </a:rPr>
              <a:t>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 xmlns:a16="http://schemas.microsoft.com/office/drawing/2014/main" id="{8D418206-3EDF-4754-9AFB-FFEB638592BB}"/>
              </a:ext>
            </a:extLst>
          </p:cNvPr>
          <p:cNvGraphicFramePr>
            <a:graphicFrameLocks/>
          </p:cNvGraphicFramePr>
          <p:nvPr>
            <p:extLst>
              <p:ext uri="{D42A27DB-BD31-4B8C-83A1-F6EECF244321}">
                <p14:modId xmlns=""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 xmlns:a16="http://schemas.microsoft.com/office/drawing/2014/main" val="3729139006"/>
                    </a:ext>
                  </a:extLst>
                </a:gridCol>
                <a:gridCol w="4653970">
                  <a:extLst>
                    <a:ext uri="{9D8B030D-6E8A-4147-A177-3AD203B41FA5}">
                      <a16:colId xmlns="" xmlns:a16="http://schemas.microsoft.com/office/drawing/2014/main" val="1988913492"/>
                    </a:ext>
                  </a:extLst>
                </a:gridCol>
              </a:tblGrid>
              <a:tr h="0">
                <a:tc>
                  <a:txBody>
                    <a:bodyPr/>
                    <a:lstStyle/>
                    <a:p>
                      <a:pPr rtl="0"/>
                      <a:r>
                        <a:rPr lang="es-419" sz="1100"/>
                        <a:t>Tipo</a:t>
                      </a:r>
                    </a:p>
                  </a:txBody>
                  <a:tcPr/>
                </a:tc>
                <a:tc>
                  <a:txBody>
                    <a:bodyPr/>
                    <a:lstStyle/>
                    <a:p>
                      <a:pPr rtl="0"/>
                      <a:r>
                        <a:rPr lang="es-419" sz="1100"/>
                        <a:t>Formato</a:t>
                      </a:r>
                    </a:p>
                  </a:txBody>
                  <a:tcPr/>
                </a:tc>
                <a:extLst>
                  <a:ext uri="{0D108BD9-81ED-4DB2-BD59-A6C34878D82A}">
                    <a16:rowId xmlns="" xmlns:a16="http://schemas.microsoft.com/office/drawing/2014/main" val="2583676789"/>
                  </a:ext>
                </a:extLst>
              </a:tr>
              <a:tr h="0">
                <a:tc>
                  <a:txBody>
                    <a:bodyPr/>
                    <a:lstStyle/>
                    <a:p>
                      <a:pPr rtl="0"/>
                      <a:r>
                        <a:rPr lang="es-419" sz="1100">
                          <a:solidFill>
                            <a:srgbClr val="000000"/>
                          </a:solidFill>
                        </a:rPr>
                        <a:t>Recomendado</a:t>
                      </a:r>
                    </a:p>
                  </a:txBody>
                  <a:tcPr/>
                </a:tc>
                <a:tc>
                  <a:txBody>
                    <a:bodyPr/>
                    <a:lstStyle/>
                    <a:p>
                      <a:pPr rtl="0"/>
                      <a:r>
                        <a:rPr lang="es-419" sz="1100"/>
                        <a:t>2001: </a:t>
                      </a:r>
                      <a:r>
                        <a:rPr lang="es-419" sz="1100" b="1"/>
                        <a:t>0</a:t>
                      </a:r>
                      <a:r>
                        <a:rPr lang="es-419" sz="1100"/>
                        <a:t>db8: </a:t>
                      </a:r>
                      <a:r>
                        <a:rPr lang="es-419" sz="1100" b="1"/>
                        <a:t>000</a:t>
                      </a:r>
                      <a:r>
                        <a:rPr lang="es-419" sz="1100"/>
                        <a:t>0:1111: </a:t>
                      </a:r>
                      <a:r>
                        <a:rPr lang="es-419" sz="1100" b="1"/>
                        <a:t>000</a:t>
                      </a:r>
                      <a:r>
                        <a:rPr lang="es-419" sz="1100"/>
                        <a:t>0: </a:t>
                      </a:r>
                      <a:r>
                        <a:rPr lang="es-419" sz="1100" b="1"/>
                        <a:t>000</a:t>
                      </a:r>
                      <a:r>
                        <a:rPr lang="es-419" sz="1100"/>
                        <a:t>0: </a:t>
                      </a:r>
                      <a:r>
                        <a:rPr lang="es-419" sz="1100" b="1"/>
                        <a:t>000</a:t>
                      </a:r>
                      <a:r>
                        <a:rPr lang="es-419" sz="1100"/>
                        <a:t>0: </a:t>
                      </a:r>
                      <a:r>
                        <a:rPr lang="es-419" sz="1100" b="1"/>
                        <a:t>0</a:t>
                      </a:r>
                      <a:r>
                        <a:rPr lang="es-419" sz="1100"/>
                        <a:t>200</a:t>
                      </a:r>
                    </a:p>
                  </a:txBody>
                  <a:tcPr/>
                </a:tc>
                <a:extLst>
                  <a:ext uri="{0D108BD9-81ED-4DB2-BD59-A6C34878D82A}">
                    <a16:rowId xmlns=""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Sin los ceros iniciales</a:t>
                      </a:r>
                    </a:p>
                  </a:txBody>
                  <a:tcPr/>
                </a:tc>
                <a:tc>
                  <a:txBody>
                    <a:bodyPr/>
                    <a:lstStyle/>
                    <a:p>
                      <a:pPr rtl="0"/>
                      <a:r>
                        <a:rPr lang="es-419" sz="1100"/>
                        <a:t>2001 : db8 : 0 : 1111 : 0 : 0 : 0 : 200</a:t>
                      </a:r>
                    </a:p>
                  </a:txBody>
                  <a:tcPr/>
                </a:tc>
                <a:extLst>
                  <a:ext uri="{0D108BD9-81ED-4DB2-BD59-A6C34878D82A}">
                    <a16:rowId xmlns="" xmlns:a16="http://schemas.microsoft.com/office/drawing/2014/main" val="235735172"/>
                  </a:ext>
                </a:extLst>
              </a:tr>
            </a:tbl>
          </a:graphicData>
        </a:graphic>
      </p:graphicFrame>
    </p:spTree>
    <p:extLst>
      <p:ext uri="{BB962C8B-B14F-4D97-AF65-F5344CB8AC3E}">
        <p14:creationId xmlns="" xmlns:p14="http://schemas.microsoft.com/office/powerpoint/2010/main" val="41326386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12360</TotalTime>
  <Words>4532</Words>
  <Application>Microsoft Macintosh PowerPoint</Application>
  <PresentationFormat>Presentación en pantalla (16:9)</PresentationFormat>
  <Paragraphs>499</Paragraphs>
  <Slides>49</Slides>
  <Notes>49</Notes>
  <HiddenSlides>0</HiddenSlides>
  <MMClips>0</MMClips>
  <ScaleCrop>false</ScaleCrop>
  <HeadingPairs>
    <vt:vector size="4" baseType="variant">
      <vt:variant>
        <vt:lpstr>Tema</vt:lpstr>
      </vt:variant>
      <vt:variant>
        <vt:i4>1</vt:i4>
      </vt:variant>
      <vt:variant>
        <vt:lpstr>Títulos de diapositiva</vt:lpstr>
      </vt:variant>
      <vt:variant>
        <vt:i4>49</vt:i4>
      </vt:variant>
    </vt:vector>
  </HeadingPairs>
  <TitlesOfParts>
    <vt:vector size="50" baseType="lpstr">
      <vt:lpstr>Default Theme</vt:lpstr>
      <vt:lpstr>Módulo 12: Direccionamiento IPv6</vt:lpstr>
      <vt:lpstr>Objetivos del módulo</vt:lpstr>
      <vt:lpstr>Objetivos del Módulo (Cont.)</vt:lpstr>
      <vt:lpstr>12.1 Problemas de IPv4</vt:lpstr>
      <vt:lpstr>Problemas de IPv4 Necesidad de IPv6</vt:lpstr>
      <vt:lpstr>Problemas con IPv4 Coexistencia de IPv4 e IPv6</vt:lpstr>
      <vt:lpstr>12.2 Representación de dirección IPv6</vt:lpstr>
      <vt:lpstr>Representación de direcciones IPv6 Formatos de direccionesIPv6</vt:lpstr>
      <vt:lpstr>Representación de dirección IPv6 Regla 1 - Omitir el cero inicial</vt:lpstr>
      <vt:lpstr>Representación de dirección IPv6 Regla 2 - Dos puntos</vt:lpstr>
      <vt:lpstr>12.3 Tipos de direcciones IPv6</vt:lpstr>
      <vt:lpstr>Tipos de direcciones IPv6 Unicast, Multicast, Anycast</vt:lpstr>
      <vt:lpstr>Tipos de direcciones IPv6 Longitud de prefijo IPv6</vt:lpstr>
      <vt:lpstr>Tipos de direcciones IPv6 Tipos de direcciones Unicast de IPv6</vt:lpstr>
      <vt:lpstr>Tipos de direcciones IPv6 Nota sobre la dirección local única</vt:lpstr>
      <vt:lpstr>Tipos de direcciones IPv6 IPv6 GUA</vt:lpstr>
      <vt:lpstr>Tipos de direcciones IPv6 Estructura GUA de IPv6</vt:lpstr>
      <vt:lpstr>Tipos de direcciones IPv6 LLA</vt:lpstr>
      <vt:lpstr>12.4 Configuración estática GUA y LLA</vt:lpstr>
      <vt:lpstr>Configuración estática de GUA y LLA  Configuración estática de GUA en un Router</vt:lpstr>
      <vt:lpstr>Configuración estática de GUA y LLA Configuración estática de GUA en un host de Windows</vt:lpstr>
      <vt:lpstr>Configuración estática de GUA y LLA Configuración de Gua estática de una dirección Link-Local Unicast</vt:lpstr>
      <vt:lpstr>12.5 Direccionamiento dinámico para GUA IPv6</vt:lpstr>
      <vt:lpstr>Direccionamiento dinámico para GUA IPv6  Mensajes RS y RA</vt:lpstr>
      <vt:lpstr>Direccionamiento dinámico para GUA IPv6 Método 1: SLAAC</vt:lpstr>
      <vt:lpstr>Direccionamiento dinámico para GUA IPv6 Método 2: SLAAC y DHCP sin estado</vt:lpstr>
      <vt:lpstr>Direccionamiento dinámico para GUA IPv6 Método 3: DHCPv6 con estado</vt:lpstr>
      <vt:lpstr>Direccionamiento dinámico para IPv6 GUAs Proceso EUI-64 vs Generado aleatoriamente</vt:lpstr>
      <vt:lpstr>Direccionamiento dinámico para GUA IPv6 Proceso EUI-64</vt:lpstr>
      <vt:lpstr>Direccionamiento dinámico para IPv6 GUAs ID de interfaz generados aleatoriamente</vt:lpstr>
      <vt:lpstr>12.6 Direccionamiento dinámico para LLAS IPv6</vt:lpstr>
      <vt:lpstr>Direccionamiento dinámico para LLAS IPv6 LLAs Dinámicas</vt:lpstr>
      <vt:lpstr>Direccionamiento dinámico para LLAS IPv6 LLAs Dinámicas en Windows</vt:lpstr>
      <vt:lpstr>Direccionamiento Dinámico para LLAS IPv6 LLAs Dinámicas en Routers Cisco</vt:lpstr>
      <vt:lpstr>Dirección dinámica para las LLAS IPv6 Verificar la configuración de direcciones IPv6</vt:lpstr>
      <vt:lpstr>Módulo de Práctica y Prueba Packet Tracer – Configurar el direccionamiento IPv6</vt:lpstr>
      <vt:lpstr>12.7 – Dirección Multicast de IPv6</vt:lpstr>
      <vt:lpstr>Direcciones Multicast de IPv6 Direcciones Multicast de IPv6 Asignadas</vt:lpstr>
      <vt:lpstr>Direcciones Multicast de IPv6 Direcciones Multicast de IPv6 conocidas</vt:lpstr>
      <vt:lpstr>Direcciones multicast de IPv6 Direcciones multicast de IPv6 de nodo solicitado</vt:lpstr>
      <vt:lpstr>Módulo de Práctica y Prueba Laboratorio — Identificar direcciones IPv6</vt:lpstr>
      <vt:lpstr>12.8 — División de subredes de una red IPv6</vt:lpstr>
      <vt:lpstr>División de una red IPv6 en subredes  División en subredes mediante la ID de subred</vt:lpstr>
      <vt:lpstr>Subnetear una red IPv6 Ejemplo de subneteo IPv6</vt:lpstr>
      <vt:lpstr>Subnetear una red IPv6 Asignación de subred IPv6</vt:lpstr>
      <vt:lpstr>División de una red IPv6 Router configurado con subredes IPv6</vt:lpstr>
      <vt:lpstr>2.9 Módulo de Práctica y Prueba</vt:lpstr>
      <vt:lpstr>Módulo de Práctica y Prueba Packet Tracer – Implementación de un esquema de direccionamiento IPv6 dividido en subredes</vt:lpstr>
      <vt:lpstr>Diapositiva 49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431</cp:revision>
  <dcterms:created xsi:type="dcterms:W3CDTF">2019-10-18T06:21:22Z</dcterms:created>
  <dcterms:modified xsi:type="dcterms:W3CDTF">2020-09-30T20:33:39Z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