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Lst>
  <p:sldSz cx="9144000" cy="6858000" type="screen4x3"/>
  <p:notesSz cx="6858000" cy="9144000"/>
  <p:embeddedFontLst>
    <p:embeddedFont>
      <p:font typeface="Segoe Light" charset="0"/>
      <p:regular r:id="rId35"/>
      <p:italic r:id="rId36"/>
    </p:embeddedFont>
    <p:embeddedFont>
      <p:font typeface="Segoe UI" pitchFamily="34" charset="0"/>
      <p:regular r:id="rId37"/>
      <p:bold r:id="rId38"/>
      <p:italic r:id="rId39"/>
      <p:boldItalic r:id="rId40"/>
    </p:embeddedFont>
    <p:embeddedFont>
      <p:font typeface="Verdana" pitchFamily="34" charset="0"/>
      <p:regular r:id="rId41"/>
      <p:bold r:id="rId42"/>
      <p:italic r:id="rId43"/>
      <p:boldItalic r:id="rId44"/>
    </p:embeddedFont>
    <p:embeddedFont>
      <p:font typeface="Arial Narrow" pitchFamily="34" charset="0"/>
      <p:regular r:id="rId45"/>
      <p:bold r:id="rId46"/>
      <p:italic r:id="rId47"/>
      <p:boldItalic r:id="rId48"/>
    </p:embeddedFont>
    <p:embeddedFont>
      <p:font typeface="Calibri" pitchFamily="34" charset="0"/>
      <p:regular r:id="rId49"/>
      <p:bold r:id="rId50"/>
      <p:italic r:id="rId51"/>
      <p:boldItalic r:id="rId52"/>
    </p:embeddedFont>
    <p:embeddedFont>
      <p:font typeface="Gulim" pitchFamily="34" charset="-127"/>
      <p:regular r:id="rId53"/>
    </p:embeddedFont>
    <p:embeddedFont>
      <p:font typeface="Segoe UI Light" pitchFamily="34" charset="0"/>
      <p:regular r:id="rId54"/>
      <p: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42" autoAdjust="0"/>
    <p:restoredTop sz="74812" autoAdjust="0"/>
  </p:normalViewPr>
  <p:slideViewPr>
    <p:cSldViewPr>
      <p:cViewPr varScale="1">
        <p:scale>
          <a:sx n="70" d="100"/>
          <a:sy n="70" d="100"/>
        </p:scale>
        <p:origin x="-822" y="-90"/>
      </p:cViewPr>
      <p:guideLst>
        <p:guide orient="horz" pos="2160"/>
        <p:guide pos="2880"/>
      </p:guideLst>
    </p:cSldViewPr>
  </p:slideViewPr>
  <p:notesTextViewPr>
    <p:cViewPr>
      <p:scale>
        <a:sx n="1" d="1"/>
        <a:sy n="1" d="1"/>
      </p:scale>
      <p:origin x="0" y="0"/>
    </p:cViewPr>
  </p:notesTextViewPr>
  <p:notesViewPr>
    <p:cSldViewPr>
      <p:cViewPr varScale="1">
        <p:scale>
          <a:sx n="83" d="100"/>
          <a:sy n="83" d="100"/>
        </p:scale>
        <p:origin x="-310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7.fntdata"/><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53987B-B324-4A6C-AFEF-3155D164FCD9}" type="datetimeFigureOut">
              <a:rPr lang="en-CA" smtClean="0"/>
              <a:pPr/>
              <a:t>2014-02-12</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FB5459-C0DD-42D2-9900-1B031731E940}" type="slidenum">
              <a:rPr lang="en-CA" smtClean="0"/>
              <a:pPr/>
              <a:t>‹Nº›</a:t>
            </a:fld>
            <a:endParaRPr lang="en-CA" dirty="0"/>
          </a:p>
        </p:txBody>
      </p:sp>
    </p:spTree>
    <p:extLst>
      <p:ext uri="{BB962C8B-B14F-4D97-AF65-F5344CB8AC3E}">
        <p14:creationId xmlns:p14="http://schemas.microsoft.com/office/powerpoint/2010/main" xmlns="" val="185088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go.microsoft.com/fwlink/?LinkID=112079&amp;clcid=0x409"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Presentation: 60 minutes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Lab: 30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After completing this module students will be able to:</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Describe the features and benefits of IPv6.</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Describe IPv6 addressing.</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Describe IPv6 coexistence with IPv4.</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Describe IPv6 transition technologies.</a:t>
            </a:r>
            <a:endParaRPr lang="en-CA" sz="1000" dirty="0" smtClean="0">
              <a:effectLst/>
              <a:latin typeface="Arial"/>
              <a:ea typeface="Times New Roman"/>
              <a:cs typeface="Times New Roman"/>
            </a:endParaRPr>
          </a:p>
          <a:p>
            <a:pPr>
              <a:lnSpc>
                <a:spcPct val="115000"/>
              </a:lnSpc>
              <a:spcBef>
                <a:spcPts val="900"/>
              </a:spcBef>
              <a:spcAft>
                <a:spcPts val="995"/>
              </a:spcAft>
            </a:pPr>
            <a:r>
              <a:rPr lang="en-US" sz="1000" b="1" dirty="0" smtClean="0">
                <a:effectLst/>
                <a:latin typeface="Arial"/>
                <a:ea typeface="Times New Roman"/>
                <a:cs typeface="Segoe UI"/>
              </a:rPr>
              <a:t>Required Materials</a:t>
            </a:r>
            <a:endParaRPr lang="en-CA" sz="1000" b="1" dirty="0" smtClean="0">
              <a:effectLst/>
              <a:latin typeface="Arial"/>
              <a:ea typeface="Times New Roman"/>
              <a:cs typeface="Segoe UI"/>
            </a:endParaRPr>
          </a:p>
          <a:p>
            <a:pPr>
              <a:lnSpc>
                <a:spcPct val="115000"/>
              </a:lnSpc>
              <a:spcAft>
                <a:spcPts val="995"/>
              </a:spcAft>
            </a:pPr>
            <a:r>
              <a:rPr lang="en-CA" sz="1000" dirty="0">
                <a:latin typeface="Arial"/>
                <a:ea typeface="Calibri"/>
                <a:cs typeface="Segoe UI"/>
              </a:rPr>
              <a:t>To teach this module, you need the Microsoft</a:t>
            </a:r>
            <a:r>
              <a:rPr lang="en-CA" sz="1000" baseline="30000" dirty="0">
                <a:latin typeface="Arial"/>
                <a:ea typeface="Calibri"/>
                <a:cs typeface="Segoe UI"/>
              </a:rPr>
              <a:t>®</a:t>
            </a:r>
            <a:r>
              <a:rPr lang="en-CA" sz="1000" dirty="0">
                <a:latin typeface="Arial"/>
                <a:ea typeface="Calibri"/>
                <a:cs typeface="Segoe UI"/>
              </a:rPr>
              <a:t> Office PowerPoint</a:t>
            </a:r>
            <a:r>
              <a:rPr lang="en-CA" sz="1000" baseline="30000" dirty="0">
                <a:latin typeface="Arial"/>
                <a:ea typeface="Calibri"/>
                <a:cs typeface="Segoe UI"/>
              </a:rPr>
              <a:t>®</a:t>
            </a:r>
            <a:r>
              <a:rPr lang="en-CA" sz="1000" dirty="0">
                <a:latin typeface="Arial"/>
                <a:ea typeface="Calibri"/>
                <a:cs typeface="Segoe UI"/>
              </a:rPr>
              <a:t> file 20410B_08.pptx.</a:t>
            </a:r>
            <a:endParaRPr lang="en-CA" sz="1000" dirty="0">
              <a:latin typeface="Arial"/>
              <a:ea typeface="Calibri"/>
              <a:cs typeface="Times New Roman"/>
            </a:endParaRPr>
          </a:p>
          <a:p>
            <a:pPr>
              <a:lnSpc>
                <a:spcPct val="115000"/>
              </a:lnSpc>
              <a:spcAft>
                <a:spcPts val="995"/>
              </a:spcAft>
            </a:pPr>
            <a:r>
              <a:rPr lang="en-CA" sz="1000" b="1" dirty="0">
                <a:latin typeface="Arial"/>
                <a:ea typeface="Calibri"/>
                <a:cs typeface="Times New Roman"/>
              </a:rPr>
              <a:t>Important</a:t>
            </a:r>
            <a:r>
              <a:rPr lang="en-CA" sz="1000" dirty="0">
                <a:latin typeface="Arial"/>
                <a:ea typeface="Calibri"/>
                <a:cs typeface="Times New Roman"/>
              </a:rPr>
              <a:t>: It is recommended that you use Office PowerPoint 2007 or a newer version to display the slides for this course. If you use PowerPoint Viewer or an older version of Office PowerPoint, all the features of the slides might not display correctly.</a:t>
            </a:r>
          </a:p>
          <a:p>
            <a:pPr>
              <a:lnSpc>
                <a:spcPct val="115000"/>
              </a:lnSpc>
              <a:spcBef>
                <a:spcPts val="900"/>
              </a:spcBef>
              <a:spcAft>
                <a:spcPts val="995"/>
              </a:spcAft>
            </a:pPr>
            <a:r>
              <a:rPr lang="en-US" sz="1000" b="1" dirty="0" smtClean="0">
                <a:effectLst/>
                <a:latin typeface="Arial"/>
                <a:ea typeface="Times New Roman"/>
                <a:cs typeface="Segoe UI"/>
              </a:rPr>
              <a:t>Preparation Tasks</a:t>
            </a:r>
            <a:endParaRPr lang="en-CA" sz="1000" b="1" dirty="0" smtClean="0">
              <a:effectLst/>
              <a:latin typeface="Arial"/>
              <a:ea typeface="Times New Roman"/>
              <a:cs typeface="Segoe UI"/>
            </a:endParaRPr>
          </a:p>
          <a:p>
            <a:pPr>
              <a:lnSpc>
                <a:spcPct val="115000"/>
              </a:lnSpc>
              <a:spcAft>
                <a:spcPts val="995"/>
              </a:spcAft>
            </a:pPr>
            <a:r>
              <a:rPr lang="en-CA" sz="1000" dirty="0">
                <a:latin typeface="Arial"/>
                <a:cs typeface="Times New Roman"/>
              </a:rPr>
              <a:t>To prepare for this module:</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cs typeface="Times New Roman"/>
              </a:rPr>
              <a:t>Read all of the materials for this module.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cs typeface="Times New Roman"/>
              </a:rPr>
              <a:t>Practice performing the demonstrations and the lab exercises.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Gulim"/>
                <a:cs typeface="Times New Roman"/>
              </a:rPr>
              <a:t>Work through the Module Review and Takeaways section, and determine how you will use this section to reinforce student learning and promote knowledge transfer to on‑the‑job performance.</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1041454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effectLst/>
                <a:latin typeface="Arial"/>
                <a:ea typeface="Times New Roman"/>
                <a:cs typeface="Times New Roman"/>
              </a:rPr>
              <a:t>The key information for students to understand about unique local addresses is that they are equivalent to IPv4 private addresses, because they are not routable on the Internet. It is also critical for students to understand that randomly generating the organization ID will allow easier mergers between organizations.</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34398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Regardless of whether hosts have been assigned other IPv6 addresses, all hosts automatically generate a link‑local IP address that is used only on locally attached subnets. Unlike Automatic Private IP Addressing (APIPA) addresses, they are not optional and do not indicate a problem. </a:t>
            </a:r>
          </a:p>
        </p:txBody>
      </p:sp>
      <p:sp>
        <p:nvSpPr>
          <p:cNvPr id="4" name="Slide Number Placeholder 3"/>
          <p:cNvSpPr>
            <a:spLocks noGrp="1"/>
          </p:cNvSpPr>
          <p:nvPr>
            <p:ph type="sldNum" sz="quarter" idx="10"/>
          </p:nvPr>
        </p:nvSpPr>
        <p:spPr/>
        <p:txBody>
          <a:bodyPr/>
          <a:lstStyle/>
          <a:p>
            <a:fld id="{D9FB5459-C0DD-42D2-9900-1B031731E940}" type="slidenum">
              <a:rPr lang="en-CA" smtClean="0"/>
              <a:pPr/>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268238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Be sure that students understand that a router can assign network prefixes to a client automatically, but a Dynamic Host Configuration Protocol (DHCP) server is required to assign other configuration options dynamically—such as a DNS server. This slide demonstrates a simple example where the network prefixes are obtained from the router, but additional configuration information is obtained from DHCP.</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This is a build slide. </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first 6 steps assemble the image on the slide.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7</a:t>
            </a:r>
            <a:r>
              <a:rPr lang="en-CA" sz="1000" baseline="30000" dirty="0">
                <a:latin typeface="Arial"/>
                <a:ea typeface="Calibri"/>
                <a:cs typeface="Segoe UI"/>
              </a:rPr>
              <a:t>th</a:t>
            </a:r>
            <a:r>
              <a:rPr lang="en-CA" sz="1000" dirty="0">
                <a:latin typeface="Arial"/>
                <a:ea typeface="Calibri"/>
                <a:cs typeface="Segoe UI"/>
              </a:rPr>
              <a:t> and final part shows the states the IPv6 address passes through during the autoconfiguration process.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343139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Preparation 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Start the </a:t>
            </a:r>
            <a:r>
              <a:rPr lang="en-CA" sz="1000" b="1" dirty="0">
                <a:latin typeface="Arial"/>
                <a:ea typeface="Calibri"/>
                <a:cs typeface="Times New Roman"/>
              </a:rPr>
              <a:t>20410B‑LON‑DC1</a:t>
            </a:r>
            <a:r>
              <a:rPr lang="en-CA" sz="1000" dirty="0">
                <a:latin typeface="Arial"/>
                <a:ea typeface="Calibri"/>
                <a:cs typeface="Segoe UI"/>
              </a:rPr>
              <a:t> and </a:t>
            </a:r>
            <a:r>
              <a:rPr lang="en-CA" sz="1000" b="1" dirty="0">
                <a:latin typeface="Arial"/>
                <a:ea typeface="Calibri"/>
                <a:cs typeface="Times New Roman"/>
              </a:rPr>
              <a:t>20410B‑LON‑SVR1</a:t>
            </a:r>
            <a:r>
              <a:rPr lang="en-CA" sz="1000" dirty="0">
                <a:latin typeface="Arial"/>
                <a:ea typeface="Calibri"/>
                <a:cs typeface="Segoe UI"/>
              </a:rPr>
              <a:t> virtual machines. </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View IPv6 configuration by using IPconfig</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Sign in to </a:t>
            </a:r>
            <a:r>
              <a:rPr lang="en-US" sz="1000" b="1" dirty="0" smtClean="0">
                <a:effectLst/>
                <a:latin typeface="Arial"/>
                <a:ea typeface="Times New Roman"/>
                <a:cs typeface="Times New Roman"/>
              </a:rPr>
              <a:t>LON‑DC1</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LON‑SVR1</a:t>
            </a:r>
            <a:r>
              <a:rPr lang="en-US" sz="1000" dirty="0" smtClean="0">
                <a:effectLst/>
                <a:latin typeface="Arial"/>
                <a:ea typeface="Times New Roman"/>
                <a:cs typeface="Segoe UI"/>
              </a:rPr>
              <a:t> as </a:t>
            </a:r>
            <a:r>
              <a:rPr lang="en-US" sz="1000" b="1" dirty="0" smtClean="0">
                <a:effectLst/>
                <a:latin typeface="Arial"/>
                <a:ea typeface="Times New Roman"/>
                <a:cs typeface="Times New Roman"/>
              </a:rPr>
              <a:t>Adatum\Administrator</a:t>
            </a:r>
            <a:r>
              <a:rPr lang="en-US" sz="1000" dirty="0" smtClean="0">
                <a:effectLst/>
                <a:latin typeface="Arial"/>
                <a:ea typeface="Times New Roman"/>
                <a:cs typeface="Segoe UI"/>
              </a:rPr>
              <a:t> using the password of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LON‑DC1, click the </a:t>
            </a:r>
            <a:r>
              <a:rPr lang="en-US" sz="1000" dirty="0" smtClean="0">
                <a:effectLst/>
                <a:latin typeface="Arial"/>
                <a:ea typeface="Times New Roman"/>
                <a:cs typeface="Times New Roman"/>
              </a:rPr>
              <a:t>Windows PowerShell</a:t>
            </a:r>
            <a:r>
              <a:rPr lang="en-US" sz="1000" baseline="30000" dirty="0" smtClean="0">
                <a:effectLst/>
                <a:latin typeface="Arial"/>
                <a:ea typeface="Times New Roman"/>
                <a:cs typeface="Times New Roman"/>
              </a:rPr>
              <a:t>®</a:t>
            </a:r>
            <a:r>
              <a:rPr lang="en-US" sz="1000" dirty="0" smtClean="0">
                <a:solidFill>
                  <a:srgbClr val="000000"/>
                </a:solidFill>
                <a:effectLst/>
                <a:latin typeface="Arial"/>
                <a:ea typeface="Times New Roman"/>
                <a:cs typeface="Segoe UI"/>
              </a:rPr>
              <a:t> icon on the task bar.</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At the Windows PowerShell prompt, type </a:t>
            </a:r>
            <a:r>
              <a:rPr lang="en-US" sz="1000" b="1" dirty="0" smtClean="0">
                <a:effectLst/>
                <a:latin typeface="Arial"/>
                <a:ea typeface="Times New Roman"/>
                <a:cs typeface="Times New Roman"/>
              </a:rPr>
              <a:t>ipconfig</a:t>
            </a:r>
            <a:r>
              <a:rPr lang="en-US" sz="1000" dirty="0" smtClean="0">
                <a:solidFill>
                  <a:srgbClr val="000000"/>
                </a:solidFill>
                <a:effectLst/>
                <a:latin typeface="Arial"/>
                <a:ea typeface="Times New Roman"/>
                <a:cs typeface="Segoe UI"/>
              </a:rPr>
              <a:t>, and then press Enter. Notice that this returns a link‑local IPv6 address.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Type </a:t>
            </a:r>
            <a:r>
              <a:rPr lang="en-US" sz="1000" b="1" dirty="0" smtClean="0">
                <a:effectLst/>
                <a:latin typeface="Arial"/>
                <a:ea typeface="Times New Roman"/>
                <a:cs typeface="Times New Roman"/>
              </a:rPr>
              <a:t>Get‑NetIPAddress</a:t>
            </a:r>
            <a:r>
              <a:rPr lang="en-US" sz="1000" dirty="0" smtClean="0">
                <a:solidFill>
                  <a:srgbClr val="000000"/>
                </a:solidFill>
                <a:effectLst/>
                <a:latin typeface="Arial"/>
                <a:ea typeface="Times New Roman"/>
                <a:cs typeface="Segoe UI"/>
              </a:rPr>
              <a:t>, and then press Enter.</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Configure IPv6 on LON‑DC1</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LON‑DC1, in Server Manager, click </a:t>
            </a:r>
            <a:r>
              <a:rPr lang="en-US" sz="1000" b="1" dirty="0" smtClean="0">
                <a:effectLst/>
                <a:latin typeface="Arial"/>
                <a:ea typeface="Times New Roman"/>
                <a:cs typeface="Times New Roman"/>
              </a:rPr>
              <a:t>Local Server</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Local Server Properties</a:t>
            </a:r>
            <a:r>
              <a:rPr lang="en-US" sz="1000" dirty="0" smtClean="0">
                <a:effectLst/>
                <a:latin typeface="Arial"/>
                <a:ea typeface="Times New Roman"/>
                <a:cs typeface="Segoe UI"/>
              </a:rPr>
              <a:t> dialog box, next to </a:t>
            </a:r>
            <a:r>
              <a:rPr lang="en-US" sz="1000" b="1" dirty="0" smtClean="0">
                <a:effectLst/>
                <a:latin typeface="Arial"/>
                <a:ea typeface="Times New Roman"/>
                <a:cs typeface="Times New Roman"/>
              </a:rPr>
              <a:t>Local Area Connection</a:t>
            </a:r>
            <a:r>
              <a:rPr lang="en-US" sz="1000" dirty="0" smtClean="0">
                <a:effectLst/>
                <a:latin typeface="Arial"/>
                <a:ea typeface="Times New Roman"/>
                <a:cs typeface="Segoe UI"/>
              </a:rPr>
              <a:t>, click </a:t>
            </a:r>
            <a:r>
              <a:rPr lang="en-US" sz="1000" b="1" dirty="0" smtClean="0">
                <a:effectLst/>
                <a:latin typeface="Arial"/>
                <a:ea typeface="Times New Roman"/>
                <a:cs typeface="Times New Roman"/>
              </a:rPr>
              <a:t>172.16.0.10, IPv6 Enabled</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Network Connections</a:t>
            </a:r>
            <a:r>
              <a:rPr lang="en-US" sz="1000" dirty="0" smtClean="0">
                <a:effectLst/>
                <a:latin typeface="Arial"/>
                <a:ea typeface="Times New Roman"/>
                <a:cs typeface="Segoe UI"/>
              </a:rPr>
              <a:t> window, right‑click </a:t>
            </a:r>
            <a:r>
              <a:rPr lang="en-US" sz="1000" b="1" dirty="0" smtClean="0">
                <a:effectLst/>
                <a:latin typeface="Arial"/>
                <a:ea typeface="Times New Roman"/>
                <a:cs typeface="Times New Roman"/>
              </a:rPr>
              <a:t>Local Area Connection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Properties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Internet Protocol Version 6 (TCP/IPv6)</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Properties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Internet Protocol Version 6 (TCP/IPv6) Properties</a:t>
            </a:r>
            <a:r>
              <a:rPr lang="en-US" sz="1000" dirty="0" smtClean="0">
                <a:effectLst/>
                <a:latin typeface="Arial"/>
                <a:ea typeface="Times New Roman"/>
                <a:cs typeface="Segoe UI"/>
              </a:rPr>
              <a:t> dialog box, click </a:t>
            </a:r>
            <a:r>
              <a:rPr lang="en-US" sz="1000" b="1" dirty="0" smtClean="0">
                <a:effectLst/>
                <a:latin typeface="Arial"/>
                <a:ea typeface="Times New Roman"/>
                <a:cs typeface="Times New Roman"/>
              </a:rPr>
              <a:t>Use the following IPv6 address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IPv6 address</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FD00:AAAA:BBBB:CCCC::A</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Subnet prefix length</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64</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Preferred DNS server</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::1</a:t>
            </a:r>
            <a:r>
              <a:rPr lang="en-US" sz="1000" dirty="0" smtClean="0">
                <a:effectLst/>
                <a:latin typeface="Arial"/>
                <a:ea typeface="Times New Roman"/>
                <a:cs typeface="Segoe UI"/>
              </a:rPr>
              <a:t>,</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Local Area Connection Properties </a:t>
            </a:r>
            <a:r>
              <a:rPr lang="en-US" sz="1000" dirty="0" smtClean="0">
                <a:effectLst/>
                <a:latin typeface="Arial"/>
                <a:ea typeface="Times New Roman"/>
                <a:cs typeface="Times New Roman"/>
              </a:rPr>
              <a:t>dialog box, click </a:t>
            </a:r>
            <a:r>
              <a:rPr lang="en-US" sz="1000" b="1" dirty="0" smtClean="0">
                <a:effectLst/>
                <a:latin typeface="Arial"/>
                <a:ea typeface="Times New Roman"/>
                <a:cs typeface="Times New Roman"/>
              </a:rPr>
              <a:t>Close</a:t>
            </a:r>
            <a:r>
              <a:rPr lang="en-US" sz="1000" dirty="0" smtClean="0">
                <a:effectLst/>
                <a:latin typeface="Arial"/>
                <a:ea typeface="Times New Roman"/>
                <a:cs typeface="Times New Roman"/>
              </a:rPr>
              <a:t>.</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Network Connections window</a:t>
            </a:r>
            <a:r>
              <a:rPr lang="en-US" sz="1000" dirty="0" smtClean="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xmlns="" val="4106153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Briefly describe the lesson content.</a:t>
            </a:r>
          </a:p>
        </p:txBody>
      </p:sp>
      <p:sp>
        <p:nvSpPr>
          <p:cNvPr id="4" name="Slide Number Placeholder 3"/>
          <p:cNvSpPr>
            <a:spLocks noGrp="1"/>
          </p:cNvSpPr>
          <p:nvPr>
            <p:ph type="sldNum" sz="quarter" idx="10"/>
          </p:nvPr>
        </p:nvSpPr>
        <p:spPr/>
        <p:txBody>
          <a:bodyPr/>
          <a:lstStyle/>
          <a:p>
            <a:fld id="{D9FB5459-C0DD-42D2-9900-1B031731E940}" type="slidenum">
              <a:rPr lang="en-CA" smtClean="0"/>
              <a:pPr/>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263428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It is important that students understand how to classify nodes. When planning an IPv6 network, you must know the state of the network’s nodes or hosts. Explain to students that by describing the nodes with the proper terminology, you can define their abilities on the network. This also is important for tunneling, because there are certain kinds of tunnels that require specific node types.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976271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The most important point that students need to learn in this topic is that IPv4 and IPv6 can coexist. Students should also be aware that there are additional DNS records required for IPv6.</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42677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Preparation 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must have completed the previous demonstration in this module before you begin this demonstration. You need the 20410B‑LON‑DC1, and 20410B‑LON‑SVR1, virtual machines to complete this demonstration. They should already be running after the preceding demonstration.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Configure an IPv6 host (AAAA) resource record</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LON‑DC1, in Server Manager, click </a:t>
            </a:r>
            <a:r>
              <a:rPr lang="en-US" sz="1000" b="1" dirty="0" smtClean="0">
                <a:effectLst/>
                <a:latin typeface="Arial"/>
                <a:ea typeface="Times New Roman"/>
                <a:cs typeface="Times New Roman"/>
              </a:rPr>
              <a:t>Tools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DNS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DNS Manager, expand </a:t>
            </a:r>
            <a:r>
              <a:rPr lang="en-US" sz="1000" b="1" dirty="0" smtClean="0">
                <a:effectLst/>
                <a:latin typeface="Arial"/>
                <a:ea typeface="Times New Roman"/>
                <a:cs typeface="Times New Roman"/>
              </a:rPr>
              <a:t>LON‑DC1</a:t>
            </a:r>
            <a:r>
              <a:rPr lang="en-US" sz="1000" dirty="0" smtClean="0">
                <a:effectLst/>
                <a:latin typeface="Arial"/>
                <a:ea typeface="Times New Roman"/>
                <a:cs typeface="Segoe UI"/>
              </a:rPr>
              <a:t>, expand </a:t>
            </a:r>
            <a:r>
              <a:rPr lang="en-US" sz="1000" b="1" dirty="0" smtClean="0">
                <a:effectLst/>
                <a:latin typeface="Arial"/>
                <a:ea typeface="Times New Roman"/>
                <a:cs typeface="Times New Roman"/>
              </a:rPr>
              <a:t>Forward Lookup Zones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Adatum.com</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records listed for the zone and notice that LON‑DC1 and LON‑SVR1 have dynamically registered their IPv6 addresses with the DNS server.</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Right‑click </a:t>
            </a:r>
            <a:r>
              <a:rPr lang="en-US" sz="1000" b="1" dirty="0" smtClean="0">
                <a:effectLst/>
                <a:latin typeface="Arial"/>
                <a:ea typeface="Times New Roman"/>
                <a:cs typeface="Times New Roman"/>
              </a:rPr>
              <a:t>Adatum.com</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New Host (A or AAAA)</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New Host window, in the </a:t>
            </a:r>
            <a:r>
              <a:rPr lang="en-US" sz="1000" b="1" dirty="0" smtClean="0">
                <a:effectLst/>
                <a:latin typeface="Arial"/>
                <a:ea typeface="Times New Roman"/>
                <a:cs typeface="Times New Roman"/>
              </a:rPr>
              <a:t>Name</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WebApp</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IP address</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FD00:AAAA:BBBB:CCCC::A</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Add Host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 to clear the success message.</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Done</a:t>
            </a:r>
            <a:r>
              <a:rPr lang="en-US" sz="1000" dirty="0" smtClean="0">
                <a:effectLst/>
                <a:latin typeface="Arial"/>
                <a:ea typeface="Times New Roman"/>
                <a:cs typeface="Segoe UI"/>
              </a:rPr>
              <a:t> to close the New Host window.</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Verify name resolution for an IPv6 host (AAAA) resource record</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LON‑SVR1, if necessary, open a Windows PowerShell prompt.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At the Windows PowerShell prompt, type </a:t>
            </a:r>
            <a:r>
              <a:rPr lang="en-US" sz="1000" b="1" dirty="0" smtClean="0">
                <a:effectLst/>
                <a:latin typeface="Arial"/>
                <a:ea typeface="Times New Roman"/>
                <a:cs typeface="Times New Roman"/>
              </a:rPr>
              <a:t>ping WebApp.adatum.com</a:t>
            </a:r>
            <a:r>
              <a:rPr lang="en-US" sz="1000" dirty="0" smtClean="0">
                <a:solidFill>
                  <a:srgbClr val="000000"/>
                </a:solidFill>
                <a:effectLst/>
                <a:latin typeface="Arial"/>
                <a:ea typeface="Times New Roman"/>
                <a:cs typeface="Segoe UI"/>
              </a:rPr>
              <a:t>, and then press Enter.</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60278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The concept of tunneling one protocol inside another might not be familiar to some students. Provide other examples of tunneling to clarify, such as:</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Remote Procedure Call (RPC) over HTTP for Outlook</a:t>
            </a:r>
            <a:r>
              <a:rPr lang="en-US" sz="1000" baseline="30000" dirty="0" smtClean="0">
                <a:solidFill>
                  <a:srgbClr val="000000"/>
                </a:solidFill>
                <a:effectLst/>
                <a:latin typeface="Arial"/>
                <a:ea typeface="Times New Roman"/>
                <a:cs typeface="Segoe UI"/>
              </a:rPr>
              <a:t>®</a:t>
            </a:r>
            <a:r>
              <a:rPr lang="en-US" sz="1000" dirty="0" smtClean="0">
                <a:solidFill>
                  <a:srgbClr val="000000"/>
                </a:solidFill>
                <a:effectLst/>
                <a:latin typeface="Arial"/>
                <a:ea typeface="Times New Roman"/>
                <a:cs typeface="Segoe UI"/>
              </a:rPr>
              <a:t> Anywhere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Virtual Private Network (VPN) connections</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793295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the lesson content.</a:t>
            </a:r>
          </a:p>
        </p:txBody>
      </p:sp>
      <p:sp>
        <p:nvSpPr>
          <p:cNvPr id="4" name="Slide Number Placeholder 3"/>
          <p:cNvSpPr>
            <a:spLocks noGrp="1"/>
          </p:cNvSpPr>
          <p:nvPr>
            <p:ph type="sldNum" sz="quarter" idx="10"/>
          </p:nvPr>
        </p:nvSpPr>
        <p:spPr/>
        <p:txBody>
          <a:bodyPr/>
          <a:lstStyle/>
          <a:p>
            <a:fld id="{D9FB5459-C0DD-42D2-9900-1B031731E940}" type="slidenum">
              <a:rPr lang="en-CA" smtClean="0"/>
              <a:pPr/>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128139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the module contents.</a:t>
            </a:r>
          </a:p>
        </p:txBody>
      </p:sp>
      <p:sp>
        <p:nvSpPr>
          <p:cNvPr id="4" name="Slide Number Placeholder 3"/>
          <p:cNvSpPr>
            <a:spLocks noGrp="1"/>
          </p:cNvSpPr>
          <p:nvPr>
            <p:ph type="sldNum" sz="quarter" idx="10"/>
          </p:nvPr>
        </p:nvSpPr>
        <p:spPr/>
        <p:txBody>
          <a:bodyPr/>
          <a:lstStyle/>
          <a:p>
            <a:fld id="{D9FB5459-C0DD-42D2-9900-1B031731E940}" type="slidenum">
              <a:rPr lang="en-CA" smtClean="0"/>
              <a:pPr/>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1403851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Ensure that students understand that ISATAP is suitable only within a private network and cannot be used over the Internet. Because, in the lab, the students will configure  an ISATAP router to enable communication between an IPv4-only subnet and an IPv6-only subnet, you must ensure that students understand the purpose of the ISATAP router and the purpose of the ISATAP host record.</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2535372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Stress that the purpose of 6to4 is for IPv6 connectivity over the IPv4 Internet, rather than an internal network. Also, remind students that 6to4 is not suitable for NAT. In most cases, 6to4 will be enabled on existing network infrastructure components rather than using Windows Server 2012 as a router.</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798604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Because Teredo and 6to4 perform a similar function it is essential that students understand the difference between the two. The main benefits of Teredo are its ability to traverse NAT, and the availability of public Teredo servers. </a:t>
            </a:r>
          </a:p>
        </p:txBody>
      </p:sp>
      <p:sp>
        <p:nvSpPr>
          <p:cNvPr id="4" name="Slide Number Placeholder 3"/>
          <p:cNvSpPr>
            <a:spLocks noGrp="1"/>
          </p:cNvSpPr>
          <p:nvPr>
            <p:ph type="sldNum" sz="quarter" idx="10"/>
          </p:nvPr>
        </p:nvSpPr>
        <p:spPr/>
        <p:txBody>
          <a:bodyPr/>
          <a:lstStyle/>
          <a:p>
            <a:fld id="{D9FB5459-C0DD-42D2-9900-1B031731E940}" type="slidenum">
              <a:rPr lang="en-CA" smtClean="0"/>
              <a:pPr/>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22835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PortProxy has some limitations that should be brought up with the class:</a:t>
            </a:r>
          </a:p>
          <a:p>
            <a:pPr marL="342900" lvl="0" indent="-342900">
              <a:lnSpc>
                <a:spcPct val="115000"/>
              </a:lnSpc>
              <a:spcAft>
                <a:spcPts val="995"/>
              </a:spcAft>
              <a:buFont typeface="Symbol"/>
              <a:buChar char=""/>
            </a:pPr>
            <a:r>
              <a:rPr lang="en-CA" sz="1000" dirty="0" smtClean="0">
                <a:effectLst/>
                <a:latin typeface="Arial"/>
                <a:ea typeface="Times New Roman"/>
                <a:cs typeface="Times New Roman"/>
              </a:rPr>
              <a:t>PortProxy can proxy only TCP data.</a:t>
            </a:r>
          </a:p>
          <a:p>
            <a:pPr marL="342900" lvl="0" indent="-342900">
              <a:lnSpc>
                <a:spcPct val="115000"/>
              </a:lnSpc>
              <a:spcAft>
                <a:spcPts val="995"/>
              </a:spcAft>
              <a:buFont typeface="Symbol"/>
              <a:buChar char=""/>
            </a:pPr>
            <a:r>
              <a:rPr lang="en-CA" sz="1000" dirty="0" smtClean="0">
                <a:effectLst/>
                <a:latin typeface="Arial"/>
                <a:ea typeface="Times New Roman"/>
                <a:cs typeface="Times New Roman"/>
              </a:rPr>
              <a:t>PortProxy can support only application-layer protocols that do not embed address or port information inside the application-layer data. The PortProxy cannot change address information at the application level.</a:t>
            </a:r>
          </a:p>
          <a:p>
            <a:pPr>
              <a:lnSpc>
                <a:spcPct val="115000"/>
              </a:lnSpc>
              <a:spcAft>
                <a:spcPts val="1000"/>
              </a:spcAft>
            </a:pPr>
            <a:r>
              <a:rPr lang="en-CA" sz="1000" b="1" dirty="0">
                <a:latin typeface="Arial"/>
                <a:ea typeface="Calibri"/>
                <a:cs typeface="Times New Roman"/>
              </a:rPr>
              <a:t>Additional Reading: </a:t>
            </a:r>
            <a:r>
              <a:rPr lang="en-CA" sz="1000" dirty="0">
                <a:latin typeface="Arial"/>
                <a:ea typeface="Calibri"/>
                <a:cs typeface="Segoe UI"/>
              </a:rPr>
              <a:t>For more information about </a:t>
            </a:r>
            <a:r>
              <a:rPr lang="en-CA" sz="1000" dirty="0">
                <a:latin typeface="Arial"/>
                <a:ea typeface="Calibri"/>
                <a:cs typeface="Times New Roman"/>
              </a:rPr>
              <a:t>IPv6 Transition Technologies,</a:t>
            </a:r>
            <a:r>
              <a:rPr lang="en-CA" sz="1000" dirty="0">
                <a:latin typeface="Arial"/>
                <a:ea typeface="Calibri"/>
                <a:cs typeface="Segoe UI"/>
              </a:rPr>
              <a:t> see IPv6 Transition Technologies at</a:t>
            </a:r>
            <a:r>
              <a:rPr lang="en-CA" sz="1000" dirty="0">
                <a:latin typeface="Arial"/>
                <a:ea typeface="Calibri"/>
                <a:cs typeface="Times New Roman"/>
              </a:rPr>
              <a:t> </a:t>
            </a:r>
            <a:r>
              <a:rPr lang="en-CA" sz="1000" u="sng" dirty="0">
                <a:latin typeface="Arial"/>
                <a:ea typeface="Calibri"/>
                <a:cs typeface="Segoe UI"/>
                <a:hlinkClick r:id="rId3"/>
              </a:rPr>
              <a:t>http://go.Microsoft.com/fwlink/?LinkID=112079&amp;clcid=0x409</a:t>
            </a:r>
            <a:r>
              <a:rPr lang="en-CA"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D9FB5459-C0DD-42D2-9900-1B031731E940}" type="slidenum">
              <a:rPr lang="en-CA" smtClean="0"/>
              <a:pPr/>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45108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Stress to students that most organizations add IPv6 to a functional IPv4 environment, and only remove IPv4 when they no longer need it. Organizations will most likely continue to use IPv4 internally for an extended time.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77800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Before the students begin the lab, read the lab scenario and display the next slide. Before each exercise, read the scenario associated with the exercise to the class. The scenarios will give context to the lab and exercises, and will help to facilitate the discussion at the end of the lab. Remind the students to complete the discussion questions after the last lab exercise.</a:t>
            </a:r>
          </a:p>
          <a:p>
            <a:pPr>
              <a:lnSpc>
                <a:spcPct val="115000"/>
              </a:lnSpc>
            </a:pPr>
            <a:r>
              <a:rPr lang="en-CA" sz="1000" b="1" dirty="0">
                <a:solidFill>
                  <a:srgbClr val="000000"/>
                </a:solidFill>
                <a:latin typeface="Arial"/>
                <a:ea typeface="Calibri"/>
                <a:cs typeface="Segoe UI"/>
              </a:rPr>
              <a:t>Exercise 1: Configuring an IPv6 Network</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Times New Roman"/>
              </a:rPr>
              <a:t>For the first step in configuring the test lab, you need to configure LON‑DC1 as an IPv4–only node, and LON‑SVR2 as an IPv6–only node. You also need to configure LON‑RTR to support IPv6 routing by adding a network to an interface on the IPv6 network, and by enabling router advertisements. The router advertisements allow the IPv6 clients on the IPv6 network to obtain the correct IPv6 network automatically through stateless configuration.</a:t>
            </a:r>
          </a:p>
          <a:p>
            <a:pPr>
              <a:lnSpc>
                <a:spcPct val="115000"/>
              </a:lnSpc>
            </a:pPr>
            <a:r>
              <a:rPr lang="en-CA" sz="1000" b="1" dirty="0" smtClean="0">
                <a:solidFill>
                  <a:srgbClr val="000000"/>
                </a:solidFill>
                <a:latin typeface="Arial"/>
                <a:ea typeface="Calibri"/>
                <a:cs typeface="Segoe UI"/>
              </a:rPr>
              <a:t>Exercise </a:t>
            </a:r>
            <a:r>
              <a:rPr lang="en-CA" sz="1000" b="1" dirty="0">
                <a:solidFill>
                  <a:srgbClr val="000000"/>
                </a:solidFill>
                <a:latin typeface="Arial"/>
                <a:ea typeface="Calibri"/>
                <a:cs typeface="Segoe UI"/>
              </a:rPr>
              <a:t>2: Configuring an ISATAP Router</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After configuring the infrastructure for an IPv4–only network and an IPv6–only network, you need to configure LON‑RTR as an ISATAP router to support communication between the IPv4–only nodes and the IPv6–only nodes.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configure LON‑RTR as an ISATAP router, you need to enable the IPv4 interface as the ISATAP router. Then you configure an IPv6 network on the ISATAP interface and enable advertising of the network route that includes that network. ISATAP clients will obtain the IPv6 network automatically from the advertisements.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enable ISATAP automatically on clients, you need to create an ISATAP host record in DNS. Clients that can resolve this name automatically become ISATAP clients. To allow clients to resolve this name, you must remove ISATAP from the global query block list on the DNS server.</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1855038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D9FB5459-C0DD-42D2-9900-1B031731E940}" type="slidenum">
              <a:rPr lang="en-CA" smtClean="0"/>
              <a:pPr/>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023977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Did you configure IPv6 statically or dynamically in this lab?</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configured IPv6 dynamically in this lab. You added both IPv6 networks to the router, and router advertisements configured LON‑DC1 and LON‑SVR2 with the correct network address.</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Why did you not need to configure LON‑DC1 with the IPv4 address of the ISATAP router?</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default configuration for Windows client operating systems is set to resolve ISATAP by using DNS to locate the IPv4 address of the ISATAP router. LON‑DC1 used the default configuration.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213611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Review </a:t>
            </a:r>
            <a:r>
              <a:rPr lang="en-CA" sz="1000" b="1" dirty="0" smtClean="0">
                <a:latin typeface="Arial"/>
                <a:ea typeface="Calibri"/>
                <a:cs typeface="Times New Roman"/>
              </a:rPr>
              <a:t>Questions</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is the main difference between 6to4 and Teredo?</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Both protocols allow IPv6 connectivity over the IPv4 Internet. However, only Teredo is able to provide connectivity through NAT.</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How can you provide a DNS server to an IPv6 host dynamically? </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provide a DNS server to an IPv6 host dynamically, you must use DHCPv6. You can use router advertisements to provide the network portion of an IPv6 address, but router advertisements cannot distribute DNS server IP addresses.</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Your organization is planning to implement IPv6 internally. After some research, you have identified unique local IPv6 addresses as the correct type of IPv6 addresses to use for private networking. To use unique local IPv6 addresses, you must select a 40‑bit identifier that is part of the network. A colleague suggests using all zeros for the 40 bits. Why is this not a good idea?</a:t>
            </a:r>
            <a:endParaRPr lang="en-CA" sz="1000" dirty="0">
              <a:latin typeface="Arial"/>
              <a:ea typeface="Calibri"/>
              <a:cs typeface="Times New Roman"/>
            </a:endParaRPr>
          </a:p>
          <a:p>
            <a:pPr>
              <a:lnSpc>
                <a:spcPct val="115000"/>
              </a:lnSpc>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40‑bit organization identifier in a unique local IPv6 address should be randomly generated. This ensures the greatest likelihood that no two organizations are using the same organization identifier. If two organizations use the same organization identifier, then the networks cannot be joined together after a merger</a:t>
            </a:r>
            <a:r>
              <a:rPr lang="en-CA" sz="1000" dirty="0" smtClean="0">
                <a:latin typeface="Arial"/>
                <a:ea typeface="Calibri"/>
                <a:cs typeface="Segoe UI"/>
              </a:rPr>
              <a: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xmlns="" val="2611428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How many IPv6 addresses should an IPv6 node be configured with?</a:t>
            </a:r>
            <a:endParaRPr lang="en-CA" sz="1000" dirty="0">
              <a:latin typeface="Arial"/>
              <a:ea typeface="Calibri"/>
              <a:cs typeface="Times New Roman"/>
            </a:endParaRPr>
          </a:p>
          <a:p>
            <a:pPr lvl="0">
              <a:lnSpc>
                <a:spcPct val="115000"/>
              </a:lnSpc>
            </a:pPr>
            <a:r>
              <a:rPr lang="en-CA" sz="1000" b="1" dirty="0" smtClean="0">
                <a:solidFill>
                  <a:prstClr val="black"/>
                </a:solidFill>
                <a:latin typeface="Arial"/>
                <a:ea typeface="Calibri"/>
                <a:cs typeface="Times New Roman"/>
              </a:rPr>
              <a:t>Answer</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Segoe UI"/>
              </a:rPr>
              <a:t>There is not specific number of IPv6 addresses that an IPv6 node should have; it depends on the configuration of the organization. Each IPv6 node has a link‑local IPv6 address. In addition, it may also have a unique local IPv6 address for internal connectivity, and a global unicast IPv6 address for IPv6 Internet connectivity.</a:t>
            </a:r>
            <a:endParaRPr lang="en-CA" sz="1000" dirty="0">
              <a:solidFill>
                <a:prstClr val="black"/>
              </a:solidFill>
              <a:latin typeface="Arial"/>
              <a:ea typeface="Calibri"/>
              <a:cs typeface="Times New Roman"/>
            </a:endParaRPr>
          </a:p>
          <a:p>
            <a:pPr lvl="0">
              <a:lnSpc>
                <a:spcPct val="115000"/>
              </a:lnSpc>
              <a:spcAft>
                <a:spcPts val="1000"/>
              </a:spcAft>
            </a:pPr>
            <a:r>
              <a:rPr lang="en-CA" sz="1000" b="1" dirty="0">
                <a:solidFill>
                  <a:prstClr val="black"/>
                </a:solidFill>
                <a:latin typeface="Arial"/>
                <a:ea typeface="Calibri"/>
                <a:cs typeface="Times New Roman"/>
              </a:rPr>
              <a:t>Best Practice: </a:t>
            </a:r>
            <a:r>
              <a:rPr lang="en-CA" sz="1000" dirty="0">
                <a:solidFill>
                  <a:prstClr val="black"/>
                </a:solidFill>
                <a:latin typeface="Arial"/>
                <a:ea typeface="Calibri"/>
                <a:cs typeface="Segoe UI"/>
              </a:rPr>
              <a:t>Use the following best practices when implementing IPv6:</a:t>
            </a:r>
            <a:endParaRPr lang="en-CA" sz="1000" dirty="0">
              <a:solidFill>
                <a:prstClr val="black"/>
              </a:solidFill>
              <a:latin typeface="Arial"/>
              <a:ea typeface="Calibri"/>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Do not disable IPv6 on Windows 8 or Windows Server 2012.</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Enable coexistence of IPv4 and IPv6 in your organization rather than using transition technologies.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Use unique local IPv6 addresses on your internal network.</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Use Teredo to implement IPv6 connectivity over the IPv4 Internet.</a:t>
            </a:r>
            <a:endParaRPr lang="en-CA" dirty="0"/>
          </a:p>
        </p:txBody>
      </p:sp>
      <p:sp>
        <p:nvSpPr>
          <p:cNvPr id="4" name="Slide Number Placeholder 3"/>
          <p:cNvSpPr>
            <a:spLocks noGrp="1"/>
          </p:cNvSpPr>
          <p:nvPr>
            <p:ph type="sldNum" sz="quarter" idx="10"/>
          </p:nvPr>
        </p:nvSpPr>
        <p:spPr/>
        <p:txBody>
          <a:bodyPr/>
          <a:lstStyle/>
          <a:p>
            <a:fld id="{D9FB5459-C0DD-42D2-9900-1B031731E940}" type="slidenum">
              <a:rPr lang="en-CA" smtClean="0"/>
              <a:pPr/>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179742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Provide an overview of the topics that will be discussed in this lesson. Explain that in this lesson you will be comparing IPv4 and IPv6 so that students more fully understand the differences between the two.</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04397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Highlight the benefits of IPv6 by which students are most likely to be impacted:</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larger address space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stateful and stateless configuration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end‑to‑end communication</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Quality of Service (QoS)</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Segoe UI"/>
              </a:rPr>
              <a:t>Note that some of these benefits were widely implemented in IPv4, but were not required. For example, Internet Protocol security (IPsec) and QoS.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FB5459-C0DD-42D2-9900-1B031731E940}" type="slidenum">
              <a:rPr lang="en-CA" smtClean="0"/>
              <a:pPr/>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76357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Use this topic to expand on the differences between IPv4 and IPv6 that was started in the previous topic. Note that this topic does not repeat information provided in the previous topic and is not meant to be a comprehensive list of differences. Vary your coverage of this content based on the interest of your students and your comfort with in‑depth networking topics.</a:t>
            </a:r>
          </a:p>
        </p:txBody>
      </p:sp>
      <p:sp>
        <p:nvSpPr>
          <p:cNvPr id="4" name="Slide Number Placeholder 3"/>
          <p:cNvSpPr>
            <a:spLocks noGrp="1"/>
          </p:cNvSpPr>
          <p:nvPr>
            <p:ph type="sldNum" sz="quarter" idx="10"/>
          </p:nvPr>
        </p:nvSpPr>
        <p:spPr/>
        <p:txBody>
          <a:bodyPr/>
          <a:lstStyle/>
          <a:p>
            <a:fld id="{D9FB5459-C0DD-42D2-9900-1B031731E940}" type="slidenum">
              <a:rPr lang="en-CA" smtClean="0"/>
              <a:pPr/>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62322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Guide students through the process of converting the binary IPv6 on the slide to hexadecimal. It is not important that student have a strong grasp of the manual details. This topic is to provide students an overview.</a:t>
            </a:r>
          </a:p>
          <a:p>
            <a:pPr>
              <a:lnSpc>
                <a:spcPct val="115000"/>
              </a:lnSpc>
              <a:spcAft>
                <a:spcPts val="1000"/>
              </a:spcAft>
            </a:pPr>
            <a:r>
              <a:rPr lang="en-CA" sz="1000" dirty="0">
                <a:latin typeface="Arial"/>
                <a:ea typeface="Calibri"/>
                <a:cs typeface="Times New Roman"/>
              </a:rPr>
              <a:t>Consider showing a demonstration of binary to decimal to hexadecimal with the Calculator application in Windows Server</a:t>
            </a:r>
            <a:r>
              <a:rPr lang="en-CA" sz="1000" baseline="30000" dirty="0">
                <a:latin typeface="Arial"/>
                <a:ea typeface="Calibri"/>
                <a:cs typeface="Times New Roman"/>
              </a:rPr>
              <a:t>®</a:t>
            </a:r>
            <a:r>
              <a:rPr lang="en-CA" sz="1000" dirty="0">
                <a:latin typeface="Arial"/>
                <a:ea typeface="Calibri"/>
                <a:cs typeface="Times New Roman"/>
              </a:rPr>
              <a:t> 2012.</a:t>
            </a:r>
          </a:p>
        </p:txBody>
      </p:sp>
      <p:sp>
        <p:nvSpPr>
          <p:cNvPr id="4" name="Slide Number Placeholder 3"/>
          <p:cNvSpPr>
            <a:spLocks noGrp="1"/>
          </p:cNvSpPr>
          <p:nvPr>
            <p:ph type="sldNum" sz="quarter" idx="10"/>
          </p:nvPr>
        </p:nvSpPr>
        <p:spPr/>
        <p:txBody>
          <a:bodyPr/>
          <a:lstStyle/>
          <a:p>
            <a:fld id="{D9FB5459-C0DD-42D2-9900-1B031731E940}" type="slidenum">
              <a:rPr lang="en-CA" smtClean="0"/>
              <a:pPr/>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114047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the lesson content.</a:t>
            </a:r>
          </a:p>
        </p:txBody>
      </p:sp>
      <p:sp>
        <p:nvSpPr>
          <p:cNvPr id="4" name="Slide Number Placeholder 3"/>
          <p:cNvSpPr>
            <a:spLocks noGrp="1"/>
          </p:cNvSpPr>
          <p:nvPr>
            <p:ph type="sldNum" sz="quarter" idx="10"/>
          </p:nvPr>
        </p:nvSpPr>
        <p:spPr/>
        <p:txBody>
          <a:bodyPr/>
          <a:lstStyle/>
          <a:p>
            <a:fld id="{D9FB5459-C0DD-42D2-9900-1B031731E940}" type="slidenum">
              <a:rPr lang="en-CA" smtClean="0"/>
              <a:pPr/>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338592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In the previous lesson, you described to students what an IPv6 address looks like. In this topic, you need to describe how they can identify the network portion of an IPv6 address. Unlike IPv4, an IPv6 unicast address that is assigned to a host always uses a prefix of /64.</a:t>
            </a:r>
          </a:p>
          <a:p>
            <a:pPr>
              <a:lnSpc>
                <a:spcPct val="115000"/>
              </a:lnSpc>
              <a:spcAft>
                <a:spcPts val="1000"/>
              </a:spcAft>
            </a:pPr>
            <a:r>
              <a:rPr lang="en-CA" sz="1000" dirty="0">
                <a:latin typeface="Arial"/>
                <a:ea typeface="Calibri"/>
                <a:cs typeface="Times New Roman"/>
              </a:rPr>
              <a:t>Take a few moments to describe the IPv6 equivalents to IPv4 special address.</a:t>
            </a:r>
          </a:p>
        </p:txBody>
      </p:sp>
      <p:sp>
        <p:nvSpPr>
          <p:cNvPr id="4" name="Slide Number Placeholder 3"/>
          <p:cNvSpPr>
            <a:spLocks noGrp="1"/>
          </p:cNvSpPr>
          <p:nvPr>
            <p:ph type="sldNum" sz="quarter" idx="10"/>
          </p:nvPr>
        </p:nvSpPr>
        <p:spPr/>
        <p:txBody>
          <a:bodyPr/>
          <a:lstStyle/>
          <a:p>
            <a:fld id="{D9FB5459-C0DD-42D2-9900-1B031731E940}" type="slidenum">
              <a:rPr lang="en-CA" smtClean="0"/>
              <a:pPr/>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740762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The key message for students to take away from this slide is that global unicast addresses are the equivalent of public IP addresses on the IPv4 Internet. Describe how an organization is provided with 16 bits for subnetting.</a:t>
            </a:r>
          </a:p>
        </p:txBody>
      </p:sp>
      <p:sp>
        <p:nvSpPr>
          <p:cNvPr id="4" name="Slide Number Placeholder 3"/>
          <p:cNvSpPr>
            <a:spLocks noGrp="1"/>
          </p:cNvSpPr>
          <p:nvPr>
            <p:ph type="sldNum" sz="quarter" idx="10"/>
          </p:nvPr>
        </p:nvSpPr>
        <p:spPr/>
        <p:txBody>
          <a:bodyPr/>
          <a:lstStyle/>
          <a:p>
            <a:fld id="{D9FB5459-C0DD-42D2-9900-1B031731E940}" type="slidenum">
              <a:rPr lang="en-CA" smtClean="0"/>
              <a:pPr/>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8: Implementing IPv6</a:t>
            </a:r>
            <a:endParaRPr lang="en-CA" sz="1200" b="1" dirty="0">
              <a:solidFill>
                <a:srgbClr val="336699"/>
              </a:solidFill>
              <a:latin typeface="Arial"/>
            </a:endParaRPr>
          </a:p>
        </p:txBody>
      </p:sp>
    </p:spTree>
    <p:extLst>
      <p:ext uri="{BB962C8B-B14F-4D97-AF65-F5344CB8AC3E}">
        <p14:creationId xmlns:p14="http://schemas.microsoft.com/office/powerpoint/2010/main" xmlns="" val="12626292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xmlns="" val="416240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8</a:t>
            </a:r>
            <a:endParaRPr lang="en-CA" sz="2600" dirty="0"/>
          </a:p>
        </p:txBody>
      </p:sp>
      <p:sp>
        <p:nvSpPr>
          <p:cNvPr id="3" name="Subtitle 2"/>
          <p:cNvSpPr>
            <a:spLocks noGrp="1"/>
          </p:cNvSpPr>
          <p:nvPr>
            <p:ph type="subTitle" sz="quarter" idx="1"/>
          </p:nvPr>
        </p:nvSpPr>
        <p:spPr/>
        <p:txBody>
          <a:bodyPr/>
          <a:lstStyle/>
          <a:p>
            <a:r>
              <a:rPr lang="en-CA" dirty="0" smtClean="0"/>
              <a:t>Implementing IPv6
</a:t>
            </a:r>
            <a:endParaRPr lang="en-CA" dirty="0"/>
          </a:p>
        </p:txBody>
      </p:sp>
    </p:spTree>
    <p:extLst>
      <p:ext uri="{BB962C8B-B14F-4D97-AF65-F5344CB8AC3E}">
        <p14:creationId xmlns:p14="http://schemas.microsoft.com/office/powerpoint/2010/main" xmlns="" val="482693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394ca328-3e16-40f4-9736-35d7ee6e76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Unique Local Unicast Addresses</a:t>
            </a:r>
            <a:endParaRPr lang="en-CA" dirty="0"/>
          </a:p>
        </p:txBody>
      </p:sp>
      <p:sp>
        <p:nvSpPr>
          <p:cNvPr id="4" name="Rectangle 3"/>
          <p:cNvSpPr/>
          <p:nvPr/>
        </p:nvSpPr>
        <p:spPr>
          <a:xfrm>
            <a:off x="781050" y="1124250"/>
            <a:ext cx="7743826" cy="1725922"/>
          </a:xfrm>
          <a:prstGeom prst="rect">
            <a:avLst/>
          </a:prstGeom>
        </p:spPr>
        <p:txBody>
          <a:bodyPr wrap="square" lIns="0" tIns="0" rIns="7200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lvl="0" indent="-285750">
              <a:lnSpc>
                <a:spcPct val="110000"/>
              </a:lnSpc>
              <a:buFont typeface="Arial" pitchFamily="34" charset="0"/>
              <a:buChar char="•"/>
            </a:pPr>
            <a:r>
              <a:rPr lang="en-CA" sz="2600" b="0" dirty="0" smtClean="0">
                <a:latin typeface="Segoe UI" pitchFamily="34" charset="0"/>
                <a:ea typeface="Segoe UI" pitchFamily="34" charset="0"/>
                <a:cs typeface="Segoe UI" pitchFamily="34" charset="0"/>
              </a:rPr>
              <a:t>Are </a:t>
            </a:r>
            <a:r>
              <a:rPr lang="en-CA" sz="2600" b="0" dirty="0">
                <a:latin typeface="Segoe UI" pitchFamily="34" charset="0"/>
                <a:ea typeface="Segoe UI" pitchFamily="34" charset="0"/>
                <a:cs typeface="Segoe UI" pitchFamily="34" charset="0"/>
              </a:rPr>
              <a:t>equivalent to IPv4 private addresses</a:t>
            </a:r>
          </a:p>
          <a:p>
            <a:pPr marL="285750" lvl="0" indent="-285750">
              <a:lnSpc>
                <a:spcPct val="110000"/>
              </a:lnSpc>
              <a:buFont typeface="Arial" pitchFamily="34" charset="0"/>
              <a:buChar char="•"/>
            </a:pPr>
            <a:r>
              <a:rPr lang="en-CA" sz="2600" b="0" dirty="0" smtClean="0">
                <a:latin typeface="Segoe UI" pitchFamily="34" charset="0"/>
                <a:ea typeface="Segoe UI" pitchFamily="34" charset="0"/>
                <a:cs typeface="Segoe UI" pitchFamily="34" charset="0"/>
              </a:rPr>
              <a:t>Require </a:t>
            </a:r>
            <a:r>
              <a:rPr lang="en-CA" sz="2600" b="0" dirty="0">
                <a:latin typeface="Segoe UI" pitchFamily="34" charset="0"/>
                <a:ea typeface="Segoe UI" pitchFamily="34" charset="0"/>
                <a:cs typeface="Segoe UI" pitchFamily="34" charset="0"/>
              </a:rPr>
              <a:t>the organization ID to be randomly generated</a:t>
            </a:r>
          </a:p>
          <a:p>
            <a:pPr marL="285750" indent="-285750">
              <a:lnSpc>
                <a:spcPct val="110000"/>
              </a:lnSpc>
              <a:buFont typeface="Arial" pitchFamily="34" charset="0"/>
              <a:buChar char="•"/>
            </a:pPr>
            <a:r>
              <a:rPr lang="en-CA" sz="2600" b="0" dirty="0" smtClean="0">
                <a:latin typeface="Segoe UI" pitchFamily="34" charset="0"/>
                <a:ea typeface="Segoe UI" pitchFamily="34" charset="0"/>
                <a:cs typeface="Segoe UI" pitchFamily="34" charset="0"/>
              </a:rPr>
              <a:t>Allocates </a:t>
            </a:r>
            <a:r>
              <a:rPr lang="en-CA" sz="2600" b="0" dirty="0">
                <a:latin typeface="Segoe UI" pitchFamily="34" charset="0"/>
                <a:ea typeface="Segoe UI" pitchFamily="34" charset="0"/>
                <a:cs typeface="Segoe UI" pitchFamily="34" charset="0"/>
              </a:rPr>
              <a:t>16 bits for internal subnetting</a:t>
            </a:r>
          </a:p>
        </p:txBody>
      </p:sp>
      <p:grpSp>
        <p:nvGrpSpPr>
          <p:cNvPr id="5" name="Group 4"/>
          <p:cNvGrpSpPr/>
          <p:nvPr/>
        </p:nvGrpSpPr>
        <p:grpSpPr>
          <a:xfrm>
            <a:off x="514378" y="4534776"/>
            <a:ext cx="8163169" cy="1045231"/>
            <a:chOff x="361707" y="4690205"/>
            <a:chExt cx="8163169" cy="1045231"/>
          </a:xfrm>
        </p:grpSpPr>
        <p:grpSp>
          <p:nvGrpSpPr>
            <p:cNvPr id="6" name="Group 5"/>
            <p:cNvGrpSpPr/>
            <p:nvPr/>
          </p:nvGrpSpPr>
          <p:grpSpPr>
            <a:xfrm>
              <a:off x="361707" y="4690205"/>
              <a:ext cx="8163169" cy="1045231"/>
              <a:chOff x="361707" y="4690205"/>
              <a:chExt cx="8163169" cy="1045231"/>
            </a:xfrm>
          </p:grpSpPr>
          <p:sp>
            <p:nvSpPr>
              <p:cNvPr id="12" name="Rectangle 11" descr="&quot;&quot;"/>
              <p:cNvSpPr/>
              <p:nvPr/>
            </p:nvSpPr>
            <p:spPr bwMode="auto">
              <a:xfrm>
                <a:off x="361707" y="4690923"/>
                <a:ext cx="1449675" cy="1044000"/>
              </a:xfrm>
              <a:prstGeom prst="rect">
                <a:avLst/>
              </a:prstGeom>
              <a:noFill/>
              <a:ln w="34925" cap="flat" cmpd="sng" algn="ctr">
                <a:solidFill>
                  <a:schemeClr val="accent1">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3" name="Rectangle 12" descr="&quot;&quot;"/>
              <p:cNvSpPr/>
              <p:nvPr/>
            </p:nvSpPr>
            <p:spPr bwMode="auto">
              <a:xfrm>
                <a:off x="1811381" y="4690205"/>
                <a:ext cx="2739185" cy="1044000"/>
              </a:xfrm>
              <a:prstGeom prst="rect">
                <a:avLst/>
              </a:prstGeom>
              <a:noFill/>
              <a:ln w="34925" cap="flat" cmpd="sng" algn="ctr">
                <a:solidFill>
                  <a:schemeClr val="accent1">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4" name="Rectangle 13" descr="&quot;&quot;"/>
              <p:cNvSpPr/>
              <p:nvPr/>
            </p:nvSpPr>
            <p:spPr bwMode="auto">
              <a:xfrm>
                <a:off x="4550566" y="4691436"/>
                <a:ext cx="1643858" cy="1044000"/>
              </a:xfrm>
              <a:prstGeom prst="rect">
                <a:avLst/>
              </a:prstGeom>
              <a:noFill/>
              <a:ln w="34925" cap="flat" cmpd="sng" algn="ctr">
                <a:solidFill>
                  <a:schemeClr val="accent1">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5" name="Rectangle 14" descr="&quot;&quot;"/>
              <p:cNvSpPr/>
              <p:nvPr/>
            </p:nvSpPr>
            <p:spPr bwMode="auto">
              <a:xfrm>
                <a:off x="6194424" y="4690713"/>
                <a:ext cx="2330452" cy="1044000"/>
              </a:xfrm>
              <a:prstGeom prst="rect">
                <a:avLst/>
              </a:prstGeom>
              <a:solidFill>
                <a:srgbClr val="ECEBC1"/>
              </a:solidFill>
              <a:ln w="34925" cap="flat" cmpd="sng" algn="ctr">
                <a:solidFill>
                  <a:schemeClr val="accent1">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grpSp>
        <p:grpSp>
          <p:nvGrpSpPr>
            <p:cNvPr id="7" name="Group 6"/>
            <p:cNvGrpSpPr/>
            <p:nvPr/>
          </p:nvGrpSpPr>
          <p:grpSpPr>
            <a:xfrm>
              <a:off x="373768" y="5036029"/>
              <a:ext cx="7806142" cy="339103"/>
              <a:chOff x="373768" y="5036029"/>
              <a:chExt cx="7806142" cy="339103"/>
            </a:xfrm>
          </p:grpSpPr>
          <p:sp>
            <p:nvSpPr>
              <p:cNvPr id="8" name="TextBox 4"/>
              <p:cNvSpPr txBox="1"/>
              <p:nvPr/>
            </p:nvSpPr>
            <p:spPr>
              <a:xfrm>
                <a:off x="373768" y="5036029"/>
                <a:ext cx="1363177" cy="338554"/>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200" dirty="0" smtClean="0">
                    <a:latin typeface="Segoe UI" pitchFamily="34" charset="0"/>
                    <a:ea typeface="Segoe UI" pitchFamily="34" charset="0"/>
                    <a:cs typeface="Segoe UI" pitchFamily="34" charset="0"/>
                  </a:rPr>
                  <a:t>11111101</a:t>
                </a:r>
                <a:endParaRPr lang="en-CA" sz="2200" dirty="0">
                  <a:latin typeface="Segoe UI" pitchFamily="34" charset="0"/>
                  <a:ea typeface="Segoe UI" pitchFamily="34" charset="0"/>
                  <a:cs typeface="Segoe UI" pitchFamily="34" charset="0"/>
                </a:endParaRPr>
              </a:p>
            </p:txBody>
          </p:sp>
          <p:sp>
            <p:nvSpPr>
              <p:cNvPr id="9" name="TextBox 8"/>
              <p:cNvSpPr txBox="1"/>
              <p:nvPr/>
            </p:nvSpPr>
            <p:spPr>
              <a:xfrm>
                <a:off x="4679196" y="5036325"/>
                <a:ext cx="1386598" cy="338554"/>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200" dirty="0" smtClean="0">
                    <a:latin typeface="Segoe UI" pitchFamily="34" charset="0"/>
                    <a:ea typeface="Segoe UI" pitchFamily="34" charset="0"/>
                    <a:cs typeface="Segoe UI" pitchFamily="34" charset="0"/>
                  </a:rPr>
                  <a:t>Subnet ID</a:t>
                </a:r>
                <a:endParaRPr lang="en-CA" sz="2200" dirty="0">
                  <a:latin typeface="Segoe UI" pitchFamily="34" charset="0"/>
                  <a:ea typeface="Segoe UI" pitchFamily="34" charset="0"/>
                  <a:cs typeface="Segoe UI" pitchFamily="34" charset="0"/>
                </a:endParaRPr>
              </a:p>
            </p:txBody>
          </p:sp>
          <p:sp>
            <p:nvSpPr>
              <p:cNvPr id="10" name="TextBox 9"/>
              <p:cNvSpPr txBox="1"/>
              <p:nvPr/>
            </p:nvSpPr>
            <p:spPr>
              <a:xfrm>
                <a:off x="6539389" y="5036029"/>
                <a:ext cx="1640521" cy="338554"/>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200" dirty="0" smtClean="0">
                    <a:latin typeface="Segoe UI" pitchFamily="34" charset="0"/>
                    <a:ea typeface="Segoe UI" pitchFamily="34" charset="0"/>
                    <a:cs typeface="Segoe UI" pitchFamily="34" charset="0"/>
                  </a:rPr>
                  <a:t>Interface ID</a:t>
                </a:r>
                <a:endParaRPr lang="en-CA" sz="2200" dirty="0">
                  <a:latin typeface="Segoe UI" pitchFamily="34" charset="0"/>
                  <a:ea typeface="Segoe UI" pitchFamily="34" charset="0"/>
                  <a:cs typeface="Segoe UI" pitchFamily="34" charset="0"/>
                </a:endParaRPr>
              </a:p>
            </p:txBody>
          </p:sp>
          <p:sp>
            <p:nvSpPr>
              <p:cNvPr id="11" name="TextBox 6"/>
              <p:cNvSpPr txBox="1"/>
              <p:nvPr/>
            </p:nvSpPr>
            <p:spPr>
              <a:xfrm>
                <a:off x="2022998" y="5036578"/>
                <a:ext cx="2241050" cy="338554"/>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200" dirty="0" smtClean="0">
                    <a:latin typeface="Segoe UI" pitchFamily="34" charset="0"/>
                    <a:ea typeface="Segoe UI" pitchFamily="34" charset="0"/>
                    <a:cs typeface="Segoe UI" pitchFamily="34" charset="0"/>
                  </a:rPr>
                  <a:t>Organization ID</a:t>
                </a:r>
                <a:endParaRPr lang="en-CA" sz="2200" dirty="0">
                  <a:latin typeface="Segoe UI" pitchFamily="34" charset="0"/>
                  <a:ea typeface="Segoe UI" pitchFamily="34" charset="0"/>
                  <a:cs typeface="Segoe UI" pitchFamily="34" charset="0"/>
                </a:endParaRPr>
              </a:p>
            </p:txBody>
          </p:sp>
        </p:grpSp>
      </p:grpSp>
      <p:grpSp>
        <p:nvGrpSpPr>
          <p:cNvPr id="16" name="Group 15"/>
          <p:cNvGrpSpPr/>
          <p:nvPr/>
        </p:nvGrpSpPr>
        <p:grpSpPr>
          <a:xfrm>
            <a:off x="571472" y="5572140"/>
            <a:ext cx="1497474" cy="935133"/>
            <a:chOff x="514379" y="5597634"/>
            <a:chExt cx="1497474" cy="935133"/>
          </a:xfrm>
        </p:grpSpPr>
        <p:sp>
          <p:nvSpPr>
            <p:cNvPr id="17" name="TextBox 33"/>
            <p:cNvSpPr txBox="1"/>
            <p:nvPr/>
          </p:nvSpPr>
          <p:spPr>
            <a:xfrm>
              <a:off x="514379" y="6172668"/>
              <a:ext cx="1497474" cy="360099"/>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pPr>
              <a:r>
                <a:rPr lang="en-CA" sz="2600" dirty="0" smtClean="0">
                  <a:latin typeface="Segoe UI" pitchFamily="34" charset="0"/>
                  <a:ea typeface="Segoe UI" pitchFamily="34" charset="0"/>
                  <a:cs typeface="Segoe UI" pitchFamily="34" charset="0"/>
                </a:rPr>
                <a:t>FD00::/8</a:t>
              </a:r>
            </a:p>
          </p:txBody>
        </p:sp>
        <p:grpSp>
          <p:nvGrpSpPr>
            <p:cNvPr id="18" name="Group 17"/>
            <p:cNvGrpSpPr/>
            <p:nvPr/>
          </p:nvGrpSpPr>
          <p:grpSpPr>
            <a:xfrm>
              <a:off x="519215" y="5597634"/>
              <a:ext cx="1440000" cy="565898"/>
              <a:chOff x="457837" y="5975194"/>
              <a:chExt cx="1440000" cy="565898"/>
            </a:xfrm>
          </p:grpSpPr>
          <p:cxnSp>
            <p:nvCxnSpPr>
              <p:cNvPr id="19" name="Straight Arrow Connector 18" descr="&quot;&quot;"/>
              <p:cNvCxnSpPr/>
              <p:nvPr/>
            </p:nvCxnSpPr>
            <p:spPr bwMode="auto">
              <a:xfrm rot="16200000">
                <a:off x="298903" y="6152599"/>
                <a:ext cx="360000" cy="5189"/>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20" name="Straight Arrow Connector 19" descr="&quot;&quot;"/>
              <p:cNvCxnSpPr/>
              <p:nvPr/>
            </p:nvCxnSpPr>
            <p:spPr bwMode="auto">
              <a:xfrm rot="16200000">
                <a:off x="1715242" y="6152599"/>
                <a:ext cx="360000" cy="5189"/>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21" name="Straight Connector 20" descr="&quot;&quot;"/>
              <p:cNvCxnSpPr/>
              <p:nvPr/>
            </p:nvCxnSpPr>
            <p:spPr bwMode="auto">
              <a:xfrm>
                <a:off x="1141852" y="6285942"/>
                <a:ext cx="0" cy="255150"/>
              </a:xfrm>
              <a:prstGeom prst="line">
                <a:avLst/>
              </a:prstGeom>
              <a:gradFill rotWithShape="1">
                <a:gsLst>
                  <a:gs pos="0">
                    <a:srgbClr val="E4CD9A"/>
                  </a:gs>
                  <a:gs pos="100000">
                    <a:srgbClr val="EEEFD7"/>
                  </a:gs>
                </a:gsLst>
                <a:lin ang="2700000" scaled="1"/>
              </a:gradFill>
              <a:ln w="53975" cap="flat" cmpd="sng" algn="ctr">
                <a:solidFill>
                  <a:srgbClr val="EE0000"/>
                </a:solidFill>
                <a:prstDash val="solid"/>
                <a:round/>
                <a:headEnd type="none" w="med" len="med"/>
                <a:tailEnd type="none" w="med" len="med"/>
              </a:ln>
              <a:effectLst/>
            </p:spPr>
          </p:cxnSp>
          <p:cxnSp>
            <p:nvCxnSpPr>
              <p:cNvPr id="22" name="Straight Connector 21" descr="&quot;&quot;"/>
              <p:cNvCxnSpPr/>
              <p:nvPr/>
            </p:nvCxnSpPr>
            <p:spPr bwMode="auto">
              <a:xfrm rot="5400000">
                <a:off x="1177837" y="5591485"/>
                <a:ext cx="0" cy="1440000"/>
              </a:xfrm>
              <a:prstGeom prst="line">
                <a:avLst/>
              </a:prstGeom>
              <a:gradFill rotWithShape="1">
                <a:gsLst>
                  <a:gs pos="0">
                    <a:srgbClr val="E4CD9A"/>
                  </a:gs>
                  <a:gs pos="100000">
                    <a:srgbClr val="EEEFD7"/>
                  </a:gs>
                </a:gsLst>
                <a:lin ang="2700000" scaled="1"/>
              </a:gradFill>
              <a:ln w="53975" cap="flat" cmpd="sng" algn="ctr">
                <a:solidFill>
                  <a:srgbClr val="EE0000"/>
                </a:solidFill>
                <a:prstDash val="solid"/>
                <a:round/>
                <a:headEnd type="none" w="med" len="med"/>
                <a:tailEnd type="none" w="med" len="med"/>
              </a:ln>
              <a:effectLst/>
            </p:spPr>
          </p:cxnSp>
        </p:grpSp>
      </p:grpSp>
      <p:grpSp>
        <p:nvGrpSpPr>
          <p:cNvPr id="23" name="alt-text here, Group 14" descr="The graphic on this slide show how the bits are allocated for unique local IPv6 addresses:&#10;• The first 8 bits are 11111110 to identify it a unique local unicast address.&#10;• The next 40 bits are the organization ID which uniquely identifies an organization.&#10;• The next 16 bits are the subnet bits used to create networks inside the organization.&#10;• The final 64 bits are the interface ID that identifies clients on the network.&#10;"/>
          <p:cNvGrpSpPr/>
          <p:nvPr/>
        </p:nvGrpSpPr>
        <p:grpSpPr>
          <a:xfrm>
            <a:off x="519850" y="3686519"/>
            <a:ext cx="8163169" cy="815306"/>
            <a:chOff x="458319" y="4094887"/>
            <a:chExt cx="8163169" cy="815306"/>
          </a:xfrm>
        </p:grpSpPr>
        <p:grpSp>
          <p:nvGrpSpPr>
            <p:cNvPr id="24" name="Group 23"/>
            <p:cNvGrpSpPr/>
            <p:nvPr/>
          </p:nvGrpSpPr>
          <p:grpSpPr>
            <a:xfrm>
              <a:off x="458319" y="4180113"/>
              <a:ext cx="8163169" cy="730080"/>
              <a:chOff x="458319" y="4510316"/>
              <a:chExt cx="8163169" cy="399878"/>
            </a:xfrm>
          </p:grpSpPr>
          <p:cxnSp>
            <p:nvCxnSpPr>
              <p:cNvPr id="39" name="Straight Connector 38" descr="&quot;&quot;"/>
              <p:cNvCxnSpPr/>
              <p:nvPr/>
            </p:nvCxnSpPr>
            <p:spPr bwMode="auto">
              <a:xfrm>
                <a:off x="1907994" y="4515911"/>
                <a:ext cx="0" cy="394283"/>
              </a:xfrm>
              <a:prstGeom prst="line">
                <a:avLst/>
              </a:prstGeom>
              <a:gradFill rotWithShape="1">
                <a:gsLst>
                  <a:gs pos="0">
                    <a:srgbClr val="E4CD9A"/>
                  </a:gs>
                  <a:gs pos="100000">
                    <a:srgbClr val="EEEFD7"/>
                  </a:gs>
                </a:gsLst>
                <a:lin ang="2700000" scaled="1"/>
              </a:gradFill>
              <a:ln w="53975" cap="flat" cmpd="sng" algn="ctr">
                <a:solidFill>
                  <a:srgbClr val="EE0000"/>
                </a:solidFill>
                <a:prstDash val="solid"/>
                <a:round/>
                <a:headEnd type="none" w="med" len="med"/>
                <a:tailEnd type="none" w="med" len="med"/>
              </a:ln>
              <a:effectLst/>
            </p:spPr>
          </p:cxnSp>
          <p:cxnSp>
            <p:nvCxnSpPr>
              <p:cNvPr id="40" name="Straight Connector 39" descr="&quot;&quot;"/>
              <p:cNvCxnSpPr/>
              <p:nvPr/>
            </p:nvCxnSpPr>
            <p:spPr bwMode="auto">
              <a:xfrm>
                <a:off x="458319" y="4515911"/>
                <a:ext cx="0" cy="394283"/>
              </a:xfrm>
              <a:prstGeom prst="line">
                <a:avLst/>
              </a:prstGeom>
              <a:gradFill rotWithShape="1">
                <a:gsLst>
                  <a:gs pos="0">
                    <a:srgbClr val="E4CD9A"/>
                  </a:gs>
                  <a:gs pos="100000">
                    <a:srgbClr val="EEEFD7"/>
                  </a:gs>
                </a:gsLst>
                <a:lin ang="2700000" scaled="1"/>
              </a:gradFill>
              <a:ln w="53975" cap="flat" cmpd="sng" algn="ctr">
                <a:solidFill>
                  <a:srgbClr val="EE0000"/>
                </a:solidFill>
                <a:prstDash val="solid"/>
                <a:round/>
                <a:headEnd type="none" w="med" len="med"/>
                <a:tailEnd type="none" w="med" len="med"/>
              </a:ln>
              <a:effectLst/>
            </p:spPr>
          </p:cxnSp>
          <p:cxnSp>
            <p:nvCxnSpPr>
              <p:cNvPr id="41" name="Straight Connector 40" descr="&quot;&quot;"/>
              <p:cNvCxnSpPr/>
              <p:nvPr/>
            </p:nvCxnSpPr>
            <p:spPr bwMode="auto">
              <a:xfrm>
                <a:off x="4647178" y="4510318"/>
                <a:ext cx="0" cy="394283"/>
              </a:xfrm>
              <a:prstGeom prst="line">
                <a:avLst/>
              </a:prstGeom>
              <a:gradFill rotWithShape="1">
                <a:gsLst>
                  <a:gs pos="0">
                    <a:srgbClr val="E4CD9A"/>
                  </a:gs>
                  <a:gs pos="100000">
                    <a:srgbClr val="EEEFD7"/>
                  </a:gs>
                </a:gsLst>
                <a:lin ang="2700000" scaled="1"/>
              </a:gradFill>
              <a:ln w="53975" cap="flat" cmpd="sng" algn="ctr">
                <a:solidFill>
                  <a:srgbClr val="EE0000"/>
                </a:solidFill>
                <a:prstDash val="solid"/>
                <a:round/>
                <a:headEnd type="none" w="med" len="med"/>
                <a:tailEnd type="none" w="med" len="med"/>
              </a:ln>
              <a:effectLst/>
            </p:spPr>
          </p:cxnSp>
          <p:cxnSp>
            <p:nvCxnSpPr>
              <p:cNvPr id="42" name="Straight Connector 41" descr="&quot;&quot;"/>
              <p:cNvCxnSpPr/>
              <p:nvPr/>
            </p:nvCxnSpPr>
            <p:spPr bwMode="auto">
              <a:xfrm>
                <a:off x="6284535" y="4510317"/>
                <a:ext cx="0" cy="394283"/>
              </a:xfrm>
              <a:prstGeom prst="line">
                <a:avLst/>
              </a:prstGeom>
              <a:gradFill rotWithShape="1">
                <a:gsLst>
                  <a:gs pos="0">
                    <a:srgbClr val="E4CD9A"/>
                  </a:gs>
                  <a:gs pos="100000">
                    <a:srgbClr val="EEEFD7"/>
                  </a:gs>
                </a:gsLst>
                <a:lin ang="2700000" scaled="1"/>
              </a:gradFill>
              <a:ln w="53975" cap="flat" cmpd="sng" algn="ctr">
                <a:solidFill>
                  <a:srgbClr val="EE0000"/>
                </a:solidFill>
                <a:prstDash val="solid"/>
                <a:round/>
                <a:headEnd type="none" w="med" len="med"/>
                <a:tailEnd type="none" w="med" len="med"/>
              </a:ln>
              <a:effectLst/>
            </p:spPr>
          </p:cxnSp>
          <p:cxnSp>
            <p:nvCxnSpPr>
              <p:cNvPr id="43" name="Straight Connector 42" descr="&quot;&quot;"/>
              <p:cNvCxnSpPr/>
              <p:nvPr/>
            </p:nvCxnSpPr>
            <p:spPr bwMode="auto">
              <a:xfrm>
                <a:off x="8621488" y="4510316"/>
                <a:ext cx="0" cy="394283"/>
              </a:xfrm>
              <a:prstGeom prst="line">
                <a:avLst/>
              </a:prstGeom>
              <a:gradFill rotWithShape="1">
                <a:gsLst>
                  <a:gs pos="0">
                    <a:srgbClr val="E4CD9A"/>
                  </a:gs>
                  <a:gs pos="100000">
                    <a:srgbClr val="EEEFD7"/>
                  </a:gs>
                </a:gsLst>
                <a:lin ang="2700000" scaled="1"/>
              </a:gradFill>
              <a:ln w="53975" cap="flat" cmpd="sng" algn="ctr">
                <a:solidFill>
                  <a:srgbClr val="EE0000"/>
                </a:solidFill>
                <a:prstDash val="solid"/>
                <a:round/>
                <a:headEnd type="none" w="med" len="med"/>
                <a:tailEnd type="none" w="med" len="med"/>
              </a:ln>
              <a:effectLst/>
            </p:spPr>
          </p:cxnSp>
        </p:grpSp>
        <p:grpSp>
          <p:nvGrpSpPr>
            <p:cNvPr id="25" name="Group 24"/>
            <p:cNvGrpSpPr/>
            <p:nvPr/>
          </p:nvGrpSpPr>
          <p:grpSpPr>
            <a:xfrm>
              <a:off x="481498" y="4530517"/>
              <a:ext cx="8089371" cy="21827"/>
              <a:chOff x="481498" y="4530517"/>
              <a:chExt cx="8089371" cy="21827"/>
            </a:xfrm>
          </p:grpSpPr>
          <p:cxnSp>
            <p:nvCxnSpPr>
              <p:cNvPr id="31" name="Straight Arrow Connector 30" descr="&quot;&quot;"/>
              <p:cNvCxnSpPr/>
              <p:nvPr/>
            </p:nvCxnSpPr>
            <p:spPr bwMode="auto">
              <a:xfrm>
                <a:off x="1430953" y="4539842"/>
                <a:ext cx="413722" cy="5189"/>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32" name="Straight Arrow Connector 31" descr="&quot;&quot;"/>
              <p:cNvCxnSpPr/>
              <p:nvPr/>
            </p:nvCxnSpPr>
            <p:spPr bwMode="auto">
              <a:xfrm flipV="1">
                <a:off x="7740650" y="4541160"/>
                <a:ext cx="830219" cy="1589"/>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33" name="Straight Arrow Connector 32" descr="&quot;&quot;"/>
              <p:cNvCxnSpPr/>
              <p:nvPr/>
            </p:nvCxnSpPr>
            <p:spPr bwMode="auto">
              <a:xfrm>
                <a:off x="5787660" y="4545394"/>
                <a:ext cx="447005" cy="6950"/>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34" name="Straight Arrow Connector 33" descr="&quot;&quot;"/>
              <p:cNvCxnSpPr/>
              <p:nvPr/>
            </p:nvCxnSpPr>
            <p:spPr bwMode="auto">
              <a:xfrm>
                <a:off x="3717925" y="4545031"/>
                <a:ext cx="871350" cy="0"/>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35" name="Straight Arrow Connector 34" descr="&quot;&quot;"/>
              <p:cNvCxnSpPr/>
              <p:nvPr/>
            </p:nvCxnSpPr>
            <p:spPr bwMode="auto">
              <a:xfrm rot="10800000" flipV="1">
                <a:off x="6336000" y="4530517"/>
                <a:ext cx="720000" cy="1589"/>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36" name="Straight Arrow Connector 35" descr="&quot;&quot;"/>
              <p:cNvCxnSpPr/>
              <p:nvPr/>
            </p:nvCxnSpPr>
            <p:spPr bwMode="auto">
              <a:xfrm rot="10800000">
                <a:off x="4667081" y="4541442"/>
                <a:ext cx="447005" cy="6950"/>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37" name="Straight Arrow Connector 36" descr="&quot;&quot;"/>
              <p:cNvCxnSpPr/>
              <p:nvPr/>
            </p:nvCxnSpPr>
            <p:spPr bwMode="auto">
              <a:xfrm rot="10800000">
                <a:off x="1950322" y="4538222"/>
                <a:ext cx="871350" cy="0"/>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cxnSp>
            <p:nvCxnSpPr>
              <p:cNvPr id="38" name="Straight Arrow Connector 37" descr="&quot;&quot;"/>
              <p:cNvCxnSpPr/>
              <p:nvPr/>
            </p:nvCxnSpPr>
            <p:spPr bwMode="auto">
              <a:xfrm flipH="1" flipV="1">
                <a:off x="481498" y="4549964"/>
                <a:ext cx="361513" cy="1"/>
              </a:xfrm>
              <a:prstGeom prst="straightConnector1">
                <a:avLst/>
              </a:prstGeom>
              <a:gradFill rotWithShape="1">
                <a:gsLst>
                  <a:gs pos="0">
                    <a:srgbClr val="E4CD9A"/>
                  </a:gs>
                  <a:gs pos="100000">
                    <a:srgbClr val="EEEFD7"/>
                  </a:gs>
                </a:gsLst>
                <a:lin ang="2700000" scaled="1"/>
              </a:gradFill>
              <a:ln w="47625" cap="flat" cmpd="sng" algn="ctr">
                <a:solidFill>
                  <a:srgbClr val="EE0000"/>
                </a:solidFill>
                <a:prstDash val="solid"/>
                <a:round/>
                <a:headEnd type="none" w="med" len="med"/>
                <a:tailEnd type="arrow"/>
              </a:ln>
              <a:effectLst/>
            </p:spPr>
          </p:cxnSp>
        </p:grpSp>
        <p:grpSp>
          <p:nvGrpSpPr>
            <p:cNvPr id="26" name="Group 25"/>
            <p:cNvGrpSpPr/>
            <p:nvPr/>
          </p:nvGrpSpPr>
          <p:grpSpPr>
            <a:xfrm>
              <a:off x="812358" y="4094887"/>
              <a:ext cx="6949449" cy="737951"/>
              <a:chOff x="812358" y="4094887"/>
              <a:chExt cx="6949449" cy="737951"/>
            </a:xfrm>
          </p:grpSpPr>
          <p:sp>
            <p:nvSpPr>
              <p:cNvPr id="27" name="TextBox 55"/>
              <p:cNvSpPr txBox="1"/>
              <p:nvPr/>
            </p:nvSpPr>
            <p:spPr>
              <a:xfrm>
                <a:off x="2884761" y="4105611"/>
                <a:ext cx="710042" cy="720197"/>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pPr>
                <a:r>
                  <a:rPr lang="en-CA" sz="2600" dirty="0" smtClean="0">
                    <a:latin typeface="Segoe UI" pitchFamily="34" charset="0"/>
                    <a:ea typeface="Segoe UI" pitchFamily="34" charset="0"/>
                    <a:cs typeface="Segoe UI" pitchFamily="34" charset="0"/>
                  </a:rPr>
                  <a:t>40 </a:t>
                </a:r>
              </a:p>
              <a:p>
                <a:pPr algn="ctr">
                  <a:lnSpc>
                    <a:spcPct val="90000"/>
                  </a:lnSpc>
                </a:pPr>
                <a:r>
                  <a:rPr lang="en-CA" sz="2600" dirty="0" smtClean="0">
                    <a:latin typeface="Segoe UI" pitchFamily="34" charset="0"/>
                    <a:ea typeface="Segoe UI" pitchFamily="34" charset="0"/>
                    <a:cs typeface="Segoe UI" pitchFamily="34" charset="0"/>
                  </a:rPr>
                  <a:t>bits</a:t>
                </a:r>
                <a:endParaRPr lang="en-CA" sz="2600" dirty="0">
                  <a:latin typeface="Segoe UI" pitchFamily="34" charset="0"/>
                  <a:ea typeface="Segoe UI" pitchFamily="34" charset="0"/>
                  <a:cs typeface="Segoe UI" pitchFamily="34" charset="0"/>
                </a:endParaRPr>
              </a:p>
            </p:txBody>
          </p:sp>
          <p:sp>
            <p:nvSpPr>
              <p:cNvPr id="28" name="TextBox 56"/>
              <p:cNvSpPr txBox="1"/>
              <p:nvPr/>
            </p:nvSpPr>
            <p:spPr>
              <a:xfrm>
                <a:off x="5114086" y="4101159"/>
                <a:ext cx="710042" cy="720197"/>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pPr>
                <a:r>
                  <a:rPr lang="en-CA" sz="2600" dirty="0" smtClean="0">
                    <a:latin typeface="Segoe UI" pitchFamily="34" charset="0"/>
                    <a:ea typeface="Segoe UI" pitchFamily="34" charset="0"/>
                    <a:cs typeface="Segoe UI" pitchFamily="34" charset="0"/>
                  </a:rPr>
                  <a:t>16 </a:t>
                </a:r>
              </a:p>
              <a:p>
                <a:pPr algn="ctr">
                  <a:lnSpc>
                    <a:spcPct val="90000"/>
                  </a:lnSpc>
                </a:pPr>
                <a:r>
                  <a:rPr lang="en-CA" sz="2600" dirty="0" smtClean="0">
                    <a:latin typeface="Segoe UI" pitchFamily="34" charset="0"/>
                    <a:ea typeface="Segoe UI" pitchFamily="34" charset="0"/>
                    <a:cs typeface="Segoe UI" pitchFamily="34" charset="0"/>
                  </a:rPr>
                  <a:t>bits</a:t>
                </a:r>
                <a:endParaRPr lang="en-CA" sz="2600" dirty="0">
                  <a:latin typeface="Segoe UI" pitchFamily="34" charset="0"/>
                  <a:ea typeface="Segoe UI" pitchFamily="34" charset="0"/>
                  <a:cs typeface="Segoe UI" pitchFamily="34" charset="0"/>
                </a:endParaRPr>
              </a:p>
            </p:txBody>
          </p:sp>
          <p:sp>
            <p:nvSpPr>
              <p:cNvPr id="29" name="TextBox 57"/>
              <p:cNvSpPr txBox="1"/>
              <p:nvPr/>
            </p:nvSpPr>
            <p:spPr>
              <a:xfrm>
                <a:off x="7051765" y="4094887"/>
                <a:ext cx="710042" cy="720197"/>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pPr>
                <a:r>
                  <a:rPr lang="en-CA" sz="2600" dirty="0" smtClean="0">
                    <a:latin typeface="Segoe UI" pitchFamily="34" charset="0"/>
                    <a:ea typeface="Segoe UI" pitchFamily="34" charset="0"/>
                    <a:cs typeface="Segoe UI" pitchFamily="34" charset="0"/>
                  </a:rPr>
                  <a:t>64 </a:t>
                </a:r>
              </a:p>
              <a:p>
                <a:pPr algn="ctr">
                  <a:lnSpc>
                    <a:spcPct val="90000"/>
                  </a:lnSpc>
                </a:pPr>
                <a:r>
                  <a:rPr lang="en-CA" sz="2600" dirty="0" smtClean="0">
                    <a:latin typeface="Segoe UI" pitchFamily="34" charset="0"/>
                    <a:ea typeface="Segoe UI" pitchFamily="34" charset="0"/>
                    <a:cs typeface="Segoe UI" pitchFamily="34" charset="0"/>
                  </a:rPr>
                  <a:t>bits</a:t>
                </a:r>
                <a:endParaRPr lang="en-CA" sz="2600" dirty="0">
                  <a:latin typeface="Segoe UI" pitchFamily="34" charset="0"/>
                  <a:ea typeface="Segoe UI" pitchFamily="34" charset="0"/>
                  <a:cs typeface="Segoe UI" pitchFamily="34" charset="0"/>
                </a:endParaRPr>
              </a:p>
            </p:txBody>
          </p:sp>
          <p:sp>
            <p:nvSpPr>
              <p:cNvPr id="30" name="TextBox 38"/>
              <p:cNvSpPr txBox="1"/>
              <p:nvPr/>
            </p:nvSpPr>
            <p:spPr>
              <a:xfrm>
                <a:off x="812358" y="4112641"/>
                <a:ext cx="710042" cy="720197"/>
              </a:xfrm>
              <a:prstGeom prst="rect">
                <a:avLst/>
              </a:prstGeom>
              <a:noFill/>
              <a:ln>
                <a:noFill/>
              </a:ln>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pPr>
                <a:r>
                  <a:rPr lang="en-CA" sz="2600" dirty="0" smtClean="0">
                    <a:latin typeface="Segoe UI" pitchFamily="34" charset="0"/>
                    <a:ea typeface="Segoe UI" pitchFamily="34" charset="0"/>
                    <a:cs typeface="Segoe UI" pitchFamily="34" charset="0"/>
                  </a:rPr>
                  <a:t>8 </a:t>
                </a:r>
              </a:p>
              <a:p>
                <a:pPr algn="ctr">
                  <a:lnSpc>
                    <a:spcPct val="90000"/>
                  </a:lnSpc>
                </a:pPr>
                <a:r>
                  <a:rPr lang="en-CA" sz="2600" dirty="0" smtClean="0">
                    <a:latin typeface="Segoe UI" pitchFamily="34" charset="0"/>
                    <a:ea typeface="Segoe UI" pitchFamily="34" charset="0"/>
                    <a:cs typeface="Segoe UI" pitchFamily="34" charset="0"/>
                  </a:rPr>
                  <a:t>bits</a:t>
                </a:r>
                <a:endParaRPr lang="en-CA" sz="2600" dirty="0">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xmlns="" val="3994938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86bd53d5-19b8-42e7-bca3-97bc2ced15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Link-Local Unicast Addresses</a:t>
            </a:r>
            <a:endParaRPr lang="en-CA" dirty="0"/>
          </a:p>
        </p:txBody>
      </p:sp>
      <p:grpSp>
        <p:nvGrpSpPr>
          <p:cNvPr id="4" name="Group 3" descr="&quot;&quot;"/>
          <p:cNvGrpSpPr/>
          <p:nvPr/>
        </p:nvGrpSpPr>
        <p:grpSpPr>
          <a:xfrm>
            <a:off x="786830" y="5044936"/>
            <a:ext cx="7392045" cy="684839"/>
            <a:chOff x="800100" y="5000076"/>
            <a:chExt cx="7392045" cy="684839"/>
          </a:xfrm>
        </p:grpSpPr>
        <p:sp>
          <p:nvSpPr>
            <p:cNvPr id="5" name="Rectangle 4" descr="&quot;&quot;&#10;"/>
            <p:cNvSpPr>
              <a:spLocks noChangeArrowheads="1"/>
            </p:cNvSpPr>
            <p:nvPr/>
          </p:nvSpPr>
          <p:spPr bwMode="auto">
            <a:xfrm>
              <a:off x="3419475" y="5000076"/>
              <a:ext cx="2262783" cy="684839"/>
            </a:xfrm>
            <a:prstGeom prst="rect">
              <a:avLst/>
            </a:prstGeom>
            <a:noFill/>
            <a:ln w="31750" algn="ctr">
              <a:solidFill>
                <a:schemeClr val="accent4">
                  <a:lumMod val="65000"/>
                  <a:lumOff val="35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82296" rIns="3600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buClr>
                  <a:srgbClr val="DC0081"/>
                </a:buClr>
                <a:buFont typeface="Wingdings" pitchFamily="2" charset="2"/>
                <a:buNone/>
              </a:pPr>
              <a:r>
                <a:rPr lang="en-US" sz="2600" dirty="0">
                  <a:latin typeface="Segoe UI" pitchFamily="34" charset="0"/>
                  <a:ea typeface="Segoe UI" pitchFamily="34" charset="0"/>
                  <a:cs typeface="Segoe UI" pitchFamily="34" charset="0"/>
                </a:rPr>
                <a:t>000 . . . 000</a:t>
              </a:r>
            </a:p>
          </p:txBody>
        </p:sp>
        <p:sp>
          <p:nvSpPr>
            <p:cNvPr id="6" name="Rectangle 5" descr="&quot;&quot;&#10;"/>
            <p:cNvSpPr>
              <a:spLocks noChangeArrowheads="1"/>
            </p:cNvSpPr>
            <p:nvPr/>
          </p:nvSpPr>
          <p:spPr bwMode="auto">
            <a:xfrm>
              <a:off x="800100" y="5000076"/>
              <a:ext cx="2619375" cy="684839"/>
            </a:xfrm>
            <a:prstGeom prst="rect">
              <a:avLst/>
            </a:prstGeom>
            <a:noFill/>
            <a:ln w="31750" algn="ctr">
              <a:solidFill>
                <a:schemeClr val="accent4">
                  <a:lumMod val="65000"/>
                  <a:lumOff val="35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82296" rIns="3600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buClr>
                  <a:srgbClr val="DC0081"/>
                </a:buClr>
                <a:buFont typeface="Wingdings" pitchFamily="2" charset="2"/>
                <a:buNone/>
              </a:pPr>
              <a:r>
                <a:rPr lang="en-US" sz="2600" dirty="0" smtClean="0">
                  <a:latin typeface="Segoe UI" pitchFamily="34" charset="0"/>
                  <a:ea typeface="Segoe UI" pitchFamily="34" charset="0"/>
                  <a:cs typeface="Segoe UI" pitchFamily="34" charset="0"/>
                </a:rPr>
                <a:t>1111  1110  10</a:t>
              </a:r>
              <a:endParaRPr lang="en-US" sz="2600" dirty="0">
                <a:latin typeface="Segoe UI" pitchFamily="34" charset="0"/>
                <a:ea typeface="Segoe UI" pitchFamily="34" charset="0"/>
                <a:cs typeface="Segoe UI" pitchFamily="34" charset="0"/>
              </a:endParaRPr>
            </a:p>
          </p:txBody>
        </p:sp>
        <p:sp>
          <p:nvSpPr>
            <p:cNvPr id="7" name="Rectangle 6" descr="&quot;&quot;&#10;"/>
            <p:cNvSpPr>
              <a:spLocks noChangeArrowheads="1"/>
            </p:cNvSpPr>
            <p:nvPr/>
          </p:nvSpPr>
          <p:spPr bwMode="auto">
            <a:xfrm>
              <a:off x="5682258" y="5000076"/>
              <a:ext cx="2509887" cy="684839"/>
            </a:xfrm>
            <a:prstGeom prst="rect">
              <a:avLst/>
            </a:prstGeom>
            <a:solidFill>
              <a:srgbClr val="E4E4BF"/>
            </a:solidFill>
            <a:ln w="31750" algn="ctr">
              <a:solidFill>
                <a:schemeClr val="accent4">
                  <a:lumMod val="65000"/>
                  <a:lumOff val="35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82296" rIns="3600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buClr>
                  <a:srgbClr val="DC0081"/>
                </a:buClr>
                <a:buFont typeface="Wingdings" pitchFamily="2" charset="2"/>
                <a:buNone/>
              </a:pPr>
              <a:r>
                <a:rPr lang="en-US" sz="2600" dirty="0">
                  <a:latin typeface="Segoe UI" pitchFamily="34" charset="0"/>
                  <a:ea typeface="Segoe UI" pitchFamily="34" charset="0"/>
                  <a:cs typeface="Segoe UI" pitchFamily="34" charset="0"/>
                </a:rPr>
                <a:t>Interface ID</a:t>
              </a:r>
            </a:p>
          </p:txBody>
        </p:sp>
      </p:grpSp>
      <p:grpSp>
        <p:nvGrpSpPr>
          <p:cNvPr id="8" name="Group 7"/>
          <p:cNvGrpSpPr/>
          <p:nvPr/>
        </p:nvGrpSpPr>
        <p:grpSpPr>
          <a:xfrm>
            <a:off x="789988" y="4221123"/>
            <a:ext cx="7356093" cy="802610"/>
            <a:chOff x="789988" y="4437029"/>
            <a:chExt cx="7356093" cy="802610"/>
          </a:xfrm>
        </p:grpSpPr>
        <p:grpSp>
          <p:nvGrpSpPr>
            <p:cNvPr id="9" name="Group 8"/>
            <p:cNvGrpSpPr/>
            <p:nvPr/>
          </p:nvGrpSpPr>
          <p:grpSpPr>
            <a:xfrm>
              <a:off x="789988" y="4696322"/>
              <a:ext cx="7356093" cy="543317"/>
              <a:chOff x="584409" y="4407221"/>
              <a:chExt cx="7356093" cy="543317"/>
            </a:xfrm>
          </p:grpSpPr>
          <p:sp>
            <p:nvSpPr>
              <p:cNvPr id="14" name="Line 87" descr="&quot;&quot;"/>
              <p:cNvSpPr>
                <a:spLocks noChangeShapeType="1"/>
              </p:cNvSpPr>
              <p:nvPr/>
            </p:nvSpPr>
            <p:spPr bwMode="auto">
              <a:xfrm>
                <a:off x="584409" y="4407221"/>
                <a:ext cx="0" cy="53871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5" name="Line 88" descr="&quot;&quot;"/>
              <p:cNvSpPr>
                <a:spLocks noChangeShapeType="1"/>
              </p:cNvSpPr>
              <p:nvPr/>
            </p:nvSpPr>
            <p:spPr bwMode="auto">
              <a:xfrm flipH="1">
                <a:off x="5460377" y="4412976"/>
                <a:ext cx="0" cy="536411"/>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6" name="Line 89" descr="&quot;&quot;"/>
              <p:cNvSpPr>
                <a:spLocks noChangeShapeType="1"/>
              </p:cNvSpPr>
              <p:nvPr/>
            </p:nvSpPr>
            <p:spPr bwMode="auto">
              <a:xfrm>
                <a:off x="7940502" y="4412976"/>
                <a:ext cx="0" cy="532958"/>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7" name="Line 90" descr="&quot;&quot;"/>
              <p:cNvSpPr>
                <a:spLocks noChangeShapeType="1"/>
              </p:cNvSpPr>
              <p:nvPr/>
            </p:nvSpPr>
            <p:spPr bwMode="auto">
              <a:xfrm flipV="1">
                <a:off x="3223420" y="4752550"/>
                <a:ext cx="2192883" cy="460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8" name="Line 92" descr="&quot;&quot;"/>
              <p:cNvSpPr>
                <a:spLocks noChangeShapeType="1"/>
              </p:cNvSpPr>
              <p:nvPr/>
            </p:nvSpPr>
            <p:spPr bwMode="auto">
              <a:xfrm>
                <a:off x="5465747" y="4749097"/>
                <a:ext cx="2447432"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9" name="Line 94" descr="&quot;&quot;"/>
              <p:cNvSpPr>
                <a:spLocks noChangeShapeType="1"/>
              </p:cNvSpPr>
              <p:nvPr/>
            </p:nvSpPr>
            <p:spPr bwMode="auto">
              <a:xfrm>
                <a:off x="611191" y="4754852"/>
                <a:ext cx="2552700" cy="2302"/>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0" name="Line 101" descr="&quot;&quot;"/>
              <p:cNvSpPr>
                <a:spLocks noChangeShapeType="1"/>
              </p:cNvSpPr>
              <p:nvPr/>
            </p:nvSpPr>
            <p:spPr bwMode="auto">
              <a:xfrm flipH="1">
                <a:off x="3194428" y="4412976"/>
                <a:ext cx="2602" cy="537562"/>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nvGrpSpPr>
            <p:cNvPr id="10" name="Group 9"/>
            <p:cNvGrpSpPr/>
            <p:nvPr/>
          </p:nvGrpSpPr>
          <p:grpSpPr>
            <a:xfrm>
              <a:off x="1649295" y="4437029"/>
              <a:ext cx="5715844" cy="685828"/>
              <a:chOff x="1368512" y="4242614"/>
              <a:chExt cx="5715844" cy="685828"/>
            </a:xfrm>
          </p:grpSpPr>
          <p:sp>
            <p:nvSpPr>
              <p:cNvPr id="11" name="Rectangle 10"/>
              <p:cNvSpPr>
                <a:spLocks noChangeArrowheads="1"/>
              </p:cNvSpPr>
              <p:nvPr/>
            </p:nvSpPr>
            <p:spPr bwMode="auto">
              <a:xfrm>
                <a:off x="6319290" y="4242614"/>
                <a:ext cx="765066" cy="680186"/>
              </a:xfrm>
              <a:prstGeom prst="rect">
                <a:avLst/>
              </a:prstGeom>
              <a:ln/>
              <a:extLst/>
            </p:spPr>
            <p:style>
              <a:lnRef idx="2">
                <a:schemeClr val="accent1"/>
              </a:lnRef>
              <a:fillRef idx="1">
                <a:schemeClr val="lt1"/>
              </a:fillRef>
              <a:effectRef idx="0">
                <a:schemeClr val="accent1"/>
              </a:effectRef>
              <a:fontRef idx="minor">
                <a:schemeClr val="dk1"/>
              </a:fontRef>
            </p:style>
            <p:txBody>
              <a:bodyPr wrap="square" lIns="0" tIns="0" rIns="0" bIns="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lnSpc>
                    <a:spcPct val="85000"/>
                  </a:lnSpc>
                </a:pPr>
                <a:r>
                  <a:rPr lang="en-US" sz="2600" dirty="0">
                    <a:latin typeface="Segoe UI" pitchFamily="34" charset="0"/>
                    <a:ea typeface="Segoe UI" pitchFamily="34" charset="0"/>
                    <a:cs typeface="Segoe UI" pitchFamily="34" charset="0"/>
                  </a:rPr>
                  <a:t>64 bits</a:t>
                </a:r>
              </a:p>
            </p:txBody>
          </p:sp>
          <p:sp>
            <p:nvSpPr>
              <p:cNvPr id="12" name="Rectangle 11"/>
              <p:cNvSpPr>
                <a:spLocks noChangeArrowheads="1"/>
              </p:cNvSpPr>
              <p:nvPr/>
            </p:nvSpPr>
            <p:spPr bwMode="auto">
              <a:xfrm>
                <a:off x="3870364" y="4246067"/>
                <a:ext cx="761163" cy="680186"/>
              </a:xfrm>
              <a:prstGeom prst="rect">
                <a:avLst/>
              </a:prstGeom>
              <a:ln/>
              <a:extLst/>
            </p:spPr>
            <p:style>
              <a:lnRef idx="2">
                <a:schemeClr val="accent1"/>
              </a:lnRef>
              <a:fillRef idx="1">
                <a:schemeClr val="lt1"/>
              </a:fillRef>
              <a:effectRef idx="0">
                <a:schemeClr val="accent1"/>
              </a:effectRef>
              <a:fontRef idx="minor">
                <a:schemeClr val="dk1"/>
              </a:fontRef>
            </p:style>
            <p:txBody>
              <a:bodyPr wrap="square" lIns="0" tIns="0" rIns="0" bIns="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lnSpc>
                    <a:spcPct val="85000"/>
                  </a:lnSpc>
                </a:pPr>
                <a:r>
                  <a:rPr lang="en-US" sz="2600" dirty="0">
                    <a:latin typeface="Segoe UI" pitchFamily="34" charset="0"/>
                    <a:ea typeface="Segoe UI" pitchFamily="34" charset="0"/>
                    <a:cs typeface="Segoe UI" pitchFamily="34" charset="0"/>
                  </a:rPr>
                  <a:t>54 bits</a:t>
                </a:r>
              </a:p>
            </p:txBody>
          </p:sp>
          <p:sp>
            <p:nvSpPr>
              <p:cNvPr id="13" name="Rectangle 12"/>
              <p:cNvSpPr>
                <a:spLocks noChangeArrowheads="1"/>
              </p:cNvSpPr>
              <p:nvPr/>
            </p:nvSpPr>
            <p:spPr bwMode="auto">
              <a:xfrm>
                <a:off x="1368512" y="4248256"/>
                <a:ext cx="729936" cy="680186"/>
              </a:xfrm>
              <a:prstGeom prst="rect">
                <a:avLst/>
              </a:prstGeom>
              <a:ln/>
              <a:extLst/>
            </p:spPr>
            <p:style>
              <a:lnRef idx="2">
                <a:schemeClr val="accent1"/>
              </a:lnRef>
              <a:fillRef idx="1">
                <a:schemeClr val="lt1"/>
              </a:fillRef>
              <a:effectRef idx="0">
                <a:schemeClr val="accent1"/>
              </a:effectRef>
              <a:fontRef idx="minor">
                <a:schemeClr val="dk1"/>
              </a:fontRef>
            </p:style>
            <p:txBody>
              <a:bodyPr wrap="square" lIns="0" tIns="0" rIns="0" bIns="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lnSpc>
                    <a:spcPct val="85000"/>
                  </a:lnSpc>
                </a:pPr>
                <a:r>
                  <a:rPr lang="en-US" sz="2600" dirty="0">
                    <a:latin typeface="Segoe UI" pitchFamily="34" charset="0"/>
                    <a:ea typeface="Segoe UI" pitchFamily="34" charset="0"/>
                    <a:cs typeface="Segoe UI" pitchFamily="34" charset="0"/>
                  </a:rPr>
                  <a:t>10 bits</a:t>
                </a:r>
              </a:p>
            </p:txBody>
          </p:sp>
        </p:grpSp>
      </p:grpSp>
      <p:grpSp>
        <p:nvGrpSpPr>
          <p:cNvPr id="21" name="alt-text here, Group 28" descr="The graphic on this slide show the allocation of bits for link local IPv6 addresses:&#10;• The first 10 bits are 1111 1110 10.&#10;• The next 54 bits are set to 0&#10;• The final 64 bits are the interface ID.&#10;"/>
          <p:cNvGrpSpPr/>
          <p:nvPr/>
        </p:nvGrpSpPr>
        <p:grpSpPr>
          <a:xfrm>
            <a:off x="764489" y="5744647"/>
            <a:ext cx="2644048" cy="743084"/>
            <a:chOff x="744752" y="5634273"/>
            <a:chExt cx="2644048" cy="743084"/>
          </a:xfrm>
        </p:grpSpPr>
        <p:grpSp>
          <p:nvGrpSpPr>
            <p:cNvPr id="22" name="Group 21"/>
            <p:cNvGrpSpPr>
              <a:grpSpLocks/>
            </p:cNvGrpSpPr>
            <p:nvPr/>
          </p:nvGrpSpPr>
          <p:grpSpPr bwMode="auto">
            <a:xfrm flipV="1">
              <a:off x="744752" y="5634273"/>
              <a:ext cx="2644048" cy="363751"/>
              <a:chOff x="1395" y="867"/>
              <a:chExt cx="3574" cy="316"/>
            </a:xfrm>
          </p:grpSpPr>
          <p:sp>
            <p:nvSpPr>
              <p:cNvPr id="24" name="Line 97" descr="&quot;&quot;"/>
              <p:cNvSpPr>
                <a:spLocks noChangeShapeType="1"/>
              </p:cNvSpPr>
              <p:nvPr/>
            </p:nvSpPr>
            <p:spPr bwMode="auto">
              <a:xfrm rot="16200000" flipH="1">
                <a:off x="3177" y="-788"/>
                <a:ext cx="9" cy="3574"/>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5" name="Line 98" descr="&quot;&quot;"/>
              <p:cNvSpPr>
                <a:spLocks noChangeShapeType="1"/>
              </p:cNvSpPr>
              <p:nvPr/>
            </p:nvSpPr>
            <p:spPr bwMode="auto">
              <a:xfrm>
                <a:off x="1416" y="998"/>
                <a:ext cx="1" cy="18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6" name="Line 99" descr="&quot;&quot;"/>
              <p:cNvSpPr>
                <a:spLocks noChangeShapeType="1"/>
              </p:cNvSpPr>
              <p:nvPr/>
            </p:nvSpPr>
            <p:spPr bwMode="auto">
              <a:xfrm>
                <a:off x="4951" y="1001"/>
                <a:ext cx="1" cy="18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7" name="Line 100" descr="&quot;&quot;"/>
              <p:cNvSpPr>
                <a:spLocks noChangeShapeType="1"/>
              </p:cNvSpPr>
              <p:nvPr/>
            </p:nvSpPr>
            <p:spPr bwMode="auto">
              <a:xfrm flipV="1">
                <a:off x="3270" y="867"/>
                <a:ext cx="0" cy="14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
          <p:nvSpPr>
            <p:cNvPr id="23" name="AutoShape 102"/>
            <p:cNvSpPr>
              <a:spLocks noChangeArrowheads="1"/>
            </p:cNvSpPr>
            <p:nvPr/>
          </p:nvSpPr>
          <p:spPr bwMode="auto">
            <a:xfrm>
              <a:off x="1334314" y="5991740"/>
              <a:ext cx="1464183" cy="385617"/>
            </a:xfrm>
            <a:prstGeom prst="roundRect">
              <a:avLst>
                <a:gd name="adj" fmla="val 4167"/>
              </a:avLst>
            </a:prstGeom>
            <a:solidFill>
              <a:schemeClr val="bg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600" dirty="0" smtClean="0">
                  <a:latin typeface="Segoe UI" pitchFamily="34" charset="0"/>
                  <a:ea typeface="Segoe UI" pitchFamily="34" charset="0"/>
                  <a:cs typeface="Segoe UI" pitchFamily="34" charset="0"/>
                </a:rPr>
                <a:t>FE80::/8</a:t>
              </a:r>
              <a:endParaRPr lang="en-US" sz="2600" dirty="0">
                <a:latin typeface="Segoe UI" pitchFamily="34" charset="0"/>
                <a:ea typeface="Segoe UI" pitchFamily="34" charset="0"/>
                <a:cs typeface="Segoe UI" pitchFamily="34" charset="0"/>
              </a:endParaRPr>
            </a:p>
          </p:txBody>
        </p:sp>
      </p:grpSp>
      <p:sp>
        <p:nvSpPr>
          <p:cNvPr id="28" name="TextBox 26"/>
          <p:cNvSpPr txBox="1"/>
          <p:nvPr/>
        </p:nvSpPr>
        <p:spPr>
          <a:xfrm>
            <a:off x="450000" y="864293"/>
            <a:ext cx="8400516" cy="3070071"/>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9388" indent="-179388">
              <a:spcBef>
                <a:spcPts val="300"/>
              </a:spcBef>
              <a:buFont typeface="Arial" pitchFamily="34" charset="0"/>
              <a:buChar char="•"/>
            </a:pPr>
            <a:r>
              <a:rPr lang="en-US" sz="2600" b="0" dirty="0" smtClean="0">
                <a:latin typeface="Segoe UI" pitchFamily="34" charset="0"/>
                <a:ea typeface="Segoe UI" pitchFamily="34" charset="0"/>
                <a:cs typeface="Segoe UI" pitchFamily="34" charset="0"/>
              </a:rPr>
              <a:t>Are automatically generated on all IPv6 hosts</a:t>
            </a:r>
          </a:p>
          <a:p>
            <a:pPr marL="179388" indent="-179388">
              <a:spcBef>
                <a:spcPts val="300"/>
              </a:spcBef>
              <a:buFont typeface="Arial" pitchFamily="34" charset="0"/>
              <a:buChar char="•"/>
            </a:pPr>
            <a:r>
              <a:rPr lang="en-US" sz="2600" b="0" dirty="0" smtClean="0">
                <a:latin typeface="Segoe UI" pitchFamily="34" charset="0"/>
                <a:ea typeface="Segoe UI" pitchFamily="34" charset="0"/>
                <a:cs typeface="Segoe UI" pitchFamily="34" charset="0"/>
              </a:rPr>
              <a:t>Are similar to IPv4 APIPA addresses</a:t>
            </a:r>
          </a:p>
          <a:p>
            <a:pPr marL="179388" indent="-179388">
              <a:spcBef>
                <a:spcPts val="300"/>
              </a:spcBef>
              <a:buFont typeface="Arial" pitchFamily="34" charset="0"/>
              <a:buChar char="•"/>
            </a:pPr>
            <a:r>
              <a:rPr lang="en-US" sz="2600" b="0" dirty="0" smtClean="0">
                <a:latin typeface="Segoe UI" pitchFamily="34" charset="0"/>
                <a:ea typeface="Segoe UI" pitchFamily="34" charset="0"/>
                <a:cs typeface="Segoe UI" pitchFamily="34" charset="0"/>
              </a:rPr>
              <a:t>Are sometimes used in place of broadcast messages</a:t>
            </a:r>
          </a:p>
          <a:p>
            <a:pPr marL="179388" indent="-179388">
              <a:spcBef>
                <a:spcPts val="300"/>
              </a:spcBef>
              <a:buFont typeface="Arial" pitchFamily="34" charset="0"/>
              <a:buChar char="•"/>
            </a:pPr>
            <a:r>
              <a:rPr lang="en-US" sz="2600" b="0" dirty="0" smtClean="0">
                <a:latin typeface="Segoe UI" pitchFamily="34" charset="0"/>
                <a:ea typeface="Segoe UI" pitchFamily="34" charset="0"/>
                <a:cs typeface="Segoe UI" pitchFamily="34" charset="0"/>
              </a:rPr>
              <a:t>Include a zone ID that identifies the interface</a:t>
            </a:r>
          </a:p>
          <a:p>
            <a:pPr marL="1076325">
              <a:spcBef>
                <a:spcPts val="300"/>
              </a:spcBef>
            </a:pPr>
            <a:r>
              <a:rPr lang="en-US" sz="2600" b="0" dirty="0" smtClean="0">
                <a:latin typeface="Segoe UI" pitchFamily="34" charset="0"/>
                <a:ea typeface="Segoe UI" pitchFamily="34" charset="0"/>
                <a:cs typeface="Segoe UI" pitchFamily="34" charset="0"/>
              </a:rPr>
              <a:t>Examples:</a:t>
            </a:r>
          </a:p>
          <a:p>
            <a:pPr marL="1162050">
              <a:spcBef>
                <a:spcPts val="300"/>
              </a:spcBef>
              <a:buFont typeface="Arial" pitchFamily="34" charset="0"/>
              <a:buChar char="•"/>
            </a:pPr>
            <a:r>
              <a:rPr lang="en-US" sz="2600" b="0" dirty="0" smtClean="0">
                <a:latin typeface="Segoe UI" pitchFamily="34" charset="0"/>
                <a:ea typeface="Segoe UI" pitchFamily="34" charset="0"/>
                <a:cs typeface="Segoe UI" pitchFamily="34" charset="0"/>
              </a:rPr>
              <a:t> </a:t>
            </a:r>
            <a:r>
              <a:rPr lang="en-US" sz="2600" b="0" spc="110" dirty="0" smtClean="0">
                <a:latin typeface="Segoe UI" pitchFamily="34" charset="0"/>
                <a:ea typeface="Segoe UI" pitchFamily="34" charset="0"/>
                <a:cs typeface="Segoe UI" pitchFamily="34" charset="0"/>
              </a:rPr>
              <a:t>fe80::2b0:d0ff:fee9:4143%3</a:t>
            </a:r>
          </a:p>
          <a:p>
            <a:pPr marL="1162050">
              <a:spcBef>
                <a:spcPts val="300"/>
              </a:spcBef>
              <a:buFont typeface="Arial" pitchFamily="34" charset="0"/>
              <a:buChar char="•"/>
            </a:pPr>
            <a:r>
              <a:rPr lang="en-US" sz="2600" b="0" spc="110" dirty="0" smtClean="0">
                <a:latin typeface="Segoe UI" pitchFamily="34" charset="0"/>
                <a:ea typeface="Segoe UI" pitchFamily="34" charset="0"/>
                <a:cs typeface="Segoe UI" pitchFamily="34" charset="0"/>
              </a:rPr>
              <a:t> fe80::94bd:21cf:4080:e612%2</a:t>
            </a:r>
          </a:p>
        </p:txBody>
      </p:sp>
    </p:spTree>
    <p:extLst>
      <p:ext uri="{BB962C8B-B14F-4D97-AF65-F5344CB8AC3E}">
        <p14:creationId xmlns:p14="http://schemas.microsoft.com/office/powerpoint/2010/main" xmlns="" val="485504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2fd98fdd-082a-4fe8-9eae-b62bce7191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Autoconfiguring IPv6 Addresses</a:t>
            </a:r>
            <a:endParaRPr lang="en-CA" dirty="0"/>
          </a:p>
        </p:txBody>
      </p:sp>
      <p:grpSp>
        <p:nvGrpSpPr>
          <p:cNvPr id="34" name="frame 7 alt-text here, 2nd layer" descr="This is the 7th of 7 frames.&#10;It shows the 4 states that an IPv6 address passes through during the autoconfiguration process. They are laid out along a single time line.&#10;The states are, in order, tentative, preferred, deprecated, and invalid.&#10;The tentative and preferred states together make up the preferred lifetime.&#10;The tentative, preferred, and deprecated states make up the valid lifetime.&#10;There are no moving graphics on this frame..&#10;"/>
          <p:cNvGrpSpPr>
            <a:grpSpLocks/>
          </p:cNvGrpSpPr>
          <p:nvPr/>
        </p:nvGrpSpPr>
        <p:grpSpPr bwMode="auto">
          <a:xfrm>
            <a:off x="41275" y="765175"/>
            <a:ext cx="9050338" cy="5718175"/>
            <a:chOff x="29" y="485"/>
            <a:chExt cx="5701" cy="3602"/>
          </a:xfrm>
        </p:grpSpPr>
        <p:grpSp>
          <p:nvGrpSpPr>
            <p:cNvPr id="35" name="Group 53"/>
            <p:cNvGrpSpPr>
              <a:grpSpLocks/>
            </p:cNvGrpSpPr>
            <p:nvPr/>
          </p:nvGrpSpPr>
          <p:grpSpPr bwMode="auto">
            <a:xfrm>
              <a:off x="29" y="485"/>
              <a:ext cx="5701" cy="3602"/>
              <a:chOff x="29" y="485"/>
              <a:chExt cx="5701" cy="3602"/>
            </a:xfrm>
          </p:grpSpPr>
          <p:sp>
            <p:nvSpPr>
              <p:cNvPr id="37" name="large rectangle" descr="&quot;&quot;"/>
              <p:cNvSpPr>
                <a:spLocks noChangeArrowheads="1"/>
              </p:cNvSpPr>
              <p:nvPr/>
            </p:nvSpPr>
            <p:spPr bwMode="auto">
              <a:xfrm>
                <a:off x="29" y="485"/>
                <a:ext cx="5701" cy="3602"/>
              </a:xfrm>
              <a:prstGeom prst="rect">
                <a:avLst/>
              </a:prstGeom>
              <a:solidFill>
                <a:schemeClr val="bg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p>
                <a:endParaRPr lang="en-GB" dirty="0"/>
              </a:p>
            </p:txBody>
          </p:sp>
          <p:grpSp>
            <p:nvGrpSpPr>
              <p:cNvPr id="38" name="Group 57"/>
              <p:cNvGrpSpPr>
                <a:grpSpLocks/>
              </p:cNvGrpSpPr>
              <p:nvPr/>
            </p:nvGrpSpPr>
            <p:grpSpPr bwMode="auto">
              <a:xfrm>
                <a:off x="312" y="1495"/>
                <a:ext cx="5245" cy="1353"/>
                <a:chOff x="276" y="1531"/>
                <a:chExt cx="5245" cy="1353"/>
              </a:xfrm>
            </p:grpSpPr>
            <p:sp>
              <p:nvSpPr>
                <p:cNvPr id="39" name="vertical red line 58" descr="&quot;&quot;"/>
                <p:cNvSpPr>
                  <a:spLocks noChangeShapeType="1"/>
                </p:cNvSpPr>
                <p:nvPr/>
              </p:nvSpPr>
              <p:spPr bwMode="auto">
                <a:xfrm>
                  <a:off x="324" y="2411"/>
                  <a:ext cx="0" cy="432"/>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grpSp>
              <p:nvGrpSpPr>
                <p:cNvPr id="40" name="Group 59"/>
                <p:cNvGrpSpPr>
                  <a:grpSpLocks/>
                </p:cNvGrpSpPr>
                <p:nvPr/>
              </p:nvGrpSpPr>
              <p:grpSpPr bwMode="auto">
                <a:xfrm>
                  <a:off x="319" y="1847"/>
                  <a:ext cx="4897" cy="550"/>
                  <a:chOff x="409" y="3026"/>
                  <a:chExt cx="4897" cy="550"/>
                </a:xfrm>
              </p:grpSpPr>
              <p:sp>
                <p:nvSpPr>
                  <p:cNvPr id="54" name="Rectangle 60" descr="&quot;&quot;"/>
                  <p:cNvSpPr>
                    <a:spLocks noChangeArrowheads="1"/>
                  </p:cNvSpPr>
                  <p:nvPr/>
                </p:nvSpPr>
                <p:spPr bwMode="auto">
                  <a:xfrm>
                    <a:off x="1895" y="3099"/>
                    <a:ext cx="902" cy="398"/>
                  </a:xfrm>
                  <a:prstGeom prst="rect">
                    <a:avLst/>
                  </a:prstGeom>
                  <a:noFill/>
                  <a:ln>
                    <a:noFill/>
                  </a:ln>
                  <a:effectLst/>
                  <a:extLst>
                    <a:ext uri="{909E8E84-426E-40DD-AFC4-6F175D3DCCD1}">
                      <a14:hiddenFill xmlns:a14="http://schemas.microsoft.com/office/drawing/2010/main" xmlns="">
                        <a:solidFill>
                          <a:srgbClr val="E4CD9A"/>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82296" anchor="ctr" anchorCtr="1"/>
                  <a:lstStyle/>
                  <a:p>
                    <a:pPr>
                      <a:lnSpc>
                        <a:spcPct val="90000"/>
                      </a:lnSpc>
                      <a:buClr>
                        <a:srgbClr val="DC0081"/>
                      </a:buClr>
                      <a:buFont typeface="Wingdings" pitchFamily="2" charset="2"/>
                      <a:buNone/>
                    </a:pPr>
                    <a:r>
                      <a:rPr lang="en-US" dirty="0">
                        <a:latin typeface="Segoe UI" pitchFamily="34" charset="0"/>
                        <a:ea typeface="Segoe UI" pitchFamily="34" charset="0"/>
                        <a:cs typeface="Segoe UI" pitchFamily="34" charset="0"/>
                      </a:rPr>
                      <a:t>Preferred</a:t>
                    </a:r>
                  </a:p>
                </p:txBody>
              </p:sp>
              <p:sp>
                <p:nvSpPr>
                  <p:cNvPr id="55" name="Rectangle 61" descr="&quot;&quot;"/>
                  <p:cNvSpPr>
                    <a:spLocks noChangeArrowheads="1"/>
                  </p:cNvSpPr>
                  <p:nvPr/>
                </p:nvSpPr>
                <p:spPr bwMode="auto">
                  <a:xfrm>
                    <a:off x="3312" y="3029"/>
                    <a:ext cx="998" cy="547"/>
                  </a:xfrm>
                  <a:prstGeom prst="rect">
                    <a:avLst/>
                  </a:prstGeom>
                  <a:noFill/>
                  <a:ln>
                    <a:noFill/>
                  </a:ln>
                  <a:effectLst/>
                  <a:extLst>
                    <a:ext uri="{909E8E84-426E-40DD-AFC4-6F175D3DCCD1}">
                      <a14:hiddenFill xmlns:a14="http://schemas.microsoft.com/office/drawing/2010/main" xmlns="">
                        <a:solidFill>
                          <a:srgbClr val="E4CD9A"/>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82296" anchor="ctr" anchorCtr="1"/>
                  <a:lstStyle/>
                  <a:p>
                    <a:pPr>
                      <a:lnSpc>
                        <a:spcPct val="90000"/>
                      </a:lnSpc>
                      <a:buClr>
                        <a:srgbClr val="DC0081"/>
                      </a:buClr>
                      <a:buFont typeface="Wingdings" pitchFamily="2" charset="2"/>
                      <a:buNone/>
                    </a:pPr>
                    <a:r>
                      <a:rPr lang="en-US" dirty="0">
                        <a:latin typeface="Segoe UI" pitchFamily="34" charset="0"/>
                        <a:ea typeface="Segoe UI" pitchFamily="34" charset="0"/>
                        <a:cs typeface="Segoe UI" pitchFamily="34" charset="0"/>
                      </a:rPr>
                      <a:t>Deprecated</a:t>
                    </a:r>
                  </a:p>
                </p:txBody>
              </p:sp>
              <p:sp>
                <p:nvSpPr>
                  <p:cNvPr id="56" name="Rectangle 62" descr="&quot;&quot;"/>
                  <p:cNvSpPr>
                    <a:spLocks noChangeArrowheads="1"/>
                  </p:cNvSpPr>
                  <p:nvPr/>
                </p:nvSpPr>
                <p:spPr bwMode="auto">
                  <a:xfrm>
                    <a:off x="4308" y="3026"/>
                    <a:ext cx="998" cy="547"/>
                  </a:xfrm>
                  <a:prstGeom prst="rect">
                    <a:avLst/>
                  </a:prstGeom>
                  <a:noFill/>
                  <a:ln>
                    <a:noFill/>
                  </a:ln>
                  <a:effectLst/>
                  <a:extLst>
                    <a:ext uri="{909E8E84-426E-40DD-AFC4-6F175D3DCCD1}">
                      <a14:hiddenFill xmlns:a14="http://schemas.microsoft.com/office/drawing/2010/main" xmlns="">
                        <a:solidFill>
                          <a:srgbClr val="E4CD9A"/>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82296" anchor="ctr" anchorCtr="1"/>
                  <a:lstStyle/>
                  <a:p>
                    <a:pPr>
                      <a:lnSpc>
                        <a:spcPct val="90000"/>
                      </a:lnSpc>
                      <a:buClr>
                        <a:srgbClr val="DC0081"/>
                      </a:buClr>
                      <a:buFont typeface="Wingdings" pitchFamily="2" charset="2"/>
                      <a:buNone/>
                    </a:pPr>
                    <a:r>
                      <a:rPr lang="en-US" dirty="0">
                        <a:latin typeface="Segoe UI" pitchFamily="34" charset="0"/>
                        <a:ea typeface="Segoe UI" pitchFamily="34" charset="0"/>
                        <a:cs typeface="Segoe UI" pitchFamily="34" charset="0"/>
                      </a:rPr>
                      <a:t>Invalid</a:t>
                    </a:r>
                  </a:p>
                </p:txBody>
              </p:sp>
              <p:sp>
                <p:nvSpPr>
                  <p:cNvPr id="57" name="Rectangle 63" descr="&quot;&quot;"/>
                  <p:cNvSpPr>
                    <a:spLocks noChangeArrowheads="1"/>
                  </p:cNvSpPr>
                  <p:nvPr/>
                </p:nvSpPr>
                <p:spPr bwMode="auto">
                  <a:xfrm>
                    <a:off x="409" y="3105"/>
                    <a:ext cx="998" cy="386"/>
                  </a:xfrm>
                  <a:prstGeom prst="rect">
                    <a:avLst/>
                  </a:prstGeom>
                  <a:noFill/>
                  <a:ln>
                    <a:noFill/>
                  </a:ln>
                  <a:effectLst/>
                  <a:extLst>
                    <a:ext uri="{909E8E84-426E-40DD-AFC4-6F175D3DCCD1}">
                      <a14:hiddenFill xmlns:a14="http://schemas.microsoft.com/office/drawing/2010/main" xmlns="">
                        <a:solidFill>
                          <a:srgbClr val="E4CD9A"/>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82296" anchor="ctr" anchorCtr="1"/>
                  <a:lstStyle/>
                  <a:p>
                    <a:pPr>
                      <a:lnSpc>
                        <a:spcPct val="90000"/>
                      </a:lnSpc>
                      <a:buClr>
                        <a:srgbClr val="DC0081"/>
                      </a:buClr>
                      <a:buFont typeface="Wingdings" pitchFamily="2" charset="2"/>
                      <a:buNone/>
                    </a:pPr>
                    <a:r>
                      <a:rPr lang="en-US" dirty="0">
                        <a:latin typeface="Segoe UI" pitchFamily="34" charset="0"/>
                        <a:ea typeface="Segoe UI" pitchFamily="34" charset="0"/>
                        <a:cs typeface="Segoe UI" pitchFamily="34" charset="0"/>
                      </a:rPr>
                      <a:t>Tentative</a:t>
                    </a:r>
                  </a:p>
                </p:txBody>
              </p:sp>
            </p:grpSp>
            <p:sp>
              <p:nvSpPr>
                <p:cNvPr id="41" name="vertical red line 64" descr="&quot;&quot;"/>
                <p:cNvSpPr>
                  <a:spLocks noChangeShapeType="1"/>
                </p:cNvSpPr>
                <p:nvPr/>
              </p:nvSpPr>
              <p:spPr bwMode="auto">
                <a:xfrm>
                  <a:off x="1278" y="1593"/>
                  <a:ext cx="0" cy="717"/>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42" name="red arrow 65" descr="&quot;&quot;"/>
                <p:cNvSpPr>
                  <a:spLocks noChangeShapeType="1"/>
                </p:cNvSpPr>
                <p:nvPr/>
              </p:nvSpPr>
              <p:spPr bwMode="auto">
                <a:xfrm>
                  <a:off x="1296" y="1644"/>
                  <a:ext cx="2970"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43" name="Rectangle 66" descr="&quot;&quot;"/>
                <p:cNvSpPr>
                  <a:spLocks noChangeArrowheads="1"/>
                </p:cNvSpPr>
                <p:nvPr/>
              </p:nvSpPr>
              <p:spPr bwMode="auto">
                <a:xfrm>
                  <a:off x="2483" y="1531"/>
                  <a:ext cx="360" cy="213"/>
                </a:xfrm>
                <a:prstGeom prst="rect">
                  <a:avLst/>
                </a:prstGeom>
                <a:solidFill>
                  <a:schemeClr val="accent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36000" rIns="36000">
                  <a:spAutoFit/>
                </a:bodyPr>
                <a:lstStyle/>
                <a:p>
                  <a:pPr algn="ctr"/>
                  <a:r>
                    <a:rPr lang="en-US" sz="1600" dirty="0">
                      <a:latin typeface="Segoe UI" pitchFamily="34" charset="0"/>
                      <a:ea typeface="Segoe UI" pitchFamily="34" charset="0"/>
                      <a:cs typeface="Segoe UI" pitchFamily="34" charset="0"/>
                    </a:rPr>
                    <a:t>Valid</a:t>
                  </a:r>
                </a:p>
              </p:txBody>
            </p:sp>
            <p:sp>
              <p:nvSpPr>
                <p:cNvPr id="44" name="vertical red line 67" descr="&quot;&quot;"/>
                <p:cNvSpPr>
                  <a:spLocks noChangeShapeType="1"/>
                </p:cNvSpPr>
                <p:nvPr/>
              </p:nvSpPr>
              <p:spPr bwMode="auto">
                <a:xfrm>
                  <a:off x="4301" y="1591"/>
                  <a:ext cx="0" cy="717"/>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45" name="red arrow, biggest one 68" descr="&quot;&quot;"/>
                <p:cNvSpPr>
                  <a:spLocks noChangeShapeType="1"/>
                </p:cNvSpPr>
                <p:nvPr/>
              </p:nvSpPr>
              <p:spPr bwMode="auto">
                <a:xfrm>
                  <a:off x="276" y="2307"/>
                  <a:ext cx="4894" cy="0"/>
                </a:xfrm>
                <a:prstGeom prst="line">
                  <a:avLst/>
                </a:prstGeom>
                <a:noFill/>
                <a:ln w="76200">
                  <a:solidFill>
                    <a:srgbClr val="CC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46" name="Rectangle 69" descr="&quot;&quot;"/>
                <p:cNvSpPr>
                  <a:spLocks noChangeArrowheads="1"/>
                </p:cNvSpPr>
                <p:nvPr/>
              </p:nvSpPr>
              <p:spPr bwMode="auto">
                <a:xfrm>
                  <a:off x="5145" y="2190"/>
                  <a:ext cx="37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36000" rIns="36000">
                  <a:spAutoFit/>
                </a:bodyPr>
                <a:lstStyle/>
                <a:p>
                  <a:r>
                    <a:rPr lang="en-US" sz="1600" dirty="0">
                      <a:latin typeface="Segoe UI" pitchFamily="34" charset="0"/>
                      <a:ea typeface="Segoe UI" pitchFamily="34" charset="0"/>
                      <a:cs typeface="Segoe UI" pitchFamily="34" charset="0"/>
                    </a:rPr>
                    <a:t>Time</a:t>
                  </a:r>
                </a:p>
              </p:txBody>
            </p:sp>
            <p:sp>
              <p:nvSpPr>
                <p:cNvPr id="47" name="vertical red line 70" descr="&quot;&quot;"/>
                <p:cNvSpPr>
                  <a:spLocks noChangeShapeType="1"/>
                </p:cNvSpPr>
                <p:nvPr/>
              </p:nvSpPr>
              <p:spPr bwMode="auto">
                <a:xfrm>
                  <a:off x="3129" y="2417"/>
                  <a:ext cx="0" cy="202"/>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48" name="vertical red line 71" descr="&quot;&quot;"/>
                <p:cNvSpPr>
                  <a:spLocks noChangeShapeType="1"/>
                </p:cNvSpPr>
                <p:nvPr/>
              </p:nvSpPr>
              <p:spPr bwMode="auto">
                <a:xfrm>
                  <a:off x="3135" y="1946"/>
                  <a:ext cx="0" cy="354"/>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49" name="vertical red line 72" descr="&quot;&quot;"/>
                <p:cNvSpPr>
                  <a:spLocks noChangeShapeType="1"/>
                </p:cNvSpPr>
                <p:nvPr/>
              </p:nvSpPr>
              <p:spPr bwMode="auto">
                <a:xfrm>
                  <a:off x="4305" y="2414"/>
                  <a:ext cx="0" cy="432"/>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50" name="red arrow 73" descr="&quot;&quot;"/>
                <p:cNvSpPr>
                  <a:spLocks noChangeShapeType="1"/>
                </p:cNvSpPr>
                <p:nvPr/>
              </p:nvSpPr>
              <p:spPr bwMode="auto">
                <a:xfrm>
                  <a:off x="357" y="2784"/>
                  <a:ext cx="3916"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51" name="Rectangle 74" descr="&quot;&quot;"/>
                <p:cNvSpPr>
                  <a:spLocks noChangeArrowheads="1"/>
                </p:cNvSpPr>
                <p:nvPr/>
              </p:nvSpPr>
              <p:spPr bwMode="auto">
                <a:xfrm>
                  <a:off x="1941" y="2671"/>
                  <a:ext cx="902" cy="213"/>
                </a:xfrm>
                <a:prstGeom prst="rect">
                  <a:avLst/>
                </a:prstGeom>
                <a:solidFill>
                  <a:schemeClr val="accent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36000" rIns="36000">
                  <a:spAutoFit/>
                </a:bodyPr>
                <a:lstStyle/>
                <a:p>
                  <a:r>
                    <a:rPr lang="en-US" sz="1600" dirty="0">
                      <a:latin typeface="Segoe UI" pitchFamily="34" charset="0"/>
                      <a:ea typeface="Segoe UI" pitchFamily="34" charset="0"/>
                      <a:cs typeface="Segoe UI" pitchFamily="34" charset="0"/>
                    </a:rPr>
                    <a:t>Valid Lifetime</a:t>
                  </a:r>
                </a:p>
              </p:txBody>
            </p:sp>
            <p:sp>
              <p:nvSpPr>
                <p:cNvPr id="52" name="red arrow 75" descr="&quot;&quot;"/>
                <p:cNvSpPr>
                  <a:spLocks noChangeShapeType="1"/>
                </p:cNvSpPr>
                <p:nvPr/>
              </p:nvSpPr>
              <p:spPr bwMode="auto">
                <a:xfrm>
                  <a:off x="354" y="2502"/>
                  <a:ext cx="2747"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p>
                  <a:endParaRPr lang="en-GB" dirty="0"/>
                </a:p>
              </p:txBody>
            </p:sp>
            <p:sp>
              <p:nvSpPr>
                <p:cNvPr id="53" name="Rectangle 76" descr="&quot;&quot;"/>
                <p:cNvSpPr>
                  <a:spLocks noChangeArrowheads="1"/>
                </p:cNvSpPr>
                <p:nvPr/>
              </p:nvSpPr>
              <p:spPr bwMode="auto">
                <a:xfrm>
                  <a:off x="1151" y="2404"/>
                  <a:ext cx="1164" cy="213"/>
                </a:xfrm>
                <a:prstGeom prst="rect">
                  <a:avLst/>
                </a:prstGeom>
                <a:solidFill>
                  <a:schemeClr val="accent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36000" rIns="36000">
                  <a:spAutoFit/>
                </a:bodyPr>
                <a:lstStyle/>
                <a:p>
                  <a:r>
                    <a:rPr lang="en-US" sz="1600" dirty="0">
                      <a:latin typeface="Segoe UI" pitchFamily="34" charset="0"/>
                      <a:ea typeface="Segoe UI" pitchFamily="34" charset="0"/>
                      <a:cs typeface="Segoe UI" pitchFamily="34" charset="0"/>
                    </a:rPr>
                    <a:t>Preferred Lifetime</a:t>
                  </a:r>
                </a:p>
              </p:txBody>
            </p:sp>
          </p:grpSp>
        </p:grpSp>
        <p:sp>
          <p:nvSpPr>
            <p:cNvPr id="36" name="&quot;Autoconfigured IP Timeline&quot;"/>
            <p:cNvSpPr>
              <a:spLocks noChangeArrowheads="1"/>
            </p:cNvSpPr>
            <p:nvPr/>
          </p:nvSpPr>
          <p:spPr bwMode="auto">
            <a:xfrm>
              <a:off x="1688" y="892"/>
              <a:ext cx="221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spAutoFit/>
            </a:bodyPr>
            <a:lstStyle/>
            <a:p>
              <a:r>
                <a:rPr lang="en-CA" sz="2000" dirty="0">
                  <a:latin typeface="Segoe UI" pitchFamily="34" charset="0"/>
                  <a:ea typeface="Segoe UI" pitchFamily="34" charset="0"/>
                  <a:cs typeface="Segoe UI" pitchFamily="34" charset="0"/>
                </a:rPr>
                <a:t>Autoconfigured IP Timeline</a:t>
              </a:r>
              <a:endParaRPr lang="en-US" sz="2000" dirty="0">
                <a:latin typeface="Segoe UI" pitchFamily="34" charset="0"/>
                <a:ea typeface="Segoe UI" pitchFamily="34" charset="0"/>
                <a:cs typeface="Segoe UI" pitchFamily="34" charset="0"/>
              </a:endParaRPr>
            </a:p>
          </p:txBody>
        </p:sp>
      </p:grpSp>
      <p:sp>
        <p:nvSpPr>
          <p:cNvPr id="58" name="large rectangle" descr="&quot;&quot;"/>
          <p:cNvSpPr>
            <a:spLocks noChangeArrowheads="1"/>
          </p:cNvSpPr>
          <p:nvPr/>
        </p:nvSpPr>
        <p:spPr bwMode="auto">
          <a:xfrm>
            <a:off x="82550" y="730250"/>
            <a:ext cx="9050337" cy="5718175"/>
          </a:xfrm>
          <a:prstGeom prst="rect">
            <a:avLst/>
          </a:prstGeom>
          <a:solidFill>
            <a:schemeClr val="bg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p>
            <a:endParaRPr lang="en-GB" dirty="0"/>
          </a:p>
        </p:txBody>
      </p:sp>
      <p:grpSp>
        <p:nvGrpSpPr>
          <p:cNvPr id="59" name="frame 6 alt-text, 6 of 6 steps" descr="This is the 6th of 7 frames.&#10;If the Managed or Other flag is set then the client checks for DHCPv6 to obtain other configuration information.&#10;"/>
          <p:cNvGrpSpPr>
            <a:grpSpLocks/>
          </p:cNvGrpSpPr>
          <p:nvPr/>
        </p:nvGrpSpPr>
        <p:grpSpPr bwMode="auto">
          <a:xfrm>
            <a:off x="224736" y="969335"/>
            <a:ext cx="3294230" cy="515377"/>
            <a:chOff x="383" y="874"/>
            <a:chExt cx="1844" cy="343"/>
          </a:xfrm>
        </p:grpSpPr>
        <p:sp>
          <p:nvSpPr>
            <p:cNvPr id="60" name="AutoShape 4"/>
            <p:cNvSpPr>
              <a:spLocks noChangeArrowheads="1"/>
            </p:cNvSpPr>
            <p:nvPr/>
          </p:nvSpPr>
          <p:spPr bwMode="auto">
            <a:xfrm>
              <a:off x="511" y="874"/>
              <a:ext cx="1716" cy="343"/>
            </a:xfrm>
            <a:prstGeom prst="roundRect">
              <a:avLst>
                <a:gd name="adj" fmla="val 4167"/>
              </a:avLst>
            </a:prstGeom>
            <a:solidFill>
              <a:schemeClr val="bg1"/>
            </a:solidFill>
            <a:ln w="9525" algn="ctr">
              <a:noFill/>
              <a:round/>
              <a:headEnd/>
              <a:tailEnd/>
            </a:ln>
            <a:effectLst/>
          </p:spPr>
          <p:txBody>
            <a:bodyPr lIns="36000" rIns="36000" anchor="ctr"/>
            <a:lstStyle/>
            <a:p>
              <a:pPr algn="l"/>
              <a:r>
                <a:rPr lang="en-US" dirty="0">
                  <a:latin typeface="Segoe UI" pitchFamily="34" charset="0"/>
                  <a:ea typeface="Segoe UI" pitchFamily="34" charset="0"/>
                  <a:cs typeface="Segoe UI" pitchFamily="34" charset="0"/>
                </a:rPr>
                <a:t>If </a:t>
              </a:r>
              <a:r>
                <a:rPr lang="en-US" dirty="0" smtClean="0">
                  <a:latin typeface="Segoe UI" pitchFamily="34" charset="0"/>
                  <a:ea typeface="Segoe UI" pitchFamily="34" charset="0"/>
                  <a:cs typeface="Segoe UI" pitchFamily="34" charset="0"/>
                </a:rPr>
                <a:t>Managed or Other flag set, check DHCPv6</a:t>
              </a:r>
              <a:endParaRPr lang="en-US" dirty="0">
                <a:latin typeface="Segoe UI" pitchFamily="34" charset="0"/>
                <a:ea typeface="Segoe UI" pitchFamily="34" charset="0"/>
                <a:cs typeface="Segoe UI" pitchFamily="34" charset="0"/>
              </a:endParaRPr>
            </a:p>
          </p:txBody>
        </p:sp>
        <p:sp>
          <p:nvSpPr>
            <p:cNvPr id="61" name="AutoShape 5"/>
            <p:cNvSpPr>
              <a:spLocks noChangeArrowheads="1"/>
            </p:cNvSpPr>
            <p:nvPr/>
          </p:nvSpPr>
          <p:spPr bwMode="auto">
            <a:xfrm>
              <a:off x="383" y="919"/>
              <a:ext cx="128" cy="246"/>
            </a:xfrm>
            <a:prstGeom prst="roundRect">
              <a:avLst>
                <a:gd name="adj" fmla="val 0"/>
              </a:avLst>
            </a:prstGeom>
            <a:solidFill>
              <a:schemeClr val="bg1"/>
            </a:solidFill>
            <a:ln w="9525">
              <a:noFill/>
              <a:round/>
              <a:headEnd/>
              <a:tailEnd/>
            </a:ln>
            <a:effectLst/>
          </p:spPr>
          <p:txBody>
            <a:bodyPr wrap="none" lIns="36000" rIns="36000" anchor="ctr"/>
            <a:lstStyle/>
            <a:p>
              <a:r>
                <a:rPr lang="en-US" sz="2400" dirty="0">
                  <a:solidFill>
                    <a:srgbClr val="990033"/>
                  </a:solidFill>
                  <a:latin typeface="Arial Narrow" pitchFamily="34" charset="0"/>
                </a:rPr>
                <a:t>6</a:t>
              </a:r>
            </a:p>
          </p:txBody>
        </p:sp>
      </p:grpSp>
      <p:grpSp>
        <p:nvGrpSpPr>
          <p:cNvPr id="62" name="frame 5 alt-text, 5 of 6 steps" descr="This is the 5th of 7 frames.&#10;The client adds the prefixes locally.&#10;"/>
          <p:cNvGrpSpPr>
            <a:grpSpLocks/>
          </p:cNvGrpSpPr>
          <p:nvPr/>
        </p:nvGrpSpPr>
        <p:grpSpPr bwMode="auto">
          <a:xfrm>
            <a:off x="253679" y="923027"/>
            <a:ext cx="3303293" cy="586605"/>
            <a:chOff x="391" y="904"/>
            <a:chExt cx="1434" cy="340"/>
          </a:xfrm>
          <a:effectLst/>
        </p:grpSpPr>
        <p:sp>
          <p:nvSpPr>
            <p:cNvPr id="63" name="AutoShape 7"/>
            <p:cNvSpPr>
              <a:spLocks noChangeArrowheads="1"/>
            </p:cNvSpPr>
            <p:nvPr/>
          </p:nvSpPr>
          <p:spPr bwMode="auto">
            <a:xfrm>
              <a:off x="483" y="904"/>
              <a:ext cx="1342" cy="340"/>
            </a:xfrm>
            <a:prstGeom prst="roundRect">
              <a:avLst>
                <a:gd name="adj" fmla="val 4167"/>
              </a:avLst>
            </a:prstGeom>
            <a:solidFill>
              <a:schemeClr val="bg1"/>
            </a:solidFill>
            <a:ln w="9525" algn="ctr">
              <a:noFill/>
              <a:round/>
              <a:headEnd/>
              <a:tailEnd/>
            </a:ln>
            <a:effectLst/>
          </p:spPr>
          <p:txBody>
            <a:bodyPr lIns="72000" anchor="ctr"/>
            <a:lstStyle/>
            <a:p>
              <a:pPr algn="l">
                <a:lnSpc>
                  <a:spcPct val="85000"/>
                </a:lnSpc>
              </a:pPr>
              <a:r>
                <a:rPr lang="en-US" dirty="0">
                  <a:latin typeface="Segoe UI" pitchFamily="34" charset="0"/>
                  <a:ea typeface="Segoe UI" pitchFamily="34" charset="0"/>
                  <a:cs typeface="Segoe UI" pitchFamily="34" charset="0"/>
                </a:rPr>
                <a:t>Add prefixes</a:t>
              </a:r>
            </a:p>
          </p:txBody>
        </p:sp>
        <p:sp>
          <p:nvSpPr>
            <p:cNvPr id="64" name="AutoShape 8"/>
            <p:cNvSpPr>
              <a:spLocks noChangeArrowheads="1"/>
            </p:cNvSpPr>
            <p:nvPr/>
          </p:nvSpPr>
          <p:spPr bwMode="auto">
            <a:xfrm>
              <a:off x="391" y="939"/>
              <a:ext cx="107" cy="248"/>
            </a:xfrm>
            <a:prstGeom prst="roundRect">
              <a:avLst>
                <a:gd name="adj" fmla="val 0"/>
              </a:avLst>
            </a:prstGeom>
            <a:solidFill>
              <a:schemeClr val="bg1"/>
            </a:solidFill>
            <a:ln w="9525">
              <a:noFill/>
              <a:round/>
              <a:headEnd/>
              <a:tailEnd/>
            </a:ln>
            <a:effectLst/>
          </p:spPr>
          <p:txBody>
            <a:bodyPr wrap="none" anchor="ctr"/>
            <a:lstStyle/>
            <a:p>
              <a:r>
                <a:rPr lang="en-US" sz="2400" dirty="0">
                  <a:solidFill>
                    <a:srgbClr val="990033"/>
                  </a:solidFill>
                  <a:latin typeface="Arial Narrow" pitchFamily="34" charset="0"/>
                </a:rPr>
                <a:t>5</a:t>
              </a:r>
            </a:p>
          </p:txBody>
        </p:sp>
      </p:grpSp>
      <p:grpSp>
        <p:nvGrpSpPr>
          <p:cNvPr id="65" name="frame 4 alt-text, 4 of 6 steps" descr="This is the 4th of 7 frames.&#10;The client checks to see which prefixes are configured on the router.&#10;"/>
          <p:cNvGrpSpPr>
            <a:grpSpLocks/>
          </p:cNvGrpSpPr>
          <p:nvPr/>
        </p:nvGrpSpPr>
        <p:grpSpPr bwMode="auto">
          <a:xfrm>
            <a:off x="251927" y="905358"/>
            <a:ext cx="3381861" cy="604273"/>
            <a:chOff x="288" y="1749"/>
            <a:chExt cx="1783" cy="296"/>
          </a:xfrm>
        </p:grpSpPr>
        <p:sp>
          <p:nvSpPr>
            <p:cNvPr id="66" name="AutoShape 10"/>
            <p:cNvSpPr>
              <a:spLocks noChangeArrowheads="1"/>
            </p:cNvSpPr>
            <p:nvPr/>
          </p:nvSpPr>
          <p:spPr bwMode="auto">
            <a:xfrm>
              <a:off x="428" y="1749"/>
              <a:ext cx="1643" cy="296"/>
            </a:xfrm>
            <a:prstGeom prst="roundRect">
              <a:avLst>
                <a:gd name="adj" fmla="val 4167"/>
              </a:avLst>
            </a:prstGeom>
            <a:solidFill>
              <a:schemeClr val="bg1"/>
            </a:solidFill>
            <a:ln w="9525" algn="ctr">
              <a:noFill/>
              <a:round/>
              <a:headEnd/>
              <a:tailEnd/>
            </a:ln>
            <a:effectLst/>
          </p:spPr>
          <p:txBody>
            <a:bodyPr lIns="72000" rIns="36000" anchor="ctr"/>
            <a:lstStyle/>
            <a:p>
              <a:pPr algn="l">
                <a:lnSpc>
                  <a:spcPct val="85000"/>
                </a:lnSpc>
              </a:pPr>
              <a:r>
                <a:rPr lang="en-US" dirty="0">
                  <a:latin typeface="Segoe UI" pitchFamily="34" charset="0"/>
                  <a:ea typeface="Segoe UI" pitchFamily="34" charset="0"/>
                  <a:cs typeface="Segoe UI" pitchFamily="34" charset="0"/>
                </a:rPr>
                <a:t>Check the router for prefixes</a:t>
              </a:r>
            </a:p>
          </p:txBody>
        </p:sp>
        <p:sp>
          <p:nvSpPr>
            <p:cNvPr id="67" name="AutoShape 11"/>
            <p:cNvSpPr>
              <a:spLocks noChangeArrowheads="1"/>
            </p:cNvSpPr>
            <p:nvPr/>
          </p:nvSpPr>
          <p:spPr bwMode="auto">
            <a:xfrm>
              <a:off x="288" y="1761"/>
              <a:ext cx="142" cy="248"/>
            </a:xfrm>
            <a:prstGeom prst="roundRect">
              <a:avLst>
                <a:gd name="adj" fmla="val 0"/>
              </a:avLst>
            </a:prstGeom>
            <a:solidFill>
              <a:schemeClr val="bg1"/>
            </a:solidFill>
            <a:ln w="9525">
              <a:noFill/>
              <a:round/>
              <a:headEnd/>
              <a:tailEnd/>
            </a:ln>
            <a:effectLst/>
          </p:spPr>
          <p:txBody>
            <a:bodyPr wrap="none" anchor="ctr"/>
            <a:lstStyle/>
            <a:p>
              <a:r>
                <a:rPr lang="en-US" sz="2400" dirty="0">
                  <a:solidFill>
                    <a:srgbClr val="990033"/>
                  </a:solidFill>
                  <a:latin typeface="Arial Narrow" pitchFamily="34" charset="0"/>
                </a:rPr>
                <a:t>4</a:t>
              </a:r>
            </a:p>
          </p:txBody>
        </p:sp>
      </p:grpSp>
      <p:grpSp>
        <p:nvGrpSpPr>
          <p:cNvPr id="68" name="frame 3 alt-text, 3  of 6 steps" descr="This is the 3rd of 7 frames.&#10;the client checks for routers on the network.&#10;"/>
          <p:cNvGrpSpPr>
            <a:grpSpLocks/>
          </p:cNvGrpSpPr>
          <p:nvPr/>
        </p:nvGrpSpPr>
        <p:grpSpPr bwMode="auto">
          <a:xfrm>
            <a:off x="256824" y="906322"/>
            <a:ext cx="3470628" cy="568945"/>
            <a:chOff x="306" y="521"/>
            <a:chExt cx="1926" cy="343"/>
          </a:xfrm>
        </p:grpSpPr>
        <p:sp>
          <p:nvSpPr>
            <p:cNvPr id="69" name="AutoShape 13"/>
            <p:cNvSpPr>
              <a:spLocks noChangeArrowheads="1"/>
            </p:cNvSpPr>
            <p:nvPr/>
          </p:nvSpPr>
          <p:spPr bwMode="auto">
            <a:xfrm>
              <a:off x="441" y="521"/>
              <a:ext cx="1791" cy="343"/>
            </a:xfrm>
            <a:prstGeom prst="roundRect">
              <a:avLst>
                <a:gd name="adj" fmla="val 4167"/>
              </a:avLst>
            </a:prstGeom>
            <a:solidFill>
              <a:schemeClr val="bg1"/>
            </a:solidFill>
            <a:ln w="9525" algn="ctr">
              <a:noFill/>
              <a:round/>
              <a:headEnd/>
              <a:tailEnd/>
            </a:ln>
            <a:effectLst/>
          </p:spPr>
          <p:txBody>
            <a:bodyPr lIns="72000" rIns="36000" anchor="ctr"/>
            <a:lstStyle/>
            <a:p>
              <a:pPr algn="l">
                <a:lnSpc>
                  <a:spcPct val="85000"/>
                </a:lnSpc>
              </a:pPr>
              <a:r>
                <a:rPr lang="en-US" dirty="0">
                  <a:latin typeface="Segoe UI" pitchFamily="34" charset="0"/>
                  <a:ea typeface="Segoe UI" pitchFamily="34" charset="0"/>
                  <a:cs typeface="Segoe UI" pitchFamily="34" charset="0"/>
                </a:rPr>
                <a:t>Check for a router on the network</a:t>
              </a:r>
            </a:p>
          </p:txBody>
        </p:sp>
        <p:sp>
          <p:nvSpPr>
            <p:cNvPr id="70" name="AutoShape 14"/>
            <p:cNvSpPr>
              <a:spLocks noChangeArrowheads="1"/>
            </p:cNvSpPr>
            <p:nvPr/>
          </p:nvSpPr>
          <p:spPr bwMode="auto">
            <a:xfrm>
              <a:off x="306" y="549"/>
              <a:ext cx="126" cy="248"/>
            </a:xfrm>
            <a:prstGeom prst="roundRect">
              <a:avLst>
                <a:gd name="adj" fmla="val 0"/>
              </a:avLst>
            </a:prstGeom>
            <a:solidFill>
              <a:schemeClr val="bg1"/>
            </a:solidFill>
            <a:ln w="9525">
              <a:noFill/>
              <a:round/>
              <a:headEnd/>
              <a:tailEnd/>
            </a:ln>
            <a:effectLst/>
          </p:spPr>
          <p:txBody>
            <a:bodyPr wrap="none" anchor="ctr"/>
            <a:lstStyle/>
            <a:p>
              <a:r>
                <a:rPr lang="en-US" sz="2400" dirty="0">
                  <a:solidFill>
                    <a:srgbClr val="990033"/>
                  </a:solidFill>
                  <a:latin typeface="Arial Narrow" pitchFamily="34" charset="0"/>
                </a:rPr>
                <a:t>3</a:t>
              </a:r>
            </a:p>
          </p:txBody>
        </p:sp>
      </p:grpSp>
      <p:grpSp>
        <p:nvGrpSpPr>
          <p:cNvPr id="71" name="frame 2 alt-text, 2 of 6 steps" descr="This is the 2nd of 7 frames.&#10;The client verifies that the link local address is unique.&#10;"/>
          <p:cNvGrpSpPr>
            <a:grpSpLocks/>
          </p:cNvGrpSpPr>
          <p:nvPr/>
        </p:nvGrpSpPr>
        <p:grpSpPr bwMode="auto">
          <a:xfrm>
            <a:off x="352733" y="923651"/>
            <a:ext cx="3472746" cy="552580"/>
            <a:chOff x="275" y="520"/>
            <a:chExt cx="1899" cy="287"/>
          </a:xfrm>
        </p:grpSpPr>
        <p:sp>
          <p:nvSpPr>
            <p:cNvPr id="72" name="AutoShape 16"/>
            <p:cNvSpPr>
              <a:spLocks noChangeArrowheads="1"/>
            </p:cNvSpPr>
            <p:nvPr/>
          </p:nvSpPr>
          <p:spPr bwMode="auto">
            <a:xfrm>
              <a:off x="399" y="520"/>
              <a:ext cx="1775" cy="287"/>
            </a:xfrm>
            <a:prstGeom prst="roundRect">
              <a:avLst>
                <a:gd name="adj" fmla="val 4167"/>
              </a:avLst>
            </a:prstGeom>
            <a:solidFill>
              <a:schemeClr val="bg1"/>
            </a:solidFill>
            <a:ln w="9525" algn="ctr">
              <a:noFill/>
              <a:round/>
              <a:headEnd/>
              <a:tailEnd/>
            </a:ln>
            <a:effectLst/>
          </p:spPr>
          <p:txBody>
            <a:bodyPr lIns="36000" rIns="36000" anchor="ctr"/>
            <a:lstStyle/>
            <a:p>
              <a:pPr algn="l">
                <a:lnSpc>
                  <a:spcPct val="85000"/>
                </a:lnSpc>
              </a:pPr>
              <a:r>
                <a:rPr lang="en-US" dirty="0">
                  <a:latin typeface="Segoe UI" pitchFamily="34" charset="0"/>
                  <a:ea typeface="Segoe UI" pitchFamily="34" charset="0"/>
                  <a:cs typeface="Segoe UI" pitchFamily="34" charset="0"/>
                </a:rPr>
                <a:t>Check for address conflicts using neighbor solicitation</a:t>
              </a:r>
            </a:p>
          </p:txBody>
        </p:sp>
        <p:sp>
          <p:nvSpPr>
            <p:cNvPr id="73" name="AutoShape 17"/>
            <p:cNvSpPr>
              <a:spLocks noChangeArrowheads="1"/>
            </p:cNvSpPr>
            <p:nvPr/>
          </p:nvSpPr>
          <p:spPr bwMode="auto">
            <a:xfrm>
              <a:off x="275" y="527"/>
              <a:ext cx="124" cy="248"/>
            </a:xfrm>
            <a:prstGeom prst="roundRect">
              <a:avLst>
                <a:gd name="adj" fmla="val 0"/>
              </a:avLst>
            </a:prstGeom>
            <a:solidFill>
              <a:schemeClr val="bg1"/>
            </a:solidFill>
            <a:ln w="9525">
              <a:noFill/>
              <a:round/>
              <a:headEnd/>
              <a:tailEnd/>
            </a:ln>
            <a:effectLst/>
          </p:spPr>
          <p:txBody>
            <a:bodyPr wrap="none" lIns="36000" rIns="36000" anchor="ctr"/>
            <a:lstStyle/>
            <a:p>
              <a:r>
                <a:rPr lang="en-US" sz="2400" dirty="0">
                  <a:solidFill>
                    <a:srgbClr val="990033"/>
                  </a:solidFill>
                  <a:latin typeface="Arial Narrow" pitchFamily="34" charset="0"/>
                </a:rPr>
                <a:t>2</a:t>
              </a:r>
            </a:p>
          </p:txBody>
        </p:sp>
      </p:grpSp>
      <p:grpSp>
        <p:nvGrpSpPr>
          <p:cNvPr id="74" name="frame 1 alt-text, 1 of 6 steps" descr="This is the 1st of 7 frames on a build slide.&#10;The frames of this build slide illustrate the IPv6 autoconfiguration process.&#10;This frame shows an IPv6 router, an IPv6 client, and a IPv6 DHCP Server.&#10;In this step the client derives a link local address.&#10;"/>
          <p:cNvGrpSpPr>
            <a:grpSpLocks/>
          </p:cNvGrpSpPr>
          <p:nvPr/>
        </p:nvGrpSpPr>
        <p:grpSpPr bwMode="auto">
          <a:xfrm>
            <a:off x="251176" y="962024"/>
            <a:ext cx="3476275" cy="514207"/>
            <a:chOff x="331" y="864"/>
            <a:chExt cx="1941" cy="343"/>
          </a:xfrm>
        </p:grpSpPr>
        <p:sp>
          <p:nvSpPr>
            <p:cNvPr id="75" name="AutoShape 19"/>
            <p:cNvSpPr>
              <a:spLocks noChangeArrowheads="1"/>
            </p:cNvSpPr>
            <p:nvPr/>
          </p:nvSpPr>
          <p:spPr bwMode="auto">
            <a:xfrm>
              <a:off x="481" y="864"/>
              <a:ext cx="1791" cy="343"/>
            </a:xfrm>
            <a:prstGeom prst="roundRect">
              <a:avLst>
                <a:gd name="adj" fmla="val 4167"/>
              </a:avLst>
            </a:prstGeom>
            <a:solidFill>
              <a:schemeClr val="bg1"/>
            </a:solidFill>
            <a:ln w="9525" algn="ctr">
              <a:noFill/>
              <a:round/>
              <a:headEnd/>
              <a:tailEnd/>
            </a:ln>
            <a:effectLst/>
          </p:spPr>
          <p:txBody>
            <a:bodyPr lIns="36000" rIns="36000" anchor="ctr"/>
            <a:lstStyle/>
            <a:p>
              <a:pPr algn="l">
                <a:lnSpc>
                  <a:spcPct val="85000"/>
                </a:lnSpc>
              </a:pPr>
              <a:r>
                <a:rPr lang="en-US" dirty="0">
                  <a:latin typeface="Segoe UI" pitchFamily="34" charset="0"/>
                  <a:ea typeface="Segoe UI" pitchFamily="34" charset="0"/>
                  <a:cs typeface="Segoe UI" pitchFamily="34" charset="0"/>
                </a:rPr>
                <a:t>Derive Link-Local Address</a:t>
              </a:r>
            </a:p>
          </p:txBody>
        </p:sp>
        <p:sp>
          <p:nvSpPr>
            <p:cNvPr id="76" name="AutoShape 20"/>
            <p:cNvSpPr>
              <a:spLocks noChangeArrowheads="1"/>
            </p:cNvSpPr>
            <p:nvPr/>
          </p:nvSpPr>
          <p:spPr bwMode="auto">
            <a:xfrm>
              <a:off x="331" y="890"/>
              <a:ext cx="150" cy="248"/>
            </a:xfrm>
            <a:prstGeom prst="roundRect">
              <a:avLst>
                <a:gd name="adj" fmla="val 0"/>
              </a:avLst>
            </a:prstGeom>
            <a:solidFill>
              <a:schemeClr val="bg1"/>
            </a:solidFill>
            <a:ln w="9525">
              <a:noFill/>
              <a:round/>
              <a:headEnd/>
              <a:tailEnd/>
            </a:ln>
            <a:effectLst/>
          </p:spPr>
          <p:txBody>
            <a:bodyPr wrap="none" anchor="ctr"/>
            <a:lstStyle/>
            <a:p>
              <a:r>
                <a:rPr lang="en-US" sz="2400" dirty="0">
                  <a:solidFill>
                    <a:srgbClr val="990033"/>
                  </a:solidFill>
                  <a:latin typeface="Arial Narrow" pitchFamily="34" charset="0"/>
                </a:rPr>
                <a:t>1</a:t>
              </a:r>
            </a:p>
          </p:txBody>
        </p:sp>
      </p:grpSp>
      <p:grpSp>
        <p:nvGrpSpPr>
          <p:cNvPr id="77" name="IPv6 Router picture" descr="&quot;&quot;"/>
          <p:cNvGrpSpPr>
            <a:grpSpLocks/>
          </p:cNvGrpSpPr>
          <p:nvPr/>
        </p:nvGrpSpPr>
        <p:grpSpPr bwMode="auto">
          <a:xfrm>
            <a:off x="241300" y="4718050"/>
            <a:ext cx="1535113" cy="1004888"/>
            <a:chOff x="152" y="2972"/>
            <a:chExt cx="967" cy="633"/>
          </a:xfrm>
        </p:grpSpPr>
        <p:pic>
          <p:nvPicPr>
            <p:cNvPr id="78" name="Picture 23"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 y="2972"/>
              <a:ext cx="967" cy="633"/>
            </a:xfrm>
            <a:prstGeom prst="rect">
              <a:avLst/>
            </a:prstGeom>
            <a:noFill/>
            <a:extLst>
              <a:ext uri="{909E8E84-426E-40DD-AFC4-6F175D3DCCD1}">
                <a14:hiddenFill xmlns:a14="http://schemas.microsoft.com/office/drawing/2010/main" xmlns="">
                  <a:solidFill>
                    <a:srgbClr val="FFFFFF"/>
                  </a:solidFill>
                </a14:hiddenFill>
              </a:ext>
            </a:extLst>
          </p:spPr>
        </p:pic>
        <p:sp>
          <p:nvSpPr>
            <p:cNvPr id="79" name="Rectangle 24" descr="&quot;&quot;"/>
            <p:cNvSpPr>
              <a:spLocks noChangeArrowheads="1"/>
            </p:cNvSpPr>
            <p:nvPr/>
          </p:nvSpPr>
          <p:spPr bwMode="auto">
            <a:xfrm rot="878979">
              <a:off x="377" y="3065"/>
              <a:ext cx="503" cy="217"/>
            </a:xfrm>
            <a:prstGeom prst="rect">
              <a:avLst/>
            </a:prstGeom>
            <a:solidFill>
              <a:srgbClr val="CFCFCF"/>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p>
              <a:endParaRPr lang="en-GB" dirty="0"/>
            </a:p>
          </p:txBody>
        </p:sp>
      </p:grpSp>
      <p:pic>
        <p:nvPicPr>
          <p:cNvPr id="80" name="computer" descr="&quot;&quo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25963" y="1292225"/>
            <a:ext cx="1292225" cy="1444625"/>
          </a:xfrm>
          <a:prstGeom prst="rect">
            <a:avLst/>
          </a:prstGeom>
          <a:noFill/>
          <a:extLst>
            <a:ext uri="{909E8E84-426E-40DD-AFC4-6F175D3DCCD1}">
              <a14:hiddenFill xmlns:a14="http://schemas.microsoft.com/office/drawing/2010/main" xmlns="">
                <a:solidFill>
                  <a:srgbClr val="FFFFFF"/>
                </a:solidFill>
              </a14:hiddenFill>
            </a:ext>
          </a:extLst>
        </p:spPr>
      </p:pic>
      <p:pic>
        <p:nvPicPr>
          <p:cNvPr id="81" name="server" descr="&quot;&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03588" y="4224338"/>
            <a:ext cx="1230312" cy="1444625"/>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target - outer circle" descr="&quot;&quot;"/>
          <p:cNvSpPr>
            <a:spLocks noChangeArrowheads="1"/>
          </p:cNvSpPr>
          <p:nvPr/>
        </p:nvSpPr>
        <p:spPr bwMode="auto">
          <a:xfrm>
            <a:off x="4146550" y="1717675"/>
            <a:ext cx="752475" cy="749300"/>
          </a:xfrm>
          <a:prstGeom prst="ellipse">
            <a:avLst/>
          </a:prstGeom>
          <a:solidFill>
            <a:srgbClr val="FF0000">
              <a:alpha val="50000"/>
            </a:srgbClr>
          </a:solidFill>
          <a:ln w="25400" algn="ctr">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dirty="0"/>
          </a:p>
        </p:txBody>
      </p:sp>
      <p:sp>
        <p:nvSpPr>
          <p:cNvPr id="83" name="target - middle circle" descr="&quot;&quot;"/>
          <p:cNvSpPr>
            <a:spLocks noChangeArrowheads="1"/>
          </p:cNvSpPr>
          <p:nvPr/>
        </p:nvSpPr>
        <p:spPr bwMode="auto">
          <a:xfrm>
            <a:off x="4275138" y="1844675"/>
            <a:ext cx="495300" cy="495300"/>
          </a:xfrm>
          <a:prstGeom prst="ellipse">
            <a:avLst/>
          </a:prstGeom>
          <a:solidFill>
            <a:srgbClr val="FF0000">
              <a:alpha val="50000"/>
            </a:srgbClr>
          </a:solidFill>
          <a:ln w="25400" algn="ctr">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dirty="0"/>
          </a:p>
        </p:txBody>
      </p:sp>
      <p:sp>
        <p:nvSpPr>
          <p:cNvPr id="84" name="target - inside circle" descr="&quot;&quot;"/>
          <p:cNvSpPr>
            <a:spLocks noChangeArrowheads="1"/>
          </p:cNvSpPr>
          <p:nvPr/>
        </p:nvSpPr>
        <p:spPr bwMode="auto">
          <a:xfrm>
            <a:off x="4392613" y="1963738"/>
            <a:ext cx="260350" cy="257175"/>
          </a:xfrm>
          <a:prstGeom prst="ellipse">
            <a:avLst/>
          </a:prstGeom>
          <a:solidFill>
            <a:srgbClr val="FF0000">
              <a:alpha val="50000"/>
            </a:srgbClr>
          </a:solidFill>
          <a:ln w="25400" algn="ctr">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dirty="0"/>
          </a:p>
        </p:txBody>
      </p:sp>
      <p:sp>
        <p:nvSpPr>
          <p:cNvPr id="85" name="text box for 1st of 6 steps"/>
          <p:cNvSpPr>
            <a:spLocks noChangeArrowheads="1"/>
          </p:cNvSpPr>
          <p:nvPr/>
        </p:nvSpPr>
        <p:spPr bwMode="auto">
          <a:xfrm>
            <a:off x="5219576" y="4257322"/>
            <a:ext cx="3383201" cy="474315"/>
          </a:xfrm>
          <a:prstGeom prst="roundRect">
            <a:avLst>
              <a:gd name="adj" fmla="val 4167"/>
            </a:avLst>
          </a:prstGeom>
          <a:solidFill>
            <a:schemeClr val="bg1"/>
          </a:solidFill>
          <a:ln w="9525" algn="ctr">
            <a:noFill/>
            <a:round/>
            <a:headEnd/>
            <a:tailEnd/>
          </a:ln>
          <a:effectLst/>
        </p:spPr>
        <p:txBody>
          <a:bodyPr wrap="none" anchor="ctr"/>
          <a:lstStyle/>
          <a:p>
            <a:r>
              <a:rPr lang="en-US" dirty="0">
                <a:latin typeface="Segoe UI" pitchFamily="34" charset="0"/>
                <a:ea typeface="Segoe UI" pitchFamily="34" charset="0"/>
                <a:cs typeface="Segoe UI" pitchFamily="34" charset="0"/>
              </a:rPr>
              <a:t>fe80::d593:e1e:e612:53e4%10</a:t>
            </a:r>
          </a:p>
        </p:txBody>
      </p:sp>
      <p:sp>
        <p:nvSpPr>
          <p:cNvPr id="86" name="text box for 3rd of 6 steps"/>
          <p:cNvSpPr>
            <a:spLocks noChangeArrowheads="1"/>
          </p:cNvSpPr>
          <p:nvPr/>
        </p:nvSpPr>
        <p:spPr bwMode="auto">
          <a:xfrm>
            <a:off x="5218130" y="4689744"/>
            <a:ext cx="3766185" cy="398462"/>
          </a:xfrm>
          <a:prstGeom prst="roundRect">
            <a:avLst>
              <a:gd name="adj" fmla="val 4167"/>
            </a:avLst>
          </a:prstGeom>
          <a:solidFill>
            <a:schemeClr val="bg1"/>
          </a:solidFill>
          <a:ln w="9525" algn="ctr">
            <a:noFill/>
            <a:round/>
            <a:headEnd/>
            <a:tailEnd/>
          </a:ln>
          <a:effectLst/>
        </p:spPr>
        <p:txBody>
          <a:bodyPr wrap="none" anchor="ctr"/>
          <a:lstStyle/>
          <a:p>
            <a:r>
              <a:rPr lang="en-US" dirty="0">
                <a:latin typeface="Segoe UI" pitchFamily="34" charset="0"/>
                <a:ea typeface="Segoe UI" pitchFamily="34" charset="0"/>
                <a:cs typeface="Segoe UI" pitchFamily="34" charset="0"/>
              </a:rPr>
              <a:t>Router configuration information</a:t>
            </a:r>
          </a:p>
        </p:txBody>
      </p:sp>
      <p:sp>
        <p:nvSpPr>
          <p:cNvPr id="87" name="text box for 5th of 6 steps"/>
          <p:cNvSpPr>
            <a:spLocks noChangeArrowheads="1"/>
          </p:cNvSpPr>
          <p:nvPr/>
        </p:nvSpPr>
        <p:spPr bwMode="auto">
          <a:xfrm>
            <a:off x="5220456" y="5079017"/>
            <a:ext cx="3047041" cy="424635"/>
          </a:xfrm>
          <a:prstGeom prst="roundRect">
            <a:avLst>
              <a:gd name="adj" fmla="val 4167"/>
            </a:avLst>
          </a:prstGeom>
          <a:solidFill>
            <a:schemeClr val="bg1"/>
          </a:solidFill>
          <a:ln w="9525" algn="ctr">
            <a:noFill/>
            <a:round/>
            <a:headEnd/>
            <a:tailEnd/>
          </a:ln>
          <a:effectLst/>
        </p:spPr>
        <p:txBody>
          <a:bodyPr wrap="none" anchor="ctr"/>
          <a:lstStyle/>
          <a:p>
            <a:r>
              <a:rPr lang="en-US" dirty="0">
                <a:latin typeface="Segoe UI" pitchFamily="34" charset="0"/>
                <a:ea typeface="Segoe UI" pitchFamily="34" charset="0"/>
                <a:cs typeface="Segoe UI" pitchFamily="34" charset="0"/>
              </a:rPr>
              <a:t>Additional router prefixes</a:t>
            </a:r>
          </a:p>
        </p:txBody>
      </p:sp>
      <p:sp>
        <p:nvSpPr>
          <p:cNvPr id="88" name="text box for 6th of 6 steps"/>
          <p:cNvSpPr>
            <a:spLocks noChangeArrowheads="1"/>
          </p:cNvSpPr>
          <p:nvPr/>
        </p:nvSpPr>
        <p:spPr bwMode="auto">
          <a:xfrm>
            <a:off x="5218222" y="5501377"/>
            <a:ext cx="3384555" cy="411268"/>
          </a:xfrm>
          <a:prstGeom prst="roundRect">
            <a:avLst>
              <a:gd name="adj" fmla="val 4167"/>
            </a:avLst>
          </a:prstGeom>
          <a:solidFill>
            <a:schemeClr val="bg1"/>
          </a:solidFill>
          <a:ln w="9525" algn="ctr">
            <a:noFill/>
            <a:round/>
            <a:headEnd/>
            <a:tailEnd/>
          </a:ln>
          <a:effectLst/>
        </p:spPr>
        <p:txBody>
          <a:bodyPr wrap="none" anchor="ctr"/>
          <a:lstStyle/>
          <a:p>
            <a:r>
              <a:rPr lang="en-US" dirty="0">
                <a:latin typeface="Segoe UI" pitchFamily="34" charset="0"/>
                <a:ea typeface="Segoe UI" pitchFamily="34" charset="0"/>
                <a:cs typeface="Segoe UI" pitchFamily="34" charset="0"/>
              </a:rPr>
              <a:t>DHCPv6 information received</a:t>
            </a:r>
          </a:p>
        </p:txBody>
      </p:sp>
      <p:sp>
        <p:nvSpPr>
          <p:cNvPr id="89" name="red arrow 4" descr="&quot;&quot;"/>
          <p:cNvSpPr>
            <a:spLocks noChangeShapeType="1"/>
          </p:cNvSpPr>
          <p:nvPr/>
        </p:nvSpPr>
        <p:spPr bwMode="auto">
          <a:xfrm flipH="1">
            <a:off x="3825875" y="2654300"/>
            <a:ext cx="1223963" cy="171450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dirty="0"/>
          </a:p>
        </p:txBody>
      </p:sp>
      <p:sp>
        <p:nvSpPr>
          <p:cNvPr id="90" name="red arrow 3" descr="&quot;&quot;"/>
          <p:cNvSpPr>
            <a:spLocks noChangeShapeType="1"/>
          </p:cNvSpPr>
          <p:nvPr/>
        </p:nvSpPr>
        <p:spPr bwMode="auto">
          <a:xfrm rot="10800000" flipH="1">
            <a:off x="4137025" y="2708275"/>
            <a:ext cx="1181100" cy="1684338"/>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dirty="0"/>
          </a:p>
        </p:txBody>
      </p:sp>
      <p:sp>
        <p:nvSpPr>
          <p:cNvPr id="91" name="red arrow 2" descr="&quot;&quot;"/>
          <p:cNvSpPr>
            <a:spLocks noChangeShapeType="1"/>
          </p:cNvSpPr>
          <p:nvPr/>
        </p:nvSpPr>
        <p:spPr bwMode="auto">
          <a:xfrm flipH="1">
            <a:off x="1017588" y="2505075"/>
            <a:ext cx="3562350" cy="254000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dirty="0"/>
          </a:p>
        </p:txBody>
      </p:sp>
      <p:sp>
        <p:nvSpPr>
          <p:cNvPr id="92" name="red arrow 1" descr="&quot;&quot;"/>
          <p:cNvSpPr>
            <a:spLocks noChangeShapeType="1"/>
          </p:cNvSpPr>
          <p:nvPr/>
        </p:nvSpPr>
        <p:spPr bwMode="auto">
          <a:xfrm rot="10800000" flipH="1">
            <a:off x="1255713" y="2614613"/>
            <a:ext cx="3605212" cy="2568575"/>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dirty="0"/>
          </a:p>
        </p:txBody>
      </p:sp>
      <p:pic>
        <p:nvPicPr>
          <p:cNvPr id="93" name="check mark" descr="&quot;&quo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73100" y="4335463"/>
            <a:ext cx="612775" cy="581025"/>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quot;IPv6 Client&quot;" descr="&quot;&quot;"/>
          <p:cNvSpPr>
            <a:spLocks noChangeArrowheads="1"/>
          </p:cNvSpPr>
          <p:nvPr/>
        </p:nvSpPr>
        <p:spPr bwMode="auto">
          <a:xfrm>
            <a:off x="5886450" y="1879600"/>
            <a:ext cx="1244600" cy="303213"/>
          </a:xfrm>
          <a:prstGeom prst="roundRect">
            <a:avLst>
              <a:gd name="adj" fmla="val 4167"/>
            </a:avLst>
          </a:prstGeom>
          <a:solidFill>
            <a:schemeClr val="bg1"/>
          </a:solidFill>
          <a:ln w="9525" algn="ctr">
            <a:noFill/>
            <a:round/>
            <a:headEnd/>
            <a:tailEnd/>
          </a:ln>
          <a:effectLst/>
        </p:spPr>
        <p:txBody>
          <a:bodyPr wrap="none" anchor="ctr"/>
          <a:lstStyle/>
          <a:p>
            <a:pPr>
              <a:lnSpc>
                <a:spcPct val="85000"/>
              </a:lnSpc>
            </a:pPr>
            <a:r>
              <a:rPr lang="en-US" sz="1600" dirty="0">
                <a:latin typeface="Segoe UI" pitchFamily="34" charset="0"/>
                <a:ea typeface="Segoe UI" pitchFamily="34" charset="0"/>
                <a:cs typeface="Segoe UI" pitchFamily="34" charset="0"/>
              </a:rPr>
              <a:t>IPv6 Client</a:t>
            </a:r>
          </a:p>
        </p:txBody>
      </p:sp>
      <p:sp>
        <p:nvSpPr>
          <p:cNvPr id="95" name="&quot;IPv6 DHCP Server &quot;" descr="&quot;&quot;"/>
          <p:cNvSpPr>
            <a:spLocks noChangeArrowheads="1"/>
          </p:cNvSpPr>
          <p:nvPr/>
        </p:nvSpPr>
        <p:spPr bwMode="auto">
          <a:xfrm>
            <a:off x="2794794" y="5735942"/>
            <a:ext cx="1900237" cy="223837"/>
          </a:xfrm>
          <a:prstGeom prst="roundRect">
            <a:avLst>
              <a:gd name="adj" fmla="val 4167"/>
            </a:avLst>
          </a:prstGeom>
          <a:solidFill>
            <a:schemeClr val="bg1"/>
          </a:solidFill>
          <a:ln w="9525" algn="ctr">
            <a:noFill/>
            <a:round/>
            <a:headEnd/>
            <a:tailEnd/>
          </a:ln>
          <a:effectLst/>
        </p:spPr>
        <p:txBody>
          <a:bodyPr wrap="none" anchor="ctr"/>
          <a:lstStyle/>
          <a:p>
            <a:pPr>
              <a:lnSpc>
                <a:spcPct val="85000"/>
              </a:lnSpc>
            </a:pPr>
            <a:r>
              <a:rPr lang="en-US" sz="1600" dirty="0">
                <a:latin typeface="Segoe UI" pitchFamily="34" charset="0"/>
                <a:ea typeface="Segoe UI" pitchFamily="34" charset="0"/>
                <a:cs typeface="Segoe UI" pitchFamily="34" charset="0"/>
              </a:rPr>
              <a:t>IPv6 DHCP Server </a:t>
            </a:r>
          </a:p>
        </p:txBody>
      </p:sp>
      <p:sp>
        <p:nvSpPr>
          <p:cNvPr id="96" name="&quot;IPv6 Router&quot;" descr="&quot;&quot;"/>
          <p:cNvSpPr>
            <a:spLocks noChangeArrowheads="1"/>
          </p:cNvSpPr>
          <p:nvPr/>
        </p:nvSpPr>
        <p:spPr bwMode="auto">
          <a:xfrm>
            <a:off x="189181" y="5745163"/>
            <a:ext cx="1376094" cy="334962"/>
          </a:xfrm>
          <a:prstGeom prst="roundRect">
            <a:avLst>
              <a:gd name="adj" fmla="val 4167"/>
            </a:avLst>
          </a:prstGeom>
          <a:solidFill>
            <a:schemeClr val="bg1"/>
          </a:solidFill>
          <a:ln w="9525" algn="ctr">
            <a:noFill/>
            <a:round/>
            <a:headEnd/>
            <a:tailEnd/>
          </a:ln>
          <a:effectLst/>
        </p:spPr>
        <p:txBody>
          <a:bodyPr wrap="none" lIns="36000" rIns="36000" anchor="ctr"/>
          <a:lstStyle/>
          <a:p>
            <a:pPr>
              <a:lnSpc>
                <a:spcPct val="85000"/>
              </a:lnSpc>
            </a:pPr>
            <a:r>
              <a:rPr lang="en-US" sz="1600" dirty="0">
                <a:latin typeface="Segoe UI" pitchFamily="34" charset="0"/>
                <a:ea typeface="Segoe UI" pitchFamily="34" charset="0"/>
                <a:cs typeface="Segoe UI" pitchFamily="34" charset="0"/>
              </a:rPr>
              <a:t>IPv6 Router</a:t>
            </a:r>
          </a:p>
        </p:txBody>
      </p:sp>
      <p:grpSp>
        <p:nvGrpSpPr>
          <p:cNvPr id="97" name="play icon Group 42" descr="&quot;&quot;"/>
          <p:cNvGrpSpPr>
            <a:grpSpLocks/>
          </p:cNvGrpSpPr>
          <p:nvPr/>
        </p:nvGrpSpPr>
        <p:grpSpPr bwMode="auto">
          <a:xfrm>
            <a:off x="8024813" y="6335482"/>
            <a:ext cx="914400" cy="425450"/>
            <a:chOff x="384" y="3024"/>
            <a:chExt cx="720" cy="336"/>
          </a:xfrm>
        </p:grpSpPr>
        <p:sp>
          <p:nvSpPr>
            <p:cNvPr id="98" name="Oval 43"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xmlns="" w="9525" algn="ctr">
                  <a:solidFill>
                    <a:schemeClr val="tx1"/>
                  </a:solidFill>
                  <a:round/>
                  <a:headEnd/>
                  <a:tailEnd/>
                </a14:hiddenLine>
              </a:ext>
            </a:extLst>
          </p:spPr>
          <p:txBody>
            <a:bodyPr wrap="none" anchor="ctr"/>
            <a:lstStyle/>
            <a:p>
              <a:endParaRPr lang="en-GB" dirty="0"/>
            </a:p>
          </p:txBody>
        </p:sp>
        <p:grpSp>
          <p:nvGrpSpPr>
            <p:cNvPr id="99" name="Group 44"/>
            <p:cNvGrpSpPr>
              <a:grpSpLocks/>
            </p:cNvGrpSpPr>
            <p:nvPr/>
          </p:nvGrpSpPr>
          <p:grpSpPr bwMode="auto">
            <a:xfrm>
              <a:off x="480" y="3096"/>
              <a:ext cx="240" cy="192"/>
              <a:chOff x="480" y="3096"/>
              <a:chExt cx="240" cy="192"/>
            </a:xfrm>
          </p:grpSpPr>
          <p:sp>
            <p:nvSpPr>
              <p:cNvPr id="100" name="Oval 45"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17961" dir="2700000" algn="ctr" rotWithShape="0">
                        <a:srgbClr val="969696"/>
                      </a:outerShdw>
                    </a:effectLst>
                  </a14:hiddenEffects>
                </a:ext>
              </a:extLst>
            </p:spPr>
            <p:txBody>
              <a:bodyPr wrap="none" anchor="ctr"/>
              <a:lstStyle/>
              <a:p>
                <a:endParaRPr lang="en-GB" dirty="0"/>
              </a:p>
            </p:txBody>
          </p:sp>
          <p:sp>
            <p:nvSpPr>
              <p:cNvPr id="101" name="Freeform 46" descr="&quot;&quot;"/>
              <p:cNvSpPr>
                <a:spLocks/>
              </p:cNvSpPr>
              <p:nvPr/>
            </p:nvSpPr>
            <p:spPr bwMode="auto">
              <a:xfrm>
                <a:off x="539" y="3123"/>
                <a:ext cx="138" cy="132"/>
              </a:xfrm>
              <a:custGeom>
                <a:avLst/>
                <a:gdLst>
                  <a:gd name="T0" fmla="*/ 0 w 432"/>
                  <a:gd name="T1" fmla="*/ 0 h 576"/>
                  <a:gd name="T2" fmla="*/ 0 w 432"/>
                  <a:gd name="T3" fmla="*/ 576 h 576"/>
                  <a:gd name="T4" fmla="*/ 432 w 432"/>
                  <a:gd name="T5" fmla="*/ 288 h 576"/>
                  <a:gd name="T6" fmla="*/ 0 w 432"/>
                  <a:gd name="T7" fmla="*/ 0 h 576"/>
                </a:gdLst>
                <a:ahLst/>
                <a:cxnLst>
                  <a:cxn ang="0">
                    <a:pos x="T0" y="T1"/>
                  </a:cxn>
                  <a:cxn ang="0">
                    <a:pos x="T2" y="T3"/>
                  </a:cxn>
                  <a:cxn ang="0">
                    <a:pos x="T4" y="T5"/>
                  </a:cxn>
                  <a:cxn ang="0">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GB" dirty="0"/>
              </a:p>
            </p:txBody>
          </p:sp>
        </p:grpSp>
      </p:grpSp>
      <p:grpSp>
        <p:nvGrpSpPr>
          <p:cNvPr id="102" name="play icon Group 47" descr="&quot;&quot;"/>
          <p:cNvGrpSpPr>
            <a:grpSpLocks/>
          </p:cNvGrpSpPr>
          <p:nvPr/>
        </p:nvGrpSpPr>
        <p:grpSpPr bwMode="auto">
          <a:xfrm>
            <a:off x="8512175" y="6425970"/>
            <a:ext cx="304800" cy="244475"/>
            <a:chOff x="768" y="3096"/>
            <a:chExt cx="240" cy="192"/>
          </a:xfrm>
        </p:grpSpPr>
        <p:sp>
          <p:nvSpPr>
            <p:cNvPr id="103" name="Oval 48"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17961" dir="2700000" algn="ctr" rotWithShape="0">
                      <a:srgbClr val="969696"/>
                    </a:outerShdw>
                  </a:effectLst>
                </a14:hiddenEffects>
              </a:ext>
            </a:extLst>
          </p:spPr>
          <p:txBody>
            <a:bodyPr wrap="none" anchor="ctr"/>
            <a:lstStyle/>
            <a:p>
              <a:endParaRPr lang="en-GB" dirty="0"/>
            </a:p>
          </p:txBody>
        </p:sp>
        <p:sp>
          <p:nvSpPr>
            <p:cNvPr id="104" name="Rectangle 49" descr="&quot;&quot;"/>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GB" dirty="0"/>
            </a:p>
          </p:txBody>
        </p:sp>
      </p:grpSp>
    </p:spTree>
    <p:extLst>
      <p:ext uri="{BB962C8B-B14F-4D97-AF65-F5344CB8AC3E}">
        <p14:creationId xmlns:p14="http://schemas.microsoft.com/office/powerpoint/2010/main" xmlns="" val="316963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000"/>
                                        <p:tgtEl>
                                          <p:spTgt spid="7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wipe(left)">
                                      <p:cBhvr>
                                        <p:cTn id="11" dur="2000"/>
                                        <p:tgtEl>
                                          <p:spTgt spid="8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left)">
                                      <p:cBhvr>
                                        <p:cTn id="16" dur="1000"/>
                                        <p:tgtEl>
                                          <p:spTgt spid="71"/>
                                        </p:tgtEl>
                                      </p:cBhvr>
                                    </p:animEffect>
                                  </p:childTnLst>
                                </p:cTn>
                              </p:par>
                              <p:par>
                                <p:cTn id="17" presetID="1" presetClass="exit" presetSubtype="0" fill="hold" nodeType="withEffect">
                                  <p:stCondLst>
                                    <p:cond delay="0"/>
                                  </p:stCondLst>
                                  <p:childTnLst>
                                    <p:set>
                                      <p:cBhvr>
                                        <p:cTn id="18" dur="1" fill="hold">
                                          <p:stCondLst>
                                            <p:cond delay="0"/>
                                          </p:stCondLst>
                                        </p:cTn>
                                        <p:tgtEl>
                                          <p:spTgt spid="74"/>
                                        </p:tgtEl>
                                        <p:attrNameLst>
                                          <p:attrName>style.visibility</p:attrName>
                                        </p:attrNameLst>
                                      </p:cBhvr>
                                      <p:to>
                                        <p:strVal val="hidden"/>
                                      </p:to>
                                    </p:se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par>
                                <p:cTn id="23" presetID="6" presetClass="emph" presetSubtype="0" fill="hold" grpId="1" nodeType="withEffect">
                                  <p:stCondLst>
                                    <p:cond delay="0"/>
                                  </p:stCondLst>
                                  <p:childTnLst>
                                    <p:animScale>
                                      <p:cBhvr>
                                        <p:cTn id="24" dur="500" fill="hold"/>
                                        <p:tgtEl>
                                          <p:spTgt spid="84"/>
                                        </p:tgtEl>
                                      </p:cBhvr>
                                      <p:by x="150000" y="150000"/>
                                    </p:animScale>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6" presetClass="emph" presetSubtype="0" fill="hold" grpId="1" nodeType="withEffect">
                                  <p:stCondLst>
                                    <p:cond delay="0"/>
                                  </p:stCondLst>
                                  <p:childTnLst>
                                    <p:animScale>
                                      <p:cBhvr>
                                        <p:cTn id="30" dur="500" fill="hold"/>
                                        <p:tgtEl>
                                          <p:spTgt spid="83"/>
                                        </p:tgtEl>
                                      </p:cBhvr>
                                      <p:by x="150000" y="150000"/>
                                    </p:animScale>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par>
                                <p:cTn id="35" presetID="6" presetClass="emph" presetSubtype="0" fill="hold" grpId="1" nodeType="withEffect">
                                  <p:stCondLst>
                                    <p:cond delay="0"/>
                                  </p:stCondLst>
                                  <p:childTnLst>
                                    <p:animScale>
                                      <p:cBhvr>
                                        <p:cTn id="36" dur="500" fill="hold"/>
                                        <p:tgtEl>
                                          <p:spTgt spid="82"/>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left)">
                                      <p:cBhvr>
                                        <p:cTn id="41" dur="1000"/>
                                        <p:tgtEl>
                                          <p:spTgt spid="68"/>
                                        </p:tgtEl>
                                      </p:cBhvr>
                                    </p:animEffect>
                                  </p:childTnLst>
                                </p:cTn>
                              </p:par>
                              <p:par>
                                <p:cTn id="42" presetID="10" presetClass="exit" presetSubtype="0" fill="hold" grpId="2" nodeType="withEffect">
                                  <p:stCondLst>
                                    <p:cond delay="0"/>
                                  </p:stCondLst>
                                  <p:childTnLst>
                                    <p:animEffect transition="out" filter="fade">
                                      <p:cBhvr>
                                        <p:cTn id="43" dur="500"/>
                                        <p:tgtEl>
                                          <p:spTgt spid="82"/>
                                        </p:tgtEl>
                                      </p:cBhvr>
                                    </p:animEffect>
                                    <p:set>
                                      <p:cBhvr>
                                        <p:cTn id="44" dur="1" fill="hold">
                                          <p:stCondLst>
                                            <p:cond delay="499"/>
                                          </p:stCondLst>
                                        </p:cTn>
                                        <p:tgtEl>
                                          <p:spTgt spid="82"/>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500"/>
                                        <p:tgtEl>
                                          <p:spTgt spid="83"/>
                                        </p:tgtEl>
                                      </p:cBhvr>
                                    </p:animEffect>
                                    <p:set>
                                      <p:cBhvr>
                                        <p:cTn id="47" dur="1" fill="hold">
                                          <p:stCondLst>
                                            <p:cond delay="499"/>
                                          </p:stCondLst>
                                        </p:cTn>
                                        <p:tgtEl>
                                          <p:spTgt spid="83"/>
                                        </p:tgtEl>
                                        <p:attrNameLst>
                                          <p:attrName>style.visibility</p:attrName>
                                        </p:attrNameLst>
                                      </p:cBhvr>
                                      <p:to>
                                        <p:strVal val="hidden"/>
                                      </p:to>
                                    </p:set>
                                  </p:childTnLst>
                                </p:cTn>
                              </p:par>
                              <p:par>
                                <p:cTn id="48" presetID="10" presetClass="exit" presetSubtype="0" fill="hold" grpId="2" nodeType="withEffect">
                                  <p:stCondLst>
                                    <p:cond delay="0"/>
                                  </p:stCondLst>
                                  <p:childTnLst>
                                    <p:animEffect transition="out" filter="fade">
                                      <p:cBhvr>
                                        <p:cTn id="49" dur="500"/>
                                        <p:tgtEl>
                                          <p:spTgt spid="84"/>
                                        </p:tgtEl>
                                      </p:cBhvr>
                                    </p:animEffect>
                                    <p:set>
                                      <p:cBhvr>
                                        <p:cTn id="50" dur="1" fill="hold">
                                          <p:stCondLst>
                                            <p:cond delay="499"/>
                                          </p:stCondLst>
                                        </p:cTn>
                                        <p:tgtEl>
                                          <p:spTgt spid="8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71"/>
                                        </p:tgtEl>
                                        <p:attrNameLst>
                                          <p:attrName>style.visibility</p:attrName>
                                        </p:attrNameLst>
                                      </p:cBhvr>
                                      <p:to>
                                        <p:strVal val="hidden"/>
                                      </p:to>
                                    </p:set>
                                  </p:childTnLst>
                                </p:cTn>
                              </p:par>
                              <p:par>
                                <p:cTn id="53" presetID="22" presetClass="entr" presetSubtype="1"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up)">
                                      <p:cBhvr>
                                        <p:cTn id="55" dur="1000"/>
                                        <p:tgtEl>
                                          <p:spTgt spid="91"/>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wipe(left)">
                                      <p:cBhvr>
                                        <p:cTn id="59" dur="2000"/>
                                        <p:tgtEl>
                                          <p:spTgt spid="8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wipe(left)">
                                      <p:cBhvr>
                                        <p:cTn id="64" dur="1000"/>
                                        <p:tgtEl>
                                          <p:spTgt spid="65"/>
                                        </p:tgtEl>
                                      </p:cBhvr>
                                    </p:animEffect>
                                  </p:childTnLst>
                                </p:cTn>
                              </p:par>
                              <p:par>
                                <p:cTn id="65" presetID="1" presetClass="exit" presetSubtype="0" fill="hold" nodeType="withEffect">
                                  <p:stCondLst>
                                    <p:cond delay="0"/>
                                  </p:stCondLst>
                                  <p:childTnLst>
                                    <p:set>
                                      <p:cBhvr>
                                        <p:cTn id="66" dur="1" fill="hold">
                                          <p:stCondLst>
                                            <p:cond delay="0"/>
                                          </p:stCondLst>
                                        </p:cTn>
                                        <p:tgtEl>
                                          <p:spTgt spid="68"/>
                                        </p:tgtEl>
                                        <p:attrNameLst>
                                          <p:attrName>style.visibility</p:attrName>
                                        </p:attrNameLst>
                                      </p:cBhvr>
                                      <p:to>
                                        <p:strVal val="hidden"/>
                                      </p:to>
                                    </p:set>
                                  </p:childTnLst>
                                </p:cTn>
                              </p:par>
                            </p:childTnLst>
                          </p:cTn>
                        </p:par>
                        <p:par>
                          <p:cTn id="67" fill="hold">
                            <p:stCondLst>
                              <p:cond delay="1000"/>
                            </p:stCondLst>
                            <p:childTnLst>
                              <p:par>
                                <p:cTn id="68" presetID="9" presetClass="entr" presetSubtype="0" fill="hold" nodeType="afterEffect">
                                  <p:stCondLst>
                                    <p:cond delay="0"/>
                                  </p:stCondLst>
                                  <p:childTnLst>
                                    <p:set>
                                      <p:cBhvr>
                                        <p:cTn id="69" dur="1" fill="hold">
                                          <p:stCondLst>
                                            <p:cond delay="0"/>
                                          </p:stCondLst>
                                        </p:cTn>
                                        <p:tgtEl>
                                          <p:spTgt spid="93"/>
                                        </p:tgtEl>
                                        <p:attrNameLst>
                                          <p:attrName>style.visibility</p:attrName>
                                        </p:attrNameLst>
                                      </p:cBhvr>
                                      <p:to>
                                        <p:strVal val="visible"/>
                                      </p:to>
                                    </p:set>
                                    <p:animEffect transition="in" filter="dissolve">
                                      <p:cBhvr>
                                        <p:cTn id="70" dur="500"/>
                                        <p:tgtEl>
                                          <p:spTgt spid="9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1000"/>
                                        <p:tgtEl>
                                          <p:spTgt spid="62"/>
                                        </p:tgtEl>
                                      </p:cBhvr>
                                    </p:animEffect>
                                  </p:childTnLst>
                                </p:cTn>
                              </p:par>
                              <p:par>
                                <p:cTn id="76" presetID="1" presetClass="exit" presetSubtype="0" fill="hold" nodeType="withEffect">
                                  <p:stCondLst>
                                    <p:cond delay="0"/>
                                  </p:stCondLst>
                                  <p:childTnLst>
                                    <p:set>
                                      <p:cBhvr>
                                        <p:cTn id="77" dur="1" fill="hold">
                                          <p:stCondLst>
                                            <p:cond delay="0"/>
                                          </p:stCondLst>
                                        </p:cTn>
                                        <p:tgtEl>
                                          <p:spTgt spid="65"/>
                                        </p:tgtEl>
                                        <p:attrNameLst>
                                          <p:attrName>style.visibility</p:attrName>
                                        </p:attrNameLst>
                                      </p:cBhvr>
                                      <p:to>
                                        <p:strVal val="hidden"/>
                                      </p:to>
                                    </p:set>
                                  </p:childTnLst>
                                </p:cTn>
                              </p:par>
                              <p:par>
                                <p:cTn id="78" presetID="22" presetClass="entr" presetSubtype="4" fill="hold" grpId="0" nodeType="withEffect">
                                  <p:stCondLst>
                                    <p:cond delay="0"/>
                                  </p:stCondLst>
                                  <p:childTnLst>
                                    <p:set>
                                      <p:cBhvr>
                                        <p:cTn id="79" dur="1" fill="hold">
                                          <p:stCondLst>
                                            <p:cond delay="0"/>
                                          </p:stCondLst>
                                        </p:cTn>
                                        <p:tgtEl>
                                          <p:spTgt spid="92"/>
                                        </p:tgtEl>
                                        <p:attrNameLst>
                                          <p:attrName>style.visibility</p:attrName>
                                        </p:attrNameLst>
                                      </p:cBhvr>
                                      <p:to>
                                        <p:strVal val="visible"/>
                                      </p:to>
                                    </p:set>
                                    <p:animEffect transition="in" filter="wipe(down)">
                                      <p:cBhvr>
                                        <p:cTn id="80" dur="2000"/>
                                        <p:tgtEl>
                                          <p:spTgt spid="92"/>
                                        </p:tgtEl>
                                      </p:cBhvr>
                                    </p:animEffect>
                                  </p:childTnLst>
                                </p:cTn>
                              </p:par>
                              <p:par>
                                <p:cTn id="81" presetID="1" presetClass="exit" presetSubtype="0" fill="hold" nodeType="withEffect">
                                  <p:stCondLst>
                                    <p:cond delay="0"/>
                                  </p:stCondLst>
                                  <p:childTnLst>
                                    <p:set>
                                      <p:cBhvr>
                                        <p:cTn id="82" dur="1" fill="hold">
                                          <p:stCondLst>
                                            <p:cond delay="0"/>
                                          </p:stCondLst>
                                        </p:cTn>
                                        <p:tgtEl>
                                          <p:spTgt spid="93"/>
                                        </p:tgtEl>
                                        <p:attrNameLst>
                                          <p:attrName>style.visibility</p:attrName>
                                        </p:attrNameLst>
                                      </p:cBhvr>
                                      <p:to>
                                        <p:strVal val="hidden"/>
                                      </p:to>
                                    </p:set>
                                  </p:childTnLst>
                                </p:cTn>
                              </p:par>
                            </p:childTnLst>
                          </p:cTn>
                        </p:par>
                        <p:par>
                          <p:cTn id="83" fill="hold">
                            <p:stCondLst>
                              <p:cond delay="2000"/>
                            </p:stCondLst>
                            <p:childTnLst>
                              <p:par>
                                <p:cTn id="84" presetID="22" presetClass="entr" presetSubtype="8" fill="hold" grpId="0"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2000"/>
                                        <p:tgtEl>
                                          <p:spTgt spid="8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wipe(left)">
                                      <p:cBhvr>
                                        <p:cTn id="91" dur="1000"/>
                                        <p:tgtEl>
                                          <p:spTgt spid="59"/>
                                        </p:tgtEl>
                                      </p:cBhvr>
                                    </p:animEffect>
                                  </p:childTnLst>
                                </p:cTn>
                              </p:par>
                              <p:par>
                                <p:cTn id="92" presetID="1" presetClass="exit" presetSubtype="0" fill="hold"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22" presetClass="entr" presetSubtype="1" fill="hold" grpId="0" nodeType="with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wipe(up)">
                                      <p:cBhvr>
                                        <p:cTn id="96" dur="1000"/>
                                        <p:tgtEl>
                                          <p:spTgt spid="89"/>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wipe(down)">
                                      <p:cBhvr>
                                        <p:cTn id="99" dur="1000"/>
                                        <p:tgtEl>
                                          <p:spTgt spid="90"/>
                                        </p:tgtEl>
                                      </p:cBhvr>
                                    </p:animEffec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wipe(left)">
                                      <p:cBhvr>
                                        <p:cTn id="103" dur="2000"/>
                                        <p:tgtEl>
                                          <p:spTgt spid="8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4"/>
                                        </p:tgtEl>
                                        <p:attrNameLst>
                                          <p:attrName>style.visibility</p:attrName>
                                        </p:attrNameLst>
                                      </p:cBhvr>
                                      <p:to>
                                        <p:strVal val="visible"/>
                                      </p:to>
                                    </p:set>
                                  </p:childTnLst>
                                </p:cTn>
                              </p:par>
                              <p:par>
                                <p:cTn id="108" presetID="1" presetClass="exit" presetSubtype="0" fill="hold" grpId="0" nodeType="withEffect">
                                  <p:stCondLst>
                                    <p:cond delay="0"/>
                                  </p:stCondLst>
                                  <p:childTnLst>
                                    <p:set>
                                      <p:cBhvr>
                                        <p:cTn id="109" dur="1" fill="hold">
                                          <p:stCondLst>
                                            <p:cond delay="0"/>
                                          </p:stCondLst>
                                        </p:cTn>
                                        <p:tgtEl>
                                          <p:spTgt spid="58"/>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59"/>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85"/>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86"/>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87"/>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88"/>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77"/>
                                        </p:tgtEl>
                                        <p:attrNameLst>
                                          <p:attrName>style.visibility</p:attrName>
                                        </p:attrNameLst>
                                      </p:cBhvr>
                                      <p:to>
                                        <p:strVal val="hidden"/>
                                      </p:to>
                                    </p:set>
                                  </p:childTnLst>
                                </p:cTn>
                              </p:par>
                              <p:par>
                                <p:cTn id="122" presetID="1" presetClass="exit" presetSubtype="0" fill="hold" grpId="0" nodeType="withEffect">
                                  <p:stCondLst>
                                    <p:cond delay="0"/>
                                  </p:stCondLst>
                                  <p:childTnLst>
                                    <p:set>
                                      <p:cBhvr>
                                        <p:cTn id="123" dur="1" fill="hold">
                                          <p:stCondLst>
                                            <p:cond delay="0"/>
                                          </p:stCondLst>
                                        </p:cTn>
                                        <p:tgtEl>
                                          <p:spTgt spid="96"/>
                                        </p:tgtEl>
                                        <p:attrNameLst>
                                          <p:attrName>style.visibility</p:attrName>
                                        </p:attrNameLst>
                                      </p:cBhvr>
                                      <p:to>
                                        <p:strVal val="hidden"/>
                                      </p:to>
                                    </p:set>
                                  </p:childTnLst>
                                </p:cTn>
                              </p:par>
                              <p:par>
                                <p:cTn id="124" presetID="1" presetClass="exit" presetSubtype="0" fill="hold" grpId="0" nodeType="withEffect">
                                  <p:stCondLst>
                                    <p:cond delay="0"/>
                                  </p:stCondLst>
                                  <p:childTnLst>
                                    <p:set>
                                      <p:cBhvr>
                                        <p:cTn id="125" dur="1" fill="hold">
                                          <p:stCondLst>
                                            <p:cond delay="0"/>
                                          </p:stCondLst>
                                        </p:cTn>
                                        <p:tgtEl>
                                          <p:spTgt spid="95"/>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81"/>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80"/>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94"/>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90"/>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89"/>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92"/>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91"/>
                                        </p:tgtEl>
                                        <p:attrNameLst>
                                          <p:attrName>style.visibility</p:attrName>
                                        </p:attrNameLst>
                                      </p:cBhvr>
                                      <p:to>
                                        <p:strVal val="hidden"/>
                                      </p:to>
                                    </p:set>
                                  </p:childTnLst>
                                </p:cTn>
                              </p:par>
                            </p:childTnLst>
                          </p:cTn>
                        </p:par>
                        <p:par>
                          <p:cTn id="140" fill="hold">
                            <p:stCondLst>
                              <p:cond delay="0"/>
                            </p:stCondLst>
                            <p:childTnLst>
                              <p:par>
                                <p:cTn id="141" presetID="1" presetClass="entr" presetSubtype="0" fill="hold" nodeType="after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82" grpId="0" animBg="1"/>
      <p:bldP spid="82" grpId="1" animBg="1"/>
      <p:bldP spid="82" grpId="2" animBg="1"/>
      <p:bldP spid="83" grpId="0" animBg="1"/>
      <p:bldP spid="83" grpId="1" animBg="1"/>
      <p:bldP spid="83" grpId="2" animBg="1"/>
      <p:bldP spid="84" grpId="0" animBg="1"/>
      <p:bldP spid="84" grpId="1" animBg="1"/>
      <p:bldP spid="84" grpId="2"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4" grpId="0" animBg="1"/>
      <p:bldP spid="95" grpId="0" animBg="1"/>
      <p:bldP spid="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cd41bed6-742c-49fa-b5d5-9622d980ba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Configuring IPv6 Client Settings</a:t>
            </a:r>
            <a:endParaRPr lang="en-CA" dirty="0"/>
          </a:p>
        </p:txBody>
      </p:sp>
      <p:sp>
        <p:nvSpPr>
          <p:cNvPr id="4" name="Content Placeholder 2"/>
          <p:cNvSpPr>
            <a:spLocks noGrp="1"/>
          </p:cNvSpPr>
          <p:nvPr/>
        </p:nvSpPr>
        <p:spPr bwMode="auto">
          <a:xfrm>
            <a:off x="666606" y="1186151"/>
            <a:ext cx="7479867" cy="42032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600" dirty="0"/>
              <a:t>In this demonstration, you will see how to:</a:t>
            </a:r>
          </a:p>
          <a:p>
            <a:pPr lvl="1"/>
            <a:r>
              <a:rPr lang="en-US" sz="2600" dirty="0"/>
              <a:t>View IPv6 configuration by using IPconfig</a:t>
            </a:r>
          </a:p>
          <a:p>
            <a:pPr lvl="1"/>
            <a:r>
              <a:rPr lang="en-US" sz="2600" dirty="0"/>
              <a:t>Configure IPv6 on </a:t>
            </a:r>
            <a:r>
              <a:rPr lang="en-US" sz="2800" dirty="0"/>
              <a:t>a domain </a:t>
            </a:r>
            <a:r>
              <a:rPr lang="en-US" sz="2800" dirty="0" smtClean="0"/>
              <a:t>controller and a server </a:t>
            </a:r>
            <a:endParaRPr lang="en-US" sz="2600" dirty="0" smtClean="0"/>
          </a:p>
          <a:p>
            <a:pPr lvl="1"/>
            <a:r>
              <a:rPr lang="en-US" sz="2600" dirty="0" smtClean="0"/>
              <a:t>Verify </a:t>
            </a:r>
            <a:r>
              <a:rPr lang="en-US" sz="2600" dirty="0"/>
              <a:t>IPv6 communication is </a:t>
            </a:r>
            <a:r>
              <a:rPr lang="en-US" sz="2600" dirty="0" smtClean="0"/>
              <a:t>functional</a:t>
            </a:r>
          </a:p>
          <a:p>
            <a:pPr marL="0" indent="0">
              <a:buNone/>
            </a:pPr>
            <a:endParaRPr lang="en-US" dirty="0"/>
          </a:p>
        </p:txBody>
      </p:sp>
    </p:spTree>
    <p:extLst>
      <p:ext uri="{BB962C8B-B14F-4D97-AF65-F5344CB8AC3E}">
        <p14:creationId xmlns:p14="http://schemas.microsoft.com/office/powerpoint/2010/main" xmlns="" val="2300190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de369c75-beee-4b11-bae3-bdb00f1c5a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3: Coexistence with IPv4</a:t>
            </a:r>
            <a:endParaRPr lang="en-CA" dirty="0"/>
          </a:p>
        </p:txBody>
      </p:sp>
      <p:sp>
        <p:nvSpPr>
          <p:cNvPr id="3" name="Text Placeholder 2"/>
          <p:cNvSpPr>
            <a:spLocks noGrp="1"/>
          </p:cNvSpPr>
          <p:nvPr>
            <p:ph type="body" idx="1"/>
          </p:nvPr>
        </p:nvSpPr>
        <p:spPr/>
        <p:txBody>
          <a:bodyPr/>
          <a:lstStyle/>
          <a:p>
            <a:r>
              <a:rPr lang="en-CA" dirty="0" smtClean="0"/>
              <a:t>What Are Node Types?
IPv4 and IPv6 Coexistence
Demonstration: Configuring DNS to Support IPv6
What Is IPv6 Over IPv4 Tunneling?</a:t>
            </a:r>
            <a:endParaRPr lang="en-CA" dirty="0"/>
          </a:p>
        </p:txBody>
      </p:sp>
    </p:spTree>
    <p:extLst>
      <p:ext uri="{BB962C8B-B14F-4D97-AF65-F5344CB8AC3E}">
        <p14:creationId xmlns:p14="http://schemas.microsoft.com/office/powerpoint/2010/main" xmlns="" val="287449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869fdd30-2093-42e4-a7c8-58f685add3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Node Types?</a:t>
            </a:r>
            <a:endParaRPr lang="en-CA" dirty="0"/>
          </a:p>
        </p:txBody>
      </p:sp>
      <p:sp>
        <p:nvSpPr>
          <p:cNvPr id="4" name="Oval 3" descr="&quot;&quot;"/>
          <p:cNvSpPr/>
          <p:nvPr/>
        </p:nvSpPr>
        <p:spPr bwMode="auto">
          <a:xfrm rot="20587389">
            <a:off x="542581" y="3304637"/>
            <a:ext cx="3772885" cy="2526712"/>
          </a:xfrm>
          <a:prstGeom prst="ellipse">
            <a:avLst/>
          </a:prstGeom>
          <a:noFill/>
          <a:ln w="41275" cap="flat" cmpd="sng" algn="ctr">
            <a:solidFill>
              <a:schemeClr val="bg1">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Verdana" pitchFamily="34" charset="0"/>
            </a:endParaRPr>
          </a:p>
        </p:txBody>
      </p:sp>
      <p:sp>
        <p:nvSpPr>
          <p:cNvPr id="5" name="AutoShape 12" descr="&quot;&quot;"/>
          <p:cNvSpPr>
            <a:spLocks noChangeArrowheads="1"/>
          </p:cNvSpPr>
          <p:nvPr/>
        </p:nvSpPr>
        <p:spPr bwMode="auto">
          <a:xfrm rot="14403386" flipH="1" flipV="1">
            <a:off x="4300144" y="2212829"/>
            <a:ext cx="421111" cy="2792001"/>
          </a:xfrm>
          <a:prstGeom prst="can">
            <a:avLst>
              <a:gd name="adj" fmla="val 3835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rgbClr val="4D4D4D"/>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6" name="Oval 5" descr="&quot;&quot;"/>
          <p:cNvSpPr/>
          <p:nvPr/>
        </p:nvSpPr>
        <p:spPr bwMode="auto">
          <a:xfrm rot="20587389">
            <a:off x="4600592" y="1051047"/>
            <a:ext cx="3993941" cy="2883933"/>
          </a:xfrm>
          <a:prstGeom prst="ellipse">
            <a:avLst/>
          </a:prstGeom>
          <a:noFill/>
          <a:ln w="41275" cap="flat" cmpd="sng" algn="ctr">
            <a:solidFill>
              <a:schemeClr val="bg1">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Verdana" pitchFamily="34" charset="0"/>
            </a:endParaRPr>
          </a:p>
        </p:txBody>
      </p:sp>
      <p:grpSp>
        <p:nvGrpSpPr>
          <p:cNvPr id="7" name="Group 6"/>
          <p:cNvGrpSpPr/>
          <p:nvPr/>
        </p:nvGrpSpPr>
        <p:grpSpPr>
          <a:xfrm>
            <a:off x="558320" y="909419"/>
            <a:ext cx="8156079" cy="4790912"/>
            <a:chOff x="457271" y="595476"/>
            <a:chExt cx="8156079" cy="4790912"/>
          </a:xfrm>
          <a:noFill/>
          <a:effectLst/>
        </p:grpSpPr>
        <p:pic>
          <p:nvPicPr>
            <p:cNvPr id="8" name="Picture 7"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80904" y="595476"/>
              <a:ext cx="995898" cy="1113692"/>
            </a:xfrm>
            <a:prstGeom prst="rect">
              <a:avLst/>
            </a:prstGeom>
            <a:grpFill/>
            <a:ln>
              <a:noFill/>
            </a:ln>
            <a:extLst/>
          </p:spPr>
        </p:pic>
        <p:pic>
          <p:nvPicPr>
            <p:cNvPr id="9" name="Picture 8"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3589" y="2165167"/>
              <a:ext cx="1033462" cy="1155700"/>
            </a:xfrm>
            <a:prstGeom prst="rect">
              <a:avLst/>
            </a:prstGeom>
            <a:grpFill/>
            <a:ln>
              <a:noFill/>
            </a:ln>
            <a:extLst/>
          </p:spPr>
        </p:pic>
        <p:pic>
          <p:nvPicPr>
            <p:cNvPr id="10" name="Picture 9"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8475" y="4230688"/>
              <a:ext cx="1033463" cy="1155700"/>
            </a:xfrm>
            <a:prstGeom prst="rect">
              <a:avLst/>
            </a:prstGeom>
            <a:grpFill/>
            <a:ln>
              <a:noFill/>
            </a:ln>
            <a:extLst/>
          </p:spPr>
        </p:pic>
        <p:sp>
          <p:nvSpPr>
            <p:cNvPr id="11" name="AutoShape 13"/>
            <p:cNvSpPr>
              <a:spLocks noChangeArrowheads="1"/>
            </p:cNvSpPr>
            <p:nvPr/>
          </p:nvSpPr>
          <p:spPr bwMode="auto">
            <a:xfrm>
              <a:off x="2871338" y="4875066"/>
              <a:ext cx="2300181" cy="346671"/>
            </a:xfrm>
            <a:prstGeom prst="roundRect">
              <a:avLst>
                <a:gd name="adj" fmla="val 4167"/>
              </a:avLst>
            </a:prstGeom>
            <a:solidFill>
              <a:schemeClr val="bg1"/>
            </a:solidFill>
            <a:ln w="9525" algn="ctr">
              <a:noFill/>
              <a:round/>
              <a:headEnd/>
              <a:tailEnd/>
            </a:ln>
            <a:effectLst/>
          </p:spPr>
          <p:txBody>
            <a:bodyPr wrap="square" lIns="0" tIns="0" rIns="0" bIns="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600" b="0" dirty="0">
                  <a:latin typeface="Segoe UI" pitchFamily="34" charset="0"/>
                  <a:ea typeface="Segoe UI" pitchFamily="34" charset="0"/>
                  <a:cs typeface="Segoe UI" pitchFamily="34" charset="0"/>
                </a:rPr>
                <a:t>IPv4 Network</a:t>
              </a:r>
            </a:p>
          </p:txBody>
        </p:sp>
        <p:sp>
          <p:nvSpPr>
            <p:cNvPr id="12" name="AutoShape 14"/>
            <p:cNvSpPr>
              <a:spLocks noChangeArrowheads="1"/>
            </p:cNvSpPr>
            <p:nvPr/>
          </p:nvSpPr>
          <p:spPr bwMode="auto">
            <a:xfrm>
              <a:off x="6313169" y="3092183"/>
              <a:ext cx="2300181" cy="346671"/>
            </a:xfrm>
            <a:prstGeom prst="roundRect">
              <a:avLst>
                <a:gd name="adj" fmla="val 4167"/>
              </a:avLst>
            </a:prstGeom>
            <a:solidFill>
              <a:schemeClr val="bg1"/>
            </a:solidFill>
            <a:ln w="9525" algn="ctr">
              <a:noFill/>
              <a:round/>
              <a:headEnd/>
              <a:tailEnd/>
            </a:ln>
            <a:effectLst/>
          </p:spPr>
          <p:txBody>
            <a:bodyPr wrap="square" lIns="0" tIns="0" rIns="0" bIns="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600" b="0" dirty="0">
                  <a:latin typeface="Segoe UI" pitchFamily="34" charset="0"/>
                  <a:ea typeface="Segoe UI" pitchFamily="34" charset="0"/>
                  <a:cs typeface="Segoe UI" pitchFamily="34" charset="0"/>
                </a:rPr>
                <a:t>IPv6 Network</a:t>
              </a:r>
            </a:p>
          </p:txBody>
        </p:sp>
        <p:sp>
          <p:nvSpPr>
            <p:cNvPr id="13" name="Rectangle 12"/>
            <p:cNvSpPr>
              <a:spLocks noChangeArrowheads="1"/>
            </p:cNvSpPr>
            <p:nvPr/>
          </p:nvSpPr>
          <p:spPr bwMode="auto">
            <a:xfrm>
              <a:off x="457271" y="3363415"/>
              <a:ext cx="2730176" cy="400110"/>
            </a:xfrm>
            <a:prstGeom prst="rect">
              <a:avLst/>
            </a:prstGeom>
            <a:solidFill>
              <a:schemeClr val="bg1"/>
            </a:solidFill>
            <a:ln w="9525" algn="ctr">
              <a:noFill/>
              <a:miter lim="800000"/>
              <a:headEnd/>
              <a:tailEnd/>
            </a:ln>
            <a:effectLs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smtClean="0">
                  <a:latin typeface="Segoe UI" pitchFamily="34" charset="0"/>
                  <a:ea typeface="Segoe UI" pitchFamily="34" charset="0"/>
                  <a:cs typeface="Segoe UI" pitchFamily="34" charset="0"/>
                </a:rPr>
                <a:t>IPv4/IPv6 </a:t>
              </a:r>
              <a:r>
                <a:rPr lang="en-US" sz="2600" b="0" dirty="0">
                  <a:latin typeface="Segoe UI" pitchFamily="34" charset="0"/>
                  <a:ea typeface="Segoe UI" pitchFamily="34" charset="0"/>
                  <a:cs typeface="Segoe UI" pitchFamily="34" charset="0"/>
                </a:rPr>
                <a:t>Node</a:t>
              </a:r>
            </a:p>
          </p:txBody>
        </p:sp>
        <p:sp>
          <p:nvSpPr>
            <p:cNvPr id="14" name="Rectangle 13"/>
            <p:cNvSpPr>
              <a:spLocks noChangeArrowheads="1"/>
            </p:cNvSpPr>
            <p:nvPr/>
          </p:nvSpPr>
          <p:spPr bwMode="auto">
            <a:xfrm>
              <a:off x="1557338" y="4116995"/>
              <a:ext cx="2136159" cy="720197"/>
            </a:xfrm>
            <a:prstGeom prst="rect">
              <a:avLst/>
            </a:prstGeom>
            <a:solidFill>
              <a:schemeClr val="bg1"/>
            </a:solidFill>
            <a:ln w="9525" algn="ctr">
              <a:noFill/>
              <a:miter lim="800000"/>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2600" b="0" dirty="0" smtClean="0">
                  <a:latin typeface="Segoe UI" pitchFamily="34" charset="0"/>
                  <a:ea typeface="Segoe UI" pitchFamily="34" charset="0"/>
                  <a:cs typeface="Segoe UI" pitchFamily="34" charset="0"/>
                </a:rPr>
                <a:t>IPv4-Only </a:t>
              </a:r>
              <a:r>
                <a:rPr lang="en-US" sz="2600" b="0" dirty="0">
                  <a:latin typeface="Segoe UI" pitchFamily="34" charset="0"/>
                  <a:ea typeface="Segoe UI" pitchFamily="34" charset="0"/>
                  <a:cs typeface="Segoe UI" pitchFamily="34" charset="0"/>
                </a:rPr>
                <a:t>Node</a:t>
              </a:r>
            </a:p>
          </p:txBody>
        </p:sp>
        <p:sp>
          <p:nvSpPr>
            <p:cNvPr id="15" name="Rectangle 14"/>
            <p:cNvSpPr>
              <a:spLocks noChangeArrowheads="1"/>
            </p:cNvSpPr>
            <p:nvPr/>
          </p:nvSpPr>
          <p:spPr bwMode="auto">
            <a:xfrm>
              <a:off x="6047369" y="1051500"/>
              <a:ext cx="1731225" cy="720197"/>
            </a:xfrm>
            <a:prstGeom prst="rect">
              <a:avLst/>
            </a:prstGeom>
            <a:solidFill>
              <a:schemeClr val="bg1"/>
            </a:solidFill>
            <a:ln w="9525" algn="ctr">
              <a:noFill/>
              <a:miter lim="800000"/>
              <a:headEnd/>
              <a:tailEnd/>
            </a:ln>
            <a:effectLs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2600" b="0" dirty="0" smtClean="0">
                  <a:latin typeface="Segoe UI" pitchFamily="34" charset="0"/>
                  <a:ea typeface="Segoe UI" pitchFamily="34" charset="0"/>
                  <a:cs typeface="Segoe UI" pitchFamily="34" charset="0"/>
                </a:rPr>
                <a:t>IPv6-Only </a:t>
              </a:r>
              <a:r>
                <a:rPr lang="en-US" sz="2600" b="0" dirty="0">
                  <a:latin typeface="Segoe UI" pitchFamily="34" charset="0"/>
                  <a:ea typeface="Segoe UI" pitchFamily="34" charset="0"/>
                  <a:cs typeface="Segoe UI" pitchFamily="34" charset="0"/>
                </a:rPr>
                <a:t>Node</a:t>
              </a:r>
            </a:p>
          </p:txBody>
        </p:sp>
      </p:grpSp>
      <p:grpSp>
        <p:nvGrpSpPr>
          <p:cNvPr id="16" name="alt-text here, Group 1" descr="This slide shows two networks. The network on the left has an IPv4 only node and an IPv4/IPv6 node. The network on the right has a single IPv6 only node. The two networks are joined by a router which uses tunneling to allow communication between the two networks."/>
          <p:cNvGrpSpPr/>
          <p:nvPr/>
        </p:nvGrpSpPr>
        <p:grpSpPr>
          <a:xfrm>
            <a:off x="3794546" y="2964168"/>
            <a:ext cx="1443516" cy="1309688"/>
            <a:chOff x="2296822" y="1885881"/>
            <a:chExt cx="1379538" cy="904875"/>
          </a:xfrm>
        </p:grpSpPr>
        <p:pic>
          <p:nvPicPr>
            <p:cNvPr id="17" name="Picture 16" descr="&quot;&quo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96822" y="1885881"/>
              <a:ext cx="1379538" cy="904875"/>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descr="&quot;&quot;"/>
            <p:cNvSpPr>
              <a:spLocks noChangeArrowheads="1"/>
            </p:cNvSpPr>
            <p:nvPr/>
          </p:nvSpPr>
          <p:spPr bwMode="auto">
            <a:xfrm rot="878979">
              <a:off x="2617811" y="2018825"/>
              <a:ext cx="717588" cy="310202"/>
            </a:xfrm>
            <a:prstGeom prst="rect">
              <a:avLst/>
            </a:prstGeom>
            <a:solidFill>
              <a:srgbClr val="CFCFCF"/>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Tree>
    <p:extLst>
      <p:ext uri="{BB962C8B-B14F-4D97-AF65-F5344CB8AC3E}">
        <p14:creationId xmlns:p14="http://schemas.microsoft.com/office/powerpoint/2010/main" xmlns="" val="2152667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762f7baa-02c1-4782-98a1-936fbc9ebb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IPv4 and IPv6 Coexistence</a:t>
            </a:r>
            <a:endParaRPr lang="en-CA" dirty="0"/>
          </a:p>
        </p:txBody>
      </p:sp>
      <p:sp>
        <p:nvSpPr>
          <p:cNvPr id="4" name="Content Placeholder 2"/>
          <p:cNvSpPr>
            <a:spLocks noGrp="1"/>
          </p:cNvSpPr>
          <p:nvPr/>
        </p:nvSpPr>
        <p:spPr bwMode="auto">
          <a:xfrm>
            <a:off x="458788" y="1021215"/>
            <a:ext cx="783691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100000"/>
              </a:lnSpc>
              <a:buNone/>
            </a:pPr>
            <a:r>
              <a:rPr lang="en-US" sz="2600" dirty="0" smtClean="0"/>
              <a:t>Windows Server 2012 uses a dual IP layer architecture that supports IPv4 and IPv6 in a single protocol stack</a:t>
            </a:r>
          </a:p>
          <a:p>
            <a:pPr>
              <a:lnSpc>
                <a:spcPct val="100000"/>
              </a:lnSpc>
              <a:buNone/>
            </a:pPr>
            <a:r>
              <a:rPr lang="en-US" sz="2600" dirty="0" smtClean="0"/>
              <a:t>DNS records required for coexistence are:</a:t>
            </a:r>
          </a:p>
          <a:p>
            <a:pPr>
              <a:lnSpc>
                <a:spcPct val="100000"/>
              </a:lnSpc>
            </a:pPr>
            <a:r>
              <a:rPr lang="en-US" sz="2600" dirty="0" smtClean="0"/>
              <a:t>H</a:t>
            </a:r>
            <a:r>
              <a:rPr lang="en-CA" sz="2600" dirty="0" smtClean="0"/>
              <a:t>ost </a:t>
            </a:r>
            <a:r>
              <a:rPr lang="en-CA" sz="2600" dirty="0"/>
              <a:t>(A) resource records for IPv4 nodes</a:t>
            </a:r>
            <a:endParaRPr lang="en-US" sz="2600" dirty="0" smtClean="0"/>
          </a:p>
          <a:p>
            <a:pPr lvl="0">
              <a:lnSpc>
                <a:spcPct val="100000"/>
              </a:lnSpc>
            </a:pPr>
            <a:r>
              <a:rPr lang="en-CA" sz="2600" dirty="0" smtClean="0"/>
              <a:t>IPv6 </a:t>
            </a:r>
            <a:r>
              <a:rPr lang="en-CA" sz="2600" dirty="0"/>
              <a:t>host (AAAA) resource records </a:t>
            </a:r>
          </a:p>
          <a:p>
            <a:pPr>
              <a:lnSpc>
                <a:spcPct val="100000"/>
              </a:lnSpc>
            </a:pPr>
            <a:r>
              <a:rPr lang="en-CA" sz="2600" dirty="0" smtClean="0"/>
              <a:t>Reverse </a:t>
            </a:r>
            <a:r>
              <a:rPr lang="en-CA" sz="2600" dirty="0"/>
              <a:t>lookup pointer (PTR) resource records for IPv4 and IPv6 nodes</a:t>
            </a:r>
            <a:endParaRPr lang="en-US" sz="2600" dirty="0" smtClean="0"/>
          </a:p>
        </p:txBody>
      </p:sp>
    </p:spTree>
    <p:extLst>
      <p:ext uri="{BB962C8B-B14F-4D97-AF65-F5344CB8AC3E}">
        <p14:creationId xmlns:p14="http://schemas.microsoft.com/office/powerpoint/2010/main" xmlns="" val="356202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90d29b14-81c4-497b-94e8-96168dad45b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CA" dirty="0" smtClean="0"/>
              <a:t>Demonstration: Configuring DNS to Support IPv6</a:t>
            </a:r>
            <a:endParaRPr lang="en-CA" dirty="0"/>
          </a:p>
        </p:txBody>
      </p:sp>
      <p:sp>
        <p:nvSpPr>
          <p:cNvPr id="4" name="Content Placeholder 2"/>
          <p:cNvSpPr>
            <a:spLocks noGrp="1"/>
          </p:cNvSpPr>
          <p:nvPr/>
        </p:nvSpPr>
        <p:spPr bwMode="auto">
          <a:xfrm>
            <a:off x="602007" y="977147"/>
            <a:ext cx="758352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00000"/>
              </a:lnSpc>
              <a:buNone/>
            </a:pPr>
            <a:r>
              <a:rPr lang="en-US" sz="2600" dirty="0" smtClean="0"/>
              <a:t>In this demonstration, you will see how to:</a:t>
            </a:r>
          </a:p>
          <a:p>
            <a:pPr lvl="1">
              <a:lnSpc>
                <a:spcPct val="100000"/>
              </a:lnSpc>
            </a:pPr>
            <a:r>
              <a:rPr lang="en-US" sz="2600" dirty="0" smtClean="0"/>
              <a:t>Configure an </a:t>
            </a:r>
            <a:r>
              <a:rPr lang="en-CA" sz="2600" dirty="0"/>
              <a:t>IPv6 host (AAAA) resource </a:t>
            </a:r>
            <a:r>
              <a:rPr lang="en-CA" sz="2600" dirty="0" smtClean="0"/>
              <a:t>record</a:t>
            </a:r>
            <a:r>
              <a:rPr lang="en-US" sz="2600" dirty="0" smtClean="0"/>
              <a:t> for an IPv6 address</a:t>
            </a:r>
          </a:p>
          <a:p>
            <a:pPr lvl="1">
              <a:lnSpc>
                <a:spcPct val="100000"/>
              </a:lnSpc>
            </a:pPr>
            <a:r>
              <a:rPr lang="en-US" sz="2600" dirty="0" smtClean="0"/>
              <a:t>Verify name resolution for an </a:t>
            </a:r>
            <a:r>
              <a:rPr lang="en-CA" sz="2600" dirty="0"/>
              <a:t>IPv6 host (AAAA) resource </a:t>
            </a:r>
            <a:r>
              <a:rPr lang="en-CA" sz="2600" dirty="0" smtClean="0"/>
              <a:t>record</a:t>
            </a:r>
            <a:endParaRPr lang="en-US" sz="2600" dirty="0"/>
          </a:p>
        </p:txBody>
      </p:sp>
    </p:spTree>
    <p:extLst>
      <p:ext uri="{BB962C8B-B14F-4D97-AF65-F5344CB8AC3E}">
        <p14:creationId xmlns:p14="http://schemas.microsoft.com/office/powerpoint/2010/main" xmlns="" val="88650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c2c235f2-aa4d-4589-b104-523b3499b6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IPv6 Over IPv4 Tunneling?</a:t>
            </a:r>
            <a:endParaRPr lang="en-CA" dirty="0"/>
          </a:p>
        </p:txBody>
      </p:sp>
      <p:sp>
        <p:nvSpPr>
          <p:cNvPr id="4" name="Line 91" descr="&quot;&quot;"/>
          <p:cNvSpPr>
            <a:spLocks noChangeShapeType="1"/>
          </p:cNvSpPr>
          <p:nvPr/>
        </p:nvSpPr>
        <p:spPr bwMode="auto">
          <a:xfrm>
            <a:off x="3291681" y="5866209"/>
            <a:ext cx="0" cy="447673"/>
          </a:xfrm>
          <a:prstGeom prst="line">
            <a:avLst/>
          </a:prstGeom>
          <a:solidFill>
            <a:schemeClr val="bg1">
              <a:lumMod val="85000"/>
            </a:schemeClr>
          </a:solidFill>
          <a:ln w="38100">
            <a:solidFill>
              <a:srgbClr val="CC0000"/>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5" name="Line 92" descr="&quot;&quot;"/>
          <p:cNvSpPr>
            <a:spLocks noChangeShapeType="1"/>
          </p:cNvSpPr>
          <p:nvPr/>
        </p:nvSpPr>
        <p:spPr bwMode="auto">
          <a:xfrm>
            <a:off x="8908257" y="5915026"/>
            <a:ext cx="0" cy="416717"/>
          </a:xfrm>
          <a:prstGeom prst="line">
            <a:avLst/>
          </a:prstGeom>
          <a:solidFill>
            <a:schemeClr val="bg1">
              <a:lumMod val="85000"/>
            </a:schemeClr>
          </a:solidFill>
          <a:ln w="38100">
            <a:solidFill>
              <a:srgbClr val="CC0000"/>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6" name="AutoShape 45" descr="&quot;&quot;"/>
          <p:cNvSpPr>
            <a:spLocks noChangeArrowheads="1"/>
          </p:cNvSpPr>
          <p:nvPr/>
        </p:nvSpPr>
        <p:spPr bwMode="auto">
          <a:xfrm rot="16200000">
            <a:off x="1667647" y="606575"/>
            <a:ext cx="417671" cy="825899"/>
          </a:xfrm>
          <a:prstGeom prst="can">
            <a:avLst>
              <a:gd name="adj" fmla="val 33926"/>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rgbClr val="4D4D4D"/>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800" dirty="0"/>
          </a:p>
        </p:txBody>
      </p:sp>
      <p:sp>
        <p:nvSpPr>
          <p:cNvPr id="7" name="Rectangle 6"/>
          <p:cNvSpPr>
            <a:spLocks noChangeArrowheads="1"/>
          </p:cNvSpPr>
          <p:nvPr/>
        </p:nvSpPr>
        <p:spPr bwMode="auto">
          <a:xfrm>
            <a:off x="1517230" y="1251273"/>
            <a:ext cx="867093" cy="62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400" b="0" dirty="0">
                <a:latin typeface="Segoe UI" pitchFamily="34" charset="0"/>
                <a:ea typeface="Segoe UI" pitchFamily="34" charset="0"/>
                <a:cs typeface="Segoe UI" pitchFamily="34" charset="0"/>
              </a:rPr>
              <a:t>IPv4 Packet</a:t>
            </a:r>
          </a:p>
        </p:txBody>
      </p:sp>
      <p:sp>
        <p:nvSpPr>
          <p:cNvPr id="8" name="Line 47" descr="&quot;&quot;"/>
          <p:cNvSpPr>
            <a:spLocks noChangeShapeType="1"/>
          </p:cNvSpPr>
          <p:nvPr/>
        </p:nvSpPr>
        <p:spPr bwMode="auto">
          <a:xfrm>
            <a:off x="808672" y="1025524"/>
            <a:ext cx="731838" cy="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9" name="Group 8" descr="&quot;&quot;"/>
          <p:cNvGrpSpPr>
            <a:grpSpLocks/>
          </p:cNvGrpSpPr>
          <p:nvPr/>
        </p:nvGrpSpPr>
        <p:grpSpPr bwMode="auto">
          <a:xfrm>
            <a:off x="429418" y="927105"/>
            <a:ext cx="936626" cy="955679"/>
            <a:chOff x="393" y="690"/>
            <a:chExt cx="590" cy="602"/>
          </a:xfrm>
        </p:grpSpPr>
        <p:sp>
          <p:nvSpPr>
            <p:cNvPr id="10" name="AutoShape 49" descr="&quot;&quot;"/>
            <p:cNvSpPr>
              <a:spLocks noChangeArrowheads="1"/>
            </p:cNvSpPr>
            <p:nvPr/>
          </p:nvSpPr>
          <p:spPr bwMode="auto">
            <a:xfrm rot="16200000">
              <a:off x="585" y="562"/>
              <a:ext cx="144" cy="399"/>
            </a:xfrm>
            <a:prstGeom prst="can">
              <a:avLst>
                <a:gd name="adj" fmla="val 33926"/>
              </a:avLst>
            </a:prstGeom>
            <a:gradFill rotWithShape="1">
              <a:gsLst>
                <a:gs pos="0">
                  <a:srgbClr val="6C4F4A"/>
                </a:gs>
                <a:gs pos="50000">
                  <a:srgbClr val="EAABA0"/>
                </a:gs>
                <a:gs pos="100000">
                  <a:srgbClr val="6C4F4A"/>
                </a:gs>
              </a:gsLst>
              <a:lin ang="0" scaled="1"/>
            </a:gradFill>
            <a:ln w="9525">
              <a:solidFill>
                <a:srgbClr val="D96855"/>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400" dirty="0">
                <a:latin typeface="Segoe UI" pitchFamily="34" charset="0"/>
                <a:ea typeface="Segoe UI" pitchFamily="34" charset="0"/>
                <a:cs typeface="Segoe UI" pitchFamily="34" charset="0"/>
              </a:endParaRPr>
            </a:p>
          </p:txBody>
        </p:sp>
        <p:sp>
          <p:nvSpPr>
            <p:cNvPr id="11" name="Rectangle 10"/>
            <p:cNvSpPr>
              <a:spLocks noChangeArrowheads="1"/>
            </p:cNvSpPr>
            <p:nvPr/>
          </p:nvSpPr>
          <p:spPr bwMode="auto">
            <a:xfrm>
              <a:off x="393" y="896"/>
              <a:ext cx="590" cy="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400" b="0" dirty="0">
                  <a:latin typeface="Segoe UI" pitchFamily="34" charset="0"/>
                  <a:ea typeface="Segoe UI" pitchFamily="34" charset="0"/>
                  <a:cs typeface="Segoe UI" pitchFamily="34" charset="0"/>
                </a:rPr>
                <a:t>IPv6 Packet</a:t>
              </a:r>
            </a:p>
          </p:txBody>
        </p:sp>
      </p:grpSp>
      <p:pic>
        <p:nvPicPr>
          <p:cNvPr id="12" name="Picture 11"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72653" y="1300798"/>
            <a:ext cx="3067546" cy="2133600"/>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13" name="Picture 12" descr="&quot;&quo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8596" y="3571876"/>
            <a:ext cx="2925766" cy="2112962"/>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14" name="Picture 13" descr="&quot;&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876482" y="4824413"/>
            <a:ext cx="866775" cy="93662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descr="&quot;&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2100" y="4289425"/>
            <a:ext cx="866775" cy="93662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descr="&quot;&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189288" y="1223963"/>
            <a:ext cx="866775" cy="936625"/>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AutoShape 69" descr="&quot;&quot;"/>
          <p:cNvSpPr>
            <a:spLocks noChangeArrowheads="1"/>
          </p:cNvSpPr>
          <p:nvPr/>
        </p:nvSpPr>
        <p:spPr bwMode="auto">
          <a:xfrm rot="12919978">
            <a:off x="3273425" y="2116138"/>
            <a:ext cx="152400" cy="369887"/>
          </a:xfrm>
          <a:prstGeom prst="can">
            <a:avLst>
              <a:gd name="adj" fmla="val 41170"/>
            </a:avLst>
          </a:prstGeom>
          <a:gradFill rotWithShape="1">
            <a:gsLst>
              <a:gs pos="0">
                <a:srgbClr val="6C4F4A"/>
              </a:gs>
              <a:gs pos="50000">
                <a:srgbClr val="EAABA0"/>
              </a:gs>
              <a:gs pos="100000">
                <a:srgbClr val="6C4F4A"/>
              </a:gs>
            </a:gsLst>
            <a:lin ang="0" scaled="1"/>
          </a:gradFill>
          <a:ln w="9525">
            <a:solidFill>
              <a:srgbClr val="D96855"/>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8" name="AutoShape 71" descr="&quot;&quot;"/>
          <p:cNvSpPr>
            <a:spLocks noChangeArrowheads="1"/>
          </p:cNvSpPr>
          <p:nvPr/>
        </p:nvSpPr>
        <p:spPr bwMode="auto">
          <a:xfrm rot="13118546">
            <a:off x="2744788" y="2786063"/>
            <a:ext cx="153987" cy="369887"/>
          </a:xfrm>
          <a:prstGeom prst="can">
            <a:avLst>
              <a:gd name="adj" fmla="val 40746"/>
            </a:avLst>
          </a:prstGeom>
          <a:gradFill rotWithShape="1">
            <a:gsLst>
              <a:gs pos="0">
                <a:srgbClr val="6C4F4A"/>
              </a:gs>
              <a:gs pos="50000">
                <a:srgbClr val="EAABA0"/>
              </a:gs>
              <a:gs pos="100000">
                <a:srgbClr val="6C4F4A"/>
              </a:gs>
            </a:gsLst>
            <a:lin ang="0" scaled="1"/>
          </a:gradFill>
          <a:ln w="9525">
            <a:solidFill>
              <a:srgbClr val="D96855"/>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9" name="AutoShape 70" descr="&quot;&quot;"/>
          <p:cNvSpPr>
            <a:spLocks noChangeArrowheads="1"/>
          </p:cNvSpPr>
          <p:nvPr/>
        </p:nvSpPr>
        <p:spPr bwMode="auto">
          <a:xfrm rot="13118546">
            <a:off x="3006725" y="2451100"/>
            <a:ext cx="152400" cy="369888"/>
          </a:xfrm>
          <a:prstGeom prst="can">
            <a:avLst>
              <a:gd name="adj" fmla="val 41171"/>
            </a:avLst>
          </a:prstGeom>
          <a:gradFill rotWithShape="1">
            <a:gsLst>
              <a:gs pos="0">
                <a:srgbClr val="6C4F4A"/>
              </a:gs>
              <a:gs pos="50000">
                <a:srgbClr val="EAABA0"/>
              </a:gs>
              <a:gs pos="100000">
                <a:srgbClr val="6C4F4A"/>
              </a:gs>
            </a:gsLst>
            <a:lin ang="0" scaled="1"/>
          </a:gradFill>
          <a:ln w="9525">
            <a:solidFill>
              <a:srgbClr val="D96855"/>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0" name="AutoShape 72" descr="&quot;&quot;"/>
          <p:cNvSpPr>
            <a:spLocks noChangeArrowheads="1"/>
          </p:cNvSpPr>
          <p:nvPr/>
        </p:nvSpPr>
        <p:spPr bwMode="auto">
          <a:xfrm rot="17471953">
            <a:off x="1711325" y="4811713"/>
            <a:ext cx="149225" cy="384175"/>
          </a:xfrm>
          <a:prstGeom prst="can">
            <a:avLst>
              <a:gd name="adj" fmla="val 43671"/>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rgbClr val="4D4D4D"/>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1" name="AutoShape 73" descr="&quot;&quot;"/>
          <p:cNvSpPr>
            <a:spLocks noChangeArrowheads="1"/>
          </p:cNvSpPr>
          <p:nvPr/>
        </p:nvSpPr>
        <p:spPr bwMode="auto">
          <a:xfrm rot="13670699">
            <a:off x="2141538" y="3492500"/>
            <a:ext cx="147638" cy="382587"/>
          </a:xfrm>
          <a:prstGeom prst="can">
            <a:avLst>
              <a:gd name="adj" fmla="val 43958"/>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rgbClr val="4D4D4D"/>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2" name="AutoShape 74" descr="&quot;&quot;"/>
          <p:cNvSpPr>
            <a:spLocks noChangeArrowheads="1"/>
          </p:cNvSpPr>
          <p:nvPr/>
        </p:nvSpPr>
        <p:spPr bwMode="auto">
          <a:xfrm rot="17471953">
            <a:off x="1291432" y="4661694"/>
            <a:ext cx="147637" cy="384175"/>
          </a:xfrm>
          <a:prstGeom prst="can">
            <a:avLst>
              <a:gd name="adj" fmla="val 4414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rgbClr val="4D4D4D"/>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3" name="AutoShape 75" descr="&quot;&quot;"/>
          <p:cNvSpPr>
            <a:spLocks noChangeArrowheads="1"/>
          </p:cNvSpPr>
          <p:nvPr/>
        </p:nvSpPr>
        <p:spPr bwMode="auto">
          <a:xfrm rot="13670699">
            <a:off x="1835150" y="3776663"/>
            <a:ext cx="147637" cy="382588"/>
          </a:xfrm>
          <a:prstGeom prst="can">
            <a:avLst>
              <a:gd name="adj" fmla="val 43958"/>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rgbClr val="4D4D4D"/>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4" name="AutoShape 76" descr="&quot;&quot;"/>
          <p:cNvSpPr>
            <a:spLocks noChangeArrowheads="1"/>
          </p:cNvSpPr>
          <p:nvPr/>
        </p:nvSpPr>
        <p:spPr bwMode="auto">
          <a:xfrm rot="13670699">
            <a:off x="1515269" y="4048919"/>
            <a:ext cx="147637" cy="384175"/>
          </a:xfrm>
          <a:prstGeom prst="can">
            <a:avLst>
              <a:gd name="adj" fmla="val 4414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rgbClr val="4D4D4D"/>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5" name="Line 77" descr="&quot;&quot;"/>
          <p:cNvSpPr>
            <a:spLocks noChangeShapeType="1"/>
          </p:cNvSpPr>
          <p:nvPr/>
        </p:nvSpPr>
        <p:spPr bwMode="auto">
          <a:xfrm flipH="1" flipV="1">
            <a:off x="1944688" y="5076825"/>
            <a:ext cx="393700" cy="117475"/>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6" name="AutoShape 78" descr="&quot;&quot;"/>
          <p:cNvSpPr>
            <a:spLocks noChangeArrowheads="1"/>
          </p:cNvSpPr>
          <p:nvPr/>
        </p:nvSpPr>
        <p:spPr bwMode="auto">
          <a:xfrm rot="6593003">
            <a:off x="2287588" y="5011738"/>
            <a:ext cx="147637" cy="382587"/>
          </a:xfrm>
          <a:prstGeom prst="can">
            <a:avLst>
              <a:gd name="adj" fmla="val 43958"/>
            </a:avLst>
          </a:prstGeom>
          <a:gradFill rotWithShape="1">
            <a:gsLst>
              <a:gs pos="0">
                <a:srgbClr val="6C4F4A"/>
              </a:gs>
              <a:gs pos="50000">
                <a:srgbClr val="EAABA0"/>
              </a:gs>
              <a:gs pos="100000">
                <a:srgbClr val="6C4F4A"/>
              </a:gs>
            </a:gsLst>
            <a:lin ang="0" scaled="1"/>
          </a:gradFill>
          <a:ln w="9525">
            <a:solidFill>
              <a:srgbClr val="D96855"/>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7" name="AutoShape 79" descr="&quot;&quot;"/>
          <p:cNvSpPr>
            <a:spLocks noChangeArrowheads="1"/>
          </p:cNvSpPr>
          <p:nvPr/>
        </p:nvSpPr>
        <p:spPr bwMode="auto">
          <a:xfrm rot="6593003">
            <a:off x="676275" y="4441825"/>
            <a:ext cx="147638" cy="382588"/>
          </a:xfrm>
          <a:prstGeom prst="can">
            <a:avLst>
              <a:gd name="adj" fmla="val 43958"/>
            </a:avLst>
          </a:prstGeom>
          <a:gradFill rotWithShape="1">
            <a:gsLst>
              <a:gs pos="0">
                <a:srgbClr val="6C4F4A"/>
              </a:gs>
              <a:gs pos="50000">
                <a:srgbClr val="EAABA0"/>
              </a:gs>
              <a:gs pos="100000">
                <a:srgbClr val="6C4F4A"/>
              </a:gs>
            </a:gsLst>
            <a:lin ang="0" scaled="1"/>
          </a:gradFill>
          <a:ln w="9525">
            <a:solidFill>
              <a:srgbClr val="D96855"/>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8" name="Line 80" descr="&quot;&quot;"/>
          <p:cNvSpPr>
            <a:spLocks noChangeShapeType="1"/>
          </p:cNvSpPr>
          <p:nvPr/>
        </p:nvSpPr>
        <p:spPr bwMode="auto">
          <a:xfrm flipH="1" flipV="1">
            <a:off x="915988" y="4695825"/>
            <a:ext cx="314325" cy="119063"/>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9" name="Line 95" descr="&quot;&quot;"/>
          <p:cNvSpPr>
            <a:spLocks noChangeShapeType="1"/>
          </p:cNvSpPr>
          <p:nvPr/>
        </p:nvSpPr>
        <p:spPr bwMode="auto">
          <a:xfrm flipH="1">
            <a:off x="8907461" y="3404520"/>
            <a:ext cx="3175" cy="1599280"/>
          </a:xfrm>
          <a:prstGeom prst="line">
            <a:avLst/>
          </a:prstGeom>
          <a:solidFill>
            <a:schemeClr val="bg1">
              <a:lumMod val="85000"/>
            </a:schemeClr>
          </a:solidFill>
          <a:ln w="38100">
            <a:solidFill>
              <a:srgbClr val="CC0000"/>
            </a:solidFill>
            <a:round/>
            <a:headEnd/>
            <a:tailEnd type="triangle" w="med" len="me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0" name="AutoShape 81" descr="&quot;&quot;"/>
          <p:cNvSpPr>
            <a:spLocks noChangeArrowheads="1"/>
          </p:cNvSpPr>
          <p:nvPr/>
        </p:nvSpPr>
        <p:spPr bwMode="auto">
          <a:xfrm>
            <a:off x="2029657" y="4144336"/>
            <a:ext cx="751095" cy="290177"/>
          </a:xfrm>
          <a:prstGeom prst="roundRect">
            <a:avLst>
              <a:gd name="adj" fmla="val 4167"/>
            </a:avLst>
          </a:prstGeom>
          <a:solidFill>
            <a:schemeClr val="bg1"/>
          </a:solidFill>
          <a:ln w="9525" algn="ctr">
            <a:noFill/>
            <a:round/>
            <a:headEnd/>
            <a:tailEnd/>
          </a:ln>
          <a:effectLst/>
        </p:spPr>
        <p:txBody>
          <a:bodyPr wrap="non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400" dirty="0">
                <a:latin typeface="Segoe UI" pitchFamily="34" charset="0"/>
                <a:ea typeface="Segoe UI" pitchFamily="34" charset="0"/>
                <a:cs typeface="Segoe UI" pitchFamily="34" charset="0"/>
              </a:rPr>
              <a:t>IPv4</a:t>
            </a:r>
          </a:p>
        </p:txBody>
      </p:sp>
      <p:sp>
        <p:nvSpPr>
          <p:cNvPr id="31" name="AutoShape 82" descr="&quot;&quot;"/>
          <p:cNvSpPr>
            <a:spLocks noChangeArrowheads="1"/>
          </p:cNvSpPr>
          <p:nvPr/>
        </p:nvSpPr>
        <p:spPr bwMode="auto">
          <a:xfrm>
            <a:off x="3679825" y="2382838"/>
            <a:ext cx="952500" cy="312737"/>
          </a:xfrm>
          <a:prstGeom prst="roundRect">
            <a:avLst>
              <a:gd name="adj" fmla="val 4167"/>
            </a:avLst>
          </a:prstGeom>
          <a:solidFill>
            <a:schemeClr val="bg1"/>
          </a:solidFill>
          <a:ln w="9525" algn="ctr">
            <a:noFill/>
            <a:round/>
            <a:headEnd/>
            <a:tailEnd/>
          </a:ln>
          <a:effectLst/>
        </p:spPr>
        <p:txBody>
          <a:bodyPr wrap="non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400" dirty="0">
                <a:latin typeface="Segoe UI" pitchFamily="34" charset="0"/>
                <a:ea typeface="Segoe UI" pitchFamily="34" charset="0"/>
                <a:cs typeface="Segoe UI" pitchFamily="34" charset="0"/>
              </a:rPr>
              <a:t>IPv6</a:t>
            </a:r>
          </a:p>
        </p:txBody>
      </p:sp>
      <p:sp>
        <p:nvSpPr>
          <p:cNvPr id="32" name="AutoShape 83" descr="&quot;&quot;"/>
          <p:cNvSpPr>
            <a:spLocks noChangeArrowheads="1"/>
          </p:cNvSpPr>
          <p:nvPr/>
        </p:nvSpPr>
        <p:spPr bwMode="auto">
          <a:xfrm rot="13670699">
            <a:off x="1196182" y="4329906"/>
            <a:ext cx="147638" cy="384175"/>
          </a:xfrm>
          <a:prstGeom prst="can">
            <a:avLst>
              <a:gd name="adj" fmla="val 4414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rgbClr val="4D4D4D"/>
            </a:solidFill>
            <a:round/>
            <a:headEnd/>
            <a:tailEn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3" name="AutoShape 5"/>
          <p:cNvSpPr>
            <a:spLocks noChangeArrowheads="1"/>
          </p:cNvSpPr>
          <p:nvPr/>
        </p:nvSpPr>
        <p:spPr bwMode="auto">
          <a:xfrm>
            <a:off x="5467945" y="910671"/>
            <a:ext cx="3281391" cy="2060335"/>
          </a:xfrm>
          <a:prstGeom prst="roundRect">
            <a:avLst>
              <a:gd name="adj" fmla="val 5634"/>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90000"/>
              </a:lnSpc>
            </a:pPr>
            <a:r>
              <a:rPr lang="en-US" sz="2600" b="0" dirty="0">
                <a:latin typeface="Segoe UI" pitchFamily="34" charset="0"/>
                <a:ea typeface="Segoe UI" pitchFamily="34" charset="0"/>
                <a:cs typeface="Segoe UI" pitchFamily="34" charset="0"/>
              </a:rPr>
              <a:t>IPv6 over IPv4 tunneling </a:t>
            </a:r>
            <a:r>
              <a:rPr lang="en-US" sz="2600" b="0" dirty="0" smtClean="0">
                <a:latin typeface="Segoe UI" pitchFamily="34" charset="0"/>
                <a:ea typeface="Segoe UI" pitchFamily="34" charset="0"/>
                <a:cs typeface="Segoe UI" pitchFamily="34" charset="0"/>
              </a:rPr>
              <a:t>allows IPv6 to communicate </a:t>
            </a:r>
            <a:r>
              <a:rPr lang="en-US" sz="2600" b="0" dirty="0">
                <a:latin typeface="Segoe UI" pitchFamily="34" charset="0"/>
                <a:ea typeface="Segoe UI" pitchFamily="34" charset="0"/>
                <a:cs typeface="Segoe UI" pitchFamily="34" charset="0"/>
              </a:rPr>
              <a:t>through an IPv4 network</a:t>
            </a:r>
          </a:p>
        </p:txBody>
      </p:sp>
      <p:sp>
        <p:nvSpPr>
          <p:cNvPr id="34" name="Line 95" descr="&quot;&quot;"/>
          <p:cNvSpPr>
            <a:spLocks noChangeShapeType="1"/>
          </p:cNvSpPr>
          <p:nvPr/>
        </p:nvSpPr>
        <p:spPr bwMode="auto">
          <a:xfrm>
            <a:off x="4349750" y="3405184"/>
            <a:ext cx="0" cy="1608141"/>
          </a:xfrm>
          <a:prstGeom prst="line">
            <a:avLst/>
          </a:prstGeom>
          <a:solidFill>
            <a:schemeClr val="bg1">
              <a:lumMod val="85000"/>
            </a:schemeClr>
          </a:solidFill>
          <a:ln w="38100">
            <a:solidFill>
              <a:srgbClr val="CC0000"/>
            </a:solidFill>
            <a:round/>
            <a:headEnd/>
            <a:tailEnd type="triangle" w="med" len="me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nvGrpSpPr>
          <p:cNvPr id="35" name="Group 34"/>
          <p:cNvGrpSpPr>
            <a:grpSpLocks/>
          </p:cNvGrpSpPr>
          <p:nvPr/>
        </p:nvGrpSpPr>
        <p:grpSpPr bwMode="auto">
          <a:xfrm>
            <a:off x="3257550" y="5003800"/>
            <a:ext cx="5664200" cy="1009652"/>
            <a:chOff x="2025" y="3152"/>
            <a:chExt cx="3568" cy="636"/>
          </a:xfrm>
          <a:solidFill>
            <a:schemeClr val="bg1">
              <a:lumMod val="85000"/>
            </a:schemeClr>
          </a:solidFill>
        </p:grpSpPr>
        <p:sp>
          <p:nvSpPr>
            <p:cNvPr id="36" name="&quot;IPv4"/>
            <p:cNvSpPr>
              <a:spLocks noChangeArrowheads="1"/>
            </p:cNvSpPr>
            <p:nvPr/>
          </p:nvSpPr>
          <p:spPr bwMode="auto">
            <a:xfrm>
              <a:off x="2025" y="3152"/>
              <a:ext cx="668" cy="636"/>
            </a:xfrm>
            <a:prstGeom prst="rect">
              <a:avLst/>
            </a:prstGeom>
            <a:solidFill>
              <a:schemeClr val="bg1"/>
            </a:solidFill>
            <a:ln w="15875" algn="ctr">
              <a:solidFill>
                <a:schemeClr val="tx2">
                  <a:lumMod val="50000"/>
                  <a:lumOff val="50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400" b="0" dirty="0">
                  <a:latin typeface="Segoe UI" pitchFamily="34" charset="0"/>
                  <a:ea typeface="Segoe UI" pitchFamily="34" charset="0"/>
                  <a:cs typeface="Segoe UI" pitchFamily="34" charset="0"/>
                </a:rPr>
                <a:t>IPv4 </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header</a:t>
              </a:r>
            </a:p>
          </p:txBody>
        </p:sp>
        <p:sp>
          <p:nvSpPr>
            <p:cNvPr id="37" name="&quot;Extension headers..."/>
            <p:cNvSpPr>
              <a:spLocks noChangeArrowheads="1"/>
            </p:cNvSpPr>
            <p:nvPr/>
          </p:nvSpPr>
          <p:spPr bwMode="auto">
            <a:xfrm>
              <a:off x="3524" y="3158"/>
              <a:ext cx="837" cy="630"/>
            </a:xfrm>
            <a:prstGeom prst="rect">
              <a:avLst/>
            </a:prstGeom>
            <a:noFill/>
            <a:ln w="15875" algn="ctr">
              <a:solidFill>
                <a:schemeClr val="tx2">
                  <a:lumMod val="50000"/>
                  <a:lumOff val="50000"/>
                </a:schemeClr>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400" b="0" dirty="0">
                  <a:latin typeface="Segoe UI" pitchFamily="34" charset="0"/>
                  <a:ea typeface="Segoe UI" pitchFamily="34" charset="0"/>
                  <a:cs typeface="Segoe UI" pitchFamily="34" charset="0"/>
                </a:rPr>
                <a:t>Extension headers</a:t>
              </a:r>
            </a:p>
          </p:txBody>
        </p:sp>
        <p:sp>
          <p:nvSpPr>
            <p:cNvPr id="38" name="&quot;IPv6 header"/>
            <p:cNvSpPr>
              <a:spLocks noChangeArrowheads="1"/>
            </p:cNvSpPr>
            <p:nvPr/>
          </p:nvSpPr>
          <p:spPr bwMode="auto">
            <a:xfrm>
              <a:off x="2688" y="3158"/>
              <a:ext cx="837" cy="630"/>
            </a:xfrm>
            <a:prstGeom prst="rect">
              <a:avLst/>
            </a:prstGeom>
            <a:noFill/>
            <a:ln w="15875" algn="ctr">
              <a:solidFill>
                <a:schemeClr val="tx2">
                  <a:lumMod val="50000"/>
                  <a:lumOff val="50000"/>
                </a:schemeClr>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400" b="0" dirty="0">
                  <a:latin typeface="Segoe UI" pitchFamily="34" charset="0"/>
                  <a:ea typeface="Segoe UI" pitchFamily="34" charset="0"/>
                  <a:cs typeface="Segoe UI" pitchFamily="34" charset="0"/>
                </a:rPr>
                <a:t>IPv6 header</a:t>
              </a:r>
            </a:p>
          </p:txBody>
        </p:sp>
        <p:sp>
          <p:nvSpPr>
            <p:cNvPr id="39" name="&quot;Upper layer protocol"/>
            <p:cNvSpPr>
              <a:spLocks noChangeArrowheads="1"/>
            </p:cNvSpPr>
            <p:nvPr/>
          </p:nvSpPr>
          <p:spPr bwMode="auto">
            <a:xfrm>
              <a:off x="4358" y="3158"/>
              <a:ext cx="1235" cy="630"/>
            </a:xfrm>
            <a:prstGeom prst="rect">
              <a:avLst/>
            </a:prstGeom>
            <a:solidFill>
              <a:schemeClr val="bg1"/>
            </a:solidFill>
            <a:ln w="15875" algn="ctr">
              <a:solidFill>
                <a:schemeClr val="tx2">
                  <a:lumMod val="50000"/>
                  <a:lumOff val="50000"/>
                </a:schemeClr>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400" b="0" dirty="0">
                  <a:latin typeface="Segoe UI" pitchFamily="34" charset="0"/>
                  <a:ea typeface="Segoe UI" pitchFamily="34" charset="0"/>
                  <a:cs typeface="Segoe UI" pitchFamily="34" charset="0"/>
                </a:rPr>
                <a:t>Upper layer protocol data unit</a:t>
              </a:r>
            </a:p>
          </p:txBody>
        </p:sp>
      </p:grpSp>
      <p:grpSp>
        <p:nvGrpSpPr>
          <p:cNvPr id="40" name="Group 39"/>
          <p:cNvGrpSpPr>
            <a:grpSpLocks/>
          </p:cNvGrpSpPr>
          <p:nvPr/>
        </p:nvGrpSpPr>
        <p:grpSpPr bwMode="auto">
          <a:xfrm>
            <a:off x="4330701" y="3790948"/>
            <a:ext cx="4591051" cy="965202"/>
            <a:chOff x="2701" y="2388"/>
            <a:chExt cx="2892" cy="608"/>
          </a:xfrm>
          <a:solidFill>
            <a:schemeClr val="bg1">
              <a:lumMod val="85000"/>
            </a:schemeClr>
          </a:solidFill>
        </p:grpSpPr>
        <p:sp>
          <p:nvSpPr>
            <p:cNvPr id="41" name="&quot;Extension headers"/>
            <p:cNvSpPr>
              <a:spLocks noChangeArrowheads="1"/>
            </p:cNvSpPr>
            <p:nvPr/>
          </p:nvSpPr>
          <p:spPr bwMode="auto">
            <a:xfrm>
              <a:off x="3537" y="2388"/>
              <a:ext cx="837" cy="608"/>
            </a:xfrm>
            <a:prstGeom prst="rect">
              <a:avLst/>
            </a:prstGeom>
            <a:noFill/>
            <a:ln w="15875" algn="ctr">
              <a:solidFill>
                <a:schemeClr val="tx2">
                  <a:lumMod val="50000"/>
                  <a:lumOff val="50000"/>
                </a:schemeClr>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400" b="0" dirty="0" smtClean="0">
                  <a:latin typeface="Segoe UI" pitchFamily="34" charset="0"/>
                  <a:ea typeface="Segoe UI" pitchFamily="34" charset="0"/>
                  <a:cs typeface="Segoe UI" pitchFamily="34" charset="0"/>
                </a:rPr>
                <a:t>Extension headers</a:t>
              </a:r>
              <a:endParaRPr lang="en-US" sz="2400" b="0" dirty="0">
                <a:latin typeface="Segoe UI" pitchFamily="34" charset="0"/>
                <a:ea typeface="Segoe UI" pitchFamily="34" charset="0"/>
                <a:cs typeface="Segoe UI" pitchFamily="34" charset="0"/>
              </a:endParaRPr>
            </a:p>
          </p:txBody>
        </p:sp>
        <p:sp>
          <p:nvSpPr>
            <p:cNvPr id="42" name="&quot;IPv6 header"/>
            <p:cNvSpPr>
              <a:spLocks noChangeArrowheads="1"/>
            </p:cNvSpPr>
            <p:nvPr/>
          </p:nvSpPr>
          <p:spPr bwMode="auto">
            <a:xfrm>
              <a:off x="2701" y="2388"/>
              <a:ext cx="837" cy="608"/>
            </a:xfrm>
            <a:prstGeom prst="rect">
              <a:avLst/>
            </a:prstGeom>
            <a:solidFill>
              <a:schemeClr val="bg1"/>
            </a:solidFill>
            <a:ln w="15875" algn="ctr">
              <a:solidFill>
                <a:schemeClr val="tx2">
                  <a:lumMod val="50000"/>
                  <a:lumOff val="50000"/>
                </a:schemeClr>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400" b="0" dirty="0">
                  <a:latin typeface="Segoe UI" pitchFamily="34" charset="0"/>
                  <a:ea typeface="Segoe UI" pitchFamily="34" charset="0"/>
                  <a:cs typeface="Segoe UI" pitchFamily="34" charset="0"/>
                </a:rPr>
                <a:t>IPv6 header</a:t>
              </a:r>
            </a:p>
          </p:txBody>
        </p:sp>
        <p:sp>
          <p:nvSpPr>
            <p:cNvPr id="43" name="&quot;&quot;Upper layer..."/>
            <p:cNvSpPr>
              <a:spLocks noChangeArrowheads="1"/>
            </p:cNvSpPr>
            <p:nvPr/>
          </p:nvSpPr>
          <p:spPr bwMode="auto">
            <a:xfrm>
              <a:off x="4377" y="2388"/>
              <a:ext cx="1216" cy="608"/>
            </a:xfrm>
            <a:prstGeom prst="rect">
              <a:avLst/>
            </a:prstGeom>
            <a:solidFill>
              <a:schemeClr val="bg1"/>
            </a:solidFill>
            <a:ln w="15875" algn="ctr">
              <a:solidFill>
                <a:schemeClr val="tx2">
                  <a:lumMod val="50000"/>
                  <a:lumOff val="50000"/>
                </a:schemeClr>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400" b="0" dirty="0">
                  <a:latin typeface="Segoe UI" pitchFamily="34" charset="0"/>
                  <a:ea typeface="Segoe UI" pitchFamily="34" charset="0"/>
                  <a:cs typeface="Segoe UI" pitchFamily="34" charset="0"/>
                </a:rPr>
                <a:t>Upper layer protocol data unit</a:t>
              </a:r>
            </a:p>
          </p:txBody>
        </p:sp>
      </p:grpSp>
      <p:sp>
        <p:nvSpPr>
          <p:cNvPr id="44" name="Line 93" descr="&quot;&quot;"/>
          <p:cNvSpPr>
            <a:spLocks noChangeShapeType="1"/>
          </p:cNvSpPr>
          <p:nvPr/>
        </p:nvSpPr>
        <p:spPr bwMode="auto">
          <a:xfrm>
            <a:off x="3349626" y="6232734"/>
            <a:ext cx="5518150" cy="9954"/>
          </a:xfrm>
          <a:prstGeom prst="line">
            <a:avLst/>
          </a:prstGeom>
          <a:solidFill>
            <a:schemeClr val="bg1">
              <a:lumMod val="85000"/>
            </a:schemeClr>
          </a:solidFill>
          <a:ln w="38100">
            <a:solidFill>
              <a:srgbClr val="CC0000"/>
            </a:solidFill>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5" name="Rectangle 44"/>
          <p:cNvSpPr>
            <a:spLocks noChangeArrowheads="1"/>
          </p:cNvSpPr>
          <p:nvPr/>
        </p:nvSpPr>
        <p:spPr bwMode="auto">
          <a:xfrm>
            <a:off x="5467945" y="6048068"/>
            <a:ext cx="1708548" cy="369332"/>
          </a:xfrm>
          <a:prstGeom prst="rect">
            <a:avLst/>
          </a:prstGeom>
          <a:solidFill>
            <a:schemeClr val="bg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itchFamily="34" charset="0"/>
                <a:ea typeface="Segoe UI" pitchFamily="34" charset="0"/>
                <a:cs typeface="Segoe UI" pitchFamily="34" charset="0"/>
              </a:rPr>
              <a:t>IPv4 Packet</a:t>
            </a:r>
          </a:p>
        </p:txBody>
      </p:sp>
      <p:grpSp>
        <p:nvGrpSpPr>
          <p:cNvPr id="46" name="Group 45" descr="&quot;&quot;"/>
          <p:cNvGrpSpPr>
            <a:grpSpLocks/>
          </p:cNvGrpSpPr>
          <p:nvPr/>
        </p:nvGrpSpPr>
        <p:grpSpPr bwMode="auto">
          <a:xfrm>
            <a:off x="4391025" y="3319459"/>
            <a:ext cx="4467225" cy="369888"/>
            <a:chOff x="2739" y="2091"/>
            <a:chExt cx="2814" cy="233"/>
          </a:xfrm>
          <a:solidFill>
            <a:schemeClr val="bg1">
              <a:lumMod val="85000"/>
            </a:schemeClr>
          </a:solidFill>
        </p:grpSpPr>
        <p:sp>
          <p:nvSpPr>
            <p:cNvPr id="47" name="Line 98" descr="&quot;&quot;"/>
            <p:cNvSpPr>
              <a:spLocks noChangeShapeType="1"/>
            </p:cNvSpPr>
            <p:nvPr/>
          </p:nvSpPr>
          <p:spPr bwMode="auto">
            <a:xfrm flipV="1">
              <a:off x="2739" y="2218"/>
              <a:ext cx="2814" cy="2"/>
            </a:xfrm>
            <a:prstGeom prst="line">
              <a:avLst/>
            </a:prstGeom>
            <a:grpFill/>
            <a:ln w="38100">
              <a:solidFill>
                <a:srgbClr val="CC0000"/>
              </a:solidFill>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rgbClr val="AFAFAF"/>
                    </a:outerShdw>
                  </a:effectLst>
                </a14:hiddenEffects>
              </a:ext>
            </a:ex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8" name="Rectangle 47"/>
            <p:cNvSpPr>
              <a:spLocks noChangeArrowheads="1"/>
            </p:cNvSpPr>
            <p:nvPr/>
          </p:nvSpPr>
          <p:spPr bwMode="auto">
            <a:xfrm>
              <a:off x="3547" y="2091"/>
              <a:ext cx="1122" cy="233"/>
            </a:xfrm>
            <a:prstGeom prst="rect">
              <a:avLst/>
            </a:prstGeom>
            <a:solidFill>
              <a:schemeClr val="bg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itchFamily="34" charset="0"/>
                  <a:ea typeface="Segoe UI" pitchFamily="34" charset="0"/>
                  <a:cs typeface="Segoe UI" pitchFamily="34" charset="0"/>
                </a:rPr>
                <a:t>IPv6 Packet</a:t>
              </a:r>
            </a:p>
          </p:txBody>
        </p:sp>
      </p:grpSp>
      <p:grpSp>
        <p:nvGrpSpPr>
          <p:cNvPr id="49" name="alt-text here, Group 63" descr="This slide shows an IPv4 and an IPv6 network. On the IPv4 network a client is tunneling an IPv6 packet inside an IPv4 packet for delivery to the IPv6 network. The router between the two networks unpacks the IPv6 packet from the IPv4 packet for delivery to a client on the IPv6 network.&#10;&#10;There is also a diagram that shows that the tunneled packet is equivalent to an IPv6 packet with an IPv4 header added to it.&#10;"/>
          <p:cNvGrpSpPr>
            <a:grpSpLocks/>
          </p:cNvGrpSpPr>
          <p:nvPr/>
        </p:nvGrpSpPr>
        <p:grpSpPr bwMode="auto">
          <a:xfrm>
            <a:off x="2024002" y="2931318"/>
            <a:ext cx="1044957" cy="859632"/>
            <a:chOff x="2071" y="1451"/>
            <a:chExt cx="616" cy="420"/>
          </a:xfrm>
        </p:grpSpPr>
        <p:pic>
          <p:nvPicPr>
            <p:cNvPr id="50" name="Picture 49" descr="&quot;&quo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071" y="1451"/>
              <a:ext cx="616" cy="420"/>
            </a:xfrm>
            <a:prstGeom prst="rect">
              <a:avLst/>
            </a:prstGeom>
            <a:noFill/>
            <a:extLst>
              <a:ext uri="{909E8E84-426E-40DD-AFC4-6F175D3DCCD1}">
                <a14:hiddenFill xmlns:a14="http://schemas.microsoft.com/office/drawing/2010/main" xmlns="">
                  <a:solidFill>
                    <a:srgbClr val="FFFFFF"/>
                  </a:solidFill>
                </a14:hiddenFill>
              </a:ext>
            </a:extLst>
          </p:spPr>
        </p:pic>
        <p:sp>
          <p:nvSpPr>
            <p:cNvPr id="51" name="Rectangle 50" descr="&quot;&quot;"/>
            <p:cNvSpPr>
              <a:spLocks noChangeArrowheads="1"/>
            </p:cNvSpPr>
            <p:nvPr/>
          </p:nvSpPr>
          <p:spPr bwMode="auto">
            <a:xfrm rot="878979">
              <a:off x="2226" y="1507"/>
              <a:ext cx="320" cy="144"/>
            </a:xfrm>
            <a:prstGeom prst="rect">
              <a:avLst/>
            </a:prstGeom>
            <a:solidFill>
              <a:srgbClr val="CFCFCF"/>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Tree>
    <p:extLst>
      <p:ext uri="{BB962C8B-B14F-4D97-AF65-F5344CB8AC3E}">
        <p14:creationId xmlns:p14="http://schemas.microsoft.com/office/powerpoint/2010/main" xmlns="" val="3379766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a865ee31-b3de-44ef-ba35-c87f5fa794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Lesson 4: IPv6 Transition Technologies</a:t>
            </a:r>
            <a:endParaRPr lang="en-CA" dirty="0"/>
          </a:p>
        </p:txBody>
      </p:sp>
      <p:sp>
        <p:nvSpPr>
          <p:cNvPr id="3" name="Text Placeholder 2"/>
          <p:cNvSpPr>
            <a:spLocks noGrp="1"/>
          </p:cNvSpPr>
          <p:nvPr>
            <p:ph type="body" idx="1"/>
          </p:nvPr>
        </p:nvSpPr>
        <p:spPr/>
        <p:txBody>
          <a:bodyPr/>
          <a:lstStyle/>
          <a:p>
            <a:r>
              <a:rPr lang="en-CA" dirty="0" smtClean="0"/>
              <a:t>What Is ISATAP?
What Is 6to4?
What Is Teredo?
What Is PortProxy?
Process for Transitioning to IPv6</a:t>
            </a:r>
            <a:endParaRPr lang="en-CA" dirty="0"/>
          </a:p>
        </p:txBody>
      </p:sp>
    </p:spTree>
    <p:extLst>
      <p:ext uri="{BB962C8B-B14F-4D97-AF65-F5344CB8AC3E}">
        <p14:creationId xmlns:p14="http://schemas.microsoft.com/office/powerpoint/2010/main" xmlns="" val="3203105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Overview of IPv6
IPv6 Addressing
Coexistence with IPv4
IPv6 Transition Technologies</a:t>
            </a:r>
            <a:endParaRPr lang="en-CA" dirty="0"/>
          </a:p>
        </p:txBody>
      </p:sp>
    </p:spTree>
    <p:extLst>
      <p:ext uri="{BB962C8B-B14F-4D97-AF65-F5344CB8AC3E}">
        <p14:creationId xmlns:p14="http://schemas.microsoft.com/office/powerpoint/2010/main" xmlns="" val="3674922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9372b38e-64ea-4d48-9d99-cd45f0bf99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ISATAP?</a:t>
            </a:r>
            <a:endParaRPr lang="en-CA" dirty="0"/>
          </a:p>
        </p:txBody>
      </p:sp>
      <p:grpSp>
        <p:nvGrpSpPr>
          <p:cNvPr id="4" name="alt-text here, Group 12" descr="This slide has a drawing which shows an IPv4 only network and an IPv6 capable network. The two networks are connected by an ISATAP router. The clients on the IPv4 only network are ISATAP hosts."/>
          <p:cNvGrpSpPr/>
          <p:nvPr/>
        </p:nvGrpSpPr>
        <p:grpSpPr>
          <a:xfrm>
            <a:off x="592556" y="3478616"/>
            <a:ext cx="7977065" cy="2929210"/>
            <a:chOff x="520548" y="1309052"/>
            <a:chExt cx="7977065" cy="2929210"/>
          </a:xfrm>
        </p:grpSpPr>
        <p:sp>
          <p:nvSpPr>
            <p:cNvPr id="5" name="Line 66" descr="&quot;&quot;"/>
            <p:cNvSpPr>
              <a:spLocks noChangeShapeType="1"/>
            </p:cNvSpPr>
            <p:nvPr/>
          </p:nvSpPr>
          <p:spPr bwMode="auto">
            <a:xfrm rot="5400000">
              <a:off x="1852625" y="2273303"/>
              <a:ext cx="0" cy="182880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6" name="Line 67" descr="&quot;&quot;"/>
            <p:cNvSpPr>
              <a:spLocks noChangeShapeType="1"/>
            </p:cNvSpPr>
            <p:nvPr/>
          </p:nvSpPr>
          <p:spPr bwMode="auto">
            <a:xfrm rot="5400000">
              <a:off x="5795963" y="1642248"/>
              <a:ext cx="0" cy="365601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7" name="Group 6"/>
            <p:cNvGrpSpPr>
              <a:grpSpLocks/>
            </p:cNvGrpSpPr>
            <p:nvPr/>
          </p:nvGrpSpPr>
          <p:grpSpPr bwMode="auto">
            <a:xfrm>
              <a:off x="4959351" y="3156736"/>
              <a:ext cx="968375" cy="620783"/>
              <a:chOff x="152" y="2972"/>
              <a:chExt cx="967" cy="633"/>
            </a:xfrm>
          </p:grpSpPr>
          <p:pic>
            <p:nvPicPr>
              <p:cNvPr id="20" name="Picture 19"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 y="2972"/>
                <a:ext cx="967" cy="633"/>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descr="&quot;&quot;"/>
              <p:cNvSpPr>
                <a:spLocks noChangeArrowheads="1"/>
              </p:cNvSpPr>
              <p:nvPr/>
            </p:nvSpPr>
            <p:spPr bwMode="auto">
              <a:xfrm rot="878979">
                <a:off x="377" y="3065"/>
                <a:ext cx="503" cy="217"/>
              </a:xfrm>
              <a:prstGeom prst="rect">
                <a:avLst/>
              </a:prstGeom>
              <a:solidFill>
                <a:srgbClr val="CFCFCF"/>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
          <p:nvSpPr>
            <p:cNvPr id="8" name="Line 72" descr="&quot;&quot;"/>
            <p:cNvSpPr>
              <a:spLocks noChangeShapeType="1"/>
            </p:cNvSpPr>
            <p:nvPr/>
          </p:nvSpPr>
          <p:spPr bwMode="auto">
            <a:xfrm rot="16200000" flipH="1">
              <a:off x="6937884" y="2636029"/>
              <a:ext cx="900683" cy="0"/>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9" name="Line 73" descr="&quot;&quot;"/>
            <p:cNvSpPr>
              <a:spLocks noChangeShapeType="1"/>
            </p:cNvSpPr>
            <p:nvPr/>
          </p:nvSpPr>
          <p:spPr bwMode="auto">
            <a:xfrm rot="16200000" flipH="1">
              <a:off x="2353625" y="2352426"/>
              <a:ext cx="958539" cy="49371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10" name="Picture 9" descr="&quot;&quo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69113" y="1309052"/>
              <a:ext cx="1069975" cy="131662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Cloud" descr="&quot;&quot;"/>
            <p:cNvSpPr>
              <a:spLocks noChangeAspect="1" noEditPoints="1" noChangeArrowheads="1"/>
            </p:cNvSpPr>
            <p:nvPr/>
          </p:nvSpPr>
          <p:spPr bwMode="auto">
            <a:xfrm rot="656834">
              <a:off x="6089948" y="2702035"/>
              <a:ext cx="2407665" cy="153000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chemeClr val="bg1">
                  <a:lumMod val="50000"/>
                </a:schemeClr>
              </a:solidFill>
              <a:miter lim="800000"/>
              <a:headEnd/>
              <a:tailEnd/>
            </a:ln>
            <a:effectLst/>
          </p:spPr>
          <p:txBody>
            <a:bodyPr l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2" name="Rectangle 11"/>
            <p:cNvSpPr>
              <a:spLocks noChangeArrowheads="1"/>
            </p:cNvSpPr>
            <p:nvPr/>
          </p:nvSpPr>
          <p:spPr bwMode="auto">
            <a:xfrm>
              <a:off x="6590932" y="2986225"/>
              <a:ext cx="1506538" cy="902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2400" dirty="0">
                  <a:solidFill>
                    <a:srgbClr val="5F5F5F"/>
                  </a:solidFill>
                  <a:latin typeface="Segoe UI" pitchFamily="34" charset="0"/>
                  <a:ea typeface="Segoe UI" pitchFamily="34" charset="0"/>
                  <a:cs typeface="Segoe UI" pitchFamily="34" charset="0"/>
                </a:rPr>
                <a:t>IPv6-capable</a:t>
              </a:r>
              <a:br>
                <a:rPr lang="en-US" sz="2400" dirty="0">
                  <a:solidFill>
                    <a:srgbClr val="5F5F5F"/>
                  </a:solidFill>
                  <a:latin typeface="Segoe UI" pitchFamily="34" charset="0"/>
                  <a:ea typeface="Segoe UI" pitchFamily="34" charset="0"/>
                  <a:cs typeface="Segoe UI" pitchFamily="34" charset="0"/>
                </a:rPr>
              </a:br>
              <a:r>
                <a:rPr lang="en-US" sz="2400" dirty="0">
                  <a:solidFill>
                    <a:srgbClr val="5F5F5F"/>
                  </a:solidFill>
                  <a:latin typeface="Segoe UI" pitchFamily="34" charset="0"/>
                  <a:ea typeface="Segoe UI" pitchFamily="34" charset="0"/>
                  <a:cs typeface="Segoe UI" pitchFamily="34" charset="0"/>
                </a:rPr>
                <a:t>network</a:t>
              </a:r>
            </a:p>
          </p:txBody>
        </p:sp>
        <p:sp>
          <p:nvSpPr>
            <p:cNvPr id="13" name="Cloud" descr="&quot;&quot;"/>
            <p:cNvSpPr>
              <a:spLocks noChangeAspect="1" noEditPoints="1" noChangeArrowheads="1"/>
            </p:cNvSpPr>
            <p:nvPr/>
          </p:nvSpPr>
          <p:spPr bwMode="auto">
            <a:xfrm>
              <a:off x="2122487" y="2636029"/>
              <a:ext cx="2427465" cy="160223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777777"/>
              </a:solidFill>
              <a:miter lim="800000"/>
              <a:headEnd/>
              <a:tailEnd/>
            </a:ln>
            <a:effectLst/>
          </p:spPr>
          <p:txBody>
            <a:bodyPr l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4" name="Rectangle 13"/>
            <p:cNvSpPr>
              <a:spLocks noChangeArrowheads="1"/>
            </p:cNvSpPr>
            <p:nvPr/>
          </p:nvSpPr>
          <p:spPr bwMode="auto">
            <a:xfrm>
              <a:off x="520548" y="3511087"/>
              <a:ext cx="1442431" cy="6958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2400" b="0" dirty="0">
                  <a:latin typeface="Segoe UI" pitchFamily="34" charset="0"/>
                  <a:ea typeface="Segoe UI" pitchFamily="34" charset="0"/>
                  <a:cs typeface="Segoe UI" pitchFamily="34" charset="0"/>
                </a:rPr>
                <a:t>ISATAP Host</a:t>
              </a:r>
            </a:p>
          </p:txBody>
        </p:sp>
        <p:sp>
          <p:nvSpPr>
            <p:cNvPr id="15" name="Rectangle 14"/>
            <p:cNvSpPr>
              <a:spLocks noChangeArrowheads="1"/>
            </p:cNvSpPr>
            <p:nvPr/>
          </p:nvSpPr>
          <p:spPr bwMode="auto">
            <a:xfrm>
              <a:off x="956694" y="1683533"/>
              <a:ext cx="1258298" cy="601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lnSpc>
                  <a:spcPct val="80000"/>
                </a:lnSpc>
              </a:pPr>
              <a:r>
                <a:rPr lang="en-US" sz="2400" b="0" dirty="0">
                  <a:latin typeface="Segoe UI" pitchFamily="34" charset="0"/>
                  <a:ea typeface="Segoe UI" pitchFamily="34" charset="0"/>
                  <a:cs typeface="Segoe UI" pitchFamily="34" charset="0"/>
                </a:rPr>
                <a:t>ISATAP Host</a:t>
              </a:r>
            </a:p>
          </p:txBody>
        </p:sp>
        <p:sp>
          <p:nvSpPr>
            <p:cNvPr id="16" name="Rectangle 15"/>
            <p:cNvSpPr>
              <a:spLocks noChangeArrowheads="1"/>
            </p:cNvSpPr>
            <p:nvPr/>
          </p:nvSpPr>
          <p:spPr bwMode="auto">
            <a:xfrm>
              <a:off x="4721180" y="2503666"/>
              <a:ext cx="1427624" cy="601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2400" b="0" dirty="0">
                  <a:latin typeface="Segoe UI" pitchFamily="34" charset="0"/>
                  <a:ea typeface="Segoe UI" pitchFamily="34" charset="0"/>
                  <a:cs typeface="Segoe UI" pitchFamily="34" charset="0"/>
                </a:rPr>
                <a:t>ISATAP Router</a:t>
              </a:r>
            </a:p>
          </p:txBody>
        </p:sp>
        <p:pic>
          <p:nvPicPr>
            <p:cNvPr id="17" name="Picture 16" descr="&quot;&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67744" y="1556792"/>
              <a:ext cx="785813" cy="942902"/>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IPv4 in the cloud"/>
            <p:cNvSpPr>
              <a:spLocks noChangeArrowheads="1"/>
            </p:cNvSpPr>
            <p:nvPr/>
          </p:nvSpPr>
          <p:spPr bwMode="auto">
            <a:xfrm>
              <a:off x="2438471" y="2986225"/>
              <a:ext cx="1836593" cy="6958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2400" dirty="0">
                  <a:solidFill>
                    <a:srgbClr val="5F5F5F"/>
                  </a:solidFill>
                  <a:latin typeface="Segoe UI" pitchFamily="34" charset="0"/>
                  <a:ea typeface="Segoe UI" pitchFamily="34" charset="0"/>
                  <a:cs typeface="Segoe UI" pitchFamily="34" charset="0"/>
                </a:rPr>
                <a:t>IPv4-only</a:t>
              </a:r>
              <a:br>
                <a:rPr lang="en-US" sz="2400" dirty="0">
                  <a:solidFill>
                    <a:srgbClr val="5F5F5F"/>
                  </a:solidFill>
                  <a:latin typeface="Segoe UI" pitchFamily="34" charset="0"/>
                  <a:ea typeface="Segoe UI" pitchFamily="34" charset="0"/>
                  <a:cs typeface="Segoe UI" pitchFamily="34" charset="0"/>
                </a:rPr>
              </a:br>
              <a:r>
                <a:rPr lang="en-US" sz="2400" dirty="0">
                  <a:solidFill>
                    <a:srgbClr val="5F5F5F"/>
                  </a:solidFill>
                  <a:latin typeface="Segoe UI" pitchFamily="34" charset="0"/>
                  <a:ea typeface="Segoe UI" pitchFamily="34" charset="0"/>
                  <a:cs typeface="Segoe UI" pitchFamily="34" charset="0"/>
                </a:rPr>
                <a:t>intranet</a:t>
              </a:r>
            </a:p>
          </p:txBody>
        </p:sp>
        <p:pic>
          <p:nvPicPr>
            <p:cNvPr id="19" name="Picture 18" descr="&quot;&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02078" y="2600861"/>
              <a:ext cx="785813" cy="94290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2" name="TextBox 30"/>
          <p:cNvSpPr txBox="1"/>
          <p:nvPr/>
        </p:nvSpPr>
        <p:spPr>
          <a:xfrm>
            <a:off x="592556" y="744813"/>
            <a:ext cx="8312162" cy="2733056"/>
          </a:xfrm>
          <a:prstGeom prst="rect">
            <a:avLst/>
          </a:prstGeom>
          <a:noFill/>
        </p:spPr>
        <p:txBody>
          <a:bodyPr wrap="square" lIns="0" r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0000"/>
              </a:lnSpc>
              <a:buFont typeface="Arial" pitchFamily="34" charset="0"/>
              <a:buChar char="•"/>
            </a:pPr>
            <a:r>
              <a:rPr lang="en-US" sz="2400" dirty="0" smtClean="0">
                <a:latin typeface="Segoe UI" pitchFamily="34" charset="0"/>
                <a:ea typeface="Segoe UI" pitchFamily="34" charset="0"/>
                <a:cs typeface="Segoe UI" pitchFamily="34" charset="0"/>
              </a:rPr>
              <a:t> </a:t>
            </a:r>
            <a:r>
              <a:rPr lang="en-US" sz="2600" b="0" dirty="0" smtClean="0">
                <a:latin typeface="Segoe UI" pitchFamily="34" charset="0"/>
                <a:ea typeface="Segoe UI" pitchFamily="34" charset="0"/>
                <a:cs typeface="Segoe UI" pitchFamily="34" charset="0"/>
              </a:rPr>
              <a:t>Allows IPv6 communication over an IPv4 intranet</a:t>
            </a:r>
          </a:p>
          <a:p>
            <a:pPr>
              <a:lnSpc>
                <a:spcPct val="110000"/>
              </a:lnSpc>
              <a:buFont typeface="Arial" pitchFamily="34" charset="0"/>
              <a:buChar char="•"/>
            </a:pPr>
            <a:r>
              <a:rPr lang="en-US" sz="2600" b="0" dirty="0" smtClean="0">
                <a:latin typeface="Segoe UI" pitchFamily="34" charset="0"/>
                <a:ea typeface="Segoe UI" pitchFamily="34" charset="0"/>
                <a:cs typeface="Segoe UI" pitchFamily="34" charset="0"/>
              </a:rPr>
              <a:t> Can be enabled by configuring an ISATAP host record</a:t>
            </a:r>
          </a:p>
          <a:p>
            <a:pPr>
              <a:lnSpc>
                <a:spcPct val="110000"/>
              </a:lnSpc>
              <a:buFont typeface="Arial" pitchFamily="34" charset="0"/>
              <a:buChar char="•"/>
            </a:pPr>
            <a:r>
              <a:rPr lang="en-US" sz="2600" b="0" dirty="0" smtClean="0">
                <a:latin typeface="Segoe UI" pitchFamily="34" charset="0"/>
                <a:ea typeface="Segoe UI" pitchFamily="34" charset="0"/>
                <a:cs typeface="Segoe UI" pitchFamily="34" charset="0"/>
              </a:rPr>
              <a:t> Connects all nodes to a single IPv6 network </a:t>
            </a:r>
          </a:p>
          <a:p>
            <a:pPr>
              <a:lnSpc>
                <a:spcPct val="110000"/>
              </a:lnSpc>
              <a:buFont typeface="Arial" pitchFamily="34" charset="0"/>
              <a:buChar char="•"/>
            </a:pPr>
            <a:r>
              <a:rPr lang="en-US" sz="2600" b="0" dirty="0" smtClean="0">
                <a:latin typeface="Segoe UI" pitchFamily="34" charset="0"/>
                <a:ea typeface="Segoe UI" pitchFamily="34" charset="0"/>
                <a:cs typeface="Segoe UI" pitchFamily="34" charset="0"/>
              </a:rPr>
              <a:t> Uses the IPv4 address as part of the IPv6 address</a:t>
            </a:r>
          </a:p>
          <a:p>
            <a:pPr marL="358775" lvl="1">
              <a:lnSpc>
                <a:spcPct val="110000"/>
              </a:lnSpc>
            </a:pPr>
            <a:r>
              <a:rPr lang="en-US" sz="2600" b="0" spc="-80" dirty="0" smtClean="0">
                <a:latin typeface="Segoe UI" pitchFamily="34" charset="0"/>
                <a:ea typeface="Segoe UI" pitchFamily="34" charset="0"/>
                <a:cs typeface="Segoe UI" pitchFamily="34" charset="0"/>
              </a:rPr>
              <a:t>Private address: </a:t>
            </a:r>
            <a:r>
              <a:rPr lang="en-US" sz="2600" b="0" dirty="0" smtClean="0">
                <a:latin typeface="Segoe UI" pitchFamily="34" charset="0"/>
                <a:ea typeface="Segoe UI" pitchFamily="34" charset="0"/>
                <a:cs typeface="Segoe UI" pitchFamily="34" charset="0"/>
              </a:rPr>
              <a:t>FD00::0:5EFE:192.168.137.133</a:t>
            </a:r>
          </a:p>
          <a:p>
            <a:pPr marL="358775" lvl="1">
              <a:lnSpc>
                <a:spcPct val="110000"/>
              </a:lnSpc>
            </a:pPr>
            <a:r>
              <a:rPr lang="en-US" sz="2600" b="0" spc="-80" dirty="0" smtClean="0">
                <a:latin typeface="Segoe UI" pitchFamily="34" charset="0"/>
                <a:ea typeface="Segoe UI" pitchFamily="34" charset="0"/>
                <a:cs typeface="Segoe UI" pitchFamily="34" charset="0"/>
              </a:rPr>
              <a:t>Public address: </a:t>
            </a:r>
            <a:r>
              <a:rPr lang="en-US" sz="2600" b="0" dirty="0" smtClean="0">
                <a:latin typeface="Segoe UI" pitchFamily="34" charset="0"/>
                <a:ea typeface="Segoe UI" pitchFamily="34" charset="0"/>
                <a:cs typeface="Segoe UI" pitchFamily="34" charset="0"/>
              </a:rPr>
              <a:t>2001:db8::200:5EFE:131.107.137.133</a:t>
            </a:r>
            <a:endParaRPr lang="en-US"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299730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51aee9d0-3988-4c64-8d76-80040d1fd8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6to4?</a:t>
            </a:r>
            <a:endParaRPr lang="en-CA" dirty="0"/>
          </a:p>
        </p:txBody>
      </p:sp>
      <p:sp>
        <p:nvSpPr>
          <p:cNvPr id="4" name="Rectangle 3"/>
          <p:cNvSpPr>
            <a:spLocks noChangeArrowheads="1"/>
          </p:cNvSpPr>
          <p:nvPr/>
        </p:nvSpPr>
        <p:spPr bwMode="auto">
          <a:xfrm>
            <a:off x="0" y="854075"/>
            <a:ext cx="9050337" cy="5718175"/>
          </a:xfrm>
          <a:prstGeom prst="rect">
            <a:avLst/>
          </a:prstGeom>
          <a:no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grpSp>
        <p:nvGrpSpPr>
          <p:cNvPr id="5" name="alt-text here, Group 4" descr="This slide shows two networks connected to the Internet. Each router is connected to the Internet by a 6to4 router. Clients on each network are able to use IPv6 and IPv4."/>
          <p:cNvGrpSpPr/>
          <p:nvPr/>
        </p:nvGrpSpPr>
        <p:grpSpPr>
          <a:xfrm>
            <a:off x="3563327" y="2959551"/>
            <a:ext cx="5126661" cy="3454365"/>
            <a:chOff x="3563327" y="2900559"/>
            <a:chExt cx="5126661" cy="3454365"/>
          </a:xfrm>
        </p:grpSpPr>
        <p:sp>
          <p:nvSpPr>
            <p:cNvPr id="6" name="Rectangle 5" descr="&quot;&quot;"/>
            <p:cNvSpPr>
              <a:spLocks noChangeArrowheads="1"/>
            </p:cNvSpPr>
            <p:nvPr/>
          </p:nvSpPr>
          <p:spPr bwMode="auto">
            <a:xfrm>
              <a:off x="5425433" y="3005334"/>
              <a:ext cx="1645835" cy="6647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2400" dirty="0">
                  <a:latin typeface="Segoe UI" pitchFamily="34" charset="0"/>
                  <a:ea typeface="Segoe UI" pitchFamily="34" charset="0"/>
                  <a:cs typeface="Segoe UI" pitchFamily="34" charset="0"/>
                </a:rPr>
                <a:t>6to4 router</a:t>
              </a:r>
            </a:p>
            <a:p>
              <a:pPr>
                <a:lnSpc>
                  <a:spcPct val="90000"/>
                </a:lnSpc>
              </a:pPr>
              <a:r>
                <a:rPr lang="en-US" sz="2400" b="0" dirty="0">
                  <a:latin typeface="Segoe UI" pitchFamily="34" charset="0"/>
                  <a:ea typeface="Segoe UI" pitchFamily="34" charset="0"/>
                  <a:cs typeface="Segoe UI" pitchFamily="34" charset="0"/>
                </a:rPr>
                <a:t>IPv6/IPv4</a:t>
              </a:r>
            </a:p>
          </p:txBody>
        </p:sp>
        <p:sp>
          <p:nvSpPr>
            <p:cNvPr id="7" name="Rectangle 6" descr="&quot;&quot;"/>
            <p:cNvSpPr>
              <a:spLocks noChangeArrowheads="1"/>
            </p:cNvSpPr>
            <p:nvPr/>
          </p:nvSpPr>
          <p:spPr bwMode="auto">
            <a:xfrm>
              <a:off x="4905517" y="4444074"/>
              <a:ext cx="1645835" cy="6647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2400" dirty="0">
                  <a:latin typeface="Segoe UI" pitchFamily="34" charset="0"/>
                  <a:ea typeface="Segoe UI" pitchFamily="34" charset="0"/>
                  <a:cs typeface="Segoe UI" pitchFamily="34" charset="0"/>
                </a:rPr>
                <a:t>6to4 router</a:t>
              </a:r>
            </a:p>
            <a:p>
              <a:pPr>
                <a:lnSpc>
                  <a:spcPct val="90000"/>
                </a:lnSpc>
              </a:pPr>
              <a:r>
                <a:rPr lang="en-US" sz="2400" b="0" dirty="0">
                  <a:latin typeface="Segoe UI" pitchFamily="34" charset="0"/>
                  <a:ea typeface="Segoe UI" pitchFamily="34" charset="0"/>
                  <a:cs typeface="Segoe UI" pitchFamily="34" charset="0"/>
                </a:rPr>
                <a:t>IPv6/IPv4</a:t>
              </a:r>
            </a:p>
          </p:txBody>
        </p:sp>
        <p:sp>
          <p:nvSpPr>
            <p:cNvPr id="8" name="Rectangle 7" descr="&quot;&quot;"/>
            <p:cNvSpPr>
              <a:spLocks noChangeArrowheads="1"/>
            </p:cNvSpPr>
            <p:nvPr/>
          </p:nvSpPr>
          <p:spPr bwMode="auto">
            <a:xfrm>
              <a:off x="7431630" y="3859409"/>
              <a:ext cx="125835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ea typeface="Segoe UI" pitchFamily="34" charset="0"/>
                  <a:cs typeface="Segoe UI" pitchFamily="34" charset="0"/>
                </a:rPr>
                <a:t>IPv6/IPv4</a:t>
              </a:r>
              <a:endParaRPr lang="en-US" sz="2400" b="0" dirty="0">
                <a:latin typeface="Segoe UI" pitchFamily="34" charset="0"/>
                <a:ea typeface="Segoe UI" pitchFamily="34" charset="0"/>
                <a:cs typeface="Segoe UI" pitchFamily="34" charset="0"/>
              </a:endParaRPr>
            </a:p>
          </p:txBody>
        </p:sp>
        <p:sp>
          <p:nvSpPr>
            <p:cNvPr id="9" name="Rectangle 8" descr="&quot;&quot;"/>
            <p:cNvSpPr>
              <a:spLocks noChangeArrowheads="1"/>
            </p:cNvSpPr>
            <p:nvPr/>
          </p:nvSpPr>
          <p:spPr bwMode="auto">
            <a:xfrm>
              <a:off x="7185039" y="5429754"/>
              <a:ext cx="125835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ea typeface="Segoe UI" pitchFamily="34" charset="0"/>
                  <a:cs typeface="Segoe UI" pitchFamily="34" charset="0"/>
                </a:rPr>
                <a:t>IPv6/IPv4</a:t>
              </a:r>
              <a:endParaRPr lang="en-US" sz="2400" b="0" dirty="0">
                <a:latin typeface="Segoe UI" pitchFamily="34" charset="0"/>
                <a:ea typeface="Segoe UI" pitchFamily="34" charset="0"/>
                <a:cs typeface="Segoe UI" pitchFamily="34" charset="0"/>
              </a:endParaRPr>
            </a:p>
          </p:txBody>
        </p:sp>
        <p:grpSp>
          <p:nvGrpSpPr>
            <p:cNvPr id="10" name="Group 9"/>
            <p:cNvGrpSpPr/>
            <p:nvPr/>
          </p:nvGrpSpPr>
          <p:grpSpPr>
            <a:xfrm>
              <a:off x="3906708" y="4166165"/>
              <a:ext cx="3455073" cy="2188759"/>
              <a:chOff x="3906708" y="4328393"/>
              <a:chExt cx="3455073" cy="2188759"/>
            </a:xfrm>
          </p:grpSpPr>
          <p:sp>
            <p:nvSpPr>
              <p:cNvPr id="21" name="Line 45" descr="&quot;&quot;"/>
              <p:cNvSpPr>
                <a:spLocks noChangeShapeType="1"/>
              </p:cNvSpPr>
              <p:nvPr/>
            </p:nvSpPr>
            <p:spPr bwMode="auto">
              <a:xfrm rot="5400000" flipH="1">
                <a:off x="3938178" y="4861793"/>
                <a:ext cx="1077913" cy="1111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22" name="Group 21"/>
              <p:cNvGrpSpPr>
                <a:grpSpLocks/>
              </p:cNvGrpSpPr>
              <p:nvPr/>
            </p:nvGrpSpPr>
            <p:grpSpPr bwMode="auto">
              <a:xfrm>
                <a:off x="3906708" y="4563415"/>
                <a:ext cx="942883" cy="704584"/>
                <a:chOff x="-163" y="2808"/>
                <a:chExt cx="967" cy="633"/>
              </a:xfrm>
            </p:grpSpPr>
            <p:pic>
              <p:nvPicPr>
                <p:cNvPr id="26" name="Picture 25"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3" y="2808"/>
                  <a:ext cx="967" cy="633"/>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Rectangle 26" descr="&quot;&quot;"/>
                <p:cNvSpPr>
                  <a:spLocks noChangeArrowheads="1"/>
                </p:cNvSpPr>
                <p:nvPr/>
              </p:nvSpPr>
              <p:spPr bwMode="auto">
                <a:xfrm rot="878979">
                  <a:off x="69" y="2891"/>
                  <a:ext cx="503" cy="217"/>
                </a:xfrm>
                <a:prstGeom prst="rect">
                  <a:avLst/>
                </a:prstGeom>
                <a:solidFill>
                  <a:srgbClr val="CFCFCF"/>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
            <p:nvSpPr>
              <p:cNvPr id="23" name="Line 49" descr="&quot;&quot;"/>
              <p:cNvSpPr>
                <a:spLocks noChangeShapeType="1"/>
              </p:cNvSpPr>
              <p:nvPr/>
            </p:nvSpPr>
            <p:spPr bwMode="auto">
              <a:xfrm flipH="1">
                <a:off x="4071938" y="5425446"/>
                <a:ext cx="3289843" cy="0"/>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4" name="Line 50" descr="&quot;&quot;"/>
              <p:cNvSpPr>
                <a:spLocks noChangeShapeType="1"/>
              </p:cNvSpPr>
              <p:nvPr/>
            </p:nvSpPr>
            <p:spPr bwMode="auto">
              <a:xfrm rot="5400000" flipH="1">
                <a:off x="6475955" y="5686560"/>
                <a:ext cx="584200" cy="9525"/>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25" name="Picture 24" descr="&quot;&quo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43600" y="5515559"/>
                <a:ext cx="822671" cy="1001593"/>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1" name="Group 10"/>
            <p:cNvGrpSpPr/>
            <p:nvPr/>
          </p:nvGrpSpPr>
          <p:grpSpPr>
            <a:xfrm>
              <a:off x="5064668" y="3005335"/>
              <a:ext cx="3449638" cy="1589087"/>
              <a:chOff x="5064668" y="3167563"/>
              <a:chExt cx="3449638" cy="1589087"/>
            </a:xfrm>
          </p:grpSpPr>
          <p:pic>
            <p:nvPicPr>
              <p:cNvPr id="14" name="Picture 13" descr="&quot;&quo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768838" y="3167563"/>
                <a:ext cx="745468" cy="909638"/>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Line 52" descr="&quot;&quot;"/>
              <p:cNvSpPr>
                <a:spLocks noChangeShapeType="1"/>
              </p:cNvSpPr>
              <p:nvPr/>
            </p:nvSpPr>
            <p:spPr bwMode="auto">
              <a:xfrm flipH="1">
                <a:off x="5064668" y="3981334"/>
                <a:ext cx="2278063" cy="0"/>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6" name="Line 53" descr="&quot;&quot;"/>
              <p:cNvSpPr>
                <a:spLocks noChangeShapeType="1"/>
              </p:cNvSpPr>
              <p:nvPr/>
            </p:nvSpPr>
            <p:spPr bwMode="auto">
              <a:xfrm flipH="1">
                <a:off x="7345905" y="3612062"/>
                <a:ext cx="468313" cy="1588"/>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7" name="Line 54" descr="&quot;&quot;"/>
              <p:cNvSpPr>
                <a:spLocks noChangeShapeType="1"/>
              </p:cNvSpPr>
              <p:nvPr/>
            </p:nvSpPr>
            <p:spPr bwMode="auto">
              <a:xfrm rot="5400000" flipH="1">
                <a:off x="6685505" y="4088312"/>
                <a:ext cx="1325563" cy="1111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18" name="Group 17"/>
              <p:cNvGrpSpPr>
                <a:grpSpLocks/>
              </p:cNvGrpSpPr>
              <p:nvPr/>
            </p:nvGrpSpPr>
            <p:grpSpPr bwMode="auto">
              <a:xfrm>
                <a:off x="5776060" y="3792221"/>
                <a:ext cx="981371" cy="677069"/>
                <a:chOff x="215" y="3135"/>
                <a:chExt cx="967" cy="633"/>
              </a:xfrm>
            </p:grpSpPr>
            <p:pic>
              <p:nvPicPr>
                <p:cNvPr id="19" name="Picture 18"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5" y="3135"/>
                  <a:ext cx="967" cy="633"/>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19" descr="&quot;&quot;"/>
                <p:cNvSpPr>
                  <a:spLocks noChangeArrowheads="1"/>
                </p:cNvSpPr>
                <p:nvPr/>
              </p:nvSpPr>
              <p:spPr bwMode="auto">
                <a:xfrm rot="878979">
                  <a:off x="447" y="3231"/>
                  <a:ext cx="503" cy="217"/>
                </a:xfrm>
                <a:prstGeom prst="rect">
                  <a:avLst/>
                </a:prstGeom>
                <a:solidFill>
                  <a:srgbClr val="CFCFCF"/>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pic>
          <p:nvPicPr>
            <p:cNvPr id="12" name="Picture 11" descr="&quot;&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12765" y="2900559"/>
              <a:ext cx="1355725" cy="135413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AutoShape 59" descr="&quot;&quot;"/>
            <p:cNvSpPr>
              <a:spLocks noChangeArrowheads="1"/>
            </p:cNvSpPr>
            <p:nvPr/>
          </p:nvSpPr>
          <p:spPr bwMode="auto">
            <a:xfrm>
              <a:off x="3563327" y="4009684"/>
              <a:ext cx="1880002" cy="320004"/>
            </a:xfrm>
            <a:prstGeom prst="roundRect">
              <a:avLst>
                <a:gd name="adj" fmla="val 4167"/>
              </a:avLst>
            </a:prstGeom>
            <a:solidFill>
              <a:schemeClr val="bg1"/>
            </a:solidFill>
            <a:ln w="9525" algn="ctr">
              <a:noFill/>
              <a:round/>
              <a:headEnd/>
              <a:tailEnd/>
            </a:ln>
            <a:effectLst/>
          </p:spPr>
          <p:txBody>
            <a:bodyPr wrap="none" lIns="0" tIns="0" rIns="0" bIns="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400" dirty="0">
                  <a:latin typeface="Segoe UI" pitchFamily="34" charset="0"/>
                  <a:ea typeface="Segoe UI" pitchFamily="34" charset="0"/>
                  <a:cs typeface="Segoe UI" pitchFamily="34" charset="0"/>
                </a:rPr>
                <a:t>IPv4 Internet</a:t>
              </a:r>
            </a:p>
          </p:txBody>
        </p:sp>
      </p:grpSp>
      <p:sp>
        <p:nvSpPr>
          <p:cNvPr id="28" name="TextBox 33"/>
          <p:cNvSpPr txBox="1"/>
          <p:nvPr/>
        </p:nvSpPr>
        <p:spPr>
          <a:xfrm>
            <a:off x="622137" y="780554"/>
            <a:ext cx="7965603" cy="2046714"/>
          </a:xfrm>
          <a:prstGeom prst="rect">
            <a:avLst/>
          </a:prstGeom>
          <a:noFill/>
        </p:spPr>
        <p:txBody>
          <a:bodyPr wrap="square" lIns="0" tIns="0" r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73050" indent="-273050">
              <a:buFont typeface="Arial" pitchFamily="34" charset="0"/>
              <a:buChar char="•"/>
            </a:pPr>
            <a:r>
              <a:rPr lang="en-US" sz="2600" b="0" dirty="0" smtClean="0">
                <a:latin typeface="Segoe UI" pitchFamily="34" charset="0"/>
                <a:ea typeface="Segoe UI" pitchFamily="34" charset="0"/>
                <a:cs typeface="Segoe UI" pitchFamily="34" charset="0"/>
              </a:rPr>
              <a:t>Provides IPv6 connectivity over the IPv4 Internet</a:t>
            </a:r>
          </a:p>
          <a:p>
            <a:pPr marL="273050" indent="-273050">
              <a:buFont typeface="Arial" pitchFamily="34" charset="0"/>
              <a:buChar char="•"/>
            </a:pPr>
            <a:r>
              <a:rPr lang="en-US" sz="2600" b="0" dirty="0" smtClean="0">
                <a:latin typeface="Segoe UI" pitchFamily="34" charset="0"/>
                <a:ea typeface="Segoe UI" pitchFamily="34" charset="0"/>
                <a:cs typeface="Segoe UI" pitchFamily="34" charset="0"/>
              </a:rPr>
              <a:t>Works between sites or from host to site</a:t>
            </a:r>
          </a:p>
          <a:p>
            <a:pPr marL="273050" indent="-273050">
              <a:buFont typeface="Arial" pitchFamily="34" charset="0"/>
              <a:buChar char="•"/>
            </a:pPr>
            <a:r>
              <a:rPr lang="en-US" sz="2600" b="0" dirty="0" smtClean="0">
                <a:latin typeface="Segoe UI" pitchFamily="34" charset="0"/>
                <a:ea typeface="Segoe UI" pitchFamily="34" charset="0"/>
                <a:cs typeface="Segoe UI" pitchFamily="34" charset="0"/>
              </a:rPr>
              <a:t>Is not suitable for scenarios using NAT</a:t>
            </a:r>
          </a:p>
          <a:p>
            <a:pPr marL="273050" indent="-273050">
              <a:buFont typeface="Arial" pitchFamily="34" charset="0"/>
              <a:buChar char="•"/>
            </a:pPr>
            <a:r>
              <a:rPr lang="en-US" sz="2600" b="0" dirty="0" smtClean="0">
                <a:latin typeface="Segoe UI" pitchFamily="34" charset="0"/>
                <a:ea typeface="Segoe UI" pitchFamily="34" charset="0"/>
                <a:cs typeface="Segoe UI" pitchFamily="34" charset="0"/>
              </a:rPr>
              <a:t>Uses the following network address format:</a:t>
            </a:r>
          </a:p>
          <a:p>
            <a:pPr lvl="1">
              <a:buFont typeface="Arial" pitchFamily="34" charset="0"/>
              <a:buChar char="•"/>
            </a:pPr>
            <a:r>
              <a:rPr lang="en-US" sz="2600" b="0" dirty="0" smtClean="0">
                <a:latin typeface="Segoe UI" pitchFamily="34" charset="0"/>
                <a:ea typeface="Segoe UI" pitchFamily="34" charset="0"/>
                <a:cs typeface="Segoe UI" pitchFamily="34" charset="0"/>
              </a:rPr>
              <a:t> </a:t>
            </a:r>
            <a:r>
              <a:rPr lang="en-US" sz="2600" b="0" spc="120" dirty="0" smtClean="0">
                <a:latin typeface="Segoe UI" pitchFamily="34" charset="0"/>
                <a:ea typeface="Segoe UI" pitchFamily="34" charset="0"/>
                <a:cs typeface="Segoe UI" pitchFamily="34" charset="0"/>
              </a:rPr>
              <a:t>2002:WWXX:YYZZ:Subnet_ID::/64 </a:t>
            </a:r>
            <a:endParaRPr lang="en-US" sz="2600" b="0" spc="120" dirty="0">
              <a:latin typeface="Segoe UI" pitchFamily="34" charset="0"/>
              <a:ea typeface="Segoe UI" pitchFamily="34" charset="0"/>
              <a:cs typeface="Segoe UI" pitchFamily="34" charset="0"/>
            </a:endParaRPr>
          </a:p>
        </p:txBody>
      </p:sp>
      <p:sp>
        <p:nvSpPr>
          <p:cNvPr id="29" name="TextBox 34"/>
          <p:cNvSpPr txBox="1"/>
          <p:nvPr/>
        </p:nvSpPr>
        <p:spPr>
          <a:xfrm>
            <a:off x="536852" y="3060567"/>
            <a:ext cx="3137893" cy="249299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smtClean="0">
                <a:latin typeface="Segoe UI" pitchFamily="34" charset="0"/>
                <a:ea typeface="Segoe UI" pitchFamily="34" charset="0"/>
                <a:cs typeface="Segoe UI" pitchFamily="34" charset="0"/>
              </a:rPr>
              <a:t>To enable Windows Server 2012 as a 6to4 router:</a:t>
            </a:r>
          </a:p>
          <a:p>
            <a:pPr>
              <a:buFont typeface="Arial" pitchFamily="34" charset="0"/>
              <a:buChar char="•"/>
            </a:pPr>
            <a:r>
              <a:rPr lang="en-US" sz="2600" b="0" dirty="0" smtClean="0">
                <a:latin typeface="Segoe UI" pitchFamily="34" charset="0"/>
                <a:ea typeface="Segoe UI" pitchFamily="34" charset="0"/>
                <a:cs typeface="Segoe UI" pitchFamily="34" charset="0"/>
              </a:rPr>
              <a:t> Enable ICS</a:t>
            </a:r>
          </a:p>
          <a:p>
            <a:pPr marL="176213" indent="-176213">
              <a:buFont typeface="Arial" pitchFamily="34" charset="0"/>
              <a:buChar char="•"/>
            </a:pPr>
            <a:r>
              <a:rPr lang="en-US" sz="2600" b="0" dirty="0" smtClean="0">
                <a:latin typeface="Segoe UI" pitchFamily="34" charset="0"/>
                <a:ea typeface="Segoe UI" pitchFamily="34" charset="0"/>
                <a:cs typeface="Segoe UI" pitchFamily="34" charset="0"/>
              </a:rPr>
              <a:t>Use Windows PowerShell</a:t>
            </a:r>
            <a:endParaRPr lang="en-US"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37868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9be4bf2f-a31b-4b74-8e24-843fadaf0c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Teredo?</a:t>
            </a:r>
            <a:endParaRPr lang="en-CA" dirty="0"/>
          </a:p>
        </p:txBody>
      </p:sp>
      <p:grpSp>
        <p:nvGrpSpPr>
          <p:cNvPr id="4" name="Group 3" descr="&quot;&quot;"/>
          <p:cNvGrpSpPr/>
          <p:nvPr/>
        </p:nvGrpSpPr>
        <p:grpSpPr>
          <a:xfrm>
            <a:off x="7076381" y="3388208"/>
            <a:ext cx="1395110" cy="2142796"/>
            <a:chOff x="7042273" y="3388208"/>
            <a:chExt cx="1395110" cy="2142796"/>
          </a:xfrm>
        </p:grpSpPr>
        <p:sp>
          <p:nvSpPr>
            <p:cNvPr id="5" name="Line 104" descr="&quot;&quot;"/>
            <p:cNvSpPr>
              <a:spLocks noChangeShapeType="1"/>
            </p:cNvSpPr>
            <p:nvPr/>
          </p:nvSpPr>
          <p:spPr bwMode="auto">
            <a:xfrm rot="16200000">
              <a:off x="7030836" y="4190757"/>
              <a:ext cx="1617331" cy="1223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6" name="Line 105" descr="&quot;&quot;"/>
            <p:cNvSpPr>
              <a:spLocks noChangeShapeType="1"/>
            </p:cNvSpPr>
            <p:nvPr/>
          </p:nvSpPr>
          <p:spPr bwMode="auto">
            <a:xfrm>
              <a:off x="7042273" y="5005540"/>
              <a:ext cx="1395110" cy="12336"/>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 name="Line 106" descr="&quot;&quot;"/>
            <p:cNvSpPr>
              <a:spLocks noChangeShapeType="1"/>
            </p:cNvSpPr>
            <p:nvPr/>
          </p:nvSpPr>
          <p:spPr bwMode="auto">
            <a:xfrm rot="16200000">
              <a:off x="7282896" y="5264591"/>
              <a:ext cx="525463" cy="736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nvGrpSpPr>
          <p:cNvPr id="8" name="Group 7" descr="&quot;&quot;"/>
          <p:cNvGrpSpPr/>
          <p:nvPr/>
        </p:nvGrpSpPr>
        <p:grpSpPr>
          <a:xfrm>
            <a:off x="6057056" y="5301214"/>
            <a:ext cx="1856451" cy="776288"/>
            <a:chOff x="6514256" y="5272639"/>
            <a:chExt cx="1856451" cy="776288"/>
          </a:xfrm>
        </p:grpSpPr>
        <p:sp>
          <p:nvSpPr>
            <p:cNvPr id="9" name="Rectangle 8" descr="&quot;&quot;"/>
            <p:cNvSpPr>
              <a:spLocks noChangeArrowheads="1"/>
            </p:cNvSpPr>
            <p:nvPr/>
          </p:nvSpPr>
          <p:spPr bwMode="auto">
            <a:xfrm flipH="1">
              <a:off x="6514256" y="5316073"/>
              <a:ext cx="1272377" cy="640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2600" dirty="0">
                  <a:latin typeface="Segoe UI" pitchFamily="34" charset="0"/>
                  <a:ea typeface="Segoe UI" pitchFamily="34" charset="0"/>
                  <a:cs typeface="Segoe UI" pitchFamily="34" charset="0"/>
                </a:rPr>
                <a:t>Teredo client</a:t>
              </a:r>
              <a:endParaRPr lang="en-US" sz="2600" b="0" dirty="0">
                <a:latin typeface="Segoe UI" pitchFamily="34" charset="0"/>
                <a:ea typeface="Segoe UI" pitchFamily="34" charset="0"/>
                <a:cs typeface="Segoe UI" pitchFamily="34" charset="0"/>
              </a:endParaRPr>
            </a:p>
          </p:txBody>
        </p:sp>
        <p:pic>
          <p:nvPicPr>
            <p:cNvPr id="10" name="Picture 9"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80153" y="5272639"/>
              <a:ext cx="590554" cy="77628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1" name="Group 10"/>
          <p:cNvGrpSpPr/>
          <p:nvPr/>
        </p:nvGrpSpPr>
        <p:grpSpPr>
          <a:xfrm>
            <a:off x="4914408" y="2231338"/>
            <a:ext cx="2859528" cy="1398755"/>
            <a:chOff x="4914408" y="2583763"/>
            <a:chExt cx="2859528" cy="1398755"/>
          </a:xfrm>
        </p:grpSpPr>
        <p:sp>
          <p:nvSpPr>
            <p:cNvPr id="12" name="Rectangle 11" descr="&quot;&quot;"/>
            <p:cNvSpPr>
              <a:spLocks noChangeArrowheads="1"/>
            </p:cNvSpPr>
            <p:nvPr/>
          </p:nvSpPr>
          <p:spPr bwMode="auto">
            <a:xfrm flipH="1">
              <a:off x="6011179" y="3344216"/>
              <a:ext cx="6692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dirty="0">
                  <a:latin typeface="Segoe UI" pitchFamily="34" charset="0"/>
                  <a:ea typeface="Segoe UI" pitchFamily="34" charset="0"/>
                  <a:cs typeface="Segoe UI" pitchFamily="34" charset="0"/>
                </a:rPr>
                <a:t>NAT</a:t>
              </a:r>
              <a:endParaRPr lang="en-US" sz="2600" b="0" dirty="0">
                <a:latin typeface="Segoe UI" pitchFamily="34" charset="0"/>
                <a:ea typeface="Segoe UI" pitchFamily="34" charset="0"/>
                <a:cs typeface="Segoe UI" pitchFamily="34" charset="0"/>
              </a:endParaRPr>
            </a:p>
          </p:txBody>
        </p:sp>
        <p:grpSp>
          <p:nvGrpSpPr>
            <p:cNvPr id="13" name="Group 12"/>
            <p:cNvGrpSpPr/>
            <p:nvPr/>
          </p:nvGrpSpPr>
          <p:grpSpPr>
            <a:xfrm>
              <a:off x="5327482" y="2788718"/>
              <a:ext cx="2446454" cy="1193800"/>
              <a:chOff x="5616070" y="2788718"/>
              <a:chExt cx="2446454" cy="1193800"/>
            </a:xfrm>
          </p:grpSpPr>
          <p:sp>
            <p:nvSpPr>
              <p:cNvPr id="18" name="Line 108" descr="&quot;&quot;"/>
              <p:cNvSpPr>
                <a:spLocks noChangeShapeType="1"/>
              </p:cNvSpPr>
              <p:nvPr/>
            </p:nvSpPr>
            <p:spPr bwMode="auto">
              <a:xfrm>
                <a:off x="6014429" y="3157018"/>
                <a:ext cx="2048095" cy="0"/>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9" name="Line 109" descr="&quot;&quot;"/>
              <p:cNvSpPr>
                <a:spLocks noChangeShapeType="1"/>
              </p:cNvSpPr>
              <p:nvPr/>
            </p:nvSpPr>
            <p:spPr bwMode="auto">
              <a:xfrm>
                <a:off x="5616070" y="2950643"/>
                <a:ext cx="391739" cy="1588"/>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0" name="Line 110" descr="&quot;&quot;"/>
              <p:cNvSpPr>
                <a:spLocks noChangeShapeType="1"/>
              </p:cNvSpPr>
              <p:nvPr/>
            </p:nvSpPr>
            <p:spPr bwMode="auto">
              <a:xfrm rot="16200000">
                <a:off x="5413111" y="3381200"/>
                <a:ext cx="1193800" cy="8836"/>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pic>
          <p:nvPicPr>
            <p:cNvPr id="14" name="Picture 13" descr="&quot;&qu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14408" y="2583763"/>
              <a:ext cx="590554" cy="77628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5" name="Group 14"/>
            <p:cNvGrpSpPr>
              <a:grpSpLocks/>
            </p:cNvGrpSpPr>
            <p:nvPr/>
          </p:nvGrpSpPr>
          <p:grpSpPr bwMode="auto">
            <a:xfrm>
              <a:off x="5942131" y="2842227"/>
              <a:ext cx="742139" cy="521844"/>
              <a:chOff x="76" y="2837"/>
              <a:chExt cx="1100" cy="720"/>
            </a:xfrm>
          </p:grpSpPr>
          <p:pic>
            <p:nvPicPr>
              <p:cNvPr id="16" name="Picture 15" descr="&quot;&quo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 y="2837"/>
                <a:ext cx="1100" cy="72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Rectangle 16" descr="&quot;&quot;"/>
              <p:cNvSpPr>
                <a:spLocks noChangeArrowheads="1"/>
              </p:cNvSpPr>
              <p:nvPr/>
            </p:nvSpPr>
            <p:spPr bwMode="auto">
              <a:xfrm rot="878979">
                <a:off x="349" y="2945"/>
                <a:ext cx="572" cy="249"/>
              </a:xfrm>
              <a:prstGeom prst="rect">
                <a:avLst/>
              </a:prstGeom>
              <a:solidFill>
                <a:srgbClr val="CFCFCF"/>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sp>
        <p:nvSpPr>
          <p:cNvPr id="21" name="Rectangle 20" descr="&quot;&quot;"/>
          <p:cNvSpPr>
            <a:spLocks noChangeArrowheads="1"/>
          </p:cNvSpPr>
          <p:nvPr/>
        </p:nvSpPr>
        <p:spPr bwMode="auto">
          <a:xfrm flipH="1">
            <a:off x="6681308" y="4304703"/>
            <a:ext cx="6692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dirty="0">
                <a:latin typeface="Segoe UI" pitchFamily="34" charset="0"/>
                <a:ea typeface="Segoe UI" pitchFamily="34" charset="0"/>
                <a:cs typeface="Segoe UI" pitchFamily="34" charset="0"/>
              </a:rPr>
              <a:t>NAT</a:t>
            </a:r>
            <a:endParaRPr lang="en-US" sz="2600" b="0" dirty="0">
              <a:latin typeface="Segoe UI" pitchFamily="34" charset="0"/>
              <a:ea typeface="Segoe UI" pitchFamily="34" charset="0"/>
              <a:cs typeface="Segoe UI" pitchFamily="34" charset="0"/>
            </a:endParaRPr>
          </a:p>
        </p:txBody>
      </p:sp>
      <p:sp>
        <p:nvSpPr>
          <p:cNvPr id="22" name="AutoShape 123" descr="&quot;&quot;"/>
          <p:cNvSpPr>
            <a:spLocks noChangeArrowheads="1"/>
          </p:cNvSpPr>
          <p:nvPr/>
        </p:nvSpPr>
        <p:spPr bwMode="auto">
          <a:xfrm flipH="1">
            <a:off x="6575424" y="3517421"/>
            <a:ext cx="2185708" cy="457835"/>
          </a:xfrm>
          <a:prstGeom prst="roundRect">
            <a:avLst>
              <a:gd name="adj" fmla="val 4167"/>
            </a:avLst>
          </a:prstGeom>
          <a:solidFill>
            <a:schemeClr val="bg1"/>
          </a:solidFill>
          <a:ln w="9525" algn="ctr">
            <a:solidFill>
              <a:srgbClr val="4D4D4D"/>
            </a:solidFill>
            <a:round/>
            <a:headEnd/>
            <a:tailEnd/>
          </a:ln>
          <a:effectLst/>
        </p:spPr>
        <p:txBody>
          <a:bodyPr wrap="none" lIns="72000" tIns="72000" rIns="72000" bIns="3600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600" dirty="0">
                <a:latin typeface="Segoe UI" pitchFamily="34" charset="0"/>
                <a:ea typeface="Segoe UI" pitchFamily="34" charset="0"/>
                <a:cs typeface="Segoe UI" pitchFamily="34" charset="0"/>
              </a:rPr>
              <a:t>IPv4 Internet</a:t>
            </a:r>
          </a:p>
        </p:txBody>
      </p:sp>
      <p:sp>
        <p:nvSpPr>
          <p:cNvPr id="23" name="Rectangle 22" descr="&quot;&quot;"/>
          <p:cNvSpPr>
            <a:spLocks noChangeArrowheads="1"/>
          </p:cNvSpPr>
          <p:nvPr/>
        </p:nvSpPr>
        <p:spPr bwMode="auto">
          <a:xfrm flipH="1">
            <a:off x="6032300" y="1163821"/>
            <a:ext cx="1142748" cy="680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600" dirty="0">
                <a:latin typeface="Segoe UI" pitchFamily="34" charset="0"/>
                <a:ea typeface="Segoe UI" pitchFamily="34" charset="0"/>
                <a:cs typeface="Segoe UI" pitchFamily="34" charset="0"/>
              </a:rPr>
              <a:t>Teredo server</a:t>
            </a:r>
          </a:p>
        </p:txBody>
      </p:sp>
      <p:sp>
        <p:nvSpPr>
          <p:cNvPr id="24" name="TextBox 97"/>
          <p:cNvSpPr txBox="1"/>
          <p:nvPr/>
        </p:nvSpPr>
        <p:spPr>
          <a:xfrm>
            <a:off x="395513" y="815468"/>
            <a:ext cx="4868537" cy="304698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r>
              <a:rPr lang="en-US" sz="2400" b="0" dirty="0" smtClean="0">
                <a:latin typeface="Segoe UI" pitchFamily="34" charset="0"/>
                <a:ea typeface="Segoe UI" pitchFamily="34" charset="0"/>
                <a:cs typeface="Segoe UI" pitchFamily="34" charset="0"/>
              </a:rPr>
              <a:t>Teredo:</a:t>
            </a:r>
          </a:p>
          <a:p>
            <a:pPr marL="174625" indent="-174625">
              <a:buFont typeface="Arial" pitchFamily="34" charset="0"/>
              <a:buChar char="•"/>
            </a:pPr>
            <a:r>
              <a:rPr lang="en-US" sz="2400" b="0" dirty="0" smtClean="0">
                <a:latin typeface="Segoe UI" pitchFamily="34" charset="0"/>
                <a:ea typeface="Segoe UI" pitchFamily="34" charset="0"/>
                <a:cs typeface="Segoe UI" pitchFamily="34" charset="0"/>
              </a:rPr>
              <a:t>Enables IPv6 connectivity over the IPv4 Internet through NAT</a:t>
            </a:r>
          </a:p>
          <a:p>
            <a:pPr marL="174625" indent="-174625">
              <a:buFont typeface="Arial" pitchFamily="34" charset="0"/>
              <a:buChar char="•"/>
            </a:pPr>
            <a:r>
              <a:rPr lang="en-US" sz="2400" b="0" dirty="0" smtClean="0">
                <a:latin typeface="Segoe UI" pitchFamily="34" charset="0"/>
                <a:ea typeface="Segoe UI" pitchFamily="34" charset="0"/>
                <a:cs typeface="Segoe UI" pitchFamily="34" charset="0"/>
              </a:rPr>
              <a:t>Requires a Teredo server to initiate communication</a:t>
            </a:r>
          </a:p>
          <a:p>
            <a:pPr marL="174625" indent="-174625">
              <a:buFont typeface="Arial" pitchFamily="34" charset="0"/>
              <a:buChar char="•"/>
            </a:pPr>
            <a:r>
              <a:rPr lang="en-US" sz="2400" b="0" dirty="0" smtClean="0">
                <a:latin typeface="Segoe UI" pitchFamily="34" charset="0"/>
                <a:ea typeface="Segoe UI" pitchFamily="34" charset="0"/>
                <a:cs typeface="Segoe UI" pitchFamily="34" charset="0"/>
              </a:rPr>
              <a:t>Can be configured with the  </a:t>
            </a:r>
            <a:r>
              <a:rPr lang="en-US" sz="2400" b="0" dirty="0">
                <a:latin typeface="Segoe UI" pitchFamily="34" charset="0"/>
                <a:ea typeface="Segoe UI" pitchFamily="34" charset="0"/>
                <a:cs typeface="Segoe UI" pitchFamily="34" charset="0"/>
              </a:rPr>
              <a:t>cmdlet </a:t>
            </a:r>
            <a:r>
              <a:rPr lang="en-US" sz="2400" b="0" dirty="0" smtClean="0">
                <a:latin typeface="Segoe UI" pitchFamily="34" charset="0"/>
                <a:ea typeface="Segoe UI" pitchFamily="34" charset="0"/>
                <a:cs typeface="Segoe UI" pitchFamily="34" charset="0"/>
              </a:rPr>
              <a:t/>
            </a:r>
            <a:br>
              <a:rPr lang="en-US" sz="2400" b="0" dirty="0" smtClean="0">
                <a:latin typeface="Segoe UI" pitchFamily="34" charset="0"/>
                <a:ea typeface="Segoe UI" pitchFamily="34" charset="0"/>
                <a:cs typeface="Segoe UI" pitchFamily="34" charset="0"/>
              </a:rPr>
            </a:br>
            <a:r>
              <a:rPr lang="en-US" sz="2400" b="0" dirty="0" smtClean="0">
                <a:latin typeface="Segoe UI" pitchFamily="34" charset="0"/>
                <a:ea typeface="Segoe UI" pitchFamily="34" charset="0"/>
                <a:cs typeface="Segoe UI" pitchFamily="34" charset="0"/>
              </a:rPr>
              <a:t>Set-NetTeredoConfiguration</a:t>
            </a:r>
          </a:p>
        </p:txBody>
      </p:sp>
      <p:sp>
        <p:nvSpPr>
          <p:cNvPr id="25" name="TextBox 98"/>
          <p:cNvSpPr txBox="1"/>
          <p:nvPr/>
        </p:nvSpPr>
        <p:spPr>
          <a:xfrm>
            <a:off x="395512" y="3971683"/>
            <a:ext cx="5109449" cy="230832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ea typeface="Segoe UI" pitchFamily="34" charset="0"/>
                <a:cs typeface="Segoe UI" pitchFamily="34" charset="0"/>
              </a:rPr>
              <a:t>Windows Server 2012:</a:t>
            </a:r>
          </a:p>
          <a:p>
            <a:pPr marL="174625" indent="-174625">
              <a:buFont typeface="Arial" pitchFamily="34" charset="0"/>
              <a:buChar char="•"/>
            </a:pPr>
            <a:r>
              <a:rPr lang="en-US" sz="2400" b="0" dirty="0" smtClean="0">
                <a:latin typeface="Segoe UI" pitchFamily="34" charset="0"/>
                <a:ea typeface="Segoe UI" pitchFamily="34" charset="0"/>
                <a:cs typeface="Segoe UI" pitchFamily="34" charset="0"/>
              </a:rPr>
              <a:t>Can be configured as a client, server, or relay</a:t>
            </a:r>
          </a:p>
          <a:p>
            <a:pPr marL="174625" indent="-174625">
              <a:buFont typeface="Arial" pitchFamily="34" charset="0"/>
              <a:buChar char="•"/>
            </a:pPr>
            <a:r>
              <a:rPr lang="en-US" sz="2400" b="0" dirty="0" smtClean="0">
                <a:latin typeface="Segoe UI" pitchFamily="34" charset="0"/>
                <a:ea typeface="Segoe UI" pitchFamily="34" charset="0"/>
                <a:cs typeface="Segoe UI" pitchFamily="34" charset="0"/>
              </a:rPr>
              <a:t>Is configured as a client by default</a:t>
            </a:r>
          </a:p>
          <a:p>
            <a:pPr marL="174625" indent="-174625">
              <a:buFont typeface="Arial" pitchFamily="34" charset="0"/>
              <a:buChar char="•"/>
            </a:pPr>
            <a:r>
              <a:rPr lang="en-US" sz="2400" b="0" dirty="0" smtClean="0">
                <a:latin typeface="Segoe UI" pitchFamily="34" charset="0"/>
                <a:ea typeface="Segoe UI" pitchFamily="34" charset="0"/>
                <a:cs typeface="Segoe UI" pitchFamily="34" charset="0"/>
              </a:rPr>
              <a:t>Must be an enterprise client on domain networks</a:t>
            </a:r>
            <a:endParaRPr lang="en-US" sz="2400" b="0" dirty="0">
              <a:latin typeface="Segoe UI" pitchFamily="34" charset="0"/>
              <a:ea typeface="Segoe UI" pitchFamily="34" charset="0"/>
              <a:cs typeface="Segoe UI" pitchFamily="34" charset="0"/>
            </a:endParaRPr>
          </a:p>
        </p:txBody>
      </p:sp>
      <p:sp>
        <p:nvSpPr>
          <p:cNvPr id="26" name="Line 110" descr="&quot;&quot;"/>
          <p:cNvSpPr>
            <a:spLocks noChangeShapeType="1"/>
          </p:cNvSpPr>
          <p:nvPr/>
        </p:nvSpPr>
        <p:spPr bwMode="auto">
          <a:xfrm rot="16200000">
            <a:off x="7048666" y="2226920"/>
            <a:ext cx="1193800" cy="8836"/>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27" name="Picture 26" descr="&quot;&quo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488420" y="4286967"/>
            <a:ext cx="742139" cy="521844"/>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7" descr="&quot;&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169155" y="2184023"/>
            <a:ext cx="1132509" cy="1220788"/>
          </a:xfrm>
          <a:prstGeom prst="rect">
            <a:avLst/>
          </a:prstGeom>
          <a:noFill/>
          <a:extLst>
            <a:ext uri="{909E8E84-426E-40DD-AFC4-6F175D3DCCD1}">
              <a14:hiddenFill xmlns:a14="http://schemas.microsoft.com/office/drawing/2010/main" xmlns="">
                <a:solidFill>
                  <a:srgbClr val="FFFFFF"/>
                </a:solidFill>
              </a14:hiddenFill>
            </a:ext>
          </a:extLst>
        </p:spPr>
      </p:pic>
      <p:sp>
        <p:nvSpPr>
          <p:cNvPr id="29" name="Rectangle 28" descr="&quot;&quot;"/>
          <p:cNvSpPr>
            <a:spLocks noChangeArrowheads="1"/>
          </p:cNvSpPr>
          <p:nvPr/>
        </p:nvSpPr>
        <p:spPr bwMode="auto">
          <a:xfrm rot="878979">
            <a:off x="7666533" y="4361409"/>
            <a:ext cx="385912" cy="180471"/>
          </a:xfrm>
          <a:prstGeom prst="rect">
            <a:avLst/>
          </a:prstGeom>
          <a:solidFill>
            <a:srgbClr val="CFCFCF"/>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non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30" name="alt-text here, server" descr="This shows two networks connected to the IPv4 Internet. The routers connecting each network to the Internet are performing NAT. The clients on the network are Teredo clients. A Teredo server is also connected to the IPv4 Interne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231559" y="945708"/>
            <a:ext cx="773342" cy="9080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8230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dba377ec-4ecf-4eea-8280-5be89e0ddc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PortProxy?</a:t>
            </a:r>
            <a:endParaRPr lang="en-CA" dirty="0"/>
          </a:p>
        </p:txBody>
      </p:sp>
      <p:sp>
        <p:nvSpPr>
          <p:cNvPr id="4" name="AutoShape 4"/>
          <p:cNvSpPr>
            <a:spLocks noChangeArrowheads="1"/>
          </p:cNvSpPr>
          <p:nvPr/>
        </p:nvSpPr>
        <p:spPr bwMode="auto">
          <a:xfrm>
            <a:off x="882792" y="1021423"/>
            <a:ext cx="7240273" cy="253208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Use PortProxy </a:t>
            </a:r>
            <a:r>
              <a:rPr lang="en-US" sz="2400" dirty="0" smtClean="0">
                <a:latin typeface="Segoe UI" pitchFamily="34" charset="0"/>
                <a:ea typeface="Segoe UI" pitchFamily="34" charset="0"/>
                <a:cs typeface="Segoe UI" pitchFamily="34" charset="0"/>
              </a:rPr>
              <a:t>to:</a:t>
            </a:r>
            <a:endParaRPr lang="en-US" sz="2400" dirty="0">
              <a:latin typeface="Segoe UI" pitchFamily="34" charset="0"/>
              <a:ea typeface="Segoe UI" pitchFamily="34" charset="0"/>
              <a:cs typeface="Segoe UI" pitchFamily="34" charset="0"/>
            </a:endParaRPr>
          </a:p>
        </p:txBody>
      </p:sp>
      <p:sp>
        <p:nvSpPr>
          <p:cNvPr id="5" name="AutoShape 5"/>
          <p:cNvSpPr>
            <a:spLocks noChangeArrowheads="1"/>
          </p:cNvSpPr>
          <p:nvPr/>
        </p:nvSpPr>
        <p:spPr bwMode="auto">
          <a:xfrm>
            <a:off x="1057734" y="1684961"/>
            <a:ext cx="6301013" cy="1576999"/>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spcBef>
                <a:spcPts val="600"/>
              </a:spcBef>
              <a:buClr>
                <a:srgbClr val="006699"/>
              </a:buClr>
              <a:buFontTx/>
              <a:buChar char="•"/>
            </a:pPr>
            <a:r>
              <a:rPr lang="en-US" sz="2400" b="0" dirty="0" smtClean="0">
                <a:latin typeface="Segoe UI" pitchFamily="34" charset="0"/>
                <a:ea typeface="Segoe UI" pitchFamily="34" charset="0"/>
                <a:cs typeface="Segoe UI" pitchFamily="34" charset="0"/>
              </a:rPr>
              <a:t>Provide IPv6-only hosts with access to IPv4-only applications</a:t>
            </a:r>
          </a:p>
          <a:p>
            <a:pPr marL="228600" indent="-228600" algn="l">
              <a:spcBef>
                <a:spcPts val="600"/>
              </a:spcBef>
              <a:buClr>
                <a:srgbClr val="006699"/>
              </a:buClr>
              <a:buFontTx/>
              <a:buChar char="•"/>
            </a:pPr>
            <a:r>
              <a:rPr lang="en-US" sz="2400" b="0" dirty="0" smtClean="0">
                <a:latin typeface="Segoe UI" pitchFamily="34" charset="0"/>
                <a:ea typeface="Segoe UI" pitchFamily="34" charset="0"/>
                <a:cs typeface="Segoe UI" pitchFamily="34" charset="0"/>
              </a:rPr>
              <a:t>Provide access between IPv4-only and IPv6-only hosts</a:t>
            </a:r>
            <a:endParaRPr lang="en-US" sz="2400" b="0" dirty="0">
              <a:latin typeface="Segoe UI" pitchFamily="34" charset="0"/>
              <a:ea typeface="Segoe UI" pitchFamily="34" charset="0"/>
              <a:cs typeface="Segoe UI" pitchFamily="34" charset="0"/>
            </a:endParaRPr>
          </a:p>
        </p:txBody>
      </p:sp>
      <p:sp>
        <p:nvSpPr>
          <p:cNvPr id="6" name="AutoShape 4"/>
          <p:cNvSpPr>
            <a:spLocks noChangeArrowheads="1"/>
          </p:cNvSpPr>
          <p:nvPr/>
        </p:nvSpPr>
        <p:spPr bwMode="auto">
          <a:xfrm>
            <a:off x="882792" y="3749040"/>
            <a:ext cx="6987579" cy="253208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smtClean="0">
                <a:latin typeface="Segoe UI" pitchFamily="34" charset="0"/>
                <a:ea typeface="Segoe UI" pitchFamily="34" charset="0"/>
                <a:cs typeface="Segoe UI" pitchFamily="34" charset="0"/>
              </a:rPr>
              <a:t>Limitations of PortProxy:</a:t>
            </a:r>
            <a:endParaRPr lang="en-US" sz="2400" dirty="0">
              <a:latin typeface="Segoe UI" pitchFamily="34" charset="0"/>
              <a:ea typeface="Segoe UI" pitchFamily="34" charset="0"/>
              <a:cs typeface="Segoe UI" pitchFamily="34" charset="0"/>
            </a:endParaRPr>
          </a:p>
        </p:txBody>
      </p:sp>
      <p:sp>
        <p:nvSpPr>
          <p:cNvPr id="7" name="AutoShape 5"/>
          <p:cNvSpPr>
            <a:spLocks noChangeArrowheads="1"/>
          </p:cNvSpPr>
          <p:nvPr/>
        </p:nvSpPr>
        <p:spPr bwMode="auto">
          <a:xfrm>
            <a:off x="1057734" y="4158624"/>
            <a:ext cx="7023100" cy="1199212"/>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spcBef>
                <a:spcPts val="600"/>
              </a:spcBef>
              <a:buClr>
                <a:srgbClr val="006699"/>
              </a:buClr>
              <a:buFontTx/>
              <a:buChar char="•"/>
            </a:pPr>
            <a:r>
              <a:rPr lang="en-US" sz="2400" b="0" dirty="0" smtClean="0">
                <a:latin typeface="Segoe UI" pitchFamily="34" charset="0"/>
                <a:ea typeface="Segoe UI" pitchFamily="34" charset="0"/>
                <a:cs typeface="Segoe UI" pitchFamily="34" charset="0"/>
              </a:rPr>
              <a:t>Only TCP applications</a:t>
            </a:r>
          </a:p>
          <a:p>
            <a:pPr marL="228600" indent="-228600" algn="l">
              <a:spcBef>
                <a:spcPts val="600"/>
              </a:spcBef>
              <a:buClr>
                <a:srgbClr val="006699"/>
              </a:buClr>
              <a:buFontTx/>
              <a:buChar char="•"/>
            </a:pPr>
            <a:r>
              <a:rPr lang="en-US" sz="2400" b="0" dirty="0" smtClean="0">
                <a:latin typeface="Segoe UI" pitchFamily="34" charset="0"/>
                <a:ea typeface="Segoe UI" pitchFamily="34" charset="0"/>
                <a:cs typeface="Segoe UI" pitchFamily="34" charset="0"/>
              </a:rPr>
              <a:t>Cannot change embedded address information</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308082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1c5a94bb-5a69-4f77-8e3f-64f6749ffc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 for Transitioning to IPv6</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600" dirty="0" smtClean="0"/>
              <a:t>To transition from IPv4 to IPv6 you must:</a:t>
            </a:r>
          </a:p>
          <a:p>
            <a:pPr>
              <a:spcBef>
                <a:spcPts val="1200"/>
              </a:spcBef>
            </a:pPr>
            <a:r>
              <a:rPr lang="en-US" sz="2600" dirty="0" smtClean="0"/>
              <a:t>Update applications to support IPv6</a:t>
            </a:r>
          </a:p>
          <a:p>
            <a:pPr>
              <a:spcBef>
                <a:spcPts val="1200"/>
              </a:spcBef>
            </a:pPr>
            <a:r>
              <a:rPr lang="en-US" sz="2600" dirty="0" smtClean="0"/>
              <a:t>Update routing infrastructure to support IPv6</a:t>
            </a:r>
          </a:p>
          <a:p>
            <a:pPr>
              <a:spcBef>
                <a:spcPts val="1200"/>
              </a:spcBef>
            </a:pPr>
            <a:r>
              <a:rPr lang="en-US" sz="2600" dirty="0" smtClean="0"/>
              <a:t>Update devices to support IPv6</a:t>
            </a:r>
          </a:p>
          <a:p>
            <a:pPr>
              <a:spcBef>
                <a:spcPts val="1200"/>
              </a:spcBef>
            </a:pPr>
            <a:r>
              <a:rPr lang="en-US" sz="2600" dirty="0" smtClean="0"/>
              <a:t>Update DNS with records for IPv6</a:t>
            </a:r>
          </a:p>
          <a:p>
            <a:pPr>
              <a:spcBef>
                <a:spcPts val="1200"/>
              </a:spcBef>
            </a:pPr>
            <a:r>
              <a:rPr lang="en-US" sz="2600" dirty="0" smtClean="0"/>
              <a:t>Upgrade hosts to IPv4/IPv6 nodes</a:t>
            </a:r>
          </a:p>
        </p:txBody>
      </p:sp>
    </p:spTree>
    <p:extLst>
      <p:ext uri="{BB962C8B-B14F-4D97-AF65-F5344CB8AC3E}">
        <p14:creationId xmlns:p14="http://schemas.microsoft.com/office/powerpoint/2010/main" xmlns="" val="1463772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b043aabf-6241-416e-9157-25ca219d33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Implementing IPv6</a:t>
            </a:r>
            <a:endParaRPr lang="en-CA" dirty="0"/>
          </a:p>
        </p:txBody>
      </p:sp>
      <p:sp>
        <p:nvSpPr>
          <p:cNvPr id="3" name="Text Placeholder 2"/>
          <p:cNvSpPr>
            <a:spLocks noGrp="1"/>
          </p:cNvSpPr>
          <p:nvPr>
            <p:ph type="body" idx="1"/>
          </p:nvPr>
        </p:nvSpPr>
        <p:spPr/>
        <p:txBody>
          <a:bodyPr/>
          <a:lstStyle/>
          <a:p>
            <a:r>
              <a:rPr lang="en-CA" dirty="0" smtClean="0"/>
              <a:t>Exercise 1: Configuring an IPv6 Network
Exercise 2: Configuring an ISATAP Router</a:t>
            </a:r>
            <a:endParaRPr lang="en-CA" dirty="0"/>
          </a:p>
        </p:txBody>
      </p:sp>
      <p:sp>
        <p:nvSpPr>
          <p:cNvPr id="4" name="TextBox 3"/>
          <p:cNvSpPr txBox="1"/>
          <p:nvPr/>
        </p:nvSpPr>
        <p:spPr>
          <a:xfrm>
            <a:off x="462979" y="2348880"/>
            <a:ext cx="3146311" cy="523220"/>
          </a:xfrm>
          <a:prstGeom prst="rect">
            <a:avLst/>
          </a:prstGeom>
          <a:noFill/>
        </p:spPr>
        <p:txBody>
          <a:bodyPr vert="horz" wrap="none" rtlCol="0">
            <a:spAutoFit/>
          </a:bodyPr>
          <a:lstStyle/>
          <a:p>
            <a:r>
              <a:rPr lang="en-CA" sz="2800" dirty="0" smtClean="0">
                <a:latin typeface="Segoe UI"/>
              </a:rPr>
              <a:t>Logon Information</a:t>
            </a:r>
            <a:endParaRPr lang="en-CA" sz="2800" dirty="0">
              <a:latin typeface="Segoe UI"/>
            </a:endParaRPr>
          </a:p>
        </p:txBody>
      </p:sp>
      <p:sp>
        <p:nvSpPr>
          <p:cNvPr id="5" name="TextBox 4"/>
          <p:cNvSpPr txBox="1"/>
          <p:nvPr/>
        </p:nvSpPr>
        <p:spPr>
          <a:xfrm>
            <a:off x="458788" y="1988840"/>
            <a:ext cx="8494633" cy="3108543"/>
          </a:xfrm>
          <a:prstGeom prst="rect">
            <a:avLst/>
          </a:prstGeom>
          <a:noFill/>
        </p:spPr>
        <p:txBody>
          <a:bodyPr vert="horz" wrap="none" rtlCol="0">
            <a:spAutoFit/>
          </a:bodyPr>
          <a:lstStyle/>
          <a:p>
            <a:endParaRPr lang="en-US" sz="2800" b="0" i="0" u="none" strike="noStrike" baseline="0" dirty="0" smtClean="0">
              <a:latin typeface="Segoe UI"/>
            </a:endParaRPr>
          </a:p>
          <a:p>
            <a:r>
              <a:rPr lang="en-US" sz="2800" b="0" i="0" u="none" strike="noStrike" baseline="0" dirty="0" smtClean="0">
                <a:latin typeface="Segoe UI"/>
              </a:rPr>
              <a:t>		</a:t>
            </a:r>
          </a:p>
          <a:p>
            <a:r>
              <a:rPr lang="en-US" sz="2800" b="0" i="0" u="none" strike="noStrike" baseline="0" dirty="0" smtClean="0">
                <a:latin typeface="Segoe UI"/>
              </a:rPr>
              <a:t>Virtual machines		20410B‑LON‑DC1</a:t>
            </a:r>
          </a:p>
          <a:p>
            <a:r>
              <a:rPr lang="en-US" sz="2800" b="0" i="0" u="none" strike="noStrike" baseline="0" dirty="0" smtClean="0">
                <a:latin typeface="Segoe UI"/>
              </a:rPr>
              <a:t>				20410B‑LON‑RTR</a:t>
            </a:r>
          </a:p>
          <a:p>
            <a:r>
              <a:rPr lang="en-US" sz="2800" b="0" i="0" u="none" strike="noStrike" baseline="0" dirty="0" smtClean="0">
                <a:latin typeface="Segoe UI"/>
              </a:rPr>
              <a:t>				20410B‑LON‑SVR2	</a:t>
            </a:r>
          </a:p>
          <a:p>
            <a:r>
              <a:rPr lang="en-US" sz="2800" b="0" i="0" u="none" strike="noStrike" baseline="0" dirty="0" smtClean="0">
                <a:latin typeface="Segoe UI"/>
              </a:rPr>
              <a:t>User name			</a:t>
            </a:r>
            <a:r>
              <a:rPr lang="en-US" sz="2800" b="1" i="0" u="none" strike="noStrike" baseline="0" dirty="0" smtClean="0">
                <a:latin typeface="Segoe UI"/>
              </a:rPr>
              <a:t>Adatum\Administrator	</a:t>
            </a:r>
            <a:endParaRPr lang="en-US" sz="2800" b="0" i="0" u="none" strike="noStrike" baseline="0" dirty="0" smtClean="0">
              <a:latin typeface="Segoe UI"/>
            </a:endParaRPr>
          </a:p>
          <a:p>
            <a:r>
              <a:rPr lang="en-US" sz="2800" b="0" i="0" u="none" strike="noStrike" baseline="0" dirty="0" smtClean="0">
                <a:latin typeface="Segoe UI"/>
              </a:rPr>
              <a:t>Password			</a:t>
            </a:r>
            <a:r>
              <a:rPr lang="en-US" sz="2800" b="1" i="0" u="none" strike="noStrike" baseline="0" dirty="0" smtClean="0">
                <a:latin typeface="Segoe UI"/>
              </a:rPr>
              <a:t>Pa$$w0rd	</a:t>
            </a:r>
            <a:endParaRPr lang="en-US" sz="2800" b="0" i="0" u="none" strike="noStrike" baseline="0" dirty="0" smtClean="0">
              <a:latin typeface="Segoe UI"/>
            </a:endParaRPr>
          </a:p>
        </p:txBody>
      </p:sp>
      <p:sp>
        <p:nvSpPr>
          <p:cNvPr id="6" name="TextBox 5"/>
          <p:cNvSpPr txBox="1"/>
          <p:nvPr/>
        </p:nvSpPr>
        <p:spPr>
          <a:xfrm>
            <a:off x="458788" y="5301208"/>
            <a:ext cx="4529573" cy="523220"/>
          </a:xfrm>
          <a:prstGeom prst="rect">
            <a:avLst/>
          </a:prstGeom>
          <a:noFill/>
        </p:spPr>
        <p:txBody>
          <a:bodyPr vert="horz" wrap="none" rtlCol="0">
            <a:spAutoFit/>
          </a:bodyPr>
          <a:lstStyle/>
          <a:p>
            <a:r>
              <a:rPr lang="en-CA" sz="2800" dirty="0" smtClean="0">
                <a:latin typeface="Segoe UI"/>
              </a:rPr>
              <a:t>Estimated Time: 30 minutes</a:t>
            </a:r>
            <a:endParaRPr lang="en-CA" sz="2800" dirty="0">
              <a:latin typeface="Segoe UI"/>
            </a:endParaRPr>
          </a:p>
        </p:txBody>
      </p:sp>
    </p:spTree>
    <p:extLst>
      <p:ext uri="{BB962C8B-B14F-4D97-AF65-F5344CB8AC3E}">
        <p14:creationId xmlns:p14="http://schemas.microsoft.com/office/powerpoint/2010/main" xmlns="" val="2725836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764704"/>
            <a:ext cx="8361684" cy="5742085"/>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Times New Roman"/>
              </a:rPr>
              <a:t>A. Datum Corporation has an IT office and data center in London, which support the London location and other locations. They have recently deployed a Windows Server 2012 infrastructure with Windows 8 clients. You now need to configure the infrastructure service for a new branch office.</a:t>
            </a:r>
            <a:endParaRPr lang="en-CA"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Times New Roman"/>
              </a:rPr>
              <a:t>The IT manager at A. Datum has been briefed by several application vendors about newly added support for IPv6 in their products. A. Datum does not have IPv6 support in place at this time. The IT manager would like you to configure a test lab that uses IPv6. As part of the test lab configuration, you also need to configure ISATAP to allow communication between an IPv4 network and an IPv6 network.</a:t>
            </a:r>
            <a:endParaRPr lang="en-CA" sz="2400" dirty="0">
              <a:effectLst/>
              <a:latin typeface="Segoe UI"/>
              <a:ea typeface="Times New Roman"/>
              <a:cs typeface="Times New Roman"/>
            </a:endParaRPr>
          </a:p>
        </p:txBody>
      </p:sp>
    </p:spTree>
    <p:extLst>
      <p:ext uri="{BB962C8B-B14F-4D97-AF65-F5344CB8AC3E}">
        <p14:creationId xmlns:p14="http://schemas.microsoft.com/office/powerpoint/2010/main" xmlns="" val="536650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7548c948-aae6-478c-b0fb-026cdbc204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Did you configure IPv6 statically or dynamically in this lab?
Why did you not need to configure LON-DC1 with the IPv4 address of the ISATAP router?</a:t>
            </a:r>
            <a:endParaRPr lang="en-CA" dirty="0"/>
          </a:p>
        </p:txBody>
      </p:sp>
    </p:spTree>
    <p:extLst>
      <p:ext uri="{BB962C8B-B14F-4D97-AF65-F5344CB8AC3E}">
        <p14:creationId xmlns:p14="http://schemas.microsoft.com/office/powerpoint/2010/main" xmlns="" val="3966047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
Best Practice</a:t>
            </a:r>
            <a:endParaRPr lang="en-CA" dirty="0"/>
          </a:p>
        </p:txBody>
      </p:sp>
    </p:spTree>
    <p:extLst>
      <p:ext uri="{BB962C8B-B14F-4D97-AF65-F5344CB8AC3E}">
        <p14:creationId xmlns:p14="http://schemas.microsoft.com/office/powerpoint/2010/main" xmlns="" val="390135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xmlns="" val="24910934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1: Overview of IPv6</a:t>
            </a:r>
            <a:endParaRPr lang="en-CA" dirty="0"/>
          </a:p>
        </p:txBody>
      </p:sp>
      <p:sp>
        <p:nvSpPr>
          <p:cNvPr id="3" name="Text Placeholder 2"/>
          <p:cNvSpPr>
            <a:spLocks noGrp="1"/>
          </p:cNvSpPr>
          <p:nvPr>
            <p:ph type="body" idx="1"/>
          </p:nvPr>
        </p:nvSpPr>
        <p:spPr/>
        <p:txBody>
          <a:bodyPr/>
          <a:lstStyle/>
          <a:p>
            <a:r>
              <a:rPr lang="en-CA" dirty="0" smtClean="0"/>
              <a:t>Benefits of IPv6
Differences Between IPv4 and IPv6
IPv6 Address Format</a:t>
            </a:r>
            <a:endParaRPr lang="en-CA" dirty="0"/>
          </a:p>
        </p:txBody>
      </p:sp>
    </p:spTree>
    <p:extLst>
      <p:ext uri="{BB962C8B-B14F-4D97-AF65-F5344CB8AC3E}">
        <p14:creationId xmlns:p14="http://schemas.microsoft.com/office/powerpoint/2010/main" xmlns="" val="2119888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IPv6</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600" dirty="0" smtClean="0"/>
              <a:t>Benefits of IPv6 include:</a:t>
            </a:r>
          </a:p>
          <a:p>
            <a:r>
              <a:rPr lang="en-US" sz="2600" dirty="0" smtClean="0"/>
              <a:t>Larger address space</a:t>
            </a:r>
          </a:p>
          <a:p>
            <a:r>
              <a:rPr lang="en-US" sz="2600" dirty="0" smtClean="0"/>
              <a:t>Hierarchical addressing and routing infrastructure</a:t>
            </a:r>
          </a:p>
          <a:p>
            <a:r>
              <a:rPr lang="en-US" sz="2600" dirty="0" smtClean="0"/>
              <a:t>Stateless and stateful address configuration</a:t>
            </a:r>
          </a:p>
          <a:p>
            <a:r>
              <a:rPr lang="en-US" sz="2600" dirty="0" smtClean="0"/>
              <a:t>Required support for IPsec</a:t>
            </a:r>
          </a:p>
          <a:p>
            <a:r>
              <a:rPr lang="en-US" sz="2600" dirty="0" smtClean="0"/>
              <a:t>End-to-end communication</a:t>
            </a:r>
          </a:p>
          <a:p>
            <a:r>
              <a:rPr lang="en-US" sz="2600" dirty="0" smtClean="0"/>
              <a:t>Required support for QoS</a:t>
            </a:r>
          </a:p>
          <a:p>
            <a:r>
              <a:rPr lang="en-US" sz="2600" dirty="0" smtClean="0"/>
              <a:t>Improved support for single-subnet environments</a:t>
            </a:r>
          </a:p>
          <a:p>
            <a:r>
              <a:rPr lang="en-US" sz="2600" dirty="0" smtClean="0"/>
              <a:t>Extensibility</a:t>
            </a:r>
          </a:p>
          <a:p>
            <a:endParaRPr lang="en-US" dirty="0"/>
          </a:p>
        </p:txBody>
      </p:sp>
    </p:spTree>
    <p:extLst>
      <p:ext uri="{BB962C8B-B14F-4D97-AF65-F5344CB8AC3E}">
        <p14:creationId xmlns:p14="http://schemas.microsoft.com/office/powerpoint/2010/main" xmlns="" val="232428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Differences Between IPv4 and IPv6</a:t>
            </a:r>
            <a:endParaRPr lang="en-CA" dirty="0"/>
          </a:p>
        </p:txBody>
      </p:sp>
      <p:sp>
        <p:nvSpPr>
          <p:cNvPr id="4" name="Rectangle 3" descr="&quot;&quot;"/>
          <p:cNvSpPr/>
          <p:nvPr/>
        </p:nvSpPr>
        <p:spPr bwMode="auto">
          <a:xfrm>
            <a:off x="6855231" y="1723763"/>
            <a:ext cx="1432909" cy="139871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000" b="0" u="none" cap="none" normalizeH="0" dirty="0" smtClean="0">
                <a:ln>
                  <a:noFill/>
                </a:ln>
                <a:solidFill>
                  <a:schemeClr val="tx1"/>
                </a:solidFill>
                <a:latin typeface="Segoe UI" pitchFamily="34" charset="0"/>
              </a:rPr>
              <a:t>Placeholder</a:t>
            </a:r>
            <a:r>
              <a:rPr kumimoji="0" lang="en-CA" sz="1000" b="0" u="none" cap="none" normalizeH="0" dirty="0" smtClean="0">
                <a:ln>
                  <a:noFill/>
                </a:ln>
                <a:solidFill>
                  <a:schemeClr val="tx1"/>
                </a:solidFill>
                <a:effectLst>
                  <a:outerShdw blurRad="38100" dist="38100" dir="2700000" algn="tl">
                    <a:srgbClr val="000000">
                      <a:alpha val="43137"/>
                    </a:srgbClr>
                  </a:outerShdw>
                </a:effectLst>
                <a:latin typeface="Segoe UI" pitchFamily="34" charset="0"/>
              </a:rPr>
              <a:t> </a:t>
            </a:r>
            <a:r>
              <a:rPr kumimoji="0" lang="en-CA" sz="1000" b="0" u="none" cap="none" normalizeH="0" dirty="0" smtClean="0">
                <a:ln>
                  <a:noFill/>
                </a:ln>
                <a:solidFill>
                  <a:schemeClr val="tx1"/>
                </a:solidFill>
                <a:latin typeface="Segoe UI" pitchFamily="34" charset="0"/>
              </a:rPr>
              <a:t>to ensure the table gets published correctly. This should sit </a:t>
            </a:r>
            <a:r>
              <a:rPr kumimoji="0" lang="en-CA" sz="1000" u="none" cap="none" normalizeH="0" dirty="0" smtClean="0">
                <a:ln>
                  <a:noFill/>
                </a:ln>
                <a:solidFill>
                  <a:schemeClr val="tx1"/>
                </a:solidFill>
                <a:latin typeface="Segoe UI" pitchFamily="34" charset="0"/>
              </a:rPr>
              <a:t>behind</a:t>
            </a:r>
            <a:r>
              <a:rPr kumimoji="0" lang="en-CA" sz="1000" b="0" u="none" cap="none" normalizeH="0" dirty="0" smtClean="0">
                <a:ln>
                  <a:noFill/>
                </a:ln>
                <a:solidFill>
                  <a:schemeClr val="tx1"/>
                </a:solidFill>
                <a:latin typeface="Segoe UI" pitchFamily="34" charset="0"/>
              </a:rPr>
              <a:t> the table and </a:t>
            </a:r>
            <a:r>
              <a:rPr kumimoji="0" lang="en-CA" sz="1000" u="none" cap="none" normalizeH="0" dirty="0" smtClean="0">
                <a:ln>
                  <a:noFill/>
                </a:ln>
                <a:solidFill>
                  <a:schemeClr val="tx1"/>
                </a:solidFill>
                <a:latin typeface="Segoe UI" pitchFamily="34" charset="0"/>
              </a:rPr>
              <a:t>not be visible</a:t>
            </a:r>
            <a:r>
              <a:rPr kumimoji="0" lang="en-CA" sz="1000" b="0" u="none" cap="none" normalizeH="0" dirty="0" smtClean="0">
                <a:ln>
                  <a:noFill/>
                </a:ln>
                <a:solidFill>
                  <a:schemeClr val="tx1"/>
                </a:solidFill>
                <a:latin typeface="Segoe UI" pitchFamily="34" charset="0"/>
              </a:rPr>
              <a:t>.</a:t>
            </a:r>
          </a:p>
        </p:txBody>
      </p:sp>
      <p:graphicFrame>
        <p:nvGraphicFramePr>
          <p:cNvPr id="5" name="table"/>
          <p:cNvGraphicFramePr>
            <a:graphicFrameLocks/>
          </p:cNvGraphicFramePr>
          <p:nvPr>
            <p:extLst>
              <p:ext uri="{D42A27DB-BD31-4B8C-83A1-F6EECF244321}">
                <p14:modId xmlns:p14="http://schemas.microsoft.com/office/powerpoint/2010/main" xmlns="" val="612518214"/>
              </p:ext>
            </p:extLst>
          </p:nvPr>
        </p:nvGraphicFramePr>
        <p:xfrm>
          <a:off x="328474" y="905473"/>
          <a:ext cx="8407885" cy="5240329"/>
        </p:xfrm>
        <a:graphic>
          <a:graphicData uri="http://schemas.openxmlformats.org/drawingml/2006/table">
            <a:tbl>
              <a:tblPr>
                <a:tableStyleId>{21E4AEA4-8DFA-4A89-87EB-49C32662AFE0}</a:tableStyleId>
              </a:tblPr>
              <a:tblGrid>
                <a:gridCol w="2436174"/>
                <a:gridCol w="2725445"/>
                <a:gridCol w="3246266"/>
              </a:tblGrid>
              <a:tr h="451825">
                <a:tc>
                  <a:txBody>
                    <a:bodyPr/>
                    <a:lstStyle/>
                    <a:p>
                      <a:pPr marL="0" marR="0" lvl="0" indent="0" algn="ctr"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Feature</a:t>
                      </a:r>
                    </a:p>
                  </a:txBody>
                  <a:tcPr marL="72000" marR="36000" marT="54000" marB="54000" anchor="ctr" horzOverflow="overflow"/>
                </a:tc>
                <a:tc>
                  <a:txBody>
                    <a:bodyPr/>
                    <a:lstStyle/>
                    <a:p>
                      <a:pPr marL="0" marR="0" lvl="0" indent="0" algn="ctr"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IPv4</a:t>
                      </a:r>
                    </a:p>
                  </a:txBody>
                  <a:tcPr marL="72000" marR="72000" marT="54000" marB="54000" anchor="ctr" horzOverflow="overflow"/>
                </a:tc>
                <a:tc>
                  <a:txBody>
                    <a:bodyPr/>
                    <a:lstStyle/>
                    <a:p>
                      <a:pPr marL="0" marR="0" lvl="0" indent="0" algn="ctr"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IPv6</a:t>
                      </a:r>
                    </a:p>
                  </a:txBody>
                  <a:tcPr marL="72000" marR="72000" marT="54000" marB="54000" anchor="ctr" horzOverflow="overflow"/>
                </a:tc>
              </a:tr>
              <a:tr h="377440">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Fragmentation</a:t>
                      </a:r>
                    </a:p>
                  </a:txBody>
                  <a:tcPr marL="72000" marR="36000" marT="54000" marB="54000" anchor="ctr" horzOverflow="overflow"/>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Performed by routers and sending host</a:t>
                      </a:r>
                    </a:p>
                  </a:txBody>
                  <a:tcPr marL="72000" marR="72000" marT="54000" marB="54000" anchor="ctr" horzOverflow="overflow"/>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Performed only by sending host</a:t>
                      </a:r>
                    </a:p>
                  </a:txBody>
                  <a:tcPr marL="72000" marR="72000" marT="54000" marB="54000" anchor="ctr" horzOverflow="overflow"/>
                </a:tc>
              </a:tr>
              <a:tr h="447169">
                <a:tc>
                  <a:txBody>
                    <a:bodyPr/>
                    <a:lstStyle/>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Address </a:t>
                      </a:r>
                    </a:p>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Resolution</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Broadcast ARP Request frames</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Multicast Neighbor Solicitation messages </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solidFill>
                      <a:schemeClr val="bg1"/>
                    </a:solidFill>
                  </a:tcPr>
                </a:tc>
              </a:tr>
              <a:tr h="447169">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Manage multicast group membership</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 IGMP</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Multicast listener discovery</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tc>
              </a:tr>
              <a:tr h="621679">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Router Discovery </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ICMP Router Discovery (optional)</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ICMPv6 Router Solicitation and Router Advertisement (required)</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solidFill>
                      <a:schemeClr val="bg1"/>
                    </a:solidFill>
                  </a:tcPr>
                </a:tc>
              </a:tr>
              <a:tr h="337111">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DNS host records</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A records</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smtClean="0">
                          <a:ln>
                            <a:noFill/>
                          </a:ln>
                          <a:effectLst/>
                          <a:latin typeface="Segoe UI" pitchFamily="34" charset="0"/>
                          <a:ea typeface="Segoe UI" pitchFamily="34" charset="0"/>
                          <a:cs typeface="Segoe UI" pitchFamily="34" charset="0"/>
                        </a:rPr>
                        <a:t>AAAA records</a:t>
                      </a:r>
                      <a:endPar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tc>
              </a:tr>
              <a:tr h="447169">
                <a:tc>
                  <a:txBody>
                    <a:bodyPr/>
                    <a:lstStyle/>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DNS reverse </a:t>
                      </a:r>
                    </a:p>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lookup zones</a:t>
                      </a:r>
                    </a:p>
                  </a:txBody>
                  <a:tcPr marL="72000" marR="36000" marT="54000" marB="54000" anchor="ctr" horzOverflow="overflow">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IN-ADDR.ARPA</a:t>
                      </a:r>
                    </a:p>
                  </a:txBody>
                  <a:tcPr marL="72000" marR="72000" marT="54000" marB="54000" anchor="ctr" horzOverflow="overflow">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IP6.ARPA</a:t>
                      </a:r>
                    </a:p>
                  </a:txBody>
                  <a:tcPr marL="72000" marR="72000" marT="54000" marB="54000" anchor="ctr" horzOverflow="overflow">
                    <a:solidFill>
                      <a:schemeClr val="bg1"/>
                    </a:solidFill>
                  </a:tcPr>
                </a:tc>
              </a:tr>
              <a:tr h="524975">
                <a:tc>
                  <a:txBody>
                    <a:bodyPr/>
                    <a:lstStyle/>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Minimum </a:t>
                      </a:r>
                    </a:p>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packet size</a:t>
                      </a:r>
                    </a:p>
                  </a:txBody>
                  <a:tcPr marL="72000" marR="36000" marT="54000" marB="54000" anchor="ctr" horzOverflow="overflow"/>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576 bytes</a:t>
                      </a:r>
                    </a:p>
                  </a:txBody>
                  <a:tcPr marL="72000" marR="72000" marT="54000" marB="54000" anchor="ctr" horzOverflow="overflow"/>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1280 bytes</a:t>
                      </a:r>
                    </a:p>
                  </a:txBody>
                  <a:tcPr marL="72000" marR="72000" marT="54000" marB="54000" anchor="ctr" horzOverflow="overflow"/>
                </a:tc>
              </a:tr>
            </a:tbl>
          </a:graphicData>
        </a:graphic>
      </p:graphicFrame>
    </p:spTree>
    <p:extLst>
      <p:ext uri="{BB962C8B-B14F-4D97-AF65-F5344CB8AC3E}">
        <p14:creationId xmlns:p14="http://schemas.microsoft.com/office/powerpoint/2010/main" xmlns="" val="1481513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13" name="slide title1"/>
          <p:cNvSpPr>
            <a:spLocks noGrp="1"/>
          </p:cNvSpPr>
          <p:nvPr>
            <p:ph type="title"/>
          </p:nvPr>
        </p:nvSpPr>
        <p:spPr>
          <a:xfrm>
            <a:off x="460375" y="-2"/>
            <a:ext cx="7773988" cy="740664"/>
          </a:xfrm>
        </p:spPr>
        <p:txBody>
          <a:bodyPr/>
          <a:lstStyle/>
          <a:p>
            <a:r>
              <a:rPr lang="en-GB" sz="2800" dirty="0" smtClean="0">
                <a:latin typeface="Segoe UI" pitchFamily="34" charset="0"/>
                <a:ea typeface="Segoe UI" pitchFamily="34" charset="0"/>
                <a:cs typeface="Segoe UI" pitchFamily="34" charset="0"/>
              </a:rPr>
              <a:t>IPv6 Address Format</a:t>
            </a:r>
            <a:endParaRPr lang="en-GB" sz="2800" dirty="0">
              <a:latin typeface="Segoe UI" pitchFamily="34" charset="0"/>
              <a:ea typeface="Segoe UI" pitchFamily="34" charset="0"/>
              <a:cs typeface="Segoe UI" pitchFamily="34" charset="0"/>
            </a:endParaRPr>
          </a:p>
        </p:txBody>
      </p:sp>
      <p:sp>
        <p:nvSpPr>
          <p:cNvPr id="14" name="frame 2 alt-text, 1st of 3 boxes" descr="This is the 2nd of 5 frames.&#10;The text from the 1st frame is no longer visible.&#10;This and the next 2 frames show, in more detail, how 16-bits of binary are converted into hexadecimal.&#10;This frame shows a 16 bit binary number. &#10;There are no moving graphics on this frame.&#10;"/>
          <p:cNvSpPr>
            <a:spLocks noChangeArrowheads="1"/>
          </p:cNvSpPr>
          <p:nvPr/>
        </p:nvSpPr>
        <p:spPr bwMode="auto">
          <a:xfrm>
            <a:off x="579122" y="879105"/>
            <a:ext cx="4233248" cy="677863"/>
          </a:xfrm>
          <a:prstGeom prst="roundRect">
            <a:avLst>
              <a:gd name="adj" fmla="val 11060"/>
            </a:avLst>
          </a:prstGeom>
          <a:solidFill>
            <a:schemeClr val="bg1"/>
          </a:solidFill>
          <a:ln w="9525" algn="ctr">
            <a:solidFill>
              <a:srgbClr val="777777"/>
            </a:solidFill>
            <a:round/>
            <a:headEnd/>
            <a:tailEnd/>
          </a:ln>
        </p:spPr>
        <p:txBody>
          <a:bodyPr anchor="ctr"/>
          <a:lstStyle/>
          <a:p>
            <a:r>
              <a:rPr lang="en-US" sz="2400" dirty="0" smtClean="0">
                <a:latin typeface="Segoe UI" pitchFamily="34" charset="0"/>
                <a:ea typeface="Segoe UI" pitchFamily="34" charset="0"/>
                <a:cs typeface="Segoe UI" pitchFamily="34" charset="0"/>
              </a:rPr>
              <a:t>[0010][1111][0011][1011]</a:t>
            </a:r>
            <a:endParaRPr lang="en-US" sz="2400" dirty="0">
              <a:solidFill>
                <a:srgbClr val="FF0000"/>
              </a:solidFill>
              <a:latin typeface="Segoe UI" pitchFamily="34" charset="0"/>
              <a:ea typeface="Segoe UI" pitchFamily="34" charset="0"/>
              <a:cs typeface="Segoe UI" pitchFamily="34" charset="0"/>
            </a:endParaRPr>
          </a:p>
        </p:txBody>
      </p:sp>
      <p:sp>
        <p:nvSpPr>
          <p:cNvPr id="15" name="frame 3 alt-text ,2nd of 3 boxes" descr="This is the 3rd of 5 frames.&#10;Each group of 4 bits from the previous frame is converted to a hexadecimal digit. &#10;There are no moving graphics on this frame.&#10;"/>
          <p:cNvSpPr>
            <a:spLocks noChangeArrowheads="1"/>
          </p:cNvSpPr>
          <p:nvPr/>
        </p:nvSpPr>
        <p:spPr bwMode="auto">
          <a:xfrm>
            <a:off x="583527" y="1627923"/>
            <a:ext cx="1991535" cy="4136554"/>
          </a:xfrm>
          <a:prstGeom prst="roundRect">
            <a:avLst>
              <a:gd name="adj" fmla="val 11060"/>
            </a:avLst>
          </a:prstGeom>
          <a:solidFill>
            <a:schemeClr val="bg1"/>
          </a:solidFill>
          <a:ln w="9525" algn="ctr">
            <a:solidFill>
              <a:srgbClr val="777777"/>
            </a:solidFill>
            <a:round/>
            <a:headEnd/>
            <a:tailEnd/>
          </a:ln>
        </p:spPr>
        <p:txBody>
          <a:bodyPr anchor="ctr"/>
          <a:lstStyle/>
          <a:p>
            <a:r>
              <a:rPr lang="en-US" dirty="0" smtClean="0">
                <a:solidFill>
                  <a:srgbClr val="FF0000"/>
                </a:solidFill>
              </a:rPr>
              <a:t>  </a:t>
            </a:r>
            <a:r>
              <a:rPr lang="en-US" sz="2000" dirty="0" smtClean="0">
                <a:solidFill>
                  <a:srgbClr val="FF0000"/>
                </a:solidFill>
                <a:latin typeface="Segoe UI" pitchFamily="34" charset="0"/>
                <a:ea typeface="Segoe UI" pitchFamily="34" charset="0"/>
                <a:cs typeface="Segoe UI" pitchFamily="34" charset="0"/>
              </a:rPr>
              <a:t>8 4 2 1 </a:t>
            </a:r>
          </a:p>
          <a:p>
            <a:r>
              <a:rPr lang="en-US" sz="2000" dirty="0" smtClean="0">
                <a:latin typeface="Segoe UI" pitchFamily="34" charset="0"/>
                <a:ea typeface="Segoe UI" pitchFamily="34" charset="0"/>
                <a:cs typeface="Segoe UI" pitchFamily="34" charset="0"/>
              </a:rPr>
              <a:t>[0 0 1 0] </a:t>
            </a:r>
          </a:p>
          <a:p>
            <a:r>
              <a:rPr lang="en-US" sz="2000" dirty="0" smtClean="0">
                <a:latin typeface="Segoe UI" pitchFamily="34" charset="0"/>
                <a:ea typeface="Segoe UI" pitchFamily="34" charset="0"/>
                <a:cs typeface="Segoe UI" pitchFamily="34" charset="0"/>
              </a:rPr>
              <a:t>0+0+2+0=</a:t>
            </a:r>
            <a:r>
              <a:rPr lang="en-US" sz="2000" dirty="0" smtClean="0">
                <a:solidFill>
                  <a:srgbClr val="FF0000"/>
                </a:solidFill>
                <a:latin typeface="Segoe UI" pitchFamily="34" charset="0"/>
                <a:ea typeface="Segoe UI" pitchFamily="34" charset="0"/>
                <a:cs typeface="Segoe UI" pitchFamily="34" charset="0"/>
              </a:rPr>
              <a:t>2</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[1 1 1 1] </a:t>
            </a:r>
            <a:endParaRPr lang="en-US" sz="2000" dirty="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8+4+2+1=</a:t>
            </a:r>
            <a:r>
              <a:rPr lang="en-US" sz="2000" dirty="0" smtClean="0">
                <a:solidFill>
                  <a:srgbClr val="FF0000"/>
                </a:solidFill>
                <a:latin typeface="Segoe UI" pitchFamily="34" charset="0"/>
                <a:ea typeface="Segoe UI" pitchFamily="34" charset="0"/>
                <a:cs typeface="Segoe UI" pitchFamily="34" charset="0"/>
              </a:rPr>
              <a:t>F</a:t>
            </a:r>
            <a:endParaRPr lang="en-US" sz="2000" dirty="0">
              <a:solidFill>
                <a:srgbClr val="FF0000"/>
              </a:solidFill>
              <a:latin typeface="Segoe UI" pitchFamily="34" charset="0"/>
              <a:ea typeface="Segoe UI" pitchFamily="34" charset="0"/>
              <a:cs typeface="Segoe UI" pitchFamily="34" charset="0"/>
            </a:endParaRP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a:t>
            </a:r>
            <a:r>
              <a:rPr lang="en-US" sz="2000" dirty="0">
                <a:latin typeface="Segoe UI" pitchFamily="34" charset="0"/>
                <a:ea typeface="Segoe UI" pitchFamily="34" charset="0"/>
                <a:cs typeface="Segoe UI" pitchFamily="34" charset="0"/>
              </a:rPr>
              <a:t>0 0 1 </a:t>
            </a:r>
            <a:r>
              <a:rPr lang="en-US" sz="2000" dirty="0" smtClean="0">
                <a:latin typeface="Segoe UI" pitchFamily="34" charset="0"/>
                <a:ea typeface="Segoe UI" pitchFamily="34" charset="0"/>
                <a:cs typeface="Segoe UI" pitchFamily="34" charset="0"/>
              </a:rPr>
              <a:t>1] </a:t>
            </a:r>
            <a:endParaRPr lang="en-US" sz="2000" dirty="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0+0+2+1=</a:t>
            </a:r>
            <a:r>
              <a:rPr lang="en-US" sz="2000" dirty="0" smtClean="0">
                <a:solidFill>
                  <a:srgbClr val="FF0000"/>
                </a:solidFill>
                <a:latin typeface="Segoe UI" pitchFamily="34" charset="0"/>
                <a:ea typeface="Segoe UI" pitchFamily="34" charset="0"/>
                <a:cs typeface="Segoe UI" pitchFamily="34" charset="0"/>
              </a:rPr>
              <a:t>3</a:t>
            </a:r>
            <a:endParaRPr lang="en-US" sz="2000" dirty="0">
              <a:solidFill>
                <a:srgbClr val="FF0000"/>
              </a:solidFill>
              <a:latin typeface="Segoe UI" pitchFamily="34" charset="0"/>
              <a:ea typeface="Segoe UI" pitchFamily="34" charset="0"/>
              <a:cs typeface="Segoe UI" pitchFamily="34" charset="0"/>
            </a:endParaRP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[1 </a:t>
            </a:r>
            <a:r>
              <a:rPr lang="en-US" sz="2000" dirty="0">
                <a:latin typeface="Segoe UI" pitchFamily="34" charset="0"/>
                <a:ea typeface="Segoe UI" pitchFamily="34" charset="0"/>
                <a:cs typeface="Segoe UI" pitchFamily="34" charset="0"/>
              </a:rPr>
              <a:t>0 1 </a:t>
            </a:r>
            <a:r>
              <a:rPr lang="en-US" sz="2000" dirty="0" smtClean="0">
                <a:latin typeface="Segoe UI" pitchFamily="34" charset="0"/>
                <a:ea typeface="Segoe UI" pitchFamily="34" charset="0"/>
                <a:cs typeface="Segoe UI" pitchFamily="34" charset="0"/>
              </a:rPr>
              <a:t>1] </a:t>
            </a:r>
            <a:endParaRPr lang="en-US" sz="2000" dirty="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8+0+2+1=</a:t>
            </a:r>
            <a:r>
              <a:rPr lang="en-US" sz="2000" dirty="0" smtClean="0">
                <a:solidFill>
                  <a:srgbClr val="FF0000"/>
                </a:solidFill>
                <a:latin typeface="Segoe UI" pitchFamily="34" charset="0"/>
                <a:ea typeface="Segoe UI" pitchFamily="34" charset="0"/>
                <a:cs typeface="Segoe UI" pitchFamily="34" charset="0"/>
              </a:rPr>
              <a:t>B</a:t>
            </a:r>
            <a:endParaRPr lang="en-US" sz="2000" dirty="0">
              <a:solidFill>
                <a:srgbClr val="FF0000"/>
              </a:solidFill>
              <a:latin typeface="Segoe UI" pitchFamily="34" charset="0"/>
              <a:ea typeface="Segoe UI" pitchFamily="34" charset="0"/>
              <a:cs typeface="Segoe UI" pitchFamily="34" charset="0"/>
            </a:endParaRPr>
          </a:p>
          <a:p>
            <a:endParaRPr lang="en-US" dirty="0"/>
          </a:p>
        </p:txBody>
      </p:sp>
      <p:sp>
        <p:nvSpPr>
          <p:cNvPr id="16" name="frame 4 alt-text, 3rd of 3 boxes" descr="This is the 4th of 5 frames.&#10;The 4 hexadecimal digits from the previous frame are combined to make a 4 digit hexadecimal number. &#10;There are no moving graphics on this frame.&#10;"/>
          <p:cNvSpPr>
            <a:spLocks noChangeArrowheads="1"/>
          </p:cNvSpPr>
          <p:nvPr/>
        </p:nvSpPr>
        <p:spPr bwMode="auto">
          <a:xfrm>
            <a:off x="596070" y="5845179"/>
            <a:ext cx="1991535" cy="558004"/>
          </a:xfrm>
          <a:prstGeom prst="roundRect">
            <a:avLst>
              <a:gd name="adj" fmla="val 11060"/>
            </a:avLst>
          </a:prstGeom>
          <a:solidFill>
            <a:schemeClr val="bg1"/>
          </a:solidFill>
          <a:ln w="9525" algn="ctr">
            <a:solidFill>
              <a:srgbClr val="777777"/>
            </a:solidFill>
            <a:round/>
            <a:headEnd/>
            <a:tailEnd/>
          </a:ln>
        </p:spPr>
        <p:txBody>
          <a:bodyPr anchor="ctr"/>
          <a:lstStyle/>
          <a:p>
            <a:r>
              <a:rPr lang="en-US" sz="2400" dirty="0" smtClean="0">
                <a:latin typeface="Segoe UI" pitchFamily="34" charset="0"/>
                <a:ea typeface="Segoe UI" pitchFamily="34" charset="0"/>
                <a:cs typeface="Segoe UI" pitchFamily="34" charset="0"/>
              </a:rPr>
              <a:t>= </a:t>
            </a:r>
            <a:r>
              <a:rPr lang="en-US" sz="2400" dirty="0" smtClean="0">
                <a:solidFill>
                  <a:srgbClr val="FF0000"/>
                </a:solidFill>
                <a:latin typeface="Segoe UI" pitchFamily="34" charset="0"/>
                <a:ea typeface="Segoe UI" pitchFamily="34" charset="0"/>
                <a:cs typeface="Segoe UI" pitchFamily="34" charset="0"/>
              </a:rPr>
              <a:t>2F3B</a:t>
            </a:r>
            <a:endParaRPr lang="en-US" sz="2400" dirty="0">
              <a:solidFill>
                <a:srgbClr val="FF0000"/>
              </a:solidFill>
              <a:latin typeface="Segoe UI" pitchFamily="34" charset="0"/>
              <a:ea typeface="Segoe UI" pitchFamily="34" charset="0"/>
              <a:cs typeface="Segoe UI" pitchFamily="34" charset="0"/>
            </a:endParaRPr>
          </a:p>
        </p:txBody>
      </p:sp>
      <p:sp>
        <p:nvSpPr>
          <p:cNvPr id="17" name="frame 5 alt-text, top layer again" descr="This is the 5th of 5 frames.&#10;It's a repeat of the 1st frame - it shows the example from the text laid out in 4 rows.&#10;There are no moving graphics on this frame.&#10;"/>
          <p:cNvSpPr/>
          <p:nvPr/>
        </p:nvSpPr>
        <p:spPr bwMode="auto">
          <a:xfrm>
            <a:off x="269346" y="723332"/>
            <a:ext cx="8547629" cy="574096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grpSp>
        <p:nvGrpSpPr>
          <p:cNvPr id="18" name="frame 1 alt-text here, group" descr="This is the 1st of 5 frames on a build slide.&#10;It shows the example from the text laid out in 4 rows.&#10;The 1st row is the 128-bit address in binary.&#10;The 2nd row is the 128-bit address divided into eight 16-bit blocks.&#10;The next row is the 16-bit blocks converted to HEX (base 16).&#10;The 4th row is the further simplify by removing leading zeros.&#10;There are no moving graphics on this frame.&#10;"/>
          <p:cNvGrpSpPr>
            <a:grpSpLocks/>
          </p:cNvGrpSpPr>
          <p:nvPr/>
        </p:nvGrpSpPr>
        <p:grpSpPr bwMode="auto">
          <a:xfrm>
            <a:off x="839676" y="986638"/>
            <a:ext cx="7468706" cy="4937125"/>
            <a:chOff x="114" y="861"/>
            <a:chExt cx="2499" cy="3110"/>
          </a:xfrm>
        </p:grpSpPr>
        <p:sp>
          <p:nvSpPr>
            <p:cNvPr id="19" name="Rounded Rectangle 844804" descr="&quot;&quot;"/>
            <p:cNvSpPr>
              <a:spLocks noChangeArrowheads="1"/>
            </p:cNvSpPr>
            <p:nvPr/>
          </p:nvSpPr>
          <p:spPr bwMode="auto">
            <a:xfrm>
              <a:off x="114" y="861"/>
              <a:ext cx="2499" cy="3110"/>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marL="228600" indent="-228600" algn="l">
                <a:lnSpc>
                  <a:spcPct val="90000"/>
                </a:lnSpc>
                <a:spcBef>
                  <a:spcPct val="40000"/>
                </a:spcBef>
                <a:buClr>
                  <a:srgbClr val="006699"/>
                </a:buClr>
                <a:buFontTx/>
                <a:buChar char="•"/>
              </a:pPr>
              <a:r>
                <a:rPr lang="en-US" dirty="0">
                  <a:latin typeface="Segoe UI" pitchFamily="34" charset="0"/>
                  <a:ea typeface="Segoe UI" pitchFamily="34" charset="0"/>
                  <a:cs typeface="Segoe UI" pitchFamily="34" charset="0"/>
                </a:rPr>
                <a:t>128-bit address in binary:</a:t>
              </a:r>
            </a:p>
            <a:p>
              <a:pPr marL="228600" indent="-228600" algn="l">
                <a:lnSpc>
                  <a:spcPct val="90000"/>
                </a:lnSpc>
                <a:spcBef>
                  <a:spcPct val="40000"/>
                </a:spcBef>
                <a:buClr>
                  <a:srgbClr val="006699"/>
                </a:buClr>
                <a:buFontTx/>
                <a:buChar char="•"/>
              </a:pPr>
              <a:endParaRPr lang="en-US" sz="1600" dirty="0"/>
            </a:p>
            <a:p>
              <a:pPr marL="228600" indent="-228600" algn="l">
                <a:lnSpc>
                  <a:spcPct val="90000"/>
                </a:lnSpc>
                <a:spcBef>
                  <a:spcPct val="40000"/>
                </a:spcBef>
                <a:buClr>
                  <a:srgbClr val="006699"/>
                </a:buClr>
                <a:buFontTx/>
                <a:buChar char="•"/>
              </a:pPr>
              <a:endParaRPr lang="en-US" sz="1600" dirty="0" smtClean="0"/>
            </a:p>
            <a:p>
              <a:pPr marL="228600" indent="-228600" algn="l">
                <a:lnSpc>
                  <a:spcPct val="90000"/>
                </a:lnSpc>
                <a:spcBef>
                  <a:spcPct val="40000"/>
                </a:spcBef>
                <a:buClr>
                  <a:srgbClr val="006699"/>
                </a:buClr>
                <a:buFontTx/>
                <a:buChar char="•"/>
              </a:pPr>
              <a:endParaRPr lang="en-US" sz="1600" dirty="0"/>
            </a:p>
            <a:p>
              <a:pPr marL="228600" indent="-228600" algn="l">
                <a:lnSpc>
                  <a:spcPct val="90000"/>
                </a:lnSpc>
                <a:spcBef>
                  <a:spcPct val="40000"/>
                </a:spcBef>
                <a:buClr>
                  <a:srgbClr val="006699"/>
                </a:buClr>
                <a:buFontTx/>
                <a:buChar char="•"/>
              </a:pPr>
              <a:r>
                <a:rPr lang="en-US" dirty="0" smtClean="0">
                  <a:latin typeface="Segoe UI" pitchFamily="34" charset="0"/>
                  <a:ea typeface="Segoe UI" pitchFamily="34" charset="0"/>
                  <a:cs typeface="Segoe UI" pitchFamily="34" charset="0"/>
                </a:rPr>
                <a:t>128-bit </a:t>
              </a:r>
              <a:r>
                <a:rPr lang="en-US" dirty="0">
                  <a:latin typeface="Segoe UI" pitchFamily="34" charset="0"/>
                  <a:ea typeface="Segoe UI" pitchFamily="34" charset="0"/>
                  <a:cs typeface="Segoe UI" pitchFamily="34" charset="0"/>
                </a:rPr>
                <a:t>address divided into </a:t>
              </a:r>
              <a:r>
                <a:rPr lang="en-US" dirty="0" smtClean="0">
                  <a:latin typeface="Segoe UI" pitchFamily="34" charset="0"/>
                  <a:ea typeface="Segoe UI" pitchFamily="34" charset="0"/>
                  <a:cs typeface="Segoe UI" pitchFamily="34" charset="0"/>
                </a:rPr>
                <a:t>16-bit blocks:</a:t>
              </a:r>
              <a:endParaRPr lang="en-US" dirty="0">
                <a:latin typeface="Segoe UI" pitchFamily="34" charset="0"/>
                <a:ea typeface="Segoe UI" pitchFamily="34" charset="0"/>
                <a:cs typeface="Segoe UI" pitchFamily="34" charset="0"/>
              </a:endParaRPr>
            </a:p>
            <a:p>
              <a:pPr marL="228600" indent="-228600" algn="l">
                <a:lnSpc>
                  <a:spcPct val="90000"/>
                </a:lnSpc>
                <a:spcBef>
                  <a:spcPct val="40000"/>
                </a:spcBef>
                <a:buClr>
                  <a:srgbClr val="006699"/>
                </a:buClr>
                <a:buFontTx/>
                <a:buChar char="•"/>
              </a:pPr>
              <a:endParaRPr lang="en-US" sz="1600" dirty="0"/>
            </a:p>
            <a:p>
              <a:pPr marL="228600" indent="-228600" algn="l">
                <a:lnSpc>
                  <a:spcPct val="90000"/>
                </a:lnSpc>
                <a:spcBef>
                  <a:spcPct val="40000"/>
                </a:spcBef>
                <a:buClr>
                  <a:srgbClr val="006699"/>
                </a:buClr>
                <a:buFontTx/>
                <a:buChar char="•"/>
              </a:pPr>
              <a:endParaRPr lang="en-US" sz="1600" dirty="0"/>
            </a:p>
            <a:p>
              <a:pPr marL="228600" indent="-228600" algn="l">
                <a:lnSpc>
                  <a:spcPct val="90000"/>
                </a:lnSpc>
                <a:spcBef>
                  <a:spcPct val="40000"/>
                </a:spcBef>
                <a:buClr>
                  <a:srgbClr val="006699"/>
                </a:buClr>
                <a:buFontTx/>
                <a:buChar char="•"/>
              </a:pPr>
              <a:endParaRPr lang="en-US" sz="1400" dirty="0"/>
            </a:p>
            <a:p>
              <a:pPr marL="228600" indent="-228600" algn="l">
                <a:lnSpc>
                  <a:spcPct val="90000"/>
                </a:lnSpc>
                <a:spcBef>
                  <a:spcPct val="40000"/>
                </a:spcBef>
                <a:buClr>
                  <a:srgbClr val="006699"/>
                </a:buClr>
                <a:buFontTx/>
                <a:buChar char="•"/>
              </a:pPr>
              <a:r>
                <a:rPr lang="en-US" dirty="0">
                  <a:latin typeface="Segoe UI" pitchFamily="34" charset="0"/>
                  <a:ea typeface="Segoe UI" pitchFamily="34" charset="0"/>
                  <a:cs typeface="Segoe UI" pitchFamily="34" charset="0"/>
                </a:rPr>
                <a:t>Each 16-bit block converted to </a:t>
              </a:r>
              <a:r>
                <a:rPr lang="en-US" dirty="0" smtClean="0">
                  <a:latin typeface="Segoe UI" pitchFamily="34" charset="0"/>
                  <a:ea typeface="Segoe UI" pitchFamily="34" charset="0"/>
                  <a:cs typeface="Segoe UI" pitchFamily="34" charset="0"/>
                </a:rPr>
                <a:t>HEX </a:t>
              </a:r>
              <a:r>
                <a:rPr lang="en-US" dirty="0">
                  <a:latin typeface="Segoe UI" pitchFamily="34" charset="0"/>
                  <a:ea typeface="Segoe UI" pitchFamily="34" charset="0"/>
                  <a:cs typeface="Segoe UI" pitchFamily="34" charset="0"/>
                </a:rPr>
                <a:t>(base 16):</a:t>
              </a:r>
            </a:p>
            <a:p>
              <a:pPr marL="228600" indent="-228600" algn="l">
                <a:lnSpc>
                  <a:spcPct val="90000"/>
                </a:lnSpc>
                <a:spcBef>
                  <a:spcPct val="40000"/>
                </a:spcBef>
                <a:buClr>
                  <a:srgbClr val="006699"/>
                </a:buClr>
                <a:buFontTx/>
                <a:buChar char="•"/>
              </a:pPr>
              <a:endParaRPr lang="en-US" sz="1200" dirty="0"/>
            </a:p>
            <a:p>
              <a:pPr algn="l">
                <a:lnSpc>
                  <a:spcPct val="90000"/>
                </a:lnSpc>
                <a:spcBef>
                  <a:spcPct val="40000"/>
                </a:spcBef>
                <a:buClr>
                  <a:srgbClr val="006699"/>
                </a:buClr>
              </a:pPr>
              <a:endParaRPr lang="en-US" sz="1200" dirty="0"/>
            </a:p>
            <a:p>
              <a:pPr marL="228600" indent="-228600" algn="l">
                <a:lnSpc>
                  <a:spcPct val="90000"/>
                </a:lnSpc>
                <a:spcBef>
                  <a:spcPct val="40000"/>
                </a:spcBef>
                <a:buClr>
                  <a:srgbClr val="006699"/>
                </a:buClr>
                <a:buFontTx/>
                <a:buChar char="•"/>
              </a:pPr>
              <a:r>
                <a:rPr lang="en-US" dirty="0">
                  <a:latin typeface="Segoe UI" pitchFamily="34" charset="0"/>
                  <a:ea typeface="Segoe UI" pitchFamily="34" charset="0"/>
                  <a:cs typeface="Segoe UI" pitchFamily="34" charset="0"/>
                </a:rPr>
                <a:t>Further simplify by </a:t>
              </a:r>
              <a:r>
                <a:rPr lang="en-US" dirty="0" smtClean="0">
                  <a:latin typeface="Segoe UI" pitchFamily="34" charset="0"/>
                  <a:ea typeface="Segoe UI" pitchFamily="34" charset="0"/>
                  <a:cs typeface="Segoe UI" pitchFamily="34" charset="0"/>
                </a:rPr>
                <a:t>removing leading </a:t>
              </a:r>
              <a:r>
                <a:rPr lang="en-US" dirty="0">
                  <a:latin typeface="Segoe UI" pitchFamily="34" charset="0"/>
                  <a:ea typeface="Segoe UI" pitchFamily="34" charset="0"/>
                  <a:cs typeface="Segoe UI" pitchFamily="34" charset="0"/>
                </a:rPr>
                <a:t>zeros:</a:t>
              </a:r>
            </a:p>
            <a:p>
              <a:pPr marL="228600" indent="-228600" algn="l">
                <a:lnSpc>
                  <a:spcPct val="90000"/>
                </a:lnSpc>
                <a:spcBef>
                  <a:spcPct val="40000"/>
                </a:spcBef>
                <a:buClr>
                  <a:srgbClr val="006699"/>
                </a:buClr>
                <a:buFontTx/>
                <a:buChar char="•"/>
              </a:pPr>
              <a:endParaRPr lang="en-US" sz="1600" dirty="0"/>
            </a:p>
          </p:txBody>
        </p:sp>
        <p:sp>
          <p:nvSpPr>
            <p:cNvPr id="20" name="AutoShape 22" descr="&quot;&quot;"/>
            <p:cNvSpPr>
              <a:spLocks noChangeArrowheads="1"/>
            </p:cNvSpPr>
            <p:nvPr/>
          </p:nvSpPr>
          <p:spPr bwMode="auto">
            <a:xfrm>
              <a:off x="324" y="1367"/>
              <a:ext cx="2094" cy="427"/>
            </a:xfrm>
            <a:prstGeom prst="roundRect">
              <a:avLst>
                <a:gd name="adj" fmla="val 11060"/>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en-US" sz="1600" dirty="0" smtClean="0">
                  <a:latin typeface="Segoe UI" pitchFamily="34" charset="0"/>
                  <a:ea typeface="Segoe UI" pitchFamily="34" charset="0"/>
                  <a:cs typeface="Segoe UI" pitchFamily="34" charset="0"/>
                </a:rPr>
                <a:t>00100000000000010000110110111000000000000000000000101111001110110000001010101010000000001111111111111110001010001001110001011010</a:t>
              </a:r>
              <a:endParaRPr lang="en-US" sz="1600" dirty="0">
                <a:latin typeface="Segoe UI" pitchFamily="34" charset="0"/>
                <a:ea typeface="Segoe UI" pitchFamily="34" charset="0"/>
                <a:cs typeface="Segoe UI" pitchFamily="34" charset="0"/>
              </a:endParaRPr>
            </a:p>
          </p:txBody>
        </p:sp>
        <p:sp>
          <p:nvSpPr>
            <p:cNvPr id="21" name="AutoShape 25" descr="&quot;&quot;"/>
            <p:cNvSpPr>
              <a:spLocks noChangeArrowheads="1"/>
            </p:cNvSpPr>
            <p:nvPr/>
          </p:nvSpPr>
          <p:spPr bwMode="auto">
            <a:xfrm>
              <a:off x="327" y="2180"/>
              <a:ext cx="2215" cy="427"/>
            </a:xfrm>
            <a:prstGeom prst="roundRect">
              <a:avLst>
                <a:gd name="adj" fmla="val 11060"/>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en-US" sz="1600" dirty="0">
                  <a:solidFill>
                    <a:srgbClr val="FF0000"/>
                  </a:solidFill>
                  <a:latin typeface="Segoe UI" pitchFamily="34" charset="0"/>
                  <a:ea typeface="Segoe UI" pitchFamily="34" charset="0"/>
                  <a:cs typeface="Segoe UI" pitchFamily="34" charset="0"/>
                </a:rPr>
                <a:t>0010000000000001</a:t>
              </a:r>
              <a:r>
                <a:rPr lang="en-US" sz="1600" dirty="0">
                  <a:latin typeface="Segoe UI" pitchFamily="34" charset="0"/>
                  <a:ea typeface="Segoe UI" pitchFamily="34" charset="0"/>
                  <a:cs typeface="Segoe UI" pitchFamily="34" charset="0"/>
                </a:rPr>
                <a:t>   </a:t>
              </a:r>
              <a:r>
                <a:rPr lang="en-US" sz="1600" dirty="0">
                  <a:solidFill>
                    <a:srgbClr val="00B050"/>
                  </a:solidFill>
                  <a:latin typeface="Segoe UI" pitchFamily="34" charset="0"/>
                  <a:ea typeface="Segoe UI" pitchFamily="34" charset="0"/>
                  <a:cs typeface="Segoe UI" pitchFamily="34" charset="0"/>
                </a:rPr>
                <a:t>0000110110111000</a:t>
              </a:r>
              <a:r>
                <a:rPr lang="en-US" sz="1600" dirty="0">
                  <a:latin typeface="Segoe UI" pitchFamily="34" charset="0"/>
                  <a:ea typeface="Segoe UI" pitchFamily="34" charset="0"/>
                  <a:cs typeface="Segoe UI" pitchFamily="34" charset="0"/>
                </a:rPr>
                <a:t>   </a:t>
              </a:r>
              <a:r>
                <a:rPr lang="en-US" sz="1600" dirty="0">
                  <a:solidFill>
                    <a:srgbClr val="FFC000"/>
                  </a:solidFill>
                  <a:latin typeface="Segoe UI" pitchFamily="34" charset="0"/>
                  <a:ea typeface="Segoe UI" pitchFamily="34" charset="0"/>
                  <a:cs typeface="Segoe UI" pitchFamily="34" charset="0"/>
                </a:rPr>
                <a:t>0000000000000000</a:t>
              </a:r>
              <a:r>
                <a:rPr lang="en-US" sz="1600" dirty="0">
                  <a:latin typeface="Segoe UI" pitchFamily="34" charset="0"/>
                  <a:ea typeface="Segoe UI" pitchFamily="34" charset="0"/>
                  <a:cs typeface="Segoe UI" pitchFamily="34" charset="0"/>
                </a:rPr>
                <a:t>   </a:t>
              </a:r>
              <a:r>
                <a:rPr lang="en-US" sz="1600" dirty="0">
                  <a:solidFill>
                    <a:srgbClr val="FF33CC"/>
                  </a:solidFill>
                  <a:latin typeface="Segoe UI" pitchFamily="34" charset="0"/>
                  <a:ea typeface="Segoe UI" pitchFamily="34" charset="0"/>
                  <a:cs typeface="Segoe UI" pitchFamily="34" charset="0"/>
                </a:rPr>
                <a:t>0010111100111011</a:t>
              </a:r>
              <a:r>
                <a:rPr lang="en-US" sz="1600" dirty="0">
                  <a:latin typeface="Segoe UI" pitchFamily="34" charset="0"/>
                  <a:ea typeface="Segoe UI" pitchFamily="34" charset="0"/>
                  <a:cs typeface="Segoe UI" pitchFamily="34" charset="0"/>
                </a:rPr>
                <a:t>   0000001010101010   0000000011111111   1111111000101000   1001110001011010 </a:t>
              </a:r>
            </a:p>
          </p:txBody>
        </p:sp>
        <p:sp>
          <p:nvSpPr>
            <p:cNvPr id="22" name="AutoShape 26" descr="&quot;&quot;"/>
            <p:cNvSpPr>
              <a:spLocks noChangeArrowheads="1"/>
            </p:cNvSpPr>
            <p:nvPr/>
          </p:nvSpPr>
          <p:spPr bwMode="auto">
            <a:xfrm>
              <a:off x="325" y="2951"/>
              <a:ext cx="2215" cy="236"/>
            </a:xfrm>
            <a:prstGeom prst="roundRect">
              <a:avLst>
                <a:gd name="adj" fmla="val 11060"/>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en-US" sz="2000" dirty="0">
                  <a:solidFill>
                    <a:srgbClr val="FF0000"/>
                  </a:solidFill>
                  <a:latin typeface="Segoe UI" pitchFamily="34" charset="0"/>
                  <a:ea typeface="Segoe UI" pitchFamily="34" charset="0"/>
                  <a:cs typeface="Segoe UI" pitchFamily="34" charset="0"/>
                </a:rPr>
                <a:t>2001</a:t>
              </a:r>
              <a:r>
                <a:rPr lang="en-US" sz="2000" dirty="0">
                  <a:latin typeface="Segoe UI" pitchFamily="34" charset="0"/>
                  <a:ea typeface="Segoe UI" pitchFamily="34" charset="0"/>
                  <a:cs typeface="Segoe UI" pitchFamily="34" charset="0"/>
                </a:rPr>
                <a:t>:</a:t>
              </a:r>
              <a:r>
                <a:rPr lang="en-US" sz="2000" dirty="0">
                  <a:solidFill>
                    <a:srgbClr val="00B050"/>
                  </a:solidFill>
                  <a:latin typeface="Segoe UI" pitchFamily="34" charset="0"/>
                  <a:ea typeface="Segoe UI" pitchFamily="34" charset="0"/>
                  <a:cs typeface="Segoe UI" pitchFamily="34" charset="0"/>
                </a:rPr>
                <a:t>0DB8</a:t>
              </a:r>
              <a:r>
                <a:rPr lang="en-US" sz="2000" dirty="0">
                  <a:latin typeface="Segoe UI" pitchFamily="34" charset="0"/>
                  <a:ea typeface="Segoe UI" pitchFamily="34" charset="0"/>
                  <a:cs typeface="Segoe UI" pitchFamily="34" charset="0"/>
                </a:rPr>
                <a:t>:</a:t>
              </a:r>
              <a:r>
                <a:rPr lang="en-US" sz="2000" dirty="0">
                  <a:solidFill>
                    <a:srgbClr val="FFC000"/>
                  </a:solidFill>
                  <a:latin typeface="Segoe UI" pitchFamily="34" charset="0"/>
                  <a:ea typeface="Segoe UI" pitchFamily="34" charset="0"/>
                  <a:cs typeface="Segoe UI" pitchFamily="34" charset="0"/>
                </a:rPr>
                <a:t>0000</a:t>
              </a:r>
              <a:r>
                <a:rPr lang="en-US" sz="2000" dirty="0">
                  <a:latin typeface="Segoe UI" pitchFamily="34" charset="0"/>
                  <a:ea typeface="Segoe UI" pitchFamily="34" charset="0"/>
                  <a:cs typeface="Segoe UI" pitchFamily="34" charset="0"/>
                </a:rPr>
                <a:t>:</a:t>
              </a:r>
              <a:r>
                <a:rPr lang="en-US" sz="2000" dirty="0">
                  <a:solidFill>
                    <a:srgbClr val="FF33CC"/>
                  </a:solidFill>
                  <a:latin typeface="Segoe UI" pitchFamily="34" charset="0"/>
                  <a:ea typeface="Segoe UI" pitchFamily="34" charset="0"/>
                  <a:cs typeface="Segoe UI" pitchFamily="34" charset="0"/>
                </a:rPr>
                <a:t>2F3B</a:t>
              </a:r>
              <a:r>
                <a:rPr lang="en-US" sz="2000" dirty="0">
                  <a:latin typeface="Segoe UI" pitchFamily="34" charset="0"/>
                  <a:ea typeface="Segoe UI" pitchFamily="34" charset="0"/>
                  <a:cs typeface="Segoe UI" pitchFamily="34" charset="0"/>
                </a:rPr>
                <a:t>:02AA:00FF:FE28:9C5A</a:t>
              </a:r>
            </a:p>
          </p:txBody>
        </p:sp>
        <p:sp>
          <p:nvSpPr>
            <p:cNvPr id="23" name="AutoShape 27" descr="&quot;&quot;"/>
            <p:cNvSpPr>
              <a:spLocks noChangeArrowheads="1"/>
            </p:cNvSpPr>
            <p:nvPr/>
          </p:nvSpPr>
          <p:spPr bwMode="auto">
            <a:xfrm>
              <a:off x="323" y="3495"/>
              <a:ext cx="2215" cy="224"/>
            </a:xfrm>
            <a:prstGeom prst="roundRect">
              <a:avLst>
                <a:gd name="adj" fmla="val 11060"/>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en-US" sz="2000" dirty="0" smtClean="0">
                  <a:latin typeface="Segoe UI" pitchFamily="34" charset="0"/>
                  <a:ea typeface="Segoe UI" pitchFamily="34" charset="0"/>
                  <a:cs typeface="Segoe UI" pitchFamily="34" charset="0"/>
                </a:rPr>
                <a:t>2001:DB8:0:2F3B:2AA:FF:FE28:9C5A</a:t>
              </a:r>
              <a:endParaRPr lang="en-US" sz="2000" dirty="0">
                <a:latin typeface="Segoe UI" pitchFamily="34" charset="0"/>
                <a:ea typeface="Segoe UI" pitchFamily="34" charset="0"/>
                <a:cs typeface="Segoe UI" pitchFamily="34" charset="0"/>
              </a:endParaRPr>
            </a:p>
          </p:txBody>
        </p:sp>
      </p:grpSp>
      <p:grpSp>
        <p:nvGrpSpPr>
          <p:cNvPr id="24" name="play icon Group 42" descr="&quot;&quot;"/>
          <p:cNvGrpSpPr>
            <a:grpSpLocks/>
          </p:cNvGrpSpPr>
          <p:nvPr/>
        </p:nvGrpSpPr>
        <p:grpSpPr bwMode="auto">
          <a:xfrm>
            <a:off x="8024813" y="6280150"/>
            <a:ext cx="914400" cy="425450"/>
            <a:chOff x="384" y="3024"/>
            <a:chExt cx="720" cy="336"/>
          </a:xfrm>
        </p:grpSpPr>
        <p:sp>
          <p:nvSpPr>
            <p:cNvPr id="25" name="Oval 43"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xmlns="" w="9525" algn="ctr">
                  <a:solidFill>
                    <a:schemeClr val="tx1"/>
                  </a:solidFill>
                  <a:round/>
                  <a:headEnd/>
                  <a:tailEnd/>
                </a14:hiddenLine>
              </a:ext>
            </a:extLst>
          </p:spPr>
          <p:txBody>
            <a:bodyPr wrap="none" anchor="ctr"/>
            <a:lstStyle/>
            <a:p>
              <a:endParaRPr lang="en-GB" dirty="0"/>
            </a:p>
          </p:txBody>
        </p:sp>
        <p:grpSp>
          <p:nvGrpSpPr>
            <p:cNvPr id="26" name="Group 44"/>
            <p:cNvGrpSpPr>
              <a:grpSpLocks/>
            </p:cNvGrpSpPr>
            <p:nvPr/>
          </p:nvGrpSpPr>
          <p:grpSpPr bwMode="auto">
            <a:xfrm>
              <a:off x="480" y="3096"/>
              <a:ext cx="240" cy="192"/>
              <a:chOff x="480" y="3096"/>
              <a:chExt cx="240" cy="192"/>
            </a:xfrm>
          </p:grpSpPr>
          <p:sp>
            <p:nvSpPr>
              <p:cNvPr id="27" name="Oval 45"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17961" dir="2700000" algn="ctr" rotWithShape="0">
                        <a:srgbClr val="969696"/>
                      </a:outerShdw>
                    </a:effectLst>
                  </a14:hiddenEffects>
                </a:ext>
              </a:extLst>
            </p:spPr>
            <p:txBody>
              <a:bodyPr wrap="none" anchor="ctr"/>
              <a:lstStyle/>
              <a:p>
                <a:endParaRPr lang="en-GB" dirty="0"/>
              </a:p>
            </p:txBody>
          </p:sp>
          <p:sp>
            <p:nvSpPr>
              <p:cNvPr id="28" name="Freeform 46" descr="&quot;&quot;"/>
              <p:cNvSpPr>
                <a:spLocks/>
              </p:cNvSpPr>
              <p:nvPr/>
            </p:nvSpPr>
            <p:spPr bwMode="auto">
              <a:xfrm>
                <a:off x="539" y="3123"/>
                <a:ext cx="138" cy="132"/>
              </a:xfrm>
              <a:custGeom>
                <a:avLst/>
                <a:gdLst>
                  <a:gd name="T0" fmla="*/ 0 w 432"/>
                  <a:gd name="T1" fmla="*/ 0 h 576"/>
                  <a:gd name="T2" fmla="*/ 0 w 432"/>
                  <a:gd name="T3" fmla="*/ 576 h 576"/>
                  <a:gd name="T4" fmla="*/ 432 w 432"/>
                  <a:gd name="T5" fmla="*/ 288 h 576"/>
                  <a:gd name="T6" fmla="*/ 0 w 432"/>
                  <a:gd name="T7" fmla="*/ 0 h 576"/>
                </a:gdLst>
                <a:ahLst/>
                <a:cxnLst>
                  <a:cxn ang="0">
                    <a:pos x="T0" y="T1"/>
                  </a:cxn>
                  <a:cxn ang="0">
                    <a:pos x="T2" y="T3"/>
                  </a:cxn>
                  <a:cxn ang="0">
                    <a:pos x="T4" y="T5"/>
                  </a:cxn>
                  <a:cxn ang="0">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GB" dirty="0"/>
              </a:p>
            </p:txBody>
          </p:sp>
        </p:grpSp>
      </p:grpSp>
      <p:grpSp>
        <p:nvGrpSpPr>
          <p:cNvPr id="29" name="play icon Group 47" descr="&quot;&quot;"/>
          <p:cNvGrpSpPr>
            <a:grpSpLocks/>
          </p:cNvGrpSpPr>
          <p:nvPr/>
        </p:nvGrpSpPr>
        <p:grpSpPr bwMode="auto">
          <a:xfrm>
            <a:off x="8512175" y="6370638"/>
            <a:ext cx="304800" cy="244475"/>
            <a:chOff x="768" y="3096"/>
            <a:chExt cx="240" cy="192"/>
          </a:xfrm>
        </p:grpSpPr>
        <p:sp>
          <p:nvSpPr>
            <p:cNvPr id="30" name="Oval 48"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17961" dir="2700000" algn="ctr" rotWithShape="0">
                      <a:srgbClr val="969696"/>
                    </a:outerShdw>
                  </a:effectLst>
                </a14:hiddenEffects>
              </a:ext>
            </a:extLst>
          </p:spPr>
          <p:txBody>
            <a:bodyPr wrap="none" anchor="ctr"/>
            <a:lstStyle/>
            <a:p>
              <a:endParaRPr lang="en-GB" dirty="0"/>
            </a:p>
          </p:txBody>
        </p:sp>
        <p:sp>
          <p:nvSpPr>
            <p:cNvPr id="31" name="Rectangle 49" descr="&quot;&quot;"/>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GB" dirty="0"/>
            </a:p>
          </p:txBody>
        </p:sp>
      </p:grpSp>
    </p:spTree>
    <p:extLst>
      <p:ext uri="{BB962C8B-B14F-4D97-AF65-F5344CB8AC3E}">
        <p14:creationId xmlns:p14="http://schemas.microsoft.com/office/powerpoint/2010/main" xmlns="" val="27044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IPv6 Addressing</a:t>
            </a:r>
            <a:endParaRPr lang="en-CA" dirty="0"/>
          </a:p>
        </p:txBody>
      </p:sp>
      <p:sp>
        <p:nvSpPr>
          <p:cNvPr id="3" name="Text Placeholder 2"/>
          <p:cNvSpPr>
            <a:spLocks noGrp="1"/>
          </p:cNvSpPr>
          <p:nvPr>
            <p:ph type="body" idx="1"/>
          </p:nvPr>
        </p:nvSpPr>
        <p:spPr/>
        <p:txBody>
          <a:bodyPr/>
          <a:lstStyle/>
          <a:p>
            <a:r>
              <a:rPr lang="en-CA" dirty="0" smtClean="0"/>
              <a:t>IPv6 Address Structure
Global Unicast Addresses
Unique Local Unicast Addresses
Link-Local Unicast Addresses
Autoconfiguring IPv6 Addresses
Demonstration: Configuring IPv6 Client Settings</a:t>
            </a:r>
            <a:endParaRPr lang="en-CA" dirty="0"/>
          </a:p>
        </p:txBody>
      </p:sp>
    </p:spTree>
    <p:extLst>
      <p:ext uri="{BB962C8B-B14F-4D97-AF65-F5344CB8AC3E}">
        <p14:creationId xmlns:p14="http://schemas.microsoft.com/office/powerpoint/2010/main" xmlns="" val="1007101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2df9b36e-31a4-4a13-9d84-ea1376291a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IPv6 Address Structure</a:t>
            </a:r>
            <a:endParaRPr lang="en-CA" dirty="0"/>
          </a:p>
        </p:txBody>
      </p:sp>
      <p:sp>
        <p:nvSpPr>
          <p:cNvPr id="4" name="Content Placeholder 2"/>
          <p:cNvSpPr>
            <a:spLocks noGrp="1"/>
          </p:cNvSpPr>
          <p:nvPr/>
        </p:nvSpPr>
        <p:spPr bwMode="auto">
          <a:xfrm>
            <a:off x="458787" y="1114893"/>
            <a:ext cx="8391597" cy="9729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The number of network bits is defined by the prefix</a:t>
            </a:r>
          </a:p>
          <a:p>
            <a:r>
              <a:rPr lang="en-US" sz="2600" dirty="0" smtClean="0"/>
              <a:t>Each host has 64-bits allocated to the interface identifier</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4163131715"/>
              </p:ext>
            </p:extLst>
          </p:nvPr>
        </p:nvGraphicFramePr>
        <p:xfrm>
          <a:off x="530184" y="2255519"/>
          <a:ext cx="8195065" cy="4054809"/>
        </p:xfrm>
        <a:graphic>
          <a:graphicData uri="http://schemas.openxmlformats.org/drawingml/2006/table">
            <a:tbl>
              <a:tblPr/>
              <a:tblGrid>
                <a:gridCol w="2632116"/>
                <a:gridCol w="2768600"/>
                <a:gridCol w="2794349"/>
              </a:tblGrid>
              <a:tr h="960121">
                <a:tc>
                  <a:txBody>
                    <a:bodyPr/>
                    <a:lstStyle/>
                    <a:p>
                      <a:pPr marL="0" marR="0" algn="ctr">
                        <a:lnSpc>
                          <a:spcPct val="100000"/>
                        </a:lnSpc>
                        <a:spcBef>
                          <a:spcPts val="0"/>
                        </a:spcBef>
                        <a:spcAft>
                          <a:spcPts val="0"/>
                        </a:spcAft>
                      </a:pPr>
                      <a:r>
                        <a:rPr lang="en-US" sz="2600" dirty="0" smtClean="0">
                          <a:latin typeface="Segoe UI" pitchFamily="34" charset="0"/>
                          <a:ea typeface="Segoe UI" pitchFamily="34" charset="0"/>
                          <a:cs typeface="Segoe UI" pitchFamily="34" charset="0"/>
                        </a:rPr>
                        <a:t>Type of address</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IPv4 </a:t>
                      </a:r>
                      <a:r>
                        <a:rPr lang="en-US" sz="2600" dirty="0" smtClean="0">
                          <a:latin typeface="Segoe UI" pitchFamily="34" charset="0"/>
                          <a:ea typeface="Segoe UI" pitchFamily="34" charset="0"/>
                          <a:cs typeface="Segoe UI" pitchFamily="34" charset="0"/>
                        </a:rPr>
                        <a:t>address</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IPv6 </a:t>
                      </a:r>
                      <a:r>
                        <a:rPr lang="en-US" sz="2600" dirty="0" smtClean="0">
                          <a:latin typeface="Segoe UI" pitchFamily="34" charset="0"/>
                          <a:ea typeface="Segoe UI" pitchFamily="34" charset="0"/>
                          <a:cs typeface="Segoe UI" pitchFamily="34" charset="0"/>
                        </a:rPr>
                        <a:t>address</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396">
                <a:tc>
                  <a:txBody>
                    <a:bodyPr/>
                    <a:lstStyle/>
                    <a:p>
                      <a:pPr marL="0" marR="0">
                        <a:lnSpc>
                          <a:spcPct val="100000"/>
                        </a:lnSpc>
                        <a:spcBef>
                          <a:spcPts val="0"/>
                        </a:spcBef>
                        <a:spcAft>
                          <a:spcPts val="0"/>
                        </a:spcAft>
                      </a:pPr>
                      <a:r>
                        <a:rPr lang="en-US" sz="2600" dirty="0" smtClean="0">
                          <a:latin typeface="Segoe UI" pitchFamily="34" charset="0"/>
                          <a:ea typeface="Segoe UI" pitchFamily="34" charset="0"/>
                          <a:cs typeface="Segoe UI" pitchFamily="34" charset="0"/>
                        </a:rPr>
                        <a:t>Unspecified</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0.0.0.0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396">
                <a:tc>
                  <a:txBody>
                    <a:bodyPr/>
                    <a:lstStyle/>
                    <a:p>
                      <a:pPr marL="0" marR="0">
                        <a:lnSpc>
                          <a:spcPct val="100000"/>
                        </a:lnSpc>
                        <a:spcBef>
                          <a:spcPts val="0"/>
                        </a:spcBef>
                        <a:spcAft>
                          <a:spcPts val="0"/>
                        </a:spcAft>
                      </a:pPr>
                      <a:r>
                        <a:rPr lang="en-US" sz="2600" dirty="0" smtClean="0">
                          <a:latin typeface="Segoe UI" pitchFamily="34" charset="0"/>
                          <a:ea typeface="Segoe UI" pitchFamily="34" charset="0"/>
                          <a:cs typeface="Segoe UI" pitchFamily="34" charset="0"/>
                        </a:rPr>
                        <a:t>Loopback</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127.0.0.1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841">
                <a:tc>
                  <a:txBody>
                    <a:bodyPr/>
                    <a:lstStyle/>
                    <a:p>
                      <a:pPr marL="0" marR="0">
                        <a:lnSpc>
                          <a:spcPct val="100000"/>
                        </a:lnSpc>
                        <a:spcBef>
                          <a:spcPts val="0"/>
                        </a:spcBef>
                        <a:spcAft>
                          <a:spcPts val="0"/>
                        </a:spcAft>
                      </a:pPr>
                      <a:r>
                        <a:rPr lang="en-US" sz="2600" dirty="0" smtClean="0">
                          <a:latin typeface="Segoe UI" pitchFamily="34" charset="0"/>
                          <a:ea typeface="Segoe UI" pitchFamily="34" charset="0"/>
                          <a:cs typeface="Segoe UI" pitchFamily="34" charset="0"/>
                        </a:rPr>
                        <a:t>Autoconfigured</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169.254.0.0/16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FE80::/64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2659">
                <a:tc>
                  <a:txBody>
                    <a:bodyPr/>
                    <a:lstStyle/>
                    <a:p>
                      <a:pPr marL="0" marR="0">
                        <a:lnSpc>
                          <a:spcPct val="100000"/>
                        </a:lnSpc>
                        <a:spcBef>
                          <a:spcPts val="0"/>
                        </a:spcBef>
                        <a:spcAft>
                          <a:spcPts val="0"/>
                        </a:spcAft>
                      </a:pPr>
                      <a:r>
                        <a:rPr lang="en-US" sz="2600" dirty="0">
                          <a:latin typeface="Segoe UI" pitchFamily="34" charset="0"/>
                          <a:ea typeface="Segoe UI" pitchFamily="34" charset="0"/>
                          <a:cs typeface="Segoe UI" pitchFamily="34" charset="0"/>
                        </a:rPr>
                        <a:t>Broadcast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255.255.255.255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Uses multicasts instead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396">
                <a:tc>
                  <a:txBody>
                    <a:bodyPr/>
                    <a:lstStyle/>
                    <a:p>
                      <a:pPr marL="0" marR="0">
                        <a:lnSpc>
                          <a:spcPct val="100000"/>
                        </a:lnSpc>
                        <a:spcBef>
                          <a:spcPts val="0"/>
                        </a:spcBef>
                        <a:spcAft>
                          <a:spcPts val="0"/>
                        </a:spcAft>
                      </a:pPr>
                      <a:r>
                        <a:rPr lang="en-US" sz="2600" dirty="0">
                          <a:latin typeface="Segoe UI" pitchFamily="34" charset="0"/>
                          <a:ea typeface="Segoe UI" pitchFamily="34" charset="0"/>
                          <a:cs typeface="Segoe UI" pitchFamily="34" charset="0"/>
                        </a:rPr>
                        <a:t>Multicast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224.0.0.0/4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600" dirty="0">
                          <a:latin typeface="Segoe UI" pitchFamily="34" charset="0"/>
                          <a:ea typeface="Segoe UI" pitchFamily="34" charset="0"/>
                          <a:cs typeface="Segoe UI" pitchFamily="34" charset="0"/>
                        </a:rPr>
                        <a:t>FF00::/8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16663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78065e88-5729-4538-8f2d-2e43f868b2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Global Unicast Addresses</a:t>
            </a:r>
            <a:endParaRPr lang="en-CA" dirty="0"/>
          </a:p>
        </p:txBody>
      </p:sp>
      <p:sp>
        <p:nvSpPr>
          <p:cNvPr id="4" name="Content Placeholder 2"/>
          <p:cNvSpPr>
            <a:spLocks noGrp="1"/>
          </p:cNvSpPr>
          <p:nvPr/>
        </p:nvSpPr>
        <p:spPr bwMode="auto">
          <a:xfrm>
            <a:off x="590910" y="1059192"/>
            <a:ext cx="7130844" cy="1664797"/>
          </a:xfrm>
          <a:prstGeom prst="rect">
            <a:avLst/>
          </a:prstGeom>
          <a:noFill/>
          <a:ln w="9525">
            <a:noFill/>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dk1"/>
                </a:solidFill>
                <a:latin typeface="+mn-lt"/>
                <a:ea typeface="+mn-ea"/>
                <a:cs typeface="+mn-cs"/>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dk1"/>
                </a:solidFill>
                <a:latin typeface="+mn-lt"/>
                <a:ea typeface="+mn-ea"/>
                <a:cs typeface="+mn-cs"/>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dk1"/>
                </a:solidFill>
                <a:latin typeface="+mn-lt"/>
                <a:ea typeface="+mn-ea"/>
                <a:cs typeface="+mn-cs"/>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dk1"/>
                </a:solidFill>
                <a:latin typeface="+mn-lt"/>
                <a:ea typeface="+mn-ea"/>
                <a:cs typeface="+mn-cs"/>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dk1"/>
                </a:solidFill>
                <a:latin typeface="+mn-lt"/>
                <a:ea typeface="+mn-ea"/>
                <a:cs typeface="+mn-cs"/>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dk1"/>
                </a:solidFill>
                <a:latin typeface="+mn-lt"/>
                <a:ea typeface="+mn-ea"/>
                <a:cs typeface="+mn-cs"/>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dk1"/>
                </a:solidFill>
                <a:latin typeface="+mn-lt"/>
                <a:ea typeface="+mn-ea"/>
                <a:cs typeface="+mn-cs"/>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dk1"/>
                </a:solidFill>
                <a:latin typeface="+mn-lt"/>
                <a:ea typeface="+mn-ea"/>
                <a:cs typeface="+mn-cs"/>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dk1"/>
                </a:solidFill>
                <a:latin typeface="+mn-lt"/>
                <a:ea typeface="+mn-ea"/>
                <a:cs typeface="+mn-cs"/>
              </a:defRPr>
            </a:lvl9pPr>
          </a:lstStyle>
          <a:p>
            <a:pPr>
              <a:spcBef>
                <a:spcPts val="0"/>
              </a:spcBef>
            </a:pPr>
            <a:r>
              <a:rPr lang="en-US" sz="2600" dirty="0" smtClean="0">
                <a:latin typeface="Segoe UI" pitchFamily="34" charset="0"/>
                <a:ea typeface="Segoe UI" pitchFamily="34" charset="0"/>
                <a:cs typeface="Segoe UI" pitchFamily="34" charset="0"/>
              </a:rPr>
              <a:t>Are routable on the Ipv6 Internet</a:t>
            </a:r>
          </a:p>
          <a:p>
            <a:pPr>
              <a:spcBef>
                <a:spcPts val="0"/>
              </a:spcBef>
            </a:pPr>
            <a:r>
              <a:rPr lang="en-US" sz="2600" dirty="0" smtClean="0">
                <a:latin typeface="Segoe UI" pitchFamily="34" charset="0"/>
                <a:ea typeface="Segoe UI" pitchFamily="34" charset="0"/>
                <a:cs typeface="Segoe UI" pitchFamily="34" charset="0"/>
              </a:rPr>
              <a:t>Allocate 16 bits for internal subnetting</a:t>
            </a:r>
          </a:p>
          <a:p>
            <a:pPr>
              <a:spcBef>
                <a:spcPts val="0"/>
              </a:spcBef>
            </a:pPr>
            <a:r>
              <a:rPr lang="en-US" sz="2600" dirty="0" smtClean="0">
                <a:latin typeface="Segoe UI" pitchFamily="34" charset="0"/>
                <a:ea typeface="Segoe UI" pitchFamily="34" charset="0"/>
                <a:cs typeface="Segoe UI" pitchFamily="34" charset="0"/>
              </a:rPr>
              <a:t>Begin with 2 or 3 (2000::/3)</a:t>
            </a:r>
          </a:p>
        </p:txBody>
      </p:sp>
      <p:grpSp>
        <p:nvGrpSpPr>
          <p:cNvPr id="5" name="alt-text here, Group 7" descr="The graphic on this slide shows how the bits in a global unicast address are allocated to different purposes.&#10;• The first 3 bits are 001. This signifies that it is a Global Unicast Address.&#10;• The next 45 bits are the Global Routing Prefix that is assigned to top level ISPs&#10;• The next 16 bits are used by organizations to subnet within their organization.&#10;• The final 64 bits are the client interface ID that identifies individual computers on a network.&#10;"/>
          <p:cNvGrpSpPr/>
          <p:nvPr/>
        </p:nvGrpSpPr>
        <p:grpSpPr>
          <a:xfrm>
            <a:off x="470534" y="2846193"/>
            <a:ext cx="8398354" cy="3585028"/>
            <a:chOff x="470534" y="2846193"/>
            <a:chExt cx="8398354" cy="3585028"/>
          </a:xfrm>
        </p:grpSpPr>
        <p:grpSp>
          <p:nvGrpSpPr>
            <p:cNvPr id="6" name="Group 5"/>
            <p:cNvGrpSpPr/>
            <p:nvPr/>
          </p:nvGrpSpPr>
          <p:grpSpPr>
            <a:xfrm>
              <a:off x="470534" y="2846193"/>
              <a:ext cx="8398354" cy="3585028"/>
              <a:chOff x="294720" y="2923306"/>
              <a:chExt cx="8398354" cy="3585028"/>
            </a:xfrm>
          </p:grpSpPr>
          <p:sp>
            <p:nvSpPr>
              <p:cNvPr id="8" name="black vertical line 55" descr="&quot;&quot;"/>
              <p:cNvSpPr>
                <a:spLocks noChangeShapeType="1"/>
              </p:cNvSpPr>
              <p:nvPr/>
            </p:nvSpPr>
            <p:spPr bwMode="auto">
              <a:xfrm>
                <a:off x="3042680" y="4693404"/>
                <a:ext cx="0" cy="1284275"/>
              </a:xfrm>
              <a:prstGeom prst="line">
                <a:avLst/>
              </a:prstGeom>
              <a:noFill/>
              <a:ln w="38100">
                <a:solidFill>
                  <a:srgbClr val="3333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9" name="black vertical line 54" descr="&quot;&quot;"/>
              <p:cNvSpPr>
                <a:spLocks noChangeShapeType="1"/>
              </p:cNvSpPr>
              <p:nvPr/>
            </p:nvSpPr>
            <p:spPr bwMode="auto">
              <a:xfrm>
                <a:off x="636030" y="4693404"/>
                <a:ext cx="0" cy="462280"/>
              </a:xfrm>
              <a:prstGeom prst="line">
                <a:avLst/>
              </a:prstGeom>
              <a:noFill/>
              <a:ln w="38100">
                <a:solidFill>
                  <a:srgbClr val="3333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0" name="black vertical line 56" descr="&quot;&quot;"/>
              <p:cNvSpPr>
                <a:spLocks noChangeShapeType="1"/>
              </p:cNvSpPr>
              <p:nvPr/>
            </p:nvSpPr>
            <p:spPr bwMode="auto">
              <a:xfrm>
                <a:off x="4869893" y="4693404"/>
                <a:ext cx="4763" cy="457820"/>
              </a:xfrm>
              <a:prstGeom prst="line">
                <a:avLst/>
              </a:prstGeom>
              <a:noFill/>
              <a:ln w="38100">
                <a:solidFill>
                  <a:srgbClr val="3333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1" name="black vertical line 57" descr="&quot;&quot;"/>
              <p:cNvSpPr>
                <a:spLocks noChangeShapeType="1"/>
              </p:cNvSpPr>
              <p:nvPr/>
            </p:nvSpPr>
            <p:spPr bwMode="auto">
              <a:xfrm>
                <a:off x="7668655" y="4674080"/>
                <a:ext cx="0" cy="1284275"/>
              </a:xfrm>
              <a:prstGeom prst="line">
                <a:avLst/>
              </a:prstGeom>
              <a:noFill/>
              <a:ln w="38100">
                <a:solidFill>
                  <a:srgbClr val="3333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12" name="Group 11"/>
              <p:cNvGrpSpPr>
                <a:grpSpLocks/>
              </p:cNvGrpSpPr>
              <p:nvPr/>
            </p:nvGrpSpPr>
            <p:grpSpPr bwMode="auto">
              <a:xfrm>
                <a:off x="294720" y="2923306"/>
                <a:ext cx="8398354" cy="1770099"/>
                <a:chOff x="547" y="1052"/>
                <a:chExt cx="4810" cy="1081"/>
              </a:xfrm>
            </p:grpSpPr>
            <p:sp>
              <p:nvSpPr>
                <p:cNvPr id="17" name="&quot;Global Routing Prefix&quot;"/>
                <p:cNvSpPr>
                  <a:spLocks noChangeArrowheads="1"/>
                </p:cNvSpPr>
                <p:nvPr/>
              </p:nvSpPr>
              <p:spPr bwMode="auto">
                <a:xfrm>
                  <a:off x="973" y="1636"/>
                  <a:ext cx="1826" cy="497"/>
                </a:xfrm>
                <a:prstGeom prst="rect">
                  <a:avLst/>
                </a:prstGeom>
                <a:noFill/>
                <a:ln w="9525" algn="ctr">
                  <a:solidFill>
                    <a:srgbClr val="33333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600" b="0" dirty="0">
                      <a:latin typeface="Segoe UI" pitchFamily="34" charset="0"/>
                      <a:ea typeface="Segoe UI" pitchFamily="34" charset="0"/>
                      <a:cs typeface="Segoe UI" pitchFamily="34" charset="0"/>
                    </a:rPr>
                    <a:t>Global </a:t>
                  </a:r>
                  <a:r>
                    <a:rPr lang="en-US" sz="2600" b="0" dirty="0" smtClean="0">
                      <a:latin typeface="Segoe UI" pitchFamily="34" charset="0"/>
                      <a:ea typeface="Segoe UI" pitchFamily="34" charset="0"/>
                      <a:cs typeface="Segoe UI" pitchFamily="34" charset="0"/>
                    </a:rPr>
                    <a:t>Routing</a:t>
                  </a:r>
                </a:p>
                <a:p>
                  <a:pPr algn="ctr">
                    <a:lnSpc>
                      <a:spcPct val="90000"/>
                    </a:lnSpc>
                    <a:buClr>
                      <a:srgbClr val="DC0081"/>
                    </a:buClr>
                    <a:buFont typeface="Wingdings" pitchFamily="2" charset="2"/>
                    <a:buNone/>
                  </a:pPr>
                  <a:r>
                    <a:rPr lang="en-US" sz="2600" b="0" dirty="0" smtClean="0">
                      <a:latin typeface="Segoe UI" pitchFamily="34" charset="0"/>
                      <a:ea typeface="Segoe UI" pitchFamily="34" charset="0"/>
                      <a:cs typeface="Segoe UI" pitchFamily="34" charset="0"/>
                    </a:rPr>
                    <a:t>Prefix</a:t>
                  </a:r>
                  <a:endParaRPr lang="en-US" sz="2600" b="0" dirty="0">
                    <a:latin typeface="Segoe UI" pitchFamily="34" charset="0"/>
                    <a:ea typeface="Segoe UI" pitchFamily="34" charset="0"/>
                    <a:cs typeface="Segoe UI" pitchFamily="34" charset="0"/>
                  </a:endParaRPr>
                </a:p>
              </p:txBody>
            </p:sp>
            <p:sp>
              <p:nvSpPr>
                <p:cNvPr id="18" name="&quot;001&quot;"/>
                <p:cNvSpPr>
                  <a:spLocks noChangeArrowheads="1"/>
                </p:cNvSpPr>
                <p:nvPr/>
              </p:nvSpPr>
              <p:spPr bwMode="auto">
                <a:xfrm>
                  <a:off x="547" y="1636"/>
                  <a:ext cx="426" cy="497"/>
                </a:xfrm>
                <a:prstGeom prst="rect">
                  <a:avLst/>
                </a:prstGeom>
                <a:noFill/>
                <a:ln w="9525" algn="ctr">
                  <a:solidFill>
                    <a:srgbClr val="33333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buClr>
                      <a:srgbClr val="DC0081"/>
                    </a:buClr>
                    <a:buFont typeface="Wingdings" pitchFamily="2" charset="2"/>
                    <a:buNone/>
                  </a:pPr>
                  <a:r>
                    <a:rPr lang="en-US" sz="2600" b="0" dirty="0">
                      <a:latin typeface="Segoe UI" pitchFamily="34" charset="0"/>
                      <a:ea typeface="Segoe UI" pitchFamily="34" charset="0"/>
                      <a:cs typeface="Segoe UI" pitchFamily="34" charset="0"/>
                    </a:rPr>
                    <a:t>001</a:t>
                  </a:r>
                </a:p>
              </p:txBody>
            </p:sp>
            <p:sp>
              <p:nvSpPr>
                <p:cNvPr id="19" name="&quot;Subnet ID&quot;"/>
                <p:cNvSpPr>
                  <a:spLocks noChangeArrowheads="1"/>
                </p:cNvSpPr>
                <p:nvPr/>
              </p:nvSpPr>
              <p:spPr bwMode="auto">
                <a:xfrm>
                  <a:off x="2799" y="1636"/>
                  <a:ext cx="827" cy="497"/>
                </a:xfrm>
                <a:prstGeom prst="rect">
                  <a:avLst/>
                </a:prstGeom>
                <a:noFill/>
                <a:ln w="9525" algn="ctr">
                  <a:solidFill>
                    <a:srgbClr val="33333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buClr>
                      <a:srgbClr val="DC0081"/>
                    </a:buClr>
                    <a:buFont typeface="Wingdings" pitchFamily="2" charset="2"/>
                    <a:buNone/>
                  </a:pPr>
                  <a:r>
                    <a:rPr lang="en-US" sz="2600" b="0" dirty="0" smtClean="0">
                      <a:latin typeface="Segoe UI" pitchFamily="34" charset="0"/>
                      <a:ea typeface="Segoe UI" pitchFamily="34" charset="0"/>
                      <a:cs typeface="Segoe UI" pitchFamily="34" charset="0"/>
                    </a:rPr>
                    <a:t>Subnet</a:t>
                  </a:r>
                </a:p>
                <a:p>
                  <a:pPr algn="ctr">
                    <a:lnSpc>
                      <a:spcPct val="90000"/>
                    </a:lnSpc>
                    <a:buClr>
                      <a:srgbClr val="DC0081"/>
                    </a:buClr>
                    <a:buFont typeface="Wingdings" pitchFamily="2" charset="2"/>
                    <a:buNone/>
                  </a:pPr>
                  <a:r>
                    <a:rPr lang="en-US" sz="2600" b="0" dirty="0" smtClean="0">
                      <a:latin typeface="Segoe UI" pitchFamily="34" charset="0"/>
                      <a:ea typeface="Segoe UI" pitchFamily="34" charset="0"/>
                      <a:cs typeface="Segoe UI" pitchFamily="34" charset="0"/>
                    </a:rPr>
                    <a:t> ID</a:t>
                  </a:r>
                  <a:endParaRPr lang="en-US" sz="2600" b="0" dirty="0">
                    <a:latin typeface="Segoe UI" pitchFamily="34" charset="0"/>
                    <a:ea typeface="Segoe UI" pitchFamily="34" charset="0"/>
                    <a:cs typeface="Segoe UI" pitchFamily="34" charset="0"/>
                  </a:endParaRPr>
                </a:p>
              </p:txBody>
            </p:sp>
            <p:sp>
              <p:nvSpPr>
                <p:cNvPr id="20" name="&quot;Interface ID&quot;"/>
                <p:cNvSpPr>
                  <a:spLocks noChangeArrowheads="1"/>
                </p:cNvSpPr>
                <p:nvPr/>
              </p:nvSpPr>
              <p:spPr bwMode="auto">
                <a:xfrm>
                  <a:off x="3630" y="1636"/>
                  <a:ext cx="1727" cy="497"/>
                </a:xfrm>
                <a:prstGeom prst="rect">
                  <a:avLst/>
                </a:prstGeom>
                <a:solidFill>
                  <a:srgbClr val="E4E4BF"/>
                </a:solidFill>
                <a:ln w="9525" algn="ctr">
                  <a:solidFill>
                    <a:srgbClr val="33333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buClr>
                      <a:srgbClr val="DC0081"/>
                    </a:buClr>
                    <a:buFont typeface="Wingdings" pitchFamily="2" charset="2"/>
                    <a:buNone/>
                  </a:pPr>
                  <a:r>
                    <a:rPr lang="en-US" sz="2600" b="0" dirty="0">
                      <a:latin typeface="Segoe UI" pitchFamily="34" charset="0"/>
                      <a:ea typeface="Segoe UI" pitchFamily="34" charset="0"/>
                      <a:cs typeface="Segoe UI" pitchFamily="34" charset="0"/>
                    </a:rPr>
                    <a:t>Interface ID</a:t>
                  </a:r>
                </a:p>
              </p:txBody>
            </p:sp>
            <p:sp>
              <p:nvSpPr>
                <p:cNvPr id="21" name="arrow, 2 ended" descr="&quot;&quot;"/>
                <p:cNvSpPr>
                  <a:spLocks noChangeShapeType="1"/>
                </p:cNvSpPr>
                <p:nvPr/>
              </p:nvSpPr>
              <p:spPr bwMode="auto">
                <a:xfrm flipV="1">
                  <a:off x="571" y="1165"/>
                  <a:ext cx="2228"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2" name="Rectangle 21"/>
                <p:cNvSpPr>
                  <a:spLocks noChangeArrowheads="1"/>
                </p:cNvSpPr>
                <p:nvPr/>
              </p:nvSpPr>
              <p:spPr bwMode="auto">
                <a:xfrm>
                  <a:off x="1498" y="1053"/>
                  <a:ext cx="577" cy="226"/>
                </a:xfrm>
                <a:prstGeom prst="rect">
                  <a:avLst/>
                </a:prstGeom>
                <a:solidFill>
                  <a:schemeClr val="accent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36000" tIns="0" rIns="3600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a:latin typeface="Segoe UI" pitchFamily="34" charset="0"/>
                      <a:ea typeface="Segoe UI" pitchFamily="34" charset="0"/>
                      <a:cs typeface="Segoe UI" pitchFamily="34" charset="0"/>
                    </a:rPr>
                    <a:t>48 bits</a:t>
                  </a:r>
                </a:p>
              </p:txBody>
            </p:sp>
            <p:sp>
              <p:nvSpPr>
                <p:cNvPr id="23" name="red vertical line 66" descr="&quot;&quot;"/>
                <p:cNvSpPr>
                  <a:spLocks noChangeShapeType="1"/>
                </p:cNvSpPr>
                <p:nvPr/>
              </p:nvSpPr>
              <p:spPr bwMode="auto">
                <a:xfrm>
                  <a:off x="2791" y="1052"/>
                  <a:ext cx="0" cy="551"/>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4" name="red vertical line 67" descr="&quot;&quot;"/>
                <p:cNvSpPr>
                  <a:spLocks noChangeShapeType="1"/>
                </p:cNvSpPr>
                <p:nvPr/>
              </p:nvSpPr>
              <p:spPr bwMode="auto">
                <a:xfrm>
                  <a:off x="978" y="1284"/>
                  <a:ext cx="0" cy="322"/>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5" name="red vertical line 68" descr="&quot;&quot;"/>
                <p:cNvSpPr>
                  <a:spLocks noChangeShapeType="1"/>
                </p:cNvSpPr>
                <p:nvPr/>
              </p:nvSpPr>
              <p:spPr bwMode="auto">
                <a:xfrm>
                  <a:off x="3629" y="1280"/>
                  <a:ext cx="0" cy="322"/>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6" name="red vertical line 69" descr="&quot;&quot;"/>
                <p:cNvSpPr>
                  <a:spLocks noChangeShapeType="1"/>
                </p:cNvSpPr>
                <p:nvPr/>
              </p:nvSpPr>
              <p:spPr bwMode="auto">
                <a:xfrm>
                  <a:off x="5344" y="1289"/>
                  <a:ext cx="0" cy="322"/>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7" name="arrow, 2 ended" descr="&quot;&quot;"/>
                <p:cNvSpPr>
                  <a:spLocks noChangeShapeType="1"/>
                </p:cNvSpPr>
                <p:nvPr/>
              </p:nvSpPr>
              <p:spPr bwMode="auto">
                <a:xfrm>
                  <a:off x="991" y="1447"/>
                  <a:ext cx="1800" cy="3"/>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8" name="&quot;45 bits&quot;"/>
                <p:cNvSpPr>
                  <a:spLocks noChangeArrowheads="1"/>
                </p:cNvSpPr>
                <p:nvPr/>
              </p:nvSpPr>
              <p:spPr bwMode="auto">
                <a:xfrm>
                  <a:off x="1512" y="1348"/>
                  <a:ext cx="577" cy="226"/>
                </a:xfrm>
                <a:prstGeom prst="rect">
                  <a:avLst/>
                </a:prstGeom>
                <a:solidFill>
                  <a:schemeClr val="accent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36000" tIns="0" rIns="3600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a:latin typeface="Segoe UI" pitchFamily="34" charset="0"/>
                      <a:ea typeface="Segoe UI" pitchFamily="34" charset="0"/>
                      <a:cs typeface="Segoe UI" pitchFamily="34" charset="0"/>
                    </a:rPr>
                    <a:t>45 bits</a:t>
                  </a:r>
                </a:p>
              </p:txBody>
            </p:sp>
            <p:sp>
              <p:nvSpPr>
                <p:cNvPr id="29" name="arrow, 2 ended" descr="&quot;&quot;"/>
                <p:cNvSpPr>
                  <a:spLocks noChangeShapeType="1"/>
                </p:cNvSpPr>
                <p:nvPr/>
              </p:nvSpPr>
              <p:spPr bwMode="auto">
                <a:xfrm flipV="1">
                  <a:off x="3647" y="1441"/>
                  <a:ext cx="1670" cy="3"/>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0" name="&quot;64 bits&quot;"/>
                <p:cNvSpPr>
                  <a:spLocks noChangeArrowheads="1"/>
                </p:cNvSpPr>
                <p:nvPr/>
              </p:nvSpPr>
              <p:spPr bwMode="auto">
                <a:xfrm>
                  <a:off x="4288" y="1140"/>
                  <a:ext cx="412" cy="451"/>
                </a:xfrm>
                <a:prstGeom prst="rect">
                  <a:avLst/>
                </a:prstGeom>
                <a:solidFill>
                  <a:schemeClr val="accent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36000" tIns="0" rIns="3600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a:latin typeface="Segoe UI" pitchFamily="34" charset="0"/>
                      <a:ea typeface="Segoe UI" pitchFamily="34" charset="0"/>
                      <a:cs typeface="Segoe UI" pitchFamily="34" charset="0"/>
                    </a:rPr>
                    <a:t>64 bits</a:t>
                  </a:r>
                </a:p>
              </p:txBody>
            </p:sp>
            <p:sp>
              <p:nvSpPr>
                <p:cNvPr id="31" name="Line 74" descr="&quot;&quot;"/>
                <p:cNvSpPr>
                  <a:spLocks noChangeShapeType="1"/>
                </p:cNvSpPr>
                <p:nvPr/>
              </p:nvSpPr>
              <p:spPr bwMode="auto">
                <a:xfrm>
                  <a:off x="2791" y="1447"/>
                  <a:ext cx="824" cy="3"/>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2" name="Rectangle 31"/>
                <p:cNvSpPr>
                  <a:spLocks noChangeArrowheads="1"/>
                </p:cNvSpPr>
                <p:nvPr/>
              </p:nvSpPr>
              <p:spPr bwMode="auto">
                <a:xfrm>
                  <a:off x="3038" y="1148"/>
                  <a:ext cx="371" cy="451"/>
                </a:xfrm>
                <a:prstGeom prst="rect">
                  <a:avLst/>
                </a:prstGeom>
                <a:solidFill>
                  <a:schemeClr val="accent1"/>
                </a:solidFill>
                <a:ln>
                  <a:noFill/>
                </a:ln>
                <a:effectLst/>
                <a:extLst>
                  <a:ext uri="{91240B29-F687-4F45-9708-019B960494DF}">
                    <a14:hiddenLine xmlns:a14="http://schemas.microsoft.com/office/drawing/2010/main" xmlns="" w="9525" algn="ctr">
                      <a:solidFill>
                        <a:srgbClr val="333333"/>
                      </a:solidFill>
                      <a:miter lim="800000"/>
                      <a:headEnd/>
                      <a:tailEnd/>
                    </a14:hiddenLine>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wrap="square" lIns="36000" tIns="0" rIns="3600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a:latin typeface="Segoe UI" pitchFamily="34" charset="0"/>
                      <a:ea typeface="Segoe UI" pitchFamily="34" charset="0"/>
                      <a:cs typeface="Segoe UI" pitchFamily="34" charset="0"/>
                    </a:rPr>
                    <a:t>16 bits</a:t>
                  </a:r>
                </a:p>
              </p:txBody>
            </p:sp>
          </p:grpSp>
          <p:sp>
            <p:nvSpPr>
              <p:cNvPr id="13" name="&quot; Prefix managed...&quot;"/>
              <p:cNvSpPr>
                <a:spLocks noChangeArrowheads="1"/>
              </p:cNvSpPr>
              <p:nvPr/>
            </p:nvSpPr>
            <p:spPr bwMode="auto">
              <a:xfrm>
                <a:off x="302437" y="5020418"/>
                <a:ext cx="1681163" cy="1334814"/>
              </a:xfrm>
              <a:prstGeom prst="roundRect">
                <a:avLst>
                  <a:gd name="adj" fmla="val 4167"/>
                </a:avLst>
              </a:prstGeom>
              <a:solidFill>
                <a:schemeClr val="bg1"/>
              </a:solidFill>
              <a:ln w="31750" algn="ctr">
                <a:solidFill>
                  <a:schemeClr val="accent5">
                    <a:lumMod val="50000"/>
                  </a:schemeClr>
                </a:solidFill>
                <a:round/>
                <a:headEnd/>
                <a:tailEnd/>
              </a:ln>
              <a:effectLst>
                <a:outerShdw blurRad="50800" dist="50800" dir="5400000" algn="ctr" rotWithShape="0">
                  <a:schemeClr val="bg1"/>
                </a:outerShdw>
              </a:effectLst>
            </p:spPr>
            <p:txBody>
              <a:bodyPr wrap="square" lIns="72000" tIns="36000" rIns="72000" bIns="3600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pPr>
                <a:r>
                  <a:rPr lang="en-US" sz="2600" b="0" dirty="0">
                    <a:latin typeface="Segoe UI" pitchFamily="34" charset="0"/>
                    <a:ea typeface="Segoe UI" pitchFamily="34" charset="0"/>
                    <a:cs typeface="Segoe UI" pitchFamily="34" charset="0"/>
                  </a:rPr>
                  <a:t>Prefix managed</a:t>
                </a:r>
                <a:br>
                  <a:rPr lang="en-US" sz="2600" b="0" dirty="0">
                    <a:latin typeface="Segoe UI" pitchFamily="34" charset="0"/>
                    <a:ea typeface="Segoe UI" pitchFamily="34" charset="0"/>
                    <a:cs typeface="Segoe UI" pitchFamily="34" charset="0"/>
                  </a:rPr>
                </a:br>
                <a:r>
                  <a:rPr lang="en-US" sz="2600" b="0" dirty="0" smtClean="0">
                    <a:latin typeface="Segoe UI" pitchFamily="34" charset="0"/>
                    <a:ea typeface="Segoe UI" pitchFamily="34" charset="0"/>
                    <a:cs typeface="Segoe UI" pitchFamily="34" charset="0"/>
                  </a:rPr>
                  <a:t>by </a:t>
                </a:r>
                <a:r>
                  <a:rPr lang="en-US" sz="2600" b="0" dirty="0">
                    <a:latin typeface="Segoe UI" pitchFamily="34" charset="0"/>
                    <a:ea typeface="Segoe UI" pitchFamily="34" charset="0"/>
                    <a:cs typeface="Segoe UI" pitchFamily="34" charset="0"/>
                  </a:rPr>
                  <a:t>IANA</a:t>
                </a:r>
              </a:p>
            </p:txBody>
          </p:sp>
          <p:sp>
            <p:nvSpPr>
              <p:cNvPr id="14" name="&quot;Client interface ID&quot;"/>
              <p:cNvSpPr>
                <a:spLocks noChangeArrowheads="1"/>
              </p:cNvSpPr>
              <p:nvPr/>
            </p:nvSpPr>
            <p:spPr bwMode="auto">
              <a:xfrm>
                <a:off x="6976988" y="5065010"/>
                <a:ext cx="1658938" cy="1244141"/>
              </a:xfrm>
              <a:prstGeom prst="roundRect">
                <a:avLst>
                  <a:gd name="adj" fmla="val 4167"/>
                </a:avLst>
              </a:prstGeom>
              <a:solidFill>
                <a:schemeClr val="bg1"/>
              </a:solidFill>
              <a:ln w="31750" algn="ctr">
                <a:solidFill>
                  <a:schemeClr val="accent5">
                    <a:lumMod val="50000"/>
                  </a:schemeClr>
                </a:solidFill>
                <a:round/>
                <a:headEnd/>
                <a:tailEnd/>
              </a:ln>
              <a:effectLst/>
            </p:spPr>
            <p:txBody>
              <a:bodyPr wrap="square" lIns="72000" tIns="36000" rIns="72000" bIns="3600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pPr>
                <a:r>
                  <a:rPr lang="en-US" sz="2600" b="0" dirty="0">
                    <a:latin typeface="Segoe UI" pitchFamily="34" charset="0"/>
                    <a:ea typeface="Segoe UI" pitchFamily="34" charset="0"/>
                    <a:cs typeface="Segoe UI" pitchFamily="34" charset="0"/>
                  </a:rPr>
                  <a:t>Client </a:t>
                </a:r>
                <a:br>
                  <a:rPr lang="en-US" sz="2600" b="0" dirty="0">
                    <a:latin typeface="Segoe UI" pitchFamily="34" charset="0"/>
                    <a:ea typeface="Segoe UI" pitchFamily="34" charset="0"/>
                    <a:cs typeface="Segoe UI" pitchFamily="34" charset="0"/>
                  </a:rPr>
                </a:br>
                <a:r>
                  <a:rPr lang="en-US" sz="2600" b="0" dirty="0">
                    <a:latin typeface="Segoe UI" pitchFamily="34" charset="0"/>
                    <a:ea typeface="Segoe UI" pitchFamily="34" charset="0"/>
                    <a:cs typeface="Segoe UI" pitchFamily="34" charset="0"/>
                  </a:rPr>
                  <a:t>interface ID</a:t>
                </a:r>
              </a:p>
            </p:txBody>
          </p:sp>
          <p:sp>
            <p:nvSpPr>
              <p:cNvPr id="15" name="&quot;Prefix assigned ... &quot;"/>
              <p:cNvSpPr>
                <a:spLocks noChangeArrowheads="1"/>
              </p:cNvSpPr>
              <p:nvPr/>
            </p:nvSpPr>
            <p:spPr bwMode="auto">
              <a:xfrm>
                <a:off x="2267980" y="4868802"/>
                <a:ext cx="2016125" cy="1639532"/>
              </a:xfrm>
              <a:prstGeom prst="roundRect">
                <a:avLst>
                  <a:gd name="adj" fmla="val 4167"/>
                </a:avLst>
              </a:prstGeom>
              <a:ln w="31750">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square" lIns="72000" tIns="36000" rIns="72000" bIns="3600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lnSpc>
                    <a:spcPct val="90000"/>
                  </a:lnSpc>
                </a:pPr>
                <a:r>
                  <a:rPr lang="en-US" sz="2600" b="0" dirty="0">
                    <a:latin typeface="Segoe UI" pitchFamily="34" charset="0"/>
                    <a:ea typeface="Segoe UI" pitchFamily="34" charset="0"/>
                    <a:cs typeface="Segoe UI" pitchFamily="34" charset="0"/>
                  </a:rPr>
                  <a:t>Prefix </a:t>
                </a:r>
                <a:r>
                  <a:rPr lang="en-US" sz="2600" b="0" dirty="0" smtClean="0">
                    <a:latin typeface="Segoe UI" pitchFamily="34" charset="0"/>
                    <a:ea typeface="Segoe UI" pitchFamily="34" charset="0"/>
                    <a:cs typeface="Segoe UI" pitchFamily="34" charset="0"/>
                  </a:rPr>
                  <a:t>assigned to </a:t>
                </a:r>
                <a:r>
                  <a:rPr lang="en-US" sz="2600" b="0" dirty="0">
                    <a:latin typeface="Segoe UI" pitchFamily="34" charset="0"/>
                    <a:ea typeface="Segoe UI" pitchFamily="34" charset="0"/>
                    <a:cs typeface="Segoe UI" pitchFamily="34" charset="0"/>
                  </a:rPr>
                  <a:t>top-level </a:t>
                </a:r>
                <a:r>
                  <a:rPr lang="en-US" sz="2600" b="0" dirty="0" smtClean="0">
                    <a:latin typeface="Segoe UI" pitchFamily="34" charset="0"/>
                    <a:ea typeface="Segoe UI" pitchFamily="34" charset="0"/>
                    <a:cs typeface="Segoe UI" pitchFamily="34" charset="0"/>
                  </a:rPr>
                  <a:t>ISPs</a:t>
                </a:r>
                <a:endParaRPr lang="en-US" sz="2600" b="0" dirty="0">
                  <a:latin typeface="Segoe UI" pitchFamily="34" charset="0"/>
                  <a:ea typeface="Segoe UI" pitchFamily="34" charset="0"/>
                  <a:cs typeface="Segoe UI" pitchFamily="34" charset="0"/>
                </a:endParaRPr>
              </a:p>
            </p:txBody>
          </p:sp>
          <p:sp>
            <p:nvSpPr>
              <p:cNvPr id="16" name="&quot;Subnet bits for...&quot;"/>
              <p:cNvSpPr>
                <a:spLocks noChangeArrowheads="1"/>
              </p:cNvSpPr>
              <p:nvPr/>
            </p:nvSpPr>
            <p:spPr bwMode="auto">
              <a:xfrm>
                <a:off x="4550805" y="4968393"/>
                <a:ext cx="2142811" cy="1440350"/>
              </a:xfrm>
              <a:prstGeom prst="roundRect">
                <a:avLst>
                  <a:gd name="adj" fmla="val 4167"/>
                </a:avLst>
              </a:prstGeom>
              <a:solidFill>
                <a:schemeClr val="bg1"/>
              </a:solidFill>
              <a:ln w="31750" algn="ctr">
                <a:solidFill>
                  <a:schemeClr val="accent5">
                    <a:lumMod val="50000"/>
                  </a:schemeClr>
                </a:solidFill>
                <a:round/>
                <a:headEnd/>
                <a:tailEnd/>
              </a:ln>
              <a:effectLst/>
            </p:spPr>
            <p:txBody>
              <a:bodyPr wrap="square" lIns="72000" tIns="36000" rIns="72000" bIns="3600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pPr>
                <a:r>
                  <a:rPr lang="en-US" sz="2600" b="0" dirty="0">
                    <a:latin typeface="Segoe UI" pitchFamily="34" charset="0"/>
                    <a:ea typeface="Segoe UI" pitchFamily="34" charset="0"/>
                    <a:cs typeface="Segoe UI" pitchFamily="34" charset="0"/>
                  </a:rPr>
                  <a:t>Subnet bits </a:t>
                </a:r>
                <a:r>
                  <a:rPr lang="en-US" sz="2600" b="0" dirty="0" smtClean="0">
                    <a:latin typeface="Segoe UI" pitchFamily="34" charset="0"/>
                    <a:ea typeface="Segoe UI" pitchFamily="34" charset="0"/>
                    <a:cs typeface="Segoe UI" pitchFamily="34" charset="0"/>
                  </a:rPr>
                  <a:t>for organizations</a:t>
                </a:r>
                <a:endParaRPr lang="en-US" sz="2600" b="0" dirty="0">
                  <a:latin typeface="Segoe UI" pitchFamily="34" charset="0"/>
                  <a:ea typeface="Segoe UI" pitchFamily="34" charset="0"/>
                  <a:cs typeface="Segoe UI" pitchFamily="34" charset="0"/>
                </a:endParaRPr>
              </a:p>
            </p:txBody>
          </p:sp>
        </p:grpSp>
        <p:sp>
          <p:nvSpPr>
            <p:cNvPr id="7" name="red vertical line 66" descr="&quot;&quot;"/>
            <p:cNvSpPr>
              <a:spLocks noChangeShapeType="1"/>
            </p:cNvSpPr>
            <p:nvPr/>
          </p:nvSpPr>
          <p:spPr bwMode="auto">
            <a:xfrm>
              <a:off x="487162" y="2859293"/>
              <a:ext cx="0" cy="902243"/>
            </a:xfrm>
            <a:prstGeom prst="line">
              <a:avLst/>
            </a:prstGeom>
            <a:noFill/>
            <a:ln w="3810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Tree>
    <p:extLst>
      <p:ext uri="{BB962C8B-B14F-4D97-AF65-F5344CB8AC3E}">
        <p14:creationId xmlns:p14="http://schemas.microsoft.com/office/powerpoint/2010/main" xmlns="" val="724260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16D3F904CFFA4AB4FEFCD34D3ACA86" ma:contentTypeVersion="0" ma:contentTypeDescription="Create a new document." ma:contentTypeScope="" ma:versionID="5df30016af88549d8a865fd79285e37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F31070-61BE-46D2-8A48-B56C03F53769}">
  <ds:schemaRefs>
    <ds:schemaRef ds:uri="http://schemas.microsoft.com/sharepoint/v3/contenttype/forms"/>
  </ds:schemaRefs>
</ds:datastoreItem>
</file>

<file path=customXml/itemProps2.xml><?xml version="1.0" encoding="utf-8"?>
<ds:datastoreItem xmlns:ds="http://schemas.openxmlformats.org/officeDocument/2006/customXml" ds:itemID="{9A47FFCD-A17C-4E82-9415-FA98BB2AF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B4233F6-2DE5-45E1-AC63-C1BFCB0DD60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442</TotalTime>
  <Words>3706</Words>
  <Application>Microsoft Office PowerPoint</Application>
  <PresentationFormat>Presentación en pantalla (4:3)</PresentationFormat>
  <Paragraphs>503</Paragraphs>
  <Slides>29</Slides>
  <Notes>29</Notes>
  <HiddenSlides>1</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29</vt:i4>
      </vt:variant>
    </vt:vector>
  </HeadingPairs>
  <TitlesOfParts>
    <vt:vector size="41" baseType="lpstr">
      <vt:lpstr>Arial</vt:lpstr>
      <vt:lpstr>Segoe Light</vt:lpstr>
      <vt:lpstr>Segoe UI</vt:lpstr>
      <vt:lpstr>Wingdings</vt:lpstr>
      <vt:lpstr>Verdana</vt:lpstr>
      <vt:lpstr>Arial Narrow</vt:lpstr>
      <vt:lpstr>Times New Roman</vt:lpstr>
      <vt:lpstr>Calibri</vt:lpstr>
      <vt:lpstr>Gulim</vt:lpstr>
      <vt:lpstr>Symbol</vt:lpstr>
      <vt:lpstr>Segoe UI Light</vt:lpstr>
      <vt:lpstr>Presentation1</vt:lpstr>
      <vt:lpstr>Module 8</vt:lpstr>
      <vt:lpstr>Module Overview</vt:lpstr>
      <vt:lpstr>Lesson 1: Overview of IPv6</vt:lpstr>
      <vt:lpstr>Benefits of IPv6</vt:lpstr>
      <vt:lpstr>Differences Between IPv4 and IPv6</vt:lpstr>
      <vt:lpstr>IPv6 Address Format</vt:lpstr>
      <vt:lpstr>Lesson 2: IPv6 Addressing</vt:lpstr>
      <vt:lpstr>IPv6 Address Structure</vt:lpstr>
      <vt:lpstr>Global Unicast Addresses</vt:lpstr>
      <vt:lpstr>Unique Local Unicast Addresses</vt:lpstr>
      <vt:lpstr>Link-Local Unicast Addresses</vt:lpstr>
      <vt:lpstr>Autoconfiguring IPv6 Addresses</vt:lpstr>
      <vt:lpstr>Demonstration: Configuring IPv6 Client Settings</vt:lpstr>
      <vt:lpstr>Lesson 3: Coexistence with IPv4</vt:lpstr>
      <vt:lpstr>What Are Node Types?</vt:lpstr>
      <vt:lpstr>IPv4 and IPv6 Coexistence</vt:lpstr>
      <vt:lpstr>Demonstration: Configuring DNS to Support IPv6</vt:lpstr>
      <vt:lpstr>What Is IPv6 Over IPv4 Tunneling?</vt:lpstr>
      <vt:lpstr>Lesson 4: IPv6 Transition Technologies</vt:lpstr>
      <vt:lpstr>What Is ISATAP?</vt:lpstr>
      <vt:lpstr>What Is 6to4?</vt:lpstr>
      <vt:lpstr>What Is Teredo?</vt:lpstr>
      <vt:lpstr>What Is PortProxy?</vt:lpstr>
      <vt:lpstr>Process for Transitioning to IPv6</vt:lpstr>
      <vt:lpstr>Lab: Implementing IPv6</vt:lpstr>
      <vt:lpstr>Lab Scenario</vt:lpstr>
      <vt:lpstr>Lab Review</vt:lpstr>
      <vt:lpstr>Module Review and Takeaways</vt:lpstr>
      <vt:lpstr>Diapositiva 29</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Module8</dc:title>
  <dc:creator>Lakshmy</dc:creator>
  <cp:lastModifiedBy>Macarena</cp:lastModifiedBy>
  <cp:revision>28</cp:revision>
  <dcterms:created xsi:type="dcterms:W3CDTF">2012-11-11T17:52:14Z</dcterms:created>
  <dcterms:modified xsi:type="dcterms:W3CDTF">2014-02-12T11:38:54Z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0x0101001616D3F904CFFA4AB4FEFCD34D3ACA86</vt:lpwstr>
  </property>
</Properties>
</file>