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tags/tag53.xml" ContentType="application/vnd.openxmlformats-officedocument.presentationml.tags+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tags/tag56.xml" ContentType="application/vnd.openxmlformats-officedocument.presentationml.tags+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notesSlides/notesSlide55.xml" ContentType="application/vnd.openxmlformats-officedocument.presentationml.notesSlide+xml"/>
  <Override PartName="/ppt/tags/tag59.xml" ContentType="application/vnd.openxmlformats-officedocument.presentationml.tags+xml"/>
  <Override PartName="/ppt/notesSlides/notesSlide56.xml" ContentType="application/vnd.openxmlformats-officedocument.presentationml.notesSlide+xml"/>
  <Override PartName="/ppt/tags/tag60.xml" ContentType="application/vnd.openxmlformats-officedocument.presentationml.tags+xml"/>
  <Override PartName="/ppt/notesSlides/notesSlide57.xml" ContentType="application/vnd.openxmlformats-officedocument.presentationml.notesSlide+xml"/>
  <Override PartName="/ppt/tags/tag61.xml" ContentType="application/vnd.openxmlformats-officedocument.presentationml.tags+xml"/>
  <Override PartName="/ppt/notesSlides/notesSlide58.xml" ContentType="application/vnd.openxmlformats-officedocument.presentationml.notesSlide+xml"/>
  <Override PartName="/ppt/tags/tag62.xml" ContentType="application/vnd.openxmlformats-officedocument.presentationml.tags+xml"/>
  <Override PartName="/ppt/notesSlides/notesSlide59.xml" ContentType="application/vnd.openxmlformats-officedocument.presentationml.notesSlide+xml"/>
  <Override PartName="/ppt/tags/tag63.xml" ContentType="application/vnd.openxmlformats-officedocument.presentationml.tags+xml"/>
  <Override PartName="/ppt/notesSlides/notesSlide60.xml" ContentType="application/vnd.openxmlformats-officedocument.presentationml.notesSlide+xml"/>
  <Override PartName="/ppt/tags/tag64.xml" ContentType="application/vnd.openxmlformats-officedocument.presentationml.tags+xml"/>
  <Override PartName="/ppt/notesSlides/notesSlide61.xml" ContentType="application/vnd.openxmlformats-officedocument.presentationml.notesSlide+xml"/>
  <Override PartName="/ppt/tags/tag65.xml" ContentType="application/vnd.openxmlformats-officedocument.presentationml.tags+xml"/>
  <Override PartName="/ppt/notesSlides/notesSlide62.xml" ContentType="application/vnd.openxmlformats-officedocument.presentationml.notesSlide+xml"/>
  <Override PartName="/ppt/tags/tag66.xml" ContentType="application/vnd.openxmlformats-officedocument.presentationml.tags+xml"/>
  <Override PartName="/ppt/notesSlides/notesSlide63.xml" ContentType="application/vnd.openxmlformats-officedocument.presentationml.notesSlide+xml"/>
  <Override PartName="/ppt/tags/tag67.xml" ContentType="application/vnd.openxmlformats-officedocument.presentationml.tags+xml"/>
  <Override PartName="/ppt/notesSlides/notesSlide64.xml" ContentType="application/vnd.openxmlformats-officedocument.presentationml.notesSlide+xml"/>
  <Override PartName="/ppt/tags/tag68.xml" ContentType="application/vnd.openxmlformats-officedocument.presentationml.tags+xml"/>
  <Override PartName="/ppt/notesSlides/notesSlide65.xml" ContentType="application/vnd.openxmlformats-officedocument.presentationml.notesSlide+xml"/>
  <Override PartName="/ppt/tags/tag69.xml" ContentType="application/vnd.openxmlformats-officedocument.presentationml.tags+xml"/>
  <Override PartName="/ppt/notesSlides/notesSlide66.xml" ContentType="application/vnd.openxmlformats-officedocument.presentationml.notesSlide+xml"/>
  <Override PartName="/ppt/tags/tag70.xml" ContentType="application/vnd.openxmlformats-officedocument.presentationml.tags+xml"/>
  <Override PartName="/ppt/notesSlides/notesSlide67.xml" ContentType="application/vnd.openxmlformats-officedocument.presentationml.notesSlide+xml"/>
  <Override PartName="/ppt/tags/tag71.xml" ContentType="application/vnd.openxmlformats-officedocument.presentationml.tags+xml"/>
  <Override PartName="/ppt/notesSlides/notesSlide68.xml" ContentType="application/vnd.openxmlformats-officedocument.presentationml.notesSlide+xml"/>
  <Override PartName="/ppt/tags/tag72.xml" ContentType="application/vnd.openxmlformats-officedocument.presentationml.tags+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3"/>
  </p:notesMasterIdLst>
  <p:sldIdLst>
    <p:sldId id="513" r:id="rId2"/>
    <p:sldId id="730" r:id="rId3"/>
    <p:sldId id="1070" r:id="rId4"/>
    <p:sldId id="1071" r:id="rId5"/>
    <p:sldId id="1053" r:id="rId6"/>
    <p:sldId id="763" r:id="rId7"/>
    <p:sldId id="1170" r:id="rId8"/>
    <p:sldId id="1052" r:id="rId9"/>
    <p:sldId id="1069" r:id="rId10"/>
    <p:sldId id="876" r:id="rId11"/>
    <p:sldId id="860" r:id="rId12"/>
    <p:sldId id="759" r:id="rId13"/>
    <p:sldId id="1108" r:id="rId14"/>
    <p:sldId id="1178" r:id="rId15"/>
    <p:sldId id="1179" r:id="rId16"/>
    <p:sldId id="1180" r:id="rId17"/>
    <p:sldId id="1181" r:id="rId18"/>
    <p:sldId id="1182" r:id="rId19"/>
    <p:sldId id="1183" r:id="rId20"/>
    <p:sldId id="1184" r:id="rId21"/>
    <p:sldId id="1185" r:id="rId22"/>
    <p:sldId id="1186" r:id="rId23"/>
    <p:sldId id="1187" r:id="rId24"/>
    <p:sldId id="1103" r:id="rId25"/>
    <p:sldId id="1172" r:id="rId26"/>
    <p:sldId id="1188" r:id="rId27"/>
    <p:sldId id="1189" r:id="rId28"/>
    <p:sldId id="1190" r:id="rId29"/>
    <p:sldId id="1191" r:id="rId30"/>
    <p:sldId id="1192" r:id="rId31"/>
    <p:sldId id="1193" r:id="rId32"/>
    <p:sldId id="1194" r:id="rId33"/>
    <p:sldId id="1195" r:id="rId34"/>
    <p:sldId id="1196" r:id="rId35"/>
    <p:sldId id="1197" r:id="rId36"/>
    <p:sldId id="1198" r:id="rId37"/>
    <p:sldId id="1199" r:id="rId38"/>
    <p:sldId id="1171" r:id="rId39"/>
    <p:sldId id="1173" r:id="rId40"/>
    <p:sldId id="1200" r:id="rId41"/>
    <p:sldId id="1201" r:id="rId42"/>
    <p:sldId id="1202" r:id="rId43"/>
    <p:sldId id="1203" r:id="rId44"/>
    <p:sldId id="1204" r:id="rId45"/>
    <p:sldId id="1205" r:id="rId46"/>
    <p:sldId id="1104" r:id="rId47"/>
    <p:sldId id="1174" r:id="rId48"/>
    <p:sldId id="1206" r:id="rId49"/>
    <p:sldId id="1207" r:id="rId50"/>
    <p:sldId id="1208" r:id="rId51"/>
    <p:sldId id="1209" r:id="rId52"/>
    <p:sldId id="1210" r:id="rId53"/>
    <p:sldId id="1211" r:id="rId54"/>
    <p:sldId id="1139" r:id="rId55"/>
    <p:sldId id="1212" r:id="rId56"/>
    <p:sldId id="1175" r:id="rId57"/>
    <p:sldId id="1213" r:id="rId58"/>
    <p:sldId id="1214" r:id="rId59"/>
    <p:sldId id="1215" r:id="rId60"/>
    <p:sldId id="1217" r:id="rId61"/>
    <p:sldId id="1218" r:id="rId62"/>
    <p:sldId id="1219" r:id="rId63"/>
    <p:sldId id="1220" r:id="rId64"/>
    <p:sldId id="957" r:id="rId65"/>
    <p:sldId id="1176" r:id="rId66"/>
    <p:sldId id="1177" r:id="rId67"/>
    <p:sldId id="1138" r:id="rId68"/>
    <p:sldId id="1221" r:id="rId69"/>
    <p:sldId id="1222" r:id="rId70"/>
    <p:sldId id="874" r:id="rId71"/>
    <p:sldId id="291" r:id="rId72"/>
  </p:sldIdLst>
  <p:sldSz cx="9144000" cy="5143500" type="screen16x9"/>
  <p:notesSz cx="6858000" cy="9144000"/>
  <p:custDataLst>
    <p:tags r:id="rId7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2" autoAdjust="0"/>
    <p:restoredTop sz="75128" autoAdjust="0"/>
  </p:normalViewPr>
  <p:slideViewPr>
    <p:cSldViewPr snapToGrid="0" showGuides="1">
      <p:cViewPr varScale="1">
        <p:scale>
          <a:sx n="67" d="100"/>
          <a:sy n="67" d="100"/>
        </p:scale>
        <p:origin x="1146" y="66"/>
      </p:cViewPr>
      <p:guideLst>
        <p:guide orient="horz" pos="1620"/>
        <p:guide pos="336"/>
      </p:guideLst>
    </p:cSldViewPr>
  </p:slideViewPr>
  <p:outlineViewPr>
    <p:cViewPr>
      <p:scale>
        <a:sx n="33" d="100"/>
        <a:sy n="33" d="100"/>
      </p:scale>
      <p:origin x="0" y="-226704"/>
    </p:cViewPr>
  </p:outlineViewPr>
  <p:notesTextViewPr>
    <p:cViewPr>
      <p:scale>
        <a:sx n="3" d="2"/>
        <a:sy n="3" d="2"/>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22/05/2020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Programa Cisco Networking Academy</a:t>
            </a:r>
            <a:br>
              <a:rPr lang="en-US" dirty="0"/>
            </a:br>
            <a:r>
              <a:rPr lang="es-419"/>
              <a:t>Switching, Routing y Wireless Essentials v7.0 (SRWE)</a:t>
            </a:r>
          </a:p>
          <a:p>
            <a:pPr rtl="0"/>
            <a:r>
              <a:rPr lang="es-419"/>
              <a:t>Módulo 1: Configuración básica del dispositivo</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Configuración básica del dispositivo</a:t>
            </a:r>
          </a:p>
          <a:p>
            <a:pPr rtl="0"/>
            <a:r>
              <a:rPr lang="es-419"/>
              <a:t>1.1 – Configurar un switch con parámetros iniciales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del dispositivo</a:t>
            </a:r>
          </a:p>
          <a:p>
            <a:pPr rtl="0"/>
            <a:r>
              <a:rPr lang="es-419"/>
              <a:t>1.1. – Configurar un switch con parámetros iniciales</a:t>
            </a:r>
          </a:p>
          <a:p>
            <a:pPr rtl="0"/>
            <a:r>
              <a:rPr lang="es-419"/>
              <a:t>1.1.1 – Secuencia de arranque de un switch</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1.1. – Configurar un switch con parámetros iniciales</a:t>
            </a:r>
          </a:p>
          <a:p>
            <a:pPr rtl="0"/>
            <a:r>
              <a:rPr lang="es-419"/>
              <a:t>1.1.2 - Comando boot system</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397331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1.1. – Configurar un switch con parámetros iniciales</a:t>
            </a:r>
          </a:p>
          <a:p>
            <a:pPr rtl="0"/>
            <a:r>
              <a:rPr lang="es-419"/>
              <a:t>1.1.3 – Indicadores LED de un switch</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2323781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1.1. – Configurar un switch con parámetros iniciales</a:t>
            </a:r>
          </a:p>
          <a:p>
            <a:pPr rtl="0"/>
            <a:r>
              <a:rPr lang="es-419"/>
              <a:t>1.1.3 – Indicadores LED de un switch (Cont.)</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1849432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1.1. – Configurar un switch con parámetros iniciales</a:t>
            </a:r>
          </a:p>
          <a:p>
            <a:pPr rtl="0"/>
            <a:r>
              <a:rPr lang="es-419"/>
              <a:t>1.1.4 – Recuperación tras un bloqueo del sistema</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578326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 – Configuración básica de dispositivos</a:t>
            </a:r>
          </a:p>
          <a:p>
            <a:pPr rtl="0"/>
            <a:r>
              <a:rPr lang="es-419" dirty="0"/>
              <a:t>1.1. – Configurar un </a:t>
            </a:r>
            <a:r>
              <a:rPr lang="es-419" dirty="0" err="1"/>
              <a:t>switch</a:t>
            </a:r>
            <a:r>
              <a:rPr lang="es-419" dirty="0"/>
              <a:t> con parámetros iniciales</a:t>
            </a:r>
          </a:p>
          <a:p>
            <a:pPr rtl="0"/>
            <a:r>
              <a:rPr lang="es-419" dirty="0"/>
              <a:t>1.1.5 — Acceso a administración de </a:t>
            </a:r>
            <a:r>
              <a:rPr lang="es-419" dirty="0" err="1"/>
              <a:t>switch</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867191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1.1. – Configurar un switch con parámetros iniciales</a:t>
            </a:r>
          </a:p>
          <a:p>
            <a:pPr rtl="0"/>
            <a:r>
              <a:rPr lang="es-419"/>
              <a:t>1.1.6 — Ejemplo de Configuración de Switch SVI</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4232198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1.1. – Configurar un switch con parámetros iniciales</a:t>
            </a:r>
          </a:p>
          <a:p>
            <a:pPr rtl="0"/>
            <a:r>
              <a:rPr lang="es-419"/>
              <a:t>1.1.6 — Ejemplo de Configuración de Switch SVI (Cont.)</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1542535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1.1. – Configurar un switch con parámetros iniciales</a:t>
            </a:r>
          </a:p>
          <a:p>
            <a:pPr rtl="0"/>
            <a:r>
              <a:rPr lang="es-419"/>
              <a:t>1.1.6 – Ejemplo de Configuración de Switch SVI (Cont.)</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65115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1.1. – Configurar un switch con parámetros iniciales</a:t>
            </a:r>
          </a:p>
          <a:p>
            <a:pPr rtl="0"/>
            <a:r>
              <a:rPr lang="es-419"/>
              <a:t>1.1.6 – Ejemplo de Configuración de Switch SVI (Cont.)</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382698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1.1. – Configurar un switch con parámetros iniciales</a:t>
            </a:r>
          </a:p>
          <a:p>
            <a:pPr rtl="0"/>
            <a:r>
              <a:rPr lang="es-419"/>
              <a:t>1.1.7 – Lab – configuración básica de un switch</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1099581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Configuración básica del dispositivo</a:t>
            </a:r>
          </a:p>
          <a:p>
            <a:pPr rtl="0"/>
            <a:r>
              <a:rPr lang="es-419"/>
              <a:t>1.2 – Configuración de puertos de un switch</a:t>
            </a:r>
          </a:p>
        </p:txBody>
      </p:sp>
      <p:sp>
        <p:nvSpPr>
          <p:cNvPr id="4" name="Slide Number Placeholder 3"/>
          <p:cNvSpPr>
            <a:spLocks noGrp="1"/>
          </p:cNvSpPr>
          <p:nvPr>
            <p:ph type="sldNum" sz="quarter" idx="10"/>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1.2 – Configuración de puertos de un switch</a:t>
            </a:r>
          </a:p>
          <a:p>
            <a:pPr rtl="0"/>
            <a:r>
              <a:rPr lang="es-419"/>
              <a:t>1.2.1 – Comunicación en dúplex</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3729660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1.2 – Configuración de puertos de un switch</a:t>
            </a:r>
          </a:p>
          <a:p>
            <a:pPr rtl="0"/>
            <a:r>
              <a:rPr lang="es-419"/>
              <a:t>1.2.2 – Configurar los puertos de un switch en la capa física</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4151139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1.2 – Configuración de puertos de un switch</a:t>
            </a:r>
          </a:p>
          <a:p>
            <a:pPr rtl="0"/>
            <a:r>
              <a:rPr lang="es-419"/>
              <a:t>1.2.2 – Configurar los puertos de un switch en la capa física (Cont.)</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1260321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1.2 – Configuración de puertos de un switch</a:t>
            </a:r>
          </a:p>
          <a:p>
            <a:pPr rtl="0"/>
            <a:r>
              <a:rPr lang="es-419"/>
              <a:t>1.2.3 — MDIX automático</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2439760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1.2 – Configuración de puertos de un switch</a:t>
            </a:r>
          </a:p>
          <a:p>
            <a:pPr rtl="0"/>
            <a:r>
              <a:rPr lang="es-419"/>
              <a:t>1.2.4 – Switch Comandos de verificación</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282079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1.2 – Configuración de puertos de un switch</a:t>
            </a:r>
          </a:p>
          <a:p>
            <a:pPr rtl="0"/>
            <a:r>
              <a:rPr lang="es-419"/>
              <a:t>1.2.5 – Verificar la configuración de puertos del switch.</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1203634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1.2 – Configuración de puertos de un switch</a:t>
            </a:r>
          </a:p>
          <a:p>
            <a:pPr rtl="0"/>
            <a:r>
              <a:rPr lang="es-419"/>
              <a:t>1.2.5 – Verificar la configuración de los puertos de un switch (Cont.)</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2800540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1.2 – Configuración de puertos de un switch</a:t>
            </a:r>
          </a:p>
          <a:p>
            <a:pPr rtl="0"/>
            <a:r>
              <a:rPr lang="es-419"/>
              <a:t>1.2.6 – Problemas en la capa de acceso a la red</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3520805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1.2 – Configuración de puertos de un switch</a:t>
            </a:r>
          </a:p>
          <a:p>
            <a:pPr rtl="0"/>
            <a:r>
              <a:rPr lang="es-419"/>
              <a:t>1.2.6 – Problemas en la capa de acceso a la red (cont.)</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026199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1.2 – Configuración de puertos de un switch</a:t>
            </a:r>
          </a:p>
          <a:p>
            <a:pPr rtl="0"/>
            <a:r>
              <a:rPr lang="es-419"/>
              <a:t>1.2.6 – Problemas en la capa de acceso a la red (cont.)</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5204085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1.2 – Configuración de puertos de un switch</a:t>
            </a:r>
          </a:p>
          <a:p>
            <a:pPr rtl="0"/>
            <a:r>
              <a:rPr lang="es-419"/>
              <a:t>1.2.7 – Errores de entrada y salida de interfaz</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3086386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1.2 – Configuración de puertos de un switch</a:t>
            </a:r>
          </a:p>
          <a:p>
            <a:pPr rtl="0"/>
            <a:r>
              <a:rPr lang="es-419"/>
              <a:t>1.2.7 — Errores de entrada y salida de interfaz (cont.)</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1148489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1.2 – Configuración de puertos de un switch</a:t>
            </a:r>
          </a:p>
          <a:p>
            <a:pPr rtl="0"/>
            <a:r>
              <a:rPr lang="es-419"/>
              <a:t>1.2.8 – Resolución de problemas de la capa de acceso</a:t>
            </a:r>
          </a:p>
          <a:p>
            <a:pPr rtl="0"/>
            <a:r>
              <a:rPr lang="es-419"/>
              <a:t>1.2.9 — Comprobador de sintaxis — Configurar puertos del switch</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34123611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Configuración básica del dispositivo</a:t>
            </a:r>
          </a:p>
          <a:p>
            <a:pPr rtl="0"/>
            <a:r>
              <a:rPr lang="es-419"/>
              <a:t>1.3 – Acceso remoto seguro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1968480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1.3 – Acceso remoto seguro</a:t>
            </a:r>
          </a:p>
          <a:p>
            <a:pPr rtl="0"/>
            <a:r>
              <a:rPr lang="es-419"/>
              <a:t>1.3.1 — Operación Telnet</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40211151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1.3 – Acceso remoto seguro</a:t>
            </a:r>
          </a:p>
          <a:p>
            <a:pPr rtl="0"/>
            <a:r>
              <a:rPr lang="es-419"/>
              <a:t>1.3.2 – Funcionamiento de SSH</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7231728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 – Configuración básica de dispositivos</a:t>
            </a:r>
          </a:p>
          <a:p>
            <a:pPr rtl="0"/>
            <a:r>
              <a:rPr lang="es-419" dirty="0"/>
              <a:t>1.3 – Acceso remoto seguro</a:t>
            </a:r>
          </a:p>
          <a:p>
            <a:pPr rtl="0"/>
            <a:r>
              <a:rPr lang="es-419" dirty="0"/>
              <a:t>1.3.3 — Verifique que el </a:t>
            </a:r>
            <a:r>
              <a:rPr lang="es-419" dirty="0" err="1"/>
              <a:t>switch</a:t>
            </a:r>
            <a:r>
              <a:rPr lang="es-419" dirty="0"/>
              <a:t> admita SSH</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224353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1.3 – Acceso remoto seguro</a:t>
            </a:r>
          </a:p>
          <a:p>
            <a:pPr rtl="0"/>
            <a:r>
              <a:rPr lang="es-419"/>
              <a:t>1.3.4 – Configuración de SSH</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1115877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1.3 – Acceso remoto seguro</a:t>
            </a:r>
          </a:p>
          <a:p>
            <a:pPr rtl="0"/>
            <a:r>
              <a:rPr lang="es-419"/>
              <a:t>1.3.5 — Verifique que SSH esté operativo</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4228926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1.3 – Acceso remoto seguro</a:t>
            </a:r>
          </a:p>
          <a:p>
            <a:pPr rtl="0"/>
            <a:r>
              <a:rPr lang="es-419"/>
              <a:t>1.3.5 — Verifique que SSH esté operativo (cont.)</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11442490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1.3 – Acceso remoto seguro</a:t>
            </a:r>
          </a:p>
          <a:p>
            <a:pPr rtl="0"/>
            <a:r>
              <a:rPr lang="es-419"/>
              <a:t>1.3.6 – Packet Tracer - Configurar SSH</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24846006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Configuración básica del dispositivo</a:t>
            </a:r>
          </a:p>
          <a:p>
            <a:pPr rtl="0"/>
            <a:r>
              <a:rPr lang="es-419"/>
              <a:t>1.4 – Configuración básica de un router</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1.4 – Configuración básica de un router</a:t>
            </a:r>
          </a:p>
          <a:p>
            <a:pPr rtl="0"/>
            <a:r>
              <a:rPr lang="es-419"/>
              <a:t>1.4.1 – Configuración de parámetros básicos del router</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527211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1.4 – Configuración básica de un router</a:t>
            </a:r>
          </a:p>
          <a:p>
            <a:pPr rtl="0"/>
            <a:r>
              <a:rPr lang="es-419"/>
              <a:t>1.4.1 – Configuración de parámetros básicos del router (Cont.)</a:t>
            </a:r>
          </a:p>
          <a:p>
            <a:pPr rtl="0"/>
            <a:r>
              <a:rPr lang="es-419"/>
              <a:t>1.4.2 — Comprobador de sintaxis — Configurar los ajustes básicos del router</a:t>
            </a:r>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37251772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1.4 – Configuración básica de un router</a:t>
            </a:r>
          </a:p>
          <a:p>
            <a:pPr rtl="0"/>
            <a:r>
              <a:rPr lang="es-419"/>
              <a:t>1.4.3 — Topología de doble pila</a:t>
            </a:r>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10772322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1.4 – Configuración básica de un router</a:t>
            </a:r>
          </a:p>
          <a:p>
            <a:pPr rtl="0"/>
            <a:r>
              <a:rPr lang="es-419"/>
              <a:t>1.4.4 – Configurar interfaces de router</a:t>
            </a:r>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27883402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 – Configuración básica de dispositivos</a:t>
            </a:r>
          </a:p>
          <a:p>
            <a:pPr rtl="0"/>
            <a:r>
              <a:rPr lang="es-419" dirty="0"/>
              <a:t>1.4 – Configuración básica de un </a:t>
            </a:r>
            <a:r>
              <a:rPr lang="es-419" dirty="0" err="1"/>
              <a:t>router</a:t>
            </a:r>
            <a:endParaRPr lang="es-419" dirty="0"/>
          </a:p>
          <a:p>
            <a:pPr rtl="0"/>
            <a:r>
              <a:rPr lang="es-419" dirty="0"/>
              <a:t>1.4.4 — Configurar interfaces de </a:t>
            </a:r>
            <a:r>
              <a:rPr lang="es-419" dirty="0" err="1"/>
              <a:t>router</a:t>
            </a:r>
            <a:r>
              <a:rPr lang="es-419" dirty="0"/>
              <a:t> (Cont.)</a:t>
            </a:r>
          </a:p>
          <a:p>
            <a:pPr rtl="0"/>
            <a:r>
              <a:rPr lang="es-419" dirty="0"/>
              <a:t>1.4.5 — Comprobador de sintaxis — Configurar interfaces de </a:t>
            </a:r>
            <a:r>
              <a:rPr lang="es-419" dirty="0" err="1"/>
              <a:t>router</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2976198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7</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5836124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1.4 – Configuración básica de un router</a:t>
            </a:r>
          </a:p>
          <a:p>
            <a:pPr rtl="0"/>
            <a:r>
              <a:rPr lang="es-419"/>
              <a:t>1.4.6 — Interfaces loopback IPv4</a:t>
            </a:r>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4043063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1.4 – Configuración básica de un router</a:t>
            </a:r>
          </a:p>
          <a:p>
            <a:pPr rtl="0"/>
            <a:r>
              <a:rPr lang="es-419"/>
              <a:t>1.4.7 — Rastreador de paquetes — Configurar interfaces de router</a:t>
            </a:r>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12291699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Configuración básica del dispositivo</a:t>
            </a:r>
          </a:p>
          <a:p>
            <a:pPr rtl="0"/>
            <a:r>
              <a:rPr lang="es-419"/>
              <a:t>1.5 – Verificar redes conectadas directamente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9622305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 – Configuración básica de dispositivos</a:t>
            </a:r>
          </a:p>
          <a:p>
            <a:pPr rtl="0"/>
            <a:r>
              <a:rPr lang="es-419" dirty="0"/>
              <a:t>1.5 – Verificar redes conectadas directamente</a:t>
            </a:r>
          </a:p>
          <a:p>
            <a:pPr rtl="0"/>
            <a:r>
              <a:rPr lang="es-419" dirty="0"/>
              <a:t>1.5.1 – Comandos de verificación de una interfaz</a:t>
            </a:r>
          </a:p>
        </p:txBody>
      </p:sp>
      <p:sp>
        <p:nvSpPr>
          <p:cNvPr id="4" name="Slide Number Placeholder 3"/>
          <p:cNvSpPr>
            <a:spLocks noGrp="1"/>
          </p:cNvSpPr>
          <p:nvPr>
            <p:ph type="sldNum" sz="quarter" idx="5"/>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22937029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1.5 – Verificar redes conectadas directamente</a:t>
            </a:r>
          </a:p>
          <a:p>
            <a:pPr rtl="0"/>
            <a:r>
              <a:rPr lang="es-419"/>
              <a:t>1.5.2 – Verificar el estado de una interfaz.</a:t>
            </a:r>
          </a:p>
        </p:txBody>
      </p:sp>
      <p:sp>
        <p:nvSpPr>
          <p:cNvPr id="4" name="Slide Number Placeholder 3"/>
          <p:cNvSpPr>
            <a:spLocks noGrp="1"/>
          </p:cNvSpPr>
          <p:nvPr>
            <p:ph type="sldNum" sz="quarter" idx="5"/>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13732535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1.5 – Verificar redes conectadas directamente</a:t>
            </a:r>
          </a:p>
          <a:p>
            <a:pPr rtl="0"/>
            <a:r>
              <a:rPr lang="es-419"/>
              <a:t>1.5.3 — Verificar las direcciones locales y multidifusión de vínculos IPv6</a:t>
            </a:r>
          </a:p>
        </p:txBody>
      </p:sp>
      <p:sp>
        <p:nvSpPr>
          <p:cNvPr id="4" name="Slide Number Placeholder 3"/>
          <p:cNvSpPr>
            <a:spLocks noGrp="1"/>
          </p:cNvSpPr>
          <p:nvPr>
            <p:ph type="sldNum" sz="quarter" idx="5"/>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15100843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1.5 – Verificar redes conectadas directamente</a:t>
            </a:r>
          </a:p>
          <a:p>
            <a:pPr rtl="0"/>
            <a:r>
              <a:rPr lang="es-419"/>
              <a:t>1.5.4 – Verificación de configuración de interfaz</a:t>
            </a:r>
          </a:p>
        </p:txBody>
      </p:sp>
      <p:sp>
        <p:nvSpPr>
          <p:cNvPr id="4" name="Slide Number Placeholder 3"/>
          <p:cNvSpPr>
            <a:spLocks noGrp="1"/>
          </p:cNvSpPr>
          <p:nvPr>
            <p:ph type="sldNum" sz="quarter" idx="5"/>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11405935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1.5 – Verificar redes conectadas directamente</a:t>
            </a:r>
          </a:p>
          <a:p>
            <a:pPr rtl="0"/>
            <a:r>
              <a:rPr lang="es-419"/>
              <a:t>1.5.5 — Verificar rutas</a:t>
            </a:r>
          </a:p>
        </p:txBody>
      </p:sp>
      <p:sp>
        <p:nvSpPr>
          <p:cNvPr id="4" name="Slide Number Placeholder 3"/>
          <p:cNvSpPr>
            <a:spLocks noGrp="1"/>
          </p:cNvSpPr>
          <p:nvPr>
            <p:ph type="sldNum" sz="quarter" idx="5"/>
          </p:nvPr>
        </p:nvSpPr>
        <p:spPr/>
        <p:txBody>
          <a:bodyPr/>
          <a:lstStyle/>
          <a:p>
            <a:pPr rtl="0"/>
            <a:fld id="{5641018C-6CAF-B84E-B92C-ECB119457FBA}" type="slidenum">
              <a:rPr/>
              <a:t>59</a:t>
            </a:fld>
            <a:endParaRPr/>
          </a:p>
        </p:txBody>
      </p:sp>
    </p:spTree>
    <p:extLst>
      <p:ext uri="{BB962C8B-B14F-4D97-AF65-F5344CB8AC3E}">
        <p14:creationId xmlns:p14="http://schemas.microsoft.com/office/powerpoint/2010/main" val="40178285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1.5 – Verificar redes conectadas directamente</a:t>
            </a:r>
          </a:p>
          <a:p>
            <a:pPr rtl="0"/>
            <a:r>
              <a:rPr lang="es-419"/>
              <a:t>1.5.5 — Verificar rutas (Cont.)</a:t>
            </a:r>
          </a:p>
        </p:txBody>
      </p:sp>
      <p:sp>
        <p:nvSpPr>
          <p:cNvPr id="4" name="Slide Number Placeholder 3"/>
          <p:cNvSpPr>
            <a:spLocks noGrp="1"/>
          </p:cNvSpPr>
          <p:nvPr>
            <p:ph type="sldNum" sz="quarter" idx="5"/>
          </p:nvPr>
        </p:nvSpPr>
        <p:spPr/>
        <p:txBody>
          <a:bodyPr/>
          <a:lstStyle/>
          <a:p>
            <a:pPr rtl="0"/>
            <a:fld id="{5641018C-6CAF-B84E-B92C-ECB119457FBA}" type="slidenum">
              <a:rPr/>
              <a:t>60</a:t>
            </a:fld>
            <a:endParaRPr/>
          </a:p>
        </p:txBody>
      </p:sp>
    </p:spTree>
    <p:extLst>
      <p:ext uri="{BB962C8B-B14F-4D97-AF65-F5344CB8AC3E}">
        <p14:creationId xmlns:p14="http://schemas.microsoft.com/office/powerpoint/2010/main" val="21630134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1.5 – Verificar redes conectadas directamente</a:t>
            </a:r>
          </a:p>
          <a:p>
            <a:pPr rtl="0"/>
            <a:r>
              <a:rPr lang="es-419"/>
              <a:t>1.5.6 – Filtrar el resultado del comando show</a:t>
            </a:r>
          </a:p>
          <a:p>
            <a:pPr rtl="0"/>
            <a:r>
              <a:rPr lang="es-419"/>
              <a:t>1.5.7 — Comprobador de sintaxis — Salida del comando Mostrar filtro</a:t>
            </a:r>
          </a:p>
        </p:txBody>
      </p:sp>
      <p:sp>
        <p:nvSpPr>
          <p:cNvPr id="4" name="Slide Number Placeholder 3"/>
          <p:cNvSpPr>
            <a:spLocks noGrp="1"/>
          </p:cNvSpPr>
          <p:nvPr>
            <p:ph type="sldNum" sz="quarter" idx="5"/>
          </p:nvPr>
        </p:nvSpPr>
        <p:spPr/>
        <p:txBody>
          <a:bodyPr/>
          <a:lstStyle/>
          <a:p>
            <a:pPr rtl="0"/>
            <a:fld id="{5641018C-6CAF-B84E-B92C-ECB119457FBA}" type="slidenum">
              <a:rPr/>
              <a:t>61</a:t>
            </a:fld>
            <a:endParaRPr/>
          </a:p>
        </p:txBody>
      </p:sp>
    </p:spTree>
    <p:extLst>
      <p:ext uri="{BB962C8B-B14F-4D97-AF65-F5344CB8AC3E}">
        <p14:creationId xmlns:p14="http://schemas.microsoft.com/office/powerpoint/2010/main" val="287118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1.5 – Verificar redes conectadas directamente</a:t>
            </a:r>
          </a:p>
          <a:p>
            <a:pPr rtl="0"/>
            <a:r>
              <a:rPr lang="es-419"/>
              <a:t>1.5.8 – Función del comando History</a:t>
            </a:r>
          </a:p>
          <a:p>
            <a:pPr rtl="0"/>
            <a:r>
              <a:rPr lang="es-419"/>
              <a:t>1.5.9 — Comprobador de sintaxis — Características del historial de comandos</a:t>
            </a:r>
          </a:p>
        </p:txBody>
      </p:sp>
      <p:sp>
        <p:nvSpPr>
          <p:cNvPr id="4" name="Slide Number Placeholder 3"/>
          <p:cNvSpPr>
            <a:spLocks noGrp="1"/>
          </p:cNvSpPr>
          <p:nvPr>
            <p:ph type="sldNum" sz="quarter" idx="5"/>
          </p:nvPr>
        </p:nvSpPr>
        <p:spPr/>
        <p:txBody>
          <a:bodyPr/>
          <a:lstStyle/>
          <a:p>
            <a:pPr rtl="0"/>
            <a:fld id="{5641018C-6CAF-B84E-B92C-ECB119457FBA}" type="slidenum">
              <a:rPr/>
              <a:t>62</a:t>
            </a:fld>
            <a:endParaRPr/>
          </a:p>
        </p:txBody>
      </p:sp>
    </p:spTree>
    <p:extLst>
      <p:ext uri="{BB962C8B-B14F-4D97-AF65-F5344CB8AC3E}">
        <p14:creationId xmlns:p14="http://schemas.microsoft.com/office/powerpoint/2010/main" val="34132705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Configuración básica de dispositivos</a:t>
            </a:r>
          </a:p>
          <a:p>
            <a:pPr rtl="0"/>
            <a:r>
              <a:rPr lang="es-419"/>
              <a:t>1.5 – Verificar redes conectadas directamente</a:t>
            </a:r>
          </a:p>
          <a:p>
            <a:pPr rtl="0"/>
            <a:r>
              <a:rPr lang="es-419"/>
              <a:t>1.5.10 – Packet Tracer – Verificar redes conectadas directamente</a:t>
            </a:r>
          </a:p>
          <a:p>
            <a:pPr rtl="0"/>
            <a:r>
              <a:rPr lang="es-419"/>
              <a:t>1.5.11 - Compruebe su comprensión — Verificar las redes conectadas directamente</a:t>
            </a:r>
          </a:p>
        </p:txBody>
      </p:sp>
      <p:sp>
        <p:nvSpPr>
          <p:cNvPr id="4" name="Slide Number Placeholder 3"/>
          <p:cNvSpPr>
            <a:spLocks noGrp="1"/>
          </p:cNvSpPr>
          <p:nvPr>
            <p:ph type="sldNum" sz="quarter" idx="5"/>
          </p:nvPr>
        </p:nvSpPr>
        <p:spPr/>
        <p:txBody>
          <a:bodyPr/>
          <a:lstStyle/>
          <a:p>
            <a:pPr rtl="0"/>
            <a:fld id="{5641018C-6CAF-B84E-B92C-ECB119457FBA}" type="slidenum">
              <a:rPr/>
              <a:t>63</a:t>
            </a:fld>
            <a:endParaRPr/>
          </a:p>
        </p:txBody>
      </p:sp>
    </p:spTree>
    <p:extLst>
      <p:ext uri="{BB962C8B-B14F-4D97-AF65-F5344CB8AC3E}">
        <p14:creationId xmlns:p14="http://schemas.microsoft.com/office/powerpoint/2010/main" val="30317350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Configuración básica del dispositivo</a:t>
            </a:r>
          </a:p>
          <a:p>
            <a:pPr rtl="0"/>
            <a:r>
              <a:rPr lang="es-419"/>
              <a:t>1.5 – Verificar redes conectadas directamente</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64</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65</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 – Configuración básica de dispositivos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1.6 – Práctica del módulo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1.6.1 — Packet Tracer — Implementar una red pequeña</a:t>
            </a:r>
          </a:p>
        </p:txBody>
      </p:sp>
    </p:spTree>
    <p:extLst>
      <p:ext uri="{BB962C8B-B14F-4D97-AF65-F5344CB8AC3E}">
        <p14:creationId xmlns:p14="http://schemas.microsoft.com/office/powerpoint/2010/main" val="11037894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66</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 – Configuración básica de dispositivos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1.6 – Práctica del módulo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1.6.2 — Lab — Configurar los ajustes básicos del router</a:t>
            </a:r>
          </a:p>
        </p:txBody>
      </p:sp>
    </p:spTree>
    <p:extLst>
      <p:ext uri="{BB962C8B-B14F-4D97-AF65-F5344CB8AC3E}">
        <p14:creationId xmlns:p14="http://schemas.microsoft.com/office/powerpoint/2010/main" val="6509424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67</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 – Configuración básica de dispositivos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1.6 – Práctica del módulo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1.6.3 – ¿Qué aprendió en este módulo?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1.6.4 — Prueba del módulo — Configuración básica del dispositivo</a:t>
            </a:r>
          </a:p>
        </p:txBody>
      </p:sp>
    </p:spTree>
    <p:extLst>
      <p:ext uri="{BB962C8B-B14F-4D97-AF65-F5344CB8AC3E}">
        <p14:creationId xmlns:p14="http://schemas.microsoft.com/office/powerpoint/2010/main" val="25279157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 – Configuración básica de dispositivos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1.6 – Práctica del módulo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1.6.3 – ¿Qué aprendió en este módulo? (continuación)</a:t>
            </a:r>
          </a:p>
        </p:txBody>
      </p:sp>
    </p:spTree>
    <p:extLst>
      <p:ext uri="{BB962C8B-B14F-4D97-AF65-F5344CB8AC3E}">
        <p14:creationId xmlns:p14="http://schemas.microsoft.com/office/powerpoint/2010/main" val="22725029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 – Configuración básica de dispositivos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1.6 – Práctica del módulo y cuestionario</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1.6.3 – ¿Qué aprendió en este módulo? (continuación)</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a:t>1.6.4 – Prueba del módulo – configuración básica del dispositivo</a:t>
            </a:r>
          </a:p>
        </p:txBody>
      </p:sp>
    </p:spTree>
    <p:extLst>
      <p:ext uri="{BB962C8B-B14F-4D97-AF65-F5344CB8AC3E}">
        <p14:creationId xmlns:p14="http://schemas.microsoft.com/office/powerpoint/2010/main" val="38579461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70</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71</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9</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Programa Cisco Networking Academy</a:t>
            </a:r>
            <a:br>
              <a:rPr lang="en-US" dirty="0"/>
            </a:br>
            <a:r>
              <a:rPr lang="es-419"/>
              <a:t>Switching, Routing y Wireless Essentials v7.0 (SRWE)</a:t>
            </a:r>
          </a:p>
          <a:p>
            <a:pPr rtl="0"/>
            <a:r>
              <a:rPr lang="es-419"/>
              <a:t>Módulo 1: Configuración básica del dispositivo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11</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1.0 Introducción</a:t>
            </a:r>
          </a:p>
          <a:p>
            <a:pPr rtl="0">
              <a:buFontTx/>
              <a:buNone/>
            </a:pPr>
            <a:r>
              <a:rPr lang="es-419"/>
              <a:t>1.0.2 ¿Qué aprenderé en este módulo?</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8.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9.xml"/><Relationship Id="rId5" Type="http://schemas.openxmlformats.org/officeDocument/2006/relationships/image" Target="../media/image20.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7.xml"/><Relationship Id="rId4" Type="http://schemas.openxmlformats.org/officeDocument/2006/relationships/image" Target="../media/image23.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8.xml"/><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9.xml"/><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60.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61.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0.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es-419">
                <a:solidFill>
                  <a:schemeClr val="accent5">
                    <a:lumMod val="40000"/>
                    <a:lumOff val="60000"/>
                  </a:schemeClr>
                </a:solidFill>
              </a:rPr>
              <a:t>Módulo 1: Configuración básica del dispositivo</a:t>
            </a:r>
          </a:p>
        </p:txBody>
      </p:sp>
      <p:sp>
        <p:nvSpPr>
          <p:cNvPr id="5" name="Text Placeholder 4"/>
          <p:cNvSpPr>
            <a:spLocks noGrp="1"/>
          </p:cNvSpPr>
          <p:nvPr>
            <p:ph type="body" sz="quarter" idx="13"/>
          </p:nvPr>
        </p:nvSpPr>
        <p:spPr>
          <a:xfrm>
            <a:off x="469497" y="3127609"/>
            <a:ext cx="5925246" cy="299001"/>
          </a:xfrm>
        </p:spPr>
        <p:txBody>
          <a:bodyPr/>
          <a:lstStyle/>
          <a:p>
            <a:pPr rtl="0"/>
            <a:r>
              <a:rPr lang="es-419">
                <a:solidFill>
                  <a:schemeClr val="bg2">
                    <a:lumMod val="40000"/>
                    <a:lumOff val="60000"/>
                  </a:schemeClr>
                </a:solidFill>
              </a:rPr>
              <a:t>Materiales del instructor</a:t>
            </a:r>
          </a:p>
        </p:txBody>
      </p:sp>
      <p:sp>
        <p:nvSpPr>
          <p:cNvPr id="7" name="Subtitle 6"/>
          <p:cNvSpPr>
            <a:spLocks noGrp="1"/>
          </p:cNvSpPr>
          <p:nvPr>
            <p:ph type="subTitle" idx="1"/>
          </p:nvPr>
        </p:nvSpPr>
        <p:spPr>
          <a:xfrm>
            <a:off x="469497" y="3733326"/>
            <a:ext cx="2332970" cy="902174"/>
          </a:xfrm>
        </p:spPr>
        <p:txBody>
          <a:bodyPr/>
          <a:lstStyle/>
          <a:p>
            <a:pPr rtl="0"/>
            <a:r>
              <a:rPr lang="es-419">
                <a:solidFill>
                  <a:schemeClr val="accent5">
                    <a:lumMod val="40000"/>
                    <a:lumOff val="60000"/>
                  </a:schemeClr>
                </a:solidFill>
              </a:rPr>
              <a:t>Switching, Routing y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1: Configuración básica del dispositivo</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Switching, Routing y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dirty="0">
                <a:solidFill>
                  <a:schemeClr val="tx1"/>
                </a:solidFill>
                <a:ea typeface="Calibri" panose="020F0502020204030204" pitchFamily="34" charset="0"/>
                <a:cs typeface="Calibri" panose="020F0502020204030204" pitchFamily="34" charset="0"/>
              </a:rPr>
              <a:t>Título del módulo: </a:t>
            </a:r>
            <a:r>
              <a:rPr lang="es-419" sz="1400" dirty="0">
                <a:solidFill>
                  <a:schemeClr val="tx1"/>
                </a:solidFill>
                <a:ea typeface="Calibri" panose="020F0502020204030204" pitchFamily="34" charset="0"/>
                <a:cs typeface="Calibri" panose="020F0502020204030204" pitchFamily="34" charset="0"/>
              </a:rPr>
              <a:t>Configuración básica del dispositivo</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dirty="0">
                <a:solidFill>
                  <a:schemeClr val="tx1"/>
                </a:solidFill>
                <a:ea typeface="Calibri" panose="020F0502020204030204" pitchFamily="34" charset="0"/>
                <a:cs typeface="Calibri" panose="020F0502020204030204" pitchFamily="34" charset="0"/>
              </a:rPr>
              <a:t>Objetivo del módulo</a:t>
            </a:r>
            <a:r>
              <a:rPr lang="es-419" sz="1400" dirty="0">
                <a:solidFill>
                  <a:schemeClr val="tx1"/>
                </a:solidFill>
                <a:ea typeface="Calibri" panose="020F0502020204030204" pitchFamily="34" charset="0"/>
                <a:cs typeface="Calibri" panose="020F0502020204030204" pitchFamily="34" charset="0"/>
              </a:rPr>
              <a:t>: Configurar dispositivos utilizando las mejores prácticas de seguridad.</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159673113"/>
              </p:ext>
            </p:extLst>
          </p:nvPr>
        </p:nvGraphicFramePr>
        <p:xfrm>
          <a:off x="655782" y="1732166"/>
          <a:ext cx="7555085" cy="319405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es-419" b="1">
                          <a:solidFill>
                            <a:schemeClr val="bg1"/>
                          </a:solidFill>
                          <a:effectLst/>
                        </a:rPr>
                        <a:t>Configuración de parámetros iniciales de un switch</a:t>
                      </a:r>
                    </a:p>
                  </a:txBody>
                  <a:tcPr marL="47625" marR="47625" marT="47625" marB="47625" anchor="ctr">
                    <a:solidFill>
                      <a:schemeClr val="accent1"/>
                    </a:solidFill>
                  </a:tcPr>
                </a:tc>
                <a:tc>
                  <a:txBody>
                    <a:bodyPr/>
                    <a:lstStyle/>
                    <a:p>
                      <a:pPr rtl="0" fontAlgn="ctr"/>
                      <a:r>
                        <a:rPr lang="es-419" b="0" dirty="0">
                          <a:effectLst/>
                        </a:rPr>
                        <a:t>Configurar los parámetros iniciales en un </a:t>
                      </a:r>
                      <a:r>
                        <a:rPr lang="es-419" b="0" dirty="0" err="1">
                          <a:effectLst/>
                        </a:rPr>
                        <a:t>switch</a:t>
                      </a:r>
                      <a:r>
                        <a:rPr lang="es-419" b="0" dirty="0">
                          <a:effectLst/>
                        </a:rPr>
                        <a:t> Cisco.</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es-419" b="1">
                          <a:solidFill>
                            <a:schemeClr val="bg1"/>
                          </a:solidFill>
                          <a:effectLst/>
                        </a:rPr>
                        <a:t>Configuración de puertos de un switch</a:t>
                      </a:r>
                    </a:p>
                  </a:txBody>
                  <a:tcPr marL="47625" marR="47625" marT="47625" marB="47625" anchor="ctr">
                    <a:solidFill>
                      <a:schemeClr val="accent1"/>
                    </a:solidFill>
                  </a:tcPr>
                </a:tc>
                <a:tc>
                  <a:txBody>
                    <a:bodyPr/>
                    <a:lstStyle/>
                    <a:p>
                      <a:pPr rtl="0" fontAlgn="ctr"/>
                      <a:r>
                        <a:rPr lang="es-419" b="0">
                          <a:effectLst/>
                        </a:rPr>
                        <a:t>Configurar los puertos de un switch para cumplir con los requisitos de red.</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es-419" b="1">
                          <a:solidFill>
                            <a:schemeClr val="bg1"/>
                          </a:solidFill>
                          <a:effectLst/>
                        </a:rPr>
                        <a:t>Acceso remoto seguro</a:t>
                      </a:r>
                    </a:p>
                  </a:txBody>
                  <a:tcPr marL="47625" marR="47625" marT="47625" marB="47625" anchor="ctr">
                    <a:solidFill>
                      <a:schemeClr val="accent1"/>
                    </a:solidFill>
                  </a:tcPr>
                </a:tc>
                <a:tc>
                  <a:txBody>
                    <a:bodyPr/>
                    <a:lstStyle/>
                    <a:p>
                      <a:pPr rtl="0" fontAlgn="ctr"/>
                      <a:r>
                        <a:rPr lang="es-419" b="0" dirty="0">
                          <a:effectLst/>
                        </a:rPr>
                        <a:t>Configurar el acceso de administración seguro en un </a:t>
                      </a:r>
                      <a:r>
                        <a:rPr lang="es-419" b="0" dirty="0" err="1">
                          <a:effectLst/>
                        </a:rPr>
                        <a:t>switch</a:t>
                      </a:r>
                      <a:r>
                        <a:rPr lang="es-419" b="0" dirty="0">
                          <a:effectLst/>
                        </a:rPr>
                        <a:t>.</a:t>
                      </a:r>
                    </a:p>
                  </a:txBody>
                  <a:tcPr marL="47625" marR="47625" marT="47625" marB="47625" anchor="ctr"/>
                </a:tc>
                <a:extLst>
                  <a:ext uri="{0D108BD9-81ED-4DB2-BD59-A6C34878D82A}">
                    <a16:rowId xmlns:a16="http://schemas.microsoft.com/office/drawing/2014/main" val="3228802595"/>
                  </a:ext>
                </a:extLst>
              </a:tr>
              <a:tr h="370840">
                <a:tc>
                  <a:txBody>
                    <a:bodyPr/>
                    <a:lstStyle/>
                    <a:p>
                      <a:pPr rtl="0" fontAlgn="ctr"/>
                      <a:r>
                        <a:rPr lang="es-419" b="1">
                          <a:solidFill>
                            <a:schemeClr val="bg1"/>
                          </a:solidFill>
                          <a:effectLst/>
                        </a:rPr>
                        <a:t>Configuración básica de un router</a:t>
                      </a:r>
                    </a:p>
                  </a:txBody>
                  <a:tcPr marL="47625" marR="47625" marT="47625" marB="47625" anchor="ctr">
                    <a:solidFill>
                      <a:schemeClr val="accent1"/>
                    </a:solidFill>
                  </a:tcPr>
                </a:tc>
                <a:tc>
                  <a:txBody>
                    <a:bodyPr/>
                    <a:lstStyle/>
                    <a:p>
                      <a:pPr rtl="0" fontAlgn="ctr"/>
                      <a:r>
                        <a:rPr lang="es-419" b="0" dirty="0">
                          <a:effectLst/>
                        </a:rPr>
                        <a:t>Configurar los parámetros básicos en un </a:t>
                      </a:r>
                      <a:r>
                        <a:rPr lang="es-419" b="0" dirty="0" err="1">
                          <a:effectLst/>
                        </a:rPr>
                        <a:t>router</a:t>
                      </a:r>
                      <a:r>
                        <a:rPr lang="es-419" b="0" dirty="0">
                          <a:effectLst/>
                        </a:rPr>
                        <a:t> para enrutar entre dos redes conectadas directamente, mediante la CLI.</a:t>
                      </a:r>
                    </a:p>
                  </a:txBody>
                  <a:tcPr marL="47625" marR="47625" marT="47625" marB="47625" anchor="ctr"/>
                </a:tc>
                <a:extLst>
                  <a:ext uri="{0D108BD9-81ED-4DB2-BD59-A6C34878D82A}">
                    <a16:rowId xmlns:a16="http://schemas.microsoft.com/office/drawing/2014/main" val="3134809945"/>
                  </a:ext>
                </a:extLst>
              </a:tr>
              <a:tr h="370840">
                <a:tc>
                  <a:txBody>
                    <a:bodyPr/>
                    <a:lstStyle/>
                    <a:p>
                      <a:pPr rtl="0" fontAlgn="ctr"/>
                      <a:r>
                        <a:rPr lang="es-419" b="1">
                          <a:solidFill>
                            <a:schemeClr val="bg1"/>
                          </a:solidFill>
                          <a:effectLst/>
                        </a:rPr>
                        <a:t>Verificar redes conectadas directamente</a:t>
                      </a:r>
                    </a:p>
                  </a:txBody>
                  <a:tcPr marL="47625" marR="47625" marT="47625" marB="47625" anchor="ctr">
                    <a:solidFill>
                      <a:schemeClr val="accent1"/>
                    </a:solidFill>
                  </a:tcPr>
                </a:tc>
                <a:tc>
                  <a:txBody>
                    <a:bodyPr/>
                    <a:lstStyle/>
                    <a:p>
                      <a:pPr rtl="0" fontAlgn="ctr"/>
                      <a:r>
                        <a:rPr lang="es-419" b="0" dirty="0">
                          <a:effectLst/>
                        </a:rPr>
                        <a:t>Verificar la conectividad entre dos redes que están conectadas directamente a un </a:t>
                      </a:r>
                      <a:r>
                        <a:rPr lang="es-419" b="0" dirty="0" err="1">
                          <a:effectLst/>
                        </a:rPr>
                        <a:t>router</a:t>
                      </a:r>
                      <a:r>
                        <a:rPr lang="es-419" b="0" dirty="0">
                          <a:effectLst/>
                        </a:rPr>
                        <a:t>.</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1.1 Configurar un switch con parámetros iniciales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un switch con parámetros iniciales</a:t>
            </a:r>
            <a:br>
              <a:rPr lang="en-US" dirty="0"/>
            </a:br>
            <a:r>
              <a:rPr lang="es-419" sz="2400"/>
              <a:t>Secuencia de arranque de un switch</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rtl="0"/>
            <a:r>
              <a:rPr lang="es-419" sz="1800" dirty="0">
                <a:solidFill>
                  <a:srgbClr val="000000"/>
                </a:solidFill>
              </a:rPr>
              <a:t>Después de encender un </a:t>
            </a:r>
            <a:r>
              <a:rPr lang="es-419" sz="1800" dirty="0" err="1">
                <a:solidFill>
                  <a:srgbClr val="000000"/>
                </a:solidFill>
              </a:rPr>
              <a:t>switch</a:t>
            </a:r>
            <a:r>
              <a:rPr lang="es-419" sz="1800" dirty="0">
                <a:solidFill>
                  <a:srgbClr val="000000"/>
                </a:solidFill>
              </a:rPr>
              <a:t> Cisco, pasa por la siguiente secuencia de inicio de cinco pasos</a:t>
            </a:r>
            <a:r>
              <a:rPr lang="es-419" sz="1600" dirty="0">
                <a:solidFill>
                  <a:srgbClr val="000000"/>
                </a:solidFill>
              </a:rPr>
              <a:t>:</a:t>
            </a:r>
          </a:p>
          <a:p>
            <a:pPr marL="0" indent="0" algn="l" rtl="0"/>
            <a:endParaRPr lang="es-419" sz="1600" dirty="0">
              <a:solidFill>
                <a:srgbClr val="000000"/>
              </a:solidFill>
            </a:endParaRPr>
          </a:p>
          <a:p>
            <a:pPr marL="73085" lvl="1" indent="0" rtl="0">
              <a:buNone/>
            </a:pPr>
            <a:r>
              <a:rPr lang="es-419" b="1" dirty="0">
                <a:solidFill>
                  <a:srgbClr val="000000"/>
                </a:solidFill>
              </a:rPr>
              <a:t>Paso 1</a:t>
            </a:r>
            <a:r>
              <a:rPr lang="es-419" dirty="0">
                <a:solidFill>
                  <a:srgbClr val="000000"/>
                </a:solidFill>
              </a:rPr>
              <a:t>: Primero, el </a:t>
            </a:r>
            <a:r>
              <a:rPr lang="es-419" dirty="0" err="1">
                <a:solidFill>
                  <a:srgbClr val="000000"/>
                </a:solidFill>
              </a:rPr>
              <a:t>switch</a:t>
            </a:r>
            <a:r>
              <a:rPr lang="es-419" dirty="0">
                <a:solidFill>
                  <a:srgbClr val="000000"/>
                </a:solidFill>
              </a:rPr>
              <a:t> carga un programa de autocomprobación de encendido (POST) almacenado en la ROM. El POST verifica el subsistema de la CPU. Este comprueba la CPU, la memoria DRAM y la parte del dispositivo flash que integra el sistema de archivos flash.</a:t>
            </a:r>
          </a:p>
          <a:p>
            <a:pPr marL="73085" lvl="1" indent="0" rtl="0">
              <a:buNone/>
            </a:pPr>
            <a:r>
              <a:rPr lang="es-419" b="1" dirty="0">
                <a:solidFill>
                  <a:srgbClr val="000000"/>
                </a:solidFill>
              </a:rPr>
              <a:t>Paso 2</a:t>
            </a:r>
            <a:r>
              <a:rPr lang="es-419" dirty="0">
                <a:solidFill>
                  <a:srgbClr val="000000"/>
                </a:solidFill>
              </a:rPr>
              <a:t>: A continuación, el </a:t>
            </a:r>
            <a:r>
              <a:rPr lang="es-419" dirty="0" err="1">
                <a:solidFill>
                  <a:srgbClr val="000000"/>
                </a:solidFill>
              </a:rPr>
              <a:t>switch</a:t>
            </a:r>
            <a:r>
              <a:rPr lang="es-419" dirty="0">
                <a:solidFill>
                  <a:srgbClr val="000000"/>
                </a:solidFill>
              </a:rPr>
              <a:t> carga el software del cargador de arranque. El cargador de arranque es un pequeño programa almacenado en la memoria ROM que se ejecuta inmediatamente después de que el POST se completa correctamente.</a:t>
            </a:r>
          </a:p>
          <a:p>
            <a:pPr marL="73085" lvl="1" indent="0" rtl="0">
              <a:buNone/>
            </a:pPr>
            <a:r>
              <a:rPr lang="es-419" b="1" dirty="0">
                <a:solidFill>
                  <a:srgbClr val="000000"/>
                </a:solidFill>
              </a:rPr>
              <a:t>Paso 3</a:t>
            </a:r>
            <a:r>
              <a:rPr lang="es-419" dirty="0">
                <a:solidFill>
                  <a:srgbClr val="000000"/>
                </a:solidFill>
              </a:rPr>
              <a:t>:El gestor de arranque realiza la inicialización de CPU de bajo nivel. Inicializa los registros de la CPU, que controlan dónde está asignada la memoria física, la cantidad de memoria y su velocidad.</a:t>
            </a:r>
          </a:p>
          <a:p>
            <a:pPr marL="73085" lvl="1" indent="0" rtl="0">
              <a:buNone/>
            </a:pPr>
            <a:r>
              <a:rPr lang="es-419" b="1" dirty="0">
                <a:solidFill>
                  <a:srgbClr val="000000"/>
                </a:solidFill>
              </a:rPr>
              <a:t>Paso 4</a:t>
            </a:r>
            <a:r>
              <a:rPr lang="es-419" dirty="0">
                <a:solidFill>
                  <a:srgbClr val="000000"/>
                </a:solidFill>
              </a:rPr>
              <a:t>: El cargador de arranque inicializa el sistema de archivos flash en la placa del sistema.</a:t>
            </a:r>
          </a:p>
          <a:p>
            <a:pPr marL="73085" lvl="1" indent="0" rtl="0">
              <a:buNone/>
            </a:pPr>
            <a:r>
              <a:rPr lang="es-419" b="1" dirty="0">
                <a:solidFill>
                  <a:srgbClr val="000000"/>
                </a:solidFill>
              </a:rPr>
              <a:t>Paso 5</a:t>
            </a:r>
            <a:r>
              <a:rPr lang="es-419" dirty="0">
                <a:solidFill>
                  <a:srgbClr val="000000"/>
                </a:solidFill>
              </a:rPr>
              <a:t>: Finalmente, el cargador de arranque localiza y carga una imagen de software del sistema operativo IOS predeterminado en la memoria y le da el control del cambio al IOS.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Configurar un </a:t>
            </a:r>
            <a:r>
              <a:rPr lang="es-419" sz="1600" dirty="0" err="1"/>
              <a:t>switch</a:t>
            </a:r>
            <a:r>
              <a:rPr lang="es-419" sz="1600" dirty="0"/>
              <a:t> con parámetros iniciales</a:t>
            </a:r>
            <a:br>
              <a:rPr lang="en-US" dirty="0"/>
            </a:br>
            <a:r>
              <a:rPr lang="es-419" sz="2400" dirty="0"/>
              <a:t>El comando </a:t>
            </a:r>
            <a:r>
              <a:rPr lang="es-419" sz="2400" dirty="0" err="1"/>
              <a:t>boot</a:t>
            </a:r>
            <a:r>
              <a:rPr lang="es-419" sz="2400" dirty="0"/>
              <a:t> </a:t>
            </a:r>
            <a:r>
              <a:rPr lang="es-419" sz="2400" dirty="0" err="1"/>
              <a:t>system</a:t>
            </a:r>
            <a:endParaRPr lang="es-419" sz="2400" dirty="0"/>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143934" y="731837"/>
            <a:ext cx="8644466" cy="1711611"/>
          </a:xfrm>
        </p:spPr>
        <p:txBody>
          <a:bodyPr/>
          <a:lstStyle/>
          <a:p>
            <a:pPr marL="342900" indent="-342900" algn="l" rtl="0">
              <a:buFont typeface="Arial" panose="020B0604020202020204" pitchFamily="34" charset="0"/>
              <a:buChar char="•"/>
            </a:pPr>
            <a:r>
              <a:rPr lang="es-419" sz="1300" dirty="0">
                <a:solidFill>
                  <a:srgbClr val="000000"/>
                </a:solidFill>
              </a:rPr>
              <a:t>Después de encender un </a:t>
            </a:r>
            <a:r>
              <a:rPr lang="es-419" sz="1300" dirty="0" err="1">
                <a:solidFill>
                  <a:srgbClr val="000000"/>
                </a:solidFill>
              </a:rPr>
              <a:t>switch</a:t>
            </a:r>
            <a:r>
              <a:rPr lang="es-419" sz="1300" dirty="0">
                <a:solidFill>
                  <a:srgbClr val="000000"/>
                </a:solidFill>
              </a:rPr>
              <a:t> Cisco, pasa por la siguiente secuencia de inicio de cinco pasos: Si no se establece esta variable, el </a:t>
            </a:r>
            <a:r>
              <a:rPr lang="es-419" sz="1300" dirty="0" err="1">
                <a:solidFill>
                  <a:srgbClr val="000000"/>
                </a:solidFill>
              </a:rPr>
              <a:t>switch</a:t>
            </a:r>
            <a:r>
              <a:rPr lang="es-419" sz="1300" dirty="0">
                <a:solidFill>
                  <a:srgbClr val="000000"/>
                </a:solidFill>
              </a:rPr>
              <a:t> intenta cargar y ejecutar el primer archivo ejecutable que puede encontrar.</a:t>
            </a:r>
          </a:p>
          <a:p>
            <a:pPr marL="342900" indent="-342900" algn="l" rtl="0">
              <a:buFont typeface="Arial" panose="020B0604020202020204" pitchFamily="34" charset="0"/>
              <a:buChar char="•"/>
            </a:pPr>
            <a:r>
              <a:rPr lang="es-419" sz="1300" dirty="0">
                <a:solidFill>
                  <a:srgbClr val="000000"/>
                </a:solidFill>
              </a:rPr>
              <a:t>El sistema operativo IOS luego inicializa las interfaces utilizando los comandos Cisco IOS que se encuentran en el archivo de configuración de inicio. El archivo startup-</a:t>
            </a:r>
            <a:r>
              <a:rPr lang="es-419" sz="1300" dirty="0" err="1">
                <a:solidFill>
                  <a:srgbClr val="000000"/>
                </a:solidFill>
              </a:rPr>
              <a:t>config</a:t>
            </a:r>
            <a:r>
              <a:rPr lang="es-419" sz="1300" dirty="0">
                <a:solidFill>
                  <a:srgbClr val="000000"/>
                </a:solidFill>
              </a:rPr>
              <a:t> se llama </a:t>
            </a:r>
            <a:r>
              <a:rPr lang="es-419" sz="1300" b="1" dirty="0" err="1">
                <a:solidFill>
                  <a:srgbClr val="000000"/>
                </a:solidFill>
              </a:rPr>
              <a:t>config.text</a:t>
            </a:r>
            <a:r>
              <a:rPr lang="es-419" sz="1300" dirty="0">
                <a:solidFill>
                  <a:srgbClr val="000000"/>
                </a:solidFill>
              </a:rPr>
              <a:t> y se encuentra en flash.</a:t>
            </a:r>
          </a:p>
          <a:p>
            <a:pPr marL="342900" indent="-342900" algn="l" rtl="0">
              <a:buFont typeface="Arial" panose="020B0604020202020204" pitchFamily="34" charset="0"/>
              <a:buChar char="•"/>
            </a:pPr>
            <a:r>
              <a:rPr lang="es-419" sz="1300" dirty="0">
                <a:solidFill>
                  <a:srgbClr val="000000"/>
                </a:solidFill>
              </a:rPr>
              <a:t>En el ejemplo, la variable de entorno BOOT se establece utilizando el comando del modo de configuración global </a:t>
            </a:r>
            <a:r>
              <a:rPr lang="es-419" sz="1300" b="1" dirty="0" err="1">
                <a:solidFill>
                  <a:srgbClr val="000000"/>
                </a:solidFill>
              </a:rPr>
              <a:t>boot</a:t>
            </a:r>
            <a:r>
              <a:rPr lang="es-419" sz="1300" b="1" dirty="0">
                <a:solidFill>
                  <a:srgbClr val="000000"/>
                </a:solidFill>
              </a:rPr>
              <a:t> </a:t>
            </a:r>
            <a:r>
              <a:rPr lang="es-419" sz="1300" b="1" dirty="0" err="1">
                <a:solidFill>
                  <a:srgbClr val="000000"/>
                </a:solidFill>
              </a:rPr>
              <a:t>system</a:t>
            </a:r>
            <a:r>
              <a:rPr lang="es-419" sz="1300" dirty="0">
                <a:solidFill>
                  <a:srgbClr val="000000"/>
                </a:solidFill>
              </a:rPr>
              <a:t>. Observe que el IOS se ubica en una carpeta distinta y que se especifica la ruta de la carpeta. Use el comando </a:t>
            </a:r>
            <a:r>
              <a:rPr lang="es-419" sz="1300" b="1" dirty="0">
                <a:solidFill>
                  <a:srgbClr val="000000"/>
                </a:solidFill>
              </a:rPr>
              <a:t>show </a:t>
            </a:r>
            <a:r>
              <a:rPr lang="es-419" sz="1300" b="1" dirty="0" err="1">
                <a:solidFill>
                  <a:srgbClr val="000000"/>
                </a:solidFill>
              </a:rPr>
              <a:t>boot</a:t>
            </a:r>
            <a:r>
              <a:rPr lang="es-419" sz="1300" dirty="0">
                <a:solidFill>
                  <a:srgbClr val="000000"/>
                </a:solidFill>
              </a:rPr>
              <a:t> para ver la configuración actual del archivo de arranque de IOS.</a:t>
            </a:r>
          </a:p>
        </p:txBody>
      </p:sp>
      <p:pic>
        <p:nvPicPr>
          <p:cNvPr id="5" name="Picture 4">
            <a:extLst>
              <a:ext uri="{FF2B5EF4-FFF2-40B4-BE49-F238E27FC236}">
                <a16:creationId xmlns:a16="http://schemas.microsoft.com/office/drawing/2014/main" id="{D917F079-657B-7E47-AC71-E3484D585B61}"/>
              </a:ext>
            </a:extLst>
          </p:cNvPr>
          <p:cNvPicPr>
            <a:picLocks noChangeAspect="1"/>
          </p:cNvPicPr>
          <p:nvPr/>
        </p:nvPicPr>
        <p:blipFill>
          <a:blip r:embed="rId4"/>
          <a:stretch>
            <a:fillRect/>
          </a:stretch>
        </p:blipFill>
        <p:spPr>
          <a:xfrm>
            <a:off x="661086" y="2571750"/>
            <a:ext cx="7821827" cy="555396"/>
          </a:xfrm>
          <a:prstGeom prst="rect">
            <a:avLst/>
          </a:prstGeom>
        </p:spPr>
      </p:pic>
      <p:graphicFrame>
        <p:nvGraphicFramePr>
          <p:cNvPr id="6" name="Table 5">
            <a:extLst>
              <a:ext uri="{FF2B5EF4-FFF2-40B4-BE49-F238E27FC236}">
                <a16:creationId xmlns:a16="http://schemas.microsoft.com/office/drawing/2014/main" id="{C38D16B4-B2E8-2541-BDA0-1441B2EF24D0}"/>
              </a:ext>
            </a:extLst>
          </p:cNvPr>
          <p:cNvGraphicFramePr>
            <a:graphicFrameLocks noGrp="1"/>
          </p:cNvGraphicFramePr>
          <p:nvPr>
            <p:extLst>
              <p:ext uri="{D42A27DB-BD31-4B8C-83A1-F6EECF244321}">
                <p14:modId xmlns:p14="http://schemas.microsoft.com/office/powerpoint/2010/main" val="3665897076"/>
              </p:ext>
            </p:extLst>
          </p:nvPr>
        </p:nvGraphicFramePr>
        <p:xfrm>
          <a:off x="1418167" y="3191419"/>
          <a:ext cx="6096000" cy="1589375"/>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91393852"/>
                    </a:ext>
                  </a:extLst>
                </a:gridCol>
                <a:gridCol w="3048000">
                  <a:extLst>
                    <a:ext uri="{9D8B030D-6E8A-4147-A177-3AD203B41FA5}">
                      <a16:colId xmlns:a16="http://schemas.microsoft.com/office/drawing/2014/main" val="3549969741"/>
                    </a:ext>
                  </a:extLst>
                </a:gridCol>
              </a:tblGrid>
              <a:tr h="317875">
                <a:tc>
                  <a:txBody>
                    <a:bodyPr/>
                    <a:lstStyle/>
                    <a:p>
                      <a:pPr algn="l" rtl="0" fontAlgn="ctr"/>
                      <a:r>
                        <a:rPr lang="es-419" sz="1200">
                          <a:effectLst/>
                        </a:rPr>
                        <a:t>Comando</a:t>
                      </a:r>
                    </a:p>
                  </a:txBody>
                  <a:tcPr marL="47625" marR="47625" marT="47625" marB="47625" anchor="ctr"/>
                </a:tc>
                <a:tc>
                  <a:txBody>
                    <a:bodyPr/>
                    <a:lstStyle/>
                    <a:p>
                      <a:pPr algn="l" rtl="0" fontAlgn="ctr"/>
                      <a:r>
                        <a:rPr lang="es-419" sz="1200">
                          <a:effectLst/>
                        </a:rPr>
                        <a:t>Definición</a:t>
                      </a:r>
                    </a:p>
                  </a:txBody>
                  <a:tcPr marL="47625" marR="47625" marT="47625" marB="47625" anchor="ctr"/>
                </a:tc>
                <a:extLst>
                  <a:ext uri="{0D108BD9-81ED-4DB2-BD59-A6C34878D82A}">
                    <a16:rowId xmlns:a16="http://schemas.microsoft.com/office/drawing/2014/main" val="2509606462"/>
                  </a:ext>
                </a:extLst>
              </a:tr>
              <a:tr h="317875">
                <a:tc>
                  <a:txBody>
                    <a:bodyPr/>
                    <a:lstStyle/>
                    <a:p>
                      <a:pPr rtl="0" fontAlgn="ctr"/>
                      <a:r>
                        <a:rPr lang="es-419" sz="1200" b="1" dirty="0" err="1">
                          <a:effectLst/>
                        </a:rPr>
                        <a:t>boot</a:t>
                      </a:r>
                      <a:r>
                        <a:rPr lang="es-419" sz="1200" b="1" dirty="0">
                          <a:effectLst/>
                        </a:rPr>
                        <a:t> </a:t>
                      </a:r>
                      <a:r>
                        <a:rPr lang="es-419" sz="1200" b="1" dirty="0" err="1">
                          <a:effectLst/>
                        </a:rPr>
                        <a:t>system</a:t>
                      </a:r>
                      <a:endParaRPr lang="es-419" sz="1200" b="1" dirty="0">
                        <a:effectLst/>
                      </a:endParaRPr>
                    </a:p>
                  </a:txBody>
                  <a:tcPr marL="47625" marR="47625" marT="47625" marB="47625" anchor="ctr"/>
                </a:tc>
                <a:tc>
                  <a:txBody>
                    <a:bodyPr/>
                    <a:lstStyle/>
                    <a:p>
                      <a:pPr rtl="0" fontAlgn="ctr"/>
                      <a:r>
                        <a:rPr lang="es-419" sz="1200" b="0">
                          <a:effectLst/>
                        </a:rPr>
                        <a:t>El comando principal</a:t>
                      </a:r>
                    </a:p>
                  </a:txBody>
                  <a:tcPr marL="47625" marR="47625" marT="47625" marB="47625" anchor="ctr"/>
                </a:tc>
                <a:extLst>
                  <a:ext uri="{0D108BD9-81ED-4DB2-BD59-A6C34878D82A}">
                    <a16:rowId xmlns:a16="http://schemas.microsoft.com/office/drawing/2014/main" val="4175904424"/>
                  </a:ext>
                </a:extLst>
              </a:tr>
              <a:tr h="317875">
                <a:tc>
                  <a:txBody>
                    <a:bodyPr/>
                    <a:lstStyle/>
                    <a:p>
                      <a:pPr rtl="0" fontAlgn="ctr"/>
                      <a:r>
                        <a:rPr lang="es-419" sz="1200" b="1">
                          <a:effectLst/>
                        </a:rPr>
                        <a:t>flash: </a:t>
                      </a:r>
                    </a:p>
                  </a:txBody>
                  <a:tcPr marL="47625" marR="47625" marT="47625" marB="47625" anchor="ctr"/>
                </a:tc>
                <a:tc>
                  <a:txBody>
                    <a:bodyPr/>
                    <a:lstStyle/>
                    <a:p>
                      <a:pPr rtl="0" fontAlgn="ctr"/>
                      <a:r>
                        <a:rPr lang="es-419" sz="1200" b="0">
                          <a:effectLst/>
                        </a:rPr>
                        <a:t>El dispositivo de almacenamiento</a:t>
                      </a:r>
                    </a:p>
                  </a:txBody>
                  <a:tcPr marL="47625" marR="47625" marT="47625" marB="47625" anchor="ctr"/>
                </a:tc>
                <a:extLst>
                  <a:ext uri="{0D108BD9-81ED-4DB2-BD59-A6C34878D82A}">
                    <a16:rowId xmlns:a16="http://schemas.microsoft.com/office/drawing/2014/main" val="795177942"/>
                  </a:ext>
                </a:extLst>
              </a:tr>
              <a:tr h="317875">
                <a:tc>
                  <a:txBody>
                    <a:bodyPr/>
                    <a:lstStyle/>
                    <a:p>
                      <a:pPr rtl="0" fontAlgn="ctr"/>
                      <a:r>
                        <a:rPr lang="es-419" sz="1200" b="1">
                          <a:effectLst/>
                        </a:rPr>
                        <a:t>C2960-Lanbasek9-mz.150-2.se/</a:t>
                      </a:r>
                    </a:p>
                  </a:txBody>
                  <a:tcPr marL="47625" marR="47625" marT="47625" marB="47625" anchor="ctr"/>
                </a:tc>
                <a:tc>
                  <a:txBody>
                    <a:bodyPr/>
                    <a:lstStyle/>
                    <a:p>
                      <a:pPr rtl="0" fontAlgn="ctr"/>
                      <a:r>
                        <a:rPr lang="es-419" sz="1200" b="0">
                          <a:effectLst/>
                        </a:rPr>
                        <a:t>La ruta al sistema de archivos</a:t>
                      </a:r>
                    </a:p>
                  </a:txBody>
                  <a:tcPr marL="47625" marR="47625" marT="47625" marB="47625" anchor="ctr"/>
                </a:tc>
                <a:extLst>
                  <a:ext uri="{0D108BD9-81ED-4DB2-BD59-A6C34878D82A}">
                    <a16:rowId xmlns:a16="http://schemas.microsoft.com/office/drawing/2014/main" val="321927907"/>
                  </a:ext>
                </a:extLst>
              </a:tr>
              <a:tr h="317875">
                <a:tc>
                  <a:txBody>
                    <a:bodyPr/>
                    <a:lstStyle/>
                    <a:p>
                      <a:pPr rtl="0" fontAlgn="ctr"/>
                      <a:r>
                        <a:rPr lang="es-419" sz="1200" b="1">
                          <a:effectLst/>
                        </a:rPr>
                        <a:t>C2960-Lanbasek9-mz.150-2.SE.bin</a:t>
                      </a:r>
                    </a:p>
                  </a:txBody>
                  <a:tcPr marL="47625" marR="47625" marT="47625" marB="47625" anchor="ctr"/>
                </a:tc>
                <a:tc>
                  <a:txBody>
                    <a:bodyPr/>
                    <a:lstStyle/>
                    <a:p>
                      <a:pPr rtl="0" fontAlgn="ctr"/>
                      <a:r>
                        <a:rPr lang="es-419" sz="1200" b="0" dirty="0">
                          <a:effectLst/>
                        </a:rPr>
                        <a:t>El nombre del archivo IOS</a:t>
                      </a:r>
                    </a:p>
                  </a:txBody>
                  <a:tcPr marL="47625" marR="47625" marT="47625" marB="47625" anchor="ctr"/>
                </a:tc>
                <a:extLst>
                  <a:ext uri="{0D108BD9-81ED-4DB2-BD59-A6C34878D82A}">
                    <a16:rowId xmlns:a16="http://schemas.microsoft.com/office/drawing/2014/main" val="3459644193"/>
                  </a:ext>
                </a:extLst>
              </a:tr>
            </a:tbl>
          </a:graphicData>
        </a:graphic>
      </p:graphicFrame>
    </p:spTree>
    <p:custDataLst>
      <p:tags r:id="rId1"/>
    </p:custDataLst>
    <p:extLst>
      <p:ext uri="{BB962C8B-B14F-4D97-AF65-F5344CB8AC3E}">
        <p14:creationId xmlns:p14="http://schemas.microsoft.com/office/powerpoint/2010/main" val="259045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un switch con parámetros iniciales</a:t>
            </a:r>
            <a:br>
              <a:rPr lang="en-US" dirty="0"/>
            </a:br>
            <a:r>
              <a:rPr lang="es-419" sz="2400"/>
              <a:t>Indicadores LED de un switch</a:t>
            </a:r>
          </a:p>
        </p:txBody>
      </p:sp>
      <p:sp>
        <p:nvSpPr>
          <p:cNvPr id="12" name="TextBox 11">
            <a:extLst>
              <a:ext uri="{FF2B5EF4-FFF2-40B4-BE49-F238E27FC236}">
                <a16:creationId xmlns:a16="http://schemas.microsoft.com/office/drawing/2014/main" id="{32420BF4-0D04-E94B-A6C6-4ABEC1750706}"/>
              </a:ext>
            </a:extLst>
          </p:cNvPr>
          <p:cNvSpPr txBox="1"/>
          <p:nvPr/>
        </p:nvSpPr>
        <p:spPr>
          <a:xfrm>
            <a:off x="1997369" y="707424"/>
            <a:ext cx="6967666" cy="3754874"/>
          </a:xfrm>
          <a:prstGeom prst="rect">
            <a:avLst/>
          </a:prstGeom>
          <a:noFill/>
        </p:spPr>
        <p:txBody>
          <a:bodyPr wrap="square" rtlCol="0">
            <a:spAutoFit/>
          </a:bodyPr>
          <a:lstStyle/>
          <a:p>
            <a:pPr rtl="0"/>
            <a:r>
              <a:rPr lang="es-419" sz="1400" b="1" dirty="0"/>
              <a:t>LED del sistema (SYST): </a:t>
            </a:r>
            <a:r>
              <a:rPr lang="es-419" sz="1400" dirty="0"/>
              <a:t>muestra si el sistema recibe alimentación y funciona correctamente.</a:t>
            </a:r>
            <a:r>
              <a:rPr lang="es-419" sz="1400" b="1" dirty="0"/>
              <a:t> </a:t>
            </a:r>
          </a:p>
          <a:p>
            <a:pPr rtl="0"/>
            <a:r>
              <a:rPr lang="es-419" sz="1400" b="1" dirty="0"/>
              <a:t>LED de fuente de alimentación redundante (RPS): </a:t>
            </a:r>
            <a:r>
              <a:rPr lang="es-419" sz="1400" dirty="0"/>
              <a:t>muestra el estado de RPS.</a:t>
            </a:r>
          </a:p>
          <a:p>
            <a:pPr rtl="0"/>
            <a:r>
              <a:rPr lang="es-419" sz="1400" b="1" dirty="0"/>
              <a:t>LED de estado del puerto (STAT): </a:t>
            </a:r>
            <a:r>
              <a:rPr lang="es-419" sz="1400" dirty="0"/>
              <a:t>cuando está verde, indica que el modo de estado del puerto está seleccionado, que es el valor predeterminado. El estado del puerto puede ser entendido por la luz asociada a cada puerto. </a:t>
            </a:r>
          </a:p>
          <a:p>
            <a:pPr rtl="0"/>
            <a:r>
              <a:rPr lang="es-419" sz="1400" b="1" dirty="0"/>
              <a:t>LED de modo dúplex del puerto: </a:t>
            </a:r>
            <a:r>
              <a:rPr lang="es-419" sz="1400" dirty="0"/>
              <a:t>cuando el LED es de color verde, indica que se seleccionó el modo dúplex del puerto. El dúplex de puerto se puede entender por la luz asociada a cada puerto. </a:t>
            </a:r>
          </a:p>
          <a:p>
            <a:pPr rtl="0"/>
            <a:r>
              <a:rPr lang="es-419" sz="1400" b="1" dirty="0"/>
              <a:t>LED de velocidad del puerto (SPEED): </a:t>
            </a:r>
            <a:r>
              <a:rPr lang="es-419" sz="1400" dirty="0"/>
              <a:t>cuando está verde, indica que se ha seleccionado el modo de velocidad del puerto. La velocidad del puerto se puede entender por la luz asociada a cada puerto. </a:t>
            </a:r>
          </a:p>
          <a:p>
            <a:pPr rtl="0"/>
            <a:r>
              <a:rPr lang="es-419" sz="1400" b="1" dirty="0"/>
              <a:t>LED de alimentación a través de Ethernet (</a:t>
            </a:r>
            <a:r>
              <a:rPr lang="es-419" sz="1400" b="1" dirty="0" err="1"/>
              <a:t>PoE</a:t>
            </a:r>
            <a:r>
              <a:rPr lang="es-419" sz="1400" b="1" dirty="0"/>
              <a:t>):</a:t>
            </a:r>
            <a:r>
              <a:rPr lang="es-419" sz="1400" dirty="0"/>
              <a:t>Presente si el </a:t>
            </a:r>
            <a:r>
              <a:rPr lang="es-419" sz="1400" dirty="0" err="1"/>
              <a:t>switch</a:t>
            </a:r>
            <a:r>
              <a:rPr lang="es-419" sz="1400" dirty="0"/>
              <a:t> es compatible con </a:t>
            </a:r>
            <a:r>
              <a:rPr lang="es-419" sz="1400" dirty="0" err="1"/>
              <a:t>PoE</a:t>
            </a:r>
            <a:r>
              <a:rPr lang="es-419" sz="1400" dirty="0"/>
              <a:t>. Indica el estado </a:t>
            </a:r>
            <a:r>
              <a:rPr lang="es-419" sz="1400" dirty="0" err="1"/>
              <a:t>PoE</a:t>
            </a:r>
            <a:r>
              <a:rPr lang="es-419" sz="1400" dirty="0"/>
              <a:t> de los puertos del </a:t>
            </a:r>
            <a:r>
              <a:rPr lang="es-419" sz="1400" dirty="0" err="1"/>
              <a:t>switch</a:t>
            </a:r>
            <a:r>
              <a:rPr lang="es-419" sz="1400" dirty="0"/>
              <a:t>. </a:t>
            </a:r>
          </a:p>
          <a:p>
            <a:endParaRPr lang="en-US" sz="1400" dirty="0"/>
          </a:p>
          <a:p>
            <a:pPr rtl="0"/>
            <a:r>
              <a:rPr lang="es-419" sz="1400" dirty="0"/>
              <a:t>El botón Modo se utiliza para moverse entre los diferentes modos: STAT, DUPLX, SPEED y </a:t>
            </a:r>
            <a:r>
              <a:rPr lang="es-419" sz="1400" dirty="0" err="1"/>
              <a:t>PoE</a:t>
            </a:r>
            <a:endParaRPr lang="es-419" sz="1400" dirty="0"/>
          </a:p>
        </p:txBody>
      </p:sp>
      <p:pic>
        <p:nvPicPr>
          <p:cNvPr id="11" name="Content Placeholder 10">
            <a:extLst>
              <a:ext uri="{FF2B5EF4-FFF2-40B4-BE49-F238E27FC236}">
                <a16:creationId xmlns:a16="http://schemas.microsoft.com/office/drawing/2014/main" id="{224D5B3E-DC1C-1246-9703-BB99FE5471BE}"/>
              </a:ext>
            </a:extLst>
          </p:cNvPr>
          <p:cNvPicPr>
            <a:picLocks noGrp="1" noChangeAspect="1"/>
          </p:cNvPicPr>
          <p:nvPr>
            <p:ph idx="1"/>
          </p:nvPr>
        </p:nvPicPr>
        <p:blipFill>
          <a:blip r:embed="rId4"/>
          <a:stretch>
            <a:fillRect/>
          </a:stretch>
        </p:blipFill>
        <p:spPr>
          <a:xfrm>
            <a:off x="335177" y="1007806"/>
            <a:ext cx="1662192" cy="3428270"/>
          </a:xfrm>
        </p:spPr>
      </p:pic>
    </p:spTree>
    <p:custDataLst>
      <p:tags r:id="rId1"/>
    </p:custDataLst>
    <p:extLst>
      <p:ext uri="{BB962C8B-B14F-4D97-AF65-F5344CB8AC3E}">
        <p14:creationId xmlns:p14="http://schemas.microsoft.com/office/powerpoint/2010/main" val="2895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Configurar un </a:t>
            </a:r>
            <a:r>
              <a:rPr lang="es-419" sz="1600" dirty="0" err="1"/>
              <a:t>switch</a:t>
            </a:r>
            <a:r>
              <a:rPr lang="es-419" sz="1600" dirty="0"/>
              <a:t> con parámetros iniciales</a:t>
            </a:r>
            <a:br>
              <a:rPr lang="en-US" dirty="0"/>
            </a:br>
            <a:r>
              <a:rPr lang="es-419" sz="2400" dirty="0"/>
              <a:t>Indicadores LED de un </a:t>
            </a:r>
            <a:r>
              <a:rPr lang="es-419" sz="2400" dirty="0" err="1"/>
              <a:t>switch</a:t>
            </a:r>
            <a:r>
              <a:rPr lang="es-419" sz="2400" dirty="0"/>
              <a:t> (Cont.)</a:t>
            </a:r>
          </a:p>
        </p:txBody>
      </p:sp>
      <p:graphicFrame>
        <p:nvGraphicFramePr>
          <p:cNvPr id="6" name="Content Placeholder 5">
            <a:extLst>
              <a:ext uri="{FF2B5EF4-FFF2-40B4-BE49-F238E27FC236}">
                <a16:creationId xmlns:a16="http://schemas.microsoft.com/office/drawing/2014/main" id="{CC6CA442-5FF6-A547-9C1E-CC2E677FA353}"/>
              </a:ext>
            </a:extLst>
          </p:cNvPr>
          <p:cNvGraphicFramePr>
            <a:graphicFrameLocks noGrp="1"/>
          </p:cNvGraphicFramePr>
          <p:nvPr>
            <p:ph idx="1"/>
            <p:extLst>
              <p:ext uri="{D42A27DB-BD31-4B8C-83A1-F6EECF244321}">
                <p14:modId xmlns:p14="http://schemas.microsoft.com/office/powerpoint/2010/main" val="4264615706"/>
              </p:ext>
            </p:extLst>
          </p:nvPr>
        </p:nvGraphicFramePr>
        <p:xfrm>
          <a:off x="185352" y="731837"/>
          <a:ext cx="8830059" cy="4093049"/>
        </p:xfrm>
        <a:graphic>
          <a:graphicData uri="http://schemas.openxmlformats.org/drawingml/2006/table">
            <a:tbl>
              <a:tblPr firstRow="1" bandRow="1">
                <a:tableStyleId>{5C22544A-7EE6-4342-B048-85BDC9FD1C3A}</a:tableStyleId>
              </a:tblPr>
              <a:tblGrid>
                <a:gridCol w="937855">
                  <a:extLst>
                    <a:ext uri="{9D8B030D-6E8A-4147-A177-3AD203B41FA5}">
                      <a16:colId xmlns:a16="http://schemas.microsoft.com/office/drawing/2014/main" val="2727239130"/>
                    </a:ext>
                  </a:extLst>
                </a:gridCol>
                <a:gridCol w="1028425">
                  <a:extLst>
                    <a:ext uri="{9D8B030D-6E8A-4147-A177-3AD203B41FA5}">
                      <a16:colId xmlns:a16="http://schemas.microsoft.com/office/drawing/2014/main" val="3419831239"/>
                    </a:ext>
                  </a:extLst>
                </a:gridCol>
                <a:gridCol w="1154057">
                  <a:extLst>
                    <a:ext uri="{9D8B030D-6E8A-4147-A177-3AD203B41FA5}">
                      <a16:colId xmlns:a16="http://schemas.microsoft.com/office/drawing/2014/main" val="760655269"/>
                    </a:ext>
                  </a:extLst>
                </a:gridCol>
                <a:gridCol w="1373812">
                  <a:extLst>
                    <a:ext uri="{9D8B030D-6E8A-4147-A177-3AD203B41FA5}">
                      <a16:colId xmlns:a16="http://schemas.microsoft.com/office/drawing/2014/main" val="1469328155"/>
                    </a:ext>
                  </a:extLst>
                </a:gridCol>
                <a:gridCol w="1406784">
                  <a:extLst>
                    <a:ext uri="{9D8B030D-6E8A-4147-A177-3AD203B41FA5}">
                      <a16:colId xmlns:a16="http://schemas.microsoft.com/office/drawing/2014/main" val="2884434650"/>
                    </a:ext>
                  </a:extLst>
                </a:gridCol>
                <a:gridCol w="1464563">
                  <a:extLst>
                    <a:ext uri="{9D8B030D-6E8A-4147-A177-3AD203B41FA5}">
                      <a16:colId xmlns:a16="http://schemas.microsoft.com/office/drawing/2014/main" val="3408387280"/>
                    </a:ext>
                  </a:extLst>
                </a:gridCol>
                <a:gridCol w="1464563">
                  <a:extLst>
                    <a:ext uri="{9D8B030D-6E8A-4147-A177-3AD203B41FA5}">
                      <a16:colId xmlns:a16="http://schemas.microsoft.com/office/drawing/2014/main" val="2868597463"/>
                    </a:ext>
                  </a:extLst>
                </a:gridCol>
              </a:tblGrid>
              <a:tr h="585108">
                <a:tc>
                  <a:txBody>
                    <a:bodyPr/>
                    <a:lstStyle/>
                    <a:p>
                      <a:endParaRPr lang="en-US" sz="1100" dirty="0"/>
                    </a:p>
                  </a:txBody>
                  <a:tcPr/>
                </a:tc>
                <a:tc>
                  <a:txBody>
                    <a:bodyPr/>
                    <a:lstStyle/>
                    <a:p>
                      <a:pPr rtl="0"/>
                      <a:r>
                        <a:rPr lang="es-419" sz="1100"/>
                        <a:t>Apagado</a:t>
                      </a:r>
                    </a:p>
                  </a:txBody>
                  <a:tcPr/>
                </a:tc>
                <a:tc>
                  <a:txBody>
                    <a:bodyPr/>
                    <a:lstStyle/>
                    <a:p>
                      <a:pPr rtl="0"/>
                      <a:r>
                        <a:rPr lang="es-419" sz="1100"/>
                        <a:t>Verde</a:t>
                      </a:r>
                    </a:p>
                  </a:txBody>
                  <a:tcPr/>
                </a:tc>
                <a:tc>
                  <a:txBody>
                    <a:bodyPr/>
                    <a:lstStyle/>
                    <a:p>
                      <a:pPr rtl="0"/>
                      <a:r>
                        <a:rPr lang="es-419" sz="1100"/>
                        <a:t>Verde intermitente</a:t>
                      </a:r>
                    </a:p>
                  </a:txBody>
                  <a:tcPr/>
                </a:tc>
                <a:tc>
                  <a:txBody>
                    <a:bodyPr/>
                    <a:lstStyle/>
                    <a:p>
                      <a:pPr rtl="0"/>
                      <a:r>
                        <a:rPr lang="es-419" sz="1100"/>
                        <a:t>Ámbar</a:t>
                      </a:r>
                    </a:p>
                  </a:txBody>
                  <a:tcPr/>
                </a:tc>
                <a:tc>
                  <a:txBody>
                    <a:bodyPr/>
                    <a:lstStyle/>
                    <a:p>
                      <a:pPr rtl="0"/>
                      <a:r>
                        <a:rPr lang="es-419" sz="1100"/>
                        <a:t>Blinking Amber</a:t>
                      </a:r>
                    </a:p>
                  </a:txBody>
                  <a:tcPr/>
                </a:tc>
                <a:tc>
                  <a:txBody>
                    <a:bodyPr/>
                    <a:lstStyle/>
                    <a:p>
                      <a:pPr rtl="0"/>
                      <a:r>
                        <a:rPr lang="es-419" sz="1100"/>
                        <a:t>Verde y ámbar alternado: falla en el enlace.</a:t>
                      </a:r>
                    </a:p>
                  </a:txBody>
                  <a:tcPr/>
                </a:tc>
                <a:extLst>
                  <a:ext uri="{0D108BD9-81ED-4DB2-BD59-A6C34878D82A}">
                    <a16:rowId xmlns:a16="http://schemas.microsoft.com/office/drawing/2014/main" val="1844792848"/>
                  </a:ext>
                </a:extLst>
              </a:tr>
              <a:tr h="610709">
                <a:tc>
                  <a:txBody>
                    <a:bodyPr/>
                    <a:lstStyle/>
                    <a:p>
                      <a:pPr rtl="0"/>
                      <a:r>
                        <a:rPr lang="es-419" sz="1100"/>
                        <a:t>RPS</a:t>
                      </a:r>
                    </a:p>
                  </a:txBody>
                  <a:tcPr/>
                </a:tc>
                <a:tc>
                  <a:txBody>
                    <a:bodyPr/>
                    <a:lstStyle/>
                    <a:p>
                      <a:pPr rtl="0"/>
                      <a:r>
                        <a:rPr lang="es-419" sz="1100"/>
                        <a:t>Desactivado/Sin RPS</a:t>
                      </a:r>
                    </a:p>
                  </a:txBody>
                  <a:tcPr/>
                </a:tc>
                <a:tc>
                  <a:txBody>
                    <a:bodyPr/>
                    <a:lstStyle/>
                    <a:p>
                      <a:pPr rtl="0"/>
                      <a:r>
                        <a:rPr lang="es-419" sz="1100"/>
                        <a:t>Listo para RPS</a:t>
                      </a:r>
                    </a:p>
                  </a:txBody>
                  <a:tcPr/>
                </a:tc>
                <a:tc>
                  <a:txBody>
                    <a:bodyPr/>
                    <a:lstStyle/>
                    <a:p>
                      <a:pPr rtl="0"/>
                      <a:r>
                        <a:rPr lang="es-419" sz="1100"/>
                        <a:t>RPS disponible pero no disponible</a:t>
                      </a:r>
                    </a:p>
                  </a:txBody>
                  <a:tcPr/>
                </a:tc>
                <a:tc>
                  <a:txBody>
                    <a:bodyPr/>
                    <a:lstStyle/>
                    <a:p>
                      <a:pPr rtl="0"/>
                      <a:r>
                        <a:rPr lang="es-419" sz="1100"/>
                        <a:t>RPS en espera o falla</a:t>
                      </a:r>
                    </a:p>
                  </a:txBody>
                  <a:tcPr/>
                </a:tc>
                <a:tc>
                  <a:txBody>
                    <a:bodyPr/>
                    <a:lstStyle/>
                    <a:p>
                      <a:pPr rtl="0"/>
                      <a:r>
                        <a:rPr lang="es-419" sz="1100"/>
                        <a:t>El PS interno falló, el RPS proporciona energía</a:t>
                      </a:r>
                    </a:p>
                  </a:txBody>
                  <a:tcPr/>
                </a:tc>
                <a:tc>
                  <a:txBody>
                    <a:bodyPr/>
                    <a:lstStyle/>
                    <a:p>
                      <a:pPr rtl="0"/>
                      <a:r>
                        <a:rPr lang="es-419" sz="1100"/>
                        <a:t>No corresponde</a:t>
                      </a:r>
                    </a:p>
                  </a:txBody>
                  <a:tcPr/>
                </a:tc>
                <a:extLst>
                  <a:ext uri="{0D108BD9-81ED-4DB2-BD59-A6C34878D82A}">
                    <a16:rowId xmlns:a16="http://schemas.microsoft.com/office/drawing/2014/main" val="3098832110"/>
                  </a:ext>
                </a:extLst>
              </a:tr>
              <a:tr h="610709">
                <a:tc>
                  <a:txBody>
                    <a:bodyPr/>
                    <a:lstStyle/>
                    <a:p>
                      <a:pPr rtl="0"/>
                      <a:r>
                        <a:rPr lang="es-419" sz="1100"/>
                        <a:t>PoE</a:t>
                      </a:r>
                    </a:p>
                  </a:txBody>
                  <a:tcPr/>
                </a:tc>
                <a:tc>
                  <a:txBody>
                    <a:bodyPr/>
                    <a:lstStyle/>
                    <a:p>
                      <a:pPr rtl="0"/>
                      <a:r>
                        <a:rPr lang="es-419" sz="1100" dirty="0"/>
                        <a:t>No seleccionado, no hay problemas</a:t>
                      </a:r>
                    </a:p>
                  </a:txBody>
                  <a:tcPr/>
                </a:tc>
                <a:tc>
                  <a:txBody>
                    <a:bodyPr/>
                    <a:lstStyle/>
                    <a:p>
                      <a:pPr rtl="0"/>
                      <a:r>
                        <a:rPr lang="es-419" sz="1100"/>
                        <a:t>Seleccionado</a:t>
                      </a:r>
                    </a:p>
                  </a:txBody>
                  <a:tcPr/>
                </a:tc>
                <a:tc>
                  <a:txBody>
                    <a:bodyPr/>
                    <a:lstStyle/>
                    <a:p>
                      <a:pPr rtl="0"/>
                      <a:r>
                        <a:rPr lang="es-419" sz="1100"/>
                        <a:t>No corresponde</a:t>
                      </a:r>
                    </a:p>
                  </a:txBody>
                  <a:tcPr/>
                </a:tc>
                <a:tc>
                  <a:txBody>
                    <a:bodyPr/>
                    <a:lstStyle/>
                    <a:p>
                      <a:pPr rtl="0"/>
                      <a:r>
                        <a:rPr lang="es-419" sz="1100"/>
                        <a:t>No corresponde</a:t>
                      </a:r>
                    </a:p>
                  </a:txBody>
                  <a:tcPr/>
                </a:tc>
                <a:tc>
                  <a:txBody>
                    <a:bodyPr/>
                    <a:lstStyle/>
                    <a:p>
                      <a:pPr rtl="0"/>
                      <a:r>
                        <a:rPr lang="es-419" sz="1100"/>
                        <a:t>No seleccionado, problemas de puerto presentes</a:t>
                      </a:r>
                    </a:p>
                  </a:txBody>
                  <a:tcPr/>
                </a:tc>
                <a:tc>
                  <a:txBody>
                    <a:bodyPr/>
                    <a:lstStyle/>
                    <a:p>
                      <a:pPr rtl="0"/>
                      <a:r>
                        <a:rPr lang="es-419" sz="1100"/>
                        <a:t>No corresponde</a:t>
                      </a:r>
                    </a:p>
                  </a:txBody>
                  <a:tcPr/>
                </a:tc>
                <a:extLst>
                  <a:ext uri="{0D108BD9-81ED-4DB2-BD59-A6C34878D82A}">
                    <a16:rowId xmlns:a16="http://schemas.microsoft.com/office/drawing/2014/main" val="1866962059"/>
                  </a:ext>
                </a:extLst>
              </a:tr>
              <a:tr h="0">
                <a:tc gridSpan="7">
                  <a:txBody>
                    <a:bodyPr/>
                    <a:lstStyle/>
                    <a:p>
                      <a:pPr algn="ctr" rtl="0"/>
                      <a:r>
                        <a:rPr lang="es-419" sz="1050"/>
                        <a:t>Cuando se selecciona el modo con nombre, la luz asociada a cada puerto físico indica:</a:t>
                      </a:r>
                    </a:p>
                  </a:txBody>
                  <a:tcPr/>
                </a:tc>
                <a:tc hMerge="1">
                  <a:txBody>
                    <a:bodyPr/>
                    <a:lstStyle/>
                    <a:p>
                      <a:endParaRPr lang="en-US" sz="1200" dirty="0"/>
                    </a:p>
                  </a:txBody>
                  <a:tcPr/>
                </a:tc>
                <a:tc hMerge="1">
                  <a:txBody>
                    <a:bodyPr/>
                    <a:lstStyle/>
                    <a:p>
                      <a:endParaRPr lang="en-US"/>
                    </a:p>
                  </a:txBody>
                  <a:tcPr/>
                </a:tc>
                <a:tc hMerge="1">
                  <a:txBody>
                    <a:bodyPr/>
                    <a:lstStyle/>
                    <a:p>
                      <a:pPr algn="ctr"/>
                      <a:endParaRPr lang="en-US" sz="11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1291505531"/>
                  </a:ext>
                </a:extLst>
              </a:tr>
              <a:tr h="418754">
                <a:tc>
                  <a:txBody>
                    <a:bodyPr/>
                    <a:lstStyle/>
                    <a:p>
                      <a:pPr rtl="0"/>
                      <a:r>
                        <a:rPr lang="es-419" sz="1100"/>
                        <a:t>ESTADO</a:t>
                      </a:r>
                    </a:p>
                  </a:txBody>
                  <a:tcPr/>
                </a:tc>
                <a:tc>
                  <a:txBody>
                    <a:bodyPr/>
                    <a:lstStyle/>
                    <a:p>
                      <a:pPr rtl="0"/>
                      <a:r>
                        <a:rPr lang="es-419" sz="1100"/>
                        <a:t>Sin enlace o apagado</a:t>
                      </a:r>
                    </a:p>
                  </a:txBody>
                  <a:tcPr/>
                </a:tc>
                <a:tc>
                  <a:txBody>
                    <a:bodyPr/>
                    <a:lstStyle/>
                    <a:p>
                      <a:pPr rtl="0"/>
                      <a:r>
                        <a:rPr lang="es-419" sz="1100"/>
                        <a:t>Enlace activo</a:t>
                      </a:r>
                    </a:p>
                  </a:txBody>
                  <a:tcPr/>
                </a:tc>
                <a:tc>
                  <a:txBody>
                    <a:bodyPr/>
                    <a:lstStyle/>
                    <a:p>
                      <a:pPr rtl="0"/>
                      <a:r>
                        <a:rPr lang="es-419" sz="1100"/>
                        <a:t>Actividad</a:t>
                      </a:r>
                    </a:p>
                  </a:txBody>
                  <a:tcPr/>
                </a:tc>
                <a:tc>
                  <a:txBody>
                    <a:bodyPr/>
                    <a:lstStyle/>
                    <a:p>
                      <a:pPr rtl="0"/>
                      <a:r>
                        <a:rPr lang="es-419" sz="1100"/>
                        <a:t>Puerto bloqueado bucle de prevención</a:t>
                      </a:r>
                    </a:p>
                  </a:txBody>
                  <a:tcPr/>
                </a:tc>
                <a:tc>
                  <a:txBody>
                    <a:bodyPr/>
                    <a:lstStyle/>
                    <a:p>
                      <a:pPr rtl="0"/>
                      <a:r>
                        <a:rPr lang="es-419" sz="1100"/>
                        <a:t>Puerto bloqueado bucle de prevención</a:t>
                      </a:r>
                    </a:p>
                  </a:txBody>
                  <a:tcPr/>
                </a:tc>
                <a:tc>
                  <a:txBody>
                    <a:bodyPr/>
                    <a:lstStyle/>
                    <a:p>
                      <a:pPr rtl="0"/>
                      <a:r>
                        <a:rPr lang="es-419" sz="1100"/>
                        <a:t>Link fault</a:t>
                      </a:r>
                    </a:p>
                  </a:txBody>
                  <a:tcPr/>
                </a:tc>
                <a:extLst>
                  <a:ext uri="{0D108BD9-81ED-4DB2-BD59-A6C34878D82A}">
                    <a16:rowId xmlns:a16="http://schemas.microsoft.com/office/drawing/2014/main" val="3908779183"/>
                  </a:ext>
                </a:extLst>
              </a:tr>
              <a:tr h="418754">
                <a:tc>
                  <a:txBody>
                    <a:bodyPr/>
                    <a:lstStyle/>
                    <a:p>
                      <a:pPr rtl="0"/>
                      <a:r>
                        <a:rPr lang="es-419" sz="1100"/>
                        <a:t>DUPLEX (Dúplex)</a:t>
                      </a:r>
                    </a:p>
                  </a:txBody>
                  <a:tcPr/>
                </a:tc>
                <a:tc>
                  <a:txBody>
                    <a:bodyPr/>
                    <a:lstStyle/>
                    <a:p>
                      <a:pPr rtl="0"/>
                      <a:r>
                        <a:rPr lang="es-419" sz="1100"/>
                        <a:t>Semidúplex</a:t>
                      </a:r>
                    </a:p>
                  </a:txBody>
                  <a:tcPr/>
                </a:tc>
                <a:tc>
                  <a:txBody>
                    <a:bodyPr/>
                    <a:lstStyle/>
                    <a:p>
                      <a:pPr rtl="0"/>
                      <a:r>
                        <a:rPr lang="es-419" sz="1100"/>
                        <a:t>Dúplex completo</a:t>
                      </a:r>
                    </a:p>
                  </a:txBody>
                  <a:tcPr/>
                </a:tc>
                <a:tc>
                  <a:txBody>
                    <a:bodyPr/>
                    <a:lstStyle/>
                    <a:p>
                      <a:pPr rtl="0"/>
                      <a:r>
                        <a:rPr lang="es-419" sz="1100"/>
                        <a:t>No corresponde</a:t>
                      </a:r>
                    </a:p>
                  </a:txBody>
                  <a:tcPr/>
                </a:tc>
                <a:tc>
                  <a:txBody>
                    <a:bodyPr/>
                    <a:lstStyle/>
                    <a:p>
                      <a:pPr rtl="0"/>
                      <a:r>
                        <a:rPr lang="es-419" sz="1100"/>
                        <a:t>No corresponde</a:t>
                      </a:r>
                    </a:p>
                  </a:txBody>
                  <a:tcPr/>
                </a:tc>
                <a:tc>
                  <a:txBody>
                    <a:bodyPr/>
                    <a:lstStyle/>
                    <a:p>
                      <a:pPr rtl="0"/>
                      <a:r>
                        <a:rPr lang="es-419" sz="1100"/>
                        <a:t>No corresponde</a:t>
                      </a:r>
                    </a:p>
                  </a:txBody>
                  <a:tcPr/>
                </a:tc>
                <a:tc>
                  <a:txBody>
                    <a:bodyPr/>
                    <a:lstStyle/>
                    <a:p>
                      <a:pPr rtl="0"/>
                      <a:r>
                        <a:rPr lang="es-419" sz="1100"/>
                        <a:t>No corresponde</a:t>
                      </a:r>
                    </a:p>
                  </a:txBody>
                  <a:tcPr/>
                </a:tc>
                <a:extLst>
                  <a:ext uri="{0D108BD9-81ED-4DB2-BD59-A6C34878D82A}">
                    <a16:rowId xmlns:a16="http://schemas.microsoft.com/office/drawing/2014/main" val="2305498258"/>
                  </a:ext>
                </a:extLst>
              </a:tr>
              <a:tr h="418754">
                <a:tc>
                  <a:txBody>
                    <a:bodyPr/>
                    <a:lstStyle/>
                    <a:p>
                      <a:pPr rtl="0"/>
                      <a:r>
                        <a:rPr lang="es-419" sz="1100"/>
                        <a:t>VELOCIDAD</a:t>
                      </a:r>
                    </a:p>
                  </a:txBody>
                  <a:tcPr/>
                </a:tc>
                <a:tc>
                  <a:txBody>
                    <a:bodyPr/>
                    <a:lstStyle/>
                    <a:p>
                      <a:pPr rtl="0"/>
                      <a:r>
                        <a:rPr lang="es-419" sz="1100"/>
                        <a:t>10 Mbps</a:t>
                      </a:r>
                    </a:p>
                  </a:txBody>
                  <a:tcPr/>
                </a:tc>
                <a:tc>
                  <a:txBody>
                    <a:bodyPr/>
                    <a:lstStyle/>
                    <a:p>
                      <a:pPr rtl="0"/>
                      <a:r>
                        <a:rPr lang="es-419" sz="1100"/>
                        <a:t>100 Mbps</a:t>
                      </a:r>
                    </a:p>
                  </a:txBody>
                  <a:tcPr/>
                </a:tc>
                <a:tc>
                  <a:txBody>
                    <a:bodyPr/>
                    <a:lstStyle/>
                    <a:p>
                      <a:pPr rtl="0"/>
                      <a:r>
                        <a:rPr lang="es-419" sz="1100"/>
                        <a:t>1000 Mbps</a:t>
                      </a:r>
                    </a:p>
                  </a:txBody>
                  <a:tcPr/>
                </a:tc>
                <a:tc>
                  <a:txBody>
                    <a:bodyPr/>
                    <a:lstStyle/>
                    <a:p>
                      <a:pPr rtl="0"/>
                      <a:r>
                        <a:rPr lang="es-419" sz="1100"/>
                        <a:t>No corresponde</a:t>
                      </a:r>
                    </a:p>
                  </a:txBody>
                  <a:tcPr/>
                </a:tc>
                <a:tc>
                  <a:txBody>
                    <a:bodyPr/>
                    <a:lstStyle/>
                    <a:p>
                      <a:pPr rtl="0"/>
                      <a:r>
                        <a:rPr lang="es-419" sz="1100"/>
                        <a:t>No corresponde</a:t>
                      </a:r>
                    </a:p>
                  </a:txBody>
                  <a:tcPr/>
                </a:tc>
                <a:tc>
                  <a:txBody>
                    <a:bodyPr/>
                    <a:lstStyle/>
                    <a:p>
                      <a:pPr rtl="0"/>
                      <a:r>
                        <a:rPr lang="es-419" sz="1100"/>
                        <a:t>No corresponde</a:t>
                      </a:r>
                    </a:p>
                  </a:txBody>
                  <a:tcPr/>
                </a:tc>
                <a:extLst>
                  <a:ext uri="{0D108BD9-81ED-4DB2-BD59-A6C34878D82A}">
                    <a16:rowId xmlns:a16="http://schemas.microsoft.com/office/drawing/2014/main" val="1143868986"/>
                  </a:ext>
                </a:extLst>
              </a:tr>
              <a:tr h="418754">
                <a:tc>
                  <a:txBody>
                    <a:bodyPr/>
                    <a:lstStyle/>
                    <a:p>
                      <a:pPr rtl="0"/>
                      <a:r>
                        <a:rPr lang="es-419" sz="1100"/>
                        <a:t>PoE</a:t>
                      </a:r>
                    </a:p>
                  </a:txBody>
                  <a:tcPr/>
                </a:tc>
                <a:tc>
                  <a:txBody>
                    <a:bodyPr/>
                    <a:lstStyle/>
                    <a:p>
                      <a:pPr rtl="0"/>
                      <a:r>
                        <a:rPr lang="es-419" sz="1100" dirty="0" err="1"/>
                        <a:t>PoE</a:t>
                      </a:r>
                      <a:r>
                        <a:rPr lang="es-419" sz="1100" dirty="0"/>
                        <a:t> desactivado</a:t>
                      </a:r>
                    </a:p>
                  </a:txBody>
                  <a:tcPr/>
                </a:tc>
                <a:tc>
                  <a:txBody>
                    <a:bodyPr/>
                    <a:lstStyle/>
                    <a:p>
                      <a:pPr rtl="0"/>
                      <a:r>
                        <a:rPr lang="es-419" sz="1100" dirty="0" err="1"/>
                        <a:t>PoE</a:t>
                      </a:r>
                      <a:r>
                        <a:rPr lang="es-419" sz="1100" dirty="0"/>
                        <a:t> activado</a:t>
                      </a:r>
                    </a:p>
                  </a:txBody>
                  <a:tcPr/>
                </a:tc>
                <a:tc>
                  <a:txBody>
                    <a:bodyPr/>
                    <a:lstStyle/>
                    <a:p>
                      <a:pPr rtl="0"/>
                      <a:r>
                        <a:rPr lang="es-419" sz="1100"/>
                        <a:t>No corresponde</a:t>
                      </a:r>
                    </a:p>
                  </a:txBody>
                  <a:tcPr/>
                </a:tc>
                <a:tc>
                  <a:txBody>
                    <a:bodyPr/>
                    <a:lstStyle/>
                    <a:p>
                      <a:pPr rtl="0"/>
                      <a:r>
                        <a:rPr lang="es-419" sz="1100"/>
                        <a:t>PoE deshabilitado</a:t>
                      </a:r>
                    </a:p>
                  </a:txBody>
                  <a:tcPr/>
                </a:tc>
                <a:tc>
                  <a:txBody>
                    <a:bodyPr/>
                    <a:lstStyle/>
                    <a:p>
                      <a:pPr rtl="0"/>
                      <a:r>
                        <a:rPr lang="es-419" sz="1100"/>
                        <a:t>PoE apagado debido a un fallo</a:t>
                      </a:r>
                    </a:p>
                  </a:txBody>
                  <a:tcPr/>
                </a:tc>
                <a:tc>
                  <a:txBody>
                    <a:bodyPr/>
                    <a:lstStyle/>
                    <a:p>
                      <a:pPr rtl="0"/>
                      <a:r>
                        <a:rPr lang="es-419" sz="1100" dirty="0" err="1"/>
                        <a:t>PoE</a:t>
                      </a:r>
                      <a:r>
                        <a:rPr lang="es-419" sz="1100" dirty="0"/>
                        <a:t> denegado (</a:t>
                      </a:r>
                      <a:r>
                        <a:rPr lang="es-419" sz="1100" dirty="0" err="1"/>
                        <a:t>sobrepresupuesto</a:t>
                      </a:r>
                      <a:r>
                        <a:rPr lang="es-419" sz="1100" dirty="0"/>
                        <a:t>)</a:t>
                      </a:r>
                    </a:p>
                  </a:txBody>
                  <a:tcPr/>
                </a:tc>
                <a:extLst>
                  <a:ext uri="{0D108BD9-81ED-4DB2-BD59-A6C34878D82A}">
                    <a16:rowId xmlns:a16="http://schemas.microsoft.com/office/drawing/2014/main" val="2365917153"/>
                  </a:ext>
                </a:extLst>
              </a:tr>
            </a:tbl>
          </a:graphicData>
        </a:graphic>
      </p:graphicFrame>
    </p:spTree>
    <p:custDataLst>
      <p:tags r:id="rId1"/>
    </p:custDataLst>
    <p:extLst>
      <p:ext uri="{BB962C8B-B14F-4D97-AF65-F5344CB8AC3E}">
        <p14:creationId xmlns:p14="http://schemas.microsoft.com/office/powerpoint/2010/main" val="103452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CR" sz="1600" dirty="0"/>
              <a:t>Configurar un </a:t>
            </a:r>
            <a:r>
              <a:rPr lang="es-CR" sz="1600" dirty="0" err="1"/>
              <a:t>switch</a:t>
            </a:r>
            <a:r>
              <a:rPr lang="es-CR" sz="1600" dirty="0"/>
              <a:t> con parámetros iniciales</a:t>
            </a:r>
            <a:br>
              <a:rPr lang="en-US" dirty="0"/>
            </a:br>
            <a:r>
              <a:rPr lang="es-CR" sz="2400" dirty="0"/>
              <a:t>Recuperación tras un bloqueo del sistema</a:t>
            </a:r>
            <a:endParaRPr lang="en-US" dirty="0"/>
          </a:p>
        </p:txBody>
      </p:sp>
      <p:sp>
        <p:nvSpPr>
          <p:cNvPr id="4" name="Content Placeholder 3">
            <a:extLst>
              <a:ext uri="{FF2B5EF4-FFF2-40B4-BE49-F238E27FC236}">
                <a16:creationId xmlns:a16="http://schemas.microsoft.com/office/drawing/2014/main" id="{F7CFD66D-1B42-3A4B-AD44-8B9423F9BF65}"/>
              </a:ext>
            </a:extLst>
          </p:cNvPr>
          <p:cNvSpPr>
            <a:spLocks noGrp="1"/>
          </p:cNvSpPr>
          <p:nvPr>
            <p:ph idx="1"/>
          </p:nvPr>
        </p:nvSpPr>
        <p:spPr>
          <a:xfrm>
            <a:off x="266607" y="874712"/>
            <a:ext cx="8610786" cy="3689897"/>
          </a:xfrm>
        </p:spPr>
        <p:txBody>
          <a:bodyPr/>
          <a:lstStyle/>
          <a:p>
            <a:pPr marL="0" indent="0" algn="l" rtl="0"/>
            <a:r>
              <a:rPr lang="es-419" sz="1400" dirty="0">
                <a:solidFill>
                  <a:srgbClr val="000000"/>
                </a:solidFill>
              </a:rPr>
              <a:t>El cargador de arranque proporciona acceso al </a:t>
            </a:r>
            <a:r>
              <a:rPr lang="es-419" sz="1400" dirty="0" err="1">
                <a:solidFill>
                  <a:srgbClr val="000000"/>
                </a:solidFill>
              </a:rPr>
              <a:t>switch</a:t>
            </a:r>
            <a:r>
              <a:rPr lang="es-419" sz="1400" dirty="0">
                <a:solidFill>
                  <a:srgbClr val="000000"/>
                </a:solidFill>
              </a:rPr>
              <a:t> si no se puede usar el sistema operativo debido a la falta de archivos de sistema o al daño de estos. El cargador de arranque tiene una línea de comando que proporciona acceso a los archivos almacenados en la memoria flash. Se puede acceder al cargador de arranque mediante una conexión de consola con los siguientes pasos:</a:t>
            </a:r>
          </a:p>
          <a:p>
            <a:pPr marL="73085" lvl="1" indent="0" rtl="0">
              <a:buNone/>
            </a:pPr>
            <a:r>
              <a:rPr lang="es-419" b="1" dirty="0">
                <a:solidFill>
                  <a:srgbClr val="000000"/>
                </a:solidFill>
              </a:rPr>
              <a:t>Paso 1</a:t>
            </a:r>
            <a:r>
              <a:rPr lang="es-419" dirty="0">
                <a:solidFill>
                  <a:srgbClr val="000000"/>
                </a:solidFill>
              </a:rPr>
              <a:t>. Conecte una computadora al puerto de consola del </a:t>
            </a:r>
            <a:r>
              <a:rPr lang="es-419" dirty="0" err="1">
                <a:solidFill>
                  <a:srgbClr val="000000"/>
                </a:solidFill>
              </a:rPr>
              <a:t>switch</a:t>
            </a:r>
            <a:r>
              <a:rPr lang="es-419" dirty="0">
                <a:solidFill>
                  <a:srgbClr val="000000"/>
                </a:solidFill>
              </a:rPr>
              <a:t> con un cable de consola. Configure el software de emulación de terminal para conectarse al </a:t>
            </a:r>
            <a:r>
              <a:rPr lang="es-419" dirty="0" err="1">
                <a:solidFill>
                  <a:srgbClr val="000000"/>
                </a:solidFill>
              </a:rPr>
              <a:t>switch</a:t>
            </a:r>
            <a:r>
              <a:rPr lang="es-419" dirty="0">
                <a:solidFill>
                  <a:srgbClr val="000000"/>
                </a:solidFill>
              </a:rPr>
              <a:t>.</a:t>
            </a:r>
          </a:p>
          <a:p>
            <a:pPr marL="73085" lvl="1" indent="0" rtl="0">
              <a:buNone/>
            </a:pPr>
            <a:r>
              <a:rPr lang="es-419" b="1" dirty="0">
                <a:solidFill>
                  <a:srgbClr val="000000"/>
                </a:solidFill>
              </a:rPr>
              <a:t>Paso 2</a:t>
            </a:r>
            <a:r>
              <a:rPr lang="es-419" dirty="0">
                <a:solidFill>
                  <a:srgbClr val="000000"/>
                </a:solidFill>
              </a:rPr>
              <a:t>. Desconecte el cable de alimentación del </a:t>
            </a:r>
            <a:r>
              <a:rPr lang="es-419" dirty="0" err="1">
                <a:solidFill>
                  <a:srgbClr val="000000"/>
                </a:solidFill>
              </a:rPr>
              <a:t>switch</a:t>
            </a:r>
            <a:r>
              <a:rPr lang="es-419" dirty="0">
                <a:solidFill>
                  <a:srgbClr val="000000"/>
                </a:solidFill>
              </a:rPr>
              <a:t>.</a:t>
            </a:r>
          </a:p>
          <a:p>
            <a:pPr marL="73085" lvl="1" indent="0" rtl="0">
              <a:buNone/>
            </a:pPr>
            <a:r>
              <a:rPr lang="es-419" b="1" dirty="0">
                <a:solidFill>
                  <a:srgbClr val="000000"/>
                </a:solidFill>
              </a:rPr>
              <a:t>Paso 3</a:t>
            </a:r>
            <a:r>
              <a:rPr lang="es-419" dirty="0">
                <a:solidFill>
                  <a:srgbClr val="000000"/>
                </a:solidFill>
              </a:rPr>
              <a:t>. Vuelva a conectar el cable de alimentación al </a:t>
            </a:r>
            <a:r>
              <a:rPr lang="es-419" dirty="0" err="1">
                <a:solidFill>
                  <a:srgbClr val="000000"/>
                </a:solidFill>
              </a:rPr>
              <a:t>switch</a:t>
            </a:r>
            <a:r>
              <a:rPr lang="es-419" dirty="0">
                <a:solidFill>
                  <a:srgbClr val="000000"/>
                </a:solidFill>
              </a:rPr>
              <a:t>, espere 15 segundos y, a continuación, presione y mantenga presionado el botón </a:t>
            </a:r>
            <a:r>
              <a:rPr lang="es-419" b="1" dirty="0" err="1">
                <a:solidFill>
                  <a:srgbClr val="000000"/>
                </a:solidFill>
              </a:rPr>
              <a:t>Mode</a:t>
            </a:r>
            <a:r>
              <a:rPr lang="es-419" b="1" dirty="0">
                <a:solidFill>
                  <a:srgbClr val="000000"/>
                </a:solidFill>
              </a:rPr>
              <a:t> </a:t>
            </a:r>
            <a:r>
              <a:rPr lang="es-419" dirty="0">
                <a:solidFill>
                  <a:srgbClr val="000000"/>
                </a:solidFill>
              </a:rPr>
              <a:t>mientras el LED del sistema sigue parpadeando con luz verde.</a:t>
            </a:r>
          </a:p>
          <a:p>
            <a:pPr marL="73085" lvl="1" indent="0" rtl="0">
              <a:buNone/>
            </a:pPr>
            <a:r>
              <a:rPr lang="es-419" b="1" dirty="0">
                <a:solidFill>
                  <a:srgbClr val="000000"/>
                </a:solidFill>
              </a:rPr>
              <a:t>Paso 4</a:t>
            </a:r>
            <a:r>
              <a:rPr lang="es-419" dirty="0">
                <a:solidFill>
                  <a:srgbClr val="000000"/>
                </a:solidFill>
              </a:rPr>
              <a:t>. Continúe oprimiendo el botón </a:t>
            </a:r>
            <a:r>
              <a:rPr lang="es-419" b="1" dirty="0" err="1">
                <a:solidFill>
                  <a:srgbClr val="000000"/>
                </a:solidFill>
              </a:rPr>
              <a:t>Mode</a:t>
            </a:r>
            <a:r>
              <a:rPr lang="es-419" dirty="0">
                <a:solidFill>
                  <a:srgbClr val="000000"/>
                </a:solidFill>
              </a:rPr>
              <a:t> hasta que el LED del sistema se torne ámbar por un breve instante y luego verde, después suelte el botón </a:t>
            </a:r>
            <a:r>
              <a:rPr lang="es-419" b="1" dirty="0" err="1">
                <a:solidFill>
                  <a:srgbClr val="000000"/>
                </a:solidFill>
              </a:rPr>
              <a:t>Mode</a:t>
            </a:r>
            <a:r>
              <a:rPr lang="es-419" dirty="0">
                <a:solidFill>
                  <a:srgbClr val="000000"/>
                </a:solidFill>
              </a:rPr>
              <a:t> </a:t>
            </a:r>
          </a:p>
          <a:p>
            <a:pPr marL="73085" lvl="1" indent="0" rtl="0">
              <a:buNone/>
            </a:pPr>
            <a:r>
              <a:rPr lang="es-419" b="1" dirty="0">
                <a:solidFill>
                  <a:srgbClr val="000000"/>
                </a:solidFill>
              </a:rPr>
              <a:t>Paso 5</a:t>
            </a:r>
            <a:r>
              <a:rPr lang="es-419" dirty="0">
                <a:solidFill>
                  <a:srgbClr val="000000"/>
                </a:solidFill>
              </a:rPr>
              <a:t>. </a:t>
            </a:r>
            <a:r>
              <a:rPr lang="es-419" dirty="0" err="1">
                <a:solidFill>
                  <a:srgbClr val="000000"/>
                </a:solidFill>
              </a:rPr>
              <a:t>The</a:t>
            </a:r>
            <a:r>
              <a:rPr lang="es-419" dirty="0">
                <a:solidFill>
                  <a:srgbClr val="000000"/>
                </a:solidFill>
              </a:rPr>
              <a:t> </a:t>
            </a:r>
            <a:r>
              <a:rPr lang="es-419" dirty="0" err="1">
                <a:solidFill>
                  <a:srgbClr val="000000"/>
                </a:solidFill>
              </a:rPr>
              <a:t>boot</a:t>
            </a:r>
            <a:r>
              <a:rPr lang="es-419" dirty="0">
                <a:solidFill>
                  <a:srgbClr val="000000"/>
                </a:solidFill>
              </a:rPr>
              <a:t> </a:t>
            </a:r>
            <a:r>
              <a:rPr lang="es-419" dirty="0" err="1">
                <a:solidFill>
                  <a:srgbClr val="000000"/>
                </a:solidFill>
              </a:rPr>
              <a:t>loader</a:t>
            </a:r>
            <a:r>
              <a:rPr lang="es-419" dirty="0">
                <a:solidFill>
                  <a:srgbClr val="000000"/>
                </a:solidFill>
              </a:rPr>
              <a:t> </a:t>
            </a:r>
            <a:r>
              <a:rPr lang="es-419" b="1" dirty="0" err="1">
                <a:solidFill>
                  <a:srgbClr val="000000"/>
                </a:solidFill>
              </a:rPr>
              <a:t>switch</a:t>
            </a:r>
            <a:r>
              <a:rPr lang="es-419" b="1" dirty="0">
                <a:solidFill>
                  <a:srgbClr val="000000"/>
                </a:solidFill>
              </a:rPr>
              <a:t>:</a:t>
            </a:r>
            <a:r>
              <a:rPr lang="es-419" dirty="0">
                <a:solidFill>
                  <a:srgbClr val="000000"/>
                </a:solidFill>
              </a:rPr>
              <a:t> aparece en el software de emulación de terminal en la PC.</a:t>
            </a:r>
          </a:p>
          <a:p>
            <a:pPr marL="73085" lvl="1" indent="0" rtl="0">
              <a:buNone/>
            </a:pPr>
            <a:endParaRPr lang="es-419" dirty="0">
              <a:solidFill>
                <a:srgbClr val="000000"/>
              </a:solidFill>
            </a:endParaRPr>
          </a:p>
          <a:p>
            <a:pPr marL="0" indent="0" algn="l" rtl="0"/>
            <a:r>
              <a:rPr lang="es-419" sz="1400" dirty="0">
                <a:solidFill>
                  <a:srgbClr val="000000"/>
                </a:solidFill>
              </a:rPr>
              <a:t>La línea de comandos de </a:t>
            </a:r>
            <a:r>
              <a:rPr lang="es-419" sz="1400" dirty="0" err="1">
                <a:solidFill>
                  <a:srgbClr val="000000"/>
                </a:solidFill>
              </a:rPr>
              <a:t>boot</a:t>
            </a:r>
            <a:r>
              <a:rPr lang="es-419" sz="1400" dirty="0">
                <a:solidFill>
                  <a:srgbClr val="000000"/>
                </a:solidFill>
              </a:rPr>
              <a:t> </a:t>
            </a:r>
            <a:r>
              <a:rPr lang="es-419" sz="1400" dirty="0" err="1">
                <a:solidFill>
                  <a:srgbClr val="000000"/>
                </a:solidFill>
              </a:rPr>
              <a:t>loader</a:t>
            </a:r>
            <a:r>
              <a:rPr lang="es-419" sz="1400" dirty="0">
                <a:solidFill>
                  <a:srgbClr val="000000"/>
                </a:solidFill>
              </a:rPr>
              <a:t> admite comandos para formatear el sistema de archivos flash, volver a instalar el software del sistema operativo y recuperar una contraseña perdida u olvidada. Por ejemplo, el comando </a:t>
            </a:r>
            <a:r>
              <a:rPr lang="es-419" sz="1400" b="1" dirty="0" err="1">
                <a:solidFill>
                  <a:srgbClr val="000000"/>
                </a:solidFill>
              </a:rPr>
              <a:t>dir</a:t>
            </a:r>
            <a:r>
              <a:rPr lang="es-419" sz="1400" dirty="0">
                <a:solidFill>
                  <a:srgbClr val="000000"/>
                </a:solidFill>
              </a:rPr>
              <a:t>  puede usar para ver una lista de archivos dentro de un directorio específico.</a:t>
            </a:r>
          </a:p>
          <a:p>
            <a:pPr marL="0" indent="0" algn="l"/>
            <a:endParaRPr lang="en-US" sz="1200" dirty="0">
              <a:solidFill>
                <a:srgbClr val="000000"/>
              </a:solidFill>
            </a:endParaRPr>
          </a:p>
        </p:txBody>
      </p:sp>
    </p:spTree>
    <p:custDataLst>
      <p:tags r:id="rId1"/>
    </p:custDataLst>
    <p:extLst>
      <p:ext uri="{BB962C8B-B14F-4D97-AF65-F5344CB8AC3E}">
        <p14:creationId xmlns:p14="http://schemas.microsoft.com/office/powerpoint/2010/main" val="133952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un switch con parámetros iniciales</a:t>
            </a:r>
            <a:br>
              <a:rPr lang="en-US" dirty="0"/>
            </a:br>
            <a:r>
              <a:rPr lang="es-419" sz="2400"/>
              <a:t>Configurar el acceso a la administración de un switch</a:t>
            </a:r>
          </a:p>
        </p:txBody>
      </p:sp>
      <p:sp>
        <p:nvSpPr>
          <p:cNvPr id="5" name="Content Placeholder 4">
            <a:extLst>
              <a:ext uri="{FF2B5EF4-FFF2-40B4-BE49-F238E27FC236}">
                <a16:creationId xmlns:a16="http://schemas.microsoft.com/office/drawing/2014/main" id="{E5A76EF8-E7C6-9A49-9E6C-804B7AA8CA22}"/>
              </a:ext>
            </a:extLst>
          </p:cNvPr>
          <p:cNvSpPr>
            <a:spLocks noGrp="1"/>
          </p:cNvSpPr>
          <p:nvPr>
            <p:ph idx="1"/>
          </p:nvPr>
        </p:nvSpPr>
        <p:spPr>
          <a:xfrm>
            <a:off x="245534" y="731837"/>
            <a:ext cx="3835930" cy="3689897"/>
          </a:xfrm>
        </p:spPr>
        <p:txBody>
          <a:bodyPr/>
          <a:lstStyle/>
          <a:p>
            <a:pPr marL="0" indent="0" algn="l" rtl="0"/>
            <a:r>
              <a:rPr lang="es-419" sz="1500" dirty="0">
                <a:solidFill>
                  <a:srgbClr val="000000"/>
                </a:solidFill>
              </a:rPr>
              <a:t>Para el acceso a la administración remota de un </a:t>
            </a:r>
            <a:r>
              <a:rPr lang="es-419" sz="1500" dirty="0" err="1">
                <a:solidFill>
                  <a:srgbClr val="000000"/>
                </a:solidFill>
              </a:rPr>
              <a:t>switch</a:t>
            </a:r>
            <a:r>
              <a:rPr lang="es-419" sz="1500" dirty="0">
                <a:solidFill>
                  <a:srgbClr val="000000"/>
                </a:solidFill>
              </a:rPr>
              <a:t>, este se debe configurar con una dirección IP y una máscara de subred. </a:t>
            </a:r>
          </a:p>
          <a:p>
            <a:pPr marL="285750" indent="-285750" algn="l" rtl="0">
              <a:buFont typeface="Arial" panose="020B0604020202020204" pitchFamily="34" charset="0"/>
              <a:buChar char="•"/>
            </a:pPr>
            <a:r>
              <a:rPr lang="es-419" sz="1500" dirty="0">
                <a:solidFill>
                  <a:srgbClr val="000000"/>
                </a:solidFill>
              </a:rPr>
              <a:t>Para administrar el </a:t>
            </a:r>
            <a:r>
              <a:rPr lang="es-419" sz="1500" dirty="0" err="1">
                <a:solidFill>
                  <a:srgbClr val="000000"/>
                </a:solidFill>
              </a:rPr>
              <a:t>switch</a:t>
            </a:r>
            <a:r>
              <a:rPr lang="es-419" sz="1500" dirty="0">
                <a:solidFill>
                  <a:srgbClr val="000000"/>
                </a:solidFill>
              </a:rPr>
              <a:t> desde una red remota, el </a:t>
            </a:r>
            <a:r>
              <a:rPr lang="es-419" sz="1500" dirty="0" err="1">
                <a:solidFill>
                  <a:srgbClr val="000000"/>
                </a:solidFill>
              </a:rPr>
              <a:t>switch</a:t>
            </a:r>
            <a:r>
              <a:rPr lang="es-419" sz="1500" dirty="0">
                <a:solidFill>
                  <a:srgbClr val="000000"/>
                </a:solidFill>
              </a:rPr>
              <a:t> debe configurarse con una puerta de enlace predeterminada. Este es un proceso muy similar a la configuración de la información de dirección IP en los dispositivos host. </a:t>
            </a:r>
          </a:p>
          <a:p>
            <a:pPr marL="285750" indent="-285750" algn="l" rtl="0">
              <a:buFont typeface="Arial" panose="020B0604020202020204" pitchFamily="34" charset="0"/>
              <a:buChar char="•"/>
            </a:pPr>
            <a:r>
              <a:rPr lang="es-419" sz="1500" dirty="0">
                <a:solidFill>
                  <a:srgbClr val="000000"/>
                </a:solidFill>
              </a:rPr>
              <a:t>En la ilustración, se debe asignar una dirección IP a la interfaz virtual del </a:t>
            </a:r>
            <a:r>
              <a:rPr lang="es-419" sz="1500" dirty="0" err="1">
                <a:solidFill>
                  <a:srgbClr val="000000"/>
                </a:solidFill>
              </a:rPr>
              <a:t>switch</a:t>
            </a:r>
            <a:r>
              <a:rPr lang="es-419" sz="1500" dirty="0">
                <a:solidFill>
                  <a:srgbClr val="000000"/>
                </a:solidFill>
              </a:rPr>
              <a:t> (SVI) de S1. La SVI es una interfaz virtual, no un puerto físico del </a:t>
            </a:r>
            <a:r>
              <a:rPr lang="es-419" sz="1500" dirty="0" err="1">
                <a:solidFill>
                  <a:srgbClr val="000000"/>
                </a:solidFill>
              </a:rPr>
              <a:t>switch</a:t>
            </a:r>
            <a:r>
              <a:rPr lang="es-419" sz="1500" dirty="0">
                <a:solidFill>
                  <a:srgbClr val="000000"/>
                </a:solidFill>
              </a:rPr>
              <a:t>. Se utiliza un cable de consola para conectarse a un PC de modo que el </a:t>
            </a:r>
            <a:r>
              <a:rPr lang="es-419" sz="1500" dirty="0" err="1">
                <a:solidFill>
                  <a:srgbClr val="000000"/>
                </a:solidFill>
              </a:rPr>
              <a:t>switch</a:t>
            </a:r>
            <a:r>
              <a:rPr lang="es-419" sz="1500" dirty="0">
                <a:solidFill>
                  <a:srgbClr val="000000"/>
                </a:solidFill>
              </a:rPr>
              <a:t> pueda configurarse inicialmente.</a:t>
            </a:r>
          </a:p>
        </p:txBody>
      </p:sp>
      <p:pic>
        <p:nvPicPr>
          <p:cNvPr id="7" name="Picture 6">
            <a:extLst>
              <a:ext uri="{FF2B5EF4-FFF2-40B4-BE49-F238E27FC236}">
                <a16:creationId xmlns:a16="http://schemas.microsoft.com/office/drawing/2014/main" id="{F30D33CE-D938-E74D-A865-30363F7C08B7}"/>
              </a:ext>
            </a:extLst>
          </p:cNvPr>
          <p:cNvPicPr>
            <a:picLocks noChangeAspect="1"/>
          </p:cNvPicPr>
          <p:nvPr/>
        </p:nvPicPr>
        <p:blipFill>
          <a:blip r:embed="rId4"/>
          <a:stretch>
            <a:fillRect/>
          </a:stretch>
        </p:blipFill>
        <p:spPr>
          <a:xfrm>
            <a:off x="4219703" y="1021663"/>
            <a:ext cx="4333199" cy="2685363"/>
          </a:xfrm>
          <a:prstGeom prst="rect">
            <a:avLst/>
          </a:prstGeom>
        </p:spPr>
      </p:pic>
    </p:spTree>
    <p:custDataLst>
      <p:tags r:id="rId1"/>
    </p:custDataLst>
    <p:extLst>
      <p:ext uri="{BB962C8B-B14F-4D97-AF65-F5344CB8AC3E}">
        <p14:creationId xmlns:p14="http://schemas.microsoft.com/office/powerpoint/2010/main" val="422851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Configurar un </a:t>
            </a:r>
            <a:r>
              <a:rPr lang="es-419" sz="1600" dirty="0" err="1"/>
              <a:t>switch</a:t>
            </a:r>
            <a:r>
              <a:rPr lang="es-419" sz="1600" dirty="0"/>
              <a:t> con parámetros iniciales</a:t>
            </a:r>
            <a:br>
              <a:rPr lang="en-US" dirty="0"/>
            </a:br>
            <a:r>
              <a:rPr lang="es-419" sz="2400" dirty="0"/>
              <a:t>Ejemplo de configuración de SVI</a:t>
            </a:r>
          </a:p>
        </p:txBody>
      </p:sp>
      <p:sp>
        <p:nvSpPr>
          <p:cNvPr id="4" name="Content Placeholder 3">
            <a:extLst>
              <a:ext uri="{FF2B5EF4-FFF2-40B4-BE49-F238E27FC236}">
                <a16:creationId xmlns:a16="http://schemas.microsoft.com/office/drawing/2014/main" id="{4C439E84-DD28-124E-B58C-A7E2D0D3A716}"/>
              </a:ext>
            </a:extLst>
          </p:cNvPr>
          <p:cNvSpPr>
            <a:spLocks noGrp="1"/>
          </p:cNvSpPr>
          <p:nvPr>
            <p:ph idx="1"/>
          </p:nvPr>
        </p:nvSpPr>
        <p:spPr>
          <a:xfrm>
            <a:off x="194734" y="731837"/>
            <a:ext cx="8504424" cy="3689897"/>
          </a:xfrm>
        </p:spPr>
        <p:txBody>
          <a:bodyPr/>
          <a:lstStyle/>
          <a:p>
            <a:pPr marL="0" indent="0" algn="l" rtl="0"/>
            <a:r>
              <a:rPr lang="es-419" sz="1600" dirty="0">
                <a:solidFill>
                  <a:srgbClr val="000000"/>
                </a:solidFill>
              </a:rPr>
              <a:t>De manera predeterminada, el </a:t>
            </a:r>
            <a:r>
              <a:rPr lang="es-419" sz="1600" dirty="0" err="1">
                <a:solidFill>
                  <a:srgbClr val="000000"/>
                </a:solidFill>
              </a:rPr>
              <a:t>switch</a:t>
            </a:r>
            <a:r>
              <a:rPr lang="es-419" sz="1600" dirty="0">
                <a:solidFill>
                  <a:srgbClr val="000000"/>
                </a:solidFill>
              </a:rPr>
              <a:t> está configurado para controlar su administración a través de la VLAN 1. Todos los puertos se asignan a la VLAN 1 de manera predeterminada. Por motivos de seguridad, se recomienda usar una VLAN de administración distinta de la VLAN 1.</a:t>
            </a:r>
          </a:p>
          <a:p>
            <a:pPr marL="73085" lvl="1" indent="0" rtl="0">
              <a:buNone/>
            </a:pPr>
            <a:r>
              <a:rPr lang="es-419" sz="1600" b="1" dirty="0">
                <a:solidFill>
                  <a:srgbClr val="000000"/>
                </a:solidFill>
              </a:rPr>
              <a:t>Paso 1</a:t>
            </a:r>
            <a:r>
              <a:rPr lang="es-419" sz="1600" dirty="0">
                <a:solidFill>
                  <a:srgbClr val="000000"/>
                </a:solidFill>
              </a:rPr>
              <a:t>: </a:t>
            </a:r>
            <a:r>
              <a:rPr lang="es-419" sz="1600" b="1" dirty="0">
                <a:solidFill>
                  <a:srgbClr val="000000"/>
                </a:solidFill>
              </a:rPr>
              <a:t>Configure la interfaz de administración: </a:t>
            </a:r>
            <a:r>
              <a:rPr lang="es-419" sz="1600" dirty="0">
                <a:solidFill>
                  <a:srgbClr val="000000"/>
                </a:solidFill>
              </a:rPr>
              <a:t>Desde el modo de configuración de la interfaz VLAN, se aplica una dirección IPv4 y una máscara de subred a la SVI de administración del </a:t>
            </a:r>
            <a:r>
              <a:rPr lang="es-419" sz="1600" dirty="0" err="1">
                <a:solidFill>
                  <a:srgbClr val="000000"/>
                </a:solidFill>
              </a:rPr>
              <a:t>switch</a:t>
            </a:r>
            <a:r>
              <a:rPr lang="es-419" sz="1600" dirty="0">
                <a:solidFill>
                  <a:srgbClr val="000000"/>
                </a:solidFill>
              </a:rPr>
              <a:t>.</a:t>
            </a:r>
          </a:p>
          <a:p>
            <a:pPr marL="0" indent="0" algn="l"/>
            <a:endParaRPr lang="en-US" sz="1600" b="1" dirty="0">
              <a:solidFill>
                <a:srgbClr val="000000"/>
              </a:solidFill>
            </a:endParaRPr>
          </a:p>
          <a:p>
            <a:pPr marL="0" indent="0" algn="l" rtl="0"/>
            <a:r>
              <a:rPr lang="es-419" sz="1600" b="1" dirty="0">
                <a:solidFill>
                  <a:srgbClr val="000000"/>
                </a:solidFill>
              </a:rPr>
              <a:t>Nota</a:t>
            </a:r>
            <a:r>
              <a:rPr lang="es-419" sz="1600" dirty="0">
                <a:solidFill>
                  <a:srgbClr val="000000"/>
                </a:solidFill>
              </a:rPr>
              <a:t>: El SVI para VLAN 99 no aparecerá como "activo / activo" hasta que se cree VLAN 99 y haya un dispositivo conectado a un puerto de </a:t>
            </a:r>
            <a:r>
              <a:rPr lang="es-419" sz="1600" dirty="0" err="1">
                <a:solidFill>
                  <a:srgbClr val="000000"/>
                </a:solidFill>
              </a:rPr>
              <a:t>switch</a:t>
            </a:r>
            <a:r>
              <a:rPr lang="es-419" sz="1600" dirty="0">
                <a:solidFill>
                  <a:srgbClr val="000000"/>
                </a:solidFill>
              </a:rPr>
              <a:t> asociado con VLAN 99.</a:t>
            </a:r>
          </a:p>
          <a:p>
            <a:pPr marL="0" indent="0" algn="l"/>
            <a:endParaRPr lang="en-US" sz="1600" b="1" dirty="0">
              <a:solidFill>
                <a:srgbClr val="000000"/>
              </a:solidFill>
            </a:endParaRPr>
          </a:p>
          <a:p>
            <a:pPr marL="0" indent="0" algn="l" rtl="0"/>
            <a:r>
              <a:rPr lang="es-419" sz="1600" b="1" dirty="0">
                <a:solidFill>
                  <a:srgbClr val="000000"/>
                </a:solidFill>
              </a:rPr>
              <a:t>Nota</a:t>
            </a:r>
            <a:r>
              <a:rPr lang="es-419" sz="1600" dirty="0">
                <a:solidFill>
                  <a:srgbClr val="000000"/>
                </a:solidFill>
              </a:rPr>
              <a:t>: Es posible que el </a:t>
            </a:r>
            <a:r>
              <a:rPr lang="es-419" sz="1600" dirty="0" err="1">
                <a:solidFill>
                  <a:srgbClr val="000000"/>
                </a:solidFill>
              </a:rPr>
              <a:t>switch</a:t>
            </a:r>
            <a:r>
              <a:rPr lang="es-419" sz="1600" dirty="0">
                <a:solidFill>
                  <a:srgbClr val="000000"/>
                </a:solidFill>
              </a:rPr>
              <a:t> deba configurarse para IPv6. Por ejemplo, antes de que pueda configurar el direccionamiento IPv6 en un Cisco </a:t>
            </a:r>
            <a:r>
              <a:rPr lang="es-419" sz="1600" dirty="0" err="1">
                <a:solidFill>
                  <a:srgbClr val="000000"/>
                </a:solidFill>
              </a:rPr>
              <a:t>Catalyst</a:t>
            </a:r>
            <a:r>
              <a:rPr lang="es-419" sz="1600" dirty="0">
                <a:solidFill>
                  <a:srgbClr val="000000"/>
                </a:solidFill>
              </a:rPr>
              <a:t> 2960 con IOS versión 15.0, deberá ingresar el comando de configuración global </a:t>
            </a:r>
            <a:r>
              <a:rPr lang="es-419" sz="1600" b="1" dirty="0" err="1">
                <a:solidFill>
                  <a:srgbClr val="000000"/>
                </a:solidFill>
              </a:rPr>
              <a:t>sdm</a:t>
            </a:r>
            <a:r>
              <a:rPr lang="es-419" sz="1600" b="1" dirty="0">
                <a:solidFill>
                  <a:srgbClr val="000000"/>
                </a:solidFill>
              </a:rPr>
              <a:t>, preferir dual-ipv4-and ipv6 default</a:t>
            </a:r>
            <a:r>
              <a:rPr lang="es-419" sz="1600" dirty="0">
                <a:solidFill>
                  <a:srgbClr val="000000"/>
                </a:solidFill>
              </a:rPr>
              <a:t> y, a continuación, </a:t>
            </a:r>
            <a:r>
              <a:rPr lang="es-419" sz="1600" b="1" dirty="0">
                <a:solidFill>
                  <a:srgbClr val="000000"/>
                </a:solidFill>
              </a:rPr>
              <a:t>reiniciar</a:t>
            </a:r>
            <a:r>
              <a:rPr lang="es-419" sz="1600" dirty="0">
                <a:solidFill>
                  <a:srgbClr val="000000"/>
                </a:solidFill>
              </a:rPr>
              <a:t> el </a:t>
            </a:r>
            <a:r>
              <a:rPr lang="es-419" sz="1600" dirty="0" err="1">
                <a:solidFill>
                  <a:srgbClr val="000000"/>
                </a:solidFill>
              </a:rPr>
              <a:t>switch</a:t>
            </a:r>
            <a:r>
              <a:rPr lang="es-419" sz="1600" dirty="0">
                <a:solidFill>
                  <a:srgbClr val="000000"/>
                </a:solidFill>
              </a:rPr>
              <a:t>. </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67730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33">
            <a:extLst>
              <a:ext uri="{FF2B5EF4-FFF2-40B4-BE49-F238E27FC236}">
                <a16:creationId xmlns:a16="http://schemas.microsoft.com/office/drawing/2014/main" id="{3D806C87-31C8-CB47-B551-AB14EA07807B}"/>
              </a:ext>
            </a:extLst>
          </p:cNvPr>
          <p:cNvSpPr>
            <a:spLocks noGrp="1" noChangeArrowheads="1"/>
          </p:cNvSpPr>
          <p:nvPr>
            <p:ph type="title"/>
          </p:nvPr>
        </p:nvSpPr>
        <p:spPr>
          <a:xfrm>
            <a:off x="1" y="50629"/>
            <a:ext cx="9144000" cy="757551"/>
          </a:xfrm>
        </p:spPr>
        <p:txBody>
          <a:bodyPr/>
          <a:lstStyle/>
          <a:p>
            <a:r>
              <a:rPr lang="es-419"/>
              <a:t>Materiales del Instructor - Módulo 1, guía de planificación</a:t>
            </a:r>
          </a:p>
        </p:txBody>
      </p:sp>
      <p:sp>
        <p:nvSpPr>
          <p:cNvPr id="9" name="Rectangle 34">
            <a:extLst>
              <a:ext uri="{FF2B5EF4-FFF2-40B4-BE49-F238E27FC236}">
                <a16:creationId xmlns:a16="http://schemas.microsoft.com/office/drawing/2014/main" id="{DE48E7AF-7BA6-7142-86A2-0BE522C12E97}"/>
              </a:ext>
            </a:extLst>
          </p:cNvPr>
          <p:cNvSpPr>
            <a:spLocks noGrp="1" noChangeArrowheads="1"/>
          </p:cNvSpPr>
          <p:nvPr>
            <p:ph idx="1"/>
          </p:nvPr>
        </p:nvSpPr>
        <p:spPr>
          <a:xfrm>
            <a:off x="145357" y="808180"/>
            <a:ext cx="8915516" cy="3193936"/>
          </a:xfrm>
        </p:spPr>
        <p:txBody>
          <a:bodyPr/>
          <a:lstStyle/>
          <a:p>
            <a:pPr marL="0" indent="0">
              <a:buNone/>
            </a:pPr>
            <a:r>
              <a:rPr lang="es-419" dirty="0"/>
              <a:t>Esta presentación se divide en dos partes:</a:t>
            </a:r>
          </a:p>
          <a:p>
            <a:pPr>
              <a:buFont typeface="Arial" panose="020B0604020202020204" pitchFamily="34" charset="0"/>
              <a:buChar char="•"/>
            </a:pPr>
            <a:r>
              <a:rPr lang="es-419" dirty="0"/>
              <a:t>Guía de planificación del instructor</a:t>
            </a:r>
          </a:p>
          <a:p>
            <a:pPr lvl="1">
              <a:buFont typeface="Arial" panose="020B0604020202020204" pitchFamily="34" charset="0"/>
              <a:buChar char="•"/>
            </a:pPr>
            <a:r>
              <a:rPr lang="es-419" dirty="0"/>
              <a:t>Information to help you become familiar with the module</a:t>
            </a:r>
          </a:p>
          <a:p>
            <a:pPr lvl="1"/>
            <a:r>
              <a:rPr lang="es-419" dirty="0"/>
              <a:t>Material didáctico</a:t>
            </a:r>
          </a:p>
          <a:p>
            <a:r>
              <a:rPr lang="es-419" dirty="0"/>
              <a:t>Presentación del instructor de la clase</a:t>
            </a:r>
          </a:p>
          <a:p>
            <a:pPr lvl="1"/>
            <a:r>
              <a:rPr lang="es-419" dirty="0"/>
              <a:t>Diapositivas opcionales que puede usar en el aula.</a:t>
            </a:r>
          </a:p>
          <a:p>
            <a:pPr lvl="1"/>
            <a:r>
              <a:rPr lang="es-419" dirty="0"/>
              <a:t>Comienza en la diapositiva #10</a:t>
            </a:r>
          </a:p>
          <a:p>
            <a:pPr marL="142875" lvl="1" indent="0">
              <a:buNone/>
            </a:pPr>
            <a:r>
              <a:rPr lang="es-419" sz="1600" b="1" dirty="0"/>
              <a:t>Nota:</a:t>
            </a:r>
            <a:r>
              <a:rPr lang="es-419" sz="1600" dirty="0"/>
              <a:t> Elimine la Guía de planificación de esta presentación antes de compartirla con alguien.</a:t>
            </a:r>
          </a:p>
          <a:p>
            <a:pPr marL="0" indent="0">
              <a:buNone/>
            </a:pPr>
            <a:r>
              <a:rPr lang="es-419" sz="1600" b="1" dirty="0">
                <a:solidFill>
                  <a:schemeClr val="accent4"/>
                </a:solidFill>
              </a:rPr>
              <a:t>Para obtener ayuda y recursos adicionales, vaya a la página de inicio del instructor y a los recursos para este curso. También puede visitar el sitio de desarrollo profesional en netacad.com, la página oficial de Facebook de Cisco Networking Academy o el grupo Instructor Only de Facebook.</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un switch con parámetros iniciales</a:t>
            </a:r>
            <a:br>
              <a:rPr lang="en-US" dirty="0"/>
            </a:br>
            <a:r>
              <a:rPr lang="es-419" sz="2400"/>
              <a:t>Ejemplo de configuración de SVI (Cont.)</a:t>
            </a:r>
          </a:p>
        </p:txBody>
      </p:sp>
      <p:graphicFrame>
        <p:nvGraphicFramePr>
          <p:cNvPr id="6" name="Content Placeholder 5">
            <a:extLst>
              <a:ext uri="{FF2B5EF4-FFF2-40B4-BE49-F238E27FC236}">
                <a16:creationId xmlns:a16="http://schemas.microsoft.com/office/drawing/2014/main" id="{2F8BAC7D-74EC-2242-A0DD-087087EAAD06}"/>
              </a:ext>
            </a:extLst>
          </p:cNvPr>
          <p:cNvGraphicFramePr>
            <a:graphicFrameLocks noGrp="1"/>
          </p:cNvGraphicFramePr>
          <p:nvPr>
            <p:ph idx="1"/>
            <p:extLst>
              <p:ext uri="{D42A27DB-BD31-4B8C-83A1-F6EECF244321}">
                <p14:modId xmlns:p14="http://schemas.microsoft.com/office/powerpoint/2010/main" val="568376226"/>
              </p:ext>
            </p:extLst>
          </p:nvPr>
        </p:nvGraphicFramePr>
        <p:xfrm>
          <a:off x="431800" y="937260"/>
          <a:ext cx="8280400" cy="3571240"/>
        </p:xfrm>
        <a:graphic>
          <a:graphicData uri="http://schemas.openxmlformats.org/drawingml/2006/table">
            <a:tbl>
              <a:tblPr firstRow="1" bandRow="1">
                <a:tableStyleId>{5C22544A-7EE6-4342-B048-85BDC9FD1C3A}</a:tableStyleId>
              </a:tblPr>
              <a:tblGrid>
                <a:gridCol w="3435865">
                  <a:extLst>
                    <a:ext uri="{9D8B030D-6E8A-4147-A177-3AD203B41FA5}">
                      <a16:colId xmlns:a16="http://schemas.microsoft.com/office/drawing/2014/main" val="1842772784"/>
                    </a:ext>
                  </a:extLst>
                </a:gridCol>
                <a:gridCol w="4844535">
                  <a:extLst>
                    <a:ext uri="{9D8B030D-6E8A-4147-A177-3AD203B41FA5}">
                      <a16:colId xmlns:a16="http://schemas.microsoft.com/office/drawing/2014/main" val="3362537858"/>
                    </a:ext>
                  </a:extLst>
                </a:gridCol>
              </a:tblGrid>
              <a:tr h="370840">
                <a:tc>
                  <a:txBody>
                    <a:bodyPr/>
                    <a:lstStyle/>
                    <a:p>
                      <a:pPr algn="l" rtl="0" fontAlgn="ctr"/>
                      <a:r>
                        <a:rPr lang="es-419" b="1">
                          <a:effectLst/>
                        </a:rPr>
                        <a:t>Tarea</a:t>
                      </a:r>
                    </a:p>
                  </a:txBody>
                  <a:tcPr marL="47625" marR="47625" marT="47625" marB="47625" anchor="ctr"/>
                </a:tc>
                <a:tc>
                  <a:txBody>
                    <a:bodyPr/>
                    <a:lstStyle/>
                    <a:p>
                      <a:pPr algn="l" rtl="0" fontAlgn="ctr"/>
                      <a:r>
                        <a:rPr lang="es-419" b="1">
                          <a:effectLst/>
                        </a:rPr>
                        <a:t>Comandos IOS</a:t>
                      </a:r>
                    </a:p>
                  </a:txBody>
                  <a:tcPr marL="47625" marR="47625" marT="47625" marB="47625" anchor="ctr"/>
                </a:tc>
                <a:extLst>
                  <a:ext uri="{0D108BD9-81ED-4DB2-BD59-A6C34878D82A}">
                    <a16:rowId xmlns:a16="http://schemas.microsoft.com/office/drawing/2014/main" val="782217537"/>
                  </a:ext>
                </a:extLst>
              </a:tr>
              <a:tr h="370840">
                <a:tc>
                  <a:txBody>
                    <a:bodyPr/>
                    <a:lstStyle/>
                    <a:p>
                      <a:pPr rtl="0" fontAlgn="ctr"/>
                      <a:r>
                        <a:rPr lang="es-419" b="0" dirty="0">
                          <a:effectLst/>
                        </a:rPr>
                        <a:t>Ingrese al modo de configuración global.</a:t>
                      </a:r>
                    </a:p>
                  </a:txBody>
                  <a:tcPr marL="47625" marR="47625" marT="47625" marB="47625" anchor="ctr"/>
                </a:tc>
                <a:tc>
                  <a:txBody>
                    <a:bodyPr/>
                    <a:lstStyle/>
                    <a:p>
                      <a:pPr rtl="0" fontAlgn="ctr"/>
                      <a:r>
                        <a:rPr lang="es-419" b="0">
                          <a:effectLst/>
                        </a:rPr>
                        <a:t>S1# </a:t>
                      </a:r>
                      <a:r>
                        <a:rPr lang="es-419" b="1">
                          <a:effectLst/>
                        </a:rPr>
                        <a:t>configure terminal</a:t>
                      </a:r>
                    </a:p>
                  </a:txBody>
                  <a:tcPr marL="47625" marR="47625" marT="47625" marB="47625" anchor="ctr"/>
                </a:tc>
                <a:extLst>
                  <a:ext uri="{0D108BD9-81ED-4DB2-BD59-A6C34878D82A}">
                    <a16:rowId xmlns:a16="http://schemas.microsoft.com/office/drawing/2014/main" val="4169023811"/>
                  </a:ext>
                </a:extLst>
              </a:tr>
              <a:tr h="370840">
                <a:tc>
                  <a:txBody>
                    <a:bodyPr/>
                    <a:lstStyle/>
                    <a:p>
                      <a:pPr rtl="0" fontAlgn="ctr"/>
                      <a:r>
                        <a:rPr lang="es-419" b="0" dirty="0">
                          <a:effectLst/>
                        </a:rPr>
                        <a:t>Ingrese al modo de configuración de interfaz para la SVI.</a:t>
                      </a:r>
                    </a:p>
                  </a:txBody>
                  <a:tcPr marL="47625" marR="47625" marT="47625" marB="47625" anchor="ctr"/>
                </a:tc>
                <a:tc>
                  <a:txBody>
                    <a:bodyPr/>
                    <a:lstStyle/>
                    <a:p>
                      <a:pPr rtl="0" fontAlgn="ctr"/>
                      <a:r>
                        <a:rPr lang="es-419" b="0">
                          <a:effectLst/>
                        </a:rPr>
                        <a:t>S1(config)# </a:t>
                      </a:r>
                      <a:r>
                        <a:rPr lang="es-419" b="1">
                          <a:effectLst/>
                        </a:rPr>
                        <a:t>interface vlan 99</a:t>
                      </a:r>
                    </a:p>
                  </a:txBody>
                  <a:tcPr marL="47625" marR="47625" marT="47625" marB="47625" anchor="ctr"/>
                </a:tc>
                <a:extLst>
                  <a:ext uri="{0D108BD9-81ED-4DB2-BD59-A6C34878D82A}">
                    <a16:rowId xmlns:a16="http://schemas.microsoft.com/office/drawing/2014/main" val="3690311916"/>
                  </a:ext>
                </a:extLst>
              </a:tr>
              <a:tr h="370840">
                <a:tc>
                  <a:txBody>
                    <a:bodyPr/>
                    <a:lstStyle/>
                    <a:p>
                      <a:pPr rtl="0" fontAlgn="ctr"/>
                      <a:r>
                        <a:rPr lang="es-419" b="0" dirty="0">
                          <a:effectLst/>
                        </a:rPr>
                        <a:t>Configure la dirección IPv4 de la interfaz de administración.</a:t>
                      </a:r>
                    </a:p>
                  </a:txBody>
                  <a:tcPr marL="47625" marR="47625" marT="47625" marB="47625" anchor="ctr"/>
                </a:tc>
                <a:tc>
                  <a:txBody>
                    <a:bodyPr/>
                    <a:lstStyle/>
                    <a:p>
                      <a:pPr rtl="0" fontAlgn="ctr"/>
                      <a:r>
                        <a:rPr lang="es-419" b="0">
                          <a:effectLst/>
                        </a:rPr>
                        <a:t>S1(config-if)# </a:t>
                      </a:r>
                      <a:r>
                        <a:rPr lang="es-419" b="1">
                          <a:effectLst/>
                        </a:rPr>
                        <a:t>ip address 172.17.99.11 255.255.255.0</a:t>
                      </a:r>
                    </a:p>
                  </a:txBody>
                  <a:tcPr marL="47625" marR="47625" marT="47625" marB="47625" anchor="ctr"/>
                </a:tc>
                <a:extLst>
                  <a:ext uri="{0D108BD9-81ED-4DB2-BD59-A6C34878D82A}">
                    <a16:rowId xmlns:a16="http://schemas.microsoft.com/office/drawing/2014/main" val="4131391620"/>
                  </a:ext>
                </a:extLst>
              </a:tr>
              <a:tr h="370840">
                <a:tc>
                  <a:txBody>
                    <a:bodyPr/>
                    <a:lstStyle/>
                    <a:p>
                      <a:pPr rtl="0" fontAlgn="ctr"/>
                      <a:r>
                        <a:rPr lang="es-419" b="0" dirty="0">
                          <a:effectLst/>
                        </a:rPr>
                        <a:t>Configure la dirección IPv6 de la interfaz de administración</a:t>
                      </a:r>
                    </a:p>
                  </a:txBody>
                  <a:tcPr marL="47625" marR="47625" marT="47625" marB="47625" anchor="ctr"/>
                </a:tc>
                <a:tc>
                  <a:txBody>
                    <a:bodyPr/>
                    <a:lstStyle/>
                    <a:p>
                      <a:pPr rtl="0" fontAlgn="ctr"/>
                      <a:r>
                        <a:rPr lang="es-419" b="0" dirty="0">
                          <a:effectLst/>
                        </a:rPr>
                        <a:t>S1 (</a:t>
                      </a:r>
                      <a:r>
                        <a:rPr lang="es-419" b="0" dirty="0" err="1">
                          <a:effectLst/>
                        </a:rPr>
                        <a:t>config-if</a:t>
                      </a:r>
                      <a:r>
                        <a:rPr lang="es-419" b="0" dirty="0">
                          <a:effectLst/>
                        </a:rPr>
                        <a:t>) # </a:t>
                      </a:r>
                      <a:r>
                        <a:rPr lang="en-US" sz="1400" b="1" i="0" kern="1200" dirty="0">
                          <a:solidFill>
                            <a:schemeClr val="dk1"/>
                          </a:solidFill>
                          <a:effectLst/>
                          <a:latin typeface="+mn-lt"/>
                          <a:ea typeface="+mn-ea"/>
                          <a:cs typeface="+mn-cs"/>
                        </a:rPr>
                        <a:t>ipv6 address </a:t>
                      </a:r>
                      <a:r>
                        <a:rPr lang="es-419" b="1" dirty="0">
                          <a:effectLst/>
                        </a:rPr>
                        <a:t>2001:db8:acad:99: :1/64</a:t>
                      </a:r>
                    </a:p>
                  </a:txBody>
                  <a:tcPr marL="47625" marR="47625" marT="47625" marB="47625" anchor="ctr"/>
                </a:tc>
                <a:extLst>
                  <a:ext uri="{0D108BD9-81ED-4DB2-BD59-A6C34878D82A}">
                    <a16:rowId xmlns:a16="http://schemas.microsoft.com/office/drawing/2014/main" val="2774051159"/>
                  </a:ext>
                </a:extLst>
              </a:tr>
              <a:tr h="370840">
                <a:tc>
                  <a:txBody>
                    <a:bodyPr/>
                    <a:lstStyle/>
                    <a:p>
                      <a:pPr rtl="0" fontAlgn="ctr"/>
                      <a:r>
                        <a:rPr lang="es-419" b="0" dirty="0">
                          <a:effectLst/>
                        </a:rPr>
                        <a:t>Habilite la interfaz de administración.</a:t>
                      </a:r>
                    </a:p>
                  </a:txBody>
                  <a:tcPr marL="47625" marR="47625" marT="47625" marB="47625" anchor="ctr"/>
                </a:tc>
                <a:tc>
                  <a:txBody>
                    <a:bodyPr/>
                    <a:lstStyle/>
                    <a:p>
                      <a:pPr rtl="0" fontAlgn="ctr"/>
                      <a:r>
                        <a:rPr lang="es-419" b="0">
                          <a:effectLst/>
                        </a:rPr>
                        <a:t>S1(config-if)# </a:t>
                      </a:r>
                      <a:r>
                        <a:rPr lang="es-419" b="1">
                          <a:effectLst/>
                        </a:rPr>
                        <a:t>no shutdown</a:t>
                      </a:r>
                    </a:p>
                  </a:txBody>
                  <a:tcPr marL="47625" marR="47625" marT="47625" marB="47625" anchor="ctr"/>
                </a:tc>
                <a:extLst>
                  <a:ext uri="{0D108BD9-81ED-4DB2-BD59-A6C34878D82A}">
                    <a16:rowId xmlns:a16="http://schemas.microsoft.com/office/drawing/2014/main" val="1193633188"/>
                  </a:ext>
                </a:extLst>
              </a:tr>
              <a:tr h="370840">
                <a:tc>
                  <a:txBody>
                    <a:bodyPr/>
                    <a:lstStyle/>
                    <a:p>
                      <a:pPr rtl="0" fontAlgn="ctr"/>
                      <a:r>
                        <a:rPr lang="es-419" b="0" dirty="0">
                          <a:effectLst/>
                        </a:rPr>
                        <a:t>Vuelva al modo EXEC privilegiado.</a:t>
                      </a:r>
                    </a:p>
                  </a:txBody>
                  <a:tcPr marL="47625" marR="47625" marT="47625" marB="47625" anchor="ctr"/>
                </a:tc>
                <a:tc>
                  <a:txBody>
                    <a:bodyPr/>
                    <a:lstStyle/>
                    <a:p>
                      <a:pPr rtl="0" fontAlgn="ctr"/>
                      <a:r>
                        <a:rPr lang="es-419" b="0">
                          <a:effectLst/>
                        </a:rPr>
                        <a:t>S1(config-if)# </a:t>
                      </a:r>
                      <a:r>
                        <a:rPr lang="es-419" b="1">
                          <a:effectLst/>
                        </a:rPr>
                        <a:t>end</a:t>
                      </a:r>
                    </a:p>
                  </a:txBody>
                  <a:tcPr marL="47625" marR="47625" marT="47625" marB="47625" anchor="ctr"/>
                </a:tc>
                <a:extLst>
                  <a:ext uri="{0D108BD9-81ED-4DB2-BD59-A6C34878D82A}">
                    <a16:rowId xmlns:a16="http://schemas.microsoft.com/office/drawing/2014/main" val="1019189593"/>
                  </a:ext>
                </a:extLst>
              </a:tr>
              <a:tr h="370840">
                <a:tc>
                  <a:txBody>
                    <a:bodyPr/>
                    <a:lstStyle/>
                    <a:p>
                      <a:pPr rtl="0" fontAlgn="ctr"/>
                      <a:r>
                        <a:rPr lang="es-419" b="0" dirty="0">
                          <a:effectLst/>
                        </a:rPr>
                        <a:t>Guarde la configuración en ejecución en la configuración de inicio.</a:t>
                      </a:r>
                    </a:p>
                  </a:txBody>
                  <a:tcPr marL="47625" marR="47625" marT="47625" marB="47625" anchor="ctr"/>
                </a:tc>
                <a:tc>
                  <a:txBody>
                    <a:bodyPr/>
                    <a:lstStyle/>
                    <a:p>
                      <a:pPr rtl="0" fontAlgn="ctr"/>
                      <a:r>
                        <a:rPr lang="es-419" b="0" dirty="0">
                          <a:effectLst/>
                        </a:rPr>
                        <a:t>S1# </a:t>
                      </a:r>
                      <a:r>
                        <a:rPr lang="es-419" b="1" dirty="0" err="1">
                          <a:effectLst/>
                        </a:rPr>
                        <a:t>copy</a:t>
                      </a:r>
                      <a:r>
                        <a:rPr lang="es-419" b="1" dirty="0">
                          <a:effectLst/>
                        </a:rPr>
                        <a:t> running-</a:t>
                      </a:r>
                      <a:r>
                        <a:rPr lang="es-419" b="1" dirty="0" err="1">
                          <a:effectLst/>
                        </a:rPr>
                        <a:t>config</a:t>
                      </a:r>
                      <a:r>
                        <a:rPr lang="es-419" b="1" dirty="0">
                          <a:effectLst/>
                        </a:rPr>
                        <a:t> startup-</a:t>
                      </a:r>
                      <a:r>
                        <a:rPr lang="es-419" b="1" dirty="0" err="1">
                          <a:effectLst/>
                        </a:rPr>
                        <a:t>config</a:t>
                      </a:r>
                      <a:endParaRPr lang="es-419" b="1" dirty="0">
                        <a:effectLst/>
                      </a:endParaRPr>
                    </a:p>
                  </a:txBody>
                  <a:tcPr marL="47625" marR="47625" marT="47625" marB="47625" anchor="ctr"/>
                </a:tc>
                <a:extLst>
                  <a:ext uri="{0D108BD9-81ED-4DB2-BD59-A6C34878D82A}">
                    <a16:rowId xmlns:a16="http://schemas.microsoft.com/office/drawing/2014/main" val="1553730239"/>
                  </a:ext>
                </a:extLst>
              </a:tr>
            </a:tbl>
          </a:graphicData>
        </a:graphic>
      </p:graphicFrame>
    </p:spTree>
    <p:custDataLst>
      <p:tags r:id="rId1"/>
    </p:custDataLst>
    <p:extLst>
      <p:ext uri="{BB962C8B-B14F-4D97-AF65-F5344CB8AC3E}">
        <p14:creationId xmlns:p14="http://schemas.microsoft.com/office/powerpoint/2010/main" val="345117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un switch con parámetros iniciales</a:t>
            </a:r>
            <a:br>
              <a:rPr lang="en-US" dirty="0"/>
            </a:br>
            <a:r>
              <a:rPr lang="es-419" sz="2400"/>
              <a:t>Ejemplo de configuración de SVI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7"/>
            <a:ext cx="8280057" cy="1477963"/>
          </a:xfrm>
        </p:spPr>
        <p:txBody>
          <a:bodyPr/>
          <a:lstStyle/>
          <a:p>
            <a:pPr marL="0" indent="0" algn="l" rtl="0"/>
            <a:r>
              <a:rPr lang="es-419" sz="1600" b="1" dirty="0">
                <a:solidFill>
                  <a:srgbClr val="000000"/>
                </a:solidFill>
              </a:rPr>
              <a:t>Paso 2: Configure el </a:t>
            </a:r>
            <a:r>
              <a:rPr lang="es-419" sz="1600" b="1" dirty="0" err="1">
                <a:solidFill>
                  <a:srgbClr val="000000"/>
                </a:solidFill>
              </a:rPr>
              <a:t>gateway</a:t>
            </a:r>
            <a:r>
              <a:rPr lang="es-419" sz="1600" b="1" dirty="0">
                <a:solidFill>
                  <a:srgbClr val="000000"/>
                </a:solidFill>
              </a:rPr>
              <a:t> predeterminado</a:t>
            </a:r>
          </a:p>
          <a:p>
            <a:pPr marL="285750" indent="-285750" algn="l" rtl="0">
              <a:buFont typeface="Arial" panose="020B0604020202020204" pitchFamily="34" charset="0"/>
              <a:buChar char="•"/>
            </a:pPr>
            <a:r>
              <a:rPr lang="es-419" sz="1600" dirty="0">
                <a:solidFill>
                  <a:srgbClr val="000000"/>
                </a:solidFill>
              </a:rPr>
              <a:t>Si el </a:t>
            </a:r>
            <a:r>
              <a:rPr lang="es-419" sz="1600" dirty="0" err="1">
                <a:solidFill>
                  <a:srgbClr val="000000"/>
                </a:solidFill>
              </a:rPr>
              <a:t>switch</a:t>
            </a:r>
            <a:r>
              <a:rPr lang="es-419" sz="1600" dirty="0">
                <a:solidFill>
                  <a:srgbClr val="000000"/>
                </a:solidFill>
              </a:rPr>
              <a:t> se va a administrar de forma remota desde redes que no están conectadas directamente, se debe configurar con un </a:t>
            </a:r>
            <a:r>
              <a:rPr lang="es-419" sz="1600" dirty="0" err="1">
                <a:solidFill>
                  <a:srgbClr val="000000"/>
                </a:solidFill>
              </a:rPr>
              <a:t>gateway</a:t>
            </a:r>
            <a:r>
              <a:rPr lang="es-419" sz="1600" dirty="0">
                <a:solidFill>
                  <a:srgbClr val="000000"/>
                </a:solidFill>
              </a:rPr>
              <a:t> predeterminado.</a:t>
            </a:r>
          </a:p>
          <a:p>
            <a:pPr marL="358835" lvl="1" indent="-285750" rtl="0">
              <a:buFont typeface="Arial" panose="020B0604020202020204" pitchFamily="34" charset="0"/>
              <a:buChar char="•"/>
            </a:pPr>
            <a:r>
              <a:rPr lang="es-419" b="1" dirty="0">
                <a:solidFill>
                  <a:srgbClr val="000000"/>
                </a:solidFill>
              </a:rPr>
              <a:t>Nota</a:t>
            </a:r>
            <a:r>
              <a:rPr lang="es-419" dirty="0">
                <a:solidFill>
                  <a:srgbClr val="000000"/>
                </a:solidFill>
              </a:rPr>
              <a:t>: Debido a que recibirá la información de la puerta de enlace predeterminada de un mensaje de anuncio de </a:t>
            </a:r>
            <a:r>
              <a:rPr lang="es-419" dirty="0" err="1">
                <a:solidFill>
                  <a:srgbClr val="000000"/>
                </a:solidFill>
              </a:rPr>
              <a:t>router</a:t>
            </a:r>
            <a:r>
              <a:rPr lang="es-419" dirty="0">
                <a:solidFill>
                  <a:srgbClr val="000000"/>
                </a:solidFill>
              </a:rPr>
              <a:t> (RA), el </a:t>
            </a:r>
            <a:r>
              <a:rPr lang="es-419" dirty="0" err="1">
                <a:solidFill>
                  <a:srgbClr val="000000"/>
                </a:solidFill>
              </a:rPr>
              <a:t>switch</a:t>
            </a:r>
            <a:r>
              <a:rPr lang="es-419" dirty="0">
                <a:solidFill>
                  <a:srgbClr val="000000"/>
                </a:solidFill>
              </a:rPr>
              <a:t> no requiere una puerta de enlace predeterminada IPv6. </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FC953A50-B6A3-8F48-A4FD-939C0133D8ED}"/>
              </a:ext>
            </a:extLst>
          </p:cNvPr>
          <p:cNvGraphicFramePr>
            <a:graphicFrameLocks noGrp="1"/>
          </p:cNvGraphicFramePr>
          <p:nvPr>
            <p:extLst>
              <p:ext uri="{D42A27DB-BD31-4B8C-83A1-F6EECF244321}">
                <p14:modId xmlns:p14="http://schemas.microsoft.com/office/powerpoint/2010/main" val="3285211001"/>
              </p:ext>
            </p:extLst>
          </p:nvPr>
        </p:nvGraphicFramePr>
        <p:xfrm>
          <a:off x="479338" y="2393264"/>
          <a:ext cx="7866150" cy="2156460"/>
        </p:xfrm>
        <a:graphic>
          <a:graphicData uri="http://schemas.openxmlformats.org/drawingml/2006/table">
            <a:tbl>
              <a:tblPr firstRow="1" bandRow="1">
                <a:tableStyleId>{5C22544A-7EE6-4342-B048-85BDC9FD1C3A}</a:tableStyleId>
              </a:tblPr>
              <a:tblGrid>
                <a:gridCol w="3664852">
                  <a:extLst>
                    <a:ext uri="{9D8B030D-6E8A-4147-A177-3AD203B41FA5}">
                      <a16:colId xmlns:a16="http://schemas.microsoft.com/office/drawing/2014/main" val="677433346"/>
                    </a:ext>
                  </a:extLst>
                </a:gridCol>
                <a:gridCol w="4201298">
                  <a:extLst>
                    <a:ext uri="{9D8B030D-6E8A-4147-A177-3AD203B41FA5}">
                      <a16:colId xmlns:a16="http://schemas.microsoft.com/office/drawing/2014/main" val="311618432"/>
                    </a:ext>
                  </a:extLst>
                </a:gridCol>
              </a:tblGrid>
              <a:tr h="370840">
                <a:tc>
                  <a:txBody>
                    <a:bodyPr/>
                    <a:lstStyle/>
                    <a:p>
                      <a:pPr algn="l" rtl="0" fontAlgn="ctr"/>
                      <a:r>
                        <a:rPr lang="es-419" b="1">
                          <a:effectLst/>
                        </a:rPr>
                        <a:t>Tarea</a:t>
                      </a:r>
                    </a:p>
                  </a:txBody>
                  <a:tcPr marL="47625" marR="47625" marT="47625" marB="47625" anchor="ctr"/>
                </a:tc>
                <a:tc>
                  <a:txBody>
                    <a:bodyPr/>
                    <a:lstStyle/>
                    <a:p>
                      <a:pPr algn="l" rtl="0" fontAlgn="ctr"/>
                      <a:r>
                        <a:rPr lang="es-419" b="1">
                          <a:effectLst/>
                        </a:rPr>
                        <a:t>Comandos IOS</a:t>
                      </a:r>
                    </a:p>
                  </a:txBody>
                  <a:tcPr marL="47625" marR="47625" marT="47625" marB="47625" anchor="ctr"/>
                </a:tc>
                <a:extLst>
                  <a:ext uri="{0D108BD9-81ED-4DB2-BD59-A6C34878D82A}">
                    <a16:rowId xmlns:a16="http://schemas.microsoft.com/office/drawing/2014/main" val="258089149"/>
                  </a:ext>
                </a:extLst>
              </a:tr>
              <a:tr h="370840">
                <a:tc>
                  <a:txBody>
                    <a:bodyPr/>
                    <a:lstStyle/>
                    <a:p>
                      <a:pPr rtl="0" fontAlgn="ctr"/>
                      <a:r>
                        <a:rPr lang="es-419" b="0" dirty="0">
                          <a:effectLst/>
                        </a:rPr>
                        <a:t>Ingrese al modo de configuración global.</a:t>
                      </a:r>
                    </a:p>
                  </a:txBody>
                  <a:tcPr marL="47625" marR="47625" marT="47625" marB="47625" anchor="ctr"/>
                </a:tc>
                <a:tc>
                  <a:txBody>
                    <a:bodyPr/>
                    <a:lstStyle/>
                    <a:p>
                      <a:pPr rtl="0" fontAlgn="ctr"/>
                      <a:r>
                        <a:rPr lang="es-419" b="0">
                          <a:effectLst/>
                        </a:rPr>
                        <a:t>S1# </a:t>
                      </a:r>
                      <a:r>
                        <a:rPr lang="es-419" b="1">
                          <a:effectLst/>
                        </a:rPr>
                        <a:t>configure terminal</a:t>
                      </a:r>
                    </a:p>
                  </a:txBody>
                  <a:tcPr marL="47625" marR="47625" marT="47625" marB="47625" anchor="ctr"/>
                </a:tc>
                <a:extLst>
                  <a:ext uri="{0D108BD9-81ED-4DB2-BD59-A6C34878D82A}">
                    <a16:rowId xmlns:a16="http://schemas.microsoft.com/office/drawing/2014/main" val="579198416"/>
                  </a:ext>
                </a:extLst>
              </a:tr>
              <a:tr h="370840">
                <a:tc>
                  <a:txBody>
                    <a:bodyPr/>
                    <a:lstStyle/>
                    <a:p>
                      <a:pPr rtl="0" fontAlgn="ctr"/>
                      <a:r>
                        <a:rPr lang="es-419" b="0">
                          <a:effectLst/>
                        </a:rPr>
                        <a:t>Configure el gateway predeterminado para el switch.</a:t>
                      </a:r>
                    </a:p>
                  </a:txBody>
                  <a:tcPr marL="47625" marR="47625" marT="47625" marB="47625" anchor="ctr"/>
                </a:tc>
                <a:tc>
                  <a:txBody>
                    <a:bodyPr/>
                    <a:lstStyle/>
                    <a:p>
                      <a:pPr rtl="0" fontAlgn="ctr"/>
                      <a:r>
                        <a:rPr lang="es-419" b="0">
                          <a:effectLst/>
                        </a:rPr>
                        <a:t>S1(config)# </a:t>
                      </a:r>
                      <a:r>
                        <a:rPr lang="es-419" b="1">
                          <a:effectLst/>
                        </a:rPr>
                        <a:t>ip default-gateway 172.17.99.1</a:t>
                      </a:r>
                    </a:p>
                  </a:txBody>
                  <a:tcPr marL="47625" marR="47625" marT="47625" marB="47625" anchor="ctr"/>
                </a:tc>
                <a:extLst>
                  <a:ext uri="{0D108BD9-81ED-4DB2-BD59-A6C34878D82A}">
                    <a16:rowId xmlns:a16="http://schemas.microsoft.com/office/drawing/2014/main" val="2785895484"/>
                  </a:ext>
                </a:extLst>
              </a:tr>
              <a:tr h="370840">
                <a:tc>
                  <a:txBody>
                    <a:bodyPr/>
                    <a:lstStyle/>
                    <a:p>
                      <a:pPr rtl="0" fontAlgn="ctr"/>
                      <a:r>
                        <a:rPr lang="es-419" b="0" dirty="0">
                          <a:effectLst/>
                        </a:rPr>
                        <a:t>Vuelva al modo EXEC privilegiado.</a:t>
                      </a:r>
                    </a:p>
                  </a:txBody>
                  <a:tcPr marL="47625" marR="47625" marT="47625" marB="47625" anchor="ctr"/>
                </a:tc>
                <a:tc>
                  <a:txBody>
                    <a:bodyPr/>
                    <a:lstStyle/>
                    <a:p>
                      <a:pPr rtl="0" fontAlgn="ctr"/>
                      <a:r>
                        <a:rPr lang="es-419" b="0">
                          <a:effectLst/>
                        </a:rPr>
                        <a:t>S1(config-if)# </a:t>
                      </a:r>
                      <a:r>
                        <a:rPr lang="es-419" b="1">
                          <a:effectLst/>
                        </a:rPr>
                        <a:t>end</a:t>
                      </a:r>
                    </a:p>
                  </a:txBody>
                  <a:tcPr marL="47625" marR="47625" marT="47625" marB="47625" anchor="ctr"/>
                </a:tc>
                <a:extLst>
                  <a:ext uri="{0D108BD9-81ED-4DB2-BD59-A6C34878D82A}">
                    <a16:rowId xmlns:a16="http://schemas.microsoft.com/office/drawing/2014/main" val="1509114347"/>
                  </a:ext>
                </a:extLst>
              </a:tr>
              <a:tr h="370840">
                <a:tc>
                  <a:txBody>
                    <a:bodyPr/>
                    <a:lstStyle/>
                    <a:p>
                      <a:pPr rtl="0" fontAlgn="ctr"/>
                      <a:r>
                        <a:rPr lang="es-419" b="0" dirty="0">
                          <a:effectLst/>
                        </a:rPr>
                        <a:t>Guarde la configuración en ejecución en la configuración de inicio.</a:t>
                      </a:r>
                    </a:p>
                  </a:txBody>
                  <a:tcPr marL="47625" marR="47625" marT="47625" marB="47625" anchor="ctr"/>
                </a:tc>
                <a:tc>
                  <a:txBody>
                    <a:bodyPr/>
                    <a:lstStyle/>
                    <a:p>
                      <a:pPr rtl="0" fontAlgn="ctr"/>
                      <a:r>
                        <a:rPr lang="es-419" b="0" dirty="0">
                          <a:effectLst/>
                        </a:rPr>
                        <a:t>S1# </a:t>
                      </a:r>
                      <a:r>
                        <a:rPr lang="es-419" b="1" dirty="0" err="1">
                          <a:effectLst/>
                        </a:rPr>
                        <a:t>copy</a:t>
                      </a:r>
                      <a:r>
                        <a:rPr lang="es-419" b="1" dirty="0">
                          <a:effectLst/>
                        </a:rPr>
                        <a:t> running-</a:t>
                      </a:r>
                      <a:r>
                        <a:rPr lang="es-419" b="1" dirty="0" err="1">
                          <a:effectLst/>
                        </a:rPr>
                        <a:t>config</a:t>
                      </a:r>
                      <a:r>
                        <a:rPr lang="es-419" b="1" dirty="0">
                          <a:effectLst/>
                        </a:rPr>
                        <a:t> startup-</a:t>
                      </a:r>
                      <a:r>
                        <a:rPr lang="es-419" b="1" dirty="0" err="1">
                          <a:effectLst/>
                        </a:rPr>
                        <a:t>config</a:t>
                      </a:r>
                      <a:endParaRPr lang="es-419" b="1" dirty="0">
                        <a:effectLst/>
                      </a:endParaRPr>
                    </a:p>
                  </a:txBody>
                  <a:tcPr marL="47625" marR="47625" marT="47625" marB="47625" anchor="ctr"/>
                </a:tc>
                <a:extLst>
                  <a:ext uri="{0D108BD9-81ED-4DB2-BD59-A6C34878D82A}">
                    <a16:rowId xmlns:a16="http://schemas.microsoft.com/office/drawing/2014/main" val="1945985895"/>
                  </a:ext>
                </a:extLst>
              </a:tr>
            </a:tbl>
          </a:graphicData>
        </a:graphic>
      </p:graphicFrame>
    </p:spTree>
    <p:custDataLst>
      <p:tags r:id="rId1"/>
    </p:custDataLst>
    <p:extLst>
      <p:ext uri="{BB962C8B-B14F-4D97-AF65-F5344CB8AC3E}">
        <p14:creationId xmlns:p14="http://schemas.microsoft.com/office/powerpoint/2010/main" val="276693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un switch con parámetros iniciales</a:t>
            </a:r>
            <a:br>
              <a:rPr lang="en-US" dirty="0"/>
            </a:br>
            <a:r>
              <a:rPr lang="es-419" sz="2400"/>
              <a:t>Ejemplo de configuración de SVI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8"/>
            <a:ext cx="8280057" cy="1602388"/>
          </a:xfrm>
        </p:spPr>
        <p:txBody>
          <a:bodyPr/>
          <a:lstStyle/>
          <a:p>
            <a:pPr marL="0" indent="0" algn="l" rtl="0"/>
            <a:r>
              <a:rPr lang="es-419" sz="1600" b="1" dirty="0">
                <a:solidFill>
                  <a:srgbClr val="000000"/>
                </a:solidFill>
              </a:rPr>
              <a:t>Paso 3</a:t>
            </a:r>
            <a:r>
              <a:rPr lang="es-419" sz="1600" dirty="0">
                <a:solidFill>
                  <a:srgbClr val="000000"/>
                </a:solidFill>
              </a:rPr>
              <a:t>: </a:t>
            </a:r>
            <a:r>
              <a:rPr lang="es-419" sz="1600" b="1" dirty="0">
                <a:solidFill>
                  <a:srgbClr val="000000"/>
                </a:solidFill>
              </a:rPr>
              <a:t>Verifique la configuración.</a:t>
            </a:r>
          </a:p>
          <a:p>
            <a:pPr marL="285750" indent="-285750" algn="l" rtl="0">
              <a:buFont typeface="Arial" panose="020B0604020202020204" pitchFamily="34" charset="0"/>
              <a:buChar char="•"/>
            </a:pPr>
            <a:r>
              <a:rPr lang="es-419" sz="1600" dirty="0">
                <a:solidFill>
                  <a:srgbClr val="000000"/>
                </a:solidFill>
              </a:rPr>
              <a:t>Los comandos </a:t>
            </a:r>
            <a:r>
              <a:rPr lang="es-419" sz="1600" b="1" dirty="0">
                <a:solidFill>
                  <a:srgbClr val="000000"/>
                </a:solidFill>
              </a:rPr>
              <a:t>show </a:t>
            </a:r>
            <a:r>
              <a:rPr lang="es-419" sz="1600" b="1" dirty="0" err="1">
                <a:solidFill>
                  <a:srgbClr val="000000"/>
                </a:solidFill>
              </a:rPr>
              <a:t>ip</a:t>
            </a:r>
            <a:r>
              <a:rPr lang="es-419" sz="1600" b="1" dirty="0">
                <a:solidFill>
                  <a:srgbClr val="000000"/>
                </a:solidFill>
              </a:rPr>
              <a:t> interface </a:t>
            </a:r>
            <a:r>
              <a:rPr lang="es-419" sz="1600" b="1" dirty="0" err="1">
                <a:solidFill>
                  <a:srgbClr val="000000"/>
                </a:solidFill>
              </a:rPr>
              <a:t>brief</a:t>
            </a:r>
            <a:r>
              <a:rPr lang="es-419" sz="1600" dirty="0">
                <a:solidFill>
                  <a:srgbClr val="000000"/>
                </a:solidFill>
              </a:rPr>
              <a:t> y </a:t>
            </a:r>
            <a:r>
              <a:rPr lang="es-419" sz="1600" b="1" dirty="0">
                <a:solidFill>
                  <a:srgbClr val="000000"/>
                </a:solidFill>
              </a:rPr>
              <a:t>show ipv6 interface </a:t>
            </a:r>
            <a:r>
              <a:rPr lang="es-419" sz="1600" b="1" dirty="0" err="1">
                <a:solidFill>
                  <a:srgbClr val="000000"/>
                </a:solidFill>
              </a:rPr>
              <a:t>brief</a:t>
            </a:r>
            <a:r>
              <a:rPr lang="es-419" sz="1600" dirty="0">
                <a:solidFill>
                  <a:srgbClr val="000000"/>
                </a:solidFill>
              </a:rPr>
              <a:t> son útiles para determinar el estado de las interfaces físicas y virtuales. La información que se muestra confirma que la interfaz VLAN 99 se ha configurado con una dirección IPv4 e IPv6.</a:t>
            </a:r>
          </a:p>
          <a:p>
            <a:pPr marL="73085" lvl="1" indent="0" rtl="0">
              <a:buNone/>
            </a:pPr>
            <a:r>
              <a:rPr lang="es-419" sz="1600" b="1" dirty="0">
                <a:solidFill>
                  <a:srgbClr val="000000"/>
                </a:solidFill>
              </a:rPr>
              <a:t>Nota</a:t>
            </a:r>
            <a:r>
              <a:rPr lang="es-419" sz="1600" dirty="0">
                <a:solidFill>
                  <a:srgbClr val="000000"/>
                </a:solidFill>
              </a:rPr>
              <a:t>: Una dirección IP aplicada al SVI es solo para el acceso de administración remota al </a:t>
            </a:r>
            <a:r>
              <a:rPr lang="es-419" sz="1600" dirty="0" err="1">
                <a:solidFill>
                  <a:srgbClr val="000000"/>
                </a:solidFill>
              </a:rPr>
              <a:t>switch</a:t>
            </a:r>
            <a:r>
              <a:rPr lang="es-419" sz="1600" dirty="0">
                <a:solidFill>
                  <a:srgbClr val="000000"/>
                </a:solidFill>
              </a:rPr>
              <a:t>; esto no permite que el </a:t>
            </a:r>
            <a:r>
              <a:rPr lang="es-419" sz="1600" dirty="0" err="1">
                <a:solidFill>
                  <a:srgbClr val="000000"/>
                </a:solidFill>
              </a:rPr>
              <a:t>switch</a:t>
            </a:r>
            <a:r>
              <a:rPr lang="es-419" sz="1600" dirty="0">
                <a:solidFill>
                  <a:srgbClr val="000000"/>
                </a:solidFill>
              </a:rPr>
              <a:t> enrute paquetes de Capa 3.</a:t>
            </a:r>
          </a:p>
          <a:p>
            <a:pPr marL="285750" indent="-28575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4F41AAC1-AF44-8641-BE02-E10BD9E6BF90}"/>
              </a:ext>
            </a:extLst>
          </p:cNvPr>
          <p:cNvPicPr>
            <a:picLocks noChangeAspect="1"/>
          </p:cNvPicPr>
          <p:nvPr/>
        </p:nvPicPr>
        <p:blipFill>
          <a:blip r:embed="rId4"/>
          <a:stretch>
            <a:fillRect/>
          </a:stretch>
        </p:blipFill>
        <p:spPr>
          <a:xfrm>
            <a:off x="1793318" y="2809275"/>
            <a:ext cx="5100164" cy="2087509"/>
          </a:xfrm>
          <a:prstGeom prst="rect">
            <a:avLst/>
          </a:prstGeom>
        </p:spPr>
      </p:pic>
    </p:spTree>
    <p:custDataLst>
      <p:tags r:id="rId1"/>
    </p:custDataLst>
    <p:extLst>
      <p:ext uri="{BB962C8B-B14F-4D97-AF65-F5344CB8AC3E}">
        <p14:creationId xmlns:p14="http://schemas.microsoft.com/office/powerpoint/2010/main" val="38906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un switch con parámetros iniciales</a:t>
            </a:r>
            <a:br>
              <a:rPr lang="en-US" dirty="0"/>
            </a:br>
            <a:r>
              <a:rPr lang="es-419" sz="2400"/>
              <a:t>Lab – Configuración básica de un switch</a:t>
            </a:r>
          </a:p>
        </p:txBody>
      </p:sp>
      <p:sp>
        <p:nvSpPr>
          <p:cNvPr id="5" name="Content Placeholder 4">
            <a:extLst>
              <a:ext uri="{FF2B5EF4-FFF2-40B4-BE49-F238E27FC236}">
                <a16:creationId xmlns:a16="http://schemas.microsoft.com/office/drawing/2014/main" id="{E0BBBA74-358C-AC40-81A8-9C5DAC5AC385}"/>
              </a:ext>
            </a:extLst>
          </p:cNvPr>
          <p:cNvSpPr>
            <a:spLocks noGrp="1"/>
          </p:cNvSpPr>
          <p:nvPr>
            <p:ph idx="1"/>
          </p:nvPr>
        </p:nvSpPr>
        <p:spPr>
          <a:xfrm>
            <a:off x="254528" y="731837"/>
            <a:ext cx="8280057" cy="3073946"/>
          </a:xfrm>
        </p:spPr>
        <p:txBody>
          <a:bodyPr/>
          <a:lstStyle/>
          <a:p>
            <a:pPr marL="0" indent="0" algn="l" rtl="0"/>
            <a:r>
              <a:rPr lang="es-419" sz="1800">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sz="1800">
                <a:solidFill>
                  <a:srgbClr val="000000"/>
                </a:solidFill>
              </a:rPr>
              <a:t>Parte 1: tender el cableado de red y verificar la configuración predeterminada del switch</a:t>
            </a:r>
          </a:p>
          <a:p>
            <a:pPr marL="342900" indent="-342900" algn="l" rtl="0">
              <a:buFont typeface="Arial" panose="020B0604020202020204" pitchFamily="34" charset="0"/>
              <a:buChar char="•"/>
            </a:pPr>
            <a:r>
              <a:rPr lang="es-419" sz="1800">
                <a:solidFill>
                  <a:srgbClr val="000000"/>
                </a:solidFill>
              </a:rPr>
              <a:t>Parte 2: configurar parámetros básicos de los dispositivos de red</a:t>
            </a:r>
          </a:p>
          <a:p>
            <a:pPr marL="342900" indent="-342900" algn="l" rtl="0">
              <a:buFont typeface="Arial" panose="020B0604020202020204" pitchFamily="34" charset="0"/>
              <a:buChar char="•"/>
            </a:pPr>
            <a:r>
              <a:rPr lang="es-419" sz="1800">
                <a:solidFill>
                  <a:srgbClr val="000000"/>
                </a:solidFill>
              </a:rPr>
              <a:t>Parte 3: verificar y probar la conectividad de red</a:t>
            </a:r>
          </a:p>
          <a:p>
            <a:pPr marL="342900" indent="-342900" algn="l" rtl="0">
              <a:buFont typeface="Arial" panose="020B0604020202020204" pitchFamily="34" charset="0"/>
              <a:buChar char="•"/>
            </a:pPr>
            <a:r>
              <a:rPr lang="es-419" sz="1800">
                <a:solidFill>
                  <a:srgbClr val="000000"/>
                </a:solidFill>
              </a:rPr>
              <a:t>Parte 4: administrar la tabla de direcciones MAC</a:t>
            </a: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167231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1.2 - Configuración de puertos de un switch</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los puertos de un switch</a:t>
            </a:r>
            <a:br>
              <a:rPr lang="en-US" dirty="0"/>
            </a:br>
            <a:r>
              <a:rPr lang="es-419" sz="2400"/>
              <a:t>Comunicación en dúplex</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La comunicación en dúplex completo aumenta el ancho de banda eficaz al permitir que ambos extremos de una conexión transmitan y reciban datos simultáneamente. Esto también se conoce como comunicación bidireccional y requiere microsegmentación. </a:t>
            </a:r>
          </a:p>
          <a:p>
            <a:pPr marL="342900" indent="-342900" algn="l" rtl="0">
              <a:buFont typeface="Arial" panose="020B0604020202020204" pitchFamily="34" charset="0"/>
              <a:buChar char="•"/>
            </a:pPr>
            <a:r>
              <a:rPr lang="es-419" sz="1600">
                <a:solidFill>
                  <a:srgbClr val="000000"/>
                </a:solidFill>
              </a:rPr>
              <a:t>Las LAN microsegmentadas se crean cuando un puerto de switch tiene solo un dispositivo conectado y funciona en modo dúplex completo. No hay dominio de colisión asociado con un puerto de switch que funcione en modo dúplex completo.</a:t>
            </a:r>
          </a:p>
          <a:p>
            <a:pPr marL="342900" indent="-342900" algn="l" rtl="0">
              <a:buFont typeface="Arial" panose="020B0604020202020204" pitchFamily="34" charset="0"/>
              <a:buChar char="•"/>
            </a:pPr>
            <a:r>
              <a:rPr lang="es-419" sz="1600">
                <a:solidFill>
                  <a:srgbClr val="000000"/>
                </a:solidFill>
              </a:rPr>
              <a:t>A diferencia de la comunicación en dúplex completo, la comunicación en semidúplex es unidireccional. La comunicación en semidúplex genera problemas de rendimiento debido a que los datos fluyen en una sola dirección por vez, lo que a menudo provoca colisiones.</a:t>
            </a:r>
          </a:p>
          <a:p>
            <a:pPr marL="342900" indent="-342900" algn="l" rtl="0">
              <a:buFont typeface="Arial" panose="020B0604020202020204" pitchFamily="34" charset="0"/>
              <a:buChar char="•"/>
            </a:pPr>
            <a:r>
              <a:rPr lang="es-419" sz="1600">
                <a:solidFill>
                  <a:srgbClr val="000000"/>
                </a:solidFill>
              </a:rPr>
              <a:t>Gigabit Ethernet y NIC de 10 Gb requieren conexiones full-duplex para funcionar. En el modo dúplex completo, el circuito de detección de colisiones de la NIC se encuentra inhabilitado. Dúplex completo ofrece el 100% de eficacia en ambas direcciones (transmisión y recepción). Esto da como resultado una duplicación del uso potencial del ancho de banda establecido.</a:t>
            </a: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puertos de Switch </a:t>
            </a:r>
            <a:br>
              <a:rPr lang="en-US" dirty="0"/>
            </a:br>
            <a:r>
              <a:rPr lang="es-419" sz="2400"/>
              <a:t>Configurar puertos de switch en la capa física</a:t>
            </a:r>
          </a:p>
        </p:txBody>
      </p:sp>
      <p:sp>
        <p:nvSpPr>
          <p:cNvPr id="5" name="Content Placeholder 4">
            <a:extLst>
              <a:ext uri="{FF2B5EF4-FFF2-40B4-BE49-F238E27FC236}">
                <a16:creationId xmlns:a16="http://schemas.microsoft.com/office/drawing/2014/main" id="{A396B884-1D95-1541-A427-E52BD7F23F8E}"/>
              </a:ext>
            </a:extLst>
          </p:cNvPr>
          <p:cNvSpPr>
            <a:spLocks noGrp="1"/>
          </p:cNvSpPr>
          <p:nvPr>
            <p:ph idx="1"/>
          </p:nvPr>
        </p:nvSpPr>
        <p:spPr>
          <a:xfrm>
            <a:off x="135468" y="731837"/>
            <a:ext cx="8703732" cy="3689897"/>
          </a:xfrm>
        </p:spPr>
        <p:txBody>
          <a:bodyPr/>
          <a:lstStyle/>
          <a:p>
            <a:pPr marL="285750" indent="-285750" algn="l" rtl="0">
              <a:buFont typeface="Arial" panose="020B0604020202020204" pitchFamily="34" charset="0"/>
              <a:buChar char="•"/>
            </a:pPr>
            <a:r>
              <a:rPr lang="es-419" sz="1400" dirty="0">
                <a:solidFill>
                  <a:srgbClr val="000000"/>
                </a:solidFill>
              </a:rPr>
              <a:t>Los puertos de </a:t>
            </a:r>
            <a:r>
              <a:rPr lang="es-419" sz="1400" dirty="0" err="1">
                <a:solidFill>
                  <a:srgbClr val="000000"/>
                </a:solidFill>
              </a:rPr>
              <a:t>switch</a:t>
            </a:r>
            <a:r>
              <a:rPr lang="es-419" sz="1400" dirty="0">
                <a:solidFill>
                  <a:srgbClr val="000000"/>
                </a:solidFill>
              </a:rPr>
              <a:t> se pueden configurar manualmente con parámetros específicos de dúplex y de velocidad. Los comandos de configuración de interfaz respectivos son </a:t>
            </a:r>
            <a:r>
              <a:rPr lang="es-419" sz="1400" b="1" dirty="0">
                <a:solidFill>
                  <a:srgbClr val="000000"/>
                </a:solidFill>
              </a:rPr>
              <a:t>dúplex</a:t>
            </a:r>
            <a:r>
              <a:rPr lang="es-419" sz="1400" dirty="0">
                <a:solidFill>
                  <a:srgbClr val="000000"/>
                </a:solidFill>
              </a:rPr>
              <a:t> y </a:t>
            </a:r>
            <a:r>
              <a:rPr lang="es-419" sz="1400" b="1" dirty="0">
                <a:solidFill>
                  <a:srgbClr val="000000"/>
                </a:solidFill>
              </a:rPr>
              <a:t>velocidad</a:t>
            </a:r>
            <a:r>
              <a:rPr lang="es-419" sz="1400" dirty="0">
                <a:solidFill>
                  <a:srgbClr val="000000"/>
                </a:solidFill>
              </a:rPr>
              <a:t> .</a:t>
            </a:r>
          </a:p>
          <a:p>
            <a:pPr marL="285750" indent="-285750" algn="l" rtl="0">
              <a:buFont typeface="Arial" panose="020B0604020202020204" pitchFamily="34" charset="0"/>
              <a:buChar char="•"/>
            </a:pPr>
            <a:r>
              <a:rPr lang="es-419" sz="1400" dirty="0">
                <a:solidFill>
                  <a:srgbClr val="000000"/>
                </a:solidFill>
              </a:rPr>
              <a:t>La configuración predeterminada de dúplex y velocidad para los puertos de </a:t>
            </a:r>
            <a:r>
              <a:rPr lang="es-419" sz="1400" dirty="0" err="1">
                <a:solidFill>
                  <a:srgbClr val="000000"/>
                </a:solidFill>
              </a:rPr>
              <a:t>switch</a:t>
            </a:r>
            <a:r>
              <a:rPr lang="es-419" sz="1400" dirty="0">
                <a:solidFill>
                  <a:srgbClr val="000000"/>
                </a:solidFill>
              </a:rPr>
              <a:t> en los </a:t>
            </a:r>
            <a:r>
              <a:rPr lang="es-419" sz="1400" dirty="0" err="1">
                <a:solidFill>
                  <a:srgbClr val="000000"/>
                </a:solidFill>
              </a:rPr>
              <a:t>switches</a:t>
            </a:r>
            <a:r>
              <a:rPr lang="es-419" sz="1400" dirty="0">
                <a:solidFill>
                  <a:srgbClr val="000000"/>
                </a:solidFill>
              </a:rPr>
              <a:t> Cisco </a:t>
            </a:r>
            <a:r>
              <a:rPr lang="es-419" sz="1400" dirty="0" err="1">
                <a:solidFill>
                  <a:srgbClr val="000000"/>
                </a:solidFill>
              </a:rPr>
              <a:t>Catalyst</a:t>
            </a:r>
            <a:r>
              <a:rPr lang="es-419" sz="1400" dirty="0">
                <a:solidFill>
                  <a:srgbClr val="000000"/>
                </a:solidFill>
              </a:rPr>
              <a:t> 2960 y 3560 es automática. Los puertos 10/100/1000 funcionan en modo semidúplex o semidúplex cuando están configurados en 10 o 100 Mbps y operan solo en modo dúplex completo cuando está configurado en 1000 Mbps (1 Gbps). </a:t>
            </a:r>
          </a:p>
          <a:p>
            <a:pPr marL="285750" indent="-285750" algn="l" rtl="0">
              <a:buFont typeface="Arial" panose="020B0604020202020204" pitchFamily="34" charset="0"/>
              <a:buChar char="•"/>
            </a:pPr>
            <a:r>
              <a:rPr lang="es-419" sz="1400" dirty="0">
                <a:solidFill>
                  <a:srgbClr val="000000"/>
                </a:solidFill>
              </a:rPr>
              <a:t>La negociación automática es útil cuando la configuración de velocidad y dúplex del dispositivo que se conecta al puerto es desconocida o puede cambiar. Cuando se conecta a dispositivos conocidos como servidores, estaciones de trabajo dedicadas o dispositivos de red, la mejor práctica es establecer manualmente la configuración de velocidad y dúplex.</a:t>
            </a:r>
          </a:p>
          <a:p>
            <a:pPr marL="285750" indent="-285750" algn="l" rtl="0">
              <a:buFont typeface="Arial" panose="020B0604020202020204" pitchFamily="34" charset="0"/>
              <a:buChar char="•"/>
            </a:pPr>
            <a:r>
              <a:rPr lang="es-419" sz="1400" dirty="0">
                <a:solidFill>
                  <a:srgbClr val="000000"/>
                </a:solidFill>
              </a:rPr>
              <a:t>Al solucionar problemas de puertos del </a:t>
            </a:r>
            <a:r>
              <a:rPr lang="es-419" sz="1400" dirty="0" err="1">
                <a:solidFill>
                  <a:srgbClr val="000000"/>
                </a:solidFill>
              </a:rPr>
              <a:t>switch</a:t>
            </a:r>
            <a:r>
              <a:rPr lang="es-419" sz="1400" dirty="0">
                <a:solidFill>
                  <a:srgbClr val="000000"/>
                </a:solidFill>
              </a:rPr>
              <a:t>, es importante que se verifiquen las configuraciones de dúplex y velocidad.</a:t>
            </a:r>
          </a:p>
          <a:p>
            <a:pPr marL="0" indent="0" algn="l" rtl="0"/>
            <a:r>
              <a:rPr lang="es-419" sz="1400" b="1" dirty="0">
                <a:solidFill>
                  <a:srgbClr val="000000"/>
                </a:solidFill>
              </a:rPr>
              <a:t>Nota</a:t>
            </a:r>
            <a:r>
              <a:rPr lang="es-419" sz="1400" dirty="0">
                <a:solidFill>
                  <a:srgbClr val="000000"/>
                </a:solidFill>
              </a:rPr>
              <a:t>: si la configuración para el modo dúplex y la velocidad de puertos del </a:t>
            </a:r>
            <a:r>
              <a:rPr lang="es-419" sz="1400" dirty="0" err="1">
                <a:solidFill>
                  <a:srgbClr val="000000"/>
                </a:solidFill>
              </a:rPr>
              <a:t>switch</a:t>
            </a:r>
            <a:r>
              <a:rPr lang="es-419" sz="1400" dirty="0">
                <a:solidFill>
                  <a:srgbClr val="000000"/>
                </a:solidFill>
              </a:rPr>
              <a:t> presenta incompatibilidades, se pueden producir problemas de conectividad. Una falla de </a:t>
            </a:r>
            <a:r>
              <a:rPr lang="es-419" sz="1400" dirty="0" err="1">
                <a:solidFill>
                  <a:srgbClr val="000000"/>
                </a:solidFill>
              </a:rPr>
              <a:t>autonegociación</a:t>
            </a:r>
            <a:r>
              <a:rPr lang="es-419" sz="1400" dirty="0">
                <a:solidFill>
                  <a:srgbClr val="000000"/>
                </a:solidFill>
              </a:rPr>
              <a:t> provoca incompatibilidades en la configuración.</a:t>
            </a:r>
          </a:p>
          <a:p>
            <a:pPr marL="0" indent="0" algn="l"/>
            <a:endParaRPr lang="en-US" sz="1400" dirty="0">
              <a:solidFill>
                <a:srgbClr val="000000"/>
              </a:solidFill>
            </a:endParaRPr>
          </a:p>
          <a:p>
            <a:pPr marL="0" indent="0" algn="l" rtl="0"/>
            <a:r>
              <a:rPr lang="es-419" sz="1400" dirty="0">
                <a:solidFill>
                  <a:srgbClr val="000000"/>
                </a:solidFill>
              </a:rPr>
              <a:t>Todos los puertos de fibra óptica, como los puertos 1000BASE-SX, solo funcionan a una velocidad predefinida y siempre son dúplex completo.</a:t>
            </a:r>
          </a:p>
          <a:p>
            <a:pPr marL="285750" indent="-285750" algn="l">
              <a:buFont typeface="Arial" panose="020B0604020202020204" pitchFamily="34" charset="0"/>
              <a:buChar char="•"/>
            </a:pPr>
            <a:endParaRPr lang="en-US" sz="1200" dirty="0">
              <a:solidFill>
                <a:srgbClr val="000000"/>
              </a:solidFill>
            </a:endParaRPr>
          </a:p>
        </p:txBody>
      </p:sp>
    </p:spTree>
    <p:custDataLst>
      <p:tags r:id="rId1"/>
    </p:custDataLst>
    <p:extLst>
      <p:ext uri="{BB962C8B-B14F-4D97-AF65-F5344CB8AC3E}">
        <p14:creationId xmlns:p14="http://schemas.microsoft.com/office/powerpoint/2010/main" val="195492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puertos de Switch </a:t>
            </a:r>
            <a:br>
              <a:rPr lang="en-US" dirty="0"/>
            </a:br>
            <a:r>
              <a:rPr lang="es-419" sz="2400"/>
              <a:t>Configurar puertos de switch en la capa física</a:t>
            </a:r>
          </a:p>
        </p:txBody>
      </p:sp>
      <p:pic>
        <p:nvPicPr>
          <p:cNvPr id="8" name="Picture 7">
            <a:extLst>
              <a:ext uri="{FF2B5EF4-FFF2-40B4-BE49-F238E27FC236}">
                <a16:creationId xmlns:a16="http://schemas.microsoft.com/office/drawing/2014/main" id="{96E0510A-4031-B944-B6F8-AB0ED12EB5A2}"/>
              </a:ext>
            </a:extLst>
          </p:cNvPr>
          <p:cNvPicPr>
            <a:picLocks noChangeAspect="1"/>
          </p:cNvPicPr>
          <p:nvPr/>
        </p:nvPicPr>
        <p:blipFill>
          <a:blip r:embed="rId4"/>
          <a:stretch>
            <a:fillRect/>
          </a:stretch>
        </p:blipFill>
        <p:spPr>
          <a:xfrm>
            <a:off x="1484281" y="731837"/>
            <a:ext cx="5376925" cy="1504736"/>
          </a:xfrm>
          <a:prstGeom prst="rect">
            <a:avLst/>
          </a:prstGeom>
        </p:spPr>
      </p:pic>
      <p:graphicFrame>
        <p:nvGraphicFramePr>
          <p:cNvPr id="6" name="Content Placeholder 5">
            <a:extLst>
              <a:ext uri="{FF2B5EF4-FFF2-40B4-BE49-F238E27FC236}">
                <a16:creationId xmlns:a16="http://schemas.microsoft.com/office/drawing/2014/main" id="{76944CB1-F5B7-1041-83DE-84A8F381E5F5}"/>
              </a:ext>
            </a:extLst>
          </p:cNvPr>
          <p:cNvGraphicFramePr>
            <a:graphicFrameLocks noGrp="1"/>
          </p:cNvGraphicFramePr>
          <p:nvPr>
            <p:ph idx="1"/>
            <p:extLst>
              <p:ext uri="{D42A27DB-BD31-4B8C-83A1-F6EECF244321}">
                <p14:modId xmlns:p14="http://schemas.microsoft.com/office/powerpoint/2010/main" val="1699112377"/>
              </p:ext>
            </p:extLst>
          </p:nvPr>
        </p:nvGraphicFramePr>
        <p:xfrm>
          <a:off x="431800" y="2446636"/>
          <a:ext cx="8280400" cy="2314908"/>
        </p:xfrm>
        <a:graphic>
          <a:graphicData uri="http://schemas.openxmlformats.org/drawingml/2006/table">
            <a:tbl>
              <a:tblPr firstRow="1" bandRow="1">
                <a:tableStyleId>{5C22544A-7EE6-4342-B048-85BDC9FD1C3A}</a:tableStyleId>
              </a:tblPr>
              <a:tblGrid>
                <a:gridCol w="4140200">
                  <a:extLst>
                    <a:ext uri="{9D8B030D-6E8A-4147-A177-3AD203B41FA5}">
                      <a16:colId xmlns:a16="http://schemas.microsoft.com/office/drawing/2014/main" val="2304275337"/>
                    </a:ext>
                  </a:extLst>
                </a:gridCol>
                <a:gridCol w="4140200">
                  <a:extLst>
                    <a:ext uri="{9D8B030D-6E8A-4147-A177-3AD203B41FA5}">
                      <a16:colId xmlns:a16="http://schemas.microsoft.com/office/drawing/2014/main" val="2016920756"/>
                    </a:ext>
                  </a:extLst>
                </a:gridCol>
              </a:tblGrid>
              <a:tr h="308983">
                <a:tc>
                  <a:txBody>
                    <a:bodyPr/>
                    <a:lstStyle/>
                    <a:p>
                      <a:pPr algn="l" rtl="0" fontAlgn="ctr"/>
                      <a:r>
                        <a:rPr lang="es-419" sz="1200" b="1">
                          <a:effectLst/>
                        </a:rPr>
                        <a:t>Tarea</a:t>
                      </a:r>
                    </a:p>
                  </a:txBody>
                  <a:tcPr marL="47625" marR="47625" marT="47625" marB="47625" anchor="ctr"/>
                </a:tc>
                <a:tc>
                  <a:txBody>
                    <a:bodyPr/>
                    <a:lstStyle/>
                    <a:p>
                      <a:pPr algn="l" rtl="0" fontAlgn="ctr"/>
                      <a:r>
                        <a:rPr lang="es-419" sz="1200" b="1">
                          <a:effectLst/>
                        </a:rPr>
                        <a:t>Comandos IOS</a:t>
                      </a:r>
                    </a:p>
                  </a:txBody>
                  <a:tcPr marL="47625" marR="47625" marT="47625" marB="47625" anchor="ctr"/>
                </a:tc>
                <a:extLst>
                  <a:ext uri="{0D108BD9-81ED-4DB2-BD59-A6C34878D82A}">
                    <a16:rowId xmlns:a16="http://schemas.microsoft.com/office/drawing/2014/main" val="2734843926"/>
                  </a:ext>
                </a:extLst>
              </a:tr>
              <a:tr h="308983">
                <a:tc>
                  <a:txBody>
                    <a:bodyPr/>
                    <a:lstStyle/>
                    <a:p>
                      <a:pPr rtl="0" fontAlgn="ctr"/>
                      <a:r>
                        <a:rPr lang="es-419" sz="1200" b="0" dirty="0">
                          <a:effectLst/>
                        </a:rPr>
                        <a:t>Ingrese al modo de configuración global.</a:t>
                      </a:r>
                    </a:p>
                  </a:txBody>
                  <a:tcPr marL="47625" marR="47625" marT="47625" marB="47625" anchor="ctr"/>
                </a:tc>
                <a:tc>
                  <a:txBody>
                    <a:bodyPr/>
                    <a:lstStyle/>
                    <a:p>
                      <a:pPr rtl="0" fontAlgn="ctr"/>
                      <a:r>
                        <a:rPr lang="es-419" sz="1200" b="0">
                          <a:effectLst/>
                        </a:rPr>
                        <a:t>S1# </a:t>
                      </a:r>
                      <a:r>
                        <a:rPr lang="es-419" sz="1200" b="1">
                          <a:effectLst/>
                        </a:rPr>
                        <a:t>configure terminal</a:t>
                      </a:r>
                    </a:p>
                  </a:txBody>
                  <a:tcPr marL="47625" marR="47625" marT="47625" marB="47625" anchor="ctr"/>
                </a:tc>
                <a:extLst>
                  <a:ext uri="{0D108BD9-81ED-4DB2-BD59-A6C34878D82A}">
                    <a16:rowId xmlns:a16="http://schemas.microsoft.com/office/drawing/2014/main" val="3513415513"/>
                  </a:ext>
                </a:extLst>
              </a:tr>
              <a:tr h="308983">
                <a:tc>
                  <a:txBody>
                    <a:bodyPr/>
                    <a:lstStyle/>
                    <a:p>
                      <a:pPr rtl="0" fontAlgn="ctr"/>
                      <a:r>
                        <a:rPr lang="es-419" sz="1200" b="0">
                          <a:effectLst/>
                        </a:rPr>
                        <a:t>Ingrese el modo de configuración de interfaz.</a:t>
                      </a:r>
                    </a:p>
                  </a:txBody>
                  <a:tcPr marL="47625" marR="47625" marT="47625" marB="47625" anchor="ctr"/>
                </a:tc>
                <a:tc>
                  <a:txBody>
                    <a:bodyPr/>
                    <a:lstStyle/>
                    <a:p>
                      <a:pPr rtl="0" fontAlgn="ctr"/>
                      <a:r>
                        <a:rPr lang="es-419" sz="1200" b="0">
                          <a:effectLst/>
                        </a:rPr>
                        <a:t>S1(config)# </a:t>
                      </a:r>
                      <a:r>
                        <a:rPr lang="es-419" sz="1200" b="1">
                          <a:effectLst/>
                        </a:rPr>
                        <a:t>interface FastEthernet 0/1</a:t>
                      </a:r>
                    </a:p>
                  </a:txBody>
                  <a:tcPr marL="47625" marR="47625" marT="47625" marB="47625" anchor="ctr"/>
                </a:tc>
                <a:extLst>
                  <a:ext uri="{0D108BD9-81ED-4DB2-BD59-A6C34878D82A}">
                    <a16:rowId xmlns:a16="http://schemas.microsoft.com/office/drawing/2014/main" val="89222106"/>
                  </a:ext>
                </a:extLst>
              </a:tr>
              <a:tr h="308983">
                <a:tc>
                  <a:txBody>
                    <a:bodyPr/>
                    <a:lstStyle/>
                    <a:p>
                      <a:pPr rtl="0" fontAlgn="ctr"/>
                      <a:r>
                        <a:rPr lang="es-419" sz="1200" b="0" dirty="0">
                          <a:effectLst/>
                        </a:rPr>
                        <a:t>Configure el modo dúplex de la interfaz.</a:t>
                      </a:r>
                    </a:p>
                  </a:txBody>
                  <a:tcPr marL="47625" marR="47625" marT="47625" marB="47625" anchor="ctr"/>
                </a:tc>
                <a:tc>
                  <a:txBody>
                    <a:bodyPr/>
                    <a:lstStyle/>
                    <a:p>
                      <a:pPr rtl="0" fontAlgn="ctr"/>
                      <a:r>
                        <a:rPr lang="es-419" sz="1200" b="0">
                          <a:effectLst/>
                        </a:rPr>
                        <a:t>S1(config-if)# </a:t>
                      </a:r>
                      <a:r>
                        <a:rPr lang="es-419" sz="1200" b="1">
                          <a:effectLst/>
                        </a:rPr>
                        <a:t>duplex full</a:t>
                      </a:r>
                    </a:p>
                  </a:txBody>
                  <a:tcPr marL="47625" marR="47625" marT="47625" marB="47625" anchor="ctr"/>
                </a:tc>
                <a:extLst>
                  <a:ext uri="{0D108BD9-81ED-4DB2-BD59-A6C34878D82A}">
                    <a16:rowId xmlns:a16="http://schemas.microsoft.com/office/drawing/2014/main" val="3638095095"/>
                  </a:ext>
                </a:extLst>
              </a:tr>
              <a:tr h="308983">
                <a:tc>
                  <a:txBody>
                    <a:bodyPr/>
                    <a:lstStyle/>
                    <a:p>
                      <a:pPr rtl="0" fontAlgn="ctr"/>
                      <a:r>
                        <a:rPr lang="es-419" sz="1200" b="0" dirty="0">
                          <a:effectLst/>
                        </a:rPr>
                        <a:t>Configure la velocidad de la interfaz.</a:t>
                      </a:r>
                    </a:p>
                  </a:txBody>
                  <a:tcPr marL="47625" marR="47625" marT="47625" marB="47625" anchor="ctr"/>
                </a:tc>
                <a:tc>
                  <a:txBody>
                    <a:bodyPr/>
                    <a:lstStyle/>
                    <a:p>
                      <a:pPr rtl="0" fontAlgn="ctr"/>
                      <a:r>
                        <a:rPr lang="es-419" sz="1200" b="0">
                          <a:effectLst/>
                        </a:rPr>
                        <a:t>S1(config-if)# </a:t>
                      </a:r>
                      <a:r>
                        <a:rPr lang="es-419" sz="1200" b="1">
                          <a:effectLst/>
                        </a:rPr>
                        <a:t>speed 100</a:t>
                      </a:r>
                    </a:p>
                  </a:txBody>
                  <a:tcPr marL="47625" marR="47625" marT="47625" marB="47625" anchor="ctr"/>
                </a:tc>
                <a:extLst>
                  <a:ext uri="{0D108BD9-81ED-4DB2-BD59-A6C34878D82A}">
                    <a16:rowId xmlns:a16="http://schemas.microsoft.com/office/drawing/2014/main" val="861447071"/>
                  </a:ext>
                </a:extLst>
              </a:tr>
              <a:tr h="308983">
                <a:tc>
                  <a:txBody>
                    <a:bodyPr/>
                    <a:lstStyle/>
                    <a:p>
                      <a:pPr rtl="0" fontAlgn="ctr"/>
                      <a:r>
                        <a:rPr lang="es-419" sz="1200" b="0" dirty="0">
                          <a:effectLst/>
                        </a:rPr>
                        <a:t>Regrese al modo EXEC privilegiado.</a:t>
                      </a:r>
                    </a:p>
                  </a:txBody>
                  <a:tcPr marL="47625" marR="47625" marT="47625" marB="47625" anchor="ctr"/>
                </a:tc>
                <a:tc>
                  <a:txBody>
                    <a:bodyPr/>
                    <a:lstStyle/>
                    <a:p>
                      <a:pPr rtl="0" fontAlgn="ctr"/>
                      <a:r>
                        <a:rPr lang="es-419" sz="1200" b="0">
                          <a:effectLst/>
                        </a:rPr>
                        <a:t>S1(config-if)# </a:t>
                      </a:r>
                      <a:r>
                        <a:rPr lang="es-419" sz="1200" b="1">
                          <a:effectLst/>
                        </a:rPr>
                        <a:t>end</a:t>
                      </a:r>
                    </a:p>
                  </a:txBody>
                  <a:tcPr marL="47625" marR="47625" marT="47625" marB="47625" anchor="ctr"/>
                </a:tc>
                <a:extLst>
                  <a:ext uri="{0D108BD9-81ED-4DB2-BD59-A6C34878D82A}">
                    <a16:rowId xmlns:a16="http://schemas.microsoft.com/office/drawing/2014/main" val="2434775672"/>
                  </a:ext>
                </a:extLst>
              </a:tr>
              <a:tr h="308983">
                <a:tc>
                  <a:txBody>
                    <a:bodyPr/>
                    <a:lstStyle/>
                    <a:p>
                      <a:pPr rtl="0" fontAlgn="ctr"/>
                      <a:r>
                        <a:rPr lang="es-419" sz="1200" b="0" dirty="0">
                          <a:effectLst/>
                        </a:rPr>
                        <a:t>Guarde la configuración en ejecución en la configuración de inicio.</a:t>
                      </a:r>
                    </a:p>
                  </a:txBody>
                  <a:tcPr marL="47625" marR="47625" marT="47625" marB="47625" anchor="ctr"/>
                </a:tc>
                <a:tc>
                  <a:txBody>
                    <a:bodyPr/>
                    <a:lstStyle/>
                    <a:p>
                      <a:pPr rtl="0" fontAlgn="ctr"/>
                      <a:r>
                        <a:rPr lang="es-419" sz="1200" b="0" dirty="0">
                          <a:effectLst/>
                        </a:rPr>
                        <a:t>S1# </a:t>
                      </a:r>
                      <a:r>
                        <a:rPr lang="es-419" sz="1200" b="1" dirty="0" err="1">
                          <a:effectLst/>
                        </a:rPr>
                        <a:t>copy</a:t>
                      </a:r>
                      <a:r>
                        <a:rPr lang="es-419" sz="1200" b="1" dirty="0">
                          <a:effectLst/>
                        </a:rPr>
                        <a:t> running-</a:t>
                      </a:r>
                      <a:r>
                        <a:rPr lang="es-419" sz="1200" b="1" dirty="0" err="1">
                          <a:effectLst/>
                        </a:rPr>
                        <a:t>config</a:t>
                      </a:r>
                      <a:r>
                        <a:rPr lang="es-419" sz="1200" b="1" dirty="0">
                          <a:effectLst/>
                        </a:rPr>
                        <a:t> startup-</a:t>
                      </a:r>
                      <a:r>
                        <a:rPr lang="es-419" sz="1200" b="1" dirty="0" err="1">
                          <a:effectLst/>
                        </a:rPr>
                        <a:t>config</a:t>
                      </a:r>
                      <a:endParaRPr lang="es-419" sz="1200" b="1" dirty="0">
                        <a:effectLst/>
                      </a:endParaRPr>
                    </a:p>
                  </a:txBody>
                  <a:tcPr marL="47625" marR="47625" marT="47625" marB="47625" anchor="ctr"/>
                </a:tc>
                <a:extLst>
                  <a:ext uri="{0D108BD9-81ED-4DB2-BD59-A6C34878D82A}">
                    <a16:rowId xmlns:a16="http://schemas.microsoft.com/office/drawing/2014/main" val="3062735568"/>
                  </a:ext>
                </a:extLst>
              </a:tr>
            </a:tbl>
          </a:graphicData>
        </a:graphic>
      </p:graphicFrame>
    </p:spTree>
    <p:custDataLst>
      <p:tags r:id="rId1"/>
    </p:custDataLst>
    <p:extLst>
      <p:ext uri="{BB962C8B-B14F-4D97-AF65-F5344CB8AC3E}">
        <p14:creationId xmlns:p14="http://schemas.microsoft.com/office/powerpoint/2010/main" val="26681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los puertos de un switch</a:t>
            </a:r>
            <a:br>
              <a:rPr lang="en-US" dirty="0"/>
            </a:br>
            <a:r>
              <a:rPr lang="es-419" sz="2400"/>
              <a:t>Auto-MDIX</a:t>
            </a:r>
          </a:p>
        </p:txBody>
      </p:sp>
      <p:sp>
        <p:nvSpPr>
          <p:cNvPr id="4" name="Content Placeholder 3">
            <a:extLst>
              <a:ext uri="{FF2B5EF4-FFF2-40B4-BE49-F238E27FC236}">
                <a16:creationId xmlns:a16="http://schemas.microsoft.com/office/drawing/2014/main" id="{779CC4AE-33F5-C341-B1B8-F70EA421908D}"/>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es-419" sz="1400" dirty="0">
                <a:solidFill>
                  <a:srgbClr val="000000"/>
                </a:solidFill>
              </a:rPr>
              <a:t>Cuando se habilita el crossover automático de interfaz dependiente del medio (auto-MDIX), la interfaz del </a:t>
            </a:r>
            <a:r>
              <a:rPr lang="es-419" sz="1400" dirty="0" err="1">
                <a:solidFill>
                  <a:srgbClr val="000000"/>
                </a:solidFill>
              </a:rPr>
              <a:t>switch</a:t>
            </a:r>
            <a:r>
              <a:rPr lang="es-419" sz="1400" dirty="0">
                <a:solidFill>
                  <a:srgbClr val="000000"/>
                </a:solidFill>
              </a:rPr>
              <a:t> detecta automáticamente el tipo de conexión de cable requerido (directo o cruzado) y configura la conexión adecuadamente. </a:t>
            </a:r>
          </a:p>
          <a:p>
            <a:pPr marL="285750" indent="-285750" algn="l" rtl="0">
              <a:buFont typeface="Arial" panose="020B0604020202020204" pitchFamily="34" charset="0"/>
              <a:buChar char="•"/>
            </a:pPr>
            <a:r>
              <a:rPr lang="es-419" sz="1400" dirty="0">
                <a:solidFill>
                  <a:srgbClr val="000000"/>
                </a:solidFill>
              </a:rPr>
              <a:t>Al conectarse a los </a:t>
            </a:r>
            <a:r>
              <a:rPr lang="es-419" sz="1400" dirty="0" err="1">
                <a:solidFill>
                  <a:srgbClr val="000000"/>
                </a:solidFill>
              </a:rPr>
              <a:t>switches</a:t>
            </a:r>
            <a:r>
              <a:rPr lang="es-419" sz="1400" dirty="0">
                <a:solidFill>
                  <a:srgbClr val="000000"/>
                </a:solidFill>
              </a:rPr>
              <a:t> sin la función auto-MDIX, los cables directos deben utilizarse para conectar a dispositivos como servidores, estaciones de trabajo o </a:t>
            </a:r>
            <a:r>
              <a:rPr lang="es-419" sz="1400" dirty="0" err="1">
                <a:solidFill>
                  <a:srgbClr val="000000"/>
                </a:solidFill>
              </a:rPr>
              <a:t>routers</a:t>
            </a:r>
            <a:r>
              <a:rPr lang="es-419" sz="1400" dirty="0">
                <a:solidFill>
                  <a:srgbClr val="000000"/>
                </a:solidFill>
              </a:rPr>
              <a:t>. Los cables cruzados se deben utilizar para conectarse a otros </a:t>
            </a:r>
            <a:r>
              <a:rPr lang="es-419" sz="1400" dirty="0" err="1">
                <a:solidFill>
                  <a:srgbClr val="000000"/>
                </a:solidFill>
              </a:rPr>
              <a:t>switches</a:t>
            </a:r>
            <a:r>
              <a:rPr lang="es-419" sz="1400" dirty="0">
                <a:solidFill>
                  <a:srgbClr val="000000"/>
                </a:solidFill>
              </a:rPr>
              <a:t> o repetidores.</a:t>
            </a:r>
          </a:p>
          <a:p>
            <a:pPr marL="285750" indent="-285750" algn="l" rtl="0">
              <a:buFont typeface="Arial" panose="020B0604020202020204" pitchFamily="34" charset="0"/>
              <a:buChar char="•"/>
            </a:pPr>
            <a:r>
              <a:rPr lang="es-419" sz="1400" dirty="0">
                <a:solidFill>
                  <a:srgbClr val="000000"/>
                </a:solidFill>
              </a:rPr>
              <a:t>Con la característica auto-MDIX habilitada, se puede usar cualquier tipo de cable para conectarse a otros dispositivos, y la interfaz se ajusta de manera automática para proporcionar comunicaciones satisfactorias. </a:t>
            </a:r>
          </a:p>
          <a:p>
            <a:pPr marL="285750" indent="-285750" algn="l" rtl="0">
              <a:buFont typeface="Arial" panose="020B0604020202020204" pitchFamily="34" charset="0"/>
              <a:buChar char="•"/>
            </a:pPr>
            <a:r>
              <a:rPr lang="es-419" sz="1400" dirty="0">
                <a:solidFill>
                  <a:srgbClr val="000000"/>
                </a:solidFill>
              </a:rPr>
              <a:t>En los </a:t>
            </a:r>
            <a:r>
              <a:rPr lang="es-419" sz="1400" dirty="0" err="1">
                <a:solidFill>
                  <a:srgbClr val="000000"/>
                </a:solidFill>
              </a:rPr>
              <a:t>switches</a:t>
            </a:r>
            <a:r>
              <a:rPr lang="es-419" sz="1400" dirty="0">
                <a:solidFill>
                  <a:srgbClr val="000000"/>
                </a:solidFill>
              </a:rPr>
              <a:t> Cisco más modernos, el comando del modo de configuración de interfaz </a:t>
            </a:r>
            <a:r>
              <a:rPr lang="es-419" sz="1400" b="1" dirty="0" err="1">
                <a:solidFill>
                  <a:srgbClr val="000000"/>
                </a:solidFill>
              </a:rPr>
              <a:t>mdix</a:t>
            </a:r>
            <a:r>
              <a:rPr lang="es-419" sz="1400" b="1" dirty="0">
                <a:solidFill>
                  <a:srgbClr val="000000"/>
                </a:solidFill>
              </a:rPr>
              <a:t> auto</a:t>
            </a:r>
            <a:r>
              <a:rPr lang="es-419" sz="1400" dirty="0">
                <a:solidFill>
                  <a:srgbClr val="000000"/>
                </a:solidFill>
              </a:rPr>
              <a:t> habilita la característica. Cuando se usa auto-MDIX en una interfaz, la velocidad y el modo dúplex de la interfaz se deben establecer en </a:t>
            </a:r>
            <a:r>
              <a:rPr lang="es-419" sz="1400" b="1" dirty="0">
                <a:solidFill>
                  <a:srgbClr val="000000"/>
                </a:solidFill>
              </a:rPr>
              <a:t>auto</a:t>
            </a:r>
            <a:r>
              <a:rPr lang="es-419" sz="1400" dirty="0">
                <a:solidFill>
                  <a:srgbClr val="000000"/>
                </a:solidFill>
              </a:rPr>
              <a:t> para que la característica funcione correctamente.</a:t>
            </a:r>
          </a:p>
          <a:p>
            <a:pPr marL="0" indent="0" algn="l" rtl="0"/>
            <a:r>
              <a:rPr lang="es-419" sz="1200" dirty="0">
                <a:solidFill>
                  <a:srgbClr val="000000"/>
                </a:solidFill>
              </a:rPr>
              <a:t>Nota:</a:t>
            </a:r>
            <a:r>
              <a:rPr lang="es-419" sz="1200" b="1" dirty="0">
                <a:solidFill>
                  <a:srgbClr val="000000"/>
                </a:solidFill>
              </a:rPr>
              <a:t> la característica auto-MDIX está habilitada de manera predeterminada en los </a:t>
            </a:r>
            <a:r>
              <a:rPr lang="es-419" sz="1200" b="1" dirty="0" err="1">
                <a:solidFill>
                  <a:srgbClr val="000000"/>
                </a:solidFill>
              </a:rPr>
              <a:t>switches</a:t>
            </a:r>
            <a:r>
              <a:rPr lang="es-419" sz="1200" b="1" dirty="0">
                <a:solidFill>
                  <a:srgbClr val="000000"/>
                </a:solidFill>
              </a:rPr>
              <a:t> </a:t>
            </a:r>
            <a:r>
              <a:rPr lang="es-419" sz="1200" b="1" dirty="0" err="1">
                <a:solidFill>
                  <a:srgbClr val="000000"/>
                </a:solidFill>
              </a:rPr>
              <a:t>Catalyst</a:t>
            </a:r>
            <a:r>
              <a:rPr lang="es-419" sz="1200" b="1" dirty="0">
                <a:solidFill>
                  <a:srgbClr val="000000"/>
                </a:solidFill>
              </a:rPr>
              <a:t> 2960 y </a:t>
            </a:r>
            <a:r>
              <a:rPr lang="es-419" sz="1200" b="1" dirty="0" err="1">
                <a:solidFill>
                  <a:srgbClr val="000000"/>
                </a:solidFill>
              </a:rPr>
              <a:t>Catalyst</a:t>
            </a:r>
            <a:r>
              <a:rPr lang="es-419" sz="1200" b="1" dirty="0">
                <a:solidFill>
                  <a:srgbClr val="000000"/>
                </a:solidFill>
              </a:rPr>
              <a:t> 3560, pero no está disponible en los </a:t>
            </a:r>
            <a:r>
              <a:rPr lang="es-419" sz="1200" b="1" dirty="0" err="1">
                <a:solidFill>
                  <a:srgbClr val="000000"/>
                </a:solidFill>
              </a:rPr>
              <a:t>switches</a:t>
            </a:r>
            <a:r>
              <a:rPr lang="es-419" sz="1200" b="1" dirty="0">
                <a:solidFill>
                  <a:srgbClr val="000000"/>
                </a:solidFill>
              </a:rPr>
              <a:t> más antiguos </a:t>
            </a:r>
            <a:r>
              <a:rPr lang="es-419" sz="1200" b="1" dirty="0" err="1">
                <a:solidFill>
                  <a:srgbClr val="000000"/>
                </a:solidFill>
              </a:rPr>
              <a:t>Catalyst</a:t>
            </a:r>
            <a:r>
              <a:rPr lang="es-419" sz="1200" b="1" dirty="0">
                <a:solidFill>
                  <a:srgbClr val="000000"/>
                </a:solidFill>
              </a:rPr>
              <a:t> 2950 y </a:t>
            </a:r>
            <a:r>
              <a:rPr lang="es-419" sz="1200" b="1" dirty="0" err="1">
                <a:solidFill>
                  <a:srgbClr val="000000"/>
                </a:solidFill>
              </a:rPr>
              <a:t>Catalyst</a:t>
            </a:r>
            <a:r>
              <a:rPr lang="es-419" sz="1200" b="1" dirty="0">
                <a:solidFill>
                  <a:srgbClr val="000000"/>
                </a:solidFill>
              </a:rPr>
              <a:t> 3550.</a:t>
            </a:r>
          </a:p>
          <a:p>
            <a:pPr marL="0" indent="0" algn="l" rtl="0"/>
            <a:endParaRPr lang="es-419" sz="1200" b="1" dirty="0">
              <a:solidFill>
                <a:srgbClr val="000000"/>
              </a:solidFill>
            </a:endParaRPr>
          </a:p>
          <a:p>
            <a:pPr marL="0" indent="0" algn="l" rtl="0"/>
            <a:r>
              <a:rPr lang="es-419" sz="1400" dirty="0">
                <a:solidFill>
                  <a:srgbClr val="000000"/>
                </a:solidFill>
              </a:rPr>
              <a:t>Para examinar la configuración de auto-MDIX de una interfaz específica, use el comando </a:t>
            </a:r>
            <a:r>
              <a:rPr lang="es-419" sz="1400" b="1" dirty="0">
                <a:solidFill>
                  <a:srgbClr val="000000"/>
                </a:solidFill>
              </a:rPr>
              <a:t>show </a:t>
            </a:r>
            <a:r>
              <a:rPr lang="es-419" sz="1400" b="1" dirty="0" err="1">
                <a:solidFill>
                  <a:srgbClr val="000000"/>
                </a:solidFill>
              </a:rPr>
              <a:t>controllers</a:t>
            </a:r>
            <a:r>
              <a:rPr lang="es-419" sz="1400" b="1" dirty="0">
                <a:solidFill>
                  <a:srgbClr val="000000"/>
                </a:solidFill>
              </a:rPr>
              <a:t> ethernet-</a:t>
            </a:r>
            <a:r>
              <a:rPr lang="es-419" sz="1400" b="1" dirty="0" err="1">
                <a:solidFill>
                  <a:srgbClr val="000000"/>
                </a:solidFill>
              </a:rPr>
              <a:t>controller</a:t>
            </a:r>
            <a:r>
              <a:rPr lang="es-419" sz="1400" dirty="0">
                <a:solidFill>
                  <a:srgbClr val="000000"/>
                </a:solidFill>
              </a:rPr>
              <a:t> con la palabra clave </a:t>
            </a:r>
            <a:r>
              <a:rPr lang="es-419" sz="1400" b="1" dirty="0" err="1">
                <a:solidFill>
                  <a:srgbClr val="000000"/>
                </a:solidFill>
              </a:rPr>
              <a:t>phy</a:t>
            </a:r>
            <a:r>
              <a:rPr lang="es-419" sz="1400" dirty="0">
                <a:solidFill>
                  <a:srgbClr val="000000"/>
                </a:solidFill>
              </a:rPr>
              <a:t>. Para limitar los resultados a las líneas que se refieren a auto-MDIX, use el filtro </a:t>
            </a:r>
            <a:r>
              <a:rPr lang="es-419" sz="1400" b="1" dirty="0" err="1">
                <a:solidFill>
                  <a:srgbClr val="000000"/>
                </a:solidFill>
              </a:rPr>
              <a:t>include</a:t>
            </a:r>
            <a:r>
              <a:rPr lang="es-419" sz="1400" b="1" dirty="0">
                <a:solidFill>
                  <a:srgbClr val="000000"/>
                </a:solidFill>
              </a:rPr>
              <a:t> Auto-MDIX</a:t>
            </a:r>
            <a:r>
              <a:rPr lang="es-419" sz="1400" dirty="0">
                <a:solidFill>
                  <a:srgbClr val="000000"/>
                </a:solidFill>
              </a:rPr>
              <a:t>. </a:t>
            </a:r>
          </a:p>
          <a:p>
            <a:pPr marL="285750" indent="-285750" algn="l">
              <a:buFont typeface="Arial" panose="020B0604020202020204" pitchFamily="34" charset="0"/>
              <a:buChar char="•"/>
            </a:pPr>
            <a:endParaRPr lang="en-US" sz="1200" dirty="0">
              <a:solidFill>
                <a:srgbClr val="000000"/>
              </a:solidFill>
            </a:endParaRPr>
          </a:p>
          <a:p>
            <a:pPr marL="285750" indent="-285750" algn="l">
              <a:buFont typeface="Arial" panose="020B0604020202020204" pitchFamily="34" charset="0"/>
              <a:buChar char="•"/>
            </a:pPr>
            <a:endParaRPr lang="en-US" sz="1200" dirty="0">
              <a:solidFill>
                <a:srgbClr val="000000"/>
              </a:solidFill>
            </a:endParaRPr>
          </a:p>
        </p:txBody>
      </p:sp>
    </p:spTree>
    <p:custDataLst>
      <p:tags r:id="rId1"/>
    </p:custDataLst>
    <p:extLst>
      <p:ext uri="{BB962C8B-B14F-4D97-AF65-F5344CB8AC3E}">
        <p14:creationId xmlns:p14="http://schemas.microsoft.com/office/powerpoint/2010/main" val="234884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Configurar los puertos de un </a:t>
            </a:r>
            <a:r>
              <a:rPr lang="es-419" sz="1600" dirty="0" err="1"/>
              <a:t>switch</a:t>
            </a:r>
            <a:br>
              <a:rPr lang="es-419" sz="1600" dirty="0"/>
            </a:br>
            <a:r>
              <a:rPr lang="es-419" sz="2400" dirty="0"/>
              <a:t>Comandos de verificación del </a:t>
            </a:r>
            <a:r>
              <a:rPr lang="es-419" sz="2400" dirty="0" err="1"/>
              <a:t>switch</a:t>
            </a:r>
            <a:endParaRPr lang="es-419" sz="2400" dirty="0"/>
          </a:p>
        </p:txBody>
      </p:sp>
      <p:graphicFrame>
        <p:nvGraphicFramePr>
          <p:cNvPr id="6" name="Content Placeholder 5">
            <a:extLst>
              <a:ext uri="{FF2B5EF4-FFF2-40B4-BE49-F238E27FC236}">
                <a16:creationId xmlns:a16="http://schemas.microsoft.com/office/drawing/2014/main" id="{707882DF-3AA5-E54C-A883-54D64549879E}"/>
              </a:ext>
            </a:extLst>
          </p:cNvPr>
          <p:cNvGraphicFramePr>
            <a:graphicFrameLocks noGrp="1"/>
          </p:cNvGraphicFramePr>
          <p:nvPr>
            <p:ph idx="1"/>
            <p:extLst>
              <p:ext uri="{D42A27DB-BD31-4B8C-83A1-F6EECF244321}">
                <p14:modId xmlns:p14="http://schemas.microsoft.com/office/powerpoint/2010/main" val="1449704897"/>
              </p:ext>
            </p:extLst>
          </p:nvPr>
        </p:nvGraphicFramePr>
        <p:xfrm>
          <a:off x="431800" y="731837"/>
          <a:ext cx="8280400" cy="4103318"/>
        </p:xfrm>
        <a:graphic>
          <a:graphicData uri="http://schemas.openxmlformats.org/drawingml/2006/table">
            <a:tbl>
              <a:tblPr firstRow="1" bandRow="1">
                <a:tableStyleId>{5C22544A-7EE6-4342-B048-85BDC9FD1C3A}</a:tableStyleId>
              </a:tblPr>
              <a:tblGrid>
                <a:gridCol w="3398795">
                  <a:extLst>
                    <a:ext uri="{9D8B030D-6E8A-4147-A177-3AD203B41FA5}">
                      <a16:colId xmlns:a16="http://schemas.microsoft.com/office/drawing/2014/main" val="982421254"/>
                    </a:ext>
                  </a:extLst>
                </a:gridCol>
                <a:gridCol w="4881605">
                  <a:extLst>
                    <a:ext uri="{9D8B030D-6E8A-4147-A177-3AD203B41FA5}">
                      <a16:colId xmlns:a16="http://schemas.microsoft.com/office/drawing/2014/main" val="1082908154"/>
                    </a:ext>
                  </a:extLst>
                </a:gridCol>
              </a:tblGrid>
              <a:tr h="358127">
                <a:tc>
                  <a:txBody>
                    <a:bodyPr/>
                    <a:lstStyle/>
                    <a:p>
                      <a:pPr algn="l" rtl="0" fontAlgn="ctr"/>
                      <a:r>
                        <a:rPr lang="es-419" sz="1200" b="1">
                          <a:effectLst/>
                        </a:rPr>
                        <a:t>Tarea</a:t>
                      </a:r>
                    </a:p>
                  </a:txBody>
                  <a:tcPr marL="47625" marR="47625" marT="47625" marB="47625" anchor="ctr"/>
                </a:tc>
                <a:tc>
                  <a:txBody>
                    <a:bodyPr/>
                    <a:lstStyle/>
                    <a:p>
                      <a:pPr algn="l" rtl="0" fontAlgn="ctr"/>
                      <a:r>
                        <a:rPr lang="es-419" sz="1200" b="1">
                          <a:effectLst/>
                        </a:rPr>
                        <a:t>Comandos IOS</a:t>
                      </a:r>
                    </a:p>
                  </a:txBody>
                  <a:tcPr marL="47625" marR="47625" marT="47625" marB="47625" anchor="ctr"/>
                </a:tc>
                <a:extLst>
                  <a:ext uri="{0D108BD9-81ED-4DB2-BD59-A6C34878D82A}">
                    <a16:rowId xmlns:a16="http://schemas.microsoft.com/office/drawing/2014/main" val="1091767981"/>
                  </a:ext>
                </a:extLst>
              </a:tr>
              <a:tr h="358127">
                <a:tc>
                  <a:txBody>
                    <a:bodyPr/>
                    <a:lstStyle/>
                    <a:p>
                      <a:pPr rtl="0" fontAlgn="ctr"/>
                      <a:r>
                        <a:rPr lang="es-419" sz="1200" b="0">
                          <a:effectLst/>
                        </a:rPr>
                        <a:t>Muestra el estado y la configuración de la interfaz.</a:t>
                      </a:r>
                    </a:p>
                  </a:txBody>
                  <a:tcPr marL="47625" marR="47625" marT="47625" marB="47625" anchor="ctr"/>
                </a:tc>
                <a:tc>
                  <a:txBody>
                    <a:bodyPr/>
                    <a:lstStyle/>
                    <a:p>
                      <a:pPr rtl="0" fontAlgn="ctr"/>
                      <a:r>
                        <a:rPr lang="es-419" sz="1200" b="0">
                          <a:effectLst/>
                        </a:rPr>
                        <a:t>S1# </a:t>
                      </a:r>
                      <a:r>
                        <a:rPr lang="es-419" sz="1200" b="1">
                          <a:effectLst/>
                        </a:rPr>
                        <a:t>show interfaces</a:t>
                      </a:r>
                      <a:r>
                        <a:rPr lang="es-419" sz="1200" b="0">
                          <a:effectLst/>
                        </a:rPr>
                        <a:t> [</a:t>
                      </a:r>
                      <a:r>
                        <a:rPr lang="es-419" sz="1200" b="0" i="1">
                          <a:effectLst/>
                        </a:rPr>
                        <a:t>interface-id</a:t>
                      </a:r>
                      <a:r>
                        <a:rPr lang="es-419" sz="1200" b="0">
                          <a:effectLst/>
                        </a:rPr>
                        <a:t>]</a:t>
                      </a:r>
                    </a:p>
                  </a:txBody>
                  <a:tcPr marL="47625" marR="47625" marT="47625" marB="47625" anchor="ctr"/>
                </a:tc>
                <a:extLst>
                  <a:ext uri="{0D108BD9-81ED-4DB2-BD59-A6C34878D82A}">
                    <a16:rowId xmlns:a16="http://schemas.microsoft.com/office/drawing/2014/main" val="4166051557"/>
                  </a:ext>
                </a:extLst>
              </a:tr>
              <a:tr h="358127">
                <a:tc>
                  <a:txBody>
                    <a:bodyPr/>
                    <a:lstStyle/>
                    <a:p>
                      <a:pPr rtl="0" fontAlgn="ctr"/>
                      <a:r>
                        <a:rPr lang="es-419" sz="1200" b="0">
                          <a:effectLst/>
                        </a:rPr>
                        <a:t>Muestra la configuración de inicio actual.</a:t>
                      </a:r>
                    </a:p>
                  </a:txBody>
                  <a:tcPr marL="47625" marR="47625" marT="47625" marB="47625" anchor="ctr"/>
                </a:tc>
                <a:tc>
                  <a:txBody>
                    <a:bodyPr/>
                    <a:lstStyle/>
                    <a:p>
                      <a:pPr rtl="0" fontAlgn="ctr"/>
                      <a:r>
                        <a:rPr lang="es-419" sz="1200" b="0">
                          <a:effectLst/>
                        </a:rPr>
                        <a:t>S1# </a:t>
                      </a:r>
                      <a:r>
                        <a:rPr lang="es-419" sz="1200" b="1">
                          <a:effectLst/>
                        </a:rPr>
                        <a:t>show startup-config</a:t>
                      </a:r>
                    </a:p>
                  </a:txBody>
                  <a:tcPr marL="47625" marR="47625" marT="47625" marB="47625" anchor="ctr"/>
                </a:tc>
                <a:extLst>
                  <a:ext uri="{0D108BD9-81ED-4DB2-BD59-A6C34878D82A}">
                    <a16:rowId xmlns:a16="http://schemas.microsoft.com/office/drawing/2014/main" val="2677281619"/>
                  </a:ext>
                </a:extLst>
              </a:tr>
              <a:tr h="358127">
                <a:tc>
                  <a:txBody>
                    <a:bodyPr/>
                    <a:lstStyle/>
                    <a:p>
                      <a:pPr rtl="0" fontAlgn="ctr"/>
                      <a:r>
                        <a:rPr lang="es-419" sz="1200" b="0">
                          <a:effectLst/>
                        </a:rPr>
                        <a:t>Muestra la configuración actual en ejecución.</a:t>
                      </a:r>
                    </a:p>
                  </a:txBody>
                  <a:tcPr marL="47625" marR="47625" marT="47625" marB="47625" anchor="ctr"/>
                </a:tc>
                <a:tc>
                  <a:txBody>
                    <a:bodyPr/>
                    <a:lstStyle/>
                    <a:p>
                      <a:pPr rtl="0" fontAlgn="ctr"/>
                      <a:r>
                        <a:rPr lang="es-419" sz="1200" b="0">
                          <a:effectLst/>
                        </a:rPr>
                        <a:t>S1# </a:t>
                      </a:r>
                      <a:r>
                        <a:rPr lang="es-419" sz="1200" b="1">
                          <a:effectLst/>
                        </a:rPr>
                        <a:t>show running-config</a:t>
                      </a:r>
                    </a:p>
                  </a:txBody>
                  <a:tcPr marL="47625" marR="47625" marT="47625" marB="47625" anchor="ctr"/>
                </a:tc>
                <a:extLst>
                  <a:ext uri="{0D108BD9-81ED-4DB2-BD59-A6C34878D82A}">
                    <a16:rowId xmlns:a16="http://schemas.microsoft.com/office/drawing/2014/main" val="3596536187"/>
                  </a:ext>
                </a:extLst>
              </a:tr>
              <a:tr h="358127">
                <a:tc>
                  <a:txBody>
                    <a:bodyPr/>
                    <a:lstStyle/>
                    <a:p>
                      <a:pPr rtl="0" fontAlgn="ctr"/>
                      <a:r>
                        <a:rPr lang="es-419" sz="1200" b="0">
                          <a:effectLst/>
                        </a:rPr>
                        <a:t>Muestra información sobre el sistema de archivos flash.</a:t>
                      </a:r>
                    </a:p>
                  </a:txBody>
                  <a:tcPr marL="47625" marR="47625" marT="47625" marB="47625" anchor="ctr"/>
                </a:tc>
                <a:tc>
                  <a:txBody>
                    <a:bodyPr/>
                    <a:lstStyle/>
                    <a:p>
                      <a:pPr rtl="0" fontAlgn="ctr"/>
                      <a:r>
                        <a:rPr lang="es-419" sz="1200" b="0">
                          <a:effectLst/>
                        </a:rPr>
                        <a:t>S1# </a:t>
                      </a:r>
                      <a:r>
                        <a:rPr lang="es-419" sz="1200" b="1">
                          <a:effectLst/>
                        </a:rPr>
                        <a:t>show flash</a:t>
                      </a:r>
                    </a:p>
                  </a:txBody>
                  <a:tcPr marL="47625" marR="47625" marT="47625" marB="47625" anchor="ctr"/>
                </a:tc>
                <a:extLst>
                  <a:ext uri="{0D108BD9-81ED-4DB2-BD59-A6C34878D82A}">
                    <a16:rowId xmlns:a16="http://schemas.microsoft.com/office/drawing/2014/main" val="1524930239"/>
                  </a:ext>
                </a:extLst>
              </a:tr>
              <a:tr h="358127">
                <a:tc>
                  <a:txBody>
                    <a:bodyPr/>
                    <a:lstStyle/>
                    <a:p>
                      <a:pPr rtl="0" fontAlgn="ctr"/>
                      <a:r>
                        <a:rPr lang="es-419" sz="1200" b="0">
                          <a:effectLst/>
                        </a:rPr>
                        <a:t>Muestra el estado del hardware y el software del sistema.</a:t>
                      </a:r>
                    </a:p>
                  </a:txBody>
                  <a:tcPr marL="47625" marR="47625" marT="47625" marB="47625" anchor="ctr"/>
                </a:tc>
                <a:tc>
                  <a:txBody>
                    <a:bodyPr/>
                    <a:lstStyle/>
                    <a:p>
                      <a:pPr rtl="0" fontAlgn="ctr"/>
                      <a:r>
                        <a:rPr lang="es-419" sz="1200" b="0">
                          <a:effectLst/>
                        </a:rPr>
                        <a:t>S1# </a:t>
                      </a:r>
                      <a:r>
                        <a:rPr lang="es-419" sz="1200" b="1">
                          <a:effectLst/>
                        </a:rPr>
                        <a:t>show version</a:t>
                      </a:r>
                    </a:p>
                  </a:txBody>
                  <a:tcPr marL="47625" marR="47625" marT="47625" marB="47625" anchor="ctr"/>
                </a:tc>
                <a:extLst>
                  <a:ext uri="{0D108BD9-81ED-4DB2-BD59-A6C34878D82A}">
                    <a16:rowId xmlns:a16="http://schemas.microsoft.com/office/drawing/2014/main" val="99060951"/>
                  </a:ext>
                </a:extLst>
              </a:tr>
              <a:tr h="358127">
                <a:tc>
                  <a:txBody>
                    <a:bodyPr/>
                    <a:lstStyle/>
                    <a:p>
                      <a:pPr rtl="0" fontAlgn="ctr"/>
                      <a:r>
                        <a:rPr lang="es-419" sz="1200" b="0">
                          <a:effectLst/>
                        </a:rPr>
                        <a:t>Muestra la configuración actual en ejecución.</a:t>
                      </a:r>
                    </a:p>
                  </a:txBody>
                  <a:tcPr marL="47625" marR="47625" marT="47625" marB="47625" anchor="ctr"/>
                </a:tc>
                <a:tc>
                  <a:txBody>
                    <a:bodyPr/>
                    <a:lstStyle/>
                    <a:p>
                      <a:pPr rtl="0" fontAlgn="ctr"/>
                      <a:r>
                        <a:rPr lang="es-419" sz="1200" b="0">
                          <a:effectLst/>
                        </a:rPr>
                        <a:t>S1# </a:t>
                      </a:r>
                      <a:r>
                        <a:rPr lang="es-419" sz="1200" b="1">
                          <a:effectLst/>
                        </a:rPr>
                        <a:t>show history</a:t>
                      </a:r>
                    </a:p>
                  </a:txBody>
                  <a:tcPr marL="47625" marR="47625" marT="47625" marB="47625" anchor="ctr"/>
                </a:tc>
                <a:extLst>
                  <a:ext uri="{0D108BD9-81ED-4DB2-BD59-A6C34878D82A}">
                    <a16:rowId xmlns:a16="http://schemas.microsoft.com/office/drawing/2014/main" val="3568878491"/>
                  </a:ext>
                </a:extLst>
              </a:tr>
              <a:tr h="621817">
                <a:tc>
                  <a:txBody>
                    <a:bodyPr/>
                    <a:lstStyle/>
                    <a:p>
                      <a:pPr rtl="0" fontAlgn="ctr"/>
                      <a:r>
                        <a:rPr lang="es-419" sz="1200" b="0">
                          <a:effectLst/>
                        </a:rPr>
                        <a:t>Muestra información de IP de una interfaz.</a:t>
                      </a:r>
                    </a:p>
                  </a:txBody>
                  <a:tcPr marL="47625" marR="47625" marT="47625" marB="47625" anchor="ctr"/>
                </a:tc>
                <a:tc>
                  <a:txBody>
                    <a:bodyPr/>
                    <a:lstStyle/>
                    <a:p>
                      <a:pPr rtl="0" fontAlgn="ctr"/>
                      <a:r>
                        <a:rPr lang="es-419" sz="1200" b="0" dirty="0">
                          <a:effectLst/>
                        </a:rPr>
                        <a:t>S1# </a:t>
                      </a:r>
                      <a:r>
                        <a:rPr lang="es-419" sz="1200" b="1" dirty="0">
                          <a:effectLst/>
                        </a:rPr>
                        <a:t>show </a:t>
                      </a:r>
                      <a:r>
                        <a:rPr lang="es-419" sz="1200" b="1" dirty="0" err="1">
                          <a:effectLst/>
                        </a:rPr>
                        <a:t>ip</a:t>
                      </a:r>
                      <a:r>
                        <a:rPr lang="es-419" sz="1200" b="1" dirty="0">
                          <a:effectLst/>
                        </a:rPr>
                        <a:t> interface</a:t>
                      </a:r>
                      <a:r>
                        <a:rPr lang="es-419" sz="1200" b="0" dirty="0">
                          <a:effectLst/>
                        </a:rPr>
                        <a:t> [</a:t>
                      </a:r>
                      <a:r>
                        <a:rPr lang="es-419" sz="1200" b="0" i="1" dirty="0">
                          <a:effectLst/>
                        </a:rPr>
                        <a:t>interface-id</a:t>
                      </a:r>
                      <a:r>
                        <a:rPr lang="es-419" sz="1200" b="0" dirty="0">
                          <a:effectLst/>
                        </a:rPr>
                        <a:t>]</a:t>
                      </a:r>
                    </a:p>
                    <a:p>
                      <a:pPr rtl="0" fontAlgn="ctr"/>
                      <a:r>
                        <a:rPr lang="es-419" sz="1200" b="0" dirty="0">
                          <a:effectLst/>
                        </a:rPr>
                        <a:t>O</a:t>
                      </a:r>
                    </a:p>
                    <a:p>
                      <a:pPr rtl="0" fontAlgn="ctr"/>
                      <a:r>
                        <a:rPr lang="es-419" sz="1200" b="0" dirty="0">
                          <a:effectLst/>
                        </a:rPr>
                        <a:t>S1# </a:t>
                      </a:r>
                      <a:r>
                        <a:rPr lang="es-419" sz="1200" b="1" dirty="0">
                          <a:effectLst/>
                        </a:rPr>
                        <a:t>show ipv6 interface</a:t>
                      </a:r>
                      <a:r>
                        <a:rPr lang="es-419" sz="1200" b="0" dirty="0">
                          <a:effectLst/>
                        </a:rPr>
                        <a:t> [</a:t>
                      </a:r>
                      <a:r>
                        <a:rPr lang="es-419" sz="1200" b="0" i="1" dirty="0">
                          <a:effectLst/>
                        </a:rPr>
                        <a:t>interface-id</a:t>
                      </a:r>
                      <a:r>
                        <a:rPr lang="es-419" sz="1200" b="0" dirty="0">
                          <a:effectLst/>
                        </a:rPr>
                        <a:t>]</a:t>
                      </a:r>
                    </a:p>
                  </a:txBody>
                  <a:tcPr marL="47625" marR="47625" marT="47625" marB="47625" anchor="ctr"/>
                </a:tc>
                <a:extLst>
                  <a:ext uri="{0D108BD9-81ED-4DB2-BD59-A6C34878D82A}">
                    <a16:rowId xmlns:a16="http://schemas.microsoft.com/office/drawing/2014/main" val="2749917639"/>
                  </a:ext>
                </a:extLst>
              </a:tr>
              <a:tr h="621817">
                <a:tc>
                  <a:txBody>
                    <a:bodyPr/>
                    <a:lstStyle/>
                    <a:p>
                      <a:pPr rtl="0" fontAlgn="ctr"/>
                      <a:r>
                        <a:rPr lang="es-419" sz="1200" b="0">
                          <a:effectLst/>
                        </a:rPr>
                        <a:t>Muestra la tabla de direcciones MAC.</a:t>
                      </a:r>
                    </a:p>
                  </a:txBody>
                  <a:tcPr marL="47625" marR="47625" marT="47625" marB="47625" anchor="ctr"/>
                </a:tc>
                <a:tc>
                  <a:txBody>
                    <a:bodyPr/>
                    <a:lstStyle/>
                    <a:p>
                      <a:pPr rtl="0" fontAlgn="ctr"/>
                      <a:r>
                        <a:rPr lang="es-419" sz="1200" b="0" dirty="0">
                          <a:effectLst/>
                        </a:rPr>
                        <a:t>S1# </a:t>
                      </a:r>
                      <a:r>
                        <a:rPr lang="es-419" sz="1200" b="1" dirty="0">
                          <a:effectLst/>
                        </a:rPr>
                        <a:t>show </a:t>
                      </a:r>
                      <a:r>
                        <a:rPr lang="es-419" sz="1200" b="1" dirty="0" err="1">
                          <a:effectLst/>
                        </a:rPr>
                        <a:t>mac</a:t>
                      </a:r>
                      <a:r>
                        <a:rPr lang="es-419" sz="1200" b="1" dirty="0">
                          <a:effectLst/>
                        </a:rPr>
                        <a:t>-</a:t>
                      </a:r>
                      <a:r>
                        <a:rPr lang="es-419" sz="1200" b="1" dirty="0" err="1">
                          <a:effectLst/>
                        </a:rPr>
                        <a:t>address</a:t>
                      </a:r>
                      <a:r>
                        <a:rPr lang="es-419" sz="1200" b="1" dirty="0">
                          <a:effectLst/>
                        </a:rPr>
                        <a:t>-table</a:t>
                      </a:r>
                    </a:p>
                    <a:p>
                      <a:pPr rtl="0" fontAlgn="ctr"/>
                      <a:r>
                        <a:rPr lang="es-419" sz="1200" b="0" dirty="0">
                          <a:effectLst/>
                        </a:rPr>
                        <a:t>O</a:t>
                      </a:r>
                    </a:p>
                    <a:p>
                      <a:pPr rtl="0" fontAlgn="ctr"/>
                      <a:r>
                        <a:rPr lang="es-419" sz="1200" b="0" dirty="0">
                          <a:effectLst/>
                        </a:rPr>
                        <a:t>S1# </a:t>
                      </a:r>
                      <a:r>
                        <a:rPr lang="es-419" sz="1200" b="1" dirty="0">
                          <a:effectLst/>
                        </a:rPr>
                        <a:t>show </a:t>
                      </a:r>
                      <a:r>
                        <a:rPr lang="es-419" sz="1200" b="1" dirty="0" err="1">
                          <a:effectLst/>
                        </a:rPr>
                        <a:t>mac</a:t>
                      </a:r>
                      <a:r>
                        <a:rPr lang="es-419" sz="1200" b="1" dirty="0">
                          <a:effectLst/>
                        </a:rPr>
                        <a:t> </a:t>
                      </a:r>
                      <a:r>
                        <a:rPr lang="es-419" sz="1200" b="1" dirty="0" err="1">
                          <a:effectLst/>
                        </a:rPr>
                        <a:t>address</a:t>
                      </a:r>
                      <a:r>
                        <a:rPr lang="es-419" sz="1200" b="1" dirty="0">
                          <a:effectLst/>
                        </a:rPr>
                        <a:t>-table</a:t>
                      </a:r>
                    </a:p>
                  </a:txBody>
                  <a:tcPr marL="47625" marR="47625" marT="47625" marB="47625" anchor="ctr"/>
                </a:tc>
                <a:extLst>
                  <a:ext uri="{0D108BD9-81ED-4DB2-BD59-A6C34878D82A}">
                    <a16:rowId xmlns:a16="http://schemas.microsoft.com/office/drawing/2014/main" val="727926606"/>
                  </a:ext>
                </a:extLst>
              </a:tr>
            </a:tbl>
          </a:graphicData>
        </a:graphic>
      </p:graphicFrame>
    </p:spTree>
    <p:custDataLst>
      <p:tags r:id="rId1"/>
    </p:custDataLst>
    <p:extLst>
      <p:ext uri="{BB962C8B-B14F-4D97-AF65-F5344CB8AC3E}">
        <p14:creationId xmlns:p14="http://schemas.microsoft.com/office/powerpoint/2010/main" val="1456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77769526-4FDA-CB46-B3C2-2B1836592824}"/>
              </a:ext>
            </a:extLst>
          </p:cNvPr>
          <p:cNvSpPr>
            <a:spLocks noGrp="1"/>
          </p:cNvSpPr>
          <p:nvPr>
            <p:ph type="title"/>
          </p:nvPr>
        </p:nvSpPr>
        <p:spPr>
          <a:xfrm>
            <a:off x="0" y="189238"/>
            <a:ext cx="9144000" cy="609708"/>
          </a:xfrm>
        </p:spPr>
        <p:txBody>
          <a:bodyPr/>
          <a:lstStyle/>
          <a:p>
            <a:pPr rtl="0"/>
            <a:r>
              <a:rPr lang="es-419"/>
              <a:t>¿Qué esperar de este módulo?</a:t>
            </a:r>
          </a:p>
        </p:txBody>
      </p:sp>
      <p:sp>
        <p:nvSpPr>
          <p:cNvPr id="8" name="Content Placeholder 1">
            <a:extLst>
              <a:ext uri="{FF2B5EF4-FFF2-40B4-BE49-F238E27FC236}">
                <a16:creationId xmlns:a16="http://schemas.microsoft.com/office/drawing/2014/main" id="{27730E5E-CA36-714D-8E3B-DEFE0B8593ED}"/>
              </a:ext>
            </a:extLst>
          </p:cNvPr>
          <p:cNvSpPr>
            <a:spLocks noGrp="1"/>
          </p:cNvSpPr>
          <p:nvPr>
            <p:ph idx="1"/>
          </p:nvPr>
        </p:nvSpPr>
        <p:spPr>
          <a:xfrm>
            <a:off x="144065" y="798945"/>
            <a:ext cx="8853286" cy="346366"/>
          </a:xfrm>
        </p:spPr>
        <p:txBody>
          <a:bodyPr/>
          <a:lstStyle/>
          <a:p>
            <a:pPr marL="0" indent="0" rtl="0">
              <a:buNone/>
            </a:pPr>
            <a:r>
              <a:rPr lang="es-419"/>
              <a:t>Para facilitar el aprendizaje, los siguientes funciones de GUI pueden estar incluidas en este módulo:</a:t>
            </a:r>
          </a:p>
          <a:p>
            <a:pPr marL="0" indent="0">
              <a:buNone/>
            </a:pPr>
            <a:endParaRPr lang="en-US" dirty="0"/>
          </a:p>
          <a:p>
            <a:pPr marL="0" indent="0">
              <a:buNone/>
            </a:pPr>
            <a:endParaRPr lang="en-US" dirty="0"/>
          </a:p>
          <a:p>
            <a:pPr marL="0" indent="0">
              <a:buNone/>
            </a:pPr>
            <a:endParaRPr lang="en-US" dirty="0"/>
          </a:p>
        </p:txBody>
      </p:sp>
      <p:graphicFrame>
        <p:nvGraphicFramePr>
          <p:cNvPr id="9" name="Table 3">
            <a:extLst>
              <a:ext uri="{FF2B5EF4-FFF2-40B4-BE49-F238E27FC236}">
                <a16:creationId xmlns:a16="http://schemas.microsoft.com/office/drawing/2014/main" id="{0F299E65-A73B-D847-8878-83CB92CF02C7}"/>
              </a:ext>
            </a:extLst>
          </p:cNvPr>
          <p:cNvGraphicFramePr>
            <a:graphicFrameLocks noGrp="1"/>
          </p:cNvGraphicFramePr>
          <p:nvPr/>
        </p:nvGraphicFramePr>
        <p:xfrm>
          <a:off x="301658" y="1145310"/>
          <a:ext cx="8557528" cy="321985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es-419"/>
                        <a:t>Característica</a:t>
                      </a:r>
                    </a:p>
                  </a:txBody>
                  <a:tcPr/>
                </a:tc>
                <a:tc>
                  <a:txBody>
                    <a:bodyPr/>
                    <a:lstStyle/>
                    <a:p>
                      <a:pPr rtl="0"/>
                      <a:r>
                        <a:rPr lang="es-419"/>
                        <a:t>Descripción</a:t>
                      </a:r>
                    </a:p>
                  </a:txBody>
                  <a:tcPr/>
                </a:tc>
                <a:extLst>
                  <a:ext uri="{0D108BD9-81ED-4DB2-BD59-A6C34878D82A}">
                    <a16:rowId xmlns:a16="http://schemas.microsoft.com/office/drawing/2014/main" val="367710602"/>
                  </a:ext>
                </a:extLst>
              </a:tr>
              <a:tr h="331556">
                <a:tc>
                  <a:txBody>
                    <a:bodyPr/>
                    <a:lstStyle/>
                    <a:p>
                      <a:pPr algn="l" rtl="0" fontAlgn="b"/>
                      <a:r>
                        <a:rPr lang="es-419" sz="1400" b="0" i="0" u="none" strike="noStrike">
                          <a:solidFill>
                            <a:srgbClr val="000000"/>
                          </a:solidFill>
                          <a:effectLst/>
                          <a:latin typeface="+mn-lt"/>
                        </a:rPr>
                        <a:t>Animaciones.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Exponga a los aprendices a nuevas habilidades y conceptos.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Exponga a los aprendices a nuevas habilidades y conceptos.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Compruebe su entendimiento.</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es-419"/>
                        <a:t>Pruebas en línea por tema, para ayudar a los estudiantes a medir la comprensión del contenido.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interactivas</a:t>
                      </a:r>
                    </a:p>
                  </a:txBody>
                  <a:tcPr marL="9525" marR="9525" marT="9525" marB="0" anchor="b"/>
                </a:tc>
                <a:tc>
                  <a:txBody>
                    <a:bodyPr/>
                    <a:lstStyle/>
                    <a:p>
                      <a:pPr rtl="0"/>
                      <a:r>
                        <a:rPr lang="es-419"/>
                        <a:t>Una variedad de formatos para ayudar a los alumnos a medir la comprensión del contenido.</a:t>
                      </a:r>
                    </a:p>
                  </a:txBody>
                  <a:tcPr/>
                </a:tc>
                <a:extLst>
                  <a:ext uri="{0D108BD9-81ED-4DB2-BD59-A6C34878D82A}">
                    <a16:rowId xmlns:a16="http://schemas.microsoft.com/office/drawing/2014/main" val="3454703549"/>
                  </a:ext>
                </a:extLst>
              </a:tr>
              <a:tr h="215293">
                <a:tc>
                  <a:txBody>
                    <a:bodyPr/>
                    <a:lstStyle/>
                    <a:p>
                      <a:pPr algn="l" rtl="0" fontAlgn="b"/>
                      <a:r>
                        <a:rPr lang="es-419" sz="1400" b="0" i="0" u="none" strike="noStrike">
                          <a:solidFill>
                            <a:srgbClr val="000000"/>
                          </a:solidFill>
                          <a:effectLst/>
                          <a:latin typeface="+mn-lt"/>
                        </a:rPr>
                        <a:t>Verificador de sintaxis</a:t>
                      </a:r>
                    </a:p>
                  </a:txBody>
                  <a:tcPr marL="9525" marR="9525" marT="9525" marB="0" anchor="b"/>
                </a:tc>
                <a:tc>
                  <a:txBody>
                    <a:bodyPr/>
                    <a:lstStyle/>
                    <a:p>
                      <a:pPr rtl="0"/>
                      <a:r>
                        <a:rPr lang="es-419"/>
                        <a:t>Pequeñas simulaciones que exponen a los alumnos a la línea de comandos de Cisco para practicar habilidades de configuración.</a:t>
                      </a:r>
                    </a:p>
                  </a:txBody>
                  <a:tcPr/>
                </a:tc>
                <a:extLst>
                  <a:ext uri="{0D108BD9-81ED-4DB2-BD59-A6C34878D82A}">
                    <a16:rowId xmlns:a16="http://schemas.microsoft.com/office/drawing/2014/main" val="2195331658"/>
                  </a:ext>
                </a:extLst>
              </a:tr>
              <a:tr h="265091">
                <a:tc>
                  <a:txBody>
                    <a:bodyPr/>
                    <a:lstStyle/>
                    <a:p>
                      <a:pPr algn="l" rtl="0" fontAlgn="b"/>
                      <a:r>
                        <a:rPr lang="es-419" sz="1400" b="0" i="0" u="none" strike="noStrike">
                          <a:solidFill>
                            <a:srgbClr val="000000"/>
                          </a:solidFill>
                          <a:effectLst/>
                          <a:latin typeface="+mn-lt"/>
                        </a:rPr>
                        <a:t>Actividad de PT</a:t>
                      </a:r>
                    </a:p>
                  </a:txBody>
                  <a:tcPr marL="9525" marR="9525" marT="9525" marB="0" anchor="b"/>
                </a:tc>
                <a:tc>
                  <a:txBody>
                    <a:bodyPr/>
                    <a:lstStyle/>
                    <a:p>
                      <a:pPr rtl="0"/>
                      <a:r>
                        <a:rPr lang="es-419" dirty="0"/>
                        <a:t>Actividades de simulación y modelado diseñadas para la exploración, adquisición, refuerzo y expansión de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Configurar los puertos de un </a:t>
            </a:r>
            <a:r>
              <a:rPr lang="es-419" sz="1600" dirty="0" err="1"/>
              <a:t>switch</a:t>
            </a:r>
            <a:br>
              <a:rPr lang="en-US" dirty="0"/>
            </a:br>
            <a:r>
              <a:rPr lang="es-419" sz="2400" dirty="0"/>
              <a:t>Verificar la configuración de los puertos de un </a:t>
            </a:r>
            <a:r>
              <a:rPr lang="es-419" sz="2400" dirty="0" err="1"/>
              <a:t>switch</a:t>
            </a:r>
            <a:r>
              <a:rPr lang="es-419" sz="2400" dirty="0"/>
              <a:t> (cont.)</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110068" y="731837"/>
            <a:ext cx="8644652" cy="1704331"/>
          </a:xfrm>
        </p:spPr>
        <p:txBody>
          <a:bodyPr/>
          <a:lstStyle/>
          <a:p>
            <a:pPr marL="0" indent="0" algn="l" rtl="0"/>
            <a:r>
              <a:rPr lang="es-419" sz="1600">
                <a:solidFill>
                  <a:srgbClr val="000000"/>
                </a:solidFill>
              </a:rPr>
              <a:t>El comando </a:t>
            </a:r>
            <a:r>
              <a:rPr lang="es-419" sz="1600" b="1">
                <a:solidFill>
                  <a:srgbClr val="000000"/>
                </a:solidFill>
              </a:rPr>
              <a:t>show running-config</a:t>
            </a:r>
            <a:r>
              <a:rPr lang="es-419" sz="1600">
                <a:solidFill>
                  <a:srgbClr val="000000"/>
                </a:solidFill>
              </a:rPr>
              <a:t> se puede utilizar para verificar que el switch se ha configurado correctamente. De la salida abreviada de muestra en S1, se muestra alguna información importante en la figura:</a:t>
            </a:r>
          </a:p>
          <a:p>
            <a:pPr marL="342900" indent="-342900" algn="l" rtl="0">
              <a:buFont typeface="Arial" panose="020B0604020202020204" pitchFamily="34" charset="0"/>
              <a:buChar char="•"/>
            </a:pPr>
            <a:r>
              <a:rPr lang="es-419" sz="1600">
                <a:solidFill>
                  <a:srgbClr val="000000"/>
                </a:solidFill>
              </a:rPr>
              <a:t>Interfaz Fast Ethernet 0/18 configurada con la VLAN 99 de administración</a:t>
            </a:r>
          </a:p>
          <a:p>
            <a:pPr marL="342900" indent="-342900" algn="l" rtl="0">
              <a:buFont typeface="Arial" panose="020B0604020202020204" pitchFamily="34" charset="0"/>
              <a:buChar char="•"/>
            </a:pPr>
            <a:r>
              <a:rPr lang="es-419" sz="1600">
                <a:solidFill>
                  <a:srgbClr val="000000"/>
                </a:solidFill>
              </a:rPr>
              <a:t>VLAN 99 configurada con la dirección IPv4 172.17.99.11 255.255.255.0</a:t>
            </a:r>
          </a:p>
          <a:p>
            <a:pPr marL="342900" indent="-342900" algn="l" rtl="0">
              <a:buFont typeface="Arial" panose="020B0604020202020204" pitchFamily="34" charset="0"/>
              <a:buChar char="•"/>
            </a:pPr>
            <a:r>
              <a:rPr lang="es-419" sz="1600">
                <a:solidFill>
                  <a:srgbClr val="000000"/>
                </a:solidFill>
              </a:rPr>
              <a:t>Gateway predeterminado establecido en 172.17.99.1</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811BEC55-FCFE-814A-BA98-0D633E82F4CE}"/>
              </a:ext>
            </a:extLst>
          </p:cNvPr>
          <p:cNvPicPr>
            <a:picLocks noChangeAspect="1"/>
          </p:cNvPicPr>
          <p:nvPr/>
        </p:nvPicPr>
        <p:blipFill>
          <a:blip r:embed="rId4"/>
          <a:stretch>
            <a:fillRect/>
          </a:stretch>
        </p:blipFill>
        <p:spPr>
          <a:xfrm>
            <a:off x="2146642" y="2436168"/>
            <a:ext cx="3781168" cy="2573295"/>
          </a:xfrm>
          <a:prstGeom prst="rect">
            <a:avLst/>
          </a:prstGeom>
        </p:spPr>
      </p:pic>
    </p:spTree>
    <p:custDataLst>
      <p:tags r:id="rId1"/>
    </p:custDataLst>
    <p:extLst>
      <p:ext uri="{BB962C8B-B14F-4D97-AF65-F5344CB8AC3E}">
        <p14:creationId xmlns:p14="http://schemas.microsoft.com/office/powerpoint/2010/main" val="293386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Configurar los puertos de un </a:t>
            </a:r>
            <a:r>
              <a:rPr lang="es-419" sz="1600" dirty="0" err="1"/>
              <a:t>switch</a:t>
            </a:r>
            <a:br>
              <a:rPr lang="en-US" dirty="0"/>
            </a:br>
            <a:r>
              <a:rPr lang="es-419" sz="2400" dirty="0"/>
              <a:t>Verificar la configuración de los puertos de un </a:t>
            </a:r>
            <a:r>
              <a:rPr lang="es-419" sz="2400" dirty="0" err="1"/>
              <a:t>switch</a:t>
            </a:r>
            <a:r>
              <a:rPr lang="es-419" sz="2400" dirty="0"/>
              <a:t> (cont.)</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42333" y="668868"/>
            <a:ext cx="8670052" cy="1778000"/>
          </a:xfrm>
        </p:spPr>
        <p:txBody>
          <a:bodyPr/>
          <a:lstStyle/>
          <a:p>
            <a:pPr marL="0" indent="0" algn="l" rtl="0"/>
            <a:r>
              <a:rPr lang="es-419" sz="1500">
                <a:solidFill>
                  <a:srgbClr val="000000"/>
                </a:solidFill>
              </a:rPr>
              <a:t>El comando </a:t>
            </a:r>
            <a:r>
              <a:rPr lang="es-419" sz="1500" b="1">
                <a:solidFill>
                  <a:srgbClr val="000000"/>
                </a:solidFill>
              </a:rPr>
              <a:t>show interfaces</a:t>
            </a:r>
            <a:r>
              <a:rPr lang="es-419" sz="1500">
                <a:solidFill>
                  <a:srgbClr val="000000"/>
                </a:solidFill>
              </a:rPr>
              <a:t> es otro comando de uso frecuente que muestra información estadística y de estado sobre las interfaces de red del switch. El comando </a:t>
            </a:r>
            <a:r>
              <a:rPr lang="es-419" sz="1500" b="1">
                <a:solidFill>
                  <a:srgbClr val="000000"/>
                </a:solidFill>
              </a:rPr>
              <a:t>show interfaces</a:t>
            </a:r>
            <a:r>
              <a:rPr lang="es-419" sz="1500">
                <a:solidFill>
                  <a:srgbClr val="000000"/>
                </a:solidFill>
              </a:rPr>
              <a:t> se usa habitualmente cuando se configuran y se controlan los dispositivos de red.</a:t>
            </a:r>
          </a:p>
          <a:p>
            <a:pPr marL="0" indent="0" algn="l"/>
            <a:endParaRPr lang="en-US" sz="1500" dirty="0">
              <a:solidFill>
                <a:srgbClr val="000000"/>
              </a:solidFill>
            </a:endParaRPr>
          </a:p>
          <a:p>
            <a:pPr marL="0" indent="0" algn="l" rtl="0"/>
            <a:r>
              <a:rPr lang="es-419" sz="1500">
                <a:solidFill>
                  <a:srgbClr val="000000"/>
                </a:solidFill>
              </a:rPr>
              <a:t>La primera línea de salida para el comando </a:t>
            </a:r>
            <a:r>
              <a:rPr lang="es-419" sz="1500" b="1">
                <a:solidFill>
                  <a:srgbClr val="000000"/>
                </a:solidFill>
              </a:rPr>
              <a:t>show interfaces fastEthernet 0/18</a:t>
            </a:r>
            <a:r>
              <a:rPr lang="es-419" sz="1500">
                <a:solidFill>
                  <a:srgbClr val="000000"/>
                </a:solidFill>
              </a:rPr>
              <a:t> indica que la interfaz FastEthernet 0/18 está activa / activa, lo que significa que está operativa. Más abajo en el resultado, se muestra que el modo dúplex es full (completo) y la velocidad es de 100 Mb/s.</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5C41CD4C-F177-ED40-B901-ACB685FBDA70}"/>
              </a:ext>
            </a:extLst>
          </p:cNvPr>
          <p:cNvPicPr>
            <a:picLocks noChangeAspect="1"/>
          </p:cNvPicPr>
          <p:nvPr/>
        </p:nvPicPr>
        <p:blipFill>
          <a:blip r:embed="rId4"/>
          <a:stretch>
            <a:fillRect/>
          </a:stretch>
        </p:blipFill>
        <p:spPr>
          <a:xfrm>
            <a:off x="1074089" y="2570549"/>
            <a:ext cx="6995821" cy="2174731"/>
          </a:xfrm>
          <a:prstGeom prst="rect">
            <a:avLst/>
          </a:prstGeom>
        </p:spPr>
      </p:pic>
    </p:spTree>
    <p:custDataLst>
      <p:tags r:id="rId1"/>
    </p:custDataLst>
    <p:extLst>
      <p:ext uri="{BB962C8B-B14F-4D97-AF65-F5344CB8AC3E}">
        <p14:creationId xmlns:p14="http://schemas.microsoft.com/office/powerpoint/2010/main" val="150244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Configurar los puertos de un </a:t>
            </a:r>
            <a:r>
              <a:rPr lang="es-419" sz="1600" dirty="0" err="1"/>
              <a:t>switch</a:t>
            </a:r>
            <a:br>
              <a:rPr lang="en-US" dirty="0"/>
            </a:br>
            <a:r>
              <a:rPr lang="es-419" sz="2400" dirty="0"/>
              <a:t>Problemas en la capa de acceso a la red</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194640" y="731837"/>
            <a:ext cx="8754719" cy="3010499"/>
          </a:xfrm>
        </p:spPr>
        <p:txBody>
          <a:bodyPr/>
          <a:lstStyle/>
          <a:p>
            <a:pPr marL="0" indent="0" algn="l" rtl="0"/>
            <a:r>
              <a:rPr lang="es-419" sz="1400" dirty="0">
                <a:solidFill>
                  <a:srgbClr val="000000"/>
                </a:solidFill>
              </a:rPr>
              <a:t>El resultado del comando </a:t>
            </a:r>
            <a:r>
              <a:rPr lang="es-419" sz="1400" b="1" dirty="0">
                <a:solidFill>
                  <a:srgbClr val="000000"/>
                </a:solidFill>
              </a:rPr>
              <a:t>show interfaces</a:t>
            </a:r>
            <a:r>
              <a:rPr lang="es-419" sz="1400" dirty="0">
                <a:solidFill>
                  <a:srgbClr val="000000"/>
                </a:solidFill>
              </a:rPr>
              <a:t> se puede usar para detectar problemas frecuentes de los medios. Una de las partes más importantes de esta salida es la visualización de la línea y el estado del protocolo de enlace de datos, como se muestra en el ejemplo.</a:t>
            </a:r>
          </a:p>
          <a:p>
            <a:pPr marL="0" indent="0" algn="l" rtl="0"/>
            <a:r>
              <a:rPr lang="es-419" sz="1400" dirty="0">
                <a:solidFill>
                  <a:srgbClr val="000000"/>
                </a:solidFill>
              </a:rPr>
              <a:t>El primer parámetro (FastEthernet0 / 18 está activo) se refiere a la capa de hardware e indica si la interfaz está recibiendo una señal de detección de portadora. El segundo parámetro (line </a:t>
            </a:r>
            <a:r>
              <a:rPr lang="es-419" sz="1400" dirty="0" err="1">
                <a:solidFill>
                  <a:srgbClr val="000000"/>
                </a:solidFill>
              </a:rPr>
              <a:t>protocol</a:t>
            </a:r>
            <a:r>
              <a:rPr lang="es-419" sz="1400" dirty="0">
                <a:solidFill>
                  <a:srgbClr val="000000"/>
                </a:solidFill>
              </a:rPr>
              <a:t> </a:t>
            </a:r>
            <a:r>
              <a:rPr lang="es-419" sz="1400" dirty="0" err="1">
                <a:solidFill>
                  <a:srgbClr val="000000"/>
                </a:solidFill>
              </a:rPr>
              <a:t>is</a:t>
            </a:r>
            <a:r>
              <a:rPr lang="es-419" sz="1400" dirty="0">
                <a:solidFill>
                  <a:srgbClr val="000000"/>
                </a:solidFill>
              </a:rPr>
              <a:t> up) se refiere a la capa de enlace de datos e indica si se reciben los </a:t>
            </a:r>
            <a:r>
              <a:rPr lang="es-419" sz="1400" dirty="0" err="1">
                <a:solidFill>
                  <a:srgbClr val="000000"/>
                </a:solidFill>
              </a:rPr>
              <a:t>keepalives</a:t>
            </a:r>
            <a:r>
              <a:rPr lang="es-419" sz="1400" dirty="0">
                <a:solidFill>
                  <a:srgbClr val="000000"/>
                </a:solidFill>
              </a:rPr>
              <a:t> del protocolo de capa de enlace de datos. Sobre la base del resultado del comando </a:t>
            </a:r>
            <a:r>
              <a:rPr lang="es-419" sz="1400" b="1" dirty="0">
                <a:solidFill>
                  <a:srgbClr val="000000"/>
                </a:solidFill>
              </a:rPr>
              <a:t>show interfaces</a:t>
            </a:r>
            <a:r>
              <a:rPr lang="es-419" sz="1400" dirty="0">
                <a:solidFill>
                  <a:srgbClr val="000000"/>
                </a:solidFill>
              </a:rPr>
              <a:t>, los posibles problemas se pueden reparar de la siguiente manera:</a:t>
            </a:r>
          </a:p>
          <a:p>
            <a:pPr marL="358835" lvl="1" indent="-285750" rtl="0">
              <a:buFont typeface="Arial" panose="020B0604020202020204" pitchFamily="34" charset="0"/>
              <a:buChar char="•"/>
            </a:pPr>
            <a:r>
              <a:rPr lang="es-419" sz="1100" dirty="0">
                <a:solidFill>
                  <a:srgbClr val="000000"/>
                </a:solidFill>
              </a:rPr>
              <a:t>Si la interfaz está activa y el protocolo de línea está inactivo, hay un problema. Puede haber una incompatibilidad en el tipo de encapsulación, la interfaz en el otro extremo puede estar inhabilitada por errores o puede haber un problema de hardware.</a:t>
            </a:r>
          </a:p>
          <a:p>
            <a:pPr marL="358835" lvl="1" indent="-285750" rtl="0">
              <a:buFont typeface="Arial" panose="020B0604020202020204" pitchFamily="34" charset="0"/>
              <a:buChar char="•"/>
            </a:pPr>
            <a:r>
              <a:rPr lang="es-419" sz="1100" dirty="0">
                <a:solidFill>
                  <a:srgbClr val="000000"/>
                </a:solidFill>
              </a:rPr>
              <a:t>Si el protocolo de línea y la interfaz están inactivos, no hay un cable conectado o existe algún otro problema de interfaz. Por ejemplo, en una conexión directa, el otro extremo de la conexión puede estar administrativamente inactivo.</a:t>
            </a:r>
          </a:p>
          <a:p>
            <a:pPr marL="358835" lvl="1" indent="-285750" rtl="0">
              <a:buFont typeface="Arial" panose="020B0604020202020204" pitchFamily="34" charset="0"/>
              <a:buChar char="•"/>
            </a:pPr>
            <a:r>
              <a:rPr lang="es-419" sz="1100" dirty="0">
                <a:solidFill>
                  <a:srgbClr val="000000"/>
                </a:solidFill>
              </a:rPr>
              <a:t>Si la interfaz se encuentra administrativamente inactiva, se inhabilitó manualmente en la configuración activa (se emitió el comando </a:t>
            </a:r>
            <a:r>
              <a:rPr lang="es-419" sz="1100" b="1" dirty="0" err="1">
                <a:solidFill>
                  <a:srgbClr val="000000"/>
                </a:solidFill>
              </a:rPr>
              <a:t>shutdown</a:t>
            </a:r>
            <a:r>
              <a:rPr lang="es-419" sz="1100" dirty="0">
                <a:solidFill>
                  <a:srgbClr val="000000"/>
                </a:solidFill>
              </a:rPr>
              <a:t>).</a:t>
            </a:r>
          </a:p>
          <a:p>
            <a:pPr marL="285750" indent="-28575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277E86D8-D909-2045-A1B3-C364C324C50C}"/>
              </a:ext>
            </a:extLst>
          </p:cNvPr>
          <p:cNvPicPr>
            <a:picLocks noChangeAspect="1"/>
          </p:cNvPicPr>
          <p:nvPr/>
        </p:nvPicPr>
        <p:blipFill>
          <a:blip r:embed="rId4"/>
          <a:stretch>
            <a:fillRect/>
          </a:stretch>
        </p:blipFill>
        <p:spPr>
          <a:xfrm>
            <a:off x="788614" y="3742336"/>
            <a:ext cx="7177490" cy="1022313"/>
          </a:xfrm>
          <a:prstGeom prst="rect">
            <a:avLst/>
          </a:prstGeom>
        </p:spPr>
      </p:pic>
    </p:spTree>
    <p:custDataLst>
      <p:tags r:id="rId1"/>
    </p:custDataLst>
    <p:extLst>
      <p:ext uri="{BB962C8B-B14F-4D97-AF65-F5344CB8AC3E}">
        <p14:creationId xmlns:p14="http://schemas.microsoft.com/office/powerpoint/2010/main" val="165921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los puertos de un switch</a:t>
            </a:r>
            <a:br>
              <a:rPr lang="en-US" dirty="0"/>
            </a:br>
            <a:r>
              <a:rPr lang="es-419" sz="2400"/>
              <a:t>Problemas en la capa de acceso a la red (Cont.)</a:t>
            </a:r>
          </a:p>
        </p:txBody>
      </p:sp>
      <p:sp>
        <p:nvSpPr>
          <p:cNvPr id="5" name="Content Placeholder 4">
            <a:extLst>
              <a:ext uri="{FF2B5EF4-FFF2-40B4-BE49-F238E27FC236}">
                <a16:creationId xmlns:a16="http://schemas.microsoft.com/office/drawing/2014/main" id="{58FBD30F-EEA2-2F45-B377-C980142A14DE}"/>
              </a:ext>
            </a:extLst>
          </p:cNvPr>
          <p:cNvSpPr>
            <a:spLocks noGrp="1"/>
          </p:cNvSpPr>
          <p:nvPr>
            <p:ph idx="1"/>
          </p:nvPr>
        </p:nvSpPr>
        <p:spPr>
          <a:xfrm>
            <a:off x="474663" y="731837"/>
            <a:ext cx="3121154" cy="3689897"/>
          </a:xfrm>
        </p:spPr>
        <p:txBody>
          <a:bodyPr/>
          <a:lstStyle/>
          <a:p>
            <a:pPr marL="0" indent="0" algn="l" rtl="0"/>
            <a:r>
              <a:rPr lang="es-419" sz="1800">
                <a:solidFill>
                  <a:srgbClr val="000000"/>
                </a:solidFill>
              </a:rPr>
              <a:t>El resultado del comando </a:t>
            </a:r>
            <a:r>
              <a:rPr lang="es-419" sz="1800" b="1">
                <a:solidFill>
                  <a:srgbClr val="000000"/>
                </a:solidFill>
              </a:rPr>
              <a:t>show interfaces</a:t>
            </a:r>
            <a:r>
              <a:rPr lang="es-419" sz="1800">
                <a:solidFill>
                  <a:srgbClr val="000000"/>
                </a:solidFill>
              </a:rPr>
              <a:t> muestra contadores y estadísticas para la interfaz Fastethernet0/18, como se muestra a continuación:</a:t>
            </a:r>
          </a:p>
        </p:txBody>
      </p:sp>
      <p:pic>
        <p:nvPicPr>
          <p:cNvPr id="8" name="Picture 7">
            <a:extLst>
              <a:ext uri="{FF2B5EF4-FFF2-40B4-BE49-F238E27FC236}">
                <a16:creationId xmlns:a16="http://schemas.microsoft.com/office/drawing/2014/main" id="{3C4C018D-E65A-F94B-B232-B28FF0EB48F2}"/>
              </a:ext>
            </a:extLst>
          </p:cNvPr>
          <p:cNvPicPr>
            <a:picLocks noChangeAspect="1"/>
          </p:cNvPicPr>
          <p:nvPr/>
        </p:nvPicPr>
        <p:blipFill>
          <a:blip r:embed="rId4"/>
          <a:stretch>
            <a:fillRect/>
          </a:stretch>
        </p:blipFill>
        <p:spPr>
          <a:xfrm>
            <a:off x="3880022" y="726436"/>
            <a:ext cx="4667421" cy="4092700"/>
          </a:xfrm>
          <a:prstGeom prst="rect">
            <a:avLst/>
          </a:prstGeom>
        </p:spPr>
      </p:pic>
    </p:spTree>
    <p:custDataLst>
      <p:tags r:id="rId1"/>
    </p:custDataLst>
    <p:extLst>
      <p:ext uri="{BB962C8B-B14F-4D97-AF65-F5344CB8AC3E}">
        <p14:creationId xmlns:p14="http://schemas.microsoft.com/office/powerpoint/2010/main" val="296954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Configurar los puertos de un </a:t>
            </a:r>
            <a:r>
              <a:rPr lang="es-419" sz="1600" dirty="0" err="1"/>
              <a:t>switch</a:t>
            </a:r>
            <a:br>
              <a:rPr lang="en-US" dirty="0"/>
            </a:br>
            <a:r>
              <a:rPr lang="es-419" sz="2400" dirty="0"/>
              <a:t>Problemas en la capa de acceso a la red (Cont.)</a:t>
            </a:r>
          </a:p>
        </p:txBody>
      </p:sp>
      <p:sp>
        <p:nvSpPr>
          <p:cNvPr id="7" name="Rectangle 6">
            <a:extLst>
              <a:ext uri="{FF2B5EF4-FFF2-40B4-BE49-F238E27FC236}">
                <a16:creationId xmlns:a16="http://schemas.microsoft.com/office/drawing/2014/main" id="{3E6937AF-613C-9A48-B435-501EDFB7AEC4}"/>
              </a:ext>
            </a:extLst>
          </p:cNvPr>
          <p:cNvSpPr/>
          <p:nvPr/>
        </p:nvSpPr>
        <p:spPr>
          <a:xfrm>
            <a:off x="431800" y="660934"/>
            <a:ext cx="8539205" cy="738664"/>
          </a:xfrm>
          <a:prstGeom prst="rect">
            <a:avLst/>
          </a:prstGeom>
        </p:spPr>
        <p:txBody>
          <a:bodyPr wrap="square">
            <a:spAutoFit/>
          </a:bodyPr>
          <a:lstStyle/>
          <a:p>
            <a:pPr rtl="0"/>
            <a:r>
              <a:rPr lang="es-419" sz="1400" dirty="0">
                <a:solidFill>
                  <a:srgbClr val="000000"/>
                </a:solidFill>
                <a:latin typeface="CiscoSans"/>
              </a:rPr>
              <a:t>Algunos errores de los medios no son lo suficientemente graves como para hacer que el circuito falle, pero causan problemas de rendimiento de la red. La tabla explica algunos de estos errores comunes que se pueden detectar con el </a:t>
            </a:r>
            <a:r>
              <a:rPr lang="es-419" sz="1400" b="1" dirty="0">
                <a:solidFill>
                  <a:srgbClr val="000000"/>
                </a:solidFill>
                <a:latin typeface="CiscoSans"/>
              </a:rPr>
              <a:t>show interfaces</a:t>
            </a:r>
            <a:r>
              <a:rPr lang="es-419" sz="1400" dirty="0">
                <a:solidFill>
                  <a:srgbClr val="000000"/>
                </a:solidFill>
                <a:latin typeface="CiscoSans"/>
              </a:rPr>
              <a:t> .</a:t>
            </a:r>
          </a:p>
        </p:txBody>
      </p:sp>
      <p:graphicFrame>
        <p:nvGraphicFramePr>
          <p:cNvPr id="6" name="Content Placeholder 5">
            <a:extLst>
              <a:ext uri="{FF2B5EF4-FFF2-40B4-BE49-F238E27FC236}">
                <a16:creationId xmlns:a16="http://schemas.microsoft.com/office/drawing/2014/main" id="{C8A96400-C167-8F43-81D2-EC06BCDACF46}"/>
              </a:ext>
            </a:extLst>
          </p:cNvPr>
          <p:cNvGraphicFramePr>
            <a:graphicFrameLocks noGrp="1"/>
          </p:cNvGraphicFramePr>
          <p:nvPr>
            <p:ph idx="1"/>
            <p:extLst>
              <p:ext uri="{D42A27DB-BD31-4B8C-83A1-F6EECF244321}">
                <p14:modId xmlns:p14="http://schemas.microsoft.com/office/powerpoint/2010/main" val="196353571"/>
              </p:ext>
            </p:extLst>
          </p:nvPr>
        </p:nvGraphicFramePr>
        <p:xfrm>
          <a:off x="431800" y="1402326"/>
          <a:ext cx="8280400" cy="3741174"/>
        </p:xfrm>
        <a:graphic>
          <a:graphicData uri="http://schemas.openxmlformats.org/drawingml/2006/table">
            <a:tbl>
              <a:tblPr firstRow="1" bandRow="1">
                <a:tableStyleId>{5C22544A-7EE6-4342-B048-85BDC9FD1C3A}</a:tableStyleId>
              </a:tblPr>
              <a:tblGrid>
                <a:gridCol w="1378851">
                  <a:extLst>
                    <a:ext uri="{9D8B030D-6E8A-4147-A177-3AD203B41FA5}">
                      <a16:colId xmlns:a16="http://schemas.microsoft.com/office/drawing/2014/main" val="2178908898"/>
                    </a:ext>
                  </a:extLst>
                </a:gridCol>
                <a:gridCol w="6901549">
                  <a:extLst>
                    <a:ext uri="{9D8B030D-6E8A-4147-A177-3AD203B41FA5}">
                      <a16:colId xmlns:a16="http://schemas.microsoft.com/office/drawing/2014/main" val="3755687166"/>
                    </a:ext>
                  </a:extLst>
                </a:gridCol>
              </a:tblGrid>
              <a:tr h="356788">
                <a:tc>
                  <a:txBody>
                    <a:bodyPr/>
                    <a:lstStyle/>
                    <a:p>
                      <a:pPr algn="l" rtl="0" fontAlgn="ctr"/>
                      <a:r>
                        <a:rPr lang="es-419" sz="1200" b="1">
                          <a:effectLst/>
                        </a:rPr>
                        <a:t>Tipo de error</a:t>
                      </a:r>
                    </a:p>
                  </a:txBody>
                  <a:tcPr marL="47625" marR="47625" marT="47625" marB="47625" anchor="ctr"/>
                </a:tc>
                <a:tc>
                  <a:txBody>
                    <a:bodyPr/>
                    <a:lstStyle/>
                    <a:p>
                      <a:pPr algn="l" rtl="0" fontAlgn="ctr"/>
                      <a:r>
                        <a:rPr lang="es-419" sz="1200" b="1">
                          <a:effectLst/>
                        </a:rPr>
                        <a:t>Descripción</a:t>
                      </a:r>
                    </a:p>
                  </a:txBody>
                  <a:tcPr marL="47625" marR="47625" marT="47625" marB="47625" anchor="ctr"/>
                </a:tc>
                <a:extLst>
                  <a:ext uri="{0D108BD9-81ED-4DB2-BD59-A6C34878D82A}">
                    <a16:rowId xmlns:a16="http://schemas.microsoft.com/office/drawing/2014/main" val="621051334"/>
                  </a:ext>
                </a:extLst>
              </a:tr>
              <a:tr h="356788">
                <a:tc>
                  <a:txBody>
                    <a:bodyPr/>
                    <a:lstStyle/>
                    <a:p>
                      <a:pPr rtl="0" fontAlgn="ctr"/>
                      <a:r>
                        <a:rPr lang="es-419" sz="1200" b="1">
                          <a:effectLst/>
                        </a:rPr>
                        <a:t>Errores de entrada</a:t>
                      </a:r>
                    </a:p>
                  </a:txBody>
                  <a:tcPr marL="47625" marR="47625" marT="47625" marB="47625" anchor="ctr"/>
                </a:tc>
                <a:tc>
                  <a:txBody>
                    <a:bodyPr/>
                    <a:lstStyle/>
                    <a:p>
                      <a:pPr rtl="0" fontAlgn="ctr"/>
                      <a:r>
                        <a:rPr lang="es-419" sz="1200" b="0">
                          <a:effectLst/>
                        </a:rPr>
                        <a:t>Cantidad total de errores. Incluye los recuentos de fragmentos de colisión, de fragmentos gigantes, de los que no están almacenados en buffer, de CRC, de tramas, de saturación y de ignorados.</a:t>
                      </a:r>
                    </a:p>
                  </a:txBody>
                  <a:tcPr marL="47625" marR="47625" marT="47625" marB="47625" anchor="ctr"/>
                </a:tc>
                <a:extLst>
                  <a:ext uri="{0D108BD9-81ED-4DB2-BD59-A6C34878D82A}">
                    <a16:rowId xmlns:a16="http://schemas.microsoft.com/office/drawing/2014/main" val="670375258"/>
                  </a:ext>
                </a:extLst>
              </a:tr>
              <a:tr h="443541">
                <a:tc>
                  <a:txBody>
                    <a:bodyPr/>
                    <a:lstStyle/>
                    <a:p>
                      <a:pPr rtl="0" fontAlgn="ctr"/>
                      <a:r>
                        <a:rPr lang="es-419" sz="1200" b="1">
                          <a:effectLst/>
                        </a:rPr>
                        <a:t>Fragmentos de colisión</a:t>
                      </a:r>
                    </a:p>
                  </a:txBody>
                  <a:tcPr marL="47625" marR="47625" marT="47625" marB="47625" anchor="ctr"/>
                </a:tc>
                <a:tc>
                  <a:txBody>
                    <a:bodyPr/>
                    <a:lstStyle/>
                    <a:p>
                      <a:pPr rtl="0" fontAlgn="ctr"/>
                      <a:r>
                        <a:rPr lang="es-419" sz="1200" b="0">
                          <a:effectLst/>
                        </a:rPr>
                        <a:t>Paquetes que se descartan porque son más pequeños que el tamaño mínimo de paquete para el medio. Por ejemplo, cualquier paquete Ethernet que tenga menos de 64 bytes se considera un fragmento de colisión.</a:t>
                      </a:r>
                    </a:p>
                  </a:txBody>
                  <a:tcPr marL="47625" marR="47625" marT="47625" marB="47625" anchor="ctr"/>
                </a:tc>
                <a:extLst>
                  <a:ext uri="{0D108BD9-81ED-4DB2-BD59-A6C34878D82A}">
                    <a16:rowId xmlns:a16="http://schemas.microsoft.com/office/drawing/2014/main" val="1960010664"/>
                  </a:ext>
                </a:extLst>
              </a:tr>
              <a:tr h="443541">
                <a:tc>
                  <a:txBody>
                    <a:bodyPr/>
                    <a:lstStyle/>
                    <a:p>
                      <a:pPr rtl="0" fontAlgn="ctr"/>
                      <a:r>
                        <a:rPr lang="es-419" sz="1200" b="1">
                          <a:effectLst/>
                        </a:rPr>
                        <a:t>Fragmentos gigantes</a:t>
                      </a:r>
                    </a:p>
                  </a:txBody>
                  <a:tcPr marL="47625" marR="47625" marT="47625" marB="47625" anchor="ctr"/>
                </a:tc>
                <a:tc>
                  <a:txBody>
                    <a:bodyPr/>
                    <a:lstStyle/>
                    <a:p>
                      <a:pPr rtl="0" fontAlgn="ctr"/>
                      <a:r>
                        <a:rPr lang="es-419" sz="1200" b="0">
                          <a:effectLst/>
                        </a:rPr>
                        <a:t>Paquetes que se descartan porque superan el tamaño máximo de paquete para el medio. Por ejemplo, cualquier paquete Ethernet que tenga más de 1518 bytes se considera un fragmento gigante.</a:t>
                      </a:r>
                    </a:p>
                  </a:txBody>
                  <a:tcPr marL="47625" marR="47625" marT="47625" marB="47625" anchor="ctr"/>
                </a:tc>
                <a:extLst>
                  <a:ext uri="{0D108BD9-81ED-4DB2-BD59-A6C34878D82A}">
                    <a16:rowId xmlns:a16="http://schemas.microsoft.com/office/drawing/2014/main" val="1312255973"/>
                  </a:ext>
                </a:extLst>
              </a:tr>
              <a:tr h="356788">
                <a:tc>
                  <a:txBody>
                    <a:bodyPr/>
                    <a:lstStyle/>
                    <a:p>
                      <a:pPr rtl="0" fontAlgn="ctr"/>
                      <a:r>
                        <a:rPr lang="es-419" sz="1200" b="1">
                          <a:effectLst/>
                        </a:rPr>
                        <a:t>CRC</a:t>
                      </a:r>
                    </a:p>
                  </a:txBody>
                  <a:tcPr marL="47625" marR="47625" marT="47625" marB="47625" anchor="ctr"/>
                </a:tc>
                <a:tc>
                  <a:txBody>
                    <a:bodyPr/>
                    <a:lstStyle/>
                    <a:p>
                      <a:pPr rtl="0" fontAlgn="ctr"/>
                      <a:r>
                        <a:rPr lang="es-419" sz="1200" b="0">
                          <a:effectLst/>
                        </a:rPr>
                        <a:t>Se generan errores de CRC cuando el checksum calculado no es igual al checksum recibido.</a:t>
                      </a:r>
                    </a:p>
                  </a:txBody>
                  <a:tcPr marL="47625" marR="47625" marT="47625" marB="47625" anchor="ctr"/>
                </a:tc>
                <a:extLst>
                  <a:ext uri="{0D108BD9-81ED-4DB2-BD59-A6C34878D82A}">
                    <a16:rowId xmlns:a16="http://schemas.microsoft.com/office/drawing/2014/main" val="3670836750"/>
                  </a:ext>
                </a:extLst>
              </a:tr>
              <a:tr h="443541">
                <a:tc>
                  <a:txBody>
                    <a:bodyPr/>
                    <a:lstStyle/>
                    <a:p>
                      <a:pPr rtl="0" fontAlgn="ctr"/>
                      <a:r>
                        <a:rPr lang="es-419" sz="1200" b="1">
                          <a:effectLst/>
                        </a:rPr>
                        <a:t>Errores de salida</a:t>
                      </a:r>
                    </a:p>
                  </a:txBody>
                  <a:tcPr marL="47625" marR="47625" marT="47625" marB="47625" anchor="ctr"/>
                </a:tc>
                <a:tc>
                  <a:txBody>
                    <a:bodyPr/>
                    <a:lstStyle/>
                    <a:p>
                      <a:pPr rtl="0" fontAlgn="ctr"/>
                      <a:r>
                        <a:rPr lang="es-419" sz="1200" b="0">
                          <a:effectLst/>
                        </a:rPr>
                        <a:t>La suma de todos los errores que impiden la transmisión final de los datagramas por la interfaz que se analiza.</a:t>
                      </a:r>
                    </a:p>
                  </a:txBody>
                  <a:tcPr marL="47625" marR="47625" marT="47625" marB="47625" anchor="ctr"/>
                </a:tc>
                <a:extLst>
                  <a:ext uri="{0D108BD9-81ED-4DB2-BD59-A6C34878D82A}">
                    <a16:rowId xmlns:a16="http://schemas.microsoft.com/office/drawing/2014/main" val="50707273"/>
                  </a:ext>
                </a:extLst>
              </a:tr>
              <a:tr h="356788">
                <a:tc>
                  <a:txBody>
                    <a:bodyPr/>
                    <a:lstStyle/>
                    <a:p>
                      <a:pPr rtl="0" fontAlgn="ctr"/>
                      <a:r>
                        <a:rPr lang="es-419" sz="1200" b="1">
                          <a:effectLst/>
                        </a:rPr>
                        <a:t>Colisiones</a:t>
                      </a:r>
                    </a:p>
                  </a:txBody>
                  <a:tcPr marL="47625" marR="47625" marT="47625" marB="47625" anchor="ctr"/>
                </a:tc>
                <a:tc>
                  <a:txBody>
                    <a:bodyPr/>
                    <a:lstStyle/>
                    <a:p>
                      <a:pPr rtl="0" fontAlgn="ctr"/>
                      <a:r>
                        <a:rPr lang="es-419" sz="1200" b="0">
                          <a:effectLst/>
                        </a:rPr>
                        <a:t>Cantidad de mensajes retransmitidos debido a una colisión de Ethernet.</a:t>
                      </a:r>
                    </a:p>
                  </a:txBody>
                  <a:tcPr marL="47625" marR="47625" marT="47625" marB="47625" anchor="ctr"/>
                </a:tc>
                <a:extLst>
                  <a:ext uri="{0D108BD9-81ED-4DB2-BD59-A6C34878D82A}">
                    <a16:rowId xmlns:a16="http://schemas.microsoft.com/office/drawing/2014/main" val="950087606"/>
                  </a:ext>
                </a:extLst>
              </a:tr>
              <a:tr h="356788">
                <a:tc>
                  <a:txBody>
                    <a:bodyPr/>
                    <a:lstStyle/>
                    <a:p>
                      <a:pPr rtl="0" fontAlgn="ctr"/>
                      <a:r>
                        <a:rPr lang="es-419" sz="1200" b="1">
                          <a:effectLst/>
                        </a:rPr>
                        <a:t>Colisiones tardías</a:t>
                      </a:r>
                    </a:p>
                  </a:txBody>
                  <a:tcPr marL="47625" marR="47625" marT="47625" marB="47625" anchor="ctr"/>
                </a:tc>
                <a:tc>
                  <a:txBody>
                    <a:bodyPr/>
                    <a:lstStyle/>
                    <a:p>
                      <a:pPr rtl="0" fontAlgn="ctr"/>
                      <a:r>
                        <a:rPr lang="es-419" sz="1200" b="0" dirty="0">
                          <a:effectLst/>
                        </a:rPr>
                        <a:t>Una colisión que ocurre después de que se hayan transmitido 512 bits de la trama</a:t>
                      </a:r>
                    </a:p>
                  </a:txBody>
                  <a:tcPr marL="47625" marR="47625" marT="47625" marB="47625" anchor="ctr"/>
                </a:tc>
                <a:extLst>
                  <a:ext uri="{0D108BD9-81ED-4DB2-BD59-A6C34878D82A}">
                    <a16:rowId xmlns:a16="http://schemas.microsoft.com/office/drawing/2014/main" val="2783781213"/>
                  </a:ext>
                </a:extLst>
              </a:tr>
            </a:tbl>
          </a:graphicData>
        </a:graphic>
      </p:graphicFrame>
    </p:spTree>
    <p:custDataLst>
      <p:tags r:id="rId1"/>
    </p:custDataLst>
    <p:extLst>
      <p:ext uri="{BB962C8B-B14F-4D97-AF65-F5344CB8AC3E}">
        <p14:creationId xmlns:p14="http://schemas.microsoft.com/office/powerpoint/2010/main" val="7170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CR" sz="1600" dirty="0"/>
              <a:t>Configurar los puertos de un </a:t>
            </a:r>
            <a:r>
              <a:rPr lang="es-CR" sz="1600" dirty="0" err="1"/>
              <a:t>switch</a:t>
            </a:r>
            <a:br>
              <a:rPr lang="es-419" sz="1600" dirty="0"/>
            </a:br>
            <a:r>
              <a:rPr lang="es-419" sz="2400" dirty="0"/>
              <a:t>Errores de entrada y salida de la interfaz</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“Input </a:t>
            </a:r>
            <a:r>
              <a:rPr lang="es-419" sz="1600" dirty="0" err="1">
                <a:solidFill>
                  <a:srgbClr val="000000"/>
                </a:solidFill>
              </a:rPr>
              <a:t>errors</a:t>
            </a:r>
            <a:r>
              <a:rPr lang="es-419" sz="1600" dirty="0">
                <a:solidFill>
                  <a:srgbClr val="000000"/>
                </a:solidFill>
              </a:rPr>
              <a:t>” indica la suma de todos los errores en los datagramas que se recibieron en la interfaz que se analiza. Estos incluyen los recuentos de fragmentos de colisión, de fragmentos gigantes, de los que no están almacenados en buffer, de CRC, de tramas, de saturación y de ignorados. Los errores de entrada que se informan con el comando </a:t>
            </a:r>
            <a:r>
              <a:rPr lang="es-419" sz="1600" b="1" dirty="0">
                <a:solidFill>
                  <a:srgbClr val="000000"/>
                </a:solidFill>
              </a:rPr>
              <a:t>show interfaces</a:t>
            </a:r>
            <a:r>
              <a:rPr lang="es-419" sz="1600" dirty="0">
                <a:solidFill>
                  <a:srgbClr val="000000"/>
                </a:solidFill>
              </a:rPr>
              <a:t> incluyen lo siguiente:</a:t>
            </a:r>
          </a:p>
          <a:p>
            <a:pPr marL="358835" lvl="1" indent="-285750" rtl="0">
              <a:buFont typeface="Arial" panose="020B0604020202020204" pitchFamily="34" charset="0"/>
              <a:buChar char="•"/>
            </a:pPr>
            <a:r>
              <a:rPr lang="es-419" sz="1600" b="1" dirty="0" err="1">
                <a:solidFill>
                  <a:srgbClr val="000000"/>
                </a:solidFill>
              </a:rPr>
              <a:t>Runt</a:t>
            </a:r>
            <a:r>
              <a:rPr lang="es-419" sz="1600" b="1" dirty="0">
                <a:solidFill>
                  <a:srgbClr val="000000"/>
                </a:solidFill>
              </a:rPr>
              <a:t> </a:t>
            </a:r>
            <a:r>
              <a:rPr lang="es-419" sz="1600" b="1" dirty="0" err="1">
                <a:solidFill>
                  <a:srgbClr val="000000"/>
                </a:solidFill>
              </a:rPr>
              <a:t>Frames</a:t>
            </a:r>
            <a:r>
              <a:rPr lang="es-419" sz="1600" dirty="0">
                <a:solidFill>
                  <a:srgbClr val="000000"/>
                </a:solidFill>
              </a:rPr>
              <a:t> - las tramas Ethernet que son más cortas que la longitud mínima permitida de 64 bytes se llaman </a:t>
            </a:r>
            <a:r>
              <a:rPr lang="es-419" sz="1600" dirty="0" err="1">
                <a:solidFill>
                  <a:srgbClr val="000000"/>
                </a:solidFill>
              </a:rPr>
              <a:t>runts</a:t>
            </a:r>
            <a:r>
              <a:rPr lang="es-419" sz="1600" dirty="0">
                <a:solidFill>
                  <a:srgbClr val="000000"/>
                </a:solidFill>
              </a:rPr>
              <a:t> La NIC en mal funcionamiento son la causa habitual de las tramas excesivas de fragmentos de colisión, pero también pueden deberse a colisiones.</a:t>
            </a:r>
          </a:p>
          <a:p>
            <a:pPr marL="358835" lvl="1" indent="-285750" rtl="0">
              <a:buFont typeface="Arial" panose="020B0604020202020204" pitchFamily="34" charset="0"/>
              <a:buChar char="•"/>
            </a:pPr>
            <a:r>
              <a:rPr lang="es-419" sz="1600" b="1" dirty="0" err="1">
                <a:solidFill>
                  <a:srgbClr val="000000"/>
                </a:solidFill>
              </a:rPr>
              <a:t>Giants</a:t>
            </a:r>
            <a:r>
              <a:rPr lang="es-419" sz="1600" dirty="0">
                <a:solidFill>
                  <a:srgbClr val="000000"/>
                </a:solidFill>
              </a:rPr>
              <a:t> - Las tramas de Ethernet que son más grandes que el tamaño máximo permitido se llaman gigantes</a:t>
            </a:r>
          </a:p>
          <a:p>
            <a:pPr marL="358835" lvl="1" indent="-285750" rtl="0">
              <a:buFont typeface="Arial" panose="020B0604020202020204" pitchFamily="34" charset="0"/>
              <a:buChar char="•"/>
            </a:pPr>
            <a:r>
              <a:rPr lang="es-419" sz="1600" b="1" dirty="0">
                <a:solidFill>
                  <a:srgbClr val="000000"/>
                </a:solidFill>
              </a:rPr>
              <a:t>CRC </a:t>
            </a:r>
            <a:r>
              <a:rPr lang="es-419" sz="1600" b="1" dirty="0" err="1">
                <a:solidFill>
                  <a:srgbClr val="000000"/>
                </a:solidFill>
              </a:rPr>
              <a:t>errors</a:t>
            </a:r>
            <a:r>
              <a:rPr lang="es-419" sz="1600" dirty="0">
                <a:solidFill>
                  <a:srgbClr val="000000"/>
                </a:solidFill>
              </a:rPr>
              <a:t> - En las interfaces Ethernet y serie, los errores de CRC generalmente indican un error de medios o cable. Las causas más comunes incluyen interferencia eléctrica, conexiones flojas o dañadas o cableado incorrecto. Si aparecen muchos errores de CRC, hay demasiado ruido en el enlace, y se debe examinar el cable. También se deben buscar y eliminar las fuentes de ruido.</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2705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“Output errors” es la suma de todos los errores que impiden la transmisión final de los datagramas por la interfaz que se analiza. Los errores de salida que se informan con el comando </a:t>
            </a:r>
            <a:r>
              <a:rPr lang="es-419" sz="1600" b="1">
                <a:solidFill>
                  <a:srgbClr val="000000"/>
                </a:solidFill>
              </a:rPr>
              <a:t>show interfaces</a:t>
            </a:r>
            <a:r>
              <a:rPr lang="es-419" sz="1600">
                <a:solidFill>
                  <a:srgbClr val="000000"/>
                </a:solidFill>
              </a:rPr>
              <a:t> incluyen lo siguiente:</a:t>
            </a:r>
          </a:p>
          <a:p>
            <a:pPr marL="358835" lvl="1" indent="-285750" rtl="0">
              <a:buFont typeface="Arial" panose="020B0604020202020204" pitchFamily="34" charset="0"/>
              <a:buChar char="•"/>
            </a:pPr>
            <a:r>
              <a:rPr lang="es-419" sz="1600" b="1">
                <a:solidFill>
                  <a:srgbClr val="000000"/>
                </a:solidFill>
              </a:rPr>
              <a:t>Colisiones</a:t>
            </a:r>
            <a:r>
              <a:rPr lang="es-419" sz="1600">
                <a:solidFill>
                  <a:srgbClr val="000000"/>
                </a:solidFill>
              </a:rPr>
              <a:t> - Las colisiones en operaciones half-duplex son normales. Sin embargo, nunca debe observar colisiones en una interfaz configurada para la comunicación en dúplex completo.</a:t>
            </a:r>
          </a:p>
          <a:p>
            <a:pPr marL="358835" lvl="1" indent="-285750" rtl="0">
              <a:buFont typeface="Arial" panose="020B0604020202020204" pitchFamily="34" charset="0"/>
              <a:buChar char="•"/>
            </a:pPr>
            <a:r>
              <a:rPr lang="es-419" sz="1600" b="1">
                <a:solidFill>
                  <a:srgbClr val="000000"/>
                </a:solidFill>
              </a:rPr>
              <a:t>Colisiones tardías</a:t>
            </a:r>
            <a:r>
              <a:rPr lang="es-419" sz="1600">
                <a:solidFill>
                  <a:srgbClr val="000000"/>
                </a:solidFill>
              </a:rPr>
              <a:t> - Una colisión tardía se refiere a una colisión que ocurre después de que se han transmitido 512 bits de la trama. La longitud excesiva de los cables es la causa más frecuente de las colisiones tardías. Otra causa frecuente es la configuración incorrecta de dúplex.</a:t>
            </a:r>
            <a:r>
              <a:rPr lang="es-419" sz="1600" b="1">
                <a:solidFill>
                  <a:srgbClr val="000000"/>
                </a:solidFill>
              </a:rPr>
              <a:t> </a:t>
            </a:r>
          </a:p>
        </p:txBody>
      </p:sp>
      <p:sp>
        <p:nvSpPr>
          <p:cNvPr id="6" name="Title 2">
            <a:extLst>
              <a:ext uri="{FF2B5EF4-FFF2-40B4-BE49-F238E27FC236}">
                <a16:creationId xmlns:a16="http://schemas.microsoft.com/office/drawing/2014/main" id="{53E96A7E-C573-4F5E-8DD1-129E5FAF0CFE}"/>
              </a:ext>
            </a:extLst>
          </p:cNvPr>
          <p:cNvSpPr txBox="1">
            <a:spLocks/>
          </p:cNvSpPr>
          <p:nvPr/>
        </p:nvSpPr>
        <p:spPr bwMode="auto">
          <a:xfrm>
            <a:off x="0" y="0"/>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s-CR" sz="1600" dirty="0"/>
              <a:t>Configurar los puertos de un </a:t>
            </a:r>
            <a:r>
              <a:rPr lang="es-CR" sz="1600" dirty="0" err="1"/>
              <a:t>switch</a:t>
            </a:r>
            <a:br>
              <a:rPr lang="es-419" sz="1600" dirty="0"/>
            </a:br>
            <a:r>
              <a:rPr lang="es-419" sz="2400" dirty="0"/>
              <a:t>Errores de entrada y salida de la interfaz (</a:t>
            </a:r>
            <a:r>
              <a:rPr lang="es-419" sz="2400" dirty="0" err="1"/>
              <a:t>Cont</a:t>
            </a:r>
            <a:r>
              <a:rPr lang="es-419" sz="2400" dirty="0"/>
              <a:t>)</a:t>
            </a:r>
          </a:p>
        </p:txBody>
      </p:sp>
    </p:spTree>
    <p:custDataLst>
      <p:tags r:id="rId1"/>
    </p:custDataLst>
    <p:extLst>
      <p:ext uri="{BB962C8B-B14F-4D97-AF65-F5344CB8AC3E}">
        <p14:creationId xmlns:p14="http://schemas.microsoft.com/office/powerpoint/2010/main" val="68439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Configurar los puertos de un switch</a:t>
            </a:r>
            <a:br>
              <a:rPr lang="en-US" dirty="0"/>
            </a:br>
            <a:r>
              <a:rPr lang="es-419" sz="2400"/>
              <a:t>Resolución de problemas de la capa de acceso</a:t>
            </a:r>
          </a:p>
        </p:txBody>
      </p:sp>
      <p:sp>
        <p:nvSpPr>
          <p:cNvPr id="8" name="Rectangle 7">
            <a:extLst>
              <a:ext uri="{FF2B5EF4-FFF2-40B4-BE49-F238E27FC236}">
                <a16:creationId xmlns:a16="http://schemas.microsoft.com/office/drawing/2014/main" id="{9F4C6625-058A-DE49-BA4D-D901104DE397}"/>
              </a:ext>
            </a:extLst>
          </p:cNvPr>
          <p:cNvSpPr/>
          <p:nvPr/>
        </p:nvSpPr>
        <p:spPr>
          <a:xfrm>
            <a:off x="185352" y="1415533"/>
            <a:ext cx="2236573" cy="2062103"/>
          </a:xfrm>
          <a:prstGeom prst="rect">
            <a:avLst/>
          </a:prstGeom>
        </p:spPr>
        <p:txBody>
          <a:bodyPr wrap="square">
            <a:spAutoFit/>
          </a:bodyPr>
          <a:lstStyle/>
          <a:p>
            <a:pPr rtl="0"/>
            <a:r>
              <a:rPr lang="es-419" sz="1600">
                <a:solidFill>
                  <a:srgbClr val="000000"/>
                </a:solidFill>
                <a:latin typeface="+mj-lt"/>
              </a:rPr>
              <a:t>Para solucionar los problemas que implican que no hay conexión, o una mala conexión, entre un interruptor y otro dispositivo, siga el proceso general que se muestra en la figura.</a:t>
            </a:r>
          </a:p>
        </p:txBody>
      </p:sp>
      <p:pic>
        <p:nvPicPr>
          <p:cNvPr id="7" name="Content Placeholder 6">
            <a:extLst>
              <a:ext uri="{FF2B5EF4-FFF2-40B4-BE49-F238E27FC236}">
                <a16:creationId xmlns:a16="http://schemas.microsoft.com/office/drawing/2014/main" id="{B4C2431C-C289-B041-8C95-E6739624FA3B}"/>
              </a:ext>
            </a:extLst>
          </p:cNvPr>
          <p:cNvPicPr>
            <a:picLocks noGrp="1" noChangeAspect="1"/>
          </p:cNvPicPr>
          <p:nvPr>
            <p:ph idx="1"/>
          </p:nvPr>
        </p:nvPicPr>
        <p:blipFill>
          <a:blip r:embed="rId4"/>
          <a:stretch>
            <a:fillRect/>
          </a:stretch>
        </p:blipFill>
        <p:spPr>
          <a:xfrm>
            <a:off x="2607276" y="731837"/>
            <a:ext cx="6005384" cy="3972505"/>
          </a:xfrm>
        </p:spPr>
      </p:pic>
    </p:spTree>
    <p:custDataLst>
      <p:tags r:id="rId1"/>
    </p:custDataLst>
    <p:extLst>
      <p:ext uri="{BB962C8B-B14F-4D97-AF65-F5344CB8AC3E}">
        <p14:creationId xmlns:p14="http://schemas.microsoft.com/office/powerpoint/2010/main" val="313661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1.3 Acceso remoto seguro</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Acceso remoto seguro</a:t>
            </a:r>
            <a:br>
              <a:rPr lang="en-US" dirty="0"/>
            </a:br>
            <a:r>
              <a:rPr lang="es-419" sz="2400"/>
              <a:t>Funcionamiento de Telnet </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3850203" cy="3689897"/>
          </a:xfrm>
        </p:spPr>
        <p:txBody>
          <a:bodyPr/>
          <a:lstStyle/>
          <a:p>
            <a:pPr marL="0" indent="0" algn="l" rtl="0"/>
            <a:r>
              <a:rPr lang="es-419" sz="1600">
                <a:solidFill>
                  <a:srgbClr val="000000"/>
                </a:solidFill>
              </a:rPr>
              <a:t>Telnet utiliza el puerto TCP 23. Es un protocolo más antiguo que utiliza la transmisión de texto sin formato segura tanto de la autenticación de inicio de sesión (nombre de usuario y contraseña) como de los datos transmitidos entre los dispositivos de comunicación.</a:t>
            </a:r>
          </a:p>
          <a:p>
            <a:pPr marL="0" indent="0" algn="l" rtl="0"/>
            <a:r>
              <a:rPr lang="es-419" sz="1600">
                <a:solidFill>
                  <a:srgbClr val="000000"/>
                </a:solidFill>
              </a:rPr>
              <a:t>Un actor de amenazas puede monitorear paquetes usando Wireshark. Por ejemplo, en la figura, el actor de amenazas capturó el nombre de usuario </a:t>
            </a:r>
            <a:r>
              <a:rPr lang="es-419" sz="1600" b="1">
                <a:solidFill>
                  <a:srgbClr val="000000"/>
                </a:solidFill>
              </a:rPr>
              <a:t>admin</a:t>
            </a:r>
            <a:r>
              <a:rPr lang="es-419" sz="1600">
                <a:solidFill>
                  <a:srgbClr val="000000"/>
                </a:solidFill>
              </a:rPr>
              <a:t> y la contraseña </a:t>
            </a:r>
            <a:r>
              <a:rPr lang="es-419" sz="1600" b="1">
                <a:solidFill>
                  <a:srgbClr val="000000"/>
                </a:solidFill>
              </a:rPr>
              <a:t>ccna</a:t>
            </a:r>
            <a:r>
              <a:rPr lang="es-419" sz="1600">
                <a:solidFill>
                  <a:srgbClr val="000000"/>
                </a:solidFill>
              </a:rPr>
              <a:t> de una sesión Telnet. </a:t>
            </a:r>
          </a:p>
        </p:txBody>
      </p:sp>
      <p:pic>
        <p:nvPicPr>
          <p:cNvPr id="5" name="Picture 4">
            <a:extLst>
              <a:ext uri="{FF2B5EF4-FFF2-40B4-BE49-F238E27FC236}">
                <a16:creationId xmlns:a16="http://schemas.microsoft.com/office/drawing/2014/main" id="{72259ABA-57F0-BC41-8D9C-FEABAB610248}"/>
              </a:ext>
            </a:extLst>
          </p:cNvPr>
          <p:cNvPicPr>
            <a:picLocks noChangeAspect="1"/>
          </p:cNvPicPr>
          <p:nvPr/>
        </p:nvPicPr>
        <p:blipFill>
          <a:blip r:embed="rId4"/>
          <a:stretch>
            <a:fillRect/>
          </a:stretch>
        </p:blipFill>
        <p:spPr>
          <a:xfrm>
            <a:off x="4706830" y="849870"/>
            <a:ext cx="4038235" cy="2918941"/>
          </a:xfrm>
          <a:prstGeom prst="rect">
            <a:avLst/>
          </a:prstGeom>
        </p:spPr>
      </p:pic>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D1B5A2AB-8F39-2143-9839-C7766B884034}"/>
              </a:ext>
            </a:extLst>
          </p:cNvPr>
          <p:cNvSpPr>
            <a:spLocks noGrp="1"/>
          </p:cNvSpPr>
          <p:nvPr>
            <p:ph type="title"/>
          </p:nvPr>
        </p:nvSpPr>
        <p:spPr>
          <a:xfrm>
            <a:off x="0" y="-15285"/>
            <a:ext cx="9144000" cy="757238"/>
          </a:xfrm>
        </p:spPr>
        <p:txBody>
          <a:bodyPr/>
          <a:lstStyle/>
          <a:p>
            <a:pPr rtl="0"/>
            <a:r>
              <a:rPr lang="es-419"/>
              <a:t>¿Qué esperar de este módulo? (Cont.)</a:t>
            </a:r>
          </a:p>
        </p:txBody>
      </p:sp>
      <p:sp>
        <p:nvSpPr>
          <p:cNvPr id="8" name="Content Placeholder 1">
            <a:extLst>
              <a:ext uri="{FF2B5EF4-FFF2-40B4-BE49-F238E27FC236}">
                <a16:creationId xmlns:a16="http://schemas.microsoft.com/office/drawing/2014/main" id="{7667E4F5-78B0-284F-B78B-81A8BD6B53EC}"/>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es-419"/>
              <a:t>Para facilitar el aprendizaje, los siguientes funciones pueden estar incluidas en este módulo:</a:t>
            </a:r>
          </a:p>
          <a:p>
            <a:pPr marL="0" indent="0">
              <a:buNone/>
            </a:pPr>
            <a:endParaRPr lang="en-US" dirty="0"/>
          </a:p>
          <a:p>
            <a:pPr marL="0" indent="0">
              <a:buNone/>
            </a:pPr>
            <a:endParaRPr lang="en-US" dirty="0"/>
          </a:p>
        </p:txBody>
      </p:sp>
      <p:graphicFrame>
        <p:nvGraphicFramePr>
          <p:cNvPr id="9" name="Content Placeholder 3">
            <a:extLst>
              <a:ext uri="{FF2B5EF4-FFF2-40B4-BE49-F238E27FC236}">
                <a16:creationId xmlns:a16="http://schemas.microsoft.com/office/drawing/2014/main" id="{FF96B29B-BC02-C547-B574-68FD7E3380A4}"/>
              </a:ext>
            </a:extLst>
          </p:cNvPr>
          <p:cNvGraphicFramePr>
            <a:graphicFrameLocks noGrp="1"/>
          </p:cNvGraphicFramePr>
          <p:nvPr>
            <p:ph idx="1"/>
          </p:nvPr>
        </p:nvGraphicFramePr>
        <p:xfrm>
          <a:off x="106756" y="1279280"/>
          <a:ext cx="8595235" cy="216408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es-419" sz="1400" b="1" i="0" u="none" strike="noStrike">
                          <a:solidFill>
                            <a:schemeClr val="bg1"/>
                          </a:solidFill>
                          <a:effectLst/>
                          <a:latin typeface="+mn-lt"/>
                        </a:rPr>
                        <a:t>Característica</a:t>
                      </a:r>
                    </a:p>
                  </a:txBody>
                  <a:tcPr marL="9525" marR="9525" marT="9525" marB="0" anchor="b"/>
                </a:tc>
                <a:tc>
                  <a:txBody>
                    <a:bodyPr/>
                    <a:lstStyle/>
                    <a:p>
                      <a:pPr rtl="0"/>
                      <a:r>
                        <a:rPr lang="es-419"/>
                        <a:t>Descripción</a:t>
                      </a:r>
                    </a:p>
                  </a:txBody>
                  <a:tcPr/>
                </a:tc>
                <a:extLst>
                  <a:ext uri="{0D108BD9-81ED-4DB2-BD59-A6C34878D82A}">
                    <a16:rowId xmlns:a16="http://schemas.microsoft.com/office/drawing/2014/main" val="3768427975"/>
                  </a:ext>
                </a:extLst>
              </a:tr>
              <a:tr h="265091">
                <a:tc>
                  <a:txBody>
                    <a:bodyPr/>
                    <a:lstStyle/>
                    <a:p>
                      <a:pPr algn="l" rtl="0" fontAlgn="b"/>
                      <a:r>
                        <a:rPr lang="es-419" sz="1400" b="0" i="0" u="none" strike="noStrike">
                          <a:solidFill>
                            <a:srgbClr val="000000"/>
                          </a:solidFill>
                          <a:effectLst/>
                          <a:latin typeface="+mn-lt"/>
                        </a:rPr>
                        <a:t>Laboratorios prácticos</a:t>
                      </a:r>
                    </a:p>
                  </a:txBody>
                  <a:tcPr marL="9525" marR="9525" marT="9525" marB="0" anchor="b"/>
                </a:tc>
                <a:tc>
                  <a:txBody>
                    <a:bodyPr/>
                    <a:lstStyle/>
                    <a:p>
                      <a:pPr rtl="0"/>
                      <a:r>
                        <a:rPr lang="es-419"/>
                        <a:t>Labs diseñados para trabajar con equipo físico.</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de clase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es-419"/>
                        <a:t>Estos se encuentran en la página de Recursos para el instructor. Las actividades de clase están diseñadas para facilitar el aprendizaje, la discusión en clase y la colaboración.</a:t>
                      </a:r>
                    </a:p>
                  </a:txBody>
                  <a:tcPr/>
                </a:tc>
                <a:extLst>
                  <a:ext uri="{0D108BD9-81ED-4DB2-BD59-A6C34878D82A}">
                    <a16:rowId xmlns:a16="http://schemas.microsoft.com/office/drawing/2014/main" val="1125566603"/>
                  </a:ext>
                </a:extLst>
              </a:tr>
              <a:tr h="265091">
                <a:tc>
                  <a:txBody>
                    <a:bodyPr/>
                    <a:lstStyle/>
                    <a:p>
                      <a:pPr algn="l" rtl="0" fontAlgn="b"/>
                      <a:r>
                        <a:rPr lang="es-419" sz="1400" b="0" i="0" u="none" strike="noStrike">
                          <a:solidFill>
                            <a:srgbClr val="000000"/>
                          </a:solidFill>
                          <a:effectLst/>
                          <a:latin typeface="+mn-lt"/>
                        </a:rPr>
                        <a:t>Cuestionarios de módulo</a:t>
                      </a:r>
                    </a:p>
                  </a:txBody>
                  <a:tcPr marL="9525" marR="9525" marT="9525" marB="0" anchor="b"/>
                </a:tc>
                <a:tc>
                  <a:txBody>
                    <a:bodyPr/>
                    <a:lstStyle/>
                    <a:p>
                      <a:pPr rtl="0"/>
                      <a:r>
                        <a:rPr lang="es-419"/>
                        <a:t>Auto-evaluaciones que integran conceptos y habilidades aprendidas a lo largo de los temas presentados en el módulo</a:t>
                      </a:r>
                    </a:p>
                  </a:txBody>
                  <a:tcPr/>
                </a:tc>
                <a:extLst>
                  <a:ext uri="{0D108BD9-81ED-4DB2-BD59-A6C34878D82A}">
                    <a16:rowId xmlns:a16="http://schemas.microsoft.com/office/drawing/2014/main" val="831502776"/>
                  </a:ext>
                </a:extLst>
              </a:tr>
              <a:tr h="265091">
                <a:tc>
                  <a:txBody>
                    <a:bodyPr/>
                    <a:lstStyle/>
                    <a:p>
                      <a:pPr algn="l" rtl="0" fontAlgn="b"/>
                      <a:r>
                        <a:rPr lang="es-419" sz="1400" b="0" i="0" u="none" strike="noStrike">
                          <a:solidFill>
                            <a:srgbClr val="000000"/>
                          </a:solidFill>
                          <a:effectLst/>
                          <a:latin typeface="+mn-lt"/>
                        </a:rPr>
                        <a:t>Resumen del módulo</a:t>
                      </a:r>
                    </a:p>
                  </a:txBody>
                  <a:tcPr marL="9525" marR="9525" marT="9525" marB="0" anchor="b"/>
                </a:tc>
                <a:tc>
                  <a:txBody>
                    <a:bodyPr/>
                    <a:lstStyle/>
                    <a:p>
                      <a:pPr rtl="0"/>
                      <a:r>
                        <a:rPr lang="es-419"/>
                        <a:t>Recapitula brevemente el contenido del módulo.</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Acceso remoto seguro</a:t>
            </a:r>
            <a:br>
              <a:rPr lang="en-US" dirty="0"/>
            </a:br>
            <a:r>
              <a:rPr lang="es-419" sz="2400"/>
              <a:t>Funcionamiento de SSH</a:t>
            </a:r>
          </a:p>
        </p:txBody>
      </p:sp>
      <p:sp>
        <p:nvSpPr>
          <p:cNvPr id="6" name="Content Placeholder 5">
            <a:extLst>
              <a:ext uri="{FF2B5EF4-FFF2-40B4-BE49-F238E27FC236}">
                <a16:creationId xmlns:a16="http://schemas.microsoft.com/office/drawing/2014/main" id="{4CA36867-065C-EE45-933F-3628A4798040}"/>
              </a:ext>
            </a:extLst>
          </p:cNvPr>
          <p:cNvSpPr>
            <a:spLocks noGrp="1"/>
          </p:cNvSpPr>
          <p:nvPr>
            <p:ph idx="1"/>
          </p:nvPr>
        </p:nvSpPr>
        <p:spPr>
          <a:xfrm>
            <a:off x="110068" y="731837"/>
            <a:ext cx="4375436" cy="3689897"/>
          </a:xfrm>
        </p:spPr>
        <p:txBody>
          <a:bodyPr/>
          <a:lstStyle/>
          <a:p>
            <a:pPr marL="0" indent="0" algn="l" rtl="0"/>
            <a:r>
              <a:rPr lang="es-419" sz="1500">
                <a:solidFill>
                  <a:srgbClr val="000000"/>
                </a:solidFill>
              </a:rPr>
              <a:t>Secure Shell (SSH) es un protocolo seguro que utiliza el puerto TCP 22. Proporciona una conexión de administración segura (encriptada) a un dispositivo remoto. El SSH debe reemplazar a Telnet para las conexiones de administración. SSH proporciona seguridad para las conexiones remotas mediante el cifrado seguro cuando se autentica un dispositivo (nombre de usuario y contraseña) y también para los datos transmitidos entre los dispositivos que se comunican.</a:t>
            </a:r>
          </a:p>
          <a:p>
            <a:pPr marL="0" indent="0" algn="l"/>
            <a:endParaRPr lang="en-US" sz="1500" dirty="0">
              <a:solidFill>
                <a:srgbClr val="000000"/>
              </a:solidFill>
            </a:endParaRPr>
          </a:p>
          <a:p>
            <a:pPr marL="0" indent="0" algn="l" rtl="0"/>
            <a:r>
              <a:rPr lang="es-419" sz="1500">
                <a:solidFill>
                  <a:srgbClr val="000000"/>
                </a:solidFill>
              </a:rPr>
              <a:t>La figura muestra una captura de Wireshark de una sesión SSH. Proporciona una conexión de administración segura (encriptada) a un dispositivo remoto. Sin embargo, a diferencia de Telnet, con SSH el nombre de usuario y la contraseña están cifrados.</a:t>
            </a:r>
          </a:p>
          <a:p>
            <a:pPr marL="285750" indent="-28575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5D8FC6F7-6AB1-9640-AFF4-87BF29BBF4BB}"/>
              </a:ext>
            </a:extLst>
          </p:cNvPr>
          <p:cNvPicPr>
            <a:picLocks noChangeAspect="1"/>
          </p:cNvPicPr>
          <p:nvPr/>
        </p:nvPicPr>
        <p:blipFill>
          <a:blip r:embed="rId4"/>
          <a:stretch>
            <a:fillRect/>
          </a:stretch>
        </p:blipFill>
        <p:spPr>
          <a:xfrm>
            <a:off x="4823382" y="965371"/>
            <a:ext cx="3963580" cy="2902293"/>
          </a:xfrm>
          <a:prstGeom prst="rect">
            <a:avLst/>
          </a:prstGeom>
        </p:spPr>
      </p:pic>
    </p:spTree>
    <p:custDataLst>
      <p:tags r:id="rId1"/>
    </p:custDataLst>
    <p:extLst>
      <p:ext uri="{BB962C8B-B14F-4D97-AF65-F5344CB8AC3E}">
        <p14:creationId xmlns:p14="http://schemas.microsoft.com/office/powerpoint/2010/main" val="423331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Acceso remoto seguro</a:t>
            </a:r>
            <a:br>
              <a:rPr lang="en-US" dirty="0"/>
            </a:br>
            <a:r>
              <a:rPr lang="es-419" sz="2400" dirty="0"/>
              <a:t>Verifique que el </a:t>
            </a:r>
            <a:r>
              <a:rPr lang="es-419" sz="2400" dirty="0" err="1"/>
              <a:t>switch</a:t>
            </a:r>
            <a:r>
              <a:rPr lang="es-419" sz="2400" dirty="0"/>
              <a:t> admita SSH</a:t>
            </a:r>
          </a:p>
        </p:txBody>
      </p:sp>
      <p:sp>
        <p:nvSpPr>
          <p:cNvPr id="4" name="Content Placeholder 3">
            <a:extLst>
              <a:ext uri="{FF2B5EF4-FFF2-40B4-BE49-F238E27FC236}">
                <a16:creationId xmlns:a16="http://schemas.microsoft.com/office/drawing/2014/main" id="{A0711190-744C-884C-A304-1DAF2D9FE229}"/>
              </a:ext>
            </a:extLst>
          </p:cNvPr>
          <p:cNvSpPr>
            <a:spLocks noGrp="1"/>
          </p:cNvSpPr>
          <p:nvPr>
            <p:ph idx="1"/>
          </p:nvPr>
        </p:nvSpPr>
        <p:spPr>
          <a:xfrm>
            <a:off x="474662" y="731838"/>
            <a:ext cx="8280057" cy="1926696"/>
          </a:xfrm>
        </p:spPr>
        <p:txBody>
          <a:bodyPr/>
          <a:lstStyle/>
          <a:p>
            <a:pPr marL="0" indent="0" algn="l" rtl="0"/>
            <a:r>
              <a:rPr lang="es-419" sz="1600">
                <a:solidFill>
                  <a:srgbClr val="000000"/>
                </a:solidFill>
              </a:rPr>
              <a:t>Para habilitar SSH en un switch Catalyst 2960, el switch debe usar una versión del software IOS que incluya características y capacidades criptográficas (cifradas). Utilice el comando </a:t>
            </a:r>
            <a:r>
              <a:rPr lang="es-419" sz="1600" b="1">
                <a:solidFill>
                  <a:srgbClr val="000000"/>
                </a:solidFill>
              </a:rPr>
              <a:t>show version</a:t>
            </a:r>
            <a:r>
              <a:rPr lang="es-419" sz="1600">
                <a:solidFill>
                  <a:srgbClr val="000000"/>
                </a:solidFill>
              </a:rPr>
              <a:t> en el switch para ver qué IOS está ejecutando el switch. Un nombre de archivo de IOS que incluye la combinación «k9» admite características y capacidades criptográficas (cifradas). </a:t>
            </a:r>
          </a:p>
          <a:p>
            <a:pPr marL="0" indent="0" algn="l"/>
            <a:endParaRPr lang="en-US" sz="1600" dirty="0">
              <a:solidFill>
                <a:srgbClr val="000000"/>
              </a:solidFill>
            </a:endParaRPr>
          </a:p>
          <a:p>
            <a:pPr marL="0" indent="0" algn="l" rtl="0"/>
            <a:r>
              <a:rPr lang="es-419" sz="1600">
                <a:solidFill>
                  <a:srgbClr val="000000"/>
                </a:solidFill>
              </a:rPr>
              <a:t>El ejemplo muestra la salida del comando </a:t>
            </a:r>
            <a:r>
              <a:rPr lang="es-419" sz="1600" b="1">
                <a:solidFill>
                  <a:srgbClr val="000000"/>
                </a:solidFill>
              </a:rPr>
              <a:t>show version</a:t>
            </a:r>
            <a:r>
              <a:rPr lang="es-419" sz="1600">
                <a:solidFill>
                  <a:srgbClr val="000000"/>
                </a:solidFill>
              </a:rPr>
              <a:t> .</a:t>
            </a:r>
          </a:p>
        </p:txBody>
      </p:sp>
      <p:pic>
        <p:nvPicPr>
          <p:cNvPr id="7" name="Picture 6">
            <a:extLst>
              <a:ext uri="{FF2B5EF4-FFF2-40B4-BE49-F238E27FC236}">
                <a16:creationId xmlns:a16="http://schemas.microsoft.com/office/drawing/2014/main" id="{0750D2FB-D57E-064F-B311-FC85F3B6C604}"/>
              </a:ext>
            </a:extLst>
          </p:cNvPr>
          <p:cNvPicPr>
            <a:picLocks noChangeAspect="1"/>
          </p:cNvPicPr>
          <p:nvPr/>
        </p:nvPicPr>
        <p:blipFill>
          <a:blip r:embed="rId4"/>
          <a:stretch>
            <a:fillRect/>
          </a:stretch>
        </p:blipFill>
        <p:spPr>
          <a:xfrm>
            <a:off x="517352" y="2798520"/>
            <a:ext cx="8194676" cy="972662"/>
          </a:xfrm>
          <a:prstGeom prst="rect">
            <a:avLst/>
          </a:prstGeom>
        </p:spPr>
      </p:pic>
    </p:spTree>
    <p:custDataLst>
      <p:tags r:id="rId1"/>
    </p:custDataLst>
    <p:extLst>
      <p:ext uri="{BB962C8B-B14F-4D97-AF65-F5344CB8AC3E}">
        <p14:creationId xmlns:p14="http://schemas.microsoft.com/office/powerpoint/2010/main" val="418582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Acceso remoto seguro</a:t>
            </a:r>
            <a:br>
              <a:rPr lang="en-US" dirty="0"/>
            </a:br>
            <a:r>
              <a:rPr lang="es-419" sz="2400"/>
              <a:t>Configuración de SSH</a:t>
            </a:r>
          </a:p>
        </p:txBody>
      </p:sp>
      <p:sp>
        <p:nvSpPr>
          <p:cNvPr id="5" name="Content Placeholder 4">
            <a:extLst>
              <a:ext uri="{FF2B5EF4-FFF2-40B4-BE49-F238E27FC236}">
                <a16:creationId xmlns:a16="http://schemas.microsoft.com/office/drawing/2014/main" id="{24BFA605-496F-6E4F-A16A-988749C788D0}"/>
              </a:ext>
            </a:extLst>
          </p:cNvPr>
          <p:cNvSpPr>
            <a:spLocks noGrp="1"/>
          </p:cNvSpPr>
          <p:nvPr>
            <p:ph idx="1"/>
          </p:nvPr>
        </p:nvSpPr>
        <p:spPr>
          <a:xfrm>
            <a:off x="160867" y="608270"/>
            <a:ext cx="8551161" cy="4335205"/>
          </a:xfrm>
        </p:spPr>
        <p:txBody>
          <a:bodyPr/>
          <a:lstStyle/>
          <a:p>
            <a:pPr marL="0" indent="0" algn="l" rtl="0"/>
            <a:r>
              <a:rPr lang="es-419" sz="1400" dirty="0">
                <a:solidFill>
                  <a:srgbClr val="000000"/>
                </a:solidFill>
              </a:rPr>
              <a:t>Antes de configurar SSH, el </a:t>
            </a:r>
            <a:r>
              <a:rPr lang="es-419" sz="1400" dirty="0" err="1">
                <a:solidFill>
                  <a:srgbClr val="000000"/>
                </a:solidFill>
              </a:rPr>
              <a:t>switch</a:t>
            </a:r>
            <a:r>
              <a:rPr lang="es-419" sz="1400" dirty="0">
                <a:solidFill>
                  <a:srgbClr val="000000"/>
                </a:solidFill>
              </a:rPr>
              <a:t> debe tener configurado, como mínimo, un nombre de host único y los parámetros correctos de conectividad de red.</a:t>
            </a:r>
          </a:p>
          <a:p>
            <a:pPr marL="73085" lvl="1" indent="0" rtl="0">
              <a:buNone/>
            </a:pPr>
            <a:r>
              <a:rPr lang="es-419" sz="1200" b="1" dirty="0">
                <a:solidFill>
                  <a:srgbClr val="000000"/>
                </a:solidFill>
              </a:rPr>
              <a:t>Paso 1</a:t>
            </a:r>
            <a:r>
              <a:rPr lang="es-419" sz="1200" dirty="0">
                <a:solidFill>
                  <a:srgbClr val="000000"/>
                </a:solidFill>
              </a:rPr>
              <a:t>: Verifique la compatibilidad con SSH: - use el comando show </a:t>
            </a:r>
            <a:r>
              <a:rPr lang="es-419" sz="1200" dirty="0" err="1">
                <a:solidFill>
                  <a:srgbClr val="000000"/>
                </a:solidFill>
              </a:rPr>
              <a:t>ip</a:t>
            </a:r>
            <a:r>
              <a:rPr lang="es-419" sz="1200" dirty="0">
                <a:solidFill>
                  <a:srgbClr val="000000"/>
                </a:solidFill>
              </a:rPr>
              <a:t> </a:t>
            </a:r>
            <a:r>
              <a:rPr lang="es-419" sz="1200" dirty="0" err="1">
                <a:solidFill>
                  <a:srgbClr val="000000"/>
                </a:solidFill>
              </a:rPr>
              <a:t>ssh</a:t>
            </a:r>
            <a:r>
              <a:rPr lang="es-419" sz="1200" dirty="0">
                <a:solidFill>
                  <a:srgbClr val="000000"/>
                </a:solidFill>
              </a:rPr>
              <a:t> para verificar que el </a:t>
            </a:r>
            <a:r>
              <a:rPr lang="es-419" sz="1200" dirty="0" err="1">
                <a:solidFill>
                  <a:srgbClr val="000000"/>
                </a:solidFill>
              </a:rPr>
              <a:t>switch</a:t>
            </a:r>
            <a:r>
              <a:rPr lang="es-419" sz="1200" dirty="0">
                <a:solidFill>
                  <a:srgbClr val="000000"/>
                </a:solidFill>
              </a:rPr>
              <a:t> sea compatible con SSH. Si el </a:t>
            </a:r>
            <a:r>
              <a:rPr lang="es-419" sz="1200" dirty="0" err="1">
                <a:solidFill>
                  <a:srgbClr val="000000"/>
                </a:solidFill>
              </a:rPr>
              <a:t>switch</a:t>
            </a:r>
            <a:r>
              <a:rPr lang="es-419" sz="1200" dirty="0">
                <a:solidFill>
                  <a:srgbClr val="000000"/>
                </a:solidFill>
              </a:rPr>
              <a:t> no ejecuta un IOS que admita características criptográficas, este comando no se reconoce.</a:t>
            </a:r>
          </a:p>
          <a:p>
            <a:pPr marL="73085" lvl="1" indent="0" rtl="0">
              <a:buNone/>
            </a:pPr>
            <a:r>
              <a:rPr lang="es-419" sz="1200" b="1" dirty="0">
                <a:solidFill>
                  <a:srgbClr val="000000"/>
                </a:solidFill>
              </a:rPr>
              <a:t>Paso 2</a:t>
            </a:r>
            <a:r>
              <a:rPr lang="es-419" sz="1200" dirty="0">
                <a:solidFill>
                  <a:srgbClr val="000000"/>
                </a:solidFill>
              </a:rPr>
              <a:t>: Configure el dominio IP: configure el nombre de dominio IP de la red mediante el comando </a:t>
            </a:r>
            <a:r>
              <a:rPr lang="es-419" sz="1200" dirty="0" err="1">
                <a:solidFill>
                  <a:srgbClr val="000000"/>
                </a:solidFill>
              </a:rPr>
              <a:t>ip</a:t>
            </a:r>
            <a:r>
              <a:rPr lang="es-419" sz="1200" dirty="0">
                <a:solidFill>
                  <a:srgbClr val="000000"/>
                </a:solidFill>
              </a:rPr>
              <a:t> </a:t>
            </a:r>
            <a:r>
              <a:rPr lang="es-419" sz="1200" dirty="0" err="1">
                <a:solidFill>
                  <a:srgbClr val="000000"/>
                </a:solidFill>
              </a:rPr>
              <a:t>domain-name</a:t>
            </a:r>
            <a:r>
              <a:rPr lang="es-419" sz="1200" dirty="0">
                <a:solidFill>
                  <a:srgbClr val="000000"/>
                </a:solidFill>
              </a:rPr>
              <a:t> </a:t>
            </a:r>
            <a:r>
              <a:rPr lang="es-419" sz="1200" dirty="0" err="1">
                <a:solidFill>
                  <a:srgbClr val="000000"/>
                </a:solidFill>
              </a:rPr>
              <a:t>domain-name</a:t>
            </a:r>
            <a:r>
              <a:rPr lang="es-419" sz="1200" dirty="0">
                <a:solidFill>
                  <a:srgbClr val="000000"/>
                </a:solidFill>
              </a:rPr>
              <a:t> global </a:t>
            </a:r>
            <a:r>
              <a:rPr lang="es-419" sz="1200" dirty="0" err="1">
                <a:solidFill>
                  <a:srgbClr val="000000"/>
                </a:solidFill>
              </a:rPr>
              <a:t>configuration</a:t>
            </a:r>
            <a:r>
              <a:rPr lang="es-419" sz="1200" dirty="0">
                <a:solidFill>
                  <a:srgbClr val="000000"/>
                </a:solidFill>
              </a:rPr>
              <a:t> </a:t>
            </a:r>
            <a:r>
              <a:rPr lang="es-419" sz="1200" dirty="0" err="1">
                <a:solidFill>
                  <a:srgbClr val="000000"/>
                </a:solidFill>
              </a:rPr>
              <a:t>mode</a:t>
            </a:r>
            <a:r>
              <a:rPr lang="es-419" sz="1200" dirty="0">
                <a:solidFill>
                  <a:srgbClr val="000000"/>
                </a:solidFill>
              </a:rPr>
              <a:t>. </a:t>
            </a:r>
            <a:r>
              <a:rPr lang="es-419" sz="1200" b="1" dirty="0">
                <a:solidFill>
                  <a:srgbClr val="000000"/>
                </a:solidFill>
              </a:rPr>
              <a:t> </a:t>
            </a:r>
          </a:p>
          <a:p>
            <a:pPr marL="73085" lvl="1" indent="0" rtl="0">
              <a:buNone/>
            </a:pPr>
            <a:r>
              <a:rPr lang="es-419" sz="1200" b="1" dirty="0">
                <a:solidFill>
                  <a:srgbClr val="000000"/>
                </a:solidFill>
              </a:rPr>
              <a:t>Paso 3</a:t>
            </a:r>
            <a:r>
              <a:rPr lang="es-419" sz="1200" dirty="0">
                <a:solidFill>
                  <a:srgbClr val="000000"/>
                </a:solidFill>
              </a:rPr>
              <a:t>: Genere pares de claves RSA: la generación de un par de claves RSA activa automáticamente SSH. Use el comando </a:t>
            </a:r>
            <a:r>
              <a:rPr lang="es-419" sz="1200" dirty="0" err="1">
                <a:solidFill>
                  <a:srgbClr val="000000"/>
                </a:solidFill>
              </a:rPr>
              <a:t>crypto</a:t>
            </a:r>
            <a:r>
              <a:rPr lang="es-419" sz="1200" dirty="0">
                <a:solidFill>
                  <a:srgbClr val="000000"/>
                </a:solidFill>
              </a:rPr>
              <a:t> </a:t>
            </a:r>
            <a:r>
              <a:rPr lang="es-419" sz="1200" dirty="0" err="1">
                <a:solidFill>
                  <a:srgbClr val="000000"/>
                </a:solidFill>
              </a:rPr>
              <a:t>key</a:t>
            </a:r>
            <a:r>
              <a:rPr lang="es-419" sz="1200" dirty="0">
                <a:solidFill>
                  <a:srgbClr val="000000"/>
                </a:solidFill>
              </a:rPr>
              <a:t> </a:t>
            </a:r>
            <a:r>
              <a:rPr lang="es-419" sz="1200" dirty="0" err="1">
                <a:solidFill>
                  <a:srgbClr val="000000"/>
                </a:solidFill>
              </a:rPr>
              <a:t>generate</a:t>
            </a:r>
            <a:r>
              <a:rPr lang="es-419" sz="1200" dirty="0">
                <a:solidFill>
                  <a:srgbClr val="000000"/>
                </a:solidFill>
              </a:rPr>
              <a:t> </a:t>
            </a:r>
            <a:r>
              <a:rPr lang="es-419" sz="1200" dirty="0" err="1">
                <a:solidFill>
                  <a:srgbClr val="000000"/>
                </a:solidFill>
              </a:rPr>
              <a:t>rsa</a:t>
            </a:r>
            <a:r>
              <a:rPr lang="es-419" sz="1200" dirty="0">
                <a:solidFill>
                  <a:srgbClr val="000000"/>
                </a:solidFill>
              </a:rPr>
              <a:t> modo de configuración global.</a:t>
            </a:r>
            <a:r>
              <a:rPr lang="es-419" sz="1200" b="1" dirty="0">
                <a:solidFill>
                  <a:srgbClr val="000000"/>
                </a:solidFill>
              </a:rPr>
              <a:t> </a:t>
            </a:r>
          </a:p>
          <a:p>
            <a:pPr marL="146110" lvl="2" indent="0" rtl="0">
              <a:buNone/>
            </a:pPr>
            <a:r>
              <a:rPr lang="es-419" b="1" dirty="0">
                <a:solidFill>
                  <a:srgbClr val="000000"/>
                </a:solidFill>
              </a:rPr>
              <a:t>Nota: </a:t>
            </a:r>
            <a:r>
              <a:rPr lang="es-419" dirty="0">
                <a:solidFill>
                  <a:srgbClr val="000000"/>
                </a:solidFill>
              </a:rPr>
              <a:t>para eliminar el par de claves RSA, use el comando </a:t>
            </a:r>
            <a:r>
              <a:rPr lang="es-419" dirty="0" err="1">
                <a:solidFill>
                  <a:srgbClr val="000000"/>
                </a:solidFill>
              </a:rPr>
              <a:t>crypto</a:t>
            </a:r>
            <a:r>
              <a:rPr lang="es-419" dirty="0">
                <a:solidFill>
                  <a:srgbClr val="000000"/>
                </a:solidFill>
              </a:rPr>
              <a:t> </a:t>
            </a:r>
            <a:r>
              <a:rPr lang="es-419" dirty="0" err="1">
                <a:solidFill>
                  <a:srgbClr val="000000"/>
                </a:solidFill>
              </a:rPr>
              <a:t>key</a:t>
            </a:r>
            <a:r>
              <a:rPr lang="es-419" dirty="0">
                <a:solidFill>
                  <a:srgbClr val="000000"/>
                </a:solidFill>
              </a:rPr>
              <a:t> </a:t>
            </a:r>
            <a:r>
              <a:rPr lang="es-419" dirty="0" err="1">
                <a:solidFill>
                  <a:srgbClr val="000000"/>
                </a:solidFill>
              </a:rPr>
              <a:t>zeroize</a:t>
            </a:r>
            <a:r>
              <a:rPr lang="es-419" dirty="0">
                <a:solidFill>
                  <a:srgbClr val="000000"/>
                </a:solidFill>
              </a:rPr>
              <a:t> </a:t>
            </a:r>
            <a:r>
              <a:rPr lang="es-419" dirty="0" err="1">
                <a:solidFill>
                  <a:srgbClr val="000000"/>
                </a:solidFill>
              </a:rPr>
              <a:t>rsa</a:t>
            </a:r>
            <a:r>
              <a:rPr lang="es-419" dirty="0">
                <a:solidFill>
                  <a:srgbClr val="000000"/>
                </a:solidFill>
              </a:rPr>
              <a:t> del modo de configuración global. Después de eliminarse el par de claves RSA, el servidor SSH se deshabilita automáticamente.</a:t>
            </a:r>
          </a:p>
          <a:p>
            <a:pPr marL="73085" lvl="1" indent="0" rtl="0">
              <a:buNone/>
            </a:pPr>
            <a:r>
              <a:rPr lang="es-419" sz="1200" b="1" dirty="0">
                <a:solidFill>
                  <a:srgbClr val="000000"/>
                </a:solidFill>
              </a:rPr>
              <a:t>Paso 4</a:t>
            </a:r>
            <a:r>
              <a:rPr lang="es-419" sz="1200" dirty="0">
                <a:solidFill>
                  <a:srgbClr val="000000"/>
                </a:solidFill>
              </a:rPr>
              <a:t>: Configure la autenticación de usuario: el servidor SSH puede autenticar usuarios localmente o usar un servidor de autenticación. Para usar el método de autenticación local, cree un par de nombre de usuario y contraseña con el comando </a:t>
            </a:r>
            <a:r>
              <a:rPr lang="es-419" sz="1200" dirty="0" err="1">
                <a:solidFill>
                  <a:srgbClr val="000000"/>
                </a:solidFill>
              </a:rPr>
              <a:t>username</a:t>
            </a:r>
            <a:r>
              <a:rPr lang="es-419" sz="1200" dirty="0">
                <a:solidFill>
                  <a:srgbClr val="000000"/>
                </a:solidFill>
              </a:rPr>
              <a:t> </a:t>
            </a:r>
            <a:r>
              <a:rPr lang="es-419" sz="1200" dirty="0" err="1">
                <a:solidFill>
                  <a:srgbClr val="000000"/>
                </a:solidFill>
              </a:rPr>
              <a:t>username</a:t>
            </a:r>
            <a:r>
              <a:rPr lang="es-419" sz="1200" dirty="0">
                <a:solidFill>
                  <a:srgbClr val="000000"/>
                </a:solidFill>
              </a:rPr>
              <a:t> </a:t>
            </a:r>
            <a:r>
              <a:rPr lang="es-419" sz="1200" dirty="0" err="1">
                <a:solidFill>
                  <a:srgbClr val="000000"/>
                </a:solidFill>
              </a:rPr>
              <a:t>secret</a:t>
            </a:r>
            <a:r>
              <a:rPr lang="es-419" sz="1200" dirty="0">
                <a:solidFill>
                  <a:srgbClr val="000000"/>
                </a:solidFill>
              </a:rPr>
              <a:t> </a:t>
            </a:r>
            <a:r>
              <a:rPr lang="es-419" sz="1200" dirty="0" err="1">
                <a:solidFill>
                  <a:srgbClr val="000000"/>
                </a:solidFill>
              </a:rPr>
              <a:t>password</a:t>
            </a:r>
            <a:r>
              <a:rPr lang="es-419" sz="1200" dirty="0">
                <a:solidFill>
                  <a:srgbClr val="000000"/>
                </a:solidFill>
              </a:rPr>
              <a:t> en modo de configuración global.</a:t>
            </a:r>
            <a:r>
              <a:rPr lang="es-419" sz="1200" b="1" dirty="0">
                <a:solidFill>
                  <a:srgbClr val="000000"/>
                </a:solidFill>
              </a:rPr>
              <a:t> </a:t>
            </a:r>
          </a:p>
          <a:p>
            <a:pPr marL="73085" lvl="1" indent="0" rtl="0">
              <a:buNone/>
            </a:pPr>
            <a:r>
              <a:rPr lang="es-419" sz="1200" b="1" dirty="0">
                <a:solidFill>
                  <a:srgbClr val="000000"/>
                </a:solidFill>
              </a:rPr>
              <a:t>Paso 5</a:t>
            </a:r>
            <a:r>
              <a:rPr lang="es-419" sz="1200" dirty="0">
                <a:solidFill>
                  <a:srgbClr val="000000"/>
                </a:solidFill>
              </a:rPr>
              <a:t>: Configure las líneas </a:t>
            </a:r>
            <a:r>
              <a:rPr lang="es-419" sz="1200" dirty="0" err="1">
                <a:solidFill>
                  <a:srgbClr val="000000"/>
                </a:solidFill>
              </a:rPr>
              <a:t>vty</a:t>
            </a:r>
            <a:r>
              <a:rPr lang="es-419" sz="1200" dirty="0">
                <a:solidFill>
                  <a:srgbClr val="000000"/>
                </a:solidFill>
              </a:rPr>
              <a:t>: habilite el protocolo SSH en las líneas </a:t>
            </a:r>
            <a:r>
              <a:rPr lang="es-419" sz="1200" dirty="0" err="1">
                <a:solidFill>
                  <a:srgbClr val="000000"/>
                </a:solidFill>
              </a:rPr>
              <a:t>vty</a:t>
            </a:r>
            <a:r>
              <a:rPr lang="es-419" sz="1200" dirty="0">
                <a:solidFill>
                  <a:srgbClr val="000000"/>
                </a:solidFill>
              </a:rPr>
              <a:t> utilizando el comando de modo de configuración </a:t>
            </a:r>
            <a:r>
              <a:rPr lang="es-419" sz="1200" dirty="0" err="1">
                <a:solidFill>
                  <a:srgbClr val="000000"/>
                </a:solidFill>
              </a:rPr>
              <a:t>transport</a:t>
            </a:r>
            <a:r>
              <a:rPr lang="es-419" sz="1200" dirty="0">
                <a:solidFill>
                  <a:srgbClr val="000000"/>
                </a:solidFill>
              </a:rPr>
              <a:t> input </a:t>
            </a:r>
            <a:r>
              <a:rPr lang="es-419" sz="1200" dirty="0" err="1">
                <a:solidFill>
                  <a:srgbClr val="000000"/>
                </a:solidFill>
              </a:rPr>
              <a:t>ssh</a:t>
            </a:r>
            <a:r>
              <a:rPr lang="es-419" sz="1200" dirty="0">
                <a:solidFill>
                  <a:srgbClr val="000000"/>
                </a:solidFill>
              </a:rPr>
              <a:t>  Use el comando line </a:t>
            </a:r>
            <a:r>
              <a:rPr lang="es-419" sz="1200" dirty="0" err="1">
                <a:solidFill>
                  <a:srgbClr val="000000"/>
                </a:solidFill>
              </a:rPr>
              <a:t>vty</a:t>
            </a:r>
            <a:r>
              <a:rPr lang="es-419" sz="1200" dirty="0">
                <a:solidFill>
                  <a:srgbClr val="000000"/>
                </a:solidFill>
              </a:rPr>
              <a:t> del modo de configuración global y, luego, el comando </a:t>
            </a:r>
            <a:r>
              <a:rPr lang="es-419" sz="1200" dirty="0" err="1">
                <a:solidFill>
                  <a:srgbClr val="000000"/>
                </a:solidFill>
              </a:rPr>
              <a:t>login</a:t>
            </a:r>
            <a:r>
              <a:rPr lang="es-419" sz="1200" dirty="0">
                <a:solidFill>
                  <a:srgbClr val="000000"/>
                </a:solidFill>
              </a:rPr>
              <a:t> local el modo de configuración de línea para requerir la autenticación local de las conexiones SSH mediante la base de datos de nombres de usuarios locales.</a:t>
            </a:r>
          </a:p>
          <a:p>
            <a:pPr marL="73085" lvl="1" indent="0" rtl="0">
              <a:buNone/>
            </a:pPr>
            <a:r>
              <a:rPr lang="es-419" sz="1200" b="1" dirty="0">
                <a:solidFill>
                  <a:srgbClr val="000000"/>
                </a:solidFill>
              </a:rPr>
              <a:t>Paso 6:</a:t>
            </a:r>
            <a:r>
              <a:rPr lang="es-419" sz="1200" dirty="0">
                <a:solidFill>
                  <a:srgbClr val="000000"/>
                </a:solidFill>
              </a:rPr>
              <a:t> Active SSH versión 2 - De manera predeterminada, SSH admite las versiones 1 y 2. Al admitir ambas versiones, esto se muestra en la salida como compatible con la versión 2. show </a:t>
            </a:r>
            <a:r>
              <a:rPr lang="es-419" sz="1200" dirty="0" err="1">
                <a:solidFill>
                  <a:srgbClr val="000000"/>
                </a:solidFill>
              </a:rPr>
              <a:t>ip</a:t>
            </a:r>
            <a:r>
              <a:rPr lang="es-419" sz="1200" dirty="0">
                <a:solidFill>
                  <a:srgbClr val="000000"/>
                </a:solidFill>
              </a:rPr>
              <a:t> </a:t>
            </a:r>
            <a:r>
              <a:rPr lang="es-419" sz="1200" dirty="0" err="1">
                <a:solidFill>
                  <a:srgbClr val="000000"/>
                </a:solidFill>
              </a:rPr>
              <a:t>ssh</a:t>
            </a:r>
            <a:r>
              <a:rPr lang="es-419" sz="1200" dirty="0">
                <a:solidFill>
                  <a:srgbClr val="000000"/>
                </a:solidFill>
              </a:rPr>
              <a:t> . Habilite la versión de SSH mediante el comando de configuración global </a:t>
            </a:r>
            <a:r>
              <a:rPr lang="es-419" sz="1200" dirty="0" err="1">
                <a:solidFill>
                  <a:srgbClr val="000000"/>
                </a:solidFill>
              </a:rPr>
              <a:t>ip</a:t>
            </a:r>
            <a:r>
              <a:rPr lang="es-419" sz="1200" dirty="0">
                <a:solidFill>
                  <a:srgbClr val="000000"/>
                </a:solidFill>
              </a:rPr>
              <a:t> </a:t>
            </a:r>
            <a:r>
              <a:rPr lang="es-419" sz="1200" dirty="0" err="1">
                <a:solidFill>
                  <a:srgbClr val="000000"/>
                </a:solidFill>
              </a:rPr>
              <a:t>ssh</a:t>
            </a:r>
            <a:r>
              <a:rPr lang="es-419" sz="1200" dirty="0">
                <a:solidFill>
                  <a:srgbClr val="000000"/>
                </a:solidFill>
              </a:rPr>
              <a:t> </a:t>
            </a:r>
            <a:r>
              <a:rPr lang="es-419" sz="1200" dirty="0" err="1">
                <a:solidFill>
                  <a:srgbClr val="000000"/>
                </a:solidFill>
              </a:rPr>
              <a:t>version</a:t>
            </a:r>
            <a:r>
              <a:rPr lang="es-419" sz="1200" dirty="0">
                <a:solidFill>
                  <a:srgbClr val="000000"/>
                </a:solidFill>
              </a:rPr>
              <a:t> 2 .</a:t>
            </a:r>
          </a:p>
          <a:p>
            <a:pPr marL="73085" lvl="1" indent="0"/>
            <a:endParaRPr lang="en-US" sz="1200" dirty="0">
              <a:solidFill>
                <a:srgbClr val="000000"/>
              </a:solidFill>
            </a:endParaRP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380843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Acceso remoto seguro</a:t>
            </a:r>
            <a:br>
              <a:rPr lang="en-US" dirty="0"/>
            </a:br>
            <a:r>
              <a:rPr lang="es-419" sz="2400" dirty="0"/>
              <a:t>Verifique que SSH esté operativo</a:t>
            </a:r>
          </a:p>
        </p:txBody>
      </p:sp>
      <p:sp>
        <p:nvSpPr>
          <p:cNvPr id="4" name="Content Placeholder 3">
            <a:extLst>
              <a:ext uri="{FF2B5EF4-FFF2-40B4-BE49-F238E27FC236}">
                <a16:creationId xmlns:a16="http://schemas.microsoft.com/office/drawing/2014/main" id="{FE9CE0BD-471E-4F4F-963E-BD5A76CA9053}"/>
              </a:ext>
            </a:extLst>
          </p:cNvPr>
          <p:cNvSpPr>
            <a:spLocks noGrp="1"/>
          </p:cNvSpPr>
          <p:nvPr>
            <p:ph idx="1"/>
          </p:nvPr>
        </p:nvSpPr>
        <p:spPr>
          <a:xfrm>
            <a:off x="143934" y="731838"/>
            <a:ext cx="8610786" cy="2434696"/>
          </a:xfrm>
        </p:spPr>
        <p:txBody>
          <a:bodyPr/>
          <a:lstStyle/>
          <a:p>
            <a:pPr marL="0" indent="0" algn="l" rtl="0"/>
            <a:r>
              <a:rPr lang="es-419" sz="1400" dirty="0">
                <a:solidFill>
                  <a:srgbClr val="000000"/>
                </a:solidFill>
              </a:rPr>
              <a:t>En las computadoras se usa un cliente SSH, como </a:t>
            </a:r>
            <a:r>
              <a:rPr lang="es-419" sz="1400" dirty="0" err="1">
                <a:solidFill>
                  <a:srgbClr val="000000"/>
                </a:solidFill>
              </a:rPr>
              <a:t>PuTTY</a:t>
            </a:r>
            <a:r>
              <a:rPr lang="es-419" sz="1400" dirty="0">
                <a:solidFill>
                  <a:srgbClr val="000000"/>
                </a:solidFill>
              </a:rPr>
              <a:t>, para conectarse a un servidor SSH. Por ejemplo, suponga que se configura lo siguiente:</a:t>
            </a:r>
          </a:p>
          <a:p>
            <a:pPr marL="342900" indent="-342900" algn="l" rtl="0">
              <a:buFont typeface="Arial" panose="020B0604020202020204" pitchFamily="34" charset="0"/>
              <a:buChar char="•"/>
            </a:pPr>
            <a:r>
              <a:rPr lang="es-419" sz="1400" dirty="0">
                <a:solidFill>
                  <a:srgbClr val="000000"/>
                </a:solidFill>
              </a:rPr>
              <a:t>SSH está habilitado en el interruptor S1</a:t>
            </a:r>
          </a:p>
          <a:p>
            <a:pPr marL="342900" indent="-342900" algn="l" rtl="0">
              <a:buFont typeface="Arial" panose="020B0604020202020204" pitchFamily="34" charset="0"/>
              <a:buChar char="•"/>
            </a:pPr>
            <a:r>
              <a:rPr lang="es-419" sz="1400" dirty="0">
                <a:solidFill>
                  <a:srgbClr val="000000"/>
                </a:solidFill>
              </a:rPr>
              <a:t>Interfaz VLAN 99 (SVI) con la dirección IPv4 172.17.99.11 en el </a:t>
            </a:r>
            <a:r>
              <a:rPr lang="es-419" sz="1400" dirty="0" err="1">
                <a:solidFill>
                  <a:srgbClr val="000000"/>
                </a:solidFill>
              </a:rPr>
              <a:t>switch</a:t>
            </a:r>
            <a:r>
              <a:rPr lang="es-419" sz="1400" dirty="0">
                <a:solidFill>
                  <a:srgbClr val="000000"/>
                </a:solidFill>
              </a:rPr>
              <a:t> S1.</a:t>
            </a:r>
          </a:p>
          <a:p>
            <a:pPr marL="342900" indent="-342900" algn="l" rtl="0">
              <a:buFont typeface="Arial" panose="020B0604020202020204" pitchFamily="34" charset="0"/>
              <a:buChar char="•"/>
            </a:pPr>
            <a:r>
              <a:rPr lang="es-419" sz="1400" dirty="0">
                <a:solidFill>
                  <a:srgbClr val="000000"/>
                </a:solidFill>
              </a:rPr>
              <a:t>PC1 con la dirección IPv4 172.17.99.21.</a:t>
            </a:r>
          </a:p>
          <a:p>
            <a:pPr marL="0" indent="0" algn="l" rtl="0"/>
            <a:r>
              <a:rPr lang="es-419" sz="1400" dirty="0">
                <a:solidFill>
                  <a:srgbClr val="000000"/>
                </a:solidFill>
              </a:rPr>
              <a:t>Mediante un emulador de terminal, inicie una conexión SSH a la dirección IPv4 SVI VLAN de S1 desde PC1.</a:t>
            </a:r>
          </a:p>
          <a:p>
            <a:pPr marL="0" indent="0" algn="l" rtl="0"/>
            <a:r>
              <a:rPr lang="es-419" sz="1400" dirty="0">
                <a:solidFill>
                  <a:srgbClr val="000000"/>
                </a:solidFill>
              </a:rPr>
              <a:t>Cuando está conectado, se solicita al usuario un nombre de usuario y una contraseña como se muestra en el ejemplo. Con la configuración del ejemplo anterior, se introduce el nombre de usuario </a:t>
            </a:r>
            <a:r>
              <a:rPr lang="es-419" sz="1400" b="1" dirty="0" err="1">
                <a:solidFill>
                  <a:srgbClr val="000000"/>
                </a:solidFill>
              </a:rPr>
              <a:t>admin</a:t>
            </a:r>
            <a:r>
              <a:rPr lang="es-419" sz="1400" dirty="0">
                <a:solidFill>
                  <a:srgbClr val="000000"/>
                </a:solidFill>
              </a:rPr>
              <a:t> y la contraseña </a:t>
            </a:r>
            <a:r>
              <a:rPr lang="es-419" sz="1400" b="1" dirty="0" err="1">
                <a:solidFill>
                  <a:srgbClr val="000000"/>
                </a:solidFill>
              </a:rPr>
              <a:t>ccna</a:t>
            </a:r>
            <a:r>
              <a:rPr lang="es-419" sz="1400" dirty="0">
                <a:solidFill>
                  <a:srgbClr val="000000"/>
                </a:solidFill>
              </a:rPr>
              <a:t>. Después de ingresar la combinación correcta, el usuario se conecta a través de SSH a la interfaz de línea de comando (CLI) en el </a:t>
            </a:r>
            <a:r>
              <a:rPr lang="es-419" sz="1400" dirty="0" err="1">
                <a:solidFill>
                  <a:srgbClr val="000000"/>
                </a:solidFill>
              </a:rPr>
              <a:t>switch</a:t>
            </a:r>
            <a:r>
              <a:rPr lang="es-419" sz="1400" dirty="0">
                <a:solidFill>
                  <a:srgbClr val="000000"/>
                </a:solidFill>
              </a:rPr>
              <a:t> </a:t>
            </a:r>
            <a:r>
              <a:rPr lang="es-419" sz="1400" dirty="0" err="1">
                <a:solidFill>
                  <a:srgbClr val="000000"/>
                </a:solidFill>
              </a:rPr>
              <a:t>Catalyst</a:t>
            </a:r>
            <a:r>
              <a:rPr lang="es-419" sz="1400" dirty="0">
                <a:solidFill>
                  <a:srgbClr val="000000"/>
                </a:solidFill>
              </a:rPr>
              <a:t> 2960.</a:t>
            </a:r>
          </a:p>
          <a:p>
            <a:pPr marL="0" indent="0" algn="l"/>
            <a:endParaRPr lang="en-US" sz="1400" dirty="0">
              <a:solidFill>
                <a:srgbClr val="000000"/>
              </a:solidFill>
            </a:endParaRPr>
          </a:p>
        </p:txBody>
      </p:sp>
      <p:pic>
        <p:nvPicPr>
          <p:cNvPr id="7" name="Picture 6">
            <a:extLst>
              <a:ext uri="{FF2B5EF4-FFF2-40B4-BE49-F238E27FC236}">
                <a16:creationId xmlns:a16="http://schemas.microsoft.com/office/drawing/2014/main" id="{E97E09B7-8247-B842-BF0D-862B97A9F7E9}"/>
              </a:ext>
            </a:extLst>
          </p:cNvPr>
          <p:cNvPicPr>
            <a:picLocks noChangeAspect="1"/>
          </p:cNvPicPr>
          <p:nvPr/>
        </p:nvPicPr>
        <p:blipFill>
          <a:blip r:embed="rId4"/>
          <a:stretch>
            <a:fillRect/>
          </a:stretch>
        </p:blipFill>
        <p:spPr>
          <a:xfrm>
            <a:off x="5549900" y="3166534"/>
            <a:ext cx="2559050" cy="1646693"/>
          </a:xfrm>
          <a:prstGeom prst="rect">
            <a:avLst/>
          </a:prstGeom>
        </p:spPr>
      </p:pic>
    </p:spTree>
    <p:custDataLst>
      <p:tags r:id="rId1"/>
    </p:custDataLst>
    <p:extLst>
      <p:ext uri="{BB962C8B-B14F-4D97-AF65-F5344CB8AC3E}">
        <p14:creationId xmlns:p14="http://schemas.microsoft.com/office/powerpoint/2010/main" val="327583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Acceso remoto seguro</a:t>
            </a:r>
            <a:br>
              <a:rPr lang="en-US" dirty="0"/>
            </a:br>
            <a:r>
              <a:rPr lang="es-419" sz="2400"/>
              <a:t>Verifique que SSH esté operativo (Cont.)</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8"/>
            <a:ext cx="8280057" cy="572030"/>
          </a:xfrm>
        </p:spPr>
        <p:txBody>
          <a:bodyPr/>
          <a:lstStyle/>
          <a:p>
            <a:pPr marL="0" indent="0" algn="l" rtl="0"/>
            <a:r>
              <a:rPr lang="es-419" sz="1400" dirty="0">
                <a:solidFill>
                  <a:srgbClr val="000000"/>
                </a:solidFill>
              </a:rPr>
              <a:t>Para mostrar los datos de la versión y de configuración de SSH en el dispositivo que configuró como servidor SSH, use el comando </a:t>
            </a:r>
            <a:r>
              <a:rPr lang="es-419" sz="1400" b="1" dirty="0">
                <a:solidFill>
                  <a:srgbClr val="000000"/>
                </a:solidFill>
              </a:rPr>
              <a:t>show </a:t>
            </a:r>
            <a:r>
              <a:rPr lang="es-419" sz="1400" b="1" dirty="0" err="1">
                <a:solidFill>
                  <a:srgbClr val="000000"/>
                </a:solidFill>
              </a:rPr>
              <a:t>ip</a:t>
            </a:r>
            <a:r>
              <a:rPr lang="es-419" sz="1400" b="1" dirty="0">
                <a:solidFill>
                  <a:srgbClr val="000000"/>
                </a:solidFill>
              </a:rPr>
              <a:t> </a:t>
            </a:r>
            <a:r>
              <a:rPr lang="es-419" sz="1400" b="1" dirty="0" err="1">
                <a:solidFill>
                  <a:srgbClr val="000000"/>
                </a:solidFill>
              </a:rPr>
              <a:t>ssh</a:t>
            </a:r>
            <a:r>
              <a:rPr lang="es-419" sz="1400" dirty="0">
                <a:solidFill>
                  <a:srgbClr val="000000"/>
                </a:solidFill>
              </a:rPr>
              <a:t> . En el ejemplo, se habilitó la versión 2 de SSH.</a:t>
            </a:r>
          </a:p>
        </p:txBody>
      </p:sp>
      <p:pic>
        <p:nvPicPr>
          <p:cNvPr id="8" name="Picture 7">
            <a:extLst>
              <a:ext uri="{FF2B5EF4-FFF2-40B4-BE49-F238E27FC236}">
                <a16:creationId xmlns:a16="http://schemas.microsoft.com/office/drawing/2014/main" id="{39175239-44C0-E24B-8A1B-A714DFD5139F}"/>
              </a:ext>
            </a:extLst>
          </p:cNvPr>
          <p:cNvPicPr>
            <a:picLocks noChangeAspect="1"/>
          </p:cNvPicPr>
          <p:nvPr/>
        </p:nvPicPr>
        <p:blipFill>
          <a:blip r:embed="rId4"/>
          <a:stretch>
            <a:fillRect/>
          </a:stretch>
        </p:blipFill>
        <p:spPr>
          <a:xfrm>
            <a:off x="567234" y="1463674"/>
            <a:ext cx="8009531" cy="2180109"/>
          </a:xfrm>
          <a:prstGeom prst="rect">
            <a:avLst/>
          </a:prstGeom>
        </p:spPr>
      </p:pic>
    </p:spTree>
    <p:custDataLst>
      <p:tags r:id="rId1"/>
    </p:custDataLst>
    <p:extLst>
      <p:ext uri="{BB962C8B-B14F-4D97-AF65-F5344CB8AC3E}">
        <p14:creationId xmlns:p14="http://schemas.microsoft.com/office/powerpoint/2010/main" val="9799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Acceso remoto seguro</a:t>
            </a:r>
            <a:br>
              <a:rPr lang="en-US" dirty="0"/>
            </a:br>
            <a:r>
              <a:rPr lang="es-419" sz="2400"/>
              <a:t>Packet Tracer: Configuración de SSH</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7"/>
            <a:ext cx="8280057" cy="3689897"/>
          </a:xfrm>
        </p:spPr>
        <p:txBody>
          <a:bodyPr/>
          <a:lstStyle/>
          <a:p>
            <a:pPr marL="0" indent="0" algn="l" rtl="0"/>
            <a:r>
              <a:rPr lang="es-419" sz="1800">
                <a:solidFill>
                  <a:srgbClr val="000000"/>
                </a:solidFill>
              </a:rPr>
              <a:t>En este Packet Tracer, hará lo siguiente:</a:t>
            </a:r>
          </a:p>
          <a:p>
            <a:pPr marL="285750" indent="-285750" algn="l" rtl="0">
              <a:buFont typeface="Arial" panose="020B0604020202020204" pitchFamily="34" charset="0"/>
              <a:buChar char="•"/>
            </a:pPr>
            <a:r>
              <a:rPr lang="es-419" sz="1800">
                <a:solidFill>
                  <a:srgbClr val="000000"/>
                </a:solidFill>
              </a:rPr>
              <a:t>Contraseñas seguras</a:t>
            </a:r>
          </a:p>
          <a:p>
            <a:pPr marL="285750" indent="-285750" algn="l" rtl="0">
              <a:buFont typeface="Arial" panose="020B0604020202020204" pitchFamily="34" charset="0"/>
              <a:buChar char="•"/>
            </a:pPr>
            <a:r>
              <a:rPr lang="es-419" sz="1800">
                <a:solidFill>
                  <a:srgbClr val="000000"/>
                </a:solidFill>
              </a:rPr>
              <a:t>Cifrar las comunicaciones</a:t>
            </a:r>
          </a:p>
          <a:p>
            <a:pPr marL="285750" indent="-285750" algn="l" rtl="0">
              <a:buFont typeface="Arial" panose="020B0604020202020204" pitchFamily="34" charset="0"/>
              <a:buChar char="•"/>
            </a:pPr>
            <a:r>
              <a:rPr lang="es-419" sz="1800">
                <a:solidFill>
                  <a:srgbClr val="000000"/>
                </a:solidFill>
              </a:rPr>
              <a:t>Verificar la implementación de SSH</a:t>
            </a:r>
          </a:p>
        </p:txBody>
      </p:sp>
    </p:spTree>
    <p:custDataLst>
      <p:tags r:id="rId1"/>
    </p:custDataLst>
    <p:extLst>
      <p:ext uri="{BB962C8B-B14F-4D97-AF65-F5344CB8AC3E}">
        <p14:creationId xmlns:p14="http://schemas.microsoft.com/office/powerpoint/2010/main" val="126372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 Configuración básica de un router</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Configuración básica de un </a:t>
            </a:r>
            <a:r>
              <a:rPr lang="es-419" sz="1600" dirty="0" err="1"/>
              <a:t>router</a:t>
            </a:r>
            <a:br>
              <a:rPr lang="en-US" dirty="0"/>
            </a:br>
            <a:r>
              <a:rPr lang="es-419" sz="2400" dirty="0"/>
              <a:t>Configurar los parámetros básicos de un </a:t>
            </a:r>
            <a:r>
              <a:rPr lang="es-419" sz="2400" dirty="0" err="1"/>
              <a:t>router</a:t>
            </a:r>
            <a:endParaRPr lang="es-419" sz="2400" dirty="0"/>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8"/>
            <a:ext cx="8280057" cy="1130830"/>
          </a:xfrm>
        </p:spPr>
        <p:txBody>
          <a:bodyPr/>
          <a:lstStyle/>
          <a:p>
            <a:pPr marL="0" indent="0" algn="l" rtl="0"/>
            <a:r>
              <a:rPr lang="es-419" sz="1400">
                <a:solidFill>
                  <a:srgbClr val="000000"/>
                </a:solidFill>
              </a:rPr>
              <a:t>Los routers y switches Cisco tienen muchas similitudes. Admiten sistemas operativos modales y estructuras de comandos similares, así como muchos de los mismos comandos. Además, los pasos de configuración inicial son similares para ambos dispositivos. Por ejemplo, las siguientes tareas de configuración siempre deben realizarse. Asigne un nombre al dispositivo para distinguirlo de otros enrutadores y configure contraseñas, como se muestra en el ejemplo.</a:t>
            </a:r>
          </a:p>
        </p:txBody>
      </p:sp>
      <p:pic>
        <p:nvPicPr>
          <p:cNvPr id="5" name="Picture 4">
            <a:extLst>
              <a:ext uri="{FF2B5EF4-FFF2-40B4-BE49-F238E27FC236}">
                <a16:creationId xmlns:a16="http://schemas.microsoft.com/office/drawing/2014/main" id="{32E85DE4-7311-2846-9E2E-5F8A9349265C}"/>
              </a:ext>
            </a:extLst>
          </p:cNvPr>
          <p:cNvPicPr>
            <a:picLocks noChangeAspect="1"/>
          </p:cNvPicPr>
          <p:nvPr/>
        </p:nvPicPr>
        <p:blipFill>
          <a:blip r:embed="rId4"/>
          <a:stretch>
            <a:fillRect/>
          </a:stretch>
        </p:blipFill>
        <p:spPr>
          <a:xfrm>
            <a:off x="2074838" y="2018556"/>
            <a:ext cx="4994324" cy="2924604"/>
          </a:xfrm>
          <a:prstGeom prst="rect">
            <a:avLst/>
          </a:prstGeom>
        </p:spPr>
      </p:pic>
    </p:spTree>
    <p:custDataLst>
      <p:tags r:id="rId1"/>
    </p:custDataLst>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Configuración básica de un </a:t>
            </a:r>
            <a:r>
              <a:rPr lang="es-419" sz="1600" dirty="0" err="1"/>
              <a:t>router</a:t>
            </a:r>
            <a:br>
              <a:rPr lang="en-US" dirty="0"/>
            </a:br>
            <a:r>
              <a:rPr lang="es-419" sz="2400" dirty="0"/>
              <a:t>Configurar los parámetros básicos de un </a:t>
            </a:r>
            <a:r>
              <a:rPr lang="es-419" sz="2400" dirty="0" err="1"/>
              <a:t>router</a:t>
            </a:r>
            <a:r>
              <a:rPr lang="es-419" sz="2400" dirty="0"/>
              <a:t> (Cont.) </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80271"/>
          </a:xfrm>
        </p:spPr>
        <p:txBody>
          <a:bodyPr/>
          <a:lstStyle/>
          <a:p>
            <a:pPr marL="0" indent="0" algn="l" rtl="0"/>
            <a:r>
              <a:rPr lang="es-419" sz="1600">
                <a:solidFill>
                  <a:srgbClr val="000000"/>
                </a:solidFill>
              </a:rPr>
              <a:t>Configure un banner para proporcionar notificaciones legales de acceso no autorizado, como se muestra en el ejemplo.</a:t>
            </a:r>
          </a:p>
        </p:txBody>
      </p:sp>
      <p:pic>
        <p:nvPicPr>
          <p:cNvPr id="7" name="Picture 6">
            <a:extLst>
              <a:ext uri="{FF2B5EF4-FFF2-40B4-BE49-F238E27FC236}">
                <a16:creationId xmlns:a16="http://schemas.microsoft.com/office/drawing/2014/main" id="{2B9C4215-DE29-6848-AA47-ED671F60F7B9}"/>
              </a:ext>
            </a:extLst>
          </p:cNvPr>
          <p:cNvPicPr>
            <a:picLocks noChangeAspect="1"/>
          </p:cNvPicPr>
          <p:nvPr/>
        </p:nvPicPr>
        <p:blipFill>
          <a:blip r:embed="rId4"/>
          <a:stretch>
            <a:fillRect/>
          </a:stretch>
        </p:blipFill>
        <p:spPr>
          <a:xfrm>
            <a:off x="474662" y="1463674"/>
            <a:ext cx="7706610" cy="750201"/>
          </a:xfrm>
          <a:prstGeom prst="rect">
            <a:avLst/>
          </a:prstGeom>
        </p:spPr>
      </p:pic>
      <p:sp>
        <p:nvSpPr>
          <p:cNvPr id="6" name="Content Placeholder 3">
            <a:extLst>
              <a:ext uri="{FF2B5EF4-FFF2-40B4-BE49-F238E27FC236}">
                <a16:creationId xmlns:a16="http://schemas.microsoft.com/office/drawing/2014/main" id="{18E0BADC-0760-8B49-B3BA-D78B059D3C28}"/>
              </a:ext>
            </a:extLst>
          </p:cNvPr>
          <p:cNvSpPr txBox="1">
            <a:spLocks/>
          </p:cNvSpPr>
          <p:nvPr/>
        </p:nvSpPr>
        <p:spPr>
          <a:xfrm>
            <a:off x="474662" y="2600582"/>
            <a:ext cx="8280057" cy="38027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es-419" sz="1600" dirty="0">
                <a:solidFill>
                  <a:srgbClr val="000000"/>
                </a:solidFill>
              </a:rPr>
              <a:t>Guarde los cambios en un </a:t>
            </a:r>
            <a:r>
              <a:rPr lang="es-419" sz="1600" dirty="0" err="1">
                <a:solidFill>
                  <a:srgbClr val="000000"/>
                </a:solidFill>
              </a:rPr>
              <a:t>router</a:t>
            </a:r>
            <a:r>
              <a:rPr lang="es-419" sz="1600" dirty="0">
                <a:solidFill>
                  <a:srgbClr val="000000"/>
                </a:solidFill>
              </a:rPr>
              <a:t>, como se muestra en el ejemplo.</a:t>
            </a:r>
          </a:p>
        </p:txBody>
      </p:sp>
      <p:pic>
        <p:nvPicPr>
          <p:cNvPr id="9" name="Picture 8">
            <a:extLst>
              <a:ext uri="{FF2B5EF4-FFF2-40B4-BE49-F238E27FC236}">
                <a16:creationId xmlns:a16="http://schemas.microsoft.com/office/drawing/2014/main" id="{60C8BC85-C55B-9C46-A198-51C98036076C}"/>
              </a:ext>
            </a:extLst>
          </p:cNvPr>
          <p:cNvPicPr>
            <a:picLocks noChangeAspect="1"/>
          </p:cNvPicPr>
          <p:nvPr/>
        </p:nvPicPr>
        <p:blipFill>
          <a:blip r:embed="rId5"/>
          <a:stretch>
            <a:fillRect/>
          </a:stretch>
        </p:blipFill>
        <p:spPr>
          <a:xfrm>
            <a:off x="474662" y="3055113"/>
            <a:ext cx="7706610" cy="1123881"/>
          </a:xfrm>
          <a:prstGeom prst="rect">
            <a:avLst/>
          </a:prstGeom>
        </p:spPr>
      </p:pic>
    </p:spTree>
    <p:custDataLst>
      <p:tags r:id="rId1"/>
    </p:custDataLst>
    <p:extLst>
      <p:ext uri="{BB962C8B-B14F-4D97-AF65-F5344CB8AC3E}">
        <p14:creationId xmlns:p14="http://schemas.microsoft.com/office/powerpoint/2010/main" val="287850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Configuración básica de un </a:t>
            </a:r>
            <a:r>
              <a:rPr lang="es-419" sz="1600" dirty="0" err="1"/>
              <a:t>router</a:t>
            </a:r>
            <a:br>
              <a:rPr lang="es-419" sz="2400" dirty="0"/>
            </a:br>
            <a:r>
              <a:rPr lang="es-419" sz="2400" dirty="0"/>
              <a:t>Topología Dual </a:t>
            </a:r>
            <a:r>
              <a:rPr lang="es-419" sz="2400" dirty="0" err="1"/>
              <a:t>Stack</a:t>
            </a:r>
            <a:endParaRPr lang="es-419" sz="1600" dirty="0"/>
          </a:p>
        </p:txBody>
      </p:sp>
      <p:sp>
        <p:nvSpPr>
          <p:cNvPr id="5" name="Content Placeholder 4">
            <a:extLst>
              <a:ext uri="{FF2B5EF4-FFF2-40B4-BE49-F238E27FC236}">
                <a16:creationId xmlns:a16="http://schemas.microsoft.com/office/drawing/2014/main" id="{B78B242A-1FA9-0446-AB55-FDEF4EF9A3D7}"/>
              </a:ext>
            </a:extLst>
          </p:cNvPr>
          <p:cNvSpPr>
            <a:spLocks noGrp="1"/>
          </p:cNvSpPr>
          <p:nvPr>
            <p:ph idx="1"/>
          </p:nvPr>
        </p:nvSpPr>
        <p:spPr>
          <a:xfrm>
            <a:off x="474662" y="731837"/>
            <a:ext cx="8280057" cy="1065041"/>
          </a:xfrm>
        </p:spPr>
        <p:txBody>
          <a:bodyPr/>
          <a:lstStyle/>
          <a:p>
            <a:pPr marL="0" indent="0" algn="l" rtl="0"/>
            <a:r>
              <a:rPr lang="es-419" sz="1600" dirty="0">
                <a:solidFill>
                  <a:srgbClr val="000000"/>
                </a:solidFill>
              </a:rPr>
              <a:t>Una característica que distingue a los </a:t>
            </a:r>
            <a:r>
              <a:rPr lang="es-419" sz="1600" dirty="0" err="1">
                <a:solidFill>
                  <a:srgbClr val="000000"/>
                </a:solidFill>
              </a:rPr>
              <a:t>switches</a:t>
            </a:r>
            <a:r>
              <a:rPr lang="es-419" sz="1600" dirty="0">
                <a:solidFill>
                  <a:srgbClr val="000000"/>
                </a:solidFill>
              </a:rPr>
              <a:t> de los </a:t>
            </a:r>
            <a:r>
              <a:rPr lang="es-419" sz="1600" dirty="0" err="1">
                <a:solidFill>
                  <a:srgbClr val="000000"/>
                </a:solidFill>
              </a:rPr>
              <a:t>routers</a:t>
            </a:r>
            <a:r>
              <a:rPr lang="es-419" sz="1600" dirty="0">
                <a:solidFill>
                  <a:srgbClr val="000000"/>
                </a:solidFill>
              </a:rPr>
              <a:t> es el tipo de interfaces que admite cada uno. Por ejemplo, los conmutadores de capa 2 admiten LAN; por lo tanto, tienen múltiples puertos </a:t>
            </a:r>
            <a:r>
              <a:rPr lang="es-419" sz="1600" dirty="0" err="1">
                <a:solidFill>
                  <a:srgbClr val="000000"/>
                </a:solidFill>
              </a:rPr>
              <a:t>FastEthernet</a:t>
            </a:r>
            <a:r>
              <a:rPr lang="es-419" sz="1600" dirty="0">
                <a:solidFill>
                  <a:srgbClr val="000000"/>
                </a:solidFill>
              </a:rPr>
              <a:t> o Gigabit Ethernet. La topología de pila dual de la figura se utiliza para demostrar la configuración de las interfaces IPv4 e IPv6 del </a:t>
            </a:r>
            <a:r>
              <a:rPr lang="es-419" sz="1600" dirty="0" err="1">
                <a:solidFill>
                  <a:srgbClr val="000000"/>
                </a:solidFill>
              </a:rPr>
              <a:t>router</a:t>
            </a:r>
            <a:r>
              <a:rPr lang="es-419" sz="1600" dirty="0">
                <a:solidFill>
                  <a:srgbClr val="000000"/>
                </a:solidFill>
              </a:rPr>
              <a:t>.</a:t>
            </a:r>
          </a:p>
        </p:txBody>
      </p:sp>
      <p:pic>
        <p:nvPicPr>
          <p:cNvPr id="10" name="Picture 9">
            <a:extLst>
              <a:ext uri="{FF2B5EF4-FFF2-40B4-BE49-F238E27FC236}">
                <a16:creationId xmlns:a16="http://schemas.microsoft.com/office/drawing/2014/main" id="{ED87934E-855C-8F4B-814B-6B39354E73E3}"/>
              </a:ext>
            </a:extLst>
          </p:cNvPr>
          <p:cNvPicPr>
            <a:picLocks noChangeAspect="1"/>
          </p:cNvPicPr>
          <p:nvPr/>
        </p:nvPicPr>
        <p:blipFill>
          <a:blip r:embed="rId4"/>
          <a:stretch>
            <a:fillRect/>
          </a:stretch>
        </p:blipFill>
        <p:spPr>
          <a:xfrm>
            <a:off x="1453807" y="1879780"/>
            <a:ext cx="6236386" cy="2933685"/>
          </a:xfrm>
          <a:prstGeom prst="rect">
            <a:avLst/>
          </a:prstGeom>
        </p:spPr>
      </p:pic>
    </p:spTree>
    <p:custDataLst>
      <p:tags r:id="rId1"/>
    </p:custDataLst>
    <p:extLst>
      <p:ext uri="{BB962C8B-B14F-4D97-AF65-F5344CB8AC3E}">
        <p14:creationId xmlns:p14="http://schemas.microsoft.com/office/powerpoint/2010/main" val="268144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33">
            <a:extLst>
              <a:ext uri="{FF2B5EF4-FFF2-40B4-BE49-F238E27FC236}">
                <a16:creationId xmlns:a16="http://schemas.microsoft.com/office/drawing/2014/main" id="{76EEB541-C699-1B40-A00C-650518119216}"/>
              </a:ext>
            </a:extLst>
          </p:cNvPr>
          <p:cNvSpPr>
            <a:spLocks noGrp="1" noChangeArrowheads="1"/>
          </p:cNvSpPr>
          <p:nvPr>
            <p:ph type="title"/>
          </p:nvPr>
        </p:nvSpPr>
        <p:spPr>
          <a:xfrm>
            <a:off x="1" y="41393"/>
            <a:ext cx="9144000" cy="757551"/>
          </a:xfrm>
        </p:spPr>
        <p:txBody>
          <a:bodyPr/>
          <a:lstStyle/>
          <a:p>
            <a:r>
              <a:rPr lang="es-419" dirty="0"/>
              <a:t>Verifique su conocimiento</a:t>
            </a:r>
          </a:p>
        </p:txBody>
      </p:sp>
      <p:sp>
        <p:nvSpPr>
          <p:cNvPr id="7" name="Rectangle 34">
            <a:extLst>
              <a:ext uri="{FF2B5EF4-FFF2-40B4-BE49-F238E27FC236}">
                <a16:creationId xmlns:a16="http://schemas.microsoft.com/office/drawing/2014/main" id="{5699FE7A-C4E4-4848-934D-00748D6341F8}"/>
              </a:ext>
            </a:extLst>
          </p:cNvPr>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s-419" dirty="0"/>
              <a:t>Las actividades de Verifique su conocimiento están diseñadas para permitir que los estudiantes determinen rápidamente si comprenden el contenido para continuar con el curso, o si necesitan revisarlo.</a:t>
            </a:r>
          </a:p>
          <a:p>
            <a:pPr>
              <a:spcBef>
                <a:spcPct val="30000"/>
              </a:spcBef>
              <a:buFont typeface="Arial" panose="020B0604020202020204" pitchFamily="34" charset="0"/>
              <a:buChar char="•"/>
            </a:pPr>
            <a:r>
              <a:rPr lang="es-419" dirty="0"/>
              <a:t>Las actividades de Verifique su conocimiento </a:t>
            </a:r>
            <a:r>
              <a:rPr lang="es-419" b="1" dirty="0"/>
              <a:t>no</a:t>
            </a:r>
            <a:r>
              <a:rPr lang="es-419" dirty="0"/>
              <a:t> afectan las calificaciones de los estudiantes.</a:t>
            </a:r>
          </a:p>
          <a:p>
            <a:pPr>
              <a:spcBef>
                <a:spcPct val="30000"/>
              </a:spcBef>
              <a:buFont typeface="Arial" panose="020B0604020202020204" pitchFamily="34" charset="0"/>
              <a:buChar char="•"/>
            </a:pPr>
            <a:r>
              <a:rPr lang="es-419" dirty="0"/>
              <a:t>No hay diapositivas separadas para estas actividades en el PPT. Se enumeran en el área de notas de la diapositiva que aparece antes de estas actividades.</a:t>
            </a:r>
            <a:endParaRPr lang="en-US" dirty="0"/>
          </a:p>
          <a:p>
            <a:pPr>
              <a:spcBef>
                <a:spcPct val="30000"/>
              </a:spcBef>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Configuración básica de un </a:t>
            </a:r>
            <a:r>
              <a:rPr lang="es-419" sz="1600" dirty="0" err="1"/>
              <a:t>router</a:t>
            </a:r>
            <a:br>
              <a:rPr lang="en-US" dirty="0"/>
            </a:br>
            <a:r>
              <a:rPr lang="es-419" sz="2400" dirty="0"/>
              <a:t>Configurar interfaces del </a:t>
            </a:r>
            <a:r>
              <a:rPr lang="es-419" sz="2400" dirty="0" err="1"/>
              <a:t>router</a:t>
            </a:r>
            <a:endParaRPr lang="es-419" sz="2400" dirty="0"/>
          </a:p>
        </p:txBody>
      </p:sp>
      <p:sp>
        <p:nvSpPr>
          <p:cNvPr id="4" name="Content Placeholder 3">
            <a:extLst>
              <a:ext uri="{FF2B5EF4-FFF2-40B4-BE49-F238E27FC236}">
                <a16:creationId xmlns:a16="http://schemas.microsoft.com/office/drawing/2014/main" id="{E8E2AB07-4AA0-0F40-B5CD-44A0A1474EE4}"/>
              </a:ext>
            </a:extLst>
          </p:cNvPr>
          <p:cNvSpPr>
            <a:spLocks noGrp="1"/>
          </p:cNvSpPr>
          <p:nvPr>
            <p:ph idx="1"/>
          </p:nvPr>
        </p:nvSpPr>
        <p:spPr>
          <a:xfrm>
            <a:off x="177800" y="731837"/>
            <a:ext cx="8576919" cy="3689897"/>
          </a:xfrm>
        </p:spPr>
        <p:txBody>
          <a:bodyPr/>
          <a:lstStyle/>
          <a:p>
            <a:pPr marL="0" indent="0" algn="l" rtl="0"/>
            <a:r>
              <a:rPr lang="es-419" sz="1500">
                <a:solidFill>
                  <a:srgbClr val="000000"/>
                </a:solidFill>
              </a:rPr>
              <a:t>Los routers admiten redes LAN y WAN, y pueden interconectar distintos tipos de redes; por lo tanto, admiten muchos tipos de interfaces. Por ejemplo, los ISR G2 tienen una o dos interfaces Gigabit Ethernet integradas y ranuras para tarjetas de interfaz WAN de alta velocidad (HWIC) para admitir otros tipos de interfaces de red, incluidas las interfaces seriales, DSL y de cable.</a:t>
            </a:r>
          </a:p>
          <a:p>
            <a:pPr marL="0" indent="0" algn="l"/>
            <a:endParaRPr lang="en-US" sz="1500" dirty="0">
              <a:solidFill>
                <a:srgbClr val="000000"/>
              </a:solidFill>
            </a:endParaRPr>
          </a:p>
          <a:p>
            <a:pPr marL="0" indent="0" algn="l" rtl="0"/>
            <a:r>
              <a:rPr lang="es-419" sz="1500">
                <a:solidFill>
                  <a:srgbClr val="000000"/>
                </a:solidFill>
              </a:rPr>
              <a:t>Para que una interfaz esté disponible, debe cumplir los siguientes requisitos:</a:t>
            </a:r>
          </a:p>
          <a:p>
            <a:pPr marL="358835" lvl="1" indent="-285750" rtl="0">
              <a:buFont typeface="Arial" panose="020B0604020202020204" pitchFamily="34" charset="0"/>
              <a:buChar char="•"/>
            </a:pPr>
            <a:r>
              <a:rPr lang="es-419" sz="1500" b="1">
                <a:solidFill>
                  <a:srgbClr val="000000"/>
                </a:solidFill>
              </a:rPr>
              <a:t>Configurado con al menos una dirección IP</a:t>
            </a:r>
            <a:r>
              <a:rPr lang="es-419" sz="1500">
                <a:solidFill>
                  <a:srgbClr val="000000"/>
                </a:solidFill>
              </a:rPr>
              <a:t> : utilice los comandos de configuración de </a:t>
            </a:r>
            <a:r>
              <a:rPr lang="es-419" sz="1500" b="1">
                <a:solidFill>
                  <a:srgbClr val="000000"/>
                </a:solidFill>
              </a:rPr>
              <a:t>ip address</a:t>
            </a:r>
            <a:r>
              <a:rPr lang="es-419" sz="1500" i="1">
                <a:solidFill>
                  <a:srgbClr val="000000"/>
                </a:solidFill>
              </a:rPr>
              <a:t>ip-address subnet-mask</a:t>
            </a:r>
            <a:r>
              <a:rPr lang="es-419" sz="1500">
                <a:solidFill>
                  <a:srgbClr val="000000"/>
                </a:solidFill>
              </a:rPr>
              <a:t> y </a:t>
            </a:r>
            <a:r>
              <a:rPr lang="es-419" sz="1500" b="1">
                <a:solidFill>
                  <a:srgbClr val="000000"/>
                </a:solidFill>
              </a:rPr>
              <a:t>ipv6 address</a:t>
            </a:r>
            <a:r>
              <a:rPr lang="es-419" sz="1500" i="1">
                <a:solidFill>
                  <a:srgbClr val="000000"/>
                </a:solidFill>
              </a:rPr>
              <a:t>ipv6-address/prefix</a:t>
            </a:r>
            <a:r>
              <a:rPr lang="es-419" sz="1500">
                <a:solidFill>
                  <a:srgbClr val="000000"/>
                </a:solidFill>
              </a:rPr>
              <a:t> interface.</a:t>
            </a:r>
          </a:p>
          <a:p>
            <a:pPr marL="358835" lvl="1" indent="-285750" rtl="0">
              <a:buFont typeface="Arial" panose="020B0604020202020204" pitchFamily="34" charset="0"/>
              <a:buChar char="•"/>
            </a:pPr>
            <a:r>
              <a:rPr lang="es-419" sz="1500" b="1">
                <a:solidFill>
                  <a:srgbClr val="000000"/>
                </a:solidFill>
              </a:rPr>
              <a:t>Activar la interfaz:</a:t>
            </a:r>
            <a:r>
              <a:rPr lang="es-419" sz="1500">
                <a:solidFill>
                  <a:srgbClr val="000000"/>
                </a:solidFill>
              </a:rPr>
              <a:t> - las interfaces LAN y WAN no están activadas (</a:t>
            </a:r>
            <a:r>
              <a:rPr lang="es-419" sz="1500" b="1">
                <a:solidFill>
                  <a:srgbClr val="000000"/>
                </a:solidFill>
              </a:rPr>
              <a:t>shutdown</a:t>
            </a:r>
            <a:r>
              <a:rPr lang="es-419" sz="1500">
                <a:solidFill>
                  <a:srgbClr val="000000"/>
                </a:solidFill>
              </a:rPr>
              <a:t>). Para habilitar una interfaz, esta se debe activar mediante el comando </a:t>
            </a:r>
            <a:r>
              <a:rPr lang="es-419" sz="1500" b="1">
                <a:solidFill>
                  <a:srgbClr val="000000"/>
                </a:solidFill>
              </a:rPr>
              <a:t>no shutdown</a:t>
            </a:r>
            <a:r>
              <a:rPr lang="es-419" sz="1500">
                <a:solidFill>
                  <a:srgbClr val="000000"/>
                </a:solidFill>
              </a:rPr>
              <a:t> . (Es como encender la interfaz.) La interfaz también debe estar conectada a otro dispositivo (un hub, un switch u otro router) para que la capa física se active.</a:t>
            </a:r>
          </a:p>
          <a:p>
            <a:pPr marL="358835" lvl="1" indent="-285750" rtl="0">
              <a:buFont typeface="Arial" panose="020B0604020202020204" pitchFamily="34" charset="0"/>
              <a:buChar char="•"/>
            </a:pPr>
            <a:r>
              <a:rPr lang="es-419" sz="1500" b="1">
                <a:solidFill>
                  <a:srgbClr val="000000"/>
                </a:solidFill>
              </a:rPr>
              <a:t>Descripción</a:t>
            </a:r>
            <a:r>
              <a:rPr lang="es-419" sz="1500">
                <a:solidFill>
                  <a:srgbClr val="000000"/>
                </a:solidFill>
              </a:rPr>
              <a:t> - Opcionalmente, la interfaz también se puede configurar con una breve descripción de hasta 240 caracteres. Es aconsejable configurar una descripción en cada interfaz. En las redes de producción, los beneficios de las descripciones de la interfaz se obtienen rápidamente, ya que son útiles para solucionar problemas e identificar una conexión de terceros y la información de contacto.</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61029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Configuración básica de un </a:t>
            </a:r>
            <a:r>
              <a:rPr lang="es-419" sz="1600" dirty="0" err="1"/>
              <a:t>router</a:t>
            </a:r>
            <a:br>
              <a:rPr lang="es-419" sz="2400" dirty="0"/>
            </a:br>
            <a:r>
              <a:rPr lang="es-419" sz="2400" dirty="0"/>
              <a:t>Configurar interfaces del </a:t>
            </a:r>
            <a:r>
              <a:rPr lang="es-419" sz="2400" dirty="0" err="1"/>
              <a:t>router</a:t>
            </a:r>
            <a:r>
              <a:rPr lang="es-419" sz="2400" dirty="0"/>
              <a:t> (Cont.) </a:t>
            </a:r>
          </a:p>
        </p:txBody>
      </p:sp>
      <p:sp>
        <p:nvSpPr>
          <p:cNvPr id="5" name="Content Placeholder 4">
            <a:extLst>
              <a:ext uri="{FF2B5EF4-FFF2-40B4-BE49-F238E27FC236}">
                <a16:creationId xmlns:a16="http://schemas.microsoft.com/office/drawing/2014/main" id="{6E7B9D23-E8FA-324A-AF01-6B69D222DC2A}"/>
              </a:ext>
            </a:extLst>
          </p:cNvPr>
          <p:cNvSpPr>
            <a:spLocks noGrp="1"/>
          </p:cNvSpPr>
          <p:nvPr>
            <p:ph idx="1"/>
          </p:nvPr>
        </p:nvSpPr>
        <p:spPr>
          <a:xfrm>
            <a:off x="474662" y="731838"/>
            <a:ext cx="8280057" cy="346632"/>
          </a:xfrm>
        </p:spPr>
        <p:txBody>
          <a:bodyPr/>
          <a:lstStyle/>
          <a:p>
            <a:pPr algn="l" rtl="0"/>
            <a:r>
              <a:rPr lang="es-419" sz="1600">
                <a:solidFill>
                  <a:srgbClr val="000000"/>
                </a:solidFill>
              </a:rPr>
              <a:t>El ejemplo muestra la configuración de las interfaces en R1:</a:t>
            </a:r>
          </a:p>
        </p:txBody>
      </p:sp>
      <p:pic>
        <p:nvPicPr>
          <p:cNvPr id="7" name="Picture 6">
            <a:extLst>
              <a:ext uri="{FF2B5EF4-FFF2-40B4-BE49-F238E27FC236}">
                <a16:creationId xmlns:a16="http://schemas.microsoft.com/office/drawing/2014/main" id="{E57BC4C1-1CAB-7946-9EAA-E14ED0A0675C}"/>
              </a:ext>
            </a:extLst>
          </p:cNvPr>
          <p:cNvPicPr>
            <a:picLocks noChangeAspect="1"/>
          </p:cNvPicPr>
          <p:nvPr/>
        </p:nvPicPr>
        <p:blipFill>
          <a:blip r:embed="rId4"/>
          <a:stretch>
            <a:fillRect/>
          </a:stretch>
        </p:blipFill>
        <p:spPr>
          <a:xfrm>
            <a:off x="2213576" y="1078469"/>
            <a:ext cx="4508500" cy="3698721"/>
          </a:xfrm>
          <a:prstGeom prst="rect">
            <a:avLst/>
          </a:prstGeom>
        </p:spPr>
      </p:pic>
    </p:spTree>
    <p:custDataLst>
      <p:tags r:id="rId1"/>
    </p:custDataLst>
    <p:extLst>
      <p:ext uri="{BB962C8B-B14F-4D97-AF65-F5344CB8AC3E}">
        <p14:creationId xmlns:p14="http://schemas.microsoft.com/office/powerpoint/2010/main" val="212551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r>
              <a:rPr lang="es-419" sz="1600" dirty="0"/>
              <a:t>Configuración básica de un </a:t>
            </a:r>
            <a:r>
              <a:rPr lang="es-419" sz="1600" dirty="0" err="1"/>
              <a:t>router</a:t>
            </a:r>
            <a:br>
              <a:rPr lang="es-419" sz="2400" dirty="0"/>
            </a:br>
            <a:r>
              <a:rPr lang="es-419" sz="2400" dirty="0"/>
              <a:t>Interfaces de loopbackIPv4</a:t>
            </a:r>
            <a:endParaRPr lang="es-419" sz="1600" dirty="0"/>
          </a:p>
        </p:txBody>
      </p:sp>
      <p:sp>
        <p:nvSpPr>
          <p:cNvPr id="4" name="Content Placeholder 3">
            <a:extLst>
              <a:ext uri="{FF2B5EF4-FFF2-40B4-BE49-F238E27FC236}">
                <a16:creationId xmlns:a16="http://schemas.microsoft.com/office/drawing/2014/main" id="{46CB5C5D-EF93-0D45-9B86-2DBE246889A9}"/>
              </a:ext>
            </a:extLst>
          </p:cNvPr>
          <p:cNvSpPr>
            <a:spLocks noGrp="1"/>
          </p:cNvSpPr>
          <p:nvPr>
            <p:ph idx="1"/>
          </p:nvPr>
        </p:nvSpPr>
        <p:spPr>
          <a:xfrm>
            <a:off x="474662" y="731837"/>
            <a:ext cx="8280057" cy="3689897"/>
          </a:xfrm>
        </p:spPr>
        <p:txBody>
          <a:bodyPr/>
          <a:lstStyle/>
          <a:p>
            <a:pPr marL="0" indent="0" algn="l" rtl="0"/>
            <a:r>
              <a:rPr lang="es-419" sz="1400">
                <a:solidFill>
                  <a:srgbClr val="000000"/>
                </a:solidFill>
              </a:rPr>
              <a:t>Otra configuración común de los routers Cisco IOS es la habilitación de una interfaz loopback.</a:t>
            </a:r>
          </a:p>
          <a:p>
            <a:pPr marL="285750" indent="-285750" algn="l" rtl="0">
              <a:buFont typeface="Arial" panose="020B0604020202020204" pitchFamily="34" charset="0"/>
              <a:buChar char="•"/>
            </a:pPr>
            <a:r>
              <a:rPr lang="es-419" sz="1400">
                <a:solidFill>
                  <a:srgbClr val="000000"/>
                </a:solidFill>
              </a:rPr>
              <a:t>La interfaz de bucle invertido es una interfaz lógica interna del router. No está asignado a un puerto físico y nunca se puede conectar a ningún otro dispositivo. Se la considera una interfaz de software que se coloca automáticamente en estado "up" (activo), siempre que el router esté en funcionamiento.</a:t>
            </a:r>
          </a:p>
          <a:p>
            <a:pPr marL="285750" indent="-285750" algn="l" rtl="0">
              <a:buFont typeface="Arial" panose="020B0604020202020204" pitchFamily="34" charset="0"/>
              <a:buChar char="•"/>
            </a:pPr>
            <a:r>
              <a:rPr lang="es-419" sz="1400">
                <a:solidFill>
                  <a:srgbClr val="000000"/>
                </a:solidFill>
              </a:rPr>
              <a:t>La interfaz loopback es útil para probar y administrar un dispositivo Cisco IOS, ya que asegura que por lo menos una interfaz esté siempre disponible. Por ejemplo, se puede usar con fines de prueba, como la prueba de procesos de routing interno, mediante la emulación de redes detrás del router.</a:t>
            </a:r>
          </a:p>
          <a:p>
            <a:pPr marL="285750" indent="-285750" algn="l" rtl="0">
              <a:buFont typeface="Arial" panose="020B0604020202020204" pitchFamily="34" charset="0"/>
              <a:buChar char="•"/>
            </a:pPr>
            <a:r>
              <a:rPr lang="es-419" sz="1400">
                <a:solidFill>
                  <a:srgbClr val="000000"/>
                </a:solidFill>
              </a:rPr>
              <a:t>Las interfaces de bucle invertido también se utilizan comúnmente en entornos de laboratorio para crear interfaces adicionales. Por ejemplo, puede crear varias interfaces de bucle invertido en un router para simular más redes con fines de práctica de configuración y pruebas. La dirección IPv4 para cada interfaz loopback debe ser única y no la debe usar ninguna otra interfaz. En este plan de estudios, a menudo usamos una interfaz de bucle invertido para simular un enlace a Internet.</a:t>
            </a:r>
          </a:p>
          <a:p>
            <a:pPr marL="285750" indent="-285750" algn="l" rtl="0">
              <a:buFont typeface="Arial" panose="020B0604020202020204" pitchFamily="34" charset="0"/>
              <a:buChar char="•"/>
            </a:pPr>
            <a:r>
              <a:rPr lang="es-419" sz="1400">
                <a:solidFill>
                  <a:srgbClr val="000000"/>
                </a:solidFill>
              </a:rPr>
              <a:t>El proceso de habilitación y asignación de una dirección de loopback es simple:</a:t>
            </a:r>
          </a:p>
          <a:p>
            <a:pPr marL="285750" indent="-285750" algn="l">
              <a:buFont typeface="Arial" panose="020B0604020202020204" pitchFamily="34" charset="0"/>
              <a:buChar char="•"/>
            </a:pPr>
            <a:endParaRPr lang="en-US" sz="1400" dirty="0">
              <a:solidFill>
                <a:srgbClr val="000000"/>
              </a:solidFill>
            </a:endParaRPr>
          </a:p>
        </p:txBody>
      </p:sp>
      <p:sp>
        <p:nvSpPr>
          <p:cNvPr id="6" name="Rectangle 5">
            <a:extLst>
              <a:ext uri="{FF2B5EF4-FFF2-40B4-BE49-F238E27FC236}">
                <a16:creationId xmlns:a16="http://schemas.microsoft.com/office/drawing/2014/main" id="{3A8F9620-2518-614C-8A4C-908B41892180}"/>
              </a:ext>
            </a:extLst>
          </p:cNvPr>
          <p:cNvSpPr/>
          <p:nvPr/>
        </p:nvSpPr>
        <p:spPr>
          <a:xfrm>
            <a:off x="945249" y="4129346"/>
            <a:ext cx="7809470" cy="584775"/>
          </a:xfrm>
          <a:prstGeom prst="rect">
            <a:avLst/>
          </a:prstGeom>
        </p:spPr>
        <p:txBody>
          <a:bodyPr wrap="square">
            <a:spAutoFit/>
          </a:bodyPr>
          <a:lstStyle/>
          <a:p>
            <a:pPr rtl="0"/>
            <a:r>
              <a:rPr lang="es-419" sz="1600" dirty="0" err="1">
                <a:solidFill>
                  <a:srgbClr val="58585B"/>
                </a:solidFill>
                <a:latin typeface="Courier New" panose="02070309020205020404" pitchFamily="49" charset="0"/>
                <a:cs typeface="Courier New" panose="02070309020205020404" pitchFamily="49" charset="0"/>
              </a:rPr>
              <a:t>Router</a:t>
            </a:r>
            <a:r>
              <a:rPr lang="es-419" sz="1600" dirty="0">
                <a:solidFill>
                  <a:srgbClr val="58585B"/>
                </a:solidFill>
                <a:latin typeface="Courier New" panose="02070309020205020404" pitchFamily="49" charset="0"/>
                <a:cs typeface="Courier New" panose="02070309020205020404" pitchFamily="49" charset="0"/>
              </a:rPr>
              <a:t>(</a:t>
            </a:r>
            <a:r>
              <a:rPr lang="es-419" sz="1600" dirty="0" err="1">
                <a:solidFill>
                  <a:srgbClr val="58585B"/>
                </a:solidFill>
                <a:latin typeface="Courier New" panose="02070309020205020404" pitchFamily="49" charset="0"/>
                <a:cs typeface="Courier New" panose="02070309020205020404" pitchFamily="49" charset="0"/>
              </a:rPr>
              <a:t>config</a:t>
            </a:r>
            <a:r>
              <a:rPr lang="es-419" sz="1600" dirty="0">
                <a:solidFill>
                  <a:srgbClr val="58585B"/>
                </a:solidFill>
                <a:latin typeface="Courier New" panose="02070309020205020404" pitchFamily="49" charset="0"/>
                <a:cs typeface="Courier New" panose="02070309020205020404" pitchFamily="49" charset="0"/>
              </a:rPr>
              <a:t>)# </a:t>
            </a:r>
            <a:r>
              <a:rPr lang="es-419" sz="1600" b="1" dirty="0">
                <a:solidFill>
                  <a:srgbClr val="58585B"/>
                </a:solidFill>
                <a:latin typeface="Courier New" panose="02070309020205020404" pitchFamily="49" charset="0"/>
                <a:cs typeface="Courier New" panose="02070309020205020404" pitchFamily="49" charset="0"/>
              </a:rPr>
              <a:t>interface </a:t>
            </a:r>
            <a:r>
              <a:rPr lang="es-419" sz="1600" b="1" dirty="0" err="1">
                <a:solidFill>
                  <a:srgbClr val="58585B"/>
                </a:solidFill>
                <a:latin typeface="Courier New" panose="02070309020205020404" pitchFamily="49" charset="0"/>
                <a:cs typeface="Courier New" panose="02070309020205020404" pitchFamily="49" charset="0"/>
              </a:rPr>
              <a:t>loopback</a:t>
            </a:r>
            <a:r>
              <a:rPr lang="es-419" sz="1600" dirty="0">
                <a:solidFill>
                  <a:srgbClr val="58585B"/>
                </a:solidFill>
                <a:latin typeface="Courier New" panose="02070309020205020404" pitchFamily="49" charset="0"/>
                <a:cs typeface="Courier New" panose="02070309020205020404" pitchFamily="49" charset="0"/>
              </a:rPr>
              <a:t> </a:t>
            </a:r>
            <a:r>
              <a:rPr lang="es-419" sz="1600" i="1" dirty="0" err="1">
                <a:solidFill>
                  <a:srgbClr val="58585B"/>
                </a:solidFill>
                <a:latin typeface="Courier New" panose="02070309020205020404" pitchFamily="49" charset="0"/>
                <a:cs typeface="Courier New" panose="02070309020205020404" pitchFamily="49" charset="0"/>
              </a:rPr>
              <a:t>number</a:t>
            </a:r>
            <a:r>
              <a:rPr lang="es-419" sz="1600" dirty="0">
                <a:solidFill>
                  <a:srgbClr val="58585B"/>
                </a:solidFill>
                <a:latin typeface="Courier New" panose="02070309020205020404" pitchFamily="49" charset="0"/>
                <a:cs typeface="Courier New" panose="02070309020205020404" pitchFamily="49" charset="0"/>
              </a:rPr>
              <a:t> </a:t>
            </a:r>
          </a:p>
          <a:p>
            <a:pPr rtl="0"/>
            <a:r>
              <a:rPr lang="es-419" sz="1600" dirty="0" err="1">
                <a:solidFill>
                  <a:srgbClr val="58585B"/>
                </a:solidFill>
                <a:latin typeface="Courier New" panose="02070309020205020404" pitchFamily="49" charset="0"/>
                <a:cs typeface="Courier New" panose="02070309020205020404" pitchFamily="49" charset="0"/>
              </a:rPr>
              <a:t>Router</a:t>
            </a:r>
            <a:r>
              <a:rPr lang="es-419" sz="1600" dirty="0">
                <a:solidFill>
                  <a:srgbClr val="58585B"/>
                </a:solidFill>
                <a:latin typeface="Courier New" panose="02070309020205020404" pitchFamily="49" charset="0"/>
                <a:cs typeface="Courier New" panose="02070309020205020404" pitchFamily="49" charset="0"/>
              </a:rPr>
              <a:t>(</a:t>
            </a:r>
            <a:r>
              <a:rPr lang="es-419" sz="1600" dirty="0" err="1">
                <a:solidFill>
                  <a:srgbClr val="58585B"/>
                </a:solidFill>
                <a:latin typeface="Courier New" panose="02070309020205020404" pitchFamily="49" charset="0"/>
                <a:cs typeface="Courier New" panose="02070309020205020404" pitchFamily="49" charset="0"/>
              </a:rPr>
              <a:t>config-if</a:t>
            </a:r>
            <a:r>
              <a:rPr lang="es-419" sz="1600" dirty="0">
                <a:solidFill>
                  <a:srgbClr val="58585B"/>
                </a:solidFill>
                <a:latin typeface="Courier New" panose="02070309020205020404" pitchFamily="49" charset="0"/>
                <a:cs typeface="Courier New" panose="02070309020205020404" pitchFamily="49" charset="0"/>
              </a:rPr>
              <a:t>)# </a:t>
            </a:r>
            <a:r>
              <a:rPr lang="es-419" sz="1600" b="1" dirty="0" err="1">
                <a:solidFill>
                  <a:srgbClr val="58585B"/>
                </a:solidFill>
                <a:latin typeface="Courier New" panose="02070309020205020404" pitchFamily="49" charset="0"/>
                <a:cs typeface="Courier New" panose="02070309020205020404" pitchFamily="49" charset="0"/>
              </a:rPr>
              <a:t>ip</a:t>
            </a:r>
            <a:r>
              <a:rPr lang="es-419" sz="1600" b="1" dirty="0">
                <a:solidFill>
                  <a:srgbClr val="58585B"/>
                </a:solidFill>
                <a:latin typeface="Courier New" panose="02070309020205020404" pitchFamily="49" charset="0"/>
                <a:cs typeface="Courier New" panose="02070309020205020404" pitchFamily="49" charset="0"/>
              </a:rPr>
              <a:t> </a:t>
            </a:r>
            <a:r>
              <a:rPr lang="es-419" sz="1600" b="1" dirty="0" err="1">
                <a:solidFill>
                  <a:srgbClr val="58585B"/>
                </a:solidFill>
                <a:latin typeface="Courier New" panose="02070309020205020404" pitchFamily="49" charset="0"/>
                <a:cs typeface="Courier New" panose="02070309020205020404" pitchFamily="49" charset="0"/>
              </a:rPr>
              <a:t>address</a:t>
            </a:r>
            <a:r>
              <a:rPr lang="es-419" sz="1600" dirty="0">
                <a:solidFill>
                  <a:srgbClr val="58585B"/>
                </a:solidFill>
                <a:latin typeface="Courier New" panose="02070309020205020404" pitchFamily="49" charset="0"/>
                <a:cs typeface="Courier New" panose="02070309020205020404" pitchFamily="49" charset="0"/>
              </a:rPr>
              <a:t> </a:t>
            </a:r>
            <a:r>
              <a:rPr lang="es-419" sz="1600" i="1" dirty="0" err="1">
                <a:solidFill>
                  <a:srgbClr val="58585B"/>
                </a:solidFill>
                <a:latin typeface="Courier New" panose="02070309020205020404" pitchFamily="49" charset="0"/>
                <a:cs typeface="Courier New" panose="02070309020205020404" pitchFamily="49" charset="0"/>
              </a:rPr>
              <a:t>ip-address</a:t>
            </a:r>
            <a:r>
              <a:rPr lang="es-419" sz="1600" i="1" dirty="0">
                <a:solidFill>
                  <a:srgbClr val="58585B"/>
                </a:solidFill>
                <a:latin typeface="Courier New" panose="02070309020205020404" pitchFamily="49" charset="0"/>
                <a:cs typeface="Courier New" panose="02070309020205020404" pitchFamily="49" charset="0"/>
              </a:rPr>
              <a:t> </a:t>
            </a:r>
            <a:r>
              <a:rPr lang="es-419" sz="1600" i="1" dirty="0" err="1">
                <a:solidFill>
                  <a:srgbClr val="58585B"/>
                </a:solidFill>
                <a:latin typeface="Courier New" panose="02070309020205020404" pitchFamily="49" charset="0"/>
                <a:cs typeface="Courier New" panose="02070309020205020404" pitchFamily="49" charset="0"/>
              </a:rPr>
              <a:t>subnet-mask</a:t>
            </a:r>
            <a:r>
              <a:rPr lang="es-419" sz="1600" dirty="0">
                <a:solidFill>
                  <a:srgbClr val="58585B"/>
                </a:solidFill>
                <a:latin typeface="Courier New" panose="02070309020205020404" pitchFamily="49" charset="0"/>
                <a:cs typeface="Courier New" panose="02070309020205020404" pitchFamily="49" charset="0"/>
              </a:rPr>
              <a:t> </a:t>
            </a:r>
          </a:p>
        </p:txBody>
      </p:sp>
    </p:spTree>
    <p:custDataLst>
      <p:tags r:id="rId1"/>
    </p:custDataLst>
    <p:extLst>
      <p:ext uri="{BB962C8B-B14F-4D97-AF65-F5344CB8AC3E}">
        <p14:creationId xmlns:p14="http://schemas.microsoft.com/office/powerpoint/2010/main" val="422578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pPr rtl="0"/>
            <a:r>
              <a:rPr lang="es-419" sz="1600" dirty="0"/>
              <a:t>Configuración básica de un </a:t>
            </a:r>
            <a:r>
              <a:rPr lang="es-419" sz="1600" dirty="0" err="1"/>
              <a:t>router</a:t>
            </a:r>
            <a:br>
              <a:rPr lang="en-US" dirty="0"/>
            </a:br>
            <a:r>
              <a:rPr lang="es-419" sz="2400" dirty="0" err="1"/>
              <a:t>Packet</a:t>
            </a:r>
            <a:r>
              <a:rPr lang="es-419" sz="2400" dirty="0"/>
              <a:t> </a:t>
            </a:r>
            <a:r>
              <a:rPr lang="es-419" sz="2400" dirty="0" err="1"/>
              <a:t>Tracer</a:t>
            </a:r>
            <a:r>
              <a:rPr lang="es-419" sz="2400" dirty="0"/>
              <a:t> - Configurar interfaces de </a:t>
            </a:r>
            <a:r>
              <a:rPr lang="es-419" sz="2400" dirty="0" err="1"/>
              <a:t>router</a:t>
            </a:r>
            <a:endParaRPr lang="es-419" sz="2400" dirty="0"/>
          </a:p>
        </p:txBody>
      </p:sp>
      <p:sp>
        <p:nvSpPr>
          <p:cNvPr id="5" name="Content Placeholder 4">
            <a:extLst>
              <a:ext uri="{FF2B5EF4-FFF2-40B4-BE49-F238E27FC236}">
                <a16:creationId xmlns:a16="http://schemas.microsoft.com/office/drawing/2014/main" id="{0B543044-20F2-334A-A87E-29C5013E6820}"/>
              </a:ext>
            </a:extLst>
          </p:cNvPr>
          <p:cNvSpPr>
            <a:spLocks noGrp="1"/>
          </p:cNvSpPr>
          <p:nvPr>
            <p:ph idx="1"/>
          </p:nvPr>
        </p:nvSpPr>
        <p:spPr>
          <a:xfrm>
            <a:off x="474662" y="734625"/>
            <a:ext cx="8280057" cy="3687109"/>
          </a:xfrm>
        </p:spPr>
        <p:txBody>
          <a:bodyPr/>
          <a:lstStyle/>
          <a:p>
            <a:pPr marL="0" indent="0" algn="l" rtl="0"/>
            <a:r>
              <a:rPr lang="es-419" sz="1800">
                <a:solidFill>
                  <a:srgbClr val="000000"/>
                </a:solidFill>
              </a:rPr>
              <a:t>En esta actividad de Packet Tracer, hará lo siguiente:</a:t>
            </a:r>
          </a:p>
          <a:p>
            <a:pPr marL="285750" indent="-285750" algn="l" rtl="0">
              <a:buFont typeface="Arial" panose="020B0604020202020204" pitchFamily="34" charset="0"/>
              <a:buChar char="•"/>
            </a:pPr>
            <a:r>
              <a:rPr lang="es-419" sz="1800">
                <a:solidFill>
                  <a:srgbClr val="000000"/>
                </a:solidFill>
              </a:rPr>
              <a:t>Configure el direccionamiento IPv4 y verifique la conectividad</a:t>
            </a:r>
          </a:p>
          <a:p>
            <a:pPr marL="285750" indent="-285750" algn="l" rtl="0">
              <a:buFont typeface="Arial" panose="020B0604020202020204" pitchFamily="34" charset="0"/>
              <a:buChar char="•"/>
            </a:pPr>
            <a:r>
              <a:rPr lang="es-419" sz="1800">
                <a:solidFill>
                  <a:srgbClr val="000000"/>
                </a:solidFill>
              </a:rPr>
              <a:t>Configure el direccionamiento IPv6 y verifique la conectividad</a:t>
            </a:r>
          </a:p>
        </p:txBody>
      </p:sp>
    </p:spTree>
    <p:custDataLst>
      <p:tags r:id="rId1"/>
    </p:custDataLst>
    <p:extLst>
      <p:ext uri="{BB962C8B-B14F-4D97-AF65-F5344CB8AC3E}">
        <p14:creationId xmlns:p14="http://schemas.microsoft.com/office/powerpoint/2010/main" val="209231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1.5 Verificar redes conectadas directamente</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err="1"/>
              <a:t>Verificar</a:t>
            </a:r>
            <a:r>
              <a:rPr lang="en-US" sz="1600" dirty="0"/>
              <a:t> las redes </a:t>
            </a:r>
            <a:r>
              <a:rPr lang="en-US" sz="1600" dirty="0" err="1"/>
              <a:t>conectadas</a:t>
            </a:r>
            <a:r>
              <a:rPr lang="en-US" sz="1600" dirty="0"/>
              <a:t> </a:t>
            </a:r>
            <a:r>
              <a:rPr lang="en-US" sz="1600" dirty="0" err="1"/>
              <a:t>directamente</a:t>
            </a:r>
            <a:br>
              <a:rPr lang="es-419" sz="2400" dirty="0"/>
            </a:br>
            <a:r>
              <a:rPr lang="es-419" sz="2400" dirty="0"/>
              <a:t>Comandos de verificación de la interfaz</a:t>
            </a:r>
            <a:endParaRPr lang="es-419" sz="1600" dirty="0"/>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Existen varios comandos </a:t>
            </a:r>
            <a:r>
              <a:rPr lang="es-419" sz="1600" b="1" dirty="0">
                <a:solidFill>
                  <a:srgbClr val="000000"/>
                </a:solidFill>
              </a:rPr>
              <a:t>show</a:t>
            </a:r>
            <a:r>
              <a:rPr lang="es-419" sz="1600" dirty="0">
                <a:solidFill>
                  <a:srgbClr val="000000"/>
                </a:solidFill>
              </a:rPr>
              <a:t> que se pueden usar para verificar el funcionamiento y la configuración de una interfaz. </a:t>
            </a:r>
          </a:p>
          <a:p>
            <a:pPr marL="285750" indent="-285750" algn="l">
              <a:buFont typeface="Arial" panose="020B0604020202020204" pitchFamily="34" charset="0"/>
              <a:buChar char="•"/>
            </a:pPr>
            <a:endParaRPr lang="en-US" sz="1600" dirty="0">
              <a:solidFill>
                <a:srgbClr val="000000"/>
              </a:solidFill>
            </a:endParaRPr>
          </a:p>
          <a:p>
            <a:pPr marL="0" indent="0" algn="l" rtl="0"/>
            <a:r>
              <a:rPr lang="es-419" sz="1600" dirty="0">
                <a:solidFill>
                  <a:srgbClr val="000000"/>
                </a:solidFill>
              </a:rPr>
              <a:t>Los siguientes comandos son especialmente útiles para identificar rápidamente el estado de una interfaz:</a:t>
            </a:r>
          </a:p>
          <a:p>
            <a:pPr marL="358835" lvl="1" indent="-285750" rtl="0">
              <a:buFont typeface="Arial" panose="020B0604020202020204" pitchFamily="34" charset="0"/>
              <a:buChar char="•"/>
            </a:pPr>
            <a:r>
              <a:rPr lang="es-419" sz="1600" b="1" dirty="0">
                <a:solidFill>
                  <a:srgbClr val="000000"/>
                </a:solidFill>
              </a:rPr>
              <a:t>show </a:t>
            </a:r>
            <a:r>
              <a:rPr lang="es-419" sz="1600" b="1" dirty="0" err="1">
                <a:solidFill>
                  <a:srgbClr val="000000"/>
                </a:solidFill>
              </a:rPr>
              <a:t>ip</a:t>
            </a:r>
            <a:r>
              <a:rPr lang="es-419" sz="1600" b="1" dirty="0">
                <a:solidFill>
                  <a:srgbClr val="000000"/>
                </a:solidFill>
              </a:rPr>
              <a:t> interface </a:t>
            </a:r>
            <a:r>
              <a:rPr lang="es-419" sz="1600" b="1" dirty="0" err="1">
                <a:solidFill>
                  <a:srgbClr val="000000"/>
                </a:solidFill>
              </a:rPr>
              <a:t>brief</a:t>
            </a:r>
            <a:r>
              <a:rPr lang="es-419" sz="1600" dirty="0">
                <a:solidFill>
                  <a:srgbClr val="000000"/>
                </a:solidFill>
              </a:rPr>
              <a:t> y </a:t>
            </a:r>
            <a:r>
              <a:rPr lang="es-419" sz="1600" b="1" dirty="0">
                <a:solidFill>
                  <a:srgbClr val="000000"/>
                </a:solidFill>
              </a:rPr>
              <a:t>show ipv6 interface </a:t>
            </a:r>
            <a:r>
              <a:rPr lang="es-419" sz="1600" b="1" dirty="0" err="1">
                <a:solidFill>
                  <a:srgbClr val="000000"/>
                </a:solidFill>
              </a:rPr>
              <a:t>brief</a:t>
            </a:r>
            <a:r>
              <a:rPr lang="es-419" sz="1600" dirty="0">
                <a:solidFill>
                  <a:srgbClr val="000000"/>
                </a:solidFill>
              </a:rPr>
              <a:t> - </a:t>
            </a:r>
            <a:r>
              <a:rPr lang="es-419" sz="1600" dirty="0" err="1">
                <a:solidFill>
                  <a:srgbClr val="000000"/>
                </a:solidFill>
              </a:rPr>
              <a:t>stos</a:t>
            </a:r>
            <a:r>
              <a:rPr lang="es-419" sz="1600" dirty="0">
                <a:solidFill>
                  <a:srgbClr val="000000"/>
                </a:solidFill>
              </a:rPr>
              <a:t> muestran un resumen de todas las interfaces, incluida la dirección IPv4 o IPv6 de la interfaz y el estado operativo actual.</a:t>
            </a:r>
          </a:p>
          <a:p>
            <a:pPr marL="358835" lvl="1" indent="-285750" rtl="0">
              <a:buFont typeface="Arial" panose="020B0604020202020204" pitchFamily="34" charset="0"/>
              <a:buChar char="•"/>
            </a:pPr>
            <a:r>
              <a:rPr lang="es-419" sz="1600" b="1" dirty="0">
                <a:solidFill>
                  <a:srgbClr val="000000"/>
                </a:solidFill>
              </a:rPr>
              <a:t>show running-</a:t>
            </a:r>
            <a:r>
              <a:rPr lang="es-419" sz="1600" b="1" dirty="0" err="1">
                <a:solidFill>
                  <a:srgbClr val="000000"/>
                </a:solidFill>
              </a:rPr>
              <a:t>config</a:t>
            </a:r>
            <a:r>
              <a:rPr lang="es-419" sz="1600" b="1" dirty="0">
                <a:solidFill>
                  <a:srgbClr val="000000"/>
                </a:solidFill>
              </a:rPr>
              <a:t> interface</a:t>
            </a:r>
            <a:r>
              <a:rPr lang="es-419" sz="1600" dirty="0">
                <a:solidFill>
                  <a:srgbClr val="000000"/>
                </a:solidFill>
              </a:rPr>
              <a:t> </a:t>
            </a:r>
            <a:r>
              <a:rPr lang="es-419" sz="1600" i="1" dirty="0">
                <a:solidFill>
                  <a:srgbClr val="000000"/>
                </a:solidFill>
              </a:rPr>
              <a:t>interface-id</a:t>
            </a:r>
            <a:r>
              <a:rPr lang="es-419" sz="1600" dirty="0">
                <a:solidFill>
                  <a:srgbClr val="000000"/>
                </a:solidFill>
              </a:rPr>
              <a:t> - Esto muestra los comandos aplicados a la interfaz especificada.</a:t>
            </a:r>
          </a:p>
          <a:p>
            <a:pPr marL="358835" lvl="1" indent="-285750" rtl="0">
              <a:buFont typeface="Arial" panose="020B0604020202020204" pitchFamily="34" charset="0"/>
              <a:buChar char="•"/>
            </a:pPr>
            <a:r>
              <a:rPr lang="es-419" sz="1600" b="1" dirty="0">
                <a:solidFill>
                  <a:srgbClr val="000000"/>
                </a:solidFill>
              </a:rPr>
              <a:t>show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route</a:t>
            </a:r>
            <a:r>
              <a:rPr lang="es-419" sz="1600" dirty="0">
                <a:solidFill>
                  <a:srgbClr val="000000"/>
                </a:solidFill>
              </a:rPr>
              <a:t> and </a:t>
            </a:r>
            <a:r>
              <a:rPr lang="es-419" sz="1600" b="1" dirty="0">
                <a:solidFill>
                  <a:srgbClr val="000000"/>
                </a:solidFill>
              </a:rPr>
              <a:t>show ipv6 </a:t>
            </a:r>
            <a:r>
              <a:rPr lang="es-419" sz="1600" b="1" dirty="0" err="1">
                <a:solidFill>
                  <a:srgbClr val="000000"/>
                </a:solidFill>
              </a:rPr>
              <a:t>route</a:t>
            </a:r>
            <a:r>
              <a:rPr lang="es-419" sz="1600" dirty="0">
                <a:solidFill>
                  <a:srgbClr val="000000"/>
                </a:solidFill>
              </a:rPr>
              <a:t> - muestra el contenido de la tabla de </a:t>
            </a:r>
            <a:r>
              <a:rPr lang="es-419" sz="1600" dirty="0" err="1">
                <a:solidFill>
                  <a:srgbClr val="000000"/>
                </a:solidFill>
              </a:rPr>
              <a:t>routing</a:t>
            </a:r>
            <a:r>
              <a:rPr lang="es-419" sz="1600" dirty="0">
                <a:solidFill>
                  <a:srgbClr val="000000"/>
                </a:solidFill>
              </a:rPr>
              <a:t> de IPv4 almacenada en la RAM. En el IOS de Cisco 15, las interfaces activas deben aparecer en la tabla de </a:t>
            </a:r>
            <a:r>
              <a:rPr lang="es-419" sz="1600" dirty="0" err="1">
                <a:solidFill>
                  <a:srgbClr val="000000"/>
                </a:solidFill>
              </a:rPr>
              <a:t>routing</a:t>
            </a:r>
            <a:r>
              <a:rPr lang="es-419" sz="1600" dirty="0">
                <a:solidFill>
                  <a:srgbClr val="000000"/>
                </a:solidFill>
              </a:rPr>
              <a:t> con dos entradas relacionadas identificadas con el código ‘</a:t>
            </a:r>
            <a:r>
              <a:rPr lang="es-419" sz="1600" b="1" dirty="0">
                <a:solidFill>
                  <a:srgbClr val="000000"/>
                </a:solidFill>
              </a:rPr>
              <a:t>C</a:t>
            </a:r>
            <a:r>
              <a:rPr lang="es-419" sz="1600" dirty="0">
                <a:solidFill>
                  <a:srgbClr val="000000"/>
                </a:solidFill>
              </a:rPr>
              <a:t>’ (conectada) o ‘</a:t>
            </a:r>
            <a:r>
              <a:rPr lang="es-419" sz="1600" b="1" dirty="0">
                <a:solidFill>
                  <a:srgbClr val="000000"/>
                </a:solidFill>
              </a:rPr>
              <a:t>L</a:t>
            </a:r>
            <a:r>
              <a:rPr lang="es-419" sz="1600" dirty="0">
                <a:solidFill>
                  <a:srgbClr val="000000"/>
                </a:solidFill>
              </a:rPr>
              <a:t>’ (Local). En versiones anteriores de IOS, solo aparece una única entrada con el código ‘</a:t>
            </a:r>
            <a:r>
              <a:rPr lang="es-419" sz="1600" b="1" dirty="0">
                <a:solidFill>
                  <a:srgbClr val="000000"/>
                </a:solidFill>
              </a:rPr>
              <a:t>C</a:t>
            </a:r>
            <a:r>
              <a:rPr lang="es-419" sz="1600" dirty="0">
                <a:solidFill>
                  <a:srgbClr val="000000"/>
                </a:solidFill>
              </a:rPr>
              <a:t>’ .</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01492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Verificar las redes conectadas directamente</a:t>
            </a:r>
            <a:br>
              <a:rPr lang="en-US" dirty="0"/>
            </a:br>
            <a:r>
              <a:rPr lang="es-419" sz="2400" dirty="0"/>
              <a:t>Verifique el estado de la interfaz</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0" y="731838"/>
            <a:ext cx="8754719" cy="997308"/>
          </a:xfrm>
        </p:spPr>
        <p:txBody>
          <a:bodyPr/>
          <a:lstStyle/>
          <a:p>
            <a:pPr marL="0" indent="0" algn="l" rtl="0"/>
            <a:r>
              <a:rPr lang="es-419" sz="1400">
                <a:solidFill>
                  <a:srgbClr val="000000"/>
                </a:solidFill>
              </a:rPr>
              <a:t>La salida de los comandos </a:t>
            </a:r>
            <a:r>
              <a:rPr lang="es-419" sz="1400" b="1">
                <a:solidFill>
                  <a:srgbClr val="000000"/>
                </a:solidFill>
              </a:rPr>
              <a:t>show ip interface brief</a:t>
            </a:r>
            <a:r>
              <a:rPr lang="es-419" sz="1400">
                <a:solidFill>
                  <a:srgbClr val="000000"/>
                </a:solidFill>
              </a:rPr>
              <a:t> y </a:t>
            </a:r>
            <a:r>
              <a:rPr lang="es-419" sz="1400" b="1">
                <a:solidFill>
                  <a:srgbClr val="000000"/>
                </a:solidFill>
              </a:rPr>
              <a:t>show ipv6 interface brief</a:t>
            </a:r>
            <a:r>
              <a:rPr lang="es-419" sz="1400">
                <a:solidFill>
                  <a:srgbClr val="000000"/>
                </a:solidFill>
              </a:rPr>
              <a:t> se puede utilizar para revelar rápidamente el estado de todas las interfaces del router. Puede verificar que las interfaces están activas y operativas como se indica en el estado de «up» y el protocolo de «up», como se muestra en el ejemplo. Un resultado distinto indicaría un problema con la configuración o el cableado</a:t>
            </a:r>
            <a:r>
              <a:rPr lang="es-419" sz="1400"/>
              <a:t>.</a:t>
            </a:r>
          </a:p>
        </p:txBody>
      </p:sp>
      <p:pic>
        <p:nvPicPr>
          <p:cNvPr id="9" name="Picture 8">
            <a:extLst>
              <a:ext uri="{FF2B5EF4-FFF2-40B4-BE49-F238E27FC236}">
                <a16:creationId xmlns:a16="http://schemas.microsoft.com/office/drawing/2014/main" id="{E5A03B9B-614C-8749-96BD-18A5DC3CF3C4}"/>
              </a:ext>
            </a:extLst>
          </p:cNvPr>
          <p:cNvPicPr>
            <a:picLocks noChangeAspect="1"/>
          </p:cNvPicPr>
          <p:nvPr/>
        </p:nvPicPr>
        <p:blipFill>
          <a:blip r:embed="rId4"/>
          <a:stretch>
            <a:fillRect/>
          </a:stretch>
        </p:blipFill>
        <p:spPr>
          <a:xfrm>
            <a:off x="1215080" y="1729145"/>
            <a:ext cx="6238917" cy="2803799"/>
          </a:xfrm>
          <a:prstGeom prst="rect">
            <a:avLst/>
          </a:prstGeom>
        </p:spPr>
      </p:pic>
    </p:spTree>
    <p:custDataLst>
      <p:tags r:id="rId1"/>
    </p:custDataLst>
    <p:extLst>
      <p:ext uri="{BB962C8B-B14F-4D97-AF65-F5344CB8AC3E}">
        <p14:creationId xmlns:p14="http://schemas.microsoft.com/office/powerpoint/2010/main" val="308603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Verificar las redes conectadas directamente</a:t>
            </a:r>
            <a:br>
              <a:rPr lang="en-US" dirty="0"/>
            </a:br>
            <a:r>
              <a:rPr lang="es-419" sz="2400" dirty="0"/>
              <a:t>Verificar direcciones locales y multidifusión de vínculos IPv6</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143934" y="731837"/>
            <a:ext cx="8610786" cy="2316163"/>
          </a:xfrm>
        </p:spPr>
        <p:txBody>
          <a:bodyPr/>
          <a:lstStyle/>
          <a:p>
            <a:pPr marL="0" indent="0" algn="l" rtl="0"/>
            <a:r>
              <a:rPr lang="es-419" sz="1400" dirty="0">
                <a:solidFill>
                  <a:srgbClr val="000000"/>
                </a:solidFill>
              </a:rPr>
              <a:t>El resultado del comando </a:t>
            </a:r>
            <a:r>
              <a:rPr lang="es-419" sz="1400" b="1" dirty="0">
                <a:solidFill>
                  <a:srgbClr val="000000"/>
                </a:solidFill>
              </a:rPr>
              <a:t>show ipv6 interface </a:t>
            </a:r>
            <a:r>
              <a:rPr lang="es-419" sz="1400" b="1" dirty="0" err="1">
                <a:solidFill>
                  <a:srgbClr val="000000"/>
                </a:solidFill>
              </a:rPr>
              <a:t>brief</a:t>
            </a:r>
            <a:r>
              <a:rPr lang="es-419" sz="1400" dirty="0">
                <a:solidFill>
                  <a:srgbClr val="000000"/>
                </a:solidFill>
              </a:rPr>
              <a:t>  muestra dos direcciones IPv6 configuradas por interfaz. Una de las direcciones es la dirección de unidifusión global de IPv6 que se introdujo manualmente. La otra, que comienza con FE80, es la dirección de unidifusión link-local para la interfaz. La dirección link-local se agrega automáticamente a una interfaz cuando se asigna una dirección de unidifusión global. Las interfaces de red IPv6 deben tener una dirección link-local, pero no necesariamente una dirección de unidifusión global.</a:t>
            </a:r>
          </a:p>
          <a:p>
            <a:pPr marL="0" indent="0" algn="l"/>
            <a:endParaRPr lang="en-US" sz="1400" dirty="0">
              <a:solidFill>
                <a:srgbClr val="000000"/>
              </a:solidFill>
            </a:endParaRPr>
          </a:p>
          <a:p>
            <a:pPr marL="0" indent="0" algn="l" rtl="0"/>
            <a:r>
              <a:rPr lang="es-419" sz="1400" dirty="0">
                <a:solidFill>
                  <a:srgbClr val="000000"/>
                </a:solidFill>
              </a:rPr>
              <a:t>El resultado del comando </a:t>
            </a:r>
            <a:r>
              <a:rPr lang="es-419" sz="1400" b="1" dirty="0">
                <a:solidFill>
                  <a:srgbClr val="000000"/>
                </a:solidFill>
              </a:rPr>
              <a:t>show ipv6 interface </a:t>
            </a:r>
            <a:r>
              <a:rPr lang="es-419" sz="1400" b="1" dirty="0" err="1">
                <a:solidFill>
                  <a:srgbClr val="000000"/>
                </a:solidFill>
              </a:rPr>
              <a:t>gigabitethernet</a:t>
            </a:r>
            <a:r>
              <a:rPr lang="es-419" sz="1400" b="1" dirty="0">
                <a:solidFill>
                  <a:srgbClr val="000000"/>
                </a:solidFill>
              </a:rPr>
              <a:t> 0/0/0</a:t>
            </a:r>
            <a:r>
              <a:rPr lang="es-419" sz="1400" dirty="0">
                <a:solidFill>
                  <a:srgbClr val="000000"/>
                </a:solidFill>
              </a:rPr>
              <a:t> muestra el estado de la interfaz y todas las direcciones IPv6 que pertenecen a la interfaz. Junto con la dirección local del enlace y la dirección de unidifusión global, la salida incluye las direcciones de multidifusión asignadas a la interfaz, comenzando con el prefijo FF02, como se muestra en el ejemplo.</a:t>
            </a:r>
          </a:p>
          <a:p>
            <a:pPr marL="285750" indent="-285750" algn="l">
              <a:buFont typeface="Arial" panose="020B0604020202020204" pitchFamily="34" charset="0"/>
              <a:buChar char="•"/>
            </a:pPr>
            <a:endParaRPr lang="en-US" sz="1200" dirty="0">
              <a:solidFill>
                <a:srgbClr val="000000"/>
              </a:solidFill>
            </a:endParaRPr>
          </a:p>
        </p:txBody>
      </p:sp>
      <p:pic>
        <p:nvPicPr>
          <p:cNvPr id="4" name="Picture 3">
            <a:extLst>
              <a:ext uri="{FF2B5EF4-FFF2-40B4-BE49-F238E27FC236}">
                <a16:creationId xmlns:a16="http://schemas.microsoft.com/office/drawing/2014/main" id="{475F228F-096C-C543-AB35-79065289D0A9}"/>
              </a:ext>
            </a:extLst>
          </p:cNvPr>
          <p:cNvPicPr>
            <a:picLocks noChangeAspect="1"/>
          </p:cNvPicPr>
          <p:nvPr/>
        </p:nvPicPr>
        <p:blipFill>
          <a:blip r:embed="rId4"/>
          <a:stretch>
            <a:fillRect/>
          </a:stretch>
        </p:blipFill>
        <p:spPr>
          <a:xfrm>
            <a:off x="1930401" y="3274734"/>
            <a:ext cx="3860800" cy="1635932"/>
          </a:xfrm>
          <a:prstGeom prst="rect">
            <a:avLst/>
          </a:prstGeom>
        </p:spPr>
      </p:pic>
    </p:spTree>
    <p:custDataLst>
      <p:tags r:id="rId1"/>
    </p:custDataLst>
    <p:extLst>
      <p:ext uri="{BB962C8B-B14F-4D97-AF65-F5344CB8AC3E}">
        <p14:creationId xmlns:p14="http://schemas.microsoft.com/office/powerpoint/2010/main" val="333382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Verificar las redes conectadas directamente</a:t>
            </a:r>
            <a:br>
              <a:rPr lang="en-US" dirty="0"/>
            </a:br>
            <a:r>
              <a:rPr lang="es-419" sz="2400"/>
              <a:t>Verificar la configuración de la interfaz</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60868" y="731836"/>
            <a:ext cx="8593852" cy="1664231"/>
          </a:xfrm>
        </p:spPr>
        <p:txBody>
          <a:bodyPr/>
          <a:lstStyle/>
          <a:p>
            <a:pPr marL="0" indent="0" algn="l" rtl="0"/>
            <a:r>
              <a:rPr lang="es-419" sz="1200" dirty="0">
                <a:solidFill>
                  <a:srgbClr val="000000"/>
                </a:solidFill>
              </a:rPr>
              <a:t>El resultado del comando </a:t>
            </a:r>
            <a:r>
              <a:rPr lang="es-419" sz="1200" b="1" dirty="0">
                <a:solidFill>
                  <a:srgbClr val="000000"/>
                </a:solidFill>
              </a:rPr>
              <a:t>show running-</a:t>
            </a:r>
            <a:r>
              <a:rPr lang="es-419" sz="1200" b="1" dirty="0" err="1">
                <a:solidFill>
                  <a:srgbClr val="000000"/>
                </a:solidFill>
              </a:rPr>
              <a:t>config</a:t>
            </a:r>
            <a:r>
              <a:rPr lang="es-419" sz="1200" b="1" dirty="0">
                <a:solidFill>
                  <a:srgbClr val="000000"/>
                </a:solidFill>
              </a:rPr>
              <a:t> interface</a:t>
            </a:r>
            <a:r>
              <a:rPr lang="es-419" sz="1200" dirty="0">
                <a:solidFill>
                  <a:srgbClr val="000000"/>
                </a:solidFill>
              </a:rPr>
              <a:t> muestra los comandos actuales aplicados a la interfaz especificada, como se muestra.</a:t>
            </a:r>
          </a:p>
          <a:p>
            <a:pPr marL="285750" indent="-285750" algn="l">
              <a:buFont typeface="Arial" panose="020B0604020202020204" pitchFamily="34" charset="0"/>
              <a:buChar char="•"/>
            </a:pPr>
            <a:endParaRPr lang="en-US" sz="1200" dirty="0">
              <a:solidFill>
                <a:srgbClr val="000000"/>
              </a:solidFill>
            </a:endParaRPr>
          </a:p>
          <a:p>
            <a:pPr marL="0" indent="0" algn="l" rtl="0"/>
            <a:r>
              <a:rPr lang="es-419" sz="1200" dirty="0">
                <a:solidFill>
                  <a:srgbClr val="000000"/>
                </a:solidFill>
              </a:rPr>
              <a:t>Los dos comandos siguientes se usan para recopilar información más detallada sobre la interfaz:</a:t>
            </a:r>
          </a:p>
          <a:p>
            <a:pPr marL="358835" lvl="1" indent="-285750" rtl="0">
              <a:buFont typeface="Arial" panose="020B0604020202020204" pitchFamily="34" charset="0"/>
              <a:buChar char="•"/>
            </a:pPr>
            <a:r>
              <a:rPr lang="es-419" sz="1200" b="1" dirty="0">
                <a:solidFill>
                  <a:srgbClr val="000000"/>
                </a:solidFill>
              </a:rPr>
              <a:t>show interfaces</a:t>
            </a:r>
            <a:r>
              <a:rPr lang="es-419" sz="1200" dirty="0">
                <a:solidFill>
                  <a:srgbClr val="000000"/>
                </a:solidFill>
              </a:rPr>
              <a:t>- Muestra la información de la interfaz y el recuento de flujo de paquetes para todas las interfaces en el dispositivo.</a:t>
            </a:r>
          </a:p>
          <a:p>
            <a:pPr marL="358835" lvl="1" indent="-285750" rtl="0">
              <a:buFont typeface="Arial" panose="020B0604020202020204" pitchFamily="34" charset="0"/>
              <a:buChar char="•"/>
            </a:pPr>
            <a:r>
              <a:rPr lang="es-419" sz="1200" b="1" dirty="0">
                <a:solidFill>
                  <a:srgbClr val="000000"/>
                </a:solidFill>
              </a:rPr>
              <a:t>show </a:t>
            </a:r>
            <a:r>
              <a:rPr lang="es-419" sz="1200" b="1" dirty="0" err="1">
                <a:solidFill>
                  <a:srgbClr val="000000"/>
                </a:solidFill>
              </a:rPr>
              <a:t>ip</a:t>
            </a:r>
            <a:r>
              <a:rPr lang="es-419" sz="1200" b="1" dirty="0">
                <a:solidFill>
                  <a:srgbClr val="000000"/>
                </a:solidFill>
              </a:rPr>
              <a:t> interface</a:t>
            </a:r>
            <a:r>
              <a:rPr lang="es-419" sz="1200" dirty="0">
                <a:solidFill>
                  <a:srgbClr val="000000"/>
                </a:solidFill>
              </a:rPr>
              <a:t> y </a:t>
            </a:r>
            <a:r>
              <a:rPr lang="es-419" sz="1200" b="1" dirty="0">
                <a:solidFill>
                  <a:srgbClr val="000000"/>
                </a:solidFill>
              </a:rPr>
              <a:t>show ipv6 interface</a:t>
            </a:r>
            <a:r>
              <a:rPr lang="es-419" sz="1200" dirty="0">
                <a:solidFill>
                  <a:srgbClr val="000000"/>
                </a:solidFill>
              </a:rPr>
              <a:t> - Muestra la información relacionada con IPv4 e IPv6 para todas las interfaces en un </a:t>
            </a:r>
            <a:r>
              <a:rPr lang="es-419" sz="1200" dirty="0" err="1">
                <a:solidFill>
                  <a:srgbClr val="000000"/>
                </a:solidFill>
              </a:rPr>
              <a:t>router</a:t>
            </a:r>
            <a:r>
              <a:rPr lang="es-419" sz="1200" dirty="0">
                <a:solidFill>
                  <a:srgbClr val="000000"/>
                </a:solidFill>
              </a:rPr>
              <a:t>..</a:t>
            </a:r>
          </a:p>
          <a:p>
            <a:pPr marL="285750" indent="-285750" algn="l">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id="{2C424113-0656-7744-B208-D4831A36D640}"/>
              </a:ext>
            </a:extLst>
          </p:cNvPr>
          <p:cNvPicPr>
            <a:picLocks noChangeAspect="1"/>
          </p:cNvPicPr>
          <p:nvPr/>
        </p:nvPicPr>
        <p:blipFill>
          <a:blip r:embed="rId4"/>
          <a:stretch>
            <a:fillRect/>
          </a:stretch>
        </p:blipFill>
        <p:spPr>
          <a:xfrm>
            <a:off x="2263428" y="2571750"/>
            <a:ext cx="4617143" cy="2353398"/>
          </a:xfrm>
          <a:prstGeom prst="rect">
            <a:avLst/>
          </a:prstGeom>
        </p:spPr>
      </p:pic>
    </p:spTree>
    <p:custDataLst>
      <p:tags r:id="rId1"/>
    </p:custDataLst>
    <p:extLst>
      <p:ext uri="{BB962C8B-B14F-4D97-AF65-F5344CB8AC3E}">
        <p14:creationId xmlns:p14="http://schemas.microsoft.com/office/powerpoint/2010/main" val="357221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Verificar las redes conectadas directamente</a:t>
            </a:r>
            <a:br>
              <a:rPr lang="en-US" dirty="0"/>
            </a:br>
            <a:r>
              <a:rPr lang="es-419" sz="2400" dirty="0"/>
              <a:t>Verificar rutas</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18533" y="731836"/>
            <a:ext cx="3761489" cy="3689897"/>
          </a:xfrm>
        </p:spPr>
        <p:txBody>
          <a:bodyPr/>
          <a:lstStyle/>
          <a:p>
            <a:pPr marL="0" indent="0" algn="l" rtl="0"/>
            <a:r>
              <a:rPr lang="es-419" sz="1600" dirty="0">
                <a:solidFill>
                  <a:srgbClr val="000000"/>
                </a:solidFill>
              </a:rPr>
              <a:t>La salida de los comandos </a:t>
            </a:r>
            <a:r>
              <a:rPr lang="es-419" sz="1600" b="1" dirty="0">
                <a:solidFill>
                  <a:srgbClr val="000000"/>
                </a:solidFill>
              </a:rPr>
              <a:t>show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route</a:t>
            </a:r>
            <a:r>
              <a:rPr lang="es-419" sz="1600" dirty="0">
                <a:solidFill>
                  <a:srgbClr val="000000"/>
                </a:solidFill>
              </a:rPr>
              <a:t> y </a:t>
            </a:r>
            <a:r>
              <a:rPr lang="es-419" sz="1600" b="1" dirty="0">
                <a:solidFill>
                  <a:srgbClr val="000000"/>
                </a:solidFill>
              </a:rPr>
              <a:t>show ipv6 </a:t>
            </a:r>
            <a:r>
              <a:rPr lang="es-419" sz="1600" b="1" dirty="0" err="1">
                <a:solidFill>
                  <a:srgbClr val="000000"/>
                </a:solidFill>
              </a:rPr>
              <a:t>route</a:t>
            </a:r>
            <a:r>
              <a:rPr lang="es-419" sz="1600" dirty="0">
                <a:solidFill>
                  <a:srgbClr val="000000"/>
                </a:solidFill>
              </a:rPr>
              <a:t> revelan las tres entradas de red conectadas directamente y las tres entradas de interfaz de ruta de host local, como se muestra en el ejemplo. </a:t>
            </a:r>
          </a:p>
          <a:p>
            <a:pPr marL="0" indent="0" algn="l"/>
            <a:endParaRPr lang="en-US" sz="1600" dirty="0">
              <a:solidFill>
                <a:srgbClr val="000000"/>
              </a:solidFill>
            </a:endParaRPr>
          </a:p>
          <a:p>
            <a:pPr marL="0" indent="0" algn="l" rtl="0"/>
            <a:r>
              <a:rPr lang="es-419" sz="1600" dirty="0">
                <a:solidFill>
                  <a:srgbClr val="000000"/>
                </a:solidFill>
              </a:rPr>
              <a:t>La ruta de host local tiene una distancia administrativa de 0. También tiene una máscara /32 para IPv4 y una máscara /128 para IPv6. La ruta del host local es para rutas en el </a:t>
            </a:r>
            <a:r>
              <a:rPr lang="es-419" sz="1600" dirty="0" err="1">
                <a:solidFill>
                  <a:srgbClr val="000000"/>
                </a:solidFill>
              </a:rPr>
              <a:t>router</a:t>
            </a:r>
            <a:r>
              <a:rPr lang="es-419" sz="1600" dirty="0">
                <a:solidFill>
                  <a:srgbClr val="000000"/>
                </a:solidFill>
              </a:rPr>
              <a:t> que posee la dirección IP. Estas se usan para permitir que el </a:t>
            </a:r>
            <a:r>
              <a:rPr lang="es-419" sz="1600" dirty="0" err="1">
                <a:solidFill>
                  <a:srgbClr val="000000"/>
                </a:solidFill>
              </a:rPr>
              <a:t>router</a:t>
            </a:r>
            <a:r>
              <a:rPr lang="es-419" sz="1600" dirty="0">
                <a:solidFill>
                  <a:srgbClr val="000000"/>
                </a:solidFill>
              </a:rPr>
              <a:t> procese los paquetes destinados a esa dirección IP.</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53680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es-419" dirty="0"/>
              <a:t>Módulo 1: Actividades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s-419" dirty="0"/>
              <a:t>¿Qué actividades están asociadas con este módulo?</a:t>
            </a:r>
          </a:p>
        </p:txBody>
      </p:sp>
      <p:graphicFrame>
        <p:nvGraphicFramePr>
          <p:cNvPr id="7" name="Content Placeholder 3"/>
          <p:cNvGraphicFramePr>
            <a:graphicFrameLocks/>
          </p:cNvGraphicFramePr>
          <p:nvPr>
            <p:extLst>
              <p:ext uri="{D42A27DB-BD31-4B8C-83A1-F6EECF244321}">
                <p14:modId xmlns:p14="http://schemas.microsoft.com/office/powerpoint/2010/main" val="3805184244"/>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a:t>Página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200"/>
                        <a:t>Tipo de actividad</a:t>
                      </a:r>
                    </a:p>
                  </a:txBody>
                  <a:tcPr marL="68580" marR="68580" marT="34290" marB="34290" anchor="ctr"/>
                </a:tc>
                <a:tc>
                  <a:txBody>
                    <a:bodyPr/>
                    <a:lstStyle/>
                    <a:p>
                      <a:pPr rtl="0"/>
                      <a:r>
                        <a:rPr lang="es-419" sz="1200"/>
                        <a:t>Nombre de la actividad</a:t>
                      </a:r>
                    </a:p>
                  </a:txBody>
                  <a:tcPr marL="68580" marR="68580" marT="34290" marB="34290" anchor="ctr"/>
                </a:tc>
                <a:tc>
                  <a:txBody>
                    <a:bodyPr/>
                    <a:lstStyle/>
                    <a:p>
                      <a:pPr rtl="0"/>
                      <a:r>
                        <a:rPr lang="es-419" sz="1200"/>
                        <a:t>¿Opcional?</a:t>
                      </a:r>
                      <a:endParaRPr lang="es-419" sz="1200" dirty="0"/>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es-419" sz="1100">
                          <a:solidFill>
                            <a:srgbClr val="000000"/>
                          </a:solidFill>
                        </a:rPr>
                        <a:t>1.1.7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solidFill>
                            <a:srgbClr val="000000"/>
                          </a:solidFill>
                        </a:rPr>
                        <a:t>Lab</a:t>
                      </a:r>
                      <a:endParaRPr lang="es-419" sz="1100" dirty="0">
                        <a:solidFill>
                          <a:srgbClr val="000000"/>
                        </a:solidFill>
                      </a:endParaRPr>
                    </a:p>
                  </a:txBody>
                  <a:tcPr marL="68580" marR="68580" marT="34290" marB="34290" anchor="ctr"/>
                </a:tc>
                <a:tc>
                  <a:txBody>
                    <a:bodyPr/>
                    <a:lstStyle/>
                    <a:p>
                      <a:pPr rtl="0"/>
                      <a:r>
                        <a:rPr lang="es-419" sz="1100">
                          <a:solidFill>
                            <a:srgbClr val="000000"/>
                          </a:solidFill>
                        </a:rPr>
                        <a:t>Configuración Básica de un Switch</a:t>
                      </a:r>
                      <a:endParaRPr lang="es-419" sz="1100" dirty="0">
                        <a:solidFill>
                          <a:srgbClr val="000000"/>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Se recomienda</a:t>
                      </a:r>
                      <a:endParaRPr lang="es-419" sz="1100" dirty="0">
                        <a:solidFill>
                          <a:srgbClr val="000000"/>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es-419" sz="1100">
                          <a:solidFill>
                            <a:srgbClr val="000000"/>
                          </a:solidFill>
                        </a:rPr>
                        <a:t>1.2.9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Corrector de Sintaxis</a:t>
                      </a:r>
                      <a:endParaRPr lang="es-419" sz="1100" dirty="0">
                        <a:solidFill>
                          <a:srgbClr val="000000"/>
                        </a:solidFill>
                      </a:endParaRPr>
                    </a:p>
                  </a:txBody>
                  <a:tcPr marL="68580" marR="68580" marT="34290" marB="34290" anchor="ctr"/>
                </a:tc>
                <a:tc>
                  <a:txBody>
                    <a:bodyPr/>
                    <a:lstStyle/>
                    <a:p>
                      <a:pPr rtl="0"/>
                      <a:r>
                        <a:rPr lang="es-419" sz="1100">
                          <a:solidFill>
                            <a:srgbClr val="000000"/>
                          </a:solidFill>
                        </a:rPr>
                        <a:t>Configuración de los puertos de un Switch</a:t>
                      </a:r>
                      <a:endParaRPr lang="es-419" sz="1100" dirty="0">
                        <a:solidFill>
                          <a:srgbClr val="000000"/>
                        </a:solidFill>
                      </a:endParaRPr>
                    </a:p>
                  </a:txBody>
                  <a:tcPr marL="68580" marR="68580" marT="34290" marB="34290" anchor="ctr"/>
                </a:tc>
                <a:tc>
                  <a:txBody>
                    <a:bodyPr/>
                    <a:lstStyle/>
                    <a:p>
                      <a:pPr rtl="0"/>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lang="es-419" sz="1100" dirty="0">
                        <a:solidFill>
                          <a:srgbClr val="000000"/>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es-419" sz="1100">
                          <a:solidFill>
                            <a:srgbClr val="000000"/>
                          </a:solidFill>
                        </a:rPr>
                        <a:t>1.3.6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Configurar SSH</a:t>
                      </a:r>
                      <a:endParaRPr lang="es-419" sz="1100" dirty="0">
                        <a:solidFill>
                          <a:srgbClr val="000000"/>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u="none" strike="noStrike" kern="1200" cap="none" spc="0" normalizeH="0" baseline="0" dirty="0">
                        <a:ln>
                          <a:noFill/>
                        </a:ln>
                        <a:solidFill>
                          <a:srgbClr val="000000"/>
                        </a:solidFill>
                        <a:effectLst/>
                        <a:uLnTx/>
                        <a:uFillTx/>
                      </a:endParaRP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es-419" sz="1100">
                          <a:solidFill>
                            <a:srgbClr val="000000"/>
                          </a:solidFill>
                        </a:rPr>
                        <a:t>1.4.2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Corrector de Sintaxis</a:t>
                      </a:r>
                      <a:endParaRPr lang="es-419" sz="1100" dirty="0">
                        <a:solidFill>
                          <a:srgbClr val="000000"/>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Configurar los ajustes básicos de un router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u="none" strike="noStrike" kern="1200" cap="none" spc="0" normalizeH="0" baseline="0" dirty="0">
                        <a:ln>
                          <a:noFill/>
                        </a:ln>
                        <a:solidFill>
                          <a:srgbClr val="000000"/>
                        </a:solidFill>
                        <a:effectLst/>
                        <a:uLnTx/>
                        <a:uFillTx/>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es-419" sz="1100">
                          <a:solidFill>
                            <a:srgbClr val="000000"/>
                          </a:solidFill>
                        </a:rPr>
                        <a:t>1.4.5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Corrector de Sintaxis</a:t>
                      </a:r>
                      <a:endParaRPr lang="es-419" sz="1100" dirty="0">
                        <a:solidFill>
                          <a:srgbClr val="000000"/>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Configurar interfaces de un router</a:t>
                      </a:r>
                      <a:endParaRPr lang="es-419" sz="1100" dirty="0">
                        <a:solidFill>
                          <a:srgbClr val="000000"/>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u="none" strike="noStrike" kern="1200" cap="none" spc="0" normalizeH="0" baseline="0" dirty="0">
                        <a:ln>
                          <a:noFill/>
                        </a:ln>
                        <a:solidFill>
                          <a:srgbClr val="000000"/>
                        </a:solidFill>
                        <a:effectLst/>
                        <a:uLnTx/>
                        <a:uFillTx/>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es-419" sz="1100">
                          <a:solidFill>
                            <a:srgbClr val="000000"/>
                          </a:solidFill>
                        </a:rPr>
                        <a:t>1.4.7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Configurar interfaces de un router</a:t>
                      </a:r>
                      <a:endParaRPr lang="es-419" sz="1100" dirty="0">
                        <a:solidFill>
                          <a:srgbClr val="000000"/>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u="none" strike="noStrike" kern="1200" cap="none" spc="0" normalizeH="0" baseline="0" dirty="0">
                        <a:ln>
                          <a:noFill/>
                        </a:ln>
                        <a:solidFill>
                          <a:srgbClr val="000000"/>
                        </a:solidFill>
                        <a:effectLst/>
                        <a:uLnTx/>
                        <a:uFillTx/>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es-419" sz="1100">
                          <a:solidFill>
                            <a:srgbClr val="000000"/>
                          </a:solidFill>
                        </a:rPr>
                        <a:t>1.5.7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Corrector de Sintaxis</a:t>
                      </a:r>
                      <a:endParaRPr lang="es-419" sz="1100" dirty="0">
                        <a:solidFill>
                          <a:srgbClr val="000000"/>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Filtrar salida de comando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u="none" strike="noStrike" kern="1200" cap="none" spc="0" normalizeH="0" baseline="0" dirty="0">
                        <a:ln>
                          <a:noFill/>
                        </a:ln>
                        <a:solidFill>
                          <a:srgbClr val="000000"/>
                        </a:solidFill>
                        <a:effectLst/>
                        <a:uLnTx/>
                        <a:uFillTx/>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es-419" sz="1100">
                          <a:solidFill>
                            <a:srgbClr val="000000"/>
                          </a:solidFill>
                        </a:rPr>
                        <a:t>1.5.9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Corrector de Sintaxis</a:t>
                      </a:r>
                      <a:endParaRPr lang="es-419" sz="1100" dirty="0">
                        <a:solidFill>
                          <a:srgbClr val="000000"/>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Características del historial de comandos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Arial"/>
                          <a:ea typeface="+mn-ea"/>
                          <a:cs typeface="+mn-cs"/>
                        </a:rPr>
                        <a:t>Se recomienda</a:t>
                      </a:r>
                      <a:endParaRPr kumimoji="0" lang="es-419" sz="1100" u="none" strike="noStrike" kern="1200" cap="none" spc="0" normalizeH="0" baseline="0" dirty="0">
                        <a:ln>
                          <a:noFill/>
                        </a:ln>
                        <a:solidFill>
                          <a:srgbClr val="000000"/>
                        </a:solidFill>
                        <a:effectLst/>
                        <a:uLnTx/>
                        <a:uFillTx/>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Verificar las redes conectadas directamente</a:t>
            </a:r>
            <a:br>
              <a:rPr lang="en-US" dirty="0"/>
            </a:br>
            <a:r>
              <a:rPr lang="es-419" sz="2400" dirty="0"/>
              <a:t>Verificar rutas (Cont.)</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474661" y="731836"/>
            <a:ext cx="3726635" cy="3689897"/>
          </a:xfrm>
        </p:spPr>
        <p:txBody>
          <a:bodyPr/>
          <a:lstStyle/>
          <a:p>
            <a:pPr marL="0" indent="0" algn="l" rtl="0"/>
            <a:r>
              <a:rPr lang="es-419" sz="1400" dirty="0">
                <a:solidFill>
                  <a:srgbClr val="000000"/>
                </a:solidFill>
              </a:rPr>
              <a:t>Una ‘</a:t>
            </a:r>
            <a:r>
              <a:rPr lang="es-419" sz="1400" b="1" dirty="0">
                <a:solidFill>
                  <a:srgbClr val="000000"/>
                </a:solidFill>
              </a:rPr>
              <a:t>C</a:t>
            </a:r>
            <a:r>
              <a:rPr lang="es-419" sz="1400" dirty="0">
                <a:solidFill>
                  <a:srgbClr val="000000"/>
                </a:solidFill>
              </a:rPr>
              <a:t>’ junto a una ruta dentro de la tabla de enrutamiento indica que se trata de una red conectada directamente. Cuando la interfaz del </a:t>
            </a:r>
            <a:r>
              <a:rPr lang="es-419" sz="1400" dirty="0" err="1">
                <a:solidFill>
                  <a:srgbClr val="000000"/>
                </a:solidFill>
              </a:rPr>
              <a:t>router</a:t>
            </a:r>
            <a:r>
              <a:rPr lang="es-419" sz="1400" dirty="0">
                <a:solidFill>
                  <a:srgbClr val="000000"/>
                </a:solidFill>
              </a:rPr>
              <a:t> está configurada con una dirección de unidifusión global y está en el estado "arriba / arriba", el prefijo IPv6 y la longitud del prefijo se agregan a la tabla de enrutamiento IPv6 como una ruta conectada.</a:t>
            </a:r>
          </a:p>
          <a:p>
            <a:pPr marL="0" indent="0" algn="l"/>
            <a:endParaRPr lang="en-US" sz="1400" dirty="0">
              <a:solidFill>
                <a:srgbClr val="000000"/>
              </a:solidFill>
            </a:endParaRPr>
          </a:p>
          <a:p>
            <a:pPr marL="0" indent="0" algn="l" rtl="0"/>
            <a:r>
              <a:rPr lang="es-419" sz="1400" dirty="0">
                <a:solidFill>
                  <a:srgbClr val="000000"/>
                </a:solidFill>
              </a:rPr>
              <a:t>La dirección de unidifusión global IPv6 aplicada a la interfaz también se instala en la tabla de enrutamiento como una ruta local. La ruta local tiene un prefijo /128. La tabla de </a:t>
            </a:r>
            <a:r>
              <a:rPr lang="es-419" sz="1400" dirty="0" err="1">
                <a:solidFill>
                  <a:srgbClr val="000000"/>
                </a:solidFill>
              </a:rPr>
              <a:t>routing</a:t>
            </a:r>
            <a:r>
              <a:rPr lang="es-419" sz="1400" dirty="0">
                <a:solidFill>
                  <a:srgbClr val="000000"/>
                </a:solidFill>
              </a:rPr>
              <a:t> utiliza las rutas locales para procesar eficazmente los paquetes cuyo destino es la dirección de la interfaz del </a:t>
            </a:r>
            <a:r>
              <a:rPr lang="es-419" sz="1400" dirty="0" err="1">
                <a:solidFill>
                  <a:srgbClr val="000000"/>
                </a:solidFill>
              </a:rPr>
              <a:t>router</a:t>
            </a:r>
            <a:r>
              <a:rPr lang="es-419" sz="1400" dirty="0">
                <a:solidFill>
                  <a:srgbClr val="000000"/>
                </a:solidFill>
              </a:rPr>
              <a:t>.</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16303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Verificar las redes conectadas directamente</a:t>
            </a:r>
            <a:br>
              <a:rPr lang="en-US" dirty="0"/>
            </a:br>
            <a:r>
              <a:rPr lang="es-419" sz="2400" dirty="0"/>
              <a:t>Filtrar los resultados del comando show</a:t>
            </a:r>
          </a:p>
        </p:txBody>
      </p:sp>
      <p:sp>
        <p:nvSpPr>
          <p:cNvPr id="6" name="Content Placeholder 5">
            <a:extLst>
              <a:ext uri="{FF2B5EF4-FFF2-40B4-BE49-F238E27FC236}">
                <a16:creationId xmlns:a16="http://schemas.microsoft.com/office/drawing/2014/main" id="{7F5D3F63-F59E-6547-9CBE-FF62F52F931D}"/>
              </a:ext>
            </a:extLst>
          </p:cNvPr>
          <p:cNvSpPr>
            <a:spLocks noGrp="1"/>
          </p:cNvSpPr>
          <p:nvPr>
            <p:ph idx="1"/>
          </p:nvPr>
        </p:nvSpPr>
        <p:spPr>
          <a:xfrm>
            <a:off x="160868" y="731837"/>
            <a:ext cx="8881532" cy="3831696"/>
          </a:xfrm>
        </p:spPr>
        <p:txBody>
          <a:bodyPr/>
          <a:lstStyle/>
          <a:p>
            <a:pPr marL="0" indent="0" algn="l" rtl="0"/>
            <a:r>
              <a:rPr lang="es-419" sz="1500" dirty="0">
                <a:solidFill>
                  <a:srgbClr val="000000"/>
                </a:solidFill>
              </a:rPr>
              <a:t>Los comandos que generan varias pantallas de resultados se pausan al cabo de 24 líneas de manera predeterminada. Al final del resultado detenido, se muestra el texto --More--. Si presiona </a:t>
            </a:r>
            <a:r>
              <a:rPr lang="es-419" sz="1500" b="1" dirty="0" err="1">
                <a:solidFill>
                  <a:srgbClr val="000000"/>
                </a:solidFill>
              </a:rPr>
              <a:t>Enter</a:t>
            </a:r>
            <a:r>
              <a:rPr lang="es-419" sz="1500" dirty="0">
                <a:solidFill>
                  <a:srgbClr val="000000"/>
                </a:solidFill>
              </a:rPr>
              <a:t>, se muestra la siguiente línea, y si presiona la barra espaciadora, se muestra el siguiente grupo de líneas. Utilice el comando </a:t>
            </a:r>
            <a:r>
              <a:rPr lang="es-419" sz="1500" b="1" dirty="0">
                <a:solidFill>
                  <a:srgbClr val="000000"/>
                </a:solidFill>
              </a:rPr>
              <a:t>terminal </a:t>
            </a:r>
            <a:r>
              <a:rPr lang="es-419" sz="1500" b="1" dirty="0" err="1">
                <a:solidFill>
                  <a:srgbClr val="000000"/>
                </a:solidFill>
              </a:rPr>
              <a:t>length</a:t>
            </a:r>
            <a:r>
              <a:rPr lang="es-419" sz="1500" dirty="0">
                <a:solidFill>
                  <a:srgbClr val="000000"/>
                </a:solidFill>
              </a:rPr>
              <a:t> para especificar la cantidad de líneas que se muestran. Un valor 0 (cero) evita que el </a:t>
            </a:r>
            <a:r>
              <a:rPr lang="es-419" sz="1500" dirty="0" err="1">
                <a:solidFill>
                  <a:srgbClr val="000000"/>
                </a:solidFill>
              </a:rPr>
              <a:t>router</a:t>
            </a:r>
            <a:r>
              <a:rPr lang="es-419" sz="1500" dirty="0">
                <a:solidFill>
                  <a:srgbClr val="000000"/>
                </a:solidFill>
              </a:rPr>
              <a:t> haga una pausa entre las pantallas de resultados.</a:t>
            </a:r>
          </a:p>
          <a:p>
            <a:pPr marL="0" indent="0" algn="l"/>
            <a:endParaRPr lang="en-US" sz="1500" dirty="0">
              <a:solidFill>
                <a:srgbClr val="000000"/>
              </a:solidFill>
            </a:endParaRPr>
          </a:p>
          <a:p>
            <a:pPr marL="0" indent="0" algn="l" rtl="0"/>
            <a:r>
              <a:rPr lang="es-419" sz="1500" dirty="0">
                <a:solidFill>
                  <a:srgbClr val="000000"/>
                </a:solidFill>
              </a:rPr>
              <a:t>Otra característica muy útil que mejora la experiencia del usuario en la CLI es el filtrado de salida del comando </a:t>
            </a:r>
            <a:r>
              <a:rPr lang="es-419" sz="1500" b="1" dirty="0">
                <a:solidFill>
                  <a:srgbClr val="000000"/>
                </a:solidFill>
              </a:rPr>
              <a:t>show</a:t>
            </a:r>
            <a:r>
              <a:rPr lang="es-419" sz="1500" dirty="0">
                <a:solidFill>
                  <a:srgbClr val="000000"/>
                </a:solidFill>
              </a:rPr>
              <a:t> . Los comandos de filtrado se pueden utilizar para mostrar secciones específicas de los resultados. Para habilitar el comando de filtrado, introduzca una barra vertical (</a:t>
            </a:r>
            <a:r>
              <a:rPr lang="es-419" sz="1500" b="1" dirty="0">
                <a:solidFill>
                  <a:srgbClr val="000000"/>
                </a:solidFill>
              </a:rPr>
              <a:t>|</a:t>
            </a:r>
            <a:r>
              <a:rPr lang="es-419" sz="1500" dirty="0">
                <a:solidFill>
                  <a:srgbClr val="000000"/>
                </a:solidFill>
              </a:rPr>
              <a:t>) después del comando </a:t>
            </a:r>
            <a:r>
              <a:rPr lang="es-419" sz="1500" b="1" dirty="0">
                <a:solidFill>
                  <a:srgbClr val="000000"/>
                </a:solidFill>
              </a:rPr>
              <a:t>show</a:t>
            </a:r>
            <a:r>
              <a:rPr lang="es-419" sz="1500" dirty="0">
                <a:solidFill>
                  <a:srgbClr val="000000"/>
                </a:solidFill>
              </a:rPr>
              <a:t> y, a continuación, introduzca un parámetro de filtrado y una expresión de filtrado.</a:t>
            </a:r>
          </a:p>
          <a:p>
            <a:pPr marL="0" indent="0" algn="l"/>
            <a:endParaRPr lang="en-US" sz="1500" dirty="0">
              <a:solidFill>
                <a:srgbClr val="000000"/>
              </a:solidFill>
            </a:endParaRPr>
          </a:p>
          <a:p>
            <a:pPr marL="0" indent="0" algn="l" rtl="0"/>
            <a:r>
              <a:rPr lang="es-419" sz="1500" dirty="0">
                <a:solidFill>
                  <a:srgbClr val="000000"/>
                </a:solidFill>
              </a:rPr>
              <a:t>Hay cuatro parámetros de filtrado que se pueden configurar después del pipe:</a:t>
            </a:r>
          </a:p>
          <a:p>
            <a:pPr marL="358835" lvl="1" indent="-285750" rtl="0">
              <a:buFont typeface="Arial" panose="020B0604020202020204" pitchFamily="34" charset="0"/>
              <a:buChar char="•"/>
            </a:pPr>
            <a:r>
              <a:rPr lang="es-419" sz="1300" dirty="0" err="1">
                <a:solidFill>
                  <a:srgbClr val="000000"/>
                </a:solidFill>
              </a:rPr>
              <a:t>section</a:t>
            </a:r>
            <a:r>
              <a:rPr lang="es-419" sz="1300" dirty="0">
                <a:solidFill>
                  <a:srgbClr val="000000"/>
                </a:solidFill>
              </a:rPr>
              <a:t> - Muestra la sección completa que comienza con la expresión de filtrado.</a:t>
            </a:r>
          </a:p>
          <a:p>
            <a:pPr marL="358835" lvl="1" indent="-285750" rtl="0">
              <a:buFont typeface="Arial" panose="020B0604020202020204" pitchFamily="34" charset="0"/>
              <a:buChar char="•"/>
            </a:pPr>
            <a:r>
              <a:rPr lang="es-419" sz="1300" dirty="0" err="1">
                <a:solidFill>
                  <a:srgbClr val="000000"/>
                </a:solidFill>
              </a:rPr>
              <a:t>include</a:t>
            </a:r>
            <a:r>
              <a:rPr lang="es-419" sz="1300" dirty="0">
                <a:solidFill>
                  <a:srgbClr val="000000"/>
                </a:solidFill>
              </a:rPr>
              <a:t> - Incluye todas las líneas de resultados que coinciden con la expresión de filtrado.</a:t>
            </a:r>
          </a:p>
          <a:p>
            <a:pPr marL="358835" lvl="1" indent="-285750" rtl="0">
              <a:buFont typeface="Arial" panose="020B0604020202020204" pitchFamily="34" charset="0"/>
              <a:buChar char="•"/>
            </a:pPr>
            <a:r>
              <a:rPr lang="es-419" sz="1300" dirty="0" err="1">
                <a:solidFill>
                  <a:srgbClr val="000000"/>
                </a:solidFill>
              </a:rPr>
              <a:t>exclude</a:t>
            </a:r>
            <a:r>
              <a:rPr lang="es-419" sz="1300" dirty="0">
                <a:solidFill>
                  <a:srgbClr val="000000"/>
                </a:solidFill>
              </a:rPr>
              <a:t> - Excluye todas las líneas de resultados que coinciden con la expresión de filtrado.</a:t>
            </a:r>
          </a:p>
          <a:p>
            <a:pPr marL="358835" lvl="1" indent="-285750" rtl="0">
              <a:buFont typeface="Arial" panose="020B0604020202020204" pitchFamily="34" charset="0"/>
              <a:buChar char="•"/>
            </a:pPr>
            <a:r>
              <a:rPr lang="es-419" sz="1300" dirty="0" err="1">
                <a:solidFill>
                  <a:srgbClr val="000000"/>
                </a:solidFill>
              </a:rPr>
              <a:t>begin</a:t>
            </a:r>
            <a:r>
              <a:rPr lang="es-419" sz="1300" dirty="0">
                <a:solidFill>
                  <a:srgbClr val="000000"/>
                </a:solidFill>
              </a:rPr>
              <a:t>: Muestra todas las líneas de resultados desde determinado punto, comenzando por la línea que coincide con la expresión de filtrado.</a:t>
            </a:r>
          </a:p>
        </p:txBody>
      </p:sp>
    </p:spTree>
    <p:custDataLst>
      <p:tags r:id="rId1"/>
    </p:custDataLst>
    <p:extLst>
      <p:ext uri="{BB962C8B-B14F-4D97-AF65-F5344CB8AC3E}">
        <p14:creationId xmlns:p14="http://schemas.microsoft.com/office/powerpoint/2010/main" val="16055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Verificar las redes conectadas directamente</a:t>
            </a:r>
            <a:br>
              <a:rPr lang="en-US" dirty="0"/>
            </a:br>
            <a:r>
              <a:rPr lang="es-419" sz="2400" dirty="0"/>
              <a:t>Función de historial de comandos</a:t>
            </a:r>
          </a:p>
        </p:txBody>
      </p:sp>
      <p:sp>
        <p:nvSpPr>
          <p:cNvPr id="4" name="Content Placeholder 3">
            <a:extLst>
              <a:ext uri="{FF2B5EF4-FFF2-40B4-BE49-F238E27FC236}">
                <a16:creationId xmlns:a16="http://schemas.microsoft.com/office/drawing/2014/main" id="{6914E7A0-3B39-A44F-B05D-D02FD6A061A6}"/>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La función de historial de comandos es útil porque almacena temporalmente la lista de comandos ejecutados para recuperar.</a:t>
            </a:r>
          </a:p>
          <a:p>
            <a:pPr marL="285750" indent="-285750" algn="l" rtl="0">
              <a:buFont typeface="Arial" panose="020B0604020202020204" pitchFamily="34" charset="0"/>
              <a:buChar char="•"/>
            </a:pPr>
            <a:r>
              <a:rPr lang="es-419" sz="1600">
                <a:solidFill>
                  <a:srgbClr val="000000"/>
                </a:solidFill>
              </a:rPr>
              <a:t>Para recuperar los comandos en el búfer de historial, presione </a:t>
            </a:r>
            <a:r>
              <a:rPr lang="es-419" sz="1600" b="1">
                <a:solidFill>
                  <a:srgbClr val="000000"/>
                </a:solidFill>
              </a:rPr>
              <a:t>Ctrl</a:t>
            </a:r>
            <a:r>
              <a:rPr lang="es-419" sz="1600">
                <a:solidFill>
                  <a:srgbClr val="000000"/>
                </a:solidFill>
              </a:rPr>
              <a:t>+</a:t>
            </a:r>
            <a:r>
              <a:rPr lang="es-419" sz="1600" b="1">
                <a:solidFill>
                  <a:srgbClr val="000000"/>
                </a:solidFill>
              </a:rPr>
              <a:t>P</a:t>
            </a:r>
            <a:r>
              <a:rPr lang="es-419" sz="1600">
                <a:solidFill>
                  <a:srgbClr val="000000"/>
                </a:solidFill>
              </a:rPr>
              <a:t> o la tecla de </a:t>
            </a:r>
            <a:r>
              <a:rPr lang="es-419" sz="1600" b="1">
                <a:solidFill>
                  <a:srgbClr val="000000"/>
                </a:solidFill>
              </a:rPr>
              <a:t>Up Arrow</a:t>
            </a:r>
            <a:r>
              <a:rPr lang="es-419" sz="1600">
                <a:solidFill>
                  <a:srgbClr val="000000"/>
                </a:solidFill>
              </a:rPr>
              <a:t>. El resultado de los comandos comienza con el comando más reciente. Repita la secuencia de teclas para recuperar sucesivamente los comandos más antiguos. Para volver a los comandos más recientes en el búfer de historial, presione </a:t>
            </a:r>
            <a:r>
              <a:rPr lang="es-419" sz="1600" b="1">
                <a:solidFill>
                  <a:srgbClr val="000000"/>
                </a:solidFill>
              </a:rPr>
              <a:t>Ctrl</a:t>
            </a:r>
            <a:r>
              <a:rPr lang="es-419" sz="1600">
                <a:solidFill>
                  <a:srgbClr val="000000"/>
                </a:solidFill>
              </a:rPr>
              <a:t>+</a:t>
            </a:r>
            <a:r>
              <a:rPr lang="es-419" sz="1600" b="1">
                <a:solidFill>
                  <a:srgbClr val="000000"/>
                </a:solidFill>
              </a:rPr>
              <a:t>N</a:t>
            </a:r>
            <a:r>
              <a:rPr lang="es-419" sz="1600">
                <a:solidFill>
                  <a:srgbClr val="000000"/>
                </a:solidFill>
              </a:rPr>
              <a:t> o la tecla </a:t>
            </a:r>
            <a:r>
              <a:rPr lang="es-419" sz="1600" b="1">
                <a:solidFill>
                  <a:srgbClr val="000000"/>
                </a:solidFill>
              </a:rPr>
              <a:t>Down Arrow</a:t>
            </a:r>
            <a:r>
              <a:rPr lang="es-419" sz="1600">
                <a:solidFill>
                  <a:srgbClr val="000000"/>
                </a:solidFill>
              </a:rPr>
              <a:t> . Repita la secuencia de teclas para recuperar sucesivamente los comandos más recientes.</a:t>
            </a:r>
          </a:p>
          <a:p>
            <a:pPr marL="285750" indent="-285750" algn="l" rtl="0">
              <a:buFont typeface="Arial" panose="020B0604020202020204" pitchFamily="34" charset="0"/>
              <a:buChar char="•"/>
            </a:pPr>
            <a:r>
              <a:rPr lang="es-419" sz="1600">
                <a:solidFill>
                  <a:srgbClr val="000000"/>
                </a:solidFill>
              </a:rPr>
              <a:t>De manera predeterminada, el historial de comandos está habilitado, y el sistema captura las últimas 10 líneas de comandos en el búfer de historial. Utilice el comando </a:t>
            </a:r>
            <a:r>
              <a:rPr lang="es-419" sz="1600" b="1">
                <a:solidFill>
                  <a:srgbClr val="000000"/>
                </a:solidFill>
              </a:rPr>
              <a:t>show history</a:t>
            </a:r>
            <a:r>
              <a:rPr lang="es-419" sz="1600">
                <a:solidFill>
                  <a:srgbClr val="000000"/>
                </a:solidFill>
              </a:rPr>
              <a:t> para mostrar el contenido del búfer.</a:t>
            </a:r>
          </a:p>
          <a:p>
            <a:pPr marL="285750" indent="-285750" algn="l" rtl="0">
              <a:buFont typeface="Arial" panose="020B0604020202020204" pitchFamily="34" charset="0"/>
              <a:buChar char="•"/>
            </a:pPr>
            <a:r>
              <a:rPr lang="es-419" sz="1600">
                <a:solidFill>
                  <a:srgbClr val="000000"/>
                </a:solidFill>
              </a:rPr>
              <a:t>También es práctico aumentar la cantidad de líneas de comandos que registra el búfer de historial solamente durante la sesión de terminal actual. Utilice el comando </a:t>
            </a:r>
            <a:r>
              <a:rPr lang="es-419" sz="1600" b="1">
                <a:solidFill>
                  <a:srgbClr val="000000"/>
                </a:solidFill>
              </a:rPr>
              <a:t>terminal history size</a:t>
            </a:r>
            <a:r>
              <a:rPr lang="es-419" sz="1600">
                <a:solidFill>
                  <a:srgbClr val="000000"/>
                </a:solidFill>
              </a:rPr>
              <a:t> el modo EXEC del usuario para aumentar o reducir el tamaño del búfer.</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84913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Verificar las redes conectadas directamente</a:t>
            </a:r>
            <a:br>
              <a:rPr lang="es-419" sz="1600" dirty="0"/>
            </a:br>
            <a:r>
              <a:rPr lang="es-419" sz="2400" dirty="0" err="1"/>
              <a:t>Packet</a:t>
            </a:r>
            <a:r>
              <a:rPr lang="es-419" sz="2400" dirty="0"/>
              <a:t> </a:t>
            </a:r>
            <a:r>
              <a:rPr lang="es-419" sz="2400" dirty="0" err="1"/>
              <a:t>Tracer</a:t>
            </a:r>
            <a:r>
              <a:rPr lang="es-419" sz="2400" dirty="0"/>
              <a:t> — Verificar redes conectadas directamente</a:t>
            </a:r>
          </a:p>
        </p:txBody>
      </p:sp>
      <p:sp>
        <p:nvSpPr>
          <p:cNvPr id="5" name="Content Placeholder 4">
            <a:extLst>
              <a:ext uri="{FF2B5EF4-FFF2-40B4-BE49-F238E27FC236}">
                <a16:creationId xmlns:a16="http://schemas.microsoft.com/office/drawing/2014/main" id="{4305E49C-5B1C-4841-A94E-FFC2D9938AD4}"/>
              </a:ext>
            </a:extLst>
          </p:cNvPr>
          <p:cNvSpPr>
            <a:spLocks noGrp="1"/>
          </p:cNvSpPr>
          <p:nvPr>
            <p:ph idx="1"/>
          </p:nvPr>
        </p:nvSpPr>
        <p:spPr>
          <a:xfrm>
            <a:off x="474662" y="731837"/>
            <a:ext cx="8280057" cy="3689897"/>
          </a:xfrm>
        </p:spPr>
        <p:txBody>
          <a:bodyPr/>
          <a:lstStyle/>
          <a:p>
            <a:pPr marL="0" indent="0" algn="l" rtl="0"/>
            <a:r>
              <a:rPr lang="es-419" sz="1800">
                <a:solidFill>
                  <a:srgbClr val="000000"/>
                </a:solidFill>
              </a:rPr>
              <a:t>En esta actividad de Packet Tracer, completará los siguientes objetivos:</a:t>
            </a:r>
          </a:p>
          <a:p>
            <a:pPr marL="285750" indent="-285750" algn="l" rtl="0">
              <a:buFont typeface="Arial" panose="020B0604020202020204" pitchFamily="34" charset="0"/>
              <a:buChar char="•"/>
            </a:pPr>
            <a:r>
              <a:rPr lang="es-419" sz="1800">
                <a:solidFill>
                  <a:srgbClr val="000000"/>
                </a:solidFill>
              </a:rPr>
              <a:t>Verifique las redes conectadas directamente IPv4</a:t>
            </a:r>
          </a:p>
          <a:p>
            <a:pPr marL="285750" indent="-285750" algn="l" rtl="0">
              <a:buFont typeface="Arial" panose="020B0604020202020204" pitchFamily="34" charset="0"/>
              <a:buChar char="•"/>
            </a:pPr>
            <a:r>
              <a:rPr lang="es-419" sz="1800">
                <a:solidFill>
                  <a:srgbClr val="000000"/>
                </a:solidFill>
              </a:rPr>
              <a:t>Verifique las redes conectadas directamente IPv6</a:t>
            </a:r>
          </a:p>
          <a:p>
            <a:pPr marL="285750" indent="-285750" algn="l" rtl="0">
              <a:buFont typeface="Arial" panose="020B0604020202020204" pitchFamily="34" charset="0"/>
              <a:buChar char="•"/>
            </a:pPr>
            <a:r>
              <a:rPr lang="es-419" sz="1800">
                <a:solidFill>
                  <a:srgbClr val="000000"/>
                </a:solidFill>
              </a:rPr>
              <a:t>Solución de problemas de conectividad</a:t>
            </a:r>
          </a:p>
        </p:txBody>
      </p:sp>
    </p:spTree>
    <p:custDataLst>
      <p:tags r:id="rId1"/>
    </p:custDataLst>
    <p:extLst>
      <p:ext uri="{BB962C8B-B14F-4D97-AF65-F5344CB8AC3E}">
        <p14:creationId xmlns:p14="http://schemas.microsoft.com/office/powerpoint/2010/main" val="388947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1.6 - Módulo de práctica y cuestionario</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dirty="0">
                <a:latin typeface="Arial" charset="0"/>
              </a:rPr>
              <a:t>Módulo de práctica y Quiz</a:t>
            </a:r>
            <a:br>
              <a:rPr lang="es-419" sz="1400" dirty="0">
                <a:latin typeface="Arial" charset="0"/>
              </a:rPr>
            </a:br>
            <a:r>
              <a:rPr lang="es-419" dirty="0" err="1">
                <a:latin typeface="Arial" charset="0"/>
              </a:rPr>
              <a:t>Packet</a:t>
            </a:r>
            <a:r>
              <a:rPr lang="es-419" dirty="0">
                <a:latin typeface="Arial" charset="0"/>
              </a:rPr>
              <a:t> </a:t>
            </a:r>
            <a:r>
              <a:rPr lang="es-419" dirty="0" err="1">
                <a:latin typeface="Arial" charset="0"/>
              </a:rPr>
              <a:t>Tracer</a:t>
            </a:r>
            <a:r>
              <a:rPr lang="es-419" dirty="0">
                <a:latin typeface="Arial" charset="0"/>
              </a:rPr>
              <a:t>: Implementar una red pequeña</a:t>
            </a:r>
          </a:p>
        </p:txBody>
      </p:sp>
      <p:sp>
        <p:nvSpPr>
          <p:cNvPr id="2" name="Content Placeholder 1">
            <a:extLst>
              <a:ext uri="{FF2B5EF4-FFF2-40B4-BE49-F238E27FC236}">
                <a16:creationId xmlns:a16="http://schemas.microsoft.com/office/drawing/2014/main" id="{0C71723D-3AA1-B042-A6C4-D6E89CEFCBA4}"/>
              </a:ext>
            </a:extLst>
          </p:cNvPr>
          <p:cNvSpPr>
            <a:spLocks noGrp="1"/>
          </p:cNvSpPr>
          <p:nvPr>
            <p:ph idx="1"/>
          </p:nvPr>
        </p:nvSpPr>
        <p:spPr/>
        <p:txBody>
          <a:bodyPr/>
          <a:lstStyle/>
          <a:p>
            <a:pPr marL="0" indent="0" rtl="0">
              <a:buNone/>
            </a:pPr>
            <a:r>
              <a:rPr lang="es-419" sz="1800"/>
              <a:t>En esta actividad de Packet Tracer, hará lo siguiente:</a:t>
            </a:r>
          </a:p>
          <a:p>
            <a:pPr rtl="0">
              <a:buFont typeface="Arial" panose="020B0604020202020204" pitchFamily="34" charset="0"/>
              <a:buChar char="•"/>
            </a:pPr>
            <a:r>
              <a:rPr lang="es-419" sz="1800"/>
              <a:t>Crear una topología de red</a:t>
            </a:r>
          </a:p>
          <a:p>
            <a:pPr rtl="0">
              <a:buFont typeface="Arial" panose="020B0604020202020204" pitchFamily="34" charset="0"/>
              <a:buChar char="•"/>
            </a:pPr>
            <a:r>
              <a:rPr lang="es-419" sz="1800"/>
              <a:t>Configurar dispositivos y verificar la conectividad</a:t>
            </a:r>
          </a:p>
        </p:txBody>
      </p:sp>
    </p:spTree>
    <p:custDataLst>
      <p:tags r:id="rId1"/>
    </p:custDataLst>
    <p:extLst>
      <p:ext uri="{BB962C8B-B14F-4D97-AF65-F5344CB8AC3E}">
        <p14:creationId xmlns:p14="http://schemas.microsoft.com/office/powerpoint/2010/main" val="3489016705"/>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dirty="0">
                <a:latin typeface="Arial" charset="0"/>
              </a:rPr>
              <a:t>Práctica del módulo y cuestionario</a:t>
            </a:r>
            <a:br>
              <a:rPr lang="en-US" dirty="0">
                <a:latin typeface="Arial" charset="0"/>
              </a:rPr>
            </a:br>
            <a:r>
              <a:rPr lang="en-US" dirty="0">
                <a:latin typeface="Arial" charset="0"/>
              </a:rPr>
              <a:t>L</a:t>
            </a:r>
            <a:r>
              <a:rPr lang="es-419" dirty="0">
                <a:latin typeface="Arial" charset="0"/>
              </a:rPr>
              <a:t>ab: Configurar los ajustes básicos del </a:t>
            </a:r>
            <a:r>
              <a:rPr lang="es-419" dirty="0" err="1">
                <a:latin typeface="Arial" charset="0"/>
              </a:rPr>
              <a:t>router</a:t>
            </a:r>
            <a:endParaRPr lang="es-419" dirty="0">
              <a:latin typeface="Arial" charset="0"/>
            </a:endParaRPr>
          </a:p>
        </p:txBody>
      </p:sp>
      <p:sp>
        <p:nvSpPr>
          <p:cNvPr id="2" name="Content Placeholder 1">
            <a:extLst>
              <a:ext uri="{FF2B5EF4-FFF2-40B4-BE49-F238E27FC236}">
                <a16:creationId xmlns:a16="http://schemas.microsoft.com/office/drawing/2014/main" id="{0C71723D-3AA1-B042-A6C4-D6E89CEFCBA4}"/>
              </a:ext>
            </a:extLst>
          </p:cNvPr>
          <p:cNvSpPr>
            <a:spLocks noGrp="1"/>
          </p:cNvSpPr>
          <p:nvPr>
            <p:ph idx="1"/>
          </p:nvPr>
        </p:nvSpPr>
        <p:spPr/>
        <p:txBody>
          <a:bodyPr/>
          <a:lstStyle/>
          <a:p>
            <a:pPr marL="0" indent="0" rtl="0">
              <a:buNone/>
            </a:pPr>
            <a:r>
              <a:rPr lang="es-419" sz="1600" dirty="0"/>
              <a:t>En esta práctica de laboratorio se cumplirán los siguientes objetivos:</a:t>
            </a:r>
          </a:p>
          <a:p>
            <a:pPr rtl="0">
              <a:buFont typeface="Arial" panose="020B0604020202020204" pitchFamily="34" charset="0"/>
              <a:buChar char="•"/>
            </a:pPr>
            <a:r>
              <a:rPr lang="es-419" sz="1600" dirty="0"/>
              <a:t>Establecer la topología e inicializar los dispositivos</a:t>
            </a:r>
          </a:p>
          <a:p>
            <a:pPr lvl="1" rtl="0">
              <a:buFont typeface="Arial" panose="020B0604020202020204" pitchFamily="34" charset="0"/>
              <a:buChar char="•"/>
            </a:pPr>
            <a:r>
              <a:rPr lang="es-419" sz="1600" dirty="0"/>
              <a:t>Realice el cableado de los equipos para que coincidan con la topología de la red.</a:t>
            </a:r>
          </a:p>
          <a:p>
            <a:pPr lvl="1" rtl="0">
              <a:buFont typeface="Arial" panose="020B0604020202020204" pitchFamily="34" charset="0"/>
              <a:buChar char="•"/>
            </a:pPr>
            <a:r>
              <a:rPr lang="es-419" sz="1600" dirty="0"/>
              <a:t>Inicialice y reinicie el </a:t>
            </a:r>
            <a:r>
              <a:rPr lang="es-419" sz="1600" dirty="0" err="1"/>
              <a:t>router</a:t>
            </a:r>
            <a:r>
              <a:rPr lang="es-419" sz="1600" dirty="0"/>
              <a:t> y el </a:t>
            </a:r>
            <a:r>
              <a:rPr lang="es-419" sz="1600" dirty="0" err="1"/>
              <a:t>switch</a:t>
            </a:r>
            <a:r>
              <a:rPr lang="es-419" sz="1600" dirty="0"/>
              <a:t>.</a:t>
            </a:r>
          </a:p>
          <a:p>
            <a:pPr rtl="0">
              <a:buFont typeface="Arial" panose="020B0604020202020204" pitchFamily="34" charset="0"/>
              <a:buChar char="•"/>
            </a:pPr>
            <a:r>
              <a:rPr lang="es-419" sz="1600" dirty="0"/>
              <a:t>Configurar dispositivos y verificar la conectividad</a:t>
            </a:r>
          </a:p>
          <a:p>
            <a:pPr lvl="1" rtl="0">
              <a:buFont typeface="Arial" panose="020B0604020202020204" pitchFamily="34" charset="0"/>
              <a:buChar char="•"/>
            </a:pPr>
            <a:r>
              <a:rPr lang="es-419" sz="1600" dirty="0"/>
              <a:t>Asigne información estática de IPv4 e IPv6 a la interfaz de la PC</a:t>
            </a:r>
          </a:p>
          <a:p>
            <a:pPr lvl="1" rtl="0">
              <a:buFont typeface="Arial" panose="020B0604020202020204" pitchFamily="34" charset="0"/>
              <a:buChar char="•"/>
            </a:pPr>
            <a:r>
              <a:rPr lang="es-419" sz="1600" dirty="0"/>
              <a:t>Configure los parámetros básicos del </a:t>
            </a:r>
            <a:r>
              <a:rPr lang="es-419" sz="1600" dirty="0" err="1"/>
              <a:t>router</a:t>
            </a:r>
            <a:r>
              <a:rPr lang="es-419" sz="1600" dirty="0"/>
              <a:t>. </a:t>
            </a:r>
            <a:r>
              <a:rPr lang="es-419" sz="1600" dirty="0" err="1"/>
              <a:t>basic</a:t>
            </a:r>
            <a:r>
              <a:rPr lang="es-419" sz="1600" dirty="0"/>
              <a:t> </a:t>
            </a:r>
            <a:r>
              <a:rPr lang="es-419" sz="1600" dirty="0" err="1"/>
              <a:t>router</a:t>
            </a:r>
            <a:r>
              <a:rPr lang="es-419" sz="1600" dirty="0"/>
              <a:t> </a:t>
            </a:r>
            <a:r>
              <a:rPr lang="es-419" sz="1600" dirty="0" err="1"/>
              <a:t>settings</a:t>
            </a:r>
            <a:endParaRPr lang="es-419" sz="1600" dirty="0"/>
          </a:p>
          <a:p>
            <a:pPr lvl="1" rtl="0">
              <a:buFont typeface="Arial" panose="020B0604020202020204" pitchFamily="34" charset="0"/>
              <a:buChar char="•"/>
            </a:pPr>
            <a:r>
              <a:rPr lang="es-419" sz="1600" dirty="0"/>
              <a:t>Configure el </a:t>
            </a:r>
            <a:r>
              <a:rPr lang="es-419" sz="1600" dirty="0" err="1"/>
              <a:t>router</a:t>
            </a:r>
            <a:r>
              <a:rPr lang="es-419" sz="1600" dirty="0"/>
              <a:t> para el acceso por SSH</a:t>
            </a:r>
          </a:p>
          <a:p>
            <a:pPr lvl="1" rtl="0">
              <a:buFont typeface="Arial" panose="020B0604020202020204" pitchFamily="34" charset="0"/>
              <a:buChar char="•"/>
            </a:pPr>
            <a:r>
              <a:rPr lang="es-419" sz="1600" dirty="0"/>
              <a:t>Verifique la conectividad de la red</a:t>
            </a:r>
          </a:p>
          <a:p>
            <a:pPr marL="0" indent="0">
              <a:buNone/>
            </a:pPr>
            <a:endParaRPr lang="en-US" dirty="0"/>
          </a:p>
        </p:txBody>
      </p:sp>
    </p:spTree>
    <p:custDataLst>
      <p:tags r:id="rId1"/>
    </p:custDataLst>
    <p:extLst>
      <p:ext uri="{BB962C8B-B14F-4D97-AF65-F5344CB8AC3E}">
        <p14:creationId xmlns:p14="http://schemas.microsoft.com/office/powerpoint/2010/main" val="2633635768"/>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¿Qué aprendí en este módulo?</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sz="1400" dirty="0"/>
              <a:t>Después de encender un </a:t>
            </a:r>
            <a:r>
              <a:rPr lang="es-419" sz="1400" dirty="0" err="1"/>
              <a:t>switch</a:t>
            </a:r>
            <a:r>
              <a:rPr lang="es-419" sz="1400" dirty="0"/>
              <a:t> Cisco, pasa por una secuencia de arranque de cinco pasos. </a:t>
            </a:r>
          </a:p>
          <a:p>
            <a:pPr rtl="0">
              <a:spcBef>
                <a:spcPts val="0"/>
              </a:spcBef>
              <a:spcAft>
                <a:spcPts val="0"/>
              </a:spcAft>
              <a:buFont typeface="Arial" panose="020B0604020202020204" pitchFamily="34" charset="0"/>
              <a:buChar char="•"/>
            </a:pPr>
            <a:r>
              <a:rPr lang="es-419" sz="1400" dirty="0"/>
              <a:t>La variable de entorno BOOT se establece utilizando el </a:t>
            </a:r>
            <a:r>
              <a:rPr lang="es-419" sz="1400" dirty="0" err="1"/>
              <a:t>boot</a:t>
            </a:r>
            <a:r>
              <a:rPr lang="es-419" sz="1400" dirty="0"/>
              <a:t> </a:t>
            </a:r>
            <a:r>
              <a:rPr lang="es-419" sz="1400" dirty="0" err="1"/>
              <a:t>system</a:t>
            </a:r>
            <a:r>
              <a:rPr lang="es-419" sz="1400" dirty="0"/>
              <a:t> comando del modo de configuración global. </a:t>
            </a:r>
          </a:p>
          <a:p>
            <a:pPr rtl="0">
              <a:spcBef>
                <a:spcPts val="0"/>
              </a:spcBef>
              <a:spcAft>
                <a:spcPts val="0"/>
              </a:spcAft>
              <a:buFont typeface="Arial" panose="020B0604020202020204" pitchFamily="34" charset="0"/>
              <a:buChar char="•"/>
            </a:pPr>
            <a:r>
              <a:rPr lang="es-419" sz="1400" dirty="0"/>
              <a:t>Utilice los LED del interruptor para supervisar la actividad y el rendimiento del interruptor: SYST, RPS, STAT, DUPLX, SPEED y </a:t>
            </a:r>
            <a:r>
              <a:rPr lang="es-419" sz="1400" dirty="0" err="1"/>
              <a:t>PoE</a:t>
            </a:r>
            <a:r>
              <a:rPr lang="es-419" sz="1400" dirty="0"/>
              <a:t>. </a:t>
            </a:r>
          </a:p>
          <a:p>
            <a:pPr rtl="0">
              <a:spcBef>
                <a:spcPts val="0"/>
              </a:spcBef>
              <a:spcAft>
                <a:spcPts val="0"/>
              </a:spcAft>
              <a:buFont typeface="Arial" panose="020B0604020202020204" pitchFamily="34" charset="0"/>
              <a:buChar char="•"/>
            </a:pPr>
            <a:r>
              <a:rPr lang="es-419" sz="1400" dirty="0"/>
              <a:t>El cargador de arranque proporciona acceso al </a:t>
            </a:r>
            <a:r>
              <a:rPr lang="es-419" sz="1400" dirty="0" err="1"/>
              <a:t>switch</a:t>
            </a:r>
            <a:r>
              <a:rPr lang="es-419" sz="1400" dirty="0"/>
              <a:t> si no se puede usar el sistema operativo debido a la falta de archivos de sistema o al daño de estos. </a:t>
            </a:r>
          </a:p>
          <a:p>
            <a:pPr rtl="0">
              <a:spcBef>
                <a:spcPts val="0"/>
              </a:spcBef>
              <a:spcAft>
                <a:spcPts val="0"/>
              </a:spcAft>
              <a:buFont typeface="Arial" panose="020B0604020202020204" pitchFamily="34" charset="0"/>
              <a:buChar char="•"/>
            </a:pPr>
            <a:r>
              <a:rPr lang="es-419" sz="1400" dirty="0"/>
              <a:t>Para el acceso a la administración remota de un </a:t>
            </a:r>
            <a:r>
              <a:rPr lang="es-419" sz="1400" dirty="0" err="1"/>
              <a:t>switch</a:t>
            </a:r>
            <a:r>
              <a:rPr lang="es-419" sz="1400" dirty="0"/>
              <a:t>, este se debe configurar con una dirección IP y una máscara de subred. </a:t>
            </a:r>
          </a:p>
          <a:p>
            <a:pPr rtl="0">
              <a:spcBef>
                <a:spcPts val="0"/>
              </a:spcBef>
              <a:spcAft>
                <a:spcPts val="0"/>
              </a:spcAft>
              <a:buFont typeface="Arial" panose="020B0604020202020204" pitchFamily="34" charset="0"/>
              <a:buChar char="•"/>
            </a:pPr>
            <a:r>
              <a:rPr lang="es-419" sz="1400" dirty="0"/>
              <a:t>Para administrar el </a:t>
            </a:r>
            <a:r>
              <a:rPr lang="es-419" sz="1400" dirty="0" err="1"/>
              <a:t>switch</a:t>
            </a:r>
            <a:r>
              <a:rPr lang="es-419" sz="1400" dirty="0"/>
              <a:t> desde una red remota, el </a:t>
            </a:r>
            <a:r>
              <a:rPr lang="es-419" sz="1400" dirty="0" err="1"/>
              <a:t>switch</a:t>
            </a:r>
            <a:r>
              <a:rPr lang="es-419" sz="1400" dirty="0"/>
              <a:t> debe configurarse con una puerta de enlace predeterminada. </a:t>
            </a:r>
          </a:p>
          <a:p>
            <a:pPr rtl="0">
              <a:spcBef>
                <a:spcPts val="0"/>
              </a:spcBef>
              <a:spcAft>
                <a:spcPts val="0"/>
              </a:spcAft>
              <a:buFont typeface="Arial" panose="020B0604020202020204" pitchFamily="34" charset="0"/>
              <a:buChar char="•"/>
            </a:pPr>
            <a:r>
              <a:rPr lang="es-419" sz="1400" dirty="0"/>
              <a:t>La comunicación en dúplex completo aumenta el ancho de banda eficaz al permitir que ambos extremos de una conexión transmitan y reciban datos simultáneamente. </a:t>
            </a:r>
          </a:p>
          <a:p>
            <a:pPr rtl="0">
              <a:spcBef>
                <a:spcPts val="0"/>
              </a:spcBef>
              <a:spcAft>
                <a:spcPts val="0"/>
              </a:spcAft>
              <a:buFont typeface="Arial" panose="020B0604020202020204" pitchFamily="34" charset="0"/>
              <a:buChar char="•"/>
            </a:pPr>
            <a:r>
              <a:rPr lang="es-419" sz="1400" dirty="0"/>
              <a:t>Los puertos de </a:t>
            </a:r>
            <a:r>
              <a:rPr lang="es-419" sz="1400" dirty="0" err="1"/>
              <a:t>switch</a:t>
            </a:r>
            <a:r>
              <a:rPr lang="es-419" sz="1400" dirty="0"/>
              <a:t> se pueden configurar manualmente con parámetros específicos de dúplex y de velocidad. </a:t>
            </a:r>
          </a:p>
          <a:p>
            <a:pPr rtl="0">
              <a:spcBef>
                <a:spcPts val="0"/>
              </a:spcBef>
              <a:spcAft>
                <a:spcPts val="0"/>
              </a:spcAft>
              <a:buFont typeface="Arial" panose="020B0604020202020204" pitchFamily="34" charset="0"/>
              <a:buChar char="•"/>
            </a:pPr>
            <a:r>
              <a:rPr lang="es-419" sz="1400" dirty="0"/>
              <a:t>Utilice la negociación automática cuando la configuración de velocidad y dúplex del dispositivo que se conecta al puerto sea desconocida o pueda cambiar. </a:t>
            </a:r>
          </a:p>
          <a:p>
            <a:pPr rtl="0">
              <a:spcBef>
                <a:spcPts val="0"/>
              </a:spcBef>
              <a:spcAft>
                <a:spcPts val="0"/>
              </a:spcAft>
              <a:buFont typeface="Arial" panose="020B0604020202020204" pitchFamily="34" charset="0"/>
              <a:buChar char="•"/>
            </a:pPr>
            <a:r>
              <a:rPr lang="es-419" sz="1400" dirty="0"/>
              <a:t>Al habilitar la característica auto-MDIX, la interfaz detecta automáticamente el tipo de conexión de cable requerido (directo o cruzado) y configura la conexión conforme a esa información. </a:t>
            </a:r>
          </a:p>
          <a:p>
            <a:pPr marL="0" indent="0">
              <a:spcBef>
                <a:spcPts val="0"/>
              </a:spcBef>
              <a:spcAft>
                <a:spcPts val="0"/>
              </a:spcAft>
              <a:buNone/>
            </a:pPr>
            <a:endParaRPr lang="en-US" sz="12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 ¿Qué aprendí en este módulo? (continuación)</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a:xfrm>
            <a:off x="142875" y="798944"/>
            <a:ext cx="9143999" cy="4155319"/>
          </a:xfrm>
        </p:spPr>
        <p:txBody>
          <a:bodyPr/>
          <a:lstStyle/>
          <a:p>
            <a:pPr rtl="0">
              <a:spcBef>
                <a:spcPts val="0"/>
              </a:spcBef>
              <a:spcAft>
                <a:spcPts val="0"/>
              </a:spcAft>
              <a:buFont typeface="Arial" panose="020B0604020202020204" pitchFamily="34" charset="0"/>
              <a:buChar char="•"/>
            </a:pPr>
            <a:r>
              <a:rPr lang="es-419" sz="1400" dirty="0"/>
              <a:t>Hay varios comandos show que se pueden utilizar al verificar las configuraciones del </a:t>
            </a:r>
            <a:r>
              <a:rPr lang="es-419" sz="1400" dirty="0" err="1"/>
              <a:t>switch</a:t>
            </a:r>
            <a:r>
              <a:rPr lang="es-419" sz="1400" dirty="0"/>
              <a:t>. </a:t>
            </a:r>
          </a:p>
          <a:p>
            <a:pPr rtl="0">
              <a:spcBef>
                <a:spcPts val="0"/>
              </a:spcBef>
              <a:spcAft>
                <a:spcPts val="0"/>
              </a:spcAft>
              <a:buFont typeface="Arial" panose="020B0604020202020204" pitchFamily="34" charset="0"/>
              <a:buChar char="•"/>
            </a:pPr>
            <a:r>
              <a:rPr lang="es-419" sz="1400" dirty="0"/>
              <a:t>Telnet (que usa el puerto TCP 23) es un protocolo más antiguo que utiliza la transmisión de texto sin formato segura tanto de la autenticación de inicio de sesión (nombre de usuario y contraseña) como de los datos transmitidos entre los dispositivos de comunicación. </a:t>
            </a:r>
          </a:p>
          <a:p>
            <a:pPr rtl="0">
              <a:spcBef>
                <a:spcPts val="0"/>
              </a:spcBef>
              <a:spcAft>
                <a:spcPts val="0"/>
              </a:spcAft>
              <a:buFont typeface="Arial" panose="020B0604020202020204" pitchFamily="34" charset="0"/>
              <a:buChar char="•"/>
            </a:pPr>
            <a:r>
              <a:rPr lang="es-419" sz="1400" dirty="0"/>
              <a:t>SSH (usa el puerto TCP 22) proporciona seguridad para las conexiones remotas mediante el cifrado seguro cuando se autentica un dispositivo (nombre de usuario y contraseña) y también para los datos transmitidos entre los dispositivos que se comunican. </a:t>
            </a:r>
          </a:p>
          <a:p>
            <a:pPr rtl="0">
              <a:spcBef>
                <a:spcPts val="0"/>
              </a:spcBef>
              <a:spcAft>
                <a:spcPts val="0"/>
              </a:spcAft>
              <a:buFont typeface="Arial" panose="020B0604020202020204" pitchFamily="34" charset="0"/>
              <a:buChar char="•"/>
            </a:pPr>
            <a:r>
              <a:rPr lang="es-419" sz="1400" dirty="0"/>
              <a:t>Un nombre de archivo de IOS que incluye la combinación «k9» admite características y capacidades criptográficas. </a:t>
            </a:r>
          </a:p>
          <a:p>
            <a:pPr rtl="0">
              <a:spcBef>
                <a:spcPts val="0"/>
              </a:spcBef>
              <a:spcAft>
                <a:spcPts val="0"/>
              </a:spcAft>
              <a:buFont typeface="Arial" panose="020B0604020202020204" pitchFamily="34" charset="0"/>
              <a:buChar char="•"/>
            </a:pPr>
            <a:r>
              <a:rPr lang="es-419" sz="1400" dirty="0"/>
              <a:t>Para configurar SSH, debe verificar que el </a:t>
            </a:r>
            <a:r>
              <a:rPr lang="es-419" sz="1400" dirty="0" err="1"/>
              <a:t>switch</a:t>
            </a:r>
            <a:r>
              <a:rPr lang="es-419" sz="1400" dirty="0"/>
              <a:t> lo admita, configurar el dominio IP, generar pares de claves RSA, configurar la autenticación de uso, configurar las líneas VTY y habilitar SSH versión 2. </a:t>
            </a:r>
          </a:p>
          <a:p>
            <a:pPr rtl="0">
              <a:spcBef>
                <a:spcPts val="0"/>
              </a:spcBef>
              <a:spcAft>
                <a:spcPts val="0"/>
              </a:spcAft>
              <a:buFont typeface="Arial" panose="020B0604020202020204" pitchFamily="34" charset="0"/>
              <a:buChar char="•"/>
            </a:pPr>
            <a:r>
              <a:rPr lang="es-419" sz="1400" dirty="0"/>
              <a:t>Para verificar que SSH esté operativo, use el comando show </a:t>
            </a:r>
            <a:r>
              <a:rPr lang="es-419" sz="1400" dirty="0" err="1"/>
              <a:t>ip</a:t>
            </a:r>
            <a:r>
              <a:rPr lang="es-419" sz="1400" dirty="0"/>
              <a:t> </a:t>
            </a:r>
            <a:r>
              <a:rPr lang="es-419" sz="1400" dirty="0" err="1"/>
              <a:t>ssh</a:t>
            </a:r>
            <a:r>
              <a:rPr lang="es-419" sz="1400" dirty="0"/>
              <a:t> para mostrar la versión y los datos de configuración de SSH en el dispositivo.</a:t>
            </a:r>
          </a:p>
          <a:p>
            <a:pPr rtl="0">
              <a:spcBef>
                <a:spcPts val="0"/>
              </a:spcBef>
              <a:spcAft>
                <a:spcPts val="0"/>
              </a:spcAft>
              <a:buFont typeface="Arial" panose="020B0604020202020204" pitchFamily="34" charset="0"/>
              <a:buChar char="•"/>
            </a:pPr>
            <a:r>
              <a:rPr lang="es-419" sz="1400" dirty="0"/>
              <a:t>Siempre se deben realizar las siguientes tareas de configuración inicial: nombrar el dispositivo para distinguirlo de otros enrutadores y configurar contraseñas, configurar un banner para proporcionar notificación legal de acceso no autorizado y guardar los cambios en un </a:t>
            </a:r>
            <a:r>
              <a:rPr lang="es-419" sz="1400" dirty="0" err="1"/>
              <a:t>router</a:t>
            </a:r>
            <a:r>
              <a:rPr lang="es-419" sz="1400" dirty="0"/>
              <a:t>. </a:t>
            </a:r>
          </a:p>
          <a:p>
            <a:pPr>
              <a:spcBef>
                <a:spcPts val="0"/>
              </a:spcBef>
              <a:spcAft>
                <a:spcPts val="0"/>
              </a:spcAft>
            </a:pPr>
            <a:endParaRPr lang="en-US" sz="1200" dirty="0"/>
          </a:p>
        </p:txBody>
      </p:sp>
    </p:spTree>
    <p:custDataLst>
      <p:tags r:id="rId1"/>
    </p:custDataLst>
    <p:extLst>
      <p:ext uri="{BB962C8B-B14F-4D97-AF65-F5344CB8AC3E}">
        <p14:creationId xmlns:p14="http://schemas.microsoft.com/office/powerpoint/2010/main" val="4280007140"/>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 ¿Qué aprendí en este módulo? (continuación)</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a:xfrm>
            <a:off x="145357" y="858104"/>
            <a:ext cx="8853286" cy="4285396"/>
          </a:xfrm>
        </p:spPr>
        <p:txBody>
          <a:bodyPr/>
          <a:lstStyle/>
          <a:p>
            <a:pPr rtl="0">
              <a:spcBef>
                <a:spcPts val="0"/>
              </a:spcBef>
              <a:spcAft>
                <a:spcPts val="0"/>
              </a:spcAft>
              <a:buFont typeface="Arial" panose="020B0604020202020204" pitchFamily="34" charset="0"/>
              <a:buChar char="•"/>
            </a:pPr>
            <a:r>
              <a:rPr lang="es-419" sz="1400" dirty="0"/>
              <a:t>Una característica que distingue a los </a:t>
            </a:r>
            <a:r>
              <a:rPr lang="es-419" sz="1400" dirty="0" err="1"/>
              <a:t>switches</a:t>
            </a:r>
            <a:r>
              <a:rPr lang="es-419" sz="1400" dirty="0"/>
              <a:t> de los </a:t>
            </a:r>
            <a:r>
              <a:rPr lang="es-419" sz="1400" dirty="0" err="1"/>
              <a:t>routers</a:t>
            </a:r>
            <a:r>
              <a:rPr lang="es-419" sz="1400" dirty="0"/>
              <a:t> es el tipo de interfaces que admite cada uno. </a:t>
            </a:r>
          </a:p>
          <a:p>
            <a:pPr rtl="0">
              <a:spcBef>
                <a:spcPts val="0"/>
              </a:spcBef>
              <a:spcAft>
                <a:spcPts val="0"/>
              </a:spcAft>
              <a:buFont typeface="Arial" panose="020B0604020202020204" pitchFamily="34" charset="0"/>
              <a:buChar char="•"/>
            </a:pPr>
            <a:r>
              <a:rPr lang="es-419" sz="1400" dirty="0"/>
              <a:t>Los </a:t>
            </a:r>
            <a:r>
              <a:rPr lang="es-419" sz="1400" dirty="0" err="1"/>
              <a:t>routers</a:t>
            </a:r>
            <a:r>
              <a:rPr lang="es-419" sz="1400" dirty="0"/>
              <a:t> admiten redes LAN y WAN, y pueden interconectar distintos tipos de redes; por lo tanto, admiten muchos tipos de interfaces. </a:t>
            </a:r>
          </a:p>
          <a:p>
            <a:pPr rtl="0">
              <a:spcBef>
                <a:spcPts val="0"/>
              </a:spcBef>
              <a:spcAft>
                <a:spcPts val="0"/>
              </a:spcAft>
              <a:buFont typeface="Arial" panose="020B0604020202020204" pitchFamily="34" charset="0"/>
              <a:buChar char="•"/>
            </a:pPr>
            <a:r>
              <a:rPr lang="es-419" sz="1400" dirty="0"/>
              <a:t>La interfaz de bucle invertido IPv4 es una interfaz lógica interna del </a:t>
            </a:r>
            <a:r>
              <a:rPr lang="es-419" sz="1400" dirty="0" err="1"/>
              <a:t>router</a:t>
            </a:r>
            <a:r>
              <a:rPr lang="es-419" sz="1400" dirty="0"/>
              <a:t>. No está asignado a un puerto físico y nunca se puede conectar a ningún otro dispositivo.</a:t>
            </a:r>
          </a:p>
          <a:p>
            <a:pPr rtl="0">
              <a:spcBef>
                <a:spcPts val="0"/>
              </a:spcBef>
              <a:spcAft>
                <a:spcPts val="0"/>
              </a:spcAft>
              <a:buFont typeface="Arial" panose="020B0604020202020204" pitchFamily="34" charset="0"/>
              <a:buChar char="•"/>
            </a:pPr>
            <a:r>
              <a:rPr lang="es-419" sz="1400" dirty="0"/>
              <a:t>Utilice los siguientes comandos para identificar rápidamente el estado de una interfaz:</a:t>
            </a:r>
          </a:p>
          <a:p>
            <a:pPr lvl="1" rtl="0">
              <a:spcBef>
                <a:spcPts val="0"/>
              </a:spcBef>
              <a:spcAft>
                <a:spcPts val="0"/>
              </a:spcAft>
              <a:buFont typeface="Arial" panose="020B0604020202020204" pitchFamily="34" charset="0"/>
              <a:buChar char="•"/>
            </a:pPr>
            <a:r>
              <a:rPr lang="es-419" sz="1200" b="1" dirty="0"/>
              <a:t>show </a:t>
            </a:r>
            <a:r>
              <a:rPr lang="es-419" sz="1200" b="1" dirty="0" err="1"/>
              <a:t>ip</a:t>
            </a:r>
            <a:r>
              <a:rPr lang="es-419" sz="1200" b="1" dirty="0"/>
              <a:t> interface </a:t>
            </a:r>
            <a:r>
              <a:rPr lang="es-419" sz="1200" b="1" dirty="0" err="1"/>
              <a:t>brief</a:t>
            </a:r>
            <a:r>
              <a:rPr lang="es-419" sz="1200" b="1" dirty="0"/>
              <a:t> </a:t>
            </a:r>
            <a:r>
              <a:rPr lang="es-419" sz="1200" dirty="0"/>
              <a:t>y </a:t>
            </a:r>
            <a:r>
              <a:rPr lang="es-419" sz="1200" b="1" dirty="0"/>
              <a:t>show ipv6 interface </a:t>
            </a:r>
            <a:r>
              <a:rPr lang="es-419" sz="1200" b="1" dirty="0" err="1"/>
              <a:t>brief</a:t>
            </a:r>
            <a:r>
              <a:rPr lang="es-419" sz="1200" b="1" dirty="0"/>
              <a:t> </a:t>
            </a:r>
            <a:r>
              <a:rPr lang="es-419" sz="1200" dirty="0"/>
              <a:t>para ver resumen todas las interfaces (direcciones IPv4 e IPv6 y estado operativo), </a:t>
            </a:r>
          </a:p>
          <a:p>
            <a:pPr lvl="1" rtl="0">
              <a:spcBef>
                <a:spcPts val="0"/>
              </a:spcBef>
              <a:spcAft>
                <a:spcPts val="0"/>
              </a:spcAft>
              <a:buFont typeface="Arial" panose="020B0604020202020204" pitchFamily="34" charset="0"/>
              <a:buChar char="•"/>
            </a:pPr>
            <a:r>
              <a:rPr lang="es-419" sz="1200" b="1" dirty="0"/>
              <a:t>show running-</a:t>
            </a:r>
            <a:r>
              <a:rPr lang="es-419" sz="1200" b="1" dirty="0" err="1"/>
              <a:t>config</a:t>
            </a:r>
            <a:r>
              <a:rPr lang="es-419" sz="1200" b="1" dirty="0"/>
              <a:t> interface </a:t>
            </a:r>
            <a:r>
              <a:rPr lang="es-419" sz="1200" b="1" i="1" dirty="0"/>
              <a:t>interface-id </a:t>
            </a:r>
            <a:r>
              <a:rPr lang="es-419" sz="1200" dirty="0"/>
              <a:t>para ver los comandos aplicados a una interfaz especificada, y</a:t>
            </a:r>
          </a:p>
          <a:p>
            <a:pPr lvl="1" rtl="0">
              <a:spcBef>
                <a:spcPts val="0"/>
              </a:spcBef>
              <a:spcAft>
                <a:spcPts val="0"/>
              </a:spcAft>
              <a:buFont typeface="Arial" panose="020B0604020202020204" pitchFamily="34" charset="0"/>
              <a:buChar char="•"/>
            </a:pPr>
            <a:r>
              <a:rPr lang="es-419" sz="1200" b="1" dirty="0"/>
              <a:t>show </a:t>
            </a:r>
            <a:r>
              <a:rPr lang="es-419" sz="1200" b="1" dirty="0" err="1"/>
              <a:t>ip</a:t>
            </a:r>
            <a:r>
              <a:rPr lang="es-419" sz="1200" b="1" dirty="0"/>
              <a:t> </a:t>
            </a:r>
            <a:r>
              <a:rPr lang="es-419" sz="1200" b="1" dirty="0" err="1"/>
              <a:t>route</a:t>
            </a:r>
            <a:r>
              <a:rPr lang="es-419" sz="1200" b="1" dirty="0"/>
              <a:t> </a:t>
            </a:r>
            <a:r>
              <a:rPr lang="es-419" sz="1200" dirty="0"/>
              <a:t>y </a:t>
            </a:r>
            <a:r>
              <a:rPr lang="es-419" sz="1200" b="1" dirty="0"/>
              <a:t>show ipv6 </a:t>
            </a:r>
            <a:r>
              <a:rPr lang="es-419" sz="1200" b="1" dirty="0" err="1"/>
              <a:t>route</a:t>
            </a:r>
            <a:r>
              <a:rPr lang="es-419" sz="1200" b="1" dirty="0"/>
              <a:t> </a:t>
            </a:r>
            <a:r>
              <a:rPr lang="es-419" sz="1200" dirty="0"/>
              <a:t>muestra el contenido de la tabla de </a:t>
            </a:r>
            <a:r>
              <a:rPr lang="es-419" sz="1200" dirty="0" err="1"/>
              <a:t>routing</a:t>
            </a:r>
            <a:r>
              <a:rPr lang="es-419" sz="1200" dirty="0"/>
              <a:t> de IPv4 almacenada en la RAM.</a:t>
            </a:r>
            <a:r>
              <a:rPr lang="es-419" sz="1200" b="1" dirty="0"/>
              <a:t> </a:t>
            </a:r>
          </a:p>
          <a:p>
            <a:pPr rtl="0">
              <a:spcBef>
                <a:spcPts val="0"/>
              </a:spcBef>
              <a:spcAft>
                <a:spcPts val="0"/>
              </a:spcAft>
              <a:buFont typeface="Arial" panose="020B0604020202020204" pitchFamily="34" charset="0"/>
              <a:buChar char="•"/>
            </a:pPr>
            <a:r>
              <a:rPr lang="es-419" sz="1400" dirty="0"/>
              <a:t>Filtrar la salida del comando show usando el carácter pipe (|). Usar expresiones de filtro: sección, inclusión, exclusión y comienzo. </a:t>
            </a:r>
          </a:p>
          <a:p>
            <a:pPr rtl="0">
              <a:spcBef>
                <a:spcPts val="0"/>
              </a:spcBef>
              <a:spcAft>
                <a:spcPts val="0"/>
              </a:spcAft>
              <a:buFont typeface="Arial" panose="020B0604020202020204" pitchFamily="34" charset="0"/>
              <a:buChar char="•"/>
            </a:pPr>
            <a:r>
              <a:rPr lang="es-419" sz="1400" dirty="0"/>
              <a:t>De forma predeterminada, el historial de comandos está habilitado y el sistema captura las últimas 10 líneas de comando en su búfer de historial. </a:t>
            </a:r>
          </a:p>
          <a:p>
            <a:pPr rtl="0">
              <a:spcBef>
                <a:spcPts val="0"/>
              </a:spcBef>
              <a:spcAft>
                <a:spcPts val="0"/>
              </a:spcAft>
              <a:buFont typeface="Arial" panose="020B0604020202020204" pitchFamily="34" charset="0"/>
              <a:buChar char="•"/>
            </a:pPr>
            <a:r>
              <a:rPr lang="es-419" sz="1400" dirty="0"/>
              <a:t>Utilice el comando </a:t>
            </a:r>
            <a:r>
              <a:rPr lang="es-419" sz="1400" b="1" dirty="0"/>
              <a:t>show </a:t>
            </a:r>
            <a:r>
              <a:rPr lang="es-419" sz="1400" b="1" dirty="0" err="1"/>
              <a:t>history</a:t>
            </a:r>
            <a:r>
              <a:rPr lang="es-419" sz="1400" b="1" dirty="0"/>
              <a:t> </a:t>
            </a:r>
            <a:r>
              <a:rPr lang="es-419" sz="1400" dirty="0"/>
              <a:t>para mostrar el contenido del búfer.</a:t>
            </a:r>
          </a:p>
          <a:p>
            <a:pPr>
              <a:spcBef>
                <a:spcPts val="0"/>
              </a:spcBef>
              <a:spcAft>
                <a:spcPts val="0"/>
              </a:spcAft>
            </a:pPr>
            <a:endParaRPr lang="en-US" sz="1200" dirty="0"/>
          </a:p>
        </p:txBody>
      </p:sp>
    </p:spTree>
    <p:custDataLst>
      <p:tags r:id="rId1"/>
    </p:custDataLst>
    <p:extLst>
      <p:ext uri="{BB962C8B-B14F-4D97-AF65-F5344CB8AC3E}">
        <p14:creationId xmlns:p14="http://schemas.microsoft.com/office/powerpoint/2010/main" val="101957026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s-419" dirty="0"/>
              <a:t>Módulo 1: Actividades (Cont.)</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s-419" dirty="0"/>
              <a:t>¿Qué actividades están asociadas con este módulo?</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787079449"/>
              </p:ext>
            </p:extLst>
          </p:nvPr>
        </p:nvGraphicFramePr>
        <p:xfrm>
          <a:off x="455999" y="1082042"/>
          <a:ext cx="8229418" cy="170457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200"/>
                        <a:t>Activity Type</a:t>
                      </a:r>
                    </a:p>
                  </a:txBody>
                  <a:tcPr marL="68580" marR="68580" marT="34290" marB="34290" anchor="ctr"/>
                </a:tc>
                <a:tc>
                  <a:txBody>
                    <a:bodyPr/>
                    <a:lstStyle/>
                    <a:p>
                      <a:pPr rtl="0"/>
                      <a:r>
                        <a:rPr lang="es-419" sz="1200"/>
                        <a:t>Activity Name</a:t>
                      </a:r>
                    </a:p>
                  </a:txBody>
                  <a:tcPr marL="68580" marR="68580" marT="34290" marB="34290" anchor="ctr"/>
                </a:tc>
                <a:tc>
                  <a:txBody>
                    <a:bodyPr/>
                    <a:lstStyle/>
                    <a:p>
                      <a:pPr rtl="0"/>
                      <a:r>
                        <a:rPr lang="es-419"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es-419" sz="1100">
                          <a:solidFill>
                            <a:srgbClr val="000000"/>
                          </a:solidFill>
                        </a:rPr>
                        <a:t>1.5.10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solidFill>
                            <a:srgbClr val="000000"/>
                          </a:solidFill>
                        </a:rPr>
                        <a:t>Packet Tracer</a:t>
                      </a:r>
                    </a:p>
                  </a:txBody>
                  <a:tcPr marL="68580" marR="68580" marT="34290" marB="34290" anchor="ctr"/>
                </a:tc>
                <a:tc>
                  <a:txBody>
                    <a:bodyPr/>
                    <a:lstStyle/>
                    <a:p>
                      <a:pPr rtl="0"/>
                      <a:r>
                        <a:rPr lang="es-419" sz="1100" dirty="0">
                          <a:solidFill>
                            <a:srgbClr val="000000"/>
                          </a:solidFill>
                        </a:rPr>
                        <a:t>Verificar redes conectadas directamente</a:t>
                      </a:r>
                    </a:p>
                  </a:txBody>
                  <a:tcPr marL="68580" marR="68580" marT="34290" marB="34290" anchor="ctr"/>
                </a:tc>
                <a:tc>
                  <a:txBody>
                    <a:bodyPr/>
                    <a:lstStyle/>
                    <a:p>
                      <a:pPr rtl="0"/>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lang="es-419" sz="1100" dirty="0">
                        <a:solidFill>
                          <a:srgbClr val="000000"/>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es-419" sz="1100">
                          <a:solidFill>
                            <a:srgbClr val="000000"/>
                          </a:solidFill>
                        </a:rPr>
                        <a:t>1.5.11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Verifique su conocimiento</a:t>
                      </a:r>
                    </a:p>
                  </a:txBody>
                  <a:tcPr marL="68580" marR="68580" marT="34290" marB="34290" anchor="ctr"/>
                </a:tc>
                <a:tc>
                  <a:txBody>
                    <a:bodyPr/>
                    <a:lstStyle/>
                    <a:p>
                      <a:pPr rtl="0"/>
                      <a:r>
                        <a:rPr lang="es-419" sz="1100" dirty="0">
                          <a:solidFill>
                            <a:srgbClr val="000000"/>
                          </a:solidFill>
                        </a:rPr>
                        <a:t>Verificar redes conectadas directamente</a:t>
                      </a:r>
                    </a:p>
                  </a:txBody>
                  <a:tcPr marL="68580" marR="68580" marT="34290" marB="34290" anchor="ctr"/>
                </a:tc>
                <a:tc>
                  <a:txBody>
                    <a:bodyPr/>
                    <a:lstStyle/>
                    <a:p>
                      <a:pPr rtl="0"/>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lang="es-419" sz="1100" dirty="0">
                        <a:solidFill>
                          <a:srgbClr val="000000"/>
                        </a:solidFill>
                      </a:endParaRP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es-419" sz="1100">
                          <a:solidFill>
                            <a:srgbClr val="000000"/>
                          </a:solidFill>
                        </a:rPr>
                        <a:t>1.6.1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Implementar una red pequeña</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u="none" strike="noStrike" kern="1200" cap="none" spc="0" normalizeH="0" baseline="0" dirty="0">
                        <a:ln>
                          <a:noFill/>
                        </a:ln>
                        <a:solidFill>
                          <a:srgbClr val="000000"/>
                        </a:solidFill>
                        <a:effectLst/>
                        <a:uLnTx/>
                        <a:uFillTx/>
                      </a:endParaRP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es-419" sz="1100">
                          <a:solidFill>
                            <a:srgbClr val="000000"/>
                          </a:solidFill>
                        </a:rPr>
                        <a:t>1.6.2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Configurar los ajustes básicos de un router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Arial"/>
                          <a:ea typeface="+mn-ea"/>
                          <a:cs typeface="+mn-cs"/>
                        </a:rPr>
                        <a:t>Se recomienda</a:t>
                      </a:r>
                      <a:endParaRPr kumimoji="0" lang="es-419" sz="1100" u="none" strike="noStrike" kern="1200" cap="none" spc="0" normalizeH="0" baseline="0" dirty="0">
                        <a:ln>
                          <a:noFill/>
                        </a:ln>
                        <a:solidFill>
                          <a:srgbClr val="000000"/>
                        </a:solidFill>
                        <a:effectLst/>
                        <a:uLnTx/>
                        <a:uFillTx/>
                      </a:endParaRPr>
                    </a:p>
                  </a:txBody>
                  <a:tcPr marL="68580" marR="68580" marT="34290" marB="34290" anchor="ctr"/>
                </a:tc>
                <a:extLst>
                  <a:ext uri="{0D108BD9-81ED-4DB2-BD59-A6C34878D82A}">
                    <a16:rowId xmlns:a16="http://schemas.microsoft.com/office/drawing/2014/main" val="2582900979"/>
                  </a:ext>
                </a:extLst>
              </a:tr>
            </a:tbl>
          </a:graphicData>
        </a:graphic>
      </p:graphicFrame>
    </p:spTree>
    <p:custDataLst>
      <p:tags r:id="rId1"/>
    </p:custDataLst>
    <p:extLst>
      <p:ext uri="{BB962C8B-B14F-4D97-AF65-F5344CB8AC3E}">
        <p14:creationId xmlns:p14="http://schemas.microsoft.com/office/powerpoint/2010/main" val="1373416983"/>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400" dirty="0">
                <a:latin typeface="Arial" charset="0"/>
              </a:rPr>
              <a:t>Módulo 1: Configuración básica del dispositivo</a:t>
            </a:r>
            <a:br>
              <a:rPr lang="en-US" dirty="0">
                <a:latin typeface="Arial" charset="0"/>
              </a:rPr>
            </a:br>
            <a:r>
              <a:rPr lang="es-419" dirty="0">
                <a:latin typeface="Arial" charset="0"/>
              </a:rPr>
              <a:t>Nuevos términos y comandos</a:t>
            </a:r>
          </a:p>
        </p:txBody>
      </p:sp>
      <p:sp>
        <p:nvSpPr>
          <p:cNvPr id="2" name="TextBox 1">
            <a:extLst>
              <a:ext uri="{FF2B5EF4-FFF2-40B4-BE49-F238E27FC236}">
                <a16:creationId xmlns:a16="http://schemas.microsoft.com/office/drawing/2014/main" id="{4C8F8F9F-C518-4AF0-B706-8775060114E7}"/>
              </a:ext>
            </a:extLst>
          </p:cNvPr>
          <p:cNvSpPr txBox="1"/>
          <p:nvPr/>
        </p:nvSpPr>
        <p:spPr>
          <a:xfrm>
            <a:off x="169334" y="731210"/>
            <a:ext cx="3852202" cy="4216539"/>
          </a:xfrm>
          <a:prstGeom prst="rect">
            <a:avLst/>
          </a:prstGeom>
          <a:noFill/>
        </p:spPr>
        <p:txBody>
          <a:bodyPr wrap="square" rtlCol="0">
            <a:spAutoFit/>
          </a:bodyPr>
          <a:lstStyle/>
          <a:p>
            <a:pPr marL="285750" indent="-285750" rtl="0">
              <a:buFont typeface="Arial" panose="020B0604020202020204" pitchFamily="34" charset="0"/>
              <a:buChar char="•"/>
            </a:pPr>
            <a:r>
              <a:rPr lang="es-419" sz="1400" b="1"/>
              <a:t>boot system flash</a:t>
            </a:r>
          </a:p>
          <a:p>
            <a:pPr marL="285750" indent="-285750" rtl="0">
              <a:buFont typeface="Arial" panose="020B0604020202020204" pitchFamily="34" charset="0"/>
              <a:buChar char="•"/>
            </a:pPr>
            <a:r>
              <a:rPr lang="es-419" sz="1400"/>
              <a:t>Power over Ethernet (PoE)</a:t>
            </a:r>
          </a:p>
          <a:p>
            <a:pPr marL="285750" indent="-285750" rtl="0">
              <a:buFont typeface="Arial" panose="020B0604020202020204" pitchFamily="34" charset="0"/>
              <a:buChar char="•"/>
            </a:pPr>
            <a:r>
              <a:rPr lang="es-419" sz="1400" b="1"/>
              <a:t>duplex</a:t>
            </a:r>
          </a:p>
          <a:p>
            <a:pPr marL="285750" indent="-285750" rtl="0">
              <a:buFont typeface="Arial" panose="020B0604020202020204" pitchFamily="34" charset="0"/>
              <a:buChar char="•"/>
            </a:pPr>
            <a:r>
              <a:rPr lang="es-419" sz="1400" b="1"/>
              <a:t>speed</a:t>
            </a:r>
          </a:p>
          <a:p>
            <a:pPr marL="285750" indent="-285750" rtl="0">
              <a:buFont typeface="Arial" panose="020B0604020202020204" pitchFamily="34" charset="0"/>
              <a:buChar char="•"/>
            </a:pPr>
            <a:r>
              <a:rPr lang="es-419" sz="1400"/>
              <a:t>auto-mdix</a:t>
            </a:r>
          </a:p>
          <a:p>
            <a:pPr marL="285750" indent="-285750" rtl="0">
              <a:buFont typeface="Arial" panose="020B0604020202020204" pitchFamily="34" charset="0"/>
              <a:buChar char="•"/>
            </a:pPr>
            <a:r>
              <a:rPr lang="es-419" sz="1400" b="1"/>
              <a:t>show controllers ethernet controller X</a:t>
            </a:r>
          </a:p>
          <a:p>
            <a:pPr marL="285750" indent="-285750" rtl="0">
              <a:buFont typeface="Arial" panose="020B0604020202020204" pitchFamily="34" charset="0"/>
              <a:buChar char="•"/>
            </a:pPr>
            <a:r>
              <a:rPr lang="es-419" sz="1400" b="1"/>
              <a:t>phy</a:t>
            </a:r>
          </a:p>
          <a:p>
            <a:pPr marL="285750" indent="-285750" rtl="0">
              <a:buFont typeface="Arial" panose="020B0604020202020204" pitchFamily="34" charset="0"/>
              <a:buChar char="•"/>
            </a:pPr>
            <a:r>
              <a:rPr lang="es-419" sz="1400" b="1"/>
              <a:t>show flash</a:t>
            </a:r>
          </a:p>
          <a:p>
            <a:pPr marL="285750" indent="-285750" rtl="0">
              <a:buFont typeface="Arial" panose="020B0604020202020204" pitchFamily="34" charset="0"/>
              <a:buChar char="•"/>
            </a:pPr>
            <a:r>
              <a:rPr lang="es-419" sz="1400" b="1"/>
              <a:t>show history</a:t>
            </a:r>
          </a:p>
          <a:p>
            <a:pPr marL="285750" indent="-285750" rtl="0">
              <a:buFont typeface="Arial" panose="020B0604020202020204" pitchFamily="34" charset="0"/>
              <a:buChar char="•"/>
            </a:pPr>
            <a:r>
              <a:rPr lang="es-419" sz="1400" b="1"/>
              <a:t>show ip ssh</a:t>
            </a:r>
          </a:p>
          <a:p>
            <a:pPr marL="285750" indent="-285750" rtl="0">
              <a:buFont typeface="Arial" panose="020B0604020202020204" pitchFamily="34" charset="0"/>
              <a:buChar char="•"/>
            </a:pPr>
            <a:r>
              <a:rPr lang="es-419" sz="1400" b="1"/>
              <a:t>ip ssh version 2</a:t>
            </a:r>
          </a:p>
          <a:p>
            <a:pPr marL="285750" indent="-285750" rtl="0">
              <a:buFont typeface="Arial" panose="020B0604020202020204" pitchFamily="34" charset="0"/>
              <a:buChar char="•"/>
            </a:pPr>
            <a:r>
              <a:rPr lang="es-419" sz="1400"/>
              <a:t>Loopback Interface</a:t>
            </a:r>
          </a:p>
          <a:p>
            <a:pPr marL="285750" indent="-285750" rtl="0">
              <a:buFont typeface="Arial" panose="020B0604020202020204" pitchFamily="34" charset="0"/>
              <a:buChar char="•"/>
            </a:pPr>
            <a:r>
              <a:rPr lang="es-419" sz="1400" b="1"/>
              <a:t>interface loopback x</a:t>
            </a:r>
          </a:p>
          <a:p>
            <a:pPr marL="285750" indent="-285750" rtl="0">
              <a:buFont typeface="Arial" panose="020B0604020202020204" pitchFamily="34" charset="0"/>
              <a:buChar char="•"/>
            </a:pPr>
            <a:r>
              <a:rPr lang="es-419" sz="1400" b="1"/>
              <a:t>include</a:t>
            </a:r>
          </a:p>
          <a:p>
            <a:pPr marL="285750" indent="-285750" rtl="0">
              <a:buFont typeface="Arial" panose="020B0604020202020204" pitchFamily="34" charset="0"/>
              <a:buChar char="•"/>
            </a:pPr>
            <a:r>
              <a:rPr lang="es-419" sz="1400" b="1"/>
              <a:t>exclude</a:t>
            </a:r>
          </a:p>
          <a:p>
            <a:pPr marL="285750" indent="-285750" rtl="0">
              <a:buFont typeface="Arial" panose="020B0604020202020204" pitchFamily="34" charset="0"/>
              <a:buChar char="•"/>
            </a:pPr>
            <a:r>
              <a:rPr lang="es-419" sz="1400" b="1"/>
              <a:t>section</a:t>
            </a:r>
          </a:p>
          <a:p>
            <a:pPr marL="285750" indent="-285750" rtl="0">
              <a:buFont typeface="Arial" panose="020B0604020202020204" pitchFamily="34" charset="0"/>
              <a:buChar char="•"/>
            </a:pPr>
            <a:r>
              <a:rPr lang="es-419" sz="1400" b="1"/>
              <a:t>show history</a:t>
            </a:r>
          </a:p>
          <a:p>
            <a:pPr marL="285750" indent="-285750" rtl="0">
              <a:buFont typeface="Arial" panose="020B0604020202020204" pitchFamily="34" charset="0"/>
              <a:buChar char="•"/>
            </a:pPr>
            <a:r>
              <a:rPr lang="es-419" sz="1400" b="1"/>
              <a:t>terminal history size</a:t>
            </a:r>
          </a:p>
          <a:p>
            <a:pPr marL="285750" indent="-285750">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Módulo 1: Buenas prácticas</a:t>
            </a:r>
          </a:p>
        </p:txBody>
      </p:sp>
      <p:sp>
        <p:nvSpPr>
          <p:cNvPr id="11266" name="Rectangle 34"/>
          <p:cNvSpPr>
            <a:spLocks noGrp="1" noChangeArrowheads="1"/>
          </p:cNvSpPr>
          <p:nvPr>
            <p:ph idx="1"/>
          </p:nvPr>
        </p:nvSpPr>
        <p:spPr>
          <a:xfrm>
            <a:off x="145357" y="949124"/>
            <a:ext cx="8853286" cy="3890839"/>
          </a:xfrm>
        </p:spPr>
        <p:txBody>
          <a:bodyPr/>
          <a:lstStyle/>
          <a:p>
            <a:pPr marL="0" indent="0">
              <a:lnSpc>
                <a:spcPct val="85000"/>
              </a:lnSpc>
              <a:spcBef>
                <a:spcPct val="30000"/>
              </a:spcBef>
              <a:buNone/>
            </a:pPr>
            <a:r>
              <a:rPr lang="es-419" sz="1600" dirty="0"/>
              <a:t>Antes de enseñar el Módulo 5, el instructor debe:</a:t>
            </a:r>
          </a:p>
          <a:p>
            <a:pPr>
              <a:lnSpc>
                <a:spcPct val="85000"/>
              </a:lnSpc>
              <a:spcBef>
                <a:spcPct val="30000"/>
              </a:spcBef>
              <a:buFont typeface="Arial" panose="020B0604020202020204" pitchFamily="34" charset="0"/>
              <a:buChar char="•"/>
            </a:pPr>
            <a:r>
              <a:rPr lang="es-419" sz="1600" dirty="0"/>
              <a:t>Revisar las actividades y evaluaciones para este módulo.</a:t>
            </a:r>
          </a:p>
          <a:p>
            <a:pPr>
              <a:lnSpc>
                <a:spcPct val="85000"/>
              </a:lnSpc>
              <a:spcBef>
                <a:spcPct val="30000"/>
              </a:spcBef>
              <a:buFont typeface="Arial" panose="020B0604020202020204" pitchFamily="34" charset="0"/>
              <a:buChar char="•"/>
            </a:pPr>
            <a:r>
              <a:rPr lang="es-419" sz="1600" dirty="0"/>
              <a:t>Intentar incluir tantas preguntas como sea posible para mantener a los estudiantes interesados durante la presentación en la clase.</a:t>
            </a:r>
          </a:p>
          <a:p>
            <a:pPr marL="0" indent="0" rtl="0">
              <a:lnSpc>
                <a:spcPct val="85000"/>
              </a:lnSpc>
              <a:spcBef>
                <a:spcPct val="30000"/>
              </a:spcBef>
              <a:buNone/>
            </a:pPr>
            <a:r>
              <a:rPr lang="es-419" sz="1400" dirty="0"/>
              <a:t>Tema 1.1</a:t>
            </a:r>
          </a:p>
          <a:p>
            <a:pPr marL="142875" lvl="1" indent="0">
              <a:lnSpc>
                <a:spcPct val="85000"/>
              </a:lnSpc>
              <a:spcBef>
                <a:spcPct val="30000"/>
              </a:spcBef>
              <a:buNone/>
            </a:pPr>
            <a:r>
              <a:rPr lang="es-419" sz="1200" dirty="0"/>
              <a:t>Preguntar a los estudiantes o tenga una discusión en clase:</a:t>
            </a:r>
          </a:p>
          <a:p>
            <a:pPr lvl="2">
              <a:lnSpc>
                <a:spcPct val="85000"/>
              </a:lnSpc>
              <a:spcBef>
                <a:spcPct val="30000"/>
              </a:spcBef>
            </a:pPr>
            <a:r>
              <a:rPr lang="es-419" sz="1100" dirty="0"/>
              <a:t>¿Por qué crees que es importante tener la capacidad de designar un IOS diferente para arrancar?</a:t>
            </a:r>
          </a:p>
          <a:p>
            <a:pPr lvl="2">
              <a:lnSpc>
                <a:spcPct val="85000"/>
              </a:lnSpc>
              <a:spcBef>
                <a:spcPct val="30000"/>
              </a:spcBef>
            </a:pPr>
            <a:r>
              <a:rPr lang="es-419" sz="1100" dirty="0"/>
              <a:t>¿Por qué es tan importante tener la capacidad de administrar remotamente un interruptor?</a:t>
            </a:r>
          </a:p>
          <a:p>
            <a:pPr marL="0" indent="0">
              <a:lnSpc>
                <a:spcPct val="85000"/>
              </a:lnSpc>
              <a:spcBef>
                <a:spcPct val="30000"/>
              </a:spcBef>
              <a:buNone/>
            </a:pPr>
            <a:r>
              <a:rPr lang="es-419" sz="1400" dirty="0"/>
              <a:t>Tema 1.2</a:t>
            </a:r>
          </a:p>
          <a:p>
            <a:pPr marL="142875" lvl="1" indent="0">
              <a:lnSpc>
                <a:spcPct val="85000"/>
              </a:lnSpc>
              <a:spcBef>
                <a:spcPct val="30000"/>
              </a:spcBef>
              <a:buNone/>
            </a:pPr>
            <a:r>
              <a:rPr lang="es-419" sz="1200" dirty="0"/>
              <a:t>Preguntar a los estudiantes o tenga una discusión en clase:</a:t>
            </a:r>
          </a:p>
          <a:p>
            <a:pPr lvl="2">
              <a:lnSpc>
                <a:spcPct val="85000"/>
              </a:lnSpc>
              <a:spcBef>
                <a:spcPct val="30000"/>
              </a:spcBef>
            </a:pPr>
            <a:r>
              <a:rPr lang="es-419" sz="1100" dirty="0"/>
              <a:t>¿Cuándo cree que puede ver una conexión semidúplex en las redes modernas?</a:t>
            </a:r>
          </a:p>
          <a:p>
            <a:pPr lvl="2">
              <a:lnSpc>
                <a:spcPct val="85000"/>
              </a:lnSpc>
              <a:spcBef>
                <a:spcPct val="30000"/>
              </a:spcBef>
            </a:pPr>
            <a:r>
              <a:rPr lang="es-419" sz="1100" dirty="0"/>
              <a:t>¿Por qué cree que las conexiones semidúplex son compatibles con los dispositivos y sistemas operativos modernos?</a:t>
            </a:r>
          </a:p>
          <a:p>
            <a:pPr>
              <a:lnSpc>
                <a:spcPct val="85000"/>
              </a:lnSpc>
              <a:spcBef>
                <a:spcPct val="30000"/>
              </a:spcBef>
              <a:buFont typeface="Arial" panose="020B0604020202020204" pitchFamily="34" charset="0"/>
              <a:buChar char="•"/>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Módulo 1: Buenas prácticas (Cont.)</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es-419" sz="1400" dirty="0"/>
              <a:t>Tema 1.3</a:t>
            </a:r>
          </a:p>
          <a:p>
            <a:pPr lvl="1">
              <a:lnSpc>
                <a:spcPct val="85000"/>
              </a:lnSpc>
              <a:spcBef>
                <a:spcPct val="30000"/>
              </a:spcBef>
            </a:pPr>
            <a:r>
              <a:rPr lang="es-419" sz="1200" dirty="0"/>
              <a:t>Preguntar a los estudiantes o tenga una discusión en clase:</a:t>
            </a:r>
          </a:p>
          <a:p>
            <a:pPr lvl="2">
              <a:lnSpc>
                <a:spcPct val="85000"/>
              </a:lnSpc>
              <a:spcBef>
                <a:spcPct val="30000"/>
              </a:spcBef>
            </a:pPr>
            <a:r>
              <a:rPr lang="es-419" sz="1100" dirty="0"/>
              <a:t>Telnet no es seguro. ¿Por qué crees que todavía es compatible y utilizado?</a:t>
            </a:r>
          </a:p>
          <a:p>
            <a:pPr lvl="2">
              <a:lnSpc>
                <a:spcPct val="85000"/>
              </a:lnSpc>
              <a:spcBef>
                <a:spcPct val="30000"/>
              </a:spcBef>
            </a:pPr>
            <a:r>
              <a:rPr lang="es-419" sz="1100" dirty="0"/>
              <a:t>¿Por qué cree que se prefiere la versión 2 de SSH a la versión 1 de SSH?</a:t>
            </a:r>
          </a:p>
          <a:p>
            <a:pPr marL="0" indent="0" rtl="0">
              <a:lnSpc>
                <a:spcPct val="85000"/>
              </a:lnSpc>
              <a:spcBef>
                <a:spcPct val="30000"/>
              </a:spcBef>
              <a:buNone/>
            </a:pPr>
            <a:r>
              <a:rPr lang="es-419" sz="1400" dirty="0"/>
              <a:t>Tema 1.4</a:t>
            </a:r>
          </a:p>
          <a:p>
            <a:pPr lvl="1">
              <a:lnSpc>
                <a:spcPct val="85000"/>
              </a:lnSpc>
              <a:spcBef>
                <a:spcPct val="30000"/>
              </a:spcBef>
            </a:pPr>
            <a:r>
              <a:rPr lang="es-419" sz="1200" dirty="0"/>
              <a:t>Preguntar a los estudiantes o tenga una discusión en clase:</a:t>
            </a:r>
          </a:p>
          <a:p>
            <a:pPr lvl="2">
              <a:lnSpc>
                <a:spcPct val="85000"/>
              </a:lnSpc>
              <a:spcBef>
                <a:spcPct val="30000"/>
              </a:spcBef>
            </a:pPr>
            <a:r>
              <a:rPr lang="es-419" sz="1100" dirty="0"/>
              <a:t>¿Cuál es el propósito del banner con el mensaje del día?</a:t>
            </a:r>
          </a:p>
          <a:p>
            <a:pPr lvl="2">
              <a:lnSpc>
                <a:spcPct val="85000"/>
              </a:lnSpc>
              <a:spcBef>
                <a:spcPct val="30000"/>
              </a:spcBef>
            </a:pPr>
            <a:r>
              <a:rPr lang="es-419" sz="1100" dirty="0"/>
              <a:t>¿Qué hace que una interfaz loopback sea tan versátil y útil?</a:t>
            </a:r>
          </a:p>
          <a:p>
            <a:pPr marL="0" indent="0" rtl="0">
              <a:lnSpc>
                <a:spcPct val="85000"/>
              </a:lnSpc>
              <a:spcBef>
                <a:spcPct val="30000"/>
              </a:spcBef>
              <a:buNone/>
            </a:pPr>
            <a:r>
              <a:rPr lang="es-419" sz="1400" dirty="0"/>
              <a:t>Tema 1.5</a:t>
            </a:r>
          </a:p>
          <a:p>
            <a:pPr lvl="1">
              <a:lnSpc>
                <a:spcPct val="85000"/>
              </a:lnSpc>
              <a:spcBef>
                <a:spcPct val="30000"/>
              </a:spcBef>
            </a:pPr>
            <a:r>
              <a:rPr lang="es-419" sz="1200" dirty="0"/>
              <a:t>Preguntar a los estudiantes o tenga una discusión en clase:</a:t>
            </a:r>
          </a:p>
          <a:p>
            <a:pPr lvl="2">
              <a:lnSpc>
                <a:spcPct val="85000"/>
              </a:lnSpc>
              <a:spcBef>
                <a:spcPct val="30000"/>
              </a:spcBef>
            </a:pPr>
            <a:r>
              <a:rPr lang="es-419" sz="1100" dirty="0"/>
              <a:t>¿Qué indicador tiene una interfaz con una dirección IPv6 asignada como operativa?</a:t>
            </a:r>
          </a:p>
          <a:p>
            <a:pPr lvl="2">
              <a:lnSpc>
                <a:spcPct val="85000"/>
              </a:lnSpc>
              <a:spcBef>
                <a:spcPct val="30000"/>
              </a:spcBef>
            </a:pPr>
            <a:r>
              <a:rPr lang="es-419" sz="1100" dirty="0"/>
              <a:t>¿En qué escenario podría usted encontrarse utilizando el búfer del historial?</a:t>
            </a:r>
          </a:p>
          <a:p>
            <a:pPr lvl="2">
              <a:lnSpc>
                <a:spcPct val="85000"/>
              </a:lnSpc>
              <a:spcBef>
                <a:spcPct val="30000"/>
              </a:spcBef>
            </a:pPr>
            <a:endParaRPr lang="en-US" sz="1100" dirty="0"/>
          </a:p>
          <a:p>
            <a:pPr lvl="2">
              <a:lnSpc>
                <a:spcPct val="85000"/>
              </a:lnSpc>
              <a:spcBef>
                <a:spcPct val="30000"/>
              </a:spcBef>
            </a:pPr>
            <a:endParaRPr lang="en-US" sz="11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12261</TotalTime>
  <Words>10324</Words>
  <Application>Microsoft Office PowerPoint</Application>
  <PresentationFormat>Presentación en pantalla (16:9)</PresentationFormat>
  <Paragraphs>842</Paragraphs>
  <Slides>71</Slides>
  <Notes>69</Notes>
  <HiddenSlides>7</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71</vt:i4>
      </vt:variant>
    </vt:vector>
  </HeadingPairs>
  <TitlesOfParts>
    <vt:vector size="80" baseType="lpstr">
      <vt:lpstr>ＭＳ Ｐゴシック</vt:lpstr>
      <vt:lpstr>Arial</vt:lpstr>
      <vt:lpstr>Calibri</vt:lpstr>
      <vt:lpstr>CiscoSans</vt:lpstr>
      <vt:lpstr>CiscoSans ExtraLight</vt:lpstr>
      <vt:lpstr>CiscoSans Thin</vt:lpstr>
      <vt:lpstr>Courier New</vt:lpstr>
      <vt:lpstr>Wingdings</vt:lpstr>
      <vt:lpstr>Default Theme</vt:lpstr>
      <vt:lpstr>Módulo 1: Configuración básica del dispositivo</vt:lpstr>
      <vt:lpstr>Materiales del Instructor - Módulo 1, guía de planificación</vt:lpstr>
      <vt:lpstr>¿Qué esperar de este módulo?</vt:lpstr>
      <vt:lpstr>¿Qué esperar de este módulo? (Cont.)</vt:lpstr>
      <vt:lpstr>Verifique su conocimiento</vt:lpstr>
      <vt:lpstr>Módulo 1: Actividades</vt:lpstr>
      <vt:lpstr>Módulo 1: Actividades (Cont.)</vt:lpstr>
      <vt:lpstr>Módulo 1: Buenas prácticas</vt:lpstr>
      <vt:lpstr>Módulo 1: Buenas prácticas (Cont.)</vt:lpstr>
      <vt:lpstr>Módulo 1: Configuración básica del dispositivo</vt:lpstr>
      <vt:lpstr>Objetivos del módulo</vt:lpstr>
      <vt:lpstr>1.1 Configurar un switch con parámetros iniciales</vt:lpstr>
      <vt:lpstr>Configurar un switch con parámetros iniciales Secuencia de arranque de un switch</vt:lpstr>
      <vt:lpstr>Configurar un switch con parámetros iniciales El comando boot system</vt:lpstr>
      <vt:lpstr>Configurar un switch con parámetros iniciales Indicadores LED de un switch</vt:lpstr>
      <vt:lpstr>Configurar un switch con parámetros iniciales Indicadores LED de un switch (Cont.)</vt:lpstr>
      <vt:lpstr>Configurar un switch con parámetros iniciales Recuperación tras un bloqueo del sistema</vt:lpstr>
      <vt:lpstr>Configurar un switch con parámetros iniciales Configurar el acceso a la administración de un switch</vt:lpstr>
      <vt:lpstr>Configurar un switch con parámetros iniciales Ejemplo de configuración de SVI</vt:lpstr>
      <vt:lpstr>Configurar un switch con parámetros iniciales Ejemplo de configuración de SVI (Cont.)</vt:lpstr>
      <vt:lpstr>Configurar un switch con parámetros iniciales Ejemplo de configuración de SVI (Cont.)</vt:lpstr>
      <vt:lpstr>Configurar un switch con parámetros iniciales Ejemplo de configuración de SVI (Cont.)</vt:lpstr>
      <vt:lpstr>Configurar un switch con parámetros iniciales Lab – Configuración básica de un switch</vt:lpstr>
      <vt:lpstr>1.2 - Configuración de puertos de un switch</vt:lpstr>
      <vt:lpstr>Configurar los puertos de un switch Comunicación en dúplex</vt:lpstr>
      <vt:lpstr>Configurar puertos de Switch  Configurar puertos de switch en la capa física</vt:lpstr>
      <vt:lpstr>Configurar puertos de Switch  Configurar puertos de switch en la capa física</vt:lpstr>
      <vt:lpstr>Configurar los puertos de un switch Auto-MDIX</vt:lpstr>
      <vt:lpstr>Configurar los puertos de un switch Comandos de verificación del switch</vt:lpstr>
      <vt:lpstr>Configurar los puertos de un switch Verificar la configuración de los puertos de un switch (cont.)</vt:lpstr>
      <vt:lpstr>Configurar los puertos de un switch Verificar la configuración de los puertos de un switch (cont.)</vt:lpstr>
      <vt:lpstr>Configurar los puertos de un switch Problemas en la capa de acceso a la red</vt:lpstr>
      <vt:lpstr>Configurar los puertos de un switch Problemas en la capa de acceso a la red (Cont.)</vt:lpstr>
      <vt:lpstr>Configurar los puertos de un switch Problemas en la capa de acceso a la red (Cont.)</vt:lpstr>
      <vt:lpstr>Configurar los puertos de un switch Errores de entrada y salida de la interfaz</vt:lpstr>
      <vt:lpstr>Presentación de PowerPoint</vt:lpstr>
      <vt:lpstr>Configurar los puertos de un switch Resolución de problemas de la capa de acceso</vt:lpstr>
      <vt:lpstr>1.3 Acceso remoto seguro</vt:lpstr>
      <vt:lpstr>Acceso remoto seguro Funcionamiento de Telnet </vt:lpstr>
      <vt:lpstr>Acceso remoto seguro Funcionamiento de SSH</vt:lpstr>
      <vt:lpstr>Acceso remoto seguro Verifique que el switch admita SSH</vt:lpstr>
      <vt:lpstr>Acceso remoto seguro Configuración de SSH</vt:lpstr>
      <vt:lpstr>Acceso remoto seguro Verifique que SSH esté operativo</vt:lpstr>
      <vt:lpstr>Acceso remoto seguro Verifique que SSH esté operativo (Cont.)</vt:lpstr>
      <vt:lpstr>Acceso remoto seguro Packet Tracer: Configuración de SSH</vt:lpstr>
      <vt:lpstr>1.4 Configuración básica de un router</vt:lpstr>
      <vt:lpstr>Configuración básica de un router Configurar los parámetros básicos de un router</vt:lpstr>
      <vt:lpstr>Configuración básica de un router Configurar los parámetros básicos de un router (Cont.) </vt:lpstr>
      <vt:lpstr>Configuración básica de un router Topología Dual Stack</vt:lpstr>
      <vt:lpstr>Configuración básica de un router Configurar interfaces del router</vt:lpstr>
      <vt:lpstr>Configuración básica de un router Configurar interfaces del router (Cont.) </vt:lpstr>
      <vt:lpstr>Configuración básica de un router Interfaces de loopbackIPv4</vt:lpstr>
      <vt:lpstr>Configuración básica de un router Packet Tracer - Configurar interfaces de router</vt:lpstr>
      <vt:lpstr>1.5 Verificar redes conectadas directamente</vt:lpstr>
      <vt:lpstr>Verificar las redes conectadas directamente Comandos de verificación de la interfaz</vt:lpstr>
      <vt:lpstr>Verificar las redes conectadas directamente Verifique el estado de la interfaz</vt:lpstr>
      <vt:lpstr>Verificar las redes conectadas directamente Verificar direcciones locales y multidifusión de vínculos IPv6</vt:lpstr>
      <vt:lpstr>Verificar las redes conectadas directamente Verificar la configuración de la interfaz</vt:lpstr>
      <vt:lpstr>Verificar las redes conectadas directamente Verificar rutas</vt:lpstr>
      <vt:lpstr>Verificar las redes conectadas directamente Verificar rutas (Cont.)</vt:lpstr>
      <vt:lpstr>Verificar las redes conectadas directamente Filtrar los resultados del comando show</vt:lpstr>
      <vt:lpstr>Verificar las redes conectadas directamente Función de historial de comandos</vt:lpstr>
      <vt:lpstr>Verificar las redes conectadas directamente Packet Tracer — Verificar redes conectadas directamente</vt:lpstr>
      <vt:lpstr>1.6 - Módulo de práctica y cuestionario</vt:lpstr>
      <vt:lpstr>Módulo de práctica y Quiz Packet Tracer: Implementar una red pequeña</vt:lpstr>
      <vt:lpstr>Práctica del módulo y cuestionario Lab: Configurar los ajustes básicos del router</vt:lpstr>
      <vt:lpstr>Práctica del módulo y cuestionario ¿Qué aprendí en este módulo?</vt:lpstr>
      <vt:lpstr>Práctica del módulo y cuestionario  ¿Qué aprendí en este módulo? (continuación)</vt:lpstr>
      <vt:lpstr>Práctica del módulo y cuestionario  ¿Qué aprendí en este módulo? (continuación)</vt:lpstr>
      <vt:lpstr>Módulo 1: Configuración básica del dispositivo Nuevos términos y comandos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Johanna Bermudez Escobar</cp:lastModifiedBy>
  <cp:revision>348</cp:revision>
  <dcterms:created xsi:type="dcterms:W3CDTF">2019-10-18T06:21:22Z</dcterms:created>
  <dcterms:modified xsi:type="dcterms:W3CDTF">2020-05-23T00:55:12Z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