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9"/>
  </p:notesMasterIdLst>
  <p:sldIdLst>
    <p:sldId id="876" r:id="rId2"/>
    <p:sldId id="925" r:id="rId3"/>
    <p:sldId id="759" r:id="rId4"/>
    <p:sldId id="628" r:id="rId5"/>
    <p:sldId id="926" r:id="rId6"/>
    <p:sldId id="1059" r:id="rId7"/>
    <p:sldId id="1060" r:id="rId8"/>
    <p:sldId id="1061" r:id="rId9"/>
    <p:sldId id="1062" r:id="rId10"/>
    <p:sldId id="1063" r:id="rId11"/>
    <p:sldId id="927" r:id="rId12"/>
    <p:sldId id="788" r:id="rId13"/>
    <p:sldId id="1070" r:id="rId14"/>
    <p:sldId id="1071" r:id="rId15"/>
    <p:sldId id="886" r:id="rId16"/>
    <p:sldId id="1207" r:id="rId17"/>
    <p:sldId id="1135" r:id="rId18"/>
  </p:sldIdLst>
  <p:sldSz cx="9144000" cy="5143500" type="screen16x9"/>
  <p:notesSz cx="6858000" cy="91440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83794" autoAdjust="0"/>
  </p:normalViewPr>
  <p:slideViewPr>
    <p:cSldViewPr snapToGrid="0" showGuides="1">
      <p:cViewPr varScale="1">
        <p:scale>
          <a:sx n="81" d="100"/>
          <a:sy n="81" d="100"/>
        </p:scale>
        <p:origin x="-1038" y="-90"/>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10/16/2020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Cisco Networking Academy</a:t>
            </a:r>
          </a:p>
          <a:p>
            <a:pPr rtl="0">
              <a:buFontTx/>
              <a:buNone/>
            </a:pPr>
            <a:r>
              <a:rPr lang="es-419" b="0"/>
              <a:t>Switching, Routing y Wireless Essentials</a:t>
            </a:r>
            <a:r>
              <a:rPr lang="es-419" b="0" baseline="0"/>
              <a:t> v</a:t>
            </a:r>
            <a:r>
              <a:rPr lang="es-419" b="0"/>
              <a:t>7.0 (SRWE)</a:t>
            </a:r>
          </a:p>
          <a:p>
            <a:pPr rtl="0">
              <a:buFontTx/>
              <a:buNone/>
            </a:pPr>
            <a:r>
              <a:rPr lang="es-419" sz="1200">
                <a:solidFill>
                  <a:schemeClr val="accent5">
                    <a:lumMod val="40000"/>
                    <a:lumOff val="60000"/>
                  </a:schemeClr>
                </a:solidFill>
              </a:rPr>
              <a:t>Módulo 2: Conceptos de cambio</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dirty="0">
                <a:solidFill>
                  <a:schemeClr val="accent5">
                    <a:lumMod val="40000"/>
                    <a:lumOff val="60000"/>
                  </a:schemeClr>
                </a:solidFill>
              </a:rPr>
              <a:t>2</a:t>
            </a:r>
            <a:r>
              <a:rPr lang="es-419" sz="1200" baseline="0" dirty="0">
                <a:solidFill>
                  <a:schemeClr val="accent5">
                    <a:lumMod val="40000"/>
                    <a:lumOff val="60000"/>
                  </a:schemeClr>
                </a:solidFill>
              </a:rPr>
              <a:t> – </a:t>
            </a:r>
            <a:r>
              <a:rPr lang="es-419" sz="1200" dirty="0">
                <a:solidFill>
                  <a:schemeClr val="accent5">
                    <a:lumMod val="40000"/>
                    <a:lumOff val="60000"/>
                  </a:schemeClr>
                </a:solidFill>
              </a:rPr>
              <a:t> Conceptos de </a:t>
            </a:r>
            <a:r>
              <a:rPr lang="es-419" sz="1200" dirty="0" err="1">
                <a:solidFill>
                  <a:schemeClr val="accent5">
                    <a:lumMod val="40000"/>
                    <a:lumOff val="60000"/>
                  </a:schemeClr>
                </a:solidFill>
              </a:rPr>
              <a:t>switching</a:t>
            </a:r>
            <a:endParaRPr lang="es-419" sz="1200" dirty="0">
              <a:solidFill>
                <a:schemeClr val="accent5">
                  <a:lumMod val="40000"/>
                  <a:lumOff val="60000"/>
                </a:schemeClr>
              </a:solidFill>
            </a:endParaRPr>
          </a:p>
          <a:p>
            <a:pPr rtl="0">
              <a:buFontTx/>
              <a:buNone/>
            </a:pPr>
            <a:r>
              <a:rPr lang="es-419" sz="1200" b="0" dirty="0"/>
              <a:t>2.1 – </a:t>
            </a:r>
            <a:r>
              <a:rPr lang="es-419" dirty="0">
                <a:solidFill>
                  <a:schemeClr val="accent5">
                    <a:lumMod val="40000"/>
                    <a:lumOff val="60000"/>
                  </a:schemeClr>
                </a:solidFill>
              </a:rPr>
              <a:t>Reenvío de trama</a:t>
            </a:r>
          </a:p>
          <a:p>
            <a:pPr rtl="0">
              <a:lnSpc>
                <a:spcPct val="80000"/>
              </a:lnSpc>
              <a:buFontTx/>
              <a:buNone/>
            </a:pPr>
            <a:r>
              <a:rPr lang="es-419" dirty="0">
                <a:latin typeface="Arial" charset="0"/>
              </a:rPr>
              <a:t>2.1.7</a:t>
            </a:r>
            <a:r>
              <a:rPr lang="es-419" baseline="0" dirty="0">
                <a:latin typeface="Arial" charset="0"/>
              </a:rPr>
              <a:t> </a:t>
            </a:r>
            <a:r>
              <a:rPr lang="es-419" sz="1200" b="0" dirty="0"/>
              <a:t>– </a:t>
            </a:r>
            <a:r>
              <a:rPr lang="pt-BR" sz="1200" b="0" i="0" kern="1200" dirty="0" err="1">
                <a:solidFill>
                  <a:schemeClr val="tx1"/>
                </a:solidFill>
                <a:effectLst/>
                <a:latin typeface="+mn-lt"/>
                <a:ea typeface="+mn-ea"/>
                <a:cs typeface="+mn-cs"/>
              </a:rPr>
              <a:t>Switching</a:t>
            </a:r>
            <a:r>
              <a:rPr lang="pt-BR" sz="1200" b="0" i="0" kern="1200" dirty="0">
                <a:solidFill>
                  <a:schemeClr val="tx1"/>
                </a:solidFill>
                <a:effectLst/>
                <a:latin typeface="+mn-lt"/>
                <a:ea typeface="+mn-ea"/>
                <a:cs typeface="+mn-cs"/>
              </a:rPr>
              <a:t> por método de corte</a:t>
            </a:r>
            <a:endParaRPr lang="es-419" dirty="0"/>
          </a:p>
          <a:p>
            <a:pPr marL="0" marR="0" indent="0" algn="l" defTabSz="457200" rtl="0" eaLnBrk="1" fontAlgn="auto" latinLnBrk="0" hangingPunct="1">
              <a:lnSpc>
                <a:spcPct val="80000"/>
              </a:lnSpc>
              <a:spcBef>
                <a:spcPts val="0"/>
              </a:spcBef>
              <a:spcAft>
                <a:spcPts val="0"/>
              </a:spcAft>
              <a:buClrTx/>
              <a:buSzTx/>
              <a:buFontTx/>
              <a:buNone/>
              <a:tabLst/>
              <a:defRPr/>
            </a:pPr>
            <a:r>
              <a:rPr lang="es-419" dirty="0">
                <a:latin typeface="Arial" charset="0"/>
              </a:rPr>
              <a:t>2.1.8</a:t>
            </a:r>
            <a:r>
              <a:rPr lang="es-419" baseline="0" dirty="0">
                <a:latin typeface="Arial" charset="0"/>
              </a:rPr>
              <a:t> </a:t>
            </a:r>
            <a:r>
              <a:rPr lang="es-419" sz="1200" b="0" dirty="0"/>
              <a:t>– </a:t>
            </a:r>
            <a:r>
              <a:rPr lang="es-419" dirty="0"/>
              <a:t>Actividad: ¡El </a:t>
            </a:r>
            <a:r>
              <a:rPr lang="es-419" dirty="0" err="1"/>
              <a:t>Switch</a:t>
            </a:r>
            <a:r>
              <a:rPr lang="es-419" dirty="0"/>
              <a:t>!</a:t>
            </a:r>
          </a:p>
          <a:p>
            <a:pPr>
              <a:lnSpc>
                <a:spcPct val="80000"/>
              </a:lnSpc>
              <a:buFontTx/>
              <a:buNone/>
            </a:pPr>
            <a:endParaRPr lang="en-US" dirty="0"/>
          </a:p>
        </p:txBody>
      </p:sp>
    </p:spTree>
    <p:extLst>
      <p:ext uri="{BB962C8B-B14F-4D97-AF65-F5344CB8AC3E}">
        <p14:creationId xmlns:p14="http://schemas.microsoft.com/office/powerpoint/2010/main" xmlns=""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2.2 – </a:t>
            </a:r>
            <a:r>
              <a:rPr lang="es-419">
                <a:solidFill>
                  <a:schemeClr val="accent5">
                    <a:lumMod val="40000"/>
                    <a:lumOff val="60000"/>
                  </a:schemeClr>
                </a:solidFill>
              </a:rPr>
              <a:t>Dominios de switching</a:t>
            </a:r>
          </a:p>
        </p:txBody>
      </p:sp>
      <p:sp>
        <p:nvSpPr>
          <p:cNvPr id="4" name="Slide Number Placeholder 3"/>
          <p:cNvSpPr>
            <a:spLocks noGrp="1"/>
          </p:cNvSpPr>
          <p:nvPr>
            <p:ph type="sldNum" sz="quarter" idx="10"/>
          </p:nvPr>
        </p:nvSpPr>
        <p:spPr/>
        <p:txBody>
          <a:bodyPr/>
          <a:lstStyle/>
          <a:p>
            <a:pPr rtl="0"/>
            <a:fld id="{5641018C-6CAF-B84E-B92C-ECB119457FBA}" type="slidenum">
              <a:rPr/>
              <a:pPr rtl="0"/>
              <a:t>11</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2.2 – </a:t>
            </a:r>
            <a:r>
              <a:rPr lang="es-419">
                <a:solidFill>
                  <a:schemeClr val="accent5">
                    <a:lumMod val="40000"/>
                    <a:lumOff val="60000"/>
                  </a:schemeClr>
                </a:solidFill>
              </a:rPr>
              <a:t>Dominios de switching</a:t>
            </a:r>
          </a:p>
          <a:p>
            <a:pPr rtl="0">
              <a:lnSpc>
                <a:spcPct val="80000"/>
              </a:lnSpc>
              <a:buFontTx/>
              <a:buNone/>
            </a:pPr>
            <a:r>
              <a:rPr lang="es-419" sz="1200" kern="1200">
                <a:solidFill>
                  <a:schemeClr val="tx1"/>
                </a:solidFill>
                <a:latin typeface="Arial" charset="0"/>
                <a:ea typeface="ＭＳ Ｐゴシック" charset="0"/>
                <a:cs typeface="ＭＳ Ｐゴシック" charset="0"/>
              </a:rPr>
              <a:t>2.2.1 – </a:t>
            </a:r>
            <a:r>
              <a:rPr lang="es-419"/>
              <a:t>Dominios de colisiones</a:t>
            </a:r>
          </a:p>
        </p:txBody>
      </p:sp>
    </p:spTree>
    <p:extLst>
      <p:ext uri="{BB962C8B-B14F-4D97-AF65-F5344CB8AC3E}">
        <p14:creationId xmlns:p14="http://schemas.microsoft.com/office/powerpoint/2010/main" xmlns="" val="342755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2.2 – </a:t>
            </a:r>
            <a:r>
              <a:rPr lang="es-419">
                <a:solidFill>
                  <a:schemeClr val="accent5">
                    <a:lumMod val="40000"/>
                    <a:lumOff val="60000"/>
                  </a:schemeClr>
                </a:solidFill>
              </a:rPr>
              <a:t>Dominios de switching</a:t>
            </a:r>
          </a:p>
          <a:p>
            <a:pPr rtl="0">
              <a:lnSpc>
                <a:spcPct val="80000"/>
              </a:lnSpc>
              <a:buFontTx/>
              <a:buNone/>
            </a:pPr>
            <a:r>
              <a:rPr lang="es-419" sz="1200" kern="1200">
                <a:solidFill>
                  <a:schemeClr val="tx1"/>
                </a:solidFill>
                <a:latin typeface="Arial" charset="0"/>
                <a:ea typeface="ＭＳ Ｐゴシック" charset="0"/>
                <a:cs typeface="ＭＳ Ｐゴシック" charset="0"/>
              </a:rPr>
              <a:t>2.2.2</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Broadcast Domains</a:t>
            </a:r>
          </a:p>
        </p:txBody>
      </p:sp>
    </p:spTree>
    <p:extLst>
      <p:ext uri="{BB962C8B-B14F-4D97-AF65-F5344CB8AC3E}">
        <p14:creationId xmlns:p14="http://schemas.microsoft.com/office/powerpoint/2010/main" xmlns="" val="342755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2.2 – </a:t>
            </a:r>
            <a:r>
              <a:rPr lang="es-419">
                <a:solidFill>
                  <a:schemeClr val="accent5">
                    <a:lumMod val="40000"/>
                    <a:lumOff val="60000"/>
                  </a:schemeClr>
                </a:solidFill>
              </a:rPr>
              <a:t>Dominios de switching</a:t>
            </a:r>
          </a:p>
          <a:p>
            <a:pPr rtl="0">
              <a:lnSpc>
                <a:spcPct val="80000"/>
              </a:lnSpc>
              <a:buFontTx/>
              <a:buNone/>
            </a:pPr>
            <a:r>
              <a:rPr lang="es-419" sz="1200" kern="1200">
                <a:solidFill>
                  <a:schemeClr val="tx1"/>
                </a:solidFill>
                <a:latin typeface="Arial" charset="0"/>
                <a:ea typeface="ＭＳ Ｐゴシック" charset="0"/>
                <a:cs typeface="ＭＳ Ｐゴシック" charset="0"/>
              </a:rPr>
              <a:t>2.2.3</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Alivio de la congestión en la red</a:t>
            </a:r>
          </a:p>
          <a:p>
            <a:pPr marL="0" marR="0" indent="0" algn="l" defTabSz="457200" rtl="0" eaLnBrk="1" fontAlgn="auto" latinLnBrk="0" hangingPunct="1">
              <a:lnSpc>
                <a:spcPct val="80000"/>
              </a:lnSpc>
              <a:spcBef>
                <a:spcPts val="0"/>
              </a:spcBef>
              <a:spcAft>
                <a:spcPts val="0"/>
              </a:spcAft>
              <a:buClrTx/>
              <a:buSzTx/>
              <a:buFontTx/>
              <a:buNone/>
              <a:tabLst/>
              <a:defRPr/>
            </a:pPr>
            <a:r>
              <a:rPr lang="es-419" sz="1200" kern="1200">
                <a:solidFill>
                  <a:schemeClr val="tx1"/>
                </a:solidFill>
                <a:latin typeface="Arial" charset="0"/>
                <a:ea typeface="ＭＳ Ｐゴシック" charset="0"/>
                <a:cs typeface="ＭＳ Ｐゴシック" charset="0"/>
              </a:rPr>
              <a:t>2.2.4</a:t>
            </a:r>
            <a:r>
              <a:rPr lang="es-419" sz="1200" kern="1200" baseline="0">
                <a:solidFill>
                  <a:schemeClr val="tx1"/>
                </a:solidFill>
                <a:latin typeface="Arial" charset="0"/>
                <a:ea typeface="ＭＳ Ｐゴシック" charset="0"/>
                <a:cs typeface="ＭＳ Ｐゴシック" charset="0"/>
              </a:rPr>
              <a:t> </a:t>
            </a:r>
            <a:r>
              <a:rPr lang="es-419" sz="1200">
                <a:effectLst/>
              </a:rPr>
              <a:t>— Compruebe su comprensión - </a:t>
            </a:r>
            <a:r>
              <a:rPr lang="es-419">
                <a:solidFill>
                  <a:schemeClr val="accent5">
                    <a:lumMod val="40000"/>
                    <a:lumOff val="60000"/>
                  </a:schemeClr>
                </a:solidFill>
              </a:rPr>
              <a:t>Cambio de dominios</a:t>
            </a:r>
            <a:r>
              <a:rPr lang="es-419"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xmlns="" val="3427554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2.3 – </a:t>
            </a:r>
            <a:r>
              <a:rPr lang="es-419">
                <a:solidFill>
                  <a:schemeClr val="accent5">
                    <a:lumMod val="40000"/>
                    <a:lumOff val="60000"/>
                  </a:schemeClr>
                </a:solidFill>
              </a:rPr>
              <a:t>Módulo de práctica y cuestionario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15</a:t>
            </a:fld>
            <a:endParaRPr>
              <a:solidFill>
                <a:prstClr val="black"/>
              </a:solidFill>
            </a:endParaRPr>
          </a:p>
        </p:txBody>
      </p:sp>
    </p:spTree>
    <p:extLst>
      <p:ext uri="{BB962C8B-B14F-4D97-AF65-F5344CB8AC3E}">
        <p14:creationId xmlns:p14="http://schemas.microsoft.com/office/powerpoint/2010/main" xmlns="" val="968181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16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 val="224674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2</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dirty="0">
                <a:solidFill>
                  <a:schemeClr val="accent5">
                    <a:lumMod val="40000"/>
                    <a:lumOff val="60000"/>
                  </a:schemeClr>
                </a:solidFill>
              </a:rPr>
              <a:t>2</a:t>
            </a:r>
            <a:r>
              <a:rPr lang="es-419" sz="1200" baseline="0" dirty="0">
                <a:solidFill>
                  <a:schemeClr val="accent5">
                    <a:lumMod val="40000"/>
                    <a:lumOff val="60000"/>
                  </a:schemeClr>
                </a:solidFill>
              </a:rPr>
              <a:t> – </a:t>
            </a:r>
            <a:r>
              <a:rPr lang="es-419" sz="1200" dirty="0">
                <a:solidFill>
                  <a:schemeClr val="accent5">
                    <a:lumMod val="40000"/>
                    <a:lumOff val="60000"/>
                  </a:schemeClr>
                </a:solidFill>
              </a:rPr>
              <a:t> Conceptos de </a:t>
            </a:r>
            <a:r>
              <a:rPr lang="es-419" sz="1200" dirty="0" err="1">
                <a:solidFill>
                  <a:schemeClr val="accent5">
                    <a:lumMod val="40000"/>
                    <a:lumOff val="60000"/>
                  </a:schemeClr>
                </a:solidFill>
              </a:rPr>
              <a:t>switching</a:t>
            </a:r>
            <a:endParaRPr lang="es-419" sz="1200" dirty="0">
              <a:solidFill>
                <a:schemeClr val="accent5">
                  <a:lumMod val="40000"/>
                  <a:lumOff val="60000"/>
                </a:schemeClr>
              </a:solidFill>
            </a:endParaRPr>
          </a:p>
          <a:p>
            <a:pPr rtl="0">
              <a:buFontTx/>
              <a:buNone/>
            </a:pPr>
            <a:r>
              <a:rPr lang="es-419" sz="1200" b="0" dirty="0"/>
              <a:t>2.0 - Introducción</a:t>
            </a:r>
          </a:p>
          <a:p>
            <a:pPr rtl="0">
              <a:lnSpc>
                <a:spcPct val="80000"/>
              </a:lnSpc>
              <a:buFontTx/>
              <a:buNone/>
            </a:pPr>
            <a:r>
              <a:rPr lang="es-419" sz="1200" kern="1200" dirty="0">
                <a:solidFill>
                  <a:schemeClr val="tx1"/>
                </a:solidFill>
                <a:latin typeface="Arial" charset="0"/>
                <a:ea typeface="ＭＳ Ｐゴシック" charset="0"/>
                <a:cs typeface="ＭＳ Ｐゴシック" charset="0"/>
              </a:rPr>
              <a:t>2.0.2 – </a:t>
            </a:r>
            <a:r>
              <a:rPr lang="es-419" sz="1200" kern="1200" dirty="0">
                <a:solidFill>
                  <a:schemeClr val="tx1"/>
                </a:solidFill>
                <a:latin typeface="+mn-lt"/>
                <a:ea typeface="+mn-ea"/>
                <a:cs typeface="+mn-cs"/>
              </a:rPr>
              <a:t>¿Qué aprenderé en este módulo?</a:t>
            </a:r>
            <a:r>
              <a:rPr lang="es-419" sz="1200" kern="1200" baseline="0" dirty="0">
                <a:solidFill>
                  <a:schemeClr val="tx1"/>
                </a:solidFill>
                <a:latin typeface="+mn-lt"/>
                <a:ea typeface="+mn-ea"/>
                <a:cs typeface="+mn-cs"/>
              </a:rPr>
              <a:t> </a:t>
            </a:r>
          </a:p>
          <a:p>
            <a:endParaRPr lang="en-GB" dirty="0"/>
          </a:p>
        </p:txBody>
      </p:sp>
    </p:spTree>
    <p:extLst>
      <p:ext uri="{BB962C8B-B14F-4D97-AF65-F5344CB8AC3E}">
        <p14:creationId xmlns:p14="http://schemas.microsoft.com/office/powerpoint/2010/main" xmlns="" val="15879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p14="http://schemas.microsoft.com/office/powerpoint/2010/main" xmlns=""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sz="1200" kern="1200">
                <a:solidFill>
                  <a:schemeClr val="tx1"/>
                </a:solidFill>
                <a:latin typeface="Arial" charset="0"/>
                <a:ea typeface="ＭＳ Ｐゴシック" charset="0"/>
                <a:cs typeface="ＭＳ Ｐゴシック" charset="0"/>
              </a:rPr>
              <a:t>2.1.1 — </a:t>
            </a:r>
            <a:r>
              <a:rPr lang="es-419"/>
              <a:t>Conmutación en red</a:t>
            </a:r>
          </a:p>
        </p:txBody>
      </p:sp>
    </p:spTree>
    <p:extLst>
      <p:ext uri="{BB962C8B-B14F-4D97-AF65-F5344CB8AC3E}">
        <p14:creationId xmlns:p14="http://schemas.microsoft.com/office/powerpoint/2010/main" xmlns="" val="35251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a:latin typeface="Arial" charset="0"/>
              </a:rPr>
              <a:t>2.1.2</a:t>
            </a:r>
            <a:r>
              <a:rPr lang="es-419" baseline="0">
                <a:latin typeface="Arial" charset="0"/>
              </a:rPr>
              <a:t> </a:t>
            </a:r>
            <a:r>
              <a:rPr lang="es-419" sz="1200" b="0"/>
              <a:t>–</a:t>
            </a:r>
            <a:r>
              <a:rPr lang="es-419"/>
              <a:t> Tabla de direcciones MAC del switch</a:t>
            </a:r>
          </a:p>
          <a:p>
            <a:pPr>
              <a:lnSpc>
                <a:spcPct val="80000"/>
              </a:lnSpc>
              <a:buFontTx/>
              <a:buNone/>
            </a:pPr>
            <a:endParaRPr lang="en-US" dirty="0"/>
          </a:p>
        </p:txBody>
      </p:sp>
    </p:spTree>
    <p:extLst>
      <p:ext uri="{BB962C8B-B14F-4D97-AF65-F5344CB8AC3E}">
        <p14:creationId xmlns:p14="http://schemas.microsoft.com/office/powerpoint/2010/main" xmlns="" val="78533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a:latin typeface="Arial" charset="0"/>
              </a:rPr>
              <a:t>2.1.3</a:t>
            </a:r>
            <a:r>
              <a:rPr lang="es-419" baseline="0">
                <a:latin typeface="Arial" charset="0"/>
              </a:rPr>
              <a:t> </a:t>
            </a:r>
            <a:r>
              <a:rPr lang="es-419" sz="1200" b="0"/>
              <a:t>— </a:t>
            </a:r>
            <a:r>
              <a:rPr lang="es-419"/>
              <a:t>El método Switch Learn and Forward </a:t>
            </a:r>
          </a:p>
        </p:txBody>
      </p:sp>
    </p:spTree>
    <p:extLst>
      <p:ext uri="{BB962C8B-B14F-4D97-AF65-F5344CB8AC3E}">
        <p14:creationId xmlns:p14="http://schemas.microsoft.com/office/powerpoint/2010/main" xmlns="" val="7853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a:latin typeface="Arial" charset="0"/>
              </a:rPr>
              <a:t>2.1.4</a:t>
            </a:r>
            <a:r>
              <a:rPr lang="es-419" baseline="0">
                <a:latin typeface="Arial" charset="0"/>
              </a:rPr>
              <a:t> </a:t>
            </a:r>
            <a:r>
              <a:rPr lang="es-419" sz="1200" b="0"/>
              <a:t>– </a:t>
            </a:r>
            <a:r>
              <a:rPr lang="es-419"/>
              <a:t>Video: Tablas de direcciones MAC en switches conectados</a:t>
            </a:r>
          </a:p>
        </p:txBody>
      </p:sp>
    </p:spTree>
    <p:extLst>
      <p:ext uri="{BB962C8B-B14F-4D97-AF65-F5344CB8AC3E}">
        <p14:creationId xmlns:p14="http://schemas.microsoft.com/office/powerpoint/2010/main" xmlns=""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a:latin typeface="Arial" charset="0"/>
              </a:rPr>
              <a:t>2.1.5</a:t>
            </a:r>
            <a:r>
              <a:rPr lang="es-419" baseline="0">
                <a:latin typeface="Arial" charset="0"/>
              </a:rPr>
              <a:t> </a:t>
            </a:r>
            <a:r>
              <a:rPr lang="es-419" sz="1200" b="0"/>
              <a:t>– </a:t>
            </a:r>
            <a:r>
              <a:rPr lang="es-419"/>
              <a:t>Métodos de reenvío de un switch</a:t>
            </a:r>
          </a:p>
        </p:txBody>
      </p:sp>
    </p:spTree>
    <p:extLst>
      <p:ext uri="{BB962C8B-B14F-4D97-AF65-F5344CB8AC3E}">
        <p14:creationId xmlns:p14="http://schemas.microsoft.com/office/powerpoint/2010/main" xmlns=""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rtl="0">
              <a:buFontTx/>
              <a:buNone/>
            </a:pPr>
            <a:r>
              <a:rPr lang="es-419" sz="1200">
                <a:solidFill>
                  <a:schemeClr val="accent5">
                    <a:lumMod val="40000"/>
                    <a:lumOff val="60000"/>
                  </a:schemeClr>
                </a:solidFill>
              </a:rPr>
              <a:t>2</a:t>
            </a:r>
            <a:r>
              <a:rPr lang="es-419" sz="1200" baseline="0">
                <a:solidFill>
                  <a:schemeClr val="accent5">
                    <a:lumMod val="40000"/>
                    <a:lumOff val="60000"/>
                  </a:schemeClr>
                </a:solidFill>
              </a:rPr>
              <a:t> – </a:t>
            </a:r>
            <a:r>
              <a:rPr lang="es-419" sz="1200">
                <a:solidFill>
                  <a:schemeClr val="accent5">
                    <a:lumMod val="40000"/>
                    <a:lumOff val="60000"/>
                  </a:schemeClr>
                </a:solidFill>
              </a:rPr>
              <a:t> Conceptos de switching</a:t>
            </a:r>
          </a:p>
          <a:p>
            <a:pPr rtl="0">
              <a:buFontTx/>
              <a:buNone/>
            </a:pPr>
            <a:r>
              <a:rPr lang="es-419" sz="1200" b="0"/>
              <a:t>2.1 – </a:t>
            </a:r>
            <a:r>
              <a:rPr lang="es-419">
                <a:solidFill>
                  <a:schemeClr val="accent5">
                    <a:lumMod val="40000"/>
                    <a:lumOff val="60000"/>
                  </a:schemeClr>
                </a:solidFill>
              </a:rPr>
              <a:t>Frame Forwarding</a:t>
            </a:r>
          </a:p>
          <a:p>
            <a:pPr rtl="0">
              <a:lnSpc>
                <a:spcPct val="80000"/>
              </a:lnSpc>
              <a:buFontTx/>
              <a:buNone/>
            </a:pPr>
            <a:r>
              <a:rPr lang="es-419">
                <a:latin typeface="Arial" charset="0"/>
              </a:rPr>
              <a:t>2.1.6</a:t>
            </a:r>
            <a:r>
              <a:rPr lang="es-419" baseline="0">
                <a:latin typeface="Arial" charset="0"/>
              </a:rPr>
              <a:t> </a:t>
            </a:r>
            <a:r>
              <a:rPr lang="es-419" sz="1200" b="0"/>
              <a:t>– </a:t>
            </a:r>
            <a:r>
              <a:rPr lang="es-419"/>
              <a:t>Store-and-Forward Switching</a:t>
            </a:r>
          </a:p>
        </p:txBody>
      </p:sp>
    </p:spTree>
    <p:extLst>
      <p:ext uri="{BB962C8B-B14F-4D97-AF65-F5344CB8AC3E}">
        <p14:creationId xmlns:p14="http://schemas.microsoft.com/office/powerpoint/2010/main" xmlns=""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3086725553"/>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xmlns=""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 val="3653042546"/>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 val="1974617842"/>
      </p:ext>
    </p:extLst>
  </p:cSld>
  <p:clrMapOvr>
    <a:masterClrMapping/>
  </p:clrMapOvr>
  <p:transition spd="slow">
    <p:wipe/>
  </p:transition>
  <p:extLst mod="1">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xmlns="" val="542967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pPr rtl="0"/>
            <a:r>
              <a:rPr lang="es-419" sz="4600" dirty="0">
                <a:solidFill>
                  <a:schemeClr val="accent5">
                    <a:lumMod val="40000"/>
                    <a:lumOff val="60000"/>
                  </a:schemeClr>
                </a:solidFill>
              </a:rPr>
              <a:t>Módulo 2: Conceptos de Conmutación (</a:t>
            </a:r>
            <a:r>
              <a:rPr lang="es-419" sz="4600" dirty="0" err="1">
                <a:solidFill>
                  <a:schemeClr val="accent5">
                    <a:lumMod val="40000"/>
                    <a:lumOff val="60000"/>
                  </a:schemeClr>
                </a:solidFill>
              </a:rPr>
              <a:t>Switching</a:t>
            </a:r>
            <a:r>
              <a:rPr lang="es-419" sz="4600" dirty="0">
                <a:solidFill>
                  <a:schemeClr val="accent5">
                    <a:lumMod val="40000"/>
                    <a:lumOff val="60000"/>
                  </a:schemeClr>
                </a:solidFill>
              </a:rPr>
              <a:t>)</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 Switching, Routing y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xmlns=""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4840" y="210644"/>
            <a:ext cx="4590287" cy="757551"/>
          </a:xfrm>
        </p:spPr>
        <p:txBody>
          <a:bodyPr/>
          <a:lstStyle/>
          <a:p>
            <a:r>
              <a:rPr lang="es-419" sz="1600" dirty="0"/>
              <a:t>Reenvío de tramas</a:t>
            </a:r>
            <a:r>
              <a:rPr lang="en-US" altLang="en-US" dirty="0"/>
              <a:t/>
            </a:r>
            <a:br>
              <a:rPr lang="en-US" altLang="en-US" dirty="0"/>
            </a:br>
            <a:r>
              <a:rPr lang="es-419" dirty="0" err="1"/>
              <a:t>Switching</a:t>
            </a:r>
            <a:r>
              <a:rPr lang="es-419" dirty="0"/>
              <a:t> de almacenamiento y reenvío</a:t>
            </a:r>
          </a:p>
        </p:txBody>
      </p:sp>
      <p:sp>
        <p:nvSpPr>
          <p:cNvPr id="8195" name="Rectangle 6"/>
          <p:cNvSpPr>
            <a:spLocks noGrp="1" noChangeArrowheads="1"/>
          </p:cNvSpPr>
          <p:nvPr>
            <p:ph idx="1"/>
          </p:nvPr>
        </p:nvSpPr>
        <p:spPr>
          <a:xfrm>
            <a:off x="4590289" y="724968"/>
            <a:ext cx="4553711" cy="3919360"/>
          </a:xfrm>
        </p:spPr>
        <p:txBody>
          <a:bodyPr/>
          <a:lstStyle/>
          <a:p>
            <a:pPr rtl="0">
              <a:buFont typeface="Arial" panose="020B0604020202020204" pitchFamily="34" charset="0"/>
              <a:buChar char="•"/>
            </a:pPr>
            <a:r>
              <a:rPr lang="es-419" sz="1400" dirty="0"/>
              <a:t>El corte reenvía el marco inmediatamente después de determinar el MAC de destino.</a:t>
            </a:r>
          </a:p>
          <a:p>
            <a:pPr rtl="0">
              <a:buFont typeface="Arial" panose="020B0604020202020204" pitchFamily="34" charset="0"/>
              <a:buChar char="•"/>
            </a:pPr>
            <a:r>
              <a:rPr lang="es-419" sz="1400" dirty="0"/>
              <a:t>El método </a:t>
            </a:r>
            <a:r>
              <a:rPr lang="es-419" sz="1400" dirty="0" err="1"/>
              <a:t>Fragment</a:t>
            </a:r>
            <a:r>
              <a:rPr lang="es-419" sz="1400" dirty="0"/>
              <a:t> (Frag) Free  comprobará el destino y se asegurará de que el marco sea de al menos 64 Bytes. Esto eliminará a los </a:t>
            </a:r>
            <a:r>
              <a:rPr lang="es-419" sz="1400" dirty="0" err="1"/>
              <a:t>runts</a:t>
            </a:r>
            <a:r>
              <a:rPr lang="es-419" sz="1400" dirty="0"/>
              <a:t>.</a:t>
            </a:r>
          </a:p>
          <a:p>
            <a:pPr marL="0" indent="0">
              <a:buNone/>
            </a:pPr>
            <a:r>
              <a:rPr lang="es-419" sz="1400" dirty="0"/>
              <a:t>Conceptos de </a:t>
            </a:r>
            <a:r>
              <a:rPr lang="es-419" sz="1400" dirty="0" err="1"/>
              <a:t>switching</a:t>
            </a:r>
            <a:r>
              <a:rPr lang="es-419" sz="1400" dirty="0"/>
              <a:t> </a:t>
            </a:r>
            <a:r>
              <a:rPr lang="pt-BR" sz="1400" dirty="0">
                <a:solidFill>
                  <a:schemeClr val="tx1"/>
                </a:solidFill>
              </a:rPr>
              <a:t>por método de corte</a:t>
            </a:r>
            <a:r>
              <a:rPr lang="es-419" sz="1400" dirty="0"/>
              <a:t>:</a:t>
            </a:r>
          </a:p>
          <a:p>
            <a:pPr lvl="1" rtl="0">
              <a:buFont typeface="Arial" panose="020B0604020202020204" pitchFamily="34" charset="0"/>
              <a:buChar char="•"/>
            </a:pPr>
            <a:r>
              <a:rPr lang="es-419" dirty="0"/>
              <a:t>Es apropiado para los </a:t>
            </a:r>
            <a:r>
              <a:rPr lang="es-419" dirty="0" err="1"/>
              <a:t>switches</a:t>
            </a:r>
            <a:r>
              <a:rPr lang="es-419" dirty="0"/>
              <a:t> que necesitan latencia de menos de 10 microsegundos.</a:t>
            </a:r>
          </a:p>
          <a:p>
            <a:pPr lvl="1" rtl="0">
              <a:buFont typeface="Arial" panose="020B0604020202020204" pitchFamily="34" charset="0"/>
              <a:buChar char="•"/>
            </a:pPr>
            <a:r>
              <a:rPr lang="es-419" dirty="0"/>
              <a:t>No comprueba el FCS, por lo que puede propagar errores.</a:t>
            </a:r>
          </a:p>
          <a:p>
            <a:pPr lvl="1" rtl="0">
              <a:buFont typeface="Arial" panose="020B0604020202020204" pitchFamily="34" charset="0"/>
              <a:buChar char="•"/>
            </a:pPr>
            <a:r>
              <a:rPr lang="es-419" dirty="0"/>
              <a:t>Puede provocar problemas de ancho de banda si el </a:t>
            </a:r>
            <a:r>
              <a:rPr lang="es-419" dirty="0" err="1"/>
              <a:t>switch</a:t>
            </a:r>
            <a:r>
              <a:rPr lang="es-419" dirty="0"/>
              <a:t> propaga demasiados errores.</a:t>
            </a:r>
          </a:p>
          <a:p>
            <a:pPr lvl="1" rtl="0">
              <a:buFont typeface="Arial" panose="020B0604020202020204" pitchFamily="34" charset="0"/>
              <a:buChar char="•"/>
            </a:pPr>
            <a:r>
              <a:rPr lang="es-419" dirty="0"/>
              <a:t>No es compatible con puertos con velocidades diferentes que van desde la entrada hasta la salida.</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5646962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es-419">
                <a:solidFill>
                  <a:schemeClr val="accent5">
                    <a:lumMod val="40000"/>
                    <a:lumOff val="60000"/>
                  </a:schemeClr>
                </a:solidFill>
              </a:rPr>
              <a:t>2.2 Dominios de switching</a:t>
            </a:r>
          </a:p>
        </p:txBody>
      </p:sp>
    </p:spTree>
    <p:custDataLst>
      <p:tags r:id="rId1"/>
    </p:custDataLst>
    <p:extLst>
      <p:ext uri="{BB962C8B-B14F-4D97-AF65-F5344CB8AC3E}">
        <p14:creationId xmlns:p14="http://schemas.microsoft.com/office/powerpoint/2010/main" xmlns="" val="17583374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Dominios de switching</a:t>
            </a:r>
            <a:r>
              <a:rPr lang="en-US" altLang="en-US" dirty="0"/>
              <a:t/>
            </a:r>
            <a:br>
              <a:rPr lang="en-US" altLang="en-US" dirty="0"/>
            </a:br>
            <a:r>
              <a:rPr lang="es-419"/>
              <a:t>Dominios de colisiones</a:t>
            </a:r>
          </a:p>
        </p:txBody>
      </p:sp>
      <p:sp>
        <p:nvSpPr>
          <p:cNvPr id="8195" name="Rectangle 6"/>
          <p:cNvSpPr>
            <a:spLocks noGrp="1" noChangeArrowheads="1"/>
          </p:cNvSpPr>
          <p:nvPr>
            <p:ph idx="1"/>
          </p:nvPr>
        </p:nvSpPr>
        <p:spPr>
          <a:xfrm>
            <a:off x="246743" y="798945"/>
            <a:ext cx="4195948" cy="3856182"/>
          </a:xfrm>
        </p:spPr>
        <p:txBody>
          <a:bodyPr/>
          <a:lstStyle/>
          <a:p>
            <a:pPr marL="0" indent="0" rtl="0">
              <a:buNone/>
            </a:pPr>
            <a:r>
              <a:rPr lang="es-419" sz="1400" dirty="0"/>
              <a:t>Los </a:t>
            </a:r>
            <a:r>
              <a:rPr lang="es-419" sz="1400" dirty="0" err="1"/>
              <a:t>switch</a:t>
            </a:r>
            <a:r>
              <a:rPr lang="es-419" sz="1400" dirty="0"/>
              <a:t> eliminan los dominios de colisión y reducen la congestión.</a:t>
            </a:r>
          </a:p>
          <a:p>
            <a:pPr rtl="0">
              <a:buFont typeface="Arial" panose="020B0604020202020204" pitchFamily="34" charset="0"/>
              <a:buChar char="•"/>
            </a:pPr>
            <a:r>
              <a:rPr lang="es-419" sz="1400" dirty="0"/>
              <a:t>Cuando hay dúplex completo en el enlace, se eliminan los dominios de colisión.</a:t>
            </a:r>
          </a:p>
          <a:p>
            <a:pPr rtl="0">
              <a:buFont typeface="Arial" panose="020B0604020202020204" pitchFamily="34" charset="0"/>
              <a:buChar char="•"/>
            </a:pPr>
            <a:r>
              <a:rPr lang="es-419" sz="1400" dirty="0"/>
              <a:t>Cuando hay uno o más dispositivos en semidúplex, ahora habrá un dominio de colisión.</a:t>
            </a:r>
          </a:p>
          <a:p>
            <a:pPr lvl="2" rtl="0"/>
            <a:r>
              <a:rPr lang="es-419" sz="1400" dirty="0"/>
              <a:t>Ahora habrá contención por el ancho de banda.</a:t>
            </a:r>
          </a:p>
          <a:p>
            <a:pPr lvl="2" rtl="0"/>
            <a:r>
              <a:rPr lang="es-419" sz="1400" dirty="0"/>
              <a:t>Las colisiones son ahora posibles.</a:t>
            </a:r>
          </a:p>
          <a:p>
            <a:pPr rtl="0">
              <a:buFont typeface="Arial" panose="020B0604020202020204" pitchFamily="34" charset="0"/>
              <a:buChar char="•"/>
            </a:pPr>
            <a:r>
              <a:rPr lang="es-419" sz="1400" dirty="0"/>
              <a:t>La mayoría de los dispositivos, incluidos Cisco y Microsoft, utilizan la negociación automática como configuración predeterminada para dúplex y velocidad.</a:t>
            </a:r>
          </a:p>
          <a:p>
            <a:pPr marL="0" indent="0" rtl="0">
              <a:buNone/>
            </a:pPr>
            <a:r>
              <a:rPr lang="es-419" sz="1200" dirty="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492233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7239000" cy="757551"/>
          </a:xfrm>
        </p:spPr>
        <p:txBody>
          <a:bodyPr/>
          <a:lstStyle/>
          <a:p>
            <a:pPr rtl="0"/>
            <a:r>
              <a:rPr lang="es-419" sz="1600" dirty="0"/>
              <a:t>Dominios de </a:t>
            </a:r>
            <a:r>
              <a:rPr lang="es-419" sz="1600" dirty="0" err="1"/>
              <a:t>switching</a:t>
            </a:r>
            <a:r>
              <a:rPr lang="en-US" altLang="en-US" dirty="0"/>
              <a:t/>
            </a:r>
            <a:br>
              <a:rPr lang="en-US" altLang="en-US" dirty="0"/>
            </a:br>
            <a:r>
              <a:rPr lang="en-US" altLang="en-US" dirty="0" err="1"/>
              <a:t>Dominios</a:t>
            </a:r>
            <a:r>
              <a:rPr lang="en-US" altLang="en-US" dirty="0"/>
              <a:t> de </a:t>
            </a:r>
            <a:r>
              <a:rPr lang="en-US" altLang="en-US" dirty="0" err="1"/>
              <a:t>Difusión</a:t>
            </a:r>
            <a:r>
              <a:rPr lang="en-US" altLang="en-US" dirty="0"/>
              <a:t> (</a:t>
            </a:r>
            <a:r>
              <a:rPr lang="es-419" dirty="0"/>
              <a:t>Broadcast </a:t>
            </a:r>
            <a:r>
              <a:rPr lang="es-419" dirty="0" err="1"/>
              <a:t>Domains</a:t>
            </a:r>
            <a:r>
              <a:rPr lang="es-419" dirty="0"/>
              <a:t>)</a:t>
            </a:r>
          </a:p>
        </p:txBody>
      </p:sp>
      <p:sp>
        <p:nvSpPr>
          <p:cNvPr id="8195" name="Rectangle 6"/>
          <p:cNvSpPr>
            <a:spLocks noGrp="1" noChangeArrowheads="1"/>
          </p:cNvSpPr>
          <p:nvPr>
            <p:ph idx="1"/>
          </p:nvPr>
        </p:nvSpPr>
        <p:spPr>
          <a:xfrm>
            <a:off x="4202239" y="798944"/>
            <a:ext cx="4717144" cy="4122386"/>
          </a:xfrm>
        </p:spPr>
        <p:txBody>
          <a:bodyPr/>
          <a:lstStyle/>
          <a:p>
            <a:pPr rtl="0">
              <a:buFont typeface="Arial" panose="020B0604020202020204" pitchFamily="34" charset="0"/>
              <a:buChar char="•"/>
            </a:pPr>
            <a:r>
              <a:rPr lang="es-419" sz="1400" dirty="0"/>
              <a:t>Un dominio de difusión se extiende a todos los dispositivos de Capa 1 o Capa 2 de una LAN.</a:t>
            </a:r>
          </a:p>
          <a:p>
            <a:pPr lvl="1" rtl="0">
              <a:buFont typeface="Arial" panose="020B0604020202020204" pitchFamily="34" charset="0"/>
              <a:buChar char="•"/>
            </a:pPr>
            <a:r>
              <a:rPr lang="es-419" dirty="0"/>
              <a:t>Sólo un dispositivo de capa 3 (enrutador) romperá el dominio de difusión, también llamado dominio de difusión MAC.</a:t>
            </a:r>
          </a:p>
          <a:p>
            <a:pPr lvl="1" rtl="0">
              <a:buFont typeface="Arial" panose="020B0604020202020204" pitchFamily="34" charset="0"/>
              <a:buChar char="•"/>
            </a:pPr>
            <a:r>
              <a:rPr lang="es-419" dirty="0"/>
              <a:t>El dominio de difusión consta de todos los dispositivos en la LAN que reciben el tráfico de difusión.</a:t>
            </a:r>
          </a:p>
          <a:p>
            <a:pPr rtl="0">
              <a:buFont typeface="Arial" panose="020B0604020202020204" pitchFamily="34" charset="0"/>
              <a:buChar char="•"/>
            </a:pPr>
            <a:r>
              <a:rPr lang="es-419" sz="1400" dirty="0"/>
              <a:t>Cuando el </a:t>
            </a:r>
            <a:r>
              <a:rPr lang="es-419" sz="1400" dirty="0" err="1"/>
              <a:t>switch</a:t>
            </a:r>
            <a:r>
              <a:rPr lang="es-419" sz="1400" dirty="0"/>
              <a:t> de capa 2 recibe la difusión, saturará todas las interfaces excepto la interfaz de entrada. </a:t>
            </a:r>
          </a:p>
          <a:p>
            <a:pPr rtl="0">
              <a:buFont typeface="Arial" panose="020B0604020202020204" pitchFamily="34" charset="0"/>
              <a:buChar char="•"/>
            </a:pPr>
            <a:r>
              <a:rPr lang="es-419" sz="1400" dirty="0"/>
              <a:t>Demasiadas emisiones pueden causar congestión y un rendimiento deficiente de la red.</a:t>
            </a:r>
          </a:p>
          <a:p>
            <a:pPr rtl="0">
              <a:buFont typeface="Arial" panose="020B0604020202020204" pitchFamily="34" charset="0"/>
              <a:buChar char="•"/>
            </a:pPr>
            <a:r>
              <a:rPr lang="es-419" sz="1400" dirty="0"/>
              <a:t>El aumento de los dispositivos en la capa 1 o en la capa 2 hará que el dominio de difusión se expanda.</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7031126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es-419" sz="1600"/>
              <a:t>Dominios de switching</a:t>
            </a:r>
            <a:r>
              <a:rPr lang="en-US" altLang="en-US" dirty="0"/>
              <a:t/>
            </a:r>
            <a:br>
              <a:rPr lang="en-US" altLang="en-US" dirty="0"/>
            </a:br>
            <a:r>
              <a:rPr lang="es-419"/>
              <a:t>Alivio de la congestión en la red</a:t>
            </a:r>
          </a:p>
        </p:txBody>
      </p:sp>
      <p:sp>
        <p:nvSpPr>
          <p:cNvPr id="8195" name="Rectangle 6"/>
          <p:cNvSpPr>
            <a:spLocks noGrp="1" noChangeArrowheads="1"/>
          </p:cNvSpPr>
          <p:nvPr>
            <p:ph idx="1"/>
          </p:nvPr>
        </p:nvSpPr>
        <p:spPr>
          <a:xfrm>
            <a:off x="203201" y="986971"/>
            <a:ext cx="8571344" cy="990512"/>
          </a:xfrm>
        </p:spPr>
        <p:txBody>
          <a:bodyPr/>
          <a:lstStyle/>
          <a:p>
            <a:pPr marL="0" indent="0" rtl="0">
              <a:buNone/>
            </a:pPr>
            <a:r>
              <a:rPr lang="es-419" sz="1600" dirty="0"/>
              <a:t>Los </a:t>
            </a:r>
            <a:r>
              <a:rPr lang="es-419" sz="1600" dirty="0" err="1"/>
              <a:t>switch</a:t>
            </a:r>
            <a:r>
              <a:rPr lang="es-419" sz="1600" dirty="0"/>
              <a:t> utilizan la tabla de direcciones MAC y dúplex completo para eliminar colisiones y evitar la congestión.</a:t>
            </a:r>
          </a:p>
          <a:p>
            <a:pPr marL="0" indent="0" rtl="0">
              <a:buNone/>
            </a:pPr>
            <a:r>
              <a:rPr lang="es-419" sz="1600" dirty="0"/>
              <a:t>Las características del interruptor que alivian la congestión son las siguientes: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xmlns="" val="716181204"/>
              </p:ext>
            </p:extLst>
          </p:nvPr>
        </p:nvGraphicFramePr>
        <p:xfrm>
          <a:off x="449717" y="2254251"/>
          <a:ext cx="8316911" cy="2590800"/>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xmlns="" val="20000"/>
                    </a:ext>
                  </a:extLst>
                </a:gridCol>
                <a:gridCol w="6189683">
                  <a:extLst>
                    <a:ext uri="{9D8B030D-6E8A-4147-A177-3AD203B41FA5}">
                      <a16:colId xmlns:a16="http://schemas.microsoft.com/office/drawing/2014/main" xmlns="" val="20001"/>
                    </a:ext>
                  </a:extLst>
                </a:gridCol>
              </a:tblGrid>
              <a:tr h="302463">
                <a:tc>
                  <a:txBody>
                    <a:bodyPr/>
                    <a:lstStyle/>
                    <a:p>
                      <a:pPr rtl="0"/>
                      <a:r>
                        <a:rPr lang="es-419" dirty="0"/>
                        <a:t>Protocolo</a:t>
                      </a:r>
                    </a:p>
                  </a:txBody>
                  <a:tcPr/>
                </a:tc>
                <a:tc>
                  <a:txBody>
                    <a:bodyPr/>
                    <a:lstStyle/>
                    <a:p>
                      <a:pPr rtl="0"/>
                      <a:r>
                        <a:rPr lang="es-419"/>
                        <a:t>Función</a:t>
                      </a:r>
                    </a:p>
                  </a:txBody>
                  <a:tcPr/>
                </a:tc>
                <a:extLst>
                  <a:ext uri="{0D108BD9-81ED-4DB2-BD59-A6C34878D82A}">
                    <a16:rowId xmlns:a16="http://schemas.microsoft.com/office/drawing/2014/main" xmlns="" val="10000"/>
                  </a:ext>
                </a:extLst>
              </a:tr>
              <a:tr h="323562">
                <a:tc>
                  <a:txBody>
                    <a:bodyPr/>
                    <a:lstStyle/>
                    <a:p>
                      <a:pPr rtl="0"/>
                      <a:r>
                        <a:rPr lang="es-419" b="1"/>
                        <a:t>Velocidades de puertos rápidos</a:t>
                      </a:r>
                    </a:p>
                  </a:txBody>
                  <a:tcPr/>
                </a:tc>
                <a:tc>
                  <a:txBody>
                    <a:bodyPr/>
                    <a:lstStyle/>
                    <a:p>
                      <a:pPr marL="0" indent="0" rtl="0">
                        <a:buFont typeface="Wingdings" panose="05000000000000000000" pitchFamily="2" charset="2"/>
                        <a:buNone/>
                      </a:pPr>
                      <a:r>
                        <a:rPr lang="es-419" dirty="0"/>
                        <a:t>Dependiendo del modelo, los </a:t>
                      </a:r>
                      <a:r>
                        <a:rPr lang="es-419" dirty="0" err="1"/>
                        <a:t>switch</a:t>
                      </a:r>
                      <a:r>
                        <a:rPr lang="es-419" dirty="0"/>
                        <a:t> pueden tener velocidades de puerto de hasta 100 Gbps.</a:t>
                      </a:r>
                    </a:p>
                  </a:txBody>
                  <a:tcPr/>
                </a:tc>
                <a:extLst>
                  <a:ext uri="{0D108BD9-81ED-4DB2-BD59-A6C34878D82A}">
                    <a16:rowId xmlns:a16="http://schemas.microsoft.com/office/drawing/2014/main" xmlns="" val="10001"/>
                  </a:ext>
                </a:extLst>
              </a:tr>
              <a:tr h="333828">
                <a:tc>
                  <a:txBody>
                    <a:bodyPr/>
                    <a:lstStyle/>
                    <a:p>
                      <a:pPr rtl="0"/>
                      <a:r>
                        <a:rPr lang="es-419" b="1"/>
                        <a:t>Switching interno rápido</a:t>
                      </a:r>
                    </a:p>
                  </a:txBody>
                  <a:tcPr/>
                </a:tc>
                <a:tc>
                  <a:txBody>
                    <a:bodyPr/>
                    <a:lstStyle/>
                    <a:p>
                      <a:pPr marL="0" indent="0" rtl="0">
                        <a:buFont typeface="Wingdings" panose="05000000000000000000" pitchFamily="2" charset="2"/>
                        <a:buNone/>
                      </a:pPr>
                      <a:r>
                        <a:rPr lang="es-419"/>
                        <a:t>Esto utiliza un bus interno rápido o memoria compartida para mejorar</a:t>
                      </a:r>
                      <a:r>
                        <a:rPr lang="es-419" baseline="0"/>
                        <a:t> el rendimiento. </a:t>
                      </a:r>
                    </a:p>
                  </a:txBody>
                  <a:tcPr/>
                </a:tc>
                <a:extLst>
                  <a:ext uri="{0D108BD9-81ED-4DB2-BD59-A6C34878D82A}">
                    <a16:rowId xmlns:a16="http://schemas.microsoft.com/office/drawing/2014/main" xmlns="" val="10002"/>
                  </a:ext>
                </a:extLst>
              </a:tr>
              <a:tr h="335320">
                <a:tc>
                  <a:txBody>
                    <a:bodyPr/>
                    <a:lstStyle/>
                    <a:p>
                      <a:pPr rtl="0"/>
                      <a:r>
                        <a:rPr lang="es-419" b="1"/>
                        <a:t>Búferes para tramas grandes</a:t>
                      </a:r>
                    </a:p>
                  </a:txBody>
                  <a:tcPr/>
                </a:tc>
                <a:tc>
                  <a:txBody>
                    <a:bodyPr/>
                    <a:lstStyle/>
                    <a:p>
                      <a:pPr rtl="0"/>
                      <a:r>
                        <a:rPr lang="es-419"/>
                        <a:t>Esto permite el</a:t>
                      </a:r>
                      <a:r>
                        <a:rPr lang="es-419" baseline="0"/>
                        <a:t> almacenamiento temporal mientras se procesan grandes cantidades de tramas. </a:t>
                      </a:r>
                    </a:p>
                  </a:txBody>
                  <a:tcPr/>
                </a:tc>
                <a:extLst>
                  <a:ext uri="{0D108BD9-81ED-4DB2-BD59-A6C34878D82A}">
                    <a16:rowId xmlns:a16="http://schemas.microsoft.com/office/drawing/2014/main" xmlns="" val="10003"/>
                  </a:ext>
                </a:extLst>
              </a:tr>
              <a:tr h="319314">
                <a:tc>
                  <a:txBody>
                    <a:bodyPr/>
                    <a:lstStyle/>
                    <a:p>
                      <a:pPr rtl="0"/>
                      <a:r>
                        <a:rPr lang="es-419" b="1"/>
                        <a:t>Alta densidad del puerto</a:t>
                      </a:r>
                    </a:p>
                  </a:txBody>
                  <a:tcPr/>
                </a:tc>
                <a:tc>
                  <a:txBody>
                    <a:bodyPr/>
                    <a:lstStyle/>
                    <a:p>
                      <a:pPr rtl="0"/>
                      <a:r>
                        <a:rPr lang="es-419" dirty="0"/>
                        <a:t>Esto proporciona muchos puertos para que los dispositivos se conecten a LAN con</a:t>
                      </a:r>
                      <a:r>
                        <a:rPr lang="es-419" baseline="0" dirty="0"/>
                        <a:t> menos costo. Esto también proporciona más tráfico local con menos congestión. </a:t>
                      </a:r>
                    </a:p>
                  </a:txBody>
                  <a:tcPr/>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xmlns="" val="25741446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2.3 - Módulo de práctica y cuestionario</a:t>
            </a:r>
          </a:p>
        </p:txBody>
      </p:sp>
    </p:spTree>
    <p:custDataLst>
      <p:tags r:id="rId1"/>
    </p:custDataLst>
    <p:extLst>
      <p:ext uri="{BB962C8B-B14F-4D97-AF65-F5344CB8AC3E}">
        <p14:creationId xmlns:p14="http://schemas.microsoft.com/office/powerpoint/2010/main" xmlns="" val="34889854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2: Conceptos de conmutación</a:t>
            </a:r>
            <a:r>
              <a:rPr lang="en-US" dirty="0">
                <a:latin typeface="Arial" charset="0"/>
              </a:rPr>
              <a:t/>
            </a:r>
            <a:br>
              <a:rPr lang="en-US" dirty="0">
                <a:latin typeface="Arial" charset="0"/>
              </a:rPr>
            </a:br>
            <a:r>
              <a:rPr lang="es-419" dirty="0">
                <a:latin typeface="Arial" charset="0"/>
              </a:rPr>
              <a:t>Nuevos términos y comandos</a:t>
            </a:r>
          </a:p>
        </p:txBody>
      </p:sp>
      <p:sp>
        <p:nvSpPr>
          <p:cNvPr id="2" name="Rectangle 1">
            <a:extLst>
              <a:ext uri="{FF2B5EF4-FFF2-40B4-BE49-F238E27FC236}">
                <a16:creationId xmlns:a16="http://schemas.microsoft.com/office/drawing/2014/main" xmlns="" id="{E4510E73-4BA7-41D8-852B-8314AABA1827}"/>
              </a:ext>
            </a:extLst>
          </p:cNvPr>
          <p:cNvSpPr/>
          <p:nvPr/>
        </p:nvSpPr>
        <p:spPr>
          <a:xfrm>
            <a:off x="146051" y="880533"/>
            <a:ext cx="4572000" cy="2308324"/>
          </a:xfrm>
          <a:prstGeom prst="rect">
            <a:avLst/>
          </a:prstGeom>
        </p:spPr>
        <p:txBody>
          <a:bodyPr>
            <a:spAutoFit/>
          </a:bodyPr>
          <a:lstStyle/>
          <a:p>
            <a:pPr marL="285750" indent="-285750" rtl="0">
              <a:buFont typeface="Arial" panose="020B0604020202020204" pitchFamily="34" charset="0"/>
              <a:buChar char="•"/>
            </a:pPr>
            <a:r>
              <a:rPr lang="es-419">
                <a:solidFill>
                  <a:srgbClr val="000000"/>
                </a:solidFill>
              </a:rPr>
              <a:t>content accessible memory (CAM)</a:t>
            </a:r>
          </a:p>
          <a:p>
            <a:pPr marL="285750" indent="-285750" rtl="0">
              <a:buFont typeface="Arial" panose="020B0604020202020204" pitchFamily="34" charset="0"/>
              <a:buChar char="•"/>
            </a:pPr>
            <a:r>
              <a:rPr lang="es-419">
                <a:solidFill>
                  <a:srgbClr val="000000"/>
                </a:solidFill>
              </a:rPr>
              <a:t>MAC address table</a:t>
            </a:r>
          </a:p>
          <a:p>
            <a:pPr marL="285750" indent="-285750" defTabSz="685777" rtl="0">
              <a:buFont typeface="Arial" panose="020B0604020202020204" pitchFamily="34" charset="0"/>
              <a:buChar char="•"/>
            </a:pPr>
            <a:r>
              <a:rPr lang="es-419">
                <a:solidFill>
                  <a:srgbClr val="000000"/>
                </a:solidFill>
              </a:rPr>
              <a:t>store-and-forward switching</a:t>
            </a:r>
          </a:p>
          <a:p>
            <a:pPr marL="285750" indent="-285750" defTabSz="685777" rtl="0">
              <a:buFont typeface="Arial" panose="020B0604020202020204" pitchFamily="34" charset="0"/>
              <a:buChar char="•"/>
            </a:pPr>
            <a:r>
              <a:rPr lang="es-419">
                <a:solidFill>
                  <a:srgbClr val="000000"/>
                </a:solidFill>
              </a:rPr>
              <a:t>cut-through switching</a:t>
            </a:r>
          </a:p>
          <a:p>
            <a:pPr marL="285750" indent="-285750" defTabSz="685777" rtl="0">
              <a:buFont typeface="Arial" panose="020B0604020202020204" pitchFamily="34" charset="0"/>
              <a:buChar char="•"/>
            </a:pPr>
            <a:r>
              <a:rPr lang="es-419">
                <a:solidFill>
                  <a:srgbClr val="000000"/>
                </a:solidFill>
              </a:rPr>
              <a:t>automatic buffering</a:t>
            </a:r>
          </a:p>
          <a:p>
            <a:pPr marL="285750" indent="-285750" defTabSz="685777" rtl="0">
              <a:buFont typeface="Arial" panose="020B0604020202020204" pitchFamily="34" charset="0"/>
              <a:buChar char="•"/>
            </a:pPr>
            <a:r>
              <a:rPr lang="es-419">
                <a:solidFill>
                  <a:srgbClr val="000000"/>
                </a:solidFill>
              </a:rPr>
              <a:t>fragment free switching</a:t>
            </a:r>
          </a:p>
          <a:p>
            <a:pPr marL="285750" indent="-285750" defTabSz="685777" rtl="0">
              <a:buFont typeface="Arial" panose="020B0604020202020204" pitchFamily="34" charset="0"/>
              <a:buChar char="•"/>
            </a:pPr>
            <a:r>
              <a:rPr lang="es-419">
                <a:solidFill>
                  <a:srgbClr val="000000"/>
                </a:solidFill>
              </a:rPr>
              <a:t>collision domains</a:t>
            </a:r>
          </a:p>
          <a:p>
            <a:pPr marL="285750" indent="-285750" defTabSz="685777" rtl="0">
              <a:buFont typeface="Arial" panose="020B0604020202020204" pitchFamily="34" charset="0"/>
              <a:buChar char="•"/>
            </a:pPr>
            <a:r>
              <a:rPr lang="es-419">
                <a:solidFill>
                  <a:srgbClr val="000000"/>
                </a:solidFill>
              </a:rPr>
              <a:t>broadcast domains</a:t>
            </a:r>
          </a:p>
        </p:txBody>
      </p:sp>
    </p:spTree>
    <p:custDataLst>
      <p:tags r:id="rId1"/>
    </p:custDataLst>
    <p:extLst>
      <p:ext uri="{BB962C8B-B14F-4D97-AF65-F5344CB8AC3E}">
        <p14:creationId xmlns:p14="http://schemas.microsoft.com/office/powerpoint/2010/main" xmlns="" val="318208691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417147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es-419"/>
              <a:t>Objetivos del módulo</a:t>
            </a:r>
          </a:p>
        </p:txBody>
      </p:sp>
      <p:sp>
        <p:nvSpPr>
          <p:cNvPr id="6147" name="Rectangle 34"/>
          <p:cNvSpPr>
            <a:spLocks noGrp="1" noChangeArrowheads="1"/>
          </p:cNvSpPr>
          <p:nvPr>
            <p:ph idx="1"/>
          </p:nvPr>
        </p:nvSpPr>
        <p:spPr>
          <a:xfrm>
            <a:off x="101841" y="819756"/>
            <a:ext cx="8769026" cy="889134"/>
          </a:xfrm>
        </p:spPr>
        <p:txBody>
          <a:bodyPr/>
          <a:lstStyle/>
          <a:p>
            <a:pPr rtl="0">
              <a:buFontTx/>
              <a:buNone/>
            </a:pPr>
            <a:r>
              <a:rPr lang="es-419" b="1" dirty="0"/>
              <a:t>Titulo del Módulo: </a:t>
            </a:r>
            <a:r>
              <a:rPr lang="es-419" sz="1600" dirty="0"/>
              <a:t>Conceptos de Conmutación (</a:t>
            </a:r>
            <a:r>
              <a:rPr lang="es-419" sz="1600" dirty="0" err="1"/>
              <a:t>Switching</a:t>
            </a:r>
            <a:r>
              <a:rPr lang="es-419" sz="1600" dirty="0"/>
              <a:t>)</a:t>
            </a:r>
          </a:p>
          <a:p>
            <a:pPr marL="0" indent="0" rtl="0">
              <a:spcBef>
                <a:spcPct val="30000"/>
              </a:spcBef>
              <a:buNone/>
            </a:pPr>
            <a:r>
              <a:rPr lang="es-419" b="1" dirty="0"/>
              <a:t>Objetivo del módulo: </a:t>
            </a:r>
            <a:r>
              <a:rPr lang="es-419" dirty="0"/>
              <a:t>Explicar cómo la capa 2 envía la data.</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2985018778"/>
              </p:ext>
            </p:extLst>
          </p:nvPr>
        </p:nvGraphicFramePr>
        <p:xfrm>
          <a:off x="487933" y="1874440"/>
          <a:ext cx="8168134" cy="940371"/>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xmlns="" val="20000"/>
                    </a:ext>
                  </a:extLst>
                </a:gridCol>
                <a:gridCol w="5511627">
                  <a:extLst>
                    <a:ext uri="{9D8B030D-6E8A-4147-A177-3AD203B41FA5}">
                      <a16:colId xmlns:a16="http://schemas.microsoft.com/office/drawing/2014/main" xmlns="" val="20001"/>
                    </a:ext>
                  </a:extLst>
                </a:gridCol>
              </a:tblGrid>
              <a:tr h="186166">
                <a:tc>
                  <a:txBody>
                    <a:bodyPr/>
                    <a:lstStyle/>
                    <a:p>
                      <a:pPr marL="0" marR="0" rtl="0">
                        <a:lnSpc>
                          <a:spcPct val="107000"/>
                        </a:lnSpc>
                        <a:spcBef>
                          <a:spcPts val="0"/>
                        </a:spcBef>
                        <a:spcAft>
                          <a:spcPts val="0"/>
                        </a:spcAft>
                      </a:pPr>
                      <a:r>
                        <a:rPr lang="es-419" sz="1200">
                          <a:effectLst/>
                        </a:rPr>
                        <a:t>Título del tema</a:t>
                      </a:r>
                    </a:p>
                  </a:txBody>
                  <a:tcPr marL="68580" marR="68580" marT="0" marB="0"/>
                </a:tc>
                <a:tc>
                  <a:txBody>
                    <a:bodyPr/>
                    <a:lstStyle/>
                    <a:p>
                      <a:pPr marL="0" marR="0" rtl="0">
                        <a:lnSpc>
                          <a:spcPct val="107000"/>
                        </a:lnSpc>
                        <a:spcBef>
                          <a:spcPts val="0"/>
                        </a:spcBef>
                        <a:spcAft>
                          <a:spcPts val="0"/>
                        </a:spcAft>
                      </a:pPr>
                      <a:r>
                        <a:rPr lang="es-419" sz="1200">
                          <a:effectLst/>
                        </a:rPr>
                        <a:t>Objetivo del tema</a:t>
                      </a:r>
                    </a:p>
                  </a:txBody>
                  <a:tcPr marL="68580" marR="68580" marT="0" marB="0"/>
                </a:tc>
                <a:extLst>
                  <a:ext uri="{0D108BD9-81ED-4DB2-BD59-A6C34878D82A}">
                    <a16:rowId xmlns:a16="http://schemas.microsoft.com/office/drawing/2014/main" xmlns="" val="10000"/>
                  </a:ext>
                </a:extLst>
              </a:tr>
              <a:tr h="372332">
                <a:tc>
                  <a:txBody>
                    <a:bodyPr/>
                    <a:lstStyle/>
                    <a:p>
                      <a:pPr marL="0" marR="0" rtl="0">
                        <a:lnSpc>
                          <a:spcPct val="107000"/>
                        </a:lnSpc>
                        <a:spcBef>
                          <a:spcPts val="0"/>
                        </a:spcBef>
                        <a:spcAft>
                          <a:spcPts val="0"/>
                        </a:spcAft>
                      </a:pPr>
                      <a:r>
                        <a:rPr lang="es-419" sz="1200">
                          <a:effectLst/>
                        </a:rPr>
                        <a:t>Reenvío de tramas</a:t>
                      </a:r>
                    </a:p>
                  </a:txBody>
                  <a:tcPr marL="68580" marR="68580" marT="0" marB="0"/>
                </a:tc>
                <a:tc>
                  <a:txBody>
                    <a:bodyPr/>
                    <a:lstStyle/>
                    <a:p>
                      <a:pPr marL="0" marR="0" rtl="0">
                        <a:lnSpc>
                          <a:spcPct val="107000"/>
                        </a:lnSpc>
                        <a:spcBef>
                          <a:spcPts val="0"/>
                        </a:spcBef>
                        <a:spcAft>
                          <a:spcPts val="0"/>
                        </a:spcAft>
                      </a:pPr>
                      <a:r>
                        <a:rPr lang="es-419" sz="1200"/>
                        <a:t>Explique la forma en la que las tramas se reenvían en una red conmutada.</a:t>
                      </a:r>
                    </a:p>
                  </a:txBody>
                  <a:tcPr marL="68580" marR="68580" marT="0" marB="0"/>
                </a:tc>
                <a:extLst>
                  <a:ext uri="{0D108BD9-81ED-4DB2-BD59-A6C34878D82A}">
                    <a16:rowId xmlns:a16="http://schemas.microsoft.com/office/drawing/2014/main" xmlns="" val="10001"/>
                  </a:ext>
                </a:extLst>
              </a:tr>
              <a:tr h="372332">
                <a:tc>
                  <a:txBody>
                    <a:bodyPr/>
                    <a:lstStyle/>
                    <a:p>
                      <a:pPr marL="0" marR="0" rtl="0">
                        <a:lnSpc>
                          <a:spcPct val="107000"/>
                        </a:lnSpc>
                        <a:spcBef>
                          <a:spcPts val="0"/>
                        </a:spcBef>
                        <a:spcAft>
                          <a:spcPts val="0"/>
                        </a:spcAft>
                      </a:pPr>
                      <a:r>
                        <a:rPr lang="es-419" sz="1200">
                          <a:effectLst/>
                        </a:rPr>
                        <a:t>Dominios de switching</a:t>
                      </a:r>
                    </a:p>
                  </a:txBody>
                  <a:tcPr marL="68580" marR="68580" marT="0" marB="0"/>
                </a:tc>
                <a:tc>
                  <a:txBody>
                    <a:bodyPr/>
                    <a:lstStyle/>
                    <a:p>
                      <a:pPr marL="0" marR="0" rtl="0">
                        <a:lnSpc>
                          <a:spcPct val="107000"/>
                        </a:lnSpc>
                        <a:spcBef>
                          <a:spcPts val="0"/>
                        </a:spcBef>
                        <a:spcAft>
                          <a:spcPts val="0"/>
                        </a:spcAft>
                      </a:pPr>
                      <a:r>
                        <a:rPr lang="es-419" sz="1200"/>
                        <a:t>Compare un dominio de colisiones con un dominio de difusión.</a:t>
                      </a:r>
                    </a:p>
                  </a:txBody>
                  <a:tcPr marL="68580" marR="68580" marT="0" marB="0"/>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xmlns="" val="3381894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es-419" dirty="0">
                <a:solidFill>
                  <a:schemeClr val="accent5">
                    <a:lumMod val="40000"/>
                    <a:lumOff val="60000"/>
                  </a:schemeClr>
                </a:solidFill>
              </a:rPr>
              <a:t>2.1 Reenvío de tramas (</a:t>
            </a:r>
            <a:r>
              <a:rPr lang="es-419" dirty="0" err="1">
                <a:solidFill>
                  <a:schemeClr val="accent5">
                    <a:lumMod val="40000"/>
                    <a:lumOff val="60000"/>
                  </a:schemeClr>
                </a:solidFill>
              </a:rPr>
              <a:t>Frame</a:t>
            </a:r>
            <a:r>
              <a:rPr lang="es-419" dirty="0">
                <a:solidFill>
                  <a:schemeClr val="accent5">
                    <a:lumMod val="40000"/>
                    <a:lumOff val="60000"/>
                  </a:schemeClr>
                </a:solidFill>
              </a:rPr>
              <a:t> </a:t>
            </a:r>
            <a:r>
              <a:rPr lang="es-419" dirty="0" err="1">
                <a:solidFill>
                  <a:schemeClr val="accent5">
                    <a:lumMod val="40000"/>
                    <a:lumOff val="60000"/>
                  </a:schemeClr>
                </a:solidFill>
              </a:rPr>
              <a:t>Forwarding</a:t>
            </a:r>
            <a:r>
              <a:rPr lang="es-419" dirty="0">
                <a:solidFill>
                  <a:schemeClr val="accent5">
                    <a:lumMod val="40000"/>
                    <a:lumOff val="60000"/>
                  </a:schemeClr>
                </a:solidFill>
              </a:rPr>
              <a:t>)</a:t>
            </a:r>
          </a:p>
        </p:txBody>
      </p:sp>
    </p:spTree>
    <p:custDataLst>
      <p:tags r:id="rId1"/>
    </p:custDataLst>
    <p:extLst>
      <p:ext uri="{BB962C8B-B14F-4D97-AF65-F5344CB8AC3E}">
        <p14:creationId xmlns:p14="http://schemas.microsoft.com/office/powerpoint/2010/main" xmlns=""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s-419" sz="1800" dirty="0"/>
              <a:t>Reenvío de Tramas</a:t>
            </a:r>
            <a:r>
              <a:rPr lang="en-US" altLang="en-US" dirty="0"/>
              <a:t/>
            </a:r>
            <a:br>
              <a:rPr lang="en-US" altLang="en-US" dirty="0"/>
            </a:br>
            <a:r>
              <a:rPr lang="es-419" dirty="0"/>
              <a:t>Conmutación en redes</a:t>
            </a:r>
          </a:p>
        </p:txBody>
      </p:sp>
      <p:sp>
        <p:nvSpPr>
          <p:cNvPr id="2" name="Content Placeholder 1"/>
          <p:cNvSpPr>
            <a:spLocks noGrp="1"/>
          </p:cNvSpPr>
          <p:nvPr>
            <p:ph idx="1"/>
          </p:nvPr>
        </p:nvSpPr>
        <p:spPr>
          <a:xfrm>
            <a:off x="118755" y="834569"/>
            <a:ext cx="4896590" cy="3608122"/>
          </a:xfrm>
        </p:spPr>
        <p:txBody>
          <a:bodyPr/>
          <a:lstStyle/>
          <a:p>
            <a:pPr marL="0" indent="0" rtl="0">
              <a:buNone/>
            </a:pPr>
            <a:r>
              <a:rPr lang="es-419" sz="1600"/>
              <a:t>Se asocian dos términos con marcos que entran o salen de una interfaz:</a:t>
            </a:r>
          </a:p>
          <a:p>
            <a:pPr lvl="1" rtl="0">
              <a:buFont typeface="Arial" panose="020B0604020202020204" pitchFamily="34" charset="0"/>
              <a:buChar char="•"/>
            </a:pPr>
            <a:r>
              <a:rPr lang="es-419" sz="1600" b="1"/>
              <a:t>Entrada</a:t>
            </a:r>
            <a:r>
              <a:rPr lang="es-419" sz="1600"/>
              <a:t> — entrar en la interfaz</a:t>
            </a:r>
          </a:p>
          <a:p>
            <a:pPr lvl="1" rtl="0">
              <a:buFont typeface="Arial" panose="020B0604020202020204" pitchFamily="34" charset="0"/>
              <a:buChar char="•"/>
            </a:pPr>
            <a:r>
              <a:rPr lang="es-419" sz="1600" b="1"/>
              <a:t>Salida</a:t>
            </a:r>
            <a:r>
              <a:rPr lang="es-419" sz="1600"/>
              <a:t> : salida de la interfaz</a:t>
            </a:r>
          </a:p>
          <a:p>
            <a:pPr marL="0" indent="0" rtl="0">
              <a:buNone/>
            </a:pPr>
            <a:r>
              <a:rPr lang="es-419" sz="1600"/>
              <a:t>Un switch reenvía basado en la interfaz de entrada y la dirección MAC de destino.</a:t>
            </a:r>
          </a:p>
          <a:p>
            <a:pPr marL="0" indent="0" rtl="0">
              <a:buNone/>
            </a:pPr>
            <a:r>
              <a:rPr lang="es-419" sz="1600"/>
              <a:t>Un switch Ethernet de capa 2 utiliza direcciones MAC para tomar decisiones de reenvío.</a:t>
            </a:r>
          </a:p>
          <a:p>
            <a:pPr marL="0" indent="0">
              <a:buNone/>
            </a:pPr>
            <a:endParaRPr lang="en-US" sz="1600" dirty="0"/>
          </a:p>
          <a:p>
            <a:pPr marL="0" indent="0" rtl="0">
              <a:buNone/>
            </a:pPr>
            <a:r>
              <a:rPr lang="es-419" sz="1600" b="1"/>
              <a:t>Nota</a:t>
            </a:r>
            <a:r>
              <a:rPr lang="es-419" sz="1600"/>
              <a:t>: Un switch nunca permitirá que el tráfico se reenvíe fuera de la interfaz en la que recibió el tráfico.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23424782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dirty="0"/>
              <a:t>Reenvío de Tramas</a:t>
            </a:r>
            <a:r>
              <a:rPr lang="en-US" altLang="en-US" dirty="0"/>
              <a:t/>
            </a:r>
            <a:br>
              <a:rPr lang="en-US" altLang="en-US" dirty="0"/>
            </a:br>
            <a:r>
              <a:rPr lang="es-419" dirty="0"/>
              <a:t>Tabla de direcciones MAC del </a:t>
            </a:r>
            <a:r>
              <a:rPr lang="es-419" dirty="0" err="1"/>
              <a:t>switch</a:t>
            </a:r>
            <a:endParaRPr lang="es-419" dirty="0"/>
          </a:p>
        </p:txBody>
      </p:sp>
      <p:sp>
        <p:nvSpPr>
          <p:cNvPr id="8195" name="Rectangle 6"/>
          <p:cNvSpPr>
            <a:spLocks noGrp="1" noChangeArrowheads="1"/>
          </p:cNvSpPr>
          <p:nvPr>
            <p:ph idx="1"/>
          </p:nvPr>
        </p:nvSpPr>
        <p:spPr>
          <a:xfrm>
            <a:off x="124609" y="905949"/>
            <a:ext cx="8853286" cy="2871724"/>
          </a:xfrm>
        </p:spPr>
        <p:txBody>
          <a:bodyPr/>
          <a:lstStyle/>
          <a:p>
            <a:pPr marL="0" indent="0" rtl="0">
              <a:buNone/>
            </a:pPr>
            <a:r>
              <a:rPr lang="es-419" sz="1800" dirty="0"/>
              <a:t>Un </a:t>
            </a:r>
            <a:r>
              <a:rPr lang="es-419" sz="1800" dirty="0" err="1"/>
              <a:t>switch</a:t>
            </a:r>
            <a:r>
              <a:rPr lang="es-419" sz="1800" dirty="0"/>
              <a:t> utilizará la dirección MAC de destino para determinar la interfaz de salida.</a:t>
            </a:r>
          </a:p>
          <a:p>
            <a:pPr marL="0" indent="0" rtl="0">
              <a:buNone/>
            </a:pPr>
            <a:r>
              <a:rPr lang="es-419" sz="1800" dirty="0"/>
              <a:t>Antes de que un </a:t>
            </a:r>
            <a:r>
              <a:rPr lang="es-419" sz="1800" dirty="0" err="1"/>
              <a:t>switch</a:t>
            </a:r>
            <a:r>
              <a:rPr lang="es-419" sz="1800" dirty="0"/>
              <a:t> pueda tomar esta decisión, debe saber qué interfaz se encuentra el destino.</a:t>
            </a:r>
          </a:p>
          <a:p>
            <a:pPr marL="0" indent="0" rtl="0">
              <a:buNone/>
            </a:pPr>
            <a:r>
              <a:rPr lang="es-419" sz="1800" dirty="0"/>
              <a:t>Un </a:t>
            </a:r>
            <a:r>
              <a:rPr lang="es-419" sz="1800" dirty="0" err="1"/>
              <a:t>switch</a:t>
            </a:r>
            <a:r>
              <a:rPr lang="es-419" sz="1800" dirty="0"/>
              <a:t> crea una tabla de direcciones MAC, también conocida como tabla de memoria direccionable por contenido (CAM), grabando la dirección MAC de origen en la tabla junto con el puerto en el que se recibió.</a:t>
            </a:r>
          </a:p>
          <a:p>
            <a:pPr lvl="1"/>
            <a:endParaRPr lang="en-US" dirty="0">
              <a:effectLst/>
            </a:endParaRPr>
          </a:p>
        </p:txBody>
      </p:sp>
    </p:spTree>
    <p:custDataLst>
      <p:tags r:id="rId1"/>
    </p:custDataLst>
    <p:extLst>
      <p:ext uri="{BB962C8B-B14F-4D97-AF65-F5344CB8AC3E}">
        <p14:creationId xmlns:p14="http://schemas.microsoft.com/office/powerpoint/2010/main" xmlns="" val="352921276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dirty="0"/>
              <a:t>Reenvío de tramas</a:t>
            </a:r>
            <a:r>
              <a:rPr lang="en-US" altLang="en-US" dirty="0"/>
              <a:t/>
            </a:r>
            <a:br>
              <a:rPr lang="en-US" altLang="en-US" dirty="0"/>
            </a:br>
            <a:r>
              <a:rPr lang="es-419" dirty="0"/>
              <a:t>El método de aprendizaje y reenvío del </a:t>
            </a:r>
            <a:r>
              <a:rPr lang="es-419" dirty="0" err="1"/>
              <a:t>switch</a:t>
            </a:r>
            <a:endParaRPr lang="es-419" dirty="0"/>
          </a:p>
        </p:txBody>
      </p:sp>
      <p:sp>
        <p:nvSpPr>
          <p:cNvPr id="8195" name="Rectangle 6"/>
          <p:cNvSpPr>
            <a:spLocks noGrp="1" noChangeArrowheads="1"/>
          </p:cNvSpPr>
          <p:nvPr>
            <p:ph idx="1"/>
          </p:nvPr>
        </p:nvSpPr>
        <p:spPr>
          <a:xfrm>
            <a:off x="124609" y="894072"/>
            <a:ext cx="8853286" cy="3665227"/>
          </a:xfrm>
        </p:spPr>
        <p:txBody>
          <a:bodyPr/>
          <a:lstStyle/>
          <a:p>
            <a:pPr marL="0" indent="0" rtl="0">
              <a:buNone/>
            </a:pPr>
            <a:r>
              <a:rPr lang="es-419" sz="1600" dirty="0"/>
              <a:t>El </a:t>
            </a:r>
            <a:r>
              <a:rPr lang="es-419" sz="1600" dirty="0" err="1"/>
              <a:t>switch</a:t>
            </a:r>
            <a:r>
              <a:rPr lang="es-419" sz="1600" dirty="0"/>
              <a:t> utiliza un proceso de dos pasos:</a:t>
            </a:r>
          </a:p>
          <a:p>
            <a:pPr marL="142875" lvl="1" indent="0" rtl="0">
              <a:buNone/>
            </a:pPr>
            <a:r>
              <a:rPr lang="es-419" sz="1600" b="1" dirty="0"/>
              <a:t>Paso 1.</a:t>
            </a:r>
            <a:r>
              <a:rPr lang="es-419" sz="1600" dirty="0"/>
              <a:t>  Explora– Examinar la dirección MAC de origen</a:t>
            </a:r>
          </a:p>
          <a:p>
            <a:pPr lvl="2" rtl="0">
              <a:buFont typeface="Arial" panose="020B0604020202020204" pitchFamily="34" charset="0"/>
              <a:buChar char="•"/>
            </a:pPr>
            <a:r>
              <a:rPr lang="es-419" sz="1600" dirty="0"/>
              <a:t>Agrega el MAC de origen si no está en la tabla</a:t>
            </a:r>
          </a:p>
          <a:p>
            <a:pPr lvl="2" rtl="0">
              <a:buFont typeface="Arial" panose="020B0604020202020204" pitchFamily="34" charset="0"/>
              <a:buChar char="•"/>
            </a:pPr>
            <a:r>
              <a:rPr lang="es-419" sz="1600" dirty="0"/>
              <a:t>Restablece la configuración de tiempo de espera de nuevo a 5 minutos si el origen está en la tabla</a:t>
            </a:r>
          </a:p>
          <a:p>
            <a:pPr marL="142875" lvl="1" indent="0" rtl="0">
              <a:buNone/>
            </a:pPr>
            <a:r>
              <a:rPr lang="es-419" sz="1600" b="1" dirty="0"/>
              <a:t>Paso 2.</a:t>
            </a:r>
            <a:r>
              <a:rPr lang="es-419" sz="1600" dirty="0"/>
              <a:t> Reenvía – Examinar la dirección MAC de destino</a:t>
            </a:r>
          </a:p>
          <a:p>
            <a:pPr lvl="2" rtl="0">
              <a:buFont typeface="Arial" panose="020B0604020202020204" pitchFamily="34" charset="0"/>
              <a:buChar char="•"/>
            </a:pPr>
            <a:r>
              <a:rPr lang="es-419" sz="1600" dirty="0"/>
              <a:t>Si la dirección MAC de destino está en la tabla, reenvía la trama por el puerto especificado.</a:t>
            </a:r>
          </a:p>
          <a:p>
            <a:pPr lvl="2" rtl="0">
              <a:buFont typeface="Arial" panose="020B0604020202020204" pitchFamily="34" charset="0"/>
              <a:buChar char="•"/>
            </a:pPr>
            <a:r>
              <a:rPr lang="es-419" sz="1600" dirty="0"/>
              <a:t>Si un MAC de destino no está en la tabla, se saturan todas las interfaces excepto la que se recibió.</a:t>
            </a:r>
          </a:p>
        </p:txBody>
      </p:sp>
    </p:spTree>
    <p:custDataLst>
      <p:tags r:id="rId1"/>
    </p:custDataLst>
    <p:extLst>
      <p:ext uri="{BB962C8B-B14F-4D97-AF65-F5344CB8AC3E}">
        <p14:creationId xmlns:p14="http://schemas.microsoft.com/office/powerpoint/2010/main" xmlns="" val="322054925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419" sz="1600" dirty="0"/>
              <a:t>Reenvío de tramas</a:t>
            </a:r>
            <a:r>
              <a:rPr lang="en-US" altLang="en-US" dirty="0"/>
              <a:t/>
            </a:r>
            <a:br>
              <a:rPr lang="en-US" altLang="en-US" dirty="0"/>
            </a:br>
            <a:r>
              <a:rPr lang="es-419" dirty="0"/>
              <a:t>Vídeo: Tablas de direcciones MAC en </a:t>
            </a:r>
            <a:r>
              <a:rPr lang="es-419" dirty="0" err="1"/>
              <a:t>switches</a:t>
            </a:r>
            <a:r>
              <a:rPr lang="es-419" dirty="0"/>
              <a:t> conectados</a:t>
            </a:r>
          </a:p>
        </p:txBody>
      </p:sp>
      <p:sp>
        <p:nvSpPr>
          <p:cNvPr id="8195" name="Rectangle 6"/>
          <p:cNvSpPr>
            <a:spLocks noGrp="1" noChangeArrowheads="1"/>
          </p:cNvSpPr>
          <p:nvPr>
            <p:ph idx="1"/>
          </p:nvPr>
        </p:nvSpPr>
        <p:spPr>
          <a:xfrm>
            <a:off x="100858" y="914400"/>
            <a:ext cx="8853286" cy="1838162"/>
          </a:xfrm>
        </p:spPr>
        <p:txBody>
          <a:bodyPr/>
          <a:lstStyle/>
          <a:p>
            <a:pPr marL="0" indent="0" rtl="0">
              <a:buNone/>
            </a:pPr>
            <a:r>
              <a:rPr lang="es-419" sz="1800" dirty="0"/>
              <a:t>Este video cubrirá lo siguiente:</a:t>
            </a:r>
          </a:p>
          <a:p>
            <a:pPr rtl="0">
              <a:buFont typeface="Arial" panose="020B0604020202020204" pitchFamily="34" charset="0"/>
              <a:buChar char="•"/>
            </a:pPr>
            <a:r>
              <a:rPr lang="es-419" sz="1800" dirty="0"/>
              <a:t>Cómo los </a:t>
            </a:r>
            <a:r>
              <a:rPr lang="es-419" sz="1800" dirty="0" err="1"/>
              <a:t>switches</a:t>
            </a:r>
            <a:r>
              <a:rPr lang="es-419" sz="1800" dirty="0"/>
              <a:t> crean tablas de direcciones MAC</a:t>
            </a:r>
          </a:p>
          <a:p>
            <a:pPr rtl="0">
              <a:buFont typeface="Arial" panose="020B0604020202020204" pitchFamily="34" charset="0"/>
              <a:buChar char="•"/>
            </a:pPr>
            <a:r>
              <a:rPr lang="es-419" sz="1800" dirty="0"/>
              <a:t>Cómo conmutan las tramas hacia adelante en función del contenido de sus tablas de direcciones MAC</a:t>
            </a:r>
          </a:p>
        </p:txBody>
      </p:sp>
    </p:spTree>
    <p:extLst>
      <p:ext uri="{BB962C8B-B14F-4D97-AF65-F5344CB8AC3E}">
        <p14:creationId xmlns:p14="http://schemas.microsoft.com/office/powerpoint/2010/main" xmlns="" val="358774427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419" sz="1600" dirty="0"/>
              <a:t>Reenvío de tramas</a:t>
            </a:r>
            <a:r>
              <a:rPr lang="en-US" altLang="en-US" dirty="0"/>
              <a:t/>
            </a:r>
            <a:br>
              <a:rPr lang="en-US" altLang="en-US" dirty="0"/>
            </a:br>
            <a:r>
              <a:rPr lang="es-419" dirty="0"/>
              <a:t>Métodos de reenvío de un </a:t>
            </a:r>
            <a:r>
              <a:rPr lang="es-419" dirty="0" err="1"/>
              <a:t>switch</a:t>
            </a:r>
            <a:endParaRPr lang="es-419" dirty="0"/>
          </a:p>
        </p:txBody>
      </p:sp>
      <p:sp>
        <p:nvSpPr>
          <p:cNvPr id="8195" name="Rectangle 6"/>
          <p:cNvSpPr>
            <a:spLocks noGrp="1" noChangeArrowheads="1"/>
          </p:cNvSpPr>
          <p:nvPr>
            <p:ph idx="1"/>
          </p:nvPr>
        </p:nvSpPr>
        <p:spPr>
          <a:xfrm>
            <a:off x="100858" y="858446"/>
            <a:ext cx="8853286" cy="2854572"/>
          </a:xfrm>
        </p:spPr>
        <p:txBody>
          <a:bodyPr/>
          <a:lstStyle/>
          <a:p>
            <a:pPr marL="0" indent="0" rtl="0">
              <a:buNone/>
            </a:pPr>
            <a:r>
              <a:rPr lang="es-419" sz="1800" dirty="0"/>
              <a:t>Los </a:t>
            </a:r>
            <a:r>
              <a:rPr lang="es-419" sz="1800" dirty="0" err="1"/>
              <a:t>switches</a:t>
            </a:r>
            <a:r>
              <a:rPr lang="es-419" sz="1800" dirty="0"/>
              <a:t> utilizan software en circuitos integrados específicos de la aplicación (ASIC) para tomar decisiones muy rápidas.</a:t>
            </a:r>
          </a:p>
          <a:p>
            <a:pPr marL="0" indent="0" rtl="0">
              <a:buNone/>
            </a:pPr>
            <a:r>
              <a:rPr lang="es-419" sz="1800" dirty="0"/>
              <a:t>Un </a:t>
            </a:r>
            <a:r>
              <a:rPr lang="es-419" sz="1800" dirty="0" err="1"/>
              <a:t>switch</a:t>
            </a:r>
            <a:r>
              <a:rPr lang="es-419" sz="1800" dirty="0"/>
              <a:t> utilizará uno de estos dos métodos para tomar decisiones de reenvío después de recibir un </a:t>
            </a:r>
            <a:r>
              <a:rPr lang="es-419" sz="1800" dirty="0" err="1"/>
              <a:t>frame</a:t>
            </a:r>
            <a:r>
              <a:rPr lang="es-419" sz="1800" dirty="0"/>
              <a:t>:</a:t>
            </a:r>
          </a:p>
          <a:p>
            <a:pPr>
              <a:buFont typeface="Arial" panose="020B0604020202020204" pitchFamily="34" charset="0"/>
              <a:buChar char="•"/>
            </a:pPr>
            <a:r>
              <a:rPr lang="es-419" sz="1800" b="1" dirty="0"/>
              <a:t>Conmutación de almacenamiento y reenvío</a:t>
            </a:r>
            <a:r>
              <a:rPr lang="es-419" sz="1800" dirty="0"/>
              <a:t> : recibe toda la trama y garantiza que la trama es válida. </a:t>
            </a:r>
            <a:r>
              <a:rPr lang="es-CR" sz="1800" dirty="0"/>
              <a:t>Conmutación de almacenamiento y reenvío</a:t>
            </a:r>
            <a:r>
              <a:rPr lang="es-419" sz="1800" dirty="0"/>
              <a:t> es el método principal de </a:t>
            </a:r>
            <a:r>
              <a:rPr lang="es-419" sz="1800" dirty="0" err="1"/>
              <a:t>switching</a:t>
            </a:r>
            <a:r>
              <a:rPr lang="es-419" sz="1800" dirty="0"/>
              <a:t> LAN de Cisco.</a:t>
            </a:r>
          </a:p>
          <a:p>
            <a:pPr rtl="0">
              <a:buFont typeface="Arial" panose="020B0604020202020204" pitchFamily="34" charset="0"/>
              <a:buChar char="•"/>
            </a:pPr>
            <a:r>
              <a:rPr lang="es-419" sz="1800" b="1" dirty="0"/>
              <a:t>Conmutación de corte</a:t>
            </a:r>
            <a:r>
              <a:rPr lang="es-419" sz="1800" dirty="0"/>
              <a:t> : reenvía la trama inmediatamente después de determinar la dirección MAC de destino de una trama entrante y el puerto de salida. </a:t>
            </a:r>
            <a:r>
              <a:rPr lang="es-419" sz="1800" b="1" dirty="0"/>
              <a:t> </a:t>
            </a:r>
          </a:p>
        </p:txBody>
      </p:sp>
    </p:spTree>
    <p:extLst>
      <p:ext uri="{BB962C8B-B14F-4D97-AF65-F5344CB8AC3E}">
        <p14:creationId xmlns:p14="http://schemas.microsoft.com/office/powerpoint/2010/main" xmlns="" val="16752676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r>
              <a:rPr lang="es-419" sz="1600" dirty="0"/>
              <a:t>Reenvío de tramas</a:t>
            </a:r>
            <a:r>
              <a:rPr lang="en-US" altLang="en-US" dirty="0"/>
              <a:t/>
            </a:r>
            <a:br>
              <a:rPr lang="en-US" altLang="en-US" dirty="0"/>
            </a:br>
            <a:r>
              <a:rPr lang="es-CR" dirty="0"/>
              <a:t>Conmutación de almacenamiento y reenvío</a:t>
            </a:r>
            <a:endParaRPr lang="es-419" dirty="0"/>
          </a:p>
        </p:txBody>
      </p:sp>
      <p:sp>
        <p:nvSpPr>
          <p:cNvPr id="8195" name="Rectangle 6"/>
          <p:cNvSpPr>
            <a:spLocks noGrp="1" noChangeArrowheads="1"/>
          </p:cNvSpPr>
          <p:nvPr>
            <p:ph idx="1"/>
          </p:nvPr>
        </p:nvSpPr>
        <p:spPr>
          <a:xfrm>
            <a:off x="91622" y="738372"/>
            <a:ext cx="8853286" cy="1666287"/>
          </a:xfrm>
        </p:spPr>
        <p:txBody>
          <a:bodyPr/>
          <a:lstStyle/>
          <a:p>
            <a:pPr marL="0" indent="0" rtl="0">
              <a:buNone/>
            </a:pPr>
            <a:r>
              <a:rPr lang="es-419" sz="1600" dirty="0"/>
              <a:t>Almacenamiento y envío tienen dos características principales: </a:t>
            </a:r>
          </a:p>
          <a:p>
            <a:pPr lvl="1" rtl="0"/>
            <a:r>
              <a:rPr lang="es-419" sz="1600" b="1" dirty="0"/>
              <a:t>Comprobación de errores </a:t>
            </a:r>
            <a:r>
              <a:rPr lang="es-419" sz="1600" dirty="0"/>
              <a:t>- El </a:t>
            </a:r>
            <a:r>
              <a:rPr lang="es-419" sz="1600" dirty="0" err="1"/>
              <a:t>switch</a:t>
            </a:r>
            <a:r>
              <a:rPr lang="es-419" sz="1600" dirty="0"/>
              <a:t> comprobará si hay errores CRC en la secuencia de comprobación de cuadros (FCS). Las tramas defectuosas se descartarán.</a:t>
            </a:r>
          </a:p>
          <a:p>
            <a:pPr lvl="1" rtl="0"/>
            <a:r>
              <a:rPr lang="es-419" sz="1600" b="1" dirty="0"/>
              <a:t>Almacenamiento en búfer </a:t>
            </a:r>
            <a:r>
              <a:rPr lang="es-419" sz="1600" dirty="0"/>
              <a:t>- La interfaz de entrada almacenará en búfer la trama mientras comprueba el FCS. Esto también permite que el </a:t>
            </a:r>
            <a:r>
              <a:rPr lang="es-419" sz="1600" dirty="0" err="1"/>
              <a:t>switch</a:t>
            </a:r>
            <a:r>
              <a:rPr lang="es-419" sz="1600" dirty="0"/>
              <a:t> se ajuste a una diferencia potencial en velocidades entre los puertos de entrada y salida.</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0002" y="2738842"/>
            <a:ext cx="4708814" cy="22523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7961573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20378</TotalTime>
  <Words>1217</Words>
  <Application>Microsoft Office PowerPoint</Application>
  <PresentationFormat>Presentación en pantalla (16:9)</PresentationFormat>
  <Paragraphs>153</Paragraphs>
  <Slides>17</Slides>
  <Notes>16</Notes>
  <HiddenSlides>1</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Default Theme</vt:lpstr>
      <vt:lpstr>Módulo 2: Conceptos de Conmutación (Switching)</vt:lpstr>
      <vt:lpstr>Objetivos del módulo</vt:lpstr>
      <vt:lpstr>2.1 Reenvío de tramas (Frame Forwarding)</vt:lpstr>
      <vt:lpstr>Reenvío de Tramas Conmutación en redes</vt:lpstr>
      <vt:lpstr>Reenvío de Tramas Tabla de direcciones MAC del switch</vt:lpstr>
      <vt:lpstr>Reenvío de tramas El método de aprendizaje y reenvío del switch</vt:lpstr>
      <vt:lpstr>Reenvío de tramas Vídeo: Tablas de direcciones MAC en switches conectados</vt:lpstr>
      <vt:lpstr>Reenvío de tramas Métodos de reenvío de un switch</vt:lpstr>
      <vt:lpstr>Reenvío de tramas Conmutación de almacenamiento y reenvío</vt:lpstr>
      <vt:lpstr>Reenvío de tramas Switching de almacenamiento y reenvío</vt:lpstr>
      <vt:lpstr>2.2 Dominios de switching</vt:lpstr>
      <vt:lpstr>Dominios de switching Dominios de colisiones</vt:lpstr>
      <vt:lpstr>Dominios de switching Dominios de Difusión (Broadcast Domains)</vt:lpstr>
      <vt:lpstr>Dominios de switching Alivio de la congestión en la red</vt:lpstr>
      <vt:lpstr>2.3 - Módulo de práctica y cuestionario</vt:lpstr>
      <vt:lpstr>Módulo 2: Conceptos de conmutación Nuevos términos y comandos</vt:lpstr>
      <vt:lpstr>Diapositiva 17</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Macarena</cp:lastModifiedBy>
  <cp:revision>1020</cp:revision>
  <dcterms:created xsi:type="dcterms:W3CDTF">2016-08-22T22:27:36Z</dcterms:created>
  <dcterms:modified xsi:type="dcterms:W3CDTF">2020-10-16T16:13:26Z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