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0"/>
  </p:notesMasterIdLst>
  <p:sldIdLst>
    <p:sldId id="876" r:id="rId2"/>
    <p:sldId id="925" r:id="rId3"/>
    <p:sldId id="759" r:id="rId4"/>
    <p:sldId id="628" r:id="rId5"/>
    <p:sldId id="926" r:id="rId6"/>
    <p:sldId id="1059" r:id="rId7"/>
    <p:sldId id="1149" r:id="rId8"/>
    <p:sldId id="1148" r:id="rId9"/>
    <p:sldId id="1060" r:id="rId10"/>
    <p:sldId id="927" r:id="rId11"/>
    <p:sldId id="788" r:id="rId12"/>
    <p:sldId id="1070" r:id="rId13"/>
    <p:sldId id="1071" r:id="rId14"/>
    <p:sldId id="1131" r:id="rId15"/>
    <p:sldId id="1132" r:id="rId16"/>
    <p:sldId id="1133" r:id="rId17"/>
    <p:sldId id="1134" r:id="rId18"/>
    <p:sldId id="1130" r:id="rId19"/>
    <p:sldId id="886" r:id="rId20"/>
    <p:sldId id="936" r:id="rId21"/>
    <p:sldId id="1072" r:id="rId22"/>
    <p:sldId id="1074" r:id="rId23"/>
    <p:sldId id="1075" r:id="rId24"/>
    <p:sldId id="1076" r:id="rId25"/>
    <p:sldId id="1136" r:id="rId26"/>
    <p:sldId id="1137" r:id="rId27"/>
    <p:sldId id="1138" r:id="rId28"/>
    <p:sldId id="1139" r:id="rId29"/>
    <p:sldId id="1140" r:id="rId30"/>
    <p:sldId id="1135" r:id="rId31"/>
    <p:sldId id="942" r:id="rId32"/>
    <p:sldId id="957" r:id="rId33"/>
    <p:sldId id="1078" r:id="rId34"/>
    <p:sldId id="1080" r:id="rId35"/>
    <p:sldId id="1079" r:id="rId36"/>
    <p:sldId id="1150" r:id="rId37"/>
    <p:sldId id="1081" r:id="rId38"/>
    <p:sldId id="1142" r:id="rId39"/>
    <p:sldId id="952" r:id="rId40"/>
    <p:sldId id="966" r:id="rId41"/>
    <p:sldId id="1082" r:id="rId42"/>
    <p:sldId id="1083" r:id="rId43"/>
    <p:sldId id="1085" r:id="rId44"/>
    <p:sldId id="1086" r:id="rId45"/>
    <p:sldId id="980" r:id="rId46"/>
    <p:sldId id="1154" r:id="rId47"/>
    <p:sldId id="1155" r:id="rId48"/>
    <p:sldId id="1147" r:id="rId49"/>
  </p:sldIdLst>
  <p:sldSz cx="9144000" cy="5143500" type="screen16x9"/>
  <p:notesSz cx="6858000" cy="9144000"/>
  <p:custDataLst>
    <p:tags r:id="rId5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  <p:cmAuthor id="3" name="Sue Livingston -X (suliving - UNICON INC at Cisco)" initials="SL-(-UIaC" lastIdx="3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913" autoAdjust="0"/>
    <p:restoredTop sz="84965" autoAdjust="0"/>
  </p:normalViewPr>
  <p:slideViewPr>
    <p:cSldViewPr snapToGrid="0" showGuides="1">
      <p:cViewPr varScale="1">
        <p:scale>
          <a:sx n="82" d="100"/>
          <a:sy n="82" d="100"/>
        </p:scale>
        <p:origin x="-1338" y="-9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de la Academia de Redes de Cisco</a:t>
            </a:r>
          </a:p>
          <a:p>
            <a:pPr rtl="0">
              <a:buFontTx/>
              <a:buNone/>
            </a:pPr>
            <a:r>
              <a:rPr lang="es-419" b="0"/>
              <a:t>- Conmutación, enrutamiento y Wireless Essentials v7.0 (SRWE)</a:t>
            </a:r>
          </a:p>
          <a:p>
            <a:pPr rtl="0">
              <a:buFontTx/>
              <a:buNone/>
            </a:pPr>
            <a:r>
              <a:rPr lang="es-419" sz="1200" b="0"/>
              <a:t>Módulo 3: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11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— </a:t>
            </a:r>
            <a:r>
              <a:rPr lang="es-419"/>
              <a:t> Definición de troncos de VLAN</a:t>
            </a: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Redes sin VLAN</a:t>
            </a: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Redes con VLAN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Identificación de VLAN con una etiqueta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VLAN nativas y etiquetado 802.1Q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3.2.6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Etiquetado de VLAN de voz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3.2.7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Ejemplo de verificación de VLAN de voz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3.2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conmutación múltiple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3.2.8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Packet Tracer - Investigar una implementación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3.2.9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>
                <a:effectLst/>
              </a:rPr>
              <a:t>— Compruebe su comprensión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 en un entorno de multiswitch</a:t>
            </a:r>
            <a:r>
              <a:rPr lang="es-419" sz="1200">
                <a:effectLst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55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2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3.0 – Introducción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s-419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¿Qué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aprenderé a hacer en este módulo?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Rangos de VLAN en los switches Catalyst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VLAN</a:t>
            </a:r>
          </a:p>
          <a:p>
            <a:pPr rtl="0">
              <a:buFontTx/>
              <a:buNone/>
            </a:pPr>
            <a:r>
              <a:rPr lang="es-419" sz="1200" b="0"/>
              <a:t>3.3 — 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Comandos de creación de VLAN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Ejemplo de creación de VLAN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Comandos de asignación de puertos VLAN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Ejemplo de asignación de puerto VLAN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3.3.6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VLAN de datos y voz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3.3.7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Ejemplo de VLAN de voz y datos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3.3.8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Verifique la información de VLAN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3.3.9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Cambiar la membresía del puerto VLAN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3.3.10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Eliminar VLAN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3.3.11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Comprobador de sintaxis — Configuración de VLAN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Descripción general de las VLAN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</a:t>
            </a:r>
            <a:r>
              <a:rPr lang="es-419" sz="1200" b="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Configuración de 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Packet Tracer — Configuración de VLAN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81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3.4.1</a:t>
            </a:r>
            <a:r>
              <a:rPr lang="es-419" baseline="0"/>
              <a:t> — </a:t>
            </a:r>
            <a:r>
              <a:rPr lang="es-419"/>
              <a:t>Comandos de configuración troncal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3.4.2</a:t>
            </a:r>
            <a:r>
              <a:rPr lang="es-419" baseline="0"/>
              <a:t> — </a:t>
            </a:r>
            <a:r>
              <a:rPr lang="es-419"/>
              <a:t>Ejemplo de Configuración de Trunk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3.4.3</a:t>
            </a:r>
            <a:r>
              <a:rPr lang="es-419" baseline="0"/>
              <a:t> – </a:t>
            </a:r>
            <a:r>
              <a:rPr lang="es-419"/>
              <a:t>Verifique la configuración del tronco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3.4.4</a:t>
            </a:r>
            <a:r>
              <a:rPr lang="es-419" baseline="0"/>
              <a:t> — </a:t>
            </a:r>
            <a:r>
              <a:rPr lang="es-419"/>
              <a:t>Restablecer el Trunk al estado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3.4.4</a:t>
            </a:r>
            <a:r>
              <a:rPr lang="es-419" baseline="0"/>
              <a:t> — </a:t>
            </a:r>
            <a:r>
              <a:rPr lang="es-419"/>
              <a:t>Restablecer el Trunk al estado predeterminado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3.4.5</a:t>
            </a:r>
            <a:r>
              <a:rPr lang="es-419" baseline="0"/>
              <a:t> – </a:t>
            </a:r>
            <a:r>
              <a:rPr lang="es-419"/>
              <a:t>Packet  tracer - Configurar troncales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Troncales VLAN</a:t>
            </a:r>
          </a:p>
          <a:p>
            <a:pPr rtl="0"/>
            <a:r>
              <a:rPr lang="es-419"/>
              <a:t>3.4.6</a:t>
            </a:r>
            <a:r>
              <a:rPr lang="es-419" baseline="0"/>
              <a:t> – </a:t>
            </a:r>
            <a:r>
              <a:rPr lang="es-419"/>
              <a:t>Práctica de laboratorio: configurar VLAN y troncales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440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dinámico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18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4</a:t>
            </a:fld>
            <a:endParaRPr sz="8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Descripción</a:t>
            </a:r>
            <a:r>
              <a:rPr lang="es-419" sz="1200" b="0" baseline="0"/>
              <a:t> general de las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3.1.1 – 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/>
              <a:t>Definiciones de VLAN</a:t>
            </a:r>
          </a:p>
        </p:txBody>
      </p:sp>
    </p:spTree>
    <p:extLst>
      <p:ext uri="{BB962C8B-B14F-4D97-AF65-F5344CB8AC3E}">
        <p14:creationId xmlns:p14="http://schemas.microsoft.com/office/powerpoint/2010/main" xmlns="" val="352519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dinámico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3.5.1 – </a:t>
            </a:r>
            <a:r>
              <a:rPr lang="es-419"/>
              <a:t>Introducción a DTP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dinámico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3.5.2 – </a:t>
            </a:r>
            <a:r>
              <a:rPr lang="es-419"/>
              <a:t>Modos de interfaz negociados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dinámico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3.5.3 — </a:t>
            </a:r>
            <a:r>
              <a:rPr lang="es-419" sz="1200"/>
              <a:t>Resultados de una configuración DTP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dinámico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3.5.4 — </a:t>
            </a:r>
            <a:r>
              <a:rPr lang="es-419" sz="1200"/>
              <a:t>Verificar el modo DTP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dinámico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3.5.5 – </a:t>
            </a:r>
            <a:r>
              <a:rPr lang="es-419"/>
              <a:t>Packet Tracer – Configure DTP</a:t>
            </a:r>
          </a:p>
          <a:p>
            <a:pPr rtl="0">
              <a:buFontTx/>
              <a:buNone/>
            </a:pPr>
            <a:r>
              <a:rPr lang="es-419"/>
              <a:t>3.5.6 </a:t>
            </a:r>
            <a:r>
              <a:rPr lang="es-419" sz="1200">
                <a:effectLst/>
              </a:rPr>
              <a:t>— Compruebe su comprensión —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 de enlace troncal dinámico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74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3.6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de práctica y cuestionario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015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/>
              <a:pPr rtl="0"/>
              <a:t>46</a:t>
            </a:fld>
            <a:endParaRPr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Nuevos términos y comandos</a:t>
            </a:r>
          </a:p>
        </p:txBody>
      </p:sp>
    </p:spTree>
    <p:extLst>
      <p:ext uri="{BB962C8B-B14F-4D97-AF65-F5344CB8AC3E}">
        <p14:creationId xmlns:p14="http://schemas.microsoft.com/office/powerpoint/2010/main" xmlns="" val="42729227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/>
              <a:pPr rtl="0"/>
              <a:t>47</a:t>
            </a:fld>
            <a:endParaRPr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Nuevos términos y comandos</a:t>
            </a:r>
            <a:endParaRPr lang="es-419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20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Descripción</a:t>
            </a:r>
            <a:r>
              <a:rPr lang="es-419" sz="1200" b="0" baseline="0"/>
              <a:t> general de las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3.1.2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— </a:t>
            </a:r>
            <a:r>
              <a:rPr lang="es-419"/>
              <a:t> Ventajas de un diseño de VLAN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Descripción</a:t>
            </a:r>
            <a:r>
              <a:rPr lang="es-419" sz="1200" b="0" baseline="0"/>
              <a:t> general de las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Tipos de VLAN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Descripción</a:t>
            </a:r>
            <a:r>
              <a:rPr lang="es-419" sz="1200" b="0" baseline="0"/>
              <a:t> general de las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Tipos de VLAN 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Descripción</a:t>
            </a:r>
            <a:r>
              <a:rPr lang="es-419" sz="1200" b="0" baseline="0"/>
              <a:t> general de las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Tipos de VLAN 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—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buFontTx/>
              <a:buNone/>
            </a:pPr>
            <a:r>
              <a:rPr lang="es-419" sz="1200" b="0"/>
              <a:t>3.1 – Descripción</a:t>
            </a:r>
            <a:r>
              <a:rPr lang="es-419" sz="1200" b="0" baseline="0"/>
              <a:t> general de las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 Packet Tracer - ¿Quién escucha la transmisión?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/>
              <a:t>3.1.5 </a:t>
            </a:r>
            <a:r>
              <a:rPr lang="es-419" sz="1200">
                <a:effectLst/>
              </a:rPr>
              <a:t>— Compruebe su comprensión — </a:t>
            </a:r>
            <a:r>
              <a:rPr lang="es-419" sz="1200"/>
              <a:t>Visión general de las VLAN </a:t>
            </a:r>
          </a:p>
        </p:txBody>
      </p:sp>
    </p:spTree>
    <p:extLst>
      <p:ext uri="{BB962C8B-B14F-4D97-AF65-F5344CB8AC3E}">
        <p14:creationId xmlns:p14="http://schemas.microsoft.com/office/powerpoint/2010/main" xmlns="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pPr rtl="0"/>
            <a:r>
              <a:rPr lang="es-419" sz="46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3: </a:t>
            </a:r>
            <a:r>
              <a:rPr lang="es-419" sz="4800">
                <a:solidFill>
                  <a:schemeClr val="accent5">
                    <a:lumMod val="40000"/>
                    <a:lumOff val="60000"/>
                  </a:schemeClr>
                </a:solidFill>
              </a:rPr>
              <a:t>VLAN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- Conmutación, enrutamiento y Wireless Essentials v7.0 (SRWE)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3.2 VLAN en un entorno de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conmutación múltiple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583374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VLAN en un entorno de conmutación múltiple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Definición de troncales de VLAN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Un enlace troncal es un enlace punto a punto entre dos dispositivos de red.</a:t>
            </a:r>
          </a:p>
          <a:p>
            <a:pPr marL="0" indent="0" rtl="0">
              <a:buNone/>
            </a:pPr>
            <a:r>
              <a:rPr lang="es-419" sz="1600"/>
              <a:t>Funciones troncal de Cisco: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Permitir más de una VLAN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Extender la VLAN a través de toda la red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De forma predeterminada, admite todas las VLAN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Soporta enlace troncal 802.1Q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9223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011652" cy="757551"/>
          </a:xfrm>
        </p:spPr>
        <p:txBody>
          <a:bodyPr/>
          <a:lstStyle/>
          <a:p>
            <a:pPr rtl="0"/>
            <a:r>
              <a:rPr lang="es-419" sz="1600"/>
              <a:t>VLAN en un entorno de conmutación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múltiple Redes sin VLAN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526128" cy="755889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Sin VLAN, todos los dispositivos conectados a los switches recibirán todo el tráfico de unidifusión, multidifusión y difusión.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03112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pPr rtl="0"/>
            <a:r>
              <a:rPr lang="es-419" sz="1600"/>
              <a:t>VLAN en un entorno de conmutación múltiple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Redes con VLAN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Con las VLAN, el tráfico de unidifusión, multidifusión y difusión se limita a una VLAN. Sin un dispositivo de capa 3 para conectar las VLAN, los dispositivos de diferentes VLAN no pueden comunicarse.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74144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330952" cy="781567"/>
          </a:xfrm>
        </p:spPr>
        <p:txBody>
          <a:bodyPr/>
          <a:lstStyle/>
          <a:p>
            <a:pPr rtl="0"/>
            <a:r>
              <a:rPr lang="es-419" sz="1600"/>
              <a:t>VLAN en un entorno de conmutación múltiple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Identificación de VLAN con una etiqueta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5768" y="804090"/>
            <a:ext cx="5307394" cy="181109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encabezado IEEE 802.1Q es de 4 Bytes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Cuando se crea la etiqueta, se debe volver a calcular el FCS.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Cuando se envía a los dispositivos finales, esta etiqueta debe eliminarse y el FCS vuelve a calcular su número original.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4360972"/>
              </p:ext>
            </p:extLst>
          </p:nvPr>
        </p:nvGraphicFramePr>
        <p:xfrm>
          <a:off x="265177" y="2702307"/>
          <a:ext cx="8686800" cy="219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Campo de etiqueta VLAN 802.1Q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pPr rtl="0"/>
                      <a:r>
                        <a:rPr lang="es-419" sz="1400" b="1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400"/>
                        <a:t>Campo de 2 bytes</a:t>
                      </a:r>
                      <a:r>
                        <a:rPr lang="es-419" sz="1400" baseline="0"/>
                        <a:t> con hexadecimal 0x8100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400"/>
                        <a:t>Esto se conoce como ID de protocolo de etiqueta (TPID)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rtl="0"/>
                      <a:r>
                        <a:rPr lang="es-419" sz="1400" b="1" baseline="0"/>
                        <a:t>Prioridad</a:t>
                      </a:r>
                      <a:r>
                        <a:rPr lang="es-419" sz="1400" b="1"/>
                        <a:t>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400"/>
                        <a:t>Valor de 3 bits</a:t>
                      </a:r>
                      <a:r>
                        <a:rPr lang="es-419" sz="1400" baseline="0"/>
                        <a:t> que admite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rtl="0"/>
                      <a:r>
                        <a:rPr lang="es-419" sz="1400" b="1"/>
                        <a:t>Identificador de</a:t>
                      </a:r>
                      <a:r>
                        <a:rPr lang="es-419" sz="1400" b="1" baseline="0"/>
                        <a:t> formato canónico (CFI)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400" baseline="0"/>
                        <a:t> Valor de 1 bit que puede admitir marcos de anillo de tokens en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rtl="0"/>
                      <a:r>
                        <a:rPr lang="es-419" sz="1400" b="1"/>
                        <a:t>VLAN ID (VID)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400" baseline="0"/>
                        <a:t> Identificador de VLAN de 12 bits que puede admitir hasta 4096 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162" y="149893"/>
            <a:ext cx="3660838" cy="24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253273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pPr rtl="0"/>
            <a:r>
              <a:rPr lang="es-419" sz="1600"/>
              <a:t>VLAN en un entorno de conmutación múltiple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VLAN nativas y etiquetado 802.1Q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4572000" cy="341404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Conceptos básicos del tronco 802.1Q: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etiquetado se realiza normalmente en todas las VLAN.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uso de una VLAN nativa se diseñó para uso heredado, como el concentrador en el ejemplo.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A menos que se modifique, VLAN1 es la VLAN nativa.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Ambos extremos de un enlace troncal deben configurarse con la misma VLAN nativa.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Cada troncal se configura por separado, por lo que es posible tener una VLAN nativa diferente en troncos separados.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30874074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197642" cy="829464"/>
          </a:xfrm>
        </p:spPr>
        <p:txBody>
          <a:bodyPr/>
          <a:lstStyle/>
          <a:p>
            <a:pPr rtl="0"/>
            <a:r>
              <a:rPr lang="es-419" sz="1600"/>
              <a:t>VLAN en un entorno de conmutación múltiple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Etiquetado de VLAN de voz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199" y="986970"/>
            <a:ext cx="5054601" cy="204498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teléfono VoIP es un conmutador de tres puertos: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/>
              <a:t>El conmutador utilizará CDP para informar al teléfono de la VLAN de voz.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/>
              <a:t>El teléfono etiquetará su propio tráfico (Voz) y puede establecer el coste de servicio (CoS). CoS es QoS para la capa 2.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/>
              <a:t>El teléfono puede o no etiquetar marcos de la PC.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4510986"/>
              </p:ext>
            </p:extLst>
          </p:nvPr>
        </p:nvGraphicFramePr>
        <p:xfrm>
          <a:off x="449717" y="3061443"/>
          <a:ext cx="8316911" cy="152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4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saliente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Función de etiquetado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VLAN de voz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400"/>
                        <a:t>etiquetado con un valor de prioridad de clase de servicio (CoS) de capa 2 apropiado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VLAN de 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400"/>
                        <a:t>también se puede etiquetar con un valor de prioridad CoS de capa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VLAN de 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no está etiquetado (sin valor de prioridad CoS de capa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8274" y="503544"/>
            <a:ext cx="3578571" cy="23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262465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9464"/>
          </a:xfrm>
        </p:spPr>
        <p:txBody>
          <a:bodyPr/>
          <a:lstStyle/>
          <a:p>
            <a:pPr rtl="0"/>
            <a:r>
              <a:rPr lang="es-419" sz="1600"/>
              <a:t>VLAN en un entorno de conmutación múltiple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Ejemplo de verificación de VLAN de voz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212253" cy="990512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comando </a:t>
            </a:r>
            <a:r>
              <a:rPr lang="es-419" sz="1600" b="1"/>
              <a:t>show interfaces fa0/18 switchport </a:t>
            </a:r>
            <a:r>
              <a:rPr lang="es-419" sz="1600"/>
              <a:t>puede mostrarnos las VLAN de datos y voz asignadas a la interfaz.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003" y="1977483"/>
            <a:ext cx="5898730" cy="24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63608214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25128" cy="829464"/>
          </a:xfrm>
        </p:spPr>
        <p:txBody>
          <a:bodyPr/>
          <a:lstStyle/>
          <a:p>
            <a:pPr rtl="0"/>
            <a:r>
              <a:rPr lang="es-419" sz="1600"/>
              <a:t>VLAN en un entorno de conmutadores múltiples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Packet Tracer: investigue una implementación de VLAN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8673170" cy="3057206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En esta actividad de Packet Tracer, usted puede: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Parte 1: observar el tráfico de difusión en una implementación de VLAN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Parte 2: observar el tráfico de difusión sin VLAN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4786302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3.3 Configuración de VLAN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889854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6304" y="705374"/>
            <a:ext cx="8769026" cy="889134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es-419" b="1"/>
              <a:t>Título del módulo: </a:t>
            </a:r>
            <a:r>
              <a:rPr lang="es-419"/>
              <a:t>Protocolos y modelos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es-419" b="1"/>
              <a:t>Objetivo del módulo: </a:t>
            </a:r>
            <a:r>
              <a:rPr lang="es-419"/>
              <a:t>Explicar cómo los protocolos de red permiten que los dispositivos accedan a recursos de red locales y remotos.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379241"/>
              </p:ext>
            </p:extLst>
          </p:nvPr>
        </p:nvGraphicFramePr>
        <p:xfrm>
          <a:off x="442213" y="1686792"/>
          <a:ext cx="8168134" cy="2867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Descripción general de las VLAN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finalidad de las VLAN en una red conmutada.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Redes VLAN en un entorno conmutado múltiple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cómo un switch reenvía tramas según la configuración de VLAN en un entorno conmutado múltiple.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Configuración de VLAN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Configure un puerto para switch que se asignará a una VLAN según los requisitos.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Enlaces troncales de la VLAN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Configure un puerto de enlace troncal en un switch LAN.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enlace troncal dinámico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Configure el protocolo de enlace troncal dinámico (DTP).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pPr rtl="0"/>
            <a:r>
              <a:rPr lang="es-419" sz="1600"/>
              <a:t>Configuración de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Rangos de VLAN en switches Catalyst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 rtl="0">
              <a:buNone/>
            </a:pPr>
            <a:r>
              <a:rPr lang="es-419" sz="1600"/>
              <a:t>Los switches Catalyst 2960 y 3650 admiten más de 4000 VLAN.</a:t>
            </a:r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399969"/>
              </p:ext>
            </p:extLst>
          </p:nvPr>
        </p:nvGraphicFramePr>
        <p:xfrm>
          <a:off x="365760" y="2192590"/>
          <a:ext cx="859536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Rango normal VLAN 1 - 1005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Rango extendido VLAN</a:t>
                      </a:r>
                      <a:r>
                        <a:rPr lang="es-419" baseline="0"/>
                        <a:t> 1006 - 4095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Utilizado en pequeñas y medianas empresas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Usado por los proveedores de 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1002 — 1005 están reservados para VLAN heredadas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Están en </a:t>
                      </a:r>
                      <a:r>
                        <a:rPr lang="es-419" sz="1600" baseline="0"/>
                        <a:t>Running-Config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1, 1002 — 1005 se crean automáticamente</a:t>
                      </a:r>
                      <a:r>
                        <a:rPr lang="es-419" sz="1600" baseline="0"/>
                        <a:t> y no se pueden eliminar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Admite menos</a:t>
                      </a:r>
                      <a:r>
                        <a:rPr lang="es-419" sz="1600" baseline="0"/>
                        <a:t> funciones de 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Almacenado en el</a:t>
                      </a:r>
                      <a:r>
                        <a:rPr lang="es-419" sz="1600" baseline="0"/>
                        <a:t> archivo vlan.dat en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Requiere configuraciones de VTP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VTP puede sincronizar entre conmutadores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710310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Comandos de creación deVLAN</a:t>
            </a:r>
            <a:r>
              <a:rPr lang="es-419" sz="1600"/>
              <a:t>de configuración de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6" y="791746"/>
            <a:ext cx="8178325" cy="688137"/>
          </a:xfrm>
        </p:spPr>
        <p:txBody>
          <a:bodyPr/>
          <a:lstStyle/>
          <a:p>
            <a:pPr marL="142875" lvl="1" indent="0" rtl="0">
              <a:buNone/>
            </a:pPr>
            <a:r>
              <a:rPr lang="es-419" sz="1600"/>
              <a:t>Los detalles de la VLAN se almacenan en el archivo vlan.dat. Crea VLAN en el modo de configuración global.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4911033"/>
              </p:ext>
            </p:extLst>
          </p:nvPr>
        </p:nvGraphicFramePr>
        <p:xfrm>
          <a:off x="658368" y="1847342"/>
          <a:ext cx="764438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Comando de 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Ingresa al modo de configuración global.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Switch# </a:t>
                      </a:r>
                      <a:r>
                        <a:rPr lang="es-419" sz="1600" b="1"/>
                        <a:t>configure terminal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Cree una VLAN con un número de identificación válido.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Switch(config)# </a:t>
                      </a:r>
                      <a:r>
                        <a:rPr lang="es-419" sz="1600" b="1"/>
                        <a:t>vlan</a:t>
                      </a:r>
                      <a:r>
                        <a:rPr lang="es-419" sz="1600"/>
                        <a:t> </a:t>
                      </a:r>
                      <a:r>
                        <a:rPr lang="es-419" sz="1600" i="1"/>
                        <a:t>vlan-id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Especificar un nombre único para identificar la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Switch(config-vlan)# </a:t>
                      </a:r>
                      <a:r>
                        <a:rPr lang="es-419" sz="1600" b="1"/>
                        <a:t>name</a:t>
                      </a:r>
                      <a:r>
                        <a:rPr lang="es-419" sz="1600"/>
                        <a:t> </a:t>
                      </a:r>
                      <a:r>
                        <a:rPr lang="es-419" sz="1600" i="1"/>
                        <a:t>vlan-name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Vuelva al modo EXEC con privilegios.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Conmutador (config-vlan) # </a:t>
                      </a:r>
                      <a:r>
                        <a:rPr lang="es-419" sz="1600" b="1"/>
                        <a:t>final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Ingresa al modo de configuración global.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Switch# </a:t>
                      </a:r>
                      <a:r>
                        <a:rPr lang="es-419" sz="1600" b="1"/>
                        <a:t>configure terminal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616302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pPr rtl="0"/>
            <a:r>
              <a:rPr lang="es-419" sz="1600"/>
              <a:t>Configuración de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Ejemplo de creación de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788" y="1401347"/>
            <a:ext cx="4416684" cy="193926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Si el Student PC va a estar en VLAN 20, primero crearemos la VLAN y luego la nombraremos.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Si no lo nombra, Cisco IOS le dará un nombre predeterminado de vlan y el número de cuatro dígitos de la VLAN. Por ejemplo, vlan0020 para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4636462"/>
              </p:ext>
            </p:extLst>
          </p:nvPr>
        </p:nvGraphicFramePr>
        <p:xfrm>
          <a:off x="4791360" y="2667380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Indicador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finalizar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8" y="109727"/>
            <a:ext cx="453344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2272515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Comandos de asignación de puertos deVLAN</a:t>
            </a:r>
            <a:r>
              <a:rPr lang="es-419" sz="1600"/>
              <a:t>de configuración de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Una vez creada la VLAN, podemos asignarla a las interfaces correctas.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Ingresa al modo de configuración global.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Switch# </a:t>
                      </a:r>
                      <a:r>
                        <a:rPr lang="es-419" b="1"/>
                        <a:t>configure terminal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Ingrese el modo de configuración de interfaz.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Switch(config)# </a:t>
                      </a:r>
                      <a:r>
                        <a:rPr lang="es-419" b="1"/>
                        <a:t>interface </a:t>
                      </a:r>
                      <a:r>
                        <a:rPr lang="es-419" i="1"/>
                        <a:t>interface-id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Establezca el puerto en modo de acceso.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Switch(config-if)# </a:t>
                      </a:r>
                      <a:r>
                        <a:rPr lang="es-419" b="1"/>
                        <a:t>switchport mode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Asigne el puerto a una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Switch(config-if)# </a:t>
                      </a:r>
                      <a:r>
                        <a:rPr lang="es-419" b="1"/>
                        <a:t>switchport access vlan</a:t>
                      </a:r>
                      <a:r>
                        <a:rPr lang="es-419"/>
                        <a:t> </a:t>
                      </a:r>
                      <a:r>
                        <a:rPr lang="es-419" i="1"/>
                        <a:t>vlan-id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Vuelva al modo EXEC con privilegios.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Switch(config-if)# </a:t>
                      </a:r>
                      <a:r>
                        <a:rPr lang="es-419" b="1"/>
                        <a:t>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66004138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Configuración de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Ejemplo de asignación de puerto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Podemos asignar la VLAN a la interfaz del puerto.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Una vez que el dispositivo se asigna la VLAN, el dispositivo final necesitará la información de dirección IP para esa VLAN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Aquí, Student PC recibe 172.17.20.22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8620947"/>
              </p:ext>
            </p:extLst>
          </p:nvPr>
        </p:nvGraphicFramePr>
        <p:xfrm>
          <a:off x="4572000" y="2546550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Indicador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Interfaz</a:t>
                      </a:r>
                      <a:r>
                        <a:rPr lang="es-419" sz="1600" baseline="0"/>
                        <a:t> fa0/18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Switchport mode</a:t>
                      </a:r>
                      <a:r>
                        <a:rPr lang="es-419" sz="1600" baseline="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Switchport</a:t>
                      </a:r>
                      <a:r>
                        <a:rPr lang="es-419" sz="1600" baseline="0"/>
                        <a:t> access 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finalizar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5858" y="146304"/>
            <a:ext cx="3914211" cy="22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53275253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Datos de configuración de VLAN y VLAN de voz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65826" cy="2891254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Un puerto de acceso solo se puede asignar a una VLAN de datos. Sin embargo, también se puede asignar a una VLAN de voz para cuando un teléfono y un dispositivo final estén fuera del mismo puerto de conmutación.</a:t>
            </a:r>
          </a:p>
          <a:p>
            <a:pPr marL="0" indent="0">
              <a:buNone/>
            </a:pPr>
            <a:endParaRPr lang="en-CA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152144"/>
            <a:ext cx="4222849" cy="268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89095369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Ejemplo de VLAN de voz ydatos de configuración de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558916" cy="351203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Queremos crear y nombrar VLAN de voz y datos.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Además de asignar la VLAN de datos, también asignaremos la VLAN de voz y activaremos QoS para el tráfico de voz a la interfaz.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switch catalizador más reciente creará automáticamente la VLAN, si aún no existe, cuando se asigne a una interfaz.</a:t>
            </a:r>
          </a:p>
          <a:p>
            <a:pPr marL="0" indent="0" rtl="0">
              <a:buNone/>
            </a:pPr>
            <a:r>
              <a:rPr lang="es-419" sz="1600" b="1"/>
              <a:t>Nota: QoS está más allá del alcance de este curso. Aquí mostramos el uso del </a:t>
            </a:r>
            <a:r>
              <a:rPr lang="es-419" sz="1600"/>
              <a:t>comando mls qos trust [cos | device cisco-phone | dscp | ip-precedence].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2802" y="996315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2802" y="3367278"/>
            <a:ext cx="4076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10385830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pPr rtl="0"/>
            <a:r>
              <a:rPr lang="es-419" sz="1600"/>
              <a:t>Configuración de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Verifique la información de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Use el comando </a:t>
            </a:r>
            <a:r>
              <a:rPr lang="es-419" sz="1600" b="1"/>
              <a:t>show vlan </a:t>
            </a:r>
            <a:r>
              <a:rPr lang="es-419" sz="1600"/>
              <a:t>. La sintaxis completa es: </a:t>
            </a:r>
          </a:p>
          <a:p>
            <a:pPr marL="0" indent="0" rtl="0">
              <a:buNone/>
            </a:pPr>
            <a:r>
              <a:rPr lang="es-419" sz="1600" b="1"/>
              <a:t>show vlan [brief</a:t>
            </a:r>
            <a:r>
              <a:rPr lang="es-419" sz="1600"/>
              <a:t> | </a:t>
            </a:r>
            <a:r>
              <a:rPr lang="es-419" sz="1600" b="1"/>
              <a:t>id</a:t>
            </a:r>
            <a:r>
              <a:rPr lang="es-419" sz="1600"/>
              <a:t> </a:t>
            </a:r>
            <a:r>
              <a:rPr lang="es-419" sz="1600" i="1"/>
              <a:t>vlan-id</a:t>
            </a:r>
            <a:r>
              <a:rPr lang="es-419" sz="1600"/>
              <a:t> | </a:t>
            </a:r>
            <a:r>
              <a:rPr lang="es-419" sz="1600" b="1"/>
              <a:t>name</a:t>
            </a:r>
            <a:r>
              <a:rPr lang="es-419" sz="1600"/>
              <a:t> </a:t>
            </a:r>
            <a:r>
              <a:rPr lang="es-419" sz="1600" i="1"/>
              <a:t>vlan-name</a:t>
            </a:r>
            <a:r>
              <a:rPr lang="es-419" sz="1600"/>
              <a:t> | </a:t>
            </a:r>
            <a:r>
              <a:rPr lang="es-419" sz="1600" b="1"/>
              <a:t>summary</a:t>
            </a:r>
            <a:r>
              <a:rPr lang="es-419" sz="1600"/>
              <a:t>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1451748"/>
              </p:ext>
            </p:extLst>
          </p:nvPr>
        </p:nvGraphicFramePr>
        <p:xfrm>
          <a:off x="246888" y="2533142"/>
          <a:ext cx="8657274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>
                          <a:effectLst/>
                        </a:rPr>
                        <a:t>Tarea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Opción de comando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Muestra el nombre, el estado y sus puertos de la VLAN, una VLAN por línea.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breve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Muestra información sobre el número de ID de VLAN identificado.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id</a:t>
                      </a:r>
                      <a:r>
                        <a:rPr lang="es-419" sz="1600"/>
                        <a:t> </a:t>
                      </a:r>
                      <a:r>
                        <a:rPr lang="es-419" sz="1600" i="1"/>
                        <a:t>vlan-id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Muestra información sobre el número de ID de VLAN identificado. El </a:t>
                      </a:r>
                      <a:r>
                        <a:rPr lang="es-419" sz="1600" i="1"/>
                        <a:t>nombre de vlane</a:t>
                      </a:r>
                      <a:r>
                        <a:rPr lang="es-419" sz="1600"/>
                        <a:t> es una cadena ASCII de 1 a 32 caracteres.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name</a:t>
                      </a:r>
                      <a:r>
                        <a:rPr lang="es-419" sz="1600"/>
                        <a:t> </a:t>
                      </a:r>
                      <a:r>
                        <a:rPr lang="es-419" sz="1600" i="1"/>
                        <a:t>vlan-name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Mostrar el resumen de información de la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resumen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64592"/>
            <a:ext cx="5045393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33838946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pPr rtl="0"/>
            <a:r>
              <a:rPr lang="es-419" sz="1600"/>
              <a:t>Configuración de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Cambiar pertenencia al puerto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Hay varias formas de cambiar la membresía de VLAN: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Vuelva a ingresar el comando </a:t>
            </a:r>
            <a:r>
              <a:rPr lang="es-419" sz="1600" b="1"/>
              <a:t>switchport access vlan</a:t>
            </a:r>
            <a:r>
              <a:rPr lang="es-419" sz="1600"/>
              <a:t> </a:t>
            </a:r>
            <a:r>
              <a:rPr lang="es-419" sz="1600" i="1"/>
              <a:t>vlan-id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use la </a:t>
            </a:r>
            <a:r>
              <a:rPr lang="es-419" sz="1600" b="1"/>
              <a:t>vlan de acceso sin puerto de conmutación </a:t>
            </a:r>
            <a:r>
              <a:rPr lang="es-419" sz="1600"/>
              <a:t>para volver a colocar la interfaz en la VLAN 1</a:t>
            </a:r>
          </a:p>
          <a:p>
            <a:pPr marL="0" indent="0" rtl="0">
              <a:buNone/>
            </a:pPr>
            <a:r>
              <a:rPr lang="es-419" sz="1600"/>
              <a:t>Utilice los comandos </a:t>
            </a:r>
            <a:r>
              <a:rPr lang="es-419" sz="1600" b="1"/>
              <a:t>show vlan brief </a:t>
            </a:r>
            <a:r>
              <a:rPr lang="es-419" sz="1600"/>
              <a:t>o </a:t>
            </a:r>
            <a:r>
              <a:rPr lang="es-419" sz="1600" b="1"/>
              <a:t>show interface fa0/18 switchport </a:t>
            </a:r>
            <a:r>
              <a:rPr lang="es-419" sz="1600"/>
              <a:t>para verificar la asociación correcta de VLAN.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8385564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Configuración de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Eliminar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672954" cy="258848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Elimine las VLAN con el</a:t>
            </a:r>
            <a:r>
              <a:rPr lang="es-419" sz="1600" u="sng"/>
              <a:t> </a:t>
            </a:r>
            <a:r>
              <a:rPr lang="es-419" sz="1600"/>
              <a:t>comando </a:t>
            </a:r>
            <a:r>
              <a:rPr lang="es-419" sz="1600" b="1"/>
              <a:t>no vlan </a:t>
            </a:r>
            <a:r>
              <a:rPr lang="es-419" sz="1600" i="1"/>
              <a:t>vlan-id </a:t>
            </a:r>
            <a:r>
              <a:rPr lang="es-419" sz="1600"/>
              <a:t>.</a:t>
            </a:r>
          </a:p>
          <a:p>
            <a:pPr marL="0" indent="0" rtl="0">
              <a:buNone/>
            </a:pPr>
            <a:r>
              <a:rPr lang="es-419" sz="1600" b="1"/>
              <a:t>Precaución:</a:t>
            </a:r>
            <a:r>
              <a:rPr lang="es-419" sz="1600"/>
              <a:t> antes de eliminar una VLAN, reasigne todos los puertos miembros a una VLAN diferente..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Elimine todas las VLAN con los comandos </a:t>
            </a:r>
            <a:r>
              <a:rPr lang="es-419" sz="1600" b="1"/>
              <a:t>delete flash:vlan.dat </a:t>
            </a:r>
            <a:r>
              <a:rPr lang="es-419" sz="1600"/>
              <a:t>o </a:t>
            </a:r>
            <a:r>
              <a:rPr lang="es-419" sz="1600" b="1"/>
              <a:t>delete vlan.dat </a:t>
            </a:r>
            <a:r>
              <a:rPr lang="es-419" sz="160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Vuelva a cargar el switch al eliminar todas las VLAN.</a:t>
            </a:r>
          </a:p>
          <a:p>
            <a:pPr marL="0" indent="0" rtl="0">
              <a:buNone/>
            </a:pPr>
            <a:r>
              <a:rPr lang="es-419" sz="1600" b="1"/>
              <a:t>Nota</a:t>
            </a:r>
            <a:r>
              <a:rPr lang="es-419" sz="1600"/>
              <a:t>: Para restaurar el valor predeterminado de fábrica, desconecte todos los cables de datos, borre la configuración de inicio y elimine el archivo vlan.dat y, a continuación, vuelva a cargar el dispositivo.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11497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3.1 Descripción general de las VLAN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Rastreador depaquetes de configuración de VLAN — Configuración de VLAN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7950578" cy="176552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En esta actividad de Packet Tracer, completará los siguientes objetivos:</a:t>
            </a:r>
          </a:p>
          <a:p>
            <a:pPr lvl="1" rtl="0"/>
            <a:r>
              <a:rPr lang="es-419" sz="1600"/>
              <a:t>Verificar la configuración de VLAN predeterminada</a:t>
            </a:r>
          </a:p>
          <a:p>
            <a:pPr lvl="1" rtl="0"/>
            <a:r>
              <a:rPr lang="es-419" sz="1600"/>
              <a:t>Configurar las redes VLAN</a:t>
            </a:r>
          </a:p>
          <a:p>
            <a:pPr lvl="1" rtl="0"/>
            <a:r>
              <a:rPr lang="es-419" sz="1600"/>
              <a:t>Asignar VLAN a los puertos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9212437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3.4 Troncales VLAN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4977282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pPr rtl="0"/>
            <a:r>
              <a:rPr lang="es-419"/>
              <a:t>Comandos de configuracióntroncal de</a:t>
            </a:r>
            <a:r>
              <a:rPr lang="es-419" sz="1600"/>
              <a:t>VLAN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" y="872067"/>
            <a:ext cx="8805672" cy="563541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Configure y verifique las troncales VLAN. Los troncos son capa 2 y transportan tráfico para todas las VLAN.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3497885"/>
              </p:ext>
            </p:extLst>
          </p:nvPr>
        </p:nvGraphicFramePr>
        <p:xfrm>
          <a:off x="182880" y="1573022"/>
          <a:ext cx="875995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>
                          <a:effectLst/>
                        </a:rPr>
                        <a:t>Tarea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Comando de 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Ingresa al modo de configuración global.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Switch# </a:t>
                      </a:r>
                      <a:r>
                        <a:rPr lang="es-419" sz="1600" b="1"/>
                        <a:t>configure terminal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Ingrese el modo de configuración de interfaz.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Switch(config)# </a:t>
                      </a:r>
                      <a:r>
                        <a:rPr lang="es-419" sz="1600" b="1"/>
                        <a:t>interface </a:t>
                      </a:r>
                      <a:r>
                        <a:rPr lang="es-419" sz="1600" i="1"/>
                        <a:t>interface-id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Establezca el puerto en modo de enlace permanente.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Conmutador(config-if) # </a:t>
                      </a:r>
                      <a:r>
                        <a:rPr lang="es-419" sz="1600" b="1"/>
                        <a:t>troncaldemodo de puerto de conmutación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Cambie la configuración de la VLAN nativa a otra opción que no sea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Switch(config-if)# </a:t>
                      </a:r>
                      <a:r>
                        <a:rPr lang="es-419" sz="1600" b="1"/>
                        <a:t>switchport trunk native vlan </a:t>
                      </a:r>
                      <a:r>
                        <a:rPr lang="es-419" sz="1600" i="1"/>
                        <a:t>vlan-id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Especificar la lista de VLAN que se permitirán en el enlace troncal.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Switch(config-if)# </a:t>
                      </a:r>
                      <a:r>
                        <a:rPr lang="es-419" sz="1600" b="1"/>
                        <a:t>switchport trunk allowed vlan </a:t>
                      </a:r>
                      <a:r>
                        <a:rPr lang="es-419" sz="1600" i="1"/>
                        <a:t>vlan-list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Vuelva al modo EXEC con privilegios.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Switch(config-if)# </a:t>
                      </a:r>
                      <a:r>
                        <a:rPr lang="es-419" sz="1600" b="1"/>
                        <a:t>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70083076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873751" cy="757551"/>
          </a:xfrm>
        </p:spPr>
        <p:txBody>
          <a:bodyPr/>
          <a:lstStyle/>
          <a:p>
            <a:pPr rtl="0"/>
            <a:r>
              <a:rPr lang="es-419" sz="1600" dirty="0"/>
              <a:t>Ejemplo de Configuración de Troncales </a:t>
            </a:r>
            <a:r>
              <a:rPr lang="es-419" dirty="0"/>
              <a:t/>
            </a:r>
            <a:br>
              <a:rPr lang="es-419" dirty="0"/>
            </a:br>
            <a:r>
              <a:rPr lang="es-419" dirty="0" err="1"/>
              <a:t>Troncales</a:t>
            </a:r>
            <a:r>
              <a:rPr lang="es-419" dirty="0"/>
              <a:t> de VLAN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Las subredes asociadas a cada VLAN son:</a:t>
            </a:r>
          </a:p>
          <a:p>
            <a:pPr lvl="1" rtl="0"/>
            <a:r>
              <a:rPr lang="es-419" sz="1600"/>
              <a:t>VLAN 10 - Faculty/Staff - 172.17.10.0/24</a:t>
            </a:r>
          </a:p>
          <a:p>
            <a:pPr lvl="1" rtl="0"/>
            <a:r>
              <a:rPr lang="es-419" sz="1600"/>
              <a:t>VLAN 20 - Students - 172.17.20.0/24</a:t>
            </a:r>
          </a:p>
          <a:p>
            <a:pPr lvl="1" rtl="0"/>
            <a:r>
              <a:rPr lang="es-419" sz="1600"/>
              <a:t>VLAN 30 - Guests - 172.17.30.0/24</a:t>
            </a:r>
          </a:p>
          <a:p>
            <a:pPr lvl="1" rtl="0"/>
            <a:r>
              <a:rPr lang="es-419" sz="160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rtl="0"/>
            <a:r>
              <a:rPr lang="es-419" sz="1600" b="1">
                <a:solidFill>
                  <a:srgbClr val="000000"/>
                </a:solidFill>
              </a:rPr>
              <a:t>Nota</a:t>
            </a:r>
            <a:r>
              <a:rPr lang="es-419" sz="1600">
                <a:solidFill>
                  <a:srgbClr val="000000"/>
                </a:solidFill>
              </a:rPr>
              <a:t>: Esto supone un conmutador 2960 que utiliza el etiquetado 802.1q. Los switches de capa 3 requieren que la encapsulación se configure antes del modo troncal. </a:t>
            </a:r>
            <a:r>
              <a:rPr lang="es-419" sz="1600" b="1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Indicador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Comando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Interfaz</a:t>
                      </a:r>
                      <a:r>
                        <a:rPr lang="es-419" sz="1600" baseline="0"/>
                        <a:t> fa0/1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Switchport mode</a:t>
                      </a:r>
                      <a:r>
                        <a:rPr lang="es-419" sz="1600" baseline="0"/>
                        <a:t> trunk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Switchport </a:t>
                      </a:r>
                      <a:r>
                        <a:rPr lang="es-419" sz="1600" baseline="0"/>
                        <a:t>trunk native vlan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Switchport</a:t>
                      </a:r>
                      <a:r>
                        <a:rPr lang="es-419" sz="1600" baseline="0"/>
                        <a:t> trunk allowed vlan 10,20,30,99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finalizar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3752" y="81154"/>
            <a:ext cx="4061346" cy="23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12164324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pPr rtl="0"/>
            <a:r>
              <a:rPr lang="es-419" sz="1600"/>
              <a:t>Troncales de VLAN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Verifique la configuración de troncales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Establezca el modo troncal y la vlan nativa.</a:t>
            </a:r>
          </a:p>
          <a:p>
            <a:pPr marL="0" indent="0" rtl="0">
              <a:buNone/>
            </a:pPr>
            <a:r>
              <a:rPr lang="es-419" sz="1600"/>
              <a:t>Observe el comando </a:t>
            </a:r>
            <a:r>
              <a:rPr lang="es-419" sz="1600" b="1"/>
              <a:t>sh int fa0/1 switchport </a:t>
            </a:r>
            <a:r>
              <a:rPr lang="es-419" sz="160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Se establece en troncal administrativamente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Se establece como troncal operacionalmente (en funcionamiento)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encapsulación es dot1q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VLAN nativa establecida en VLAN 99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Todas las VLAN creadas en el switch pasarán tráfico en este tronco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5230" y="504016"/>
            <a:ext cx="4445889" cy="41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25121151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Troncales de VLAN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Restablezca el tronco al estado predeterminado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236429" cy="226047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Restablezca la configuración predeterminada del tronco con el comando no.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Todas las VLAN permitidas para pasar tráfico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VLAN nativa = VLAN 1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Verifique la configuración predeterminada con un comando </a:t>
            </a:r>
            <a:r>
              <a:rPr lang="es-419" sz="1800" b="1"/>
              <a:t>sh int fa0/1 switchport </a:t>
            </a:r>
            <a:r>
              <a:rPr lang="es-419" sz="1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210" y="3225927"/>
            <a:ext cx="4196334" cy="11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034" y="853630"/>
            <a:ext cx="4587210" cy="378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519149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Troncales de VLAN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Restablezca el tronco al estado predeterminado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21051"/>
            <a:ext cx="4663440" cy="3794491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Restablezca el tronco a un modo de acceso con el comando </a:t>
            </a:r>
            <a:r>
              <a:rPr lang="es-419" sz="1600" b="1"/>
              <a:t>switchport mode access </a:t>
            </a:r>
            <a:r>
              <a:rPr lang="es-419" sz="1600"/>
              <a:t>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Se establece en una interfaz de acceso administrativamente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Se establece como una interfaz de acceso operacionalmente (en funcionamiento)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0872" y="953262"/>
            <a:ext cx="4335018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790525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VLAN Trunks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Packet Tracer - Configurar Trunks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En esta actividad de Packet Tracer, completará los siguientes objetivos:</a:t>
            </a:r>
          </a:p>
          <a:p>
            <a:pPr lvl="1" rtl="0"/>
            <a:r>
              <a:rPr lang="es-419" sz="1800"/>
              <a:t>verificar las VLAN</a:t>
            </a:r>
          </a:p>
          <a:p>
            <a:pPr lvl="1" rtl="0"/>
            <a:r>
              <a:rPr lang="es-419" sz="1800"/>
              <a:t>configurar los enlaces troncales</a:t>
            </a:r>
          </a:p>
        </p:txBody>
      </p:sp>
    </p:spTree>
    <p:extLst>
      <p:ext uri="{BB962C8B-B14F-4D97-AF65-F5344CB8AC3E}">
        <p14:creationId xmlns:p14="http://schemas.microsoft.com/office/powerpoint/2010/main" xmlns="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Troncales VLAN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Laboratorio: configurar VLAN y troncales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En este laboratorio, realizará lo siguiente: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800"/>
              <a:t>Armar la red y configurar los ajustes básicos de los dispositivos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800"/>
              <a:t>Crear redes VLAN y asignar puertos de switch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800"/>
              <a:t>Mantener las asignaciones de puertos de VLAN y la base de datos de VLAN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800"/>
              <a:t>Configurar un enlace troncal 802.1Q entre los switches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800"/>
              <a:t>Eliminar la base de datos de VLAN</a:t>
            </a:r>
          </a:p>
        </p:txBody>
      </p:sp>
    </p:spTree>
    <p:extLst>
      <p:ext uri="{BB962C8B-B14F-4D97-AF65-F5344CB8AC3E}">
        <p14:creationId xmlns:p14="http://schemas.microsoft.com/office/powerpoint/2010/main" xmlns="" val="146707354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3.5 Dynamic Trunking ProtocolProtocolo de enlace dinámico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20016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pPr rtl="0"/>
            <a:r>
              <a:rPr lang="es-419" sz="1600"/>
              <a:t>Descripción general de las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Definiciones de VLAN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605969"/>
            <a:ext cx="4767079" cy="411233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Las VLAN son conexiones lógicas con otros dispositivos similares.</a:t>
            </a:r>
          </a:p>
          <a:p>
            <a:pPr marL="0" indent="0" rtl="0">
              <a:buNone/>
            </a:pPr>
            <a:r>
              <a:rPr lang="es-419" sz="1600"/>
              <a:t>La colocación de dispositivos en varias VLAN tiene las siguientes características: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Proporciona segmentación de los diversos grupos de dispositivos en los mismos conmutadores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Proporcionar una organización más manejable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Difusiones, multidifusión y unidifusión se aíslan en la VLAN individual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Cada VLAN tendrá su propia gama única de direcciones IP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Dominios de difusión más pequeños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Protocolo de enlace dinámico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Introduction to DTP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5176" y="832105"/>
            <a:ext cx="8787385" cy="2651760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Protocolo de enlace troncal dinámico (DTP) es un protocolo propietario de Cisco.</a:t>
            </a:r>
          </a:p>
          <a:p>
            <a:pPr marL="0" indent="0" rtl="0">
              <a:buNone/>
            </a:pPr>
            <a:r>
              <a:rPr lang="es-419" sz="1600"/>
              <a:t>Las características de DTP son las siguientes: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Activado de forma predeterminada en switches Catalyst 2960 y 2950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Dynamic-Auto es el valor predeterminado en los conmutadores 2960 y 2950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Puede desactivarse con el comando nonegotiate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Puede volver a activarse configurando la interfaz en dinámico automático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Establecer un conmutador en un tronco estático o acceso estático evitará problemas de negociación con los comandos </a:t>
            </a:r>
            <a:r>
              <a:rPr lang="es-419" sz="1600" b="1"/>
              <a:t>switchport mode trunk </a:t>
            </a:r>
            <a:r>
              <a:rPr lang="es-419" sz="1600"/>
              <a:t>o </a:t>
            </a:r>
            <a:r>
              <a:rPr lang="es-419" sz="1600" b="1"/>
              <a:t>switchport mode access </a:t>
            </a:r>
            <a:r>
              <a:rPr lang="es-419" sz="1600"/>
              <a:t>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059" y="3566160"/>
            <a:ext cx="3914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059" y="4223385"/>
            <a:ext cx="3914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40856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Protocolo de enlace dinámico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Modos de interfaz negociados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8016" y="866834"/>
            <a:ext cx="8853715" cy="80125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comando </a:t>
            </a:r>
            <a:r>
              <a:rPr lang="es-419" sz="1600" b="1"/>
              <a:t>switchport mode</a:t>
            </a:r>
            <a:r>
              <a:rPr lang="es-419" sz="1600"/>
              <a:t> tiene opciones adicionales.</a:t>
            </a:r>
          </a:p>
          <a:p>
            <a:pPr marL="0" indent="0" rtl="0">
              <a:buNone/>
            </a:pPr>
            <a:r>
              <a:rPr lang="es-419" sz="1600"/>
              <a:t>Utilice el comando </a:t>
            </a:r>
            <a:r>
              <a:rPr lang="es-419" sz="1600" b="1"/>
              <a:t>switchport nonegotiate</a:t>
            </a:r>
            <a:r>
              <a:rPr lang="es-419" sz="1600"/>
              <a:t> interface configuration para detener la negociación DTP.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4752828"/>
              </p:ext>
            </p:extLst>
          </p:nvPr>
        </p:nvGraphicFramePr>
        <p:xfrm>
          <a:off x="128016" y="1746758"/>
          <a:ext cx="873252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1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Opción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Font typeface="Arial"/>
                        <a:buNone/>
                      </a:pPr>
                      <a:r>
                        <a:rPr lang="es-419" sz="1600"/>
                        <a:t>Modo de acceso permanente y negocia para convertir el vínculo vecino en un vínculo de</a:t>
                      </a:r>
                      <a:r>
                        <a:rPr lang="es-419" sz="1600" baseline="0"/>
                        <a:t> acceso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Dinámico automático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Font typeface="Arial"/>
                        <a:buNone/>
                      </a:pPr>
                      <a:r>
                        <a:rPr lang="es-419" sz="1600"/>
                        <a:t>Will se convierte en una interfaz troncal si la interfaz vecina se configura en modo troncal o deseable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Dinámico deseable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Font typeface="Arial"/>
                        <a:buNone/>
                      </a:pPr>
                      <a:r>
                        <a:rPr lang="es-419" sz="1600"/>
                        <a:t>Busca activamente</a:t>
                      </a:r>
                      <a:r>
                        <a:rPr lang="es-419" sz="1600" baseline="0"/>
                        <a:t> convertirse en un tronco negociando con otras interfaces automáticas o deseables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Enlace 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Font typeface="Arial"/>
                        <a:buNone/>
                      </a:pPr>
                      <a:r>
                        <a:rPr lang="es-419" sz="1600"/>
                        <a:t>Modo de enlace permanente y negocia para convertir el enlace vecino en un enlace troncal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186606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 dirty="0"/>
              <a:t/>
            </a:r>
            <a:br>
              <a:rPr lang="en-US" altLang="en-US" dirty="0"/>
            </a:br>
            <a:r>
              <a:rPr lang="es-419" sz="2400"/>
              <a:t>Resultados del protocolo de enlace troncal dinámico de una configuración DTP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7" y="1042752"/>
            <a:ext cx="8853286" cy="51511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Las opciones de configuración de DTP son las siguientes: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44831063"/>
              </p:ext>
            </p:extLst>
          </p:nvPr>
        </p:nvGraphicFramePr>
        <p:xfrm>
          <a:off x="145158" y="1743424"/>
          <a:ext cx="885348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>
                          <a:effectLst/>
                        </a:rPr>
                        <a:t>Dinámico automático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>
                          <a:effectLst/>
                        </a:rPr>
                        <a:t>Dinámico deseado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>
                          <a:effectLst/>
                        </a:rPr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 b="1">
                          <a:effectLst/>
                        </a:rPr>
                        <a:t>Acceso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Dinámico automático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Acceso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Dinámico deseado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Acceso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Troncal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Conectividad limitada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419" sz="1600" b="1"/>
                        <a:t>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Conectividad limitada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600"/>
                        <a:t>Acceso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2525199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Protocolo de enlace dinámico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sz="2400"/>
              <a:t>Verifique el modo DTP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56" y="985647"/>
            <a:ext cx="3896059" cy="2942877"/>
          </a:xfrm>
        </p:spPr>
        <p:txBody>
          <a:bodyPr/>
          <a:lstStyle/>
          <a:p>
            <a:pPr marL="0" indent="0" rtl="0">
              <a:buNone/>
            </a:pPr>
            <a:r>
              <a:rPr lang="es-419"/>
              <a:t>La configuración predeterminada de DTP depende de la versión y plataforma del IOS de Cisco.</a:t>
            </a:r>
          </a:p>
          <a:p>
            <a:pPr rtl="0"/>
            <a:r>
              <a:rPr lang="es-419"/>
              <a:t>Utilice el comando </a:t>
            </a:r>
            <a:r>
              <a:rPr lang="es-419" b="1"/>
              <a:t>show dtp interface </a:t>
            </a:r>
            <a:r>
              <a:rPr lang="es-419"/>
              <a:t>para determinar el modo DTP actual.</a:t>
            </a:r>
          </a:p>
          <a:p>
            <a:pPr rtl="0"/>
            <a:r>
              <a:rPr lang="es-419"/>
              <a:t>La práctica recomendada recomienda que las interfaces se configuren para acceder o troncal y para desconectarse DTP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4444" y="985647"/>
            <a:ext cx="464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851130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Protocolo de enlace dinámico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Packet Tracer - Configurar DTP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9184" y="875526"/>
            <a:ext cx="8814816" cy="3323113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En esta actividad de Packet Tracer, completará los siguientes objetivos: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Configurar la conexión troncal estática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Configure and verify DTP 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219504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3.6 - Módulo de práctica y cuestionario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2375"/>
          </a:xfrm>
        </p:spPr>
        <p:txBody>
          <a:bodyPr/>
          <a:lstStyle/>
          <a:p>
            <a:r>
              <a:rPr lang="es-419" sz="1400" dirty="0"/>
              <a:t>VLAN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/>
          </p:nvPr>
        </p:nvGraphicFramePr>
        <p:xfrm>
          <a:off x="144461" y="798513"/>
          <a:ext cx="8472890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6445">
                  <a:extLst>
                    <a:ext uri="{9D8B030D-6E8A-4147-A177-3AD203B41FA5}">
                      <a16:colId xmlns:a16="http://schemas.microsoft.com/office/drawing/2014/main" xmlns="" val="2731093094"/>
                    </a:ext>
                  </a:extLst>
                </a:gridCol>
                <a:gridCol w="4236445">
                  <a:extLst>
                    <a:ext uri="{9D8B030D-6E8A-4147-A177-3AD203B41FA5}">
                      <a16:colId xmlns:a16="http://schemas.microsoft.com/office/drawing/2014/main" xmlns="" val="235349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Logical broadcast domain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Data VLAN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Default VLAN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Native VLAN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Management VLAN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show vlan brief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Voice VLAN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 Trunk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 Segmentation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IEEE 802.1Q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VLAN Tagging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Canonical Format Identifier (CFI)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Priority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 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</a:t>
                      </a:r>
                      <a:r>
                        <a:rPr lang="es-419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419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switchport</a:t>
                      </a:r>
                    </a:p>
                    <a:p>
                      <a:pPr marL="285750" indent="-2857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79501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05262606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400" dirty="0"/>
              <a:t>VLAN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/>
          </p:nvPr>
        </p:nvGraphicFramePr>
        <p:xfrm>
          <a:off x="144463" y="798513"/>
          <a:ext cx="8853486" cy="3773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xmlns="" val="2731093094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xmlns="" val="2353496225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xmlns="" val="281959122"/>
                    </a:ext>
                  </a:extLst>
                </a:gridCol>
              </a:tblGrid>
              <a:tr h="3773487">
                <a:tc>
                  <a:txBody>
                    <a:bodyPr/>
                    <a:lstStyle/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chemeClr val="tx1"/>
                          </a:solidFill>
                          <a:latin typeface="+mn-lt"/>
                        </a:rPr>
                        <a:t>Normal Range VLANs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chemeClr val="tx1"/>
                          </a:solidFill>
                          <a:latin typeface="+mn-lt"/>
                        </a:rPr>
                        <a:t>Extended Range VLANs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>
                          <a:solidFill>
                            <a:schemeClr val="tx1"/>
                          </a:solidFill>
                          <a:latin typeface="+mn-lt"/>
                        </a:rPr>
                        <a:t>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vlan-name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mode access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access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range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access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vlan-id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flash:vlan.dat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vlan.dat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vlan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vlan summary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mode trunk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trunk allowed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vlan_list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switchport trunk native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trunk allowed vlan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trunk native vlan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switchport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switchport access vlan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vlan_id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trunk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interfaces </a:t>
                      </a:r>
                      <a:r>
                        <a:rPr lang="es-419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int_id </a:t>
                      </a:r>
                      <a:r>
                        <a:rPr lang="es-419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trunk</a:t>
                      </a:r>
                    </a:p>
                    <a:p>
                      <a:pPr marL="0" indent="0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79501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254925983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30673957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567"/>
            <a:ext cx="4030162" cy="690127"/>
          </a:xfrm>
        </p:spPr>
        <p:txBody>
          <a:bodyPr/>
          <a:lstStyle/>
          <a:p>
            <a:pPr rtl="0"/>
            <a:r>
              <a:rPr lang="es-419" sz="1600" dirty="0"/>
              <a:t>Descripción general de las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Beneficios de un diseño de VLAN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Los beneficios de usar VLAN son los siguientes: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3737953"/>
              </p:ext>
            </p:extLst>
          </p:nvPr>
        </p:nvGraphicFramePr>
        <p:xfrm>
          <a:off x="448056" y="2029967"/>
          <a:ext cx="8046720" cy="300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Beneficios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Dominios de difusión más pequeños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Dividir</a:t>
                      </a:r>
                      <a:r>
                        <a:rPr lang="es-419" baseline="0"/>
                        <a:t> la LAN reduce el número de dominios de difusión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Seguridad</a:t>
                      </a:r>
                      <a:r>
                        <a:rPr lang="es-419"/>
                        <a:t> mejorada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Solo los usuarios</a:t>
                      </a:r>
                      <a:r>
                        <a:rPr lang="es-419" baseline="0"/>
                        <a:t> de la misma VLAN pueden comunicarse juntos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Eficiencia de TI mejorada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Las VLAN pueden agrupar dispositivos con requisitos similares, por ejemplo, profesores frente a estudiantes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Reducción de costos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Un</a:t>
                      </a:r>
                      <a:r>
                        <a:rPr lang="es-419" baseline="0"/>
                        <a:t> switch puede admitir varios grupos o 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Mejor 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Los pequeños dominios de difusión</a:t>
                      </a:r>
                      <a:r>
                        <a:rPr lang="es-419" baseline="0"/>
                        <a:t> reducen el tráfico y mejoran el ancho de banda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Simpler</a:t>
                      </a:r>
                      <a:r>
                        <a:rPr lang="es-419" baseline="0"/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Grupos similares necesitarán aplicaciones similares</a:t>
                      </a:r>
                      <a:r>
                        <a:rPr lang="es-419" baseline="0"/>
                        <a:t> y otros recursos de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311" y="73152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pPr rtl="0"/>
            <a:r>
              <a:rPr lang="es-419" sz="1600"/>
              <a:t>Descripción general de las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Tipos de VLAN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VLAN predeterminada</a:t>
            </a:r>
          </a:p>
          <a:p>
            <a:pPr marL="0" indent="0" rtl="0">
              <a:buNone/>
            </a:pPr>
            <a:r>
              <a:rPr lang="es-419" sz="1600" dirty="0"/>
              <a:t>   La VLAN 1 es la siguiente: 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 dirty="0"/>
              <a:t>La VLAN predeterminada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 dirty="0"/>
              <a:t>La VLAN nativa predeterminada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 dirty="0"/>
              <a:t>La VLAN de administración predeterminada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 dirty="0"/>
              <a:t>No se puede eliminar ni cambiar el nombre</a:t>
            </a:r>
          </a:p>
          <a:p>
            <a:pPr marL="142875" lvl="1" indent="0">
              <a:buNone/>
            </a:pPr>
            <a:endParaRPr lang="en-US" sz="1600" dirty="0"/>
          </a:p>
          <a:p>
            <a:pPr marL="142875" lvl="1" indent="0" rtl="0">
              <a:buNone/>
            </a:pPr>
            <a:r>
              <a:rPr lang="es-419" sz="1600" b="1" dirty="0"/>
              <a:t>Nota</a:t>
            </a:r>
            <a:r>
              <a:rPr lang="es-419" sz="1600" dirty="0"/>
              <a:t>: Aunque no podemos eliminar VLAN1, Cisco recomendará que asignemos estas características predeterminadas a otras VLAN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pPr rtl="0"/>
            <a:r>
              <a:rPr lang="es-419" sz="1600"/>
              <a:t>Descripción general de las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Tipos de VLAN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b="1"/>
              <a:t>VLAN de datos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Dedicado al tráfico generado por el usuario (correo electrónico y tráfico web).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VLAN 1 es la VLAN de datos predeterminada porque todas las interfaces están asignadas a esta VLAN.</a:t>
            </a:r>
          </a:p>
          <a:p>
            <a:pPr marL="0" indent="0" rtl="0">
              <a:buNone/>
            </a:pPr>
            <a:r>
              <a:rPr lang="es-419" sz="1600" b="1"/>
              <a:t>VLAN nativa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Esto se utiliza sólo para enlaces troncales.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Todas las tramas están etiquetadas en un enlace troncal 802.1Q excepto las de la VLAN nativa. </a:t>
            </a:r>
          </a:p>
          <a:p>
            <a:pPr marL="0" indent="0" rtl="0">
              <a:buNone/>
            </a:pPr>
            <a:r>
              <a:rPr lang="es-419" sz="1600" b="1"/>
              <a:t>VLAN de administración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Esto se utiliza para el tráfico SSH/Telnet VTY y no debe ser llevado con el tráfico de usuario final.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Normalmente, la VLAN que es el SVI para el conmutador de capa 2.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 rtl="0">
              <a:buNone/>
            </a:pPr>
            <a:r>
              <a:rPr lang="es-419" sz="16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7925027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Descripción general de las VLAN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Tipos de VLAN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4657703" cy="372364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b="1"/>
              <a:t>VLAN de voz  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Se requiere una VLAN separada porque el tráfico de voz requiere: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Ancho de banda asegurado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Alta prioridad de QoS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Capacidad para evitar la congestión</a:t>
            </a:r>
          </a:p>
          <a:p>
            <a:pPr lvl="3" rtl="0">
              <a:buFont typeface="Arial" panose="020B0604020202020204" pitchFamily="34" charset="0"/>
              <a:buChar char="•"/>
            </a:pPr>
            <a:r>
              <a:rPr lang="es-419" sz="1600"/>
              <a:t>Retraso menos de 150 ms desde el origen hasta el destino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Toda la red debe estar diseñada para admitir la voz.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8876" y="923544"/>
            <a:ext cx="3777162" cy="30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43486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Descripción general de VLAN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Packet Tracer: ¿quién escucha la transmisión?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8853286" cy="2390081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En esta actividad de Packet Tracer, hará lo siguiente: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1" indent="-285750" rtl="0"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s-419" sz="1800"/>
              <a:t>Observar el tráfico de broadcast en la implementación de una VLAN</a:t>
            </a:r>
          </a:p>
          <a:p>
            <a:pPr marL="285750" lvl="1" indent="-285750" rtl="0"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s-419" sz="1800"/>
              <a:t>completar las preguntas de repaso</a:t>
            </a:r>
          </a:p>
        </p:txBody>
      </p:sp>
    </p:spTree>
    <p:extLst>
      <p:ext uri="{BB962C8B-B14F-4D97-AF65-F5344CB8AC3E}">
        <p14:creationId xmlns:p14="http://schemas.microsoft.com/office/powerpoint/2010/main" xmlns="" val="358774427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21047</TotalTime>
  <Words>3611</Words>
  <Application>Microsoft Office PowerPoint</Application>
  <PresentationFormat>Presentación en pantalla (16:9)</PresentationFormat>
  <Paragraphs>590</Paragraphs>
  <Slides>48</Slides>
  <Notes>47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Default Theme</vt:lpstr>
      <vt:lpstr>Módulo 3: VLAN</vt:lpstr>
      <vt:lpstr>Objetivos del módulo</vt:lpstr>
      <vt:lpstr>3.1 Descripción general de las VLAN</vt:lpstr>
      <vt:lpstr>Descripción general de las VLAN Definiciones de VLAN</vt:lpstr>
      <vt:lpstr>Descripción general de las VLAN Beneficios de un diseño de VLAN</vt:lpstr>
      <vt:lpstr>Descripción general de las VLAN Tipos de VLAN</vt:lpstr>
      <vt:lpstr>Descripción general de las VLAN Tipos de VLAN (Cont.)</vt:lpstr>
      <vt:lpstr>Descripción general de las VLAN Tipos de VLAN (Cont.)</vt:lpstr>
      <vt:lpstr>Descripción general de VLAN  Packet Tracer: ¿quién escucha la transmisión?</vt:lpstr>
      <vt:lpstr>3.2 VLAN en un entorno de  conmutación múltiple</vt:lpstr>
      <vt:lpstr>VLAN en un entorno de conmutación múltiple Definición de troncales de VLAN</vt:lpstr>
      <vt:lpstr>VLAN en un entorno de conmutación  múltiple Redes sin VLAN</vt:lpstr>
      <vt:lpstr>VLAN en un entorno de conmutación múltiple Redes con VLAN</vt:lpstr>
      <vt:lpstr>VLAN en un entorno de conmutación múltiple  Identificación de VLAN con una etiqueta</vt:lpstr>
      <vt:lpstr>VLAN en un entorno de conmutación múltiple VLAN nativas y etiquetado 802.1Q</vt:lpstr>
      <vt:lpstr>VLAN en un entorno de conmutación múltiple Etiquetado de VLAN de voz</vt:lpstr>
      <vt:lpstr>VLAN en un entorno de conmutación múltiple Ejemplo de verificación de VLAN de voz</vt:lpstr>
      <vt:lpstr>VLAN en un entorno de conmutadores múltiples Packet Tracer: investigue una implementación de VLAN</vt:lpstr>
      <vt:lpstr>3.3 Configuración de VLAN</vt:lpstr>
      <vt:lpstr>Configuración de VLAN Rangos de VLAN en switches Catalyst</vt:lpstr>
      <vt:lpstr>Comandos de creación deVLANde configuración de VLAN</vt:lpstr>
      <vt:lpstr>Configuración de VLAN Ejemplo de creación de VLAN</vt:lpstr>
      <vt:lpstr>Comandos de asignación de puertos deVLANde configuración de VLAN</vt:lpstr>
      <vt:lpstr>Configuración de VLAN Ejemplo de asignación de puerto VLAN</vt:lpstr>
      <vt:lpstr> Datos de configuración de VLAN y VLAN de voz</vt:lpstr>
      <vt:lpstr>Ejemplo de VLAN de voz ydatos de configuración de VLAN</vt:lpstr>
      <vt:lpstr>Configuración de VLAN Verifique la información de VLAN</vt:lpstr>
      <vt:lpstr>Configuración de VLAN Cambiar pertenencia al puerto VLAN</vt:lpstr>
      <vt:lpstr>Configuración de VLAN Eliminar VLAN</vt:lpstr>
      <vt:lpstr>Rastreador depaquetes de configuración de VLAN — Configuración de VLAN</vt:lpstr>
      <vt:lpstr>3.4 Troncales VLAN</vt:lpstr>
      <vt:lpstr>Comandos de configuracióntroncal deVLAN</vt:lpstr>
      <vt:lpstr>Ejemplo de Configuración de Troncales  Troncales de VLAN</vt:lpstr>
      <vt:lpstr>Troncales de VLAN Verifique la configuración de troncales</vt:lpstr>
      <vt:lpstr>Troncales de VLAN Restablezca el tronco al estado predeterminado</vt:lpstr>
      <vt:lpstr>Troncales de VLAN Restablezca el tronco al estado predeterminado (Cont.)</vt:lpstr>
      <vt:lpstr>VLAN Trunks Packet Tracer - Configurar Trunks</vt:lpstr>
      <vt:lpstr>Troncales VLAN Laboratorio: configurar VLAN y troncales</vt:lpstr>
      <vt:lpstr>3.5 Dynamic Trunking ProtocolProtocolo de enlace dinámico</vt:lpstr>
      <vt:lpstr>Protocolo de enlace dinámico Introduction to DTP</vt:lpstr>
      <vt:lpstr>Protocolo de enlace dinámico Modos de interfaz negociados</vt:lpstr>
      <vt:lpstr> Resultados del protocolo de enlace troncal dinámico de una configuración DTP</vt:lpstr>
      <vt:lpstr>Protocolo de enlace dinámico  Verifique el modo DTP</vt:lpstr>
      <vt:lpstr>Protocolo de enlace dinámico Packet Tracer - Configurar DTP</vt:lpstr>
      <vt:lpstr>3.6 - Módulo de práctica y cuestionario </vt:lpstr>
      <vt:lpstr>VLAN Nuevos términos y comandos</vt:lpstr>
      <vt:lpstr>VLAN Nuevos términos y comandos</vt:lpstr>
      <vt:lpstr>Diapositiva 48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Macarena</cp:lastModifiedBy>
  <cp:revision>1065</cp:revision>
  <dcterms:created xsi:type="dcterms:W3CDTF">2016-08-22T22:27:36Z</dcterms:created>
  <dcterms:modified xsi:type="dcterms:W3CDTF">2020-10-16T16:15:14Z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