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tags/tag8.xml" ContentType="application/vnd.openxmlformats-officedocument.presentationml.tags+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tags/tag4.xml" ContentType="application/vnd.openxmlformats-officedocument.presentationml.tags+xml"/>
  <Override PartName="/ppt/notesSlides/notesSlide38.xml" ContentType="application/vnd.openxmlformats-officedocument.presentationml.notes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docProps/custom.xml" ContentType="application/vnd.openxmlformats-officedocument.custom-properties+xml"/>
  <Override PartName="/ppt/commentAuthors.xml" ContentType="application/vnd.openxmlformats-officedocument.presentationml.commentAuthor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tags/tag12.xml" ContentType="application/vnd.openxmlformats-officedocument.presentationml.tags+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tags/tag7.xml" ContentType="application/vnd.openxmlformats-officedocument.presentationml.tags+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tags/tag5.xml" ContentType="application/vnd.openxmlformats-officedocument.presentationml.tags+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tags/tag3.xml" ContentType="application/vnd.openxmlformats-officedocument.presentationml.tags+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ppt/tags/tag11.xml" ContentType="application/vnd.openxmlformats-officedocument.presentationml.tags+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tags/tag6.xml" ContentType="application/vnd.openxmlformats-officedocument.presentationml.tags+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tags/tag2.xml" ContentType="application/vnd.openxmlformats-officedocument.presentationml.tags+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0" r:id="rId1"/>
  </p:sldMasterIdLst>
  <p:notesMasterIdLst>
    <p:notesMasterId r:id="rId43"/>
  </p:notesMasterIdLst>
  <p:sldIdLst>
    <p:sldId id="876" r:id="rId2"/>
    <p:sldId id="860" r:id="rId3"/>
    <p:sldId id="759" r:id="rId4"/>
    <p:sldId id="1108" r:id="rId5"/>
    <p:sldId id="1225" r:id="rId6"/>
    <p:sldId id="1226" r:id="rId7"/>
    <p:sldId id="1227" r:id="rId8"/>
    <p:sldId id="1228" r:id="rId9"/>
    <p:sldId id="1103" r:id="rId10"/>
    <p:sldId id="1172" r:id="rId11"/>
    <p:sldId id="1230" r:id="rId12"/>
    <p:sldId id="1231" r:id="rId13"/>
    <p:sldId id="1232" r:id="rId14"/>
    <p:sldId id="1233" r:id="rId15"/>
    <p:sldId id="1234" r:id="rId16"/>
    <p:sldId id="1235" r:id="rId17"/>
    <p:sldId id="1236" r:id="rId18"/>
    <p:sldId id="1237" r:id="rId19"/>
    <p:sldId id="1171" r:id="rId20"/>
    <p:sldId id="1173" r:id="rId21"/>
    <p:sldId id="1238" r:id="rId22"/>
    <p:sldId id="1239" r:id="rId23"/>
    <p:sldId id="1240" r:id="rId24"/>
    <p:sldId id="1241" r:id="rId25"/>
    <p:sldId id="1242" r:id="rId26"/>
    <p:sldId id="1243" r:id="rId27"/>
    <p:sldId id="1244" r:id="rId28"/>
    <p:sldId id="1104" r:id="rId29"/>
    <p:sldId id="1174" r:id="rId30"/>
    <p:sldId id="1245" r:id="rId31"/>
    <p:sldId id="1246" r:id="rId32"/>
    <p:sldId id="1247" r:id="rId33"/>
    <p:sldId id="1248" r:id="rId34"/>
    <p:sldId id="1249" r:id="rId35"/>
    <p:sldId id="1250" r:id="rId36"/>
    <p:sldId id="1251" r:id="rId37"/>
    <p:sldId id="957" r:id="rId38"/>
    <p:sldId id="1176" r:id="rId39"/>
    <p:sldId id="1177" r:id="rId40"/>
    <p:sldId id="874" r:id="rId41"/>
    <p:sldId id="291" r:id="rId42"/>
  </p:sldIdLst>
  <p:sldSz cx="9144000" cy="5143500" type="screen16x9"/>
  <p:notesSz cx="6858000" cy="9144000"/>
  <p:custDataLst>
    <p:tags r:id="rId44"/>
  </p:custDataLst>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xmlns="">
        <p15:guide id="1" orient="horz" pos="1620">
          <p15:clr>
            <a:srgbClr val="A4A3A4"/>
          </p15:clr>
        </p15:guide>
        <p15:guide id="2" pos="33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arbara Reif" initials="BR" lastIdx="3" clrIdx="0"/>
  <p:cmAuthor id="1" name="Jane Gibbons -X (jagibbon - DEL ORO CONSULTING INC at Cisco)" initials="JG-(-DOCIaC" lastIdx="28" clrIdx="1">
    <p:extLst>
      <p:ext uri="{19B8F6BF-5375-455C-9EA6-DF929625EA0E}">
        <p15:presenceInfo xmlns:p15="http://schemas.microsoft.com/office/powerpoint/2012/main" xmlns="" userId="S-1-5-21-1708537768-1303643608-725345543-200204" providerId="AD"/>
      </p:ext>
    </p:extLst>
  </p:cmAuthor>
  <p:cmAuthor id="2" name="Bob Vachon" initials="BV" lastIdx="24" clrIdx="2">
    <p:extLst>
      <p:ext uri="{19B8F6BF-5375-455C-9EA6-DF929625EA0E}">
        <p15:presenceInfo xmlns:p15="http://schemas.microsoft.com/office/powerpoint/2012/main" xmlns="" userId="c7abe87968a0b633" providerId="Windows Live"/>
      </p:ext>
    </p:extLst>
  </p:cmAuthor>
  <p:cmAuthor id="3" name="Sue Livingston -X (suliving - UNICON INC at Cisco)" initials="SL-(-UIaC" lastIdx="15" clrIdx="3">
    <p:extLst>
      <p:ext uri="{19B8F6BF-5375-455C-9EA6-DF929625EA0E}">
        <p15:presenceInfo xmlns:p15="http://schemas.microsoft.com/office/powerpoint/2012/main" xmlns="" userId="S::suliving@cisco.com::dc701d48-dd51-411a-9041-b7f1328f1486" providerId="AD"/>
      </p:ext>
    </p:extLst>
  </p:cmAuthor>
  <p:cmAuthor id="4" name="jagibbon" initials="jmg" lastIdx="8" clrIdx="4">
    <p:extLst>
      <p:ext uri="{19B8F6BF-5375-455C-9EA6-DF929625EA0E}">
        <p15:presenceInfo xmlns:p15="http://schemas.microsoft.com/office/powerpoint/2012/main" xmlns="" userId="jagibbo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000000"/>
    <a:srgbClr val="0000CC"/>
    <a:srgbClr val="000099"/>
    <a:srgbClr val="CC99FF"/>
    <a:srgbClr val="CCCCF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26005" autoAdjust="0"/>
    <p:restoredTop sz="81317" autoAdjust="0"/>
  </p:normalViewPr>
  <p:slideViewPr>
    <p:cSldViewPr snapToGrid="0" showGuides="1">
      <p:cViewPr varScale="1">
        <p:scale>
          <a:sx n="78" d="100"/>
          <a:sy n="78" d="100"/>
        </p:scale>
        <p:origin x="-912" y="-96"/>
      </p:cViewPr>
      <p:guideLst>
        <p:guide orient="horz" pos="1620"/>
        <p:guide pos="336"/>
      </p:guideLst>
    </p:cSldViewPr>
  </p:slideViewPr>
  <p:outlineViewPr>
    <p:cViewPr>
      <p:scale>
        <a:sx n="33" d="100"/>
        <a:sy n="33" d="100"/>
      </p:scale>
      <p:origin x="0" y="-226704"/>
    </p:cViewPr>
  </p:outlineViewPr>
  <p:notesTextViewPr>
    <p:cViewPr>
      <p:scale>
        <a:sx n="1" d="1"/>
        <a:sy n="1" d="1"/>
      </p:scale>
      <p:origin x="0" y="0"/>
    </p:cViewPr>
  </p:notesTextViewPr>
  <p:sorterViewPr>
    <p:cViewPr>
      <p:scale>
        <a:sx n="111" d="100"/>
        <a:sy n="111" d="100"/>
      </p:scale>
      <p:origin x="0" y="-1256"/>
    </p:cViewPr>
  </p:sorter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6337D9-3022-3D41-8D8A-BDF2F3B0DD8E}" type="datetimeFigureOut">
              <a:rPr lang="en-US" smtClean="0"/>
              <a:pPr/>
              <a:t>10/26/2020</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41018C-6CAF-B84E-B92C-ECB119457FBA}" type="slidenum">
              <a:rPr lang="en-US" smtClean="0"/>
              <a:pPr/>
              <a:t>‹Nº›</a:t>
            </a:fld>
            <a:endParaRPr lang="en-US" dirty="0"/>
          </a:p>
        </p:txBody>
      </p:sp>
    </p:spTree>
    <p:extLst>
      <p:ext uri="{BB962C8B-B14F-4D97-AF65-F5344CB8AC3E}">
        <p14:creationId xmlns:p14="http://schemas.microsoft.com/office/powerpoint/2010/main" xmlns="" val="193756487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Switching, Routing y Wireless Essentials v7.0 (SRWE)</a:t>
            </a:r>
          </a:p>
          <a:p>
            <a:pPr rtl="0"/>
            <a:r>
              <a:rPr lang="es-419"/>
              <a:t>Module 4: Inter-VLAN Routing</a:t>
            </a:r>
          </a:p>
          <a:p>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pPr rtl="0"/>
              <a:t>1</a:t>
            </a:fld>
            <a:endParaRPr/>
          </a:p>
        </p:txBody>
      </p:sp>
    </p:spTree>
    <p:extLst>
      <p:ext uri="{BB962C8B-B14F-4D97-AF65-F5344CB8AC3E}">
        <p14:creationId xmlns:p14="http://schemas.microsoft.com/office/powerpoint/2010/main" xmlns="" val="5081187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dirty="0"/>
              <a:t>4 – Inter-VLAN </a:t>
            </a:r>
            <a:r>
              <a:rPr lang="es-419" dirty="0" err="1"/>
              <a:t>Routing</a:t>
            </a:r>
            <a:endParaRPr lang="es-419" dirty="0"/>
          </a:p>
          <a:p>
            <a:pPr rtl="0"/>
            <a:r>
              <a:rPr lang="es-419" dirty="0"/>
              <a:t>4.2 - </a:t>
            </a:r>
            <a:r>
              <a:rPr lang="es-419" dirty="0" err="1"/>
              <a:t>Routing</a:t>
            </a:r>
            <a:r>
              <a:rPr lang="es-419" dirty="0"/>
              <a:t> entre redes VLAN con </a:t>
            </a:r>
            <a:r>
              <a:rPr lang="es-419" dirty="0" err="1"/>
              <a:t>router</a:t>
            </a:r>
            <a:r>
              <a:rPr lang="es-419" dirty="0"/>
              <a:t>-</a:t>
            </a:r>
            <a:r>
              <a:rPr lang="es-419" dirty="0" err="1"/>
              <a:t>on</a:t>
            </a:r>
            <a:r>
              <a:rPr lang="es-419" dirty="0"/>
              <a:t>-a-</a:t>
            </a:r>
            <a:r>
              <a:rPr lang="es-419" dirty="0" err="1"/>
              <a:t>stick</a:t>
            </a:r>
            <a:endParaRPr lang="es-419" dirty="0"/>
          </a:p>
          <a:p>
            <a:pPr rtl="0"/>
            <a:r>
              <a:rPr lang="es-419" dirty="0"/>
              <a:t>4.2.1 — Escenario de enrutador en un </a:t>
            </a:r>
            <a:r>
              <a:rPr lang="es-419" dirty="0" err="1"/>
              <a:t>stick</a:t>
            </a:r>
            <a:endParaRPr lang="es-419" dirty="0"/>
          </a:p>
        </p:txBody>
      </p:sp>
      <p:sp>
        <p:nvSpPr>
          <p:cNvPr id="4" name="Slide Number Placeholder 3"/>
          <p:cNvSpPr>
            <a:spLocks noGrp="1"/>
          </p:cNvSpPr>
          <p:nvPr>
            <p:ph type="sldNum" sz="quarter" idx="5"/>
          </p:nvPr>
        </p:nvSpPr>
        <p:spPr/>
        <p:txBody>
          <a:bodyPr/>
          <a:lstStyle/>
          <a:p>
            <a:pPr rtl="0"/>
            <a:fld id="{5641018C-6CAF-B84E-B92C-ECB119457FBA}" type="slidenum">
              <a:rPr/>
              <a:pPr rtl="0"/>
              <a:t>10</a:t>
            </a:fld>
            <a:endParaRPr/>
          </a:p>
        </p:txBody>
      </p:sp>
    </p:spTree>
    <p:extLst>
      <p:ext uri="{BB962C8B-B14F-4D97-AF65-F5344CB8AC3E}">
        <p14:creationId xmlns:p14="http://schemas.microsoft.com/office/powerpoint/2010/main" xmlns="" val="37296601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dirty="0"/>
              <a:t>4 – Inter-VLAN </a:t>
            </a:r>
            <a:r>
              <a:rPr lang="es-419" dirty="0" err="1"/>
              <a:t>Routing</a:t>
            </a:r>
            <a:endParaRPr lang="es-419" dirty="0"/>
          </a:p>
          <a:p>
            <a:pPr rtl="0"/>
            <a:r>
              <a:rPr lang="es-419" dirty="0"/>
              <a:t>4.2 - </a:t>
            </a:r>
            <a:r>
              <a:rPr lang="es-419" dirty="0" err="1"/>
              <a:t>Routing</a:t>
            </a:r>
            <a:r>
              <a:rPr lang="es-419" dirty="0"/>
              <a:t> entre redes VLAN con </a:t>
            </a:r>
            <a:r>
              <a:rPr lang="es-419" dirty="0" err="1"/>
              <a:t>router</a:t>
            </a:r>
            <a:r>
              <a:rPr lang="es-419" dirty="0"/>
              <a:t>-</a:t>
            </a:r>
            <a:r>
              <a:rPr lang="es-419" dirty="0" err="1"/>
              <a:t>on</a:t>
            </a:r>
            <a:r>
              <a:rPr lang="es-419" dirty="0"/>
              <a:t>-a-</a:t>
            </a:r>
            <a:r>
              <a:rPr lang="es-419" dirty="0" err="1"/>
              <a:t>stick</a:t>
            </a:r>
            <a:endParaRPr lang="es-419" dirty="0"/>
          </a:p>
          <a:p>
            <a:pPr rtl="0"/>
            <a:r>
              <a:rPr lang="es-419" dirty="0"/>
              <a:t>4.2.2 – S1 VLAN and </a:t>
            </a:r>
            <a:r>
              <a:rPr lang="es-419" dirty="0" err="1"/>
              <a:t>Trunking</a:t>
            </a:r>
            <a:r>
              <a:rPr lang="es-419" dirty="0"/>
              <a:t> </a:t>
            </a:r>
            <a:r>
              <a:rPr lang="es-419" dirty="0" err="1"/>
              <a:t>Configuration</a:t>
            </a:r>
            <a:endParaRPr lang="es-419" dirty="0"/>
          </a:p>
        </p:txBody>
      </p:sp>
      <p:sp>
        <p:nvSpPr>
          <p:cNvPr id="4" name="Slide Number Placeholder 3"/>
          <p:cNvSpPr>
            <a:spLocks noGrp="1"/>
          </p:cNvSpPr>
          <p:nvPr>
            <p:ph type="sldNum" sz="quarter" idx="5"/>
          </p:nvPr>
        </p:nvSpPr>
        <p:spPr/>
        <p:txBody>
          <a:bodyPr/>
          <a:lstStyle/>
          <a:p>
            <a:pPr rtl="0"/>
            <a:fld id="{5641018C-6CAF-B84E-B92C-ECB119457FBA}" type="slidenum">
              <a:rPr/>
              <a:pPr rtl="0"/>
              <a:t>11</a:t>
            </a:fld>
            <a:endParaRPr/>
          </a:p>
        </p:txBody>
      </p:sp>
    </p:spTree>
    <p:extLst>
      <p:ext uri="{BB962C8B-B14F-4D97-AF65-F5344CB8AC3E}">
        <p14:creationId xmlns:p14="http://schemas.microsoft.com/office/powerpoint/2010/main" xmlns="" val="14486834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dirty="0"/>
              <a:t>4 – Inter-VLAN </a:t>
            </a:r>
            <a:r>
              <a:rPr lang="es-419" dirty="0" err="1"/>
              <a:t>Routing</a:t>
            </a:r>
            <a:endParaRPr lang="es-419" dirty="0"/>
          </a:p>
          <a:p>
            <a:pPr rtl="0"/>
            <a:r>
              <a:rPr lang="es-419" dirty="0"/>
              <a:t>4.2 - </a:t>
            </a:r>
            <a:r>
              <a:rPr lang="es-419" dirty="0" err="1"/>
              <a:t>Routing</a:t>
            </a:r>
            <a:r>
              <a:rPr lang="es-419" dirty="0"/>
              <a:t> entre redes VLAN con </a:t>
            </a:r>
            <a:r>
              <a:rPr lang="es-419" dirty="0" err="1"/>
              <a:t>router</a:t>
            </a:r>
            <a:r>
              <a:rPr lang="es-419" dirty="0"/>
              <a:t>-</a:t>
            </a:r>
            <a:r>
              <a:rPr lang="es-419" dirty="0" err="1"/>
              <a:t>on</a:t>
            </a:r>
            <a:r>
              <a:rPr lang="es-419" dirty="0"/>
              <a:t>-a-</a:t>
            </a:r>
            <a:r>
              <a:rPr lang="es-419" dirty="0" err="1"/>
              <a:t>stick</a:t>
            </a:r>
            <a:endParaRPr lang="es-419" dirty="0"/>
          </a:p>
          <a:p>
            <a:pPr rtl="0"/>
            <a:r>
              <a:rPr lang="es-419" dirty="0"/>
              <a:t>4.2.3 – Configuraciones de VLAN y enlaces troncales</a:t>
            </a:r>
          </a:p>
        </p:txBody>
      </p:sp>
      <p:sp>
        <p:nvSpPr>
          <p:cNvPr id="4" name="Slide Number Placeholder 3"/>
          <p:cNvSpPr>
            <a:spLocks noGrp="1"/>
          </p:cNvSpPr>
          <p:nvPr>
            <p:ph type="sldNum" sz="quarter" idx="5"/>
          </p:nvPr>
        </p:nvSpPr>
        <p:spPr/>
        <p:txBody>
          <a:bodyPr/>
          <a:lstStyle/>
          <a:p>
            <a:pPr rtl="0"/>
            <a:fld id="{5641018C-6CAF-B84E-B92C-ECB119457FBA}" type="slidenum">
              <a:rPr/>
              <a:pPr rtl="0"/>
              <a:t>12</a:t>
            </a:fld>
            <a:endParaRPr/>
          </a:p>
        </p:txBody>
      </p:sp>
    </p:spTree>
    <p:extLst>
      <p:ext uri="{BB962C8B-B14F-4D97-AF65-F5344CB8AC3E}">
        <p14:creationId xmlns:p14="http://schemas.microsoft.com/office/powerpoint/2010/main" xmlns="" val="24130688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dirty="0"/>
              <a:t>4 – Inter-VLAN </a:t>
            </a:r>
            <a:r>
              <a:rPr lang="es-419" dirty="0" err="1"/>
              <a:t>Routing</a:t>
            </a:r>
            <a:endParaRPr lang="es-419" dirty="0"/>
          </a:p>
          <a:p>
            <a:pPr rtl="0"/>
            <a:r>
              <a:rPr lang="es-419" dirty="0"/>
              <a:t>4.2 - </a:t>
            </a:r>
            <a:r>
              <a:rPr lang="es-419" dirty="0" err="1"/>
              <a:t>Routing</a:t>
            </a:r>
            <a:r>
              <a:rPr lang="es-419" dirty="0"/>
              <a:t> entre redes VLAN con </a:t>
            </a:r>
            <a:r>
              <a:rPr lang="es-419" dirty="0" err="1"/>
              <a:t>router</a:t>
            </a:r>
            <a:r>
              <a:rPr lang="es-419" dirty="0"/>
              <a:t>-</a:t>
            </a:r>
            <a:r>
              <a:rPr lang="es-419" dirty="0" err="1"/>
              <a:t>on</a:t>
            </a:r>
            <a:r>
              <a:rPr lang="es-419" dirty="0"/>
              <a:t>-a-</a:t>
            </a:r>
            <a:r>
              <a:rPr lang="es-419" dirty="0" err="1"/>
              <a:t>stick</a:t>
            </a:r>
            <a:endParaRPr lang="es-419" dirty="0"/>
          </a:p>
          <a:p>
            <a:pPr rtl="0"/>
            <a:r>
              <a:rPr lang="es-419" dirty="0"/>
              <a:t>4.2.4 – Configuración de subinterfaces de R1</a:t>
            </a:r>
          </a:p>
        </p:txBody>
      </p:sp>
      <p:sp>
        <p:nvSpPr>
          <p:cNvPr id="4" name="Slide Number Placeholder 3"/>
          <p:cNvSpPr>
            <a:spLocks noGrp="1"/>
          </p:cNvSpPr>
          <p:nvPr>
            <p:ph type="sldNum" sz="quarter" idx="5"/>
          </p:nvPr>
        </p:nvSpPr>
        <p:spPr/>
        <p:txBody>
          <a:bodyPr/>
          <a:lstStyle/>
          <a:p>
            <a:pPr rtl="0"/>
            <a:fld id="{5641018C-6CAF-B84E-B92C-ECB119457FBA}" type="slidenum">
              <a:rPr/>
              <a:pPr rtl="0"/>
              <a:t>13</a:t>
            </a:fld>
            <a:endParaRPr/>
          </a:p>
        </p:txBody>
      </p:sp>
    </p:spTree>
    <p:extLst>
      <p:ext uri="{BB962C8B-B14F-4D97-AF65-F5344CB8AC3E}">
        <p14:creationId xmlns:p14="http://schemas.microsoft.com/office/powerpoint/2010/main" xmlns="" val="13008461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dirty="0"/>
              <a:t>4 – Inter-VLAN </a:t>
            </a:r>
            <a:r>
              <a:rPr lang="es-419" dirty="0" err="1"/>
              <a:t>Routing</a:t>
            </a:r>
            <a:endParaRPr lang="es-419" dirty="0"/>
          </a:p>
          <a:p>
            <a:pPr rtl="0"/>
            <a:r>
              <a:rPr lang="es-419" dirty="0"/>
              <a:t>4.2 - </a:t>
            </a:r>
            <a:r>
              <a:rPr lang="es-419" dirty="0" err="1"/>
              <a:t>Routing</a:t>
            </a:r>
            <a:r>
              <a:rPr lang="es-419" dirty="0"/>
              <a:t> entre redes VLAN con </a:t>
            </a:r>
            <a:r>
              <a:rPr lang="es-419" dirty="0" err="1"/>
              <a:t>router</a:t>
            </a:r>
            <a:r>
              <a:rPr lang="es-419" dirty="0"/>
              <a:t>-</a:t>
            </a:r>
            <a:r>
              <a:rPr lang="es-419" dirty="0" err="1"/>
              <a:t>on</a:t>
            </a:r>
            <a:r>
              <a:rPr lang="es-419" dirty="0"/>
              <a:t>-a-</a:t>
            </a:r>
            <a:r>
              <a:rPr lang="es-419" dirty="0" err="1"/>
              <a:t>stick</a:t>
            </a:r>
            <a:endParaRPr lang="es-419" dirty="0"/>
          </a:p>
          <a:p>
            <a:pPr rtl="0"/>
            <a:r>
              <a:rPr lang="es-419" dirty="0"/>
              <a:t>4.2.4 – Configuración de subinterfaces de R1 (Cont.)</a:t>
            </a:r>
          </a:p>
        </p:txBody>
      </p:sp>
      <p:sp>
        <p:nvSpPr>
          <p:cNvPr id="4" name="Slide Number Placeholder 3"/>
          <p:cNvSpPr>
            <a:spLocks noGrp="1"/>
          </p:cNvSpPr>
          <p:nvPr>
            <p:ph type="sldNum" sz="quarter" idx="5"/>
          </p:nvPr>
        </p:nvSpPr>
        <p:spPr/>
        <p:txBody>
          <a:bodyPr/>
          <a:lstStyle/>
          <a:p>
            <a:pPr rtl="0"/>
            <a:fld id="{5641018C-6CAF-B84E-B92C-ECB119457FBA}" type="slidenum">
              <a:rPr/>
              <a:pPr rtl="0"/>
              <a:t>14</a:t>
            </a:fld>
            <a:endParaRPr/>
          </a:p>
        </p:txBody>
      </p:sp>
    </p:spTree>
    <p:extLst>
      <p:ext uri="{BB962C8B-B14F-4D97-AF65-F5344CB8AC3E}">
        <p14:creationId xmlns:p14="http://schemas.microsoft.com/office/powerpoint/2010/main" xmlns="" val="27839804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4 – Inter-VLAN Routing</a:t>
            </a:r>
          </a:p>
          <a:p>
            <a:pPr rtl="0"/>
            <a:r>
              <a:rPr lang="es-419"/>
              <a:t>4.2 - Routing entre redes VLAN con router-on-a-stick</a:t>
            </a:r>
          </a:p>
          <a:p>
            <a:pPr rtl="0"/>
            <a:r>
              <a:rPr lang="es-419"/>
              <a:t>4.2.5 — </a:t>
            </a:r>
            <a:r>
              <a:rPr lang="es-419" sz="1200"/>
              <a:t>Verificar la conectividad entre PC1 y PC2</a:t>
            </a:r>
          </a:p>
        </p:txBody>
      </p:sp>
      <p:sp>
        <p:nvSpPr>
          <p:cNvPr id="4" name="Slide Number Placeholder 3"/>
          <p:cNvSpPr>
            <a:spLocks noGrp="1"/>
          </p:cNvSpPr>
          <p:nvPr>
            <p:ph type="sldNum" sz="quarter" idx="5"/>
          </p:nvPr>
        </p:nvSpPr>
        <p:spPr/>
        <p:txBody>
          <a:bodyPr/>
          <a:lstStyle/>
          <a:p>
            <a:pPr rtl="0"/>
            <a:fld id="{5641018C-6CAF-B84E-B92C-ECB119457FBA}" type="slidenum">
              <a:rPr/>
              <a:pPr rtl="0"/>
              <a:t>15</a:t>
            </a:fld>
            <a:endParaRPr/>
          </a:p>
        </p:txBody>
      </p:sp>
    </p:spTree>
    <p:extLst>
      <p:ext uri="{BB962C8B-B14F-4D97-AF65-F5344CB8AC3E}">
        <p14:creationId xmlns:p14="http://schemas.microsoft.com/office/powerpoint/2010/main" xmlns="" val="6465613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dirty="0"/>
              <a:t>4 – Inter-VLAN </a:t>
            </a:r>
            <a:r>
              <a:rPr lang="es-419" dirty="0" err="1"/>
              <a:t>Routing</a:t>
            </a:r>
            <a:endParaRPr lang="es-419" dirty="0"/>
          </a:p>
          <a:p>
            <a:pPr rtl="0"/>
            <a:r>
              <a:rPr lang="es-419" dirty="0"/>
              <a:t>4.2 - </a:t>
            </a:r>
            <a:r>
              <a:rPr lang="es-419" dirty="0" err="1"/>
              <a:t>Routing</a:t>
            </a:r>
            <a:r>
              <a:rPr lang="es-419" dirty="0"/>
              <a:t> entre redes VLAN con </a:t>
            </a:r>
            <a:r>
              <a:rPr lang="es-419" dirty="0" err="1"/>
              <a:t>router</a:t>
            </a:r>
            <a:r>
              <a:rPr lang="es-419" dirty="0"/>
              <a:t>-</a:t>
            </a:r>
            <a:r>
              <a:rPr lang="es-419" dirty="0" err="1"/>
              <a:t>on</a:t>
            </a:r>
            <a:r>
              <a:rPr lang="es-419" dirty="0"/>
              <a:t>-a-</a:t>
            </a:r>
            <a:r>
              <a:rPr lang="es-419" dirty="0" err="1"/>
              <a:t>stick</a:t>
            </a:r>
            <a:endParaRPr lang="es-419" dirty="0"/>
          </a:p>
          <a:p>
            <a:pPr rtl="0"/>
            <a:r>
              <a:rPr lang="es-419" dirty="0"/>
              <a:t>4.2.6 — </a:t>
            </a:r>
            <a:r>
              <a:rPr lang="es-419" sz="1200" dirty="0"/>
              <a:t>Verificación de enrutamiento entre VLAN del Probar la conectividad con</a:t>
            </a:r>
          </a:p>
        </p:txBody>
      </p:sp>
      <p:sp>
        <p:nvSpPr>
          <p:cNvPr id="4" name="Slide Number Placeholder 3"/>
          <p:cNvSpPr>
            <a:spLocks noGrp="1"/>
          </p:cNvSpPr>
          <p:nvPr>
            <p:ph type="sldNum" sz="quarter" idx="5"/>
          </p:nvPr>
        </p:nvSpPr>
        <p:spPr/>
        <p:txBody>
          <a:bodyPr/>
          <a:lstStyle/>
          <a:p>
            <a:pPr rtl="0"/>
            <a:fld id="{5641018C-6CAF-B84E-B92C-ECB119457FBA}" type="slidenum">
              <a:rPr/>
              <a:pPr rtl="0"/>
              <a:t>16</a:t>
            </a:fld>
            <a:endParaRPr/>
          </a:p>
        </p:txBody>
      </p:sp>
    </p:spTree>
    <p:extLst>
      <p:ext uri="{BB962C8B-B14F-4D97-AF65-F5344CB8AC3E}">
        <p14:creationId xmlns:p14="http://schemas.microsoft.com/office/powerpoint/2010/main" xmlns="" val="38406990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dirty="0"/>
              <a:t>4 – Inter-VLAN </a:t>
            </a:r>
            <a:r>
              <a:rPr lang="es-419" dirty="0" err="1"/>
              <a:t>Routing</a:t>
            </a:r>
            <a:endParaRPr lang="es-419" dirty="0"/>
          </a:p>
          <a:p>
            <a:pPr rtl="0"/>
            <a:r>
              <a:rPr lang="es-419" dirty="0"/>
              <a:t>4.2 - </a:t>
            </a:r>
            <a:r>
              <a:rPr lang="es-419" dirty="0" err="1"/>
              <a:t>Routing</a:t>
            </a:r>
            <a:r>
              <a:rPr lang="es-419" dirty="0"/>
              <a:t> entre redes VLAN con </a:t>
            </a:r>
            <a:r>
              <a:rPr lang="es-419" dirty="0" err="1"/>
              <a:t>router</a:t>
            </a:r>
            <a:r>
              <a:rPr lang="es-419" dirty="0"/>
              <a:t>-</a:t>
            </a:r>
            <a:r>
              <a:rPr lang="es-419" dirty="0" err="1"/>
              <a:t>on</a:t>
            </a:r>
            <a:r>
              <a:rPr lang="es-419" dirty="0"/>
              <a:t>-a-</a:t>
            </a:r>
            <a:r>
              <a:rPr lang="es-419" dirty="0" err="1"/>
              <a:t>stick</a:t>
            </a:r>
            <a:endParaRPr lang="es-419" dirty="0"/>
          </a:p>
          <a:p>
            <a:pPr rtl="0"/>
            <a:r>
              <a:rPr lang="es-419" dirty="0"/>
              <a:t>4.2.7 – </a:t>
            </a:r>
            <a:r>
              <a:rPr lang="es-419" dirty="0" err="1"/>
              <a:t>Packet</a:t>
            </a:r>
            <a:r>
              <a:rPr lang="es-419" dirty="0"/>
              <a:t> </a:t>
            </a:r>
            <a:r>
              <a:rPr lang="es-419" dirty="0" err="1"/>
              <a:t>Tracer</a:t>
            </a:r>
            <a:r>
              <a:rPr lang="es-419" dirty="0"/>
              <a:t> – configurar </a:t>
            </a:r>
            <a:r>
              <a:rPr lang="es-419" dirty="0" err="1"/>
              <a:t>Router</a:t>
            </a:r>
            <a:r>
              <a:rPr lang="es-419" dirty="0"/>
              <a:t>-</a:t>
            </a:r>
            <a:r>
              <a:rPr lang="es-419" dirty="0" err="1"/>
              <a:t>on</a:t>
            </a:r>
            <a:r>
              <a:rPr lang="es-419" dirty="0"/>
              <a:t>-a-</a:t>
            </a:r>
            <a:r>
              <a:rPr lang="es-419" dirty="0" err="1"/>
              <a:t>Stick</a:t>
            </a:r>
            <a:r>
              <a:rPr lang="es-419" dirty="0"/>
              <a:t> Inter-VLAN </a:t>
            </a:r>
            <a:r>
              <a:rPr lang="es-419" dirty="0" err="1"/>
              <a:t>Routing</a:t>
            </a:r>
            <a:endParaRPr lang="es-419" dirty="0"/>
          </a:p>
        </p:txBody>
      </p:sp>
      <p:sp>
        <p:nvSpPr>
          <p:cNvPr id="4" name="Slide Number Placeholder 3"/>
          <p:cNvSpPr>
            <a:spLocks noGrp="1"/>
          </p:cNvSpPr>
          <p:nvPr>
            <p:ph type="sldNum" sz="quarter" idx="5"/>
          </p:nvPr>
        </p:nvSpPr>
        <p:spPr/>
        <p:txBody>
          <a:bodyPr/>
          <a:lstStyle/>
          <a:p>
            <a:pPr rtl="0"/>
            <a:fld id="{5641018C-6CAF-B84E-B92C-ECB119457FBA}" type="slidenum">
              <a:rPr/>
              <a:pPr rtl="0"/>
              <a:t>17</a:t>
            </a:fld>
            <a:endParaRPr/>
          </a:p>
        </p:txBody>
      </p:sp>
    </p:spTree>
    <p:extLst>
      <p:ext uri="{BB962C8B-B14F-4D97-AF65-F5344CB8AC3E}">
        <p14:creationId xmlns:p14="http://schemas.microsoft.com/office/powerpoint/2010/main" xmlns="" val="38847534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4 – Inter-VLAN Routing</a:t>
            </a:r>
          </a:p>
          <a:p>
            <a:pPr rtl="0"/>
            <a:r>
              <a:rPr lang="es-419"/>
              <a:t>4.2 - Routing entre redes VLAN con router-on-a-stick</a:t>
            </a:r>
          </a:p>
          <a:p>
            <a:pPr rtl="0"/>
            <a:r>
              <a:rPr lang="es-419"/>
              <a:t>4.2.8 – Lab– configurar Router-on-a-Stick Inter-VLAN Routing</a:t>
            </a:r>
          </a:p>
        </p:txBody>
      </p:sp>
      <p:sp>
        <p:nvSpPr>
          <p:cNvPr id="4" name="Slide Number Placeholder 3"/>
          <p:cNvSpPr>
            <a:spLocks noGrp="1"/>
          </p:cNvSpPr>
          <p:nvPr>
            <p:ph type="sldNum" sz="quarter" idx="5"/>
          </p:nvPr>
        </p:nvSpPr>
        <p:spPr/>
        <p:txBody>
          <a:bodyPr/>
          <a:lstStyle/>
          <a:p>
            <a:pPr rtl="0"/>
            <a:fld id="{5641018C-6CAF-B84E-B92C-ECB119457FBA}" type="slidenum">
              <a:rPr/>
              <a:pPr rtl="0"/>
              <a:t>18</a:t>
            </a:fld>
            <a:endParaRPr/>
          </a:p>
        </p:txBody>
      </p:sp>
    </p:spTree>
    <p:extLst>
      <p:ext uri="{BB962C8B-B14F-4D97-AF65-F5344CB8AC3E}">
        <p14:creationId xmlns:p14="http://schemas.microsoft.com/office/powerpoint/2010/main" xmlns="" val="1462090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4- Inter-VLAN Routing</a:t>
            </a:r>
          </a:p>
          <a:p>
            <a:pPr rtl="0"/>
            <a:r>
              <a:rPr lang="es-419"/>
              <a:t>4.3 – Enrutamiento entre VLAN mediante conmutadores de capa 3</a:t>
            </a:r>
          </a:p>
          <a:p>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pPr rtl="0"/>
              <a:t>19</a:t>
            </a:fld>
            <a:endParaRPr/>
          </a:p>
        </p:txBody>
      </p:sp>
    </p:spTree>
    <p:extLst>
      <p:ext uri="{BB962C8B-B14F-4D97-AF65-F5344CB8AC3E}">
        <p14:creationId xmlns:p14="http://schemas.microsoft.com/office/powerpoint/2010/main" xmlns="" val="19684803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rtl="0"/>
            <a:fld id="{7C839C26-801B-42B6-A101-60F37FE2B0A8}" type="slidenum">
              <a:rPr sz="800" b="0">
                <a:solidFill>
                  <a:prstClr val="black"/>
                </a:solidFill>
              </a:rPr>
              <a:pPr algn="r" rtl="0"/>
              <a:t>2</a:t>
            </a:fld>
            <a:endParaRPr sz="800" b="0">
              <a:solidFill>
                <a:prstClr val="black"/>
              </a:solidFill>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buFontTx/>
              <a:buNone/>
            </a:pPr>
            <a:endParaRPr lang="en-GB" dirty="0"/>
          </a:p>
        </p:txBody>
      </p:sp>
    </p:spTree>
    <p:extLst>
      <p:ext uri="{BB962C8B-B14F-4D97-AF65-F5344CB8AC3E}">
        <p14:creationId xmlns:p14="http://schemas.microsoft.com/office/powerpoint/2010/main" xmlns="" val="17344456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dirty="0"/>
              <a:t>4 – Inter-VLAN </a:t>
            </a:r>
            <a:r>
              <a:rPr lang="es-419" dirty="0" err="1"/>
              <a:t>Routing</a:t>
            </a:r>
            <a:endParaRPr lang="es-419" dirty="0"/>
          </a:p>
          <a:p>
            <a:pPr rtl="0"/>
            <a:r>
              <a:rPr lang="es-419" dirty="0"/>
              <a:t>4.3 – Enrutamiento entre VLAN mediante conmutadores de capa 3</a:t>
            </a:r>
          </a:p>
          <a:p>
            <a:pPr rtl="0"/>
            <a:r>
              <a:rPr lang="es-419" dirty="0"/>
              <a:t>4.3.1 – Inter-VLAN </a:t>
            </a:r>
            <a:r>
              <a:rPr lang="es-419" dirty="0" err="1"/>
              <a:t>Routing</a:t>
            </a:r>
            <a:r>
              <a:rPr lang="es-419" dirty="0"/>
              <a:t> en </a:t>
            </a:r>
            <a:r>
              <a:rPr lang="es-419" dirty="0" err="1"/>
              <a:t>Switch</a:t>
            </a:r>
            <a:r>
              <a:rPr lang="es-419" dirty="0"/>
              <a:t> de capa 3</a:t>
            </a:r>
          </a:p>
        </p:txBody>
      </p:sp>
      <p:sp>
        <p:nvSpPr>
          <p:cNvPr id="4" name="Slide Number Placeholder 3"/>
          <p:cNvSpPr>
            <a:spLocks noGrp="1"/>
          </p:cNvSpPr>
          <p:nvPr>
            <p:ph type="sldNum" sz="quarter" idx="5"/>
          </p:nvPr>
        </p:nvSpPr>
        <p:spPr/>
        <p:txBody>
          <a:bodyPr/>
          <a:lstStyle/>
          <a:p>
            <a:pPr rtl="0"/>
            <a:fld id="{5641018C-6CAF-B84E-B92C-ECB119457FBA}" type="slidenum">
              <a:rPr/>
              <a:pPr rtl="0"/>
              <a:t>20</a:t>
            </a:fld>
            <a:endParaRPr/>
          </a:p>
        </p:txBody>
      </p:sp>
    </p:spTree>
    <p:extLst>
      <p:ext uri="{BB962C8B-B14F-4D97-AF65-F5344CB8AC3E}">
        <p14:creationId xmlns:p14="http://schemas.microsoft.com/office/powerpoint/2010/main" xmlns="" val="402111511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dirty="0"/>
              <a:t>4 – Inter-VLAN </a:t>
            </a:r>
            <a:r>
              <a:rPr lang="es-419" dirty="0" err="1"/>
              <a:t>Routing</a:t>
            </a:r>
            <a:endParaRPr lang="es-419" dirty="0"/>
          </a:p>
          <a:p>
            <a:pPr rtl="0"/>
            <a:r>
              <a:rPr lang="es-419" dirty="0"/>
              <a:t>4.3 – Enrutamiento entre VLAN mediante conmutadores de capa 3</a:t>
            </a:r>
          </a:p>
          <a:p>
            <a:pPr rtl="0"/>
            <a:r>
              <a:rPr lang="es-419" dirty="0"/>
              <a:t>4.3.2 — Escenario de conmutador de capa 3</a:t>
            </a:r>
          </a:p>
        </p:txBody>
      </p:sp>
      <p:sp>
        <p:nvSpPr>
          <p:cNvPr id="4" name="Slide Number Placeholder 3"/>
          <p:cNvSpPr>
            <a:spLocks noGrp="1"/>
          </p:cNvSpPr>
          <p:nvPr>
            <p:ph type="sldNum" sz="quarter" idx="5"/>
          </p:nvPr>
        </p:nvSpPr>
        <p:spPr/>
        <p:txBody>
          <a:bodyPr/>
          <a:lstStyle/>
          <a:p>
            <a:pPr rtl="0"/>
            <a:fld id="{5641018C-6CAF-B84E-B92C-ECB119457FBA}" type="slidenum">
              <a:rPr/>
              <a:pPr rtl="0"/>
              <a:t>21</a:t>
            </a:fld>
            <a:endParaRPr/>
          </a:p>
        </p:txBody>
      </p:sp>
    </p:spTree>
    <p:extLst>
      <p:ext uri="{BB962C8B-B14F-4D97-AF65-F5344CB8AC3E}">
        <p14:creationId xmlns:p14="http://schemas.microsoft.com/office/powerpoint/2010/main" xmlns="" val="309551428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dirty="0"/>
              <a:t>4 – Inter-VLAN </a:t>
            </a:r>
            <a:r>
              <a:rPr lang="es-419" dirty="0" err="1"/>
              <a:t>Routing</a:t>
            </a:r>
            <a:endParaRPr lang="es-419" dirty="0"/>
          </a:p>
          <a:p>
            <a:pPr rtl="0"/>
            <a:r>
              <a:rPr lang="es-419" dirty="0"/>
              <a:t>4.3 – Enrutamiento entre VLAN mediante conmutadores de capa 3</a:t>
            </a:r>
          </a:p>
          <a:p>
            <a:pPr rtl="0"/>
            <a:r>
              <a:rPr lang="es-419" dirty="0"/>
              <a:t>4.3.3 – </a:t>
            </a:r>
            <a:r>
              <a:rPr lang="es-419" dirty="0" err="1"/>
              <a:t>Configuracion</a:t>
            </a:r>
            <a:r>
              <a:rPr lang="es-419" dirty="0"/>
              <a:t> de </a:t>
            </a:r>
            <a:r>
              <a:rPr lang="es-419" dirty="0" err="1"/>
              <a:t>switch</a:t>
            </a:r>
            <a:r>
              <a:rPr lang="es-419" dirty="0"/>
              <a:t> de capa 3</a:t>
            </a:r>
          </a:p>
        </p:txBody>
      </p:sp>
      <p:sp>
        <p:nvSpPr>
          <p:cNvPr id="4" name="Slide Number Placeholder 3"/>
          <p:cNvSpPr>
            <a:spLocks noGrp="1"/>
          </p:cNvSpPr>
          <p:nvPr>
            <p:ph type="sldNum" sz="quarter" idx="5"/>
          </p:nvPr>
        </p:nvSpPr>
        <p:spPr/>
        <p:txBody>
          <a:bodyPr/>
          <a:lstStyle/>
          <a:p>
            <a:pPr rtl="0"/>
            <a:fld id="{5641018C-6CAF-B84E-B92C-ECB119457FBA}" type="slidenum">
              <a:rPr/>
              <a:pPr rtl="0"/>
              <a:t>22</a:t>
            </a:fld>
            <a:endParaRPr/>
          </a:p>
        </p:txBody>
      </p:sp>
    </p:spTree>
    <p:extLst>
      <p:ext uri="{BB962C8B-B14F-4D97-AF65-F5344CB8AC3E}">
        <p14:creationId xmlns:p14="http://schemas.microsoft.com/office/powerpoint/2010/main" xmlns="" val="165742742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4 – Inter-VLAN Routing</a:t>
            </a:r>
          </a:p>
          <a:p>
            <a:pPr rtl="0"/>
            <a:r>
              <a:rPr lang="es-419"/>
              <a:t>4.3 – Enrutamiento entre VLAN mediante conmutadores de capa 3</a:t>
            </a:r>
          </a:p>
          <a:p>
            <a:pPr rtl="0"/>
            <a:r>
              <a:rPr lang="es-419"/>
              <a:t>4.3.4 — Verificación de enrutamiento entre VLAN del switch de nivel 3</a:t>
            </a:r>
          </a:p>
        </p:txBody>
      </p:sp>
      <p:sp>
        <p:nvSpPr>
          <p:cNvPr id="4" name="Slide Number Placeholder 3"/>
          <p:cNvSpPr>
            <a:spLocks noGrp="1"/>
          </p:cNvSpPr>
          <p:nvPr>
            <p:ph type="sldNum" sz="quarter" idx="5"/>
          </p:nvPr>
        </p:nvSpPr>
        <p:spPr/>
        <p:txBody>
          <a:bodyPr/>
          <a:lstStyle/>
          <a:p>
            <a:pPr rtl="0"/>
            <a:fld id="{5641018C-6CAF-B84E-B92C-ECB119457FBA}" type="slidenum">
              <a:rPr/>
              <a:pPr rtl="0"/>
              <a:t>23</a:t>
            </a:fld>
            <a:endParaRPr/>
          </a:p>
        </p:txBody>
      </p:sp>
    </p:spTree>
    <p:extLst>
      <p:ext uri="{BB962C8B-B14F-4D97-AF65-F5344CB8AC3E}">
        <p14:creationId xmlns:p14="http://schemas.microsoft.com/office/powerpoint/2010/main" xmlns="" val="33313147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4 – Inter-VLAN Routing</a:t>
            </a:r>
          </a:p>
          <a:p>
            <a:pPr rtl="0"/>
            <a:r>
              <a:rPr lang="es-419"/>
              <a:t>4.3 – Enrutamiento entre VLAN mediante conmutadores de capa 3</a:t>
            </a:r>
          </a:p>
          <a:p>
            <a:pPr rtl="0"/>
            <a:r>
              <a:rPr lang="es-419"/>
              <a:t>4.3.5 - Enrutamiento en un conmutador de capa 3</a:t>
            </a:r>
          </a:p>
        </p:txBody>
      </p:sp>
      <p:sp>
        <p:nvSpPr>
          <p:cNvPr id="4" name="Slide Number Placeholder 3"/>
          <p:cNvSpPr>
            <a:spLocks noGrp="1"/>
          </p:cNvSpPr>
          <p:nvPr>
            <p:ph type="sldNum" sz="quarter" idx="5"/>
          </p:nvPr>
        </p:nvSpPr>
        <p:spPr/>
        <p:txBody>
          <a:bodyPr/>
          <a:lstStyle/>
          <a:p>
            <a:pPr rtl="0"/>
            <a:fld id="{5641018C-6CAF-B84E-B92C-ECB119457FBA}" type="slidenum">
              <a:rPr/>
              <a:pPr rtl="0"/>
              <a:t>24</a:t>
            </a:fld>
            <a:endParaRPr/>
          </a:p>
        </p:txBody>
      </p:sp>
    </p:spTree>
    <p:extLst>
      <p:ext uri="{BB962C8B-B14F-4D97-AF65-F5344CB8AC3E}">
        <p14:creationId xmlns:p14="http://schemas.microsoft.com/office/powerpoint/2010/main" xmlns="" val="93871586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dirty="0"/>
              <a:t>4 – Inter-VLAN </a:t>
            </a:r>
            <a:r>
              <a:rPr lang="es-419" dirty="0" err="1"/>
              <a:t>Routing</a:t>
            </a:r>
            <a:endParaRPr lang="es-419" dirty="0"/>
          </a:p>
          <a:p>
            <a:pPr rtl="0"/>
            <a:r>
              <a:rPr lang="es-419" dirty="0"/>
              <a:t>4.3 – Enrutamiento entre VLAN mediante conmutadores de capa 3</a:t>
            </a:r>
          </a:p>
          <a:p>
            <a:pPr rtl="0"/>
            <a:r>
              <a:rPr lang="es-419" dirty="0"/>
              <a:t>4.3.6 - Escenario de enrutamiento en un conmutador de capa 3</a:t>
            </a:r>
          </a:p>
        </p:txBody>
      </p:sp>
      <p:sp>
        <p:nvSpPr>
          <p:cNvPr id="4" name="Slide Number Placeholder 3"/>
          <p:cNvSpPr>
            <a:spLocks noGrp="1"/>
          </p:cNvSpPr>
          <p:nvPr>
            <p:ph type="sldNum" sz="quarter" idx="5"/>
          </p:nvPr>
        </p:nvSpPr>
        <p:spPr/>
        <p:txBody>
          <a:bodyPr/>
          <a:lstStyle/>
          <a:p>
            <a:pPr rtl="0"/>
            <a:fld id="{5641018C-6CAF-B84E-B92C-ECB119457FBA}" type="slidenum">
              <a:rPr/>
              <a:pPr rtl="0"/>
              <a:t>25</a:t>
            </a:fld>
            <a:endParaRPr/>
          </a:p>
        </p:txBody>
      </p:sp>
    </p:spTree>
    <p:extLst>
      <p:ext uri="{BB962C8B-B14F-4D97-AF65-F5344CB8AC3E}">
        <p14:creationId xmlns:p14="http://schemas.microsoft.com/office/powerpoint/2010/main" xmlns="" val="218081212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dirty="0"/>
              <a:t>4 – Inter-VLAN </a:t>
            </a:r>
            <a:r>
              <a:rPr lang="es-419" dirty="0" err="1"/>
              <a:t>Routing</a:t>
            </a:r>
            <a:endParaRPr lang="es-419" dirty="0"/>
          </a:p>
          <a:p>
            <a:pPr rtl="0"/>
            <a:r>
              <a:rPr lang="es-419" dirty="0"/>
              <a:t>4.3 – Enrutamiento entre VLAN mediante conmutadores de capa 3</a:t>
            </a:r>
          </a:p>
          <a:p>
            <a:pPr rtl="0"/>
            <a:r>
              <a:rPr lang="es-419" dirty="0"/>
              <a:t>4.3.7 — Configuración de enrutamiento en un conmutador de capa 3</a:t>
            </a:r>
          </a:p>
        </p:txBody>
      </p:sp>
      <p:sp>
        <p:nvSpPr>
          <p:cNvPr id="4" name="Slide Number Placeholder 3"/>
          <p:cNvSpPr>
            <a:spLocks noGrp="1"/>
          </p:cNvSpPr>
          <p:nvPr>
            <p:ph type="sldNum" sz="quarter" idx="5"/>
          </p:nvPr>
        </p:nvSpPr>
        <p:spPr/>
        <p:txBody>
          <a:bodyPr/>
          <a:lstStyle/>
          <a:p>
            <a:pPr rtl="0"/>
            <a:fld id="{5641018C-6CAF-B84E-B92C-ECB119457FBA}" type="slidenum">
              <a:rPr/>
              <a:pPr rtl="0"/>
              <a:t>26</a:t>
            </a:fld>
            <a:endParaRPr/>
          </a:p>
        </p:txBody>
      </p:sp>
    </p:spTree>
    <p:extLst>
      <p:ext uri="{BB962C8B-B14F-4D97-AF65-F5344CB8AC3E}">
        <p14:creationId xmlns:p14="http://schemas.microsoft.com/office/powerpoint/2010/main" xmlns="" val="416041596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4 – Inter-VLAN Routing</a:t>
            </a:r>
          </a:p>
          <a:p>
            <a:pPr rtl="0"/>
            <a:r>
              <a:rPr lang="es-419"/>
              <a:t>4.3 – Enrutamiento entre VLAN mediante conmutadores de capa 3</a:t>
            </a:r>
          </a:p>
          <a:p>
            <a:pPr rtl="0"/>
            <a:r>
              <a:rPr lang="es-419"/>
              <a:t>4.3.7 – Packet Tracer – Configurar el conmutador de capa 3 y el enrutamiento entre VLAN</a:t>
            </a:r>
          </a:p>
        </p:txBody>
      </p:sp>
      <p:sp>
        <p:nvSpPr>
          <p:cNvPr id="4" name="Slide Number Placeholder 3"/>
          <p:cNvSpPr>
            <a:spLocks noGrp="1"/>
          </p:cNvSpPr>
          <p:nvPr>
            <p:ph type="sldNum" sz="quarter" idx="5"/>
          </p:nvPr>
        </p:nvSpPr>
        <p:spPr/>
        <p:txBody>
          <a:bodyPr/>
          <a:lstStyle/>
          <a:p>
            <a:pPr rtl="0"/>
            <a:fld id="{5641018C-6CAF-B84E-B92C-ECB119457FBA}" type="slidenum">
              <a:rPr/>
              <a:pPr rtl="0"/>
              <a:t>27</a:t>
            </a:fld>
            <a:endParaRPr/>
          </a:p>
        </p:txBody>
      </p:sp>
    </p:spTree>
    <p:extLst>
      <p:ext uri="{BB962C8B-B14F-4D97-AF65-F5344CB8AC3E}">
        <p14:creationId xmlns:p14="http://schemas.microsoft.com/office/powerpoint/2010/main" xmlns="" val="407356141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4- Inter-VLAN Routing</a:t>
            </a:r>
          </a:p>
          <a:p>
            <a:pPr rtl="0"/>
            <a:r>
              <a:rPr lang="es-419"/>
              <a:t>4.4 - Resolución de problemas Inter-VLAN Routing</a:t>
            </a:r>
          </a:p>
          <a:p>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pPr rtl="0"/>
              <a:t>28</a:t>
            </a:fld>
            <a:endParaRPr/>
          </a:p>
        </p:txBody>
      </p:sp>
    </p:spTree>
    <p:extLst>
      <p:ext uri="{BB962C8B-B14F-4D97-AF65-F5344CB8AC3E}">
        <p14:creationId xmlns:p14="http://schemas.microsoft.com/office/powerpoint/2010/main" xmlns="" val="266838479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dirty="0"/>
              <a:t>4 – Inter-VLAN </a:t>
            </a:r>
            <a:r>
              <a:rPr lang="es-419" dirty="0" err="1"/>
              <a:t>Routing</a:t>
            </a:r>
            <a:endParaRPr lang="es-419" dirty="0"/>
          </a:p>
          <a:p>
            <a:pPr rtl="0"/>
            <a:r>
              <a:rPr lang="es-419" dirty="0"/>
              <a:t>4.4 - Resolución de problemas Inter-VLAN </a:t>
            </a:r>
            <a:r>
              <a:rPr lang="es-419" dirty="0" err="1"/>
              <a:t>Routing</a:t>
            </a:r>
            <a:endParaRPr lang="es-419" dirty="0"/>
          </a:p>
          <a:p>
            <a:pPr rtl="0"/>
            <a:r>
              <a:rPr lang="es-419" dirty="0"/>
              <a:t>4.4.1 – Problemas comunes de Inter-VLAN </a:t>
            </a:r>
            <a:r>
              <a:rPr lang="es-419" dirty="0" err="1"/>
              <a:t>routing</a:t>
            </a:r>
            <a:endParaRPr lang="es-419" dirty="0"/>
          </a:p>
        </p:txBody>
      </p:sp>
      <p:sp>
        <p:nvSpPr>
          <p:cNvPr id="4" name="Slide Number Placeholder 3"/>
          <p:cNvSpPr>
            <a:spLocks noGrp="1"/>
          </p:cNvSpPr>
          <p:nvPr>
            <p:ph type="sldNum" sz="quarter" idx="5"/>
          </p:nvPr>
        </p:nvSpPr>
        <p:spPr/>
        <p:txBody>
          <a:bodyPr/>
          <a:lstStyle/>
          <a:p>
            <a:pPr rtl="0"/>
            <a:fld id="{5641018C-6CAF-B84E-B92C-ECB119457FBA}" type="slidenum">
              <a:rPr/>
              <a:pPr rtl="0"/>
              <a:t>29</a:t>
            </a:fld>
            <a:endParaRPr/>
          </a:p>
        </p:txBody>
      </p:sp>
    </p:spTree>
    <p:extLst>
      <p:ext uri="{BB962C8B-B14F-4D97-AF65-F5344CB8AC3E}">
        <p14:creationId xmlns:p14="http://schemas.microsoft.com/office/powerpoint/2010/main" xmlns="" val="5272117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4- Inter-VLAN Routing</a:t>
            </a:r>
          </a:p>
          <a:p>
            <a:pPr rtl="0"/>
            <a:r>
              <a:rPr lang="es-419"/>
              <a:t>4.1 – Funcionamiento del routing entre redes VLAN</a:t>
            </a:r>
          </a:p>
          <a:p>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pPr rtl="0"/>
              <a:t>3</a:t>
            </a:fld>
            <a:endParaRPr/>
          </a:p>
        </p:txBody>
      </p:sp>
    </p:spTree>
    <p:extLst>
      <p:ext uri="{BB962C8B-B14F-4D97-AF65-F5344CB8AC3E}">
        <p14:creationId xmlns:p14="http://schemas.microsoft.com/office/powerpoint/2010/main" xmlns="" val="62552962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dirty="0"/>
              <a:t>4 – Inter-VLAN </a:t>
            </a:r>
            <a:r>
              <a:rPr lang="es-419" dirty="0" err="1"/>
              <a:t>Routing</a:t>
            </a:r>
            <a:endParaRPr lang="es-419" dirty="0"/>
          </a:p>
          <a:p>
            <a:pPr rtl="0"/>
            <a:r>
              <a:rPr lang="es-419" dirty="0"/>
              <a:t>4.4 - Resolución de problemas Inter-VLAN </a:t>
            </a:r>
            <a:r>
              <a:rPr lang="es-419" dirty="0" err="1"/>
              <a:t>Routing</a:t>
            </a:r>
            <a:endParaRPr lang="es-419" dirty="0"/>
          </a:p>
          <a:p>
            <a:pPr rtl="0"/>
            <a:r>
              <a:rPr lang="es-419" dirty="0"/>
              <a:t>4.4.2 – Resolución de problemas Escenario Inter-VLAN </a:t>
            </a:r>
            <a:r>
              <a:rPr lang="es-419" dirty="0" err="1"/>
              <a:t>Routing</a:t>
            </a:r>
            <a:r>
              <a:rPr lang="es-419" dirty="0"/>
              <a:t> </a:t>
            </a:r>
          </a:p>
        </p:txBody>
      </p:sp>
      <p:sp>
        <p:nvSpPr>
          <p:cNvPr id="4" name="Slide Number Placeholder 3"/>
          <p:cNvSpPr>
            <a:spLocks noGrp="1"/>
          </p:cNvSpPr>
          <p:nvPr>
            <p:ph type="sldNum" sz="quarter" idx="5"/>
          </p:nvPr>
        </p:nvSpPr>
        <p:spPr/>
        <p:txBody>
          <a:bodyPr/>
          <a:lstStyle/>
          <a:p>
            <a:pPr rtl="0"/>
            <a:fld id="{5641018C-6CAF-B84E-B92C-ECB119457FBA}" type="slidenum">
              <a:rPr/>
              <a:pPr rtl="0"/>
              <a:t>30</a:t>
            </a:fld>
            <a:endParaRPr/>
          </a:p>
        </p:txBody>
      </p:sp>
    </p:spTree>
    <p:extLst>
      <p:ext uri="{BB962C8B-B14F-4D97-AF65-F5344CB8AC3E}">
        <p14:creationId xmlns:p14="http://schemas.microsoft.com/office/powerpoint/2010/main" xmlns="" val="365063126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dirty="0"/>
              <a:t>4 – Inter-VLAN </a:t>
            </a:r>
            <a:r>
              <a:rPr lang="es-419" dirty="0" err="1"/>
              <a:t>Routing</a:t>
            </a:r>
            <a:endParaRPr lang="es-419" dirty="0"/>
          </a:p>
          <a:p>
            <a:pPr rtl="0"/>
            <a:r>
              <a:rPr lang="es-419" dirty="0"/>
              <a:t>4.4 - Resolución de problemas Inter-VLAN </a:t>
            </a:r>
            <a:r>
              <a:rPr lang="es-419" dirty="0" err="1"/>
              <a:t>Routing</a:t>
            </a:r>
            <a:endParaRPr lang="es-419" dirty="0"/>
          </a:p>
          <a:p>
            <a:pPr rtl="0"/>
            <a:r>
              <a:rPr lang="es-419" dirty="0"/>
              <a:t>4.4.3 – VLAN faltantes</a:t>
            </a:r>
          </a:p>
        </p:txBody>
      </p:sp>
      <p:sp>
        <p:nvSpPr>
          <p:cNvPr id="4" name="Slide Number Placeholder 3"/>
          <p:cNvSpPr>
            <a:spLocks noGrp="1"/>
          </p:cNvSpPr>
          <p:nvPr>
            <p:ph type="sldNum" sz="quarter" idx="5"/>
          </p:nvPr>
        </p:nvSpPr>
        <p:spPr/>
        <p:txBody>
          <a:bodyPr/>
          <a:lstStyle/>
          <a:p>
            <a:pPr rtl="0"/>
            <a:fld id="{5641018C-6CAF-B84E-B92C-ECB119457FBA}" type="slidenum">
              <a:rPr/>
              <a:pPr rtl="0"/>
              <a:t>31</a:t>
            </a:fld>
            <a:endParaRPr/>
          </a:p>
        </p:txBody>
      </p:sp>
    </p:spTree>
    <p:extLst>
      <p:ext uri="{BB962C8B-B14F-4D97-AF65-F5344CB8AC3E}">
        <p14:creationId xmlns:p14="http://schemas.microsoft.com/office/powerpoint/2010/main" xmlns="" val="178898087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dirty="0"/>
              <a:t>4 – Inter-VLAN </a:t>
            </a:r>
            <a:r>
              <a:rPr lang="es-419" dirty="0" err="1"/>
              <a:t>Routing</a:t>
            </a:r>
            <a:endParaRPr lang="es-419" dirty="0"/>
          </a:p>
          <a:p>
            <a:pPr rtl="0"/>
            <a:r>
              <a:rPr lang="es-419" dirty="0"/>
              <a:t>4.4 - Resolución de problemas Inter-VLAN </a:t>
            </a:r>
            <a:r>
              <a:rPr lang="es-419" dirty="0" err="1"/>
              <a:t>Routing</a:t>
            </a:r>
            <a:endParaRPr lang="es-419" dirty="0"/>
          </a:p>
          <a:p>
            <a:pPr rtl="0"/>
            <a:r>
              <a:rPr lang="es-419" dirty="0"/>
              <a:t>4.4.4 — Problemas con el puerto troncal del </a:t>
            </a:r>
            <a:r>
              <a:rPr lang="es-419" dirty="0" err="1"/>
              <a:t>switch</a:t>
            </a:r>
            <a:endParaRPr lang="es-419" dirty="0"/>
          </a:p>
        </p:txBody>
      </p:sp>
      <p:sp>
        <p:nvSpPr>
          <p:cNvPr id="4" name="Slide Number Placeholder 3"/>
          <p:cNvSpPr>
            <a:spLocks noGrp="1"/>
          </p:cNvSpPr>
          <p:nvPr>
            <p:ph type="sldNum" sz="quarter" idx="5"/>
          </p:nvPr>
        </p:nvSpPr>
        <p:spPr/>
        <p:txBody>
          <a:bodyPr/>
          <a:lstStyle/>
          <a:p>
            <a:pPr rtl="0"/>
            <a:fld id="{5641018C-6CAF-B84E-B92C-ECB119457FBA}" type="slidenum">
              <a:rPr/>
              <a:pPr rtl="0"/>
              <a:t>32</a:t>
            </a:fld>
            <a:endParaRPr/>
          </a:p>
        </p:txBody>
      </p:sp>
    </p:spTree>
    <p:extLst>
      <p:ext uri="{BB962C8B-B14F-4D97-AF65-F5344CB8AC3E}">
        <p14:creationId xmlns:p14="http://schemas.microsoft.com/office/powerpoint/2010/main" xmlns="" val="109331659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dirty="0"/>
              <a:t>4 – Inter-VLAN </a:t>
            </a:r>
            <a:r>
              <a:rPr lang="es-419" dirty="0" err="1"/>
              <a:t>Routing</a:t>
            </a:r>
            <a:endParaRPr lang="es-419" dirty="0"/>
          </a:p>
          <a:p>
            <a:pPr rtl="0"/>
            <a:r>
              <a:rPr lang="es-419" dirty="0"/>
              <a:t>4.4 - Resolución de problemas Inter-VLAN </a:t>
            </a:r>
            <a:r>
              <a:rPr lang="es-419" dirty="0" err="1"/>
              <a:t>Routing</a:t>
            </a:r>
            <a:endParaRPr lang="es-419" dirty="0"/>
          </a:p>
          <a:p>
            <a:pPr rtl="0"/>
            <a:r>
              <a:rPr lang="es-419" dirty="0"/>
              <a:t>4.4.5 — Problemas con el puerto de acceso del </a:t>
            </a:r>
            <a:r>
              <a:rPr lang="es-419" dirty="0" err="1"/>
              <a:t>switch</a:t>
            </a:r>
            <a:endParaRPr lang="es-419" dirty="0"/>
          </a:p>
        </p:txBody>
      </p:sp>
      <p:sp>
        <p:nvSpPr>
          <p:cNvPr id="4" name="Slide Number Placeholder 3"/>
          <p:cNvSpPr>
            <a:spLocks noGrp="1"/>
          </p:cNvSpPr>
          <p:nvPr>
            <p:ph type="sldNum" sz="quarter" idx="5"/>
          </p:nvPr>
        </p:nvSpPr>
        <p:spPr/>
        <p:txBody>
          <a:bodyPr/>
          <a:lstStyle/>
          <a:p>
            <a:pPr rtl="0"/>
            <a:fld id="{5641018C-6CAF-B84E-B92C-ECB119457FBA}" type="slidenum">
              <a:rPr/>
              <a:pPr rtl="0"/>
              <a:t>33</a:t>
            </a:fld>
            <a:endParaRPr/>
          </a:p>
        </p:txBody>
      </p:sp>
    </p:spTree>
    <p:extLst>
      <p:ext uri="{BB962C8B-B14F-4D97-AF65-F5344CB8AC3E}">
        <p14:creationId xmlns:p14="http://schemas.microsoft.com/office/powerpoint/2010/main" xmlns="" val="267327728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4 – Inter-VLAN Routing</a:t>
            </a:r>
          </a:p>
          <a:p>
            <a:pPr rtl="0"/>
            <a:r>
              <a:rPr lang="es-419"/>
              <a:t>4.4 - Resolución de problemas Inter-VLAN Routing</a:t>
            </a:r>
          </a:p>
          <a:p>
            <a:pPr rtl="0"/>
            <a:r>
              <a:rPr lang="es-419"/>
              <a:t>4.4.6 – Problemas de configuración del Router </a:t>
            </a:r>
          </a:p>
          <a:p>
            <a:pPr rtl="0"/>
            <a:r>
              <a:rPr lang="es-419"/>
              <a:t>4.4.7 – Compruebe su comprensión - Resolución de problemas de inter-VLAN routing.</a:t>
            </a:r>
          </a:p>
        </p:txBody>
      </p:sp>
      <p:sp>
        <p:nvSpPr>
          <p:cNvPr id="4" name="Slide Number Placeholder 3"/>
          <p:cNvSpPr>
            <a:spLocks noGrp="1"/>
          </p:cNvSpPr>
          <p:nvPr>
            <p:ph type="sldNum" sz="quarter" idx="5"/>
          </p:nvPr>
        </p:nvSpPr>
        <p:spPr/>
        <p:txBody>
          <a:bodyPr/>
          <a:lstStyle/>
          <a:p>
            <a:pPr rtl="0"/>
            <a:fld id="{5641018C-6CAF-B84E-B92C-ECB119457FBA}" type="slidenum">
              <a:rPr/>
              <a:pPr rtl="0"/>
              <a:t>34</a:t>
            </a:fld>
            <a:endParaRPr/>
          </a:p>
        </p:txBody>
      </p:sp>
    </p:spTree>
    <p:extLst>
      <p:ext uri="{BB962C8B-B14F-4D97-AF65-F5344CB8AC3E}">
        <p14:creationId xmlns:p14="http://schemas.microsoft.com/office/powerpoint/2010/main" xmlns="" val="182589757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4 – Inter-VLAN Routing</a:t>
            </a:r>
          </a:p>
          <a:p>
            <a:pPr rtl="0"/>
            <a:r>
              <a:rPr lang="es-419"/>
              <a:t>4.4 - Resolución de problemas Inter-VLAN Routing</a:t>
            </a:r>
          </a:p>
          <a:p>
            <a:pPr rtl="0"/>
            <a:r>
              <a:rPr lang="es-419"/>
              <a:t>4.4.8 – Packet Tracer – Resolución de problemas  Inter-VLAN Routing</a:t>
            </a:r>
          </a:p>
        </p:txBody>
      </p:sp>
      <p:sp>
        <p:nvSpPr>
          <p:cNvPr id="4" name="Slide Number Placeholder 3"/>
          <p:cNvSpPr>
            <a:spLocks noGrp="1"/>
          </p:cNvSpPr>
          <p:nvPr>
            <p:ph type="sldNum" sz="quarter" idx="5"/>
          </p:nvPr>
        </p:nvSpPr>
        <p:spPr/>
        <p:txBody>
          <a:bodyPr/>
          <a:lstStyle/>
          <a:p>
            <a:pPr rtl="0"/>
            <a:fld id="{5641018C-6CAF-B84E-B92C-ECB119457FBA}" type="slidenum">
              <a:rPr/>
              <a:pPr rtl="0"/>
              <a:t>35</a:t>
            </a:fld>
            <a:endParaRPr/>
          </a:p>
        </p:txBody>
      </p:sp>
    </p:spTree>
    <p:extLst>
      <p:ext uri="{BB962C8B-B14F-4D97-AF65-F5344CB8AC3E}">
        <p14:creationId xmlns:p14="http://schemas.microsoft.com/office/powerpoint/2010/main" xmlns="" val="125086459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4 – Inter-VLAN Routing</a:t>
            </a:r>
          </a:p>
          <a:p>
            <a:pPr rtl="0"/>
            <a:r>
              <a:rPr lang="es-419"/>
              <a:t>4.4 - Resolución de problemas Inter-VLAN Routing</a:t>
            </a:r>
          </a:p>
          <a:p>
            <a:pPr rtl="0"/>
            <a:r>
              <a:rPr lang="es-419"/>
              <a:t>4.4.9 – Lab – Resolución de problemas Inter-VLAN Routing</a:t>
            </a:r>
          </a:p>
        </p:txBody>
      </p:sp>
      <p:sp>
        <p:nvSpPr>
          <p:cNvPr id="4" name="Slide Number Placeholder 3"/>
          <p:cNvSpPr>
            <a:spLocks noGrp="1"/>
          </p:cNvSpPr>
          <p:nvPr>
            <p:ph type="sldNum" sz="quarter" idx="5"/>
          </p:nvPr>
        </p:nvSpPr>
        <p:spPr/>
        <p:txBody>
          <a:bodyPr/>
          <a:lstStyle/>
          <a:p>
            <a:pPr rtl="0"/>
            <a:fld id="{5641018C-6CAF-B84E-B92C-ECB119457FBA}" type="slidenum">
              <a:rPr/>
              <a:pPr rtl="0"/>
              <a:t>36</a:t>
            </a:fld>
            <a:endParaRPr/>
          </a:p>
        </p:txBody>
      </p:sp>
    </p:spTree>
    <p:extLst>
      <p:ext uri="{BB962C8B-B14F-4D97-AF65-F5344CB8AC3E}">
        <p14:creationId xmlns:p14="http://schemas.microsoft.com/office/powerpoint/2010/main" xmlns="" val="199207892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4- Inter-VLAN Routing</a:t>
            </a:r>
          </a:p>
          <a:p>
            <a:pPr rtl="0"/>
            <a:r>
              <a:rPr lang="es-419"/>
              <a:t>4.5 – Práctica del módulo y cuestionario</a:t>
            </a:r>
          </a:p>
          <a:p>
            <a:pPr>
              <a:buFontTx/>
              <a:buNone/>
            </a:pPr>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pPr rtl="0"/>
              <a:t>37</a:t>
            </a:fld>
            <a:endParaRPr/>
          </a:p>
        </p:txBody>
      </p:sp>
    </p:spTree>
    <p:extLst>
      <p:ext uri="{BB962C8B-B14F-4D97-AF65-F5344CB8AC3E}">
        <p14:creationId xmlns:p14="http://schemas.microsoft.com/office/powerpoint/2010/main" xmlns="" val="221714368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rtl="0"/>
            <a:fld id="{3997A419-355F-A04A-96E0-21643AF8E9FF}" type="slidenum">
              <a:rPr sz="800">
                <a:solidFill>
                  <a:prstClr val="black"/>
                </a:solidFill>
              </a:rPr>
              <a:pPr rtl="0"/>
              <a:t>38</a:t>
            </a:fld>
            <a:endParaRPr sz="80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s-419"/>
              <a:t>4 – Inter-VLAN Routing</a:t>
            </a:r>
          </a:p>
          <a:p>
            <a:pPr marL="0" marR="0" lvl="0" indent="0" algn="l" defTabSz="457200" rtl="0" eaLnBrk="1" fontAlgn="auto" latinLnBrk="0" hangingPunct="1">
              <a:lnSpc>
                <a:spcPct val="100000"/>
              </a:lnSpc>
              <a:spcBef>
                <a:spcPts val="0"/>
              </a:spcBef>
              <a:spcAft>
                <a:spcPts val="0"/>
              </a:spcAft>
              <a:buClrTx/>
              <a:buSzTx/>
              <a:buFontTx/>
              <a:buNone/>
              <a:tabLst/>
              <a:defRPr/>
            </a:pPr>
            <a:r>
              <a:rPr lang="es-419" sz="1200"/>
              <a:t>4.5 – Práctica del módulo y cuestionario</a:t>
            </a:r>
          </a:p>
          <a:p>
            <a:pPr marL="0" marR="0" lvl="0" indent="0" algn="l" defTabSz="457200" rtl="0" eaLnBrk="1" fontAlgn="auto" latinLnBrk="0" hangingPunct="1">
              <a:lnSpc>
                <a:spcPct val="100000"/>
              </a:lnSpc>
              <a:spcBef>
                <a:spcPts val="0"/>
              </a:spcBef>
              <a:spcAft>
                <a:spcPts val="0"/>
              </a:spcAft>
              <a:buClrTx/>
              <a:buSzTx/>
              <a:buFontTx/>
              <a:buNone/>
              <a:tabLst/>
              <a:defRPr/>
            </a:pPr>
            <a:r>
              <a:rPr lang="es-419" sz="1200"/>
              <a:t>4.5.1 – Packet Tracer – desafío Inter-VLAN Routing </a:t>
            </a:r>
          </a:p>
        </p:txBody>
      </p:sp>
    </p:spTree>
    <p:extLst>
      <p:ext uri="{BB962C8B-B14F-4D97-AF65-F5344CB8AC3E}">
        <p14:creationId xmlns:p14="http://schemas.microsoft.com/office/powerpoint/2010/main" xmlns="" val="110378948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rtl="0"/>
            <a:fld id="{3997A419-355F-A04A-96E0-21643AF8E9FF}" type="slidenum">
              <a:rPr sz="800">
                <a:solidFill>
                  <a:prstClr val="black"/>
                </a:solidFill>
              </a:rPr>
              <a:pPr rtl="0"/>
              <a:t>39</a:t>
            </a:fld>
            <a:endParaRPr sz="80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s-419" dirty="0"/>
              <a:t>4 – Inter-VLAN </a:t>
            </a:r>
            <a:r>
              <a:rPr lang="es-419" dirty="0" err="1"/>
              <a:t>Routing</a:t>
            </a:r>
            <a:endParaRPr lang="es-419" dirty="0"/>
          </a:p>
          <a:p>
            <a:pPr marL="0" marR="0" lvl="0" indent="0" algn="l" defTabSz="457200" rtl="0" eaLnBrk="1" fontAlgn="auto" latinLnBrk="0" hangingPunct="1">
              <a:lnSpc>
                <a:spcPct val="100000"/>
              </a:lnSpc>
              <a:spcBef>
                <a:spcPts val="0"/>
              </a:spcBef>
              <a:spcAft>
                <a:spcPts val="0"/>
              </a:spcAft>
              <a:buClrTx/>
              <a:buSzTx/>
              <a:buFontTx/>
              <a:buNone/>
              <a:tabLst/>
              <a:defRPr/>
            </a:pPr>
            <a:r>
              <a:rPr lang="es-419" sz="1200" dirty="0"/>
              <a:t>4.5 – Práctica del módulo y cuestionario</a:t>
            </a:r>
          </a:p>
          <a:p>
            <a:pPr marL="0" marR="0" lvl="0" indent="0" algn="l" defTabSz="457200" rtl="0" eaLnBrk="1" fontAlgn="auto" latinLnBrk="0" hangingPunct="1">
              <a:lnSpc>
                <a:spcPct val="100000"/>
              </a:lnSpc>
              <a:spcBef>
                <a:spcPts val="0"/>
              </a:spcBef>
              <a:spcAft>
                <a:spcPts val="0"/>
              </a:spcAft>
              <a:buClrTx/>
              <a:buSzTx/>
              <a:buFontTx/>
              <a:buNone/>
              <a:tabLst/>
              <a:defRPr/>
            </a:pPr>
            <a:r>
              <a:rPr lang="es-419" sz="1200" dirty="0"/>
              <a:t>4.5.2 – </a:t>
            </a:r>
            <a:r>
              <a:rPr lang="es-419" sz="1200" dirty="0" err="1"/>
              <a:t>Lab</a:t>
            </a:r>
            <a:r>
              <a:rPr lang="es-419" sz="1200" dirty="0"/>
              <a:t> – Implementar inter-VLAN </a:t>
            </a:r>
            <a:r>
              <a:rPr lang="es-419" sz="1200" dirty="0" err="1"/>
              <a:t>routing</a:t>
            </a:r>
            <a:endParaRPr lang="es-419" sz="1200" dirty="0"/>
          </a:p>
        </p:txBody>
      </p:sp>
    </p:spTree>
    <p:extLst>
      <p:ext uri="{BB962C8B-B14F-4D97-AF65-F5344CB8AC3E}">
        <p14:creationId xmlns:p14="http://schemas.microsoft.com/office/powerpoint/2010/main" xmlns="" val="6509424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4 – Inter-VLAN Routing</a:t>
            </a:r>
          </a:p>
          <a:p>
            <a:pPr rtl="0"/>
            <a:r>
              <a:rPr lang="es-419"/>
              <a:t>4.1 – Funcionamiento del routing entre redes VLAN</a:t>
            </a:r>
          </a:p>
          <a:p>
            <a:pPr rtl="0"/>
            <a:r>
              <a:rPr lang="es-419"/>
              <a:t>4.1.1 - ¿Qué es Inter-VLAN Routing?</a:t>
            </a:r>
          </a:p>
        </p:txBody>
      </p:sp>
      <p:sp>
        <p:nvSpPr>
          <p:cNvPr id="4" name="Slide Number Placeholder 3"/>
          <p:cNvSpPr>
            <a:spLocks noGrp="1"/>
          </p:cNvSpPr>
          <p:nvPr>
            <p:ph type="sldNum" sz="quarter" idx="5"/>
          </p:nvPr>
        </p:nvSpPr>
        <p:spPr/>
        <p:txBody>
          <a:bodyPr/>
          <a:lstStyle/>
          <a:p>
            <a:pPr rtl="0"/>
            <a:fld id="{5641018C-6CAF-B84E-B92C-ECB119457FBA}" type="slidenum">
              <a:rPr/>
              <a:pPr rtl="0"/>
              <a:t>4</a:t>
            </a:fld>
            <a:endParaRPr/>
          </a:p>
        </p:txBody>
      </p:sp>
    </p:spTree>
    <p:extLst>
      <p:ext uri="{BB962C8B-B14F-4D97-AF65-F5344CB8AC3E}">
        <p14:creationId xmlns:p14="http://schemas.microsoft.com/office/powerpoint/2010/main" xmlns="" val="75155068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rtl="0"/>
            <a:fld id="{6C92755B-29FD-8743-9094-C0E3A734D22E}" type="slidenum">
              <a:rPr sz="800">
                <a:solidFill>
                  <a:prstClr val="black"/>
                </a:solidFill>
              </a:rPr>
              <a:pPr rtl="0"/>
              <a:t>40</a:t>
            </a:fld>
            <a:endParaRPr sz="800">
              <a:solidFill>
                <a:prstClr val="black"/>
              </a:solidFill>
            </a:endParaRPr>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0" marR="0" lvl="0" indent="0" algn="l" defTabSz="457200" rtl="0" eaLnBrk="1" fontAlgn="auto" latinLnBrk="0" hangingPunct="1">
              <a:lnSpc>
                <a:spcPct val="8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xmlns="" val="224674291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rtl="0"/>
            <a:fld id="{5641018C-6CAF-B84E-B92C-ECB119457FBA}" type="slidenum">
              <a:rPr/>
              <a:pPr rtl="0"/>
              <a:t>41</a:t>
            </a:fld>
            <a:endParaRPr/>
          </a:p>
        </p:txBody>
      </p:sp>
    </p:spTree>
    <p:extLst>
      <p:ext uri="{BB962C8B-B14F-4D97-AF65-F5344CB8AC3E}">
        <p14:creationId xmlns:p14="http://schemas.microsoft.com/office/powerpoint/2010/main" xmlns="" val="15913942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4 – Inter-VLAN Routing</a:t>
            </a:r>
          </a:p>
          <a:p>
            <a:pPr rtl="0"/>
            <a:r>
              <a:rPr lang="es-419"/>
              <a:t>4.1 – Funcionamiento del routing entre redes VLAN</a:t>
            </a:r>
          </a:p>
          <a:p>
            <a:pPr rtl="0"/>
            <a:r>
              <a:rPr lang="es-419"/>
              <a:t>4.1.2 – Routing entre redes VLAN antiguo</a:t>
            </a:r>
          </a:p>
        </p:txBody>
      </p:sp>
      <p:sp>
        <p:nvSpPr>
          <p:cNvPr id="4" name="Slide Number Placeholder 3"/>
          <p:cNvSpPr>
            <a:spLocks noGrp="1"/>
          </p:cNvSpPr>
          <p:nvPr>
            <p:ph type="sldNum" sz="quarter" idx="5"/>
          </p:nvPr>
        </p:nvSpPr>
        <p:spPr/>
        <p:txBody>
          <a:bodyPr/>
          <a:lstStyle/>
          <a:p>
            <a:pPr rtl="0"/>
            <a:fld id="{5641018C-6CAF-B84E-B92C-ECB119457FBA}" type="slidenum">
              <a:rPr/>
              <a:pPr rtl="0"/>
              <a:t>5</a:t>
            </a:fld>
            <a:endParaRPr/>
          </a:p>
        </p:txBody>
      </p:sp>
    </p:spTree>
    <p:extLst>
      <p:ext uri="{BB962C8B-B14F-4D97-AF65-F5344CB8AC3E}">
        <p14:creationId xmlns:p14="http://schemas.microsoft.com/office/powerpoint/2010/main" xmlns="" val="38510808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4 – Inter-VLAN Routing</a:t>
            </a:r>
          </a:p>
          <a:p>
            <a:pPr rtl="0"/>
            <a:r>
              <a:rPr lang="es-419"/>
              <a:t>4.1 – Funcionamiento del routing entre redes VLAN</a:t>
            </a:r>
          </a:p>
          <a:p>
            <a:pPr rtl="0"/>
            <a:r>
              <a:rPr lang="es-419"/>
              <a:t>4.1.3 – Router-on-a-Stick Inter-VLAN Routing</a:t>
            </a:r>
          </a:p>
        </p:txBody>
      </p:sp>
      <p:sp>
        <p:nvSpPr>
          <p:cNvPr id="4" name="Slide Number Placeholder 3"/>
          <p:cNvSpPr>
            <a:spLocks noGrp="1"/>
          </p:cNvSpPr>
          <p:nvPr>
            <p:ph type="sldNum" sz="quarter" idx="5"/>
          </p:nvPr>
        </p:nvSpPr>
        <p:spPr/>
        <p:txBody>
          <a:bodyPr/>
          <a:lstStyle/>
          <a:p>
            <a:pPr rtl="0"/>
            <a:fld id="{5641018C-6CAF-B84E-B92C-ECB119457FBA}" type="slidenum">
              <a:rPr/>
              <a:pPr rtl="0"/>
              <a:t>6</a:t>
            </a:fld>
            <a:endParaRPr/>
          </a:p>
        </p:txBody>
      </p:sp>
    </p:spTree>
    <p:extLst>
      <p:ext uri="{BB962C8B-B14F-4D97-AF65-F5344CB8AC3E}">
        <p14:creationId xmlns:p14="http://schemas.microsoft.com/office/powerpoint/2010/main" xmlns="" val="658400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4 – Inter-VLAN Routing</a:t>
            </a:r>
          </a:p>
          <a:p>
            <a:pPr rtl="0"/>
            <a:r>
              <a:rPr lang="es-419"/>
              <a:t>4.1 – Funcionamiento del routing entre redes VLAN</a:t>
            </a:r>
          </a:p>
          <a:p>
            <a:pPr rtl="0"/>
            <a:r>
              <a:rPr lang="es-419"/>
              <a:t>4.1.4 - Enrutamiento entre VLAN en un conmutador de capa 3</a:t>
            </a:r>
          </a:p>
        </p:txBody>
      </p:sp>
      <p:sp>
        <p:nvSpPr>
          <p:cNvPr id="4" name="Slide Number Placeholder 3"/>
          <p:cNvSpPr>
            <a:spLocks noGrp="1"/>
          </p:cNvSpPr>
          <p:nvPr>
            <p:ph type="sldNum" sz="quarter" idx="5"/>
          </p:nvPr>
        </p:nvSpPr>
        <p:spPr/>
        <p:txBody>
          <a:bodyPr/>
          <a:lstStyle/>
          <a:p>
            <a:pPr rtl="0"/>
            <a:fld id="{5641018C-6CAF-B84E-B92C-ECB119457FBA}" type="slidenum">
              <a:rPr/>
              <a:pPr rtl="0"/>
              <a:t>7</a:t>
            </a:fld>
            <a:endParaRPr/>
          </a:p>
        </p:txBody>
      </p:sp>
    </p:spTree>
    <p:extLst>
      <p:ext uri="{BB962C8B-B14F-4D97-AF65-F5344CB8AC3E}">
        <p14:creationId xmlns:p14="http://schemas.microsoft.com/office/powerpoint/2010/main" xmlns="" val="25887276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4 – Inter-VLAN Routing</a:t>
            </a:r>
          </a:p>
          <a:p>
            <a:pPr rtl="0"/>
            <a:r>
              <a:rPr lang="es-419"/>
              <a:t>4.1 – Funcionamiento del routing entre redes VLAN</a:t>
            </a:r>
          </a:p>
          <a:p>
            <a:pPr rtl="0"/>
            <a:r>
              <a:rPr lang="es-419"/>
              <a:t>4.1.4 - Enrutamiento entre VLAN en un conmutador de capa 3 (Cont.)</a:t>
            </a:r>
          </a:p>
          <a:p>
            <a:pPr rtl="0"/>
            <a:r>
              <a:rPr lang="es-419"/>
              <a:t>4.1.5 — Compruebe su comprensión — Operación de enrutamiento entre VLAN</a:t>
            </a:r>
          </a:p>
        </p:txBody>
      </p:sp>
      <p:sp>
        <p:nvSpPr>
          <p:cNvPr id="4" name="Slide Number Placeholder 3"/>
          <p:cNvSpPr>
            <a:spLocks noGrp="1"/>
          </p:cNvSpPr>
          <p:nvPr>
            <p:ph type="sldNum" sz="quarter" idx="5"/>
          </p:nvPr>
        </p:nvSpPr>
        <p:spPr/>
        <p:txBody>
          <a:bodyPr/>
          <a:lstStyle/>
          <a:p>
            <a:pPr rtl="0"/>
            <a:fld id="{5641018C-6CAF-B84E-B92C-ECB119457FBA}" type="slidenum">
              <a:rPr/>
              <a:pPr rtl="0"/>
              <a:t>8</a:t>
            </a:fld>
            <a:endParaRPr/>
          </a:p>
        </p:txBody>
      </p:sp>
    </p:spTree>
    <p:extLst>
      <p:ext uri="{BB962C8B-B14F-4D97-AF65-F5344CB8AC3E}">
        <p14:creationId xmlns:p14="http://schemas.microsoft.com/office/powerpoint/2010/main" xmlns="" val="18169265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4- Inter-VLAN Routing</a:t>
            </a:r>
          </a:p>
          <a:p>
            <a:pPr rtl="0"/>
            <a:r>
              <a:rPr lang="es-419"/>
              <a:t>4.2 – Router-on-a-Stick Inter-VLAN Routing</a:t>
            </a:r>
          </a:p>
          <a:p>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pPr rtl="0"/>
              <a:t>9</a:t>
            </a:fld>
            <a:endParaRPr/>
          </a:p>
        </p:txBody>
      </p:sp>
    </p:spTree>
    <p:extLst>
      <p:ext uri="{BB962C8B-B14F-4D97-AF65-F5344CB8AC3E}">
        <p14:creationId xmlns:p14="http://schemas.microsoft.com/office/powerpoint/2010/main" xmlns="" val="120043530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3_Title Slide-animated gradient">
    <p:bg>
      <p:bgPr>
        <a:solidFill>
          <a:schemeClr val="accent5"/>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xmlns=""/>
              </a:ext>
            </a:extLst>
          </a:blip>
          <a:stretch>
            <a:fillRect/>
          </a:stretch>
        </p:blipFill>
        <p:spPr>
          <a:xfrm>
            <a:off x="0" y="0"/>
            <a:ext cx="9144000" cy="5143500"/>
          </a:xfrm>
          <a:prstGeom prst="rect">
            <a:avLst/>
          </a:prstGeom>
        </p:spPr>
      </p:pic>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2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xmlns="" val="3086725553"/>
      </p:ext>
    </p:extLst>
  </p:cSld>
  <p:clrMapOvr>
    <a:masterClrMapping/>
  </p:clrMapOvr>
  <p:transition spd="slow">
    <p:wipe/>
  </p:transition>
  <p:extLst>
    <p:ext uri="{DCECCB84-F9BA-43D5-87BE-67443E8EF086}">
      <p15:sldGuideLst xmlns:p15="http://schemas.microsoft.com/office/powerpoint/2012/main" xmlns="">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1_Closing Slide">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xmlns=""/>
              </a:ext>
            </a:extLst>
          </a:blip>
          <a:stretch>
            <a:fillRect/>
          </a:stretch>
        </p:blipFill>
        <p:spPr>
          <a:xfrm>
            <a:off x="0" y="1"/>
            <a:ext cx="9143999" cy="5165874"/>
          </a:xfrm>
          <a:prstGeom prst="rect">
            <a:avLst/>
          </a:prstGeom>
        </p:spPr>
      </p:pic>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xmlns="" val="1198843304"/>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chemeClr val="accent5"/>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xmlns="" val="147974899"/>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3_Closing Slide">
    <p:bg>
      <p:bgPr>
        <a:solidFill>
          <a:schemeClr val="accent5"/>
        </a:solidFill>
        <a:effectLst/>
      </p:bgPr>
    </p:bg>
    <p:spTree>
      <p:nvGrpSpPr>
        <p:cNvPr id="1" name=""/>
        <p:cNvGrpSpPr/>
        <p:nvPr/>
      </p:nvGrpSpPr>
      <p:grpSpPr>
        <a:xfrm>
          <a:off x="0" y="0"/>
          <a:ext cx="0" cy="0"/>
          <a:chOff x="0" y="0"/>
          <a:chExt cx="0" cy="0"/>
        </a:xfrm>
      </p:grpSpPr>
      <p:grpSp>
        <p:nvGrpSpPr>
          <p:cNvPr id="4" name="Group 4"/>
          <p:cNvGrpSpPr>
            <a:grpSpLocks noChangeAspect="1"/>
          </p:cNvGrpSpPr>
          <p:nvPr userDrawn="1"/>
        </p:nvGrpSpPr>
        <p:grpSpPr bwMode="auto">
          <a:xfrm>
            <a:off x="3746294" y="2129856"/>
            <a:ext cx="1617944" cy="860542"/>
            <a:chOff x="310" y="249"/>
            <a:chExt cx="502" cy="267"/>
          </a:xfrm>
          <a:solidFill>
            <a:schemeClr val="accent1">
              <a:lumMod val="75000"/>
            </a:schemeClr>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xmlns="" val="1851544963"/>
      </p:ext>
    </p:extLst>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Slide Number Placeholder 6"/>
          <p:cNvSpPr>
            <a:spLocks noGrp="1"/>
          </p:cNvSpPr>
          <p:nvPr>
            <p:ph type="sldNum" sz="quarter" idx="4"/>
          </p:nvPr>
        </p:nvSpPr>
        <p:spPr>
          <a:xfrm>
            <a:off x="8473441" y="4954263"/>
            <a:ext cx="676910" cy="189238"/>
          </a:xfrm>
          <a:prstGeom prst="rect">
            <a:avLst/>
          </a:prstGeom>
        </p:spPr>
        <p:txBody>
          <a:bodyPr vert="horz" lIns="91440" tIns="45720" rIns="91440" bIns="45720" rtlCol="0" anchor="ctr"/>
          <a:lstStyle>
            <a:lvl1pPr algn="r">
              <a:defRPr sz="525">
                <a:solidFill>
                  <a:schemeClr val="tx2"/>
                </a:solidFill>
              </a:defRPr>
            </a:lvl1pPr>
          </a:lstStyle>
          <a:p>
            <a:pPr defTabSz="385763">
              <a:defRPr/>
            </a:pPr>
            <a:fld id="{2F5CCB13-0A32-4557-88E9-079F0C330695}" type="slidenum">
              <a:rPr lang="en-US" kern="0" smtClean="0">
                <a:solidFill>
                  <a:srgbClr val="595959"/>
                </a:solidFill>
              </a:rPr>
              <a:pPr defTabSz="385763">
                <a:defRPr/>
              </a:pPr>
              <a:t>‹Nº›</a:t>
            </a:fld>
            <a:endParaRPr lang="en-US" kern="0" dirty="0">
              <a:solidFill>
                <a:srgbClr val="595959"/>
              </a:solidFill>
            </a:endParaRPr>
          </a:p>
        </p:txBody>
      </p:sp>
      <p:sp>
        <p:nvSpPr>
          <p:cNvPr id="5" name="Rectangle 3"/>
          <p:cNvSpPr>
            <a:spLocks noGrp="1" noChangeArrowheads="1"/>
          </p:cNvSpPr>
          <p:nvPr>
            <p:ph idx="1"/>
          </p:nvPr>
        </p:nvSpPr>
        <p:spPr bwMode="auto">
          <a:xfrm>
            <a:off x="144065" y="798944"/>
            <a:ext cx="8853286" cy="415531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nSpc>
                <a:spcPct val="100000"/>
              </a:lnSpc>
              <a:spcBef>
                <a:spcPts val="600"/>
              </a:spcBef>
              <a:spcAft>
                <a:spcPts val="600"/>
              </a:spcAft>
              <a:buFont typeface="Wingdings" panose="05000000000000000000" pitchFamily="2" charset="2"/>
              <a:buChar char="§"/>
              <a:defRPr>
                <a:solidFill>
                  <a:srgbClr val="000000"/>
                </a:solidFill>
              </a:defRPr>
            </a:lvl1pPr>
            <a:lvl2pPr>
              <a:lnSpc>
                <a:spcPct val="100000"/>
              </a:lnSpc>
              <a:spcBef>
                <a:spcPts val="300"/>
              </a:spcBef>
              <a:spcAft>
                <a:spcPts val="300"/>
              </a:spcAft>
              <a:defRPr>
                <a:solidFill>
                  <a:srgbClr val="000000"/>
                </a:solidFill>
              </a:defRPr>
            </a:lvl2pPr>
            <a:lvl3pPr>
              <a:lnSpc>
                <a:spcPct val="100000"/>
              </a:lnSpc>
              <a:spcBef>
                <a:spcPts val="300"/>
              </a:spcBef>
              <a:spcAft>
                <a:spcPts val="300"/>
              </a:spcAft>
              <a:defRPr>
                <a:solidFill>
                  <a:srgbClr val="000000"/>
                </a:solidFill>
              </a:defRPr>
            </a:lvl3pPr>
            <a:lvl4pPr>
              <a:lnSpc>
                <a:spcPct val="100000"/>
              </a:lnSpc>
              <a:spcBef>
                <a:spcPts val="300"/>
              </a:spcBef>
              <a:spcAft>
                <a:spcPts val="300"/>
              </a:spcAft>
              <a:defRPr>
                <a:solidFill>
                  <a:srgbClr val="000000"/>
                </a:solidFill>
              </a:defRPr>
            </a:lvl4pPr>
          </a:lstStyle>
          <a:p>
            <a:pPr lvl="0"/>
            <a:r>
              <a:rPr lang="en-US">
                <a:sym typeface="Arial" pitchFamily="34" charset="0"/>
              </a:rPr>
              <a:t>Click to edit Master text styles</a:t>
            </a:r>
          </a:p>
          <a:p>
            <a:pPr lvl="1"/>
            <a:r>
              <a:rPr lang="en-US">
                <a:sym typeface="Arial" pitchFamily="34" charset="0"/>
              </a:rPr>
              <a:t>Second level</a:t>
            </a:r>
          </a:p>
          <a:p>
            <a:pPr lvl="2"/>
            <a:r>
              <a:rPr lang="en-US">
                <a:sym typeface="Arial" pitchFamily="34" charset="0"/>
              </a:rPr>
              <a:t>Third level</a:t>
            </a:r>
          </a:p>
          <a:p>
            <a:pPr lvl="3"/>
            <a:r>
              <a:rPr lang="en-US">
                <a:sym typeface="Arial" pitchFamily="34" charset="0"/>
              </a:rPr>
              <a:t>Fourth level</a:t>
            </a:r>
          </a:p>
        </p:txBody>
      </p:sp>
      <p:sp>
        <p:nvSpPr>
          <p:cNvPr id="6" name="Rectangle 2"/>
          <p:cNvSpPr>
            <a:spLocks noGrp="1" noChangeArrowheads="1"/>
          </p:cNvSpPr>
          <p:nvPr>
            <p:ph type="title"/>
          </p:nvPr>
        </p:nvSpPr>
        <p:spPr bwMode="auto">
          <a:xfrm>
            <a:off x="1" y="41393"/>
            <a:ext cx="9144000" cy="75755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nSpc>
                <a:spcPct val="100000"/>
              </a:lnSpc>
              <a:defRPr sz="2400"/>
            </a:lvl1pPr>
          </a:lstStyle>
          <a:p>
            <a:pPr lvl="0"/>
            <a:r>
              <a:rPr lang="en-US">
                <a:sym typeface="Arial" pitchFamily="34" charset="0"/>
              </a:rPr>
              <a:t>Click to edit Master title style</a:t>
            </a:r>
            <a:endParaRPr lang="en-US" dirty="0">
              <a:sym typeface="Arial" pitchFamily="34" charset="0"/>
            </a:endParaRPr>
          </a:p>
        </p:txBody>
      </p:sp>
    </p:spTree>
    <p:extLst>
      <p:ext uri="{BB962C8B-B14F-4D97-AF65-F5344CB8AC3E}">
        <p14:creationId xmlns:p14="http://schemas.microsoft.com/office/powerpoint/2010/main" xmlns="" val="2257996623"/>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xmlns="" val="2699250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5_Title Slide-animated gradient">
    <p:bg>
      <p:bgPr>
        <a:solidFill>
          <a:schemeClr val="accent5"/>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1"/>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rgbClr val="004C69"/>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accent1"/>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chemeClr val="accent1"/>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xmlns="" val="3653042546"/>
      </p:ext>
    </p:extLst>
  </p:cSld>
  <p:clrMapOvr>
    <a:masterClrMapping/>
  </p:clrMapOvr>
  <p:transition spd="slow">
    <p:wipe/>
  </p:transition>
  <p:extLst>
    <p:ext uri="{DCECCB84-F9BA-43D5-87BE-67443E8EF086}">
      <p15:sldGuideLst xmlns:p15="http://schemas.microsoft.com/office/powerpoint/2012/main" xmlns="">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6_Title Slide-animated gradient">
    <p:bg>
      <p:bgPr>
        <a:solidFill>
          <a:schemeClr val="accent5"/>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xmlns="" val="1974617842"/>
      </p:ext>
    </p:extLst>
  </p:cSld>
  <p:clrMapOvr>
    <a:masterClrMapping/>
  </p:clrMapOvr>
  <p:transition spd="slow">
    <p:wipe/>
  </p:transition>
  <p:extLst>
    <p:ext uri="{DCECCB84-F9BA-43D5-87BE-67443E8EF086}">
      <p15:sldGuideLst xmlns:p15="http://schemas.microsoft.com/office/powerpoint/2012/main" xmlns="">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3_Segu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5143499"/>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ctrTitle"/>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accent5"/>
                </a:solidFill>
                <a:latin typeface="+mj-lt"/>
                <a:cs typeface="CiscoSans Thin"/>
              </a:defRPr>
            </a:lvl1pPr>
          </a:lstStyle>
          <a:p>
            <a:r>
              <a:rPr lang="en-US"/>
              <a:t>Click to edit Master title style</a:t>
            </a:r>
            <a:endParaRPr lang="en-US" dirty="0"/>
          </a:p>
        </p:txBody>
      </p:sp>
      <p:sp>
        <p:nvSpPr>
          <p:cNvPr id="8" name="Rectangle 7"/>
          <p:cNvSpPr>
            <a:spLocks noChangeArrowheads="1"/>
          </p:cNvSpPr>
          <p:nvPr userDrawn="1"/>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rtl="0" fontAlgn="auto">
              <a:spcBef>
                <a:spcPts val="0"/>
              </a:spcBef>
              <a:spcAft>
                <a:spcPts val="0"/>
              </a:spcAft>
              <a:defRPr/>
            </a:pPr>
            <a:fld id="{6A1E46DC-7EF6-4EA2-B285-14272867D133}" type="slidenum">
              <a:rPr sz="600">
                <a:solidFill>
                  <a:schemeClr val="accent5">
                    <a:lumMod val="50000"/>
                  </a:schemeClr>
                </a:solidFill>
                <a:latin typeface="+mn-lt"/>
                <a:ea typeface="+mn-ea"/>
                <a:cs typeface="CiscoSans Thin"/>
              </a:rPr>
              <a:pPr algn="r" defTabSz="610744" rtl="0" fontAlgn="auto">
                <a:spcBef>
                  <a:spcPts val="0"/>
                </a:spcBef>
                <a:spcAft>
                  <a:spcPts val="0"/>
                </a:spcAft>
                <a:defRPr/>
              </a:pPr>
              <a:t>‹Nº›</a:t>
            </a:fld>
            <a:endParaRPr sz="600">
              <a:solidFill>
                <a:schemeClr val="accent5">
                  <a:lumMod val="50000"/>
                </a:schemeClr>
              </a:solidFill>
              <a:latin typeface="+mn-lt"/>
              <a:ea typeface="+mn-ea"/>
              <a:cs typeface="CiscoSans Thin"/>
            </a:endParaRPr>
          </a:p>
        </p:txBody>
      </p:sp>
      <p:sp>
        <p:nvSpPr>
          <p:cNvPr id="9" name="Rectangle 4"/>
          <p:cNvSpPr>
            <a:spLocks noChangeArrowheads="1"/>
          </p:cNvSpPr>
          <p:nvPr userDrawn="1"/>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rtl="0" fontAlgn="auto">
              <a:spcBef>
                <a:spcPts val="0"/>
              </a:spcBef>
              <a:spcAft>
                <a:spcPts val="0"/>
              </a:spcAft>
              <a:defRPr/>
            </a:pPr>
            <a:r>
              <a:rPr lang="es-419" sz="600">
                <a:solidFill>
                  <a:schemeClr val="accent5">
                    <a:lumMod val="50000"/>
                  </a:schemeClr>
                </a:solidFill>
                <a:latin typeface="+mn-lt"/>
                <a:ea typeface="+mn-ea"/>
                <a:cs typeface="CiscoSans Thin"/>
              </a:rPr>
              <a:t>© 2016 Cisco y/o sus filiales. Todos los derechos reservados.   Información confidencial de Cisco</a:t>
            </a:r>
          </a:p>
        </p:txBody>
      </p:sp>
      <p:grpSp>
        <p:nvGrpSpPr>
          <p:cNvPr id="11" name="Group 4"/>
          <p:cNvGrpSpPr>
            <a:grpSpLocks noChangeAspect="1"/>
          </p:cNvGrpSpPr>
          <p:nvPr userDrawn="1"/>
        </p:nvGrpSpPr>
        <p:grpSpPr bwMode="auto">
          <a:xfrm>
            <a:off x="508039" y="4715197"/>
            <a:ext cx="340257" cy="180974"/>
            <a:chOff x="310" y="249"/>
            <a:chExt cx="502" cy="267"/>
          </a:xfrm>
          <a:solidFill>
            <a:srgbClr val="086D8E"/>
          </a:solidFill>
        </p:grpSpPr>
        <p:sp>
          <p:nvSpPr>
            <p:cNvPr id="12"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xmlns="" val="1890854121"/>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2" y="1347788"/>
            <a:ext cx="828005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bg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rgbClr val="004C69"/>
                </a:solidFill>
              </a:defRPr>
            </a:lvl1pPr>
          </a:lstStyle>
          <a:p>
            <a:pPr lvl="0"/>
            <a:r>
              <a:rPr lang="en-US"/>
              <a:t>Click to edit Master title style</a:t>
            </a:r>
            <a:endParaRPr lang="en-GB" dirty="0"/>
          </a:p>
        </p:txBody>
      </p:sp>
    </p:spTree>
    <p:extLst>
      <p:ext uri="{BB962C8B-B14F-4D97-AF65-F5344CB8AC3E}">
        <p14:creationId xmlns:p14="http://schemas.microsoft.com/office/powerpoint/2010/main" xmlns="" val="54296798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4222912136"/>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0" y="2552550"/>
            <a:ext cx="698624" cy="698624"/>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FFFFFF"/>
              </a:solidFill>
              <a:cs typeface="Arial"/>
            </a:endParaRPr>
          </a:p>
        </p:txBody>
      </p:sp>
      <p:sp>
        <p:nvSpPr>
          <p:cNvPr id="15" name="Oval 14"/>
          <p:cNvSpPr/>
          <p:nvPr/>
        </p:nvSpPr>
        <p:spPr>
          <a:xfrm>
            <a:off x="575610" y="1426607"/>
            <a:ext cx="698624" cy="698624"/>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bg1"/>
              </a:solidFill>
              <a:cs typeface="Arial"/>
            </a:endParaRPr>
          </a:p>
        </p:txBody>
      </p:sp>
      <p:sp>
        <p:nvSpPr>
          <p:cNvPr id="22" name="Oval 21"/>
          <p:cNvSpPr/>
          <p:nvPr/>
        </p:nvSpPr>
        <p:spPr>
          <a:xfrm>
            <a:off x="575610" y="3653093"/>
            <a:ext cx="698624" cy="698624"/>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049FD9"/>
              </a:solidFill>
              <a:cs typeface="Arial"/>
            </a:endParaRPr>
          </a:p>
        </p:txBody>
      </p:sp>
      <p:sp>
        <p:nvSpPr>
          <p:cNvPr id="24" name="Text Placeholder 17"/>
          <p:cNvSpPr>
            <a:spLocks noGrp="1"/>
          </p:cNvSpPr>
          <p:nvPr>
            <p:ph type="body" sz="quarter" idx="13"/>
          </p:nvPr>
        </p:nvSpPr>
        <p:spPr>
          <a:xfrm>
            <a:off x="1365250" y="1432522"/>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365250" y="25577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365250" y="36530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8" name="Text Placeholder 17"/>
          <p:cNvSpPr>
            <a:spLocks noGrp="1"/>
          </p:cNvSpPr>
          <p:nvPr>
            <p:ph type="body" sz="quarter" idx="17" hasCustomPrompt="1"/>
          </p:nvPr>
        </p:nvSpPr>
        <p:spPr>
          <a:xfrm>
            <a:off x="575610" y="2552550"/>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1" y="3651140"/>
            <a:ext cx="698624" cy="693381"/>
          </a:xfrm>
          <a:prstGeom prst="rect">
            <a:avLst/>
          </a:prstGeom>
          <a:ln>
            <a:noFill/>
          </a:ln>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Text Placeholder 17"/>
          <p:cNvSpPr>
            <a:spLocks noGrp="1"/>
          </p:cNvSpPr>
          <p:nvPr>
            <p:ph type="body" sz="quarter" idx="19" hasCustomPrompt="1"/>
          </p:nvPr>
        </p:nvSpPr>
        <p:spPr>
          <a:xfrm>
            <a:off x="575610" y="1427248"/>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Tree>
    <p:extLst>
      <p:ext uri="{BB962C8B-B14F-4D97-AF65-F5344CB8AC3E}">
        <p14:creationId xmlns:p14="http://schemas.microsoft.com/office/powerpoint/2010/main" xmlns="" val="3053872667"/>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5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5" name="Oval 14"/>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2" name="Oval 21"/>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4" name="Text Placeholder 17"/>
          <p:cNvSpPr>
            <a:spLocks noGrp="1"/>
          </p:cNvSpPr>
          <p:nvPr>
            <p:ph type="body" sz="quarter" idx="13"/>
          </p:nvPr>
        </p:nvSpPr>
        <p:spPr>
          <a:xfrm>
            <a:off x="1172384" y="1334842"/>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172385" y="198456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172385" y="262744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7"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28"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Oval 12"/>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4" name="Text Placeholder 17"/>
          <p:cNvSpPr>
            <a:spLocks noGrp="1"/>
          </p:cNvSpPr>
          <p:nvPr>
            <p:ph type="body" sz="quarter" idx="19"/>
          </p:nvPr>
        </p:nvSpPr>
        <p:spPr>
          <a:xfrm>
            <a:off x="1172386" y="327458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6"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17" name="Oval 16"/>
          <p:cNvSpPr/>
          <p:nvPr/>
        </p:nvSpPr>
        <p:spPr>
          <a:xfrm>
            <a:off x="575613" y="3921716"/>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8" name="Text Placeholder 17"/>
          <p:cNvSpPr>
            <a:spLocks noGrp="1"/>
          </p:cNvSpPr>
          <p:nvPr>
            <p:ph type="body" sz="quarter" idx="21"/>
          </p:nvPr>
        </p:nvSpPr>
        <p:spPr>
          <a:xfrm>
            <a:off x="1172387" y="392171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9" name="Text Placeholder 17"/>
          <p:cNvSpPr>
            <a:spLocks noGrp="1"/>
          </p:cNvSpPr>
          <p:nvPr>
            <p:ph type="body" sz="quarter" idx="22" hasCustomPrompt="1"/>
          </p:nvPr>
        </p:nvSpPr>
        <p:spPr>
          <a:xfrm>
            <a:off x="575614" y="3919763"/>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Tree>
    <p:extLst>
      <p:ext uri="{BB962C8B-B14F-4D97-AF65-F5344CB8AC3E}">
        <p14:creationId xmlns:p14="http://schemas.microsoft.com/office/powerpoint/2010/main" xmlns="" val="2962125011"/>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6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C69"/>
                </a:solidFill>
              </a:defRPr>
            </a:lvl1pPr>
          </a:lstStyle>
          <a:p>
            <a:r>
              <a:rPr lang="en-US"/>
              <a:t>Click to edit Master title style</a:t>
            </a:r>
            <a:endParaRPr lang="en-US" dirty="0"/>
          </a:p>
        </p:txBody>
      </p:sp>
      <p:sp>
        <p:nvSpPr>
          <p:cNvPr id="42" name="Oval 4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3" name="Oval 42"/>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rgbClr val="FFFFFF"/>
              </a:solidFill>
              <a:cs typeface="Arial"/>
            </a:endParaRPr>
          </a:p>
        </p:txBody>
      </p:sp>
      <p:sp>
        <p:nvSpPr>
          <p:cNvPr id="44" name="Oval 43"/>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5" name="Text Placeholder 17"/>
          <p:cNvSpPr>
            <a:spLocks noGrp="1"/>
          </p:cNvSpPr>
          <p:nvPr>
            <p:ph type="body" sz="quarter" idx="13"/>
          </p:nvPr>
        </p:nvSpPr>
        <p:spPr>
          <a:xfrm>
            <a:off x="1172384" y="133484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6" name="Text Placeholder 17"/>
          <p:cNvSpPr>
            <a:spLocks noGrp="1"/>
          </p:cNvSpPr>
          <p:nvPr>
            <p:ph type="body" sz="quarter" idx="14"/>
          </p:nvPr>
        </p:nvSpPr>
        <p:spPr>
          <a:xfrm>
            <a:off x="1172385" y="198456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7" name="Text Placeholder 17"/>
          <p:cNvSpPr>
            <a:spLocks noGrp="1"/>
          </p:cNvSpPr>
          <p:nvPr>
            <p:ph type="body" sz="quarter" idx="15"/>
          </p:nvPr>
        </p:nvSpPr>
        <p:spPr>
          <a:xfrm>
            <a:off x="1172385" y="262744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8"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49"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50"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51" name="Oval 50"/>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2" name="Text Placeholder 17"/>
          <p:cNvSpPr>
            <a:spLocks noGrp="1"/>
          </p:cNvSpPr>
          <p:nvPr>
            <p:ph type="body" sz="quarter" idx="19"/>
          </p:nvPr>
        </p:nvSpPr>
        <p:spPr>
          <a:xfrm>
            <a:off x="1172386" y="327458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3"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54" name="Oval 53"/>
          <p:cNvSpPr/>
          <p:nvPr/>
        </p:nvSpPr>
        <p:spPr>
          <a:xfrm>
            <a:off x="575613" y="3921716"/>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5" name="Text Placeholder 17"/>
          <p:cNvSpPr>
            <a:spLocks noGrp="1"/>
          </p:cNvSpPr>
          <p:nvPr>
            <p:ph type="body" sz="quarter" idx="21"/>
          </p:nvPr>
        </p:nvSpPr>
        <p:spPr>
          <a:xfrm>
            <a:off x="1172387" y="392171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6" name="Text Placeholder 17"/>
          <p:cNvSpPr>
            <a:spLocks noGrp="1"/>
          </p:cNvSpPr>
          <p:nvPr>
            <p:ph type="body" sz="quarter" idx="22" hasCustomPrompt="1"/>
          </p:nvPr>
        </p:nvSpPr>
        <p:spPr>
          <a:xfrm>
            <a:off x="575614" y="391976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
        <p:nvSpPr>
          <p:cNvPr id="57" name="Oval 56"/>
          <p:cNvSpPr/>
          <p:nvPr/>
        </p:nvSpPr>
        <p:spPr>
          <a:xfrm>
            <a:off x="4414576" y="1983084"/>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8" name="Oval 57"/>
          <p:cNvSpPr/>
          <p:nvPr/>
        </p:nvSpPr>
        <p:spPr>
          <a:xfrm>
            <a:off x="4414575" y="1332693"/>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9" name="Oval 58"/>
          <p:cNvSpPr/>
          <p:nvPr/>
        </p:nvSpPr>
        <p:spPr>
          <a:xfrm>
            <a:off x="4414576" y="2631212"/>
            <a:ext cx="464815" cy="464815"/>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0" name="Text Placeholder 17"/>
          <p:cNvSpPr>
            <a:spLocks noGrp="1"/>
          </p:cNvSpPr>
          <p:nvPr>
            <p:ph type="body" sz="quarter" idx="23"/>
          </p:nvPr>
        </p:nvSpPr>
        <p:spPr>
          <a:xfrm>
            <a:off x="5011349" y="1338608"/>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1" name="Text Placeholder 17"/>
          <p:cNvSpPr>
            <a:spLocks noGrp="1"/>
          </p:cNvSpPr>
          <p:nvPr>
            <p:ph type="body" sz="quarter" idx="24"/>
          </p:nvPr>
        </p:nvSpPr>
        <p:spPr>
          <a:xfrm>
            <a:off x="5011350" y="198832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2" name="Text Placeholder 17"/>
          <p:cNvSpPr>
            <a:spLocks noGrp="1"/>
          </p:cNvSpPr>
          <p:nvPr>
            <p:ph type="body" sz="quarter" idx="25"/>
          </p:nvPr>
        </p:nvSpPr>
        <p:spPr>
          <a:xfrm>
            <a:off x="5011350" y="263121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3" name="Text Placeholder 17"/>
          <p:cNvSpPr>
            <a:spLocks noGrp="1"/>
          </p:cNvSpPr>
          <p:nvPr>
            <p:ph type="body" sz="quarter" idx="26" hasCustomPrompt="1"/>
          </p:nvPr>
        </p:nvSpPr>
        <p:spPr>
          <a:xfrm>
            <a:off x="4414576" y="1331287"/>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6</a:t>
            </a:r>
          </a:p>
        </p:txBody>
      </p:sp>
      <p:sp>
        <p:nvSpPr>
          <p:cNvPr id="64" name="Text Placeholder 17"/>
          <p:cNvSpPr>
            <a:spLocks noGrp="1"/>
          </p:cNvSpPr>
          <p:nvPr>
            <p:ph type="body" sz="quarter" idx="27" hasCustomPrompt="1"/>
          </p:nvPr>
        </p:nvSpPr>
        <p:spPr>
          <a:xfrm>
            <a:off x="4414576" y="198308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7</a:t>
            </a:r>
          </a:p>
        </p:txBody>
      </p:sp>
      <p:sp>
        <p:nvSpPr>
          <p:cNvPr id="65" name="Text Placeholder 17"/>
          <p:cNvSpPr>
            <a:spLocks noGrp="1"/>
          </p:cNvSpPr>
          <p:nvPr>
            <p:ph type="body" sz="quarter" idx="28" hasCustomPrompt="1"/>
          </p:nvPr>
        </p:nvSpPr>
        <p:spPr>
          <a:xfrm>
            <a:off x="4414577" y="262925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8</a:t>
            </a:r>
          </a:p>
        </p:txBody>
      </p:sp>
      <p:sp>
        <p:nvSpPr>
          <p:cNvPr id="66" name="Oval 65"/>
          <p:cNvSpPr/>
          <p:nvPr/>
        </p:nvSpPr>
        <p:spPr>
          <a:xfrm>
            <a:off x="4414577" y="3278347"/>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7" name="Text Placeholder 17"/>
          <p:cNvSpPr>
            <a:spLocks noGrp="1"/>
          </p:cNvSpPr>
          <p:nvPr>
            <p:ph type="body" sz="quarter" idx="29"/>
          </p:nvPr>
        </p:nvSpPr>
        <p:spPr>
          <a:xfrm>
            <a:off x="5011351" y="327834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8" name="Text Placeholder 17"/>
          <p:cNvSpPr>
            <a:spLocks noGrp="1"/>
          </p:cNvSpPr>
          <p:nvPr>
            <p:ph type="body" sz="quarter" idx="30" hasCustomPrompt="1"/>
          </p:nvPr>
        </p:nvSpPr>
        <p:spPr>
          <a:xfrm>
            <a:off x="4414578" y="327639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9</a:t>
            </a:r>
          </a:p>
        </p:txBody>
      </p:sp>
      <p:sp>
        <p:nvSpPr>
          <p:cNvPr id="69" name="Oval 68"/>
          <p:cNvSpPr/>
          <p:nvPr/>
        </p:nvSpPr>
        <p:spPr>
          <a:xfrm>
            <a:off x="4414578" y="3925482"/>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70" name="Text Placeholder 17"/>
          <p:cNvSpPr>
            <a:spLocks noGrp="1"/>
          </p:cNvSpPr>
          <p:nvPr>
            <p:ph type="body" sz="quarter" idx="31"/>
          </p:nvPr>
        </p:nvSpPr>
        <p:spPr>
          <a:xfrm>
            <a:off x="5011352" y="392548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71" name="Text Placeholder 17"/>
          <p:cNvSpPr>
            <a:spLocks noGrp="1"/>
          </p:cNvSpPr>
          <p:nvPr>
            <p:ph type="body" sz="quarter" idx="32" hasCustomPrompt="1"/>
          </p:nvPr>
        </p:nvSpPr>
        <p:spPr>
          <a:xfrm>
            <a:off x="4414579" y="392352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10</a:t>
            </a:r>
          </a:p>
        </p:txBody>
      </p:sp>
    </p:spTree>
    <p:extLst>
      <p:ext uri="{BB962C8B-B14F-4D97-AF65-F5344CB8AC3E}">
        <p14:creationId xmlns:p14="http://schemas.microsoft.com/office/powerpoint/2010/main" xmlns="" val="3643099958"/>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8150" y="341313"/>
            <a:ext cx="8345488" cy="7318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p>
            <a:pPr lvl="0"/>
            <a:r>
              <a:rPr lang="en-GB" altLang="en-US" dirty="0"/>
              <a:t>Title Goes Here</a:t>
            </a:r>
          </a:p>
        </p:txBody>
      </p:sp>
      <p:sp>
        <p:nvSpPr>
          <p:cNvPr id="12" name="Rectangle 7"/>
          <p:cNvSpPr>
            <a:spLocks noChangeArrowheads="1"/>
          </p:cNvSpPr>
          <p:nvPr/>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rtl="0" fontAlgn="auto">
              <a:spcBef>
                <a:spcPts val="0"/>
              </a:spcBef>
              <a:spcAft>
                <a:spcPts val="0"/>
              </a:spcAft>
              <a:defRPr/>
            </a:pPr>
            <a:fld id="{6A1E46DC-7EF6-4EA2-B285-14272867D133}" type="slidenum">
              <a:rPr sz="600">
                <a:solidFill>
                  <a:schemeClr val="accent3">
                    <a:lumMod val="85000"/>
                  </a:schemeClr>
                </a:solidFill>
                <a:latin typeface="+mn-lt"/>
                <a:ea typeface="+mn-ea"/>
                <a:cs typeface="CiscoSans Thin"/>
              </a:rPr>
              <a:pPr algn="r" defTabSz="610744" rtl="0" fontAlgn="auto">
                <a:spcBef>
                  <a:spcPts val="0"/>
                </a:spcBef>
                <a:spcAft>
                  <a:spcPts val="0"/>
                </a:spcAft>
                <a:defRPr/>
              </a:pPr>
              <a:t>‹Nº›</a:t>
            </a:fld>
            <a:endParaRPr sz="600">
              <a:solidFill>
                <a:schemeClr val="accent3">
                  <a:lumMod val="85000"/>
                </a:schemeClr>
              </a:solidFill>
              <a:latin typeface="+mn-lt"/>
              <a:ea typeface="+mn-ea"/>
              <a:cs typeface="CiscoSans Thin"/>
            </a:endParaRPr>
          </a:p>
        </p:txBody>
      </p:sp>
      <p:sp>
        <p:nvSpPr>
          <p:cNvPr id="13" name="Rectangle 4"/>
          <p:cNvSpPr>
            <a:spLocks noChangeArrowheads="1"/>
          </p:cNvSpPr>
          <p:nvPr/>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rtl="0" fontAlgn="auto">
              <a:spcBef>
                <a:spcPts val="0"/>
              </a:spcBef>
              <a:spcAft>
                <a:spcPts val="0"/>
              </a:spcAft>
              <a:defRPr/>
            </a:pPr>
            <a:r>
              <a:rPr lang="es-419" sz="600">
                <a:solidFill>
                  <a:schemeClr val="accent3">
                    <a:lumMod val="85000"/>
                  </a:schemeClr>
                </a:solidFill>
                <a:latin typeface="+mn-lt"/>
                <a:ea typeface="+mn-ea"/>
                <a:cs typeface="CiscoSans Thin"/>
              </a:rPr>
              <a:t>© 2016 Cisco y/o sus filiales. Todos los derechos reservados.   Información confidencial de Cisco</a:t>
            </a:r>
          </a:p>
        </p:txBody>
      </p:sp>
      <p:grpSp>
        <p:nvGrpSpPr>
          <p:cNvPr id="6" name="Group 4"/>
          <p:cNvGrpSpPr>
            <a:grpSpLocks noChangeAspect="1"/>
          </p:cNvGrpSpPr>
          <p:nvPr userDrawn="1"/>
        </p:nvGrpSpPr>
        <p:grpSpPr bwMode="auto">
          <a:xfrm>
            <a:off x="508039" y="4715197"/>
            <a:ext cx="340257" cy="180974"/>
            <a:chOff x="310" y="249"/>
            <a:chExt cx="502" cy="267"/>
          </a:xfrm>
          <a:solidFill>
            <a:schemeClr val="accent5"/>
          </a:solidFill>
        </p:grpSpPr>
        <p:sp>
          <p:nvSpPr>
            <p:cNvPr id="7"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cSld>
  <p:clrMap bg1="lt1" tx1="dk1" bg2="lt2" tx2="dk2" accent1="accent1" accent2="accent2" accent3="accent3" accent4="accent4" accent5="accent5" accent6="accent6" hlink="hlink" folHlink="folHlink"/>
  <p:sldLayoutIdLst>
    <p:sldLayoutId id="2147483962" r:id="rId1"/>
    <p:sldLayoutId id="2147484013" r:id="rId2"/>
    <p:sldLayoutId id="2147484014" r:id="rId3"/>
    <p:sldLayoutId id="2147483965" r:id="rId4"/>
    <p:sldLayoutId id="2147483967" r:id="rId5"/>
    <p:sldLayoutId id="2147483995" r:id="rId6"/>
    <p:sldLayoutId id="2147484007" r:id="rId7"/>
    <p:sldLayoutId id="2147484010" r:id="rId8"/>
    <p:sldLayoutId id="2147484011" r:id="rId9"/>
    <p:sldLayoutId id="2147484015" r:id="rId10"/>
    <p:sldLayoutId id="2147483998" r:id="rId11"/>
    <p:sldLayoutId id="2147484027" r:id="rId12"/>
    <p:sldLayoutId id="2147484029" r:id="rId13"/>
    <p:sldLayoutId id="2147484031" r:id="rId14"/>
  </p:sldLayoutIdLst>
  <p:transition spd="slow">
    <p:wipe/>
  </p:transition>
  <p:txStyles>
    <p:titleStyle>
      <a:lvl1pPr algn="l" defTabSz="684213" rtl="0" eaLnBrk="1" fontAlgn="base" hangingPunct="1">
        <a:lnSpc>
          <a:spcPct val="80000"/>
        </a:lnSpc>
        <a:spcBef>
          <a:spcPct val="0"/>
        </a:spcBef>
        <a:spcAft>
          <a:spcPct val="0"/>
        </a:spcAft>
        <a:defRPr lang="en-US" sz="3200" kern="1200" dirty="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xmlns="">
        <p15:guide id="1" orient="horz" pos="1620" userDrawn="1">
          <p15:clr>
            <a:srgbClr val="F26B43"/>
          </p15:clr>
        </p15:guide>
        <p15:guide id="2" pos="33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4.xml"/><Relationship Id="rId1" Type="http://schemas.openxmlformats.org/officeDocument/2006/relationships/tags" Target="../tags/tag6.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4.xml"/><Relationship Id="rId1" Type="http://schemas.openxmlformats.org/officeDocument/2006/relationships/tags" Target="../tags/tag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4.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4.xml"/><Relationship Id="rId1" Type="http://schemas.openxmlformats.org/officeDocument/2006/relationships/tags" Target="../tags/tag8.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13.xml"/><Relationship Id="rId1" Type="http://schemas.openxmlformats.org/officeDocument/2006/relationships/tags" Target="../tags/tag9.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13.xml"/><Relationship Id="rId1" Type="http://schemas.openxmlformats.org/officeDocument/2006/relationships/tags" Target="../tags/tag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13.xml"/><Relationship Id="rId1" Type="http://schemas.openxmlformats.org/officeDocument/2006/relationships/tags" Target="../tags/tag11.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10.xml"/><Relationship Id="rId1" Type="http://schemas.openxmlformats.org/officeDocument/2006/relationships/tags" Target="../tags/tag1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4.xml"/><Relationship Id="rId1" Type="http://schemas.openxmlformats.org/officeDocument/2006/relationships/tags" Target="../tags/tag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6"/>
          <p:cNvSpPr>
            <a:spLocks noGrp="1"/>
          </p:cNvSpPr>
          <p:nvPr>
            <p:ph type="subTitle" idx="1"/>
          </p:nvPr>
        </p:nvSpPr>
        <p:spPr>
          <a:xfrm>
            <a:off x="469497" y="3809526"/>
            <a:ext cx="2368954" cy="902174"/>
          </a:xfrm>
        </p:spPr>
        <p:txBody>
          <a:bodyPr/>
          <a:lstStyle/>
          <a:p>
            <a:pPr rtl="0"/>
            <a:r>
              <a:rPr lang="es-419">
                <a:solidFill>
                  <a:schemeClr val="accent5">
                    <a:lumMod val="40000"/>
                    <a:lumOff val="60000"/>
                  </a:schemeClr>
                </a:solidFill>
              </a:rPr>
              <a:t>Switching, Routing y Wireless Essentials v7.0 (SRWE)</a:t>
            </a:r>
          </a:p>
          <a:p>
            <a:endParaRPr lang="en-US" dirty="0"/>
          </a:p>
        </p:txBody>
      </p:sp>
      <p:sp>
        <p:nvSpPr>
          <p:cNvPr id="6" name="Title 5"/>
          <p:cNvSpPr>
            <a:spLocks noGrp="1"/>
          </p:cNvSpPr>
          <p:nvPr>
            <p:ph type="ctrTitle"/>
          </p:nvPr>
        </p:nvSpPr>
        <p:spPr>
          <a:xfrm>
            <a:off x="469497" y="2316480"/>
            <a:ext cx="6672708" cy="1080143"/>
          </a:xfrm>
        </p:spPr>
        <p:txBody>
          <a:bodyPr/>
          <a:lstStyle/>
          <a:p>
            <a:pPr rtl="0"/>
            <a:r>
              <a:rPr lang="es-419">
                <a:solidFill>
                  <a:schemeClr val="accent5">
                    <a:lumMod val="40000"/>
                    <a:lumOff val="60000"/>
                  </a:schemeClr>
                </a:solidFill>
              </a:rPr>
              <a:t>Module 4: Inter-VLAN Routing</a:t>
            </a:r>
          </a:p>
        </p:txBody>
      </p:sp>
    </p:spTree>
    <p:custDataLst>
      <p:tags r:id="rId1"/>
    </p:custDataLst>
    <p:extLst>
      <p:ext uri="{BB962C8B-B14F-4D97-AF65-F5344CB8AC3E}">
        <p14:creationId xmlns:p14="http://schemas.microsoft.com/office/powerpoint/2010/main" xmlns="" val="1989389863"/>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2400"/>
              <a:t>Escenario de enrutamiento entre VLAN de Router-on-a-stickde Router-on-a-stick</a:t>
            </a:r>
          </a:p>
        </p:txBody>
      </p:sp>
      <p:sp>
        <p:nvSpPr>
          <p:cNvPr id="5" name="Content Placeholder 4">
            <a:extLst>
              <a:ext uri="{FF2B5EF4-FFF2-40B4-BE49-F238E27FC236}">
                <a16:creationId xmlns:a16="http://schemas.microsoft.com/office/drawing/2014/main" xmlns="" id="{AD030DC4-1A05-F245-A1D3-947A824F51CC}"/>
              </a:ext>
            </a:extLst>
          </p:cNvPr>
          <p:cNvSpPr>
            <a:spLocks noGrp="1"/>
          </p:cNvSpPr>
          <p:nvPr>
            <p:ph idx="1"/>
          </p:nvPr>
        </p:nvSpPr>
        <p:spPr>
          <a:xfrm>
            <a:off x="323850" y="731837"/>
            <a:ext cx="5288213" cy="3689897"/>
          </a:xfrm>
        </p:spPr>
        <p:txBody>
          <a:bodyPr/>
          <a:lstStyle/>
          <a:p>
            <a:pPr marL="342900" indent="-342900" algn="l" rtl="0">
              <a:buFont typeface="Arial" panose="020B0604020202020204" pitchFamily="34" charset="0"/>
              <a:buChar char="•"/>
            </a:pPr>
            <a:r>
              <a:rPr lang="es-419" sz="1400">
                <a:solidFill>
                  <a:srgbClr val="000000"/>
                </a:solidFill>
              </a:rPr>
              <a:t>En la figura, la interfaz R1 GigabitEthernet 0/0/1 está conectada al puerto S1 FastEthernet 0/5. El puerto S1 FastEthernet 0/1 está conectado al puerto S2 FastEthernet 0/1. Estos son enlaces troncales necesarios para reenviar tráfico dentro de las VLAN y entre ellas.</a:t>
            </a:r>
          </a:p>
          <a:p>
            <a:pPr marL="342900" indent="-342900" algn="l" rtl="0">
              <a:buFont typeface="Arial" panose="020B0604020202020204" pitchFamily="34" charset="0"/>
              <a:buChar char="•"/>
            </a:pPr>
            <a:r>
              <a:rPr lang="es-419" sz="1400">
                <a:solidFill>
                  <a:srgbClr val="000000"/>
                </a:solidFill>
              </a:rPr>
              <a:t>Para enrutar entre VLAN, la interfaz R1 GigabitEthernet 0/0/1 se divide lógicamente en tres subinterfaces, como se muestra en la tabla. La tabla también muestra las tres VLAN que se configurarán en los switches.</a:t>
            </a:r>
          </a:p>
          <a:p>
            <a:pPr marL="342900" indent="-342900" algn="l" rtl="0">
              <a:buFont typeface="Arial" panose="020B0604020202020204" pitchFamily="34" charset="0"/>
              <a:buChar char="•"/>
            </a:pPr>
            <a:r>
              <a:rPr lang="es-419" sz="1400">
                <a:solidFill>
                  <a:srgbClr val="000000"/>
                </a:solidFill>
              </a:rPr>
              <a:t>Suponga que R1, S1 y S2 tienen configuraciones básicas iniciales. Actualmente, PC1 y PC2 no pueden </a:t>
            </a:r>
            <a:r>
              <a:rPr lang="es-419" sz="1400" b="1">
                <a:solidFill>
                  <a:srgbClr val="000000"/>
                </a:solidFill>
              </a:rPr>
              <a:t>hacer ping</a:t>
            </a:r>
            <a:r>
              <a:rPr lang="es-419" sz="1400">
                <a:solidFill>
                  <a:srgbClr val="000000"/>
                </a:solidFill>
              </a:rPr>
              <a:t> entre sí porque están en redes separadas. Solo S1 y S2 pueden </a:t>
            </a:r>
            <a:r>
              <a:rPr lang="es-419" sz="1400" b="1">
                <a:solidFill>
                  <a:srgbClr val="000000"/>
                </a:solidFill>
              </a:rPr>
              <a:t>hacer ping</a:t>
            </a:r>
            <a:r>
              <a:rPr lang="es-419" sz="1400">
                <a:solidFill>
                  <a:srgbClr val="000000"/>
                </a:solidFill>
              </a:rPr>
              <a:t> entre sí, pero son inalcanzables por PC1 o PC2 porque también están en diferentes redes.</a:t>
            </a:r>
          </a:p>
          <a:p>
            <a:pPr marL="342900" indent="-342900" algn="l" rtl="0">
              <a:buFont typeface="Arial" panose="020B0604020202020204" pitchFamily="34" charset="0"/>
              <a:buChar char="•"/>
            </a:pPr>
            <a:r>
              <a:rPr lang="es-419" sz="1400">
                <a:solidFill>
                  <a:srgbClr val="000000"/>
                </a:solidFill>
              </a:rPr>
              <a:t>Para permitir que los dispositivos se hagan ping entre sí, los conmutadores deben configurarse con VLAN y trunking, y el enrutador debe configurarse para el enrutamiento entre VLAN.</a:t>
            </a:r>
          </a:p>
          <a:p>
            <a:pPr marL="342900" indent="-342900" algn="l">
              <a:buFont typeface="Arial" panose="020B0604020202020204" pitchFamily="34" charset="0"/>
              <a:buChar char="•"/>
            </a:pPr>
            <a:endParaRPr lang="en-US" sz="1400" dirty="0">
              <a:solidFill>
                <a:srgbClr val="000000"/>
              </a:solidFill>
            </a:endParaRPr>
          </a:p>
        </p:txBody>
      </p:sp>
      <p:graphicFrame>
        <p:nvGraphicFramePr>
          <p:cNvPr id="6" name="Table 5">
            <a:extLst>
              <a:ext uri="{FF2B5EF4-FFF2-40B4-BE49-F238E27FC236}">
                <a16:creationId xmlns:a16="http://schemas.microsoft.com/office/drawing/2014/main" xmlns="" id="{3C52B408-540D-0241-BBC9-5AFB70668F1F}"/>
              </a:ext>
            </a:extLst>
          </p:cNvPr>
          <p:cNvGraphicFramePr>
            <a:graphicFrameLocks noGrp="1"/>
          </p:cNvGraphicFramePr>
          <p:nvPr>
            <p:extLst>
              <p:ext uri="{D42A27DB-BD31-4B8C-83A1-F6EECF244321}">
                <p14:modId xmlns:p14="http://schemas.microsoft.com/office/powerpoint/2010/main" xmlns="" val="434575367"/>
              </p:ext>
            </p:extLst>
          </p:nvPr>
        </p:nvGraphicFramePr>
        <p:xfrm>
          <a:off x="5612063" y="3423683"/>
          <a:ext cx="3101043" cy="1306892"/>
        </p:xfrm>
        <a:graphic>
          <a:graphicData uri="http://schemas.openxmlformats.org/drawingml/2006/table">
            <a:tbl>
              <a:tblPr firstRow="1" bandRow="1">
                <a:tableStyleId>{5C22544A-7EE6-4342-B048-85BDC9FD1C3A}</a:tableStyleId>
              </a:tblPr>
              <a:tblGrid>
                <a:gridCol w="974717">
                  <a:extLst>
                    <a:ext uri="{9D8B030D-6E8A-4147-A177-3AD203B41FA5}">
                      <a16:colId xmlns:a16="http://schemas.microsoft.com/office/drawing/2014/main" xmlns="" val="2537369461"/>
                    </a:ext>
                  </a:extLst>
                </a:gridCol>
                <a:gridCol w="769143">
                  <a:extLst>
                    <a:ext uri="{9D8B030D-6E8A-4147-A177-3AD203B41FA5}">
                      <a16:colId xmlns:a16="http://schemas.microsoft.com/office/drawing/2014/main" xmlns="" val="26083547"/>
                    </a:ext>
                  </a:extLst>
                </a:gridCol>
                <a:gridCol w="1357183">
                  <a:extLst>
                    <a:ext uri="{9D8B030D-6E8A-4147-A177-3AD203B41FA5}">
                      <a16:colId xmlns:a16="http://schemas.microsoft.com/office/drawing/2014/main" xmlns="" val="225096973"/>
                    </a:ext>
                  </a:extLst>
                </a:gridCol>
              </a:tblGrid>
              <a:tr h="326723">
                <a:tc>
                  <a:txBody>
                    <a:bodyPr/>
                    <a:lstStyle/>
                    <a:p>
                      <a:pPr algn="l" rtl="0" fontAlgn="ctr"/>
                      <a:r>
                        <a:rPr lang="es-419" sz="1200" b="1" dirty="0">
                          <a:effectLst/>
                        </a:rPr>
                        <a:t>Subinterfaz</a:t>
                      </a:r>
                    </a:p>
                  </a:txBody>
                  <a:tcPr marL="47625" marR="47625" marT="47625" marB="47625" anchor="ctr"/>
                </a:tc>
                <a:tc>
                  <a:txBody>
                    <a:bodyPr/>
                    <a:lstStyle/>
                    <a:p>
                      <a:pPr algn="l" rtl="0" fontAlgn="ctr"/>
                      <a:r>
                        <a:rPr lang="es-419" sz="1200" b="1" dirty="0">
                          <a:effectLst/>
                        </a:rPr>
                        <a:t>Invitado</a:t>
                      </a:r>
                    </a:p>
                  </a:txBody>
                  <a:tcPr marL="47625" marR="47625" marT="47625" marB="47625" anchor="ctr"/>
                </a:tc>
                <a:tc>
                  <a:txBody>
                    <a:bodyPr/>
                    <a:lstStyle/>
                    <a:p>
                      <a:pPr algn="l" rtl="0" fontAlgn="ctr"/>
                      <a:r>
                        <a:rPr lang="es-419" sz="1200" b="1">
                          <a:effectLst/>
                        </a:rPr>
                        <a:t>Dirección IP</a:t>
                      </a:r>
                    </a:p>
                  </a:txBody>
                  <a:tcPr marL="47625" marR="47625" marT="47625" marB="47625" anchor="ctr"/>
                </a:tc>
                <a:extLst>
                  <a:ext uri="{0D108BD9-81ED-4DB2-BD59-A6C34878D82A}">
                    <a16:rowId xmlns:a16="http://schemas.microsoft.com/office/drawing/2014/main" xmlns="" val="3852578632"/>
                  </a:ext>
                </a:extLst>
              </a:tr>
              <a:tr h="326723">
                <a:tc>
                  <a:txBody>
                    <a:bodyPr/>
                    <a:lstStyle/>
                    <a:p>
                      <a:pPr rtl="0" fontAlgn="ctr"/>
                      <a:r>
                        <a:rPr lang="es-419" sz="1200" b="0" dirty="0">
                          <a:effectLst/>
                        </a:rPr>
                        <a:t>G0/0/1.10</a:t>
                      </a:r>
                    </a:p>
                  </a:txBody>
                  <a:tcPr marL="47625" marR="47625" marT="47625" marB="47625" anchor="ctr"/>
                </a:tc>
                <a:tc>
                  <a:txBody>
                    <a:bodyPr/>
                    <a:lstStyle/>
                    <a:p>
                      <a:pPr rtl="0" fontAlgn="ctr"/>
                      <a:r>
                        <a:rPr lang="es-419" sz="1200" b="0">
                          <a:effectLst/>
                        </a:rPr>
                        <a:t>10</a:t>
                      </a:r>
                    </a:p>
                  </a:txBody>
                  <a:tcPr marL="47625" marR="47625" marT="47625" marB="47625" anchor="ctr"/>
                </a:tc>
                <a:tc>
                  <a:txBody>
                    <a:bodyPr/>
                    <a:lstStyle/>
                    <a:p>
                      <a:pPr rtl="0" fontAlgn="ctr"/>
                      <a:r>
                        <a:rPr lang="es-419" sz="1200" b="0">
                          <a:effectLst/>
                        </a:rPr>
                        <a:t>192.168.10.1/24</a:t>
                      </a:r>
                    </a:p>
                  </a:txBody>
                  <a:tcPr marL="47625" marR="47625" marT="47625" marB="47625" anchor="ctr"/>
                </a:tc>
                <a:extLst>
                  <a:ext uri="{0D108BD9-81ED-4DB2-BD59-A6C34878D82A}">
                    <a16:rowId xmlns:a16="http://schemas.microsoft.com/office/drawing/2014/main" xmlns="" val="2387607961"/>
                  </a:ext>
                </a:extLst>
              </a:tr>
              <a:tr h="326723">
                <a:tc>
                  <a:txBody>
                    <a:bodyPr/>
                    <a:lstStyle/>
                    <a:p>
                      <a:pPr rtl="0" fontAlgn="ctr"/>
                      <a:r>
                        <a:rPr lang="es-419" sz="1200" b="0">
                          <a:effectLst/>
                        </a:rPr>
                        <a:t>G0/0/1.20</a:t>
                      </a:r>
                    </a:p>
                  </a:txBody>
                  <a:tcPr marL="47625" marR="47625" marT="47625" marB="47625" anchor="ctr"/>
                </a:tc>
                <a:tc>
                  <a:txBody>
                    <a:bodyPr/>
                    <a:lstStyle/>
                    <a:p>
                      <a:pPr rtl="0" fontAlgn="ctr"/>
                      <a:r>
                        <a:rPr lang="es-419" sz="1200" b="0">
                          <a:effectLst/>
                        </a:rPr>
                        <a:t>20</a:t>
                      </a:r>
                    </a:p>
                  </a:txBody>
                  <a:tcPr marL="47625" marR="47625" marT="47625" marB="47625" anchor="ctr"/>
                </a:tc>
                <a:tc>
                  <a:txBody>
                    <a:bodyPr/>
                    <a:lstStyle/>
                    <a:p>
                      <a:pPr rtl="0" fontAlgn="ctr"/>
                      <a:r>
                        <a:rPr lang="es-419" sz="1200" b="0">
                          <a:effectLst/>
                        </a:rPr>
                        <a:t>192.168.20.1/24</a:t>
                      </a:r>
                    </a:p>
                  </a:txBody>
                  <a:tcPr marL="47625" marR="47625" marT="47625" marB="47625" anchor="ctr"/>
                </a:tc>
                <a:extLst>
                  <a:ext uri="{0D108BD9-81ED-4DB2-BD59-A6C34878D82A}">
                    <a16:rowId xmlns:a16="http://schemas.microsoft.com/office/drawing/2014/main" xmlns="" val="2807812519"/>
                  </a:ext>
                </a:extLst>
              </a:tr>
              <a:tr h="326723">
                <a:tc>
                  <a:txBody>
                    <a:bodyPr/>
                    <a:lstStyle/>
                    <a:p>
                      <a:pPr rtl="0" fontAlgn="ctr"/>
                      <a:r>
                        <a:rPr lang="es-419" sz="1200" b="0">
                          <a:effectLst/>
                        </a:rPr>
                        <a:t>G0/0/1.30</a:t>
                      </a:r>
                    </a:p>
                  </a:txBody>
                  <a:tcPr marL="47625" marR="47625" marT="47625" marB="47625" anchor="ctr"/>
                </a:tc>
                <a:tc>
                  <a:txBody>
                    <a:bodyPr/>
                    <a:lstStyle/>
                    <a:p>
                      <a:pPr rtl="0" fontAlgn="ctr"/>
                      <a:r>
                        <a:rPr lang="es-419" sz="1200" b="0">
                          <a:effectLst/>
                        </a:rPr>
                        <a:t>99</a:t>
                      </a:r>
                    </a:p>
                  </a:txBody>
                  <a:tcPr marL="47625" marR="47625" marT="47625" marB="47625" anchor="ctr"/>
                </a:tc>
                <a:tc>
                  <a:txBody>
                    <a:bodyPr/>
                    <a:lstStyle/>
                    <a:p>
                      <a:pPr rtl="0" fontAlgn="ctr"/>
                      <a:r>
                        <a:rPr lang="es-419" sz="1200" b="0" dirty="0">
                          <a:effectLst/>
                        </a:rPr>
                        <a:t>192.168.99.1/24</a:t>
                      </a:r>
                    </a:p>
                  </a:txBody>
                  <a:tcPr marL="47625" marR="47625" marT="47625" marB="47625" anchor="ctr"/>
                </a:tc>
                <a:extLst>
                  <a:ext uri="{0D108BD9-81ED-4DB2-BD59-A6C34878D82A}">
                    <a16:rowId xmlns:a16="http://schemas.microsoft.com/office/drawing/2014/main" xmlns="" val="761456729"/>
                  </a:ext>
                </a:extLst>
              </a:tr>
            </a:tbl>
          </a:graphicData>
        </a:graphic>
      </p:graphicFrame>
      <p:pic>
        <p:nvPicPr>
          <p:cNvPr id="8" name="Picture 7">
            <a:extLst>
              <a:ext uri="{FF2B5EF4-FFF2-40B4-BE49-F238E27FC236}">
                <a16:creationId xmlns:a16="http://schemas.microsoft.com/office/drawing/2014/main" xmlns="" id="{98836081-C83E-3545-81F8-FACEAC8AB6A8}"/>
              </a:ext>
            </a:extLst>
          </p:cNvPr>
          <p:cNvPicPr>
            <a:picLocks noChangeAspect="1"/>
          </p:cNvPicPr>
          <p:nvPr/>
        </p:nvPicPr>
        <p:blipFill>
          <a:blip r:embed="rId3"/>
          <a:stretch>
            <a:fillRect/>
          </a:stretch>
        </p:blipFill>
        <p:spPr>
          <a:xfrm>
            <a:off x="5612063" y="599151"/>
            <a:ext cx="3208087" cy="2743759"/>
          </a:xfrm>
          <a:prstGeom prst="rect">
            <a:avLst/>
          </a:prstGeom>
        </p:spPr>
      </p:pic>
    </p:spTree>
    <p:extLst>
      <p:ext uri="{BB962C8B-B14F-4D97-AF65-F5344CB8AC3E}">
        <p14:creationId xmlns:p14="http://schemas.microsoft.com/office/powerpoint/2010/main" xmlns="" val="190756452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2400"/>
              <a:t>Configuración de conexión troncal y VLAN S1 de enrutamiento entre VLANS1</a:t>
            </a:r>
            <a:r>
              <a:rPr lang="es-419" sz="1600"/>
              <a:t>de Router-on-a-stick</a:t>
            </a:r>
          </a:p>
        </p:txBody>
      </p:sp>
      <p:sp>
        <p:nvSpPr>
          <p:cNvPr id="4" name="Content Placeholder 3">
            <a:extLst>
              <a:ext uri="{FF2B5EF4-FFF2-40B4-BE49-F238E27FC236}">
                <a16:creationId xmlns:a16="http://schemas.microsoft.com/office/drawing/2014/main" xmlns="" id="{A204EDD0-0F2F-A94F-AFC5-165ECF2B5ED7}"/>
              </a:ext>
            </a:extLst>
          </p:cNvPr>
          <p:cNvSpPr>
            <a:spLocks noGrp="1"/>
          </p:cNvSpPr>
          <p:nvPr>
            <p:ph idx="1"/>
          </p:nvPr>
        </p:nvSpPr>
        <p:spPr>
          <a:xfrm>
            <a:off x="474662" y="731837"/>
            <a:ext cx="8280057" cy="3689897"/>
          </a:xfrm>
        </p:spPr>
        <p:txBody>
          <a:bodyPr/>
          <a:lstStyle/>
          <a:p>
            <a:pPr marL="0" indent="0" algn="l" rtl="0"/>
            <a:r>
              <a:rPr lang="es-419" sz="1800" dirty="0">
                <a:solidFill>
                  <a:srgbClr val="000000"/>
                </a:solidFill>
              </a:rPr>
              <a:t>Complete los siguientes pasos para configurar S1 con VLAN y </a:t>
            </a:r>
            <a:r>
              <a:rPr lang="es-419" sz="1800" dirty="0" err="1">
                <a:solidFill>
                  <a:srgbClr val="000000"/>
                </a:solidFill>
              </a:rPr>
              <a:t>trunking</a:t>
            </a:r>
            <a:r>
              <a:rPr lang="es-419" sz="1800" dirty="0">
                <a:solidFill>
                  <a:srgbClr val="000000"/>
                </a:solidFill>
              </a:rPr>
              <a:t>:</a:t>
            </a:r>
          </a:p>
          <a:p>
            <a:pPr marL="342900" indent="-342900" algn="l" rtl="0">
              <a:buFont typeface="Arial" panose="020B0604020202020204" pitchFamily="34" charset="0"/>
              <a:buChar char="•"/>
            </a:pPr>
            <a:r>
              <a:rPr lang="es-419" sz="1800" b="1" dirty="0">
                <a:solidFill>
                  <a:srgbClr val="000000"/>
                </a:solidFill>
              </a:rPr>
              <a:t>Paso 1</a:t>
            </a:r>
            <a:r>
              <a:rPr lang="es-419" sz="1800" dirty="0">
                <a:solidFill>
                  <a:srgbClr val="000000"/>
                </a:solidFill>
              </a:rPr>
              <a:t>. Crear y nombrar las </a:t>
            </a:r>
            <a:r>
              <a:rPr lang="es-419" sz="1800" dirty="0" err="1">
                <a:solidFill>
                  <a:srgbClr val="000000"/>
                </a:solidFill>
              </a:rPr>
              <a:t>VLANs</a:t>
            </a:r>
            <a:r>
              <a:rPr lang="es-419" sz="1800" dirty="0">
                <a:solidFill>
                  <a:srgbClr val="000000"/>
                </a:solidFill>
              </a:rPr>
              <a:t>.</a:t>
            </a:r>
          </a:p>
          <a:p>
            <a:pPr marL="342900" indent="-342900" algn="l" rtl="0">
              <a:buFont typeface="Arial" panose="020B0604020202020204" pitchFamily="34" charset="0"/>
              <a:buChar char="•"/>
            </a:pPr>
            <a:r>
              <a:rPr lang="es-419" sz="1800" b="1" dirty="0">
                <a:solidFill>
                  <a:srgbClr val="000000"/>
                </a:solidFill>
              </a:rPr>
              <a:t>Paso 2</a:t>
            </a:r>
            <a:r>
              <a:rPr lang="es-419" sz="1800" dirty="0">
                <a:solidFill>
                  <a:srgbClr val="000000"/>
                </a:solidFill>
              </a:rPr>
              <a:t>. Crear la interfaz de administración</a:t>
            </a:r>
          </a:p>
          <a:p>
            <a:pPr marL="342900" indent="-342900" algn="l" rtl="0">
              <a:buFont typeface="Arial" panose="020B0604020202020204" pitchFamily="34" charset="0"/>
              <a:buChar char="•"/>
            </a:pPr>
            <a:r>
              <a:rPr lang="es-419" sz="1800" b="1" dirty="0">
                <a:solidFill>
                  <a:srgbClr val="000000"/>
                </a:solidFill>
              </a:rPr>
              <a:t>Paso 3</a:t>
            </a:r>
            <a:r>
              <a:rPr lang="es-419" sz="1800" dirty="0">
                <a:solidFill>
                  <a:srgbClr val="000000"/>
                </a:solidFill>
              </a:rPr>
              <a:t>. Configurar puertos de acceso.</a:t>
            </a:r>
          </a:p>
          <a:p>
            <a:pPr marL="342900" indent="-342900" algn="l" rtl="0">
              <a:buFont typeface="Arial" panose="020B0604020202020204" pitchFamily="34" charset="0"/>
              <a:buChar char="•"/>
            </a:pPr>
            <a:r>
              <a:rPr lang="es-419" sz="1800" b="1" dirty="0">
                <a:solidFill>
                  <a:srgbClr val="000000"/>
                </a:solidFill>
              </a:rPr>
              <a:t>Paso 4</a:t>
            </a:r>
            <a:r>
              <a:rPr lang="es-419" sz="1800" dirty="0">
                <a:solidFill>
                  <a:srgbClr val="000000"/>
                </a:solidFill>
              </a:rPr>
              <a:t>. Configurar puertos de enlace troncal.</a:t>
            </a:r>
          </a:p>
          <a:p>
            <a:pPr marL="0" indent="0" algn="l"/>
            <a:endParaRPr lang="en-US" sz="1400" dirty="0">
              <a:solidFill>
                <a:srgbClr val="000000"/>
              </a:solidFill>
            </a:endParaRPr>
          </a:p>
        </p:txBody>
      </p:sp>
    </p:spTree>
    <p:extLst>
      <p:ext uri="{BB962C8B-B14F-4D97-AF65-F5344CB8AC3E}">
        <p14:creationId xmlns:p14="http://schemas.microsoft.com/office/powerpoint/2010/main" xmlns="" val="43894438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2400" dirty="0"/>
              <a:t>Configuración de conexión troncal y VLANS2 de enrutamiento entre VLAN </a:t>
            </a:r>
            <a:r>
              <a:rPr lang="es-419" sz="2400" dirty="0" err="1"/>
              <a:t>y</a:t>
            </a:r>
            <a:r>
              <a:rPr lang="es-419" sz="1600" dirty="0" err="1"/>
              <a:t>enrutamiento</a:t>
            </a:r>
            <a:r>
              <a:rPr lang="es-419" sz="1600" dirty="0"/>
              <a:t> entre VLAN S2</a:t>
            </a:r>
          </a:p>
        </p:txBody>
      </p:sp>
      <p:sp>
        <p:nvSpPr>
          <p:cNvPr id="8" name="Content Placeholder 3">
            <a:extLst>
              <a:ext uri="{FF2B5EF4-FFF2-40B4-BE49-F238E27FC236}">
                <a16:creationId xmlns:a16="http://schemas.microsoft.com/office/drawing/2014/main" xmlns="" id="{F6E984A6-047E-7448-8157-DB9CC1B0D3FF}"/>
              </a:ext>
            </a:extLst>
          </p:cNvPr>
          <p:cNvSpPr txBox="1">
            <a:spLocks/>
          </p:cNvSpPr>
          <p:nvPr/>
        </p:nvSpPr>
        <p:spPr>
          <a:xfrm>
            <a:off x="474662" y="731837"/>
            <a:ext cx="2736371" cy="3689897"/>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algn="l" rtl="0"/>
            <a:r>
              <a:rPr lang="es-419" sz="1800">
                <a:solidFill>
                  <a:srgbClr val="000000"/>
                </a:solidFill>
              </a:rPr>
              <a:t>La configuración para S2 es similar a S1.</a:t>
            </a:r>
          </a:p>
          <a:p>
            <a:pPr marL="342900" indent="-342900" algn="l">
              <a:buFont typeface="Arial" panose="020B0604020202020204" pitchFamily="34" charset="0"/>
              <a:buChar char="•"/>
            </a:pPr>
            <a:endParaRPr lang="en-US" sz="1400" dirty="0">
              <a:solidFill>
                <a:srgbClr val="000000"/>
              </a:solidFill>
            </a:endParaRPr>
          </a:p>
        </p:txBody>
      </p:sp>
      <p:pic>
        <p:nvPicPr>
          <p:cNvPr id="7" name="Content Placeholder 6">
            <a:extLst>
              <a:ext uri="{FF2B5EF4-FFF2-40B4-BE49-F238E27FC236}">
                <a16:creationId xmlns:a16="http://schemas.microsoft.com/office/drawing/2014/main" xmlns="" id="{3EAA7067-45CF-2749-B90B-FCC2ECF58402}"/>
              </a:ext>
            </a:extLst>
          </p:cNvPr>
          <p:cNvPicPr>
            <a:picLocks noGrp="1" noChangeAspect="1"/>
          </p:cNvPicPr>
          <p:nvPr>
            <p:ph idx="1"/>
          </p:nvPr>
        </p:nvPicPr>
        <p:blipFill>
          <a:blip r:embed="rId3"/>
          <a:stretch>
            <a:fillRect/>
          </a:stretch>
        </p:blipFill>
        <p:spPr>
          <a:xfrm>
            <a:off x="3335116" y="731837"/>
            <a:ext cx="5245358" cy="4029547"/>
          </a:xfrm>
        </p:spPr>
      </p:pic>
    </p:spTree>
    <p:extLst>
      <p:ext uri="{BB962C8B-B14F-4D97-AF65-F5344CB8AC3E}">
        <p14:creationId xmlns:p14="http://schemas.microsoft.com/office/powerpoint/2010/main" xmlns="" val="390870151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2400" dirty="0"/>
              <a:t>Configuración de la subinterfazR1 </a:t>
            </a:r>
            <a:r>
              <a:rPr lang="es-419" sz="1600" dirty="0"/>
              <a:t>de </a:t>
            </a:r>
            <a:r>
              <a:rPr lang="es-419" sz="1600" dirty="0" err="1"/>
              <a:t>Router</a:t>
            </a:r>
            <a:r>
              <a:rPr lang="es-419" sz="1600" dirty="0"/>
              <a:t>-</a:t>
            </a:r>
            <a:r>
              <a:rPr lang="es-419" sz="1600" dirty="0" err="1"/>
              <a:t>on</a:t>
            </a:r>
            <a:r>
              <a:rPr lang="es-419" sz="1600" dirty="0"/>
              <a:t>-a-</a:t>
            </a:r>
            <a:r>
              <a:rPr lang="es-419" sz="1600" dirty="0" err="1"/>
              <a:t>stick</a:t>
            </a:r>
            <a:r>
              <a:rPr lang="es-419" sz="1600" dirty="0"/>
              <a:t> entre VLAN </a:t>
            </a:r>
            <a:r>
              <a:rPr lang="es-419" sz="1600" dirty="0" err="1"/>
              <a:t>Routing</a:t>
            </a:r>
            <a:endParaRPr lang="es-419" sz="1600" dirty="0"/>
          </a:p>
        </p:txBody>
      </p:sp>
      <p:sp>
        <p:nvSpPr>
          <p:cNvPr id="4" name="Content Placeholder 3">
            <a:extLst>
              <a:ext uri="{FF2B5EF4-FFF2-40B4-BE49-F238E27FC236}">
                <a16:creationId xmlns:a16="http://schemas.microsoft.com/office/drawing/2014/main" xmlns="" id="{C4D7E7F4-4AD6-094C-9754-2F2E6B3E23DF}"/>
              </a:ext>
            </a:extLst>
          </p:cNvPr>
          <p:cNvSpPr>
            <a:spLocks noGrp="1"/>
          </p:cNvSpPr>
          <p:nvPr>
            <p:ph idx="1"/>
          </p:nvPr>
        </p:nvSpPr>
        <p:spPr>
          <a:xfrm>
            <a:off x="399256" y="795028"/>
            <a:ext cx="8345488" cy="3553444"/>
          </a:xfrm>
        </p:spPr>
        <p:txBody>
          <a:bodyPr/>
          <a:lstStyle/>
          <a:p>
            <a:pPr marL="0" indent="0" algn="l" rtl="0"/>
            <a:r>
              <a:rPr lang="es-419" sz="1400" dirty="0">
                <a:solidFill>
                  <a:srgbClr val="000000"/>
                </a:solidFill>
              </a:rPr>
              <a:t>Para el método de </a:t>
            </a:r>
            <a:r>
              <a:rPr lang="es-419" sz="1400" dirty="0" err="1">
                <a:solidFill>
                  <a:srgbClr val="000000"/>
                </a:solidFill>
              </a:rPr>
              <a:t>router</a:t>
            </a:r>
            <a:r>
              <a:rPr lang="es-419" sz="1400" dirty="0">
                <a:solidFill>
                  <a:srgbClr val="000000"/>
                </a:solidFill>
              </a:rPr>
              <a:t>-</a:t>
            </a:r>
            <a:r>
              <a:rPr lang="es-419" sz="1400" dirty="0" err="1">
                <a:solidFill>
                  <a:srgbClr val="000000"/>
                </a:solidFill>
              </a:rPr>
              <a:t>on</a:t>
            </a:r>
            <a:r>
              <a:rPr lang="es-419" sz="1400" dirty="0">
                <a:solidFill>
                  <a:srgbClr val="000000"/>
                </a:solidFill>
              </a:rPr>
              <a:t>-a-</a:t>
            </a:r>
            <a:r>
              <a:rPr lang="es-419" sz="1400" dirty="0" err="1">
                <a:solidFill>
                  <a:srgbClr val="000000"/>
                </a:solidFill>
              </a:rPr>
              <a:t>stick</a:t>
            </a:r>
            <a:r>
              <a:rPr lang="es-419" sz="1400" dirty="0">
                <a:solidFill>
                  <a:srgbClr val="000000"/>
                </a:solidFill>
              </a:rPr>
              <a:t>, se requieren subinterfaces configuradas para cada VLAN que se pueda enrutar. Se crea una subinterfaz mediante el comando </a:t>
            </a:r>
            <a:r>
              <a:rPr lang="es-419" sz="1400" b="1" dirty="0" err="1">
                <a:solidFill>
                  <a:srgbClr val="000000"/>
                </a:solidFill>
              </a:rPr>
              <a:t>interface</a:t>
            </a:r>
            <a:r>
              <a:rPr lang="es-419" sz="1400" i="1" dirty="0" err="1">
                <a:solidFill>
                  <a:srgbClr val="000000"/>
                </a:solidFill>
              </a:rPr>
              <a:t>interface_id</a:t>
            </a:r>
            <a:r>
              <a:rPr lang="es-419" sz="1400" i="1" dirty="0">
                <a:solidFill>
                  <a:srgbClr val="000000"/>
                </a:solidFill>
              </a:rPr>
              <a:t> </a:t>
            </a:r>
            <a:r>
              <a:rPr lang="es-419" sz="1400" i="1" dirty="0" err="1">
                <a:solidFill>
                  <a:srgbClr val="000000"/>
                </a:solidFill>
              </a:rPr>
              <a:t>subinterface_id</a:t>
            </a:r>
            <a:r>
              <a:rPr lang="es-419" sz="1400" dirty="0">
                <a:solidFill>
                  <a:srgbClr val="000000"/>
                </a:solidFill>
              </a:rPr>
              <a:t> global </a:t>
            </a:r>
            <a:r>
              <a:rPr lang="es-419" sz="1400" dirty="0" err="1">
                <a:solidFill>
                  <a:srgbClr val="000000"/>
                </a:solidFill>
              </a:rPr>
              <a:t>configuration</a:t>
            </a:r>
            <a:r>
              <a:rPr lang="es-419" sz="1400" dirty="0">
                <a:solidFill>
                  <a:srgbClr val="000000"/>
                </a:solidFill>
              </a:rPr>
              <a:t> </a:t>
            </a:r>
            <a:r>
              <a:rPr lang="es-419" sz="1400" dirty="0" err="1">
                <a:solidFill>
                  <a:srgbClr val="000000"/>
                </a:solidFill>
              </a:rPr>
              <a:t>mode</a:t>
            </a:r>
            <a:r>
              <a:rPr lang="es-419" sz="1400" dirty="0">
                <a:solidFill>
                  <a:srgbClr val="000000"/>
                </a:solidFill>
              </a:rPr>
              <a:t>. La sintaxis de la subinterfaz es la interfaz física seguida de un punto y un número de subinterfaz. Aunque no es obligatorio, es costumbre hacer coincidir el número de subinterfaz con el número de VLAN.</a:t>
            </a:r>
          </a:p>
          <a:p>
            <a:pPr marL="0" indent="0" algn="l" rtl="0"/>
            <a:r>
              <a:rPr lang="es-419" sz="1400" dirty="0">
                <a:solidFill>
                  <a:srgbClr val="000000"/>
                </a:solidFill>
              </a:rPr>
              <a:t>A continuación, cada subinterfaz se configura con los dos comandos siguientes:</a:t>
            </a:r>
          </a:p>
          <a:p>
            <a:pPr marL="415985" lvl="1" indent="-342900" rtl="0">
              <a:buFont typeface="Arial" panose="020B0604020202020204" pitchFamily="34" charset="0"/>
              <a:buChar char="•"/>
            </a:pPr>
            <a:r>
              <a:rPr lang="es-419" b="1" dirty="0" err="1">
                <a:solidFill>
                  <a:srgbClr val="000000"/>
                </a:solidFill>
              </a:rPr>
              <a:t>encapsulation</a:t>
            </a:r>
            <a:r>
              <a:rPr lang="es-419" b="1" dirty="0">
                <a:solidFill>
                  <a:srgbClr val="000000"/>
                </a:solidFill>
              </a:rPr>
              <a:t> dot1q</a:t>
            </a:r>
            <a:r>
              <a:rPr lang="es-419" i="1" dirty="0">
                <a:solidFill>
                  <a:srgbClr val="000000"/>
                </a:solidFill>
              </a:rPr>
              <a:t>vlan_id</a:t>
            </a:r>
            <a:r>
              <a:rPr lang="es-419" b="1" dirty="0">
                <a:solidFill>
                  <a:srgbClr val="000000"/>
                </a:solidFill>
              </a:rPr>
              <a:t>[</a:t>
            </a:r>
            <a:r>
              <a:rPr lang="es-419" b="1" dirty="0" err="1">
                <a:solidFill>
                  <a:srgbClr val="000000"/>
                </a:solidFill>
              </a:rPr>
              <a:t>native</a:t>
            </a:r>
            <a:r>
              <a:rPr lang="es-419" b="1" dirty="0">
                <a:solidFill>
                  <a:srgbClr val="000000"/>
                </a:solidFill>
              </a:rPr>
              <a:t>]</a:t>
            </a:r>
            <a:r>
              <a:rPr lang="es-419" dirty="0">
                <a:solidFill>
                  <a:srgbClr val="000000"/>
                </a:solidFill>
              </a:rPr>
              <a:t> - Este comando configura la subinterfaz para responder al tráfico encapsulado 802.1Q desde el </a:t>
            </a:r>
            <a:r>
              <a:rPr lang="es-419" i="1" dirty="0" err="1">
                <a:solidFill>
                  <a:srgbClr val="000000"/>
                </a:solidFill>
              </a:rPr>
              <a:t>vlan</a:t>
            </a:r>
            <a:r>
              <a:rPr lang="es-419" i="1" dirty="0">
                <a:solidFill>
                  <a:srgbClr val="000000"/>
                </a:solidFill>
              </a:rPr>
              <a:t>-id</a:t>
            </a:r>
            <a:r>
              <a:rPr lang="es-419" dirty="0">
                <a:solidFill>
                  <a:srgbClr val="000000"/>
                </a:solidFill>
              </a:rPr>
              <a:t> especificado. La opción de palabra clave </a:t>
            </a:r>
            <a:r>
              <a:rPr lang="es-419" b="1" dirty="0">
                <a:solidFill>
                  <a:srgbClr val="000000"/>
                </a:solidFill>
              </a:rPr>
              <a:t>nativa</a:t>
            </a:r>
            <a:r>
              <a:rPr lang="es-419" dirty="0">
                <a:solidFill>
                  <a:srgbClr val="000000"/>
                </a:solidFill>
              </a:rPr>
              <a:t> solo se agrega para establecer la VLAN nativa en algo distinto de la VLAN 1.</a:t>
            </a:r>
          </a:p>
          <a:p>
            <a:pPr marL="415985" lvl="1" indent="-342900" rtl="0">
              <a:buFont typeface="Arial" panose="020B0604020202020204" pitchFamily="34" charset="0"/>
              <a:buChar char="•"/>
            </a:pPr>
            <a:r>
              <a:rPr lang="es-419" b="1" dirty="0" err="1">
                <a:solidFill>
                  <a:srgbClr val="000000"/>
                </a:solidFill>
              </a:rPr>
              <a:t>ip</a:t>
            </a:r>
            <a:r>
              <a:rPr lang="es-419" b="1" dirty="0">
                <a:solidFill>
                  <a:srgbClr val="000000"/>
                </a:solidFill>
              </a:rPr>
              <a:t> </a:t>
            </a:r>
            <a:r>
              <a:rPr lang="es-419" b="1" dirty="0" err="1">
                <a:solidFill>
                  <a:srgbClr val="000000"/>
                </a:solidFill>
              </a:rPr>
              <a:t>address</a:t>
            </a:r>
            <a:r>
              <a:rPr lang="es-419" i="1" dirty="0" err="1">
                <a:solidFill>
                  <a:srgbClr val="000000"/>
                </a:solidFill>
              </a:rPr>
              <a:t>ip-address</a:t>
            </a:r>
            <a:r>
              <a:rPr lang="es-419" i="1" dirty="0">
                <a:solidFill>
                  <a:srgbClr val="000000"/>
                </a:solidFill>
              </a:rPr>
              <a:t> </a:t>
            </a:r>
            <a:r>
              <a:rPr lang="es-419" i="1" dirty="0" err="1">
                <a:solidFill>
                  <a:srgbClr val="000000"/>
                </a:solidFill>
              </a:rPr>
              <a:t>subnet-mask</a:t>
            </a:r>
            <a:r>
              <a:rPr lang="es-419" dirty="0">
                <a:solidFill>
                  <a:srgbClr val="000000"/>
                </a:solidFill>
              </a:rPr>
              <a:t> - Este comando configura la dirección IPv4 de la subinterfaz. Esta dirección normalmente sirve como puerta de enlace predeterminada para la VLAN identificada.</a:t>
            </a:r>
          </a:p>
          <a:p>
            <a:pPr marL="0" indent="0" algn="l" rtl="0"/>
            <a:r>
              <a:rPr lang="es-419" sz="1400" dirty="0">
                <a:solidFill>
                  <a:srgbClr val="000000"/>
                </a:solidFill>
              </a:rPr>
              <a:t>Repita el proceso para cada VLAN que se vaya a enrutar. Es necesario asignar una dirección IP a cada subinterfaz del </a:t>
            </a:r>
            <a:r>
              <a:rPr lang="es-419" sz="1400" dirty="0" err="1">
                <a:solidFill>
                  <a:srgbClr val="000000"/>
                </a:solidFill>
              </a:rPr>
              <a:t>router</a:t>
            </a:r>
            <a:r>
              <a:rPr lang="es-419" sz="1400" dirty="0">
                <a:solidFill>
                  <a:srgbClr val="000000"/>
                </a:solidFill>
              </a:rPr>
              <a:t> en una subred única para que se produzca el </a:t>
            </a:r>
            <a:r>
              <a:rPr lang="es-419" sz="1400" dirty="0" err="1">
                <a:solidFill>
                  <a:srgbClr val="000000"/>
                </a:solidFill>
              </a:rPr>
              <a:t>routing</a:t>
            </a:r>
            <a:r>
              <a:rPr lang="es-419" sz="1400" dirty="0">
                <a:solidFill>
                  <a:srgbClr val="000000"/>
                </a:solidFill>
              </a:rPr>
              <a:t>. Cuando se hayan creado todas las subinterfaces, habilite la interfaz física mediante el comando de configuración </a:t>
            </a:r>
            <a:r>
              <a:rPr lang="es-419" sz="1400" b="1" dirty="0">
                <a:solidFill>
                  <a:srgbClr val="000000"/>
                </a:solidFill>
              </a:rPr>
              <a:t>no </a:t>
            </a:r>
            <a:r>
              <a:rPr lang="es-419" sz="1400" b="1" dirty="0" err="1">
                <a:solidFill>
                  <a:srgbClr val="000000"/>
                </a:solidFill>
              </a:rPr>
              <a:t>shutdown</a:t>
            </a:r>
            <a:r>
              <a:rPr lang="es-419" sz="1400" dirty="0">
                <a:solidFill>
                  <a:srgbClr val="000000"/>
                </a:solidFill>
              </a:rPr>
              <a:t>. Si la interfaz física está deshabilitada, todas las subinterfaces están deshabilitadas.</a:t>
            </a:r>
          </a:p>
          <a:p>
            <a:pPr marL="342900" indent="-342900" algn="l">
              <a:buFont typeface="Arial" panose="020B0604020202020204" pitchFamily="34" charset="0"/>
              <a:buChar char="•"/>
            </a:pPr>
            <a:endParaRPr lang="en-US" sz="1200" dirty="0">
              <a:solidFill>
                <a:srgbClr val="000000"/>
              </a:solidFill>
            </a:endParaRPr>
          </a:p>
        </p:txBody>
      </p:sp>
    </p:spTree>
    <p:extLst>
      <p:ext uri="{BB962C8B-B14F-4D97-AF65-F5344CB8AC3E}">
        <p14:creationId xmlns:p14="http://schemas.microsoft.com/office/powerpoint/2010/main" xmlns="" val="386350104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2400" dirty="0"/>
              <a:t>Configuración de la subinterfaz R1 de </a:t>
            </a:r>
            <a:r>
              <a:rPr lang="es-419" sz="2400" dirty="0" err="1"/>
              <a:t>Router</a:t>
            </a:r>
            <a:r>
              <a:rPr lang="es-419" sz="2400" dirty="0"/>
              <a:t>-</a:t>
            </a:r>
            <a:r>
              <a:rPr lang="es-419" sz="2400" dirty="0" err="1"/>
              <a:t>on</a:t>
            </a:r>
            <a:r>
              <a:rPr lang="es-419" sz="2400" dirty="0"/>
              <a:t>-a-</a:t>
            </a:r>
            <a:r>
              <a:rPr lang="es-419" sz="2400" dirty="0" err="1"/>
              <a:t>stick</a:t>
            </a:r>
            <a:r>
              <a:rPr lang="es-419" sz="2400" dirty="0"/>
              <a:t> entre VLAN </a:t>
            </a:r>
            <a:r>
              <a:rPr lang="es-419" sz="2400" dirty="0" err="1"/>
              <a:t>Routing</a:t>
            </a:r>
            <a:r>
              <a:rPr lang="es-419" sz="2400" dirty="0"/>
              <a:t> (Cont.) </a:t>
            </a:r>
          </a:p>
        </p:txBody>
      </p:sp>
      <p:sp>
        <p:nvSpPr>
          <p:cNvPr id="5" name="Content Placeholder 4">
            <a:extLst>
              <a:ext uri="{FF2B5EF4-FFF2-40B4-BE49-F238E27FC236}">
                <a16:creationId xmlns:a16="http://schemas.microsoft.com/office/drawing/2014/main" xmlns="" id="{861CEB27-A4CE-B749-99FA-8DFD3A75B4B7}"/>
              </a:ext>
            </a:extLst>
          </p:cNvPr>
          <p:cNvSpPr>
            <a:spLocks noGrp="1"/>
          </p:cNvSpPr>
          <p:nvPr>
            <p:ph idx="1"/>
          </p:nvPr>
        </p:nvSpPr>
        <p:spPr>
          <a:xfrm>
            <a:off x="474662" y="731837"/>
            <a:ext cx="2715105" cy="3689897"/>
          </a:xfrm>
        </p:spPr>
        <p:txBody>
          <a:bodyPr/>
          <a:lstStyle/>
          <a:p>
            <a:pPr marL="0" indent="0" algn="l" rtl="0"/>
            <a:r>
              <a:rPr lang="es-419" sz="1400">
                <a:solidFill>
                  <a:srgbClr val="000000"/>
                </a:solidFill>
              </a:rPr>
              <a:t>En la configuración, las subinterfaces R1 G0/0/1 se configuran para las VLAN 10, 20 y 99.</a:t>
            </a:r>
          </a:p>
        </p:txBody>
      </p:sp>
      <p:pic>
        <p:nvPicPr>
          <p:cNvPr id="7" name="Picture 6">
            <a:extLst>
              <a:ext uri="{FF2B5EF4-FFF2-40B4-BE49-F238E27FC236}">
                <a16:creationId xmlns:a16="http://schemas.microsoft.com/office/drawing/2014/main" xmlns="" id="{96E31D89-19A4-3F46-8691-F3CD10799A33}"/>
              </a:ext>
            </a:extLst>
          </p:cNvPr>
          <p:cNvPicPr>
            <a:picLocks noChangeAspect="1"/>
          </p:cNvPicPr>
          <p:nvPr/>
        </p:nvPicPr>
        <p:blipFill>
          <a:blip r:embed="rId3"/>
          <a:stretch>
            <a:fillRect/>
          </a:stretch>
        </p:blipFill>
        <p:spPr>
          <a:xfrm>
            <a:off x="3270262" y="628741"/>
            <a:ext cx="5549888" cy="4028144"/>
          </a:xfrm>
          <a:prstGeom prst="rect">
            <a:avLst/>
          </a:prstGeom>
        </p:spPr>
      </p:pic>
    </p:spTree>
    <p:extLst>
      <p:ext uri="{BB962C8B-B14F-4D97-AF65-F5344CB8AC3E}">
        <p14:creationId xmlns:p14="http://schemas.microsoft.com/office/powerpoint/2010/main" xmlns="" val="338290634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1600"/>
              <a:t>Router-on-a-stick Inter-VLAN Enrutamiento</a:t>
            </a:r>
            <a:r>
              <a:rPr lang="en-US" dirty="0"/>
              <a:t/>
            </a:r>
            <a:br>
              <a:rPr lang="en-US" dirty="0"/>
            </a:br>
            <a:r>
              <a:rPr lang="es-419" sz="2400"/>
              <a:t>Verificar la Conectividad entre PC1 y PC2</a:t>
            </a:r>
          </a:p>
        </p:txBody>
      </p:sp>
      <p:sp>
        <p:nvSpPr>
          <p:cNvPr id="4" name="Content Placeholder 3">
            <a:extLst>
              <a:ext uri="{FF2B5EF4-FFF2-40B4-BE49-F238E27FC236}">
                <a16:creationId xmlns:a16="http://schemas.microsoft.com/office/drawing/2014/main" xmlns="" id="{0A7C7C9F-3E18-2349-B878-153A3AD7E721}"/>
              </a:ext>
            </a:extLst>
          </p:cNvPr>
          <p:cNvSpPr>
            <a:spLocks noGrp="1"/>
          </p:cNvSpPr>
          <p:nvPr>
            <p:ph idx="1"/>
          </p:nvPr>
        </p:nvSpPr>
        <p:spPr>
          <a:xfrm>
            <a:off x="474662" y="731837"/>
            <a:ext cx="3916585" cy="3689897"/>
          </a:xfrm>
        </p:spPr>
        <p:txBody>
          <a:bodyPr/>
          <a:lstStyle/>
          <a:p>
            <a:pPr marL="0" indent="0" algn="l" rtl="0"/>
            <a:r>
              <a:rPr lang="es-419" sz="1400">
                <a:solidFill>
                  <a:srgbClr val="000000"/>
                </a:solidFill>
              </a:rPr>
              <a:t>La configuración del router-on-a-stick se completa después de configurar el tronco del switch y las subinterfaces del router. La configuración se puede verificar desde los hosts, el router y el switch.</a:t>
            </a:r>
          </a:p>
          <a:p>
            <a:pPr marL="0" indent="0" algn="l"/>
            <a:endParaRPr lang="en-US" sz="1400" dirty="0">
              <a:solidFill>
                <a:srgbClr val="000000"/>
              </a:solidFill>
            </a:endParaRPr>
          </a:p>
          <a:p>
            <a:pPr marL="0" indent="0" algn="l" rtl="0"/>
            <a:r>
              <a:rPr lang="es-419" sz="1400">
                <a:solidFill>
                  <a:srgbClr val="000000"/>
                </a:solidFill>
              </a:rPr>
              <a:t>Desde un host, compruebe la conectividad con un host de otra VLAN mediante el comando </a:t>
            </a:r>
            <a:r>
              <a:rPr lang="es-419" sz="1400" b="1">
                <a:solidFill>
                  <a:srgbClr val="000000"/>
                </a:solidFill>
              </a:rPr>
              <a:t>ping</a:t>
            </a:r>
            <a:r>
              <a:rPr lang="es-419" sz="1400">
                <a:solidFill>
                  <a:srgbClr val="000000"/>
                </a:solidFill>
              </a:rPr>
              <a:t> . Es una buena idea verificar primero la configuración IP del host actual mediante el comando </a:t>
            </a:r>
            <a:r>
              <a:rPr lang="es-419" sz="1400" b="1">
                <a:solidFill>
                  <a:srgbClr val="000000"/>
                </a:solidFill>
              </a:rPr>
              <a:t>ipconfig</a:t>
            </a:r>
            <a:r>
              <a:rPr lang="es-419" sz="1400">
                <a:solidFill>
                  <a:srgbClr val="000000"/>
                </a:solidFill>
              </a:rPr>
              <a:t> Windows host.</a:t>
            </a:r>
          </a:p>
          <a:p>
            <a:pPr marL="0" indent="0" algn="l"/>
            <a:endParaRPr lang="en-US" sz="1400" dirty="0">
              <a:solidFill>
                <a:srgbClr val="000000"/>
              </a:solidFill>
            </a:endParaRPr>
          </a:p>
          <a:p>
            <a:pPr marL="0" indent="0" algn="l" rtl="0"/>
            <a:r>
              <a:rPr lang="es-419" sz="1400">
                <a:solidFill>
                  <a:srgbClr val="000000"/>
                </a:solidFill>
              </a:rPr>
              <a:t>A continuación, utilice </a:t>
            </a:r>
            <a:r>
              <a:rPr lang="es-419" sz="1400" b="1">
                <a:solidFill>
                  <a:srgbClr val="000000"/>
                </a:solidFill>
              </a:rPr>
              <a:t>ping</a:t>
            </a:r>
            <a:r>
              <a:rPr lang="es-419" sz="1400">
                <a:solidFill>
                  <a:srgbClr val="000000"/>
                </a:solidFill>
              </a:rPr>
              <a:t> para verificar la conectividad con PC2 y S1, como se muestra en la figura. La salida de </a:t>
            </a:r>
            <a:r>
              <a:rPr lang="es-419" sz="1400" b="1">
                <a:solidFill>
                  <a:srgbClr val="000000"/>
                </a:solidFill>
              </a:rPr>
              <a:t>ping</a:t>
            </a:r>
            <a:r>
              <a:rPr lang="es-419" sz="1400">
                <a:solidFill>
                  <a:srgbClr val="000000"/>
                </a:solidFill>
              </a:rPr>
              <a:t> confirma correctamente que el enrutamiento entre VLAN está funcionando.</a:t>
            </a:r>
          </a:p>
        </p:txBody>
      </p:sp>
      <p:pic>
        <p:nvPicPr>
          <p:cNvPr id="8" name="Picture 7">
            <a:extLst>
              <a:ext uri="{FF2B5EF4-FFF2-40B4-BE49-F238E27FC236}">
                <a16:creationId xmlns:a16="http://schemas.microsoft.com/office/drawing/2014/main" xmlns="" id="{9B85462F-D8E7-1F47-8D1C-344B77964F53}"/>
              </a:ext>
            </a:extLst>
          </p:cNvPr>
          <p:cNvPicPr>
            <a:picLocks noChangeAspect="1"/>
          </p:cNvPicPr>
          <p:nvPr/>
        </p:nvPicPr>
        <p:blipFill>
          <a:blip r:embed="rId3"/>
          <a:stretch>
            <a:fillRect/>
          </a:stretch>
        </p:blipFill>
        <p:spPr>
          <a:xfrm>
            <a:off x="4621359" y="818704"/>
            <a:ext cx="4078121" cy="3645593"/>
          </a:xfrm>
          <a:prstGeom prst="rect">
            <a:avLst/>
          </a:prstGeom>
        </p:spPr>
      </p:pic>
    </p:spTree>
    <p:extLst>
      <p:ext uri="{BB962C8B-B14F-4D97-AF65-F5344CB8AC3E}">
        <p14:creationId xmlns:p14="http://schemas.microsoft.com/office/powerpoint/2010/main" xmlns="" val="298166304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2400" dirty="0"/>
              <a:t>Verificación de enrutamiento entre </a:t>
            </a:r>
            <a:r>
              <a:rPr lang="es-419" sz="2400" dirty="0" err="1"/>
              <a:t>VLANRouter</a:t>
            </a:r>
            <a:r>
              <a:rPr lang="es-419" sz="2400" dirty="0"/>
              <a:t>-</a:t>
            </a:r>
            <a:r>
              <a:rPr lang="es-419" sz="2400" dirty="0" err="1"/>
              <a:t>on</a:t>
            </a:r>
            <a:r>
              <a:rPr lang="es-419" sz="2400" dirty="0"/>
              <a:t>-a-</a:t>
            </a:r>
            <a:r>
              <a:rPr lang="es-419" sz="2400" dirty="0" err="1"/>
              <a:t>stick</a:t>
            </a:r>
            <a:r>
              <a:rPr lang="es-419" sz="2400" dirty="0"/>
              <a:t> entre VLAN </a:t>
            </a:r>
            <a:r>
              <a:rPr lang="es-419" sz="2400" dirty="0" err="1"/>
              <a:t>Router</a:t>
            </a:r>
            <a:r>
              <a:rPr lang="es-419" sz="2400" dirty="0"/>
              <a:t>-</a:t>
            </a:r>
            <a:r>
              <a:rPr lang="es-419" sz="2400" dirty="0" err="1"/>
              <a:t>on</a:t>
            </a:r>
            <a:r>
              <a:rPr lang="es-419" sz="2400" dirty="0"/>
              <a:t>-a-</a:t>
            </a:r>
            <a:r>
              <a:rPr lang="es-419" sz="2400" dirty="0" err="1"/>
              <a:t>stick</a:t>
            </a:r>
            <a:endParaRPr lang="es-419" sz="2400" dirty="0"/>
          </a:p>
        </p:txBody>
      </p:sp>
      <p:sp>
        <p:nvSpPr>
          <p:cNvPr id="5" name="Content Placeholder 4">
            <a:extLst>
              <a:ext uri="{FF2B5EF4-FFF2-40B4-BE49-F238E27FC236}">
                <a16:creationId xmlns:a16="http://schemas.microsoft.com/office/drawing/2014/main" xmlns="" id="{41330F21-B1D2-BF4C-A256-C78C26751DFA}"/>
              </a:ext>
            </a:extLst>
          </p:cNvPr>
          <p:cNvSpPr>
            <a:spLocks noGrp="1"/>
          </p:cNvSpPr>
          <p:nvPr>
            <p:ph idx="1"/>
          </p:nvPr>
        </p:nvSpPr>
        <p:spPr>
          <a:xfrm>
            <a:off x="474662" y="731837"/>
            <a:ext cx="8280057" cy="3689897"/>
          </a:xfrm>
        </p:spPr>
        <p:txBody>
          <a:bodyPr/>
          <a:lstStyle/>
          <a:p>
            <a:pPr marL="0" indent="0" algn="l" rtl="0"/>
            <a:r>
              <a:rPr lang="es-419" sz="1800">
                <a:solidFill>
                  <a:srgbClr val="000000"/>
                </a:solidFill>
              </a:rPr>
              <a:t>Además de utilizar </a:t>
            </a:r>
            <a:r>
              <a:rPr lang="es-419" sz="1800" b="1">
                <a:solidFill>
                  <a:srgbClr val="000000"/>
                </a:solidFill>
              </a:rPr>
              <a:t>ping</a:t>
            </a:r>
            <a:r>
              <a:rPr lang="es-419" sz="1800">
                <a:solidFill>
                  <a:srgbClr val="000000"/>
                </a:solidFill>
              </a:rPr>
              <a:t> entre dispositivos, se pueden utilizar los siguientes comandos </a:t>
            </a:r>
            <a:r>
              <a:rPr lang="es-419" sz="1800" b="1">
                <a:solidFill>
                  <a:srgbClr val="000000"/>
                </a:solidFill>
              </a:rPr>
              <a:t>show</a:t>
            </a:r>
            <a:r>
              <a:rPr lang="es-419" sz="1800">
                <a:solidFill>
                  <a:srgbClr val="000000"/>
                </a:solidFill>
              </a:rPr>
              <a:t> para verificar y solucionar problemas de la configuración del router-on-a-stick.</a:t>
            </a:r>
          </a:p>
          <a:p>
            <a:pPr marL="342900" indent="-342900" algn="l" rtl="0">
              <a:buFont typeface="Arial" panose="020B0604020202020204" pitchFamily="34" charset="0"/>
              <a:buChar char="•"/>
            </a:pPr>
            <a:r>
              <a:rPr lang="es-419" sz="1800" b="1">
                <a:solidFill>
                  <a:srgbClr val="000000"/>
                </a:solidFill>
              </a:rPr>
              <a:t>show ip route</a:t>
            </a:r>
          </a:p>
          <a:p>
            <a:pPr marL="342900" indent="-342900" algn="l" rtl="0">
              <a:buFont typeface="Arial" panose="020B0604020202020204" pitchFamily="34" charset="0"/>
              <a:buChar char="•"/>
            </a:pPr>
            <a:r>
              <a:rPr lang="es-419" sz="1800" b="1">
                <a:solidFill>
                  <a:srgbClr val="000000"/>
                </a:solidFill>
              </a:rPr>
              <a:t>show ip interface brief</a:t>
            </a:r>
          </a:p>
          <a:p>
            <a:pPr marL="342900" indent="-342900" algn="l" rtl="0">
              <a:buFont typeface="Arial" panose="020B0604020202020204" pitchFamily="34" charset="0"/>
              <a:buChar char="•"/>
            </a:pPr>
            <a:r>
              <a:rPr lang="es-419" sz="1800" b="1">
                <a:solidFill>
                  <a:srgbClr val="000000"/>
                </a:solidFill>
              </a:rPr>
              <a:t>show interfaces</a:t>
            </a:r>
          </a:p>
          <a:p>
            <a:pPr marL="342900" indent="-342900" algn="l" rtl="0">
              <a:buFont typeface="Arial" panose="020B0604020202020204" pitchFamily="34" charset="0"/>
              <a:buChar char="•"/>
            </a:pPr>
            <a:r>
              <a:rPr lang="es-419" sz="1800" b="1">
                <a:solidFill>
                  <a:srgbClr val="000000"/>
                </a:solidFill>
              </a:rPr>
              <a:t>show interfaces trunk</a:t>
            </a:r>
          </a:p>
          <a:p>
            <a:pPr marL="342900" indent="-342900" algn="l">
              <a:buFont typeface="Arial" panose="020B0604020202020204" pitchFamily="34" charset="0"/>
              <a:buChar char="•"/>
            </a:pPr>
            <a:endParaRPr lang="en-US" sz="1400" dirty="0">
              <a:solidFill>
                <a:srgbClr val="000000"/>
              </a:solidFill>
            </a:endParaRPr>
          </a:p>
        </p:txBody>
      </p:sp>
    </p:spTree>
    <p:extLst>
      <p:ext uri="{BB962C8B-B14F-4D97-AF65-F5344CB8AC3E}">
        <p14:creationId xmlns:p14="http://schemas.microsoft.com/office/powerpoint/2010/main" xmlns="" val="248802499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63798"/>
            <a:ext cx="8345488" cy="731837"/>
          </a:xfrm>
        </p:spPr>
        <p:txBody>
          <a:bodyPr/>
          <a:lstStyle/>
          <a:p>
            <a:pPr rtl="0"/>
            <a:r>
              <a:rPr lang="es-419" sz="1600"/>
              <a:t>Router-on-a-Stick Inter-VLAN Routing</a:t>
            </a:r>
            <a:r>
              <a:rPr lang="en-US" dirty="0"/>
              <a:t/>
            </a:r>
            <a:br>
              <a:rPr lang="en-US" dirty="0"/>
            </a:br>
            <a:r>
              <a:rPr lang="es-419" sz="2400"/>
              <a:t>Packet Tracer– configurar Router-on-a-Stick Inter-VLAN Routing</a:t>
            </a:r>
          </a:p>
        </p:txBody>
      </p:sp>
      <p:sp>
        <p:nvSpPr>
          <p:cNvPr id="5" name="Content Placeholder 4">
            <a:extLst>
              <a:ext uri="{FF2B5EF4-FFF2-40B4-BE49-F238E27FC236}">
                <a16:creationId xmlns:a16="http://schemas.microsoft.com/office/drawing/2014/main" xmlns="" id="{41330F21-B1D2-BF4C-A256-C78C26751DFA}"/>
              </a:ext>
            </a:extLst>
          </p:cNvPr>
          <p:cNvSpPr>
            <a:spLocks noGrp="1"/>
          </p:cNvSpPr>
          <p:nvPr>
            <p:ph idx="1"/>
          </p:nvPr>
        </p:nvSpPr>
        <p:spPr>
          <a:xfrm>
            <a:off x="474662" y="978195"/>
            <a:ext cx="8280057" cy="3443539"/>
          </a:xfrm>
        </p:spPr>
        <p:txBody>
          <a:bodyPr/>
          <a:lstStyle/>
          <a:p>
            <a:pPr marL="0" indent="0" algn="l" rtl="0"/>
            <a:r>
              <a:rPr lang="es-419" sz="1400" dirty="0">
                <a:solidFill>
                  <a:srgbClr val="000000"/>
                </a:solidFill>
              </a:rPr>
              <a:t>En esta actividad de </a:t>
            </a:r>
            <a:r>
              <a:rPr lang="es-419" sz="1400" dirty="0" err="1">
                <a:solidFill>
                  <a:srgbClr val="000000"/>
                </a:solidFill>
              </a:rPr>
              <a:t>Packet</a:t>
            </a:r>
            <a:r>
              <a:rPr lang="es-419" sz="1400" dirty="0">
                <a:solidFill>
                  <a:srgbClr val="000000"/>
                </a:solidFill>
              </a:rPr>
              <a:t> </a:t>
            </a:r>
            <a:r>
              <a:rPr lang="es-419" sz="1400" dirty="0" err="1">
                <a:solidFill>
                  <a:srgbClr val="000000"/>
                </a:solidFill>
              </a:rPr>
              <a:t>Tracer</a:t>
            </a:r>
            <a:r>
              <a:rPr lang="es-419" sz="1400" dirty="0">
                <a:solidFill>
                  <a:srgbClr val="000000"/>
                </a:solidFill>
              </a:rPr>
              <a:t>, cumplirá los siguientes objetivos:</a:t>
            </a:r>
          </a:p>
          <a:p>
            <a:pPr marL="285750" indent="-285750" algn="l" rtl="0">
              <a:buFont typeface="Arial" panose="020B0604020202020204" pitchFamily="34" charset="0"/>
              <a:buChar char="•"/>
            </a:pPr>
            <a:r>
              <a:rPr lang="es-419" sz="1400" dirty="0">
                <a:solidFill>
                  <a:srgbClr val="000000"/>
                </a:solidFill>
              </a:rPr>
              <a:t>Parte 1: Agregar VLAN a un </a:t>
            </a:r>
            <a:r>
              <a:rPr lang="es-419" sz="1400" dirty="0" err="1">
                <a:solidFill>
                  <a:srgbClr val="000000"/>
                </a:solidFill>
              </a:rPr>
              <a:t>switch</a:t>
            </a:r>
            <a:endParaRPr lang="es-419" sz="1400" dirty="0">
              <a:solidFill>
                <a:srgbClr val="000000"/>
              </a:solidFill>
            </a:endParaRPr>
          </a:p>
          <a:p>
            <a:pPr marL="285750" indent="-285750" algn="l" rtl="0">
              <a:buFont typeface="Arial" panose="020B0604020202020204" pitchFamily="34" charset="0"/>
              <a:buChar char="•"/>
            </a:pPr>
            <a:r>
              <a:rPr lang="es-419" sz="1400" dirty="0">
                <a:solidFill>
                  <a:srgbClr val="000000"/>
                </a:solidFill>
              </a:rPr>
              <a:t>Parte 2: Configurar subinterfaces</a:t>
            </a:r>
          </a:p>
          <a:p>
            <a:pPr marL="285750" indent="-285750" algn="l" rtl="0">
              <a:buFont typeface="Arial" panose="020B0604020202020204" pitchFamily="34" charset="0"/>
              <a:buChar char="•"/>
            </a:pPr>
            <a:r>
              <a:rPr lang="es-419" sz="1400" dirty="0">
                <a:solidFill>
                  <a:srgbClr val="000000"/>
                </a:solidFill>
              </a:rPr>
              <a:t>Parte 3: Probar la conectividad con Inter-VLAN </a:t>
            </a:r>
            <a:r>
              <a:rPr lang="es-419" sz="1400" dirty="0" err="1">
                <a:solidFill>
                  <a:srgbClr val="000000"/>
                </a:solidFill>
              </a:rPr>
              <a:t>Routing</a:t>
            </a:r>
            <a:endParaRPr lang="es-419" sz="1400" dirty="0">
              <a:solidFill>
                <a:srgbClr val="000000"/>
              </a:solidFill>
            </a:endParaRPr>
          </a:p>
          <a:p>
            <a:pPr marL="342900" indent="-342900" algn="l">
              <a:buFont typeface="Arial" panose="020B0604020202020204" pitchFamily="34" charset="0"/>
              <a:buChar char="•"/>
            </a:pPr>
            <a:endParaRPr lang="en-US" sz="1400" dirty="0">
              <a:solidFill>
                <a:srgbClr val="000000"/>
              </a:solidFill>
            </a:endParaRPr>
          </a:p>
        </p:txBody>
      </p:sp>
    </p:spTree>
    <p:extLst>
      <p:ext uri="{BB962C8B-B14F-4D97-AF65-F5344CB8AC3E}">
        <p14:creationId xmlns:p14="http://schemas.microsoft.com/office/powerpoint/2010/main" xmlns="" val="172098661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63798"/>
            <a:ext cx="8345488" cy="731837"/>
          </a:xfrm>
        </p:spPr>
        <p:txBody>
          <a:bodyPr/>
          <a:lstStyle/>
          <a:p>
            <a:pPr rtl="0"/>
            <a:r>
              <a:rPr lang="es-419" sz="1600"/>
              <a:t>Router-on-a-Stick Inter-VLAN Routing</a:t>
            </a:r>
            <a:r>
              <a:rPr lang="en-US" dirty="0"/>
              <a:t/>
            </a:r>
            <a:br>
              <a:rPr lang="en-US" dirty="0"/>
            </a:br>
            <a:r>
              <a:rPr lang="es-419" sz="2400"/>
              <a:t>Lab – configurar Router-on-a-Stick Inter-VLAN Routing</a:t>
            </a:r>
          </a:p>
        </p:txBody>
      </p:sp>
      <p:sp>
        <p:nvSpPr>
          <p:cNvPr id="5" name="Content Placeholder 4">
            <a:extLst>
              <a:ext uri="{FF2B5EF4-FFF2-40B4-BE49-F238E27FC236}">
                <a16:creationId xmlns:a16="http://schemas.microsoft.com/office/drawing/2014/main" xmlns="" id="{41330F21-B1D2-BF4C-A256-C78C26751DFA}"/>
              </a:ext>
            </a:extLst>
          </p:cNvPr>
          <p:cNvSpPr>
            <a:spLocks noGrp="1"/>
          </p:cNvSpPr>
          <p:nvPr>
            <p:ph idx="1"/>
          </p:nvPr>
        </p:nvSpPr>
        <p:spPr>
          <a:xfrm>
            <a:off x="474662" y="978195"/>
            <a:ext cx="8280057" cy="3443539"/>
          </a:xfrm>
        </p:spPr>
        <p:txBody>
          <a:bodyPr/>
          <a:lstStyle/>
          <a:p>
            <a:pPr marL="0" indent="0" algn="l" rtl="0"/>
            <a:r>
              <a:rPr lang="es-419">
                <a:solidFill>
                  <a:srgbClr val="000000"/>
                </a:solidFill>
              </a:rPr>
              <a:t>En esta práctica de laboratorio se cumplirán los siguientes objetivos:</a:t>
            </a:r>
          </a:p>
          <a:p>
            <a:pPr marL="342900" indent="-342900" algn="l" rtl="0">
              <a:buFont typeface="Arial" panose="020B0604020202020204" pitchFamily="34" charset="0"/>
              <a:buChar char="•"/>
            </a:pPr>
            <a:r>
              <a:rPr lang="es-419">
                <a:solidFill>
                  <a:srgbClr val="000000"/>
                </a:solidFill>
              </a:rPr>
              <a:t>Parte 1: armar la red y configurar los parámetros básicos de los dispositivos</a:t>
            </a:r>
          </a:p>
          <a:p>
            <a:pPr marL="342900" indent="-342900" algn="l" rtl="0">
              <a:buFont typeface="Arial" panose="020B0604020202020204" pitchFamily="34" charset="0"/>
              <a:buChar char="•"/>
            </a:pPr>
            <a:r>
              <a:rPr lang="es-419">
                <a:solidFill>
                  <a:srgbClr val="000000"/>
                </a:solidFill>
              </a:rPr>
              <a:t>Parte 2: configurar switches con VLAN y enlaces troncales</a:t>
            </a:r>
          </a:p>
          <a:p>
            <a:pPr marL="342900" indent="-342900" algn="l" rtl="0">
              <a:buFont typeface="Arial" panose="020B0604020202020204" pitchFamily="34" charset="0"/>
              <a:buChar char="•"/>
            </a:pPr>
            <a:r>
              <a:rPr lang="es-419">
                <a:solidFill>
                  <a:srgbClr val="000000"/>
                </a:solidFill>
              </a:rPr>
              <a:t>Parte 3: configurar routing entre VLAN basado en enlaces troncales</a:t>
            </a:r>
          </a:p>
          <a:p>
            <a:pPr marL="342900" indent="-342900" algn="l">
              <a:buFont typeface="Arial" panose="020B0604020202020204" pitchFamily="34" charset="0"/>
              <a:buChar char="•"/>
            </a:pPr>
            <a:endParaRPr lang="en-US" sz="1400" dirty="0">
              <a:solidFill>
                <a:srgbClr val="000000"/>
              </a:solidFill>
            </a:endParaRPr>
          </a:p>
        </p:txBody>
      </p:sp>
    </p:spTree>
    <p:extLst>
      <p:ext uri="{BB962C8B-B14F-4D97-AF65-F5344CB8AC3E}">
        <p14:creationId xmlns:p14="http://schemas.microsoft.com/office/powerpoint/2010/main" xmlns="" val="63008407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pPr rtl="0"/>
            <a:r>
              <a:rPr lang="es-419">
                <a:solidFill>
                  <a:schemeClr val="accent5">
                    <a:lumMod val="40000"/>
                    <a:lumOff val="60000"/>
                  </a:schemeClr>
                </a:solidFill>
              </a:rPr>
              <a:t>4.3 Inter-VLAN Routing using Layer 3 Switches</a:t>
            </a:r>
          </a:p>
        </p:txBody>
      </p:sp>
    </p:spTree>
    <p:custDataLst>
      <p:tags r:id="rId1"/>
    </p:custDataLst>
    <p:extLst>
      <p:ext uri="{BB962C8B-B14F-4D97-AF65-F5344CB8AC3E}">
        <p14:creationId xmlns:p14="http://schemas.microsoft.com/office/powerpoint/2010/main" xmlns="" val="2565434932"/>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p:txBody>
          <a:bodyPr/>
          <a:lstStyle/>
          <a:p>
            <a:pPr rtl="0" eaLnBrk="1" hangingPunct="1"/>
            <a:r>
              <a:rPr lang="es-419"/>
              <a:t>Objetivos del módulo</a:t>
            </a:r>
          </a:p>
        </p:txBody>
      </p:sp>
      <p:sp>
        <p:nvSpPr>
          <p:cNvPr id="2" name="Content Placeholder 1">
            <a:extLst>
              <a:ext uri="{FF2B5EF4-FFF2-40B4-BE49-F238E27FC236}">
                <a16:creationId xmlns:a16="http://schemas.microsoft.com/office/drawing/2014/main" xmlns="" id="{578E99C3-C6EF-8348-99C6-8024418DDEF2}"/>
              </a:ext>
            </a:extLst>
          </p:cNvPr>
          <p:cNvSpPr>
            <a:spLocks noGrp="1"/>
          </p:cNvSpPr>
          <p:nvPr>
            <p:ph idx="1"/>
          </p:nvPr>
        </p:nvSpPr>
        <p:spPr>
          <a:xfrm>
            <a:off x="144065" y="798944"/>
            <a:ext cx="8853286" cy="757551"/>
          </a:xfrm>
        </p:spPr>
        <p:txBody>
          <a:bodyPr/>
          <a:lstStyle/>
          <a:p>
            <a:pPr marL="0" lvl="0" indent="0" defTabSz="914400" rtl="0" eaLnBrk="0" hangingPunct="0">
              <a:spcBef>
                <a:spcPct val="0"/>
              </a:spcBef>
              <a:spcAft>
                <a:spcPct val="0"/>
              </a:spcAft>
              <a:buClrTx/>
              <a:buSzTx/>
              <a:buNone/>
            </a:pPr>
            <a:r>
              <a:rPr lang="es-419" sz="1400" b="1">
                <a:solidFill>
                  <a:schemeClr val="tx1"/>
                </a:solidFill>
                <a:ea typeface="Calibri" panose="020F0502020204030204" pitchFamily="34" charset="0"/>
                <a:cs typeface="Calibri" panose="020F0502020204030204" pitchFamily="34" charset="0"/>
              </a:rPr>
              <a:t>Título del módulo: </a:t>
            </a:r>
            <a:r>
              <a:rPr lang="es-419" sz="1400">
                <a:solidFill>
                  <a:schemeClr val="tx1"/>
                </a:solidFill>
                <a:ea typeface="Calibri" panose="020F0502020204030204" pitchFamily="34" charset="0"/>
                <a:cs typeface="Calibri" panose="020F0502020204030204" pitchFamily="34" charset="0"/>
              </a:rPr>
              <a:t>Enrutamiento entre VLAN</a:t>
            </a:r>
          </a:p>
          <a:p>
            <a:pPr marL="0" lvl="0" indent="0" defTabSz="914400" eaLnBrk="0" hangingPunct="0">
              <a:spcBef>
                <a:spcPct val="0"/>
              </a:spcBef>
              <a:spcAft>
                <a:spcPct val="0"/>
              </a:spcAft>
              <a:buClrTx/>
              <a:buSzTx/>
              <a:buNone/>
            </a:pPr>
            <a:endParaRPr lang="en-US" altLang="en-US" sz="1400" dirty="0">
              <a:solidFill>
                <a:schemeClr val="tx1"/>
              </a:solidFill>
            </a:endParaRPr>
          </a:p>
          <a:p>
            <a:pPr marL="0" lvl="0" indent="0" defTabSz="914400" rtl="0" eaLnBrk="0" hangingPunct="0">
              <a:spcBef>
                <a:spcPct val="0"/>
              </a:spcBef>
              <a:spcAft>
                <a:spcPct val="0"/>
              </a:spcAft>
              <a:buClrTx/>
              <a:buSzTx/>
              <a:buNone/>
            </a:pPr>
            <a:r>
              <a:rPr lang="es-419" sz="1400" b="1">
                <a:solidFill>
                  <a:schemeClr val="tx1"/>
                </a:solidFill>
                <a:ea typeface="Calibri" panose="020F0502020204030204" pitchFamily="34" charset="0"/>
                <a:cs typeface="Calibri" panose="020F0502020204030204" pitchFamily="34" charset="0"/>
              </a:rPr>
              <a:t>Objetivo del módulo</a:t>
            </a:r>
            <a:r>
              <a:rPr lang="es-419" sz="1400">
                <a:solidFill>
                  <a:schemeClr val="tx1"/>
                </a:solidFill>
                <a:ea typeface="Calibri" panose="020F0502020204030204" pitchFamily="34" charset="0"/>
                <a:cs typeface="Calibri" panose="020F0502020204030204" pitchFamily="34" charset="0"/>
              </a:rPr>
              <a:t>: Solucionar problemas sobre inter-VLAN routing en dispositivos capa 3</a:t>
            </a:r>
          </a:p>
          <a:p>
            <a:endParaRPr lang="en-US" dirty="0"/>
          </a:p>
        </p:txBody>
      </p:sp>
      <p:graphicFrame>
        <p:nvGraphicFramePr>
          <p:cNvPr id="3" name="Table 2">
            <a:extLst>
              <a:ext uri="{FF2B5EF4-FFF2-40B4-BE49-F238E27FC236}">
                <a16:creationId xmlns:a16="http://schemas.microsoft.com/office/drawing/2014/main" xmlns="" id="{2203BE17-8BB3-DF41-A2CF-06DE014D1956}"/>
              </a:ext>
            </a:extLst>
          </p:cNvPr>
          <p:cNvGraphicFramePr>
            <a:graphicFrameLocks noGrp="1"/>
          </p:cNvGraphicFramePr>
          <p:nvPr>
            <p:extLst>
              <p:ext uri="{D42A27DB-BD31-4B8C-83A1-F6EECF244321}">
                <p14:modId xmlns:p14="http://schemas.microsoft.com/office/powerpoint/2010/main" xmlns="" val="2249591426"/>
              </p:ext>
            </p:extLst>
          </p:nvPr>
        </p:nvGraphicFramePr>
        <p:xfrm>
          <a:off x="655782" y="1732166"/>
          <a:ext cx="7555085" cy="2458720"/>
        </p:xfrm>
        <a:graphic>
          <a:graphicData uri="http://schemas.openxmlformats.org/drawingml/2006/table">
            <a:tbl>
              <a:tblPr firstRow="1" bandRow="1">
                <a:tableStyleId>{5C22544A-7EE6-4342-B048-85BDC9FD1C3A}</a:tableStyleId>
              </a:tblPr>
              <a:tblGrid>
                <a:gridCol w="3225845">
                  <a:extLst>
                    <a:ext uri="{9D8B030D-6E8A-4147-A177-3AD203B41FA5}">
                      <a16:colId xmlns:a16="http://schemas.microsoft.com/office/drawing/2014/main" xmlns="" val="2579019526"/>
                    </a:ext>
                  </a:extLst>
                </a:gridCol>
                <a:gridCol w="4329240">
                  <a:extLst>
                    <a:ext uri="{9D8B030D-6E8A-4147-A177-3AD203B41FA5}">
                      <a16:colId xmlns:a16="http://schemas.microsoft.com/office/drawing/2014/main" xmlns="" val="1764220437"/>
                    </a:ext>
                  </a:extLst>
                </a:gridCol>
              </a:tblGrid>
              <a:tr h="370840">
                <a:tc>
                  <a:txBody>
                    <a:bodyPr/>
                    <a:lstStyle/>
                    <a:p>
                      <a:pPr algn="l" rtl="0" fontAlgn="ctr"/>
                      <a:r>
                        <a:rPr lang="es-419" b="1">
                          <a:effectLst/>
                        </a:rPr>
                        <a:t>Título del tema</a:t>
                      </a:r>
                    </a:p>
                  </a:txBody>
                  <a:tcPr marL="47625" marR="47625" marT="47625" marB="47625" anchor="ctr"/>
                </a:tc>
                <a:tc>
                  <a:txBody>
                    <a:bodyPr/>
                    <a:lstStyle/>
                    <a:p>
                      <a:pPr algn="l" rtl="0" fontAlgn="ctr"/>
                      <a:r>
                        <a:rPr lang="es-419" b="1">
                          <a:effectLst/>
                        </a:rPr>
                        <a:t>Objetivo del tema</a:t>
                      </a:r>
                    </a:p>
                  </a:txBody>
                  <a:tcPr marL="47625" marR="47625" marT="47625" marB="47625" anchor="ctr"/>
                </a:tc>
                <a:extLst>
                  <a:ext uri="{0D108BD9-81ED-4DB2-BD59-A6C34878D82A}">
                    <a16:rowId xmlns:a16="http://schemas.microsoft.com/office/drawing/2014/main" xmlns="" val="742401779"/>
                  </a:ext>
                </a:extLst>
              </a:tr>
              <a:tr h="370840">
                <a:tc>
                  <a:txBody>
                    <a:bodyPr/>
                    <a:lstStyle/>
                    <a:p>
                      <a:pPr rtl="0" fontAlgn="ctr"/>
                      <a:r>
                        <a:rPr lang="es-419" b="1">
                          <a:solidFill>
                            <a:schemeClr val="bg1"/>
                          </a:solidFill>
                          <a:effectLst/>
                        </a:rPr>
                        <a:t>Funcionamiento del routing entre redes VLAN</a:t>
                      </a:r>
                    </a:p>
                  </a:txBody>
                  <a:tcPr marL="47625" marR="47625" marT="47625" marB="47625" anchor="ctr">
                    <a:solidFill>
                      <a:schemeClr val="accent1"/>
                    </a:solidFill>
                  </a:tcPr>
                </a:tc>
                <a:tc>
                  <a:txBody>
                    <a:bodyPr/>
                    <a:lstStyle/>
                    <a:p>
                      <a:pPr rtl="0" fontAlgn="ctr"/>
                      <a:r>
                        <a:rPr lang="es-419" b="0" dirty="0">
                          <a:effectLst/>
                        </a:rPr>
                        <a:t>Describir las opciones para configurar el </a:t>
                      </a:r>
                      <a:r>
                        <a:rPr lang="es-419" b="0" dirty="0" err="1">
                          <a:effectLst/>
                        </a:rPr>
                        <a:t>routing</a:t>
                      </a:r>
                      <a:r>
                        <a:rPr lang="es-419" b="0" dirty="0">
                          <a:effectLst/>
                        </a:rPr>
                        <a:t> entre redes VLAN.</a:t>
                      </a:r>
                    </a:p>
                  </a:txBody>
                  <a:tcPr marL="47625" marR="47625" marT="47625" marB="47625" anchor="ctr"/>
                </a:tc>
                <a:extLst>
                  <a:ext uri="{0D108BD9-81ED-4DB2-BD59-A6C34878D82A}">
                    <a16:rowId xmlns:a16="http://schemas.microsoft.com/office/drawing/2014/main" xmlns="" val="3150950737"/>
                  </a:ext>
                </a:extLst>
              </a:tr>
              <a:tr h="370840">
                <a:tc>
                  <a:txBody>
                    <a:bodyPr/>
                    <a:lstStyle/>
                    <a:p>
                      <a:pPr rtl="0" fontAlgn="ctr"/>
                      <a:r>
                        <a:rPr lang="es-419" b="1">
                          <a:solidFill>
                            <a:schemeClr val="bg1"/>
                          </a:solidFill>
                          <a:effectLst/>
                        </a:rPr>
                        <a:t>Routing entre VLAN con router-on-a-stick</a:t>
                      </a:r>
                    </a:p>
                  </a:txBody>
                  <a:tcPr marL="47625" marR="47625" marT="47625" marB="47625" anchor="ctr">
                    <a:solidFill>
                      <a:schemeClr val="accent1"/>
                    </a:solidFill>
                  </a:tcPr>
                </a:tc>
                <a:tc>
                  <a:txBody>
                    <a:bodyPr/>
                    <a:lstStyle/>
                    <a:p>
                      <a:pPr rtl="0" fontAlgn="ctr"/>
                      <a:r>
                        <a:rPr lang="es-419" b="0" dirty="0">
                          <a:effectLst/>
                        </a:rPr>
                        <a:t>Configurar el </a:t>
                      </a:r>
                      <a:r>
                        <a:rPr lang="es-419" b="0" dirty="0" err="1">
                          <a:effectLst/>
                        </a:rPr>
                        <a:t>routing</a:t>
                      </a:r>
                      <a:r>
                        <a:rPr lang="es-419" b="0" dirty="0">
                          <a:effectLst/>
                        </a:rPr>
                        <a:t> entre redes VLAN con un </a:t>
                      </a:r>
                      <a:r>
                        <a:rPr lang="es-419" b="0" dirty="0" err="1">
                          <a:effectLst/>
                        </a:rPr>
                        <a:t>router</a:t>
                      </a:r>
                      <a:r>
                        <a:rPr lang="es-419" b="0" dirty="0">
                          <a:effectLst/>
                        </a:rPr>
                        <a:t>-</a:t>
                      </a:r>
                      <a:r>
                        <a:rPr lang="es-419" b="0" dirty="0" err="1">
                          <a:effectLst/>
                        </a:rPr>
                        <a:t>on</a:t>
                      </a:r>
                      <a:r>
                        <a:rPr lang="es-419" b="0" dirty="0">
                          <a:effectLst/>
                        </a:rPr>
                        <a:t>-a-</a:t>
                      </a:r>
                      <a:r>
                        <a:rPr lang="es-419" b="0" dirty="0" err="1">
                          <a:effectLst/>
                        </a:rPr>
                        <a:t>stick</a:t>
                      </a:r>
                      <a:r>
                        <a:rPr lang="es-419" b="0" dirty="0">
                          <a:effectLst/>
                        </a:rPr>
                        <a:t>.</a:t>
                      </a:r>
                    </a:p>
                  </a:txBody>
                  <a:tcPr marL="47625" marR="47625" marT="47625" marB="47625" anchor="ctr"/>
                </a:tc>
                <a:extLst>
                  <a:ext uri="{0D108BD9-81ED-4DB2-BD59-A6C34878D82A}">
                    <a16:rowId xmlns:a16="http://schemas.microsoft.com/office/drawing/2014/main" xmlns="" val="2772085455"/>
                  </a:ext>
                </a:extLst>
              </a:tr>
              <a:tr h="370840">
                <a:tc>
                  <a:txBody>
                    <a:bodyPr/>
                    <a:lstStyle/>
                    <a:p>
                      <a:pPr rtl="0" fontAlgn="ctr"/>
                      <a:r>
                        <a:rPr lang="es-419" b="1">
                          <a:solidFill>
                            <a:schemeClr val="bg1"/>
                          </a:solidFill>
                          <a:effectLst/>
                        </a:rPr>
                        <a:t>Inter-VLAN Routing usando switches de capa 3</a:t>
                      </a:r>
                    </a:p>
                  </a:txBody>
                  <a:tcPr marL="47625" marR="47625" marT="47625" marB="47625" anchor="ctr">
                    <a:solidFill>
                      <a:schemeClr val="accent1"/>
                    </a:solidFill>
                  </a:tcPr>
                </a:tc>
                <a:tc>
                  <a:txBody>
                    <a:bodyPr/>
                    <a:lstStyle/>
                    <a:p>
                      <a:pPr rtl="0" fontAlgn="ctr"/>
                      <a:r>
                        <a:rPr lang="es-419" b="0" dirty="0">
                          <a:effectLst/>
                        </a:rPr>
                        <a:t>Configurar el </a:t>
                      </a:r>
                      <a:r>
                        <a:rPr lang="es-419" b="0" dirty="0" err="1">
                          <a:effectLst/>
                        </a:rPr>
                        <a:t>routing</a:t>
                      </a:r>
                      <a:r>
                        <a:rPr lang="es-419" b="0" dirty="0">
                          <a:effectLst/>
                        </a:rPr>
                        <a:t> entre redes VLAN mediante </a:t>
                      </a:r>
                      <a:r>
                        <a:rPr lang="es-419" b="0" dirty="0" err="1">
                          <a:effectLst/>
                        </a:rPr>
                        <a:t>switching</a:t>
                      </a:r>
                      <a:r>
                        <a:rPr lang="es-419" b="0" dirty="0">
                          <a:effectLst/>
                        </a:rPr>
                        <a:t> de capa 3.</a:t>
                      </a:r>
                    </a:p>
                  </a:txBody>
                  <a:tcPr marL="47625" marR="47625" marT="47625" marB="47625" anchor="ctr"/>
                </a:tc>
                <a:extLst>
                  <a:ext uri="{0D108BD9-81ED-4DB2-BD59-A6C34878D82A}">
                    <a16:rowId xmlns:a16="http://schemas.microsoft.com/office/drawing/2014/main" xmlns="" val="3228802595"/>
                  </a:ext>
                </a:extLst>
              </a:tr>
              <a:tr h="370840">
                <a:tc>
                  <a:txBody>
                    <a:bodyPr/>
                    <a:lstStyle/>
                    <a:p>
                      <a:pPr rtl="0" fontAlgn="ctr"/>
                      <a:r>
                        <a:rPr lang="es-419" b="1">
                          <a:solidFill>
                            <a:schemeClr val="bg1"/>
                          </a:solidFill>
                          <a:effectLst/>
                        </a:rPr>
                        <a:t>Resolución de problemas de routing entre VLAN</a:t>
                      </a:r>
                    </a:p>
                  </a:txBody>
                  <a:tcPr marL="47625" marR="47625" marT="47625" marB="47625" anchor="ctr">
                    <a:solidFill>
                      <a:schemeClr val="accent1"/>
                    </a:solidFill>
                  </a:tcPr>
                </a:tc>
                <a:tc>
                  <a:txBody>
                    <a:bodyPr/>
                    <a:lstStyle/>
                    <a:p>
                      <a:pPr rtl="0" fontAlgn="ctr"/>
                      <a:r>
                        <a:rPr lang="es-419" b="0" dirty="0">
                          <a:effectLst/>
                        </a:rPr>
                        <a:t>Solucionar problemas comunes de configuración entre VLAN.</a:t>
                      </a:r>
                    </a:p>
                  </a:txBody>
                  <a:tcPr marL="47625" marR="47625" marT="47625" marB="47625" anchor="ctr"/>
                </a:tc>
                <a:extLst>
                  <a:ext uri="{0D108BD9-81ED-4DB2-BD59-A6C34878D82A}">
                    <a16:rowId xmlns:a16="http://schemas.microsoft.com/office/drawing/2014/main" xmlns="" val="3134809945"/>
                  </a:ext>
                </a:extLst>
              </a:tr>
            </a:tbl>
          </a:graphicData>
        </a:graphic>
      </p:graphicFrame>
    </p:spTree>
    <p:custDataLst>
      <p:tags r:id="rId1"/>
    </p:custDataLst>
    <p:extLst>
      <p:ext uri="{BB962C8B-B14F-4D97-AF65-F5344CB8AC3E}">
        <p14:creationId xmlns:p14="http://schemas.microsoft.com/office/powerpoint/2010/main" xmlns="" val="111192384"/>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1600" dirty="0"/>
              <a:t>Enrutamiento entre VLAN mediante conmutadores de capa 3 </a:t>
            </a:r>
            <a:r>
              <a:rPr lang="es-419" sz="2400" dirty="0"/>
              <a:t>Enrutamiento entre VLAN del conmutador de capa 3</a:t>
            </a:r>
          </a:p>
        </p:txBody>
      </p:sp>
      <p:sp>
        <p:nvSpPr>
          <p:cNvPr id="6" name="Content Placeholder 5">
            <a:extLst>
              <a:ext uri="{FF2B5EF4-FFF2-40B4-BE49-F238E27FC236}">
                <a16:creationId xmlns:a16="http://schemas.microsoft.com/office/drawing/2014/main" xmlns="" id="{527A7547-D335-B140-B7E0-0DED20AE568E}"/>
              </a:ext>
            </a:extLst>
          </p:cNvPr>
          <p:cNvSpPr>
            <a:spLocks noGrp="1"/>
          </p:cNvSpPr>
          <p:nvPr>
            <p:ph idx="1"/>
          </p:nvPr>
        </p:nvSpPr>
        <p:spPr>
          <a:xfrm>
            <a:off x="474662" y="731837"/>
            <a:ext cx="8280057" cy="3599939"/>
          </a:xfrm>
        </p:spPr>
        <p:txBody>
          <a:bodyPr/>
          <a:lstStyle/>
          <a:p>
            <a:pPr marL="0" indent="0" algn="l" rtl="0"/>
            <a:r>
              <a:rPr lang="es-419" sz="1400" dirty="0">
                <a:solidFill>
                  <a:srgbClr val="000000"/>
                </a:solidFill>
              </a:rPr>
              <a:t>El enrutamiento entre VLAN mediante el método </a:t>
            </a:r>
            <a:r>
              <a:rPr lang="es-419" sz="1400" dirty="0" err="1">
                <a:solidFill>
                  <a:srgbClr val="000000"/>
                </a:solidFill>
              </a:rPr>
              <a:t>router</a:t>
            </a:r>
            <a:r>
              <a:rPr lang="es-419" sz="1400" dirty="0">
                <a:solidFill>
                  <a:srgbClr val="000000"/>
                </a:solidFill>
              </a:rPr>
              <a:t>-</a:t>
            </a:r>
            <a:r>
              <a:rPr lang="es-419" sz="1400" dirty="0" err="1">
                <a:solidFill>
                  <a:srgbClr val="000000"/>
                </a:solidFill>
              </a:rPr>
              <a:t>on</a:t>
            </a:r>
            <a:r>
              <a:rPr lang="es-419" sz="1400" dirty="0">
                <a:solidFill>
                  <a:srgbClr val="000000"/>
                </a:solidFill>
              </a:rPr>
              <a:t>-a-</a:t>
            </a:r>
            <a:r>
              <a:rPr lang="es-419" sz="1400" dirty="0" err="1">
                <a:solidFill>
                  <a:srgbClr val="000000"/>
                </a:solidFill>
              </a:rPr>
              <a:t>stick</a:t>
            </a:r>
            <a:r>
              <a:rPr lang="es-419" sz="1400" dirty="0">
                <a:solidFill>
                  <a:srgbClr val="000000"/>
                </a:solidFill>
              </a:rPr>
              <a:t> es fácil de implementar para una organización pequeña y mediana. Sin embargo, una gran empresa requiere un método más rápido y mucho más escalable para proporcionar enrutamiento entre VLAN.</a:t>
            </a:r>
          </a:p>
          <a:p>
            <a:pPr marL="0" indent="0" algn="l"/>
            <a:endParaRPr lang="en-US" sz="1400" dirty="0">
              <a:solidFill>
                <a:srgbClr val="000000"/>
              </a:solidFill>
            </a:endParaRPr>
          </a:p>
          <a:p>
            <a:pPr marL="0" indent="0" algn="l" rtl="0"/>
            <a:r>
              <a:rPr lang="es-419" sz="1400" dirty="0">
                <a:solidFill>
                  <a:srgbClr val="000000"/>
                </a:solidFill>
              </a:rPr>
              <a:t>Las LAN de campus empresariales utilizan conmutadores de nivel 3 para proporcionar enrutamiento entre VLAN. Los </a:t>
            </a:r>
            <a:r>
              <a:rPr lang="es-419" sz="1400" dirty="0" err="1">
                <a:solidFill>
                  <a:srgbClr val="000000"/>
                </a:solidFill>
              </a:rPr>
              <a:t>switches</a:t>
            </a:r>
            <a:r>
              <a:rPr lang="es-419" sz="1400" dirty="0">
                <a:solidFill>
                  <a:srgbClr val="000000"/>
                </a:solidFill>
              </a:rPr>
              <a:t> de nivel 3 utilizan conmutación basada en hardware para lograr velocidades de procesamiento de paquetes más altas que los enrutadores. Los conmutadores de capa 3 también se implementan comúnmente en armarios de cableado de capa de distribución empresarial.</a:t>
            </a:r>
          </a:p>
          <a:p>
            <a:pPr marL="0" indent="0" algn="l"/>
            <a:endParaRPr lang="en-US" sz="1400" dirty="0">
              <a:solidFill>
                <a:srgbClr val="000000"/>
              </a:solidFill>
            </a:endParaRPr>
          </a:p>
          <a:p>
            <a:pPr marL="0" indent="0" algn="l" rtl="0"/>
            <a:r>
              <a:rPr lang="es-419" sz="1400" dirty="0">
                <a:solidFill>
                  <a:srgbClr val="000000"/>
                </a:solidFill>
              </a:rPr>
              <a:t>Las capacidades de un conmutador de capa 3 incluyen la capacidad de hacer lo siguiente:</a:t>
            </a:r>
          </a:p>
          <a:p>
            <a:pPr marL="415985" lvl="1" indent="-342900" rtl="0">
              <a:buFont typeface="Arial" panose="020B0604020202020204" pitchFamily="34" charset="0"/>
              <a:buChar char="•"/>
            </a:pPr>
            <a:r>
              <a:rPr lang="es-419" dirty="0">
                <a:solidFill>
                  <a:srgbClr val="000000"/>
                </a:solidFill>
              </a:rPr>
              <a:t>Ruta de una VLAN a otra mediante múltiples interfaces virtuales conmutadas (</a:t>
            </a:r>
            <a:r>
              <a:rPr lang="es-419" dirty="0" err="1">
                <a:solidFill>
                  <a:srgbClr val="000000"/>
                </a:solidFill>
              </a:rPr>
              <a:t>SVIs</a:t>
            </a:r>
            <a:r>
              <a:rPr lang="es-419" dirty="0">
                <a:solidFill>
                  <a:srgbClr val="000000"/>
                </a:solidFill>
              </a:rPr>
              <a:t>).</a:t>
            </a:r>
          </a:p>
          <a:p>
            <a:pPr marL="415985" lvl="1" indent="-342900" rtl="0">
              <a:buFont typeface="Arial" panose="020B0604020202020204" pitchFamily="34" charset="0"/>
              <a:buChar char="•"/>
            </a:pPr>
            <a:r>
              <a:rPr lang="es-419" dirty="0">
                <a:solidFill>
                  <a:srgbClr val="000000"/>
                </a:solidFill>
              </a:rPr>
              <a:t>Convierta un puerto de conmutación de capa 2 en una interfaz de capa 3 (es decir, un puerto enrutado). Un puerto enrutado es similar a una interfaz física en un </a:t>
            </a:r>
            <a:r>
              <a:rPr lang="es-419" dirty="0" err="1">
                <a:solidFill>
                  <a:srgbClr val="000000"/>
                </a:solidFill>
              </a:rPr>
              <a:t>router</a:t>
            </a:r>
            <a:r>
              <a:rPr lang="es-419" dirty="0">
                <a:solidFill>
                  <a:srgbClr val="000000"/>
                </a:solidFill>
              </a:rPr>
              <a:t> Cisco IOS.</a:t>
            </a:r>
          </a:p>
          <a:p>
            <a:pPr marL="415985" lvl="1" indent="-342900" rtl="0">
              <a:buFont typeface="Arial" panose="020B0604020202020204" pitchFamily="34" charset="0"/>
              <a:buChar char="•"/>
            </a:pPr>
            <a:r>
              <a:rPr lang="es-419" dirty="0">
                <a:solidFill>
                  <a:srgbClr val="000000"/>
                </a:solidFill>
              </a:rPr>
              <a:t>Para proporcionar enrutamiento entre VLAN, los conmutadores de capa 3 utilizan </a:t>
            </a:r>
            <a:r>
              <a:rPr lang="es-419" dirty="0" err="1">
                <a:solidFill>
                  <a:srgbClr val="000000"/>
                </a:solidFill>
              </a:rPr>
              <a:t>SVIs</a:t>
            </a:r>
            <a:r>
              <a:rPr lang="es-419" dirty="0">
                <a:solidFill>
                  <a:srgbClr val="000000"/>
                </a:solidFill>
              </a:rPr>
              <a:t>. Los </a:t>
            </a:r>
            <a:r>
              <a:rPr lang="es-419" dirty="0" err="1">
                <a:solidFill>
                  <a:srgbClr val="000000"/>
                </a:solidFill>
              </a:rPr>
              <a:t>SVIs</a:t>
            </a:r>
            <a:r>
              <a:rPr lang="es-419" dirty="0">
                <a:solidFill>
                  <a:srgbClr val="000000"/>
                </a:solidFill>
              </a:rPr>
              <a:t> se configuran utilizando el mismo comando </a:t>
            </a:r>
            <a:r>
              <a:rPr lang="es-419" b="1" dirty="0">
                <a:solidFill>
                  <a:srgbClr val="000000"/>
                </a:solidFill>
              </a:rPr>
              <a:t>interface </a:t>
            </a:r>
            <a:r>
              <a:rPr lang="es-419" b="1" dirty="0" err="1">
                <a:solidFill>
                  <a:srgbClr val="000000"/>
                </a:solidFill>
              </a:rPr>
              <a:t>vlan</a:t>
            </a:r>
            <a:r>
              <a:rPr lang="es-419" i="1" dirty="0" err="1">
                <a:solidFill>
                  <a:srgbClr val="000000"/>
                </a:solidFill>
              </a:rPr>
              <a:t>vlan</a:t>
            </a:r>
            <a:r>
              <a:rPr lang="es-419" i="1" dirty="0">
                <a:solidFill>
                  <a:srgbClr val="000000"/>
                </a:solidFill>
              </a:rPr>
              <a:t>-id</a:t>
            </a:r>
            <a:r>
              <a:rPr lang="es-419" dirty="0">
                <a:solidFill>
                  <a:srgbClr val="000000"/>
                </a:solidFill>
              </a:rPr>
              <a:t> utilizado para crear el SVI de administración en un conmutador de capa 2. Se debe crear un SVI de Capa 3 para cada una de las VLAN enrutables.</a:t>
            </a:r>
          </a:p>
          <a:p>
            <a:pPr marL="342900" indent="-342900" algn="l">
              <a:buFont typeface="Arial" panose="020B0604020202020204" pitchFamily="34" charset="0"/>
              <a:buChar char="•"/>
            </a:pPr>
            <a:endParaRPr lang="en-US" sz="1200" dirty="0">
              <a:solidFill>
                <a:srgbClr val="000000"/>
              </a:solidFill>
            </a:endParaRPr>
          </a:p>
        </p:txBody>
      </p:sp>
    </p:spTree>
    <p:extLst>
      <p:ext uri="{BB962C8B-B14F-4D97-AF65-F5344CB8AC3E}">
        <p14:creationId xmlns:p14="http://schemas.microsoft.com/office/powerpoint/2010/main" xmlns="" val="54388650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1600" dirty="0"/>
              <a:t>Enrutamiento entre VLAN mediante conmutadores de capa 3 </a:t>
            </a:r>
            <a:r>
              <a:rPr lang="es-419" sz="2400" dirty="0"/>
              <a:t>Escenario de conmutador de capa 3</a:t>
            </a:r>
          </a:p>
        </p:txBody>
      </p:sp>
      <p:sp>
        <p:nvSpPr>
          <p:cNvPr id="8" name="Rectangle 7">
            <a:extLst>
              <a:ext uri="{FF2B5EF4-FFF2-40B4-BE49-F238E27FC236}">
                <a16:creationId xmlns:a16="http://schemas.microsoft.com/office/drawing/2014/main" xmlns="" id="{F6B4CA7F-BDD6-D141-A5B9-E7D11B35E7F2}"/>
              </a:ext>
            </a:extLst>
          </p:cNvPr>
          <p:cNvSpPr/>
          <p:nvPr/>
        </p:nvSpPr>
        <p:spPr>
          <a:xfrm>
            <a:off x="372140" y="1150862"/>
            <a:ext cx="3197630" cy="2308324"/>
          </a:xfrm>
          <a:prstGeom prst="rect">
            <a:avLst/>
          </a:prstGeom>
        </p:spPr>
        <p:txBody>
          <a:bodyPr wrap="square">
            <a:spAutoFit/>
          </a:bodyPr>
          <a:lstStyle/>
          <a:p>
            <a:pPr rtl="0"/>
            <a:r>
              <a:rPr lang="es-419">
                <a:solidFill>
                  <a:srgbClr val="000000"/>
                </a:solidFill>
                <a:latin typeface="+mn-lt"/>
              </a:rPr>
              <a:t>En la figura, el conmutador de capa 3, D1, está conectado a dos hosts en diferentes VLAN. PC1 está en VLAN 10 y PC2 está en VLAN 20, como se muestra. El conmutador de capa 3 proporcionará servicios de enrutamiento entre VLAN a los dos hosts.</a:t>
            </a:r>
          </a:p>
        </p:txBody>
      </p:sp>
      <p:pic>
        <p:nvPicPr>
          <p:cNvPr id="7" name="Content Placeholder 6">
            <a:extLst>
              <a:ext uri="{FF2B5EF4-FFF2-40B4-BE49-F238E27FC236}">
                <a16:creationId xmlns:a16="http://schemas.microsoft.com/office/drawing/2014/main" xmlns="" id="{F200AF4B-9C61-394A-8EBD-1788F103620A}"/>
              </a:ext>
            </a:extLst>
          </p:cNvPr>
          <p:cNvPicPr>
            <a:picLocks noGrp="1" noChangeAspect="1"/>
          </p:cNvPicPr>
          <p:nvPr>
            <p:ph idx="1"/>
          </p:nvPr>
        </p:nvPicPr>
        <p:blipFill>
          <a:blip r:embed="rId3"/>
          <a:stretch>
            <a:fillRect/>
          </a:stretch>
        </p:blipFill>
        <p:spPr>
          <a:xfrm>
            <a:off x="3569770" y="731837"/>
            <a:ext cx="4775718" cy="3689350"/>
          </a:xfrm>
        </p:spPr>
      </p:pic>
    </p:spTree>
    <p:extLst>
      <p:ext uri="{BB962C8B-B14F-4D97-AF65-F5344CB8AC3E}">
        <p14:creationId xmlns:p14="http://schemas.microsoft.com/office/powerpoint/2010/main" xmlns="" val="322478605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1600" dirty="0"/>
              <a:t>Enrutamiento entre VLAN mediante Conmutadores de Capa 3 </a:t>
            </a:r>
            <a:r>
              <a:rPr lang="es-419" sz="2400" dirty="0"/>
              <a:t>Configuración de Conmutadores de Capa 3</a:t>
            </a:r>
          </a:p>
        </p:txBody>
      </p:sp>
      <p:sp>
        <p:nvSpPr>
          <p:cNvPr id="4" name="Content Placeholder 3">
            <a:extLst>
              <a:ext uri="{FF2B5EF4-FFF2-40B4-BE49-F238E27FC236}">
                <a16:creationId xmlns:a16="http://schemas.microsoft.com/office/drawing/2014/main" xmlns="" id="{E1DB1600-FC68-DC40-94DE-015293322B10}"/>
              </a:ext>
            </a:extLst>
          </p:cNvPr>
          <p:cNvSpPr>
            <a:spLocks noGrp="1"/>
          </p:cNvSpPr>
          <p:nvPr>
            <p:ph idx="1"/>
          </p:nvPr>
        </p:nvSpPr>
        <p:spPr>
          <a:xfrm>
            <a:off x="474663" y="731837"/>
            <a:ext cx="5033002" cy="3689897"/>
          </a:xfrm>
        </p:spPr>
        <p:txBody>
          <a:bodyPr/>
          <a:lstStyle/>
          <a:p>
            <a:pPr marL="0" indent="0" algn="l" rtl="0"/>
            <a:r>
              <a:rPr lang="es-419" sz="1400">
                <a:solidFill>
                  <a:srgbClr val="000000"/>
                </a:solidFill>
              </a:rPr>
              <a:t>Complete los siguientes pasos para configurar S1 con VLAN y trunking :</a:t>
            </a:r>
          </a:p>
          <a:p>
            <a:pPr marL="342900" indent="-342900" algn="l" rtl="0">
              <a:buFont typeface="Arial" panose="020B0604020202020204" pitchFamily="34" charset="0"/>
              <a:buChar char="•"/>
            </a:pPr>
            <a:r>
              <a:rPr lang="es-419" sz="1400" b="1">
                <a:solidFill>
                  <a:srgbClr val="000000"/>
                </a:solidFill>
              </a:rPr>
              <a:t>Paso 1</a:t>
            </a:r>
            <a:r>
              <a:rPr lang="es-419" sz="1400">
                <a:solidFill>
                  <a:srgbClr val="000000"/>
                </a:solidFill>
              </a:rPr>
              <a:t>. Cree las VLAN. En el ejemplo, se utilizan VLAN 10 y 20. </a:t>
            </a:r>
          </a:p>
          <a:p>
            <a:pPr marL="342900" indent="-342900" algn="l" rtl="0">
              <a:buFont typeface="Arial" panose="020B0604020202020204" pitchFamily="34" charset="0"/>
              <a:buChar char="•"/>
            </a:pPr>
            <a:r>
              <a:rPr lang="es-419" sz="1400" b="1">
                <a:solidFill>
                  <a:srgbClr val="000000"/>
                </a:solidFill>
              </a:rPr>
              <a:t>Paso 2</a:t>
            </a:r>
            <a:r>
              <a:rPr lang="es-419" sz="1400">
                <a:solidFill>
                  <a:srgbClr val="000000"/>
                </a:solidFill>
              </a:rPr>
              <a:t>. Cree las interfaces VLAN SVI. La dirección IP configurada servirá como puerta de enlace predeterminada para los hosts de la VLAN respectiva. </a:t>
            </a:r>
          </a:p>
          <a:p>
            <a:pPr marL="342900" indent="-342900" algn="l" rtl="0">
              <a:buFont typeface="Arial" panose="020B0604020202020204" pitchFamily="34" charset="0"/>
              <a:buChar char="•"/>
            </a:pPr>
            <a:r>
              <a:rPr lang="es-419" sz="1400" b="1">
                <a:solidFill>
                  <a:srgbClr val="000000"/>
                </a:solidFill>
              </a:rPr>
              <a:t>Paso 3</a:t>
            </a:r>
            <a:r>
              <a:rPr lang="es-419" sz="1400">
                <a:solidFill>
                  <a:srgbClr val="000000"/>
                </a:solidFill>
              </a:rPr>
              <a:t>. Configure puertos de acceso. Asigne el puerto apropiado a la VLAN requerida. </a:t>
            </a:r>
          </a:p>
          <a:p>
            <a:pPr marL="342900" indent="-342900" algn="l" rtl="0">
              <a:buFont typeface="Arial" panose="020B0604020202020204" pitchFamily="34" charset="0"/>
              <a:buChar char="•"/>
            </a:pPr>
            <a:r>
              <a:rPr lang="es-419" sz="1400" b="1">
                <a:solidFill>
                  <a:srgbClr val="000000"/>
                </a:solidFill>
              </a:rPr>
              <a:t>Paso 4</a:t>
            </a:r>
            <a:r>
              <a:rPr lang="es-419" sz="1400">
                <a:solidFill>
                  <a:srgbClr val="000000"/>
                </a:solidFill>
              </a:rPr>
              <a:t>. Habilitar routing IP.</a:t>
            </a:r>
            <a:r>
              <a:rPr lang="es-419">
                <a:solidFill>
                  <a:srgbClr val="000000"/>
                </a:solidFill>
              </a:rPr>
              <a:t> </a:t>
            </a:r>
            <a:r>
              <a:rPr lang="es-419" sz="1400">
                <a:solidFill>
                  <a:srgbClr val="000000"/>
                </a:solidFill>
              </a:rPr>
              <a:t>Ejecute el comando </a:t>
            </a:r>
            <a:r>
              <a:rPr lang="es-419" sz="1400" b="1">
                <a:solidFill>
                  <a:srgbClr val="000000"/>
                </a:solidFill>
              </a:rPr>
              <a:t>ip routing </a:t>
            </a:r>
            <a:r>
              <a:rPr lang="es-419" sz="1400">
                <a:solidFill>
                  <a:srgbClr val="000000"/>
                </a:solidFill>
              </a:rPr>
              <a:t>global configuration para permitir el intercambio de tráfico entre las VLAN 10 y 20. Este comando debe configurarse para habilitar el enrutamiento inter-VAN en un conmutador de capa 3 para IPv4.</a:t>
            </a:r>
          </a:p>
          <a:p>
            <a:pPr marL="342900" indent="-342900" algn="l">
              <a:buFont typeface="Arial" panose="020B0604020202020204" pitchFamily="34" charset="0"/>
              <a:buChar char="•"/>
            </a:pPr>
            <a:endParaRPr lang="en-US" sz="1400" dirty="0">
              <a:solidFill>
                <a:srgbClr val="000000"/>
              </a:solidFill>
            </a:endParaRPr>
          </a:p>
        </p:txBody>
      </p:sp>
      <p:pic>
        <p:nvPicPr>
          <p:cNvPr id="9" name="Content Placeholder 6">
            <a:extLst>
              <a:ext uri="{FF2B5EF4-FFF2-40B4-BE49-F238E27FC236}">
                <a16:creationId xmlns:a16="http://schemas.microsoft.com/office/drawing/2014/main" xmlns="" id="{45BAC85C-7253-2642-B45C-B3B741677002}"/>
              </a:ext>
            </a:extLst>
          </p:cNvPr>
          <p:cNvPicPr>
            <a:picLocks noChangeAspect="1"/>
          </p:cNvPicPr>
          <p:nvPr/>
        </p:nvPicPr>
        <p:blipFill>
          <a:blip r:embed="rId3"/>
          <a:stretch>
            <a:fillRect/>
          </a:stretch>
        </p:blipFill>
        <p:spPr>
          <a:xfrm>
            <a:off x="5604592" y="999471"/>
            <a:ext cx="3328216" cy="2571122"/>
          </a:xfrm>
          <a:prstGeom prst="rect">
            <a:avLst/>
          </a:prstGeom>
        </p:spPr>
      </p:pic>
    </p:spTree>
    <p:extLst>
      <p:ext uri="{BB962C8B-B14F-4D97-AF65-F5344CB8AC3E}">
        <p14:creationId xmlns:p14="http://schemas.microsoft.com/office/powerpoint/2010/main" xmlns="" val="119685192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115623"/>
            <a:ext cx="8345488" cy="731837"/>
          </a:xfrm>
        </p:spPr>
        <p:txBody>
          <a:bodyPr/>
          <a:lstStyle/>
          <a:p>
            <a:pPr rtl="0"/>
            <a:r>
              <a:rPr lang="es-419" sz="1600" dirty="0"/>
              <a:t>Enrutamiento entre VLAN mediante</a:t>
            </a:r>
            <a:r>
              <a:rPr lang="en-US" dirty="0"/>
              <a:t/>
            </a:r>
            <a:br>
              <a:rPr lang="en-US" dirty="0"/>
            </a:br>
            <a:r>
              <a:rPr lang="es-419" sz="2400" dirty="0" err="1"/>
              <a:t>switches</a:t>
            </a:r>
            <a:r>
              <a:rPr lang="es-419" sz="2400" dirty="0"/>
              <a:t> de nivel 3 Verificación de enrutamiento entre VLAN del </a:t>
            </a:r>
            <a:r>
              <a:rPr lang="es-419" sz="2400" dirty="0" err="1"/>
              <a:t>switch</a:t>
            </a:r>
            <a:r>
              <a:rPr lang="es-419" sz="2400" dirty="0"/>
              <a:t> de nivel 3</a:t>
            </a:r>
          </a:p>
        </p:txBody>
      </p:sp>
      <p:sp>
        <p:nvSpPr>
          <p:cNvPr id="5" name="Content Placeholder 4">
            <a:extLst>
              <a:ext uri="{FF2B5EF4-FFF2-40B4-BE49-F238E27FC236}">
                <a16:creationId xmlns:a16="http://schemas.microsoft.com/office/drawing/2014/main" xmlns="" id="{CE8DE5B7-FE89-524B-80C4-04C2BB9E6598}"/>
              </a:ext>
            </a:extLst>
          </p:cNvPr>
          <p:cNvSpPr>
            <a:spLocks noGrp="1"/>
          </p:cNvSpPr>
          <p:nvPr>
            <p:ph idx="1"/>
          </p:nvPr>
        </p:nvSpPr>
        <p:spPr>
          <a:xfrm>
            <a:off x="431971" y="972061"/>
            <a:ext cx="8280057" cy="3689897"/>
          </a:xfrm>
        </p:spPr>
        <p:txBody>
          <a:bodyPr/>
          <a:lstStyle/>
          <a:p>
            <a:pPr marL="0" indent="0" algn="l" rtl="0"/>
            <a:r>
              <a:rPr lang="es-419" sz="1600" dirty="0">
                <a:solidFill>
                  <a:srgbClr val="000000"/>
                </a:solidFill>
              </a:rPr>
              <a:t>El enrutamiento entre VLAN mediante un conmutador de capa 3 es más sencillo de configurar que el método </a:t>
            </a:r>
            <a:r>
              <a:rPr lang="es-419" sz="1600" dirty="0" err="1">
                <a:solidFill>
                  <a:srgbClr val="000000"/>
                </a:solidFill>
              </a:rPr>
              <a:t>router</a:t>
            </a:r>
            <a:r>
              <a:rPr lang="es-419" sz="1600" dirty="0">
                <a:solidFill>
                  <a:srgbClr val="000000"/>
                </a:solidFill>
              </a:rPr>
              <a:t>-</a:t>
            </a:r>
            <a:r>
              <a:rPr lang="es-419" sz="1600" dirty="0" err="1">
                <a:solidFill>
                  <a:srgbClr val="000000"/>
                </a:solidFill>
              </a:rPr>
              <a:t>on</a:t>
            </a:r>
            <a:r>
              <a:rPr lang="es-419" sz="1600" dirty="0">
                <a:solidFill>
                  <a:srgbClr val="000000"/>
                </a:solidFill>
              </a:rPr>
              <a:t>-a-</a:t>
            </a:r>
            <a:r>
              <a:rPr lang="es-419" sz="1600" dirty="0" err="1">
                <a:solidFill>
                  <a:srgbClr val="000000"/>
                </a:solidFill>
              </a:rPr>
              <a:t>stick</a:t>
            </a:r>
            <a:r>
              <a:rPr lang="es-419" sz="1600" dirty="0">
                <a:solidFill>
                  <a:srgbClr val="000000"/>
                </a:solidFill>
              </a:rPr>
              <a:t>. Una vez completada la configuración, la configuración se puede verificar probando la conectividad entre los hosts.</a:t>
            </a:r>
          </a:p>
          <a:p>
            <a:pPr marL="342900" indent="-342900" algn="l" rtl="0">
              <a:buFont typeface="Arial" panose="020B0604020202020204" pitchFamily="34" charset="0"/>
              <a:buChar char="•"/>
            </a:pPr>
            <a:r>
              <a:rPr lang="es-419" sz="1600" dirty="0">
                <a:solidFill>
                  <a:srgbClr val="000000"/>
                </a:solidFill>
              </a:rPr>
              <a:t>Desde un host, compruebe la conectividad con un host de otra VLAN mediante el comando  </a:t>
            </a:r>
            <a:r>
              <a:rPr lang="es-419" sz="1600" b="1" dirty="0">
                <a:solidFill>
                  <a:srgbClr val="000000"/>
                </a:solidFill>
              </a:rPr>
              <a:t>ping</a:t>
            </a:r>
            <a:r>
              <a:rPr lang="es-419" sz="1600" dirty="0">
                <a:solidFill>
                  <a:srgbClr val="000000"/>
                </a:solidFill>
              </a:rPr>
              <a:t> . Es una buena idea verificar primero la configuración IP del host actual mediante el comando </a:t>
            </a:r>
            <a:r>
              <a:rPr lang="es-419" sz="1600" b="1" dirty="0" err="1">
                <a:solidFill>
                  <a:srgbClr val="000000"/>
                </a:solidFill>
              </a:rPr>
              <a:t>ipconfig</a:t>
            </a:r>
            <a:r>
              <a:rPr lang="es-419" sz="1600" dirty="0">
                <a:solidFill>
                  <a:srgbClr val="000000"/>
                </a:solidFill>
              </a:rPr>
              <a:t> Windows host. </a:t>
            </a:r>
          </a:p>
          <a:p>
            <a:pPr marL="342900" indent="-342900" algn="l" rtl="0">
              <a:buFont typeface="Arial" panose="020B0604020202020204" pitchFamily="34" charset="0"/>
              <a:buChar char="•"/>
            </a:pPr>
            <a:r>
              <a:rPr lang="es-419" sz="1600" dirty="0">
                <a:solidFill>
                  <a:srgbClr val="000000"/>
                </a:solidFill>
              </a:rPr>
              <a:t>A continuación, verifique la conectividad con PC2 mediante el comando </a:t>
            </a:r>
            <a:r>
              <a:rPr lang="es-419" sz="1600" b="1" dirty="0">
                <a:solidFill>
                  <a:srgbClr val="000000"/>
                </a:solidFill>
              </a:rPr>
              <a:t>ping</a:t>
            </a:r>
            <a:r>
              <a:rPr lang="es-419" sz="1600" dirty="0">
                <a:solidFill>
                  <a:srgbClr val="000000"/>
                </a:solidFill>
              </a:rPr>
              <a:t> de host de Windows. La salida </a:t>
            </a:r>
            <a:r>
              <a:rPr lang="es-419" sz="1600" b="1" dirty="0">
                <a:solidFill>
                  <a:srgbClr val="000000"/>
                </a:solidFill>
              </a:rPr>
              <a:t>de ping</a:t>
            </a:r>
            <a:r>
              <a:rPr lang="es-419" sz="1600" dirty="0">
                <a:solidFill>
                  <a:srgbClr val="000000"/>
                </a:solidFill>
              </a:rPr>
              <a:t> correcta confirma que el enrutamiento entre VLAN está funcionando.</a:t>
            </a:r>
          </a:p>
        </p:txBody>
      </p:sp>
    </p:spTree>
    <p:extLst>
      <p:ext uri="{BB962C8B-B14F-4D97-AF65-F5344CB8AC3E}">
        <p14:creationId xmlns:p14="http://schemas.microsoft.com/office/powerpoint/2010/main" xmlns="" val="215235236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1600"/>
              <a:t>Enrutamiento entre VLAN mediante conmutadores de capa 3</a:t>
            </a:r>
            <a:r>
              <a:rPr lang="en-US" dirty="0"/>
              <a:t/>
            </a:r>
            <a:br>
              <a:rPr lang="en-US" dirty="0"/>
            </a:br>
            <a:r>
              <a:rPr lang="es-419" sz="2400"/>
              <a:t>Enrutamiento en un conmutador de capa 3</a:t>
            </a:r>
          </a:p>
        </p:txBody>
      </p:sp>
      <p:sp>
        <p:nvSpPr>
          <p:cNvPr id="5" name="Content Placeholder 4">
            <a:extLst>
              <a:ext uri="{FF2B5EF4-FFF2-40B4-BE49-F238E27FC236}">
                <a16:creationId xmlns:a16="http://schemas.microsoft.com/office/drawing/2014/main" xmlns="" id="{CE8DE5B7-FE89-524B-80C4-04C2BB9E6598}"/>
              </a:ext>
            </a:extLst>
          </p:cNvPr>
          <p:cNvSpPr>
            <a:spLocks noGrp="1"/>
          </p:cNvSpPr>
          <p:nvPr>
            <p:ph idx="1"/>
          </p:nvPr>
        </p:nvSpPr>
        <p:spPr>
          <a:xfrm>
            <a:off x="474662" y="731837"/>
            <a:ext cx="8280057" cy="3689897"/>
          </a:xfrm>
        </p:spPr>
        <p:txBody>
          <a:bodyPr/>
          <a:lstStyle/>
          <a:p>
            <a:pPr marL="0" indent="0" algn="l" rtl="0"/>
            <a:r>
              <a:rPr lang="es-419" sz="1600">
                <a:solidFill>
                  <a:srgbClr val="000000"/>
                </a:solidFill>
              </a:rPr>
              <a:t>Si se quiere que otros dispositivos de Capa 3 puedan acceder a las VLAN, deben anunciarse mediante enrutamiento estático o dinámico. Para habilitar el enrutamiento en un conmutador de capa 3, se debe configurar un puerto enrutado.</a:t>
            </a:r>
          </a:p>
          <a:p>
            <a:pPr marL="0" indent="0" algn="l"/>
            <a:endParaRPr lang="en-US" sz="1600" dirty="0">
              <a:solidFill>
                <a:srgbClr val="000000"/>
              </a:solidFill>
            </a:endParaRPr>
          </a:p>
          <a:p>
            <a:pPr marL="0" indent="0" algn="l" rtl="0"/>
            <a:r>
              <a:rPr lang="es-419" sz="1600">
                <a:solidFill>
                  <a:srgbClr val="000000"/>
                </a:solidFill>
              </a:rPr>
              <a:t>Un puerto enrutado se crea en un conmutador de capa 3 deshabilitando la entidad de puerto de conmutación en un puerto de capa 2 que está conectado a otro dispositivo de capa 3. Específicamente, al configurar el comando de configuración de </a:t>
            </a:r>
            <a:r>
              <a:rPr lang="es-419" sz="1600" b="1">
                <a:solidFill>
                  <a:srgbClr val="000000"/>
                </a:solidFill>
              </a:rPr>
              <a:t>no switchport</a:t>
            </a:r>
            <a:r>
              <a:rPr lang="es-419" sz="1600">
                <a:solidFill>
                  <a:srgbClr val="000000"/>
                </a:solidFill>
              </a:rPr>
              <a:t> en un puerto de Capa 2, se convierte en una interfaz de Capa 3. A continuación, la interfaz se puede configurar con una configuración IPv4 para conectarse a un enrutador u otro conmutador de capa 3.</a:t>
            </a:r>
          </a:p>
        </p:txBody>
      </p:sp>
    </p:spTree>
    <p:extLst>
      <p:ext uri="{BB962C8B-B14F-4D97-AF65-F5344CB8AC3E}">
        <p14:creationId xmlns:p14="http://schemas.microsoft.com/office/powerpoint/2010/main" xmlns="" val="375607484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1600" dirty="0"/>
              <a:t>Enrutamiento entre VLAN mediante conmutadores de capa 3 </a:t>
            </a:r>
            <a:r>
              <a:rPr lang="es-419" sz="2400" dirty="0"/>
              <a:t>Escenario de enrutamiento en un conmutador de capa 3</a:t>
            </a:r>
          </a:p>
        </p:txBody>
      </p:sp>
      <p:sp>
        <p:nvSpPr>
          <p:cNvPr id="4" name="Content Placeholder 3">
            <a:extLst>
              <a:ext uri="{FF2B5EF4-FFF2-40B4-BE49-F238E27FC236}">
                <a16:creationId xmlns:a16="http://schemas.microsoft.com/office/drawing/2014/main" xmlns="" id="{6FBE907D-22DC-CE46-9701-6E6F9EB3262C}"/>
              </a:ext>
            </a:extLst>
          </p:cNvPr>
          <p:cNvSpPr>
            <a:spLocks noGrp="1"/>
          </p:cNvSpPr>
          <p:nvPr>
            <p:ph idx="1"/>
          </p:nvPr>
        </p:nvSpPr>
        <p:spPr>
          <a:xfrm>
            <a:off x="474663" y="731837"/>
            <a:ext cx="4097338" cy="3689897"/>
          </a:xfrm>
        </p:spPr>
        <p:txBody>
          <a:bodyPr/>
          <a:lstStyle/>
          <a:p>
            <a:pPr marL="0" indent="0" algn="l" rtl="0"/>
            <a:r>
              <a:rPr lang="es-419" sz="1400">
                <a:solidFill>
                  <a:srgbClr val="000000"/>
                </a:solidFill>
              </a:rPr>
              <a:t>En la figura, el conmutador de capa 3 D1 previamente configurado ahora está conectado a R1. R1 y D1 están ambos en un dominio de protocolo de enrutamiento Open Shortest Path First (OSPF). Supongamos que Inter-VLAN se ha implementado correctamente en D1. La interfaz G0/0/1 de R1 también ha sido configurada y habilitada. Además, R1 está utilizando OSPF para anunciar sus dos redes, 10.10.10.0/24 y 10.20.20.0/24.</a:t>
            </a:r>
          </a:p>
          <a:p>
            <a:pPr marL="0" indent="0" algn="l"/>
            <a:endParaRPr lang="en-US" sz="1400" dirty="0">
              <a:solidFill>
                <a:srgbClr val="000000"/>
              </a:solidFill>
            </a:endParaRPr>
          </a:p>
          <a:p>
            <a:pPr marL="0" indent="0" algn="l" rtl="0"/>
            <a:r>
              <a:rPr lang="es-419" sz="1400" b="1">
                <a:solidFill>
                  <a:srgbClr val="000000"/>
                </a:solidFill>
              </a:rPr>
              <a:t>Nota</a:t>
            </a:r>
            <a:r>
              <a:rPr lang="es-419" sz="1400">
                <a:solidFill>
                  <a:srgbClr val="000000"/>
                </a:solidFill>
              </a:rPr>
              <a:t>: La configuración de ruteo OSPF está cubierta en otro curso. En este módulo, se le darán comandos de configuración OSPF en todas las actividades y evaluaciones. No es necesario que comprenda la configuración para habilitar el enrutamiento OSPF en el conmutador de capa 3. </a:t>
            </a:r>
          </a:p>
          <a:p>
            <a:pPr marL="342900" indent="-342900" algn="l">
              <a:buFont typeface="Arial" panose="020B0604020202020204" pitchFamily="34" charset="0"/>
              <a:buChar char="•"/>
            </a:pPr>
            <a:endParaRPr lang="en-US" sz="1400" dirty="0">
              <a:solidFill>
                <a:srgbClr val="000000"/>
              </a:solidFill>
            </a:endParaRPr>
          </a:p>
        </p:txBody>
      </p:sp>
      <p:pic>
        <p:nvPicPr>
          <p:cNvPr id="7" name="Picture 6">
            <a:extLst>
              <a:ext uri="{FF2B5EF4-FFF2-40B4-BE49-F238E27FC236}">
                <a16:creationId xmlns:a16="http://schemas.microsoft.com/office/drawing/2014/main" xmlns="" id="{3E91F2CC-3A1B-9547-A7F6-E740EF8DDA72}"/>
              </a:ext>
            </a:extLst>
          </p:cNvPr>
          <p:cNvPicPr>
            <a:picLocks noChangeAspect="1"/>
          </p:cNvPicPr>
          <p:nvPr/>
        </p:nvPicPr>
        <p:blipFill>
          <a:blip r:embed="rId3"/>
          <a:stretch>
            <a:fillRect/>
          </a:stretch>
        </p:blipFill>
        <p:spPr>
          <a:xfrm>
            <a:off x="4486697" y="1233377"/>
            <a:ext cx="4475664" cy="2341230"/>
          </a:xfrm>
          <a:prstGeom prst="rect">
            <a:avLst/>
          </a:prstGeom>
        </p:spPr>
      </p:pic>
    </p:spTree>
    <p:extLst>
      <p:ext uri="{BB962C8B-B14F-4D97-AF65-F5344CB8AC3E}">
        <p14:creationId xmlns:p14="http://schemas.microsoft.com/office/powerpoint/2010/main" xmlns="" val="428620857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1600" dirty="0"/>
              <a:t>Enrutamiento entre VLAN mediante </a:t>
            </a:r>
            <a:r>
              <a:rPr lang="es-419" sz="2400" dirty="0"/>
              <a:t>configuración de enrutamiento de </a:t>
            </a:r>
            <a:r>
              <a:rPr lang="es-419" sz="2400" dirty="0" err="1"/>
              <a:t>switches</a:t>
            </a:r>
            <a:r>
              <a:rPr lang="es-419" sz="2400" dirty="0"/>
              <a:t> de capa 3 en un conmutador de capa 3</a:t>
            </a:r>
          </a:p>
        </p:txBody>
      </p:sp>
      <p:sp>
        <p:nvSpPr>
          <p:cNvPr id="5" name="Content Placeholder 4">
            <a:extLst>
              <a:ext uri="{FF2B5EF4-FFF2-40B4-BE49-F238E27FC236}">
                <a16:creationId xmlns:a16="http://schemas.microsoft.com/office/drawing/2014/main" xmlns="" id="{6A2B5FC7-C385-2B42-B85D-E691E00BE075}"/>
              </a:ext>
            </a:extLst>
          </p:cNvPr>
          <p:cNvSpPr>
            <a:spLocks noGrp="1"/>
          </p:cNvSpPr>
          <p:nvPr>
            <p:ph idx="1"/>
          </p:nvPr>
        </p:nvSpPr>
        <p:spPr>
          <a:xfrm>
            <a:off x="497909" y="832576"/>
            <a:ext cx="8280057" cy="3689897"/>
          </a:xfrm>
        </p:spPr>
        <p:txBody>
          <a:bodyPr/>
          <a:lstStyle/>
          <a:p>
            <a:pPr marL="0" indent="0" algn="l" rtl="0"/>
            <a:r>
              <a:rPr lang="es-419" sz="1400" dirty="0">
                <a:solidFill>
                  <a:srgbClr val="000000"/>
                </a:solidFill>
              </a:rPr>
              <a:t>Complete los siguientes pasos para configurar D1 para enrutar con R1:</a:t>
            </a:r>
          </a:p>
          <a:p>
            <a:pPr marL="342900" indent="-342900" algn="l" rtl="0">
              <a:buFont typeface="Arial" panose="020B0604020202020204" pitchFamily="34" charset="0"/>
              <a:buChar char="•"/>
            </a:pPr>
            <a:r>
              <a:rPr lang="es-419" sz="1400" b="1" dirty="0">
                <a:solidFill>
                  <a:srgbClr val="000000"/>
                </a:solidFill>
              </a:rPr>
              <a:t>Paso 1</a:t>
            </a:r>
            <a:r>
              <a:rPr lang="es-419" sz="1400" dirty="0">
                <a:solidFill>
                  <a:srgbClr val="000000"/>
                </a:solidFill>
              </a:rPr>
              <a:t>. Configure el puerto enrutado. Utilice el </a:t>
            </a:r>
            <a:r>
              <a:rPr lang="es-419" sz="1400" b="1" dirty="0">
                <a:solidFill>
                  <a:srgbClr val="000000"/>
                </a:solidFill>
              </a:rPr>
              <a:t>comando </a:t>
            </a:r>
            <a:r>
              <a:rPr lang="es-419" sz="1400" dirty="0">
                <a:solidFill>
                  <a:srgbClr val="000000"/>
                </a:solidFill>
              </a:rPr>
              <a:t>no </a:t>
            </a:r>
            <a:r>
              <a:rPr lang="es-419" sz="1400" dirty="0" err="1">
                <a:solidFill>
                  <a:srgbClr val="000000"/>
                </a:solidFill>
              </a:rPr>
              <a:t>switchport</a:t>
            </a:r>
            <a:r>
              <a:rPr lang="es-419" sz="1400" dirty="0">
                <a:solidFill>
                  <a:srgbClr val="000000"/>
                </a:solidFill>
              </a:rPr>
              <a:t> para convertir el puerto en un puerto enrutado y, a continuación, asigne una dirección IP y una máscara de subred. Habilite el puerto.</a:t>
            </a:r>
          </a:p>
          <a:p>
            <a:pPr marL="342900" indent="-342900" algn="l" rtl="0">
              <a:buFont typeface="Arial" panose="020B0604020202020204" pitchFamily="34" charset="0"/>
              <a:buChar char="•"/>
            </a:pPr>
            <a:r>
              <a:rPr lang="es-419" sz="1400" b="1" dirty="0">
                <a:solidFill>
                  <a:srgbClr val="000000"/>
                </a:solidFill>
              </a:rPr>
              <a:t>Paso 2</a:t>
            </a:r>
            <a:r>
              <a:rPr lang="es-419" sz="1400" dirty="0">
                <a:solidFill>
                  <a:srgbClr val="000000"/>
                </a:solidFill>
              </a:rPr>
              <a:t>. Activar el </a:t>
            </a:r>
            <a:r>
              <a:rPr lang="es-419" sz="1400" dirty="0" err="1">
                <a:solidFill>
                  <a:srgbClr val="000000"/>
                </a:solidFill>
              </a:rPr>
              <a:t>routing</a:t>
            </a:r>
            <a:r>
              <a:rPr lang="es-419" sz="1400" dirty="0">
                <a:solidFill>
                  <a:srgbClr val="000000"/>
                </a:solidFill>
              </a:rPr>
              <a:t>. Use el comando de modo de configuración global </a:t>
            </a:r>
            <a:r>
              <a:rPr lang="es-419" sz="1400" b="1" dirty="0" err="1">
                <a:solidFill>
                  <a:srgbClr val="000000"/>
                </a:solidFill>
              </a:rPr>
              <a:t>ip</a:t>
            </a:r>
            <a:r>
              <a:rPr lang="es-419" sz="1400" b="1" dirty="0">
                <a:solidFill>
                  <a:srgbClr val="000000"/>
                </a:solidFill>
              </a:rPr>
              <a:t> </a:t>
            </a:r>
            <a:r>
              <a:rPr lang="es-419" sz="1400" b="1" dirty="0" err="1">
                <a:solidFill>
                  <a:srgbClr val="000000"/>
                </a:solidFill>
              </a:rPr>
              <a:t>routing</a:t>
            </a:r>
            <a:r>
              <a:rPr lang="es-419" sz="1400" b="1" dirty="0">
                <a:solidFill>
                  <a:srgbClr val="000000"/>
                </a:solidFill>
              </a:rPr>
              <a:t> </a:t>
            </a:r>
            <a:r>
              <a:rPr lang="es-419" sz="1400" dirty="0">
                <a:solidFill>
                  <a:srgbClr val="000000"/>
                </a:solidFill>
              </a:rPr>
              <a:t>para habilitar el </a:t>
            </a:r>
            <a:r>
              <a:rPr lang="es-419" sz="1400" dirty="0" err="1">
                <a:solidFill>
                  <a:srgbClr val="000000"/>
                </a:solidFill>
              </a:rPr>
              <a:t>routing</a:t>
            </a:r>
            <a:endParaRPr lang="es-419" sz="1400" dirty="0">
              <a:solidFill>
                <a:srgbClr val="000000"/>
              </a:solidFill>
            </a:endParaRPr>
          </a:p>
          <a:p>
            <a:pPr marL="342900" indent="-342900" algn="l" rtl="0">
              <a:buFont typeface="Arial" panose="020B0604020202020204" pitchFamily="34" charset="0"/>
              <a:buChar char="•"/>
            </a:pPr>
            <a:r>
              <a:rPr lang="es-419" sz="1400" b="1" dirty="0">
                <a:solidFill>
                  <a:srgbClr val="000000"/>
                </a:solidFill>
              </a:rPr>
              <a:t>Paso 3</a:t>
            </a:r>
            <a:r>
              <a:rPr lang="es-419" sz="1400" dirty="0">
                <a:solidFill>
                  <a:srgbClr val="000000"/>
                </a:solidFill>
              </a:rPr>
              <a:t>. Configurar el enrutamiento Utilice un método de enrutamiento adecuado. En este ejemplo, se configura</a:t>
            </a:r>
            <a:r>
              <a:rPr lang="es-419" sz="1400" b="1" dirty="0">
                <a:solidFill>
                  <a:srgbClr val="000000"/>
                </a:solidFill>
              </a:rPr>
              <a:t> OSPFv2 de área única</a:t>
            </a:r>
          </a:p>
          <a:p>
            <a:pPr marL="342900" indent="-342900" algn="l" rtl="0">
              <a:buFont typeface="Arial" panose="020B0604020202020204" pitchFamily="34" charset="0"/>
              <a:buChar char="•"/>
            </a:pPr>
            <a:r>
              <a:rPr lang="es-419" sz="1400" b="1" dirty="0">
                <a:solidFill>
                  <a:srgbClr val="000000"/>
                </a:solidFill>
              </a:rPr>
              <a:t>Paso 4</a:t>
            </a:r>
            <a:r>
              <a:rPr lang="es-419" sz="1400" dirty="0">
                <a:solidFill>
                  <a:srgbClr val="000000"/>
                </a:solidFill>
              </a:rPr>
              <a:t>. Verificar enrutamiento. Use el comando </a:t>
            </a:r>
            <a:r>
              <a:rPr lang="es-419" sz="1400" b="1" dirty="0">
                <a:solidFill>
                  <a:srgbClr val="000000"/>
                </a:solidFill>
              </a:rPr>
              <a:t>show </a:t>
            </a:r>
            <a:r>
              <a:rPr lang="es-419" sz="1400" b="1" dirty="0" err="1">
                <a:solidFill>
                  <a:srgbClr val="000000"/>
                </a:solidFill>
              </a:rPr>
              <a:t>ip</a:t>
            </a:r>
            <a:r>
              <a:rPr lang="es-419" sz="1400" b="1" dirty="0">
                <a:solidFill>
                  <a:srgbClr val="000000"/>
                </a:solidFill>
              </a:rPr>
              <a:t> </a:t>
            </a:r>
            <a:r>
              <a:rPr lang="es-419" sz="1400" b="1" dirty="0" err="1">
                <a:solidFill>
                  <a:srgbClr val="000000"/>
                </a:solidFill>
              </a:rPr>
              <a:t>route</a:t>
            </a:r>
            <a:r>
              <a:rPr lang="es-419" sz="1400" b="1" dirty="0">
                <a:solidFill>
                  <a:srgbClr val="000000"/>
                </a:solidFill>
              </a:rPr>
              <a:t> </a:t>
            </a:r>
            <a:r>
              <a:rPr lang="es-419" sz="1400" dirty="0">
                <a:solidFill>
                  <a:srgbClr val="000000"/>
                </a:solidFill>
              </a:rPr>
              <a:t>.</a:t>
            </a:r>
          </a:p>
          <a:p>
            <a:pPr marL="342900" indent="-342900" algn="l" rtl="0">
              <a:buFont typeface="Arial" panose="020B0604020202020204" pitchFamily="34" charset="0"/>
              <a:buChar char="•"/>
            </a:pPr>
            <a:r>
              <a:rPr lang="es-419" sz="1400" b="1" dirty="0">
                <a:solidFill>
                  <a:srgbClr val="000000"/>
                </a:solidFill>
              </a:rPr>
              <a:t>Paso 5</a:t>
            </a:r>
            <a:r>
              <a:rPr lang="es-419" sz="1400" dirty="0">
                <a:solidFill>
                  <a:srgbClr val="000000"/>
                </a:solidFill>
              </a:rPr>
              <a:t>. Verificar la conectividad Use el comando </a:t>
            </a:r>
            <a:r>
              <a:rPr lang="es-419" sz="1400" b="1" dirty="0">
                <a:solidFill>
                  <a:srgbClr val="000000"/>
                </a:solidFill>
              </a:rPr>
              <a:t>ping </a:t>
            </a:r>
            <a:r>
              <a:rPr lang="es-419" sz="1400" dirty="0">
                <a:solidFill>
                  <a:srgbClr val="000000"/>
                </a:solidFill>
              </a:rPr>
              <a:t>para verificar la conectividad.</a:t>
            </a:r>
          </a:p>
          <a:p>
            <a:pPr marL="342900" indent="-342900" algn="l">
              <a:buFont typeface="Arial" panose="020B0604020202020204" pitchFamily="34" charset="0"/>
              <a:buChar char="•"/>
            </a:pPr>
            <a:endParaRPr lang="en-US" sz="1400" dirty="0">
              <a:solidFill>
                <a:srgbClr val="000000"/>
              </a:solidFill>
            </a:endParaRPr>
          </a:p>
        </p:txBody>
      </p:sp>
    </p:spTree>
    <p:extLst>
      <p:ext uri="{BB962C8B-B14F-4D97-AF65-F5344CB8AC3E}">
        <p14:creationId xmlns:p14="http://schemas.microsoft.com/office/powerpoint/2010/main" xmlns="" val="252402659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117520"/>
            <a:ext cx="8345488" cy="731837"/>
          </a:xfrm>
        </p:spPr>
        <p:txBody>
          <a:bodyPr/>
          <a:lstStyle/>
          <a:p>
            <a:pPr rtl="0"/>
            <a:r>
              <a:rPr lang="es-419" sz="1600"/>
              <a:t>Inter-VLAN Routing usando switches capa 3</a:t>
            </a:r>
            <a:r>
              <a:rPr lang="en-US" dirty="0"/>
              <a:t/>
            </a:r>
            <a:br>
              <a:rPr lang="en-US" dirty="0"/>
            </a:br>
            <a:r>
              <a:rPr lang="es-419" sz="2400"/>
              <a:t>Packet Tracer – Configurar Switching de capa 3 e inter-VLAN Routing</a:t>
            </a:r>
          </a:p>
        </p:txBody>
      </p:sp>
      <p:sp>
        <p:nvSpPr>
          <p:cNvPr id="4" name="Content Placeholder 3">
            <a:extLst>
              <a:ext uri="{FF2B5EF4-FFF2-40B4-BE49-F238E27FC236}">
                <a16:creationId xmlns:a16="http://schemas.microsoft.com/office/drawing/2014/main" xmlns="" id="{DE6F4BC0-DF4D-5F46-8881-7FE2E0F45747}"/>
              </a:ext>
            </a:extLst>
          </p:cNvPr>
          <p:cNvSpPr>
            <a:spLocks noGrp="1"/>
          </p:cNvSpPr>
          <p:nvPr>
            <p:ph idx="1"/>
          </p:nvPr>
        </p:nvSpPr>
        <p:spPr>
          <a:xfrm>
            <a:off x="283073" y="1037333"/>
            <a:ext cx="8280057" cy="3549864"/>
          </a:xfrm>
        </p:spPr>
        <p:txBody>
          <a:bodyPr/>
          <a:lstStyle/>
          <a:p>
            <a:pPr marL="0" indent="0" algn="l" rtl="0"/>
            <a:r>
              <a:rPr lang="es-419" sz="1800">
                <a:solidFill>
                  <a:srgbClr val="000000"/>
                </a:solidFill>
              </a:rPr>
              <a:t>En esta actividad de Packet Tracer, cumplirá los siguientes objetivos:</a:t>
            </a:r>
          </a:p>
          <a:p>
            <a:pPr marL="285750" indent="-285750" algn="l" rtl="0">
              <a:buFont typeface="Arial" panose="020B0604020202020204" pitchFamily="34" charset="0"/>
              <a:buChar char="•"/>
            </a:pPr>
            <a:r>
              <a:rPr lang="es-419" sz="1800">
                <a:solidFill>
                  <a:srgbClr val="000000"/>
                </a:solidFill>
              </a:rPr>
              <a:t>Parte 1. Configurar el switching de capa 3</a:t>
            </a:r>
          </a:p>
          <a:p>
            <a:pPr marL="285750" indent="-285750" algn="l" rtl="0">
              <a:buFont typeface="Arial" panose="020B0604020202020204" pitchFamily="34" charset="0"/>
              <a:buChar char="•"/>
            </a:pPr>
            <a:r>
              <a:rPr lang="es-419" sz="1800">
                <a:solidFill>
                  <a:srgbClr val="000000"/>
                </a:solidFill>
              </a:rPr>
              <a:t>Parte 2. Configurar el routing entre redes VLAN</a:t>
            </a:r>
          </a:p>
          <a:p>
            <a:pPr marL="285750" indent="-285750" algn="l" rtl="0">
              <a:buFont typeface="Arial" panose="020B0604020202020204" pitchFamily="34" charset="0"/>
              <a:buChar char="•"/>
            </a:pPr>
            <a:r>
              <a:rPr lang="es-419" sz="1800">
                <a:solidFill>
                  <a:srgbClr val="000000"/>
                </a:solidFill>
              </a:rPr>
              <a:t>Parte 3: Configurar el enrutamiento IPv6 entre VLAN</a:t>
            </a:r>
          </a:p>
          <a:p>
            <a:pPr marL="0" indent="0" algn="l"/>
            <a:endParaRPr lang="en-US" sz="1600" dirty="0">
              <a:solidFill>
                <a:srgbClr val="000000"/>
              </a:solidFill>
            </a:endParaRPr>
          </a:p>
        </p:txBody>
      </p:sp>
    </p:spTree>
    <p:extLst>
      <p:ext uri="{BB962C8B-B14F-4D97-AF65-F5344CB8AC3E}">
        <p14:creationId xmlns:p14="http://schemas.microsoft.com/office/powerpoint/2010/main" xmlns="" val="274348493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pPr rtl="0"/>
            <a:r>
              <a:rPr lang="es-419">
                <a:solidFill>
                  <a:schemeClr val="accent5">
                    <a:lumMod val="40000"/>
                    <a:lumOff val="60000"/>
                  </a:schemeClr>
                </a:solidFill>
              </a:rPr>
              <a:t>4.4 - Resolución de problemas Inter-VLAN Routing</a:t>
            </a:r>
          </a:p>
        </p:txBody>
      </p:sp>
    </p:spTree>
    <p:custDataLst>
      <p:tags r:id="rId1"/>
    </p:custDataLst>
    <p:extLst>
      <p:ext uri="{BB962C8B-B14F-4D97-AF65-F5344CB8AC3E}">
        <p14:creationId xmlns:p14="http://schemas.microsoft.com/office/powerpoint/2010/main" xmlns="" val="2518598079"/>
      </p:ext>
    </p:extLst>
  </p:cSld>
  <p:clrMapOvr>
    <a:masterClrMapping/>
  </p:clrMapOvr>
  <p:transition spd="slow">
    <p:wip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1600" dirty="0"/>
              <a:t>Solucionar problemas</a:t>
            </a:r>
            <a:r>
              <a:rPr lang="en-US" dirty="0"/>
              <a:t/>
            </a:r>
            <a:br>
              <a:rPr lang="en-US" dirty="0"/>
            </a:br>
            <a:r>
              <a:rPr lang="es-419" sz="2400" dirty="0"/>
              <a:t>comunes entre VLAN </a:t>
            </a:r>
            <a:r>
              <a:rPr lang="es-419" sz="1600" dirty="0" err="1"/>
              <a:t>Routing</a:t>
            </a:r>
            <a:endParaRPr lang="es-419" sz="1600" dirty="0"/>
          </a:p>
        </p:txBody>
      </p:sp>
      <p:sp>
        <p:nvSpPr>
          <p:cNvPr id="8" name="Content Placeholder 7">
            <a:extLst>
              <a:ext uri="{FF2B5EF4-FFF2-40B4-BE49-F238E27FC236}">
                <a16:creationId xmlns:a16="http://schemas.microsoft.com/office/drawing/2014/main" xmlns="" id="{87FF55C3-C76C-9F46-AE63-C8A154747E76}"/>
              </a:ext>
            </a:extLst>
          </p:cNvPr>
          <p:cNvSpPr>
            <a:spLocks noGrp="1"/>
          </p:cNvSpPr>
          <p:nvPr>
            <p:ph idx="1"/>
          </p:nvPr>
        </p:nvSpPr>
        <p:spPr>
          <a:xfrm>
            <a:off x="296432" y="750752"/>
            <a:ext cx="8280057" cy="960378"/>
          </a:xfrm>
        </p:spPr>
        <p:txBody>
          <a:bodyPr/>
          <a:lstStyle/>
          <a:p>
            <a:pPr marL="0" indent="0" algn="l" rtl="0"/>
            <a:r>
              <a:rPr lang="es-419" sz="1300" dirty="0">
                <a:solidFill>
                  <a:srgbClr val="000000"/>
                </a:solidFill>
              </a:rPr>
              <a:t>Hay varias razones por las que una configuración entre van puede no funcionar. Todos están relacionados con problemas de conectividad. En primer lugar, compruebe la capa física para resolver cualquier problema en el que un cable pueda estar conectado al puerto incorrecto. Si las conexiones son correctas, utilice la lista de la tabla para otras razones comunes por las que puede fallar la conectividad entre VLAN.</a:t>
            </a:r>
          </a:p>
        </p:txBody>
      </p:sp>
      <p:graphicFrame>
        <p:nvGraphicFramePr>
          <p:cNvPr id="2" name="Table 1">
            <a:extLst>
              <a:ext uri="{FF2B5EF4-FFF2-40B4-BE49-F238E27FC236}">
                <a16:creationId xmlns:a16="http://schemas.microsoft.com/office/drawing/2014/main" xmlns="" id="{78EB83A5-D0D7-764A-A699-034467777164}"/>
              </a:ext>
            </a:extLst>
          </p:cNvPr>
          <p:cNvGraphicFramePr>
            <a:graphicFrameLocks noGrp="1"/>
          </p:cNvGraphicFramePr>
          <p:nvPr>
            <p:extLst>
              <p:ext uri="{D42A27DB-BD31-4B8C-83A1-F6EECF244321}">
                <p14:modId xmlns:p14="http://schemas.microsoft.com/office/powerpoint/2010/main" xmlns="" val="3778657043"/>
              </p:ext>
            </p:extLst>
          </p:nvPr>
        </p:nvGraphicFramePr>
        <p:xfrm>
          <a:off x="474662" y="1805553"/>
          <a:ext cx="7776204" cy="3138806"/>
        </p:xfrm>
        <a:graphic>
          <a:graphicData uri="http://schemas.openxmlformats.org/drawingml/2006/table">
            <a:tbl>
              <a:tblPr firstRow="1" bandRow="1">
                <a:tableStyleId>{5C22544A-7EE6-4342-B048-85BDC9FD1C3A}</a:tableStyleId>
              </a:tblPr>
              <a:tblGrid>
                <a:gridCol w="1907032">
                  <a:extLst>
                    <a:ext uri="{9D8B030D-6E8A-4147-A177-3AD203B41FA5}">
                      <a16:colId xmlns:a16="http://schemas.microsoft.com/office/drawing/2014/main" xmlns="" val="3444611650"/>
                    </a:ext>
                  </a:extLst>
                </a:gridCol>
                <a:gridCol w="3508744">
                  <a:extLst>
                    <a:ext uri="{9D8B030D-6E8A-4147-A177-3AD203B41FA5}">
                      <a16:colId xmlns:a16="http://schemas.microsoft.com/office/drawing/2014/main" xmlns="" val="3664335541"/>
                    </a:ext>
                  </a:extLst>
                </a:gridCol>
                <a:gridCol w="2360428">
                  <a:extLst>
                    <a:ext uri="{9D8B030D-6E8A-4147-A177-3AD203B41FA5}">
                      <a16:colId xmlns:a16="http://schemas.microsoft.com/office/drawing/2014/main" xmlns="" val="98388774"/>
                    </a:ext>
                  </a:extLst>
                </a:gridCol>
              </a:tblGrid>
              <a:tr h="357506">
                <a:tc>
                  <a:txBody>
                    <a:bodyPr/>
                    <a:lstStyle/>
                    <a:p>
                      <a:pPr algn="l" rtl="0" fontAlgn="ctr"/>
                      <a:r>
                        <a:rPr lang="es-419" sz="1050" b="1">
                          <a:effectLst/>
                        </a:rPr>
                        <a:t>Tipo de problema</a:t>
                      </a:r>
                    </a:p>
                  </a:txBody>
                  <a:tcPr marL="47625" marR="47625" marT="47625" marB="47625" anchor="ctr"/>
                </a:tc>
                <a:tc>
                  <a:txBody>
                    <a:bodyPr/>
                    <a:lstStyle/>
                    <a:p>
                      <a:pPr algn="l" rtl="0" fontAlgn="ctr"/>
                      <a:r>
                        <a:rPr lang="es-419" sz="1050" b="1">
                          <a:effectLst/>
                        </a:rPr>
                        <a:t>Cómo arreglar</a:t>
                      </a:r>
                    </a:p>
                  </a:txBody>
                  <a:tcPr marL="47625" marR="47625" marT="47625" marB="47625" anchor="ctr"/>
                </a:tc>
                <a:tc>
                  <a:txBody>
                    <a:bodyPr/>
                    <a:lstStyle/>
                    <a:p>
                      <a:pPr algn="l" rtl="0" fontAlgn="ctr"/>
                      <a:r>
                        <a:rPr lang="es-419" sz="1050" b="1">
                          <a:effectLst/>
                        </a:rPr>
                        <a:t>Cómo verificar</a:t>
                      </a:r>
                    </a:p>
                  </a:txBody>
                  <a:tcPr marL="47625" marR="47625" marT="47625" marB="47625" anchor="ctr"/>
                </a:tc>
                <a:extLst>
                  <a:ext uri="{0D108BD9-81ED-4DB2-BD59-A6C34878D82A}">
                    <a16:rowId xmlns:a16="http://schemas.microsoft.com/office/drawing/2014/main" xmlns="" val="778780134"/>
                  </a:ext>
                </a:extLst>
              </a:tr>
              <a:tr h="554624">
                <a:tc>
                  <a:txBody>
                    <a:bodyPr/>
                    <a:lstStyle/>
                    <a:p>
                      <a:pPr rtl="0" fontAlgn="ctr"/>
                      <a:r>
                        <a:rPr lang="es-419" sz="1050" b="0">
                          <a:effectLst/>
                        </a:rPr>
                        <a:t>VLAN faltantes</a:t>
                      </a:r>
                    </a:p>
                  </a:txBody>
                  <a:tcPr marL="47625" marR="47625" marT="47625" marB="47625" anchor="ctr"/>
                </a:tc>
                <a:tc>
                  <a:txBody>
                    <a:bodyPr/>
                    <a:lstStyle/>
                    <a:p>
                      <a:pPr rtl="0" fontAlgn="ctr">
                        <a:buFont typeface="Arial" panose="020B0604020202020204" pitchFamily="34" charset="0"/>
                        <a:buChar char="•"/>
                      </a:pPr>
                      <a:r>
                        <a:rPr lang="es-419" sz="1050" b="0">
                          <a:effectLst/>
                        </a:rPr>
                        <a:t>Cree (o vuelva a crear) la VLAN si no existe.</a:t>
                      </a:r>
                    </a:p>
                    <a:p>
                      <a:pPr rtl="0" fontAlgn="ctr">
                        <a:buFont typeface="Arial" panose="020B0604020202020204" pitchFamily="34" charset="0"/>
                        <a:buChar char="•"/>
                      </a:pPr>
                      <a:r>
                        <a:rPr lang="es-419" sz="1050" b="0">
                          <a:effectLst/>
                        </a:rPr>
                        <a:t>Asegúrese de que el puerto host está asignado a la VLAN correcta.</a:t>
                      </a:r>
                    </a:p>
                  </a:txBody>
                  <a:tcPr marL="47625" marR="47625" marT="47625" marB="47625" anchor="ctr"/>
                </a:tc>
                <a:tc>
                  <a:txBody>
                    <a:bodyPr/>
                    <a:lstStyle/>
                    <a:p>
                      <a:pPr rtl="0" fontAlgn="ctr"/>
                      <a:r>
                        <a:rPr lang="es-419" sz="1050" b="1">
                          <a:effectLst/>
                        </a:rPr>
                        <a:t>show vlan [brief]</a:t>
                      </a:r>
                      <a:r>
                        <a:rPr lang="en-US" sz="1050" b="0" dirty="0">
                          <a:effectLst/>
                        </a:rPr>
                        <a:t/>
                      </a:r>
                      <a:br>
                        <a:rPr lang="en-US" sz="1050" b="0" dirty="0">
                          <a:effectLst/>
                        </a:rPr>
                      </a:br>
                      <a:r>
                        <a:rPr lang="es-419" sz="1050" b="1">
                          <a:effectLst/>
                        </a:rPr>
                        <a:t>show interfaces switchport</a:t>
                      </a:r>
                      <a:r>
                        <a:rPr lang="en-US" sz="1050" b="0" dirty="0">
                          <a:effectLst/>
                        </a:rPr>
                        <a:t/>
                      </a:r>
                      <a:br>
                        <a:rPr lang="en-US" sz="1050" b="0" dirty="0">
                          <a:effectLst/>
                        </a:rPr>
                      </a:br>
                      <a:r>
                        <a:rPr lang="es-419" sz="1050" b="1">
                          <a:effectLst/>
                        </a:rPr>
                        <a:t>ping</a:t>
                      </a:r>
                    </a:p>
                  </a:txBody>
                  <a:tcPr marL="47625" marR="47625" marT="47625" marB="47625" anchor="ctr"/>
                </a:tc>
                <a:extLst>
                  <a:ext uri="{0D108BD9-81ED-4DB2-BD59-A6C34878D82A}">
                    <a16:rowId xmlns:a16="http://schemas.microsoft.com/office/drawing/2014/main" xmlns="" val="3833033599"/>
                  </a:ext>
                </a:extLst>
              </a:tr>
              <a:tr h="708891">
                <a:tc>
                  <a:txBody>
                    <a:bodyPr/>
                    <a:lstStyle/>
                    <a:p>
                      <a:pPr rtl="0" fontAlgn="ctr"/>
                      <a:r>
                        <a:rPr lang="es-419" sz="1050" b="0">
                          <a:effectLst/>
                        </a:rPr>
                        <a:t>Problemas con el puerto troncal del switch</a:t>
                      </a:r>
                    </a:p>
                  </a:txBody>
                  <a:tcPr marL="47625" marR="47625" marT="47625" marB="47625" anchor="ctr"/>
                </a:tc>
                <a:tc>
                  <a:txBody>
                    <a:bodyPr/>
                    <a:lstStyle/>
                    <a:p>
                      <a:pPr rtl="0" fontAlgn="ctr">
                        <a:buFont typeface="Arial" panose="020B0604020202020204" pitchFamily="34" charset="0"/>
                        <a:buChar char="•"/>
                      </a:pPr>
                      <a:r>
                        <a:rPr lang="es-419" sz="1050" b="0">
                          <a:effectLst/>
                        </a:rPr>
                        <a:t>Asegúrese de que los troncos estén configurados correctamente.</a:t>
                      </a:r>
                    </a:p>
                    <a:p>
                      <a:pPr rtl="0" fontAlgn="ctr">
                        <a:buFont typeface="Arial" panose="020B0604020202020204" pitchFamily="34" charset="0"/>
                        <a:buChar char="•"/>
                      </a:pPr>
                      <a:r>
                        <a:rPr lang="es-419" sz="1050" b="0">
                          <a:effectLst/>
                        </a:rPr>
                        <a:t>Asegúrese de que el puerto es un puerto troncal y está habilitado.</a:t>
                      </a:r>
                    </a:p>
                  </a:txBody>
                  <a:tcPr marL="47625" marR="47625" marT="47625" marB="47625" anchor="ctr"/>
                </a:tc>
                <a:tc>
                  <a:txBody>
                    <a:bodyPr/>
                    <a:lstStyle/>
                    <a:p>
                      <a:pPr rtl="0" fontAlgn="ctr"/>
                      <a:r>
                        <a:rPr lang="es-419" sz="1050" b="1">
                          <a:effectLst/>
                        </a:rPr>
                        <a:t>show interface trunk</a:t>
                      </a:r>
                      <a:r>
                        <a:rPr lang="en-US" sz="1050" b="0" dirty="0">
                          <a:effectLst/>
                        </a:rPr>
                        <a:t/>
                      </a:r>
                      <a:br>
                        <a:rPr lang="en-US" sz="1050" b="0" dirty="0">
                          <a:effectLst/>
                        </a:rPr>
                      </a:br>
                      <a:r>
                        <a:rPr lang="es-419" sz="1050" b="1">
                          <a:effectLst/>
                        </a:rPr>
                        <a:t>show running-config</a:t>
                      </a:r>
                    </a:p>
                  </a:txBody>
                  <a:tcPr marL="47625" marR="47625" marT="47625" marB="47625" anchor="ctr"/>
                </a:tc>
                <a:extLst>
                  <a:ext uri="{0D108BD9-81ED-4DB2-BD59-A6C34878D82A}">
                    <a16:rowId xmlns:a16="http://schemas.microsoft.com/office/drawing/2014/main" xmlns="" val="3645173122"/>
                  </a:ext>
                </a:extLst>
              </a:tr>
              <a:tr h="863157">
                <a:tc>
                  <a:txBody>
                    <a:bodyPr/>
                    <a:lstStyle/>
                    <a:p>
                      <a:pPr rtl="0" fontAlgn="ctr"/>
                      <a:r>
                        <a:rPr lang="es-419" sz="1050" b="0">
                          <a:effectLst/>
                        </a:rPr>
                        <a:t>Problemas en los puertos de acceso de switch</a:t>
                      </a:r>
                    </a:p>
                  </a:txBody>
                  <a:tcPr marL="47625" marR="47625" marT="47625" marB="47625" anchor="ctr"/>
                </a:tc>
                <a:tc>
                  <a:txBody>
                    <a:bodyPr/>
                    <a:lstStyle/>
                    <a:p>
                      <a:pPr rtl="0" fontAlgn="ctr">
                        <a:buFont typeface="Arial" panose="020B0604020202020204" pitchFamily="34" charset="0"/>
                        <a:buChar char="•"/>
                      </a:pPr>
                      <a:r>
                        <a:rPr lang="es-419" sz="1050" b="0">
                          <a:effectLst/>
                        </a:rPr>
                        <a:t>Asigne el puerto a la VLAN correcta.</a:t>
                      </a:r>
                    </a:p>
                    <a:p>
                      <a:pPr rtl="0" fontAlgn="ctr">
                        <a:buFont typeface="Arial" panose="020B0604020202020204" pitchFamily="34" charset="0"/>
                        <a:buChar char="•"/>
                      </a:pPr>
                      <a:r>
                        <a:rPr lang="es-419" sz="1050" b="0">
                          <a:effectLst/>
                        </a:rPr>
                        <a:t>Asegúrese de que el puerto es un puerto de acceso y está habilitado.</a:t>
                      </a:r>
                    </a:p>
                    <a:p>
                      <a:pPr rtl="0" fontAlgn="ctr">
                        <a:buFont typeface="Arial" panose="020B0604020202020204" pitchFamily="34" charset="0"/>
                        <a:buChar char="•"/>
                      </a:pPr>
                      <a:r>
                        <a:rPr lang="es-419" sz="1050" b="0">
                          <a:effectLst/>
                        </a:rPr>
                        <a:t>El host está configurado incorrectamente en la subred incorrecta.</a:t>
                      </a:r>
                    </a:p>
                  </a:txBody>
                  <a:tcPr marL="47625" marR="47625" marT="47625" marB="47625" anchor="ctr"/>
                </a:tc>
                <a:tc>
                  <a:txBody>
                    <a:bodyPr/>
                    <a:lstStyle/>
                    <a:p>
                      <a:pPr rtl="0" fontAlgn="ctr"/>
                      <a:r>
                        <a:rPr lang="es-419" sz="1050" b="1">
                          <a:effectLst/>
                        </a:rPr>
                        <a:t>show interfaces switchport</a:t>
                      </a:r>
                      <a:r>
                        <a:rPr lang="en-US" sz="1050" b="0" dirty="0">
                          <a:effectLst/>
                        </a:rPr>
                        <a:t/>
                      </a:r>
                      <a:br>
                        <a:rPr lang="en-US" sz="1050" b="0" dirty="0">
                          <a:effectLst/>
                        </a:rPr>
                      </a:br>
                      <a:r>
                        <a:rPr lang="es-419" sz="1050" b="1">
                          <a:effectLst/>
                        </a:rPr>
                        <a:t>show running-config interface</a:t>
                      </a:r>
                      <a:r>
                        <a:rPr lang="en-US" sz="1050" b="0" dirty="0">
                          <a:effectLst/>
                        </a:rPr>
                        <a:t/>
                      </a:r>
                      <a:br>
                        <a:rPr lang="en-US" sz="1050" b="0" dirty="0">
                          <a:effectLst/>
                        </a:rPr>
                      </a:br>
                      <a:r>
                        <a:rPr lang="es-419" sz="1050" b="1">
                          <a:effectLst/>
                        </a:rPr>
                        <a:t>ipconfig</a:t>
                      </a:r>
                    </a:p>
                  </a:txBody>
                  <a:tcPr marL="47625" marR="47625" marT="47625" marB="47625" anchor="ctr"/>
                </a:tc>
                <a:extLst>
                  <a:ext uri="{0D108BD9-81ED-4DB2-BD59-A6C34878D82A}">
                    <a16:rowId xmlns:a16="http://schemas.microsoft.com/office/drawing/2014/main" xmlns="" val="1924430848"/>
                  </a:ext>
                </a:extLst>
              </a:tr>
              <a:tr h="554624">
                <a:tc>
                  <a:txBody>
                    <a:bodyPr/>
                    <a:lstStyle/>
                    <a:p>
                      <a:pPr rtl="0" fontAlgn="ctr"/>
                      <a:r>
                        <a:rPr lang="es-419" sz="1050" b="0">
                          <a:effectLst/>
                        </a:rPr>
                        <a:t>Temas de configuración del router</a:t>
                      </a:r>
                    </a:p>
                  </a:txBody>
                  <a:tcPr marL="47625" marR="47625" marT="47625" marB="47625" anchor="ctr"/>
                </a:tc>
                <a:tc>
                  <a:txBody>
                    <a:bodyPr/>
                    <a:lstStyle/>
                    <a:p>
                      <a:pPr rtl="0" fontAlgn="ctr">
                        <a:buFont typeface="Arial" panose="020B0604020202020204" pitchFamily="34" charset="0"/>
                        <a:buChar char="•"/>
                      </a:pPr>
                      <a:r>
                        <a:rPr lang="es-419" sz="1050" b="0">
                          <a:effectLst/>
                        </a:rPr>
                        <a:t>La dirección IPv4 de la subinterfaz del router está configurada incorrectamente.</a:t>
                      </a:r>
                    </a:p>
                    <a:p>
                      <a:pPr rtl="0" fontAlgn="ctr">
                        <a:buFont typeface="Arial" panose="020B0604020202020204" pitchFamily="34" charset="0"/>
                        <a:buChar char="•"/>
                      </a:pPr>
                      <a:r>
                        <a:rPr lang="es-419" sz="1050" b="0">
                          <a:effectLst/>
                        </a:rPr>
                        <a:t>La subinterfaz del router se asigna al ID de VLAN.</a:t>
                      </a:r>
                    </a:p>
                  </a:txBody>
                  <a:tcPr marL="47625" marR="47625" marT="47625" marB="47625" anchor="ctr"/>
                </a:tc>
                <a:tc>
                  <a:txBody>
                    <a:bodyPr/>
                    <a:lstStyle/>
                    <a:p>
                      <a:pPr rtl="0" fontAlgn="ctr"/>
                      <a:r>
                        <a:rPr lang="es-419" sz="1050" b="1" dirty="0">
                          <a:effectLst/>
                        </a:rPr>
                        <a:t>show </a:t>
                      </a:r>
                      <a:r>
                        <a:rPr lang="es-419" sz="1050" b="1" dirty="0" err="1">
                          <a:effectLst/>
                        </a:rPr>
                        <a:t>ip</a:t>
                      </a:r>
                      <a:r>
                        <a:rPr lang="es-419" sz="1050" b="1" dirty="0">
                          <a:effectLst/>
                        </a:rPr>
                        <a:t> interface </a:t>
                      </a:r>
                      <a:r>
                        <a:rPr lang="es-419" sz="1050" b="1" dirty="0" err="1">
                          <a:effectLst/>
                        </a:rPr>
                        <a:t>brief</a:t>
                      </a:r>
                      <a:r>
                        <a:rPr lang="en-US" sz="1050" b="0" dirty="0">
                          <a:effectLst/>
                        </a:rPr>
                        <a:t/>
                      </a:r>
                      <a:br>
                        <a:rPr lang="en-US" sz="1050" b="0" dirty="0">
                          <a:effectLst/>
                        </a:rPr>
                      </a:br>
                      <a:r>
                        <a:rPr lang="es-419" sz="1050" b="1" dirty="0">
                          <a:effectLst/>
                        </a:rPr>
                        <a:t>show interfaces</a:t>
                      </a:r>
                    </a:p>
                  </a:txBody>
                  <a:tcPr marL="47625" marR="47625" marT="47625" marB="47625" anchor="ctr"/>
                </a:tc>
                <a:extLst>
                  <a:ext uri="{0D108BD9-81ED-4DB2-BD59-A6C34878D82A}">
                    <a16:rowId xmlns:a16="http://schemas.microsoft.com/office/drawing/2014/main" xmlns="" val="686722580"/>
                  </a:ext>
                </a:extLst>
              </a:tr>
            </a:tbl>
          </a:graphicData>
        </a:graphic>
      </p:graphicFrame>
    </p:spTree>
    <p:extLst>
      <p:ext uri="{BB962C8B-B14F-4D97-AF65-F5344CB8AC3E}">
        <p14:creationId xmlns:p14="http://schemas.microsoft.com/office/powerpoint/2010/main" xmlns="" val="162156385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598042" cy="929640"/>
          </a:xfrm>
        </p:spPr>
        <p:txBody>
          <a:bodyPr/>
          <a:lstStyle/>
          <a:p>
            <a:pPr rtl="0"/>
            <a:r>
              <a:rPr lang="es-419">
                <a:solidFill>
                  <a:schemeClr val="accent5">
                    <a:lumMod val="40000"/>
                    <a:lumOff val="60000"/>
                  </a:schemeClr>
                </a:solidFill>
              </a:rPr>
              <a:t>4.1 Funcionamiento de Inter-VLAN Routing </a:t>
            </a:r>
          </a:p>
        </p:txBody>
      </p:sp>
    </p:spTree>
    <p:custDataLst>
      <p:tags r:id="rId1"/>
    </p:custDataLst>
    <p:extLst>
      <p:ext uri="{BB962C8B-B14F-4D97-AF65-F5344CB8AC3E}">
        <p14:creationId xmlns:p14="http://schemas.microsoft.com/office/powerpoint/2010/main" xmlns="" val="673099643"/>
      </p:ext>
    </p:extLst>
  </p:cSld>
  <p:clrMapOvr>
    <a:masterClrMapping/>
  </p:clrMapOvr>
  <p:transition spd="slow">
    <p:wip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77492" y="108090"/>
            <a:ext cx="8345488" cy="731837"/>
          </a:xfrm>
        </p:spPr>
        <p:txBody>
          <a:bodyPr/>
          <a:lstStyle/>
          <a:p>
            <a:pPr rtl="0"/>
            <a:r>
              <a:rPr lang="es-419" sz="1600" dirty="0"/>
              <a:t>Solucionar problemas de enrutamiento entre VLAN</a:t>
            </a:r>
            <a:r>
              <a:rPr lang="en-US" dirty="0"/>
              <a:t/>
            </a:r>
            <a:br>
              <a:rPr lang="en-US" dirty="0"/>
            </a:br>
            <a:r>
              <a:rPr lang="es-419" sz="2400" dirty="0"/>
              <a:t>Solucionar problemas de escenario de enrutamiento entre VLAN</a:t>
            </a:r>
          </a:p>
        </p:txBody>
      </p:sp>
      <p:sp>
        <p:nvSpPr>
          <p:cNvPr id="5" name="Content Placeholder 4">
            <a:extLst>
              <a:ext uri="{FF2B5EF4-FFF2-40B4-BE49-F238E27FC236}">
                <a16:creationId xmlns:a16="http://schemas.microsoft.com/office/drawing/2014/main" xmlns="" id="{2CA6C124-9D8D-ED4E-8A18-2317D9C90B50}"/>
              </a:ext>
            </a:extLst>
          </p:cNvPr>
          <p:cNvSpPr>
            <a:spLocks noGrp="1"/>
          </p:cNvSpPr>
          <p:nvPr>
            <p:ph idx="1"/>
          </p:nvPr>
        </p:nvSpPr>
        <p:spPr>
          <a:xfrm>
            <a:off x="141316" y="1031358"/>
            <a:ext cx="3931981" cy="1083192"/>
          </a:xfrm>
        </p:spPr>
        <p:txBody>
          <a:bodyPr/>
          <a:lstStyle/>
          <a:p>
            <a:pPr marL="0" indent="0" algn="l" rtl="0"/>
            <a:r>
              <a:rPr lang="es-419" sz="1400">
                <a:solidFill>
                  <a:srgbClr val="000000"/>
                </a:solidFill>
              </a:rPr>
              <a:t>Los ejemplos de algunos de estos problemas de enrutamiento entre VLAN ahora se tratarán con más detalle. Esta topología se utilizará para todos estos problemas.</a:t>
            </a:r>
          </a:p>
          <a:p>
            <a:pPr marL="0" indent="0" algn="l"/>
            <a:endParaRPr lang="en-US" sz="1400" b="1" dirty="0">
              <a:solidFill>
                <a:srgbClr val="000000"/>
              </a:solidFill>
            </a:endParaRPr>
          </a:p>
        </p:txBody>
      </p:sp>
      <p:graphicFrame>
        <p:nvGraphicFramePr>
          <p:cNvPr id="11" name="Table 10">
            <a:extLst>
              <a:ext uri="{FF2B5EF4-FFF2-40B4-BE49-F238E27FC236}">
                <a16:creationId xmlns:a16="http://schemas.microsoft.com/office/drawing/2014/main" xmlns="" id="{4B7E334E-9723-7447-9243-5333D300CF41}"/>
              </a:ext>
            </a:extLst>
          </p:cNvPr>
          <p:cNvGraphicFramePr>
            <a:graphicFrameLocks noGrp="1"/>
          </p:cNvGraphicFramePr>
          <p:nvPr>
            <p:extLst>
              <p:ext uri="{D42A27DB-BD31-4B8C-83A1-F6EECF244321}">
                <p14:modId xmlns:p14="http://schemas.microsoft.com/office/powerpoint/2010/main" xmlns="" val="1919745441"/>
              </p:ext>
            </p:extLst>
          </p:nvPr>
        </p:nvGraphicFramePr>
        <p:xfrm>
          <a:off x="474662" y="2366815"/>
          <a:ext cx="3499137" cy="1854200"/>
        </p:xfrm>
        <a:graphic>
          <a:graphicData uri="http://schemas.openxmlformats.org/drawingml/2006/table">
            <a:tbl>
              <a:tblPr firstRow="1" bandRow="1">
                <a:tableStyleId>{5C22544A-7EE6-4342-B048-85BDC9FD1C3A}</a:tableStyleId>
              </a:tblPr>
              <a:tblGrid>
                <a:gridCol w="1258445">
                  <a:extLst>
                    <a:ext uri="{9D8B030D-6E8A-4147-A177-3AD203B41FA5}">
                      <a16:colId xmlns:a16="http://schemas.microsoft.com/office/drawing/2014/main" xmlns="" val="1064177793"/>
                    </a:ext>
                  </a:extLst>
                </a:gridCol>
                <a:gridCol w="648586">
                  <a:extLst>
                    <a:ext uri="{9D8B030D-6E8A-4147-A177-3AD203B41FA5}">
                      <a16:colId xmlns:a16="http://schemas.microsoft.com/office/drawing/2014/main" xmlns="" val="133967715"/>
                    </a:ext>
                  </a:extLst>
                </a:gridCol>
                <a:gridCol w="1592106">
                  <a:extLst>
                    <a:ext uri="{9D8B030D-6E8A-4147-A177-3AD203B41FA5}">
                      <a16:colId xmlns:a16="http://schemas.microsoft.com/office/drawing/2014/main" xmlns="" val="2509370421"/>
                    </a:ext>
                  </a:extLst>
                </a:gridCol>
              </a:tblGrid>
              <a:tr h="370840">
                <a:tc gridSpan="3">
                  <a:txBody>
                    <a:bodyPr/>
                    <a:lstStyle/>
                    <a:p>
                      <a:pPr rtl="0"/>
                      <a:r>
                        <a:rPr lang="es-419"/>
                        <a:t>Subinterfaces R1 del router</a:t>
                      </a:r>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xmlns="" val="949119035"/>
                  </a:ext>
                </a:extLst>
              </a:tr>
              <a:tr h="370840">
                <a:tc>
                  <a:txBody>
                    <a:bodyPr/>
                    <a:lstStyle/>
                    <a:p>
                      <a:pPr algn="l" rtl="0" fontAlgn="ctr"/>
                      <a:r>
                        <a:rPr lang="es-419" b="1" dirty="0">
                          <a:effectLst/>
                        </a:rPr>
                        <a:t>Subinterfaz</a:t>
                      </a:r>
                    </a:p>
                  </a:txBody>
                  <a:tcPr marL="47625" marR="47625" marT="47625" marB="47625" anchor="ctr"/>
                </a:tc>
                <a:tc>
                  <a:txBody>
                    <a:bodyPr/>
                    <a:lstStyle/>
                    <a:p>
                      <a:pPr algn="l" rtl="0" fontAlgn="ctr"/>
                      <a:r>
                        <a:rPr lang="es-419" b="1">
                          <a:effectLst/>
                        </a:rPr>
                        <a:t>VLAN</a:t>
                      </a:r>
                    </a:p>
                  </a:txBody>
                  <a:tcPr marL="47625" marR="47625" marT="47625" marB="47625" anchor="ctr"/>
                </a:tc>
                <a:tc>
                  <a:txBody>
                    <a:bodyPr/>
                    <a:lstStyle/>
                    <a:p>
                      <a:pPr algn="l" rtl="0" fontAlgn="ctr"/>
                      <a:r>
                        <a:rPr lang="es-419" b="1">
                          <a:effectLst/>
                        </a:rPr>
                        <a:t>Dirección IP</a:t>
                      </a:r>
                    </a:p>
                  </a:txBody>
                  <a:tcPr marL="47625" marR="47625" marT="47625" marB="47625" anchor="ctr"/>
                </a:tc>
                <a:extLst>
                  <a:ext uri="{0D108BD9-81ED-4DB2-BD59-A6C34878D82A}">
                    <a16:rowId xmlns:a16="http://schemas.microsoft.com/office/drawing/2014/main" xmlns="" val="3554507810"/>
                  </a:ext>
                </a:extLst>
              </a:tr>
              <a:tr h="370840">
                <a:tc>
                  <a:txBody>
                    <a:bodyPr/>
                    <a:lstStyle/>
                    <a:p>
                      <a:pPr rtl="0" fontAlgn="ctr"/>
                      <a:r>
                        <a:rPr lang="es-419" b="0">
                          <a:effectLst/>
                        </a:rPr>
                        <a:t>G0/0/0.10</a:t>
                      </a:r>
                    </a:p>
                  </a:txBody>
                  <a:tcPr marL="47625" marR="47625" marT="47625" marB="47625" anchor="ctr"/>
                </a:tc>
                <a:tc>
                  <a:txBody>
                    <a:bodyPr/>
                    <a:lstStyle/>
                    <a:p>
                      <a:pPr rtl="0" fontAlgn="ctr"/>
                      <a:r>
                        <a:rPr lang="es-419" b="0">
                          <a:effectLst/>
                        </a:rPr>
                        <a:t>10</a:t>
                      </a:r>
                    </a:p>
                  </a:txBody>
                  <a:tcPr marL="47625" marR="47625" marT="47625" marB="47625" anchor="ctr"/>
                </a:tc>
                <a:tc>
                  <a:txBody>
                    <a:bodyPr/>
                    <a:lstStyle/>
                    <a:p>
                      <a:pPr rtl="0" fontAlgn="ctr"/>
                      <a:r>
                        <a:rPr lang="es-419" b="0">
                          <a:effectLst/>
                        </a:rPr>
                        <a:t>192.168.10.1/24</a:t>
                      </a:r>
                    </a:p>
                  </a:txBody>
                  <a:tcPr marL="47625" marR="47625" marT="47625" marB="47625" anchor="ctr"/>
                </a:tc>
                <a:extLst>
                  <a:ext uri="{0D108BD9-81ED-4DB2-BD59-A6C34878D82A}">
                    <a16:rowId xmlns:a16="http://schemas.microsoft.com/office/drawing/2014/main" xmlns="" val="1414935362"/>
                  </a:ext>
                </a:extLst>
              </a:tr>
              <a:tr h="370840">
                <a:tc>
                  <a:txBody>
                    <a:bodyPr/>
                    <a:lstStyle/>
                    <a:p>
                      <a:pPr rtl="0" fontAlgn="ctr"/>
                      <a:r>
                        <a:rPr lang="es-419" b="0">
                          <a:effectLst/>
                        </a:rPr>
                        <a:t>G0/0/0.20</a:t>
                      </a:r>
                    </a:p>
                  </a:txBody>
                  <a:tcPr marL="47625" marR="47625" marT="47625" marB="47625" anchor="ctr"/>
                </a:tc>
                <a:tc>
                  <a:txBody>
                    <a:bodyPr/>
                    <a:lstStyle/>
                    <a:p>
                      <a:pPr rtl="0" fontAlgn="ctr"/>
                      <a:r>
                        <a:rPr lang="es-419" b="0">
                          <a:effectLst/>
                        </a:rPr>
                        <a:t>20</a:t>
                      </a:r>
                    </a:p>
                  </a:txBody>
                  <a:tcPr marL="47625" marR="47625" marT="47625" marB="47625" anchor="ctr"/>
                </a:tc>
                <a:tc>
                  <a:txBody>
                    <a:bodyPr/>
                    <a:lstStyle/>
                    <a:p>
                      <a:pPr rtl="0" fontAlgn="ctr"/>
                      <a:r>
                        <a:rPr lang="es-419" b="0">
                          <a:effectLst/>
                        </a:rPr>
                        <a:t>192.168.20.1/24</a:t>
                      </a:r>
                    </a:p>
                  </a:txBody>
                  <a:tcPr marL="47625" marR="47625" marT="47625" marB="47625" anchor="ctr"/>
                </a:tc>
                <a:extLst>
                  <a:ext uri="{0D108BD9-81ED-4DB2-BD59-A6C34878D82A}">
                    <a16:rowId xmlns:a16="http://schemas.microsoft.com/office/drawing/2014/main" xmlns="" val="3004946458"/>
                  </a:ext>
                </a:extLst>
              </a:tr>
              <a:tr h="370840">
                <a:tc>
                  <a:txBody>
                    <a:bodyPr/>
                    <a:lstStyle/>
                    <a:p>
                      <a:pPr rtl="0" fontAlgn="ctr"/>
                      <a:r>
                        <a:rPr lang="es-419" b="0">
                          <a:effectLst/>
                        </a:rPr>
                        <a:t>G0/0/0.30</a:t>
                      </a:r>
                    </a:p>
                  </a:txBody>
                  <a:tcPr marL="47625" marR="47625" marT="47625" marB="47625" anchor="ctr"/>
                </a:tc>
                <a:tc>
                  <a:txBody>
                    <a:bodyPr/>
                    <a:lstStyle/>
                    <a:p>
                      <a:pPr rtl="0" fontAlgn="ctr"/>
                      <a:r>
                        <a:rPr lang="es-419" b="0">
                          <a:effectLst/>
                        </a:rPr>
                        <a:t>99</a:t>
                      </a:r>
                    </a:p>
                  </a:txBody>
                  <a:tcPr marL="47625" marR="47625" marT="47625" marB="47625" anchor="ctr"/>
                </a:tc>
                <a:tc>
                  <a:txBody>
                    <a:bodyPr/>
                    <a:lstStyle/>
                    <a:p>
                      <a:pPr rtl="0" fontAlgn="ctr"/>
                      <a:r>
                        <a:rPr lang="es-419" b="0" dirty="0">
                          <a:effectLst/>
                        </a:rPr>
                        <a:t>192.168.99.1/24</a:t>
                      </a:r>
                    </a:p>
                  </a:txBody>
                  <a:tcPr marL="47625" marR="47625" marT="47625" marB="47625" anchor="ctr"/>
                </a:tc>
                <a:extLst>
                  <a:ext uri="{0D108BD9-81ED-4DB2-BD59-A6C34878D82A}">
                    <a16:rowId xmlns:a16="http://schemas.microsoft.com/office/drawing/2014/main" xmlns="" val="3357790694"/>
                  </a:ext>
                </a:extLst>
              </a:tr>
            </a:tbl>
          </a:graphicData>
        </a:graphic>
      </p:graphicFrame>
      <p:pic>
        <p:nvPicPr>
          <p:cNvPr id="10" name="Picture 9">
            <a:extLst>
              <a:ext uri="{FF2B5EF4-FFF2-40B4-BE49-F238E27FC236}">
                <a16:creationId xmlns:a16="http://schemas.microsoft.com/office/drawing/2014/main" xmlns="" id="{C9FE3784-2A30-B644-805D-7B4D8F94E2B2}"/>
              </a:ext>
            </a:extLst>
          </p:cNvPr>
          <p:cNvPicPr>
            <a:picLocks noChangeAspect="1"/>
          </p:cNvPicPr>
          <p:nvPr/>
        </p:nvPicPr>
        <p:blipFill>
          <a:blip r:embed="rId3"/>
          <a:stretch>
            <a:fillRect/>
          </a:stretch>
        </p:blipFill>
        <p:spPr>
          <a:xfrm>
            <a:off x="4351616" y="767166"/>
            <a:ext cx="3463313" cy="3902325"/>
          </a:xfrm>
          <a:prstGeom prst="rect">
            <a:avLst/>
          </a:prstGeom>
        </p:spPr>
      </p:pic>
    </p:spTree>
    <p:extLst>
      <p:ext uri="{BB962C8B-B14F-4D97-AF65-F5344CB8AC3E}">
        <p14:creationId xmlns:p14="http://schemas.microsoft.com/office/powerpoint/2010/main" xmlns="" val="45508648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1600"/>
              <a:t>Resolución de problemas de Inter-VLAN Routing</a:t>
            </a:r>
            <a:r>
              <a:rPr lang="en-US" dirty="0"/>
              <a:t/>
            </a:r>
            <a:br>
              <a:rPr lang="en-US" dirty="0"/>
            </a:br>
            <a:r>
              <a:rPr lang="es-419" sz="2400"/>
              <a:t>VLAN faltantes</a:t>
            </a:r>
          </a:p>
        </p:txBody>
      </p:sp>
      <p:sp>
        <p:nvSpPr>
          <p:cNvPr id="4" name="Content Placeholder 3">
            <a:extLst>
              <a:ext uri="{FF2B5EF4-FFF2-40B4-BE49-F238E27FC236}">
                <a16:creationId xmlns:a16="http://schemas.microsoft.com/office/drawing/2014/main" xmlns="" id="{43D1E904-51FB-AE4A-A175-2BD635783D6D}"/>
              </a:ext>
            </a:extLst>
          </p:cNvPr>
          <p:cNvSpPr>
            <a:spLocks noGrp="1"/>
          </p:cNvSpPr>
          <p:nvPr>
            <p:ph idx="1"/>
          </p:nvPr>
        </p:nvSpPr>
        <p:spPr>
          <a:xfrm>
            <a:off x="0" y="731837"/>
            <a:ext cx="4247803" cy="3689897"/>
          </a:xfrm>
        </p:spPr>
        <p:txBody>
          <a:bodyPr/>
          <a:lstStyle/>
          <a:p>
            <a:pPr marL="0" indent="0" algn="l" rtl="0"/>
            <a:r>
              <a:rPr lang="es-419" sz="1400" dirty="0">
                <a:solidFill>
                  <a:srgbClr val="000000"/>
                </a:solidFill>
              </a:rPr>
              <a:t>Un problema de conectividad entre VLAN podría deberse a la falta de una VLAN. La VLAN podría faltar si no se creó, se eliminó accidentalmente o no se permite en el enlace troncal.</a:t>
            </a:r>
          </a:p>
          <a:p>
            <a:pPr marL="0" indent="0" algn="l"/>
            <a:endParaRPr lang="en-US" sz="1400" dirty="0">
              <a:solidFill>
                <a:srgbClr val="000000"/>
              </a:solidFill>
            </a:endParaRPr>
          </a:p>
          <a:p>
            <a:pPr marL="0" indent="0" algn="l" rtl="0"/>
            <a:r>
              <a:rPr lang="es-419" sz="1400" dirty="0">
                <a:solidFill>
                  <a:srgbClr val="000000"/>
                </a:solidFill>
              </a:rPr>
              <a:t>Cuando se elimina una VLAN, cualquier puerto asignado a esa VLAN queda inactivo. Permanecen asociados con la VLAN (y, por lo tanto, inactivos) hasta que los asigne a una nueva VLAN o vuelva a crear la VLAN que falta. Si se vuelve a crear la VLAN que falta, se reasignarán automáticamente los hosts a ella.</a:t>
            </a:r>
          </a:p>
          <a:p>
            <a:pPr marL="0" indent="0" algn="l"/>
            <a:endParaRPr lang="en-US" sz="1400" dirty="0">
              <a:solidFill>
                <a:srgbClr val="000000"/>
              </a:solidFill>
            </a:endParaRPr>
          </a:p>
          <a:p>
            <a:pPr marL="0" indent="0" algn="l" rtl="0"/>
            <a:r>
              <a:rPr lang="es-419" sz="1400" dirty="0">
                <a:solidFill>
                  <a:srgbClr val="000000"/>
                </a:solidFill>
              </a:rPr>
              <a:t>Utilice el comando </a:t>
            </a:r>
            <a:r>
              <a:rPr lang="es-419" sz="1400" b="1" dirty="0">
                <a:solidFill>
                  <a:srgbClr val="000000"/>
                </a:solidFill>
              </a:rPr>
              <a:t>show </a:t>
            </a:r>
            <a:r>
              <a:rPr lang="es-419" sz="1400" b="1" dirty="0" err="1">
                <a:solidFill>
                  <a:srgbClr val="000000"/>
                </a:solidFill>
              </a:rPr>
              <a:t>interface</a:t>
            </a:r>
            <a:r>
              <a:rPr lang="es-419" sz="1400" i="1" dirty="0" err="1">
                <a:solidFill>
                  <a:srgbClr val="000000"/>
                </a:solidFill>
              </a:rPr>
              <a:t>interface-id</a:t>
            </a:r>
            <a:r>
              <a:rPr lang="es-419" sz="1400" b="1" dirty="0" err="1">
                <a:solidFill>
                  <a:srgbClr val="000000"/>
                </a:solidFill>
              </a:rPr>
              <a:t>switchport</a:t>
            </a:r>
            <a:r>
              <a:rPr lang="es-419" sz="1400" dirty="0">
                <a:solidFill>
                  <a:srgbClr val="000000"/>
                </a:solidFill>
              </a:rPr>
              <a:t> para verificar la membresía de VLAN del puerto.</a:t>
            </a:r>
          </a:p>
        </p:txBody>
      </p:sp>
      <p:pic>
        <p:nvPicPr>
          <p:cNvPr id="7" name="Picture 6">
            <a:extLst>
              <a:ext uri="{FF2B5EF4-FFF2-40B4-BE49-F238E27FC236}">
                <a16:creationId xmlns:a16="http://schemas.microsoft.com/office/drawing/2014/main" xmlns="" id="{08B19872-2E37-FA49-BC68-9D1DAFF1C51B}"/>
              </a:ext>
            </a:extLst>
          </p:cNvPr>
          <p:cNvPicPr>
            <a:picLocks noChangeAspect="1"/>
          </p:cNvPicPr>
          <p:nvPr/>
        </p:nvPicPr>
        <p:blipFill>
          <a:blip r:embed="rId3"/>
          <a:stretch>
            <a:fillRect/>
          </a:stretch>
        </p:blipFill>
        <p:spPr>
          <a:xfrm>
            <a:off x="4247803" y="1040085"/>
            <a:ext cx="4508500" cy="3073400"/>
          </a:xfrm>
          <a:prstGeom prst="rect">
            <a:avLst/>
          </a:prstGeom>
        </p:spPr>
      </p:pic>
    </p:spTree>
    <p:extLst>
      <p:ext uri="{BB962C8B-B14F-4D97-AF65-F5344CB8AC3E}">
        <p14:creationId xmlns:p14="http://schemas.microsoft.com/office/powerpoint/2010/main" xmlns="" val="388227229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1600" dirty="0"/>
              <a:t>Solucionar problemas de Inter-VLAN </a:t>
            </a:r>
            <a:r>
              <a:rPr lang="es-419" sz="1600" dirty="0" err="1"/>
              <a:t>Routing</a:t>
            </a:r>
            <a:r>
              <a:rPr lang="es-419" sz="1600" dirty="0"/>
              <a:t> </a:t>
            </a:r>
            <a:r>
              <a:rPr lang="es-419" sz="2400" dirty="0"/>
              <a:t>puerto troncal del </a:t>
            </a:r>
            <a:r>
              <a:rPr lang="es-419" sz="2400" dirty="0" err="1"/>
              <a:t>switch</a:t>
            </a:r>
            <a:endParaRPr lang="es-419" sz="2400" dirty="0"/>
          </a:p>
        </p:txBody>
      </p:sp>
      <p:sp>
        <p:nvSpPr>
          <p:cNvPr id="5" name="Content Placeholder 4">
            <a:extLst>
              <a:ext uri="{FF2B5EF4-FFF2-40B4-BE49-F238E27FC236}">
                <a16:creationId xmlns:a16="http://schemas.microsoft.com/office/drawing/2014/main" xmlns="" id="{AFC1BFF7-A6AE-E44B-8FB1-E7A3710468E3}"/>
              </a:ext>
            </a:extLst>
          </p:cNvPr>
          <p:cNvSpPr>
            <a:spLocks noGrp="1"/>
          </p:cNvSpPr>
          <p:nvPr>
            <p:ph idx="1"/>
          </p:nvPr>
        </p:nvSpPr>
        <p:spPr>
          <a:xfrm>
            <a:off x="215535" y="582209"/>
            <a:ext cx="8555214" cy="1637290"/>
          </a:xfrm>
        </p:spPr>
        <p:txBody>
          <a:bodyPr/>
          <a:lstStyle/>
          <a:p>
            <a:pPr marL="0" indent="0" algn="l" rtl="0"/>
            <a:r>
              <a:rPr lang="es-419" sz="1600">
                <a:solidFill>
                  <a:srgbClr val="000000"/>
                </a:solidFill>
              </a:rPr>
              <a:t>Otro problema para el enrutamiento entre VLAN incluye puertos de switch mal configurados. En una solución interVLAN heredada, esto podría deberse a que el puerto del enrutador de conexión no está asignado a la VLAN correcta.</a:t>
            </a:r>
          </a:p>
          <a:p>
            <a:pPr marL="0" indent="0" algn="l" rtl="0"/>
            <a:r>
              <a:rPr lang="es-419" sz="1600">
                <a:solidFill>
                  <a:srgbClr val="000000"/>
                </a:solidFill>
              </a:rPr>
              <a:t>Sin embargo, con una solución router-on-a-stick, la causa más común es un puerto troncal mal configurado.</a:t>
            </a:r>
          </a:p>
          <a:p>
            <a:pPr marL="342900" indent="-342900" algn="l" rtl="0">
              <a:buFont typeface="Arial" panose="020B0604020202020204" pitchFamily="34" charset="0"/>
              <a:buChar char="•"/>
            </a:pPr>
            <a:r>
              <a:rPr lang="es-419" sz="1600">
                <a:solidFill>
                  <a:srgbClr val="000000"/>
                </a:solidFill>
              </a:rPr>
              <a:t>Compruebe que el puerto que se conecta al enrutador esté configurado correctamente como enlace troncal mediante el comando </a:t>
            </a:r>
            <a:r>
              <a:rPr lang="es-419" sz="1600" b="1">
                <a:solidFill>
                  <a:srgbClr val="000000"/>
                </a:solidFill>
              </a:rPr>
              <a:t>show interface trunk</a:t>
            </a:r>
            <a:r>
              <a:rPr lang="es-419" sz="1600">
                <a:solidFill>
                  <a:srgbClr val="000000"/>
                </a:solidFill>
              </a:rPr>
              <a:t> .</a:t>
            </a:r>
          </a:p>
          <a:p>
            <a:pPr marL="342900" indent="-342900" algn="l" rtl="0">
              <a:buFont typeface="Arial" panose="020B0604020202020204" pitchFamily="34" charset="0"/>
              <a:buChar char="•"/>
            </a:pPr>
            <a:r>
              <a:rPr lang="es-419" sz="1600">
                <a:solidFill>
                  <a:srgbClr val="000000"/>
                </a:solidFill>
              </a:rPr>
              <a:t>Si falta ese puerto en la salida, examine la configuración del puerto con el comando </a:t>
            </a:r>
            <a:r>
              <a:rPr lang="es-419" sz="1600" b="1">
                <a:solidFill>
                  <a:srgbClr val="000000"/>
                </a:solidFill>
              </a:rPr>
              <a:t>show running-config interface X</a:t>
            </a:r>
            <a:r>
              <a:rPr lang="es-419" sz="1600">
                <a:solidFill>
                  <a:srgbClr val="000000"/>
                </a:solidFill>
              </a:rPr>
              <a:t> para ver cómo está configurado el puerto.</a:t>
            </a:r>
          </a:p>
        </p:txBody>
      </p:sp>
      <p:pic>
        <p:nvPicPr>
          <p:cNvPr id="8" name="Picture 7">
            <a:extLst>
              <a:ext uri="{FF2B5EF4-FFF2-40B4-BE49-F238E27FC236}">
                <a16:creationId xmlns:a16="http://schemas.microsoft.com/office/drawing/2014/main" xmlns="" id="{21061775-9A68-8143-B96C-E5F6ED67C25D}"/>
              </a:ext>
            </a:extLst>
          </p:cNvPr>
          <p:cNvPicPr>
            <a:picLocks noChangeAspect="1"/>
          </p:cNvPicPr>
          <p:nvPr/>
        </p:nvPicPr>
        <p:blipFill>
          <a:blip r:embed="rId3"/>
          <a:stretch>
            <a:fillRect/>
          </a:stretch>
        </p:blipFill>
        <p:spPr>
          <a:xfrm>
            <a:off x="1088968" y="3064479"/>
            <a:ext cx="4737868" cy="1839295"/>
          </a:xfrm>
          <a:prstGeom prst="rect">
            <a:avLst/>
          </a:prstGeom>
        </p:spPr>
      </p:pic>
    </p:spTree>
    <p:extLst>
      <p:ext uri="{BB962C8B-B14F-4D97-AF65-F5344CB8AC3E}">
        <p14:creationId xmlns:p14="http://schemas.microsoft.com/office/powerpoint/2010/main" xmlns="" val="22086385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1600" dirty="0"/>
              <a:t>Solucionar problemas de Inter-VLAN </a:t>
            </a:r>
            <a:r>
              <a:rPr lang="es-419" sz="1600" dirty="0" err="1"/>
              <a:t>Routing</a:t>
            </a:r>
            <a:r>
              <a:rPr lang="es-419" sz="1600" dirty="0"/>
              <a:t> </a:t>
            </a:r>
            <a:r>
              <a:rPr lang="es-419" sz="2400" dirty="0"/>
              <a:t>puerto de acceso del </a:t>
            </a:r>
            <a:r>
              <a:rPr lang="es-419" sz="2400" dirty="0" err="1"/>
              <a:t>switch</a:t>
            </a:r>
            <a:endParaRPr lang="es-419" sz="2400" dirty="0"/>
          </a:p>
        </p:txBody>
      </p:sp>
      <p:sp>
        <p:nvSpPr>
          <p:cNvPr id="4" name="Content Placeholder 3">
            <a:extLst>
              <a:ext uri="{FF2B5EF4-FFF2-40B4-BE49-F238E27FC236}">
                <a16:creationId xmlns:a16="http://schemas.microsoft.com/office/drawing/2014/main" xmlns="" id="{08E29960-FBF1-9A41-B350-216A4605762D}"/>
              </a:ext>
            </a:extLst>
          </p:cNvPr>
          <p:cNvSpPr>
            <a:spLocks noGrp="1"/>
          </p:cNvSpPr>
          <p:nvPr>
            <p:ph idx="1"/>
          </p:nvPr>
        </p:nvSpPr>
        <p:spPr>
          <a:xfrm>
            <a:off x="474663" y="731837"/>
            <a:ext cx="3927476" cy="3689897"/>
          </a:xfrm>
        </p:spPr>
        <p:txBody>
          <a:bodyPr/>
          <a:lstStyle/>
          <a:p>
            <a:pPr marL="0" indent="0" algn="l" rtl="0"/>
            <a:r>
              <a:rPr lang="es-419" sz="1400">
                <a:solidFill>
                  <a:srgbClr val="000000"/>
                </a:solidFill>
              </a:rPr>
              <a:t>Cuando sospeche que hay un problema con una configuración del switch, utilice los distintos comandos de verificación para examinar la configuración e identificar el problema.</a:t>
            </a:r>
          </a:p>
          <a:p>
            <a:pPr marL="0" indent="0" algn="l"/>
            <a:endParaRPr lang="en-US" sz="1400" dirty="0">
              <a:solidFill>
                <a:srgbClr val="000000"/>
              </a:solidFill>
            </a:endParaRPr>
          </a:p>
          <a:p>
            <a:pPr marL="0" indent="0" algn="l" rtl="0"/>
            <a:r>
              <a:rPr lang="es-419" sz="1400">
                <a:solidFill>
                  <a:srgbClr val="000000"/>
                </a:solidFill>
              </a:rPr>
              <a:t>Un indicador común de este problema es el equipo que tiene la configuración de dirección correcta (dirección IP, máscara de subred, puerta de enlace predeterminada), pero no puede hacer ping a su puerta de enlace predeterminada.</a:t>
            </a:r>
          </a:p>
          <a:p>
            <a:pPr marL="342900" indent="-342900" algn="l" rtl="0">
              <a:buFont typeface="Arial" panose="020B0604020202020204" pitchFamily="34" charset="0"/>
              <a:buChar char="•"/>
            </a:pPr>
            <a:r>
              <a:rPr lang="es-419" sz="1400">
                <a:solidFill>
                  <a:srgbClr val="000000"/>
                </a:solidFill>
              </a:rPr>
              <a:t>Utilice el comando </a:t>
            </a:r>
            <a:r>
              <a:rPr lang="es-419" sz="1400" b="1">
                <a:solidFill>
                  <a:srgbClr val="000000"/>
                </a:solidFill>
              </a:rPr>
              <a:t>show vlan brief</a:t>
            </a:r>
            <a:r>
              <a:rPr lang="es-419" sz="1400">
                <a:solidFill>
                  <a:srgbClr val="000000"/>
                </a:solidFill>
              </a:rPr>
              <a:t>, </a:t>
            </a:r>
            <a:r>
              <a:rPr lang="es-419" sz="1400" b="1">
                <a:solidFill>
                  <a:srgbClr val="000000"/>
                </a:solidFill>
              </a:rPr>
              <a:t>show interface X switchport</a:t>
            </a:r>
            <a:r>
              <a:rPr lang="es-419" sz="1400">
                <a:solidFill>
                  <a:srgbClr val="000000"/>
                </a:solidFill>
              </a:rPr>
              <a:t>o </a:t>
            </a:r>
            <a:r>
              <a:rPr lang="es-419" sz="1400" b="1">
                <a:solidFill>
                  <a:srgbClr val="000000"/>
                </a:solidFill>
              </a:rPr>
              <a:t>show running-config interface X</a:t>
            </a:r>
            <a:r>
              <a:rPr lang="es-419" sz="1400">
                <a:solidFill>
                  <a:srgbClr val="000000"/>
                </a:solidFill>
              </a:rPr>
              <a:t> para verificar la asignación de interfaz VLAN.</a:t>
            </a:r>
          </a:p>
          <a:p>
            <a:pPr marL="342900" indent="-342900" algn="l">
              <a:buFont typeface="Arial" panose="020B0604020202020204" pitchFamily="34" charset="0"/>
              <a:buChar char="•"/>
            </a:pPr>
            <a:endParaRPr lang="en-US" sz="1400" dirty="0">
              <a:solidFill>
                <a:srgbClr val="000000"/>
              </a:solidFill>
            </a:endParaRPr>
          </a:p>
        </p:txBody>
      </p:sp>
      <p:pic>
        <p:nvPicPr>
          <p:cNvPr id="7" name="Picture 6">
            <a:extLst>
              <a:ext uri="{FF2B5EF4-FFF2-40B4-BE49-F238E27FC236}">
                <a16:creationId xmlns:a16="http://schemas.microsoft.com/office/drawing/2014/main" xmlns="" id="{2464A65E-F98A-3D4F-91C8-CD5294D4EFEB}"/>
              </a:ext>
            </a:extLst>
          </p:cNvPr>
          <p:cNvPicPr>
            <a:picLocks noChangeAspect="1"/>
          </p:cNvPicPr>
          <p:nvPr/>
        </p:nvPicPr>
        <p:blipFill>
          <a:blip r:embed="rId3"/>
          <a:stretch>
            <a:fillRect/>
          </a:stretch>
        </p:blipFill>
        <p:spPr>
          <a:xfrm>
            <a:off x="4402138" y="1154385"/>
            <a:ext cx="4267200" cy="2844800"/>
          </a:xfrm>
          <a:prstGeom prst="rect">
            <a:avLst/>
          </a:prstGeom>
        </p:spPr>
      </p:pic>
    </p:spTree>
    <p:extLst>
      <p:ext uri="{BB962C8B-B14F-4D97-AF65-F5344CB8AC3E}">
        <p14:creationId xmlns:p14="http://schemas.microsoft.com/office/powerpoint/2010/main" xmlns="" val="142137894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1600"/>
              <a:t>Solucionar problemas Inter-VLAN Routing</a:t>
            </a:r>
            <a:r>
              <a:rPr lang="en-US" dirty="0"/>
              <a:t/>
            </a:r>
            <a:br>
              <a:rPr lang="en-US" dirty="0"/>
            </a:br>
            <a:r>
              <a:rPr lang="es-419" sz="2400"/>
              <a:t>Problemas de configuración del Router </a:t>
            </a:r>
          </a:p>
        </p:txBody>
      </p:sp>
      <p:sp>
        <p:nvSpPr>
          <p:cNvPr id="5" name="Content Placeholder 4">
            <a:extLst>
              <a:ext uri="{FF2B5EF4-FFF2-40B4-BE49-F238E27FC236}">
                <a16:creationId xmlns:a16="http://schemas.microsoft.com/office/drawing/2014/main" xmlns="" id="{38060389-7B7A-A047-A84B-97A55B8404DB}"/>
              </a:ext>
            </a:extLst>
          </p:cNvPr>
          <p:cNvSpPr>
            <a:spLocks noGrp="1"/>
          </p:cNvSpPr>
          <p:nvPr>
            <p:ph idx="1"/>
          </p:nvPr>
        </p:nvSpPr>
        <p:spPr>
          <a:xfrm>
            <a:off x="474662" y="731838"/>
            <a:ext cx="8280057" cy="2160992"/>
          </a:xfrm>
        </p:spPr>
        <p:txBody>
          <a:bodyPr/>
          <a:lstStyle/>
          <a:p>
            <a:pPr marL="0" indent="0" algn="l" rtl="0"/>
            <a:r>
              <a:rPr lang="es-419" sz="1600">
                <a:solidFill>
                  <a:srgbClr val="000000"/>
                </a:solidFill>
              </a:rPr>
              <a:t>Los problemas de configuración del router-on-a-stick suelen estar relacionados con configuraciones incorrectas de la subinterfaz.</a:t>
            </a:r>
          </a:p>
          <a:p>
            <a:pPr marL="342900" indent="-342900" algn="l" rtl="0">
              <a:buFont typeface="Arial" panose="020B0604020202020204" pitchFamily="34" charset="0"/>
              <a:buChar char="•"/>
            </a:pPr>
            <a:r>
              <a:rPr lang="es-419" sz="1600">
                <a:solidFill>
                  <a:srgbClr val="000000"/>
                </a:solidFill>
              </a:rPr>
              <a:t>Puede verificar el estado de los puertos del switch emitiendo el comando </a:t>
            </a:r>
            <a:r>
              <a:rPr lang="es-419" sz="1600" b="1">
                <a:solidFill>
                  <a:srgbClr val="000000"/>
                </a:solidFill>
              </a:rPr>
              <a:t>show ip interface brief</a:t>
            </a:r>
            <a:r>
              <a:rPr lang="es-419" sz="1600">
                <a:solidFill>
                  <a:srgbClr val="000000"/>
                </a:solidFill>
              </a:rPr>
              <a:t> . </a:t>
            </a:r>
          </a:p>
          <a:p>
            <a:pPr marL="342900" indent="-342900" algn="l" rtl="0">
              <a:buFont typeface="Arial" panose="020B0604020202020204" pitchFamily="34" charset="0"/>
              <a:buChar char="•"/>
            </a:pPr>
            <a:r>
              <a:rPr lang="es-419" sz="1600">
                <a:solidFill>
                  <a:srgbClr val="000000"/>
                </a:solidFill>
              </a:rPr>
              <a:t>Compruebe en qué VLAN se encuentra cada una de las subinterfaces. Para ello, el comando </a:t>
            </a:r>
            <a:r>
              <a:rPr lang="es-419" sz="1600" b="1">
                <a:solidFill>
                  <a:srgbClr val="000000"/>
                </a:solidFill>
              </a:rPr>
              <a:t>show interfaces</a:t>
            </a:r>
            <a:r>
              <a:rPr lang="es-419" sz="1600">
                <a:solidFill>
                  <a:srgbClr val="000000"/>
                </a:solidFill>
              </a:rPr>
              <a:t> es útil, pero genera una gran cantidad de resultados adicionales no requeridos. La salida del comando se puede reducir utilizando filtros de comando IOS. En este ejemplo, utilice la palabra clave </a:t>
            </a:r>
            <a:r>
              <a:rPr lang="es-419" sz="1600" b="1">
                <a:solidFill>
                  <a:srgbClr val="000000"/>
                </a:solidFill>
              </a:rPr>
              <a:t>include</a:t>
            </a:r>
            <a:r>
              <a:rPr lang="es-419" sz="1600">
                <a:solidFill>
                  <a:srgbClr val="000000"/>
                </a:solidFill>
              </a:rPr>
              <a:t> para identificar que sólo las líneas que contienen las letras «Gig» o «802.1Q»</a:t>
            </a:r>
          </a:p>
        </p:txBody>
      </p:sp>
      <p:pic>
        <p:nvPicPr>
          <p:cNvPr id="8" name="Picture 7">
            <a:extLst>
              <a:ext uri="{FF2B5EF4-FFF2-40B4-BE49-F238E27FC236}">
                <a16:creationId xmlns:a16="http://schemas.microsoft.com/office/drawing/2014/main" xmlns="" id="{8AC0CAD4-2B98-F44D-BF1B-CBA1A1BFC7F5}"/>
              </a:ext>
            </a:extLst>
          </p:cNvPr>
          <p:cNvPicPr>
            <a:picLocks noChangeAspect="1"/>
          </p:cNvPicPr>
          <p:nvPr/>
        </p:nvPicPr>
        <p:blipFill>
          <a:blip r:embed="rId3"/>
          <a:stretch>
            <a:fillRect/>
          </a:stretch>
        </p:blipFill>
        <p:spPr>
          <a:xfrm>
            <a:off x="1746250" y="2892830"/>
            <a:ext cx="4289946" cy="1851081"/>
          </a:xfrm>
          <a:prstGeom prst="rect">
            <a:avLst/>
          </a:prstGeom>
        </p:spPr>
      </p:pic>
    </p:spTree>
    <p:extLst>
      <p:ext uri="{BB962C8B-B14F-4D97-AF65-F5344CB8AC3E}">
        <p14:creationId xmlns:p14="http://schemas.microsoft.com/office/powerpoint/2010/main" xmlns="" val="136634284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154984"/>
            <a:ext cx="8345488" cy="731837"/>
          </a:xfrm>
        </p:spPr>
        <p:txBody>
          <a:bodyPr/>
          <a:lstStyle/>
          <a:p>
            <a:pPr rtl="0"/>
            <a:r>
              <a:rPr lang="es-419" sz="1600" dirty="0"/>
              <a:t>Resolución de problemas de Inter-VLAN </a:t>
            </a:r>
            <a:r>
              <a:rPr lang="es-419" sz="1600" dirty="0" err="1"/>
              <a:t>Routing</a:t>
            </a:r>
            <a:r>
              <a:rPr lang="en-US" dirty="0"/>
              <a:t/>
            </a:r>
            <a:br>
              <a:rPr lang="en-US" dirty="0"/>
            </a:br>
            <a:r>
              <a:rPr lang="es-419" sz="2400" dirty="0" err="1"/>
              <a:t>Packet</a:t>
            </a:r>
            <a:r>
              <a:rPr lang="es-419" sz="2400" dirty="0"/>
              <a:t> </a:t>
            </a:r>
            <a:r>
              <a:rPr lang="es-419" sz="2400" dirty="0" err="1"/>
              <a:t>Tracer</a:t>
            </a:r>
            <a:r>
              <a:rPr lang="es-419" sz="2400" dirty="0"/>
              <a:t> – resolución de problemas de Inter-VLAN </a:t>
            </a:r>
            <a:r>
              <a:rPr lang="es-419" sz="2400" dirty="0" err="1"/>
              <a:t>Routing</a:t>
            </a:r>
            <a:endParaRPr lang="es-419" sz="2400" dirty="0"/>
          </a:p>
        </p:txBody>
      </p:sp>
      <p:sp>
        <p:nvSpPr>
          <p:cNvPr id="4" name="Content Placeholder 3">
            <a:extLst>
              <a:ext uri="{FF2B5EF4-FFF2-40B4-BE49-F238E27FC236}">
                <a16:creationId xmlns:a16="http://schemas.microsoft.com/office/drawing/2014/main" xmlns="" id="{0139989B-53BC-1147-AC0C-A73989E4EB82}"/>
              </a:ext>
            </a:extLst>
          </p:cNvPr>
          <p:cNvSpPr>
            <a:spLocks noGrp="1"/>
          </p:cNvSpPr>
          <p:nvPr>
            <p:ph idx="1"/>
          </p:nvPr>
        </p:nvSpPr>
        <p:spPr>
          <a:xfrm>
            <a:off x="497910" y="1165790"/>
            <a:ext cx="8280057" cy="3689897"/>
          </a:xfrm>
        </p:spPr>
        <p:txBody>
          <a:bodyPr/>
          <a:lstStyle/>
          <a:p>
            <a:pPr marL="0" indent="0" algn="l" rtl="0"/>
            <a:r>
              <a:rPr lang="es-419" sz="1600" dirty="0">
                <a:solidFill>
                  <a:srgbClr val="000000"/>
                </a:solidFill>
              </a:rPr>
              <a:t>En esta actividad de </a:t>
            </a:r>
            <a:r>
              <a:rPr lang="es-419" sz="1600" dirty="0" err="1">
                <a:solidFill>
                  <a:srgbClr val="000000"/>
                </a:solidFill>
              </a:rPr>
              <a:t>Packet</a:t>
            </a:r>
            <a:r>
              <a:rPr lang="es-419" sz="1600" dirty="0">
                <a:solidFill>
                  <a:srgbClr val="000000"/>
                </a:solidFill>
              </a:rPr>
              <a:t> </a:t>
            </a:r>
            <a:r>
              <a:rPr lang="es-419" sz="1600" dirty="0" err="1">
                <a:solidFill>
                  <a:srgbClr val="000000"/>
                </a:solidFill>
              </a:rPr>
              <a:t>Tracer</a:t>
            </a:r>
            <a:r>
              <a:rPr lang="es-419" sz="1600" dirty="0">
                <a:solidFill>
                  <a:srgbClr val="000000"/>
                </a:solidFill>
              </a:rPr>
              <a:t>, completará los siguientes objetivos:</a:t>
            </a:r>
          </a:p>
          <a:p>
            <a:pPr marL="342900" indent="-342900" algn="l" rtl="0">
              <a:buFont typeface="Arial" panose="020B0604020202020204" pitchFamily="34" charset="0"/>
              <a:buChar char="•"/>
            </a:pPr>
            <a:r>
              <a:rPr lang="es-419" sz="1600" dirty="0">
                <a:solidFill>
                  <a:srgbClr val="000000"/>
                </a:solidFill>
              </a:rPr>
              <a:t>Parte 1. Encontrar los problemas de red</a:t>
            </a:r>
          </a:p>
          <a:p>
            <a:pPr marL="342900" indent="-342900" algn="l" rtl="0">
              <a:buFont typeface="Arial" panose="020B0604020202020204" pitchFamily="34" charset="0"/>
              <a:buChar char="•"/>
            </a:pPr>
            <a:r>
              <a:rPr lang="es-419" sz="1600" dirty="0">
                <a:solidFill>
                  <a:srgbClr val="000000"/>
                </a:solidFill>
              </a:rPr>
              <a:t>Parte 2. Implementar la solución</a:t>
            </a:r>
          </a:p>
          <a:p>
            <a:pPr marL="342900" indent="-342900" algn="l" rtl="0">
              <a:buFont typeface="Arial" panose="020B0604020202020204" pitchFamily="34" charset="0"/>
              <a:buChar char="•"/>
            </a:pPr>
            <a:r>
              <a:rPr lang="es-419" sz="1600" dirty="0">
                <a:solidFill>
                  <a:srgbClr val="000000"/>
                </a:solidFill>
              </a:rPr>
              <a:t>Parte 3. Verificar la conectividad de red</a:t>
            </a:r>
          </a:p>
          <a:p>
            <a:pPr marL="342900" indent="-34290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xmlns="" val="83417236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1600"/>
              <a:t>Solucionar problemas entre VLAN Routing</a:t>
            </a:r>
            <a:r>
              <a:rPr lang="en-US" dirty="0"/>
              <a:t/>
            </a:r>
            <a:br>
              <a:rPr lang="en-US" dirty="0"/>
            </a:br>
            <a:r>
              <a:rPr lang="es-419" sz="2400"/>
              <a:t>Lab — Solucionar problemas de enrutamiento entre VLAN</a:t>
            </a:r>
          </a:p>
        </p:txBody>
      </p:sp>
      <p:sp>
        <p:nvSpPr>
          <p:cNvPr id="4" name="Content Placeholder 3">
            <a:extLst>
              <a:ext uri="{FF2B5EF4-FFF2-40B4-BE49-F238E27FC236}">
                <a16:creationId xmlns:a16="http://schemas.microsoft.com/office/drawing/2014/main" xmlns="" id="{0139989B-53BC-1147-AC0C-A73989E4EB82}"/>
              </a:ext>
            </a:extLst>
          </p:cNvPr>
          <p:cNvSpPr>
            <a:spLocks noGrp="1"/>
          </p:cNvSpPr>
          <p:nvPr>
            <p:ph idx="1"/>
          </p:nvPr>
        </p:nvSpPr>
        <p:spPr>
          <a:xfrm>
            <a:off x="474662" y="731837"/>
            <a:ext cx="8280057" cy="3689897"/>
          </a:xfrm>
        </p:spPr>
        <p:txBody>
          <a:bodyPr/>
          <a:lstStyle/>
          <a:p>
            <a:pPr marL="0" indent="0" algn="l" rtl="0"/>
            <a:r>
              <a:rPr lang="es-419" sz="1600">
                <a:solidFill>
                  <a:srgbClr val="000000"/>
                </a:solidFill>
              </a:rPr>
              <a:t>En este laboratorio, cumplirá los siguientes objetivos:</a:t>
            </a:r>
          </a:p>
          <a:p>
            <a:pPr marL="342900" indent="-342900" algn="l" rtl="0">
              <a:buFont typeface="Arial" panose="020B0604020202020204" pitchFamily="34" charset="0"/>
              <a:buChar char="•"/>
            </a:pPr>
            <a:r>
              <a:rPr lang="es-419" sz="1600">
                <a:solidFill>
                  <a:srgbClr val="000000"/>
                </a:solidFill>
              </a:rPr>
              <a:t>Parte 1. Armar la red y cargar las configuraciones de los dispositivos</a:t>
            </a:r>
          </a:p>
          <a:p>
            <a:pPr marL="342900" indent="-342900" algn="l" rtl="0">
              <a:buFont typeface="Arial" panose="020B0604020202020204" pitchFamily="34" charset="0"/>
              <a:buChar char="•"/>
            </a:pPr>
            <a:r>
              <a:rPr lang="es-419" sz="1600">
                <a:solidFill>
                  <a:srgbClr val="000000"/>
                </a:solidFill>
              </a:rPr>
              <a:t>Parte 2. Solucionar problemas de configuración de routing entre VLAN</a:t>
            </a:r>
          </a:p>
          <a:p>
            <a:pPr marL="342900" indent="-342900" algn="l" rtl="0">
              <a:buFont typeface="Arial" panose="020B0604020202020204" pitchFamily="34" charset="0"/>
              <a:buChar char="•"/>
            </a:pPr>
            <a:r>
              <a:rPr lang="es-419" sz="1600">
                <a:solidFill>
                  <a:srgbClr val="000000"/>
                </a:solidFill>
              </a:rPr>
              <a:t>Parte 3. Comprobar la configuración de VLAN, la asignación de puertos y los enlaces troncales</a:t>
            </a:r>
          </a:p>
          <a:p>
            <a:pPr marL="342900" indent="-342900" algn="l" rtl="0">
              <a:buFont typeface="Arial" panose="020B0604020202020204" pitchFamily="34" charset="0"/>
              <a:buChar char="•"/>
            </a:pPr>
            <a:r>
              <a:rPr lang="es-419" sz="1600">
                <a:solidFill>
                  <a:srgbClr val="000000"/>
                </a:solidFill>
              </a:rPr>
              <a:t>Parte 4. Probar la conectividad de capa 3</a:t>
            </a:r>
          </a:p>
          <a:p>
            <a:pPr marL="342900" indent="-34290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xmlns="" val="145744454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47520"/>
            <a:ext cx="8280314" cy="970280"/>
          </a:xfrm>
        </p:spPr>
        <p:txBody>
          <a:bodyPr/>
          <a:lstStyle/>
          <a:p>
            <a:pPr rtl="0"/>
            <a:r>
              <a:rPr lang="es-419">
                <a:solidFill>
                  <a:schemeClr val="accent5">
                    <a:lumMod val="40000"/>
                    <a:lumOff val="60000"/>
                  </a:schemeClr>
                </a:solidFill>
              </a:rPr>
              <a:t>4.5 Módulo de Práctica y Prueba</a:t>
            </a:r>
          </a:p>
        </p:txBody>
      </p:sp>
    </p:spTree>
    <p:custDataLst>
      <p:tags r:id="rId1"/>
    </p:custDataLst>
    <p:extLst>
      <p:ext uri="{BB962C8B-B14F-4D97-AF65-F5344CB8AC3E}">
        <p14:creationId xmlns:p14="http://schemas.microsoft.com/office/powerpoint/2010/main" xmlns="" val="410599242"/>
      </p:ext>
    </p:extLst>
  </p:cSld>
  <p:clrMapOvr>
    <a:masterClrMapping/>
  </p:clrMapOvr>
  <p:transition spd="slow">
    <p:wip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rtl="0"/>
            <a:r>
              <a:rPr lang="es-419" sz="1400">
                <a:latin typeface="Arial" charset="0"/>
              </a:rPr>
              <a:t>Módulo de Práctica y Prueba</a:t>
            </a:r>
            <a:r>
              <a:rPr lang="en-US" dirty="0">
                <a:latin typeface="Arial" charset="0"/>
              </a:rPr>
              <a:t/>
            </a:r>
            <a:br>
              <a:rPr lang="en-US" dirty="0">
                <a:latin typeface="Arial" charset="0"/>
              </a:rPr>
            </a:br>
            <a:r>
              <a:rPr lang="es-419">
                <a:latin typeface="Arial" charset="0"/>
              </a:rPr>
              <a:t>Packet Tracer – Desafío Inter-VLAN Routing </a:t>
            </a:r>
          </a:p>
        </p:txBody>
      </p:sp>
      <p:sp>
        <p:nvSpPr>
          <p:cNvPr id="3" name="Content Placeholder 2">
            <a:extLst>
              <a:ext uri="{FF2B5EF4-FFF2-40B4-BE49-F238E27FC236}">
                <a16:creationId xmlns:a16="http://schemas.microsoft.com/office/drawing/2014/main" xmlns="" id="{6D32C538-4DE1-7D49-8EBA-04BBF60FC694}"/>
              </a:ext>
            </a:extLst>
          </p:cNvPr>
          <p:cNvSpPr>
            <a:spLocks noGrp="1"/>
          </p:cNvSpPr>
          <p:nvPr>
            <p:ph idx="1"/>
          </p:nvPr>
        </p:nvSpPr>
        <p:spPr/>
        <p:txBody>
          <a:bodyPr/>
          <a:lstStyle/>
          <a:p>
            <a:pPr marL="0" indent="0" rtl="0">
              <a:buNone/>
            </a:pPr>
            <a:r>
              <a:rPr lang="es-419"/>
              <a:t>En esta actividad de Packet Tracer, demostrará y reforzará su capacidad para implementar el enrutamiento entre VLAN, incluida la configuración de direcciones IP, VLAN, enlaces troncales y subinterfaces.</a:t>
            </a:r>
          </a:p>
        </p:txBody>
      </p:sp>
    </p:spTree>
    <p:custDataLst>
      <p:tags r:id="rId1"/>
    </p:custDataLst>
    <p:extLst>
      <p:ext uri="{BB962C8B-B14F-4D97-AF65-F5344CB8AC3E}">
        <p14:creationId xmlns:p14="http://schemas.microsoft.com/office/powerpoint/2010/main" xmlns="" val="3489016705"/>
      </p:ext>
    </p:extLst>
  </p:cSld>
  <p:clrMapOvr>
    <a:masterClrMapping/>
  </p:clrMapOvr>
  <p:transition spd="slow">
    <p:wip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0" y="196376"/>
            <a:ext cx="9144000" cy="757551"/>
          </a:xfrm>
        </p:spPr>
        <p:txBody>
          <a:bodyPr/>
          <a:lstStyle/>
          <a:p>
            <a:pPr rtl="0"/>
            <a:r>
              <a:rPr lang="es-419" sz="1400" dirty="0">
                <a:latin typeface="Arial" charset="0"/>
              </a:rPr>
              <a:t>Módulo de práctica y</a:t>
            </a:r>
            <a:r>
              <a:rPr lang="en-US" dirty="0">
                <a:latin typeface="Arial" charset="0"/>
              </a:rPr>
              <a:t/>
            </a:r>
            <a:br>
              <a:rPr lang="en-US" dirty="0">
                <a:latin typeface="Arial" charset="0"/>
              </a:rPr>
            </a:br>
            <a:r>
              <a:rPr lang="es-419" dirty="0">
                <a:latin typeface="Arial" charset="0"/>
              </a:rPr>
              <a:t>laboratorio de preguntas: implementación de enrutamiento entre VLAN</a:t>
            </a:r>
          </a:p>
        </p:txBody>
      </p:sp>
      <p:sp>
        <p:nvSpPr>
          <p:cNvPr id="3" name="Content Placeholder 2">
            <a:extLst>
              <a:ext uri="{FF2B5EF4-FFF2-40B4-BE49-F238E27FC236}">
                <a16:creationId xmlns:a16="http://schemas.microsoft.com/office/drawing/2014/main" xmlns="" id="{C976B288-6319-7C4B-B9FB-E36968D4BC98}"/>
              </a:ext>
            </a:extLst>
          </p:cNvPr>
          <p:cNvSpPr>
            <a:spLocks noGrp="1"/>
          </p:cNvSpPr>
          <p:nvPr>
            <p:ph idx="1"/>
          </p:nvPr>
        </p:nvSpPr>
        <p:spPr>
          <a:xfrm>
            <a:off x="145357" y="1147656"/>
            <a:ext cx="8853286" cy="4155319"/>
          </a:xfrm>
        </p:spPr>
        <p:txBody>
          <a:bodyPr/>
          <a:lstStyle/>
          <a:p>
            <a:pPr marL="0" indent="0" rtl="0">
              <a:buNone/>
            </a:pPr>
            <a:r>
              <a:rPr lang="es-419" dirty="0"/>
              <a:t>En esta práctica de laboratorio se cumplirán los siguientes objetivos:</a:t>
            </a:r>
          </a:p>
          <a:p>
            <a:pPr rtl="0"/>
            <a:r>
              <a:rPr lang="es-419" dirty="0"/>
              <a:t>Parte 1: Armar la red y configurar los parámetros básicos de los dispositivos</a:t>
            </a:r>
          </a:p>
          <a:p>
            <a:pPr rtl="0"/>
            <a:r>
              <a:rPr lang="es-419" dirty="0"/>
              <a:t>Parte 2: Crear redes VLAN y asignar puertos de </a:t>
            </a:r>
            <a:r>
              <a:rPr lang="es-419" dirty="0" err="1"/>
              <a:t>switch</a:t>
            </a:r>
            <a:endParaRPr lang="es-419" dirty="0"/>
          </a:p>
          <a:p>
            <a:pPr rtl="0"/>
            <a:r>
              <a:rPr lang="es-419" dirty="0"/>
              <a:t>Parte 3: Configurar un enlace troncal 802.1Q entre los conmutadores</a:t>
            </a:r>
          </a:p>
          <a:p>
            <a:pPr rtl="0"/>
            <a:r>
              <a:rPr lang="es-419" dirty="0"/>
              <a:t>Parte 4: Configurar el enrutamiento entre VLAN en el conmutador S1</a:t>
            </a:r>
          </a:p>
          <a:p>
            <a:pPr rtl="0"/>
            <a:r>
              <a:rPr lang="es-419" dirty="0"/>
              <a:t>Parte 5: Comprobar que el enrutamiento entre VLAN está funcionando</a:t>
            </a:r>
          </a:p>
          <a:p>
            <a:endParaRPr lang="en-US" dirty="0"/>
          </a:p>
        </p:txBody>
      </p:sp>
    </p:spTree>
    <p:custDataLst>
      <p:tags r:id="rId1"/>
    </p:custDataLst>
    <p:extLst>
      <p:ext uri="{BB962C8B-B14F-4D97-AF65-F5344CB8AC3E}">
        <p14:creationId xmlns:p14="http://schemas.microsoft.com/office/powerpoint/2010/main" xmlns="" val="2633635768"/>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1600" dirty="0"/>
              <a:t>Funcionamiento de Inter-VLAN </a:t>
            </a:r>
            <a:r>
              <a:rPr lang="es-419" sz="1600" dirty="0" err="1"/>
              <a:t>Routing</a:t>
            </a:r>
            <a:r>
              <a:rPr lang="es-419" sz="1600" dirty="0"/>
              <a:t> </a:t>
            </a:r>
            <a:r>
              <a:rPr lang="es-419" sz="1600" dirty="0" err="1"/>
              <a:t>Operation</a:t>
            </a:r>
            <a:r>
              <a:rPr lang="en-US" dirty="0"/>
              <a:t/>
            </a:r>
            <a:br>
              <a:rPr lang="en-US" dirty="0"/>
            </a:br>
            <a:r>
              <a:rPr lang="en-US" sz="2400" dirty="0"/>
              <a:t>¿</a:t>
            </a:r>
            <a:r>
              <a:rPr lang="es-419" sz="2400" dirty="0"/>
              <a:t>Qué es Inter-VLAN </a:t>
            </a:r>
            <a:r>
              <a:rPr lang="es-419" sz="2400" dirty="0" err="1"/>
              <a:t>Routing</a:t>
            </a:r>
            <a:r>
              <a:rPr lang="es-419" sz="2400" dirty="0"/>
              <a:t>?</a:t>
            </a:r>
          </a:p>
        </p:txBody>
      </p:sp>
      <p:sp>
        <p:nvSpPr>
          <p:cNvPr id="5" name="Content Placeholder 4">
            <a:extLst>
              <a:ext uri="{FF2B5EF4-FFF2-40B4-BE49-F238E27FC236}">
                <a16:creationId xmlns:a16="http://schemas.microsoft.com/office/drawing/2014/main" xmlns="" id="{88A9C66E-E200-0744-A063-593632BE68AD}"/>
              </a:ext>
            </a:extLst>
          </p:cNvPr>
          <p:cNvSpPr>
            <a:spLocks noGrp="1"/>
          </p:cNvSpPr>
          <p:nvPr>
            <p:ph idx="1"/>
          </p:nvPr>
        </p:nvSpPr>
        <p:spPr>
          <a:xfrm>
            <a:off x="474662" y="731837"/>
            <a:ext cx="8280057" cy="3689897"/>
          </a:xfrm>
        </p:spPr>
        <p:txBody>
          <a:bodyPr/>
          <a:lstStyle/>
          <a:p>
            <a:pPr marL="0" indent="0" algn="l" rtl="0"/>
            <a:r>
              <a:rPr lang="es-419" sz="1400">
                <a:solidFill>
                  <a:srgbClr val="000000"/>
                </a:solidFill>
              </a:rPr>
              <a:t>Las VLAN se utilizan para segmentar las redes conmutadas de Capa 2 por diversas razones. Independientemente del motivo, los hosts de una VLAN no pueden comunicarse con los hosts de otra VLAN a menos que haya un enrutador o un conmutador de capa 3 para proporcionar servicios de enrutamiento.</a:t>
            </a:r>
          </a:p>
          <a:p>
            <a:pPr marL="0" indent="0" algn="l"/>
            <a:endParaRPr lang="en-US" sz="1400" dirty="0">
              <a:solidFill>
                <a:srgbClr val="000000"/>
              </a:solidFill>
            </a:endParaRPr>
          </a:p>
          <a:p>
            <a:pPr marL="0" indent="0" algn="l" rtl="0"/>
            <a:r>
              <a:rPr lang="es-419" sz="1400">
                <a:solidFill>
                  <a:srgbClr val="000000"/>
                </a:solidFill>
              </a:rPr>
              <a:t>Inter-VLA routing es el proceso de reenviar el tráfico de red de una VLAN a otra VLAN.</a:t>
            </a:r>
          </a:p>
          <a:p>
            <a:pPr marL="0" indent="0" algn="l"/>
            <a:endParaRPr lang="en-US" sz="1400" dirty="0">
              <a:solidFill>
                <a:srgbClr val="000000"/>
              </a:solidFill>
            </a:endParaRPr>
          </a:p>
          <a:p>
            <a:pPr marL="0" indent="0" algn="l" rtl="0"/>
            <a:r>
              <a:rPr lang="es-419" sz="1400">
                <a:solidFill>
                  <a:srgbClr val="000000"/>
                </a:solidFill>
              </a:rPr>
              <a:t>Hay tres opciones inter-VLAN routing:</a:t>
            </a:r>
          </a:p>
          <a:p>
            <a:pPr marL="358835" lvl="1" indent="-285750" rtl="0">
              <a:buFont typeface="Arial" panose="020B0604020202020204" pitchFamily="34" charset="0"/>
              <a:buChar char="•"/>
            </a:pPr>
            <a:r>
              <a:rPr lang="es-419" b="1">
                <a:solidFill>
                  <a:srgbClr val="000000"/>
                </a:solidFill>
              </a:rPr>
              <a:t>Enrutamiento entre VLAN heredado</a:t>
            </a:r>
            <a:r>
              <a:rPr lang="es-419">
                <a:solidFill>
                  <a:srgbClr val="000000"/>
                </a:solidFill>
              </a:rPr>
              <a:t> - Esta es una solución heredada. No escala bien</a:t>
            </a:r>
          </a:p>
          <a:p>
            <a:pPr marL="358835" lvl="1" indent="-285750" rtl="0">
              <a:buFont typeface="Arial" panose="020B0604020202020204" pitchFamily="34" charset="0"/>
              <a:buChar char="•"/>
            </a:pPr>
            <a:r>
              <a:rPr lang="es-419" b="1">
                <a:solidFill>
                  <a:srgbClr val="000000"/>
                </a:solidFill>
              </a:rPr>
              <a:t>Router-on-a-stick</a:t>
            </a:r>
            <a:r>
              <a:rPr lang="es-419">
                <a:solidFill>
                  <a:srgbClr val="000000"/>
                </a:solidFill>
              </a:rPr>
              <a:t> - Esta es una solución aceptable para una red pequeña y mediana. </a:t>
            </a:r>
          </a:p>
          <a:p>
            <a:pPr marL="358835" lvl="1" indent="-285750" rtl="0">
              <a:buFont typeface="Arial" panose="020B0604020202020204" pitchFamily="34" charset="0"/>
              <a:buChar char="•"/>
            </a:pPr>
            <a:r>
              <a:rPr lang="es-419" b="1">
                <a:solidFill>
                  <a:srgbClr val="000000"/>
                </a:solidFill>
              </a:rPr>
              <a:t>Conmutador de nivel 3 con interfaces virtuales conmutadas (SVIs)</a:t>
            </a:r>
            <a:r>
              <a:rPr lang="es-419">
                <a:solidFill>
                  <a:srgbClr val="000000"/>
                </a:solidFill>
              </a:rPr>
              <a:t> : esta es la solución más escalable para organizaciones medianas y grandes. </a:t>
            </a:r>
          </a:p>
          <a:p>
            <a:pPr marL="0" indent="0" algn="l"/>
            <a:endParaRPr lang="en-US" sz="1400" dirty="0">
              <a:solidFill>
                <a:srgbClr val="000000"/>
              </a:solidFill>
            </a:endParaRPr>
          </a:p>
        </p:txBody>
      </p:sp>
    </p:spTree>
    <p:extLst>
      <p:ext uri="{BB962C8B-B14F-4D97-AF65-F5344CB8AC3E}">
        <p14:creationId xmlns:p14="http://schemas.microsoft.com/office/powerpoint/2010/main" xmlns="" val="394393782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a:xfrm>
            <a:off x="1" y="41394"/>
            <a:ext cx="9144000" cy="609056"/>
          </a:xfrm>
        </p:spPr>
        <p:txBody>
          <a:bodyPr/>
          <a:lstStyle/>
          <a:p>
            <a:pPr rtl="0" eaLnBrk="1" hangingPunct="1"/>
            <a:r>
              <a:rPr lang="es-419" sz="1400">
                <a:latin typeface="Arial" charset="0"/>
              </a:rPr>
              <a:t>Module 4: Basic Device Configuration</a:t>
            </a:r>
            <a:r>
              <a:rPr lang="en-US" dirty="0">
                <a:latin typeface="Arial" charset="0"/>
              </a:rPr>
              <a:t/>
            </a:r>
            <a:br>
              <a:rPr lang="en-US" dirty="0">
                <a:latin typeface="Arial" charset="0"/>
              </a:rPr>
            </a:br>
            <a:r>
              <a:rPr lang="es-419">
                <a:latin typeface="Arial" charset="0"/>
              </a:rPr>
              <a:t>New Terms and Commands</a:t>
            </a:r>
          </a:p>
        </p:txBody>
      </p:sp>
      <p:sp>
        <p:nvSpPr>
          <p:cNvPr id="3" name="Content Placeholder 2">
            <a:extLst>
              <a:ext uri="{FF2B5EF4-FFF2-40B4-BE49-F238E27FC236}">
                <a16:creationId xmlns:a16="http://schemas.microsoft.com/office/drawing/2014/main" xmlns="" id="{CE8C6162-D86A-9644-A0EE-E1EE5E7020B3}"/>
              </a:ext>
            </a:extLst>
          </p:cNvPr>
          <p:cNvSpPr>
            <a:spLocks noGrp="1"/>
          </p:cNvSpPr>
          <p:nvPr>
            <p:ph idx="1"/>
          </p:nvPr>
        </p:nvSpPr>
        <p:spPr>
          <a:xfrm>
            <a:off x="144065" y="798944"/>
            <a:ext cx="4662713" cy="4155319"/>
          </a:xfrm>
        </p:spPr>
        <p:txBody>
          <a:bodyPr/>
          <a:lstStyle/>
          <a:p>
            <a:pPr rtl="0"/>
            <a:r>
              <a:rPr lang="es-419" sz="1100"/>
              <a:t>Inter-VLAN Routing</a:t>
            </a:r>
          </a:p>
          <a:p>
            <a:pPr rtl="0"/>
            <a:r>
              <a:rPr lang="es-419" sz="1100"/>
              <a:t>Router-on-a-Stick</a:t>
            </a:r>
          </a:p>
          <a:p>
            <a:pPr rtl="0"/>
            <a:r>
              <a:rPr lang="es-419" sz="1100" b="1"/>
              <a:t>encapsulation dot1q X [ native ]</a:t>
            </a:r>
          </a:p>
          <a:p>
            <a:pPr rtl="0"/>
            <a:r>
              <a:rPr lang="es-419" sz="1100" b="1"/>
              <a:t>no switchport</a:t>
            </a:r>
          </a:p>
          <a:p>
            <a:pPr rtl="0"/>
            <a:r>
              <a:rPr lang="es-419" sz="1100" b="1"/>
              <a:t>router ospf</a:t>
            </a:r>
          </a:p>
          <a:p>
            <a:pPr rtl="0"/>
            <a:r>
              <a:rPr lang="es-419" sz="1100" b="1"/>
              <a:t>ip routing</a:t>
            </a:r>
          </a:p>
        </p:txBody>
      </p:sp>
    </p:spTree>
    <p:custDataLst>
      <p:tags r:id="rId1"/>
    </p:custDataLst>
    <p:extLst>
      <p:ext uri="{BB962C8B-B14F-4D97-AF65-F5344CB8AC3E}">
        <p14:creationId xmlns:p14="http://schemas.microsoft.com/office/powerpoint/2010/main" xmlns="" val="3271745509"/>
      </p:ext>
    </p:extLst>
  </p:cSld>
  <p:clrMapOvr>
    <a:masterClrMapping/>
  </p:clrMapOvr>
  <p:transition spd="slow">
    <p:wip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xmlns="" val="4190828277"/>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1600"/>
              <a:t>Funcionamiento de Inter-VLAN Routing </a:t>
            </a:r>
            <a:r>
              <a:rPr lang="en-US" dirty="0"/>
              <a:t/>
            </a:r>
            <a:br>
              <a:rPr lang="en-US" dirty="0"/>
            </a:br>
            <a:r>
              <a:rPr lang="es-419" sz="2400"/>
              <a:t>Inter-VLAN Routing antiguo</a:t>
            </a:r>
          </a:p>
        </p:txBody>
      </p:sp>
      <p:sp>
        <p:nvSpPr>
          <p:cNvPr id="4" name="Content Placeholder 3">
            <a:extLst>
              <a:ext uri="{FF2B5EF4-FFF2-40B4-BE49-F238E27FC236}">
                <a16:creationId xmlns:a16="http://schemas.microsoft.com/office/drawing/2014/main" xmlns="" id="{EEC262F2-F016-904F-A7D1-E53C0815C6A2}"/>
              </a:ext>
            </a:extLst>
          </p:cNvPr>
          <p:cNvSpPr>
            <a:spLocks noGrp="1"/>
          </p:cNvSpPr>
          <p:nvPr>
            <p:ph idx="1"/>
          </p:nvPr>
        </p:nvSpPr>
        <p:spPr>
          <a:xfrm>
            <a:off x="474662" y="731837"/>
            <a:ext cx="8280057" cy="1839913"/>
          </a:xfrm>
        </p:spPr>
        <p:txBody>
          <a:bodyPr/>
          <a:lstStyle/>
          <a:p>
            <a:pPr marL="342900" indent="-342900" algn="l" rtl="0">
              <a:buFont typeface="Arial" panose="020B0604020202020204" pitchFamily="34" charset="0"/>
              <a:buChar char="•"/>
            </a:pPr>
            <a:r>
              <a:rPr lang="es-419" sz="1400">
                <a:solidFill>
                  <a:srgbClr val="000000"/>
                </a:solidFill>
              </a:rPr>
              <a:t>La primera solución de enrutamiento entre VLAN se basó en el uso de un router con múltiples interfaces Ethernet. Cada interfaz del router estaba conectada a un puerto del switch en diferentes VLAN. Las interfaces del router sirven como default gateways para los hosts locales en la subred de la VLAN.</a:t>
            </a:r>
          </a:p>
          <a:p>
            <a:pPr marL="342900" indent="-342900" algn="l" rtl="0">
              <a:buFont typeface="Arial" panose="020B0604020202020204" pitchFamily="34" charset="0"/>
              <a:buChar char="•"/>
            </a:pPr>
            <a:r>
              <a:rPr lang="es-419" sz="1400">
                <a:solidFill>
                  <a:srgbClr val="000000"/>
                </a:solidFill>
              </a:rPr>
              <a:t>Inter-VLAN routing heredado, usa las interfaces fisicas funciona, pero tiene limitaciones significantes. No es razonablemente escalable porque los enrutadores tienen un número limitado de interfaces físicas. Requerir una interfaz física del router por VLAN agota rápidamente la capacidad de la interfaz física del router</a:t>
            </a:r>
          </a:p>
          <a:p>
            <a:pPr marL="342900" indent="-342900" algn="l" rtl="0">
              <a:buFont typeface="Arial" panose="020B0604020202020204" pitchFamily="34" charset="0"/>
              <a:buChar char="•"/>
            </a:pPr>
            <a:r>
              <a:rPr lang="es-419" sz="1400" b="1">
                <a:solidFill>
                  <a:srgbClr val="000000"/>
                </a:solidFill>
              </a:rPr>
              <a:t>Nota</a:t>
            </a:r>
            <a:r>
              <a:rPr lang="es-419" sz="1400">
                <a:solidFill>
                  <a:srgbClr val="000000"/>
                </a:solidFill>
              </a:rPr>
              <a:t>: Este método de inter-VLAN routing ya no se implementa en redes de switches y se incluye únicamente con fines explicativos.</a:t>
            </a:r>
          </a:p>
        </p:txBody>
      </p:sp>
      <p:pic>
        <p:nvPicPr>
          <p:cNvPr id="7" name="Picture 6">
            <a:extLst>
              <a:ext uri="{FF2B5EF4-FFF2-40B4-BE49-F238E27FC236}">
                <a16:creationId xmlns:a16="http://schemas.microsoft.com/office/drawing/2014/main" xmlns="" id="{4C68F331-22AB-E84A-B6A1-B8209A49DF1E}"/>
              </a:ext>
            </a:extLst>
          </p:cNvPr>
          <p:cNvPicPr>
            <a:picLocks noChangeAspect="1"/>
          </p:cNvPicPr>
          <p:nvPr/>
        </p:nvPicPr>
        <p:blipFill>
          <a:blip r:embed="rId3"/>
          <a:stretch>
            <a:fillRect/>
          </a:stretch>
        </p:blipFill>
        <p:spPr>
          <a:xfrm>
            <a:off x="1860701" y="3022707"/>
            <a:ext cx="3439719" cy="1879106"/>
          </a:xfrm>
          <a:prstGeom prst="rect">
            <a:avLst/>
          </a:prstGeom>
        </p:spPr>
      </p:pic>
    </p:spTree>
    <p:extLst>
      <p:ext uri="{BB962C8B-B14F-4D97-AF65-F5344CB8AC3E}">
        <p14:creationId xmlns:p14="http://schemas.microsoft.com/office/powerpoint/2010/main" xmlns="" val="16141406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1600"/>
              <a:t>Funcionamiento de Inter-VLAN Routing</a:t>
            </a:r>
            <a:r>
              <a:rPr lang="en-US" dirty="0"/>
              <a:t/>
            </a:r>
            <a:br>
              <a:rPr lang="en-US" dirty="0"/>
            </a:br>
            <a:r>
              <a:rPr lang="es-419" sz="2400"/>
              <a:t>Router-on-a-Stick Inter-VLAN Routing</a:t>
            </a:r>
          </a:p>
        </p:txBody>
      </p:sp>
      <p:sp>
        <p:nvSpPr>
          <p:cNvPr id="5" name="Content Placeholder 4">
            <a:extLst>
              <a:ext uri="{FF2B5EF4-FFF2-40B4-BE49-F238E27FC236}">
                <a16:creationId xmlns:a16="http://schemas.microsoft.com/office/drawing/2014/main" xmlns="" id="{70F2F6A6-80F2-8246-91BE-81A444BD4CE2}"/>
              </a:ext>
            </a:extLst>
          </p:cNvPr>
          <p:cNvSpPr>
            <a:spLocks noGrp="1"/>
          </p:cNvSpPr>
          <p:nvPr>
            <p:ph idx="1"/>
          </p:nvPr>
        </p:nvSpPr>
        <p:spPr>
          <a:xfrm>
            <a:off x="133004" y="731837"/>
            <a:ext cx="8621715" cy="3689897"/>
          </a:xfrm>
        </p:spPr>
        <p:txBody>
          <a:bodyPr/>
          <a:lstStyle/>
          <a:p>
            <a:pPr marL="0" indent="0" algn="l" rtl="0"/>
            <a:r>
              <a:rPr lang="es-419" sz="1400">
                <a:solidFill>
                  <a:srgbClr val="000000"/>
                </a:solidFill>
              </a:rPr>
              <a:t>El método de enrutamiento interVLAN 'router-on-a-stick' supera la limitación del método de enrutamiento interVLAN heredado. Solo requiere una interfaz Ethernet física para enrutar el tráfico entre varias VLAN de una red.</a:t>
            </a:r>
          </a:p>
          <a:p>
            <a:pPr marL="285750" indent="-285750" algn="l" rtl="0">
              <a:buFont typeface="Arial" panose="020B0604020202020204" pitchFamily="34" charset="0"/>
              <a:buChar char="•"/>
            </a:pPr>
            <a:r>
              <a:rPr lang="es-419" sz="1400">
                <a:solidFill>
                  <a:srgbClr val="000000"/>
                </a:solidFill>
              </a:rPr>
              <a:t>Una interfaz Ethernet del router Cisco IOS se configura como un troncal 802.1Q y se conecta a un puerto troncal en un conmutador de capa 2. Específicamente, la interfaz del router se configura mediante subinterfaces para identificar VLAN enrutables.</a:t>
            </a:r>
          </a:p>
          <a:p>
            <a:pPr marL="285750" indent="-285750" algn="l" rtl="0">
              <a:buFont typeface="Arial" panose="020B0604020202020204" pitchFamily="34" charset="0"/>
              <a:buChar char="•"/>
            </a:pPr>
            <a:r>
              <a:rPr lang="es-419" sz="1400">
                <a:solidFill>
                  <a:srgbClr val="000000"/>
                </a:solidFill>
              </a:rPr>
              <a:t>Las subinterfaces configuradas son interfaces virtuales basadas en software. Cada uno está asociado a una única interfaz Ethernet física. Estas subinterfaces se configuran en el software del router. Cada una se configura de forma independiente con sus propias direcciones IP y una asignación de VLAN. Las subinterfaces se configuran para subredes diferentes que corresponden a su asignación de VLAN. Esto facilita el enrutamiento lógico.</a:t>
            </a:r>
          </a:p>
          <a:p>
            <a:pPr marL="285750" indent="-285750" algn="l" rtl="0">
              <a:buFont typeface="Arial" panose="020B0604020202020204" pitchFamily="34" charset="0"/>
              <a:buChar char="•"/>
            </a:pPr>
            <a:r>
              <a:rPr lang="es-419" sz="1400">
                <a:solidFill>
                  <a:srgbClr val="000000"/>
                </a:solidFill>
              </a:rPr>
              <a:t>Cuando el tráfico etiquetado de VLAN entra en la interfaz del router, se reenvía a la subinterfaz de VLAN. Después de tomar una decisión de enrutamiento basada en la dirección de red IP de destino, el enrutador determina la interfaz de salida del tráfico. Si la interfaz de salida está configurada como una subinterfaz 802.1q, las tramas de datos se etiquetan VLAN con la nueva VLAN y se envían de vuelta a la interfaz física</a:t>
            </a:r>
          </a:p>
          <a:p>
            <a:pPr marL="0" indent="0" algn="l" rtl="0"/>
            <a:r>
              <a:rPr lang="es-419" sz="1400" b="1">
                <a:solidFill>
                  <a:srgbClr val="000000"/>
                </a:solidFill>
              </a:rPr>
              <a:t>Nota</a:t>
            </a:r>
            <a:r>
              <a:rPr lang="es-419" sz="1400">
                <a:solidFill>
                  <a:srgbClr val="000000"/>
                </a:solidFill>
              </a:rPr>
              <a:t>: el método de routing entre VLAN de router-on-a-stick no es escalable más allá de las 50</a:t>
            </a:r>
            <a:r>
              <a:rPr lang="es-419" sz="1600">
                <a:solidFill>
                  <a:srgbClr val="000000"/>
                </a:solidFill>
              </a:rPr>
              <a:t>.</a:t>
            </a:r>
          </a:p>
        </p:txBody>
      </p:sp>
    </p:spTree>
    <p:extLst>
      <p:ext uri="{BB962C8B-B14F-4D97-AF65-F5344CB8AC3E}">
        <p14:creationId xmlns:p14="http://schemas.microsoft.com/office/powerpoint/2010/main" xmlns="" val="16828914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1600"/>
              <a:t>Funcionamiento de Inter-VLAN Routing </a:t>
            </a:r>
            <a:r>
              <a:rPr lang="en-US" dirty="0"/>
              <a:t/>
            </a:r>
            <a:br>
              <a:rPr lang="en-US" dirty="0"/>
            </a:br>
            <a:r>
              <a:rPr lang="es-419" sz="2400"/>
              <a:t>Inter-VLAN Routing en el Switch capa 3</a:t>
            </a:r>
          </a:p>
        </p:txBody>
      </p:sp>
      <p:sp>
        <p:nvSpPr>
          <p:cNvPr id="4" name="Content Placeholder 3">
            <a:extLst>
              <a:ext uri="{FF2B5EF4-FFF2-40B4-BE49-F238E27FC236}">
                <a16:creationId xmlns:a16="http://schemas.microsoft.com/office/drawing/2014/main" xmlns="" id="{48826254-EE24-7943-9316-7EFCA38FE816}"/>
              </a:ext>
            </a:extLst>
          </p:cNvPr>
          <p:cNvSpPr>
            <a:spLocks noGrp="1"/>
          </p:cNvSpPr>
          <p:nvPr>
            <p:ph idx="1"/>
          </p:nvPr>
        </p:nvSpPr>
        <p:spPr>
          <a:xfrm>
            <a:off x="474662" y="731838"/>
            <a:ext cx="8280057" cy="1337626"/>
          </a:xfrm>
        </p:spPr>
        <p:txBody>
          <a:bodyPr/>
          <a:lstStyle/>
          <a:p>
            <a:pPr marL="0" indent="0" algn="l" rtl="0"/>
            <a:r>
              <a:rPr lang="es-419" sz="1400">
                <a:solidFill>
                  <a:srgbClr val="000000"/>
                </a:solidFill>
              </a:rPr>
              <a:t>El método moderno para realizar el enrutamiento entre VLAN es utilizar conmutadores de capa 3 e interfaces virtuales conmutadas (SVI). Una SVI es una interfaz virtual configurada en un switch multicapa, como se muestra en la figura.</a:t>
            </a:r>
          </a:p>
          <a:p>
            <a:pPr marL="0" indent="0" algn="l"/>
            <a:endParaRPr lang="en-US" sz="1400" b="1" dirty="0">
              <a:solidFill>
                <a:srgbClr val="000000"/>
              </a:solidFill>
            </a:endParaRPr>
          </a:p>
          <a:p>
            <a:pPr marL="0" indent="0" algn="l" rtl="0"/>
            <a:r>
              <a:rPr lang="es-419" sz="1400" b="1">
                <a:solidFill>
                  <a:srgbClr val="000000"/>
                </a:solidFill>
              </a:rPr>
              <a:t>Nota</a:t>
            </a:r>
            <a:r>
              <a:rPr lang="es-419" sz="1400">
                <a:solidFill>
                  <a:srgbClr val="000000"/>
                </a:solidFill>
              </a:rPr>
              <a:t>: Un conmutador de capa 3 también se denomina conmutador multicapa ya que funciona en la capa 2 y la capa 3. Sin embargo, en este curso usamos el término Layer 3 switch. </a:t>
            </a:r>
          </a:p>
          <a:p>
            <a:pPr marL="342900" indent="-342900" algn="l">
              <a:buFont typeface="Arial" panose="020B0604020202020204" pitchFamily="34" charset="0"/>
              <a:buChar char="•"/>
            </a:pPr>
            <a:endParaRPr lang="en-US" sz="1400" dirty="0">
              <a:solidFill>
                <a:srgbClr val="000000"/>
              </a:solidFill>
            </a:endParaRPr>
          </a:p>
        </p:txBody>
      </p:sp>
      <p:pic>
        <p:nvPicPr>
          <p:cNvPr id="7" name="Picture 6">
            <a:extLst>
              <a:ext uri="{FF2B5EF4-FFF2-40B4-BE49-F238E27FC236}">
                <a16:creationId xmlns:a16="http://schemas.microsoft.com/office/drawing/2014/main" xmlns="" id="{25B6DF6E-1A76-DA43-AD91-742D3B35BFA4}"/>
              </a:ext>
            </a:extLst>
          </p:cNvPr>
          <p:cNvPicPr>
            <a:picLocks noChangeAspect="1"/>
          </p:cNvPicPr>
          <p:nvPr/>
        </p:nvPicPr>
        <p:blipFill>
          <a:blip r:embed="rId3"/>
          <a:stretch>
            <a:fillRect/>
          </a:stretch>
        </p:blipFill>
        <p:spPr>
          <a:xfrm>
            <a:off x="2470150" y="2268969"/>
            <a:ext cx="4203700" cy="2501900"/>
          </a:xfrm>
          <a:prstGeom prst="rect">
            <a:avLst/>
          </a:prstGeom>
        </p:spPr>
      </p:pic>
    </p:spTree>
    <p:extLst>
      <p:ext uri="{BB962C8B-B14F-4D97-AF65-F5344CB8AC3E}">
        <p14:creationId xmlns:p14="http://schemas.microsoft.com/office/powerpoint/2010/main" xmlns="" val="383894084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1600"/>
              <a:t>Funcionamiento del Inter-VLAN Routing </a:t>
            </a:r>
            <a:r>
              <a:rPr lang="en-US" dirty="0"/>
              <a:t/>
            </a:r>
            <a:br>
              <a:rPr lang="en-US" dirty="0"/>
            </a:br>
            <a:r>
              <a:rPr lang="es-419" sz="2400"/>
              <a:t>Inter-VLAN Routing en el Switch capa 3 (Cont.)</a:t>
            </a:r>
          </a:p>
        </p:txBody>
      </p:sp>
      <p:sp>
        <p:nvSpPr>
          <p:cNvPr id="5" name="Content Placeholder 4">
            <a:extLst>
              <a:ext uri="{FF2B5EF4-FFF2-40B4-BE49-F238E27FC236}">
                <a16:creationId xmlns:a16="http://schemas.microsoft.com/office/drawing/2014/main" xmlns="" id="{3AA16A1B-27DD-E847-9D2D-EC7E3FD04156}"/>
              </a:ext>
            </a:extLst>
          </p:cNvPr>
          <p:cNvSpPr>
            <a:spLocks noGrp="1"/>
          </p:cNvSpPr>
          <p:nvPr>
            <p:ph idx="1"/>
          </p:nvPr>
        </p:nvSpPr>
        <p:spPr>
          <a:xfrm>
            <a:off x="474662" y="731837"/>
            <a:ext cx="8280057" cy="3689897"/>
          </a:xfrm>
        </p:spPr>
        <p:txBody>
          <a:bodyPr/>
          <a:lstStyle/>
          <a:p>
            <a:pPr marL="0" indent="0" algn="l" rtl="0"/>
            <a:r>
              <a:rPr lang="es-419" sz="1400">
                <a:solidFill>
                  <a:srgbClr val="000000"/>
                </a:solidFill>
              </a:rPr>
              <a:t>Los SVIs entre VLAN se crean de la misma manera que se configura la interfaz de VLAN de administración. El SVI se crea para una VLAN que existe en el switch. Aunque es virtual, el SVI realiza las mismas funciones para la VLAN que lo haría una interfaz de enrutador. Específicamente, proporciona el procesamiento de Capa 3 para los paquetes que se envían hacia o desde todos los puertos de switch asociados con esa VLAN.</a:t>
            </a:r>
          </a:p>
          <a:p>
            <a:pPr marL="0" indent="0" algn="l"/>
            <a:endParaRPr lang="en-US" sz="1400" dirty="0">
              <a:solidFill>
                <a:srgbClr val="000000"/>
              </a:solidFill>
            </a:endParaRPr>
          </a:p>
          <a:p>
            <a:pPr marL="0" indent="0" algn="l" rtl="0"/>
            <a:r>
              <a:rPr lang="es-419" sz="1400">
                <a:solidFill>
                  <a:srgbClr val="000000"/>
                </a:solidFill>
              </a:rPr>
              <a:t>A continuación se presentan las ventajas del uso de conmutadores de capa 3 para el enrutamiento entre VLAN:</a:t>
            </a:r>
          </a:p>
          <a:p>
            <a:pPr marL="415985" lvl="1" indent="-342900" rtl="0">
              <a:buFont typeface="Arial" panose="020B0604020202020204" pitchFamily="34" charset="0"/>
              <a:buChar char="•"/>
            </a:pPr>
            <a:r>
              <a:rPr lang="es-419">
                <a:solidFill>
                  <a:srgbClr val="000000"/>
                </a:solidFill>
              </a:rPr>
              <a:t>Es mucho más veloz que router-on-a-stick, porque todo el switching y el routing se realizan por hardware.</a:t>
            </a:r>
          </a:p>
          <a:p>
            <a:pPr marL="415985" lvl="1" indent="-342900" rtl="0">
              <a:buFont typeface="Arial" panose="020B0604020202020204" pitchFamily="34" charset="0"/>
              <a:buChar char="•"/>
            </a:pPr>
            <a:r>
              <a:rPr lang="es-419">
                <a:solidFill>
                  <a:srgbClr val="000000"/>
                </a:solidFill>
              </a:rPr>
              <a:t>El routing no requiere enlaces externos del switch al router.</a:t>
            </a:r>
          </a:p>
          <a:p>
            <a:pPr marL="415985" lvl="1" indent="-342900" rtl="0">
              <a:buFont typeface="Arial" panose="020B0604020202020204" pitchFamily="34" charset="0"/>
              <a:buChar char="•"/>
            </a:pPr>
            <a:r>
              <a:rPr lang="es-419">
                <a:solidFill>
                  <a:srgbClr val="000000"/>
                </a:solidFill>
              </a:rPr>
              <a:t>No se limitan a un enlace porque los EtherChannels de Capa 2 se pueden utilizar como enlaces troncal entre los switches para aumentar el ancho de banda.</a:t>
            </a:r>
          </a:p>
          <a:p>
            <a:pPr marL="415985" lvl="1" indent="-342900" rtl="0">
              <a:buFont typeface="Arial" panose="020B0604020202020204" pitchFamily="34" charset="0"/>
              <a:buChar char="•"/>
            </a:pPr>
            <a:r>
              <a:rPr lang="es-419">
                <a:solidFill>
                  <a:srgbClr val="000000"/>
                </a:solidFill>
              </a:rPr>
              <a:t>La latencia es mucho más baja, dado que los datos no necesitan salir del switch para ser enrutados a una red diferente.</a:t>
            </a:r>
          </a:p>
          <a:p>
            <a:pPr marL="415985" lvl="1" indent="-342900" rtl="0">
              <a:buFont typeface="Arial" panose="020B0604020202020204" pitchFamily="34" charset="0"/>
              <a:buChar char="•"/>
            </a:pPr>
            <a:r>
              <a:rPr lang="es-419">
                <a:solidFill>
                  <a:srgbClr val="000000"/>
                </a:solidFill>
              </a:rPr>
              <a:t>Se implementan con mayor frecuencia en una LAN de campus que en enrutadores.</a:t>
            </a:r>
          </a:p>
          <a:p>
            <a:pPr marL="342900" indent="-342900" algn="l" rtl="0">
              <a:buFont typeface="Arial" panose="020B0604020202020204" pitchFamily="34" charset="0"/>
              <a:buChar char="•"/>
            </a:pPr>
            <a:r>
              <a:rPr lang="es-419" sz="1400">
                <a:solidFill>
                  <a:srgbClr val="000000"/>
                </a:solidFill>
              </a:rPr>
              <a:t>La única desventaja es que los switches de capa 3 son más caros.</a:t>
            </a:r>
          </a:p>
          <a:p>
            <a:pPr marL="342900" indent="-342900" algn="l">
              <a:buFont typeface="Arial" panose="020B0604020202020204" pitchFamily="34" charset="0"/>
              <a:buChar char="•"/>
            </a:pPr>
            <a:endParaRPr lang="en-US" sz="1400" dirty="0">
              <a:solidFill>
                <a:srgbClr val="000000"/>
              </a:solidFill>
            </a:endParaRPr>
          </a:p>
        </p:txBody>
      </p:sp>
    </p:spTree>
    <p:extLst>
      <p:ext uri="{BB962C8B-B14F-4D97-AF65-F5344CB8AC3E}">
        <p14:creationId xmlns:p14="http://schemas.microsoft.com/office/powerpoint/2010/main" xmlns="" val="107351830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pPr rtl="0"/>
            <a:r>
              <a:rPr lang="es-419">
                <a:solidFill>
                  <a:schemeClr val="accent5">
                    <a:lumMod val="40000"/>
                    <a:lumOff val="60000"/>
                  </a:schemeClr>
                </a:solidFill>
              </a:rPr>
              <a:t>4.2 Router-on-a-Stick Inter-VLAN Routing</a:t>
            </a:r>
          </a:p>
        </p:txBody>
      </p:sp>
    </p:spTree>
    <p:custDataLst>
      <p:tags r:id="rId1"/>
    </p:custDataLst>
    <p:extLst>
      <p:ext uri="{BB962C8B-B14F-4D97-AF65-F5344CB8AC3E}">
        <p14:creationId xmlns:p14="http://schemas.microsoft.com/office/powerpoint/2010/main" xmlns="" val="1016896985"/>
      </p:ext>
    </p:extLst>
  </p:cSld>
  <p:clrMapOvr>
    <a:masterClrMapping/>
  </p:clrMapOvr>
  <p:transition spd="slow">
    <p:wipe/>
  </p:transition>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5"/>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Default Theme">
  <a:themeElements>
    <a:clrScheme name="Custom 6">
      <a:dk1>
        <a:srgbClr val="58585B"/>
      </a:dk1>
      <a:lt1>
        <a:srgbClr val="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6A4D7"/>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xmlns="" name="ITE7_Chp1_Example-1" id="{4A20ED44-3835-F149-9AE4-C332C230E09E}" vid="{AFB5BC48-58F8-AD45-912F-AE2AD65EB6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Default Theme</Template>
  <TotalTime>5026</TotalTime>
  <Words>4043</Words>
  <Application>Microsoft Office PowerPoint</Application>
  <PresentationFormat>Presentación en pantalla (16:9)</PresentationFormat>
  <Paragraphs>385</Paragraphs>
  <Slides>41</Slides>
  <Notes>41</Notes>
  <HiddenSlides>1</HiddenSlides>
  <MMClips>0</MMClips>
  <ScaleCrop>false</ScaleCrop>
  <HeadingPairs>
    <vt:vector size="4" baseType="variant">
      <vt:variant>
        <vt:lpstr>Tema</vt:lpstr>
      </vt:variant>
      <vt:variant>
        <vt:i4>1</vt:i4>
      </vt:variant>
      <vt:variant>
        <vt:lpstr>Títulos de diapositiva</vt:lpstr>
      </vt:variant>
      <vt:variant>
        <vt:i4>41</vt:i4>
      </vt:variant>
    </vt:vector>
  </HeadingPairs>
  <TitlesOfParts>
    <vt:vector size="42" baseType="lpstr">
      <vt:lpstr>Default Theme</vt:lpstr>
      <vt:lpstr>Module 4: Inter-VLAN Routing</vt:lpstr>
      <vt:lpstr>Objetivos del módulo</vt:lpstr>
      <vt:lpstr>4.1 Funcionamiento de Inter-VLAN Routing </vt:lpstr>
      <vt:lpstr>Funcionamiento de Inter-VLAN Routing Operation ¿Qué es Inter-VLAN Routing?</vt:lpstr>
      <vt:lpstr>Funcionamiento de Inter-VLAN Routing  Inter-VLAN Routing antiguo</vt:lpstr>
      <vt:lpstr>Funcionamiento de Inter-VLAN Routing Router-on-a-Stick Inter-VLAN Routing</vt:lpstr>
      <vt:lpstr>Funcionamiento de Inter-VLAN Routing  Inter-VLAN Routing en el Switch capa 3</vt:lpstr>
      <vt:lpstr>Funcionamiento del Inter-VLAN Routing  Inter-VLAN Routing en el Switch capa 3 (Cont.)</vt:lpstr>
      <vt:lpstr>4.2 Router-on-a-Stick Inter-VLAN Routing</vt:lpstr>
      <vt:lpstr>Escenario de enrutamiento entre VLAN de Router-on-a-stickde Router-on-a-stick</vt:lpstr>
      <vt:lpstr>Configuración de conexión troncal y VLAN S1 de enrutamiento entre VLANS1de Router-on-a-stick</vt:lpstr>
      <vt:lpstr>Configuración de conexión troncal y VLANS2 de enrutamiento entre VLAN yenrutamiento entre VLAN S2</vt:lpstr>
      <vt:lpstr>Configuración de la subinterfazR1 de Router-on-a-stick entre VLAN Routing</vt:lpstr>
      <vt:lpstr>Configuración de la subinterfaz R1 de Router-on-a-stick entre VLAN Routing (Cont.) </vt:lpstr>
      <vt:lpstr>Router-on-a-stick Inter-VLAN Enrutamiento Verificar la Conectividad entre PC1 y PC2</vt:lpstr>
      <vt:lpstr>Verificación de enrutamiento entre VLANRouter-on-a-stick entre VLAN Router-on-a-stick</vt:lpstr>
      <vt:lpstr>Router-on-a-Stick Inter-VLAN Routing Packet Tracer– configurar Router-on-a-Stick Inter-VLAN Routing</vt:lpstr>
      <vt:lpstr>Router-on-a-Stick Inter-VLAN Routing Lab – configurar Router-on-a-Stick Inter-VLAN Routing</vt:lpstr>
      <vt:lpstr>4.3 Inter-VLAN Routing using Layer 3 Switches</vt:lpstr>
      <vt:lpstr>Enrutamiento entre VLAN mediante conmutadores de capa 3 Enrutamiento entre VLAN del conmutador de capa 3</vt:lpstr>
      <vt:lpstr>Enrutamiento entre VLAN mediante conmutadores de capa 3 Escenario de conmutador de capa 3</vt:lpstr>
      <vt:lpstr>Enrutamiento entre VLAN mediante Conmutadores de Capa 3 Configuración de Conmutadores de Capa 3</vt:lpstr>
      <vt:lpstr>Enrutamiento entre VLAN mediante switches de nivel 3 Verificación de enrutamiento entre VLAN del switch de nivel 3</vt:lpstr>
      <vt:lpstr>Enrutamiento entre VLAN mediante conmutadores de capa 3 Enrutamiento en un conmutador de capa 3</vt:lpstr>
      <vt:lpstr>Enrutamiento entre VLAN mediante conmutadores de capa 3 Escenario de enrutamiento en un conmutador de capa 3</vt:lpstr>
      <vt:lpstr>Enrutamiento entre VLAN mediante configuración de enrutamiento de switches de capa 3 en un conmutador de capa 3</vt:lpstr>
      <vt:lpstr>Inter-VLAN Routing usando switches capa 3 Packet Tracer – Configurar Switching de capa 3 e inter-VLAN Routing</vt:lpstr>
      <vt:lpstr>4.4 - Resolución de problemas Inter-VLAN Routing</vt:lpstr>
      <vt:lpstr>Solucionar problemas comunes entre VLAN Routing</vt:lpstr>
      <vt:lpstr>Solucionar problemas de enrutamiento entre VLAN Solucionar problemas de escenario de enrutamiento entre VLAN</vt:lpstr>
      <vt:lpstr>Resolución de problemas de Inter-VLAN Routing VLAN faltantes</vt:lpstr>
      <vt:lpstr>Solucionar problemas de Inter-VLAN Routing puerto troncal del switch</vt:lpstr>
      <vt:lpstr>Solucionar problemas de Inter-VLAN Routing puerto de acceso del switch</vt:lpstr>
      <vt:lpstr>Solucionar problemas Inter-VLAN Routing Problemas de configuración del Router </vt:lpstr>
      <vt:lpstr>Resolución de problemas de Inter-VLAN Routing Packet Tracer – resolución de problemas de Inter-VLAN Routing</vt:lpstr>
      <vt:lpstr>Solucionar problemas entre VLAN Routing Lab — Solucionar problemas de enrutamiento entre VLAN</vt:lpstr>
      <vt:lpstr>4.5 Módulo de Práctica y Prueba</vt:lpstr>
      <vt:lpstr>Módulo de Práctica y Prueba Packet Tracer – Desafío Inter-VLAN Routing </vt:lpstr>
      <vt:lpstr>Módulo de práctica y laboratorio de preguntas: implementación de enrutamiento entre VLAN</vt:lpstr>
      <vt:lpstr>Module 4: Basic Device Configuration New Terms and Commands</vt:lpstr>
      <vt:lpstr>Diapositiva 41</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Basic Switch and End Device Configuration</dc:title>
  <dc:creator>Stephanie Harvey</dc:creator>
  <cp:lastModifiedBy>Macarena</cp:lastModifiedBy>
  <cp:revision>350</cp:revision>
  <dcterms:created xsi:type="dcterms:W3CDTF">2019-10-18T06:21:22Z</dcterms:created>
  <dcterms:modified xsi:type="dcterms:W3CDTF">2020-10-26T17:56:26Z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ProviderInitializationData">
    <vt:lpwstr>https://cisco.jiveon.com</vt:lpwstr>
  </property>
  <property fmtid="{D5CDD505-2E9C-101B-9397-08002B2CF9AE}" pid="3" name="Offisync_UpdateToken">
    <vt:lpwstr>1</vt:lpwstr>
  </property>
  <property fmtid="{D5CDD505-2E9C-101B-9397-08002B2CF9AE}" pid="4" name="Offisync_ServerID">
    <vt:lpwstr>07841bbc-cd3c-4a76-827f-75a2226890f4</vt:lpwstr>
  </property>
  <property fmtid="{D5CDD505-2E9C-101B-9397-08002B2CF9AE}" pid="5" name="Offisync_UniqueId">
    <vt:lpwstr>1702406</vt:lpwstr>
  </property>
  <property fmtid="{D5CDD505-2E9C-101B-9397-08002B2CF9AE}" pid="6" name="Jive_VersionGuid">
    <vt:lpwstr>fd96a0b3-f68d-4727-8e4f-2128d37ed30a</vt:lpwstr>
  </property>
  <property fmtid="{D5CDD505-2E9C-101B-9397-08002B2CF9AE}" pid="7" name="Jive_LatestUserAccountName">
    <vt:lpwstr>alljohns</vt:lpwstr>
  </property>
  <property fmtid="{D5CDD505-2E9C-101B-9397-08002B2CF9AE}" pid="8" name="ArticulateGUID">
    <vt:lpwstr>F9A496F7-57D7-4028-9572-D40DFDF3715A</vt:lpwstr>
  </property>
  <property fmtid="{D5CDD505-2E9C-101B-9397-08002B2CF9AE}" pid="9" name="ArticulatePath">
    <vt:lpwstr>ITE7_Chp9_by_jg</vt:lpwstr>
  </property>
</Properties>
</file>