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876" r:id="rId2"/>
    <p:sldId id="860" r:id="rId3"/>
    <p:sldId id="759" r:id="rId4"/>
    <p:sldId id="1108" r:id="rId5"/>
    <p:sldId id="1174" r:id="rId6"/>
    <p:sldId id="1175" r:id="rId7"/>
    <p:sldId id="1176" r:id="rId8"/>
    <p:sldId id="1177" r:id="rId9"/>
    <p:sldId id="1178" r:id="rId10"/>
    <p:sldId id="1179" r:id="rId11"/>
    <p:sldId id="1180" r:id="rId12"/>
    <p:sldId id="1181" r:id="rId13"/>
    <p:sldId id="1182" r:id="rId14"/>
    <p:sldId id="1103" r:id="rId15"/>
    <p:sldId id="1172" r:id="rId16"/>
    <p:sldId id="1183" r:id="rId17"/>
    <p:sldId id="1184" r:id="rId18"/>
    <p:sldId id="1185" r:id="rId19"/>
    <p:sldId id="1186" r:id="rId20"/>
    <p:sldId id="1187" r:id="rId21"/>
    <p:sldId id="1188" r:id="rId22"/>
    <p:sldId id="1189" r:id="rId23"/>
    <p:sldId id="1190" r:id="rId24"/>
    <p:sldId id="1191" r:id="rId25"/>
    <p:sldId id="1192" r:id="rId26"/>
    <p:sldId id="1193" r:id="rId27"/>
    <p:sldId id="1194" r:id="rId28"/>
    <p:sldId id="1195" r:id="rId29"/>
    <p:sldId id="1196" r:id="rId30"/>
    <p:sldId id="1197" r:id="rId31"/>
    <p:sldId id="1171" r:id="rId32"/>
    <p:sldId id="1173" r:id="rId33"/>
    <p:sldId id="1198" r:id="rId34"/>
    <p:sldId id="1199" r:id="rId35"/>
    <p:sldId id="1200" r:id="rId36"/>
    <p:sldId id="1201" r:id="rId37"/>
    <p:sldId id="1202" r:id="rId38"/>
    <p:sldId id="1203" r:id="rId39"/>
    <p:sldId id="957"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00" autoAdjust="0"/>
    <p:restoredTop sz="86683" autoAdjust="0"/>
  </p:normalViewPr>
  <p:slideViewPr>
    <p:cSldViewPr snapToGrid="0" showGuides="1">
      <p:cViewPr varScale="1">
        <p:scale>
          <a:sx n="66" d="100"/>
          <a:sy n="66" d="100"/>
        </p:scale>
        <p:origin x="-108" y="-22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5.1 - Propósito de STP</a:t>
            </a:r>
          </a:p>
          <a:p>
            <a:pPr rtl="0"/>
            <a:r>
              <a:rPr lang="es-419"/>
              <a:t>5.1.7 - El algoritmo del árbol de expansión</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71667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5.1 - Propósito de STP</a:t>
            </a:r>
          </a:p>
          <a:p>
            <a:pPr rtl="0"/>
            <a:r>
              <a:rPr lang="es-419"/>
              <a:t>5.1.7 - El algoritmo Spanning Tree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379334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5.1 - Propósito de STP</a:t>
            </a:r>
          </a:p>
          <a:p>
            <a:pPr rtl="0"/>
            <a:r>
              <a:rPr lang="es-419"/>
              <a:t>5.1.8 — Vídeo — Observar el funcionamiento de STP</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3709469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5.1 - Propósito de STP</a:t>
            </a:r>
          </a:p>
          <a:p>
            <a:pPr rtl="0"/>
            <a:r>
              <a:rPr lang="es-419"/>
              <a:t>5.1.9 — Rastreador de paquetes — Investigue la prevención de bucles STP</a:t>
            </a:r>
          </a:p>
          <a:p>
            <a:pPr rtl="0"/>
            <a:r>
              <a:rPr lang="es-419"/>
              <a:t>5.1.10 — Compruebe su comprensión — Propósito de STP</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2669499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5 — Conceptos STP</a:t>
            </a:r>
          </a:p>
          <a:p>
            <a:pPr rtl="0"/>
            <a:r>
              <a:rPr lang="es-419" dirty="0"/>
              <a:t>5.2 - Operaciones STP</a:t>
            </a:r>
          </a:p>
          <a:p>
            <a:pPr rtl="0"/>
            <a:r>
              <a:rPr lang="es-419" dirty="0"/>
              <a:t>5.2.1 — Pasos para una topología sin bucles</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5.2.1 — Pasos hacia una topología sin bucle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266594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5.2.2 — 1. Elige el puente raíz</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93473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5.2.3 — Impacto de las pujas incumplidas</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200374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5.2.4 — Determinar el costo de la ruta raíz</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315522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5.2.5 — 2. Elegir los puertosraíz</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204989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5.2.6 — Elegir puertos designados</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404139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5.2.7 — Seleccionar puertos alternativos (bloqueados)</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3643973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5.2.8 — Seleccione un puerto raíz a partir de múltiples rutas de igual costo</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91228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5.2.8 — Seleccione un puerto raíz a partir de múltiples rutas de igual costo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2500054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5.2.8 — Seleccione un puerto raíz a partir de múltiples rutas de igual costo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363969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5.2.8 — Seleccione un puerto raíz a partir de múltiples rutas de igual costo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3143676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5.2.9 — Temporizadores STP y Estados del puerto</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2753712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5.2.9 — Temporizadores STP y Estados de puerto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948518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5.2.10 — Detalles operativos de cada Estado del puerto</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401670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5.2 - Operaciones STP</a:t>
            </a:r>
          </a:p>
          <a:p>
            <a:pPr rtl="0"/>
            <a:r>
              <a:rPr lang="es-419"/>
              <a:t>5.2.11 — Árbol de expansión por VLAN</a:t>
            </a:r>
          </a:p>
          <a:p>
            <a:pPr rtl="0"/>
            <a:r>
              <a:rPr lang="es-419"/>
              <a:t>5.2.12 — Compruebe su comprensión — Operaciones STP</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599244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1968480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5.3 - Evolución de STP</a:t>
            </a:r>
          </a:p>
          <a:p>
            <a:pPr rtl="0"/>
            <a:r>
              <a:rPr lang="es-419"/>
              <a:t>5.3.1 — Diferentes versiones de STP</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4021115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5.3 - Evolución de STP</a:t>
            </a:r>
          </a:p>
          <a:p>
            <a:pPr rtl="0"/>
            <a:r>
              <a:rPr lang="es-419"/>
              <a:t>5.3.1 — Diferentes versiones de STP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1794477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5.3 - Evolución de STP</a:t>
            </a:r>
          </a:p>
          <a:p>
            <a:pPr rtl="0"/>
            <a:r>
              <a:rPr lang="es-419"/>
              <a:t>5.3.2 — Conceptos RSTP</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870354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5.3 - Evolución de STP</a:t>
            </a:r>
          </a:p>
          <a:p>
            <a:pPr rtl="0"/>
            <a:r>
              <a:rPr lang="es-419"/>
              <a:t>5.3.3 — Estados de puerto RSTP y roles de puerto</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4139101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5.3 - Evolución de STP</a:t>
            </a:r>
          </a:p>
          <a:p>
            <a:pPr rtl="0"/>
            <a:r>
              <a:rPr lang="es-419"/>
              <a:t>5.3.3 — Estados de puerto RSTP y roles de puerto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146819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5.3 - Evolución de STP</a:t>
            </a:r>
          </a:p>
          <a:p>
            <a:pPr rtl="0"/>
            <a:r>
              <a:rPr lang="es-419"/>
              <a:t>5.3.4 – PortFast y protección de BPDU</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3493527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5.3 - Evolución de STP</a:t>
            </a:r>
          </a:p>
          <a:p>
            <a:pPr rtl="0"/>
            <a:r>
              <a:rPr lang="es-419"/>
              <a:t>5.3.5 — Alternativas a STP</a:t>
            </a:r>
          </a:p>
          <a:p>
            <a:pPr rtl="0"/>
            <a:r>
              <a:rPr lang="es-419"/>
              <a:t>5.3.6 — Compruebe su comprensión — Evolución de STP</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1622010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5 — Conceptos STP</a:t>
            </a:r>
          </a:p>
          <a:p>
            <a:pPr rtl="0"/>
            <a:r>
              <a:rPr lang="es-419" dirty="0"/>
              <a:t>5.1 - Propósito de STP</a:t>
            </a:r>
          </a:p>
          <a:p>
            <a:pPr rtl="0"/>
            <a:r>
              <a:rPr lang="es-419" dirty="0"/>
              <a:t>5.1.1 — Redundancia en redes conmutadas de capa 2</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40</a:t>
            </a:fld>
            <a:endParaRPr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5.1 - Propósito de STP</a:t>
            </a:r>
          </a:p>
          <a:p>
            <a:pPr rtl="0"/>
            <a:r>
              <a:rPr lang="es-419"/>
              <a:t>5.1.2 - Protocolo de árbol de expansión</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258798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5.1 - Propósito de STP</a:t>
            </a:r>
          </a:p>
          <a:p>
            <a:pPr rtl="0"/>
            <a:r>
              <a:rPr lang="es-419"/>
              <a:t>5.1.3 — Recálculo de STP</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3756236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5 — Conceptos STP</a:t>
            </a:r>
          </a:p>
          <a:p>
            <a:pPr rtl="0"/>
            <a:r>
              <a:rPr lang="es-419" dirty="0"/>
              <a:t>5.1 - Propósito de STP</a:t>
            </a:r>
          </a:p>
          <a:p>
            <a:pPr rtl="0"/>
            <a:r>
              <a:rPr lang="es-419" dirty="0"/>
              <a:t>5.1.4 — Problemas con los vínculos de </a:t>
            </a:r>
            <a:r>
              <a:rPr lang="es-419" dirty="0" err="1"/>
              <a:t>switch</a:t>
            </a:r>
            <a:r>
              <a:rPr lang="es-419" dirty="0"/>
              <a:t> redundantes</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9682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5 — Conceptos STP</a:t>
            </a:r>
          </a:p>
          <a:p>
            <a:pPr rtl="0"/>
            <a:r>
              <a:rPr lang="es-419" dirty="0"/>
              <a:t>5.1 - Propósito del STP</a:t>
            </a:r>
          </a:p>
          <a:p>
            <a:pPr rtl="0"/>
            <a:r>
              <a:rPr lang="es-419" dirty="0"/>
              <a:t>5.1.5 - Bucles de capa 2</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253261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5 — Conceptos STP</a:t>
            </a:r>
          </a:p>
          <a:p>
            <a:pPr rtl="0"/>
            <a:r>
              <a:rPr lang="es-419"/>
              <a:t>5.1 - Propósito de STP</a:t>
            </a:r>
          </a:p>
          <a:p>
            <a:pPr rtl="0"/>
            <a:r>
              <a:rPr lang="es-419"/>
              <a:t>5.1.6 - Tormenta de difusión</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60372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5: Conceptos STP</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Propósito del STP</a:t>
            </a:r>
            <a:r>
              <a:rPr lang="en-US" dirty="0"/>
              <a:t/>
            </a:r>
            <a:br>
              <a:rPr lang="en-US" dirty="0"/>
            </a:br>
            <a:r>
              <a:rPr lang="es-419" sz="2400" dirty="0"/>
              <a:t>El algoritmo de árbol de expansión (</a:t>
            </a:r>
            <a:r>
              <a:rPr lang="es-419" sz="2400" dirty="0" err="1"/>
              <a:t>Spanning</a:t>
            </a:r>
            <a:r>
              <a:rPr lang="es-419" sz="2400" dirty="0"/>
              <a:t> </a:t>
            </a:r>
            <a:r>
              <a:rPr lang="es-419" sz="2400" dirty="0" err="1"/>
              <a:t>Tree</a:t>
            </a:r>
            <a:r>
              <a:rPr lang="es-419" sz="2400" dirty="0"/>
              <a:t>)</a:t>
            </a:r>
          </a:p>
        </p:txBody>
      </p:sp>
      <p:sp>
        <p:nvSpPr>
          <p:cNvPr id="5" name="Content Placeholder 4">
            <a:extLst>
              <a:ext uri="{FF2B5EF4-FFF2-40B4-BE49-F238E27FC236}">
                <a16:creationId xmlns:a16="http://schemas.microsoft.com/office/drawing/2014/main" xmlns="" id="{143DB555-8152-4E40-80E0-6FE407DF0EF3}"/>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STP se basa en un algoritmo inventado por Radia Perlman mientras trabajaba para Digital </a:t>
            </a:r>
            <a:r>
              <a:rPr lang="es-419" sz="1400" dirty="0" err="1">
                <a:solidFill>
                  <a:srgbClr val="000000"/>
                </a:solidFill>
              </a:rPr>
              <a:t>Equipment</a:t>
            </a:r>
            <a:r>
              <a:rPr lang="es-419" sz="1400" dirty="0">
                <a:solidFill>
                  <a:srgbClr val="000000"/>
                </a:solidFill>
              </a:rPr>
              <a:t> </a:t>
            </a:r>
            <a:r>
              <a:rPr lang="es-419" sz="1400" dirty="0" err="1">
                <a:solidFill>
                  <a:srgbClr val="000000"/>
                </a:solidFill>
              </a:rPr>
              <a:t>Corporation</a:t>
            </a:r>
            <a:r>
              <a:rPr lang="es-419" sz="1400" dirty="0">
                <a:solidFill>
                  <a:srgbClr val="000000"/>
                </a:solidFill>
              </a:rPr>
              <a:t>, y publicado en el artículo de 1985 "Un algoritmo para la computación distribuida de un árbol de expansión en una LAN extendida". Su algoritmo de árbol de expansión (STA) crea una topología sin bucles al seleccionar un único puente raíz donde todos los demás </a:t>
            </a:r>
            <a:r>
              <a:rPr lang="es-419" sz="1400" dirty="0" err="1">
                <a:solidFill>
                  <a:srgbClr val="000000"/>
                </a:solidFill>
              </a:rPr>
              <a:t>switch</a:t>
            </a:r>
            <a:r>
              <a:rPr lang="es-419" sz="1400" dirty="0">
                <a:solidFill>
                  <a:srgbClr val="000000"/>
                </a:solidFill>
              </a:rPr>
              <a:t> determinan una única ruta de menor costo.</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STP evita que ocurran bucles mediante la configuración de una ruta sin bucles a través de la red, con puertos “en estado de bloqueo” ubicados estratégicamente. Los </a:t>
            </a:r>
            <a:r>
              <a:rPr lang="es-419" sz="1400" dirty="0" err="1">
                <a:solidFill>
                  <a:srgbClr val="000000"/>
                </a:solidFill>
              </a:rPr>
              <a:t>switch</a:t>
            </a:r>
            <a:r>
              <a:rPr lang="es-419" sz="1400" dirty="0">
                <a:solidFill>
                  <a:srgbClr val="000000"/>
                </a:solidFill>
              </a:rPr>
              <a:t> que ejecutan STP pueden compensar las fallas mediante el desbloqueo dinámico de los puertos bloqueados anteriormente y el permiso para que el tráfico se transmita por las rutas alternativas.</a:t>
            </a:r>
          </a:p>
        </p:txBody>
      </p:sp>
    </p:spTree>
    <p:custDataLst>
      <p:tags r:id="rId1"/>
    </p:custDataLst>
    <p:extLst>
      <p:ext uri="{BB962C8B-B14F-4D97-AF65-F5344CB8AC3E}">
        <p14:creationId xmlns:p14="http://schemas.microsoft.com/office/powerpoint/2010/main" xmlns="" val="2226638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Propósito del STP</a:t>
            </a:r>
            <a:r>
              <a:rPr lang="en-US" dirty="0"/>
              <a:t/>
            </a:r>
            <a:br>
              <a:rPr lang="en-US" dirty="0"/>
            </a:br>
            <a:r>
              <a:rPr lang="es-419" sz="2400" dirty="0"/>
              <a:t>El algoritmo de árbol de expansión (cont.) </a:t>
            </a:r>
          </a:p>
        </p:txBody>
      </p:sp>
      <p:sp>
        <p:nvSpPr>
          <p:cNvPr id="4" name="Content Placeholder 3">
            <a:extLst>
              <a:ext uri="{FF2B5EF4-FFF2-40B4-BE49-F238E27FC236}">
                <a16:creationId xmlns:a16="http://schemas.microsoft.com/office/drawing/2014/main" xmlns="" id="{1C316A11-E974-934B-A0A8-BED7E55CAAD2}"/>
              </a:ext>
            </a:extLst>
          </p:cNvPr>
          <p:cNvSpPr>
            <a:spLocks noGrp="1"/>
          </p:cNvSpPr>
          <p:nvPr>
            <p:ph idx="1"/>
          </p:nvPr>
        </p:nvSpPr>
        <p:spPr>
          <a:xfrm>
            <a:off x="474662" y="731837"/>
            <a:ext cx="8280057" cy="3689897"/>
          </a:xfrm>
        </p:spPr>
        <p:txBody>
          <a:bodyPr/>
          <a:lstStyle/>
          <a:p>
            <a:pPr marL="0" indent="0" algn="l" rtl="0"/>
            <a:r>
              <a:rPr lang="es-419" sz="1600" b="1" dirty="0">
                <a:solidFill>
                  <a:srgbClr val="000000"/>
                </a:solidFill>
              </a:rPr>
              <a:t>¿Cómo crea STA una topología sin bucles?</a:t>
            </a:r>
          </a:p>
          <a:p>
            <a:pPr marL="285750" indent="-285750" algn="l" rtl="0">
              <a:buFont typeface="Arial" panose="020B0604020202020204" pitchFamily="34" charset="0"/>
              <a:buChar char="•"/>
            </a:pPr>
            <a:r>
              <a:rPr lang="es-419" sz="1400" b="1" dirty="0">
                <a:solidFill>
                  <a:srgbClr val="000000"/>
                </a:solidFill>
              </a:rPr>
              <a:t>Selección de un puente raíz: </a:t>
            </a:r>
            <a:r>
              <a:rPr lang="es-419" sz="1400" dirty="0">
                <a:solidFill>
                  <a:srgbClr val="000000"/>
                </a:solidFill>
              </a:rPr>
              <a:t>Este puente (</a:t>
            </a:r>
            <a:r>
              <a:rPr lang="es-419" sz="1400" dirty="0" err="1">
                <a:solidFill>
                  <a:srgbClr val="000000"/>
                </a:solidFill>
              </a:rPr>
              <a:t>switch</a:t>
            </a:r>
            <a:r>
              <a:rPr lang="es-419" sz="1400" dirty="0">
                <a:solidFill>
                  <a:srgbClr val="000000"/>
                </a:solidFill>
              </a:rPr>
              <a:t>) es el punto de referencia para que toda la red cree un árbol de expansión alrededor.</a:t>
            </a:r>
          </a:p>
          <a:p>
            <a:pPr marL="285750" indent="-285750" algn="l" rtl="0">
              <a:buFont typeface="Arial" panose="020B0604020202020204" pitchFamily="34" charset="0"/>
              <a:buChar char="•"/>
            </a:pPr>
            <a:r>
              <a:rPr lang="es-419" sz="1400" b="1" dirty="0">
                <a:solidFill>
                  <a:srgbClr val="000000"/>
                </a:solidFill>
              </a:rPr>
              <a:t>Bloquear rutas redundantes: </a:t>
            </a:r>
            <a:r>
              <a:rPr lang="es-419" sz="1400" dirty="0">
                <a:solidFill>
                  <a:srgbClr val="000000"/>
                </a:solidFill>
              </a:rPr>
              <a:t>STP garantiza que solo haya una ruta lógica entre todos los destinos de la red al bloquear intencionalmente las rutas redundantes que podrían causar un bucle. Cuando se bloquea un puerto, se impide que los datos del usuario entren o salgan de ese puerto.</a:t>
            </a:r>
          </a:p>
          <a:p>
            <a:pPr marL="285750" indent="-285750" algn="l" rtl="0">
              <a:buFont typeface="Arial" panose="020B0604020202020204" pitchFamily="34" charset="0"/>
              <a:buChar char="•"/>
            </a:pPr>
            <a:r>
              <a:rPr lang="es-419" sz="1400" b="1" dirty="0">
                <a:solidFill>
                  <a:srgbClr val="000000"/>
                </a:solidFill>
              </a:rPr>
              <a:t>Crear una topología sin bucle</a:t>
            </a:r>
            <a:r>
              <a:rPr lang="es-419" sz="1400" dirty="0">
                <a:solidFill>
                  <a:srgbClr val="000000"/>
                </a:solidFill>
              </a:rPr>
              <a:t>: un puerto bloqueado tiene el efecto de convertir ese vínculo en un vínculo no reenvío entre los dos </a:t>
            </a:r>
            <a:r>
              <a:rPr lang="es-419" sz="1400" dirty="0" err="1">
                <a:solidFill>
                  <a:srgbClr val="000000"/>
                </a:solidFill>
              </a:rPr>
              <a:t>switch</a:t>
            </a:r>
            <a:r>
              <a:rPr lang="es-419" sz="1400" dirty="0">
                <a:solidFill>
                  <a:srgbClr val="000000"/>
                </a:solidFill>
              </a:rPr>
              <a:t>. Esto crea una topología en la que cada </a:t>
            </a:r>
            <a:r>
              <a:rPr lang="es-419" sz="1400" dirty="0" err="1">
                <a:solidFill>
                  <a:srgbClr val="000000"/>
                </a:solidFill>
              </a:rPr>
              <a:t>switch</a:t>
            </a:r>
            <a:r>
              <a:rPr lang="es-419" sz="1400" dirty="0">
                <a:solidFill>
                  <a:srgbClr val="000000"/>
                </a:solidFill>
              </a:rPr>
              <a:t> tiene una única ruta al puente raíz, similar a las ramas de un árbol que se conectan a la raíz del árbol.</a:t>
            </a:r>
          </a:p>
          <a:p>
            <a:pPr marL="285750" indent="-285750" algn="l" rtl="0">
              <a:buFont typeface="Arial" panose="020B0604020202020204" pitchFamily="34" charset="0"/>
              <a:buChar char="•"/>
            </a:pPr>
            <a:r>
              <a:rPr lang="es-419" sz="1400" b="1" dirty="0">
                <a:solidFill>
                  <a:srgbClr val="000000"/>
                </a:solidFill>
              </a:rPr>
              <a:t>Vuelva a calcular en caso de falla de enlace</a:t>
            </a:r>
            <a:r>
              <a:rPr lang="es-419" sz="1400" dirty="0">
                <a:solidFill>
                  <a:srgbClr val="000000"/>
                </a:solidFill>
              </a:rPr>
              <a:t>: las rutas físicas todavía existen para proporcionar redundancia, pero estas rutas están deshabilitadas para evitar que ocurran los bucles. Si alguna vez la ruta es necesaria para compensar la falla de un cable de red o de un </a:t>
            </a:r>
            <a:r>
              <a:rPr lang="es-419" sz="1400" dirty="0" err="1">
                <a:solidFill>
                  <a:srgbClr val="000000"/>
                </a:solidFill>
              </a:rPr>
              <a:t>switch</a:t>
            </a:r>
            <a:r>
              <a:rPr lang="es-419" sz="1400" dirty="0">
                <a:solidFill>
                  <a:srgbClr val="000000"/>
                </a:solidFill>
              </a:rPr>
              <a:t>, STP vuelve a calcular las rutas y desbloquea los puertos necesarios para permitir que la ruta redundante se active. Los recálculos STP también pueden ocurrir cada vez que se agrega un nuevo </a:t>
            </a:r>
            <a:r>
              <a:rPr lang="es-419" sz="1400" dirty="0" err="1">
                <a:solidFill>
                  <a:srgbClr val="000000"/>
                </a:solidFill>
              </a:rPr>
              <a:t>switch</a:t>
            </a:r>
            <a:r>
              <a:rPr lang="es-419" sz="1400" dirty="0">
                <a:solidFill>
                  <a:srgbClr val="000000"/>
                </a:solidFill>
              </a:rPr>
              <a:t> o un nuevo vínculo entre </a:t>
            </a:r>
            <a:r>
              <a:rPr lang="es-419" sz="1400" dirty="0" err="1">
                <a:solidFill>
                  <a:srgbClr val="000000"/>
                </a:solidFill>
              </a:rPr>
              <a:t>switches</a:t>
            </a:r>
            <a:r>
              <a:rPr lang="es-419" sz="1400" dirty="0">
                <a:solidFill>
                  <a:srgbClr val="000000"/>
                </a:solidFill>
              </a:rPr>
              <a:t> a la red.</a:t>
            </a:r>
          </a:p>
        </p:txBody>
      </p:sp>
    </p:spTree>
    <p:custDataLst>
      <p:tags r:id="rId1"/>
    </p:custDataLst>
    <p:extLst>
      <p:ext uri="{BB962C8B-B14F-4D97-AF65-F5344CB8AC3E}">
        <p14:creationId xmlns:p14="http://schemas.microsoft.com/office/powerpoint/2010/main" xmlns="" val="13259570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Propósito del STP</a:t>
            </a:r>
            <a:br>
              <a:rPr lang="es-419" sz="1600" dirty="0"/>
            </a:br>
            <a:r>
              <a:rPr lang="es-CR" sz="2400" dirty="0" err="1"/>
              <a:t>Packet</a:t>
            </a:r>
            <a:r>
              <a:rPr lang="es-CR" sz="2400" dirty="0"/>
              <a:t> </a:t>
            </a:r>
            <a:r>
              <a:rPr lang="es-CR" sz="2400" dirty="0" err="1"/>
              <a:t>Tracer</a:t>
            </a:r>
            <a:r>
              <a:rPr lang="es-CR" sz="2400" dirty="0"/>
              <a:t>: Investigar la prevención de bucles STP</a:t>
            </a:r>
            <a:endParaRPr lang="es-419" sz="2400" dirty="0"/>
          </a:p>
        </p:txBody>
      </p:sp>
      <p:sp>
        <p:nvSpPr>
          <p:cNvPr id="5" name="Content Placeholder 4">
            <a:extLst>
              <a:ext uri="{FF2B5EF4-FFF2-40B4-BE49-F238E27FC236}">
                <a16:creationId xmlns:a16="http://schemas.microsoft.com/office/drawing/2014/main" xmlns="" id="{12B61DC8-15D5-8345-94EB-F3F0FD915288}"/>
              </a:ext>
            </a:extLst>
          </p:cNvPr>
          <p:cNvSpPr>
            <a:spLocks noGrp="1"/>
          </p:cNvSpPr>
          <p:nvPr>
            <p:ph idx="1"/>
          </p:nvPr>
        </p:nvSpPr>
        <p:spPr>
          <a:xfrm>
            <a:off x="474662" y="731837"/>
            <a:ext cx="8280057" cy="3689897"/>
          </a:xfrm>
        </p:spPr>
        <p:txBody>
          <a:bodyPr/>
          <a:lstStyle/>
          <a:p>
            <a:pPr algn="l" rtl="0"/>
            <a:r>
              <a:rPr lang="es-419" sz="1800" dirty="0">
                <a:solidFill>
                  <a:srgbClr val="000000"/>
                </a:solidFill>
              </a:rPr>
              <a:t>Este vídeo muestra el uso de STP en un entorno de red.</a:t>
            </a:r>
          </a:p>
        </p:txBody>
      </p:sp>
    </p:spTree>
    <p:custDataLst>
      <p:tags r:id="rId1"/>
    </p:custDataLst>
    <p:extLst>
      <p:ext uri="{BB962C8B-B14F-4D97-AF65-F5344CB8AC3E}">
        <p14:creationId xmlns:p14="http://schemas.microsoft.com/office/powerpoint/2010/main" xmlns="" val="791271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Propósito del STP</a:t>
            </a:r>
            <a:br>
              <a:rPr lang="es-419" sz="1600" dirty="0"/>
            </a:br>
            <a:r>
              <a:rPr lang="es-419" sz="2400" dirty="0" err="1"/>
              <a:t>Packet</a:t>
            </a:r>
            <a:r>
              <a:rPr lang="es-419" sz="2400" dirty="0"/>
              <a:t> </a:t>
            </a:r>
            <a:r>
              <a:rPr lang="es-419" sz="2400" dirty="0" err="1"/>
              <a:t>Tracer</a:t>
            </a:r>
            <a:r>
              <a:rPr lang="es-419" sz="2400" dirty="0"/>
              <a:t>: Investigar la prevención de bucles STP</a:t>
            </a:r>
          </a:p>
        </p:txBody>
      </p:sp>
      <p:sp>
        <p:nvSpPr>
          <p:cNvPr id="4" name="Content Placeholder 3">
            <a:extLst>
              <a:ext uri="{FF2B5EF4-FFF2-40B4-BE49-F238E27FC236}">
                <a16:creationId xmlns:a16="http://schemas.microsoft.com/office/drawing/2014/main" xmlns="" id="{5CF2012A-FFA6-2045-BF45-91F482117762}"/>
              </a:ext>
            </a:extLst>
          </p:cNvPr>
          <p:cNvSpPr>
            <a:spLocks noGrp="1"/>
          </p:cNvSpPr>
          <p:nvPr>
            <p:ph idx="1"/>
          </p:nvPr>
        </p:nvSpPr>
        <p:spPr>
          <a:xfrm>
            <a:off x="474662" y="731837"/>
            <a:ext cx="8280057" cy="3689897"/>
          </a:xfrm>
        </p:spPr>
        <p:txBody>
          <a:bodyPr/>
          <a:lstStyle/>
          <a:p>
            <a:pPr marL="0" indent="0" algn="l" rtl="0"/>
            <a:r>
              <a:rPr lang="es-419" sz="1800" dirty="0">
                <a:solidFill>
                  <a:srgbClr val="000000"/>
                </a:solidFill>
              </a:rPr>
              <a:t>En esta actividad de </a:t>
            </a:r>
            <a:r>
              <a:rPr lang="es-419" sz="1800" dirty="0" err="1">
                <a:solidFill>
                  <a:srgbClr val="000000"/>
                </a:solidFill>
              </a:rPr>
              <a:t>Packet</a:t>
            </a:r>
            <a:r>
              <a:rPr lang="es-419" sz="1800" dirty="0">
                <a:solidFill>
                  <a:srgbClr val="000000"/>
                </a:solidFill>
              </a:rPr>
              <a:t> </a:t>
            </a:r>
            <a:r>
              <a:rPr lang="es-419" sz="1800" dirty="0" err="1">
                <a:solidFill>
                  <a:srgbClr val="000000"/>
                </a:solidFill>
              </a:rPr>
              <a:t>Tracer</a:t>
            </a:r>
            <a:r>
              <a:rPr lang="es-419" sz="1800" dirty="0">
                <a:solidFill>
                  <a:srgbClr val="000000"/>
                </a:solidFill>
              </a:rPr>
              <a:t>, completará los siguientes objetivos:</a:t>
            </a:r>
          </a:p>
          <a:p>
            <a:pPr marL="342900" indent="-342900" algn="l" rtl="0">
              <a:buFont typeface="Arial" panose="020B0604020202020204" pitchFamily="34" charset="0"/>
              <a:buChar char="•"/>
            </a:pPr>
            <a:r>
              <a:rPr lang="es-419" sz="1800" dirty="0">
                <a:solidFill>
                  <a:srgbClr val="000000"/>
                </a:solidFill>
              </a:rPr>
              <a:t>Cree y configure una red simple de tres </a:t>
            </a:r>
            <a:r>
              <a:rPr lang="es-419" sz="1800" dirty="0" err="1">
                <a:solidFill>
                  <a:srgbClr val="000000"/>
                </a:solidFill>
              </a:rPr>
              <a:t>switch</a:t>
            </a:r>
            <a:r>
              <a:rPr lang="es-419" sz="1800" dirty="0">
                <a:solidFill>
                  <a:srgbClr val="000000"/>
                </a:solidFill>
              </a:rPr>
              <a:t> con STP.</a:t>
            </a:r>
          </a:p>
          <a:p>
            <a:pPr marL="342900" indent="-342900" algn="l" rtl="0">
              <a:buFont typeface="Arial" panose="020B0604020202020204" pitchFamily="34" charset="0"/>
              <a:buChar char="•"/>
            </a:pPr>
            <a:r>
              <a:rPr lang="es-419" sz="1800" dirty="0">
                <a:solidFill>
                  <a:srgbClr val="000000"/>
                </a:solidFill>
              </a:rPr>
              <a:t>Ver la operación STP.</a:t>
            </a:r>
          </a:p>
          <a:p>
            <a:pPr marL="342900" indent="-342900" algn="l" rtl="0">
              <a:buFont typeface="Arial" panose="020B0604020202020204" pitchFamily="34" charset="0"/>
              <a:buChar char="•"/>
            </a:pPr>
            <a:r>
              <a:rPr lang="es-419" sz="1800" dirty="0">
                <a:solidFill>
                  <a:srgbClr val="000000"/>
                </a:solidFill>
              </a:rPr>
              <a:t>Desactive STP y vuelva a ver la operación.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xmlns="" val="30253025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5.2 Operaciones STP</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Operaciones STP</a:t>
            </a:r>
            <a:r>
              <a:rPr lang="en-US" dirty="0"/>
              <a:t/>
            </a:r>
            <a:br>
              <a:rPr lang="en-US" dirty="0"/>
            </a:br>
            <a:r>
              <a:rPr lang="es-419" sz="2400" dirty="0"/>
              <a:t>Pasos para una topología sin bucles</a:t>
            </a:r>
          </a:p>
        </p:txBody>
      </p:sp>
      <p:sp>
        <p:nvSpPr>
          <p:cNvPr id="4" name="Content Placeholder 3">
            <a:extLst>
              <a:ext uri="{FF2B5EF4-FFF2-40B4-BE49-F238E27FC236}">
                <a16:creationId xmlns:a16="http://schemas.microsoft.com/office/drawing/2014/main" xmlns="" id="{37DF9842-CEC4-494A-B1AE-57B78AF01B63}"/>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Usando STA, STP crea una topología sin bucles en un proceso de cuatro pasos:</a:t>
            </a:r>
          </a:p>
          <a:p>
            <a:pPr marL="921066" lvl="5" indent="-342900">
              <a:buFont typeface="+mj-lt"/>
              <a:buAutoNum type="arabicPeriod"/>
            </a:pPr>
            <a:r>
              <a:rPr lang="es-419" sz="1600" dirty="0">
                <a:solidFill>
                  <a:srgbClr val="000000"/>
                </a:solidFill>
              </a:rPr>
              <a:t>Elige el puente raíz.</a:t>
            </a:r>
          </a:p>
          <a:p>
            <a:pPr marL="921066" lvl="5" indent="-342900">
              <a:buFont typeface="+mj-lt"/>
              <a:buAutoNum type="arabicPeriod"/>
            </a:pPr>
            <a:r>
              <a:rPr lang="es-419" sz="1600" dirty="0">
                <a:solidFill>
                  <a:srgbClr val="000000"/>
                </a:solidFill>
              </a:rPr>
              <a:t>Seleccione los puertos raíz.</a:t>
            </a:r>
          </a:p>
          <a:p>
            <a:pPr marL="921066" lvl="5" indent="-342900">
              <a:buFont typeface="+mj-lt"/>
              <a:buAutoNum type="arabicPeriod"/>
            </a:pPr>
            <a:r>
              <a:rPr lang="es-419" sz="1600" dirty="0">
                <a:solidFill>
                  <a:srgbClr val="000000"/>
                </a:solidFill>
              </a:rPr>
              <a:t>Elegir puertos designados.</a:t>
            </a:r>
          </a:p>
          <a:p>
            <a:pPr marL="921066" lvl="5" indent="-342900">
              <a:buFont typeface="+mj-lt"/>
              <a:buAutoNum type="arabicPeriod"/>
            </a:pPr>
            <a:r>
              <a:rPr lang="es-419" sz="1600" dirty="0">
                <a:solidFill>
                  <a:srgbClr val="000000"/>
                </a:solidFill>
              </a:rPr>
              <a:t>Seleccione puertos alternativos (bloqueados).</a:t>
            </a:r>
          </a:p>
          <a:p>
            <a:pPr marL="342900" indent="-342900" algn="l" rtl="0">
              <a:buFont typeface="Arial" panose="020B0604020202020204" pitchFamily="34" charset="0"/>
              <a:buChar char="•"/>
            </a:pPr>
            <a:r>
              <a:rPr lang="es-419" sz="1400" dirty="0">
                <a:solidFill>
                  <a:srgbClr val="000000"/>
                </a:solidFill>
              </a:rPr>
              <a:t>Durante las funciones STA y STP, los </a:t>
            </a:r>
            <a:r>
              <a:rPr lang="es-419" sz="1400" dirty="0" err="1">
                <a:solidFill>
                  <a:srgbClr val="000000"/>
                </a:solidFill>
              </a:rPr>
              <a:t>switch</a:t>
            </a:r>
            <a:r>
              <a:rPr lang="es-419" sz="1400" dirty="0">
                <a:solidFill>
                  <a:srgbClr val="000000"/>
                </a:solidFill>
              </a:rPr>
              <a:t> utilizan unidades de datos de protocolo de puente (BPDU) para compartir información sobre sí mismos y sus conexiones. Las BPDU se utilizan para elegir el puente raíz, los puertos raíz, los puertos designados y los puertos alternativos. </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Cada BPDU contiene una ID de puente (BID) que identifica qué </a:t>
            </a:r>
            <a:r>
              <a:rPr lang="es-419" sz="1400" dirty="0" err="1">
                <a:solidFill>
                  <a:srgbClr val="000000"/>
                </a:solidFill>
              </a:rPr>
              <a:t>switch</a:t>
            </a:r>
            <a:r>
              <a:rPr lang="es-419" sz="1400" dirty="0">
                <a:solidFill>
                  <a:srgbClr val="000000"/>
                </a:solidFill>
              </a:rPr>
              <a:t> envió la BPDU. El BID participa en la toma de muchas de las decisiones STA, incluidos los roles de puente raíz y puerto. </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El BID contiene un valor de prioridad, la dirección MAC del </a:t>
            </a:r>
            <a:r>
              <a:rPr lang="es-419" sz="1400" dirty="0" err="1">
                <a:solidFill>
                  <a:srgbClr val="000000"/>
                </a:solidFill>
              </a:rPr>
              <a:t>switch</a:t>
            </a:r>
            <a:r>
              <a:rPr lang="es-419" sz="1400" dirty="0">
                <a:solidFill>
                  <a:srgbClr val="000000"/>
                </a:solidFill>
              </a:rPr>
              <a:t> y un ID de sistema extendido. El valor de BID más bajo lo determina la combinación de estos tres campos.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1907564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Operaciones STP</a:t>
            </a:r>
            <a:r>
              <a:rPr lang="en-US" dirty="0"/>
              <a:t/>
            </a:r>
            <a:br>
              <a:rPr lang="en-US" dirty="0"/>
            </a:br>
            <a:r>
              <a:rPr lang="es-419" dirty="0"/>
              <a:t>Pasos para una topología sin bucles</a:t>
            </a:r>
            <a:r>
              <a:rPr lang="es-419" sz="2400" dirty="0"/>
              <a:t>(cont.) </a:t>
            </a:r>
          </a:p>
        </p:txBody>
      </p:sp>
      <p:sp>
        <p:nvSpPr>
          <p:cNvPr id="5" name="Content Placeholder 4">
            <a:extLst>
              <a:ext uri="{FF2B5EF4-FFF2-40B4-BE49-F238E27FC236}">
                <a16:creationId xmlns:a16="http://schemas.microsoft.com/office/drawing/2014/main" xmlns="" id="{582DA15F-DE14-C942-BDB7-58171B0ED70D}"/>
              </a:ext>
            </a:extLst>
          </p:cNvPr>
          <p:cNvSpPr>
            <a:spLocks noGrp="1"/>
          </p:cNvSpPr>
          <p:nvPr>
            <p:ph idx="1"/>
          </p:nvPr>
        </p:nvSpPr>
        <p:spPr>
          <a:xfrm>
            <a:off x="431971" y="1102540"/>
            <a:ext cx="8280057" cy="3689897"/>
          </a:xfrm>
        </p:spPr>
        <p:txBody>
          <a:bodyPr/>
          <a:lstStyle/>
          <a:p>
            <a:pPr marL="342900" indent="-342900" algn="l" rtl="0">
              <a:buFont typeface="Arial" panose="020B0604020202020204" pitchFamily="34" charset="0"/>
              <a:buChar char="•"/>
            </a:pPr>
            <a:r>
              <a:rPr lang="es-419" sz="1400" b="1" dirty="0">
                <a:solidFill>
                  <a:srgbClr val="000000"/>
                </a:solidFill>
              </a:rPr>
              <a:t>Prioridad de puente: </a:t>
            </a:r>
            <a:r>
              <a:rPr lang="es-419" sz="1400" dirty="0">
                <a:solidFill>
                  <a:srgbClr val="000000"/>
                </a:solidFill>
              </a:rPr>
              <a:t>el valor de prioridad predeterminado para todos los </a:t>
            </a:r>
            <a:r>
              <a:rPr lang="es-419" sz="1400" dirty="0" err="1">
                <a:solidFill>
                  <a:srgbClr val="000000"/>
                </a:solidFill>
              </a:rPr>
              <a:t>switch</a:t>
            </a:r>
            <a:r>
              <a:rPr lang="es-419" sz="1400" dirty="0">
                <a:solidFill>
                  <a:srgbClr val="000000"/>
                </a:solidFill>
              </a:rPr>
              <a:t> Cisco es el valor decimal 32768 El rango va de 0 a 61440 y aumenta de a 4096. Es preferible una prioridad de puente más baja. La prioridad de puente 0 prevalece sobre el resto de las prioridades de puente.</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ID del sistema extendido: </a:t>
            </a:r>
            <a:r>
              <a:rPr lang="es-419" sz="1400" dirty="0">
                <a:solidFill>
                  <a:srgbClr val="000000"/>
                </a:solidFill>
              </a:rPr>
              <a:t>el valor de ID del sistema extendido es un valor decimal agregado al valor de prioridad del puente en el BID para identificar la VLAN para esta BPDU.</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Dirección MAC: </a:t>
            </a:r>
            <a:r>
              <a:rPr lang="es-419" sz="1400" dirty="0">
                <a:solidFill>
                  <a:srgbClr val="000000"/>
                </a:solidFill>
              </a:rPr>
              <a:t>cuando dos </a:t>
            </a:r>
            <a:r>
              <a:rPr lang="es-419" sz="1400" dirty="0" err="1">
                <a:solidFill>
                  <a:srgbClr val="000000"/>
                </a:solidFill>
              </a:rPr>
              <a:t>switch</a:t>
            </a:r>
            <a:r>
              <a:rPr lang="es-419" sz="1400" dirty="0">
                <a:solidFill>
                  <a:srgbClr val="000000"/>
                </a:solidFill>
              </a:rPr>
              <a:t> se configuran con la misma prioridad y tienen la misma ID de sistema extendida, el </a:t>
            </a:r>
            <a:r>
              <a:rPr lang="es-419" sz="1400" dirty="0" err="1">
                <a:solidFill>
                  <a:srgbClr val="000000"/>
                </a:solidFill>
              </a:rPr>
              <a:t>switch</a:t>
            </a:r>
            <a:r>
              <a:rPr lang="es-419" sz="1400" dirty="0">
                <a:solidFill>
                  <a:srgbClr val="000000"/>
                </a:solidFill>
              </a:rPr>
              <a:t> que tiene la dirección MAC con el valor más bajo, expresado en hexadecimal, tendrá el BID más bajo.</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27496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Operaciones STP</a:t>
            </a:r>
            <a:r>
              <a:rPr lang="en-US" dirty="0"/>
              <a:t/>
            </a:r>
            <a:br>
              <a:rPr lang="en-US" dirty="0"/>
            </a:br>
            <a:r>
              <a:rPr lang="es-419" sz="2400" dirty="0"/>
              <a:t>1. Elige el puente raíz</a:t>
            </a:r>
          </a:p>
        </p:txBody>
      </p:sp>
      <p:sp>
        <p:nvSpPr>
          <p:cNvPr id="4" name="Content Placeholder 3">
            <a:extLst>
              <a:ext uri="{FF2B5EF4-FFF2-40B4-BE49-F238E27FC236}">
                <a16:creationId xmlns:a16="http://schemas.microsoft.com/office/drawing/2014/main" xmlns="" id="{CA3342CC-61DD-084F-9537-47F3A6767272}"/>
              </a:ext>
            </a:extLst>
          </p:cNvPr>
          <p:cNvSpPr>
            <a:spLocks noGrp="1"/>
          </p:cNvSpPr>
          <p:nvPr>
            <p:ph idx="1"/>
          </p:nvPr>
        </p:nvSpPr>
        <p:spPr>
          <a:xfrm>
            <a:off x="116723" y="892474"/>
            <a:ext cx="4276307" cy="4087298"/>
          </a:xfrm>
        </p:spPr>
        <p:txBody>
          <a:bodyPr/>
          <a:lstStyle/>
          <a:p>
            <a:pPr marL="342900" indent="-342900" algn="l" rtl="0">
              <a:buFont typeface="Arial" panose="020B0604020202020204" pitchFamily="34" charset="0"/>
              <a:buChar char="•"/>
            </a:pPr>
            <a:r>
              <a:rPr lang="es-419" sz="1200" dirty="0">
                <a:solidFill>
                  <a:srgbClr val="000000"/>
                </a:solidFill>
              </a:rPr>
              <a:t>El STA designa un único </a:t>
            </a:r>
            <a:r>
              <a:rPr lang="es-419" sz="1200" dirty="0" err="1">
                <a:solidFill>
                  <a:srgbClr val="000000"/>
                </a:solidFill>
              </a:rPr>
              <a:t>switch</a:t>
            </a:r>
            <a:r>
              <a:rPr lang="es-419" sz="1200" dirty="0">
                <a:solidFill>
                  <a:srgbClr val="000000"/>
                </a:solidFill>
              </a:rPr>
              <a:t> como puente raíz y lo utiliza como punto de referencia para todos los cálculos de rutas. Los </a:t>
            </a:r>
            <a:r>
              <a:rPr lang="es-419" sz="1200" dirty="0" err="1">
                <a:solidFill>
                  <a:srgbClr val="000000"/>
                </a:solidFill>
              </a:rPr>
              <a:t>switch</a:t>
            </a:r>
            <a:r>
              <a:rPr lang="es-419" sz="1200" dirty="0">
                <a:solidFill>
                  <a:srgbClr val="000000"/>
                </a:solidFill>
              </a:rPr>
              <a:t> intercambian BPDU para crear la topología sin bucles comenzando con la selección del puente raíz.</a:t>
            </a:r>
          </a:p>
          <a:p>
            <a:pPr marL="0" indent="0" algn="l" rtl="0"/>
            <a:endParaRPr lang="es-419" sz="1200" dirty="0">
              <a:solidFill>
                <a:srgbClr val="000000"/>
              </a:solidFill>
            </a:endParaRPr>
          </a:p>
          <a:p>
            <a:pPr marL="342900" indent="-342900" algn="l" rtl="0">
              <a:buFont typeface="Arial" panose="020B0604020202020204" pitchFamily="34" charset="0"/>
              <a:buChar char="•"/>
            </a:pPr>
            <a:r>
              <a:rPr lang="es-419" sz="1200" dirty="0">
                <a:solidFill>
                  <a:srgbClr val="000000"/>
                </a:solidFill>
              </a:rPr>
              <a:t>Todos los </a:t>
            </a:r>
            <a:r>
              <a:rPr lang="es-419" sz="1200" dirty="0" err="1">
                <a:solidFill>
                  <a:srgbClr val="000000"/>
                </a:solidFill>
              </a:rPr>
              <a:t>switch</a:t>
            </a:r>
            <a:r>
              <a:rPr lang="es-419" sz="1200" dirty="0">
                <a:solidFill>
                  <a:srgbClr val="000000"/>
                </a:solidFill>
              </a:rPr>
              <a:t> del dominio de difusión participan del proceso de elección. Una vez que el </a:t>
            </a:r>
            <a:r>
              <a:rPr lang="es-419" sz="1200" dirty="0" err="1">
                <a:solidFill>
                  <a:srgbClr val="000000"/>
                </a:solidFill>
              </a:rPr>
              <a:t>switch</a:t>
            </a:r>
            <a:r>
              <a:rPr lang="es-419" sz="1200" dirty="0">
                <a:solidFill>
                  <a:srgbClr val="000000"/>
                </a:solidFill>
              </a:rPr>
              <a:t> arranca, comienza a enviar tramas BPDU cada dos segundos. Estas tramas BPDU contienen el BID del </a:t>
            </a:r>
            <a:r>
              <a:rPr lang="es-419" sz="1200" dirty="0" err="1">
                <a:solidFill>
                  <a:srgbClr val="000000"/>
                </a:solidFill>
              </a:rPr>
              <a:t>switch</a:t>
            </a:r>
            <a:r>
              <a:rPr lang="es-419" sz="1200" dirty="0">
                <a:solidFill>
                  <a:srgbClr val="000000"/>
                </a:solidFill>
              </a:rPr>
              <a:t> de envío y el BID del puente raíz, conocido como ID raíz.</a:t>
            </a:r>
          </a:p>
          <a:p>
            <a:pPr marL="0" indent="0" algn="l" rtl="0"/>
            <a:endParaRPr lang="es-419" sz="1200" dirty="0">
              <a:solidFill>
                <a:srgbClr val="000000"/>
              </a:solidFill>
            </a:endParaRPr>
          </a:p>
          <a:p>
            <a:pPr marL="342900" indent="-342900" algn="l" rtl="0">
              <a:buFont typeface="Arial" panose="020B0604020202020204" pitchFamily="34" charset="0"/>
              <a:buChar char="•"/>
            </a:pPr>
            <a:r>
              <a:rPr lang="es-419" sz="1200" dirty="0">
                <a:solidFill>
                  <a:srgbClr val="000000"/>
                </a:solidFill>
              </a:rPr>
              <a:t>El </a:t>
            </a:r>
            <a:r>
              <a:rPr lang="es-419" sz="1200" dirty="0" err="1">
                <a:solidFill>
                  <a:srgbClr val="000000"/>
                </a:solidFill>
              </a:rPr>
              <a:t>switch</a:t>
            </a:r>
            <a:r>
              <a:rPr lang="es-419" sz="1200" dirty="0">
                <a:solidFill>
                  <a:srgbClr val="000000"/>
                </a:solidFill>
              </a:rPr>
              <a:t> que tiene el BID más bajo se convierte en el puente raíz. Al principio, todos los </a:t>
            </a:r>
            <a:r>
              <a:rPr lang="es-419" sz="1200" dirty="0" err="1">
                <a:solidFill>
                  <a:srgbClr val="000000"/>
                </a:solidFill>
              </a:rPr>
              <a:t>switch</a:t>
            </a:r>
            <a:r>
              <a:rPr lang="es-419" sz="1200" dirty="0">
                <a:solidFill>
                  <a:srgbClr val="000000"/>
                </a:solidFill>
              </a:rPr>
              <a:t> se declaran a sí mismos como el puente raíz con su propio BID establecido como ID raíz. Eventualmente, los </a:t>
            </a:r>
            <a:r>
              <a:rPr lang="es-419" sz="1200" dirty="0" err="1">
                <a:solidFill>
                  <a:srgbClr val="000000"/>
                </a:solidFill>
              </a:rPr>
              <a:t>switch</a:t>
            </a:r>
            <a:r>
              <a:rPr lang="es-419" sz="1200" dirty="0">
                <a:solidFill>
                  <a:srgbClr val="000000"/>
                </a:solidFill>
              </a:rPr>
              <a:t> aprenden a través del intercambio de BPDU qué </a:t>
            </a:r>
            <a:r>
              <a:rPr lang="es-419" sz="1200" dirty="0" err="1">
                <a:solidFill>
                  <a:srgbClr val="000000"/>
                </a:solidFill>
              </a:rPr>
              <a:t>switch</a:t>
            </a:r>
            <a:r>
              <a:rPr lang="es-419" sz="1200" dirty="0">
                <a:solidFill>
                  <a:srgbClr val="000000"/>
                </a:solidFill>
              </a:rPr>
              <a:t> tiene el BID más bajo y acordarán un puente raíz.</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xmlns=""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xmlns="" val="17435520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Operaciones STP</a:t>
            </a:r>
            <a:r>
              <a:rPr lang="en-US" dirty="0"/>
              <a:t/>
            </a:r>
            <a:br>
              <a:rPr lang="en-US" dirty="0"/>
            </a:br>
            <a:r>
              <a:rPr lang="es-419" sz="2400" dirty="0"/>
              <a:t>Impacto del BID predeterminado</a:t>
            </a:r>
          </a:p>
        </p:txBody>
      </p:sp>
      <p:sp>
        <p:nvSpPr>
          <p:cNvPr id="4" name="Content Placeholder 3">
            <a:extLst>
              <a:ext uri="{FF2B5EF4-FFF2-40B4-BE49-F238E27FC236}">
                <a16:creationId xmlns:a16="http://schemas.microsoft.com/office/drawing/2014/main" xmlns="" id="{CA3342CC-61DD-084F-9537-47F3A6767272}"/>
              </a:ext>
            </a:extLst>
          </p:cNvPr>
          <p:cNvSpPr>
            <a:spLocks noGrp="1"/>
          </p:cNvSpPr>
          <p:nvPr>
            <p:ph idx="1"/>
          </p:nvPr>
        </p:nvSpPr>
        <p:spPr>
          <a:xfrm>
            <a:off x="474662" y="731837"/>
            <a:ext cx="3918367" cy="3689897"/>
          </a:xfrm>
        </p:spPr>
        <p:txBody>
          <a:bodyPr/>
          <a:lstStyle/>
          <a:p>
            <a:pPr marL="342900" indent="-342900" algn="l" rtl="0">
              <a:buFont typeface="Arial" panose="020B0604020202020204" pitchFamily="34" charset="0"/>
              <a:buChar char="•"/>
            </a:pPr>
            <a:r>
              <a:rPr lang="es-419" sz="1200" dirty="0">
                <a:solidFill>
                  <a:srgbClr val="000000"/>
                </a:solidFill>
              </a:rPr>
              <a:t>Dado que el BID predeterminado es 32768, es posible que dos o más </a:t>
            </a:r>
            <a:r>
              <a:rPr lang="es-419" sz="1200" dirty="0" err="1">
                <a:solidFill>
                  <a:srgbClr val="000000"/>
                </a:solidFill>
              </a:rPr>
              <a:t>switches</a:t>
            </a:r>
            <a:r>
              <a:rPr lang="es-419" sz="1200" dirty="0">
                <a:solidFill>
                  <a:srgbClr val="000000"/>
                </a:solidFill>
              </a:rPr>
              <a:t> tengan la misma prioridad. En este escenario, donde las prioridades son las mismas, el </a:t>
            </a:r>
            <a:r>
              <a:rPr lang="es-419" sz="1200" dirty="0" err="1">
                <a:solidFill>
                  <a:srgbClr val="000000"/>
                </a:solidFill>
              </a:rPr>
              <a:t>switch</a:t>
            </a:r>
            <a:r>
              <a:rPr lang="es-419" sz="1200" dirty="0">
                <a:solidFill>
                  <a:srgbClr val="000000"/>
                </a:solidFill>
              </a:rPr>
              <a:t> con la dirección MAC más baja se convertirá en el puente raíz. El administrador debe configurar el </a:t>
            </a:r>
            <a:r>
              <a:rPr lang="es-419" sz="1200" dirty="0" err="1">
                <a:solidFill>
                  <a:srgbClr val="000000"/>
                </a:solidFill>
              </a:rPr>
              <a:t>switch</a:t>
            </a:r>
            <a:r>
              <a:rPr lang="es-419" sz="1200" dirty="0">
                <a:solidFill>
                  <a:srgbClr val="000000"/>
                </a:solidFill>
              </a:rPr>
              <a:t> de puente raíz deseado con una prioridad inferior.</a:t>
            </a:r>
          </a:p>
          <a:p>
            <a:pPr marL="342900" indent="-342900" algn="l" rtl="0">
              <a:buFont typeface="Arial" panose="020B0604020202020204" pitchFamily="34" charset="0"/>
              <a:buChar char="•"/>
            </a:pPr>
            <a:r>
              <a:rPr lang="es-419" sz="1200" dirty="0">
                <a:solidFill>
                  <a:srgbClr val="000000"/>
                </a:solidFill>
              </a:rPr>
              <a:t>En la figura, todos los </a:t>
            </a:r>
            <a:r>
              <a:rPr lang="es-419" sz="1200" dirty="0" err="1">
                <a:solidFill>
                  <a:srgbClr val="000000"/>
                </a:solidFill>
              </a:rPr>
              <a:t>switch</a:t>
            </a:r>
            <a:r>
              <a:rPr lang="es-419" sz="1200" dirty="0">
                <a:solidFill>
                  <a:srgbClr val="000000"/>
                </a:solidFill>
              </a:rPr>
              <a:t> están configurados con la misma prioridad de 32769. Aquí la dirección MAC se convierte en el factor decisivo en cuanto a qué interruptor se convierte en el puente raíz. El </a:t>
            </a:r>
            <a:r>
              <a:rPr lang="es-419" sz="1200" dirty="0" err="1">
                <a:solidFill>
                  <a:srgbClr val="000000"/>
                </a:solidFill>
              </a:rPr>
              <a:t>switch</a:t>
            </a:r>
            <a:r>
              <a:rPr lang="es-419" sz="1200" dirty="0">
                <a:solidFill>
                  <a:srgbClr val="000000"/>
                </a:solidFill>
              </a:rPr>
              <a:t> con el valor de dirección MAC hexadecimal más bajo es el puente raíz preferido. En este ejemplo, S2 tiene el valor más bajo para su dirección MAC y se elige como el puente raíz para esa instancia de árbol de expansión.</a:t>
            </a:r>
          </a:p>
          <a:p>
            <a:pPr marL="342900" indent="-342900" algn="l" rtl="0">
              <a:buFont typeface="Arial" panose="020B0604020202020204" pitchFamily="34" charset="0"/>
              <a:buChar char="•"/>
            </a:pPr>
            <a:r>
              <a:rPr lang="es-419" sz="1200" b="1" dirty="0" err="1">
                <a:solidFill>
                  <a:srgbClr val="000000"/>
                </a:solidFill>
              </a:rPr>
              <a:t>Nota</a:t>
            </a:r>
            <a:r>
              <a:rPr lang="es-419" sz="1200" dirty="0" err="1">
                <a:solidFill>
                  <a:srgbClr val="000000"/>
                </a:solidFill>
              </a:rPr>
              <a:t>:La</a:t>
            </a:r>
            <a:r>
              <a:rPr lang="es-419" sz="1200" dirty="0">
                <a:solidFill>
                  <a:srgbClr val="000000"/>
                </a:solidFill>
              </a:rPr>
              <a:t> prioridad de todos los </a:t>
            </a:r>
            <a:r>
              <a:rPr lang="es-419" sz="1200" dirty="0" err="1">
                <a:solidFill>
                  <a:srgbClr val="000000"/>
                </a:solidFill>
              </a:rPr>
              <a:t>switch</a:t>
            </a:r>
            <a:r>
              <a:rPr lang="es-419" sz="1200" dirty="0">
                <a:solidFill>
                  <a:srgbClr val="000000"/>
                </a:solidFill>
              </a:rPr>
              <a:t> es 32769. El valor se basa en la prioridad de puente predeterminada 32768 y la ID del sistema extendida (asignación de VLAN 1) asociada con cada </a:t>
            </a:r>
            <a:r>
              <a:rPr lang="es-419" sz="1200" dirty="0" err="1">
                <a:solidFill>
                  <a:srgbClr val="000000"/>
                </a:solidFill>
              </a:rPr>
              <a:t>switch</a:t>
            </a:r>
            <a:r>
              <a:rPr lang="es-419" sz="1200" dirty="0">
                <a:solidFill>
                  <a:srgbClr val="000000"/>
                </a:solidFill>
              </a:rPr>
              <a:t> (32768 + 1).</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xmlns=""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xmlns="" val="31598303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Operaciones STP</a:t>
            </a:r>
            <a:r>
              <a:rPr lang="en-US" dirty="0"/>
              <a:t/>
            </a:r>
            <a:br>
              <a:rPr lang="en-US" dirty="0"/>
            </a:br>
            <a:r>
              <a:rPr lang="es-419" sz="2400" dirty="0"/>
              <a:t>Determinar el costo de la ruta raíz</a:t>
            </a:r>
          </a:p>
        </p:txBody>
      </p:sp>
      <p:sp>
        <p:nvSpPr>
          <p:cNvPr id="5" name="Content Placeholder 4">
            <a:extLst>
              <a:ext uri="{FF2B5EF4-FFF2-40B4-BE49-F238E27FC236}">
                <a16:creationId xmlns:a16="http://schemas.microsoft.com/office/drawing/2014/main" xmlns="" id="{F875D17B-BB6E-6944-93D9-F3846D37F955}"/>
              </a:ext>
            </a:extLst>
          </p:cNvPr>
          <p:cNvSpPr>
            <a:spLocks noGrp="1"/>
          </p:cNvSpPr>
          <p:nvPr>
            <p:ph idx="1"/>
          </p:nvPr>
        </p:nvSpPr>
        <p:spPr>
          <a:xfrm>
            <a:off x="212652" y="731837"/>
            <a:ext cx="8542068" cy="2047939"/>
          </a:xfrm>
        </p:spPr>
        <p:txBody>
          <a:bodyPr/>
          <a:lstStyle/>
          <a:p>
            <a:pPr algn="l" rtl="0">
              <a:buFont typeface="Arial" panose="020B0604020202020204" pitchFamily="34" charset="0"/>
              <a:buChar char="•"/>
            </a:pPr>
            <a:r>
              <a:rPr lang="es-419" sz="1200" dirty="0">
                <a:solidFill>
                  <a:srgbClr val="000000"/>
                </a:solidFill>
              </a:rPr>
              <a:t>Cuando se ha elegido el puente raíz para una instancia de árbol de expansión dado, el STA comienza a determinar las mejores rutas al puente raíz desde todos los destinos en el dominio de difusión. La información de la ruta, conocida como el costo interno de la ruta raíz, está determinada por la suma de todos los costos de los puertos individuales a lo largo de la ruta desde el </a:t>
            </a:r>
            <a:r>
              <a:rPr lang="es-419" sz="1200" dirty="0" err="1">
                <a:solidFill>
                  <a:srgbClr val="000000"/>
                </a:solidFill>
              </a:rPr>
              <a:t>switch</a:t>
            </a:r>
            <a:r>
              <a:rPr lang="es-419" sz="1200" dirty="0">
                <a:solidFill>
                  <a:srgbClr val="000000"/>
                </a:solidFill>
              </a:rPr>
              <a:t> hasta el puente raíz.</a:t>
            </a:r>
          </a:p>
          <a:p>
            <a:pPr algn="l" rtl="0">
              <a:buFont typeface="Arial" panose="020B0604020202020204" pitchFamily="34" charset="0"/>
              <a:buChar char="•"/>
            </a:pPr>
            <a:r>
              <a:rPr lang="es-419" sz="1200" dirty="0">
                <a:solidFill>
                  <a:srgbClr val="000000"/>
                </a:solidFill>
              </a:rPr>
              <a:t>Cuando un </a:t>
            </a:r>
            <a:r>
              <a:rPr lang="es-419" sz="1200" dirty="0" err="1">
                <a:solidFill>
                  <a:srgbClr val="000000"/>
                </a:solidFill>
              </a:rPr>
              <a:t>switch</a:t>
            </a:r>
            <a:r>
              <a:rPr lang="es-419" sz="1200" dirty="0">
                <a:solidFill>
                  <a:srgbClr val="000000"/>
                </a:solidFill>
              </a:rPr>
              <a:t> recibe la BPDU, agrega el costo del puerto de ingreso del segmento para determinar el costo interno de la ruta hacia la raíz.</a:t>
            </a:r>
          </a:p>
          <a:p>
            <a:pPr algn="l" rtl="0">
              <a:buFont typeface="Arial" panose="020B0604020202020204" pitchFamily="34" charset="0"/>
              <a:buChar char="•"/>
            </a:pPr>
            <a:r>
              <a:rPr lang="es-419" sz="1200" dirty="0">
                <a:solidFill>
                  <a:srgbClr val="000000"/>
                </a:solidFill>
              </a:rPr>
              <a:t>Los costos de los puertos predeterminados se definen por la velocidad a la que funcionan los mismos. La tabla muestra los costos de puerto predeterminados sugeridos por IEEE. Los </a:t>
            </a:r>
            <a:r>
              <a:rPr lang="es-419" sz="1200" dirty="0" err="1">
                <a:solidFill>
                  <a:srgbClr val="000000"/>
                </a:solidFill>
              </a:rPr>
              <a:t>switch</a:t>
            </a:r>
            <a:r>
              <a:rPr lang="es-419" sz="1200" dirty="0">
                <a:solidFill>
                  <a:srgbClr val="000000"/>
                </a:solidFill>
              </a:rPr>
              <a:t> Cisco utilizan de forma predeterminada los valores definidos por el estándar IEEE 802.1D, también conocido como costo de ruta corta, tanto para STP como para RSTP. </a:t>
            </a:r>
          </a:p>
          <a:p>
            <a:pPr algn="l" rtl="0">
              <a:buFont typeface="Arial" panose="020B0604020202020204" pitchFamily="34" charset="0"/>
              <a:buChar char="•"/>
            </a:pPr>
            <a:r>
              <a:rPr lang="es-419" sz="1200" dirty="0">
                <a:solidFill>
                  <a:srgbClr val="000000"/>
                </a:solidFill>
              </a:rPr>
              <a:t>Pese a que los puertos de </a:t>
            </a:r>
            <a:r>
              <a:rPr lang="es-419" sz="1200" dirty="0" err="1">
                <a:solidFill>
                  <a:srgbClr val="000000"/>
                </a:solidFill>
              </a:rPr>
              <a:t>switch</a:t>
            </a:r>
            <a:r>
              <a:rPr lang="es-419" sz="1200" dirty="0">
                <a:solidFill>
                  <a:srgbClr val="000000"/>
                </a:solidFill>
              </a:rPr>
              <a:t> cuentan con un costo de puerto predeterminado asociado a los mismos, tal costo puede configurarse. La capacidad de configurar costos de puerto individuales le da al administrador la flexibilidad para controlar de forma manual las rutas de árbol de expansión hacia el puente raíz.</a:t>
            </a:r>
          </a:p>
        </p:txBody>
      </p:sp>
      <p:graphicFrame>
        <p:nvGraphicFramePr>
          <p:cNvPr id="6" name="Table 5">
            <a:extLst>
              <a:ext uri="{FF2B5EF4-FFF2-40B4-BE49-F238E27FC236}">
                <a16:creationId xmlns:a16="http://schemas.microsoft.com/office/drawing/2014/main" xmlns="" id="{2A470348-A6F1-8D4F-85FA-1B26A810916D}"/>
              </a:ext>
            </a:extLst>
          </p:cNvPr>
          <p:cNvGraphicFramePr>
            <a:graphicFrameLocks noGrp="1"/>
          </p:cNvGraphicFramePr>
          <p:nvPr>
            <p:extLst>
              <p:ext uri="{D42A27DB-BD31-4B8C-83A1-F6EECF244321}">
                <p14:modId xmlns:p14="http://schemas.microsoft.com/office/powerpoint/2010/main" xmlns="" val="1986735513"/>
              </p:ext>
            </p:extLst>
          </p:nvPr>
        </p:nvGraphicFramePr>
        <p:xfrm>
          <a:off x="2572545" y="3304352"/>
          <a:ext cx="3413049" cy="15430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xmlns="" val="3048130775"/>
                    </a:ext>
                  </a:extLst>
                </a:gridCol>
                <a:gridCol w="1137683">
                  <a:extLst>
                    <a:ext uri="{9D8B030D-6E8A-4147-A177-3AD203B41FA5}">
                      <a16:colId xmlns:a16="http://schemas.microsoft.com/office/drawing/2014/main" xmlns="" val="587828259"/>
                    </a:ext>
                  </a:extLst>
                </a:gridCol>
                <a:gridCol w="1137683">
                  <a:extLst>
                    <a:ext uri="{9D8B030D-6E8A-4147-A177-3AD203B41FA5}">
                      <a16:colId xmlns:a16="http://schemas.microsoft.com/office/drawing/2014/main" xmlns="" val="3027954707"/>
                    </a:ext>
                  </a:extLst>
                </a:gridCol>
              </a:tblGrid>
              <a:tr h="186055">
                <a:tc>
                  <a:txBody>
                    <a:bodyPr/>
                    <a:lstStyle/>
                    <a:p>
                      <a:pPr algn="l" rtl="0" fontAlgn="ctr"/>
                      <a:r>
                        <a:rPr lang="es-419" sz="1000">
                          <a:effectLst/>
                        </a:rPr>
                        <a:t>Velocidad de enlace</a:t>
                      </a:r>
                    </a:p>
                  </a:txBody>
                  <a:tcPr marL="47625" marR="47625" marT="47625" marB="47625" anchor="ctr"/>
                </a:tc>
                <a:tc>
                  <a:txBody>
                    <a:bodyPr/>
                    <a:lstStyle/>
                    <a:p>
                      <a:pPr algn="l" rtl="0" fontAlgn="ctr"/>
                      <a:r>
                        <a:rPr lang="es-419" sz="1000" dirty="0">
                          <a:effectLst/>
                        </a:rPr>
                        <a:t>STP </a:t>
                      </a:r>
                      <a:r>
                        <a:rPr lang="es-419" sz="1000" dirty="0" err="1">
                          <a:effectLst/>
                        </a:rPr>
                        <a:t>Cost</a:t>
                      </a:r>
                      <a:r>
                        <a:rPr lang="es-419" sz="1000" dirty="0">
                          <a:effectLst/>
                        </a:rPr>
                        <a:t>: IEEE 802.1D-1998</a:t>
                      </a:r>
                    </a:p>
                  </a:txBody>
                  <a:tcPr marL="47625" marR="47625" marT="47625" marB="47625" anchor="ctr"/>
                </a:tc>
                <a:tc>
                  <a:txBody>
                    <a:bodyPr/>
                    <a:lstStyle/>
                    <a:p>
                      <a:pPr algn="l" rtl="0" fontAlgn="ctr"/>
                      <a:r>
                        <a:rPr lang="es-419" sz="1000">
                          <a:effectLst/>
                        </a:rPr>
                        <a:t>Costo de RSTP: IEEE 802.1w-2004</a:t>
                      </a:r>
                    </a:p>
                  </a:txBody>
                  <a:tcPr marL="47625" marR="47625" marT="47625" marB="47625" anchor="ctr"/>
                </a:tc>
                <a:extLst>
                  <a:ext uri="{0D108BD9-81ED-4DB2-BD59-A6C34878D82A}">
                    <a16:rowId xmlns:a16="http://schemas.microsoft.com/office/drawing/2014/main" xmlns="" val="1248994337"/>
                  </a:ext>
                </a:extLst>
              </a:tr>
              <a:tr h="186055">
                <a:tc>
                  <a:txBody>
                    <a:bodyPr/>
                    <a:lstStyle/>
                    <a:p>
                      <a:pPr rtl="0" fontAlgn="ctr"/>
                      <a:r>
                        <a:rPr lang="es-419" sz="1000" b="0">
                          <a:effectLst/>
                        </a:rPr>
                        <a:t>10 Gbps</a:t>
                      </a:r>
                    </a:p>
                  </a:txBody>
                  <a:tcPr marL="47625" marR="47625" marT="47625" marB="47625" anchor="ctr"/>
                </a:tc>
                <a:tc>
                  <a:txBody>
                    <a:bodyPr/>
                    <a:lstStyle/>
                    <a:p>
                      <a:pPr rtl="0" fontAlgn="ctr"/>
                      <a:r>
                        <a:rPr lang="es-419" sz="1000" b="0">
                          <a:effectLst/>
                        </a:rPr>
                        <a:t>2</a:t>
                      </a:r>
                    </a:p>
                  </a:txBody>
                  <a:tcPr marL="47625" marR="47625" marT="47625" marB="47625" anchor="ctr"/>
                </a:tc>
                <a:tc>
                  <a:txBody>
                    <a:bodyPr/>
                    <a:lstStyle/>
                    <a:p>
                      <a:pPr rtl="0" fontAlgn="ctr"/>
                      <a:r>
                        <a:rPr lang="es-419" sz="1000" b="0">
                          <a:effectLst/>
                        </a:rPr>
                        <a:t>2000</a:t>
                      </a:r>
                    </a:p>
                  </a:txBody>
                  <a:tcPr marL="47625" marR="47625" marT="47625" marB="47625" anchor="ctr"/>
                </a:tc>
                <a:extLst>
                  <a:ext uri="{0D108BD9-81ED-4DB2-BD59-A6C34878D82A}">
                    <a16:rowId xmlns:a16="http://schemas.microsoft.com/office/drawing/2014/main" xmlns="" val="3046069016"/>
                  </a:ext>
                </a:extLst>
              </a:tr>
              <a:tr h="186055">
                <a:tc>
                  <a:txBody>
                    <a:bodyPr/>
                    <a:lstStyle/>
                    <a:p>
                      <a:pPr rtl="0" fontAlgn="ctr"/>
                      <a:r>
                        <a:rPr lang="es-419" sz="1000" b="0">
                          <a:effectLst/>
                        </a:rPr>
                        <a:t>1 Gbps</a:t>
                      </a:r>
                    </a:p>
                  </a:txBody>
                  <a:tcPr marL="47625" marR="47625" marT="47625" marB="47625" anchor="ctr"/>
                </a:tc>
                <a:tc>
                  <a:txBody>
                    <a:bodyPr/>
                    <a:lstStyle/>
                    <a:p>
                      <a:pPr rtl="0" fontAlgn="ctr"/>
                      <a:r>
                        <a:rPr lang="es-419" sz="1000" b="0">
                          <a:effectLst/>
                        </a:rPr>
                        <a:t>4</a:t>
                      </a:r>
                    </a:p>
                  </a:txBody>
                  <a:tcPr marL="47625" marR="47625" marT="47625" marB="47625" anchor="ctr"/>
                </a:tc>
                <a:tc>
                  <a:txBody>
                    <a:bodyPr/>
                    <a:lstStyle/>
                    <a:p>
                      <a:pPr rtl="0" fontAlgn="ctr"/>
                      <a:r>
                        <a:rPr lang="es-419" sz="1000" b="0">
                          <a:effectLst/>
                        </a:rPr>
                        <a:t>20 000</a:t>
                      </a:r>
                    </a:p>
                  </a:txBody>
                  <a:tcPr marL="47625" marR="47625" marT="47625" marB="47625" anchor="ctr"/>
                </a:tc>
                <a:extLst>
                  <a:ext uri="{0D108BD9-81ED-4DB2-BD59-A6C34878D82A}">
                    <a16:rowId xmlns:a16="http://schemas.microsoft.com/office/drawing/2014/main" xmlns="" val="1958443028"/>
                  </a:ext>
                </a:extLst>
              </a:tr>
              <a:tr h="186055">
                <a:tc>
                  <a:txBody>
                    <a:bodyPr/>
                    <a:lstStyle/>
                    <a:p>
                      <a:pPr rtl="0" fontAlgn="ctr"/>
                      <a:r>
                        <a:rPr lang="es-419" sz="1000" b="0">
                          <a:effectLst/>
                        </a:rPr>
                        <a:t>100 Mbps</a:t>
                      </a:r>
                    </a:p>
                  </a:txBody>
                  <a:tcPr marL="47625" marR="47625" marT="47625" marB="47625" anchor="ctr"/>
                </a:tc>
                <a:tc>
                  <a:txBody>
                    <a:bodyPr/>
                    <a:lstStyle/>
                    <a:p>
                      <a:pPr rtl="0" fontAlgn="ctr"/>
                      <a:r>
                        <a:rPr lang="es-419" sz="1000" b="0">
                          <a:effectLst/>
                        </a:rPr>
                        <a:t>19</a:t>
                      </a:r>
                    </a:p>
                  </a:txBody>
                  <a:tcPr marL="47625" marR="47625" marT="47625" marB="47625" anchor="ctr"/>
                </a:tc>
                <a:tc>
                  <a:txBody>
                    <a:bodyPr/>
                    <a:lstStyle/>
                    <a:p>
                      <a:pPr rtl="0" fontAlgn="ctr"/>
                      <a:r>
                        <a:rPr lang="es-419" sz="1000" b="0">
                          <a:effectLst/>
                        </a:rPr>
                        <a:t>200 000</a:t>
                      </a:r>
                    </a:p>
                  </a:txBody>
                  <a:tcPr marL="47625" marR="47625" marT="47625" marB="47625" anchor="ctr"/>
                </a:tc>
                <a:extLst>
                  <a:ext uri="{0D108BD9-81ED-4DB2-BD59-A6C34878D82A}">
                    <a16:rowId xmlns:a16="http://schemas.microsoft.com/office/drawing/2014/main" xmlns="" val="2368176495"/>
                  </a:ext>
                </a:extLst>
              </a:tr>
              <a:tr h="186055">
                <a:tc>
                  <a:txBody>
                    <a:bodyPr/>
                    <a:lstStyle/>
                    <a:p>
                      <a:pPr rtl="0" fontAlgn="ctr"/>
                      <a:r>
                        <a:rPr lang="es-419" sz="1000" b="0">
                          <a:effectLst/>
                        </a:rPr>
                        <a:t>10 Mbps</a:t>
                      </a:r>
                    </a:p>
                  </a:txBody>
                  <a:tcPr marL="47625" marR="47625" marT="47625" marB="47625" anchor="ctr"/>
                </a:tc>
                <a:tc>
                  <a:txBody>
                    <a:bodyPr/>
                    <a:lstStyle/>
                    <a:p>
                      <a:pPr rtl="0" fontAlgn="ctr"/>
                      <a:r>
                        <a:rPr lang="es-419" sz="1000" b="0">
                          <a:effectLst/>
                        </a:rPr>
                        <a:t>100</a:t>
                      </a:r>
                    </a:p>
                  </a:txBody>
                  <a:tcPr marL="47625" marR="47625" marT="47625" marB="47625" anchor="ctr"/>
                </a:tc>
                <a:tc>
                  <a:txBody>
                    <a:bodyPr/>
                    <a:lstStyle/>
                    <a:p>
                      <a:pPr rtl="0" fontAlgn="ctr"/>
                      <a:r>
                        <a:rPr lang="es-419" sz="1000" b="0" dirty="0">
                          <a:effectLst/>
                        </a:rPr>
                        <a:t>2 000 000</a:t>
                      </a:r>
                    </a:p>
                  </a:txBody>
                  <a:tcPr marL="47625" marR="47625" marT="47625" marB="47625" anchor="ctr"/>
                </a:tc>
                <a:extLst>
                  <a:ext uri="{0D108BD9-81ED-4DB2-BD59-A6C34878D82A}">
                    <a16:rowId xmlns:a16="http://schemas.microsoft.com/office/drawing/2014/main" xmlns="" val="2858341229"/>
                  </a:ext>
                </a:extLst>
              </a:tr>
            </a:tbl>
          </a:graphicData>
        </a:graphic>
      </p:graphicFrame>
    </p:spTree>
    <p:custDataLst>
      <p:tags r:id="rId1"/>
    </p:custDataLst>
    <p:extLst>
      <p:ext uri="{BB962C8B-B14F-4D97-AF65-F5344CB8AC3E}">
        <p14:creationId xmlns:p14="http://schemas.microsoft.com/office/powerpoint/2010/main" xmlns="" val="37716330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Título del módulo: Conceptos STP</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Objetivo del módulo</a:t>
            </a:r>
            <a:r>
              <a:rPr lang="es-419" sz="1400" dirty="0">
                <a:solidFill>
                  <a:schemeClr val="tx1"/>
                </a:solidFill>
                <a:ea typeface="Calibri" panose="020F0502020204030204" pitchFamily="34" charset="0"/>
                <a:cs typeface="Calibri" panose="020F0502020204030204" pitchFamily="34" charset="0"/>
              </a:rPr>
              <a:t>: </a:t>
            </a:r>
            <a:r>
              <a:rPr lang="es-419" dirty="0"/>
              <a:t>Explicar cómo STP permite la redundancia en una red de capa 2.</a:t>
            </a: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370840">
                <a:tc>
                  <a:txBody>
                    <a:bodyPr/>
                    <a:lstStyle/>
                    <a:p>
                      <a:pPr rtl="0" fontAlgn="ctr"/>
                      <a:r>
                        <a:rPr lang="es-419" b="1">
                          <a:solidFill>
                            <a:schemeClr val="bg1"/>
                          </a:solidFill>
                          <a:effectLst/>
                        </a:rPr>
                        <a:t>Propósito del STP</a:t>
                      </a:r>
                    </a:p>
                  </a:txBody>
                  <a:tcPr marL="47625" marR="47625" marT="47625" marB="47625" anchor="ctr">
                    <a:solidFill>
                      <a:schemeClr val="accent1"/>
                    </a:solidFill>
                  </a:tcPr>
                </a:tc>
                <a:tc>
                  <a:txBody>
                    <a:bodyPr/>
                    <a:lstStyle/>
                    <a:p>
                      <a:pPr rtl="0" fontAlgn="ctr"/>
                      <a:r>
                        <a:rPr lang="es-419" b="0">
                          <a:effectLst/>
                        </a:rPr>
                        <a:t>Explique los problemas comunes en una red conmutada redundante L2.</a:t>
                      </a:r>
                    </a:p>
                  </a:txBody>
                  <a:tcPr marL="47625" marR="47625" marT="47625" marB="47625" anchor="ctr"/>
                </a:tc>
                <a:extLst>
                  <a:ext uri="{0D108BD9-81ED-4DB2-BD59-A6C34878D82A}">
                    <a16:rowId xmlns:a16="http://schemas.microsoft.com/office/drawing/2014/main" xmlns="" val="3150950737"/>
                  </a:ext>
                </a:extLst>
              </a:tr>
              <a:tr h="370840">
                <a:tc>
                  <a:txBody>
                    <a:bodyPr/>
                    <a:lstStyle/>
                    <a:p>
                      <a:pPr rtl="0" fontAlgn="ctr"/>
                      <a:r>
                        <a:rPr lang="es-419" b="1">
                          <a:solidFill>
                            <a:schemeClr val="bg1"/>
                          </a:solidFill>
                          <a:effectLst/>
                        </a:rPr>
                        <a:t>Funcionamientos del STP</a:t>
                      </a:r>
                    </a:p>
                  </a:txBody>
                  <a:tcPr marL="47625" marR="47625" marT="47625" marB="47625" anchor="ctr">
                    <a:solidFill>
                      <a:schemeClr val="accent1"/>
                    </a:solidFill>
                  </a:tcPr>
                </a:tc>
                <a:tc>
                  <a:txBody>
                    <a:bodyPr/>
                    <a:lstStyle/>
                    <a:p>
                      <a:pPr rtl="0" fontAlgn="ctr"/>
                      <a:r>
                        <a:rPr lang="es-419" b="0">
                          <a:effectLst/>
                        </a:rPr>
                        <a:t>Explicar cómo opera STP en una red conmutada simple.</a:t>
                      </a:r>
                    </a:p>
                  </a:txBody>
                  <a:tcPr marL="47625" marR="47625" marT="47625" marB="47625" anchor="ctr"/>
                </a:tc>
                <a:extLst>
                  <a:ext uri="{0D108BD9-81ED-4DB2-BD59-A6C34878D82A}">
                    <a16:rowId xmlns:a16="http://schemas.microsoft.com/office/drawing/2014/main" xmlns="" val="2772085455"/>
                  </a:ext>
                </a:extLst>
              </a:tr>
              <a:tr h="370840">
                <a:tc>
                  <a:txBody>
                    <a:bodyPr/>
                    <a:lstStyle/>
                    <a:p>
                      <a:pPr rtl="0" fontAlgn="ctr"/>
                      <a:r>
                        <a:rPr lang="es-419" b="1">
                          <a:solidFill>
                            <a:schemeClr val="bg1"/>
                          </a:solidFill>
                          <a:effectLst/>
                        </a:rPr>
                        <a:t>Evolución del STP</a:t>
                      </a:r>
                    </a:p>
                  </a:txBody>
                  <a:tcPr marL="47625" marR="47625" marT="47625" marB="47625" anchor="ctr">
                    <a:solidFill>
                      <a:schemeClr val="accent1"/>
                    </a:solidFill>
                  </a:tcPr>
                </a:tc>
                <a:tc>
                  <a:txBody>
                    <a:bodyPr/>
                    <a:lstStyle/>
                    <a:p>
                      <a:pPr rtl="0" fontAlgn="ctr"/>
                      <a:r>
                        <a:rPr lang="es-419" b="0">
                          <a:effectLst/>
                        </a:rPr>
                        <a:t>Explique la forma en que funciona PVST+ rápido.</a:t>
                      </a:r>
                    </a:p>
                  </a:txBody>
                  <a:tcPr marL="47625" marR="47625" marT="47625" marB="47625" anchor="ctr"/>
                </a:tc>
                <a:extLst>
                  <a:ext uri="{0D108BD9-81ED-4DB2-BD59-A6C34878D82A}">
                    <a16:rowId xmlns:a16="http://schemas.microsoft.com/office/drawing/2014/main" xmlns="" val="322880259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Operaciones STP</a:t>
            </a:r>
            <a:r>
              <a:rPr lang="en-US" dirty="0"/>
              <a:t/>
            </a:r>
            <a:br>
              <a:rPr lang="en-US" dirty="0"/>
            </a:br>
            <a:r>
              <a:rPr lang="es-419" sz="2400" dirty="0"/>
              <a:t>2. Elegir los puertos raíz</a:t>
            </a:r>
            <a:endParaRPr lang="es-419" sz="1600" dirty="0"/>
          </a:p>
        </p:txBody>
      </p:sp>
      <p:sp>
        <p:nvSpPr>
          <p:cNvPr id="4" name="Content Placeholder 3">
            <a:extLst>
              <a:ext uri="{FF2B5EF4-FFF2-40B4-BE49-F238E27FC236}">
                <a16:creationId xmlns:a16="http://schemas.microsoft.com/office/drawing/2014/main" xmlns="" id="{98A1C0B4-C159-D149-B283-74D270C44CC4}"/>
              </a:ext>
            </a:extLst>
          </p:cNvPr>
          <p:cNvSpPr>
            <a:spLocks noGrp="1"/>
          </p:cNvSpPr>
          <p:nvPr>
            <p:ph idx="1"/>
          </p:nvPr>
        </p:nvSpPr>
        <p:spPr>
          <a:xfrm>
            <a:off x="474662" y="731837"/>
            <a:ext cx="3842157" cy="3689897"/>
          </a:xfrm>
        </p:spPr>
        <p:txBody>
          <a:bodyPr/>
          <a:lstStyle/>
          <a:p>
            <a:pPr marL="342900" indent="-342900" algn="l" rtl="0">
              <a:buFont typeface="Arial" panose="020B0604020202020204" pitchFamily="34" charset="0"/>
              <a:buChar char="•"/>
            </a:pPr>
            <a:r>
              <a:rPr lang="es-419" sz="1200">
                <a:solidFill>
                  <a:srgbClr val="000000"/>
                </a:solidFill>
              </a:rPr>
              <a:t>Después de determinar el puente raíz, se utiliza el algoritmo STA para seleccionar el puerto raíz. Cada switch que no sea root seleccionará un puerto raíz. El puerto raíz es el puerto más cercano al puente raíz en términos de costo general para el puente raíz. Este costo general se conoce como costo de ruta raíz interna.</a:t>
            </a:r>
          </a:p>
          <a:p>
            <a:pPr marL="342900" indent="-342900" algn="l" rtl="0">
              <a:buFont typeface="Arial" panose="020B0604020202020204" pitchFamily="34" charset="0"/>
              <a:buChar char="•"/>
            </a:pPr>
            <a:r>
              <a:rPr lang="es-419" sz="1200">
                <a:solidFill>
                  <a:srgbClr val="000000"/>
                </a:solidFill>
              </a:rPr>
              <a:t>El costo interno de la ruta raíz es igual a la suma de todos los costos del puerto a lo largo de la ruta al puente raíz, como se muestra en la figura. Las rutas con el costo más bajo se convierten en las preferidas, y el resto de las rutas redundantes se bloquean. En el ejemplo, el costo de la ruta raíz interna desde S2 hasta el puente raíz S1 sobre la ruta 1 es 19, mientras que el costo de la ruta raíz interna sobre la ruta 2 es 38. Debido a que la ruta 1 tiene un costo de ruta general más bajo para el puente raíz, es la ruta preferida y F0 / 1 se convierte en el puerto raíz en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xmlns="" id="{951AB67B-3CD3-EA49-A4BF-C381D41B827B}"/>
              </a:ext>
            </a:extLst>
          </p:cNvPr>
          <p:cNvPicPr>
            <a:picLocks noChangeAspect="1"/>
          </p:cNvPicPr>
          <p:nvPr/>
        </p:nvPicPr>
        <p:blipFill>
          <a:blip r:embed="rId4"/>
          <a:stretch>
            <a:fillRect/>
          </a:stretch>
        </p:blipFill>
        <p:spPr>
          <a:xfrm>
            <a:off x="4337121" y="1101444"/>
            <a:ext cx="4332217" cy="2950683"/>
          </a:xfrm>
          <a:prstGeom prst="rect">
            <a:avLst/>
          </a:prstGeom>
        </p:spPr>
      </p:pic>
    </p:spTree>
    <p:custDataLst>
      <p:tags r:id="rId1"/>
    </p:custDataLst>
    <p:extLst>
      <p:ext uri="{BB962C8B-B14F-4D97-AF65-F5344CB8AC3E}">
        <p14:creationId xmlns:p14="http://schemas.microsoft.com/office/powerpoint/2010/main" xmlns="" val="34360570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Operaciones STP</a:t>
            </a:r>
            <a:r>
              <a:rPr lang="en-US" dirty="0"/>
              <a:t/>
            </a:r>
            <a:br>
              <a:rPr lang="en-US" dirty="0"/>
            </a:br>
            <a:r>
              <a:rPr lang="es-419" sz="2400" dirty="0"/>
              <a:t>3. Seleccionar puertos designados</a:t>
            </a:r>
            <a:endParaRPr lang="es-419" sz="1600" dirty="0"/>
          </a:p>
        </p:txBody>
      </p:sp>
      <p:sp>
        <p:nvSpPr>
          <p:cNvPr id="5" name="Content Placeholder 4">
            <a:extLst>
              <a:ext uri="{FF2B5EF4-FFF2-40B4-BE49-F238E27FC236}">
                <a16:creationId xmlns:a16="http://schemas.microsoft.com/office/drawing/2014/main" xmlns="" id="{BAFF1755-12EC-3741-B5E6-C9DE8EA1853F}"/>
              </a:ext>
            </a:extLst>
          </p:cNvPr>
          <p:cNvSpPr>
            <a:spLocks noGrp="1"/>
          </p:cNvSpPr>
          <p:nvPr>
            <p:ph idx="1"/>
          </p:nvPr>
        </p:nvSpPr>
        <p:spPr>
          <a:xfrm>
            <a:off x="474663" y="731837"/>
            <a:ext cx="4097337" cy="3689897"/>
          </a:xfrm>
        </p:spPr>
        <p:txBody>
          <a:bodyPr/>
          <a:lstStyle/>
          <a:p>
            <a:pPr marL="342900" indent="-342900" algn="l" rtl="0">
              <a:buFont typeface="Arial" panose="020B0604020202020204" pitchFamily="34" charset="0"/>
              <a:buChar char="•"/>
            </a:pPr>
            <a:r>
              <a:rPr lang="es-419" sz="1200" dirty="0">
                <a:solidFill>
                  <a:srgbClr val="000000"/>
                </a:solidFill>
              </a:rPr>
              <a:t>Cada segmento entre dos </a:t>
            </a:r>
            <a:r>
              <a:rPr lang="es-419" sz="1200" dirty="0" err="1">
                <a:solidFill>
                  <a:srgbClr val="000000"/>
                </a:solidFill>
              </a:rPr>
              <a:t>switch</a:t>
            </a:r>
            <a:r>
              <a:rPr lang="es-419" sz="1200" dirty="0">
                <a:solidFill>
                  <a:srgbClr val="000000"/>
                </a:solidFill>
              </a:rPr>
              <a:t> tendrá un puerto designado. El puerto designado es un puerto en el segmento que tiene el costo de ruta raíz interna para el puente raíz. En otras palabras, el puerto designado tiene la mejor ruta para recibir el tráfico que conduce al puente raíz.</a:t>
            </a:r>
          </a:p>
          <a:p>
            <a:pPr marL="342900" indent="-342900" algn="l" rtl="0">
              <a:buFont typeface="Arial" panose="020B0604020202020204" pitchFamily="34" charset="0"/>
              <a:buChar char="•"/>
            </a:pPr>
            <a:r>
              <a:rPr lang="es-419" sz="1200" dirty="0">
                <a:solidFill>
                  <a:srgbClr val="000000"/>
                </a:solidFill>
              </a:rPr>
              <a:t>Lo que no es un puerto raíz o un puerto designado se convierte en un puerto alternativo o bloqueado. </a:t>
            </a:r>
          </a:p>
          <a:p>
            <a:pPr marL="342900" indent="-342900" algn="l" rtl="0">
              <a:buFont typeface="Arial" panose="020B0604020202020204" pitchFamily="34" charset="0"/>
              <a:buChar char="•"/>
            </a:pPr>
            <a:r>
              <a:rPr lang="es-419" sz="1200" dirty="0">
                <a:solidFill>
                  <a:srgbClr val="000000"/>
                </a:solidFill>
              </a:rPr>
              <a:t>Todos los puertos en el puente raíz son puertos designados.</a:t>
            </a:r>
          </a:p>
          <a:p>
            <a:pPr marL="342900" indent="-342900" algn="l" rtl="0">
              <a:buFont typeface="Arial" panose="020B0604020202020204" pitchFamily="34" charset="0"/>
              <a:buChar char="•"/>
            </a:pPr>
            <a:r>
              <a:rPr lang="es-419" sz="1200" dirty="0">
                <a:solidFill>
                  <a:srgbClr val="000000"/>
                </a:solidFill>
              </a:rPr>
              <a:t>Si un extremo de un segmento es un puerto raíz, el otro extremo es un puerto designado.</a:t>
            </a:r>
          </a:p>
          <a:p>
            <a:pPr marL="342900" indent="-342900" algn="l" rtl="0">
              <a:buFont typeface="Arial" panose="020B0604020202020204" pitchFamily="34" charset="0"/>
              <a:buChar char="•"/>
            </a:pPr>
            <a:r>
              <a:rPr lang="es-419" sz="1200" dirty="0">
                <a:solidFill>
                  <a:srgbClr val="000000"/>
                </a:solidFill>
              </a:rPr>
              <a:t>Todos los puertos conectados a los dispositivos finales son puertos designados.</a:t>
            </a:r>
          </a:p>
          <a:p>
            <a:pPr marL="342900" indent="-342900" algn="l" rtl="0">
              <a:buFont typeface="Arial" panose="020B0604020202020204" pitchFamily="34" charset="0"/>
              <a:buChar char="•"/>
            </a:pPr>
            <a:r>
              <a:rPr lang="es-419" sz="1200" dirty="0">
                <a:solidFill>
                  <a:srgbClr val="000000"/>
                </a:solidFill>
              </a:rPr>
              <a:t>En segmentos entre dos </a:t>
            </a:r>
            <a:r>
              <a:rPr lang="es-419" sz="1200" dirty="0" err="1">
                <a:solidFill>
                  <a:srgbClr val="000000"/>
                </a:solidFill>
              </a:rPr>
              <a:t>switch</a:t>
            </a:r>
            <a:r>
              <a:rPr lang="es-419" sz="1200" dirty="0">
                <a:solidFill>
                  <a:srgbClr val="000000"/>
                </a:solidFill>
              </a:rPr>
              <a:t> donde ninguno de los </a:t>
            </a:r>
            <a:r>
              <a:rPr lang="es-419" sz="1200" dirty="0" err="1">
                <a:solidFill>
                  <a:srgbClr val="000000"/>
                </a:solidFill>
              </a:rPr>
              <a:t>switch</a:t>
            </a:r>
            <a:r>
              <a:rPr lang="es-419" sz="1200" dirty="0">
                <a:solidFill>
                  <a:srgbClr val="000000"/>
                </a:solidFill>
              </a:rPr>
              <a:t> es el puente raíz, el puerto del </a:t>
            </a:r>
            <a:r>
              <a:rPr lang="es-419" sz="1200" dirty="0" err="1">
                <a:solidFill>
                  <a:srgbClr val="000000"/>
                </a:solidFill>
              </a:rPr>
              <a:t>switch</a:t>
            </a:r>
            <a:r>
              <a:rPr lang="es-419" sz="1200" dirty="0">
                <a:solidFill>
                  <a:srgbClr val="000000"/>
                </a:solidFill>
              </a:rPr>
              <a:t> con la ruta de menor costo al puente raíz es un puerto designado.</a:t>
            </a:r>
          </a:p>
        </p:txBody>
      </p:sp>
      <p:pic>
        <p:nvPicPr>
          <p:cNvPr id="7" name="Picture 6">
            <a:extLst>
              <a:ext uri="{FF2B5EF4-FFF2-40B4-BE49-F238E27FC236}">
                <a16:creationId xmlns:a16="http://schemas.microsoft.com/office/drawing/2014/main" xmlns="" id="{784DBA39-5A3C-534D-8D5D-E0C4A620F462}"/>
              </a:ext>
            </a:extLst>
          </p:cNvPr>
          <p:cNvPicPr>
            <a:picLocks noChangeAspect="1"/>
          </p:cNvPicPr>
          <p:nvPr/>
        </p:nvPicPr>
        <p:blipFill>
          <a:blip r:embed="rId4"/>
          <a:stretch>
            <a:fillRect/>
          </a:stretch>
        </p:blipFill>
        <p:spPr>
          <a:xfrm>
            <a:off x="4717078" y="1023674"/>
            <a:ext cx="4142615" cy="3096151"/>
          </a:xfrm>
          <a:prstGeom prst="rect">
            <a:avLst/>
          </a:prstGeom>
        </p:spPr>
      </p:pic>
    </p:spTree>
    <p:custDataLst>
      <p:tags r:id="rId1"/>
    </p:custDataLst>
    <p:extLst>
      <p:ext uri="{BB962C8B-B14F-4D97-AF65-F5344CB8AC3E}">
        <p14:creationId xmlns:p14="http://schemas.microsoft.com/office/powerpoint/2010/main" xmlns="" val="35708669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Operaciones STP</a:t>
            </a:r>
            <a:r>
              <a:rPr lang="en-US" dirty="0"/>
              <a:t/>
            </a:r>
            <a:br>
              <a:rPr lang="en-US" dirty="0"/>
            </a:br>
            <a:r>
              <a:rPr lang="es-419" sz="2400" dirty="0"/>
              <a:t>4. Seleccionar puertos alternativos</a:t>
            </a:r>
            <a:r>
              <a:rPr lang="es-419" sz="1600" dirty="0"/>
              <a:t> (bloqueados)</a:t>
            </a:r>
          </a:p>
        </p:txBody>
      </p:sp>
      <p:sp>
        <p:nvSpPr>
          <p:cNvPr id="4" name="Content Placeholder 3">
            <a:extLst>
              <a:ext uri="{FF2B5EF4-FFF2-40B4-BE49-F238E27FC236}">
                <a16:creationId xmlns:a16="http://schemas.microsoft.com/office/drawing/2014/main" xmlns="" id="{D2F2A8CB-0EE1-BF4F-A411-83015666A9A9}"/>
              </a:ext>
            </a:extLst>
          </p:cNvPr>
          <p:cNvSpPr>
            <a:spLocks noGrp="1"/>
          </p:cNvSpPr>
          <p:nvPr>
            <p:ph idx="1"/>
          </p:nvPr>
        </p:nvSpPr>
        <p:spPr>
          <a:xfrm>
            <a:off x="351094" y="761625"/>
            <a:ext cx="3504214" cy="3689897"/>
          </a:xfrm>
        </p:spPr>
        <p:txBody>
          <a:bodyPr/>
          <a:lstStyle/>
          <a:p>
            <a:pPr marL="0" indent="0" algn="l" rtl="0"/>
            <a:r>
              <a:rPr lang="es-419" sz="1400" dirty="0">
                <a:solidFill>
                  <a:srgbClr val="000000"/>
                </a:solidFill>
              </a:rPr>
              <a:t>Si un puerto no es un puerto raíz o un puerto designado, se convierte en un puerto alternativo (o de copia de seguridad). Los puertos alternativos están en estado de descarte o bloqueo para evitar bucles. </a:t>
            </a:r>
          </a:p>
          <a:p>
            <a:pPr marL="0" indent="0" algn="l" rtl="0"/>
            <a:endParaRPr lang="es-419" sz="1400" dirty="0">
              <a:solidFill>
                <a:srgbClr val="000000"/>
              </a:solidFill>
            </a:endParaRPr>
          </a:p>
          <a:p>
            <a:pPr marL="0" indent="0" algn="l" rtl="0"/>
            <a:r>
              <a:rPr lang="es-419" sz="1400" dirty="0">
                <a:solidFill>
                  <a:srgbClr val="000000"/>
                </a:solidFill>
              </a:rPr>
              <a:t>En la figura, la STA ha configurado el puerto F0/2 en S3 en el rol alternativo. El puerto F0/2 en S3 está en estado de bloqueo y no reenviará tramas Ethernet. Todos los demás puertos entre </a:t>
            </a:r>
            <a:r>
              <a:rPr lang="es-419" sz="1400" dirty="0" err="1">
                <a:solidFill>
                  <a:srgbClr val="000000"/>
                </a:solidFill>
              </a:rPr>
              <a:t>switch</a:t>
            </a:r>
            <a:r>
              <a:rPr lang="es-419" sz="1400" dirty="0">
                <a:solidFill>
                  <a:srgbClr val="000000"/>
                </a:solidFill>
              </a:rPr>
              <a:t> están en estado de reenvío. Esta es la parte de prevención de bucles de STP.</a:t>
            </a:r>
          </a:p>
        </p:txBody>
      </p:sp>
      <p:pic>
        <p:nvPicPr>
          <p:cNvPr id="8" name="Picture 7">
            <a:extLst>
              <a:ext uri="{FF2B5EF4-FFF2-40B4-BE49-F238E27FC236}">
                <a16:creationId xmlns:a16="http://schemas.microsoft.com/office/drawing/2014/main" xmlns="" id="{5C8335C5-D78C-AF41-ABE7-14F500797510}"/>
              </a:ext>
            </a:extLst>
          </p:cNvPr>
          <p:cNvPicPr>
            <a:picLocks noChangeAspect="1"/>
          </p:cNvPicPr>
          <p:nvPr/>
        </p:nvPicPr>
        <p:blipFill>
          <a:blip r:embed="rId4"/>
          <a:stretch>
            <a:fillRect/>
          </a:stretch>
        </p:blipFill>
        <p:spPr>
          <a:xfrm>
            <a:off x="3907532" y="854789"/>
            <a:ext cx="5050465" cy="3503568"/>
          </a:xfrm>
          <a:prstGeom prst="rect">
            <a:avLst/>
          </a:prstGeom>
        </p:spPr>
      </p:pic>
    </p:spTree>
    <p:custDataLst>
      <p:tags r:id="rId1"/>
    </p:custDataLst>
    <p:extLst>
      <p:ext uri="{BB962C8B-B14F-4D97-AF65-F5344CB8AC3E}">
        <p14:creationId xmlns:p14="http://schemas.microsoft.com/office/powerpoint/2010/main" xmlns="" val="12788968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96355"/>
            <a:ext cx="8345488" cy="731837"/>
          </a:xfrm>
        </p:spPr>
        <p:txBody>
          <a:bodyPr/>
          <a:lstStyle/>
          <a:p>
            <a:pPr rtl="0"/>
            <a:r>
              <a:rPr lang="es-419" sz="1600" dirty="0"/>
              <a:t>Operaciones STP</a:t>
            </a:r>
            <a:r>
              <a:rPr lang="en-US" dirty="0"/>
              <a:t/>
            </a:r>
            <a:br>
              <a:rPr lang="en-US" dirty="0"/>
            </a:br>
            <a:r>
              <a:rPr lang="es-419" sz="2400" dirty="0"/>
              <a:t>Elegir un puerto raíz a partir de múltiples rutas de igual costo</a:t>
            </a:r>
          </a:p>
        </p:txBody>
      </p:sp>
      <p:sp>
        <p:nvSpPr>
          <p:cNvPr id="5" name="Content Placeholder 4">
            <a:extLst>
              <a:ext uri="{FF2B5EF4-FFF2-40B4-BE49-F238E27FC236}">
                <a16:creationId xmlns:a16="http://schemas.microsoft.com/office/drawing/2014/main" xmlns="" id="{EFA39FA7-95F6-654F-89FF-D2955CB7B3E7}"/>
              </a:ext>
            </a:extLst>
          </p:cNvPr>
          <p:cNvSpPr>
            <a:spLocks noGrp="1"/>
          </p:cNvSpPr>
          <p:nvPr>
            <p:ph idx="1"/>
          </p:nvPr>
        </p:nvSpPr>
        <p:spPr>
          <a:xfrm>
            <a:off x="431971" y="991329"/>
            <a:ext cx="8280057" cy="3689897"/>
          </a:xfrm>
        </p:spPr>
        <p:txBody>
          <a:bodyPr/>
          <a:lstStyle/>
          <a:p>
            <a:pPr marL="0" indent="0" algn="l" rtl="0"/>
            <a:r>
              <a:rPr lang="es-419" sz="1400" dirty="0">
                <a:solidFill>
                  <a:srgbClr val="000000"/>
                </a:solidFill>
              </a:rPr>
              <a:t>Cuando un </a:t>
            </a:r>
            <a:r>
              <a:rPr lang="es-419" sz="1400" dirty="0" err="1">
                <a:solidFill>
                  <a:srgbClr val="000000"/>
                </a:solidFill>
              </a:rPr>
              <a:t>switch</a:t>
            </a:r>
            <a:r>
              <a:rPr lang="es-419" sz="1400" dirty="0">
                <a:solidFill>
                  <a:srgbClr val="000000"/>
                </a:solidFill>
              </a:rPr>
              <a:t> tiene varias rutas de igual costo al puente raíz, el </a:t>
            </a:r>
            <a:r>
              <a:rPr lang="es-419" sz="1400" dirty="0" err="1">
                <a:solidFill>
                  <a:srgbClr val="000000"/>
                </a:solidFill>
              </a:rPr>
              <a:t>switch</a:t>
            </a:r>
            <a:r>
              <a:rPr lang="es-419" sz="1400" dirty="0">
                <a:solidFill>
                  <a:srgbClr val="000000"/>
                </a:solidFill>
              </a:rPr>
              <a:t> determinará un puerto utilizando los siguientes criterios:</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Oferta de remitente más baja</a:t>
            </a:r>
          </a:p>
          <a:p>
            <a:pPr marL="342900" indent="-342900" algn="l" rtl="0">
              <a:buFont typeface="Arial" panose="020B0604020202020204" pitchFamily="34" charset="0"/>
              <a:buChar char="•"/>
            </a:pPr>
            <a:r>
              <a:rPr lang="es-419" sz="1400" dirty="0">
                <a:solidFill>
                  <a:srgbClr val="000000"/>
                </a:solidFill>
              </a:rPr>
              <a:t>Prioridad de puerto del remitente más baja</a:t>
            </a:r>
          </a:p>
          <a:p>
            <a:pPr marL="342900" indent="-342900" algn="l" rtl="0">
              <a:buFont typeface="Arial" panose="020B0604020202020204" pitchFamily="34" charset="0"/>
              <a:buChar char="•"/>
            </a:pPr>
            <a:r>
              <a:rPr lang="es-419" sz="1400" dirty="0">
                <a:solidFill>
                  <a:srgbClr val="000000"/>
                </a:solidFill>
              </a:rPr>
              <a:t>ID de puerto del remitente más bajo</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2622380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23568"/>
            <a:ext cx="8345488" cy="731837"/>
          </a:xfrm>
        </p:spPr>
        <p:txBody>
          <a:bodyPr/>
          <a:lstStyle/>
          <a:p>
            <a:pPr rtl="0"/>
            <a:r>
              <a:rPr lang="es-419" sz="1600" dirty="0"/>
              <a:t>Operaciones STP</a:t>
            </a:r>
            <a:r>
              <a:rPr lang="en-US" dirty="0"/>
              <a:t/>
            </a:r>
            <a:br>
              <a:rPr lang="en-US" dirty="0"/>
            </a:br>
            <a:r>
              <a:rPr lang="es-419" sz="2400" dirty="0"/>
              <a:t>Elegir un puerto raíz a partir de varias rutas de igual costo (Cont.) </a:t>
            </a:r>
          </a:p>
        </p:txBody>
      </p:sp>
      <p:sp>
        <p:nvSpPr>
          <p:cNvPr id="5" name="Content Placeholder 4">
            <a:extLst>
              <a:ext uri="{FF2B5EF4-FFF2-40B4-BE49-F238E27FC236}">
                <a16:creationId xmlns:a16="http://schemas.microsoft.com/office/drawing/2014/main" xmlns="" id="{EFA39FA7-95F6-654F-89FF-D2955CB7B3E7}"/>
              </a:ext>
            </a:extLst>
          </p:cNvPr>
          <p:cNvSpPr>
            <a:spLocks noGrp="1"/>
          </p:cNvSpPr>
          <p:nvPr>
            <p:ph idx="1"/>
          </p:nvPr>
        </p:nvSpPr>
        <p:spPr>
          <a:xfrm>
            <a:off x="400522" y="855405"/>
            <a:ext cx="8116444" cy="1362776"/>
          </a:xfrm>
        </p:spPr>
        <p:txBody>
          <a:bodyPr/>
          <a:lstStyle/>
          <a:p>
            <a:pPr marL="0" indent="0" algn="l" rtl="0"/>
            <a:r>
              <a:rPr lang="es-419" sz="1200" b="1" dirty="0">
                <a:solidFill>
                  <a:srgbClr val="000000"/>
                </a:solidFill>
              </a:rPr>
              <a:t>Oferta más baja del remitente: </a:t>
            </a:r>
            <a:r>
              <a:rPr lang="es-419" sz="1200" dirty="0">
                <a:solidFill>
                  <a:srgbClr val="000000"/>
                </a:solidFill>
              </a:rPr>
              <a:t>esta topología tiene cuatro </a:t>
            </a:r>
            <a:r>
              <a:rPr lang="es-419" sz="1200" dirty="0" err="1">
                <a:solidFill>
                  <a:srgbClr val="000000"/>
                </a:solidFill>
              </a:rPr>
              <a:t>switch</a:t>
            </a:r>
            <a:r>
              <a:rPr lang="es-419" sz="1200" dirty="0">
                <a:solidFill>
                  <a:srgbClr val="000000"/>
                </a:solidFill>
              </a:rPr>
              <a:t> con el </a:t>
            </a:r>
            <a:r>
              <a:rPr lang="es-419" sz="1200" dirty="0" err="1">
                <a:solidFill>
                  <a:srgbClr val="000000"/>
                </a:solidFill>
              </a:rPr>
              <a:t>switch</a:t>
            </a:r>
            <a:r>
              <a:rPr lang="es-419" sz="1200" dirty="0">
                <a:solidFill>
                  <a:srgbClr val="000000"/>
                </a:solidFill>
              </a:rPr>
              <a:t> S1 como puente raíz. El puerto F0/1 en el </a:t>
            </a:r>
            <a:r>
              <a:rPr lang="es-419" sz="1200" dirty="0" err="1">
                <a:solidFill>
                  <a:srgbClr val="000000"/>
                </a:solidFill>
              </a:rPr>
              <a:t>switch</a:t>
            </a:r>
            <a:r>
              <a:rPr lang="es-419" sz="1200" dirty="0">
                <a:solidFill>
                  <a:srgbClr val="000000"/>
                </a:solidFill>
              </a:rPr>
              <a:t> S3 y el puerto F0/3 en el </a:t>
            </a:r>
            <a:r>
              <a:rPr lang="es-419" sz="1200" dirty="0" err="1">
                <a:solidFill>
                  <a:srgbClr val="000000"/>
                </a:solidFill>
              </a:rPr>
              <a:t>switch</a:t>
            </a:r>
            <a:r>
              <a:rPr lang="es-419" sz="1200" dirty="0">
                <a:solidFill>
                  <a:srgbClr val="000000"/>
                </a:solidFill>
              </a:rPr>
              <a:t> S4 se han seleccionado como puertos raíz porque tienen el costo de la ruta raíz al puente raíz para sus respectivos </a:t>
            </a:r>
            <a:r>
              <a:rPr lang="es-419" sz="1200" dirty="0" err="1">
                <a:solidFill>
                  <a:srgbClr val="000000"/>
                </a:solidFill>
              </a:rPr>
              <a:t>switch</a:t>
            </a:r>
            <a:r>
              <a:rPr lang="es-419" sz="1200" dirty="0">
                <a:solidFill>
                  <a:srgbClr val="000000"/>
                </a:solidFill>
              </a:rPr>
              <a:t>. </a:t>
            </a:r>
          </a:p>
          <a:p>
            <a:pPr marL="0" indent="0" algn="l" rtl="0"/>
            <a:r>
              <a:rPr lang="es-419" sz="1200" dirty="0">
                <a:solidFill>
                  <a:srgbClr val="000000"/>
                </a:solidFill>
              </a:rPr>
              <a:t>S2 tiene dos puertos, F0/1 y F0/2 con rutas de igual costo al puente raíz. Las ID de puente de S3 y S4 se utilizarán para romper el empate. Esto se conoce como BID del emisor. S3 tiene un BID de 32769.5555.5555.5555 y S4 tiene un BID de 32769.1111.1111.1111. Como S4 tiene un BID más bajo, el puerto F0/1 de S2, que es el puerto conectado a S4, será el puerto raíz.</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xmlns="" id="{E99BE896-7512-1B49-A838-D62CC1B1BA75}"/>
              </a:ext>
            </a:extLst>
          </p:cNvPr>
          <p:cNvPicPr>
            <a:picLocks noChangeAspect="1"/>
          </p:cNvPicPr>
          <p:nvPr/>
        </p:nvPicPr>
        <p:blipFill>
          <a:blip r:embed="rId4"/>
          <a:stretch>
            <a:fillRect/>
          </a:stretch>
        </p:blipFill>
        <p:spPr>
          <a:xfrm>
            <a:off x="963111" y="2269153"/>
            <a:ext cx="6419265" cy="2615611"/>
          </a:xfrm>
          <a:prstGeom prst="rect">
            <a:avLst/>
          </a:prstGeom>
        </p:spPr>
      </p:pic>
    </p:spTree>
    <p:custDataLst>
      <p:tags r:id="rId1"/>
    </p:custDataLst>
    <p:extLst>
      <p:ext uri="{BB962C8B-B14F-4D97-AF65-F5344CB8AC3E}">
        <p14:creationId xmlns:p14="http://schemas.microsoft.com/office/powerpoint/2010/main" xmlns="" val="14806209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EFA39FA7-95F6-654F-89FF-D2955CB7B3E7}"/>
              </a:ext>
            </a:extLst>
          </p:cNvPr>
          <p:cNvSpPr>
            <a:spLocks noGrp="1"/>
          </p:cNvSpPr>
          <p:nvPr>
            <p:ph idx="1"/>
          </p:nvPr>
        </p:nvSpPr>
        <p:spPr>
          <a:xfrm>
            <a:off x="513776" y="855405"/>
            <a:ext cx="8116444" cy="3689897"/>
          </a:xfrm>
        </p:spPr>
        <p:txBody>
          <a:bodyPr/>
          <a:lstStyle/>
          <a:p>
            <a:pPr marL="0" indent="0" algn="l" rtl="0"/>
            <a:r>
              <a:rPr lang="es-419" sz="1400" b="1" dirty="0">
                <a:solidFill>
                  <a:srgbClr val="000000"/>
                </a:solidFill>
              </a:rPr>
              <a:t>Prioridad de puerto de remitente más baja: </a:t>
            </a:r>
            <a:r>
              <a:rPr lang="es-419" sz="1400" dirty="0">
                <a:solidFill>
                  <a:srgbClr val="000000"/>
                </a:solidFill>
              </a:rPr>
              <a:t>Esta topología tiene dos </a:t>
            </a:r>
            <a:r>
              <a:rPr lang="es-419" sz="1400" dirty="0" err="1">
                <a:solidFill>
                  <a:srgbClr val="000000"/>
                </a:solidFill>
              </a:rPr>
              <a:t>switch</a:t>
            </a:r>
            <a:r>
              <a:rPr lang="es-419" sz="1400" dirty="0">
                <a:solidFill>
                  <a:srgbClr val="000000"/>
                </a:solidFill>
              </a:rPr>
              <a:t> que están conectados con dos rutas de igual costo entre ellos. S1 es el puente raíz, por lo que ambos puertos son puertos designados. </a:t>
            </a:r>
          </a:p>
          <a:p>
            <a:pPr marL="342900" indent="-342900" algn="l" rtl="0">
              <a:buFont typeface="Arial" panose="020B0604020202020204" pitchFamily="34" charset="0"/>
              <a:buChar char="•"/>
            </a:pPr>
            <a:r>
              <a:rPr lang="es-419" sz="1400" dirty="0">
                <a:solidFill>
                  <a:srgbClr val="000000"/>
                </a:solidFill>
              </a:rPr>
              <a:t>S4 tiene dos puertos con rutas de igual costo al puente raíz. Dado que ambos puertos están conectados al mismo </a:t>
            </a:r>
            <a:r>
              <a:rPr lang="es-419" sz="1400" dirty="0" err="1">
                <a:solidFill>
                  <a:srgbClr val="000000"/>
                </a:solidFill>
              </a:rPr>
              <a:t>switch</a:t>
            </a:r>
            <a:r>
              <a:rPr lang="es-419" sz="1400" dirty="0">
                <a:solidFill>
                  <a:srgbClr val="000000"/>
                </a:solidFill>
              </a:rPr>
              <a:t>, el BID (S1) del remitente es igual. Entonces el primer paso es un empate.</a:t>
            </a:r>
          </a:p>
          <a:p>
            <a:pPr marL="342900" indent="-342900" algn="l" rtl="0">
              <a:buFont typeface="Arial" panose="020B0604020202020204" pitchFamily="34" charset="0"/>
              <a:buChar char="•"/>
            </a:pPr>
            <a:r>
              <a:rPr lang="es-419" sz="1400" dirty="0">
                <a:solidFill>
                  <a:srgbClr val="000000"/>
                </a:solidFill>
              </a:rPr>
              <a:t>A continuación, es la prioridad del puerto del remitente (S1). La prioridad de puerto predeterminada es 128, por lo que ambos puertos de S1 tienen la misma prioridad de puerto. Esto también es una corbata. Sin embargo, si cualquiera de los puertos de S1 se configuraba con una prioridad de puerto más baja, S4 pondría su puerto adyacente en estado de reenvío. El otro puerto en S4 sería un estado de bloqueo.</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BD227AC7-1471-5E4F-B5DF-2D182D2A7031}"/>
              </a:ext>
            </a:extLst>
          </p:cNvPr>
          <p:cNvPicPr>
            <a:picLocks noChangeAspect="1"/>
          </p:cNvPicPr>
          <p:nvPr/>
        </p:nvPicPr>
        <p:blipFill>
          <a:blip r:embed="rId4"/>
          <a:stretch>
            <a:fillRect/>
          </a:stretch>
        </p:blipFill>
        <p:spPr>
          <a:xfrm>
            <a:off x="1193282" y="3396063"/>
            <a:ext cx="6757433" cy="1747437"/>
          </a:xfrm>
          <a:prstGeom prst="rect">
            <a:avLst/>
          </a:prstGeom>
        </p:spPr>
      </p:pic>
      <p:sp>
        <p:nvSpPr>
          <p:cNvPr id="7" name="Title 2">
            <a:extLst>
              <a:ext uri="{FF2B5EF4-FFF2-40B4-BE49-F238E27FC236}">
                <a16:creationId xmlns:a16="http://schemas.microsoft.com/office/drawing/2014/main" xmlns="" id="{DC46976E-0210-4528-8565-E8373EFBFE1C}"/>
              </a:ext>
            </a:extLst>
          </p:cNvPr>
          <p:cNvSpPr txBox="1">
            <a:spLocks/>
          </p:cNvSpPr>
          <p:nvPr/>
        </p:nvSpPr>
        <p:spPr bwMode="auto">
          <a:xfrm>
            <a:off x="0" y="123568"/>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CR" sz="1600"/>
              <a:t>Operaciones STP</a:t>
            </a:r>
            <a:r>
              <a:rPr lang="es-CR"/>
              <a:t/>
            </a:r>
            <a:br>
              <a:rPr lang="es-CR"/>
            </a:br>
            <a:r>
              <a:rPr lang="es-CR" sz="2400"/>
              <a:t>Elegir un puerto raíz a partir de varias rutas de igual costo (Cont.) </a:t>
            </a:r>
            <a:endParaRPr lang="es-CR" sz="2400" dirty="0"/>
          </a:p>
        </p:txBody>
      </p:sp>
    </p:spTree>
    <p:custDataLst>
      <p:tags r:id="rId1"/>
    </p:custDataLst>
    <p:extLst>
      <p:ext uri="{BB962C8B-B14F-4D97-AF65-F5344CB8AC3E}">
        <p14:creationId xmlns:p14="http://schemas.microsoft.com/office/powerpoint/2010/main" xmlns="" val="39624003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63642"/>
            <a:ext cx="8345488" cy="731837"/>
          </a:xfrm>
        </p:spPr>
        <p:txBody>
          <a:bodyPr/>
          <a:lstStyle/>
          <a:p>
            <a:pPr rtl="0"/>
            <a:r>
              <a:rPr lang="es-419" sz="1600" dirty="0"/>
              <a:t>Operaciones STP</a:t>
            </a:r>
            <a:r>
              <a:rPr lang="en-US" dirty="0"/>
              <a:t/>
            </a:r>
            <a:br>
              <a:rPr lang="en-US" dirty="0"/>
            </a:br>
            <a:r>
              <a:rPr lang="es-419" sz="2400" dirty="0"/>
              <a:t>Elegir un puerto raíz a partir de varias rutas de igual coste (Cont.) </a:t>
            </a:r>
          </a:p>
        </p:txBody>
      </p:sp>
      <p:sp>
        <p:nvSpPr>
          <p:cNvPr id="4" name="Content Placeholder 3">
            <a:extLst>
              <a:ext uri="{FF2B5EF4-FFF2-40B4-BE49-F238E27FC236}">
                <a16:creationId xmlns:a16="http://schemas.microsoft.com/office/drawing/2014/main" xmlns="" id="{1368D71A-73F0-814F-8022-F2DAE07F9B3C}"/>
              </a:ext>
            </a:extLst>
          </p:cNvPr>
          <p:cNvSpPr>
            <a:spLocks noGrp="1"/>
          </p:cNvSpPr>
          <p:nvPr>
            <p:ph idx="1"/>
          </p:nvPr>
        </p:nvSpPr>
        <p:spPr>
          <a:xfrm>
            <a:off x="431970" y="895479"/>
            <a:ext cx="8280057" cy="1455408"/>
          </a:xfrm>
        </p:spPr>
        <p:txBody>
          <a:bodyPr/>
          <a:lstStyle/>
          <a:p>
            <a:pPr marL="342900" indent="-342900" algn="l" rtl="0">
              <a:buFont typeface="Arial" panose="020B0604020202020204" pitchFamily="34" charset="0"/>
              <a:buChar char="•"/>
            </a:pPr>
            <a:r>
              <a:rPr lang="es-419" sz="1400" b="1" dirty="0">
                <a:solidFill>
                  <a:srgbClr val="000000"/>
                </a:solidFill>
              </a:rPr>
              <a:t>Id. de puerto del remitente más bajo: </a:t>
            </a:r>
            <a:r>
              <a:rPr lang="es-419" sz="1400" dirty="0">
                <a:solidFill>
                  <a:srgbClr val="000000"/>
                </a:solidFill>
              </a:rPr>
              <a:t>el último desempate es el Id. de puerto del remitente más bajo. El </a:t>
            </a:r>
            <a:r>
              <a:rPr lang="es-419" sz="1400" dirty="0" err="1">
                <a:solidFill>
                  <a:srgbClr val="000000"/>
                </a:solidFill>
              </a:rPr>
              <a:t>switch</a:t>
            </a:r>
            <a:r>
              <a:rPr lang="es-419" sz="1400" dirty="0">
                <a:solidFill>
                  <a:srgbClr val="000000"/>
                </a:solidFill>
              </a:rPr>
              <a:t> S4 ha recibido BPDU desde el puerto F0/1 y el puerto F0/2 en S1. La decisión se basa en el ID del puerto del remitente, no en el ID del puerto del receptor. Dado que el Id. de puerto de F0/1 en S1 es menor que el puerto F0/2, el puerto F0/6 en el </a:t>
            </a:r>
            <a:r>
              <a:rPr lang="es-419" sz="1400" dirty="0" err="1">
                <a:solidFill>
                  <a:srgbClr val="000000"/>
                </a:solidFill>
              </a:rPr>
              <a:t>switch</a:t>
            </a:r>
            <a:r>
              <a:rPr lang="es-419" sz="1400" dirty="0">
                <a:solidFill>
                  <a:srgbClr val="000000"/>
                </a:solidFill>
              </a:rPr>
              <a:t> S4 será el puerto raíz. Este es el puerto de S4 que está conectado al puerto F0/1 de S1. </a:t>
            </a:r>
          </a:p>
          <a:p>
            <a:pPr marL="342900" indent="-342900" algn="l" rtl="0">
              <a:buFont typeface="Arial" panose="020B0604020202020204" pitchFamily="34" charset="0"/>
              <a:buChar char="•"/>
            </a:pPr>
            <a:r>
              <a:rPr lang="es-419" sz="1400" dirty="0">
                <a:solidFill>
                  <a:srgbClr val="000000"/>
                </a:solidFill>
              </a:rPr>
              <a:t>El puerto F0/5 en S4 se convertirá en un puerto alternativo y se colocará en el estado de bloqueo.</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 id="{12206756-F70C-4542-BD72-9BC790741710}"/>
              </a:ext>
            </a:extLst>
          </p:cNvPr>
          <p:cNvPicPr>
            <a:picLocks noChangeAspect="1"/>
          </p:cNvPicPr>
          <p:nvPr/>
        </p:nvPicPr>
        <p:blipFill>
          <a:blip r:embed="rId4"/>
          <a:stretch>
            <a:fillRect/>
          </a:stretch>
        </p:blipFill>
        <p:spPr>
          <a:xfrm>
            <a:off x="649716" y="2661371"/>
            <a:ext cx="7844567" cy="2069282"/>
          </a:xfrm>
          <a:prstGeom prst="rect">
            <a:avLst/>
          </a:prstGeom>
        </p:spPr>
      </p:pic>
    </p:spTree>
    <p:custDataLst>
      <p:tags r:id="rId1"/>
    </p:custDataLst>
    <p:extLst>
      <p:ext uri="{BB962C8B-B14F-4D97-AF65-F5344CB8AC3E}">
        <p14:creationId xmlns:p14="http://schemas.microsoft.com/office/powerpoint/2010/main" xmlns="" val="1324477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Operaciones STP</a:t>
            </a:r>
            <a:r>
              <a:rPr lang="es-419" sz="2400" dirty="0"/>
              <a:t/>
            </a:r>
            <a:br>
              <a:rPr lang="es-419" sz="2400" dirty="0"/>
            </a:br>
            <a:r>
              <a:rPr lang="es-CR" sz="2400" dirty="0"/>
              <a:t>Temporizadores STP y Estados de puerto</a:t>
            </a:r>
            <a:endParaRPr lang="es-419" sz="1600" dirty="0"/>
          </a:p>
        </p:txBody>
      </p:sp>
      <p:sp>
        <p:nvSpPr>
          <p:cNvPr id="5" name="Content Placeholder 4">
            <a:extLst>
              <a:ext uri="{FF2B5EF4-FFF2-40B4-BE49-F238E27FC236}">
                <a16:creationId xmlns:a16="http://schemas.microsoft.com/office/drawing/2014/main" xmlns="" id="{B1B77DA5-4B13-D443-A17F-3481265912C1}"/>
              </a:ext>
            </a:extLst>
          </p:cNvPr>
          <p:cNvSpPr>
            <a:spLocks noGrp="1"/>
          </p:cNvSpPr>
          <p:nvPr>
            <p:ph idx="1"/>
          </p:nvPr>
        </p:nvSpPr>
        <p:spPr>
          <a:xfrm>
            <a:off x="474662" y="731837"/>
            <a:ext cx="8280057" cy="3689897"/>
          </a:xfrm>
        </p:spPr>
        <p:txBody>
          <a:bodyPr/>
          <a:lstStyle/>
          <a:p>
            <a:pPr marL="0" indent="0" algn="l" rtl="0"/>
            <a:r>
              <a:rPr lang="es-419" sz="1600" b="1" dirty="0">
                <a:solidFill>
                  <a:srgbClr val="000000"/>
                </a:solidFill>
              </a:rPr>
              <a:t>La convergencia STP requiere tres temporizadores, como sigue:</a:t>
            </a:r>
          </a:p>
          <a:p>
            <a:pPr marL="342900" indent="-342900" algn="l" rtl="0">
              <a:buFont typeface="Arial" panose="020B0604020202020204" pitchFamily="34" charset="0"/>
              <a:buChar char="•"/>
            </a:pPr>
            <a:r>
              <a:rPr lang="es-419" sz="1400" b="1" dirty="0" err="1">
                <a:solidFill>
                  <a:srgbClr val="000000"/>
                </a:solidFill>
              </a:rPr>
              <a:t>Hello</a:t>
            </a:r>
            <a:r>
              <a:rPr lang="es-419" sz="1400" b="1" dirty="0">
                <a:solidFill>
                  <a:srgbClr val="000000"/>
                </a:solidFill>
              </a:rPr>
              <a:t> </a:t>
            </a:r>
            <a:r>
              <a:rPr lang="es-419" sz="1400" b="1" dirty="0" err="1">
                <a:solidFill>
                  <a:srgbClr val="000000"/>
                </a:solidFill>
              </a:rPr>
              <a:t>Timer</a:t>
            </a:r>
            <a:r>
              <a:rPr lang="es-419" sz="1400" dirty="0">
                <a:solidFill>
                  <a:srgbClr val="000000"/>
                </a:solidFill>
              </a:rPr>
              <a:t> - el tiempo de saludo es el intervalo entre BPDU. El valor predeterminado es 2 segundos, pero se puede modificar entre 1 y 10 segundos.</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Temporizador de demora directa:</a:t>
            </a:r>
            <a:r>
              <a:rPr lang="es-419" sz="1400" dirty="0">
                <a:solidFill>
                  <a:srgbClr val="000000"/>
                </a:solidFill>
              </a:rPr>
              <a:t> la demora directa es el tiempo que se pasa en el estado de escucha y aprendizaje. El valor predeterminado es 15 segundos, pero se puede modificar a entre 4 y 30 segundos. </a:t>
            </a:r>
          </a:p>
          <a:p>
            <a:pPr marL="342900" indent="-342900" algn="l" rtl="0">
              <a:buFont typeface="Arial" panose="020B0604020202020204" pitchFamily="34" charset="0"/>
              <a:buChar char="•"/>
            </a:pPr>
            <a:endParaRPr lang="es-419" sz="1400" b="1"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Temporizador</a:t>
            </a:r>
            <a:r>
              <a:rPr lang="es-419" sz="1400" dirty="0">
                <a:solidFill>
                  <a:srgbClr val="000000"/>
                </a:solidFill>
              </a:rPr>
              <a:t> </a:t>
            </a:r>
            <a:r>
              <a:rPr lang="es-419" sz="1400" b="1" dirty="0">
                <a:solidFill>
                  <a:srgbClr val="000000"/>
                </a:solidFill>
              </a:rPr>
              <a:t>de edad máxima</a:t>
            </a:r>
            <a:r>
              <a:rPr lang="es-419" sz="1400" dirty="0">
                <a:solidFill>
                  <a:srgbClr val="000000"/>
                </a:solidFill>
              </a:rPr>
              <a:t>: la antigüedad máxima es la duración máxima de tiempo que un </a:t>
            </a:r>
            <a:r>
              <a:rPr lang="es-419" sz="1400" dirty="0" err="1">
                <a:solidFill>
                  <a:srgbClr val="000000"/>
                </a:solidFill>
              </a:rPr>
              <a:t>switch</a:t>
            </a:r>
            <a:r>
              <a:rPr lang="es-419" sz="1400" dirty="0">
                <a:solidFill>
                  <a:srgbClr val="000000"/>
                </a:solidFill>
              </a:rPr>
              <a:t> espera antes de intentar cambiar la topología STP. El valor predeterminado es 20 segundos, pero se puede modificar entre 6 y 40 segundos.</a:t>
            </a:r>
          </a:p>
          <a:p>
            <a:pPr marL="0" indent="0" algn="l" rtl="0"/>
            <a:endParaRPr lang="es-419" sz="1400" b="1" dirty="0">
              <a:solidFill>
                <a:srgbClr val="000000"/>
              </a:solidFill>
            </a:endParaRPr>
          </a:p>
          <a:p>
            <a:pPr marL="0" indent="0" algn="l" rtl="0"/>
            <a:r>
              <a:rPr lang="es-419" sz="1400" b="1" dirty="0">
                <a:solidFill>
                  <a:srgbClr val="000000"/>
                </a:solidFill>
              </a:rPr>
              <a:t>Nota</a:t>
            </a:r>
            <a:r>
              <a:rPr lang="es-419" sz="1400" dirty="0">
                <a:solidFill>
                  <a:srgbClr val="000000"/>
                </a:solidFill>
              </a:rPr>
              <a:t>: Los tiempos predeterminados se pueden cambiar en el puente raíz, que dicta el valor de estos temporizadores para el dominio STP. </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41373100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Operaciones STP</a:t>
            </a:r>
            <a:r>
              <a:rPr lang="es-419" sz="2400" dirty="0"/>
              <a:t/>
            </a:r>
            <a:br>
              <a:rPr lang="es-419" sz="2400" dirty="0"/>
            </a:br>
            <a:r>
              <a:rPr lang="es-419" sz="2400" dirty="0"/>
              <a:t>Detalles operativos de cada estado de puerto (cont.) </a:t>
            </a:r>
          </a:p>
        </p:txBody>
      </p:sp>
      <p:sp>
        <p:nvSpPr>
          <p:cNvPr id="4" name="Content Placeholder 3">
            <a:extLst>
              <a:ext uri="{FF2B5EF4-FFF2-40B4-BE49-F238E27FC236}">
                <a16:creationId xmlns:a16="http://schemas.microsoft.com/office/drawing/2014/main" xmlns="" id="{56D85BC3-AB2D-8447-8C9C-8A0651FFB1AE}"/>
              </a:ext>
            </a:extLst>
          </p:cNvPr>
          <p:cNvSpPr>
            <a:spLocks noGrp="1"/>
          </p:cNvSpPr>
          <p:nvPr>
            <p:ph idx="1"/>
          </p:nvPr>
        </p:nvSpPr>
        <p:spPr>
          <a:xfrm>
            <a:off x="474662" y="731837"/>
            <a:ext cx="8280057" cy="1197687"/>
          </a:xfrm>
        </p:spPr>
        <p:txBody>
          <a:bodyPr/>
          <a:lstStyle/>
          <a:p>
            <a:pPr marL="0" indent="0" algn="l" rtl="0"/>
            <a:r>
              <a:rPr lang="es-419" sz="1200" dirty="0">
                <a:solidFill>
                  <a:srgbClr val="000000"/>
                </a:solidFill>
              </a:rPr>
              <a:t>STP facilita la ruta lógica sin bucles en todo el dominio de difusión. El árbol de expansión se determina a través de la información obtenida en el intercambio de tramas de BPDU entre los </a:t>
            </a:r>
            <a:r>
              <a:rPr lang="es-419" sz="1200" dirty="0" err="1">
                <a:solidFill>
                  <a:srgbClr val="000000"/>
                </a:solidFill>
              </a:rPr>
              <a:t>switch</a:t>
            </a:r>
            <a:r>
              <a:rPr lang="es-419" sz="1200" dirty="0">
                <a:solidFill>
                  <a:srgbClr val="000000"/>
                </a:solidFill>
              </a:rPr>
              <a:t> interconectados. Si un puerto de </a:t>
            </a:r>
            <a:r>
              <a:rPr lang="es-419" sz="1200" dirty="0" err="1">
                <a:solidFill>
                  <a:srgbClr val="000000"/>
                </a:solidFill>
              </a:rPr>
              <a:t>switch</a:t>
            </a:r>
            <a:r>
              <a:rPr lang="es-419" sz="1200" dirty="0">
                <a:solidFill>
                  <a:srgbClr val="000000"/>
                </a:solidFill>
              </a:rPr>
              <a:t> pasa directamente del estado de bloqueo al de reenvío sin información acerca de la topología completa durante la transición, el puerto puede crear un bucle de datos temporal. Por esta razón, STP tiene cinco estados de puertos, cuatro de los cuales son estados de puertos operativos, como se muestra en la figura. El estado deshabilitado se considera no operativo.</a:t>
            </a:r>
          </a:p>
        </p:txBody>
      </p:sp>
      <p:pic>
        <p:nvPicPr>
          <p:cNvPr id="7" name="Picture 6">
            <a:extLst>
              <a:ext uri="{FF2B5EF4-FFF2-40B4-BE49-F238E27FC236}">
                <a16:creationId xmlns:a16="http://schemas.microsoft.com/office/drawing/2014/main" xmlns="" id="{F3797451-5F92-654B-B880-558418D9147D}"/>
              </a:ext>
            </a:extLst>
          </p:cNvPr>
          <p:cNvPicPr>
            <a:picLocks noChangeAspect="1"/>
          </p:cNvPicPr>
          <p:nvPr/>
        </p:nvPicPr>
        <p:blipFill>
          <a:blip r:embed="rId4"/>
          <a:stretch>
            <a:fillRect/>
          </a:stretch>
        </p:blipFill>
        <p:spPr>
          <a:xfrm>
            <a:off x="1786269" y="1929524"/>
            <a:ext cx="5315245" cy="2931649"/>
          </a:xfrm>
          <a:prstGeom prst="rect">
            <a:avLst/>
          </a:prstGeom>
        </p:spPr>
      </p:pic>
    </p:spTree>
    <p:custDataLst>
      <p:tags r:id="rId1"/>
    </p:custDataLst>
    <p:extLst>
      <p:ext uri="{BB962C8B-B14F-4D97-AF65-F5344CB8AC3E}">
        <p14:creationId xmlns:p14="http://schemas.microsoft.com/office/powerpoint/2010/main" xmlns="" val="655851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Operaciones STP</a:t>
            </a:r>
            <a:r>
              <a:rPr lang="es-419" sz="2400" dirty="0"/>
              <a:t/>
            </a:r>
            <a:br>
              <a:rPr lang="es-419" sz="2400" dirty="0"/>
            </a:br>
            <a:r>
              <a:rPr lang="es-419" sz="2400" dirty="0"/>
              <a:t>Detalles operativos de cada estado de puerto</a:t>
            </a:r>
          </a:p>
        </p:txBody>
      </p:sp>
      <p:sp>
        <p:nvSpPr>
          <p:cNvPr id="8" name="TextBox 7">
            <a:extLst>
              <a:ext uri="{FF2B5EF4-FFF2-40B4-BE49-F238E27FC236}">
                <a16:creationId xmlns:a16="http://schemas.microsoft.com/office/drawing/2014/main" xmlns="" id="{9EA3D610-DE6F-5146-9293-C967B7916D0F}"/>
              </a:ext>
            </a:extLst>
          </p:cNvPr>
          <p:cNvSpPr txBox="1"/>
          <p:nvPr/>
        </p:nvSpPr>
        <p:spPr>
          <a:xfrm>
            <a:off x="388937" y="978456"/>
            <a:ext cx="5176417" cy="307777"/>
          </a:xfrm>
          <a:prstGeom prst="rect">
            <a:avLst/>
          </a:prstGeom>
          <a:noFill/>
        </p:spPr>
        <p:txBody>
          <a:bodyPr wrap="none" rtlCol="0">
            <a:spAutoFit/>
          </a:bodyPr>
          <a:lstStyle/>
          <a:p>
            <a:pPr rtl="0"/>
            <a:r>
              <a:rPr lang="es-419" sz="1400"/>
              <a:t>La tabla resume los detalles operativos de cada estado del puerto</a:t>
            </a:r>
          </a:p>
        </p:txBody>
      </p:sp>
      <p:graphicFrame>
        <p:nvGraphicFramePr>
          <p:cNvPr id="6" name="Content Placeholder 5">
            <a:extLst>
              <a:ext uri="{FF2B5EF4-FFF2-40B4-BE49-F238E27FC236}">
                <a16:creationId xmlns:a16="http://schemas.microsoft.com/office/drawing/2014/main" xmlns="" id="{AE589A4B-D1B7-394A-9FB2-7483BF91B080}"/>
              </a:ext>
            </a:extLst>
          </p:cNvPr>
          <p:cNvGraphicFramePr>
            <a:graphicFrameLocks noGrp="1"/>
          </p:cNvGraphicFramePr>
          <p:nvPr>
            <p:ph idx="1"/>
            <p:extLst>
              <p:ext uri="{D42A27DB-BD31-4B8C-83A1-F6EECF244321}">
                <p14:modId xmlns:p14="http://schemas.microsoft.com/office/powerpoint/2010/main" xmlns="" val="645779053"/>
              </p:ext>
            </p:extLst>
          </p:nvPr>
        </p:nvGraphicFramePr>
        <p:xfrm>
          <a:off x="474663" y="1347788"/>
          <a:ext cx="8280400" cy="252730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xmlns="" val="382108263"/>
                    </a:ext>
                  </a:extLst>
                </a:gridCol>
                <a:gridCol w="2070100">
                  <a:extLst>
                    <a:ext uri="{9D8B030D-6E8A-4147-A177-3AD203B41FA5}">
                      <a16:colId xmlns:a16="http://schemas.microsoft.com/office/drawing/2014/main" xmlns="" val="3226006749"/>
                    </a:ext>
                  </a:extLst>
                </a:gridCol>
                <a:gridCol w="2070100">
                  <a:extLst>
                    <a:ext uri="{9D8B030D-6E8A-4147-A177-3AD203B41FA5}">
                      <a16:colId xmlns:a16="http://schemas.microsoft.com/office/drawing/2014/main" xmlns="" val="1257693746"/>
                    </a:ext>
                  </a:extLst>
                </a:gridCol>
                <a:gridCol w="2070100">
                  <a:extLst>
                    <a:ext uri="{9D8B030D-6E8A-4147-A177-3AD203B41FA5}">
                      <a16:colId xmlns:a16="http://schemas.microsoft.com/office/drawing/2014/main" xmlns="" val="2722988786"/>
                    </a:ext>
                  </a:extLst>
                </a:gridCol>
              </a:tblGrid>
              <a:tr h="370840">
                <a:tc>
                  <a:txBody>
                    <a:bodyPr/>
                    <a:lstStyle/>
                    <a:p>
                      <a:pPr algn="l" rtl="0" fontAlgn="ctr"/>
                      <a:r>
                        <a:rPr lang="es-419" b="1">
                          <a:effectLst/>
                        </a:rPr>
                        <a:t>Estado del puerto</a:t>
                      </a:r>
                    </a:p>
                  </a:txBody>
                  <a:tcPr marL="47625" marR="47625" marT="47625" marB="47625" anchor="ctr"/>
                </a:tc>
                <a:tc>
                  <a:txBody>
                    <a:bodyPr/>
                    <a:lstStyle/>
                    <a:p>
                      <a:pPr algn="l" rtl="0" fontAlgn="ctr"/>
                      <a:r>
                        <a:rPr lang="es-419" b="1">
                          <a:effectLst/>
                        </a:rPr>
                        <a:t>BPDU</a:t>
                      </a:r>
                    </a:p>
                  </a:txBody>
                  <a:tcPr marL="47625" marR="47625" marT="47625" marB="47625" anchor="ctr"/>
                </a:tc>
                <a:tc>
                  <a:txBody>
                    <a:bodyPr/>
                    <a:lstStyle/>
                    <a:p>
                      <a:pPr algn="l" rtl="0" fontAlgn="ctr"/>
                      <a:r>
                        <a:rPr lang="es-419" b="1">
                          <a:effectLst/>
                        </a:rPr>
                        <a:t>Tabla de direcciones MAC</a:t>
                      </a:r>
                    </a:p>
                  </a:txBody>
                  <a:tcPr marL="47625" marR="47625" marT="47625" marB="47625" anchor="ctr"/>
                </a:tc>
                <a:tc>
                  <a:txBody>
                    <a:bodyPr/>
                    <a:lstStyle/>
                    <a:p>
                      <a:pPr algn="l" rtl="0" fontAlgn="ctr"/>
                      <a:r>
                        <a:rPr lang="es-419" b="1">
                          <a:effectLst/>
                        </a:rPr>
                        <a:t>Reenvío de marcos de datos</a:t>
                      </a:r>
                    </a:p>
                  </a:txBody>
                  <a:tcPr marL="47625" marR="47625" marT="47625" marB="47625" anchor="ctr"/>
                </a:tc>
                <a:extLst>
                  <a:ext uri="{0D108BD9-81ED-4DB2-BD59-A6C34878D82A}">
                    <a16:rowId xmlns:a16="http://schemas.microsoft.com/office/drawing/2014/main" xmlns="" val="1910485252"/>
                  </a:ext>
                </a:extLst>
              </a:tr>
              <a:tr h="370840">
                <a:tc>
                  <a:txBody>
                    <a:bodyPr/>
                    <a:lstStyle/>
                    <a:p>
                      <a:pPr rtl="0" fontAlgn="ctr"/>
                      <a:r>
                        <a:rPr lang="es-419" b="0">
                          <a:effectLst/>
                        </a:rPr>
                        <a:t>Bloqueo</a:t>
                      </a:r>
                    </a:p>
                  </a:txBody>
                  <a:tcPr marL="47625" marR="47625" marT="47625" marB="47625" anchor="ctr"/>
                </a:tc>
                <a:tc>
                  <a:txBody>
                    <a:bodyPr/>
                    <a:lstStyle/>
                    <a:p>
                      <a:pPr rtl="0" fontAlgn="ctr"/>
                      <a:r>
                        <a:rPr lang="es-419" b="0">
                          <a:effectLst/>
                        </a:rPr>
                        <a:t>Recibir solo</a:t>
                      </a:r>
                    </a:p>
                  </a:txBody>
                  <a:tcPr marL="47625" marR="47625" marT="47625" marB="47625" anchor="ctr"/>
                </a:tc>
                <a:tc>
                  <a:txBody>
                    <a:bodyPr/>
                    <a:lstStyle/>
                    <a:p>
                      <a:pPr rtl="0" fontAlgn="ctr"/>
                      <a:r>
                        <a:rPr lang="es-419" b="0">
                          <a:effectLst/>
                        </a:rPr>
                        <a:t>No hay actualización</a:t>
                      </a:r>
                    </a:p>
                  </a:txBody>
                  <a:tcPr marL="47625" marR="47625" marT="47625" marB="47625" anchor="ctr"/>
                </a:tc>
                <a:tc>
                  <a:txBody>
                    <a:bodyPr/>
                    <a:lstStyle/>
                    <a:p>
                      <a:pPr rtl="0" fontAlgn="ctr"/>
                      <a:r>
                        <a:rPr lang="es-419" b="0">
                          <a:effectLst/>
                        </a:rPr>
                        <a:t>No</a:t>
                      </a:r>
                    </a:p>
                  </a:txBody>
                  <a:tcPr marL="47625" marR="47625" marT="47625" marB="47625" anchor="ctr"/>
                </a:tc>
                <a:extLst>
                  <a:ext uri="{0D108BD9-81ED-4DB2-BD59-A6C34878D82A}">
                    <a16:rowId xmlns:a16="http://schemas.microsoft.com/office/drawing/2014/main" xmlns="" val="3032405516"/>
                  </a:ext>
                </a:extLst>
              </a:tr>
              <a:tr h="370840">
                <a:tc>
                  <a:txBody>
                    <a:bodyPr/>
                    <a:lstStyle/>
                    <a:p>
                      <a:pPr rtl="0" fontAlgn="ctr"/>
                      <a:r>
                        <a:rPr lang="es-419" b="0">
                          <a:effectLst/>
                        </a:rPr>
                        <a:t>Escucha</a:t>
                      </a:r>
                    </a:p>
                  </a:txBody>
                  <a:tcPr marL="47625" marR="47625" marT="47625" marB="47625" anchor="ctr"/>
                </a:tc>
                <a:tc>
                  <a:txBody>
                    <a:bodyPr/>
                    <a:lstStyle/>
                    <a:p>
                      <a:pPr rtl="0" fontAlgn="ctr"/>
                      <a:r>
                        <a:rPr lang="es-419" b="0">
                          <a:effectLst/>
                        </a:rPr>
                        <a:t>Recibir y enviar</a:t>
                      </a:r>
                    </a:p>
                  </a:txBody>
                  <a:tcPr marL="47625" marR="47625" marT="47625" marB="47625" anchor="ctr"/>
                </a:tc>
                <a:tc>
                  <a:txBody>
                    <a:bodyPr/>
                    <a:lstStyle/>
                    <a:p>
                      <a:pPr rtl="0" fontAlgn="ctr"/>
                      <a:r>
                        <a:rPr lang="es-419" b="0">
                          <a:effectLst/>
                        </a:rPr>
                        <a:t>No hay actualización</a:t>
                      </a:r>
                    </a:p>
                  </a:txBody>
                  <a:tcPr marL="47625" marR="47625" marT="47625" marB="47625" anchor="ctr"/>
                </a:tc>
                <a:tc>
                  <a:txBody>
                    <a:bodyPr/>
                    <a:lstStyle/>
                    <a:p>
                      <a:pPr rtl="0" fontAlgn="ctr"/>
                      <a:r>
                        <a:rPr lang="es-419" b="0">
                          <a:effectLst/>
                        </a:rPr>
                        <a:t>No</a:t>
                      </a:r>
                    </a:p>
                  </a:txBody>
                  <a:tcPr marL="47625" marR="47625" marT="47625" marB="47625" anchor="ctr"/>
                </a:tc>
                <a:extLst>
                  <a:ext uri="{0D108BD9-81ED-4DB2-BD59-A6C34878D82A}">
                    <a16:rowId xmlns:a16="http://schemas.microsoft.com/office/drawing/2014/main" xmlns="" val="3184519708"/>
                  </a:ext>
                </a:extLst>
              </a:tr>
              <a:tr h="370840">
                <a:tc>
                  <a:txBody>
                    <a:bodyPr/>
                    <a:lstStyle/>
                    <a:p>
                      <a:pPr rtl="0" fontAlgn="ctr"/>
                      <a:r>
                        <a:rPr lang="es-419" b="0">
                          <a:effectLst/>
                        </a:rPr>
                        <a:t>Aprendizaje</a:t>
                      </a:r>
                    </a:p>
                  </a:txBody>
                  <a:tcPr marL="47625" marR="47625" marT="47625" marB="47625" anchor="ctr"/>
                </a:tc>
                <a:tc>
                  <a:txBody>
                    <a:bodyPr/>
                    <a:lstStyle/>
                    <a:p>
                      <a:pPr rtl="0" fontAlgn="ctr"/>
                      <a:r>
                        <a:rPr lang="es-419" b="0">
                          <a:effectLst/>
                        </a:rPr>
                        <a:t>Recibir y enviar</a:t>
                      </a:r>
                    </a:p>
                  </a:txBody>
                  <a:tcPr marL="47625" marR="47625" marT="47625" marB="47625" anchor="ctr"/>
                </a:tc>
                <a:tc>
                  <a:txBody>
                    <a:bodyPr/>
                    <a:lstStyle/>
                    <a:p>
                      <a:pPr rtl="0" fontAlgn="ctr"/>
                      <a:r>
                        <a:rPr lang="es-419" b="0">
                          <a:effectLst/>
                        </a:rPr>
                        <a:t>Actualización de la tabla</a:t>
                      </a:r>
                    </a:p>
                  </a:txBody>
                  <a:tcPr marL="47625" marR="47625" marT="47625" marB="47625" anchor="ctr"/>
                </a:tc>
                <a:tc>
                  <a:txBody>
                    <a:bodyPr/>
                    <a:lstStyle/>
                    <a:p>
                      <a:pPr rtl="0" fontAlgn="ctr"/>
                      <a:r>
                        <a:rPr lang="es-419" b="0">
                          <a:effectLst/>
                        </a:rPr>
                        <a:t>No</a:t>
                      </a:r>
                    </a:p>
                  </a:txBody>
                  <a:tcPr marL="47625" marR="47625" marT="47625" marB="47625" anchor="ctr"/>
                </a:tc>
                <a:extLst>
                  <a:ext uri="{0D108BD9-81ED-4DB2-BD59-A6C34878D82A}">
                    <a16:rowId xmlns:a16="http://schemas.microsoft.com/office/drawing/2014/main" xmlns="" val="899475805"/>
                  </a:ext>
                </a:extLst>
              </a:tr>
              <a:tr h="370840">
                <a:tc>
                  <a:txBody>
                    <a:bodyPr/>
                    <a:lstStyle/>
                    <a:p>
                      <a:pPr rtl="0" fontAlgn="ctr"/>
                      <a:r>
                        <a:rPr lang="es-419" b="0">
                          <a:effectLst/>
                        </a:rPr>
                        <a:t>Reenvío</a:t>
                      </a:r>
                    </a:p>
                  </a:txBody>
                  <a:tcPr marL="47625" marR="47625" marT="47625" marB="47625" anchor="ctr"/>
                </a:tc>
                <a:tc>
                  <a:txBody>
                    <a:bodyPr/>
                    <a:lstStyle/>
                    <a:p>
                      <a:pPr rtl="0" fontAlgn="ctr"/>
                      <a:r>
                        <a:rPr lang="es-419" b="0">
                          <a:effectLst/>
                        </a:rPr>
                        <a:t>Recibir y enviar</a:t>
                      </a:r>
                    </a:p>
                  </a:txBody>
                  <a:tcPr marL="47625" marR="47625" marT="47625" marB="47625" anchor="ctr"/>
                </a:tc>
                <a:tc>
                  <a:txBody>
                    <a:bodyPr/>
                    <a:lstStyle/>
                    <a:p>
                      <a:pPr rtl="0" fontAlgn="ctr"/>
                      <a:r>
                        <a:rPr lang="es-419" b="0">
                          <a:effectLst/>
                        </a:rPr>
                        <a:t>Actualización de la tabla</a:t>
                      </a:r>
                    </a:p>
                  </a:txBody>
                  <a:tcPr marL="47625" marR="47625" marT="47625" marB="47625" anchor="ctr"/>
                </a:tc>
                <a:tc>
                  <a:txBody>
                    <a:bodyPr/>
                    <a:lstStyle/>
                    <a:p>
                      <a:pPr rtl="0" fontAlgn="ctr"/>
                      <a:r>
                        <a:rPr lang="es-419" b="0">
                          <a:effectLst/>
                        </a:rPr>
                        <a:t>Sí</a:t>
                      </a:r>
                    </a:p>
                  </a:txBody>
                  <a:tcPr marL="47625" marR="47625" marT="47625" marB="47625" anchor="ctr"/>
                </a:tc>
                <a:extLst>
                  <a:ext uri="{0D108BD9-81ED-4DB2-BD59-A6C34878D82A}">
                    <a16:rowId xmlns:a16="http://schemas.microsoft.com/office/drawing/2014/main" xmlns="" val="3795268361"/>
                  </a:ext>
                </a:extLst>
              </a:tr>
              <a:tr h="370840">
                <a:tc>
                  <a:txBody>
                    <a:bodyPr/>
                    <a:lstStyle/>
                    <a:p>
                      <a:pPr rtl="0" fontAlgn="ctr"/>
                      <a:r>
                        <a:rPr lang="es-419" b="0">
                          <a:effectLst/>
                        </a:rPr>
                        <a:t>Deshabilitado</a:t>
                      </a:r>
                    </a:p>
                  </a:txBody>
                  <a:tcPr marL="47625" marR="47625" marT="47625" marB="47625" anchor="ctr"/>
                </a:tc>
                <a:tc>
                  <a:txBody>
                    <a:bodyPr/>
                    <a:lstStyle/>
                    <a:p>
                      <a:pPr rtl="0" fontAlgn="ctr"/>
                      <a:r>
                        <a:rPr lang="es-419" b="0">
                          <a:effectLst/>
                        </a:rPr>
                        <a:t>No se ha enviado ni recibido</a:t>
                      </a:r>
                    </a:p>
                  </a:txBody>
                  <a:tcPr marL="47625" marR="47625" marT="47625" marB="47625" anchor="ctr"/>
                </a:tc>
                <a:tc>
                  <a:txBody>
                    <a:bodyPr/>
                    <a:lstStyle/>
                    <a:p>
                      <a:pPr rtl="0" fontAlgn="ctr"/>
                      <a:r>
                        <a:rPr lang="es-419" b="0">
                          <a:effectLst/>
                        </a:rPr>
                        <a:t>No hay actualización</a:t>
                      </a:r>
                    </a:p>
                  </a:txBody>
                  <a:tcPr marL="47625" marR="47625" marT="47625" marB="47625" anchor="ctr"/>
                </a:tc>
                <a:tc>
                  <a:txBody>
                    <a:bodyPr/>
                    <a:lstStyle/>
                    <a:p>
                      <a:pPr rtl="0" fontAlgn="ctr"/>
                      <a:r>
                        <a:rPr lang="es-419" b="0">
                          <a:effectLst/>
                        </a:rPr>
                        <a:t>No</a:t>
                      </a:r>
                    </a:p>
                  </a:txBody>
                  <a:tcPr marL="47625" marR="47625" marT="47625" marB="47625" anchor="ctr"/>
                </a:tc>
                <a:extLst>
                  <a:ext uri="{0D108BD9-81ED-4DB2-BD59-A6C34878D82A}">
                    <a16:rowId xmlns:a16="http://schemas.microsoft.com/office/drawing/2014/main" xmlns="" val="1385506589"/>
                  </a:ext>
                </a:extLst>
              </a:tr>
            </a:tbl>
          </a:graphicData>
        </a:graphic>
      </p:graphicFrame>
    </p:spTree>
    <p:custDataLst>
      <p:tags r:id="rId1"/>
    </p:custDataLst>
    <p:extLst>
      <p:ext uri="{BB962C8B-B14F-4D97-AF65-F5344CB8AC3E}">
        <p14:creationId xmlns:p14="http://schemas.microsoft.com/office/powerpoint/2010/main" xmlns="" val="2157372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5.1 Propósito de STP</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Operaciones STP</a:t>
            </a:r>
            <a:r>
              <a:rPr lang="es-419" sz="2400" dirty="0"/>
              <a:t/>
            </a:r>
            <a:br>
              <a:rPr lang="es-419" sz="2400" dirty="0"/>
            </a:br>
            <a:r>
              <a:rPr lang="es-419" sz="2400" dirty="0"/>
              <a:t>Árbol de expansión por VLAN</a:t>
            </a:r>
          </a:p>
        </p:txBody>
      </p:sp>
      <p:sp>
        <p:nvSpPr>
          <p:cNvPr id="4" name="Content Placeholder 3">
            <a:extLst>
              <a:ext uri="{FF2B5EF4-FFF2-40B4-BE49-F238E27FC236}">
                <a16:creationId xmlns:a16="http://schemas.microsoft.com/office/drawing/2014/main" xmlns=""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a:r>
              <a:rPr lang="es-419" sz="1400" dirty="0">
                <a:solidFill>
                  <a:srgbClr val="000000"/>
                </a:solidFill>
              </a:rPr>
              <a:t>STP se puede configurar para operar en un entorno con varias VLAN. </a:t>
            </a:r>
            <a:r>
              <a:rPr lang="es-CR" sz="1400" dirty="0">
                <a:solidFill>
                  <a:srgbClr val="000000"/>
                </a:solidFill>
              </a:rPr>
              <a:t>En el árbol de expansión por VLAN (PVST) versión para STP,  hay un puente raíz ha elegir por cada instancia de árbol de expansión.</a:t>
            </a:r>
            <a:r>
              <a:rPr lang="es-419" sz="1400" dirty="0">
                <a:solidFill>
                  <a:srgbClr val="000000"/>
                </a:solidFill>
              </a:rPr>
              <a:t> </a:t>
            </a:r>
          </a:p>
          <a:p>
            <a:pPr marL="0" indent="0" algn="l" rtl="0"/>
            <a:endParaRPr lang="es-419" sz="1400" dirty="0">
              <a:solidFill>
                <a:srgbClr val="000000"/>
              </a:solidFill>
            </a:endParaRPr>
          </a:p>
          <a:p>
            <a:pPr marL="0" indent="0" algn="l" rtl="0"/>
            <a:r>
              <a:rPr lang="es-419" sz="1400" dirty="0">
                <a:solidFill>
                  <a:srgbClr val="000000"/>
                </a:solidFill>
              </a:rPr>
              <a:t>Esto hace posible tener diferentes puentes raíz para diferentes conjuntos de VLAN. STP opera una instancia independiente de STP para cada VLAN individual. Si todos los puertos de todos los </a:t>
            </a:r>
            <a:r>
              <a:rPr lang="es-419" sz="1400" dirty="0" err="1">
                <a:solidFill>
                  <a:srgbClr val="000000"/>
                </a:solidFill>
              </a:rPr>
              <a:t>switch</a:t>
            </a:r>
            <a:r>
              <a:rPr lang="es-419" sz="1400" dirty="0">
                <a:solidFill>
                  <a:srgbClr val="000000"/>
                </a:solidFill>
              </a:rPr>
              <a:t> pertenecen a la VLAN 1, solo se da una instancia de árbol de expansión.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1226842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5.3 Evolución del STP</a:t>
            </a:r>
          </a:p>
        </p:txBody>
      </p:sp>
    </p:spTree>
    <p:custDataLst>
      <p:tags r:id="rId1"/>
    </p:custDataLst>
    <p:extLst>
      <p:ext uri="{BB962C8B-B14F-4D97-AF65-F5344CB8AC3E}">
        <p14:creationId xmlns:p14="http://schemas.microsoft.com/office/powerpoint/2010/main" xmlns="" val="25654349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Evolución de STP</a:t>
            </a:r>
            <a:r>
              <a:rPr lang="en-US" dirty="0"/>
              <a:t/>
            </a:r>
            <a:br>
              <a:rPr lang="en-US" dirty="0"/>
            </a:br>
            <a:r>
              <a:rPr lang="es-419" sz="2400" dirty="0"/>
              <a:t>Diferentes versiones de STP</a:t>
            </a:r>
          </a:p>
        </p:txBody>
      </p:sp>
      <p:sp>
        <p:nvSpPr>
          <p:cNvPr id="4" name="Content Placeholder 3">
            <a:extLst>
              <a:ext uri="{FF2B5EF4-FFF2-40B4-BE49-F238E27FC236}">
                <a16:creationId xmlns:a16="http://schemas.microsoft.com/office/drawing/2014/main" xmlns="" id="{4E557AC4-A5AB-C14A-98F4-74D7EF3D60F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Muchos profesionales usan genéricamente árbol de expansión (</a:t>
            </a:r>
            <a:r>
              <a:rPr lang="es-419" sz="1400" dirty="0" err="1">
                <a:solidFill>
                  <a:srgbClr val="000000"/>
                </a:solidFill>
              </a:rPr>
              <a:t>spanning</a:t>
            </a:r>
            <a:r>
              <a:rPr lang="es-419" sz="1400" dirty="0">
                <a:solidFill>
                  <a:srgbClr val="000000"/>
                </a:solidFill>
              </a:rPr>
              <a:t> </a:t>
            </a:r>
            <a:r>
              <a:rPr lang="es-419" sz="1400" dirty="0" err="1">
                <a:solidFill>
                  <a:srgbClr val="000000"/>
                </a:solidFill>
              </a:rPr>
              <a:t>tree</a:t>
            </a:r>
            <a:r>
              <a:rPr lang="es-419" sz="1400" dirty="0">
                <a:solidFill>
                  <a:srgbClr val="000000"/>
                </a:solidFill>
              </a:rPr>
              <a:t>) y STP para referirse a las diversas implementaciones de árbol de expansión, como Rapid </a:t>
            </a:r>
            <a:r>
              <a:rPr lang="es-419" sz="1400" dirty="0" err="1">
                <a:solidFill>
                  <a:srgbClr val="000000"/>
                </a:solidFill>
              </a:rPr>
              <a:t>Spanning</a:t>
            </a:r>
            <a:r>
              <a:rPr lang="es-419" sz="1400" dirty="0">
                <a:solidFill>
                  <a:srgbClr val="000000"/>
                </a:solidFill>
              </a:rPr>
              <a:t> </a:t>
            </a:r>
            <a:r>
              <a:rPr lang="es-419" sz="1400" dirty="0" err="1">
                <a:solidFill>
                  <a:srgbClr val="000000"/>
                </a:solidFill>
              </a:rPr>
              <a:t>Tree</a:t>
            </a:r>
            <a:r>
              <a:rPr lang="es-419" sz="1400" dirty="0">
                <a:solidFill>
                  <a:srgbClr val="000000"/>
                </a:solidFill>
              </a:rPr>
              <a:t> </a:t>
            </a:r>
            <a:r>
              <a:rPr lang="es-419" sz="1400" dirty="0" err="1">
                <a:solidFill>
                  <a:srgbClr val="000000"/>
                </a:solidFill>
              </a:rPr>
              <a:t>Protocol</a:t>
            </a:r>
            <a:r>
              <a:rPr lang="es-419" sz="1400" dirty="0">
                <a:solidFill>
                  <a:srgbClr val="000000"/>
                </a:solidFill>
              </a:rPr>
              <a:t> (RSTP) y </a:t>
            </a:r>
            <a:r>
              <a:rPr lang="es-419" sz="1400" dirty="0" err="1">
                <a:solidFill>
                  <a:srgbClr val="000000"/>
                </a:solidFill>
              </a:rPr>
              <a:t>Multiple</a:t>
            </a:r>
            <a:r>
              <a:rPr lang="es-419" sz="1400" dirty="0">
                <a:solidFill>
                  <a:srgbClr val="000000"/>
                </a:solidFill>
              </a:rPr>
              <a:t> </a:t>
            </a:r>
            <a:r>
              <a:rPr lang="es-419" sz="1400" dirty="0" err="1">
                <a:solidFill>
                  <a:srgbClr val="000000"/>
                </a:solidFill>
              </a:rPr>
              <a:t>Spanning</a:t>
            </a:r>
            <a:r>
              <a:rPr lang="es-419" sz="1400" dirty="0">
                <a:solidFill>
                  <a:srgbClr val="000000"/>
                </a:solidFill>
              </a:rPr>
              <a:t> </a:t>
            </a:r>
            <a:r>
              <a:rPr lang="es-419" sz="1400" dirty="0" err="1">
                <a:solidFill>
                  <a:srgbClr val="000000"/>
                </a:solidFill>
              </a:rPr>
              <a:t>Tree</a:t>
            </a:r>
            <a:r>
              <a:rPr lang="es-419" sz="1400" dirty="0">
                <a:solidFill>
                  <a:srgbClr val="000000"/>
                </a:solidFill>
              </a:rPr>
              <a:t> </a:t>
            </a:r>
            <a:r>
              <a:rPr lang="es-419" sz="1400" dirty="0" err="1">
                <a:solidFill>
                  <a:srgbClr val="000000"/>
                </a:solidFill>
              </a:rPr>
              <a:t>Protocol</a:t>
            </a:r>
            <a:r>
              <a:rPr lang="es-419" sz="1400" dirty="0">
                <a:solidFill>
                  <a:srgbClr val="000000"/>
                </a:solidFill>
              </a:rPr>
              <a:t> (MSTP). Para comunicar los conceptos del árbol de expansión correctamente, es importante hacer referencia a la implementación o al estándar del árbol de expansión en contexto.</a:t>
            </a:r>
          </a:p>
          <a:p>
            <a:pPr marL="342900" indent="-342900" algn="l" rtl="0">
              <a:buFont typeface="Arial" panose="020B0604020202020204" pitchFamily="34" charset="0"/>
              <a:buChar char="•"/>
            </a:pPr>
            <a:r>
              <a:rPr lang="es-419" sz="1400" dirty="0">
                <a:solidFill>
                  <a:srgbClr val="000000"/>
                </a:solidFill>
              </a:rPr>
              <a:t>El documento más reciente del IEEE acerca del árbol de expansión (IEEE-802-1D-2004) establece que “STP se reemplazó con el protocolo de árbol de expansión rápido (RSTP)”. El IEEE utiliza “STP” para referirse a la implementación original del árbol de expansión y “RSTP” para describir la versión del árbol de expansión especificada en IEEE-802.1D-2004. </a:t>
            </a:r>
          </a:p>
          <a:p>
            <a:pPr marL="342900" indent="-342900" algn="l" rtl="0">
              <a:buFont typeface="Arial" panose="020B0604020202020204" pitchFamily="34" charset="0"/>
              <a:buChar char="•"/>
            </a:pPr>
            <a:r>
              <a:rPr lang="es-419" sz="1400" dirty="0">
                <a:solidFill>
                  <a:srgbClr val="000000"/>
                </a:solidFill>
              </a:rPr>
              <a:t>Debido a que los dos protocolos comparten gran parte de la misma terminología y métodos para la ruta sin bucles, el enfoque principal estará en el estándar actual y las implementaciones propietarias de Cisco de STP y RSTP.</a:t>
            </a:r>
          </a:p>
          <a:p>
            <a:pPr marL="342900" indent="-342900" algn="l" rtl="0">
              <a:buFont typeface="Arial" panose="020B0604020202020204" pitchFamily="34" charset="0"/>
              <a:buChar char="•"/>
            </a:pPr>
            <a:r>
              <a:rPr lang="es-419" sz="1400" dirty="0">
                <a:solidFill>
                  <a:srgbClr val="000000"/>
                </a:solidFill>
              </a:rPr>
              <a:t>Los </a:t>
            </a:r>
            <a:r>
              <a:rPr lang="es-419" sz="1400" dirty="0" err="1">
                <a:solidFill>
                  <a:srgbClr val="000000"/>
                </a:solidFill>
              </a:rPr>
              <a:t>switch</a:t>
            </a:r>
            <a:r>
              <a:rPr lang="es-419" sz="1400" dirty="0">
                <a:solidFill>
                  <a:srgbClr val="000000"/>
                </a:solidFill>
              </a:rPr>
              <a:t> de Cisco con IOS 15.0 o posterior ejecutan PVST+ de manera predeterminada. Esta versión incluye muchas de las especificaciones IEEE 802.1D-2004, como puertos alternativos en lugar de los puertos no designados anteriores. Los </a:t>
            </a:r>
            <a:r>
              <a:rPr lang="es-419" sz="1400" dirty="0" err="1">
                <a:solidFill>
                  <a:srgbClr val="000000"/>
                </a:solidFill>
              </a:rPr>
              <a:t>switch</a:t>
            </a:r>
            <a:r>
              <a:rPr lang="es-419" sz="1400" dirty="0">
                <a:solidFill>
                  <a:srgbClr val="000000"/>
                </a:solidFill>
              </a:rPr>
              <a:t> deben configurarse explícitamente para el modo de árbol de expansión rápida para ejecutar el protocolo de árbol de expansión rápida.</a:t>
            </a:r>
          </a:p>
        </p:txBody>
      </p:sp>
    </p:spTree>
    <p:custDataLst>
      <p:tags r:id="rId1"/>
    </p:custDataLst>
    <p:extLst>
      <p:ext uri="{BB962C8B-B14F-4D97-AF65-F5344CB8AC3E}">
        <p14:creationId xmlns:p14="http://schemas.microsoft.com/office/powerpoint/2010/main" xmlns="" val="5438865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Evolución de STP</a:t>
            </a:r>
            <a:br>
              <a:rPr lang="es-419" sz="1600" dirty="0"/>
            </a:br>
            <a:r>
              <a:rPr lang="es-419" sz="2400" dirty="0"/>
              <a:t>Diferentes versiones de STP (cont.) </a:t>
            </a:r>
          </a:p>
        </p:txBody>
      </p:sp>
      <p:graphicFrame>
        <p:nvGraphicFramePr>
          <p:cNvPr id="6" name="Content Placeholder 5">
            <a:extLst>
              <a:ext uri="{FF2B5EF4-FFF2-40B4-BE49-F238E27FC236}">
                <a16:creationId xmlns:a16="http://schemas.microsoft.com/office/drawing/2014/main" xmlns="" id="{7D1C3B02-B1E4-2040-B969-49C63A6FDAE1}"/>
              </a:ext>
            </a:extLst>
          </p:cNvPr>
          <p:cNvGraphicFramePr>
            <a:graphicFrameLocks noGrp="1"/>
          </p:cNvGraphicFramePr>
          <p:nvPr>
            <p:ph idx="1"/>
            <p:extLst>
              <p:ext uri="{D42A27DB-BD31-4B8C-83A1-F6EECF244321}">
                <p14:modId xmlns:p14="http://schemas.microsoft.com/office/powerpoint/2010/main" xmlns="" val="239507536"/>
              </p:ext>
            </p:extLst>
          </p:nvPr>
        </p:nvGraphicFramePr>
        <p:xfrm>
          <a:off x="135924" y="593614"/>
          <a:ext cx="8884508" cy="4419600"/>
        </p:xfrm>
        <a:graphic>
          <a:graphicData uri="http://schemas.openxmlformats.org/drawingml/2006/table">
            <a:tbl>
              <a:tblPr firstRow="1" bandRow="1">
                <a:tableStyleId>{5C22544A-7EE6-4342-B048-85BDC9FD1C3A}</a:tableStyleId>
              </a:tblPr>
              <a:tblGrid>
                <a:gridCol w="848648">
                  <a:extLst>
                    <a:ext uri="{9D8B030D-6E8A-4147-A177-3AD203B41FA5}">
                      <a16:colId xmlns:a16="http://schemas.microsoft.com/office/drawing/2014/main" xmlns="" val="2181609705"/>
                    </a:ext>
                  </a:extLst>
                </a:gridCol>
                <a:gridCol w="8035860">
                  <a:extLst>
                    <a:ext uri="{9D8B030D-6E8A-4147-A177-3AD203B41FA5}">
                      <a16:colId xmlns:a16="http://schemas.microsoft.com/office/drawing/2014/main" xmlns="" val="3279706433"/>
                    </a:ext>
                  </a:extLst>
                </a:gridCol>
              </a:tblGrid>
              <a:tr h="370840">
                <a:tc>
                  <a:txBody>
                    <a:bodyPr/>
                    <a:lstStyle/>
                    <a:p>
                      <a:pPr algn="l" rtl="0" fontAlgn="ctr"/>
                      <a:r>
                        <a:rPr lang="es-419" sz="1200">
                          <a:effectLst/>
                        </a:rPr>
                        <a:t>Variedad STP</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xmlns="" val="1112780972"/>
                  </a:ext>
                </a:extLst>
              </a:tr>
              <a:tr h="370840">
                <a:tc>
                  <a:txBody>
                    <a:bodyPr/>
                    <a:lstStyle/>
                    <a:p>
                      <a:pPr rtl="0" fontAlgn="ctr"/>
                      <a:r>
                        <a:rPr lang="es-419" sz="1200" b="0">
                          <a:effectLst/>
                        </a:rPr>
                        <a:t>STP</a:t>
                      </a:r>
                    </a:p>
                  </a:txBody>
                  <a:tcPr marL="47625" marR="47625" marT="47625" marB="47625" anchor="ctr"/>
                </a:tc>
                <a:tc>
                  <a:txBody>
                    <a:bodyPr/>
                    <a:lstStyle/>
                    <a:p>
                      <a:pPr rtl="0" fontAlgn="ctr"/>
                      <a:r>
                        <a:rPr lang="es-419" sz="1200" b="0">
                          <a:effectLst/>
                        </a:rPr>
                        <a:t>Esta es la versión original IEEE 802.1D (802.1D-1998 y anteriores) que proporciona una topología sin bucles en una red con enlaces redundantes. También llamado Common Spanning Tree (CST), asume una instancia de árbol de expansión para toda la red puenteada, independientemente de la cantidad de VLAN.</a:t>
                      </a:r>
                    </a:p>
                  </a:txBody>
                  <a:tcPr marL="47625" marR="47625" marT="47625" marB="47625" anchor="ctr"/>
                </a:tc>
                <a:extLst>
                  <a:ext uri="{0D108BD9-81ED-4DB2-BD59-A6C34878D82A}">
                    <a16:rowId xmlns:a16="http://schemas.microsoft.com/office/drawing/2014/main" xmlns="" val="2267108576"/>
                  </a:ext>
                </a:extLst>
              </a:tr>
              <a:tr h="370840">
                <a:tc>
                  <a:txBody>
                    <a:bodyPr/>
                    <a:lstStyle/>
                    <a:p>
                      <a:pPr rtl="0" fontAlgn="ctr"/>
                      <a:r>
                        <a:rPr lang="es-419" sz="1200" b="0">
                          <a:effectLst/>
                        </a:rPr>
                        <a:t>PVST+</a:t>
                      </a:r>
                    </a:p>
                  </a:txBody>
                  <a:tcPr marL="47625" marR="47625" marT="47625" marB="47625" anchor="ctr"/>
                </a:tc>
                <a:tc>
                  <a:txBody>
                    <a:bodyPr/>
                    <a:lstStyle/>
                    <a:p>
                      <a:pPr rtl="0" fontAlgn="ctr"/>
                      <a:r>
                        <a:rPr lang="es-419" sz="1200" b="0">
                          <a:effectLst/>
                        </a:rPr>
                        <a:t>El árbol de expansión por VLAN (PVST +) es una mejora de Cisco de STP que proporciona una instancia de árbol de expansión 802.1D separada para cada VLAN configurada en la red.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xmlns="" val="872650561"/>
                  </a:ext>
                </a:extLst>
              </a:tr>
              <a:tr h="370840">
                <a:tc>
                  <a:txBody>
                    <a:bodyPr/>
                    <a:lstStyle/>
                    <a:p>
                      <a:pPr rtl="0" fontAlgn="ctr"/>
                      <a:r>
                        <a:rPr lang="es-419" sz="1200" b="0">
                          <a:effectLst/>
                        </a:rPr>
                        <a:t>802.1D-2004</a:t>
                      </a:r>
                    </a:p>
                  </a:txBody>
                  <a:tcPr marL="47625" marR="47625" marT="47625" marB="47625" anchor="ctr"/>
                </a:tc>
                <a:tc>
                  <a:txBody>
                    <a:bodyPr/>
                    <a:lstStyle/>
                    <a:p>
                      <a:pPr rtl="0" fontAlgn="ctr"/>
                      <a:r>
                        <a:rPr lang="es-419" sz="1200" b="0">
                          <a:effectLst/>
                        </a:rPr>
                        <a:t>Esta es una versión actualizada del estándar STP, que incorpora IEEE 802.1w.</a:t>
                      </a:r>
                    </a:p>
                  </a:txBody>
                  <a:tcPr marL="47625" marR="47625" marT="47625" marB="47625" anchor="ctr"/>
                </a:tc>
                <a:extLst>
                  <a:ext uri="{0D108BD9-81ED-4DB2-BD59-A6C34878D82A}">
                    <a16:rowId xmlns:a16="http://schemas.microsoft.com/office/drawing/2014/main" xmlns="" val="2268619542"/>
                  </a:ext>
                </a:extLst>
              </a:tr>
              <a:tr h="370840">
                <a:tc>
                  <a:txBody>
                    <a:bodyPr/>
                    <a:lstStyle/>
                    <a:p>
                      <a:pPr rtl="0" fontAlgn="ctr"/>
                      <a:r>
                        <a:rPr lang="es-419" sz="1200" b="0">
                          <a:effectLst/>
                        </a:rPr>
                        <a:t>RSTP</a:t>
                      </a:r>
                    </a:p>
                  </a:txBody>
                  <a:tcPr marL="47625" marR="47625" marT="47625" marB="47625" anchor="ctr"/>
                </a:tc>
                <a:tc>
                  <a:txBody>
                    <a:bodyPr/>
                    <a:lstStyle/>
                    <a:p>
                      <a:pPr rtl="0" fontAlgn="ctr"/>
                      <a:r>
                        <a:rPr lang="es-419" sz="1200" b="0">
                          <a:effectLst/>
                        </a:rPr>
                        <a:t>Rapid Spanning Tree Protocol (RSTP) o IEEE 802.1w es una evolución de STP que proporciona una convergencia más rápida que STP.</a:t>
                      </a:r>
                    </a:p>
                  </a:txBody>
                  <a:tcPr marL="47625" marR="47625" marT="47625" marB="47625" anchor="ctr"/>
                </a:tc>
                <a:extLst>
                  <a:ext uri="{0D108BD9-81ED-4DB2-BD59-A6C34878D82A}">
                    <a16:rowId xmlns:a16="http://schemas.microsoft.com/office/drawing/2014/main" xmlns="" val="3321853904"/>
                  </a:ext>
                </a:extLst>
              </a:tr>
              <a:tr h="370840">
                <a:tc>
                  <a:txBody>
                    <a:bodyPr/>
                    <a:lstStyle/>
                    <a:p>
                      <a:pPr rtl="0" fontAlgn="ctr"/>
                      <a:r>
                        <a:rPr lang="es-419" sz="1200" b="0">
                          <a:effectLst/>
                        </a:rPr>
                        <a:t>PVST+ rápido</a:t>
                      </a:r>
                    </a:p>
                  </a:txBody>
                  <a:tcPr marL="47625" marR="47625" marT="47625" marB="47625" anchor="ctr"/>
                </a:tc>
                <a:tc>
                  <a:txBody>
                    <a:bodyPr/>
                    <a:lstStyle/>
                    <a:p>
                      <a:pPr rtl="0" fontAlgn="ctr"/>
                      <a:r>
                        <a:rPr lang="es-419" sz="1200" b="0">
                          <a:effectLst/>
                        </a:rPr>
                        <a:t>Esta es una mejora de Cisco de RSTP que utiliza PVST + y proporciona una instancia independiente de 802.1w por VLAN. Cada instancia aparte admite PortFast, protección de BPDU, filtro de BPDU, protección de raíz y protección de bucle.</a:t>
                      </a:r>
                    </a:p>
                  </a:txBody>
                  <a:tcPr marL="47625" marR="47625" marT="47625" marB="47625" anchor="ctr"/>
                </a:tc>
                <a:extLst>
                  <a:ext uri="{0D108BD9-81ED-4DB2-BD59-A6C34878D82A}">
                    <a16:rowId xmlns:a16="http://schemas.microsoft.com/office/drawing/2014/main" xmlns="" val="2147294024"/>
                  </a:ext>
                </a:extLst>
              </a:tr>
              <a:tr h="370840">
                <a:tc>
                  <a:txBody>
                    <a:bodyPr/>
                    <a:lstStyle/>
                    <a:p>
                      <a:pPr rtl="0" fontAlgn="ctr"/>
                      <a:r>
                        <a:rPr lang="es-419" sz="1200" b="0">
                          <a:effectLst/>
                        </a:rPr>
                        <a:t>MSTP</a:t>
                      </a:r>
                    </a:p>
                  </a:txBody>
                  <a:tcPr marL="47625" marR="47625" marT="47625" marB="47625" anchor="ctr"/>
                </a:tc>
                <a:tc>
                  <a:txBody>
                    <a:bodyPr/>
                    <a:lstStyle/>
                    <a:p>
                      <a:pPr rtl="0" fontAlgn="ctr"/>
                      <a:r>
                        <a:rPr lang="es-419" sz="1200" b="0">
                          <a:effectLst/>
                        </a:rPr>
                        <a:t>El Protocolo de árbol de expansión múltiple (MSTP) es un estándar IEEE inspirado en la implementación anterior de STP de instancia múltiple (MISTP) de Cisco. MSTP asigna varias VLAN en la misma instancia de árbol de expansión.</a:t>
                      </a:r>
                    </a:p>
                  </a:txBody>
                  <a:tcPr marL="47625" marR="47625" marT="47625" marB="47625" anchor="ctr"/>
                </a:tc>
                <a:extLst>
                  <a:ext uri="{0D108BD9-81ED-4DB2-BD59-A6C34878D82A}">
                    <a16:rowId xmlns:a16="http://schemas.microsoft.com/office/drawing/2014/main" xmlns="" val="3668636701"/>
                  </a:ext>
                </a:extLst>
              </a:tr>
              <a:tr h="370840">
                <a:tc>
                  <a:txBody>
                    <a:bodyPr/>
                    <a:lstStyle/>
                    <a:p>
                      <a:pPr rtl="0" fontAlgn="ctr"/>
                      <a:r>
                        <a:rPr lang="es-419" sz="1200" b="0">
                          <a:effectLst/>
                        </a:rPr>
                        <a:t>Instancia</a:t>
                      </a:r>
                    </a:p>
                  </a:txBody>
                  <a:tcPr marL="47625" marR="47625" marT="47625" marB="47625" anchor="ctr"/>
                </a:tc>
                <a:tc>
                  <a:txBody>
                    <a:bodyPr/>
                    <a:lstStyle/>
                    <a:p>
                      <a:pPr rtl="0" fontAlgn="ctr"/>
                      <a:r>
                        <a:rPr lang="es-419" sz="1200" b="0" dirty="0" err="1">
                          <a:effectLst/>
                        </a:rPr>
                        <a:t>Multiple</a:t>
                      </a:r>
                      <a:r>
                        <a:rPr lang="es-419" sz="1200" b="0" dirty="0">
                          <a:effectLst/>
                        </a:rPr>
                        <a:t> </a:t>
                      </a:r>
                      <a:r>
                        <a:rPr lang="es-419" sz="1200" b="0" dirty="0" err="1">
                          <a:effectLst/>
                        </a:rPr>
                        <a:t>Spanning</a:t>
                      </a:r>
                      <a:r>
                        <a:rPr lang="es-419" sz="1200" b="0" dirty="0">
                          <a:effectLst/>
                        </a:rPr>
                        <a:t> </a:t>
                      </a:r>
                      <a:r>
                        <a:rPr lang="es-419" sz="1200" b="0" dirty="0" err="1">
                          <a:effectLst/>
                        </a:rPr>
                        <a:t>Tree</a:t>
                      </a:r>
                      <a:r>
                        <a:rPr lang="es-419" sz="1200" b="0" dirty="0">
                          <a:effectLst/>
                        </a:rPr>
                        <a:t> (MST) es la implementación de Cisco de MSTP, que proporciona hasta 16 instancias de RSTP y combina muchas VLAN con la misma topología física y lógica en una instancia RSTP común. Cada instancia admite </a:t>
                      </a:r>
                      <a:r>
                        <a:rPr lang="es-419" sz="1200" b="0" dirty="0" err="1">
                          <a:effectLst/>
                        </a:rPr>
                        <a:t>PortFast</a:t>
                      </a:r>
                      <a:r>
                        <a:rPr lang="es-419" sz="1200" b="0" dirty="0">
                          <a:effectLst/>
                        </a:rPr>
                        <a:t>, protección BPDU, filtro BPDU, protección de raíz y protección de bucle.</a:t>
                      </a:r>
                    </a:p>
                  </a:txBody>
                  <a:tcPr marL="47625" marR="47625" marT="47625" marB="47625" anchor="ctr"/>
                </a:tc>
                <a:extLst>
                  <a:ext uri="{0D108BD9-81ED-4DB2-BD59-A6C34878D82A}">
                    <a16:rowId xmlns:a16="http://schemas.microsoft.com/office/drawing/2014/main" xmlns="" val="598208637"/>
                  </a:ext>
                </a:extLst>
              </a:tr>
            </a:tbl>
          </a:graphicData>
        </a:graphic>
      </p:graphicFrame>
    </p:spTree>
    <p:custDataLst>
      <p:tags r:id="rId1"/>
    </p:custDataLst>
    <p:extLst>
      <p:ext uri="{BB962C8B-B14F-4D97-AF65-F5344CB8AC3E}">
        <p14:creationId xmlns:p14="http://schemas.microsoft.com/office/powerpoint/2010/main" xmlns="" val="3805273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Evolución de STP</a:t>
            </a:r>
            <a:br>
              <a:rPr lang="es-419" sz="1600" dirty="0"/>
            </a:br>
            <a:r>
              <a:rPr lang="es-419" sz="2400" dirty="0"/>
              <a:t>Conceptos de RSTP</a:t>
            </a:r>
          </a:p>
        </p:txBody>
      </p:sp>
      <p:sp>
        <p:nvSpPr>
          <p:cNvPr id="4" name="Content Placeholder 3">
            <a:extLst>
              <a:ext uri="{FF2B5EF4-FFF2-40B4-BE49-F238E27FC236}">
                <a16:creationId xmlns:a16="http://schemas.microsoft.com/office/drawing/2014/main" xmlns="" id="{0C1569D3-84EC-5A4F-AC19-153D0142A10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RSTP (IEEE 802.1w) reemplaza al 802.1D original mientras conserva la compatibilidad con versiones anteriores. La terminología de STP 802.1w sigue siendo fundamentalmente la misma que la de STP IEEE 802.1D original. La mayoría de los parámetros se han dejado sin cambios. Los usuarios que estén familiarizados con el estándar STP original pueden configurar fácilmente RSTP. El mismo algoritmo de árbol de expansión se utiliza tanto para STP como para RSTP para determinar los roles de puerto y la topología.</a:t>
            </a:r>
          </a:p>
          <a:p>
            <a:pPr marL="342900" indent="-342900" algn="l" rtl="0">
              <a:buFont typeface="Arial" panose="020B0604020202020204" pitchFamily="34" charset="0"/>
              <a:buChar char="•"/>
            </a:pPr>
            <a:r>
              <a:rPr lang="es-419" sz="1400" dirty="0">
                <a:solidFill>
                  <a:srgbClr val="000000"/>
                </a:solidFill>
              </a:rPr>
              <a:t>RSTP aumenta la velocidad del recálculo del árbol de expansión cuando cambia la topología de la red de Capa 2. RSTP puede lograr una convergencia mucho más rápida en una red configurada en forma adecuada, a veces sólo en unos pocos cientos de milisegundos. Si un puerto está configurado para ser un puerto alternativo, puede cambiar inmediatamente a un estado de reenvío sin esperar a que la red converja.</a:t>
            </a:r>
          </a:p>
          <a:p>
            <a:pPr marL="0" indent="0" algn="l"/>
            <a:endParaRPr lang="en-US" sz="1400" b="1" dirty="0">
              <a:solidFill>
                <a:srgbClr val="000000"/>
              </a:solidFill>
            </a:endParaRPr>
          </a:p>
          <a:p>
            <a:pPr marL="0" indent="0" algn="l" rtl="0"/>
            <a:r>
              <a:rPr lang="es-419" sz="1400" b="1" dirty="0">
                <a:solidFill>
                  <a:srgbClr val="000000"/>
                </a:solidFill>
              </a:rPr>
              <a:t>Nota</a:t>
            </a:r>
            <a:r>
              <a:rPr lang="es-419" sz="1400" dirty="0">
                <a:solidFill>
                  <a:srgbClr val="000000"/>
                </a:solidFill>
              </a:rPr>
              <a:t>: Rapid PVST + es la implementación de Cisco de RSTP por VLAN. Con Rapid PVST + se ejecuta una instancia independiente de RSTP para cada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977565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Evolución de STP</a:t>
            </a:r>
            <a:br>
              <a:rPr lang="es-419" sz="1600" dirty="0"/>
            </a:br>
            <a:r>
              <a:rPr lang="es-419" sz="2400" dirty="0"/>
              <a:t>Estados del puerto RSTP y las funciones del puerto</a:t>
            </a:r>
          </a:p>
        </p:txBody>
      </p:sp>
      <p:sp>
        <p:nvSpPr>
          <p:cNvPr id="10" name="Rectangle 9">
            <a:extLst>
              <a:ext uri="{FF2B5EF4-FFF2-40B4-BE49-F238E27FC236}">
                <a16:creationId xmlns:a16="http://schemas.microsoft.com/office/drawing/2014/main" xmlns="" id="{D654BBC0-25FB-9E48-B1FE-9F7F413D56C0}"/>
              </a:ext>
            </a:extLst>
          </p:cNvPr>
          <p:cNvSpPr/>
          <p:nvPr/>
        </p:nvSpPr>
        <p:spPr>
          <a:xfrm>
            <a:off x="395416" y="730265"/>
            <a:ext cx="3015191" cy="1200329"/>
          </a:xfrm>
          <a:prstGeom prst="rect">
            <a:avLst/>
          </a:prstGeom>
        </p:spPr>
        <p:txBody>
          <a:bodyPr wrap="square">
            <a:spAutoFit/>
          </a:bodyPr>
          <a:lstStyle/>
          <a:p>
            <a:pPr rtl="0"/>
            <a:r>
              <a:rPr lang="es-419" sz="1200" dirty="0">
                <a:solidFill>
                  <a:srgbClr val="000000"/>
                </a:solidFill>
                <a:latin typeface="+mn-lt"/>
              </a:rPr>
              <a:t>Solo hay tres estados de puerto en RSTP que corresponden a los tres estados operativos posibles en STP.</a:t>
            </a:r>
          </a:p>
          <a:p>
            <a:pPr rtl="0"/>
            <a:r>
              <a:rPr lang="es-419" sz="1200" dirty="0">
                <a:solidFill>
                  <a:srgbClr val="000000"/>
                </a:solidFill>
                <a:latin typeface="+mn-lt"/>
              </a:rPr>
              <a:t> Los estados de desactivación, bloqueo y escucha 802.1D se fusionan en un único estado de descarte 802.1w.</a:t>
            </a:r>
          </a:p>
        </p:txBody>
      </p:sp>
      <p:pic>
        <p:nvPicPr>
          <p:cNvPr id="7" name="Content Placeholder 6">
            <a:extLst>
              <a:ext uri="{FF2B5EF4-FFF2-40B4-BE49-F238E27FC236}">
                <a16:creationId xmlns:a16="http://schemas.microsoft.com/office/drawing/2014/main" xmlns="" id="{71981DC3-8927-0748-8042-41881B94E02E}"/>
              </a:ext>
            </a:extLst>
          </p:cNvPr>
          <p:cNvPicPr>
            <a:picLocks noGrp="1" noChangeAspect="1"/>
          </p:cNvPicPr>
          <p:nvPr>
            <p:ph idx="1"/>
          </p:nvPr>
        </p:nvPicPr>
        <p:blipFill>
          <a:blip r:embed="rId4"/>
          <a:stretch>
            <a:fillRect/>
          </a:stretch>
        </p:blipFill>
        <p:spPr>
          <a:xfrm>
            <a:off x="798512" y="1958934"/>
            <a:ext cx="2453678" cy="2507946"/>
          </a:xfrm>
        </p:spPr>
      </p:pic>
      <p:sp>
        <p:nvSpPr>
          <p:cNvPr id="11" name="Rectangle 10">
            <a:extLst>
              <a:ext uri="{FF2B5EF4-FFF2-40B4-BE49-F238E27FC236}">
                <a16:creationId xmlns:a16="http://schemas.microsoft.com/office/drawing/2014/main" xmlns="" id="{921C0A66-96F3-4344-9D6D-23FFDD89EEB4}"/>
              </a:ext>
            </a:extLst>
          </p:cNvPr>
          <p:cNvSpPr/>
          <p:nvPr/>
        </p:nvSpPr>
        <p:spPr>
          <a:xfrm>
            <a:off x="5191932" y="730265"/>
            <a:ext cx="3457798" cy="1384995"/>
          </a:xfrm>
          <a:prstGeom prst="rect">
            <a:avLst/>
          </a:prstGeom>
        </p:spPr>
        <p:txBody>
          <a:bodyPr wrap="square">
            <a:spAutoFit/>
          </a:bodyPr>
          <a:lstStyle/>
          <a:p>
            <a:pPr rtl="0"/>
            <a:r>
              <a:rPr lang="es-419" sz="1200" dirty="0">
                <a:solidFill>
                  <a:srgbClr val="000000"/>
                </a:solidFill>
                <a:latin typeface="+mn-lt"/>
              </a:rPr>
              <a:t>Los puertos raíz y los puertos designados son los mismos para STP y RSTP. Sin embargo, hay dos roles de puerto RSTP que corresponden al estado de bloqueo de STP. En STP, un puerto bloqueado se define como no ser el puerto designado o raíz. RSTP tiene dos funciones de puerto para este propósito.</a:t>
            </a:r>
          </a:p>
        </p:txBody>
      </p:sp>
      <p:pic>
        <p:nvPicPr>
          <p:cNvPr id="9" name="Picture 8">
            <a:extLst>
              <a:ext uri="{FF2B5EF4-FFF2-40B4-BE49-F238E27FC236}">
                <a16:creationId xmlns:a16="http://schemas.microsoft.com/office/drawing/2014/main" xmlns="" id="{AD156C7C-0965-3B4A-A47A-10F85C708759}"/>
              </a:ext>
            </a:extLst>
          </p:cNvPr>
          <p:cNvPicPr>
            <a:picLocks noChangeAspect="1"/>
          </p:cNvPicPr>
          <p:nvPr/>
        </p:nvPicPr>
        <p:blipFill>
          <a:blip r:embed="rId5"/>
          <a:stretch>
            <a:fillRect/>
          </a:stretch>
        </p:blipFill>
        <p:spPr>
          <a:xfrm>
            <a:off x="5344053" y="2115260"/>
            <a:ext cx="3153555" cy="2507946"/>
          </a:xfrm>
          <a:prstGeom prst="rect">
            <a:avLst/>
          </a:prstGeom>
        </p:spPr>
      </p:pic>
    </p:spTree>
    <p:custDataLst>
      <p:tags r:id="rId1"/>
    </p:custDataLst>
    <p:extLst>
      <p:ext uri="{BB962C8B-B14F-4D97-AF65-F5344CB8AC3E}">
        <p14:creationId xmlns:p14="http://schemas.microsoft.com/office/powerpoint/2010/main" xmlns="" val="26416152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
            </a:r>
            <a:br>
              <a:rPr lang="es-419" sz="1600" dirty="0"/>
            </a:br>
            <a:r>
              <a:rPr lang="es-419" sz="1600" dirty="0"/>
              <a:t>Evolución de STP</a:t>
            </a:r>
            <a:br>
              <a:rPr lang="es-419" sz="1600" dirty="0"/>
            </a:br>
            <a:r>
              <a:rPr lang="es-419" sz="2400" dirty="0"/>
              <a:t>Estados de puerto RSTP y las funciones de puerto (cont.) </a:t>
            </a:r>
          </a:p>
        </p:txBody>
      </p:sp>
      <p:sp>
        <p:nvSpPr>
          <p:cNvPr id="4" name="Content Placeholder 3">
            <a:extLst>
              <a:ext uri="{FF2B5EF4-FFF2-40B4-BE49-F238E27FC236}">
                <a16:creationId xmlns:a16="http://schemas.microsoft.com/office/drawing/2014/main" xmlns="" id="{F8C9C8E7-6C21-AB4A-9F38-1DD54FE90B8C}"/>
              </a:ext>
            </a:extLst>
          </p:cNvPr>
          <p:cNvSpPr>
            <a:spLocks noGrp="1"/>
          </p:cNvSpPr>
          <p:nvPr>
            <p:ph idx="1"/>
          </p:nvPr>
        </p:nvSpPr>
        <p:spPr>
          <a:xfrm>
            <a:off x="474662" y="731838"/>
            <a:ext cx="8280057" cy="687312"/>
          </a:xfrm>
        </p:spPr>
        <p:txBody>
          <a:bodyPr/>
          <a:lstStyle/>
          <a:p>
            <a:pPr marL="0" indent="0" algn="l" rtl="0"/>
            <a:r>
              <a:rPr lang="es-419" sz="1400">
                <a:solidFill>
                  <a:srgbClr val="000000"/>
                </a:solidFill>
              </a:rPr>
              <a:t>El puerto alternativo tiene una ruta alternativa al puente raíz. El puerto de copia de seguridad es una copia de seguridad en un medio compartido, como un concentrador. Un puerto de copia de seguridad es menos común porque ahora los concentradores se consideran dispositivos heredados.</a:t>
            </a:r>
          </a:p>
        </p:txBody>
      </p:sp>
      <p:pic>
        <p:nvPicPr>
          <p:cNvPr id="6" name="Picture 5">
            <a:extLst>
              <a:ext uri="{FF2B5EF4-FFF2-40B4-BE49-F238E27FC236}">
                <a16:creationId xmlns:a16="http://schemas.microsoft.com/office/drawing/2014/main" xmlns="" id="{7155CEBD-692A-BE4E-9B51-47E6B2BA8F0A}"/>
              </a:ext>
            </a:extLst>
          </p:cNvPr>
          <p:cNvPicPr>
            <a:picLocks noChangeAspect="1"/>
          </p:cNvPicPr>
          <p:nvPr/>
        </p:nvPicPr>
        <p:blipFill>
          <a:blip r:embed="rId4"/>
          <a:stretch>
            <a:fillRect/>
          </a:stretch>
        </p:blipFill>
        <p:spPr>
          <a:xfrm>
            <a:off x="1942970" y="1623134"/>
            <a:ext cx="4906409" cy="3340727"/>
          </a:xfrm>
          <a:prstGeom prst="rect">
            <a:avLst/>
          </a:prstGeom>
        </p:spPr>
      </p:pic>
    </p:spTree>
    <p:custDataLst>
      <p:tags r:id="rId1"/>
    </p:custDataLst>
    <p:extLst>
      <p:ext uri="{BB962C8B-B14F-4D97-AF65-F5344CB8AC3E}">
        <p14:creationId xmlns:p14="http://schemas.microsoft.com/office/powerpoint/2010/main" xmlns="" val="5072698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Evolución de STP</a:t>
            </a:r>
            <a:r>
              <a:rPr lang="en-US" dirty="0"/>
              <a:t/>
            </a:r>
            <a:br>
              <a:rPr lang="en-US" dirty="0"/>
            </a:br>
            <a:r>
              <a:rPr lang="es-419" sz="2400"/>
              <a:t>PortFast y BPDU Guard</a:t>
            </a:r>
          </a:p>
        </p:txBody>
      </p:sp>
      <p:sp>
        <p:nvSpPr>
          <p:cNvPr id="5" name="Content Placeholder 4">
            <a:extLst>
              <a:ext uri="{FF2B5EF4-FFF2-40B4-BE49-F238E27FC236}">
                <a16:creationId xmlns:a16="http://schemas.microsoft.com/office/drawing/2014/main" xmlns="" id="{A3DEB9A8-9F1A-B94B-8B6B-ECAE79AA7260}"/>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Cuando un dispositivo está conectado a un puerto del </a:t>
            </a:r>
            <a:r>
              <a:rPr lang="es-419" sz="1400" dirty="0" err="1">
                <a:solidFill>
                  <a:srgbClr val="000000"/>
                </a:solidFill>
              </a:rPr>
              <a:t>switch</a:t>
            </a:r>
            <a:r>
              <a:rPr lang="es-419" sz="1400" dirty="0">
                <a:solidFill>
                  <a:srgbClr val="000000"/>
                </a:solidFill>
              </a:rPr>
              <a:t> o cuando un </a:t>
            </a:r>
            <a:r>
              <a:rPr lang="es-419" sz="1400" dirty="0" err="1">
                <a:solidFill>
                  <a:srgbClr val="000000"/>
                </a:solidFill>
              </a:rPr>
              <a:t>switch</a:t>
            </a:r>
            <a:r>
              <a:rPr lang="es-419" sz="1400" dirty="0">
                <a:solidFill>
                  <a:srgbClr val="000000"/>
                </a:solidFill>
              </a:rPr>
              <a:t> se enciende, el puerto del </a:t>
            </a:r>
            <a:r>
              <a:rPr lang="es-419" sz="1400" dirty="0" err="1">
                <a:solidFill>
                  <a:srgbClr val="000000"/>
                </a:solidFill>
              </a:rPr>
              <a:t>switch</a:t>
            </a:r>
            <a:r>
              <a:rPr lang="es-419" sz="1400" dirty="0">
                <a:solidFill>
                  <a:srgbClr val="000000"/>
                </a:solidFill>
              </a:rPr>
              <a:t> pasa por los estados de escucha y aprendizaje, esperando cada vez que expire el temporizador de retardo de reenvío. Este retraso es de 15 segundos para cada estado durante un total de 30 segundos. Esto puede presentar un problema para los clientes DHCP que intentan detectar un servidor DHCP porque el proceso DHCP puede agotarse. El resultado es que un cliente IPv4 no recibirá una dirección IPv4 válida.</a:t>
            </a:r>
          </a:p>
          <a:p>
            <a:pPr marL="342900" indent="-342900" algn="l" rtl="0">
              <a:buFont typeface="Arial" panose="020B0604020202020204" pitchFamily="34" charset="0"/>
              <a:buChar char="•"/>
            </a:pPr>
            <a:r>
              <a:rPr lang="es-419" sz="1400" dirty="0">
                <a:solidFill>
                  <a:srgbClr val="000000"/>
                </a:solidFill>
              </a:rPr>
              <a:t>Cuando un puerto de </a:t>
            </a:r>
            <a:r>
              <a:rPr lang="es-419" sz="1400" dirty="0" err="1">
                <a:solidFill>
                  <a:srgbClr val="000000"/>
                </a:solidFill>
              </a:rPr>
              <a:t>switch</a:t>
            </a:r>
            <a:r>
              <a:rPr lang="es-419" sz="1400" dirty="0">
                <a:solidFill>
                  <a:srgbClr val="000000"/>
                </a:solidFill>
              </a:rPr>
              <a:t> está configurado con </a:t>
            </a:r>
            <a:r>
              <a:rPr lang="es-419" sz="1400" dirty="0" err="1">
                <a:solidFill>
                  <a:srgbClr val="000000"/>
                </a:solidFill>
              </a:rPr>
              <a:t>PortFast</a:t>
            </a:r>
            <a:r>
              <a:rPr lang="es-419" sz="1400" dirty="0">
                <a:solidFill>
                  <a:srgbClr val="000000"/>
                </a:solidFill>
              </a:rPr>
              <a:t>, ese puerto pasa de un estado de bloqueo al de reenvío inmediatamente, evitando el retraso de 30 segundos. Puede utilizar </a:t>
            </a:r>
            <a:r>
              <a:rPr lang="es-419" sz="1400" dirty="0" err="1">
                <a:solidFill>
                  <a:srgbClr val="000000"/>
                </a:solidFill>
              </a:rPr>
              <a:t>PortFast</a:t>
            </a:r>
            <a:r>
              <a:rPr lang="es-419" sz="1400" dirty="0">
                <a:solidFill>
                  <a:srgbClr val="000000"/>
                </a:solidFill>
              </a:rPr>
              <a:t> en los puertos de acceso para permitir que los dispositivos conectados a estos puertos accedan a la red inmediatamente. </a:t>
            </a:r>
            <a:r>
              <a:rPr lang="es-419" sz="1400" dirty="0" err="1">
                <a:solidFill>
                  <a:srgbClr val="000000"/>
                </a:solidFill>
              </a:rPr>
              <a:t>PortFast</a:t>
            </a:r>
            <a:r>
              <a:rPr lang="es-419" sz="1400" dirty="0">
                <a:solidFill>
                  <a:srgbClr val="000000"/>
                </a:solidFill>
              </a:rPr>
              <a:t> sólo debe utilizarse en puertos de acceso. Si habilita </a:t>
            </a:r>
            <a:r>
              <a:rPr lang="es-419" sz="1400" dirty="0" err="1">
                <a:solidFill>
                  <a:srgbClr val="000000"/>
                </a:solidFill>
              </a:rPr>
              <a:t>PortFast</a:t>
            </a:r>
            <a:r>
              <a:rPr lang="es-419" sz="1400" dirty="0">
                <a:solidFill>
                  <a:srgbClr val="000000"/>
                </a:solidFill>
              </a:rPr>
              <a:t> en un puerto que se conecta a otro </a:t>
            </a:r>
            <a:r>
              <a:rPr lang="es-419" sz="1400" dirty="0" err="1">
                <a:solidFill>
                  <a:srgbClr val="000000"/>
                </a:solidFill>
              </a:rPr>
              <a:t>switch</a:t>
            </a:r>
            <a:r>
              <a:rPr lang="es-419" sz="1400" dirty="0">
                <a:solidFill>
                  <a:srgbClr val="000000"/>
                </a:solidFill>
              </a:rPr>
              <a:t>, corre el riesgo de crear un bucle de árbol de expansión. </a:t>
            </a:r>
          </a:p>
          <a:p>
            <a:pPr marL="342900" indent="-342900" algn="l" rtl="0">
              <a:buFont typeface="Arial" panose="020B0604020202020204" pitchFamily="34" charset="0"/>
              <a:buChar char="•"/>
            </a:pPr>
            <a:r>
              <a:rPr lang="es-419" sz="1400" dirty="0">
                <a:solidFill>
                  <a:srgbClr val="000000"/>
                </a:solidFill>
              </a:rPr>
              <a:t>Un puerto de </a:t>
            </a:r>
            <a:r>
              <a:rPr lang="es-419" sz="1400" dirty="0" err="1">
                <a:solidFill>
                  <a:srgbClr val="000000"/>
                </a:solidFill>
              </a:rPr>
              <a:t>switch</a:t>
            </a:r>
            <a:r>
              <a:rPr lang="es-419" sz="1400" dirty="0">
                <a:solidFill>
                  <a:srgbClr val="000000"/>
                </a:solidFill>
              </a:rPr>
              <a:t> habilitado para </a:t>
            </a:r>
            <a:r>
              <a:rPr lang="es-419" sz="1400" dirty="0" err="1">
                <a:solidFill>
                  <a:srgbClr val="000000"/>
                </a:solidFill>
              </a:rPr>
              <a:t>PortFast</a:t>
            </a:r>
            <a:r>
              <a:rPr lang="es-419" sz="1400" dirty="0">
                <a:solidFill>
                  <a:srgbClr val="000000"/>
                </a:solidFill>
              </a:rPr>
              <a:t> nunca debería recibir BPDU porque eso indicaría que el </a:t>
            </a:r>
            <a:r>
              <a:rPr lang="es-419" sz="1400" dirty="0" err="1">
                <a:solidFill>
                  <a:srgbClr val="000000"/>
                </a:solidFill>
              </a:rPr>
              <a:t>switch</a:t>
            </a:r>
            <a:r>
              <a:rPr lang="es-419" sz="1400" dirty="0">
                <a:solidFill>
                  <a:srgbClr val="000000"/>
                </a:solidFill>
              </a:rPr>
              <a:t> está conectado al puerto, lo que podría causar un bucle de árbol de expansión. Los </a:t>
            </a:r>
            <a:r>
              <a:rPr lang="es-419" sz="1400" dirty="0" err="1">
                <a:solidFill>
                  <a:srgbClr val="000000"/>
                </a:solidFill>
              </a:rPr>
              <a:t>switch</a:t>
            </a:r>
            <a:r>
              <a:rPr lang="es-419" sz="1400" dirty="0">
                <a:solidFill>
                  <a:srgbClr val="000000"/>
                </a:solidFill>
              </a:rPr>
              <a:t> Cisco admiten una característica denominada “protección BPDU”. Cuando está habilitado, inmediatamente pone el puerto del </a:t>
            </a:r>
            <a:r>
              <a:rPr lang="es-419" sz="1400" dirty="0" err="1">
                <a:solidFill>
                  <a:srgbClr val="000000"/>
                </a:solidFill>
              </a:rPr>
              <a:t>switch</a:t>
            </a:r>
            <a:r>
              <a:rPr lang="es-419" sz="1400" dirty="0">
                <a:solidFill>
                  <a:srgbClr val="000000"/>
                </a:solidFill>
              </a:rPr>
              <a:t> en un estado </a:t>
            </a:r>
            <a:r>
              <a:rPr lang="es-419" sz="1400" dirty="0" err="1">
                <a:solidFill>
                  <a:srgbClr val="000000"/>
                </a:solidFill>
              </a:rPr>
              <a:t>errdisabled</a:t>
            </a:r>
            <a:r>
              <a:rPr lang="es-419" sz="1400" dirty="0">
                <a:solidFill>
                  <a:srgbClr val="000000"/>
                </a:solidFill>
              </a:rPr>
              <a:t> (error-</a:t>
            </a:r>
            <a:r>
              <a:rPr lang="es-419" sz="1400" dirty="0" err="1">
                <a:solidFill>
                  <a:srgbClr val="000000"/>
                </a:solidFill>
              </a:rPr>
              <a:t>disabled</a:t>
            </a:r>
            <a:r>
              <a:rPr lang="es-419" sz="1400" dirty="0">
                <a:solidFill>
                  <a:srgbClr val="000000"/>
                </a:solidFill>
              </a:rPr>
              <a:t>) al recibir cualquier BPDU. Esto protege contra posibles bucles al apagar eficazmente el puerto. El administrador debe volver a poner manualmente la interfaz en servicio.</a:t>
            </a:r>
          </a:p>
        </p:txBody>
      </p:sp>
    </p:spTree>
    <p:custDataLst>
      <p:tags r:id="rId1"/>
    </p:custDataLst>
    <p:extLst>
      <p:ext uri="{BB962C8B-B14F-4D97-AF65-F5344CB8AC3E}">
        <p14:creationId xmlns:p14="http://schemas.microsoft.com/office/powerpoint/2010/main" xmlns="" val="2806111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Evolución de STP</a:t>
            </a:r>
            <a:r>
              <a:rPr lang="en-US" dirty="0"/>
              <a:t/>
            </a:r>
            <a:br>
              <a:rPr lang="en-US" dirty="0"/>
            </a:br>
            <a:r>
              <a:rPr lang="es-419" sz="2400" dirty="0"/>
              <a:t>Alternativas a STP</a:t>
            </a:r>
          </a:p>
        </p:txBody>
      </p:sp>
      <p:sp>
        <p:nvSpPr>
          <p:cNvPr id="4" name="Content Placeholder 3">
            <a:extLst>
              <a:ext uri="{FF2B5EF4-FFF2-40B4-BE49-F238E27FC236}">
                <a16:creationId xmlns:a16="http://schemas.microsoft.com/office/drawing/2014/main" xmlns="" id="{8373BCA3-A7F4-BA45-9FB9-02EF718A223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A lo largo de los años, las organizaciones requerían una mayor resiliencia y disponibilidad en la LAN. Las LAN Ethernet pasaron de unos pocos </a:t>
            </a:r>
            <a:r>
              <a:rPr lang="es-419" sz="1400" dirty="0" err="1">
                <a:solidFill>
                  <a:srgbClr val="000000"/>
                </a:solidFill>
              </a:rPr>
              <a:t>switch</a:t>
            </a:r>
            <a:r>
              <a:rPr lang="es-419" sz="1400" dirty="0">
                <a:solidFill>
                  <a:srgbClr val="000000"/>
                </a:solidFill>
              </a:rPr>
              <a:t> interconectados conectados </a:t>
            </a:r>
            <a:r>
              <a:rPr lang="es-419" sz="1400" dirty="0" err="1">
                <a:solidFill>
                  <a:srgbClr val="000000"/>
                </a:solidFill>
              </a:rPr>
              <a:t>conectados</a:t>
            </a:r>
            <a:r>
              <a:rPr lang="es-419" sz="1400" dirty="0">
                <a:solidFill>
                  <a:srgbClr val="000000"/>
                </a:solidFill>
              </a:rPr>
              <a:t> a un único enrutador, a un sofisticado diseño de red jerárquica que incluía </a:t>
            </a:r>
            <a:r>
              <a:rPr lang="es-419" sz="1400" dirty="0" err="1">
                <a:solidFill>
                  <a:srgbClr val="000000"/>
                </a:solidFill>
              </a:rPr>
              <a:t>switch</a:t>
            </a:r>
            <a:r>
              <a:rPr lang="es-419" sz="1400" dirty="0">
                <a:solidFill>
                  <a:srgbClr val="000000"/>
                </a:solidFill>
              </a:rPr>
              <a:t> de acceso, distribución y capa central.</a:t>
            </a:r>
          </a:p>
          <a:p>
            <a:pPr marL="342900" indent="-342900" algn="l" rtl="0">
              <a:buFont typeface="Arial" panose="020B0604020202020204" pitchFamily="34" charset="0"/>
              <a:buChar char="•"/>
            </a:pPr>
            <a:r>
              <a:rPr lang="es-419" sz="1400" dirty="0">
                <a:solidFill>
                  <a:srgbClr val="000000"/>
                </a:solidFill>
              </a:rPr>
              <a:t>Dependiendo de la implementación, la capa 2 puede incluir no solo la capa de acceso, sino también la distribución o incluso las capas principales. Estos diseños pueden incluir cientos de </a:t>
            </a:r>
            <a:r>
              <a:rPr lang="es-419" sz="1400" dirty="0" err="1">
                <a:solidFill>
                  <a:srgbClr val="000000"/>
                </a:solidFill>
              </a:rPr>
              <a:t>switch</a:t>
            </a:r>
            <a:r>
              <a:rPr lang="es-419" sz="1400" dirty="0">
                <a:solidFill>
                  <a:srgbClr val="000000"/>
                </a:solidFill>
              </a:rPr>
              <a:t>, con cientos o incluso miles de VLAN. STP se ha adaptado a la redundancia y complejidad añadida con mejoras, como parte de RSTP y MSTP.</a:t>
            </a:r>
          </a:p>
          <a:p>
            <a:pPr marL="342900" indent="-342900" algn="l" rtl="0">
              <a:buFont typeface="Arial" panose="020B0604020202020204" pitchFamily="34" charset="0"/>
              <a:buChar char="•"/>
            </a:pPr>
            <a:r>
              <a:rPr lang="es-419" sz="1400" dirty="0">
                <a:solidFill>
                  <a:srgbClr val="000000"/>
                </a:solidFill>
              </a:rPr>
              <a:t>Un aspecto importante del diseño de red es la convergencia rápida y predecible cuando se produce un error o un cambio en la topología. El árbol de expansión no ofrece las mismas eficiencias y predictibilidades proporcionadas por los protocolos de enrutamiento en la Capa 3.</a:t>
            </a:r>
          </a:p>
          <a:p>
            <a:pPr marL="342900" indent="-342900" algn="l" rtl="0">
              <a:buFont typeface="Arial" panose="020B0604020202020204" pitchFamily="34" charset="0"/>
              <a:buChar char="•"/>
            </a:pPr>
            <a:r>
              <a:rPr lang="es-419" sz="1400" dirty="0">
                <a:solidFill>
                  <a:srgbClr val="000000"/>
                </a:solidFill>
              </a:rPr>
              <a:t>El enrutamiento de capa 3 permite rutas y bucles redundantes en la topología, sin bloquear puertos. Por esta razón, algunos entornos están en transición a la capa 3 en todas partes, excepto donde los dispositivos se conectan al </a:t>
            </a:r>
            <a:r>
              <a:rPr lang="es-419" sz="1400" dirty="0" err="1">
                <a:solidFill>
                  <a:srgbClr val="000000"/>
                </a:solidFill>
              </a:rPr>
              <a:t>switch</a:t>
            </a:r>
            <a:r>
              <a:rPr lang="es-419" sz="1400" dirty="0">
                <a:solidFill>
                  <a:srgbClr val="000000"/>
                </a:solidFill>
              </a:rPr>
              <a:t> de capa de acceso. En otras palabras, las conexiones entre los </a:t>
            </a:r>
            <a:r>
              <a:rPr lang="es-419" sz="1400" dirty="0" err="1">
                <a:solidFill>
                  <a:srgbClr val="000000"/>
                </a:solidFill>
              </a:rPr>
              <a:t>switch</a:t>
            </a:r>
            <a:r>
              <a:rPr lang="es-419" sz="1400" dirty="0">
                <a:solidFill>
                  <a:srgbClr val="000000"/>
                </a:solidFill>
              </a:rPr>
              <a:t> de capa de acceso y los </a:t>
            </a:r>
            <a:r>
              <a:rPr lang="es-419" sz="1400" dirty="0" err="1">
                <a:solidFill>
                  <a:srgbClr val="000000"/>
                </a:solidFill>
              </a:rPr>
              <a:t>switch</a:t>
            </a:r>
            <a:r>
              <a:rPr lang="es-419" sz="1400" dirty="0">
                <a:solidFill>
                  <a:srgbClr val="000000"/>
                </a:solidFill>
              </a:rPr>
              <a:t> de distribución serían Capa 3 en lugar de Capa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xmlns="" val="32578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5.4 -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Propósito del STP</a:t>
            </a:r>
            <a:r>
              <a:rPr lang="en-US" dirty="0"/>
              <a:t/>
            </a:r>
            <a:br>
              <a:rPr lang="en-US" dirty="0"/>
            </a:br>
            <a:r>
              <a:rPr lang="es-419" sz="2400" dirty="0"/>
              <a:t>Redundancia en redes conmutadas de capa 2</a:t>
            </a:r>
          </a:p>
        </p:txBody>
      </p:sp>
      <p:sp>
        <p:nvSpPr>
          <p:cNvPr id="4" name="Content Placeholder 3">
            <a:extLst>
              <a:ext uri="{FF2B5EF4-FFF2-40B4-BE49-F238E27FC236}">
                <a16:creationId xmlns:a16="http://schemas.microsoft.com/office/drawing/2014/main" xmlns="" id="{CA8F262A-E5D7-9944-BA41-26B7E81639B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En este tema se tratan las causas de los bucles en una red de capa 2 y se explica brevemente cómo funciona el protocolo de árbol de expansión. La redundancia es una parte importante del diseño jerárquico para eliminar puntos únicos de falla y prevenir la interrupción de los servicios de red para los usuarios. Las redes redundantes requieren la adición de rutas físicas, pero la redundancia lógica también debe formar parte del diseño. Tener rutas físicas alternativas para que los datos atraviesen la red permite que los usuarios accedan a los recursos de red, a pesar de las interrupciones de la ruta. Sin embargo, las rutas redundantes en una red Ethernet conmutada pueden causar bucles físicos y lógicos en la capa 2.</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Las LAN Ethernet requieren una topología sin bucles con una única ruta entre dos dispositivos. Un bucle en una LAN Ethernet puede provocar una propagación continua de tramas Ethernet hasta que un enlace se interrumpe y interrumpa el bucle.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r>
              <a:rPr lang="es-419" sz="1400">
                <a:latin typeface="Arial" charset="0"/>
              </a:rPr>
              <a:t>Módulo </a:t>
            </a:r>
            <a:r>
              <a:rPr lang="es-419" sz="1400" dirty="0">
                <a:latin typeface="Arial" charset="0"/>
              </a:rPr>
              <a:t>5: Conceptos STP</a:t>
            </a:r>
            <a:r>
              <a:rPr lang="en-US" dirty="0">
                <a:latin typeface="Arial" charset="0"/>
              </a:rPr>
              <a:t/>
            </a:r>
            <a:br>
              <a:rPr lang="en-US" dirty="0">
                <a:latin typeface="Arial" charset="0"/>
              </a:rPr>
            </a:br>
            <a:r>
              <a:rPr lang="es-419" dirty="0">
                <a:latin typeface="Arial" charset="0"/>
              </a:rPr>
              <a:t>Nuevos términos y comandos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44065" y="798944"/>
            <a:ext cx="3602547" cy="4155319"/>
          </a:xfrm>
        </p:spPr>
        <p:txBody>
          <a:bodyPr/>
          <a:lstStyle/>
          <a:p>
            <a:pPr rtl="0">
              <a:spcBef>
                <a:spcPts val="0"/>
              </a:spcBef>
              <a:spcAft>
                <a:spcPts val="0"/>
              </a:spcAft>
              <a:buFont typeface="Arial" panose="020B0604020202020204" pitchFamily="34" charset="0"/>
              <a:buChar char="•"/>
            </a:pPr>
            <a:r>
              <a:rPr lang="es-419" sz="1100" b="1" dirty="0"/>
              <a:t>Spanning Tree Protocol (STP)</a:t>
            </a:r>
          </a:p>
          <a:p>
            <a:pPr rtl="0">
              <a:spcBef>
                <a:spcPts val="0"/>
              </a:spcBef>
              <a:spcAft>
                <a:spcPts val="0"/>
              </a:spcAft>
              <a:buFont typeface="Arial" panose="020B0604020202020204" pitchFamily="34" charset="0"/>
              <a:buChar char="•"/>
            </a:pPr>
            <a:r>
              <a:rPr lang="es-419" sz="1100" b="1" dirty="0"/>
              <a:t>Spanning Tree Algorithm (STA)</a:t>
            </a:r>
          </a:p>
          <a:p>
            <a:pPr rtl="0">
              <a:spcBef>
                <a:spcPts val="0"/>
              </a:spcBef>
              <a:spcAft>
                <a:spcPts val="0"/>
              </a:spcAft>
              <a:buFont typeface="Arial" panose="020B0604020202020204" pitchFamily="34" charset="0"/>
              <a:buChar char="•"/>
            </a:pPr>
            <a:r>
              <a:rPr lang="es-419" sz="1100" b="1" dirty="0"/>
              <a:t>IEEE 802.1D</a:t>
            </a:r>
          </a:p>
          <a:p>
            <a:pPr rtl="0">
              <a:spcBef>
                <a:spcPts val="0"/>
              </a:spcBef>
              <a:spcAft>
                <a:spcPts val="0"/>
              </a:spcAft>
              <a:buFont typeface="Arial" panose="020B0604020202020204" pitchFamily="34" charset="0"/>
              <a:buChar char="•"/>
            </a:pPr>
            <a:r>
              <a:rPr lang="es-419" sz="1100" b="1" dirty="0"/>
              <a:t>IEEE 802.1w</a:t>
            </a:r>
          </a:p>
          <a:p>
            <a:pPr rtl="0">
              <a:spcBef>
                <a:spcPts val="0"/>
              </a:spcBef>
              <a:spcAft>
                <a:spcPts val="0"/>
              </a:spcAft>
              <a:buFont typeface="Arial" panose="020B0604020202020204" pitchFamily="34" charset="0"/>
              <a:buChar char="•"/>
            </a:pPr>
            <a:r>
              <a:rPr lang="es-419" sz="1100" b="1" dirty="0"/>
              <a:t>Broadcast Storm</a:t>
            </a:r>
          </a:p>
          <a:p>
            <a:pPr rtl="0">
              <a:spcBef>
                <a:spcPts val="0"/>
              </a:spcBef>
              <a:spcAft>
                <a:spcPts val="0"/>
              </a:spcAft>
              <a:buFont typeface="Arial" panose="020B0604020202020204" pitchFamily="34" charset="0"/>
              <a:buChar char="•"/>
            </a:pPr>
            <a:r>
              <a:rPr lang="es-419" sz="1100" b="1" dirty="0"/>
              <a:t>Root Bridge</a:t>
            </a:r>
          </a:p>
          <a:p>
            <a:pPr rtl="0">
              <a:spcBef>
                <a:spcPts val="0"/>
              </a:spcBef>
              <a:spcAft>
                <a:spcPts val="0"/>
              </a:spcAft>
              <a:buFont typeface="Arial" panose="020B0604020202020204" pitchFamily="34" charset="0"/>
              <a:buChar char="•"/>
            </a:pPr>
            <a:r>
              <a:rPr lang="es-419" sz="1100" b="1" dirty="0"/>
              <a:t>Root Port </a:t>
            </a:r>
          </a:p>
          <a:p>
            <a:pPr rtl="0">
              <a:spcBef>
                <a:spcPts val="0"/>
              </a:spcBef>
              <a:spcAft>
                <a:spcPts val="0"/>
              </a:spcAft>
              <a:buFont typeface="Arial" panose="020B0604020202020204" pitchFamily="34" charset="0"/>
              <a:buChar char="•"/>
            </a:pPr>
            <a:r>
              <a:rPr lang="es-419" sz="1100" b="1" dirty="0"/>
              <a:t>Designated Port</a:t>
            </a:r>
          </a:p>
          <a:p>
            <a:pPr rtl="0">
              <a:spcBef>
                <a:spcPts val="0"/>
              </a:spcBef>
              <a:spcAft>
                <a:spcPts val="0"/>
              </a:spcAft>
              <a:buFont typeface="Arial" panose="020B0604020202020204" pitchFamily="34" charset="0"/>
              <a:buChar char="•"/>
            </a:pPr>
            <a:r>
              <a:rPr lang="es-419" sz="1100" b="1" dirty="0"/>
              <a:t>Alternate (Blocked) Port</a:t>
            </a:r>
          </a:p>
          <a:p>
            <a:pPr rtl="0">
              <a:spcBef>
                <a:spcPts val="0"/>
              </a:spcBef>
              <a:spcAft>
                <a:spcPts val="0"/>
              </a:spcAft>
              <a:buFont typeface="Arial" panose="020B0604020202020204" pitchFamily="34" charset="0"/>
              <a:buChar char="•"/>
            </a:pPr>
            <a:r>
              <a:rPr lang="es-419" sz="1100" b="1" dirty="0"/>
              <a:t>Learning</a:t>
            </a:r>
          </a:p>
          <a:p>
            <a:pPr rtl="0">
              <a:spcBef>
                <a:spcPts val="0"/>
              </a:spcBef>
              <a:spcAft>
                <a:spcPts val="0"/>
              </a:spcAft>
              <a:buFont typeface="Arial" panose="020B0604020202020204" pitchFamily="34" charset="0"/>
              <a:buChar char="•"/>
            </a:pPr>
            <a:r>
              <a:rPr lang="es-419" sz="1100" b="1" dirty="0"/>
              <a:t>Listening</a:t>
            </a:r>
          </a:p>
          <a:p>
            <a:pPr rtl="0">
              <a:spcBef>
                <a:spcPts val="0"/>
              </a:spcBef>
              <a:spcAft>
                <a:spcPts val="0"/>
              </a:spcAft>
              <a:buFont typeface="Arial" panose="020B0604020202020204" pitchFamily="34" charset="0"/>
              <a:buChar char="•"/>
            </a:pPr>
            <a:r>
              <a:rPr lang="es-419" sz="1100" b="1" dirty="0"/>
              <a:t>Bridge ID (BID)</a:t>
            </a:r>
          </a:p>
          <a:p>
            <a:pPr rtl="0">
              <a:spcBef>
                <a:spcPts val="0"/>
              </a:spcBef>
              <a:spcAft>
                <a:spcPts val="0"/>
              </a:spcAft>
              <a:buFont typeface="Arial" panose="020B0604020202020204" pitchFamily="34" charset="0"/>
              <a:buChar char="•"/>
            </a:pPr>
            <a:r>
              <a:rPr lang="es-419" sz="1100" b="1" dirty="0"/>
              <a:t>Root ID</a:t>
            </a:r>
          </a:p>
          <a:p>
            <a:pPr rtl="0">
              <a:spcBef>
                <a:spcPts val="0"/>
              </a:spcBef>
              <a:spcAft>
                <a:spcPts val="0"/>
              </a:spcAft>
              <a:buFont typeface="Arial" panose="020B0604020202020204" pitchFamily="34" charset="0"/>
              <a:buChar char="•"/>
            </a:pPr>
            <a:r>
              <a:rPr lang="es-419" sz="1100" b="1" dirty="0"/>
              <a:t>Bridge Protocol Data Unit (BPDU)</a:t>
            </a:r>
          </a:p>
          <a:p>
            <a:pPr rtl="0">
              <a:spcBef>
                <a:spcPts val="0"/>
              </a:spcBef>
              <a:spcAft>
                <a:spcPts val="0"/>
              </a:spcAft>
              <a:buFont typeface="Arial" panose="020B0604020202020204" pitchFamily="34" charset="0"/>
              <a:buChar char="•"/>
            </a:pPr>
            <a:r>
              <a:rPr lang="es-419" sz="1100" b="1" dirty="0"/>
              <a:t>Bridge Priority</a:t>
            </a:r>
          </a:p>
          <a:p>
            <a:pPr rtl="0">
              <a:spcBef>
                <a:spcPts val="0"/>
              </a:spcBef>
              <a:spcAft>
                <a:spcPts val="0"/>
              </a:spcAft>
              <a:buFont typeface="Arial" panose="020B0604020202020204" pitchFamily="34" charset="0"/>
              <a:buChar char="•"/>
            </a:pPr>
            <a:r>
              <a:rPr lang="es-419" sz="1100" b="1" dirty="0"/>
              <a:t>Extended System ID</a:t>
            </a:r>
          </a:p>
          <a:p>
            <a:pPr rtl="0">
              <a:spcBef>
                <a:spcPts val="0"/>
              </a:spcBef>
              <a:spcAft>
                <a:spcPts val="0"/>
              </a:spcAft>
              <a:buFont typeface="Arial" panose="020B0604020202020204" pitchFamily="34" charset="0"/>
              <a:buChar char="•"/>
            </a:pPr>
            <a:r>
              <a:rPr lang="es-419" sz="1100" b="1" dirty="0"/>
              <a:t>short path cost</a:t>
            </a:r>
          </a:p>
          <a:p>
            <a:pPr rtl="0">
              <a:spcBef>
                <a:spcPts val="0"/>
              </a:spcBef>
              <a:spcAft>
                <a:spcPts val="0"/>
              </a:spcAft>
              <a:buFont typeface="Arial" panose="020B0604020202020204" pitchFamily="34" charset="0"/>
              <a:buChar char="•"/>
            </a:pPr>
            <a:r>
              <a:rPr lang="es-419" sz="1100" b="1" dirty="0"/>
              <a:t>long path cost</a:t>
            </a:r>
          </a:p>
          <a:p>
            <a:pPr rtl="0">
              <a:spcBef>
                <a:spcPts val="0"/>
              </a:spcBef>
              <a:spcAft>
                <a:spcPts val="0"/>
              </a:spcAft>
              <a:buFont typeface="Arial" panose="020B0604020202020204" pitchFamily="34" charset="0"/>
              <a:buChar char="•"/>
            </a:pPr>
            <a:r>
              <a:rPr lang="es-419" sz="1100" b="1" dirty="0"/>
              <a:t>root path cost</a:t>
            </a:r>
          </a:p>
          <a:p>
            <a:pPr rtl="0">
              <a:spcBef>
                <a:spcPts val="0"/>
              </a:spcBef>
              <a:spcAft>
                <a:spcPts val="0"/>
              </a:spcAft>
              <a:buFont typeface="Arial" panose="020B0604020202020204" pitchFamily="34" charset="0"/>
              <a:buChar char="•"/>
            </a:pPr>
            <a:r>
              <a:rPr lang="es-419" sz="1100" b="1" dirty="0"/>
              <a:t>Rapid STP (RSTP)</a:t>
            </a:r>
          </a:p>
          <a:p>
            <a:pPr rtl="0">
              <a:spcBef>
                <a:spcPts val="0"/>
              </a:spcBef>
              <a:spcAft>
                <a:spcPts val="0"/>
              </a:spcAft>
              <a:buFont typeface="Arial" panose="020B0604020202020204" pitchFamily="34" charset="0"/>
              <a:buChar char="•"/>
            </a:pPr>
            <a:r>
              <a:rPr lang="es-419" sz="1100" b="1" dirty="0"/>
              <a:t>port priority</a:t>
            </a:r>
          </a:p>
          <a:p>
            <a:pPr rtl="0">
              <a:spcBef>
                <a:spcPts val="0"/>
              </a:spcBef>
              <a:spcAft>
                <a:spcPts val="0"/>
              </a:spcAft>
              <a:buFont typeface="Arial" panose="020B0604020202020204" pitchFamily="34" charset="0"/>
              <a:buChar char="•"/>
            </a:pPr>
            <a:r>
              <a:rPr lang="es-419" sz="1100" b="1" dirty="0"/>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xmlns=""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rtl="0">
              <a:spcBef>
                <a:spcPts val="0"/>
              </a:spcBef>
              <a:spcAft>
                <a:spcPts val="0"/>
              </a:spcAft>
              <a:buFont typeface="Arial" panose="020B0604020202020204" pitchFamily="34" charset="0"/>
              <a:buChar char="•"/>
            </a:pPr>
            <a:r>
              <a:rPr lang="es-419" sz="1100" b="1">
                <a:solidFill>
                  <a:srgbClr val="000000"/>
                </a:solidFill>
              </a:rPr>
              <a:t>Max Age timer</a:t>
            </a:r>
          </a:p>
          <a:p>
            <a:pPr marL="285750" indent="-285750" rtl="0">
              <a:spcBef>
                <a:spcPts val="0"/>
              </a:spcBef>
              <a:spcAft>
                <a:spcPts val="0"/>
              </a:spcAft>
              <a:buFont typeface="Arial" panose="020B0604020202020204" pitchFamily="34" charset="0"/>
              <a:buChar char="•"/>
            </a:pPr>
            <a:r>
              <a:rPr lang="es-419" sz="1100" b="1">
                <a:solidFill>
                  <a:srgbClr val="000000"/>
                </a:solidFill>
              </a:rPr>
              <a:t>Forward Delay timers</a:t>
            </a:r>
          </a:p>
          <a:p>
            <a:pPr marL="285750" indent="-285750" rtl="0">
              <a:spcBef>
                <a:spcPts val="0"/>
              </a:spcBef>
              <a:spcAft>
                <a:spcPts val="0"/>
              </a:spcAft>
              <a:buFont typeface="Arial" panose="020B0604020202020204" pitchFamily="34" charset="0"/>
              <a:buChar char="•"/>
            </a:pPr>
            <a:r>
              <a:rPr lang="es-419" sz="1100" b="1">
                <a:solidFill>
                  <a:srgbClr val="000000"/>
                </a:solidFill>
              </a:rPr>
              <a:t>Blocking</a:t>
            </a:r>
          </a:p>
          <a:p>
            <a:pPr marL="285750" indent="-285750" rtl="0">
              <a:spcBef>
                <a:spcPts val="0"/>
              </a:spcBef>
              <a:spcAft>
                <a:spcPts val="0"/>
              </a:spcAft>
              <a:buFont typeface="Arial" panose="020B0604020202020204" pitchFamily="34" charset="0"/>
              <a:buChar char="•"/>
            </a:pPr>
            <a:r>
              <a:rPr lang="es-419" sz="1100" b="1">
                <a:solidFill>
                  <a:srgbClr val="000000"/>
                </a:solidFill>
              </a:rPr>
              <a:t>Forwarding</a:t>
            </a:r>
          </a:p>
          <a:p>
            <a:pPr marL="285750" indent="-285750" rtl="0">
              <a:spcBef>
                <a:spcPts val="0"/>
              </a:spcBef>
              <a:spcAft>
                <a:spcPts val="0"/>
              </a:spcAft>
              <a:buFont typeface="Arial" panose="020B0604020202020204" pitchFamily="34" charset="0"/>
              <a:buChar char="•"/>
            </a:pPr>
            <a:r>
              <a:rPr lang="es-419" sz="1100" b="1">
                <a:solidFill>
                  <a:srgbClr val="000000"/>
                </a:solidFill>
              </a:rPr>
              <a:t>Discarding</a:t>
            </a:r>
          </a:p>
          <a:p>
            <a:pPr marL="285750" indent="-285750" rtl="0">
              <a:spcBef>
                <a:spcPts val="0"/>
              </a:spcBef>
              <a:spcAft>
                <a:spcPts val="0"/>
              </a:spcAft>
              <a:buFont typeface="Arial" panose="020B0604020202020204" pitchFamily="34" charset="0"/>
              <a:buChar char="•"/>
            </a:pPr>
            <a:r>
              <a:rPr lang="es-419" sz="1100" b="1">
                <a:solidFill>
                  <a:srgbClr val="000000"/>
                </a:solidFill>
              </a:rPr>
              <a:t>Per-VLAN Spanning Tree (PVST)</a:t>
            </a:r>
          </a:p>
          <a:p>
            <a:pPr marL="285750" indent="-285750" rtl="0">
              <a:spcBef>
                <a:spcPts val="0"/>
              </a:spcBef>
              <a:spcAft>
                <a:spcPts val="0"/>
              </a:spcAft>
              <a:buFont typeface="Arial" panose="020B0604020202020204" pitchFamily="34" charset="0"/>
              <a:buChar char="•"/>
            </a:pPr>
            <a:r>
              <a:rPr lang="es-419" sz="1100" b="1">
                <a:solidFill>
                  <a:srgbClr val="000000"/>
                </a:solidFill>
              </a:rPr>
              <a:t>PVST+</a:t>
            </a:r>
          </a:p>
          <a:p>
            <a:pPr marL="285750" indent="-285750" rtl="0">
              <a:spcBef>
                <a:spcPts val="0"/>
              </a:spcBef>
              <a:spcAft>
                <a:spcPts val="0"/>
              </a:spcAft>
              <a:buFont typeface="Arial" panose="020B0604020202020204" pitchFamily="34" charset="0"/>
              <a:buChar char="•"/>
            </a:pPr>
            <a:r>
              <a:rPr lang="es-419" sz="1100" b="1">
                <a:solidFill>
                  <a:srgbClr val="000000"/>
                </a:solidFill>
              </a:rPr>
              <a:t>Rapid PVST+</a:t>
            </a:r>
          </a:p>
          <a:p>
            <a:pPr marL="285750" indent="-285750" rtl="0">
              <a:spcBef>
                <a:spcPts val="0"/>
              </a:spcBef>
              <a:spcAft>
                <a:spcPts val="0"/>
              </a:spcAft>
              <a:buFont typeface="Arial" panose="020B0604020202020204" pitchFamily="34" charset="0"/>
              <a:buChar char="•"/>
            </a:pPr>
            <a:r>
              <a:rPr lang="es-419" sz="1100" b="1">
                <a:solidFill>
                  <a:srgbClr val="000000"/>
                </a:solidFill>
              </a:rPr>
              <a:t>Multiple Spanning Tree Protocol (MSTP)</a:t>
            </a:r>
          </a:p>
          <a:p>
            <a:pPr marL="285750" indent="-285750" rtl="0">
              <a:spcBef>
                <a:spcPts val="0"/>
              </a:spcBef>
              <a:spcAft>
                <a:spcPts val="0"/>
              </a:spcAft>
              <a:buFont typeface="Arial" panose="020B0604020202020204" pitchFamily="34" charset="0"/>
              <a:buChar char="•"/>
            </a:pPr>
            <a:r>
              <a:rPr lang="es-419" sz="1100" b="1">
                <a:solidFill>
                  <a:srgbClr val="000000"/>
                </a:solidFill>
              </a:rPr>
              <a:t>Multiple Spanning Tree (MST)</a:t>
            </a:r>
          </a:p>
          <a:p>
            <a:pPr marL="285750" indent="-285750" rtl="0">
              <a:spcBef>
                <a:spcPts val="0"/>
              </a:spcBef>
              <a:spcAft>
                <a:spcPts val="0"/>
              </a:spcAft>
              <a:buFont typeface="Arial" panose="020B0604020202020204" pitchFamily="34" charset="0"/>
              <a:buChar char="•"/>
            </a:pPr>
            <a:r>
              <a:rPr lang="es-419" sz="1100" b="1">
                <a:solidFill>
                  <a:srgbClr val="000000"/>
                </a:solidFill>
              </a:rPr>
              <a:t>PortFast</a:t>
            </a:r>
          </a:p>
          <a:p>
            <a:pPr marL="285750" indent="-285750" rtl="0">
              <a:spcBef>
                <a:spcPts val="0"/>
              </a:spcBef>
              <a:spcAft>
                <a:spcPts val="0"/>
              </a:spcAft>
              <a:buFont typeface="Arial" panose="020B0604020202020204" pitchFamily="34" charset="0"/>
              <a:buChar char="•"/>
            </a:pPr>
            <a:r>
              <a:rPr lang="es-419" sz="1100" b="1">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837132" cy="731837"/>
          </a:xfrm>
        </p:spPr>
        <p:txBody>
          <a:bodyPr/>
          <a:lstStyle/>
          <a:p>
            <a:r>
              <a:rPr lang="es-419" sz="1600" dirty="0"/>
              <a:t>Propósito del STP</a:t>
            </a:r>
            <a:r>
              <a:rPr lang="en-US" dirty="0"/>
              <a:t/>
            </a:r>
            <a:br>
              <a:rPr lang="en-US" dirty="0"/>
            </a:br>
            <a:r>
              <a:rPr lang="es-419" sz="2400" dirty="0"/>
              <a:t>Protocolo de árbol de expansión (</a:t>
            </a:r>
            <a:r>
              <a:rPr lang="es-419" sz="2400" dirty="0" err="1"/>
              <a:t>Spanning</a:t>
            </a:r>
            <a:r>
              <a:rPr lang="es-419" sz="2400" dirty="0"/>
              <a:t> </a:t>
            </a:r>
            <a:r>
              <a:rPr lang="es-419" sz="2400" dirty="0" err="1"/>
              <a:t>Tree</a:t>
            </a:r>
            <a:r>
              <a:rPr lang="es-419" sz="2400" dirty="0"/>
              <a:t> </a:t>
            </a:r>
            <a:r>
              <a:rPr lang="es-419" sz="2400" dirty="0" err="1"/>
              <a:t>Protocol</a:t>
            </a:r>
            <a:r>
              <a:rPr lang="es-419" sz="2400" dirty="0"/>
              <a:t>, STP)</a:t>
            </a:r>
          </a:p>
        </p:txBody>
      </p:sp>
      <p:sp>
        <p:nvSpPr>
          <p:cNvPr id="5" name="Content Placeholder 4">
            <a:extLst>
              <a:ext uri="{FF2B5EF4-FFF2-40B4-BE49-F238E27FC236}">
                <a16:creationId xmlns:a16="http://schemas.microsoft.com/office/drawing/2014/main" xmlns="" id="{5D4F9E00-E56E-554E-8EF2-311C7B311C69}"/>
              </a:ext>
            </a:extLst>
          </p:cNvPr>
          <p:cNvSpPr>
            <a:spLocks noGrp="1"/>
          </p:cNvSpPr>
          <p:nvPr>
            <p:ph idx="1"/>
          </p:nvPr>
        </p:nvSpPr>
        <p:spPr>
          <a:xfrm>
            <a:off x="474663" y="861237"/>
            <a:ext cx="3395588" cy="3560497"/>
          </a:xfrm>
        </p:spPr>
        <p:txBody>
          <a:bodyPr/>
          <a:lstStyle/>
          <a:p>
            <a:pPr marL="285750" indent="-285750" algn="l" rtl="0">
              <a:buFont typeface="Arial" panose="020B0604020202020204" pitchFamily="34" charset="0"/>
              <a:buChar char="•"/>
            </a:pPr>
            <a:r>
              <a:rPr lang="es-419" sz="1600" dirty="0">
                <a:solidFill>
                  <a:srgbClr val="000000"/>
                </a:solidFill>
              </a:rPr>
              <a:t>El protocolo de árbol de expansión (STP) es un protocolo de red de prevención de bucles que permite redundancia mientras crea una topología de capa 2 sin bucles. </a:t>
            </a:r>
          </a:p>
          <a:p>
            <a:pPr marL="285750" indent="-285750" algn="l" rtl="0">
              <a:buFont typeface="Arial" panose="020B0604020202020204" pitchFamily="34" charset="0"/>
              <a:buChar char="•"/>
            </a:pPr>
            <a:endParaRPr lang="es-419"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STP bloquea lógicamente los bucles físicos en una red de Capa 2, evitando que las tramas circulen por la red para siempre.</a:t>
            </a:r>
          </a:p>
        </p:txBody>
      </p:sp>
      <p:pic>
        <p:nvPicPr>
          <p:cNvPr id="7" name="Picture 6">
            <a:extLst>
              <a:ext uri="{FF2B5EF4-FFF2-40B4-BE49-F238E27FC236}">
                <a16:creationId xmlns:a16="http://schemas.microsoft.com/office/drawing/2014/main" xmlns="" id="{8BC3E422-5048-0D48-95D9-F5353DFC0F46}"/>
              </a:ext>
            </a:extLst>
          </p:cNvPr>
          <p:cNvPicPr>
            <a:picLocks noChangeAspect="1"/>
          </p:cNvPicPr>
          <p:nvPr/>
        </p:nvPicPr>
        <p:blipFill>
          <a:blip r:embed="rId4"/>
          <a:stretch>
            <a:fillRect/>
          </a:stretch>
        </p:blipFill>
        <p:spPr>
          <a:xfrm>
            <a:off x="3870251" y="1002832"/>
            <a:ext cx="4966881" cy="3147906"/>
          </a:xfrm>
          <a:prstGeom prst="rect">
            <a:avLst/>
          </a:prstGeom>
        </p:spPr>
      </p:pic>
    </p:spTree>
    <p:custDataLst>
      <p:tags r:id="rId1"/>
    </p:custDataLst>
    <p:extLst>
      <p:ext uri="{BB962C8B-B14F-4D97-AF65-F5344CB8AC3E}">
        <p14:creationId xmlns:p14="http://schemas.microsoft.com/office/powerpoint/2010/main" xmlns="" val="2771750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Propósito del STP</a:t>
            </a:r>
            <a:br>
              <a:rPr lang="es-419" sz="1600" dirty="0"/>
            </a:br>
            <a:r>
              <a:rPr lang="es-419" sz="2400" dirty="0"/>
              <a:t>Recálculo STP</a:t>
            </a:r>
          </a:p>
        </p:txBody>
      </p:sp>
      <p:sp>
        <p:nvSpPr>
          <p:cNvPr id="9" name="TextBox 8">
            <a:extLst>
              <a:ext uri="{FF2B5EF4-FFF2-40B4-BE49-F238E27FC236}">
                <a16:creationId xmlns:a16="http://schemas.microsoft.com/office/drawing/2014/main" xmlns="" id="{39DFC5BB-F1A4-9F41-B8E5-01052DFFC4EC}"/>
              </a:ext>
            </a:extLst>
          </p:cNvPr>
          <p:cNvSpPr txBox="1"/>
          <p:nvPr/>
        </p:nvSpPr>
        <p:spPr>
          <a:xfrm>
            <a:off x="264185" y="1850064"/>
            <a:ext cx="3462422" cy="1077218"/>
          </a:xfrm>
          <a:prstGeom prst="rect">
            <a:avLst/>
          </a:prstGeom>
          <a:noFill/>
        </p:spPr>
        <p:txBody>
          <a:bodyPr wrap="square" rtlCol="0">
            <a:spAutoFit/>
          </a:bodyPr>
          <a:lstStyle/>
          <a:p>
            <a:pPr rtl="0"/>
            <a:r>
              <a:rPr lang="es-419" sz="1600">
                <a:solidFill>
                  <a:srgbClr val="000000"/>
                </a:solidFill>
                <a:latin typeface="+mn-lt"/>
              </a:rPr>
              <a:t>STP compensa un error en la red al volver a calcular y abrir los puertos previamente bloqueados.</a:t>
            </a:r>
          </a:p>
        </p:txBody>
      </p:sp>
      <p:pic>
        <p:nvPicPr>
          <p:cNvPr id="8" name="Content Placeholder 7">
            <a:extLst>
              <a:ext uri="{FF2B5EF4-FFF2-40B4-BE49-F238E27FC236}">
                <a16:creationId xmlns:a16="http://schemas.microsoft.com/office/drawing/2014/main" xmlns=""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xmlns="" val="29053488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Propósito del STP</a:t>
            </a:r>
            <a:r>
              <a:rPr lang="en-US" dirty="0"/>
              <a:t/>
            </a:r>
            <a:br>
              <a:rPr lang="en-US" dirty="0"/>
            </a:br>
            <a:r>
              <a:rPr lang="es-419" sz="2400" dirty="0"/>
              <a:t>Problemas con vínculos de </a:t>
            </a:r>
            <a:r>
              <a:rPr lang="es-419" sz="2400" dirty="0" err="1"/>
              <a:t>switch</a:t>
            </a:r>
            <a:r>
              <a:rPr lang="es-419" sz="2400" dirty="0"/>
              <a:t> redundantes</a:t>
            </a:r>
          </a:p>
        </p:txBody>
      </p:sp>
      <p:sp>
        <p:nvSpPr>
          <p:cNvPr id="4" name="Content Placeholder 3">
            <a:extLst>
              <a:ext uri="{FF2B5EF4-FFF2-40B4-BE49-F238E27FC236}">
                <a16:creationId xmlns:a16="http://schemas.microsoft.com/office/drawing/2014/main" xmlns="" id="{FEB771C3-636D-6F41-91EA-B805C098C43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La redundancia de ruta proporciona múltiples servicios de red al eliminar la posibilidad de un solo punto de falla. Cuando existen múltiples rutas entre dos dispositivos en una red Ethernet, y no hay implementación de árbol de expansión en los </a:t>
            </a:r>
            <a:r>
              <a:rPr lang="es-419" sz="1400" dirty="0" err="1">
                <a:solidFill>
                  <a:srgbClr val="000000"/>
                </a:solidFill>
              </a:rPr>
              <a:t>switch</a:t>
            </a:r>
            <a:r>
              <a:rPr lang="es-419" sz="1400" dirty="0">
                <a:solidFill>
                  <a:srgbClr val="000000"/>
                </a:solidFill>
              </a:rPr>
              <a:t>, se produce un bucle de capa 2. Un bucle de capa 2 puede provocar inestabilidad en la tabla de direcciones MAC, saturación de enlaces y alta utilización de CPU en </a:t>
            </a:r>
            <a:r>
              <a:rPr lang="es-419" sz="1400" dirty="0" err="1">
                <a:solidFill>
                  <a:srgbClr val="000000"/>
                </a:solidFill>
              </a:rPr>
              <a:t>switch</a:t>
            </a:r>
            <a:r>
              <a:rPr lang="es-419" sz="1400" dirty="0">
                <a:solidFill>
                  <a:srgbClr val="000000"/>
                </a:solidFill>
              </a:rPr>
              <a:t> y dispositivos finales, lo que hace que la red se vuelva inutilizable.</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 capa 2 Ethernet no incluye un mecanismo para reconocer y eliminar tramas de bucle sin fin. Tanto IPv4 como IPv6 incluyen un mecanismo que limita la cantidad de veces que un dispositivo de red de Capa 3 puede retransmitir un paquete. Un </a:t>
            </a:r>
            <a:r>
              <a:rPr lang="es-419" sz="1400" dirty="0" err="1">
                <a:solidFill>
                  <a:srgbClr val="000000"/>
                </a:solidFill>
              </a:rPr>
              <a:t>router</a:t>
            </a:r>
            <a:r>
              <a:rPr lang="es-419" sz="1400" dirty="0">
                <a:solidFill>
                  <a:srgbClr val="000000"/>
                </a:solidFill>
              </a:rPr>
              <a:t> disminuirá el TTL (Tiempo de vida) en cada paquete IPv4 y el campo Límite de saltos en cada paquete IPv6. Cuando estos campos se reducen a 0, un </a:t>
            </a:r>
            <a:r>
              <a:rPr lang="es-419" sz="1400" dirty="0" err="1">
                <a:solidFill>
                  <a:srgbClr val="000000"/>
                </a:solidFill>
              </a:rPr>
              <a:t>router</a:t>
            </a:r>
            <a:r>
              <a:rPr lang="es-419" sz="1400" dirty="0">
                <a:solidFill>
                  <a:srgbClr val="000000"/>
                </a:solidFill>
              </a:rPr>
              <a:t> dejará caer el paquete. Los </a:t>
            </a:r>
            <a:r>
              <a:rPr lang="es-419" sz="1400" dirty="0" err="1">
                <a:solidFill>
                  <a:srgbClr val="000000"/>
                </a:solidFill>
              </a:rPr>
              <a:t>switch</a:t>
            </a:r>
            <a:r>
              <a:rPr lang="es-419" sz="1400" dirty="0">
                <a:solidFill>
                  <a:srgbClr val="000000"/>
                </a:solidFill>
              </a:rPr>
              <a:t> Ethernet y Ethernet no tienen un mecanismo comparable para limitar el número de veces que un </a:t>
            </a:r>
            <a:r>
              <a:rPr lang="es-419" sz="1400" dirty="0" err="1">
                <a:solidFill>
                  <a:srgbClr val="000000"/>
                </a:solidFill>
              </a:rPr>
              <a:t>switch</a:t>
            </a:r>
            <a:r>
              <a:rPr lang="es-419" sz="1400" dirty="0">
                <a:solidFill>
                  <a:srgbClr val="000000"/>
                </a:solidFill>
              </a:rPr>
              <a:t> retransmite una trama de Capa 2. STP fue desarrollado específicamente como un mecanismo de prevención de bucles para Ethernet de Capa 2.</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42758970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Propósito del STP</a:t>
            </a:r>
            <a:br>
              <a:rPr lang="es-419" sz="1600" dirty="0"/>
            </a:br>
            <a:r>
              <a:rPr lang="es-419" sz="2400" dirty="0"/>
              <a:t>Bucles de Capa 2</a:t>
            </a:r>
          </a:p>
        </p:txBody>
      </p:sp>
      <p:sp>
        <p:nvSpPr>
          <p:cNvPr id="5" name="Content Placeholder 4">
            <a:extLst>
              <a:ext uri="{FF2B5EF4-FFF2-40B4-BE49-F238E27FC236}">
                <a16:creationId xmlns:a16="http://schemas.microsoft.com/office/drawing/2014/main" xmlns="" id="{0A7607C8-BE5F-EA42-8A4B-EFDD7673AC92}"/>
              </a:ext>
            </a:extLst>
          </p:cNvPr>
          <p:cNvSpPr>
            <a:spLocks noGrp="1"/>
          </p:cNvSpPr>
          <p:nvPr>
            <p:ph idx="1"/>
          </p:nvPr>
        </p:nvSpPr>
        <p:spPr>
          <a:xfrm>
            <a:off x="197572" y="726801"/>
            <a:ext cx="8147916" cy="3689897"/>
          </a:xfrm>
        </p:spPr>
        <p:txBody>
          <a:bodyPr/>
          <a:lstStyle/>
          <a:p>
            <a:pPr marL="342900" indent="-342900" algn="l" rtl="0">
              <a:buFont typeface="Arial" panose="020B0604020202020204" pitchFamily="34" charset="0"/>
              <a:buChar char="•"/>
            </a:pPr>
            <a:r>
              <a:rPr lang="es-419" sz="1400" dirty="0">
                <a:solidFill>
                  <a:srgbClr val="000000"/>
                </a:solidFill>
              </a:rPr>
              <a:t>Sin STP habilitado, se pueden formar bucles de capa 2, lo que hace que las tramas de difusión, multidifusión y unidifusión desconocidos se reproduzcan sin fin. Esto puede derribar una red rápidamente. </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Cuando se produce un bucle, la tabla de direcciones MAC en un </a:t>
            </a:r>
            <a:r>
              <a:rPr lang="es-419" sz="1400" dirty="0" err="1">
                <a:solidFill>
                  <a:srgbClr val="000000"/>
                </a:solidFill>
              </a:rPr>
              <a:t>switch</a:t>
            </a:r>
            <a:r>
              <a:rPr lang="es-419" sz="1400" dirty="0">
                <a:solidFill>
                  <a:srgbClr val="000000"/>
                </a:solidFill>
              </a:rPr>
              <a:t> cambiará constantemente con las actualizaciones de las tramas de difusión, lo que resulta en la inestabilidad de la base de datos MAC. Esto puede causar una alta utilización de la CPU, lo que hace que el </a:t>
            </a:r>
            <a:r>
              <a:rPr lang="es-419" sz="1400" dirty="0" err="1">
                <a:solidFill>
                  <a:srgbClr val="000000"/>
                </a:solidFill>
              </a:rPr>
              <a:t>switch</a:t>
            </a:r>
            <a:r>
              <a:rPr lang="es-419" sz="1400" dirty="0">
                <a:solidFill>
                  <a:srgbClr val="000000"/>
                </a:solidFill>
              </a:rPr>
              <a:t> no pueda reenviar tramas.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Una trama de unidifusión desconocida se produce cuando el </a:t>
            </a:r>
            <a:r>
              <a:rPr lang="es-419" sz="1400" dirty="0" err="1">
                <a:solidFill>
                  <a:srgbClr val="000000"/>
                </a:solidFill>
              </a:rPr>
              <a:t>switch</a:t>
            </a:r>
            <a:r>
              <a:rPr lang="es-419" sz="1400" dirty="0">
                <a:solidFill>
                  <a:srgbClr val="000000"/>
                </a:solidFill>
              </a:rPr>
              <a:t> no tiene la dirección MAC de destino en la tabla de direcciones MAC y debe reenviar la trama a todos los puertos, excepto el puerto de ingreso.</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7376117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Propósito del STP</a:t>
            </a:r>
            <a:r>
              <a:rPr lang="en-US" dirty="0"/>
              <a:t/>
            </a:r>
            <a:br>
              <a:rPr lang="en-US" dirty="0"/>
            </a:br>
            <a:r>
              <a:rPr lang="en-US" dirty="0" err="1"/>
              <a:t>Tormenta</a:t>
            </a:r>
            <a:r>
              <a:rPr lang="en-US" dirty="0"/>
              <a:t> de </a:t>
            </a:r>
            <a:r>
              <a:rPr lang="en-US" dirty="0" err="1"/>
              <a:t>difusión</a:t>
            </a:r>
            <a:r>
              <a:rPr lang="en-US" dirty="0"/>
              <a:t> (</a:t>
            </a:r>
            <a:r>
              <a:rPr lang="es-419" sz="2400" dirty="0"/>
              <a:t>Broadcast Storm)</a:t>
            </a:r>
          </a:p>
        </p:txBody>
      </p:sp>
      <p:sp>
        <p:nvSpPr>
          <p:cNvPr id="4" name="Content Placeholder 3">
            <a:extLst>
              <a:ext uri="{FF2B5EF4-FFF2-40B4-BE49-F238E27FC236}">
                <a16:creationId xmlns:a16="http://schemas.microsoft.com/office/drawing/2014/main" xmlns="" id="{45822D96-D508-2F47-96CC-C7CF2DAAA1F0}"/>
              </a:ext>
            </a:extLst>
          </p:cNvPr>
          <p:cNvSpPr>
            <a:spLocks noGrp="1"/>
          </p:cNvSpPr>
          <p:nvPr>
            <p:ph idx="1"/>
          </p:nvPr>
        </p:nvSpPr>
        <p:spPr>
          <a:xfrm>
            <a:off x="474662" y="731837"/>
            <a:ext cx="7870825" cy="3689897"/>
          </a:xfrm>
        </p:spPr>
        <p:txBody>
          <a:bodyPr/>
          <a:lstStyle/>
          <a:p>
            <a:pPr marL="342900" indent="-342900" algn="l" rtl="0">
              <a:buFont typeface="Arial" panose="020B0604020202020204" pitchFamily="34" charset="0"/>
              <a:buChar char="•"/>
            </a:pPr>
            <a:r>
              <a:rPr lang="es-419" sz="1400" dirty="0">
                <a:solidFill>
                  <a:srgbClr val="000000"/>
                </a:solidFill>
              </a:rPr>
              <a:t>Una tormenta de difusión es un número anormalmente alto de emisiones que abruman la red durante un período específico de tiempo. Las tormentas de difusión pueden deshabilitar una red en cuestión de segundos al abrumar los </a:t>
            </a:r>
            <a:r>
              <a:rPr lang="es-419" sz="1400" dirty="0" err="1">
                <a:solidFill>
                  <a:srgbClr val="000000"/>
                </a:solidFill>
              </a:rPr>
              <a:t>switch</a:t>
            </a:r>
            <a:r>
              <a:rPr lang="es-419" sz="1400" dirty="0">
                <a:solidFill>
                  <a:srgbClr val="000000"/>
                </a:solidFill>
              </a:rPr>
              <a:t> y los dispositivos finales. Las tormentas de difusión pueden deberse a un problema de hardware como una NIC defectuosa o a un bucle de capa 2 en la red.</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Las emisiones de capa 2 en una red, como las solicitudes ARP, son muy comunes. Las multidifusión de capa 2 normalmente se reenvían de la misma manera que una difusión por el </a:t>
            </a:r>
            <a:r>
              <a:rPr lang="es-419" sz="1400" dirty="0" err="1">
                <a:solidFill>
                  <a:srgbClr val="000000"/>
                </a:solidFill>
              </a:rPr>
              <a:t>switch</a:t>
            </a:r>
            <a:r>
              <a:rPr lang="es-419" sz="1400" dirty="0">
                <a:solidFill>
                  <a:srgbClr val="000000"/>
                </a:solidFill>
              </a:rPr>
              <a:t>. Los paquetes IPv6 nunca se reenvían como una difusión de Capa 2, ICMPv6 </a:t>
            </a:r>
            <a:r>
              <a:rPr lang="es-419" sz="1400" dirty="0" err="1">
                <a:solidFill>
                  <a:srgbClr val="000000"/>
                </a:solidFill>
              </a:rPr>
              <a:t>Neighbor</a:t>
            </a:r>
            <a:r>
              <a:rPr lang="es-419" sz="1400" dirty="0">
                <a:solidFill>
                  <a:srgbClr val="000000"/>
                </a:solidFill>
              </a:rPr>
              <a:t> Discovery utiliza multidifusión de Capa 2.</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 host atrapado en un bucle de capa 2 no está accesible para otros hosts en la red. Además, debido a los constantes cambios en su tabla de direcciones MAC, el </a:t>
            </a:r>
            <a:r>
              <a:rPr lang="es-419" sz="1400" dirty="0" err="1">
                <a:solidFill>
                  <a:srgbClr val="000000"/>
                </a:solidFill>
              </a:rPr>
              <a:t>switch</a:t>
            </a:r>
            <a:r>
              <a:rPr lang="es-419" sz="1400" dirty="0">
                <a:solidFill>
                  <a:srgbClr val="000000"/>
                </a:solidFill>
              </a:rPr>
              <a:t> no sabe desde qué puerto reenviar las tramas de unidifusión.</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Para evitar que ocurran estos problemas en una red redundante, se debe habilitar algún tipo de árbol de expansión en los </a:t>
            </a:r>
            <a:r>
              <a:rPr lang="es-419" sz="1400" dirty="0" err="1">
                <a:solidFill>
                  <a:srgbClr val="000000"/>
                </a:solidFill>
              </a:rPr>
              <a:t>switch</a:t>
            </a:r>
            <a:r>
              <a:rPr lang="es-419" sz="1400" dirty="0">
                <a:solidFill>
                  <a:srgbClr val="000000"/>
                </a:solidFill>
              </a:rPr>
              <a:t>. De manera predeterminada, el árbol de expansión está habilitado en los </a:t>
            </a:r>
            <a:r>
              <a:rPr lang="es-419" sz="1400" dirty="0" err="1">
                <a:solidFill>
                  <a:srgbClr val="000000"/>
                </a:solidFill>
              </a:rPr>
              <a:t>switch</a:t>
            </a:r>
            <a:r>
              <a:rPr lang="es-419" sz="1400" dirty="0">
                <a:solidFill>
                  <a:srgbClr val="000000"/>
                </a:solidFill>
              </a:rPr>
              <a:t> Cisco para prevenir que ocurran bucles en la capa 2.</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26159451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5814</TotalTime>
  <Words>5532</Words>
  <Application>Microsoft Office PowerPoint</Application>
  <PresentationFormat>Presentación en pantalla (16:9)</PresentationFormat>
  <Paragraphs>402</Paragraphs>
  <Slides>41</Slides>
  <Notes>41</Notes>
  <HiddenSlides>1</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Default Theme</vt:lpstr>
      <vt:lpstr>Módulo 5: Conceptos STP</vt:lpstr>
      <vt:lpstr>Objetivos del módulo</vt:lpstr>
      <vt:lpstr>5.1 Propósito de STP</vt:lpstr>
      <vt:lpstr>Propósito del STP Redundancia en redes conmutadas de capa 2</vt:lpstr>
      <vt:lpstr>Propósito del STP Protocolo de árbol de expansión (Spanning Tree Protocol, STP)</vt:lpstr>
      <vt:lpstr>Propósito del STP Recálculo STP</vt:lpstr>
      <vt:lpstr>Propósito del STP Problemas con vínculos de switch redundantes</vt:lpstr>
      <vt:lpstr>Propósito del STP Bucles de Capa 2</vt:lpstr>
      <vt:lpstr>Propósito del STP Tormenta de difusión (Broadcast Storm)</vt:lpstr>
      <vt:lpstr>Propósito del STP El algoritmo de árbol de expansión (Spanning Tree)</vt:lpstr>
      <vt:lpstr>Propósito del STP El algoritmo de árbol de expansión (cont.) </vt:lpstr>
      <vt:lpstr>Propósito del STP Packet Tracer: Investigar la prevención de bucles STP</vt:lpstr>
      <vt:lpstr>Propósito del STP Packet Tracer: Investigar la prevención de bucles STP</vt:lpstr>
      <vt:lpstr>5.2 Operaciones STP</vt:lpstr>
      <vt:lpstr>Operaciones STP Pasos para una topología sin bucles</vt:lpstr>
      <vt:lpstr>Operaciones STP Pasos para una topología sin bucles(cont.) </vt:lpstr>
      <vt:lpstr>Operaciones STP 1. Elige el puente raíz</vt:lpstr>
      <vt:lpstr>Operaciones STP Impacto del BID predeterminado</vt:lpstr>
      <vt:lpstr>Operaciones STP Determinar el costo de la ruta raíz</vt:lpstr>
      <vt:lpstr>Operaciones STP 2. Elegir los puertos raíz</vt:lpstr>
      <vt:lpstr>Operaciones STP 3. Seleccionar puertos designados</vt:lpstr>
      <vt:lpstr>Operaciones STP 4. Seleccionar puertos alternativos (bloqueados)</vt:lpstr>
      <vt:lpstr>Operaciones STP Elegir un puerto raíz a partir de múltiples rutas de igual costo</vt:lpstr>
      <vt:lpstr>Operaciones STP Elegir un puerto raíz a partir de varias rutas de igual costo (Cont.) </vt:lpstr>
      <vt:lpstr>Diapositiva 25</vt:lpstr>
      <vt:lpstr>Operaciones STP Elegir un puerto raíz a partir de varias rutas de igual coste (Cont.) </vt:lpstr>
      <vt:lpstr>Operaciones STP Temporizadores STP y Estados de puerto</vt:lpstr>
      <vt:lpstr>Operaciones STP Detalles operativos de cada estado de puerto (cont.) </vt:lpstr>
      <vt:lpstr>Operaciones STP Detalles operativos de cada estado de puerto</vt:lpstr>
      <vt:lpstr>Operaciones STP Árbol de expansión por VLAN</vt:lpstr>
      <vt:lpstr>5.3 Evolución del STP</vt:lpstr>
      <vt:lpstr>Evolución de STP Diferentes versiones de STP</vt:lpstr>
      <vt:lpstr>Evolución de STP Diferentes versiones de STP (cont.) </vt:lpstr>
      <vt:lpstr>Evolución de STP Conceptos de RSTP</vt:lpstr>
      <vt:lpstr>Evolución de STP Estados del puerto RSTP y las funciones del puerto</vt:lpstr>
      <vt:lpstr> Evolución de STP Estados de puerto RSTP y las funciones de puerto (cont.) </vt:lpstr>
      <vt:lpstr>Evolución de STP PortFast y BPDU Guard</vt:lpstr>
      <vt:lpstr>Evolución de STP Alternativas a STP</vt:lpstr>
      <vt:lpstr>5.4 - Módulo de práctica y cuestionario</vt:lpstr>
      <vt:lpstr>Módulo 5: Conceptos STP Nuevos términos y comandos</vt:lpstr>
      <vt:lpstr>Diapositiva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385</cp:revision>
  <dcterms:created xsi:type="dcterms:W3CDTF">2019-10-18T06:21:22Z</dcterms:created>
  <dcterms:modified xsi:type="dcterms:W3CDTF">2020-10-28T17:04:45Z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