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4"/>
  </p:notesMasterIdLst>
  <p:sldIdLst>
    <p:sldId id="876" r:id="rId2"/>
    <p:sldId id="860" r:id="rId3"/>
    <p:sldId id="759" r:id="rId4"/>
    <p:sldId id="1108" r:id="rId5"/>
    <p:sldId id="1176" r:id="rId6"/>
    <p:sldId id="1177" r:id="rId7"/>
    <p:sldId id="1178" r:id="rId8"/>
    <p:sldId id="1179" r:id="rId9"/>
    <p:sldId id="1180" r:id="rId10"/>
    <p:sldId id="1181" r:id="rId11"/>
    <p:sldId id="1182" r:id="rId12"/>
    <p:sldId id="1183" r:id="rId13"/>
    <p:sldId id="1184" r:id="rId14"/>
    <p:sldId id="1103" r:id="rId15"/>
    <p:sldId id="1172" r:id="rId16"/>
    <p:sldId id="1185" r:id="rId17"/>
    <p:sldId id="1186" r:id="rId18"/>
    <p:sldId id="1187" r:id="rId19"/>
    <p:sldId id="1171" r:id="rId20"/>
    <p:sldId id="1173" r:id="rId21"/>
    <p:sldId id="1188" r:id="rId22"/>
    <p:sldId id="1189" r:id="rId23"/>
    <p:sldId id="1190" r:id="rId24"/>
    <p:sldId id="1191" r:id="rId25"/>
    <p:sldId id="1192" r:id="rId26"/>
    <p:sldId id="1193" r:id="rId27"/>
    <p:sldId id="1194" r:id="rId28"/>
    <p:sldId id="957" r:id="rId29"/>
    <p:sldId id="1138" r:id="rId30"/>
    <p:sldId id="1174" r:id="rId31"/>
    <p:sldId id="874" r:id="rId32"/>
    <p:sldId id="291" r:id="rId33"/>
  </p:sldIdLst>
  <p:sldSz cx="9144000" cy="5143500" type="screen16x9"/>
  <p:notesSz cx="6858000" cy="9144000"/>
  <p:custDataLst>
    <p:tags r:id="rId3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F1FAA0-9981-2746-9330-F28084AED1B0}" v="3" dt="2020-05-14T22:45:20.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431" autoAdjust="0"/>
    <p:restoredTop sz="86725" autoAdjust="0"/>
  </p:normalViewPr>
  <p:slideViewPr>
    <p:cSldViewPr snapToGrid="0" showGuides="1">
      <p:cViewPr varScale="1">
        <p:scale>
          <a:sx n="84" d="100"/>
          <a:sy n="84" d="100"/>
        </p:scale>
        <p:origin x="-768"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10/30/2020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Programa Cisco Networking Academy</a:t>
            </a:r>
            <a:r>
              <a:rPr lang="en-US" dirty="0"/>
              <a:t/>
            </a:r>
            <a:br>
              <a:rPr lang="en-US" dirty="0"/>
            </a:br>
            <a:r>
              <a:rPr lang="es-419"/>
              <a:t>Switching, Routing y Wireless Essentials v7.0 (SRWE)</a:t>
            </a:r>
          </a:p>
          <a:p>
            <a:pPr rtl="0"/>
            <a:r>
              <a:rPr lang="es-419"/>
              <a:t>Módulo 6: EtherChannel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Funcionamiento de EtherChannel</a:t>
            </a:r>
          </a:p>
          <a:p>
            <a:pPr rtl="0"/>
            <a:r>
              <a:rPr lang="es-419"/>
              <a:t>6.1.6 — Operación PAgP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3897717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Funcionamiento de EtherChannel</a:t>
            </a:r>
          </a:p>
          <a:p>
            <a:pPr rtl="0"/>
            <a:r>
              <a:rPr lang="es-419"/>
              <a:t>6.1.7 — Ejemplo de configuración del modo PAgP</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27728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Funcionamiento de EtherChannel</a:t>
            </a:r>
          </a:p>
          <a:p>
            <a:pPr rtl="0"/>
            <a:r>
              <a:rPr lang="es-419"/>
              <a:t>6.1.8 — Operación LACP</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2894803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Funcionamiento de EtherChannel</a:t>
            </a:r>
          </a:p>
          <a:p>
            <a:pPr rtl="0"/>
            <a:r>
              <a:rPr lang="es-419"/>
              <a:t>6.1.9 — Ejemplo de configuración del modo LACP</a:t>
            </a:r>
          </a:p>
          <a:p>
            <a:pPr rtl="0"/>
            <a:r>
              <a:rPr lang="es-419"/>
              <a:t>6.1.10 — Compruebe su comprensión — Operación EtherChannel</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158239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Configuración básica del dispositivo</a:t>
            </a:r>
          </a:p>
          <a:p>
            <a:pPr rtl="0"/>
            <a:r>
              <a:rPr lang="es-419"/>
              <a:t>6.2 – Configuración de EtherChannel</a:t>
            </a:r>
          </a:p>
        </p:txBody>
      </p:sp>
      <p:sp>
        <p:nvSpPr>
          <p:cNvPr id="4" name="Slide Number Placeholder 3"/>
          <p:cNvSpPr>
            <a:spLocks noGrp="1"/>
          </p:cNvSpPr>
          <p:nvPr>
            <p:ph type="sldNum" sz="quarter" idx="10"/>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2660240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6.2 – Configuración de EtherChannel</a:t>
            </a:r>
          </a:p>
          <a:p>
            <a:pPr rtl="0"/>
            <a:r>
              <a:rPr lang="es-419"/>
              <a:t>6.2.1 – Pautas para la configuración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1699858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6.2 – Configuración de EtherChannel</a:t>
            </a:r>
          </a:p>
          <a:p>
            <a:pPr rtl="0"/>
            <a:r>
              <a:rPr lang="es-419"/>
              <a:t>6.2.1 – Pautas para la configuración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2992811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6.2 – Configuración de EtherChannel</a:t>
            </a:r>
          </a:p>
          <a:p>
            <a:pPr rtl="0"/>
            <a:r>
              <a:rPr lang="es-419"/>
              <a:t>6.2.2 — Ejemplo de Configuración de LACP</a:t>
            </a:r>
          </a:p>
          <a:p>
            <a:pPr rtl="0"/>
            <a:r>
              <a:rPr lang="es-419"/>
              <a:t>6.2.3 — Comprobador de sintaxis — Configurar EtherChannel</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2814928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6.2 – Configuración de EtherChannel</a:t>
            </a:r>
          </a:p>
          <a:p>
            <a:pPr rtl="0"/>
            <a:r>
              <a:rPr lang="es-419"/>
              <a:t>6.2.4 – Packet Tracer - Configuración de EtherChannel</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571174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Configuración básica del dispositivo</a:t>
            </a:r>
          </a:p>
          <a:p>
            <a:pPr rtl="0"/>
            <a:r>
              <a:rPr lang="es-419"/>
              <a:t>6.3 – Verificación y solución de problemas de EtherChannel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368727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6.0 – Introducción</a:t>
            </a:r>
          </a:p>
          <a:p>
            <a:pPr rtl="0">
              <a:buFontTx/>
              <a:buNone/>
            </a:pPr>
            <a:r>
              <a:rPr lang="es-419"/>
              <a:t>6.0.2 – ¿Qué aprenderé en este módulo?</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6.3 – Verificación y solución de problemas de EtherChannel</a:t>
            </a:r>
          </a:p>
          <a:p>
            <a:pPr rtl="0"/>
            <a:r>
              <a:rPr lang="es-419"/>
              <a:t>6.3.1 – Verificar EtherChannel</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585110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6.3 – Verificación y solución de problemas de EtherChannel</a:t>
            </a:r>
          </a:p>
          <a:p>
            <a:pPr rtl="0"/>
            <a:r>
              <a:rPr lang="es-419"/>
              <a:t>6.3.2 – Problemas de configuración de EtherChannel</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833356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6.3 – Verificación y solución de problemas de EtherChannel</a:t>
            </a:r>
          </a:p>
          <a:p>
            <a:pPr rtl="0"/>
            <a:r>
              <a:rPr lang="es-419"/>
              <a:t>6.3.3 — Ejemplo de solución de problemas de EtherChannel</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159609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6.3 – Verificación y solución de problemas de EtherChannel</a:t>
            </a:r>
          </a:p>
          <a:p>
            <a:pPr rtl="0"/>
            <a:r>
              <a:rPr lang="es-419"/>
              <a:t>6.3.3 — Ejemplo de solución de problemas de EtherChannel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3964508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6.3 – Verificación y solución de problemas de EtherChannel</a:t>
            </a:r>
          </a:p>
          <a:p>
            <a:pPr rtl="0"/>
            <a:r>
              <a:rPr lang="es-419"/>
              <a:t>6.3.3 – Solucionar problemas de EtherChannel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421607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6.3 – Verificación y solución de problemas de EtherChannel</a:t>
            </a:r>
          </a:p>
          <a:p>
            <a:pPr rtl="0"/>
            <a:r>
              <a:rPr lang="es-419"/>
              <a:t>6.3.3 – Solucionar problemas de EtherChannel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430893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6.3 – Verificación y solución de problemas de EtherChannel</a:t>
            </a:r>
          </a:p>
          <a:p>
            <a:pPr rtl="0"/>
            <a:r>
              <a:rPr lang="es-419"/>
              <a:t>6.3.3 – Solucionar problemas de EtherChannel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880325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6.3 – Verificación y solución de problemas de EtherChannel</a:t>
            </a:r>
          </a:p>
          <a:p>
            <a:pPr rtl="0"/>
            <a:r>
              <a:rPr lang="es-419"/>
              <a:t>6.3.4 – </a:t>
            </a:r>
            <a:r>
              <a:rPr lang="es-419" sz="1200"/>
              <a:t>Packet Tracer – Solución de problemas de EtherChannel</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4056250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Configuración básica del dispositivo</a:t>
            </a:r>
          </a:p>
          <a:p>
            <a:pPr rtl="0"/>
            <a:r>
              <a:rPr lang="es-419"/>
              <a:t>6.4 – Práctica del módulo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346740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29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6.4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6.4.1 — Packet Tracer — Implementar EtherChannel</a:t>
            </a:r>
          </a:p>
        </p:txBody>
      </p:sp>
    </p:spTree>
    <p:extLst>
      <p:ext uri="{BB962C8B-B14F-4D97-AF65-F5344CB8AC3E}">
        <p14:creationId xmlns:p14="http://schemas.microsoft.com/office/powerpoint/2010/main" xmlns="" val="1380195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Configuración básica del dispositivo</a:t>
            </a:r>
          </a:p>
          <a:p>
            <a:pPr rtl="0"/>
            <a:r>
              <a:rPr lang="es-419"/>
              <a:t>6.1 – Funcionamiento de EtherChannel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6.4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6.4.2 — Laboratorio — Implementar EtherChannel</a:t>
            </a:r>
          </a:p>
        </p:txBody>
      </p:sp>
    </p:spTree>
    <p:extLst>
      <p:ext uri="{BB962C8B-B14F-4D97-AF65-F5344CB8AC3E}">
        <p14:creationId xmlns:p14="http://schemas.microsoft.com/office/powerpoint/2010/main" xmlns="" val="3966210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31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3065856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191782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Funcionamiento de EtherChannel</a:t>
            </a:r>
          </a:p>
          <a:p>
            <a:pPr rtl="0"/>
            <a:r>
              <a:rPr lang="es-419"/>
              <a:t>6.1.1 – Link Aggregation</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397529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Funcionamiento de EtherChannel</a:t>
            </a:r>
          </a:p>
          <a:p>
            <a:pPr rtl="0"/>
            <a:r>
              <a:rPr lang="es-419"/>
              <a:t>6.1.2 - EtherChannel</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2687687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Funcionamiento de EtherChannel</a:t>
            </a:r>
          </a:p>
          <a:p>
            <a:pPr rtl="0"/>
            <a:r>
              <a:rPr lang="es-419"/>
              <a:t>6.1.3 – Ventajas de EtherChannel</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234086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Funcionamiento de EtherChannel</a:t>
            </a:r>
          </a:p>
          <a:p>
            <a:pPr rtl="0"/>
            <a:r>
              <a:rPr lang="es-419"/>
              <a:t>6.1.4 – Restricciones de implementación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83389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Funcionamiento de EtherChannel</a:t>
            </a:r>
          </a:p>
          <a:p>
            <a:pPr rtl="0"/>
            <a:r>
              <a:rPr lang="es-419"/>
              <a:t>6.1.5 — Protocolos de negociación automática</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339237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6 – EtherChannel</a:t>
            </a:r>
          </a:p>
          <a:p>
            <a:pPr rtl="0"/>
            <a:r>
              <a:rPr lang="es-419"/>
              <a:t>6.1 – EtherChannel Operation</a:t>
            </a:r>
          </a:p>
          <a:p>
            <a:pPr rtl="0"/>
            <a:r>
              <a:rPr lang="es-419"/>
              <a:t>6.1.6 — Operación PAgP</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3646252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6: EtherChannel</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v7.0 (SRWE)</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223024" y="100361"/>
            <a:ext cx="8345488" cy="731837"/>
          </a:xfrm>
        </p:spPr>
        <p:txBody>
          <a:bodyPr/>
          <a:lstStyle/>
          <a:p>
            <a:pPr rtl="0"/>
            <a:r>
              <a:rPr lang="es-419" sz="1600" dirty="0"/>
              <a:t>Operación de EtherChannel</a:t>
            </a:r>
            <a:r>
              <a:rPr lang="en-US" dirty="0"/>
              <a:t/>
            </a:r>
            <a:br>
              <a:rPr lang="en-US" dirty="0"/>
            </a:br>
            <a:r>
              <a:rPr lang="es-419" sz="2400" dirty="0"/>
              <a:t>PAgP (Cont.) </a:t>
            </a:r>
          </a:p>
        </p:txBody>
      </p:sp>
      <p:sp>
        <p:nvSpPr>
          <p:cNvPr id="4" name="Content Placeholder 3">
            <a:extLst>
              <a:ext uri="{FF2B5EF4-FFF2-40B4-BE49-F238E27FC236}">
                <a16:creationId xmlns:a16="http://schemas.microsoft.com/office/drawing/2014/main" xmlns="" id="{280DE99B-4C77-4C0F-BAD4-C673DCB950CF}"/>
              </a:ext>
            </a:extLst>
          </p:cNvPr>
          <p:cNvSpPr>
            <a:spLocks noGrp="1"/>
          </p:cNvSpPr>
          <p:nvPr>
            <p:ph idx="1"/>
          </p:nvPr>
        </p:nvSpPr>
        <p:spPr>
          <a:xfrm>
            <a:off x="129354" y="832198"/>
            <a:ext cx="8885292" cy="3689897"/>
          </a:xfrm>
        </p:spPr>
        <p:txBody>
          <a:bodyPr/>
          <a:lstStyle/>
          <a:p>
            <a:pPr marL="0" indent="0" algn="l" rtl="0"/>
            <a:r>
              <a:rPr lang="es-419" sz="1350" dirty="0">
                <a:solidFill>
                  <a:srgbClr val="000000"/>
                </a:solidFill>
              </a:rPr>
              <a:t>PAgP ayuda a crear el enlace EtherChannel al detectar la configuración de cada lado y asegurarse de que los enlaces sean compatibles, de modo que se pueda habilitar el enlace EtherChannel cuando sea necesario. Los modos de PAgP de la siguiente manera:</a:t>
            </a:r>
          </a:p>
          <a:p>
            <a:pPr marL="415985" lvl="1" indent="-342900" rtl="0">
              <a:buFont typeface="Arial" panose="020B0604020202020204" pitchFamily="34" charset="0"/>
              <a:buChar char="•"/>
            </a:pPr>
            <a:r>
              <a:rPr lang="es-419" sz="1350" dirty="0">
                <a:solidFill>
                  <a:srgbClr val="000000"/>
                </a:solidFill>
              </a:rPr>
              <a:t>Encendido: este modo obliga a la interfaz a proporcionar un canal sin PAgP. Las interfaces configuradas en el modo encendido no intercambian paquetes PAgP.</a:t>
            </a:r>
          </a:p>
          <a:p>
            <a:pPr marL="415985" lvl="1" indent="-342900" rtl="0">
              <a:buFont typeface="Arial" panose="020B0604020202020204" pitchFamily="34" charset="0"/>
              <a:buChar char="•"/>
            </a:pPr>
            <a:r>
              <a:rPr lang="es-419" sz="1350" b="1" dirty="0">
                <a:solidFill>
                  <a:srgbClr val="000000"/>
                </a:solidFill>
              </a:rPr>
              <a:t>PAgP desirable</a:t>
            </a:r>
            <a:r>
              <a:rPr lang="es-419" sz="1350" dirty="0">
                <a:solidFill>
                  <a:srgbClr val="000000"/>
                </a:solidFill>
              </a:rPr>
              <a:t> - Este modo PAgP coloca una interfaz en un estado de negociación activa en el que la interfaz inicia negociaciones con otras interfaces al enviar paquetes PAgP.</a:t>
            </a:r>
          </a:p>
          <a:p>
            <a:pPr marL="415985" lvl="1" indent="-342900" rtl="0">
              <a:buFont typeface="Arial" panose="020B0604020202020204" pitchFamily="34" charset="0"/>
              <a:buChar char="•"/>
            </a:pPr>
            <a:r>
              <a:rPr lang="es-419" sz="1350" b="1" dirty="0">
                <a:solidFill>
                  <a:srgbClr val="000000"/>
                </a:solidFill>
              </a:rPr>
              <a:t>PAgP auto</a:t>
            </a:r>
            <a:r>
              <a:rPr lang="es-419" sz="1350" dirty="0">
                <a:solidFill>
                  <a:srgbClr val="000000"/>
                </a:solidFill>
              </a:rPr>
              <a:t> - este modo PAgP coloca una interfaz en un estado de negociación pasiva en el que la interfaz responde a los paquetes PAgP que recibe, pero no inicia la negociación PAgP.</a:t>
            </a:r>
          </a:p>
          <a:p>
            <a:pPr marL="0" indent="0" algn="l" rtl="0"/>
            <a:r>
              <a:rPr lang="es-419" sz="1350" dirty="0">
                <a:solidFill>
                  <a:srgbClr val="000000"/>
                </a:solidFill>
              </a:rPr>
              <a:t>Los modos deben ser compatibles en cada lado. Si se configura un lado en modo automático, se coloca en estado pasivo, a la espera de que el otro lado inicie la negociación del EtherChannel. Si el otro lado se establece en modo automático, la negociación nunca se inicia y no se forma el canal EtherChannel. Si se deshabilitan todos los modos mediante el comando </a:t>
            </a:r>
            <a:r>
              <a:rPr lang="es-419" sz="1350" b="1" dirty="0">
                <a:solidFill>
                  <a:srgbClr val="000000"/>
                </a:solidFill>
              </a:rPr>
              <a:t>no</a:t>
            </a:r>
            <a:r>
              <a:rPr lang="es-419" sz="1350" dirty="0">
                <a:solidFill>
                  <a:srgbClr val="000000"/>
                </a:solidFill>
              </a:rPr>
              <a:t> o si no se configura ningún modo, entonces se deshabilita el EtherChannel. El modo encendido coloca manualmente la interfaz en un EtherChannel, sin ninguna negociación. Funciona solo si el otro lado también se establece en modo encendido. Si el otro lado se establece para negociar los parámetros a través de PAgP, no se forma ningún EtherChannel, ya que el lado que se establece en modo encendido no negocia. El hecho de que no haya negociación entre los dos switches significa que no hay un control para asegurarse de que todos los enlaces en el EtherChannel terminen del otro lado o de que haya compatibilidad con PAgP en el otro switch.</a:t>
            </a:r>
          </a:p>
        </p:txBody>
      </p:sp>
    </p:spTree>
    <p:extLst>
      <p:ext uri="{BB962C8B-B14F-4D97-AF65-F5344CB8AC3E}">
        <p14:creationId xmlns:p14="http://schemas.microsoft.com/office/powerpoint/2010/main" xmlns="" val="14609146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78059" y="102076"/>
            <a:ext cx="8345488" cy="731837"/>
          </a:xfrm>
        </p:spPr>
        <p:txBody>
          <a:bodyPr/>
          <a:lstStyle/>
          <a:p>
            <a:r>
              <a:rPr lang="es-419" sz="1600" dirty="0"/>
              <a:t>Operación de EtherChannel</a:t>
            </a:r>
            <a:r>
              <a:rPr lang="es-419" sz="2400" dirty="0"/>
              <a:t/>
            </a:r>
            <a:br>
              <a:rPr lang="es-419" sz="2400" dirty="0"/>
            </a:br>
            <a:r>
              <a:rPr lang="es-419" sz="2400" dirty="0"/>
              <a:t>Ejemplo de configuración del modo PAgP</a:t>
            </a:r>
            <a:endParaRPr lang="es-419" sz="1600" dirty="0"/>
          </a:p>
        </p:txBody>
      </p:sp>
      <p:sp>
        <p:nvSpPr>
          <p:cNvPr id="8" name="Rectangle 7">
            <a:extLst>
              <a:ext uri="{FF2B5EF4-FFF2-40B4-BE49-F238E27FC236}">
                <a16:creationId xmlns:a16="http://schemas.microsoft.com/office/drawing/2014/main" xmlns="" id="{0E66BA79-F528-41F5-ABC2-A87591E5550A}"/>
              </a:ext>
            </a:extLst>
          </p:cNvPr>
          <p:cNvSpPr/>
          <p:nvPr/>
        </p:nvSpPr>
        <p:spPr>
          <a:xfrm>
            <a:off x="725212" y="1802626"/>
            <a:ext cx="8345487" cy="276999"/>
          </a:xfrm>
          <a:prstGeom prst="rect">
            <a:avLst/>
          </a:prstGeom>
        </p:spPr>
        <p:txBody>
          <a:bodyPr wrap="square">
            <a:spAutoFit/>
          </a:bodyPr>
          <a:lstStyle/>
          <a:p>
            <a:pPr rtl="0"/>
            <a:r>
              <a:rPr lang="es-419" sz="1200">
                <a:solidFill>
                  <a:srgbClr val="000000"/>
                </a:solidFill>
                <a:latin typeface="CiscoSans"/>
              </a:rPr>
              <a:t>La tabla muestra las diversas combinaciones de modos PAgP en S1 y S2 y el resultado resultante del establecimiento de canales.</a:t>
            </a:r>
          </a:p>
        </p:txBody>
      </p:sp>
      <p:graphicFrame>
        <p:nvGraphicFramePr>
          <p:cNvPr id="6" name="Table 6">
            <a:extLst>
              <a:ext uri="{FF2B5EF4-FFF2-40B4-BE49-F238E27FC236}">
                <a16:creationId xmlns:a16="http://schemas.microsoft.com/office/drawing/2014/main" xmlns="" id="{65FCCA97-AE56-4F83-A94E-A0F0269C6BF5}"/>
              </a:ext>
            </a:extLst>
          </p:cNvPr>
          <p:cNvGraphicFramePr>
            <a:graphicFrameLocks noGrp="1"/>
          </p:cNvGraphicFramePr>
          <p:nvPr>
            <p:ph idx="1"/>
          </p:nvPr>
        </p:nvGraphicFramePr>
        <p:xfrm>
          <a:off x="409574" y="2079625"/>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xmlns="" val="3474995422"/>
                    </a:ext>
                  </a:extLst>
                </a:gridCol>
                <a:gridCol w="2760133">
                  <a:extLst>
                    <a:ext uri="{9D8B030D-6E8A-4147-A177-3AD203B41FA5}">
                      <a16:colId xmlns:a16="http://schemas.microsoft.com/office/drawing/2014/main" xmlns="" val="1004143382"/>
                    </a:ext>
                  </a:extLst>
                </a:gridCol>
                <a:gridCol w="2760133">
                  <a:extLst>
                    <a:ext uri="{9D8B030D-6E8A-4147-A177-3AD203B41FA5}">
                      <a16:colId xmlns:a16="http://schemas.microsoft.com/office/drawing/2014/main" xmlns="" val="11355646"/>
                    </a:ext>
                  </a:extLst>
                </a:gridCol>
              </a:tblGrid>
              <a:tr h="370840">
                <a:tc>
                  <a:txBody>
                    <a:bodyPr/>
                    <a:lstStyle/>
                    <a:p>
                      <a:pPr algn="l" rtl="0" fontAlgn="ctr"/>
                      <a:r>
                        <a:rPr lang="es-419" b="1">
                          <a:effectLst/>
                        </a:rPr>
                        <a:t>S1</a:t>
                      </a:r>
                    </a:p>
                  </a:txBody>
                  <a:tcPr marL="47625" marR="47625" marT="47625" marB="47625" anchor="ctr"/>
                </a:tc>
                <a:tc>
                  <a:txBody>
                    <a:bodyPr/>
                    <a:lstStyle/>
                    <a:p>
                      <a:pPr algn="l" rtl="0" fontAlgn="ctr"/>
                      <a:r>
                        <a:rPr lang="es-419" b="1">
                          <a:effectLst/>
                        </a:rPr>
                        <a:t>S2</a:t>
                      </a:r>
                    </a:p>
                  </a:txBody>
                  <a:tcPr marL="47625" marR="47625" marT="47625" marB="47625" anchor="ctr"/>
                </a:tc>
                <a:tc>
                  <a:txBody>
                    <a:bodyPr/>
                    <a:lstStyle/>
                    <a:p>
                      <a:pPr algn="l" rtl="0" fontAlgn="ctr"/>
                      <a:r>
                        <a:rPr lang="es-419" b="1">
                          <a:effectLst/>
                        </a:rPr>
                        <a:t>Establecimiento del canal</a:t>
                      </a:r>
                    </a:p>
                  </a:txBody>
                  <a:tcPr marL="47625" marR="47625" marT="47625" marB="47625" anchor="ctr"/>
                </a:tc>
                <a:extLst>
                  <a:ext uri="{0D108BD9-81ED-4DB2-BD59-A6C34878D82A}">
                    <a16:rowId xmlns:a16="http://schemas.microsoft.com/office/drawing/2014/main" xmlns="" val="2821277384"/>
                  </a:ext>
                </a:extLst>
              </a:tr>
              <a:tr h="370840">
                <a:tc>
                  <a:txBody>
                    <a:bodyPr/>
                    <a:lstStyle/>
                    <a:p>
                      <a:pPr rtl="0" fontAlgn="ctr"/>
                      <a:r>
                        <a:rPr lang="es-419" b="0">
                          <a:effectLst/>
                        </a:rPr>
                        <a:t>On</a:t>
                      </a:r>
                    </a:p>
                  </a:txBody>
                  <a:tcPr marL="47625" marR="47625" marT="47625" marB="47625" anchor="ctr"/>
                </a:tc>
                <a:tc>
                  <a:txBody>
                    <a:bodyPr/>
                    <a:lstStyle/>
                    <a:p>
                      <a:pPr rtl="0" fontAlgn="ctr"/>
                      <a:r>
                        <a:rPr lang="es-419" b="0">
                          <a:effectLst/>
                        </a:rPr>
                        <a:t>On</a:t>
                      </a:r>
                    </a:p>
                  </a:txBody>
                  <a:tcPr marL="47625" marR="47625" marT="47625" marB="47625" anchor="ctr"/>
                </a:tc>
                <a:tc>
                  <a:txBody>
                    <a:bodyPr/>
                    <a:lstStyle/>
                    <a:p>
                      <a:pPr rtl="0" fontAlgn="ctr"/>
                      <a:r>
                        <a:rPr lang="es-419" b="0">
                          <a:effectLst/>
                        </a:rPr>
                        <a:t>Sí</a:t>
                      </a:r>
                    </a:p>
                  </a:txBody>
                  <a:tcPr marL="47625" marR="47625" marT="47625" marB="47625" anchor="ctr"/>
                </a:tc>
                <a:extLst>
                  <a:ext uri="{0D108BD9-81ED-4DB2-BD59-A6C34878D82A}">
                    <a16:rowId xmlns:a16="http://schemas.microsoft.com/office/drawing/2014/main" xmlns="" val="2306753522"/>
                  </a:ext>
                </a:extLst>
              </a:tr>
              <a:tr h="370840">
                <a:tc>
                  <a:txBody>
                    <a:bodyPr/>
                    <a:lstStyle/>
                    <a:p>
                      <a:pPr rtl="0" fontAlgn="ctr"/>
                      <a:r>
                        <a:rPr lang="es-419" b="0">
                          <a:effectLst/>
                        </a:rPr>
                        <a:t>On</a:t>
                      </a:r>
                    </a:p>
                  </a:txBody>
                  <a:tcPr marL="47625" marR="47625" marT="47625" marB="47625" anchor="ctr"/>
                </a:tc>
                <a:tc>
                  <a:txBody>
                    <a:bodyPr/>
                    <a:lstStyle/>
                    <a:p>
                      <a:pPr rtl="0" fontAlgn="ctr"/>
                      <a:r>
                        <a:rPr lang="es-419" b="0">
                          <a:effectLst/>
                        </a:rPr>
                        <a:t>Desirable/Auto</a:t>
                      </a:r>
                    </a:p>
                  </a:txBody>
                  <a:tcPr marL="47625" marR="47625" marT="47625" marB="47625" anchor="ctr"/>
                </a:tc>
                <a:tc>
                  <a:txBody>
                    <a:bodyPr/>
                    <a:lstStyle/>
                    <a:p>
                      <a:pPr rtl="0" fontAlgn="ctr"/>
                      <a:r>
                        <a:rPr lang="es-419" b="0">
                          <a:effectLst/>
                        </a:rPr>
                        <a:t>No</a:t>
                      </a:r>
                    </a:p>
                  </a:txBody>
                  <a:tcPr marL="47625" marR="47625" marT="47625" marB="47625" anchor="ctr"/>
                </a:tc>
                <a:extLst>
                  <a:ext uri="{0D108BD9-81ED-4DB2-BD59-A6C34878D82A}">
                    <a16:rowId xmlns:a16="http://schemas.microsoft.com/office/drawing/2014/main" xmlns="" val="4029621944"/>
                  </a:ext>
                </a:extLst>
              </a:tr>
              <a:tr h="370840">
                <a:tc>
                  <a:txBody>
                    <a:bodyPr/>
                    <a:lstStyle/>
                    <a:p>
                      <a:pPr rtl="0" fontAlgn="ctr"/>
                      <a:r>
                        <a:rPr lang="es-419" b="0">
                          <a:effectLst/>
                        </a:rPr>
                        <a:t>Desirable</a:t>
                      </a:r>
                    </a:p>
                  </a:txBody>
                  <a:tcPr marL="47625" marR="47625" marT="47625" marB="47625" anchor="ctr"/>
                </a:tc>
                <a:tc>
                  <a:txBody>
                    <a:bodyPr/>
                    <a:lstStyle/>
                    <a:p>
                      <a:pPr rtl="0" fontAlgn="ctr"/>
                      <a:r>
                        <a:rPr lang="es-419" b="0">
                          <a:effectLst/>
                        </a:rPr>
                        <a:t>Desirable</a:t>
                      </a:r>
                    </a:p>
                  </a:txBody>
                  <a:tcPr marL="47625" marR="47625" marT="47625" marB="47625" anchor="ctr"/>
                </a:tc>
                <a:tc>
                  <a:txBody>
                    <a:bodyPr/>
                    <a:lstStyle/>
                    <a:p>
                      <a:pPr rtl="0" fontAlgn="ctr"/>
                      <a:r>
                        <a:rPr lang="es-419" b="0">
                          <a:effectLst/>
                        </a:rPr>
                        <a:t>Sí</a:t>
                      </a:r>
                    </a:p>
                  </a:txBody>
                  <a:tcPr marL="47625" marR="47625" marT="47625" marB="47625" anchor="ctr"/>
                </a:tc>
                <a:extLst>
                  <a:ext uri="{0D108BD9-81ED-4DB2-BD59-A6C34878D82A}">
                    <a16:rowId xmlns:a16="http://schemas.microsoft.com/office/drawing/2014/main" xmlns="" val="2591074662"/>
                  </a:ext>
                </a:extLst>
              </a:tr>
              <a:tr h="370840">
                <a:tc>
                  <a:txBody>
                    <a:bodyPr/>
                    <a:lstStyle/>
                    <a:p>
                      <a:pPr rtl="0" fontAlgn="ctr"/>
                      <a:r>
                        <a:rPr lang="es-419" b="0">
                          <a:effectLst/>
                        </a:rPr>
                        <a:t>Desirable</a:t>
                      </a:r>
                    </a:p>
                  </a:txBody>
                  <a:tcPr marL="47625" marR="47625" marT="47625" marB="47625" anchor="ctr"/>
                </a:tc>
                <a:tc>
                  <a:txBody>
                    <a:bodyPr/>
                    <a:lstStyle/>
                    <a:p>
                      <a:pPr rtl="0" fontAlgn="ctr"/>
                      <a:r>
                        <a:rPr lang="es-419" b="0">
                          <a:effectLst/>
                        </a:rPr>
                        <a:t>Auto</a:t>
                      </a:r>
                    </a:p>
                  </a:txBody>
                  <a:tcPr marL="47625" marR="47625" marT="47625" marB="47625" anchor="ctr"/>
                </a:tc>
                <a:tc>
                  <a:txBody>
                    <a:bodyPr/>
                    <a:lstStyle/>
                    <a:p>
                      <a:pPr rtl="0" fontAlgn="ctr"/>
                      <a:r>
                        <a:rPr lang="es-419" b="0">
                          <a:effectLst/>
                        </a:rPr>
                        <a:t>Sí</a:t>
                      </a:r>
                    </a:p>
                  </a:txBody>
                  <a:tcPr marL="47625" marR="47625" marT="47625" marB="47625" anchor="ctr"/>
                </a:tc>
                <a:extLst>
                  <a:ext uri="{0D108BD9-81ED-4DB2-BD59-A6C34878D82A}">
                    <a16:rowId xmlns:a16="http://schemas.microsoft.com/office/drawing/2014/main" xmlns="" val="2439455479"/>
                  </a:ext>
                </a:extLst>
              </a:tr>
              <a:tr h="370840">
                <a:tc>
                  <a:txBody>
                    <a:bodyPr/>
                    <a:lstStyle/>
                    <a:p>
                      <a:pPr rtl="0" fontAlgn="ctr"/>
                      <a:r>
                        <a:rPr lang="es-419" b="0">
                          <a:effectLst/>
                        </a:rPr>
                        <a:t>Auto</a:t>
                      </a:r>
                    </a:p>
                  </a:txBody>
                  <a:tcPr marL="47625" marR="47625" marT="47625" marB="47625" anchor="ctr"/>
                </a:tc>
                <a:tc>
                  <a:txBody>
                    <a:bodyPr/>
                    <a:lstStyle/>
                    <a:p>
                      <a:pPr rtl="0" fontAlgn="ctr"/>
                      <a:r>
                        <a:rPr lang="es-419" b="0">
                          <a:effectLst/>
                        </a:rPr>
                        <a:t>Desirable</a:t>
                      </a:r>
                    </a:p>
                  </a:txBody>
                  <a:tcPr marL="47625" marR="47625" marT="47625" marB="47625" anchor="ctr"/>
                </a:tc>
                <a:tc>
                  <a:txBody>
                    <a:bodyPr/>
                    <a:lstStyle/>
                    <a:p>
                      <a:pPr rtl="0" fontAlgn="ctr"/>
                      <a:r>
                        <a:rPr lang="es-419" b="0">
                          <a:effectLst/>
                        </a:rPr>
                        <a:t>Sí</a:t>
                      </a:r>
                    </a:p>
                  </a:txBody>
                  <a:tcPr marL="47625" marR="47625" marT="47625" marB="47625" anchor="ctr"/>
                </a:tc>
                <a:extLst>
                  <a:ext uri="{0D108BD9-81ED-4DB2-BD59-A6C34878D82A}">
                    <a16:rowId xmlns:a16="http://schemas.microsoft.com/office/drawing/2014/main" xmlns="" val="2624062119"/>
                  </a:ext>
                </a:extLst>
              </a:tr>
              <a:tr h="370840">
                <a:tc>
                  <a:txBody>
                    <a:bodyPr/>
                    <a:lstStyle/>
                    <a:p>
                      <a:pPr rtl="0" fontAlgn="ctr"/>
                      <a:r>
                        <a:rPr lang="es-419" b="0">
                          <a:effectLst/>
                        </a:rPr>
                        <a:t>Auto</a:t>
                      </a:r>
                    </a:p>
                  </a:txBody>
                  <a:tcPr marL="47625" marR="47625" marT="47625" marB="47625" anchor="ctr"/>
                </a:tc>
                <a:tc>
                  <a:txBody>
                    <a:bodyPr/>
                    <a:lstStyle/>
                    <a:p>
                      <a:pPr rtl="0" fontAlgn="ctr"/>
                      <a:r>
                        <a:rPr lang="es-419" b="0">
                          <a:effectLst/>
                        </a:rPr>
                        <a:t>Auto</a:t>
                      </a:r>
                    </a:p>
                  </a:txBody>
                  <a:tcPr marL="47625" marR="47625" marT="47625" marB="47625" anchor="ctr"/>
                </a:tc>
                <a:tc>
                  <a:txBody>
                    <a:bodyPr/>
                    <a:lstStyle/>
                    <a:p>
                      <a:pPr rtl="0" fontAlgn="ctr"/>
                      <a:r>
                        <a:rPr lang="es-419" b="0">
                          <a:effectLst/>
                        </a:rPr>
                        <a:t>No</a:t>
                      </a:r>
                    </a:p>
                  </a:txBody>
                  <a:tcPr marL="47625" marR="47625" marT="47625" marB="47625" anchor="ctr"/>
                </a:tc>
                <a:extLst>
                  <a:ext uri="{0D108BD9-81ED-4DB2-BD59-A6C34878D82A}">
                    <a16:rowId xmlns:a16="http://schemas.microsoft.com/office/drawing/2014/main" xmlns="" val="1085735784"/>
                  </a:ext>
                </a:extLst>
              </a:tr>
            </a:tbl>
          </a:graphicData>
        </a:graphic>
      </p:graphicFrame>
      <p:pic>
        <p:nvPicPr>
          <p:cNvPr id="9" name="Picture 8">
            <a:extLst>
              <a:ext uri="{FF2B5EF4-FFF2-40B4-BE49-F238E27FC236}">
                <a16:creationId xmlns:a16="http://schemas.microsoft.com/office/drawing/2014/main" xmlns="" id="{A5E80DBB-FC0F-45A7-8E89-A67436F4B421}"/>
              </a:ext>
            </a:extLst>
          </p:cNvPr>
          <p:cNvPicPr>
            <a:picLocks noChangeAspect="1"/>
          </p:cNvPicPr>
          <p:nvPr/>
        </p:nvPicPr>
        <p:blipFill>
          <a:blip r:embed="rId4"/>
          <a:stretch>
            <a:fillRect/>
          </a:stretch>
        </p:blipFill>
        <p:spPr>
          <a:xfrm>
            <a:off x="2387260" y="731837"/>
            <a:ext cx="3570968" cy="985770"/>
          </a:xfrm>
          <a:prstGeom prst="rect">
            <a:avLst/>
          </a:prstGeom>
        </p:spPr>
      </p:pic>
    </p:spTree>
    <p:custDataLst>
      <p:tags r:id="rId1"/>
    </p:custDataLst>
    <p:extLst>
      <p:ext uri="{BB962C8B-B14F-4D97-AF65-F5344CB8AC3E}">
        <p14:creationId xmlns:p14="http://schemas.microsoft.com/office/powerpoint/2010/main" xmlns="" val="6614649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Funcionamiento de EtherChannel</a:t>
            </a:r>
            <a:r>
              <a:rPr lang="en-US" dirty="0"/>
              <a:t/>
            </a:r>
            <a:br>
              <a:rPr lang="en-US" dirty="0"/>
            </a:br>
            <a:r>
              <a:rPr lang="es-419" sz="2400" dirty="0"/>
              <a:t>Funcionamiento LACP </a:t>
            </a:r>
          </a:p>
        </p:txBody>
      </p:sp>
      <p:sp>
        <p:nvSpPr>
          <p:cNvPr id="4" name="Content Placeholder 3">
            <a:extLst>
              <a:ext uri="{FF2B5EF4-FFF2-40B4-BE49-F238E27FC236}">
                <a16:creationId xmlns:a16="http://schemas.microsoft.com/office/drawing/2014/main" xmlns="" id="{E88979FC-6B38-4D51-8DCD-AA1025B52B7A}"/>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LACP forma parte de una especificación IEEE (802.3ad) que permite agrupar varios puertos físicos para formar un único canal lógico. LACP permite que un switch negocie un grupo automático mediante el envío de paquetes LACP al otro switch. Realiza una función similar a PAgP con EtherChannel de Cisco. Debido a que LACP es un estándar IEEE, se puede usar para facilitar los EtherChannels en entornos de varios proveedores. En los dispositivos de Cisco, se admiten ambos protocolos.</a:t>
            </a:r>
          </a:p>
          <a:p>
            <a:pPr marL="0" indent="0" algn="l"/>
            <a:endParaRPr lang="en-US" sz="1400" b="1" dirty="0">
              <a:solidFill>
                <a:srgbClr val="000000"/>
              </a:solidFill>
            </a:endParaRPr>
          </a:p>
          <a:p>
            <a:pPr marL="0" indent="0" algn="l" rtl="0"/>
            <a:r>
              <a:rPr lang="es-419" sz="1400" dirty="0">
                <a:solidFill>
                  <a:srgbClr val="000000"/>
                </a:solidFill>
              </a:rPr>
              <a:t>LACP proporciona los mismos beneficios de negociación que PAgP. LACP ayuda a crear el enlace EtherChannel al detectar la configuración de cada lado y al asegurarse de que sean compatibles, de modo que se pueda habilitar el enlace EtherChannel cuando sea necesario. Los modos para LACP son los siguientes:</a:t>
            </a:r>
          </a:p>
          <a:p>
            <a:pPr marL="415985" lvl="1" indent="-342900" rtl="0">
              <a:buFont typeface="Arial" panose="020B0604020202020204" pitchFamily="34" charset="0"/>
              <a:buChar char="•"/>
            </a:pPr>
            <a:r>
              <a:rPr lang="es-419" b="1" dirty="0">
                <a:solidFill>
                  <a:srgbClr val="000000"/>
                </a:solidFill>
              </a:rPr>
              <a:t>On</a:t>
            </a:r>
            <a:r>
              <a:rPr lang="es-419" dirty="0">
                <a:solidFill>
                  <a:srgbClr val="000000"/>
                </a:solidFill>
              </a:rPr>
              <a:t> - Este modo obliga a la interfaz a proporcionar un canal sin LACP. Las interfaces configuradas en el modo encendido no intercambian paquetes LACP.</a:t>
            </a:r>
          </a:p>
          <a:p>
            <a:pPr marL="415985" lvl="1" indent="-342900" rtl="0">
              <a:buFont typeface="Arial" panose="020B0604020202020204" pitchFamily="34" charset="0"/>
              <a:buChar char="•"/>
            </a:pPr>
            <a:r>
              <a:rPr lang="es-419" b="1" dirty="0">
                <a:solidFill>
                  <a:srgbClr val="000000"/>
                </a:solidFill>
              </a:rPr>
              <a:t>LACP active</a:t>
            </a:r>
            <a:r>
              <a:rPr lang="es-419" dirty="0">
                <a:solidFill>
                  <a:srgbClr val="000000"/>
                </a:solidFill>
              </a:rPr>
              <a:t> - Este modo de LACP coloca un puerto en estado de negociación activa. En este estado, el puerto inicia negociaciones con otros puertos mediante el envío de paquetes LACP.</a:t>
            </a:r>
          </a:p>
          <a:p>
            <a:pPr marL="415985" lvl="1" indent="-342900" rtl="0">
              <a:buFont typeface="Arial" panose="020B0604020202020204" pitchFamily="34" charset="0"/>
              <a:buChar char="•"/>
            </a:pPr>
            <a:r>
              <a:rPr lang="es-419" b="1" dirty="0">
                <a:solidFill>
                  <a:srgbClr val="000000"/>
                </a:solidFill>
              </a:rPr>
              <a:t>LACP passive</a:t>
            </a:r>
            <a:r>
              <a:rPr lang="es-419" dirty="0">
                <a:solidFill>
                  <a:srgbClr val="000000"/>
                </a:solidFill>
              </a:rPr>
              <a:t> - Este modo de LACP coloca un puerto en estado de negociación pasiva. En este estado, el puerto responde a los paquetes LACP que recibe, pero no inicia la negociación de paquetes LACP.</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xmlns="" val="1971306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Operación de EtherChannel</a:t>
            </a:r>
            <a:r>
              <a:rPr lang="es-419" sz="2400" dirty="0"/>
              <a:t/>
            </a:r>
            <a:br>
              <a:rPr lang="es-419" sz="2400" dirty="0"/>
            </a:br>
            <a:r>
              <a:rPr lang="es-419" sz="2400" dirty="0"/>
              <a:t>Ejemplo de configuración del modo LACP</a:t>
            </a:r>
            <a:endParaRPr lang="es-419" sz="1600" dirty="0"/>
          </a:p>
        </p:txBody>
      </p:sp>
      <p:sp>
        <p:nvSpPr>
          <p:cNvPr id="8" name="Rectangle 7">
            <a:extLst>
              <a:ext uri="{FF2B5EF4-FFF2-40B4-BE49-F238E27FC236}">
                <a16:creationId xmlns:a16="http://schemas.microsoft.com/office/drawing/2014/main" xmlns="" id="{FB8B27BD-16B4-48C8-80D5-0408F532F0DD}"/>
              </a:ext>
            </a:extLst>
          </p:cNvPr>
          <p:cNvSpPr/>
          <p:nvPr/>
        </p:nvSpPr>
        <p:spPr>
          <a:xfrm>
            <a:off x="323849" y="2076632"/>
            <a:ext cx="8496301" cy="276999"/>
          </a:xfrm>
          <a:prstGeom prst="rect">
            <a:avLst/>
          </a:prstGeom>
        </p:spPr>
        <p:txBody>
          <a:bodyPr wrap="square">
            <a:spAutoFit/>
          </a:bodyPr>
          <a:lstStyle/>
          <a:p>
            <a:pPr rtl="0"/>
            <a:r>
              <a:rPr lang="es-419" sz="1200">
                <a:solidFill>
                  <a:srgbClr val="000000"/>
                </a:solidFill>
                <a:latin typeface="+mn-lt"/>
              </a:rPr>
              <a:t>La tabla muestra las diversas combinaciones de modos LACP en S1 y S2 y el resultado resultante del establecimiento de canales.</a:t>
            </a:r>
          </a:p>
        </p:txBody>
      </p:sp>
      <p:graphicFrame>
        <p:nvGraphicFramePr>
          <p:cNvPr id="6" name="Table 6">
            <a:extLst>
              <a:ext uri="{FF2B5EF4-FFF2-40B4-BE49-F238E27FC236}">
                <a16:creationId xmlns:a16="http://schemas.microsoft.com/office/drawing/2014/main" xmlns="" id="{E2039DBE-33CD-42C8-9494-7E46C0B4BFCC}"/>
              </a:ext>
            </a:extLst>
          </p:cNvPr>
          <p:cNvGraphicFramePr>
            <a:graphicFrameLocks noGrp="1"/>
          </p:cNvGraphicFramePr>
          <p:nvPr>
            <p:ph idx="1"/>
          </p:nvPr>
        </p:nvGraphicFramePr>
        <p:xfrm>
          <a:off x="431799" y="2387084"/>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xmlns="" val="644121284"/>
                    </a:ext>
                  </a:extLst>
                </a:gridCol>
                <a:gridCol w="2760133">
                  <a:extLst>
                    <a:ext uri="{9D8B030D-6E8A-4147-A177-3AD203B41FA5}">
                      <a16:colId xmlns:a16="http://schemas.microsoft.com/office/drawing/2014/main" xmlns="" val="4224245782"/>
                    </a:ext>
                  </a:extLst>
                </a:gridCol>
                <a:gridCol w="2760133">
                  <a:extLst>
                    <a:ext uri="{9D8B030D-6E8A-4147-A177-3AD203B41FA5}">
                      <a16:colId xmlns:a16="http://schemas.microsoft.com/office/drawing/2014/main" xmlns="" val="1896936921"/>
                    </a:ext>
                  </a:extLst>
                </a:gridCol>
              </a:tblGrid>
              <a:tr h="319016">
                <a:tc>
                  <a:txBody>
                    <a:bodyPr/>
                    <a:lstStyle/>
                    <a:p>
                      <a:pPr algn="l" rtl="0" fontAlgn="ctr"/>
                      <a:r>
                        <a:rPr lang="es-419" sz="1400" b="1">
                          <a:effectLst/>
                        </a:rPr>
                        <a:t>S1</a:t>
                      </a:r>
                    </a:p>
                  </a:txBody>
                  <a:tcPr marL="47625" marR="47625" marT="47625" marB="47625" anchor="ctr"/>
                </a:tc>
                <a:tc>
                  <a:txBody>
                    <a:bodyPr/>
                    <a:lstStyle/>
                    <a:p>
                      <a:pPr algn="l" rtl="0" fontAlgn="ctr"/>
                      <a:r>
                        <a:rPr lang="es-419" sz="1400" b="1">
                          <a:effectLst/>
                        </a:rPr>
                        <a:t>S2</a:t>
                      </a:r>
                    </a:p>
                  </a:txBody>
                  <a:tcPr marL="47625" marR="47625" marT="47625" marB="47625" anchor="ctr"/>
                </a:tc>
                <a:tc>
                  <a:txBody>
                    <a:bodyPr/>
                    <a:lstStyle/>
                    <a:p>
                      <a:pPr algn="l" rtl="0" fontAlgn="ctr"/>
                      <a:r>
                        <a:rPr lang="es-419" sz="1400" b="1">
                          <a:effectLst/>
                        </a:rPr>
                        <a:t>Establecimiento del canal</a:t>
                      </a:r>
                    </a:p>
                  </a:txBody>
                  <a:tcPr marL="47625" marR="47625" marT="47625" marB="47625" anchor="ctr"/>
                </a:tc>
                <a:extLst>
                  <a:ext uri="{0D108BD9-81ED-4DB2-BD59-A6C34878D82A}">
                    <a16:rowId xmlns:a16="http://schemas.microsoft.com/office/drawing/2014/main" xmlns="" val="1314096232"/>
                  </a:ext>
                </a:extLst>
              </a:tr>
              <a:tr h="319016">
                <a:tc>
                  <a:txBody>
                    <a:bodyPr/>
                    <a:lstStyle/>
                    <a:p>
                      <a:pPr rtl="0" fontAlgn="ctr"/>
                      <a:r>
                        <a:rPr lang="es-419" sz="1400" b="0">
                          <a:effectLst/>
                        </a:rPr>
                        <a:t>On</a:t>
                      </a:r>
                    </a:p>
                  </a:txBody>
                  <a:tcPr marL="47625" marR="47625" marT="47625" marB="47625" anchor="ctr"/>
                </a:tc>
                <a:tc>
                  <a:txBody>
                    <a:bodyPr/>
                    <a:lstStyle/>
                    <a:p>
                      <a:pPr rtl="0" fontAlgn="ctr"/>
                      <a:r>
                        <a:rPr lang="es-419" sz="1400" b="0">
                          <a:effectLst/>
                        </a:rPr>
                        <a:t>On</a:t>
                      </a:r>
                    </a:p>
                  </a:txBody>
                  <a:tcPr marL="47625" marR="47625" marT="47625" marB="47625" anchor="ctr"/>
                </a:tc>
                <a:tc>
                  <a:txBody>
                    <a:bodyPr/>
                    <a:lstStyle/>
                    <a:p>
                      <a:pPr rtl="0" fontAlgn="ctr"/>
                      <a:r>
                        <a:rPr lang="es-419" sz="1400" b="0">
                          <a:effectLst/>
                        </a:rPr>
                        <a:t>Sí</a:t>
                      </a:r>
                    </a:p>
                  </a:txBody>
                  <a:tcPr marL="47625" marR="47625" marT="47625" marB="47625" anchor="ctr"/>
                </a:tc>
                <a:extLst>
                  <a:ext uri="{0D108BD9-81ED-4DB2-BD59-A6C34878D82A}">
                    <a16:rowId xmlns:a16="http://schemas.microsoft.com/office/drawing/2014/main" xmlns="" val="271414976"/>
                  </a:ext>
                </a:extLst>
              </a:tr>
              <a:tr h="319016">
                <a:tc>
                  <a:txBody>
                    <a:bodyPr/>
                    <a:lstStyle/>
                    <a:p>
                      <a:pPr rtl="0" fontAlgn="ctr"/>
                      <a:r>
                        <a:rPr lang="es-419" sz="1400" b="0">
                          <a:effectLst/>
                        </a:rPr>
                        <a:t>On</a:t>
                      </a:r>
                    </a:p>
                  </a:txBody>
                  <a:tcPr marL="47625" marR="47625" marT="47625" marB="47625" anchor="ctr"/>
                </a:tc>
                <a:tc>
                  <a:txBody>
                    <a:bodyPr/>
                    <a:lstStyle/>
                    <a:p>
                      <a:pPr rtl="0" fontAlgn="ctr"/>
                      <a:r>
                        <a:rPr lang="es-419" sz="1400" b="0">
                          <a:effectLst/>
                        </a:rPr>
                        <a:t>Active/Passive</a:t>
                      </a:r>
                    </a:p>
                  </a:txBody>
                  <a:tcPr marL="47625" marR="47625" marT="47625" marB="47625" anchor="ctr"/>
                </a:tc>
                <a:tc>
                  <a:txBody>
                    <a:bodyPr/>
                    <a:lstStyle/>
                    <a:p>
                      <a:pPr rtl="0" fontAlgn="ctr"/>
                      <a:r>
                        <a:rPr lang="es-419" sz="1400" b="0">
                          <a:effectLst/>
                        </a:rPr>
                        <a:t>No</a:t>
                      </a:r>
                    </a:p>
                  </a:txBody>
                  <a:tcPr marL="47625" marR="47625" marT="47625" marB="47625" anchor="ctr"/>
                </a:tc>
                <a:extLst>
                  <a:ext uri="{0D108BD9-81ED-4DB2-BD59-A6C34878D82A}">
                    <a16:rowId xmlns:a16="http://schemas.microsoft.com/office/drawing/2014/main" xmlns="" val="3655746299"/>
                  </a:ext>
                </a:extLst>
              </a:tr>
              <a:tr h="319016">
                <a:tc>
                  <a:txBody>
                    <a:bodyPr/>
                    <a:lstStyle/>
                    <a:p>
                      <a:pPr rtl="0" fontAlgn="ctr"/>
                      <a:r>
                        <a:rPr lang="es-419" sz="1400" b="0">
                          <a:effectLst/>
                        </a:rPr>
                        <a:t>Active</a:t>
                      </a:r>
                    </a:p>
                  </a:txBody>
                  <a:tcPr marL="47625" marR="47625" marT="47625" marB="47625" anchor="ctr"/>
                </a:tc>
                <a:tc>
                  <a:txBody>
                    <a:bodyPr/>
                    <a:lstStyle/>
                    <a:p>
                      <a:pPr rtl="0" fontAlgn="ctr"/>
                      <a:r>
                        <a:rPr lang="es-419" sz="1400" b="0">
                          <a:effectLst/>
                        </a:rPr>
                        <a:t>Active</a:t>
                      </a:r>
                    </a:p>
                  </a:txBody>
                  <a:tcPr marL="47625" marR="47625" marT="47625" marB="47625" anchor="ctr"/>
                </a:tc>
                <a:tc>
                  <a:txBody>
                    <a:bodyPr/>
                    <a:lstStyle/>
                    <a:p>
                      <a:pPr rtl="0" fontAlgn="ctr"/>
                      <a:r>
                        <a:rPr lang="es-419" sz="1400" b="0">
                          <a:effectLst/>
                        </a:rPr>
                        <a:t>Sí</a:t>
                      </a:r>
                    </a:p>
                  </a:txBody>
                  <a:tcPr marL="47625" marR="47625" marT="47625" marB="47625" anchor="ctr"/>
                </a:tc>
                <a:extLst>
                  <a:ext uri="{0D108BD9-81ED-4DB2-BD59-A6C34878D82A}">
                    <a16:rowId xmlns:a16="http://schemas.microsoft.com/office/drawing/2014/main" xmlns="" val="1781739624"/>
                  </a:ext>
                </a:extLst>
              </a:tr>
              <a:tr h="319016">
                <a:tc>
                  <a:txBody>
                    <a:bodyPr/>
                    <a:lstStyle/>
                    <a:p>
                      <a:pPr rtl="0" fontAlgn="ctr"/>
                      <a:r>
                        <a:rPr lang="es-419" sz="1400" b="0">
                          <a:effectLst/>
                        </a:rPr>
                        <a:t>Active</a:t>
                      </a:r>
                    </a:p>
                  </a:txBody>
                  <a:tcPr marL="47625" marR="47625" marT="47625" marB="47625" anchor="ctr"/>
                </a:tc>
                <a:tc>
                  <a:txBody>
                    <a:bodyPr/>
                    <a:lstStyle/>
                    <a:p>
                      <a:pPr rtl="0" fontAlgn="ctr"/>
                      <a:r>
                        <a:rPr lang="es-419" sz="1400" b="0">
                          <a:effectLst/>
                        </a:rPr>
                        <a:t>Passive</a:t>
                      </a:r>
                    </a:p>
                  </a:txBody>
                  <a:tcPr marL="47625" marR="47625" marT="47625" marB="47625" anchor="ctr"/>
                </a:tc>
                <a:tc>
                  <a:txBody>
                    <a:bodyPr/>
                    <a:lstStyle/>
                    <a:p>
                      <a:pPr rtl="0" fontAlgn="ctr"/>
                      <a:r>
                        <a:rPr lang="es-419" sz="1400" b="0">
                          <a:effectLst/>
                        </a:rPr>
                        <a:t>Sí</a:t>
                      </a:r>
                    </a:p>
                  </a:txBody>
                  <a:tcPr marL="47625" marR="47625" marT="47625" marB="47625" anchor="ctr"/>
                </a:tc>
                <a:extLst>
                  <a:ext uri="{0D108BD9-81ED-4DB2-BD59-A6C34878D82A}">
                    <a16:rowId xmlns:a16="http://schemas.microsoft.com/office/drawing/2014/main" xmlns="" val="1313281587"/>
                  </a:ext>
                </a:extLst>
              </a:tr>
              <a:tr h="319016">
                <a:tc>
                  <a:txBody>
                    <a:bodyPr/>
                    <a:lstStyle/>
                    <a:p>
                      <a:pPr rtl="0" fontAlgn="ctr"/>
                      <a:r>
                        <a:rPr lang="es-419" sz="1400" b="0">
                          <a:effectLst/>
                        </a:rPr>
                        <a:t>Passive</a:t>
                      </a:r>
                    </a:p>
                  </a:txBody>
                  <a:tcPr marL="47625" marR="47625" marT="47625" marB="47625" anchor="ctr"/>
                </a:tc>
                <a:tc>
                  <a:txBody>
                    <a:bodyPr/>
                    <a:lstStyle/>
                    <a:p>
                      <a:pPr rtl="0" fontAlgn="ctr"/>
                      <a:r>
                        <a:rPr lang="es-419" sz="1400" b="0">
                          <a:effectLst/>
                        </a:rPr>
                        <a:t>Active</a:t>
                      </a:r>
                    </a:p>
                  </a:txBody>
                  <a:tcPr marL="47625" marR="47625" marT="47625" marB="47625" anchor="ctr"/>
                </a:tc>
                <a:tc>
                  <a:txBody>
                    <a:bodyPr/>
                    <a:lstStyle/>
                    <a:p>
                      <a:pPr rtl="0" fontAlgn="ctr"/>
                      <a:r>
                        <a:rPr lang="es-419" sz="1400" b="0">
                          <a:effectLst/>
                        </a:rPr>
                        <a:t>Sí</a:t>
                      </a:r>
                    </a:p>
                  </a:txBody>
                  <a:tcPr marL="47625" marR="47625" marT="47625" marB="47625" anchor="ctr"/>
                </a:tc>
                <a:extLst>
                  <a:ext uri="{0D108BD9-81ED-4DB2-BD59-A6C34878D82A}">
                    <a16:rowId xmlns:a16="http://schemas.microsoft.com/office/drawing/2014/main" xmlns="" val="2228110332"/>
                  </a:ext>
                </a:extLst>
              </a:tr>
              <a:tr h="319016">
                <a:tc>
                  <a:txBody>
                    <a:bodyPr/>
                    <a:lstStyle/>
                    <a:p>
                      <a:pPr rtl="0" fontAlgn="ctr"/>
                      <a:r>
                        <a:rPr lang="es-419" sz="1400" b="0">
                          <a:effectLst/>
                        </a:rPr>
                        <a:t>Passive</a:t>
                      </a:r>
                    </a:p>
                  </a:txBody>
                  <a:tcPr marL="47625" marR="47625" marT="47625" marB="47625" anchor="ctr"/>
                </a:tc>
                <a:tc>
                  <a:txBody>
                    <a:bodyPr/>
                    <a:lstStyle/>
                    <a:p>
                      <a:pPr rtl="0" fontAlgn="ctr"/>
                      <a:r>
                        <a:rPr lang="es-419" sz="1400" b="0">
                          <a:effectLst/>
                        </a:rPr>
                        <a:t>Passive</a:t>
                      </a:r>
                    </a:p>
                  </a:txBody>
                  <a:tcPr marL="47625" marR="47625" marT="47625" marB="47625" anchor="ctr"/>
                </a:tc>
                <a:tc>
                  <a:txBody>
                    <a:bodyPr/>
                    <a:lstStyle/>
                    <a:p>
                      <a:pPr rtl="0" fontAlgn="ctr"/>
                      <a:r>
                        <a:rPr lang="es-419" sz="1400" b="0">
                          <a:effectLst/>
                        </a:rPr>
                        <a:t>No</a:t>
                      </a:r>
                    </a:p>
                  </a:txBody>
                  <a:tcPr marL="47625" marR="47625" marT="47625" marB="47625" anchor="ctr"/>
                </a:tc>
                <a:extLst>
                  <a:ext uri="{0D108BD9-81ED-4DB2-BD59-A6C34878D82A}">
                    <a16:rowId xmlns:a16="http://schemas.microsoft.com/office/drawing/2014/main" xmlns="" val="1300522389"/>
                  </a:ext>
                </a:extLst>
              </a:tr>
            </a:tbl>
          </a:graphicData>
        </a:graphic>
      </p:graphicFrame>
      <p:pic>
        <p:nvPicPr>
          <p:cNvPr id="9" name="Picture 8">
            <a:extLst>
              <a:ext uri="{FF2B5EF4-FFF2-40B4-BE49-F238E27FC236}">
                <a16:creationId xmlns:a16="http://schemas.microsoft.com/office/drawing/2014/main" xmlns="" id="{4C413900-FBB5-4114-9208-C3417BC00C5A}"/>
              </a:ext>
            </a:extLst>
          </p:cNvPr>
          <p:cNvPicPr>
            <a:picLocks noChangeAspect="1"/>
          </p:cNvPicPr>
          <p:nvPr/>
        </p:nvPicPr>
        <p:blipFill>
          <a:blip r:embed="rId4"/>
          <a:stretch>
            <a:fillRect/>
          </a:stretch>
        </p:blipFill>
        <p:spPr>
          <a:xfrm>
            <a:off x="1791086" y="761854"/>
            <a:ext cx="4763316" cy="1209731"/>
          </a:xfrm>
          <a:prstGeom prst="rect">
            <a:avLst/>
          </a:prstGeom>
        </p:spPr>
      </p:pic>
    </p:spTree>
    <p:custDataLst>
      <p:tags r:id="rId1"/>
    </p:custDataLst>
    <p:extLst>
      <p:ext uri="{BB962C8B-B14F-4D97-AF65-F5344CB8AC3E}">
        <p14:creationId xmlns:p14="http://schemas.microsoft.com/office/powerpoint/2010/main" xmlns="" val="40045577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6.2 Configuración de EtherChannel</a:t>
            </a:r>
          </a:p>
        </p:txBody>
      </p:sp>
    </p:spTree>
    <p:custDataLst>
      <p:tags r:id="rId1"/>
    </p:custDataLst>
    <p:extLst>
      <p:ext uri="{BB962C8B-B14F-4D97-AF65-F5344CB8AC3E}">
        <p14:creationId xmlns:p14="http://schemas.microsoft.com/office/powerpoint/2010/main" xmlns="" val="355856848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65431" y="144966"/>
            <a:ext cx="8345488" cy="731837"/>
          </a:xfrm>
        </p:spPr>
        <p:txBody>
          <a:bodyPr/>
          <a:lstStyle/>
          <a:p>
            <a:pPr rtl="0"/>
            <a:r>
              <a:rPr lang="es-419" sz="1600" dirty="0"/>
              <a:t>Configuración de EtherChannel</a:t>
            </a:r>
            <a:r>
              <a:rPr lang="en-US" dirty="0"/>
              <a:t/>
            </a:r>
            <a:br>
              <a:rPr lang="en-US" dirty="0"/>
            </a:br>
            <a:r>
              <a:rPr lang="es-419" sz="2400" dirty="0"/>
              <a:t>Pautas para la configuración</a:t>
            </a:r>
          </a:p>
        </p:txBody>
      </p:sp>
      <p:sp>
        <p:nvSpPr>
          <p:cNvPr id="5" name="Content Placeholder 4">
            <a:extLst>
              <a:ext uri="{FF2B5EF4-FFF2-40B4-BE49-F238E27FC236}">
                <a16:creationId xmlns:a16="http://schemas.microsoft.com/office/drawing/2014/main" xmlns="" id="{14402F9C-D6D7-4A93-936B-85F5A2F0A26D}"/>
              </a:ext>
            </a:extLst>
          </p:cNvPr>
          <p:cNvSpPr>
            <a:spLocks noGrp="1"/>
          </p:cNvSpPr>
          <p:nvPr>
            <p:ph idx="1"/>
          </p:nvPr>
        </p:nvSpPr>
        <p:spPr>
          <a:xfrm>
            <a:off x="474662" y="1148576"/>
            <a:ext cx="8280057" cy="3273158"/>
          </a:xfrm>
        </p:spPr>
        <p:txBody>
          <a:bodyPr/>
          <a:lstStyle/>
          <a:p>
            <a:pPr marL="0" indent="0" algn="l" rtl="0"/>
            <a:r>
              <a:rPr lang="es-419" sz="1600" dirty="0">
                <a:solidFill>
                  <a:srgbClr val="000000"/>
                </a:solidFill>
              </a:rPr>
              <a:t>Las siguientes pautas y restricciones son útiles para configurar EtherChannel:</a:t>
            </a:r>
          </a:p>
          <a:p>
            <a:pPr marL="342900" indent="-342900" algn="l" rtl="0">
              <a:buFont typeface="Arial" panose="020B0604020202020204" pitchFamily="34" charset="0"/>
              <a:buChar char="•"/>
            </a:pPr>
            <a:r>
              <a:rPr lang="es-419" sz="1600" b="1" dirty="0">
                <a:solidFill>
                  <a:srgbClr val="000000"/>
                </a:solidFill>
              </a:rPr>
              <a:t>EtherChannel support</a:t>
            </a:r>
            <a:r>
              <a:rPr lang="es-419" sz="1600" dirty="0">
                <a:solidFill>
                  <a:srgbClr val="000000"/>
                </a:solidFill>
              </a:rPr>
              <a:t> - Todas las interfaces Ethernet deben admitir EtherChannel, sin necesidad de que las interfaces sean físicamente contiguas</a:t>
            </a:r>
          </a:p>
          <a:p>
            <a:pPr marL="342900" indent="-342900" algn="l" rtl="0">
              <a:buFont typeface="Arial" panose="020B0604020202020204" pitchFamily="34" charset="0"/>
              <a:buChar char="•"/>
            </a:pPr>
            <a:r>
              <a:rPr lang="es-419" sz="1600" b="1" dirty="0">
                <a:solidFill>
                  <a:srgbClr val="000000"/>
                </a:solidFill>
              </a:rPr>
              <a:t>Speed and duplex</a:t>
            </a:r>
            <a:r>
              <a:rPr lang="es-419" sz="1600" dirty="0">
                <a:solidFill>
                  <a:srgbClr val="000000"/>
                </a:solidFill>
              </a:rPr>
              <a:t> - Configure todas las interfaces en un EtherChannel para que funcionen a la misma velocidad y en el mismo modo dúplex.</a:t>
            </a:r>
          </a:p>
          <a:p>
            <a:pPr marL="342900" indent="-342900" algn="l" rtl="0">
              <a:buFont typeface="Arial" panose="020B0604020202020204" pitchFamily="34" charset="0"/>
              <a:buChar char="•"/>
            </a:pPr>
            <a:r>
              <a:rPr lang="es-419" sz="1600" b="1" dirty="0">
                <a:solidFill>
                  <a:srgbClr val="000000"/>
                </a:solidFill>
              </a:rPr>
              <a:t>VLAN match</a:t>
            </a:r>
            <a:r>
              <a:rPr lang="es-419" sz="1600" dirty="0">
                <a:solidFill>
                  <a:srgbClr val="000000"/>
                </a:solidFill>
              </a:rPr>
              <a:t> - Todas las interfaces en el grupo EtherChannel se deben asignar a la misma VLAN o se deben configurar como enlace troncal (mostrado en la figura).</a:t>
            </a:r>
          </a:p>
          <a:p>
            <a:pPr marL="342900" indent="-342900" algn="l" rtl="0">
              <a:buFont typeface="Arial" panose="020B0604020202020204" pitchFamily="34" charset="0"/>
              <a:buChar char="•"/>
            </a:pPr>
            <a:r>
              <a:rPr lang="es-419" sz="1600" dirty="0">
                <a:solidFill>
                  <a:srgbClr val="000000"/>
                </a:solidFill>
              </a:rPr>
              <a:t>Rango de VLAN: un EtherChannel admite el mismo rango permitido de VLAN en todas las interfaces de un EtherChannel de enlace troncal. Si el rango permitido de VLAN no es el mismo, las interfaces no forman un EtherChannel, incluso si se establecen en modo auto</a:t>
            </a:r>
            <a:r>
              <a:rPr lang="es-419" sz="1600" b="1" dirty="0">
                <a:solidFill>
                  <a:srgbClr val="000000"/>
                </a:solidFill>
              </a:rPr>
              <a:t> o desirable .</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xmlns="" val="29189024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Configuración de EtherChannel</a:t>
            </a:r>
            <a:r>
              <a:rPr lang="en-US" dirty="0"/>
              <a:t/>
            </a:r>
            <a:br>
              <a:rPr lang="en-US" dirty="0"/>
            </a:br>
            <a:r>
              <a:rPr lang="es-419" sz="2400"/>
              <a:t>Pautas para la configuración (cont.)</a:t>
            </a:r>
          </a:p>
        </p:txBody>
      </p:sp>
      <p:sp>
        <p:nvSpPr>
          <p:cNvPr id="5" name="Content Placeholder 4">
            <a:extLst>
              <a:ext uri="{FF2B5EF4-FFF2-40B4-BE49-F238E27FC236}">
                <a16:creationId xmlns:a16="http://schemas.microsoft.com/office/drawing/2014/main" xmlns="" id="{14402F9C-D6D7-4A93-936B-85F5A2F0A26D}"/>
              </a:ext>
            </a:extLst>
          </p:cNvPr>
          <p:cNvSpPr>
            <a:spLocks noGrp="1"/>
          </p:cNvSpPr>
          <p:nvPr>
            <p:ph idx="1"/>
          </p:nvPr>
        </p:nvSpPr>
        <p:spPr>
          <a:xfrm>
            <a:off x="289932" y="731838"/>
            <a:ext cx="8597590" cy="1940416"/>
          </a:xfrm>
        </p:spPr>
        <p:txBody>
          <a:bodyPr/>
          <a:lstStyle/>
          <a:p>
            <a:pPr marL="342900" indent="-342900" algn="l" rtl="0">
              <a:buFont typeface="Arial" panose="020B0604020202020204" pitchFamily="34" charset="0"/>
              <a:buChar char="•"/>
            </a:pPr>
            <a:r>
              <a:rPr lang="es-419" sz="1400" dirty="0">
                <a:solidFill>
                  <a:srgbClr val="000000"/>
                </a:solidFill>
              </a:rPr>
              <a:t>La figura muestra una configuración que permitiría que se forme un EtherChannel entre el S1 y el S2.</a:t>
            </a:r>
          </a:p>
          <a:p>
            <a:pPr marL="342900" indent="-342900" algn="l" rtl="0">
              <a:buFont typeface="Arial" panose="020B0604020202020204" pitchFamily="34" charset="0"/>
              <a:buChar char="•"/>
            </a:pPr>
            <a:r>
              <a:rPr lang="es-419" sz="1400" dirty="0">
                <a:solidFill>
                  <a:srgbClr val="000000"/>
                </a:solidFill>
              </a:rPr>
              <a:t>Si se deben modificar estos parámetros, configúrelos en el modo de configuración de interfaz de canal de puertos. Cualquier configuración que se aplique a la interfaz de canal de puertos también afectará a las interfaces individuales. Sin embargo, las configuraciones que se aplican a las interfaces individuales no afectan a la interfaz de canal de puertos. Por ello, realizar cambios de configuración a una interfaz que forma parte de un enlace EtherChannel puede causar problemas de compatibilidad de interfaces.</a:t>
            </a:r>
          </a:p>
          <a:p>
            <a:pPr marL="342900" indent="-342900" algn="l" rtl="0">
              <a:buFont typeface="Arial" panose="020B0604020202020204" pitchFamily="34" charset="0"/>
              <a:buChar char="•"/>
            </a:pPr>
            <a:r>
              <a:rPr lang="es-419" sz="1400" dirty="0">
                <a:solidFill>
                  <a:srgbClr val="000000"/>
                </a:solidFill>
              </a:rPr>
              <a:t>El canal de puertos se puede configurar en modo de acceso, modo de enlace troncal (más frecuente) o en un puerto enrutado.</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 id="{0DEDAB16-BC09-48F3-B9D1-87C56F94592E}"/>
              </a:ext>
            </a:extLst>
          </p:cNvPr>
          <p:cNvPicPr>
            <a:picLocks noChangeAspect="1"/>
          </p:cNvPicPr>
          <p:nvPr/>
        </p:nvPicPr>
        <p:blipFill>
          <a:blip r:embed="rId4"/>
          <a:stretch>
            <a:fillRect/>
          </a:stretch>
        </p:blipFill>
        <p:spPr>
          <a:xfrm>
            <a:off x="2631610" y="2837168"/>
            <a:ext cx="3880779" cy="1703021"/>
          </a:xfrm>
          <a:prstGeom prst="rect">
            <a:avLst/>
          </a:prstGeom>
        </p:spPr>
      </p:pic>
    </p:spTree>
    <p:custDataLst>
      <p:tags r:id="rId1"/>
    </p:custDataLst>
    <p:extLst>
      <p:ext uri="{BB962C8B-B14F-4D97-AF65-F5344CB8AC3E}">
        <p14:creationId xmlns:p14="http://schemas.microsoft.com/office/powerpoint/2010/main" xmlns="" val="41278725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Configuración de EtherChannel</a:t>
            </a:r>
            <a:r>
              <a:rPr lang="es-419" sz="2400" dirty="0"/>
              <a:t/>
            </a:r>
            <a:br>
              <a:rPr lang="es-419" sz="2400" dirty="0"/>
            </a:br>
            <a:r>
              <a:rPr lang="es-419" sz="2400" dirty="0"/>
              <a:t>Ejemplo de LACP</a:t>
            </a:r>
            <a:endParaRPr lang="es-419" sz="1600" dirty="0"/>
          </a:p>
        </p:txBody>
      </p:sp>
      <p:sp>
        <p:nvSpPr>
          <p:cNvPr id="4" name="Content Placeholder 3">
            <a:extLst>
              <a:ext uri="{FF2B5EF4-FFF2-40B4-BE49-F238E27FC236}">
                <a16:creationId xmlns:a16="http://schemas.microsoft.com/office/drawing/2014/main" xmlns="" id="{B3202802-B6C4-4698-8D38-180E70AE85D3}"/>
              </a:ext>
            </a:extLst>
          </p:cNvPr>
          <p:cNvSpPr>
            <a:spLocks noGrp="1"/>
          </p:cNvSpPr>
          <p:nvPr>
            <p:ph idx="1"/>
          </p:nvPr>
        </p:nvSpPr>
        <p:spPr>
          <a:xfrm>
            <a:off x="0" y="716542"/>
            <a:ext cx="9144000" cy="2477188"/>
          </a:xfrm>
        </p:spPr>
        <p:txBody>
          <a:bodyPr/>
          <a:lstStyle/>
          <a:p>
            <a:pPr marL="0" indent="0" algn="l" rtl="0"/>
            <a:r>
              <a:rPr lang="es-419" sz="1600" dirty="0">
                <a:solidFill>
                  <a:srgbClr val="000000"/>
                </a:solidFill>
              </a:rPr>
              <a:t>La configuración de EtherChannel con LACP requiere tres pasos:</a:t>
            </a:r>
          </a:p>
          <a:p>
            <a:pPr marL="342900" indent="-342900" algn="l" rtl="0">
              <a:buFont typeface="Arial" panose="020B0604020202020204" pitchFamily="34" charset="0"/>
              <a:buChar char="•"/>
            </a:pPr>
            <a:r>
              <a:rPr lang="es-419" sz="1400" b="1" dirty="0">
                <a:solidFill>
                  <a:srgbClr val="000000"/>
                </a:solidFill>
              </a:rPr>
              <a:t>Paso 1.</a:t>
            </a:r>
            <a:r>
              <a:rPr lang="es-419" sz="1400" dirty="0">
                <a:solidFill>
                  <a:srgbClr val="000000"/>
                </a:solidFill>
              </a:rPr>
              <a:t>Especifique las interfaces que conforman el grupo EtherChannel mediante el comando </a:t>
            </a:r>
            <a:r>
              <a:rPr lang="es-419" sz="1400" b="1" dirty="0">
                <a:solidFill>
                  <a:srgbClr val="000000"/>
                </a:solidFill>
              </a:rPr>
              <a:t>interface range </a:t>
            </a:r>
            <a:r>
              <a:rPr lang="es-419" sz="1400" i="1" dirty="0">
                <a:solidFill>
                  <a:srgbClr val="000000"/>
                </a:solidFill>
              </a:rPr>
              <a:t>interface</a:t>
            </a:r>
            <a:r>
              <a:rPr lang="es-419" sz="1400" dirty="0">
                <a:solidFill>
                  <a:srgbClr val="000000"/>
                </a:solidFill>
              </a:rPr>
              <a:t>de mode de configuración global. La palabra clave </a:t>
            </a:r>
            <a:r>
              <a:rPr lang="es-419" sz="1400" b="1" dirty="0">
                <a:solidFill>
                  <a:srgbClr val="000000"/>
                </a:solidFill>
              </a:rPr>
              <a:t>range</a:t>
            </a:r>
            <a:r>
              <a:rPr lang="es-419" sz="1400" dirty="0">
                <a:solidFill>
                  <a:srgbClr val="000000"/>
                </a:solidFill>
              </a:rPr>
              <a:t> le permite seleccionar varias interfaces y configurarlas a la vez.</a:t>
            </a:r>
          </a:p>
          <a:p>
            <a:pPr marL="342900" indent="-342900" algn="l" rtl="0">
              <a:buFont typeface="Arial" panose="020B0604020202020204" pitchFamily="34" charset="0"/>
              <a:buChar char="•"/>
            </a:pPr>
            <a:r>
              <a:rPr lang="es-419" sz="1400" b="1" dirty="0">
                <a:solidFill>
                  <a:srgbClr val="000000"/>
                </a:solidFill>
              </a:rPr>
              <a:t>Paso 2.</a:t>
            </a:r>
            <a:r>
              <a:rPr lang="es-419" sz="1400" dirty="0">
                <a:solidFill>
                  <a:srgbClr val="000000"/>
                </a:solidFill>
              </a:rPr>
              <a:t>Cree la interfaz de canal de puerto con el comando </a:t>
            </a:r>
            <a:r>
              <a:rPr lang="es-419" sz="1400" b="1" dirty="0">
                <a:solidFill>
                  <a:srgbClr val="000000"/>
                </a:solidFill>
              </a:rPr>
              <a:t>channel-group</a:t>
            </a:r>
            <a:r>
              <a:rPr lang="es-419" sz="1400" i="1" dirty="0">
                <a:solidFill>
                  <a:srgbClr val="000000"/>
                </a:solidFill>
              </a:rPr>
              <a:t>identifier</a:t>
            </a:r>
            <a:r>
              <a:rPr lang="es-419" sz="1400" b="1" dirty="0">
                <a:solidFill>
                  <a:srgbClr val="000000"/>
                </a:solidFill>
              </a:rPr>
              <a:t>mode active</a:t>
            </a:r>
            <a:r>
              <a:rPr lang="es-419" sz="1400" dirty="0">
                <a:solidFill>
                  <a:srgbClr val="000000"/>
                </a:solidFill>
              </a:rPr>
              <a:t> en el modo de configuración de rango de interfaz. El identificador especifica el número del grupo del canal. Las palabras clave </a:t>
            </a:r>
            <a:r>
              <a:rPr lang="es-419" sz="1400" b="1" dirty="0">
                <a:solidFill>
                  <a:srgbClr val="000000"/>
                </a:solidFill>
              </a:rPr>
              <a:t>mode active</a:t>
            </a:r>
            <a:r>
              <a:rPr lang="es-419" sz="1400" dirty="0">
                <a:solidFill>
                  <a:srgbClr val="000000"/>
                </a:solidFill>
              </a:rPr>
              <a:t> identifican a esta configuración como EtherChannel LACP.</a:t>
            </a:r>
          </a:p>
          <a:p>
            <a:pPr marL="342900" indent="-342900" algn="l" rtl="0">
              <a:buFont typeface="Arial" panose="020B0604020202020204" pitchFamily="34" charset="0"/>
              <a:buChar char="•"/>
            </a:pPr>
            <a:r>
              <a:rPr lang="es-419" sz="1400" b="1" dirty="0">
                <a:solidFill>
                  <a:srgbClr val="000000"/>
                </a:solidFill>
              </a:rPr>
              <a:t>Paso 3.</a:t>
            </a:r>
            <a:r>
              <a:rPr lang="es-419" sz="1400" dirty="0">
                <a:solidFill>
                  <a:srgbClr val="000000"/>
                </a:solidFill>
              </a:rPr>
              <a:t> Para cambiar la configuración de capa 2 en la interfaz de canal de puertos, ingrese al modo de configuración de interfaz de canal de puertos mediante el comando </a:t>
            </a:r>
            <a:r>
              <a:rPr lang="es-419" sz="1400" b="1" dirty="0">
                <a:solidFill>
                  <a:srgbClr val="000000"/>
                </a:solidFill>
              </a:rPr>
              <a:t>interface port-channel</a:t>
            </a:r>
            <a:r>
              <a:rPr lang="es-419" sz="1400" dirty="0">
                <a:solidFill>
                  <a:srgbClr val="000000"/>
                </a:solidFill>
              </a:rPr>
              <a:t> seguido del identificador de la interfaz. En el ejemplo, S1 está configurado con un EtherChannel LACP. El canal de puertos está configurado como interfaz de enlace troncal con VLAN permitidas específicas.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xmlns="" id="{3B792C82-FBC3-4E2D-9829-2E0BF6BE9461}"/>
              </a:ext>
            </a:extLst>
          </p:cNvPr>
          <p:cNvPicPr>
            <a:picLocks noChangeAspect="1"/>
          </p:cNvPicPr>
          <p:nvPr/>
        </p:nvPicPr>
        <p:blipFill>
          <a:blip r:embed="rId4"/>
          <a:stretch>
            <a:fillRect/>
          </a:stretch>
        </p:blipFill>
        <p:spPr>
          <a:xfrm>
            <a:off x="2836204" y="3401462"/>
            <a:ext cx="3471591" cy="1376126"/>
          </a:xfrm>
          <a:prstGeom prst="rect">
            <a:avLst/>
          </a:prstGeom>
        </p:spPr>
      </p:pic>
    </p:spTree>
    <p:custDataLst>
      <p:tags r:id="rId1"/>
    </p:custDataLst>
    <p:extLst>
      <p:ext uri="{BB962C8B-B14F-4D97-AF65-F5344CB8AC3E}">
        <p14:creationId xmlns:p14="http://schemas.microsoft.com/office/powerpoint/2010/main" xmlns="" val="22102569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65431" y="122663"/>
            <a:ext cx="8345488" cy="731837"/>
          </a:xfrm>
        </p:spPr>
        <p:txBody>
          <a:bodyPr/>
          <a:lstStyle/>
          <a:p>
            <a:r>
              <a:rPr lang="es-419" sz="1600" dirty="0"/>
              <a:t>Packet Tracer</a:t>
            </a:r>
            <a:r>
              <a:rPr lang="en-US" dirty="0"/>
              <a:t/>
            </a:r>
            <a:br>
              <a:rPr lang="en-US" dirty="0"/>
            </a:br>
            <a:r>
              <a:rPr lang="es-419" sz="2400" dirty="0"/>
              <a:t>Configuración de EtherChannel</a:t>
            </a:r>
            <a:endParaRPr lang="es-419" sz="1600" dirty="0"/>
          </a:p>
        </p:txBody>
      </p:sp>
      <p:sp>
        <p:nvSpPr>
          <p:cNvPr id="5" name="Content Placeholder 4">
            <a:extLst>
              <a:ext uri="{FF2B5EF4-FFF2-40B4-BE49-F238E27FC236}">
                <a16:creationId xmlns:a16="http://schemas.microsoft.com/office/drawing/2014/main" xmlns="" id="{F1E02C44-7E14-4DE8-8B65-9AA38783B216}"/>
              </a:ext>
            </a:extLst>
          </p:cNvPr>
          <p:cNvSpPr>
            <a:spLocks noGrp="1"/>
          </p:cNvSpPr>
          <p:nvPr>
            <p:ph idx="1"/>
          </p:nvPr>
        </p:nvSpPr>
        <p:spPr>
          <a:xfrm>
            <a:off x="474662" y="1003610"/>
            <a:ext cx="8280057" cy="3418124"/>
          </a:xfrm>
        </p:spPr>
        <p:txBody>
          <a:bodyPr/>
          <a:lstStyle/>
          <a:p>
            <a:pPr marL="0" indent="0" algn="l" rtl="0"/>
            <a:r>
              <a:rPr lang="es-419" sz="1800" dirty="0">
                <a:solidFill>
                  <a:srgbClr val="000000"/>
                </a:solidFill>
              </a:rPr>
              <a:t>En esta actividad de Packet Tracer, cumplirá los siguientes objetivos:</a:t>
            </a:r>
          </a:p>
          <a:p>
            <a:pPr marL="285750" indent="-285750" algn="l" rtl="0">
              <a:buFont typeface="Arial" panose="020B0604020202020204" pitchFamily="34" charset="0"/>
              <a:buChar char="•"/>
            </a:pPr>
            <a:r>
              <a:rPr lang="es-419" sz="1800" dirty="0">
                <a:solidFill>
                  <a:srgbClr val="000000"/>
                </a:solidFill>
              </a:rPr>
              <a:t>Configuración de los parámetros básicos de un switch</a:t>
            </a:r>
          </a:p>
          <a:p>
            <a:pPr marL="285750" indent="-285750" algn="l" rtl="0">
              <a:buFont typeface="Arial" panose="020B0604020202020204" pitchFamily="34" charset="0"/>
              <a:buChar char="•"/>
            </a:pPr>
            <a:r>
              <a:rPr lang="es-419" sz="1800" dirty="0">
                <a:solidFill>
                  <a:srgbClr val="000000"/>
                </a:solidFill>
              </a:rPr>
              <a:t>Configurar un EtherChannel con PAgP de Cisco</a:t>
            </a:r>
          </a:p>
          <a:p>
            <a:pPr marL="285750" indent="-285750" algn="l" rtl="0">
              <a:buFont typeface="Arial" panose="020B0604020202020204" pitchFamily="34" charset="0"/>
              <a:buChar char="•"/>
            </a:pPr>
            <a:r>
              <a:rPr lang="es-419" sz="1800" dirty="0">
                <a:solidFill>
                  <a:srgbClr val="000000"/>
                </a:solidFill>
              </a:rPr>
              <a:t>Configurar un EtherChannel LACP 802.3ad</a:t>
            </a:r>
          </a:p>
          <a:p>
            <a:pPr marL="285750" indent="-285750" algn="l" rtl="0">
              <a:buFont typeface="Arial" panose="020B0604020202020204" pitchFamily="34" charset="0"/>
              <a:buChar char="•"/>
            </a:pPr>
            <a:r>
              <a:rPr lang="es-419" sz="1800" dirty="0">
                <a:solidFill>
                  <a:srgbClr val="000000"/>
                </a:solidFill>
              </a:rPr>
              <a:t>Configurar un enlace EtherChannel redundante</a:t>
            </a:r>
          </a:p>
        </p:txBody>
      </p:sp>
    </p:spTree>
    <p:custDataLst>
      <p:tags r:id="rId1"/>
    </p:custDataLst>
    <p:extLst>
      <p:ext uri="{BB962C8B-B14F-4D97-AF65-F5344CB8AC3E}">
        <p14:creationId xmlns:p14="http://schemas.microsoft.com/office/powerpoint/2010/main" xmlns="" val="14520854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6.3 – Verificación y solución de problemas de EtherChannel</a:t>
            </a:r>
          </a:p>
        </p:txBody>
      </p:sp>
    </p:spTree>
    <p:custDataLst>
      <p:tags r:id="rId1"/>
    </p:custDataLst>
    <p:extLst>
      <p:ext uri="{BB962C8B-B14F-4D97-AF65-F5344CB8AC3E}">
        <p14:creationId xmlns:p14="http://schemas.microsoft.com/office/powerpoint/2010/main" xmlns="" val="427196677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del módulo: </a:t>
            </a:r>
            <a:r>
              <a:rPr lang="es-419" sz="1400">
                <a:solidFill>
                  <a:schemeClr val="tx1"/>
                </a:solidFill>
                <a:ea typeface="Calibri" panose="020F0502020204030204" pitchFamily="34" charset="0"/>
                <a:cs typeface="Calibri" panose="020F0502020204030204" pitchFamily="34" charset="0"/>
              </a:rPr>
              <a:t>EtherChannel</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a:t>TResuelva problemas de EtherChannel en enlaces de switches.</a:t>
            </a:r>
          </a:p>
          <a:p>
            <a:endParaRPr lang="en-US" dirty="0"/>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4208402746"/>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xmlns="" val="2579019526"/>
                    </a:ext>
                  </a:extLst>
                </a:gridCol>
                <a:gridCol w="4329240">
                  <a:extLst>
                    <a:ext uri="{9D8B030D-6E8A-4147-A177-3AD203B41FA5}">
                      <a16:colId xmlns:a16="http://schemas.microsoft.com/office/drawing/2014/main" xmlns=""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 val="742401779"/>
                  </a:ext>
                </a:extLst>
              </a:tr>
              <a:tr h="370840">
                <a:tc>
                  <a:txBody>
                    <a:bodyPr/>
                    <a:lstStyle/>
                    <a:p>
                      <a:pPr rtl="0" fontAlgn="ctr"/>
                      <a:r>
                        <a:rPr lang="es-419" b="1">
                          <a:solidFill>
                            <a:schemeClr val="bg1"/>
                          </a:solidFill>
                          <a:effectLst/>
                        </a:rPr>
                        <a:t>Funcionamiento de EtherChannel</a:t>
                      </a:r>
                    </a:p>
                  </a:txBody>
                  <a:tcPr marL="47625" marR="47625" marT="47625" marB="47625" anchor="ctr">
                    <a:solidFill>
                      <a:schemeClr val="accent1"/>
                    </a:solidFill>
                  </a:tcPr>
                </a:tc>
                <a:tc>
                  <a:txBody>
                    <a:bodyPr/>
                    <a:lstStyle/>
                    <a:p>
                      <a:pPr rtl="0" fontAlgn="ctr"/>
                      <a:r>
                        <a:rPr lang="es-419" b="0">
                          <a:effectLst/>
                        </a:rPr>
                        <a:t>Describa la tecnología EtherChannel.</a:t>
                      </a:r>
                    </a:p>
                  </a:txBody>
                  <a:tcPr marL="47625" marR="47625" marT="47625" marB="47625" anchor="ctr"/>
                </a:tc>
                <a:extLst>
                  <a:ext uri="{0D108BD9-81ED-4DB2-BD59-A6C34878D82A}">
                    <a16:rowId xmlns:a16="http://schemas.microsoft.com/office/drawing/2014/main" xmlns="" val="3150950737"/>
                  </a:ext>
                </a:extLst>
              </a:tr>
              <a:tr h="370840">
                <a:tc>
                  <a:txBody>
                    <a:bodyPr/>
                    <a:lstStyle/>
                    <a:p>
                      <a:pPr rtl="0" fontAlgn="ctr"/>
                      <a:r>
                        <a:rPr lang="es-419" b="1">
                          <a:solidFill>
                            <a:schemeClr val="bg1"/>
                          </a:solidFill>
                          <a:effectLst/>
                        </a:rPr>
                        <a:t>Configuración de EtherChannel</a:t>
                      </a:r>
                    </a:p>
                  </a:txBody>
                  <a:tcPr marL="47625" marR="47625" marT="47625" marB="47625" anchor="ctr">
                    <a:solidFill>
                      <a:schemeClr val="accent1"/>
                    </a:solidFill>
                  </a:tcPr>
                </a:tc>
                <a:tc>
                  <a:txBody>
                    <a:bodyPr/>
                    <a:lstStyle/>
                    <a:p>
                      <a:pPr rtl="0" fontAlgn="ctr"/>
                      <a:r>
                        <a:rPr lang="es-419" b="0">
                          <a:effectLst/>
                        </a:rPr>
                        <a:t>Configure EtherChannel.</a:t>
                      </a:r>
                    </a:p>
                  </a:txBody>
                  <a:tcPr marL="47625" marR="47625" marT="47625" marB="47625" anchor="ctr"/>
                </a:tc>
                <a:extLst>
                  <a:ext uri="{0D108BD9-81ED-4DB2-BD59-A6C34878D82A}">
                    <a16:rowId xmlns:a16="http://schemas.microsoft.com/office/drawing/2014/main" xmlns="" val="2772085455"/>
                  </a:ext>
                </a:extLst>
              </a:tr>
              <a:tr h="370840">
                <a:tc>
                  <a:txBody>
                    <a:bodyPr/>
                    <a:lstStyle/>
                    <a:p>
                      <a:pPr rtl="0" fontAlgn="ctr"/>
                      <a:r>
                        <a:rPr lang="es-419" b="1">
                          <a:solidFill>
                            <a:schemeClr val="bg1"/>
                          </a:solidFill>
                          <a:effectLst/>
                        </a:rPr>
                        <a:t>Verificación y solución de problemas de EtherChannel</a:t>
                      </a:r>
                    </a:p>
                  </a:txBody>
                  <a:tcPr marL="47625" marR="47625" marT="47625" marB="47625" anchor="ctr">
                    <a:solidFill>
                      <a:schemeClr val="accent1"/>
                    </a:solidFill>
                  </a:tcPr>
                </a:tc>
                <a:tc>
                  <a:txBody>
                    <a:bodyPr/>
                    <a:lstStyle/>
                    <a:p>
                      <a:pPr rtl="0" fontAlgn="ctr"/>
                      <a:r>
                        <a:rPr lang="es-419" b="0">
                          <a:effectLst/>
                        </a:rPr>
                        <a:t>Solucione problemas de EtherChannel.</a:t>
                      </a:r>
                    </a:p>
                  </a:txBody>
                  <a:tcPr marL="47625" marR="47625" marT="47625" marB="47625" anchor="ctr"/>
                </a:tc>
                <a:extLst>
                  <a:ext uri="{0D108BD9-81ED-4DB2-BD59-A6C34878D82A}">
                    <a16:rowId xmlns:a16="http://schemas.microsoft.com/office/drawing/2014/main" xmlns="" val="3228802595"/>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301083" y="133815"/>
            <a:ext cx="8345488" cy="731837"/>
          </a:xfrm>
        </p:spPr>
        <p:txBody>
          <a:bodyPr/>
          <a:lstStyle/>
          <a:p>
            <a:r>
              <a:rPr lang="es-419" sz="1600" dirty="0"/>
              <a:t>Verificación de EtherChannel</a:t>
            </a:r>
            <a:r>
              <a:rPr lang="en-US" dirty="0"/>
              <a:t/>
            </a:r>
            <a:br>
              <a:rPr lang="en-US" dirty="0"/>
            </a:br>
            <a:r>
              <a:rPr lang="es-419" sz="2400" dirty="0"/>
              <a:t>Verificación y solución de problemas de EtherChannel</a:t>
            </a:r>
            <a:endParaRPr lang="es-419" sz="1600" dirty="0"/>
          </a:p>
        </p:txBody>
      </p:sp>
      <p:sp>
        <p:nvSpPr>
          <p:cNvPr id="5" name="Content Placeholder 4">
            <a:extLst>
              <a:ext uri="{FF2B5EF4-FFF2-40B4-BE49-F238E27FC236}">
                <a16:creationId xmlns:a16="http://schemas.microsoft.com/office/drawing/2014/main" xmlns="" id="{DB6DAB57-C9C1-4F52-9310-C0F72DA8C0D2}"/>
              </a:ext>
            </a:extLst>
          </p:cNvPr>
          <p:cNvSpPr>
            <a:spLocks noGrp="1"/>
          </p:cNvSpPr>
          <p:nvPr>
            <p:ph idx="1"/>
          </p:nvPr>
        </p:nvSpPr>
        <p:spPr>
          <a:xfrm>
            <a:off x="474662" y="1137424"/>
            <a:ext cx="8280057" cy="3284310"/>
          </a:xfrm>
        </p:spPr>
        <p:txBody>
          <a:bodyPr/>
          <a:lstStyle/>
          <a:p>
            <a:pPr marL="0" indent="0" algn="l" rtl="0"/>
            <a:r>
              <a:rPr lang="es-419" sz="1600" dirty="0">
                <a:solidFill>
                  <a:srgbClr val="000000"/>
                </a:solidFill>
              </a:rPr>
              <a:t>Como siempre, al configurar dispositivos en su red, debe verificar su configuración. Si hay problemas, también deberá poder solucionarlos y solucionarlos. Existe una variedad de comandos para verificar una configuración EtherChannel.</a:t>
            </a:r>
          </a:p>
          <a:p>
            <a:pPr marL="342900" indent="-342900" algn="l" rtl="0">
              <a:buFont typeface="Arial" panose="020B0604020202020204" pitchFamily="34" charset="0"/>
              <a:buChar char="•"/>
            </a:pPr>
            <a:r>
              <a:rPr lang="es-419" sz="1600" dirty="0">
                <a:solidFill>
                  <a:srgbClr val="000000"/>
                </a:solidFill>
              </a:rPr>
              <a:t>Primero, el comando </a:t>
            </a:r>
            <a:r>
              <a:rPr lang="es-419" sz="1600" b="1" dirty="0">
                <a:solidFill>
                  <a:srgbClr val="000000"/>
                </a:solidFill>
              </a:rPr>
              <a:t>show interfaces port-channel</a:t>
            </a:r>
            <a:r>
              <a:rPr lang="es-419" sz="1600" dirty="0">
                <a:solidFill>
                  <a:srgbClr val="000000"/>
                </a:solidFill>
              </a:rPr>
              <a:t> muestra el estado general de la interfaz de canal de puertos. </a:t>
            </a:r>
          </a:p>
          <a:p>
            <a:pPr marL="342900" indent="-342900" algn="l" rtl="0">
              <a:buFont typeface="Arial" panose="020B0604020202020204" pitchFamily="34" charset="0"/>
              <a:buChar char="•"/>
            </a:pPr>
            <a:r>
              <a:rPr lang="es-419" sz="1600" dirty="0">
                <a:solidFill>
                  <a:srgbClr val="000000"/>
                </a:solidFill>
              </a:rPr>
              <a:t>El comando </a:t>
            </a:r>
            <a:r>
              <a:rPr lang="es-419" sz="1600" b="1" dirty="0">
                <a:solidFill>
                  <a:srgbClr val="000000"/>
                </a:solidFill>
              </a:rPr>
              <a:t>show etherchannel summary</a:t>
            </a:r>
            <a:r>
              <a:rPr lang="es-419" sz="1600" dirty="0">
                <a:solidFill>
                  <a:srgbClr val="000000"/>
                </a:solidFill>
              </a:rPr>
              <a:t> muestra una línea de información por canal de puerto.</a:t>
            </a:r>
          </a:p>
          <a:p>
            <a:pPr marL="342900" indent="-342900" algn="l" rtl="0">
              <a:buFont typeface="Arial" panose="020B0604020202020204" pitchFamily="34" charset="0"/>
              <a:buChar char="•"/>
            </a:pPr>
            <a:r>
              <a:rPr lang="es-419" sz="1600" dirty="0">
                <a:solidFill>
                  <a:srgbClr val="000000"/>
                </a:solidFill>
              </a:rPr>
              <a:t>Use el comando </a:t>
            </a:r>
            <a:r>
              <a:rPr lang="es-419" sz="1600" b="1" dirty="0">
                <a:solidFill>
                  <a:srgbClr val="000000"/>
                </a:solidFill>
              </a:rPr>
              <a:t>show etherchannel port-channel</a:t>
            </a:r>
            <a:r>
              <a:rPr lang="es-419" sz="1600" dirty="0">
                <a:solidFill>
                  <a:srgbClr val="000000"/>
                </a:solidFill>
              </a:rPr>
              <a:t> para mostrar la información sobre una interfaz de canal de puertos específica.</a:t>
            </a:r>
          </a:p>
          <a:p>
            <a:pPr marL="342900" indent="-342900" algn="l" rtl="0">
              <a:buFont typeface="Arial" panose="020B0604020202020204" pitchFamily="34" charset="0"/>
              <a:buChar char="•"/>
            </a:pPr>
            <a:r>
              <a:rPr lang="es-419" sz="1600" dirty="0">
                <a:solidFill>
                  <a:srgbClr val="000000"/>
                </a:solidFill>
              </a:rPr>
              <a:t>Utilice el comando </a:t>
            </a:r>
            <a:r>
              <a:rPr lang="es-419" sz="1600" b="1" dirty="0">
                <a:solidFill>
                  <a:srgbClr val="000000"/>
                </a:solidFill>
              </a:rPr>
              <a:t>show interfaces etherchannel</a:t>
            </a:r>
            <a:r>
              <a:rPr lang="es-419" sz="1600" dirty="0">
                <a:solidFill>
                  <a:srgbClr val="000000"/>
                </a:solidFill>
              </a:rPr>
              <a:t> para proporcionar información sobre el rol de la interfaz en EtherChannel.</a:t>
            </a:r>
          </a:p>
        </p:txBody>
      </p:sp>
    </p:spTree>
    <p:custDataLst>
      <p:tags r:id="rId1"/>
    </p:custDataLst>
    <p:extLst>
      <p:ext uri="{BB962C8B-B14F-4D97-AF65-F5344CB8AC3E}">
        <p14:creationId xmlns:p14="http://schemas.microsoft.com/office/powerpoint/2010/main" xmlns="" val="4404102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7C508740-D372-4F58-BBFC-5287922307D2}"/>
              </a:ext>
            </a:extLst>
          </p:cNvPr>
          <p:cNvSpPr>
            <a:spLocks noGrp="1"/>
          </p:cNvSpPr>
          <p:nvPr>
            <p:ph idx="1"/>
          </p:nvPr>
        </p:nvSpPr>
        <p:spPr>
          <a:xfrm>
            <a:off x="431971" y="899105"/>
            <a:ext cx="8280057" cy="3689897"/>
          </a:xfrm>
        </p:spPr>
        <p:txBody>
          <a:bodyPr/>
          <a:lstStyle/>
          <a:p>
            <a:pPr marL="0" indent="0" algn="l" rtl="0"/>
            <a:r>
              <a:rPr lang="es-419" sz="1400" dirty="0">
                <a:solidFill>
                  <a:srgbClr val="000000"/>
                </a:solidFill>
              </a:rPr>
              <a:t>Todas las interfaces dentro de un EtherChannel deben tener la misma configuración de velocidad y modo dúplex, de VLAN nativas y permitidas en los enlaces troncales, y de VLAN de acceso en los puertos de acceso. Garantizar estas configuraciones reducirá significativamente los problemas de red relacionados con EtherChannel. Entre los problemas comunes de EtherChannel se incluyen los siguientes:</a:t>
            </a:r>
          </a:p>
          <a:p>
            <a:pPr marL="415985" lvl="1" indent="-342900" rtl="0">
              <a:buFont typeface="Arial" panose="020B0604020202020204" pitchFamily="34" charset="0"/>
              <a:buChar char="•"/>
            </a:pPr>
            <a:r>
              <a:rPr lang="es-419" dirty="0">
                <a:solidFill>
                  <a:srgbClr val="000000"/>
                </a:solidFill>
              </a:rPr>
              <a:t>Los puertos asignados en el EtherChannel no son parte de la misma VLAN ni son configurados como enlace troncal. Los puertos con VLAN nativas diferentes no pueden formar un EtherChannel.</a:t>
            </a:r>
          </a:p>
          <a:p>
            <a:pPr marL="415985" lvl="1" indent="-342900" rtl="0">
              <a:buFont typeface="Arial" panose="020B0604020202020204" pitchFamily="34" charset="0"/>
              <a:buChar char="•"/>
            </a:pPr>
            <a:r>
              <a:rPr lang="es-419" dirty="0">
                <a:solidFill>
                  <a:srgbClr val="000000"/>
                </a:solidFill>
              </a:rPr>
              <a:t>La conexión troncal se configuró en algunos de los puertos que componen el EtherChannel, pero no en todos ellos. No se recomienda que configure el modo de enlace troncal en los puertos individuales que conforman el EtherChannel. Al configurar un enlace troncal en un EtherChannel, compruebe el modo de enlace troncal en EtherChannel.</a:t>
            </a:r>
          </a:p>
          <a:p>
            <a:pPr marL="415985" lvl="1" indent="-342900" rtl="0">
              <a:buFont typeface="Arial" panose="020B0604020202020204" pitchFamily="34" charset="0"/>
              <a:buChar char="•"/>
            </a:pPr>
            <a:r>
              <a:rPr lang="es-419" dirty="0">
                <a:solidFill>
                  <a:srgbClr val="000000"/>
                </a:solidFill>
              </a:rPr>
              <a:t>Si el rango permitido de VLAN no es el mismo, los puertos no forman un EtherChannel incluso cuando PAgP está configurado en modo </a:t>
            </a:r>
            <a:r>
              <a:rPr lang="es-419" b="1" dirty="0">
                <a:solidFill>
                  <a:srgbClr val="000000"/>
                </a:solidFill>
              </a:rPr>
              <a:t>auto</a:t>
            </a:r>
            <a:r>
              <a:rPr lang="es-419" dirty="0">
                <a:solidFill>
                  <a:srgbClr val="000000"/>
                </a:solidFill>
              </a:rPr>
              <a:t> o </a:t>
            </a:r>
            <a:r>
              <a:rPr lang="es-419" b="1" dirty="0">
                <a:solidFill>
                  <a:srgbClr val="000000"/>
                </a:solidFill>
              </a:rPr>
              <a:t>desirable</a:t>
            </a:r>
            <a:r>
              <a:rPr lang="es-419" dirty="0">
                <a:solidFill>
                  <a:srgbClr val="000000"/>
                </a:solidFill>
              </a:rPr>
              <a:t> .</a:t>
            </a:r>
          </a:p>
          <a:p>
            <a:pPr marL="415985" lvl="1" indent="-342900" rtl="0">
              <a:buFont typeface="Arial" panose="020B0604020202020204" pitchFamily="34" charset="0"/>
              <a:buChar char="•"/>
            </a:pPr>
            <a:r>
              <a:rPr lang="es-419" dirty="0">
                <a:solidFill>
                  <a:srgbClr val="000000"/>
                </a:solidFill>
              </a:rPr>
              <a:t>Las opciones de negociación dinámica para PAgP y LACP no se encuentran configuradas de manera compatible en ambos extremos del EtherChannel.</a:t>
            </a:r>
          </a:p>
          <a:p>
            <a:pPr marL="0" indent="0" algn="l"/>
            <a:endParaRPr lang="en-US" sz="1400" dirty="0">
              <a:solidFill>
                <a:srgbClr val="000000"/>
              </a:solidFill>
            </a:endParaRPr>
          </a:p>
        </p:txBody>
      </p:sp>
      <p:sp>
        <p:nvSpPr>
          <p:cNvPr id="5" name="Title 2">
            <a:extLst>
              <a:ext uri="{FF2B5EF4-FFF2-40B4-BE49-F238E27FC236}">
                <a16:creationId xmlns:a16="http://schemas.microsoft.com/office/drawing/2014/main" xmlns="" id="{5999C3D2-BACD-EC49-823E-05AD61DD6899}"/>
              </a:ext>
            </a:extLst>
          </p:cNvPr>
          <p:cNvSpPr txBox="1">
            <a:spLocks/>
          </p:cNvSpPr>
          <p:nvPr/>
        </p:nvSpPr>
        <p:spPr bwMode="auto">
          <a:xfrm>
            <a:off x="189571" y="216876"/>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s-419" sz="1600" dirty="0"/>
              <a:t>Verificación y solución de problemas de EtherChannel</a:t>
            </a:r>
            <a:r>
              <a:rPr lang="es-419" dirty="0"/>
              <a:t/>
            </a:r>
            <a:br>
              <a:rPr lang="es-419" dirty="0"/>
            </a:br>
            <a:r>
              <a:rPr lang="es-419" sz="2400" dirty="0"/>
              <a:t>Solución de problemas de EtherChannel</a:t>
            </a:r>
          </a:p>
        </p:txBody>
      </p:sp>
    </p:spTree>
    <p:custDataLst>
      <p:tags r:id="rId1"/>
    </p:custDataLst>
    <p:extLst>
      <p:ext uri="{BB962C8B-B14F-4D97-AF65-F5344CB8AC3E}">
        <p14:creationId xmlns:p14="http://schemas.microsoft.com/office/powerpoint/2010/main" xmlns="" val="41933406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89571" y="216876"/>
            <a:ext cx="8345488" cy="731837"/>
          </a:xfrm>
        </p:spPr>
        <p:txBody>
          <a:bodyPr/>
          <a:lstStyle/>
          <a:p>
            <a:pPr rtl="0"/>
            <a:r>
              <a:rPr lang="es-419" sz="1600" dirty="0"/>
              <a:t>Verificación y solución de problemas de EtherChannel</a:t>
            </a:r>
            <a:r>
              <a:rPr lang="en-US" dirty="0"/>
              <a:t/>
            </a:r>
            <a:br>
              <a:rPr lang="en-US" dirty="0"/>
            </a:br>
            <a:r>
              <a:rPr lang="es-419" sz="2400" dirty="0"/>
              <a:t>Solución de problemas de EtherChannel (Cont.)</a:t>
            </a:r>
          </a:p>
        </p:txBody>
      </p:sp>
      <p:sp>
        <p:nvSpPr>
          <p:cNvPr id="5" name="Content Placeholder 4">
            <a:extLst>
              <a:ext uri="{FF2B5EF4-FFF2-40B4-BE49-F238E27FC236}">
                <a16:creationId xmlns:a16="http://schemas.microsoft.com/office/drawing/2014/main" xmlns="" id="{B192CB3F-11C7-4E7D-AF4C-3024EF013665}"/>
              </a:ext>
            </a:extLst>
          </p:cNvPr>
          <p:cNvSpPr>
            <a:spLocks noGrp="1"/>
          </p:cNvSpPr>
          <p:nvPr>
            <p:ph idx="1"/>
          </p:nvPr>
        </p:nvSpPr>
        <p:spPr>
          <a:xfrm>
            <a:off x="431971" y="1165590"/>
            <a:ext cx="8280057" cy="731838"/>
          </a:xfrm>
        </p:spPr>
        <p:txBody>
          <a:bodyPr/>
          <a:lstStyle/>
          <a:p>
            <a:pPr marL="0" indent="0" algn="l" rtl="0"/>
            <a:r>
              <a:rPr lang="es-419" sz="1600" dirty="0">
                <a:solidFill>
                  <a:srgbClr val="000000"/>
                </a:solidFill>
              </a:rPr>
              <a:t>En la figura, las interfaces F0/1 y F0/2 en los switches S1 y S2 se conectan con un EtherChannel. Sin embargo, el EtherChannel no está operativo.</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xmlns="" id="{EDCAC2A1-2055-4E19-B01E-83BD0EA16DA0}"/>
              </a:ext>
            </a:extLst>
          </p:cNvPr>
          <p:cNvPicPr>
            <a:picLocks noChangeAspect="1"/>
          </p:cNvPicPr>
          <p:nvPr/>
        </p:nvPicPr>
        <p:blipFill>
          <a:blip r:embed="rId4"/>
          <a:stretch>
            <a:fillRect/>
          </a:stretch>
        </p:blipFill>
        <p:spPr>
          <a:xfrm>
            <a:off x="1457617" y="2331181"/>
            <a:ext cx="6228766" cy="1146471"/>
          </a:xfrm>
          <a:prstGeom prst="rect">
            <a:avLst/>
          </a:prstGeom>
        </p:spPr>
      </p:pic>
    </p:spTree>
    <p:custDataLst>
      <p:tags r:id="rId1"/>
    </p:custDataLst>
    <p:extLst>
      <p:ext uri="{BB962C8B-B14F-4D97-AF65-F5344CB8AC3E}">
        <p14:creationId xmlns:p14="http://schemas.microsoft.com/office/powerpoint/2010/main" xmlns="" val="556716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B192CB3F-11C7-4E7D-AF4C-3024EF013665}"/>
              </a:ext>
            </a:extLst>
          </p:cNvPr>
          <p:cNvSpPr>
            <a:spLocks noGrp="1"/>
          </p:cNvSpPr>
          <p:nvPr>
            <p:ph idx="1"/>
          </p:nvPr>
        </p:nvSpPr>
        <p:spPr>
          <a:xfrm>
            <a:off x="431970" y="881025"/>
            <a:ext cx="8280057" cy="556123"/>
          </a:xfrm>
        </p:spPr>
        <p:txBody>
          <a:bodyPr/>
          <a:lstStyle/>
          <a:p>
            <a:pPr marL="0" indent="0" algn="l" rtl="0"/>
            <a:r>
              <a:rPr lang="es-419" sz="1600" b="1" dirty="0">
                <a:solidFill>
                  <a:srgbClr val="000000"/>
                </a:solidFill>
              </a:rPr>
              <a:t>Paso 1. Ver la información de resumen de EtherChannel: </a:t>
            </a:r>
            <a:r>
              <a:rPr lang="es-419" sz="1600" dirty="0">
                <a:solidFill>
                  <a:srgbClr val="000000"/>
                </a:solidFill>
              </a:rPr>
              <a:t>la salida del comando show etherchannel summary indica que EtherChannel está inactivado. </a:t>
            </a:r>
            <a:r>
              <a:rPr lang="en-US" sz="1400" dirty="0">
                <a:solidFill>
                  <a:srgbClr val="000000"/>
                </a:solidFill>
              </a:rPr>
              <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xmlns="" id="{9E1E4494-FF79-4C1E-9860-DCEBD25A01D1}"/>
              </a:ext>
            </a:extLst>
          </p:cNvPr>
          <p:cNvPicPr>
            <a:picLocks noChangeAspect="1"/>
          </p:cNvPicPr>
          <p:nvPr/>
        </p:nvPicPr>
        <p:blipFill>
          <a:blip r:embed="rId4"/>
          <a:stretch>
            <a:fillRect/>
          </a:stretch>
        </p:blipFill>
        <p:spPr>
          <a:xfrm>
            <a:off x="2277155" y="1586337"/>
            <a:ext cx="4589689" cy="3057252"/>
          </a:xfrm>
          <a:prstGeom prst="rect">
            <a:avLst/>
          </a:prstGeom>
        </p:spPr>
      </p:pic>
      <p:sp>
        <p:nvSpPr>
          <p:cNvPr id="6" name="Title 2">
            <a:extLst>
              <a:ext uri="{FF2B5EF4-FFF2-40B4-BE49-F238E27FC236}">
                <a16:creationId xmlns:a16="http://schemas.microsoft.com/office/drawing/2014/main" xmlns="" id="{5575F145-47F7-2F47-80C3-C2D0C2E92610}"/>
              </a:ext>
            </a:extLst>
          </p:cNvPr>
          <p:cNvSpPr txBox="1">
            <a:spLocks/>
          </p:cNvSpPr>
          <p:nvPr/>
        </p:nvSpPr>
        <p:spPr bwMode="auto">
          <a:xfrm>
            <a:off x="189571" y="216876"/>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s-419" sz="1600"/>
              <a:t>Verificación y solución de problemas de EtherChannel</a:t>
            </a:r>
            <a:r>
              <a:rPr lang="es-419"/>
              <a:t/>
            </a:r>
            <a:br>
              <a:rPr lang="es-419"/>
            </a:br>
            <a:r>
              <a:rPr lang="es-419" sz="2400"/>
              <a:t>Solución de problemas de EtherChannel (Cont.)</a:t>
            </a:r>
            <a:endParaRPr lang="es-419" sz="2400" dirty="0"/>
          </a:p>
        </p:txBody>
      </p:sp>
    </p:spTree>
    <p:custDataLst>
      <p:tags r:id="rId1"/>
    </p:custDataLst>
    <p:extLst>
      <p:ext uri="{BB962C8B-B14F-4D97-AF65-F5344CB8AC3E}">
        <p14:creationId xmlns:p14="http://schemas.microsoft.com/office/powerpoint/2010/main" xmlns="" val="4071406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B192CB3F-11C7-4E7D-AF4C-3024EF013665}"/>
              </a:ext>
            </a:extLst>
          </p:cNvPr>
          <p:cNvSpPr>
            <a:spLocks noGrp="1"/>
          </p:cNvSpPr>
          <p:nvPr>
            <p:ph idx="1"/>
          </p:nvPr>
        </p:nvSpPr>
        <p:spPr>
          <a:xfrm>
            <a:off x="328014" y="1018146"/>
            <a:ext cx="5016024" cy="2204516"/>
          </a:xfrm>
        </p:spPr>
        <p:txBody>
          <a:bodyPr/>
          <a:lstStyle/>
          <a:p>
            <a:pPr marL="0" indent="0" algn="l" rtl="0"/>
            <a:r>
              <a:rPr lang="es-419" sz="1600" b="1">
                <a:solidFill>
                  <a:srgbClr val="000000"/>
                </a:solidFill>
              </a:rPr>
              <a:t>Paso 2. Ver configuración del canal de puerto: </a:t>
            </a:r>
            <a:r>
              <a:rPr lang="es-419" sz="1600">
                <a:solidFill>
                  <a:srgbClr val="000000"/>
                </a:solidFill>
              </a:rPr>
              <a:t>En el </a:t>
            </a:r>
            <a:r>
              <a:rPr lang="es-419" sz="1600" b="1">
                <a:solidFill>
                  <a:srgbClr val="000000"/>
                </a:solidFill>
              </a:rPr>
              <a:t>show run | begin interface puerto</a:t>
            </a:r>
            <a:r>
              <a:rPr lang="es-419" sz="1600">
                <a:solidFill>
                  <a:srgbClr val="000000"/>
                </a:solidFill>
              </a:rPr>
              <a:t> salida canal, salida más detallada indica que hay modos PAgP incompatibles configurados en S1 y S2. </a:t>
            </a:r>
          </a:p>
        </p:txBody>
      </p:sp>
      <p:pic>
        <p:nvPicPr>
          <p:cNvPr id="4" name="Picture 3">
            <a:extLst>
              <a:ext uri="{FF2B5EF4-FFF2-40B4-BE49-F238E27FC236}">
                <a16:creationId xmlns:a16="http://schemas.microsoft.com/office/drawing/2014/main" xmlns="" id="{BF83C055-5895-411B-ACA9-145FACFF257A}"/>
              </a:ext>
            </a:extLst>
          </p:cNvPr>
          <p:cNvPicPr>
            <a:picLocks noChangeAspect="1"/>
          </p:cNvPicPr>
          <p:nvPr/>
        </p:nvPicPr>
        <p:blipFill>
          <a:blip r:embed="rId4"/>
          <a:stretch>
            <a:fillRect/>
          </a:stretch>
        </p:blipFill>
        <p:spPr>
          <a:xfrm>
            <a:off x="5665053" y="1018146"/>
            <a:ext cx="2229915" cy="3499337"/>
          </a:xfrm>
          <a:prstGeom prst="rect">
            <a:avLst/>
          </a:prstGeom>
        </p:spPr>
      </p:pic>
      <p:sp>
        <p:nvSpPr>
          <p:cNvPr id="6" name="Title 2">
            <a:extLst>
              <a:ext uri="{FF2B5EF4-FFF2-40B4-BE49-F238E27FC236}">
                <a16:creationId xmlns:a16="http://schemas.microsoft.com/office/drawing/2014/main" xmlns="" id="{E4C693AE-3D0E-2944-ABC1-5606BFEF8728}"/>
              </a:ext>
            </a:extLst>
          </p:cNvPr>
          <p:cNvSpPr>
            <a:spLocks noGrp="1"/>
          </p:cNvSpPr>
          <p:nvPr>
            <p:ph type="title"/>
          </p:nvPr>
        </p:nvSpPr>
        <p:spPr>
          <a:xfrm>
            <a:off x="189571" y="216876"/>
            <a:ext cx="8345488" cy="731837"/>
          </a:xfrm>
        </p:spPr>
        <p:txBody>
          <a:bodyPr/>
          <a:lstStyle/>
          <a:p>
            <a:pPr rtl="0"/>
            <a:r>
              <a:rPr lang="es-419" sz="1600" dirty="0"/>
              <a:t>Verificación y solución de problemas de EtherChannel</a:t>
            </a:r>
            <a:r>
              <a:rPr lang="en-US" dirty="0"/>
              <a:t/>
            </a:r>
            <a:br>
              <a:rPr lang="en-US" dirty="0"/>
            </a:br>
            <a:r>
              <a:rPr lang="es-419" sz="2400" dirty="0"/>
              <a:t>Solución de problemas de EtherChannel (Cont.)</a:t>
            </a:r>
          </a:p>
        </p:txBody>
      </p:sp>
    </p:spTree>
    <p:custDataLst>
      <p:tags r:id="rId1"/>
    </p:custDataLst>
    <p:extLst>
      <p:ext uri="{BB962C8B-B14F-4D97-AF65-F5344CB8AC3E}">
        <p14:creationId xmlns:p14="http://schemas.microsoft.com/office/powerpoint/2010/main" xmlns="" val="1310209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8172A352-7588-436F-88AF-722A69C3732C}"/>
              </a:ext>
            </a:extLst>
          </p:cNvPr>
          <p:cNvSpPr>
            <a:spLocks noGrp="1"/>
          </p:cNvSpPr>
          <p:nvPr>
            <p:ph idx="1"/>
          </p:nvPr>
        </p:nvSpPr>
        <p:spPr>
          <a:xfrm>
            <a:off x="431971" y="1047798"/>
            <a:ext cx="8280057" cy="1703047"/>
          </a:xfrm>
        </p:spPr>
        <p:txBody>
          <a:bodyPr/>
          <a:lstStyle/>
          <a:p>
            <a:pPr marL="0" indent="0" algn="l" rtl="0"/>
            <a:r>
              <a:rPr lang="es-419" sz="1400" b="1" dirty="0">
                <a:solidFill>
                  <a:srgbClr val="000000"/>
                </a:solidFill>
              </a:rPr>
              <a:t>Paso 3: Corrija la configuración incorrecta: </a:t>
            </a:r>
            <a:r>
              <a:rPr lang="es-419" sz="1400" dirty="0">
                <a:solidFill>
                  <a:srgbClr val="000000"/>
                </a:solidFill>
              </a:rPr>
              <a:t>Para corregir el problema, el modo PAgP en el EtherChannel se cambia a deseable. </a:t>
            </a:r>
          </a:p>
          <a:p>
            <a:pPr marL="0" indent="0" algn="l" rtl="0"/>
            <a:r>
              <a:rPr lang="es-419" sz="1400" b="1" dirty="0">
                <a:solidFill>
                  <a:srgbClr val="000000"/>
                </a:solidFill>
              </a:rPr>
              <a:t>Nota</a:t>
            </a:r>
            <a:r>
              <a:rPr lang="es-419" sz="1400" dirty="0">
                <a:solidFill>
                  <a:srgbClr val="000000"/>
                </a:solidFill>
              </a:rPr>
              <a:t>: EtherChannel y STP deben interoperar. Por este motivo, el orden en el que se introducen los comandos relacionados con EtherChannel es importante, y por ello se puede ver que se quitó el canal de puertos de interfaz1 y después se volvió a agregar con el comando </a:t>
            </a:r>
            <a:r>
              <a:rPr lang="es-419" sz="1400" b="1" dirty="0">
                <a:solidFill>
                  <a:srgbClr val="000000"/>
                </a:solidFill>
              </a:rPr>
              <a:t>channel-group</a:t>
            </a:r>
            <a:r>
              <a:rPr lang="es-419" sz="1400" dirty="0">
                <a:solidFill>
                  <a:srgbClr val="000000"/>
                </a:solidFill>
              </a:rPr>
              <a:t> en vez de cambiarse directamente. Si se intenta cambiar la configuración directamente, los errores STP hacen que los puertos asociados entren en estado de bloqueo o errdisabled.</a:t>
            </a:r>
          </a:p>
        </p:txBody>
      </p:sp>
      <p:pic>
        <p:nvPicPr>
          <p:cNvPr id="7" name="Picture 6">
            <a:extLst>
              <a:ext uri="{FF2B5EF4-FFF2-40B4-BE49-F238E27FC236}">
                <a16:creationId xmlns:a16="http://schemas.microsoft.com/office/drawing/2014/main" xmlns="" id="{20F4F1D5-F23F-4DA6-8F4C-9417B4592CFA}"/>
              </a:ext>
            </a:extLst>
          </p:cNvPr>
          <p:cNvPicPr>
            <a:picLocks noChangeAspect="1"/>
          </p:cNvPicPr>
          <p:nvPr/>
        </p:nvPicPr>
        <p:blipFill>
          <a:blip r:embed="rId4"/>
          <a:stretch>
            <a:fillRect/>
          </a:stretch>
        </p:blipFill>
        <p:spPr>
          <a:xfrm>
            <a:off x="2807282" y="2759003"/>
            <a:ext cx="2889249" cy="2013719"/>
          </a:xfrm>
          <a:prstGeom prst="rect">
            <a:avLst/>
          </a:prstGeom>
        </p:spPr>
      </p:pic>
      <p:sp>
        <p:nvSpPr>
          <p:cNvPr id="8" name="Title 2">
            <a:extLst>
              <a:ext uri="{FF2B5EF4-FFF2-40B4-BE49-F238E27FC236}">
                <a16:creationId xmlns:a16="http://schemas.microsoft.com/office/drawing/2014/main" xmlns="" id="{7DC04589-AF6D-FA42-8F4D-A295DD6295FD}"/>
              </a:ext>
            </a:extLst>
          </p:cNvPr>
          <p:cNvSpPr>
            <a:spLocks noGrp="1"/>
          </p:cNvSpPr>
          <p:nvPr>
            <p:ph type="title"/>
          </p:nvPr>
        </p:nvSpPr>
        <p:spPr>
          <a:xfrm>
            <a:off x="189571" y="216876"/>
            <a:ext cx="8345488" cy="731837"/>
          </a:xfrm>
        </p:spPr>
        <p:txBody>
          <a:bodyPr/>
          <a:lstStyle/>
          <a:p>
            <a:pPr rtl="0"/>
            <a:r>
              <a:rPr lang="es-419" sz="1600" dirty="0"/>
              <a:t>Verificación y solución de problemas de EtherChannel</a:t>
            </a:r>
            <a:r>
              <a:rPr lang="en-US" dirty="0"/>
              <a:t/>
            </a:r>
            <a:br>
              <a:rPr lang="en-US" dirty="0"/>
            </a:br>
            <a:r>
              <a:rPr lang="es-419" sz="2400" dirty="0"/>
              <a:t>Solución de problemas de EtherChannel (Cont.)</a:t>
            </a:r>
          </a:p>
        </p:txBody>
      </p:sp>
    </p:spTree>
    <p:custDataLst>
      <p:tags r:id="rId1"/>
    </p:custDataLst>
    <p:extLst>
      <p:ext uri="{BB962C8B-B14F-4D97-AF65-F5344CB8AC3E}">
        <p14:creationId xmlns:p14="http://schemas.microsoft.com/office/powerpoint/2010/main" xmlns="" val="10392189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8172A352-7588-436F-88AF-722A69C3732C}"/>
              </a:ext>
            </a:extLst>
          </p:cNvPr>
          <p:cNvSpPr>
            <a:spLocks noGrp="1"/>
          </p:cNvSpPr>
          <p:nvPr>
            <p:ph idx="1"/>
          </p:nvPr>
        </p:nvSpPr>
        <p:spPr>
          <a:xfrm>
            <a:off x="431971" y="1097755"/>
            <a:ext cx="8280057" cy="625689"/>
          </a:xfrm>
        </p:spPr>
        <p:txBody>
          <a:bodyPr/>
          <a:lstStyle/>
          <a:p>
            <a:pPr marL="0" indent="0" algn="l" rtl="0"/>
            <a:r>
              <a:rPr lang="es-419" sz="1600" b="1" dirty="0">
                <a:solidFill>
                  <a:srgbClr val="000000"/>
                </a:solidFill>
              </a:rPr>
              <a:t>Paso 4. Verifique que EtherChannel esté operativo: </a:t>
            </a:r>
            <a:r>
              <a:rPr lang="es-419" sz="1600" dirty="0">
                <a:solidFill>
                  <a:srgbClr val="000000"/>
                </a:solidFill>
              </a:rPr>
              <a:t>el EtherChannel está activo como se ha verificado mediante la salida del  comando show etherchannel summary.</a:t>
            </a:r>
          </a:p>
        </p:txBody>
      </p:sp>
      <p:pic>
        <p:nvPicPr>
          <p:cNvPr id="2" name="Picture 1">
            <a:extLst>
              <a:ext uri="{FF2B5EF4-FFF2-40B4-BE49-F238E27FC236}">
                <a16:creationId xmlns:a16="http://schemas.microsoft.com/office/drawing/2014/main" xmlns="" id="{39A1859B-EF71-4142-9BF4-7E584AFDB803}"/>
              </a:ext>
            </a:extLst>
          </p:cNvPr>
          <p:cNvPicPr>
            <a:picLocks noChangeAspect="1"/>
          </p:cNvPicPr>
          <p:nvPr/>
        </p:nvPicPr>
        <p:blipFill>
          <a:blip r:embed="rId4"/>
          <a:stretch>
            <a:fillRect/>
          </a:stretch>
        </p:blipFill>
        <p:spPr>
          <a:xfrm>
            <a:off x="2547407" y="1872487"/>
            <a:ext cx="4049186" cy="2761120"/>
          </a:xfrm>
          <a:prstGeom prst="rect">
            <a:avLst/>
          </a:prstGeom>
        </p:spPr>
      </p:pic>
      <p:sp>
        <p:nvSpPr>
          <p:cNvPr id="7" name="Title 2">
            <a:extLst>
              <a:ext uri="{FF2B5EF4-FFF2-40B4-BE49-F238E27FC236}">
                <a16:creationId xmlns:a16="http://schemas.microsoft.com/office/drawing/2014/main" xmlns="" id="{1AF94E53-C93D-184E-97EF-024FC5F316F8}"/>
              </a:ext>
            </a:extLst>
          </p:cNvPr>
          <p:cNvSpPr>
            <a:spLocks noGrp="1"/>
          </p:cNvSpPr>
          <p:nvPr>
            <p:ph type="title"/>
          </p:nvPr>
        </p:nvSpPr>
        <p:spPr>
          <a:xfrm>
            <a:off x="189571" y="216876"/>
            <a:ext cx="8345488" cy="731837"/>
          </a:xfrm>
        </p:spPr>
        <p:txBody>
          <a:bodyPr/>
          <a:lstStyle/>
          <a:p>
            <a:pPr rtl="0"/>
            <a:r>
              <a:rPr lang="es-419" sz="1600" dirty="0"/>
              <a:t>Verificación y solución de problemas de EtherChannel</a:t>
            </a:r>
            <a:r>
              <a:rPr lang="en-US" dirty="0"/>
              <a:t/>
            </a:r>
            <a:br>
              <a:rPr lang="en-US" dirty="0"/>
            </a:br>
            <a:r>
              <a:rPr lang="es-419" sz="2400" dirty="0"/>
              <a:t>Solución de problemas de EtherChannel (Cont.)</a:t>
            </a:r>
          </a:p>
        </p:txBody>
      </p:sp>
    </p:spTree>
    <p:custDataLst>
      <p:tags r:id="rId1"/>
    </p:custDataLst>
    <p:extLst>
      <p:ext uri="{BB962C8B-B14F-4D97-AF65-F5344CB8AC3E}">
        <p14:creationId xmlns:p14="http://schemas.microsoft.com/office/powerpoint/2010/main" xmlns="" val="5437939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44966" y="178419"/>
            <a:ext cx="8345488" cy="731837"/>
          </a:xfrm>
        </p:spPr>
        <p:txBody>
          <a:bodyPr/>
          <a:lstStyle/>
          <a:p>
            <a:pPr rtl="0"/>
            <a:r>
              <a:rPr lang="es-419" sz="1600" dirty="0"/>
              <a:t>Verificación y solución de problemas de EtherChannel</a:t>
            </a:r>
            <a:r>
              <a:rPr lang="en-US" dirty="0"/>
              <a:t/>
            </a:r>
            <a:br>
              <a:rPr lang="en-US" dirty="0"/>
            </a:br>
            <a:r>
              <a:rPr lang="es-419" sz="2400" dirty="0"/>
              <a:t>Packet Tracer – solución de problemas de EtherChannel</a:t>
            </a:r>
          </a:p>
        </p:txBody>
      </p:sp>
      <p:sp>
        <p:nvSpPr>
          <p:cNvPr id="6" name="Content Placeholder 5">
            <a:extLst>
              <a:ext uri="{FF2B5EF4-FFF2-40B4-BE49-F238E27FC236}">
                <a16:creationId xmlns:a16="http://schemas.microsoft.com/office/drawing/2014/main" xmlns="" id="{8172A352-7588-436F-88AF-722A69C3732C}"/>
              </a:ext>
            </a:extLst>
          </p:cNvPr>
          <p:cNvSpPr>
            <a:spLocks noGrp="1"/>
          </p:cNvSpPr>
          <p:nvPr>
            <p:ph idx="1"/>
          </p:nvPr>
        </p:nvSpPr>
        <p:spPr>
          <a:xfrm>
            <a:off x="474662" y="1126273"/>
            <a:ext cx="8280057" cy="3295461"/>
          </a:xfrm>
        </p:spPr>
        <p:txBody>
          <a:bodyPr/>
          <a:lstStyle/>
          <a:p>
            <a:pPr marL="0" indent="0" algn="l" rtl="0"/>
            <a:r>
              <a:rPr lang="es-419" sz="1800" dirty="0">
                <a:solidFill>
                  <a:srgbClr val="000000"/>
                </a:solidFill>
              </a:rPr>
              <a:t>En esta actividad de Packet Tracer, completará lo siguiente:</a:t>
            </a:r>
          </a:p>
          <a:p>
            <a:pPr marL="285750" indent="-285750" algn="l" rtl="0">
              <a:buFont typeface="Arial" panose="020B0604020202020204" pitchFamily="34" charset="0"/>
              <a:buChar char="•"/>
            </a:pPr>
            <a:r>
              <a:rPr lang="es-419" sz="1800" dirty="0">
                <a:solidFill>
                  <a:srgbClr val="000000"/>
                </a:solidFill>
              </a:rPr>
              <a:t>Examinar la capa física y corregir los problemas del modo de puerto de switch</a:t>
            </a:r>
          </a:p>
          <a:p>
            <a:pPr marL="285750" indent="-285750" algn="l" rtl="0">
              <a:buFont typeface="Arial" panose="020B0604020202020204" pitchFamily="34" charset="0"/>
              <a:buChar char="•"/>
            </a:pPr>
            <a:r>
              <a:rPr lang="es-419" sz="1800" dirty="0">
                <a:solidFill>
                  <a:srgbClr val="000000"/>
                </a:solidFill>
              </a:rPr>
              <a:t>Identificar y corregir los problemas de asignación del canal de puertos</a:t>
            </a:r>
          </a:p>
          <a:p>
            <a:pPr marL="285750" indent="-285750" algn="l" rtl="0">
              <a:buFont typeface="Arial" panose="020B0604020202020204" pitchFamily="34" charset="0"/>
              <a:buChar char="•"/>
            </a:pPr>
            <a:r>
              <a:rPr lang="es-419" sz="1800" dirty="0">
                <a:solidFill>
                  <a:srgbClr val="000000"/>
                </a:solidFill>
              </a:rPr>
              <a:t>Identificar y corregir los problemas de asignación del canal de puertos</a:t>
            </a:r>
          </a:p>
        </p:txBody>
      </p:sp>
    </p:spTree>
    <p:custDataLst>
      <p:tags r:id="rId1"/>
    </p:custDataLst>
    <p:extLst>
      <p:ext uri="{BB962C8B-B14F-4D97-AF65-F5344CB8AC3E}">
        <p14:creationId xmlns:p14="http://schemas.microsoft.com/office/powerpoint/2010/main" xmlns="" val="26028946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6.4 - Módulo de práctica y cuestionario</a:t>
            </a:r>
          </a:p>
        </p:txBody>
      </p:sp>
    </p:spTree>
    <p:custDataLst>
      <p:tags r:id="rId1"/>
    </p:custDataLst>
    <p:extLst>
      <p:ext uri="{BB962C8B-B14F-4D97-AF65-F5344CB8AC3E}">
        <p14:creationId xmlns:p14="http://schemas.microsoft.com/office/powerpoint/2010/main" xmlns="" val="240128738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44064" y="189237"/>
            <a:ext cx="8999935" cy="757551"/>
          </a:xfrm>
        </p:spPr>
        <p:txBody>
          <a:bodyPr/>
          <a:lstStyle/>
          <a:p>
            <a:pPr rtl="0"/>
            <a:r>
              <a:rPr lang="es-419" sz="1400" dirty="0">
                <a:latin typeface="Arial" charset="0"/>
              </a:rPr>
              <a:t>Módulo Práctica y preguntas</a:t>
            </a:r>
            <a:r>
              <a:rPr lang="es-419" sz="1400">
                <a:latin typeface="Arial" charset="0"/>
              </a:rPr>
              <a:t/>
            </a:r>
            <a:br>
              <a:rPr lang="es-419" sz="1400">
                <a:latin typeface="Arial" charset="0"/>
              </a:rPr>
            </a:br>
            <a:r>
              <a:rPr lang="es-419" sz="2300">
                <a:latin typeface="Arial" charset="0"/>
              </a:rPr>
              <a:t>Rastreador de </a:t>
            </a:r>
            <a:r>
              <a:rPr lang="es-419" sz="2300" dirty="0">
                <a:latin typeface="Arial" charset="0"/>
              </a:rPr>
              <a:t>paquetes de preguntas - Implementar EtherChannel</a:t>
            </a:r>
          </a:p>
        </p:txBody>
      </p:sp>
      <p:sp>
        <p:nvSpPr>
          <p:cNvPr id="3" name="Content Placeholder 2">
            <a:extLst>
              <a:ext uri="{FF2B5EF4-FFF2-40B4-BE49-F238E27FC236}">
                <a16:creationId xmlns:a16="http://schemas.microsoft.com/office/drawing/2014/main" xmlns="" id="{AE5E9B30-B914-43FA-A7B4-2CA32A20C4FA}"/>
              </a:ext>
            </a:extLst>
          </p:cNvPr>
          <p:cNvSpPr>
            <a:spLocks noGrp="1"/>
          </p:cNvSpPr>
          <p:nvPr>
            <p:ph idx="1"/>
          </p:nvPr>
        </p:nvSpPr>
        <p:spPr>
          <a:xfrm>
            <a:off x="144065" y="1137424"/>
            <a:ext cx="8853286" cy="3816839"/>
          </a:xfrm>
        </p:spPr>
        <p:txBody>
          <a:bodyPr/>
          <a:lstStyle/>
          <a:p>
            <a:pPr marL="0" indent="0" rtl="0">
              <a:buNone/>
            </a:pPr>
            <a:r>
              <a:rPr lang="es-419" sz="1800" dirty="0"/>
              <a:t>En esta actividad de Packet Tracer, completará lo siguiente:</a:t>
            </a:r>
          </a:p>
          <a:p>
            <a:pPr rtl="0">
              <a:buFont typeface="Arial" panose="020B0604020202020204" pitchFamily="34" charset="0"/>
              <a:buChar char="•"/>
            </a:pPr>
            <a:r>
              <a:rPr lang="es-419" sz="1800" dirty="0"/>
              <a:t>Crear la red</a:t>
            </a:r>
          </a:p>
          <a:p>
            <a:pPr rtl="0">
              <a:buFont typeface="Arial" panose="020B0604020202020204" pitchFamily="34" charset="0"/>
              <a:buChar char="•"/>
            </a:pPr>
            <a:r>
              <a:rPr lang="es-419" sz="1800" dirty="0"/>
              <a:t>Configuración de EtherChannel</a:t>
            </a:r>
          </a:p>
        </p:txBody>
      </p:sp>
    </p:spTree>
    <p:custDataLst>
      <p:tags r:id="rId1"/>
    </p:custDataLst>
    <p:extLst>
      <p:ext uri="{BB962C8B-B14F-4D97-AF65-F5344CB8AC3E}">
        <p14:creationId xmlns:p14="http://schemas.microsoft.com/office/powerpoint/2010/main" xmlns="" val="319315882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6.1 – Funcionamiento de EtherChannel</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dirty="0">
                <a:latin typeface="Arial" charset="0"/>
              </a:rPr>
              <a:t>Módulo Práctica y Laboratorio</a:t>
            </a:r>
            <a:br>
              <a:rPr lang="es-419" sz="1400" dirty="0">
                <a:latin typeface="Arial" charset="0"/>
              </a:rPr>
            </a:br>
            <a:r>
              <a:rPr lang="es-419" dirty="0">
                <a:latin typeface="Arial" charset="0"/>
              </a:rPr>
              <a:t>Implementar EtherChannel</a:t>
            </a:r>
          </a:p>
        </p:txBody>
      </p:sp>
      <p:sp>
        <p:nvSpPr>
          <p:cNvPr id="7" name="Rectangle 6">
            <a:extLst>
              <a:ext uri="{FF2B5EF4-FFF2-40B4-BE49-F238E27FC236}">
                <a16:creationId xmlns:a16="http://schemas.microsoft.com/office/drawing/2014/main" xmlns="" id="{F356F0A0-ABF5-4966-8D7D-E0DC2EA39AA8}"/>
              </a:ext>
            </a:extLst>
          </p:cNvPr>
          <p:cNvSpPr/>
          <p:nvPr/>
        </p:nvSpPr>
        <p:spPr>
          <a:xfrm>
            <a:off x="480848" y="904986"/>
            <a:ext cx="8040414" cy="2031325"/>
          </a:xfrm>
          <a:prstGeom prst="rect">
            <a:avLst/>
          </a:prstGeom>
        </p:spPr>
        <p:txBody>
          <a:bodyPr wrap="square">
            <a:spAutoFit/>
          </a:bodyPr>
          <a:lstStyle/>
          <a:p>
            <a:pPr rtl="0"/>
            <a:r>
              <a:rPr lang="es-419" dirty="0">
                <a:solidFill>
                  <a:srgbClr val="000000"/>
                </a:solidFill>
              </a:rPr>
              <a:t>En esta práctica de laboratorio se cumplirán los siguientes objetivos:</a:t>
            </a:r>
          </a:p>
          <a:p>
            <a:endParaRPr lang="en-US" dirty="0">
              <a:solidFill>
                <a:srgbClr val="000000"/>
              </a:solidFill>
            </a:endParaRPr>
          </a:p>
          <a:p>
            <a:pPr marL="285750" indent="-285750" rtl="0">
              <a:buFont typeface="Arial" panose="020B0604020202020204" pitchFamily="34" charset="0"/>
              <a:buChar char="•"/>
            </a:pPr>
            <a:r>
              <a:rPr lang="es-419" dirty="0">
                <a:solidFill>
                  <a:srgbClr val="000000"/>
                </a:solidFill>
              </a:rPr>
              <a:t>Parte 1: armar la red y configurar los parámetros básicos de los dispositivos</a:t>
            </a:r>
          </a:p>
          <a:p>
            <a:pPr marL="285750" indent="-285750" rtl="0">
              <a:buFont typeface="Arial" panose="020B0604020202020204" pitchFamily="34" charset="0"/>
              <a:buChar char="•"/>
            </a:pPr>
            <a:r>
              <a:rPr lang="es-419" dirty="0">
                <a:solidFill>
                  <a:srgbClr val="000000"/>
                </a:solidFill>
              </a:rPr>
              <a:t>Parte 2: Crear redes VLAN y asignar puertos de switch</a:t>
            </a:r>
          </a:p>
          <a:p>
            <a:pPr marL="285750" indent="-285750" rtl="0">
              <a:buFont typeface="Arial" panose="020B0604020202020204" pitchFamily="34" charset="0"/>
              <a:buChar char="•"/>
            </a:pPr>
            <a:r>
              <a:rPr lang="es-419" dirty="0">
                <a:solidFill>
                  <a:srgbClr val="000000"/>
                </a:solidFill>
              </a:rPr>
              <a:t>Parte 3: configurar troncales 802.1Q entre los switches</a:t>
            </a:r>
          </a:p>
          <a:p>
            <a:pPr marL="285750" indent="-285750" rtl="0">
              <a:buFont typeface="Arial" panose="020B0604020202020204" pitchFamily="34" charset="0"/>
              <a:buChar char="•"/>
            </a:pPr>
            <a:r>
              <a:rPr lang="es-419" dirty="0">
                <a:solidFill>
                  <a:srgbClr val="000000"/>
                </a:solidFill>
              </a:rPr>
              <a:t>Parte 4: Implementar y verificar un EtherChannel entre los switches</a:t>
            </a:r>
          </a:p>
        </p:txBody>
      </p:sp>
    </p:spTree>
    <p:custDataLst>
      <p:tags r:id="rId1"/>
    </p:custDataLst>
    <p:extLst>
      <p:ext uri="{BB962C8B-B14F-4D97-AF65-F5344CB8AC3E}">
        <p14:creationId xmlns:p14="http://schemas.microsoft.com/office/powerpoint/2010/main" xmlns="" val="47116752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rtl="0" eaLnBrk="1" hangingPunct="1"/>
            <a:r>
              <a:rPr lang="es-419" sz="1400" dirty="0">
                <a:latin typeface="Arial" charset="0"/>
              </a:rPr>
              <a:t>Módulo 6: EtherChannel</a:t>
            </a:r>
            <a:r>
              <a:rPr lang="en-US" dirty="0">
                <a:latin typeface="Arial" charset="0"/>
              </a:rPr>
              <a:t/>
            </a:r>
            <a:br>
              <a:rPr lang="en-US" dirty="0">
                <a:latin typeface="Arial" charset="0"/>
              </a:rPr>
            </a:br>
            <a:r>
              <a:rPr lang="es-419" dirty="0">
                <a:latin typeface="Arial" charset="0"/>
              </a:rPr>
              <a:t>New Terms and Commands</a:t>
            </a:r>
          </a:p>
        </p:txBody>
      </p:sp>
      <p:sp>
        <p:nvSpPr>
          <p:cNvPr id="3" name="Content Placeholder 2">
            <a:extLst>
              <a:ext uri="{FF2B5EF4-FFF2-40B4-BE49-F238E27FC236}">
                <a16:creationId xmlns:a16="http://schemas.microsoft.com/office/drawing/2014/main" xmlns="" id="{CE8C6162-D86A-9644-A0EE-E1EE5E7020B3}"/>
              </a:ext>
            </a:extLst>
          </p:cNvPr>
          <p:cNvSpPr>
            <a:spLocks noGrp="1"/>
          </p:cNvSpPr>
          <p:nvPr>
            <p:ph idx="1"/>
          </p:nvPr>
        </p:nvSpPr>
        <p:spPr>
          <a:xfrm>
            <a:off x="144065" y="609056"/>
            <a:ext cx="4703064" cy="4155319"/>
          </a:xfrm>
        </p:spPr>
        <p:txBody>
          <a:bodyPr/>
          <a:lstStyle/>
          <a:p>
            <a:pPr rtl="0">
              <a:spcBef>
                <a:spcPts val="0"/>
              </a:spcBef>
              <a:spcAft>
                <a:spcPts val="0"/>
              </a:spcAft>
              <a:buFont typeface="Arial" panose="020B0604020202020204" pitchFamily="34" charset="0"/>
              <a:buChar char="•"/>
            </a:pPr>
            <a:r>
              <a:rPr lang="es-419" sz="1600"/>
              <a:t>Link Aggregation</a:t>
            </a:r>
          </a:p>
          <a:p>
            <a:pPr rtl="0">
              <a:spcBef>
                <a:spcPts val="0"/>
              </a:spcBef>
              <a:spcAft>
                <a:spcPts val="0"/>
              </a:spcAft>
              <a:buFont typeface="Arial" panose="020B0604020202020204" pitchFamily="34" charset="0"/>
              <a:buChar char="•"/>
            </a:pPr>
            <a:r>
              <a:rPr lang="es-419" sz="1600"/>
              <a:t>EtherChannel</a:t>
            </a:r>
          </a:p>
          <a:p>
            <a:pPr rtl="0">
              <a:spcBef>
                <a:spcPts val="0"/>
              </a:spcBef>
              <a:spcAft>
                <a:spcPts val="0"/>
              </a:spcAft>
              <a:buFont typeface="Arial" panose="020B0604020202020204" pitchFamily="34" charset="0"/>
              <a:buChar char="•"/>
            </a:pPr>
            <a:r>
              <a:rPr lang="es-419" sz="1600"/>
              <a:t>Port Channel</a:t>
            </a:r>
          </a:p>
          <a:p>
            <a:pPr rtl="0">
              <a:spcBef>
                <a:spcPts val="0"/>
              </a:spcBef>
              <a:spcAft>
                <a:spcPts val="0"/>
              </a:spcAft>
              <a:buFont typeface="Arial" panose="020B0604020202020204" pitchFamily="34" charset="0"/>
              <a:buChar char="•"/>
            </a:pPr>
            <a:r>
              <a:rPr lang="es-419" sz="1600"/>
              <a:t>Port Aggregation Protocol (PAgP)</a:t>
            </a:r>
          </a:p>
          <a:p>
            <a:pPr rtl="0">
              <a:spcBef>
                <a:spcPts val="0"/>
              </a:spcBef>
              <a:spcAft>
                <a:spcPts val="0"/>
              </a:spcAft>
              <a:buFont typeface="Arial" panose="020B0604020202020204" pitchFamily="34" charset="0"/>
              <a:buChar char="•"/>
            </a:pPr>
            <a:r>
              <a:rPr lang="es-419" sz="1600"/>
              <a:t>Link Aggregation Control Protocol (LACP)</a:t>
            </a:r>
          </a:p>
          <a:p>
            <a:pPr rtl="0">
              <a:spcBef>
                <a:spcPts val="0"/>
              </a:spcBef>
              <a:spcAft>
                <a:spcPts val="0"/>
              </a:spcAft>
              <a:buFont typeface="Arial" panose="020B0604020202020204" pitchFamily="34" charset="0"/>
              <a:buChar char="•"/>
            </a:pPr>
            <a:r>
              <a:rPr lang="es-419" sz="1600"/>
              <a:t>PAgP desirable</a:t>
            </a:r>
          </a:p>
          <a:p>
            <a:pPr rtl="0">
              <a:spcBef>
                <a:spcPts val="0"/>
              </a:spcBef>
              <a:spcAft>
                <a:spcPts val="0"/>
              </a:spcAft>
              <a:buFont typeface="Arial" panose="020B0604020202020204" pitchFamily="34" charset="0"/>
              <a:buChar char="•"/>
            </a:pPr>
            <a:r>
              <a:rPr lang="es-419" sz="1600"/>
              <a:t>PAgP auto</a:t>
            </a:r>
          </a:p>
          <a:p>
            <a:pPr rtl="0">
              <a:spcBef>
                <a:spcPts val="0"/>
              </a:spcBef>
              <a:spcAft>
                <a:spcPts val="0"/>
              </a:spcAft>
              <a:buFont typeface="Arial" panose="020B0604020202020204" pitchFamily="34" charset="0"/>
              <a:buChar char="•"/>
            </a:pPr>
            <a:r>
              <a:rPr lang="es-419" sz="1600"/>
              <a:t>LACP active</a:t>
            </a:r>
          </a:p>
          <a:p>
            <a:pPr rtl="0">
              <a:spcBef>
                <a:spcPts val="0"/>
              </a:spcBef>
              <a:spcAft>
                <a:spcPts val="0"/>
              </a:spcAft>
              <a:buFont typeface="Arial" panose="020B0604020202020204" pitchFamily="34" charset="0"/>
              <a:buChar char="•"/>
            </a:pPr>
            <a:r>
              <a:rPr lang="es-419" sz="1600"/>
              <a:t>LACP passive</a:t>
            </a:r>
          </a:p>
          <a:p>
            <a:pPr rtl="0">
              <a:spcBef>
                <a:spcPts val="0"/>
              </a:spcBef>
              <a:spcAft>
                <a:spcPts val="0"/>
              </a:spcAft>
              <a:buFont typeface="Arial" panose="020B0604020202020204" pitchFamily="34" charset="0"/>
              <a:buChar char="•"/>
            </a:pPr>
            <a:r>
              <a:rPr lang="es-419" sz="1600" b="1"/>
              <a:t>channel-group </a:t>
            </a:r>
            <a:r>
              <a:rPr lang="es-419" sz="1600" b="1" i="1"/>
              <a:t>X</a:t>
            </a:r>
            <a:r>
              <a:rPr lang="es-419" sz="1600" b="1"/>
              <a:t> mode [ desirable | auto | active | passive ]</a:t>
            </a:r>
          </a:p>
          <a:p>
            <a:pPr rtl="0">
              <a:spcBef>
                <a:spcPts val="0"/>
              </a:spcBef>
              <a:spcAft>
                <a:spcPts val="0"/>
              </a:spcAft>
              <a:buFont typeface="Arial" panose="020B0604020202020204" pitchFamily="34" charset="0"/>
              <a:buChar char="•"/>
            </a:pPr>
            <a:r>
              <a:rPr lang="es-419" sz="1600" b="1"/>
              <a:t>interface port-channel </a:t>
            </a:r>
            <a:r>
              <a:rPr lang="es-419" sz="1600" b="1" i="1"/>
              <a:t>X</a:t>
            </a:r>
          </a:p>
          <a:p>
            <a:pPr rtl="0">
              <a:spcBef>
                <a:spcPts val="0"/>
              </a:spcBef>
              <a:spcAft>
                <a:spcPts val="0"/>
              </a:spcAft>
              <a:buFont typeface="Arial" panose="020B0604020202020204" pitchFamily="34" charset="0"/>
              <a:buChar char="•"/>
            </a:pPr>
            <a:r>
              <a:rPr lang="es-419" sz="1600" b="1"/>
              <a:t>show interfaces port-channel</a:t>
            </a:r>
          </a:p>
          <a:p>
            <a:pPr rtl="0">
              <a:spcBef>
                <a:spcPts val="0"/>
              </a:spcBef>
              <a:spcAft>
                <a:spcPts val="0"/>
              </a:spcAft>
              <a:buFont typeface="Arial" panose="020B0604020202020204" pitchFamily="34" charset="0"/>
              <a:buChar char="•"/>
            </a:pPr>
            <a:r>
              <a:rPr lang="es-419" sz="1600" b="1"/>
              <a:t>show etherchannel summary</a:t>
            </a:r>
          </a:p>
          <a:p>
            <a:pPr rtl="0">
              <a:spcBef>
                <a:spcPts val="0"/>
              </a:spcBef>
              <a:spcAft>
                <a:spcPts val="0"/>
              </a:spcAft>
              <a:buFont typeface="Arial" panose="020B0604020202020204" pitchFamily="34" charset="0"/>
              <a:buChar char="•"/>
            </a:pPr>
            <a:r>
              <a:rPr lang="es-419" sz="1600" b="1"/>
              <a:t>show etherchannel port-channel</a:t>
            </a:r>
          </a:p>
          <a:p>
            <a:pPr rtl="0">
              <a:spcBef>
                <a:spcPts val="0"/>
              </a:spcBef>
              <a:spcAft>
                <a:spcPts val="0"/>
              </a:spcAft>
              <a:buFont typeface="Arial" panose="020B0604020202020204" pitchFamily="34" charset="0"/>
              <a:buChar char="•"/>
            </a:pPr>
            <a:r>
              <a:rPr lang="es-419" sz="1600" b="1"/>
              <a:t>show interfaces etherchannel</a:t>
            </a:r>
          </a:p>
          <a:p>
            <a:pPr>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xmlns="" val="353246335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30308257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211872" y="167268"/>
            <a:ext cx="8932127" cy="731837"/>
          </a:xfrm>
        </p:spPr>
        <p:txBody>
          <a:bodyPr/>
          <a:lstStyle/>
          <a:p>
            <a:pPr rtl="0"/>
            <a:r>
              <a:rPr lang="es-419" sz="1600" dirty="0"/>
              <a:t>Funcionamiento de EtherChannel</a:t>
            </a:r>
            <a:r>
              <a:rPr lang="en-US" dirty="0"/>
              <a:t/>
            </a:r>
            <a:br>
              <a:rPr lang="en-US" dirty="0"/>
            </a:br>
            <a:r>
              <a:rPr lang="es-419" sz="2000" dirty="0"/>
              <a:t>Protocolo de agregación de puertos (PAgP, ⁪Port Aggregation Protocol)</a:t>
            </a:r>
          </a:p>
        </p:txBody>
      </p:sp>
      <p:sp>
        <p:nvSpPr>
          <p:cNvPr id="5" name="Content Placeholder 4">
            <a:extLst>
              <a:ext uri="{FF2B5EF4-FFF2-40B4-BE49-F238E27FC236}">
                <a16:creationId xmlns:a16="http://schemas.microsoft.com/office/drawing/2014/main" xmlns="" id="{0DFA8565-A240-41A7-ABB3-834EEFCAD63F}"/>
              </a:ext>
            </a:extLst>
          </p:cNvPr>
          <p:cNvSpPr>
            <a:spLocks noGrp="1"/>
          </p:cNvSpPr>
          <p:nvPr>
            <p:ph idx="1"/>
          </p:nvPr>
        </p:nvSpPr>
        <p:spPr>
          <a:xfrm>
            <a:off x="431971" y="1048215"/>
            <a:ext cx="8280057" cy="3429275"/>
          </a:xfrm>
        </p:spPr>
        <p:txBody>
          <a:bodyPr/>
          <a:lstStyle/>
          <a:p>
            <a:pPr marL="342900" indent="-342900" algn="l" rtl="0">
              <a:buFont typeface="Arial" panose="020B0604020202020204" pitchFamily="34" charset="0"/>
              <a:buChar char="•"/>
            </a:pPr>
            <a:r>
              <a:rPr lang="es-419" sz="1500" dirty="0">
                <a:solidFill>
                  <a:srgbClr val="000000"/>
                </a:solidFill>
              </a:rPr>
              <a:t>Hay escenarios en los que se necesita más ancho de banda o redundancia entre dispositivos que lo que puede proporcionar un único enlace. Se pueden conectar varios enlaces entre dispositivos para aumentar el ancho de banda. Sin embargo, el protocolo de árbol de expansión (STP), que está habilitado en dispositivos de capa 2 como switches Cisco de forma predeterminada, bloqueará enlaces redundantes para evitar bucles de conmutación.</a:t>
            </a:r>
          </a:p>
          <a:p>
            <a:pPr marL="342900" indent="-342900" algn="l" rtl="0">
              <a:buFont typeface="Arial" panose="020B0604020202020204" pitchFamily="34" charset="0"/>
              <a:buChar char="•"/>
            </a:pPr>
            <a:r>
              <a:rPr lang="es-419" sz="1500" dirty="0">
                <a:solidFill>
                  <a:srgbClr val="000000"/>
                </a:solidFill>
              </a:rPr>
              <a:t>Se necesita una tecnología de agregación de enlaces que permita vínculos redundantes entre dispositivos que no serán bloqueados por STP. Esa tecnología se conoce como EtherChannel.</a:t>
            </a:r>
          </a:p>
          <a:p>
            <a:pPr marL="342900" indent="-342900" algn="l" rtl="0">
              <a:buFont typeface="Arial" panose="020B0604020202020204" pitchFamily="34" charset="0"/>
              <a:buChar char="•"/>
            </a:pPr>
            <a:r>
              <a:rPr lang="es-419" sz="1500" dirty="0">
                <a:solidFill>
                  <a:srgbClr val="000000"/>
                </a:solidFill>
              </a:rPr>
              <a:t>EtherChannel es una tecnología de agregación de enlaces que agrupa varios enlaces físicos Ethernet en un único enlace lógico. Se utiliza para proporcionar tolerancia a fallos, uso compartido de carga, mayor ancho de banda y redundancia entre switches, routers y servidores.</a:t>
            </a:r>
          </a:p>
          <a:p>
            <a:pPr marL="342900" indent="-342900" algn="l" rtl="0">
              <a:buFont typeface="Arial" panose="020B0604020202020204" pitchFamily="34" charset="0"/>
              <a:buChar char="•"/>
            </a:pPr>
            <a:r>
              <a:rPr lang="es-419" sz="1500" dirty="0">
                <a:solidFill>
                  <a:srgbClr val="000000"/>
                </a:solidFill>
              </a:rPr>
              <a:t>La tecnología de EtherChannel hace posible combinar la cantidad de enlaces físicos entre los switches para aumentar la velocidad general de la comunicación switch a switch.</a:t>
            </a:r>
          </a:p>
          <a:p>
            <a:pPr marL="342900" indent="-342900" algn="l">
              <a:buFont typeface="Arial" panose="020B0604020202020204" pitchFamily="34" charset="0"/>
              <a:buChar char="•"/>
            </a:pPr>
            <a:endParaRPr lang="en-US" sz="1500" dirty="0">
              <a:solidFill>
                <a:srgbClr val="000000"/>
              </a:solidFill>
            </a:endParaRPr>
          </a:p>
        </p:txBody>
      </p:sp>
    </p:spTree>
    <p:custDataLst>
      <p:tags r:id="rId1"/>
    </p:custDataLst>
    <p:extLst>
      <p:ext uri="{BB962C8B-B14F-4D97-AF65-F5344CB8AC3E}">
        <p14:creationId xmlns:p14="http://schemas.microsoft.com/office/powerpoint/2010/main" xmlns="" val="25562752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Funcionamiento de EtherChannel</a:t>
            </a:r>
            <a:r>
              <a:rPr lang="en-US" dirty="0"/>
              <a:t/>
            </a:r>
            <a:br>
              <a:rPr lang="en-US" dirty="0"/>
            </a:br>
            <a:r>
              <a:rPr lang="es-419" sz="2400"/>
              <a:t>EtherChannel</a:t>
            </a:r>
          </a:p>
        </p:txBody>
      </p:sp>
      <p:sp>
        <p:nvSpPr>
          <p:cNvPr id="4" name="Content Placeholder 3">
            <a:extLst>
              <a:ext uri="{FF2B5EF4-FFF2-40B4-BE49-F238E27FC236}">
                <a16:creationId xmlns:a16="http://schemas.microsoft.com/office/drawing/2014/main" xmlns="" id="{8606C3D3-AFA2-41F9-AA40-DD17794142A9}"/>
              </a:ext>
            </a:extLst>
          </p:cNvPr>
          <p:cNvSpPr>
            <a:spLocks noGrp="1"/>
          </p:cNvSpPr>
          <p:nvPr>
            <p:ph idx="1"/>
          </p:nvPr>
        </p:nvSpPr>
        <p:spPr>
          <a:xfrm>
            <a:off x="474662" y="910256"/>
            <a:ext cx="3291003" cy="3689897"/>
          </a:xfrm>
        </p:spPr>
        <p:txBody>
          <a:bodyPr/>
          <a:lstStyle/>
          <a:p>
            <a:pPr marL="0" indent="0" algn="l" rtl="0"/>
            <a:r>
              <a:rPr lang="es-419" sz="1600" dirty="0">
                <a:solidFill>
                  <a:srgbClr val="000000"/>
                </a:solidFill>
              </a:rPr>
              <a:t>En los inicios, Cisco desarrolló la tecnología EtherChannel como una técnica switch a switch LAN para agrupar varios puertos Fast Ethernet o gigabit Ethernet en un único canal lógico. </a:t>
            </a:r>
          </a:p>
          <a:p>
            <a:pPr marL="0" indent="0" algn="l"/>
            <a:endParaRPr lang="en-US" sz="1600" dirty="0">
              <a:solidFill>
                <a:srgbClr val="000000"/>
              </a:solidFill>
            </a:endParaRPr>
          </a:p>
          <a:p>
            <a:pPr marL="0" indent="0" algn="l" rtl="0"/>
            <a:r>
              <a:rPr lang="es-419" sz="1600" dirty="0">
                <a:solidFill>
                  <a:srgbClr val="000000"/>
                </a:solidFill>
              </a:rPr>
              <a:t>Cuando se configura un EtherChannel, la interfaz virtual resultante se denomina “canal de puertos”. Las interfaces físicas se agrupan en una interfaz de canal de puertos, como se muestra en la figura.</a:t>
            </a:r>
          </a:p>
        </p:txBody>
      </p:sp>
      <p:pic>
        <p:nvPicPr>
          <p:cNvPr id="6" name="Picture 5">
            <a:extLst>
              <a:ext uri="{FF2B5EF4-FFF2-40B4-BE49-F238E27FC236}">
                <a16:creationId xmlns:a16="http://schemas.microsoft.com/office/drawing/2014/main" xmlns="" id="{8A5E5DD2-CDA2-49D4-878C-1ADA6CF9E47D}"/>
              </a:ext>
            </a:extLst>
          </p:cNvPr>
          <p:cNvPicPr>
            <a:picLocks noChangeAspect="1"/>
          </p:cNvPicPr>
          <p:nvPr/>
        </p:nvPicPr>
        <p:blipFill>
          <a:blip r:embed="rId4"/>
          <a:stretch>
            <a:fillRect/>
          </a:stretch>
        </p:blipFill>
        <p:spPr>
          <a:xfrm>
            <a:off x="3897183" y="1116700"/>
            <a:ext cx="4874625" cy="3048969"/>
          </a:xfrm>
          <a:prstGeom prst="rect">
            <a:avLst/>
          </a:prstGeom>
        </p:spPr>
      </p:pic>
    </p:spTree>
    <p:custDataLst>
      <p:tags r:id="rId1"/>
    </p:custDataLst>
    <p:extLst>
      <p:ext uri="{BB962C8B-B14F-4D97-AF65-F5344CB8AC3E}">
        <p14:creationId xmlns:p14="http://schemas.microsoft.com/office/powerpoint/2010/main" xmlns="" val="2395844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200722" y="173034"/>
            <a:ext cx="8345488" cy="731837"/>
          </a:xfrm>
        </p:spPr>
        <p:txBody>
          <a:bodyPr anchor="ctr"/>
          <a:lstStyle/>
          <a:p>
            <a:pPr rtl="0"/>
            <a:r>
              <a:rPr lang="es-419" sz="1600" dirty="0"/>
              <a:t>Funcionamiento de EtherChannel </a:t>
            </a:r>
            <a:br>
              <a:rPr lang="es-419" sz="1600" dirty="0"/>
            </a:br>
            <a:r>
              <a:rPr lang="es-419" sz="2400" dirty="0"/>
              <a:t>Ventajas de la operación EtherChanne</a:t>
            </a:r>
          </a:p>
        </p:txBody>
      </p:sp>
      <p:sp>
        <p:nvSpPr>
          <p:cNvPr id="5" name="Content Placeholder 4">
            <a:extLst>
              <a:ext uri="{FF2B5EF4-FFF2-40B4-BE49-F238E27FC236}">
                <a16:creationId xmlns:a16="http://schemas.microsoft.com/office/drawing/2014/main" xmlns="" id="{2A820061-1207-4116-A10C-14636EABCB94}"/>
              </a:ext>
            </a:extLst>
          </p:cNvPr>
          <p:cNvSpPr>
            <a:spLocks noGrp="1"/>
          </p:cNvSpPr>
          <p:nvPr>
            <p:ph idx="1"/>
          </p:nvPr>
        </p:nvSpPr>
        <p:spPr>
          <a:xfrm>
            <a:off x="200722" y="1038686"/>
            <a:ext cx="8619893" cy="3773341"/>
          </a:xfrm>
        </p:spPr>
        <p:txBody>
          <a:bodyPr/>
          <a:lstStyle/>
          <a:p>
            <a:pPr marL="0" indent="0" algn="l" rtl="0"/>
            <a:r>
              <a:rPr lang="es-419" sz="1450" dirty="0">
                <a:solidFill>
                  <a:srgbClr val="000000"/>
                </a:solidFill>
              </a:rPr>
              <a:t>La tecnología EtherChannel tiene muchas ventajas, incluidas las siguientes:</a:t>
            </a:r>
          </a:p>
          <a:p>
            <a:pPr marL="342900" indent="-342900" algn="l" rtl="0">
              <a:buFont typeface="Arial" panose="020B0604020202020204" pitchFamily="34" charset="0"/>
              <a:buChar char="•"/>
            </a:pPr>
            <a:r>
              <a:rPr lang="es-419" sz="1450" dirty="0">
                <a:solidFill>
                  <a:srgbClr val="000000"/>
                </a:solidFill>
              </a:rPr>
              <a:t>La mayoría de las tareas de configuración se pueden realizar en la interfaz EtherChannel en lugar de en cada puerto individual, lo que asegura la coherencia de configuración en todos los enlaces.</a:t>
            </a:r>
          </a:p>
          <a:p>
            <a:pPr marL="342900" indent="-342900" algn="l" rtl="0">
              <a:buFont typeface="Arial" panose="020B0604020202020204" pitchFamily="34" charset="0"/>
              <a:buChar char="•"/>
            </a:pPr>
            <a:r>
              <a:rPr lang="es-419" sz="1450" dirty="0">
                <a:solidFill>
                  <a:srgbClr val="000000"/>
                </a:solidFill>
              </a:rPr>
              <a:t>EtherChannel depende de los puertos de switch existentes. No es necesario actualizar el enlace a una conexión más rápida y más costosa para tener más ancho de banda.</a:t>
            </a:r>
          </a:p>
          <a:p>
            <a:pPr marL="342900" indent="-342900" algn="l" rtl="0">
              <a:buFont typeface="Arial" panose="020B0604020202020204" pitchFamily="34" charset="0"/>
              <a:buChar char="•"/>
            </a:pPr>
            <a:r>
              <a:rPr lang="es-419" sz="1450" dirty="0">
                <a:solidFill>
                  <a:srgbClr val="000000"/>
                </a:solidFill>
              </a:rPr>
              <a:t>El equilibrio de carga ocurre entre los enlaces que forman parte del mismo EtherChannel. </a:t>
            </a:r>
          </a:p>
          <a:p>
            <a:pPr marL="342900" indent="-342900" algn="l" rtl="0">
              <a:buFont typeface="Arial" panose="020B0604020202020204" pitchFamily="34" charset="0"/>
              <a:buChar char="•"/>
            </a:pPr>
            <a:r>
              <a:rPr lang="es-419" sz="1450" dirty="0">
                <a:solidFill>
                  <a:srgbClr val="000000"/>
                </a:solidFill>
              </a:rPr>
              <a:t>EtherChannel crea una agregación que se ve como un único enlace lógico. Cuando existen varios grupos EtherChannel entre dos switches, STP puede bloquear uno de los grupos para evitar los bucles de switching. Cuando STP bloquea uno de los enlaces redundantes, bloquea el EtherChannel completo. Esto bloquea todos los puertos que pertenecen a ese enlace EtherChannel. Donde solo existe un único enlace EtherChannel, todos los enlaces físicos en el EtherChannel están activos, ya que STP solo ve un único enlace (lógico).</a:t>
            </a:r>
          </a:p>
          <a:p>
            <a:pPr marL="342900" indent="-342900" algn="l" rtl="0">
              <a:buFont typeface="Arial" panose="020B0604020202020204" pitchFamily="34" charset="0"/>
              <a:buChar char="•"/>
            </a:pPr>
            <a:r>
              <a:rPr lang="es-419" sz="1450" dirty="0">
                <a:solidFill>
                  <a:srgbClr val="000000"/>
                </a:solidFill>
              </a:rPr>
              <a:t>EtherChannel proporciona redundancia, ya que el enlace general se ve como una única conexión lógica. Además, la pérdida de un enlace físico dentro del canal no crea ningún cambio en la topología. </a:t>
            </a:r>
          </a:p>
        </p:txBody>
      </p:sp>
    </p:spTree>
    <p:custDataLst>
      <p:tags r:id="rId1"/>
    </p:custDataLst>
    <p:extLst>
      <p:ext uri="{BB962C8B-B14F-4D97-AF65-F5344CB8AC3E}">
        <p14:creationId xmlns:p14="http://schemas.microsoft.com/office/powerpoint/2010/main" xmlns="" val="41626507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288322" y="189571"/>
            <a:ext cx="8345488" cy="731837"/>
          </a:xfrm>
        </p:spPr>
        <p:txBody>
          <a:bodyPr/>
          <a:lstStyle/>
          <a:p>
            <a:pPr rtl="0"/>
            <a:r>
              <a:rPr lang="es-419" sz="1600" dirty="0"/>
              <a:t>Funcionamiento de EtherChannel</a:t>
            </a:r>
            <a:r>
              <a:rPr lang="en-US" dirty="0"/>
              <a:t/>
            </a:r>
            <a:br>
              <a:rPr lang="en-US" dirty="0"/>
            </a:br>
            <a:r>
              <a:rPr lang="es-419" sz="2400" dirty="0"/>
              <a:t>Restricciones de implementación</a:t>
            </a:r>
          </a:p>
        </p:txBody>
      </p:sp>
      <p:sp>
        <p:nvSpPr>
          <p:cNvPr id="5" name="Content Placeholder 4">
            <a:extLst>
              <a:ext uri="{FF2B5EF4-FFF2-40B4-BE49-F238E27FC236}">
                <a16:creationId xmlns:a16="http://schemas.microsoft.com/office/drawing/2014/main" xmlns="" id="{2A820061-1207-4116-A10C-14636EABCB94}"/>
              </a:ext>
            </a:extLst>
          </p:cNvPr>
          <p:cNvSpPr>
            <a:spLocks noGrp="1"/>
          </p:cNvSpPr>
          <p:nvPr>
            <p:ph idx="1"/>
          </p:nvPr>
        </p:nvSpPr>
        <p:spPr>
          <a:xfrm>
            <a:off x="288322" y="1039002"/>
            <a:ext cx="8567356" cy="3689897"/>
          </a:xfrm>
        </p:spPr>
        <p:txBody>
          <a:bodyPr/>
          <a:lstStyle/>
          <a:p>
            <a:pPr marL="0" indent="0" algn="l" rtl="0"/>
            <a:r>
              <a:rPr lang="es-419" sz="1450" dirty="0">
                <a:solidFill>
                  <a:srgbClr val="000000"/>
                </a:solidFill>
              </a:rPr>
              <a:t>EtherChannel tiene ciertas restricciones de implementación, entre las que se incluyen las siguientes:</a:t>
            </a:r>
          </a:p>
          <a:p>
            <a:pPr marL="342900" indent="-342900" algn="l" rtl="0">
              <a:buFont typeface="Arial" panose="020B0604020202020204" pitchFamily="34" charset="0"/>
              <a:buChar char="•"/>
            </a:pPr>
            <a:r>
              <a:rPr lang="es-419" sz="1450" dirty="0">
                <a:solidFill>
                  <a:srgbClr val="000000"/>
                </a:solidFill>
              </a:rPr>
              <a:t>No pueden mezclarse los tipos de interfaz. Por ejemplo, Fast Ethernet y Gigabit Ethernet no se pueden mezclar dentro de un único EtherChannel.</a:t>
            </a:r>
          </a:p>
          <a:p>
            <a:pPr marL="342900" indent="-342900" algn="l" rtl="0">
              <a:buFont typeface="Arial" panose="020B0604020202020204" pitchFamily="34" charset="0"/>
              <a:buChar char="•"/>
            </a:pPr>
            <a:r>
              <a:rPr lang="es-419" sz="1450" dirty="0">
                <a:solidFill>
                  <a:srgbClr val="000000"/>
                </a:solidFill>
              </a:rPr>
              <a:t>En la actualidad, cada EtherChannel puede constar de hasta ocho puertos Ethernet configurados de manera compatible. El EtherChannel proporciona un ancho de banda full-duplex de hasta 800 Mbps (Fast EtherChannel) u 8 Gbps (Gigabit EtherChannel) entre un switch y otro switch o host.</a:t>
            </a:r>
          </a:p>
          <a:p>
            <a:pPr marL="342900" indent="-342900" algn="l" rtl="0">
              <a:buFont typeface="Arial" panose="020B0604020202020204" pitchFamily="34" charset="0"/>
              <a:buChar char="•"/>
            </a:pPr>
            <a:r>
              <a:rPr lang="es-419" sz="1450" dirty="0">
                <a:solidFill>
                  <a:srgbClr val="000000"/>
                </a:solidFill>
              </a:rPr>
              <a:t>El switch Cisco Catalyst 2960 Layer 2 soporta actualmente hasta seis EtherChannels. </a:t>
            </a:r>
          </a:p>
          <a:p>
            <a:pPr marL="342900" indent="-342900" algn="l" rtl="0">
              <a:buFont typeface="Arial" panose="020B0604020202020204" pitchFamily="34" charset="0"/>
              <a:buChar char="•"/>
            </a:pPr>
            <a:r>
              <a:rPr lang="es-419" sz="1450" dirty="0">
                <a:solidFill>
                  <a:srgbClr val="000000"/>
                </a:solidFill>
              </a:rPr>
              <a:t>La configuración de los puertos individuales que forman parte del grupo EtherChannel debe ser coherente en ambos dispositivos. Si los puertos físicos de un lado se configuran como enlaces troncales, los puertos físicos del otro lado también se deben configurar como enlaces troncales dentro de la misma VLAN nativa. Además, todos los puertos en cada enlace EtherChannel se deben configurar como puertos de capa 2.</a:t>
            </a:r>
          </a:p>
          <a:p>
            <a:pPr marL="342900" indent="-342900" algn="l" rtl="0">
              <a:buFont typeface="Arial" panose="020B0604020202020204" pitchFamily="34" charset="0"/>
              <a:buChar char="•"/>
            </a:pPr>
            <a:r>
              <a:rPr lang="es-419" sz="1450" dirty="0">
                <a:solidFill>
                  <a:srgbClr val="000000"/>
                </a:solidFill>
              </a:rPr>
              <a:t>Cada EtherChannel tiene una interfaz de canal de puertos lógica La configuración aplicada a la interfaz de canal de puertos afecta a todas las interfaces físicas que se asignan a esa interfaz.</a:t>
            </a:r>
          </a:p>
          <a:p>
            <a:pPr marL="0" indent="0" algn="l"/>
            <a:endParaRPr lang="en-US" sz="1450" dirty="0">
              <a:solidFill>
                <a:srgbClr val="000000"/>
              </a:solidFill>
            </a:endParaRPr>
          </a:p>
        </p:txBody>
      </p:sp>
    </p:spTree>
    <p:custDataLst>
      <p:tags r:id="rId1"/>
    </p:custDataLst>
    <p:extLst>
      <p:ext uri="{BB962C8B-B14F-4D97-AF65-F5344CB8AC3E}">
        <p14:creationId xmlns:p14="http://schemas.microsoft.com/office/powerpoint/2010/main" xmlns="" val="42501422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89571" y="245327"/>
            <a:ext cx="8345488" cy="731837"/>
          </a:xfrm>
        </p:spPr>
        <p:txBody>
          <a:bodyPr anchor="ctr"/>
          <a:lstStyle/>
          <a:p>
            <a:pPr rtl="0"/>
            <a:r>
              <a:rPr lang="es-419" sz="1600" dirty="0"/>
              <a:t>Funcionamiento de EtherChannel</a:t>
            </a:r>
            <a:br>
              <a:rPr lang="es-419" sz="1600" dirty="0"/>
            </a:br>
            <a:r>
              <a:rPr lang="es-419" sz="2400" dirty="0"/>
              <a:t>Protocolos denegociación automática</a:t>
            </a:r>
            <a:endParaRPr lang="en-US" dirty="0"/>
          </a:p>
        </p:txBody>
      </p:sp>
      <p:sp>
        <p:nvSpPr>
          <p:cNvPr id="5" name="Content Placeholder 4">
            <a:extLst>
              <a:ext uri="{FF2B5EF4-FFF2-40B4-BE49-F238E27FC236}">
                <a16:creationId xmlns:a16="http://schemas.microsoft.com/office/drawing/2014/main" xmlns="" id="{2A820061-1207-4116-A10C-14636EABCB94}"/>
              </a:ext>
            </a:extLst>
          </p:cNvPr>
          <p:cNvSpPr>
            <a:spLocks noGrp="1"/>
          </p:cNvSpPr>
          <p:nvPr>
            <p:ph idx="1"/>
          </p:nvPr>
        </p:nvSpPr>
        <p:spPr>
          <a:xfrm>
            <a:off x="474662" y="1059366"/>
            <a:ext cx="8280057" cy="2051824"/>
          </a:xfrm>
        </p:spPr>
        <p:txBody>
          <a:bodyPr/>
          <a:lstStyle/>
          <a:p>
            <a:pPr marL="0" indent="0" algn="l" rtl="0"/>
            <a:r>
              <a:rPr lang="es-419" sz="1600" dirty="0">
                <a:solidFill>
                  <a:srgbClr val="000000"/>
                </a:solidFill>
              </a:rPr>
              <a:t>Los EtherChannels se pueden formar por medio de una negociación con uno de dos protocolos: Port Aggregation Protocol (PAgP) o Link Aggregation Control Protocol (LACP). Estos protocolos permiten que los puertos con características similares formen un canal mediante una negociación dinámica con los switches adyacentes.</a:t>
            </a:r>
          </a:p>
          <a:p>
            <a:pPr marL="0" indent="0" algn="l"/>
            <a:endParaRPr lang="en-US" sz="1600" b="1" dirty="0">
              <a:solidFill>
                <a:srgbClr val="000000"/>
              </a:solidFill>
            </a:endParaRPr>
          </a:p>
          <a:p>
            <a:pPr marL="0" indent="0" algn="l" rtl="0"/>
            <a:r>
              <a:rPr lang="es-419" sz="1600" b="1" dirty="0">
                <a:solidFill>
                  <a:srgbClr val="000000"/>
                </a:solidFill>
              </a:rPr>
              <a:t>Nota</a:t>
            </a:r>
            <a:r>
              <a:rPr lang="es-419" sz="1600" dirty="0">
                <a:solidFill>
                  <a:srgbClr val="000000"/>
                </a:solidFill>
              </a:rPr>
              <a:t>: también es posible configurar un EtherChannel estático o incondicional sin PAgP o LACP.</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947275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256478" y="211874"/>
            <a:ext cx="8345488" cy="731837"/>
          </a:xfrm>
        </p:spPr>
        <p:txBody>
          <a:bodyPr/>
          <a:lstStyle/>
          <a:p>
            <a:pPr rtl="0"/>
            <a:r>
              <a:rPr lang="es-419" sz="1600" dirty="0"/>
              <a:t>Funcionamiento de EtherChannel</a:t>
            </a:r>
            <a:r>
              <a:rPr lang="en-US" dirty="0"/>
              <a:t/>
            </a:r>
            <a:br>
              <a:rPr lang="en-US" dirty="0"/>
            </a:br>
            <a:r>
              <a:rPr lang="es-419" sz="2400" dirty="0"/>
              <a:t>Funcionamiento PAgP </a:t>
            </a:r>
          </a:p>
        </p:txBody>
      </p:sp>
      <p:sp>
        <p:nvSpPr>
          <p:cNvPr id="4" name="Content Placeholder 3">
            <a:extLst>
              <a:ext uri="{FF2B5EF4-FFF2-40B4-BE49-F238E27FC236}">
                <a16:creationId xmlns:a16="http://schemas.microsoft.com/office/drawing/2014/main" xmlns="" id="{280DE99B-4C77-4C0F-BAD4-C673DCB950CF}"/>
              </a:ext>
            </a:extLst>
          </p:cNvPr>
          <p:cNvSpPr>
            <a:spLocks noGrp="1"/>
          </p:cNvSpPr>
          <p:nvPr>
            <p:ph idx="1"/>
          </p:nvPr>
        </p:nvSpPr>
        <p:spPr>
          <a:xfrm>
            <a:off x="474662" y="1048215"/>
            <a:ext cx="8280057" cy="3373519"/>
          </a:xfrm>
        </p:spPr>
        <p:txBody>
          <a:bodyPr/>
          <a:lstStyle/>
          <a:p>
            <a:pPr marL="0" indent="0" algn="l" rtl="0"/>
            <a:r>
              <a:rPr lang="es-419" sz="1400" dirty="0">
                <a:solidFill>
                  <a:srgbClr val="000000"/>
                </a:solidFill>
              </a:rPr>
              <a:t>PAgP (pronunciado “Pag - P”) es un protocolo patentado por Cisco que ayuda en la creación automática de enlaces EtherChannel. Cuando se configura un enlace EtherChannel mediante PAgP, se envían paquetes PAgP entre los puertos aptos para EtherChannel para negociar la formación de un canal. Cuando PAgP identifica enlaces Ethernet compatibles, agrupa los enlaces en un EtherChannel. El EtherChannel después se agrega al árbol de expansión como un único puerto.</a:t>
            </a:r>
          </a:p>
          <a:p>
            <a:pPr marL="0" indent="0" algn="l"/>
            <a:endParaRPr lang="en-US" sz="1400" dirty="0">
              <a:solidFill>
                <a:srgbClr val="000000"/>
              </a:solidFill>
            </a:endParaRPr>
          </a:p>
          <a:p>
            <a:pPr marL="0" indent="0" algn="l" rtl="0"/>
            <a:r>
              <a:rPr lang="es-419" sz="1400" dirty="0">
                <a:solidFill>
                  <a:srgbClr val="000000"/>
                </a:solidFill>
              </a:rPr>
              <a:t>Cuando se habilita, PAgP también administra el EtherChannel. Los paquetes PAgP se envían cada 30 segundos. PAgP revisa la coherencia de la configuración y administra los enlaces que se agregan, así como las fallas entre dos switches. Cuando se crea un EtherChannel, asegura que todos los puertos tengan el mismo tipo de configuración.</a:t>
            </a:r>
          </a:p>
          <a:p>
            <a:pPr marL="0" indent="0" algn="l"/>
            <a:endParaRPr lang="en-US" sz="1400" dirty="0">
              <a:solidFill>
                <a:srgbClr val="000000"/>
              </a:solidFill>
            </a:endParaRPr>
          </a:p>
          <a:p>
            <a:pPr marL="0" indent="0" algn="l" rtl="0"/>
            <a:r>
              <a:rPr lang="es-419" sz="1400" b="1" dirty="0">
                <a:solidFill>
                  <a:srgbClr val="000000"/>
                </a:solidFill>
              </a:rPr>
              <a:t>Nota</a:t>
            </a:r>
            <a:r>
              <a:rPr lang="es-419" sz="1400" dirty="0">
                <a:solidFill>
                  <a:srgbClr val="000000"/>
                </a:solidFill>
              </a:rPr>
              <a:t>: en EtherChannel, es obligatorio que todos los puertos tengan la misma velocidad, la misma configuración de dúplex y la misma información de VLAN. Cualquier modificación de los puertos después de la creación del canal también modifica a los demás puertos del canal.</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960659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5366</TotalTime>
  <Words>2581</Words>
  <Application>Microsoft Office PowerPoint</Application>
  <PresentationFormat>Presentación en pantalla (16:9)</PresentationFormat>
  <Paragraphs>305</Paragraphs>
  <Slides>32</Slides>
  <Notes>32</Notes>
  <HiddenSlides>1</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Default Theme</vt:lpstr>
      <vt:lpstr>Módulo 6: EtherChannel</vt:lpstr>
      <vt:lpstr>Objetivos del módulo</vt:lpstr>
      <vt:lpstr>6.1 – Funcionamiento de EtherChannel</vt:lpstr>
      <vt:lpstr>Funcionamiento de EtherChannel Protocolo de agregación de puertos (PAgP, ⁪Port Aggregation Protocol)</vt:lpstr>
      <vt:lpstr>Funcionamiento de EtherChannel EtherChannel</vt:lpstr>
      <vt:lpstr>Funcionamiento de EtherChannel  Ventajas de la operación EtherChanne</vt:lpstr>
      <vt:lpstr>Funcionamiento de EtherChannel Restricciones de implementación</vt:lpstr>
      <vt:lpstr>Funcionamiento de EtherChannel Protocolos denegociación automática</vt:lpstr>
      <vt:lpstr>Funcionamiento de EtherChannel Funcionamiento PAgP </vt:lpstr>
      <vt:lpstr>Operación de EtherChannel PAgP (Cont.) </vt:lpstr>
      <vt:lpstr>Operación de EtherChannel Ejemplo de configuración del modo PAgP</vt:lpstr>
      <vt:lpstr>Funcionamiento de EtherChannel Funcionamiento LACP </vt:lpstr>
      <vt:lpstr>Operación de EtherChannel Ejemplo de configuración del modo LACP</vt:lpstr>
      <vt:lpstr>6.2 Configuración de EtherChannel</vt:lpstr>
      <vt:lpstr>Configuración de EtherChannel Pautas para la configuración</vt:lpstr>
      <vt:lpstr>Configuración de EtherChannel Pautas para la configuración (cont.)</vt:lpstr>
      <vt:lpstr>Configuración de EtherChannel Ejemplo de LACP</vt:lpstr>
      <vt:lpstr>Packet Tracer Configuración de EtherChannel</vt:lpstr>
      <vt:lpstr>6.3 – Verificación y solución de problemas de EtherChannel</vt:lpstr>
      <vt:lpstr>Verificación de EtherChannel Verificación y solución de problemas de EtherChannel</vt:lpstr>
      <vt:lpstr>Diapositiva 21</vt:lpstr>
      <vt:lpstr>Verificación y solución de problemas de EtherChannel Solución de problemas de EtherChannel (Cont.)</vt:lpstr>
      <vt:lpstr>Diapositiva 23</vt:lpstr>
      <vt:lpstr>Verificación y solución de problemas de EtherChannel Solución de problemas de EtherChannel (Cont.)</vt:lpstr>
      <vt:lpstr>Verificación y solución de problemas de EtherChannel Solución de problemas de EtherChannel (Cont.)</vt:lpstr>
      <vt:lpstr>Verificación y solución de problemas de EtherChannel Solución de problemas de EtherChannel (Cont.)</vt:lpstr>
      <vt:lpstr>Verificación y solución de problemas de EtherChannel Packet Tracer – solución de problemas de EtherChannel</vt:lpstr>
      <vt:lpstr>6.4 - Módulo de práctica y cuestionario</vt:lpstr>
      <vt:lpstr>Módulo Práctica y preguntas Rastreador de paquetes de preguntas - Implementar EtherChannel</vt:lpstr>
      <vt:lpstr>Módulo Práctica y Laboratorio Implementar EtherChannel</vt:lpstr>
      <vt:lpstr>Módulo 6: EtherChannel New Terms and Commands</vt:lpstr>
      <vt:lpstr>Diapositiva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368</cp:revision>
  <dcterms:created xsi:type="dcterms:W3CDTF">2019-10-18T06:21:22Z</dcterms:created>
  <dcterms:modified xsi:type="dcterms:W3CDTF">2020-10-30T17:39:47Z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