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8.xml" ContentType="application/vnd.openxmlformats-officedocument.presentationml.tags+xml"/>
  <Override PartName="/ppt/notesSlides/notesSlide32.xml" ContentType="application/vnd.openxmlformats-officedocument.presentationml.notesSlide+xml"/>
  <Override PartName="/ppt/tags/tag9.xml" ContentType="application/vnd.openxmlformats-officedocument.presentationml.tags+xml"/>
  <Override PartName="/ppt/notesSlides/notesSlide33.xml" ContentType="application/vnd.openxmlformats-officedocument.presentationml.notesSlide+xml"/>
  <Override PartName="/ppt/tags/tag10.xml" ContentType="application/vnd.openxmlformats-officedocument.presentationml.tags+xml"/>
  <Override PartName="/ppt/notesSlides/notesSlide34.xml" ContentType="application/vnd.openxmlformats-officedocument.presentationml.notesSlide+xml"/>
  <Override PartName="/ppt/tags/tag11.xml" ContentType="application/vnd.openxmlformats-officedocument.presentationml.tags+xml"/>
  <Override PartName="/ppt/notesSlides/notesSlide35.xml" ContentType="application/vnd.openxmlformats-officedocument.presentationml.notesSlide+xml"/>
  <Override PartName="/ppt/tags/tag12.xml" ContentType="application/vnd.openxmlformats-officedocument.presentationml.tags+xml"/>
  <Override PartName="/ppt/notesSlides/notesSlide36.xml" ContentType="application/vnd.openxmlformats-officedocument.presentationml.notesSlide+xml"/>
  <Override PartName="/ppt/tags/tag13.xml" ContentType="application/vnd.openxmlformats-officedocument.presentationml.tags+xml"/>
  <Override PartName="/ppt/notesSlides/notesSlide37.xml" ContentType="application/vnd.openxmlformats-officedocument.presentationml.notesSlide+xml"/>
  <Override PartName="/ppt/tags/tag14.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0"/>
  </p:notesMasterIdLst>
  <p:sldIdLst>
    <p:sldId id="876" r:id="rId2"/>
    <p:sldId id="860" r:id="rId3"/>
    <p:sldId id="759" r:id="rId4"/>
    <p:sldId id="1108" r:id="rId5"/>
    <p:sldId id="1197" r:id="rId6"/>
    <p:sldId id="1198" r:id="rId7"/>
    <p:sldId id="1199" r:id="rId8"/>
    <p:sldId id="1103" r:id="rId9"/>
    <p:sldId id="1172" r:id="rId10"/>
    <p:sldId id="1222" r:id="rId11"/>
    <p:sldId id="1223" r:id="rId12"/>
    <p:sldId id="1203" r:id="rId13"/>
    <p:sldId id="1204" r:id="rId14"/>
    <p:sldId id="1205" r:id="rId15"/>
    <p:sldId id="1206" r:id="rId16"/>
    <p:sldId id="1171" r:id="rId17"/>
    <p:sldId id="1207" r:id="rId18"/>
    <p:sldId id="1208" r:id="rId19"/>
    <p:sldId id="1209" r:id="rId20"/>
    <p:sldId id="1224" r:id="rId21"/>
    <p:sldId id="1211" r:id="rId22"/>
    <p:sldId id="1195" r:id="rId23"/>
    <p:sldId id="1196" r:id="rId24"/>
    <p:sldId id="1212" r:id="rId25"/>
    <p:sldId id="1213" r:id="rId26"/>
    <p:sldId id="1214" r:id="rId27"/>
    <p:sldId id="1215" r:id="rId28"/>
    <p:sldId id="1216" r:id="rId29"/>
    <p:sldId id="1217" r:id="rId30"/>
    <p:sldId id="1218" r:id="rId31"/>
    <p:sldId id="1219" r:id="rId32"/>
    <p:sldId id="957" r:id="rId33"/>
    <p:sldId id="1176" r:id="rId34"/>
    <p:sldId id="1175" r:id="rId35"/>
    <p:sldId id="1220" r:id="rId36"/>
    <p:sldId id="1221" r:id="rId37"/>
    <p:sldId id="874" r:id="rId38"/>
    <p:sldId id="291" r:id="rId39"/>
  </p:sldIdLst>
  <p:sldSz cx="9144000" cy="5143500" type="screen16x9"/>
  <p:notesSz cx="6858000" cy="9144000"/>
  <p:custDataLst>
    <p:tags r:id="rId4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7"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95682" autoAdjust="0"/>
  </p:normalViewPr>
  <p:slideViewPr>
    <p:cSldViewPr snapToGrid="0" showGuides="1">
      <p:cViewPr varScale="1">
        <p:scale>
          <a:sx n="114" d="100"/>
          <a:sy n="114" d="100"/>
        </p:scale>
        <p:origin x="638" y="8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11/9/2020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Cisco Networking Academy Program</a:t>
            </a:r>
          </a:p>
          <a:p>
            <a:pPr rtl="0">
              <a:buFontTx/>
              <a:buNone/>
            </a:pPr>
            <a:r>
              <a:rPr lang="es-419" b="0" baseline="0"/>
              <a:t>Introducción a Redes v</a:t>
            </a:r>
            <a:r>
              <a:rPr lang="es-419" b="0"/>
              <a:t>7.0 (ITN)</a:t>
            </a:r>
          </a:p>
          <a:p>
            <a:pPr rtl="0">
              <a:buFontTx/>
              <a:buNone/>
            </a:pPr>
            <a:r>
              <a:rPr lang="es-419">
                <a:solidFill>
                  <a:schemeClr val="accent5">
                    <a:lumMod val="40000"/>
                    <a:lumOff val="60000"/>
                  </a:schemeClr>
                </a:solidFill>
              </a:rPr>
              <a:t>Módulo 8: SLAAC y DHCPv6</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SLAAC y DHCPv6</a:t>
            </a:r>
          </a:p>
          <a:p>
            <a:pPr rtl="0"/>
            <a:r>
              <a:rPr lang="es-419"/>
              <a:t>8.2 — SLAAC</a:t>
            </a:r>
          </a:p>
          <a:p>
            <a:pPr rtl="0"/>
            <a:r>
              <a:rPr lang="es-419"/>
              <a:t>8.2.2 — Habilitación de SLAAC</a:t>
            </a:r>
          </a:p>
        </p:txBody>
      </p:sp>
      <p:sp>
        <p:nvSpPr>
          <p:cNvPr id="4" name="Slide Number Placeholder 3"/>
          <p:cNvSpPr>
            <a:spLocks noGrp="1"/>
          </p:cNvSpPr>
          <p:nvPr>
            <p:ph type="sldNum" sz="quarter" idx="5"/>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3642690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SLAAC y DHCPv6</a:t>
            </a:r>
          </a:p>
          <a:p>
            <a:pPr rtl="0"/>
            <a:r>
              <a:rPr lang="es-419"/>
              <a:t>8.2 — SLAAC</a:t>
            </a:r>
          </a:p>
          <a:p>
            <a:pPr rtl="0"/>
            <a:r>
              <a:rPr lang="es-419"/>
              <a:t>8.2.2 — Habilitación de SLAAC (cont.)</a:t>
            </a:r>
          </a:p>
        </p:txBody>
      </p:sp>
      <p:sp>
        <p:nvSpPr>
          <p:cNvPr id="4" name="Slide Number Placeholder 3"/>
          <p:cNvSpPr>
            <a:spLocks noGrp="1"/>
          </p:cNvSpPr>
          <p:nvPr>
            <p:ph type="sldNum" sz="quarter" idx="5"/>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2930841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SLAAC y DHCPv6</a:t>
            </a:r>
          </a:p>
          <a:p>
            <a:pPr rtl="0"/>
            <a:r>
              <a:rPr lang="es-419"/>
              <a:t>8.2 — SLAAC</a:t>
            </a:r>
          </a:p>
          <a:p>
            <a:pPr rtl="0"/>
            <a:r>
              <a:rPr lang="es-419"/>
              <a:t>8.2.3 — Método SLAAC solamente</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3701702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8 — SLAAC y DHCPv6</a:t>
            </a:r>
          </a:p>
          <a:p>
            <a:pPr rtl="0"/>
            <a:r>
              <a:rPr lang="es-419" dirty="0"/>
              <a:t>8.2 — SLAAC</a:t>
            </a:r>
          </a:p>
          <a:p>
            <a:pPr rtl="0"/>
            <a:r>
              <a:rPr lang="es-419" dirty="0"/>
              <a:t>8.2.4 — </a:t>
            </a:r>
            <a:r>
              <a:rPr lang="es-419" sz="1200" dirty="0"/>
              <a:t>Mensajes RS ICMPv6</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2502421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SLAAC y DHCPv6</a:t>
            </a:r>
          </a:p>
          <a:p>
            <a:pPr rtl="0"/>
            <a:r>
              <a:rPr lang="es-419"/>
              <a:t>8.2 — SLAAC</a:t>
            </a:r>
          </a:p>
          <a:p>
            <a:pPr rtl="0"/>
            <a:r>
              <a:rPr lang="es-419"/>
              <a:t>8.2.5 — Proceso de host para generar ID de interfaz</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365225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SLAAC y DHCPv6</a:t>
            </a:r>
          </a:p>
          <a:p>
            <a:pPr rtl="0"/>
            <a:r>
              <a:rPr lang="es-419"/>
              <a:t>8.2 — SLAAC</a:t>
            </a:r>
          </a:p>
          <a:p>
            <a:pPr rtl="0"/>
            <a:r>
              <a:rPr lang="es-419"/>
              <a:t>8.2.6 – Detección de direcciones duplicadas</a:t>
            </a:r>
          </a:p>
          <a:p>
            <a:pPr rtl="0"/>
            <a:r>
              <a:rPr lang="es-419"/>
              <a:t>8.2.7 – Verifique su comprensión - SLAAC</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2570412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SLAAC y DHCPv6</a:t>
            </a:r>
          </a:p>
          <a:p>
            <a:pPr rtl="0"/>
            <a:r>
              <a:rPr lang="es-419"/>
              <a:t>8.3 — DHCPv6</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1968480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SLAAC y DHCPv6</a:t>
            </a:r>
          </a:p>
          <a:p>
            <a:pPr rtl="0"/>
            <a:r>
              <a:rPr lang="es-419"/>
              <a:t>8.3 — DHCPv6</a:t>
            </a:r>
          </a:p>
          <a:p>
            <a:pPr rtl="0"/>
            <a:r>
              <a:rPr lang="es-419"/>
              <a:t>8.3.1 — Pasos de operación DHCPv6</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3486729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8 — SLAAC y DHCPv6</a:t>
            </a:r>
          </a:p>
          <a:p>
            <a:pPr rtl="0"/>
            <a:r>
              <a:rPr lang="es-419" dirty="0"/>
              <a:t>8.3 — DHCPv6</a:t>
            </a:r>
          </a:p>
          <a:p>
            <a:pPr rtl="0"/>
            <a:r>
              <a:rPr lang="es-419" dirty="0"/>
              <a:t>8.3.2 — Operación DHCPv6 sin estado</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1047146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SLAAC y DHCPv6</a:t>
            </a:r>
          </a:p>
          <a:p>
            <a:pPr rtl="0"/>
            <a:r>
              <a:rPr lang="es-419"/>
              <a:t>8.3 — DHCPv6</a:t>
            </a:r>
          </a:p>
          <a:p>
            <a:pPr rtl="0"/>
            <a:r>
              <a:rPr lang="es-419"/>
              <a:t>8.3.3 — </a:t>
            </a:r>
            <a:r>
              <a:rPr lang="es-419" sz="1200"/>
              <a:t>Habilitar DHCPv6 sin estado en una interfaz</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284739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sz="1200" baseline="0">
                <a:solidFill>
                  <a:schemeClr val="accent5">
                    <a:lumMod val="40000"/>
                    <a:lumOff val="60000"/>
                  </a:schemeClr>
                </a:solidFill>
              </a:rPr>
              <a:t>8 — </a:t>
            </a:r>
            <a:r>
              <a:rPr lang="es-419">
                <a:solidFill>
                  <a:schemeClr val="accent5">
                    <a:lumMod val="40000"/>
                    <a:lumOff val="60000"/>
                  </a:schemeClr>
                </a:solidFill>
              </a:rPr>
              <a:t>SLAAC y DHCPv6</a:t>
            </a:r>
          </a:p>
          <a:p>
            <a:pPr rtl="0">
              <a:buFontTx/>
              <a:buNone/>
            </a:pPr>
            <a:r>
              <a:rPr lang="es-419" sz="1200" b="0"/>
              <a:t>8.0 Introducción</a:t>
            </a:r>
          </a:p>
          <a:p>
            <a:pPr rtl="0">
              <a:lnSpc>
                <a:spcPct val="80000"/>
              </a:lnSpc>
              <a:buFontTx/>
              <a:buNone/>
            </a:pPr>
            <a:r>
              <a:rPr lang="es-419" sz="1200" kern="1200">
                <a:solidFill>
                  <a:schemeClr val="tx1"/>
                </a:solidFill>
                <a:latin typeface="Arial" charset="0"/>
                <a:ea typeface="ＭＳ Ｐゴシック" charset="0"/>
                <a:cs typeface="ＭＳ Ｐゴシック" charset="0"/>
              </a:rPr>
              <a:t>8.0.2 – </a:t>
            </a:r>
            <a:r>
              <a:rPr lang="es-419" sz="1200" kern="1200">
                <a:solidFill>
                  <a:schemeClr val="tx1"/>
                </a:solidFill>
                <a:latin typeface="+mn-lt"/>
                <a:ea typeface="+mn-ea"/>
                <a:cs typeface="+mn-cs"/>
              </a:rPr>
              <a:t>Qué</a:t>
            </a:r>
            <a:r>
              <a:rPr lang="es-419" sz="1200" kern="1200" baseline="0">
                <a:solidFill>
                  <a:schemeClr val="tx1"/>
                </a:solidFill>
                <a:latin typeface="+mn-lt"/>
                <a:ea typeface="+mn-ea"/>
                <a:cs typeface="+mn-cs"/>
              </a:rPr>
              <a:t> aprenderé en este módulo?</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SLAAC y DHCPv6</a:t>
            </a:r>
          </a:p>
          <a:p>
            <a:pPr rtl="0"/>
            <a:r>
              <a:rPr lang="es-419"/>
              <a:t>8.3 — DHCPv6</a:t>
            </a:r>
          </a:p>
          <a:p>
            <a:pPr rtl="0"/>
            <a:r>
              <a:rPr lang="es-419"/>
              <a:t>Operaciones de DHCPv6 stateful</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2532306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SLAAC y DHCPv6</a:t>
            </a:r>
          </a:p>
          <a:p>
            <a:pPr rtl="0"/>
            <a:r>
              <a:rPr lang="es-419"/>
              <a:t>8.3 — DHCPv6</a:t>
            </a:r>
          </a:p>
          <a:p>
            <a:pPr rtl="0"/>
            <a:r>
              <a:rPr lang="es-419"/>
              <a:t>8.3.5 — </a:t>
            </a:r>
            <a:r>
              <a:rPr lang="es-419" sz="1200"/>
              <a:t>Habilitar DHCPv6 de estado en una interfaz</a:t>
            </a:r>
          </a:p>
          <a:p>
            <a:pPr rtl="0"/>
            <a:r>
              <a:rPr lang="es-419" sz="1200"/>
              <a:t>8.3.6 — Compruebe su comprensión — DHCPv6</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1750090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SLAAC y DHCPv6</a:t>
            </a:r>
          </a:p>
          <a:p>
            <a:pPr rtl="0"/>
            <a:r>
              <a:rPr lang="es-419"/>
              <a:t>8.4 — Configurar el servidor DHCPv6</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3770687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SLAAC y DHCPv6</a:t>
            </a:r>
          </a:p>
          <a:p>
            <a:pPr rtl="0"/>
            <a:r>
              <a:rPr lang="es-419"/>
              <a:t>8.4 – Configurar servidor DHCPv6</a:t>
            </a:r>
          </a:p>
          <a:p>
            <a:pPr rtl="0"/>
            <a:r>
              <a:rPr lang="es-419"/>
              <a:t>8.4.1 — Roles de enrutador DHCPv6</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19314388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SLAAC y DHCPv6</a:t>
            </a:r>
          </a:p>
          <a:p>
            <a:pPr rtl="0"/>
            <a:r>
              <a:rPr lang="es-419"/>
              <a:t>8.4 – Configurar servidor DHCPv6</a:t>
            </a:r>
          </a:p>
          <a:p>
            <a:pPr rtl="0"/>
            <a:r>
              <a:rPr lang="es-419"/>
              <a:t>8.4.2 – </a:t>
            </a:r>
            <a:r>
              <a:rPr lang="es-419" sz="1200"/>
              <a:t>Configurar un servidor DHCPv6 stateless.</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89414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SLAAC y DHCPv6</a:t>
            </a:r>
          </a:p>
          <a:p>
            <a:pPr rtl="0"/>
            <a:r>
              <a:rPr lang="es-419"/>
              <a:t>8.4 – Configurar servidor DHCPv6</a:t>
            </a:r>
          </a:p>
          <a:p>
            <a:pPr rtl="0"/>
            <a:r>
              <a:rPr lang="es-419"/>
              <a:t>8.4.3 — </a:t>
            </a:r>
            <a:r>
              <a:rPr lang="es-419" sz="1200"/>
              <a:t>Configurar un cliente DHCPv6 sin</a:t>
            </a:r>
            <a:r>
              <a:rPr lang="es-419"/>
              <a:t>estado</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37562158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SLAAC y DHCPv6</a:t>
            </a:r>
          </a:p>
          <a:p>
            <a:pPr rtl="0"/>
            <a:r>
              <a:rPr lang="es-419"/>
              <a:t>8.4 – Configurar servidor DHCPv6</a:t>
            </a:r>
          </a:p>
          <a:p>
            <a:pPr rtl="0"/>
            <a:r>
              <a:rPr lang="es-419"/>
              <a:t>8.4.4 — Confi</a:t>
            </a:r>
            <a:r>
              <a:rPr lang="es-419" sz="1200"/>
              <a:t>gure un servidor DHCPv6 con estado</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1803006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8 — SLAAC y DHCPv6</a:t>
            </a:r>
          </a:p>
          <a:p>
            <a:pPr rtl="0"/>
            <a:r>
              <a:rPr lang="es-419" dirty="0"/>
              <a:t>8.4 – Configurar servidor DHCPv6</a:t>
            </a:r>
          </a:p>
          <a:p>
            <a:pPr rtl="0"/>
            <a:r>
              <a:rPr lang="es-419" dirty="0"/>
              <a:t>8.4.5 — </a:t>
            </a:r>
            <a:r>
              <a:rPr lang="es-419" dirty="0" err="1"/>
              <a:t>Confi</a:t>
            </a:r>
            <a:r>
              <a:rPr lang="es-419" sz="1200" dirty="0" err="1"/>
              <a:t>ure</a:t>
            </a:r>
            <a:r>
              <a:rPr lang="es-419" sz="1200" dirty="0"/>
              <a:t> un cliente DHCPv6 con estado</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2738891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SLAAC y DHCPv6</a:t>
            </a:r>
          </a:p>
          <a:p>
            <a:pPr rtl="0"/>
            <a:r>
              <a:rPr lang="es-419"/>
              <a:t>8.4 – Configurar servidor DHCPv6</a:t>
            </a:r>
          </a:p>
          <a:p>
            <a:pPr rtl="0"/>
            <a:r>
              <a:rPr lang="es-419"/>
              <a:t>8.4.6 — Comandos de verificación del servidor DHCPv6</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2476844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SLAAC y DHCPv6</a:t>
            </a:r>
          </a:p>
          <a:p>
            <a:pPr rtl="0"/>
            <a:r>
              <a:rPr lang="es-419"/>
              <a:t>8.4 – Configurar servidor DHCPv6</a:t>
            </a:r>
          </a:p>
          <a:p>
            <a:pPr rtl="0"/>
            <a:r>
              <a:rPr lang="es-419"/>
              <a:t>8.4.6 — Comandos de verificación del servidor DHCPv6 (cont.)</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722810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sz="1200" baseline="0">
                <a:solidFill>
                  <a:schemeClr val="accent5">
                    <a:lumMod val="40000"/>
                    <a:lumOff val="60000"/>
                  </a:schemeClr>
                </a:solidFill>
              </a:rPr>
              <a:t>8 — </a:t>
            </a:r>
            <a:r>
              <a:rPr lang="es-419">
                <a:solidFill>
                  <a:schemeClr val="accent5">
                    <a:lumMod val="40000"/>
                    <a:lumOff val="60000"/>
                  </a:schemeClr>
                </a:solidFill>
              </a:rPr>
              <a:t>SLAAC y DHCPv6</a:t>
            </a:r>
          </a:p>
          <a:p>
            <a:pPr rtl="0">
              <a:buFontTx/>
              <a:buNone/>
            </a:pPr>
            <a:r>
              <a:rPr lang="es-419" sz="1200" b="0"/>
              <a:t>8.1 — Asignación de GUA de IPv6 </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a:t>
            </a:fld>
            <a:endParaRPr/>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SLAAC y DHCPv6</a:t>
            </a:r>
          </a:p>
          <a:p>
            <a:pPr rtl="0"/>
            <a:r>
              <a:rPr lang="es-419"/>
              <a:t>8.4 – Configurar servidor DHCPv6</a:t>
            </a:r>
          </a:p>
          <a:p>
            <a:pPr rtl="0"/>
            <a:r>
              <a:rPr lang="es-419"/>
              <a:t>8.4.7 — Configurar un agente de retransmisión DHCPv6</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27119218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SLAAC y DHCPv6</a:t>
            </a:r>
          </a:p>
          <a:p>
            <a:pPr rtl="0"/>
            <a:r>
              <a:rPr lang="es-419"/>
              <a:t>8.4 – Configurar servidor DHCPv6</a:t>
            </a:r>
          </a:p>
          <a:p>
            <a:pPr rtl="0"/>
            <a:r>
              <a:rPr lang="es-419"/>
              <a:t>8.4.8 — Verificar el agente de retransmisión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8.4.9 - </a:t>
            </a:r>
            <a:r>
              <a:rPr lang="es-419" sz="1200" b="0" i="0" kern="1200">
                <a:solidFill>
                  <a:schemeClr val="tx1"/>
                </a:solidFill>
                <a:effectLst/>
                <a:latin typeface="+mn-lt"/>
                <a:ea typeface="+mn-ea"/>
                <a:cs typeface="+mn-cs"/>
              </a:rPr>
              <a:t>Compruebe su comprensión - Configurar el servidor DHCPv6</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25710154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8 — SLAAC y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8.5 – Práctica del módulo y cuestionario</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33</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8 — SLAAC y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8.5 – Práctica del módulo y cuestionario</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8.5.1 — Lab — Configurar DHCPv6</a:t>
            </a:r>
          </a:p>
        </p:txBody>
      </p:sp>
    </p:spTree>
    <p:extLst>
      <p:ext uri="{BB962C8B-B14F-4D97-AF65-F5344CB8AC3E}">
        <p14:creationId xmlns:p14="http://schemas.microsoft.com/office/powerpoint/2010/main" val="25732397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34</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8 — SLAAC y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8.5 – Práctica del módulo y cuestionario</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8.5.2– ¿Qué aprendió en este módulo?</a:t>
            </a:r>
          </a:p>
        </p:txBody>
      </p:sp>
    </p:spTree>
    <p:extLst>
      <p:ext uri="{BB962C8B-B14F-4D97-AF65-F5344CB8AC3E}">
        <p14:creationId xmlns:p14="http://schemas.microsoft.com/office/powerpoint/2010/main" val="22533629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35</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8 — SLAAC y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8.5 – Práctica del módulo y cuestionario</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8.5.2– ¿Qué aprendió en este módulo?</a:t>
            </a:r>
          </a:p>
        </p:txBody>
      </p:sp>
    </p:spTree>
    <p:extLst>
      <p:ext uri="{BB962C8B-B14F-4D97-AF65-F5344CB8AC3E}">
        <p14:creationId xmlns:p14="http://schemas.microsoft.com/office/powerpoint/2010/main" val="36406710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36</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8 — SLAAC y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8.5 – Práctica del módulo y cuestionario</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8.5.2– ¿Qué aprendió en este módulo?</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8.5.3 — Prueba del módulo — SLAAC y DHCPv6</a:t>
            </a:r>
          </a:p>
        </p:txBody>
      </p:sp>
    </p:spTree>
    <p:extLst>
      <p:ext uri="{BB962C8B-B14F-4D97-AF65-F5344CB8AC3E}">
        <p14:creationId xmlns:p14="http://schemas.microsoft.com/office/powerpoint/2010/main" val="26408464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37</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SLAAC y DHCPv6</a:t>
            </a:r>
          </a:p>
          <a:p>
            <a:pPr rtl="0"/>
            <a:r>
              <a:rPr lang="es-419"/>
              <a:t>8.1 — Asignación de GUA de IPv6</a:t>
            </a:r>
          </a:p>
          <a:p>
            <a:pPr rtl="0"/>
            <a:r>
              <a:rPr lang="es-419"/>
              <a:t>8.1.1 — Configuración de host IPv6</a:t>
            </a:r>
          </a:p>
        </p:txBody>
      </p:sp>
      <p:sp>
        <p:nvSpPr>
          <p:cNvPr id="4" name="Slide Number Placeholder 3"/>
          <p:cNvSpPr>
            <a:spLocks noGrp="1"/>
          </p:cNvSpPr>
          <p:nvPr>
            <p:ph type="sldNum" sz="quarter" idx="5"/>
          </p:nvPr>
        </p:nvSpPr>
        <p:spPr/>
        <p:txBody>
          <a:bodyPr/>
          <a:lstStyle/>
          <a:p>
            <a:pPr rtl="0"/>
            <a:fld id="{5641018C-6CAF-B84E-B92C-ECB119457FBA}" type="slidenum">
              <a:rPr/>
              <a:t>4</a:t>
            </a:fld>
            <a:endParaRPr/>
          </a:p>
        </p:txBody>
      </p:sp>
    </p:spTree>
    <p:extLst>
      <p:ext uri="{BB962C8B-B14F-4D97-AF65-F5344CB8AC3E}">
        <p14:creationId xmlns:p14="http://schemas.microsoft.com/office/powerpoint/2010/main"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8 — SLAAC y DHCPv6</a:t>
            </a:r>
          </a:p>
          <a:p>
            <a:pPr rtl="0"/>
            <a:r>
              <a:rPr lang="es-419" dirty="0"/>
              <a:t>8.1 — Asignación de GUA de IPv6</a:t>
            </a:r>
          </a:p>
          <a:p>
            <a:pPr rtl="0"/>
            <a:r>
              <a:rPr lang="es-419" dirty="0"/>
              <a:t>8.1.2 — </a:t>
            </a:r>
            <a:r>
              <a:rPr lang="es-419" sz="1200" dirty="0"/>
              <a:t>Dirección local de vínculo de host IPv6</a:t>
            </a:r>
          </a:p>
        </p:txBody>
      </p:sp>
      <p:sp>
        <p:nvSpPr>
          <p:cNvPr id="4" name="Slide Number Placeholder 3"/>
          <p:cNvSpPr>
            <a:spLocks noGrp="1"/>
          </p:cNvSpPr>
          <p:nvPr>
            <p:ph type="sldNum" sz="quarter" idx="5"/>
          </p:nvPr>
        </p:nvSpPr>
        <p:spPr/>
        <p:txBody>
          <a:bodyPr/>
          <a:lstStyle/>
          <a:p>
            <a:pPr rtl="0"/>
            <a:fld id="{5641018C-6CAF-B84E-B92C-ECB119457FBA}" type="slidenum">
              <a:rPr/>
              <a:t>5</a:t>
            </a:fld>
            <a:endParaRPr/>
          </a:p>
        </p:txBody>
      </p:sp>
    </p:spTree>
    <p:extLst>
      <p:ext uri="{BB962C8B-B14F-4D97-AF65-F5344CB8AC3E}">
        <p14:creationId xmlns:p14="http://schemas.microsoft.com/office/powerpoint/2010/main" val="1006841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8 — SLAAC y DHCPv6</a:t>
            </a:r>
          </a:p>
          <a:p>
            <a:pPr rtl="0"/>
            <a:r>
              <a:rPr lang="es-419" dirty="0"/>
              <a:t>8.1 — Asignación de GUA de IPv6</a:t>
            </a:r>
          </a:p>
          <a:p>
            <a:pPr rtl="0"/>
            <a:r>
              <a:rPr lang="es-419" dirty="0"/>
              <a:t>8.1.3 — </a:t>
            </a:r>
            <a:r>
              <a:rPr lang="es-419" sz="1200" dirty="0"/>
              <a:t>Asignación de GUA IPv6</a:t>
            </a:r>
          </a:p>
        </p:txBody>
      </p:sp>
      <p:sp>
        <p:nvSpPr>
          <p:cNvPr id="4" name="Slide Number Placeholder 3"/>
          <p:cNvSpPr>
            <a:spLocks noGrp="1"/>
          </p:cNvSpPr>
          <p:nvPr>
            <p:ph type="sldNum" sz="quarter" idx="5"/>
          </p:nvPr>
        </p:nvSpPr>
        <p:spPr/>
        <p:txBody>
          <a:bodyPr/>
          <a:lstStyle/>
          <a:p>
            <a:pPr rtl="0"/>
            <a:fld id="{5641018C-6CAF-B84E-B92C-ECB119457FBA}" type="slidenum">
              <a:rPr/>
              <a:t>6</a:t>
            </a:fld>
            <a:endParaRPr/>
          </a:p>
        </p:txBody>
      </p:sp>
    </p:spTree>
    <p:extLst>
      <p:ext uri="{BB962C8B-B14F-4D97-AF65-F5344CB8AC3E}">
        <p14:creationId xmlns:p14="http://schemas.microsoft.com/office/powerpoint/2010/main" val="2815310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8 — SLAAC y DHCPv6</a:t>
            </a:r>
          </a:p>
          <a:p>
            <a:pPr rtl="0"/>
            <a:r>
              <a:rPr lang="es-419" dirty="0"/>
              <a:t>8.1 — Asignación de GUA de IPv6</a:t>
            </a:r>
          </a:p>
          <a:p>
            <a:pPr rtl="0"/>
            <a:r>
              <a:rPr lang="es-419" dirty="0"/>
              <a:t>8.1.4 — Tres indicadores de mensaje RA</a:t>
            </a:r>
          </a:p>
          <a:p>
            <a:pPr rtl="0"/>
            <a:r>
              <a:rPr lang="es-419" dirty="0"/>
              <a:t>8.1.5 — Compruebe su comprensión — Asignación IPv6 GUA</a:t>
            </a:r>
          </a:p>
        </p:txBody>
      </p:sp>
      <p:sp>
        <p:nvSpPr>
          <p:cNvPr id="4" name="Slide Number Placeholder 3"/>
          <p:cNvSpPr>
            <a:spLocks noGrp="1"/>
          </p:cNvSpPr>
          <p:nvPr>
            <p:ph type="sldNum" sz="quarter" idx="5"/>
          </p:nvPr>
        </p:nvSpPr>
        <p:spPr/>
        <p:txBody>
          <a:bodyPr/>
          <a:lstStyle/>
          <a:p>
            <a:pPr rtl="0"/>
            <a:fld id="{5641018C-6CAF-B84E-B92C-ECB119457FBA}" type="slidenum">
              <a:rPr/>
              <a:t>7</a:t>
            </a:fld>
            <a:endParaRPr/>
          </a:p>
        </p:txBody>
      </p:sp>
    </p:spTree>
    <p:extLst>
      <p:ext uri="{BB962C8B-B14F-4D97-AF65-F5344CB8AC3E}">
        <p14:creationId xmlns:p14="http://schemas.microsoft.com/office/powerpoint/2010/main" val="2903105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sz="1200" baseline="0">
                <a:solidFill>
                  <a:schemeClr val="accent5">
                    <a:lumMod val="40000"/>
                    <a:lumOff val="60000"/>
                  </a:schemeClr>
                </a:solidFill>
              </a:rPr>
              <a:t>8 — </a:t>
            </a:r>
            <a:r>
              <a:rPr lang="es-419">
                <a:solidFill>
                  <a:schemeClr val="accent5">
                    <a:lumMod val="40000"/>
                    <a:lumOff val="60000"/>
                  </a:schemeClr>
                </a:solidFill>
              </a:rPr>
              <a:t>SLAAC y DHCPv6</a:t>
            </a:r>
          </a:p>
          <a:p>
            <a:pPr rtl="0">
              <a:buFontTx/>
              <a:buNone/>
            </a:pPr>
            <a:r>
              <a:rPr lang="es-419" sz="1200" b="0"/>
              <a:t>8.2 — SLAAC</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SLAAC y DHCPv6</a:t>
            </a:r>
          </a:p>
          <a:p>
            <a:pPr rtl="0"/>
            <a:r>
              <a:rPr lang="es-419"/>
              <a:t>8.2 — SLAAC</a:t>
            </a:r>
          </a:p>
          <a:p>
            <a:pPr rtl="0"/>
            <a:r>
              <a:rPr lang="es-419"/>
              <a:t>8.2.1 — Descripción general de SLAAC</a:t>
            </a:r>
          </a:p>
        </p:txBody>
      </p:sp>
      <p:sp>
        <p:nvSpPr>
          <p:cNvPr id="4" name="Slide Number Placeholder 3"/>
          <p:cNvSpPr>
            <a:spLocks noGrp="1"/>
          </p:cNvSpPr>
          <p:nvPr>
            <p:ph type="sldNum" sz="quarter" idx="5"/>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3729660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8: SLAAC y DHCPv6</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Switching, Routing y Wireless Essentials (SRWE)</a:t>
            </a:r>
          </a:p>
          <a:p>
            <a:endParaRPr lang="en-US" dirty="0">
              <a:solidFill>
                <a:schemeClr val="accent5">
                  <a:lumMod val="40000"/>
                  <a:lumOff val="60000"/>
                </a:schemeClr>
              </a:solidFill>
            </a:endParaRP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SLAAC</a:t>
            </a:r>
            <a:br>
              <a:rPr lang="en-US" dirty="0"/>
            </a:br>
            <a:r>
              <a:rPr lang="es-419" sz="2400"/>
              <a:t>Activación de SLAAC</a:t>
            </a:r>
          </a:p>
        </p:txBody>
      </p:sp>
      <p:sp>
        <p:nvSpPr>
          <p:cNvPr id="6" name="Content Placeholder 5">
            <a:extLst>
              <a:ext uri="{FF2B5EF4-FFF2-40B4-BE49-F238E27FC236}">
                <a16:creationId xmlns:a16="http://schemas.microsoft.com/office/drawing/2014/main" id="{EECFD73C-CBFB-3443-8560-211803CB8C5D}"/>
              </a:ext>
            </a:extLst>
          </p:cNvPr>
          <p:cNvSpPr>
            <a:spLocks noGrp="1"/>
          </p:cNvSpPr>
          <p:nvPr>
            <p:ph idx="1"/>
          </p:nvPr>
        </p:nvSpPr>
        <p:spPr>
          <a:xfrm>
            <a:off x="256031" y="731837"/>
            <a:ext cx="5087047" cy="3689897"/>
          </a:xfrm>
        </p:spPr>
        <p:txBody>
          <a:bodyPr/>
          <a:lstStyle/>
          <a:p>
            <a:pPr marL="0" indent="0" algn="l" rtl="0"/>
            <a:r>
              <a:rPr lang="es-419" sz="1600" dirty="0">
                <a:solidFill>
                  <a:srgbClr val="000000"/>
                </a:solidFill>
              </a:rPr>
              <a:t>R1 G0/0/1 se ha configurado con la GUA IPv6 indicada y las direcciones locales de enlace. </a:t>
            </a:r>
          </a:p>
          <a:p>
            <a:pPr marL="342900" indent="-342900" algn="l">
              <a:buFont typeface="Arial" panose="020B0604020202020204" pitchFamily="34" charset="0"/>
              <a:buChar char="•"/>
            </a:pPr>
            <a:endParaRPr lang="en-CA" sz="1600" dirty="0">
              <a:solidFill>
                <a:srgbClr val="000000"/>
              </a:solidFill>
            </a:endParaRPr>
          </a:p>
          <a:p>
            <a:pPr marL="0" indent="0" algn="l" rtl="0"/>
            <a:r>
              <a:rPr lang="es-419" sz="1600" dirty="0">
                <a:solidFill>
                  <a:srgbClr val="000000"/>
                </a:solidFill>
              </a:rPr>
              <a:t>Las direcciones IPv6 R1 G0/0/01 incluyen:</a:t>
            </a:r>
          </a:p>
          <a:p>
            <a:pPr marL="415985" lvl="1" indent="-342900" rtl="0">
              <a:buFont typeface="Arial" panose="020B0604020202020204" pitchFamily="34" charset="0"/>
              <a:buChar char="•"/>
            </a:pPr>
            <a:r>
              <a:rPr lang="es-419" sz="1600" b="1" dirty="0">
                <a:solidFill>
                  <a:srgbClr val="000000"/>
                </a:solidFill>
              </a:rPr>
              <a:t>Link-local IPv6 </a:t>
            </a:r>
            <a:r>
              <a:rPr lang="es-419" sz="1600" b="1" dirty="0" err="1">
                <a:solidFill>
                  <a:srgbClr val="000000"/>
                </a:solidFill>
              </a:rPr>
              <a:t>address</a:t>
            </a:r>
            <a:r>
              <a:rPr lang="es-419" sz="1600" dirty="0">
                <a:solidFill>
                  <a:srgbClr val="000000"/>
                </a:solidFill>
              </a:rPr>
              <a:t> - fe80::1</a:t>
            </a:r>
          </a:p>
          <a:p>
            <a:pPr marL="415985" lvl="1" indent="-342900" rtl="0">
              <a:buFont typeface="Arial" panose="020B0604020202020204" pitchFamily="34" charset="0"/>
              <a:buChar char="•"/>
            </a:pPr>
            <a:r>
              <a:rPr lang="es-419" sz="1600" b="1" dirty="0">
                <a:solidFill>
                  <a:srgbClr val="000000"/>
                </a:solidFill>
              </a:rPr>
              <a:t>GUA/subred</a:t>
            </a:r>
            <a:r>
              <a:rPr lang="es-419" sz="1600" dirty="0">
                <a:solidFill>
                  <a:srgbClr val="000000"/>
                </a:solidFill>
              </a:rPr>
              <a:t> - 2001:db8:acad:1: :1, 2001:db8:acad:1: :/64</a:t>
            </a:r>
          </a:p>
          <a:p>
            <a:pPr marL="415985" lvl="1" indent="-342900" rtl="0">
              <a:buFont typeface="Arial" panose="020B0604020202020204" pitchFamily="34" charset="0"/>
              <a:buChar char="•"/>
            </a:pPr>
            <a:r>
              <a:rPr lang="es-419" sz="1600" b="1" dirty="0">
                <a:solidFill>
                  <a:srgbClr val="000000"/>
                </a:solidFill>
              </a:rPr>
              <a:t>Grupo de todos los nodos IPv6</a:t>
            </a:r>
            <a:r>
              <a:rPr lang="es-419" sz="1600" dirty="0">
                <a:solidFill>
                  <a:srgbClr val="000000"/>
                </a:solidFill>
              </a:rPr>
              <a:t> - ff02: :1</a:t>
            </a:r>
          </a:p>
          <a:p>
            <a:pPr marL="342900" indent="-342900" algn="l">
              <a:buFont typeface="Arial" panose="020B0604020202020204" pitchFamily="34" charset="0"/>
              <a:buChar char="•"/>
            </a:pPr>
            <a:endParaRPr lang="en-CA" sz="1600" dirty="0">
              <a:solidFill>
                <a:srgbClr val="000000"/>
              </a:solidFill>
            </a:endParaRPr>
          </a:p>
          <a:p>
            <a:pPr marL="0" indent="0" algn="l" rtl="0"/>
            <a:r>
              <a:rPr lang="es-419" sz="1600" dirty="0">
                <a:solidFill>
                  <a:srgbClr val="000000"/>
                </a:solidFill>
              </a:rPr>
              <a:t>R1 está configurado para unirse al grupo de multidifusión IPv6 y comenzar a enviar mensajes RA que contienen información de configuración de direcciones a hosts que utilizan SLAAC.</a:t>
            </a: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590A4EC6-B3C4-4920-95F7-7FE044D14B1C}"/>
              </a:ext>
            </a:extLst>
          </p:cNvPr>
          <p:cNvPicPr>
            <a:picLocks noChangeAspect="1"/>
          </p:cNvPicPr>
          <p:nvPr/>
        </p:nvPicPr>
        <p:blipFill>
          <a:blip r:embed="rId3"/>
          <a:stretch>
            <a:fillRect/>
          </a:stretch>
        </p:blipFill>
        <p:spPr>
          <a:xfrm>
            <a:off x="5464107" y="246928"/>
            <a:ext cx="3636818" cy="969818"/>
          </a:xfrm>
          <a:prstGeom prst="rect">
            <a:avLst/>
          </a:prstGeom>
        </p:spPr>
      </p:pic>
      <p:pic>
        <p:nvPicPr>
          <p:cNvPr id="5" name="Picture 4">
            <a:extLst>
              <a:ext uri="{FF2B5EF4-FFF2-40B4-BE49-F238E27FC236}">
                <a16:creationId xmlns:a16="http://schemas.microsoft.com/office/drawing/2014/main" id="{BF0F5843-827C-4A27-B91A-7036DAF28DDB}"/>
              </a:ext>
            </a:extLst>
          </p:cNvPr>
          <p:cNvPicPr>
            <a:picLocks noChangeAspect="1"/>
          </p:cNvPicPr>
          <p:nvPr/>
        </p:nvPicPr>
        <p:blipFill>
          <a:blip r:embed="rId4"/>
          <a:stretch>
            <a:fillRect/>
          </a:stretch>
        </p:blipFill>
        <p:spPr>
          <a:xfrm>
            <a:off x="5696712" y="1408810"/>
            <a:ext cx="3323684" cy="1916205"/>
          </a:xfrm>
          <a:prstGeom prst="rect">
            <a:avLst/>
          </a:prstGeom>
        </p:spPr>
      </p:pic>
      <p:pic>
        <p:nvPicPr>
          <p:cNvPr id="7" name="Picture 6">
            <a:extLst>
              <a:ext uri="{FF2B5EF4-FFF2-40B4-BE49-F238E27FC236}">
                <a16:creationId xmlns:a16="http://schemas.microsoft.com/office/drawing/2014/main" id="{B2A67685-13E1-467D-B2D7-275C6E226413}"/>
              </a:ext>
            </a:extLst>
          </p:cNvPr>
          <p:cNvPicPr>
            <a:picLocks noChangeAspect="1"/>
          </p:cNvPicPr>
          <p:nvPr/>
        </p:nvPicPr>
        <p:blipFill>
          <a:blip r:embed="rId5"/>
          <a:stretch>
            <a:fillRect/>
          </a:stretch>
        </p:blipFill>
        <p:spPr>
          <a:xfrm>
            <a:off x="5715000" y="3361224"/>
            <a:ext cx="2125191" cy="634129"/>
          </a:xfrm>
          <a:prstGeom prst="rect">
            <a:avLst/>
          </a:prstGeom>
        </p:spPr>
      </p:pic>
    </p:spTree>
    <p:extLst>
      <p:ext uri="{BB962C8B-B14F-4D97-AF65-F5344CB8AC3E}">
        <p14:creationId xmlns:p14="http://schemas.microsoft.com/office/powerpoint/2010/main" val="68702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SLAAC</a:t>
            </a:r>
            <a:br>
              <a:rPr lang="en-US" dirty="0"/>
            </a:br>
            <a:r>
              <a:rPr lang="es-419" sz="2400"/>
              <a:t>Activación de SLAAC (cont.) </a:t>
            </a:r>
          </a:p>
        </p:txBody>
      </p:sp>
      <p:sp>
        <p:nvSpPr>
          <p:cNvPr id="6" name="Content Placeholder 5">
            <a:extLst>
              <a:ext uri="{FF2B5EF4-FFF2-40B4-BE49-F238E27FC236}">
                <a16:creationId xmlns:a16="http://schemas.microsoft.com/office/drawing/2014/main" id="{EECFD73C-CBFB-3443-8560-211803CB8C5D}"/>
              </a:ext>
            </a:extLst>
          </p:cNvPr>
          <p:cNvSpPr>
            <a:spLocks noGrp="1"/>
          </p:cNvSpPr>
          <p:nvPr>
            <p:ph idx="1"/>
          </p:nvPr>
        </p:nvSpPr>
        <p:spPr>
          <a:xfrm>
            <a:off x="474663" y="731837"/>
            <a:ext cx="4645978" cy="3689897"/>
          </a:xfrm>
        </p:spPr>
        <p:txBody>
          <a:bodyPr/>
          <a:lstStyle/>
          <a:p>
            <a:pPr marL="0" indent="0" algn="l" rtl="0"/>
            <a:r>
              <a:rPr lang="es-419" sz="1600">
                <a:solidFill>
                  <a:srgbClr val="000000"/>
                </a:solidFill>
              </a:rPr>
              <a:t>El grupo de todos los routers IPv6 responde a la dirección de multidifusión IPv6 ff02 :: 2.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El comando</a:t>
            </a:r>
            <a:r>
              <a:rPr lang="es-419" sz="1600" b="1">
                <a:solidFill>
                  <a:srgbClr val="000000"/>
                </a:solidFill>
              </a:rPr>
              <a:t> show ipv6 interface</a:t>
            </a:r>
            <a:r>
              <a:rPr lang="es-419" sz="1600">
                <a:solidFill>
                  <a:srgbClr val="000000"/>
                </a:solidFill>
              </a:rPr>
              <a:t> verifica que R1 se haya unido al grupo de todos los routers IPv6 (es decir, ff02: :2).</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R1 comenzará ahora a enviar mensajes de RA cada 200 segundos a la dirección de multidifusión IPv6 de todos los nodos ff02: :1.</a:t>
            </a: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590A4EC6-B3C4-4920-95F7-7FE044D14B1C}"/>
              </a:ext>
            </a:extLst>
          </p:cNvPr>
          <p:cNvPicPr>
            <a:picLocks noChangeAspect="1"/>
          </p:cNvPicPr>
          <p:nvPr/>
        </p:nvPicPr>
        <p:blipFill>
          <a:blip r:embed="rId3"/>
          <a:stretch>
            <a:fillRect/>
          </a:stretch>
        </p:blipFill>
        <p:spPr>
          <a:xfrm>
            <a:off x="5364480" y="688112"/>
            <a:ext cx="3636818" cy="969818"/>
          </a:xfrm>
          <a:prstGeom prst="rect">
            <a:avLst/>
          </a:prstGeom>
        </p:spPr>
      </p:pic>
      <p:pic>
        <p:nvPicPr>
          <p:cNvPr id="9" name="Picture 8">
            <a:extLst>
              <a:ext uri="{FF2B5EF4-FFF2-40B4-BE49-F238E27FC236}">
                <a16:creationId xmlns:a16="http://schemas.microsoft.com/office/drawing/2014/main" id="{F86BFF1E-7B4D-490D-8D81-8A66030A84ED}"/>
              </a:ext>
            </a:extLst>
          </p:cNvPr>
          <p:cNvPicPr>
            <a:picLocks noChangeAspect="1"/>
          </p:cNvPicPr>
          <p:nvPr/>
        </p:nvPicPr>
        <p:blipFill>
          <a:blip r:embed="rId4"/>
          <a:stretch>
            <a:fillRect/>
          </a:stretch>
        </p:blipFill>
        <p:spPr>
          <a:xfrm>
            <a:off x="5197271" y="2082499"/>
            <a:ext cx="3804027" cy="1346369"/>
          </a:xfrm>
          <a:prstGeom prst="rect">
            <a:avLst/>
          </a:prstGeom>
        </p:spPr>
      </p:pic>
    </p:spTree>
    <p:extLst>
      <p:ext uri="{BB962C8B-B14F-4D97-AF65-F5344CB8AC3E}">
        <p14:creationId xmlns:p14="http://schemas.microsoft.com/office/powerpoint/2010/main" val="311509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2400" dirty="0"/>
              <a:t>Método SLAAC SLAAC</a:t>
            </a:r>
          </a:p>
        </p:txBody>
      </p:sp>
      <p:sp>
        <p:nvSpPr>
          <p:cNvPr id="5" name="Content Placeholder 4">
            <a:extLst>
              <a:ext uri="{FF2B5EF4-FFF2-40B4-BE49-F238E27FC236}">
                <a16:creationId xmlns:a16="http://schemas.microsoft.com/office/drawing/2014/main" id="{C90705DC-D70D-2145-8995-8EF9A913E3E1}"/>
              </a:ext>
            </a:extLst>
          </p:cNvPr>
          <p:cNvSpPr>
            <a:spLocks noGrp="1"/>
          </p:cNvSpPr>
          <p:nvPr>
            <p:ph idx="1"/>
          </p:nvPr>
        </p:nvSpPr>
        <p:spPr>
          <a:xfrm>
            <a:off x="236669" y="731837"/>
            <a:ext cx="5160386" cy="3689897"/>
          </a:xfrm>
        </p:spPr>
        <p:txBody>
          <a:bodyPr/>
          <a:lstStyle/>
          <a:p>
            <a:pPr marL="0" indent="0" algn="l" rtl="0"/>
            <a:r>
              <a:rPr lang="es-419" sz="1600" dirty="0">
                <a:solidFill>
                  <a:srgbClr val="000000"/>
                </a:solidFill>
              </a:rPr>
              <a:t>Los mensajes RA de R1 tienen los siguientes indicadores establecidos:</a:t>
            </a:r>
          </a:p>
          <a:p>
            <a:pPr marL="415985" lvl="1" indent="-342900" rtl="0">
              <a:buFont typeface="Arial" panose="020B0604020202020204" pitchFamily="34" charset="0"/>
              <a:buChar char="•"/>
            </a:pPr>
            <a:r>
              <a:rPr lang="es-419" b="1" dirty="0">
                <a:solidFill>
                  <a:srgbClr val="000000"/>
                </a:solidFill>
              </a:rPr>
              <a:t>A = 1: </a:t>
            </a:r>
            <a:r>
              <a:rPr lang="es-419" dirty="0">
                <a:solidFill>
                  <a:srgbClr val="000000"/>
                </a:solidFill>
              </a:rPr>
              <a:t>informa al cliente que use el prefijo IPv6 GUA en la RA y cree dinámicamente su propio ID de interfaz. </a:t>
            </a:r>
          </a:p>
          <a:p>
            <a:pPr marL="73085" lvl="1" indent="0" rtl="0">
              <a:buNone/>
            </a:pPr>
            <a:endParaRPr lang="es-419" sz="1050" dirty="0">
              <a:solidFill>
                <a:srgbClr val="000000"/>
              </a:solidFill>
            </a:endParaRPr>
          </a:p>
          <a:p>
            <a:pPr marL="415985" lvl="1" indent="-342900" rtl="0">
              <a:buFont typeface="Arial" panose="020B0604020202020204" pitchFamily="34" charset="0"/>
              <a:buChar char="•"/>
            </a:pPr>
            <a:r>
              <a:rPr lang="es-419" b="1" dirty="0">
                <a:solidFill>
                  <a:srgbClr val="000000"/>
                </a:solidFill>
              </a:rPr>
              <a:t>O = 0</a:t>
            </a:r>
            <a:r>
              <a:rPr lang="es-419" dirty="0">
                <a:solidFill>
                  <a:srgbClr val="000000"/>
                </a:solidFill>
              </a:rPr>
              <a:t> y </a:t>
            </a:r>
            <a:r>
              <a:rPr lang="es-419" b="1" dirty="0">
                <a:solidFill>
                  <a:srgbClr val="000000"/>
                </a:solidFill>
              </a:rPr>
              <a:t>M = 0</a:t>
            </a:r>
            <a:r>
              <a:rPr lang="es-419" dirty="0">
                <a:solidFill>
                  <a:srgbClr val="000000"/>
                </a:solidFill>
              </a:rPr>
              <a:t> : informa al cliente que utilice también la información adicional en el mensaje RA (es decir, servidor DNS, MTU e información de puerta de enlace predeterminada).</a:t>
            </a:r>
          </a:p>
          <a:p>
            <a:pPr marL="342900" indent="-342900" algn="l">
              <a:buFont typeface="Arial" panose="020B0604020202020204" pitchFamily="34" charset="0"/>
              <a:buChar char="•"/>
            </a:pPr>
            <a:endParaRPr lang="en-US" sz="1050" dirty="0">
              <a:solidFill>
                <a:srgbClr val="000000"/>
              </a:solidFill>
            </a:endParaRPr>
          </a:p>
          <a:p>
            <a:pPr marL="342900" indent="-342900" algn="l" rtl="0">
              <a:buFont typeface="Arial" panose="020B0604020202020204" pitchFamily="34" charset="0"/>
              <a:buChar char="•"/>
            </a:pPr>
            <a:r>
              <a:rPr lang="es-419" sz="1600" dirty="0">
                <a:solidFill>
                  <a:srgbClr val="000000"/>
                </a:solidFill>
              </a:rPr>
              <a:t>El comando </a:t>
            </a:r>
            <a:r>
              <a:rPr lang="es-419" sz="1600" b="1" dirty="0" err="1">
                <a:solidFill>
                  <a:srgbClr val="000000"/>
                </a:solidFill>
              </a:rPr>
              <a:t>ipconfig</a:t>
            </a:r>
            <a:r>
              <a:rPr lang="es-419" sz="1600" dirty="0">
                <a:solidFill>
                  <a:srgbClr val="000000"/>
                </a:solidFill>
              </a:rPr>
              <a:t> Windows confirma que PC1 ha generado un GUS IPv6 utilizando el RA R1.</a:t>
            </a:r>
          </a:p>
          <a:p>
            <a:pPr marL="342900" indent="-342900" algn="l" rtl="0">
              <a:buFont typeface="Arial" panose="020B0604020202020204" pitchFamily="34" charset="0"/>
              <a:buChar char="•"/>
            </a:pPr>
            <a:endParaRPr lang="es-419" sz="1050" dirty="0">
              <a:solidFill>
                <a:srgbClr val="000000"/>
              </a:solidFill>
            </a:endParaRPr>
          </a:p>
          <a:p>
            <a:pPr marL="342900" indent="-342900" algn="l" rtl="0">
              <a:buFont typeface="Arial" panose="020B0604020202020204" pitchFamily="34" charset="0"/>
              <a:buChar char="•"/>
            </a:pPr>
            <a:r>
              <a:rPr lang="es-419" sz="1600" dirty="0">
                <a:solidFill>
                  <a:srgbClr val="000000"/>
                </a:solidFill>
              </a:rPr>
              <a:t>La dirección de puerta de enlace predeterminada es LLA de la interfaz R1 G0/0/1.</a:t>
            </a:r>
          </a:p>
        </p:txBody>
      </p:sp>
      <p:pic>
        <p:nvPicPr>
          <p:cNvPr id="7" name="Picture 6">
            <a:extLst>
              <a:ext uri="{FF2B5EF4-FFF2-40B4-BE49-F238E27FC236}">
                <a16:creationId xmlns:a16="http://schemas.microsoft.com/office/drawing/2014/main" id="{6ECFD30B-6E8C-B74E-9FB2-60C0259AD1DD}"/>
              </a:ext>
            </a:extLst>
          </p:cNvPr>
          <p:cNvPicPr>
            <a:picLocks noChangeAspect="1"/>
          </p:cNvPicPr>
          <p:nvPr/>
        </p:nvPicPr>
        <p:blipFill>
          <a:blip r:embed="rId3"/>
          <a:stretch>
            <a:fillRect/>
          </a:stretch>
        </p:blipFill>
        <p:spPr>
          <a:xfrm>
            <a:off x="5397054" y="289817"/>
            <a:ext cx="3594333" cy="2047547"/>
          </a:xfrm>
          <a:prstGeom prst="rect">
            <a:avLst/>
          </a:prstGeom>
        </p:spPr>
      </p:pic>
      <p:pic>
        <p:nvPicPr>
          <p:cNvPr id="11" name="Picture 10">
            <a:extLst>
              <a:ext uri="{FF2B5EF4-FFF2-40B4-BE49-F238E27FC236}">
                <a16:creationId xmlns:a16="http://schemas.microsoft.com/office/drawing/2014/main" id="{0A8BCE23-647F-BE43-A517-7AE567DE44B8}"/>
              </a:ext>
            </a:extLst>
          </p:cNvPr>
          <p:cNvPicPr>
            <a:picLocks noChangeAspect="1"/>
          </p:cNvPicPr>
          <p:nvPr/>
        </p:nvPicPr>
        <p:blipFill>
          <a:blip r:embed="rId4"/>
          <a:stretch>
            <a:fillRect/>
          </a:stretch>
        </p:blipFill>
        <p:spPr>
          <a:xfrm>
            <a:off x="5397054" y="2627181"/>
            <a:ext cx="3564677" cy="1338461"/>
          </a:xfrm>
          <a:prstGeom prst="rect">
            <a:avLst/>
          </a:prstGeom>
        </p:spPr>
      </p:pic>
    </p:spTree>
    <p:extLst>
      <p:ext uri="{BB962C8B-B14F-4D97-AF65-F5344CB8AC3E}">
        <p14:creationId xmlns:p14="http://schemas.microsoft.com/office/powerpoint/2010/main" val="49380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2400" dirty="0"/>
              <a:t>Mensajes SLAAC ICMPv6 RS</a:t>
            </a:r>
          </a:p>
        </p:txBody>
      </p:sp>
      <p:sp>
        <p:nvSpPr>
          <p:cNvPr id="4" name="Content Placeholder 3">
            <a:extLst>
              <a:ext uri="{FF2B5EF4-FFF2-40B4-BE49-F238E27FC236}">
                <a16:creationId xmlns:a16="http://schemas.microsoft.com/office/drawing/2014/main" id="{4AEDA365-1C89-B84E-9312-25F853BD2FC2}"/>
              </a:ext>
            </a:extLst>
          </p:cNvPr>
          <p:cNvSpPr>
            <a:spLocks noGrp="1"/>
          </p:cNvSpPr>
          <p:nvPr>
            <p:ph idx="1"/>
          </p:nvPr>
        </p:nvSpPr>
        <p:spPr>
          <a:xfrm>
            <a:off x="474662" y="731837"/>
            <a:ext cx="8280057" cy="1270699"/>
          </a:xfrm>
        </p:spPr>
        <p:txBody>
          <a:bodyPr/>
          <a:lstStyle/>
          <a:p>
            <a:pPr marL="0" indent="0" algn="l" rtl="0"/>
            <a:r>
              <a:rPr lang="es-419" sz="1600">
                <a:solidFill>
                  <a:srgbClr val="000000"/>
                </a:solidFill>
              </a:rPr>
              <a:t>Un router envía mensajes RA cada 200 segundos o cuando recibe un mensaje RS de un host.</a:t>
            </a:r>
          </a:p>
          <a:p>
            <a:pPr marL="342900" indent="-342900" algn="l" rtl="0">
              <a:buFont typeface="Arial" panose="020B0604020202020204" pitchFamily="34" charset="0"/>
              <a:buChar char="•"/>
            </a:pPr>
            <a:r>
              <a:rPr lang="es-419" sz="1600">
                <a:solidFill>
                  <a:srgbClr val="000000"/>
                </a:solidFill>
              </a:rPr>
              <a:t>Los hosts habilitados para IPv6 que deseen obtener información de direccionamiento IPv6 envían un mensaje RS a la dirección de multidifusión de IPv6 para todos los routers ff02: :2.</a:t>
            </a:r>
          </a:p>
          <a:p>
            <a:pPr marL="342900" indent="-342900" algn="l">
              <a:buFont typeface="Arial" panose="020B0604020202020204" pitchFamily="34" charset="0"/>
              <a:buChar char="•"/>
            </a:pPr>
            <a:endParaRPr lang="en-US" sz="1600" dirty="0">
              <a:solidFill>
                <a:srgbClr val="000000"/>
              </a:solidFill>
            </a:endParaRPr>
          </a:p>
          <a:p>
            <a:pPr marL="0" indent="0" algn="l" rtl="0"/>
            <a:r>
              <a:rPr lang="es-419" sz="1600">
                <a:solidFill>
                  <a:srgbClr val="000000"/>
                </a:solidFill>
              </a:rPr>
              <a:t>La figura ilustra cómo un host inicia el método SLAAC.</a:t>
            </a:r>
          </a:p>
          <a:p>
            <a:pPr marL="342900" indent="-342900" algn="l">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323D6F62-E9C3-471C-9F96-2343F2B8747B}"/>
              </a:ext>
            </a:extLst>
          </p:cNvPr>
          <p:cNvSpPr txBox="1">
            <a:spLocks/>
          </p:cNvSpPr>
          <p:nvPr/>
        </p:nvSpPr>
        <p:spPr>
          <a:xfrm>
            <a:off x="474662" y="2734373"/>
            <a:ext cx="5286057" cy="141350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15985" lvl="1" indent="-342900" rtl="0">
              <a:buFont typeface="+mj-lt"/>
              <a:buAutoNum type="arabicPeriod"/>
            </a:pPr>
            <a:r>
              <a:rPr lang="es-419" sz="1600" dirty="0">
                <a:solidFill>
                  <a:srgbClr val="000000"/>
                </a:solidFill>
              </a:rPr>
              <a:t>PC1 acaba de arrancar y envía un mensaje RS a la dirección de multidifusión IPv6 de todos los </a:t>
            </a:r>
            <a:r>
              <a:rPr lang="es-419" sz="1600" dirty="0" err="1">
                <a:solidFill>
                  <a:srgbClr val="000000"/>
                </a:solidFill>
              </a:rPr>
              <a:t>routers</a:t>
            </a:r>
            <a:r>
              <a:rPr lang="es-419" sz="1600" dirty="0">
                <a:solidFill>
                  <a:srgbClr val="000000"/>
                </a:solidFill>
              </a:rPr>
              <a:t> ff02: :2 solicitando una RA.</a:t>
            </a:r>
          </a:p>
          <a:p>
            <a:pPr marL="415985" lvl="1" indent="-342900" rtl="0">
              <a:buFont typeface="+mj-lt"/>
              <a:buAutoNum type="arabicPeriod"/>
            </a:pPr>
            <a:r>
              <a:rPr lang="es-419" sz="1600" dirty="0">
                <a:solidFill>
                  <a:srgbClr val="000000"/>
                </a:solidFill>
              </a:rPr>
              <a:t>R1 genera un RA y, a continuación, envía el mensaje RA a la dirección de multidifusión IPv6 de todos los nodos ff02: :1. PC1 utiliza esta información para crear una GUA IPv6 única.</a:t>
            </a:r>
          </a:p>
          <a:p>
            <a:pPr marL="342900" indent="-342900" algn="l">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7255B1CD-A1D1-6441-9972-C3AABA88C667}"/>
              </a:ext>
            </a:extLst>
          </p:cNvPr>
          <p:cNvPicPr>
            <a:picLocks noChangeAspect="1"/>
          </p:cNvPicPr>
          <p:nvPr/>
        </p:nvPicPr>
        <p:blipFill>
          <a:blip r:embed="rId3"/>
          <a:stretch>
            <a:fillRect/>
          </a:stretch>
        </p:blipFill>
        <p:spPr>
          <a:xfrm>
            <a:off x="5897880" y="2505456"/>
            <a:ext cx="3093902" cy="1765111"/>
          </a:xfrm>
          <a:prstGeom prst="rect">
            <a:avLst/>
          </a:prstGeom>
        </p:spPr>
      </p:pic>
    </p:spTree>
    <p:extLst>
      <p:ext uri="{BB962C8B-B14F-4D97-AF65-F5344CB8AC3E}">
        <p14:creationId xmlns:p14="http://schemas.microsoft.com/office/powerpoint/2010/main" val="78355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2400" dirty="0"/>
              <a:t>Proceso de host SLAAC para generar ID de interfaz</a:t>
            </a:r>
          </a:p>
        </p:txBody>
      </p:sp>
      <p:sp>
        <p:nvSpPr>
          <p:cNvPr id="5" name="Content Placeholder 4">
            <a:extLst>
              <a:ext uri="{FF2B5EF4-FFF2-40B4-BE49-F238E27FC236}">
                <a16:creationId xmlns:a16="http://schemas.microsoft.com/office/drawing/2014/main" id="{7226B76D-FB3A-0245-9B45-B46231254F54}"/>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Mediante SLAAC, un host adquiere la información de la subred IPv6 de 64 bits del RA del router y debe generar el identificador de interfaz (ID) de 64 bits restante mediante:</a:t>
            </a:r>
          </a:p>
          <a:p>
            <a:pPr marL="415985" lvl="1" indent="-342900" rtl="0">
              <a:buFont typeface="Arial" panose="020B0604020202020204" pitchFamily="34" charset="0"/>
              <a:buChar char="•"/>
            </a:pPr>
            <a:r>
              <a:rPr lang="es-419" sz="1600" b="1">
                <a:solidFill>
                  <a:srgbClr val="000000"/>
                </a:solidFill>
              </a:rPr>
              <a:t>De generación aleatoria</a:t>
            </a:r>
            <a:r>
              <a:rPr lang="es-419" sz="1600">
                <a:solidFill>
                  <a:srgbClr val="000000"/>
                </a:solidFill>
              </a:rPr>
              <a:t> - La identificación de la interfaz de 64 bits es generada aleatoriamente por el sistema operativo del cliente. Este es el método utilizado ahora por los hosts de Windows 10. </a:t>
            </a:r>
          </a:p>
          <a:p>
            <a:pPr marL="415985" lvl="1" indent="-342900" rtl="0">
              <a:buFont typeface="Arial" panose="020B0604020202020204" pitchFamily="34" charset="0"/>
              <a:buChar char="•"/>
            </a:pPr>
            <a:r>
              <a:rPr lang="es-419" sz="1600" b="1">
                <a:solidFill>
                  <a:srgbClr val="000000"/>
                </a:solidFill>
              </a:rPr>
              <a:t>EUI-64</a:t>
            </a:r>
            <a:r>
              <a:rPr lang="es-419" sz="1600">
                <a:solidFill>
                  <a:srgbClr val="000000"/>
                </a:solidFill>
              </a:rPr>
              <a:t> - El host crea un ID de interfaz utilizando su dirección MAC de 48 bits e inserta el valor hexadecimal de fffe en el medio de la dirección. Algunos sistemas operativos utilizan por defecto el ID de interfaz generado aleatoriamente en lugar del método EUI-64, debido a problemas de privacidad. Esto se debe a que EUI-64 utiliza la dirección MAC Ethernet del host para crear el ID de interfaz. </a:t>
            </a:r>
          </a:p>
          <a:p>
            <a:pPr marL="342900" indent="-342900" algn="l">
              <a:buFont typeface="Arial" panose="020B0604020202020204" pitchFamily="34" charset="0"/>
              <a:buChar char="•"/>
            </a:pPr>
            <a:endParaRPr lang="en-US" sz="1600" b="1" dirty="0">
              <a:solidFill>
                <a:srgbClr val="000000"/>
              </a:solidFill>
            </a:endParaRPr>
          </a:p>
          <a:p>
            <a:pPr marL="0" indent="0" algn="l" rtl="0"/>
            <a:r>
              <a:rPr lang="es-419" sz="1600" b="1">
                <a:solidFill>
                  <a:srgbClr val="000000"/>
                </a:solidFill>
              </a:rPr>
              <a:t>Nota</a:t>
            </a:r>
            <a:r>
              <a:rPr lang="es-419" sz="1600">
                <a:solidFill>
                  <a:srgbClr val="000000"/>
                </a:solidFill>
              </a:rPr>
              <a:t>: Windows, Linux y Mac OS permiten al usuario modificar la generación del ID de interfaz para que se genere aleatoriamente o utilice EUI-64. </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95195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SLAAC</a:t>
            </a:r>
            <a:br>
              <a:rPr lang="en-US" dirty="0"/>
            </a:br>
            <a:r>
              <a:rPr lang="es-419" sz="2400"/>
              <a:t>Detección de direcciones duplicadas</a:t>
            </a:r>
          </a:p>
        </p:txBody>
      </p:sp>
      <p:sp>
        <p:nvSpPr>
          <p:cNvPr id="4" name="Content Placeholder 3">
            <a:extLst>
              <a:ext uri="{FF2B5EF4-FFF2-40B4-BE49-F238E27FC236}">
                <a16:creationId xmlns:a16="http://schemas.microsoft.com/office/drawing/2014/main" id="{9BF0DA10-2D49-FF45-ACF0-249554F780C5}"/>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Un host SLAAC puede utilizar el siguiente proceso de detección de direcciones duplicadas (DAD) para asegurarse de que IPv6 GUA es único.</a:t>
            </a:r>
          </a:p>
          <a:p>
            <a:pPr marL="415985" lvl="1" indent="-342900" rtl="0">
              <a:buFont typeface="Arial" panose="020B0604020202020204" pitchFamily="34" charset="0"/>
              <a:buChar char="•"/>
            </a:pPr>
            <a:r>
              <a:rPr lang="es-419" sz="1600" dirty="0">
                <a:solidFill>
                  <a:srgbClr val="000000"/>
                </a:solidFill>
              </a:rPr>
              <a:t>El host envía un mensaje ICMPv6 </a:t>
            </a:r>
            <a:r>
              <a:rPr lang="es-419" sz="1600" dirty="0" err="1">
                <a:solidFill>
                  <a:srgbClr val="000000"/>
                </a:solidFill>
              </a:rPr>
              <a:t>Neighbor</a:t>
            </a:r>
            <a:r>
              <a:rPr lang="es-419" sz="1600" dirty="0">
                <a:solidFill>
                  <a:srgbClr val="000000"/>
                </a:solidFill>
              </a:rPr>
              <a:t> </a:t>
            </a:r>
            <a:r>
              <a:rPr lang="es-419" sz="1600" dirty="0" err="1">
                <a:solidFill>
                  <a:srgbClr val="000000"/>
                </a:solidFill>
              </a:rPr>
              <a:t>Solicitation</a:t>
            </a:r>
            <a:r>
              <a:rPr lang="es-419" sz="1600" dirty="0">
                <a:solidFill>
                  <a:srgbClr val="000000"/>
                </a:solidFill>
              </a:rPr>
              <a:t> (NS) con una dirección de multidifusión de nodo solicitado especialmente construida que contiene los últimos 24 bits de dirección IPv6 del host.</a:t>
            </a:r>
          </a:p>
          <a:p>
            <a:pPr marL="415985" lvl="1" indent="-342900" rtl="0">
              <a:buFont typeface="Arial" panose="020B0604020202020204" pitchFamily="34" charset="0"/>
              <a:buChar char="•"/>
            </a:pPr>
            <a:r>
              <a:rPr lang="es-419" sz="1600" dirty="0">
                <a:solidFill>
                  <a:srgbClr val="000000"/>
                </a:solidFill>
              </a:rPr>
              <a:t>Si ningún otro dispositivo responde con un mensaje </a:t>
            </a:r>
            <a:r>
              <a:rPr lang="es-419" sz="1600" dirty="0" err="1">
                <a:solidFill>
                  <a:srgbClr val="000000"/>
                </a:solidFill>
              </a:rPr>
              <a:t>Neighbor</a:t>
            </a:r>
            <a:r>
              <a:rPr lang="es-419" sz="1600" dirty="0">
                <a:solidFill>
                  <a:srgbClr val="000000"/>
                </a:solidFill>
              </a:rPr>
              <a:t> </a:t>
            </a:r>
            <a:r>
              <a:rPr lang="es-419" sz="1600" dirty="0" err="1">
                <a:solidFill>
                  <a:srgbClr val="000000"/>
                </a:solidFill>
              </a:rPr>
              <a:t>Advertisement</a:t>
            </a:r>
            <a:r>
              <a:rPr lang="es-419" sz="1600" dirty="0">
                <a:solidFill>
                  <a:srgbClr val="000000"/>
                </a:solidFill>
              </a:rPr>
              <a:t> (NA), prácticamente se garantiza que la dirección es única y puede ser utilizada por la PC. </a:t>
            </a:r>
          </a:p>
          <a:p>
            <a:pPr marL="415985" lvl="1" indent="-342900" rtl="0">
              <a:buFont typeface="Arial" panose="020B0604020202020204" pitchFamily="34" charset="0"/>
              <a:buChar char="•"/>
            </a:pPr>
            <a:r>
              <a:rPr lang="es-419" sz="1600" dirty="0">
                <a:solidFill>
                  <a:srgbClr val="000000"/>
                </a:solidFill>
              </a:rPr>
              <a:t>Si el host recibe un NA, entonces la dirección no es única y el host debe generar un nuevo ID de interfaz para utilizarlo.</a:t>
            </a:r>
          </a:p>
          <a:p>
            <a:pPr marL="0" indent="0" algn="l"/>
            <a:endParaRPr lang="en-US" sz="1050" dirty="0">
              <a:solidFill>
                <a:srgbClr val="000000"/>
              </a:solidFill>
            </a:endParaRPr>
          </a:p>
          <a:p>
            <a:pPr marL="0" indent="0" algn="l" rtl="0"/>
            <a:r>
              <a:rPr lang="es-419" sz="1600" b="1" dirty="0">
                <a:solidFill>
                  <a:srgbClr val="000000"/>
                </a:solidFill>
              </a:rPr>
              <a:t>Nota</a:t>
            </a:r>
            <a:r>
              <a:rPr lang="es-419" sz="1600" dirty="0">
                <a:solidFill>
                  <a:srgbClr val="000000"/>
                </a:solidFill>
              </a:rPr>
              <a:t>: DAD realmente no es necesario porque un ID de interfaz de 64 bits proporciona 18 </a:t>
            </a:r>
            <a:r>
              <a:rPr lang="es-419" sz="1600" dirty="0" err="1">
                <a:solidFill>
                  <a:srgbClr val="000000"/>
                </a:solidFill>
              </a:rPr>
              <a:t>quintillion</a:t>
            </a:r>
            <a:r>
              <a:rPr lang="es-419" sz="1600" dirty="0">
                <a:solidFill>
                  <a:srgbClr val="000000"/>
                </a:solidFill>
              </a:rPr>
              <a:t> de posibilidades. Por lo tanto, la posibilidad de una dirección duplicada es remota. Sin embargo, Internet </a:t>
            </a:r>
            <a:r>
              <a:rPr lang="es-419" sz="1600" dirty="0" err="1">
                <a:solidFill>
                  <a:srgbClr val="000000"/>
                </a:solidFill>
              </a:rPr>
              <a:t>Engineering</a:t>
            </a:r>
            <a:r>
              <a:rPr lang="es-419" sz="1600" dirty="0">
                <a:solidFill>
                  <a:srgbClr val="000000"/>
                </a:solidFill>
              </a:rPr>
              <a:t> </a:t>
            </a:r>
            <a:r>
              <a:rPr lang="es-419" sz="1600" dirty="0" err="1">
                <a:solidFill>
                  <a:srgbClr val="000000"/>
                </a:solidFill>
              </a:rPr>
              <a:t>Task</a:t>
            </a:r>
            <a:r>
              <a:rPr lang="es-419" sz="1600" dirty="0">
                <a:solidFill>
                  <a:srgbClr val="000000"/>
                </a:solidFill>
              </a:rPr>
              <a:t> </a:t>
            </a:r>
            <a:r>
              <a:rPr lang="es-419" sz="1600" dirty="0" err="1">
                <a:solidFill>
                  <a:srgbClr val="000000"/>
                </a:solidFill>
              </a:rPr>
              <a:t>Force</a:t>
            </a:r>
            <a:r>
              <a:rPr lang="es-419" sz="1600" dirty="0">
                <a:solidFill>
                  <a:srgbClr val="000000"/>
                </a:solidFill>
              </a:rPr>
              <a:t> (IETF) recomienda que se utilice DAD. Por lo tanto, la mayoría de los sistemas operativos realizan DAD en todas las direcciones de unidifusión IPv6, independientemente de cómo se configure la dirección. </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68958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8.3 DHCPv6</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2400" dirty="0"/>
              <a:t>Pasos de operación DHCPv6 </a:t>
            </a:r>
            <a:r>
              <a:rPr lang="es-419" sz="2400" dirty="0" err="1"/>
              <a:t>DHCPv6</a:t>
            </a:r>
            <a:endParaRPr lang="es-419" sz="2400" dirty="0"/>
          </a:p>
        </p:txBody>
      </p:sp>
      <p:sp>
        <p:nvSpPr>
          <p:cNvPr id="6" name="Content Placeholder 5">
            <a:extLst>
              <a:ext uri="{FF2B5EF4-FFF2-40B4-BE49-F238E27FC236}">
                <a16:creationId xmlns:a16="http://schemas.microsoft.com/office/drawing/2014/main" id="{EBE507AE-F20A-7F4A-A1B8-6CDE7374D950}"/>
              </a:ext>
            </a:extLst>
          </p:cNvPr>
          <p:cNvSpPr>
            <a:spLocks noGrp="1"/>
          </p:cNvSpPr>
          <p:nvPr>
            <p:ph idx="1"/>
          </p:nvPr>
        </p:nvSpPr>
        <p:spPr>
          <a:xfrm>
            <a:off x="195989" y="653460"/>
            <a:ext cx="5751965" cy="3689897"/>
          </a:xfrm>
        </p:spPr>
        <p:txBody>
          <a:bodyPr/>
          <a:lstStyle/>
          <a:p>
            <a:pPr marL="0" indent="0" algn="l" rtl="0"/>
            <a:r>
              <a:rPr lang="es-419" sz="1500" dirty="0">
                <a:solidFill>
                  <a:srgbClr val="000000"/>
                </a:solidFill>
              </a:rPr>
              <a:t>DHCPv6 con estado no requiere SLAAC mientras que DHCPv6 sin estado lo hace.</a:t>
            </a:r>
          </a:p>
          <a:p>
            <a:pPr marL="0" indent="0" algn="l"/>
            <a:endParaRPr lang="en-US" sz="1200" dirty="0">
              <a:solidFill>
                <a:srgbClr val="000000"/>
              </a:solidFill>
            </a:endParaRPr>
          </a:p>
          <a:p>
            <a:pPr marL="0" indent="0" algn="l" rtl="0"/>
            <a:r>
              <a:rPr lang="es-419" sz="1500" dirty="0">
                <a:solidFill>
                  <a:srgbClr val="000000"/>
                </a:solidFill>
              </a:rPr>
              <a:t>Sin embargo, cuando un RA indica que debe usar DHCPv6 o DHCPv6 con estado:</a:t>
            </a:r>
          </a:p>
          <a:p>
            <a:pPr marL="342900" indent="-342900" algn="l" rtl="0">
              <a:buFont typeface="+mj-lt"/>
              <a:buAutoNum type="arabicPeriod"/>
            </a:pPr>
            <a:r>
              <a:rPr lang="es-419" sz="1500" dirty="0">
                <a:solidFill>
                  <a:srgbClr val="000000"/>
                </a:solidFill>
              </a:rPr>
              <a:t>El host envía un mensaje RS.</a:t>
            </a:r>
          </a:p>
          <a:p>
            <a:pPr marL="342900" indent="-342900" algn="l" rtl="0">
              <a:buFont typeface="+mj-lt"/>
              <a:buAutoNum type="arabicPeriod"/>
            </a:pPr>
            <a:r>
              <a:rPr lang="es-419" sz="1500" dirty="0">
                <a:solidFill>
                  <a:srgbClr val="000000"/>
                </a:solidFill>
              </a:rPr>
              <a:t>El </a:t>
            </a:r>
            <a:r>
              <a:rPr lang="es-419" sz="1500" dirty="0" err="1">
                <a:solidFill>
                  <a:srgbClr val="000000"/>
                </a:solidFill>
              </a:rPr>
              <a:t>router</a:t>
            </a:r>
            <a:r>
              <a:rPr lang="es-419" sz="1500" dirty="0">
                <a:solidFill>
                  <a:srgbClr val="000000"/>
                </a:solidFill>
              </a:rPr>
              <a:t> responde con un mensaje RA.</a:t>
            </a:r>
          </a:p>
          <a:p>
            <a:pPr marL="342900" indent="-342900" algn="l" rtl="0">
              <a:buFont typeface="+mj-lt"/>
              <a:buAutoNum type="arabicPeriod"/>
            </a:pPr>
            <a:r>
              <a:rPr lang="es-419" sz="1500" dirty="0">
                <a:solidFill>
                  <a:srgbClr val="000000"/>
                </a:solidFill>
              </a:rPr>
              <a:t>El host envía un mensaje DHCPv6 SOLIT.</a:t>
            </a:r>
          </a:p>
          <a:p>
            <a:pPr marL="342900" indent="-342900" algn="l" rtl="0">
              <a:buFont typeface="+mj-lt"/>
              <a:buAutoNum type="arabicPeriod"/>
            </a:pPr>
            <a:r>
              <a:rPr lang="es-419" sz="1500" dirty="0">
                <a:solidFill>
                  <a:srgbClr val="000000"/>
                </a:solidFill>
              </a:rPr>
              <a:t>El servidor DHCPv6 responde con un mensaje ADVERTISE.</a:t>
            </a:r>
          </a:p>
          <a:p>
            <a:pPr marL="342900" indent="-342900" algn="l" rtl="0">
              <a:buFont typeface="+mj-lt"/>
              <a:buAutoNum type="arabicPeriod"/>
            </a:pPr>
            <a:r>
              <a:rPr lang="es-419" sz="1500" dirty="0">
                <a:solidFill>
                  <a:srgbClr val="000000"/>
                </a:solidFill>
              </a:rPr>
              <a:t>El host responde al servidor DHCPv6.</a:t>
            </a:r>
          </a:p>
          <a:p>
            <a:pPr marL="342900" indent="-342900" algn="l" rtl="0">
              <a:buFont typeface="+mj-lt"/>
              <a:buAutoNum type="arabicPeriod"/>
            </a:pPr>
            <a:r>
              <a:rPr lang="es-419" sz="1500" dirty="0">
                <a:solidFill>
                  <a:srgbClr val="000000"/>
                </a:solidFill>
              </a:rPr>
              <a:t>El servidor DHCPv6 envía un mensaje de respuesta.</a:t>
            </a:r>
          </a:p>
          <a:p>
            <a:pPr marL="342900" indent="-342900" algn="l">
              <a:buFont typeface="Arial" panose="020B0604020202020204" pitchFamily="34" charset="0"/>
              <a:buChar char="•"/>
            </a:pPr>
            <a:endParaRPr lang="en-US" sz="1500" dirty="0">
              <a:solidFill>
                <a:srgbClr val="000000"/>
              </a:solidFill>
            </a:endParaRPr>
          </a:p>
          <a:p>
            <a:pPr marL="0" indent="0" algn="l" rtl="0"/>
            <a:r>
              <a:rPr lang="es-419" sz="1500" b="1" dirty="0">
                <a:solidFill>
                  <a:srgbClr val="000000"/>
                </a:solidFill>
              </a:rPr>
              <a:t>Nota</a:t>
            </a:r>
            <a:r>
              <a:rPr lang="es-419" sz="1500" dirty="0">
                <a:solidFill>
                  <a:srgbClr val="000000"/>
                </a:solidFill>
              </a:rPr>
              <a:t>: Los mensajes DHCPv6 de servidor a cliente utilizan el puerto de destino UDP 546, mientras que los mensajes DHCPv6 de cliente a servidor utilizan el puerto de destino UDP 547. </a:t>
            </a:r>
          </a:p>
          <a:p>
            <a:pPr marL="171450" indent="-17145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6EB784AF-571F-4916-8F2C-43AB415EAF8D}"/>
              </a:ext>
            </a:extLst>
          </p:cNvPr>
          <p:cNvPicPr>
            <a:picLocks noChangeAspect="1"/>
          </p:cNvPicPr>
          <p:nvPr/>
        </p:nvPicPr>
        <p:blipFill>
          <a:blip r:embed="rId3"/>
          <a:stretch>
            <a:fillRect/>
          </a:stretch>
        </p:blipFill>
        <p:spPr>
          <a:xfrm>
            <a:off x="6008913" y="1375955"/>
            <a:ext cx="3071865" cy="2826324"/>
          </a:xfrm>
          <a:prstGeom prst="rect">
            <a:avLst/>
          </a:prstGeom>
        </p:spPr>
      </p:pic>
    </p:spTree>
    <p:extLst>
      <p:ext uri="{BB962C8B-B14F-4D97-AF65-F5344CB8AC3E}">
        <p14:creationId xmlns:p14="http://schemas.microsoft.com/office/powerpoint/2010/main" val="418191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2400" dirty="0"/>
              <a:t>Operación DHCPv6 sin estado DHCPv6</a:t>
            </a:r>
          </a:p>
        </p:txBody>
      </p:sp>
      <p:sp>
        <p:nvSpPr>
          <p:cNvPr id="4" name="Content Placeholder 3">
            <a:extLst>
              <a:ext uri="{FF2B5EF4-FFF2-40B4-BE49-F238E27FC236}">
                <a16:creationId xmlns:a16="http://schemas.microsoft.com/office/drawing/2014/main" id="{CC4FE5E9-1C04-5F47-929B-D8DEEDE9D4EB}"/>
              </a:ext>
            </a:extLst>
          </p:cNvPr>
          <p:cNvSpPr>
            <a:spLocks noGrp="1"/>
          </p:cNvSpPr>
          <p:nvPr>
            <p:ph idx="1"/>
          </p:nvPr>
        </p:nvSpPr>
        <p:spPr>
          <a:xfrm>
            <a:off x="195988" y="609130"/>
            <a:ext cx="8280057" cy="1252411"/>
          </a:xfrm>
        </p:spPr>
        <p:txBody>
          <a:bodyPr/>
          <a:lstStyle/>
          <a:p>
            <a:pPr marL="0" indent="0" algn="l" rtl="0"/>
            <a:r>
              <a:rPr lang="es-419" sz="1600" dirty="0">
                <a:solidFill>
                  <a:srgbClr val="000000"/>
                </a:solidFill>
              </a:rPr>
              <a:t>Si un RA indica el método DHCPv6 sin estado, el host utiliza la información del mensaje RA para direccionamiento y se pone en contacto con un servidor DHCPv6 para obtener información adicional.</a:t>
            </a:r>
          </a:p>
          <a:p>
            <a:pPr marL="0" indent="0" algn="l" rtl="0"/>
            <a:r>
              <a:rPr lang="es-419" sz="1600" b="1" dirty="0">
                <a:solidFill>
                  <a:srgbClr val="000000"/>
                </a:solidFill>
              </a:rPr>
              <a:t>Nota</a:t>
            </a:r>
            <a:r>
              <a:rPr lang="es-419" sz="1600" dirty="0">
                <a:solidFill>
                  <a:srgbClr val="000000"/>
                </a:solidFill>
              </a:rPr>
              <a:t>: El servidor DHCPv6 sólo proporciona parámetros de configuración para clientes y no mantiene una lista de enlaces de direcciones IPv6 (es decir, sin estado). </a:t>
            </a:r>
          </a:p>
          <a:p>
            <a:pPr marL="342900" indent="-342900" algn="l">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07DB59C5-8A41-490D-99D0-C4C2AE9CE087}"/>
              </a:ext>
            </a:extLst>
          </p:cNvPr>
          <p:cNvSpPr txBox="1">
            <a:spLocks/>
          </p:cNvSpPr>
          <p:nvPr/>
        </p:nvSpPr>
        <p:spPr>
          <a:xfrm>
            <a:off x="195988" y="2107008"/>
            <a:ext cx="5693663" cy="257472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es-419" sz="1400" dirty="0">
                <a:solidFill>
                  <a:srgbClr val="000000"/>
                </a:solidFill>
              </a:rPr>
              <a:t>Por ejemplo, PC1 recibe un mensaje de RA sin estado que contiene:</a:t>
            </a:r>
          </a:p>
          <a:p>
            <a:pPr marL="415985" lvl="1" indent="-342900" rtl="0">
              <a:buFont typeface="Arial" panose="020B0604020202020204" pitchFamily="34" charset="0"/>
              <a:buChar char="•"/>
            </a:pPr>
            <a:r>
              <a:rPr lang="es-419" dirty="0">
                <a:solidFill>
                  <a:srgbClr val="000000"/>
                </a:solidFill>
              </a:rPr>
              <a:t>El prefijo de red IPv6 GUA y la longitud del prefijo.</a:t>
            </a:r>
          </a:p>
          <a:p>
            <a:pPr marL="415985" lvl="1" indent="-342900" rtl="0">
              <a:buFont typeface="Arial" panose="020B0604020202020204" pitchFamily="34" charset="0"/>
              <a:buChar char="•"/>
            </a:pPr>
            <a:r>
              <a:rPr lang="es-419" dirty="0">
                <a:solidFill>
                  <a:srgbClr val="000000"/>
                </a:solidFill>
              </a:rPr>
              <a:t>Un indicador establecido en 1 que informa al host de usar SLAAC.</a:t>
            </a:r>
          </a:p>
          <a:p>
            <a:pPr marL="415985" lvl="1" indent="-342900" rtl="0">
              <a:buFont typeface="Arial" panose="020B0604020202020204" pitchFamily="34" charset="0"/>
              <a:buChar char="•"/>
            </a:pPr>
            <a:r>
              <a:rPr lang="es-419" dirty="0">
                <a:solidFill>
                  <a:srgbClr val="000000"/>
                </a:solidFill>
              </a:rPr>
              <a:t>Indicador O establecido en 1 para informar al host que busque esa información de configuración adicional de un servidor DHCPv6.</a:t>
            </a:r>
          </a:p>
          <a:p>
            <a:pPr marL="415985" lvl="1" indent="-342900" rtl="0">
              <a:buFont typeface="Arial" panose="020B0604020202020204" pitchFamily="34" charset="0"/>
              <a:buChar char="•"/>
            </a:pPr>
            <a:r>
              <a:rPr lang="es-419" dirty="0">
                <a:solidFill>
                  <a:srgbClr val="000000"/>
                </a:solidFill>
              </a:rPr>
              <a:t>Indicador M establecido en el valor predeterminado 0.</a:t>
            </a:r>
          </a:p>
          <a:p>
            <a:pPr marL="415985" lvl="1" indent="-342900" rtl="0">
              <a:buFont typeface="Arial" panose="020B0604020202020204" pitchFamily="34" charset="0"/>
              <a:buChar char="•"/>
            </a:pPr>
            <a:r>
              <a:rPr lang="es-419" dirty="0">
                <a:solidFill>
                  <a:srgbClr val="000000"/>
                </a:solidFill>
              </a:rPr>
              <a:t>PC1 envía un mensaje DHCPv6 SOLCIT buscando información adicional de un servidor DHCPv6 sin estado.</a:t>
            </a:r>
          </a:p>
          <a:p>
            <a:pPr marL="0" indent="0" algn="l"/>
            <a:endParaRPr lang="en-CA" sz="1400" dirty="0">
              <a:solidFill>
                <a:srgbClr val="000000"/>
              </a:solidFill>
            </a:endParaRPr>
          </a:p>
        </p:txBody>
      </p:sp>
      <p:pic>
        <p:nvPicPr>
          <p:cNvPr id="7" name="Picture 6">
            <a:extLst>
              <a:ext uri="{FF2B5EF4-FFF2-40B4-BE49-F238E27FC236}">
                <a16:creationId xmlns:a16="http://schemas.microsoft.com/office/drawing/2014/main" id="{E649250A-3D4F-FE4D-ABB6-4C5BC42D1184}"/>
              </a:ext>
            </a:extLst>
          </p:cNvPr>
          <p:cNvPicPr>
            <a:picLocks noChangeAspect="1"/>
          </p:cNvPicPr>
          <p:nvPr/>
        </p:nvPicPr>
        <p:blipFill>
          <a:blip r:embed="rId3"/>
          <a:stretch>
            <a:fillRect/>
          </a:stretch>
        </p:blipFill>
        <p:spPr>
          <a:xfrm>
            <a:off x="5739384" y="2108112"/>
            <a:ext cx="3321722" cy="2331593"/>
          </a:xfrm>
          <a:prstGeom prst="rect">
            <a:avLst/>
          </a:prstGeom>
        </p:spPr>
      </p:pic>
    </p:spTree>
    <p:extLst>
      <p:ext uri="{BB962C8B-B14F-4D97-AF65-F5344CB8AC3E}">
        <p14:creationId xmlns:p14="http://schemas.microsoft.com/office/powerpoint/2010/main" val="300189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DHCPv6</a:t>
            </a:r>
            <a:br>
              <a:rPr lang="en-US" dirty="0"/>
            </a:br>
            <a:r>
              <a:rPr lang="es-419" sz="2400"/>
              <a:t>Habilitar DHCPv6 sin estado en una interfaz</a:t>
            </a:r>
          </a:p>
        </p:txBody>
      </p:sp>
      <p:sp>
        <p:nvSpPr>
          <p:cNvPr id="5" name="Content Placeholder 4">
            <a:extLst>
              <a:ext uri="{FF2B5EF4-FFF2-40B4-BE49-F238E27FC236}">
                <a16:creationId xmlns:a16="http://schemas.microsoft.com/office/drawing/2014/main" id="{DD74EEAD-2D16-DB4D-A711-E3530307F6CC}"/>
              </a:ext>
            </a:extLst>
          </p:cNvPr>
          <p:cNvSpPr>
            <a:spLocks noGrp="1"/>
          </p:cNvSpPr>
          <p:nvPr>
            <p:ph idx="1"/>
          </p:nvPr>
        </p:nvSpPr>
        <p:spPr>
          <a:xfrm>
            <a:off x="65431" y="731837"/>
            <a:ext cx="8280057" cy="822960"/>
          </a:xfrm>
        </p:spPr>
        <p:txBody>
          <a:bodyPr/>
          <a:lstStyle/>
          <a:p>
            <a:pPr marL="0" indent="0" algn="l" rtl="0"/>
            <a:r>
              <a:rPr lang="es-419" sz="1600">
                <a:solidFill>
                  <a:srgbClr val="000000"/>
                </a:solidFill>
              </a:rPr>
              <a:t>DHCPv6 sin estado está habilitado mediante el comando de configuración de interfaz </a:t>
            </a:r>
            <a:r>
              <a:rPr lang="es-419" sz="1600" b="1">
                <a:solidFill>
                  <a:srgbClr val="000000"/>
                </a:solidFill>
              </a:rPr>
              <a:t>ipv6 nd other-config-flag</a:t>
            </a:r>
            <a:r>
              <a:rPr lang="es-419" sz="1600">
                <a:solidFill>
                  <a:srgbClr val="000000"/>
                </a:solidFill>
              </a:rPr>
              <a:t> estableciendo el indicador O en 1.</a:t>
            </a:r>
          </a:p>
          <a:p>
            <a:pPr marL="342900" indent="-342900" algn="l">
              <a:buFont typeface="Arial" panose="020B0604020202020204" pitchFamily="34" charset="0"/>
              <a:buChar char="•"/>
            </a:pPr>
            <a:endParaRPr lang="en-US" sz="1600" dirty="0">
              <a:solidFill>
                <a:srgbClr val="000000"/>
              </a:solidFill>
            </a:endParaRPr>
          </a:p>
        </p:txBody>
      </p:sp>
      <p:sp>
        <p:nvSpPr>
          <p:cNvPr id="6" name="Content Placeholder 4">
            <a:extLst>
              <a:ext uri="{FF2B5EF4-FFF2-40B4-BE49-F238E27FC236}">
                <a16:creationId xmlns:a16="http://schemas.microsoft.com/office/drawing/2014/main" id="{70472E09-15C8-4F85-98BB-AE2DCA81ADA3}"/>
              </a:ext>
            </a:extLst>
          </p:cNvPr>
          <p:cNvSpPr txBox="1">
            <a:spLocks/>
          </p:cNvSpPr>
          <p:nvPr/>
        </p:nvSpPr>
        <p:spPr>
          <a:xfrm>
            <a:off x="270038" y="1554797"/>
            <a:ext cx="4273160" cy="285686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es-419" sz="1600">
                <a:solidFill>
                  <a:srgbClr val="000000"/>
                </a:solidFill>
              </a:rPr>
              <a:t>La salida resaltada confirma que el RA indicará a los hosts receptores que utilicen autoconfigure sin estado (indicador A = 1) y que se ponga en contacto con un servidor DHCPv6 para obtener otra información de configuración (indicador O = 1).</a:t>
            </a:r>
          </a:p>
          <a:p>
            <a:pPr marL="342900" indent="-342900" algn="l">
              <a:buFont typeface="Arial" panose="020B0604020202020204" pitchFamily="34" charset="0"/>
              <a:buChar char="•"/>
            </a:pPr>
            <a:endParaRPr lang="en-CA" sz="1600" b="1" dirty="0">
              <a:solidFill>
                <a:srgbClr val="000000"/>
              </a:solidFill>
            </a:endParaRPr>
          </a:p>
          <a:p>
            <a:pPr marL="0" indent="0" algn="l" rtl="0"/>
            <a:r>
              <a:rPr lang="es-419" sz="1600" b="1">
                <a:solidFill>
                  <a:srgbClr val="000000"/>
                </a:solidFill>
              </a:rPr>
              <a:t>Nota:</a:t>
            </a:r>
            <a:r>
              <a:rPr lang="es-419" sz="1600">
                <a:solidFill>
                  <a:srgbClr val="000000"/>
                </a:solidFill>
              </a:rPr>
              <a:t> Puede utilizar el </a:t>
            </a:r>
            <a:r>
              <a:rPr lang="es-419" sz="1600" b="1">
                <a:solidFill>
                  <a:srgbClr val="000000"/>
                </a:solidFill>
              </a:rPr>
              <a:t>indicador no ipv6 nd other-config-flag</a:t>
            </a:r>
            <a:r>
              <a:rPr lang="es-419" sz="1600">
                <a:solidFill>
                  <a:srgbClr val="000000"/>
                </a:solidFill>
              </a:rPr>
              <a:t> para restablecer la interfaz a la opción predeterminada de sólo SLAAC (O flag = 0). </a:t>
            </a:r>
          </a:p>
          <a:p>
            <a:pPr marL="342900" indent="-342900" algn="l">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B33E5050-323D-F94B-A72B-1F5106A8B6C9}"/>
              </a:ext>
            </a:extLst>
          </p:cNvPr>
          <p:cNvPicPr>
            <a:picLocks noChangeAspect="1"/>
          </p:cNvPicPr>
          <p:nvPr/>
        </p:nvPicPr>
        <p:blipFill>
          <a:blip r:embed="rId3"/>
          <a:stretch>
            <a:fillRect/>
          </a:stretch>
        </p:blipFill>
        <p:spPr>
          <a:xfrm>
            <a:off x="4962162" y="1554797"/>
            <a:ext cx="4006898" cy="2630169"/>
          </a:xfrm>
          <a:prstGeom prst="rect">
            <a:avLst/>
          </a:prstGeom>
        </p:spPr>
      </p:pic>
    </p:spTree>
    <p:extLst>
      <p:ext uri="{BB962C8B-B14F-4D97-AF65-F5344CB8AC3E}">
        <p14:creationId xmlns:p14="http://schemas.microsoft.com/office/powerpoint/2010/main" val="131667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es-419" sz="1400" b="1">
                <a:solidFill>
                  <a:schemeClr val="tx1"/>
                </a:solidFill>
                <a:ea typeface="Calibri" panose="020F0502020204030204" pitchFamily="34" charset="0"/>
                <a:cs typeface="Calibri" panose="020F0502020204030204" pitchFamily="34" charset="0"/>
              </a:rPr>
              <a:t>Título del módulo: </a:t>
            </a:r>
            <a:r>
              <a:rPr lang="es-419" sz="1400">
                <a:solidFill>
                  <a:schemeClr val="tx1"/>
                </a:solidFill>
                <a:ea typeface="Calibri" panose="020F0502020204030204" pitchFamily="34" charset="0"/>
                <a:cs typeface="Calibri" panose="020F0502020204030204" pitchFamily="34" charset="0"/>
              </a:rPr>
              <a:t>SLAAC y DHCPv6</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es-419" sz="1400" b="1">
                <a:solidFill>
                  <a:schemeClr val="tx1"/>
                </a:solidFill>
                <a:ea typeface="Calibri" panose="020F0502020204030204" pitchFamily="34" charset="0"/>
                <a:cs typeface="Calibri" panose="020F0502020204030204" pitchFamily="34" charset="0"/>
              </a:rPr>
              <a:t>Objetivo del módulo</a:t>
            </a:r>
            <a:r>
              <a:rPr lang="es-419" sz="1400">
                <a:solidFill>
                  <a:schemeClr val="tx1"/>
                </a:solidFill>
                <a:ea typeface="Calibri" panose="020F0502020204030204" pitchFamily="34" charset="0"/>
                <a:cs typeface="Calibri" panose="020F0502020204030204" pitchFamily="34" charset="0"/>
              </a:rPr>
              <a:t>: </a:t>
            </a:r>
            <a:r>
              <a:rPr lang="es-419"/>
              <a:t> configurar la asignación dinámica de direcciones en redes IPv6. </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580625641"/>
              </p:ext>
            </p:extLst>
          </p:nvPr>
        </p:nvGraphicFramePr>
        <p:xfrm>
          <a:off x="655782" y="1732166"/>
          <a:ext cx="7555085" cy="200533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rtl="0" fontAlgn="ctr"/>
                      <a:r>
                        <a:rPr lang="es-419" b="1">
                          <a:effectLst/>
                        </a:rPr>
                        <a:t>Título del tema</a:t>
                      </a:r>
                    </a:p>
                  </a:txBody>
                  <a:tcPr marL="47625" marR="47625" marT="47625" marB="47625" anchor="ctr"/>
                </a:tc>
                <a:tc>
                  <a:txBody>
                    <a:bodyPr/>
                    <a:lstStyle/>
                    <a:p>
                      <a:pPr algn="l" rtl="0" fontAlgn="ctr"/>
                      <a:r>
                        <a:rPr lang="es-419" b="1">
                          <a:effectLst/>
                        </a:rPr>
                        <a:t>Objetivo del tema</a:t>
                      </a:r>
                    </a:p>
                  </a:txBody>
                  <a:tcPr marL="47625" marR="47625" marT="47625" marB="47625" anchor="ctr"/>
                </a:tc>
                <a:extLst>
                  <a:ext uri="{0D108BD9-81ED-4DB2-BD59-A6C34878D82A}">
                    <a16:rowId xmlns:a16="http://schemas.microsoft.com/office/drawing/2014/main" val="742401779"/>
                  </a:ext>
                </a:extLst>
              </a:tr>
              <a:tr h="370840">
                <a:tc>
                  <a:txBody>
                    <a:bodyPr/>
                    <a:lstStyle/>
                    <a:p>
                      <a:pPr rtl="0" fontAlgn="ctr"/>
                      <a:r>
                        <a:rPr lang="es-419" b="1">
                          <a:solidFill>
                            <a:schemeClr val="bg1"/>
                          </a:solidFill>
                          <a:effectLst/>
                        </a:rPr>
                        <a:t>Asignación de direcciones de unidifusión global IPv6</a:t>
                      </a:r>
                    </a:p>
                  </a:txBody>
                  <a:tcPr marL="47625" marR="47625" marT="47625" marB="47625" anchor="ctr">
                    <a:solidFill>
                      <a:schemeClr val="accent1"/>
                    </a:solidFill>
                  </a:tcPr>
                </a:tc>
                <a:tc>
                  <a:txBody>
                    <a:bodyPr/>
                    <a:lstStyle/>
                    <a:p>
                      <a:pPr rtl="0" fontAlgn="ctr"/>
                      <a:r>
                        <a:rPr lang="es-419" b="0">
                          <a:effectLst/>
                        </a:rPr>
                        <a:t>Explicar cómo un host IPv6 puede adquirir su configuración IPv6.</a:t>
                      </a:r>
                    </a:p>
                  </a:txBody>
                  <a:tcPr marL="47625" marR="47625" marT="47625" marB="47625" anchor="ctr"/>
                </a:tc>
                <a:extLst>
                  <a:ext uri="{0D108BD9-81ED-4DB2-BD59-A6C34878D82A}">
                    <a16:rowId xmlns:a16="http://schemas.microsoft.com/office/drawing/2014/main" val="3150950737"/>
                  </a:ext>
                </a:extLst>
              </a:tr>
              <a:tr h="370840">
                <a:tc>
                  <a:txBody>
                    <a:bodyPr/>
                    <a:lstStyle/>
                    <a:p>
                      <a:pPr rtl="0" fontAlgn="ctr"/>
                      <a:r>
                        <a:rPr lang="es-419" b="1">
                          <a:solidFill>
                            <a:schemeClr val="bg1"/>
                          </a:solidFill>
                          <a:effectLst/>
                        </a:rPr>
                        <a:t>SLAAC</a:t>
                      </a:r>
                    </a:p>
                  </a:txBody>
                  <a:tcPr marL="47625" marR="47625" marT="47625" marB="47625" anchor="ctr">
                    <a:solidFill>
                      <a:schemeClr val="accent1"/>
                    </a:solidFill>
                  </a:tcPr>
                </a:tc>
                <a:tc>
                  <a:txBody>
                    <a:bodyPr/>
                    <a:lstStyle/>
                    <a:p>
                      <a:pPr rtl="0" fontAlgn="ctr"/>
                      <a:r>
                        <a:rPr lang="es-419" b="0">
                          <a:effectLst/>
                        </a:rPr>
                        <a:t>Explicar el funcionamiento de SLAAC.</a:t>
                      </a:r>
                    </a:p>
                  </a:txBody>
                  <a:tcPr marL="47625" marR="47625" marT="47625" marB="47625" anchor="ctr"/>
                </a:tc>
                <a:extLst>
                  <a:ext uri="{0D108BD9-81ED-4DB2-BD59-A6C34878D82A}">
                    <a16:rowId xmlns:a16="http://schemas.microsoft.com/office/drawing/2014/main" val="2772085455"/>
                  </a:ext>
                </a:extLst>
              </a:tr>
              <a:tr h="370840">
                <a:tc>
                  <a:txBody>
                    <a:bodyPr/>
                    <a:lstStyle/>
                    <a:p>
                      <a:pPr rtl="0" fontAlgn="ctr"/>
                      <a:r>
                        <a:rPr lang="es-419" b="1">
                          <a:solidFill>
                            <a:schemeClr val="bg1"/>
                          </a:solidFill>
                          <a:effectLst/>
                        </a:rPr>
                        <a:t>DHCPv6</a:t>
                      </a:r>
                    </a:p>
                  </a:txBody>
                  <a:tcPr marL="47625" marR="47625" marT="47625" marB="47625" anchor="ctr">
                    <a:solidFill>
                      <a:schemeClr val="accent1"/>
                    </a:solidFill>
                  </a:tcPr>
                </a:tc>
                <a:tc>
                  <a:txBody>
                    <a:bodyPr/>
                    <a:lstStyle/>
                    <a:p>
                      <a:pPr rtl="0" fontAlgn="ctr"/>
                      <a:r>
                        <a:rPr lang="es-419" b="0">
                          <a:effectLst/>
                        </a:rPr>
                        <a:t>Explicar el funcionamiento de DHCPv6.</a:t>
                      </a:r>
                    </a:p>
                  </a:txBody>
                  <a:tcPr marL="47625" marR="47625" marT="47625" marB="47625" anchor="ctr"/>
                </a:tc>
                <a:extLst>
                  <a:ext uri="{0D108BD9-81ED-4DB2-BD59-A6C34878D82A}">
                    <a16:rowId xmlns:a16="http://schemas.microsoft.com/office/drawing/2014/main" val="3228802595"/>
                  </a:ext>
                </a:extLst>
              </a:tr>
              <a:tr h="370840">
                <a:tc>
                  <a:txBody>
                    <a:bodyPr/>
                    <a:lstStyle/>
                    <a:p>
                      <a:pPr rtl="0" fontAlgn="ctr"/>
                      <a:r>
                        <a:rPr lang="es-419" b="1">
                          <a:solidFill>
                            <a:schemeClr val="bg1"/>
                          </a:solidFill>
                          <a:effectLst/>
                        </a:rPr>
                        <a:t>Configurar servidor DHCPv6</a:t>
                      </a:r>
                    </a:p>
                  </a:txBody>
                  <a:tcPr marL="47625" marR="47625" marT="47625" marB="47625" anchor="ctr">
                    <a:solidFill>
                      <a:schemeClr val="accent1"/>
                    </a:solidFill>
                  </a:tcPr>
                </a:tc>
                <a:tc>
                  <a:txBody>
                    <a:bodyPr/>
                    <a:lstStyle/>
                    <a:p>
                      <a:pPr rtl="0" fontAlgn="ctr"/>
                      <a:r>
                        <a:rPr lang="es-419" b="0">
                          <a:effectLst/>
                        </a:rPr>
                        <a:t>Configurar servidor DHCPv6 stateful y stateless.</a:t>
                      </a:r>
                    </a:p>
                  </a:txBody>
                  <a:tcPr marL="47625" marR="47625" marT="47625" marB="47625" anchor="ctr"/>
                </a:tc>
                <a:extLst>
                  <a:ext uri="{0D108BD9-81ED-4DB2-BD59-A6C34878D82A}">
                    <a16:rowId xmlns:a16="http://schemas.microsoft.com/office/drawing/2014/main" val="315323727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es-419" sz="2400"/>
              <a:t>Operación DHCPv6 sin estado DHCPv6</a:t>
            </a:r>
          </a:p>
        </p:txBody>
      </p:sp>
      <p:sp>
        <p:nvSpPr>
          <p:cNvPr id="4" name="Content Placeholder 3">
            <a:extLst>
              <a:ext uri="{FF2B5EF4-FFF2-40B4-BE49-F238E27FC236}">
                <a16:creationId xmlns:a16="http://schemas.microsoft.com/office/drawing/2014/main" id="{CC4FE5E9-1C04-5F47-929B-D8DEEDE9D4EB}"/>
              </a:ext>
            </a:extLst>
          </p:cNvPr>
          <p:cNvSpPr>
            <a:spLocks noGrp="1"/>
          </p:cNvSpPr>
          <p:nvPr>
            <p:ph idx="1"/>
          </p:nvPr>
        </p:nvSpPr>
        <p:spPr>
          <a:xfrm>
            <a:off x="291782" y="731837"/>
            <a:ext cx="8280057" cy="1252411"/>
          </a:xfrm>
        </p:spPr>
        <p:txBody>
          <a:bodyPr/>
          <a:lstStyle/>
          <a:p>
            <a:pPr marL="0" indent="0" algn="l" rtl="0"/>
            <a:r>
              <a:rPr lang="es-419" sz="1600" dirty="0">
                <a:solidFill>
                  <a:srgbClr val="000000"/>
                </a:solidFill>
              </a:rPr>
              <a:t>Si un RA indica el método DHCPv6 con estado, el host se pone en contacto con un servidor DHCPv6 para obtener toda la información de configuración.</a:t>
            </a:r>
          </a:p>
          <a:p>
            <a:pPr marL="342900" indent="-342900" algn="l" rtl="0">
              <a:buFont typeface="Arial" panose="020B0604020202020204" pitchFamily="34" charset="0"/>
              <a:buChar char="•"/>
            </a:pPr>
            <a:r>
              <a:rPr lang="es-419" sz="1600" b="1" dirty="0">
                <a:solidFill>
                  <a:srgbClr val="000000"/>
                </a:solidFill>
              </a:rPr>
              <a:t>Nota</a:t>
            </a:r>
            <a:r>
              <a:rPr lang="es-419" sz="1600" dirty="0">
                <a:solidFill>
                  <a:srgbClr val="000000"/>
                </a:solidFill>
              </a:rPr>
              <a:t>: El servidor DHCPv6 tiene estado y mantiene una lista de enlaces de direcciones IPv6. </a:t>
            </a:r>
          </a:p>
          <a:p>
            <a:pPr marL="342900" indent="-342900" algn="l">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07DB59C5-8A41-490D-99D0-C4C2AE9CE087}"/>
              </a:ext>
            </a:extLst>
          </p:cNvPr>
          <p:cNvSpPr txBox="1">
            <a:spLocks/>
          </p:cNvSpPr>
          <p:nvPr/>
        </p:nvSpPr>
        <p:spPr>
          <a:xfrm>
            <a:off x="232241" y="1801368"/>
            <a:ext cx="5473615" cy="272491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es-419" sz="1600" dirty="0">
                <a:solidFill>
                  <a:srgbClr val="000000"/>
                </a:solidFill>
              </a:rPr>
              <a:t>Por ejemplo, PC1 recibe un mensaje de RA con estado que contiene:</a:t>
            </a:r>
          </a:p>
          <a:p>
            <a:pPr marL="415985" lvl="1" indent="-342900" rtl="0">
              <a:buFont typeface="Arial" panose="020B0604020202020204" pitchFamily="34" charset="0"/>
              <a:buChar char="•"/>
            </a:pPr>
            <a:r>
              <a:rPr lang="es-419" dirty="0">
                <a:solidFill>
                  <a:srgbClr val="000000"/>
                </a:solidFill>
              </a:rPr>
              <a:t>El prefijo de red IPv6 GUA y la longitud del prefijo.</a:t>
            </a:r>
          </a:p>
          <a:p>
            <a:pPr marL="415985" lvl="1" indent="-342900" rtl="0">
              <a:buFont typeface="Arial" panose="020B0604020202020204" pitchFamily="34" charset="0"/>
              <a:buChar char="•"/>
            </a:pPr>
            <a:r>
              <a:rPr lang="es-419" dirty="0">
                <a:solidFill>
                  <a:srgbClr val="000000"/>
                </a:solidFill>
              </a:rPr>
              <a:t>Indicador establecido en 0 que informa al host de ponerse en contacto con un servidor DHCPv6.</a:t>
            </a:r>
          </a:p>
          <a:p>
            <a:pPr marL="415985" lvl="1" indent="-342900" rtl="0">
              <a:buFont typeface="Arial" panose="020B0604020202020204" pitchFamily="34" charset="0"/>
              <a:buChar char="•"/>
            </a:pPr>
            <a:r>
              <a:rPr lang="es-419" dirty="0">
                <a:solidFill>
                  <a:srgbClr val="000000"/>
                </a:solidFill>
              </a:rPr>
              <a:t>Indicador O establecido en 0 para informar al host de ponerse en contacto con un servidor DHCPv6.</a:t>
            </a:r>
          </a:p>
          <a:p>
            <a:pPr marL="415985" lvl="1" indent="-342900" rtl="0">
              <a:buFont typeface="Arial" panose="020B0604020202020204" pitchFamily="34" charset="0"/>
              <a:buChar char="•"/>
            </a:pPr>
            <a:r>
              <a:rPr lang="es-419" dirty="0">
                <a:solidFill>
                  <a:srgbClr val="000000"/>
                </a:solidFill>
              </a:rPr>
              <a:t>Indicador M establecido en el valor 1.</a:t>
            </a:r>
          </a:p>
          <a:p>
            <a:pPr marL="415985" lvl="1" indent="-342900" rtl="0">
              <a:buFont typeface="Arial" panose="020B0604020202020204" pitchFamily="34" charset="0"/>
              <a:buChar char="•"/>
            </a:pPr>
            <a:r>
              <a:rPr lang="es-419" dirty="0">
                <a:solidFill>
                  <a:srgbClr val="000000"/>
                </a:solidFill>
              </a:rPr>
              <a:t>PC1 envía un mensaje DHCPv6 SOLCIT buscando información adicional de un servidor DHCPv6 con estado.</a:t>
            </a:r>
          </a:p>
          <a:p>
            <a:pPr marL="0" indent="0" algn="l"/>
            <a:endParaRPr lang="en-CA" sz="1600" dirty="0">
              <a:solidFill>
                <a:srgbClr val="000000"/>
              </a:solidFill>
            </a:endParaRPr>
          </a:p>
        </p:txBody>
      </p:sp>
      <p:pic>
        <p:nvPicPr>
          <p:cNvPr id="15" name="Picture 14">
            <a:extLst>
              <a:ext uri="{FF2B5EF4-FFF2-40B4-BE49-F238E27FC236}">
                <a16:creationId xmlns:a16="http://schemas.microsoft.com/office/drawing/2014/main" id="{1BCA522B-739E-4D8F-B8BE-6AD2766AF70A}"/>
              </a:ext>
            </a:extLst>
          </p:cNvPr>
          <p:cNvPicPr>
            <a:picLocks noChangeAspect="1"/>
          </p:cNvPicPr>
          <p:nvPr/>
        </p:nvPicPr>
        <p:blipFill>
          <a:blip r:embed="rId3"/>
          <a:stretch>
            <a:fillRect/>
          </a:stretch>
        </p:blipFill>
        <p:spPr>
          <a:xfrm>
            <a:off x="5817326" y="1879829"/>
            <a:ext cx="3179814" cy="2337288"/>
          </a:xfrm>
          <a:prstGeom prst="rect">
            <a:avLst/>
          </a:prstGeom>
        </p:spPr>
      </p:pic>
    </p:spTree>
    <p:extLst>
      <p:ext uri="{BB962C8B-B14F-4D97-AF65-F5344CB8AC3E}">
        <p14:creationId xmlns:p14="http://schemas.microsoft.com/office/powerpoint/2010/main" val="200900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DHCPv6</a:t>
            </a:r>
            <a:br>
              <a:rPr lang="en-US" dirty="0"/>
            </a:br>
            <a:r>
              <a:rPr lang="es-419" sz="2400"/>
              <a:t>Habilitar DHCPv6 con estado en una interfaz</a:t>
            </a:r>
          </a:p>
        </p:txBody>
      </p:sp>
      <p:sp>
        <p:nvSpPr>
          <p:cNvPr id="5" name="Content Placeholder 4">
            <a:extLst>
              <a:ext uri="{FF2B5EF4-FFF2-40B4-BE49-F238E27FC236}">
                <a16:creationId xmlns:a16="http://schemas.microsoft.com/office/drawing/2014/main" id="{FE4E1224-FE22-9D42-836D-07041A77D119}"/>
              </a:ext>
            </a:extLst>
          </p:cNvPr>
          <p:cNvSpPr>
            <a:spLocks noGrp="1"/>
          </p:cNvSpPr>
          <p:nvPr>
            <p:ph idx="1"/>
          </p:nvPr>
        </p:nvSpPr>
        <p:spPr>
          <a:xfrm>
            <a:off x="474662" y="731837"/>
            <a:ext cx="8280057" cy="635145"/>
          </a:xfrm>
        </p:spPr>
        <p:txBody>
          <a:bodyPr/>
          <a:lstStyle/>
          <a:p>
            <a:pPr marL="0" indent="0" algn="l" rtl="0"/>
            <a:r>
              <a:rPr lang="es-419" sz="1600">
                <a:solidFill>
                  <a:srgbClr val="000000"/>
                </a:solidFill>
              </a:rPr>
              <a:t>DHCPv6 con estado está habilitado mediante el comando de configuración de interfaz </a:t>
            </a:r>
            <a:r>
              <a:rPr lang="es-419" sz="1600" b="1">
                <a:solidFill>
                  <a:srgbClr val="000000"/>
                </a:solidFill>
              </a:rPr>
              <a:t>ipv6 nd managed-config-flag</a:t>
            </a:r>
            <a:r>
              <a:rPr lang="es-419" sz="1600">
                <a:solidFill>
                  <a:srgbClr val="000000"/>
                </a:solidFill>
              </a:rPr>
              <a:t>, estableciendo el indicador M en 1.</a:t>
            </a:r>
          </a:p>
        </p:txBody>
      </p:sp>
      <p:sp>
        <p:nvSpPr>
          <p:cNvPr id="6" name="Content Placeholder 4">
            <a:extLst>
              <a:ext uri="{FF2B5EF4-FFF2-40B4-BE49-F238E27FC236}">
                <a16:creationId xmlns:a16="http://schemas.microsoft.com/office/drawing/2014/main" id="{C0768623-832B-4546-83D4-DFCBBC9E9F1B}"/>
              </a:ext>
            </a:extLst>
          </p:cNvPr>
          <p:cNvSpPr txBox="1">
            <a:spLocks/>
          </p:cNvSpPr>
          <p:nvPr/>
        </p:nvSpPr>
        <p:spPr>
          <a:xfrm>
            <a:off x="474663" y="1554187"/>
            <a:ext cx="4301356" cy="257328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es-419" sz="1600">
                <a:solidFill>
                  <a:srgbClr val="000000"/>
                </a:solidFill>
              </a:rPr>
              <a:t>El resultado resaltado en el ejemplo confirma que RA indicará al host que obtenga toda la información de configuración IPv6 de un servidor DHCPv6 (indicador M = 1).</a:t>
            </a:r>
          </a:p>
          <a:p>
            <a:pPr marL="342900" indent="-342900" algn="l">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F89BECFE-E384-664B-85FF-E5A3B25100F8}"/>
              </a:ext>
            </a:extLst>
          </p:cNvPr>
          <p:cNvPicPr>
            <a:picLocks noChangeAspect="1"/>
          </p:cNvPicPr>
          <p:nvPr/>
        </p:nvPicPr>
        <p:blipFill>
          <a:blip r:embed="rId3"/>
          <a:stretch>
            <a:fillRect/>
          </a:stretch>
        </p:blipFill>
        <p:spPr>
          <a:xfrm>
            <a:off x="4972313" y="1628989"/>
            <a:ext cx="3978701" cy="2573289"/>
          </a:xfrm>
          <a:prstGeom prst="rect">
            <a:avLst/>
          </a:prstGeom>
        </p:spPr>
      </p:pic>
    </p:spTree>
    <p:extLst>
      <p:ext uri="{BB962C8B-B14F-4D97-AF65-F5344CB8AC3E}">
        <p14:creationId xmlns:p14="http://schemas.microsoft.com/office/powerpoint/2010/main" val="259628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8.4 Configurar el servidor DHCPv6</a:t>
            </a:r>
          </a:p>
        </p:txBody>
      </p:sp>
    </p:spTree>
    <p:custDataLst>
      <p:tags r:id="rId1"/>
    </p:custDataLst>
    <p:extLst>
      <p:ext uri="{BB962C8B-B14F-4D97-AF65-F5344CB8AC3E}">
        <p14:creationId xmlns:p14="http://schemas.microsoft.com/office/powerpoint/2010/main" val="390642685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Configurar las </a:t>
            </a:r>
            <a:r>
              <a:rPr lang="es-419" sz="2400" dirty="0"/>
              <a:t>funciones de enrutador DHCPv6 del servidor DHCPv6</a:t>
            </a:r>
          </a:p>
        </p:txBody>
      </p:sp>
      <p:sp>
        <p:nvSpPr>
          <p:cNvPr id="6" name="Content Placeholder 5">
            <a:extLst>
              <a:ext uri="{FF2B5EF4-FFF2-40B4-BE49-F238E27FC236}">
                <a16:creationId xmlns:a16="http://schemas.microsoft.com/office/drawing/2014/main" id="{EBE507AE-F20A-7F4A-A1B8-6CDE7374D950}"/>
              </a:ext>
            </a:extLst>
          </p:cNvPr>
          <p:cNvSpPr>
            <a:spLocks noGrp="1"/>
          </p:cNvSpPr>
          <p:nvPr>
            <p:ph idx="1"/>
          </p:nvPr>
        </p:nvSpPr>
        <p:spPr>
          <a:xfrm>
            <a:off x="431971" y="914717"/>
            <a:ext cx="8280057" cy="3689897"/>
          </a:xfrm>
        </p:spPr>
        <p:txBody>
          <a:bodyPr/>
          <a:lstStyle/>
          <a:p>
            <a:pPr marL="0" indent="0" algn="l" rtl="0"/>
            <a:r>
              <a:rPr lang="es-419" sz="1600" dirty="0">
                <a:solidFill>
                  <a:srgbClr val="000000"/>
                </a:solidFill>
              </a:rPr>
              <a:t>Los </a:t>
            </a:r>
            <a:r>
              <a:rPr lang="es-419" sz="1600" dirty="0" err="1">
                <a:solidFill>
                  <a:srgbClr val="000000"/>
                </a:solidFill>
              </a:rPr>
              <a:t>routers</a:t>
            </a:r>
            <a:r>
              <a:rPr lang="es-419" sz="1600" dirty="0">
                <a:solidFill>
                  <a:srgbClr val="000000"/>
                </a:solidFill>
              </a:rPr>
              <a:t> IOS de Cisco son dispositivos potentes. En redes más pequeñas, no es necesario tener dispositivos separados para tener un servidor DHCPv6, un cliente o un agente de retransmisión. Se puede configurar un </a:t>
            </a:r>
            <a:r>
              <a:rPr lang="es-419" sz="1600" dirty="0" err="1">
                <a:solidFill>
                  <a:srgbClr val="000000"/>
                </a:solidFill>
              </a:rPr>
              <a:t>router</a:t>
            </a:r>
            <a:r>
              <a:rPr lang="es-419" sz="1600" dirty="0">
                <a:solidFill>
                  <a:srgbClr val="000000"/>
                </a:solidFill>
              </a:rPr>
              <a:t> Cisco para proporcionar servicios DHCPv6.</a:t>
            </a:r>
          </a:p>
          <a:p>
            <a:pPr marL="342900" indent="-342900" algn="l">
              <a:buFont typeface="Arial" panose="020B0604020202020204" pitchFamily="34" charset="0"/>
              <a:buChar char="•"/>
            </a:pPr>
            <a:endParaRPr lang="en-US" sz="1600" dirty="0">
              <a:solidFill>
                <a:srgbClr val="000000"/>
              </a:solidFill>
            </a:endParaRPr>
          </a:p>
          <a:p>
            <a:pPr marL="0" indent="0" algn="l" rtl="0"/>
            <a:r>
              <a:rPr lang="es-419" sz="1600" dirty="0">
                <a:solidFill>
                  <a:srgbClr val="000000"/>
                </a:solidFill>
              </a:rPr>
              <a:t>Específicamente, se puede configurar para que sea uno de los siguientes:</a:t>
            </a:r>
          </a:p>
          <a:p>
            <a:pPr marL="415985" lvl="1" indent="-342900" rtl="0">
              <a:buFont typeface="Arial" panose="020B0604020202020204" pitchFamily="34" charset="0"/>
              <a:buChar char="•"/>
            </a:pPr>
            <a:r>
              <a:rPr lang="es-419" sz="1600" b="1" dirty="0">
                <a:solidFill>
                  <a:srgbClr val="000000"/>
                </a:solidFill>
              </a:rPr>
              <a:t>Servidor DHCPv6</a:t>
            </a:r>
            <a:r>
              <a:rPr lang="es-419" sz="1600" dirty="0">
                <a:solidFill>
                  <a:srgbClr val="000000"/>
                </a:solidFill>
              </a:rPr>
              <a:t> - </a:t>
            </a:r>
            <a:r>
              <a:rPr lang="es-419" sz="1600" dirty="0" err="1">
                <a:solidFill>
                  <a:srgbClr val="000000"/>
                </a:solidFill>
              </a:rPr>
              <a:t>Router</a:t>
            </a:r>
            <a:r>
              <a:rPr lang="es-419" sz="1600" dirty="0">
                <a:solidFill>
                  <a:srgbClr val="000000"/>
                </a:solidFill>
              </a:rPr>
              <a:t> proporciona servicios DHCPv6 sin estado o con estado. </a:t>
            </a:r>
          </a:p>
          <a:p>
            <a:pPr marL="415985" lvl="1" indent="-342900" rtl="0">
              <a:buFont typeface="Arial" panose="020B0604020202020204" pitchFamily="34" charset="0"/>
              <a:buChar char="•"/>
            </a:pPr>
            <a:r>
              <a:rPr lang="es-419" sz="1600" b="1" dirty="0">
                <a:solidFill>
                  <a:srgbClr val="000000"/>
                </a:solidFill>
              </a:rPr>
              <a:t>Cliente DHCPv6</a:t>
            </a:r>
            <a:r>
              <a:rPr lang="es-419" sz="1600" dirty="0">
                <a:solidFill>
                  <a:srgbClr val="000000"/>
                </a:solidFill>
              </a:rPr>
              <a:t> : la interfaz del enrutador adquiere una configuración IP IPv6 de un servidor DHCPv6. </a:t>
            </a:r>
          </a:p>
          <a:p>
            <a:pPr marL="415985" lvl="1" indent="-342900" rtl="0">
              <a:buFont typeface="Arial" panose="020B0604020202020204" pitchFamily="34" charset="0"/>
              <a:buChar char="•"/>
            </a:pPr>
            <a:r>
              <a:rPr lang="es-419" sz="1600" b="1" dirty="0">
                <a:solidFill>
                  <a:srgbClr val="000000"/>
                </a:solidFill>
              </a:rPr>
              <a:t>Agente de retransmisión DHCPv6</a:t>
            </a:r>
            <a:r>
              <a:rPr lang="es-419" sz="1600" dirty="0">
                <a:solidFill>
                  <a:srgbClr val="000000"/>
                </a:solidFill>
              </a:rPr>
              <a:t> - </a:t>
            </a:r>
            <a:r>
              <a:rPr lang="es-419" sz="1600" dirty="0" err="1">
                <a:solidFill>
                  <a:srgbClr val="000000"/>
                </a:solidFill>
              </a:rPr>
              <a:t>Router</a:t>
            </a:r>
            <a:r>
              <a:rPr lang="es-419" sz="1600" dirty="0">
                <a:solidFill>
                  <a:srgbClr val="000000"/>
                </a:solidFill>
              </a:rPr>
              <a:t> proporciona servicios de reenvío DHCPv6 cuando el cliente y el servidor se encuentran en diferentes redes. </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7247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Configurar servidor DHCPv6</a:t>
            </a:r>
            <a:br>
              <a:rPr lang="en-US" dirty="0"/>
            </a:br>
            <a:r>
              <a:rPr lang="es-419" sz="2400" dirty="0"/>
              <a:t>Configurar un servidor DHCPv6 sin </a:t>
            </a:r>
            <a:r>
              <a:rPr lang="es-419" sz="1600" dirty="0"/>
              <a:t>estado</a:t>
            </a:r>
          </a:p>
        </p:txBody>
      </p:sp>
      <p:sp>
        <p:nvSpPr>
          <p:cNvPr id="4" name="Content Placeholder 3">
            <a:extLst>
              <a:ext uri="{FF2B5EF4-FFF2-40B4-BE49-F238E27FC236}">
                <a16:creationId xmlns:a16="http://schemas.microsoft.com/office/drawing/2014/main" id="{50A5ABAE-8CDF-2145-8BA7-E971C6374B3B}"/>
              </a:ext>
            </a:extLst>
          </p:cNvPr>
          <p:cNvSpPr>
            <a:spLocks noGrp="1"/>
          </p:cNvSpPr>
          <p:nvPr>
            <p:ph idx="1"/>
          </p:nvPr>
        </p:nvSpPr>
        <p:spPr>
          <a:xfrm>
            <a:off x="409232" y="731837"/>
            <a:ext cx="8345487" cy="3689897"/>
          </a:xfrm>
        </p:spPr>
        <p:txBody>
          <a:bodyPr/>
          <a:lstStyle/>
          <a:p>
            <a:pPr marL="0" indent="0" algn="l" rtl="0"/>
            <a:r>
              <a:rPr lang="es-419" sz="1600" dirty="0">
                <a:solidFill>
                  <a:srgbClr val="000000"/>
                </a:solidFill>
              </a:rPr>
              <a:t>La opción de servidor DHCPv6 sin estado requiere que el enrutador anuncie la información de direccionamiento de red IPv6 en los mensajes RA.</a:t>
            </a:r>
          </a:p>
          <a:p>
            <a:pPr marL="0" indent="0" algn="l"/>
            <a:endParaRPr lang="en-US" sz="900" dirty="0">
              <a:solidFill>
                <a:srgbClr val="000000"/>
              </a:solidFill>
            </a:endParaRPr>
          </a:p>
          <a:p>
            <a:pPr marL="0" indent="0" algn="l" rtl="0"/>
            <a:r>
              <a:rPr lang="es-419" sz="1600" dirty="0">
                <a:solidFill>
                  <a:srgbClr val="000000"/>
                </a:solidFill>
              </a:rPr>
              <a:t>Hay cinco pasos para configurar y verificar un enrutador como servidor DHCPv6 sin estado:</a:t>
            </a:r>
          </a:p>
          <a:p>
            <a:pPr marL="342900" indent="-342900" algn="l" rtl="0">
              <a:buFont typeface="+mj-lt"/>
              <a:buAutoNum type="arabicPeriod"/>
            </a:pPr>
            <a:r>
              <a:rPr lang="es-419" sz="1400" dirty="0">
                <a:solidFill>
                  <a:srgbClr val="000000"/>
                </a:solidFill>
              </a:rPr>
              <a:t>Habilite el </a:t>
            </a:r>
            <a:r>
              <a:rPr lang="es-419" sz="1400" dirty="0" err="1">
                <a:solidFill>
                  <a:srgbClr val="000000"/>
                </a:solidFill>
              </a:rPr>
              <a:t>routing</a:t>
            </a:r>
            <a:r>
              <a:rPr lang="es-419" sz="1400" dirty="0">
                <a:solidFill>
                  <a:srgbClr val="000000"/>
                </a:solidFill>
              </a:rPr>
              <a:t> IPv6 en el R1 por medio del comando </a:t>
            </a:r>
            <a:r>
              <a:rPr lang="es-419" sz="1400" b="1" dirty="0">
                <a:solidFill>
                  <a:srgbClr val="000000"/>
                </a:solidFill>
              </a:rPr>
              <a:t>IPv6 </a:t>
            </a:r>
            <a:r>
              <a:rPr lang="es-419" sz="1400" b="1" dirty="0" err="1">
                <a:solidFill>
                  <a:srgbClr val="000000"/>
                </a:solidFill>
              </a:rPr>
              <a:t>unicast-routing</a:t>
            </a:r>
            <a:r>
              <a:rPr lang="es-419" sz="1400" dirty="0">
                <a:solidFill>
                  <a:srgbClr val="000000"/>
                </a:solidFill>
              </a:rPr>
              <a:t>.</a:t>
            </a:r>
          </a:p>
          <a:p>
            <a:pPr marL="342900" indent="-342900" algn="l" rtl="0">
              <a:buFont typeface="+mj-lt"/>
              <a:buAutoNum type="arabicPeriod"/>
            </a:pPr>
            <a:r>
              <a:rPr lang="es-419" sz="1400" dirty="0">
                <a:solidFill>
                  <a:srgbClr val="000000"/>
                </a:solidFill>
              </a:rPr>
              <a:t>Defina un nombre de grupo DHCPv6 mediante el comando </a:t>
            </a:r>
            <a:r>
              <a:rPr lang="es-419" sz="1400" b="1" dirty="0">
                <a:solidFill>
                  <a:srgbClr val="000000"/>
                </a:solidFill>
              </a:rPr>
              <a:t>ipv6 </a:t>
            </a:r>
            <a:r>
              <a:rPr lang="es-419" sz="1400" b="1" dirty="0" err="1">
                <a:solidFill>
                  <a:srgbClr val="000000"/>
                </a:solidFill>
              </a:rPr>
              <a:t>dhcp</a:t>
            </a:r>
            <a:r>
              <a:rPr lang="es-419" sz="1400" b="1" dirty="0">
                <a:solidFill>
                  <a:srgbClr val="000000"/>
                </a:solidFill>
              </a:rPr>
              <a:t> </a:t>
            </a:r>
            <a:r>
              <a:rPr lang="es-419" sz="1400" b="1" dirty="0" err="1">
                <a:solidFill>
                  <a:srgbClr val="000000"/>
                </a:solidFill>
              </a:rPr>
              <a:t>pool</a:t>
            </a:r>
            <a:r>
              <a:rPr lang="es-419" sz="1400" i="1" dirty="0" err="1">
                <a:solidFill>
                  <a:srgbClr val="000000"/>
                </a:solidFill>
              </a:rPr>
              <a:t>POOL</a:t>
            </a:r>
            <a:r>
              <a:rPr lang="es-419" sz="1400" i="1" dirty="0">
                <a:solidFill>
                  <a:srgbClr val="000000"/>
                </a:solidFill>
              </a:rPr>
              <a:t>-NAME</a:t>
            </a:r>
            <a:r>
              <a:rPr lang="es-419" sz="1400" dirty="0">
                <a:solidFill>
                  <a:srgbClr val="000000"/>
                </a:solidFill>
              </a:rPr>
              <a:t> global </a:t>
            </a:r>
            <a:r>
              <a:rPr lang="es-419" sz="1400" dirty="0" err="1">
                <a:solidFill>
                  <a:srgbClr val="000000"/>
                </a:solidFill>
              </a:rPr>
              <a:t>config</a:t>
            </a:r>
            <a:r>
              <a:rPr lang="es-419" sz="1400" dirty="0">
                <a:solidFill>
                  <a:srgbClr val="000000"/>
                </a:solidFill>
              </a:rPr>
              <a:t>. </a:t>
            </a:r>
          </a:p>
          <a:p>
            <a:pPr marL="342900" indent="-342900" algn="l" rtl="0">
              <a:buFont typeface="+mj-lt"/>
              <a:buAutoNum type="arabicPeriod"/>
            </a:pPr>
            <a:r>
              <a:rPr lang="es-419" sz="1400" dirty="0">
                <a:solidFill>
                  <a:srgbClr val="000000"/>
                </a:solidFill>
              </a:rPr>
              <a:t>Configure el grupo DHCPv6 con opciones. Las opciones comunes incluyen </a:t>
            </a:r>
            <a:r>
              <a:rPr lang="es-419" sz="1400" b="1" dirty="0" err="1">
                <a:solidFill>
                  <a:srgbClr val="000000"/>
                </a:solidFill>
              </a:rPr>
              <a:t>dns</a:t>
            </a:r>
            <a:r>
              <a:rPr lang="es-419" sz="1400" b="1" dirty="0">
                <a:solidFill>
                  <a:srgbClr val="000000"/>
                </a:solidFill>
              </a:rPr>
              <a:t>-server X:X:X:X:X:X:X:X</a:t>
            </a:r>
            <a:r>
              <a:rPr lang="es-419" sz="1400" dirty="0">
                <a:solidFill>
                  <a:srgbClr val="000000"/>
                </a:solidFill>
              </a:rPr>
              <a:t> y </a:t>
            </a:r>
            <a:r>
              <a:rPr lang="es-419" sz="1400" b="1" dirty="0">
                <a:solidFill>
                  <a:srgbClr val="000000"/>
                </a:solidFill>
              </a:rPr>
              <a:t>nombre de dominio</a:t>
            </a:r>
            <a:r>
              <a:rPr lang="es-419" sz="1400" dirty="0">
                <a:solidFill>
                  <a:srgbClr val="000000"/>
                </a:solidFill>
              </a:rPr>
              <a:t> .</a:t>
            </a:r>
          </a:p>
          <a:p>
            <a:pPr marL="342900" indent="-342900" algn="l" rtl="0">
              <a:buFont typeface="+mj-lt"/>
              <a:buAutoNum type="arabicPeriod"/>
            </a:pPr>
            <a:r>
              <a:rPr lang="es-419" sz="1400" dirty="0">
                <a:solidFill>
                  <a:srgbClr val="000000"/>
                </a:solidFill>
              </a:rPr>
              <a:t>Enlazar la interfaz al grupo mediante el comando</a:t>
            </a:r>
            <a:r>
              <a:rPr lang="es-419" sz="1400" b="1" dirty="0">
                <a:solidFill>
                  <a:srgbClr val="000000"/>
                </a:solidFill>
              </a:rPr>
              <a:t> ipv6 </a:t>
            </a:r>
            <a:r>
              <a:rPr lang="es-419" sz="1400" b="1" dirty="0" err="1">
                <a:solidFill>
                  <a:srgbClr val="000000"/>
                </a:solidFill>
              </a:rPr>
              <a:t>dhcp</a:t>
            </a:r>
            <a:r>
              <a:rPr lang="es-419" sz="1400" b="1" dirty="0">
                <a:solidFill>
                  <a:srgbClr val="000000"/>
                </a:solidFill>
              </a:rPr>
              <a:t> server</a:t>
            </a:r>
            <a:r>
              <a:rPr lang="es-419" sz="1400" i="1" dirty="0">
                <a:solidFill>
                  <a:srgbClr val="000000"/>
                </a:solidFill>
              </a:rPr>
              <a:t> POOL-</a:t>
            </a:r>
            <a:r>
              <a:rPr lang="es-419" sz="1400" i="1" dirty="0" err="1">
                <a:solidFill>
                  <a:srgbClr val="000000"/>
                </a:solidFill>
              </a:rPr>
              <a:t>NAME</a:t>
            </a:r>
            <a:r>
              <a:rPr lang="es-419" sz="1400" dirty="0" err="1">
                <a:solidFill>
                  <a:srgbClr val="000000"/>
                </a:solidFill>
              </a:rPr>
              <a:t>interface</a:t>
            </a:r>
            <a:r>
              <a:rPr lang="es-419" sz="1400" dirty="0">
                <a:solidFill>
                  <a:srgbClr val="000000"/>
                </a:solidFill>
              </a:rPr>
              <a:t> </a:t>
            </a:r>
            <a:r>
              <a:rPr lang="es-419" sz="1400" dirty="0" err="1">
                <a:solidFill>
                  <a:srgbClr val="000000"/>
                </a:solidFill>
              </a:rPr>
              <a:t>config</a:t>
            </a:r>
            <a:r>
              <a:rPr lang="es-419" sz="1400" dirty="0">
                <a:solidFill>
                  <a:srgbClr val="000000"/>
                </a:solidFill>
              </a:rPr>
              <a:t>. </a:t>
            </a:r>
          </a:p>
          <a:p>
            <a:pPr marL="460435" lvl="4" indent="-171450" rtl="0"/>
            <a:r>
              <a:rPr lang="es-419" sz="1200" dirty="0"/>
              <a:t>El indicador O debe cambiarse de 0 a 1 mediante el comando de interfaz ipv6 </a:t>
            </a:r>
            <a:r>
              <a:rPr lang="es-419" sz="1200" dirty="0" err="1"/>
              <a:t>nd</a:t>
            </a:r>
            <a:r>
              <a:rPr lang="es-419" sz="1200" dirty="0"/>
              <a:t> </a:t>
            </a:r>
            <a:r>
              <a:rPr lang="es-419" sz="1200" dirty="0" err="1"/>
              <a:t>other-config-flag</a:t>
            </a:r>
            <a:r>
              <a:rPr lang="es-419" sz="1200" dirty="0"/>
              <a:t>. Los mensajes RA enviados en esta interfaz indican que hay información adicional disponible de un servidor de DHCPv6 sin estado. El indicador A es 1 de forma predeterminada, indicando a los clientes que usen SLAAC para crear su propio GUA.</a:t>
            </a:r>
          </a:p>
          <a:p>
            <a:pPr marL="342900" indent="-342900" algn="l" rtl="0">
              <a:buFont typeface="+mj-lt"/>
              <a:buAutoNum type="arabicPeriod"/>
            </a:pPr>
            <a:r>
              <a:rPr lang="es-419" sz="1400" dirty="0">
                <a:solidFill>
                  <a:srgbClr val="000000"/>
                </a:solidFill>
              </a:rPr>
              <a:t>Compruebe que los hosts han recibido información de direccionamiento IPv6 mediante el comando </a:t>
            </a:r>
            <a:r>
              <a:rPr lang="es-419" sz="1400" b="1" dirty="0" err="1">
                <a:solidFill>
                  <a:srgbClr val="000000"/>
                </a:solidFill>
              </a:rPr>
              <a:t>ipconfig</a:t>
            </a:r>
            <a:r>
              <a:rPr lang="es-419" sz="1400" b="1" dirty="0">
                <a:solidFill>
                  <a:srgbClr val="000000"/>
                </a:solidFill>
              </a:rPr>
              <a:t> /</a:t>
            </a:r>
            <a:r>
              <a:rPr lang="es-419" sz="1400" b="1" dirty="0" err="1">
                <a:solidFill>
                  <a:srgbClr val="000000"/>
                </a:solidFill>
              </a:rPr>
              <a:t>all</a:t>
            </a:r>
            <a:r>
              <a:rPr lang="es-419" sz="1400" b="1" dirty="0">
                <a:solidFill>
                  <a:srgbClr val="000000"/>
                </a:solidFill>
              </a:rPr>
              <a:t> </a:t>
            </a:r>
            <a:r>
              <a:rPr lang="es-419" sz="1400" dirty="0">
                <a:solidFill>
                  <a:srgbClr val="000000"/>
                </a:solidFill>
              </a:rPr>
              <a:t>.</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87840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Configurar servidor DHCPv6</a:t>
            </a:r>
            <a:br>
              <a:rPr lang="en-US" dirty="0"/>
            </a:br>
            <a:r>
              <a:rPr lang="es-419" sz="2400" dirty="0"/>
              <a:t>Configurar un cliente DHCPv6 sin </a:t>
            </a:r>
            <a:r>
              <a:rPr lang="es-419" sz="1600" dirty="0"/>
              <a:t>estado</a:t>
            </a:r>
          </a:p>
        </p:txBody>
      </p:sp>
      <p:sp>
        <p:nvSpPr>
          <p:cNvPr id="5" name="Content Placeholder 4">
            <a:extLst>
              <a:ext uri="{FF2B5EF4-FFF2-40B4-BE49-F238E27FC236}">
                <a16:creationId xmlns:a16="http://schemas.microsoft.com/office/drawing/2014/main" id="{6A56C2EB-80F7-FE41-8329-DF2B32FE3213}"/>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Un enrutador también puede ser un cliente DHCPv6 y obtener una configuración IPv6 de un servidor DHCPv6, como un enrutador que funcione como servidor DHCPv6.</a:t>
            </a:r>
          </a:p>
          <a:p>
            <a:pPr marL="342900" indent="-342900" algn="l" rtl="0">
              <a:buFont typeface="+mj-lt"/>
              <a:buAutoNum type="arabicPeriod"/>
            </a:pPr>
            <a:r>
              <a:rPr lang="es-419" sz="1600">
                <a:solidFill>
                  <a:srgbClr val="000000"/>
                </a:solidFill>
              </a:rPr>
              <a:t>Habilite el routing IPv6 en el R1 por medio del comando </a:t>
            </a:r>
            <a:r>
              <a:rPr lang="es-419" sz="1600" b="1">
                <a:solidFill>
                  <a:srgbClr val="000000"/>
                </a:solidFill>
              </a:rPr>
              <a:t>IPv6 unicast-routing</a:t>
            </a:r>
            <a:r>
              <a:rPr lang="es-419" sz="1600">
                <a:solidFill>
                  <a:srgbClr val="000000"/>
                </a:solidFill>
              </a:rPr>
              <a:t>.</a:t>
            </a:r>
          </a:p>
          <a:p>
            <a:pPr marL="342900" indent="-342900" algn="l" rtl="0">
              <a:buFont typeface="+mj-lt"/>
              <a:buAutoNum type="arabicPeriod"/>
            </a:pPr>
            <a:r>
              <a:rPr lang="es-419" sz="1600">
                <a:solidFill>
                  <a:srgbClr val="000000"/>
                </a:solidFill>
              </a:rPr>
              <a:t>Configure el enrutador cliente para crear una LLA. Una dirección local de vínculo IPv6 se crea en una interfaz de enrutador cuando se configura una dirección de unidifusión global, o sin una GUA mediante el comando de configuración de intefaz </a:t>
            </a:r>
            <a:r>
              <a:rPr lang="es-419" sz="1600" b="1">
                <a:solidFill>
                  <a:srgbClr val="000000"/>
                </a:solidFill>
              </a:rPr>
              <a:t>ipv6 enable</a:t>
            </a:r>
            <a:r>
              <a:rPr lang="es-419" sz="1600">
                <a:solidFill>
                  <a:srgbClr val="000000"/>
                </a:solidFill>
              </a:rPr>
              <a:t> . Cisco IOS utiliza EUI-64 para crear el ID de interfaz.</a:t>
            </a:r>
          </a:p>
          <a:p>
            <a:pPr marL="342900" indent="-342900" algn="l" rtl="0">
              <a:buFont typeface="+mj-lt"/>
              <a:buAutoNum type="arabicPeriod"/>
            </a:pPr>
            <a:r>
              <a:rPr lang="es-419" sz="1600">
                <a:solidFill>
                  <a:srgbClr val="000000"/>
                </a:solidFill>
              </a:rPr>
              <a:t>Configure el enrutador cliente para que utilice SLAAC mediante el comando </a:t>
            </a:r>
            <a:r>
              <a:rPr lang="es-419" sz="1600" b="1">
                <a:solidFill>
                  <a:srgbClr val="000000"/>
                </a:solidFill>
              </a:rPr>
              <a:t>ipv6 address autoconfig</a:t>
            </a:r>
            <a:r>
              <a:rPr lang="es-419" sz="1600">
                <a:solidFill>
                  <a:srgbClr val="000000"/>
                </a:solidFill>
              </a:rPr>
              <a:t> .</a:t>
            </a:r>
          </a:p>
          <a:p>
            <a:pPr marL="342900" indent="-342900" algn="l" rtl="0">
              <a:buFont typeface="+mj-lt"/>
              <a:buAutoNum type="arabicPeriod"/>
            </a:pPr>
            <a:r>
              <a:rPr lang="es-419" sz="1600">
                <a:solidFill>
                  <a:srgbClr val="000000"/>
                </a:solidFill>
              </a:rPr>
              <a:t>Compruebe que el router cliente tiene asignado un GUA mediante el comando </a:t>
            </a:r>
            <a:r>
              <a:rPr lang="es-419" sz="1600" b="1">
                <a:solidFill>
                  <a:srgbClr val="000000"/>
                </a:solidFill>
              </a:rPr>
              <a:t>show ipv6 interface brief</a:t>
            </a:r>
            <a:r>
              <a:rPr lang="es-419" sz="1600">
                <a:solidFill>
                  <a:srgbClr val="000000"/>
                </a:solidFill>
              </a:rPr>
              <a:t> .</a:t>
            </a:r>
          </a:p>
          <a:p>
            <a:pPr marL="342900" indent="-342900" algn="l" rtl="0">
              <a:buFont typeface="+mj-lt"/>
              <a:buAutoNum type="arabicPeriod"/>
            </a:pPr>
            <a:r>
              <a:rPr lang="es-419" sz="1600">
                <a:solidFill>
                  <a:srgbClr val="000000"/>
                </a:solidFill>
              </a:rPr>
              <a:t>Verifique que el enrutador cliente haya recibido otra información DHCPv6 necesaria. El comando </a:t>
            </a:r>
            <a:r>
              <a:rPr lang="es-419" sz="1600" b="1">
                <a:solidFill>
                  <a:srgbClr val="000000"/>
                </a:solidFill>
              </a:rPr>
              <a:t>show ipv6 dhcp interface g0/0/1</a:t>
            </a:r>
            <a:r>
              <a:rPr lang="es-419" sz="1600">
                <a:solidFill>
                  <a:srgbClr val="000000"/>
                </a:solidFill>
              </a:rPr>
              <a:t> confirma que el cliente ha recibido información de opciones DHCP, como el servidor DNS y el nombre de dominio.</a:t>
            </a:r>
          </a:p>
        </p:txBody>
      </p:sp>
    </p:spTree>
    <p:extLst>
      <p:ext uri="{BB962C8B-B14F-4D97-AF65-F5344CB8AC3E}">
        <p14:creationId xmlns:p14="http://schemas.microsoft.com/office/powerpoint/2010/main" val="314676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Configurar servidor DHCPv6</a:t>
            </a:r>
            <a:br>
              <a:rPr lang="en-US" dirty="0"/>
            </a:br>
            <a:r>
              <a:rPr lang="es-419" sz="2400"/>
              <a:t>Configurar un servidor DHCPv6 con estado</a:t>
            </a:r>
          </a:p>
        </p:txBody>
      </p:sp>
      <p:sp>
        <p:nvSpPr>
          <p:cNvPr id="4" name="Content Placeholder 3">
            <a:extLst>
              <a:ext uri="{FF2B5EF4-FFF2-40B4-BE49-F238E27FC236}">
                <a16:creationId xmlns:a16="http://schemas.microsoft.com/office/drawing/2014/main" id="{016308F5-CA2B-2246-B756-3741F1111BFC}"/>
              </a:ext>
            </a:extLst>
          </p:cNvPr>
          <p:cNvSpPr>
            <a:spLocks noGrp="1"/>
          </p:cNvSpPr>
          <p:nvPr>
            <p:ph idx="1"/>
          </p:nvPr>
        </p:nvSpPr>
        <p:spPr>
          <a:xfrm>
            <a:off x="474662" y="670877"/>
            <a:ext cx="8280057" cy="3689897"/>
          </a:xfrm>
        </p:spPr>
        <p:txBody>
          <a:bodyPr/>
          <a:lstStyle/>
          <a:p>
            <a:pPr marL="0" indent="0" algn="l" rtl="0"/>
            <a:r>
              <a:rPr lang="es-419" sz="1600" dirty="0">
                <a:solidFill>
                  <a:srgbClr val="000000"/>
                </a:solidFill>
              </a:rPr>
              <a:t>La opción de servidor DHCP con estado requiere que el enrutador habilitado para IPv6 indique al host que se ponga en contacto con un servidor DHCPv6 para obtener toda la información de direccionamiento de red IPv6 necesaria.</a:t>
            </a:r>
          </a:p>
          <a:p>
            <a:pPr marL="0" indent="0" algn="l"/>
            <a:endParaRPr lang="en-US" sz="1600" dirty="0">
              <a:solidFill>
                <a:srgbClr val="000000"/>
              </a:solidFill>
            </a:endParaRPr>
          </a:p>
          <a:p>
            <a:pPr marL="0" indent="0" algn="l" rtl="0"/>
            <a:r>
              <a:rPr lang="es-419" sz="1600" dirty="0">
                <a:solidFill>
                  <a:srgbClr val="000000"/>
                </a:solidFill>
              </a:rPr>
              <a:t>Hay cinco pasos para configurar y verificar un enrutador como un servidor DHCPv6 con estado:</a:t>
            </a:r>
          </a:p>
          <a:p>
            <a:pPr marL="342900" indent="-342900" algn="l" rtl="0">
              <a:buFont typeface="+mj-lt"/>
              <a:buAutoNum type="arabicPeriod"/>
            </a:pPr>
            <a:r>
              <a:rPr lang="es-419" sz="1400" dirty="0">
                <a:solidFill>
                  <a:srgbClr val="000000"/>
                </a:solidFill>
              </a:rPr>
              <a:t>Habilite el </a:t>
            </a:r>
            <a:r>
              <a:rPr lang="es-419" sz="1400" dirty="0" err="1">
                <a:solidFill>
                  <a:srgbClr val="000000"/>
                </a:solidFill>
              </a:rPr>
              <a:t>routing</a:t>
            </a:r>
            <a:r>
              <a:rPr lang="es-419" sz="1400" dirty="0">
                <a:solidFill>
                  <a:srgbClr val="000000"/>
                </a:solidFill>
              </a:rPr>
              <a:t> IPv6 en el R1 por medio del comando </a:t>
            </a:r>
            <a:r>
              <a:rPr lang="es-419" sz="1400" b="1" dirty="0">
                <a:solidFill>
                  <a:srgbClr val="000000"/>
                </a:solidFill>
              </a:rPr>
              <a:t>IPv6 </a:t>
            </a:r>
            <a:r>
              <a:rPr lang="es-419" sz="1400" b="1" dirty="0" err="1">
                <a:solidFill>
                  <a:srgbClr val="000000"/>
                </a:solidFill>
              </a:rPr>
              <a:t>unicast-routing</a:t>
            </a:r>
            <a:r>
              <a:rPr lang="es-419" sz="1400" dirty="0">
                <a:solidFill>
                  <a:srgbClr val="000000"/>
                </a:solidFill>
              </a:rPr>
              <a:t>.</a:t>
            </a:r>
          </a:p>
          <a:p>
            <a:pPr marL="342900" indent="-342900" algn="l" rtl="0">
              <a:buFont typeface="+mj-lt"/>
              <a:buAutoNum type="arabicPeriod"/>
            </a:pPr>
            <a:r>
              <a:rPr lang="es-419" sz="1400" dirty="0">
                <a:solidFill>
                  <a:srgbClr val="000000"/>
                </a:solidFill>
              </a:rPr>
              <a:t>Defina un nombre de grupo DHCPv6 mediante el comando </a:t>
            </a:r>
            <a:r>
              <a:rPr lang="es-419" sz="1400" b="1" dirty="0">
                <a:solidFill>
                  <a:srgbClr val="000000"/>
                </a:solidFill>
              </a:rPr>
              <a:t>ipv6 </a:t>
            </a:r>
            <a:r>
              <a:rPr lang="es-419" sz="1400" b="1" dirty="0" err="1">
                <a:solidFill>
                  <a:srgbClr val="000000"/>
                </a:solidFill>
              </a:rPr>
              <a:t>dhcp</a:t>
            </a:r>
            <a:r>
              <a:rPr lang="es-419" sz="1400" b="1" dirty="0">
                <a:solidFill>
                  <a:srgbClr val="000000"/>
                </a:solidFill>
              </a:rPr>
              <a:t> </a:t>
            </a:r>
            <a:r>
              <a:rPr lang="es-419" sz="1400" b="1" dirty="0" err="1">
                <a:solidFill>
                  <a:srgbClr val="000000"/>
                </a:solidFill>
              </a:rPr>
              <a:t>pool</a:t>
            </a:r>
            <a:r>
              <a:rPr lang="es-419" sz="1400" i="1" dirty="0" err="1">
                <a:solidFill>
                  <a:srgbClr val="000000"/>
                </a:solidFill>
              </a:rPr>
              <a:t>POOL</a:t>
            </a:r>
            <a:r>
              <a:rPr lang="es-419" sz="1400" i="1" dirty="0">
                <a:solidFill>
                  <a:srgbClr val="000000"/>
                </a:solidFill>
              </a:rPr>
              <a:t>-NAME</a:t>
            </a:r>
            <a:r>
              <a:rPr lang="es-419" sz="1400" dirty="0">
                <a:solidFill>
                  <a:srgbClr val="000000"/>
                </a:solidFill>
              </a:rPr>
              <a:t> global </a:t>
            </a:r>
            <a:r>
              <a:rPr lang="es-419" sz="1400" dirty="0" err="1">
                <a:solidFill>
                  <a:srgbClr val="000000"/>
                </a:solidFill>
              </a:rPr>
              <a:t>config</a:t>
            </a:r>
            <a:r>
              <a:rPr lang="es-419" sz="1400" dirty="0">
                <a:solidFill>
                  <a:srgbClr val="000000"/>
                </a:solidFill>
              </a:rPr>
              <a:t>. </a:t>
            </a:r>
          </a:p>
          <a:p>
            <a:pPr marL="342900" indent="-342900" algn="l" rtl="0">
              <a:buFont typeface="+mj-lt"/>
              <a:buAutoNum type="arabicPeriod"/>
            </a:pPr>
            <a:r>
              <a:rPr lang="es-419" sz="1400" dirty="0">
                <a:solidFill>
                  <a:srgbClr val="000000"/>
                </a:solidFill>
              </a:rPr>
              <a:t>Configure el grupo DHCPv6 con opciones. Las opciones comunes incluyen el comando </a:t>
            </a:r>
            <a:r>
              <a:rPr lang="es-419" sz="1400" b="1" dirty="0" err="1">
                <a:solidFill>
                  <a:srgbClr val="000000"/>
                </a:solidFill>
              </a:rPr>
              <a:t>address</a:t>
            </a:r>
            <a:r>
              <a:rPr lang="es-419" sz="1400" b="1" dirty="0">
                <a:solidFill>
                  <a:srgbClr val="000000"/>
                </a:solidFill>
              </a:rPr>
              <a:t> </a:t>
            </a:r>
            <a:r>
              <a:rPr lang="es-419" sz="1400" b="1" dirty="0" err="1">
                <a:solidFill>
                  <a:srgbClr val="000000"/>
                </a:solidFill>
              </a:rPr>
              <a:t>prefix</a:t>
            </a:r>
            <a:r>
              <a:rPr lang="es-419" sz="1400" dirty="0">
                <a:solidFill>
                  <a:srgbClr val="000000"/>
                </a:solidFill>
              </a:rPr>
              <a:t> , el nombre de dominio, la dirección IP del servidor DHS y más.</a:t>
            </a:r>
          </a:p>
          <a:p>
            <a:pPr marL="342900" indent="-342900" algn="l" rtl="0">
              <a:buFont typeface="+mj-lt"/>
              <a:buAutoNum type="arabicPeriod"/>
            </a:pPr>
            <a:r>
              <a:rPr lang="es-419" sz="1400" dirty="0">
                <a:solidFill>
                  <a:srgbClr val="000000"/>
                </a:solidFill>
              </a:rPr>
              <a:t>Enlazar la interfaz al grupo mediante el comando</a:t>
            </a:r>
            <a:r>
              <a:rPr lang="es-419" sz="1400" b="1" dirty="0">
                <a:solidFill>
                  <a:srgbClr val="000000"/>
                </a:solidFill>
              </a:rPr>
              <a:t> ipv6 </a:t>
            </a:r>
            <a:r>
              <a:rPr lang="es-419" sz="1400" b="1" dirty="0" err="1">
                <a:solidFill>
                  <a:srgbClr val="000000"/>
                </a:solidFill>
              </a:rPr>
              <a:t>dhcp</a:t>
            </a:r>
            <a:r>
              <a:rPr lang="es-419" sz="1400" b="1" dirty="0">
                <a:solidFill>
                  <a:srgbClr val="000000"/>
                </a:solidFill>
              </a:rPr>
              <a:t> server</a:t>
            </a:r>
            <a:r>
              <a:rPr lang="es-419" sz="1400" i="1" dirty="0">
                <a:solidFill>
                  <a:srgbClr val="000000"/>
                </a:solidFill>
              </a:rPr>
              <a:t> POOL-</a:t>
            </a:r>
            <a:r>
              <a:rPr lang="es-419" sz="1400" i="1" dirty="0" err="1">
                <a:solidFill>
                  <a:srgbClr val="000000"/>
                </a:solidFill>
              </a:rPr>
              <a:t>NAME</a:t>
            </a:r>
            <a:r>
              <a:rPr lang="es-419" sz="1400" dirty="0" err="1">
                <a:solidFill>
                  <a:srgbClr val="000000"/>
                </a:solidFill>
              </a:rPr>
              <a:t>interface</a:t>
            </a:r>
            <a:r>
              <a:rPr lang="es-419" sz="1400" dirty="0">
                <a:solidFill>
                  <a:srgbClr val="000000"/>
                </a:solidFill>
              </a:rPr>
              <a:t> </a:t>
            </a:r>
            <a:r>
              <a:rPr lang="es-419" sz="1400" dirty="0" err="1">
                <a:solidFill>
                  <a:srgbClr val="000000"/>
                </a:solidFill>
              </a:rPr>
              <a:t>config</a:t>
            </a:r>
            <a:r>
              <a:rPr lang="es-419" sz="1400" dirty="0">
                <a:solidFill>
                  <a:srgbClr val="000000"/>
                </a:solidFill>
              </a:rPr>
              <a:t>. </a:t>
            </a:r>
          </a:p>
          <a:p>
            <a:pPr marL="503298" lvl="3" indent="-285750" rtl="0">
              <a:buFont typeface="Arial" panose="020B0604020202020204" pitchFamily="34" charset="0"/>
              <a:buChar char="•"/>
            </a:pPr>
            <a:r>
              <a:rPr lang="es-419" dirty="0">
                <a:solidFill>
                  <a:srgbClr val="000000"/>
                </a:solidFill>
              </a:rPr>
              <a:t>El indicador O debe cambiarse de 0 a 1 mediante el comando de </a:t>
            </a:r>
            <a:r>
              <a:rPr lang="es-419" dirty="0" err="1">
                <a:solidFill>
                  <a:srgbClr val="000000"/>
                </a:solidFill>
              </a:rPr>
              <a:t>interfa</a:t>
            </a:r>
            <a:r>
              <a:rPr lang="es-419" dirty="0">
                <a:solidFill>
                  <a:srgbClr val="000000"/>
                </a:solidFill>
              </a:rPr>
              <a:t> </a:t>
            </a:r>
            <a:r>
              <a:rPr lang="es-419" b="1" dirty="0">
                <a:solidFill>
                  <a:srgbClr val="000000"/>
                </a:solidFill>
              </a:rPr>
              <a:t>ipv6 </a:t>
            </a:r>
            <a:r>
              <a:rPr lang="es-419" b="1" dirty="0" err="1">
                <a:solidFill>
                  <a:srgbClr val="000000"/>
                </a:solidFill>
              </a:rPr>
              <a:t>nd</a:t>
            </a:r>
            <a:r>
              <a:rPr lang="es-419" b="1" dirty="0">
                <a:solidFill>
                  <a:srgbClr val="000000"/>
                </a:solidFill>
              </a:rPr>
              <a:t> </a:t>
            </a:r>
            <a:r>
              <a:rPr lang="es-419" b="1" dirty="0" err="1">
                <a:solidFill>
                  <a:srgbClr val="000000"/>
                </a:solidFill>
              </a:rPr>
              <a:t>other-config-flag</a:t>
            </a:r>
            <a:r>
              <a:rPr lang="es-419" dirty="0">
                <a:solidFill>
                  <a:srgbClr val="000000"/>
                </a:solidFill>
              </a:rPr>
              <a:t>. </a:t>
            </a:r>
          </a:p>
          <a:p>
            <a:pPr marL="503298" lvl="3" indent="-285750" rtl="0">
              <a:buFont typeface="Arial" panose="020B0604020202020204" pitchFamily="34" charset="0"/>
              <a:buChar char="•"/>
            </a:pPr>
            <a:r>
              <a:rPr lang="es-419" dirty="0">
                <a:solidFill>
                  <a:srgbClr val="000000"/>
                </a:solidFill>
              </a:rPr>
              <a:t>Cambie manualmente el indicador A de 1 a 0 mediante el comando </a:t>
            </a:r>
            <a:r>
              <a:rPr lang="es-419" b="1" dirty="0">
                <a:solidFill>
                  <a:srgbClr val="000000"/>
                </a:solidFill>
              </a:rPr>
              <a:t>ipv6 </a:t>
            </a:r>
            <a:r>
              <a:rPr lang="es-419" b="1" dirty="0" err="1">
                <a:solidFill>
                  <a:srgbClr val="000000"/>
                </a:solidFill>
              </a:rPr>
              <a:t>nd</a:t>
            </a:r>
            <a:r>
              <a:rPr lang="es-419" b="1" dirty="0">
                <a:solidFill>
                  <a:srgbClr val="000000"/>
                </a:solidFill>
              </a:rPr>
              <a:t> </a:t>
            </a:r>
            <a:r>
              <a:rPr lang="es-419" b="1" dirty="0" err="1">
                <a:solidFill>
                  <a:srgbClr val="000000"/>
                </a:solidFill>
              </a:rPr>
              <a:t>prefix</a:t>
            </a:r>
            <a:r>
              <a:rPr lang="es-419" b="1" dirty="0">
                <a:solidFill>
                  <a:srgbClr val="000000"/>
                </a:solidFill>
              </a:rPr>
              <a:t> default no-</a:t>
            </a:r>
            <a:r>
              <a:rPr lang="es-419" b="1" dirty="0" err="1">
                <a:solidFill>
                  <a:srgbClr val="000000"/>
                </a:solidFill>
              </a:rPr>
              <a:t>autoconfig</a:t>
            </a:r>
            <a:r>
              <a:rPr lang="es-419" b="1" dirty="0">
                <a:solidFill>
                  <a:srgbClr val="000000"/>
                </a:solidFill>
              </a:rPr>
              <a:t> </a:t>
            </a:r>
            <a:r>
              <a:rPr lang="es-419" dirty="0">
                <a:solidFill>
                  <a:srgbClr val="000000"/>
                </a:solidFill>
              </a:rPr>
              <a:t>interface para informar al cliente de que no utilice SLAAC para crear un GUA. El </a:t>
            </a:r>
            <a:r>
              <a:rPr lang="es-419" dirty="0" err="1">
                <a:solidFill>
                  <a:srgbClr val="000000"/>
                </a:solidFill>
              </a:rPr>
              <a:t>router</a:t>
            </a:r>
            <a:r>
              <a:rPr lang="es-419" dirty="0">
                <a:solidFill>
                  <a:srgbClr val="000000"/>
                </a:solidFill>
              </a:rPr>
              <a:t> responde a las solicitudes de DHCPv6 con la información incluida en el pool.</a:t>
            </a:r>
          </a:p>
          <a:p>
            <a:pPr marL="342900" indent="-342900" algn="l" rtl="0">
              <a:buFont typeface="+mj-lt"/>
              <a:buAutoNum type="arabicPeriod"/>
            </a:pPr>
            <a:r>
              <a:rPr lang="es-419" sz="1400" dirty="0">
                <a:solidFill>
                  <a:srgbClr val="000000"/>
                </a:solidFill>
              </a:rPr>
              <a:t>Compruebe que los hosts han recibido información de direccionamiento IPv6 mediante el comando </a:t>
            </a:r>
            <a:r>
              <a:rPr lang="es-419" sz="1400" b="1" dirty="0" err="1">
                <a:solidFill>
                  <a:srgbClr val="000000"/>
                </a:solidFill>
              </a:rPr>
              <a:t>ipconfig</a:t>
            </a:r>
            <a:r>
              <a:rPr lang="es-419" sz="1400" b="1" dirty="0">
                <a:solidFill>
                  <a:srgbClr val="000000"/>
                </a:solidFill>
              </a:rPr>
              <a:t> /</a:t>
            </a:r>
            <a:r>
              <a:rPr lang="es-419" sz="1400" b="1" dirty="0" err="1">
                <a:solidFill>
                  <a:srgbClr val="000000"/>
                </a:solidFill>
              </a:rPr>
              <a:t>all</a:t>
            </a:r>
            <a:r>
              <a:rPr lang="es-419" sz="1400" b="1" dirty="0">
                <a:solidFill>
                  <a:srgbClr val="000000"/>
                </a:solidFill>
              </a:rPr>
              <a:t> </a:t>
            </a:r>
            <a:r>
              <a:rPr lang="es-419" sz="1400" dirty="0">
                <a:solidFill>
                  <a:srgbClr val="000000"/>
                </a:solidFill>
              </a:rPr>
              <a:t>.</a:t>
            </a:r>
          </a:p>
        </p:txBody>
      </p:sp>
    </p:spTree>
    <p:extLst>
      <p:ext uri="{BB962C8B-B14F-4D97-AF65-F5344CB8AC3E}">
        <p14:creationId xmlns:p14="http://schemas.microsoft.com/office/powerpoint/2010/main" val="383356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Configurar servidor DHCPv6</a:t>
            </a:r>
            <a:br>
              <a:rPr lang="en-US" dirty="0"/>
            </a:br>
            <a:r>
              <a:rPr lang="es-419" sz="2400"/>
              <a:t>Configurar un cliente DHCPv6 con estado</a:t>
            </a:r>
          </a:p>
        </p:txBody>
      </p:sp>
      <p:sp>
        <p:nvSpPr>
          <p:cNvPr id="5" name="Content Placeholder 4">
            <a:extLst>
              <a:ext uri="{FF2B5EF4-FFF2-40B4-BE49-F238E27FC236}">
                <a16:creationId xmlns:a16="http://schemas.microsoft.com/office/drawing/2014/main" id="{3F634DDA-6EBE-A540-AC89-84E3552D9CA1}"/>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Un </a:t>
            </a:r>
            <a:r>
              <a:rPr lang="es-419" sz="1600" dirty="0" err="1">
                <a:solidFill>
                  <a:srgbClr val="000000"/>
                </a:solidFill>
              </a:rPr>
              <a:t>router</a:t>
            </a:r>
            <a:r>
              <a:rPr lang="es-419" sz="1600" dirty="0">
                <a:solidFill>
                  <a:srgbClr val="000000"/>
                </a:solidFill>
              </a:rPr>
              <a:t> también puede ser un cliente DHCPv6. El enrutador cliente debe tener habilitado el enrutamiento </a:t>
            </a:r>
            <a:r>
              <a:rPr lang="es-419" sz="1600" b="1" dirty="0" err="1">
                <a:solidFill>
                  <a:srgbClr val="000000"/>
                </a:solidFill>
              </a:rPr>
              <a:t>unicast-routing</a:t>
            </a:r>
            <a:r>
              <a:rPr lang="es-419" sz="1600" dirty="0">
                <a:solidFill>
                  <a:srgbClr val="000000"/>
                </a:solidFill>
              </a:rPr>
              <a:t> ipv6 y una dirección local de enlace IPv6 para enviar y recibir mensajes IPv6.</a:t>
            </a:r>
          </a:p>
          <a:p>
            <a:pPr marL="0" indent="0" algn="l"/>
            <a:endParaRPr lang="en-US" sz="1000" dirty="0">
              <a:solidFill>
                <a:srgbClr val="000000"/>
              </a:solidFill>
            </a:endParaRPr>
          </a:p>
          <a:p>
            <a:pPr marL="0" indent="0" algn="l" rtl="0"/>
            <a:r>
              <a:rPr lang="es-419" sz="1600" dirty="0">
                <a:solidFill>
                  <a:srgbClr val="000000"/>
                </a:solidFill>
              </a:rPr>
              <a:t>Hay cinco pasos para configurar y verificar un enrutador como cliente DHCPv6 sin estado.</a:t>
            </a:r>
          </a:p>
          <a:p>
            <a:pPr marL="342900" indent="-342900" algn="l" rtl="0">
              <a:buFont typeface="+mj-lt"/>
              <a:buAutoNum type="arabicPeriod"/>
            </a:pPr>
            <a:r>
              <a:rPr lang="es-419" sz="1400" dirty="0">
                <a:solidFill>
                  <a:srgbClr val="000000"/>
                </a:solidFill>
              </a:rPr>
              <a:t>Habilite el </a:t>
            </a:r>
            <a:r>
              <a:rPr lang="es-419" sz="1400" dirty="0" err="1">
                <a:solidFill>
                  <a:srgbClr val="000000"/>
                </a:solidFill>
              </a:rPr>
              <a:t>routing</a:t>
            </a:r>
            <a:r>
              <a:rPr lang="es-419" sz="1400" dirty="0">
                <a:solidFill>
                  <a:srgbClr val="000000"/>
                </a:solidFill>
              </a:rPr>
              <a:t> IPv6 en el R1 por medio del comando </a:t>
            </a:r>
            <a:r>
              <a:rPr lang="es-419" sz="1400" b="1" dirty="0">
                <a:solidFill>
                  <a:srgbClr val="000000"/>
                </a:solidFill>
              </a:rPr>
              <a:t>IPv6 </a:t>
            </a:r>
            <a:r>
              <a:rPr lang="es-419" sz="1400" b="1" dirty="0" err="1">
                <a:solidFill>
                  <a:srgbClr val="000000"/>
                </a:solidFill>
              </a:rPr>
              <a:t>unicast-routing</a:t>
            </a:r>
            <a:r>
              <a:rPr lang="es-419" sz="1400" dirty="0">
                <a:solidFill>
                  <a:srgbClr val="000000"/>
                </a:solidFill>
              </a:rPr>
              <a:t>.</a:t>
            </a:r>
          </a:p>
          <a:p>
            <a:pPr marL="342900" indent="-342900" algn="l" rtl="0">
              <a:buFont typeface="+mj-lt"/>
              <a:buAutoNum type="arabicPeriod"/>
            </a:pPr>
            <a:r>
              <a:rPr lang="es-419" sz="1400" dirty="0">
                <a:solidFill>
                  <a:srgbClr val="000000"/>
                </a:solidFill>
              </a:rPr>
              <a:t>Configure el </a:t>
            </a:r>
            <a:r>
              <a:rPr lang="es-419" sz="1400" dirty="0" err="1">
                <a:solidFill>
                  <a:srgbClr val="000000"/>
                </a:solidFill>
              </a:rPr>
              <a:t>router</a:t>
            </a:r>
            <a:r>
              <a:rPr lang="es-419" sz="1400" dirty="0">
                <a:solidFill>
                  <a:srgbClr val="000000"/>
                </a:solidFill>
              </a:rPr>
              <a:t> cliente para crear una LLA. Una dirección local de vínculo IPv6 se crea en una interfaz de enrutador cuando se configura una dirección de unidifusión global, o sin una GUA mediante el comando de configuración de interfaz </a:t>
            </a:r>
            <a:r>
              <a:rPr lang="es-419" sz="1400" b="1" dirty="0">
                <a:solidFill>
                  <a:srgbClr val="000000"/>
                </a:solidFill>
              </a:rPr>
              <a:t>ipv6 </a:t>
            </a:r>
            <a:r>
              <a:rPr lang="es-419" sz="1400" b="1" dirty="0" err="1">
                <a:solidFill>
                  <a:srgbClr val="000000"/>
                </a:solidFill>
              </a:rPr>
              <a:t>enable</a:t>
            </a:r>
            <a:r>
              <a:rPr lang="es-419" sz="1400" dirty="0">
                <a:solidFill>
                  <a:srgbClr val="000000"/>
                </a:solidFill>
              </a:rPr>
              <a:t>. Cisco IOS utiliza EUI-64 para crear un ID de interfaz.</a:t>
            </a:r>
          </a:p>
          <a:p>
            <a:pPr marL="342900" indent="-342900" algn="l" rtl="0">
              <a:buFont typeface="+mj-lt"/>
              <a:buAutoNum type="arabicPeriod"/>
            </a:pPr>
            <a:r>
              <a:rPr lang="es-419" sz="1400" dirty="0">
                <a:solidFill>
                  <a:srgbClr val="000000"/>
                </a:solidFill>
              </a:rPr>
              <a:t>Configure el enrutador cliente para que utilice DHCPv6 mediante el comando </a:t>
            </a:r>
            <a:r>
              <a:rPr lang="es-419" sz="1400" b="1" dirty="0">
                <a:solidFill>
                  <a:srgbClr val="000000"/>
                </a:solidFill>
              </a:rPr>
              <a:t>ipv6 </a:t>
            </a:r>
            <a:r>
              <a:rPr lang="es-419" sz="1400" b="1" dirty="0" err="1">
                <a:solidFill>
                  <a:srgbClr val="000000"/>
                </a:solidFill>
              </a:rPr>
              <a:t>address</a:t>
            </a:r>
            <a:r>
              <a:rPr lang="es-419" sz="1400" b="1" dirty="0">
                <a:solidFill>
                  <a:srgbClr val="000000"/>
                </a:solidFill>
              </a:rPr>
              <a:t> </a:t>
            </a:r>
            <a:r>
              <a:rPr lang="es-419" sz="1400" b="1" dirty="0" err="1">
                <a:solidFill>
                  <a:srgbClr val="000000"/>
                </a:solidFill>
              </a:rPr>
              <a:t>dhcp</a:t>
            </a:r>
            <a:r>
              <a:rPr lang="es-419" sz="1400" dirty="0">
                <a:solidFill>
                  <a:srgbClr val="000000"/>
                </a:solidFill>
              </a:rPr>
              <a:t> interface </a:t>
            </a:r>
            <a:r>
              <a:rPr lang="es-419" sz="1400" dirty="0" err="1">
                <a:solidFill>
                  <a:srgbClr val="000000"/>
                </a:solidFill>
              </a:rPr>
              <a:t>config</a:t>
            </a:r>
            <a:r>
              <a:rPr lang="es-419" sz="1400" dirty="0">
                <a:solidFill>
                  <a:srgbClr val="000000"/>
                </a:solidFill>
              </a:rPr>
              <a:t>.</a:t>
            </a:r>
          </a:p>
          <a:p>
            <a:pPr marL="342900" indent="-342900" algn="l" rtl="0">
              <a:buFont typeface="+mj-lt"/>
              <a:buAutoNum type="arabicPeriod"/>
            </a:pPr>
            <a:r>
              <a:rPr lang="es-419" sz="1400" dirty="0">
                <a:solidFill>
                  <a:srgbClr val="000000"/>
                </a:solidFill>
              </a:rPr>
              <a:t>Compruebe que el </a:t>
            </a:r>
            <a:r>
              <a:rPr lang="es-419" sz="1400" dirty="0" err="1">
                <a:solidFill>
                  <a:srgbClr val="000000"/>
                </a:solidFill>
              </a:rPr>
              <a:t>router</a:t>
            </a:r>
            <a:r>
              <a:rPr lang="es-419" sz="1400" dirty="0">
                <a:solidFill>
                  <a:srgbClr val="000000"/>
                </a:solidFill>
              </a:rPr>
              <a:t> cliente tiene asignado un GUA mediante el comando </a:t>
            </a:r>
            <a:r>
              <a:rPr lang="es-419" sz="1400" b="1" dirty="0">
                <a:solidFill>
                  <a:srgbClr val="000000"/>
                </a:solidFill>
              </a:rPr>
              <a:t>show ipv6 interface </a:t>
            </a:r>
            <a:r>
              <a:rPr lang="es-419" sz="1400" b="1" dirty="0" err="1">
                <a:solidFill>
                  <a:srgbClr val="000000"/>
                </a:solidFill>
              </a:rPr>
              <a:t>brief</a:t>
            </a:r>
            <a:r>
              <a:rPr lang="es-419" sz="1400" dirty="0">
                <a:solidFill>
                  <a:srgbClr val="000000"/>
                </a:solidFill>
              </a:rPr>
              <a:t> . </a:t>
            </a:r>
          </a:p>
          <a:p>
            <a:pPr marL="342900" indent="-342900" algn="l" rtl="0">
              <a:buFont typeface="+mj-lt"/>
              <a:buAutoNum type="arabicPeriod"/>
            </a:pPr>
            <a:r>
              <a:rPr lang="es-419" sz="1400" dirty="0">
                <a:solidFill>
                  <a:srgbClr val="000000"/>
                </a:solidFill>
              </a:rPr>
              <a:t>Compruebe que el </a:t>
            </a:r>
            <a:r>
              <a:rPr lang="es-419" sz="1400" dirty="0" err="1">
                <a:solidFill>
                  <a:srgbClr val="000000"/>
                </a:solidFill>
              </a:rPr>
              <a:t>router</a:t>
            </a:r>
            <a:r>
              <a:rPr lang="es-419" sz="1400" dirty="0">
                <a:solidFill>
                  <a:srgbClr val="000000"/>
                </a:solidFill>
              </a:rPr>
              <a:t> cliente recibió otra información DHCPv6 necesaria mediante el comando </a:t>
            </a:r>
            <a:r>
              <a:rPr lang="es-419" sz="1400" b="1" dirty="0">
                <a:solidFill>
                  <a:srgbClr val="000000"/>
                </a:solidFill>
              </a:rPr>
              <a:t>show ipv6 </a:t>
            </a:r>
            <a:r>
              <a:rPr lang="es-419" sz="1400" b="1" dirty="0" err="1">
                <a:solidFill>
                  <a:srgbClr val="000000"/>
                </a:solidFill>
              </a:rPr>
              <a:t>dhcp</a:t>
            </a:r>
            <a:r>
              <a:rPr lang="es-419" sz="1400" b="1" dirty="0">
                <a:solidFill>
                  <a:srgbClr val="000000"/>
                </a:solidFill>
              </a:rPr>
              <a:t> interface g0/0/1</a:t>
            </a:r>
            <a:r>
              <a:rPr lang="es-419" sz="1400" dirty="0">
                <a:solidFill>
                  <a:srgbClr val="000000"/>
                </a:solidFill>
              </a:rPr>
              <a:t> . </a:t>
            </a:r>
          </a:p>
          <a:p>
            <a:pPr marL="0" indent="0" algn="l"/>
            <a:endParaRPr lang="en-US" sz="1400" dirty="0">
              <a:solidFill>
                <a:srgbClr val="000000"/>
              </a:solidFill>
            </a:endParaRPr>
          </a:p>
        </p:txBody>
      </p:sp>
    </p:spTree>
    <p:extLst>
      <p:ext uri="{BB962C8B-B14F-4D97-AF65-F5344CB8AC3E}">
        <p14:creationId xmlns:p14="http://schemas.microsoft.com/office/powerpoint/2010/main" val="130890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2400" dirty="0"/>
              <a:t>Comandos de verificación del servidor DHCPv6 de configuración del servidor DHCPv6</a:t>
            </a:r>
          </a:p>
        </p:txBody>
      </p:sp>
      <p:sp>
        <p:nvSpPr>
          <p:cNvPr id="4" name="Content Placeholder 3">
            <a:extLst>
              <a:ext uri="{FF2B5EF4-FFF2-40B4-BE49-F238E27FC236}">
                <a16:creationId xmlns:a16="http://schemas.microsoft.com/office/drawing/2014/main" id="{28F605BB-C2BF-A544-BAAD-536C759E3544}"/>
              </a:ext>
            </a:extLst>
          </p:cNvPr>
          <p:cNvSpPr>
            <a:spLocks noGrp="1"/>
          </p:cNvSpPr>
          <p:nvPr>
            <p:ph idx="1"/>
          </p:nvPr>
        </p:nvSpPr>
        <p:spPr>
          <a:xfrm>
            <a:off x="431971" y="963485"/>
            <a:ext cx="8280057" cy="3689897"/>
          </a:xfrm>
        </p:spPr>
        <p:txBody>
          <a:bodyPr/>
          <a:lstStyle/>
          <a:p>
            <a:pPr marL="0" indent="0" algn="l" rtl="0"/>
            <a:r>
              <a:rPr lang="es-419" sz="1600" dirty="0">
                <a:solidFill>
                  <a:srgbClr val="000000"/>
                </a:solidFill>
              </a:rPr>
              <a:t>En la figura 1 el comando </a:t>
            </a:r>
            <a:r>
              <a:rPr lang="es-419" sz="1600" b="1" dirty="0">
                <a:solidFill>
                  <a:srgbClr val="000000"/>
                </a:solidFill>
              </a:rPr>
              <a:t>show ipv6 </a:t>
            </a:r>
            <a:r>
              <a:rPr lang="es-419" sz="1600" b="1" dirty="0" err="1">
                <a:solidFill>
                  <a:srgbClr val="000000"/>
                </a:solidFill>
              </a:rPr>
              <a:t>dhcp</a:t>
            </a:r>
            <a:r>
              <a:rPr lang="es-419" sz="1600" b="1" dirty="0">
                <a:solidFill>
                  <a:srgbClr val="000000"/>
                </a:solidFill>
              </a:rPr>
              <a:t> pool</a:t>
            </a:r>
            <a:r>
              <a:rPr lang="es-419" sz="1600" dirty="0">
                <a:solidFill>
                  <a:srgbClr val="000000"/>
                </a:solidFill>
              </a:rPr>
              <a:t> verifica el nombre del pool de DHCPv6 y sus parámetros. El comando también identifica el número de clientes activos. </a:t>
            </a:r>
          </a:p>
        </p:txBody>
      </p:sp>
      <p:pic>
        <p:nvPicPr>
          <p:cNvPr id="7" name="Picture 6">
            <a:extLst>
              <a:ext uri="{FF2B5EF4-FFF2-40B4-BE49-F238E27FC236}">
                <a16:creationId xmlns:a16="http://schemas.microsoft.com/office/drawing/2014/main" id="{55320B56-DC33-BF4B-8B58-C62208370A59}"/>
              </a:ext>
            </a:extLst>
          </p:cNvPr>
          <p:cNvPicPr>
            <a:picLocks noChangeAspect="1"/>
          </p:cNvPicPr>
          <p:nvPr/>
        </p:nvPicPr>
        <p:blipFill>
          <a:blip r:embed="rId3"/>
          <a:stretch>
            <a:fillRect/>
          </a:stretch>
        </p:blipFill>
        <p:spPr>
          <a:xfrm>
            <a:off x="703253" y="1867259"/>
            <a:ext cx="6938981" cy="1662892"/>
          </a:xfrm>
          <a:prstGeom prst="rect">
            <a:avLst/>
          </a:prstGeom>
        </p:spPr>
      </p:pic>
    </p:spTree>
    <p:extLst>
      <p:ext uri="{BB962C8B-B14F-4D97-AF65-F5344CB8AC3E}">
        <p14:creationId xmlns:p14="http://schemas.microsoft.com/office/powerpoint/2010/main" val="236746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Configurar los</a:t>
            </a:r>
            <a:r>
              <a:rPr lang="es-419" sz="2400"/>
              <a:t>comandos de verificación de servidorDHCPv6 del servidor DHCPv6 (cont.) </a:t>
            </a:r>
          </a:p>
        </p:txBody>
      </p:sp>
      <p:sp>
        <p:nvSpPr>
          <p:cNvPr id="4" name="Content Placeholder 3">
            <a:extLst>
              <a:ext uri="{FF2B5EF4-FFF2-40B4-BE49-F238E27FC236}">
                <a16:creationId xmlns:a16="http://schemas.microsoft.com/office/drawing/2014/main" id="{28F605BB-C2BF-A544-BAAD-536C759E3544}"/>
              </a:ext>
            </a:extLst>
          </p:cNvPr>
          <p:cNvSpPr>
            <a:spLocks noGrp="1"/>
          </p:cNvSpPr>
          <p:nvPr>
            <p:ph idx="1"/>
          </p:nvPr>
        </p:nvSpPr>
        <p:spPr>
          <a:xfrm>
            <a:off x="477743" y="817181"/>
            <a:ext cx="3695001" cy="3689897"/>
          </a:xfrm>
        </p:spPr>
        <p:txBody>
          <a:bodyPr/>
          <a:lstStyle/>
          <a:p>
            <a:pPr marL="0" indent="0" algn="l" rtl="0"/>
            <a:r>
              <a:rPr lang="es-419" sz="1600" dirty="0">
                <a:solidFill>
                  <a:srgbClr val="000000"/>
                </a:solidFill>
              </a:rPr>
              <a:t>Utilice el resultado del comando </a:t>
            </a:r>
            <a:r>
              <a:rPr lang="es-419" sz="1600" b="1" dirty="0">
                <a:solidFill>
                  <a:srgbClr val="000000"/>
                </a:solidFill>
              </a:rPr>
              <a:t>show ipv6 </a:t>
            </a:r>
            <a:r>
              <a:rPr lang="es-419" sz="1600" b="1" dirty="0" err="1">
                <a:solidFill>
                  <a:srgbClr val="000000"/>
                </a:solidFill>
              </a:rPr>
              <a:t>dhcp</a:t>
            </a:r>
            <a:r>
              <a:rPr lang="es-419" sz="1600" b="1" dirty="0">
                <a:solidFill>
                  <a:srgbClr val="000000"/>
                </a:solidFill>
              </a:rPr>
              <a:t> </a:t>
            </a:r>
            <a:r>
              <a:rPr lang="es-419" sz="1600" b="1" dirty="0" err="1">
                <a:solidFill>
                  <a:srgbClr val="000000"/>
                </a:solidFill>
              </a:rPr>
              <a:t>binding</a:t>
            </a:r>
            <a:r>
              <a:rPr lang="es-419" sz="1600" dirty="0">
                <a:solidFill>
                  <a:srgbClr val="000000"/>
                </a:solidFill>
              </a:rPr>
              <a:t> para mostrar la dirección local del vínculo IPv6 del cliente y la dirección de unidifusión global asignada por el servidor. </a:t>
            </a:r>
          </a:p>
          <a:p>
            <a:pPr marL="285750" indent="-285750" algn="l" rtl="0">
              <a:buFont typeface="Arial" panose="020B0604020202020204" pitchFamily="34" charset="0"/>
              <a:buChar char="•"/>
            </a:pPr>
            <a:r>
              <a:rPr lang="es-419" sz="1600" dirty="0">
                <a:solidFill>
                  <a:srgbClr val="000000"/>
                </a:solidFill>
              </a:rPr>
              <a:t>Esta información la mantiene un servidor de DHCPv6 </a:t>
            </a:r>
            <a:r>
              <a:rPr lang="es-419" sz="1600" dirty="0" err="1">
                <a:solidFill>
                  <a:srgbClr val="000000"/>
                </a:solidFill>
              </a:rPr>
              <a:t>stateful</a:t>
            </a:r>
            <a:r>
              <a:rPr lang="es-419" sz="1600" dirty="0">
                <a:solidFill>
                  <a:srgbClr val="000000"/>
                </a:solidFill>
              </a:rPr>
              <a:t>. </a:t>
            </a:r>
          </a:p>
          <a:p>
            <a:pPr marL="285750" indent="-285750" algn="l" rtl="0">
              <a:buFont typeface="Arial" panose="020B0604020202020204" pitchFamily="34" charset="0"/>
              <a:buChar char="•"/>
            </a:pPr>
            <a:r>
              <a:rPr lang="es-419" sz="1600" dirty="0">
                <a:solidFill>
                  <a:srgbClr val="000000"/>
                </a:solidFill>
              </a:rPr>
              <a:t>Un servidor DHCPv6 sin estado no mantendría esta información.</a:t>
            </a:r>
          </a:p>
        </p:txBody>
      </p:sp>
      <p:pic>
        <p:nvPicPr>
          <p:cNvPr id="5" name="Picture 4">
            <a:extLst>
              <a:ext uri="{FF2B5EF4-FFF2-40B4-BE49-F238E27FC236}">
                <a16:creationId xmlns:a16="http://schemas.microsoft.com/office/drawing/2014/main" id="{98399AA2-8635-884A-A33F-BBAD799AC48F}"/>
              </a:ext>
            </a:extLst>
          </p:cNvPr>
          <p:cNvPicPr>
            <a:picLocks noChangeAspect="1"/>
          </p:cNvPicPr>
          <p:nvPr/>
        </p:nvPicPr>
        <p:blipFill>
          <a:blip r:embed="rId3"/>
          <a:stretch>
            <a:fillRect/>
          </a:stretch>
        </p:blipFill>
        <p:spPr>
          <a:xfrm>
            <a:off x="4270711" y="817181"/>
            <a:ext cx="4549439" cy="3262833"/>
          </a:xfrm>
          <a:prstGeom prst="rect">
            <a:avLst/>
          </a:prstGeom>
        </p:spPr>
      </p:pic>
    </p:spTree>
    <p:extLst>
      <p:ext uri="{BB962C8B-B14F-4D97-AF65-F5344CB8AC3E}">
        <p14:creationId xmlns:p14="http://schemas.microsoft.com/office/powerpoint/2010/main" val="172625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8.1 Asignación de GUA IPv6</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Configurar servidor DHCPv6</a:t>
            </a:r>
            <a:br>
              <a:rPr lang="en-US" dirty="0"/>
            </a:br>
            <a:r>
              <a:rPr lang="es-419" sz="2400"/>
              <a:t>Configurar un agente de retransmisión DHCPv6</a:t>
            </a:r>
          </a:p>
        </p:txBody>
      </p:sp>
      <p:sp>
        <p:nvSpPr>
          <p:cNvPr id="6" name="Content Placeholder 5">
            <a:extLst>
              <a:ext uri="{FF2B5EF4-FFF2-40B4-BE49-F238E27FC236}">
                <a16:creationId xmlns:a16="http://schemas.microsoft.com/office/drawing/2014/main" id="{23A7678D-2664-C640-A13D-5B50831733D7}"/>
              </a:ext>
            </a:extLst>
          </p:cNvPr>
          <p:cNvSpPr>
            <a:spLocks noGrp="1"/>
          </p:cNvSpPr>
          <p:nvPr>
            <p:ph idx="1"/>
          </p:nvPr>
        </p:nvSpPr>
        <p:spPr>
          <a:xfrm>
            <a:off x="316992" y="667186"/>
            <a:ext cx="8437727" cy="1669618"/>
          </a:xfrm>
        </p:spPr>
        <p:txBody>
          <a:bodyPr/>
          <a:lstStyle/>
          <a:p>
            <a:pPr marL="0" indent="0" algn="l" rtl="0"/>
            <a:r>
              <a:rPr lang="es-419" sz="1600" dirty="0">
                <a:solidFill>
                  <a:srgbClr val="000000"/>
                </a:solidFill>
              </a:rPr>
              <a:t>Si el servidor de DHCPv6 está ubicado en una red distinta de la del cliente, el </a:t>
            </a:r>
            <a:r>
              <a:rPr lang="es-419" sz="1600" dirty="0" err="1">
                <a:solidFill>
                  <a:srgbClr val="000000"/>
                </a:solidFill>
              </a:rPr>
              <a:t>router</a:t>
            </a:r>
            <a:r>
              <a:rPr lang="es-419" sz="1600" dirty="0">
                <a:solidFill>
                  <a:srgbClr val="000000"/>
                </a:solidFill>
              </a:rPr>
              <a:t> IPv6 puede configurarse como agente de retransmisión DHCPv6. </a:t>
            </a:r>
          </a:p>
          <a:p>
            <a:pPr marL="285750" indent="-285750" algn="l" rtl="0">
              <a:buFont typeface="Arial" panose="020B0604020202020204" pitchFamily="34" charset="0"/>
              <a:buChar char="•"/>
            </a:pPr>
            <a:r>
              <a:rPr lang="es-419" sz="1400" dirty="0">
                <a:solidFill>
                  <a:srgbClr val="000000"/>
                </a:solidFill>
              </a:rPr>
              <a:t>La configuración de un agente de retransmisión DHCPv6 es similar a la configuración de un </a:t>
            </a:r>
            <a:r>
              <a:rPr lang="es-419" sz="1400" dirty="0" err="1">
                <a:solidFill>
                  <a:srgbClr val="000000"/>
                </a:solidFill>
              </a:rPr>
              <a:t>router</a:t>
            </a:r>
            <a:r>
              <a:rPr lang="es-419" sz="1400" dirty="0">
                <a:solidFill>
                  <a:srgbClr val="000000"/>
                </a:solidFill>
              </a:rPr>
              <a:t> IPv4 como retransmisor DHCPv4.</a:t>
            </a:r>
          </a:p>
          <a:p>
            <a:pPr marL="285750" indent="-285750" algn="l" rtl="0">
              <a:buFont typeface="Arial" panose="020B0604020202020204" pitchFamily="34" charset="0"/>
              <a:buChar char="•"/>
            </a:pPr>
            <a:r>
              <a:rPr lang="es-419" sz="1400" dirty="0">
                <a:solidFill>
                  <a:srgbClr val="000000"/>
                </a:solidFill>
              </a:rPr>
              <a:t>Este comando se configura en la interfaz que enfrenta a los clientes DHCPv6 y especifica la dirección del servidor DHCPv6 y la interfaz de salida para llegar al servidor, como se muestra en la salida. La interfaz de salida sólo es necesaria cuando la dirección de salto siguiente es una LLA.</a:t>
            </a:r>
          </a:p>
          <a:p>
            <a:pPr marL="0" indent="0" algn="l"/>
            <a:endParaRPr lang="en-US" sz="1400" dirty="0">
              <a:solidFill>
                <a:srgbClr val="000000"/>
              </a:solidFill>
            </a:endParaRPr>
          </a:p>
          <a:p>
            <a:pPr marL="0" indent="0" algn="l"/>
            <a:endParaRPr lang="en-US" sz="1400" dirty="0">
              <a:solidFill>
                <a:srgbClr val="000000"/>
              </a:solidFill>
            </a:endParaRPr>
          </a:p>
        </p:txBody>
      </p:sp>
      <p:pic>
        <p:nvPicPr>
          <p:cNvPr id="10" name="Picture 9">
            <a:extLst>
              <a:ext uri="{FF2B5EF4-FFF2-40B4-BE49-F238E27FC236}">
                <a16:creationId xmlns:a16="http://schemas.microsoft.com/office/drawing/2014/main" id="{AE7437DC-3761-284A-B704-2F53CD16CAD6}"/>
              </a:ext>
            </a:extLst>
          </p:cNvPr>
          <p:cNvPicPr>
            <a:picLocks noChangeAspect="1"/>
          </p:cNvPicPr>
          <p:nvPr/>
        </p:nvPicPr>
        <p:blipFill>
          <a:blip r:embed="rId3"/>
          <a:stretch>
            <a:fillRect/>
          </a:stretch>
        </p:blipFill>
        <p:spPr>
          <a:xfrm>
            <a:off x="1545457" y="2340591"/>
            <a:ext cx="5979197" cy="1270000"/>
          </a:xfrm>
          <a:prstGeom prst="rect">
            <a:avLst/>
          </a:prstGeom>
        </p:spPr>
      </p:pic>
      <p:pic>
        <p:nvPicPr>
          <p:cNvPr id="8" name="Picture 7">
            <a:extLst>
              <a:ext uri="{FF2B5EF4-FFF2-40B4-BE49-F238E27FC236}">
                <a16:creationId xmlns:a16="http://schemas.microsoft.com/office/drawing/2014/main" id="{9DAEEF65-5235-BB4A-BCF0-2B1BF991535A}"/>
              </a:ext>
            </a:extLst>
          </p:cNvPr>
          <p:cNvPicPr>
            <a:picLocks noChangeAspect="1"/>
          </p:cNvPicPr>
          <p:nvPr/>
        </p:nvPicPr>
        <p:blipFill>
          <a:blip r:embed="rId4"/>
          <a:stretch>
            <a:fillRect/>
          </a:stretch>
        </p:blipFill>
        <p:spPr>
          <a:xfrm>
            <a:off x="1454150" y="3564411"/>
            <a:ext cx="6235700" cy="1270000"/>
          </a:xfrm>
          <a:prstGeom prst="rect">
            <a:avLst/>
          </a:prstGeom>
        </p:spPr>
      </p:pic>
    </p:spTree>
    <p:extLst>
      <p:ext uri="{BB962C8B-B14F-4D97-AF65-F5344CB8AC3E}">
        <p14:creationId xmlns:p14="http://schemas.microsoft.com/office/powerpoint/2010/main" val="85609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Configurar el servidor DHCPv6</a:t>
            </a:r>
            <a:br>
              <a:rPr lang="en-US" dirty="0"/>
            </a:br>
            <a:r>
              <a:rPr lang="es-419" sz="2400"/>
              <a:t>Verificar el agente de retransmisión DHCPv6</a:t>
            </a:r>
          </a:p>
        </p:txBody>
      </p:sp>
      <p:sp>
        <p:nvSpPr>
          <p:cNvPr id="4" name="Content Placeholder 3">
            <a:extLst>
              <a:ext uri="{FF2B5EF4-FFF2-40B4-BE49-F238E27FC236}">
                <a16:creationId xmlns:a16="http://schemas.microsoft.com/office/drawing/2014/main" id="{56F6A5A6-C2BC-E742-9630-054FDE1ED699}"/>
              </a:ext>
            </a:extLst>
          </p:cNvPr>
          <p:cNvSpPr>
            <a:spLocks noGrp="1"/>
          </p:cNvSpPr>
          <p:nvPr>
            <p:ph idx="1"/>
          </p:nvPr>
        </p:nvSpPr>
        <p:spPr>
          <a:xfrm>
            <a:off x="474662" y="731838"/>
            <a:ext cx="8280057" cy="561254"/>
          </a:xfrm>
        </p:spPr>
        <p:txBody>
          <a:bodyPr/>
          <a:lstStyle/>
          <a:p>
            <a:pPr marL="0" indent="0" algn="l" rtl="0"/>
            <a:r>
              <a:rPr lang="es-419" sz="1600">
                <a:solidFill>
                  <a:srgbClr val="000000"/>
                </a:solidFill>
              </a:rPr>
              <a:t>Compruebe que el agente de retransmisión DHCPv6 esté operativo con los comandos </a:t>
            </a:r>
            <a:r>
              <a:rPr lang="es-419" sz="1600" b="1">
                <a:solidFill>
                  <a:srgbClr val="000000"/>
                </a:solidFill>
              </a:rPr>
              <a:t>show ipv6 dhcp interface</a:t>
            </a:r>
            <a:r>
              <a:rPr lang="es-419" sz="1600">
                <a:solidFill>
                  <a:srgbClr val="000000"/>
                </a:solidFill>
              </a:rPr>
              <a:t> y </a:t>
            </a:r>
            <a:r>
              <a:rPr lang="es-419" sz="1600" b="1">
                <a:solidFill>
                  <a:srgbClr val="000000"/>
                </a:solidFill>
              </a:rPr>
              <a:t>show ipv6 dhcp binding</a:t>
            </a:r>
            <a:r>
              <a:rPr lang="es-419" sz="1600">
                <a:solidFill>
                  <a:srgbClr val="000000"/>
                </a:solidFill>
              </a:rPr>
              <a:t> . </a:t>
            </a: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rtl="0"/>
            <a:r>
              <a:rPr lang="es-419" sz="1600">
                <a:solidFill>
                  <a:srgbClr val="000000"/>
                </a:solidFill>
              </a:rPr>
              <a:t>Compruebe que los hosts de Windows hayan recibido información de direccionamiento IPv6 con el comando </a:t>
            </a:r>
            <a:r>
              <a:rPr lang="es-419" sz="1600" b="1">
                <a:solidFill>
                  <a:srgbClr val="000000"/>
                </a:solidFill>
              </a:rPr>
              <a:t>ipconfig /all</a:t>
            </a:r>
            <a:r>
              <a:rPr lang="es-419" sz="1600">
                <a:solidFill>
                  <a:srgbClr val="000000"/>
                </a:solidFill>
              </a:rPr>
              <a:t> .</a:t>
            </a:r>
          </a:p>
        </p:txBody>
      </p:sp>
      <p:pic>
        <p:nvPicPr>
          <p:cNvPr id="7" name="Picture 6">
            <a:extLst>
              <a:ext uri="{FF2B5EF4-FFF2-40B4-BE49-F238E27FC236}">
                <a16:creationId xmlns:a16="http://schemas.microsoft.com/office/drawing/2014/main" id="{28CA668B-ADD3-6C4D-AC50-56307E129AE3}"/>
              </a:ext>
            </a:extLst>
          </p:cNvPr>
          <p:cNvPicPr>
            <a:picLocks noChangeAspect="1"/>
          </p:cNvPicPr>
          <p:nvPr/>
        </p:nvPicPr>
        <p:blipFill>
          <a:blip r:embed="rId3"/>
          <a:stretch>
            <a:fillRect/>
          </a:stretch>
        </p:blipFill>
        <p:spPr>
          <a:xfrm>
            <a:off x="304546" y="1475841"/>
            <a:ext cx="3537260" cy="1292653"/>
          </a:xfrm>
          <a:prstGeom prst="rect">
            <a:avLst/>
          </a:prstGeom>
        </p:spPr>
      </p:pic>
      <p:pic>
        <p:nvPicPr>
          <p:cNvPr id="11" name="Picture 10">
            <a:extLst>
              <a:ext uri="{FF2B5EF4-FFF2-40B4-BE49-F238E27FC236}">
                <a16:creationId xmlns:a16="http://schemas.microsoft.com/office/drawing/2014/main" id="{6C6ADABA-006F-1443-A32F-E5587A922EE7}"/>
              </a:ext>
            </a:extLst>
          </p:cNvPr>
          <p:cNvPicPr>
            <a:picLocks noChangeAspect="1"/>
          </p:cNvPicPr>
          <p:nvPr/>
        </p:nvPicPr>
        <p:blipFill>
          <a:blip r:embed="rId4"/>
          <a:stretch>
            <a:fillRect/>
          </a:stretch>
        </p:blipFill>
        <p:spPr>
          <a:xfrm>
            <a:off x="4011922" y="1463674"/>
            <a:ext cx="4572681" cy="2021718"/>
          </a:xfrm>
          <a:prstGeom prst="rect">
            <a:avLst/>
          </a:prstGeom>
        </p:spPr>
      </p:pic>
    </p:spTree>
    <p:extLst>
      <p:ext uri="{BB962C8B-B14F-4D97-AF65-F5344CB8AC3E}">
        <p14:creationId xmlns:p14="http://schemas.microsoft.com/office/powerpoint/2010/main" val="280915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dirty="0">
                <a:solidFill>
                  <a:schemeClr val="accent5">
                    <a:lumMod val="40000"/>
                    <a:lumOff val="60000"/>
                  </a:schemeClr>
                </a:solidFill>
              </a:rPr>
              <a:t>8.5 Práctica del módulo y cuestionario</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Módulo Práctica y</a:t>
            </a:r>
            <a:br>
              <a:rPr lang="en-US" dirty="0">
                <a:latin typeface="Arial" charset="0"/>
              </a:rPr>
            </a:br>
            <a:r>
              <a:rPr lang="es-419">
                <a:latin typeface="Arial" charset="0"/>
              </a:rPr>
              <a:t>Laboratorio de Quiz — Configurar DHCPv6</a:t>
            </a:r>
          </a:p>
        </p:txBody>
      </p:sp>
      <p:sp>
        <p:nvSpPr>
          <p:cNvPr id="2" name="Content Placeholder 1">
            <a:extLst>
              <a:ext uri="{FF2B5EF4-FFF2-40B4-BE49-F238E27FC236}">
                <a16:creationId xmlns:a16="http://schemas.microsoft.com/office/drawing/2014/main" id="{999B7154-C13C-42B3-B8CB-E7FB157BAF51}"/>
              </a:ext>
            </a:extLst>
          </p:cNvPr>
          <p:cNvSpPr>
            <a:spLocks noGrp="1"/>
          </p:cNvSpPr>
          <p:nvPr>
            <p:ph idx="1"/>
          </p:nvPr>
        </p:nvSpPr>
        <p:spPr/>
        <p:txBody>
          <a:bodyPr/>
          <a:lstStyle/>
          <a:p>
            <a:pPr marL="0" indent="0" rtl="0">
              <a:buNone/>
            </a:pPr>
            <a:r>
              <a:rPr lang="es-419" sz="1600" dirty="0"/>
              <a:t>En esta práctica de laboratorio se cumplirán los siguientes objetivos:</a:t>
            </a:r>
          </a:p>
          <a:p>
            <a:pPr rtl="0">
              <a:buFont typeface="Arial" panose="020B0604020202020204" pitchFamily="34" charset="0"/>
              <a:buChar char="•"/>
            </a:pPr>
            <a:r>
              <a:rPr lang="es-419" sz="1600" dirty="0"/>
              <a:t>Parte 1: Armar la red y configurar los parámetros básicos de los dispositivos</a:t>
            </a:r>
          </a:p>
          <a:p>
            <a:pPr rtl="0">
              <a:buFont typeface="Arial" panose="020B0604020202020204" pitchFamily="34" charset="0"/>
              <a:buChar char="•"/>
            </a:pPr>
            <a:r>
              <a:rPr lang="es-419" sz="1600" dirty="0"/>
              <a:t>Parte 2: Verificar la asignación de direcciones SLAAC desde R1</a:t>
            </a:r>
          </a:p>
          <a:p>
            <a:pPr rtl="0">
              <a:buFont typeface="Arial" panose="020B0604020202020204" pitchFamily="34" charset="0"/>
              <a:buChar char="•"/>
            </a:pPr>
            <a:r>
              <a:rPr lang="es-419" sz="1600" dirty="0"/>
              <a:t>Parte 3: Configurar y verificar un servidor DHCPv6 sin estado en R1</a:t>
            </a:r>
          </a:p>
          <a:p>
            <a:pPr rtl="0">
              <a:buFont typeface="Arial" panose="020B0604020202020204" pitchFamily="34" charset="0"/>
              <a:buChar char="•"/>
            </a:pPr>
            <a:r>
              <a:rPr lang="es-419" sz="1600" dirty="0"/>
              <a:t>Parte 4: Configurar y verificar un servidor DHCPv6 con estado en R1</a:t>
            </a:r>
          </a:p>
          <a:p>
            <a:pPr rtl="0">
              <a:buFont typeface="Arial" panose="020B0604020202020204" pitchFamily="34" charset="0"/>
              <a:buChar char="•"/>
            </a:pPr>
            <a:r>
              <a:rPr lang="es-419" sz="1600" dirty="0"/>
              <a:t>Parte 5: Configurar y verificar una retransmisión DHCPv6 en R2</a:t>
            </a:r>
          </a:p>
          <a:p>
            <a:endParaRPr lang="en-US" dirty="0"/>
          </a:p>
        </p:txBody>
      </p:sp>
    </p:spTree>
    <p:custDataLst>
      <p:tags r:id="rId1"/>
    </p:custDataLst>
    <p:extLst>
      <p:ext uri="{BB962C8B-B14F-4D97-AF65-F5344CB8AC3E}">
        <p14:creationId xmlns:p14="http://schemas.microsoft.com/office/powerpoint/2010/main" val="2123383469"/>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Práctica del módulo y cuestionario</a:t>
            </a:r>
            <a:br>
              <a:rPr lang="en-US" dirty="0">
                <a:latin typeface="Arial" charset="0"/>
              </a:rPr>
            </a:br>
            <a:r>
              <a:rPr lang="es-419">
                <a:latin typeface="Arial" charset="0"/>
              </a:rPr>
              <a:t>¿Qué aprendí en este módulo?</a:t>
            </a:r>
          </a:p>
        </p:txBody>
      </p:sp>
      <p:sp>
        <p:nvSpPr>
          <p:cNvPr id="3" name="Content Placeholder 2">
            <a:extLst>
              <a:ext uri="{FF2B5EF4-FFF2-40B4-BE49-F238E27FC236}">
                <a16:creationId xmlns:a16="http://schemas.microsoft.com/office/drawing/2014/main" id="{D5CCBF08-6531-2048-B8DD-04D978367CC3}"/>
              </a:ext>
            </a:extLst>
          </p:cNvPr>
          <p:cNvSpPr>
            <a:spLocks noGrp="1"/>
          </p:cNvSpPr>
          <p:nvPr>
            <p:ph idx="1"/>
          </p:nvPr>
        </p:nvSpPr>
        <p:spPr>
          <a:xfrm>
            <a:off x="109728" y="689216"/>
            <a:ext cx="9034271" cy="4155319"/>
          </a:xfrm>
        </p:spPr>
        <p:txBody>
          <a:bodyPr/>
          <a:lstStyle/>
          <a:p>
            <a:pPr rtl="0">
              <a:spcBef>
                <a:spcPts val="0"/>
              </a:spcBef>
              <a:spcAft>
                <a:spcPts val="0"/>
              </a:spcAft>
              <a:buFont typeface="Arial" panose="020B0604020202020204" pitchFamily="34" charset="0"/>
              <a:buChar char="•"/>
            </a:pPr>
            <a:r>
              <a:rPr lang="es-419" sz="1200" dirty="0"/>
              <a:t>En un </a:t>
            </a:r>
            <a:r>
              <a:rPr lang="es-419" sz="1200" dirty="0" err="1"/>
              <a:t>router</a:t>
            </a:r>
            <a:r>
              <a:rPr lang="es-419" sz="1200" dirty="0"/>
              <a:t>, una dirección global de unidifusión (GUA) </a:t>
            </a:r>
            <a:r>
              <a:rPr lang="es-419" sz="1200" b="1" dirty="0"/>
              <a:t>IPv6 se configura</a:t>
            </a:r>
            <a:r>
              <a:rPr lang="es-419" sz="1200" dirty="0"/>
              <a:t> manualmente mediante el comando de </a:t>
            </a:r>
            <a:r>
              <a:rPr lang="es-419" sz="1200" i="1" dirty="0"/>
              <a:t>configuración</a:t>
            </a:r>
            <a:r>
              <a:rPr lang="es-419" sz="1200" dirty="0"/>
              <a:t> _ipv6-address__prefix-length_ interface. </a:t>
            </a:r>
          </a:p>
          <a:p>
            <a:pPr rtl="0">
              <a:spcBef>
                <a:spcPts val="0"/>
              </a:spcBef>
              <a:spcAft>
                <a:spcPts val="0"/>
              </a:spcAft>
              <a:buFont typeface="Arial" panose="020B0604020202020204" pitchFamily="34" charset="0"/>
              <a:buChar char="•"/>
            </a:pPr>
            <a:r>
              <a:rPr lang="es-419" sz="1200" dirty="0"/>
              <a:t>Cuando se selecciona el direccionamiento IPv6 automático, el host intentará obtener y configurar automáticamente la información de direcciones IPv6 en la interfaz. </a:t>
            </a:r>
          </a:p>
          <a:p>
            <a:pPr rtl="0">
              <a:spcBef>
                <a:spcPts val="0"/>
              </a:spcBef>
              <a:spcAft>
                <a:spcPts val="0"/>
              </a:spcAft>
              <a:buFont typeface="Arial" panose="020B0604020202020204" pitchFamily="34" charset="0"/>
              <a:buChar char="•"/>
            </a:pPr>
            <a:r>
              <a:rPr lang="es-419" sz="1200" dirty="0"/>
              <a:t>La dirección local del vínculo IPv6 es creada automáticamente por el host cuando se inicia y la interfaz Ethernet es activo. </a:t>
            </a:r>
          </a:p>
          <a:p>
            <a:pPr rtl="0">
              <a:spcBef>
                <a:spcPts val="0"/>
              </a:spcBef>
              <a:spcAft>
                <a:spcPts val="0"/>
              </a:spcAft>
              <a:buFont typeface="Arial" panose="020B0604020202020204" pitchFamily="34" charset="0"/>
              <a:buChar char="•"/>
            </a:pPr>
            <a:r>
              <a:rPr lang="es-419" sz="1200" dirty="0"/>
              <a:t>La decisión de cómo un cliente obtendrá un GUA IPv6 depende de la configuración dentro del mensaje RA. Un mensaje de AR ICMPv6 incluye tres indicadores para identificar las opciones dinámicas disponibles para un host:</a:t>
            </a:r>
          </a:p>
          <a:p>
            <a:pPr lvl="1" rtl="0">
              <a:spcBef>
                <a:spcPts val="0"/>
              </a:spcBef>
              <a:spcAft>
                <a:spcPts val="0"/>
              </a:spcAft>
              <a:buFont typeface="Arial" panose="020B0604020202020204" pitchFamily="34" charset="0"/>
              <a:buChar char="•"/>
            </a:pPr>
            <a:r>
              <a:rPr lang="es-419" sz="1200" dirty="0"/>
              <a:t>Un indicador: este es el indicador de configuración automática de direcciones. Utilice SLAAC para crear una GUA IPv6.</a:t>
            </a:r>
          </a:p>
          <a:p>
            <a:pPr lvl="1" rtl="0">
              <a:spcBef>
                <a:spcPts val="0"/>
              </a:spcBef>
              <a:spcAft>
                <a:spcPts val="0"/>
              </a:spcAft>
              <a:buFont typeface="Arial" panose="020B0604020202020204" pitchFamily="34" charset="0"/>
              <a:buChar char="•"/>
            </a:pPr>
            <a:r>
              <a:rPr lang="es-419" sz="1200" dirty="0"/>
              <a:t>O </a:t>
            </a:r>
            <a:r>
              <a:rPr lang="es-419" sz="1200" dirty="0" err="1"/>
              <a:t>flag</a:t>
            </a:r>
            <a:r>
              <a:rPr lang="es-419" sz="1200" dirty="0"/>
              <a:t> – Este es otro indicador de configuración. Otra información está disponible desde un servidor DHCPv6 </a:t>
            </a:r>
            <a:r>
              <a:rPr lang="es-419" sz="1200" dirty="0" err="1"/>
              <a:t>stateless</a:t>
            </a:r>
            <a:r>
              <a:rPr lang="es-419" sz="1200" dirty="0"/>
              <a:t>.</a:t>
            </a:r>
          </a:p>
          <a:p>
            <a:pPr lvl="1" rtl="0">
              <a:spcBef>
                <a:spcPts val="0"/>
              </a:spcBef>
              <a:spcAft>
                <a:spcPts val="0"/>
              </a:spcAft>
              <a:buFont typeface="Arial" panose="020B0604020202020204" pitchFamily="34" charset="0"/>
              <a:buChar char="•"/>
            </a:pPr>
            <a:r>
              <a:rPr lang="es-419" sz="1200" dirty="0"/>
              <a:t>M </a:t>
            </a:r>
            <a:r>
              <a:rPr lang="es-419" sz="1200" dirty="0" err="1"/>
              <a:t>flag</a:t>
            </a:r>
            <a:r>
              <a:rPr lang="es-419" sz="1200" dirty="0"/>
              <a:t>- Este es </a:t>
            </a:r>
            <a:r>
              <a:rPr lang="es-419" sz="1200" dirty="0" err="1"/>
              <a:t>es</a:t>
            </a:r>
            <a:r>
              <a:rPr lang="es-419" sz="1200" dirty="0"/>
              <a:t> indicador </a:t>
            </a:r>
            <a:r>
              <a:rPr lang="es-419" sz="1200" dirty="0" err="1"/>
              <a:t>Managed</a:t>
            </a:r>
            <a:r>
              <a:rPr lang="es-419" sz="1200" dirty="0"/>
              <a:t> </a:t>
            </a:r>
            <a:r>
              <a:rPr lang="es-419" sz="1200" dirty="0" err="1"/>
              <a:t>Address</a:t>
            </a:r>
            <a:r>
              <a:rPr lang="es-419" sz="1200" dirty="0"/>
              <a:t>. Utilice un servidor DHCPv6 con estado para obtener una GUA IPv6.</a:t>
            </a:r>
          </a:p>
          <a:p>
            <a:pPr rtl="0">
              <a:spcBef>
                <a:spcPts val="0"/>
              </a:spcBef>
              <a:spcAft>
                <a:spcPts val="0"/>
              </a:spcAft>
              <a:buFont typeface="Arial" panose="020B0604020202020204" pitchFamily="34" charset="0"/>
              <a:buChar char="•"/>
            </a:pPr>
            <a:r>
              <a:rPr lang="es-419" sz="1200" dirty="0"/>
              <a:t>El método SLAAC permite a los hosts crear su propia dirección única global IPv6 sin los servicios de un servidor DHCPv6. SLAAC, que es </a:t>
            </a:r>
            <a:r>
              <a:rPr lang="es-419" sz="1200" dirty="0" err="1"/>
              <a:t>stateless</a:t>
            </a:r>
            <a:r>
              <a:rPr lang="es-419" sz="1200" dirty="0"/>
              <a:t>, utiliza mensajes ICMPv6 RA para proporcionar direccionamiento y otra información de configuración que normalmente proporcionaría un servidor DHCP SLAAC se puede implementar como SLAAC solamente, o SLAAC con DHCPv6. El método SLAAC </a:t>
            </a:r>
            <a:r>
              <a:rPr lang="es-419" sz="1200" dirty="0" err="1"/>
              <a:t>only</a:t>
            </a:r>
            <a:r>
              <a:rPr lang="es-419" sz="1200" dirty="0"/>
              <a:t> está habilitado de forma predeterminada cuando se configura el comando </a:t>
            </a:r>
            <a:r>
              <a:rPr lang="es-419" sz="1200" b="1" dirty="0"/>
              <a:t>ipv6 </a:t>
            </a:r>
            <a:r>
              <a:rPr lang="es-419" sz="1200" b="1" dirty="0" err="1"/>
              <a:t>unicast-routing</a:t>
            </a:r>
            <a:r>
              <a:rPr lang="es-419" sz="1200" b="1" dirty="0"/>
              <a:t> </a:t>
            </a:r>
            <a:r>
              <a:rPr lang="es-419" sz="1200" dirty="0"/>
              <a:t>. </a:t>
            </a:r>
          </a:p>
          <a:p>
            <a:pPr rtl="0">
              <a:spcBef>
                <a:spcPts val="0"/>
              </a:spcBef>
              <a:spcAft>
                <a:spcPts val="0"/>
              </a:spcAft>
              <a:buFont typeface="Arial" panose="020B0604020202020204" pitchFamily="34" charset="0"/>
              <a:buChar char="•"/>
            </a:pPr>
            <a:r>
              <a:rPr lang="es-419" sz="1200" dirty="0"/>
              <a:t>Para habilitar el envío de mensajes RA, un enrutador debe unirse al grupo de todos los enrutadores IPv6 mediante el comando </a:t>
            </a:r>
            <a:r>
              <a:rPr lang="es-419" sz="1200" b="1" dirty="0"/>
              <a:t>ipv6 </a:t>
            </a:r>
            <a:r>
              <a:rPr lang="es-419" sz="1200" b="1" dirty="0" err="1"/>
              <a:t>unicast-routing</a:t>
            </a:r>
            <a:r>
              <a:rPr lang="es-419" sz="1200" b="1" dirty="0"/>
              <a:t> </a:t>
            </a:r>
            <a:r>
              <a:rPr lang="es-419" sz="1200" dirty="0"/>
              <a:t>global </a:t>
            </a:r>
            <a:r>
              <a:rPr lang="es-419" sz="1200" dirty="0" err="1"/>
              <a:t>config</a:t>
            </a:r>
            <a:r>
              <a:rPr lang="es-419" sz="1200" dirty="0"/>
              <a:t>. Utilice el comando </a:t>
            </a:r>
            <a:r>
              <a:rPr lang="es-419" sz="1200" b="1" dirty="0"/>
              <a:t>show ipv6 interface</a:t>
            </a:r>
            <a:r>
              <a:rPr lang="es-419" sz="1200" dirty="0"/>
              <a:t> para comprobar si un </a:t>
            </a:r>
            <a:r>
              <a:rPr lang="es-419" sz="1200" dirty="0" err="1"/>
              <a:t>router</a:t>
            </a:r>
            <a:r>
              <a:rPr lang="es-419" sz="1200" dirty="0"/>
              <a:t> está habilitado. </a:t>
            </a:r>
          </a:p>
          <a:p>
            <a:pPr rtl="0">
              <a:spcBef>
                <a:spcPts val="0"/>
              </a:spcBef>
              <a:spcAft>
                <a:spcPts val="0"/>
              </a:spcAft>
              <a:buFont typeface="Arial" panose="020B0604020202020204" pitchFamily="34" charset="0"/>
              <a:buChar char="•"/>
            </a:pPr>
            <a:r>
              <a:rPr lang="es-419" sz="1200" dirty="0"/>
              <a:t>Todas las interfaces Ethernet habilitadas con un GUA IPv6 configurado comenzarán a enviar mensajes RA con el indicador A establecido en 1 y los indicadores O y M establecidos en 0. El indicador A = 1 sugiere al cliente crear su propio IPv6 GUA usando el prefijo anunciado en RA. Los </a:t>
            </a:r>
            <a:r>
              <a:rPr lang="es-419" sz="1200" dirty="0" err="1"/>
              <a:t>flags</a:t>
            </a:r>
            <a:r>
              <a:rPr lang="es-419" sz="1200" dirty="0"/>
              <a:t> O =0 y M=0 le indican al cliente que use la información del mensaje RA exclusivamente. </a:t>
            </a:r>
          </a:p>
          <a:p>
            <a:pPr rtl="0">
              <a:spcBef>
                <a:spcPts val="0"/>
              </a:spcBef>
              <a:spcAft>
                <a:spcPts val="0"/>
              </a:spcAft>
              <a:buFont typeface="Arial" panose="020B0604020202020204" pitchFamily="34" charset="0"/>
              <a:buChar char="•"/>
            </a:pPr>
            <a:r>
              <a:rPr lang="es-419" sz="1200" dirty="0"/>
              <a:t>Un </a:t>
            </a:r>
            <a:r>
              <a:rPr lang="es-419" sz="1200" dirty="0" err="1"/>
              <a:t>router</a:t>
            </a:r>
            <a:r>
              <a:rPr lang="es-419" sz="1200" dirty="0"/>
              <a:t> envía mensajes de RA cada 200 segundos. Sin embargo, también enviará un mensaje RA si recibe un mensaje RS de un host. </a:t>
            </a:r>
          </a:p>
          <a:p>
            <a:pPr>
              <a:spcBef>
                <a:spcPts val="0"/>
              </a:spcBef>
              <a:spcAft>
                <a:spcPts val="0"/>
              </a:spcAft>
            </a:pPr>
            <a:endParaRPr lang="en-US" sz="1200" dirty="0"/>
          </a:p>
        </p:txBody>
      </p:sp>
    </p:spTree>
    <p:custDataLst>
      <p:tags r:id="rId1"/>
    </p:custDataLst>
    <p:extLst>
      <p:ext uri="{BB962C8B-B14F-4D97-AF65-F5344CB8AC3E}">
        <p14:creationId xmlns:p14="http://schemas.microsoft.com/office/powerpoint/2010/main" val="3610298723"/>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Práctica del módulo y cuestionario</a:t>
            </a:r>
            <a:br>
              <a:rPr lang="en-US" dirty="0">
                <a:latin typeface="Arial" charset="0"/>
              </a:rPr>
            </a:br>
            <a:r>
              <a:rPr lang="es-419">
                <a:latin typeface="Arial" charset="0"/>
              </a:rPr>
              <a:t>¿Qué aprendí en este módulo?</a:t>
            </a:r>
          </a:p>
        </p:txBody>
      </p:sp>
      <p:sp>
        <p:nvSpPr>
          <p:cNvPr id="3" name="Content Placeholder 2">
            <a:extLst>
              <a:ext uri="{FF2B5EF4-FFF2-40B4-BE49-F238E27FC236}">
                <a16:creationId xmlns:a16="http://schemas.microsoft.com/office/drawing/2014/main" id="{D5CCBF08-6531-2048-B8DD-04D978367CC3}"/>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es-419" sz="1200"/>
              <a:t>Mediante SLAAC, un host suele adquirir su información de subred IPv6 de 64 bits del RA del router. Sin embargo, debe generar el identificador de interfaz (ID) de 64 bits restante utilizando uno de estos dos métodos: generado aleatoriamente, o EUI-64. </a:t>
            </a:r>
          </a:p>
          <a:p>
            <a:pPr rtl="0">
              <a:spcBef>
                <a:spcPts val="0"/>
              </a:spcBef>
              <a:spcAft>
                <a:spcPts val="0"/>
              </a:spcAft>
              <a:buFont typeface="Arial" panose="020B0604020202020204" pitchFamily="34" charset="0"/>
              <a:buChar char="•"/>
            </a:pPr>
            <a:r>
              <a:rPr lang="es-419" sz="1200"/>
              <a:t>Un host utiliza el proceso DAD para asegurarse de que IPv6 GUA es único. DAD se implementa usando ICMPv6. Para realizar DAD, el host envía un mensaje ICMPv6 NS con una dirección de multidifusión especialmente construida, llamada dirección de multidifusión de nodo solicitado. Esta dirección duplica los últimos 24 bits de dirección IPv6 del host.</a:t>
            </a:r>
          </a:p>
          <a:p>
            <a:pPr rtl="0">
              <a:spcBef>
                <a:spcPts val="0"/>
              </a:spcBef>
              <a:spcAft>
                <a:spcPts val="0"/>
              </a:spcAft>
              <a:buFont typeface="Arial" panose="020B0604020202020204" pitchFamily="34" charset="0"/>
              <a:buChar char="•"/>
            </a:pPr>
            <a:r>
              <a:rPr lang="es-419" sz="1200"/>
              <a:t>El host comienza las comunicaciones cliente / servidor DHCPv6 después de que se indica DHCPv6 stateles o DHCPv6 stateful en el RA. </a:t>
            </a:r>
          </a:p>
          <a:p>
            <a:pPr rtl="0">
              <a:spcBef>
                <a:spcPts val="0"/>
              </a:spcBef>
              <a:spcAft>
                <a:spcPts val="0"/>
              </a:spcAft>
              <a:buFont typeface="Arial" panose="020B0604020202020204" pitchFamily="34" charset="0"/>
              <a:buChar char="•"/>
            </a:pPr>
            <a:r>
              <a:rPr lang="es-419" sz="1200"/>
              <a:t>Los mensajes DHCPv6 de servidor a cliente utilizan el puerto de destino UDP 546, mientras que los mensajes DHCPv6 de cliente a servidor utilizan el puerto de destino UDP 547. </a:t>
            </a:r>
          </a:p>
          <a:p>
            <a:pPr rtl="0">
              <a:spcBef>
                <a:spcPts val="0"/>
              </a:spcBef>
              <a:spcAft>
                <a:spcPts val="0"/>
              </a:spcAft>
              <a:buFont typeface="Arial" panose="020B0604020202020204" pitchFamily="34" charset="0"/>
              <a:buChar char="•"/>
            </a:pPr>
            <a:r>
              <a:rPr lang="es-419" sz="1200"/>
              <a:t>La opción de DHCPv6 sin estado informa al cliente que utilice la información del mensaje RA para el direccionamiento, pero que hay más parámetros de configuración disponibles de un servidor de DHCPv6. Esto se denomina DHCPv6 sin estado porque el servidor no mantiene ninguna información de estado del cliente. </a:t>
            </a:r>
          </a:p>
          <a:p>
            <a:pPr rtl="0">
              <a:spcBef>
                <a:spcPts val="0"/>
              </a:spcBef>
              <a:spcAft>
                <a:spcPts val="0"/>
              </a:spcAft>
              <a:buFont typeface="Arial" panose="020B0604020202020204" pitchFamily="34" charset="0"/>
              <a:buChar char="•"/>
            </a:pPr>
            <a:r>
              <a:rPr lang="es-419" sz="1200"/>
              <a:t>DHCPv6 sin estado está habilitado en una interfaz de router mediante el comando </a:t>
            </a:r>
            <a:r>
              <a:rPr lang="es-419" sz="1200" b="1"/>
              <a:t>ipv6 nd other-config-flag </a:t>
            </a:r>
            <a:r>
              <a:rPr lang="es-419" sz="1200"/>
              <a:t>interface configuration. Esto establece el indicador O en 1. </a:t>
            </a:r>
          </a:p>
          <a:p>
            <a:pPr rtl="0">
              <a:spcBef>
                <a:spcPts val="0"/>
              </a:spcBef>
              <a:spcAft>
                <a:spcPts val="0"/>
              </a:spcAft>
              <a:buFont typeface="Arial" panose="020B0604020202020204" pitchFamily="34" charset="0"/>
              <a:buChar char="•"/>
            </a:pPr>
            <a:r>
              <a:rPr lang="es-419" sz="1200"/>
              <a:t>En DHCPv6 con estado, el mensaje RA indica al cliente que obtenga toda la información de direccionamiento de un servidor DHCPv6 con estado, excepto la dirección de puerta de enlace predeterminada que es la dirección local de enlace IPv6 de origen de la RA. Esto se conoce como DHCPv6 stateful, debido a que el servidor de DHCPv6 mantiene información de estado de IPv6. </a:t>
            </a:r>
          </a:p>
          <a:p>
            <a:pPr rtl="0">
              <a:spcBef>
                <a:spcPts val="0"/>
              </a:spcBef>
              <a:spcAft>
                <a:spcPts val="0"/>
              </a:spcAft>
              <a:buFont typeface="Arial" panose="020B0604020202020204" pitchFamily="34" charset="0"/>
              <a:buChar char="•"/>
            </a:pPr>
            <a:r>
              <a:rPr lang="es-419" sz="1200"/>
              <a:t>DHCPv6 con estado está habilitado en una interfaz de router mediante el comando </a:t>
            </a:r>
            <a:r>
              <a:rPr lang="es-419" sz="1200" b="1"/>
              <a:t>ipv6 nd managed-config-flag </a:t>
            </a:r>
            <a:r>
              <a:rPr lang="es-419" sz="1200"/>
              <a:t>interface configuration. Esto establece el indicador M en 1.</a:t>
            </a:r>
          </a:p>
          <a:p>
            <a:endParaRPr lang="en-US" sz="1200" dirty="0"/>
          </a:p>
        </p:txBody>
      </p:sp>
    </p:spTree>
    <p:custDataLst>
      <p:tags r:id="rId1"/>
    </p:custDataLst>
    <p:extLst>
      <p:ext uri="{BB962C8B-B14F-4D97-AF65-F5344CB8AC3E}">
        <p14:creationId xmlns:p14="http://schemas.microsoft.com/office/powerpoint/2010/main" val="1163129988"/>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Práctica del módulo y cuestionario</a:t>
            </a:r>
            <a:br>
              <a:rPr lang="en-US" dirty="0">
                <a:latin typeface="Arial" charset="0"/>
              </a:rPr>
            </a:br>
            <a:r>
              <a:rPr lang="es-419">
                <a:latin typeface="Arial" charset="0"/>
              </a:rPr>
              <a:t>¿Qué aprendí en este módulo?</a:t>
            </a:r>
          </a:p>
        </p:txBody>
      </p:sp>
      <p:sp>
        <p:nvSpPr>
          <p:cNvPr id="3" name="Content Placeholder 2">
            <a:extLst>
              <a:ext uri="{FF2B5EF4-FFF2-40B4-BE49-F238E27FC236}">
                <a16:creationId xmlns:a16="http://schemas.microsoft.com/office/drawing/2014/main" id="{D5CCBF08-6531-2048-B8DD-04D978367CC3}"/>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es-419" sz="1200"/>
              <a:t>Un router Cisco IOS se puede configurar para proporcionar servicios de servidor DHCPv6 como uno de los tres tipos siguientes: servidor DHCPv6, cliente DHCPv6 o agente de retransmisión DHCPv6. </a:t>
            </a:r>
          </a:p>
          <a:p>
            <a:pPr rtl="0">
              <a:spcBef>
                <a:spcPts val="0"/>
              </a:spcBef>
              <a:spcAft>
                <a:spcPts val="0"/>
              </a:spcAft>
              <a:buFont typeface="Arial" panose="020B0604020202020204" pitchFamily="34" charset="0"/>
              <a:buChar char="•"/>
            </a:pPr>
            <a:r>
              <a:rPr lang="es-419" sz="1200"/>
              <a:t>Un router también puede ser un cliente DHCPv6 y obtener una configuración IPv6 de un servidor DHCPv6. </a:t>
            </a:r>
          </a:p>
          <a:p>
            <a:pPr rtl="0">
              <a:spcBef>
                <a:spcPts val="0"/>
              </a:spcBef>
              <a:spcAft>
                <a:spcPts val="0"/>
              </a:spcAft>
              <a:buFont typeface="Arial" panose="020B0604020202020204" pitchFamily="34" charset="0"/>
              <a:buChar char="•"/>
            </a:pPr>
            <a:r>
              <a:rPr lang="es-419" sz="1200"/>
              <a:t>La opción de servidor DHCP con estado requiere que el enrutador habilitado para IPv6 indique al host que se ponga en contacto con un servidor DHCPv6 para adquirir toda la información de direccionamiento de red IPv6 necesaria. </a:t>
            </a:r>
          </a:p>
          <a:p>
            <a:pPr rtl="0">
              <a:spcBef>
                <a:spcPts val="0"/>
              </a:spcBef>
              <a:spcAft>
                <a:spcPts val="0"/>
              </a:spcAft>
              <a:buFont typeface="Arial" panose="020B0604020202020204" pitchFamily="34" charset="0"/>
              <a:buChar char="•"/>
            </a:pPr>
            <a:r>
              <a:rPr lang="es-419" sz="1200"/>
              <a:t>Para que un enrutador cliente sea un enrutador DHCPv6, debe tener habilitado el enrutamiento unicast-routing ipv6 y una dirección local de enlace IPv6 para enviar y recibir mensajes IPv6. </a:t>
            </a:r>
          </a:p>
          <a:p>
            <a:pPr rtl="0">
              <a:spcBef>
                <a:spcPts val="0"/>
              </a:spcBef>
              <a:spcAft>
                <a:spcPts val="0"/>
              </a:spcAft>
              <a:buFont typeface="Arial" panose="020B0604020202020204" pitchFamily="34" charset="0"/>
              <a:buChar char="•"/>
            </a:pPr>
            <a:r>
              <a:rPr lang="es-419" sz="1200"/>
              <a:t>Utilice los comandos </a:t>
            </a:r>
            <a:r>
              <a:rPr lang="es-419" sz="1200" b="1"/>
              <a:t>show ipv6 dhcp poo</a:t>
            </a:r>
            <a:r>
              <a:rPr lang="es-419" sz="1200"/>
              <a:t>l y </a:t>
            </a:r>
            <a:r>
              <a:rPr lang="es-419" sz="1200" b="1"/>
              <a:t>show ipv6 dhcp binding</a:t>
            </a:r>
            <a:r>
              <a:rPr lang="es-419" sz="1200"/>
              <a:t>para verificar el funcionamiento DHCPv6 en un router. </a:t>
            </a:r>
          </a:p>
          <a:p>
            <a:pPr rtl="0">
              <a:spcBef>
                <a:spcPts val="0"/>
              </a:spcBef>
              <a:spcAft>
                <a:spcPts val="0"/>
              </a:spcAft>
              <a:buFont typeface="Arial" panose="020B0604020202020204" pitchFamily="34" charset="0"/>
              <a:buChar char="•"/>
            </a:pPr>
            <a:r>
              <a:rPr lang="es-419" sz="1200"/>
              <a:t>ISi el servidor de DHCPv6 está ubicado en una red distinta de la del cliente, el router IPv6 puede configurarse como agente de retransmisión DHCPv6 utilizando el comando </a:t>
            </a:r>
            <a:r>
              <a:rPr lang="es-419" sz="1200" b="1"/>
              <a:t>ipv6 dhcp relay destination </a:t>
            </a:r>
            <a:r>
              <a:rPr lang="es-419" sz="1200" i="1"/>
              <a:t>ipv6-address</a:t>
            </a:r>
            <a:r>
              <a:rPr lang="es-419" sz="1200" b="1"/>
              <a:t> [</a:t>
            </a:r>
            <a:r>
              <a:rPr lang="es-419" sz="1200" i="1"/>
              <a:t>interface-type interface-number</a:t>
            </a:r>
            <a:r>
              <a:rPr lang="es-419" sz="1200" b="1"/>
              <a:t>] </a:t>
            </a:r>
            <a:r>
              <a:rPr lang="es-419" sz="1200"/>
              <a:t>. Este comando se configura en la interfaz que enfrenta a los clientes DHCPv6 y especifica la dirección del servidor DHCPv6 y la interfaz de salida para llegar al servidor. La interfaz de salida sólo es necesaria cuando la dirección de salto siguiente es una LLA.</a:t>
            </a:r>
            <a:r>
              <a:rPr lang="es-419" sz="1200" b="1"/>
              <a:t> </a:t>
            </a:r>
          </a:p>
          <a:p>
            <a:pPr rtl="0">
              <a:spcBef>
                <a:spcPts val="0"/>
              </a:spcBef>
              <a:spcAft>
                <a:spcPts val="0"/>
              </a:spcAft>
              <a:buFont typeface="Arial" panose="020B0604020202020204" pitchFamily="34" charset="0"/>
              <a:buChar char="•"/>
            </a:pPr>
            <a:r>
              <a:rPr lang="es-419" sz="1200"/>
              <a:t>Compruebe que el agente de retransmisión DHCPv6 esté operativo con los comandos </a:t>
            </a:r>
            <a:r>
              <a:rPr lang="es-419" sz="1200" b="1"/>
              <a:t>show ipv6 dhcp interface </a:t>
            </a:r>
            <a:r>
              <a:rPr lang="es-419" sz="1200"/>
              <a:t>y show </a:t>
            </a:r>
            <a:r>
              <a:rPr lang="es-419" sz="1200" b="1"/>
              <a:t>ipv6 dhcp binding </a:t>
            </a:r>
            <a:r>
              <a:rPr lang="es-419" sz="1200"/>
              <a:t>.</a:t>
            </a:r>
          </a:p>
          <a:p>
            <a:pPr>
              <a:spcBef>
                <a:spcPts val="0"/>
              </a:spcBef>
              <a:spcAft>
                <a:spcPts val="0"/>
              </a:spcAft>
            </a:pPr>
            <a:endParaRPr lang="en-US" sz="1200" dirty="0"/>
          </a:p>
          <a:p>
            <a:pPr>
              <a:spcBef>
                <a:spcPts val="0"/>
              </a:spcBef>
              <a:spcAft>
                <a:spcPts val="0"/>
              </a:spcAft>
            </a:pPr>
            <a:endParaRPr lang="en-US" sz="1200" dirty="0"/>
          </a:p>
          <a:p>
            <a:pPr>
              <a:spcBef>
                <a:spcPts val="0"/>
              </a:spcBef>
              <a:spcAft>
                <a:spcPts val="0"/>
              </a:spcAft>
            </a:pPr>
            <a:endParaRPr lang="en-US" sz="1200" dirty="0"/>
          </a:p>
          <a:p>
            <a:pPr>
              <a:spcBef>
                <a:spcPts val="0"/>
              </a:spcBef>
              <a:spcAft>
                <a:spcPts val="0"/>
              </a:spcAft>
            </a:pPr>
            <a:endParaRPr lang="en-US" sz="1200" dirty="0"/>
          </a:p>
          <a:p>
            <a:pPr>
              <a:spcBef>
                <a:spcPts val="0"/>
              </a:spcBef>
              <a:spcAft>
                <a:spcPts val="0"/>
              </a:spcAft>
            </a:pPr>
            <a:endParaRPr lang="en-US" sz="1200" dirty="0"/>
          </a:p>
          <a:p>
            <a:pPr>
              <a:spcBef>
                <a:spcPts val="0"/>
              </a:spcBef>
              <a:spcAft>
                <a:spcPts val="0"/>
              </a:spcAft>
            </a:pPr>
            <a:endParaRPr lang="en-US" sz="1200" dirty="0"/>
          </a:p>
          <a:p>
            <a:endParaRPr lang="en-US" sz="1200" dirty="0"/>
          </a:p>
        </p:txBody>
      </p:sp>
    </p:spTree>
    <p:custDataLst>
      <p:tags r:id="rId1"/>
    </p:custDataLst>
    <p:extLst>
      <p:ext uri="{BB962C8B-B14F-4D97-AF65-F5344CB8AC3E}">
        <p14:creationId xmlns:p14="http://schemas.microsoft.com/office/powerpoint/2010/main" val="1135450969"/>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rtl="0" eaLnBrk="1" hangingPunct="1"/>
            <a:r>
              <a:rPr lang="es-419" sz="1400">
                <a:latin typeface="Arial" charset="0"/>
              </a:rPr>
              <a:t>Module 8: SLAAC and DHCPv6</a:t>
            </a:r>
            <a:br>
              <a:rPr lang="en-US" dirty="0">
                <a:latin typeface="Arial" charset="0"/>
              </a:rPr>
            </a:br>
            <a:r>
              <a:rPr lang="es-419">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55912"/>
            <a:ext cx="3496118" cy="3785652"/>
          </a:xfrm>
          <a:ln>
            <a:solidFill>
              <a:srgbClr val="000000"/>
            </a:solidFill>
          </a:ln>
        </p:spPr>
        <p:txBody>
          <a:bodyPr/>
          <a:lstStyle/>
          <a:p>
            <a:pPr marL="285750" indent="-285750" defTabSz="457200" rtl="0">
              <a:spcBef>
                <a:spcPts val="0"/>
              </a:spcBef>
              <a:spcAft>
                <a:spcPts val="0"/>
              </a:spcAft>
              <a:buFont typeface="Arial" panose="020B0604020202020204" pitchFamily="34" charset="0"/>
              <a:buChar char="•"/>
            </a:pPr>
            <a:r>
              <a:rPr lang="es-419" sz="1200">
                <a:latin typeface="Arial" charset="0"/>
                <a:ea typeface="ＭＳ Ｐゴシック" pitchFamily="34" charset="-128"/>
                <a:cs typeface="+mn-cs"/>
              </a:rPr>
              <a:t>Stateless Address Autoconfiguration (SLAAC)</a:t>
            </a:r>
          </a:p>
          <a:p>
            <a:pPr marL="285750" indent="-285750" defTabSz="457200" rtl="0">
              <a:spcBef>
                <a:spcPts val="0"/>
              </a:spcBef>
              <a:spcAft>
                <a:spcPts val="0"/>
              </a:spcAft>
              <a:buFont typeface="Arial" panose="020B0604020202020204" pitchFamily="34" charset="0"/>
              <a:buChar char="•"/>
            </a:pPr>
            <a:r>
              <a:rPr lang="es-419" sz="1200">
                <a:latin typeface="Arial" charset="0"/>
                <a:ea typeface="ＭＳ Ｐゴシック" pitchFamily="34" charset="-128"/>
                <a:cs typeface="+mn-cs"/>
              </a:rPr>
              <a:t>Global Unicast Address (GUA)</a:t>
            </a:r>
          </a:p>
          <a:p>
            <a:pPr marL="285750" indent="-285750" defTabSz="457200" rtl="0">
              <a:spcBef>
                <a:spcPts val="0"/>
              </a:spcBef>
              <a:spcAft>
                <a:spcPts val="0"/>
              </a:spcAft>
              <a:buFont typeface="Arial" panose="020B0604020202020204" pitchFamily="34" charset="0"/>
              <a:buChar char="•"/>
            </a:pPr>
            <a:r>
              <a:rPr lang="es-419" sz="1200">
                <a:latin typeface="Arial" charset="0"/>
                <a:ea typeface="ＭＳ Ｐゴシック" pitchFamily="34" charset="-128"/>
                <a:cs typeface="+mn-cs"/>
              </a:rPr>
              <a:t>Link Local Address (LLA)</a:t>
            </a:r>
          </a:p>
          <a:p>
            <a:pPr marL="285750" indent="-285750" defTabSz="457200" rtl="0">
              <a:spcBef>
                <a:spcPts val="0"/>
              </a:spcBef>
              <a:spcAft>
                <a:spcPts val="0"/>
              </a:spcAft>
              <a:buFont typeface="Arial" panose="020B0604020202020204" pitchFamily="34" charset="0"/>
              <a:buChar char="•"/>
            </a:pPr>
            <a:r>
              <a:rPr lang="es-419" sz="1200">
                <a:latin typeface="Arial" charset="0"/>
                <a:ea typeface="ＭＳ Ｐゴシック" pitchFamily="34" charset="-128"/>
                <a:cs typeface="+mn-cs"/>
              </a:rPr>
              <a:t>Zone ID</a:t>
            </a:r>
          </a:p>
          <a:p>
            <a:pPr marL="285750" indent="-285750" defTabSz="457200" rtl="0">
              <a:spcBef>
                <a:spcPts val="0"/>
              </a:spcBef>
              <a:spcAft>
                <a:spcPts val="0"/>
              </a:spcAft>
              <a:buFont typeface="Arial" panose="020B0604020202020204" pitchFamily="34" charset="0"/>
              <a:buChar char="•"/>
            </a:pPr>
            <a:r>
              <a:rPr lang="es-419" sz="1200">
                <a:latin typeface="Arial" charset="0"/>
                <a:ea typeface="ＭＳ Ｐゴシック" pitchFamily="34" charset="-128"/>
                <a:cs typeface="+mn-cs"/>
              </a:rPr>
              <a:t>Scope ID</a:t>
            </a:r>
          </a:p>
          <a:p>
            <a:pPr marL="285750" indent="-285750" defTabSz="457200" rtl="0">
              <a:spcBef>
                <a:spcPts val="0"/>
              </a:spcBef>
              <a:spcAft>
                <a:spcPts val="0"/>
              </a:spcAft>
              <a:buFont typeface="Arial" panose="020B0604020202020204" pitchFamily="34" charset="0"/>
              <a:buChar char="•"/>
            </a:pPr>
            <a:r>
              <a:rPr lang="es-419" sz="1200">
                <a:latin typeface="Arial" charset="0"/>
                <a:ea typeface="ＭＳ Ｐゴシック" pitchFamily="34" charset="-128"/>
                <a:cs typeface="+mn-cs"/>
              </a:rPr>
              <a:t>Address Autoconfiguration Flag</a:t>
            </a:r>
          </a:p>
          <a:p>
            <a:pPr marL="285750" indent="-285750" defTabSz="457200" rtl="0">
              <a:spcBef>
                <a:spcPts val="0"/>
              </a:spcBef>
              <a:spcAft>
                <a:spcPts val="0"/>
              </a:spcAft>
              <a:buFont typeface="Arial" panose="020B0604020202020204" pitchFamily="34" charset="0"/>
              <a:buChar char="•"/>
            </a:pPr>
            <a:r>
              <a:rPr lang="es-419" sz="1200">
                <a:latin typeface="Arial" charset="0"/>
                <a:ea typeface="ＭＳ Ｐゴシック" pitchFamily="34" charset="-128"/>
                <a:cs typeface="+mn-cs"/>
              </a:rPr>
              <a:t>Other Configuration Flag</a:t>
            </a:r>
          </a:p>
          <a:p>
            <a:pPr marL="285750" indent="-285750" defTabSz="457200" rtl="0">
              <a:spcBef>
                <a:spcPts val="0"/>
              </a:spcBef>
              <a:spcAft>
                <a:spcPts val="0"/>
              </a:spcAft>
              <a:buFont typeface="Arial" panose="020B0604020202020204" pitchFamily="34" charset="0"/>
              <a:buChar char="•"/>
            </a:pPr>
            <a:r>
              <a:rPr lang="es-419" sz="1200">
                <a:latin typeface="Arial" charset="0"/>
                <a:ea typeface="ＭＳ Ｐゴシック" pitchFamily="34" charset="-128"/>
                <a:cs typeface="+mn-cs"/>
              </a:rPr>
              <a:t>Managed Address Configuration Flag</a:t>
            </a:r>
          </a:p>
          <a:p>
            <a:pPr marL="285750" indent="-285750" defTabSz="457200" rtl="0">
              <a:spcBef>
                <a:spcPts val="0"/>
              </a:spcBef>
              <a:spcAft>
                <a:spcPts val="0"/>
              </a:spcAft>
              <a:buFont typeface="Arial" panose="020B0604020202020204" pitchFamily="34" charset="0"/>
              <a:buChar char="•"/>
            </a:pPr>
            <a:r>
              <a:rPr lang="es-419" sz="1200">
                <a:latin typeface="Arial" charset="0"/>
                <a:ea typeface="ＭＳ Ｐゴシック" pitchFamily="34" charset="-128"/>
                <a:cs typeface="+mn-cs"/>
              </a:rPr>
              <a:t>Router Solicitation (RS)</a:t>
            </a:r>
          </a:p>
          <a:p>
            <a:pPr marL="285750" indent="-285750" defTabSz="457200" rtl="0">
              <a:spcBef>
                <a:spcPts val="0"/>
              </a:spcBef>
              <a:spcAft>
                <a:spcPts val="0"/>
              </a:spcAft>
              <a:buFont typeface="Arial" panose="020B0604020202020204" pitchFamily="34" charset="0"/>
              <a:buChar char="•"/>
            </a:pPr>
            <a:r>
              <a:rPr lang="es-419" sz="1200">
                <a:latin typeface="Arial" charset="0"/>
                <a:ea typeface="ＭＳ Ｐゴシック" pitchFamily="34" charset="-128"/>
                <a:cs typeface="+mn-cs"/>
              </a:rPr>
              <a:t>Router Advertisement (RA)</a:t>
            </a:r>
          </a:p>
          <a:p>
            <a:pPr marL="285750" lvl="1" indent="-285750" defTabSz="457200" rtl="0">
              <a:lnSpc>
                <a:spcPct val="95000"/>
              </a:lnSpc>
              <a:spcBef>
                <a:spcPts val="0"/>
              </a:spcBef>
              <a:spcAft>
                <a:spcPts val="0"/>
              </a:spcAft>
              <a:buFont typeface="Arial" panose="020B0604020202020204" pitchFamily="34" charset="0"/>
              <a:buChar char="•"/>
            </a:pPr>
            <a:r>
              <a:rPr lang="es-419" sz="1200" b="1">
                <a:latin typeface="Arial" charset="0"/>
                <a:ea typeface="ＭＳ Ｐゴシック" pitchFamily="34" charset="-128"/>
                <a:cs typeface="+mn-cs"/>
              </a:rPr>
              <a:t>ipv6 unicast-routing</a:t>
            </a:r>
          </a:p>
          <a:p>
            <a:pPr marL="285750" indent="-285750" defTabSz="457200" rtl="0">
              <a:spcBef>
                <a:spcPts val="0"/>
              </a:spcBef>
              <a:spcAft>
                <a:spcPts val="0"/>
              </a:spcAft>
              <a:buFont typeface="Arial" panose="020B0604020202020204" pitchFamily="34" charset="0"/>
              <a:buChar char="•"/>
            </a:pPr>
            <a:r>
              <a:rPr lang="es-419" sz="1200">
                <a:latin typeface="Arial" charset="0"/>
                <a:ea typeface="ＭＳ Ｐゴシック" pitchFamily="34" charset="-128"/>
                <a:cs typeface="+mn-cs"/>
              </a:rPr>
              <a:t>EUI-64</a:t>
            </a:r>
          </a:p>
          <a:p>
            <a:pPr marL="285750" indent="-285750" defTabSz="457200" rtl="0">
              <a:spcBef>
                <a:spcPts val="0"/>
              </a:spcBef>
              <a:spcAft>
                <a:spcPts val="0"/>
              </a:spcAft>
              <a:buFont typeface="Arial" panose="020B0604020202020204" pitchFamily="34" charset="0"/>
              <a:buChar char="•"/>
            </a:pPr>
            <a:r>
              <a:rPr lang="es-419" sz="1200">
                <a:latin typeface="Arial" charset="0"/>
                <a:ea typeface="ＭＳ Ｐゴシック" pitchFamily="34" charset="-128"/>
                <a:cs typeface="+mn-cs"/>
              </a:rPr>
              <a:t>Duplicate Address Detection (DAD)</a:t>
            </a:r>
          </a:p>
          <a:p>
            <a:pPr marL="285750" indent="-285750" defTabSz="457200" rtl="0">
              <a:spcBef>
                <a:spcPts val="0"/>
              </a:spcBef>
              <a:spcAft>
                <a:spcPts val="0"/>
              </a:spcAft>
              <a:buFont typeface="Arial" panose="020B0604020202020204" pitchFamily="34" charset="0"/>
              <a:buChar char="•"/>
            </a:pPr>
            <a:r>
              <a:rPr lang="es-419" sz="1200">
                <a:latin typeface="Arial" charset="0"/>
                <a:ea typeface="ＭＳ Ｐゴシック" pitchFamily="34" charset="-128"/>
                <a:cs typeface="+mn-cs"/>
              </a:rPr>
              <a:t>Neighbor Solicitation (NS)</a:t>
            </a:r>
          </a:p>
          <a:p>
            <a:pPr marL="285750" indent="-285750" defTabSz="457200" rtl="0">
              <a:spcBef>
                <a:spcPts val="0"/>
              </a:spcBef>
              <a:spcAft>
                <a:spcPts val="0"/>
              </a:spcAft>
              <a:buFont typeface="Arial" panose="020B0604020202020204" pitchFamily="34" charset="0"/>
              <a:buChar char="•"/>
            </a:pPr>
            <a:r>
              <a:rPr lang="es-419" sz="1200">
                <a:latin typeface="Arial" charset="0"/>
                <a:ea typeface="ＭＳ Ｐゴシック" pitchFamily="34" charset="-128"/>
                <a:cs typeface="+mn-cs"/>
              </a:rPr>
              <a:t>Neighbor Advertisement (NA)</a:t>
            </a:r>
          </a:p>
          <a:p>
            <a:pPr marL="285750" indent="-285750" defTabSz="457200" rtl="0">
              <a:spcBef>
                <a:spcPts val="0"/>
              </a:spcBef>
              <a:spcAft>
                <a:spcPts val="0"/>
              </a:spcAft>
              <a:buFont typeface="Arial" panose="020B0604020202020204" pitchFamily="34" charset="0"/>
              <a:buChar char="•"/>
            </a:pPr>
            <a:r>
              <a:rPr lang="es-419" sz="1200">
                <a:latin typeface="Arial" charset="0"/>
                <a:ea typeface="ＭＳ Ｐゴシック" pitchFamily="34" charset="-128"/>
                <a:cs typeface="+mn-cs"/>
              </a:rPr>
              <a:t>DHCPv6 SOLICIT</a:t>
            </a:r>
          </a:p>
          <a:p>
            <a:pPr marL="285750" indent="-285750" defTabSz="457200" rtl="0">
              <a:spcBef>
                <a:spcPts val="0"/>
              </a:spcBef>
              <a:spcAft>
                <a:spcPts val="0"/>
              </a:spcAft>
              <a:buFont typeface="Arial" panose="020B0604020202020204" pitchFamily="34" charset="0"/>
              <a:buChar char="•"/>
            </a:pPr>
            <a:r>
              <a:rPr lang="es-419" sz="1200">
                <a:latin typeface="Arial" charset="0"/>
                <a:ea typeface="ＭＳ Ｐゴシック" pitchFamily="34" charset="-128"/>
                <a:cs typeface="+mn-cs"/>
              </a:rPr>
              <a:t>DHCPv6 ADVERTISE</a:t>
            </a:r>
          </a:p>
          <a:p>
            <a:pPr marL="285750" indent="-285750" defTabSz="457200" rtl="0">
              <a:spcBef>
                <a:spcPts val="0"/>
              </a:spcBef>
              <a:spcAft>
                <a:spcPts val="0"/>
              </a:spcAft>
              <a:buFont typeface="Arial" panose="020B0604020202020204" pitchFamily="34" charset="0"/>
              <a:buChar char="•"/>
            </a:pPr>
            <a:r>
              <a:rPr lang="es-419" sz="1200">
                <a:latin typeface="Arial" charset="0"/>
                <a:ea typeface="ＭＳ Ｐゴシック" pitchFamily="34" charset="-128"/>
                <a:cs typeface="+mn-cs"/>
              </a:rPr>
              <a:t>DHCPv6 REPLY</a:t>
            </a:r>
          </a:p>
          <a:p>
            <a:pPr>
              <a:spcBef>
                <a:spcPts val="0"/>
              </a:spcBef>
              <a:spcAft>
                <a:spcPts val="0"/>
              </a:spcAft>
            </a:pPr>
            <a:endParaRPr lang="en-US" sz="1100" dirty="0"/>
          </a:p>
        </p:txBody>
      </p:sp>
      <p:sp>
        <p:nvSpPr>
          <p:cNvPr id="2" name="TextBox 1">
            <a:extLst>
              <a:ext uri="{FF2B5EF4-FFF2-40B4-BE49-F238E27FC236}">
                <a16:creationId xmlns:a16="http://schemas.microsoft.com/office/drawing/2014/main" id="{30E7C6FC-D070-244D-AECA-036A5DBE3313}"/>
              </a:ext>
            </a:extLst>
          </p:cNvPr>
          <p:cNvSpPr txBox="1"/>
          <p:nvPr/>
        </p:nvSpPr>
        <p:spPr>
          <a:xfrm>
            <a:off x="3640184" y="755912"/>
            <a:ext cx="4824548" cy="3785652"/>
          </a:xfrm>
          <a:prstGeom prst="rect">
            <a:avLst/>
          </a:prstGeom>
          <a:noFill/>
          <a:ln>
            <a:solidFill>
              <a:srgbClr val="000000"/>
            </a:solidFill>
          </a:ln>
        </p:spPr>
        <p:txBody>
          <a:bodyPr wrap="square" rtlCol="0">
            <a:spAutoFit/>
          </a:bodyPr>
          <a:lstStyle/>
          <a:p>
            <a:pPr marL="285750" indent="-285750" rtl="0">
              <a:spcBef>
                <a:spcPts val="0"/>
              </a:spcBef>
              <a:spcAft>
                <a:spcPts val="0"/>
              </a:spcAft>
              <a:buFont typeface="Arial" panose="020B0604020202020204" pitchFamily="34" charset="0"/>
              <a:buChar char="•"/>
            </a:pPr>
            <a:r>
              <a:rPr lang="es-419" sz="1200">
                <a:solidFill>
                  <a:srgbClr val="000000"/>
                </a:solidFill>
              </a:rPr>
              <a:t>Stateless DHCPv6 Client</a:t>
            </a:r>
          </a:p>
          <a:p>
            <a:pPr marL="285750" indent="-285750" rtl="0">
              <a:spcBef>
                <a:spcPts val="0"/>
              </a:spcBef>
              <a:spcAft>
                <a:spcPts val="0"/>
              </a:spcAft>
              <a:buFont typeface="Arial" panose="020B0604020202020204" pitchFamily="34" charset="0"/>
              <a:buChar char="•"/>
            </a:pPr>
            <a:r>
              <a:rPr lang="es-419" sz="1200">
                <a:solidFill>
                  <a:srgbClr val="000000"/>
                </a:solidFill>
              </a:rPr>
              <a:t>Stateful DHCPv6 Client</a:t>
            </a:r>
          </a:p>
          <a:p>
            <a:pPr marL="285750" indent="-285750" rtl="0">
              <a:spcBef>
                <a:spcPts val="0"/>
              </a:spcBef>
              <a:spcAft>
                <a:spcPts val="0"/>
              </a:spcAft>
              <a:buFont typeface="Arial" panose="020B0604020202020204" pitchFamily="34" charset="0"/>
              <a:buChar char="•"/>
            </a:pPr>
            <a:r>
              <a:rPr lang="es-419" sz="1200" b="1">
                <a:solidFill>
                  <a:srgbClr val="000000"/>
                </a:solidFill>
              </a:rPr>
              <a:t>ipv6 nd other-config-flag</a:t>
            </a:r>
          </a:p>
          <a:p>
            <a:pPr marL="285750" indent="-285750" rtl="0">
              <a:spcBef>
                <a:spcPts val="0"/>
              </a:spcBef>
              <a:spcAft>
                <a:spcPts val="0"/>
              </a:spcAft>
              <a:buFont typeface="Arial" panose="020B0604020202020204" pitchFamily="34" charset="0"/>
              <a:buChar char="•"/>
            </a:pPr>
            <a:r>
              <a:rPr lang="es-419" sz="1200" b="1">
                <a:solidFill>
                  <a:srgbClr val="000000"/>
                </a:solidFill>
              </a:rPr>
              <a:t>ipv6 nd managed-config-flag</a:t>
            </a:r>
          </a:p>
          <a:p>
            <a:pPr marL="285750" indent="-285750" rtl="0">
              <a:spcBef>
                <a:spcPts val="0"/>
              </a:spcBef>
              <a:spcAft>
                <a:spcPts val="0"/>
              </a:spcAft>
              <a:buFont typeface="Arial" panose="020B0604020202020204" pitchFamily="34" charset="0"/>
              <a:buChar char="•"/>
            </a:pPr>
            <a:r>
              <a:rPr lang="es-419" sz="1200">
                <a:solidFill>
                  <a:srgbClr val="000000"/>
                </a:solidFill>
              </a:rPr>
              <a:t>DHCPv6 Relay Agent</a:t>
            </a:r>
          </a:p>
          <a:p>
            <a:pPr marL="285750" indent="-285750" rtl="0">
              <a:spcBef>
                <a:spcPts val="0"/>
              </a:spcBef>
              <a:spcAft>
                <a:spcPts val="0"/>
              </a:spcAft>
              <a:buFont typeface="Arial" panose="020B0604020202020204" pitchFamily="34" charset="0"/>
              <a:buChar char="•"/>
            </a:pPr>
            <a:r>
              <a:rPr lang="es-419" sz="1200" b="1">
                <a:solidFill>
                  <a:srgbClr val="000000"/>
                </a:solidFill>
              </a:rPr>
              <a:t>ipv6 dhcp pool pool-name</a:t>
            </a:r>
          </a:p>
          <a:p>
            <a:pPr marL="285750" indent="-285750" rtl="0">
              <a:spcBef>
                <a:spcPts val="0"/>
              </a:spcBef>
              <a:spcAft>
                <a:spcPts val="0"/>
              </a:spcAft>
              <a:buFont typeface="Arial" panose="020B0604020202020204" pitchFamily="34" charset="0"/>
              <a:buChar char="•"/>
            </a:pPr>
            <a:r>
              <a:rPr lang="es-419" sz="1200" b="1">
                <a:solidFill>
                  <a:srgbClr val="000000"/>
                </a:solidFill>
              </a:rPr>
              <a:t>ipv6 dhcp server pool-name</a:t>
            </a:r>
          </a:p>
          <a:p>
            <a:pPr marL="285750" indent="-285750" rtl="0">
              <a:spcBef>
                <a:spcPts val="0"/>
              </a:spcBef>
              <a:spcAft>
                <a:spcPts val="0"/>
              </a:spcAft>
              <a:buFont typeface="Arial" panose="020B0604020202020204" pitchFamily="34" charset="0"/>
              <a:buChar char="•"/>
            </a:pPr>
            <a:r>
              <a:rPr lang="es-419" sz="1200" b="1">
                <a:solidFill>
                  <a:srgbClr val="000000"/>
                </a:solidFill>
              </a:rPr>
              <a:t>ipv6 enable</a:t>
            </a:r>
          </a:p>
          <a:p>
            <a:pPr marL="285750" indent="-285750" rtl="0">
              <a:spcBef>
                <a:spcPts val="0"/>
              </a:spcBef>
              <a:spcAft>
                <a:spcPts val="0"/>
              </a:spcAft>
              <a:buFont typeface="Arial" panose="020B0604020202020204" pitchFamily="34" charset="0"/>
              <a:buChar char="•"/>
            </a:pPr>
            <a:r>
              <a:rPr lang="es-419" sz="1200" b="1">
                <a:solidFill>
                  <a:srgbClr val="000000"/>
                </a:solidFill>
              </a:rPr>
              <a:t>ipv6 address autoconfig</a:t>
            </a:r>
          </a:p>
          <a:p>
            <a:pPr marL="285750" indent="-285750" rtl="0">
              <a:spcBef>
                <a:spcPts val="0"/>
              </a:spcBef>
              <a:spcAft>
                <a:spcPts val="0"/>
              </a:spcAft>
              <a:buFont typeface="Arial" panose="020B0604020202020204" pitchFamily="34" charset="0"/>
              <a:buChar char="•"/>
            </a:pPr>
            <a:r>
              <a:rPr lang="es-419" sz="1200" b="1">
                <a:solidFill>
                  <a:srgbClr val="000000"/>
                </a:solidFill>
              </a:rPr>
              <a:t>show ipv6 dhcp interface</a:t>
            </a:r>
          </a:p>
          <a:p>
            <a:pPr marL="285750" indent="-285750" rtl="0">
              <a:spcBef>
                <a:spcPts val="0"/>
              </a:spcBef>
              <a:spcAft>
                <a:spcPts val="0"/>
              </a:spcAft>
              <a:buFont typeface="Arial" panose="020B0604020202020204" pitchFamily="34" charset="0"/>
              <a:buChar char="•"/>
            </a:pPr>
            <a:r>
              <a:rPr lang="es-419" sz="1200" b="1">
                <a:solidFill>
                  <a:srgbClr val="000000"/>
                </a:solidFill>
              </a:rPr>
              <a:t>address prefix X:X:X:X:X:X:X:X/YY</a:t>
            </a:r>
          </a:p>
          <a:p>
            <a:pPr marL="285750" indent="-285750" rtl="0">
              <a:spcBef>
                <a:spcPts val="0"/>
              </a:spcBef>
              <a:spcAft>
                <a:spcPts val="0"/>
              </a:spcAft>
              <a:buFont typeface="Arial" panose="020B0604020202020204" pitchFamily="34" charset="0"/>
              <a:buChar char="•"/>
            </a:pPr>
            <a:r>
              <a:rPr lang="es-419" sz="1200" b="1">
                <a:solidFill>
                  <a:srgbClr val="000000"/>
                </a:solidFill>
              </a:rPr>
              <a:t>dns-server X:X:X:X:X:X:X:X</a:t>
            </a:r>
          </a:p>
          <a:p>
            <a:pPr marL="285750" indent="-285750" rtl="0">
              <a:spcBef>
                <a:spcPts val="0"/>
              </a:spcBef>
              <a:spcAft>
                <a:spcPts val="0"/>
              </a:spcAft>
              <a:buFont typeface="Arial" panose="020B0604020202020204" pitchFamily="34" charset="0"/>
              <a:buChar char="•"/>
            </a:pPr>
            <a:r>
              <a:rPr lang="es-419" sz="1200" b="1">
                <a:solidFill>
                  <a:srgbClr val="000000"/>
                </a:solidFill>
              </a:rPr>
              <a:t>domain-name name</a:t>
            </a:r>
          </a:p>
          <a:p>
            <a:pPr marL="285750" indent="-285750" rtl="0">
              <a:spcBef>
                <a:spcPts val="0"/>
              </a:spcBef>
              <a:spcAft>
                <a:spcPts val="0"/>
              </a:spcAft>
              <a:buFont typeface="Arial" panose="020B0604020202020204" pitchFamily="34" charset="0"/>
              <a:buChar char="•"/>
            </a:pPr>
            <a:r>
              <a:rPr lang="es-419" sz="1200" b="1">
                <a:solidFill>
                  <a:srgbClr val="000000"/>
                </a:solidFill>
              </a:rPr>
              <a:t>ipv6 nd prefix default no-autoconfig</a:t>
            </a:r>
          </a:p>
          <a:p>
            <a:pPr marL="285750" indent="-285750" rtl="0">
              <a:spcBef>
                <a:spcPts val="0"/>
              </a:spcBef>
              <a:spcAft>
                <a:spcPts val="0"/>
              </a:spcAft>
              <a:buFont typeface="Arial" panose="020B0604020202020204" pitchFamily="34" charset="0"/>
              <a:buChar char="•"/>
            </a:pPr>
            <a:r>
              <a:rPr lang="es-419" sz="1200" b="1">
                <a:solidFill>
                  <a:srgbClr val="000000"/>
                </a:solidFill>
              </a:rPr>
              <a:t>ipv6 address dhcp</a:t>
            </a:r>
          </a:p>
          <a:p>
            <a:pPr marL="285750" indent="-285750" rtl="0">
              <a:spcBef>
                <a:spcPts val="0"/>
              </a:spcBef>
              <a:spcAft>
                <a:spcPts val="0"/>
              </a:spcAft>
              <a:buFont typeface="Arial" panose="020B0604020202020204" pitchFamily="34" charset="0"/>
              <a:buChar char="•"/>
            </a:pPr>
            <a:r>
              <a:rPr lang="es-419" sz="1200" b="1">
                <a:solidFill>
                  <a:srgbClr val="000000"/>
                </a:solidFill>
              </a:rPr>
              <a:t>show ipv6 dhcp pool</a:t>
            </a:r>
          </a:p>
          <a:p>
            <a:pPr marL="285750" indent="-285750" rtl="0">
              <a:spcBef>
                <a:spcPts val="0"/>
              </a:spcBef>
              <a:spcAft>
                <a:spcPts val="0"/>
              </a:spcAft>
              <a:buFont typeface="Arial" panose="020B0604020202020204" pitchFamily="34" charset="0"/>
              <a:buChar char="•"/>
            </a:pPr>
            <a:r>
              <a:rPr lang="es-419" sz="1200" b="1">
                <a:solidFill>
                  <a:srgbClr val="000000"/>
                </a:solidFill>
              </a:rPr>
              <a:t>show ipv6 dhcp binding</a:t>
            </a:r>
          </a:p>
          <a:p>
            <a:pPr marL="285750" indent="-285750" rtl="0">
              <a:spcBef>
                <a:spcPts val="0"/>
              </a:spcBef>
              <a:spcAft>
                <a:spcPts val="0"/>
              </a:spcAft>
              <a:buFont typeface="Arial" panose="020B0604020202020204" pitchFamily="34" charset="0"/>
              <a:buChar char="•"/>
            </a:pPr>
            <a:r>
              <a:rPr lang="es-419" sz="1200" b="1">
                <a:solidFill>
                  <a:srgbClr val="000000"/>
                </a:solidFill>
              </a:rPr>
              <a:t>ipv6 dhcp relay destination </a:t>
            </a:r>
            <a:r>
              <a:rPr lang="es-419" sz="1200" i="1">
                <a:solidFill>
                  <a:srgbClr val="000000"/>
                </a:solidFill>
              </a:rPr>
              <a:t>ipv6-address </a:t>
            </a:r>
            <a:r>
              <a:rPr lang="es-419" sz="1200" b="1">
                <a:solidFill>
                  <a:srgbClr val="000000"/>
                </a:solidFill>
              </a:rPr>
              <a:t>[</a:t>
            </a:r>
            <a:r>
              <a:rPr lang="es-419" sz="1200" i="1">
                <a:solidFill>
                  <a:srgbClr val="000000"/>
                </a:solidFill>
              </a:rPr>
              <a:t>interface-type interface-number</a:t>
            </a:r>
            <a:r>
              <a:rPr lang="es-419" sz="1200" b="1">
                <a:solidFill>
                  <a:srgbClr val="000000"/>
                </a:solidFill>
              </a:rPr>
              <a:t>]</a:t>
            </a:r>
          </a:p>
          <a:p>
            <a:pPr marL="285750" indent="-285750">
              <a:buFont typeface="Arial" panose="020B0604020202020204" pitchFamily="34" charset="0"/>
              <a:buChar char="•"/>
            </a:pPr>
            <a:endParaRPr lang="en-US" sz="1200" dirty="0">
              <a:solidFill>
                <a:srgbClr val="000000"/>
              </a:solidFill>
            </a:endParaRP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Asignación de IPv6 GUA </a:t>
            </a:r>
            <a:r>
              <a:rPr lang="es-419" sz="2400" dirty="0"/>
              <a:t>Configuración de host IPv6</a:t>
            </a:r>
          </a:p>
        </p:txBody>
      </p:sp>
      <p:sp>
        <p:nvSpPr>
          <p:cNvPr id="5" name="Content Placeholder 4">
            <a:extLst>
              <a:ext uri="{FF2B5EF4-FFF2-40B4-BE49-F238E27FC236}">
                <a16:creationId xmlns:a16="http://schemas.microsoft.com/office/drawing/2014/main" id="{6A774A26-B754-E448-AF98-F939F03CC021}"/>
              </a:ext>
            </a:extLst>
          </p:cNvPr>
          <p:cNvSpPr>
            <a:spLocks noGrp="1"/>
          </p:cNvSpPr>
          <p:nvPr>
            <p:ph idx="1"/>
          </p:nvPr>
        </p:nvSpPr>
        <p:spPr>
          <a:xfrm>
            <a:off x="474662" y="731838"/>
            <a:ext cx="8280057" cy="829544"/>
          </a:xfrm>
        </p:spPr>
        <p:txBody>
          <a:bodyPr/>
          <a:lstStyle/>
          <a:p>
            <a:pPr marL="0" indent="0" algn="l" rtl="0"/>
            <a:r>
              <a:rPr lang="es-419" sz="1600">
                <a:solidFill>
                  <a:srgbClr val="000000"/>
                </a:solidFill>
              </a:rPr>
              <a:t>En un router, una dirección global de unidifusión (GUA) </a:t>
            </a:r>
            <a:r>
              <a:rPr lang="es-419" sz="1600" b="1">
                <a:solidFill>
                  <a:srgbClr val="000000"/>
                </a:solidFill>
              </a:rPr>
              <a:t>IPv6 se configura</a:t>
            </a:r>
            <a:r>
              <a:rPr lang="es-419" sz="1600">
                <a:solidFill>
                  <a:srgbClr val="000000"/>
                </a:solidFill>
              </a:rPr>
              <a:t> manualmente mediante el comando de </a:t>
            </a:r>
            <a:r>
              <a:rPr lang="es-419" sz="1600" i="1">
                <a:solidFill>
                  <a:srgbClr val="000000"/>
                </a:solidFill>
              </a:rPr>
              <a:t>configuración</a:t>
            </a:r>
            <a:r>
              <a:rPr lang="es-419" sz="1600">
                <a:solidFill>
                  <a:srgbClr val="000000"/>
                </a:solidFill>
              </a:rPr>
              <a:t>  _ipv6-address_</a:t>
            </a:r>
            <a:r>
              <a:rPr lang="es-419" sz="1600" b="1" i="1">
                <a:solidFill>
                  <a:srgbClr val="000000"/>
                </a:solidFill>
              </a:rPr>
              <a:t>_prefix-length_</a:t>
            </a:r>
            <a:r>
              <a:rPr lang="es-419" sz="1600">
                <a:solidFill>
                  <a:srgbClr val="000000"/>
                </a:solidFill>
              </a:rPr>
              <a:t> i</a:t>
            </a:r>
            <a:r>
              <a:rPr lang="es-419" sz="1600" i="1">
                <a:solidFill>
                  <a:srgbClr val="000000"/>
                </a:solidFill>
              </a:rPr>
              <a:t>nterface.</a:t>
            </a:r>
          </a:p>
        </p:txBody>
      </p:sp>
      <p:sp>
        <p:nvSpPr>
          <p:cNvPr id="6" name="Content Placeholder 4">
            <a:extLst>
              <a:ext uri="{FF2B5EF4-FFF2-40B4-BE49-F238E27FC236}">
                <a16:creationId xmlns:a16="http://schemas.microsoft.com/office/drawing/2014/main" id="{3E07D06A-7D22-42BA-ADE5-91AA85E5B817}"/>
              </a:ext>
            </a:extLst>
          </p:cNvPr>
          <p:cNvSpPr txBox="1">
            <a:spLocks/>
          </p:cNvSpPr>
          <p:nvPr/>
        </p:nvSpPr>
        <p:spPr>
          <a:xfrm>
            <a:off x="474663" y="1431985"/>
            <a:ext cx="4813330" cy="321765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es-419" sz="1600">
                <a:solidFill>
                  <a:srgbClr val="000000"/>
                </a:solidFill>
              </a:rPr>
              <a:t>Un host de Windows también se puede configurar manualmente con una configuración de dirección IPv6 GUA, como se muestra en la figura.</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Sin embargo, introducir manualmente una GUA IPv6 puede llevar mucho tiempo y ser algo propenso a errores.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Por lo tanto, la mayoría de los hosts de Windows están habilitados para adquirir dinámicamente una configuración GUA IPv6.</a:t>
            </a:r>
          </a:p>
        </p:txBody>
      </p:sp>
      <p:pic>
        <p:nvPicPr>
          <p:cNvPr id="7" name="Picture 6">
            <a:extLst>
              <a:ext uri="{FF2B5EF4-FFF2-40B4-BE49-F238E27FC236}">
                <a16:creationId xmlns:a16="http://schemas.microsoft.com/office/drawing/2014/main" id="{50D65092-E6A0-FE47-AC7E-F63879B82334}"/>
              </a:ext>
            </a:extLst>
          </p:cNvPr>
          <p:cNvPicPr>
            <a:picLocks noChangeAspect="1"/>
          </p:cNvPicPr>
          <p:nvPr/>
        </p:nvPicPr>
        <p:blipFill>
          <a:blip r:embed="rId3"/>
          <a:stretch>
            <a:fillRect/>
          </a:stretch>
        </p:blipFill>
        <p:spPr>
          <a:xfrm>
            <a:off x="5425731" y="1609810"/>
            <a:ext cx="3429000" cy="2908300"/>
          </a:xfrm>
          <a:prstGeom prst="rect">
            <a:avLst/>
          </a:prstGeom>
        </p:spPr>
      </p:pic>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Asignación de IPv6 GUA </a:t>
            </a:r>
            <a:r>
              <a:rPr lang="es-419" sz="2400" dirty="0"/>
              <a:t>Dirección local de enlace de host IPv6</a:t>
            </a:r>
          </a:p>
        </p:txBody>
      </p:sp>
      <p:sp>
        <p:nvSpPr>
          <p:cNvPr id="4" name="Content Placeholder 3">
            <a:extLst>
              <a:ext uri="{FF2B5EF4-FFF2-40B4-BE49-F238E27FC236}">
                <a16:creationId xmlns:a16="http://schemas.microsoft.com/office/drawing/2014/main" id="{B887D7CA-F7B1-8B46-A6B5-B567C2953E8B}"/>
              </a:ext>
            </a:extLst>
          </p:cNvPr>
          <p:cNvSpPr>
            <a:spLocks noGrp="1"/>
          </p:cNvSpPr>
          <p:nvPr>
            <p:ph idx="1"/>
          </p:nvPr>
        </p:nvSpPr>
        <p:spPr>
          <a:xfrm>
            <a:off x="138014" y="731838"/>
            <a:ext cx="8616706" cy="917332"/>
          </a:xfrm>
        </p:spPr>
        <p:txBody>
          <a:bodyPr/>
          <a:lstStyle/>
          <a:p>
            <a:pPr marL="0" indent="0" algn="l" rtl="0"/>
            <a:r>
              <a:rPr lang="es-419" sz="1600">
                <a:solidFill>
                  <a:srgbClr val="000000"/>
                </a:solidFill>
              </a:rPr>
              <a:t>Si se selecciona el direccionamiento IPv6 automático, el host utilizará un mensaje de anuncio de enrutador (RA) del protocolo de mensajes de control de Internet versión 6 (ICMPv6) para ayudarle a configurar automáticamente una configuración IPv6.</a:t>
            </a:r>
          </a:p>
        </p:txBody>
      </p:sp>
      <p:sp>
        <p:nvSpPr>
          <p:cNvPr id="5" name="Content Placeholder 3">
            <a:extLst>
              <a:ext uri="{FF2B5EF4-FFF2-40B4-BE49-F238E27FC236}">
                <a16:creationId xmlns:a16="http://schemas.microsoft.com/office/drawing/2014/main" id="{6970B8C6-8B02-4AA6-AA3C-F3BF80BF0C1A}"/>
              </a:ext>
            </a:extLst>
          </p:cNvPr>
          <p:cNvSpPr txBox="1">
            <a:spLocks/>
          </p:cNvSpPr>
          <p:nvPr/>
        </p:nvSpPr>
        <p:spPr>
          <a:xfrm>
            <a:off x="474662" y="1629473"/>
            <a:ext cx="4459647" cy="178428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es-419" sz="1600">
                <a:solidFill>
                  <a:srgbClr val="000000"/>
                </a:solidFill>
              </a:rPr>
              <a:t>El host crea automáticamente la dirección local del vínculo IPv6 cuando se inicia y la interfaz Ethernet está activa. </a:t>
            </a:r>
          </a:p>
          <a:p>
            <a:pPr marL="342900" indent="-342900" algn="l" rtl="0">
              <a:buFont typeface="Arial" panose="020B0604020202020204" pitchFamily="34" charset="0"/>
              <a:buChar char="•"/>
            </a:pPr>
            <a:r>
              <a:rPr lang="es-419" sz="1600">
                <a:solidFill>
                  <a:srgbClr val="000000"/>
                </a:solidFill>
              </a:rPr>
              <a:t>La interfaz no creó un GUA IPv6 en la salida porque el segmento de red no tenía un enrutador para proporcionar instrucciones de configuración de red para el host.</a:t>
            </a:r>
          </a:p>
        </p:txBody>
      </p:sp>
      <p:pic>
        <p:nvPicPr>
          <p:cNvPr id="8" name="Picture 7">
            <a:extLst>
              <a:ext uri="{FF2B5EF4-FFF2-40B4-BE49-F238E27FC236}">
                <a16:creationId xmlns:a16="http://schemas.microsoft.com/office/drawing/2014/main" id="{7E475DE0-6903-1B4D-9B34-8C9657D44255}"/>
              </a:ext>
            </a:extLst>
          </p:cNvPr>
          <p:cNvPicPr>
            <a:picLocks noChangeAspect="1"/>
          </p:cNvPicPr>
          <p:nvPr/>
        </p:nvPicPr>
        <p:blipFill>
          <a:blip r:embed="rId3"/>
          <a:stretch>
            <a:fillRect/>
          </a:stretch>
        </p:blipFill>
        <p:spPr>
          <a:xfrm>
            <a:off x="5003321" y="1629473"/>
            <a:ext cx="4002666" cy="1607765"/>
          </a:xfrm>
          <a:prstGeom prst="rect">
            <a:avLst/>
          </a:prstGeom>
        </p:spPr>
      </p:pic>
      <p:sp>
        <p:nvSpPr>
          <p:cNvPr id="6" name="Content Placeholder 3">
            <a:extLst>
              <a:ext uri="{FF2B5EF4-FFF2-40B4-BE49-F238E27FC236}">
                <a16:creationId xmlns:a16="http://schemas.microsoft.com/office/drawing/2014/main" id="{63EF9161-F7CF-4B70-8C57-F693692E8086}"/>
              </a:ext>
            </a:extLst>
          </p:cNvPr>
          <p:cNvSpPr txBox="1">
            <a:spLocks/>
          </p:cNvSpPr>
          <p:nvPr/>
        </p:nvSpPr>
        <p:spPr>
          <a:xfrm>
            <a:off x="474662" y="3677211"/>
            <a:ext cx="8341534" cy="109540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es-419" sz="1600" b="1" dirty="0">
                <a:solidFill>
                  <a:srgbClr val="000000"/>
                </a:solidFill>
              </a:rPr>
              <a:t>Nota:</a:t>
            </a:r>
            <a:r>
              <a:rPr lang="es-419" sz="1600" dirty="0">
                <a:solidFill>
                  <a:srgbClr val="000000"/>
                </a:solidFill>
              </a:rPr>
              <a:t> El «%» y el número al final de la dirección local del vínculo se conocen como identificador de zona o identificador de ámbito y el sistema operativo utiliza para asociar la LLA a una interfaz específica. </a:t>
            </a:r>
          </a:p>
          <a:p>
            <a:pPr marL="342900" indent="-342900" algn="l" rtl="0">
              <a:buFont typeface="Arial" panose="020B0604020202020204" pitchFamily="34" charset="0"/>
              <a:buChar char="•"/>
            </a:pPr>
            <a:r>
              <a:rPr lang="es-419" sz="1600" b="1" dirty="0">
                <a:solidFill>
                  <a:srgbClr val="000000"/>
                </a:solidFill>
              </a:rPr>
              <a:t>Nota</a:t>
            </a:r>
            <a:r>
              <a:rPr lang="es-419" sz="1600" dirty="0">
                <a:solidFill>
                  <a:srgbClr val="000000"/>
                </a:solidFill>
              </a:rPr>
              <a:t>: DHCPv6 se define en RFC 3315.</a:t>
            </a:r>
          </a:p>
          <a:p>
            <a:pPr marL="342900" indent="-342900" algn="l">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13094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Asignación de IPv6 GUA Asignación de</a:t>
            </a:r>
            <a:br>
              <a:rPr lang="en-US" dirty="0"/>
            </a:br>
            <a:r>
              <a:rPr lang="es-419" sz="2400"/>
              <a:t>IPv6 GUA de</a:t>
            </a:r>
            <a:r>
              <a:rPr lang="es-419" sz="1600"/>
              <a:t>IPv6</a:t>
            </a:r>
          </a:p>
        </p:txBody>
      </p:sp>
      <p:sp>
        <p:nvSpPr>
          <p:cNvPr id="5" name="Content Placeholder 4">
            <a:extLst>
              <a:ext uri="{FF2B5EF4-FFF2-40B4-BE49-F238E27FC236}">
                <a16:creationId xmlns:a16="http://schemas.microsoft.com/office/drawing/2014/main" id="{90CC9287-49E1-034F-9203-7F4F0D40C670}"/>
              </a:ext>
            </a:extLst>
          </p:cNvPr>
          <p:cNvSpPr>
            <a:spLocks noGrp="1"/>
          </p:cNvSpPr>
          <p:nvPr>
            <p:ph idx="1"/>
          </p:nvPr>
        </p:nvSpPr>
        <p:spPr>
          <a:xfrm>
            <a:off x="474661" y="597726"/>
            <a:ext cx="8345488" cy="731838"/>
          </a:xfrm>
        </p:spPr>
        <p:txBody>
          <a:bodyPr/>
          <a:lstStyle/>
          <a:p>
            <a:pPr marL="0" indent="0" algn="l" rtl="0"/>
            <a:r>
              <a:rPr lang="es-419" sz="1600" dirty="0">
                <a:solidFill>
                  <a:srgbClr val="000000"/>
                </a:solidFill>
              </a:rPr>
              <a:t>De forma predeterminada, un enrutador habilitado para IPv6 envía periódicamente RA ICMPv6, lo que simplifica la forma en que un host puede crear o adquirir dinámicamente su configuración IPv6.</a:t>
            </a:r>
          </a:p>
        </p:txBody>
      </p:sp>
      <p:sp>
        <p:nvSpPr>
          <p:cNvPr id="6" name="Content Placeholder 4">
            <a:extLst>
              <a:ext uri="{FF2B5EF4-FFF2-40B4-BE49-F238E27FC236}">
                <a16:creationId xmlns:a16="http://schemas.microsoft.com/office/drawing/2014/main" id="{E4B4B40F-052C-4315-BD3E-562101DDCCBF}"/>
              </a:ext>
            </a:extLst>
          </p:cNvPr>
          <p:cNvSpPr txBox="1">
            <a:spLocks/>
          </p:cNvSpPr>
          <p:nvPr/>
        </p:nvSpPr>
        <p:spPr>
          <a:xfrm>
            <a:off x="474661" y="1371660"/>
            <a:ext cx="4209481" cy="3280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es-419" sz="1600" dirty="0">
                <a:solidFill>
                  <a:srgbClr val="000000"/>
                </a:solidFill>
              </a:rPr>
              <a:t>A un host se le puede asignar dinámicamente un GUA mediante servicios sin estado y con estado.</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dirty="0">
                <a:solidFill>
                  <a:srgbClr val="000000"/>
                </a:solidFill>
              </a:rPr>
              <a:t>Todos los métodos sin estado y con estado de este módulo utilizan mensajes de RA ICMPv6 para sugerir al host cómo crear o adquirir su configuración IPv6.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dirty="0">
                <a:solidFill>
                  <a:srgbClr val="000000"/>
                </a:solidFill>
              </a:rPr>
              <a:t>Aunque los sistemas operativos del host siguen la sugerencia de la RA, la decisión real depende en última instancia del host</a:t>
            </a:r>
          </a:p>
          <a:p>
            <a:pPr marL="342900" indent="-342900" algn="l">
              <a:buFont typeface="Arial" panose="020B0604020202020204" pitchFamily="34" charset="0"/>
              <a:buChar char="•"/>
            </a:pPr>
            <a:endParaRPr lang="en-CA" sz="1600" dirty="0">
              <a:solidFill>
                <a:srgbClr val="000000"/>
              </a:solidFill>
            </a:endParaRPr>
          </a:p>
        </p:txBody>
      </p:sp>
      <p:pic>
        <p:nvPicPr>
          <p:cNvPr id="7" name="Picture 6">
            <a:extLst>
              <a:ext uri="{FF2B5EF4-FFF2-40B4-BE49-F238E27FC236}">
                <a16:creationId xmlns:a16="http://schemas.microsoft.com/office/drawing/2014/main" id="{84336D90-5878-554B-9F98-F217F016B028}"/>
              </a:ext>
            </a:extLst>
          </p:cNvPr>
          <p:cNvPicPr>
            <a:picLocks noChangeAspect="1"/>
          </p:cNvPicPr>
          <p:nvPr/>
        </p:nvPicPr>
        <p:blipFill>
          <a:blip r:embed="rId3"/>
          <a:stretch>
            <a:fillRect/>
          </a:stretch>
        </p:blipFill>
        <p:spPr>
          <a:xfrm>
            <a:off x="4684143" y="1480753"/>
            <a:ext cx="4285081" cy="2973322"/>
          </a:xfrm>
          <a:prstGeom prst="rect">
            <a:avLst/>
          </a:prstGeom>
        </p:spPr>
      </p:pic>
    </p:spTree>
    <p:extLst>
      <p:ext uri="{BB962C8B-B14F-4D97-AF65-F5344CB8AC3E}">
        <p14:creationId xmlns:p14="http://schemas.microsoft.com/office/powerpoint/2010/main" val="126060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772"/>
            <a:ext cx="8345488" cy="731837"/>
          </a:xfrm>
        </p:spPr>
        <p:txBody>
          <a:bodyPr/>
          <a:lstStyle/>
          <a:p>
            <a:pPr rtl="0"/>
            <a:r>
              <a:rPr lang="es-419" sz="1600"/>
              <a:t>Asignación de IPv6 GUA</a:t>
            </a:r>
            <a:br>
              <a:rPr lang="en-US" dirty="0"/>
            </a:br>
            <a:r>
              <a:rPr lang="es-419" sz="2400"/>
              <a:t>tres indicadores de mensaje RA</a:t>
            </a:r>
          </a:p>
        </p:txBody>
      </p:sp>
      <p:sp>
        <p:nvSpPr>
          <p:cNvPr id="4" name="Content Placeholder 3">
            <a:extLst>
              <a:ext uri="{FF2B5EF4-FFF2-40B4-BE49-F238E27FC236}">
                <a16:creationId xmlns:a16="http://schemas.microsoft.com/office/drawing/2014/main" id="{F37967FC-FA12-5347-9A45-64FDBCBFD076}"/>
              </a:ext>
            </a:extLst>
          </p:cNvPr>
          <p:cNvSpPr>
            <a:spLocks noGrp="1"/>
          </p:cNvSpPr>
          <p:nvPr>
            <p:ph idx="1"/>
          </p:nvPr>
        </p:nvSpPr>
        <p:spPr>
          <a:xfrm>
            <a:off x="85344" y="573797"/>
            <a:ext cx="8734806" cy="638354"/>
          </a:xfrm>
        </p:spPr>
        <p:txBody>
          <a:bodyPr/>
          <a:lstStyle/>
          <a:p>
            <a:pPr marL="0" indent="0" algn="l" rtl="0"/>
            <a:r>
              <a:rPr lang="es-419" sz="1600" dirty="0">
                <a:solidFill>
                  <a:srgbClr val="000000"/>
                </a:solidFill>
              </a:rPr>
              <a:t>La forma en que un cliente obtiene un GUA IPv6 depende de la configuración del mensaje RA.</a:t>
            </a:r>
          </a:p>
          <a:p>
            <a:pPr marL="342900" indent="-342900" algn="l">
              <a:buFont typeface="Arial" panose="020B0604020202020204" pitchFamily="34" charset="0"/>
              <a:buChar char="•"/>
            </a:pPr>
            <a:endParaRPr lang="en-CA" sz="400" dirty="0">
              <a:solidFill>
                <a:srgbClr val="000000"/>
              </a:solidFill>
            </a:endParaRPr>
          </a:p>
          <a:p>
            <a:pPr marL="0" indent="0" algn="l" rtl="0"/>
            <a:r>
              <a:rPr lang="es-419" sz="1600" dirty="0">
                <a:solidFill>
                  <a:srgbClr val="000000"/>
                </a:solidFill>
              </a:rPr>
              <a:t>Un mensaje de ICMPv6 RA incluye los tres indicadores siguientes: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FCA9E9BB-1603-423B-981E-11683D1C3D74}"/>
              </a:ext>
            </a:extLst>
          </p:cNvPr>
          <p:cNvSpPr txBox="1">
            <a:spLocks/>
          </p:cNvSpPr>
          <p:nvPr/>
        </p:nvSpPr>
        <p:spPr>
          <a:xfrm>
            <a:off x="474662" y="1284565"/>
            <a:ext cx="4882342" cy="247971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15985" lvl="1" indent="-342900" rtl="0">
              <a:buFont typeface="Arial" panose="020B0604020202020204" pitchFamily="34" charset="0"/>
              <a:buChar char="•"/>
            </a:pPr>
            <a:r>
              <a:rPr lang="es-419" sz="1500" b="1" dirty="0">
                <a:solidFill>
                  <a:srgbClr val="000000"/>
                </a:solidFill>
              </a:rPr>
              <a:t>Un indicador (</a:t>
            </a:r>
            <a:r>
              <a:rPr lang="es-419" sz="1500" b="1" dirty="0" err="1">
                <a:solidFill>
                  <a:srgbClr val="000000"/>
                </a:solidFill>
              </a:rPr>
              <a:t>flag</a:t>
            </a:r>
            <a:r>
              <a:rPr lang="es-419" sz="1500" b="1" dirty="0">
                <a:solidFill>
                  <a:srgbClr val="000000"/>
                </a:solidFill>
              </a:rPr>
              <a:t>)</a:t>
            </a:r>
            <a:r>
              <a:rPr lang="es-419" sz="1500" dirty="0">
                <a:solidFill>
                  <a:srgbClr val="000000"/>
                </a:solidFill>
              </a:rPr>
              <a:t>: el indicador de configuración automática de direcciones significa utilizar la configuración automática de direcciones sin estado (SLAAC) para crear un GUA de IPv6</a:t>
            </a:r>
          </a:p>
          <a:p>
            <a:pPr marL="415985" lvl="1" indent="-342900" rtl="0">
              <a:buFont typeface="Arial" panose="020B0604020202020204" pitchFamily="34" charset="0"/>
              <a:buChar char="•"/>
            </a:pPr>
            <a:r>
              <a:rPr lang="es-419" sz="1500" b="1" dirty="0">
                <a:solidFill>
                  <a:srgbClr val="000000"/>
                </a:solidFill>
              </a:rPr>
              <a:t>El Indicador 0 (</a:t>
            </a:r>
            <a:r>
              <a:rPr lang="es-419" sz="1500" b="1" dirty="0" err="1">
                <a:solidFill>
                  <a:srgbClr val="000000"/>
                </a:solidFill>
              </a:rPr>
              <a:t>flag</a:t>
            </a:r>
            <a:r>
              <a:rPr lang="es-419" sz="1500" b="1" dirty="0">
                <a:solidFill>
                  <a:srgbClr val="000000"/>
                </a:solidFill>
              </a:rPr>
              <a:t> O)</a:t>
            </a:r>
            <a:r>
              <a:rPr lang="es-419" sz="1500" dirty="0">
                <a:solidFill>
                  <a:srgbClr val="000000"/>
                </a:solidFill>
              </a:rPr>
              <a:t>- El otro indicador de configuración se utiliza para informarle al cliente que hay información adicional disponible de un servidor de DHCPv6 </a:t>
            </a:r>
            <a:r>
              <a:rPr lang="es-419" sz="1500" dirty="0" err="1">
                <a:solidFill>
                  <a:srgbClr val="000000"/>
                </a:solidFill>
              </a:rPr>
              <a:t>stateless</a:t>
            </a:r>
            <a:r>
              <a:rPr lang="es-419" sz="1500" dirty="0">
                <a:solidFill>
                  <a:srgbClr val="000000"/>
                </a:solidFill>
              </a:rPr>
              <a:t>.</a:t>
            </a:r>
          </a:p>
          <a:p>
            <a:pPr marL="415985" lvl="1" indent="-342900" rtl="0">
              <a:buFont typeface="Arial" panose="020B0604020202020204" pitchFamily="34" charset="0"/>
              <a:buChar char="•"/>
            </a:pPr>
            <a:r>
              <a:rPr lang="es-419" sz="1500" b="1" dirty="0">
                <a:solidFill>
                  <a:srgbClr val="000000"/>
                </a:solidFill>
              </a:rPr>
              <a:t>Indicador M</a:t>
            </a:r>
            <a:r>
              <a:rPr lang="es-419" sz="1500" dirty="0">
                <a:solidFill>
                  <a:srgbClr val="000000"/>
                </a:solidFill>
              </a:rPr>
              <a:t> : el indicador Configuración de dirección administrada significa usar un servidor DHCPv6 con estado para obtener una GUA IPv6. </a:t>
            </a:r>
          </a:p>
          <a:p>
            <a:pPr marL="342900" indent="-342900" algn="l">
              <a:buFont typeface="Arial" panose="020B0604020202020204" pitchFamily="34" charset="0"/>
              <a:buChar char="•"/>
            </a:pPr>
            <a:endParaRPr lang="en-CA" sz="1500" dirty="0">
              <a:solidFill>
                <a:srgbClr val="000000"/>
              </a:solidFill>
            </a:endParaRPr>
          </a:p>
        </p:txBody>
      </p:sp>
      <p:sp>
        <p:nvSpPr>
          <p:cNvPr id="6" name="Content Placeholder 3">
            <a:extLst>
              <a:ext uri="{FF2B5EF4-FFF2-40B4-BE49-F238E27FC236}">
                <a16:creationId xmlns:a16="http://schemas.microsoft.com/office/drawing/2014/main" id="{C7034833-C1CE-447E-81FA-156850161352}"/>
              </a:ext>
            </a:extLst>
          </p:cNvPr>
          <p:cNvSpPr txBox="1">
            <a:spLocks/>
          </p:cNvSpPr>
          <p:nvPr/>
        </p:nvSpPr>
        <p:spPr>
          <a:xfrm>
            <a:off x="638566" y="4041798"/>
            <a:ext cx="8345488" cy="63835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es-419" sz="1600" dirty="0">
                <a:solidFill>
                  <a:srgbClr val="000000"/>
                </a:solidFill>
              </a:rPr>
              <a:t>Mediante diferentes combinaciones de los indicadores A, O y M, los mensajes RA informan al host sobre las opciones dinámicas disponibles.</a:t>
            </a:r>
          </a:p>
          <a:p>
            <a:pPr marL="342900" indent="-342900" algn="l">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7A3FCBD9-AE7C-EF4E-A0FE-65422DB0AC69}"/>
              </a:ext>
            </a:extLst>
          </p:cNvPr>
          <p:cNvPicPr>
            <a:picLocks noChangeAspect="1"/>
          </p:cNvPicPr>
          <p:nvPr/>
        </p:nvPicPr>
        <p:blipFill>
          <a:blip r:embed="rId3"/>
          <a:stretch>
            <a:fillRect/>
          </a:stretch>
        </p:blipFill>
        <p:spPr>
          <a:xfrm>
            <a:off x="5357004" y="1463675"/>
            <a:ext cx="3627050" cy="2479718"/>
          </a:xfrm>
          <a:prstGeom prst="rect">
            <a:avLst/>
          </a:prstGeom>
        </p:spPr>
      </p:pic>
    </p:spTree>
    <p:extLst>
      <p:ext uri="{BB962C8B-B14F-4D97-AF65-F5344CB8AC3E}">
        <p14:creationId xmlns:p14="http://schemas.microsoft.com/office/powerpoint/2010/main" val="264919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8.2 SLAAC</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2400" dirty="0"/>
              <a:t>Descripción general de SLAAC SLAAC</a:t>
            </a:r>
          </a:p>
        </p:txBody>
      </p:sp>
      <p:sp>
        <p:nvSpPr>
          <p:cNvPr id="6" name="Content Placeholder 5">
            <a:extLst>
              <a:ext uri="{FF2B5EF4-FFF2-40B4-BE49-F238E27FC236}">
                <a16:creationId xmlns:a16="http://schemas.microsoft.com/office/drawing/2014/main" id="{EECFD73C-CBFB-3443-8560-211803CB8C5D}"/>
              </a:ext>
            </a:extLst>
          </p:cNvPr>
          <p:cNvSpPr>
            <a:spLocks noGrp="1"/>
          </p:cNvSpPr>
          <p:nvPr>
            <p:ph idx="1"/>
          </p:nvPr>
        </p:nvSpPr>
        <p:spPr>
          <a:xfrm>
            <a:off x="474662" y="731837"/>
            <a:ext cx="8280057" cy="3876739"/>
          </a:xfrm>
        </p:spPr>
        <p:txBody>
          <a:bodyPr/>
          <a:lstStyle/>
          <a:p>
            <a:pPr marL="0" indent="0" algn="l" rtl="0"/>
            <a:r>
              <a:rPr lang="es-419" sz="1600" dirty="0">
                <a:solidFill>
                  <a:srgbClr val="000000"/>
                </a:solidFill>
              </a:rPr>
              <a:t>No todas las redes tienen acceso a un servidor DHCPv6, pero todos los dispositivos de una red IPv6 necesitan un GUA. El método SLAAC permite a los hosts crear su propia dirección única global IPv6 sin los servicios de un servidor DHCPv6.</a:t>
            </a:r>
          </a:p>
          <a:p>
            <a:pPr marL="415985" lvl="1" indent="-342900" rtl="0">
              <a:buFont typeface="Arial" panose="020B0604020202020204" pitchFamily="34" charset="0"/>
              <a:buChar char="•"/>
            </a:pPr>
            <a:r>
              <a:rPr lang="es-419" sz="1600" dirty="0">
                <a:solidFill>
                  <a:srgbClr val="000000"/>
                </a:solidFill>
              </a:rPr>
              <a:t>SLAAC es un servicio sin estado, lo que significa que no hay ningún servidor que mantenga información de direcciones de red para saber qué direcciones IPv6 se están utilizando y cuáles están disponibles.</a:t>
            </a:r>
          </a:p>
          <a:p>
            <a:pPr marL="415985" lvl="1" indent="-342900" rtl="0">
              <a:buFont typeface="Arial" panose="020B0604020202020204" pitchFamily="34" charset="0"/>
              <a:buChar char="•"/>
            </a:pPr>
            <a:r>
              <a:rPr lang="es-419" sz="1600" dirty="0">
                <a:solidFill>
                  <a:srgbClr val="000000"/>
                </a:solidFill>
              </a:rPr>
              <a:t>SLAAC envía mensajes periódicos de RA ICMPv6 (es decir, cada 200 segundos) proporcionando direcciones y otra información de configuración para que los hosts configuren automáticamente su dirección IPv6 en función de la información del RA.</a:t>
            </a:r>
          </a:p>
          <a:p>
            <a:pPr marL="415985" lvl="1" indent="-342900" rtl="0">
              <a:buFont typeface="Arial" panose="020B0604020202020204" pitchFamily="34" charset="0"/>
              <a:buChar char="•"/>
            </a:pPr>
            <a:r>
              <a:rPr lang="es-419" sz="1600" dirty="0">
                <a:solidFill>
                  <a:srgbClr val="000000"/>
                </a:solidFill>
              </a:rPr>
              <a:t>Un host también puede enviar un mensaje de solicitud de enrutador (RS) solicitando una RA.</a:t>
            </a:r>
          </a:p>
          <a:p>
            <a:pPr marL="415985" lvl="1" indent="-342900" rtl="0">
              <a:buFont typeface="Arial" panose="020B0604020202020204" pitchFamily="34" charset="0"/>
              <a:buChar char="•"/>
            </a:pPr>
            <a:r>
              <a:rPr lang="es-419" sz="1600" dirty="0">
                <a:solidFill>
                  <a:srgbClr val="000000"/>
                </a:solidFill>
              </a:rPr>
              <a:t>SLAAC sólo se puede implementar como SLAAC, o SLAAC con DHCPv6.</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5936</TotalTime>
  <Words>5233</Words>
  <Application>Microsoft Office PowerPoint</Application>
  <PresentationFormat>Presentación en pantalla (16:9)</PresentationFormat>
  <Paragraphs>427</Paragraphs>
  <Slides>38</Slides>
  <Notes>38</Notes>
  <HiddenSlides>1</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38</vt:i4>
      </vt:variant>
    </vt:vector>
  </HeadingPairs>
  <TitlesOfParts>
    <vt:vector size="43" baseType="lpstr">
      <vt:lpstr>Arial</vt:lpstr>
      <vt:lpstr>Calibri</vt:lpstr>
      <vt:lpstr>CiscoSans ExtraLight</vt:lpstr>
      <vt:lpstr>Wingdings</vt:lpstr>
      <vt:lpstr>Default Theme</vt:lpstr>
      <vt:lpstr>Módulo 8: SLAAC y DHCPv6</vt:lpstr>
      <vt:lpstr>Objetivos del módulo</vt:lpstr>
      <vt:lpstr>8.1 Asignación de GUA IPv6</vt:lpstr>
      <vt:lpstr>Asignación de IPv6 GUA Configuración de host IPv6</vt:lpstr>
      <vt:lpstr>Asignación de IPv6 GUA Dirección local de enlace de host IPv6</vt:lpstr>
      <vt:lpstr>Asignación de IPv6 GUA Asignación de IPv6 GUA deIPv6</vt:lpstr>
      <vt:lpstr>Asignación de IPv6 GUA tres indicadores de mensaje RA</vt:lpstr>
      <vt:lpstr>8.2 SLAAC</vt:lpstr>
      <vt:lpstr>Descripción general de SLAAC SLAAC</vt:lpstr>
      <vt:lpstr>SLAAC Activación de SLAAC</vt:lpstr>
      <vt:lpstr>SLAAC Activación de SLAAC (cont.) </vt:lpstr>
      <vt:lpstr>Método SLAAC SLAAC</vt:lpstr>
      <vt:lpstr>Mensajes SLAAC ICMPv6 RS</vt:lpstr>
      <vt:lpstr>Proceso de host SLAAC para generar ID de interfaz</vt:lpstr>
      <vt:lpstr>SLAAC Detección de direcciones duplicadas</vt:lpstr>
      <vt:lpstr>8.3 DHCPv6</vt:lpstr>
      <vt:lpstr>Pasos de operación DHCPv6 DHCPv6</vt:lpstr>
      <vt:lpstr>Operación DHCPv6 sin estado DHCPv6</vt:lpstr>
      <vt:lpstr>DHCPv6 Habilitar DHCPv6 sin estado en una interfaz</vt:lpstr>
      <vt:lpstr> Operación DHCPv6 sin estado DHCPv6</vt:lpstr>
      <vt:lpstr>DHCPv6 Habilitar DHCPv6 con estado en una interfaz</vt:lpstr>
      <vt:lpstr>8.4 Configurar el servidor DHCPv6</vt:lpstr>
      <vt:lpstr>Configurar las funciones de enrutador DHCPv6 del servidor DHCPv6</vt:lpstr>
      <vt:lpstr>Configurar servidor DHCPv6 Configurar un servidor DHCPv6 sin estado</vt:lpstr>
      <vt:lpstr>Configurar servidor DHCPv6 Configurar un cliente DHCPv6 sin estado</vt:lpstr>
      <vt:lpstr>Configurar servidor DHCPv6 Configurar un servidor DHCPv6 con estado</vt:lpstr>
      <vt:lpstr>Configurar servidor DHCPv6 Configurar un cliente DHCPv6 con estado</vt:lpstr>
      <vt:lpstr>Comandos de verificación del servidor DHCPv6 de configuración del servidor DHCPv6</vt:lpstr>
      <vt:lpstr>Configurar loscomandos de verificación de servidorDHCPv6 del servidor DHCPv6 (cont.) </vt:lpstr>
      <vt:lpstr>Configurar servidor DHCPv6 Configurar un agente de retransmisión DHCPv6</vt:lpstr>
      <vt:lpstr>Configurar el servidor DHCPv6 Verificar el agente de retransmisión DHCPv6</vt:lpstr>
      <vt:lpstr>8.5 Práctica del módulo y cuestionario</vt:lpstr>
      <vt:lpstr>Módulo Práctica y Laboratorio de Quiz — Configurar DHCPv6</vt:lpstr>
      <vt:lpstr>Práctica del módulo y cuestionario ¿Qué aprendí en este módulo?</vt:lpstr>
      <vt:lpstr>Práctica del módulo y cuestionario ¿Qué aprendí en este módulo?</vt:lpstr>
      <vt:lpstr>Práctica del módulo y cuestionario ¿Qué aprendí en este módulo?</vt:lpstr>
      <vt:lpstr>Module 8: SLAAC and DHCPv6 New Terms and Commands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Gonzalo Domínguez Barragán</cp:lastModifiedBy>
  <cp:revision>441</cp:revision>
  <dcterms:created xsi:type="dcterms:W3CDTF">2019-10-18T06:21:22Z</dcterms:created>
  <dcterms:modified xsi:type="dcterms:W3CDTF">2020-11-09T21:03:16Z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