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0"/>
  </p:notesMasterIdLst>
  <p:sldIdLst>
    <p:sldId id="876" r:id="rId2"/>
    <p:sldId id="860" r:id="rId3"/>
    <p:sldId id="759" r:id="rId4"/>
    <p:sldId id="1108" r:id="rId5"/>
    <p:sldId id="1143" r:id="rId6"/>
    <p:sldId id="1141" r:id="rId7"/>
    <p:sldId id="1142" r:id="rId8"/>
    <p:sldId id="1144" r:id="rId9"/>
    <p:sldId id="1056" r:id="rId10"/>
    <p:sldId id="1145" r:id="rId11"/>
    <p:sldId id="1146" r:id="rId12"/>
    <p:sldId id="1147" r:id="rId13"/>
    <p:sldId id="1148" r:id="rId14"/>
    <p:sldId id="1149" r:id="rId15"/>
    <p:sldId id="1150" r:id="rId16"/>
    <p:sldId id="1103" r:id="rId17"/>
    <p:sldId id="1151" r:id="rId18"/>
    <p:sldId id="1152" r:id="rId19"/>
    <p:sldId id="1153" r:id="rId20"/>
    <p:sldId id="1104" r:id="rId21"/>
    <p:sldId id="1118" r:id="rId22"/>
    <p:sldId id="1154" r:id="rId23"/>
    <p:sldId id="1155" r:id="rId24"/>
    <p:sldId id="1139" r:id="rId25"/>
    <p:sldId id="1156" r:id="rId26"/>
    <p:sldId id="1157" r:id="rId27"/>
    <p:sldId id="1158" r:id="rId28"/>
    <p:sldId id="1159" r:id="rId29"/>
    <p:sldId id="1160" r:id="rId30"/>
    <p:sldId id="1161" r:id="rId31"/>
    <p:sldId id="1162" r:id="rId32"/>
    <p:sldId id="1163" r:id="rId33"/>
    <p:sldId id="1164" r:id="rId34"/>
    <p:sldId id="1165" r:id="rId35"/>
    <p:sldId id="1166" r:id="rId36"/>
    <p:sldId id="957" r:id="rId37"/>
    <p:sldId id="874" r:id="rId38"/>
    <p:sldId id="291" r:id="rId39"/>
  </p:sldIdLst>
  <p:sldSz cx="9144000" cy="5143500" type="screen16x9"/>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72" d="100"/>
          <a:sy n="72" d="100"/>
        </p:scale>
        <p:origin x="-1092"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Cisco Networking Academy</a:t>
            </a:r>
          </a:p>
          <a:p>
            <a:pPr rtl="0"/>
            <a:r>
              <a:rPr lang="es-419">
                <a:solidFill>
                  <a:schemeClr val="accent5">
                    <a:lumMod val="40000"/>
                    <a:lumOff val="60000"/>
                  </a:schemeClr>
                </a:solidFill>
              </a:rPr>
              <a:t>Switching, Routing y Wireless Essentials (SRWE)</a:t>
            </a:r>
          </a:p>
          <a:p>
            <a:pPr rtl="0">
              <a:buFontTx/>
              <a:buNone/>
            </a:pPr>
            <a:r>
              <a:rPr lang="es-419">
                <a:solidFill>
                  <a:schemeClr val="accent5">
                    <a:lumMod val="40000"/>
                    <a:lumOff val="60000"/>
                  </a:schemeClr>
                </a:solidFill>
              </a:rPr>
              <a:t>Módulo 10: Conceptos de Seguridad de 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10.2.1 – Autenticación con una contraseña local</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69172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10.2.2 – Componentes AAA</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31539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10.2.3 - Autenticación</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682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10.2.4 - Autorización</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5195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10.2.5 - Contabilidad</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03128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pPr rtl="0"/>
            <a:r>
              <a:rPr lang="es-419"/>
              <a:t>10.2.6 – 802.1X</a:t>
            </a:r>
          </a:p>
          <a:p>
            <a:pPr rtl="0"/>
            <a:r>
              <a:rPr lang="es-419"/>
              <a:t>10.2.7 – Verifique su comprensión: Control de Acceso</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428748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10.3 - Amenazas de seguridad de capa 2</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10.3 - Amenazas de seguridad de capa 2</a:t>
            </a:r>
          </a:p>
          <a:p>
            <a:pPr rtl="0"/>
            <a:r>
              <a:rPr lang="es-419"/>
              <a:t>10.3.1 - Capa 2 Vulnerabilidades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25249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10.3 - Amenazas de seguridad de capa 2</a:t>
            </a:r>
          </a:p>
          <a:p>
            <a:pPr rtl="0"/>
            <a:r>
              <a:rPr lang="es-419"/>
              <a:t>10.3.2 -Categorías de ataques en el Switches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66145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10.3 - Amenazas de seguridad de capa 2</a:t>
            </a:r>
          </a:p>
          <a:p>
            <a:pPr rtl="0"/>
            <a:r>
              <a:rPr lang="es-419"/>
              <a:t>10.3.3 - Técnicas de mitigación de ataque en el switch</a:t>
            </a:r>
          </a:p>
          <a:p>
            <a:pPr rtl="0"/>
            <a:r>
              <a:rPr lang="es-419"/>
              <a:t>10.3.4 – Ponga a prueba su conocimiento: Amenazas de Seguridad de Capa 2</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84322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10- Introducción</a:t>
            </a:r>
          </a:p>
          <a:p>
            <a:pPr rtl="0">
              <a:buFontTx/>
              <a:buNone/>
            </a:pPr>
            <a:r>
              <a:rPr lang="es-419"/>
              <a:t>10.0.2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10.4 – Ataque de tablas de direcciones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10.4 – Ataque de tablas de direcciones MAC</a:t>
            </a:r>
          </a:p>
          <a:p>
            <a:pPr rtl="0"/>
            <a:r>
              <a:rPr lang="es-419"/>
              <a:t>10.4.1 – Revisar la opercaión del Switch</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10.4 – Ataque de tablas de direcciones MAC</a:t>
            </a:r>
          </a:p>
          <a:p>
            <a:pPr rtl="0"/>
            <a:r>
              <a:rPr lang="es-419"/>
              <a:t>10.4.2 – Saturación de tablas de direcciones MAC</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1688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10.4 – Ataque de tablas de direcciones MAC</a:t>
            </a:r>
          </a:p>
          <a:p>
            <a:pPr rtl="0"/>
            <a:r>
              <a:rPr lang="es-419"/>
              <a:t>10.4.3 – Mitigación de ataques a la tabla de direcciones MAC.</a:t>
            </a:r>
          </a:p>
          <a:p>
            <a:pPr rtl="0"/>
            <a:r>
              <a:rPr lang="es-419"/>
              <a:t>10.4.4 – Verifica tu entendimiento- ataques a tablas de direcciones MAC.</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57891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622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10.5.1 – Video –VLAN y ataques DHCP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46242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10.5.2 – Ataque de salto de VLAN</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87740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10.5.3 – Ataque de doble-etiqueta de VLAN</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7446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10.5.3 – Ataque de doble-etiqueta de VLAN (Cont.)</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63437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10.5.4 – Mensajes DHCP</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78217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Conceptos de seguridad de LAN</a:t>
            </a:r>
          </a:p>
          <a:p>
            <a:pPr rtl="0"/>
            <a:r>
              <a:rPr lang="es-419"/>
              <a:t>10.1 - Seguridad de punto final (endpoint security)</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10.5.5 – Ataques de DHCP</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814701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10.5.6 - </a:t>
            </a:r>
            <a:r>
              <a:rPr lang="es-419" sz="1200"/>
              <a:t>Video – Ataques ARP, Ataques STP y Reconocimiento CDP</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6541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10.5.7- </a:t>
            </a:r>
            <a:r>
              <a:rPr lang="es-419" sz="1200"/>
              <a:t>Ataques ARP</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790860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10.5.8 – Ataques de suplantación de direcciones</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94747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10.5.9 – Ataques STP</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258778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10.5 – Ataques a la LAN</a:t>
            </a:r>
          </a:p>
          <a:p>
            <a:pPr rtl="0"/>
            <a:r>
              <a:rPr lang="es-419"/>
              <a:t>10.5.10 – Reconocimiento CDP</a:t>
            </a:r>
          </a:p>
          <a:p>
            <a:pPr rtl="0"/>
            <a:r>
              <a:rPr lang="es-419"/>
              <a:t>10.5.11 – Verifique su comprensión - Ataques LAN</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737238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Conceptos de seguridad de LAN</a:t>
            </a:r>
          </a:p>
          <a:p>
            <a:pPr rtl="0"/>
            <a:r>
              <a:rPr lang="es-419" sz="1200"/>
              <a:t>10.6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37</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Seguridad de punto final (endpoint security)</a:t>
            </a:r>
          </a:p>
          <a:p>
            <a:pPr rtl="0"/>
            <a:r>
              <a:rPr lang="es-419"/>
              <a:t>10.1.1 – Ataques de Red de Hoy</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Seguridad de punto final (endpoint security)</a:t>
            </a:r>
          </a:p>
          <a:p>
            <a:pPr rtl="0"/>
            <a:r>
              <a:rPr lang="es-419"/>
              <a:t>10.1.2 – Dispositivos de seguridad de red</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18463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Seguridad de punto final (endpoint security)</a:t>
            </a:r>
          </a:p>
          <a:p>
            <a:pPr rtl="0"/>
            <a:r>
              <a:rPr lang="es-419"/>
              <a:t>10.1.3 – Protección de punto final (Endpoint Security)</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34741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Seguridad de punto final (Endpoint Security)</a:t>
            </a:r>
          </a:p>
          <a:p>
            <a:pPr rtl="0"/>
            <a:r>
              <a:rPr lang="es-419"/>
              <a:t>10.1.4 – Dispositivo de Seguridad de Correo Electrónico Cisco (Cisco Email Security Appliance)</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18905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Seguridad de punto final (Endpoint Security)</a:t>
            </a:r>
          </a:p>
          <a:p>
            <a:pPr rtl="0"/>
            <a:r>
              <a:rPr lang="es-419"/>
              <a:t>10.1.5 – Dispositivo de Seguridad de Correo Electrónico Cisco (Cisco Email Security Appliance)</a:t>
            </a:r>
          </a:p>
          <a:p>
            <a:pPr rtl="0"/>
            <a:r>
              <a:rPr lang="es-419"/>
              <a:t>10.1.6 – Ponga a prueba su conocimiento - Seguridad de punto final (Endpoint Security)</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40034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Conceptos de seguridad de LAN</a:t>
            </a:r>
          </a:p>
          <a:p>
            <a:pPr rtl="0"/>
            <a:r>
              <a:rPr lang="es-419"/>
              <a:t>10.2 Control de acceso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c15="http://schemas.microsoft.com/office/drawing/2012/chart" xmlns:c="http://schemas.openxmlformats.org/drawingml/2006/chart"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10: Conceptos de Seguridad de LAN</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 </a:t>
            </a:r>
            <a:r>
              <a:rPr lang="en-US" dirty="0"/>
              <a:t/>
            </a:r>
            <a:br>
              <a:rPr lang="en-US" dirty="0"/>
            </a:br>
            <a:r>
              <a:rPr lang="es-419" sz="2400"/>
              <a:t>Autenticación con una contraseña local</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03C9973F-CE82-4083-8DDD-A0DA84502960}"/>
              </a:ext>
            </a:extLst>
          </p:cNvPr>
          <p:cNvSpPr>
            <a:spLocks noGrp="1"/>
          </p:cNvSpPr>
          <p:nvPr>
            <p:ph idx="1"/>
          </p:nvPr>
        </p:nvSpPr>
        <p:spPr>
          <a:xfrm>
            <a:off x="0" y="731092"/>
            <a:ext cx="8345488" cy="548323"/>
          </a:xfrm>
        </p:spPr>
        <p:txBody>
          <a:bodyPr/>
          <a:lstStyle/>
          <a:p>
            <a:pPr marL="0" indent="0" algn="l" rtl="0"/>
            <a:r>
              <a:rPr lang="es-419" sz="1600">
                <a:solidFill>
                  <a:srgbClr val="000000"/>
                </a:solidFill>
              </a:rPr>
              <a:t>Muchas formas de autenticación pueden ser llevadas a cabo en dispositivos de red, y cada método ofrece diferentes niveles de seguridad. </a:t>
            </a:r>
          </a:p>
        </p:txBody>
      </p:sp>
      <p:sp>
        <p:nvSpPr>
          <p:cNvPr id="5" name="Content Placeholder 3">
            <a:extLst>
              <a:ext uri="{FF2B5EF4-FFF2-40B4-BE49-F238E27FC236}">
                <a16:creationId xmlns:a16="http://schemas.microsoft.com/office/drawing/2014/main" xmlns:c15="http://schemas.microsoft.com/office/drawing/2012/chart" xmlns:c="http://schemas.openxmlformats.org/drawingml/2006/chart" xmlns=""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El simple método de autenticación por acceso remoto es para configurar un inicio de sesión y contraseña combinación en consola, lineas vty, y puertos auxiliares, como se muestra en las lineas vty en el siguiente ejemplo.</a:t>
            </a:r>
          </a:p>
          <a:p>
            <a:pPr marL="0" indent="0" algn="l"/>
            <a:endParaRPr lang="en-CA" sz="1600" dirty="0">
              <a:solidFill>
                <a:srgbClr val="000000"/>
              </a:solidFill>
            </a:endParaRPr>
          </a:p>
          <a:p>
            <a:pPr marL="0" indent="0" algn="l" rtl="0"/>
            <a:r>
              <a:rPr lang="es-419" sz="1600">
                <a:solidFill>
                  <a:srgbClr val="000000"/>
                </a:solidFill>
              </a:rPr>
              <a:t>SSH es un tipo de acceso remoto más seguro:</a:t>
            </a:r>
          </a:p>
          <a:p>
            <a:pPr marL="244535" lvl="1" indent="-171450" rtl="0">
              <a:buFont typeface="Arial" panose="020B0604020202020204" pitchFamily="34" charset="0"/>
              <a:buChar char="•"/>
            </a:pPr>
            <a:r>
              <a:rPr lang="es-419">
                <a:solidFill>
                  <a:srgbClr val="000000"/>
                </a:solidFill>
              </a:rPr>
              <a:t>Requiere un nombre de usuario y una contraseña.</a:t>
            </a:r>
          </a:p>
          <a:p>
            <a:pPr marL="244535" lvl="1" indent="-171450" rtl="0">
              <a:buFont typeface="Arial" panose="020B0604020202020204" pitchFamily="34" charset="0"/>
              <a:buChar char="•"/>
            </a:pPr>
            <a:r>
              <a:rPr lang="es-419">
                <a:solidFill>
                  <a:srgbClr val="000000"/>
                </a:solidFill>
              </a:rPr>
              <a:t>El nombre de usuario y la contraseña se pueden autenticar localmente.</a:t>
            </a:r>
          </a:p>
          <a:p>
            <a:pPr marL="171450" indent="-17145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El método de base de datos local tiene algunas limitaciones:</a:t>
            </a:r>
          </a:p>
          <a:p>
            <a:pPr marL="244535" lvl="1" indent="-171450" rtl="0">
              <a:buFont typeface="Arial" panose="020B0604020202020204" pitchFamily="34" charset="0"/>
              <a:buChar char="•"/>
            </a:pPr>
            <a:r>
              <a:rPr lang="es-419">
                <a:solidFill>
                  <a:srgbClr val="000000"/>
                </a:solidFill>
              </a:rPr>
              <a:t>Las cuentas de usuario deben configurarse localmente en cada dispositivo que no sea escalable.</a:t>
            </a:r>
          </a:p>
          <a:p>
            <a:pPr marL="244535" lvl="1" indent="-171450" rtl="0">
              <a:buFont typeface="Arial" panose="020B0604020202020204" pitchFamily="34" charset="0"/>
              <a:buChar char="•"/>
            </a:pPr>
            <a:r>
              <a:rPr lang="es-419">
                <a:solidFill>
                  <a:srgbClr val="000000"/>
                </a:solidFill>
              </a:rPr>
              <a:t>El método no proporciona ningún método de autenticación alternativa. </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xmlns:c15="http://schemas.microsoft.com/office/drawing/2012/chart" xmlns:c="http://schemas.openxmlformats.org/drawingml/2006/chart" xmlns=""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a:t>
            </a:r>
            <a:r>
              <a:rPr lang="en-US" dirty="0"/>
              <a:t/>
            </a:r>
            <a:br>
              <a:rPr lang="en-US" dirty="0"/>
            </a:br>
            <a:r>
              <a:rPr lang="es-419" sz="2400"/>
              <a:t>Componentes AAA</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B87D6B45-365E-4860-9505-8F730D264CC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AAA significa Autenticación, Autorización y Contabilidad, y proporciona el marco principal para configurar el control de acceso en un dispositivo de red. </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AAA es un modo de controlar quién tiene permitido acceder a una red (autenticar), controlar lo que las personas pueden hacer mientras se encuentran allí (autorizar) y qué acciones realizan mientras acceden a la red (contabilizar).</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a:t>
            </a:r>
            <a:r>
              <a:rPr lang="en-US" dirty="0"/>
              <a:t/>
            </a:r>
            <a:br>
              <a:rPr lang="en-US" dirty="0"/>
            </a:br>
            <a:r>
              <a:rPr lang="es-419" sz="2400"/>
              <a:t>autenticación</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5C1F8BF2-0F01-40AC-9598-B0E7AEC1C86D}"/>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Dos métodos de implementación de autenticación AAA son Local y basada en el servidor (server-based).</a:t>
            </a:r>
          </a:p>
          <a:p>
            <a:pPr marL="0" indent="0" algn="l"/>
            <a:endParaRPr lang="en-US" sz="1600" dirty="0">
              <a:solidFill>
                <a:srgbClr val="000000"/>
              </a:solidFill>
            </a:endParaRPr>
          </a:p>
          <a:p>
            <a:pPr marL="0" indent="0" algn="l" rtl="0"/>
            <a:r>
              <a:rPr lang="es-419" sz="1400" b="1">
                <a:solidFill>
                  <a:srgbClr val="000000"/>
                </a:solidFill>
              </a:rPr>
              <a:t>Autenticación AAA local: </a:t>
            </a:r>
          </a:p>
          <a:p>
            <a:pPr marL="342900" indent="-342900" algn="l" rtl="0">
              <a:buFont typeface="Arial" panose="020B0604020202020204" pitchFamily="34" charset="0"/>
              <a:buChar char="•"/>
            </a:pPr>
            <a:r>
              <a:rPr lang="es-419" sz="1400">
                <a:solidFill>
                  <a:srgbClr val="000000"/>
                </a:solidFill>
              </a:rPr>
              <a:t>El método almacena nombres de usuario y contraseñas localmente en un dispositivo de red (por ejemplo, router Cisco). </a:t>
            </a:r>
          </a:p>
          <a:p>
            <a:pPr marL="342900" indent="-342900" algn="l" rtl="0">
              <a:buFont typeface="Arial" panose="020B0604020202020204" pitchFamily="34" charset="0"/>
              <a:buChar char="•"/>
            </a:pPr>
            <a:r>
              <a:rPr lang="es-419" sz="1400">
                <a:solidFill>
                  <a:srgbClr val="000000"/>
                </a:solidFill>
              </a:rPr>
              <a:t>Los usuarios se autentican contra la base de datos local. </a:t>
            </a:r>
          </a:p>
          <a:p>
            <a:pPr marL="342900" indent="-342900" algn="l" rtl="0">
              <a:buFont typeface="Arial" panose="020B0604020202020204" pitchFamily="34" charset="0"/>
              <a:buChar char="•"/>
            </a:pPr>
            <a:r>
              <a:rPr lang="es-419" sz="1400">
                <a:solidFill>
                  <a:srgbClr val="000000"/>
                </a:solidFill>
              </a:rPr>
              <a:t>AAA local es ideal para las redes pequeñas.</a:t>
            </a:r>
          </a:p>
          <a:p>
            <a:pPr marL="342900" indent="-342900" algn="l">
              <a:buFont typeface="Arial" panose="020B0604020202020204" pitchFamily="34" charset="0"/>
              <a:buChar char="•"/>
            </a:pPr>
            <a:endParaRPr lang="en-US" sz="1400" b="1" dirty="0">
              <a:solidFill>
                <a:srgbClr val="000000"/>
              </a:solidFill>
            </a:endParaRPr>
          </a:p>
          <a:p>
            <a:pPr marL="0" indent="0" algn="l" rtl="0"/>
            <a:r>
              <a:rPr lang="es-419" sz="1400" b="1">
                <a:solidFill>
                  <a:srgbClr val="000000"/>
                </a:solidFill>
              </a:rPr>
              <a:t>Autenticación AAA basada en el servidor: </a:t>
            </a:r>
          </a:p>
          <a:p>
            <a:pPr marL="342900" indent="-342900" algn="l" rtl="0">
              <a:buFont typeface="Arial" panose="020B0604020202020204" pitchFamily="34" charset="0"/>
              <a:buChar char="•"/>
            </a:pPr>
            <a:r>
              <a:rPr lang="es-419" sz="1400">
                <a:solidFill>
                  <a:srgbClr val="000000"/>
                </a:solidFill>
              </a:rPr>
              <a:t>Con el método basado en el servidor, el enrutador accede a un servidor central AAA. </a:t>
            </a:r>
          </a:p>
          <a:p>
            <a:pPr marL="342900" indent="-342900" algn="l" rtl="0">
              <a:buFont typeface="Arial" panose="020B0604020202020204" pitchFamily="34" charset="0"/>
              <a:buChar char="•"/>
            </a:pPr>
            <a:r>
              <a:rPr lang="es-419" sz="1400">
                <a:solidFill>
                  <a:srgbClr val="000000"/>
                </a:solidFill>
              </a:rPr>
              <a:t>El servidor AAA contiene los nombres de usuario y contraseñas de todos los usuarios. </a:t>
            </a:r>
          </a:p>
          <a:p>
            <a:pPr marL="342900" indent="-342900" algn="l" rtl="0">
              <a:buFont typeface="Arial" panose="020B0604020202020204" pitchFamily="34" charset="0"/>
              <a:buChar char="•"/>
            </a:pPr>
            <a:r>
              <a:rPr lang="es-419" sz="1400">
                <a:solidFill>
                  <a:srgbClr val="000000"/>
                </a:solidFill>
              </a:rPr>
              <a:t>El router AAA usa el protocolo de sistema de control de acceso del controlador de acceso a terminales (TACACS+) o el protocolo de servicio de autenticación remota para usuarios de entrada telefónica (RADIUS) para comunicarse con el servidor de AAA. </a:t>
            </a:r>
          </a:p>
          <a:p>
            <a:pPr marL="342900" indent="-342900" algn="l" rtl="0">
              <a:buFont typeface="Arial" panose="020B0604020202020204" pitchFamily="34" charset="0"/>
              <a:buChar char="•"/>
            </a:pPr>
            <a:r>
              <a:rPr lang="es-419" sz="1400">
                <a:solidFill>
                  <a:srgbClr val="000000"/>
                </a:solidFill>
              </a:rPr>
              <a:t>Cuando hay múltiples enrutadores y switches basado en el servidor es más apropiado.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a:t>
            </a:r>
            <a:r>
              <a:rPr lang="en-US" dirty="0"/>
              <a:t/>
            </a:r>
            <a:br>
              <a:rPr lang="en-US" dirty="0"/>
            </a:br>
            <a:r>
              <a:rPr lang="es-419" sz="2400"/>
              <a:t>Autorización</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785A9BEB-1AEA-4323-931E-5E8EE2F8240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La autorización es automática y no requiere que los usuarios tomen medidas adicionales después de la autenticación. </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autorización controla lo que el usuario puede hacer o no en la red después de una autenticación satisfactoria:</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autorización utiliza un conjunto de atributos que describe el acceso del usuario a la red. El servidor AAA utiliza estos atributos para determinar los privilegios y restricciones para ese usuario.</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a:t>
            </a:r>
            <a:r>
              <a:rPr lang="en-US" dirty="0"/>
              <a:t/>
            </a:r>
            <a:br>
              <a:rPr lang="en-US" dirty="0"/>
            </a:br>
            <a:r>
              <a:rPr lang="es-419" sz="2400"/>
              <a:t>Contabilidad</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9EDFD36-0218-4B82-A94F-2CA9410BD403}"/>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auditoría de AAA recopila datos de uso en los registros de AAA y los informa. La organización puede utilizar estos datos para fines como auditorías o facturación. Los datos recopilados pueden incluir la hora de inicio y finalización de la conexión, los comandos ejecutados, la cantidad de paquetes y el número de bytes.</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Un uso muy implementado de la contabilidad es combinarlo con la autenticación AAA. </a:t>
            </a:r>
          </a:p>
          <a:p>
            <a:pPr marL="415985" lvl="1" indent="-342900" rtl="0">
              <a:buFont typeface="Arial" panose="020B0604020202020204" pitchFamily="34" charset="0"/>
              <a:buChar char="•"/>
            </a:pPr>
            <a:r>
              <a:rPr lang="es-419" sz="1600">
                <a:solidFill>
                  <a:srgbClr val="000000"/>
                </a:solidFill>
              </a:rPr>
              <a:t>Los servidores AAA mantienen un registro detallado de lo que el usuario autenticado hace exactamente en el dispositivo, como se muestra en la imagen Esto incluye todos los comandos EXEC y de configuración que emite el usuario. </a:t>
            </a:r>
          </a:p>
          <a:p>
            <a:pPr marL="415985" lvl="1" indent="-342900" rtl="0">
              <a:buFont typeface="Arial" panose="020B0604020202020204" pitchFamily="34" charset="0"/>
              <a:buChar char="•"/>
            </a:pPr>
            <a:r>
              <a:rPr lang="es-419" sz="1600">
                <a:solidFill>
                  <a:srgbClr val="000000"/>
                </a:solidFill>
              </a:rPr>
              <a:t>El registro contiene varios campos de datos, incluidos el nombre de usuario, la fecha y hora, y el comando real que introdujo el usuario. Esta información resulta útil para solucionar problemas de dispositivos También proporciona evidencia de cuándo las personas realizan actos maliciosos.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Control de acceso</a:t>
            </a:r>
            <a:r>
              <a:rPr lang="en-US" dirty="0"/>
              <a:t/>
            </a:r>
            <a:br>
              <a:rPr lang="en-US" dirty="0"/>
            </a:br>
            <a:r>
              <a:rPr lang="es-419" sz="2400"/>
              <a:t>802.1X</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7EA7A140-A893-48D6-8A79-1E62F8D58780}"/>
              </a:ext>
            </a:extLst>
          </p:cNvPr>
          <p:cNvSpPr>
            <a:spLocks noGrp="1"/>
          </p:cNvSpPr>
          <p:nvPr>
            <p:ph idx="1"/>
          </p:nvPr>
        </p:nvSpPr>
        <p:spPr>
          <a:xfrm>
            <a:off x="0" y="731837"/>
            <a:ext cx="8754719" cy="2900515"/>
          </a:xfrm>
        </p:spPr>
        <p:txBody>
          <a:bodyPr/>
          <a:lstStyle/>
          <a:p>
            <a:pPr marL="0" indent="0" algn="l" rtl="0"/>
            <a:r>
              <a:rPr lang="es-419" sz="1400">
                <a:solidFill>
                  <a:srgbClr val="000000"/>
                </a:solidFill>
              </a:rPr>
              <a:t>El estándar IEEE 802.1X define un control de acceso y un protocolo de autenticación basados en puertos. Evita que las estaciones de trabajo no autorizadas se conecten a una LAN a través de puertos de switch de acceso público. El servidor de autenticación autentica cada estación de trabajo que está conectada a un puerto del switch antes habilitar cualquier servicio ofrecido por el switch o la LAN.</a:t>
            </a:r>
          </a:p>
          <a:p>
            <a:pPr marL="0" indent="0" algn="l"/>
            <a:endParaRPr lang="en-US" sz="1400" dirty="0">
              <a:solidFill>
                <a:srgbClr val="000000"/>
              </a:solidFill>
            </a:endParaRPr>
          </a:p>
          <a:p>
            <a:pPr marL="0" indent="0" algn="l" rtl="0"/>
            <a:r>
              <a:rPr lang="es-419" sz="1400">
                <a:solidFill>
                  <a:srgbClr val="000000"/>
                </a:solidFill>
              </a:rPr>
              <a:t>Con la autenticación basada en el puerto 802.1X, los dispositivos en la red tienen roles específicos:</a:t>
            </a:r>
          </a:p>
          <a:p>
            <a:pPr marL="415985" lvl="1" indent="-342900" rtl="0">
              <a:buFont typeface="Arial" panose="020B0604020202020204" pitchFamily="34" charset="0"/>
              <a:buChar char="•"/>
            </a:pPr>
            <a:r>
              <a:rPr lang="es-419" sz="1200" b="1">
                <a:solidFill>
                  <a:srgbClr val="000000"/>
                </a:solidFill>
              </a:rPr>
              <a:t>Cliente (Suplicante)</a:t>
            </a:r>
            <a:r>
              <a:rPr lang="es-419" sz="1200">
                <a:solidFill>
                  <a:srgbClr val="000000"/>
                </a:solidFill>
              </a:rPr>
              <a:t>- Este es un dispositivo que ejecuta un software de cliente compatible con 802.1X, que está disponible para dispositivos con cable o inalámbricos.</a:t>
            </a:r>
          </a:p>
          <a:p>
            <a:pPr marL="415985" lvl="1" indent="-342900" rtl="0">
              <a:buFont typeface="Arial" panose="020B0604020202020204" pitchFamily="34" charset="0"/>
              <a:buChar char="•"/>
            </a:pPr>
            <a:r>
              <a:rPr lang="es-419" sz="1200" b="1">
                <a:solidFill>
                  <a:srgbClr val="000000"/>
                </a:solidFill>
              </a:rPr>
              <a:t>Switch (Autenticador)</a:t>
            </a:r>
            <a:r>
              <a:rPr lang="es-419" sz="1200">
                <a:solidFill>
                  <a:srgbClr val="000000"/>
                </a:solidFill>
              </a:rPr>
              <a:t>- El switch actúa como intermediario entre el cliente y el servidor de autenticación. Solicita la identificación de la información del cliente, verifica dicha información al servidor de autenticación y transmite una respuesta al cliente. Otro dispositivo que puede actuar como autenticador is un punto de acceso inalámbrico.</a:t>
            </a:r>
          </a:p>
          <a:p>
            <a:pPr marL="415985" lvl="1" indent="-342900" rtl="0">
              <a:buFont typeface="Arial" panose="020B0604020202020204" pitchFamily="34" charset="0"/>
              <a:buChar char="•"/>
            </a:pPr>
            <a:r>
              <a:rPr lang="es-419" sz="1200" b="1">
                <a:solidFill>
                  <a:srgbClr val="000000"/>
                </a:solidFill>
              </a:rPr>
              <a:t>Servidor de autenticación:</a:t>
            </a:r>
            <a:r>
              <a:rPr lang="es-419" sz="1200">
                <a:solidFill>
                  <a:srgbClr val="000000"/>
                </a:solidFill>
              </a:rPr>
              <a:t>– El servidor valida la identidad del cliente y notifica al switch o al punto de acceso inalámbrico que el cliente está o no autorizado para acceder a la LAN y a los servicios del switch.</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c15="http://schemas.microsoft.com/office/drawing/2012/chart" xmlns:c="http://schemas.openxmlformats.org/drawingml/2006/chart" xmlns=""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10.3 Amenazas de seguridad de capa 2</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Amenazas de seguridad de capa 2</a:t>
            </a:r>
            <a:r>
              <a:rPr lang="en-US" dirty="0"/>
              <a:t/>
            </a:r>
            <a:br>
              <a:rPr lang="en-US" dirty="0"/>
            </a:br>
            <a:r>
              <a:rPr lang="es-419" sz="2400"/>
              <a:t>Vulnerabilidades de capa 2</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9D6EEE11-E390-48C9-B8AD-A5EEC852EA6A}"/>
              </a:ext>
            </a:extLst>
          </p:cNvPr>
          <p:cNvSpPr>
            <a:spLocks noGrp="1"/>
          </p:cNvSpPr>
          <p:nvPr>
            <p:ph idx="1"/>
          </p:nvPr>
        </p:nvSpPr>
        <p:spPr>
          <a:xfrm>
            <a:off x="85725" y="731837"/>
            <a:ext cx="4689476" cy="3689897"/>
          </a:xfrm>
        </p:spPr>
        <p:txBody>
          <a:bodyPr/>
          <a:lstStyle/>
          <a:p>
            <a:pPr marL="0" indent="0" algn="l" rtl="0"/>
            <a:r>
              <a:rPr lang="es-419" sz="1500">
                <a:solidFill>
                  <a:srgbClr val="000000"/>
                </a:solidFill>
              </a:rPr>
              <a:t>Recuerde que el modelo de referencia OSI está dividido en siete capaz, las cuales trabajan de manera independiente una de otra. La figura muestra la función de cada capa los elementos de núcleo que pueden ser explotados.</a:t>
            </a:r>
          </a:p>
          <a:p>
            <a:pPr marL="0" indent="0" algn="l"/>
            <a:endParaRPr lang="en-US" sz="1500" dirty="0">
              <a:solidFill>
                <a:srgbClr val="000000"/>
              </a:solidFill>
            </a:endParaRPr>
          </a:p>
          <a:p>
            <a:pPr marL="0" indent="0" algn="l" rtl="0"/>
            <a:r>
              <a:rPr lang="es-419" sz="1500">
                <a:solidFill>
                  <a:srgbClr val="000000"/>
                </a:solidFill>
              </a:rPr>
              <a:t>Los administradores de red implementan habitualmente soluciones de seguridad para proteger los elementos en la capa 3 hasta la capa 7. Ellos usan VPNs, cortafuegos, y dispositivos IPS para proteger estos elementos Si la capa 2 se ve comprometida, todas las capas superiores también se ven afectadas. Por ejemplo, si un atacantes con acceso a la red interna captura los marcos de la Capa 2, entonces toda la seguridad implementada en las capas anteriores sería inútil. El atacante podría causar mucho daño en la infraestructura de red LAN de capa 2.</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Amenazas de seguridad de capa 2</a:t>
            </a:r>
            <a:r>
              <a:rPr lang="en-US" dirty="0"/>
              <a:t/>
            </a:r>
            <a:br>
              <a:rPr lang="en-US" dirty="0"/>
            </a:br>
            <a:r>
              <a:rPr lang="es-419" sz="2400"/>
              <a:t>categorías de ataque en el Switch</a:t>
            </a:r>
          </a:p>
        </p:txBody>
      </p:sp>
      <p:sp>
        <p:nvSpPr>
          <p:cNvPr id="6" name="Content Placeholder 5">
            <a:extLst>
              <a:ext uri="{FF2B5EF4-FFF2-40B4-BE49-F238E27FC236}">
                <a16:creationId xmlns:a16="http://schemas.microsoft.com/office/drawing/2014/main" xmlns:c15="http://schemas.microsoft.com/office/drawing/2012/chart" xmlns:c="http://schemas.openxmlformats.org/drawingml/2006/chart" xmlns="" id="{07E04770-DC42-4A71-992B-9579F394C8B5}"/>
              </a:ext>
            </a:extLst>
          </p:cNvPr>
          <p:cNvSpPr>
            <a:spLocks noGrp="1"/>
          </p:cNvSpPr>
          <p:nvPr>
            <p:ph idx="1"/>
          </p:nvPr>
        </p:nvSpPr>
        <p:spPr>
          <a:xfrm>
            <a:off x="228600" y="731838"/>
            <a:ext cx="8526119" cy="1011238"/>
          </a:xfrm>
        </p:spPr>
        <p:txBody>
          <a:bodyPr/>
          <a:lstStyle/>
          <a:p>
            <a:pPr marL="0" indent="0" algn="l" rtl="0"/>
            <a:r>
              <a:rPr lang="es-419" sz="1400">
                <a:solidFill>
                  <a:srgbClr val="000000"/>
                </a:solidFill>
              </a:rPr>
              <a:t>La seguridad es solamente tan sólida como el enlace más débil en el sistema, y la capa 2 es considerada el enlace mas débil. Esto se debe a que las LAN estaban tradicionalmente bajo el control administrativo de una sola organización. Inherentemente confiamos en todas las personas y dispositivos conectados a nuestra LAN. Hoy, con BYOD y ataques más sofisticados, nuestras LAN se han vuelto más vulnerables a la penetración.</a:t>
            </a:r>
          </a:p>
        </p:txBody>
      </p:sp>
      <p:graphicFrame>
        <p:nvGraphicFramePr>
          <p:cNvPr id="7" name="Table 7">
            <a:extLst>
              <a:ext uri="{FF2B5EF4-FFF2-40B4-BE49-F238E27FC236}">
                <a16:creationId xmlns:a16="http://schemas.microsoft.com/office/drawing/2014/main" xmlns:c15="http://schemas.microsoft.com/office/drawing/2012/chart" xmlns:c="http://schemas.openxmlformats.org/drawingml/2006/chart" xmlns=""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3036315"/>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xmlns:c15="http://schemas.microsoft.com/office/drawing/2012/chart" xmlns:c="http://schemas.openxmlformats.org/drawingml/2006/chart" xmlns="" val="1487031909"/>
                    </a:ext>
                  </a:extLst>
                </a:gridCol>
                <a:gridCol w="5495636">
                  <a:extLst>
                    <a:ext uri="{9D8B030D-6E8A-4147-A177-3AD203B41FA5}">
                      <a16:colId xmlns:a16="http://schemas.microsoft.com/office/drawing/2014/main" xmlns:c15="http://schemas.microsoft.com/office/drawing/2012/chart" xmlns:c="http://schemas.openxmlformats.org/drawingml/2006/chart" xmlns="" val="2361683790"/>
                    </a:ext>
                  </a:extLst>
                </a:gridCol>
              </a:tblGrid>
              <a:tr h="248313">
                <a:tc>
                  <a:txBody>
                    <a:bodyPr/>
                    <a:lstStyle/>
                    <a:p>
                      <a:pPr algn="l" rtl="0" fontAlgn="ctr"/>
                      <a:r>
                        <a:rPr lang="es-419" b="1">
                          <a:effectLst/>
                        </a:rPr>
                        <a:t>Categoría</a:t>
                      </a:r>
                    </a:p>
                  </a:txBody>
                  <a:tcPr marL="47625" marR="47625" marT="47625" marB="47625" anchor="ctr"/>
                </a:tc>
                <a:tc>
                  <a:txBody>
                    <a:bodyPr/>
                    <a:lstStyle/>
                    <a:p>
                      <a:pPr algn="l" rtl="0" fontAlgn="ctr"/>
                      <a:r>
                        <a:rPr lang="es-419" b="1">
                          <a:effectLst/>
                        </a:rPr>
                        <a:t>Ejemplos</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798506708"/>
                  </a:ext>
                </a:extLst>
              </a:tr>
              <a:tr h="349509">
                <a:tc>
                  <a:txBody>
                    <a:bodyPr/>
                    <a:lstStyle/>
                    <a:p>
                      <a:pPr rtl="0" fontAlgn="ctr"/>
                      <a:r>
                        <a:rPr lang="es-419" b="1">
                          <a:effectLst/>
                        </a:rPr>
                        <a:t>Ataques de tabla MAC</a:t>
                      </a:r>
                    </a:p>
                  </a:txBody>
                  <a:tcPr marL="47625" marR="47625" marT="47625" marB="47625" anchor="ctr"/>
                </a:tc>
                <a:tc>
                  <a:txBody>
                    <a:bodyPr/>
                    <a:lstStyle/>
                    <a:p>
                      <a:pPr rtl="0" fontAlgn="ctr"/>
                      <a:r>
                        <a:rPr lang="es-419" b="0">
                          <a:effectLst/>
                        </a:rPr>
                        <a:t>Incluye ataques de inundación de direcciones MAC.</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970003718"/>
                  </a:ext>
                </a:extLst>
              </a:tr>
              <a:tr h="635238">
                <a:tc>
                  <a:txBody>
                    <a:bodyPr/>
                    <a:lstStyle/>
                    <a:p>
                      <a:pPr rtl="0" fontAlgn="ctr"/>
                      <a:r>
                        <a:rPr lang="es-419" b="1">
                          <a:effectLst/>
                        </a:rPr>
                        <a:t>Ataques de VLAN</a:t>
                      </a:r>
                    </a:p>
                  </a:txBody>
                  <a:tcPr marL="47625" marR="47625" marT="47625" marB="47625" anchor="ctr"/>
                </a:tc>
                <a:tc>
                  <a:txBody>
                    <a:bodyPr/>
                    <a:lstStyle/>
                    <a:p>
                      <a:pPr rtl="0" fontAlgn="ctr"/>
                      <a:r>
                        <a:rPr lang="es-419" b="0">
                          <a:effectLst/>
                        </a:rPr>
                        <a:t>Incluye ataques VLAN hopping y VLAN double-tagging.  También incluye ataques entre dispositivos en una VLAN común.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851904030"/>
                  </a:ext>
                </a:extLst>
              </a:tr>
              <a:tr h="349509">
                <a:tc>
                  <a:txBody>
                    <a:bodyPr/>
                    <a:lstStyle/>
                    <a:p>
                      <a:pPr rtl="0" fontAlgn="ctr"/>
                      <a:r>
                        <a:rPr lang="es-419" b="1">
                          <a:effectLst/>
                        </a:rPr>
                        <a:t>Ataques de DHCP</a:t>
                      </a:r>
                    </a:p>
                  </a:txBody>
                  <a:tcPr marL="47625" marR="47625" marT="47625" marB="47625" anchor="ctr"/>
                </a:tc>
                <a:tc>
                  <a:txBody>
                    <a:bodyPr/>
                    <a:lstStyle/>
                    <a:p>
                      <a:pPr rtl="0" fontAlgn="ctr"/>
                      <a:r>
                        <a:rPr lang="es-419" b="0">
                          <a:effectLst/>
                        </a:rPr>
                        <a:t>Incluye ataques DHCP starvation y DHCP spoofing.</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4023516481"/>
                  </a:ext>
                </a:extLst>
              </a:tr>
              <a:tr h="349509">
                <a:tc>
                  <a:txBody>
                    <a:bodyPr/>
                    <a:lstStyle/>
                    <a:p>
                      <a:pPr rtl="0" fontAlgn="ctr"/>
                      <a:r>
                        <a:rPr lang="es-419" b="1">
                          <a:effectLst/>
                        </a:rPr>
                        <a:t>Ataques ARP</a:t>
                      </a:r>
                    </a:p>
                  </a:txBody>
                  <a:tcPr marL="47625" marR="47625" marT="47625" marB="47625" anchor="ctr"/>
                </a:tc>
                <a:tc>
                  <a:txBody>
                    <a:bodyPr/>
                    <a:lstStyle/>
                    <a:p>
                      <a:pPr rtl="0" fontAlgn="ctr"/>
                      <a:r>
                        <a:rPr lang="es-419" b="0">
                          <a:effectLst/>
                        </a:rPr>
                        <a:t>Incluye la suplantación de ARP y los ataques de envenenamiento de ARP.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06928135"/>
                  </a:ext>
                </a:extLst>
              </a:tr>
              <a:tr h="349509">
                <a:tc>
                  <a:txBody>
                    <a:bodyPr/>
                    <a:lstStyle/>
                    <a:p>
                      <a:pPr rtl="0" fontAlgn="ctr"/>
                      <a:r>
                        <a:rPr lang="es-419" b="1">
                          <a:effectLst/>
                        </a:rPr>
                        <a:t>Ataques de suplantación de direcciones</a:t>
                      </a:r>
                    </a:p>
                  </a:txBody>
                  <a:tcPr marL="47625" marR="47625" marT="47625" marB="47625" anchor="ctr"/>
                </a:tc>
                <a:tc>
                  <a:txBody>
                    <a:bodyPr/>
                    <a:lstStyle/>
                    <a:p>
                      <a:pPr rtl="0" fontAlgn="ctr"/>
                      <a:r>
                        <a:rPr lang="es-419" b="0">
                          <a:effectLst/>
                        </a:rPr>
                        <a:t>Incluye los ataques de suplantación de direcciones MAC e IP.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219392657"/>
                  </a:ext>
                </a:extLst>
              </a:tr>
              <a:tr h="349509">
                <a:tc>
                  <a:txBody>
                    <a:bodyPr/>
                    <a:lstStyle/>
                    <a:p>
                      <a:pPr rtl="0" fontAlgn="ctr"/>
                      <a:r>
                        <a:rPr lang="es-419" b="1">
                          <a:effectLst/>
                        </a:rPr>
                        <a:t>Ataques STP</a:t>
                      </a:r>
                    </a:p>
                  </a:txBody>
                  <a:tcPr marL="47625" marR="47625" marT="47625" marB="47625" anchor="ctr"/>
                </a:tc>
                <a:tc>
                  <a:txBody>
                    <a:bodyPr/>
                    <a:lstStyle/>
                    <a:p>
                      <a:pPr rtl="0" fontAlgn="ctr"/>
                      <a:r>
                        <a:rPr lang="es-419" b="0">
                          <a:effectLst/>
                        </a:rPr>
                        <a:t>Incluye ataques de manipulación al Protocolo de árbol de extensión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Amenazas de seguridad de capa 2</a:t>
            </a:r>
            <a:r>
              <a:rPr lang="en-US" dirty="0"/>
              <a:t/>
            </a:r>
            <a:br>
              <a:rPr lang="en-US" dirty="0"/>
            </a:br>
            <a:r>
              <a:rPr lang="es-419" sz="2400"/>
              <a:t>Técnicas de mitigación de ataques en el switch</a:t>
            </a:r>
          </a:p>
        </p:txBody>
      </p:sp>
      <p:graphicFrame>
        <p:nvGraphicFramePr>
          <p:cNvPr id="5" name="Table 7">
            <a:extLst>
              <a:ext uri="{FF2B5EF4-FFF2-40B4-BE49-F238E27FC236}">
                <a16:creationId xmlns:a16="http://schemas.microsoft.com/office/drawing/2014/main" xmlns:c15="http://schemas.microsoft.com/office/drawing/2012/chart" xmlns:c="http://schemas.openxmlformats.org/drawingml/2006/chart" xmlns=""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xmlns:c15="http://schemas.microsoft.com/office/drawing/2012/chart" xmlns:c="http://schemas.openxmlformats.org/drawingml/2006/chart" xmlns="" val="1670194353"/>
                    </a:ext>
                  </a:extLst>
                </a:gridCol>
                <a:gridCol w="5531572">
                  <a:extLst>
                    <a:ext uri="{9D8B030D-6E8A-4147-A177-3AD203B41FA5}">
                      <a16:colId xmlns:a16="http://schemas.microsoft.com/office/drawing/2014/main" xmlns:c15="http://schemas.microsoft.com/office/drawing/2012/chart" xmlns:c="http://schemas.openxmlformats.org/drawingml/2006/chart" xmlns="" val="1766553380"/>
                    </a:ext>
                  </a:extLst>
                </a:gridCol>
              </a:tblGrid>
              <a:tr h="370840">
                <a:tc>
                  <a:txBody>
                    <a:bodyPr/>
                    <a:lstStyle/>
                    <a:p>
                      <a:pPr algn="l" rtl="0" fontAlgn="ctr"/>
                      <a:r>
                        <a:rPr lang="es-419" sz="1200" b="1">
                          <a:effectLst/>
                        </a:rPr>
                        <a:t>Solución</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842029635"/>
                  </a:ext>
                </a:extLst>
              </a:tr>
              <a:tr h="370840">
                <a:tc>
                  <a:txBody>
                    <a:bodyPr/>
                    <a:lstStyle/>
                    <a:p>
                      <a:pPr rtl="0" fontAlgn="ctr"/>
                      <a:r>
                        <a:rPr lang="es-419" sz="1200" b="1">
                          <a:effectLst/>
                        </a:rPr>
                        <a:t>Seguridad de puertos</a:t>
                      </a:r>
                    </a:p>
                  </a:txBody>
                  <a:tcPr marL="47625" marR="47625" marT="47625" marB="47625" anchor="ctr"/>
                </a:tc>
                <a:tc>
                  <a:txBody>
                    <a:bodyPr/>
                    <a:lstStyle/>
                    <a:p>
                      <a:pPr rtl="0" fontAlgn="ctr"/>
                      <a:r>
                        <a:rPr lang="es-419" sz="1200" b="0">
                          <a:effectLst/>
                        </a:rPr>
                        <a:t>Previene muchos tipos de ataques, incluidos los ataques de inundación de direcciones MAC y los ataques de hambre DHCP.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4128229561"/>
                  </a:ext>
                </a:extLst>
              </a:tr>
              <a:tr h="370840">
                <a:tc>
                  <a:txBody>
                    <a:bodyPr/>
                    <a:lstStyle/>
                    <a:p>
                      <a:pPr rtl="0" fontAlgn="ctr"/>
                      <a:r>
                        <a:rPr lang="es-419" sz="1200" b="1">
                          <a:effectLst/>
                        </a:rPr>
                        <a:t>Detección DHCP</a:t>
                      </a:r>
                    </a:p>
                  </a:txBody>
                  <a:tcPr marL="47625" marR="47625" marT="47625" marB="47625" anchor="ctr"/>
                </a:tc>
                <a:tc>
                  <a:txBody>
                    <a:bodyPr/>
                    <a:lstStyle/>
                    <a:p>
                      <a:pPr rtl="0" fontAlgn="ctr"/>
                      <a:r>
                        <a:rPr lang="es-419" sz="1200" b="0">
                          <a:effectLst/>
                        </a:rPr>
                        <a:t>Previene ataques de suplantación de identidad y de agotamiento de DHCP.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588043224"/>
                  </a:ext>
                </a:extLst>
              </a:tr>
              <a:tr h="370840">
                <a:tc>
                  <a:txBody>
                    <a:bodyPr/>
                    <a:lstStyle/>
                    <a:p>
                      <a:pPr rtl="0" fontAlgn="ctr"/>
                      <a:r>
                        <a:rPr lang="es-419" sz="1200" b="1">
                          <a:effectLst/>
                        </a:rPr>
                        <a:t>Inspección ARP dinámica (DAI)</a:t>
                      </a:r>
                    </a:p>
                  </a:txBody>
                  <a:tcPr marL="47625" marR="47625" marT="47625" marB="47625" anchor="ctr"/>
                </a:tc>
                <a:tc>
                  <a:txBody>
                    <a:bodyPr/>
                    <a:lstStyle/>
                    <a:p>
                      <a:pPr rtl="0" fontAlgn="ctr"/>
                      <a:r>
                        <a:rPr lang="es-419" sz="1200" b="0">
                          <a:effectLst/>
                        </a:rPr>
                        <a:t>Previene la suplantación de ARP y los ataques de envenenamiento de ARP.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03318852"/>
                  </a:ext>
                </a:extLst>
              </a:tr>
              <a:tr h="370840">
                <a:tc>
                  <a:txBody>
                    <a:bodyPr/>
                    <a:lstStyle/>
                    <a:p>
                      <a:pPr rtl="0" fontAlgn="ctr"/>
                      <a:r>
                        <a:rPr lang="es-419" sz="1200" b="1">
                          <a:effectLst/>
                        </a:rPr>
                        <a:t>Protección de IP de origen (IPSG)</a:t>
                      </a:r>
                    </a:p>
                  </a:txBody>
                  <a:tcPr marL="47625" marR="47625" marT="47625" marB="47625" anchor="ctr"/>
                </a:tc>
                <a:tc>
                  <a:txBody>
                    <a:bodyPr/>
                    <a:lstStyle/>
                    <a:p>
                      <a:pPr rtl="0" fontAlgn="ctr"/>
                      <a:r>
                        <a:rPr lang="es-419" sz="1200" b="0">
                          <a:effectLst/>
                        </a:rPr>
                        <a:t>Impide los ataques de suplantación de direcciones MAC e IP.</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098723231"/>
                  </a:ext>
                </a:extLst>
              </a:tr>
            </a:tbl>
          </a:graphicData>
        </a:graphic>
      </p:graphicFrame>
      <p:sp>
        <p:nvSpPr>
          <p:cNvPr id="9" name="Rectangle 8">
            <a:extLst>
              <a:ext uri="{FF2B5EF4-FFF2-40B4-BE49-F238E27FC236}">
                <a16:creationId xmlns:a16="http://schemas.microsoft.com/office/drawing/2014/main" xmlns:c15="http://schemas.microsoft.com/office/drawing/2012/chart" xmlns:c="http://schemas.openxmlformats.org/drawingml/2006/chart" xmlns="" id="{D723C8E7-E6AC-4D8A-A0EF-09152327B461}"/>
              </a:ext>
            </a:extLst>
          </p:cNvPr>
          <p:cNvSpPr/>
          <p:nvPr/>
        </p:nvSpPr>
        <p:spPr>
          <a:xfrm>
            <a:off x="431800" y="2802630"/>
            <a:ext cx="8280400" cy="1708160"/>
          </a:xfrm>
          <a:prstGeom prst="rect">
            <a:avLst/>
          </a:prstGeom>
        </p:spPr>
        <p:txBody>
          <a:bodyPr wrap="square">
            <a:spAutoFit/>
          </a:bodyPr>
          <a:lstStyle/>
          <a:p>
            <a:pPr rtl="0"/>
            <a:r>
              <a:rPr lang="es-419" sz="1500">
                <a:solidFill>
                  <a:srgbClr val="000000"/>
                </a:solidFill>
                <a:latin typeface="+mn-lt"/>
              </a:rPr>
              <a:t>Estas soluciones de Capa 2 no serán efectivas si los protocolos de administración no están asegurados. Se recomiendan las siguientes estrategias:</a:t>
            </a:r>
          </a:p>
          <a:p>
            <a:pPr marL="285750" indent="-285750" rtl="0">
              <a:buFont typeface="Arial" panose="020B0604020202020204" pitchFamily="34" charset="0"/>
              <a:buChar char="•"/>
            </a:pPr>
            <a:r>
              <a:rPr lang="es-419" sz="1500">
                <a:solidFill>
                  <a:srgbClr val="000000"/>
                </a:solidFill>
                <a:latin typeface="+mn-lt"/>
              </a:rPr>
              <a:t>Utilice siempre variantes seguras de protocolos de administración como SSH, Protocolo de copia segura (SCP), FTP seguro (SFTP) y Seguridad de capa de sockets seguros / capa de transporte (SSL / TLS).</a:t>
            </a:r>
          </a:p>
          <a:p>
            <a:pPr marL="285750" indent="-285750" rtl="0">
              <a:buFont typeface="Arial" panose="020B0604020202020204" pitchFamily="34" charset="0"/>
              <a:buChar char="•"/>
            </a:pPr>
            <a:r>
              <a:rPr lang="es-419" sz="1500">
                <a:solidFill>
                  <a:srgbClr val="000000"/>
                </a:solidFill>
                <a:latin typeface="+mn-lt"/>
              </a:rPr>
              <a:t>Considere usar la Red de administración fuera de banda para administrar dispositivos.</a:t>
            </a:r>
          </a:p>
          <a:p>
            <a:pPr marL="285750" indent="-285750" rtl="0">
              <a:buFont typeface="Arial" panose="020B0604020202020204" pitchFamily="34" charset="0"/>
              <a:buChar char="•"/>
            </a:pPr>
            <a:r>
              <a:rPr lang="es-419" sz="1500">
                <a:solidFill>
                  <a:srgbClr val="000000"/>
                </a:solidFill>
                <a:latin typeface="+mn-lt"/>
              </a:rPr>
              <a:t>Use una VLAN de administración dedicada que solo aloje el tráfico de administración.</a:t>
            </a:r>
          </a:p>
          <a:p>
            <a:pPr marL="285750" indent="-285750" rtl="0">
              <a:buFont typeface="Arial" panose="020B0604020202020204" pitchFamily="34" charset="0"/>
              <a:buChar char="•"/>
            </a:pPr>
            <a:r>
              <a:rPr lang="es-419" sz="1500">
                <a:solidFill>
                  <a:srgbClr val="000000"/>
                </a:solidFill>
                <a:latin typeface="+mn-lt"/>
              </a:rPr>
              <a:t>Use ACL para filtrar el acceso no deseado.</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a:t>
            </a:r>
            <a:r>
              <a:rPr lang="es-419" sz="1400">
                <a:solidFill>
                  <a:schemeClr val="tx1"/>
                </a:solidFill>
                <a:ea typeface="Calibri" panose="020F0502020204030204" pitchFamily="34" charset="0"/>
                <a:cs typeface="Calibri" panose="020F0502020204030204" pitchFamily="34" charset="0"/>
              </a:rPr>
              <a:t>Conceptos de Seguridad de LAN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sz="1400"/>
              <a:t>Explique cómo las vulnerabilidades ponen en riesgo la seguridad de LAN.</a:t>
            </a:r>
          </a:p>
          <a:p>
            <a:endParaRPr lang="en-US" dirty="0"/>
          </a:p>
        </p:txBody>
      </p:sp>
      <p:graphicFrame>
        <p:nvGraphicFramePr>
          <p:cNvPr id="3" name="Table 2">
            <a:extLst>
              <a:ext uri="{FF2B5EF4-FFF2-40B4-BE49-F238E27FC236}">
                <a16:creationId xmlns:a16="http://schemas.microsoft.com/office/drawing/2014/main" xmlns:c15="http://schemas.microsoft.com/office/drawing/2012/chart" xmlns:c="http://schemas.openxmlformats.org/drawingml/2006/chart" xmlns=""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82956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c15="http://schemas.microsoft.com/office/drawing/2012/chart" xmlns:c="http://schemas.openxmlformats.org/drawingml/2006/chart" xmlns="" val="2579019526"/>
                    </a:ext>
                  </a:extLst>
                </a:gridCol>
                <a:gridCol w="4329240">
                  <a:extLst>
                    <a:ext uri="{9D8B030D-6E8A-4147-A177-3AD203B41FA5}">
                      <a16:colId xmlns:a16="http://schemas.microsoft.com/office/drawing/2014/main" xmlns:c15="http://schemas.microsoft.com/office/drawing/2012/chart" xmlns:c="http://schemas.openxmlformats.org/drawingml/2006/chart"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742401779"/>
                  </a:ext>
                </a:extLst>
              </a:tr>
              <a:tr h="370840">
                <a:tc>
                  <a:txBody>
                    <a:bodyPr/>
                    <a:lstStyle/>
                    <a:p>
                      <a:pPr rtl="0" fontAlgn="ctr"/>
                      <a:r>
                        <a:rPr lang="es-419" b="0">
                          <a:solidFill>
                            <a:schemeClr val="bg1"/>
                          </a:solidFill>
                          <a:effectLst/>
                        </a:rPr>
                        <a:t>Seguridad de punto de finalización</a:t>
                      </a:r>
                    </a:p>
                  </a:txBody>
                  <a:tcPr marL="47625" marR="47625" marT="47625" marB="47625" anchor="ctr">
                    <a:solidFill>
                      <a:schemeClr val="accent1"/>
                    </a:solidFill>
                  </a:tcPr>
                </a:tc>
                <a:tc>
                  <a:txBody>
                    <a:bodyPr/>
                    <a:lstStyle/>
                    <a:p>
                      <a:pPr rtl="0" fontAlgn="ctr"/>
                      <a:r>
                        <a:rPr lang="es-419" b="0">
                          <a:effectLst/>
                        </a:rPr>
                        <a:t>Explique cómo usar la seguridad de para mitigar los ataques.</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50950737"/>
                  </a:ext>
                </a:extLst>
              </a:tr>
              <a:tr h="370840">
                <a:tc>
                  <a:txBody>
                    <a:bodyPr/>
                    <a:lstStyle/>
                    <a:p>
                      <a:pPr rtl="0" fontAlgn="ctr"/>
                      <a:r>
                        <a:rPr lang="es-419" b="0">
                          <a:solidFill>
                            <a:schemeClr val="bg1"/>
                          </a:solidFill>
                          <a:effectLst/>
                        </a:rPr>
                        <a:t>Control de acceso</a:t>
                      </a:r>
                    </a:p>
                  </a:txBody>
                  <a:tcPr marL="47625" marR="47625" marT="47625" marB="47625" anchor="ctr">
                    <a:solidFill>
                      <a:schemeClr val="accent1"/>
                    </a:solidFill>
                  </a:tcPr>
                </a:tc>
                <a:tc>
                  <a:txBody>
                    <a:bodyPr/>
                    <a:lstStyle/>
                    <a:p>
                      <a:pPr rtl="0" fontAlgn="ctr"/>
                      <a:r>
                        <a:rPr lang="es-419" b="0">
                          <a:effectLst/>
                        </a:rPr>
                        <a:t>Explique cómo se utilizan AAA y 802.1x para autenticar los terminales y los dispositivos LAN.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772085455"/>
                  </a:ext>
                </a:extLst>
              </a:tr>
              <a:tr h="370840">
                <a:tc>
                  <a:txBody>
                    <a:bodyPr/>
                    <a:lstStyle/>
                    <a:p>
                      <a:pPr rtl="0" fontAlgn="ctr"/>
                      <a:r>
                        <a:rPr lang="es-419" b="0">
                          <a:solidFill>
                            <a:schemeClr val="bg1"/>
                          </a:solidFill>
                          <a:effectLst/>
                        </a:rPr>
                        <a:t>Amenazas a la seguridad de capa 2</a:t>
                      </a:r>
                    </a:p>
                  </a:txBody>
                  <a:tcPr marL="47625" marR="47625" marT="47625" marB="47625" anchor="ctr">
                    <a:solidFill>
                      <a:schemeClr val="accent1"/>
                    </a:solidFill>
                  </a:tcPr>
                </a:tc>
                <a:tc>
                  <a:txBody>
                    <a:bodyPr/>
                    <a:lstStyle/>
                    <a:p>
                      <a:pPr rtl="0" fontAlgn="ctr"/>
                      <a:r>
                        <a:rPr lang="es-419" b="0">
                          <a:effectLst/>
                        </a:rPr>
                        <a:t>Identifique vulnerabilidades de capa 2</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228802595"/>
                  </a:ext>
                </a:extLst>
              </a:tr>
              <a:tr h="370840">
                <a:tc>
                  <a:txBody>
                    <a:bodyPr/>
                    <a:lstStyle/>
                    <a:p>
                      <a:pPr rtl="0" fontAlgn="ctr"/>
                      <a:r>
                        <a:rPr lang="es-419" b="0">
                          <a:solidFill>
                            <a:schemeClr val="bg1"/>
                          </a:solidFill>
                          <a:effectLst/>
                        </a:rPr>
                        <a:t>Ataque de tablas de direcciones MAC</a:t>
                      </a:r>
                    </a:p>
                  </a:txBody>
                  <a:tcPr marL="47625" marR="47625" marT="47625" marB="47625" anchor="ctr">
                    <a:solidFill>
                      <a:schemeClr val="accent1"/>
                    </a:solidFill>
                  </a:tcPr>
                </a:tc>
                <a:tc>
                  <a:txBody>
                    <a:bodyPr/>
                    <a:lstStyle/>
                    <a:p>
                      <a:pPr rtl="0" fontAlgn="ctr"/>
                      <a:r>
                        <a:rPr lang="es-419" b="0">
                          <a:effectLst/>
                        </a:rPr>
                        <a:t>Explique cómo un ataque de tablas de direcciones MAC compromete la seguridad de LAN.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34809945"/>
                  </a:ext>
                </a:extLst>
              </a:tr>
              <a:tr h="370840">
                <a:tc>
                  <a:txBody>
                    <a:bodyPr/>
                    <a:lstStyle/>
                    <a:p>
                      <a:pPr rtl="0" fontAlgn="ctr"/>
                      <a:r>
                        <a:rPr lang="es-419" b="0">
                          <a:solidFill>
                            <a:schemeClr val="bg1"/>
                          </a:solidFill>
                          <a:effectLst/>
                        </a:rPr>
                        <a:t>Ataques a la LAN</a:t>
                      </a:r>
                    </a:p>
                  </a:txBody>
                  <a:tcPr marL="47625" marR="47625" marT="47625" marB="47625" anchor="ctr">
                    <a:solidFill>
                      <a:schemeClr val="accent1"/>
                    </a:solidFill>
                  </a:tcPr>
                </a:tc>
                <a:tc>
                  <a:txBody>
                    <a:bodyPr/>
                    <a:lstStyle/>
                    <a:p>
                      <a:pPr rtl="0" fontAlgn="ctr"/>
                      <a:r>
                        <a:rPr lang="es-419" b="0">
                          <a:effectLst/>
                        </a:rPr>
                        <a:t>Explique cómo los ataques a la LAN comprometen la seguridad de LAN.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10.4 Ataque de tablas de direcciones MAC</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 a la tabla de direcciones MAC</a:t>
            </a:r>
            <a:r>
              <a:rPr lang="en-US" dirty="0"/>
              <a:t/>
            </a:r>
            <a:br>
              <a:rPr lang="en-US" dirty="0"/>
            </a:br>
            <a:r>
              <a:rPr lang="es-419" sz="2400"/>
              <a:t>Revisión de la operación del switch</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46383689-36A9-814E-A9D3-28285BD1A65F}"/>
              </a:ext>
            </a:extLst>
          </p:cNvPr>
          <p:cNvSpPr>
            <a:spLocks noGrp="1"/>
          </p:cNvSpPr>
          <p:nvPr>
            <p:ph idx="1"/>
          </p:nvPr>
        </p:nvSpPr>
        <p:spPr>
          <a:xfrm>
            <a:off x="474662" y="763736"/>
            <a:ext cx="8280057" cy="1226989"/>
          </a:xfrm>
        </p:spPr>
        <p:txBody>
          <a:bodyPr/>
          <a:lstStyle/>
          <a:p>
            <a:pPr marL="0" indent="0" algn="l" rtl="0"/>
            <a:r>
              <a:rPr lang="es-419" sz="1600">
                <a:solidFill>
                  <a:srgbClr val="000000"/>
                </a:solidFill>
              </a:rPr>
              <a:t>Recuerde que para tomar decisiones de reenvío, un Switch LAN de capa 2 crea una tabla basada en las direcciones MAC de origen en las tramas recibidas. Esto se llama una tabla de direcciones MAC. Las tablas de direcciones MAC se almacenan en la memoria y se usan para cambiar switch frames más eficientemente.</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 a la tabla de direcciones MAC</a:t>
            </a:r>
            <a:r>
              <a:rPr lang="en-US" dirty="0"/>
              <a:t/>
            </a:r>
            <a:br>
              <a:rPr lang="en-US" dirty="0"/>
            </a:br>
            <a:r>
              <a:rPr lang="es-419" sz="2400"/>
              <a:t>Inundación de la tabla de direcciones MAC</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46383689-36A9-814E-A9D3-28285BD1A65F}"/>
              </a:ext>
            </a:extLst>
          </p:cNvPr>
          <p:cNvSpPr>
            <a:spLocks noGrp="1"/>
          </p:cNvSpPr>
          <p:nvPr>
            <p:ph idx="1"/>
          </p:nvPr>
        </p:nvSpPr>
        <p:spPr>
          <a:xfrm>
            <a:off x="474662" y="763736"/>
            <a:ext cx="8280057" cy="2563292"/>
          </a:xfrm>
        </p:spPr>
        <p:txBody>
          <a:bodyPr/>
          <a:lstStyle/>
          <a:p>
            <a:pPr marL="0" indent="0" algn="l" rtl="0"/>
            <a:r>
              <a:rPr lang="es-419" sz="1600">
                <a:solidFill>
                  <a:srgbClr val="000000"/>
                </a:solidFill>
              </a:rPr>
              <a:t>Todas las tablas MAC tiene un tamaño fijo por lo que un interruptor puede quedarse sin espacio para guardar direcciones MAC. Los ataques de inundación de direcciones MAC aprovechan esta limitación al bombardear el switch con direcciones MAC de origen falsas hasta que la tabla de direcciones MAC del switch esté llena.</a:t>
            </a:r>
          </a:p>
          <a:p>
            <a:pPr marL="0" indent="0" algn="l" rtl="0"/>
            <a:r>
              <a:rPr lang="es-419" sz="1600">
                <a:solidFill>
                  <a:srgbClr val="000000"/>
                </a:solidFill>
              </a:rPr>
              <a:t>Cuando esto ocurre, el switch trata el frame como una unidifusión desconocida y comienza a inundar todo el tráfico entrante por todos los puertos en la misma VLAN sin hacer referencia a la tabla MAC. Esta condición ahora permite que un atacantes capture todas las tramas enviadas desde un host a otro en la LAN local o VLAN local.</a:t>
            </a:r>
          </a:p>
          <a:p>
            <a:pPr marL="0" indent="0" algn="l" rtl="0"/>
            <a:r>
              <a:rPr lang="es-419" sz="1400" b="1">
                <a:solidFill>
                  <a:srgbClr val="000000"/>
                </a:solidFill>
              </a:rPr>
              <a:t>Nota</a:t>
            </a:r>
            <a:r>
              <a:rPr lang="es-419" sz="1400">
                <a:solidFill>
                  <a:srgbClr val="000000"/>
                </a:solidFill>
              </a:rPr>
              <a:t>: El tráfico se inunda solo dentro de la LAN o VLAN local. El atacante solo puede capturar el tráfico dentro de la LAN o VLAN local a la que está conectado el atacante.</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c15="http://schemas.microsoft.com/office/drawing/2012/chart" xmlns:c="http://schemas.openxmlformats.org/drawingml/2006/chart" xmlns=""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 a la tabla de direcciones MAC</a:t>
            </a:r>
            <a:r>
              <a:rPr lang="en-US" dirty="0"/>
              <a:t/>
            </a:r>
            <a:br>
              <a:rPr lang="en-US" dirty="0"/>
            </a:br>
            <a:r>
              <a:rPr lang="es-419" sz="2400"/>
              <a:t>Mitigación de ataques de tabla de direcciones MAC</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46383689-36A9-814E-A9D3-28285BD1A65F}"/>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Lo que hace que herramientas como </a:t>
            </a:r>
            <a:r>
              <a:rPr lang="es-419" sz="1600" b="1">
                <a:solidFill>
                  <a:srgbClr val="000000"/>
                </a:solidFill>
              </a:rPr>
              <a:t>macof</a:t>
            </a:r>
            <a:r>
              <a:rPr lang="es-419" sz="1600">
                <a:solidFill>
                  <a:srgbClr val="000000"/>
                </a:solidFill>
              </a:rPr>
              <a:t>sean peligrosas, es que un atacante puede crear un ataque de desbordamiento de tabla MAC muy rápidamente. Por ejemplo, un switch Catalyst 6500 puede almacenar 132,000 direcciones MAC en su tabla de direcciones MAC. Una herramienta como </a:t>
            </a:r>
            <a:r>
              <a:rPr lang="es-419" sz="1600" b="1">
                <a:solidFill>
                  <a:srgbClr val="000000"/>
                </a:solidFill>
              </a:rPr>
              <a:t>macof</a:t>
            </a:r>
            <a:r>
              <a:rPr lang="es-419" sz="1600">
                <a:solidFill>
                  <a:srgbClr val="000000"/>
                </a:solidFill>
              </a:rPr>
              <a:t>puede inundar un interruptor con hasta 8,000 cuadros falsos por segundo; crear un ataque de desbordamiento de la tabla de direcciones MAC en cuestión de segundos.</a:t>
            </a:r>
          </a:p>
          <a:p>
            <a:pPr marL="0" indent="0" algn="l"/>
            <a:endParaRPr lang="en-US" sz="1600" dirty="0">
              <a:solidFill>
                <a:srgbClr val="000000"/>
              </a:solidFill>
            </a:endParaRPr>
          </a:p>
          <a:p>
            <a:pPr marL="0" indent="0" algn="l" rtl="0"/>
            <a:r>
              <a:rPr lang="es-419" sz="1600">
                <a:solidFill>
                  <a:srgbClr val="000000"/>
                </a:solidFill>
              </a:rPr>
              <a:t>Otra razón por la que estas herramientas de ataque son peligrosas es porque no sólo afectan el interruptor local sino que también afectan interruptores conectados de capa 2. Cuando la tabla de direcciones MAC de un switch está llena, comienza a desbordar todos los puertos, incluidos los conectados a otros switches de capa 2.</a:t>
            </a:r>
          </a:p>
          <a:p>
            <a:pPr marL="0" indent="0" algn="l"/>
            <a:endParaRPr lang="en-US" sz="1600" dirty="0">
              <a:solidFill>
                <a:srgbClr val="000000"/>
              </a:solidFill>
            </a:endParaRPr>
          </a:p>
          <a:p>
            <a:pPr marL="0" indent="0" algn="l" rtl="0"/>
            <a:r>
              <a:rPr lang="es-419" sz="1600">
                <a:solidFill>
                  <a:srgbClr val="000000"/>
                </a:solidFill>
              </a:rPr>
              <a:t>Para mitigar los ataques de desbordamiento de la tabla de direcciones MAC, los administradores de red deben implementar la seguridad del puerto. La seguridad de puertos (Port security) permitirá que el puerto aprenda sólo un número específico de fuentes de direcciones MAC. Seguridad de puertos (Port security) será discutido más adelante en otro módulo.</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10.5 Ataques a la LAN</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Video – VLAN y ataques DHCP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2A0034F6-AAB1-384F-9110-1C872704588C}"/>
              </a:ext>
            </a:extLst>
          </p:cNvPr>
          <p:cNvSpPr>
            <a:spLocks noGrp="1"/>
          </p:cNvSpPr>
          <p:nvPr>
            <p:ph idx="1"/>
          </p:nvPr>
        </p:nvSpPr>
        <p:spPr>
          <a:xfrm>
            <a:off x="474662" y="763736"/>
            <a:ext cx="8280057" cy="3657998"/>
          </a:xfrm>
        </p:spPr>
        <p:txBody>
          <a:bodyPr/>
          <a:lstStyle/>
          <a:p>
            <a:pPr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Ataque con salto de VLAN</a:t>
            </a:r>
          </a:p>
          <a:p>
            <a:pPr marL="285750" indent="-285750" algn="l" rtl="0">
              <a:buFont typeface="Arial" panose="020B0604020202020204" pitchFamily="34" charset="0"/>
              <a:buChar char="•"/>
            </a:pPr>
            <a:r>
              <a:rPr lang="es-419" sz="1800">
                <a:solidFill>
                  <a:srgbClr val="000000"/>
                </a:solidFill>
              </a:rPr>
              <a:t>Ataque de doble-etiqueta de VLAN</a:t>
            </a:r>
          </a:p>
          <a:p>
            <a:pPr marL="285750" indent="-285750" algn="l" rtl="0">
              <a:buFont typeface="Arial" panose="020B0604020202020204" pitchFamily="34" charset="0"/>
              <a:buChar char="•"/>
            </a:pPr>
            <a:r>
              <a:rPr lang="es-419" sz="1800">
                <a:solidFill>
                  <a:srgbClr val="000000"/>
                </a:solidFill>
              </a:rPr>
              <a:t>Ataque por agotamiento del DHCP</a:t>
            </a:r>
          </a:p>
          <a:p>
            <a:pPr marL="285750" indent="-285750" algn="l" rtl="0">
              <a:buFont typeface="Arial" panose="020B0604020202020204" pitchFamily="34" charset="0"/>
              <a:buChar char="•"/>
            </a:pPr>
            <a:r>
              <a:rPr lang="es-419" sz="1800">
                <a:solidFill>
                  <a:srgbClr val="000000"/>
                </a:solidFill>
              </a:rPr>
              <a:t>Ataque de suplantación de DHCP</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Ataques de salto de VLAN</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B0A4675-4A69-B140-965F-8EBF6E6ACFA6}"/>
              </a:ext>
            </a:extLst>
          </p:cNvPr>
          <p:cNvSpPr>
            <a:spLocks noGrp="1"/>
          </p:cNvSpPr>
          <p:nvPr>
            <p:ph idx="1"/>
          </p:nvPr>
        </p:nvSpPr>
        <p:spPr>
          <a:xfrm>
            <a:off x="200026" y="763736"/>
            <a:ext cx="4557326" cy="3657998"/>
          </a:xfrm>
        </p:spPr>
        <p:txBody>
          <a:bodyPr/>
          <a:lstStyle/>
          <a:p>
            <a:pPr marL="0" indent="0" algn="l" rtl="0"/>
            <a:r>
              <a:rPr lang="es-419" sz="1500">
                <a:solidFill>
                  <a:srgbClr val="000000"/>
                </a:solidFill>
              </a:rPr>
              <a:t>El salto de VLAN permite que otra VLAN pueda ver el tráfico de una VLAN sin cruzar primero un router. En un ataque de salto de VLAN básico, el atacante configura un host para que actúe como un switch, para aprovechar la función de puerto de enlace automático habilitada de forma predeterminada en la mayoría de los puertos del switch.</a:t>
            </a:r>
          </a:p>
          <a:p>
            <a:pPr marL="0" indent="0" algn="l"/>
            <a:endParaRPr lang="en-US" sz="1500" dirty="0">
              <a:solidFill>
                <a:srgbClr val="000000"/>
              </a:solidFill>
            </a:endParaRPr>
          </a:p>
          <a:p>
            <a:pPr marL="0" indent="0" algn="l" rtl="0"/>
            <a:r>
              <a:rPr lang="es-419" sz="1500">
                <a:solidFill>
                  <a:srgbClr val="000000"/>
                </a:solidFill>
              </a:rPr>
              <a:t>El atacante configura el host para falsificar la señalización 802.1Q y la señalización del Protocolo de enlace dinámico (DTP) propiedad de Cisco al enlace troncal con el switch de conexión. Si es exitoso, el switch establece un enlace troncal con el host, como se muestra en la figura. Ahora el actor amenazante puede acceder todas las VLANS en el switch. El atacante puede enviar y recibir tráfico en cualquier VLAN, saltando efectivamente entre las VLAN.</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Ataques de doble etiquetado de VLAN</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673C65D5-FC37-3B43-A2FC-291F60391501}"/>
              </a:ext>
            </a:extLst>
          </p:cNvPr>
          <p:cNvSpPr>
            <a:spLocks noGrp="1"/>
          </p:cNvSpPr>
          <p:nvPr>
            <p:ph idx="1"/>
          </p:nvPr>
        </p:nvSpPr>
        <p:spPr>
          <a:xfrm>
            <a:off x="219076" y="763736"/>
            <a:ext cx="8535644" cy="3657998"/>
          </a:xfrm>
        </p:spPr>
        <p:txBody>
          <a:bodyPr/>
          <a:lstStyle/>
          <a:p>
            <a:pPr marL="0" indent="0" algn="l" rtl="0"/>
            <a:r>
              <a:rPr lang="es-419" sz="1500">
                <a:solidFill>
                  <a:srgbClr val="000000"/>
                </a:solidFill>
              </a:rPr>
              <a:t>Un atacantes de situaciones específicas que podrían incrustar una etiqueta 802.1Q oculta dentro del marco que ya tiene una etiqueta 802.1Q. Esta etiqueta permite que la trama se envíe a una VLAN que la etiqueta 802.1Q externa no especificó.</a:t>
            </a:r>
          </a:p>
          <a:p>
            <a:pPr marL="285750" indent="-285750" algn="l" rtl="0">
              <a:buFont typeface="Arial" panose="020B0604020202020204" pitchFamily="34" charset="0"/>
              <a:buChar char="•"/>
            </a:pPr>
            <a:r>
              <a:rPr lang="es-419" sz="1500" b="1">
                <a:solidFill>
                  <a:srgbClr val="000000"/>
                </a:solidFill>
              </a:rPr>
              <a:t>Paso 1: </a:t>
            </a:r>
            <a:r>
              <a:rPr lang="es-419" sz="1500">
                <a:solidFill>
                  <a:srgbClr val="000000"/>
                </a:solidFill>
              </a:rPr>
              <a:t>El atacante envía una trama 802.1Q de doble etiqueta al switch. El encabezado externo tiene la etiqueta VLAN del atacante, que es la misma que la VLAN nativa del puerto de enlace troncal.</a:t>
            </a:r>
          </a:p>
          <a:p>
            <a:pPr marL="285750" indent="-285750" algn="l" rtl="0">
              <a:buFont typeface="Arial" panose="020B0604020202020204" pitchFamily="34" charset="0"/>
              <a:buChar char="•"/>
            </a:pPr>
            <a:r>
              <a:rPr lang="es-419" sz="1500" b="1">
                <a:solidFill>
                  <a:srgbClr val="000000"/>
                </a:solidFill>
              </a:rPr>
              <a:t>Paso 2</a:t>
            </a:r>
            <a:r>
              <a:rPr lang="es-419" sz="1500">
                <a:solidFill>
                  <a:srgbClr val="000000"/>
                </a:solidFill>
              </a:rPr>
              <a:t>: El frame llega al primer switch, que mira la primera etiqueta 802.1Q de 4 bytes. El switch ve que el frame está destinado a la VLAN nativa. El switch reenvía el paquete a todos los puertos VLAN nativos después de quitar la etiqueta VLAN. El frame no es re etiquetada porque es parte de la VLAN nativa. En este punto, la etiqueta VLAN interna todavía está intacta y no ha sido inspeccionada por el primer switch.</a:t>
            </a:r>
          </a:p>
          <a:p>
            <a:pPr marL="285750" indent="-285750" algn="l" rtl="0">
              <a:buFont typeface="Arial" panose="020B0604020202020204" pitchFamily="34" charset="0"/>
              <a:buChar char="•"/>
            </a:pPr>
            <a:r>
              <a:rPr lang="es-419" sz="1500" b="1">
                <a:solidFill>
                  <a:srgbClr val="000000"/>
                </a:solidFill>
              </a:rPr>
              <a:t>Paso 3</a:t>
            </a:r>
            <a:r>
              <a:rPr lang="es-419" sz="1500">
                <a:solidFill>
                  <a:srgbClr val="000000"/>
                </a:solidFill>
              </a:rPr>
              <a:t>: La trama llega al segundo switch que no tiene conocimiento de que se suponía que era para la VLAN nativa. El switch emisor no etiqueta el tráfico de la VLAN nativa como se especifica en la especificación 802.1Q. El segundo switch solo mira la etiqueta interna 802.1Q que insertó el atacante y ve que el frame está destinado a la VLAN de destino. El segundo switch envía el paquete al puerto víctima o lo satura, dependiendo de si existe una entrada en la tabla de MAC para el host víctima.</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Ataque de doble-etiqueta de VLAN (Cont.)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F8ECADB4-1C1D-7B40-B8CF-8A1FA1C78DB6}"/>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Un ataque doble-etiqueta a una VLAN es unidireccional y funciona únicamente cuando el atacante está conectado a un puerto que reside en la misma VLAN que la VLAN nativa del puerto troncal. La idea es que el doble etiquetado permite al atacante enviar datos a hosts o servidores en una VLAN que de otro modo se bloquearía por algún tipo de configuración de control de acceso. Presumiblemente, también se permitirá el tráfico de retorno, lo que le dará al atacante la capacidad de comunicarse con los dispositivos en la VLAN normalmente bloqueada.</a:t>
            </a:r>
          </a:p>
          <a:p>
            <a:pPr marL="0" indent="0" algn="l"/>
            <a:endParaRPr lang="en-US" sz="1600" dirty="0">
              <a:solidFill>
                <a:srgbClr val="000000"/>
              </a:solidFill>
            </a:endParaRPr>
          </a:p>
          <a:p>
            <a:pPr marL="0" indent="0" algn="l" rtl="0"/>
            <a:r>
              <a:rPr lang="es-419" sz="1600" b="1">
                <a:solidFill>
                  <a:srgbClr val="000000"/>
                </a:solidFill>
              </a:rPr>
              <a:t>Mitigación de ataque de VLAN: - </a:t>
            </a:r>
            <a:r>
              <a:rPr lang="es-419" sz="1600">
                <a:solidFill>
                  <a:srgbClr val="000000"/>
                </a:solidFill>
              </a:rPr>
              <a:t>se pueden evitar los saltos de VLAN y los ataques de doble etiquetado de VLAN mediante la implementación de las siguientes pautas de seguridad troncal, como se discutió en un módulo anterior:</a:t>
            </a:r>
          </a:p>
          <a:p>
            <a:pPr marL="415985" lvl="1" indent="-342900" rtl="0">
              <a:buFont typeface="Arial" panose="020B0604020202020204" pitchFamily="34" charset="0"/>
              <a:buChar char="•"/>
            </a:pPr>
            <a:r>
              <a:rPr lang="es-419" sz="1600">
                <a:solidFill>
                  <a:srgbClr val="000000"/>
                </a:solidFill>
              </a:rPr>
              <a:t>Deshabilitar troncal en todos los puertos de acceso.</a:t>
            </a:r>
          </a:p>
          <a:p>
            <a:pPr marL="415985" lvl="1" indent="-342900" rtl="0">
              <a:buFont typeface="Arial" panose="020B0604020202020204" pitchFamily="34" charset="0"/>
              <a:buChar char="•"/>
            </a:pPr>
            <a:r>
              <a:rPr lang="es-419" sz="1600">
                <a:solidFill>
                  <a:srgbClr val="000000"/>
                </a:solidFill>
              </a:rPr>
              <a:t>Deshabilitar troncal automático en enlaces troncales para poder habilitarlos de manera manual.</a:t>
            </a:r>
          </a:p>
          <a:p>
            <a:pPr marL="415985" lvl="1" indent="-342900" rtl="0">
              <a:buFont typeface="Arial" panose="020B0604020202020204" pitchFamily="34" charset="0"/>
              <a:buChar char="•"/>
            </a:pPr>
            <a:r>
              <a:rPr lang="es-419" sz="1600">
                <a:solidFill>
                  <a:srgbClr val="000000"/>
                </a:solidFill>
              </a:rPr>
              <a:t>Asegúrese de que la VLAN nativa solo se usa para los enlaces troncales.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Mensajes DHCP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A15A5F89-F3B9-DD46-896D-C4DF6594A77C}"/>
              </a:ext>
            </a:extLst>
          </p:cNvPr>
          <p:cNvSpPr>
            <a:spLocks noGrp="1"/>
          </p:cNvSpPr>
          <p:nvPr>
            <p:ph idx="1"/>
          </p:nvPr>
        </p:nvSpPr>
        <p:spPr>
          <a:xfrm>
            <a:off x="123826" y="763736"/>
            <a:ext cx="8630894" cy="752639"/>
          </a:xfrm>
        </p:spPr>
        <p:txBody>
          <a:bodyPr/>
          <a:lstStyle/>
          <a:p>
            <a:pPr marL="0" indent="0" algn="l" rtl="0"/>
            <a:r>
              <a:rPr lang="es-419" sz="1600">
                <a:solidFill>
                  <a:srgbClr val="000000"/>
                </a:solidFill>
              </a:rPr>
              <a:t>Los servidores DHCP proporcionan dinámicamente la información de configuración de IP a los clientes, como la dirección IP, la máscara de subred, el gateway predeterminado, los servidores DNS y más. En la figura se muestra una revisión de la secuencia del intercambio de mensajes DHCP entre el cliente y el servidor.</a:t>
            </a: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10.1 - Seguridad de punto final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Mensajes DHCP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A15A5F89-F3B9-DD46-896D-C4DF6594A77C}"/>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Los dos tipos de ataques DHCP son inanición y suplantación de identidad. Ambos ataques pueden ser mitigados implementando DHCP snooping.</a:t>
            </a:r>
          </a:p>
          <a:p>
            <a:pPr marL="342900" indent="-342900" algn="l" rtl="0">
              <a:buFont typeface="Arial" panose="020B0604020202020204" pitchFamily="34" charset="0"/>
              <a:buChar char="•"/>
            </a:pPr>
            <a:r>
              <a:rPr lang="es-419" sz="1600" b="1">
                <a:solidFill>
                  <a:srgbClr val="000000"/>
                </a:solidFill>
              </a:rPr>
              <a:t>Ataque DHCP Starvation – </a:t>
            </a:r>
            <a:r>
              <a:rPr lang="es-419" sz="1600">
                <a:solidFill>
                  <a:srgbClr val="000000"/>
                </a:solidFill>
              </a:rPr>
              <a:t>el objetivo de este ataque es crear un DoS para conectar clientes. Los ataques de agotamiento de DHCP requieren una herramienta de ataque, como Gobbler. Gobbler tiene la capacidad de ver todo el alcance de las direcciones IP alquilables e intenta alquilarlas todas. Específicamente, este crea un mensaje DHCP de descubrimiento con una dirección MAC falsa.</a:t>
            </a:r>
          </a:p>
          <a:p>
            <a:pPr marL="342900" indent="-342900" algn="l" rtl="0">
              <a:buFont typeface="Arial" panose="020B0604020202020204" pitchFamily="34" charset="0"/>
              <a:buChar char="•"/>
            </a:pPr>
            <a:r>
              <a:rPr lang="es-419" sz="1600" b="1">
                <a:solidFill>
                  <a:srgbClr val="000000"/>
                </a:solidFill>
              </a:rPr>
              <a:t>Ataque de DHCP Spoofing – </a:t>
            </a:r>
            <a:r>
              <a:rPr lang="es-419" sz="1600">
                <a:solidFill>
                  <a:srgbClr val="000000"/>
                </a:solidFill>
              </a:rPr>
              <a:t>este</a:t>
            </a:r>
            <a:r>
              <a:rPr lang="es-419" sz="1600" b="1">
                <a:solidFill>
                  <a:srgbClr val="000000"/>
                </a:solidFill>
              </a:rPr>
              <a:t> </a:t>
            </a:r>
            <a:r>
              <a:rPr lang="es-419" sz="1600">
                <a:solidFill>
                  <a:srgbClr val="000000"/>
                </a:solidFill>
              </a:rPr>
              <a:t>ocurre cuando un servidor DHCP falso se conecta a la red y proporciona parámetros de configuración de IP falsos a clientes legítimos. Un servidor no autorizado puede proporcionar una variedad de información engañosa, que incluye lo siguiente:</a:t>
            </a:r>
          </a:p>
          <a:p>
            <a:pPr marL="489010" lvl="2" indent="-342900" rtl="0">
              <a:buFont typeface="Arial" panose="020B0604020202020204" pitchFamily="34" charset="0"/>
              <a:buChar char="•"/>
            </a:pPr>
            <a:r>
              <a:rPr lang="es-419" b="1">
                <a:solidFill>
                  <a:srgbClr val="000000"/>
                </a:solidFill>
              </a:rPr>
              <a:t>Puerta de enlace predeterminada incorrecta</a:t>
            </a:r>
            <a:r>
              <a:rPr lang="es-419">
                <a:solidFill>
                  <a:srgbClr val="000000"/>
                </a:solidFill>
              </a:rPr>
              <a:t>- el servidor fraudulento proporciona una puerta de enlace no válida o la dirección IP de su host para crear un ataque de hombre en el medio. Esto puede pasar totalmente inadvertido, ya que el intruso intercepta el flujo de datos por la red.</a:t>
            </a:r>
          </a:p>
          <a:p>
            <a:pPr marL="489010" lvl="2" indent="-342900" rtl="0">
              <a:buFont typeface="Arial" panose="020B0604020202020204" pitchFamily="34" charset="0"/>
              <a:buChar char="•"/>
            </a:pPr>
            <a:r>
              <a:rPr lang="es-419" b="1">
                <a:solidFill>
                  <a:srgbClr val="000000"/>
                </a:solidFill>
              </a:rPr>
              <a:t>Servidor DNS incorrecto</a:t>
            </a:r>
            <a:r>
              <a:rPr lang="es-419">
                <a:solidFill>
                  <a:srgbClr val="000000"/>
                </a:solidFill>
              </a:rPr>
              <a:t>- el servidor fraudulento proporciona una dirección del servidor DNS incorrecta que dirige al usuario a un sitio web malicioso.</a:t>
            </a:r>
          </a:p>
          <a:p>
            <a:pPr marL="489010" lvl="2" indent="-342900" rtl="0">
              <a:buFont typeface="Arial" panose="020B0604020202020204" pitchFamily="34" charset="0"/>
              <a:buChar char="•"/>
            </a:pPr>
            <a:r>
              <a:rPr lang="es-419" b="1">
                <a:solidFill>
                  <a:srgbClr val="000000"/>
                </a:solidFill>
              </a:rPr>
              <a:t>Dirección IP incorrecta</a:t>
            </a:r>
            <a:r>
              <a:rPr lang="es-419">
                <a:solidFill>
                  <a:srgbClr val="000000"/>
                </a:solidFill>
              </a:rPr>
              <a:t>- el servidor fraudulento proporciona una dirección IP no válida que crea efectivamente un ataque DoS en el cliente DHCP.</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877300" cy="731837"/>
          </a:xfrm>
        </p:spPr>
        <p:txBody>
          <a:bodyPr/>
          <a:lstStyle/>
          <a:p>
            <a:pPr rtl="0"/>
            <a:r>
              <a:rPr lang="es-419" sz="1600"/>
              <a:t>Ataques LAN</a:t>
            </a:r>
            <a:r>
              <a:rPr lang="en-US" dirty="0"/>
              <a:t/>
            </a:r>
            <a:br>
              <a:rPr lang="en-US" dirty="0"/>
            </a:br>
            <a:r>
              <a:rPr lang="es-419" sz="2400"/>
              <a:t>Video – Ataques ARP, Ataques STP y Reconocimiento CDP</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7510519-66BC-9B41-A8DD-700F29EAFD09}"/>
              </a:ext>
            </a:extLst>
          </p:cNvPr>
          <p:cNvSpPr>
            <a:spLocks noGrp="1"/>
          </p:cNvSpPr>
          <p:nvPr>
            <p:ph idx="1"/>
          </p:nvPr>
        </p:nvSpPr>
        <p:spPr>
          <a:xfrm>
            <a:off x="474662" y="976184"/>
            <a:ext cx="8280057" cy="3445550"/>
          </a:xfrm>
        </p:spPr>
        <p:txBody>
          <a:bodyPr/>
          <a:lstStyle/>
          <a:p>
            <a:pPr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Ataque por suplantación de ARP</a:t>
            </a:r>
          </a:p>
          <a:p>
            <a:pPr marL="285750" indent="-285750" algn="l" rtl="0">
              <a:buFont typeface="Arial" panose="020B0604020202020204" pitchFamily="34" charset="0"/>
              <a:buChar char="•"/>
            </a:pPr>
            <a:r>
              <a:rPr lang="es-419" sz="1800">
                <a:solidFill>
                  <a:srgbClr val="000000"/>
                </a:solidFill>
              </a:rPr>
              <a:t>Ataque de envenenamiento ARP</a:t>
            </a:r>
          </a:p>
          <a:p>
            <a:pPr marL="285750" indent="-285750" algn="l" rtl="0">
              <a:buFont typeface="Arial" panose="020B0604020202020204" pitchFamily="34" charset="0"/>
              <a:buChar char="•"/>
            </a:pPr>
            <a:r>
              <a:rPr lang="es-419" sz="1800">
                <a:solidFill>
                  <a:srgbClr val="000000"/>
                </a:solidFill>
              </a:rPr>
              <a:t>Ataque de STP</a:t>
            </a:r>
          </a:p>
          <a:p>
            <a:pPr marL="285750" indent="-285750" algn="l" rtl="0">
              <a:buFont typeface="Arial" panose="020B0604020202020204" pitchFamily="34" charset="0"/>
              <a:buChar char="•"/>
            </a:pPr>
            <a:r>
              <a:rPr lang="es-419" sz="1800">
                <a:solidFill>
                  <a:srgbClr val="000000"/>
                </a:solidFill>
              </a:rPr>
              <a:t>Reconocimiento CDP</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Mensajes DHCP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371C3F83-A506-0242-BF2F-B361DEA2DB2A}"/>
              </a:ext>
            </a:extLst>
          </p:cNvPr>
          <p:cNvSpPr>
            <a:spLocks noGrp="1"/>
          </p:cNvSpPr>
          <p:nvPr>
            <p:ph idx="1"/>
          </p:nvPr>
        </p:nvSpPr>
        <p:spPr>
          <a:xfrm>
            <a:off x="190500" y="763736"/>
            <a:ext cx="8564219" cy="3657998"/>
          </a:xfrm>
        </p:spPr>
        <p:txBody>
          <a:bodyPr/>
          <a:lstStyle/>
          <a:p>
            <a:pPr marL="285750" indent="-285750" algn="l" rtl="0">
              <a:buFont typeface="Arial" panose="020B0604020202020204" pitchFamily="34" charset="0"/>
              <a:buChar char="•"/>
            </a:pPr>
            <a:r>
              <a:rPr lang="es-419" sz="1500">
                <a:solidFill>
                  <a:srgbClr val="000000"/>
                </a:solidFill>
              </a:rPr>
              <a:t>Los hosts transmiten solicitudes ARP para determinar la dirección MAC de un host con una dirección IP de destino. Todos los hosts de la subred reciben y procesan la solicitud de ARP. El host con la dirección IP que coincide con la de la solicitud de ARP envía una respuesta de ARP.</a:t>
            </a:r>
          </a:p>
          <a:p>
            <a:pPr marL="285750" indent="-285750" algn="l" rtl="0">
              <a:buFont typeface="Arial" panose="020B0604020202020204" pitchFamily="34" charset="0"/>
              <a:buChar char="•"/>
            </a:pPr>
            <a:r>
              <a:rPr lang="es-419" sz="1500">
                <a:solidFill>
                  <a:srgbClr val="000000"/>
                </a:solidFill>
              </a:rPr>
              <a:t>Un cliente puede enviar una respuesta ARP no solicitada llamada "ARP gratuito". Otros hosts en la subred almacenan la dirección MAC y la dirección IP contenidas en el ARP gratuito en sus tablas ARP.</a:t>
            </a:r>
          </a:p>
          <a:p>
            <a:pPr marL="285750" indent="-285750" algn="l" rtl="0">
              <a:buFont typeface="Arial" panose="020B0604020202020204" pitchFamily="34" charset="0"/>
              <a:buChar char="•"/>
            </a:pPr>
            <a:r>
              <a:rPr lang="es-419" sz="1500">
                <a:solidFill>
                  <a:srgbClr val="000000"/>
                </a:solidFill>
              </a:rPr>
              <a:t>Un atacante puede enviar un mensaje ARP gratuito que contiene una dirección MAC falsificada a un switch, y el switch actualizaría su tabla MAC en consecuencia. En un ataque típico, un atacante envía respuestas ARP no solicitadas a otros hosts en la subred con la dirección MAC del atacante y la dirección IP de la puerta de enlace predeterminada, configurando efectivamente un ataque man-in-the-middle.</a:t>
            </a:r>
          </a:p>
          <a:p>
            <a:pPr marL="285750" indent="-285750" algn="l" rtl="0">
              <a:buFont typeface="Arial" panose="020B0604020202020204" pitchFamily="34" charset="0"/>
              <a:buChar char="•"/>
            </a:pPr>
            <a:r>
              <a:rPr lang="es-419" sz="1500">
                <a:solidFill>
                  <a:srgbClr val="000000"/>
                </a:solidFill>
              </a:rPr>
              <a:t>Hay muchas herramientas disponibles en Internet para crear ataques ARP man-in-the-middle. </a:t>
            </a:r>
          </a:p>
          <a:p>
            <a:pPr marL="285750" indent="-285750" algn="l" rtl="0">
              <a:buFont typeface="Arial" panose="020B0604020202020204" pitchFamily="34" charset="0"/>
              <a:buChar char="•"/>
            </a:pPr>
            <a:r>
              <a:rPr lang="es-419" sz="1500">
                <a:solidFill>
                  <a:srgbClr val="000000"/>
                </a:solidFill>
              </a:rPr>
              <a:t>IPv6 utiliza el protocolo de descubrimiento de vecinos ICMPv6 para la resolución de direcciones de capa 2. IPv6 utiliza el protocolo de descubrimiento de vecinos ICMPv6 para la resolución de direcciones de capa 2.</a:t>
            </a:r>
          </a:p>
          <a:p>
            <a:pPr marL="285750" indent="-285750" algn="l" rtl="0">
              <a:buFont typeface="Arial" panose="020B0604020202020204" pitchFamily="34" charset="0"/>
              <a:buChar char="•"/>
            </a:pPr>
            <a:r>
              <a:rPr lang="es-419" sz="1500">
                <a:solidFill>
                  <a:srgbClr val="000000"/>
                </a:solidFill>
              </a:rPr>
              <a:t>La falsificación de ARP y la intoxicación por ARP se mitigan mediante la implementación de la inspección dinámica de ARP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Ataques de suplantación de dirección</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73D34F0-E38F-B844-AA88-B413EE3F1B3E}"/>
              </a:ext>
            </a:extLst>
          </p:cNvPr>
          <p:cNvSpPr>
            <a:spLocks noGrp="1"/>
          </p:cNvSpPr>
          <p:nvPr>
            <p:ph idx="1"/>
          </p:nvPr>
        </p:nvSpPr>
        <p:spPr>
          <a:xfrm>
            <a:off x="474662" y="763736"/>
            <a:ext cx="8280057" cy="3657998"/>
          </a:xfrm>
        </p:spPr>
        <p:txBody>
          <a:bodyPr/>
          <a:lstStyle/>
          <a:p>
            <a:pPr marL="285750" indent="-285750" algn="l" rtl="0">
              <a:buFont typeface="Arial" panose="020B0604020202020204" pitchFamily="34" charset="0"/>
              <a:buChar char="•"/>
            </a:pPr>
            <a:r>
              <a:rPr lang="es-419" sz="1600">
                <a:solidFill>
                  <a:srgbClr val="000000"/>
                </a:solidFill>
              </a:rPr>
              <a:t>La suplantación de direcciones IP es cuando un atacante secuestra una dirección IP válida de otro dispositivo en la subred o usa una dirección IP aleatoria. La suplantación de direcciones IP es difícil de mitigar, especialmente cuando se usa dentro de una subred a la que pertenece la IP.</a:t>
            </a:r>
          </a:p>
          <a:p>
            <a:pPr marL="285750" indent="-285750" algn="l" rtl="0">
              <a:buFont typeface="Arial" panose="020B0604020202020204" pitchFamily="34" charset="0"/>
              <a:buChar char="•"/>
            </a:pPr>
            <a:r>
              <a:rPr lang="es-419" sz="1600">
                <a:solidFill>
                  <a:srgbClr val="000000"/>
                </a:solidFill>
              </a:rPr>
              <a:t>Los agentes de amenaza cambian la dirección MAC de su host para que coincida con otra dirección MAC conocida de un host de destino. El switch sobrescribe la entrada actual de la tabla MAC y asigna la dirección MAC al nuevo puerto. Luego, sin darse cuenta, reenvía las tramas destinados al host objetivo al host atacante.</a:t>
            </a:r>
          </a:p>
          <a:p>
            <a:pPr marL="285750" indent="-285750" algn="l" rtl="0">
              <a:buFont typeface="Arial" panose="020B0604020202020204" pitchFamily="34" charset="0"/>
              <a:buChar char="•"/>
            </a:pPr>
            <a:r>
              <a:rPr lang="es-419" sz="1600">
                <a:solidFill>
                  <a:srgbClr val="000000"/>
                </a:solidFill>
              </a:rPr>
              <a:t>Cuando el host de destino envía tráfico, el switch corregirá el error, realineando la dirección MAC al puerto original. Para evitar que el switch devuelva la asignación del puerto a su estado correcto, el atacante puede crear un programa o script que constantemente enviará tramas al switch para que el switch mantenga la información incorrecta o falsificada. </a:t>
            </a:r>
          </a:p>
          <a:p>
            <a:pPr marL="285750" indent="-285750" algn="l" rtl="0">
              <a:buFont typeface="Arial" panose="020B0604020202020204" pitchFamily="34" charset="0"/>
              <a:buChar char="•"/>
            </a:pPr>
            <a:r>
              <a:rPr lang="es-419" sz="1600">
                <a:solidFill>
                  <a:srgbClr val="000000"/>
                </a:solidFill>
              </a:rPr>
              <a:t>No hay un mecanismo de seguridad en la capa 2 que permita a un switch verificar la fuente de las direcciones MAC, que es lo que lo hace tan vulnerable a la suplantación de identidad.</a:t>
            </a:r>
          </a:p>
          <a:p>
            <a:pPr marL="285750" indent="-285750" algn="l" rtl="0">
              <a:buFont typeface="Arial" panose="020B0604020202020204" pitchFamily="34" charset="0"/>
              <a:buChar char="•"/>
            </a:pPr>
            <a:r>
              <a:rPr lang="es-419" sz="1600">
                <a:solidFill>
                  <a:srgbClr val="000000"/>
                </a:solidFill>
              </a:rPr>
              <a:t>La suplantación de direcciones IP y MAC se puede mitigar mediante la implementación de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Ataques STP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E60B676-C5AA-DE4E-B9AF-6229A101D707}"/>
              </a:ext>
            </a:extLst>
          </p:cNvPr>
          <p:cNvSpPr>
            <a:spLocks noGrp="1"/>
          </p:cNvSpPr>
          <p:nvPr>
            <p:ph idx="1"/>
          </p:nvPr>
        </p:nvSpPr>
        <p:spPr>
          <a:xfrm>
            <a:off x="474662" y="763736"/>
            <a:ext cx="8280057" cy="3657998"/>
          </a:xfrm>
        </p:spPr>
        <p:txBody>
          <a:bodyPr/>
          <a:lstStyle/>
          <a:p>
            <a:pPr marL="285750" indent="-285750" algn="l" rtl="0">
              <a:buFont typeface="Arial" panose="020B0604020202020204" pitchFamily="34" charset="0"/>
              <a:buChar char="•"/>
            </a:pPr>
            <a:r>
              <a:rPr lang="es-419" sz="1600">
                <a:solidFill>
                  <a:srgbClr val="000000"/>
                </a:solidFill>
              </a:rPr>
              <a:t>Los atacantes de red pueden manipular el Protocolo de árbol de expansión (STP) para realizar un ataque falsificando el puente raíz y cambiando la topología de una red. Los atacantes pueden capturar todo el tráfico para el dominio del switch inmediato.</a:t>
            </a:r>
          </a:p>
          <a:p>
            <a:pPr marL="285750" indent="-285750" algn="l" rtl="0">
              <a:buFont typeface="Arial" panose="020B0604020202020204" pitchFamily="34" charset="0"/>
              <a:buChar char="•"/>
            </a:pPr>
            <a:r>
              <a:rPr lang="es-419" sz="1600">
                <a:solidFill>
                  <a:srgbClr val="000000"/>
                </a:solidFill>
              </a:rPr>
              <a:t>Para realizar un ataque de manipulación de STP, el host atacante transmite unidades de datos de protocolo de puente STP (BPDU) que contienen cambios de configuración y topología que forzarán los recálculos de árbol de expansión. Las BPDU enviadas por el host atacante anuncian una prioridad de puente inferior en un intento de ser elegidas como root bridge.</a:t>
            </a:r>
          </a:p>
          <a:p>
            <a:pPr marL="285750" indent="-285750" algn="l" rtl="0">
              <a:buFont typeface="Arial" panose="020B0604020202020204" pitchFamily="34" charset="0"/>
              <a:buChar char="•"/>
            </a:pPr>
            <a:r>
              <a:rPr lang="es-419" sz="1600">
                <a:solidFill>
                  <a:srgbClr val="000000"/>
                </a:solidFill>
              </a:rPr>
              <a:t>Este ataque STP es mitigado implementando BPDU guard en todos los puertos de acceso. BPDU Guard se discute con más detalle más adelante en el curso.</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31899"/>
            <a:ext cx="8345488" cy="731837"/>
          </a:xfrm>
        </p:spPr>
        <p:txBody>
          <a:bodyPr/>
          <a:lstStyle/>
          <a:p>
            <a:pPr rtl="0"/>
            <a:r>
              <a:rPr lang="es-419" sz="1600"/>
              <a:t>Ataques LAN</a:t>
            </a:r>
            <a:r>
              <a:rPr lang="en-US" dirty="0"/>
              <a:t/>
            </a:r>
            <a:br>
              <a:rPr lang="en-US" dirty="0"/>
            </a:br>
            <a:r>
              <a:rPr lang="es-419" sz="2400"/>
              <a:t>Reconocimiento CDP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E60B676-C5AA-DE4E-B9AF-6229A101D707}"/>
              </a:ext>
            </a:extLst>
          </p:cNvPr>
          <p:cNvSpPr>
            <a:spLocks noGrp="1"/>
          </p:cNvSpPr>
          <p:nvPr>
            <p:ph idx="1"/>
          </p:nvPr>
        </p:nvSpPr>
        <p:spPr>
          <a:xfrm>
            <a:off x="161925" y="763736"/>
            <a:ext cx="8896349" cy="3657998"/>
          </a:xfrm>
        </p:spPr>
        <p:txBody>
          <a:bodyPr/>
          <a:lstStyle/>
          <a:p>
            <a:pPr marL="0" indent="0" algn="l" rtl="0"/>
            <a:r>
              <a:rPr lang="es-419" sz="1600">
                <a:solidFill>
                  <a:srgbClr val="000000"/>
                </a:solidFill>
              </a:rPr>
              <a:t>Cisco Discovery Protocol (CDP) es un protocolo de detección de enlaces de capa 2 patentado. Está habilitado en todos los dispositivos de Cisco de manera predeterminada. Los administradores de red también usan CDP para configurar dispositivos de red y solucionar problemas. La información de CDP se envía a través de puertos habilitados para CDP en transmisiones periódicas, sin cifrar y sin autenticar. La información de CDP incluye la dirección IP del dispositivo, la versión de software de IOS, la plataforma, las funcionalidades y la VLAN nativa. El dispositivo que recibe el mensaje de CDP actualiza la base de datos de CDP.</a:t>
            </a:r>
          </a:p>
          <a:p>
            <a:pPr marL="0" indent="0" algn="l"/>
            <a:endParaRPr lang="en-US" sz="1400" dirty="0">
              <a:solidFill>
                <a:srgbClr val="000000"/>
              </a:solidFill>
            </a:endParaRPr>
          </a:p>
          <a:p>
            <a:pPr marL="0" indent="0" algn="l" rtl="0"/>
            <a:r>
              <a:rPr lang="es-419" sz="1600">
                <a:solidFill>
                  <a:srgbClr val="000000"/>
                </a:solidFill>
              </a:rPr>
              <a:t>Para mitigar la explotación de CDP, se debe limitar el uso de CDP en los dispositivos o puertos. Por ejemplo, se debe deshabilitar CDP en los puertos de extremo que se conectan a dispositivos no confiables.</a:t>
            </a:r>
          </a:p>
          <a:p>
            <a:pPr marL="415985" lvl="1" indent="-342900" rtl="0">
              <a:buFont typeface="Arial" panose="020B0604020202020204" pitchFamily="34" charset="0"/>
              <a:buChar char="•"/>
            </a:pPr>
            <a:r>
              <a:rPr lang="es-419" sz="1600">
                <a:solidFill>
                  <a:srgbClr val="000000"/>
                </a:solidFill>
              </a:rPr>
              <a:t>Para deshabilitar CDP globalmente en un dispositivo, use el comando </a:t>
            </a:r>
            <a:r>
              <a:rPr lang="es-419" sz="1600" b="1">
                <a:solidFill>
                  <a:srgbClr val="000000"/>
                </a:solidFill>
              </a:rPr>
              <a:t>no cdp run</a:t>
            </a:r>
            <a:r>
              <a:rPr lang="es-419" sz="1600">
                <a:solidFill>
                  <a:srgbClr val="000000"/>
                </a:solidFill>
              </a:rPr>
              <a:t> Para habilitar CDP globalmente, use el comando </a:t>
            </a:r>
            <a:r>
              <a:rPr lang="es-419" sz="1600" b="1">
                <a:solidFill>
                  <a:srgbClr val="000000"/>
                </a:solidFill>
              </a:rPr>
              <a:t>cdp run</a:t>
            </a:r>
            <a:r>
              <a:rPr lang="es-419" sz="1600">
                <a:solidFill>
                  <a:srgbClr val="000000"/>
                </a:solidFill>
              </a:rPr>
              <a:t>.</a:t>
            </a:r>
          </a:p>
          <a:p>
            <a:pPr marL="415985" lvl="1" indent="-342900" rtl="0">
              <a:buFont typeface="Arial" panose="020B0604020202020204" pitchFamily="34" charset="0"/>
              <a:buChar char="•"/>
            </a:pPr>
            <a:r>
              <a:rPr lang="es-419" sz="1600">
                <a:solidFill>
                  <a:srgbClr val="000000"/>
                </a:solidFill>
              </a:rPr>
              <a:t>Para deshabilitar CDP en un puerto, use el comando de configuración de interfaz </a:t>
            </a:r>
            <a:r>
              <a:rPr lang="es-419" sz="1600" b="1">
                <a:solidFill>
                  <a:srgbClr val="000000"/>
                </a:solidFill>
              </a:rPr>
              <a:t>no cdp enable</a:t>
            </a:r>
            <a:r>
              <a:rPr lang="es-419" sz="1600">
                <a:solidFill>
                  <a:srgbClr val="000000"/>
                </a:solidFill>
              </a:rPr>
              <a:t>. Para habilitar CDP en un puerto, use el comando de configuración de interfaz </a:t>
            </a:r>
            <a:r>
              <a:rPr lang="es-419" sz="1600" b="1">
                <a:solidFill>
                  <a:srgbClr val="000000"/>
                </a:solidFill>
              </a:rPr>
              <a:t>cdp enable</a:t>
            </a:r>
            <a:r>
              <a:rPr lang="es-419" sz="1600">
                <a:solidFill>
                  <a:srgbClr val="000000"/>
                </a:solidFill>
              </a:rPr>
              <a:t>.</a:t>
            </a:r>
          </a:p>
          <a:p>
            <a:pPr marL="0" indent="0" algn="l" rtl="0"/>
            <a:r>
              <a:rPr lang="es-419" sz="1200" b="1">
                <a:solidFill>
                  <a:srgbClr val="000000"/>
                </a:solidFill>
              </a:rPr>
              <a:t>Nota</a:t>
            </a:r>
            <a:r>
              <a:rPr lang="es-419" sz="1200">
                <a:solidFill>
                  <a:srgbClr val="000000"/>
                </a:solidFill>
              </a:rPr>
              <a:t>: Link Layer Discovery Protocol (LLDP) también es vulnerable a los ataques de reconocimiento. Configure </a:t>
            </a:r>
            <a:r>
              <a:rPr lang="es-419" sz="1200" b="1">
                <a:solidFill>
                  <a:srgbClr val="000000"/>
                </a:solidFill>
              </a:rPr>
              <a:t>no lldp run</a:t>
            </a:r>
            <a:r>
              <a:rPr lang="es-419" sz="1200">
                <a:solidFill>
                  <a:srgbClr val="000000"/>
                </a:solidFill>
              </a:rPr>
              <a:t>para deshabilitar LLDP globalmente. Para deshabilitar LLDP en la interfaz, configure </a:t>
            </a:r>
            <a:r>
              <a:rPr lang="es-419" sz="1200" b="1">
                <a:solidFill>
                  <a:srgbClr val="000000"/>
                </a:solidFill>
              </a:rPr>
              <a:t>no lldp transmit</a:t>
            </a:r>
            <a:r>
              <a:rPr lang="es-419" sz="1200">
                <a:solidFill>
                  <a:srgbClr val="000000"/>
                </a:solidFill>
              </a:rPr>
              <a:t> y</a:t>
            </a:r>
            <a:r>
              <a:rPr lang="es-419" sz="1200" b="1">
                <a:solidFill>
                  <a:srgbClr val="000000"/>
                </a:solidFill>
              </a:rPr>
              <a:t>no lldp receive</a:t>
            </a:r>
            <a:r>
              <a:rPr lang="es-419" sz="120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10.6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Module 10: LAN Security Concepts</a:t>
            </a:r>
            <a:r>
              <a:rPr lang="en-US" dirty="0">
                <a:latin typeface="Arial" charset="0"/>
              </a:rPr>
              <a:t/>
            </a:r>
            <a:br>
              <a:rPr lang="en-US" dirty="0">
                <a:latin typeface="Arial" charset="0"/>
              </a:rPr>
            </a:br>
            <a:r>
              <a:rPr lang="es-419">
                <a:latin typeface="Arial" charset="0"/>
              </a:rPr>
              <a:t>New Terms and Commands</a:t>
            </a:r>
          </a:p>
        </p:txBody>
      </p:sp>
      <p:sp>
        <p:nvSpPr>
          <p:cNvPr id="3" name="Content Placeholder 2">
            <a:extLst>
              <a:ext uri="{FF2B5EF4-FFF2-40B4-BE49-F238E27FC236}">
                <a16:creationId xmlns:a16="http://schemas.microsoft.com/office/drawing/2014/main" xmlns:c15="http://schemas.microsoft.com/office/drawing/2012/chart" xmlns:c="http://schemas.openxmlformats.org/drawingml/2006/chart" xmlns="" id="{CE8C6162-D86A-9644-A0EE-E1EE5E7020B3}"/>
              </a:ext>
            </a:extLst>
          </p:cNvPr>
          <p:cNvSpPr>
            <a:spLocks noGrp="1"/>
          </p:cNvSpPr>
          <p:nvPr>
            <p:ph idx="1"/>
          </p:nvPr>
        </p:nvSpPr>
        <p:spPr>
          <a:xfrm>
            <a:off x="153304" y="650451"/>
            <a:ext cx="3012161" cy="3954032"/>
          </a:xfrm>
          <a:ln>
            <a:solidFill>
              <a:srgbClr val="000000"/>
            </a:solidFill>
          </a:ln>
        </p:spPr>
        <p:txBody>
          <a:bodyPr/>
          <a:lstStyle/>
          <a:p>
            <a:pPr rtl="0">
              <a:buFont typeface="Arial" panose="020B0604020202020204" pitchFamily="34" charset="0"/>
              <a:buChar char="•"/>
            </a:pPr>
            <a:r>
              <a:rPr lang="es-419" sz="1200"/>
              <a:t>Data Breach</a:t>
            </a:r>
          </a:p>
          <a:p>
            <a:pPr rtl="0">
              <a:buFont typeface="Arial" panose="020B0604020202020204" pitchFamily="34" charset="0"/>
              <a:buChar char="•"/>
            </a:pPr>
            <a:r>
              <a:rPr lang="es-419" sz="1200"/>
              <a:t>Malware</a:t>
            </a:r>
          </a:p>
          <a:p>
            <a:pPr rtl="0">
              <a:buFont typeface="Arial" panose="020B0604020202020204" pitchFamily="34" charset="0"/>
              <a:buChar char="•"/>
            </a:pPr>
            <a:r>
              <a:rPr lang="es-419" sz="1200"/>
              <a:t>Next-Generation Firewall (NGFW)</a:t>
            </a:r>
          </a:p>
          <a:p>
            <a:pPr rtl="0">
              <a:buFont typeface="Arial" panose="020B0604020202020204" pitchFamily="34" charset="0"/>
              <a:buChar char="•"/>
            </a:pPr>
            <a:r>
              <a:rPr lang="es-419" sz="1200"/>
              <a:t>Next-Generation IPS (NGIPS)</a:t>
            </a:r>
          </a:p>
          <a:p>
            <a:pPr rtl="0">
              <a:buFont typeface="Arial" panose="020B0604020202020204" pitchFamily="34" charset="0"/>
              <a:buChar char="•"/>
            </a:pPr>
            <a:r>
              <a:rPr lang="es-419" sz="1200"/>
              <a:t>Advanced Malware Protection (AMP)</a:t>
            </a:r>
          </a:p>
          <a:p>
            <a:pPr rtl="0">
              <a:buFont typeface="Arial" panose="020B0604020202020204" pitchFamily="34" charset="0"/>
              <a:buChar char="•"/>
            </a:pPr>
            <a:r>
              <a:rPr lang="es-419" sz="1200"/>
              <a:t>Authentication, Authorization, Accounting (AAA)</a:t>
            </a:r>
          </a:p>
          <a:p>
            <a:pPr rtl="0">
              <a:buFont typeface="Arial" panose="020B0604020202020204" pitchFamily="34" charset="0"/>
              <a:buChar char="•"/>
            </a:pPr>
            <a:r>
              <a:rPr lang="es-419" sz="1200"/>
              <a:t>Identity Services Engine (ISE)</a:t>
            </a:r>
          </a:p>
          <a:p>
            <a:pPr rtl="0">
              <a:buFont typeface="Arial" panose="020B0604020202020204" pitchFamily="34" charset="0"/>
              <a:buChar char="•"/>
            </a:pPr>
            <a:r>
              <a:rPr lang="es-419" sz="1200"/>
              <a:t>Host-Based Intrusion Prevention System (HIPS)</a:t>
            </a:r>
          </a:p>
          <a:p>
            <a:pPr rtl="0">
              <a:buFont typeface="Arial" panose="020B0604020202020204" pitchFamily="34" charset="0"/>
              <a:buChar char="•"/>
            </a:pPr>
            <a:r>
              <a:rPr lang="es-419" sz="1200"/>
              <a:t>Email Security Appliance (ESA)</a:t>
            </a:r>
          </a:p>
          <a:p>
            <a:pPr rtl="0">
              <a:buFont typeface="Arial" panose="020B0604020202020204" pitchFamily="34" charset="0"/>
              <a:buChar char="•"/>
            </a:pPr>
            <a:r>
              <a:rPr lang="es-419" sz="1200"/>
              <a:t>Web Security Appliance (WSA)</a:t>
            </a:r>
          </a:p>
        </p:txBody>
      </p:sp>
      <p:sp>
        <p:nvSpPr>
          <p:cNvPr id="4" name="Content Placeholder 2">
            <a:extLst>
              <a:ext uri="{FF2B5EF4-FFF2-40B4-BE49-F238E27FC236}">
                <a16:creationId xmlns:a16="http://schemas.microsoft.com/office/drawing/2014/main" xmlns:c15="http://schemas.microsoft.com/office/drawing/2012/chart" xmlns:c="http://schemas.openxmlformats.org/drawingml/2006/chart" xmlns=""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200" b="1"/>
              <a:t>login {local}</a:t>
            </a:r>
          </a:p>
          <a:p>
            <a:pPr rtl="0">
              <a:buFont typeface="Arial" panose="020B0604020202020204" pitchFamily="34" charset="0"/>
              <a:buChar char="•"/>
            </a:pPr>
            <a:r>
              <a:rPr lang="es-419" sz="1200"/>
              <a:t>Remote Authentication Dial-In User Service (RADIUS)</a:t>
            </a:r>
          </a:p>
          <a:p>
            <a:pPr rtl="0">
              <a:buFont typeface="Arial" panose="020B0604020202020204" pitchFamily="34" charset="0"/>
              <a:buChar char="•"/>
            </a:pPr>
            <a:r>
              <a:rPr lang="es-419" sz="1200"/>
              <a:t>Terminal Access Controller Access Control System (TACACS+)</a:t>
            </a:r>
          </a:p>
          <a:p>
            <a:pPr rtl="0">
              <a:buFont typeface="Arial" panose="020B0604020202020204" pitchFamily="34" charset="0"/>
              <a:buChar char="•"/>
            </a:pPr>
            <a:r>
              <a:rPr lang="es-419" sz="1200"/>
              <a:t>IEEE 802.1X</a:t>
            </a:r>
          </a:p>
          <a:p>
            <a:pPr rtl="0">
              <a:buFont typeface="Arial" panose="020B0604020202020204" pitchFamily="34" charset="0"/>
              <a:buChar char="•"/>
            </a:pPr>
            <a:r>
              <a:rPr lang="es-419" sz="1200"/>
              <a:t>Client (Supplicant)</a:t>
            </a:r>
          </a:p>
          <a:p>
            <a:pPr rtl="0">
              <a:buFont typeface="Arial" panose="020B0604020202020204" pitchFamily="34" charset="0"/>
              <a:buChar char="•"/>
            </a:pPr>
            <a:r>
              <a:rPr lang="es-419" sz="1200"/>
              <a:t>Authenticator</a:t>
            </a:r>
          </a:p>
          <a:p>
            <a:pPr rtl="0">
              <a:buFont typeface="Arial" panose="020B0604020202020204" pitchFamily="34" charset="0"/>
              <a:buChar char="•"/>
            </a:pPr>
            <a:r>
              <a:rPr lang="es-419" sz="1200"/>
              <a:t>Port Security</a:t>
            </a:r>
          </a:p>
          <a:p>
            <a:pPr rtl="0">
              <a:buFont typeface="Arial" panose="020B0604020202020204" pitchFamily="34" charset="0"/>
              <a:buChar char="•"/>
            </a:pPr>
            <a:r>
              <a:rPr lang="es-419" sz="1200"/>
              <a:t>DHCP Snooping</a:t>
            </a:r>
          </a:p>
          <a:p>
            <a:pPr rtl="0">
              <a:buFont typeface="Arial" panose="020B0604020202020204" pitchFamily="34" charset="0"/>
              <a:buChar char="•"/>
            </a:pPr>
            <a:r>
              <a:rPr lang="es-419" sz="1200"/>
              <a:t>Dynamic ARP Inspection (DAI)</a:t>
            </a:r>
          </a:p>
          <a:p>
            <a:pPr rtl="0">
              <a:buFont typeface="Arial" panose="020B0604020202020204" pitchFamily="34" charset="0"/>
              <a:buChar char="•"/>
            </a:pPr>
            <a:r>
              <a:rPr lang="es-419" sz="1200"/>
              <a:t>IP Source Guard (IPSG)</a:t>
            </a:r>
          </a:p>
        </p:txBody>
      </p:sp>
      <p:sp>
        <p:nvSpPr>
          <p:cNvPr id="5" name="Content Placeholder 2">
            <a:extLst>
              <a:ext uri="{FF2B5EF4-FFF2-40B4-BE49-F238E27FC236}">
                <a16:creationId xmlns:a16="http://schemas.microsoft.com/office/drawing/2014/main" xmlns:c15="http://schemas.microsoft.com/office/drawing/2012/chart" xmlns:c="http://schemas.openxmlformats.org/drawingml/2006/chart" xmlns=""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200"/>
              <a:t>VLAN Hopping</a:t>
            </a:r>
          </a:p>
          <a:p>
            <a:pPr rtl="0">
              <a:buFont typeface="Arial" panose="020B0604020202020204" pitchFamily="34" charset="0"/>
              <a:buChar char="•"/>
            </a:pPr>
            <a:r>
              <a:rPr lang="es-419" sz="1200"/>
              <a:t>VLAN Double-Tagging</a:t>
            </a:r>
          </a:p>
          <a:p>
            <a:pPr rtl="0">
              <a:buFont typeface="Arial" panose="020B0604020202020204" pitchFamily="34" charset="0"/>
              <a:buChar char="•"/>
            </a:pPr>
            <a:r>
              <a:rPr lang="es-419" sz="1200"/>
              <a:t>DHCP Starvation</a:t>
            </a:r>
          </a:p>
          <a:p>
            <a:pPr rtl="0">
              <a:buFont typeface="Arial" panose="020B0604020202020204" pitchFamily="34" charset="0"/>
              <a:buChar char="•"/>
            </a:pPr>
            <a:r>
              <a:rPr lang="es-419" sz="1200"/>
              <a:t>DHCP Spoofing</a:t>
            </a:r>
          </a:p>
          <a:p>
            <a:pPr rtl="0">
              <a:buFont typeface="Arial" panose="020B0604020202020204" pitchFamily="34" charset="0"/>
              <a:buChar char="•"/>
            </a:pPr>
            <a:r>
              <a:rPr lang="es-419" sz="1200"/>
              <a:t>Gratuitous ARP</a:t>
            </a:r>
          </a:p>
          <a:p>
            <a:pPr rtl="0">
              <a:buFont typeface="Arial" panose="020B0604020202020204" pitchFamily="34" charset="0"/>
              <a:buChar char="•"/>
            </a:pPr>
            <a:r>
              <a:rPr lang="es-419" sz="1200"/>
              <a:t>ARP Spoofing</a:t>
            </a:r>
          </a:p>
          <a:p>
            <a:pPr rtl="0">
              <a:buFont typeface="Arial" panose="020B0604020202020204" pitchFamily="34" charset="0"/>
              <a:buChar char="•"/>
            </a:pPr>
            <a:r>
              <a:rPr lang="es-419" sz="1200"/>
              <a:t>ARP Poisoning</a:t>
            </a:r>
          </a:p>
          <a:p>
            <a:pPr rtl="0">
              <a:buFont typeface="Arial" panose="020B0604020202020204" pitchFamily="34" charset="0"/>
              <a:buChar char="•"/>
            </a:pPr>
            <a:r>
              <a:rPr lang="es-419" sz="1200"/>
              <a:t>Cisco Discovery Protocol (CDP)</a:t>
            </a:r>
          </a:p>
          <a:p>
            <a:pPr rtl="0">
              <a:buFont typeface="Arial" panose="020B0604020202020204" pitchFamily="34" charset="0"/>
              <a:buChar char="•"/>
            </a:pPr>
            <a:r>
              <a:rPr lang="es-419" sz="1200" b="1"/>
              <a:t>no cdp run</a:t>
            </a:r>
          </a:p>
          <a:p>
            <a:pPr rtl="0">
              <a:buFont typeface="Arial" panose="020B0604020202020204" pitchFamily="34" charset="0"/>
              <a:buChar char="•"/>
            </a:pPr>
            <a:r>
              <a:rPr lang="es-419" sz="1200" b="1"/>
              <a:t>no cdp enable</a:t>
            </a:r>
          </a:p>
          <a:p>
            <a:pPr rtl="0">
              <a:buFont typeface="Arial" panose="020B0604020202020204" pitchFamily="34" charset="0"/>
              <a:buChar char="•"/>
            </a:pPr>
            <a:r>
              <a:rPr lang="es-419" sz="1200" b="1"/>
              <a:t>no lldp run</a:t>
            </a:r>
          </a:p>
          <a:p>
            <a:pPr rtl="0">
              <a:buFont typeface="Arial" panose="020B0604020202020204" pitchFamily="34" charset="0"/>
              <a:buChar char="•"/>
            </a:pPr>
            <a:r>
              <a:rPr lang="es-419" sz="1200" b="1"/>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Seguridad de punto final</a:t>
            </a:r>
            <a:r>
              <a:rPr lang="en-US" dirty="0"/>
              <a:t/>
            </a:r>
            <a:br>
              <a:rPr lang="en-US" dirty="0"/>
            </a:br>
            <a:r>
              <a:rPr lang="es-419" sz="2400"/>
              <a:t>Ataques de red en la actualidad</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99AB72D-A10F-44DE-BB7A-39459EC6429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Normalmente, los medios de comunicación cubren los ataques de red externos a redes empresariales. Sencillamente busque en el internet por "Los más nuevos ataques de red" y encontrara información actualizada de ataques actuales. Muy posiblemente, estos ataques envuelven una o más de las siguientes:</a:t>
            </a:r>
          </a:p>
          <a:p>
            <a:pPr marL="415985" lvl="1" indent="-342900" rtl="0">
              <a:buFont typeface="Arial" panose="020B0604020202020204" pitchFamily="34" charset="0"/>
              <a:buChar char="•"/>
            </a:pPr>
            <a:r>
              <a:rPr lang="es-419" sz="1600" b="1">
                <a:solidFill>
                  <a:srgbClr val="000000"/>
                </a:solidFill>
              </a:rPr>
              <a:t>Denegación de servicio distribuida (DDoS)</a:t>
            </a:r>
            <a:r>
              <a:rPr lang="es-419" sz="1600">
                <a:solidFill>
                  <a:srgbClr val="000000"/>
                </a:solidFill>
              </a:rPr>
              <a:t> Se trata de un ataque coordinado desde muchos dispositivos, llamados zombis, con la intención de degradar o detener el acceso público al sitio web y los recursos de una organización.</a:t>
            </a:r>
          </a:p>
          <a:p>
            <a:pPr marL="415985" lvl="1" indent="-342900" rtl="0">
              <a:buFont typeface="Arial" panose="020B0604020202020204" pitchFamily="34" charset="0"/>
              <a:buChar char="•"/>
            </a:pPr>
            <a:r>
              <a:rPr lang="es-419" sz="1600" b="1">
                <a:solidFill>
                  <a:srgbClr val="000000"/>
                </a:solidFill>
              </a:rPr>
              <a:t>Data Breach</a:t>
            </a:r>
            <a:r>
              <a:rPr lang="es-419" sz="1600">
                <a:solidFill>
                  <a:srgbClr val="000000"/>
                </a:solidFill>
              </a:rPr>
              <a:t>- Se trata de un ataque en el que los servidores de datos o los hosts de una organización se ven comprometidos a robar información confidencial.</a:t>
            </a:r>
          </a:p>
          <a:p>
            <a:pPr marL="415985" lvl="1" indent="-342900" rtl="0">
              <a:buFont typeface="Arial" panose="020B0604020202020204" pitchFamily="34" charset="0"/>
              <a:buChar char="•"/>
            </a:pPr>
            <a:r>
              <a:rPr lang="es-419" sz="1600" b="1">
                <a:solidFill>
                  <a:srgbClr val="000000"/>
                </a:solidFill>
              </a:rPr>
              <a:t>Malware</a:t>
            </a:r>
            <a:r>
              <a:rPr lang="es-419" sz="1600">
                <a:solidFill>
                  <a:srgbClr val="000000"/>
                </a:solidFill>
              </a:rPr>
              <a:t>– Este es un ataque en el que los hosts de una organización son infectados con software malicioso que causa una serie de problemas. Por ejemplo, ransomware como WannaCry, mostrado en la figura, encripta los datos en un host y bloquea el acceso hasta que se le pague un rescate.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Seguridad de punto final (endpoint security) </a:t>
            </a:r>
            <a:r>
              <a:rPr lang="en-US" dirty="0"/>
              <a:t/>
            </a:r>
            <a:br>
              <a:rPr lang="en-US" dirty="0"/>
            </a:br>
            <a:r>
              <a:rPr lang="es-419" sz="2400"/>
              <a:t>Seguridad de dispositivos de redes </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B47481C-BE29-4F04-A259-DA8BFDA30BF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Se necesitan diversos dispositivos de seguridad de la red para proteger el perímetro de la red del acceso exterior. Estos dispositivos podrían incluir lo siguiente:</a:t>
            </a:r>
          </a:p>
          <a:p>
            <a:pPr marL="285750" indent="-285750" algn="l" rtl="0">
              <a:buFont typeface="Arial" panose="020B0604020202020204" pitchFamily="34" charset="0"/>
              <a:buChar char="•"/>
            </a:pPr>
            <a:r>
              <a:rPr lang="es-419" sz="1600">
                <a:solidFill>
                  <a:srgbClr val="000000"/>
                </a:solidFill>
              </a:rPr>
              <a:t>Virtual Private Network (VPN) - proporciona una conexión segura a usuarios remotos a través de una red pública y en la red empresarial. Los servicios VPN pueden ser integrados en el cortafuegos.</a:t>
            </a:r>
          </a:p>
          <a:p>
            <a:pPr marL="285750" indent="-285750" algn="l" rtl="0">
              <a:buFont typeface="Arial" panose="020B0604020202020204" pitchFamily="34" charset="0"/>
              <a:buChar char="•"/>
            </a:pPr>
            <a:r>
              <a:rPr lang="es-419" sz="1600">
                <a:solidFill>
                  <a:srgbClr val="000000"/>
                </a:solidFill>
              </a:rPr>
              <a:t>Firewall de próxima generación (NGFW) - proporciona inspección de paquetes con estado, visibilidad y control de aplicaciones, un sistema de prevención de intrusos de próxima generación (NGIPS), protección avanzada contra malware (AMP) y filtrado de URL.</a:t>
            </a:r>
          </a:p>
          <a:p>
            <a:pPr marL="285750" indent="-285750" algn="l" rtl="0">
              <a:buFont typeface="Arial" panose="020B0604020202020204" pitchFamily="34" charset="0"/>
              <a:buChar char="•"/>
            </a:pPr>
            <a:r>
              <a:rPr lang="es-419" sz="1600">
                <a:solidFill>
                  <a:srgbClr val="000000"/>
                </a:solidFill>
              </a:rPr>
              <a:t>Network Access Control (NAC) - incluye servicios de autenticación, autorización y contabilidad (AAA). En empresas más grandes, estos servicios podrían incorporarse en un dispositivo que pueda administrar políticas de acceso en una amplia variedad de usuarios y tipos de dispositivos. El Cisco Identity Services Engine (ISE) en un ejemplo de dispositivo NAC.</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Seguridad de punto final (endpoint security)</a:t>
            </a:r>
            <a:r>
              <a:rPr lang="en-US" dirty="0"/>
              <a:t/>
            </a:r>
            <a:br>
              <a:rPr lang="en-US" dirty="0"/>
            </a:br>
            <a:r>
              <a:rPr lang="es-419" sz="2400"/>
              <a:t>Protección de terminales</a:t>
            </a:r>
          </a:p>
        </p:txBody>
      </p:sp>
      <p:sp>
        <p:nvSpPr>
          <p:cNvPr id="8" name="Content Placeholder 7">
            <a:extLst>
              <a:ext uri="{FF2B5EF4-FFF2-40B4-BE49-F238E27FC236}">
                <a16:creationId xmlns:a16="http://schemas.microsoft.com/office/drawing/2014/main" xmlns:c15="http://schemas.microsoft.com/office/drawing/2012/chart" xmlns:c="http://schemas.openxmlformats.org/drawingml/2006/chart" xmlns="" id="{F4949C1C-F141-477B-A2A9-5141BA42ED97}"/>
              </a:ext>
            </a:extLst>
          </p:cNvPr>
          <p:cNvSpPr>
            <a:spLocks noGrp="1"/>
          </p:cNvSpPr>
          <p:nvPr>
            <p:ph idx="1"/>
          </p:nvPr>
        </p:nvSpPr>
        <p:spPr>
          <a:xfrm>
            <a:off x="474662" y="731837"/>
            <a:ext cx="4014211" cy="3689897"/>
          </a:xfrm>
        </p:spPr>
        <p:txBody>
          <a:bodyPr/>
          <a:lstStyle/>
          <a:p>
            <a:pPr marL="342900" indent="-342900" algn="l" rtl="0">
              <a:buFont typeface="Arial" panose="020B0604020202020204" pitchFamily="34" charset="0"/>
              <a:buChar char="•"/>
            </a:pPr>
            <a:r>
              <a:rPr lang="es-419" sz="1500">
                <a:solidFill>
                  <a:srgbClr val="000000"/>
                </a:solidFill>
              </a:rPr>
              <a:t>Los puntos finales son hosts que generalmente consisten en computadoras portátiles, computadoras de escritorio, servidores y teléfonos IP, así como dispositivos propiedad de los empleados. Los puntos finales son particularmente susceptibles a ataques relacionados con malware que se originan a través del correo electrónico o la navegación web. </a:t>
            </a:r>
          </a:p>
          <a:p>
            <a:pPr marL="342900" indent="-342900" algn="l" rtl="0">
              <a:buFont typeface="Arial" panose="020B0604020202020204" pitchFamily="34" charset="0"/>
              <a:buChar char="•"/>
            </a:pPr>
            <a:r>
              <a:rPr lang="es-419" sz="1500">
                <a:solidFill>
                  <a:srgbClr val="000000"/>
                </a:solidFill>
              </a:rPr>
              <a:t>Los puntos finales suelen utilizar características de seguridad tradicionales basadas en host, como antivirus antimalware, firewalls basados en host y sistemas de prevención de intrusiones (HIPS) basados en host. </a:t>
            </a:r>
          </a:p>
          <a:p>
            <a:pPr marL="342900" indent="-342900" algn="l" rtl="0">
              <a:buFont typeface="Arial" panose="020B0604020202020204" pitchFamily="34" charset="0"/>
              <a:buChar char="•"/>
            </a:pPr>
            <a:r>
              <a:rPr lang="es-419" sz="1500">
                <a:solidFill>
                  <a:srgbClr val="000000"/>
                </a:solidFill>
              </a:rPr>
              <a:t>Los puntos finales de hoy están mejor protegidos por una combinación de NAC, software AMP, un dispositivo de seguridad de correo electrónico (ESA) y un dispositivo de seguridad web (WSA). </a:t>
            </a:r>
          </a:p>
        </p:txBody>
      </p:sp>
      <p:pic>
        <p:nvPicPr>
          <p:cNvPr id="9" name="Picture 8">
            <a:extLst>
              <a:ext uri="{FF2B5EF4-FFF2-40B4-BE49-F238E27FC236}">
                <a16:creationId xmlns:a16="http://schemas.microsoft.com/office/drawing/2014/main" xmlns:c15="http://schemas.microsoft.com/office/drawing/2012/chart" xmlns:c="http://schemas.openxmlformats.org/drawingml/2006/chart" xmlns=""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Seguridad de punto final (endpoint security)</a:t>
            </a:r>
            <a:r>
              <a:rPr lang="en-US" dirty="0"/>
              <a:t/>
            </a:r>
            <a:br>
              <a:rPr lang="en-US" dirty="0"/>
            </a:br>
            <a:r>
              <a:rPr lang="es-419" sz="2400"/>
              <a:t>Cisco Email Security Appliance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20CA0A23-B3F8-4AB8-86E1-DEAA911151A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dispositivo Cisco ESA está diseñado para monitorear el Protocolo simple de transferencia de correo (SMTP). Cisco ESA se actualiza constantemente mediante datos en tiempo real de Cisco Talos, que detecta y correlaciona las amenazas con un sistema de monitoreo que utiliza una base de datos mundial. Cisco ESA extrae estos datos de inteligencia de amenazas cada tres o cinco minutos. </a:t>
            </a:r>
          </a:p>
          <a:p>
            <a:pPr marL="0" indent="0" algn="l"/>
            <a:endParaRPr lang="en-US" sz="1600" dirty="0">
              <a:solidFill>
                <a:srgbClr val="000000"/>
              </a:solidFill>
            </a:endParaRPr>
          </a:p>
          <a:p>
            <a:pPr marL="0" indent="0" algn="l" rtl="0"/>
            <a:r>
              <a:rPr lang="es-419" sz="1600">
                <a:solidFill>
                  <a:srgbClr val="000000"/>
                </a:solidFill>
              </a:rPr>
              <a:t>Estas son algunas funciones de Cisco ESA:</a:t>
            </a:r>
          </a:p>
          <a:p>
            <a:pPr marL="358835" lvl="1" indent="-285750" rtl="0">
              <a:buFont typeface="Arial" panose="020B0604020202020204" pitchFamily="34" charset="0"/>
              <a:buChar char="•"/>
            </a:pPr>
            <a:r>
              <a:rPr lang="es-419" sz="1600">
                <a:solidFill>
                  <a:srgbClr val="000000"/>
                </a:solidFill>
              </a:rPr>
              <a:t>Bloquear amenazas conocidas</a:t>
            </a:r>
          </a:p>
          <a:p>
            <a:pPr marL="358835" lvl="1" indent="-285750" rtl="0">
              <a:buFont typeface="Arial" panose="020B0604020202020204" pitchFamily="34" charset="0"/>
              <a:buChar char="•"/>
            </a:pPr>
            <a:r>
              <a:rPr lang="es-419" sz="1600">
                <a:solidFill>
                  <a:srgbClr val="000000"/>
                </a:solidFill>
              </a:rPr>
              <a:t>Remediar contra el malware invisible que evade la detección inicial</a:t>
            </a:r>
          </a:p>
          <a:p>
            <a:pPr marL="358835" lvl="1" indent="-285750" rtl="0">
              <a:buFont typeface="Arial" panose="020B0604020202020204" pitchFamily="34" charset="0"/>
              <a:buChar char="•"/>
            </a:pPr>
            <a:r>
              <a:rPr lang="es-419" sz="1600">
                <a:solidFill>
                  <a:srgbClr val="000000"/>
                </a:solidFill>
              </a:rPr>
              <a:t>Descartar correos electrónicos con enlaces incorrectos</a:t>
            </a:r>
          </a:p>
          <a:p>
            <a:pPr marL="358835" lvl="1" indent="-285750" rtl="0">
              <a:buFont typeface="Arial" panose="020B0604020202020204" pitchFamily="34" charset="0"/>
              <a:buChar char="•"/>
            </a:pPr>
            <a:r>
              <a:rPr lang="es-419" sz="1600">
                <a:solidFill>
                  <a:srgbClr val="000000"/>
                </a:solidFill>
              </a:rPr>
              <a:t>Bloquear el acceso a sitios recién infectados</a:t>
            </a:r>
          </a:p>
          <a:p>
            <a:pPr marL="358835" lvl="1" indent="-285750" rtl="0">
              <a:buFont typeface="Arial" panose="020B0604020202020204" pitchFamily="34" charset="0"/>
              <a:buChar char="•"/>
            </a:pPr>
            <a:r>
              <a:rPr lang="es-419" sz="1600">
                <a:solidFill>
                  <a:srgbClr val="000000"/>
                </a:solidFill>
              </a:rPr>
              <a:t>Encriptar el contenido de los correos salientes para prevenir perdida de datos.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es-419" sz="1600"/>
              <a:t>Seguridad de punto final (Endpoint Security)</a:t>
            </a:r>
            <a:r>
              <a:rPr lang="en-US" dirty="0"/>
              <a:t/>
            </a:r>
            <a:br>
              <a:rPr lang="en-US" dirty="0"/>
            </a:br>
            <a:r>
              <a:rPr lang="es-419" sz="2400"/>
              <a:t>Cisco Web Security Appliance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A3D5E8D4-6382-47F5-BEAB-D7AFE6B0D403}"/>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Cisco Web Security Appliance (WSA) es una tecnología de mitigación para amenazas basadas en la web. Ayuda a las organizaciones a abordar los desafíos de asegurar y controlar el tráfico web. </a:t>
            </a:r>
          </a:p>
          <a:p>
            <a:pPr marL="285750" indent="-285750" algn="l" rtl="0">
              <a:buFont typeface="Arial" panose="020B0604020202020204" pitchFamily="34" charset="0"/>
              <a:buChar char="•"/>
            </a:pPr>
            <a:r>
              <a:rPr lang="es-419" sz="1600">
                <a:solidFill>
                  <a:srgbClr val="000000"/>
                </a:solidFill>
              </a:rPr>
              <a:t>Cisco WSA combina protección avanzada contra malware, visibilidad y control de aplicaciones, controles de políticas de uso aceptable e informes.</a:t>
            </a:r>
          </a:p>
          <a:p>
            <a:pPr marL="285750" indent="-285750" algn="l" rtl="0">
              <a:buFont typeface="Arial" panose="020B0604020202020204" pitchFamily="34" charset="0"/>
              <a:buChar char="•"/>
            </a:pPr>
            <a:r>
              <a:rPr lang="es-419" sz="1600">
                <a:solidFill>
                  <a:srgbClr val="000000"/>
                </a:solidFill>
              </a:rPr>
              <a:t>Cisco WSA proporciona un control total sobre cómo los usuarios acceden a internet. Ciertas funciones y aplicaciones, como chat, mensajería, video y audio, pueden permitirse, restringirse con límites de tiempo y ancho de banda, o bloquearse, de acuerdo con los requisitos de la organización. </a:t>
            </a:r>
          </a:p>
          <a:p>
            <a:pPr marL="285750" indent="-285750" algn="l" rtl="0">
              <a:buFont typeface="Arial" panose="020B0604020202020204" pitchFamily="34" charset="0"/>
              <a:buChar char="•"/>
            </a:pPr>
            <a:r>
              <a:rPr lang="es-419" sz="1600">
                <a:solidFill>
                  <a:srgbClr val="000000"/>
                </a:solidFill>
              </a:rPr>
              <a:t>La WSA puede realizar listas negras de URL, filtrado de URL, escaneo de malware, categorización de URL, filtrado de aplicaciones web y cifrado y descifrado del tráfico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10.2 Control de acceso</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5331</Words>
  <Application>Microsoft Office PowerPoint</Application>
  <PresentationFormat>Presentación en pantalla (16:9)</PresentationFormat>
  <Paragraphs>385</Paragraphs>
  <Slides>38</Slides>
  <Notes>38</Notes>
  <HiddenSlides>1</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Default Theme</vt:lpstr>
      <vt:lpstr>Módulo 10: Conceptos de Seguridad de LAN</vt:lpstr>
      <vt:lpstr>Objetivos del módulo</vt:lpstr>
      <vt:lpstr>10.1 - Seguridad de punto final (endpoint security)</vt:lpstr>
      <vt:lpstr>Seguridad de punto final Ataques de red en la actualidad</vt:lpstr>
      <vt:lpstr>Seguridad de punto final (endpoint security)  Seguridad de dispositivos de redes </vt:lpstr>
      <vt:lpstr>Seguridad de punto final (endpoint security) Protección de terminales</vt:lpstr>
      <vt:lpstr>Seguridad de punto final (endpoint security) Cisco Email Security Appliance</vt:lpstr>
      <vt:lpstr>Seguridad de punto final (Endpoint Security) Cisco Web Security Appliance</vt:lpstr>
      <vt:lpstr>10.2 Control de acceso</vt:lpstr>
      <vt:lpstr>Control de acceso  Autenticación con una contraseña local</vt:lpstr>
      <vt:lpstr>Control de acceso Componentes AAA</vt:lpstr>
      <vt:lpstr>Control de acceso autenticación</vt:lpstr>
      <vt:lpstr>Control de acceso Autorización</vt:lpstr>
      <vt:lpstr>Control de acceso Contabilidad</vt:lpstr>
      <vt:lpstr>Control de acceso 802.1X</vt:lpstr>
      <vt:lpstr>10.3 Amenazas de seguridad de capa 2</vt:lpstr>
      <vt:lpstr>Amenazas de seguridad de capa 2 Vulnerabilidades de capa 2</vt:lpstr>
      <vt:lpstr>Amenazas de seguridad de capa 2 categorías de ataque en el Switch</vt:lpstr>
      <vt:lpstr>Amenazas de seguridad de capa 2 Técnicas de mitigación de ataques en el switch</vt:lpstr>
      <vt:lpstr>10.4 Ataque de tablas de direcciones MAC</vt:lpstr>
      <vt:lpstr>Ataque a la tabla de direcciones MAC Revisión de la operación del switch</vt:lpstr>
      <vt:lpstr>Ataque a la tabla de direcciones MAC Inundación de la tabla de direcciones MAC</vt:lpstr>
      <vt:lpstr>Ataque a la tabla de direcciones MAC Mitigación de ataques de tabla de direcciones MAC</vt:lpstr>
      <vt:lpstr>10.5 Ataques a la LAN</vt:lpstr>
      <vt:lpstr>Ataques LAN Video – VLAN y ataques DHCP</vt:lpstr>
      <vt:lpstr>Ataques LAN Ataques de salto de VLAN</vt:lpstr>
      <vt:lpstr>Ataques LAN Ataques de doble etiquetado de VLAN</vt:lpstr>
      <vt:lpstr>Ataques LAN Ataque de doble-etiqueta de VLAN (Cont.)</vt:lpstr>
      <vt:lpstr>Ataques LAN Mensajes DHCP</vt:lpstr>
      <vt:lpstr>Ataques LAN Mensajes DHCP</vt:lpstr>
      <vt:lpstr>Ataques LAN Video – Ataques ARP, Ataques STP y Reconocimiento CDP</vt:lpstr>
      <vt:lpstr>Ataques LAN Mensajes DHCP</vt:lpstr>
      <vt:lpstr>Ataques LAN Ataques de suplantación de dirección</vt:lpstr>
      <vt:lpstr>Ataques LAN Ataques STP</vt:lpstr>
      <vt:lpstr>Ataques LAN Reconocimiento CDP</vt:lpstr>
      <vt:lpstr>10.6 Módulo de práctica y cuestionario</vt:lpstr>
      <vt:lpstr>Module 10: LAN Security Concepts New Terms and Commands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285</cp:revision>
  <dcterms:created xsi:type="dcterms:W3CDTF">2019-10-18T06:21:22Z</dcterms:created>
  <dcterms:modified xsi:type="dcterms:W3CDTF">2020-11-16T17:45:20Z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