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8.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9.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0.xml" ContentType="application/vnd.openxmlformats-officedocument.presentationml.tags+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9"/>
  </p:notesMasterIdLst>
  <p:sldIdLst>
    <p:sldId id="876" r:id="rId2"/>
    <p:sldId id="860" r:id="rId3"/>
    <p:sldId id="759" r:id="rId4"/>
    <p:sldId id="1108" r:id="rId5"/>
    <p:sldId id="1169" r:id="rId6"/>
    <p:sldId id="1170" r:id="rId7"/>
    <p:sldId id="1171" r:id="rId8"/>
    <p:sldId id="1172" r:id="rId9"/>
    <p:sldId id="1173" r:id="rId10"/>
    <p:sldId id="1174" r:id="rId11"/>
    <p:sldId id="1175" r:id="rId12"/>
    <p:sldId id="1176" r:id="rId13"/>
    <p:sldId id="1177" r:id="rId14"/>
    <p:sldId id="1178" r:id="rId15"/>
    <p:sldId id="1179" r:id="rId16"/>
    <p:sldId id="1180" r:id="rId17"/>
    <p:sldId id="1181" r:id="rId18"/>
    <p:sldId id="1182" r:id="rId19"/>
    <p:sldId id="1183" r:id="rId20"/>
    <p:sldId id="1184" r:id="rId21"/>
    <p:sldId id="1185" r:id="rId22"/>
    <p:sldId id="1186" r:id="rId23"/>
    <p:sldId id="1056" r:id="rId24"/>
    <p:sldId id="1187" r:id="rId25"/>
    <p:sldId id="1188" r:id="rId26"/>
    <p:sldId id="1103" r:id="rId27"/>
    <p:sldId id="1189" r:id="rId28"/>
    <p:sldId id="1190" r:id="rId29"/>
    <p:sldId id="1191" r:id="rId30"/>
    <p:sldId id="1192" r:id="rId31"/>
    <p:sldId id="1193" r:id="rId32"/>
    <p:sldId id="1104" r:id="rId33"/>
    <p:sldId id="1194" r:id="rId34"/>
    <p:sldId id="1195" r:id="rId35"/>
    <p:sldId id="1196" r:id="rId36"/>
    <p:sldId id="1197" r:id="rId37"/>
    <p:sldId id="1198" r:id="rId38"/>
    <p:sldId id="1139" r:id="rId39"/>
    <p:sldId id="1199" r:id="rId40"/>
    <p:sldId id="1200" r:id="rId41"/>
    <p:sldId id="1201" r:id="rId42"/>
    <p:sldId id="1203" r:id="rId43"/>
    <p:sldId id="957" r:id="rId44"/>
    <p:sldId id="1205" r:id="rId45"/>
    <p:sldId id="1206" r:id="rId46"/>
    <p:sldId id="874" r:id="rId47"/>
    <p:sldId id="291" r:id="rId48"/>
  </p:sldIdLst>
  <p:sldSz cx="9144000" cy="5143500" type="screen16x9"/>
  <p:notesSz cx="6858000" cy="9144000"/>
  <p:custDataLst>
    <p:tags r:id="rId5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15"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78" autoAdjust="0"/>
    <p:restoredTop sz="75082" autoAdjust="0"/>
  </p:normalViewPr>
  <p:slideViewPr>
    <p:cSldViewPr snapToGrid="0" showGuides="1">
      <p:cViewPr varScale="1">
        <p:scale>
          <a:sx n="98" d="100"/>
          <a:sy n="98" d="100"/>
        </p:scale>
        <p:origin x="-342"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dirty="0"/>
              <a:t>Programa Cisco Networking Academy</a:t>
            </a:r>
          </a:p>
          <a:p>
            <a:pPr rtl="0"/>
            <a:r>
              <a:rPr lang="es-419" dirty="0">
                <a:solidFill>
                  <a:schemeClr val="accent5">
                    <a:lumMod val="40000"/>
                    <a:lumOff val="60000"/>
                  </a:schemeClr>
                </a:solidFill>
              </a:rPr>
              <a:t>Switching, Routing y Wireless Essentials (SRWE)</a:t>
            </a:r>
          </a:p>
          <a:p>
            <a:pPr rtl="0">
              <a:buFontTx/>
              <a:buNone/>
            </a:pPr>
            <a:r>
              <a:rPr lang="es-419" dirty="0">
                <a:solidFill>
                  <a:schemeClr val="accent5">
                    <a:lumMod val="40000"/>
                    <a:lumOff val="60000"/>
                  </a:schemeClr>
                </a:solidFill>
              </a:rPr>
              <a:t>Módulo 11: Configuración de seguridad en el Switch</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11.1.4 –Limitar y Aprender direcciones MAC</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1039469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–Implementar Seguridad de Puertos (Port Security)</a:t>
            </a:r>
          </a:p>
          <a:p>
            <a:pPr rtl="0"/>
            <a:r>
              <a:rPr lang="es-419"/>
              <a:t>11.1.4 – Limitar y Aprender direcciones MAC (Cont.)</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89761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11.1.5 – Vencimiento de Port Security</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81794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Port Security</a:t>
            </a:r>
          </a:p>
          <a:p>
            <a:pPr rtl="0"/>
            <a:r>
              <a:rPr lang="es-419"/>
              <a:t>11.1.5 – Vencimiento de Port Security (Cont.)</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02865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11.1.6 – Modos de violación de Security</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127592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11.1.6 – Modos de violación de Security</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258286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11.1.7 – Puertos en estado error-disabled</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353532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–Implementar Seguridad de Puertos (Port Security)</a:t>
            </a:r>
          </a:p>
          <a:p>
            <a:pPr rtl="0"/>
            <a:r>
              <a:rPr lang="es-419"/>
              <a:t>11.1.7 – Puertos en estado error-disabled (Cont.)</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956815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11.1.8 – Verificar Port Security</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821184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–Implementar Seguridad de Puertos (Port Security)</a:t>
            </a:r>
          </a:p>
          <a:p>
            <a:pPr rtl="0"/>
            <a:r>
              <a:rPr lang="es-419"/>
              <a:t>11.1.8 – Verificar Port Security (Cont.)</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43712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11- Configuración de seguridad en el Switch</a:t>
            </a:r>
          </a:p>
          <a:p>
            <a:pPr rtl="0">
              <a:buFontTx/>
              <a:buNone/>
            </a:pPr>
            <a:r>
              <a:rPr lang="es-419"/>
              <a:t>11.0 Introducción</a:t>
            </a:r>
          </a:p>
          <a:p>
            <a:pPr rtl="0">
              <a:buFontTx/>
              <a:buNone/>
            </a:pPr>
            <a:r>
              <a:rPr lang="es-419"/>
              <a:t>11.0.2 – ¿Qué aprenderé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11.1.8 - Verificar la seguridad del puerto (cont.)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467304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11.1.8 - Verificar la seguridad del puerto (cont.)</a:t>
            </a:r>
          </a:p>
          <a:p>
            <a:pPr rtl="0"/>
            <a:r>
              <a:rPr lang="es-419"/>
              <a:t>11.1.9 – Comprobador de sintaxis: Implementar Seguridad de Puertos (Port Security)</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246370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11.1.10 – Packet Tracer - Implementar Seguridad de Puertos (Port Security)</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939861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11.2 – Mitigación de los ataques de VLAN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11.2 – Mitigación de los ataques de VLAN</a:t>
            </a:r>
          </a:p>
          <a:p>
            <a:pPr rtl="0"/>
            <a:r>
              <a:rPr lang="es-419"/>
              <a:t>11.2.1 – Revisión de ataques a VLAN</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94902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11.2 – Mitigación de los ataques de VLAN</a:t>
            </a:r>
          </a:p>
          <a:p>
            <a:pPr rtl="0"/>
            <a:r>
              <a:rPr lang="es-419"/>
              <a:t>11.2.2 – Pasos para mitigar los ataques de salto de VLAN</a:t>
            </a:r>
          </a:p>
          <a:p>
            <a:pPr rtl="0"/>
            <a:r>
              <a:rPr lang="es-419"/>
              <a:t>11.2.3 – Comprobador de sintaxis: mitigar los ataques de salto de VLAN</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808555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Configuración de seguridad en el Switch</a:t>
            </a:r>
          </a:p>
          <a:p>
            <a:pPr rtl="0"/>
            <a:r>
              <a:rPr lang="es-419"/>
              <a:t>11.3 - Mitigación de ataques de DHCP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11.3 - Mitigación de ataques de DHCP</a:t>
            </a:r>
          </a:p>
          <a:p>
            <a:pPr rtl="0"/>
            <a:r>
              <a:rPr lang="es-419"/>
              <a:t>11.3.1 – Revisión de ataques DHCP</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11.3 - Mitigación de ataques de DHCP</a:t>
            </a:r>
          </a:p>
          <a:p>
            <a:pPr rtl="0"/>
            <a:r>
              <a:rPr lang="es-419"/>
              <a:t>DHCP Snooping</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399411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11.3 - Mitigación de ataques de DHCP</a:t>
            </a:r>
          </a:p>
          <a:p>
            <a:pPr rtl="0"/>
            <a:r>
              <a:rPr lang="es-419"/>
              <a:t>11.3.3 – Pasos para implementar DHCP Snooping</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4390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11.3 - Mitigación de ataques de DHCP</a:t>
            </a:r>
          </a:p>
          <a:p>
            <a:pPr rtl="0"/>
            <a:r>
              <a:rPr lang="es-419"/>
              <a:t>11.3.4 - Ejemplo de configuración de DHCP Snooping</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33935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11.3 - Mitigación de ataques de DHCP</a:t>
            </a:r>
          </a:p>
          <a:p>
            <a:pPr rtl="0"/>
            <a:r>
              <a:rPr lang="es-419"/>
              <a:t>11.3.4 - Ejemplo de configuración de DHCP Snooping (Cont.)</a:t>
            </a:r>
          </a:p>
          <a:p>
            <a:pPr rtl="0"/>
            <a:r>
              <a:rPr lang="es-419"/>
              <a:t>11.3.5 – Verificación de sintaxis - Mitigación de ataques de DHCP</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173965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11.4- Mitigación de ataques de ARP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11.4- Mitigación de ataques de ARP</a:t>
            </a:r>
          </a:p>
          <a:p>
            <a:pPr rtl="0"/>
            <a:r>
              <a:rPr lang="es-419"/>
              <a:t>11.4.1 – Inspección dinámica de ARP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11.4- Mitigación de ataques de ARP</a:t>
            </a:r>
          </a:p>
          <a:p>
            <a:pPr rtl="0"/>
            <a:r>
              <a:rPr lang="es-419"/>
              <a:t>11.4.2 – Pautas de implementación DAI</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999582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11.4- Mitigación de ataques de ARP</a:t>
            </a:r>
          </a:p>
          <a:p>
            <a:pPr rtl="0"/>
            <a:r>
              <a:rPr lang="es-419"/>
              <a:t>11.4.3 – Ejemplo de configuración DAI</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205203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11.4- Mitigación de ataques de ARP</a:t>
            </a:r>
          </a:p>
          <a:p>
            <a:pPr rtl="0"/>
            <a:r>
              <a:rPr lang="es-419"/>
              <a:t>11.4.3 – Ejemplo de configuración DAI (Cont.)</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472349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11.4- Mitigación de ataques de ARP</a:t>
            </a:r>
          </a:p>
          <a:p>
            <a:pPr rtl="0"/>
            <a:r>
              <a:rPr lang="es-419"/>
              <a:t>11.4.3 – Ejemplo de configuración DAI (Cont.)</a:t>
            </a:r>
          </a:p>
          <a:p>
            <a:pPr rtl="0"/>
            <a:r>
              <a:rPr lang="es-419"/>
              <a:t>11.4.4 – Comprobador de sintaxis: mitigar los ataques ARP</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164813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11.5- Mitigar ataques STP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962230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11.5- Mitigar ataques STP</a:t>
            </a:r>
          </a:p>
          <a:p>
            <a:pPr rtl="0"/>
            <a:r>
              <a:rPr lang="es-419"/>
              <a:t>11.5.1 – PortFast y protección de BPDU</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6605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Implemente Seguridad de Puertos (Port Security)</a:t>
            </a:r>
          </a:p>
          <a:p>
            <a:pPr rtl="0"/>
            <a:r>
              <a:rPr lang="es-419"/>
              <a:t>11.1.1 - Puertos sin utilizar seguros</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11.5- Mitigar ataques STP</a:t>
            </a:r>
          </a:p>
          <a:p>
            <a:pPr rtl="0"/>
            <a:r>
              <a:rPr lang="es-419"/>
              <a:t>11.5.2 – Configure PortFast</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328977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11.5- Mitigar ataques STP</a:t>
            </a:r>
          </a:p>
          <a:p>
            <a:pPr rtl="0"/>
            <a:r>
              <a:rPr lang="es-419"/>
              <a:t>11.5.2 – Configurar PortFast (Cont.)</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055681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11.5- Mitigar ataques STP</a:t>
            </a:r>
          </a:p>
          <a:p>
            <a:pPr rtl="0"/>
            <a:r>
              <a:rPr lang="es-419"/>
              <a:t>11.5.3 – Configurar BPDU Guard</a:t>
            </a:r>
          </a:p>
          <a:p>
            <a:pPr rtl="0"/>
            <a:r>
              <a:rPr lang="es-419"/>
              <a:t>11.5.4 – Verificar sintaxis: mitigar los ataques STP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3524310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11.6 – Práctica del módulo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11.6 – Práctica del módulo y cuestionario</a:t>
            </a:r>
          </a:p>
          <a:p>
            <a:pPr rtl="0"/>
            <a:r>
              <a:rPr lang="es-419"/>
              <a:t>11.6.1 – Packet Tracer – Switch configuraciones de seguridad</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1260196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b="0" i="0" kern="1200">
                <a:solidFill>
                  <a:schemeClr val="tx1"/>
                </a:solidFill>
                <a:effectLst/>
                <a:latin typeface="+mn-lt"/>
                <a:ea typeface="+mn-ea"/>
                <a:cs typeface="+mn-cs"/>
              </a:rPr>
              <a:t>11- </a:t>
            </a:r>
            <a:r>
              <a:rPr lang="es-419"/>
              <a:t>Configuración de seguridad en el Switch</a:t>
            </a:r>
          </a:p>
          <a:p>
            <a:pPr rtl="0"/>
            <a:r>
              <a:rPr lang="es-419"/>
              <a:t>11.6 – Práctica del módulo y cuestionario</a:t>
            </a:r>
          </a:p>
          <a:p>
            <a:pPr rtl="0"/>
            <a:r>
              <a:rPr lang="es-419"/>
              <a:t>11.6.2 – Lab – Configuración de seguridad en el Switch</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2821401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46</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11.1.2 – Mitigar los ataques de la tabla de direcciones MAC</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397504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11.1.3 – Active la seguridad de puertos (Port Security)</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176988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11.1.3 – Active la seguridad de puertos (Port Security)</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242357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11.1.3 – Active la seguridad de puertos (Port Security) (Cont.)</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4194107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Configuración de seguridad en el Switch</a:t>
            </a:r>
          </a:p>
          <a:p>
            <a:pPr rtl="0"/>
            <a:r>
              <a:rPr lang="es-419"/>
              <a:t>11.1 – Implementar Seguridad de Puertos (Port Security)</a:t>
            </a:r>
          </a:p>
          <a:p>
            <a:pPr rtl="0"/>
            <a:r>
              <a:rPr lang="es-419"/>
              <a:t>11.1.4 –Limitar y Aprender direcciones MAC</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698641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afiliados.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afiliados.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c15="http://schemas.microsoft.com/office/drawing/2012/chart" xmlns:c="http://schemas.openxmlformats.org/drawingml/2006/chart"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11: Configuración de seguridad en el Switch</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Limitar y Aprender MAC Addresses (Cont.)</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C0F48E29-EACB-4C02-A343-0E5B33F0F37C}"/>
              </a:ext>
            </a:extLst>
          </p:cNvPr>
          <p:cNvSpPr>
            <a:spLocks noGrp="1"/>
          </p:cNvSpPr>
          <p:nvPr>
            <p:ph idx="1"/>
          </p:nvPr>
        </p:nvSpPr>
        <p:spPr>
          <a:xfrm>
            <a:off x="474662" y="731837"/>
            <a:ext cx="8280057" cy="1477963"/>
          </a:xfrm>
        </p:spPr>
        <p:txBody>
          <a:bodyPr/>
          <a:lstStyle/>
          <a:p>
            <a:pPr marL="0" indent="0" algn="l" rtl="0"/>
            <a:r>
              <a:rPr lang="es-419" sz="1600">
                <a:solidFill>
                  <a:srgbClr val="000000"/>
                </a:solidFill>
              </a:rPr>
              <a:t>El switch se puede configurar para aprender direcciones MAC en un puerto seguro de tres maneras:</a:t>
            </a:r>
          </a:p>
          <a:p>
            <a:pPr marL="0" indent="0" algn="l" rtl="0"/>
            <a:r>
              <a:rPr lang="es-419" sz="1600" b="1">
                <a:solidFill>
                  <a:srgbClr val="000000"/>
                </a:solidFill>
              </a:rPr>
              <a:t>1. Configuración manual:</a:t>
            </a:r>
            <a:r>
              <a:rPr lang="es-419" sz="1600">
                <a:solidFill>
                  <a:srgbClr val="000000"/>
                </a:solidFill>
              </a:rPr>
              <a:t>el administrador configura manualmente una dirección MAC estática mediante el siguiente comando para cada dirección MAC segura en el puerto:</a:t>
            </a:r>
          </a:p>
          <a:p>
            <a:pPr marL="342900" indent="-342900" algn="l">
              <a:buFont typeface="+mj-lt"/>
              <a:buAutoNum type="arabicPeriod"/>
            </a:pPr>
            <a:endParaRPr lang="en-US" sz="1400" dirty="0">
              <a:solidFill>
                <a:srgbClr val="000000"/>
              </a:solidFill>
            </a:endParaRPr>
          </a:p>
          <a:p>
            <a:pPr marL="342900" indent="-342900" algn="l">
              <a:buFont typeface="+mj-lt"/>
              <a:buAutoNum type="arabicPeriod"/>
            </a:pPr>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rtl="0"/>
            <a:r>
              <a:rPr lang="es-419" sz="1400">
                <a:solidFill>
                  <a:srgbClr val="000000"/>
                </a:solidFill>
              </a:rPr>
              <a:t>       </a:t>
            </a:r>
          </a:p>
        </p:txBody>
      </p:sp>
      <p:sp>
        <p:nvSpPr>
          <p:cNvPr id="5" name="Rectangle 2">
            <a:extLst>
              <a:ext uri="{FF2B5EF4-FFF2-40B4-BE49-F238E27FC236}">
                <a16:creationId xmlns:a16="http://schemas.microsoft.com/office/drawing/2014/main" xmlns:c15="http://schemas.microsoft.com/office/drawing/2012/chart" xmlns:c="http://schemas.openxmlformats.org/drawingml/2006/chart" xmlns="" id="{EE6B0FD2-F3AB-4AA6-93AE-5885E708BAD1}"/>
              </a:ext>
            </a:extLst>
          </p:cNvPr>
          <p:cNvSpPr>
            <a:spLocks noChangeArrowheads="1"/>
          </p:cNvSpPr>
          <p:nvPr/>
        </p:nvSpPr>
        <p:spPr bwMode="auto">
          <a:xfrm>
            <a:off x="858982" y="1894260"/>
            <a:ext cx="7303281"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4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Switch(config-if)# </a:t>
            </a:r>
            <a:r>
              <a:rPr kumimoji="0" lang="es-419" sz="14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switchport port-security mac-address</a:t>
            </a:r>
            <a:r>
              <a:rPr kumimoji="0" lang="es-419" sz="14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es-419" sz="1400" b="0" i="1" u="none" strike="noStrike" cap="none" normalizeH="0" baseline="0">
                <a:ln>
                  <a:noFill/>
                </a:ln>
                <a:solidFill>
                  <a:srgbClr val="58585B"/>
                </a:solidFill>
                <a:effectLst/>
                <a:latin typeface="Courier New" panose="02070309020205020404" pitchFamily="49" charset="0"/>
                <a:cs typeface="Courier New" panose="02070309020205020404" pitchFamily="49" charset="0"/>
              </a:rPr>
              <a:t>dirección MAC</a:t>
            </a:r>
            <a:r>
              <a:rPr kumimoji="0" lang="es-419" sz="14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xmlns:c15="http://schemas.microsoft.com/office/drawing/2012/chart" xmlns:c="http://schemas.openxmlformats.org/drawingml/2006/chart" xmlns="" id="{7EDCC5F7-8CBD-4D14-B587-FEE45C93A1B5}"/>
              </a:ext>
            </a:extLst>
          </p:cNvPr>
          <p:cNvSpPr txBox="1"/>
          <p:nvPr/>
        </p:nvSpPr>
        <p:spPr>
          <a:xfrm>
            <a:off x="523703" y="2072561"/>
            <a:ext cx="8010698" cy="2339102"/>
          </a:xfrm>
          <a:prstGeom prst="rect">
            <a:avLst/>
          </a:prstGeom>
          <a:noFill/>
        </p:spPr>
        <p:txBody>
          <a:bodyPr wrap="square" rtlCol="0">
            <a:spAutoFit/>
          </a:bodyPr>
          <a:lstStyle/>
          <a:p>
            <a:pPr rtl="0"/>
            <a:r>
              <a:rPr lang="es-419" sz="1600" b="1">
                <a:solidFill>
                  <a:srgbClr val="000000"/>
                </a:solidFill>
              </a:rPr>
              <a:t>2. Aprendizaje dinámico: </a:t>
            </a:r>
            <a:r>
              <a:rPr lang="es-419" sz="1600">
                <a:solidFill>
                  <a:srgbClr val="000000"/>
                </a:solidFill>
              </a:rPr>
              <a:t>cuando se ingresa el comando </a:t>
            </a:r>
            <a:r>
              <a:rPr lang="es-419" sz="1600" b="1">
                <a:solidFill>
                  <a:srgbClr val="000000"/>
                </a:solidFill>
              </a:rPr>
              <a:t>switchport port-security</a:t>
            </a:r>
            <a:r>
              <a:rPr lang="es-419" sz="1600">
                <a:solidFill>
                  <a:srgbClr val="000000"/>
                </a:solidFill>
              </a:rPr>
              <a:t> la fuente MAC actual para el dispositivo conectado al puerto se asegura automáticamente pero no se agrega a la configuración en ejecución. Si el switch es reiniciado, el puerto tendrá que re-aprender la direccion MAC del dispositivo.</a:t>
            </a:r>
          </a:p>
          <a:p>
            <a:pPr marL="342900" indent="-342900">
              <a:buFont typeface="+mj-lt"/>
              <a:buAutoNum type="arabicPeriod"/>
            </a:pPr>
            <a:endParaRPr lang="en-US" sz="1600" dirty="0">
              <a:solidFill>
                <a:srgbClr val="000000"/>
              </a:solidFill>
            </a:endParaRPr>
          </a:p>
          <a:p>
            <a:pPr rtl="0"/>
            <a:r>
              <a:rPr lang="es-419" sz="1600" b="1">
                <a:solidFill>
                  <a:srgbClr val="000000"/>
                </a:solidFill>
              </a:rPr>
              <a:t>3. Aprendizaje dinámico: – Sticky: </a:t>
            </a:r>
            <a:r>
              <a:rPr lang="es-419" sz="1600">
                <a:solidFill>
                  <a:srgbClr val="000000"/>
                </a:solidFill>
              </a:rPr>
              <a:t>el administrador puede configurar el switch para aprender dinámicamente la dirección MAC y "adherirla" a la configuración en ejecución mediante el siguiente comando:</a:t>
            </a:r>
          </a:p>
          <a:p>
            <a:endParaRPr lang="en-US" dirty="0"/>
          </a:p>
        </p:txBody>
      </p:sp>
      <p:sp>
        <p:nvSpPr>
          <p:cNvPr id="6" name="Rectangle 3">
            <a:extLst>
              <a:ext uri="{FF2B5EF4-FFF2-40B4-BE49-F238E27FC236}">
                <a16:creationId xmlns:a16="http://schemas.microsoft.com/office/drawing/2014/main" xmlns:c15="http://schemas.microsoft.com/office/drawing/2012/chart" xmlns:c="http://schemas.openxmlformats.org/drawingml/2006/chart" xmlns="" id="{DDE89190-47E4-4A23-8AE5-973E12F68E92}"/>
              </a:ext>
            </a:extLst>
          </p:cNvPr>
          <p:cNvSpPr>
            <a:spLocks noChangeArrowheads="1"/>
          </p:cNvSpPr>
          <p:nvPr/>
        </p:nvSpPr>
        <p:spPr bwMode="auto">
          <a:xfrm>
            <a:off x="1127484" y="4196219"/>
            <a:ext cx="6766276"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4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Switch(config-if)# </a:t>
            </a:r>
            <a:r>
              <a:rPr kumimoji="0" lang="es-419" sz="14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switchport port-security mac-address sticky</a:t>
            </a:r>
            <a:r>
              <a:rPr kumimoji="0" lang="es-419" sz="14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xmlns:c15="http://schemas.microsoft.com/office/drawing/2012/chart" xmlns:c="http://schemas.openxmlformats.org/drawingml/2006/chart" xmlns="" id="{CF7C2B72-C5BB-4FB2-8420-E07A3615E287}"/>
              </a:ext>
            </a:extLst>
          </p:cNvPr>
          <p:cNvSpPr txBox="1"/>
          <p:nvPr/>
        </p:nvSpPr>
        <p:spPr>
          <a:xfrm>
            <a:off x="723900" y="4411663"/>
            <a:ext cx="7896398" cy="584775"/>
          </a:xfrm>
          <a:prstGeom prst="rect">
            <a:avLst/>
          </a:prstGeom>
          <a:noFill/>
        </p:spPr>
        <p:txBody>
          <a:bodyPr wrap="square" rtlCol="0">
            <a:spAutoFit/>
          </a:bodyPr>
          <a:lstStyle/>
          <a:p>
            <a:pPr rtl="0"/>
            <a:r>
              <a:rPr lang="es-419" sz="1400">
                <a:solidFill>
                  <a:srgbClr val="000000"/>
                </a:solidFill>
              </a:rPr>
              <a:t>Al guardar la configuración en ejecución la dirección MAC aprendida automáticamente se quedara en NVRAM.</a:t>
            </a:r>
          </a:p>
          <a:p>
            <a:endParaRPr lang="en-US" dirty="0"/>
          </a:p>
        </p:txBody>
      </p:sp>
    </p:spTree>
    <p:extLst>
      <p:ext uri="{BB962C8B-B14F-4D97-AF65-F5344CB8AC3E}">
        <p14:creationId xmlns:p14="http://schemas.microsoft.com/office/powerpoint/2010/main" val="33875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Limitar y Aprender direcciones MAC  (Cont.)</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C0F48E29-EACB-4C02-A343-0E5B33F0F37C}"/>
              </a:ext>
            </a:extLst>
          </p:cNvPr>
          <p:cNvSpPr>
            <a:spLocks noGrp="1"/>
          </p:cNvSpPr>
          <p:nvPr>
            <p:ph idx="1"/>
          </p:nvPr>
        </p:nvSpPr>
        <p:spPr>
          <a:xfrm>
            <a:off x="200026" y="731837"/>
            <a:ext cx="3902828" cy="3848662"/>
          </a:xfrm>
        </p:spPr>
        <p:txBody>
          <a:bodyPr/>
          <a:lstStyle/>
          <a:p>
            <a:pPr marL="0" indent="0" algn="l" rtl="0"/>
            <a:r>
              <a:rPr lang="es-419" sz="1600">
                <a:solidFill>
                  <a:srgbClr val="000000"/>
                </a:solidFill>
              </a:rPr>
              <a:t>El ejemplo muestra una configuración de seguridad de puerto completa para FastEthernet 0/1. </a:t>
            </a:r>
          </a:p>
          <a:p>
            <a:pPr marL="285750" indent="-285750" algn="l" rtl="0">
              <a:buFont typeface="Arial" panose="020B0604020202020204" pitchFamily="34" charset="0"/>
              <a:buChar char="•"/>
            </a:pPr>
            <a:r>
              <a:rPr lang="es-419" sz="1600">
                <a:solidFill>
                  <a:srgbClr val="000000"/>
                </a:solidFill>
              </a:rPr>
              <a:t>El administrador especifica una cantidad máxima de 4 direcciones MAC, configura una direccion MAC segura, y luego configura el puerto para que aprenda mas direcciones MAC de manera automática hasta un máximo de 4 direcciones MAC. </a:t>
            </a:r>
          </a:p>
          <a:p>
            <a:pPr marL="285750" indent="-285750" algn="l" rtl="0">
              <a:buFont typeface="Arial" panose="020B0604020202020204" pitchFamily="34" charset="0"/>
              <a:buChar char="•"/>
            </a:pPr>
            <a:r>
              <a:rPr lang="es-419" sz="1600">
                <a:solidFill>
                  <a:srgbClr val="000000"/>
                </a:solidFill>
              </a:rPr>
              <a:t>Use los comandos </a:t>
            </a:r>
            <a:r>
              <a:rPr lang="es-419" sz="1600" b="1">
                <a:solidFill>
                  <a:srgbClr val="000000"/>
                </a:solidFill>
              </a:rPr>
              <a:t>show port-security interface</a:t>
            </a:r>
            <a:r>
              <a:rPr lang="es-419" sz="1600">
                <a:solidFill>
                  <a:srgbClr val="000000"/>
                </a:solidFill>
              </a:rPr>
              <a:t> y el </a:t>
            </a:r>
            <a:r>
              <a:rPr lang="es-419" sz="1600" b="1">
                <a:solidFill>
                  <a:srgbClr val="000000"/>
                </a:solidFill>
              </a:rPr>
              <a:t>show port-security address</a:t>
            </a:r>
            <a:r>
              <a:rPr lang="es-419" sz="1600">
                <a:solidFill>
                  <a:srgbClr val="000000"/>
                </a:solidFill>
              </a:rPr>
              <a:t> para verificar la configuración.</a:t>
            </a: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CEC3B8AF-B625-4EF6-B464-AFD5EBDD20BD}"/>
              </a:ext>
            </a:extLst>
          </p:cNvPr>
          <p:cNvPicPr>
            <a:picLocks noChangeAspect="1"/>
          </p:cNvPicPr>
          <p:nvPr/>
        </p:nvPicPr>
        <p:blipFill>
          <a:blip r:embed="rId3"/>
          <a:stretch>
            <a:fillRect/>
          </a:stretch>
        </p:blipFill>
        <p:spPr>
          <a:xfrm>
            <a:off x="4833130" y="573073"/>
            <a:ext cx="3628192" cy="4007426"/>
          </a:xfrm>
          <a:prstGeom prst="rect">
            <a:avLst/>
          </a:prstGeom>
        </p:spPr>
      </p:pic>
    </p:spTree>
    <p:extLst>
      <p:ext uri="{BB962C8B-B14F-4D97-AF65-F5344CB8AC3E}">
        <p14:creationId xmlns:p14="http://schemas.microsoft.com/office/powerpoint/2010/main" val="21184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activar Port Security</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70A53D06-4CE6-4730-8896-BAD7B9BF63B6}"/>
              </a:ext>
            </a:extLst>
          </p:cNvPr>
          <p:cNvSpPr>
            <a:spLocks noGrp="1"/>
          </p:cNvSpPr>
          <p:nvPr>
            <p:ph idx="1"/>
          </p:nvPr>
        </p:nvSpPr>
        <p:spPr>
          <a:xfrm>
            <a:off x="474662" y="731837"/>
            <a:ext cx="8280057" cy="2963863"/>
          </a:xfrm>
        </p:spPr>
        <p:txBody>
          <a:bodyPr/>
          <a:lstStyle/>
          <a:p>
            <a:pPr marL="0" indent="0" algn="l" rtl="0"/>
            <a:r>
              <a:rPr lang="es-419" sz="1600">
                <a:solidFill>
                  <a:srgbClr val="000000"/>
                </a:solidFill>
              </a:rPr>
              <a:t>El vencimiento del port security puede usarse para poner el tiempo de vencimiento de las direcciones seguras estáticas y dinámicas en un puerto.</a:t>
            </a:r>
          </a:p>
          <a:p>
            <a:pPr marL="358835" lvl="1" indent="-285750" rtl="0">
              <a:buFont typeface="Arial" panose="020B0604020202020204" pitchFamily="34" charset="0"/>
              <a:buChar char="•"/>
            </a:pPr>
            <a:r>
              <a:rPr lang="es-419" b="1">
                <a:solidFill>
                  <a:srgbClr val="000000"/>
                </a:solidFill>
              </a:rPr>
              <a:t>Absoluta</a:t>
            </a:r>
            <a:r>
              <a:rPr lang="es-419">
                <a:solidFill>
                  <a:srgbClr val="000000"/>
                </a:solidFill>
              </a:rPr>
              <a:t>- Las direcciones seguras en el puerto se eliminan después del tiempo de caducidad especificado.</a:t>
            </a:r>
          </a:p>
          <a:p>
            <a:pPr marL="358835" lvl="1" indent="-285750" rtl="0">
              <a:buFont typeface="Arial" panose="020B0604020202020204" pitchFamily="34" charset="0"/>
              <a:buChar char="•"/>
            </a:pPr>
            <a:r>
              <a:rPr lang="es-419" b="1">
                <a:solidFill>
                  <a:srgbClr val="000000"/>
                </a:solidFill>
              </a:rPr>
              <a:t>Inactiva</a:t>
            </a:r>
            <a:r>
              <a:rPr lang="es-419">
                <a:solidFill>
                  <a:srgbClr val="000000"/>
                </a:solidFill>
              </a:rPr>
              <a:t>- Las direcciones seguras en el puerto se eliminan si están inactivas durante un tiempo específico.</a:t>
            </a:r>
          </a:p>
          <a:p>
            <a:pPr marL="285750" indent="-285750" algn="l">
              <a:buFont typeface="Arial" panose="020B0604020202020204" pitchFamily="34" charset="0"/>
              <a:buChar char="•"/>
            </a:pPr>
            <a:endParaRPr lang="en-US" sz="1400" dirty="0">
              <a:solidFill>
                <a:srgbClr val="000000"/>
              </a:solidFill>
            </a:endParaRPr>
          </a:p>
          <a:p>
            <a:pPr marL="0" indent="0" algn="l" rtl="0"/>
            <a:r>
              <a:rPr lang="es-419" sz="1600">
                <a:solidFill>
                  <a:srgbClr val="000000"/>
                </a:solidFill>
              </a:rPr>
              <a:t>Utilice el vencimiento para remover las direcciones MAC seguras en un puerto seguro sin necesidad de eliminar manualmente las direcciones MAC existentes. </a:t>
            </a:r>
          </a:p>
          <a:p>
            <a:pPr marL="285750" indent="-285750" algn="l" rtl="0">
              <a:buFont typeface="Arial" panose="020B0604020202020204" pitchFamily="34" charset="0"/>
              <a:buChar char="•"/>
            </a:pPr>
            <a:r>
              <a:rPr lang="es-419" sz="1400">
                <a:solidFill>
                  <a:srgbClr val="000000"/>
                </a:solidFill>
              </a:rPr>
              <a:t>El vencimiento de direcciones seguras configuradas estáticamente puede ser habilitado o des-habilitado por puerto.</a:t>
            </a:r>
          </a:p>
          <a:p>
            <a:pPr marL="285750" indent="-285750" algn="l">
              <a:buFont typeface="Arial" panose="020B0604020202020204" pitchFamily="34" charset="0"/>
              <a:buChar char="•"/>
            </a:pPr>
            <a:endParaRPr lang="en-US" sz="1400" dirty="0">
              <a:solidFill>
                <a:srgbClr val="000000"/>
              </a:solidFill>
            </a:endParaRPr>
          </a:p>
          <a:p>
            <a:pPr marL="0" indent="0" algn="l" rtl="0"/>
            <a:r>
              <a:rPr lang="es-419" sz="1600">
                <a:solidFill>
                  <a:srgbClr val="000000"/>
                </a:solidFill>
              </a:rPr>
              <a:t>Use el comando</a:t>
            </a:r>
            <a:r>
              <a:rPr lang="es-419" sz="1600" b="1">
                <a:solidFill>
                  <a:srgbClr val="000000"/>
                </a:solidFill>
              </a:rPr>
              <a:t>switchport port-security aging</a:t>
            </a:r>
            <a:r>
              <a:rPr lang="es-419" sz="1600">
                <a:solidFill>
                  <a:srgbClr val="000000"/>
                </a:solidFill>
              </a:rPr>
              <a:t> para habilitar o deshabilitar el vencimiento estático para el puerto seguro, o para establecer el tiempo o el tipo de vencimiento.</a:t>
            </a:r>
          </a:p>
          <a:p>
            <a:pPr marL="285750" indent="-285750" algn="l">
              <a:buFont typeface="Arial" panose="020B0604020202020204" pitchFamily="34" charset="0"/>
              <a:buChar char="•"/>
            </a:pPr>
            <a:endParaRPr lang="en-US" sz="1400" dirty="0">
              <a:solidFill>
                <a:srgbClr val="000000"/>
              </a:solidFill>
            </a:endParaRPr>
          </a:p>
        </p:txBody>
      </p:sp>
      <p:sp>
        <p:nvSpPr>
          <p:cNvPr id="7" name="Rectangle 1">
            <a:extLst>
              <a:ext uri="{FF2B5EF4-FFF2-40B4-BE49-F238E27FC236}">
                <a16:creationId xmlns:a16="http://schemas.microsoft.com/office/drawing/2014/main" xmlns:c15="http://schemas.microsoft.com/office/drawing/2012/chart" xmlns:c="http://schemas.openxmlformats.org/drawingml/2006/chart" xmlns="" id="{C92F5141-7524-462C-A374-F5DFDF9C9839}"/>
              </a:ext>
            </a:extLst>
          </p:cNvPr>
          <p:cNvSpPr>
            <a:spLocks noChangeArrowheads="1"/>
          </p:cNvSpPr>
          <p:nvPr/>
        </p:nvSpPr>
        <p:spPr bwMode="auto">
          <a:xfrm>
            <a:off x="239293" y="3855133"/>
            <a:ext cx="8750793" cy="16927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Switch(config-if)# </a:t>
            </a:r>
            <a:r>
              <a:rPr kumimoji="0" lang="es-419"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switchport port-security aging</a:t>
            </a:r>
            <a:r>
              <a:rPr kumimoji="0" lang="es-419"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es-419"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static</a:t>
            </a:r>
            <a:r>
              <a:rPr kumimoji="0" lang="es-419"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 </a:t>
            </a:r>
            <a:r>
              <a:rPr kumimoji="0" lang="es-419"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time</a:t>
            </a:r>
            <a:r>
              <a:rPr kumimoji="0" lang="es-419"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es-419" sz="1100" b="0" i="1" u="none" strike="noStrike" cap="none" normalizeH="0" baseline="0">
                <a:ln>
                  <a:noFill/>
                </a:ln>
                <a:solidFill>
                  <a:srgbClr val="58585B"/>
                </a:solidFill>
                <a:effectLst/>
                <a:latin typeface="Courier New" panose="02070309020205020404" pitchFamily="49" charset="0"/>
                <a:cs typeface="Courier New" panose="02070309020205020404" pitchFamily="49" charset="0"/>
              </a:rPr>
              <a:t>time </a:t>
            </a:r>
            <a:r>
              <a:rPr kumimoji="0" lang="es-419"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es-419"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type</a:t>
            </a:r>
            <a:r>
              <a:rPr kumimoji="0" lang="es-419"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es-419"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absolute</a:t>
            </a:r>
            <a:r>
              <a:rPr kumimoji="0" lang="es-419"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 </a:t>
            </a:r>
            <a:r>
              <a:rPr kumimoji="0" lang="es-419"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inactivity</a:t>
            </a:r>
            <a:r>
              <a:rPr kumimoji="0" lang="es-419"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8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Vencimiento de Port Security (Cont.)</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F4AFE619-ADE8-4781-8006-1168D3CA8A53}"/>
              </a:ext>
            </a:extLst>
          </p:cNvPr>
          <p:cNvSpPr>
            <a:spLocks noGrp="1"/>
          </p:cNvSpPr>
          <p:nvPr>
            <p:ph idx="1"/>
          </p:nvPr>
        </p:nvSpPr>
        <p:spPr>
          <a:xfrm>
            <a:off x="474662" y="731837"/>
            <a:ext cx="3044393" cy="3689897"/>
          </a:xfrm>
        </p:spPr>
        <p:txBody>
          <a:bodyPr/>
          <a:lstStyle/>
          <a:p>
            <a:pPr marL="0" indent="0" algn="l" rtl="0"/>
            <a:r>
              <a:rPr lang="es-419" sz="1600">
                <a:solidFill>
                  <a:srgbClr val="000000"/>
                </a:solidFill>
              </a:rPr>
              <a:t>El ejemplo muestra a un administrador configurando el tipo de vencimiento a 10 minutos de inactividad.</a:t>
            </a:r>
          </a:p>
          <a:p>
            <a:pPr marL="0" indent="0" algn="l"/>
            <a:endParaRPr lang="en-US" sz="1600" dirty="0">
              <a:solidFill>
                <a:srgbClr val="000000"/>
              </a:solidFill>
            </a:endParaRPr>
          </a:p>
          <a:p>
            <a:pPr marL="0" indent="0" algn="l" rtl="0"/>
            <a:r>
              <a:rPr lang="es-419" sz="1600">
                <a:solidFill>
                  <a:srgbClr val="000000"/>
                </a:solidFill>
              </a:rPr>
              <a:t>El comando </a:t>
            </a:r>
            <a:r>
              <a:rPr lang="es-419" sz="1600" b="1">
                <a:solidFill>
                  <a:srgbClr val="000000"/>
                </a:solidFill>
              </a:rPr>
              <a:t>show port-security </a:t>
            </a:r>
            <a:r>
              <a:rPr lang="es-419" sz="1600">
                <a:solidFill>
                  <a:srgbClr val="000000"/>
                </a:solidFill>
              </a:rPr>
              <a:t>confirma los cambios.</a:t>
            </a:r>
            <a:r>
              <a:rPr lang="es-419" sz="1600" b="1">
                <a:solidFill>
                  <a:srgbClr val="000000"/>
                </a:solidFill>
              </a:rPr>
              <a:t> </a:t>
            </a:r>
          </a:p>
        </p:txBody>
      </p:sp>
      <p:pic>
        <p:nvPicPr>
          <p:cNvPr id="5" name="Picture 4">
            <a:extLst>
              <a:ext uri="{FF2B5EF4-FFF2-40B4-BE49-F238E27FC236}">
                <a16:creationId xmlns:a16="http://schemas.microsoft.com/office/drawing/2014/main" xmlns:c15="http://schemas.microsoft.com/office/drawing/2012/chart" xmlns:c="http://schemas.openxmlformats.org/drawingml/2006/chart" xmlns="" id="{7109FAE2-0E5D-4B05-B999-5A0C0F5574C3}"/>
              </a:ext>
            </a:extLst>
          </p:cNvPr>
          <p:cNvPicPr>
            <a:picLocks noChangeAspect="1"/>
          </p:cNvPicPr>
          <p:nvPr/>
        </p:nvPicPr>
        <p:blipFill>
          <a:blip r:embed="rId3"/>
          <a:stretch>
            <a:fillRect/>
          </a:stretch>
        </p:blipFill>
        <p:spPr>
          <a:xfrm>
            <a:off x="3754438" y="764134"/>
            <a:ext cx="4914900" cy="3657600"/>
          </a:xfrm>
          <a:prstGeom prst="rect">
            <a:avLst/>
          </a:prstGeom>
        </p:spPr>
      </p:pic>
    </p:spTree>
    <p:extLst>
      <p:ext uri="{BB962C8B-B14F-4D97-AF65-F5344CB8AC3E}">
        <p14:creationId xmlns:p14="http://schemas.microsoft.com/office/powerpoint/2010/main" val="5495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 Modos de violación de Port Security</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357C86E7-B5C8-4087-AB5E-299203C64742}"/>
              </a:ext>
            </a:extLst>
          </p:cNvPr>
          <p:cNvSpPr>
            <a:spLocks noGrp="1"/>
          </p:cNvSpPr>
          <p:nvPr>
            <p:ph idx="1"/>
          </p:nvPr>
        </p:nvSpPr>
        <p:spPr>
          <a:xfrm>
            <a:off x="474662" y="731837"/>
            <a:ext cx="8280057" cy="834691"/>
          </a:xfrm>
        </p:spPr>
        <p:txBody>
          <a:bodyPr/>
          <a:lstStyle/>
          <a:p>
            <a:pPr marL="0" indent="0" algn="l" rtl="0"/>
            <a:r>
              <a:rPr lang="es-419" sz="1600">
                <a:solidFill>
                  <a:srgbClr val="000000"/>
                </a:solidFill>
              </a:rPr>
              <a:t>Si la dirección MAC de un dispositivo conectado a un puerto difiere de la lista de direcciones seguras, se produce una violación del puerto y el puerto entra en estado de error desactivado.</a:t>
            </a:r>
          </a:p>
          <a:p>
            <a:pPr marL="285750" indent="-285750" algn="l" rtl="0">
              <a:buFont typeface="Arial" panose="020B0604020202020204" pitchFamily="34" charset="0"/>
              <a:buChar char="•"/>
            </a:pPr>
            <a:r>
              <a:rPr lang="es-419" sz="1400">
                <a:solidFill>
                  <a:srgbClr val="000000"/>
                </a:solidFill>
              </a:rPr>
              <a:t>Para poner el modo de violación de seguridad de puerto, use el siguiente comando:</a:t>
            </a:r>
          </a:p>
          <a:p>
            <a:pPr marL="285750" indent="-285750" algn="l">
              <a:buFont typeface="Arial" panose="020B0604020202020204" pitchFamily="34" charset="0"/>
              <a:buChar char="•"/>
            </a:pPr>
            <a:endParaRPr lang="en-US" sz="1400" dirty="0">
              <a:solidFill>
                <a:srgbClr val="000000"/>
              </a:solidFill>
            </a:endParaRPr>
          </a:p>
        </p:txBody>
      </p:sp>
      <p:sp>
        <p:nvSpPr>
          <p:cNvPr id="9" name="Rectangle 1">
            <a:extLst>
              <a:ext uri="{FF2B5EF4-FFF2-40B4-BE49-F238E27FC236}">
                <a16:creationId xmlns:a16="http://schemas.microsoft.com/office/drawing/2014/main" xmlns:c15="http://schemas.microsoft.com/office/drawing/2012/chart" xmlns:c="http://schemas.openxmlformats.org/drawingml/2006/chart" xmlns="" id="{72A00CD5-008D-45BC-9424-DBB739823FA3}"/>
              </a:ext>
            </a:extLst>
          </p:cNvPr>
          <p:cNvSpPr>
            <a:spLocks noChangeArrowheads="1"/>
          </p:cNvSpPr>
          <p:nvPr/>
        </p:nvSpPr>
        <p:spPr bwMode="auto">
          <a:xfrm>
            <a:off x="474662" y="1566528"/>
            <a:ext cx="7995779" cy="18466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rtl="0" eaLnBrk="0" hangingPunct="0"/>
            <a:r>
              <a:rPr kumimoji="0" lang="es-419"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Switch(config-if)# </a:t>
            </a:r>
            <a:r>
              <a:rPr kumimoji="0" lang="es-419" sz="12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switchport port-security violation </a:t>
            </a:r>
            <a:r>
              <a:rPr kumimoji="0" lang="es-419"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a:t>
            </a:r>
            <a:r>
              <a:rPr lang="es-419" sz="1200" b="1">
                <a:solidFill>
                  <a:srgbClr val="58585B"/>
                </a:solidFill>
                <a:latin typeface="Courier New" panose="02070309020205020404" pitchFamily="49" charset="0"/>
                <a:cs typeface="Courier New" panose="02070309020205020404" pitchFamily="49" charset="0"/>
              </a:rPr>
              <a:t>shutdown </a:t>
            </a:r>
            <a:r>
              <a:rPr kumimoji="0" lang="es-419"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es-419" sz="12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restrict</a:t>
            </a:r>
            <a:r>
              <a:rPr kumimoji="0" lang="es-419"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 </a:t>
            </a:r>
            <a:r>
              <a:rPr lang="es-419" sz="1200" b="1">
                <a:solidFill>
                  <a:srgbClr val="58585B"/>
                </a:solidFill>
                <a:latin typeface="Courier New" panose="02070309020205020404" pitchFamily="49" charset="0"/>
                <a:cs typeface="Courier New" panose="02070309020205020404" pitchFamily="49" charset="0"/>
              </a:rPr>
              <a:t>protect</a:t>
            </a:r>
            <a:r>
              <a:rPr kumimoji="0" lang="es-419"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a:t>
            </a:r>
            <a:r>
              <a:rPr kumimoji="0" lang="es-419"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7" name="Table 7">
            <a:extLst>
              <a:ext uri="{FF2B5EF4-FFF2-40B4-BE49-F238E27FC236}">
                <a16:creationId xmlns:a16="http://schemas.microsoft.com/office/drawing/2014/main" xmlns:c15="http://schemas.microsoft.com/office/drawing/2012/chart" xmlns:c="http://schemas.openxmlformats.org/drawingml/2006/chart" xmlns="" id="{891CB371-A089-4AAE-AED8-2DEBBD6F70FD}"/>
              </a:ext>
            </a:extLst>
          </p:cNvPr>
          <p:cNvGraphicFramePr>
            <a:graphicFrameLocks noGrp="1"/>
          </p:cNvGraphicFramePr>
          <p:nvPr>
            <p:extLst>
              <p:ext uri="{D42A27DB-BD31-4B8C-83A1-F6EECF244321}">
                <p14:modId xmlns:p14="http://schemas.microsoft.com/office/powerpoint/2010/main" val="2136762266"/>
              </p:ext>
            </p:extLst>
          </p:nvPr>
        </p:nvGraphicFramePr>
        <p:xfrm>
          <a:off x="889146" y="2355352"/>
          <a:ext cx="7780192" cy="2668270"/>
        </p:xfrm>
        <a:graphic>
          <a:graphicData uri="http://schemas.openxmlformats.org/drawingml/2006/table">
            <a:tbl>
              <a:tblPr firstRow="1" bandRow="1">
                <a:tableStyleId>{5C22544A-7EE6-4342-B048-85BDC9FD1C3A}</a:tableStyleId>
              </a:tblPr>
              <a:tblGrid>
                <a:gridCol w="947274">
                  <a:extLst>
                    <a:ext uri="{9D8B030D-6E8A-4147-A177-3AD203B41FA5}">
                      <a16:colId xmlns:a16="http://schemas.microsoft.com/office/drawing/2014/main" xmlns:c15="http://schemas.microsoft.com/office/drawing/2012/chart" xmlns:c="http://schemas.openxmlformats.org/drawingml/2006/chart" xmlns="" val="433698142"/>
                    </a:ext>
                  </a:extLst>
                </a:gridCol>
                <a:gridCol w="6832918">
                  <a:extLst>
                    <a:ext uri="{9D8B030D-6E8A-4147-A177-3AD203B41FA5}">
                      <a16:colId xmlns:a16="http://schemas.microsoft.com/office/drawing/2014/main" xmlns:c15="http://schemas.microsoft.com/office/drawing/2012/chart" xmlns:c="http://schemas.openxmlformats.org/drawingml/2006/chart" xmlns="" val="2632883523"/>
                    </a:ext>
                  </a:extLst>
                </a:gridCol>
              </a:tblGrid>
              <a:tr h="370840">
                <a:tc>
                  <a:txBody>
                    <a:bodyPr/>
                    <a:lstStyle/>
                    <a:p>
                      <a:pPr algn="l" rtl="0" fontAlgn="ctr"/>
                      <a:r>
                        <a:rPr lang="es-419" sz="1100">
                          <a:effectLst/>
                        </a:rPr>
                        <a:t>Modo</a:t>
                      </a:r>
                    </a:p>
                  </a:txBody>
                  <a:tcPr marL="47625" marR="47625" marT="47625" marB="47625" anchor="ctr"/>
                </a:tc>
                <a:tc>
                  <a:txBody>
                    <a:bodyPr/>
                    <a:lstStyle/>
                    <a:p>
                      <a:pPr algn="l" rtl="0" fontAlgn="ctr"/>
                      <a:r>
                        <a:rPr lang="es-419" sz="1100">
                          <a:effectLst/>
                        </a:rPr>
                        <a:t>Descripción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107387990"/>
                  </a:ext>
                </a:extLst>
              </a:tr>
              <a:tr h="370840">
                <a:tc>
                  <a:txBody>
                    <a:bodyPr/>
                    <a:lstStyle/>
                    <a:p>
                      <a:pPr fontAlgn="ctr"/>
                      <a:endParaRPr lang="en-US" sz="1100" b="0">
                        <a:effectLst/>
                      </a:endParaRPr>
                    </a:p>
                    <a:p>
                      <a:pPr rtl="0" fontAlgn="ctr"/>
                      <a:r>
                        <a:rPr lang="es-419" sz="1100" b="1">
                          <a:effectLst/>
                        </a:rPr>
                        <a:t>shutdown</a:t>
                      </a:r>
                    </a:p>
                    <a:p>
                      <a:pPr rtl="0" fontAlgn="ctr"/>
                      <a:r>
                        <a:rPr lang="es-419" sz="1100" b="0">
                          <a:effectLst/>
                        </a:rPr>
                        <a:t>(predeterminados)</a:t>
                      </a:r>
                    </a:p>
                  </a:txBody>
                  <a:tcPr marL="47625" marR="47625" marT="47625" marB="47625" anchor="ctr"/>
                </a:tc>
                <a:tc>
                  <a:txBody>
                    <a:bodyPr/>
                    <a:lstStyle/>
                    <a:p>
                      <a:pPr rtl="0" fontAlgn="ctr"/>
                      <a:r>
                        <a:rPr lang="es-419" sz="1100" b="0">
                          <a:effectLst/>
                        </a:rPr>
                        <a:t>El puerto pasa al estado de error desactivado de inmediato, apaga el LED del puerto y envía un mensaje de registro del sistema. Aumenta el contador de violaciones. Cuando un puerto seguro se encuentra en estado de error desactivado, un administrador debe volver a habilitarlo ingresando los comandos </a:t>
                      </a:r>
                      <a:r>
                        <a:rPr lang="es-419" sz="1100" b="1">
                          <a:effectLst/>
                        </a:rPr>
                        <a:t>shutdown</a:t>
                      </a:r>
                      <a:r>
                        <a:rPr lang="es-419" sz="1100" b="0">
                          <a:effectLst/>
                        </a:rPr>
                        <a:t> y </a:t>
                      </a:r>
                      <a:r>
                        <a:rPr lang="es-419" sz="1100" b="1">
                          <a:effectLst/>
                        </a:rPr>
                        <a:t>no shutdown</a:t>
                      </a:r>
                      <a:r>
                        <a:rPr lang="es-419" sz="1100" b="0">
                          <a:effectLst/>
                        </a:rPr>
                        <a:t>.</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48355350"/>
                  </a:ext>
                </a:extLst>
              </a:tr>
              <a:tr h="370840">
                <a:tc>
                  <a:txBody>
                    <a:bodyPr/>
                    <a:lstStyle/>
                    <a:p>
                      <a:pPr fontAlgn="ctr"/>
                      <a:endParaRPr lang="en-US" sz="1100" b="0">
                        <a:effectLst/>
                      </a:endParaRPr>
                    </a:p>
                    <a:p>
                      <a:pPr rtl="0" fontAlgn="ctr"/>
                      <a:r>
                        <a:rPr lang="es-419" sz="1100" b="1">
                          <a:effectLst/>
                        </a:rPr>
                        <a:t>restrict (Restricción)</a:t>
                      </a:r>
                    </a:p>
                  </a:txBody>
                  <a:tcPr marL="47625" marR="47625" marT="47625" marB="47625" anchor="ctr"/>
                </a:tc>
                <a:tc>
                  <a:txBody>
                    <a:bodyPr/>
                    <a:lstStyle/>
                    <a:p>
                      <a:pPr rtl="0" fontAlgn="ctr"/>
                      <a:r>
                        <a:rPr lang="es-419" sz="1100" b="0">
                          <a:effectLst/>
                        </a:rPr>
                        <a:t>El puerto descarta paquetes con direcciones de origen desconocidas hasta que elimine un número suficiente de direcciones MAC seguras para caer por debajo del valor máximo o aumentar el valor máximo. Este modo hace que el contador de Infracción de seguridad se incremente y genera un mensaje de syslog.</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144406471"/>
                  </a:ext>
                </a:extLst>
              </a:tr>
              <a:tr h="370840">
                <a:tc>
                  <a:txBody>
                    <a:bodyPr/>
                    <a:lstStyle/>
                    <a:p>
                      <a:pPr fontAlgn="ctr"/>
                      <a:endParaRPr lang="en-US" sz="1100" b="0" dirty="0">
                        <a:effectLst/>
                      </a:endParaRPr>
                    </a:p>
                    <a:p>
                      <a:pPr rtl="0" fontAlgn="ctr"/>
                      <a:r>
                        <a:rPr lang="es-419" sz="1100" b="1">
                          <a:effectLst/>
                        </a:rPr>
                        <a:t>protect (protección)</a:t>
                      </a:r>
                    </a:p>
                  </a:txBody>
                  <a:tcPr marL="47625" marR="47625" marT="47625" marB="47625" anchor="ctr"/>
                </a:tc>
                <a:tc>
                  <a:txBody>
                    <a:bodyPr/>
                    <a:lstStyle/>
                    <a:p>
                      <a:pPr rtl="0" fontAlgn="ctr"/>
                      <a:r>
                        <a:rPr lang="es-419" sz="1100" b="0">
                          <a:effectLst/>
                        </a:rPr>
                        <a:t>Este modo es el menos seguro de los modos de violaciones de seguridad. El puerto descarta paquetes con direcciones de origen MAC desconocidas hasta que elimine un número suficiente de direcciones MAC seguras para colocar por debajo del valor máximo o aumentar el valor máximo. No se envía ningún mensaje syslog.</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324108008"/>
                  </a:ext>
                </a:extLst>
              </a:tr>
            </a:tbl>
          </a:graphicData>
        </a:graphic>
      </p:graphicFrame>
      <p:sp>
        <p:nvSpPr>
          <p:cNvPr id="2" name="TextBox 1">
            <a:extLst>
              <a:ext uri="{FF2B5EF4-FFF2-40B4-BE49-F238E27FC236}">
                <a16:creationId xmlns:a16="http://schemas.microsoft.com/office/drawing/2014/main" xmlns:c15="http://schemas.microsoft.com/office/drawing/2012/chart" xmlns:c="http://schemas.openxmlformats.org/drawingml/2006/chart" xmlns="" id="{D1985A8C-C3A8-47BD-8F0B-15EF3254FF05}"/>
              </a:ext>
            </a:extLst>
          </p:cNvPr>
          <p:cNvSpPr txBox="1"/>
          <p:nvPr/>
        </p:nvSpPr>
        <p:spPr>
          <a:xfrm>
            <a:off x="474662" y="1639729"/>
            <a:ext cx="8420100" cy="861774"/>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000000"/>
              </a:solidFill>
            </a:endParaRPr>
          </a:p>
          <a:p>
            <a:pPr rtl="0"/>
            <a:r>
              <a:rPr lang="es-419" sz="1400">
                <a:solidFill>
                  <a:srgbClr val="000000"/>
                </a:solidFill>
              </a:rPr>
              <a:t>La siguiente tabla muestra cómo reacciona un switch en función del modo de infracción configurado.</a:t>
            </a:r>
          </a:p>
          <a:p>
            <a:endParaRPr lang="en-US" dirty="0"/>
          </a:p>
        </p:txBody>
      </p:sp>
    </p:spTree>
    <p:extLst>
      <p:ext uri="{BB962C8B-B14F-4D97-AF65-F5344CB8AC3E}">
        <p14:creationId xmlns:p14="http://schemas.microsoft.com/office/powerpoint/2010/main" val="225957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Modos de violación de Security (Cont.)</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1CAEB930-B26C-40CB-B179-5E7EC27B0835}"/>
              </a:ext>
            </a:extLst>
          </p:cNvPr>
          <p:cNvSpPr>
            <a:spLocks noGrp="1"/>
          </p:cNvSpPr>
          <p:nvPr>
            <p:ph idx="1"/>
          </p:nvPr>
        </p:nvSpPr>
        <p:spPr>
          <a:xfrm>
            <a:off x="474662" y="731837"/>
            <a:ext cx="3754438" cy="3689897"/>
          </a:xfrm>
        </p:spPr>
        <p:txBody>
          <a:bodyPr/>
          <a:lstStyle/>
          <a:p>
            <a:pPr marL="0" indent="0" algn="l" rtl="0"/>
            <a:r>
              <a:rPr lang="es-419" sz="1600">
                <a:solidFill>
                  <a:srgbClr val="000000"/>
                </a:solidFill>
              </a:rPr>
              <a:t>El ejemplo muestra a un administrador cambiando la violación de seguridad a "Restrict" </a:t>
            </a:r>
          </a:p>
          <a:p>
            <a:pPr marL="0" indent="0" algn="l"/>
            <a:endParaRPr lang="en-US" sz="1600" dirty="0">
              <a:solidFill>
                <a:srgbClr val="000000"/>
              </a:solidFill>
            </a:endParaRPr>
          </a:p>
          <a:p>
            <a:pPr marL="0" indent="0" algn="l" rtl="0"/>
            <a:r>
              <a:rPr lang="es-419" sz="1600">
                <a:solidFill>
                  <a:srgbClr val="000000"/>
                </a:solidFill>
              </a:rPr>
              <a:t>El resultado del comando </a:t>
            </a:r>
            <a:r>
              <a:rPr lang="es-419" sz="1600" b="1">
                <a:solidFill>
                  <a:srgbClr val="000000"/>
                </a:solidFill>
              </a:rPr>
              <a:t>show port-security interface</a:t>
            </a:r>
            <a:r>
              <a:rPr lang="es-419" sz="1600">
                <a:solidFill>
                  <a:srgbClr val="000000"/>
                </a:solidFill>
              </a:rPr>
              <a:t>confirma que se ha realizado el cambio.</a:t>
            </a:r>
          </a:p>
        </p:txBody>
      </p:sp>
      <p:pic>
        <p:nvPicPr>
          <p:cNvPr id="5" name="Picture 4">
            <a:extLst>
              <a:ext uri="{FF2B5EF4-FFF2-40B4-BE49-F238E27FC236}">
                <a16:creationId xmlns:a16="http://schemas.microsoft.com/office/drawing/2014/main" xmlns:c15="http://schemas.microsoft.com/office/drawing/2012/chart" xmlns:c="http://schemas.openxmlformats.org/drawingml/2006/chart" xmlns="" id="{490792D8-65E6-44D4-8DDC-ADE39D2ABC07}"/>
              </a:ext>
            </a:extLst>
          </p:cNvPr>
          <p:cNvPicPr>
            <a:picLocks noChangeAspect="1"/>
          </p:cNvPicPr>
          <p:nvPr/>
        </p:nvPicPr>
        <p:blipFill>
          <a:blip r:embed="rId3"/>
          <a:stretch>
            <a:fillRect/>
          </a:stretch>
        </p:blipFill>
        <p:spPr>
          <a:xfrm>
            <a:off x="4755237" y="660660"/>
            <a:ext cx="3980259" cy="3285935"/>
          </a:xfrm>
          <a:prstGeom prst="rect">
            <a:avLst/>
          </a:prstGeom>
        </p:spPr>
      </p:pic>
    </p:spTree>
    <p:extLst>
      <p:ext uri="{BB962C8B-B14F-4D97-AF65-F5344CB8AC3E}">
        <p14:creationId xmlns:p14="http://schemas.microsoft.com/office/powerpoint/2010/main" val="63735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Puertos en estado de error-disabled </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E61F80BD-E10C-492D-80A9-E3AAD5039B19}"/>
              </a:ext>
            </a:extLst>
          </p:cNvPr>
          <p:cNvSpPr>
            <a:spLocks noGrp="1"/>
          </p:cNvSpPr>
          <p:nvPr>
            <p:ph idx="1"/>
          </p:nvPr>
        </p:nvSpPr>
        <p:spPr>
          <a:xfrm>
            <a:off x="474662" y="731838"/>
            <a:ext cx="8280057" cy="1697038"/>
          </a:xfrm>
        </p:spPr>
        <p:txBody>
          <a:bodyPr/>
          <a:lstStyle/>
          <a:p>
            <a:pPr marL="0" indent="0" algn="l" rtl="0"/>
            <a:r>
              <a:rPr lang="es-419" sz="1600">
                <a:solidFill>
                  <a:srgbClr val="000000"/>
                </a:solidFill>
              </a:rPr>
              <a:t>Cuando un puerto está apagado y puesto en modo error-desabilitado, no se envía ni se recibe tráfico a través de ese puerto. </a:t>
            </a:r>
          </a:p>
          <a:p>
            <a:pPr marL="0" indent="0" algn="l" rtl="0"/>
            <a:r>
              <a:rPr lang="es-419" sz="1600">
                <a:solidFill>
                  <a:srgbClr val="000000"/>
                </a:solidFill>
              </a:rPr>
              <a:t>En la consola, se muestra una serie de mensajes relacionados con la seguridad del puerto.</a:t>
            </a:r>
          </a:p>
          <a:p>
            <a:pPr marL="0" indent="0" algn="l"/>
            <a:endParaRPr lang="en-US" sz="1400" dirty="0">
              <a:solidFill>
                <a:srgbClr val="000000"/>
              </a:solidFill>
            </a:endParaRPr>
          </a:p>
          <a:p>
            <a:pPr marL="0" indent="0" algn="l" rtl="0"/>
            <a:r>
              <a:rPr lang="es-419" sz="1400">
                <a:solidFill>
                  <a:srgbClr val="000000"/>
                </a:solidFill>
              </a:rPr>
              <a:t>Nota:</a:t>
            </a:r>
            <a:r>
              <a:rPr lang="es-419" sz="1400" b="1">
                <a:solidFill>
                  <a:srgbClr val="000000"/>
                </a:solidFill>
              </a:rPr>
              <a:t> El protocolo del puerto y el estado del enlace se cambian a inactivo y el LED del puerto se apaga.</a:t>
            </a: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B4543815-0277-4D17-90D9-138DA3032895}"/>
              </a:ext>
            </a:extLst>
          </p:cNvPr>
          <p:cNvPicPr>
            <a:picLocks noChangeAspect="1"/>
          </p:cNvPicPr>
          <p:nvPr/>
        </p:nvPicPr>
        <p:blipFill>
          <a:blip r:embed="rId3"/>
          <a:stretch>
            <a:fillRect/>
          </a:stretch>
        </p:blipFill>
        <p:spPr>
          <a:xfrm>
            <a:off x="1544896" y="2571750"/>
            <a:ext cx="6054207" cy="1295285"/>
          </a:xfrm>
          <a:prstGeom prst="rect">
            <a:avLst/>
          </a:prstGeom>
        </p:spPr>
      </p:pic>
    </p:spTree>
    <p:extLst>
      <p:ext uri="{BB962C8B-B14F-4D97-AF65-F5344CB8AC3E}">
        <p14:creationId xmlns:p14="http://schemas.microsoft.com/office/powerpoint/2010/main" val="336208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Puertos en estado error-disabled (Cont.)</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E61F80BD-E10C-492D-80A9-E3AAD5039B19}"/>
              </a:ext>
            </a:extLst>
          </p:cNvPr>
          <p:cNvSpPr>
            <a:spLocks noGrp="1"/>
          </p:cNvSpPr>
          <p:nvPr>
            <p:ph idx="1"/>
          </p:nvPr>
        </p:nvSpPr>
        <p:spPr>
          <a:xfrm>
            <a:off x="133350" y="731837"/>
            <a:ext cx="4528785" cy="3689897"/>
          </a:xfrm>
        </p:spPr>
        <p:txBody>
          <a:bodyPr/>
          <a:lstStyle/>
          <a:p>
            <a:pPr marL="285750" indent="-285750" algn="l" rtl="0">
              <a:buFont typeface="Arial" panose="020B0604020202020204" pitchFamily="34" charset="0"/>
              <a:buChar char="•"/>
            </a:pPr>
            <a:r>
              <a:rPr lang="es-419" sz="1600">
                <a:solidFill>
                  <a:srgbClr val="000000"/>
                </a:solidFill>
              </a:rPr>
              <a:t>En el ejemplo, el comando </a:t>
            </a:r>
            <a:r>
              <a:rPr lang="es-419" sz="1600" b="1">
                <a:solidFill>
                  <a:srgbClr val="000000"/>
                </a:solidFill>
              </a:rPr>
              <a:t>show interface</a:t>
            </a:r>
            <a:r>
              <a:rPr lang="es-419" sz="1600">
                <a:solidFill>
                  <a:srgbClr val="000000"/>
                </a:solidFill>
              </a:rPr>
              <a:t> identifica el estado del puerto como </a:t>
            </a:r>
            <a:r>
              <a:rPr lang="es-419" sz="1600" b="1">
                <a:solidFill>
                  <a:srgbClr val="000000"/>
                </a:solidFill>
              </a:rPr>
              <a:t>err-disabled</a:t>
            </a:r>
            <a:r>
              <a:rPr lang="es-419" sz="1600">
                <a:solidFill>
                  <a:srgbClr val="000000"/>
                </a:solidFill>
              </a:rPr>
              <a:t>. La salida del comando </a:t>
            </a:r>
            <a:r>
              <a:rPr lang="es-419" sz="1600" b="1">
                <a:solidFill>
                  <a:srgbClr val="000000"/>
                </a:solidFill>
              </a:rPr>
              <a:t>show port-security interface</a:t>
            </a:r>
            <a:r>
              <a:rPr lang="es-419" sz="1600">
                <a:solidFill>
                  <a:srgbClr val="000000"/>
                </a:solidFill>
              </a:rPr>
              <a:t> ahora muestra el estado del puerto como </a:t>
            </a:r>
            <a:r>
              <a:rPr lang="es-419" sz="1600" b="1">
                <a:solidFill>
                  <a:srgbClr val="000000"/>
                </a:solidFill>
              </a:rPr>
              <a:t>secure-shutdown</a:t>
            </a:r>
            <a:r>
              <a:rPr lang="es-419" sz="1600">
                <a:solidFill>
                  <a:srgbClr val="000000"/>
                </a:solidFill>
              </a:rPr>
              <a:t>. El contador de violación incrementa en uno.</a:t>
            </a:r>
          </a:p>
          <a:p>
            <a:pPr marL="285750" indent="-285750" algn="l" rtl="0">
              <a:buFont typeface="Arial" panose="020B0604020202020204" pitchFamily="34" charset="0"/>
              <a:buChar char="•"/>
            </a:pPr>
            <a:r>
              <a:rPr lang="es-419" sz="1600">
                <a:solidFill>
                  <a:srgbClr val="000000"/>
                </a:solidFill>
              </a:rPr>
              <a:t>El administrador debe determinar que causó la violación de seguridad, si un dispositivo no autorizado está conectado a un puerto seguro, la amenazas de seguridad es eliminada antes de restablecer el puerto.</a:t>
            </a:r>
          </a:p>
          <a:p>
            <a:pPr marL="285750" indent="-285750" algn="l" rtl="0">
              <a:buFont typeface="Arial" panose="020B0604020202020204" pitchFamily="34" charset="0"/>
              <a:buChar char="•"/>
            </a:pPr>
            <a:r>
              <a:rPr lang="es-419" sz="1600">
                <a:solidFill>
                  <a:srgbClr val="000000"/>
                </a:solidFill>
              </a:rPr>
              <a:t>Para volver a habilitar el puerto, primero use el </a:t>
            </a:r>
            <a:r>
              <a:rPr lang="es-419" sz="1600" b="1">
                <a:solidFill>
                  <a:srgbClr val="000000"/>
                </a:solidFill>
              </a:rPr>
              <a:t>shutdown</a:t>
            </a:r>
            <a:r>
              <a:rPr lang="es-419" sz="1600">
                <a:solidFill>
                  <a:srgbClr val="000000"/>
                </a:solidFill>
              </a:rPr>
              <a:t> luego, use el comando </a:t>
            </a:r>
            <a:r>
              <a:rPr lang="es-419" sz="1600" b="1">
                <a:solidFill>
                  <a:srgbClr val="000000"/>
                </a:solidFill>
              </a:rPr>
              <a:t>no shutdown</a:t>
            </a:r>
            <a:r>
              <a:rPr lang="es-419" sz="1600">
                <a:solidFill>
                  <a:srgbClr val="000000"/>
                </a:solidFill>
              </a:rPr>
              <a:t>. </a:t>
            </a: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BB381762-B658-4D28-B62B-9CC09293A1F6}"/>
              </a:ext>
            </a:extLst>
          </p:cNvPr>
          <p:cNvPicPr>
            <a:picLocks noChangeAspect="1"/>
          </p:cNvPicPr>
          <p:nvPr/>
        </p:nvPicPr>
        <p:blipFill>
          <a:blip r:embed="rId3"/>
          <a:stretch>
            <a:fillRect/>
          </a:stretch>
        </p:blipFill>
        <p:spPr>
          <a:xfrm>
            <a:off x="4664365" y="957607"/>
            <a:ext cx="4187473" cy="3003375"/>
          </a:xfrm>
          <a:prstGeom prst="rect">
            <a:avLst/>
          </a:prstGeom>
        </p:spPr>
      </p:pic>
    </p:spTree>
    <p:extLst>
      <p:ext uri="{BB962C8B-B14F-4D97-AF65-F5344CB8AC3E}">
        <p14:creationId xmlns:p14="http://schemas.microsoft.com/office/powerpoint/2010/main" val="82201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Verificar Port Security</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DCA471A-95BE-4486-B5CC-A86D1D782742}"/>
              </a:ext>
            </a:extLst>
          </p:cNvPr>
          <p:cNvSpPr>
            <a:spLocks noGrp="1"/>
          </p:cNvSpPr>
          <p:nvPr>
            <p:ph idx="1"/>
          </p:nvPr>
        </p:nvSpPr>
        <p:spPr>
          <a:xfrm>
            <a:off x="221640" y="731838"/>
            <a:ext cx="8533079" cy="1316038"/>
          </a:xfrm>
        </p:spPr>
        <p:txBody>
          <a:bodyPr/>
          <a:lstStyle/>
          <a:p>
            <a:pPr marL="0" indent="0" algn="l" rtl="0"/>
            <a:r>
              <a:rPr lang="es-419" sz="1600">
                <a:solidFill>
                  <a:srgbClr val="000000"/>
                </a:solidFill>
              </a:rPr>
              <a:t>Después de configurar la seguridad de puertos en un switch, revise cada interfaz para verificar que la seguridad de puertos y las direcciones MAC estáticas se configuraron correctamente.</a:t>
            </a:r>
          </a:p>
          <a:p>
            <a:pPr marL="0" indent="0" algn="l"/>
            <a:endParaRPr lang="en-US" sz="1600" dirty="0">
              <a:solidFill>
                <a:srgbClr val="000000"/>
              </a:solidFill>
            </a:endParaRPr>
          </a:p>
          <a:p>
            <a:pPr marL="0" indent="0" algn="l" rtl="0"/>
            <a:r>
              <a:rPr lang="es-419" sz="1600">
                <a:solidFill>
                  <a:srgbClr val="000000"/>
                </a:solidFill>
              </a:rPr>
              <a:t>Para mostrar la configuración de seguridad del puerto para el conmutador, use el comando </a:t>
            </a:r>
            <a:r>
              <a:rPr lang="es-419" sz="1600" b="1">
                <a:solidFill>
                  <a:srgbClr val="000000"/>
                </a:solidFill>
              </a:rPr>
              <a:t>show port-security</a:t>
            </a:r>
            <a:r>
              <a:rPr lang="es-419" sz="1600">
                <a:solidFill>
                  <a:srgbClr val="000000"/>
                </a:solidFill>
              </a:rPr>
              <a:t>. </a:t>
            </a:r>
          </a:p>
        </p:txBody>
      </p:sp>
      <p:sp>
        <p:nvSpPr>
          <p:cNvPr id="6" name="Content Placeholder 4">
            <a:extLst>
              <a:ext uri="{FF2B5EF4-FFF2-40B4-BE49-F238E27FC236}">
                <a16:creationId xmlns:a16="http://schemas.microsoft.com/office/drawing/2014/main" xmlns:c15="http://schemas.microsoft.com/office/drawing/2012/chart" xmlns:c="http://schemas.openxmlformats.org/drawingml/2006/chart" xmlns="" id="{E318649A-26AD-4A60-BC7A-9489848F18B1}"/>
              </a:ext>
            </a:extLst>
          </p:cNvPr>
          <p:cNvSpPr txBox="1">
            <a:spLocks/>
          </p:cNvSpPr>
          <p:nvPr/>
        </p:nvSpPr>
        <p:spPr>
          <a:xfrm>
            <a:off x="329881" y="2183447"/>
            <a:ext cx="4158298" cy="235426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rtl="0">
              <a:buFont typeface="Arial" panose="020B0604020202020204" pitchFamily="34" charset="0"/>
              <a:buChar char="•"/>
            </a:pPr>
            <a:r>
              <a:rPr lang="es-419" sz="1600">
                <a:solidFill>
                  <a:srgbClr val="000000"/>
                </a:solidFill>
              </a:rPr>
              <a:t>El ejemplo indica que las 24 interfaces están configuradas con el comando </a:t>
            </a:r>
            <a:r>
              <a:rPr lang="es-419" sz="1600" b="1">
                <a:solidFill>
                  <a:srgbClr val="000000"/>
                </a:solidFill>
              </a:rPr>
              <a:t>switchport port-security</a:t>
            </a:r>
            <a:r>
              <a:rPr lang="es-419" sz="1600">
                <a:solidFill>
                  <a:srgbClr val="000000"/>
                </a:solidFill>
              </a:rPr>
              <a:t> porque el máximo permitido es 1 y el modo de violación está apagado. </a:t>
            </a:r>
          </a:p>
          <a:p>
            <a:pPr marL="285750" indent="-285750" algn="l" rtl="0">
              <a:buFont typeface="Arial" panose="020B0604020202020204" pitchFamily="34" charset="0"/>
              <a:buChar char="•"/>
            </a:pPr>
            <a:r>
              <a:rPr lang="es-419" sz="1600">
                <a:solidFill>
                  <a:srgbClr val="000000"/>
                </a:solidFill>
              </a:rPr>
              <a:t>No hay dispositivos conectados, por lo tanto, el CurrentAddr (Count) es 0 para cada interfaz.</a:t>
            </a:r>
          </a:p>
          <a:p>
            <a:pPr marL="285750" indent="-285750" algn="l">
              <a:buFont typeface="Arial" panose="020B0604020202020204" pitchFamily="34" charset="0"/>
              <a:buChar char="•"/>
            </a:pPr>
            <a:endParaRPr lang="en-CA" sz="1400" dirty="0">
              <a:solidFill>
                <a:srgbClr val="000000"/>
              </a:solidFill>
            </a:endParaRP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BE7B108C-FC3C-4589-AC91-8A895FADE25D}"/>
              </a:ext>
            </a:extLst>
          </p:cNvPr>
          <p:cNvPicPr>
            <a:picLocks noChangeAspect="1"/>
          </p:cNvPicPr>
          <p:nvPr/>
        </p:nvPicPr>
        <p:blipFill>
          <a:blip r:embed="rId3"/>
          <a:stretch>
            <a:fillRect/>
          </a:stretch>
        </p:blipFill>
        <p:spPr>
          <a:xfrm>
            <a:off x="4655823" y="2328226"/>
            <a:ext cx="4230948" cy="2064703"/>
          </a:xfrm>
          <a:prstGeom prst="rect">
            <a:avLst/>
          </a:prstGeom>
        </p:spPr>
      </p:pic>
    </p:spTree>
    <p:extLst>
      <p:ext uri="{BB962C8B-B14F-4D97-AF65-F5344CB8AC3E}">
        <p14:creationId xmlns:p14="http://schemas.microsoft.com/office/powerpoint/2010/main" val="3123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Verificar Port Security (Cont.)</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DCA471A-95BE-4486-B5CC-A86D1D782742}"/>
              </a:ext>
            </a:extLst>
          </p:cNvPr>
          <p:cNvSpPr>
            <a:spLocks noGrp="1"/>
          </p:cNvSpPr>
          <p:nvPr>
            <p:ph idx="1"/>
          </p:nvPr>
        </p:nvSpPr>
        <p:spPr>
          <a:xfrm>
            <a:off x="474663" y="731837"/>
            <a:ext cx="3284538" cy="3689897"/>
          </a:xfrm>
        </p:spPr>
        <p:txBody>
          <a:bodyPr/>
          <a:lstStyle/>
          <a:p>
            <a:pPr marL="0" indent="0" algn="l" rtl="0"/>
            <a:r>
              <a:rPr lang="es-419" sz="1600">
                <a:solidFill>
                  <a:srgbClr val="000000"/>
                </a:solidFill>
              </a:rPr>
              <a:t>Use el comando </a:t>
            </a:r>
            <a:r>
              <a:rPr lang="es-419" sz="1600" b="1">
                <a:solidFill>
                  <a:srgbClr val="000000"/>
                </a:solidFill>
              </a:rPr>
              <a:t>show port-security interface</a:t>
            </a:r>
            <a:r>
              <a:rPr lang="es-419" sz="1600">
                <a:solidFill>
                  <a:srgbClr val="000000"/>
                </a:solidFill>
              </a:rPr>
              <a:t> para ver detalles de una interfaz específica, como se mostró anteriormente y en este ejemplo.</a:t>
            </a: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17AF24AE-476F-42C0-8EDA-4DC5762B049F}"/>
              </a:ext>
            </a:extLst>
          </p:cNvPr>
          <p:cNvPicPr>
            <a:picLocks noChangeAspect="1"/>
          </p:cNvPicPr>
          <p:nvPr/>
        </p:nvPicPr>
        <p:blipFill>
          <a:blip r:embed="rId3"/>
          <a:stretch>
            <a:fillRect/>
          </a:stretch>
        </p:blipFill>
        <p:spPr>
          <a:xfrm>
            <a:off x="4023519" y="1038225"/>
            <a:ext cx="4057650" cy="3067050"/>
          </a:xfrm>
          <a:prstGeom prst="rect">
            <a:avLst/>
          </a:prstGeom>
        </p:spPr>
      </p:pic>
    </p:spTree>
    <p:extLst>
      <p:ext uri="{BB962C8B-B14F-4D97-AF65-F5344CB8AC3E}">
        <p14:creationId xmlns:p14="http://schemas.microsoft.com/office/powerpoint/2010/main" val="14818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c15="http://schemas.microsoft.com/office/drawing/2012/chart" xmlns:c="http://schemas.openxmlformats.org/drawingml/2006/chart"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 módulo: </a:t>
            </a:r>
            <a:r>
              <a:rPr lang="es-419" sz="1400">
                <a:solidFill>
                  <a:schemeClr val="tx1"/>
                </a:solidFill>
                <a:ea typeface="Calibri" panose="020F0502020204030204" pitchFamily="34" charset="0"/>
                <a:cs typeface="Calibri" panose="020F0502020204030204" pitchFamily="34" charset="0"/>
              </a:rPr>
              <a:t>Configuración de seguridad en el Switch</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sz="1400"/>
              <a:t>Configurar la seguridad en el Switch para mitigar los ataques de LAN</a:t>
            </a:r>
          </a:p>
          <a:p>
            <a:endParaRPr lang="en-US" dirty="0"/>
          </a:p>
        </p:txBody>
      </p:sp>
      <p:graphicFrame>
        <p:nvGraphicFramePr>
          <p:cNvPr id="3" name="Table 2">
            <a:extLst>
              <a:ext uri="{FF2B5EF4-FFF2-40B4-BE49-F238E27FC236}">
                <a16:creationId xmlns:a16="http://schemas.microsoft.com/office/drawing/2014/main" xmlns:c15="http://schemas.microsoft.com/office/drawing/2012/chart" xmlns:c="http://schemas.openxmlformats.org/drawingml/2006/chart" xmlns="" id="{2203BE17-8BB3-DF41-A2CF-06DE014D1956}"/>
              </a:ext>
            </a:extLst>
          </p:cNvPr>
          <p:cNvGraphicFramePr>
            <a:graphicFrameLocks noGrp="1"/>
          </p:cNvGraphicFramePr>
          <p:nvPr>
            <p:extLst>
              <p:ext uri="{D42A27DB-BD31-4B8C-83A1-F6EECF244321}">
                <p14:modId xmlns:p14="http://schemas.microsoft.com/office/powerpoint/2010/main" val="1705733832"/>
              </p:ext>
            </p:extLst>
          </p:nvPr>
        </p:nvGraphicFramePr>
        <p:xfrm>
          <a:off x="323274" y="1556495"/>
          <a:ext cx="7896830" cy="298069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xmlns:c15="http://schemas.microsoft.com/office/drawing/2012/chart" xmlns:c="http://schemas.openxmlformats.org/drawingml/2006/chart" xmlns="" val="2579019526"/>
                    </a:ext>
                  </a:extLst>
                </a:gridCol>
                <a:gridCol w="5301413">
                  <a:extLst>
                    <a:ext uri="{9D8B030D-6E8A-4147-A177-3AD203B41FA5}">
                      <a16:colId xmlns:a16="http://schemas.microsoft.com/office/drawing/2014/main" xmlns:c15="http://schemas.microsoft.com/office/drawing/2012/chart" xmlns:c="http://schemas.openxmlformats.org/drawingml/2006/chart" xmlns=""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742401779"/>
                  </a:ext>
                </a:extLst>
              </a:tr>
              <a:tr h="370840">
                <a:tc>
                  <a:txBody>
                    <a:bodyPr/>
                    <a:lstStyle/>
                    <a:p>
                      <a:pPr rtl="0" fontAlgn="ctr"/>
                      <a:r>
                        <a:rPr lang="es-419" b="1">
                          <a:solidFill>
                            <a:schemeClr val="bg1"/>
                          </a:solidFill>
                          <a:effectLst/>
                        </a:rPr>
                        <a:t>Implementación de seguridad de puertos</a:t>
                      </a:r>
                    </a:p>
                  </a:txBody>
                  <a:tcPr marL="47625" marR="47625" marT="47625" marB="47625" anchor="ctr">
                    <a:solidFill>
                      <a:schemeClr val="accent1"/>
                    </a:solidFill>
                  </a:tcPr>
                </a:tc>
                <a:tc>
                  <a:txBody>
                    <a:bodyPr/>
                    <a:lstStyle/>
                    <a:p>
                      <a:pPr rtl="0" fontAlgn="ctr"/>
                      <a:r>
                        <a:rPr lang="es-419" b="0">
                          <a:effectLst/>
                        </a:rPr>
                        <a:t>Implementar la seguridad de puertos para mitigar los ataques de tablas de direcciones MAC.</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150950737"/>
                  </a:ext>
                </a:extLst>
              </a:tr>
              <a:tr h="370840">
                <a:tc>
                  <a:txBody>
                    <a:bodyPr/>
                    <a:lstStyle/>
                    <a:p>
                      <a:pPr rtl="0" fontAlgn="ctr"/>
                      <a:r>
                        <a:rPr lang="es-419" b="1">
                          <a:solidFill>
                            <a:schemeClr val="bg1"/>
                          </a:solidFill>
                          <a:effectLst/>
                        </a:rPr>
                        <a:t>Mitigación de ataques de VLAN</a:t>
                      </a:r>
                    </a:p>
                  </a:txBody>
                  <a:tcPr marL="47625" marR="47625" marT="47625" marB="47625" anchor="ctr">
                    <a:solidFill>
                      <a:schemeClr val="accent1"/>
                    </a:solidFill>
                  </a:tcPr>
                </a:tc>
                <a:tc>
                  <a:txBody>
                    <a:bodyPr/>
                    <a:lstStyle/>
                    <a:p>
                      <a:pPr rtl="0" fontAlgn="ctr"/>
                      <a:r>
                        <a:rPr lang="es-419" b="0">
                          <a:effectLst/>
                        </a:rPr>
                        <a:t>Explicar cómo configurar DTP y la VLAN nativa para mitigar los ataques de VLAN.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772085455"/>
                  </a:ext>
                </a:extLst>
              </a:tr>
              <a:tr h="370840">
                <a:tc>
                  <a:txBody>
                    <a:bodyPr/>
                    <a:lstStyle/>
                    <a:p>
                      <a:pPr rtl="0" fontAlgn="ctr"/>
                      <a:r>
                        <a:rPr lang="es-419" b="1">
                          <a:solidFill>
                            <a:schemeClr val="bg1"/>
                          </a:solidFill>
                          <a:effectLst/>
                        </a:rPr>
                        <a:t>Mitigación de ataques de DHCP</a:t>
                      </a:r>
                    </a:p>
                  </a:txBody>
                  <a:tcPr marL="47625" marR="47625" marT="47625" marB="47625" anchor="ctr">
                    <a:solidFill>
                      <a:schemeClr val="accent1"/>
                    </a:solidFill>
                  </a:tcPr>
                </a:tc>
                <a:tc>
                  <a:txBody>
                    <a:bodyPr/>
                    <a:lstStyle/>
                    <a:p>
                      <a:pPr rtl="0" fontAlgn="ctr"/>
                      <a:r>
                        <a:rPr lang="es-419" b="0">
                          <a:effectLst/>
                        </a:rPr>
                        <a:t>Explicar cómo configurar el snooping de DHCP para mitigar los ataques de DHCP.</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228802595"/>
                  </a:ext>
                </a:extLst>
              </a:tr>
              <a:tr h="370840">
                <a:tc>
                  <a:txBody>
                    <a:bodyPr/>
                    <a:lstStyle/>
                    <a:p>
                      <a:pPr rtl="0" fontAlgn="ctr"/>
                      <a:r>
                        <a:rPr lang="es-419" b="1">
                          <a:solidFill>
                            <a:schemeClr val="bg1"/>
                          </a:solidFill>
                          <a:effectLst/>
                        </a:rPr>
                        <a:t>Mitigación de ataques de ARP</a:t>
                      </a:r>
                    </a:p>
                  </a:txBody>
                  <a:tcPr marL="47625" marR="47625" marT="47625" marB="47625" anchor="ctr">
                    <a:solidFill>
                      <a:schemeClr val="accent1"/>
                    </a:solidFill>
                  </a:tcPr>
                </a:tc>
                <a:tc>
                  <a:txBody>
                    <a:bodyPr/>
                    <a:lstStyle/>
                    <a:p>
                      <a:pPr rtl="0" fontAlgn="ctr"/>
                      <a:r>
                        <a:rPr lang="es-419" b="0">
                          <a:effectLst/>
                        </a:rPr>
                        <a:t>Explicar cómo configurar ARP para mitigar los ataques de ARP.</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134809945"/>
                  </a:ext>
                </a:extLst>
              </a:tr>
              <a:tr h="370840">
                <a:tc>
                  <a:txBody>
                    <a:bodyPr/>
                    <a:lstStyle/>
                    <a:p>
                      <a:pPr rtl="0" fontAlgn="ctr"/>
                      <a:r>
                        <a:rPr lang="es-419" b="1">
                          <a:solidFill>
                            <a:schemeClr val="bg1"/>
                          </a:solidFill>
                          <a:effectLst/>
                        </a:rPr>
                        <a:t>Mitigación de ataques de STP</a:t>
                      </a:r>
                    </a:p>
                  </a:txBody>
                  <a:tcPr marL="47625" marR="47625" marT="47625" marB="47625" anchor="ctr">
                    <a:solidFill>
                      <a:schemeClr val="accent1"/>
                    </a:solidFill>
                  </a:tcPr>
                </a:tc>
                <a:tc>
                  <a:txBody>
                    <a:bodyPr/>
                    <a:lstStyle/>
                    <a:p>
                      <a:pPr rtl="0" fontAlgn="ctr"/>
                      <a:r>
                        <a:rPr lang="es-419" b="0">
                          <a:effectLst/>
                        </a:rPr>
                        <a:t>Explicar cómo configurar PortFast y BPDU Guard para mitigar los ataques STP.</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Verificar Port Security (Cont.)</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DCA471A-95BE-4486-B5CC-A86D1D782742}"/>
              </a:ext>
            </a:extLst>
          </p:cNvPr>
          <p:cNvSpPr>
            <a:spLocks noGrp="1"/>
          </p:cNvSpPr>
          <p:nvPr>
            <p:ph idx="1"/>
          </p:nvPr>
        </p:nvSpPr>
        <p:spPr>
          <a:xfrm>
            <a:off x="474663" y="1080655"/>
            <a:ext cx="3284538" cy="3341079"/>
          </a:xfrm>
        </p:spPr>
        <p:txBody>
          <a:bodyPr/>
          <a:lstStyle/>
          <a:p>
            <a:pPr marL="0" indent="0" algn="l" rtl="0"/>
            <a:r>
              <a:rPr lang="es-419" sz="1600">
                <a:solidFill>
                  <a:srgbClr val="000000"/>
                </a:solidFill>
              </a:rPr>
              <a:t>Para verificar que las direcciones MAC están configuradas “sticking” (pegadas) a la configuración, use el comando </a:t>
            </a:r>
            <a:r>
              <a:rPr lang="es-419" sz="1600" b="1">
                <a:solidFill>
                  <a:srgbClr val="000000"/>
                </a:solidFill>
              </a:rPr>
              <a:t>show run</a:t>
            </a:r>
            <a:r>
              <a:rPr lang="es-419" sz="1600">
                <a:solidFill>
                  <a:srgbClr val="000000"/>
                </a:solidFill>
              </a:rPr>
              <a:t> como se muestra en el ejemplo de FastEthernet 0/19.</a:t>
            </a:r>
          </a:p>
        </p:txBody>
      </p:sp>
      <p:pic>
        <p:nvPicPr>
          <p:cNvPr id="4" name="Picture 3">
            <a:extLst>
              <a:ext uri="{FF2B5EF4-FFF2-40B4-BE49-F238E27FC236}">
                <a16:creationId xmlns:a16="http://schemas.microsoft.com/office/drawing/2014/main" xmlns:c15="http://schemas.microsoft.com/office/drawing/2012/chart" xmlns:c="http://schemas.openxmlformats.org/drawingml/2006/chart" xmlns="" id="{86E12795-C168-4835-858E-236A55D82EAB}"/>
              </a:ext>
            </a:extLst>
          </p:cNvPr>
          <p:cNvPicPr>
            <a:picLocks noChangeAspect="1"/>
          </p:cNvPicPr>
          <p:nvPr/>
        </p:nvPicPr>
        <p:blipFill>
          <a:blip r:embed="rId3"/>
          <a:stretch>
            <a:fillRect/>
          </a:stretch>
        </p:blipFill>
        <p:spPr>
          <a:xfrm>
            <a:off x="3872923" y="1504950"/>
            <a:ext cx="4686300" cy="2133600"/>
          </a:xfrm>
          <a:prstGeom prst="rect">
            <a:avLst/>
          </a:prstGeom>
        </p:spPr>
      </p:pic>
    </p:spTree>
    <p:extLst>
      <p:ext uri="{BB962C8B-B14F-4D97-AF65-F5344CB8AC3E}">
        <p14:creationId xmlns:p14="http://schemas.microsoft.com/office/powerpoint/2010/main" val="1503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Verificar Port Security (Cont.)</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DCA471A-95BE-4486-B5CC-A86D1D782742}"/>
              </a:ext>
            </a:extLst>
          </p:cNvPr>
          <p:cNvSpPr>
            <a:spLocks noGrp="1"/>
          </p:cNvSpPr>
          <p:nvPr>
            <p:ph idx="1"/>
          </p:nvPr>
        </p:nvSpPr>
        <p:spPr>
          <a:xfrm>
            <a:off x="474663" y="1080655"/>
            <a:ext cx="3284538" cy="3341079"/>
          </a:xfrm>
        </p:spPr>
        <p:txBody>
          <a:bodyPr/>
          <a:lstStyle/>
          <a:p>
            <a:pPr marL="0" indent="0" algn="l" rtl="0"/>
            <a:r>
              <a:rPr lang="es-419" sz="1600">
                <a:solidFill>
                  <a:srgbClr val="000000"/>
                </a:solidFill>
              </a:rPr>
              <a:t>Para mostrar todas las direcciones MAC seguras que son configuradas manualmente o aprendidas dinámicamente en todas las interfaces del switch use el comando </a:t>
            </a:r>
            <a:r>
              <a:rPr lang="es-419" sz="1600" b="1">
                <a:solidFill>
                  <a:srgbClr val="000000"/>
                </a:solidFill>
              </a:rPr>
              <a:t>show port-security address</a:t>
            </a:r>
            <a:r>
              <a:rPr lang="es-419" sz="1600">
                <a:solidFill>
                  <a:srgbClr val="000000"/>
                </a:solidFill>
              </a:rPr>
              <a:t> como se muestra en el ejemplo.</a:t>
            </a: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BF305B6F-6776-426A-A059-C8ED4818A388}"/>
              </a:ext>
            </a:extLst>
          </p:cNvPr>
          <p:cNvPicPr>
            <a:picLocks noChangeAspect="1"/>
          </p:cNvPicPr>
          <p:nvPr/>
        </p:nvPicPr>
        <p:blipFill>
          <a:blip r:embed="rId3"/>
          <a:stretch>
            <a:fillRect/>
          </a:stretch>
        </p:blipFill>
        <p:spPr>
          <a:xfrm>
            <a:off x="3693823" y="1403406"/>
            <a:ext cx="5229225" cy="2695575"/>
          </a:xfrm>
          <a:prstGeom prst="rect">
            <a:avLst/>
          </a:prstGeom>
        </p:spPr>
      </p:pic>
    </p:spTree>
    <p:extLst>
      <p:ext uri="{BB962C8B-B14F-4D97-AF65-F5344CB8AC3E}">
        <p14:creationId xmlns:p14="http://schemas.microsoft.com/office/powerpoint/2010/main" val="385268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Packet Tracer – Implementar Seguridad de Puertos (Port Security)</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5400C982-0294-4935-8BA0-4271BA6D6B9E}"/>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En esta actividad de Packet Tracer, cumplirá los siguientes objetivos:</a:t>
            </a:r>
          </a:p>
          <a:p>
            <a:pPr marL="285750" indent="-285750" algn="l" rtl="0">
              <a:buFont typeface="Arial" panose="020B0604020202020204" pitchFamily="34" charset="0"/>
              <a:buChar char="•"/>
            </a:pPr>
            <a:r>
              <a:rPr lang="es-419" sz="1800">
                <a:solidFill>
                  <a:srgbClr val="000000"/>
                </a:solidFill>
              </a:rPr>
              <a:t>Parte 1: Configurar la seguridad de los puertos</a:t>
            </a:r>
          </a:p>
          <a:p>
            <a:pPr marL="285750" indent="-285750" algn="l" rtl="0">
              <a:buFont typeface="Arial" panose="020B0604020202020204" pitchFamily="34" charset="0"/>
              <a:buChar char="•"/>
            </a:pPr>
            <a:r>
              <a:rPr lang="es-419" sz="1800">
                <a:solidFill>
                  <a:srgbClr val="000000"/>
                </a:solidFill>
              </a:rPr>
              <a:t>Parte 2: Verificar la seguridad de los puertos</a:t>
            </a:r>
          </a:p>
        </p:txBody>
      </p:sp>
    </p:spTree>
    <p:extLst>
      <p:ext uri="{BB962C8B-B14F-4D97-AF65-F5344CB8AC3E}">
        <p14:creationId xmlns:p14="http://schemas.microsoft.com/office/powerpoint/2010/main" val="7071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11.2 - Mitigación de los ataques de VLAN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ataques de VLAN</a:t>
            </a:r>
            <a:r>
              <a:rPr lang="en-US" dirty="0"/>
              <a:t/>
            </a:r>
            <a:br>
              <a:rPr lang="en-US" dirty="0"/>
            </a:br>
            <a:r>
              <a:rPr lang="es-419" sz="2400"/>
              <a:t>Revisión de ataques de VLAN</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5400C982-0294-4935-8BA0-4271BA6D6B9E}"/>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 ataque de salto de VLAN se puede iniciar de una de tres maneras:</a:t>
            </a:r>
          </a:p>
          <a:p>
            <a:pPr marL="285750" indent="-285750" algn="l" rtl="0">
              <a:buFont typeface="Arial" panose="020B0604020202020204" pitchFamily="34" charset="0"/>
              <a:buChar char="•"/>
            </a:pPr>
            <a:r>
              <a:rPr lang="es-419" sz="1600">
                <a:solidFill>
                  <a:srgbClr val="000000"/>
                </a:solidFill>
              </a:rPr>
              <a:t>La suplantación de mensajes DTP del host atacante hace que el switch entre en modo de enlace troncal. Desde aquí, el atacante puede enviar tráfico etiquetado con la VLAN de destino, y el switch luego entrega los paquetes al destino.</a:t>
            </a:r>
          </a:p>
          <a:p>
            <a:pPr marL="285750" indent="-285750" algn="l" rtl="0">
              <a:buFont typeface="Arial" panose="020B0604020202020204" pitchFamily="34" charset="0"/>
              <a:buChar char="•"/>
            </a:pPr>
            <a:r>
              <a:rPr lang="es-419" sz="1600">
                <a:solidFill>
                  <a:srgbClr val="000000"/>
                </a:solidFill>
              </a:rPr>
              <a:t>Introduciendo un switch dudoso y habilitando enlaces troncales. El atacante puede acceder todas las VLANs del switch víctima desde el switch dudoso.</a:t>
            </a:r>
          </a:p>
          <a:p>
            <a:pPr marL="285750" indent="-285750" algn="l" rtl="0">
              <a:buFont typeface="Arial" panose="020B0604020202020204" pitchFamily="34" charset="0"/>
              <a:buChar char="•"/>
            </a:pPr>
            <a:r>
              <a:rPr lang="es-419" sz="1600">
                <a:solidFill>
                  <a:srgbClr val="000000"/>
                </a:solidFill>
              </a:rPr>
              <a:t>Otro tipo de ataque de salto a VLAN es el ataque doble etiqueta o doble encapsulado. Este ataque toma ventaja de la forma en la que opera el hardware en la mayoría de los switches.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los ataques de VLAN</a:t>
            </a:r>
            <a:r>
              <a:rPr lang="en-US" dirty="0"/>
              <a:t/>
            </a:r>
            <a:br>
              <a:rPr lang="en-US" dirty="0"/>
            </a:br>
            <a:r>
              <a:rPr lang="es-419" sz="2400"/>
              <a:t>Pasos para mitigar los ataques de salto de VLAN</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5400C982-0294-4935-8BA0-4271BA6D6B9E}"/>
              </a:ext>
            </a:extLst>
          </p:cNvPr>
          <p:cNvSpPr>
            <a:spLocks noGrp="1"/>
          </p:cNvSpPr>
          <p:nvPr>
            <p:ph idx="1"/>
          </p:nvPr>
        </p:nvSpPr>
        <p:spPr>
          <a:xfrm>
            <a:off x="474663" y="731837"/>
            <a:ext cx="4943158" cy="3689897"/>
          </a:xfrm>
        </p:spPr>
        <p:txBody>
          <a:bodyPr/>
          <a:lstStyle/>
          <a:p>
            <a:pPr marL="0" indent="0" algn="l" rtl="0"/>
            <a:r>
              <a:rPr lang="es-419" sz="1600">
                <a:solidFill>
                  <a:srgbClr val="000000"/>
                </a:solidFill>
              </a:rPr>
              <a:t>Use los siguiente pasos para mitigar ataques de salto</a:t>
            </a:r>
          </a:p>
          <a:p>
            <a:pPr marL="73085" lvl="1" indent="0" rtl="0">
              <a:buNone/>
            </a:pPr>
            <a:r>
              <a:rPr lang="es-419" b="1">
                <a:solidFill>
                  <a:srgbClr val="000000"/>
                </a:solidFill>
              </a:rPr>
              <a:t>Paso 1</a:t>
            </a:r>
            <a:r>
              <a:rPr lang="es-419">
                <a:solidFill>
                  <a:srgbClr val="000000"/>
                </a:solidFill>
              </a:rPr>
              <a:t>: Deshabilitar las negociaciones DTP (enlace automático) en los puertos que no son enlaces mediante el comando </a:t>
            </a:r>
            <a:r>
              <a:rPr lang="es-419" b="1">
                <a:solidFill>
                  <a:srgbClr val="000000"/>
                </a:solidFill>
              </a:rPr>
              <a:t>switchport mode access</a:t>
            </a:r>
            <a:r>
              <a:rPr lang="es-419">
                <a:solidFill>
                  <a:srgbClr val="000000"/>
                </a:solidFill>
              </a:rPr>
              <a:t>en la interfaz del switch</a:t>
            </a:r>
            <a:r>
              <a:rPr lang="es-419" b="1">
                <a:solidFill>
                  <a:srgbClr val="000000"/>
                </a:solidFill>
              </a:rPr>
              <a:t>.</a:t>
            </a:r>
          </a:p>
          <a:p>
            <a:pPr marL="73085" lvl="1" indent="0" rtl="0">
              <a:buNone/>
            </a:pPr>
            <a:r>
              <a:rPr lang="es-419" b="1">
                <a:solidFill>
                  <a:srgbClr val="000000"/>
                </a:solidFill>
              </a:rPr>
              <a:t>Paso 2</a:t>
            </a:r>
            <a:r>
              <a:rPr lang="es-419">
                <a:solidFill>
                  <a:srgbClr val="000000"/>
                </a:solidFill>
              </a:rPr>
              <a:t>: Deshabilitar los puertos no utilizados y colocarlos en una VLAN no utilizada.</a:t>
            </a:r>
          </a:p>
          <a:p>
            <a:pPr marL="73085" lvl="1" indent="0" rtl="0">
              <a:buNone/>
            </a:pPr>
            <a:r>
              <a:rPr lang="es-419" b="1">
                <a:solidFill>
                  <a:srgbClr val="000000"/>
                </a:solidFill>
              </a:rPr>
              <a:t>Paso 3</a:t>
            </a:r>
            <a:r>
              <a:rPr lang="es-419">
                <a:solidFill>
                  <a:srgbClr val="000000"/>
                </a:solidFill>
              </a:rPr>
              <a:t>: Habilitar manualmente el enlace troncal en un puerto de enlace troncal utilizando el comando </a:t>
            </a:r>
            <a:r>
              <a:rPr lang="es-419" b="1">
                <a:solidFill>
                  <a:srgbClr val="000000"/>
                </a:solidFill>
              </a:rPr>
              <a:t>switchport mode trunk</a:t>
            </a:r>
            <a:r>
              <a:rPr lang="es-419">
                <a:solidFill>
                  <a:srgbClr val="000000"/>
                </a:solidFill>
              </a:rPr>
              <a:t>.</a:t>
            </a:r>
          </a:p>
          <a:p>
            <a:pPr marL="73085" lvl="1" indent="0" rtl="0">
              <a:buNone/>
            </a:pPr>
            <a:r>
              <a:rPr lang="es-419" b="1">
                <a:solidFill>
                  <a:srgbClr val="000000"/>
                </a:solidFill>
              </a:rPr>
              <a:t>Paso 4</a:t>
            </a:r>
            <a:r>
              <a:rPr lang="es-419">
                <a:solidFill>
                  <a:srgbClr val="000000"/>
                </a:solidFill>
              </a:rPr>
              <a:t>: Deshabilitar las negociaciones de DTP (enlace automático) en los puertos de enlace mediante el comando </a:t>
            </a:r>
            <a:r>
              <a:rPr lang="es-419" b="1">
                <a:solidFill>
                  <a:srgbClr val="000000"/>
                </a:solidFill>
              </a:rPr>
              <a:t>switchport nonegotiate.</a:t>
            </a:r>
          </a:p>
          <a:p>
            <a:pPr marL="73085" lvl="1" indent="0" rtl="0">
              <a:buNone/>
            </a:pPr>
            <a:r>
              <a:rPr lang="es-419" b="1">
                <a:solidFill>
                  <a:srgbClr val="000000"/>
                </a:solidFill>
              </a:rPr>
              <a:t>Paso 5</a:t>
            </a:r>
            <a:r>
              <a:rPr lang="es-419">
                <a:solidFill>
                  <a:srgbClr val="000000"/>
                </a:solidFill>
              </a:rPr>
              <a:t>: Configurar la VLAN nativa en una VLAN que no sea la VLAN 1 mediante el comando </a:t>
            </a:r>
            <a:r>
              <a:rPr lang="es-419" b="1">
                <a:solidFill>
                  <a:srgbClr val="000000"/>
                </a:solidFill>
              </a:rPr>
              <a:t>switchport trunk native vlan</a:t>
            </a:r>
            <a:r>
              <a:rPr lang="es-419" i="1">
                <a:solidFill>
                  <a:srgbClr val="000000"/>
                </a:solidFill>
              </a:rPr>
              <a:t>vlan_number</a:t>
            </a:r>
            <a:r>
              <a:rPr lang="es-419">
                <a:solidFill>
                  <a:srgbClr val="000000"/>
                </a:solidFill>
              </a:rPr>
              <a:t>.</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4B283275-97C2-4347-915A-A6F661DCE292}"/>
              </a:ext>
            </a:extLst>
          </p:cNvPr>
          <p:cNvPicPr>
            <a:picLocks noChangeAspect="1"/>
          </p:cNvPicPr>
          <p:nvPr/>
        </p:nvPicPr>
        <p:blipFill>
          <a:blip r:embed="rId3"/>
          <a:stretch>
            <a:fillRect/>
          </a:stretch>
        </p:blipFill>
        <p:spPr>
          <a:xfrm>
            <a:off x="5619029" y="1400115"/>
            <a:ext cx="3346622" cy="2343270"/>
          </a:xfrm>
          <a:prstGeom prst="rect">
            <a:avLst/>
          </a:prstGeom>
        </p:spPr>
      </p:pic>
    </p:spTree>
    <p:extLst>
      <p:ext uri="{BB962C8B-B14F-4D97-AF65-F5344CB8AC3E}">
        <p14:creationId xmlns:p14="http://schemas.microsoft.com/office/powerpoint/2010/main" val="99702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11.3 - Mitigación de ataques de DHCP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Mitigación de ataques de DHCP</a:t>
            </a:r>
            <a:r>
              <a:rPr lang="en-US" dirty="0"/>
              <a:t/>
            </a:r>
            <a:br>
              <a:rPr lang="en-US" dirty="0"/>
            </a:br>
            <a:r>
              <a:rPr lang="es-419" sz="2400"/>
              <a:t>Revisión de ataque de DHCP</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0C58F69B-D5FE-8D40-85B1-1B48F21BF3A7}"/>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objetivo de un ataque de agotamiento DHCP es que una herramienta de ataque como Gobbler cree una Denegación de servicio (DoS) para conectar clientes. </a:t>
            </a:r>
          </a:p>
          <a:p>
            <a:pPr marL="0" indent="0" algn="l"/>
            <a:endParaRPr lang="en-US" sz="1600" dirty="0">
              <a:solidFill>
                <a:srgbClr val="000000"/>
              </a:solidFill>
            </a:endParaRPr>
          </a:p>
          <a:p>
            <a:pPr marL="0" indent="0" algn="l" rtl="0"/>
            <a:r>
              <a:rPr lang="es-419" sz="1600">
                <a:solidFill>
                  <a:srgbClr val="000000"/>
                </a:solidFill>
              </a:rPr>
              <a:t>Recuerde que los ataques de agotamiento de DHCP pueden ser efectivamente mitigados usando seguridad de puertos, porque Gobbler usa una dirección MAC de origen única para cada solicitud DHCP enviada. Sin embargo mitigar ataques DHCP de suplantación de identidad requiere mas protección. </a:t>
            </a:r>
          </a:p>
          <a:p>
            <a:pPr marL="0" indent="0" algn="l"/>
            <a:endParaRPr lang="en-US" sz="1600" dirty="0">
              <a:solidFill>
                <a:srgbClr val="000000"/>
              </a:solidFill>
            </a:endParaRPr>
          </a:p>
          <a:p>
            <a:pPr marL="0" indent="0" algn="l" rtl="0"/>
            <a:r>
              <a:rPr lang="es-419" sz="1600">
                <a:solidFill>
                  <a:srgbClr val="000000"/>
                </a:solidFill>
              </a:rPr>
              <a:t>Gobbler podría configurarse para usar la dirección MAC de la interfaz real como la dirección Ethernet de origen, pero especifique una dirección Ethernet diferente en la carga útil de DHCP. Esto haría que la seguridad del puerto sea ineficaz porque la dirección MAC de origen sería legítima.</a:t>
            </a:r>
          </a:p>
          <a:p>
            <a:pPr marL="285750" indent="-28575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Los ataques de suplantación de DHCP se pueden mitigar mediante el uso de detección DHCP en puertos confiables.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Mitigación de ataques de DHCP</a:t>
            </a:r>
            <a:r>
              <a:rPr lang="en-US" dirty="0"/>
              <a:t/>
            </a:r>
            <a:br>
              <a:rPr lang="en-US" dirty="0"/>
            </a:br>
            <a:r>
              <a:rPr lang="es-419" sz="2400"/>
              <a:t>Mediante detección de DHCP</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8C7F84D1-2945-D742-9064-CE0075D0E541}"/>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 inspección de DHCP filtra los mensajes de DHCP y limita el tráfico de DHCP en puertos no confiables.</a:t>
            </a:r>
          </a:p>
          <a:p>
            <a:pPr marL="285750" indent="-285750" algn="l" rtl="0">
              <a:buFont typeface="Arial" panose="020B0604020202020204" pitchFamily="34" charset="0"/>
              <a:buChar char="•"/>
            </a:pPr>
            <a:r>
              <a:rPr lang="es-419" sz="1600">
                <a:solidFill>
                  <a:srgbClr val="000000"/>
                </a:solidFill>
              </a:rPr>
              <a:t>Los dispositivos bajo control administrativo (por ejemplo, switches, routers y servidores) son fuentes confiables. </a:t>
            </a:r>
          </a:p>
          <a:p>
            <a:pPr marL="285750" indent="-285750" algn="l" rtl="0">
              <a:buFont typeface="Arial" panose="020B0604020202020204" pitchFamily="34" charset="0"/>
              <a:buChar char="•"/>
            </a:pPr>
            <a:r>
              <a:rPr lang="es-419" sz="1600">
                <a:solidFill>
                  <a:srgbClr val="000000"/>
                </a:solidFill>
              </a:rPr>
              <a:t>Las interfaces confiables (por ejemplo, enlaces troncales, puertos del servidor) deben configurarse explícitamente como confiables.</a:t>
            </a:r>
          </a:p>
          <a:p>
            <a:pPr marL="285750" indent="-285750" algn="l" rtl="0">
              <a:buFont typeface="Arial" panose="020B0604020202020204" pitchFamily="34" charset="0"/>
              <a:buChar char="•"/>
            </a:pPr>
            <a:r>
              <a:rPr lang="es-419" sz="1600">
                <a:solidFill>
                  <a:srgbClr val="000000"/>
                </a:solidFill>
              </a:rPr>
              <a:t>Los dispositivos fuera de la red y todos los puertos de acceso generalmente se tratan como fuentes no confiables.</a:t>
            </a:r>
          </a:p>
          <a:p>
            <a:pPr marL="285750" indent="-28575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Se crea una tabla DHCP que incluye la dirección MAC de origen de un dispositivo en un puerto no confiable y la dirección IP asignada por el servidor DHCP a ese dispositivo. </a:t>
            </a:r>
          </a:p>
          <a:p>
            <a:pPr marL="285750" indent="-285750" algn="l" rtl="0">
              <a:buFont typeface="Arial" panose="020B0604020202020204" pitchFamily="34" charset="0"/>
              <a:buChar char="•"/>
            </a:pPr>
            <a:r>
              <a:rPr lang="es-419" sz="1600">
                <a:solidFill>
                  <a:srgbClr val="000000"/>
                </a:solidFill>
              </a:rPr>
              <a:t>La dirección MAC y la dirección IP están unidas. </a:t>
            </a:r>
          </a:p>
          <a:p>
            <a:pPr marL="285750" indent="-285750" algn="l" rtl="0">
              <a:buFont typeface="Arial" panose="020B0604020202020204" pitchFamily="34" charset="0"/>
              <a:buChar char="•"/>
            </a:pPr>
            <a:r>
              <a:rPr lang="es-419" sz="1600">
                <a:solidFill>
                  <a:srgbClr val="000000"/>
                </a:solidFill>
              </a:rPr>
              <a:t>Por lo tanto, esta tabla se denomina tabla de enlace DHCP snooping.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3041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Mitigación de ataques de DHCP</a:t>
            </a:r>
            <a:r>
              <a:rPr lang="en-US" dirty="0"/>
              <a:t/>
            </a:r>
            <a:br>
              <a:rPr lang="en-US" dirty="0"/>
            </a:br>
            <a:r>
              <a:rPr lang="es-419" sz="2400"/>
              <a:t>Pasos para implementar DHCP Snooping</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5242A7CB-6D89-1245-97FB-53B3C507ED3F}"/>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Utilice las siguientes pasos para habilitar DHCP snooping:</a:t>
            </a:r>
          </a:p>
          <a:p>
            <a:pPr marL="73085" lvl="1" indent="0" rtl="0">
              <a:buNone/>
            </a:pPr>
            <a:r>
              <a:rPr lang="es-419" sz="1600" b="1">
                <a:solidFill>
                  <a:srgbClr val="000000"/>
                </a:solidFill>
              </a:rPr>
              <a:t>Paso 1</a:t>
            </a:r>
            <a:r>
              <a:rPr lang="es-419" sz="1600">
                <a:solidFill>
                  <a:srgbClr val="000000"/>
                </a:solidFill>
              </a:rPr>
              <a:t>. Habilite DHCP snooping usando el comando</a:t>
            </a:r>
            <a:r>
              <a:rPr lang="es-419" sz="1600" b="1">
                <a:solidFill>
                  <a:srgbClr val="000000"/>
                </a:solidFill>
              </a:rPr>
              <a:t>ip dhcp snooping</a:t>
            </a:r>
            <a:r>
              <a:rPr lang="es-419" sz="1600">
                <a:solidFill>
                  <a:srgbClr val="000000"/>
                </a:solidFill>
              </a:rPr>
              <a:t>en modo global</a:t>
            </a:r>
          </a:p>
          <a:p>
            <a:pPr marL="73085" lvl="1" indent="0" rtl="0">
              <a:buNone/>
            </a:pPr>
            <a:r>
              <a:rPr lang="es-419" sz="1600" b="1">
                <a:solidFill>
                  <a:srgbClr val="000000"/>
                </a:solidFill>
              </a:rPr>
              <a:t>Paso 2</a:t>
            </a:r>
            <a:r>
              <a:rPr lang="es-419" sz="1600">
                <a:solidFill>
                  <a:srgbClr val="000000"/>
                </a:solidFill>
              </a:rPr>
              <a:t>. En los puertos de confianza, use el comando </a:t>
            </a:r>
            <a:r>
              <a:rPr lang="es-419" sz="1600" b="1">
                <a:solidFill>
                  <a:srgbClr val="000000"/>
                </a:solidFill>
              </a:rPr>
              <a:t>ip dhcp snooping trust</a:t>
            </a:r>
            <a:r>
              <a:rPr lang="es-419" sz="1600">
                <a:solidFill>
                  <a:srgbClr val="000000"/>
                </a:solidFill>
              </a:rPr>
              <a:t>.</a:t>
            </a:r>
          </a:p>
          <a:p>
            <a:pPr marL="73085" lvl="1" indent="0" rtl="0">
              <a:buNone/>
            </a:pPr>
            <a:r>
              <a:rPr lang="es-419" sz="1600" b="1">
                <a:solidFill>
                  <a:srgbClr val="000000"/>
                </a:solidFill>
              </a:rPr>
              <a:t>Paso 3</a:t>
            </a:r>
            <a:r>
              <a:rPr lang="es-419" sz="1600">
                <a:solidFill>
                  <a:srgbClr val="000000"/>
                </a:solidFill>
              </a:rPr>
              <a:t>: En las interfaces que no son de confianza, limite la cantidad de mensajes de descubrimiento de DHCP que se pueden recibir con el comando </a:t>
            </a:r>
            <a:r>
              <a:rPr lang="es-419" sz="1600" b="1">
                <a:solidFill>
                  <a:srgbClr val="000000"/>
                </a:solidFill>
              </a:rPr>
              <a:t>ip dhcp snooping limit rate</a:t>
            </a:r>
            <a:r>
              <a:rPr lang="es-419" sz="1600">
                <a:solidFill>
                  <a:srgbClr val="000000"/>
                </a:solidFill>
              </a:rPr>
              <a:t> </a:t>
            </a:r>
            <a:r>
              <a:rPr lang="es-419" sz="1600" i="1">
                <a:solidFill>
                  <a:srgbClr val="000000"/>
                </a:solidFill>
              </a:rPr>
              <a:t>packets-per-second </a:t>
            </a:r>
            <a:r>
              <a:rPr lang="es-419" sz="1600">
                <a:solidFill>
                  <a:srgbClr val="000000"/>
                </a:solidFill>
              </a:rPr>
              <a:t>.</a:t>
            </a:r>
          </a:p>
          <a:p>
            <a:pPr marL="73085" lvl="1" indent="0" rtl="0">
              <a:buNone/>
            </a:pPr>
            <a:r>
              <a:rPr lang="es-419" sz="1600" b="1">
                <a:solidFill>
                  <a:srgbClr val="000000"/>
                </a:solidFill>
              </a:rPr>
              <a:t>Paso 4</a:t>
            </a:r>
            <a:r>
              <a:rPr lang="es-419" sz="1600">
                <a:solidFill>
                  <a:srgbClr val="000000"/>
                </a:solidFill>
              </a:rPr>
              <a:t>. Habilite la inspección DHCP por VLAN, o por un rango de VLAN, utilizando el comando </a:t>
            </a:r>
            <a:r>
              <a:rPr lang="es-419" sz="1600" b="1">
                <a:solidFill>
                  <a:srgbClr val="000000"/>
                </a:solidFill>
              </a:rPr>
              <a:t>ip dhcp snooping</a:t>
            </a:r>
            <a:r>
              <a:rPr lang="es-419" sz="1600">
                <a:solidFill>
                  <a:srgbClr val="000000"/>
                </a:solidFill>
              </a:rPr>
              <a:t> </a:t>
            </a:r>
            <a:r>
              <a:rPr lang="es-419" sz="1600" i="1">
                <a:solidFill>
                  <a:srgbClr val="000000"/>
                </a:solidFill>
              </a:rPr>
              <a:t>vlan</a:t>
            </a:r>
            <a:r>
              <a:rPr lang="es-419" sz="1600">
                <a:solidFill>
                  <a:srgbClr val="000000"/>
                </a:solidFill>
              </a:rPr>
              <a:t>.</a:t>
            </a:r>
          </a:p>
          <a:p>
            <a:pPr marL="0" indent="0" algn="l"/>
            <a:endParaRPr lang="en-US" sz="1600" dirty="0">
              <a:solidFill>
                <a:srgbClr val="000000"/>
              </a:solidFill>
            </a:endParaRPr>
          </a:p>
        </p:txBody>
      </p:sp>
    </p:spTree>
    <p:extLst>
      <p:ext uri="{BB962C8B-B14F-4D97-AF65-F5344CB8AC3E}">
        <p14:creationId xmlns:p14="http://schemas.microsoft.com/office/powerpoint/2010/main" val="402639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11.1 – Implementar Seguridad de Puertos (Port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los ataques DHCP</a:t>
            </a:r>
            <a:r>
              <a:rPr lang="en-US" dirty="0"/>
              <a:t/>
            </a:r>
            <a:br>
              <a:rPr lang="en-US" dirty="0"/>
            </a:br>
            <a:r>
              <a:rPr lang="es-419" sz="2400"/>
              <a:t>Ejemplo de configuración de DHCP Snooping</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4F959CB0-6F69-B048-8917-9A08CE7C5960}"/>
              </a:ext>
            </a:extLst>
          </p:cNvPr>
          <p:cNvSpPr>
            <a:spLocks noGrp="1"/>
          </p:cNvSpPr>
          <p:nvPr>
            <p:ph idx="1"/>
          </p:nvPr>
        </p:nvSpPr>
        <p:spPr>
          <a:xfrm>
            <a:off x="474662" y="731838"/>
            <a:ext cx="8280057" cy="1529304"/>
          </a:xfrm>
        </p:spPr>
        <p:txBody>
          <a:bodyPr/>
          <a:lstStyle/>
          <a:p>
            <a:pPr marL="0" indent="0" algn="l" rtl="0"/>
            <a:r>
              <a:rPr lang="es-419" sz="1600">
                <a:solidFill>
                  <a:srgbClr val="000000"/>
                </a:solidFill>
              </a:rPr>
              <a:t>Consulte la topología de ejemplo de indagación DHCP con puertos confiables y no confiables. </a:t>
            </a: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DE88A6EC-215E-A144-91AA-892E1DB2DF8F}"/>
              </a:ext>
            </a:extLst>
          </p:cNvPr>
          <p:cNvPicPr>
            <a:picLocks noChangeAspect="1"/>
          </p:cNvPicPr>
          <p:nvPr/>
        </p:nvPicPr>
        <p:blipFill>
          <a:blip r:embed="rId3"/>
          <a:stretch>
            <a:fillRect/>
          </a:stretch>
        </p:blipFill>
        <p:spPr>
          <a:xfrm>
            <a:off x="2191334" y="1181714"/>
            <a:ext cx="5945547" cy="928301"/>
          </a:xfrm>
          <a:prstGeom prst="rect">
            <a:avLst/>
          </a:prstGeom>
        </p:spPr>
      </p:pic>
      <p:pic>
        <p:nvPicPr>
          <p:cNvPr id="9" name="Picture 8">
            <a:extLst>
              <a:ext uri="{FF2B5EF4-FFF2-40B4-BE49-F238E27FC236}">
                <a16:creationId xmlns:a16="http://schemas.microsoft.com/office/drawing/2014/main" xmlns:c15="http://schemas.microsoft.com/office/drawing/2012/chart" xmlns:c="http://schemas.openxmlformats.org/drawingml/2006/chart" xmlns="" id="{08DAE703-C19E-0A4E-A4F9-EFAB850B27A9}"/>
              </a:ext>
            </a:extLst>
          </p:cNvPr>
          <p:cNvPicPr>
            <a:picLocks noChangeAspect="1"/>
          </p:cNvPicPr>
          <p:nvPr/>
        </p:nvPicPr>
        <p:blipFill>
          <a:blip r:embed="rId4"/>
          <a:stretch>
            <a:fillRect/>
          </a:stretch>
        </p:blipFill>
        <p:spPr>
          <a:xfrm>
            <a:off x="917661" y="1181714"/>
            <a:ext cx="1130300" cy="787400"/>
          </a:xfrm>
          <a:prstGeom prst="rect">
            <a:avLst/>
          </a:prstGeom>
        </p:spPr>
      </p:pic>
      <p:sp>
        <p:nvSpPr>
          <p:cNvPr id="10" name="Rectangle 9">
            <a:extLst>
              <a:ext uri="{FF2B5EF4-FFF2-40B4-BE49-F238E27FC236}">
                <a16:creationId xmlns:a16="http://schemas.microsoft.com/office/drawing/2014/main" xmlns:c15="http://schemas.microsoft.com/office/drawing/2012/chart" xmlns:c="http://schemas.openxmlformats.org/drawingml/2006/chart" xmlns="" id="{F2F00749-AF3F-F642-A6CF-D035C4FE7873}"/>
              </a:ext>
            </a:extLst>
          </p:cNvPr>
          <p:cNvSpPr/>
          <p:nvPr/>
        </p:nvSpPr>
        <p:spPr>
          <a:xfrm>
            <a:off x="389281" y="2317725"/>
            <a:ext cx="4455684" cy="2062103"/>
          </a:xfrm>
          <a:prstGeom prst="rect">
            <a:avLst/>
          </a:prstGeom>
        </p:spPr>
        <p:txBody>
          <a:bodyPr wrap="square">
            <a:spAutoFit/>
          </a:bodyPr>
          <a:lstStyle/>
          <a:p>
            <a:pPr marL="285750" indent="-285750" rtl="0">
              <a:buFont typeface="Arial" panose="020B0604020202020204" pitchFamily="34" charset="0"/>
              <a:buChar char="•"/>
            </a:pPr>
            <a:r>
              <a:rPr lang="es-419" sz="1600">
                <a:solidFill>
                  <a:srgbClr val="000000"/>
                </a:solidFill>
                <a:latin typeface="+mn-lt"/>
              </a:rPr>
              <a:t>La inspección DHCP se habilita primero en S1. </a:t>
            </a:r>
          </a:p>
          <a:p>
            <a:pPr marL="285750" indent="-285750" rtl="0">
              <a:buFont typeface="Arial" panose="020B0604020202020204" pitchFamily="34" charset="0"/>
              <a:buChar char="•"/>
            </a:pPr>
            <a:r>
              <a:rPr lang="es-419" sz="1600">
                <a:solidFill>
                  <a:srgbClr val="000000"/>
                </a:solidFill>
                <a:latin typeface="+mn-lt"/>
              </a:rPr>
              <a:t>La interfaz ascendente al servidor DHCP es explícitamente confiable. </a:t>
            </a:r>
          </a:p>
          <a:p>
            <a:pPr marL="285750" indent="-285750" rtl="0">
              <a:buFont typeface="Arial" panose="020B0604020202020204" pitchFamily="34" charset="0"/>
              <a:buChar char="•"/>
            </a:pPr>
            <a:r>
              <a:rPr lang="es-419" sz="1600">
                <a:solidFill>
                  <a:srgbClr val="000000"/>
                </a:solidFill>
                <a:latin typeface="+mn-lt"/>
              </a:rPr>
              <a:t>F0/5 a F0/24 no son de confianza y, por lo tanto, su velocidad se limita a seis paquetes por segundo. </a:t>
            </a:r>
          </a:p>
          <a:p>
            <a:pPr marL="285750" indent="-285750" rtl="0">
              <a:buFont typeface="Arial" panose="020B0604020202020204" pitchFamily="34" charset="0"/>
              <a:buChar char="•"/>
            </a:pPr>
            <a:r>
              <a:rPr lang="es-419" sz="1600">
                <a:solidFill>
                  <a:srgbClr val="000000"/>
                </a:solidFill>
                <a:latin typeface="+mn-lt"/>
              </a:rPr>
              <a:t>Finalmente, la inspección DHCP está habilitada en VLANS 5, 10, 50, 51 y 52.</a:t>
            </a:r>
          </a:p>
        </p:txBody>
      </p:sp>
      <p:pic>
        <p:nvPicPr>
          <p:cNvPr id="12" name="Picture 11">
            <a:extLst>
              <a:ext uri="{FF2B5EF4-FFF2-40B4-BE49-F238E27FC236}">
                <a16:creationId xmlns:a16="http://schemas.microsoft.com/office/drawing/2014/main" xmlns:c15="http://schemas.microsoft.com/office/drawing/2012/chart" xmlns:c="http://schemas.openxmlformats.org/drawingml/2006/chart" xmlns="" id="{E2B4C735-B52B-ED4F-BA6D-D041D2D552E2}"/>
              </a:ext>
            </a:extLst>
          </p:cNvPr>
          <p:cNvPicPr>
            <a:picLocks noChangeAspect="1"/>
          </p:cNvPicPr>
          <p:nvPr/>
        </p:nvPicPr>
        <p:blipFill>
          <a:blip r:embed="rId5"/>
          <a:stretch>
            <a:fillRect/>
          </a:stretch>
        </p:blipFill>
        <p:spPr>
          <a:xfrm>
            <a:off x="4930346" y="2261141"/>
            <a:ext cx="3502058" cy="1815882"/>
          </a:xfrm>
          <a:prstGeom prst="rect">
            <a:avLst/>
          </a:prstGeom>
        </p:spPr>
      </p:pic>
    </p:spTree>
    <p:extLst>
      <p:ext uri="{BB962C8B-B14F-4D97-AF65-F5344CB8AC3E}">
        <p14:creationId xmlns:p14="http://schemas.microsoft.com/office/powerpoint/2010/main" val="16138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los ataques DHCP</a:t>
            </a:r>
            <a:r>
              <a:rPr lang="en-US" dirty="0"/>
              <a:t/>
            </a:r>
            <a:br>
              <a:rPr lang="en-US" dirty="0"/>
            </a:br>
            <a:r>
              <a:rPr lang="es-419" sz="2400"/>
              <a:t>Ejemplo de configuración de DHCP Snooping (Cont.)</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4F959CB0-6F69-B048-8917-9A08CE7C5960}"/>
              </a:ext>
            </a:extLst>
          </p:cNvPr>
          <p:cNvSpPr>
            <a:spLocks noGrp="1"/>
          </p:cNvSpPr>
          <p:nvPr>
            <p:ph idx="1"/>
          </p:nvPr>
        </p:nvSpPr>
        <p:spPr>
          <a:xfrm>
            <a:off x="474662" y="746982"/>
            <a:ext cx="2916129" cy="3689897"/>
          </a:xfrm>
        </p:spPr>
        <p:txBody>
          <a:bodyPr/>
          <a:lstStyle/>
          <a:p>
            <a:pPr marL="0" indent="0" algn="l" rtl="0"/>
            <a:r>
              <a:rPr lang="es-419" sz="1600">
                <a:solidFill>
                  <a:srgbClr val="000000"/>
                </a:solidFill>
              </a:rPr>
              <a:t>Utilice el comando </a:t>
            </a:r>
            <a:r>
              <a:rPr lang="es-419" sz="1600" b="1">
                <a:solidFill>
                  <a:srgbClr val="000000"/>
                </a:solidFill>
              </a:rPr>
              <a:t>show ip dhcp snooping</a:t>
            </a:r>
            <a:r>
              <a:rPr lang="es-419" sz="1600">
                <a:solidFill>
                  <a:srgbClr val="000000"/>
                </a:solidFill>
              </a:rPr>
              <a:t> para verificar la configuración de inspección DHCP.</a:t>
            </a:r>
          </a:p>
          <a:p>
            <a:pPr marL="0" indent="0" algn="l"/>
            <a:endParaRPr lang="en-US" sz="1600" dirty="0">
              <a:solidFill>
                <a:srgbClr val="000000"/>
              </a:solidFill>
            </a:endParaRPr>
          </a:p>
          <a:p>
            <a:pPr marL="0" indent="0" algn="l" rtl="0"/>
            <a:r>
              <a:rPr lang="es-419" sz="1600">
                <a:solidFill>
                  <a:srgbClr val="000000"/>
                </a:solidFill>
              </a:rPr>
              <a:t>Use el comando</a:t>
            </a:r>
            <a:r>
              <a:rPr lang="es-419" sz="1600" b="1">
                <a:solidFill>
                  <a:srgbClr val="000000"/>
                </a:solidFill>
              </a:rPr>
              <a:t>show ip dhcp snooping binding</a:t>
            </a:r>
            <a:r>
              <a:rPr lang="es-419" sz="1600">
                <a:solidFill>
                  <a:srgbClr val="000000"/>
                </a:solidFill>
              </a:rPr>
              <a:t> para ver los clientes que han recibido información de DHCP.</a:t>
            </a:r>
          </a:p>
          <a:p>
            <a:pPr marL="0" indent="0" algn="l"/>
            <a:endParaRPr lang="en-US" sz="1600" dirty="0">
              <a:solidFill>
                <a:srgbClr val="000000"/>
              </a:solidFill>
            </a:endParaRPr>
          </a:p>
          <a:p>
            <a:pPr marL="0" indent="0" algn="l" rtl="0"/>
            <a:r>
              <a:rPr lang="es-419" sz="1400" b="1">
                <a:solidFill>
                  <a:srgbClr val="000000"/>
                </a:solidFill>
              </a:rPr>
              <a:t>Nota</a:t>
            </a:r>
            <a:r>
              <a:rPr lang="es-419" sz="1400">
                <a:solidFill>
                  <a:srgbClr val="000000"/>
                </a:solidFill>
              </a:rPr>
              <a:t>: DHCP snooping también requiere Dynamic ARP Inspection (DAI).</a:t>
            </a:r>
          </a:p>
          <a:p>
            <a:pPr marL="0" indent="0" algn="l"/>
            <a:endParaRPr lang="en-US" sz="1600" dirty="0">
              <a:solidFill>
                <a:srgbClr val="000000"/>
              </a:solidFill>
            </a:endParaRPr>
          </a:p>
        </p:txBody>
      </p:sp>
      <p:pic>
        <p:nvPicPr>
          <p:cNvPr id="4" name="Picture 3">
            <a:extLst>
              <a:ext uri="{FF2B5EF4-FFF2-40B4-BE49-F238E27FC236}">
                <a16:creationId xmlns:a16="http://schemas.microsoft.com/office/drawing/2014/main" xmlns:c15="http://schemas.microsoft.com/office/drawing/2012/chart" xmlns:c="http://schemas.openxmlformats.org/drawingml/2006/chart" xmlns="" id="{7C26B0D8-0CFE-0C4C-B8D9-0ACFF42F2532}"/>
              </a:ext>
            </a:extLst>
          </p:cNvPr>
          <p:cNvPicPr>
            <a:picLocks noChangeAspect="1"/>
          </p:cNvPicPr>
          <p:nvPr/>
        </p:nvPicPr>
        <p:blipFill>
          <a:blip r:embed="rId3"/>
          <a:stretch>
            <a:fillRect/>
          </a:stretch>
        </p:blipFill>
        <p:spPr>
          <a:xfrm>
            <a:off x="3390791" y="731837"/>
            <a:ext cx="5429359" cy="3566029"/>
          </a:xfrm>
          <a:prstGeom prst="rect">
            <a:avLst/>
          </a:prstGeom>
        </p:spPr>
      </p:pic>
    </p:spTree>
    <p:extLst>
      <p:ext uri="{BB962C8B-B14F-4D97-AF65-F5344CB8AC3E}">
        <p14:creationId xmlns:p14="http://schemas.microsoft.com/office/powerpoint/2010/main" val="340817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11.4 - Mitigación de ataques de ARP</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los ataques ARP</a:t>
            </a:r>
            <a:r>
              <a:rPr lang="en-US" dirty="0"/>
              <a:t/>
            </a:r>
            <a:br>
              <a:rPr lang="en-US" dirty="0"/>
            </a:br>
            <a:r>
              <a:rPr lang="es-419" sz="2400"/>
              <a:t>Inspección dinámica de ARP</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AF0D3419-545B-B24A-9B1C-EA3F67EB84C2}"/>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un ataque típico el atacante puede enviar respuestas ARP no solicitadas, a otros hosts en la subred con la dirección MAC del atacante y la dirección IP de la puerta de enlace predeterminada. Para evitar la suplantación de ARP y el envenenamiento por ARP resultante, un interruptor debe garantizar que solo se transmitan las Solicitudes y Respuestas de ARP válidas.</a:t>
            </a:r>
          </a:p>
          <a:p>
            <a:pPr marL="285750" indent="-28575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La inspección dinámica(DAI) requiere de DHCP snooping y ayuda a prevenir ataques ARP así:</a:t>
            </a:r>
          </a:p>
          <a:p>
            <a:pPr marL="358835" lvl="1" indent="-285750" rtl="0">
              <a:buFont typeface="Arial" panose="020B0604020202020204" pitchFamily="34" charset="0"/>
              <a:buChar char="•"/>
            </a:pPr>
            <a:r>
              <a:rPr lang="es-419">
                <a:solidFill>
                  <a:srgbClr val="000000"/>
                </a:solidFill>
              </a:rPr>
              <a:t>No retransmitiendo respuestas ARP invalidas o gratuitas a otros puertos en la misma VLAN.</a:t>
            </a:r>
          </a:p>
          <a:p>
            <a:pPr marL="358835" lvl="1" indent="-285750" rtl="0">
              <a:buFont typeface="Arial" panose="020B0604020202020204" pitchFamily="34" charset="0"/>
              <a:buChar char="•"/>
            </a:pPr>
            <a:r>
              <a:rPr lang="es-419">
                <a:solidFill>
                  <a:srgbClr val="000000"/>
                </a:solidFill>
              </a:rPr>
              <a:t>Intercepta todas las solicitudes y respuestas ARP en puertos no confiables.</a:t>
            </a:r>
          </a:p>
          <a:p>
            <a:pPr marL="358835" lvl="1" indent="-285750" rtl="0">
              <a:buFont typeface="Arial" panose="020B0604020202020204" pitchFamily="34" charset="0"/>
              <a:buChar char="•"/>
            </a:pPr>
            <a:r>
              <a:rPr lang="es-419">
                <a:solidFill>
                  <a:srgbClr val="000000"/>
                </a:solidFill>
              </a:rPr>
              <a:t>Verificando cada paquete interceptado para una IP-to-MAC Binding válida.</a:t>
            </a:r>
          </a:p>
          <a:p>
            <a:pPr marL="358835" lvl="1" indent="-285750" rtl="0">
              <a:buFont typeface="Arial" panose="020B0604020202020204" pitchFamily="34" charset="0"/>
              <a:buChar char="•"/>
            </a:pPr>
            <a:r>
              <a:rPr lang="es-419">
                <a:solidFill>
                  <a:srgbClr val="000000"/>
                </a:solidFill>
              </a:rPr>
              <a:t>Descarte y registre ARP Replies no válidos para evitar el envenenamiento de ARP.</a:t>
            </a:r>
          </a:p>
          <a:p>
            <a:pPr marL="358835" lvl="1" indent="-285750" rtl="0">
              <a:buFont typeface="Arial" panose="020B0604020202020204" pitchFamily="34" charset="0"/>
              <a:buChar char="•"/>
            </a:pPr>
            <a:r>
              <a:rPr lang="es-419">
                <a:solidFill>
                  <a:srgbClr val="000000"/>
                </a:solidFill>
              </a:rPr>
              <a:t>Error-disabling deshabilita la interfaz si se excede el número DAI configurado de paquetes ARP.</a:t>
            </a:r>
          </a:p>
          <a:p>
            <a:pPr marL="0" indent="0" algn="l"/>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los ataques ARP</a:t>
            </a:r>
            <a:r>
              <a:rPr lang="en-US" dirty="0"/>
              <a:t/>
            </a:r>
            <a:br>
              <a:rPr lang="en-US" dirty="0"/>
            </a:br>
            <a:r>
              <a:rPr lang="es-419" sz="2400"/>
              <a:t>Pautas de implementación de DAI</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AF0D3419-545B-B24A-9B1C-EA3F67EB84C2}"/>
              </a:ext>
            </a:extLst>
          </p:cNvPr>
          <p:cNvSpPr>
            <a:spLocks noGrp="1"/>
          </p:cNvSpPr>
          <p:nvPr>
            <p:ph idx="1"/>
          </p:nvPr>
        </p:nvSpPr>
        <p:spPr>
          <a:xfrm>
            <a:off x="474662" y="731837"/>
            <a:ext cx="4381543" cy="3689897"/>
          </a:xfrm>
        </p:spPr>
        <p:txBody>
          <a:bodyPr/>
          <a:lstStyle/>
          <a:p>
            <a:pPr marL="0" indent="0" algn="l" rtl="0"/>
            <a:r>
              <a:rPr lang="es-419" sz="1600">
                <a:solidFill>
                  <a:srgbClr val="000000"/>
                </a:solidFill>
              </a:rPr>
              <a:t>Para mitigar las probabilidades de ARP spoofing y envenenamiento ARP, siga estas pautas de implementación DAI:</a:t>
            </a:r>
          </a:p>
          <a:p>
            <a:pPr marL="285750" indent="-285750" algn="l" rtl="0">
              <a:buFont typeface="Arial" panose="020B0604020202020204" pitchFamily="34" charset="0"/>
              <a:buChar char="•"/>
            </a:pPr>
            <a:r>
              <a:rPr lang="es-419" sz="1600">
                <a:solidFill>
                  <a:srgbClr val="000000"/>
                </a:solidFill>
              </a:rPr>
              <a:t>Habilite la detección de DHCP.</a:t>
            </a:r>
          </a:p>
          <a:p>
            <a:pPr marL="285750" indent="-285750" algn="l" rtl="0">
              <a:buFont typeface="Arial" panose="020B0604020202020204" pitchFamily="34" charset="0"/>
              <a:buChar char="•"/>
            </a:pPr>
            <a:r>
              <a:rPr lang="es-419" sz="1600">
                <a:solidFill>
                  <a:srgbClr val="000000"/>
                </a:solidFill>
              </a:rPr>
              <a:t>Habilite la detección de DHCP en las VLAN seleccionadas.</a:t>
            </a:r>
          </a:p>
          <a:p>
            <a:pPr marL="285750" indent="-285750" algn="l" rtl="0">
              <a:buFont typeface="Arial" panose="020B0604020202020204" pitchFamily="34" charset="0"/>
              <a:buChar char="•"/>
            </a:pPr>
            <a:r>
              <a:rPr lang="es-419" sz="1600">
                <a:solidFill>
                  <a:srgbClr val="000000"/>
                </a:solidFill>
              </a:rPr>
              <a:t>Habilite el DAI en los VLANs seleccionados.</a:t>
            </a:r>
          </a:p>
          <a:p>
            <a:pPr marL="285750" indent="-285750" algn="l" rtl="0">
              <a:buFont typeface="Arial" panose="020B0604020202020204" pitchFamily="34" charset="0"/>
              <a:buChar char="•"/>
            </a:pPr>
            <a:r>
              <a:rPr lang="es-419" sz="1600">
                <a:solidFill>
                  <a:srgbClr val="000000"/>
                </a:solidFill>
              </a:rPr>
              <a:t>Configure las interfaces de confianza para la detección de DHCP y la inspección de ARP ("no confiable" es la configuración predeterminada).</a:t>
            </a:r>
          </a:p>
          <a:p>
            <a:pPr marL="0" indent="0" algn="l" rtl="0"/>
            <a:r>
              <a:rPr lang="es-419" sz="1600">
                <a:solidFill>
                  <a:srgbClr val="000000"/>
                </a:solidFill>
              </a:rPr>
              <a:t>Generalmente, es aconsejable configurar todos los puertos de switch de acceso como no confiables y configurar todos los puertos de enlace ascendente que están conectados a otros switches como confiables.</a:t>
            </a: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xmlns:c15="http://schemas.microsoft.com/office/drawing/2012/chart" xmlns:c="http://schemas.openxmlformats.org/drawingml/2006/chart" xmlns="" id="{0B83BA0A-C7D6-714E-B942-4F954B9BB492}"/>
              </a:ext>
            </a:extLst>
          </p:cNvPr>
          <p:cNvPicPr>
            <a:picLocks noChangeAspect="1"/>
          </p:cNvPicPr>
          <p:nvPr/>
        </p:nvPicPr>
        <p:blipFill>
          <a:blip r:embed="rId3"/>
          <a:stretch>
            <a:fillRect/>
          </a:stretch>
        </p:blipFill>
        <p:spPr>
          <a:xfrm>
            <a:off x="4873065" y="851930"/>
            <a:ext cx="3796273" cy="3114589"/>
          </a:xfrm>
          <a:prstGeom prst="rect">
            <a:avLst/>
          </a:prstGeom>
        </p:spPr>
      </p:pic>
    </p:spTree>
    <p:extLst>
      <p:ext uri="{BB962C8B-B14F-4D97-AF65-F5344CB8AC3E}">
        <p14:creationId xmlns:p14="http://schemas.microsoft.com/office/powerpoint/2010/main" val="79921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ataques ARP</a:t>
            </a:r>
            <a:r>
              <a:rPr lang="en-US" dirty="0"/>
              <a:t/>
            </a:r>
            <a:br>
              <a:rPr lang="en-US" dirty="0"/>
            </a:br>
            <a:r>
              <a:rPr lang="es-419" sz="2400"/>
              <a:t>Ejemplo de configuración de DAI</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51CBCB29-E920-014C-90E3-3FAAC6870057}"/>
              </a:ext>
            </a:extLst>
          </p:cNvPr>
          <p:cNvSpPr>
            <a:spLocks noGrp="1"/>
          </p:cNvSpPr>
          <p:nvPr>
            <p:ph idx="1"/>
          </p:nvPr>
        </p:nvSpPr>
        <p:spPr>
          <a:xfrm>
            <a:off x="474663" y="731838"/>
            <a:ext cx="8194674" cy="268288"/>
          </a:xfrm>
        </p:spPr>
        <p:txBody>
          <a:bodyPr/>
          <a:lstStyle/>
          <a:p>
            <a:pPr marL="0" indent="0" algn="l" rtl="0"/>
            <a:r>
              <a:rPr lang="es-419" sz="1600">
                <a:solidFill>
                  <a:srgbClr val="000000"/>
                </a:solidFill>
              </a:rPr>
              <a:t>En la topología anterior S1 está conectado a dos usuarios en la VLAN 10. </a:t>
            </a:r>
          </a:p>
          <a:p>
            <a:pPr marL="285750" indent="-285750" algn="l" rtl="0">
              <a:buFont typeface="Arial" panose="020B0604020202020204" pitchFamily="34" charset="0"/>
              <a:buChar char="•"/>
            </a:pPr>
            <a:r>
              <a:rPr lang="es-419" sz="1600">
                <a:solidFill>
                  <a:srgbClr val="000000"/>
                </a:solidFill>
              </a:rPr>
              <a:t>DAI será configurado para mitigar ataques ARP spoofing y envenenamiento ARP.</a:t>
            </a:r>
          </a:p>
        </p:txBody>
      </p:sp>
      <p:sp>
        <p:nvSpPr>
          <p:cNvPr id="6" name="Content Placeholder 4">
            <a:extLst>
              <a:ext uri="{FF2B5EF4-FFF2-40B4-BE49-F238E27FC236}">
                <a16:creationId xmlns:a16="http://schemas.microsoft.com/office/drawing/2014/main" xmlns:c15="http://schemas.microsoft.com/office/drawing/2012/chart" xmlns:c="http://schemas.openxmlformats.org/drawingml/2006/chart" xmlns="" id="{F253CBC2-84F9-4234-BD72-877A84D2FC04}"/>
              </a:ext>
            </a:extLst>
          </p:cNvPr>
          <p:cNvSpPr txBox="1">
            <a:spLocks/>
          </p:cNvSpPr>
          <p:nvPr/>
        </p:nvSpPr>
        <p:spPr>
          <a:xfrm>
            <a:off x="474663" y="1310641"/>
            <a:ext cx="4226878" cy="240029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rtl="0">
              <a:buFont typeface="Arial" panose="020B0604020202020204" pitchFamily="34" charset="0"/>
              <a:buChar char="•"/>
            </a:pPr>
            <a:r>
              <a:rPr lang="es-419" sz="1600">
                <a:solidFill>
                  <a:srgbClr val="000000"/>
                </a:solidFill>
              </a:rPr>
              <a:t>La inspección DHCP está habilitada porque DAI requiere que funcione la tabla de enlace de inspección DHCP. </a:t>
            </a:r>
          </a:p>
          <a:p>
            <a:pPr marL="285750" indent="-285750" algn="l" rtl="0">
              <a:buFont typeface="Arial" panose="020B0604020202020204" pitchFamily="34" charset="0"/>
              <a:buChar char="•"/>
            </a:pPr>
            <a:r>
              <a:rPr lang="es-419" sz="1600">
                <a:solidFill>
                  <a:srgbClr val="000000"/>
                </a:solidFill>
              </a:rPr>
              <a:t>Continua, la detección de DHCP y la inspección de ARP están habilitados para la computadora en la VLAN 10. </a:t>
            </a:r>
          </a:p>
          <a:p>
            <a:pPr marL="285750" indent="-285750" algn="l" rtl="0">
              <a:buFont typeface="Arial" panose="020B0604020202020204" pitchFamily="34" charset="0"/>
              <a:buChar char="•"/>
            </a:pPr>
            <a:r>
              <a:rPr lang="es-419" sz="1600">
                <a:solidFill>
                  <a:srgbClr val="000000"/>
                </a:solidFill>
              </a:rPr>
              <a:t>El puerto de enlace ascendente al router es confiable y, por lo tanto, está configurado como confiable para la inspección DHP y ARP.</a:t>
            </a:r>
          </a:p>
          <a:p>
            <a:pPr marL="0" indent="0" algn="l"/>
            <a:endParaRPr lang="en-CA" sz="1400" dirty="0">
              <a:solidFill>
                <a:srgbClr val="000000"/>
              </a:solidFill>
            </a:endParaRPr>
          </a:p>
        </p:txBody>
      </p:sp>
      <p:pic>
        <p:nvPicPr>
          <p:cNvPr id="8" name="Picture 7">
            <a:extLst>
              <a:ext uri="{FF2B5EF4-FFF2-40B4-BE49-F238E27FC236}">
                <a16:creationId xmlns:a16="http://schemas.microsoft.com/office/drawing/2014/main" xmlns:c15="http://schemas.microsoft.com/office/drawing/2012/chart" xmlns:c="http://schemas.openxmlformats.org/drawingml/2006/chart" xmlns="" id="{FA07842E-B8BB-5647-83A0-EB23DF85624A}"/>
              </a:ext>
            </a:extLst>
          </p:cNvPr>
          <p:cNvPicPr>
            <a:picLocks noChangeAspect="1"/>
          </p:cNvPicPr>
          <p:nvPr/>
        </p:nvPicPr>
        <p:blipFill>
          <a:blip r:embed="rId3"/>
          <a:stretch>
            <a:fillRect/>
          </a:stretch>
        </p:blipFill>
        <p:spPr>
          <a:xfrm>
            <a:off x="4994574" y="1310641"/>
            <a:ext cx="3350914" cy="1509021"/>
          </a:xfrm>
          <a:prstGeom prst="rect">
            <a:avLst/>
          </a:prstGeom>
        </p:spPr>
      </p:pic>
    </p:spTree>
    <p:extLst>
      <p:ext uri="{BB962C8B-B14F-4D97-AF65-F5344CB8AC3E}">
        <p14:creationId xmlns:p14="http://schemas.microsoft.com/office/powerpoint/2010/main" val="34823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ataques ARP</a:t>
            </a:r>
            <a:r>
              <a:rPr lang="en-US" dirty="0"/>
              <a:t/>
            </a:r>
            <a:br>
              <a:rPr lang="en-US" dirty="0"/>
            </a:br>
            <a:r>
              <a:rPr lang="es-419" sz="2400"/>
              <a:t>Ejemplo de configuración de DAI (Cont.)</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51CBCB29-E920-014C-90E3-3FAAC6870057}"/>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DAI se puede configurar para revisar si hay direcciones MAC e IP de destino o de origen:</a:t>
            </a:r>
          </a:p>
          <a:p>
            <a:pPr marL="358835" lvl="1" indent="-285750" rtl="0">
              <a:buFont typeface="Arial" panose="020B0604020202020204" pitchFamily="34" charset="0"/>
              <a:buChar char="•"/>
            </a:pPr>
            <a:r>
              <a:rPr lang="es-419" sz="1600" b="1">
                <a:solidFill>
                  <a:srgbClr val="000000"/>
                </a:solidFill>
              </a:rPr>
              <a:t>MAC de destino</a:t>
            </a:r>
            <a:r>
              <a:rPr lang="es-419" sz="1600">
                <a:solidFill>
                  <a:srgbClr val="000000"/>
                </a:solidFill>
              </a:rPr>
              <a:t> Comprueba la dirección MAC de destino en el encabezado de Ethernet con la dirección MAC de destino en el cuerpo ARP.</a:t>
            </a:r>
          </a:p>
          <a:p>
            <a:pPr marL="358835" lvl="1" indent="-285750" rtl="0">
              <a:buFont typeface="Arial" panose="020B0604020202020204" pitchFamily="34" charset="0"/>
              <a:buChar char="•"/>
            </a:pPr>
            <a:r>
              <a:rPr lang="es-419" sz="1600" b="1">
                <a:solidFill>
                  <a:srgbClr val="000000"/>
                </a:solidFill>
              </a:rPr>
              <a:t>MAC de origen</a:t>
            </a:r>
            <a:r>
              <a:rPr lang="es-419" sz="1600">
                <a:solidFill>
                  <a:srgbClr val="000000"/>
                </a:solidFill>
              </a:rPr>
              <a:t>- Comprueba la dirección MAC de origen en el encabezado de Ethernet con la dirección MAC del remitente en el cuerpo ARP.</a:t>
            </a:r>
          </a:p>
          <a:p>
            <a:pPr marL="358835" lvl="1" indent="-285750" rtl="0">
              <a:buFont typeface="Arial" panose="020B0604020202020204" pitchFamily="34" charset="0"/>
              <a:buChar char="•"/>
            </a:pPr>
            <a:r>
              <a:rPr lang="es-419" sz="1600" b="1">
                <a:solidFill>
                  <a:srgbClr val="000000"/>
                </a:solidFill>
              </a:rPr>
              <a:t>Dirección IP</a:t>
            </a:r>
            <a:r>
              <a:rPr lang="es-419" sz="1600">
                <a:solidFill>
                  <a:srgbClr val="000000"/>
                </a:solidFill>
              </a:rPr>
              <a:t>- Comprueba el cuerpo ARP para direcciones IP no válidas e inesperadas, incluidas las direcciones 0.0.0.0, 255.255.255.255 y todas las direcciones de multidifusión IP.</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76978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ataques ARP</a:t>
            </a:r>
            <a:r>
              <a:rPr lang="en-US" dirty="0"/>
              <a:t/>
            </a:r>
            <a:br>
              <a:rPr lang="en-US" dirty="0"/>
            </a:br>
            <a:r>
              <a:rPr lang="es-419" sz="2400"/>
              <a:t>Ejemplo de configuración de DAI (Cont.)</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51CBCB29-E920-014C-90E3-3FAAC6870057}"/>
              </a:ext>
            </a:extLst>
          </p:cNvPr>
          <p:cNvSpPr>
            <a:spLocks noGrp="1"/>
          </p:cNvSpPr>
          <p:nvPr>
            <p:ph idx="1"/>
          </p:nvPr>
        </p:nvSpPr>
        <p:spPr>
          <a:xfrm>
            <a:off x="474662" y="731837"/>
            <a:ext cx="8486458" cy="1020763"/>
          </a:xfrm>
        </p:spPr>
        <p:txBody>
          <a:bodyPr/>
          <a:lstStyle/>
          <a:p>
            <a:pPr marL="0" indent="0" algn="l" rtl="0"/>
            <a:r>
              <a:rPr lang="es-419" sz="1600">
                <a:solidFill>
                  <a:srgbClr val="000000"/>
                </a:solidFill>
              </a:rPr>
              <a:t>El </a:t>
            </a:r>
            <a:r>
              <a:rPr lang="es-419" sz="1600" b="1">
                <a:solidFill>
                  <a:srgbClr val="000000"/>
                </a:solidFill>
              </a:rPr>
              <a:t>comando de configuración global: ip arp inspección validate </a:t>
            </a:r>
            <a:r>
              <a:rPr lang="es-419" sz="1600">
                <a:solidFill>
                  <a:srgbClr val="000000"/>
                </a:solidFill>
              </a:rPr>
              <a:t>{[</a:t>
            </a:r>
            <a:r>
              <a:rPr lang="es-419" sz="1600" b="1">
                <a:solidFill>
                  <a:srgbClr val="000000"/>
                </a:solidFill>
              </a:rPr>
              <a:t>src-mac</a:t>
            </a:r>
            <a:r>
              <a:rPr lang="es-419" sz="1600">
                <a:solidFill>
                  <a:srgbClr val="000000"/>
                </a:solidFill>
              </a:rPr>
              <a:t>] [</a:t>
            </a:r>
            <a:r>
              <a:rPr lang="es-419" sz="1600" b="1">
                <a:solidFill>
                  <a:srgbClr val="000000"/>
                </a:solidFill>
              </a:rPr>
              <a:t>dst-mac</a:t>
            </a:r>
            <a:r>
              <a:rPr lang="es-419" sz="1600">
                <a:solidFill>
                  <a:srgbClr val="000000"/>
                </a:solidFill>
              </a:rPr>
              <a:t>] [</a:t>
            </a:r>
            <a:r>
              <a:rPr lang="es-419" sz="1600" b="1">
                <a:solidFill>
                  <a:srgbClr val="000000"/>
                </a:solidFill>
              </a:rPr>
              <a:t>ip</a:t>
            </a:r>
            <a:r>
              <a:rPr lang="es-419" sz="1600">
                <a:solidFill>
                  <a:srgbClr val="000000"/>
                </a:solidFill>
              </a:rPr>
              <a:t>]} se utiliza para configurar DAI para descartar paquetes ARP cuando las direcciones IP no son válidas. </a:t>
            </a:r>
          </a:p>
          <a:p>
            <a:pPr marL="285750" indent="-285750" algn="l" rtl="0">
              <a:buFont typeface="Arial" panose="020B0604020202020204" pitchFamily="34" charset="0"/>
              <a:buChar char="•"/>
            </a:pPr>
            <a:r>
              <a:rPr lang="es-419" sz="1600">
                <a:solidFill>
                  <a:srgbClr val="000000"/>
                </a:solidFill>
              </a:rPr>
              <a:t>Se puede usar cuando las direcciones MAC en el cuerpo de los paquetes ARP no coinciden con las direcciones que se especifican en el encabezado Ethernet. </a:t>
            </a:r>
          </a:p>
          <a:p>
            <a:pPr marL="285750" indent="-285750" algn="l" rtl="0">
              <a:buFont typeface="Arial" panose="020B0604020202020204" pitchFamily="34" charset="0"/>
              <a:buChar char="•"/>
            </a:pPr>
            <a:r>
              <a:rPr lang="es-419" sz="1600">
                <a:solidFill>
                  <a:srgbClr val="000000"/>
                </a:solidFill>
              </a:rPr>
              <a:t>Note como en el siguiente ejemplo, sólo un comando puede ser configurado. </a:t>
            </a:r>
          </a:p>
          <a:p>
            <a:pPr marL="285750" indent="-285750" algn="l">
              <a:buFont typeface="Arial" panose="020B0604020202020204" pitchFamily="34" charset="0"/>
              <a:buChar char="•"/>
            </a:pPr>
            <a:endParaRPr lang="en-CA" sz="1400" dirty="0">
              <a:solidFill>
                <a:srgbClr val="000000"/>
              </a:solidFill>
            </a:endParaRPr>
          </a:p>
          <a:p>
            <a:pPr marL="0" indent="0" algn="l"/>
            <a:endParaRPr lang="en-US" sz="1400" dirty="0">
              <a:solidFill>
                <a:srgbClr val="000000"/>
              </a:solidFill>
            </a:endParaRPr>
          </a:p>
        </p:txBody>
      </p:sp>
      <p:sp>
        <p:nvSpPr>
          <p:cNvPr id="6" name="Content Placeholder 4">
            <a:extLst>
              <a:ext uri="{FF2B5EF4-FFF2-40B4-BE49-F238E27FC236}">
                <a16:creationId xmlns:a16="http://schemas.microsoft.com/office/drawing/2014/main" xmlns:c15="http://schemas.microsoft.com/office/drawing/2012/chart" xmlns:c="http://schemas.openxmlformats.org/drawingml/2006/chart" xmlns="" id="{E3B76157-5448-4D3A-8ED9-3915A794D611}"/>
              </a:ext>
            </a:extLst>
          </p:cNvPr>
          <p:cNvSpPr txBox="1">
            <a:spLocks/>
          </p:cNvSpPr>
          <p:nvPr/>
        </p:nvSpPr>
        <p:spPr>
          <a:xfrm>
            <a:off x="474662" y="2167890"/>
            <a:ext cx="4097338" cy="30196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rtl="0">
              <a:buFont typeface="Arial" panose="020B0604020202020204" pitchFamily="34" charset="0"/>
              <a:buChar char="•"/>
            </a:pPr>
            <a:r>
              <a:rPr lang="es-419" sz="1600">
                <a:solidFill>
                  <a:srgbClr val="000000"/>
                </a:solidFill>
              </a:rPr>
              <a:t>Por lo tanto, al ingresar múltiples </a:t>
            </a:r>
            <a:r>
              <a:rPr lang="es-419" sz="1600" b="1">
                <a:solidFill>
                  <a:srgbClr val="000000"/>
                </a:solidFill>
              </a:rPr>
              <a:t>comandos de validación de inspección de arp sobre escribe el</a:t>
            </a:r>
            <a:r>
              <a:rPr lang="es-419" sz="1600">
                <a:solidFill>
                  <a:srgbClr val="000000"/>
                </a:solidFill>
              </a:rPr>
              <a:t> comando anterior. </a:t>
            </a:r>
          </a:p>
          <a:p>
            <a:pPr marL="285750" indent="-285750" algn="l" rtl="0">
              <a:buFont typeface="Arial" panose="020B0604020202020204" pitchFamily="34" charset="0"/>
              <a:buChar char="•"/>
            </a:pPr>
            <a:r>
              <a:rPr lang="es-419" sz="1600">
                <a:solidFill>
                  <a:srgbClr val="000000"/>
                </a:solidFill>
              </a:rPr>
              <a:t>Para incluir más de un método de validación, ingréselos en la misma línea de comando como se muestra y verifíquelos en la siguiente salida.</a:t>
            </a:r>
          </a:p>
          <a:p>
            <a:pPr marL="285750" indent="-285750" algn="l">
              <a:buFont typeface="Arial" panose="020B0604020202020204" pitchFamily="34" charset="0"/>
              <a:buChar char="•"/>
            </a:pPr>
            <a:endParaRPr lang="en-CA" sz="1400" dirty="0">
              <a:solidFill>
                <a:srgbClr val="000000"/>
              </a:solidFill>
            </a:endParaRPr>
          </a:p>
        </p:txBody>
      </p:sp>
      <p:pic>
        <p:nvPicPr>
          <p:cNvPr id="4" name="Picture 3">
            <a:extLst>
              <a:ext uri="{FF2B5EF4-FFF2-40B4-BE49-F238E27FC236}">
                <a16:creationId xmlns:a16="http://schemas.microsoft.com/office/drawing/2014/main" xmlns:c15="http://schemas.microsoft.com/office/drawing/2012/chart" xmlns:c="http://schemas.openxmlformats.org/drawingml/2006/chart" xmlns="" id="{504D14C8-E0DA-5340-82E7-06ABA5F2B81F}"/>
              </a:ext>
            </a:extLst>
          </p:cNvPr>
          <p:cNvPicPr>
            <a:picLocks noChangeAspect="1"/>
          </p:cNvPicPr>
          <p:nvPr/>
        </p:nvPicPr>
        <p:blipFill>
          <a:blip r:embed="rId3"/>
          <a:stretch>
            <a:fillRect/>
          </a:stretch>
        </p:blipFill>
        <p:spPr>
          <a:xfrm>
            <a:off x="4767532" y="2103120"/>
            <a:ext cx="3998055" cy="2217103"/>
          </a:xfrm>
          <a:prstGeom prst="rect">
            <a:avLst/>
          </a:prstGeom>
        </p:spPr>
      </p:pic>
    </p:spTree>
    <p:extLst>
      <p:ext uri="{BB962C8B-B14F-4D97-AF65-F5344CB8AC3E}">
        <p14:creationId xmlns:p14="http://schemas.microsoft.com/office/powerpoint/2010/main" val="28327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11.5 - Mitigar ataques STP</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ataques STP</a:t>
            </a:r>
            <a:r>
              <a:rPr lang="en-US" dirty="0"/>
              <a:t/>
            </a:r>
            <a:br>
              <a:rPr lang="en-US" dirty="0"/>
            </a:br>
            <a:r>
              <a:rPr lang="es-419" sz="2400"/>
              <a:t>PortFast y protección de BPDU</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65FC0057-C4C5-284D-BE0F-69850418000A}"/>
              </a:ext>
            </a:extLst>
          </p:cNvPr>
          <p:cNvSpPr>
            <a:spLocks noGrp="1"/>
          </p:cNvSpPr>
          <p:nvPr>
            <p:ph idx="1"/>
          </p:nvPr>
        </p:nvSpPr>
        <p:spPr>
          <a:xfrm>
            <a:off x="431971" y="731837"/>
            <a:ext cx="8280057" cy="3702253"/>
          </a:xfrm>
        </p:spPr>
        <p:txBody>
          <a:bodyPr/>
          <a:lstStyle/>
          <a:p>
            <a:pPr marL="0" indent="0" algn="l" rtl="0"/>
            <a:r>
              <a:rPr lang="es-419" sz="1600">
                <a:solidFill>
                  <a:srgbClr val="000000"/>
                </a:solidFill>
              </a:rPr>
              <a:t>Recuerde que los atacantes de red pueden manipular el Protocolo de árbol de expansión (STP) para realizar un ataque falsificando el puente raíz y cambiando la topología de una red. </a:t>
            </a:r>
          </a:p>
          <a:p>
            <a:pPr marL="0" indent="0" algn="l" rtl="0"/>
            <a:r>
              <a:rPr lang="es-419" sz="1600">
                <a:solidFill>
                  <a:srgbClr val="000000"/>
                </a:solidFill>
              </a:rPr>
              <a:t>Para mitigar los ataques STP, use PortFast y la protección de la unidad de datos de protocolo de puente (BPDU):</a:t>
            </a:r>
          </a:p>
          <a:p>
            <a:pPr marL="73085" lvl="1" indent="0" rtl="0">
              <a:buNone/>
            </a:pPr>
            <a:r>
              <a:rPr lang="es-419" sz="1600" b="1">
                <a:solidFill>
                  <a:srgbClr val="000000"/>
                </a:solidFill>
              </a:rPr>
              <a:t>PortFast</a:t>
            </a:r>
          </a:p>
          <a:p>
            <a:pPr marL="415985" lvl="1" indent="-342900" rtl="0">
              <a:buFont typeface="Arial" panose="020B0604020202020204" pitchFamily="34" charset="0"/>
              <a:buChar char="•"/>
            </a:pPr>
            <a:r>
              <a:rPr lang="es-419" sz="1600">
                <a:solidFill>
                  <a:srgbClr val="000000"/>
                </a:solidFill>
              </a:rPr>
              <a:t>PortFast lleva inmediatamente un puerto al estado de reenvío desde un estado de bloqueo, sin pasar por los estados de escucha y aprendizaje. </a:t>
            </a:r>
          </a:p>
          <a:p>
            <a:pPr marL="415985" lvl="1" indent="-342900" rtl="0">
              <a:buFont typeface="Arial" panose="020B0604020202020204" pitchFamily="34" charset="0"/>
              <a:buChar char="•"/>
            </a:pPr>
            <a:r>
              <a:rPr lang="es-419" sz="1600">
                <a:solidFill>
                  <a:srgbClr val="000000"/>
                </a:solidFill>
              </a:rPr>
              <a:t>Aplica a todos los puertos de acceso de usuario final. </a:t>
            </a:r>
          </a:p>
          <a:p>
            <a:pPr marL="73085" lvl="1" indent="0">
              <a:buNone/>
            </a:pPr>
            <a:endParaRPr lang="en-US" sz="1600" b="1" dirty="0">
              <a:solidFill>
                <a:srgbClr val="000000"/>
              </a:solidFill>
            </a:endParaRPr>
          </a:p>
          <a:p>
            <a:pPr marL="73085" lvl="1" indent="0" rtl="0">
              <a:buNone/>
            </a:pPr>
            <a:r>
              <a:rPr lang="es-419" sz="1600" b="1">
                <a:solidFill>
                  <a:srgbClr val="000000"/>
                </a:solidFill>
              </a:rPr>
              <a:t>Protección de BPDU</a:t>
            </a:r>
          </a:p>
          <a:p>
            <a:pPr marL="415985" lvl="1" indent="-342900" rtl="0">
              <a:buFont typeface="Arial" panose="020B0604020202020204" pitchFamily="34" charset="0"/>
              <a:buChar char="•"/>
            </a:pPr>
            <a:r>
              <a:rPr lang="es-419" sz="1600">
                <a:solidFill>
                  <a:srgbClr val="000000"/>
                </a:solidFill>
              </a:rPr>
              <a:t>El error de protección de BPDU deshabilita inmediatamente un puerto que recibe una BPDU. </a:t>
            </a:r>
          </a:p>
          <a:p>
            <a:pPr marL="415985" lvl="1" indent="-342900" rtl="0">
              <a:buFont typeface="Arial" panose="020B0604020202020204" pitchFamily="34" charset="0"/>
              <a:buChar char="•"/>
            </a:pPr>
            <a:r>
              <a:rPr lang="es-419" sz="1600">
                <a:solidFill>
                  <a:srgbClr val="000000"/>
                </a:solidFill>
              </a:rPr>
              <a:t>Al igual que PortFast, la protección BPDU sólo debe configurarse en interfaces conectadas a dispositivos finales.</a:t>
            </a:r>
          </a:p>
          <a:p>
            <a:pPr marL="342900" indent="-342900" algn="l">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9704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Asegure los puertos no utilizados</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382616C7-B30A-40CC-929E-DD6EC0837DAA}"/>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Los ataques de Capa 2 son de los más sencillos de desplegar para los hackers, pero estas amenazas también pueden ser mitigadas con algunas soluciones comunes de capa 2.</a:t>
            </a:r>
          </a:p>
          <a:p>
            <a:pPr marL="342900" indent="-342900" algn="l" rtl="0">
              <a:buFont typeface="Arial" panose="020B0604020202020204" pitchFamily="34" charset="0"/>
              <a:buChar char="•"/>
            </a:pPr>
            <a:r>
              <a:rPr lang="es-419" sz="1600">
                <a:solidFill>
                  <a:srgbClr val="000000"/>
                </a:solidFill>
              </a:rPr>
              <a:t>Se deben proteger todos los puertos (interfaces) del switch antes de implementar el dispositivo para la producción. ¿Cómo se asegura un puerto dependiendo de su función?.</a:t>
            </a:r>
          </a:p>
          <a:p>
            <a:pPr marL="342900" indent="-342900" algn="l" rtl="0">
              <a:buFont typeface="Arial" panose="020B0604020202020204" pitchFamily="34" charset="0"/>
              <a:buChar char="•"/>
            </a:pPr>
            <a:r>
              <a:rPr lang="es-419" sz="1600">
                <a:solidFill>
                  <a:srgbClr val="000000"/>
                </a:solidFill>
              </a:rPr>
              <a:t>Un método simple que muchos administradores usan para contribuir a la seguridad de la red ante accesos no autorizados es inhabilitar todos los puertos del switch que no se utilizan. Navegue a cada puerto no utilizado y emita el comando de apagado </a:t>
            </a:r>
            <a:r>
              <a:rPr lang="es-419" sz="1600" b="1">
                <a:solidFill>
                  <a:srgbClr val="000000"/>
                </a:solidFill>
              </a:rPr>
              <a:t>shutdown</a:t>
            </a:r>
            <a:r>
              <a:rPr lang="es-419" sz="1600">
                <a:solidFill>
                  <a:srgbClr val="000000"/>
                </a:solidFill>
              </a:rPr>
              <a:t>de Cisco IOS. Si un puerto debe reactivarse más tarde, se puede habilitar con el comando </a:t>
            </a:r>
            <a:r>
              <a:rPr lang="es-419" sz="1600" b="1">
                <a:solidFill>
                  <a:srgbClr val="000000"/>
                </a:solidFill>
              </a:rPr>
              <a:t>no shutdown</a:t>
            </a:r>
            <a:r>
              <a:rPr lang="es-419" sz="1600">
                <a:solidFill>
                  <a:srgbClr val="000000"/>
                </a:solidFill>
              </a:rPr>
              <a:t>.</a:t>
            </a:r>
          </a:p>
          <a:p>
            <a:pPr marL="342900" indent="-342900" algn="l" rtl="0">
              <a:buFont typeface="Arial" panose="020B0604020202020204" pitchFamily="34" charset="0"/>
              <a:buChar char="•"/>
            </a:pPr>
            <a:r>
              <a:rPr lang="es-419" sz="1600">
                <a:solidFill>
                  <a:srgbClr val="000000"/>
                </a:solidFill>
              </a:rPr>
              <a:t>Para configurar un rango de puertos, use el comando </a:t>
            </a:r>
            <a:r>
              <a:rPr lang="es-419" sz="1600" b="1">
                <a:solidFill>
                  <a:srgbClr val="000000"/>
                </a:solidFill>
              </a:rPr>
              <a:t>interface range</a:t>
            </a:r>
            <a:r>
              <a:rPr lang="es-419" sz="1600">
                <a:solidFill>
                  <a:srgbClr val="000000"/>
                </a:solidFill>
              </a:rPr>
              <a:t>.</a:t>
            </a:r>
          </a:p>
        </p:txBody>
      </p:sp>
      <p:sp>
        <p:nvSpPr>
          <p:cNvPr id="8" name="Rectangle 3">
            <a:extLst>
              <a:ext uri="{FF2B5EF4-FFF2-40B4-BE49-F238E27FC236}">
                <a16:creationId xmlns:a16="http://schemas.microsoft.com/office/drawing/2014/main" xmlns:c15="http://schemas.microsoft.com/office/drawing/2012/chart" xmlns:c="http://schemas.openxmlformats.org/drawingml/2006/chart" xmlns="" id="{79DBF04D-30A4-4EEB-B7E2-7AB82D0B955C}"/>
              </a:ext>
            </a:extLst>
          </p:cNvPr>
          <p:cNvSpPr>
            <a:spLocks noChangeArrowheads="1"/>
          </p:cNvSpPr>
          <p:nvPr/>
        </p:nvSpPr>
        <p:spPr bwMode="auto">
          <a:xfrm>
            <a:off x="715818" y="3356316"/>
            <a:ext cx="7712363"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Switch(config)# </a:t>
            </a:r>
            <a:r>
              <a:rPr kumimoji="0" lang="es-419" sz="14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interface range</a:t>
            </a:r>
            <a:r>
              <a:rPr kumimoji="0" lang="es-419"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s-419"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type module/first-number – last-number</a:t>
            </a:r>
            <a:r>
              <a:rPr kumimoji="0" lang="es-419"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ataques STP</a:t>
            </a:r>
            <a:r>
              <a:rPr lang="en-US" sz="1600" dirty="0"/>
              <a:t/>
            </a:r>
            <a:br>
              <a:rPr lang="en-US" sz="1600" dirty="0"/>
            </a:br>
            <a:r>
              <a:rPr lang="es-419" sz="2400"/>
              <a:t>Configurar PortFast</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33C6255F-D9F4-0A4C-AA46-FF2FE6FC9FEA}"/>
              </a:ext>
            </a:extLst>
          </p:cNvPr>
          <p:cNvSpPr>
            <a:spLocks noGrp="1"/>
          </p:cNvSpPr>
          <p:nvPr>
            <p:ph idx="1"/>
          </p:nvPr>
        </p:nvSpPr>
        <p:spPr>
          <a:xfrm>
            <a:off x="474662" y="731838"/>
            <a:ext cx="8280057" cy="1310640"/>
          </a:xfrm>
        </p:spPr>
        <p:txBody>
          <a:bodyPr/>
          <a:lstStyle/>
          <a:p>
            <a:pPr marL="0" indent="0" algn="l" rtl="0"/>
            <a:r>
              <a:rPr lang="es-419" sz="1600">
                <a:solidFill>
                  <a:srgbClr val="000000"/>
                </a:solidFill>
              </a:rPr>
              <a:t>PortFast omite los estados de escucha y aprendizaje de STP para minimizar el tiempo que los puertos de acceso deben esperar a que STP converja. </a:t>
            </a:r>
          </a:p>
          <a:p>
            <a:pPr marL="342900" indent="-342900" algn="l" rtl="0">
              <a:buFont typeface="Arial" panose="020B0604020202020204" pitchFamily="34" charset="0"/>
              <a:buChar char="•"/>
            </a:pPr>
            <a:r>
              <a:rPr lang="es-419" sz="1600">
                <a:solidFill>
                  <a:srgbClr val="000000"/>
                </a:solidFill>
              </a:rPr>
              <a:t>Sólo habilite PortFast en los puertos de acceso.</a:t>
            </a:r>
          </a:p>
          <a:p>
            <a:pPr marL="342900" indent="-342900" algn="l" rtl="0">
              <a:buFont typeface="Arial" panose="020B0604020202020204" pitchFamily="34" charset="0"/>
              <a:buChar char="•"/>
            </a:pPr>
            <a:r>
              <a:rPr lang="es-419" sz="1600">
                <a:solidFill>
                  <a:srgbClr val="000000"/>
                </a:solidFill>
              </a:rPr>
              <a:t>PortFast en enlaces entre conmutadores puede crear un bucle de árbol de expansión.</a:t>
            </a:r>
          </a:p>
        </p:txBody>
      </p:sp>
      <p:sp>
        <p:nvSpPr>
          <p:cNvPr id="6" name="Content Placeholder 3">
            <a:extLst>
              <a:ext uri="{FF2B5EF4-FFF2-40B4-BE49-F238E27FC236}">
                <a16:creationId xmlns:a16="http://schemas.microsoft.com/office/drawing/2014/main" xmlns:c15="http://schemas.microsoft.com/office/drawing/2012/chart" xmlns:c="http://schemas.openxmlformats.org/drawingml/2006/chart" xmlns="" id="{E0ABB6FA-1C8E-47DF-91D1-289FB4659956}"/>
              </a:ext>
            </a:extLst>
          </p:cNvPr>
          <p:cNvSpPr txBox="1">
            <a:spLocks/>
          </p:cNvSpPr>
          <p:nvPr/>
        </p:nvSpPr>
        <p:spPr>
          <a:xfrm>
            <a:off x="474663" y="2042477"/>
            <a:ext cx="4257358" cy="222472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a:solidFill>
                  <a:srgbClr val="000000"/>
                </a:solidFill>
              </a:rPr>
              <a:t>PortFast se puede habilitar:</a:t>
            </a:r>
          </a:p>
          <a:p>
            <a:pPr marL="285750" indent="-285750" algn="l" rtl="0">
              <a:buFont typeface="Arial" panose="020B0604020202020204" pitchFamily="34" charset="0"/>
              <a:buChar char="•"/>
            </a:pPr>
            <a:r>
              <a:rPr lang="es-419" sz="1600" b="1">
                <a:solidFill>
                  <a:srgbClr val="000000"/>
                </a:solidFill>
              </a:rPr>
              <a:t>En una interfaz: </a:t>
            </a:r>
            <a:r>
              <a:rPr lang="es-419" sz="1600">
                <a:solidFill>
                  <a:srgbClr val="000000"/>
                </a:solidFill>
              </a:rPr>
              <a:t>– utilice el comando de </a:t>
            </a:r>
            <a:r>
              <a:rPr lang="es-419" sz="1600" b="1">
                <a:solidFill>
                  <a:srgbClr val="000000"/>
                </a:solidFill>
              </a:rPr>
              <a:t>spanning-tree portfast</a:t>
            </a:r>
            <a:r>
              <a:rPr lang="es-419" sz="1600">
                <a:solidFill>
                  <a:srgbClr val="000000"/>
                </a:solidFill>
              </a:rPr>
              <a:t>.</a:t>
            </a:r>
            <a:r>
              <a:rPr lang="es-419" sz="1600" b="1">
                <a:solidFill>
                  <a:srgbClr val="000000"/>
                </a:solidFill>
              </a:rPr>
              <a:t> </a:t>
            </a:r>
          </a:p>
          <a:p>
            <a:pPr marL="285750" indent="-285750" algn="l" rtl="0">
              <a:buFont typeface="Arial" panose="020B0604020202020204" pitchFamily="34" charset="0"/>
              <a:buChar char="•"/>
            </a:pPr>
            <a:r>
              <a:rPr lang="es-419" sz="1600" b="1">
                <a:solidFill>
                  <a:srgbClr val="000000"/>
                </a:solidFill>
              </a:rPr>
              <a:t>Globalmente:</a:t>
            </a:r>
            <a:r>
              <a:rPr lang="es-419" sz="1600">
                <a:solidFill>
                  <a:srgbClr val="000000"/>
                </a:solidFill>
              </a:rPr>
              <a:t> – use el comando de </a:t>
            </a:r>
            <a:r>
              <a:rPr lang="es-419" sz="1600" b="1">
                <a:solidFill>
                  <a:srgbClr val="000000"/>
                </a:solidFill>
              </a:rPr>
              <a:t>spanning-tree portfast default</a:t>
            </a:r>
            <a:r>
              <a:rPr lang="es-419" sz="1600">
                <a:solidFill>
                  <a:srgbClr val="000000"/>
                </a:solidFill>
              </a:rPr>
              <a:t> para habilitar PortFast en todos los puertos de acceso.</a:t>
            </a:r>
          </a:p>
          <a:p>
            <a:pPr marL="342900" indent="-342900" algn="l">
              <a:buFont typeface="Arial" panose="020B0604020202020204" pitchFamily="34" charset="0"/>
              <a:buChar char="•"/>
            </a:pPr>
            <a:endParaRPr lang="en-CA"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5" name="Picture 4">
            <a:extLst>
              <a:ext uri="{FF2B5EF4-FFF2-40B4-BE49-F238E27FC236}">
                <a16:creationId xmlns:a16="http://schemas.microsoft.com/office/drawing/2014/main" xmlns:c15="http://schemas.microsoft.com/office/drawing/2012/chart" xmlns:c="http://schemas.openxmlformats.org/drawingml/2006/chart" xmlns="" id="{4140213E-AD93-4F68-86B7-32BF6D95CD59}"/>
              </a:ext>
            </a:extLst>
          </p:cNvPr>
          <p:cNvPicPr>
            <a:picLocks noChangeAspect="1"/>
          </p:cNvPicPr>
          <p:nvPr/>
        </p:nvPicPr>
        <p:blipFill>
          <a:blip r:embed="rId3"/>
          <a:stretch>
            <a:fillRect/>
          </a:stretch>
        </p:blipFill>
        <p:spPr>
          <a:xfrm>
            <a:off x="5001676" y="2042477"/>
            <a:ext cx="3753043" cy="1911448"/>
          </a:xfrm>
          <a:prstGeom prst="rect">
            <a:avLst/>
          </a:prstGeom>
        </p:spPr>
      </p:pic>
    </p:spTree>
    <p:extLst>
      <p:ext uri="{BB962C8B-B14F-4D97-AF65-F5344CB8AC3E}">
        <p14:creationId xmlns:p14="http://schemas.microsoft.com/office/powerpoint/2010/main" val="42633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ataques STP</a:t>
            </a:r>
            <a:r>
              <a:rPr lang="en-US" sz="1600" dirty="0"/>
              <a:t/>
            </a:r>
            <a:br>
              <a:rPr lang="en-US" sz="1600" dirty="0"/>
            </a:br>
            <a:r>
              <a:rPr lang="es-419" sz="2400"/>
              <a:t>Configurar PortFast(Cont.)</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33C6255F-D9F4-0A4C-AA46-FF2FE6FC9FEA}"/>
              </a:ext>
            </a:extLst>
          </p:cNvPr>
          <p:cNvSpPr>
            <a:spLocks noGrp="1"/>
          </p:cNvSpPr>
          <p:nvPr>
            <p:ph idx="1"/>
          </p:nvPr>
        </p:nvSpPr>
        <p:spPr>
          <a:xfrm>
            <a:off x="474662" y="731837"/>
            <a:ext cx="8120698" cy="3689897"/>
          </a:xfrm>
        </p:spPr>
        <p:txBody>
          <a:bodyPr/>
          <a:lstStyle/>
          <a:p>
            <a:pPr marL="0" indent="0" algn="l" rtl="0"/>
            <a:r>
              <a:rPr lang="es-419" sz="1600">
                <a:solidFill>
                  <a:srgbClr val="000000"/>
                </a:solidFill>
              </a:rPr>
              <a:t>Para verificar si PortFast está habilitado globalmente, puede usar:</a:t>
            </a:r>
          </a:p>
          <a:p>
            <a:pPr marL="285750" indent="-285750" algn="l" rtl="0">
              <a:buFont typeface="Arial" panose="020B0604020202020204" pitchFamily="34" charset="0"/>
              <a:buChar char="•"/>
            </a:pPr>
            <a:r>
              <a:rPr lang="es-419" sz="1400" b="1">
                <a:solidFill>
                  <a:srgbClr val="000000"/>
                </a:solidFill>
              </a:rPr>
              <a:t>Comando show running-config | begin span</a:t>
            </a:r>
            <a:r>
              <a:rPr lang="es-419" sz="1400">
                <a:solidFill>
                  <a:srgbClr val="000000"/>
                </a:solidFill>
              </a:rPr>
              <a:t> </a:t>
            </a:r>
          </a:p>
          <a:p>
            <a:pPr marL="285750" indent="-285750" algn="l" rtl="0">
              <a:buFont typeface="Arial" panose="020B0604020202020204" pitchFamily="34" charset="0"/>
              <a:buChar char="•"/>
            </a:pPr>
            <a:r>
              <a:rPr lang="es-419" sz="1400" b="1">
                <a:solidFill>
                  <a:srgbClr val="000000"/>
                </a:solidFill>
              </a:rPr>
              <a:t>Comando show spanning-tree summary</a:t>
            </a:r>
            <a:r>
              <a:rPr lang="es-419" sz="1400">
                <a:solidFill>
                  <a:srgbClr val="000000"/>
                </a:solidFill>
              </a:rPr>
              <a:t> </a:t>
            </a:r>
          </a:p>
          <a:p>
            <a:pPr marL="0" indent="0" algn="l"/>
            <a:endParaRPr lang="en-US" sz="1600" dirty="0">
              <a:solidFill>
                <a:srgbClr val="000000"/>
              </a:solidFill>
            </a:endParaRPr>
          </a:p>
          <a:p>
            <a:pPr marL="0" indent="0" algn="l" rtl="0"/>
            <a:r>
              <a:rPr lang="es-419" sz="1400">
                <a:solidFill>
                  <a:srgbClr val="000000"/>
                </a:solidFill>
              </a:rPr>
              <a:t>Para verificar si PortFast tiene habilitada una interfaz, use el comando </a:t>
            </a:r>
            <a:r>
              <a:rPr lang="es-419" sz="1400" b="1">
                <a:solidFill>
                  <a:srgbClr val="000000"/>
                </a:solidFill>
              </a:rPr>
              <a:t>show running-config interface </a:t>
            </a:r>
            <a:r>
              <a:rPr lang="es-419" sz="1400" i="1">
                <a:solidFill>
                  <a:srgbClr val="000000"/>
                </a:solidFill>
              </a:rPr>
              <a:t>type/number </a:t>
            </a:r>
            <a:r>
              <a:rPr lang="es-419" sz="1400">
                <a:solidFill>
                  <a:srgbClr val="000000"/>
                </a:solidFill>
              </a:rPr>
              <a:t>. </a:t>
            </a:r>
          </a:p>
          <a:p>
            <a:pPr marL="0" indent="0" algn="l"/>
            <a:endParaRPr lang="en-US" sz="1400" dirty="0">
              <a:solidFill>
                <a:srgbClr val="000000"/>
              </a:solidFill>
            </a:endParaRPr>
          </a:p>
          <a:p>
            <a:pPr marL="0" indent="0" algn="l" rtl="0"/>
            <a:r>
              <a:rPr lang="es-419" sz="1400">
                <a:solidFill>
                  <a:srgbClr val="000000"/>
                </a:solidFill>
              </a:rPr>
              <a:t>El comando </a:t>
            </a:r>
            <a:r>
              <a:rPr lang="es-419" sz="1400" b="1">
                <a:solidFill>
                  <a:srgbClr val="000000"/>
                </a:solidFill>
              </a:rPr>
              <a:t>show spanning-tree interface </a:t>
            </a:r>
            <a:r>
              <a:rPr lang="es-419" sz="1400" i="1">
                <a:solidFill>
                  <a:srgbClr val="000000"/>
                </a:solidFill>
              </a:rPr>
              <a:t>type/number </a:t>
            </a:r>
            <a:r>
              <a:rPr lang="es-419" sz="1400" b="1">
                <a:solidFill>
                  <a:srgbClr val="000000"/>
                </a:solidFill>
              </a:rPr>
              <a:t>detail</a:t>
            </a:r>
            <a:r>
              <a:rPr lang="es-419" sz="1400">
                <a:solidFill>
                  <a:srgbClr val="000000"/>
                </a:solidFill>
              </a:rPr>
              <a:t> también se puede utilizar para la verificación.</a:t>
            </a:r>
          </a:p>
        </p:txBody>
      </p:sp>
    </p:spTree>
    <p:extLst>
      <p:ext uri="{BB962C8B-B14F-4D97-AF65-F5344CB8AC3E}">
        <p14:creationId xmlns:p14="http://schemas.microsoft.com/office/powerpoint/2010/main" val="237372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Mitigar ataques STP</a:t>
            </a:r>
            <a:r>
              <a:rPr lang="en-US" sz="1600" dirty="0"/>
              <a:t/>
            </a:r>
            <a:br>
              <a:rPr lang="en-US" sz="1600" dirty="0"/>
            </a:br>
            <a:r>
              <a:rPr lang="es-419" sz="2400"/>
              <a:t>Configure BPDU Guard</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797BF870-B116-964B-8319-6DEA2EC18A45}"/>
              </a:ext>
            </a:extLst>
          </p:cNvPr>
          <p:cNvSpPr>
            <a:spLocks noGrp="1"/>
          </p:cNvSpPr>
          <p:nvPr>
            <p:ph idx="1"/>
          </p:nvPr>
        </p:nvSpPr>
        <p:spPr>
          <a:xfrm>
            <a:off x="474662" y="731837"/>
            <a:ext cx="8280057" cy="1439863"/>
          </a:xfrm>
        </p:spPr>
        <p:txBody>
          <a:bodyPr/>
          <a:lstStyle/>
          <a:p>
            <a:pPr marL="0" indent="0" algn="l" rtl="0"/>
            <a:r>
              <a:rPr lang="es-419" sz="1400">
                <a:solidFill>
                  <a:srgbClr val="000000"/>
                </a:solidFill>
              </a:rPr>
              <a:t>Un puerto de acceso podría recibir un BPDU inesperado accidentalmente o porque un usuario conectó un switch no autorizado al puerto de acceso.</a:t>
            </a:r>
          </a:p>
          <a:p>
            <a:pPr marL="285750" indent="-285750" algn="l" rtl="0">
              <a:buFont typeface="Arial" panose="020B0604020202020204" pitchFamily="34" charset="0"/>
              <a:buChar char="•"/>
            </a:pPr>
            <a:r>
              <a:rPr lang="es-419" sz="1400">
                <a:solidFill>
                  <a:srgbClr val="000000"/>
                </a:solidFill>
              </a:rPr>
              <a:t>Si se recibe una BPDU en un puerto de acceso habilitado para BPDU Guard, el puerto se pone en estado de error deshabilitado. </a:t>
            </a:r>
          </a:p>
          <a:p>
            <a:pPr marL="285750" indent="-285750" algn="l" rtl="0">
              <a:buFont typeface="Arial" panose="020B0604020202020204" pitchFamily="34" charset="0"/>
              <a:buChar char="•"/>
            </a:pPr>
            <a:r>
              <a:rPr lang="es-419" sz="1400">
                <a:solidFill>
                  <a:srgbClr val="000000"/>
                </a:solidFill>
              </a:rPr>
              <a:t>Esto significa que el puerto se cierra y debe volver a habilitarse manualmente o recuperarse automáticamente a través del comando </a:t>
            </a:r>
            <a:r>
              <a:rPr lang="es-419" sz="1400" b="1">
                <a:solidFill>
                  <a:srgbClr val="000000"/>
                </a:solidFill>
              </a:rPr>
              <a:t>errdisable recovery cause psecure_violation</a:t>
            </a:r>
            <a:r>
              <a:rPr lang="es-419" sz="1400">
                <a:solidFill>
                  <a:srgbClr val="000000"/>
                </a:solidFill>
              </a:rPr>
              <a:t>.</a:t>
            </a:r>
          </a:p>
        </p:txBody>
      </p:sp>
      <p:sp>
        <p:nvSpPr>
          <p:cNvPr id="5" name="Content Placeholder 3">
            <a:extLst>
              <a:ext uri="{FF2B5EF4-FFF2-40B4-BE49-F238E27FC236}">
                <a16:creationId xmlns:a16="http://schemas.microsoft.com/office/drawing/2014/main" xmlns:c15="http://schemas.microsoft.com/office/drawing/2012/chart" xmlns:c="http://schemas.openxmlformats.org/drawingml/2006/chart" xmlns="" id="{FC532A87-3944-4C97-A223-9033B81A4236}"/>
              </a:ext>
            </a:extLst>
          </p:cNvPr>
          <p:cNvSpPr txBox="1">
            <a:spLocks/>
          </p:cNvSpPr>
          <p:nvPr/>
        </p:nvSpPr>
        <p:spPr>
          <a:xfrm>
            <a:off x="474662" y="2247900"/>
            <a:ext cx="4874577" cy="201930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a:solidFill>
                  <a:srgbClr val="000000"/>
                </a:solidFill>
              </a:rPr>
              <a:t>BPDU Guard se puede habilitar:</a:t>
            </a:r>
          </a:p>
          <a:p>
            <a:pPr marL="285750" indent="-285750" algn="l" rtl="0">
              <a:buFont typeface="Arial" panose="020B0604020202020204" pitchFamily="34" charset="0"/>
              <a:buChar char="•"/>
            </a:pPr>
            <a:r>
              <a:rPr lang="es-419" sz="1400" b="1">
                <a:solidFill>
                  <a:srgbClr val="000000"/>
                </a:solidFill>
              </a:rPr>
              <a:t>En una interfaz: </a:t>
            </a:r>
            <a:r>
              <a:rPr lang="es-419" sz="1400">
                <a:solidFill>
                  <a:srgbClr val="000000"/>
                </a:solidFill>
              </a:rPr>
              <a:t>– use el comando </a:t>
            </a:r>
            <a:r>
              <a:rPr lang="es-419" sz="1400" b="1">
                <a:solidFill>
                  <a:srgbClr val="000000"/>
                </a:solidFill>
              </a:rPr>
              <a:t>spanning-tree bpduguard enable </a:t>
            </a:r>
            <a:r>
              <a:rPr lang="es-419" sz="1400">
                <a:solidFill>
                  <a:srgbClr val="000000"/>
                </a:solidFill>
              </a:rPr>
              <a:t>.</a:t>
            </a:r>
            <a:r>
              <a:rPr lang="es-419" sz="1400" b="1">
                <a:solidFill>
                  <a:srgbClr val="000000"/>
                </a:solidFill>
              </a:rPr>
              <a:t> </a:t>
            </a:r>
          </a:p>
          <a:p>
            <a:pPr marL="285750" indent="-285750" algn="l" rtl="0">
              <a:buFont typeface="Arial" panose="020B0604020202020204" pitchFamily="34" charset="0"/>
              <a:buChar char="•"/>
            </a:pPr>
            <a:r>
              <a:rPr lang="es-419" sz="1400" b="1">
                <a:solidFill>
                  <a:srgbClr val="000000"/>
                </a:solidFill>
              </a:rPr>
              <a:t>Globalmente:</a:t>
            </a:r>
            <a:r>
              <a:rPr lang="es-419" sz="1400">
                <a:solidFill>
                  <a:srgbClr val="000000"/>
                </a:solidFill>
              </a:rPr>
              <a:t> – use el comando de configuración </a:t>
            </a:r>
            <a:r>
              <a:rPr lang="es-419" sz="1400" b="1">
                <a:solidFill>
                  <a:srgbClr val="000000"/>
                </a:solidFill>
              </a:rPr>
              <a:t>spanning-tree portfast bpduguard default</a:t>
            </a:r>
            <a:r>
              <a:rPr lang="es-419" sz="1400">
                <a:solidFill>
                  <a:srgbClr val="000000"/>
                </a:solidFill>
              </a:rPr>
              <a:t> para habilitar BPDU Guard en todos los puertos de acceso.</a:t>
            </a:r>
          </a:p>
          <a:p>
            <a:pPr marL="285750" indent="-28575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8E3F4A26-FB15-408B-BECA-EC19798B1FF1}"/>
              </a:ext>
            </a:extLst>
          </p:cNvPr>
          <p:cNvPicPr>
            <a:picLocks noChangeAspect="1"/>
          </p:cNvPicPr>
          <p:nvPr/>
        </p:nvPicPr>
        <p:blipFill>
          <a:blip r:embed="rId3"/>
          <a:stretch>
            <a:fillRect/>
          </a:stretch>
        </p:blipFill>
        <p:spPr>
          <a:xfrm>
            <a:off x="5864631" y="2247900"/>
            <a:ext cx="2794144" cy="2508379"/>
          </a:xfrm>
          <a:prstGeom prst="rect">
            <a:avLst/>
          </a:prstGeom>
        </p:spPr>
      </p:pic>
    </p:spTree>
    <p:extLst>
      <p:ext uri="{BB962C8B-B14F-4D97-AF65-F5344CB8AC3E}">
        <p14:creationId xmlns:p14="http://schemas.microsoft.com/office/powerpoint/2010/main" val="39990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11.6 -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Práctica del módulo y cuestionario</a:t>
            </a:r>
            <a:r>
              <a:rPr lang="en-US" sz="1600" dirty="0"/>
              <a:t/>
            </a:r>
            <a:br>
              <a:rPr lang="en-US" sz="1600" dirty="0"/>
            </a:br>
            <a:r>
              <a:rPr lang="es-419" sz="2400"/>
              <a:t>Packet Tracer – Switch configuraciones de seguridad</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79130D30-1A9D-D644-8924-A5D0D167798F}"/>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En esta actividad de Packet Tracer, usted puede:</a:t>
            </a:r>
          </a:p>
          <a:p>
            <a:pPr marL="342900" indent="-342900" algn="l" rtl="0">
              <a:buFont typeface="Arial" panose="020B0604020202020204" pitchFamily="34" charset="0"/>
              <a:buChar char="•"/>
            </a:pPr>
            <a:r>
              <a:rPr lang="es-419" sz="1800">
                <a:solidFill>
                  <a:srgbClr val="000000"/>
                </a:solidFill>
              </a:rPr>
              <a:t>Proteger los puertos sin utilizar.</a:t>
            </a:r>
          </a:p>
          <a:p>
            <a:pPr marL="342900" indent="-342900" algn="l" rtl="0">
              <a:buFont typeface="Arial" panose="020B0604020202020204" pitchFamily="34" charset="0"/>
              <a:buChar char="•"/>
            </a:pPr>
            <a:r>
              <a:rPr lang="es-419" sz="1800">
                <a:solidFill>
                  <a:srgbClr val="000000"/>
                </a:solidFill>
              </a:rPr>
              <a:t>Implementar seguridad de puertos</a:t>
            </a:r>
          </a:p>
          <a:p>
            <a:pPr marL="342900" indent="-342900" algn="l" rtl="0">
              <a:buFont typeface="Arial" panose="020B0604020202020204" pitchFamily="34" charset="0"/>
              <a:buChar char="•"/>
            </a:pPr>
            <a:r>
              <a:rPr lang="es-419" sz="1800">
                <a:solidFill>
                  <a:srgbClr val="000000"/>
                </a:solidFill>
              </a:rPr>
              <a:t>Mitigar los ataques de salto de VLAN</a:t>
            </a:r>
          </a:p>
          <a:p>
            <a:pPr marL="342900" indent="-342900" algn="l" rtl="0">
              <a:buFont typeface="Arial" panose="020B0604020202020204" pitchFamily="34" charset="0"/>
              <a:buChar char="•"/>
            </a:pPr>
            <a:r>
              <a:rPr lang="es-419" sz="1800">
                <a:solidFill>
                  <a:srgbClr val="000000"/>
                </a:solidFill>
              </a:rPr>
              <a:t>Mitigar los ataques de DHCP</a:t>
            </a:r>
          </a:p>
          <a:p>
            <a:pPr marL="342900" indent="-342900" algn="l" rtl="0">
              <a:buFont typeface="Arial" panose="020B0604020202020204" pitchFamily="34" charset="0"/>
              <a:buChar char="•"/>
            </a:pPr>
            <a:r>
              <a:rPr lang="es-419" sz="1800">
                <a:solidFill>
                  <a:srgbClr val="000000"/>
                </a:solidFill>
              </a:rPr>
              <a:t>Mitigar de ataques de ARP</a:t>
            </a:r>
          </a:p>
          <a:p>
            <a:pPr marL="342900" indent="-342900" algn="l" rtl="0">
              <a:buFont typeface="Arial" panose="020B0604020202020204" pitchFamily="34" charset="0"/>
              <a:buChar char="•"/>
            </a:pPr>
            <a:r>
              <a:rPr lang="es-419" sz="1800">
                <a:solidFill>
                  <a:srgbClr val="000000"/>
                </a:solidFill>
              </a:rPr>
              <a:t>Mitigar de ataques de STP</a:t>
            </a:r>
          </a:p>
          <a:p>
            <a:pPr marL="342900" indent="-342900" algn="l" rtl="0">
              <a:buFont typeface="Arial" panose="020B0604020202020204" pitchFamily="34" charset="0"/>
              <a:buChar char="•"/>
            </a:pPr>
            <a:r>
              <a:rPr lang="es-419" sz="1800">
                <a:solidFill>
                  <a:srgbClr val="000000"/>
                </a:solidFill>
              </a:rPr>
              <a:t>Verificar de la configuración del switch</a:t>
            </a:r>
            <a:r>
              <a:rPr lang="en-US" sz="1600" dirty="0">
                <a:solidFill>
                  <a:srgbClr val="000000"/>
                </a:solidFill>
              </a:rPr>
              <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Módulo de Práctica y Prueba</a:t>
            </a:r>
            <a:r>
              <a:rPr lang="en-US" sz="1600" dirty="0"/>
              <a:t/>
            </a:r>
            <a:br>
              <a:rPr lang="en-US" sz="1600" dirty="0"/>
            </a:br>
            <a:r>
              <a:rPr lang="es-419" sz="2400"/>
              <a:t>Lab – Switch configuraciones de seguridad</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79130D30-1A9D-D644-8924-A5D0D167798F}"/>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En esta práctica de laboratorio, usted puede:</a:t>
            </a:r>
          </a:p>
          <a:p>
            <a:pPr marL="342900" indent="-342900" algn="l" rtl="0">
              <a:buFont typeface="Arial" panose="020B0604020202020204" pitchFamily="34" charset="0"/>
              <a:buChar char="•"/>
            </a:pPr>
            <a:r>
              <a:rPr lang="es-419" sz="1800">
                <a:solidFill>
                  <a:srgbClr val="000000"/>
                </a:solidFill>
              </a:rPr>
              <a:t>Proteger los puertos sin utilizar.</a:t>
            </a:r>
          </a:p>
          <a:p>
            <a:pPr marL="342900" indent="-342900" algn="l" rtl="0">
              <a:buFont typeface="Arial" panose="020B0604020202020204" pitchFamily="34" charset="0"/>
              <a:buChar char="•"/>
            </a:pPr>
            <a:r>
              <a:rPr lang="es-419" sz="1800">
                <a:solidFill>
                  <a:srgbClr val="000000"/>
                </a:solidFill>
              </a:rPr>
              <a:t>Implementar seguridad de puertos</a:t>
            </a:r>
          </a:p>
          <a:p>
            <a:pPr marL="342900" indent="-342900" algn="l" rtl="0">
              <a:buFont typeface="Arial" panose="020B0604020202020204" pitchFamily="34" charset="0"/>
              <a:buChar char="•"/>
            </a:pPr>
            <a:r>
              <a:rPr lang="es-419" sz="1800">
                <a:solidFill>
                  <a:srgbClr val="000000"/>
                </a:solidFill>
              </a:rPr>
              <a:t>Mitigar los ataques de salto de VLAN</a:t>
            </a:r>
          </a:p>
          <a:p>
            <a:pPr marL="342900" indent="-342900" algn="l" rtl="0">
              <a:buFont typeface="Arial" panose="020B0604020202020204" pitchFamily="34" charset="0"/>
              <a:buChar char="•"/>
            </a:pPr>
            <a:r>
              <a:rPr lang="es-419" sz="1800">
                <a:solidFill>
                  <a:srgbClr val="000000"/>
                </a:solidFill>
              </a:rPr>
              <a:t>Mitigar ataques de DHCP</a:t>
            </a:r>
          </a:p>
          <a:p>
            <a:pPr marL="342900" indent="-342900" algn="l" rtl="0">
              <a:buFont typeface="Arial" panose="020B0604020202020204" pitchFamily="34" charset="0"/>
              <a:buChar char="•"/>
            </a:pPr>
            <a:r>
              <a:rPr lang="es-419" sz="1800">
                <a:solidFill>
                  <a:srgbClr val="000000"/>
                </a:solidFill>
              </a:rPr>
              <a:t>Mitigar ataques de ARP</a:t>
            </a:r>
          </a:p>
          <a:p>
            <a:pPr marL="342900" indent="-342900" algn="l" rtl="0">
              <a:buFont typeface="Arial" panose="020B0604020202020204" pitchFamily="34" charset="0"/>
              <a:buChar char="•"/>
            </a:pPr>
            <a:r>
              <a:rPr lang="es-419" sz="1800">
                <a:solidFill>
                  <a:srgbClr val="000000"/>
                </a:solidFill>
              </a:rPr>
              <a:t>Mitigar ataques de STP</a:t>
            </a:r>
          </a:p>
          <a:p>
            <a:pPr marL="342900" indent="-342900" algn="l" rtl="0">
              <a:buFont typeface="Arial" panose="020B0604020202020204" pitchFamily="34" charset="0"/>
              <a:buChar char="•"/>
            </a:pPr>
            <a:r>
              <a:rPr lang="es-419" sz="1800">
                <a:solidFill>
                  <a:srgbClr val="000000"/>
                </a:solidFill>
              </a:rPr>
              <a:t>Verificar la configuración del switch</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188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a:latin typeface="Arial" charset="0"/>
              </a:rPr>
              <a:t>Module 11: LAN Security Concepts</a:t>
            </a:r>
            <a:r>
              <a:rPr lang="en-US" dirty="0">
                <a:latin typeface="Arial" charset="0"/>
              </a:rPr>
              <a:t/>
            </a:r>
            <a:br>
              <a:rPr lang="en-US" dirty="0">
                <a:latin typeface="Arial" charset="0"/>
              </a:rPr>
            </a:br>
            <a:r>
              <a:rPr lang="es-419">
                <a:latin typeface="Arial" charset="0"/>
              </a:rPr>
              <a:t>New Terms and Commands</a:t>
            </a:r>
          </a:p>
        </p:txBody>
      </p:sp>
      <p:sp>
        <p:nvSpPr>
          <p:cNvPr id="3" name="Content Placeholder 2">
            <a:extLst>
              <a:ext uri="{FF2B5EF4-FFF2-40B4-BE49-F238E27FC236}">
                <a16:creationId xmlns:a16="http://schemas.microsoft.com/office/drawing/2014/main" xmlns:c15="http://schemas.microsoft.com/office/drawing/2012/chart" xmlns:c="http://schemas.openxmlformats.org/drawingml/2006/chart" xmlns="" id="{CE8C6162-D86A-9644-A0EE-E1EE5E7020B3}"/>
              </a:ext>
            </a:extLst>
          </p:cNvPr>
          <p:cNvSpPr>
            <a:spLocks noGrp="1"/>
          </p:cNvSpPr>
          <p:nvPr>
            <p:ph idx="1"/>
          </p:nvPr>
        </p:nvSpPr>
        <p:spPr>
          <a:xfrm>
            <a:off x="502411" y="732269"/>
            <a:ext cx="4069589" cy="3934981"/>
          </a:xfrm>
          <a:ln>
            <a:solidFill>
              <a:srgbClr val="000000"/>
            </a:solidFill>
          </a:ln>
        </p:spPr>
        <p:txBody>
          <a:bodyPr/>
          <a:lstStyle/>
          <a:p>
            <a:pPr rtl="0">
              <a:buFont typeface="Arial" panose="020B0604020202020204" pitchFamily="34" charset="0"/>
              <a:buChar char="•"/>
            </a:pPr>
            <a:r>
              <a:rPr lang="es-419" sz="1200" b="1"/>
              <a:t>interface range</a:t>
            </a:r>
          </a:p>
          <a:p>
            <a:pPr rtl="0">
              <a:buFont typeface="Arial" panose="020B0604020202020204" pitchFamily="34" charset="0"/>
              <a:buChar char="•"/>
            </a:pPr>
            <a:r>
              <a:rPr lang="es-419" sz="1200" b="1"/>
              <a:t>switchport port-security</a:t>
            </a:r>
          </a:p>
          <a:p>
            <a:pPr rtl="0">
              <a:buFont typeface="Arial" panose="020B0604020202020204" pitchFamily="34" charset="0"/>
              <a:buChar char="•"/>
            </a:pPr>
            <a:r>
              <a:rPr lang="es-419" sz="1200" b="1"/>
              <a:t>switchport port-security interface</a:t>
            </a:r>
          </a:p>
          <a:p>
            <a:pPr rtl="0">
              <a:buFont typeface="Arial" panose="020B0604020202020204" pitchFamily="34" charset="0"/>
              <a:buChar char="•"/>
            </a:pPr>
            <a:r>
              <a:rPr lang="es-419" sz="1200" b="1"/>
              <a:t>switchport port-security maximum</a:t>
            </a:r>
          </a:p>
          <a:p>
            <a:pPr rtl="0">
              <a:buFont typeface="Arial" panose="020B0604020202020204" pitchFamily="34" charset="0"/>
              <a:buChar char="•"/>
            </a:pPr>
            <a:r>
              <a:rPr lang="es-419" sz="1200" b="1"/>
              <a:t>switchport port-security mac-address</a:t>
            </a:r>
          </a:p>
          <a:p>
            <a:pPr rtl="0">
              <a:buFont typeface="Arial" panose="020B0604020202020204" pitchFamily="34" charset="0"/>
              <a:buChar char="•"/>
            </a:pPr>
            <a:r>
              <a:rPr lang="es-419" sz="1200" b="1"/>
              <a:t>switchport port-security mac-address sticky</a:t>
            </a:r>
          </a:p>
          <a:p>
            <a:pPr rtl="0">
              <a:buFont typeface="Arial" panose="020B0604020202020204" pitchFamily="34" charset="0"/>
              <a:buChar char="•"/>
            </a:pPr>
            <a:r>
              <a:rPr lang="es-419" sz="1200" b="1"/>
              <a:t>switchport port-security aging time #</a:t>
            </a:r>
          </a:p>
          <a:p>
            <a:pPr rtl="0">
              <a:buFont typeface="Arial" panose="020B0604020202020204" pitchFamily="34" charset="0"/>
              <a:buChar char="•"/>
            </a:pPr>
            <a:r>
              <a:rPr lang="es-419" sz="1200" b="1"/>
              <a:t>switchport port-security aging type </a:t>
            </a:r>
          </a:p>
          <a:p>
            <a:pPr rtl="0">
              <a:buFont typeface="Arial" panose="020B0604020202020204" pitchFamily="34" charset="0"/>
              <a:buChar char="•"/>
            </a:pPr>
            <a:r>
              <a:rPr lang="es-419" sz="1200" b="1"/>
              <a:t>switchport port-security violation</a:t>
            </a:r>
          </a:p>
          <a:p>
            <a:pPr rtl="0">
              <a:buFont typeface="Arial" panose="020B0604020202020204" pitchFamily="34" charset="0"/>
              <a:buChar char="•"/>
            </a:pPr>
            <a:r>
              <a:rPr lang="es-419" sz="1200" b="1"/>
              <a:t>show switchport port-security</a:t>
            </a:r>
          </a:p>
          <a:p>
            <a:pPr rtl="0">
              <a:buFont typeface="Arial" panose="020B0604020202020204" pitchFamily="34" charset="0"/>
              <a:buChar char="•"/>
            </a:pPr>
            <a:r>
              <a:rPr lang="es-419" sz="1200" b="1"/>
              <a:t>switchport mode access|trunk</a:t>
            </a:r>
          </a:p>
          <a:p>
            <a:pPr rtl="0">
              <a:buFont typeface="Arial" panose="020B0604020202020204" pitchFamily="34" charset="0"/>
              <a:buChar char="•"/>
            </a:pPr>
            <a:r>
              <a:rPr lang="es-419" sz="1200" b="1"/>
              <a:t>switchport nonegotiate</a:t>
            </a:r>
          </a:p>
        </p:txBody>
      </p:sp>
      <p:sp>
        <p:nvSpPr>
          <p:cNvPr id="6" name="Content Placeholder 2">
            <a:extLst>
              <a:ext uri="{FF2B5EF4-FFF2-40B4-BE49-F238E27FC236}">
                <a16:creationId xmlns:a16="http://schemas.microsoft.com/office/drawing/2014/main" xmlns:c15="http://schemas.microsoft.com/office/drawing/2012/chart" xmlns:c="http://schemas.openxmlformats.org/drawingml/2006/chart" xmlns="" id="{B1627BFE-6B32-CC4C-95DE-D9696B38972C}"/>
              </a:ext>
            </a:extLst>
          </p:cNvPr>
          <p:cNvSpPr txBox="1">
            <a:spLocks/>
          </p:cNvSpPr>
          <p:nvPr/>
        </p:nvSpPr>
        <p:spPr bwMode="auto">
          <a:xfrm>
            <a:off x="4572000" y="732268"/>
            <a:ext cx="4069589" cy="39349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es-419" sz="1200" b="1"/>
              <a:t>switchport trunk native vlan #</a:t>
            </a:r>
          </a:p>
          <a:p>
            <a:pPr rtl="0">
              <a:buFont typeface="Arial" panose="020B0604020202020204" pitchFamily="34" charset="0"/>
              <a:buChar char="•"/>
            </a:pPr>
            <a:r>
              <a:rPr lang="es-419" sz="1200" b="1"/>
              <a:t>ip dhcp snooping</a:t>
            </a:r>
          </a:p>
          <a:p>
            <a:pPr rtl="0">
              <a:buFont typeface="Arial" panose="020B0604020202020204" pitchFamily="34" charset="0"/>
              <a:buChar char="•"/>
            </a:pPr>
            <a:r>
              <a:rPr lang="es-419" sz="1200" b="1"/>
              <a:t>ip dhcp snooping vlan #</a:t>
            </a:r>
          </a:p>
          <a:p>
            <a:pPr rtl="0">
              <a:buFont typeface="Arial" panose="020B0604020202020204" pitchFamily="34" charset="0"/>
              <a:buChar char="•"/>
            </a:pPr>
            <a:r>
              <a:rPr lang="es-419" sz="1200" b="1"/>
              <a:t>ip dhcp snooping limit rate</a:t>
            </a:r>
          </a:p>
          <a:p>
            <a:pPr rtl="0">
              <a:buFont typeface="Arial" panose="020B0604020202020204" pitchFamily="34" charset="0"/>
              <a:buChar char="•"/>
            </a:pPr>
            <a:r>
              <a:rPr lang="es-419" sz="1200" b="1"/>
              <a:t>show ip dhcp snooping</a:t>
            </a:r>
          </a:p>
          <a:p>
            <a:pPr rtl="0">
              <a:buFont typeface="Arial" panose="020B0604020202020204" pitchFamily="34" charset="0"/>
              <a:buChar char="•"/>
            </a:pPr>
            <a:r>
              <a:rPr lang="es-419" sz="1200" b="1"/>
              <a:t>ip arp inspection vlan #</a:t>
            </a:r>
          </a:p>
          <a:p>
            <a:pPr rtl="0">
              <a:buFont typeface="Arial" panose="020B0604020202020204" pitchFamily="34" charset="0"/>
              <a:buChar char="•"/>
            </a:pPr>
            <a:r>
              <a:rPr lang="es-419" sz="1200" b="1"/>
              <a:t>ip dhcp snooping trust</a:t>
            </a:r>
          </a:p>
          <a:p>
            <a:pPr rtl="0">
              <a:buFont typeface="Arial" panose="020B0604020202020204" pitchFamily="34" charset="0"/>
              <a:buChar char="•"/>
            </a:pPr>
            <a:r>
              <a:rPr lang="es-419" sz="1200" b="1"/>
              <a:t>ip arp inspection trust</a:t>
            </a:r>
          </a:p>
          <a:p>
            <a:pPr rtl="0">
              <a:buFont typeface="Arial" panose="020B0604020202020204" pitchFamily="34" charset="0"/>
              <a:buChar char="•"/>
            </a:pPr>
            <a:r>
              <a:rPr lang="es-419" sz="1200" b="1"/>
              <a:t>ip arp inspection validate</a:t>
            </a:r>
          </a:p>
          <a:p>
            <a:pPr rtl="0">
              <a:buFont typeface="Arial" panose="020B0604020202020204" pitchFamily="34" charset="0"/>
              <a:buChar char="•"/>
            </a:pPr>
            <a:r>
              <a:rPr lang="es-419" sz="1200" b="1"/>
              <a:t>spanning-tree portfast {default}</a:t>
            </a:r>
          </a:p>
          <a:p>
            <a:pPr rtl="0">
              <a:buFont typeface="Arial" panose="020B0604020202020204" pitchFamily="34" charset="0"/>
              <a:buChar char="•"/>
            </a:pPr>
            <a:r>
              <a:rPr lang="es-419" sz="1200" b="1"/>
              <a:t>spanning-tree bpduguard enable</a:t>
            </a:r>
          </a:p>
          <a:p>
            <a:pPr rtl="0">
              <a:buFont typeface="Arial" panose="020B0604020202020204" pitchFamily="34" charset="0"/>
              <a:buChar char="•"/>
            </a:pPr>
            <a:r>
              <a:rPr lang="es-419" sz="1200" b="1"/>
              <a:t>spanning-tree porfast bpduguard default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la seguridad de puertos (Port Security)</a:t>
            </a:r>
            <a:r>
              <a:rPr lang="en-US" dirty="0"/>
              <a:t/>
            </a:r>
            <a:br>
              <a:rPr lang="en-US" dirty="0"/>
            </a:br>
            <a:r>
              <a:rPr lang="es-419" sz="2400"/>
              <a:t>Mitigar los ataques de la tabla de direcciones MAC</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2D2D89E2-D658-4941-8C21-72A164C1B29F}"/>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método más simple y eficaz para evitar ataques por saturación de la tabla de direcciones MAC es habilitar el port security.</a:t>
            </a:r>
          </a:p>
          <a:p>
            <a:pPr marL="342900" indent="-342900" algn="l" rtl="0">
              <a:buFont typeface="Arial" panose="020B0604020202020204" pitchFamily="34" charset="0"/>
              <a:buChar char="•"/>
            </a:pPr>
            <a:r>
              <a:rPr lang="es-419" sz="1600">
                <a:solidFill>
                  <a:srgbClr val="000000"/>
                </a:solidFill>
              </a:rPr>
              <a:t>La seguridad de puertos limita la cantidad de direcciones MAC válidas permitidas en el puerto. Permite a un administrador configurar manualmente las direcciones MAC para un puerto o permitir que el switch aprenda dinámicamente un número limitado de direcciones MAC. Cuando un puerto configurado con port security recibe un trama, la dirección MAC de origen del trama se compara con la lista de direcciones MAC de origen seguro que se configuraron manualmente o se aprendieron dinámicamente en el puerto.</a:t>
            </a:r>
          </a:p>
          <a:p>
            <a:pPr marL="342900" indent="-342900" algn="l" rtl="0">
              <a:buFont typeface="Arial" panose="020B0604020202020204" pitchFamily="34" charset="0"/>
              <a:buChar char="•"/>
            </a:pPr>
            <a:r>
              <a:rPr lang="es-419" sz="1600">
                <a:solidFill>
                  <a:srgbClr val="000000"/>
                </a:solidFill>
              </a:rPr>
              <a:t>Al limitar a uno el número de direcciones MAC permitidas en un puerto, port security se puede utilizar para controlar el acceso no autorizado a la red.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0382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Activar Port Security</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3FCCF7BA-AB28-44CC-AB79-6CF565E3746D}"/>
              </a:ext>
            </a:extLst>
          </p:cNvPr>
          <p:cNvSpPr>
            <a:spLocks noGrp="1"/>
          </p:cNvSpPr>
          <p:nvPr>
            <p:ph idx="1"/>
          </p:nvPr>
        </p:nvSpPr>
        <p:spPr>
          <a:xfrm>
            <a:off x="142240" y="731838"/>
            <a:ext cx="8612479" cy="2742882"/>
          </a:xfrm>
        </p:spPr>
        <p:txBody>
          <a:bodyPr/>
          <a:lstStyle/>
          <a:p>
            <a:pPr marL="0" indent="0" algn="l" rtl="0"/>
            <a:r>
              <a:rPr lang="es-419" sz="1600">
                <a:solidFill>
                  <a:srgbClr val="000000"/>
                </a:solidFill>
              </a:rPr>
              <a:t>Port security se habilita con el comando </a:t>
            </a:r>
            <a:r>
              <a:rPr lang="es-419" sz="1600" b="1">
                <a:solidFill>
                  <a:srgbClr val="000000"/>
                </a:solidFill>
              </a:rPr>
              <a:t>switchport port-security </a:t>
            </a:r>
            <a:r>
              <a:rPr lang="es-419" sz="1600">
                <a:solidFill>
                  <a:srgbClr val="000000"/>
                </a:solidFill>
              </a:rPr>
              <a:t>de la interfaz de puerto</a:t>
            </a:r>
          </a:p>
          <a:p>
            <a:pPr marL="0" indent="0" algn="l"/>
            <a:endParaRPr lang="en-US" sz="1600" dirty="0">
              <a:solidFill>
                <a:srgbClr val="000000"/>
              </a:solidFill>
            </a:endParaRPr>
          </a:p>
          <a:p>
            <a:pPr marL="0" indent="0" algn="l" rtl="0"/>
            <a:r>
              <a:rPr lang="es-419" sz="1600">
                <a:solidFill>
                  <a:srgbClr val="000000"/>
                </a:solidFill>
              </a:rPr>
              <a:t>Observe que en el ejemplo, el comando </a:t>
            </a:r>
            <a:r>
              <a:rPr lang="es-419" sz="1600" b="1">
                <a:solidFill>
                  <a:srgbClr val="000000"/>
                </a:solidFill>
              </a:rPr>
              <a:t>switchport port-security</a:t>
            </a:r>
            <a:r>
              <a:rPr lang="es-419" sz="1600">
                <a:solidFill>
                  <a:srgbClr val="000000"/>
                </a:solidFill>
              </a:rPr>
              <a:t> fue rechazado. Esto se debe a que port security solo se puede configurar en puertos de acceso o trunks configurados manualmente Los puertos capa 2 del switch están definidos como dynamic auto (troncal encendido), de manera predeterminada. Por lo tanto, en el ejemplo, el puerto se configura con el comando </a:t>
            </a:r>
            <a:r>
              <a:rPr lang="es-419" sz="1600" b="1">
                <a:solidFill>
                  <a:srgbClr val="000000"/>
                </a:solidFill>
              </a:rPr>
              <a:t>switchport mode access</a:t>
            </a:r>
            <a:r>
              <a:rPr lang="es-419" sz="1600">
                <a:solidFill>
                  <a:srgbClr val="000000"/>
                </a:solidFill>
              </a:rPr>
              <a:t> de la interfaz</a:t>
            </a:r>
          </a:p>
          <a:p>
            <a:pPr marL="0" indent="0" algn="l"/>
            <a:endParaRPr lang="en-US" sz="1600" b="1" dirty="0">
              <a:solidFill>
                <a:srgbClr val="000000"/>
              </a:solidFill>
            </a:endParaRPr>
          </a:p>
          <a:p>
            <a:pPr marL="0" indent="0" algn="l" rtl="0"/>
            <a:r>
              <a:rPr lang="es-419" sz="1600" b="1">
                <a:solidFill>
                  <a:srgbClr val="000000"/>
                </a:solidFill>
              </a:rPr>
              <a:t>Nota</a:t>
            </a:r>
            <a:r>
              <a:rPr lang="es-419" sz="1600">
                <a:solidFill>
                  <a:srgbClr val="000000"/>
                </a:solidFill>
              </a:rPr>
              <a:t>: La configuración de port security troncal va mas allá del alcance de este curso.</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c15="http://schemas.microsoft.com/office/drawing/2012/chart" xmlns:c="http://schemas.openxmlformats.org/drawingml/2006/chart" xmlns="" id="{00B1C3E7-3B22-40C8-88E3-6C624E7025E2}"/>
              </a:ext>
            </a:extLst>
          </p:cNvPr>
          <p:cNvPicPr>
            <a:picLocks noChangeAspect="1"/>
          </p:cNvPicPr>
          <p:nvPr/>
        </p:nvPicPr>
        <p:blipFill>
          <a:blip r:embed="rId3"/>
          <a:stretch>
            <a:fillRect/>
          </a:stretch>
        </p:blipFill>
        <p:spPr>
          <a:xfrm>
            <a:off x="2384001" y="3474720"/>
            <a:ext cx="3313355" cy="1288129"/>
          </a:xfrm>
          <a:prstGeom prst="rect">
            <a:avLst/>
          </a:prstGeom>
        </p:spPr>
      </p:pic>
    </p:spTree>
    <p:extLst>
      <p:ext uri="{BB962C8B-B14F-4D97-AF65-F5344CB8AC3E}">
        <p14:creationId xmlns:p14="http://schemas.microsoft.com/office/powerpoint/2010/main" val="7837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 </a:t>
            </a:r>
            <a:r>
              <a:rPr lang="en-US" dirty="0"/>
              <a:t/>
            </a:r>
            <a:br>
              <a:rPr lang="en-US" dirty="0"/>
            </a:br>
            <a:r>
              <a:rPr lang="es-419" sz="2400"/>
              <a:t>Activar Port Security (Cont.) </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3FCCF7BA-AB28-44CC-AB79-6CF565E3746D}"/>
              </a:ext>
            </a:extLst>
          </p:cNvPr>
          <p:cNvSpPr>
            <a:spLocks noGrp="1"/>
          </p:cNvSpPr>
          <p:nvPr>
            <p:ph idx="1"/>
          </p:nvPr>
        </p:nvSpPr>
        <p:spPr>
          <a:xfrm>
            <a:off x="180975" y="731837"/>
            <a:ext cx="4982152" cy="3689897"/>
          </a:xfrm>
        </p:spPr>
        <p:txBody>
          <a:bodyPr/>
          <a:lstStyle/>
          <a:p>
            <a:pPr marL="0" indent="0" algn="l" rtl="0"/>
            <a:r>
              <a:rPr lang="es-419" sz="1600">
                <a:solidFill>
                  <a:srgbClr val="000000"/>
                </a:solidFill>
              </a:rPr>
              <a:t>Use el </a:t>
            </a:r>
            <a:r>
              <a:rPr lang="es-419" sz="1600" b="1">
                <a:solidFill>
                  <a:srgbClr val="000000"/>
                </a:solidFill>
              </a:rPr>
              <a:t>comando show port-security interface</a:t>
            </a:r>
            <a:r>
              <a:rPr lang="es-419" sz="1600">
                <a:solidFill>
                  <a:srgbClr val="000000"/>
                </a:solidFill>
              </a:rPr>
              <a:t> para mostrar la configuración de seguridad del puerto actual para FastEthernet 0/1. </a:t>
            </a:r>
          </a:p>
          <a:p>
            <a:pPr marL="285750" indent="-285750" algn="l" rtl="0">
              <a:buFont typeface="Arial" panose="020B0604020202020204" pitchFamily="34" charset="0"/>
              <a:buChar char="•"/>
            </a:pPr>
            <a:r>
              <a:rPr lang="es-419" sz="1600">
                <a:solidFill>
                  <a:srgbClr val="000000"/>
                </a:solidFill>
              </a:rPr>
              <a:t>Note que port security está habilitado, el modo de violación esta apagado, y que el número máximo de direcciones MAC permitidas es 1. </a:t>
            </a:r>
          </a:p>
          <a:p>
            <a:pPr marL="285750" indent="-285750" algn="l" rtl="0">
              <a:buFont typeface="Arial" panose="020B0604020202020204" pitchFamily="34" charset="0"/>
              <a:buChar char="•"/>
            </a:pPr>
            <a:r>
              <a:rPr lang="es-419" sz="1600">
                <a:solidFill>
                  <a:srgbClr val="000000"/>
                </a:solidFill>
              </a:rPr>
              <a:t>Si un dispositivo está conectado al puerto, el switch automáticamente agregará la dirección MAC de este dispositivo como una dirección MAC segura. En este ejemplo, no existe ningún dispositivo conectado al puerto.</a:t>
            </a:r>
          </a:p>
          <a:p>
            <a:pPr marL="0" indent="0" algn="l"/>
            <a:endParaRPr lang="en-US" sz="1400" b="1" dirty="0">
              <a:solidFill>
                <a:srgbClr val="000000"/>
              </a:solidFill>
            </a:endParaRPr>
          </a:p>
          <a:p>
            <a:pPr marL="0" indent="0" algn="l" rtl="0"/>
            <a:r>
              <a:rPr lang="es-419" sz="1400" b="1">
                <a:solidFill>
                  <a:srgbClr val="000000"/>
                </a:solidFill>
              </a:rPr>
              <a:t>Nota</a:t>
            </a:r>
            <a:r>
              <a:rPr lang="es-419" sz="1400">
                <a:solidFill>
                  <a:srgbClr val="000000"/>
                </a:solidFill>
              </a:rPr>
              <a:t>: Si un puerto activo está configurado con el comando </a:t>
            </a:r>
            <a:r>
              <a:rPr lang="es-419" sz="1400" b="1">
                <a:solidFill>
                  <a:srgbClr val="000000"/>
                </a:solidFill>
              </a:rPr>
              <a:t>switchport port-security</a:t>
            </a:r>
            <a:r>
              <a:rPr lang="es-419" sz="1400">
                <a:solidFill>
                  <a:srgbClr val="000000"/>
                </a:solidFill>
              </a:rPr>
              <a:t> y hay más de un dispositivo conectado a ese puerto, el puerto pasará al estado de error desactivado.</a:t>
            </a:r>
            <a:r>
              <a:rPr lang="es-419" sz="1400" b="1">
                <a:solidFill>
                  <a:srgbClr val="000000"/>
                </a:solidFill>
              </a:rPr>
              <a:t> </a:t>
            </a: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D5159F29-431D-427E-A7E6-E14D2C9F6863}"/>
              </a:ext>
            </a:extLst>
          </p:cNvPr>
          <p:cNvPicPr>
            <a:picLocks noChangeAspect="1"/>
          </p:cNvPicPr>
          <p:nvPr/>
        </p:nvPicPr>
        <p:blipFill>
          <a:blip r:embed="rId3"/>
          <a:stretch>
            <a:fillRect/>
          </a:stretch>
        </p:blipFill>
        <p:spPr>
          <a:xfrm>
            <a:off x="5342304" y="1023073"/>
            <a:ext cx="3153492" cy="2568634"/>
          </a:xfrm>
          <a:prstGeom prst="rect">
            <a:avLst/>
          </a:prstGeom>
        </p:spPr>
      </p:pic>
    </p:spTree>
    <p:extLst>
      <p:ext uri="{BB962C8B-B14F-4D97-AF65-F5344CB8AC3E}">
        <p14:creationId xmlns:p14="http://schemas.microsoft.com/office/powerpoint/2010/main" val="143524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Implemente Seguridad de puertos (Port Security) </a:t>
            </a:r>
            <a:r>
              <a:rPr lang="en-US" dirty="0"/>
              <a:t/>
            </a:r>
            <a:br>
              <a:rPr lang="en-US" dirty="0"/>
            </a:br>
            <a:r>
              <a:rPr lang="es-419" sz="2400"/>
              <a:t>Activar Port Security (Cont.) </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86403019-C51B-4716-9FDA-CCFD91083DF6}"/>
              </a:ext>
            </a:extLst>
          </p:cNvPr>
          <p:cNvSpPr>
            <a:spLocks noGrp="1"/>
          </p:cNvSpPr>
          <p:nvPr>
            <p:ph idx="1"/>
          </p:nvPr>
        </p:nvSpPr>
        <p:spPr>
          <a:xfrm>
            <a:off x="474662" y="731837"/>
            <a:ext cx="8280057" cy="626341"/>
          </a:xfrm>
        </p:spPr>
        <p:txBody>
          <a:bodyPr/>
          <a:lstStyle/>
          <a:p>
            <a:pPr marL="0" indent="0" algn="l" rtl="0"/>
            <a:r>
              <a:rPr lang="es-419" sz="1600">
                <a:solidFill>
                  <a:srgbClr val="000000"/>
                </a:solidFill>
              </a:rPr>
              <a:t>Una vez que se activa port security, se pueden configurar otras funciones específicas de port security, como se muestra en el ejemplo.</a:t>
            </a: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C6887EAF-9C49-4900-9453-790AC819A57D}"/>
              </a:ext>
            </a:extLst>
          </p:cNvPr>
          <p:cNvPicPr>
            <a:picLocks noChangeAspect="1"/>
          </p:cNvPicPr>
          <p:nvPr/>
        </p:nvPicPr>
        <p:blipFill>
          <a:blip r:embed="rId3"/>
          <a:stretch>
            <a:fillRect/>
          </a:stretch>
        </p:blipFill>
        <p:spPr>
          <a:xfrm>
            <a:off x="2543896" y="1358178"/>
            <a:ext cx="3705225" cy="1762125"/>
          </a:xfrm>
          <a:prstGeom prst="rect">
            <a:avLst/>
          </a:prstGeom>
        </p:spPr>
      </p:pic>
    </p:spTree>
    <p:extLst>
      <p:ext uri="{BB962C8B-B14F-4D97-AF65-F5344CB8AC3E}">
        <p14:creationId xmlns:p14="http://schemas.microsoft.com/office/powerpoint/2010/main" val="12712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Implementar Seguridad de Puertos (Port Security)</a:t>
            </a:r>
            <a:r>
              <a:rPr lang="en-US" dirty="0"/>
              <a:t/>
            </a:r>
            <a:br>
              <a:rPr lang="en-US" dirty="0"/>
            </a:br>
            <a:r>
              <a:rPr lang="es-419" sz="2400"/>
              <a:t>Limitar y aprender direcciones MAC</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C0F48E29-EACB-4C02-A343-0E5B33F0F37C}"/>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Para poner el número máximo de direcciones MAC permitidas en un puerto, utilice el siguiente comando</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rtl="0">
              <a:buFont typeface="Arial" panose="020B0604020202020204" pitchFamily="34" charset="0"/>
              <a:buChar char="•"/>
            </a:pPr>
            <a:r>
              <a:rPr lang="es-419" sz="1600">
                <a:solidFill>
                  <a:srgbClr val="000000"/>
                </a:solidFill>
              </a:rPr>
              <a:t>El valor predeterminado de port security es 1. </a:t>
            </a:r>
          </a:p>
          <a:p>
            <a:pPr marL="285750" indent="-285750" algn="l" rtl="0">
              <a:buFont typeface="Arial" panose="020B0604020202020204" pitchFamily="34" charset="0"/>
              <a:buChar char="•"/>
            </a:pPr>
            <a:r>
              <a:rPr lang="es-419" sz="1600">
                <a:solidFill>
                  <a:srgbClr val="000000"/>
                </a:solidFill>
              </a:rPr>
              <a:t>El número máximo de direcciones MAC seguras que se puede configurar depende del switch y el IOS. </a:t>
            </a:r>
          </a:p>
          <a:p>
            <a:pPr marL="285750" indent="-285750" algn="l" rtl="0">
              <a:buFont typeface="Arial" panose="020B0604020202020204" pitchFamily="34" charset="0"/>
              <a:buChar char="•"/>
            </a:pPr>
            <a:r>
              <a:rPr lang="es-419" sz="1600">
                <a:solidFill>
                  <a:srgbClr val="000000"/>
                </a:solidFill>
              </a:rPr>
              <a:t>En este ejemplo, el máximo es 8192.</a:t>
            </a:r>
          </a:p>
        </p:txBody>
      </p:sp>
      <p:sp>
        <p:nvSpPr>
          <p:cNvPr id="8" name="Rectangle 2">
            <a:extLst>
              <a:ext uri="{FF2B5EF4-FFF2-40B4-BE49-F238E27FC236}">
                <a16:creationId xmlns:a16="http://schemas.microsoft.com/office/drawing/2014/main" xmlns:c15="http://schemas.microsoft.com/office/drawing/2012/chart" xmlns:c="http://schemas.openxmlformats.org/drawingml/2006/chart" xmlns="" id="{FC15DED5-1222-4C49-BA59-8695EE2DFA06}"/>
              </a:ext>
            </a:extLst>
          </p:cNvPr>
          <p:cNvSpPr>
            <a:spLocks noChangeArrowheads="1"/>
          </p:cNvSpPr>
          <p:nvPr/>
        </p:nvSpPr>
        <p:spPr bwMode="auto">
          <a:xfrm>
            <a:off x="1326095" y="1463674"/>
            <a:ext cx="6491810"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4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Switch(config-if)#</a:t>
            </a:r>
            <a:r>
              <a:rPr kumimoji="0" lang="es-419" sz="14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switchport port-security maximum </a:t>
            </a:r>
            <a:r>
              <a:rPr kumimoji="0" lang="es-419" sz="1400" b="0" i="1" u="none" strike="noStrike" cap="none" normalizeH="0" baseline="0">
                <a:ln>
                  <a:noFill/>
                </a:ln>
                <a:solidFill>
                  <a:srgbClr val="58585B"/>
                </a:solidFill>
                <a:effectLst/>
                <a:latin typeface="Courier New" panose="02070309020205020404" pitchFamily="49" charset="0"/>
                <a:cs typeface="Courier New" panose="02070309020205020404" pitchFamily="49" charset="0"/>
              </a:rPr>
              <a:t>valor</a:t>
            </a:r>
            <a:r>
              <a:rPr kumimoji="0" lang="es-419" sz="14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p>
        </p:txBody>
      </p:sp>
      <p:pic>
        <p:nvPicPr>
          <p:cNvPr id="9" name="Picture 8">
            <a:extLst>
              <a:ext uri="{FF2B5EF4-FFF2-40B4-BE49-F238E27FC236}">
                <a16:creationId xmlns:a16="http://schemas.microsoft.com/office/drawing/2014/main" xmlns:c15="http://schemas.microsoft.com/office/drawing/2012/chart" xmlns:c="http://schemas.openxmlformats.org/drawingml/2006/chart" xmlns="" id="{71B0FE21-7131-4D64-BC9A-5DF66DE135B4}"/>
              </a:ext>
            </a:extLst>
          </p:cNvPr>
          <p:cNvPicPr>
            <a:picLocks noChangeAspect="1"/>
          </p:cNvPicPr>
          <p:nvPr/>
        </p:nvPicPr>
        <p:blipFill>
          <a:blip r:embed="rId3"/>
          <a:stretch>
            <a:fillRect/>
          </a:stretch>
        </p:blipFill>
        <p:spPr>
          <a:xfrm>
            <a:off x="4614690" y="2706230"/>
            <a:ext cx="3958178" cy="1166810"/>
          </a:xfrm>
          <a:prstGeom prst="rect">
            <a:avLst/>
          </a:prstGeom>
        </p:spPr>
      </p:pic>
    </p:spTree>
    <p:extLst>
      <p:ext uri="{BB962C8B-B14F-4D97-AF65-F5344CB8AC3E}">
        <p14:creationId xmlns:p14="http://schemas.microsoft.com/office/powerpoint/2010/main" val="3255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4936</TotalTime>
  <Words>4966</Words>
  <Application>Microsoft Office PowerPoint</Application>
  <PresentationFormat>Presentación en pantalla (16:9)</PresentationFormat>
  <Paragraphs>471</Paragraphs>
  <Slides>47</Slides>
  <Notes>47</Notes>
  <HiddenSlides>1</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Default Theme</vt:lpstr>
      <vt:lpstr>Módulo 11: Configuración de seguridad en el Switch</vt:lpstr>
      <vt:lpstr>Objetivos del módulo</vt:lpstr>
      <vt:lpstr>11.1 – Implementar Seguridad de Puertos (Port Security)</vt:lpstr>
      <vt:lpstr>Implementar Seguridad de Puertos (Port Security) Asegure los puertos no utilizados</vt:lpstr>
      <vt:lpstr>Implementar la seguridad de puertos (Port Security) Mitigar los ataques de la tabla de direcciones MAC</vt:lpstr>
      <vt:lpstr>Implementar Seguridad de puertos (Port Security) Activar Port Security</vt:lpstr>
      <vt:lpstr>Implementar Seguridad de puertos (Port Security)  Activar Port Security (Cont.) </vt:lpstr>
      <vt:lpstr>Implemente Seguridad de puertos (Port Security)  Activar Port Security (Cont.) </vt:lpstr>
      <vt:lpstr>Implementar Seguridad de Puertos (Port Security) Limitar y aprender direcciones MAC</vt:lpstr>
      <vt:lpstr>Implementar Seguridad de Puertos (Port Security) Limitar y Aprender MAC Addresses (Cont.)</vt:lpstr>
      <vt:lpstr>Implementar Seguridad de Puertos (Port Security) Limitar y Aprender direcciones MAC  (Cont.)</vt:lpstr>
      <vt:lpstr>Implementar Seguridad de Puertos (Port Security) activar Port Security</vt:lpstr>
      <vt:lpstr>Implementar Seguridad de Puertos (Port Security) Vencimiento de Port Security (Cont.)</vt:lpstr>
      <vt:lpstr>Implementar Seguridad de Puertos (Port Security)  Modos de violación de Port Security</vt:lpstr>
      <vt:lpstr>Implementar Seguridad de Puertos (Port Security) Modos de violación de Security (Cont.)</vt:lpstr>
      <vt:lpstr>Implementar Seguridad de Puertos (Port Security) Puertos en estado de error-disabled </vt:lpstr>
      <vt:lpstr>Implementar Seguridad de Puertos (Port Security) Puertos en estado error-disabled (Cont.)</vt:lpstr>
      <vt:lpstr>Implementar Seguridad de Puertos (Port Security) Verificar Port Security</vt:lpstr>
      <vt:lpstr>Implementar Seguridad de Puertos (Port Security) Verificar Port Security (Cont.)</vt:lpstr>
      <vt:lpstr>Implementar Seguridad de Puertos (Port Security) Verificar Port Security (Cont.)</vt:lpstr>
      <vt:lpstr>Implementar Seguridad de Puertos (Port Security) Verificar Port Security (Cont.)</vt:lpstr>
      <vt:lpstr>Implementar Seguridad de Puertos (Port Security) Packet Tracer – Implementar Seguridad de Puertos (Port Security)</vt:lpstr>
      <vt:lpstr>11.2 - Mitigación de los ataques de VLAN</vt:lpstr>
      <vt:lpstr>Mitigar ataques de VLAN Revisión de ataques de VLAN</vt:lpstr>
      <vt:lpstr>Mitigar los ataques de VLAN Pasos para mitigar los ataques de salto de VLAN</vt:lpstr>
      <vt:lpstr>11.3 - Mitigación de ataques de DHCP</vt:lpstr>
      <vt:lpstr>Mitigación de ataques de DHCP Revisión de ataque de DHCP</vt:lpstr>
      <vt:lpstr>Mitigación de ataques de DHCP Mediante detección de DHCP</vt:lpstr>
      <vt:lpstr>Mitigación de ataques de DHCP Pasos para implementar DHCP Snooping</vt:lpstr>
      <vt:lpstr>Mitigar los ataques DHCP Ejemplo de configuración de DHCP Snooping</vt:lpstr>
      <vt:lpstr>Mitigar los ataques DHCP Ejemplo de configuración de DHCP Snooping (Cont.)</vt:lpstr>
      <vt:lpstr>11.4 - Mitigación de ataques de ARP</vt:lpstr>
      <vt:lpstr>Mitigar los ataques ARP Inspección dinámica de ARP</vt:lpstr>
      <vt:lpstr>Mitigar los ataques ARP Pautas de implementación de DAI</vt:lpstr>
      <vt:lpstr>Mitigar ataques ARP Ejemplo de configuración de DAI</vt:lpstr>
      <vt:lpstr>Mitigar ataques ARP Ejemplo de configuración de DAI (Cont.)</vt:lpstr>
      <vt:lpstr>Mitigar ataques ARP Ejemplo de configuración de DAI (Cont.)</vt:lpstr>
      <vt:lpstr>11.5 - Mitigar ataques STP</vt:lpstr>
      <vt:lpstr>Mitigar ataques STP PortFast y protección de BPDU</vt:lpstr>
      <vt:lpstr>Mitigar ataques STP Configurar PortFast</vt:lpstr>
      <vt:lpstr>Mitigar ataques STP Configurar PortFast(Cont.)</vt:lpstr>
      <vt:lpstr>Mitigar ataques STP Configure BPDU Guard</vt:lpstr>
      <vt:lpstr>11.6 - Módulo de práctica y cuestionario</vt:lpstr>
      <vt:lpstr>Práctica del módulo y cuestionario Packet Tracer – Switch configuraciones de seguridad</vt:lpstr>
      <vt:lpstr>Módulo de Práctica y Prueba Lab – Switch configuraciones de seguridad</vt:lpstr>
      <vt:lpstr>Module 11: LAN Security Concepts New Terms and Commands</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314</cp:revision>
  <dcterms:created xsi:type="dcterms:W3CDTF">2019-10-18T06:21:22Z</dcterms:created>
  <dcterms:modified xsi:type="dcterms:W3CDTF">2020-11-16T20:53:52Z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