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8.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9.xml" ContentType="application/vnd.openxmlformats-officedocument.presentationml.tags+xml"/>
  <Override PartName="/ppt/notesSlides/notesSlide51.xml" ContentType="application/vnd.openxmlformats-officedocument.presentationml.notesSlide+xml"/>
  <Override PartName="/ppt/tags/tag10.xml" ContentType="application/vnd.openxmlformats-officedocument.presentationml.tags+xml"/>
  <Override PartName="/ppt/notesSlides/notesSlide52.xml" ContentType="application/vnd.openxmlformats-officedocument.presentationml.notesSlide+xml"/>
  <Override PartName="/ppt/tags/tag11.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5"/>
  </p:notesMasterIdLst>
  <p:sldIdLst>
    <p:sldId id="876" r:id="rId2"/>
    <p:sldId id="860" r:id="rId3"/>
    <p:sldId id="759" r:id="rId4"/>
    <p:sldId id="1108" r:id="rId5"/>
    <p:sldId id="1271" r:id="rId6"/>
    <p:sldId id="1272" r:id="rId7"/>
    <p:sldId id="1273" r:id="rId8"/>
    <p:sldId id="1274" r:id="rId9"/>
    <p:sldId id="1275" r:id="rId10"/>
    <p:sldId id="1056" r:id="rId11"/>
    <p:sldId id="1187" r:id="rId12"/>
    <p:sldId id="1276" r:id="rId13"/>
    <p:sldId id="1277" r:id="rId14"/>
    <p:sldId id="1278" r:id="rId15"/>
    <p:sldId id="1279" r:id="rId16"/>
    <p:sldId id="1280" r:id="rId17"/>
    <p:sldId id="1281" r:id="rId18"/>
    <p:sldId id="1282" r:id="rId19"/>
    <p:sldId id="1283" r:id="rId20"/>
    <p:sldId id="1103" r:id="rId21"/>
    <p:sldId id="1189" r:id="rId22"/>
    <p:sldId id="1284" r:id="rId23"/>
    <p:sldId id="1285" r:id="rId24"/>
    <p:sldId id="1286" r:id="rId25"/>
    <p:sldId id="1287" r:id="rId26"/>
    <p:sldId id="1104" r:id="rId27"/>
    <p:sldId id="1194" r:id="rId28"/>
    <p:sldId id="1288" r:id="rId29"/>
    <p:sldId id="1289" r:id="rId30"/>
    <p:sldId id="1290" r:id="rId31"/>
    <p:sldId id="1291" r:id="rId32"/>
    <p:sldId id="1292" r:id="rId33"/>
    <p:sldId id="1293" r:id="rId34"/>
    <p:sldId id="1294" r:id="rId35"/>
    <p:sldId id="1295" r:id="rId36"/>
    <p:sldId id="1296" r:id="rId37"/>
    <p:sldId id="1297" r:id="rId38"/>
    <p:sldId id="1298" r:id="rId39"/>
    <p:sldId id="1299" r:id="rId40"/>
    <p:sldId id="1300" r:id="rId41"/>
    <p:sldId id="1269" r:id="rId42"/>
    <p:sldId id="1270" r:id="rId43"/>
    <p:sldId id="1301" r:id="rId44"/>
    <p:sldId id="1302" r:id="rId45"/>
    <p:sldId id="1303" r:id="rId46"/>
    <p:sldId id="1304" r:id="rId47"/>
    <p:sldId id="1305" r:id="rId48"/>
    <p:sldId id="1306" r:id="rId49"/>
    <p:sldId id="1307" r:id="rId50"/>
    <p:sldId id="1308" r:id="rId51"/>
    <p:sldId id="957" r:id="rId52"/>
    <p:sldId id="874" r:id="rId53"/>
    <p:sldId id="291" r:id="rId54"/>
  </p:sldIdLst>
  <p:sldSz cx="9144000" cy="5143500" type="screen16x9"/>
  <p:notesSz cx="6858000" cy="9144000"/>
  <p:custDataLst>
    <p:tags r:id="rId5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15" clrIdx="3">
    <p:extLst/>
  </p:cmAuthor>
  <p:cmAuthor id="4" name="jagibbon" initials="jmg" lastIdx="8"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67" autoAdjust="0"/>
    <p:restoredTop sz="86275" autoAdjust="0"/>
  </p:normalViewPr>
  <p:slideViewPr>
    <p:cSldViewPr snapToGrid="0" showGuides="1">
      <p:cViewPr varScale="1">
        <p:scale>
          <a:sx n="98" d="100"/>
          <a:sy n="98" d="100"/>
        </p:scale>
        <p:origin x="-390" y="-10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oriana Carrillo Campos" userId="c9490811-8b3c-4908-821e-39b65b913e1a" providerId="ADAL" clId="{D9AED1BF-9C5A-41B6-A094-DFBF03FE6FA6}"/>
    <pc:docChg chg="undo modSld">
      <pc:chgData name="Gloriana Carrillo Campos" userId="c9490811-8b3c-4908-821e-39b65b913e1a" providerId="ADAL" clId="{D9AED1BF-9C5A-41B6-A094-DFBF03FE6FA6}" dt="2020-05-14T21:32:26.593" v="61" actId="1076"/>
      <pc:docMkLst>
        <pc:docMk/>
      </pc:docMkLst>
      <pc:sldChg chg="modSp">
        <pc:chgData name="Gloriana Carrillo Campos" userId="c9490811-8b3c-4908-821e-39b65b913e1a" providerId="ADAL" clId="{D9AED1BF-9C5A-41B6-A094-DFBF03FE6FA6}" dt="2020-05-14T21:27:19.193" v="3" actId="255"/>
        <pc:sldMkLst>
          <pc:docMk/>
          <pc:sldMk cId="2929623157" sldId="1138"/>
        </pc:sldMkLst>
        <pc:spChg chg="mod">
          <ac:chgData name="Gloriana Carrillo Campos" userId="c9490811-8b3c-4908-821e-39b65b913e1a" providerId="ADAL" clId="{D9AED1BF-9C5A-41B6-A094-DFBF03FE6FA6}" dt="2020-05-14T21:27:19.193" v="3" actId="255"/>
          <ac:spMkLst>
            <pc:docMk/>
            <pc:sldMk cId="2929623157" sldId="1138"/>
            <ac:spMk id="3" creationId="{B0151D9A-192C-A645-8BFC-58C19CF442C6}"/>
          </ac:spMkLst>
        </pc:spChg>
      </pc:sldChg>
      <pc:sldChg chg="modSp">
        <pc:chgData name="Gloriana Carrillo Campos" userId="c9490811-8b3c-4908-821e-39b65b913e1a" providerId="ADAL" clId="{D9AED1BF-9C5A-41B6-A094-DFBF03FE6FA6}" dt="2020-05-14T21:31:56.735" v="50" actId="404"/>
        <pc:sldMkLst>
          <pc:docMk/>
          <pc:sldMk cId="175850698" sldId="1187"/>
        </pc:sldMkLst>
        <pc:spChg chg="mod">
          <ac:chgData name="Gloriana Carrillo Campos" userId="c9490811-8b3c-4908-821e-39b65b913e1a" providerId="ADAL" clId="{D9AED1BF-9C5A-41B6-A094-DFBF03FE6FA6}" dt="2020-05-14T21:31:56.735" v="50" actId="404"/>
          <ac:spMkLst>
            <pc:docMk/>
            <pc:sldMk cId="175850698" sldId="1187"/>
            <ac:spMk id="8" creationId="{EAFC0DA3-8ADE-2B42-951D-8C4F944F5E4C}"/>
          </ac:spMkLst>
        </pc:spChg>
      </pc:sldChg>
      <pc:sldChg chg="modSp">
        <pc:chgData name="Gloriana Carrillo Campos" userId="c9490811-8b3c-4908-821e-39b65b913e1a" providerId="ADAL" clId="{D9AED1BF-9C5A-41B6-A094-DFBF03FE6FA6}" dt="2020-05-14T21:32:26.593" v="61" actId="1076"/>
        <pc:sldMkLst>
          <pc:docMk/>
          <pc:sldMk cId="1038060674" sldId="1274"/>
        </pc:sldMkLst>
        <pc:graphicFrameChg chg="mod">
          <ac:chgData name="Gloriana Carrillo Campos" userId="c9490811-8b3c-4908-821e-39b65b913e1a" providerId="ADAL" clId="{D9AED1BF-9C5A-41B6-A094-DFBF03FE6FA6}" dt="2020-05-14T21:32:26.593" v="61" actId="1076"/>
          <ac:graphicFrameMkLst>
            <pc:docMk/>
            <pc:sldMk cId="1038060674" sldId="1274"/>
            <ac:graphicFrameMk id="7" creationId="{DA139217-7A24-4444-A0D2-2BC5548001D7}"/>
          </ac:graphicFrameMkLst>
        </pc:graphicFrameChg>
      </pc:sldChg>
      <pc:sldChg chg="modSp">
        <pc:chgData name="Gloriana Carrillo Campos" userId="c9490811-8b3c-4908-821e-39b65b913e1a" providerId="ADAL" clId="{D9AED1BF-9C5A-41B6-A094-DFBF03FE6FA6}" dt="2020-05-14T21:32:17.667" v="60" actId="20577"/>
        <pc:sldMkLst>
          <pc:docMk/>
          <pc:sldMk cId="3203574328" sldId="1275"/>
        </pc:sldMkLst>
        <pc:spChg chg="mod">
          <ac:chgData name="Gloriana Carrillo Campos" userId="c9490811-8b3c-4908-821e-39b65b913e1a" providerId="ADAL" clId="{D9AED1BF-9C5A-41B6-A094-DFBF03FE6FA6}" dt="2020-05-14T21:32:17.667" v="60" actId="20577"/>
          <ac:spMkLst>
            <pc:docMk/>
            <pc:sldMk cId="3203574328" sldId="1275"/>
            <ac:spMk id="5" creationId="{B3994C81-1337-4E40-9DBD-720DE51C27AA}"/>
          </ac:spMkLst>
        </pc:spChg>
      </pc:sldChg>
      <pc:sldChg chg="modSp">
        <pc:chgData name="Gloriana Carrillo Campos" userId="c9490811-8b3c-4908-821e-39b65b913e1a" providerId="ADAL" clId="{D9AED1BF-9C5A-41B6-A094-DFBF03FE6FA6}" dt="2020-05-14T21:31:29.916" v="46" actId="1076"/>
        <pc:sldMkLst>
          <pc:docMk/>
          <pc:sldMk cId="396061291" sldId="1282"/>
        </pc:sldMkLst>
        <pc:picChg chg="mod">
          <ac:chgData name="Gloriana Carrillo Campos" userId="c9490811-8b3c-4908-821e-39b65b913e1a" providerId="ADAL" clId="{D9AED1BF-9C5A-41B6-A094-DFBF03FE6FA6}" dt="2020-05-14T21:31:29.916" v="46" actId="1076"/>
          <ac:picMkLst>
            <pc:docMk/>
            <pc:sldMk cId="396061291" sldId="1282"/>
            <ac:picMk id="8" creationId="{25061E24-8180-E94A-BA5E-21CDEF9B1681}"/>
          </ac:picMkLst>
        </pc:picChg>
      </pc:sldChg>
      <pc:sldChg chg="modSp">
        <pc:chgData name="Gloriana Carrillo Campos" userId="c9490811-8b3c-4908-821e-39b65b913e1a" providerId="ADAL" clId="{D9AED1BF-9C5A-41B6-A094-DFBF03FE6FA6}" dt="2020-05-14T21:31:24.828" v="45" actId="20577"/>
        <pc:sldMkLst>
          <pc:docMk/>
          <pc:sldMk cId="757782374" sldId="1283"/>
        </pc:sldMkLst>
        <pc:spChg chg="mod">
          <ac:chgData name="Gloriana Carrillo Campos" userId="c9490811-8b3c-4908-821e-39b65b913e1a" providerId="ADAL" clId="{D9AED1BF-9C5A-41B6-A094-DFBF03FE6FA6}" dt="2020-05-14T21:31:24.828" v="45" actId="20577"/>
          <ac:spMkLst>
            <pc:docMk/>
            <pc:sldMk cId="757782374" sldId="1283"/>
            <ac:spMk id="5" creationId="{4D84B906-0B63-C44A-BEF2-9A664FE575E6}"/>
          </ac:spMkLst>
        </pc:spChg>
        <pc:picChg chg="mod">
          <ac:chgData name="Gloriana Carrillo Campos" userId="c9490811-8b3c-4908-821e-39b65b913e1a" providerId="ADAL" clId="{D9AED1BF-9C5A-41B6-A094-DFBF03FE6FA6}" dt="2020-05-14T21:31:22.261" v="43" actId="1076"/>
          <ac:picMkLst>
            <pc:docMk/>
            <pc:sldMk cId="757782374" sldId="1283"/>
            <ac:picMk id="7" creationId="{5A622DA4-1DAF-E24B-8596-56B1105969A4}"/>
          </ac:picMkLst>
        </pc:picChg>
      </pc:sldChg>
      <pc:sldChg chg="modSp">
        <pc:chgData name="Gloriana Carrillo Campos" userId="c9490811-8b3c-4908-821e-39b65b913e1a" providerId="ADAL" clId="{D9AED1BF-9C5A-41B6-A094-DFBF03FE6FA6}" dt="2020-05-14T21:31:02.050" v="42" actId="20577"/>
        <pc:sldMkLst>
          <pc:docMk/>
          <pc:sldMk cId="4286304891" sldId="1286"/>
        </pc:sldMkLst>
        <pc:spChg chg="mod">
          <ac:chgData name="Gloriana Carrillo Campos" userId="c9490811-8b3c-4908-821e-39b65b913e1a" providerId="ADAL" clId="{D9AED1BF-9C5A-41B6-A094-DFBF03FE6FA6}" dt="2020-05-14T21:31:02.050" v="42" actId="20577"/>
          <ac:spMkLst>
            <pc:docMk/>
            <pc:sldMk cId="4286304891" sldId="1286"/>
            <ac:spMk id="4" creationId="{31118C5B-5AD4-8848-9642-22261DEFAA49}"/>
          </ac:spMkLst>
        </pc:spChg>
      </pc:sldChg>
      <pc:sldChg chg="modSp">
        <pc:chgData name="Gloriana Carrillo Campos" userId="c9490811-8b3c-4908-821e-39b65b913e1a" providerId="ADAL" clId="{D9AED1BF-9C5A-41B6-A094-DFBF03FE6FA6}" dt="2020-05-14T21:30:43.529" v="40" actId="1076"/>
        <pc:sldMkLst>
          <pc:docMk/>
          <pc:sldMk cId="1333941188" sldId="1288"/>
        </pc:sldMkLst>
        <pc:graphicFrameChg chg="mod">
          <ac:chgData name="Gloriana Carrillo Campos" userId="c9490811-8b3c-4908-821e-39b65b913e1a" providerId="ADAL" clId="{D9AED1BF-9C5A-41B6-A094-DFBF03FE6FA6}" dt="2020-05-14T21:30:43.529" v="40" actId="1076"/>
          <ac:graphicFrameMkLst>
            <pc:docMk/>
            <pc:sldMk cId="1333941188" sldId="1288"/>
            <ac:graphicFrameMk id="6" creationId="{E2EC25E4-2C98-924A-BD98-80203906DB10}"/>
          </ac:graphicFrameMkLst>
        </pc:graphicFrameChg>
      </pc:sldChg>
      <pc:sldChg chg="modSp">
        <pc:chgData name="Gloriana Carrillo Campos" userId="c9490811-8b3c-4908-821e-39b65b913e1a" providerId="ADAL" clId="{D9AED1BF-9C5A-41B6-A094-DFBF03FE6FA6}" dt="2020-05-14T21:30:34.105" v="39" actId="20577"/>
        <pc:sldMkLst>
          <pc:docMk/>
          <pc:sldMk cId="1655099001" sldId="1289"/>
        </pc:sldMkLst>
        <pc:spChg chg="mod">
          <ac:chgData name="Gloriana Carrillo Campos" userId="c9490811-8b3c-4908-821e-39b65b913e1a" providerId="ADAL" clId="{D9AED1BF-9C5A-41B6-A094-DFBF03FE6FA6}" dt="2020-05-14T21:30:34.105" v="39" actId="20577"/>
          <ac:spMkLst>
            <pc:docMk/>
            <pc:sldMk cId="1655099001" sldId="1289"/>
            <ac:spMk id="5" creationId="{3DC8D2B8-63E5-CA4E-BB47-C2D9CFA2CFAE}"/>
          </ac:spMkLst>
        </pc:spChg>
      </pc:sldChg>
      <pc:sldChg chg="modSp">
        <pc:chgData name="Gloriana Carrillo Campos" userId="c9490811-8b3c-4908-821e-39b65b913e1a" providerId="ADAL" clId="{D9AED1BF-9C5A-41B6-A094-DFBF03FE6FA6}" dt="2020-05-14T21:30:15.451" v="36" actId="20577"/>
        <pc:sldMkLst>
          <pc:docMk/>
          <pc:sldMk cId="2348598340" sldId="1292"/>
        </pc:sldMkLst>
        <pc:spChg chg="mod">
          <ac:chgData name="Gloriana Carrillo Campos" userId="c9490811-8b3c-4908-821e-39b65b913e1a" providerId="ADAL" clId="{D9AED1BF-9C5A-41B6-A094-DFBF03FE6FA6}" dt="2020-05-14T21:30:15.451" v="36" actId="20577"/>
          <ac:spMkLst>
            <pc:docMk/>
            <pc:sldMk cId="2348598340" sldId="1292"/>
            <ac:spMk id="3" creationId="{C02AA8F8-1E43-384B-8982-C0BB94049B5C}"/>
          </ac:spMkLst>
        </pc:spChg>
      </pc:sldChg>
      <pc:sldChg chg="modSp">
        <pc:chgData name="Gloriana Carrillo Campos" userId="c9490811-8b3c-4908-821e-39b65b913e1a" providerId="ADAL" clId="{D9AED1BF-9C5A-41B6-A094-DFBF03FE6FA6}" dt="2020-05-14T21:30:03.025" v="35" actId="20577"/>
        <pc:sldMkLst>
          <pc:docMk/>
          <pc:sldMk cId="1541921520" sldId="1293"/>
        </pc:sldMkLst>
        <pc:spChg chg="mod">
          <ac:chgData name="Gloriana Carrillo Campos" userId="c9490811-8b3c-4908-821e-39b65b913e1a" providerId="ADAL" clId="{D9AED1BF-9C5A-41B6-A094-DFBF03FE6FA6}" dt="2020-05-14T21:30:03.025" v="35" actId="20577"/>
          <ac:spMkLst>
            <pc:docMk/>
            <pc:sldMk cId="1541921520" sldId="1293"/>
            <ac:spMk id="3" creationId="{C02AA8F8-1E43-384B-8982-C0BB94049B5C}"/>
          </ac:spMkLst>
        </pc:spChg>
        <pc:picChg chg="mod">
          <ac:chgData name="Gloriana Carrillo Campos" userId="c9490811-8b3c-4908-821e-39b65b913e1a" providerId="ADAL" clId="{D9AED1BF-9C5A-41B6-A094-DFBF03FE6FA6}" dt="2020-05-14T21:30:01.580" v="34" actId="1076"/>
          <ac:picMkLst>
            <pc:docMk/>
            <pc:sldMk cId="1541921520" sldId="1293"/>
            <ac:picMk id="6" creationId="{AB5F6B5B-7070-AF43-A44F-4B802F5F3E33}"/>
          </ac:picMkLst>
        </pc:picChg>
      </pc:sldChg>
      <pc:sldChg chg="modSp">
        <pc:chgData name="Gloriana Carrillo Campos" userId="c9490811-8b3c-4908-821e-39b65b913e1a" providerId="ADAL" clId="{D9AED1BF-9C5A-41B6-A094-DFBF03FE6FA6}" dt="2020-05-14T21:29:55.071" v="33" actId="1076"/>
        <pc:sldMkLst>
          <pc:docMk/>
          <pc:sldMk cId="3166429555" sldId="1294"/>
        </pc:sldMkLst>
        <pc:spChg chg="mod">
          <ac:chgData name="Gloriana Carrillo Campos" userId="c9490811-8b3c-4908-821e-39b65b913e1a" providerId="ADAL" clId="{D9AED1BF-9C5A-41B6-A094-DFBF03FE6FA6}" dt="2020-05-14T21:29:44.312" v="31" actId="20577"/>
          <ac:spMkLst>
            <pc:docMk/>
            <pc:sldMk cId="3166429555" sldId="1294"/>
            <ac:spMk id="3" creationId="{C02AA8F8-1E43-384B-8982-C0BB94049B5C}"/>
          </ac:spMkLst>
        </pc:spChg>
        <pc:spChg chg="mod">
          <ac:chgData name="Gloriana Carrillo Campos" userId="c9490811-8b3c-4908-821e-39b65b913e1a" providerId="ADAL" clId="{D9AED1BF-9C5A-41B6-A094-DFBF03FE6FA6}" dt="2020-05-14T21:29:49.594" v="32" actId="255"/>
          <ac:spMkLst>
            <pc:docMk/>
            <pc:sldMk cId="3166429555" sldId="1294"/>
            <ac:spMk id="5" creationId="{79DC7C86-866A-8040-B0BA-E18FF067CBD2}"/>
          </ac:spMkLst>
        </pc:spChg>
        <pc:spChg chg="mod">
          <ac:chgData name="Gloriana Carrillo Campos" userId="c9490811-8b3c-4908-821e-39b65b913e1a" providerId="ADAL" clId="{D9AED1BF-9C5A-41B6-A094-DFBF03FE6FA6}" dt="2020-05-14T21:29:55.071" v="33" actId="1076"/>
          <ac:spMkLst>
            <pc:docMk/>
            <pc:sldMk cId="3166429555" sldId="1294"/>
            <ac:spMk id="7" creationId="{63D2D708-3CDE-B842-A84C-7F39B7973FD4}"/>
          </ac:spMkLst>
        </pc:spChg>
      </pc:sldChg>
      <pc:sldChg chg="modSp">
        <pc:chgData name="Gloriana Carrillo Campos" userId="c9490811-8b3c-4908-821e-39b65b913e1a" providerId="ADAL" clId="{D9AED1BF-9C5A-41B6-A094-DFBF03FE6FA6}" dt="2020-05-14T21:29:36.189" v="30" actId="1076"/>
        <pc:sldMkLst>
          <pc:docMk/>
          <pc:sldMk cId="2498969961" sldId="1295"/>
        </pc:sldMkLst>
        <pc:picChg chg="mod">
          <ac:chgData name="Gloriana Carrillo Campos" userId="c9490811-8b3c-4908-821e-39b65b913e1a" providerId="ADAL" clId="{D9AED1BF-9C5A-41B6-A094-DFBF03FE6FA6}" dt="2020-05-14T21:29:36.189" v="30" actId="1076"/>
          <ac:picMkLst>
            <pc:docMk/>
            <pc:sldMk cId="2498969961" sldId="1295"/>
            <ac:picMk id="8" creationId="{EB0D06F7-15E8-BE42-97F3-CECD28B10AB8}"/>
          </ac:picMkLst>
        </pc:picChg>
      </pc:sldChg>
      <pc:sldChg chg="modSp">
        <pc:chgData name="Gloriana Carrillo Campos" userId="c9490811-8b3c-4908-821e-39b65b913e1a" providerId="ADAL" clId="{D9AED1BF-9C5A-41B6-A094-DFBF03FE6FA6}" dt="2020-05-14T21:29:03.559" v="29" actId="20577"/>
        <pc:sldMkLst>
          <pc:docMk/>
          <pc:sldMk cId="844114155" sldId="1301"/>
        </pc:sldMkLst>
        <pc:spChg chg="mod">
          <ac:chgData name="Gloriana Carrillo Campos" userId="c9490811-8b3c-4908-821e-39b65b913e1a" providerId="ADAL" clId="{D9AED1BF-9C5A-41B6-A094-DFBF03FE6FA6}" dt="2020-05-14T21:29:03.559" v="29" actId="20577"/>
          <ac:spMkLst>
            <pc:docMk/>
            <pc:sldMk cId="844114155" sldId="1301"/>
            <ac:spMk id="5" creationId="{FB3B7F17-3A54-F044-BF5E-127591825CE6}"/>
          </ac:spMkLst>
        </pc:spChg>
      </pc:sldChg>
      <pc:sldChg chg="modSp">
        <pc:chgData name="Gloriana Carrillo Campos" userId="c9490811-8b3c-4908-821e-39b65b913e1a" providerId="ADAL" clId="{D9AED1BF-9C5A-41B6-A094-DFBF03FE6FA6}" dt="2020-05-14T21:28:43.944" v="19" actId="1076"/>
        <pc:sldMkLst>
          <pc:docMk/>
          <pc:sldMk cId="1237225903" sldId="1303"/>
        </pc:sldMkLst>
        <pc:picChg chg="mod">
          <ac:chgData name="Gloriana Carrillo Campos" userId="c9490811-8b3c-4908-821e-39b65b913e1a" providerId="ADAL" clId="{D9AED1BF-9C5A-41B6-A094-DFBF03FE6FA6}" dt="2020-05-14T21:28:43.944" v="19" actId="1076"/>
          <ac:picMkLst>
            <pc:docMk/>
            <pc:sldMk cId="1237225903" sldId="1303"/>
            <ac:picMk id="8" creationId="{223D22CF-CAB0-C149-9136-2EF107597CF8}"/>
          </ac:picMkLst>
        </pc:picChg>
      </pc:sldChg>
      <pc:sldChg chg="modSp">
        <pc:chgData name="Gloriana Carrillo Campos" userId="c9490811-8b3c-4908-821e-39b65b913e1a" providerId="ADAL" clId="{D9AED1BF-9C5A-41B6-A094-DFBF03FE6FA6}" dt="2020-05-14T21:28:37.603" v="18" actId="1076"/>
        <pc:sldMkLst>
          <pc:docMk/>
          <pc:sldMk cId="2645079375" sldId="1304"/>
        </pc:sldMkLst>
        <pc:spChg chg="mod">
          <ac:chgData name="Gloriana Carrillo Campos" userId="c9490811-8b3c-4908-821e-39b65b913e1a" providerId="ADAL" clId="{D9AED1BF-9C5A-41B6-A094-DFBF03FE6FA6}" dt="2020-05-14T21:28:31.360" v="15" actId="404"/>
          <ac:spMkLst>
            <pc:docMk/>
            <pc:sldMk cId="2645079375" sldId="1304"/>
            <ac:spMk id="5" creationId="{45FA7BB7-7815-9444-935A-BA36762CCE3E}"/>
          </ac:spMkLst>
        </pc:spChg>
        <pc:graphicFrameChg chg="mod modGraphic">
          <ac:chgData name="Gloriana Carrillo Campos" userId="c9490811-8b3c-4908-821e-39b65b913e1a" providerId="ADAL" clId="{D9AED1BF-9C5A-41B6-A094-DFBF03FE6FA6}" dt="2020-05-14T21:28:37.603" v="18" actId="1076"/>
          <ac:graphicFrameMkLst>
            <pc:docMk/>
            <pc:sldMk cId="2645079375" sldId="1304"/>
            <ac:graphicFrameMk id="2" creationId="{8D1BD308-6049-C64D-9E30-BBE57975B6F6}"/>
          </ac:graphicFrameMkLst>
        </pc:graphicFrameChg>
      </pc:sldChg>
      <pc:sldChg chg="modSp">
        <pc:chgData name="Gloriana Carrillo Campos" userId="c9490811-8b3c-4908-821e-39b65b913e1a" providerId="ADAL" clId="{D9AED1BF-9C5A-41B6-A094-DFBF03FE6FA6}" dt="2020-05-14T21:27:56.951" v="11" actId="1076"/>
        <pc:sldMkLst>
          <pc:docMk/>
          <pc:sldMk cId="4125022450" sldId="1306"/>
        </pc:sldMkLst>
        <pc:spChg chg="mod">
          <ac:chgData name="Gloriana Carrillo Campos" userId="c9490811-8b3c-4908-821e-39b65b913e1a" providerId="ADAL" clId="{D9AED1BF-9C5A-41B6-A094-DFBF03FE6FA6}" dt="2020-05-14T21:27:56.951" v="11" actId="1076"/>
          <ac:spMkLst>
            <pc:docMk/>
            <pc:sldMk cId="4125022450" sldId="1306"/>
            <ac:spMk id="3" creationId="{C02AA8F8-1E43-384B-8982-C0BB94049B5C}"/>
          </ac:spMkLst>
        </pc:spChg>
        <pc:spChg chg="mod">
          <ac:chgData name="Gloriana Carrillo Campos" userId="c9490811-8b3c-4908-821e-39b65b913e1a" providerId="ADAL" clId="{D9AED1BF-9C5A-41B6-A094-DFBF03FE6FA6}" dt="2020-05-14T21:27:53.335" v="10" actId="1076"/>
          <ac:spMkLst>
            <pc:docMk/>
            <pc:sldMk cId="4125022450" sldId="1306"/>
            <ac:spMk id="6" creationId="{EFB1DA6D-F355-2040-82FE-A0FCBE57CA9A}"/>
          </ac:spMkLst>
        </pc:spChg>
      </pc:sldChg>
      <pc:sldChg chg="modSp">
        <pc:chgData name="Gloriana Carrillo Campos" userId="c9490811-8b3c-4908-821e-39b65b913e1a" providerId="ADAL" clId="{D9AED1BF-9C5A-41B6-A094-DFBF03FE6FA6}" dt="2020-05-14T21:27:36.160" v="6" actId="1076"/>
        <pc:sldMkLst>
          <pc:docMk/>
          <pc:sldMk cId="119123215" sldId="1307"/>
        </pc:sldMkLst>
        <pc:spChg chg="mod">
          <ac:chgData name="Gloriana Carrillo Campos" userId="c9490811-8b3c-4908-821e-39b65b913e1a" providerId="ADAL" clId="{D9AED1BF-9C5A-41B6-A094-DFBF03FE6FA6}" dt="2020-05-14T21:27:30.078" v="4" actId="255"/>
          <ac:spMkLst>
            <pc:docMk/>
            <pc:sldMk cId="119123215" sldId="1307"/>
            <ac:spMk id="4" creationId="{FEC92C78-AE58-D446-8385-EEE3464D0F02}"/>
          </ac:spMkLst>
        </pc:spChg>
        <pc:graphicFrameChg chg="mod modGraphic">
          <ac:chgData name="Gloriana Carrillo Campos" userId="c9490811-8b3c-4908-821e-39b65b913e1a" providerId="ADAL" clId="{D9AED1BF-9C5A-41B6-A094-DFBF03FE6FA6}" dt="2020-05-14T21:27:36.160" v="6" actId="1076"/>
          <ac:graphicFrameMkLst>
            <pc:docMk/>
            <pc:sldMk cId="119123215" sldId="1307"/>
            <ac:graphicFrameMk id="5" creationId="{56BA8494-F3FA-0744-A03A-718FD4CD5BD8}"/>
          </ac:graphicFrameMkLst>
        </pc:graphicFrameChg>
      </pc:sldChg>
      <pc:sldChg chg="modSp">
        <pc:chgData name="Gloriana Carrillo Campos" userId="c9490811-8b3c-4908-821e-39b65b913e1a" providerId="ADAL" clId="{D9AED1BF-9C5A-41B6-A094-DFBF03FE6FA6}" dt="2020-05-14T21:26:57.829" v="0" actId="255"/>
        <pc:sldMkLst>
          <pc:docMk/>
          <pc:sldMk cId="381249963" sldId="1309"/>
        </pc:sldMkLst>
        <pc:spChg chg="mod">
          <ac:chgData name="Gloriana Carrillo Campos" userId="c9490811-8b3c-4908-821e-39b65b913e1a" providerId="ADAL" clId="{D9AED1BF-9C5A-41B6-A094-DFBF03FE6FA6}" dt="2020-05-14T21:26:57.829" v="0" actId="255"/>
          <ac:spMkLst>
            <pc:docMk/>
            <pc:sldMk cId="381249963" sldId="1309"/>
            <ac:spMk id="3" creationId="{B0151D9A-192C-A645-8BFC-58C19CF442C6}"/>
          </ac:spMkLst>
        </pc:spChg>
      </pc:sldChg>
      <pc:sldChg chg="modSp">
        <pc:chgData name="Gloriana Carrillo Campos" userId="c9490811-8b3c-4908-821e-39b65b913e1a" providerId="ADAL" clId="{D9AED1BF-9C5A-41B6-A094-DFBF03FE6FA6}" dt="2020-05-14T21:27:07.529" v="2" actId="20577"/>
        <pc:sldMkLst>
          <pc:docMk/>
          <pc:sldMk cId="2485976873" sldId="1310"/>
        </pc:sldMkLst>
        <pc:spChg chg="mod">
          <ac:chgData name="Gloriana Carrillo Campos" userId="c9490811-8b3c-4908-821e-39b65b913e1a" providerId="ADAL" clId="{D9AED1BF-9C5A-41B6-A094-DFBF03FE6FA6}" dt="2020-05-14T21:27:07.529" v="2" actId="20577"/>
          <ac:spMkLst>
            <pc:docMk/>
            <pc:sldMk cId="2485976873" sldId="1310"/>
            <ac:spMk id="3" creationId="{B0151D9A-192C-A645-8BFC-58C19CF442C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11/25/2020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Cisco Networking Academy Program</a:t>
            </a:r>
          </a:p>
          <a:p>
            <a:pPr rtl="0">
              <a:spcBef>
                <a:spcPts val="0"/>
              </a:spcBef>
            </a:pPr>
            <a:r>
              <a:rPr lang="es-419">
                <a:solidFill>
                  <a:schemeClr val="accent5">
                    <a:lumMod val="40000"/>
                    <a:lumOff val="60000"/>
                  </a:schemeClr>
                </a:solidFill>
              </a:rPr>
              <a:t>- Switching, Routing y Wireless Essentials v7.0 (SRWE)</a:t>
            </a:r>
          </a:p>
          <a:p>
            <a:pPr rtl="0">
              <a:buFontTx/>
              <a:buNone/>
            </a:pPr>
            <a:r>
              <a:rPr lang="es-419" b="0"/>
              <a:t>Modulo 14: Conceptos de enrutamiento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14.2 - Reenvío de Paquetes</a:t>
            </a:r>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14.2 - Reenvío de Paquetes</a:t>
            </a:r>
          </a:p>
          <a:p>
            <a:pPr rtl="0"/>
            <a:r>
              <a:rPr lang="es-419"/>
              <a:t>14.2.1 - Proceso de Decisión de Reenvío de Paquetes</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294902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14.2 - Reenvío de Paquetes</a:t>
            </a:r>
          </a:p>
          <a:p>
            <a:pPr rtl="0"/>
            <a:r>
              <a:rPr lang="es-419"/>
              <a:t>14.2.1 - Proceso de Decisión de Reenvío de Paquetes (Cont.)</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2626790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14.2 - Reenvío de Paquetes</a:t>
            </a:r>
          </a:p>
          <a:p>
            <a:pPr rtl="0"/>
            <a:r>
              <a:rPr lang="es-419"/>
              <a:t>14.2.1 - Proceso de Decisión de Reenvío de Paquetes (Cont.)</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1482005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14.2 - Reenvío de Paquetes</a:t>
            </a:r>
          </a:p>
          <a:p>
            <a:pPr rtl="0"/>
            <a:r>
              <a:rPr lang="es-419"/>
              <a:t>14.2.1 - Proceso de Decisión de Reenvío de Paquetes (Cont.)</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1568368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14.2 - Reenvío de Paquetes</a:t>
            </a:r>
          </a:p>
          <a:p>
            <a:pPr rtl="0"/>
            <a:r>
              <a:rPr lang="es-419"/>
              <a:t>14.2.2 - Reenvío de paquetes de extremo a extremo</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4012703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14.2 - Reenvío de Paquetes</a:t>
            </a:r>
          </a:p>
          <a:p>
            <a:pPr rtl="0"/>
            <a:r>
              <a:rPr lang="es-419"/>
              <a:t>14.2.3 - </a:t>
            </a:r>
            <a:r>
              <a:rPr lang="es-419" sz="1200"/>
              <a:t>Mecanismos de reenvío de paquetes</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502628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14.2 - Reenvío de Paquetes</a:t>
            </a:r>
          </a:p>
          <a:p>
            <a:pPr rtl="0"/>
            <a:r>
              <a:rPr lang="es-419"/>
              <a:t>14.2.3 - </a:t>
            </a:r>
            <a:r>
              <a:rPr lang="es-419" sz="1200"/>
              <a:t>Mecanismos de reenvío de paquetes(Cont.)</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1867293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14.2 - Reenvío de Paquetes</a:t>
            </a:r>
          </a:p>
          <a:p>
            <a:pPr rtl="0"/>
            <a:r>
              <a:rPr lang="es-419"/>
              <a:t>14.2.3 - </a:t>
            </a:r>
            <a:r>
              <a:rPr lang="es-419" sz="1200"/>
              <a:t>Mecanismos de reenvío de paquetes(Cont.)</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194058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14.2 - Reenvío de Paquetes</a:t>
            </a:r>
          </a:p>
          <a:p>
            <a:pPr rtl="0"/>
            <a:r>
              <a:rPr lang="es-419"/>
              <a:t>14.2.3 - </a:t>
            </a:r>
            <a:r>
              <a:rPr lang="es-419" sz="1200"/>
              <a:t>Mecanismos de reenvío de paquetes(Cont.)</a:t>
            </a:r>
          </a:p>
          <a:p>
            <a:pPr rtl="0"/>
            <a:r>
              <a:rPr lang="es-419" sz="1200"/>
              <a:t>14.2.4 - Compruebe su comprensión - Reenvío de paquetes</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869273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14- Conceptos de Enrutamiento</a:t>
            </a:r>
          </a:p>
          <a:p>
            <a:pPr rtl="0">
              <a:buFontTx/>
              <a:buNone/>
            </a:pPr>
            <a:r>
              <a:rPr lang="es-419"/>
              <a:t>14.0: Introducción</a:t>
            </a:r>
          </a:p>
          <a:p>
            <a:pPr rtl="0">
              <a:buFontTx/>
              <a:buNone/>
            </a:pPr>
            <a:r>
              <a:rPr lang="es-419"/>
              <a:t>14.0.2 - ¿Qué aprenderé en este módulo?</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14.3 - Verificación de la Configuración básica de un router</a:t>
            </a:r>
          </a:p>
        </p:txBody>
      </p:sp>
      <p:sp>
        <p:nvSpPr>
          <p:cNvPr id="4" name="Slide Number Placeholder 3"/>
          <p:cNvSpPr>
            <a:spLocks noGrp="1"/>
          </p:cNvSpPr>
          <p:nvPr>
            <p:ph type="sldNum" sz="quarter" idx="10"/>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14.3 - Verificación Configuración básica de un router</a:t>
            </a:r>
          </a:p>
          <a:p>
            <a:pPr rtl="0"/>
            <a:r>
              <a:rPr lang="es-419"/>
              <a:t>14.3.1 - Topología</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365632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14.3 - Verificación de la Configuración básica de un router</a:t>
            </a:r>
          </a:p>
          <a:p>
            <a:pPr rtl="0"/>
            <a:r>
              <a:rPr lang="es-419"/>
              <a:t>14.3.2 - Comandos de Configuración</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4067956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14.3 - Verificación de la Configuración básica de un router</a:t>
            </a:r>
          </a:p>
          <a:p>
            <a:pPr rtl="0"/>
            <a:r>
              <a:rPr lang="es-419"/>
              <a:t>14.3.3 - Comandos de verificación</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2429985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14.3 - Verificación de la Configuración básica de un router</a:t>
            </a:r>
          </a:p>
          <a:p>
            <a:pPr rtl="0"/>
            <a:r>
              <a:rPr lang="es-419"/>
              <a:t>14.3.4 - Salida del comando de filtro</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247072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14.3 - Revisión de la Configuración básica de un router</a:t>
            </a:r>
          </a:p>
          <a:p>
            <a:pPr rtl="0"/>
            <a:r>
              <a:rPr lang="es-419"/>
              <a:t>14.3.5 - </a:t>
            </a:r>
            <a:r>
              <a:rPr lang="es-419" sz="1200"/>
              <a:t>Packet Tracer - Revisión básica de la configuración del router</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3224075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14.4 - Tabla de Enrutamiento IP</a:t>
            </a:r>
          </a:p>
        </p:txBody>
      </p:sp>
      <p:sp>
        <p:nvSpPr>
          <p:cNvPr id="4" name="Slide Number Placeholder 3"/>
          <p:cNvSpPr>
            <a:spLocks noGrp="1"/>
          </p:cNvSpPr>
          <p:nvPr>
            <p:ph type="sldNum" sz="quarter" idx="10"/>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14.4 - Tabla de Enrutamiento IP</a:t>
            </a:r>
          </a:p>
          <a:p>
            <a:pPr rtl="0"/>
            <a:r>
              <a:rPr lang="es-419"/>
              <a:t>14.4.1 - Origen de la ruta</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3463350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14.4 - Tabla de Enrutamiento IP</a:t>
            </a:r>
          </a:p>
          <a:p>
            <a:pPr rtl="0"/>
            <a:r>
              <a:rPr lang="es-419"/>
              <a:t>14.4.2 - Principios de la tabla de enrutamiento</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3013483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14.4 - Tabla de Enrutamiento IP</a:t>
            </a:r>
          </a:p>
          <a:p>
            <a:pPr rtl="0"/>
            <a:r>
              <a:rPr lang="es-419"/>
              <a:t>14.4.3 - Entradas de la tabla de enrutamiento</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2629895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14.1 - Determinación de Ruta</a:t>
            </a:r>
          </a:p>
        </p:txBody>
      </p:sp>
      <p:sp>
        <p:nvSpPr>
          <p:cNvPr id="4" name="Slide Number Placeholder 3"/>
          <p:cNvSpPr>
            <a:spLocks noGrp="1"/>
          </p:cNvSpPr>
          <p:nvPr>
            <p:ph type="sldNum" sz="quarter" idx="10"/>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14.4 - Tabla de Enrutamiento IP</a:t>
            </a:r>
          </a:p>
          <a:p>
            <a:pPr rtl="0"/>
            <a:r>
              <a:rPr lang="es-419"/>
              <a:t>14.4.4 - Redes Directamente Conectadas</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443152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14.4 - Tabla de Enrutamiento IP</a:t>
            </a:r>
          </a:p>
          <a:p>
            <a:pPr rtl="0"/>
            <a:r>
              <a:rPr lang="es-419"/>
              <a:t>14.4.5 - Rutas estáticas</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13166841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14.4 - Tabla de Enrutamiento IP</a:t>
            </a:r>
          </a:p>
          <a:p>
            <a:pPr rtl="0"/>
            <a:r>
              <a:rPr lang="es-419"/>
              <a:t>14.4.6 - Rutas estáticas en la tabla de enrutamiento IP</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2308448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14.4 - Tabla de Enrutamiento IP</a:t>
            </a:r>
          </a:p>
          <a:p>
            <a:pPr rtl="0"/>
            <a:r>
              <a:rPr lang="es-419"/>
              <a:t>14.4.7 - Protocolos de Enrutamiento Dinámico</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27270397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14.4 - Tabla de Enrutamiento IP</a:t>
            </a:r>
          </a:p>
          <a:p>
            <a:pPr rtl="0"/>
            <a:r>
              <a:rPr lang="es-419"/>
              <a:t>14.4.8 - Rutas dinámicas en la tabla de enrutamiento</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1768020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14.4 - Tabla de Enrutamiento IP</a:t>
            </a:r>
          </a:p>
          <a:p>
            <a:pPr rtl="0"/>
            <a:r>
              <a:rPr lang="es-419"/>
              <a:t>14.4.9 - Ruta predeterminada</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12848462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14.4 - Tabla de Enrutamiento IP</a:t>
            </a:r>
          </a:p>
          <a:p>
            <a:pPr rtl="0"/>
            <a:r>
              <a:rPr lang="es-419"/>
              <a:t>14.4.10 - </a:t>
            </a:r>
            <a:r>
              <a:rPr lang="es-419" sz="1200"/>
              <a:t>Estructura de una tabla de enrutamiento IPv4</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8612959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14.4 - Tabla de Enrutamiento IP</a:t>
            </a:r>
          </a:p>
          <a:p>
            <a:pPr rtl="0"/>
            <a:r>
              <a:rPr lang="es-419"/>
              <a:t>14.4.10 - </a:t>
            </a:r>
            <a:r>
              <a:rPr lang="es-419" sz="1200"/>
              <a:t>Estructura de una tabla de enrutamiento IPv4</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20139821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14.4 - Tabla de Enrutamiento IP</a:t>
            </a:r>
          </a:p>
          <a:p>
            <a:pPr rtl="0"/>
            <a:r>
              <a:rPr lang="es-419"/>
              <a:t>14.4.11 - </a:t>
            </a:r>
            <a:r>
              <a:rPr lang="es-419" sz="1200"/>
              <a:t>Estructura de una tabla de enrutamiento IPv6</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5313111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14.4 - Tabla de Enrutamiento IP</a:t>
            </a:r>
          </a:p>
          <a:p>
            <a:pPr rtl="0"/>
            <a:r>
              <a:rPr lang="es-419"/>
              <a:t>14.4.12 - Distancia administrativa</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795866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14.1 - Determinación de ruta</a:t>
            </a:r>
          </a:p>
          <a:p>
            <a:pPr rtl="0"/>
            <a:r>
              <a:rPr lang="es-419"/>
              <a:t>14.1.1 - Dos Funciones de un Router</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14.4 - Tabla de Enrutamiento IP</a:t>
            </a:r>
          </a:p>
          <a:p>
            <a:pPr rtl="0"/>
            <a:r>
              <a:rPr lang="es-419"/>
              <a:t>14.4.12 - Administrative Distance (Cont.)</a:t>
            </a:r>
          </a:p>
          <a:p>
            <a:pPr rtl="0"/>
            <a:r>
              <a:rPr lang="es-419"/>
              <a:t>14.4.13 - Compruebe su comprensión - Tabla de enrutamiento IP</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41150011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14.5 - Enrutamiento estático y dinámico</a:t>
            </a:r>
          </a:p>
        </p:txBody>
      </p:sp>
      <p:sp>
        <p:nvSpPr>
          <p:cNvPr id="4" name="Slide Number Placeholder 3"/>
          <p:cNvSpPr>
            <a:spLocks noGrp="1"/>
          </p:cNvSpPr>
          <p:nvPr>
            <p:ph type="sldNum" sz="quarter" idx="10"/>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2933737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14.5 - Enrutamiento estático y dinámico</a:t>
            </a:r>
          </a:p>
          <a:p>
            <a:pPr rtl="0"/>
            <a:r>
              <a:rPr lang="es-419"/>
              <a:t>14.5.1 - Estático o dinámico?</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4659603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14.5 - Enrutamiento estático y dinámico</a:t>
            </a:r>
          </a:p>
          <a:p>
            <a:pPr rtl="0"/>
            <a:r>
              <a:rPr lang="es-419"/>
              <a:t>14.5.1 - Estático o dinámico? (Cont.)</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19197749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14.5 - Enrutamiento estático y dinámico</a:t>
            </a:r>
          </a:p>
          <a:p>
            <a:pPr rtl="0"/>
            <a:r>
              <a:rPr lang="es-419"/>
              <a:t>14.5.1 - Estático o dinámico? (Cont.)</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17919852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14.5 - Enrutamiento estático y dinámico</a:t>
            </a:r>
          </a:p>
          <a:p>
            <a:pPr rtl="0"/>
            <a:r>
              <a:rPr lang="es-419"/>
              <a:t>14.5.2 - Evolución del enrutamiento dinámico</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30900201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14.5 - Enrutamiento estático y dinámico</a:t>
            </a:r>
          </a:p>
          <a:p>
            <a:pPr rtl="0"/>
            <a:r>
              <a:rPr lang="es-419"/>
              <a:t>14.5.2 - Evolución del enrutamiento dinámico</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1716725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14.5 - Enrutamiento estático y dinámico</a:t>
            </a:r>
          </a:p>
          <a:p>
            <a:pPr rtl="0"/>
            <a:r>
              <a:rPr lang="es-419"/>
              <a:t>14.5.3 - Conceptos de protocolos de enrutamiento dinámico</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42052967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14.5 - Enrutamiento estático y dinámico</a:t>
            </a:r>
          </a:p>
          <a:p>
            <a:pPr rtl="0"/>
            <a:r>
              <a:rPr lang="es-419"/>
              <a:t>14.5.3 - Conceptos de protocolos de enrutamiento dinámico</a:t>
            </a:r>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30092446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14.5 - Enrutamiento estático y dinámico</a:t>
            </a:r>
          </a:p>
          <a:p>
            <a:pPr rtl="0"/>
            <a:r>
              <a:rPr lang="es-419"/>
              <a:t>14.5.4 - Mejor ruta</a:t>
            </a:r>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1959688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14.1 - Determinación de ruta</a:t>
            </a:r>
          </a:p>
          <a:p>
            <a:pPr rtl="0"/>
            <a:r>
              <a:rPr lang="es-419"/>
              <a:t>14.1.2 - Ejemplo de funciones del router</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11724757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14.5 - Enrutamiento estático y dinámico</a:t>
            </a:r>
          </a:p>
          <a:p>
            <a:pPr rtl="0"/>
            <a:r>
              <a:rPr lang="es-419"/>
              <a:t>14.5.5 - Balanceo de Carga</a:t>
            </a:r>
          </a:p>
          <a:p>
            <a:pPr rtl="0"/>
            <a:r>
              <a:rPr lang="es-419"/>
              <a:t>14.5.6 - Compruebe su comprensión - Enrutamiento dinámico y estático</a:t>
            </a:r>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7571910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14.6 Módulo de Práctica y Cuestionario</a:t>
            </a:r>
          </a:p>
        </p:txBody>
      </p:sp>
      <p:sp>
        <p:nvSpPr>
          <p:cNvPr id="4" name="Slide Number Placeholder 3"/>
          <p:cNvSpPr>
            <a:spLocks noGrp="1"/>
          </p:cNvSpPr>
          <p:nvPr>
            <p:ph type="sldNum" sz="quarter" idx="10"/>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52</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14.1 - Determinación de ruta</a:t>
            </a:r>
          </a:p>
          <a:p>
            <a:pPr rtl="0"/>
            <a:r>
              <a:rPr lang="es-419"/>
              <a:t>14.1.3 - </a:t>
            </a:r>
            <a:r>
              <a:rPr lang="es-419" sz="1200"/>
              <a:t>Mejor ruta es igual a la coincidencia más larga</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327522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14.1 - Determinación de ruta</a:t>
            </a:r>
          </a:p>
          <a:p>
            <a:pPr rtl="0"/>
            <a:r>
              <a:rPr lang="es-419"/>
              <a:t>14.1.4 - </a:t>
            </a:r>
            <a:r>
              <a:rPr lang="es-419" sz="1200"/>
              <a:t>Ejemplo de coincidencia más larga de IPv4</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74528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14.1 - Determinación de ruta</a:t>
            </a:r>
          </a:p>
          <a:p>
            <a:pPr rtl="0"/>
            <a:r>
              <a:rPr lang="es-419"/>
              <a:t>14.1.5 - </a:t>
            </a:r>
            <a:r>
              <a:rPr lang="es-419" sz="1200"/>
              <a:t>Ejemplo de coincidencia más larga de IPv6</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3427973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14 - Conceptos de Enrutamiento</a:t>
            </a:r>
          </a:p>
          <a:p>
            <a:pPr rtl="0"/>
            <a:r>
              <a:rPr lang="es-419"/>
              <a:t>14.1 - Determinación de ruta</a:t>
            </a:r>
          </a:p>
          <a:p>
            <a:pPr rtl="0"/>
            <a:r>
              <a:rPr lang="es-419"/>
              <a:t>14.1.6 - </a:t>
            </a:r>
            <a:r>
              <a:rPr lang="es-419" sz="1200"/>
              <a:t>Construir la tabla de enrutamiento</a:t>
            </a:r>
          </a:p>
          <a:p>
            <a:pPr rtl="0"/>
            <a:r>
              <a:rPr lang="es-419" sz="1200"/>
              <a:t>14.1.7 - Compruebe su comprensión - Determinación de ruta</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2661538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4102504" cy="902174"/>
          </a:xfrm>
        </p:spPr>
        <p:txBody>
          <a:bodyPr/>
          <a:lstStyle/>
          <a:p>
            <a:pPr rtl="0">
              <a:spcBef>
                <a:spcPts val="0"/>
              </a:spcBef>
            </a:pPr>
            <a:r>
              <a:rPr lang="es-419">
                <a:solidFill>
                  <a:schemeClr val="accent5">
                    <a:lumMod val="40000"/>
                    <a:lumOff val="60000"/>
                  </a:schemeClr>
                </a:solidFill>
              </a:rPr>
              <a:t>Switching, Routing, y Wireless Essentials (SRWE)</a:t>
            </a:r>
          </a:p>
          <a:p>
            <a:pPr rtl="0">
              <a:spcBef>
                <a:spcPts val="0"/>
              </a:spcBef>
            </a:pPr>
            <a:r>
              <a:rPr lang="es-419">
                <a:solidFill>
                  <a:schemeClr val="accent5">
                    <a:lumMod val="40000"/>
                    <a:lumOff val="60000"/>
                  </a:schemeClr>
                </a:solidFill>
              </a:rPr>
              <a:t>(SRWE)</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14: Conceptos de enrutamiento</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14.2 Reenvío de Paquetes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Reenvío de Paquetes</a:t>
            </a:r>
            <a:r>
              <a:rPr lang="en-US" dirty="0"/>
              <a:t/>
            </a:r>
            <a:br>
              <a:rPr lang="en-US" dirty="0"/>
            </a:br>
            <a:r>
              <a:rPr lang="es-419" sz="2400"/>
              <a:t>Proceso de decisión de reenvío de paquetes</a:t>
            </a:r>
          </a:p>
        </p:txBody>
      </p:sp>
      <p:sp>
        <p:nvSpPr>
          <p:cNvPr id="8" name="Rectangle 7">
            <a:extLst>
              <a:ext uri="{FF2B5EF4-FFF2-40B4-BE49-F238E27FC236}">
                <a16:creationId xmlns="" xmlns:a16="http://schemas.microsoft.com/office/drawing/2014/main" id="{EAFC0DA3-8ADE-2B42-951D-8C4F944F5E4C}"/>
              </a:ext>
            </a:extLst>
          </p:cNvPr>
          <p:cNvSpPr/>
          <p:nvPr/>
        </p:nvSpPr>
        <p:spPr>
          <a:xfrm>
            <a:off x="111982" y="737824"/>
            <a:ext cx="3184792" cy="4185761"/>
          </a:xfrm>
          <a:prstGeom prst="rect">
            <a:avLst/>
          </a:prstGeom>
        </p:spPr>
        <p:txBody>
          <a:bodyPr wrap="square">
            <a:spAutoFit/>
          </a:bodyPr>
          <a:lstStyle/>
          <a:p>
            <a:pPr rtl="0">
              <a:buFont typeface="+mj-lt"/>
              <a:buAutoNum type="arabicPeriod"/>
            </a:pPr>
            <a:r>
              <a:rPr lang="es-419" sz="1400" dirty="0">
                <a:solidFill>
                  <a:srgbClr val="000000"/>
                </a:solidFill>
                <a:latin typeface="CiscoSans"/>
              </a:rPr>
              <a:t> </a:t>
            </a:r>
            <a:r>
              <a:rPr lang="es-419" sz="1400" dirty="0">
                <a:solidFill>
                  <a:srgbClr val="000000"/>
                </a:solidFill>
                <a:latin typeface="+mn-lt"/>
              </a:rPr>
              <a:t>La trama de enlace de datos, con un paquete IP encapsulado, llega a la interfaz de entrada. </a:t>
            </a:r>
          </a:p>
          <a:p>
            <a:pPr rtl="0">
              <a:buFont typeface="+mj-lt"/>
              <a:buAutoNum type="arabicPeriod"/>
            </a:pPr>
            <a:r>
              <a:rPr lang="es-419" sz="1400" dirty="0">
                <a:solidFill>
                  <a:srgbClr val="000000"/>
                </a:solidFill>
                <a:latin typeface="+mn-lt"/>
              </a:rPr>
              <a:t> El </a:t>
            </a:r>
            <a:r>
              <a:rPr lang="es-419" sz="1400" dirty="0" err="1">
                <a:solidFill>
                  <a:srgbClr val="000000"/>
                </a:solidFill>
                <a:latin typeface="+mn-lt"/>
              </a:rPr>
              <a:t>router</a:t>
            </a:r>
            <a:r>
              <a:rPr lang="es-419" sz="1400" dirty="0">
                <a:solidFill>
                  <a:srgbClr val="000000"/>
                </a:solidFill>
                <a:latin typeface="+mn-lt"/>
              </a:rPr>
              <a:t> examina la dirección IP de destino en el encabezado del paquete y consulta su tabla de enrutamiento IP.</a:t>
            </a:r>
          </a:p>
          <a:p>
            <a:pPr rtl="0">
              <a:buFont typeface="+mj-lt"/>
              <a:buAutoNum type="arabicPeriod"/>
            </a:pPr>
            <a:r>
              <a:rPr lang="es-419" sz="1400" dirty="0">
                <a:solidFill>
                  <a:srgbClr val="000000"/>
                </a:solidFill>
                <a:latin typeface="+mn-lt"/>
              </a:rPr>
              <a:t> El </a:t>
            </a:r>
            <a:r>
              <a:rPr lang="es-419" sz="1400" dirty="0" err="1">
                <a:solidFill>
                  <a:srgbClr val="000000"/>
                </a:solidFill>
                <a:latin typeface="+mn-lt"/>
              </a:rPr>
              <a:t>router</a:t>
            </a:r>
            <a:r>
              <a:rPr lang="es-419" sz="1400" dirty="0">
                <a:solidFill>
                  <a:srgbClr val="000000"/>
                </a:solidFill>
                <a:latin typeface="+mn-lt"/>
              </a:rPr>
              <a:t> encuentra el prefijo coincidente más largo en la tabla de enrutamiento.</a:t>
            </a:r>
          </a:p>
          <a:p>
            <a:pPr rtl="0">
              <a:buFont typeface="+mj-lt"/>
              <a:buAutoNum type="arabicPeriod"/>
            </a:pPr>
            <a:r>
              <a:rPr lang="es-419" sz="1400" dirty="0">
                <a:solidFill>
                  <a:srgbClr val="000000"/>
                </a:solidFill>
                <a:latin typeface="+mn-lt"/>
              </a:rPr>
              <a:t> El </a:t>
            </a:r>
            <a:r>
              <a:rPr lang="es-419" sz="1400" dirty="0" err="1">
                <a:solidFill>
                  <a:srgbClr val="000000"/>
                </a:solidFill>
                <a:latin typeface="+mn-lt"/>
              </a:rPr>
              <a:t>router</a:t>
            </a:r>
            <a:r>
              <a:rPr lang="es-419" sz="1400" dirty="0">
                <a:solidFill>
                  <a:srgbClr val="000000"/>
                </a:solidFill>
                <a:latin typeface="+mn-lt"/>
              </a:rPr>
              <a:t> encapsula el paquete en una nueva trama de enlace de datos y lo reenvía por la interfaz de salida. El destino podría ser un dispositivo conectado a la red o un </a:t>
            </a:r>
            <a:r>
              <a:rPr lang="es-419" sz="1400" dirty="0" err="1">
                <a:solidFill>
                  <a:srgbClr val="000000"/>
                </a:solidFill>
                <a:latin typeface="+mn-lt"/>
              </a:rPr>
              <a:t>router</a:t>
            </a:r>
            <a:r>
              <a:rPr lang="es-419" sz="1400" dirty="0">
                <a:solidFill>
                  <a:srgbClr val="000000"/>
                </a:solidFill>
                <a:latin typeface="+mn-lt"/>
              </a:rPr>
              <a:t> de siguiente salto.</a:t>
            </a:r>
          </a:p>
          <a:p>
            <a:pPr rtl="0">
              <a:buFont typeface="+mj-lt"/>
              <a:buAutoNum type="arabicPeriod"/>
            </a:pPr>
            <a:r>
              <a:rPr lang="es-419" sz="1400" dirty="0">
                <a:solidFill>
                  <a:srgbClr val="000000"/>
                </a:solidFill>
                <a:latin typeface="+mn-lt"/>
              </a:rPr>
              <a:t> Sin embargo, si no hay ninguna entrada de ruta coincidente, el paquete se elimina</a:t>
            </a:r>
            <a:r>
              <a:rPr lang="es-419" sz="1400" dirty="0">
                <a:solidFill>
                  <a:srgbClr val="000000"/>
                </a:solidFill>
                <a:latin typeface="CiscoSans"/>
              </a:rPr>
              <a:t>. </a:t>
            </a:r>
          </a:p>
        </p:txBody>
      </p:sp>
      <p:pic>
        <p:nvPicPr>
          <p:cNvPr id="7" name="Content Placeholder 6">
            <a:extLst>
              <a:ext uri="{FF2B5EF4-FFF2-40B4-BE49-F238E27FC236}">
                <a16:creationId xmlns="" xmlns:a16="http://schemas.microsoft.com/office/drawing/2014/main" id="{D3D31508-58E9-F545-9C2A-54FF5511C257}"/>
              </a:ext>
            </a:extLst>
          </p:cNvPr>
          <p:cNvPicPr>
            <a:picLocks noGrp="1" noChangeAspect="1"/>
          </p:cNvPicPr>
          <p:nvPr>
            <p:ph idx="1"/>
          </p:nvPr>
        </p:nvPicPr>
        <p:blipFill>
          <a:blip r:embed="rId3"/>
          <a:stretch>
            <a:fillRect/>
          </a:stretch>
        </p:blipFill>
        <p:spPr>
          <a:xfrm>
            <a:off x="3296774" y="1031474"/>
            <a:ext cx="5561801" cy="3080551"/>
          </a:xfr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Reenvío de Paquetes</a:t>
            </a:r>
            <a:r>
              <a:rPr lang="en-US" dirty="0"/>
              <a:t/>
            </a:r>
            <a:br>
              <a:rPr lang="en-US" dirty="0"/>
            </a:br>
            <a:r>
              <a:rPr lang="es-419" sz="2400"/>
              <a:t>Proceso de Decisión de Reenvío de Paquetes (Cont.)</a:t>
            </a:r>
          </a:p>
        </p:txBody>
      </p:sp>
      <p:sp>
        <p:nvSpPr>
          <p:cNvPr id="4" name="Content Placeholder 3">
            <a:extLst>
              <a:ext uri="{FF2B5EF4-FFF2-40B4-BE49-F238E27FC236}">
                <a16:creationId xmlns=""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Después de que un router haya determinado la mejor ruta, podría hacer lo siguiente:</a:t>
            </a:r>
          </a:p>
          <a:p>
            <a:pPr marL="0" indent="0" algn="l"/>
            <a:endParaRPr lang="en-US" sz="1600" dirty="0">
              <a:solidFill>
                <a:srgbClr val="000000"/>
              </a:solidFill>
            </a:endParaRPr>
          </a:p>
          <a:p>
            <a:pPr marL="0" indent="0" algn="l" rtl="0"/>
            <a:r>
              <a:rPr lang="es-419" sz="1600" b="1">
                <a:solidFill>
                  <a:srgbClr val="000000"/>
                </a:solidFill>
              </a:rPr>
              <a:t>Reenviar el paquete a un dispositivo en una red conectada directamente</a:t>
            </a:r>
          </a:p>
          <a:p>
            <a:pPr marL="285750" indent="-285750" algn="l" rtl="0">
              <a:buFont typeface="Arial" panose="020B0604020202020204" pitchFamily="34" charset="0"/>
              <a:buChar char="•"/>
            </a:pPr>
            <a:r>
              <a:rPr lang="es-419" sz="1600">
                <a:solidFill>
                  <a:srgbClr val="000000"/>
                </a:solidFill>
              </a:rPr>
              <a:t>Si la entrada de ruta indica que la interfaz de salida es una red conectada directamente, el paquete se puede reenviar directamente al dispositivo de destino. Normalmente se trata de una LAN Ethernet.</a:t>
            </a:r>
          </a:p>
          <a:p>
            <a:pPr marL="285750" indent="-285750" algn="l" rtl="0">
              <a:buFont typeface="Arial" panose="020B0604020202020204" pitchFamily="34" charset="0"/>
              <a:buChar char="•"/>
            </a:pPr>
            <a:r>
              <a:rPr lang="es-419" sz="1600">
                <a:solidFill>
                  <a:srgbClr val="000000"/>
                </a:solidFill>
              </a:rPr>
              <a:t>Para encapsular el paquete en la trama Ethernet, el router necesita determinar la dirección MAC de destino asociada a la dirección IP de destino del paquete. El proceso varía en función de si el paquete es un paquete IPv4 o IPv6.</a:t>
            </a:r>
          </a:p>
          <a:p>
            <a:pPr marL="0" indent="0" algn="l"/>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219838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Reenvío de Paquetes</a:t>
            </a:r>
            <a:r>
              <a:rPr lang="en-US" dirty="0"/>
              <a:t/>
            </a:r>
            <a:br>
              <a:rPr lang="en-US" dirty="0"/>
            </a:br>
            <a:r>
              <a:rPr lang="es-419" sz="2400"/>
              <a:t>Packet Forwarding Decision Process (Cont.)</a:t>
            </a:r>
          </a:p>
        </p:txBody>
      </p:sp>
      <p:sp>
        <p:nvSpPr>
          <p:cNvPr id="4" name="Content Placeholder 3">
            <a:extLst>
              <a:ext uri="{FF2B5EF4-FFF2-40B4-BE49-F238E27FC236}">
                <a16:creationId xmlns=""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Después de que un router haya determinado la mejor ruta, podría hacer lo siguiente: </a:t>
            </a:r>
          </a:p>
          <a:p>
            <a:pPr marL="0" indent="0" algn="l"/>
            <a:endParaRPr lang="en-US" sz="1600" b="1" dirty="0">
              <a:solidFill>
                <a:srgbClr val="000000"/>
              </a:solidFill>
            </a:endParaRPr>
          </a:p>
          <a:p>
            <a:pPr marL="0" indent="0" algn="l" rtl="0"/>
            <a:r>
              <a:rPr lang="es-419" sz="1600" b="1">
                <a:solidFill>
                  <a:srgbClr val="000000"/>
                </a:solidFill>
              </a:rPr>
              <a:t>Reenviar el paquete a un enrutador de salto siguiente</a:t>
            </a:r>
          </a:p>
          <a:p>
            <a:pPr marL="342900" indent="-342900" algn="l" rtl="0">
              <a:buFont typeface="Arial" panose="020B0604020202020204" pitchFamily="34" charset="0"/>
              <a:buChar char="•"/>
            </a:pPr>
            <a:r>
              <a:rPr lang="es-419" sz="1600">
                <a:solidFill>
                  <a:srgbClr val="000000"/>
                </a:solidFill>
              </a:rPr>
              <a:t>Si la entrada de ruta indica que la dirección IP de destino está en una red remota, es decir, un dispositivo de red que no está conectado directamente. El paquete debe ser reenviado al router de siguiente salto. La dirección de salto siguiente se indica en la entrada de ruta.</a:t>
            </a:r>
          </a:p>
          <a:p>
            <a:pPr marL="342900" indent="-342900" algn="l" rtl="0">
              <a:buFont typeface="Arial" panose="020B0604020202020204" pitchFamily="34" charset="0"/>
              <a:buChar char="•"/>
            </a:pPr>
            <a:r>
              <a:rPr lang="es-419" sz="1600">
                <a:solidFill>
                  <a:srgbClr val="000000"/>
                </a:solidFill>
              </a:rPr>
              <a:t>Si el router de reenvío y el router de siguiente salto se encuentran en una red Ethernet, se producirá un proceso similar (ARP e ICMPv6 Neighbor Discovery) para determinar la dirección MAC de destino del paquete como se describió anteriormente. La diferencia es que el router buscará la dirección IP del router de salto siguiente en su tabla ARP o caché de vecino, en lugar de la dirección IP de destino del paquete.</a:t>
            </a:r>
          </a:p>
          <a:p>
            <a:pPr marL="0" indent="0" algn="l"/>
            <a:endParaRPr lang="en-US" sz="1600" b="1" dirty="0">
              <a:solidFill>
                <a:srgbClr val="000000"/>
              </a:solidFill>
            </a:endParaRPr>
          </a:p>
          <a:p>
            <a:pPr marL="0" indent="0" algn="l" rtl="0"/>
            <a:r>
              <a:rPr lang="es-419" sz="1600" b="1">
                <a:solidFill>
                  <a:srgbClr val="000000"/>
                </a:solidFill>
              </a:rPr>
              <a:t>Nota</a:t>
            </a:r>
            <a:r>
              <a:rPr lang="es-419" sz="1600">
                <a:solidFill>
                  <a:srgbClr val="000000"/>
                </a:solidFill>
              </a:rPr>
              <a:t>: Este proceso variará para otros tipos de redes de capa 2. </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9745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Reenvío de Paquetes</a:t>
            </a:r>
            <a:r>
              <a:rPr lang="en-US" dirty="0"/>
              <a:t/>
            </a:r>
            <a:br>
              <a:rPr lang="en-US" dirty="0"/>
            </a:br>
            <a:r>
              <a:rPr lang="es-419" sz="2400"/>
              <a:t>Packet Forwarding Decision Process (Cont.)</a:t>
            </a:r>
          </a:p>
        </p:txBody>
      </p:sp>
      <p:sp>
        <p:nvSpPr>
          <p:cNvPr id="4" name="Content Placeholder 3">
            <a:extLst>
              <a:ext uri="{FF2B5EF4-FFF2-40B4-BE49-F238E27FC236}">
                <a16:creationId xmlns=""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Después de que un router haya determinado la mejor ruta, podría hacer lo siguiente:</a:t>
            </a:r>
          </a:p>
          <a:p>
            <a:pPr marL="0" indent="0" algn="l"/>
            <a:endParaRPr lang="en-US" sz="1600" dirty="0">
              <a:solidFill>
                <a:srgbClr val="000000"/>
              </a:solidFill>
            </a:endParaRPr>
          </a:p>
          <a:p>
            <a:pPr marL="0" indent="0" algn="l" rtl="0"/>
            <a:r>
              <a:rPr lang="es-419" sz="1600" b="1">
                <a:solidFill>
                  <a:srgbClr val="000000"/>
                </a:solidFill>
              </a:rPr>
              <a:t>Descarta el paquete - No hay coincidencia en la tabla de enrutamiento</a:t>
            </a:r>
          </a:p>
          <a:p>
            <a:pPr marL="342900" indent="-342900" algn="l" rtl="0">
              <a:buFont typeface="Arial" panose="020B0604020202020204" pitchFamily="34" charset="0"/>
              <a:buChar char="•"/>
            </a:pPr>
            <a:r>
              <a:rPr lang="es-419" sz="1600">
                <a:solidFill>
                  <a:srgbClr val="000000"/>
                </a:solidFill>
              </a:rPr>
              <a:t>Si no hay ninguna coincidencia entre la dirección IP de destino y un prefijo en la tabla de enrutamiento, y si no hay una ruta predeterminada, se descartará el paquete.</a:t>
            </a:r>
          </a:p>
        </p:txBody>
      </p:sp>
    </p:spTree>
    <p:extLst>
      <p:ext uri="{BB962C8B-B14F-4D97-AF65-F5344CB8AC3E}">
        <p14:creationId xmlns:p14="http://schemas.microsoft.com/office/powerpoint/2010/main" val="48472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Reenvío de paquetes de</a:t>
            </a:r>
            <a:r>
              <a:rPr lang="en-US" dirty="0"/>
              <a:t/>
            </a:r>
            <a:br>
              <a:rPr lang="en-US" dirty="0"/>
            </a:br>
            <a:r>
              <a:rPr lang="es-419" sz="2400"/>
              <a:t>Reenvío de paquetes de Descarta extremo a extremo</a:t>
            </a:r>
          </a:p>
        </p:txBody>
      </p:sp>
      <p:sp>
        <p:nvSpPr>
          <p:cNvPr id="5" name="Content Placeholder 4">
            <a:extLst>
              <a:ext uri="{FF2B5EF4-FFF2-40B4-BE49-F238E27FC236}">
                <a16:creationId xmlns="" xmlns:a16="http://schemas.microsoft.com/office/drawing/2014/main" id="{C7ADDF23-D3FC-6E4F-BAD1-E8C12FBC1E09}"/>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Una responsabilidad principal de la función de switching es la de encapsular los paquetes en el tipo de marco de enlace de datos correcto para el enlace de datos de salida. Por ejemplo, el formato de trama de vínculo de serie podría ser el protocolo punto a punto (PPP), el protocolo de control de enlace de datos de alto nivel (HDLC) o algún otro protocolo de capa 2.</a:t>
            </a:r>
          </a:p>
        </p:txBody>
      </p:sp>
    </p:spTree>
    <p:extLst>
      <p:ext uri="{BB962C8B-B14F-4D97-AF65-F5344CB8AC3E}">
        <p14:creationId xmlns:p14="http://schemas.microsoft.com/office/powerpoint/2010/main" val="332708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Reenvío de Paquetes</a:t>
            </a:r>
            <a:r>
              <a:rPr lang="en-US" dirty="0"/>
              <a:t/>
            </a:r>
            <a:br>
              <a:rPr lang="en-US" dirty="0"/>
            </a:br>
            <a:r>
              <a:rPr lang="es-419" sz="2400"/>
              <a:t>Mecanismos de reenvío de paquetes</a:t>
            </a:r>
          </a:p>
        </p:txBody>
      </p:sp>
      <p:sp>
        <p:nvSpPr>
          <p:cNvPr id="4" name="Content Placeholder 3">
            <a:extLst>
              <a:ext uri="{FF2B5EF4-FFF2-40B4-BE49-F238E27FC236}">
                <a16:creationId xmlns="" xmlns:a16="http://schemas.microsoft.com/office/drawing/2014/main" id="{0BD31498-4BF3-A742-82D1-3D224E36F9B3}"/>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Una responsabilidad principal del reenvió de paquetes, es la de encapsular los paquetes en el tipo de trama correcto para el enlace de datos de salida. Cuanto más eficientemente un router pueda realizar esta tarea, más rápido podrá reenviar paquetes por el router. </a:t>
            </a:r>
          </a:p>
          <a:p>
            <a:pPr marL="0" indent="0" algn="l"/>
            <a:endParaRPr lang="en-US" sz="1600" dirty="0">
              <a:solidFill>
                <a:srgbClr val="000000"/>
              </a:solidFill>
            </a:endParaRPr>
          </a:p>
          <a:p>
            <a:pPr marL="0" indent="0" algn="l" rtl="0"/>
            <a:r>
              <a:rPr lang="es-419" sz="1600">
                <a:solidFill>
                  <a:srgbClr val="000000"/>
                </a:solidFill>
              </a:rPr>
              <a:t>Los routers admiten tres mecanismos de reenvío de paquetes:</a:t>
            </a:r>
          </a:p>
          <a:p>
            <a:pPr marL="342900" indent="-342900" algn="l" rtl="0">
              <a:buFont typeface="Arial" panose="020B0604020202020204" pitchFamily="34" charset="0"/>
              <a:buChar char="•"/>
            </a:pPr>
            <a:r>
              <a:rPr lang="es-419" sz="1600">
                <a:solidFill>
                  <a:srgbClr val="000000"/>
                </a:solidFill>
              </a:rPr>
              <a:t>Switching de procesos</a:t>
            </a:r>
          </a:p>
          <a:p>
            <a:pPr marL="342900" indent="-342900" algn="l" rtl="0">
              <a:buFont typeface="Arial" panose="020B0604020202020204" pitchFamily="34" charset="0"/>
              <a:buChar char="•"/>
            </a:pPr>
            <a:r>
              <a:rPr lang="es-419" sz="1600">
                <a:solidFill>
                  <a:srgbClr val="000000"/>
                </a:solidFill>
              </a:rPr>
              <a:t>Switching rápido</a:t>
            </a:r>
          </a:p>
          <a:p>
            <a:pPr marL="342900" indent="-342900" algn="l" rtl="0">
              <a:buFont typeface="Arial" panose="020B0604020202020204" pitchFamily="34" charset="0"/>
              <a:buChar char="•"/>
            </a:pPr>
            <a:r>
              <a:rPr lang="es-419" sz="1600">
                <a:solidFill>
                  <a:srgbClr val="000000"/>
                </a:solidFill>
              </a:rPr>
              <a:t>Cisco Express Forwarding (CEF)</a:t>
            </a:r>
          </a:p>
          <a:p>
            <a:pPr marL="0" indent="0" algn="l"/>
            <a:endParaRPr lang="en-US" sz="1600" dirty="0">
              <a:solidFill>
                <a:srgbClr val="000000"/>
              </a:solidFill>
            </a:endParaRPr>
          </a:p>
        </p:txBody>
      </p:sp>
    </p:spTree>
    <p:extLst>
      <p:ext uri="{BB962C8B-B14F-4D97-AF65-F5344CB8AC3E}">
        <p14:creationId xmlns:p14="http://schemas.microsoft.com/office/powerpoint/2010/main" val="419219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Reenvío de Paquetes</a:t>
            </a:r>
            <a:r>
              <a:rPr lang="en-US" dirty="0"/>
              <a:t/>
            </a:r>
            <a:br>
              <a:rPr lang="en-US" dirty="0"/>
            </a:br>
            <a:r>
              <a:rPr lang="es-419" sz="2400"/>
              <a:t>Mecanismos de reenvío de paquetes (continuación) </a:t>
            </a:r>
          </a:p>
        </p:txBody>
      </p:sp>
      <p:sp>
        <p:nvSpPr>
          <p:cNvPr id="5" name="Content Placeholder 4">
            <a:extLst>
              <a:ext uri="{FF2B5EF4-FFF2-40B4-BE49-F238E27FC236}">
                <a16:creationId xmlns="" xmlns:a16="http://schemas.microsoft.com/office/drawing/2014/main" id="{22D82D58-3BEC-3549-AF55-59539D97641D}"/>
              </a:ext>
            </a:extLst>
          </p:cNvPr>
          <p:cNvSpPr>
            <a:spLocks noGrp="1"/>
          </p:cNvSpPr>
          <p:nvPr>
            <p:ph idx="1"/>
          </p:nvPr>
        </p:nvSpPr>
        <p:spPr>
          <a:xfrm>
            <a:off x="474662" y="731837"/>
            <a:ext cx="8280057" cy="3689897"/>
          </a:xfrm>
        </p:spPr>
        <p:txBody>
          <a:bodyPr/>
          <a:lstStyle/>
          <a:p>
            <a:pPr marL="0" indent="0" algn="l" rtl="0"/>
            <a:r>
              <a:rPr lang="es-419" sz="1600" b="1">
                <a:solidFill>
                  <a:srgbClr val="000000"/>
                </a:solidFill>
              </a:rPr>
              <a:t>Switching de procesos: </a:t>
            </a:r>
            <a:r>
              <a:rPr lang="es-419" sz="1600">
                <a:solidFill>
                  <a:srgbClr val="000000"/>
                </a:solidFill>
              </a:rPr>
              <a:t>es un mecanismo de reenvío de paquetes más antiguo que todavía está disponible para routers Cisco. Cuando un paquete llega a una interfaz, se reenvía al plano de control, donde la CPU hace coincidir la dirección de destino con una entrada de la tabla de routing y, a continuación, determina la interfaz de salida y reenvía el paquete. Es importante comprender que el router hace esto con cada paquete, incluso si el destino es el mismo para un flujo de paquetes.</a:t>
            </a:r>
          </a:p>
          <a:p>
            <a:pPr marL="0" indent="0" algn="l"/>
            <a:endParaRPr lang="en-US" sz="1600" dirty="0">
              <a:solidFill>
                <a:srgbClr val="000000"/>
              </a:solidFill>
            </a:endParaRPr>
          </a:p>
        </p:txBody>
      </p:sp>
      <p:pic>
        <p:nvPicPr>
          <p:cNvPr id="7" name="Picture 6">
            <a:extLst>
              <a:ext uri="{FF2B5EF4-FFF2-40B4-BE49-F238E27FC236}">
                <a16:creationId xmlns="" xmlns:a16="http://schemas.microsoft.com/office/drawing/2014/main" id="{5A3C8BAC-661A-8746-9272-F058E7D6B69B}"/>
              </a:ext>
            </a:extLst>
          </p:cNvPr>
          <p:cNvPicPr>
            <a:picLocks noChangeAspect="1"/>
          </p:cNvPicPr>
          <p:nvPr/>
        </p:nvPicPr>
        <p:blipFill>
          <a:blip r:embed="rId3"/>
          <a:stretch>
            <a:fillRect/>
          </a:stretch>
        </p:blipFill>
        <p:spPr>
          <a:xfrm>
            <a:off x="2233455" y="2310565"/>
            <a:ext cx="3878577" cy="2373077"/>
          </a:xfrm>
          <a:prstGeom prst="rect">
            <a:avLst/>
          </a:prstGeom>
        </p:spPr>
      </p:pic>
    </p:spTree>
    <p:extLst>
      <p:ext uri="{BB962C8B-B14F-4D97-AF65-F5344CB8AC3E}">
        <p14:creationId xmlns:p14="http://schemas.microsoft.com/office/powerpoint/2010/main" val="257637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Reenvío de Paquetes </a:t>
            </a:r>
            <a:r>
              <a:rPr lang="en-US" dirty="0"/>
              <a:t/>
            </a:r>
            <a:br>
              <a:rPr lang="en-US" dirty="0"/>
            </a:br>
            <a:r>
              <a:rPr lang="es-419" sz="2400"/>
              <a:t>Mecanismos de reenvío de paquetes (continuación) </a:t>
            </a:r>
          </a:p>
        </p:txBody>
      </p:sp>
      <p:sp>
        <p:nvSpPr>
          <p:cNvPr id="4" name="Content Placeholder 3">
            <a:extLst>
              <a:ext uri="{FF2B5EF4-FFF2-40B4-BE49-F238E27FC236}">
                <a16:creationId xmlns="" xmlns:a16="http://schemas.microsoft.com/office/drawing/2014/main" id="{ABD76FC7-9479-094E-AFE3-282E25F28FDE}"/>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b="1">
                <a:solidFill>
                  <a:srgbClr val="000000"/>
                </a:solidFill>
              </a:rPr>
              <a:t>Switching rápido:</a:t>
            </a:r>
            <a:r>
              <a:rPr lang="es-419" sz="1600">
                <a:solidFill>
                  <a:srgbClr val="000000"/>
                </a:solidFill>
              </a:rPr>
              <a:t> Otro mecanismo de reenvío de paquetes más antiguo que fue el sucesor de Switching de procesos. Switching rápido usa una memoria caché para almacenar la información de siguiente salto. Cuando un paquete llega a una interfaz, se reenvía al plano de control, donde la CPU busca una coincidencia en la caché de switching rápido. Si no encuentra ninguna, se aplica el switching de procesos al paquete, y este se reenvía a la interfaz de salida. La información de flujo del paquete también se almacena en la cache de switching rápido. Si otro paquete con el mismo destino llega a una interfaz, se vuelve a utilizar la información de siguiente salto de la caché sin intervención de la CPU.</a:t>
            </a:r>
          </a:p>
          <a:p>
            <a:pPr marL="0" indent="0" algn="l"/>
            <a:endParaRPr lang="en-US" sz="1600" dirty="0">
              <a:solidFill>
                <a:srgbClr val="000000"/>
              </a:solidFill>
            </a:endParaRPr>
          </a:p>
        </p:txBody>
      </p:sp>
      <p:pic>
        <p:nvPicPr>
          <p:cNvPr id="8" name="Picture 7">
            <a:extLst>
              <a:ext uri="{FF2B5EF4-FFF2-40B4-BE49-F238E27FC236}">
                <a16:creationId xmlns="" xmlns:a16="http://schemas.microsoft.com/office/drawing/2014/main" id="{25061E24-8180-E94A-BA5E-21CDEF9B1681}"/>
              </a:ext>
            </a:extLst>
          </p:cNvPr>
          <p:cNvPicPr>
            <a:picLocks noChangeAspect="1"/>
          </p:cNvPicPr>
          <p:nvPr/>
        </p:nvPicPr>
        <p:blipFill>
          <a:blip r:embed="rId3"/>
          <a:stretch>
            <a:fillRect/>
          </a:stretch>
        </p:blipFill>
        <p:spPr>
          <a:xfrm>
            <a:off x="4271981" y="2941704"/>
            <a:ext cx="3459126" cy="2078510"/>
          </a:xfrm>
          <a:prstGeom prst="rect">
            <a:avLst/>
          </a:prstGeom>
        </p:spPr>
      </p:pic>
    </p:spTree>
    <p:extLst>
      <p:ext uri="{BB962C8B-B14F-4D97-AF65-F5344CB8AC3E}">
        <p14:creationId xmlns:p14="http://schemas.microsoft.com/office/powerpoint/2010/main" val="39606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Reenvío de Paquetes </a:t>
            </a:r>
            <a:r>
              <a:rPr lang="en-US" dirty="0"/>
              <a:t/>
            </a:r>
            <a:br>
              <a:rPr lang="en-US" dirty="0"/>
            </a:br>
            <a:r>
              <a:rPr lang="es-419" sz="2400"/>
              <a:t>Mecanismos de reenvío de paquetes (continuación) </a:t>
            </a:r>
          </a:p>
        </p:txBody>
      </p:sp>
      <p:sp>
        <p:nvSpPr>
          <p:cNvPr id="5" name="Content Placeholder 4">
            <a:extLst>
              <a:ext uri="{FF2B5EF4-FFF2-40B4-BE49-F238E27FC236}">
                <a16:creationId xmlns="" xmlns:a16="http://schemas.microsoft.com/office/drawing/2014/main" id="{4D84B906-0B63-C44A-BEF2-9A664FE575E6}"/>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b="1" dirty="0">
                <a:solidFill>
                  <a:srgbClr val="000000"/>
                </a:solidFill>
              </a:rPr>
              <a:t>Cisco Express </a:t>
            </a:r>
            <a:r>
              <a:rPr lang="es-419" sz="1600" b="1" dirty="0" err="1">
                <a:solidFill>
                  <a:srgbClr val="000000"/>
                </a:solidFill>
              </a:rPr>
              <a:t>Forwarding</a:t>
            </a:r>
            <a:r>
              <a:rPr lang="es-419" sz="1600" b="1" dirty="0">
                <a:solidFill>
                  <a:srgbClr val="000000"/>
                </a:solidFill>
              </a:rPr>
              <a:t> (CEF): </a:t>
            </a:r>
            <a:r>
              <a:rPr lang="es-419" sz="1600" dirty="0">
                <a:solidFill>
                  <a:srgbClr val="000000"/>
                </a:solidFill>
              </a:rPr>
              <a:t>Es el mecanismo de reenvío de paquetes más reciente y predeterminado del IOS de Cisco. CEF crea una Base de Información de Reenvío (FIB) y una tabla de adyacencias Las entradas de la tabla no se activan por los paquetes como en el </a:t>
            </a:r>
            <a:r>
              <a:rPr lang="es-419" sz="1600" dirty="0" err="1">
                <a:solidFill>
                  <a:srgbClr val="000000"/>
                </a:solidFill>
              </a:rPr>
              <a:t>switching</a:t>
            </a:r>
            <a:r>
              <a:rPr lang="es-419" sz="1600" dirty="0">
                <a:solidFill>
                  <a:srgbClr val="000000"/>
                </a:solidFill>
              </a:rPr>
              <a:t> rápido, sino que se activan por los cambios cuando se modifica un elemento en la topología de la red Cuando se converge una red, FIB y las tablas de adyacencia contienen toda la información que el </a:t>
            </a:r>
            <a:r>
              <a:rPr lang="es-419" sz="1600" dirty="0" err="1">
                <a:solidFill>
                  <a:srgbClr val="000000"/>
                </a:solidFill>
              </a:rPr>
              <a:t>router</a:t>
            </a:r>
            <a:r>
              <a:rPr lang="es-419" sz="1600" dirty="0">
                <a:solidFill>
                  <a:srgbClr val="000000"/>
                </a:solidFill>
              </a:rPr>
              <a:t> debe tener en cuenta al reenviar un paquete</a:t>
            </a:r>
            <a:r>
              <a:rPr lang="es-419" sz="1600" b="1" dirty="0">
                <a:solidFill>
                  <a:srgbClr val="000000"/>
                </a:solidFill>
              </a:rPr>
              <a:t>.</a:t>
            </a:r>
          </a:p>
        </p:txBody>
      </p:sp>
      <p:pic>
        <p:nvPicPr>
          <p:cNvPr id="7" name="Picture 6">
            <a:extLst>
              <a:ext uri="{FF2B5EF4-FFF2-40B4-BE49-F238E27FC236}">
                <a16:creationId xmlns="" xmlns:a16="http://schemas.microsoft.com/office/drawing/2014/main" id="{5A622DA4-1DAF-E24B-8596-56B1105969A4}"/>
              </a:ext>
            </a:extLst>
          </p:cNvPr>
          <p:cNvPicPr>
            <a:picLocks noChangeAspect="1"/>
          </p:cNvPicPr>
          <p:nvPr/>
        </p:nvPicPr>
        <p:blipFill>
          <a:blip r:embed="rId3"/>
          <a:stretch>
            <a:fillRect/>
          </a:stretch>
        </p:blipFill>
        <p:spPr>
          <a:xfrm>
            <a:off x="3774840" y="2571750"/>
            <a:ext cx="3937591" cy="2348738"/>
          </a:xfrm>
          <a:prstGeom prst="rect">
            <a:avLst/>
          </a:prstGeom>
        </p:spPr>
      </p:pic>
    </p:spTree>
    <p:extLst>
      <p:ext uri="{BB962C8B-B14F-4D97-AF65-F5344CB8AC3E}">
        <p14:creationId xmlns:p14="http://schemas.microsoft.com/office/powerpoint/2010/main" val="75778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 xmlns:a16="http://schemas.microsoft.com/office/drawing/2014/main" id="{578E99C3-C6EF-8348-99C6-8024418DDEF2}"/>
              </a:ext>
            </a:extLst>
          </p:cNvPr>
          <p:cNvSpPr>
            <a:spLocks noGrp="1"/>
          </p:cNvSpPr>
          <p:nvPr>
            <p:ph idx="1"/>
          </p:nvPr>
        </p:nvSpPr>
        <p:spPr>
          <a:xfrm>
            <a:off x="0" y="798944"/>
            <a:ext cx="9143999" cy="757551"/>
          </a:xfrm>
        </p:spPr>
        <p:txBody>
          <a:bodyPr/>
          <a:lstStyle/>
          <a:p>
            <a:pPr marL="0" lvl="0" indent="0" defTabSz="914400" rtl="0" eaLnBrk="0" hangingPunct="0">
              <a:spcBef>
                <a:spcPct val="0"/>
              </a:spcBef>
              <a:spcAft>
                <a:spcPct val="0"/>
              </a:spcAft>
              <a:buClrTx/>
              <a:buSzTx/>
              <a:buNone/>
            </a:pPr>
            <a:r>
              <a:rPr lang="es-419" sz="1600" b="1">
                <a:solidFill>
                  <a:schemeClr val="tx1"/>
                </a:solidFill>
                <a:ea typeface="Calibri" panose="020F0502020204030204" pitchFamily="34" charset="0"/>
                <a:cs typeface="Calibri" panose="020F0502020204030204" pitchFamily="34" charset="0"/>
              </a:rPr>
              <a:t>Titulo del Módulo: </a:t>
            </a:r>
            <a:r>
              <a:rPr lang="es-419" sz="1600">
                <a:solidFill>
                  <a:schemeClr val="tx1"/>
                </a:solidFill>
                <a:ea typeface="Calibri" panose="020F0502020204030204" pitchFamily="34" charset="0"/>
                <a:cs typeface="Calibri" panose="020F0502020204030204" pitchFamily="34" charset="0"/>
              </a:rPr>
              <a:t>Conceptos de enrutamiento</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rtl="0" eaLnBrk="0" hangingPunct="0">
              <a:spcBef>
                <a:spcPct val="0"/>
              </a:spcBef>
              <a:spcAft>
                <a:spcPct val="0"/>
              </a:spcAft>
              <a:buClrTx/>
              <a:buSzTx/>
              <a:buNone/>
            </a:pPr>
            <a:r>
              <a:rPr lang="es-419" sz="1600" b="1">
                <a:solidFill>
                  <a:schemeClr val="tx1"/>
                </a:solidFill>
                <a:ea typeface="Calibri" panose="020F0502020204030204" pitchFamily="34" charset="0"/>
                <a:cs typeface="Calibri" panose="020F0502020204030204" pitchFamily="34" charset="0"/>
              </a:rPr>
              <a:t>Objetivos del Módulo</a:t>
            </a:r>
            <a:r>
              <a:rPr lang="es-419" sz="1600">
                <a:solidFill>
                  <a:schemeClr val="tx1"/>
                </a:solidFill>
                <a:ea typeface="Calibri" panose="020F0502020204030204" pitchFamily="34" charset="0"/>
                <a:cs typeface="Calibri" panose="020F0502020204030204" pitchFamily="34" charset="0"/>
              </a:rPr>
              <a:t>: </a:t>
            </a:r>
            <a:r>
              <a:rPr lang="es-419" sz="1600"/>
              <a:t>Explicar cómo los routers utilizan la información en los paquetes para tomar decisiones de reenvío.</a:t>
            </a:r>
          </a:p>
          <a:p>
            <a:endParaRPr lang="en-US" dirty="0"/>
          </a:p>
        </p:txBody>
      </p:sp>
      <p:graphicFrame>
        <p:nvGraphicFramePr>
          <p:cNvPr id="3" name="Table 2">
            <a:extLst>
              <a:ext uri="{FF2B5EF4-FFF2-40B4-BE49-F238E27FC236}">
                <a16:creationId xmlns=""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678996600"/>
              </p:ext>
            </p:extLst>
          </p:nvPr>
        </p:nvGraphicFramePr>
        <p:xfrm>
          <a:off x="340052" y="1833332"/>
          <a:ext cx="7896830" cy="2527300"/>
        </p:xfrm>
        <a:graphic>
          <a:graphicData uri="http://schemas.openxmlformats.org/drawingml/2006/table">
            <a:tbl>
              <a:tblPr firstRow="1" bandRow="1">
                <a:tableStyleId>{5C22544A-7EE6-4342-B048-85BDC9FD1C3A}</a:tableStyleId>
              </a:tblPr>
              <a:tblGrid>
                <a:gridCol w="2595417">
                  <a:extLst>
                    <a:ext uri="{9D8B030D-6E8A-4147-A177-3AD203B41FA5}">
                      <a16:colId xmlns="" xmlns:a16="http://schemas.microsoft.com/office/drawing/2014/main" val="2579019526"/>
                    </a:ext>
                  </a:extLst>
                </a:gridCol>
                <a:gridCol w="5301413">
                  <a:extLst>
                    <a:ext uri="{9D8B030D-6E8A-4147-A177-3AD203B41FA5}">
                      <a16:colId xmlns="" xmlns:a16="http://schemas.microsoft.com/office/drawing/2014/main" val="1764220437"/>
                    </a:ext>
                  </a:extLst>
                </a:gridCol>
              </a:tblGrid>
              <a:tr h="370840">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 xmlns:a16="http://schemas.microsoft.com/office/drawing/2014/main" val="742401779"/>
                  </a:ext>
                </a:extLst>
              </a:tr>
              <a:tr h="370840">
                <a:tc>
                  <a:txBody>
                    <a:bodyPr/>
                    <a:lstStyle/>
                    <a:p>
                      <a:pPr rtl="0" fontAlgn="ctr"/>
                      <a:r>
                        <a:rPr lang="es-419" b="1">
                          <a:solidFill>
                            <a:schemeClr val="bg1"/>
                          </a:solidFill>
                          <a:effectLst/>
                        </a:rPr>
                        <a:t>Determinación de ruta</a:t>
                      </a:r>
                    </a:p>
                  </a:txBody>
                  <a:tcPr marL="47625" marR="47625" marT="47625" marB="47625" anchor="ctr">
                    <a:solidFill>
                      <a:schemeClr val="accent1"/>
                    </a:solidFill>
                  </a:tcPr>
                </a:tc>
                <a:tc>
                  <a:txBody>
                    <a:bodyPr/>
                    <a:lstStyle/>
                    <a:p>
                      <a:pPr rtl="0" fontAlgn="ctr"/>
                      <a:r>
                        <a:rPr lang="es-419" b="0">
                          <a:effectLst/>
                        </a:rPr>
                        <a:t>Explicar cómo los routers determinan la mejor ruta.</a:t>
                      </a:r>
                    </a:p>
                  </a:txBody>
                  <a:tcPr marL="47625" marR="47625" marT="47625" marB="47625" anchor="ctr"/>
                </a:tc>
                <a:extLst>
                  <a:ext uri="{0D108BD9-81ED-4DB2-BD59-A6C34878D82A}">
                    <a16:rowId xmlns="" xmlns:a16="http://schemas.microsoft.com/office/drawing/2014/main" val="3150950737"/>
                  </a:ext>
                </a:extLst>
              </a:tr>
              <a:tr h="370840">
                <a:tc>
                  <a:txBody>
                    <a:bodyPr/>
                    <a:lstStyle/>
                    <a:p>
                      <a:pPr rtl="0" fontAlgn="ctr"/>
                      <a:r>
                        <a:rPr lang="es-419" b="1">
                          <a:solidFill>
                            <a:schemeClr val="bg1"/>
                          </a:solidFill>
                          <a:effectLst/>
                        </a:rPr>
                        <a:t>Reenvío de Paquetes</a:t>
                      </a:r>
                    </a:p>
                  </a:txBody>
                  <a:tcPr marL="47625" marR="47625" marT="47625" marB="47625" anchor="ctr">
                    <a:solidFill>
                      <a:schemeClr val="accent1"/>
                    </a:solidFill>
                  </a:tcPr>
                </a:tc>
                <a:tc>
                  <a:txBody>
                    <a:bodyPr/>
                    <a:lstStyle/>
                    <a:p>
                      <a:pPr rtl="0" fontAlgn="ctr"/>
                      <a:r>
                        <a:rPr lang="es-419" b="0">
                          <a:effectLst/>
                        </a:rPr>
                        <a:t>Explicar cómo los routers reenvían los paquetes al destino.</a:t>
                      </a:r>
                    </a:p>
                  </a:txBody>
                  <a:tcPr marL="47625" marR="47625" marT="47625" marB="47625" anchor="ctr"/>
                </a:tc>
                <a:extLst>
                  <a:ext uri="{0D108BD9-81ED-4DB2-BD59-A6C34878D82A}">
                    <a16:rowId xmlns="" xmlns:a16="http://schemas.microsoft.com/office/drawing/2014/main" val="2772085455"/>
                  </a:ext>
                </a:extLst>
              </a:tr>
              <a:tr h="370840">
                <a:tc>
                  <a:txBody>
                    <a:bodyPr/>
                    <a:lstStyle/>
                    <a:p>
                      <a:pPr rtl="0" fontAlgn="ctr"/>
                      <a:r>
                        <a:rPr lang="es-419" b="1">
                          <a:solidFill>
                            <a:schemeClr val="bg1"/>
                          </a:solidFill>
                          <a:effectLst/>
                        </a:rPr>
                        <a:t>Configuración básica de un router</a:t>
                      </a:r>
                    </a:p>
                  </a:txBody>
                  <a:tcPr marL="47625" marR="47625" marT="47625" marB="47625" anchor="ctr">
                    <a:solidFill>
                      <a:schemeClr val="accent1"/>
                    </a:solidFill>
                  </a:tcPr>
                </a:tc>
                <a:tc>
                  <a:txBody>
                    <a:bodyPr/>
                    <a:lstStyle/>
                    <a:p>
                      <a:pPr rtl="0" fontAlgn="ctr"/>
                      <a:r>
                        <a:rPr lang="es-419" b="0">
                          <a:effectLst/>
                        </a:rPr>
                        <a:t>Configurar los parámetros básicos en un router.</a:t>
                      </a:r>
                    </a:p>
                  </a:txBody>
                  <a:tcPr marL="47625" marR="47625" marT="47625" marB="47625" anchor="ctr"/>
                </a:tc>
                <a:extLst>
                  <a:ext uri="{0D108BD9-81ED-4DB2-BD59-A6C34878D82A}">
                    <a16:rowId xmlns="" xmlns:a16="http://schemas.microsoft.com/office/drawing/2014/main" val="3228802595"/>
                  </a:ext>
                </a:extLst>
              </a:tr>
              <a:tr h="370840">
                <a:tc>
                  <a:txBody>
                    <a:bodyPr/>
                    <a:lstStyle/>
                    <a:p>
                      <a:pPr rtl="0" fontAlgn="ctr"/>
                      <a:r>
                        <a:rPr lang="es-419" b="1">
                          <a:solidFill>
                            <a:schemeClr val="bg1"/>
                          </a:solidFill>
                          <a:effectLst/>
                        </a:rPr>
                        <a:t>Tabla de Enrutamiento IP</a:t>
                      </a:r>
                    </a:p>
                  </a:txBody>
                  <a:tcPr marL="47625" marR="47625" marT="47625" marB="47625" anchor="ctr">
                    <a:solidFill>
                      <a:schemeClr val="accent1"/>
                    </a:solidFill>
                  </a:tcPr>
                </a:tc>
                <a:tc>
                  <a:txBody>
                    <a:bodyPr/>
                    <a:lstStyle/>
                    <a:p>
                      <a:pPr rtl="0" fontAlgn="ctr"/>
                      <a:r>
                        <a:rPr lang="es-419" b="0">
                          <a:effectLst/>
                        </a:rPr>
                        <a:t>Describir la estructura de una tabla de enrutamiento.</a:t>
                      </a:r>
                    </a:p>
                  </a:txBody>
                  <a:tcPr marL="47625" marR="47625" marT="47625" marB="47625" anchor="ctr"/>
                </a:tc>
                <a:extLst>
                  <a:ext uri="{0D108BD9-81ED-4DB2-BD59-A6C34878D82A}">
                    <a16:rowId xmlns="" xmlns:a16="http://schemas.microsoft.com/office/drawing/2014/main" val="3134809945"/>
                  </a:ext>
                </a:extLst>
              </a:tr>
              <a:tr h="370840">
                <a:tc>
                  <a:txBody>
                    <a:bodyPr/>
                    <a:lstStyle/>
                    <a:p>
                      <a:pPr rtl="0" fontAlgn="ctr"/>
                      <a:r>
                        <a:rPr lang="es-419" b="1">
                          <a:solidFill>
                            <a:schemeClr val="bg1"/>
                          </a:solidFill>
                          <a:effectLst/>
                        </a:rPr>
                        <a:t>Enrutamiento estático y dinámico</a:t>
                      </a:r>
                    </a:p>
                  </a:txBody>
                  <a:tcPr marL="47625" marR="47625" marT="47625" marB="47625" anchor="ctr">
                    <a:solidFill>
                      <a:schemeClr val="accent1"/>
                    </a:solidFill>
                  </a:tcPr>
                </a:tc>
                <a:tc>
                  <a:txBody>
                    <a:bodyPr/>
                    <a:lstStyle/>
                    <a:p>
                      <a:pPr rtl="0" fontAlgn="ctr"/>
                      <a:r>
                        <a:rPr lang="es-419" b="0">
                          <a:effectLst/>
                        </a:rPr>
                        <a:t>Comparar los conceptos de enrutamiento estático y dinámico.</a:t>
                      </a:r>
                    </a:p>
                  </a:txBody>
                  <a:tcPr marL="47625" marR="47625" marT="47625" marB="47625" anchor="ctr"/>
                </a:tc>
                <a:extLst>
                  <a:ext uri="{0D108BD9-81ED-4DB2-BD59-A6C34878D82A}">
                    <a16:rowId xmlns="" xmlns:a16="http://schemas.microsoft.com/office/drawing/2014/main" val="1790720521"/>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14.3 Configuración básica de un router</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Verificación de la Configuración básica de un router</a:t>
            </a:r>
            <a:r>
              <a:rPr lang="en-US" dirty="0"/>
              <a:t/>
            </a:r>
            <a:br>
              <a:rPr lang="en-US" dirty="0"/>
            </a:br>
            <a:r>
              <a:rPr lang="es-419" sz="2400"/>
              <a:t>Topología</a:t>
            </a:r>
          </a:p>
        </p:txBody>
      </p:sp>
      <p:sp>
        <p:nvSpPr>
          <p:cNvPr id="4" name="Content Placeholder 3">
            <a:extLst>
              <a:ext uri="{FF2B5EF4-FFF2-40B4-BE49-F238E27FC236}">
                <a16:creationId xmlns="" xmlns:a16="http://schemas.microsoft.com/office/drawing/2014/main" id="{39BF1B7C-A1EE-794B-AC36-66120C5C600A}"/>
              </a:ext>
            </a:extLst>
          </p:cNvPr>
          <p:cNvSpPr>
            <a:spLocks noGrp="1"/>
          </p:cNvSpPr>
          <p:nvPr>
            <p:ph idx="1"/>
          </p:nvPr>
        </p:nvSpPr>
        <p:spPr>
          <a:xfrm>
            <a:off x="474662" y="739212"/>
            <a:ext cx="8280057" cy="3689896"/>
          </a:xfrm>
        </p:spPr>
        <p:txBody>
          <a:bodyPr/>
          <a:lstStyle/>
          <a:p>
            <a:pPr marL="0" indent="0" algn="l" rtl="0"/>
            <a:r>
              <a:rPr lang="es-419" sz="1600">
                <a:solidFill>
                  <a:srgbClr val="000000"/>
                </a:solidFill>
              </a:rPr>
              <a:t>La topología de la figura se utilizará para los ejemplos de configuración y verificación. También se usará en el siguiente tema para discutir la tabla de enrutamiento IP.</a:t>
            </a:r>
          </a:p>
        </p:txBody>
      </p:sp>
      <p:pic>
        <p:nvPicPr>
          <p:cNvPr id="7" name="Picture 6">
            <a:extLst>
              <a:ext uri="{FF2B5EF4-FFF2-40B4-BE49-F238E27FC236}">
                <a16:creationId xmlns="" xmlns:a16="http://schemas.microsoft.com/office/drawing/2014/main" id="{3075C6DE-8CBF-E748-A4D9-C6E3D16B30B8}"/>
              </a:ext>
            </a:extLst>
          </p:cNvPr>
          <p:cNvPicPr>
            <a:picLocks noChangeAspect="1"/>
          </p:cNvPicPr>
          <p:nvPr/>
        </p:nvPicPr>
        <p:blipFill>
          <a:blip r:embed="rId3"/>
          <a:stretch>
            <a:fillRect/>
          </a:stretch>
        </p:blipFill>
        <p:spPr>
          <a:xfrm>
            <a:off x="1537438" y="1427053"/>
            <a:ext cx="6069123" cy="3269435"/>
          </a:xfrm>
          <a:prstGeom prst="rect">
            <a:avLst/>
          </a:prstGeom>
        </p:spPr>
      </p:pic>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Verificación Configuración básica de un router</a:t>
            </a:r>
            <a:r>
              <a:rPr lang="en-US" dirty="0"/>
              <a:t/>
            </a:r>
            <a:br>
              <a:rPr lang="en-US" dirty="0"/>
            </a:br>
            <a:r>
              <a:rPr lang="es-419" sz="2400"/>
              <a:t>Comandos de Configuracion</a:t>
            </a:r>
          </a:p>
        </p:txBody>
      </p:sp>
      <p:sp>
        <p:nvSpPr>
          <p:cNvPr id="6" name="Rectangle 5">
            <a:extLst>
              <a:ext uri="{FF2B5EF4-FFF2-40B4-BE49-F238E27FC236}">
                <a16:creationId xmlns="" xmlns:a16="http://schemas.microsoft.com/office/drawing/2014/main" id="{B4D36BBF-F0C1-A447-8A4F-02794ADC59D1}"/>
              </a:ext>
            </a:extLst>
          </p:cNvPr>
          <p:cNvSpPr/>
          <p:nvPr/>
        </p:nvSpPr>
        <p:spPr>
          <a:xfrm>
            <a:off x="291861" y="755868"/>
            <a:ext cx="4171766" cy="3631763"/>
          </a:xfrm>
          <a:prstGeom prst="rect">
            <a:avLst/>
          </a:prstGeom>
          <a:ln>
            <a:solidFill>
              <a:srgbClr val="000000"/>
            </a:solidFill>
          </a:ln>
        </p:spPr>
        <p:txBody>
          <a:bodyPr wrap="square">
            <a:spAutoFit/>
          </a:bodyPr>
          <a:lstStyle/>
          <a:p>
            <a:pPr rtl="0"/>
            <a:r>
              <a:rPr lang="es-419" sz="1000">
                <a:solidFill>
                  <a:srgbClr val="000000"/>
                </a:solidFill>
                <a:latin typeface="Courier New" panose="02070309020205020404" pitchFamily="49" charset="0"/>
              </a:rPr>
              <a:t>Router&gt; </a:t>
            </a:r>
            <a:r>
              <a:rPr lang="es-419" sz="1000" b="1">
                <a:solidFill>
                  <a:srgbClr val="000000"/>
                </a:solidFill>
                <a:latin typeface="Courier New" panose="02070309020205020404" pitchFamily="49" charset="0"/>
              </a:rPr>
              <a:t>enable</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Router#</a:t>
            </a:r>
            <a:r>
              <a:rPr lang="es-419" sz="1000" b="1">
                <a:solidFill>
                  <a:srgbClr val="000000"/>
                </a:solidFill>
                <a:latin typeface="Courier New" panose="02070309020205020404" pitchFamily="49" charset="0"/>
              </a:rPr>
              <a:t>configure terminal</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Enter configuration commands, one per line. End with CNTL/Z. </a:t>
            </a:r>
          </a:p>
          <a:p>
            <a:pPr rtl="0"/>
            <a:r>
              <a:rPr lang="es-419" sz="1000">
                <a:solidFill>
                  <a:srgbClr val="000000"/>
                </a:solidFill>
                <a:latin typeface="Courier New" panose="02070309020205020404" pitchFamily="49" charset="0"/>
              </a:rPr>
              <a:t>Router(config)# </a:t>
            </a:r>
            <a:r>
              <a:rPr lang="es-419" sz="1000" b="1">
                <a:solidFill>
                  <a:srgbClr val="000000"/>
                </a:solidFill>
                <a:latin typeface="Courier New" panose="02070309020205020404" pitchFamily="49" charset="0"/>
              </a:rPr>
              <a:t>hostname R1</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 </a:t>
            </a:r>
            <a:r>
              <a:rPr lang="es-419" sz="1000" b="1">
                <a:solidFill>
                  <a:srgbClr val="000000"/>
                </a:solidFill>
                <a:latin typeface="Courier New" panose="02070309020205020404" pitchFamily="49" charset="0"/>
              </a:rPr>
              <a:t>enable secret class </a:t>
            </a:r>
          </a:p>
          <a:p>
            <a:pPr rtl="0"/>
            <a:r>
              <a:rPr lang="es-419" sz="1000">
                <a:solidFill>
                  <a:srgbClr val="000000"/>
                </a:solidFill>
                <a:latin typeface="Courier New" panose="02070309020205020404" pitchFamily="49" charset="0"/>
              </a:rPr>
              <a:t>R1(config)# </a:t>
            </a:r>
            <a:r>
              <a:rPr lang="es-419" sz="1000" b="1">
                <a:solidFill>
                  <a:srgbClr val="000000"/>
                </a:solidFill>
                <a:latin typeface="Courier New" panose="02070309020205020404" pitchFamily="49" charset="0"/>
              </a:rPr>
              <a:t>line console 0 </a:t>
            </a:r>
          </a:p>
          <a:p>
            <a:pPr rtl="0"/>
            <a:r>
              <a:rPr lang="es-419" sz="1000">
                <a:solidFill>
                  <a:srgbClr val="000000"/>
                </a:solidFill>
                <a:latin typeface="Courier New" panose="02070309020205020404" pitchFamily="49" charset="0"/>
              </a:rPr>
              <a:t>R1(config-line)# </a:t>
            </a:r>
            <a:r>
              <a:rPr lang="es-419" sz="1000" b="1">
                <a:solidFill>
                  <a:srgbClr val="000000"/>
                </a:solidFill>
                <a:latin typeface="Courier New" panose="02070309020205020404" pitchFamily="49" charset="0"/>
              </a:rPr>
              <a:t>logging synchronous</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R1(config-line)# </a:t>
            </a:r>
            <a:r>
              <a:rPr lang="es-419" sz="1000" b="1">
                <a:solidFill>
                  <a:srgbClr val="000000"/>
                </a:solidFill>
                <a:latin typeface="Courier New" panose="02070309020205020404" pitchFamily="49" charset="0"/>
              </a:rPr>
              <a:t>password cisco</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R1(config-line)# </a:t>
            </a:r>
            <a:r>
              <a:rPr lang="es-419" sz="1000" b="1">
                <a:solidFill>
                  <a:srgbClr val="000000"/>
                </a:solidFill>
                <a:latin typeface="Courier New" panose="02070309020205020404" pitchFamily="49" charset="0"/>
              </a:rPr>
              <a:t>login</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R1(config-line)# </a:t>
            </a:r>
            <a:r>
              <a:rPr lang="es-419" sz="1000" b="1">
                <a:solidFill>
                  <a:srgbClr val="000000"/>
                </a:solidFill>
                <a:latin typeface="Courier New" panose="02070309020205020404" pitchFamily="49" charset="0"/>
              </a:rPr>
              <a:t>exit</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 </a:t>
            </a:r>
            <a:r>
              <a:rPr lang="es-419" sz="1000" b="1">
                <a:solidFill>
                  <a:srgbClr val="000000"/>
                </a:solidFill>
                <a:latin typeface="Courier New" panose="02070309020205020404" pitchFamily="49" charset="0"/>
              </a:rPr>
              <a:t>line vty 0 4</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R1(config-line)# </a:t>
            </a:r>
            <a:r>
              <a:rPr lang="es-419" sz="1000" b="1">
                <a:solidFill>
                  <a:srgbClr val="000000"/>
                </a:solidFill>
                <a:latin typeface="Courier New" panose="02070309020205020404" pitchFamily="49" charset="0"/>
              </a:rPr>
              <a:t>password cisco</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R1(config-line)# </a:t>
            </a:r>
            <a:r>
              <a:rPr lang="es-419" sz="1000" b="1">
                <a:solidFill>
                  <a:srgbClr val="000000"/>
                </a:solidFill>
                <a:latin typeface="Courier New" panose="02070309020205020404" pitchFamily="49" charset="0"/>
              </a:rPr>
              <a:t>login</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R1(config-line)# </a:t>
            </a:r>
            <a:r>
              <a:rPr lang="es-419" sz="1000" b="1">
                <a:solidFill>
                  <a:srgbClr val="000000"/>
                </a:solidFill>
                <a:latin typeface="Courier New" panose="02070309020205020404" pitchFamily="49" charset="0"/>
              </a:rPr>
              <a:t>transport input ssh telnet</a:t>
            </a:r>
            <a:r>
              <a:rPr lang="es-419" sz="1000">
                <a:solidFill>
                  <a:srgbClr val="000000"/>
                </a:solidFill>
                <a:latin typeface="Courier New" panose="02070309020205020404" pitchFamily="49" charset="0"/>
              </a:rPr>
              <a:t> R1(config-line)# </a:t>
            </a:r>
            <a:r>
              <a:rPr lang="es-419" sz="1000" b="1">
                <a:solidFill>
                  <a:srgbClr val="000000"/>
                </a:solidFill>
                <a:latin typeface="Courier New" panose="02070309020205020404" pitchFamily="49" charset="0"/>
              </a:rPr>
              <a:t>exit</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 (config) # </a:t>
            </a:r>
            <a:r>
              <a:rPr lang="es-419" sz="1000" b="1">
                <a:solidFill>
                  <a:srgbClr val="000000"/>
                </a:solidFill>
                <a:latin typeface="Courier New" panose="02070309020205020404" pitchFamily="49" charset="0"/>
              </a:rPr>
              <a:t>service password-encryption </a:t>
            </a:r>
            <a:r>
              <a:rPr lang="es-419" sz="1000">
                <a:solidFill>
                  <a:srgbClr val="000000"/>
                </a:solidFill>
                <a:latin typeface="Courier New" panose="02070309020205020404" pitchFamily="49" charset="0"/>
              </a:rPr>
              <a:t>R1 (config) # </a:t>
            </a:r>
            <a:r>
              <a:rPr lang="es-419" sz="1000" b="1">
                <a:solidFill>
                  <a:srgbClr val="000000"/>
                </a:solidFill>
                <a:latin typeface="Courier New" panose="02070309020205020404" pitchFamily="49" charset="0"/>
              </a:rPr>
              <a:t>banner motd # </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Enter TEXT message. Termina con una nueva línea y el #</a:t>
            </a:r>
            <a:r>
              <a:rPr lang="es-419" sz="1000" b="1">
                <a:solidFill>
                  <a:srgbClr val="000000"/>
                </a:solidFill>
                <a:latin typeface="Courier New" panose="02070309020205020404" pitchFamily="49" charset="0"/>
              </a:rPr>
              <a:t>*************************************** ADVERTENCIA: El acceso no autorizado está prohibido! *********************************************** </a:t>
            </a:r>
          </a:p>
          <a:p>
            <a:pPr rtl="0"/>
            <a:r>
              <a:rPr lang="es-419" sz="1000" b="1">
                <a:solidFill>
                  <a:srgbClr val="000000"/>
                </a:solidFill>
                <a:latin typeface="Courier New" panose="02070309020205020404" pitchFamily="49" charset="0"/>
              </a:rPr>
              <a:t>#</a:t>
            </a:r>
          </a:p>
        </p:txBody>
      </p:sp>
      <p:sp>
        <p:nvSpPr>
          <p:cNvPr id="8" name="Rectangle 7">
            <a:extLst>
              <a:ext uri="{FF2B5EF4-FFF2-40B4-BE49-F238E27FC236}">
                <a16:creationId xmlns="" xmlns:a16="http://schemas.microsoft.com/office/drawing/2014/main" id="{0094446E-5B6C-A948-A0E7-403A2EAB4F72}"/>
              </a:ext>
            </a:extLst>
          </p:cNvPr>
          <p:cNvSpPr/>
          <p:nvPr/>
        </p:nvSpPr>
        <p:spPr>
          <a:xfrm>
            <a:off x="4463627" y="582980"/>
            <a:ext cx="4599116" cy="4247317"/>
          </a:xfrm>
          <a:prstGeom prst="rect">
            <a:avLst/>
          </a:prstGeom>
          <a:ln>
            <a:solidFill>
              <a:srgbClr val="000000"/>
            </a:solidFill>
          </a:ln>
        </p:spPr>
        <p:txBody>
          <a:bodyPr wrap="square">
            <a:spAutoFit/>
          </a:bodyPr>
          <a:lstStyle/>
          <a:p>
            <a:pPr rtl="0"/>
            <a:r>
              <a:rPr lang="es-419" sz="1000">
                <a:solidFill>
                  <a:srgbClr val="000000"/>
                </a:solidFill>
                <a:latin typeface="Courier New" panose="02070309020205020404" pitchFamily="49" charset="0"/>
              </a:rPr>
              <a:t>R1(config)# </a:t>
            </a:r>
            <a:r>
              <a:rPr lang="es-419" sz="1000" b="1">
                <a:solidFill>
                  <a:srgbClr val="000000"/>
                </a:solidFill>
                <a:latin typeface="Courier New" panose="02070309020205020404" pitchFamily="49" charset="0"/>
              </a:rPr>
              <a:t>ipv6 unicast-routing</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 </a:t>
            </a:r>
            <a:r>
              <a:rPr lang="es-419" sz="1000" b="1">
                <a:solidFill>
                  <a:srgbClr val="000000"/>
                </a:solidFill>
                <a:latin typeface="Courier New" panose="02070309020205020404" pitchFamily="49" charset="0"/>
              </a:rPr>
              <a:t>interface gigabitethernet 0/0/0</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R1(config-if)# </a:t>
            </a:r>
            <a:r>
              <a:rPr lang="es-419" sz="1000" b="1">
                <a:solidFill>
                  <a:srgbClr val="000000"/>
                </a:solidFill>
                <a:latin typeface="Courier New" panose="02070309020205020404" pitchFamily="49" charset="0"/>
              </a:rPr>
              <a:t>description Link to LAN 1</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R1(config-if)# </a:t>
            </a:r>
            <a:r>
              <a:rPr lang="es-419" sz="1000" b="1">
                <a:solidFill>
                  <a:srgbClr val="000000"/>
                </a:solidFill>
                <a:latin typeface="Courier New" panose="02070309020205020404" pitchFamily="49" charset="0"/>
              </a:rPr>
              <a:t>ip address 10.0.1.1 255.255.255.0 </a:t>
            </a:r>
          </a:p>
          <a:p>
            <a:pPr rtl="0"/>
            <a:r>
              <a:rPr lang="es-419" sz="1000">
                <a:solidFill>
                  <a:srgbClr val="000000"/>
                </a:solidFill>
                <a:latin typeface="Courier New" panose="02070309020205020404" pitchFamily="49" charset="0"/>
              </a:rPr>
              <a:t>R1(config-if)# </a:t>
            </a:r>
            <a:r>
              <a:rPr lang="es-419" sz="1000" b="1">
                <a:solidFill>
                  <a:srgbClr val="000000"/>
                </a:solidFill>
                <a:latin typeface="Courier New" panose="02070309020205020404" pitchFamily="49" charset="0"/>
              </a:rPr>
              <a:t>ipv6 address 2001:db8:acad:1::1/64</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 (config-if) # </a:t>
            </a:r>
            <a:r>
              <a:rPr lang="es-419" sz="1000" b="1">
                <a:solidFill>
                  <a:srgbClr val="000000"/>
                </a:solidFill>
                <a:latin typeface="Courier New" panose="02070309020205020404" pitchFamily="49" charset="0"/>
              </a:rPr>
              <a:t>ipv6 address fe80::1:a link-local</a:t>
            </a:r>
            <a:r>
              <a:rPr lang="es-419" sz="1000">
                <a:solidFill>
                  <a:srgbClr val="000000"/>
                </a:solidFill>
                <a:latin typeface="Courier New" panose="02070309020205020404" pitchFamily="49" charset="0"/>
              </a:rPr>
              <a:t> R1 (config-if) # </a:t>
            </a:r>
            <a:r>
              <a:rPr lang="es-419" sz="1000" b="1">
                <a:solidFill>
                  <a:srgbClr val="000000"/>
                </a:solidFill>
                <a:latin typeface="Courier New" panose="02070309020205020404" pitchFamily="49" charset="0"/>
              </a:rPr>
              <a:t>no shutdown</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R1(config-if)# </a:t>
            </a:r>
            <a:r>
              <a:rPr lang="es-419" sz="1000" b="1">
                <a:solidFill>
                  <a:srgbClr val="000000"/>
                </a:solidFill>
                <a:latin typeface="Courier New" panose="02070309020205020404" pitchFamily="49" charset="0"/>
              </a:rPr>
              <a:t>exit</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 </a:t>
            </a:r>
            <a:r>
              <a:rPr lang="es-419" sz="1000" b="1">
                <a:solidFill>
                  <a:srgbClr val="000000"/>
                </a:solidFill>
                <a:latin typeface="Courier New" panose="02070309020205020404" pitchFamily="49" charset="0"/>
              </a:rPr>
              <a:t>interface gigabitethernet 0/0/1</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R1(config-if)# </a:t>
            </a:r>
            <a:r>
              <a:rPr lang="es-419" sz="1000" b="1">
                <a:solidFill>
                  <a:srgbClr val="000000"/>
                </a:solidFill>
                <a:latin typeface="Courier New" panose="02070309020205020404" pitchFamily="49" charset="0"/>
              </a:rPr>
              <a:t>description Link to LAN 2</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 (config-if) # </a:t>
            </a:r>
            <a:r>
              <a:rPr lang="es-419" sz="1000" b="1">
                <a:solidFill>
                  <a:srgbClr val="000000"/>
                </a:solidFill>
                <a:latin typeface="Courier New" panose="02070309020205020404" pitchFamily="49" charset="0"/>
              </a:rPr>
              <a:t>dirección ip 10.0.2.1 255.255.0 </a:t>
            </a:r>
            <a:r>
              <a:rPr lang="es-419" sz="1000">
                <a:solidFill>
                  <a:srgbClr val="000000"/>
                </a:solidFill>
                <a:latin typeface="Courier New" panose="02070309020205020404" pitchFamily="49" charset="0"/>
              </a:rPr>
              <a:t>R1 (config-if) # </a:t>
            </a:r>
            <a:r>
              <a:rPr lang="es-419" sz="1000" b="1">
                <a:solidFill>
                  <a:srgbClr val="000000"/>
                </a:solidFill>
                <a:latin typeface="Courier New" panose="02070309020205020404" pitchFamily="49" charset="0"/>
              </a:rPr>
              <a:t>dirección ipv6 2001:db8:acad:2: :1/64 </a:t>
            </a:r>
            <a:r>
              <a:rPr lang="es-419" sz="1000">
                <a:solidFill>
                  <a:srgbClr val="000000"/>
                </a:solidFill>
                <a:latin typeface="Courier New" panose="02070309020205020404" pitchFamily="49" charset="0"/>
              </a:rPr>
              <a:t>R1 (config-if) # </a:t>
            </a:r>
            <a:r>
              <a:rPr lang="es-419" sz="1000" b="1">
                <a:solidFill>
                  <a:srgbClr val="000000"/>
                </a:solidFill>
                <a:latin typeface="Courier New" panose="02070309020205020404" pitchFamily="49" charset="0"/>
              </a:rPr>
              <a:t>dirección ipv6 fe80: :1:b link-local </a:t>
            </a:r>
            <a:r>
              <a:rPr lang="es-419" sz="1000">
                <a:solidFill>
                  <a:srgbClr val="000000"/>
                </a:solidFill>
                <a:latin typeface="Courier New" panose="02070309020205020404" pitchFamily="49" charset="0"/>
              </a:rPr>
              <a:t>R1 (config-if) # </a:t>
            </a:r>
            <a:r>
              <a:rPr lang="es-419" sz="1000" b="1">
                <a:solidFill>
                  <a:srgbClr val="000000"/>
                </a:solidFill>
                <a:latin typeface="Courier New" panose="02070309020205020404" pitchFamily="49" charset="0"/>
              </a:rPr>
              <a:t>sin apagado </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R1(config-if)# </a:t>
            </a:r>
            <a:r>
              <a:rPr lang="es-419" sz="1000" b="1">
                <a:solidFill>
                  <a:srgbClr val="000000"/>
                </a:solidFill>
                <a:latin typeface="Courier New" panose="02070309020205020404" pitchFamily="49" charset="0"/>
              </a:rPr>
              <a:t>exit</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 </a:t>
            </a:r>
            <a:r>
              <a:rPr lang="es-419" sz="1000" b="1">
                <a:solidFill>
                  <a:srgbClr val="000000"/>
                </a:solidFill>
                <a:latin typeface="Courier New" panose="02070309020205020404" pitchFamily="49" charset="0"/>
              </a:rPr>
              <a:t>interface serial 0/1/1</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R1(config-if)# </a:t>
            </a:r>
            <a:r>
              <a:rPr lang="es-419" sz="1000" b="1">
                <a:solidFill>
                  <a:srgbClr val="000000"/>
                </a:solidFill>
                <a:latin typeface="Courier New" panose="02070309020205020404" pitchFamily="49" charset="0"/>
              </a:rPr>
              <a:t>description Link to R2</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 (config-if) # </a:t>
            </a:r>
            <a:r>
              <a:rPr lang="es-419" sz="1000" b="1">
                <a:solidFill>
                  <a:srgbClr val="000000"/>
                </a:solidFill>
                <a:latin typeface="Courier New" panose="02070309020205020404" pitchFamily="49" charset="0"/>
              </a:rPr>
              <a:t>ip address 10.0.3.1 255.255.255.0</a:t>
            </a:r>
            <a:r>
              <a:rPr lang="es-419" sz="1000">
                <a:solidFill>
                  <a:srgbClr val="000000"/>
                </a:solidFill>
                <a:latin typeface="Courier New" panose="02070309020205020404" pitchFamily="49" charset="0"/>
              </a:rPr>
              <a:t> R1 (config-if) # </a:t>
            </a:r>
            <a:r>
              <a:rPr lang="es-419" sz="1000" b="1">
                <a:solidFill>
                  <a:srgbClr val="000000"/>
                </a:solidFill>
                <a:latin typeface="Courier New" panose="02070309020205020404" pitchFamily="49" charset="0"/>
              </a:rPr>
              <a:t>ipv6 address 2001:db8:acad:3::1/64</a:t>
            </a:r>
            <a:r>
              <a:rPr lang="es-419" sz="1000">
                <a:solidFill>
                  <a:srgbClr val="000000"/>
                </a:solidFill>
                <a:latin typeface="Courier New" panose="02070309020205020404" pitchFamily="49" charset="0"/>
              </a:rPr>
              <a:t> R1 (config-if) # </a:t>
            </a:r>
            <a:r>
              <a:rPr lang="es-419" sz="1000" b="1">
                <a:solidFill>
                  <a:srgbClr val="000000"/>
                </a:solidFill>
                <a:latin typeface="Courier New" panose="02070309020205020404" pitchFamily="49" charset="0"/>
              </a:rPr>
              <a:t>ipv6 address fe80::1:c link-local</a:t>
            </a:r>
            <a:r>
              <a:rPr lang="es-419" sz="1000">
                <a:solidFill>
                  <a:srgbClr val="000000"/>
                </a:solidFill>
                <a:latin typeface="Courier New" panose="02070309020205020404" pitchFamily="49" charset="0"/>
              </a:rPr>
              <a:t> R1 (config-if) # </a:t>
            </a:r>
            <a:r>
              <a:rPr lang="es-419" sz="1000" b="1">
                <a:solidFill>
                  <a:srgbClr val="000000"/>
                </a:solidFill>
                <a:latin typeface="Courier New" panose="02070309020205020404" pitchFamily="49" charset="0"/>
              </a:rPr>
              <a:t>no shutdown</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R1(config-if)# </a:t>
            </a:r>
            <a:r>
              <a:rPr lang="es-419" sz="1000" b="1">
                <a:solidFill>
                  <a:srgbClr val="000000"/>
                </a:solidFill>
                <a:latin typeface="Courier New" panose="02070309020205020404" pitchFamily="49" charset="0"/>
              </a:rPr>
              <a:t>exit</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R1# </a:t>
            </a:r>
            <a:r>
              <a:rPr lang="es-419" sz="1000" b="1">
                <a:solidFill>
                  <a:srgbClr val="000000"/>
                </a:solidFill>
                <a:latin typeface="Courier New" panose="02070309020205020404" pitchFamily="49" charset="0"/>
              </a:rPr>
              <a:t>copy running-config startup-config</a:t>
            </a:r>
            <a:r>
              <a:rPr lang="es-419" sz="1000">
                <a:solidFill>
                  <a:srgbClr val="000000"/>
                </a:solidFill>
                <a:latin typeface="Courier New" panose="02070309020205020404" pitchFamily="49" charset="0"/>
              </a:rPr>
              <a:t> </a:t>
            </a:r>
          </a:p>
          <a:p>
            <a:pPr rtl="0"/>
            <a:r>
              <a:rPr lang="es-419" sz="1000">
                <a:solidFill>
                  <a:srgbClr val="000000"/>
                </a:solidFill>
                <a:latin typeface="Courier New" panose="02070309020205020404" pitchFamily="49" charset="0"/>
              </a:rPr>
              <a:t>Destination filename [startup-config]? </a:t>
            </a:r>
          </a:p>
          <a:p>
            <a:pPr rtl="0"/>
            <a:r>
              <a:rPr lang="es-419" sz="1000">
                <a:solidFill>
                  <a:srgbClr val="000000"/>
                </a:solidFill>
                <a:latin typeface="Courier New" panose="02070309020205020404" pitchFamily="49" charset="0"/>
              </a:rPr>
              <a:t>Building configuration... </a:t>
            </a:r>
          </a:p>
          <a:p>
            <a:pPr rtl="0"/>
            <a:r>
              <a:rPr lang="es-419" sz="1000">
                <a:solidFill>
                  <a:srgbClr val="000000"/>
                </a:solidFill>
                <a:latin typeface="Courier New" panose="02070309020205020404" pitchFamily="49" charset="0"/>
              </a:rPr>
              <a:t>[OK] </a:t>
            </a:r>
          </a:p>
          <a:p>
            <a:pPr rtl="0"/>
            <a:r>
              <a:rPr lang="es-419" sz="1000">
                <a:solidFill>
                  <a:srgbClr val="000000"/>
                </a:solidFill>
                <a:latin typeface="Courier New" panose="02070309020205020404" pitchFamily="49" charset="0"/>
              </a:rPr>
              <a:t>R1#</a:t>
            </a:r>
          </a:p>
        </p:txBody>
      </p:sp>
    </p:spTree>
    <p:extLst>
      <p:ext uri="{BB962C8B-B14F-4D97-AF65-F5344CB8AC3E}">
        <p14:creationId xmlns:p14="http://schemas.microsoft.com/office/powerpoint/2010/main" val="21053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Verificación de la Configuración básica de un router</a:t>
            </a:r>
            <a:r>
              <a:rPr lang="en-US" dirty="0"/>
              <a:t/>
            </a:r>
            <a:br>
              <a:rPr lang="en-US" dirty="0"/>
            </a:br>
            <a:r>
              <a:rPr lang="es-419" sz="2400"/>
              <a:t>Comandos de Verificación</a:t>
            </a:r>
          </a:p>
        </p:txBody>
      </p:sp>
      <p:sp>
        <p:nvSpPr>
          <p:cNvPr id="5" name="Content Placeholder 4">
            <a:extLst>
              <a:ext uri="{FF2B5EF4-FFF2-40B4-BE49-F238E27FC236}">
                <a16:creationId xmlns="" xmlns:a16="http://schemas.microsoft.com/office/drawing/2014/main" id="{06959EED-A8CB-4746-B05E-05B1EE9818D2}"/>
              </a:ext>
            </a:extLst>
          </p:cNvPr>
          <p:cNvSpPr>
            <a:spLocks noGrp="1"/>
          </p:cNvSpPr>
          <p:nvPr>
            <p:ph idx="1"/>
          </p:nvPr>
        </p:nvSpPr>
        <p:spPr>
          <a:xfrm>
            <a:off x="474662" y="731836"/>
            <a:ext cx="8280057" cy="3689897"/>
          </a:xfrm>
        </p:spPr>
        <p:txBody>
          <a:bodyPr/>
          <a:lstStyle/>
          <a:p>
            <a:pPr marL="0" indent="0" algn="l" rtl="0"/>
            <a:r>
              <a:rPr lang="es-419" sz="1600">
                <a:solidFill>
                  <a:srgbClr val="000000"/>
                </a:solidFill>
              </a:rPr>
              <a:t>Algunos comandos de verificación comunes incluyen los siguientes:</a:t>
            </a:r>
          </a:p>
          <a:p>
            <a:pPr marL="342900" indent="-342900" algn="l" rtl="0">
              <a:buFont typeface="Arial" panose="020B0604020202020204" pitchFamily="34" charset="0"/>
              <a:buChar char="•"/>
            </a:pPr>
            <a:r>
              <a:rPr lang="es-419" sz="1600" b="1">
                <a:solidFill>
                  <a:srgbClr val="000000"/>
                </a:solidFill>
              </a:rPr>
              <a:t>show ip interface brief</a:t>
            </a:r>
          </a:p>
          <a:p>
            <a:pPr marL="342900" indent="-342900" algn="l" rtl="0">
              <a:buFont typeface="Arial" panose="020B0604020202020204" pitchFamily="34" charset="0"/>
              <a:buChar char="•"/>
            </a:pPr>
            <a:r>
              <a:rPr lang="es-419" sz="1600" b="1">
                <a:solidFill>
                  <a:srgbClr val="000000"/>
                </a:solidFill>
              </a:rPr>
              <a:t>show running-config interface</a:t>
            </a:r>
            <a:r>
              <a:rPr lang="es-419" sz="1600">
                <a:solidFill>
                  <a:srgbClr val="000000"/>
                </a:solidFill>
              </a:rPr>
              <a:t> </a:t>
            </a:r>
            <a:r>
              <a:rPr lang="es-419" sz="1600" i="1">
                <a:solidFill>
                  <a:srgbClr val="000000"/>
                </a:solidFill>
              </a:rPr>
              <a:t>interface-type number</a:t>
            </a:r>
          </a:p>
          <a:p>
            <a:pPr marL="342900" indent="-342900" algn="l" rtl="0">
              <a:buFont typeface="Arial" panose="020B0604020202020204" pitchFamily="34" charset="0"/>
              <a:buChar char="•"/>
            </a:pPr>
            <a:r>
              <a:rPr lang="es-419" sz="1600" b="1">
                <a:solidFill>
                  <a:srgbClr val="000000"/>
                </a:solidFill>
              </a:rPr>
              <a:t>show interfaces</a:t>
            </a:r>
          </a:p>
          <a:p>
            <a:pPr marL="342900" indent="-342900" algn="l" rtl="0">
              <a:buFont typeface="Arial" panose="020B0604020202020204" pitchFamily="34" charset="0"/>
              <a:buChar char="•"/>
            </a:pPr>
            <a:r>
              <a:rPr lang="es-419" sz="1600" b="1">
                <a:solidFill>
                  <a:srgbClr val="000000"/>
                </a:solidFill>
              </a:rPr>
              <a:t>show ip interface</a:t>
            </a:r>
          </a:p>
          <a:p>
            <a:pPr marL="342900" indent="-342900" algn="l" rtl="0">
              <a:buFont typeface="Arial" panose="020B0604020202020204" pitchFamily="34" charset="0"/>
              <a:buChar char="•"/>
            </a:pPr>
            <a:r>
              <a:rPr lang="es-419" sz="1600" b="1">
                <a:solidFill>
                  <a:srgbClr val="000000"/>
                </a:solidFill>
              </a:rPr>
              <a:t>show ip route</a:t>
            </a:r>
          </a:p>
          <a:p>
            <a:pPr marL="342900" indent="-342900" algn="l" rtl="0">
              <a:buFont typeface="Arial" panose="020B0604020202020204" pitchFamily="34" charset="0"/>
              <a:buChar char="•"/>
            </a:pPr>
            <a:r>
              <a:rPr lang="es-419" sz="1600" b="1">
                <a:solidFill>
                  <a:srgbClr val="000000"/>
                </a:solidFill>
              </a:rPr>
              <a:t>ping</a:t>
            </a:r>
          </a:p>
          <a:p>
            <a:pPr marL="0" indent="0" algn="l" rtl="0"/>
            <a:r>
              <a:rPr lang="es-419" sz="1600">
                <a:solidFill>
                  <a:srgbClr val="000000"/>
                </a:solidFill>
              </a:rPr>
              <a:t>En cada caso, reemplace </a:t>
            </a:r>
            <a:r>
              <a:rPr lang="es-419" sz="1600" b="1">
                <a:solidFill>
                  <a:srgbClr val="000000"/>
                </a:solidFill>
              </a:rPr>
              <a:t>ip</a:t>
            </a:r>
            <a:r>
              <a:rPr lang="es-419" sz="1600">
                <a:solidFill>
                  <a:srgbClr val="000000"/>
                </a:solidFill>
              </a:rPr>
              <a:t> por </a:t>
            </a:r>
            <a:r>
              <a:rPr lang="es-419" sz="1600" b="1">
                <a:solidFill>
                  <a:srgbClr val="000000"/>
                </a:solidFill>
              </a:rPr>
              <a:t>ipv6</a:t>
            </a:r>
            <a:r>
              <a:rPr lang="es-419" sz="1600">
                <a:solidFill>
                  <a:srgbClr val="000000"/>
                </a:solidFill>
              </a:rPr>
              <a:t> para la versión IPv6 del comando.</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0282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Verificación de la Configuración básica de un router</a:t>
            </a:r>
            <a:r>
              <a:rPr lang="en-US" dirty="0"/>
              <a:t/>
            </a:r>
            <a:br>
              <a:rPr lang="en-US" dirty="0"/>
            </a:br>
            <a:r>
              <a:rPr lang="es-419" sz="2400"/>
              <a:t>Resultado del comando de filtrado</a:t>
            </a:r>
          </a:p>
        </p:txBody>
      </p:sp>
      <p:sp>
        <p:nvSpPr>
          <p:cNvPr id="4" name="Content Placeholder 3">
            <a:extLst>
              <a:ext uri="{FF2B5EF4-FFF2-40B4-BE49-F238E27FC236}">
                <a16:creationId xmlns="" xmlns:a16="http://schemas.microsoft.com/office/drawing/2014/main" id="{31118C5B-5AD4-8848-9642-22261DEFAA49}"/>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Los comandos de filtrado se pueden utilizar para mostrar secciones específicas de los resultados. Para habilitar el comando de filtrado, introduzca una barra vertical (</a:t>
            </a:r>
            <a:r>
              <a:rPr lang="es-419" sz="1600" b="1" dirty="0">
                <a:solidFill>
                  <a:srgbClr val="000000"/>
                </a:solidFill>
              </a:rPr>
              <a:t>|</a:t>
            </a:r>
            <a:r>
              <a:rPr lang="es-419" sz="1600" dirty="0">
                <a:solidFill>
                  <a:srgbClr val="000000"/>
                </a:solidFill>
              </a:rPr>
              <a:t>) después del comando </a:t>
            </a:r>
            <a:r>
              <a:rPr lang="es-419" sz="1600" b="1" dirty="0">
                <a:solidFill>
                  <a:srgbClr val="000000"/>
                </a:solidFill>
              </a:rPr>
              <a:t>show</a:t>
            </a:r>
            <a:r>
              <a:rPr lang="es-419" sz="1600" dirty="0">
                <a:solidFill>
                  <a:srgbClr val="000000"/>
                </a:solidFill>
              </a:rPr>
              <a:t> y, a continuación, introduzca un parámetro de filtrado y una expresión de filtrado.</a:t>
            </a:r>
            <a:endParaRPr lang="en-US" sz="1600" dirty="0">
              <a:solidFill>
                <a:srgbClr val="000000"/>
              </a:solidFill>
            </a:endParaRPr>
          </a:p>
          <a:p>
            <a:pPr marL="0" indent="0" algn="l" rtl="0"/>
            <a:r>
              <a:rPr lang="es-419" sz="1600" dirty="0">
                <a:solidFill>
                  <a:srgbClr val="000000"/>
                </a:solidFill>
              </a:rPr>
              <a:t>Los parámetros de filtrado que se pueden configurar después de la barra vertical incluyen lo siguiente:</a:t>
            </a:r>
          </a:p>
          <a:p>
            <a:pPr marL="415985" lvl="1" indent="-342900" rtl="0">
              <a:buFont typeface="Arial" panose="020B0604020202020204" pitchFamily="34" charset="0"/>
              <a:buChar char="•"/>
            </a:pPr>
            <a:r>
              <a:rPr lang="es-419" sz="1600" b="1" dirty="0" err="1">
                <a:solidFill>
                  <a:srgbClr val="000000"/>
                </a:solidFill>
              </a:rPr>
              <a:t>section</a:t>
            </a:r>
            <a:r>
              <a:rPr lang="es-419" sz="1600" dirty="0">
                <a:solidFill>
                  <a:srgbClr val="000000"/>
                </a:solidFill>
              </a:rPr>
              <a:t> - Muestra la sección completa que comienza con la expresión de filtrado.</a:t>
            </a:r>
          </a:p>
          <a:p>
            <a:pPr marL="415985" lvl="1" indent="-342900" rtl="0">
              <a:buFont typeface="Arial" panose="020B0604020202020204" pitchFamily="34" charset="0"/>
              <a:buChar char="•"/>
            </a:pPr>
            <a:r>
              <a:rPr lang="es-419" sz="1600" b="1" dirty="0" err="1">
                <a:solidFill>
                  <a:srgbClr val="000000"/>
                </a:solidFill>
              </a:rPr>
              <a:t>include</a:t>
            </a:r>
            <a:r>
              <a:rPr lang="es-419" sz="1600" dirty="0">
                <a:solidFill>
                  <a:srgbClr val="000000"/>
                </a:solidFill>
              </a:rPr>
              <a:t> - Incluye todas las líneas de resultados que coinciden con la expresión de filtrado.</a:t>
            </a:r>
          </a:p>
          <a:p>
            <a:pPr marL="415985" lvl="1" indent="-342900" rtl="0">
              <a:buFont typeface="Arial" panose="020B0604020202020204" pitchFamily="34" charset="0"/>
              <a:buChar char="•"/>
            </a:pPr>
            <a:r>
              <a:rPr lang="es-419" sz="1600" b="1" dirty="0" err="1">
                <a:solidFill>
                  <a:srgbClr val="000000"/>
                </a:solidFill>
              </a:rPr>
              <a:t>exclude</a:t>
            </a:r>
            <a:r>
              <a:rPr lang="es-419" sz="1600" dirty="0">
                <a:solidFill>
                  <a:srgbClr val="000000"/>
                </a:solidFill>
              </a:rPr>
              <a:t> - Excluye todas las líneas de resultados que coinciden con la expresión de filtrado.</a:t>
            </a:r>
          </a:p>
          <a:p>
            <a:pPr marL="415985" lvl="1" indent="-342900" rtl="0">
              <a:buFont typeface="Arial" panose="020B0604020202020204" pitchFamily="34" charset="0"/>
              <a:buChar char="•"/>
            </a:pPr>
            <a:r>
              <a:rPr lang="es-419" sz="1600" b="1" dirty="0" err="1">
                <a:solidFill>
                  <a:srgbClr val="000000"/>
                </a:solidFill>
              </a:rPr>
              <a:t>begin</a:t>
            </a:r>
            <a:r>
              <a:rPr lang="es-419" sz="1600" dirty="0">
                <a:solidFill>
                  <a:srgbClr val="000000"/>
                </a:solidFill>
              </a:rPr>
              <a:t> - Muestra todas las líneas de resultados desde determinado punto, comenzando por la línea que coincide con la expresión de filtrado.</a:t>
            </a:r>
            <a:endParaRPr lang="en-US" sz="1600" b="1" dirty="0">
              <a:solidFill>
                <a:srgbClr val="000000"/>
              </a:solidFill>
            </a:endParaRPr>
          </a:p>
          <a:p>
            <a:pPr marL="0" indent="0" algn="l" rtl="0"/>
            <a:r>
              <a:rPr lang="es-419" sz="1600" b="1" dirty="0">
                <a:solidFill>
                  <a:srgbClr val="000000"/>
                </a:solidFill>
              </a:rPr>
              <a:t>Nota</a:t>
            </a:r>
            <a:r>
              <a:rPr lang="es-419" sz="1600" dirty="0">
                <a:solidFill>
                  <a:srgbClr val="000000"/>
                </a:solidFill>
              </a:rPr>
              <a:t>: Los filtros se pueden utilizar junto con cualquier  </a:t>
            </a:r>
            <a:r>
              <a:rPr lang="es-419" sz="1600" b="1" dirty="0">
                <a:solidFill>
                  <a:srgbClr val="000000"/>
                </a:solidFill>
              </a:rPr>
              <a:t>comando</a:t>
            </a:r>
            <a:r>
              <a:rPr lang="es-419" sz="1600" dirty="0">
                <a:solidFill>
                  <a:srgbClr val="000000"/>
                </a:solidFill>
              </a:rPr>
              <a:t> show.</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8630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Revisión de la configuración básica del router</a:t>
            </a:r>
            <a:r>
              <a:rPr lang="en-US" dirty="0"/>
              <a:t/>
            </a:r>
            <a:br>
              <a:rPr lang="en-US" dirty="0"/>
            </a:br>
            <a:r>
              <a:rPr lang="es-419" sz="2400"/>
              <a:t>Packet Tracer - Revisión básica de la configuración del router</a:t>
            </a:r>
          </a:p>
        </p:txBody>
      </p:sp>
      <p:sp>
        <p:nvSpPr>
          <p:cNvPr id="5" name="Content Placeholder 4">
            <a:extLst>
              <a:ext uri="{FF2B5EF4-FFF2-40B4-BE49-F238E27FC236}">
                <a16:creationId xmlns="" xmlns:a16="http://schemas.microsoft.com/office/drawing/2014/main" id="{003A75EE-3BC8-7A42-B492-FED972E6152F}"/>
              </a:ext>
            </a:extLst>
          </p:cNvPr>
          <p:cNvSpPr>
            <a:spLocks noGrp="1"/>
          </p:cNvSpPr>
          <p:nvPr>
            <p:ph idx="1"/>
          </p:nvPr>
        </p:nvSpPr>
        <p:spPr>
          <a:xfrm>
            <a:off x="474662" y="731837"/>
            <a:ext cx="8280057" cy="3689897"/>
          </a:xfrm>
        </p:spPr>
        <p:txBody>
          <a:bodyPr/>
          <a:lstStyle/>
          <a:p>
            <a:pPr marL="0" indent="0" algn="l" rtl="0"/>
            <a:r>
              <a:rPr lang="es-419" sz="1800">
                <a:solidFill>
                  <a:srgbClr val="000000"/>
                </a:solidFill>
              </a:rPr>
              <a:t>En este Packet Tracer, hará lo siguiente:</a:t>
            </a:r>
          </a:p>
          <a:p>
            <a:pPr marL="342900" indent="-342900" algn="l" rtl="0">
              <a:buFont typeface="Arial" panose="020B0604020202020204" pitchFamily="34" charset="0"/>
              <a:buChar char="•"/>
            </a:pPr>
            <a:r>
              <a:rPr lang="es-419" sz="1800">
                <a:solidFill>
                  <a:srgbClr val="000000"/>
                </a:solidFill>
              </a:rPr>
              <a:t>Configurar los dispositivos y verificar la conectividad</a:t>
            </a:r>
          </a:p>
          <a:p>
            <a:pPr marL="342900" indent="-342900" algn="l" rtl="0">
              <a:buFont typeface="Arial" panose="020B0604020202020204" pitchFamily="34" charset="0"/>
              <a:buChar char="•"/>
            </a:pPr>
            <a:r>
              <a:rPr lang="es-419" sz="1800">
                <a:solidFill>
                  <a:srgbClr val="000000"/>
                </a:solidFill>
              </a:rPr>
              <a:t>Mostrar la información del router</a:t>
            </a:r>
          </a:p>
        </p:txBody>
      </p:sp>
    </p:spTree>
    <p:extLst>
      <p:ext uri="{BB962C8B-B14F-4D97-AF65-F5344CB8AC3E}">
        <p14:creationId xmlns:p14="http://schemas.microsoft.com/office/powerpoint/2010/main" val="327937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14.4 Tabla de Enrutamiento IP</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Tabla de Enrutamiento IP</a:t>
            </a:r>
            <a:r>
              <a:rPr lang="en-US" dirty="0"/>
              <a:t/>
            </a:r>
            <a:br>
              <a:rPr lang="en-US" dirty="0"/>
            </a:br>
            <a:r>
              <a:rPr lang="es-419" sz="2400"/>
              <a:t>Origen de rutas</a:t>
            </a:r>
          </a:p>
        </p:txBody>
      </p:sp>
      <p:sp>
        <p:nvSpPr>
          <p:cNvPr id="5" name="Content Placeholder 4">
            <a:extLst>
              <a:ext uri="{FF2B5EF4-FFF2-40B4-BE49-F238E27FC236}">
                <a16:creationId xmlns="" xmlns:a16="http://schemas.microsoft.com/office/drawing/2014/main" id="{53F6CA7D-0022-C640-9D48-52F0429B18A5}"/>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Una tabla de enrutamiento contiene una lista de rutas a redes conocidas (prefijos y longitudes de prefijo). La fuente de esta información se deriva de lo siguiente:</a:t>
            </a:r>
          </a:p>
          <a:p>
            <a:pPr marL="342900" indent="-342900" algn="l" rtl="0">
              <a:buFont typeface="Arial" panose="020B0604020202020204" pitchFamily="34" charset="0"/>
              <a:buChar char="•"/>
            </a:pPr>
            <a:r>
              <a:rPr lang="es-419" sz="1600">
                <a:solidFill>
                  <a:srgbClr val="000000"/>
                </a:solidFill>
              </a:rPr>
              <a:t>Redes conectadas directamente</a:t>
            </a:r>
          </a:p>
          <a:p>
            <a:pPr marL="342900" indent="-342900" algn="l" rtl="0">
              <a:buFont typeface="Arial" panose="020B0604020202020204" pitchFamily="34" charset="0"/>
              <a:buChar char="•"/>
            </a:pPr>
            <a:r>
              <a:rPr lang="es-419" sz="1600">
                <a:solidFill>
                  <a:srgbClr val="000000"/>
                </a:solidFill>
              </a:rPr>
              <a:t>Rutas estáticas</a:t>
            </a:r>
          </a:p>
          <a:p>
            <a:pPr marL="342900" indent="-342900" algn="l" rtl="0">
              <a:buFont typeface="Arial" panose="020B0604020202020204" pitchFamily="34" charset="0"/>
              <a:buChar char="•"/>
            </a:pPr>
            <a:r>
              <a:rPr lang="es-419" sz="1600">
                <a:solidFill>
                  <a:srgbClr val="000000"/>
                </a:solidFill>
              </a:rPr>
              <a:t>Protocolos de enrutamiento dinámico</a:t>
            </a:r>
          </a:p>
          <a:p>
            <a:pPr marL="342900" indent="-342900" algn="l">
              <a:buFont typeface="Arial" panose="020B0604020202020204" pitchFamily="34" charset="0"/>
              <a:buChar char="•"/>
            </a:pPr>
            <a:endParaRPr lang="en-US" sz="1600" dirty="0">
              <a:solidFill>
                <a:srgbClr val="000000"/>
              </a:solidFill>
            </a:endParaRPr>
          </a:p>
          <a:p>
            <a:pPr marL="0" indent="0" algn="l" rtl="0"/>
            <a:r>
              <a:rPr lang="es-419" sz="1600">
                <a:solidFill>
                  <a:srgbClr val="000000"/>
                </a:solidFill>
              </a:rPr>
              <a:t>El origen de cada ruta en la tabla de enrutamiento se identifica mediante un código. Los códigos comunes incluyen los siguientes:</a:t>
            </a:r>
          </a:p>
          <a:p>
            <a:pPr marL="415985" lvl="1" indent="-342900" rtl="0">
              <a:buFont typeface="Arial" panose="020B0604020202020204" pitchFamily="34" charset="0"/>
              <a:buChar char="•"/>
            </a:pPr>
            <a:r>
              <a:rPr lang="es-419" b="1">
                <a:solidFill>
                  <a:srgbClr val="000000"/>
                </a:solidFill>
              </a:rPr>
              <a:t>L</a:t>
            </a:r>
            <a:r>
              <a:rPr lang="es-419">
                <a:solidFill>
                  <a:srgbClr val="000000"/>
                </a:solidFill>
              </a:rPr>
              <a:t> - Identifica la dirección asignada a la interfaz de un router.</a:t>
            </a:r>
            <a:r>
              <a:rPr lang="es-419" b="1">
                <a:solidFill>
                  <a:srgbClr val="000000"/>
                </a:solidFill>
              </a:rPr>
              <a:t> </a:t>
            </a:r>
          </a:p>
          <a:p>
            <a:pPr marL="415985" lvl="1" indent="-342900" rtl="0">
              <a:buFont typeface="Arial" panose="020B0604020202020204" pitchFamily="34" charset="0"/>
              <a:buChar char="•"/>
            </a:pPr>
            <a:r>
              <a:rPr lang="es-419" b="1">
                <a:solidFill>
                  <a:srgbClr val="000000"/>
                </a:solidFill>
              </a:rPr>
              <a:t>C</a:t>
            </a:r>
            <a:r>
              <a:rPr lang="es-419">
                <a:solidFill>
                  <a:srgbClr val="000000"/>
                </a:solidFill>
              </a:rPr>
              <a:t> - Identifica una red conectada directamente.</a:t>
            </a:r>
          </a:p>
          <a:p>
            <a:pPr marL="415985" lvl="1" indent="-342900" rtl="0">
              <a:buFont typeface="Arial" panose="020B0604020202020204" pitchFamily="34" charset="0"/>
              <a:buChar char="•"/>
            </a:pPr>
            <a:r>
              <a:rPr lang="es-419" b="1">
                <a:solidFill>
                  <a:srgbClr val="000000"/>
                </a:solidFill>
              </a:rPr>
              <a:t>S</a:t>
            </a:r>
            <a:r>
              <a:rPr lang="es-419">
                <a:solidFill>
                  <a:srgbClr val="000000"/>
                </a:solidFill>
              </a:rPr>
              <a:t> - Identifica una ruta estática creada para llegar a una red específica.</a:t>
            </a:r>
          </a:p>
          <a:p>
            <a:pPr marL="415985" lvl="1" indent="-342900" rtl="0">
              <a:buFont typeface="Arial" panose="020B0604020202020204" pitchFamily="34" charset="0"/>
              <a:buChar char="•"/>
            </a:pPr>
            <a:r>
              <a:rPr lang="es-419" b="1">
                <a:solidFill>
                  <a:srgbClr val="000000"/>
                </a:solidFill>
              </a:rPr>
              <a:t>O</a:t>
            </a:r>
            <a:r>
              <a:rPr lang="es-419">
                <a:solidFill>
                  <a:srgbClr val="000000"/>
                </a:solidFill>
              </a:rPr>
              <a:t> - Identifica una red que se descubre de forma dinámica de otro router con el protocolo de routing OSPF.</a:t>
            </a:r>
          </a:p>
          <a:p>
            <a:pPr marL="415985" lvl="1" indent="-342900" rtl="0">
              <a:buFont typeface="Arial" panose="020B0604020202020204" pitchFamily="34" charset="0"/>
              <a:buChar char="•"/>
            </a:pPr>
            <a:r>
              <a:rPr lang="es-419" b="1">
                <a:solidFill>
                  <a:srgbClr val="000000"/>
                </a:solidFill>
              </a:rPr>
              <a:t>*</a:t>
            </a:r>
            <a:r>
              <a:rPr lang="es-419">
                <a:solidFill>
                  <a:srgbClr val="000000"/>
                </a:solidFill>
              </a:rPr>
              <a:t> - La ruta es candidata para una ruta predeterminada.</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Tabla de Enrutamiento IP</a:t>
            </a:r>
            <a:r>
              <a:rPr lang="en-US" dirty="0"/>
              <a:t/>
            </a:r>
            <a:br>
              <a:rPr lang="en-US" dirty="0"/>
            </a:br>
            <a:r>
              <a:rPr lang="es-419" sz="2400"/>
              <a:t>Principios de la tabla de enrutamiento</a:t>
            </a:r>
          </a:p>
        </p:txBody>
      </p:sp>
      <p:sp>
        <p:nvSpPr>
          <p:cNvPr id="4" name="Content Placeholder 3">
            <a:extLst>
              <a:ext uri="{FF2B5EF4-FFF2-40B4-BE49-F238E27FC236}">
                <a16:creationId xmlns="" xmlns:a16="http://schemas.microsoft.com/office/drawing/2014/main" id="{EAB9243C-EBC9-CC4E-8221-2D4AF443144E}"/>
              </a:ext>
            </a:extLst>
          </p:cNvPr>
          <p:cNvSpPr>
            <a:spLocks noGrp="1"/>
          </p:cNvSpPr>
          <p:nvPr>
            <p:ph idx="1"/>
          </p:nvPr>
        </p:nvSpPr>
        <p:spPr>
          <a:xfrm>
            <a:off x="474662" y="731838"/>
            <a:ext cx="8280057" cy="820126"/>
          </a:xfrm>
        </p:spPr>
        <p:txBody>
          <a:bodyPr/>
          <a:lstStyle/>
          <a:p>
            <a:pPr marL="0" indent="0" algn="l" rtl="0"/>
            <a:r>
              <a:rPr lang="es-419" sz="1600">
                <a:solidFill>
                  <a:srgbClr val="000000"/>
                </a:solidFill>
              </a:rPr>
              <a:t>Existen tres principios de tabla de enrutamiento, como se describe en la tabla. Estos son problemas que se abordan mediante la configuración adecuada de protocolos de enrutamiento dinámico o rutas estáticas en todos los routers entre los dispositivos de origen y destino.</a:t>
            </a:r>
          </a:p>
        </p:txBody>
      </p:sp>
      <p:graphicFrame>
        <p:nvGraphicFramePr>
          <p:cNvPr id="6" name="Table 5">
            <a:extLst>
              <a:ext uri="{FF2B5EF4-FFF2-40B4-BE49-F238E27FC236}">
                <a16:creationId xmlns="" xmlns:a16="http://schemas.microsoft.com/office/drawing/2014/main" id="{E2EC25E4-2C98-924A-BD98-80203906DB10}"/>
              </a:ext>
            </a:extLst>
          </p:cNvPr>
          <p:cNvGraphicFramePr>
            <a:graphicFrameLocks noGrp="1"/>
          </p:cNvGraphicFramePr>
          <p:nvPr>
            <p:extLst>
              <p:ext uri="{D42A27DB-BD31-4B8C-83A1-F6EECF244321}">
                <p14:modId xmlns:p14="http://schemas.microsoft.com/office/powerpoint/2010/main" val="4106361523"/>
              </p:ext>
            </p:extLst>
          </p:nvPr>
        </p:nvGraphicFramePr>
        <p:xfrm>
          <a:off x="474662" y="1858732"/>
          <a:ext cx="7938978" cy="3034030"/>
        </p:xfrm>
        <a:graphic>
          <a:graphicData uri="http://schemas.openxmlformats.org/drawingml/2006/table">
            <a:tbl>
              <a:tblPr firstRow="1" bandRow="1">
                <a:tableStyleId>{5C22544A-7EE6-4342-B048-85BDC9FD1C3A}</a:tableStyleId>
              </a:tblPr>
              <a:tblGrid>
                <a:gridCol w="2984206">
                  <a:extLst>
                    <a:ext uri="{9D8B030D-6E8A-4147-A177-3AD203B41FA5}">
                      <a16:colId xmlns="" xmlns:a16="http://schemas.microsoft.com/office/drawing/2014/main" val="1881154600"/>
                    </a:ext>
                  </a:extLst>
                </a:gridCol>
                <a:gridCol w="4954772">
                  <a:extLst>
                    <a:ext uri="{9D8B030D-6E8A-4147-A177-3AD203B41FA5}">
                      <a16:colId xmlns="" xmlns:a16="http://schemas.microsoft.com/office/drawing/2014/main" val="1563429323"/>
                    </a:ext>
                  </a:extLst>
                </a:gridCol>
              </a:tblGrid>
              <a:tr h="370840">
                <a:tc>
                  <a:txBody>
                    <a:bodyPr/>
                    <a:lstStyle/>
                    <a:p>
                      <a:pPr algn="l" rtl="0" fontAlgn="ctr"/>
                      <a:r>
                        <a:rPr lang="es-419" sz="1200" b="1">
                          <a:effectLst/>
                        </a:rPr>
                        <a:t>Principios de la tabla de enrutamiento</a:t>
                      </a:r>
                    </a:p>
                  </a:txBody>
                  <a:tcPr marL="47625" marR="47625" marT="47625" marB="47625" anchor="ctr"/>
                </a:tc>
                <a:tc>
                  <a:txBody>
                    <a:bodyPr/>
                    <a:lstStyle/>
                    <a:p>
                      <a:pPr algn="l" rtl="0" fontAlgn="ctr"/>
                      <a:r>
                        <a:rPr lang="es-419" sz="1200" b="1">
                          <a:effectLst/>
                        </a:rPr>
                        <a:t>Ejemplo</a:t>
                      </a:r>
                    </a:p>
                  </a:txBody>
                  <a:tcPr marL="47625" marR="47625" marT="47625" marB="47625" anchor="ctr"/>
                </a:tc>
                <a:extLst>
                  <a:ext uri="{0D108BD9-81ED-4DB2-BD59-A6C34878D82A}">
                    <a16:rowId xmlns="" xmlns:a16="http://schemas.microsoft.com/office/drawing/2014/main" val="1415906804"/>
                  </a:ext>
                </a:extLst>
              </a:tr>
              <a:tr h="370840">
                <a:tc>
                  <a:txBody>
                    <a:bodyPr/>
                    <a:lstStyle/>
                    <a:p>
                      <a:pPr rtl="0" fontAlgn="ctr"/>
                      <a:r>
                        <a:rPr lang="es-419" sz="1200" b="0">
                          <a:effectLst/>
                        </a:rPr>
                        <a:t>Cada router toma su decisión por sí solo, basándose en la información que tiene en su propia tabla de enrutamiento.</a:t>
                      </a:r>
                    </a:p>
                  </a:txBody>
                  <a:tcPr marL="47625" marR="47625" marT="47625" marB="47625" anchor="ctr"/>
                </a:tc>
                <a:tc>
                  <a:txBody>
                    <a:bodyPr/>
                    <a:lstStyle/>
                    <a:p>
                      <a:pPr rtl="0" fontAlgn="ctr">
                        <a:buFont typeface="Arial" panose="020B0604020202020204" pitchFamily="34" charset="0"/>
                        <a:buChar char="•"/>
                      </a:pPr>
                      <a:r>
                        <a:rPr lang="es-419" sz="1200" b="0">
                          <a:effectLst/>
                        </a:rPr>
                        <a:t>R1 sólo puede reenviar paquetes utilizando su propia tabla de enrutamiento.</a:t>
                      </a:r>
                    </a:p>
                    <a:p>
                      <a:pPr rtl="0" fontAlgn="ctr">
                        <a:buFont typeface="Arial" panose="020B0604020202020204" pitchFamily="34" charset="0"/>
                        <a:buChar char="•"/>
                      </a:pPr>
                      <a:r>
                        <a:rPr lang="es-419" sz="1200" b="0">
                          <a:effectLst/>
                        </a:rPr>
                        <a:t>R1 no sabe qué rutas hay en las tablas de enrutamiento de otros enrutadores (por ejemplo, R2).</a:t>
                      </a:r>
                    </a:p>
                  </a:txBody>
                  <a:tcPr marL="47625" marR="47625" marT="47625" marB="47625" anchor="ctr"/>
                </a:tc>
                <a:extLst>
                  <a:ext uri="{0D108BD9-81ED-4DB2-BD59-A6C34878D82A}">
                    <a16:rowId xmlns="" xmlns:a16="http://schemas.microsoft.com/office/drawing/2014/main" val="2991939691"/>
                  </a:ext>
                </a:extLst>
              </a:tr>
              <a:tr h="370840">
                <a:tc>
                  <a:txBody>
                    <a:bodyPr/>
                    <a:lstStyle/>
                    <a:p>
                      <a:pPr rtl="0" fontAlgn="ctr"/>
                      <a:r>
                        <a:rPr lang="es-419" sz="1200" b="0">
                          <a:effectLst/>
                        </a:rPr>
                        <a:t>La información de una tabla de enrutamiento de un router no coincide necesariamente con la tabla de enrutamiento de otro enrutador.</a:t>
                      </a:r>
                    </a:p>
                  </a:txBody>
                  <a:tcPr marL="47625" marR="47625" marT="47625" marB="47625" anchor="ctr"/>
                </a:tc>
                <a:tc>
                  <a:txBody>
                    <a:bodyPr/>
                    <a:lstStyle/>
                    <a:p>
                      <a:pPr rtl="0" fontAlgn="ctr"/>
                      <a:r>
                        <a:rPr lang="es-419" sz="1200" b="0">
                          <a:effectLst/>
                        </a:rPr>
                        <a:t>Solo porque  R1 tenga una ruta, en su tabla de enrutamiento, a una red en Internet a través de R2, eso no significa que R2 conozca esa misma red.</a:t>
                      </a:r>
                    </a:p>
                  </a:txBody>
                  <a:tcPr marL="47625" marR="47625" marT="47625" marB="47625" anchor="ctr"/>
                </a:tc>
                <a:extLst>
                  <a:ext uri="{0D108BD9-81ED-4DB2-BD59-A6C34878D82A}">
                    <a16:rowId xmlns="" xmlns:a16="http://schemas.microsoft.com/office/drawing/2014/main" val="811559231"/>
                  </a:ext>
                </a:extLst>
              </a:tr>
              <a:tr h="370840">
                <a:tc>
                  <a:txBody>
                    <a:bodyPr/>
                    <a:lstStyle/>
                    <a:p>
                      <a:pPr rtl="0" fontAlgn="ctr"/>
                      <a:r>
                        <a:rPr lang="es-419" sz="1200" b="0">
                          <a:effectLst/>
                        </a:rPr>
                        <a:t>La información de enrutamiento sobre una ruta no proporciona información de enrutamiento de retorno.</a:t>
                      </a:r>
                    </a:p>
                  </a:txBody>
                  <a:tcPr marL="47625" marR="47625" marT="47625" marB="47625" anchor="ctr"/>
                </a:tc>
                <a:tc>
                  <a:txBody>
                    <a:bodyPr/>
                    <a:lstStyle/>
                    <a:p>
                      <a:pPr rtl="0" fontAlgn="ctr"/>
                      <a:r>
                        <a:rPr lang="es-419" sz="1200" b="0" dirty="0">
                          <a:effectLst/>
                        </a:rPr>
                        <a:t>R1 recibe un paquete con la dirección IP de destino de PC1 y la dirección IP de origen de PC3. Solo porque R1 sepa reenviar el paquete fuera de su interfaz G0/0/0, no significa necesariamente que sepa cómo reenviar paquetes procedentes de PC1 devuelta a la red remota de PC3</a:t>
                      </a:r>
                    </a:p>
                  </a:txBody>
                  <a:tcPr marL="47625" marR="47625" marT="47625" marB="47625" anchor="ctr"/>
                </a:tc>
                <a:extLst>
                  <a:ext uri="{0D108BD9-81ED-4DB2-BD59-A6C34878D82A}">
                    <a16:rowId xmlns="" xmlns:a16="http://schemas.microsoft.com/office/drawing/2014/main" val="4265748128"/>
                  </a:ext>
                </a:extLst>
              </a:tr>
            </a:tbl>
          </a:graphicData>
        </a:graphic>
      </p:graphicFrame>
    </p:spTree>
    <p:extLst>
      <p:ext uri="{BB962C8B-B14F-4D97-AF65-F5344CB8AC3E}">
        <p14:creationId xmlns:p14="http://schemas.microsoft.com/office/powerpoint/2010/main" val="133394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Tabla de Enrutamiento IP</a:t>
            </a:r>
            <a:r>
              <a:rPr lang="en-US" dirty="0"/>
              <a:t/>
            </a:r>
            <a:br>
              <a:rPr lang="en-US" dirty="0"/>
            </a:br>
            <a:r>
              <a:rPr lang="es-419" sz="2400"/>
              <a:t>Entradas de tabla de enrutamiento</a:t>
            </a:r>
          </a:p>
        </p:txBody>
      </p:sp>
      <p:sp>
        <p:nvSpPr>
          <p:cNvPr id="5" name="Content Placeholder 4">
            <a:extLst>
              <a:ext uri="{FF2B5EF4-FFF2-40B4-BE49-F238E27FC236}">
                <a16:creationId xmlns="" xmlns:a16="http://schemas.microsoft.com/office/drawing/2014/main" id="{3DC8D2B8-63E5-CA4E-BB47-C2D9CFA2CFAE}"/>
              </a:ext>
            </a:extLst>
          </p:cNvPr>
          <p:cNvSpPr>
            <a:spLocks noGrp="1"/>
          </p:cNvSpPr>
          <p:nvPr>
            <p:ph idx="1"/>
          </p:nvPr>
        </p:nvSpPr>
        <p:spPr>
          <a:xfrm>
            <a:off x="111644" y="731837"/>
            <a:ext cx="4906924" cy="3689897"/>
          </a:xfrm>
        </p:spPr>
        <p:txBody>
          <a:bodyPr/>
          <a:lstStyle/>
          <a:p>
            <a:pPr marL="0" indent="0" algn="l" rtl="0"/>
            <a:r>
              <a:rPr lang="es-419" sz="1400" dirty="0">
                <a:solidFill>
                  <a:srgbClr val="000000"/>
                </a:solidFill>
              </a:rPr>
              <a:t>En la figura, los números identifican la siguiente información:</a:t>
            </a:r>
          </a:p>
          <a:p>
            <a:pPr marL="342900" indent="-342900" algn="l" rtl="0">
              <a:buFont typeface="Arial" panose="020B0604020202020204" pitchFamily="34" charset="0"/>
              <a:buChar char="•"/>
            </a:pPr>
            <a:r>
              <a:rPr lang="es-419" sz="1350" b="1" dirty="0">
                <a:solidFill>
                  <a:srgbClr val="000000"/>
                </a:solidFill>
              </a:rPr>
              <a:t>Origen de Ruta</a:t>
            </a:r>
            <a:r>
              <a:rPr lang="es-419" sz="1350" dirty="0">
                <a:solidFill>
                  <a:srgbClr val="000000"/>
                </a:solidFill>
              </a:rPr>
              <a:t> - Identifica el modo en que se descubrió la ruta.</a:t>
            </a:r>
          </a:p>
          <a:p>
            <a:pPr marL="342900" indent="-342900" algn="l" rtl="0">
              <a:buFont typeface="Arial" panose="020B0604020202020204" pitchFamily="34" charset="0"/>
              <a:buChar char="•"/>
            </a:pPr>
            <a:r>
              <a:rPr lang="es-419" sz="1350" b="1" dirty="0">
                <a:solidFill>
                  <a:srgbClr val="000000"/>
                </a:solidFill>
              </a:rPr>
              <a:t>Red de destino (longitud de prefijo y prefijo)</a:t>
            </a:r>
            <a:r>
              <a:rPr lang="es-419" sz="1350" dirty="0">
                <a:solidFill>
                  <a:srgbClr val="000000"/>
                </a:solidFill>
              </a:rPr>
              <a:t> : identifica la dirección de la red remota. </a:t>
            </a:r>
          </a:p>
          <a:p>
            <a:pPr marL="342900" indent="-342900" algn="l" rtl="0">
              <a:buFont typeface="Arial" panose="020B0604020202020204" pitchFamily="34" charset="0"/>
              <a:buChar char="•"/>
            </a:pPr>
            <a:r>
              <a:rPr lang="es-419" sz="1350" b="1" dirty="0">
                <a:solidFill>
                  <a:srgbClr val="000000"/>
                </a:solidFill>
              </a:rPr>
              <a:t>Distancia administrativa</a:t>
            </a:r>
            <a:r>
              <a:rPr lang="es-419" sz="1350" dirty="0">
                <a:solidFill>
                  <a:srgbClr val="000000"/>
                </a:solidFill>
              </a:rPr>
              <a:t> - Identifica la confiabilidad del origen de la ruta. Los valores más bajos indican el origen de ruta preferido.</a:t>
            </a:r>
          </a:p>
          <a:p>
            <a:pPr marL="342900" indent="-342900" algn="l" rtl="0">
              <a:buFont typeface="Arial" panose="020B0604020202020204" pitchFamily="34" charset="0"/>
              <a:buChar char="•"/>
            </a:pPr>
            <a:r>
              <a:rPr lang="es-419" sz="1350" b="1" dirty="0">
                <a:solidFill>
                  <a:srgbClr val="000000"/>
                </a:solidFill>
              </a:rPr>
              <a:t>Métrica</a:t>
            </a:r>
            <a:r>
              <a:rPr lang="es-419" sz="1350" dirty="0">
                <a:solidFill>
                  <a:srgbClr val="000000"/>
                </a:solidFill>
              </a:rPr>
              <a:t> - Identifica el valor asignado para llegar a la red remota. Los valores más bajos indican las rutas preferidas.</a:t>
            </a:r>
          </a:p>
          <a:p>
            <a:pPr marL="342900" indent="-342900" algn="l" rtl="0">
              <a:buFont typeface="Arial" panose="020B0604020202020204" pitchFamily="34" charset="0"/>
              <a:buChar char="•"/>
            </a:pPr>
            <a:r>
              <a:rPr lang="es-419" sz="1350" b="1" dirty="0">
                <a:solidFill>
                  <a:srgbClr val="000000"/>
                </a:solidFill>
              </a:rPr>
              <a:t>Siguiente salto</a:t>
            </a:r>
            <a:r>
              <a:rPr lang="es-419" sz="1350" dirty="0">
                <a:solidFill>
                  <a:srgbClr val="000000"/>
                </a:solidFill>
              </a:rPr>
              <a:t> - Identifica la dirección del </a:t>
            </a:r>
            <a:r>
              <a:rPr lang="es-419" sz="1350" dirty="0" err="1">
                <a:solidFill>
                  <a:srgbClr val="000000"/>
                </a:solidFill>
              </a:rPr>
              <a:t>router</a:t>
            </a:r>
            <a:r>
              <a:rPr lang="es-419" sz="1350" dirty="0">
                <a:solidFill>
                  <a:srgbClr val="000000"/>
                </a:solidFill>
              </a:rPr>
              <a:t> siguiente al que se debe reenviar el paquete.</a:t>
            </a:r>
          </a:p>
          <a:p>
            <a:pPr marL="342900" indent="-342900" algn="l" rtl="0">
              <a:buFont typeface="Arial" panose="020B0604020202020204" pitchFamily="34" charset="0"/>
              <a:buChar char="•"/>
            </a:pPr>
            <a:r>
              <a:rPr lang="es-419" sz="1350" b="1" dirty="0">
                <a:solidFill>
                  <a:srgbClr val="000000"/>
                </a:solidFill>
              </a:rPr>
              <a:t>Marca de hora de la ruta</a:t>
            </a:r>
            <a:r>
              <a:rPr lang="es-419" sz="1350" dirty="0">
                <a:solidFill>
                  <a:srgbClr val="000000"/>
                </a:solidFill>
              </a:rPr>
              <a:t> - Identifica el tiempo que pasó desde que se descubrió la ruta.</a:t>
            </a:r>
          </a:p>
          <a:p>
            <a:pPr marL="342900" indent="-342900" algn="l" rtl="0">
              <a:buFont typeface="Arial" panose="020B0604020202020204" pitchFamily="34" charset="0"/>
              <a:buChar char="•"/>
            </a:pPr>
            <a:r>
              <a:rPr lang="es-419" sz="1350" b="1" dirty="0">
                <a:solidFill>
                  <a:srgbClr val="000000"/>
                </a:solidFill>
              </a:rPr>
              <a:t>Interfaz de salida</a:t>
            </a:r>
            <a:r>
              <a:rPr lang="es-419" sz="1350" dirty="0">
                <a:solidFill>
                  <a:srgbClr val="000000"/>
                </a:solidFill>
              </a:rPr>
              <a:t> - Identifica la interfaz de salida que se debe utilizar para reenviar un paquete hacia el destino final.</a:t>
            </a:r>
            <a:endParaRPr lang="es-419" sz="1400" dirty="0">
              <a:solidFill>
                <a:srgbClr val="000000"/>
              </a:solidFill>
            </a:endParaRPr>
          </a:p>
        </p:txBody>
      </p:sp>
      <p:pic>
        <p:nvPicPr>
          <p:cNvPr id="8" name="Picture 7">
            <a:extLst>
              <a:ext uri="{FF2B5EF4-FFF2-40B4-BE49-F238E27FC236}">
                <a16:creationId xmlns="" xmlns:a16="http://schemas.microsoft.com/office/drawing/2014/main" id="{256492C1-3F9C-794D-BB19-1771D60D6906}"/>
              </a:ext>
            </a:extLst>
          </p:cNvPr>
          <p:cNvPicPr>
            <a:picLocks noChangeAspect="1"/>
          </p:cNvPicPr>
          <p:nvPr/>
        </p:nvPicPr>
        <p:blipFill>
          <a:blip r:embed="rId3"/>
          <a:stretch>
            <a:fillRect/>
          </a:stretch>
        </p:blipFill>
        <p:spPr>
          <a:xfrm>
            <a:off x="5018567" y="716759"/>
            <a:ext cx="4013790" cy="2744529"/>
          </a:xfrm>
          <a:prstGeom prst="rect">
            <a:avLst/>
          </a:prstGeom>
        </p:spPr>
      </p:pic>
      <p:sp>
        <p:nvSpPr>
          <p:cNvPr id="2" name="TextBox 1">
            <a:extLst>
              <a:ext uri="{FF2B5EF4-FFF2-40B4-BE49-F238E27FC236}">
                <a16:creationId xmlns="" xmlns:a16="http://schemas.microsoft.com/office/drawing/2014/main" id="{93C43160-E94A-497E-A71D-329B80D107F4}"/>
              </a:ext>
            </a:extLst>
          </p:cNvPr>
          <p:cNvSpPr txBox="1"/>
          <p:nvPr/>
        </p:nvSpPr>
        <p:spPr>
          <a:xfrm>
            <a:off x="5156642" y="3593271"/>
            <a:ext cx="3875714" cy="1169551"/>
          </a:xfrm>
          <a:prstGeom prst="rect">
            <a:avLst/>
          </a:prstGeom>
          <a:noFill/>
        </p:spPr>
        <p:txBody>
          <a:bodyPr wrap="square" rtlCol="0">
            <a:spAutoFit/>
          </a:bodyPr>
          <a:lstStyle/>
          <a:p>
            <a:pPr rtl="0"/>
            <a:r>
              <a:rPr lang="es-419" sz="1400" b="1">
                <a:solidFill>
                  <a:srgbClr val="000000"/>
                </a:solidFill>
              </a:rPr>
              <a:t>Nota</a:t>
            </a:r>
            <a:r>
              <a:rPr lang="es-419" sz="1400">
                <a:solidFill>
                  <a:srgbClr val="000000"/>
                </a:solidFill>
              </a:rPr>
              <a:t>: La longitud del prefijo de la red de destino especifica el número mínimo de bits de extrema izquierda que deben coincidir entre la dirección IP del paquete y la red de destino (prefijo) para que se utilice esta ruta. </a:t>
            </a:r>
          </a:p>
        </p:txBody>
      </p:sp>
    </p:spTree>
    <p:extLst>
      <p:ext uri="{BB962C8B-B14F-4D97-AF65-F5344CB8AC3E}">
        <p14:creationId xmlns:p14="http://schemas.microsoft.com/office/powerpoint/2010/main" val="165509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14.1 Determinación de Ruta</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Tabla de Enrutamiento IP</a:t>
            </a:r>
            <a:r>
              <a:rPr lang="en-US" dirty="0"/>
              <a:t/>
            </a:r>
            <a:br>
              <a:rPr lang="en-US" dirty="0"/>
            </a:br>
            <a:r>
              <a:rPr lang="es-419" sz="2400"/>
              <a:t>Redes Directamente Conectadas</a:t>
            </a:r>
          </a:p>
        </p:txBody>
      </p:sp>
      <p:sp>
        <p:nvSpPr>
          <p:cNvPr id="4" name="Content Placeholder 3">
            <a:extLst>
              <a:ext uri="{FF2B5EF4-FFF2-40B4-BE49-F238E27FC236}">
                <a16:creationId xmlns="" xmlns:a16="http://schemas.microsoft.com/office/drawing/2014/main" id="{7DAF1721-1CEC-224F-9063-57C12C8BA147}"/>
              </a:ext>
            </a:extLst>
          </p:cNvPr>
          <p:cNvSpPr>
            <a:spLocks noGrp="1"/>
          </p:cNvSpPr>
          <p:nvPr>
            <p:ph idx="1"/>
          </p:nvPr>
        </p:nvSpPr>
        <p:spPr>
          <a:xfrm>
            <a:off x="474662" y="731836"/>
            <a:ext cx="8280057" cy="3689897"/>
          </a:xfrm>
        </p:spPr>
        <p:txBody>
          <a:bodyPr/>
          <a:lstStyle/>
          <a:p>
            <a:pPr marL="0" indent="0" algn="l" rtl="0"/>
            <a:r>
              <a:rPr lang="es-419" sz="1600">
                <a:solidFill>
                  <a:srgbClr val="000000"/>
                </a:solidFill>
              </a:rPr>
              <a:t>Para obtener información sobre las redes remotas, el router debe tener al menos una interfaz activa configurada con una dirección IP y una máscara de subred (longitud de prefijo). Esto se conoce como una red conectada directamente o una ruta conectada directamente. Los routers agregan una ruta conectada directamente cuando una interfaz se configura con una dirección IP y se activa.</a:t>
            </a:r>
          </a:p>
          <a:p>
            <a:pPr marL="342900" indent="-342900" algn="l" rtl="0">
              <a:buFont typeface="Arial" panose="020B0604020202020204" pitchFamily="34" charset="0"/>
              <a:buChar char="•"/>
            </a:pPr>
            <a:r>
              <a:rPr lang="es-419" sz="1600">
                <a:solidFill>
                  <a:srgbClr val="000000"/>
                </a:solidFill>
              </a:rPr>
              <a:t>Una red conectada directamente se denota mediante un código de estado de </a:t>
            </a:r>
            <a:r>
              <a:rPr lang="es-419" sz="1600" b="1">
                <a:solidFill>
                  <a:srgbClr val="000000"/>
                </a:solidFill>
              </a:rPr>
              <a:t>C</a:t>
            </a:r>
            <a:r>
              <a:rPr lang="es-419" sz="1600">
                <a:solidFill>
                  <a:srgbClr val="000000"/>
                </a:solidFill>
              </a:rPr>
              <a:t> en la tabla de enrutamiento. La ruta contiene un prefijo de red y una longitud de prefijo.</a:t>
            </a:r>
          </a:p>
          <a:p>
            <a:pPr marL="342900" indent="-342900" algn="l" rtl="0">
              <a:buFont typeface="Arial" panose="020B0604020202020204" pitchFamily="34" charset="0"/>
              <a:buChar char="•"/>
            </a:pPr>
            <a:r>
              <a:rPr lang="es-419" sz="1600">
                <a:solidFill>
                  <a:srgbClr val="000000"/>
                </a:solidFill>
              </a:rPr>
              <a:t>La tabla de enrutamiento también contiene una ruta local para cada una de sus redes conectadas directamente, indicada por el código de estado de </a:t>
            </a:r>
            <a:r>
              <a:rPr lang="es-419" sz="1600" b="1">
                <a:solidFill>
                  <a:srgbClr val="000000"/>
                </a:solidFill>
              </a:rPr>
              <a:t>L.</a:t>
            </a:r>
            <a:r>
              <a:rPr lang="es-419" sz="1600">
                <a:solidFill>
                  <a:srgbClr val="000000"/>
                </a:solidFill>
              </a:rPr>
              <a:t> </a:t>
            </a:r>
          </a:p>
          <a:p>
            <a:pPr marL="342900" indent="-342900" algn="l" rtl="0">
              <a:buFont typeface="Arial" panose="020B0604020202020204" pitchFamily="34" charset="0"/>
              <a:buChar char="•"/>
            </a:pPr>
            <a:r>
              <a:rPr lang="es-419" sz="1600">
                <a:solidFill>
                  <a:srgbClr val="000000"/>
                </a:solidFill>
              </a:rPr>
              <a:t>Para las rutas locales IPv4, la longitud del prefijo es /32 y para las rutas locales IPv6 la longitud del prefijo es /128. Esto significa que la dirección IP de destino del paquete debe coincidir con todos los bits de la ruta local para que esta ruta sea una coincidencia. El propósito de la ruta local es permitir que el router determine de forma eficaz si recibe un paquete para la interfaz o para reenviar.</a:t>
            </a:r>
          </a:p>
        </p:txBody>
      </p:sp>
    </p:spTree>
    <p:extLst>
      <p:ext uri="{BB962C8B-B14F-4D97-AF65-F5344CB8AC3E}">
        <p14:creationId xmlns:p14="http://schemas.microsoft.com/office/powerpoint/2010/main" val="379200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Tabla de Enrutamiento IP </a:t>
            </a:r>
            <a:r>
              <a:rPr lang="en-US" dirty="0"/>
              <a:t/>
            </a:r>
            <a:br>
              <a:rPr lang="en-US" dirty="0"/>
            </a:br>
            <a:r>
              <a:rPr lang="es-419" sz="2400"/>
              <a:t>Rutas estáticas</a:t>
            </a:r>
          </a:p>
        </p:txBody>
      </p:sp>
      <p:sp>
        <p:nvSpPr>
          <p:cNvPr id="5" name="Content Placeholder 4">
            <a:extLst>
              <a:ext uri="{FF2B5EF4-FFF2-40B4-BE49-F238E27FC236}">
                <a16:creationId xmlns="" xmlns:a16="http://schemas.microsoft.com/office/drawing/2014/main" id="{B10619B1-AF5C-CC48-BC15-9A2A5E5E83AC}"/>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Después de configurar las interfaces conectadas directamente y de agregarlas a la tabla de enrutamiento, se puede implementar el enrutamiento estático o dinámico. Las rutas estáticas se configuran de forma manual. Estas definen una ruta explícita entre dos dispositivos de red. Las rutas estáticas no se actualizan automáticamente y deben re-configurarse de forma manual si se modifica la topología de la red. </a:t>
            </a:r>
          </a:p>
          <a:p>
            <a:pPr marL="0" indent="0" algn="l"/>
            <a:endParaRPr lang="en-US" sz="1600" dirty="0">
              <a:solidFill>
                <a:srgbClr val="000000"/>
              </a:solidFill>
            </a:endParaRPr>
          </a:p>
          <a:p>
            <a:pPr marL="0" indent="0" algn="l" rtl="0"/>
            <a:r>
              <a:rPr lang="es-419" sz="1600" dirty="0">
                <a:solidFill>
                  <a:srgbClr val="000000"/>
                </a:solidFill>
              </a:rPr>
              <a:t>El enrutamiento estático tiene tres usos principales:</a:t>
            </a:r>
          </a:p>
          <a:p>
            <a:pPr marL="415985" lvl="1" indent="-342900" rtl="0"/>
            <a:r>
              <a:rPr lang="es-419" sz="1600" dirty="0">
                <a:solidFill>
                  <a:srgbClr val="000000"/>
                </a:solidFill>
              </a:rPr>
              <a:t>Facilita el mantenimiento de la tabla de routing en redes más pequeñas en las cuales no está previsto que crezcan significativamente.</a:t>
            </a:r>
          </a:p>
          <a:p>
            <a:pPr marL="415985" lvl="1" indent="-342900" rtl="0"/>
            <a:r>
              <a:rPr lang="es-419" sz="1600" dirty="0">
                <a:solidFill>
                  <a:srgbClr val="000000"/>
                </a:solidFill>
              </a:rPr>
              <a:t>Utiliza una única ruta predeterminada para representar una ruta hacia cualquier red que no tenga una coincidencia más específica con otra ruta en la tabla de routing. Las rutas predeterminadas se utilizan para enviar tráfico a cualquier destino que esté más allá del próximo router ascendente.</a:t>
            </a:r>
          </a:p>
          <a:p>
            <a:pPr marL="415985" lvl="1" indent="-342900" rtl="0"/>
            <a:r>
              <a:rPr lang="es-419" sz="1600" dirty="0">
                <a:solidFill>
                  <a:srgbClr val="000000"/>
                </a:solidFill>
              </a:rPr>
              <a:t>Enruta trafico de y hacia redes internas. Una red de rutas internas es aquella a la cual se accede a través un de una única ruta y cuyo router tiene solo un vecino.</a:t>
            </a:r>
          </a:p>
        </p:txBody>
      </p:sp>
    </p:spTree>
    <p:extLst>
      <p:ext uri="{BB962C8B-B14F-4D97-AF65-F5344CB8AC3E}">
        <p14:creationId xmlns:p14="http://schemas.microsoft.com/office/powerpoint/2010/main" val="303599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Tabla de enrutamiento IP</a:t>
            </a:r>
            <a:br>
              <a:rPr lang="es-419" sz="1600" dirty="0"/>
            </a:br>
            <a:r>
              <a:rPr lang="es-419" sz="2400" dirty="0"/>
              <a:t>Rutas estáticas en la tabla de enrutamiento IP</a:t>
            </a:r>
          </a:p>
        </p:txBody>
      </p:sp>
      <p:sp>
        <p:nvSpPr>
          <p:cNvPr id="8" name="Rectangle 7">
            <a:extLst>
              <a:ext uri="{FF2B5EF4-FFF2-40B4-BE49-F238E27FC236}">
                <a16:creationId xmlns="" xmlns:a16="http://schemas.microsoft.com/office/drawing/2014/main" id="{6053E92F-A16D-E04E-9FBC-8D469B0F8F38}"/>
              </a:ext>
            </a:extLst>
          </p:cNvPr>
          <p:cNvSpPr/>
          <p:nvPr/>
        </p:nvSpPr>
        <p:spPr>
          <a:xfrm>
            <a:off x="134224" y="731837"/>
            <a:ext cx="8508976" cy="830997"/>
          </a:xfrm>
          <a:prstGeom prst="rect">
            <a:avLst/>
          </a:prstGeom>
        </p:spPr>
        <p:txBody>
          <a:bodyPr wrap="square">
            <a:spAutoFit/>
          </a:bodyPr>
          <a:lstStyle/>
          <a:p>
            <a:pPr rtl="0"/>
            <a:r>
              <a:rPr lang="es-419" sz="1600">
                <a:solidFill>
                  <a:srgbClr val="000000"/>
                </a:solidFill>
                <a:latin typeface="+mn-lt"/>
              </a:rPr>
              <a:t>La topología de la figura se simplifica para mostrar sólo una LAN conectada a cada router. La figura muestra las rutas estáticas IPv4 e IPv6 configuradas en R1 para alcanzar las redes 10.0.4.0/24 y 2001:db8:acad:4::/64 en R2. </a:t>
            </a:r>
          </a:p>
        </p:txBody>
      </p:sp>
      <p:pic>
        <p:nvPicPr>
          <p:cNvPr id="7" name="Content Placeholder 6">
            <a:extLst>
              <a:ext uri="{FF2B5EF4-FFF2-40B4-BE49-F238E27FC236}">
                <a16:creationId xmlns="" xmlns:a16="http://schemas.microsoft.com/office/drawing/2014/main" id="{1E3EFDD8-B941-974C-A1B0-B664720591A8}"/>
              </a:ext>
            </a:extLst>
          </p:cNvPr>
          <p:cNvPicPr>
            <a:picLocks noGrp="1" noChangeAspect="1"/>
          </p:cNvPicPr>
          <p:nvPr>
            <p:ph idx="1"/>
          </p:nvPr>
        </p:nvPicPr>
        <p:blipFill>
          <a:blip r:embed="rId3"/>
          <a:stretch>
            <a:fillRect/>
          </a:stretch>
        </p:blipFill>
        <p:spPr>
          <a:xfrm>
            <a:off x="1505150" y="1695330"/>
            <a:ext cx="5930611" cy="3055467"/>
          </a:xfrm>
        </p:spPr>
      </p:pic>
    </p:spTree>
    <p:extLst>
      <p:ext uri="{BB962C8B-B14F-4D97-AF65-F5344CB8AC3E}">
        <p14:creationId xmlns:p14="http://schemas.microsoft.com/office/powerpoint/2010/main" val="2348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Tabla de enrutamiento IP</a:t>
            </a:r>
            <a:r>
              <a:rPr lang="es-419" sz="2400" dirty="0"/>
              <a:t> </a:t>
            </a:r>
            <a:br>
              <a:rPr lang="es-419" sz="2400" dirty="0"/>
            </a:br>
            <a:r>
              <a:rPr lang="es-419" sz="2400" dirty="0"/>
              <a:t>Protocolos de enrutamiento dinámico</a:t>
            </a:r>
          </a:p>
        </p:txBody>
      </p:sp>
      <p:sp>
        <p:nvSpPr>
          <p:cNvPr id="4" name="Content Placeholder 3">
            <a:extLst>
              <a:ext uri="{FF2B5EF4-FFF2-40B4-BE49-F238E27FC236}">
                <a16:creationId xmlns="" xmlns:a16="http://schemas.microsoft.com/office/drawing/2014/main" id="{A9DF5D18-81FC-324C-8230-7F71BC241764}"/>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Los </a:t>
            </a:r>
            <a:r>
              <a:rPr lang="es-419" sz="1600" dirty="0" err="1">
                <a:solidFill>
                  <a:srgbClr val="000000"/>
                </a:solidFill>
              </a:rPr>
              <a:t>routers</a:t>
            </a:r>
            <a:r>
              <a:rPr lang="es-419" sz="1600" dirty="0">
                <a:solidFill>
                  <a:srgbClr val="000000"/>
                </a:solidFill>
              </a:rPr>
              <a:t> usan protocolos de enrutamiento dinámico para compartir información sobre el estado y la posibilidad de conexión de redes remotas. Los protocolos de </a:t>
            </a:r>
            <a:r>
              <a:rPr lang="es-419" sz="1600" dirty="0" err="1">
                <a:solidFill>
                  <a:srgbClr val="000000"/>
                </a:solidFill>
              </a:rPr>
              <a:t>routing</a:t>
            </a:r>
            <a:r>
              <a:rPr lang="es-419" sz="1600" dirty="0">
                <a:solidFill>
                  <a:srgbClr val="000000"/>
                </a:solidFill>
              </a:rPr>
              <a:t> dinámico realizan diversas actividades, como la detección de redes y el mantenimiento de las tablas de </a:t>
            </a:r>
            <a:r>
              <a:rPr lang="es-419" sz="1600" dirty="0" err="1">
                <a:solidFill>
                  <a:srgbClr val="000000"/>
                </a:solidFill>
              </a:rPr>
              <a:t>routing</a:t>
            </a:r>
            <a:r>
              <a:rPr lang="es-419" sz="1600" dirty="0">
                <a:solidFill>
                  <a:srgbClr val="000000"/>
                </a:solidFill>
              </a:rPr>
              <a:t>.</a:t>
            </a:r>
          </a:p>
        </p:txBody>
      </p:sp>
      <p:pic>
        <p:nvPicPr>
          <p:cNvPr id="6" name="Picture 5">
            <a:extLst>
              <a:ext uri="{FF2B5EF4-FFF2-40B4-BE49-F238E27FC236}">
                <a16:creationId xmlns="" xmlns:a16="http://schemas.microsoft.com/office/drawing/2014/main" id="{AB5F6B5B-7070-AF43-A44F-4B802F5F3E33}"/>
              </a:ext>
            </a:extLst>
          </p:cNvPr>
          <p:cNvPicPr>
            <a:picLocks noChangeAspect="1"/>
          </p:cNvPicPr>
          <p:nvPr/>
        </p:nvPicPr>
        <p:blipFill>
          <a:blip r:embed="rId3"/>
          <a:stretch>
            <a:fillRect/>
          </a:stretch>
        </p:blipFill>
        <p:spPr>
          <a:xfrm>
            <a:off x="2507801" y="1806449"/>
            <a:ext cx="5558613" cy="3347122"/>
          </a:xfrm>
          <a:prstGeom prst="rect">
            <a:avLst/>
          </a:prstGeom>
        </p:spPr>
      </p:pic>
    </p:spTree>
    <p:extLst>
      <p:ext uri="{BB962C8B-B14F-4D97-AF65-F5344CB8AC3E}">
        <p14:creationId xmlns:p14="http://schemas.microsoft.com/office/powerpoint/2010/main" val="154192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Tabla de enrutamiento IP</a:t>
            </a:r>
            <a:r>
              <a:rPr lang="es-419" sz="2400" dirty="0"/>
              <a:t> </a:t>
            </a:r>
            <a:br>
              <a:rPr lang="es-419" sz="2400" dirty="0"/>
            </a:br>
            <a:r>
              <a:rPr lang="es-419" sz="2400" dirty="0"/>
              <a:t>Rutas dinámicas en la tabla de enrutamiento</a:t>
            </a:r>
          </a:p>
        </p:txBody>
      </p:sp>
      <p:sp>
        <p:nvSpPr>
          <p:cNvPr id="5" name="Content Placeholder 4">
            <a:extLst>
              <a:ext uri="{FF2B5EF4-FFF2-40B4-BE49-F238E27FC236}">
                <a16:creationId xmlns="" xmlns:a16="http://schemas.microsoft.com/office/drawing/2014/main" id="{79DC7C86-866A-8040-B0BA-E18FF067CBD2}"/>
              </a:ext>
            </a:extLst>
          </p:cNvPr>
          <p:cNvSpPr>
            <a:spLocks noGrp="1"/>
          </p:cNvSpPr>
          <p:nvPr>
            <p:ph idx="1"/>
          </p:nvPr>
        </p:nvSpPr>
        <p:spPr>
          <a:xfrm>
            <a:off x="474662" y="731838"/>
            <a:ext cx="8280057" cy="1566746"/>
          </a:xfrm>
        </p:spPr>
        <p:txBody>
          <a:bodyPr/>
          <a:lstStyle/>
          <a:p>
            <a:pPr marL="0" indent="0" algn="l" rtl="0"/>
            <a:r>
              <a:rPr lang="es-419" sz="1400" dirty="0">
                <a:solidFill>
                  <a:srgbClr val="000000"/>
                </a:solidFill>
              </a:rPr>
              <a:t>OSPF se está utilizando ahora en nuestra topología de muestra para aprender dinámicamente todas las redes conectadas a R1 y R2. Las entradas de la tabla de enrutamiento utilizan el código de estado </a:t>
            </a:r>
            <a:r>
              <a:rPr lang="es-419" sz="1400" b="1" dirty="0">
                <a:solidFill>
                  <a:srgbClr val="000000"/>
                </a:solidFill>
              </a:rPr>
              <a:t>O</a:t>
            </a:r>
            <a:r>
              <a:rPr lang="es-419" sz="1400" dirty="0">
                <a:solidFill>
                  <a:srgbClr val="000000"/>
                </a:solidFill>
              </a:rPr>
              <a:t> para indicar que la ruta fue aprendida por el protocolo de enrutamiento OSPF. Ambas entradas también incluyen la dirección IP del </a:t>
            </a:r>
            <a:r>
              <a:rPr lang="es-419" sz="1400" dirty="0" err="1">
                <a:solidFill>
                  <a:srgbClr val="000000"/>
                </a:solidFill>
              </a:rPr>
              <a:t>router</a:t>
            </a:r>
            <a:r>
              <a:rPr lang="es-419" sz="1400" dirty="0">
                <a:solidFill>
                  <a:srgbClr val="000000"/>
                </a:solidFill>
              </a:rPr>
              <a:t> de salto siguiente, a través de </a:t>
            </a:r>
            <a:r>
              <a:rPr lang="es-419" sz="1400" i="1" dirty="0">
                <a:solidFill>
                  <a:srgbClr val="000000"/>
                </a:solidFill>
              </a:rPr>
              <a:t>la dirección IP</a:t>
            </a:r>
            <a:r>
              <a:rPr lang="es-419" sz="1400" dirty="0">
                <a:solidFill>
                  <a:srgbClr val="000000"/>
                </a:solidFill>
              </a:rPr>
              <a:t>.</a:t>
            </a:r>
          </a:p>
          <a:p>
            <a:pPr marL="0" indent="0" algn="l" rtl="0"/>
            <a:r>
              <a:rPr lang="es-419" sz="1400" b="1" dirty="0">
                <a:solidFill>
                  <a:srgbClr val="000000"/>
                </a:solidFill>
              </a:rPr>
              <a:t>Nota</a:t>
            </a:r>
            <a:r>
              <a:rPr lang="es-419" sz="1400" dirty="0">
                <a:solidFill>
                  <a:srgbClr val="000000"/>
                </a:solidFill>
              </a:rPr>
              <a:t>: Los protocolos de enrutamiento IPv6 utilizan la dirección de vínculo local del </a:t>
            </a:r>
            <a:r>
              <a:rPr lang="es-419" sz="1400" dirty="0" err="1">
                <a:solidFill>
                  <a:srgbClr val="000000"/>
                </a:solidFill>
              </a:rPr>
              <a:t>router</a:t>
            </a:r>
            <a:r>
              <a:rPr lang="es-419" sz="1400" dirty="0">
                <a:solidFill>
                  <a:srgbClr val="000000"/>
                </a:solidFill>
              </a:rPr>
              <a:t> de siguiente salto. </a:t>
            </a:r>
          </a:p>
          <a:p>
            <a:pPr marL="0" indent="0" algn="l" rtl="0"/>
            <a:r>
              <a:rPr lang="es-419" sz="1400" b="1" dirty="0">
                <a:solidFill>
                  <a:srgbClr val="000000"/>
                </a:solidFill>
              </a:rPr>
              <a:t>Nota</a:t>
            </a:r>
            <a:r>
              <a:rPr lang="es-419" sz="1400" dirty="0">
                <a:solidFill>
                  <a:srgbClr val="000000"/>
                </a:solidFill>
              </a:rPr>
              <a:t>: La configuración de enrutamiento OSPF para IPv4 e IPv6 está fuera del alcance de este curso.</a:t>
            </a:r>
          </a:p>
          <a:p>
            <a:pPr marL="342900" indent="-342900" algn="l">
              <a:buFont typeface="Arial" panose="020B0604020202020204" pitchFamily="34" charset="0"/>
              <a:buChar char="•"/>
            </a:pPr>
            <a:endParaRPr lang="en-US" sz="1400" dirty="0">
              <a:solidFill>
                <a:srgbClr val="000000"/>
              </a:solidFill>
            </a:endParaRPr>
          </a:p>
        </p:txBody>
      </p:sp>
      <p:sp>
        <p:nvSpPr>
          <p:cNvPr id="7" name="Rectangle 6">
            <a:extLst>
              <a:ext uri="{FF2B5EF4-FFF2-40B4-BE49-F238E27FC236}">
                <a16:creationId xmlns="" xmlns:a16="http://schemas.microsoft.com/office/drawing/2014/main" id="{63D2D708-3CDE-B842-A84C-7F39B7973FD4}"/>
              </a:ext>
            </a:extLst>
          </p:cNvPr>
          <p:cNvSpPr/>
          <p:nvPr/>
        </p:nvSpPr>
        <p:spPr>
          <a:xfrm>
            <a:off x="1108524" y="2571750"/>
            <a:ext cx="6926952" cy="2354491"/>
          </a:xfrm>
          <a:prstGeom prst="rect">
            <a:avLst/>
          </a:prstGeom>
          <a:solidFill>
            <a:srgbClr val="000000"/>
          </a:solidFill>
        </p:spPr>
        <p:txBody>
          <a:bodyPr wrap="square">
            <a:spAutoFit/>
          </a:bodyPr>
          <a:lstStyle/>
          <a:p>
            <a:pPr rtl="0"/>
            <a:r>
              <a:rPr lang="es-419" sz="1050" dirty="0">
                <a:solidFill>
                  <a:schemeClr val="bg1"/>
                </a:solidFill>
                <a:latin typeface="Courier New" panose="02070309020205020404" pitchFamily="49" charset="0"/>
              </a:rPr>
              <a:t>R1# </a:t>
            </a:r>
            <a:r>
              <a:rPr lang="es-419" sz="1050" b="1" dirty="0">
                <a:solidFill>
                  <a:schemeClr val="bg1"/>
                </a:solidFill>
                <a:latin typeface="Courier New" panose="02070309020205020404" pitchFamily="49" charset="0"/>
              </a:rPr>
              <a:t>show </a:t>
            </a:r>
            <a:r>
              <a:rPr lang="es-419" sz="1050" b="1" dirty="0" err="1">
                <a:solidFill>
                  <a:schemeClr val="bg1"/>
                </a:solidFill>
                <a:latin typeface="Courier New" panose="02070309020205020404" pitchFamily="49" charset="0"/>
              </a:rPr>
              <a:t>ip</a:t>
            </a:r>
            <a:r>
              <a:rPr lang="es-419" sz="1050" b="1" dirty="0">
                <a:solidFill>
                  <a:schemeClr val="bg1"/>
                </a:solidFill>
                <a:latin typeface="Courier New" panose="02070309020205020404" pitchFamily="49" charset="0"/>
              </a:rPr>
              <a:t> </a:t>
            </a:r>
            <a:r>
              <a:rPr lang="es-419" sz="1050" b="1" dirty="0" err="1">
                <a:solidFill>
                  <a:schemeClr val="bg1"/>
                </a:solidFill>
                <a:latin typeface="Courier New" panose="02070309020205020404" pitchFamily="49" charset="0"/>
              </a:rPr>
              <a:t>route</a:t>
            </a:r>
            <a:r>
              <a:rPr lang="es-419" sz="1050" dirty="0">
                <a:solidFill>
                  <a:schemeClr val="bg1"/>
                </a:solidFill>
                <a:latin typeface="Courier New" panose="02070309020205020404" pitchFamily="49" charset="0"/>
              </a:rPr>
              <a:t> </a:t>
            </a:r>
          </a:p>
          <a:p>
            <a:pPr rtl="0"/>
            <a:r>
              <a:rPr lang="es-419" sz="1050" dirty="0">
                <a:solidFill>
                  <a:schemeClr val="bg1"/>
                </a:solidFill>
                <a:latin typeface="Courier New" panose="02070309020205020404" pitchFamily="49" charset="0"/>
              </a:rPr>
              <a:t>Codes: L - local, C - </a:t>
            </a:r>
            <a:r>
              <a:rPr lang="es-419" sz="1050" dirty="0" err="1">
                <a:solidFill>
                  <a:schemeClr val="bg1"/>
                </a:solidFill>
                <a:latin typeface="Courier New" panose="02070309020205020404" pitchFamily="49" charset="0"/>
              </a:rPr>
              <a:t>connected</a:t>
            </a:r>
            <a:r>
              <a:rPr lang="es-419" sz="1050" dirty="0">
                <a:solidFill>
                  <a:schemeClr val="bg1"/>
                </a:solidFill>
                <a:latin typeface="Courier New" panose="02070309020205020404" pitchFamily="49" charset="0"/>
              </a:rPr>
              <a:t>, S - </a:t>
            </a:r>
            <a:r>
              <a:rPr lang="es-419" sz="1050" dirty="0" err="1">
                <a:solidFill>
                  <a:schemeClr val="bg1"/>
                </a:solidFill>
                <a:latin typeface="Courier New" panose="02070309020205020404" pitchFamily="49" charset="0"/>
              </a:rPr>
              <a:t>static</a:t>
            </a:r>
            <a:r>
              <a:rPr lang="es-419" sz="1050" dirty="0">
                <a:solidFill>
                  <a:schemeClr val="bg1"/>
                </a:solidFill>
                <a:latin typeface="Courier New" panose="02070309020205020404" pitchFamily="49" charset="0"/>
              </a:rPr>
              <a:t>, R - RIP, M - </a:t>
            </a:r>
            <a:r>
              <a:rPr lang="es-419" sz="1050" dirty="0" err="1">
                <a:solidFill>
                  <a:schemeClr val="bg1"/>
                </a:solidFill>
                <a:latin typeface="Courier New" panose="02070309020205020404" pitchFamily="49" charset="0"/>
              </a:rPr>
              <a:t>mobile</a:t>
            </a:r>
            <a:r>
              <a:rPr lang="es-419" sz="1050" dirty="0">
                <a:solidFill>
                  <a:schemeClr val="bg1"/>
                </a:solidFill>
                <a:latin typeface="Courier New" panose="02070309020205020404" pitchFamily="49" charset="0"/>
              </a:rPr>
              <a:t>, B - BGP D - EIGRP, EX - EIGRP </a:t>
            </a:r>
            <a:r>
              <a:rPr lang="es-419" sz="1050" dirty="0" err="1">
                <a:solidFill>
                  <a:schemeClr val="bg1"/>
                </a:solidFill>
                <a:latin typeface="Courier New" panose="02070309020205020404" pitchFamily="49" charset="0"/>
              </a:rPr>
              <a:t>external</a:t>
            </a:r>
            <a:r>
              <a:rPr lang="es-419" sz="1050" dirty="0">
                <a:solidFill>
                  <a:schemeClr val="bg1"/>
                </a:solidFill>
                <a:latin typeface="Courier New" panose="02070309020205020404" pitchFamily="49" charset="0"/>
              </a:rPr>
              <a:t>, </a:t>
            </a:r>
            <a:r>
              <a:rPr lang="es-419" sz="1050" dirty="0">
                <a:solidFill>
                  <a:srgbClr val="FFFF00"/>
                </a:solidFill>
                <a:latin typeface="Courier New" panose="02070309020205020404" pitchFamily="49" charset="0"/>
              </a:rPr>
              <a:t>O - OSPF</a:t>
            </a:r>
            <a:r>
              <a:rPr lang="es-419" sz="1050" dirty="0">
                <a:solidFill>
                  <a:schemeClr val="bg1"/>
                </a:solidFill>
                <a:latin typeface="Courier New" panose="02070309020205020404" pitchFamily="49" charset="0"/>
              </a:rPr>
              <a:t>, IA - OSPF inter </a:t>
            </a:r>
            <a:r>
              <a:rPr lang="es-419" sz="1050" dirty="0" err="1">
                <a:solidFill>
                  <a:schemeClr val="bg1"/>
                </a:solidFill>
                <a:latin typeface="Courier New" panose="02070309020205020404" pitchFamily="49" charset="0"/>
              </a:rPr>
              <a:t>area</a:t>
            </a:r>
            <a:r>
              <a:rPr lang="es-419" sz="1050" dirty="0">
                <a:solidFill>
                  <a:schemeClr val="bg1"/>
                </a:solidFill>
                <a:latin typeface="Courier New" panose="02070309020205020404" pitchFamily="49" charset="0"/>
              </a:rPr>
              <a:t> </a:t>
            </a:r>
          </a:p>
          <a:p>
            <a:pPr rtl="0"/>
            <a:r>
              <a:rPr lang="es-419" sz="1050" dirty="0">
                <a:solidFill>
                  <a:schemeClr val="bg1"/>
                </a:solidFill>
                <a:latin typeface="Courier New" panose="02070309020205020404" pitchFamily="49" charset="0"/>
              </a:rPr>
              <a:t>(output </a:t>
            </a:r>
            <a:r>
              <a:rPr lang="es-419" sz="1050" dirty="0" err="1">
                <a:solidFill>
                  <a:schemeClr val="bg1"/>
                </a:solidFill>
                <a:latin typeface="Courier New" panose="02070309020205020404" pitchFamily="49" charset="0"/>
              </a:rPr>
              <a:t>omitted</a:t>
            </a:r>
            <a:r>
              <a:rPr lang="es-419" sz="1050" dirty="0">
                <a:solidFill>
                  <a:schemeClr val="bg1"/>
                </a:solidFill>
                <a:latin typeface="Courier New" panose="02070309020205020404" pitchFamily="49" charset="0"/>
              </a:rPr>
              <a:t> </a:t>
            </a:r>
            <a:r>
              <a:rPr lang="es-419" sz="1050" dirty="0" err="1">
                <a:solidFill>
                  <a:schemeClr val="bg1"/>
                </a:solidFill>
                <a:latin typeface="Courier New" panose="02070309020205020404" pitchFamily="49" charset="0"/>
              </a:rPr>
              <a:t>for</a:t>
            </a:r>
            <a:r>
              <a:rPr lang="es-419" sz="1050" dirty="0">
                <a:solidFill>
                  <a:schemeClr val="bg1"/>
                </a:solidFill>
                <a:latin typeface="Courier New" panose="02070309020205020404" pitchFamily="49" charset="0"/>
              </a:rPr>
              <a:t> </a:t>
            </a:r>
            <a:r>
              <a:rPr lang="es-419" sz="1050" dirty="0" err="1">
                <a:solidFill>
                  <a:schemeClr val="bg1"/>
                </a:solidFill>
                <a:latin typeface="Courier New" panose="02070309020205020404" pitchFamily="49" charset="0"/>
              </a:rPr>
              <a:t>brevity</a:t>
            </a:r>
            <a:r>
              <a:rPr lang="es-419" sz="1050" dirty="0">
                <a:solidFill>
                  <a:schemeClr val="bg1"/>
                </a:solidFill>
                <a:latin typeface="Courier New" panose="02070309020205020404" pitchFamily="49" charset="0"/>
              </a:rPr>
              <a:t>) </a:t>
            </a:r>
          </a:p>
          <a:p>
            <a:pPr rtl="0"/>
            <a:r>
              <a:rPr lang="es-419" sz="1050" dirty="0">
                <a:solidFill>
                  <a:schemeClr val="bg1"/>
                </a:solidFill>
                <a:latin typeface="Courier New" panose="02070309020205020404" pitchFamily="49" charset="0"/>
              </a:rPr>
              <a:t>O 10.0.4.0/24 [110/50] </a:t>
            </a:r>
            <a:r>
              <a:rPr lang="es-419" sz="1050" dirty="0" err="1">
                <a:solidFill>
                  <a:schemeClr val="bg1"/>
                </a:solidFill>
                <a:latin typeface="Courier New" panose="02070309020205020404" pitchFamily="49" charset="0"/>
              </a:rPr>
              <a:t>via</a:t>
            </a:r>
            <a:r>
              <a:rPr lang="es-419" sz="1050" dirty="0">
                <a:solidFill>
                  <a:schemeClr val="bg1"/>
                </a:solidFill>
                <a:latin typeface="Courier New" panose="02070309020205020404" pitchFamily="49" charset="0"/>
              </a:rPr>
              <a:t> 10.0.3.2, 00:24:22, Serial0/1/1 </a:t>
            </a:r>
          </a:p>
          <a:p>
            <a:pPr rtl="0"/>
            <a:r>
              <a:rPr lang="es-419" sz="1050" dirty="0">
                <a:solidFill>
                  <a:schemeClr val="bg1"/>
                </a:solidFill>
                <a:latin typeface="Courier New" panose="02070309020205020404" pitchFamily="49" charset="0"/>
              </a:rPr>
              <a:t>O 10.0.5.0/24 [110/50] </a:t>
            </a:r>
            <a:r>
              <a:rPr lang="es-419" sz="1050" dirty="0" err="1">
                <a:solidFill>
                  <a:schemeClr val="bg1"/>
                </a:solidFill>
                <a:latin typeface="Courier New" panose="02070309020205020404" pitchFamily="49" charset="0"/>
              </a:rPr>
              <a:t>via</a:t>
            </a:r>
            <a:r>
              <a:rPr lang="es-419" sz="1050" dirty="0">
                <a:solidFill>
                  <a:schemeClr val="bg1"/>
                </a:solidFill>
                <a:latin typeface="Courier New" panose="02070309020205020404" pitchFamily="49" charset="0"/>
              </a:rPr>
              <a:t> 10.0.3.2, 00:24:15, Serial0/1/1 </a:t>
            </a:r>
          </a:p>
          <a:p>
            <a:pPr rtl="0"/>
            <a:r>
              <a:rPr lang="es-419" sz="1050" dirty="0">
                <a:solidFill>
                  <a:schemeClr val="bg1"/>
                </a:solidFill>
                <a:latin typeface="Courier New" panose="02070309020205020404" pitchFamily="49" charset="0"/>
              </a:rPr>
              <a:t>R1# </a:t>
            </a:r>
            <a:r>
              <a:rPr lang="es-419" sz="1050" b="1" dirty="0">
                <a:solidFill>
                  <a:schemeClr val="bg1"/>
                </a:solidFill>
                <a:latin typeface="Courier New" panose="02070309020205020404" pitchFamily="49" charset="0"/>
              </a:rPr>
              <a:t>show ipv6 </a:t>
            </a:r>
            <a:r>
              <a:rPr lang="es-419" sz="1050" b="1" dirty="0" err="1">
                <a:solidFill>
                  <a:schemeClr val="bg1"/>
                </a:solidFill>
                <a:latin typeface="Courier New" panose="02070309020205020404" pitchFamily="49" charset="0"/>
              </a:rPr>
              <a:t>route</a:t>
            </a:r>
            <a:r>
              <a:rPr lang="es-419" sz="1050" dirty="0">
                <a:solidFill>
                  <a:schemeClr val="bg1"/>
                </a:solidFill>
                <a:latin typeface="Courier New" panose="02070309020205020404" pitchFamily="49" charset="0"/>
              </a:rPr>
              <a:t> </a:t>
            </a:r>
          </a:p>
          <a:p>
            <a:pPr rtl="0"/>
            <a:r>
              <a:rPr lang="es-419" sz="1050" dirty="0">
                <a:solidFill>
                  <a:schemeClr val="bg1"/>
                </a:solidFill>
                <a:latin typeface="Courier New" panose="02070309020205020404" pitchFamily="49" charset="0"/>
              </a:rPr>
              <a:t>IPv6 </a:t>
            </a:r>
            <a:r>
              <a:rPr lang="es-419" sz="1050" dirty="0" err="1">
                <a:solidFill>
                  <a:schemeClr val="bg1"/>
                </a:solidFill>
                <a:latin typeface="Courier New" panose="02070309020205020404" pitchFamily="49" charset="0"/>
              </a:rPr>
              <a:t>Routing</a:t>
            </a:r>
            <a:r>
              <a:rPr lang="es-419" sz="1050" dirty="0">
                <a:solidFill>
                  <a:schemeClr val="bg1"/>
                </a:solidFill>
                <a:latin typeface="Courier New" panose="02070309020205020404" pitchFamily="49" charset="0"/>
              </a:rPr>
              <a:t> Table - default - 10 </a:t>
            </a:r>
            <a:r>
              <a:rPr lang="es-419" sz="1050" dirty="0" err="1">
                <a:solidFill>
                  <a:schemeClr val="bg1"/>
                </a:solidFill>
                <a:latin typeface="Courier New" panose="02070309020205020404" pitchFamily="49" charset="0"/>
              </a:rPr>
              <a:t>entries</a:t>
            </a:r>
            <a:r>
              <a:rPr lang="es-419" sz="1050" dirty="0">
                <a:solidFill>
                  <a:schemeClr val="bg1"/>
                </a:solidFill>
                <a:latin typeface="Courier New" panose="02070309020205020404" pitchFamily="49" charset="0"/>
              </a:rPr>
              <a:t> </a:t>
            </a:r>
          </a:p>
          <a:p>
            <a:pPr rtl="0"/>
            <a:r>
              <a:rPr lang="es-419" sz="1050" dirty="0">
                <a:solidFill>
                  <a:schemeClr val="bg1"/>
                </a:solidFill>
                <a:latin typeface="Courier New" panose="02070309020205020404" pitchFamily="49" charset="0"/>
              </a:rPr>
              <a:t>(Output </a:t>
            </a:r>
            <a:r>
              <a:rPr lang="es-419" sz="1050" dirty="0" err="1">
                <a:solidFill>
                  <a:schemeClr val="bg1"/>
                </a:solidFill>
                <a:latin typeface="Courier New" panose="02070309020205020404" pitchFamily="49" charset="0"/>
              </a:rPr>
              <a:t>omitted</a:t>
            </a:r>
            <a:r>
              <a:rPr lang="es-419" sz="1050" dirty="0">
                <a:solidFill>
                  <a:schemeClr val="bg1"/>
                </a:solidFill>
                <a:latin typeface="Courier New" panose="02070309020205020404" pitchFamily="49" charset="0"/>
              </a:rPr>
              <a:t>) </a:t>
            </a:r>
          </a:p>
          <a:p>
            <a:pPr rtl="0"/>
            <a:r>
              <a:rPr lang="es-419" sz="1050" dirty="0" err="1">
                <a:solidFill>
                  <a:schemeClr val="bg1"/>
                </a:solidFill>
                <a:latin typeface="Courier New" panose="02070309020205020404" pitchFamily="49" charset="0"/>
              </a:rPr>
              <a:t>NDr</a:t>
            </a:r>
            <a:r>
              <a:rPr lang="es-419" sz="1050" dirty="0">
                <a:solidFill>
                  <a:schemeClr val="bg1"/>
                </a:solidFill>
                <a:latin typeface="Courier New" panose="02070309020205020404" pitchFamily="49" charset="0"/>
              </a:rPr>
              <a:t> - </a:t>
            </a:r>
            <a:r>
              <a:rPr lang="es-419" sz="1050" dirty="0" err="1">
                <a:solidFill>
                  <a:schemeClr val="bg1"/>
                </a:solidFill>
                <a:latin typeface="Courier New" panose="02070309020205020404" pitchFamily="49" charset="0"/>
              </a:rPr>
              <a:t>Redirect</a:t>
            </a:r>
            <a:r>
              <a:rPr lang="es-419" sz="1050" dirty="0">
                <a:solidFill>
                  <a:schemeClr val="bg1"/>
                </a:solidFill>
                <a:latin typeface="Courier New" panose="02070309020205020404" pitchFamily="49" charset="0"/>
              </a:rPr>
              <a:t>, RL - RPL, </a:t>
            </a:r>
            <a:r>
              <a:rPr lang="es-419" sz="1050" dirty="0">
                <a:solidFill>
                  <a:srgbClr val="FFFF00"/>
                </a:solidFill>
                <a:latin typeface="Courier New" panose="02070309020205020404" pitchFamily="49" charset="0"/>
              </a:rPr>
              <a:t>O - OSPF Intra</a:t>
            </a:r>
            <a:r>
              <a:rPr lang="es-419" sz="1050" dirty="0">
                <a:solidFill>
                  <a:schemeClr val="bg1"/>
                </a:solidFill>
                <a:latin typeface="Courier New" panose="02070309020205020404" pitchFamily="49" charset="0"/>
              </a:rPr>
              <a:t>, OI - OSPF Inter </a:t>
            </a:r>
          </a:p>
          <a:p>
            <a:pPr rtl="0"/>
            <a:r>
              <a:rPr lang="es-419" sz="1050" dirty="0">
                <a:solidFill>
                  <a:schemeClr val="bg1"/>
                </a:solidFill>
                <a:latin typeface="Courier New" panose="02070309020205020404" pitchFamily="49" charset="0"/>
              </a:rPr>
              <a:t>O 2001:DB8:ACAD:4::/64 [110/50] </a:t>
            </a:r>
          </a:p>
          <a:p>
            <a:pPr rtl="0"/>
            <a:r>
              <a:rPr lang="es-419" sz="1050" dirty="0">
                <a:solidFill>
                  <a:schemeClr val="bg1"/>
                </a:solidFill>
                <a:latin typeface="Courier New" panose="02070309020205020404" pitchFamily="49" charset="0"/>
              </a:rPr>
              <a:t>   vía FE80::2:C, Serial0/1/1 </a:t>
            </a:r>
          </a:p>
          <a:p>
            <a:pPr rtl="0"/>
            <a:r>
              <a:rPr lang="es-419" sz="1050" dirty="0">
                <a:solidFill>
                  <a:schemeClr val="bg1"/>
                </a:solidFill>
                <a:latin typeface="Courier New" panose="02070309020205020404" pitchFamily="49" charset="0"/>
              </a:rPr>
              <a:t>O 2001:DB8:ACAD:5::/64 [110/50] </a:t>
            </a:r>
          </a:p>
          <a:p>
            <a:pPr rtl="0"/>
            <a:r>
              <a:rPr lang="es-419" sz="1050" dirty="0">
                <a:solidFill>
                  <a:schemeClr val="bg1"/>
                </a:solidFill>
                <a:latin typeface="Courier New" panose="02070309020205020404" pitchFamily="49" charset="0"/>
              </a:rPr>
              <a:t>   vía FE80::2:C, Serial0/1/1</a:t>
            </a:r>
          </a:p>
        </p:txBody>
      </p:sp>
    </p:spTree>
    <p:extLst>
      <p:ext uri="{BB962C8B-B14F-4D97-AF65-F5344CB8AC3E}">
        <p14:creationId xmlns:p14="http://schemas.microsoft.com/office/powerpoint/2010/main" val="316642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Tabla de Enrutamiento IP</a:t>
            </a:r>
            <a:r>
              <a:rPr lang="en-US" dirty="0"/>
              <a:t/>
            </a:r>
            <a:br>
              <a:rPr lang="en-US" dirty="0"/>
            </a:br>
            <a:r>
              <a:rPr lang="es-419" sz="2400"/>
              <a:t>Ruta Predeterminada</a:t>
            </a:r>
          </a:p>
        </p:txBody>
      </p:sp>
      <p:sp>
        <p:nvSpPr>
          <p:cNvPr id="4" name="Content Placeholder 3">
            <a:extLst>
              <a:ext uri="{FF2B5EF4-FFF2-40B4-BE49-F238E27FC236}">
                <a16:creationId xmlns="" xmlns:a16="http://schemas.microsoft.com/office/drawing/2014/main" id="{9CD8B795-8546-F040-893D-0B54C300792E}"/>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La ruta predeterminada específica un router de salto siguiente, que se utilizará cuando la tabla de enrutamiento no contiene una ruta específica que coincida con la dirección IP de destino. Una ruta predeterminada puede ser una ruta estática o aprenderse automáticamente de un protocolo de enrutamiento dinámico. Una ruta predeterminada tiene una entrada de ruta IPv4 de 0.0.0.0/0 o una entrada de ruta IPv6 de::/0. Esto significa que cero o ningún bit deben coincidir entre la dirección IP de destino y la ruta predeterminada.</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 xmlns:a16="http://schemas.microsoft.com/office/drawing/2014/main" id="{EB0D06F7-15E8-BE42-97F3-CECD28B10AB8}"/>
              </a:ext>
            </a:extLst>
          </p:cNvPr>
          <p:cNvPicPr>
            <a:picLocks noChangeAspect="1"/>
          </p:cNvPicPr>
          <p:nvPr/>
        </p:nvPicPr>
        <p:blipFill>
          <a:blip r:embed="rId3"/>
          <a:stretch>
            <a:fillRect/>
          </a:stretch>
        </p:blipFill>
        <p:spPr>
          <a:xfrm>
            <a:off x="2285096" y="2571750"/>
            <a:ext cx="4384896" cy="2378823"/>
          </a:xfrm>
          <a:prstGeom prst="rect">
            <a:avLst/>
          </a:prstGeom>
        </p:spPr>
      </p:pic>
    </p:spTree>
    <p:extLst>
      <p:ext uri="{BB962C8B-B14F-4D97-AF65-F5344CB8AC3E}">
        <p14:creationId xmlns:p14="http://schemas.microsoft.com/office/powerpoint/2010/main" val="2498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Tabla de Enrutamiento</a:t>
            </a:r>
            <a:r>
              <a:rPr lang="en-US" dirty="0"/>
              <a:t/>
            </a:r>
            <a:br>
              <a:rPr lang="en-US" dirty="0"/>
            </a:br>
            <a:r>
              <a:rPr lang="es-419" sz="2400"/>
              <a:t>Estructura de la Tabla de Enrutamiento IPv4</a:t>
            </a:r>
          </a:p>
        </p:txBody>
      </p:sp>
      <p:sp>
        <p:nvSpPr>
          <p:cNvPr id="5" name="Content Placeholder 4">
            <a:extLst>
              <a:ext uri="{FF2B5EF4-FFF2-40B4-BE49-F238E27FC236}">
                <a16:creationId xmlns="" xmlns:a16="http://schemas.microsoft.com/office/drawing/2014/main" id="{B3CEFD47-7C3F-B84B-A726-EB3A9D6CD44D}"/>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IPv4 se estandarizó utilizando la arquitectura de direccionamiento de clase, ahora obsoleta. La tabla de enrutamiento IPv4 se organiza utilizando esta misma estructura de clase. Aunque el proceso de búsqueda ya no utiliza clases, la estructura de la tabla de enrutamiento IPv4 sigue conservándose en este formato.</a:t>
            </a:r>
          </a:p>
          <a:p>
            <a:pPr marL="0" indent="0" algn="l"/>
            <a:endParaRPr lang="en-US" sz="1600" dirty="0">
              <a:solidFill>
                <a:srgbClr val="000000"/>
              </a:solidFill>
            </a:endParaRPr>
          </a:p>
          <a:p>
            <a:pPr marL="0" indent="0" algn="l" rtl="0"/>
            <a:r>
              <a:rPr lang="es-419" sz="1600">
                <a:solidFill>
                  <a:srgbClr val="000000"/>
                </a:solidFill>
              </a:rPr>
              <a:t>Una entrada indentada se conoce como ruta secundaria. Una entrada de ruta está indentada si es la subred de una dirección con clase (red de clase A, B o C). Las redes conectadas directamente siempre estarán indentadas (rutas secundarias) porque la dirección local de la interfaz siempre se introduce en la tabla de enrutamiento como /32. La ruta secundaria incluirá el origen de la ruta y toda la información de reenvío, como la dirección de salto siguiente. La dirección de red con clase de esta subred se mostrará encima de la entrada de ruta, menos indentada y sin código fuente. Esto se conoce como “ruta principal”.</a:t>
            </a:r>
          </a:p>
        </p:txBody>
      </p:sp>
    </p:spTree>
    <p:extLst>
      <p:ext uri="{BB962C8B-B14F-4D97-AF65-F5344CB8AC3E}">
        <p14:creationId xmlns:p14="http://schemas.microsoft.com/office/powerpoint/2010/main" val="154380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Tabla de Enrutamiento</a:t>
            </a:r>
            <a:r>
              <a:rPr lang="en-US" dirty="0"/>
              <a:t/>
            </a:r>
            <a:br>
              <a:rPr lang="en-US" dirty="0"/>
            </a:br>
            <a:r>
              <a:rPr lang="es-419" sz="2400"/>
              <a:t>Estructura de la Tabla de Enrutamiento IPv4</a:t>
            </a:r>
          </a:p>
        </p:txBody>
      </p:sp>
      <p:sp>
        <p:nvSpPr>
          <p:cNvPr id="5" name="Content Placeholder 4">
            <a:extLst>
              <a:ext uri="{FF2B5EF4-FFF2-40B4-BE49-F238E27FC236}">
                <a16:creationId xmlns="" xmlns:a16="http://schemas.microsoft.com/office/drawing/2014/main" id="{B3CEFD47-7C3F-B84B-A726-EB3A9D6CD44D}"/>
              </a:ext>
            </a:extLst>
          </p:cNvPr>
          <p:cNvSpPr>
            <a:spLocks noGrp="1"/>
          </p:cNvSpPr>
          <p:nvPr>
            <p:ph idx="1"/>
          </p:nvPr>
        </p:nvSpPr>
        <p:spPr>
          <a:xfrm>
            <a:off x="474662" y="731837"/>
            <a:ext cx="4575803" cy="3689897"/>
          </a:xfrm>
        </p:spPr>
        <p:txBody>
          <a:bodyPr/>
          <a:lstStyle/>
          <a:p>
            <a:pPr marL="285750" indent="-285750" algn="l" rtl="0">
              <a:buFont typeface="Arial" panose="020B0604020202020204" pitchFamily="34" charset="0"/>
              <a:buChar char="•"/>
            </a:pPr>
            <a:r>
              <a:rPr lang="es-419" sz="1400">
                <a:solidFill>
                  <a:srgbClr val="000000"/>
                </a:solidFill>
              </a:rPr>
              <a:t>Una entrada indentada se conoce como </a:t>
            </a:r>
            <a:r>
              <a:rPr lang="es-419" sz="1400" b="1">
                <a:solidFill>
                  <a:srgbClr val="000000"/>
                </a:solidFill>
              </a:rPr>
              <a:t>ruta secundaria</a:t>
            </a:r>
            <a:r>
              <a:rPr lang="es-419" sz="1400">
                <a:solidFill>
                  <a:srgbClr val="000000"/>
                </a:solidFill>
              </a:rPr>
              <a:t>. Una entrada de ruta se sangra si es la subred de una dirección con clase (red de clase A, B o C). </a:t>
            </a:r>
          </a:p>
          <a:p>
            <a:pPr marL="285750" indent="-285750" algn="l" rtl="0">
              <a:buFont typeface="Arial" panose="020B0604020202020204" pitchFamily="34" charset="0"/>
              <a:buChar char="•"/>
            </a:pPr>
            <a:r>
              <a:rPr lang="es-419" sz="1400">
                <a:solidFill>
                  <a:srgbClr val="000000"/>
                </a:solidFill>
              </a:rPr>
              <a:t>Las redes conectadas directamente siempre estarán indentadas (rutas secundarias) porque la dirección local de la interfaz siempre se introduce en la tabla de enrutamiento como /32. </a:t>
            </a:r>
          </a:p>
          <a:p>
            <a:pPr marL="285750" indent="-285750" algn="l" rtl="0">
              <a:buFont typeface="Arial" panose="020B0604020202020204" pitchFamily="34" charset="0"/>
              <a:buChar char="•"/>
            </a:pPr>
            <a:r>
              <a:rPr lang="es-419" sz="1400">
                <a:solidFill>
                  <a:srgbClr val="000000"/>
                </a:solidFill>
              </a:rPr>
              <a:t>La ruta secundaria incluirá el origen de la ruta y toda la información de reenvío, como la dirección de salto siguiente. </a:t>
            </a:r>
          </a:p>
          <a:p>
            <a:pPr marL="285750" indent="-285750" algn="l" rtl="0">
              <a:buFont typeface="Arial" panose="020B0604020202020204" pitchFamily="34" charset="0"/>
              <a:buChar char="•"/>
            </a:pPr>
            <a:r>
              <a:rPr lang="es-419" sz="1400">
                <a:solidFill>
                  <a:srgbClr val="000000"/>
                </a:solidFill>
              </a:rPr>
              <a:t>La dirección de red con clase de esta subred se mostrará encima de la entrada de ruta, menos indentada y sin código fuente. Esta ruta se conoce como </a:t>
            </a:r>
            <a:r>
              <a:rPr lang="es-419" sz="1400" b="1">
                <a:solidFill>
                  <a:srgbClr val="000000"/>
                </a:solidFill>
              </a:rPr>
              <a:t>“ruta principal”</a:t>
            </a:r>
            <a:r>
              <a:rPr lang="es-419" sz="1400">
                <a:solidFill>
                  <a:srgbClr val="000000"/>
                </a:solidFill>
              </a:rPr>
              <a:t>.</a:t>
            </a:r>
          </a:p>
        </p:txBody>
      </p:sp>
      <p:sp>
        <p:nvSpPr>
          <p:cNvPr id="8" name="Rectangle 7">
            <a:extLst>
              <a:ext uri="{FF2B5EF4-FFF2-40B4-BE49-F238E27FC236}">
                <a16:creationId xmlns="" xmlns:a16="http://schemas.microsoft.com/office/drawing/2014/main" id="{513726A0-C97F-8746-81AE-0BD1EDD0D2A1}"/>
              </a:ext>
            </a:extLst>
          </p:cNvPr>
          <p:cNvSpPr/>
          <p:nvPr/>
        </p:nvSpPr>
        <p:spPr>
          <a:xfrm>
            <a:off x="5231218" y="773155"/>
            <a:ext cx="3588932" cy="3046988"/>
          </a:xfrm>
          <a:prstGeom prst="rect">
            <a:avLst/>
          </a:prstGeom>
          <a:solidFill>
            <a:srgbClr val="000000"/>
          </a:solidFill>
        </p:spPr>
        <p:txBody>
          <a:bodyPr wrap="square">
            <a:spAutoFit/>
          </a:bodyPr>
          <a:lstStyle/>
          <a:p>
            <a:pPr rtl="0"/>
            <a:r>
              <a:rPr lang="es-419" sz="1200">
                <a:solidFill>
                  <a:schemeClr val="bg1"/>
                </a:solidFill>
                <a:latin typeface="Courier New" panose="02070309020205020404" pitchFamily="49" charset="0"/>
              </a:rPr>
              <a:t>Router# </a:t>
            </a:r>
            <a:r>
              <a:rPr lang="es-419" sz="1200" b="1">
                <a:solidFill>
                  <a:schemeClr val="bg1"/>
                </a:solidFill>
                <a:latin typeface="Courier New" panose="02070309020205020404" pitchFamily="49" charset="0"/>
              </a:rPr>
              <a:t>show ip route</a:t>
            </a:r>
            <a:r>
              <a:rPr lang="es-419" sz="1200">
                <a:solidFill>
                  <a:schemeClr val="bg1"/>
                </a:solidFill>
                <a:latin typeface="Courier New" panose="02070309020205020404" pitchFamily="49" charset="0"/>
              </a:rPr>
              <a:t> </a:t>
            </a:r>
          </a:p>
          <a:p>
            <a:pPr rtl="0"/>
            <a:r>
              <a:rPr lang="es-419" sz="1200">
                <a:solidFill>
                  <a:schemeClr val="bg1"/>
                </a:solidFill>
                <a:latin typeface="Courier New" panose="02070309020205020404" pitchFamily="49" charset="0"/>
              </a:rPr>
              <a:t>(resultado omitido) </a:t>
            </a:r>
          </a:p>
          <a:p>
            <a:pPr rtl="0"/>
            <a:r>
              <a:rPr lang="es-419" sz="1200">
                <a:solidFill>
                  <a:schemeClr val="bg1"/>
                </a:solidFill>
                <a:latin typeface="Courier New" panose="02070309020205020404" pitchFamily="49" charset="0"/>
              </a:rPr>
              <a:t>   192.168.1.0/24 is variably..</a:t>
            </a:r>
          </a:p>
          <a:p>
            <a:pPr rtl="0"/>
            <a:r>
              <a:rPr lang="es-419" sz="1200">
                <a:solidFill>
                  <a:schemeClr val="bg1"/>
                </a:solidFill>
                <a:latin typeface="Courier New" panose="02070309020205020404" pitchFamily="49" charset="0"/>
              </a:rPr>
              <a:t>C 192.168.1.0/24 is direct..</a:t>
            </a:r>
          </a:p>
          <a:p>
            <a:pPr rtl="0"/>
            <a:r>
              <a:rPr lang="es-419" sz="1200">
                <a:solidFill>
                  <a:schemeClr val="bg1"/>
                </a:solidFill>
                <a:latin typeface="Courier New" panose="02070309020205020404" pitchFamily="49" charset="0"/>
              </a:rPr>
              <a:t>L 192.168.1.1/32 is direct..</a:t>
            </a:r>
          </a:p>
          <a:p>
            <a:pPr rtl="0"/>
            <a:r>
              <a:rPr lang="es-419" sz="1200">
                <a:solidFill>
                  <a:schemeClr val="bg1"/>
                </a:solidFill>
                <a:latin typeface="Courier New" panose="02070309020205020404" pitchFamily="49" charset="0"/>
              </a:rPr>
              <a:t>O 192.168.2.0/24 [110/65]..</a:t>
            </a:r>
          </a:p>
          <a:p>
            <a:pPr rtl="0"/>
            <a:r>
              <a:rPr lang="es-419" sz="1200">
                <a:solidFill>
                  <a:schemeClr val="bg1"/>
                </a:solidFill>
                <a:latin typeface="Courier New" panose="02070309020205020404" pitchFamily="49" charset="0"/>
              </a:rPr>
              <a:t>O 192.168.3.0/24 [110/65]..</a:t>
            </a:r>
          </a:p>
          <a:p>
            <a:pPr rtl="0"/>
            <a:r>
              <a:rPr lang="es-419" sz="1200">
                <a:solidFill>
                  <a:schemeClr val="bg1"/>
                </a:solidFill>
                <a:latin typeface="Courier New" panose="02070309020205020404" pitchFamily="49" charset="0"/>
              </a:rPr>
              <a:t>   192.168.12.0/24 is variab..</a:t>
            </a:r>
          </a:p>
          <a:p>
            <a:pPr rtl="0"/>
            <a:r>
              <a:rPr lang="es-419" sz="1200">
                <a:solidFill>
                  <a:schemeClr val="bg1"/>
                </a:solidFill>
                <a:latin typeface="Courier New" panose="02070309020205020404" pitchFamily="49" charset="0"/>
              </a:rPr>
              <a:t>C 192.168.12.0/30 is direct..</a:t>
            </a:r>
          </a:p>
          <a:p>
            <a:pPr rtl="0"/>
            <a:r>
              <a:rPr lang="es-419" sz="1200">
                <a:solidFill>
                  <a:schemeClr val="bg1"/>
                </a:solidFill>
                <a:latin typeface="Courier New" panose="02070309020205020404" pitchFamily="49" charset="0"/>
              </a:rPr>
              <a:t>L 192.168.12.1/32 is direct..</a:t>
            </a:r>
          </a:p>
          <a:p>
            <a:pPr rtl="0"/>
            <a:r>
              <a:rPr lang="es-419" sz="1200">
                <a:solidFill>
                  <a:schemeClr val="bg1"/>
                </a:solidFill>
                <a:latin typeface="Courier New" panose="02070309020205020404" pitchFamily="49" charset="0"/>
              </a:rPr>
              <a:t>   192.168.13.0/24 is variably..</a:t>
            </a:r>
          </a:p>
          <a:p>
            <a:pPr rtl="0"/>
            <a:r>
              <a:rPr lang="es-419" sz="1200">
                <a:solidFill>
                  <a:schemeClr val="bg1"/>
                </a:solidFill>
                <a:latin typeface="Courier New" panose="02070309020205020404" pitchFamily="49" charset="0"/>
              </a:rPr>
              <a:t>C 192.168.13.0/30 is direct..</a:t>
            </a:r>
          </a:p>
          <a:p>
            <a:pPr rtl="0"/>
            <a:r>
              <a:rPr lang="es-419" sz="1200">
                <a:solidFill>
                  <a:schemeClr val="bg1"/>
                </a:solidFill>
                <a:latin typeface="Courier New" panose="02070309020205020404" pitchFamily="49" charset="0"/>
              </a:rPr>
              <a:t>L 192.168.13.1/32 is direct..</a:t>
            </a:r>
          </a:p>
          <a:p>
            <a:pPr rtl="0"/>
            <a:r>
              <a:rPr lang="es-419" sz="1200">
                <a:solidFill>
                  <a:schemeClr val="bg1"/>
                </a:solidFill>
                <a:latin typeface="Courier New" panose="02070309020205020404" pitchFamily="49" charset="0"/>
              </a:rPr>
              <a:t>   192.168.23.0/30 is subnette..</a:t>
            </a:r>
          </a:p>
          <a:p>
            <a:pPr rtl="0"/>
            <a:r>
              <a:rPr lang="es-419" sz="1200">
                <a:solidFill>
                  <a:schemeClr val="bg1"/>
                </a:solidFill>
                <a:latin typeface="Courier New" panose="02070309020205020404" pitchFamily="49" charset="0"/>
              </a:rPr>
              <a:t>O 192.168.23.0/30 [110/128]..</a:t>
            </a:r>
          </a:p>
          <a:p>
            <a:pPr rtl="0"/>
            <a:r>
              <a:rPr lang="es-419" sz="1200">
                <a:solidFill>
                  <a:schemeClr val="bg1"/>
                </a:solidFill>
                <a:latin typeface="Courier New" panose="02070309020205020404" pitchFamily="49" charset="0"/>
              </a:rPr>
              <a:t>Router#</a:t>
            </a:r>
          </a:p>
        </p:txBody>
      </p:sp>
    </p:spTree>
    <p:extLst>
      <p:ext uri="{BB962C8B-B14F-4D97-AF65-F5344CB8AC3E}">
        <p14:creationId xmlns:p14="http://schemas.microsoft.com/office/powerpoint/2010/main" val="130081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Tabla de Enrutamiento IP</a:t>
            </a:r>
            <a:r>
              <a:rPr lang="en-US" dirty="0"/>
              <a:t/>
            </a:r>
            <a:br>
              <a:rPr lang="en-US" dirty="0"/>
            </a:br>
            <a:r>
              <a:rPr lang="es-419" sz="2400"/>
              <a:t>Estructura de tabla de enrutamiento IPv6</a:t>
            </a:r>
          </a:p>
        </p:txBody>
      </p:sp>
      <p:sp>
        <p:nvSpPr>
          <p:cNvPr id="4" name="Content Placeholder 3">
            <a:extLst>
              <a:ext uri="{FF2B5EF4-FFF2-40B4-BE49-F238E27FC236}">
                <a16:creationId xmlns="" xmlns:a16="http://schemas.microsoft.com/office/drawing/2014/main" id="{3AC4B02B-8D9F-EA4F-ABF6-0101918289BE}"/>
              </a:ext>
            </a:extLst>
          </p:cNvPr>
          <p:cNvSpPr>
            <a:spLocks noGrp="1"/>
          </p:cNvSpPr>
          <p:nvPr>
            <p:ph idx="1"/>
          </p:nvPr>
        </p:nvSpPr>
        <p:spPr>
          <a:xfrm>
            <a:off x="474662" y="731837"/>
            <a:ext cx="3384957" cy="3689897"/>
          </a:xfrm>
        </p:spPr>
        <p:txBody>
          <a:bodyPr/>
          <a:lstStyle/>
          <a:p>
            <a:pPr marL="0" indent="0" algn="l" rtl="0"/>
            <a:r>
              <a:rPr lang="es-419" sz="1600">
                <a:solidFill>
                  <a:srgbClr val="000000"/>
                </a:solidFill>
              </a:rPr>
              <a:t>El concepto de direccionamiento con clase nunca formo parte de IPv6, por lo que la estructura de una tabla de enrutamiento con IPv6 es muy simple. Cada entrada de ruta IPv6 está formateada y alineada de la misma manera.</a:t>
            </a:r>
          </a:p>
        </p:txBody>
      </p:sp>
      <p:sp>
        <p:nvSpPr>
          <p:cNvPr id="6" name="Rectangle 5">
            <a:extLst>
              <a:ext uri="{FF2B5EF4-FFF2-40B4-BE49-F238E27FC236}">
                <a16:creationId xmlns="" xmlns:a16="http://schemas.microsoft.com/office/drawing/2014/main" id="{656D44BB-D566-4140-B17B-7AD47F73A55E}"/>
              </a:ext>
            </a:extLst>
          </p:cNvPr>
          <p:cNvSpPr/>
          <p:nvPr/>
        </p:nvSpPr>
        <p:spPr>
          <a:xfrm>
            <a:off x="3971703" y="731837"/>
            <a:ext cx="4373785" cy="3985706"/>
          </a:xfrm>
          <a:prstGeom prst="rect">
            <a:avLst/>
          </a:prstGeom>
          <a:solidFill>
            <a:srgbClr val="000000"/>
          </a:solidFill>
        </p:spPr>
        <p:txBody>
          <a:bodyPr wrap="square">
            <a:spAutoFit/>
          </a:bodyPr>
          <a:lstStyle/>
          <a:p>
            <a:pPr rtl="0"/>
            <a:r>
              <a:rPr lang="es-419" sz="1100">
                <a:solidFill>
                  <a:schemeClr val="bg1"/>
                </a:solidFill>
                <a:latin typeface="Courier New" panose="02070309020205020404" pitchFamily="49" charset="0"/>
              </a:rPr>
              <a:t>R1# </a:t>
            </a:r>
            <a:r>
              <a:rPr lang="es-419" sz="1100" b="1">
                <a:solidFill>
                  <a:schemeClr val="bg1"/>
                </a:solidFill>
                <a:latin typeface="Courier New" panose="02070309020205020404" pitchFamily="49" charset="0"/>
              </a:rPr>
              <a:t>show ipv6 route</a:t>
            </a:r>
            <a:r>
              <a:rPr lang="es-419" sz="1100">
                <a:solidFill>
                  <a:schemeClr val="bg1"/>
                </a:solidFill>
                <a:latin typeface="Courier New" panose="02070309020205020404" pitchFamily="49" charset="0"/>
              </a:rPr>
              <a:t> </a:t>
            </a:r>
          </a:p>
          <a:p>
            <a:pPr rtl="0"/>
            <a:r>
              <a:rPr lang="es-419" sz="1100">
                <a:solidFill>
                  <a:schemeClr val="bg1"/>
                </a:solidFill>
                <a:latin typeface="Courier New" panose="02070309020205020404" pitchFamily="49" charset="0"/>
              </a:rPr>
              <a:t>(output omitted for brevity) </a:t>
            </a:r>
          </a:p>
          <a:p>
            <a:pPr rtl="0"/>
            <a:r>
              <a:rPr lang="es-419" sz="1100">
                <a:solidFill>
                  <a:schemeClr val="bg1"/>
                </a:solidFill>
                <a:latin typeface="Courier New" panose="02070309020205020404" pitchFamily="49" charset="0"/>
              </a:rPr>
              <a:t>OE2 ::/0 [110/1], tag 2 </a:t>
            </a:r>
          </a:p>
          <a:p>
            <a:pPr rtl="0"/>
            <a:r>
              <a:rPr lang="es-419" sz="1100">
                <a:solidFill>
                  <a:schemeClr val="bg1"/>
                </a:solidFill>
                <a:latin typeface="Courier New" panose="02070309020205020404" pitchFamily="49" charset="0"/>
              </a:rPr>
              <a:t>   vía FE80: :2:C, Serial0/0/1 </a:t>
            </a:r>
          </a:p>
          <a:p>
            <a:pPr rtl="0"/>
            <a:r>
              <a:rPr lang="es-419" sz="1100">
                <a:solidFill>
                  <a:schemeClr val="bg1"/>
                </a:solidFill>
                <a:latin typeface="Courier New" panose="02070309020205020404" pitchFamily="49" charset="0"/>
              </a:rPr>
              <a:t>C 2001:DB8:ACAD:1::/64 [0/0] </a:t>
            </a:r>
          </a:p>
          <a:p>
            <a:pPr rtl="0"/>
            <a:r>
              <a:rPr lang="es-419" sz="1100">
                <a:solidFill>
                  <a:schemeClr val="bg1"/>
                </a:solidFill>
                <a:latin typeface="Courier New" panose="02070309020205020404" pitchFamily="49" charset="0"/>
              </a:rPr>
              <a:t>   via GigabitEthernet0/0/0, directly connected </a:t>
            </a:r>
          </a:p>
          <a:p>
            <a:pPr rtl="0"/>
            <a:r>
              <a:rPr lang="es-419" sz="1100">
                <a:solidFill>
                  <a:schemeClr val="bg1"/>
                </a:solidFill>
                <a:latin typeface="Courier New" panose="02070309020205020404" pitchFamily="49" charset="0"/>
              </a:rPr>
              <a:t>L 2001:DB8:ACAD:1::1/128 [0/0] </a:t>
            </a:r>
          </a:p>
          <a:p>
            <a:pPr rtl="0"/>
            <a:r>
              <a:rPr lang="es-419" sz="1100">
                <a:solidFill>
                  <a:schemeClr val="bg1"/>
                </a:solidFill>
                <a:latin typeface="Courier New" panose="02070309020205020404" pitchFamily="49" charset="0"/>
              </a:rPr>
              <a:t>   via GigabitEthernet0/0/0, receive </a:t>
            </a:r>
          </a:p>
          <a:p>
            <a:pPr rtl="0"/>
            <a:r>
              <a:rPr lang="es-419" sz="1100">
                <a:solidFill>
                  <a:schemeClr val="bg1"/>
                </a:solidFill>
                <a:latin typeface="Courier New" panose="02070309020205020404" pitchFamily="49" charset="0"/>
              </a:rPr>
              <a:t>C 2001:DB8:ACAD:2::/64 [0/0] </a:t>
            </a:r>
          </a:p>
          <a:p>
            <a:pPr rtl="0"/>
            <a:r>
              <a:rPr lang="es-419" sz="1100">
                <a:solidFill>
                  <a:schemeClr val="bg1"/>
                </a:solidFill>
                <a:latin typeface="Courier New" panose="02070309020205020404" pitchFamily="49" charset="0"/>
              </a:rPr>
              <a:t>  via GigabitEthernet0/0/1, directly connected </a:t>
            </a:r>
          </a:p>
          <a:p>
            <a:pPr rtl="0"/>
            <a:r>
              <a:rPr lang="es-419" sz="1100">
                <a:solidFill>
                  <a:schemeClr val="bg1"/>
                </a:solidFill>
                <a:latin typeface="Courier New" panose="02070309020205020404" pitchFamily="49" charset="0"/>
              </a:rPr>
              <a:t>L 2001:DB8:ACAD:2::1/128 [0/0] </a:t>
            </a:r>
          </a:p>
          <a:p>
            <a:pPr rtl="0"/>
            <a:r>
              <a:rPr lang="es-419" sz="1100">
                <a:solidFill>
                  <a:schemeClr val="bg1"/>
                </a:solidFill>
                <a:latin typeface="Courier New" panose="02070309020205020404" pitchFamily="49" charset="0"/>
              </a:rPr>
              <a:t>   via GigabitEthernet0/0/1, receive </a:t>
            </a:r>
          </a:p>
          <a:p>
            <a:pPr rtl="0"/>
            <a:r>
              <a:rPr lang="es-419" sz="1100">
                <a:solidFill>
                  <a:schemeClr val="bg1"/>
                </a:solidFill>
                <a:latin typeface="Courier New" panose="02070309020205020404" pitchFamily="49" charset="0"/>
              </a:rPr>
              <a:t>C 2001:DB8:ACAD:3::/64 [0/0] </a:t>
            </a:r>
          </a:p>
          <a:p>
            <a:pPr rtl="0"/>
            <a:r>
              <a:rPr lang="es-419" sz="1100">
                <a:solidFill>
                  <a:schemeClr val="bg1"/>
                </a:solidFill>
                <a:latin typeface="Courier New" panose="02070309020205020404" pitchFamily="49" charset="0"/>
              </a:rPr>
              <a:t>   via Serial0/1/1, directly connected </a:t>
            </a:r>
          </a:p>
          <a:p>
            <a:pPr rtl="0"/>
            <a:r>
              <a:rPr lang="es-419" sz="1100">
                <a:solidFill>
                  <a:schemeClr val="bg1"/>
                </a:solidFill>
                <a:latin typeface="Courier New" panose="02070309020205020404" pitchFamily="49" charset="0"/>
              </a:rPr>
              <a:t>L 2001:DB8:ACAD:3::1/128 [0/0] </a:t>
            </a:r>
          </a:p>
          <a:p>
            <a:pPr rtl="0"/>
            <a:r>
              <a:rPr lang="es-419" sz="1100">
                <a:solidFill>
                  <a:schemeClr val="bg1"/>
                </a:solidFill>
                <a:latin typeface="Courier New" panose="02070309020205020404" pitchFamily="49" charset="0"/>
              </a:rPr>
              <a:t>   via Serial0/1/1, receive </a:t>
            </a:r>
          </a:p>
          <a:p>
            <a:pPr rtl="0"/>
            <a:r>
              <a:rPr lang="es-419" sz="1100">
                <a:solidFill>
                  <a:schemeClr val="bg1"/>
                </a:solidFill>
                <a:latin typeface="Courier New" panose="02070309020205020404" pitchFamily="49" charset="0"/>
              </a:rPr>
              <a:t>O 2001:DB8:ACAD:4::/64 [110/50] </a:t>
            </a:r>
          </a:p>
          <a:p>
            <a:pPr rtl="0"/>
            <a:r>
              <a:rPr lang="es-419" sz="1100">
                <a:solidFill>
                  <a:schemeClr val="bg1"/>
                </a:solidFill>
                <a:latin typeface="Courier New" panose="02070309020205020404" pitchFamily="49" charset="0"/>
              </a:rPr>
              <a:t>   vía FE80::2:C, Serial0/1/1 </a:t>
            </a:r>
          </a:p>
          <a:p>
            <a:pPr rtl="0"/>
            <a:r>
              <a:rPr lang="es-419" sz="1100">
                <a:solidFill>
                  <a:schemeClr val="bg1"/>
                </a:solidFill>
                <a:latin typeface="Courier New" panose="02070309020205020404" pitchFamily="49" charset="0"/>
              </a:rPr>
              <a:t>O 2001:DB8:ACAD:5::/64 [110/50] </a:t>
            </a:r>
          </a:p>
          <a:p>
            <a:pPr rtl="0"/>
            <a:r>
              <a:rPr lang="es-419" sz="1100">
                <a:solidFill>
                  <a:schemeClr val="bg1"/>
                </a:solidFill>
                <a:latin typeface="Courier New" panose="02070309020205020404" pitchFamily="49" charset="0"/>
              </a:rPr>
              <a:t>   vía FE80: :2:C, Serial0/1/1 </a:t>
            </a:r>
          </a:p>
          <a:p>
            <a:pPr rtl="0"/>
            <a:r>
              <a:rPr lang="es-419" sz="1100">
                <a:solidFill>
                  <a:schemeClr val="bg1"/>
                </a:solidFill>
                <a:latin typeface="Courier New" panose="02070309020205020404" pitchFamily="49" charset="0"/>
              </a:rPr>
              <a:t>L FF00::/8 [0/0] </a:t>
            </a:r>
          </a:p>
          <a:p>
            <a:pPr rtl="0"/>
            <a:r>
              <a:rPr lang="es-419" sz="1100">
                <a:solidFill>
                  <a:schemeClr val="bg1"/>
                </a:solidFill>
                <a:latin typeface="Courier New" panose="02070309020205020404" pitchFamily="49" charset="0"/>
              </a:rPr>
              <a:t>   via Null0, receive </a:t>
            </a:r>
          </a:p>
          <a:p>
            <a:pPr rtl="0"/>
            <a:r>
              <a:rPr lang="es-419" sz="1100">
                <a:solidFill>
                  <a:schemeClr val="bg1"/>
                </a:solidFill>
                <a:latin typeface="Courier New" panose="02070309020205020404" pitchFamily="49" charset="0"/>
              </a:rPr>
              <a:t>R1#</a:t>
            </a:r>
          </a:p>
        </p:txBody>
      </p:sp>
    </p:spTree>
    <p:extLst>
      <p:ext uri="{BB962C8B-B14F-4D97-AF65-F5344CB8AC3E}">
        <p14:creationId xmlns:p14="http://schemas.microsoft.com/office/powerpoint/2010/main" val="363299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Tabla de Enrutamiento IP</a:t>
            </a:r>
            <a:r>
              <a:rPr lang="en-US" dirty="0"/>
              <a:t/>
            </a:r>
            <a:br>
              <a:rPr lang="en-US" dirty="0"/>
            </a:br>
            <a:r>
              <a:rPr lang="es-419" sz="2400"/>
              <a:t>Distancia administrativa</a:t>
            </a:r>
            <a:r>
              <a:rPr lang="es-419" sz="1600"/>
              <a:t> </a:t>
            </a:r>
          </a:p>
        </p:txBody>
      </p:sp>
      <p:sp>
        <p:nvSpPr>
          <p:cNvPr id="5" name="Content Placeholder 4">
            <a:extLst>
              <a:ext uri="{FF2B5EF4-FFF2-40B4-BE49-F238E27FC236}">
                <a16:creationId xmlns="" xmlns:a16="http://schemas.microsoft.com/office/drawing/2014/main" id="{BA7A6C6E-A4CA-C944-9937-A9BCE9618AB4}"/>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Una entrada de ruta para una dirección de red específica (longitud de prefijo y prefijo) sólo puede aparecer una vez en la tabla de enrutamiento. Sin embargo, es posible que la tabla de enrutamiento aprenda acerca de la misma dirección de red desde más de un origen de enrutamiento. Excepto por circunstancias muy específicas, sólo se debe implementar un protocolo de enrutamiento dinámico en un router. Sin embargo, cada protocolo de routing puede decidir tomar una ruta diferente para llegar al destino según las métricas de ese protocolo de routing.</a:t>
            </a:r>
          </a:p>
          <a:p>
            <a:pPr marL="0" indent="0" algn="l"/>
            <a:endParaRPr lang="en-US" sz="1600" dirty="0">
              <a:solidFill>
                <a:srgbClr val="000000"/>
              </a:solidFill>
            </a:endParaRPr>
          </a:p>
          <a:p>
            <a:pPr marL="0" indent="0" algn="l" rtl="0"/>
            <a:r>
              <a:rPr lang="es-419" sz="1600">
                <a:solidFill>
                  <a:srgbClr val="000000"/>
                </a:solidFill>
              </a:rPr>
              <a:t>Esto plantea algunas preguntas, como las siguientes:</a:t>
            </a:r>
          </a:p>
          <a:p>
            <a:pPr marL="415985" lvl="1" indent="-342900" rtl="0">
              <a:buFont typeface="Arial" panose="020B0604020202020204" pitchFamily="34" charset="0"/>
              <a:buChar char="•"/>
            </a:pPr>
            <a:r>
              <a:rPr lang="es-419">
                <a:solidFill>
                  <a:srgbClr val="000000"/>
                </a:solidFill>
              </a:rPr>
              <a:t>¿Cómo sabe el router qué fuente usar?</a:t>
            </a:r>
          </a:p>
          <a:p>
            <a:pPr marL="415985" lvl="1" indent="-342900" rtl="0">
              <a:buFont typeface="Arial" panose="020B0604020202020204" pitchFamily="34" charset="0"/>
              <a:buChar char="•"/>
            </a:pPr>
            <a:r>
              <a:rPr lang="es-419">
                <a:solidFill>
                  <a:srgbClr val="000000"/>
                </a:solidFill>
              </a:rPr>
              <a:t>¿Qué ruta instalará el router en la tabla de enrutamiento? </a:t>
            </a:r>
          </a:p>
          <a:p>
            <a:pPr marL="0" indent="0" algn="l"/>
            <a:endParaRPr lang="en-US" sz="1600" dirty="0">
              <a:solidFill>
                <a:srgbClr val="000000"/>
              </a:solidFill>
            </a:endParaRPr>
          </a:p>
          <a:p>
            <a:pPr marL="0" indent="0" algn="l" rtl="0"/>
            <a:r>
              <a:rPr lang="es-419" sz="1600">
                <a:solidFill>
                  <a:srgbClr val="000000"/>
                </a:solidFill>
              </a:rPr>
              <a:t>El IOS de Cisco utiliza lo que se conoce como “distancia administrativa” (AD) para determinar la ruta que se debe instalar en la tabla de routing de IP. La AD representa la "confiabilidad" de la ruta. Cuanto menor es la AD, mayor es la confiabilidad de la ruta.</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4191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Determinación de Ruta</a:t>
            </a:r>
            <a:r>
              <a:rPr lang="en-US" dirty="0"/>
              <a:t/>
            </a:r>
            <a:br>
              <a:rPr lang="en-US" dirty="0"/>
            </a:br>
            <a:r>
              <a:rPr lang="es-419" sz="2400"/>
              <a:t>Dos Funciones de un Router</a:t>
            </a:r>
          </a:p>
        </p:txBody>
      </p:sp>
      <p:sp>
        <p:nvSpPr>
          <p:cNvPr id="4" name="Content Placeholder 3">
            <a:extLst>
              <a:ext uri="{FF2B5EF4-FFF2-40B4-BE49-F238E27FC236}">
                <a16:creationId xmlns="" xmlns:a16="http://schemas.microsoft.com/office/drawing/2014/main" id="{FC96270B-23A1-2C47-96B8-2E7D9AC485BB}"/>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Cuando un router recibe un paquete IP en una interfaz, determina qué interfaz debe usar para reenviar el paquete hacia el destino. Esto se conoce como enrutamiento. La interfaz que usa el router para reenviar el paquete puede ser el destino final o una red conectada a otro router que se usa para llegar a la red de destino. Generalmente, cada red a la que se conecta un router requiere una interfaz separada, aunque no siempre es el caso.</a:t>
            </a:r>
          </a:p>
          <a:p>
            <a:pPr marL="0" indent="0" algn="l"/>
            <a:endParaRPr lang="en-US" sz="1600" dirty="0">
              <a:solidFill>
                <a:srgbClr val="000000"/>
              </a:solidFill>
            </a:endParaRPr>
          </a:p>
          <a:p>
            <a:pPr marL="0" indent="0" algn="l" rtl="0"/>
            <a:r>
              <a:rPr lang="es-419" sz="1600">
                <a:solidFill>
                  <a:srgbClr val="000000"/>
                </a:solidFill>
              </a:rPr>
              <a:t>Las funciones principales de un router son determinar la mejor ruta para reenviar paquetes basándose en la información de su tabla de enrutamiento, y reenviar paquetes hacia su destino.</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Tabla de Enrutamiento IP</a:t>
            </a:r>
            <a:r>
              <a:rPr lang="en-US" dirty="0"/>
              <a:t/>
            </a:r>
            <a:br>
              <a:rPr lang="en-US" dirty="0"/>
            </a:br>
            <a:r>
              <a:rPr lang="es-419" sz="2400"/>
              <a:t>Distancia administrativa (Cont.)</a:t>
            </a:r>
          </a:p>
        </p:txBody>
      </p:sp>
      <p:sp>
        <p:nvSpPr>
          <p:cNvPr id="4" name="Content Placeholder 3">
            <a:extLst>
              <a:ext uri="{FF2B5EF4-FFF2-40B4-BE49-F238E27FC236}">
                <a16:creationId xmlns="" xmlns:a16="http://schemas.microsoft.com/office/drawing/2014/main" id="{8C8EA676-71B5-474E-B1F2-A9DE3D051A78}"/>
              </a:ext>
            </a:extLst>
          </p:cNvPr>
          <p:cNvSpPr>
            <a:spLocks noGrp="1"/>
          </p:cNvSpPr>
          <p:nvPr>
            <p:ph idx="1"/>
          </p:nvPr>
        </p:nvSpPr>
        <p:spPr>
          <a:xfrm>
            <a:off x="474663" y="925033"/>
            <a:ext cx="3342426" cy="3496701"/>
          </a:xfrm>
        </p:spPr>
        <p:txBody>
          <a:bodyPr/>
          <a:lstStyle/>
          <a:p>
            <a:pPr marL="0" indent="0" algn="l" rtl="0"/>
            <a:r>
              <a:rPr lang="es-419" sz="1600">
                <a:solidFill>
                  <a:srgbClr val="000000"/>
                </a:solidFill>
              </a:rPr>
              <a:t>En la ilustración, se muestran diferentes protocolos de routing y sus AD asociadas.</a:t>
            </a:r>
          </a:p>
        </p:txBody>
      </p:sp>
      <p:graphicFrame>
        <p:nvGraphicFramePr>
          <p:cNvPr id="6" name="Table 5">
            <a:extLst>
              <a:ext uri="{FF2B5EF4-FFF2-40B4-BE49-F238E27FC236}">
                <a16:creationId xmlns="" xmlns:a16="http://schemas.microsoft.com/office/drawing/2014/main" id="{AAE85549-184E-9E43-852D-1D7603B5068E}"/>
              </a:ext>
            </a:extLst>
          </p:cNvPr>
          <p:cNvGraphicFramePr>
            <a:graphicFrameLocks noGrp="1"/>
          </p:cNvGraphicFramePr>
          <p:nvPr>
            <p:extLst>
              <p:ext uri="{D42A27DB-BD31-4B8C-83A1-F6EECF244321}">
                <p14:modId xmlns:p14="http://schemas.microsoft.com/office/powerpoint/2010/main" val="2031584401"/>
              </p:ext>
            </p:extLst>
          </p:nvPr>
        </p:nvGraphicFramePr>
        <p:xfrm>
          <a:off x="4120223" y="970887"/>
          <a:ext cx="4355806" cy="3371670"/>
        </p:xfrm>
        <a:graphic>
          <a:graphicData uri="http://schemas.openxmlformats.org/drawingml/2006/table">
            <a:tbl>
              <a:tblPr firstRow="1" bandRow="1">
                <a:tableStyleId>{5C22544A-7EE6-4342-B048-85BDC9FD1C3A}</a:tableStyleId>
              </a:tblPr>
              <a:tblGrid>
                <a:gridCol w="2177903">
                  <a:extLst>
                    <a:ext uri="{9D8B030D-6E8A-4147-A177-3AD203B41FA5}">
                      <a16:colId xmlns="" xmlns:a16="http://schemas.microsoft.com/office/drawing/2014/main" val="3183869171"/>
                    </a:ext>
                  </a:extLst>
                </a:gridCol>
                <a:gridCol w="2177903">
                  <a:extLst>
                    <a:ext uri="{9D8B030D-6E8A-4147-A177-3AD203B41FA5}">
                      <a16:colId xmlns="" xmlns:a16="http://schemas.microsoft.com/office/drawing/2014/main" val="2679211893"/>
                    </a:ext>
                  </a:extLst>
                </a:gridCol>
              </a:tblGrid>
              <a:tr h="291066">
                <a:tc>
                  <a:txBody>
                    <a:bodyPr/>
                    <a:lstStyle/>
                    <a:p>
                      <a:pPr algn="l" rtl="0" fontAlgn="ctr"/>
                      <a:r>
                        <a:rPr lang="es-419" sz="1200">
                          <a:effectLst/>
                        </a:rPr>
                        <a:t>Origen de la ruta</a:t>
                      </a:r>
                    </a:p>
                  </a:txBody>
                  <a:tcPr marL="47625" marR="47625" marT="47625" marB="47625" anchor="ctr"/>
                </a:tc>
                <a:tc>
                  <a:txBody>
                    <a:bodyPr/>
                    <a:lstStyle/>
                    <a:p>
                      <a:pPr algn="l" rtl="0" fontAlgn="ctr"/>
                      <a:r>
                        <a:rPr lang="es-419" sz="1200">
                          <a:effectLst/>
                        </a:rPr>
                        <a:t>Distancia administrativa</a:t>
                      </a:r>
                    </a:p>
                  </a:txBody>
                  <a:tcPr marL="47625" marR="47625" marT="47625" marB="47625" anchor="ctr"/>
                </a:tc>
                <a:extLst>
                  <a:ext uri="{0D108BD9-81ED-4DB2-BD59-A6C34878D82A}">
                    <a16:rowId xmlns="" xmlns:a16="http://schemas.microsoft.com/office/drawing/2014/main" val="2705007103"/>
                  </a:ext>
                </a:extLst>
              </a:tr>
              <a:tr h="291066">
                <a:tc>
                  <a:txBody>
                    <a:bodyPr/>
                    <a:lstStyle/>
                    <a:p>
                      <a:pPr rtl="0" fontAlgn="ctr"/>
                      <a:r>
                        <a:rPr lang="es-419" sz="1200" b="0">
                          <a:effectLst/>
                        </a:rPr>
                        <a:t>Conectado directamente</a:t>
                      </a:r>
                    </a:p>
                  </a:txBody>
                  <a:tcPr marL="47625" marR="47625" marT="47625" marB="47625" anchor="ctr"/>
                </a:tc>
                <a:tc>
                  <a:txBody>
                    <a:bodyPr/>
                    <a:lstStyle/>
                    <a:p>
                      <a:pPr algn="ctr" rtl="0" fontAlgn="ctr"/>
                      <a:r>
                        <a:rPr lang="es-419" sz="1200" b="0">
                          <a:effectLst/>
                        </a:rPr>
                        <a:t>0</a:t>
                      </a:r>
                    </a:p>
                  </a:txBody>
                  <a:tcPr marL="47625" marR="47625" marT="47625" marB="47625" anchor="ctr"/>
                </a:tc>
                <a:extLst>
                  <a:ext uri="{0D108BD9-81ED-4DB2-BD59-A6C34878D82A}">
                    <a16:rowId xmlns="" xmlns:a16="http://schemas.microsoft.com/office/drawing/2014/main" val="4253160660"/>
                  </a:ext>
                </a:extLst>
              </a:tr>
              <a:tr h="291066">
                <a:tc>
                  <a:txBody>
                    <a:bodyPr/>
                    <a:lstStyle/>
                    <a:p>
                      <a:pPr rtl="0" fontAlgn="ctr"/>
                      <a:r>
                        <a:rPr lang="es-419" sz="1200" b="0">
                          <a:effectLst/>
                        </a:rPr>
                        <a:t>Ruta estática</a:t>
                      </a:r>
                    </a:p>
                  </a:txBody>
                  <a:tcPr marL="47625" marR="47625" marT="47625" marB="47625" anchor="ctr"/>
                </a:tc>
                <a:tc>
                  <a:txBody>
                    <a:bodyPr/>
                    <a:lstStyle/>
                    <a:p>
                      <a:pPr algn="ctr" rtl="0" fontAlgn="ctr"/>
                      <a:r>
                        <a:rPr lang="es-419" sz="1200" b="0">
                          <a:effectLst/>
                        </a:rPr>
                        <a:t>1</a:t>
                      </a:r>
                    </a:p>
                  </a:txBody>
                  <a:tcPr marL="47625" marR="47625" marT="47625" marB="47625" anchor="ctr"/>
                </a:tc>
                <a:extLst>
                  <a:ext uri="{0D108BD9-81ED-4DB2-BD59-A6C34878D82A}">
                    <a16:rowId xmlns="" xmlns:a16="http://schemas.microsoft.com/office/drawing/2014/main" val="813377383"/>
                  </a:ext>
                </a:extLst>
              </a:tr>
              <a:tr h="291066">
                <a:tc>
                  <a:txBody>
                    <a:bodyPr/>
                    <a:lstStyle/>
                    <a:p>
                      <a:pPr rtl="0" fontAlgn="ctr"/>
                      <a:r>
                        <a:rPr lang="es-419" sz="1200" b="0">
                          <a:effectLst/>
                        </a:rPr>
                        <a:t>Ruta resumida del protocolo EIGRP</a:t>
                      </a:r>
                    </a:p>
                  </a:txBody>
                  <a:tcPr marL="47625" marR="47625" marT="47625" marB="47625" anchor="ctr"/>
                </a:tc>
                <a:tc>
                  <a:txBody>
                    <a:bodyPr/>
                    <a:lstStyle/>
                    <a:p>
                      <a:pPr algn="ctr" rtl="0" fontAlgn="ctr"/>
                      <a:r>
                        <a:rPr lang="es-419" sz="1200" b="0">
                          <a:effectLst/>
                        </a:rPr>
                        <a:t>5</a:t>
                      </a:r>
                    </a:p>
                  </a:txBody>
                  <a:tcPr marL="47625" marR="47625" marT="47625" marB="47625" anchor="ctr"/>
                </a:tc>
                <a:extLst>
                  <a:ext uri="{0D108BD9-81ED-4DB2-BD59-A6C34878D82A}">
                    <a16:rowId xmlns="" xmlns:a16="http://schemas.microsoft.com/office/drawing/2014/main" val="657262967"/>
                  </a:ext>
                </a:extLst>
              </a:tr>
              <a:tr h="291066">
                <a:tc>
                  <a:txBody>
                    <a:bodyPr/>
                    <a:lstStyle/>
                    <a:p>
                      <a:pPr rtl="0" fontAlgn="ctr"/>
                      <a:r>
                        <a:rPr lang="es-419" sz="1200" b="0">
                          <a:effectLst/>
                        </a:rPr>
                        <a:t>BGP externo</a:t>
                      </a:r>
                    </a:p>
                  </a:txBody>
                  <a:tcPr marL="47625" marR="47625" marT="47625" marB="47625" anchor="ctr"/>
                </a:tc>
                <a:tc>
                  <a:txBody>
                    <a:bodyPr/>
                    <a:lstStyle/>
                    <a:p>
                      <a:pPr algn="ctr" rtl="0" fontAlgn="ctr"/>
                      <a:r>
                        <a:rPr lang="es-419" sz="1200" b="0">
                          <a:effectLst/>
                        </a:rPr>
                        <a:t>20</a:t>
                      </a:r>
                    </a:p>
                  </a:txBody>
                  <a:tcPr marL="47625" marR="47625" marT="47625" marB="47625" anchor="ctr"/>
                </a:tc>
                <a:extLst>
                  <a:ext uri="{0D108BD9-81ED-4DB2-BD59-A6C34878D82A}">
                    <a16:rowId xmlns="" xmlns:a16="http://schemas.microsoft.com/office/drawing/2014/main" val="800788556"/>
                  </a:ext>
                </a:extLst>
              </a:tr>
              <a:tr h="291066">
                <a:tc>
                  <a:txBody>
                    <a:bodyPr/>
                    <a:lstStyle/>
                    <a:p>
                      <a:pPr rtl="0" fontAlgn="ctr"/>
                      <a:r>
                        <a:rPr lang="es-419" sz="1200" b="0">
                          <a:effectLst/>
                        </a:rPr>
                        <a:t>EIGRP interno</a:t>
                      </a:r>
                    </a:p>
                  </a:txBody>
                  <a:tcPr marL="47625" marR="47625" marT="47625" marB="47625" anchor="ctr"/>
                </a:tc>
                <a:tc>
                  <a:txBody>
                    <a:bodyPr/>
                    <a:lstStyle/>
                    <a:p>
                      <a:pPr algn="ctr" rtl="0" fontAlgn="ctr"/>
                      <a:r>
                        <a:rPr lang="es-419" sz="1200" b="0">
                          <a:effectLst/>
                        </a:rPr>
                        <a:t>90</a:t>
                      </a:r>
                    </a:p>
                  </a:txBody>
                  <a:tcPr marL="47625" marR="47625" marT="47625" marB="47625" anchor="ctr"/>
                </a:tc>
                <a:extLst>
                  <a:ext uri="{0D108BD9-81ED-4DB2-BD59-A6C34878D82A}">
                    <a16:rowId xmlns="" xmlns:a16="http://schemas.microsoft.com/office/drawing/2014/main" val="3922839219"/>
                  </a:ext>
                </a:extLst>
              </a:tr>
              <a:tr h="291066">
                <a:tc>
                  <a:txBody>
                    <a:bodyPr/>
                    <a:lstStyle/>
                    <a:p>
                      <a:pPr rtl="0" fontAlgn="ctr"/>
                      <a:r>
                        <a:rPr lang="es-419" sz="1200" b="0">
                          <a:effectLst/>
                        </a:rPr>
                        <a:t>OSPF</a:t>
                      </a:r>
                    </a:p>
                  </a:txBody>
                  <a:tcPr marL="47625" marR="47625" marT="47625" marB="47625" anchor="ctr"/>
                </a:tc>
                <a:tc>
                  <a:txBody>
                    <a:bodyPr/>
                    <a:lstStyle/>
                    <a:p>
                      <a:pPr algn="ctr" rtl="0" fontAlgn="ctr"/>
                      <a:r>
                        <a:rPr lang="es-419" sz="1200" b="0">
                          <a:effectLst/>
                        </a:rPr>
                        <a:t>110</a:t>
                      </a:r>
                    </a:p>
                  </a:txBody>
                  <a:tcPr marL="47625" marR="47625" marT="47625" marB="47625" anchor="ctr"/>
                </a:tc>
                <a:extLst>
                  <a:ext uri="{0D108BD9-81ED-4DB2-BD59-A6C34878D82A}">
                    <a16:rowId xmlns="" xmlns:a16="http://schemas.microsoft.com/office/drawing/2014/main" val="1253352517"/>
                  </a:ext>
                </a:extLst>
              </a:tr>
              <a:tr h="291066">
                <a:tc>
                  <a:txBody>
                    <a:bodyPr/>
                    <a:lstStyle/>
                    <a:p>
                      <a:pPr rtl="0" fontAlgn="ctr"/>
                      <a:r>
                        <a:rPr lang="es-419" sz="1200" b="0">
                          <a:effectLst/>
                        </a:rPr>
                        <a:t>IS-IS</a:t>
                      </a:r>
                    </a:p>
                  </a:txBody>
                  <a:tcPr marL="47625" marR="47625" marT="47625" marB="47625" anchor="ctr"/>
                </a:tc>
                <a:tc>
                  <a:txBody>
                    <a:bodyPr/>
                    <a:lstStyle/>
                    <a:p>
                      <a:pPr algn="ctr" rtl="0" fontAlgn="ctr"/>
                      <a:r>
                        <a:rPr lang="es-419" sz="1200" b="0">
                          <a:effectLst/>
                        </a:rPr>
                        <a:t>115</a:t>
                      </a:r>
                    </a:p>
                  </a:txBody>
                  <a:tcPr marL="47625" marR="47625" marT="47625" marB="47625" anchor="ctr"/>
                </a:tc>
                <a:extLst>
                  <a:ext uri="{0D108BD9-81ED-4DB2-BD59-A6C34878D82A}">
                    <a16:rowId xmlns="" xmlns:a16="http://schemas.microsoft.com/office/drawing/2014/main" val="337094963"/>
                  </a:ext>
                </a:extLst>
              </a:tr>
              <a:tr h="291066">
                <a:tc>
                  <a:txBody>
                    <a:bodyPr/>
                    <a:lstStyle/>
                    <a:p>
                      <a:pPr rtl="0" fontAlgn="ctr"/>
                      <a:r>
                        <a:rPr lang="es-419" sz="1200" b="0">
                          <a:effectLst/>
                        </a:rPr>
                        <a:t>RIP</a:t>
                      </a:r>
                    </a:p>
                  </a:txBody>
                  <a:tcPr marL="47625" marR="47625" marT="47625" marB="47625" anchor="ctr"/>
                </a:tc>
                <a:tc>
                  <a:txBody>
                    <a:bodyPr/>
                    <a:lstStyle/>
                    <a:p>
                      <a:pPr algn="ctr" rtl="0" fontAlgn="ctr"/>
                      <a:r>
                        <a:rPr lang="es-419" sz="1200" b="0">
                          <a:effectLst/>
                        </a:rPr>
                        <a:t>120</a:t>
                      </a:r>
                    </a:p>
                  </a:txBody>
                  <a:tcPr marL="47625" marR="47625" marT="47625" marB="47625" anchor="ctr"/>
                </a:tc>
                <a:extLst>
                  <a:ext uri="{0D108BD9-81ED-4DB2-BD59-A6C34878D82A}">
                    <a16:rowId xmlns="" xmlns:a16="http://schemas.microsoft.com/office/drawing/2014/main" val="1076498315"/>
                  </a:ext>
                </a:extLst>
              </a:tr>
              <a:tr h="291066">
                <a:tc>
                  <a:txBody>
                    <a:bodyPr/>
                    <a:lstStyle/>
                    <a:p>
                      <a:pPr rtl="0" fontAlgn="ctr"/>
                      <a:r>
                        <a:rPr lang="es-419" sz="1200" b="0">
                          <a:effectLst/>
                        </a:rPr>
                        <a:t>EIGRP externo</a:t>
                      </a:r>
                    </a:p>
                  </a:txBody>
                  <a:tcPr marL="47625" marR="47625" marT="47625" marB="47625" anchor="ctr"/>
                </a:tc>
                <a:tc>
                  <a:txBody>
                    <a:bodyPr/>
                    <a:lstStyle/>
                    <a:p>
                      <a:pPr algn="ctr" rtl="0" fontAlgn="ctr"/>
                      <a:r>
                        <a:rPr lang="es-419" sz="1200" b="0">
                          <a:effectLst/>
                        </a:rPr>
                        <a:t>170</a:t>
                      </a:r>
                    </a:p>
                  </a:txBody>
                  <a:tcPr marL="47625" marR="47625" marT="47625" marB="47625" anchor="ctr"/>
                </a:tc>
                <a:extLst>
                  <a:ext uri="{0D108BD9-81ED-4DB2-BD59-A6C34878D82A}">
                    <a16:rowId xmlns="" xmlns:a16="http://schemas.microsoft.com/office/drawing/2014/main" val="1345330693"/>
                  </a:ext>
                </a:extLst>
              </a:tr>
              <a:tr h="291066">
                <a:tc>
                  <a:txBody>
                    <a:bodyPr/>
                    <a:lstStyle/>
                    <a:p>
                      <a:pPr rtl="0" fontAlgn="ctr"/>
                      <a:r>
                        <a:rPr lang="es-419" sz="1200" b="0">
                          <a:effectLst/>
                        </a:rPr>
                        <a:t>BGP interno</a:t>
                      </a:r>
                    </a:p>
                  </a:txBody>
                  <a:tcPr marL="47625" marR="47625" marT="47625" marB="47625" anchor="ctr"/>
                </a:tc>
                <a:tc>
                  <a:txBody>
                    <a:bodyPr/>
                    <a:lstStyle/>
                    <a:p>
                      <a:pPr algn="ctr" rtl="0" fontAlgn="ctr"/>
                      <a:r>
                        <a:rPr lang="es-419" sz="1200" b="0">
                          <a:effectLst/>
                        </a:rPr>
                        <a:t>200</a:t>
                      </a:r>
                    </a:p>
                  </a:txBody>
                  <a:tcPr marL="47625" marR="47625" marT="47625" marB="47625" anchor="ctr"/>
                </a:tc>
                <a:extLst>
                  <a:ext uri="{0D108BD9-81ED-4DB2-BD59-A6C34878D82A}">
                    <a16:rowId xmlns="" xmlns:a16="http://schemas.microsoft.com/office/drawing/2014/main" val="947398185"/>
                  </a:ext>
                </a:extLst>
              </a:tr>
            </a:tbl>
          </a:graphicData>
        </a:graphic>
      </p:graphicFrame>
    </p:spTree>
    <p:extLst>
      <p:ext uri="{BB962C8B-B14F-4D97-AF65-F5344CB8AC3E}">
        <p14:creationId xmlns:p14="http://schemas.microsoft.com/office/powerpoint/2010/main" val="369914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14.5 Enrutamiento estático y dinámico</a:t>
            </a:r>
          </a:p>
        </p:txBody>
      </p:sp>
    </p:spTree>
    <p:custDataLst>
      <p:tags r:id="rId1"/>
    </p:custDataLst>
    <p:extLst>
      <p:ext uri="{BB962C8B-B14F-4D97-AF65-F5344CB8AC3E}">
        <p14:creationId xmlns:p14="http://schemas.microsoft.com/office/powerpoint/2010/main" val="4065909161"/>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Enrutamiento estático y dinámico</a:t>
            </a:r>
            <a:r>
              <a:rPr lang="en-US" dirty="0"/>
              <a:t/>
            </a:r>
            <a:br>
              <a:rPr lang="en-US" dirty="0"/>
            </a:br>
            <a:r>
              <a:rPr lang="es-419" sz="2400"/>
              <a:t>¿Estático o dinámico? </a:t>
            </a:r>
          </a:p>
        </p:txBody>
      </p:sp>
      <p:sp>
        <p:nvSpPr>
          <p:cNvPr id="5" name="Content Placeholder 4">
            <a:extLst>
              <a:ext uri="{FF2B5EF4-FFF2-40B4-BE49-F238E27FC236}">
                <a16:creationId xmlns="" xmlns:a16="http://schemas.microsoft.com/office/drawing/2014/main" id="{FB3B7F17-3A54-F044-BF5E-127591825CE6}"/>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El routing estático y el routing dinámico no son mutuamente excluyentes. En cambio, la mayoría de las redes utilizan una combinación de protocolos de routing dinámico y rutas estáticas.</a:t>
            </a:r>
          </a:p>
          <a:p>
            <a:pPr marL="0" indent="0" algn="l"/>
            <a:endParaRPr lang="en-US" sz="1600" b="1" dirty="0">
              <a:solidFill>
                <a:srgbClr val="000000"/>
              </a:solidFill>
            </a:endParaRPr>
          </a:p>
          <a:p>
            <a:pPr marL="0" indent="0" algn="l" rtl="0"/>
            <a:r>
              <a:rPr lang="es-419" sz="1600">
                <a:solidFill>
                  <a:srgbClr val="000000"/>
                </a:solidFill>
              </a:rPr>
              <a:t>Las rutas estáticas se utilizan comúnmente en los siguientes escenarios:</a:t>
            </a:r>
          </a:p>
          <a:p>
            <a:pPr marL="358835" lvl="1" indent="-285750" rtl="0">
              <a:buFont typeface="Arial" panose="020B0604020202020204" pitchFamily="34" charset="0"/>
              <a:buChar char="•"/>
            </a:pPr>
            <a:r>
              <a:rPr lang="es-419" sz="1600">
                <a:solidFill>
                  <a:srgbClr val="000000"/>
                </a:solidFill>
              </a:rPr>
              <a:t>Como ruta predeterminada de reenvío de paquetes a un proveedor de servicios</a:t>
            </a:r>
          </a:p>
          <a:p>
            <a:pPr marL="358835" lvl="1" indent="-285750" rtl="0">
              <a:buFont typeface="Arial" panose="020B0604020202020204" pitchFamily="34" charset="0"/>
              <a:buChar char="•"/>
            </a:pPr>
            <a:r>
              <a:rPr lang="es-419" sz="1600">
                <a:solidFill>
                  <a:srgbClr val="000000"/>
                </a:solidFill>
              </a:rPr>
              <a:t>Para rutas fuera del dominio de enrutamiento y no aprendidas por el protocolo de enrutamiento dinámico</a:t>
            </a:r>
          </a:p>
          <a:p>
            <a:pPr marL="358835" lvl="1" indent="-285750" rtl="0">
              <a:buFont typeface="Arial" panose="020B0604020202020204" pitchFamily="34" charset="0"/>
              <a:buChar char="•"/>
            </a:pPr>
            <a:r>
              <a:rPr lang="es-419" sz="1600">
                <a:solidFill>
                  <a:srgbClr val="000000"/>
                </a:solidFill>
              </a:rPr>
              <a:t>Cuando el administrador de red desea definir explícitamente la ruta de acceso para una red específica</a:t>
            </a:r>
          </a:p>
          <a:p>
            <a:pPr marL="358835" lvl="1" indent="-285750" rtl="0">
              <a:buFont typeface="Arial" panose="020B0604020202020204" pitchFamily="34" charset="0"/>
              <a:buChar char="•"/>
            </a:pPr>
            <a:r>
              <a:rPr lang="es-419" sz="1600">
                <a:solidFill>
                  <a:srgbClr val="000000"/>
                </a:solidFill>
              </a:rPr>
              <a:t>Para el enrutamiento entre redes internas</a:t>
            </a:r>
          </a:p>
          <a:p>
            <a:pPr marL="0" indent="0" algn="l"/>
            <a:endParaRPr lang="en-US" sz="1600" dirty="0">
              <a:solidFill>
                <a:srgbClr val="000000"/>
              </a:solidFill>
            </a:endParaRPr>
          </a:p>
          <a:p>
            <a:pPr marL="0" indent="0" algn="l" rtl="0"/>
            <a:r>
              <a:rPr lang="es-419" sz="1600">
                <a:solidFill>
                  <a:srgbClr val="000000"/>
                </a:solidFill>
              </a:rPr>
              <a:t>Las rutas estáticas son útiles para redes más pequeñas con solo una ruta hacia una red externa. También proporcionan seguridad en una red más grande para ciertos tipos de tráfico o enlaces a otras redes que necesitan más control.</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73082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Enrutamiento estático y dinámico</a:t>
            </a:r>
            <a:r>
              <a:rPr lang="en-US" dirty="0"/>
              <a:t/>
            </a:r>
            <a:br>
              <a:rPr lang="en-US" dirty="0"/>
            </a:br>
            <a:r>
              <a:rPr lang="es-419" sz="2400"/>
              <a:t>¿Estático o dinámico? (Cont.)</a:t>
            </a:r>
          </a:p>
        </p:txBody>
      </p:sp>
      <p:sp>
        <p:nvSpPr>
          <p:cNvPr id="5" name="Content Placeholder 4">
            <a:extLst>
              <a:ext uri="{FF2B5EF4-FFF2-40B4-BE49-F238E27FC236}">
                <a16:creationId xmlns="" xmlns:a16="http://schemas.microsoft.com/office/drawing/2014/main" id="{FB3B7F17-3A54-F044-BF5E-127591825CE6}"/>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Los protocolos de enrutamiento dinámico se implementan en cualquier tipo de red que consta de más de unos pocos </a:t>
            </a:r>
            <a:r>
              <a:rPr lang="es-419" sz="1600" dirty="0" err="1">
                <a:solidFill>
                  <a:srgbClr val="000000"/>
                </a:solidFill>
              </a:rPr>
              <a:t>routers</a:t>
            </a:r>
            <a:r>
              <a:rPr lang="es-419" sz="1600" dirty="0">
                <a:solidFill>
                  <a:srgbClr val="000000"/>
                </a:solidFill>
              </a:rPr>
              <a:t>. Son escalables y determinan automáticamente las mejores rutas si se produce un cambio en la topología.</a:t>
            </a:r>
          </a:p>
          <a:p>
            <a:pPr marL="0" indent="0" algn="l"/>
            <a:endParaRPr lang="en-US" sz="1600" dirty="0">
              <a:solidFill>
                <a:srgbClr val="000000"/>
              </a:solidFill>
            </a:endParaRPr>
          </a:p>
          <a:p>
            <a:pPr marL="0" indent="0" algn="l" rtl="0"/>
            <a:r>
              <a:rPr lang="es-419" sz="1600" dirty="0">
                <a:solidFill>
                  <a:srgbClr val="000000"/>
                </a:solidFill>
              </a:rPr>
              <a:t>Los protocolos de enrutamiento dinámico se utilizan comúnmente en los siguientes escenarios:</a:t>
            </a:r>
          </a:p>
          <a:p>
            <a:pPr marL="415985" lvl="1" indent="-342900" rtl="0">
              <a:buFont typeface="Arial" panose="020B0604020202020204" pitchFamily="34" charset="0"/>
              <a:buChar char="•"/>
            </a:pPr>
            <a:r>
              <a:rPr lang="es-419" dirty="0">
                <a:solidFill>
                  <a:srgbClr val="000000"/>
                </a:solidFill>
              </a:rPr>
              <a:t>En redes que consisten en más de unos pocos </a:t>
            </a:r>
            <a:r>
              <a:rPr lang="es-419" dirty="0" err="1">
                <a:solidFill>
                  <a:srgbClr val="000000"/>
                </a:solidFill>
              </a:rPr>
              <a:t>routers</a:t>
            </a:r>
            <a:endParaRPr lang="es-419" dirty="0">
              <a:solidFill>
                <a:srgbClr val="000000"/>
              </a:solidFill>
            </a:endParaRPr>
          </a:p>
          <a:p>
            <a:pPr marL="415985" lvl="1" indent="-342900" rtl="0">
              <a:buFont typeface="Arial" panose="020B0604020202020204" pitchFamily="34" charset="0"/>
              <a:buChar char="•"/>
            </a:pPr>
            <a:r>
              <a:rPr lang="es-419" dirty="0">
                <a:solidFill>
                  <a:srgbClr val="000000"/>
                </a:solidFill>
              </a:rPr>
              <a:t>Cuando un cambio en la topología de red requiere que la red determine automáticamente otra ruta por escalabilidad. </a:t>
            </a:r>
          </a:p>
          <a:p>
            <a:pPr marL="415985" lvl="1" indent="-342900" rtl="0">
              <a:buFont typeface="Arial" panose="020B0604020202020204" pitchFamily="34" charset="0"/>
              <a:buChar char="•"/>
            </a:pPr>
            <a:r>
              <a:rPr lang="es-419" dirty="0">
                <a:solidFill>
                  <a:srgbClr val="000000"/>
                </a:solidFill>
              </a:rPr>
              <a:t>A medida que la red crece, el protocolo de enrutamiento dinámico aprende automáticamente sobre cualquier red nueva.</a:t>
            </a:r>
          </a:p>
          <a:p>
            <a:pPr marL="73085" lvl="1" indent="0">
              <a:buNone/>
            </a:pPr>
            <a:endParaRPr lang="en-US" dirty="0">
              <a:solidFill>
                <a:srgbClr val="000000"/>
              </a:solidFill>
            </a:endParaRPr>
          </a:p>
          <a:p>
            <a:pPr marL="415985" lvl="1" indent="-342900">
              <a:buFont typeface="Arial" panose="020B0604020202020204" pitchFamily="34" charset="0"/>
              <a:buChar char="•"/>
            </a:pPr>
            <a:endParaRPr lang="en-US"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4411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Enrutamiento estático y dinámico</a:t>
            </a:r>
            <a:r>
              <a:rPr lang="en-US" dirty="0"/>
              <a:t/>
            </a:r>
            <a:br>
              <a:rPr lang="en-US" dirty="0"/>
            </a:br>
            <a:r>
              <a:rPr lang="es-419" sz="2400"/>
              <a:t>¿Estático o dinámico? (Cont.)</a:t>
            </a:r>
          </a:p>
        </p:txBody>
      </p:sp>
      <p:sp>
        <p:nvSpPr>
          <p:cNvPr id="4" name="Content Placeholder 3">
            <a:extLst>
              <a:ext uri="{FF2B5EF4-FFF2-40B4-BE49-F238E27FC236}">
                <a16:creationId xmlns="" xmlns:a16="http://schemas.microsoft.com/office/drawing/2014/main" id="{766719C4-8CFD-984D-B643-9966103A75E0}"/>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La tabla muestra una comparación de algunas de las diferencias entre el enrutamiento dinámico y estático.</a:t>
            </a:r>
          </a:p>
        </p:txBody>
      </p:sp>
      <p:graphicFrame>
        <p:nvGraphicFramePr>
          <p:cNvPr id="6" name="Table 5">
            <a:extLst>
              <a:ext uri="{FF2B5EF4-FFF2-40B4-BE49-F238E27FC236}">
                <a16:creationId xmlns="" xmlns:a16="http://schemas.microsoft.com/office/drawing/2014/main" id="{46171DEF-51C2-6F4D-9FFB-C6E35EA8E4EA}"/>
              </a:ext>
            </a:extLst>
          </p:cNvPr>
          <p:cNvGraphicFramePr>
            <a:graphicFrameLocks noGrp="1"/>
          </p:cNvGraphicFramePr>
          <p:nvPr>
            <p:extLst>
              <p:ext uri="{D42A27DB-BD31-4B8C-83A1-F6EECF244321}">
                <p14:modId xmlns:p14="http://schemas.microsoft.com/office/powerpoint/2010/main" val="596372042"/>
              </p:ext>
            </p:extLst>
          </p:nvPr>
        </p:nvGraphicFramePr>
        <p:xfrm>
          <a:off x="648586" y="1348077"/>
          <a:ext cx="7696902" cy="3716020"/>
        </p:xfrm>
        <a:graphic>
          <a:graphicData uri="http://schemas.openxmlformats.org/drawingml/2006/table">
            <a:tbl>
              <a:tblPr firstRow="1" bandRow="1">
                <a:tableStyleId>{5C22544A-7EE6-4342-B048-85BDC9FD1C3A}</a:tableStyleId>
              </a:tblPr>
              <a:tblGrid>
                <a:gridCol w="2115878">
                  <a:extLst>
                    <a:ext uri="{9D8B030D-6E8A-4147-A177-3AD203B41FA5}">
                      <a16:colId xmlns="" xmlns:a16="http://schemas.microsoft.com/office/drawing/2014/main" val="2853051979"/>
                    </a:ext>
                  </a:extLst>
                </a:gridCol>
                <a:gridCol w="2796363">
                  <a:extLst>
                    <a:ext uri="{9D8B030D-6E8A-4147-A177-3AD203B41FA5}">
                      <a16:colId xmlns="" xmlns:a16="http://schemas.microsoft.com/office/drawing/2014/main" val="4208238044"/>
                    </a:ext>
                  </a:extLst>
                </a:gridCol>
                <a:gridCol w="2784661">
                  <a:extLst>
                    <a:ext uri="{9D8B030D-6E8A-4147-A177-3AD203B41FA5}">
                      <a16:colId xmlns="" xmlns:a16="http://schemas.microsoft.com/office/drawing/2014/main" val="3643888410"/>
                    </a:ext>
                  </a:extLst>
                </a:gridCol>
              </a:tblGrid>
              <a:tr h="370840">
                <a:tc>
                  <a:txBody>
                    <a:bodyPr/>
                    <a:lstStyle/>
                    <a:p>
                      <a:pPr algn="l" rtl="0" fontAlgn="ctr"/>
                      <a:r>
                        <a:rPr lang="es-419">
                          <a:effectLst/>
                        </a:rPr>
                        <a:t>Característica</a:t>
                      </a:r>
                    </a:p>
                  </a:txBody>
                  <a:tcPr marL="47625" marR="47625" marT="47625" marB="47625" anchor="ctr"/>
                </a:tc>
                <a:tc>
                  <a:txBody>
                    <a:bodyPr/>
                    <a:lstStyle/>
                    <a:p>
                      <a:pPr algn="l" rtl="0" fontAlgn="ctr"/>
                      <a:r>
                        <a:rPr lang="es-419">
                          <a:effectLst/>
                        </a:rPr>
                        <a:t>Enrutamiento dinámico</a:t>
                      </a:r>
                    </a:p>
                  </a:txBody>
                  <a:tcPr marL="47625" marR="47625" marT="47625" marB="47625" anchor="ctr"/>
                </a:tc>
                <a:tc>
                  <a:txBody>
                    <a:bodyPr/>
                    <a:lstStyle/>
                    <a:p>
                      <a:pPr algn="l" rtl="0" fontAlgn="ctr"/>
                      <a:r>
                        <a:rPr lang="es-419">
                          <a:effectLst/>
                        </a:rPr>
                        <a:t>Enrutamiento estático</a:t>
                      </a:r>
                    </a:p>
                  </a:txBody>
                  <a:tcPr marL="47625" marR="47625" marT="47625" marB="47625" anchor="ctr"/>
                </a:tc>
                <a:extLst>
                  <a:ext uri="{0D108BD9-81ED-4DB2-BD59-A6C34878D82A}">
                    <a16:rowId xmlns="" xmlns:a16="http://schemas.microsoft.com/office/drawing/2014/main" val="2687243114"/>
                  </a:ext>
                </a:extLst>
              </a:tr>
              <a:tr h="370840">
                <a:tc>
                  <a:txBody>
                    <a:bodyPr/>
                    <a:lstStyle/>
                    <a:p>
                      <a:pPr rtl="0" fontAlgn="ctr"/>
                      <a:r>
                        <a:rPr lang="es-419" b="0">
                          <a:solidFill>
                            <a:schemeClr val="bg1"/>
                          </a:solidFill>
                          <a:effectLst/>
                        </a:rPr>
                        <a:t>Complejidad de la configuración</a:t>
                      </a:r>
                    </a:p>
                  </a:txBody>
                  <a:tcPr marL="47625" marR="47625" marT="47625" marB="47625" anchor="ctr">
                    <a:solidFill>
                      <a:schemeClr val="accent1"/>
                    </a:solidFill>
                  </a:tcPr>
                </a:tc>
                <a:tc>
                  <a:txBody>
                    <a:bodyPr/>
                    <a:lstStyle/>
                    <a:p>
                      <a:pPr rtl="0" fontAlgn="ctr"/>
                      <a:r>
                        <a:rPr lang="es-419" b="0">
                          <a:effectLst/>
                        </a:rPr>
                        <a:t>Independiente del tamaño de la red</a:t>
                      </a:r>
                    </a:p>
                  </a:txBody>
                  <a:tcPr marL="47625" marR="47625" marT="47625" marB="47625" anchor="ctr"/>
                </a:tc>
                <a:tc>
                  <a:txBody>
                    <a:bodyPr/>
                    <a:lstStyle/>
                    <a:p>
                      <a:pPr rtl="0" fontAlgn="ctr"/>
                      <a:r>
                        <a:rPr lang="es-419" b="0">
                          <a:effectLst/>
                        </a:rPr>
                        <a:t>Aumenta cuando la red crece</a:t>
                      </a:r>
                    </a:p>
                  </a:txBody>
                  <a:tcPr marL="47625" marR="47625" marT="47625" marB="47625" anchor="ctr"/>
                </a:tc>
                <a:extLst>
                  <a:ext uri="{0D108BD9-81ED-4DB2-BD59-A6C34878D82A}">
                    <a16:rowId xmlns="" xmlns:a16="http://schemas.microsoft.com/office/drawing/2014/main" val="2775754087"/>
                  </a:ext>
                </a:extLst>
              </a:tr>
              <a:tr h="370840">
                <a:tc>
                  <a:txBody>
                    <a:bodyPr/>
                    <a:lstStyle/>
                    <a:p>
                      <a:pPr rtl="0" fontAlgn="ctr"/>
                      <a:r>
                        <a:rPr lang="es-419" b="0">
                          <a:solidFill>
                            <a:schemeClr val="bg1"/>
                          </a:solidFill>
                          <a:effectLst/>
                        </a:rPr>
                        <a:t>Cambios de topología</a:t>
                      </a:r>
                    </a:p>
                  </a:txBody>
                  <a:tcPr marL="47625" marR="47625" marT="47625" marB="47625" anchor="ctr">
                    <a:solidFill>
                      <a:schemeClr val="accent1"/>
                    </a:solidFill>
                  </a:tcPr>
                </a:tc>
                <a:tc>
                  <a:txBody>
                    <a:bodyPr/>
                    <a:lstStyle/>
                    <a:p>
                      <a:pPr rtl="0" fontAlgn="ctr"/>
                      <a:r>
                        <a:rPr lang="es-419" b="0">
                          <a:effectLst/>
                        </a:rPr>
                        <a:t>Se adapta automáticamente a los cambios de topología</a:t>
                      </a:r>
                    </a:p>
                  </a:txBody>
                  <a:tcPr marL="47625" marR="47625" marT="47625" marB="47625" anchor="ctr"/>
                </a:tc>
                <a:tc>
                  <a:txBody>
                    <a:bodyPr/>
                    <a:lstStyle/>
                    <a:p>
                      <a:pPr rtl="0" fontAlgn="ctr"/>
                      <a:r>
                        <a:rPr lang="es-419" b="0">
                          <a:effectLst/>
                        </a:rPr>
                        <a:t>Se requiere intervención del administrador</a:t>
                      </a:r>
                    </a:p>
                  </a:txBody>
                  <a:tcPr marL="47625" marR="47625" marT="47625" marB="47625" anchor="ctr"/>
                </a:tc>
                <a:extLst>
                  <a:ext uri="{0D108BD9-81ED-4DB2-BD59-A6C34878D82A}">
                    <a16:rowId xmlns="" xmlns:a16="http://schemas.microsoft.com/office/drawing/2014/main" val="982232348"/>
                  </a:ext>
                </a:extLst>
              </a:tr>
              <a:tr h="370840">
                <a:tc>
                  <a:txBody>
                    <a:bodyPr/>
                    <a:lstStyle/>
                    <a:p>
                      <a:pPr rtl="0" fontAlgn="ctr"/>
                      <a:r>
                        <a:rPr lang="es-419" b="0">
                          <a:solidFill>
                            <a:schemeClr val="bg1"/>
                          </a:solidFill>
                          <a:effectLst/>
                        </a:rPr>
                        <a:t>Escalabilidad</a:t>
                      </a:r>
                    </a:p>
                  </a:txBody>
                  <a:tcPr marL="47625" marR="47625" marT="47625" marB="47625" anchor="ctr">
                    <a:solidFill>
                      <a:schemeClr val="accent1"/>
                    </a:solidFill>
                  </a:tcPr>
                </a:tc>
                <a:tc>
                  <a:txBody>
                    <a:bodyPr/>
                    <a:lstStyle/>
                    <a:p>
                      <a:pPr rtl="0" fontAlgn="ctr"/>
                      <a:r>
                        <a:rPr lang="es-419" b="0">
                          <a:effectLst/>
                        </a:rPr>
                        <a:t>Adecuado para topologías simples a complejas</a:t>
                      </a:r>
                    </a:p>
                  </a:txBody>
                  <a:tcPr marL="47625" marR="47625" marT="47625" marB="47625" anchor="ctr"/>
                </a:tc>
                <a:tc>
                  <a:txBody>
                    <a:bodyPr/>
                    <a:lstStyle/>
                    <a:p>
                      <a:pPr rtl="0" fontAlgn="ctr"/>
                      <a:r>
                        <a:rPr lang="es-419" b="0">
                          <a:effectLst/>
                        </a:rPr>
                        <a:t>Adecuado para topologías simples</a:t>
                      </a:r>
                    </a:p>
                  </a:txBody>
                  <a:tcPr marL="47625" marR="47625" marT="47625" marB="47625" anchor="ctr"/>
                </a:tc>
                <a:extLst>
                  <a:ext uri="{0D108BD9-81ED-4DB2-BD59-A6C34878D82A}">
                    <a16:rowId xmlns="" xmlns:a16="http://schemas.microsoft.com/office/drawing/2014/main" val="1746941744"/>
                  </a:ext>
                </a:extLst>
              </a:tr>
              <a:tr h="370840">
                <a:tc>
                  <a:txBody>
                    <a:bodyPr/>
                    <a:lstStyle/>
                    <a:p>
                      <a:pPr rtl="0" fontAlgn="ctr"/>
                      <a:r>
                        <a:rPr lang="es-419" b="0">
                          <a:solidFill>
                            <a:schemeClr val="bg1"/>
                          </a:solidFill>
                          <a:effectLst/>
                        </a:rPr>
                        <a:t>Seguridad</a:t>
                      </a:r>
                    </a:p>
                  </a:txBody>
                  <a:tcPr marL="47625" marR="47625" marT="47625" marB="47625" anchor="ctr">
                    <a:solidFill>
                      <a:schemeClr val="accent1"/>
                    </a:solidFill>
                  </a:tcPr>
                </a:tc>
                <a:tc>
                  <a:txBody>
                    <a:bodyPr/>
                    <a:lstStyle/>
                    <a:p>
                      <a:pPr rtl="0" fontAlgn="ctr"/>
                      <a:r>
                        <a:rPr lang="es-419" b="0">
                          <a:effectLst/>
                        </a:rPr>
                        <a:t>La seguridad debe estar configurada</a:t>
                      </a:r>
                    </a:p>
                  </a:txBody>
                  <a:tcPr marL="47625" marR="47625" marT="47625" marB="47625" anchor="ctr"/>
                </a:tc>
                <a:tc>
                  <a:txBody>
                    <a:bodyPr/>
                    <a:lstStyle/>
                    <a:p>
                      <a:pPr rtl="0" fontAlgn="ctr"/>
                      <a:r>
                        <a:rPr lang="es-419" b="0">
                          <a:effectLst/>
                        </a:rPr>
                        <a:t>La seguridad es inherente</a:t>
                      </a:r>
                    </a:p>
                  </a:txBody>
                  <a:tcPr marL="47625" marR="47625" marT="47625" marB="47625" anchor="ctr"/>
                </a:tc>
                <a:extLst>
                  <a:ext uri="{0D108BD9-81ED-4DB2-BD59-A6C34878D82A}">
                    <a16:rowId xmlns="" xmlns:a16="http://schemas.microsoft.com/office/drawing/2014/main" val="1687909195"/>
                  </a:ext>
                </a:extLst>
              </a:tr>
              <a:tr h="370840">
                <a:tc>
                  <a:txBody>
                    <a:bodyPr/>
                    <a:lstStyle/>
                    <a:p>
                      <a:pPr rtl="0" fontAlgn="ctr"/>
                      <a:r>
                        <a:rPr lang="es-419" b="0">
                          <a:solidFill>
                            <a:schemeClr val="bg1"/>
                          </a:solidFill>
                          <a:effectLst/>
                        </a:rPr>
                        <a:t>Uso de recursos</a:t>
                      </a:r>
                    </a:p>
                  </a:txBody>
                  <a:tcPr marL="47625" marR="47625" marT="47625" marB="47625" anchor="ctr">
                    <a:solidFill>
                      <a:schemeClr val="accent1"/>
                    </a:solidFill>
                  </a:tcPr>
                </a:tc>
                <a:tc>
                  <a:txBody>
                    <a:bodyPr/>
                    <a:lstStyle/>
                    <a:p>
                      <a:pPr rtl="0" fontAlgn="ctr"/>
                      <a:r>
                        <a:rPr lang="es-419" b="0">
                          <a:effectLst/>
                        </a:rPr>
                        <a:t>Usa CPU, memoria, ancho de banda de enlaces</a:t>
                      </a:r>
                    </a:p>
                  </a:txBody>
                  <a:tcPr marL="47625" marR="47625" marT="47625" marB="47625" anchor="ctr"/>
                </a:tc>
                <a:tc>
                  <a:txBody>
                    <a:bodyPr/>
                    <a:lstStyle/>
                    <a:p>
                      <a:pPr rtl="0" fontAlgn="ctr"/>
                      <a:r>
                        <a:rPr lang="es-419" b="0">
                          <a:effectLst/>
                        </a:rPr>
                        <a:t>No se necesitan recursos adicionales</a:t>
                      </a:r>
                    </a:p>
                  </a:txBody>
                  <a:tcPr marL="47625" marR="47625" marT="47625" marB="47625" anchor="ctr"/>
                </a:tc>
                <a:extLst>
                  <a:ext uri="{0D108BD9-81ED-4DB2-BD59-A6C34878D82A}">
                    <a16:rowId xmlns="" xmlns:a16="http://schemas.microsoft.com/office/drawing/2014/main" val="452984166"/>
                  </a:ext>
                </a:extLst>
              </a:tr>
              <a:tr h="370840">
                <a:tc>
                  <a:txBody>
                    <a:bodyPr/>
                    <a:lstStyle/>
                    <a:p>
                      <a:pPr rtl="0" fontAlgn="ctr"/>
                      <a:r>
                        <a:rPr lang="es-419" b="0">
                          <a:solidFill>
                            <a:schemeClr val="bg1"/>
                          </a:solidFill>
                          <a:effectLst/>
                        </a:rPr>
                        <a:t>Predictibilidad de Ruta</a:t>
                      </a:r>
                    </a:p>
                  </a:txBody>
                  <a:tcPr marL="47625" marR="47625" marT="47625" marB="47625" anchor="ctr">
                    <a:solidFill>
                      <a:schemeClr val="accent1"/>
                    </a:solidFill>
                  </a:tcPr>
                </a:tc>
                <a:tc>
                  <a:txBody>
                    <a:bodyPr/>
                    <a:lstStyle/>
                    <a:p>
                      <a:pPr rtl="0" fontAlgn="ctr"/>
                      <a:r>
                        <a:rPr lang="es-419" b="0">
                          <a:effectLst/>
                        </a:rPr>
                        <a:t>La ruta depende de la topología y el protocolo de enrutamiento utilizados</a:t>
                      </a:r>
                    </a:p>
                  </a:txBody>
                  <a:tcPr marL="47625" marR="47625" marT="47625" marB="47625" anchor="ctr"/>
                </a:tc>
                <a:tc>
                  <a:txBody>
                    <a:bodyPr/>
                    <a:lstStyle/>
                    <a:p>
                      <a:pPr rtl="0" fontAlgn="ctr"/>
                      <a:r>
                        <a:rPr lang="es-419" b="0">
                          <a:effectLst/>
                        </a:rPr>
                        <a:t>Definido explícitamente por el administrador</a:t>
                      </a:r>
                    </a:p>
                  </a:txBody>
                  <a:tcPr marL="47625" marR="47625" marT="47625" marB="47625" anchor="ctr"/>
                </a:tc>
                <a:extLst>
                  <a:ext uri="{0D108BD9-81ED-4DB2-BD59-A6C34878D82A}">
                    <a16:rowId xmlns="" xmlns:a16="http://schemas.microsoft.com/office/drawing/2014/main" val="1008491071"/>
                  </a:ext>
                </a:extLst>
              </a:tr>
            </a:tbl>
          </a:graphicData>
        </a:graphic>
      </p:graphicFrame>
    </p:spTree>
    <p:extLst>
      <p:ext uri="{BB962C8B-B14F-4D97-AF65-F5344CB8AC3E}">
        <p14:creationId xmlns:p14="http://schemas.microsoft.com/office/powerpoint/2010/main" val="16602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Enrutamiento estático y dinámico</a:t>
            </a:r>
            <a:r>
              <a:rPr lang="en-US" dirty="0"/>
              <a:t/>
            </a:r>
            <a:br>
              <a:rPr lang="en-US" dirty="0"/>
            </a:br>
            <a:r>
              <a:rPr lang="es-419" sz="2400"/>
              <a:t>Evolución del enrutamiento dinámico</a:t>
            </a:r>
          </a:p>
        </p:txBody>
      </p:sp>
      <p:sp>
        <p:nvSpPr>
          <p:cNvPr id="5" name="Content Placeholder 4">
            <a:extLst>
              <a:ext uri="{FF2B5EF4-FFF2-40B4-BE49-F238E27FC236}">
                <a16:creationId xmlns="" xmlns:a16="http://schemas.microsoft.com/office/drawing/2014/main" id="{45FA7BB7-7815-9444-935A-BA36762CCE3E}"/>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Los protocolos de enrutamiento dinámico se utilizan en el ámbito de las redes desde finales de la década de los ochenta. Uno de los primeros protocolos de enrutamiento fue RIP. RIPv1 se lanzó en 1988, pero ya en 1969 se utilizaban algunos de los algoritmos básicos en dicho protocolo en la Advanced Research Projects Agency Network (ARPANET). A medida que las redes evolucionaron y se volvieron más complejas, surgieron nuevos protocolos de enrutamiento. </a:t>
            </a:r>
          </a:p>
          <a:p>
            <a:pPr marL="0" indent="0" algn="l"/>
            <a:endParaRPr lang="en-US" sz="1600" dirty="0">
              <a:solidFill>
                <a:srgbClr val="000000"/>
              </a:solidFill>
            </a:endParaRPr>
          </a:p>
        </p:txBody>
      </p:sp>
      <p:pic>
        <p:nvPicPr>
          <p:cNvPr id="8" name="Picture 7">
            <a:extLst>
              <a:ext uri="{FF2B5EF4-FFF2-40B4-BE49-F238E27FC236}">
                <a16:creationId xmlns="" xmlns:a16="http://schemas.microsoft.com/office/drawing/2014/main" id="{223D22CF-CAB0-C149-9136-2EF107597CF8}"/>
              </a:ext>
            </a:extLst>
          </p:cNvPr>
          <p:cNvPicPr>
            <a:picLocks noChangeAspect="1"/>
          </p:cNvPicPr>
          <p:nvPr/>
        </p:nvPicPr>
        <p:blipFill>
          <a:blip r:embed="rId3"/>
          <a:stretch>
            <a:fillRect/>
          </a:stretch>
        </p:blipFill>
        <p:spPr>
          <a:xfrm>
            <a:off x="1817146" y="2418449"/>
            <a:ext cx="5595088" cy="2552759"/>
          </a:xfrm>
          <a:prstGeom prst="rect">
            <a:avLst/>
          </a:prstGeom>
        </p:spPr>
      </p:pic>
    </p:spTree>
    <p:extLst>
      <p:ext uri="{BB962C8B-B14F-4D97-AF65-F5344CB8AC3E}">
        <p14:creationId xmlns:p14="http://schemas.microsoft.com/office/powerpoint/2010/main" val="123722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Enrutamiento estático y dinámico</a:t>
            </a:r>
            <a:r>
              <a:rPr lang="en-US" dirty="0"/>
              <a:t/>
            </a:r>
            <a:br>
              <a:rPr lang="en-US" dirty="0"/>
            </a:br>
            <a:r>
              <a:rPr lang="es-419" sz="2400"/>
              <a:t>Evolución del enrutamiento dinámico (Cont.) </a:t>
            </a:r>
          </a:p>
        </p:txBody>
      </p:sp>
      <p:sp>
        <p:nvSpPr>
          <p:cNvPr id="5" name="Content Placeholder 4">
            <a:extLst>
              <a:ext uri="{FF2B5EF4-FFF2-40B4-BE49-F238E27FC236}">
                <a16:creationId xmlns="" xmlns:a16="http://schemas.microsoft.com/office/drawing/2014/main" id="{45FA7BB7-7815-9444-935A-BA36762CCE3E}"/>
              </a:ext>
            </a:extLst>
          </p:cNvPr>
          <p:cNvSpPr>
            <a:spLocks noGrp="1"/>
          </p:cNvSpPr>
          <p:nvPr>
            <p:ph idx="1"/>
          </p:nvPr>
        </p:nvSpPr>
        <p:spPr>
          <a:xfrm>
            <a:off x="474662" y="731837"/>
            <a:ext cx="8280057" cy="1778001"/>
          </a:xfrm>
        </p:spPr>
        <p:txBody>
          <a:bodyPr/>
          <a:lstStyle/>
          <a:p>
            <a:pPr marL="0" indent="0" algn="l" rtl="0"/>
            <a:r>
              <a:rPr lang="es-419" sz="1400" dirty="0">
                <a:solidFill>
                  <a:srgbClr val="000000"/>
                </a:solidFill>
              </a:rPr>
              <a:t>La tabla clasifica los protocolos de enrutamiento actuales. Los protocolos de puerta de enlace interior (IGP) son protocolos de enrutamiento utilizados para intercambiar información de enrutamiento dentro de un dominio de enrutamiento administrado por una sola organización. Sólo hay un EGP y es BGP. BGP se utiliza para intercambiar información de enrutamiento entre diferentes organizaciones, conocidos como sistemas autónomos (AS). Los ISP utilizan BGP para enrutar paquetes a través de Internet. Los protocolos de enrutamiento vectorial de distancia, estado de vínculo y vector de ruta se refieren al tipo de algoritmo de enrutamiento utilizado para determinar la mejor ruta.</a:t>
            </a:r>
          </a:p>
        </p:txBody>
      </p:sp>
      <p:graphicFrame>
        <p:nvGraphicFramePr>
          <p:cNvPr id="2" name="Table 1">
            <a:extLst>
              <a:ext uri="{FF2B5EF4-FFF2-40B4-BE49-F238E27FC236}">
                <a16:creationId xmlns="" xmlns:a16="http://schemas.microsoft.com/office/drawing/2014/main" id="{8D1BD308-6049-C64D-9E30-BBE57975B6F6}"/>
              </a:ext>
            </a:extLst>
          </p:cNvPr>
          <p:cNvGraphicFramePr>
            <a:graphicFrameLocks noGrp="1"/>
          </p:cNvGraphicFramePr>
          <p:nvPr>
            <p:extLst>
              <p:ext uri="{D42A27DB-BD31-4B8C-83A1-F6EECF244321}">
                <p14:modId xmlns:p14="http://schemas.microsoft.com/office/powerpoint/2010/main" val="11127756"/>
              </p:ext>
            </p:extLst>
          </p:nvPr>
        </p:nvGraphicFramePr>
        <p:xfrm>
          <a:off x="573624" y="2375756"/>
          <a:ext cx="7771864" cy="2565400"/>
        </p:xfrm>
        <a:graphic>
          <a:graphicData uri="http://schemas.openxmlformats.org/drawingml/2006/table">
            <a:tbl>
              <a:tblPr firstRow="1" bandRow="1">
                <a:tableStyleId>{5C22544A-7EE6-4342-B048-85BDC9FD1C3A}</a:tableStyleId>
              </a:tblPr>
              <a:tblGrid>
                <a:gridCol w="985039">
                  <a:extLst>
                    <a:ext uri="{9D8B030D-6E8A-4147-A177-3AD203B41FA5}">
                      <a16:colId xmlns="" xmlns:a16="http://schemas.microsoft.com/office/drawing/2014/main" val="806955637"/>
                    </a:ext>
                  </a:extLst>
                </a:gridCol>
                <a:gridCol w="832827">
                  <a:extLst>
                    <a:ext uri="{9D8B030D-6E8A-4147-A177-3AD203B41FA5}">
                      <a16:colId xmlns="" xmlns:a16="http://schemas.microsoft.com/office/drawing/2014/main" val="340555182"/>
                    </a:ext>
                  </a:extLst>
                </a:gridCol>
                <a:gridCol w="1186954">
                  <a:extLst>
                    <a:ext uri="{9D8B030D-6E8A-4147-A177-3AD203B41FA5}">
                      <a16:colId xmlns="" xmlns:a16="http://schemas.microsoft.com/office/drawing/2014/main" val="939922169"/>
                    </a:ext>
                  </a:extLst>
                </a:gridCol>
                <a:gridCol w="1064853">
                  <a:extLst>
                    <a:ext uri="{9D8B030D-6E8A-4147-A177-3AD203B41FA5}">
                      <a16:colId xmlns="" xmlns:a16="http://schemas.microsoft.com/office/drawing/2014/main" val="2504549430"/>
                    </a:ext>
                  </a:extLst>
                </a:gridCol>
                <a:gridCol w="1055535">
                  <a:extLst>
                    <a:ext uri="{9D8B030D-6E8A-4147-A177-3AD203B41FA5}">
                      <a16:colId xmlns="" xmlns:a16="http://schemas.microsoft.com/office/drawing/2014/main" val="836460247"/>
                    </a:ext>
                  </a:extLst>
                </a:gridCol>
                <a:gridCol w="2646656">
                  <a:extLst>
                    <a:ext uri="{9D8B030D-6E8A-4147-A177-3AD203B41FA5}">
                      <a16:colId xmlns="" xmlns:a16="http://schemas.microsoft.com/office/drawing/2014/main" val="2517227646"/>
                    </a:ext>
                  </a:extLst>
                </a:gridCol>
              </a:tblGrid>
              <a:tr h="370840">
                <a:tc>
                  <a:txBody>
                    <a:bodyPr/>
                    <a:lstStyle/>
                    <a:p>
                      <a:endParaRPr lang="en-US" dirty="0"/>
                    </a:p>
                  </a:txBody>
                  <a:tcPr/>
                </a:tc>
                <a:tc gridSpan="4">
                  <a:txBody>
                    <a:bodyPr/>
                    <a:lstStyle/>
                    <a:p>
                      <a:pPr rtl="0"/>
                      <a:r>
                        <a:rPr lang="es-419" dirty="0"/>
                        <a:t>Protocolos de </a:t>
                      </a:r>
                      <a:r>
                        <a:rPr lang="es-419" dirty="0" err="1"/>
                        <a:t>gateway</a:t>
                      </a:r>
                      <a:r>
                        <a:rPr lang="es-419" dirty="0"/>
                        <a:t> interior</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rtl="0"/>
                      <a:r>
                        <a:rPr lang="es-419"/>
                        <a:t>Protocolos de gateway exterior</a:t>
                      </a:r>
                    </a:p>
                  </a:txBody>
                  <a:tcPr/>
                </a:tc>
                <a:extLst>
                  <a:ext uri="{0D108BD9-81ED-4DB2-BD59-A6C34878D82A}">
                    <a16:rowId xmlns="" xmlns:a16="http://schemas.microsoft.com/office/drawing/2014/main" val="216770892"/>
                  </a:ext>
                </a:extLst>
              </a:tr>
              <a:tr h="370840">
                <a:tc>
                  <a:txBody>
                    <a:bodyPr/>
                    <a:lstStyle/>
                    <a:p>
                      <a:endParaRPr lang="en-US" dirty="0"/>
                    </a:p>
                  </a:txBody>
                  <a:tcPr/>
                </a:tc>
                <a:tc gridSpan="2">
                  <a:txBody>
                    <a:bodyPr/>
                    <a:lstStyle/>
                    <a:p>
                      <a:pPr rtl="0"/>
                      <a:r>
                        <a:rPr lang="es-419"/>
                        <a:t>Vector distancia</a:t>
                      </a:r>
                    </a:p>
                  </a:txBody>
                  <a:tcPr/>
                </a:tc>
                <a:tc hMerge="1">
                  <a:txBody>
                    <a:bodyPr/>
                    <a:lstStyle/>
                    <a:p>
                      <a:endParaRPr lang="en-US"/>
                    </a:p>
                  </a:txBody>
                  <a:tcPr/>
                </a:tc>
                <a:tc gridSpan="2">
                  <a:txBody>
                    <a:bodyPr/>
                    <a:lstStyle/>
                    <a:p>
                      <a:pPr rtl="0"/>
                      <a:r>
                        <a:rPr lang="es-419"/>
                        <a:t>Estado de enlace</a:t>
                      </a:r>
                    </a:p>
                  </a:txBody>
                  <a:tcPr/>
                </a:tc>
                <a:tc hMerge="1">
                  <a:txBody>
                    <a:bodyPr/>
                    <a:lstStyle/>
                    <a:p>
                      <a:endParaRPr lang="en-US"/>
                    </a:p>
                  </a:txBody>
                  <a:tcPr/>
                </a:tc>
                <a:tc>
                  <a:txBody>
                    <a:bodyPr/>
                    <a:lstStyle/>
                    <a:p>
                      <a:pPr rtl="0"/>
                      <a:r>
                        <a:rPr lang="es-419"/>
                        <a:t>Vector ruta</a:t>
                      </a:r>
                    </a:p>
                  </a:txBody>
                  <a:tcPr/>
                </a:tc>
                <a:extLst>
                  <a:ext uri="{0D108BD9-81ED-4DB2-BD59-A6C34878D82A}">
                    <a16:rowId xmlns="" xmlns:a16="http://schemas.microsoft.com/office/drawing/2014/main" val="1826465723"/>
                  </a:ext>
                </a:extLst>
              </a:tr>
              <a:tr h="370840">
                <a:tc>
                  <a:txBody>
                    <a:bodyPr/>
                    <a:lstStyle/>
                    <a:p>
                      <a:pPr rtl="0"/>
                      <a:r>
                        <a:rPr lang="es-419"/>
                        <a:t>IPv4</a:t>
                      </a:r>
                    </a:p>
                  </a:txBody>
                  <a:tcPr/>
                </a:tc>
                <a:tc>
                  <a:txBody>
                    <a:bodyPr/>
                    <a:lstStyle/>
                    <a:p>
                      <a:pPr rtl="0"/>
                      <a:r>
                        <a:rPr lang="es-419"/>
                        <a:t>RIPv2</a:t>
                      </a:r>
                    </a:p>
                  </a:txBody>
                  <a:tcPr/>
                </a:tc>
                <a:tc>
                  <a:txBody>
                    <a:bodyPr/>
                    <a:lstStyle/>
                    <a:p>
                      <a:pPr rtl="0"/>
                      <a:r>
                        <a:rPr lang="es-419"/>
                        <a:t>EIGRP</a:t>
                      </a:r>
                    </a:p>
                  </a:txBody>
                  <a:tcPr/>
                </a:tc>
                <a:tc>
                  <a:txBody>
                    <a:bodyPr/>
                    <a:lstStyle/>
                    <a:p>
                      <a:pPr rtl="0"/>
                      <a:r>
                        <a:rPr lang="es-419"/>
                        <a:t>OSPFv2</a:t>
                      </a:r>
                    </a:p>
                  </a:txBody>
                  <a:tcPr/>
                </a:tc>
                <a:tc>
                  <a:txBody>
                    <a:bodyPr/>
                    <a:lstStyle/>
                    <a:p>
                      <a:pPr rtl="0"/>
                      <a:r>
                        <a:rPr lang="es-419"/>
                        <a:t>Sistema intermedio a sistema intermedio (IS-IS)</a:t>
                      </a:r>
                    </a:p>
                  </a:txBody>
                  <a:tcPr/>
                </a:tc>
                <a:tc>
                  <a:txBody>
                    <a:bodyPr/>
                    <a:lstStyle/>
                    <a:p>
                      <a:pPr rtl="0"/>
                      <a:r>
                        <a:rPr lang="es-419"/>
                        <a:t>BGP-4</a:t>
                      </a:r>
                    </a:p>
                  </a:txBody>
                  <a:tcPr/>
                </a:tc>
                <a:extLst>
                  <a:ext uri="{0D108BD9-81ED-4DB2-BD59-A6C34878D82A}">
                    <a16:rowId xmlns="" xmlns:a16="http://schemas.microsoft.com/office/drawing/2014/main" val="310896320"/>
                  </a:ext>
                </a:extLst>
              </a:tr>
              <a:tr h="370840">
                <a:tc>
                  <a:txBody>
                    <a:bodyPr/>
                    <a:lstStyle/>
                    <a:p>
                      <a:pPr rtl="0"/>
                      <a:r>
                        <a:rPr lang="es-419"/>
                        <a:t>IPv6</a:t>
                      </a:r>
                    </a:p>
                  </a:txBody>
                  <a:tcPr/>
                </a:tc>
                <a:tc>
                  <a:txBody>
                    <a:bodyPr/>
                    <a:lstStyle/>
                    <a:p>
                      <a:pPr rtl="0"/>
                      <a:r>
                        <a:rPr lang="es-419"/>
                        <a:t>RIPng</a:t>
                      </a:r>
                    </a:p>
                  </a:txBody>
                  <a:tcPr/>
                </a:tc>
                <a:tc>
                  <a:txBody>
                    <a:bodyPr/>
                    <a:lstStyle/>
                    <a:p>
                      <a:pPr rtl="0"/>
                      <a:r>
                        <a:rPr lang="es-419"/>
                        <a:t>EIGRP para IPv6</a:t>
                      </a:r>
                    </a:p>
                  </a:txBody>
                  <a:tcPr/>
                </a:tc>
                <a:tc>
                  <a:txBody>
                    <a:bodyPr/>
                    <a:lstStyle/>
                    <a:p>
                      <a:pPr rtl="0"/>
                      <a:r>
                        <a:rPr lang="es-419"/>
                        <a:t>OSPFv3</a:t>
                      </a:r>
                    </a:p>
                  </a:txBody>
                  <a:tcPr/>
                </a:tc>
                <a:tc>
                  <a:txBody>
                    <a:bodyPr/>
                    <a:lstStyle/>
                    <a:p>
                      <a:pPr rtl="0"/>
                      <a:r>
                        <a:rPr lang="es-419"/>
                        <a:t>IS-IS para IPv6</a:t>
                      </a:r>
                    </a:p>
                  </a:txBody>
                  <a:tcPr/>
                </a:tc>
                <a:tc>
                  <a:txBody>
                    <a:bodyPr/>
                    <a:lstStyle/>
                    <a:p>
                      <a:pPr rtl="0"/>
                      <a:r>
                        <a:rPr lang="es-419" dirty="0"/>
                        <a:t>BGP-MP</a:t>
                      </a:r>
                    </a:p>
                  </a:txBody>
                  <a:tcPr/>
                </a:tc>
                <a:extLst>
                  <a:ext uri="{0D108BD9-81ED-4DB2-BD59-A6C34878D82A}">
                    <a16:rowId xmlns="" xmlns:a16="http://schemas.microsoft.com/office/drawing/2014/main" val="3782529501"/>
                  </a:ext>
                </a:extLst>
              </a:tr>
            </a:tbl>
          </a:graphicData>
        </a:graphic>
      </p:graphicFrame>
    </p:spTree>
    <p:extLst>
      <p:ext uri="{BB962C8B-B14F-4D97-AF65-F5344CB8AC3E}">
        <p14:creationId xmlns:p14="http://schemas.microsoft.com/office/powerpoint/2010/main" val="264507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Enrutamiento estático y dinámico</a:t>
            </a:r>
            <a:r>
              <a:rPr lang="en-US" dirty="0"/>
              <a:t/>
            </a:r>
            <a:br>
              <a:rPr lang="en-US" dirty="0"/>
            </a:br>
            <a:r>
              <a:rPr lang="es-419" sz="2400"/>
              <a:t>Conceptos de protocolo de enrutamiento dinámico</a:t>
            </a:r>
          </a:p>
        </p:txBody>
      </p:sp>
      <p:sp>
        <p:nvSpPr>
          <p:cNvPr id="6" name="Content Placeholder 5">
            <a:extLst>
              <a:ext uri="{FF2B5EF4-FFF2-40B4-BE49-F238E27FC236}">
                <a16:creationId xmlns="" xmlns:a16="http://schemas.microsoft.com/office/drawing/2014/main" id="{EFB1DA6D-F355-2040-82FE-A0FCBE57CA9A}"/>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Un protocolo de enrutamiento es un conjunto de procesos, algoritmos y mensajes que se usan para intercambiar información de enrutamiento y completar la tabla de enrutamiento con la elección de las mejores rutas. El objetivo de los protocolos de enrutamiento dinámico incluye lo siguiente:</a:t>
            </a:r>
          </a:p>
          <a:p>
            <a:pPr marL="415985" lvl="1" indent="-342900" rtl="0">
              <a:buFont typeface="Arial" panose="020B0604020202020204" pitchFamily="34" charset="0"/>
              <a:buChar char="•"/>
            </a:pPr>
            <a:r>
              <a:rPr lang="es-419" sz="1600">
                <a:solidFill>
                  <a:srgbClr val="000000"/>
                </a:solidFill>
              </a:rPr>
              <a:t>Detectar redes remotas</a:t>
            </a:r>
          </a:p>
          <a:p>
            <a:pPr marL="415985" lvl="1" indent="-342900" rtl="0">
              <a:buFont typeface="Arial" panose="020B0604020202020204" pitchFamily="34" charset="0"/>
              <a:buChar char="•"/>
            </a:pPr>
            <a:r>
              <a:rPr lang="es-419" sz="1600">
                <a:solidFill>
                  <a:srgbClr val="000000"/>
                </a:solidFill>
              </a:rPr>
              <a:t>Mantener la información de enrutamiento actualizada</a:t>
            </a:r>
          </a:p>
          <a:p>
            <a:pPr marL="415985" lvl="1" indent="-342900" rtl="0">
              <a:buFont typeface="Arial" panose="020B0604020202020204" pitchFamily="34" charset="0"/>
              <a:buChar char="•"/>
            </a:pPr>
            <a:r>
              <a:rPr lang="es-419" sz="1600">
                <a:solidFill>
                  <a:srgbClr val="000000"/>
                </a:solidFill>
              </a:rPr>
              <a:t>Elección de la mejor ruta hacia las redes de destino</a:t>
            </a:r>
          </a:p>
          <a:p>
            <a:pPr marL="415985" lvl="1" indent="-342900" rtl="0">
              <a:buFont typeface="Arial" panose="020B0604020202020204" pitchFamily="34" charset="0"/>
              <a:buChar char="•"/>
            </a:pPr>
            <a:r>
              <a:rPr lang="es-419" sz="1600">
                <a:solidFill>
                  <a:srgbClr val="000000"/>
                </a:solidFill>
              </a:rPr>
              <a:t>Poder encontrar un mejor camino nuevo si la ruta actual deja de estar disponible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4614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140677"/>
            <a:ext cx="8345488" cy="731837"/>
          </a:xfrm>
        </p:spPr>
        <p:txBody>
          <a:bodyPr/>
          <a:lstStyle/>
          <a:p>
            <a:pPr rtl="0"/>
            <a:r>
              <a:rPr lang="es-419" sz="1600" dirty="0"/>
              <a:t>Enrutamiento estático y dinámico</a:t>
            </a:r>
            <a:r>
              <a:rPr lang="en-US" dirty="0"/>
              <a:t/>
            </a:r>
            <a:br>
              <a:rPr lang="en-US" dirty="0"/>
            </a:br>
            <a:r>
              <a:rPr lang="es-419" sz="2400" dirty="0"/>
              <a:t>Conceptos de protocolos de enrutamiento dinámico (continuación) </a:t>
            </a:r>
          </a:p>
        </p:txBody>
      </p:sp>
      <p:sp>
        <p:nvSpPr>
          <p:cNvPr id="6" name="Content Placeholder 5">
            <a:extLst>
              <a:ext uri="{FF2B5EF4-FFF2-40B4-BE49-F238E27FC236}">
                <a16:creationId xmlns="" xmlns:a16="http://schemas.microsoft.com/office/drawing/2014/main" id="{EFB1DA6D-F355-2040-82FE-A0FCBE57CA9A}"/>
              </a:ext>
            </a:extLst>
          </p:cNvPr>
          <p:cNvSpPr>
            <a:spLocks noGrp="1"/>
          </p:cNvSpPr>
          <p:nvPr>
            <p:ph idx="1"/>
          </p:nvPr>
        </p:nvSpPr>
        <p:spPr>
          <a:xfrm>
            <a:off x="431971" y="872514"/>
            <a:ext cx="8280057" cy="3689897"/>
          </a:xfrm>
        </p:spPr>
        <p:txBody>
          <a:bodyPr/>
          <a:lstStyle/>
          <a:p>
            <a:pPr marL="0" indent="0" algn="l" rtl="0"/>
            <a:r>
              <a:rPr lang="es-419" sz="1600" dirty="0">
                <a:solidFill>
                  <a:srgbClr val="000000"/>
                </a:solidFill>
              </a:rPr>
              <a:t>Los componentes principales de los protocolos de </a:t>
            </a:r>
            <a:r>
              <a:rPr lang="es-419" sz="1600" dirty="0" err="1">
                <a:solidFill>
                  <a:srgbClr val="000000"/>
                </a:solidFill>
              </a:rPr>
              <a:t>routing</a:t>
            </a:r>
            <a:r>
              <a:rPr lang="es-419" sz="1600" dirty="0">
                <a:solidFill>
                  <a:srgbClr val="000000"/>
                </a:solidFill>
              </a:rPr>
              <a:t> dinámico incluyen los siguientes:</a:t>
            </a:r>
          </a:p>
          <a:p>
            <a:pPr marL="358835" lvl="1" indent="-285750" rtl="0">
              <a:buFont typeface="Arial" panose="020B0604020202020204" pitchFamily="34" charset="0"/>
              <a:buChar char="•"/>
            </a:pPr>
            <a:r>
              <a:rPr lang="es-419" sz="1600" b="1" dirty="0">
                <a:solidFill>
                  <a:srgbClr val="000000"/>
                </a:solidFill>
              </a:rPr>
              <a:t>Estructuras de datos -</a:t>
            </a:r>
            <a:r>
              <a:rPr lang="es-419" sz="1600" dirty="0">
                <a:solidFill>
                  <a:srgbClr val="000000"/>
                </a:solidFill>
              </a:rPr>
              <a:t> por lo general, los protocolos de enrutamiento utilizan tablas o bases de datos para sus operaciones. Esta información se guarda en la RAM.</a:t>
            </a:r>
          </a:p>
          <a:p>
            <a:pPr marL="358835" lvl="1" indent="-285750" rtl="0">
              <a:buFont typeface="Arial" panose="020B0604020202020204" pitchFamily="34" charset="0"/>
              <a:buChar char="•"/>
            </a:pPr>
            <a:r>
              <a:rPr lang="es-419" sz="1600" b="1" dirty="0">
                <a:solidFill>
                  <a:srgbClr val="000000"/>
                </a:solidFill>
              </a:rPr>
              <a:t>Mensajes del protocolo de enrutamiento -</a:t>
            </a:r>
            <a:r>
              <a:rPr lang="es-419" sz="1600" dirty="0">
                <a:solidFill>
                  <a:srgbClr val="000000"/>
                </a:solidFill>
              </a:rPr>
              <a:t> los protocolos de enrutamiento usan varios tipos de mensajes para descubrir </a:t>
            </a:r>
            <a:r>
              <a:rPr lang="es-419" sz="1600" dirty="0" err="1">
                <a:solidFill>
                  <a:srgbClr val="000000"/>
                </a:solidFill>
              </a:rPr>
              <a:t>routers</a:t>
            </a:r>
            <a:r>
              <a:rPr lang="es-419" sz="1600" dirty="0">
                <a:solidFill>
                  <a:srgbClr val="000000"/>
                </a:solidFill>
              </a:rPr>
              <a:t> vecinos, intercambiar información de enrutamiento y realizar otras tareas para conservar información precisa acerca de ella.</a:t>
            </a:r>
          </a:p>
          <a:p>
            <a:pPr marL="358835" lvl="1" indent="-285750" rtl="0">
              <a:buFont typeface="Arial" panose="020B0604020202020204" pitchFamily="34" charset="0"/>
              <a:buChar char="•"/>
            </a:pPr>
            <a:r>
              <a:rPr lang="es-419" sz="1600" b="1" dirty="0">
                <a:solidFill>
                  <a:srgbClr val="000000"/>
                </a:solidFill>
              </a:rPr>
              <a:t>Algoritmo -</a:t>
            </a:r>
            <a:r>
              <a:rPr lang="es-419" sz="1600" dirty="0">
                <a:solidFill>
                  <a:srgbClr val="000000"/>
                </a:solidFill>
              </a:rPr>
              <a:t> un algoritmo es una lista finita de pasos que se usan para llevar a cabo una tarea. Los protocolos de </a:t>
            </a:r>
            <a:r>
              <a:rPr lang="es-419" sz="1600" dirty="0" err="1">
                <a:solidFill>
                  <a:srgbClr val="000000"/>
                </a:solidFill>
              </a:rPr>
              <a:t>routing</a:t>
            </a:r>
            <a:r>
              <a:rPr lang="es-419" sz="1600" dirty="0">
                <a:solidFill>
                  <a:srgbClr val="000000"/>
                </a:solidFill>
              </a:rPr>
              <a:t> usan algoritmos para facilitar información de </a:t>
            </a:r>
            <a:r>
              <a:rPr lang="es-419" sz="1600" dirty="0" err="1">
                <a:solidFill>
                  <a:srgbClr val="000000"/>
                </a:solidFill>
              </a:rPr>
              <a:t>routing</a:t>
            </a:r>
            <a:r>
              <a:rPr lang="es-419" sz="1600" dirty="0">
                <a:solidFill>
                  <a:srgbClr val="000000"/>
                </a:solidFill>
              </a:rPr>
              <a:t> y para determinar el mejor camino.</a:t>
            </a:r>
            <a:endParaRPr lang="en-US" sz="1600" dirty="0">
              <a:solidFill>
                <a:srgbClr val="000000"/>
              </a:solidFill>
            </a:endParaRPr>
          </a:p>
          <a:p>
            <a:pPr marL="0" indent="0" algn="l" rtl="0"/>
            <a:r>
              <a:rPr lang="es-419" sz="1600" dirty="0">
                <a:solidFill>
                  <a:srgbClr val="000000"/>
                </a:solidFill>
              </a:rPr>
              <a:t>Los protocolos de enrutamiento determinan la mejor ruta hacia cada red. Esta ruta es mostrada en la tabla de enrutamiento. La ruta se instalará en la tabla de enrutamiento, si no hay otro ruta con una distancia administrativa menor. </a:t>
            </a:r>
          </a:p>
        </p:txBody>
      </p:sp>
    </p:spTree>
    <p:extLst>
      <p:ext uri="{BB962C8B-B14F-4D97-AF65-F5344CB8AC3E}">
        <p14:creationId xmlns:p14="http://schemas.microsoft.com/office/powerpoint/2010/main" val="412502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Enrutamiento estático y dinámico</a:t>
            </a:r>
            <a:r>
              <a:rPr lang="en-US" dirty="0"/>
              <a:t/>
            </a:r>
            <a:br>
              <a:rPr lang="en-US" dirty="0"/>
            </a:br>
            <a:r>
              <a:rPr lang="es-419" sz="2400"/>
              <a:t>Mejor Ruta</a:t>
            </a:r>
          </a:p>
        </p:txBody>
      </p:sp>
      <p:sp>
        <p:nvSpPr>
          <p:cNvPr id="4" name="Content Placeholder 3">
            <a:extLst>
              <a:ext uri="{FF2B5EF4-FFF2-40B4-BE49-F238E27FC236}">
                <a16:creationId xmlns="" xmlns:a16="http://schemas.microsoft.com/office/drawing/2014/main" id="{FEC92C78-AE58-D446-8385-EEE3464D0F02}"/>
              </a:ext>
            </a:extLst>
          </p:cNvPr>
          <p:cNvSpPr>
            <a:spLocks noGrp="1"/>
          </p:cNvSpPr>
          <p:nvPr>
            <p:ph idx="1"/>
          </p:nvPr>
        </p:nvSpPr>
        <p:spPr>
          <a:xfrm>
            <a:off x="474662" y="731838"/>
            <a:ext cx="8280057" cy="1745402"/>
          </a:xfrm>
        </p:spPr>
        <p:txBody>
          <a:bodyPr/>
          <a:lstStyle/>
          <a:p>
            <a:pPr marL="0" indent="0" algn="l" rtl="0"/>
            <a:r>
              <a:rPr lang="es-419" sz="1500" dirty="0">
                <a:solidFill>
                  <a:srgbClr val="000000"/>
                </a:solidFill>
              </a:rPr>
              <a:t>El mejor camino es elegido por un protocolo de enrutamiento en función del valor o la métrica que usa para determinar la distancia para llegar a esa red. Una métrica es un valor cuantitativo que se utiliza para medir la distancia que existe hasta una red determinada. El mejor camino a una red es la ruta con la métrica más baja.</a:t>
            </a:r>
          </a:p>
          <a:p>
            <a:pPr marL="0" indent="0" algn="l" rtl="0"/>
            <a:r>
              <a:rPr lang="es-419" sz="1500" dirty="0">
                <a:solidFill>
                  <a:srgbClr val="000000"/>
                </a:solidFill>
              </a:rPr>
              <a:t>Los protocolos de enrutamiento dinámico generalmente usan sus propias reglas y métricas para construir y actualizar las tablas de enrutamiento. En la siguiente tabla se enumeran los protocolos dinámicos comunes y sus métricas.</a:t>
            </a:r>
          </a:p>
          <a:p>
            <a:pPr marL="342900" indent="-342900" algn="l">
              <a:buFont typeface="Arial" panose="020B0604020202020204" pitchFamily="34" charset="0"/>
              <a:buChar char="•"/>
            </a:pPr>
            <a:endParaRPr lang="en-US" sz="1500" dirty="0">
              <a:solidFill>
                <a:srgbClr val="000000"/>
              </a:solidFill>
            </a:endParaRPr>
          </a:p>
        </p:txBody>
      </p:sp>
      <p:graphicFrame>
        <p:nvGraphicFramePr>
          <p:cNvPr id="5" name="Table 4">
            <a:extLst>
              <a:ext uri="{FF2B5EF4-FFF2-40B4-BE49-F238E27FC236}">
                <a16:creationId xmlns="" xmlns:a16="http://schemas.microsoft.com/office/drawing/2014/main" id="{56BA8494-F3FA-0744-A03A-718FD4CD5BD8}"/>
              </a:ext>
            </a:extLst>
          </p:cNvPr>
          <p:cNvGraphicFramePr>
            <a:graphicFrameLocks noGrp="1"/>
          </p:cNvGraphicFramePr>
          <p:nvPr>
            <p:extLst>
              <p:ext uri="{D42A27DB-BD31-4B8C-83A1-F6EECF244321}">
                <p14:modId xmlns:p14="http://schemas.microsoft.com/office/powerpoint/2010/main" val="1786215585"/>
              </p:ext>
            </p:extLst>
          </p:nvPr>
        </p:nvGraphicFramePr>
        <p:xfrm>
          <a:off x="636587" y="2477240"/>
          <a:ext cx="7870826" cy="2575560"/>
        </p:xfrm>
        <a:graphic>
          <a:graphicData uri="http://schemas.openxmlformats.org/drawingml/2006/table">
            <a:tbl>
              <a:tblPr firstRow="1" bandRow="1">
                <a:tableStyleId>{5C22544A-7EE6-4342-B048-85BDC9FD1C3A}</a:tableStyleId>
              </a:tblPr>
              <a:tblGrid>
                <a:gridCol w="2428026">
                  <a:extLst>
                    <a:ext uri="{9D8B030D-6E8A-4147-A177-3AD203B41FA5}">
                      <a16:colId xmlns="" xmlns:a16="http://schemas.microsoft.com/office/drawing/2014/main" val="3206744767"/>
                    </a:ext>
                  </a:extLst>
                </a:gridCol>
                <a:gridCol w="5442800">
                  <a:extLst>
                    <a:ext uri="{9D8B030D-6E8A-4147-A177-3AD203B41FA5}">
                      <a16:colId xmlns="" xmlns:a16="http://schemas.microsoft.com/office/drawing/2014/main" val="1344843564"/>
                    </a:ext>
                  </a:extLst>
                </a:gridCol>
              </a:tblGrid>
              <a:tr h="216725">
                <a:tc>
                  <a:txBody>
                    <a:bodyPr/>
                    <a:lstStyle/>
                    <a:p>
                      <a:pPr algn="l" rtl="0" fontAlgn="ctr"/>
                      <a:r>
                        <a:rPr lang="es-419" sz="1200" b="1">
                          <a:effectLst/>
                        </a:rPr>
                        <a:t>Protocolo de enrutamiento</a:t>
                      </a:r>
                    </a:p>
                  </a:txBody>
                  <a:tcPr marL="47625" marR="47625" marT="47625" marB="47625" anchor="ctr"/>
                </a:tc>
                <a:tc>
                  <a:txBody>
                    <a:bodyPr/>
                    <a:lstStyle/>
                    <a:p>
                      <a:pPr algn="l" rtl="0" fontAlgn="ctr"/>
                      <a:r>
                        <a:rPr lang="es-419" sz="1200" b="1">
                          <a:effectLst/>
                        </a:rPr>
                        <a:t>Métrica</a:t>
                      </a:r>
                    </a:p>
                  </a:txBody>
                  <a:tcPr marL="47625" marR="47625" marT="47625" marB="47625" anchor="ctr"/>
                </a:tc>
                <a:extLst>
                  <a:ext uri="{0D108BD9-81ED-4DB2-BD59-A6C34878D82A}">
                    <a16:rowId xmlns="" xmlns:a16="http://schemas.microsoft.com/office/drawing/2014/main" val="4218101839"/>
                  </a:ext>
                </a:extLst>
              </a:tr>
              <a:tr h="540695">
                <a:tc>
                  <a:txBody>
                    <a:bodyPr/>
                    <a:lstStyle/>
                    <a:p>
                      <a:pPr rtl="0" fontAlgn="ctr"/>
                      <a:r>
                        <a:rPr lang="es-419" sz="1200" b="1">
                          <a:effectLst/>
                        </a:rPr>
                        <a:t>Routing Information Protocol (RIP)</a:t>
                      </a:r>
                    </a:p>
                  </a:txBody>
                  <a:tcPr marL="47625" marR="47625" marT="47625" marB="47625" anchor="ctr"/>
                </a:tc>
                <a:tc>
                  <a:txBody>
                    <a:bodyPr/>
                    <a:lstStyle/>
                    <a:p>
                      <a:pPr rtl="0" fontAlgn="ctr">
                        <a:buFont typeface="Arial" panose="020B0604020202020204" pitchFamily="34" charset="0"/>
                        <a:buChar char="•"/>
                      </a:pPr>
                      <a:r>
                        <a:rPr lang="es-419" sz="1200" b="0" dirty="0">
                          <a:effectLst/>
                        </a:rPr>
                        <a:t>La métrica es el recuento de saltos</a:t>
                      </a:r>
                    </a:p>
                    <a:p>
                      <a:pPr rtl="0" fontAlgn="ctr">
                        <a:buFont typeface="Arial" panose="020B0604020202020204" pitchFamily="34" charset="0"/>
                        <a:buChar char="•"/>
                      </a:pPr>
                      <a:r>
                        <a:rPr lang="es-419" sz="1200" b="0" dirty="0">
                          <a:effectLst/>
                        </a:rPr>
                        <a:t>Cada </a:t>
                      </a:r>
                      <a:r>
                        <a:rPr lang="es-419" sz="1200" b="0" dirty="0" err="1">
                          <a:effectLst/>
                        </a:rPr>
                        <a:t>router</a:t>
                      </a:r>
                      <a:r>
                        <a:rPr lang="es-419" sz="1200" b="0" dirty="0">
                          <a:effectLst/>
                        </a:rPr>
                        <a:t> a lo largo de una ruta agrega un salto al recuento de saltos.</a:t>
                      </a:r>
                    </a:p>
                    <a:p>
                      <a:pPr rtl="0" fontAlgn="ctr">
                        <a:buFont typeface="Arial" panose="020B0604020202020204" pitchFamily="34" charset="0"/>
                        <a:buChar char="•"/>
                      </a:pPr>
                      <a:r>
                        <a:rPr lang="es-419" sz="1200" b="0" dirty="0">
                          <a:effectLst/>
                        </a:rPr>
                        <a:t>Se permite un máximo de 15 saltos.</a:t>
                      </a:r>
                    </a:p>
                  </a:txBody>
                  <a:tcPr marL="47625" marR="47625" marT="47625" marB="47625" anchor="ctr"/>
                </a:tc>
                <a:extLst>
                  <a:ext uri="{0D108BD9-81ED-4DB2-BD59-A6C34878D82A}">
                    <a16:rowId xmlns="" xmlns:a16="http://schemas.microsoft.com/office/drawing/2014/main" val="4070743645"/>
                  </a:ext>
                </a:extLst>
              </a:tr>
              <a:tr h="550167">
                <a:tc>
                  <a:txBody>
                    <a:bodyPr/>
                    <a:lstStyle/>
                    <a:p>
                      <a:pPr rtl="0" fontAlgn="ctr"/>
                      <a:r>
                        <a:rPr lang="es-419" sz="1200" b="1" dirty="0">
                          <a:effectLst/>
                        </a:rPr>
                        <a:t>Open </a:t>
                      </a:r>
                      <a:r>
                        <a:rPr lang="es-419" sz="1200" b="1" dirty="0" err="1">
                          <a:effectLst/>
                        </a:rPr>
                        <a:t>Shortest</a:t>
                      </a:r>
                      <a:r>
                        <a:rPr lang="es-419" sz="1200" b="1" dirty="0">
                          <a:effectLst/>
                        </a:rPr>
                        <a:t> </a:t>
                      </a:r>
                      <a:r>
                        <a:rPr lang="es-419" sz="1200" b="1" dirty="0" err="1">
                          <a:effectLst/>
                        </a:rPr>
                        <a:t>Path</a:t>
                      </a:r>
                      <a:r>
                        <a:rPr lang="es-419" sz="1200" b="1" dirty="0">
                          <a:effectLst/>
                        </a:rPr>
                        <a:t> </a:t>
                      </a:r>
                      <a:r>
                        <a:rPr lang="es-419" sz="1200" b="1" dirty="0" err="1">
                          <a:effectLst/>
                        </a:rPr>
                        <a:t>First</a:t>
                      </a:r>
                      <a:r>
                        <a:rPr lang="es-419" sz="1200" b="1" dirty="0">
                          <a:effectLst/>
                        </a:rPr>
                        <a:t> (OSPF)</a:t>
                      </a:r>
                    </a:p>
                  </a:txBody>
                  <a:tcPr marL="47625" marR="47625" marT="47625" marB="47625" anchor="ctr"/>
                </a:tc>
                <a:tc>
                  <a:txBody>
                    <a:bodyPr/>
                    <a:lstStyle/>
                    <a:p>
                      <a:pPr rtl="0" fontAlgn="ctr">
                        <a:buFont typeface="Arial" panose="020B0604020202020204" pitchFamily="34" charset="0"/>
                        <a:buChar char="•"/>
                      </a:pPr>
                      <a:r>
                        <a:rPr lang="es-419" sz="1200" b="0">
                          <a:effectLst/>
                        </a:rPr>
                        <a:t>La métrica es el "Costo", que es basado en el ancho de banda acumulado de origen a destino.</a:t>
                      </a:r>
                    </a:p>
                    <a:p>
                      <a:pPr rtl="0" fontAlgn="ctr">
                        <a:buFont typeface="Arial" panose="020B0604020202020204" pitchFamily="34" charset="0"/>
                        <a:buChar char="•"/>
                      </a:pPr>
                      <a:r>
                        <a:rPr lang="es-419" sz="1200" b="0">
                          <a:effectLst/>
                        </a:rPr>
                        <a:t>A los enlaces más rápidos se les asignan costos más bajos en comparación con los enlaces más lentos (de mayor costo).</a:t>
                      </a:r>
                    </a:p>
                  </a:txBody>
                  <a:tcPr marL="47625" marR="47625" marT="47625" marB="47625" anchor="ctr"/>
                </a:tc>
                <a:extLst>
                  <a:ext uri="{0D108BD9-81ED-4DB2-BD59-A6C34878D82A}">
                    <a16:rowId xmlns="" xmlns:a16="http://schemas.microsoft.com/office/drawing/2014/main" val="600989251"/>
                  </a:ext>
                </a:extLst>
              </a:tr>
              <a:tr h="428471">
                <a:tc>
                  <a:txBody>
                    <a:bodyPr/>
                    <a:lstStyle/>
                    <a:p>
                      <a:pPr rtl="0" fontAlgn="ctr"/>
                      <a:r>
                        <a:rPr lang="es-419" sz="1200" b="1">
                          <a:effectLst/>
                        </a:rPr>
                        <a:t>Enhanced Interior Gateway Routing Protocol (EIGRP)</a:t>
                      </a:r>
                    </a:p>
                  </a:txBody>
                  <a:tcPr marL="47625" marR="47625" marT="47625" marB="47625" anchor="ctr"/>
                </a:tc>
                <a:tc>
                  <a:txBody>
                    <a:bodyPr/>
                    <a:lstStyle/>
                    <a:p>
                      <a:pPr rtl="0" fontAlgn="ctr">
                        <a:buFont typeface="Arial" panose="020B0604020202020204" pitchFamily="34" charset="0"/>
                        <a:buChar char="•"/>
                      </a:pPr>
                      <a:r>
                        <a:rPr lang="es-419" sz="1200" b="0" dirty="0">
                          <a:effectLst/>
                        </a:rPr>
                        <a:t>Calcula una métrica basada en los valores de ancho de banda y retraso más lentos.</a:t>
                      </a:r>
                    </a:p>
                    <a:p>
                      <a:pPr rtl="0" fontAlgn="ctr">
                        <a:buFont typeface="Arial" panose="020B0604020202020204" pitchFamily="34" charset="0"/>
                        <a:buChar char="•"/>
                      </a:pPr>
                      <a:r>
                        <a:rPr lang="es-419" sz="1200" b="0" dirty="0">
                          <a:effectLst/>
                        </a:rPr>
                        <a:t>La confiabilidad y la carga también se pueden incluir en el cálculo de la métrica.</a:t>
                      </a:r>
                    </a:p>
                  </a:txBody>
                  <a:tcPr marL="47625" marR="47625" marT="47625" marB="47625" anchor="ctr"/>
                </a:tc>
                <a:extLst>
                  <a:ext uri="{0D108BD9-81ED-4DB2-BD59-A6C34878D82A}">
                    <a16:rowId xmlns="" xmlns:a16="http://schemas.microsoft.com/office/drawing/2014/main" val="4092164397"/>
                  </a:ext>
                </a:extLst>
              </a:tr>
            </a:tbl>
          </a:graphicData>
        </a:graphic>
      </p:graphicFrame>
    </p:spTree>
    <p:extLst>
      <p:ext uri="{BB962C8B-B14F-4D97-AF65-F5344CB8AC3E}">
        <p14:creationId xmlns:p14="http://schemas.microsoft.com/office/powerpoint/2010/main" val="11912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Determinación de Ruta</a:t>
            </a:r>
            <a:r>
              <a:rPr lang="en-US" dirty="0"/>
              <a:t/>
            </a:r>
            <a:br>
              <a:rPr lang="en-US" dirty="0"/>
            </a:br>
            <a:r>
              <a:rPr lang="es-419" sz="2400"/>
              <a:t>Ejemplo de funciones del router </a:t>
            </a:r>
          </a:p>
        </p:txBody>
      </p:sp>
      <p:sp>
        <p:nvSpPr>
          <p:cNvPr id="5" name="Content Placeholder 4">
            <a:extLst>
              <a:ext uri="{FF2B5EF4-FFF2-40B4-BE49-F238E27FC236}">
                <a16:creationId xmlns="" xmlns:a16="http://schemas.microsoft.com/office/drawing/2014/main" id="{8DA360E1-1CA2-934F-8906-1F26B1ACFA49}"/>
              </a:ext>
            </a:extLst>
          </p:cNvPr>
          <p:cNvSpPr>
            <a:spLocks noGrp="1"/>
          </p:cNvSpPr>
          <p:nvPr>
            <p:ph idx="1"/>
          </p:nvPr>
        </p:nvSpPr>
        <p:spPr>
          <a:xfrm>
            <a:off x="474662" y="1069815"/>
            <a:ext cx="2789533" cy="3351919"/>
          </a:xfrm>
        </p:spPr>
        <p:txBody>
          <a:bodyPr/>
          <a:lstStyle/>
          <a:p>
            <a:pPr marL="0" indent="0" algn="l" rtl="0"/>
            <a:r>
              <a:rPr lang="es-419" sz="1600">
                <a:solidFill>
                  <a:srgbClr val="000000"/>
                </a:solidFill>
              </a:rPr>
              <a:t>El router usa su tabla de enrutamiento para encontrar la mejor ruta para reenviar un paquete. R1 y R2 utilizarán sus respectivas tablas de enrutamiento IP para determinar primero la mejor ruta y, a continuación, reenviar el paquete.</a:t>
            </a:r>
          </a:p>
        </p:txBody>
      </p:sp>
      <p:pic>
        <p:nvPicPr>
          <p:cNvPr id="4" name="Picture 3">
            <a:extLst>
              <a:ext uri="{FF2B5EF4-FFF2-40B4-BE49-F238E27FC236}">
                <a16:creationId xmlns="" xmlns:a16="http://schemas.microsoft.com/office/drawing/2014/main" id="{D87C60BC-0F34-0C4E-BFED-6A6CC74230AC}"/>
              </a:ext>
            </a:extLst>
          </p:cNvPr>
          <p:cNvPicPr>
            <a:picLocks noChangeAspect="1"/>
          </p:cNvPicPr>
          <p:nvPr/>
        </p:nvPicPr>
        <p:blipFill>
          <a:blip r:embed="rId3"/>
          <a:stretch>
            <a:fillRect/>
          </a:stretch>
        </p:blipFill>
        <p:spPr>
          <a:xfrm>
            <a:off x="3508744" y="895790"/>
            <a:ext cx="5256607" cy="3351919"/>
          </a:xfrm>
          <a:prstGeom prst="rect">
            <a:avLst/>
          </a:prstGeom>
        </p:spPr>
      </p:pic>
    </p:spTree>
    <p:extLst>
      <p:ext uri="{BB962C8B-B14F-4D97-AF65-F5344CB8AC3E}">
        <p14:creationId xmlns:p14="http://schemas.microsoft.com/office/powerpoint/2010/main" val="170082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Enrutamiento estático y dinámico</a:t>
            </a:r>
            <a:r>
              <a:rPr lang="en-US" dirty="0"/>
              <a:t/>
            </a:r>
            <a:br>
              <a:rPr lang="en-US" dirty="0"/>
            </a:br>
            <a:r>
              <a:rPr lang="es-419" sz="2400"/>
              <a:t>Balanceo de Cargas</a:t>
            </a:r>
          </a:p>
        </p:txBody>
      </p:sp>
      <p:sp>
        <p:nvSpPr>
          <p:cNvPr id="6" name="Content Placeholder 5">
            <a:extLst>
              <a:ext uri="{FF2B5EF4-FFF2-40B4-BE49-F238E27FC236}">
                <a16:creationId xmlns="" xmlns:a16="http://schemas.microsoft.com/office/drawing/2014/main" id="{90403F49-8AE6-6644-85B0-7A74AF2A5AB2}"/>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Cuando un router tiene dos o más rutas hacia un destino con métrica del mismo costo, el router reenvía los paquetes usando ambas rutas por igual. Esto se denomina “balanceo de carga de mismo costo”. </a:t>
            </a:r>
          </a:p>
          <a:p>
            <a:pPr marL="342900" indent="-342900" algn="l" rtl="0">
              <a:buFont typeface="Arial" panose="020B0604020202020204" pitchFamily="34" charset="0"/>
              <a:buChar char="•"/>
            </a:pPr>
            <a:r>
              <a:rPr lang="es-419" sz="1600" dirty="0">
                <a:solidFill>
                  <a:srgbClr val="000000"/>
                </a:solidFill>
              </a:rPr>
              <a:t>La tabla de routing contiene la única red de destino pero tiene varias interfaces de salida, una para cada ruta de mismo costo. El router reenvía los paquetes utilizando las distintas interfaces de salida que se indican en la tabla de enrutamiento.</a:t>
            </a:r>
          </a:p>
          <a:p>
            <a:pPr marL="342900" indent="-342900" algn="l" rtl="0">
              <a:buFont typeface="Arial" panose="020B0604020202020204" pitchFamily="34" charset="0"/>
              <a:buChar char="•"/>
            </a:pPr>
            <a:r>
              <a:rPr lang="es-419" sz="1600" dirty="0">
                <a:solidFill>
                  <a:srgbClr val="000000"/>
                </a:solidFill>
              </a:rPr>
              <a:t>Si está configurado correctamente, el balanceo de carga puede aumentar la efectividad y el rendimiento de la red.</a:t>
            </a:r>
          </a:p>
          <a:p>
            <a:pPr marL="342900" indent="-342900" algn="l" rtl="0">
              <a:buFont typeface="Arial" panose="020B0604020202020204" pitchFamily="34" charset="0"/>
              <a:buChar char="•"/>
            </a:pPr>
            <a:r>
              <a:rPr lang="es-419" sz="1600" dirty="0">
                <a:solidFill>
                  <a:srgbClr val="000000"/>
                </a:solidFill>
              </a:rPr>
              <a:t>El Balanceo de carga de mismo costo se implementa automáticamente mediante protocolos de enrutamiento dinámico. Se habilita con rutas estáticas cuando hay varias rutas estáticas a la misma red de destino utilizando diferentes routers de siguiente salto.</a:t>
            </a:r>
          </a:p>
          <a:p>
            <a:pPr marL="0" indent="0" algn="l"/>
            <a:endParaRPr lang="en-US" sz="1600" b="1" dirty="0">
              <a:solidFill>
                <a:srgbClr val="000000"/>
              </a:solidFill>
            </a:endParaRPr>
          </a:p>
          <a:p>
            <a:pPr marL="0" indent="0" algn="l" rtl="0"/>
            <a:r>
              <a:rPr lang="es-419" sz="1600" b="1" dirty="0">
                <a:solidFill>
                  <a:srgbClr val="000000"/>
                </a:solidFill>
              </a:rPr>
              <a:t>Nota</a:t>
            </a:r>
            <a:r>
              <a:rPr lang="es-419" sz="1600" dirty="0">
                <a:solidFill>
                  <a:srgbClr val="000000"/>
                </a:solidFill>
              </a:rPr>
              <a:t>: solo EIGRP admite el balanceo de carga con </a:t>
            </a:r>
            <a:r>
              <a:rPr lang="es-419" sz="1600" dirty="0" smtClean="0">
                <a:solidFill>
                  <a:srgbClr val="000000"/>
                </a:solidFill>
              </a:rPr>
              <a:t>distinto </a:t>
            </a:r>
            <a:r>
              <a:rPr lang="es-419" sz="1600" dirty="0">
                <a:solidFill>
                  <a:srgbClr val="000000"/>
                </a:solidFill>
              </a:rPr>
              <a:t>costo.</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87526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14.6 - Módulo de práctica y cuestionario</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551"/>
            <a:ext cx="9144000" cy="609056"/>
          </a:xfrm>
        </p:spPr>
        <p:txBody>
          <a:bodyPr/>
          <a:lstStyle/>
          <a:p>
            <a:pPr rtl="0" eaLnBrk="1" hangingPunct="1"/>
            <a:r>
              <a:rPr lang="es-419" sz="1400">
                <a:latin typeface="Arial" charset="0"/>
              </a:rPr>
              <a:t>Module 14: Routing Concepts</a:t>
            </a:r>
            <a:r>
              <a:rPr lang="en-US" dirty="0">
                <a:latin typeface="Arial" charset="0"/>
              </a:rPr>
              <a:t/>
            </a:r>
            <a:br>
              <a:rPr lang="en-US" dirty="0">
                <a:latin typeface="Arial" charset="0"/>
              </a:rPr>
            </a:br>
            <a:r>
              <a:rPr lang="es-419">
                <a:latin typeface="Arial" charset="0"/>
              </a:rPr>
              <a:t>New Terms and Commands</a:t>
            </a:r>
          </a:p>
        </p:txBody>
      </p:sp>
      <p:sp>
        <p:nvSpPr>
          <p:cNvPr id="2" name="Content Placeholder 1">
            <a:extLst>
              <a:ext uri="{FF2B5EF4-FFF2-40B4-BE49-F238E27FC236}">
                <a16:creationId xmlns="" xmlns:a16="http://schemas.microsoft.com/office/drawing/2014/main" id="{0BA3628A-DF69-8F4F-86D7-034A0FFEF989}"/>
              </a:ext>
            </a:extLst>
          </p:cNvPr>
          <p:cNvSpPr>
            <a:spLocks noGrp="1"/>
          </p:cNvSpPr>
          <p:nvPr>
            <p:ph idx="1"/>
          </p:nvPr>
        </p:nvSpPr>
        <p:spPr>
          <a:xfrm>
            <a:off x="144066" y="798944"/>
            <a:ext cx="2609768" cy="3781446"/>
          </a:xfrm>
          <a:ln>
            <a:solidFill>
              <a:srgbClr val="000000"/>
            </a:solidFill>
          </a:ln>
        </p:spPr>
        <p:txBody>
          <a:bodyPr/>
          <a:lstStyle/>
          <a:p>
            <a:pPr rtl="0">
              <a:buFont typeface="Arial" panose="020B0604020202020204" pitchFamily="34" charset="0"/>
              <a:buChar char="•"/>
            </a:pPr>
            <a:r>
              <a:rPr lang="es-419" sz="1200"/>
              <a:t>best path</a:t>
            </a:r>
          </a:p>
          <a:p>
            <a:pPr rtl="0">
              <a:buFont typeface="Arial" panose="020B0604020202020204" pitchFamily="34" charset="0"/>
              <a:buChar char="•"/>
            </a:pPr>
            <a:r>
              <a:rPr lang="es-419" sz="1200"/>
              <a:t>longest match</a:t>
            </a:r>
          </a:p>
          <a:p>
            <a:pPr rtl="0">
              <a:buFont typeface="Arial" panose="020B0604020202020204" pitchFamily="34" charset="0"/>
              <a:buChar char="•"/>
            </a:pPr>
            <a:r>
              <a:rPr lang="es-419" sz="1200"/>
              <a:t>prefix length</a:t>
            </a:r>
          </a:p>
          <a:p>
            <a:pPr rtl="0">
              <a:buFont typeface="Arial" panose="020B0604020202020204" pitchFamily="34" charset="0"/>
              <a:buChar char="•"/>
            </a:pPr>
            <a:r>
              <a:rPr lang="es-419" sz="1200"/>
              <a:t>next-hop router</a:t>
            </a:r>
          </a:p>
          <a:p>
            <a:pPr rtl="0">
              <a:buFont typeface="Arial" panose="020B0604020202020204" pitchFamily="34" charset="0"/>
              <a:buChar char="•"/>
            </a:pPr>
            <a:r>
              <a:rPr lang="es-419" sz="1200"/>
              <a:t>process switching</a:t>
            </a:r>
          </a:p>
          <a:p>
            <a:pPr rtl="0">
              <a:buFont typeface="Arial" panose="020B0604020202020204" pitchFamily="34" charset="0"/>
              <a:buChar char="•"/>
            </a:pPr>
            <a:r>
              <a:rPr lang="es-419" sz="1200"/>
              <a:t>fast switching</a:t>
            </a:r>
          </a:p>
          <a:p>
            <a:pPr rtl="0">
              <a:buFont typeface="Arial" panose="020B0604020202020204" pitchFamily="34" charset="0"/>
              <a:buChar char="•"/>
            </a:pPr>
            <a:r>
              <a:rPr lang="es-419" sz="1200"/>
              <a:t>Cisco Express Forwarding (CEF)</a:t>
            </a:r>
          </a:p>
          <a:p>
            <a:pPr rtl="0">
              <a:buFont typeface="Arial" panose="020B0604020202020204" pitchFamily="34" charset="0"/>
              <a:buChar char="•"/>
            </a:pPr>
            <a:r>
              <a:rPr lang="es-419" sz="1200"/>
              <a:t>route sources</a:t>
            </a:r>
          </a:p>
          <a:p>
            <a:pPr rtl="0">
              <a:buFont typeface="Arial" panose="020B0604020202020204" pitchFamily="34" charset="0"/>
              <a:buChar char="•"/>
            </a:pPr>
            <a:r>
              <a:rPr lang="es-419" sz="1200"/>
              <a:t>static routes</a:t>
            </a:r>
          </a:p>
          <a:p>
            <a:pPr rtl="0">
              <a:buFont typeface="Arial" panose="020B0604020202020204" pitchFamily="34" charset="0"/>
              <a:buChar char="•"/>
            </a:pPr>
            <a:r>
              <a:rPr lang="es-419" sz="1200"/>
              <a:t>dynamic routing protocols</a:t>
            </a:r>
          </a:p>
        </p:txBody>
      </p:sp>
      <p:sp>
        <p:nvSpPr>
          <p:cNvPr id="6" name="Content Placeholder 2">
            <a:extLst>
              <a:ext uri="{FF2B5EF4-FFF2-40B4-BE49-F238E27FC236}">
                <a16:creationId xmlns="" xmlns:a16="http://schemas.microsoft.com/office/drawing/2014/main" id="{B1627BFE-6B32-CC4C-95DE-D9696B38972C}"/>
              </a:ext>
            </a:extLst>
          </p:cNvPr>
          <p:cNvSpPr txBox="1">
            <a:spLocks/>
          </p:cNvSpPr>
          <p:nvPr/>
        </p:nvSpPr>
        <p:spPr bwMode="auto">
          <a:xfrm>
            <a:off x="2753834" y="798944"/>
            <a:ext cx="3327989" cy="378144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es-419" sz="1200"/>
              <a:t>ip route</a:t>
            </a:r>
          </a:p>
          <a:p>
            <a:pPr rtl="0">
              <a:buFont typeface="Arial" panose="020B0604020202020204" pitchFamily="34" charset="0"/>
              <a:buChar char="•"/>
            </a:pPr>
            <a:r>
              <a:rPr lang="es-419" sz="1200"/>
              <a:t>Default Route</a:t>
            </a:r>
          </a:p>
          <a:p>
            <a:pPr rtl="0">
              <a:buFont typeface="Arial" panose="020B0604020202020204" pitchFamily="34" charset="0"/>
              <a:buChar char="•"/>
            </a:pPr>
            <a:r>
              <a:rPr lang="es-419" sz="1200" b="1"/>
              <a:t>ip route 0.0.0.0 0.0.0.0 [ exit-if | next-hop-ip ]</a:t>
            </a:r>
          </a:p>
          <a:p>
            <a:pPr rtl="0">
              <a:buFont typeface="Arial" panose="020B0604020202020204" pitchFamily="34" charset="0"/>
              <a:buChar char="•"/>
            </a:pPr>
            <a:r>
              <a:rPr lang="es-419" sz="1200" b="1"/>
              <a:t>ipv6 route ::/0 [ exit-if | next-hop-ipv6 ]</a:t>
            </a:r>
          </a:p>
          <a:p>
            <a:pPr rtl="0">
              <a:buFont typeface="Arial" panose="020B0604020202020204" pitchFamily="34" charset="0"/>
              <a:buChar char="•"/>
            </a:pPr>
            <a:r>
              <a:rPr lang="es-419" sz="1200"/>
              <a:t> Administrative Distance</a:t>
            </a:r>
          </a:p>
          <a:p>
            <a:pPr rtl="0">
              <a:buFont typeface="Arial" panose="020B0604020202020204" pitchFamily="34" charset="0"/>
              <a:buChar char="•"/>
            </a:pPr>
            <a:r>
              <a:rPr lang="es-419" sz="1200"/>
              <a:t>RIPv2</a:t>
            </a:r>
          </a:p>
          <a:p>
            <a:pPr rtl="0">
              <a:buFont typeface="Arial" panose="020B0604020202020204" pitchFamily="34" charset="0"/>
              <a:buChar char="•"/>
            </a:pPr>
            <a:r>
              <a:rPr lang="es-419" sz="1200"/>
              <a:t>OSPFv2</a:t>
            </a:r>
          </a:p>
          <a:p>
            <a:pPr rtl="0">
              <a:buFont typeface="Arial" panose="020B0604020202020204" pitchFamily="34" charset="0"/>
              <a:buChar char="•"/>
            </a:pPr>
            <a:r>
              <a:rPr lang="es-419" sz="1200"/>
              <a:t>EIGRP</a:t>
            </a:r>
          </a:p>
          <a:p>
            <a:pPr rtl="0">
              <a:buFont typeface="Arial" panose="020B0604020202020204" pitchFamily="34" charset="0"/>
              <a:buChar char="•"/>
            </a:pPr>
            <a:r>
              <a:rPr lang="es-419" sz="1200"/>
              <a:t>EIGRP for IPv6</a:t>
            </a:r>
          </a:p>
          <a:p>
            <a:pPr rtl="0">
              <a:buFont typeface="Arial" panose="020B0604020202020204" pitchFamily="34" charset="0"/>
              <a:buChar char="•"/>
            </a:pPr>
            <a:r>
              <a:rPr lang="es-419" sz="1200"/>
              <a:t>OSPFv3</a:t>
            </a:r>
          </a:p>
          <a:p>
            <a:pPr rtl="0">
              <a:buFont typeface="Arial" panose="020B0604020202020204" pitchFamily="34" charset="0"/>
              <a:buChar char="•"/>
            </a:pPr>
            <a:r>
              <a:rPr lang="es-419" sz="1200"/>
              <a:t>IS-IS</a:t>
            </a:r>
          </a:p>
        </p:txBody>
      </p:sp>
      <p:sp>
        <p:nvSpPr>
          <p:cNvPr id="5" name="Content Placeholder 2">
            <a:extLst>
              <a:ext uri="{FF2B5EF4-FFF2-40B4-BE49-F238E27FC236}">
                <a16:creationId xmlns="" xmlns:a16="http://schemas.microsoft.com/office/drawing/2014/main" id="{7962729B-3E39-2A4E-915D-C2189FE9D54D}"/>
              </a:ext>
            </a:extLst>
          </p:cNvPr>
          <p:cNvSpPr txBox="1">
            <a:spLocks/>
          </p:cNvSpPr>
          <p:nvPr/>
        </p:nvSpPr>
        <p:spPr bwMode="auto">
          <a:xfrm>
            <a:off x="6081823" y="798944"/>
            <a:ext cx="2739824" cy="378144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es-419" sz="1200"/>
              <a:t>IS-IS for IPv6</a:t>
            </a:r>
          </a:p>
          <a:p>
            <a:pPr rtl="0">
              <a:buFont typeface="Arial" panose="020B0604020202020204" pitchFamily="34" charset="0"/>
              <a:buChar char="•"/>
            </a:pPr>
            <a:r>
              <a:rPr lang="es-419" sz="1200"/>
              <a:t>BGP</a:t>
            </a:r>
          </a:p>
          <a:p>
            <a:pPr rtl="0">
              <a:buFont typeface="Arial" panose="020B0604020202020204" pitchFamily="34" charset="0"/>
              <a:buChar char="•"/>
            </a:pPr>
            <a:r>
              <a:rPr lang="es-419" sz="1200"/>
              <a:t>BGP-MP</a:t>
            </a:r>
          </a:p>
          <a:p>
            <a:pPr rtl="0">
              <a:buFont typeface="Arial" panose="020B0604020202020204" pitchFamily="34" charset="0"/>
              <a:buChar char="•"/>
            </a:pPr>
            <a:r>
              <a:rPr lang="es-419" sz="1200"/>
              <a:t>EGP</a:t>
            </a:r>
          </a:p>
          <a:p>
            <a:pPr rtl="0">
              <a:buFont typeface="Arial" panose="020B0604020202020204" pitchFamily="34" charset="0"/>
              <a:buChar char="•"/>
            </a:pPr>
            <a:r>
              <a:rPr lang="es-419" sz="1200"/>
              <a:t>load balancing</a:t>
            </a:r>
          </a:p>
          <a:p>
            <a:pPr rtl="0">
              <a:buFont typeface="Arial" panose="020B0604020202020204" pitchFamily="34" charset="0"/>
              <a:buChar char="•"/>
            </a:pPr>
            <a:r>
              <a:rPr lang="es-419" sz="1200"/>
              <a:t>equal-cost load balancing</a:t>
            </a:r>
          </a:p>
          <a:p>
            <a:pPr rtl="0">
              <a:buFont typeface="Arial" panose="020B0604020202020204" pitchFamily="34" charset="0"/>
              <a:buChar char="•"/>
            </a:pPr>
            <a:r>
              <a:rPr lang="es-419" sz="1200"/>
              <a:t>unequal-cost load balancing</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Determinación de Ruta</a:t>
            </a:r>
            <a:r>
              <a:rPr lang="en-US" dirty="0"/>
              <a:t/>
            </a:r>
            <a:br>
              <a:rPr lang="en-US" dirty="0"/>
            </a:br>
            <a:r>
              <a:rPr lang="es-419" sz="2400"/>
              <a:t>Mejor ruta es igual a la coincidencia más larga</a:t>
            </a:r>
          </a:p>
        </p:txBody>
      </p:sp>
      <p:sp>
        <p:nvSpPr>
          <p:cNvPr id="4" name="Content Placeholder 3">
            <a:extLst>
              <a:ext uri="{FF2B5EF4-FFF2-40B4-BE49-F238E27FC236}">
                <a16:creationId xmlns="" xmlns:a16="http://schemas.microsoft.com/office/drawing/2014/main" id="{E7E03756-D884-1D4C-99D5-D0BE6418AA3F}"/>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La mejor ruta de la tabla de enrutamiento también se conoce como la coincidencia más larga.</a:t>
            </a:r>
          </a:p>
          <a:p>
            <a:pPr marL="342900" indent="-342900" algn="l" rtl="0">
              <a:buFont typeface="Arial" panose="020B0604020202020204" pitchFamily="34" charset="0"/>
              <a:buChar char="•"/>
            </a:pPr>
            <a:r>
              <a:rPr lang="es-419" sz="1600">
                <a:solidFill>
                  <a:srgbClr val="000000"/>
                </a:solidFill>
              </a:rPr>
              <a:t>La tabla de enrutamiento contiene entradas de ruta que consisten en un prefijo (dirección de red) y una longitud de prefijo. Para que haya una coincidencia entre la dirección IPv4 de destino de un paquete y una ruta en la tabla de enrutamiento, una cantidad mínima de los bits del extremo izquierdo deben coincidir entre la dirección IPv4 del paquete y la ruta en la tabla de routing. La máscara de subred de la ruta en la tabla de enrutamiento se utiliza para determinar la cantidad mínima de bits del extremo izquierdo que deben coincidir. </a:t>
            </a:r>
          </a:p>
          <a:p>
            <a:pPr marL="342900" indent="-342900" algn="l" rtl="0">
              <a:buFont typeface="Arial" panose="020B0604020202020204" pitchFamily="34" charset="0"/>
              <a:buChar char="•"/>
            </a:pPr>
            <a:r>
              <a:rPr lang="es-419" sz="1600">
                <a:solidFill>
                  <a:srgbClr val="000000"/>
                </a:solidFill>
              </a:rPr>
              <a:t>La mejor coincidencia es la ruta de la tabla de enrutamiento que contiene la mayor cantidad de bits del extremo izquierdo coincidentes con la dirección IPv4 de destino del paquete. La coincidencia más larga es la ruta preferida.</a:t>
            </a:r>
          </a:p>
          <a:p>
            <a:pPr marL="0" indent="0" algn="l"/>
            <a:endParaRPr lang="en-US" sz="1600" b="1" dirty="0">
              <a:solidFill>
                <a:srgbClr val="000000"/>
              </a:solidFill>
            </a:endParaRPr>
          </a:p>
          <a:p>
            <a:pPr marL="0" indent="0" algn="l" rtl="0"/>
            <a:r>
              <a:rPr lang="es-419" sz="1600" b="1">
                <a:solidFill>
                  <a:srgbClr val="000000"/>
                </a:solidFill>
              </a:rPr>
              <a:t>Nota</a:t>
            </a:r>
            <a:r>
              <a:rPr lang="es-419" sz="1600">
                <a:solidFill>
                  <a:srgbClr val="000000"/>
                </a:solidFill>
              </a:rPr>
              <a:t>: El término longitud del prefijo se utilizará para hacer referencia a la parte de red de direcciones IPv4 e IPv6.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54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Determinación de Ruta</a:t>
            </a:r>
            <a:r>
              <a:rPr lang="en-US" dirty="0"/>
              <a:t/>
            </a:r>
            <a:br>
              <a:rPr lang="en-US" dirty="0"/>
            </a:br>
            <a:r>
              <a:rPr lang="es-419" sz="2400"/>
              <a:t>Ejemplo de coincidencia más larga de IPv4</a:t>
            </a:r>
          </a:p>
        </p:txBody>
      </p:sp>
      <p:sp>
        <p:nvSpPr>
          <p:cNvPr id="5" name="Content Placeholder 4">
            <a:extLst>
              <a:ext uri="{FF2B5EF4-FFF2-40B4-BE49-F238E27FC236}">
                <a16:creationId xmlns="" xmlns:a16="http://schemas.microsoft.com/office/drawing/2014/main" id="{5C7823D0-3393-B44E-BCEB-42C02BEADA06}"/>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En la tabla, un paquete IPv4 tiene la dirección IPv4 de destino 172.16.0.10. El router tiene tres rutas posibles que coinciden con este paquete: 172.16.0.0/12, 172.16.0.0/18 y 172.16.0.0/26. De las tres rutas, 172.16.0.0/26 tiene la coincidencia más larga y se elige para reenviar el paquete. Recuerde que para que cualquiera de estas rutas se considere una coincidencia debe tener al menos la cantidad de bits que se indica en la máscara de subred de la ruta.</a:t>
            </a:r>
          </a:p>
        </p:txBody>
      </p:sp>
      <p:graphicFrame>
        <p:nvGraphicFramePr>
          <p:cNvPr id="6" name="Table 5">
            <a:extLst>
              <a:ext uri="{FF2B5EF4-FFF2-40B4-BE49-F238E27FC236}">
                <a16:creationId xmlns="" xmlns:a16="http://schemas.microsoft.com/office/drawing/2014/main" id="{609510E1-B472-4C48-A8F6-30F29CA0F817}"/>
              </a:ext>
            </a:extLst>
          </p:cNvPr>
          <p:cNvGraphicFramePr>
            <a:graphicFrameLocks noGrp="1"/>
          </p:cNvGraphicFramePr>
          <p:nvPr>
            <p:extLst>
              <p:ext uri="{D42A27DB-BD31-4B8C-83A1-F6EECF244321}">
                <p14:modId xmlns:p14="http://schemas.microsoft.com/office/powerpoint/2010/main" val="3102209662"/>
              </p:ext>
            </p:extLst>
          </p:nvPr>
        </p:nvGraphicFramePr>
        <p:xfrm>
          <a:off x="797977" y="2336652"/>
          <a:ext cx="7548046" cy="2376170"/>
        </p:xfrm>
        <a:graphic>
          <a:graphicData uri="http://schemas.openxmlformats.org/drawingml/2006/table">
            <a:tbl>
              <a:tblPr firstRow="1" bandRow="1">
                <a:tableStyleId>{5C22544A-7EE6-4342-B048-85BDC9FD1C3A}</a:tableStyleId>
              </a:tblPr>
              <a:tblGrid>
                <a:gridCol w="1105251">
                  <a:extLst>
                    <a:ext uri="{9D8B030D-6E8A-4147-A177-3AD203B41FA5}">
                      <a16:colId xmlns="" xmlns:a16="http://schemas.microsoft.com/office/drawing/2014/main" val="2127096387"/>
                    </a:ext>
                  </a:extLst>
                </a:gridCol>
                <a:gridCol w="2052619">
                  <a:extLst>
                    <a:ext uri="{9D8B030D-6E8A-4147-A177-3AD203B41FA5}">
                      <a16:colId xmlns="" xmlns:a16="http://schemas.microsoft.com/office/drawing/2014/main" val="2763306768"/>
                    </a:ext>
                  </a:extLst>
                </a:gridCol>
                <a:gridCol w="4390176">
                  <a:extLst>
                    <a:ext uri="{9D8B030D-6E8A-4147-A177-3AD203B41FA5}">
                      <a16:colId xmlns="" xmlns:a16="http://schemas.microsoft.com/office/drawing/2014/main" val="3267492099"/>
                    </a:ext>
                  </a:extLst>
                </a:gridCol>
              </a:tblGrid>
              <a:tr h="370840">
                <a:tc gridSpan="2">
                  <a:txBody>
                    <a:bodyPr/>
                    <a:lstStyle/>
                    <a:p>
                      <a:pPr algn="l" rtl="0" fontAlgn="ctr"/>
                      <a:r>
                        <a:rPr lang="es-419">
                          <a:effectLst/>
                        </a:rPr>
                        <a:t>Dirección IPv4 de destino</a:t>
                      </a:r>
                    </a:p>
                  </a:txBody>
                  <a:tcPr marL="47625" marR="47625" marT="47625" marB="47625" anchor="ctr"/>
                </a:tc>
                <a:tc hMerge="1">
                  <a:txBody>
                    <a:bodyPr/>
                    <a:lstStyle/>
                    <a:p>
                      <a:endParaRPr lang="en-US"/>
                    </a:p>
                  </a:txBody>
                  <a:tcPr/>
                </a:tc>
                <a:tc>
                  <a:txBody>
                    <a:bodyPr/>
                    <a:lstStyle/>
                    <a:p>
                      <a:pPr algn="l" rtl="0" fontAlgn="ctr"/>
                      <a:r>
                        <a:rPr lang="es-419">
                          <a:effectLst/>
                        </a:rPr>
                        <a:t>Dirección de host en formato binario</a:t>
                      </a:r>
                    </a:p>
                  </a:txBody>
                  <a:tcPr marL="47625" marR="47625" marT="47625" marB="47625" anchor="ctr"/>
                </a:tc>
                <a:extLst>
                  <a:ext uri="{0D108BD9-81ED-4DB2-BD59-A6C34878D82A}">
                    <a16:rowId xmlns="" xmlns:a16="http://schemas.microsoft.com/office/drawing/2014/main" val="35115582"/>
                  </a:ext>
                </a:extLst>
              </a:tr>
              <a:tr h="370840">
                <a:tc gridSpan="2">
                  <a:txBody>
                    <a:bodyPr/>
                    <a:lstStyle/>
                    <a:p>
                      <a:pPr rtl="0" fontAlgn="ctr"/>
                      <a:r>
                        <a:rPr lang="es-419" b="0">
                          <a:effectLst/>
                        </a:rPr>
                        <a:t>172.16.0.10</a:t>
                      </a:r>
                    </a:p>
                  </a:txBody>
                  <a:tcPr marL="47625" marR="47625" marT="47625" marB="47625" anchor="ctr"/>
                </a:tc>
                <a:tc hMerge="1">
                  <a:txBody>
                    <a:bodyPr/>
                    <a:lstStyle/>
                    <a:p>
                      <a:endParaRPr lang="en-US"/>
                    </a:p>
                  </a:txBody>
                  <a:tcPr/>
                </a:tc>
                <a:tc>
                  <a:txBody>
                    <a:bodyPr/>
                    <a:lstStyle/>
                    <a:p>
                      <a:pPr rtl="0" fontAlgn="ctr"/>
                      <a:r>
                        <a:rPr lang="es-419" b="1">
                          <a:effectLst/>
                        </a:rPr>
                        <a:t>10101100.00010000.00000000.00</a:t>
                      </a:r>
                      <a:r>
                        <a:rPr lang="es-419" b="0">
                          <a:effectLst/>
                        </a:rPr>
                        <a:t>001010</a:t>
                      </a:r>
                    </a:p>
                  </a:txBody>
                  <a:tcPr marL="47625" marR="47625" marT="47625" marB="47625" anchor="ctr"/>
                </a:tc>
                <a:extLst>
                  <a:ext uri="{0D108BD9-81ED-4DB2-BD59-A6C34878D82A}">
                    <a16:rowId xmlns="" xmlns:a16="http://schemas.microsoft.com/office/drawing/2014/main" val="4171924536"/>
                  </a:ext>
                </a:extLst>
              </a:tr>
              <a:tr h="370840">
                <a:tc>
                  <a:txBody>
                    <a:bodyPr/>
                    <a:lstStyle/>
                    <a:p>
                      <a:pPr algn="l" rtl="0" fontAlgn="ctr"/>
                      <a:r>
                        <a:rPr lang="es-419">
                          <a:effectLst/>
                        </a:rPr>
                        <a:t>Entradas de ruta</a:t>
                      </a:r>
                    </a:p>
                  </a:txBody>
                  <a:tcPr marL="47625" marR="47625" marT="47625" marB="47625" anchor="ctr"/>
                </a:tc>
                <a:tc>
                  <a:txBody>
                    <a:bodyPr/>
                    <a:lstStyle/>
                    <a:p>
                      <a:pPr algn="l" rtl="0" fontAlgn="ctr"/>
                      <a:r>
                        <a:rPr lang="es-419">
                          <a:effectLst/>
                        </a:rPr>
                        <a:t>Longitud del prefijo/prefijo</a:t>
                      </a:r>
                    </a:p>
                  </a:txBody>
                  <a:tcPr marL="47625" marR="47625" marT="47625" marB="47625" anchor="ctr"/>
                </a:tc>
                <a:tc>
                  <a:txBody>
                    <a:bodyPr/>
                    <a:lstStyle/>
                    <a:p>
                      <a:pPr algn="l" rtl="0" fontAlgn="ctr"/>
                      <a:r>
                        <a:rPr lang="es-419">
                          <a:effectLst/>
                        </a:rPr>
                        <a:t>Dirección de host en formato binario</a:t>
                      </a:r>
                    </a:p>
                  </a:txBody>
                  <a:tcPr marL="47625" marR="47625" marT="47625" marB="47625" anchor="ctr"/>
                </a:tc>
                <a:extLst>
                  <a:ext uri="{0D108BD9-81ED-4DB2-BD59-A6C34878D82A}">
                    <a16:rowId xmlns="" xmlns:a16="http://schemas.microsoft.com/office/drawing/2014/main" val="3857871476"/>
                  </a:ext>
                </a:extLst>
              </a:tr>
              <a:tr h="370840">
                <a:tc>
                  <a:txBody>
                    <a:bodyPr/>
                    <a:lstStyle/>
                    <a:p>
                      <a:pPr rtl="0" fontAlgn="ctr"/>
                      <a:r>
                        <a:rPr lang="es-419" b="0">
                          <a:effectLst/>
                        </a:rPr>
                        <a:t>1</a:t>
                      </a:r>
                    </a:p>
                  </a:txBody>
                  <a:tcPr marL="47625" marR="47625" marT="47625" marB="47625" anchor="ctr"/>
                </a:tc>
                <a:tc>
                  <a:txBody>
                    <a:bodyPr/>
                    <a:lstStyle/>
                    <a:p>
                      <a:pPr rtl="0" fontAlgn="ctr"/>
                      <a:r>
                        <a:rPr lang="es-419" b="0">
                          <a:effectLst/>
                        </a:rPr>
                        <a:t>172.16.0.0</a:t>
                      </a:r>
                      <a:r>
                        <a:rPr lang="es-419" b="1">
                          <a:effectLst/>
                        </a:rPr>
                        <a:t>/12</a:t>
                      </a:r>
                    </a:p>
                  </a:txBody>
                  <a:tcPr marL="47625" marR="47625" marT="47625" marB="47625" anchor="ctr"/>
                </a:tc>
                <a:tc>
                  <a:txBody>
                    <a:bodyPr/>
                    <a:lstStyle/>
                    <a:p>
                      <a:pPr rtl="0" fontAlgn="ctr"/>
                      <a:r>
                        <a:rPr lang="es-419" b="1">
                          <a:effectLst/>
                        </a:rPr>
                        <a:t>10101100.0001</a:t>
                      </a:r>
                      <a:r>
                        <a:rPr lang="es-419" b="0">
                          <a:effectLst/>
                        </a:rPr>
                        <a:t>0000.000000001010</a:t>
                      </a:r>
                    </a:p>
                  </a:txBody>
                  <a:tcPr marL="47625" marR="47625" marT="47625" marB="47625" anchor="ctr"/>
                </a:tc>
                <a:extLst>
                  <a:ext uri="{0D108BD9-81ED-4DB2-BD59-A6C34878D82A}">
                    <a16:rowId xmlns="" xmlns:a16="http://schemas.microsoft.com/office/drawing/2014/main" val="803855328"/>
                  </a:ext>
                </a:extLst>
              </a:tr>
              <a:tr h="370840">
                <a:tc>
                  <a:txBody>
                    <a:bodyPr/>
                    <a:lstStyle/>
                    <a:p>
                      <a:pPr rtl="0" fontAlgn="ctr"/>
                      <a:r>
                        <a:rPr lang="es-419" b="0">
                          <a:effectLst/>
                        </a:rPr>
                        <a:t>2</a:t>
                      </a:r>
                    </a:p>
                  </a:txBody>
                  <a:tcPr marL="47625" marR="47625" marT="47625" marB="47625" anchor="ctr"/>
                </a:tc>
                <a:tc>
                  <a:txBody>
                    <a:bodyPr/>
                    <a:lstStyle/>
                    <a:p>
                      <a:pPr rtl="0" fontAlgn="ctr"/>
                      <a:r>
                        <a:rPr lang="es-419" b="0">
                          <a:effectLst/>
                        </a:rPr>
                        <a:t>172.16.0.0</a:t>
                      </a:r>
                      <a:r>
                        <a:rPr lang="es-419" b="1">
                          <a:effectLst/>
                        </a:rPr>
                        <a:t>/18</a:t>
                      </a:r>
                    </a:p>
                  </a:txBody>
                  <a:tcPr marL="47625" marR="47625" marT="47625" marB="47625" anchor="ctr"/>
                </a:tc>
                <a:tc>
                  <a:txBody>
                    <a:bodyPr/>
                    <a:lstStyle/>
                    <a:p>
                      <a:pPr rtl="0" fontAlgn="ctr"/>
                      <a:r>
                        <a:rPr lang="es-419" b="1">
                          <a:effectLst/>
                        </a:rPr>
                        <a:t>10101100.00010000.00</a:t>
                      </a:r>
                      <a:r>
                        <a:rPr lang="es-419" b="0">
                          <a:effectLst/>
                        </a:rPr>
                        <a:t>000000.00001010</a:t>
                      </a:r>
                    </a:p>
                  </a:txBody>
                  <a:tcPr marL="47625" marR="47625" marT="47625" marB="47625" anchor="ctr"/>
                </a:tc>
                <a:extLst>
                  <a:ext uri="{0D108BD9-81ED-4DB2-BD59-A6C34878D82A}">
                    <a16:rowId xmlns="" xmlns:a16="http://schemas.microsoft.com/office/drawing/2014/main" val="3977272778"/>
                  </a:ext>
                </a:extLst>
              </a:tr>
              <a:tr h="370840">
                <a:tc>
                  <a:txBody>
                    <a:bodyPr/>
                    <a:lstStyle/>
                    <a:p>
                      <a:pPr rtl="0" fontAlgn="ctr"/>
                      <a:r>
                        <a:rPr lang="es-419" b="0">
                          <a:effectLst/>
                        </a:rPr>
                        <a:t>3</a:t>
                      </a:r>
                    </a:p>
                  </a:txBody>
                  <a:tcPr marL="47625" marR="47625" marT="47625" marB="47625" anchor="ctr"/>
                </a:tc>
                <a:tc>
                  <a:txBody>
                    <a:bodyPr/>
                    <a:lstStyle/>
                    <a:p>
                      <a:pPr rtl="0" fontAlgn="ctr"/>
                      <a:r>
                        <a:rPr lang="es-419" b="0">
                          <a:effectLst/>
                        </a:rPr>
                        <a:t>172.16.0.0</a:t>
                      </a:r>
                      <a:r>
                        <a:rPr lang="es-419" b="1">
                          <a:effectLst/>
                        </a:rPr>
                        <a:t>/26</a:t>
                      </a:r>
                    </a:p>
                  </a:txBody>
                  <a:tcPr marL="47625" marR="47625" marT="47625" marB="47625" anchor="ctr"/>
                </a:tc>
                <a:tc>
                  <a:txBody>
                    <a:bodyPr/>
                    <a:lstStyle/>
                    <a:p>
                      <a:pPr rtl="0" fontAlgn="ctr"/>
                      <a:r>
                        <a:rPr lang="es-419" b="1">
                          <a:effectLst/>
                        </a:rPr>
                        <a:t>10101100.00010000.00000000.00</a:t>
                      </a:r>
                      <a:r>
                        <a:rPr lang="es-419" b="0">
                          <a:effectLst/>
                        </a:rPr>
                        <a:t>001010</a:t>
                      </a:r>
                    </a:p>
                  </a:txBody>
                  <a:tcPr marL="47625" marR="47625" marT="47625" marB="47625" anchor="ctr"/>
                </a:tc>
                <a:extLst>
                  <a:ext uri="{0D108BD9-81ED-4DB2-BD59-A6C34878D82A}">
                    <a16:rowId xmlns="" xmlns:a16="http://schemas.microsoft.com/office/drawing/2014/main" val="143080834"/>
                  </a:ext>
                </a:extLst>
              </a:tr>
            </a:tbl>
          </a:graphicData>
        </a:graphic>
      </p:graphicFrame>
    </p:spTree>
    <p:extLst>
      <p:ext uri="{BB962C8B-B14F-4D97-AF65-F5344CB8AC3E}">
        <p14:creationId xmlns:p14="http://schemas.microsoft.com/office/powerpoint/2010/main" val="358296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Determinación de Ruta </a:t>
            </a:r>
            <a:r>
              <a:rPr lang="en-US" dirty="0"/>
              <a:t/>
            </a:r>
            <a:br>
              <a:rPr lang="en-US" dirty="0"/>
            </a:br>
            <a:r>
              <a:rPr lang="es-419" sz="2400"/>
              <a:t>Ejemplo de coincidencia más larga de IPv6</a:t>
            </a:r>
          </a:p>
        </p:txBody>
      </p:sp>
      <p:sp>
        <p:nvSpPr>
          <p:cNvPr id="4" name="Content Placeholder 3">
            <a:extLst>
              <a:ext uri="{FF2B5EF4-FFF2-40B4-BE49-F238E27FC236}">
                <a16:creationId xmlns="" xmlns:a16="http://schemas.microsoft.com/office/drawing/2014/main" id="{21ABB7B4-58E8-4648-912E-38FC82C165E5}"/>
              </a:ext>
            </a:extLst>
          </p:cNvPr>
          <p:cNvSpPr>
            <a:spLocks noGrp="1"/>
          </p:cNvSpPr>
          <p:nvPr>
            <p:ph idx="1"/>
          </p:nvPr>
        </p:nvSpPr>
        <p:spPr>
          <a:xfrm>
            <a:off x="474662" y="731837"/>
            <a:ext cx="8280057" cy="1348633"/>
          </a:xfrm>
        </p:spPr>
        <p:txBody>
          <a:bodyPr/>
          <a:lstStyle/>
          <a:p>
            <a:pPr marL="0" indent="0" algn="l" rtl="0"/>
            <a:r>
              <a:rPr lang="es-419" sz="1600">
                <a:solidFill>
                  <a:srgbClr val="000000"/>
                </a:solidFill>
              </a:rPr>
              <a:t>Un paquete IPv6 tiene la dirección IPv6 de destino 2001:db8:c000::99. En este ejemplo se muestran tres entradas de ruta, pero sólo dos de ellas son una coincidencia válida, siendo una de ellas la coincidencia más larga. Las dos primeras entradas de ruta tienen longitudes de prefijo que tienen el número requerido de bits coincidentes como indica la longitud del prefijo. La tercera entrada de ruta no coincide porque su prefijo /64 requiere 64 bits coincidentes. </a:t>
            </a:r>
          </a:p>
        </p:txBody>
      </p:sp>
      <p:graphicFrame>
        <p:nvGraphicFramePr>
          <p:cNvPr id="7" name="Table 6">
            <a:extLst>
              <a:ext uri="{FF2B5EF4-FFF2-40B4-BE49-F238E27FC236}">
                <a16:creationId xmlns="" xmlns:a16="http://schemas.microsoft.com/office/drawing/2014/main" id="{DA139217-7A24-4444-A0D2-2BC5548001D7}"/>
              </a:ext>
            </a:extLst>
          </p:cNvPr>
          <p:cNvGraphicFramePr>
            <a:graphicFrameLocks noGrp="1"/>
          </p:cNvGraphicFramePr>
          <p:nvPr>
            <p:extLst>
              <p:ext uri="{D42A27DB-BD31-4B8C-83A1-F6EECF244321}">
                <p14:modId xmlns:p14="http://schemas.microsoft.com/office/powerpoint/2010/main" val="1716572179"/>
              </p:ext>
            </p:extLst>
          </p:nvPr>
        </p:nvGraphicFramePr>
        <p:xfrm>
          <a:off x="691117" y="2406333"/>
          <a:ext cx="7654371" cy="2005330"/>
        </p:xfrm>
        <a:graphic>
          <a:graphicData uri="http://schemas.openxmlformats.org/drawingml/2006/table">
            <a:tbl>
              <a:tblPr firstRow="1" bandRow="1">
                <a:tableStyleId>{5C22544A-7EE6-4342-B048-85BDC9FD1C3A}</a:tableStyleId>
              </a:tblPr>
              <a:tblGrid>
                <a:gridCol w="1403498">
                  <a:extLst>
                    <a:ext uri="{9D8B030D-6E8A-4147-A177-3AD203B41FA5}">
                      <a16:colId xmlns="" xmlns:a16="http://schemas.microsoft.com/office/drawing/2014/main" val="2753520791"/>
                    </a:ext>
                  </a:extLst>
                </a:gridCol>
                <a:gridCol w="2721935">
                  <a:extLst>
                    <a:ext uri="{9D8B030D-6E8A-4147-A177-3AD203B41FA5}">
                      <a16:colId xmlns="" xmlns:a16="http://schemas.microsoft.com/office/drawing/2014/main" val="3548801152"/>
                    </a:ext>
                  </a:extLst>
                </a:gridCol>
                <a:gridCol w="3528938">
                  <a:extLst>
                    <a:ext uri="{9D8B030D-6E8A-4147-A177-3AD203B41FA5}">
                      <a16:colId xmlns="" xmlns:a16="http://schemas.microsoft.com/office/drawing/2014/main" val="193526548"/>
                    </a:ext>
                  </a:extLst>
                </a:gridCol>
              </a:tblGrid>
              <a:tr h="370840">
                <a:tc>
                  <a:txBody>
                    <a:bodyPr/>
                    <a:lstStyle/>
                    <a:p>
                      <a:pPr rtl="0"/>
                      <a:r>
                        <a:rPr lang="es-419"/>
                        <a:t>Destino</a:t>
                      </a:r>
                    </a:p>
                  </a:txBody>
                  <a:tcPr/>
                </a:tc>
                <a:tc gridSpan="2">
                  <a:txBody>
                    <a:bodyPr/>
                    <a:lstStyle/>
                    <a:p>
                      <a:pPr rtl="0"/>
                      <a:r>
                        <a:rPr lang="es-419" dirty="0"/>
                        <a:t>2001:db8:c000::99/48</a:t>
                      </a:r>
                    </a:p>
                  </a:txBody>
                  <a:tcPr/>
                </a:tc>
                <a:tc hMerge="1">
                  <a:txBody>
                    <a:bodyPr/>
                    <a:lstStyle/>
                    <a:p>
                      <a:endParaRPr lang="en-US" dirty="0"/>
                    </a:p>
                  </a:txBody>
                  <a:tcPr/>
                </a:tc>
                <a:extLst>
                  <a:ext uri="{0D108BD9-81ED-4DB2-BD59-A6C34878D82A}">
                    <a16:rowId xmlns="" xmlns:a16="http://schemas.microsoft.com/office/drawing/2014/main" val="731072871"/>
                  </a:ext>
                </a:extLst>
              </a:tr>
              <a:tr h="370840">
                <a:tc>
                  <a:txBody>
                    <a:bodyPr/>
                    <a:lstStyle/>
                    <a:p>
                      <a:pPr algn="l" rtl="0" fontAlgn="ctr"/>
                      <a:r>
                        <a:rPr lang="es-419">
                          <a:effectLst/>
                        </a:rPr>
                        <a:t>Entradas de ruta</a:t>
                      </a:r>
                    </a:p>
                  </a:txBody>
                  <a:tcPr marL="47625" marR="47625" marT="47625" marB="47625" anchor="ctr"/>
                </a:tc>
                <a:tc>
                  <a:txBody>
                    <a:bodyPr/>
                    <a:lstStyle/>
                    <a:p>
                      <a:pPr algn="l" rtl="0" fontAlgn="ctr"/>
                      <a:r>
                        <a:rPr lang="es-419">
                          <a:effectLst/>
                        </a:rPr>
                        <a:t>Longitud del prefijo/prefijo</a:t>
                      </a:r>
                    </a:p>
                  </a:txBody>
                  <a:tcPr marL="47625" marR="47625" marT="47625" marB="47625" anchor="ctr"/>
                </a:tc>
                <a:tc>
                  <a:txBody>
                    <a:bodyPr/>
                    <a:lstStyle/>
                    <a:p>
                      <a:pPr algn="l" rtl="0" fontAlgn="ctr"/>
                      <a:r>
                        <a:rPr lang="es-419">
                          <a:effectLst/>
                        </a:rPr>
                        <a:t>¿Coincide?</a:t>
                      </a:r>
                    </a:p>
                  </a:txBody>
                  <a:tcPr marL="47625" marR="47625" marT="47625" marB="47625" anchor="ctr"/>
                </a:tc>
                <a:extLst>
                  <a:ext uri="{0D108BD9-81ED-4DB2-BD59-A6C34878D82A}">
                    <a16:rowId xmlns="" xmlns:a16="http://schemas.microsoft.com/office/drawing/2014/main" val="1896413192"/>
                  </a:ext>
                </a:extLst>
              </a:tr>
              <a:tr h="370840">
                <a:tc>
                  <a:txBody>
                    <a:bodyPr/>
                    <a:lstStyle/>
                    <a:p>
                      <a:pPr rtl="0" fontAlgn="ctr"/>
                      <a:r>
                        <a:rPr lang="es-419" b="0">
                          <a:effectLst/>
                        </a:rPr>
                        <a:t>1</a:t>
                      </a:r>
                    </a:p>
                  </a:txBody>
                  <a:tcPr marL="47625" marR="47625" marT="47625" marB="47625" anchor="ctr"/>
                </a:tc>
                <a:tc>
                  <a:txBody>
                    <a:bodyPr/>
                    <a:lstStyle/>
                    <a:p>
                      <a:pPr rtl="0" fontAlgn="ctr"/>
                      <a:r>
                        <a:rPr lang="es-419" b="1">
                          <a:effectLst/>
                        </a:rPr>
                        <a:t>2001:db8:c0</a:t>
                      </a:r>
                      <a:r>
                        <a:rPr lang="es-419" b="0">
                          <a:effectLst/>
                        </a:rPr>
                        <a:t>00::</a:t>
                      </a:r>
                      <a:r>
                        <a:rPr lang="es-419" b="1">
                          <a:effectLst/>
                        </a:rPr>
                        <a:t>/40</a:t>
                      </a:r>
                    </a:p>
                  </a:txBody>
                  <a:tcPr marL="47625" marR="47625" marT="47625" marB="47625" anchor="ctr"/>
                </a:tc>
                <a:tc>
                  <a:txBody>
                    <a:bodyPr/>
                    <a:lstStyle/>
                    <a:p>
                      <a:pPr rtl="0" fontAlgn="ctr"/>
                      <a:r>
                        <a:rPr lang="es-419" b="0">
                          <a:effectLst/>
                        </a:rPr>
                        <a:t>Coincidencia de 40 bits</a:t>
                      </a:r>
                    </a:p>
                  </a:txBody>
                  <a:tcPr marL="47625" marR="47625" marT="47625" marB="47625" anchor="ctr"/>
                </a:tc>
                <a:extLst>
                  <a:ext uri="{0D108BD9-81ED-4DB2-BD59-A6C34878D82A}">
                    <a16:rowId xmlns="" xmlns:a16="http://schemas.microsoft.com/office/drawing/2014/main" val="3523326430"/>
                  </a:ext>
                </a:extLst>
              </a:tr>
              <a:tr h="370840">
                <a:tc>
                  <a:txBody>
                    <a:bodyPr/>
                    <a:lstStyle/>
                    <a:p>
                      <a:pPr rtl="0" fontAlgn="ctr"/>
                      <a:r>
                        <a:rPr lang="es-419" b="0">
                          <a:effectLst/>
                        </a:rPr>
                        <a:t>2</a:t>
                      </a:r>
                    </a:p>
                  </a:txBody>
                  <a:tcPr marL="47625" marR="47625" marT="47625" marB="47625" anchor="ctr"/>
                </a:tc>
                <a:tc>
                  <a:txBody>
                    <a:bodyPr/>
                    <a:lstStyle/>
                    <a:p>
                      <a:pPr rtl="0" fontAlgn="ctr"/>
                      <a:r>
                        <a:rPr lang="es-419" b="1">
                          <a:effectLst/>
                        </a:rPr>
                        <a:t>2001:db8:c000</a:t>
                      </a:r>
                      <a:r>
                        <a:rPr lang="es-419" b="0">
                          <a:effectLst/>
                        </a:rPr>
                        <a:t>::</a:t>
                      </a:r>
                      <a:r>
                        <a:rPr lang="es-419" b="1">
                          <a:effectLst/>
                        </a:rPr>
                        <a:t>/48</a:t>
                      </a:r>
                    </a:p>
                  </a:txBody>
                  <a:tcPr marL="47625" marR="47625" marT="47625" marB="47625" anchor="ctr"/>
                </a:tc>
                <a:tc>
                  <a:txBody>
                    <a:bodyPr/>
                    <a:lstStyle/>
                    <a:p>
                      <a:pPr rtl="0" fontAlgn="ctr"/>
                      <a:r>
                        <a:rPr lang="es-419" b="0">
                          <a:effectLst/>
                        </a:rPr>
                        <a:t>Coincidencia de 48 bits (partido más largo)</a:t>
                      </a:r>
                    </a:p>
                  </a:txBody>
                  <a:tcPr marL="47625" marR="47625" marT="47625" marB="47625" anchor="ctr"/>
                </a:tc>
                <a:extLst>
                  <a:ext uri="{0D108BD9-81ED-4DB2-BD59-A6C34878D82A}">
                    <a16:rowId xmlns="" xmlns:a16="http://schemas.microsoft.com/office/drawing/2014/main" val="3100934322"/>
                  </a:ext>
                </a:extLst>
              </a:tr>
              <a:tr h="370840">
                <a:tc>
                  <a:txBody>
                    <a:bodyPr/>
                    <a:lstStyle/>
                    <a:p>
                      <a:pPr rtl="0" fontAlgn="ctr"/>
                      <a:r>
                        <a:rPr lang="es-419" b="0">
                          <a:effectLst/>
                        </a:rPr>
                        <a:t>3</a:t>
                      </a:r>
                    </a:p>
                  </a:txBody>
                  <a:tcPr marL="47625" marR="47625" marT="47625" marB="47625" anchor="ctr"/>
                </a:tc>
                <a:tc>
                  <a:txBody>
                    <a:bodyPr/>
                    <a:lstStyle/>
                    <a:p>
                      <a:pPr rtl="0" fontAlgn="ctr"/>
                      <a:r>
                        <a:rPr lang="es-419" b="1">
                          <a:effectLst/>
                        </a:rPr>
                        <a:t>2001:db8:c000:5555</a:t>
                      </a:r>
                      <a:r>
                        <a:rPr lang="es-419" b="0">
                          <a:effectLst/>
                        </a:rPr>
                        <a:t>:: /64</a:t>
                      </a:r>
                    </a:p>
                  </a:txBody>
                  <a:tcPr marL="47625" marR="47625" marT="47625" marB="47625" anchor="ctr"/>
                </a:tc>
                <a:tc>
                  <a:txBody>
                    <a:bodyPr/>
                    <a:lstStyle/>
                    <a:p>
                      <a:pPr rtl="0" fontAlgn="ctr"/>
                      <a:r>
                        <a:rPr lang="es-419" b="0" dirty="0">
                          <a:effectLst/>
                        </a:rPr>
                        <a:t>No coincide con 64 bits</a:t>
                      </a:r>
                    </a:p>
                  </a:txBody>
                  <a:tcPr marL="47625" marR="47625" marT="47625" marB="47625" anchor="ctr"/>
                </a:tc>
                <a:extLst>
                  <a:ext uri="{0D108BD9-81ED-4DB2-BD59-A6C34878D82A}">
                    <a16:rowId xmlns="" xmlns:a16="http://schemas.microsoft.com/office/drawing/2014/main" val="2444351554"/>
                  </a:ext>
                </a:extLst>
              </a:tr>
            </a:tbl>
          </a:graphicData>
        </a:graphic>
      </p:graphicFrame>
    </p:spTree>
    <p:extLst>
      <p:ext uri="{BB962C8B-B14F-4D97-AF65-F5344CB8AC3E}">
        <p14:creationId xmlns:p14="http://schemas.microsoft.com/office/powerpoint/2010/main" val="103806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Determinación de Ruta</a:t>
            </a:r>
            <a:r>
              <a:rPr lang="en-US" dirty="0"/>
              <a:t/>
            </a:r>
            <a:br>
              <a:rPr lang="en-US" dirty="0"/>
            </a:br>
            <a:r>
              <a:rPr lang="es-419" sz="2400"/>
              <a:t>Generar la Tabla de Enrutamiento</a:t>
            </a:r>
          </a:p>
        </p:txBody>
      </p:sp>
      <p:sp>
        <p:nvSpPr>
          <p:cNvPr id="5" name="Content Placeholder 4">
            <a:extLst>
              <a:ext uri="{FF2B5EF4-FFF2-40B4-BE49-F238E27FC236}">
                <a16:creationId xmlns="" xmlns:a16="http://schemas.microsoft.com/office/drawing/2014/main" id="{B3994C81-1337-4E40-9DBD-720DE51C27AA}"/>
              </a:ext>
            </a:extLst>
          </p:cNvPr>
          <p:cNvSpPr>
            <a:spLocks noGrp="1"/>
          </p:cNvSpPr>
          <p:nvPr>
            <p:ph idx="1"/>
          </p:nvPr>
        </p:nvSpPr>
        <p:spPr>
          <a:xfrm>
            <a:off x="58724" y="731837"/>
            <a:ext cx="8695996" cy="3689897"/>
          </a:xfrm>
        </p:spPr>
        <p:txBody>
          <a:bodyPr/>
          <a:lstStyle/>
          <a:p>
            <a:pPr marL="0" indent="0" algn="l" rtl="0"/>
            <a:r>
              <a:rPr lang="es-419" sz="1600" b="1" dirty="0">
                <a:solidFill>
                  <a:srgbClr val="000000"/>
                </a:solidFill>
              </a:rPr>
              <a:t>Redes conectadas directamente:</a:t>
            </a:r>
            <a:r>
              <a:rPr lang="es-419" sz="1600" dirty="0">
                <a:solidFill>
                  <a:srgbClr val="000000"/>
                </a:solidFill>
              </a:rPr>
              <a:t> se agregan a la tabla de enrutamiento cuando una interfaz local está configurada con una dirección IP y una máscara de subred (longitud de prefijo) y está activa (arriba y arriba). </a:t>
            </a:r>
            <a:endParaRPr lang="en-US" sz="1600" dirty="0">
              <a:solidFill>
                <a:srgbClr val="000000"/>
              </a:solidFill>
            </a:endParaRPr>
          </a:p>
          <a:p>
            <a:pPr marL="0" indent="0" algn="l" rtl="0"/>
            <a:r>
              <a:rPr lang="es-419" sz="1600" b="1" dirty="0">
                <a:solidFill>
                  <a:srgbClr val="000000"/>
                </a:solidFill>
              </a:rPr>
              <a:t>Redes remotas: </a:t>
            </a:r>
            <a:r>
              <a:rPr lang="es-419" sz="1600" dirty="0">
                <a:solidFill>
                  <a:srgbClr val="000000"/>
                </a:solidFill>
              </a:rPr>
              <a:t>redes que no están conectadas directamente al </a:t>
            </a:r>
            <a:r>
              <a:rPr lang="es-419" sz="1600" dirty="0" err="1">
                <a:solidFill>
                  <a:srgbClr val="000000"/>
                </a:solidFill>
              </a:rPr>
              <a:t>router</a:t>
            </a:r>
            <a:r>
              <a:rPr lang="es-419" sz="1600" dirty="0">
                <a:solidFill>
                  <a:srgbClr val="000000"/>
                </a:solidFill>
              </a:rPr>
              <a:t>. Un </a:t>
            </a:r>
            <a:r>
              <a:rPr lang="es-419" sz="1600" dirty="0" err="1">
                <a:solidFill>
                  <a:srgbClr val="000000"/>
                </a:solidFill>
              </a:rPr>
              <a:t>router</a:t>
            </a:r>
            <a:r>
              <a:rPr lang="es-419" sz="1600" dirty="0">
                <a:solidFill>
                  <a:srgbClr val="000000"/>
                </a:solidFill>
              </a:rPr>
              <a:t> descubre redes remotas de dos maneras:</a:t>
            </a:r>
          </a:p>
          <a:p>
            <a:pPr marL="415985" lvl="1" indent="-342900" rtl="0">
              <a:buFont typeface="Arial" panose="020B0604020202020204" pitchFamily="34" charset="0"/>
              <a:buChar char="•"/>
            </a:pPr>
            <a:r>
              <a:rPr lang="es-419" b="1" dirty="0">
                <a:solidFill>
                  <a:srgbClr val="000000"/>
                </a:solidFill>
              </a:rPr>
              <a:t>Rutas estáticas:</a:t>
            </a:r>
            <a:r>
              <a:rPr lang="es-419" dirty="0">
                <a:solidFill>
                  <a:srgbClr val="000000"/>
                </a:solidFill>
              </a:rPr>
              <a:t> se agrega a la tabla de enrutamiento cuando se configura manualmente una ruta. </a:t>
            </a:r>
          </a:p>
          <a:p>
            <a:pPr marL="415985" lvl="1" indent="-342900" rtl="0">
              <a:buFont typeface="Arial" panose="020B0604020202020204" pitchFamily="34" charset="0"/>
              <a:buChar char="•"/>
            </a:pPr>
            <a:r>
              <a:rPr lang="es-419" b="1" dirty="0">
                <a:solidFill>
                  <a:srgbClr val="000000"/>
                </a:solidFill>
              </a:rPr>
              <a:t>Protocolos de enrutamiento dinámico:</a:t>
            </a:r>
            <a:r>
              <a:rPr lang="es-419" dirty="0">
                <a:solidFill>
                  <a:srgbClr val="000000"/>
                </a:solidFill>
              </a:rPr>
              <a:t> se han añadido a la tabla de enrutamiento cuando los protocolos de enrutamiento aprenden dinámicamente acerca de la red remota. </a:t>
            </a:r>
            <a:r>
              <a:rPr lang="es-419" b="1" dirty="0">
                <a:solidFill>
                  <a:srgbClr val="000000"/>
                </a:solidFill>
              </a:rPr>
              <a:t> </a:t>
            </a:r>
            <a:endParaRPr lang="en-US" dirty="0">
              <a:solidFill>
                <a:srgbClr val="000000"/>
              </a:solidFill>
            </a:endParaRPr>
          </a:p>
          <a:p>
            <a:pPr marL="0" indent="0" algn="l" rtl="0"/>
            <a:r>
              <a:rPr lang="es-419" sz="1600" b="1" dirty="0">
                <a:solidFill>
                  <a:srgbClr val="000000"/>
                </a:solidFill>
              </a:rPr>
              <a:t>Ruta predeterminada:</a:t>
            </a:r>
            <a:r>
              <a:rPr lang="es-419" sz="1600" dirty="0">
                <a:solidFill>
                  <a:srgbClr val="000000"/>
                </a:solidFill>
              </a:rPr>
              <a:t> específica un </a:t>
            </a:r>
            <a:r>
              <a:rPr lang="es-419" sz="1600" dirty="0" err="1">
                <a:solidFill>
                  <a:srgbClr val="000000"/>
                </a:solidFill>
              </a:rPr>
              <a:t>router</a:t>
            </a:r>
            <a:r>
              <a:rPr lang="es-419" sz="1600" dirty="0">
                <a:solidFill>
                  <a:srgbClr val="000000"/>
                </a:solidFill>
              </a:rPr>
              <a:t> de salto siguiente que se utilizará cuando la tabla de enrutamiento no contiene una ruta específica que coincida con la dirección IP de destino. Una ruta predeterminada puede ser una ruta estática o aprenderse automáticamente de un protocolo de enrutamiento dinámico.</a:t>
            </a:r>
          </a:p>
          <a:p>
            <a:pPr marL="358835" lvl="1" indent="-285750" rtl="0">
              <a:buFont typeface="Arial" panose="020B0604020202020204" pitchFamily="34" charset="0"/>
              <a:buChar char="•"/>
            </a:pPr>
            <a:r>
              <a:rPr lang="es-419" dirty="0">
                <a:solidFill>
                  <a:srgbClr val="000000"/>
                </a:solidFill>
              </a:rPr>
              <a:t>Una ruta predeterminada tiene una longitud de prefijo /0. Esto significa que no es necesario que los bits coincidan con la dirección IP de destino para que se utilice esta entrada de ruta. Si no hay rutas con una coincidencia mayor que 0 bits, la ruta predeterminada se utiliza para reenviar el paquete. A veces, la ruta predeterminada se conoce como una Gateway </a:t>
            </a:r>
            <a:r>
              <a:rPr lang="es-419" dirty="0" err="1">
                <a:solidFill>
                  <a:srgbClr val="000000"/>
                </a:solidFill>
              </a:rPr>
              <a:t>of</a:t>
            </a:r>
            <a:r>
              <a:rPr lang="es-419" dirty="0">
                <a:solidFill>
                  <a:srgbClr val="000000"/>
                </a:solidFill>
              </a:rPr>
              <a:t> </a:t>
            </a:r>
            <a:r>
              <a:rPr lang="es-419" dirty="0" err="1">
                <a:solidFill>
                  <a:srgbClr val="000000"/>
                </a:solidFill>
              </a:rPr>
              <a:t>Last</a:t>
            </a:r>
            <a:r>
              <a:rPr lang="es-419" dirty="0">
                <a:solidFill>
                  <a:srgbClr val="000000"/>
                </a:solidFill>
              </a:rPr>
              <a:t> Resort.</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20357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6323</TotalTime>
  <Words>6355</Words>
  <Application>Microsoft Office PowerPoint</Application>
  <PresentationFormat>Presentación en pantalla (16:9)</PresentationFormat>
  <Paragraphs>658</Paragraphs>
  <Slides>53</Slides>
  <Notes>53</Notes>
  <HiddenSlides>1</HiddenSlides>
  <MMClips>0</MMClips>
  <ScaleCrop>false</ScaleCrop>
  <HeadingPairs>
    <vt:vector size="4" baseType="variant">
      <vt:variant>
        <vt:lpstr>Tema</vt:lpstr>
      </vt:variant>
      <vt:variant>
        <vt:i4>1</vt:i4>
      </vt:variant>
      <vt:variant>
        <vt:lpstr>Títulos de diapositiva</vt:lpstr>
      </vt:variant>
      <vt:variant>
        <vt:i4>53</vt:i4>
      </vt:variant>
    </vt:vector>
  </HeadingPairs>
  <TitlesOfParts>
    <vt:vector size="54" baseType="lpstr">
      <vt:lpstr>Default Theme</vt:lpstr>
      <vt:lpstr>Módulo 14: Conceptos de enrutamiento</vt:lpstr>
      <vt:lpstr>Objetivos del módulo</vt:lpstr>
      <vt:lpstr>14.1 Determinación de Ruta</vt:lpstr>
      <vt:lpstr>Determinación de Ruta Dos Funciones de un Router</vt:lpstr>
      <vt:lpstr>Determinación de Ruta Ejemplo de funciones del router </vt:lpstr>
      <vt:lpstr>Determinación de Ruta Mejor ruta es igual a la coincidencia más larga</vt:lpstr>
      <vt:lpstr>Determinación de Ruta Ejemplo de coincidencia más larga de IPv4</vt:lpstr>
      <vt:lpstr>Determinación de Ruta  Ejemplo de coincidencia más larga de IPv6</vt:lpstr>
      <vt:lpstr>Determinación de Ruta Generar la Tabla de Enrutamiento</vt:lpstr>
      <vt:lpstr>14.2 Reenvío de Paquetes</vt:lpstr>
      <vt:lpstr>Reenvío de Paquetes Proceso de decisión de reenvío de paquetes</vt:lpstr>
      <vt:lpstr>Reenvío de Paquetes Proceso de Decisión de Reenvío de Paquetes (Cont.)</vt:lpstr>
      <vt:lpstr>Reenvío de Paquetes Packet Forwarding Decision Process (Cont.)</vt:lpstr>
      <vt:lpstr>Reenvío de Paquetes Packet Forwarding Decision Process (Cont.)</vt:lpstr>
      <vt:lpstr>Reenvío de paquetes de Reenvío de paquetes de Descarta extremo a extremo</vt:lpstr>
      <vt:lpstr>Reenvío de Paquetes Mecanismos de reenvío de paquetes</vt:lpstr>
      <vt:lpstr>Reenvío de Paquetes Mecanismos de reenvío de paquetes (continuación) </vt:lpstr>
      <vt:lpstr>Reenvío de Paquetes  Mecanismos de reenvío de paquetes (continuación) </vt:lpstr>
      <vt:lpstr>Reenvío de Paquetes  Mecanismos de reenvío de paquetes (continuación) </vt:lpstr>
      <vt:lpstr>14.3 Configuración básica de un router</vt:lpstr>
      <vt:lpstr>Verificación de la Configuración básica de un router Topología</vt:lpstr>
      <vt:lpstr>Verificación Configuración básica de un router Comandos de Configuracion</vt:lpstr>
      <vt:lpstr>Verificación de la Configuración básica de un router Comandos de Verificación</vt:lpstr>
      <vt:lpstr>Verificación de la Configuración básica de un router Resultado del comando de filtrado</vt:lpstr>
      <vt:lpstr>Revisión de la configuración básica del router Packet Tracer - Revisión básica de la configuración del router</vt:lpstr>
      <vt:lpstr>14.4 Tabla de Enrutamiento IP</vt:lpstr>
      <vt:lpstr>Tabla de Enrutamiento IP Origen de rutas</vt:lpstr>
      <vt:lpstr>Tabla de Enrutamiento IP Principios de la tabla de enrutamiento</vt:lpstr>
      <vt:lpstr>Tabla de Enrutamiento IP Entradas de tabla de enrutamiento</vt:lpstr>
      <vt:lpstr>Tabla de Enrutamiento IP Redes Directamente Conectadas</vt:lpstr>
      <vt:lpstr>Tabla de Enrutamiento IP  Rutas estáticas</vt:lpstr>
      <vt:lpstr>Tabla de enrutamiento IP Rutas estáticas en la tabla de enrutamiento IP</vt:lpstr>
      <vt:lpstr>Tabla de enrutamiento IP  Protocolos de enrutamiento dinámico</vt:lpstr>
      <vt:lpstr>Tabla de enrutamiento IP  Rutas dinámicas en la tabla de enrutamiento</vt:lpstr>
      <vt:lpstr>Tabla de Enrutamiento IP Ruta Predeterminada</vt:lpstr>
      <vt:lpstr>Tabla de Enrutamiento Estructura de la Tabla de Enrutamiento IPv4</vt:lpstr>
      <vt:lpstr>Tabla de Enrutamiento Estructura de la Tabla de Enrutamiento IPv4</vt:lpstr>
      <vt:lpstr>Tabla de Enrutamiento IP Estructura de tabla de enrutamiento IPv6</vt:lpstr>
      <vt:lpstr>Tabla de Enrutamiento IP Distancia administrativa </vt:lpstr>
      <vt:lpstr>Tabla de Enrutamiento IP Distancia administrativa (Cont.)</vt:lpstr>
      <vt:lpstr>14.5 Enrutamiento estático y dinámico</vt:lpstr>
      <vt:lpstr>Enrutamiento estático y dinámico ¿Estático o dinámico? </vt:lpstr>
      <vt:lpstr>Enrutamiento estático y dinámico ¿Estático o dinámico? (Cont.)</vt:lpstr>
      <vt:lpstr>Enrutamiento estático y dinámico ¿Estático o dinámico? (Cont.)</vt:lpstr>
      <vt:lpstr>Enrutamiento estático y dinámico Evolución del enrutamiento dinámico</vt:lpstr>
      <vt:lpstr>Enrutamiento estático y dinámico Evolución del enrutamiento dinámico (Cont.) </vt:lpstr>
      <vt:lpstr>Enrutamiento estático y dinámico Conceptos de protocolo de enrutamiento dinámico</vt:lpstr>
      <vt:lpstr>Enrutamiento estático y dinámico Conceptos de protocolos de enrutamiento dinámico (continuación) </vt:lpstr>
      <vt:lpstr>Enrutamiento estático y dinámico Mejor Ruta</vt:lpstr>
      <vt:lpstr>Enrutamiento estático y dinámico Balanceo de Cargas</vt:lpstr>
      <vt:lpstr>14.6 - Módulo de práctica y cuestionario</vt:lpstr>
      <vt:lpstr>Module 14: Routing Concepts New Terms and Commands</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358</cp:revision>
  <dcterms:created xsi:type="dcterms:W3CDTF">2019-10-18T06:21:22Z</dcterms:created>
  <dcterms:modified xsi:type="dcterms:W3CDTF">2020-11-25T20:56:12Z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