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3"/>
  </p:notesMasterIdLst>
  <p:sldIdLst>
    <p:sldId id="876" r:id="rId2"/>
    <p:sldId id="860" r:id="rId3"/>
    <p:sldId id="759" r:id="rId4"/>
    <p:sldId id="1108" r:id="rId5"/>
    <p:sldId id="1271" r:id="rId6"/>
    <p:sldId id="1272" r:id="rId7"/>
    <p:sldId id="1273" r:id="rId8"/>
    <p:sldId id="1274" r:id="rId9"/>
    <p:sldId id="1275" r:id="rId10"/>
    <p:sldId id="1276" r:id="rId11"/>
    <p:sldId id="1056" r:id="rId12"/>
    <p:sldId id="1187" r:id="rId13"/>
    <p:sldId id="1277" r:id="rId14"/>
    <p:sldId id="1278" r:id="rId15"/>
    <p:sldId id="1279" r:id="rId16"/>
    <p:sldId id="1280" r:id="rId17"/>
    <p:sldId id="1281" r:id="rId18"/>
    <p:sldId id="1282" r:id="rId19"/>
    <p:sldId id="1283" r:id="rId20"/>
    <p:sldId id="1103" r:id="rId21"/>
    <p:sldId id="1189" r:id="rId22"/>
    <p:sldId id="1284" r:id="rId23"/>
    <p:sldId id="1285" r:id="rId24"/>
    <p:sldId id="1286" r:id="rId25"/>
    <p:sldId id="1287" r:id="rId26"/>
    <p:sldId id="1104" r:id="rId27"/>
    <p:sldId id="1194" r:id="rId28"/>
    <p:sldId id="1288" r:id="rId29"/>
    <p:sldId id="1289" r:id="rId30"/>
    <p:sldId id="1269" r:id="rId31"/>
    <p:sldId id="1264" r:id="rId32"/>
    <p:sldId id="1290" r:id="rId33"/>
    <p:sldId id="1291" r:id="rId34"/>
    <p:sldId id="1292" r:id="rId35"/>
    <p:sldId id="1293" r:id="rId36"/>
    <p:sldId id="1294" r:id="rId37"/>
    <p:sldId id="957" r:id="rId38"/>
    <p:sldId id="1205" r:id="rId39"/>
    <p:sldId id="1270" r:id="rId40"/>
    <p:sldId id="1300" r:id="rId41"/>
    <p:sldId id="291" r:id="rId42"/>
  </p:sldIdLst>
  <p:sldSz cx="9144000" cy="5143500" type="screen16x9"/>
  <p:notesSz cx="6858000" cy="9144000"/>
  <p:custDataLst>
    <p:tags r:id="rId4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21" clrIdx="3">
    <p:extLst/>
  </p:cmAuthor>
  <p:cmAuthor id="4" name="jagibbon" initials="jmg" lastIdx="8" clrIdx="4">
    <p:extLst/>
  </p:cmAuthor>
  <p:cmAuthor id="5" name="James Riedmueller" initials="JR" lastIdx="4"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16" autoAdjust="0"/>
    <p:restoredTop sz="86275" autoAdjust="0"/>
  </p:normalViewPr>
  <p:slideViewPr>
    <p:cSldViewPr snapToGrid="0" showGuides="1">
      <p:cViewPr varScale="1">
        <p:scale>
          <a:sx n="84" d="100"/>
          <a:sy n="84" d="100"/>
        </p:scale>
        <p:origin x="-732"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11/25/2020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Cisco Networking Academy Program</a:t>
            </a:r>
          </a:p>
          <a:p>
            <a:pPr rtl="0">
              <a:spcBef>
                <a:spcPts val="0"/>
              </a:spcBef>
            </a:pPr>
            <a:r>
              <a:rPr lang="es-419">
                <a:solidFill>
                  <a:schemeClr val="accent5">
                    <a:lumMod val="40000"/>
                    <a:lumOff val="60000"/>
                  </a:schemeClr>
                </a:solidFill>
              </a:rPr>
              <a:t>- Switching, Routing y Wireless Essentials v7.0 (SRWE)</a:t>
            </a:r>
          </a:p>
          <a:p>
            <a:pPr rtl="0">
              <a:buFontTx/>
              <a:buNone/>
            </a:pPr>
            <a:r>
              <a:rPr lang="es-419" b="0"/>
              <a:t>Module 15: Enrutamiento IP Estático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15.1 Rutas Estáticas</a:t>
            </a:r>
          </a:p>
          <a:p>
            <a:pPr rtl="0"/>
            <a:r>
              <a:rPr lang="es-419"/>
              <a:t>15.1.7 - </a:t>
            </a:r>
            <a:r>
              <a:rPr lang="es-419" sz="1200"/>
              <a:t>Inicio de tablas de enrutamiento de IPv6</a:t>
            </a:r>
          </a:p>
          <a:p>
            <a:pPr rtl="0"/>
            <a:r>
              <a:rPr lang="es-419" sz="1200"/>
              <a:t>15.1.8 - Compruebe su comprensión - Rutas estáticas</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2910751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Rutas IP estáticas</a:t>
            </a:r>
          </a:p>
          <a:p>
            <a:pPr rtl="0"/>
            <a:r>
              <a:rPr lang="es-419"/>
              <a:t>15.2 Configurar Rutas IP Estáticas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Rutas IP Estáticas</a:t>
            </a:r>
          </a:p>
          <a:p>
            <a:pPr rtl="0"/>
            <a:r>
              <a:rPr lang="es-419"/>
              <a:t>15.2 Configurar Rutas IP Estáticas</a:t>
            </a:r>
          </a:p>
          <a:p>
            <a:pPr rtl="0"/>
            <a:r>
              <a:rPr lang="es-419"/>
              <a:t>15.2.1 - Ruta Estática de Siguiente Salto IPv4</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2949022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Rutas IP Estáticas</a:t>
            </a:r>
          </a:p>
          <a:p>
            <a:pPr rtl="0"/>
            <a:r>
              <a:rPr lang="es-419"/>
              <a:t>15.2 Configurar Rutas IP Estáticas</a:t>
            </a:r>
          </a:p>
          <a:p>
            <a:pPr rtl="0"/>
            <a:r>
              <a:rPr lang="es-419"/>
              <a:t>15.2.2 - Ruta Estática de Siguiente Salto IPv6</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3164778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Rutas IP Estáticas</a:t>
            </a:r>
          </a:p>
          <a:p>
            <a:pPr rtl="0"/>
            <a:r>
              <a:rPr lang="es-419"/>
              <a:t>15.2 Configurar Rutas IP Estáticas</a:t>
            </a:r>
          </a:p>
          <a:p>
            <a:pPr rtl="0"/>
            <a:r>
              <a:rPr lang="es-419"/>
              <a:t>15.2.3 - </a:t>
            </a:r>
            <a:r>
              <a:rPr lang="es-419" sz="1200"/>
              <a:t>Configurar una ruta estática conectada directamente IPv4</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210863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Rutas IP Estáticas</a:t>
            </a:r>
          </a:p>
          <a:p>
            <a:pPr rtl="0"/>
            <a:r>
              <a:rPr lang="es-419"/>
              <a:t>15.2 Configurar Rutas IP Estáticas</a:t>
            </a:r>
          </a:p>
          <a:p>
            <a:pPr rtl="0"/>
            <a:r>
              <a:rPr lang="es-419"/>
              <a:t>15.2.4 - </a:t>
            </a:r>
            <a:r>
              <a:rPr lang="es-419" sz="1200"/>
              <a:t>Ruta Estática Conectada Directamente IPv6</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1527371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Rutas IP Estáticas</a:t>
            </a:r>
          </a:p>
          <a:p>
            <a:pPr rtl="0"/>
            <a:r>
              <a:rPr lang="es-419"/>
              <a:t>15.2 Configurar Rutas IP Estáticas</a:t>
            </a:r>
          </a:p>
          <a:p>
            <a:pPr rtl="0"/>
            <a:r>
              <a:rPr lang="es-419"/>
              <a:t>15.2.5 - </a:t>
            </a:r>
            <a:r>
              <a:rPr lang="es-419" sz="1200"/>
              <a:t>Ruta Estatica Totalmente Especificada IPv4</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948695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Rutas IP Estáticas</a:t>
            </a:r>
          </a:p>
          <a:p>
            <a:pPr rtl="0"/>
            <a:r>
              <a:rPr lang="es-419"/>
              <a:t>15.2 Configurar Rutas IP Estáticas</a:t>
            </a:r>
          </a:p>
          <a:p>
            <a:pPr rtl="0"/>
            <a:r>
              <a:rPr lang="es-419"/>
              <a:t>15.2.5 - </a:t>
            </a:r>
            <a:r>
              <a:rPr lang="es-419" sz="1200"/>
              <a:t>Ruta Estatica Totalmente Especificada IPv6</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1123480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Rutas IP Estáticas</a:t>
            </a:r>
          </a:p>
          <a:p>
            <a:pPr rtl="0"/>
            <a:r>
              <a:rPr lang="es-419"/>
              <a:t>15.2 Configurar Rutas IP Estáticas</a:t>
            </a:r>
          </a:p>
          <a:p>
            <a:pPr rtl="0"/>
            <a:r>
              <a:rPr lang="es-419"/>
              <a:t>15.2.6 - </a:t>
            </a:r>
            <a:r>
              <a:rPr lang="es-419" sz="1200"/>
              <a:t>Ruta estática completamente especificada IPv6 (Cont.) </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493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Rutas IP Estáticas</a:t>
            </a:r>
          </a:p>
          <a:p>
            <a:pPr rtl="0"/>
            <a:r>
              <a:rPr lang="es-419"/>
              <a:t>15.2 Configurar Rutas IP Estáticas</a:t>
            </a:r>
          </a:p>
          <a:p>
            <a:pPr rtl="0"/>
            <a:r>
              <a:rPr lang="es-419"/>
              <a:t>15.2.7 - Verificar una Ruta Estática</a:t>
            </a:r>
          </a:p>
          <a:p>
            <a:pPr rtl="0"/>
            <a:r>
              <a:rPr lang="es-419"/>
              <a:t>15.2.8 - Verificador de Sintaxis- Configurar Rutas Estáticas</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1971754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a:t>15- Enrutamiento IP Estático</a:t>
            </a:r>
          </a:p>
          <a:p>
            <a:pPr rtl="0">
              <a:buFontTx/>
              <a:buNone/>
            </a:pPr>
            <a:r>
              <a:rPr lang="es-419"/>
              <a:t>15.0 — Introducción</a:t>
            </a:r>
          </a:p>
          <a:p>
            <a:pPr rtl="0">
              <a:buFontTx/>
              <a:buNone/>
            </a:pPr>
            <a:r>
              <a:rPr lang="es-419"/>
              <a:t>15.0.2 – ¿Qué aprenderé en este módulo?</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15.3 – Configurar Rutas IP Estáticas Predeterminadas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15 — Enrutamiento IP Estático</a:t>
            </a:r>
          </a:p>
          <a:p>
            <a:pPr rtl="0"/>
            <a:r>
              <a:rPr lang="es-419" dirty="0"/>
              <a:t>15.3 – Configurar Rutas IP Estáticas Predeterminadas</a:t>
            </a:r>
          </a:p>
          <a:p>
            <a:pPr rtl="0"/>
            <a:r>
              <a:rPr lang="es-419" dirty="0"/>
              <a:t>15.3.1 - Ruta Estática Predeterminada</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365632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15.3 – Configurar Rutas IP Estáticas Predeterminadas</a:t>
            </a:r>
          </a:p>
          <a:p>
            <a:pPr rtl="0"/>
            <a:r>
              <a:rPr lang="es-419"/>
              <a:t>15.3.1 - Ruta Estática Predeterminada (Cont.)</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4165921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15.3 – Configurar Rutas IP Estáticas Predeterminadas</a:t>
            </a:r>
          </a:p>
          <a:p>
            <a:pPr rtl="0"/>
            <a:r>
              <a:rPr lang="es-419"/>
              <a:t>15.3.2 Configurar Rutas IP Estáticas Predeterminadas</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1119051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15.3 – Configurar Rutas IP Estáticas Predeterminadas</a:t>
            </a:r>
          </a:p>
          <a:p>
            <a:pPr rtl="0"/>
            <a:r>
              <a:rPr lang="es-419"/>
              <a:t>15.3.3 - Verificar una Ruta Estática Predeterminada</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532471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15.3 – Configurar Rutas IP Estáticas Predeterminadas </a:t>
            </a:r>
          </a:p>
          <a:p>
            <a:pPr rtl="0"/>
            <a:r>
              <a:rPr lang="es-419"/>
              <a:t>15.3.3 - Verificar una Ruta Estática Predeterminada (Cont.)</a:t>
            </a:r>
          </a:p>
          <a:p>
            <a:pPr rtl="0"/>
            <a:r>
              <a:rPr lang="es-419"/>
              <a:t>15.3.4 - Comprobador de sintaxis - Configurar rutas estáticas predeterminadas</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305530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15.4 – Configurar rutas estáticas flotantes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15.4 – Configurar rutas estáticas flotantes</a:t>
            </a:r>
          </a:p>
          <a:p>
            <a:pPr rtl="0"/>
            <a:r>
              <a:rPr lang="es-419"/>
              <a:t>15.4.1 - Rutas Estáticas Flotantes</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3463350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15.4 – Configurar rutas estáticas flotantes</a:t>
            </a:r>
          </a:p>
          <a:p>
            <a:pPr rtl="0"/>
            <a:r>
              <a:rPr lang="es-419"/>
              <a:t>15.4.2 - </a:t>
            </a:r>
            <a:r>
              <a:rPr lang="es-419" sz="1200"/>
              <a:t>Configurar rutas estáticas flotantes IPv4 e IPv6</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4157728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15.4 – Configurar rutas estáticas flotantes</a:t>
            </a:r>
          </a:p>
          <a:p>
            <a:pPr rtl="0"/>
            <a:r>
              <a:rPr lang="es-419"/>
              <a:t>15.4.3 - </a:t>
            </a:r>
            <a:r>
              <a:rPr lang="es-419" sz="1200"/>
              <a:t>Probar Rutas Estáticas Flotantes</a:t>
            </a:r>
          </a:p>
          <a:p>
            <a:pPr rtl="0"/>
            <a:r>
              <a:rPr lang="es-419" sz="1200"/>
              <a:t>Verificador de Sintaxis - Configurar Rutas Estáticas Flotantes</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274278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15.1 Rutas Estáticas</a:t>
            </a:r>
          </a:p>
        </p:txBody>
      </p:sp>
      <p:sp>
        <p:nvSpPr>
          <p:cNvPr id="4" name="Slide Number Placeholder 3"/>
          <p:cNvSpPr>
            <a:spLocks noGrp="1"/>
          </p:cNvSpPr>
          <p:nvPr>
            <p:ph type="sldNum" sz="quarter" idx="10"/>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15.5 - Rutas de Host Estáticas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9858620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15 — Enrutamiento IP Estático</a:t>
            </a:r>
          </a:p>
          <a:p>
            <a:pPr rtl="0"/>
            <a:r>
              <a:rPr lang="es-419" dirty="0"/>
              <a:t>15.5 - Rutas de Host Estáticas</a:t>
            </a:r>
          </a:p>
          <a:p>
            <a:pPr rtl="0"/>
            <a:r>
              <a:rPr lang="es-419" dirty="0"/>
              <a:t>15.5.1 - Rutas de Host</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1287849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15.5 - Rutas de Host Estáticas</a:t>
            </a:r>
          </a:p>
          <a:p>
            <a:pPr rtl="0"/>
            <a:r>
              <a:rPr lang="es-419"/>
              <a:t>15.5.2- </a:t>
            </a:r>
            <a:r>
              <a:rPr lang="es-419" sz="1200"/>
              <a:t>Rutas de Host Instaladas Automáticamente</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1482538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15.5 - Rutas de Host Estáticas</a:t>
            </a:r>
          </a:p>
          <a:p>
            <a:pPr rtl="0"/>
            <a:r>
              <a:rPr lang="es-419"/>
              <a:t>15.5.3- </a:t>
            </a:r>
            <a:r>
              <a:rPr lang="es-419" sz="1200"/>
              <a:t>Rutas de Host Estáticas</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35468849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15.5 - Rutas de Host Estáticas</a:t>
            </a:r>
          </a:p>
          <a:p>
            <a:pPr rtl="0"/>
            <a:r>
              <a:rPr lang="es-419"/>
              <a:t>15.5.4 - Configurar</a:t>
            </a:r>
            <a:r>
              <a:rPr lang="es-419" sz="1200"/>
              <a:t>Rutas de Host Estáticas</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431761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15.5 - Rutas de Host Estáticas</a:t>
            </a:r>
          </a:p>
          <a:p>
            <a:pPr rtl="0"/>
            <a:r>
              <a:rPr lang="es-419"/>
              <a:t>15.5.5 - Verificar </a:t>
            </a:r>
            <a:r>
              <a:rPr lang="es-419" sz="1200"/>
              <a:t>rutas de host estáticas</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2353775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15.5 - Rutas de Host Estáticas</a:t>
            </a:r>
          </a:p>
          <a:p>
            <a:pPr rtl="0"/>
            <a:r>
              <a:rPr lang="es-419"/>
              <a:t>15.5.6 - </a:t>
            </a:r>
            <a:r>
              <a:rPr lang="es-419" sz="1200"/>
              <a:t>Configurar IPv6 Static Host Route con Link-Local de siguiente salto</a:t>
            </a:r>
          </a:p>
          <a:p>
            <a:pPr rtl="0"/>
            <a:r>
              <a:rPr lang="es-419" sz="1200"/>
              <a:t>15.5.7 Verificador de sintaxis: Configuración de rutas de host estático</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3691711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15.6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estático IP</a:t>
            </a:r>
          </a:p>
          <a:p>
            <a:pPr rtl="0"/>
            <a:r>
              <a:rPr lang="es-419"/>
              <a:t>15.6 Módulo de Práctica y Cuestionario</a:t>
            </a:r>
          </a:p>
          <a:p>
            <a:pPr rtl="0"/>
            <a:r>
              <a:rPr lang="es-419"/>
              <a:t>15.6.1 - Packet Tracer - Configuración de rutas estáticas y predeterminadas IPv4 e IPv6</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12601964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estático IP</a:t>
            </a:r>
          </a:p>
          <a:p>
            <a:pPr rtl="0"/>
            <a:r>
              <a:rPr lang="es-419"/>
              <a:t>15.6 Módulo de Práctica y Cuestionario</a:t>
            </a:r>
          </a:p>
          <a:p>
            <a:pPr rtl="0"/>
            <a:r>
              <a:rPr lang="es-419"/>
              <a:t>15.6.1 - Packet Tracer - Configuración de rutas estáticas y predeterminadas IPv4 e IPv6</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3301432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15.1 Rutas Estáticas</a:t>
            </a:r>
          </a:p>
          <a:p>
            <a:pPr rtl="0"/>
            <a:r>
              <a:rPr lang="es-419"/>
              <a:t>15.1.1 - Tipos de Rutas Estáticas</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40</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15.1 Rutas Estáticas</a:t>
            </a:r>
          </a:p>
          <a:p>
            <a:pPr rtl="0"/>
            <a:r>
              <a:rPr lang="es-419"/>
              <a:t>15.1.2 - </a:t>
            </a:r>
            <a:r>
              <a:rPr lang="es-419" sz="1200"/>
              <a:t>Opciones de siguiente salto</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1063318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15.1 Rutas Estáticas</a:t>
            </a:r>
          </a:p>
          <a:p>
            <a:pPr rtl="0"/>
            <a:r>
              <a:rPr lang="es-419"/>
              <a:t>15.1.3 - </a:t>
            </a:r>
            <a:r>
              <a:rPr lang="es-419" sz="1200"/>
              <a:t>Comando de Ruta Estática IPv4</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427249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15.1 Rutas Estáticas</a:t>
            </a:r>
          </a:p>
          <a:p>
            <a:pPr rtl="0"/>
            <a:r>
              <a:rPr lang="es-419"/>
              <a:t>15.1.4 - </a:t>
            </a:r>
            <a:r>
              <a:rPr lang="es-419" sz="1200"/>
              <a:t>Comando de Ruta Estática IPv6</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535835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15.1 Rutas Estáticas</a:t>
            </a:r>
          </a:p>
          <a:p>
            <a:pPr rtl="0"/>
            <a:r>
              <a:rPr lang="es-419"/>
              <a:t>15.1.5 - </a:t>
            </a:r>
            <a:r>
              <a:rPr lang="es-419" sz="1200"/>
              <a:t>Topología Dual-Stack</a:t>
            </a:r>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3107944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15.1 Rutas Estáticas</a:t>
            </a:r>
          </a:p>
          <a:p>
            <a:pPr rtl="0"/>
            <a:r>
              <a:rPr lang="es-419"/>
              <a:t>15.1.6 - </a:t>
            </a:r>
            <a:r>
              <a:rPr lang="es-419" sz="1200"/>
              <a:t>Iniciando tablas de enrutamiento IPv4</a:t>
            </a:r>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3865696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 Id="rId5" Type="http://schemas.openxmlformats.org/officeDocument/2006/relationships/image" Target="../media/image1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613405" cy="902174"/>
          </a:xfrm>
        </p:spPr>
        <p:txBody>
          <a:bodyPr/>
          <a:lstStyle/>
          <a:p>
            <a:pPr rtl="0">
              <a:spcBef>
                <a:spcPts val="0"/>
              </a:spcBef>
            </a:pPr>
            <a:r>
              <a:rPr lang="es-419">
                <a:solidFill>
                  <a:schemeClr val="accent5">
                    <a:lumMod val="40000"/>
                    <a:lumOff val="60000"/>
                  </a:schemeClr>
                </a:solidFill>
              </a:rPr>
              <a:t>- Switching, Routing y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15: Enrutamiento IP Estático</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Rutas Estáticas</a:t>
            </a:r>
            <a:r>
              <a:rPr lang="en-US" dirty="0"/>
              <a:t/>
            </a:r>
            <a:br>
              <a:rPr lang="en-US" dirty="0"/>
            </a:br>
            <a:r>
              <a:rPr lang="es-419" sz="2400"/>
              <a:t>Iniciando tablas de enrutamiento IPv6</a:t>
            </a:r>
          </a:p>
        </p:txBody>
      </p:sp>
      <p:sp>
        <p:nvSpPr>
          <p:cNvPr id="5" name="Content Placeholder 4">
            <a:extLst>
              <a:ext uri="{FF2B5EF4-FFF2-40B4-BE49-F238E27FC236}">
                <a16:creationId xmlns:a16="http://schemas.microsoft.com/office/drawing/2014/main" xmlns="" id="{DA263C3E-248B-C448-A19A-F1E905FEFE14}"/>
              </a:ext>
            </a:extLst>
          </p:cNvPr>
          <p:cNvSpPr>
            <a:spLocks noGrp="1"/>
          </p:cNvSpPr>
          <p:nvPr>
            <p:ph idx="1"/>
          </p:nvPr>
        </p:nvSpPr>
        <p:spPr>
          <a:xfrm>
            <a:off x="431971" y="597692"/>
            <a:ext cx="8280057" cy="500063"/>
          </a:xfrm>
        </p:spPr>
        <p:txBody>
          <a:bodyPr/>
          <a:lstStyle/>
          <a:p>
            <a:pPr marL="342900" indent="-342900" algn="l" rtl="0">
              <a:buFont typeface="Arial" panose="020B0604020202020204" pitchFamily="34" charset="0"/>
              <a:buChar char="•"/>
            </a:pPr>
            <a:r>
              <a:rPr lang="es-419" sz="1400" dirty="0">
                <a:solidFill>
                  <a:srgbClr val="000000"/>
                </a:solidFill>
              </a:rPr>
              <a:t>Cada </a:t>
            </a:r>
            <a:r>
              <a:rPr lang="es-419" sz="1400" dirty="0" err="1">
                <a:solidFill>
                  <a:srgbClr val="000000"/>
                </a:solidFill>
              </a:rPr>
              <a:t>router</a:t>
            </a:r>
            <a:r>
              <a:rPr lang="es-419" sz="1400" dirty="0">
                <a:solidFill>
                  <a:srgbClr val="000000"/>
                </a:solidFill>
              </a:rPr>
              <a:t> tiene entradas solo para redes conectadas directamente y sus direcciones locales asociadas.</a:t>
            </a:r>
          </a:p>
          <a:p>
            <a:pPr marL="342900" indent="-342900" algn="l" rtl="0">
              <a:buFont typeface="Arial" panose="020B0604020202020204" pitchFamily="34" charset="0"/>
              <a:buChar char="•"/>
            </a:pPr>
            <a:r>
              <a:rPr lang="es-419" sz="1400" dirty="0">
                <a:solidFill>
                  <a:srgbClr val="000000"/>
                </a:solidFill>
              </a:rPr>
              <a:t>R1 puede hacer ping a R2, pero no puede hacer ping a la LAN R3.</a:t>
            </a:r>
          </a:p>
        </p:txBody>
      </p:sp>
      <p:sp>
        <p:nvSpPr>
          <p:cNvPr id="6" name="TextBox 5">
            <a:extLst>
              <a:ext uri="{FF2B5EF4-FFF2-40B4-BE49-F238E27FC236}">
                <a16:creationId xmlns:a16="http://schemas.microsoft.com/office/drawing/2014/main" xmlns="" id="{CD39965C-C098-D542-B99B-4E5B6245A3BC}"/>
              </a:ext>
            </a:extLst>
          </p:cNvPr>
          <p:cNvSpPr txBox="1"/>
          <p:nvPr/>
        </p:nvSpPr>
        <p:spPr>
          <a:xfrm>
            <a:off x="348973" y="1463674"/>
            <a:ext cx="8446054" cy="3477875"/>
          </a:xfrm>
          <a:prstGeom prst="rect">
            <a:avLst/>
          </a:prstGeom>
          <a:solidFill>
            <a:srgbClr val="000000"/>
          </a:solidFill>
        </p:spPr>
        <p:txBody>
          <a:bodyPr wrap="square" rtlCol="0">
            <a:spAutoFit/>
          </a:bodyPr>
          <a:lstStyle/>
          <a:p>
            <a:pPr rtl="0"/>
            <a:r>
              <a:rPr lang="es-419" sz="1000" dirty="0">
                <a:solidFill>
                  <a:schemeClr val="bg1"/>
                </a:solidFill>
                <a:latin typeface="Courier New" panose="02070309020205020404" pitchFamily="49" charset="0"/>
                <a:cs typeface="Courier New" panose="02070309020205020404" pitchFamily="49" charset="0"/>
              </a:rPr>
              <a:t>R1# </a:t>
            </a:r>
            <a:r>
              <a:rPr lang="es-419" sz="1000" b="1" dirty="0">
                <a:solidFill>
                  <a:srgbClr val="FFFF00"/>
                </a:solidFill>
                <a:latin typeface="Courier New" panose="02070309020205020404" pitchFamily="49" charset="0"/>
                <a:cs typeface="Courier New" panose="02070309020205020404" pitchFamily="49" charset="0"/>
              </a:rPr>
              <a:t>show ipv6 </a:t>
            </a:r>
            <a:r>
              <a:rPr lang="es-419" sz="1000" b="1" dirty="0" err="1">
                <a:solidFill>
                  <a:srgbClr val="FFFF00"/>
                </a:solidFill>
                <a:latin typeface="Courier New" panose="02070309020205020404" pitchFamily="49" charset="0"/>
                <a:cs typeface="Courier New" panose="02070309020205020404" pitchFamily="49" charset="0"/>
              </a:rPr>
              <a:t>route</a:t>
            </a:r>
            <a:r>
              <a:rPr lang="es-419" sz="1000" b="1" dirty="0">
                <a:solidFill>
                  <a:srgbClr val="FFFF00"/>
                </a:solidFill>
                <a:latin typeface="Courier New" panose="02070309020205020404" pitchFamily="49" charset="0"/>
                <a:cs typeface="Courier New" panose="02070309020205020404" pitchFamily="49" charset="0"/>
              </a:rPr>
              <a:t> | </a:t>
            </a:r>
            <a:r>
              <a:rPr lang="es-419" sz="1000" b="1" dirty="0" err="1">
                <a:solidFill>
                  <a:srgbClr val="FFFF00"/>
                </a:solidFill>
                <a:latin typeface="Courier New" panose="02070309020205020404" pitchFamily="49" charset="0"/>
                <a:cs typeface="Courier New" panose="02070309020205020404" pitchFamily="49" charset="0"/>
              </a:rPr>
              <a:t>begin</a:t>
            </a:r>
            <a:r>
              <a:rPr lang="es-419" sz="1000" b="1" dirty="0">
                <a:solidFill>
                  <a:srgbClr val="FFFF00"/>
                </a:solidFill>
                <a:latin typeface="Courier New" panose="02070309020205020404" pitchFamily="49" charset="0"/>
                <a:cs typeface="Courier New" panose="02070309020205020404" pitchFamily="49" charset="0"/>
              </a:rPr>
              <a:t> C </a:t>
            </a:r>
          </a:p>
          <a:p>
            <a:pPr rtl="0"/>
            <a:r>
              <a:rPr lang="es-419" sz="1000" dirty="0">
                <a:solidFill>
                  <a:schemeClr val="bg1"/>
                </a:solidFill>
                <a:latin typeface="Courier New" panose="02070309020205020404" pitchFamily="49" charset="0"/>
                <a:cs typeface="Courier New" panose="02070309020205020404" pitchFamily="49" charset="0"/>
              </a:rPr>
              <a:t>C 2001:DB8:ACAD:2::/64 [0/0] </a:t>
            </a:r>
          </a:p>
          <a:p>
            <a:pPr rtl="0"/>
            <a:r>
              <a:rPr lang="es-419" sz="1000" dirty="0">
                <a:solidFill>
                  <a:schemeClr val="bg1"/>
                </a:solidFill>
                <a:latin typeface="Courier New" panose="02070309020205020404" pitchFamily="49" charset="0"/>
                <a:cs typeface="Courier New" panose="02070309020205020404" pitchFamily="49" charset="0"/>
              </a:rPr>
              <a:t>	via Serial0/1/0, </a:t>
            </a:r>
            <a:r>
              <a:rPr lang="es-419" sz="1000" dirty="0" err="1">
                <a:solidFill>
                  <a:schemeClr val="bg1"/>
                </a:solidFill>
                <a:latin typeface="Courier New" panose="02070309020205020404" pitchFamily="49" charset="0"/>
                <a:cs typeface="Courier New" panose="02070309020205020404" pitchFamily="49" charset="0"/>
              </a:rPr>
              <a:t>directly</a:t>
            </a:r>
            <a:r>
              <a:rPr lang="es-419" sz="1000" dirty="0">
                <a:solidFill>
                  <a:schemeClr val="bg1"/>
                </a:solidFill>
                <a:latin typeface="Courier New" panose="02070309020205020404" pitchFamily="49" charset="0"/>
                <a:cs typeface="Courier New" panose="02070309020205020404" pitchFamily="49" charset="0"/>
              </a:rPr>
              <a:t> </a:t>
            </a:r>
            <a:r>
              <a:rPr lang="es-419" sz="1000" dirty="0" err="1">
                <a:solidFill>
                  <a:schemeClr val="bg1"/>
                </a:solidFill>
                <a:latin typeface="Courier New" panose="02070309020205020404" pitchFamily="49" charset="0"/>
                <a:cs typeface="Courier New" panose="02070309020205020404" pitchFamily="49" charset="0"/>
              </a:rPr>
              <a:t>connected</a:t>
            </a:r>
            <a:r>
              <a:rPr lang="es-419" sz="1000" dirty="0">
                <a:solidFill>
                  <a:schemeClr val="bg1"/>
                </a:solidFill>
                <a:latin typeface="Courier New" panose="02070309020205020404" pitchFamily="49" charset="0"/>
                <a:cs typeface="Courier New" panose="02070309020205020404" pitchFamily="49" charset="0"/>
              </a:rPr>
              <a:t> </a:t>
            </a:r>
          </a:p>
          <a:p>
            <a:pPr rtl="0"/>
            <a:r>
              <a:rPr lang="es-419" sz="1000" dirty="0">
                <a:solidFill>
                  <a:schemeClr val="bg1"/>
                </a:solidFill>
                <a:latin typeface="Courier New" panose="02070309020205020404" pitchFamily="49" charset="0"/>
                <a:cs typeface="Courier New" panose="02070309020205020404" pitchFamily="49" charset="0"/>
              </a:rPr>
              <a:t>L 2001:DB8:ACAD:2::1/128 [0/0] </a:t>
            </a:r>
          </a:p>
          <a:p>
            <a:pPr rtl="0"/>
            <a:r>
              <a:rPr lang="es-419" sz="1000" dirty="0">
                <a:solidFill>
                  <a:schemeClr val="bg1"/>
                </a:solidFill>
                <a:latin typeface="Courier New" panose="02070309020205020404" pitchFamily="49" charset="0"/>
                <a:cs typeface="Courier New" panose="02070309020205020404" pitchFamily="49" charset="0"/>
              </a:rPr>
              <a:t>	via Serial0/1/0, </a:t>
            </a:r>
            <a:r>
              <a:rPr lang="es-419" sz="1000" dirty="0" err="1">
                <a:solidFill>
                  <a:schemeClr val="bg1"/>
                </a:solidFill>
                <a:latin typeface="Courier New" panose="02070309020205020404" pitchFamily="49" charset="0"/>
                <a:cs typeface="Courier New" panose="02070309020205020404" pitchFamily="49" charset="0"/>
              </a:rPr>
              <a:t>receive</a:t>
            </a:r>
            <a:r>
              <a:rPr lang="es-419" sz="1000" dirty="0">
                <a:solidFill>
                  <a:schemeClr val="bg1"/>
                </a:solidFill>
                <a:latin typeface="Courier New" panose="02070309020205020404" pitchFamily="49" charset="0"/>
                <a:cs typeface="Courier New" panose="02070309020205020404" pitchFamily="49" charset="0"/>
              </a:rPr>
              <a:t> </a:t>
            </a:r>
          </a:p>
          <a:p>
            <a:pPr rtl="0"/>
            <a:r>
              <a:rPr lang="es-419" sz="1000" dirty="0">
                <a:solidFill>
                  <a:schemeClr val="bg1"/>
                </a:solidFill>
                <a:latin typeface="Courier New" panose="02070309020205020404" pitchFamily="49" charset="0"/>
                <a:cs typeface="Courier New" panose="02070309020205020404" pitchFamily="49" charset="0"/>
              </a:rPr>
              <a:t>C 2001:DB8:ACAD:3: :/64 [0/0] </a:t>
            </a:r>
          </a:p>
          <a:p>
            <a:pPr rtl="0"/>
            <a:r>
              <a:rPr lang="es-419" sz="1000" dirty="0">
                <a:solidFill>
                  <a:schemeClr val="bg1"/>
                </a:solidFill>
                <a:latin typeface="Courier New" panose="02070309020205020404" pitchFamily="49" charset="0"/>
                <a:cs typeface="Courier New" panose="02070309020205020404" pitchFamily="49" charset="0"/>
              </a:rPr>
              <a:t>	via GigabitEthernet0/0/0, </a:t>
            </a:r>
            <a:r>
              <a:rPr lang="es-419" sz="1000" dirty="0" err="1">
                <a:solidFill>
                  <a:schemeClr val="bg1"/>
                </a:solidFill>
                <a:latin typeface="Courier New" panose="02070309020205020404" pitchFamily="49" charset="0"/>
                <a:cs typeface="Courier New" panose="02070309020205020404" pitchFamily="49" charset="0"/>
              </a:rPr>
              <a:t>directly</a:t>
            </a:r>
            <a:r>
              <a:rPr lang="es-419" sz="1000" dirty="0">
                <a:solidFill>
                  <a:schemeClr val="bg1"/>
                </a:solidFill>
                <a:latin typeface="Courier New" panose="02070309020205020404" pitchFamily="49" charset="0"/>
                <a:cs typeface="Courier New" panose="02070309020205020404" pitchFamily="49" charset="0"/>
              </a:rPr>
              <a:t> </a:t>
            </a:r>
            <a:r>
              <a:rPr lang="es-419" sz="1000" dirty="0" err="1">
                <a:solidFill>
                  <a:schemeClr val="bg1"/>
                </a:solidFill>
                <a:latin typeface="Courier New" panose="02070309020205020404" pitchFamily="49" charset="0"/>
                <a:cs typeface="Courier New" panose="02070309020205020404" pitchFamily="49" charset="0"/>
              </a:rPr>
              <a:t>connected</a:t>
            </a:r>
            <a:r>
              <a:rPr lang="es-419" sz="1000" dirty="0">
                <a:solidFill>
                  <a:schemeClr val="bg1"/>
                </a:solidFill>
                <a:latin typeface="Courier New" panose="02070309020205020404" pitchFamily="49" charset="0"/>
                <a:cs typeface="Courier New" panose="02070309020205020404" pitchFamily="49" charset="0"/>
              </a:rPr>
              <a:t> </a:t>
            </a:r>
          </a:p>
          <a:p>
            <a:pPr rtl="0"/>
            <a:r>
              <a:rPr lang="es-419" sz="1000" dirty="0">
                <a:solidFill>
                  <a:schemeClr val="bg1"/>
                </a:solidFill>
                <a:latin typeface="Courier New" panose="02070309020205020404" pitchFamily="49" charset="0"/>
                <a:cs typeface="Courier New" panose="02070309020205020404" pitchFamily="49" charset="0"/>
              </a:rPr>
              <a:t>L 2001:DB8:ACAD:3: :1/128 [0/0] </a:t>
            </a:r>
          </a:p>
          <a:p>
            <a:pPr rtl="0"/>
            <a:r>
              <a:rPr lang="es-419" sz="1000" dirty="0">
                <a:solidFill>
                  <a:schemeClr val="bg1"/>
                </a:solidFill>
                <a:latin typeface="Courier New" panose="02070309020205020404" pitchFamily="49" charset="0"/>
                <a:cs typeface="Courier New" panose="02070309020205020404" pitchFamily="49" charset="0"/>
              </a:rPr>
              <a:t>	via GigabitEthernet0/0/0, </a:t>
            </a:r>
            <a:r>
              <a:rPr lang="es-419" sz="1000" dirty="0" err="1">
                <a:solidFill>
                  <a:schemeClr val="bg1"/>
                </a:solidFill>
                <a:latin typeface="Courier New" panose="02070309020205020404" pitchFamily="49" charset="0"/>
                <a:cs typeface="Courier New" panose="02070309020205020404" pitchFamily="49" charset="0"/>
              </a:rPr>
              <a:t>receive</a:t>
            </a:r>
            <a:r>
              <a:rPr lang="es-419" sz="1000" dirty="0">
                <a:solidFill>
                  <a:schemeClr val="bg1"/>
                </a:solidFill>
                <a:latin typeface="Courier New" panose="02070309020205020404" pitchFamily="49" charset="0"/>
                <a:cs typeface="Courier New" panose="02070309020205020404" pitchFamily="49" charset="0"/>
              </a:rPr>
              <a:t> </a:t>
            </a:r>
          </a:p>
          <a:p>
            <a:pPr rtl="0"/>
            <a:r>
              <a:rPr lang="es-419" sz="1000" dirty="0">
                <a:solidFill>
                  <a:schemeClr val="bg1"/>
                </a:solidFill>
                <a:latin typeface="Courier New" panose="02070309020205020404" pitchFamily="49" charset="0"/>
                <a:cs typeface="Courier New" panose="02070309020205020404" pitchFamily="49" charset="0"/>
              </a:rPr>
              <a:t>L FF00::/8 [0/0] </a:t>
            </a:r>
          </a:p>
          <a:p>
            <a:pPr rtl="0"/>
            <a:r>
              <a:rPr lang="es-419" sz="1000" dirty="0">
                <a:solidFill>
                  <a:schemeClr val="bg1"/>
                </a:solidFill>
                <a:latin typeface="Courier New" panose="02070309020205020404" pitchFamily="49" charset="0"/>
                <a:cs typeface="Courier New" panose="02070309020205020404" pitchFamily="49" charset="0"/>
              </a:rPr>
              <a:t>	via Null0, </a:t>
            </a:r>
            <a:r>
              <a:rPr lang="es-419" sz="1000" dirty="0" err="1">
                <a:solidFill>
                  <a:schemeClr val="bg1"/>
                </a:solidFill>
                <a:latin typeface="Courier New" panose="02070309020205020404" pitchFamily="49" charset="0"/>
                <a:cs typeface="Courier New" panose="02070309020205020404" pitchFamily="49" charset="0"/>
              </a:rPr>
              <a:t>receive</a:t>
            </a:r>
            <a:r>
              <a:rPr lang="es-419" sz="1000" dirty="0">
                <a:solidFill>
                  <a:schemeClr val="bg1"/>
                </a:solidFill>
                <a:latin typeface="Courier New" panose="02070309020205020404" pitchFamily="49" charset="0"/>
                <a:cs typeface="Courier New" panose="02070309020205020404" pitchFamily="49" charset="0"/>
              </a:rPr>
              <a:t> </a:t>
            </a:r>
          </a:p>
          <a:p>
            <a:pPr rtl="0"/>
            <a:r>
              <a:rPr lang="es-419" sz="1000" dirty="0">
                <a:solidFill>
                  <a:schemeClr val="bg1"/>
                </a:solidFill>
                <a:latin typeface="Courier New" panose="02070309020205020404" pitchFamily="49" charset="0"/>
                <a:cs typeface="Courier New" panose="02070309020205020404" pitchFamily="49" charset="0"/>
              </a:rPr>
              <a:t>R1#</a:t>
            </a:r>
          </a:p>
          <a:p>
            <a:pPr rtl="0"/>
            <a:r>
              <a:rPr lang="es-419" sz="1000" dirty="0">
                <a:solidFill>
                  <a:schemeClr val="bg1"/>
                </a:solidFill>
                <a:latin typeface="Courier New" panose="02070309020205020404" pitchFamily="49" charset="0"/>
                <a:cs typeface="Courier New" panose="02070309020205020404" pitchFamily="49" charset="0"/>
              </a:rPr>
              <a:t>R1# </a:t>
            </a:r>
            <a:r>
              <a:rPr lang="es-419" sz="1000" b="1" dirty="0">
                <a:solidFill>
                  <a:srgbClr val="FFFF00"/>
                </a:solidFill>
                <a:latin typeface="Courier New" panose="02070309020205020404" pitchFamily="49" charset="0"/>
                <a:cs typeface="Courier New" panose="02070309020205020404" pitchFamily="49" charset="0"/>
              </a:rPr>
              <a:t>ping 2001:db8:acad:2::2 </a:t>
            </a:r>
          </a:p>
          <a:p>
            <a:pPr rtl="0"/>
            <a:r>
              <a:rPr lang="es-419" sz="1000" dirty="0" err="1">
                <a:solidFill>
                  <a:schemeClr val="bg1"/>
                </a:solidFill>
                <a:latin typeface="Courier New" panose="02070309020205020404" pitchFamily="49" charset="0"/>
                <a:cs typeface="Courier New" panose="02070309020205020404" pitchFamily="49" charset="0"/>
              </a:rPr>
              <a:t>Type</a:t>
            </a:r>
            <a:r>
              <a:rPr lang="es-419" sz="1000" dirty="0">
                <a:solidFill>
                  <a:schemeClr val="bg1"/>
                </a:solidFill>
                <a:latin typeface="Courier New" panose="02070309020205020404" pitchFamily="49" charset="0"/>
                <a:cs typeface="Courier New" panose="02070309020205020404" pitchFamily="49" charset="0"/>
              </a:rPr>
              <a:t> escape </a:t>
            </a:r>
            <a:r>
              <a:rPr lang="es-419" sz="1000" dirty="0" err="1">
                <a:solidFill>
                  <a:schemeClr val="bg1"/>
                </a:solidFill>
                <a:latin typeface="Courier New" panose="02070309020205020404" pitchFamily="49" charset="0"/>
                <a:cs typeface="Courier New" panose="02070309020205020404" pitchFamily="49" charset="0"/>
              </a:rPr>
              <a:t>sequence</a:t>
            </a:r>
            <a:r>
              <a:rPr lang="es-419" sz="1000" dirty="0">
                <a:solidFill>
                  <a:schemeClr val="bg1"/>
                </a:solidFill>
                <a:latin typeface="Courier New" panose="02070309020205020404" pitchFamily="49" charset="0"/>
                <a:cs typeface="Courier New" panose="02070309020205020404" pitchFamily="49" charset="0"/>
              </a:rPr>
              <a:t> </a:t>
            </a:r>
            <a:r>
              <a:rPr lang="es-419" sz="1000" dirty="0" err="1">
                <a:solidFill>
                  <a:schemeClr val="bg1"/>
                </a:solidFill>
                <a:latin typeface="Courier New" panose="02070309020205020404" pitchFamily="49" charset="0"/>
                <a:cs typeface="Courier New" panose="02070309020205020404" pitchFamily="49" charset="0"/>
              </a:rPr>
              <a:t>to</a:t>
            </a:r>
            <a:r>
              <a:rPr lang="es-419" sz="1000" dirty="0">
                <a:solidFill>
                  <a:schemeClr val="bg1"/>
                </a:solidFill>
                <a:latin typeface="Courier New" panose="02070309020205020404" pitchFamily="49" charset="0"/>
                <a:cs typeface="Courier New" panose="02070309020205020404" pitchFamily="49" charset="0"/>
              </a:rPr>
              <a:t> </a:t>
            </a:r>
            <a:r>
              <a:rPr lang="es-419" sz="1000" dirty="0" err="1">
                <a:solidFill>
                  <a:schemeClr val="bg1"/>
                </a:solidFill>
                <a:latin typeface="Courier New" panose="02070309020205020404" pitchFamily="49" charset="0"/>
                <a:cs typeface="Courier New" panose="02070309020205020404" pitchFamily="49" charset="0"/>
              </a:rPr>
              <a:t>abort</a:t>
            </a:r>
            <a:r>
              <a:rPr lang="es-419" sz="1000" dirty="0">
                <a:solidFill>
                  <a:schemeClr val="bg1"/>
                </a:solidFill>
                <a:latin typeface="Courier New" panose="02070309020205020404" pitchFamily="49" charset="0"/>
                <a:cs typeface="Courier New" panose="02070309020205020404" pitchFamily="49" charset="0"/>
              </a:rPr>
              <a:t>. </a:t>
            </a:r>
          </a:p>
          <a:p>
            <a:pPr rtl="0"/>
            <a:r>
              <a:rPr lang="es-419" sz="1000" dirty="0" err="1">
                <a:solidFill>
                  <a:schemeClr val="bg1"/>
                </a:solidFill>
                <a:latin typeface="Courier New" panose="02070309020205020404" pitchFamily="49" charset="0"/>
                <a:cs typeface="Courier New" panose="02070309020205020404" pitchFamily="49" charset="0"/>
              </a:rPr>
              <a:t>Sending</a:t>
            </a:r>
            <a:r>
              <a:rPr lang="es-419" sz="1000" dirty="0">
                <a:solidFill>
                  <a:schemeClr val="bg1"/>
                </a:solidFill>
                <a:latin typeface="Courier New" panose="02070309020205020404" pitchFamily="49" charset="0"/>
                <a:cs typeface="Courier New" panose="02070309020205020404" pitchFamily="49" charset="0"/>
              </a:rPr>
              <a:t> 5, 100-byte ICMP </a:t>
            </a:r>
            <a:r>
              <a:rPr lang="es-419" sz="1000" dirty="0" err="1">
                <a:solidFill>
                  <a:schemeClr val="bg1"/>
                </a:solidFill>
                <a:latin typeface="Courier New" panose="02070309020205020404" pitchFamily="49" charset="0"/>
                <a:cs typeface="Courier New" panose="02070309020205020404" pitchFamily="49" charset="0"/>
              </a:rPr>
              <a:t>Echos</a:t>
            </a:r>
            <a:r>
              <a:rPr lang="es-419" sz="1000" dirty="0">
                <a:solidFill>
                  <a:schemeClr val="bg1"/>
                </a:solidFill>
                <a:latin typeface="Courier New" panose="02070309020205020404" pitchFamily="49" charset="0"/>
                <a:cs typeface="Courier New" panose="02070309020205020404" pitchFamily="49" charset="0"/>
              </a:rPr>
              <a:t> </a:t>
            </a:r>
            <a:r>
              <a:rPr lang="es-419" sz="1000" dirty="0" err="1">
                <a:solidFill>
                  <a:schemeClr val="bg1"/>
                </a:solidFill>
                <a:latin typeface="Courier New" panose="02070309020205020404" pitchFamily="49" charset="0"/>
                <a:cs typeface="Courier New" panose="02070309020205020404" pitchFamily="49" charset="0"/>
              </a:rPr>
              <a:t>to</a:t>
            </a:r>
            <a:r>
              <a:rPr lang="es-419" sz="1000" dirty="0">
                <a:solidFill>
                  <a:schemeClr val="bg1"/>
                </a:solidFill>
                <a:latin typeface="Courier New" panose="02070309020205020404" pitchFamily="49" charset="0"/>
                <a:cs typeface="Courier New" panose="02070309020205020404" pitchFamily="49" charset="0"/>
              </a:rPr>
              <a:t> 2001:DB8:ACAD:2::2, </a:t>
            </a:r>
            <a:r>
              <a:rPr lang="es-419" sz="1000" dirty="0" err="1">
                <a:solidFill>
                  <a:schemeClr val="bg1"/>
                </a:solidFill>
                <a:latin typeface="Courier New" panose="02070309020205020404" pitchFamily="49" charset="0"/>
                <a:cs typeface="Courier New" panose="02070309020205020404" pitchFamily="49" charset="0"/>
              </a:rPr>
              <a:t>timeout</a:t>
            </a:r>
            <a:r>
              <a:rPr lang="es-419" sz="1000" dirty="0">
                <a:solidFill>
                  <a:schemeClr val="bg1"/>
                </a:solidFill>
                <a:latin typeface="Courier New" panose="02070309020205020404" pitchFamily="49" charset="0"/>
                <a:cs typeface="Courier New" panose="02070309020205020404" pitchFamily="49" charset="0"/>
              </a:rPr>
              <a:t> </a:t>
            </a:r>
            <a:r>
              <a:rPr lang="es-419" sz="1000" dirty="0" err="1">
                <a:solidFill>
                  <a:schemeClr val="bg1"/>
                </a:solidFill>
                <a:latin typeface="Courier New" panose="02070309020205020404" pitchFamily="49" charset="0"/>
                <a:cs typeface="Courier New" panose="02070309020205020404" pitchFamily="49" charset="0"/>
              </a:rPr>
              <a:t>is</a:t>
            </a:r>
            <a:r>
              <a:rPr lang="es-419" sz="1000" dirty="0">
                <a:solidFill>
                  <a:schemeClr val="bg1"/>
                </a:solidFill>
                <a:latin typeface="Courier New" panose="02070309020205020404" pitchFamily="49" charset="0"/>
                <a:cs typeface="Courier New" panose="02070309020205020404" pitchFamily="49" charset="0"/>
              </a:rPr>
              <a:t> 2 </a:t>
            </a:r>
            <a:r>
              <a:rPr lang="es-419" sz="1000" dirty="0" err="1">
                <a:solidFill>
                  <a:schemeClr val="bg1"/>
                </a:solidFill>
                <a:latin typeface="Courier New" panose="02070309020205020404" pitchFamily="49" charset="0"/>
                <a:cs typeface="Courier New" panose="02070309020205020404" pitchFamily="49" charset="0"/>
              </a:rPr>
              <a:t>seconds</a:t>
            </a:r>
            <a:r>
              <a:rPr lang="es-419" sz="1000" dirty="0">
                <a:solidFill>
                  <a:schemeClr val="bg1"/>
                </a:solidFill>
                <a:latin typeface="Courier New" panose="02070309020205020404" pitchFamily="49" charset="0"/>
                <a:cs typeface="Courier New" panose="02070309020205020404" pitchFamily="49" charset="0"/>
              </a:rPr>
              <a:t>: </a:t>
            </a:r>
          </a:p>
          <a:p>
            <a:pPr rtl="0"/>
            <a:r>
              <a:rPr lang="es-419" sz="1000" dirty="0">
                <a:solidFill>
                  <a:schemeClr val="bg1"/>
                </a:solidFill>
                <a:latin typeface="Courier New" panose="02070309020205020404" pitchFamily="49" charset="0"/>
                <a:cs typeface="Courier New" panose="02070309020205020404" pitchFamily="49" charset="0"/>
              </a:rPr>
              <a:t>!!!!! </a:t>
            </a:r>
          </a:p>
          <a:p>
            <a:pPr rtl="0"/>
            <a:r>
              <a:rPr lang="es-419" sz="1000" dirty="0" err="1">
                <a:solidFill>
                  <a:schemeClr val="bg1"/>
                </a:solidFill>
                <a:latin typeface="Courier New" panose="02070309020205020404" pitchFamily="49" charset="0"/>
                <a:cs typeface="Courier New" panose="02070309020205020404" pitchFamily="49" charset="0"/>
              </a:rPr>
              <a:t>Success</a:t>
            </a:r>
            <a:r>
              <a:rPr lang="es-419" sz="1000" dirty="0">
                <a:solidFill>
                  <a:schemeClr val="bg1"/>
                </a:solidFill>
                <a:latin typeface="Courier New" panose="02070309020205020404" pitchFamily="49" charset="0"/>
                <a:cs typeface="Courier New" panose="02070309020205020404" pitchFamily="49" charset="0"/>
              </a:rPr>
              <a:t> </a:t>
            </a:r>
            <a:r>
              <a:rPr lang="es-419" sz="1000" dirty="0" err="1">
                <a:solidFill>
                  <a:schemeClr val="bg1"/>
                </a:solidFill>
                <a:latin typeface="Courier New" panose="02070309020205020404" pitchFamily="49" charset="0"/>
                <a:cs typeface="Courier New" panose="02070309020205020404" pitchFamily="49" charset="0"/>
              </a:rPr>
              <a:t>rate</a:t>
            </a:r>
            <a:r>
              <a:rPr lang="es-419" sz="1000" dirty="0">
                <a:solidFill>
                  <a:schemeClr val="bg1"/>
                </a:solidFill>
                <a:latin typeface="Courier New" panose="02070309020205020404" pitchFamily="49" charset="0"/>
                <a:cs typeface="Courier New" panose="02070309020205020404" pitchFamily="49" charset="0"/>
              </a:rPr>
              <a:t> </a:t>
            </a:r>
            <a:r>
              <a:rPr lang="es-419" sz="1000" dirty="0" err="1">
                <a:solidFill>
                  <a:schemeClr val="bg1"/>
                </a:solidFill>
                <a:latin typeface="Courier New" panose="02070309020205020404" pitchFamily="49" charset="0"/>
                <a:cs typeface="Courier New" panose="02070309020205020404" pitchFamily="49" charset="0"/>
              </a:rPr>
              <a:t>is</a:t>
            </a:r>
            <a:r>
              <a:rPr lang="es-419" sz="1000" dirty="0">
                <a:solidFill>
                  <a:schemeClr val="bg1"/>
                </a:solidFill>
                <a:latin typeface="Courier New" panose="02070309020205020404" pitchFamily="49" charset="0"/>
                <a:cs typeface="Courier New" panose="02070309020205020404" pitchFamily="49" charset="0"/>
              </a:rPr>
              <a:t> 100 </a:t>
            </a:r>
            <a:r>
              <a:rPr lang="es-419" sz="1000" dirty="0" err="1">
                <a:solidFill>
                  <a:schemeClr val="bg1"/>
                </a:solidFill>
                <a:latin typeface="Courier New" panose="02070309020205020404" pitchFamily="49" charset="0"/>
                <a:cs typeface="Courier New" panose="02070309020205020404" pitchFamily="49" charset="0"/>
              </a:rPr>
              <a:t>percent</a:t>
            </a:r>
            <a:r>
              <a:rPr lang="es-419" sz="1000" dirty="0">
                <a:solidFill>
                  <a:schemeClr val="bg1"/>
                </a:solidFill>
                <a:latin typeface="Courier New" panose="02070309020205020404" pitchFamily="49" charset="0"/>
                <a:cs typeface="Courier New" panose="02070309020205020404" pitchFamily="49" charset="0"/>
              </a:rPr>
              <a:t> (5/5), round-</a:t>
            </a:r>
            <a:r>
              <a:rPr lang="es-419" sz="1000" dirty="0" err="1">
                <a:solidFill>
                  <a:schemeClr val="bg1"/>
                </a:solidFill>
                <a:latin typeface="Courier New" panose="02070309020205020404" pitchFamily="49" charset="0"/>
                <a:cs typeface="Courier New" panose="02070309020205020404" pitchFamily="49" charset="0"/>
              </a:rPr>
              <a:t>trip</a:t>
            </a:r>
            <a:r>
              <a:rPr lang="es-419" sz="1000" dirty="0">
                <a:solidFill>
                  <a:schemeClr val="bg1"/>
                </a:solidFill>
                <a:latin typeface="Courier New" panose="02070309020205020404" pitchFamily="49" charset="0"/>
                <a:cs typeface="Courier New" panose="02070309020205020404" pitchFamily="49" charset="0"/>
              </a:rPr>
              <a:t> min/</a:t>
            </a:r>
            <a:r>
              <a:rPr lang="es-419" sz="1000" dirty="0" err="1">
                <a:solidFill>
                  <a:schemeClr val="bg1"/>
                </a:solidFill>
                <a:latin typeface="Courier New" panose="02070309020205020404" pitchFamily="49" charset="0"/>
                <a:cs typeface="Courier New" panose="02070309020205020404" pitchFamily="49" charset="0"/>
              </a:rPr>
              <a:t>avg</a:t>
            </a:r>
            <a:r>
              <a:rPr lang="es-419" sz="1000" dirty="0">
                <a:solidFill>
                  <a:schemeClr val="bg1"/>
                </a:solidFill>
                <a:latin typeface="Courier New" panose="02070309020205020404" pitchFamily="49" charset="0"/>
                <a:cs typeface="Courier New" panose="02070309020205020404" pitchFamily="49" charset="0"/>
              </a:rPr>
              <a:t>/</a:t>
            </a:r>
            <a:r>
              <a:rPr lang="es-419" sz="1000" dirty="0" err="1">
                <a:solidFill>
                  <a:schemeClr val="bg1"/>
                </a:solidFill>
                <a:latin typeface="Courier New" panose="02070309020205020404" pitchFamily="49" charset="0"/>
                <a:cs typeface="Courier New" panose="02070309020205020404" pitchFamily="49" charset="0"/>
              </a:rPr>
              <a:t>max</a:t>
            </a:r>
            <a:r>
              <a:rPr lang="es-419" sz="1000" dirty="0">
                <a:solidFill>
                  <a:schemeClr val="bg1"/>
                </a:solidFill>
                <a:latin typeface="Courier New" panose="02070309020205020404" pitchFamily="49" charset="0"/>
                <a:cs typeface="Courier New" panose="02070309020205020404" pitchFamily="49" charset="0"/>
              </a:rPr>
              <a:t> = 2/2/3 ms)</a:t>
            </a:r>
          </a:p>
          <a:p>
            <a:pPr rtl="0"/>
            <a:r>
              <a:rPr lang="es-419" sz="1000" dirty="0">
                <a:solidFill>
                  <a:schemeClr val="bg1"/>
                </a:solidFill>
                <a:latin typeface="Courier New" panose="02070309020205020404" pitchFamily="49" charset="0"/>
                <a:cs typeface="Courier New" panose="02070309020205020404" pitchFamily="49" charset="0"/>
              </a:rPr>
              <a:t>R1# </a:t>
            </a:r>
            <a:r>
              <a:rPr lang="es-419" sz="1000" b="1" dirty="0">
                <a:solidFill>
                  <a:srgbClr val="FFFF00"/>
                </a:solidFill>
                <a:latin typeface="Courier New" panose="02070309020205020404" pitchFamily="49" charset="0"/>
                <a:cs typeface="Courier New" panose="02070309020205020404" pitchFamily="49" charset="0"/>
              </a:rPr>
              <a:t>ping 2001:DB8:Cafe:2::1 </a:t>
            </a:r>
          </a:p>
          <a:p>
            <a:pPr rtl="0"/>
            <a:r>
              <a:rPr lang="es-419" sz="1000" dirty="0" err="1">
                <a:solidFill>
                  <a:schemeClr val="bg1"/>
                </a:solidFill>
                <a:latin typeface="Courier New" panose="02070309020205020404" pitchFamily="49" charset="0"/>
                <a:cs typeface="Courier New" panose="02070309020205020404" pitchFamily="49" charset="0"/>
              </a:rPr>
              <a:t>Type</a:t>
            </a:r>
            <a:r>
              <a:rPr lang="es-419" sz="1000" dirty="0">
                <a:solidFill>
                  <a:schemeClr val="bg1"/>
                </a:solidFill>
                <a:latin typeface="Courier New" panose="02070309020205020404" pitchFamily="49" charset="0"/>
                <a:cs typeface="Courier New" panose="02070309020205020404" pitchFamily="49" charset="0"/>
              </a:rPr>
              <a:t> escape </a:t>
            </a:r>
            <a:r>
              <a:rPr lang="es-419" sz="1000" dirty="0" err="1">
                <a:solidFill>
                  <a:schemeClr val="bg1"/>
                </a:solidFill>
                <a:latin typeface="Courier New" panose="02070309020205020404" pitchFamily="49" charset="0"/>
                <a:cs typeface="Courier New" panose="02070309020205020404" pitchFamily="49" charset="0"/>
              </a:rPr>
              <a:t>sequence</a:t>
            </a:r>
            <a:r>
              <a:rPr lang="es-419" sz="1000" dirty="0">
                <a:solidFill>
                  <a:schemeClr val="bg1"/>
                </a:solidFill>
                <a:latin typeface="Courier New" panose="02070309020205020404" pitchFamily="49" charset="0"/>
                <a:cs typeface="Courier New" panose="02070309020205020404" pitchFamily="49" charset="0"/>
              </a:rPr>
              <a:t> </a:t>
            </a:r>
            <a:r>
              <a:rPr lang="es-419" sz="1000" dirty="0" err="1">
                <a:solidFill>
                  <a:schemeClr val="bg1"/>
                </a:solidFill>
                <a:latin typeface="Courier New" panose="02070309020205020404" pitchFamily="49" charset="0"/>
                <a:cs typeface="Courier New" panose="02070309020205020404" pitchFamily="49" charset="0"/>
              </a:rPr>
              <a:t>to</a:t>
            </a:r>
            <a:r>
              <a:rPr lang="es-419" sz="1000" dirty="0">
                <a:solidFill>
                  <a:schemeClr val="bg1"/>
                </a:solidFill>
                <a:latin typeface="Courier New" panose="02070309020205020404" pitchFamily="49" charset="0"/>
                <a:cs typeface="Courier New" panose="02070309020205020404" pitchFamily="49" charset="0"/>
              </a:rPr>
              <a:t> </a:t>
            </a:r>
            <a:r>
              <a:rPr lang="es-419" sz="1000" dirty="0" err="1">
                <a:solidFill>
                  <a:schemeClr val="bg1"/>
                </a:solidFill>
                <a:latin typeface="Courier New" panose="02070309020205020404" pitchFamily="49" charset="0"/>
                <a:cs typeface="Courier New" panose="02070309020205020404" pitchFamily="49" charset="0"/>
              </a:rPr>
              <a:t>abort</a:t>
            </a:r>
            <a:r>
              <a:rPr lang="es-419" sz="1000" dirty="0">
                <a:solidFill>
                  <a:schemeClr val="bg1"/>
                </a:solidFill>
                <a:latin typeface="Courier New" panose="02070309020205020404" pitchFamily="49" charset="0"/>
                <a:cs typeface="Courier New" panose="02070309020205020404" pitchFamily="49" charset="0"/>
              </a:rPr>
              <a:t>. </a:t>
            </a:r>
          </a:p>
          <a:p>
            <a:pPr rtl="0"/>
            <a:r>
              <a:rPr lang="es-419" sz="1000" dirty="0" err="1">
                <a:solidFill>
                  <a:schemeClr val="bg1"/>
                </a:solidFill>
                <a:latin typeface="Courier New" panose="02070309020205020404" pitchFamily="49" charset="0"/>
                <a:cs typeface="Courier New" panose="02070309020205020404" pitchFamily="49" charset="0"/>
              </a:rPr>
              <a:t>Sending</a:t>
            </a:r>
            <a:r>
              <a:rPr lang="es-419" sz="1000" dirty="0">
                <a:solidFill>
                  <a:schemeClr val="bg1"/>
                </a:solidFill>
                <a:latin typeface="Courier New" panose="02070309020205020404" pitchFamily="49" charset="0"/>
                <a:cs typeface="Courier New" panose="02070309020205020404" pitchFamily="49" charset="0"/>
              </a:rPr>
              <a:t> 5, 100-byte ICMP </a:t>
            </a:r>
            <a:r>
              <a:rPr lang="es-419" sz="1000" dirty="0" err="1">
                <a:solidFill>
                  <a:schemeClr val="bg1"/>
                </a:solidFill>
                <a:latin typeface="Courier New" panose="02070309020205020404" pitchFamily="49" charset="0"/>
                <a:cs typeface="Courier New" panose="02070309020205020404" pitchFamily="49" charset="0"/>
              </a:rPr>
              <a:t>Echos</a:t>
            </a:r>
            <a:r>
              <a:rPr lang="es-419" sz="1000" dirty="0">
                <a:solidFill>
                  <a:schemeClr val="bg1"/>
                </a:solidFill>
                <a:latin typeface="Courier New" panose="02070309020205020404" pitchFamily="49" charset="0"/>
                <a:cs typeface="Courier New" panose="02070309020205020404" pitchFamily="49" charset="0"/>
              </a:rPr>
              <a:t> </a:t>
            </a:r>
            <a:r>
              <a:rPr lang="es-419" sz="1000" dirty="0" err="1">
                <a:solidFill>
                  <a:schemeClr val="bg1"/>
                </a:solidFill>
                <a:latin typeface="Courier New" panose="02070309020205020404" pitchFamily="49" charset="0"/>
                <a:cs typeface="Courier New" panose="02070309020205020404" pitchFamily="49" charset="0"/>
              </a:rPr>
              <a:t>to</a:t>
            </a:r>
            <a:r>
              <a:rPr lang="es-419" sz="1000" dirty="0">
                <a:solidFill>
                  <a:schemeClr val="bg1"/>
                </a:solidFill>
                <a:latin typeface="Courier New" panose="02070309020205020404" pitchFamily="49" charset="0"/>
                <a:cs typeface="Courier New" panose="02070309020205020404" pitchFamily="49" charset="0"/>
              </a:rPr>
              <a:t> 2001:DB8:CAFE:2::1, </a:t>
            </a:r>
            <a:r>
              <a:rPr lang="es-419" sz="1000" dirty="0" err="1">
                <a:solidFill>
                  <a:schemeClr val="bg1"/>
                </a:solidFill>
                <a:latin typeface="Courier New" panose="02070309020205020404" pitchFamily="49" charset="0"/>
                <a:cs typeface="Courier New" panose="02070309020205020404" pitchFamily="49" charset="0"/>
              </a:rPr>
              <a:t>timeout</a:t>
            </a:r>
            <a:r>
              <a:rPr lang="es-419" sz="1000" dirty="0">
                <a:solidFill>
                  <a:schemeClr val="bg1"/>
                </a:solidFill>
                <a:latin typeface="Courier New" panose="02070309020205020404" pitchFamily="49" charset="0"/>
                <a:cs typeface="Courier New" panose="02070309020205020404" pitchFamily="49" charset="0"/>
              </a:rPr>
              <a:t> </a:t>
            </a:r>
            <a:r>
              <a:rPr lang="es-419" sz="1000" dirty="0" err="1">
                <a:solidFill>
                  <a:schemeClr val="bg1"/>
                </a:solidFill>
                <a:latin typeface="Courier New" panose="02070309020205020404" pitchFamily="49" charset="0"/>
                <a:cs typeface="Courier New" panose="02070309020205020404" pitchFamily="49" charset="0"/>
              </a:rPr>
              <a:t>is</a:t>
            </a:r>
            <a:r>
              <a:rPr lang="es-419" sz="1000" dirty="0">
                <a:solidFill>
                  <a:schemeClr val="bg1"/>
                </a:solidFill>
                <a:latin typeface="Courier New" panose="02070309020205020404" pitchFamily="49" charset="0"/>
                <a:cs typeface="Courier New" panose="02070309020205020404" pitchFamily="49" charset="0"/>
              </a:rPr>
              <a:t> 2 </a:t>
            </a:r>
            <a:r>
              <a:rPr lang="es-419" sz="1000" dirty="0" err="1">
                <a:solidFill>
                  <a:schemeClr val="bg1"/>
                </a:solidFill>
                <a:latin typeface="Courier New" panose="02070309020205020404" pitchFamily="49" charset="0"/>
                <a:cs typeface="Courier New" panose="02070309020205020404" pitchFamily="49" charset="0"/>
              </a:rPr>
              <a:t>seconds</a:t>
            </a:r>
            <a:r>
              <a:rPr lang="es-419" sz="1000" dirty="0">
                <a:solidFill>
                  <a:schemeClr val="bg1"/>
                </a:solidFill>
                <a:latin typeface="Courier New" panose="02070309020205020404" pitchFamily="49" charset="0"/>
                <a:cs typeface="Courier New" panose="02070309020205020404" pitchFamily="49" charset="0"/>
              </a:rPr>
              <a:t>: </a:t>
            </a:r>
          </a:p>
          <a:p>
            <a:pPr rtl="0"/>
            <a:r>
              <a:rPr lang="es-419" sz="1000" dirty="0">
                <a:solidFill>
                  <a:schemeClr val="bg1"/>
                </a:solidFill>
                <a:latin typeface="Courier New" panose="02070309020205020404" pitchFamily="49" charset="0"/>
                <a:cs typeface="Courier New" panose="02070309020205020404" pitchFamily="49" charset="0"/>
              </a:rPr>
              <a:t>% No </a:t>
            </a:r>
            <a:r>
              <a:rPr lang="es-419" sz="1000" dirty="0" err="1">
                <a:solidFill>
                  <a:schemeClr val="bg1"/>
                </a:solidFill>
                <a:latin typeface="Courier New" panose="02070309020205020404" pitchFamily="49" charset="0"/>
                <a:cs typeface="Courier New" panose="02070309020205020404" pitchFamily="49" charset="0"/>
              </a:rPr>
              <a:t>valid</a:t>
            </a:r>
            <a:r>
              <a:rPr lang="es-419" sz="1000" dirty="0">
                <a:solidFill>
                  <a:schemeClr val="bg1"/>
                </a:solidFill>
                <a:latin typeface="Courier New" panose="02070309020205020404" pitchFamily="49" charset="0"/>
                <a:cs typeface="Courier New" panose="02070309020205020404" pitchFamily="49" charset="0"/>
              </a:rPr>
              <a:t> </a:t>
            </a:r>
            <a:r>
              <a:rPr lang="es-419" sz="1000" dirty="0" err="1">
                <a:solidFill>
                  <a:schemeClr val="bg1"/>
                </a:solidFill>
                <a:latin typeface="Courier New" panose="02070309020205020404" pitchFamily="49" charset="0"/>
                <a:cs typeface="Courier New" panose="02070309020205020404" pitchFamily="49" charset="0"/>
              </a:rPr>
              <a:t>route</a:t>
            </a:r>
            <a:r>
              <a:rPr lang="es-419" sz="1000" dirty="0">
                <a:solidFill>
                  <a:schemeClr val="bg1"/>
                </a:solidFill>
                <a:latin typeface="Courier New" panose="02070309020205020404" pitchFamily="49" charset="0"/>
                <a:cs typeface="Courier New" panose="02070309020205020404" pitchFamily="49" charset="0"/>
              </a:rPr>
              <a:t> </a:t>
            </a:r>
            <a:r>
              <a:rPr lang="es-419" sz="1000" dirty="0" err="1">
                <a:solidFill>
                  <a:schemeClr val="bg1"/>
                </a:solidFill>
                <a:latin typeface="Courier New" panose="02070309020205020404" pitchFamily="49" charset="0"/>
                <a:cs typeface="Courier New" panose="02070309020205020404" pitchFamily="49" charset="0"/>
              </a:rPr>
              <a:t>for</a:t>
            </a:r>
            <a:r>
              <a:rPr lang="es-419" sz="1000" dirty="0">
                <a:solidFill>
                  <a:schemeClr val="bg1"/>
                </a:solidFill>
                <a:latin typeface="Courier New" panose="02070309020205020404" pitchFamily="49" charset="0"/>
                <a:cs typeface="Courier New" panose="02070309020205020404" pitchFamily="49" charset="0"/>
              </a:rPr>
              <a:t> </a:t>
            </a:r>
            <a:r>
              <a:rPr lang="es-419" sz="1000" dirty="0" err="1">
                <a:solidFill>
                  <a:schemeClr val="bg1"/>
                </a:solidFill>
                <a:latin typeface="Courier New" panose="02070309020205020404" pitchFamily="49" charset="0"/>
                <a:cs typeface="Courier New" panose="02070309020205020404" pitchFamily="49" charset="0"/>
              </a:rPr>
              <a:t>destination</a:t>
            </a:r>
            <a:r>
              <a:rPr lang="es-419" sz="1000" dirty="0">
                <a:solidFill>
                  <a:schemeClr val="bg1"/>
                </a:solidFill>
                <a:latin typeface="Courier New" panose="02070309020205020404" pitchFamily="49" charset="0"/>
                <a:cs typeface="Courier New" panose="02070309020205020404" pitchFamily="49" charset="0"/>
              </a:rPr>
              <a:t> </a:t>
            </a:r>
          </a:p>
          <a:p>
            <a:pPr rtl="0"/>
            <a:r>
              <a:rPr lang="es-419" sz="1000" dirty="0" err="1">
                <a:solidFill>
                  <a:schemeClr val="bg1"/>
                </a:solidFill>
                <a:latin typeface="Courier New" panose="02070309020205020404" pitchFamily="49" charset="0"/>
                <a:cs typeface="Courier New" panose="02070309020205020404" pitchFamily="49" charset="0"/>
              </a:rPr>
              <a:t>Success</a:t>
            </a:r>
            <a:r>
              <a:rPr lang="es-419" sz="1000" dirty="0">
                <a:solidFill>
                  <a:schemeClr val="bg1"/>
                </a:solidFill>
                <a:latin typeface="Courier New" panose="02070309020205020404" pitchFamily="49" charset="0"/>
                <a:cs typeface="Courier New" panose="02070309020205020404" pitchFamily="49" charset="0"/>
              </a:rPr>
              <a:t> </a:t>
            </a:r>
            <a:r>
              <a:rPr lang="es-419" sz="1000" dirty="0" err="1">
                <a:solidFill>
                  <a:schemeClr val="bg1"/>
                </a:solidFill>
                <a:latin typeface="Courier New" panose="02070309020205020404" pitchFamily="49" charset="0"/>
                <a:cs typeface="Courier New" panose="02070309020205020404" pitchFamily="49" charset="0"/>
              </a:rPr>
              <a:t>rate</a:t>
            </a:r>
            <a:r>
              <a:rPr lang="es-419" sz="1000" dirty="0">
                <a:solidFill>
                  <a:schemeClr val="bg1"/>
                </a:solidFill>
                <a:latin typeface="Courier New" panose="02070309020205020404" pitchFamily="49" charset="0"/>
                <a:cs typeface="Courier New" panose="02070309020205020404" pitchFamily="49" charset="0"/>
              </a:rPr>
              <a:t> </a:t>
            </a:r>
            <a:r>
              <a:rPr lang="es-419" sz="1000" dirty="0" err="1">
                <a:solidFill>
                  <a:schemeClr val="bg1"/>
                </a:solidFill>
                <a:latin typeface="Courier New" panose="02070309020205020404" pitchFamily="49" charset="0"/>
                <a:cs typeface="Courier New" panose="02070309020205020404" pitchFamily="49" charset="0"/>
              </a:rPr>
              <a:t>is</a:t>
            </a:r>
            <a:r>
              <a:rPr lang="es-419" sz="1000" dirty="0">
                <a:solidFill>
                  <a:schemeClr val="bg1"/>
                </a:solidFill>
                <a:latin typeface="Courier New" panose="02070309020205020404" pitchFamily="49" charset="0"/>
                <a:cs typeface="Courier New" panose="02070309020205020404" pitchFamily="49" charset="0"/>
              </a:rPr>
              <a:t> 0 </a:t>
            </a:r>
            <a:r>
              <a:rPr lang="es-419" sz="1000" dirty="0" err="1">
                <a:solidFill>
                  <a:schemeClr val="bg1"/>
                </a:solidFill>
                <a:latin typeface="Courier New" panose="02070309020205020404" pitchFamily="49" charset="0"/>
                <a:cs typeface="Courier New" panose="02070309020205020404" pitchFamily="49" charset="0"/>
              </a:rPr>
              <a:t>percent</a:t>
            </a:r>
            <a:r>
              <a:rPr lang="es-419" sz="1000" dirty="0">
                <a:solidFill>
                  <a:schemeClr val="bg1"/>
                </a:solidFill>
                <a:latin typeface="Courier New" panose="02070309020205020404" pitchFamily="49" charset="0"/>
                <a:cs typeface="Courier New" panose="02070309020205020404" pitchFamily="49" charset="0"/>
              </a:rPr>
              <a:t> (0/1)</a:t>
            </a:r>
          </a:p>
        </p:txBody>
      </p:sp>
    </p:spTree>
    <p:custDataLst>
      <p:tags r:id="rId1"/>
    </p:custDataLst>
    <p:extLst>
      <p:ext uri="{BB962C8B-B14F-4D97-AF65-F5344CB8AC3E}">
        <p14:creationId xmlns:p14="http://schemas.microsoft.com/office/powerpoint/2010/main" val="130336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15.2 Configurar Rutas IP Estáticas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IP Estáticas</a:t>
            </a:r>
            <a:r>
              <a:rPr lang="en-US" dirty="0"/>
              <a:t/>
            </a:r>
            <a:br>
              <a:rPr lang="en-US" dirty="0"/>
            </a:br>
            <a:r>
              <a:rPr lang="es-419" sz="2400"/>
              <a:t>Configurar una ruta estática de siguiente salto IPv4 </a:t>
            </a:r>
          </a:p>
        </p:txBody>
      </p:sp>
      <p:sp>
        <p:nvSpPr>
          <p:cNvPr id="5" name="Content Placeholder 4">
            <a:extLst>
              <a:ext uri="{FF2B5EF4-FFF2-40B4-BE49-F238E27FC236}">
                <a16:creationId xmlns:a16="http://schemas.microsoft.com/office/drawing/2014/main" xmlns="" id="{4BA9E5ED-E1E8-1F49-B254-BB794D88EC0A}"/>
              </a:ext>
            </a:extLst>
          </p:cNvPr>
          <p:cNvSpPr>
            <a:spLocks noGrp="1"/>
          </p:cNvSpPr>
          <p:nvPr>
            <p:ph idx="1"/>
          </p:nvPr>
        </p:nvSpPr>
        <p:spPr>
          <a:xfrm>
            <a:off x="474662" y="731838"/>
            <a:ext cx="8280057" cy="1947568"/>
          </a:xfrm>
        </p:spPr>
        <p:txBody>
          <a:bodyPr/>
          <a:lstStyle/>
          <a:p>
            <a:pPr marL="0" indent="0" algn="l" rtl="0"/>
            <a:r>
              <a:rPr lang="es-419" sz="1600" dirty="0">
                <a:solidFill>
                  <a:srgbClr val="000000"/>
                </a:solidFill>
              </a:rPr>
              <a:t>En una ruta estática de siguiente salto, solo se especifica la dirección IP del siguiente salto. La interfaz de salida se deriva del próximo salto. Por ejemplo, se configuran tres rutas estáticas de siguiente salto en el R1 con la dirección IP del siguiente salto, el R2.</a:t>
            </a:r>
          </a:p>
          <a:p>
            <a:pPr marL="217548" lvl="3" indent="0" rtl="0">
              <a:buNone/>
            </a:pPr>
            <a:r>
              <a:rPr lang="es-419" sz="1400" dirty="0">
                <a:solidFill>
                  <a:srgbClr val="000000"/>
                </a:solidFill>
                <a:latin typeface="Courier New" panose="02070309020205020404" pitchFamily="49" charset="0"/>
                <a:cs typeface="Courier New" panose="02070309020205020404" pitchFamily="49" charset="0"/>
              </a:rPr>
              <a:t>R1 (</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 </a:t>
            </a:r>
            <a:r>
              <a:rPr lang="es-419" sz="1400" b="1" dirty="0" err="1">
                <a:solidFill>
                  <a:srgbClr val="000000"/>
                </a:solidFill>
                <a:latin typeface="Courier New" panose="02070309020205020404" pitchFamily="49" charset="0"/>
                <a:cs typeface="Courier New" panose="02070309020205020404" pitchFamily="49" charset="0"/>
              </a:rPr>
              <a:t>ip</a:t>
            </a:r>
            <a:r>
              <a:rPr lang="es-419" sz="1400" b="1"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172.16.1.0 255.255.255.0 172.16.2.2</a:t>
            </a:r>
          </a:p>
          <a:p>
            <a:pPr marL="217548" lvl="3" indent="0" rtl="0">
              <a:buNone/>
            </a:pPr>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ip</a:t>
            </a:r>
            <a:r>
              <a:rPr lang="es-419" sz="1400" b="1"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192.168.1.0 255.255.255.0 172.16.2.2 </a:t>
            </a:r>
          </a:p>
          <a:p>
            <a:pPr marL="217548" lvl="3" indent="0" rtl="0">
              <a:buNone/>
            </a:pPr>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ip</a:t>
            </a:r>
            <a:r>
              <a:rPr lang="es-419" sz="1400" b="1"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192.168.2.0 255.255.255.0 172.16.2.2</a:t>
            </a:r>
          </a:p>
          <a:p>
            <a:pPr marL="0" indent="0" algn="l" rtl="0"/>
            <a:r>
              <a:rPr lang="es-419" sz="1600" dirty="0">
                <a:solidFill>
                  <a:srgbClr val="000000"/>
                </a:solidFill>
              </a:rPr>
              <a:t>Las entradas de la tabla de enrutamiento resultantes en R1:</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xmlns="" id="{02DD7322-928D-4D28-9EE1-E0AB67BFEE64}"/>
              </a:ext>
            </a:extLst>
          </p:cNvPr>
          <p:cNvPicPr>
            <a:picLocks noChangeAspect="1"/>
          </p:cNvPicPr>
          <p:nvPr/>
        </p:nvPicPr>
        <p:blipFill>
          <a:blip r:embed="rId4"/>
          <a:stretch>
            <a:fillRect/>
          </a:stretch>
        </p:blipFill>
        <p:spPr>
          <a:xfrm>
            <a:off x="1701006" y="2679406"/>
            <a:ext cx="4943475" cy="1943100"/>
          </a:xfrm>
          <a:prstGeom prst="rect">
            <a:avLst/>
          </a:prstGeom>
        </p:spPr>
      </p:pic>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IP Estáticas</a:t>
            </a:r>
            <a:r>
              <a:rPr lang="en-US" dirty="0"/>
              <a:t/>
            </a:r>
            <a:br>
              <a:rPr lang="en-US" dirty="0"/>
            </a:br>
            <a:r>
              <a:rPr lang="es-419" sz="2400"/>
              <a:t>Configurar una ruta estática de siguiente salto IPv6 </a:t>
            </a:r>
          </a:p>
        </p:txBody>
      </p:sp>
      <p:sp>
        <p:nvSpPr>
          <p:cNvPr id="5" name="Content Placeholder 4">
            <a:extLst>
              <a:ext uri="{FF2B5EF4-FFF2-40B4-BE49-F238E27FC236}">
                <a16:creationId xmlns:a16="http://schemas.microsoft.com/office/drawing/2014/main" xmlns="" id="{4BA9E5ED-E1E8-1F49-B254-BB794D88EC0A}"/>
              </a:ext>
            </a:extLst>
          </p:cNvPr>
          <p:cNvSpPr>
            <a:spLocks noGrp="1"/>
          </p:cNvSpPr>
          <p:nvPr>
            <p:ph idx="1"/>
          </p:nvPr>
        </p:nvSpPr>
        <p:spPr>
          <a:xfrm>
            <a:off x="0" y="909597"/>
            <a:ext cx="4751148" cy="3102743"/>
          </a:xfrm>
        </p:spPr>
        <p:txBody>
          <a:bodyPr/>
          <a:lstStyle/>
          <a:p>
            <a:pPr algn="l" rtl="0"/>
            <a:r>
              <a:rPr lang="es-419" sz="1400" dirty="0">
                <a:solidFill>
                  <a:srgbClr val="000000"/>
                </a:solidFill>
              </a:rPr>
              <a:t>Los comandos para configurar R1 con las rutas estáticas IPv6 a las tres redes remotas son los siguientes:</a:t>
            </a:r>
          </a:p>
          <a:p>
            <a:pPr marL="261937" lvl="2" indent="0">
              <a:spcBef>
                <a:spcPts val="0"/>
              </a:spcBef>
              <a:buNone/>
            </a:pPr>
            <a:endParaRPr lang="en-US" sz="1400" dirty="0">
              <a:solidFill>
                <a:srgbClr val="000000"/>
              </a:solidFill>
              <a:latin typeface="Courier New" panose="02070309020205020404" pitchFamily="49" charset="0"/>
              <a:cs typeface="Courier New" panose="02070309020205020404" pitchFamily="49" charset="0"/>
            </a:endParaRPr>
          </a:p>
          <a:p>
            <a:pPr marL="261937" lvl="2" indent="0" rtl="0">
              <a:spcBef>
                <a:spcPts val="0"/>
              </a:spcBef>
              <a:buNone/>
            </a:pPr>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a:solidFill>
                  <a:srgbClr val="000000"/>
                </a:solidFill>
                <a:latin typeface="Courier New" panose="02070309020205020404" pitchFamily="49" charset="0"/>
                <a:cs typeface="Courier New" panose="02070309020205020404" pitchFamily="49" charset="0"/>
              </a:rPr>
              <a:t>ipv6 </a:t>
            </a:r>
            <a:r>
              <a:rPr lang="es-419" sz="1400" b="1" dirty="0" err="1">
                <a:solidFill>
                  <a:srgbClr val="000000"/>
                </a:solidFill>
                <a:latin typeface="Courier New" panose="02070309020205020404" pitchFamily="49" charset="0"/>
                <a:cs typeface="Courier New" panose="02070309020205020404" pitchFamily="49" charset="0"/>
              </a:rPr>
              <a:t>unicast-routing</a:t>
            </a:r>
            <a:r>
              <a:rPr lang="es-419" sz="1400" b="1" dirty="0">
                <a:solidFill>
                  <a:srgbClr val="000000"/>
                </a:solidFill>
                <a:latin typeface="Courier New" panose="02070309020205020404" pitchFamily="49" charset="0"/>
                <a:cs typeface="Courier New" panose="02070309020205020404" pitchFamily="49" charset="0"/>
              </a:rPr>
              <a:t> </a:t>
            </a:r>
          </a:p>
          <a:p>
            <a:pPr marL="261937" lvl="2" indent="0">
              <a:spcBef>
                <a:spcPts val="0"/>
              </a:spcBef>
              <a:buNone/>
            </a:pPr>
            <a:endParaRPr lang="en-US" sz="1400" dirty="0">
              <a:solidFill>
                <a:srgbClr val="000000"/>
              </a:solidFill>
              <a:latin typeface="Courier New" panose="02070309020205020404" pitchFamily="49" charset="0"/>
              <a:cs typeface="Courier New" panose="02070309020205020404" pitchFamily="49" charset="0"/>
            </a:endParaRPr>
          </a:p>
          <a:p>
            <a:pPr marL="261937" lvl="2" indent="0" rtl="0">
              <a:spcBef>
                <a:spcPts val="0"/>
              </a:spcBef>
              <a:buNone/>
            </a:pPr>
            <a:r>
              <a:rPr lang="es-419" sz="1400" dirty="0">
                <a:solidFill>
                  <a:srgbClr val="000000"/>
                </a:solidFill>
                <a:latin typeface="Courier New" panose="02070309020205020404" pitchFamily="49" charset="0"/>
                <a:cs typeface="Courier New" panose="02070309020205020404" pitchFamily="49" charset="0"/>
              </a:rPr>
              <a:t>R1 (</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 </a:t>
            </a:r>
            <a:r>
              <a:rPr lang="es-419" sz="1400" b="1" dirty="0">
                <a:solidFill>
                  <a:srgbClr val="000000"/>
                </a:solidFill>
                <a:latin typeface="Courier New" panose="02070309020205020404" pitchFamily="49" charset="0"/>
                <a:cs typeface="Courier New" panose="02070309020205020404" pitchFamily="49" charset="0"/>
              </a:rPr>
              <a:t>ipv6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2001:db8:acad:1::/64 2001:db8:acad:2::2 </a:t>
            </a:r>
          </a:p>
          <a:p>
            <a:pPr marL="261937" lvl="2" indent="0">
              <a:spcBef>
                <a:spcPts val="0"/>
              </a:spcBef>
              <a:buNone/>
            </a:pPr>
            <a:endParaRPr lang="en-US" sz="1400" dirty="0">
              <a:solidFill>
                <a:srgbClr val="000000"/>
              </a:solidFill>
              <a:latin typeface="Courier New" panose="02070309020205020404" pitchFamily="49" charset="0"/>
              <a:cs typeface="Courier New" panose="02070309020205020404" pitchFamily="49" charset="0"/>
            </a:endParaRPr>
          </a:p>
          <a:p>
            <a:pPr marL="261937" lvl="2" indent="0" rtl="0">
              <a:spcBef>
                <a:spcPts val="0"/>
              </a:spcBef>
              <a:buNone/>
            </a:pPr>
            <a:r>
              <a:rPr lang="es-419" sz="1400" dirty="0">
                <a:solidFill>
                  <a:srgbClr val="000000"/>
                </a:solidFill>
                <a:latin typeface="Courier New" panose="02070309020205020404" pitchFamily="49" charset="0"/>
                <a:cs typeface="Courier New" panose="02070309020205020404" pitchFamily="49" charset="0"/>
              </a:rPr>
              <a:t>R1 (</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 </a:t>
            </a:r>
            <a:r>
              <a:rPr lang="es-419" sz="1400" b="1" dirty="0">
                <a:solidFill>
                  <a:srgbClr val="000000"/>
                </a:solidFill>
                <a:latin typeface="Courier New" panose="02070309020205020404" pitchFamily="49" charset="0"/>
                <a:cs typeface="Courier New" panose="02070309020205020404" pitchFamily="49" charset="0"/>
              </a:rPr>
              <a:t>ipv6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2001:db8:cafe:1::/64 2001:db8:acad:2::2 </a:t>
            </a:r>
          </a:p>
          <a:p>
            <a:pPr marL="261937" lvl="2" indent="0">
              <a:spcBef>
                <a:spcPts val="0"/>
              </a:spcBef>
              <a:buNone/>
            </a:pPr>
            <a:endParaRPr lang="en-US" sz="1400" dirty="0">
              <a:solidFill>
                <a:srgbClr val="000000"/>
              </a:solidFill>
              <a:latin typeface="Courier New" panose="02070309020205020404" pitchFamily="49" charset="0"/>
              <a:cs typeface="Courier New" panose="02070309020205020404" pitchFamily="49" charset="0"/>
            </a:endParaRPr>
          </a:p>
          <a:p>
            <a:pPr marL="261937" lvl="2" indent="0" rtl="0">
              <a:spcBef>
                <a:spcPts val="0"/>
              </a:spcBef>
              <a:buNone/>
            </a:pPr>
            <a:r>
              <a:rPr lang="es-419" sz="1400" dirty="0">
                <a:solidFill>
                  <a:srgbClr val="000000"/>
                </a:solidFill>
                <a:latin typeface="Courier New" panose="02070309020205020404" pitchFamily="49" charset="0"/>
                <a:cs typeface="Courier New" panose="02070309020205020404" pitchFamily="49" charset="0"/>
              </a:rPr>
              <a:t>R1 (</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 </a:t>
            </a:r>
            <a:r>
              <a:rPr lang="es-419" sz="1400" b="1" dirty="0">
                <a:solidFill>
                  <a:srgbClr val="000000"/>
                </a:solidFill>
                <a:latin typeface="Courier New" panose="02070309020205020404" pitchFamily="49" charset="0"/>
                <a:cs typeface="Courier New" panose="02070309020205020404" pitchFamily="49" charset="0"/>
              </a:rPr>
              <a:t>ipv6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2001:db8:cafe:2::/64 2001:db8:acad:2::2</a:t>
            </a:r>
          </a:p>
          <a:p>
            <a:pPr algn="l"/>
            <a:endParaRPr lang="en-US" sz="1400" dirty="0">
              <a:solidFill>
                <a:srgbClr val="000000"/>
              </a:solidFill>
            </a:endParaRPr>
          </a:p>
          <a:p>
            <a:pPr algn="l" rtl="0"/>
            <a:r>
              <a:rPr lang="es-419" sz="1400" dirty="0">
                <a:solidFill>
                  <a:srgbClr val="000000"/>
                </a:solidFill>
              </a:rPr>
              <a:t>La tabla de enrutamiento para R1 ahora tiene rutas a las tres redes IPv6 remotas.</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xmlns="" id="{AC02D90A-A2E4-4F55-8079-1418E1104189}"/>
              </a:ext>
            </a:extLst>
          </p:cNvPr>
          <p:cNvPicPr>
            <a:picLocks noChangeAspect="1"/>
          </p:cNvPicPr>
          <p:nvPr/>
        </p:nvPicPr>
        <p:blipFill>
          <a:blip r:embed="rId4"/>
          <a:stretch>
            <a:fillRect/>
          </a:stretch>
        </p:blipFill>
        <p:spPr>
          <a:xfrm>
            <a:off x="4925961" y="906809"/>
            <a:ext cx="4043226" cy="3545195"/>
          </a:xfrm>
          <a:prstGeom prst="rect">
            <a:avLst/>
          </a:prstGeom>
        </p:spPr>
      </p:pic>
    </p:spTree>
    <p:custDataLst>
      <p:tags r:id="rId1"/>
    </p:custDataLst>
    <p:extLst>
      <p:ext uri="{BB962C8B-B14F-4D97-AF65-F5344CB8AC3E}">
        <p14:creationId xmlns:p14="http://schemas.microsoft.com/office/powerpoint/2010/main" val="152995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IP Estáticas</a:t>
            </a:r>
            <a:r>
              <a:rPr lang="en-US" dirty="0"/>
              <a:t/>
            </a:r>
            <a:br>
              <a:rPr lang="en-US" dirty="0"/>
            </a:br>
            <a:r>
              <a:rPr lang="es-419" sz="2400"/>
              <a:t>Configurar una ruta estática conectada directamente IPv4</a:t>
            </a:r>
          </a:p>
        </p:txBody>
      </p:sp>
      <p:sp>
        <p:nvSpPr>
          <p:cNvPr id="6" name="Content Placeholder 5">
            <a:extLst>
              <a:ext uri="{FF2B5EF4-FFF2-40B4-BE49-F238E27FC236}">
                <a16:creationId xmlns:a16="http://schemas.microsoft.com/office/drawing/2014/main" xmlns="" id="{41539DD7-C4D8-E54C-95DD-4D96BF093D3B}"/>
              </a:ext>
            </a:extLst>
          </p:cNvPr>
          <p:cNvSpPr>
            <a:spLocks noGrp="1"/>
          </p:cNvSpPr>
          <p:nvPr>
            <p:ph idx="1"/>
          </p:nvPr>
        </p:nvSpPr>
        <p:spPr>
          <a:xfrm>
            <a:off x="474662" y="731837"/>
            <a:ext cx="8280057" cy="2170983"/>
          </a:xfrm>
        </p:spPr>
        <p:txBody>
          <a:bodyPr/>
          <a:lstStyle/>
          <a:p>
            <a:pPr marL="0" indent="0" algn="l" rtl="0"/>
            <a:r>
              <a:rPr lang="es-419" sz="1600" dirty="0">
                <a:solidFill>
                  <a:srgbClr val="000000"/>
                </a:solidFill>
              </a:rPr>
              <a:t>Al configurar una ruta estática, otra opción es utilizar la interfaz de salida para especificar la dirección del siguiente salto.  Se configuran tres rutas estáticas conectadas directamente en el R1 mediante la interfaz de salida.</a:t>
            </a:r>
          </a:p>
          <a:p>
            <a:pPr marL="0" indent="0" algn="l" rtl="0"/>
            <a:endParaRPr lang="es-419" sz="300" dirty="0">
              <a:solidFill>
                <a:srgbClr val="000000"/>
              </a:solidFill>
            </a:endParaRPr>
          </a:p>
          <a:p>
            <a:pPr marL="73085" lvl="1" indent="0" rtl="0">
              <a:buNone/>
            </a:pPr>
            <a:r>
              <a:rPr lang="es-419" b="1" dirty="0">
                <a:solidFill>
                  <a:srgbClr val="000000"/>
                </a:solidFill>
              </a:rPr>
              <a:t>Nota</a:t>
            </a:r>
            <a:r>
              <a:rPr lang="es-419" dirty="0">
                <a:solidFill>
                  <a:srgbClr val="000000"/>
                </a:solidFill>
              </a:rPr>
              <a:t>: Generalmente se recomienda utilizar una dirección de salto siguiente. Solo se deben utilizar rutas estáticas conectadas directamente con interfaces seriales de punto a punto.</a:t>
            </a:r>
            <a:r>
              <a:rPr lang="es-419" b="1" dirty="0">
                <a:solidFill>
                  <a:srgbClr val="000000"/>
                </a:solidFill>
              </a:rPr>
              <a:t>  </a:t>
            </a:r>
          </a:p>
          <a:p>
            <a:pPr marL="73085" lvl="1" indent="0" rtl="0">
              <a:buNone/>
            </a:pPr>
            <a:r>
              <a:rPr lang="es-419" b="1" dirty="0">
                <a:solidFill>
                  <a:srgbClr val="000000"/>
                </a:solidFill>
                <a:latin typeface="Courier New" panose="02070309020205020404" pitchFamily="49" charset="0"/>
                <a:cs typeface="Courier New" panose="02070309020205020404" pitchFamily="49" charset="0"/>
              </a:rPr>
              <a:t>R1(</a:t>
            </a:r>
            <a:r>
              <a:rPr lang="es-419" b="1" dirty="0" err="1">
                <a:solidFill>
                  <a:srgbClr val="000000"/>
                </a:solidFill>
                <a:latin typeface="Courier New" panose="02070309020205020404" pitchFamily="49" charset="0"/>
                <a:cs typeface="Courier New" panose="02070309020205020404" pitchFamily="49" charset="0"/>
              </a:rPr>
              <a:t>config</a:t>
            </a:r>
            <a:r>
              <a:rPr lang="es-419" b="1" dirty="0">
                <a:solidFill>
                  <a:srgbClr val="000000"/>
                </a:solidFill>
                <a:latin typeface="Courier New" panose="02070309020205020404" pitchFamily="49" charset="0"/>
                <a:cs typeface="Courier New" panose="02070309020205020404" pitchFamily="49" charset="0"/>
              </a:rPr>
              <a:t>)# </a:t>
            </a:r>
            <a:r>
              <a:rPr lang="es-419" b="1" dirty="0" err="1">
                <a:solidFill>
                  <a:srgbClr val="000000"/>
                </a:solidFill>
                <a:latin typeface="Courier New" panose="02070309020205020404" pitchFamily="49" charset="0"/>
                <a:cs typeface="Courier New" panose="02070309020205020404" pitchFamily="49" charset="0"/>
              </a:rPr>
              <a:t>ip</a:t>
            </a:r>
            <a:r>
              <a:rPr lang="es-419" b="1" dirty="0">
                <a:solidFill>
                  <a:srgbClr val="000000"/>
                </a:solidFill>
                <a:latin typeface="Courier New" panose="02070309020205020404" pitchFamily="49" charset="0"/>
                <a:cs typeface="Courier New" panose="02070309020205020404" pitchFamily="49" charset="0"/>
              </a:rPr>
              <a:t> </a:t>
            </a:r>
            <a:r>
              <a:rPr lang="es-419" b="1" dirty="0" err="1">
                <a:solidFill>
                  <a:srgbClr val="000000"/>
                </a:solidFill>
                <a:latin typeface="Courier New" panose="02070309020205020404" pitchFamily="49" charset="0"/>
                <a:cs typeface="Courier New" panose="02070309020205020404" pitchFamily="49" charset="0"/>
              </a:rPr>
              <a:t>route</a:t>
            </a:r>
            <a:r>
              <a:rPr lang="es-419" b="1" dirty="0">
                <a:solidFill>
                  <a:srgbClr val="000000"/>
                </a:solidFill>
                <a:latin typeface="Courier New" panose="02070309020205020404" pitchFamily="49" charset="0"/>
                <a:cs typeface="Courier New" panose="02070309020205020404" pitchFamily="49" charset="0"/>
              </a:rPr>
              <a:t> 172.16.1.0 255.255.255.0 s0/1/0 </a:t>
            </a:r>
          </a:p>
          <a:p>
            <a:pPr marL="73085" lvl="1" indent="0" rtl="0">
              <a:buNone/>
            </a:pPr>
            <a:r>
              <a:rPr lang="es-419" b="1" dirty="0">
                <a:solidFill>
                  <a:srgbClr val="000000"/>
                </a:solidFill>
                <a:latin typeface="Courier New" panose="02070309020205020404" pitchFamily="49" charset="0"/>
                <a:cs typeface="Courier New" panose="02070309020205020404" pitchFamily="49" charset="0"/>
              </a:rPr>
              <a:t>R1(</a:t>
            </a:r>
            <a:r>
              <a:rPr lang="es-419" b="1" dirty="0" err="1">
                <a:solidFill>
                  <a:srgbClr val="000000"/>
                </a:solidFill>
                <a:latin typeface="Courier New" panose="02070309020205020404" pitchFamily="49" charset="0"/>
                <a:cs typeface="Courier New" panose="02070309020205020404" pitchFamily="49" charset="0"/>
              </a:rPr>
              <a:t>config</a:t>
            </a:r>
            <a:r>
              <a:rPr lang="es-419" b="1" dirty="0">
                <a:solidFill>
                  <a:srgbClr val="000000"/>
                </a:solidFill>
                <a:latin typeface="Courier New" panose="02070309020205020404" pitchFamily="49" charset="0"/>
                <a:cs typeface="Courier New" panose="02070309020205020404" pitchFamily="49" charset="0"/>
              </a:rPr>
              <a:t>)# </a:t>
            </a:r>
            <a:r>
              <a:rPr lang="es-419" b="1" dirty="0" err="1">
                <a:solidFill>
                  <a:srgbClr val="000000"/>
                </a:solidFill>
                <a:latin typeface="Courier New" panose="02070309020205020404" pitchFamily="49" charset="0"/>
                <a:cs typeface="Courier New" panose="02070309020205020404" pitchFamily="49" charset="0"/>
              </a:rPr>
              <a:t>ip</a:t>
            </a:r>
            <a:r>
              <a:rPr lang="es-419" b="1" dirty="0">
                <a:solidFill>
                  <a:srgbClr val="000000"/>
                </a:solidFill>
                <a:latin typeface="Courier New" panose="02070309020205020404" pitchFamily="49" charset="0"/>
                <a:cs typeface="Courier New" panose="02070309020205020404" pitchFamily="49" charset="0"/>
              </a:rPr>
              <a:t> </a:t>
            </a:r>
            <a:r>
              <a:rPr lang="es-419" b="1" dirty="0" err="1">
                <a:solidFill>
                  <a:srgbClr val="000000"/>
                </a:solidFill>
                <a:latin typeface="Courier New" panose="02070309020205020404" pitchFamily="49" charset="0"/>
                <a:cs typeface="Courier New" panose="02070309020205020404" pitchFamily="49" charset="0"/>
              </a:rPr>
              <a:t>route</a:t>
            </a:r>
            <a:r>
              <a:rPr lang="es-419" b="1" dirty="0">
                <a:solidFill>
                  <a:srgbClr val="000000"/>
                </a:solidFill>
                <a:latin typeface="Courier New" panose="02070309020205020404" pitchFamily="49" charset="0"/>
                <a:cs typeface="Courier New" panose="02070309020205020404" pitchFamily="49" charset="0"/>
              </a:rPr>
              <a:t> 192.168.1.0 255.255.255.0 s0/1/0 </a:t>
            </a:r>
          </a:p>
          <a:p>
            <a:pPr marL="73085" lvl="1" indent="0" rtl="0">
              <a:buNone/>
            </a:pPr>
            <a:r>
              <a:rPr lang="es-419" b="1" dirty="0">
                <a:solidFill>
                  <a:srgbClr val="000000"/>
                </a:solidFill>
                <a:latin typeface="Courier New" panose="02070309020205020404" pitchFamily="49" charset="0"/>
                <a:cs typeface="Courier New" panose="02070309020205020404" pitchFamily="49" charset="0"/>
              </a:rPr>
              <a:t>R1(</a:t>
            </a:r>
            <a:r>
              <a:rPr lang="es-419" b="1" dirty="0" err="1">
                <a:solidFill>
                  <a:srgbClr val="000000"/>
                </a:solidFill>
                <a:latin typeface="Courier New" panose="02070309020205020404" pitchFamily="49" charset="0"/>
                <a:cs typeface="Courier New" panose="02070309020205020404" pitchFamily="49" charset="0"/>
              </a:rPr>
              <a:t>config</a:t>
            </a:r>
            <a:r>
              <a:rPr lang="es-419" b="1" dirty="0">
                <a:solidFill>
                  <a:srgbClr val="000000"/>
                </a:solidFill>
                <a:latin typeface="Courier New" panose="02070309020205020404" pitchFamily="49" charset="0"/>
                <a:cs typeface="Courier New" panose="02070309020205020404" pitchFamily="49" charset="0"/>
              </a:rPr>
              <a:t>)# </a:t>
            </a:r>
            <a:r>
              <a:rPr lang="es-419" b="1" dirty="0" err="1">
                <a:solidFill>
                  <a:srgbClr val="000000"/>
                </a:solidFill>
                <a:latin typeface="Courier New" panose="02070309020205020404" pitchFamily="49" charset="0"/>
                <a:cs typeface="Courier New" panose="02070309020205020404" pitchFamily="49" charset="0"/>
              </a:rPr>
              <a:t>ip</a:t>
            </a:r>
            <a:r>
              <a:rPr lang="es-419" b="1" dirty="0">
                <a:solidFill>
                  <a:srgbClr val="000000"/>
                </a:solidFill>
                <a:latin typeface="Courier New" panose="02070309020205020404" pitchFamily="49" charset="0"/>
                <a:cs typeface="Courier New" panose="02070309020205020404" pitchFamily="49" charset="0"/>
              </a:rPr>
              <a:t> </a:t>
            </a:r>
            <a:r>
              <a:rPr lang="es-419" b="1" dirty="0" err="1">
                <a:solidFill>
                  <a:srgbClr val="000000"/>
                </a:solidFill>
                <a:latin typeface="Courier New" panose="02070309020205020404" pitchFamily="49" charset="0"/>
                <a:cs typeface="Courier New" panose="02070309020205020404" pitchFamily="49" charset="0"/>
              </a:rPr>
              <a:t>route</a:t>
            </a:r>
            <a:r>
              <a:rPr lang="es-419" b="1" dirty="0">
                <a:solidFill>
                  <a:srgbClr val="000000"/>
                </a:solidFill>
                <a:latin typeface="Courier New" panose="02070309020205020404" pitchFamily="49" charset="0"/>
                <a:cs typeface="Courier New" panose="02070309020205020404" pitchFamily="49" charset="0"/>
              </a:rPr>
              <a:t> 192.168.2.0 255.255.255.0 s0/1/0</a:t>
            </a:r>
          </a:p>
        </p:txBody>
      </p:sp>
      <p:pic>
        <p:nvPicPr>
          <p:cNvPr id="2" name="Picture 1">
            <a:extLst>
              <a:ext uri="{FF2B5EF4-FFF2-40B4-BE49-F238E27FC236}">
                <a16:creationId xmlns:a16="http://schemas.microsoft.com/office/drawing/2014/main" xmlns="" id="{47DA537A-45BF-4C79-8B63-1FD702789359}"/>
              </a:ext>
            </a:extLst>
          </p:cNvPr>
          <p:cNvPicPr>
            <a:picLocks noChangeAspect="1"/>
          </p:cNvPicPr>
          <p:nvPr/>
        </p:nvPicPr>
        <p:blipFill>
          <a:blip r:embed="rId4"/>
          <a:stretch>
            <a:fillRect/>
          </a:stretch>
        </p:blipFill>
        <p:spPr>
          <a:xfrm>
            <a:off x="1586964" y="3036930"/>
            <a:ext cx="4924425" cy="1933575"/>
          </a:xfrm>
          <a:prstGeom prst="rect">
            <a:avLst/>
          </a:prstGeom>
        </p:spPr>
      </p:pic>
    </p:spTree>
    <p:custDataLst>
      <p:tags r:id="rId1"/>
    </p:custDataLst>
    <p:extLst>
      <p:ext uri="{BB962C8B-B14F-4D97-AF65-F5344CB8AC3E}">
        <p14:creationId xmlns:p14="http://schemas.microsoft.com/office/powerpoint/2010/main" val="317002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IP Estáticas</a:t>
            </a:r>
            <a:r>
              <a:rPr lang="en-US" dirty="0"/>
              <a:t/>
            </a:r>
            <a:br>
              <a:rPr lang="en-US" dirty="0"/>
            </a:br>
            <a:r>
              <a:rPr lang="es-419" sz="2400"/>
              <a:t>Configurar una ruta estática conectada directamente IPv6</a:t>
            </a:r>
          </a:p>
        </p:txBody>
      </p:sp>
      <p:sp>
        <p:nvSpPr>
          <p:cNvPr id="6" name="Content Placeholder 5">
            <a:extLst>
              <a:ext uri="{FF2B5EF4-FFF2-40B4-BE49-F238E27FC236}">
                <a16:creationId xmlns:a16="http://schemas.microsoft.com/office/drawing/2014/main" xmlns="" id="{41539DD7-C4D8-E54C-95DD-4D96BF093D3B}"/>
              </a:ext>
            </a:extLst>
          </p:cNvPr>
          <p:cNvSpPr>
            <a:spLocks noGrp="1"/>
          </p:cNvSpPr>
          <p:nvPr>
            <p:ph idx="1"/>
          </p:nvPr>
        </p:nvSpPr>
        <p:spPr>
          <a:xfrm>
            <a:off x="188170" y="726801"/>
            <a:ext cx="4195661" cy="3689897"/>
          </a:xfrm>
        </p:spPr>
        <p:txBody>
          <a:bodyPr/>
          <a:lstStyle/>
          <a:p>
            <a:pPr marL="0" indent="0" algn="just" rtl="0"/>
            <a:r>
              <a:rPr lang="es-419" sz="1400" dirty="0">
                <a:solidFill>
                  <a:srgbClr val="000000"/>
                </a:solidFill>
              </a:rPr>
              <a:t>En el ejemplo, se configuran tres rutas estáticas conectadas directamente en el R1 mediante la interfaz de salida.</a:t>
            </a:r>
          </a:p>
          <a:p>
            <a:pPr marL="73085" lvl="1" indent="0" algn="just" rtl="0">
              <a:buNone/>
            </a:pPr>
            <a:r>
              <a:rPr lang="es-419" b="1" dirty="0">
                <a:solidFill>
                  <a:srgbClr val="000000"/>
                </a:solidFill>
              </a:rPr>
              <a:t>Nota</a:t>
            </a:r>
            <a:r>
              <a:rPr lang="es-419" dirty="0">
                <a:solidFill>
                  <a:srgbClr val="000000"/>
                </a:solidFill>
              </a:rPr>
              <a:t>: Generalmente se recomienda utilizar una dirección de salto siguiente. Solo se deben utilizar rutas estáticas conectadas directamente con interfaces seriales de punto a punto.</a:t>
            </a:r>
            <a:r>
              <a:rPr lang="es-419" b="1" dirty="0">
                <a:solidFill>
                  <a:srgbClr val="000000"/>
                </a:solidFill>
              </a:rPr>
              <a:t>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rtl="0"/>
            <a:r>
              <a:rPr lang="es-419" sz="1200" b="1" dirty="0">
                <a:solidFill>
                  <a:srgbClr val="000000"/>
                </a:solidFill>
                <a:latin typeface="Courier New" panose="02070309020205020404" pitchFamily="49" charset="0"/>
                <a:cs typeface="Courier New" panose="02070309020205020404" pitchFamily="49" charset="0"/>
              </a:rPr>
              <a:t>R1 (</a:t>
            </a:r>
            <a:r>
              <a:rPr lang="es-419" sz="1200" b="1" dirty="0" err="1">
                <a:solidFill>
                  <a:srgbClr val="000000"/>
                </a:solidFill>
                <a:latin typeface="Courier New" panose="02070309020205020404" pitchFamily="49" charset="0"/>
                <a:cs typeface="Courier New" panose="02070309020205020404" pitchFamily="49" charset="0"/>
              </a:rPr>
              <a:t>config</a:t>
            </a:r>
            <a:r>
              <a:rPr lang="es-419" sz="1200" b="1" dirty="0">
                <a:solidFill>
                  <a:srgbClr val="000000"/>
                </a:solidFill>
                <a:latin typeface="Courier New" panose="02070309020205020404" pitchFamily="49" charset="0"/>
                <a:cs typeface="Courier New" panose="02070309020205020404" pitchFamily="49" charset="0"/>
              </a:rPr>
              <a:t>) # ipv6 </a:t>
            </a:r>
            <a:r>
              <a:rPr lang="es-419" sz="1200" b="1" dirty="0" err="1">
                <a:solidFill>
                  <a:srgbClr val="000000"/>
                </a:solidFill>
                <a:latin typeface="Courier New" panose="02070309020205020404" pitchFamily="49" charset="0"/>
                <a:cs typeface="Courier New" panose="02070309020205020404" pitchFamily="49" charset="0"/>
              </a:rPr>
              <a:t>route</a:t>
            </a:r>
            <a:r>
              <a:rPr lang="es-419" sz="1200" b="1" dirty="0">
                <a:solidFill>
                  <a:srgbClr val="000000"/>
                </a:solidFill>
                <a:latin typeface="Courier New" panose="02070309020205020404" pitchFamily="49" charset="0"/>
                <a:cs typeface="Courier New" panose="02070309020205020404" pitchFamily="49" charset="0"/>
              </a:rPr>
              <a:t> 2001:db8:acad:1::/64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rtl="0"/>
            <a:r>
              <a:rPr lang="es-419" sz="1200" b="1" dirty="0">
                <a:solidFill>
                  <a:srgbClr val="000000"/>
                </a:solidFill>
                <a:latin typeface="Courier New" panose="02070309020205020404" pitchFamily="49" charset="0"/>
                <a:cs typeface="Courier New" panose="02070309020205020404" pitchFamily="49" charset="0"/>
              </a:rPr>
              <a:t>R1 (</a:t>
            </a:r>
            <a:r>
              <a:rPr lang="es-419" sz="1200" b="1" dirty="0" err="1">
                <a:solidFill>
                  <a:srgbClr val="000000"/>
                </a:solidFill>
                <a:latin typeface="Courier New" panose="02070309020205020404" pitchFamily="49" charset="0"/>
                <a:cs typeface="Courier New" panose="02070309020205020404" pitchFamily="49" charset="0"/>
              </a:rPr>
              <a:t>config</a:t>
            </a:r>
            <a:r>
              <a:rPr lang="es-419" sz="1200" b="1" dirty="0">
                <a:solidFill>
                  <a:srgbClr val="000000"/>
                </a:solidFill>
                <a:latin typeface="Courier New" panose="02070309020205020404" pitchFamily="49" charset="0"/>
                <a:cs typeface="Courier New" panose="02070309020205020404" pitchFamily="49" charset="0"/>
              </a:rPr>
              <a:t>) # ipv6 </a:t>
            </a:r>
            <a:r>
              <a:rPr lang="es-419" sz="1200" b="1" dirty="0" err="1">
                <a:solidFill>
                  <a:srgbClr val="000000"/>
                </a:solidFill>
                <a:latin typeface="Courier New" panose="02070309020205020404" pitchFamily="49" charset="0"/>
                <a:cs typeface="Courier New" panose="02070309020205020404" pitchFamily="49" charset="0"/>
              </a:rPr>
              <a:t>route</a:t>
            </a:r>
            <a:r>
              <a:rPr lang="es-419" sz="1200" b="1" dirty="0">
                <a:solidFill>
                  <a:srgbClr val="000000"/>
                </a:solidFill>
                <a:latin typeface="Courier New" panose="02070309020205020404" pitchFamily="49" charset="0"/>
                <a:cs typeface="Courier New" panose="02070309020205020404" pitchFamily="49" charset="0"/>
              </a:rPr>
              <a:t> 2001:db8:cafe:1::/64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rtl="0"/>
            <a:r>
              <a:rPr lang="es-419" sz="1200" b="1" dirty="0">
                <a:solidFill>
                  <a:srgbClr val="000000"/>
                </a:solidFill>
                <a:latin typeface="Courier New" panose="02070309020205020404" pitchFamily="49" charset="0"/>
                <a:cs typeface="Courier New" panose="02070309020205020404" pitchFamily="49" charset="0"/>
              </a:rPr>
              <a:t>R1 (</a:t>
            </a:r>
            <a:r>
              <a:rPr lang="es-419" sz="1200" b="1" dirty="0" err="1">
                <a:solidFill>
                  <a:srgbClr val="000000"/>
                </a:solidFill>
                <a:latin typeface="Courier New" panose="02070309020205020404" pitchFamily="49" charset="0"/>
                <a:cs typeface="Courier New" panose="02070309020205020404" pitchFamily="49" charset="0"/>
              </a:rPr>
              <a:t>config</a:t>
            </a:r>
            <a:r>
              <a:rPr lang="es-419" sz="1200" b="1" dirty="0">
                <a:solidFill>
                  <a:srgbClr val="000000"/>
                </a:solidFill>
                <a:latin typeface="Courier New" panose="02070309020205020404" pitchFamily="49" charset="0"/>
                <a:cs typeface="Courier New" panose="02070309020205020404" pitchFamily="49" charset="0"/>
              </a:rPr>
              <a:t>) # ipv6 </a:t>
            </a:r>
            <a:r>
              <a:rPr lang="es-419" sz="1200" b="1" dirty="0" err="1">
                <a:solidFill>
                  <a:srgbClr val="000000"/>
                </a:solidFill>
                <a:latin typeface="Courier New" panose="02070309020205020404" pitchFamily="49" charset="0"/>
                <a:cs typeface="Courier New" panose="02070309020205020404" pitchFamily="49" charset="0"/>
              </a:rPr>
              <a:t>route</a:t>
            </a:r>
            <a:r>
              <a:rPr lang="es-419" sz="1200" b="1" dirty="0">
                <a:solidFill>
                  <a:srgbClr val="000000"/>
                </a:solidFill>
                <a:latin typeface="Courier New" panose="02070309020205020404" pitchFamily="49" charset="0"/>
                <a:cs typeface="Courier New" panose="02070309020205020404" pitchFamily="49" charset="0"/>
              </a:rPr>
              <a:t> 2001:db8:cafe:2::/64 s0/1/0</a:t>
            </a:r>
          </a:p>
        </p:txBody>
      </p:sp>
      <p:pic>
        <p:nvPicPr>
          <p:cNvPr id="2" name="Picture 1">
            <a:extLst>
              <a:ext uri="{FF2B5EF4-FFF2-40B4-BE49-F238E27FC236}">
                <a16:creationId xmlns:a16="http://schemas.microsoft.com/office/drawing/2014/main" xmlns="" id="{AB40A619-85C4-45E4-8C9E-6BE4AFE6B1AC}"/>
              </a:ext>
            </a:extLst>
          </p:cNvPr>
          <p:cNvPicPr>
            <a:picLocks noChangeAspect="1"/>
          </p:cNvPicPr>
          <p:nvPr/>
        </p:nvPicPr>
        <p:blipFill>
          <a:blip r:embed="rId4"/>
          <a:stretch>
            <a:fillRect/>
          </a:stretch>
        </p:blipFill>
        <p:spPr>
          <a:xfrm>
            <a:off x="4572000" y="731837"/>
            <a:ext cx="4456657" cy="4037716"/>
          </a:xfrm>
          <a:prstGeom prst="rect">
            <a:avLst/>
          </a:prstGeom>
        </p:spPr>
      </p:pic>
    </p:spTree>
    <p:custDataLst>
      <p:tags r:id="rId1"/>
    </p:custDataLst>
    <p:extLst>
      <p:ext uri="{BB962C8B-B14F-4D97-AF65-F5344CB8AC3E}">
        <p14:creationId xmlns:p14="http://schemas.microsoft.com/office/powerpoint/2010/main" val="380152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IP Estáticas</a:t>
            </a:r>
            <a:r>
              <a:rPr lang="en-US" dirty="0"/>
              <a:t/>
            </a:r>
            <a:br>
              <a:rPr lang="en-US" dirty="0"/>
            </a:br>
            <a:r>
              <a:rPr lang="es-419" sz="2400"/>
              <a:t>Configurar una ruta estática totalmente especificada IPv4 </a:t>
            </a:r>
          </a:p>
        </p:txBody>
      </p:sp>
      <p:sp>
        <p:nvSpPr>
          <p:cNvPr id="4" name="Content Placeholder 3">
            <a:extLst>
              <a:ext uri="{FF2B5EF4-FFF2-40B4-BE49-F238E27FC236}">
                <a16:creationId xmlns:a16="http://schemas.microsoft.com/office/drawing/2014/main" xmlns="" id="{A1B3A1D6-9974-8A46-939A-73A094DD0B93}"/>
              </a:ext>
            </a:extLst>
          </p:cNvPr>
          <p:cNvSpPr>
            <a:spLocks noGrp="1"/>
          </p:cNvSpPr>
          <p:nvPr>
            <p:ph idx="1"/>
          </p:nvPr>
        </p:nvSpPr>
        <p:spPr>
          <a:xfrm>
            <a:off x="131881" y="726801"/>
            <a:ext cx="3677629" cy="3689897"/>
          </a:xfrm>
        </p:spPr>
        <p:txBody>
          <a:bodyPr/>
          <a:lstStyle/>
          <a:p>
            <a:pPr marL="285750" indent="-285750" algn="just" rtl="0">
              <a:buFont typeface="Arial" panose="020B0604020202020204" pitchFamily="34" charset="0"/>
              <a:buChar char="•"/>
            </a:pPr>
            <a:r>
              <a:rPr lang="es-419" sz="1300" dirty="0">
                <a:solidFill>
                  <a:srgbClr val="000000"/>
                </a:solidFill>
              </a:rPr>
              <a:t>Una ruta estática completamente especificada tiene determinadas tanto la interfaz de salida como la dirección IP del siguiente salto. Esta forma de ruta estática se utiliza cuando la interfaz de salida es una interfaz de acceso múltiple y se debe identificar explícitamente el siguiente salto. El siguiente salto debe estar conectado directamente a la interfaz de salida especificada. El uso de una interfaz de salida es opcional, sin embargo, es necesario utilizar una dirección de salto siguiente.</a:t>
            </a:r>
          </a:p>
          <a:p>
            <a:pPr marL="285750" indent="-285750" algn="just" rtl="0">
              <a:buFont typeface="Arial" panose="020B0604020202020204" pitchFamily="34" charset="0"/>
              <a:buChar char="•"/>
            </a:pPr>
            <a:r>
              <a:rPr lang="es-419" sz="1300" dirty="0">
                <a:solidFill>
                  <a:srgbClr val="000000"/>
                </a:solidFill>
              </a:rPr>
              <a:t>Cuando la interfaz de salida sea una red Ethernet, se recomienda utilizar una ruta estática que incluya una la dirección del siguiente salto. También puede usar una ruta estática completamente especificada, que incluye la interfaz de salida y la dirección de siguiente salto.</a:t>
            </a:r>
          </a:p>
        </p:txBody>
      </p:sp>
      <p:pic>
        <p:nvPicPr>
          <p:cNvPr id="2" name="Picture 1">
            <a:extLst>
              <a:ext uri="{FF2B5EF4-FFF2-40B4-BE49-F238E27FC236}">
                <a16:creationId xmlns:a16="http://schemas.microsoft.com/office/drawing/2014/main" xmlns="" id="{CB01257C-609F-4591-9958-99A06010DFFB}"/>
              </a:ext>
            </a:extLst>
          </p:cNvPr>
          <p:cNvPicPr>
            <a:picLocks noChangeAspect="1"/>
          </p:cNvPicPr>
          <p:nvPr/>
        </p:nvPicPr>
        <p:blipFill>
          <a:blip r:embed="rId4"/>
          <a:stretch>
            <a:fillRect/>
          </a:stretch>
        </p:blipFill>
        <p:spPr>
          <a:xfrm>
            <a:off x="3957791" y="1316451"/>
            <a:ext cx="4909676" cy="492556"/>
          </a:xfrm>
          <a:prstGeom prst="rect">
            <a:avLst/>
          </a:prstGeom>
        </p:spPr>
      </p:pic>
      <p:pic>
        <p:nvPicPr>
          <p:cNvPr id="5" name="Picture 4">
            <a:extLst>
              <a:ext uri="{FF2B5EF4-FFF2-40B4-BE49-F238E27FC236}">
                <a16:creationId xmlns:a16="http://schemas.microsoft.com/office/drawing/2014/main" xmlns="" id="{A20DCA52-C7FA-47B4-B199-4B14B00BCCAD}"/>
              </a:ext>
            </a:extLst>
          </p:cNvPr>
          <p:cNvPicPr>
            <a:picLocks noChangeAspect="1"/>
          </p:cNvPicPr>
          <p:nvPr/>
        </p:nvPicPr>
        <p:blipFill>
          <a:blip r:embed="rId5"/>
          <a:stretch>
            <a:fillRect/>
          </a:stretch>
        </p:blipFill>
        <p:spPr>
          <a:xfrm>
            <a:off x="3957791" y="2174925"/>
            <a:ext cx="4933950" cy="1914525"/>
          </a:xfrm>
          <a:prstGeom prst="rect">
            <a:avLst/>
          </a:prstGeom>
        </p:spPr>
      </p:pic>
    </p:spTree>
    <p:custDataLst>
      <p:tags r:id="rId1"/>
    </p:custDataLst>
    <p:extLst>
      <p:ext uri="{BB962C8B-B14F-4D97-AF65-F5344CB8AC3E}">
        <p14:creationId xmlns:p14="http://schemas.microsoft.com/office/powerpoint/2010/main" val="146065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IP Estáticas</a:t>
            </a:r>
            <a:r>
              <a:rPr lang="en-US" dirty="0"/>
              <a:t/>
            </a:r>
            <a:br>
              <a:rPr lang="en-US" dirty="0"/>
            </a:br>
            <a:r>
              <a:rPr lang="es-419" sz="2400"/>
              <a:t>Configurar una ruta estática totalmente especificada IPv6 </a:t>
            </a:r>
          </a:p>
        </p:txBody>
      </p:sp>
      <p:sp>
        <p:nvSpPr>
          <p:cNvPr id="4" name="Content Placeholder 3">
            <a:extLst>
              <a:ext uri="{FF2B5EF4-FFF2-40B4-BE49-F238E27FC236}">
                <a16:creationId xmlns:a16="http://schemas.microsoft.com/office/drawing/2014/main" xmlns="" id="{A1B3A1D6-9974-8A46-939A-73A094DD0B93}"/>
              </a:ext>
            </a:extLst>
          </p:cNvPr>
          <p:cNvSpPr>
            <a:spLocks noGrp="1"/>
          </p:cNvSpPr>
          <p:nvPr>
            <p:ph idx="1"/>
          </p:nvPr>
        </p:nvSpPr>
        <p:spPr>
          <a:xfrm>
            <a:off x="155448" y="731837"/>
            <a:ext cx="8599271" cy="1545019"/>
          </a:xfrm>
        </p:spPr>
        <p:txBody>
          <a:bodyPr/>
          <a:lstStyle/>
          <a:p>
            <a:pPr marL="0" indent="0" algn="l" rtl="0"/>
            <a:r>
              <a:rPr lang="es-419" sz="1500">
                <a:solidFill>
                  <a:srgbClr val="000000"/>
                </a:solidFill>
              </a:rPr>
              <a:t>Una ruta estática completamente especificada tiene determinadas tanto la interfaz de salida como la dirección IPv6 del siguiente salto. </a:t>
            </a:r>
          </a:p>
          <a:p>
            <a:pPr marL="0" indent="0" algn="l" rtl="0"/>
            <a:r>
              <a:rPr lang="es-419" sz="1500">
                <a:solidFill>
                  <a:srgbClr val="000000"/>
                </a:solidFill>
              </a:rPr>
              <a:t>En IPv6, hay una situación en la cual se debe utilizar una ruta estática completamente especificada. Si la ruta estática IPv6 usa una dirección IPv6 link-local como la dirección del siguiente salto, debe utilizarse una ruta estática completamente especificada. La figura muestra un ejemplo de una ruta estática IPv6 completamente especificada a que utiliza una dirección IPv6 link-local como la dirección del siguiente salto.</a:t>
            </a:r>
          </a:p>
        </p:txBody>
      </p:sp>
      <p:pic>
        <p:nvPicPr>
          <p:cNvPr id="5" name="Picture 4">
            <a:extLst>
              <a:ext uri="{FF2B5EF4-FFF2-40B4-BE49-F238E27FC236}">
                <a16:creationId xmlns:a16="http://schemas.microsoft.com/office/drawing/2014/main" xmlns="" id="{81DB22C3-C393-9842-A14D-FA4E08E50BA2}"/>
              </a:ext>
            </a:extLst>
          </p:cNvPr>
          <p:cNvPicPr>
            <a:picLocks noChangeAspect="1"/>
          </p:cNvPicPr>
          <p:nvPr/>
        </p:nvPicPr>
        <p:blipFill>
          <a:blip r:embed="rId4"/>
          <a:stretch>
            <a:fillRect/>
          </a:stretch>
        </p:blipFill>
        <p:spPr>
          <a:xfrm>
            <a:off x="1427173" y="2571750"/>
            <a:ext cx="6055820" cy="2412330"/>
          </a:xfrm>
          <a:prstGeom prst="rect">
            <a:avLst/>
          </a:prstGeom>
        </p:spPr>
      </p:pic>
    </p:spTree>
    <p:custDataLst>
      <p:tags r:id="rId1"/>
    </p:custDataLst>
    <p:extLst>
      <p:ext uri="{BB962C8B-B14F-4D97-AF65-F5344CB8AC3E}">
        <p14:creationId xmlns:p14="http://schemas.microsoft.com/office/powerpoint/2010/main" val="224427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IP Estáticas</a:t>
            </a:r>
            <a:r>
              <a:rPr lang="en-US" dirty="0"/>
              <a:t/>
            </a:r>
            <a:br>
              <a:rPr lang="en-US" dirty="0"/>
            </a:br>
            <a:r>
              <a:rPr lang="es-419" sz="2400"/>
              <a:t>Configurar una ruta estática totalmente especificada IPv6 </a:t>
            </a:r>
          </a:p>
        </p:txBody>
      </p:sp>
      <p:sp>
        <p:nvSpPr>
          <p:cNvPr id="4" name="Content Placeholder 3">
            <a:extLst>
              <a:ext uri="{FF2B5EF4-FFF2-40B4-BE49-F238E27FC236}">
                <a16:creationId xmlns:a16="http://schemas.microsoft.com/office/drawing/2014/main" xmlns="" id="{A1B3A1D6-9974-8A46-939A-73A094DD0B93}"/>
              </a:ext>
            </a:extLst>
          </p:cNvPr>
          <p:cNvSpPr>
            <a:spLocks noGrp="1"/>
          </p:cNvSpPr>
          <p:nvPr>
            <p:ph idx="1"/>
          </p:nvPr>
        </p:nvSpPr>
        <p:spPr>
          <a:xfrm>
            <a:off x="474662" y="731837"/>
            <a:ext cx="8280057" cy="1839913"/>
          </a:xfrm>
        </p:spPr>
        <p:txBody>
          <a:bodyPr/>
          <a:lstStyle/>
          <a:p>
            <a:pPr marL="0" indent="0" algn="l" rtl="0"/>
            <a:r>
              <a:rPr lang="es-419" sz="1600" dirty="0">
                <a:solidFill>
                  <a:srgbClr val="000000"/>
                </a:solidFill>
              </a:rPr>
              <a:t>La razón por la cual se debe utilizar una ruta estática completamente especificada. es que las direcciones IPv6 link-local no están incluidas en la tabla de enrutamiento IPv6.</a:t>
            </a:r>
          </a:p>
          <a:p>
            <a:pPr marL="0" indent="0" algn="l" rtl="0"/>
            <a:endParaRPr lang="es-419" sz="1600" dirty="0">
              <a:solidFill>
                <a:srgbClr val="000000"/>
              </a:solidFill>
            </a:endParaRPr>
          </a:p>
          <a:p>
            <a:pPr marL="0" indent="0" algn="l" rtl="0"/>
            <a:r>
              <a:rPr lang="es-419" sz="1600" dirty="0">
                <a:solidFill>
                  <a:srgbClr val="000000"/>
                </a:solidFill>
              </a:rPr>
              <a:t> Las direcciones link-local solo son exclusivas en una red o un enlace determinados. La dirección link-local del siguiente salto puede ser una dirección válida en varias redes conectadas al </a:t>
            </a:r>
            <a:r>
              <a:rPr lang="es-419" sz="1600" dirty="0" err="1">
                <a:solidFill>
                  <a:srgbClr val="000000"/>
                </a:solidFill>
              </a:rPr>
              <a:t>router</a:t>
            </a:r>
            <a:r>
              <a:rPr lang="es-419" sz="1600" dirty="0">
                <a:solidFill>
                  <a:srgbClr val="000000"/>
                </a:solidFill>
              </a:rPr>
              <a:t>. Por lo tanto, es necesario que la interfaz de salida se incluya.</a:t>
            </a:r>
          </a:p>
          <a:p>
            <a:pPr marL="0" indent="0" algn="l" rtl="0"/>
            <a:endParaRPr lang="es-419" sz="1600" dirty="0">
              <a:solidFill>
                <a:srgbClr val="000000"/>
              </a:solidFill>
            </a:endParaRPr>
          </a:p>
          <a:p>
            <a:pPr marL="0" indent="0" algn="l" rtl="0"/>
            <a:r>
              <a:rPr lang="es-419" sz="1600" dirty="0">
                <a:solidFill>
                  <a:srgbClr val="000000"/>
                </a:solidFill>
              </a:rPr>
              <a:t>En la figura, se muestra la entrada de la tabla de </a:t>
            </a:r>
            <a:r>
              <a:rPr lang="es-419" sz="1600" dirty="0" err="1">
                <a:solidFill>
                  <a:srgbClr val="000000"/>
                </a:solidFill>
              </a:rPr>
              <a:t>routing</a:t>
            </a:r>
            <a:r>
              <a:rPr lang="es-419" sz="1600" dirty="0">
                <a:solidFill>
                  <a:srgbClr val="000000"/>
                </a:solidFill>
              </a:rPr>
              <a:t> IPv6 para esta ruta. Observe que la dirección link-local del siguiente salto y la interfaz de salida están incluidas.</a:t>
            </a:r>
          </a:p>
        </p:txBody>
      </p:sp>
      <p:pic>
        <p:nvPicPr>
          <p:cNvPr id="5" name="Picture 4">
            <a:extLst>
              <a:ext uri="{FF2B5EF4-FFF2-40B4-BE49-F238E27FC236}">
                <a16:creationId xmlns:a16="http://schemas.microsoft.com/office/drawing/2014/main" xmlns="" id="{ECD061FE-D904-471D-9A41-0823F7F35F2D}"/>
              </a:ext>
            </a:extLst>
          </p:cNvPr>
          <p:cNvPicPr>
            <a:picLocks noChangeAspect="1"/>
          </p:cNvPicPr>
          <p:nvPr/>
        </p:nvPicPr>
        <p:blipFill>
          <a:blip r:embed="rId4"/>
          <a:stretch>
            <a:fillRect/>
          </a:stretch>
        </p:blipFill>
        <p:spPr>
          <a:xfrm>
            <a:off x="1223194" y="3459250"/>
            <a:ext cx="6697612" cy="952413"/>
          </a:xfrm>
          <a:prstGeom prst="rect">
            <a:avLst/>
          </a:prstGeom>
        </p:spPr>
      </p:pic>
    </p:spTree>
    <p:custDataLst>
      <p:tags r:id="rId1"/>
    </p:custDataLst>
    <p:extLst>
      <p:ext uri="{BB962C8B-B14F-4D97-AF65-F5344CB8AC3E}">
        <p14:creationId xmlns:p14="http://schemas.microsoft.com/office/powerpoint/2010/main" val="140499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IP Estáticas</a:t>
            </a:r>
            <a:r>
              <a:rPr lang="en-US" dirty="0"/>
              <a:t/>
            </a:r>
            <a:br>
              <a:rPr lang="en-US" dirty="0"/>
            </a:br>
            <a:r>
              <a:rPr lang="es-419" sz="2400"/>
              <a:t>Verificar Rutas Estáticas</a:t>
            </a:r>
          </a:p>
        </p:txBody>
      </p:sp>
      <p:sp>
        <p:nvSpPr>
          <p:cNvPr id="6" name="Content Placeholder 5">
            <a:extLst>
              <a:ext uri="{FF2B5EF4-FFF2-40B4-BE49-F238E27FC236}">
                <a16:creationId xmlns:a16="http://schemas.microsoft.com/office/drawing/2014/main" xmlns="" id="{E1E644DF-58C1-2B46-BECC-8654CBC52FFB}"/>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Además de los comandos </a:t>
            </a:r>
            <a:r>
              <a:rPr lang="es-419" sz="1600" b="1" dirty="0">
                <a:solidFill>
                  <a:srgbClr val="000000"/>
                </a:solidFill>
              </a:rPr>
              <a:t>show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route</a:t>
            </a:r>
            <a:r>
              <a:rPr lang="es-419" sz="1600" dirty="0">
                <a:solidFill>
                  <a:srgbClr val="000000"/>
                </a:solidFill>
              </a:rPr>
              <a:t>, </a:t>
            </a:r>
            <a:r>
              <a:rPr lang="es-419" sz="1600" b="1" dirty="0">
                <a:solidFill>
                  <a:srgbClr val="000000"/>
                </a:solidFill>
              </a:rPr>
              <a:t>show ipv6 </a:t>
            </a:r>
            <a:r>
              <a:rPr lang="es-419" sz="1600" b="1" dirty="0" err="1">
                <a:solidFill>
                  <a:srgbClr val="000000"/>
                </a:solidFill>
              </a:rPr>
              <a:t>route</a:t>
            </a:r>
            <a:r>
              <a:rPr lang="es-419" sz="1600" dirty="0">
                <a:solidFill>
                  <a:srgbClr val="000000"/>
                </a:solidFill>
              </a:rPr>
              <a:t>, </a:t>
            </a:r>
            <a:r>
              <a:rPr lang="es-419" sz="1600" b="1" dirty="0">
                <a:solidFill>
                  <a:srgbClr val="000000"/>
                </a:solidFill>
              </a:rPr>
              <a:t>ping</a:t>
            </a:r>
            <a:r>
              <a:rPr lang="es-419" sz="1600" dirty="0">
                <a:solidFill>
                  <a:srgbClr val="000000"/>
                </a:solidFill>
              </a:rPr>
              <a:t> y </a:t>
            </a:r>
            <a:r>
              <a:rPr lang="es-419" sz="1600" b="1" dirty="0" err="1">
                <a:solidFill>
                  <a:srgbClr val="000000"/>
                </a:solidFill>
              </a:rPr>
              <a:t>traceroute</a:t>
            </a:r>
            <a:r>
              <a:rPr lang="es-419" sz="1600" dirty="0">
                <a:solidFill>
                  <a:srgbClr val="000000"/>
                </a:solidFill>
              </a:rPr>
              <a:t>, otros comandos útiles para verificar las rutas estáticas son los siguientes:</a:t>
            </a:r>
          </a:p>
          <a:p>
            <a:pPr marL="0" indent="0" algn="l" rtl="0"/>
            <a:endParaRPr lang="es-419" sz="1600" dirty="0">
              <a:solidFill>
                <a:srgbClr val="000000"/>
              </a:solidFill>
            </a:endParaRPr>
          </a:p>
          <a:p>
            <a:pPr marL="342900" indent="-342900" algn="l" rtl="0">
              <a:buFont typeface="Arial" panose="020B0604020202020204" pitchFamily="34" charset="0"/>
              <a:buChar char="•"/>
            </a:pPr>
            <a:r>
              <a:rPr lang="es-419" sz="1600" b="1" dirty="0">
                <a:solidFill>
                  <a:srgbClr val="000000"/>
                </a:solidFill>
              </a:rPr>
              <a:t>show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route</a:t>
            </a:r>
            <a:r>
              <a:rPr lang="es-419" sz="1600" b="1" dirty="0">
                <a:solidFill>
                  <a:srgbClr val="000000"/>
                </a:solidFill>
              </a:rPr>
              <a:t> </a:t>
            </a:r>
            <a:r>
              <a:rPr lang="es-419" sz="1600" b="1" dirty="0" err="1">
                <a:solidFill>
                  <a:srgbClr val="000000"/>
                </a:solidFill>
              </a:rPr>
              <a:t>static</a:t>
            </a:r>
            <a:endParaRPr lang="es-419" sz="1600" b="1" dirty="0">
              <a:solidFill>
                <a:srgbClr val="000000"/>
              </a:solidFill>
            </a:endParaRPr>
          </a:p>
          <a:p>
            <a:pPr marL="342900" indent="-342900" algn="l" rtl="0">
              <a:buFont typeface="Arial" panose="020B0604020202020204" pitchFamily="34" charset="0"/>
              <a:buChar char="•"/>
            </a:pPr>
            <a:r>
              <a:rPr lang="es-419" sz="1600" b="1" dirty="0">
                <a:solidFill>
                  <a:srgbClr val="000000"/>
                </a:solidFill>
              </a:rPr>
              <a:t>show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route</a:t>
            </a:r>
            <a:r>
              <a:rPr lang="es-419" sz="1600" dirty="0">
                <a:solidFill>
                  <a:srgbClr val="000000"/>
                </a:solidFill>
              </a:rPr>
              <a:t> </a:t>
            </a:r>
            <a:r>
              <a:rPr lang="es-419" sz="1600" i="1" dirty="0" err="1">
                <a:solidFill>
                  <a:srgbClr val="000000"/>
                </a:solidFill>
              </a:rPr>
              <a:t>network</a:t>
            </a:r>
            <a:endParaRPr lang="es-419" sz="1600" i="1" dirty="0">
              <a:solidFill>
                <a:srgbClr val="000000"/>
              </a:solidFill>
            </a:endParaRPr>
          </a:p>
          <a:p>
            <a:pPr marL="342900" indent="-342900" algn="l" rtl="0">
              <a:buFont typeface="Arial" panose="020B0604020202020204" pitchFamily="34" charset="0"/>
              <a:buChar char="•"/>
            </a:pPr>
            <a:r>
              <a:rPr lang="es-419" sz="1600" b="1" dirty="0">
                <a:solidFill>
                  <a:srgbClr val="000000"/>
                </a:solidFill>
              </a:rPr>
              <a:t>show running-</a:t>
            </a:r>
            <a:r>
              <a:rPr lang="es-419" sz="1600" b="1" dirty="0" err="1">
                <a:solidFill>
                  <a:srgbClr val="000000"/>
                </a:solidFill>
              </a:rPr>
              <a:t>config</a:t>
            </a:r>
            <a:r>
              <a:rPr lang="es-419" sz="1600" b="1" dirty="0">
                <a:solidFill>
                  <a:srgbClr val="000000"/>
                </a:solidFill>
              </a:rPr>
              <a:t> | </a:t>
            </a:r>
            <a:r>
              <a:rPr lang="es-419" sz="1600" b="1" dirty="0" err="1">
                <a:solidFill>
                  <a:srgbClr val="000000"/>
                </a:solidFill>
              </a:rPr>
              <a:t>section</a:t>
            </a:r>
            <a:r>
              <a:rPr lang="es-419" sz="1600" b="1" dirty="0">
                <a:solidFill>
                  <a:srgbClr val="000000"/>
                </a:solidFill>
              </a:rPr>
              <a:t>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route</a:t>
            </a:r>
            <a:endParaRPr lang="es-419" sz="1600" b="1" dirty="0">
              <a:solidFill>
                <a:srgbClr val="000000"/>
              </a:solidFill>
            </a:endParaRPr>
          </a:p>
          <a:p>
            <a:pPr marL="0" indent="0" algn="l" rtl="0"/>
            <a:endParaRPr lang="es-419" sz="1600" b="1" dirty="0">
              <a:solidFill>
                <a:srgbClr val="000000"/>
              </a:solidFill>
            </a:endParaRPr>
          </a:p>
          <a:p>
            <a:pPr marL="0" indent="0" algn="l" rtl="0"/>
            <a:r>
              <a:rPr lang="es-419" sz="1600" dirty="0">
                <a:solidFill>
                  <a:srgbClr val="000000"/>
                </a:solidFill>
              </a:rPr>
              <a:t>Reemplace </a:t>
            </a:r>
            <a:r>
              <a:rPr lang="es-419" sz="1600" b="1" dirty="0" err="1">
                <a:solidFill>
                  <a:srgbClr val="000000"/>
                </a:solidFill>
              </a:rPr>
              <a:t>ip</a:t>
            </a:r>
            <a:r>
              <a:rPr lang="es-419" sz="1600" dirty="0">
                <a:solidFill>
                  <a:srgbClr val="000000"/>
                </a:solidFill>
              </a:rPr>
              <a:t> por </a:t>
            </a:r>
            <a:r>
              <a:rPr lang="es-419" sz="1600" b="1" dirty="0">
                <a:solidFill>
                  <a:srgbClr val="000000"/>
                </a:solidFill>
              </a:rPr>
              <a:t>ipv6</a:t>
            </a:r>
            <a:r>
              <a:rPr lang="es-419" sz="1600" dirty="0">
                <a:solidFill>
                  <a:srgbClr val="000000"/>
                </a:solidFill>
              </a:rPr>
              <a:t> para las versiones IPv6 del comando.</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61546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5357" y="673109"/>
            <a:ext cx="8853286" cy="757551"/>
          </a:xfrm>
        </p:spPr>
        <p:txBody>
          <a:bodyPr/>
          <a:lstStyle/>
          <a:p>
            <a:pPr marL="0" lvl="0" indent="0" defTabSz="914400" rtl="0" eaLnBrk="0" hangingPunct="0">
              <a:spcBef>
                <a:spcPct val="0"/>
              </a:spcBef>
              <a:spcAft>
                <a:spcPct val="0"/>
              </a:spcAft>
              <a:buClrTx/>
              <a:buSzTx/>
              <a:buNone/>
            </a:pPr>
            <a:r>
              <a:rPr lang="es-419" sz="1600" b="1">
                <a:solidFill>
                  <a:schemeClr val="tx1"/>
                </a:solidFill>
                <a:ea typeface="Calibri" panose="020F0502020204030204" pitchFamily="34" charset="0"/>
                <a:cs typeface="Calibri" panose="020F0502020204030204" pitchFamily="34" charset="0"/>
              </a:rPr>
              <a:t>Título del módulo: </a:t>
            </a:r>
            <a:r>
              <a:rPr lang="es-419" sz="1600">
                <a:ea typeface="Calibri" panose="020F0502020204030204" pitchFamily="34" charset="0"/>
                <a:cs typeface="Calibri" panose="020F0502020204030204" pitchFamily="34" charset="0"/>
              </a:rPr>
              <a:t>Enrutamiento IP Estático</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rtl="0" eaLnBrk="0" hangingPunct="0">
              <a:spcBef>
                <a:spcPct val="0"/>
              </a:spcBef>
              <a:spcAft>
                <a:spcPct val="0"/>
              </a:spcAft>
              <a:buClrTx/>
              <a:buSzTx/>
              <a:buNone/>
            </a:pPr>
            <a:r>
              <a:rPr lang="es-419" sz="1600" b="1">
                <a:solidFill>
                  <a:schemeClr val="tx1"/>
                </a:solidFill>
                <a:ea typeface="Calibri" panose="020F0502020204030204" pitchFamily="34" charset="0"/>
                <a:cs typeface="Calibri" panose="020F0502020204030204" pitchFamily="34" charset="0"/>
              </a:rPr>
              <a:t>Objetivo del módulo</a:t>
            </a:r>
            <a:r>
              <a:rPr lang="es-419" sz="1600">
                <a:solidFill>
                  <a:schemeClr val="tx1"/>
                </a:solidFill>
                <a:ea typeface="Calibri" panose="020F0502020204030204" pitchFamily="34" charset="0"/>
                <a:cs typeface="Calibri" panose="020F0502020204030204" pitchFamily="34" charset="0"/>
              </a:rPr>
              <a:t>: </a:t>
            </a:r>
            <a:r>
              <a:rPr lang="es-419" sz="1600"/>
              <a:t>Configurar rutas estáticas IPv4 e IPv6. </a:t>
            </a:r>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p14="http://schemas.microsoft.com/office/powerpoint/2010/main" val="631556624"/>
              </p:ext>
            </p:extLst>
          </p:nvPr>
        </p:nvGraphicFramePr>
        <p:xfrm>
          <a:off x="323274" y="1556495"/>
          <a:ext cx="7896830" cy="282956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xmlns="" val="2579019526"/>
                    </a:ext>
                  </a:extLst>
                </a:gridCol>
                <a:gridCol w="5301413">
                  <a:extLst>
                    <a:ext uri="{9D8B030D-6E8A-4147-A177-3AD203B41FA5}">
                      <a16:colId xmlns:a16="http://schemas.microsoft.com/office/drawing/2014/main" xmlns="" val="1764220437"/>
                    </a:ext>
                  </a:extLst>
                </a:gridCol>
              </a:tblGrid>
              <a:tr h="370840">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a16="http://schemas.microsoft.com/office/drawing/2014/main" xmlns="" val="742401779"/>
                  </a:ext>
                </a:extLst>
              </a:tr>
              <a:tr h="370840">
                <a:tc>
                  <a:txBody>
                    <a:bodyPr/>
                    <a:lstStyle/>
                    <a:p>
                      <a:pPr rtl="0" fontAlgn="ctr"/>
                      <a:r>
                        <a:rPr lang="es-419" b="1">
                          <a:solidFill>
                            <a:schemeClr val="bg1"/>
                          </a:solidFill>
                          <a:effectLst/>
                        </a:rPr>
                        <a:t>Rutas estáticas</a:t>
                      </a:r>
                    </a:p>
                  </a:txBody>
                  <a:tcPr marL="47625" marR="47625" marT="47625" marB="47625" anchor="ctr">
                    <a:solidFill>
                      <a:schemeClr val="accent1"/>
                    </a:solidFill>
                  </a:tcPr>
                </a:tc>
                <a:tc>
                  <a:txBody>
                    <a:bodyPr/>
                    <a:lstStyle/>
                    <a:p>
                      <a:pPr rtl="0" fontAlgn="ctr"/>
                      <a:r>
                        <a:rPr lang="es-419" b="0">
                          <a:effectLst/>
                        </a:rPr>
                        <a:t>Describir la sintaxis del comando para rutas estáticas.</a:t>
                      </a:r>
                    </a:p>
                  </a:txBody>
                  <a:tcPr marL="47625" marR="47625" marT="47625" marB="47625" anchor="ctr"/>
                </a:tc>
                <a:extLst>
                  <a:ext uri="{0D108BD9-81ED-4DB2-BD59-A6C34878D82A}">
                    <a16:rowId xmlns:a16="http://schemas.microsoft.com/office/drawing/2014/main" xmlns="" val="3150950737"/>
                  </a:ext>
                </a:extLst>
              </a:tr>
              <a:tr h="370840">
                <a:tc>
                  <a:txBody>
                    <a:bodyPr/>
                    <a:lstStyle/>
                    <a:p>
                      <a:pPr rtl="0" fontAlgn="ctr"/>
                      <a:r>
                        <a:rPr lang="es-419" b="1">
                          <a:solidFill>
                            <a:schemeClr val="bg1"/>
                          </a:solidFill>
                          <a:effectLst/>
                        </a:rPr>
                        <a:t>Configurar de rutas estáticas IP</a:t>
                      </a:r>
                    </a:p>
                  </a:txBody>
                  <a:tcPr marL="47625" marR="47625" marT="47625" marB="47625" anchor="ctr">
                    <a:solidFill>
                      <a:schemeClr val="accent1"/>
                    </a:solidFill>
                  </a:tcPr>
                </a:tc>
                <a:tc>
                  <a:txBody>
                    <a:bodyPr/>
                    <a:lstStyle/>
                    <a:p>
                      <a:pPr rtl="0" fontAlgn="ctr"/>
                      <a:r>
                        <a:rPr lang="es-419" b="0">
                          <a:effectLst/>
                        </a:rPr>
                        <a:t>Configurar las rutas estáticas IPv4 e IPv6.</a:t>
                      </a:r>
                    </a:p>
                  </a:txBody>
                  <a:tcPr marL="47625" marR="47625" marT="47625" marB="47625" anchor="ctr"/>
                </a:tc>
                <a:extLst>
                  <a:ext uri="{0D108BD9-81ED-4DB2-BD59-A6C34878D82A}">
                    <a16:rowId xmlns:a16="http://schemas.microsoft.com/office/drawing/2014/main" xmlns="" val="2772085455"/>
                  </a:ext>
                </a:extLst>
              </a:tr>
              <a:tr h="370840">
                <a:tc>
                  <a:txBody>
                    <a:bodyPr/>
                    <a:lstStyle/>
                    <a:p>
                      <a:pPr rtl="0" fontAlgn="ctr"/>
                      <a:r>
                        <a:rPr lang="es-419" b="1">
                          <a:solidFill>
                            <a:schemeClr val="bg1"/>
                          </a:solidFill>
                          <a:effectLst/>
                        </a:rPr>
                        <a:t>Configurar de rutas estáticas predeterminadas IP</a:t>
                      </a:r>
                    </a:p>
                  </a:txBody>
                  <a:tcPr marL="47625" marR="47625" marT="47625" marB="47625" anchor="ctr">
                    <a:solidFill>
                      <a:schemeClr val="accent1"/>
                    </a:solidFill>
                  </a:tcPr>
                </a:tc>
                <a:tc>
                  <a:txBody>
                    <a:bodyPr/>
                    <a:lstStyle/>
                    <a:p>
                      <a:pPr rtl="0" fontAlgn="ctr"/>
                      <a:r>
                        <a:rPr lang="es-419" b="0">
                          <a:effectLst/>
                        </a:rPr>
                        <a:t>Configurar las rutas estáticas predeterminadas IPv4 e IPv6.</a:t>
                      </a:r>
                    </a:p>
                  </a:txBody>
                  <a:tcPr marL="47625" marR="47625" marT="47625" marB="47625" anchor="ctr"/>
                </a:tc>
                <a:extLst>
                  <a:ext uri="{0D108BD9-81ED-4DB2-BD59-A6C34878D82A}">
                    <a16:rowId xmlns:a16="http://schemas.microsoft.com/office/drawing/2014/main" xmlns="" val="3228802595"/>
                  </a:ext>
                </a:extLst>
              </a:tr>
              <a:tr h="370840">
                <a:tc>
                  <a:txBody>
                    <a:bodyPr/>
                    <a:lstStyle/>
                    <a:p>
                      <a:pPr rtl="0" fontAlgn="ctr"/>
                      <a:r>
                        <a:rPr lang="es-419" b="1">
                          <a:solidFill>
                            <a:schemeClr val="bg1"/>
                          </a:solidFill>
                          <a:effectLst/>
                        </a:rPr>
                        <a:t>Configurar de rutas estáticas flotantes</a:t>
                      </a:r>
                    </a:p>
                  </a:txBody>
                  <a:tcPr marL="47625" marR="47625" marT="47625" marB="47625" anchor="ctr">
                    <a:solidFill>
                      <a:schemeClr val="accent1"/>
                    </a:solidFill>
                  </a:tcPr>
                </a:tc>
                <a:tc>
                  <a:txBody>
                    <a:bodyPr/>
                    <a:lstStyle/>
                    <a:p>
                      <a:pPr rtl="0" fontAlgn="ctr"/>
                      <a:r>
                        <a:rPr lang="es-419" b="0">
                          <a:effectLst/>
                        </a:rPr>
                        <a:t>Configurar una ruta estática flotante para proporcionar una conexión de respaldo.</a:t>
                      </a:r>
                    </a:p>
                  </a:txBody>
                  <a:tcPr marL="47625" marR="47625" marT="47625" marB="47625" anchor="ctr"/>
                </a:tc>
                <a:extLst>
                  <a:ext uri="{0D108BD9-81ED-4DB2-BD59-A6C34878D82A}">
                    <a16:rowId xmlns:a16="http://schemas.microsoft.com/office/drawing/2014/main" xmlns="" val="3134809945"/>
                  </a:ext>
                </a:extLst>
              </a:tr>
              <a:tr h="370840">
                <a:tc>
                  <a:txBody>
                    <a:bodyPr/>
                    <a:lstStyle/>
                    <a:p>
                      <a:pPr rtl="0" fontAlgn="ctr"/>
                      <a:r>
                        <a:rPr lang="es-419" b="1">
                          <a:solidFill>
                            <a:schemeClr val="bg1"/>
                          </a:solidFill>
                          <a:effectLst/>
                        </a:rPr>
                        <a:t>Configurar de rutas de host estáticas</a:t>
                      </a:r>
                    </a:p>
                  </a:txBody>
                  <a:tcPr marL="47625" marR="47625" marT="47625" marB="47625" anchor="ctr">
                    <a:solidFill>
                      <a:schemeClr val="accent1"/>
                    </a:solidFill>
                  </a:tcPr>
                </a:tc>
                <a:tc>
                  <a:txBody>
                    <a:bodyPr/>
                    <a:lstStyle/>
                    <a:p>
                      <a:pPr rtl="0" fontAlgn="ctr"/>
                      <a:r>
                        <a:rPr lang="es-419" b="0">
                          <a:effectLst/>
                        </a:rPr>
                        <a:t>Configurar rutas de hosts estáticas IPv4 e IPv6 que dirijan el tráfico hacia un host específico.</a:t>
                      </a:r>
                    </a:p>
                  </a:txBody>
                  <a:tcPr marL="47625" marR="47625" marT="47625" marB="47625" anchor="ctr"/>
                </a:tc>
                <a:extLst>
                  <a:ext uri="{0D108BD9-81ED-4DB2-BD59-A6C34878D82A}">
                    <a16:rowId xmlns:a16="http://schemas.microsoft.com/office/drawing/2014/main" xmlns="" val="361647342"/>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15.3 Configurar Rutas IP Estáticas Predeterminadas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IP Estáticas Predeterminadas</a:t>
            </a:r>
            <a:r>
              <a:rPr lang="en-US" dirty="0"/>
              <a:t/>
            </a:r>
            <a:br>
              <a:rPr lang="en-US" dirty="0"/>
            </a:br>
            <a:r>
              <a:rPr lang="es-419" sz="2400"/>
              <a:t>Ruta Estática Predeterminada</a:t>
            </a:r>
          </a:p>
        </p:txBody>
      </p:sp>
      <p:sp>
        <p:nvSpPr>
          <p:cNvPr id="4" name="Content Placeholder 3">
            <a:extLst>
              <a:ext uri="{FF2B5EF4-FFF2-40B4-BE49-F238E27FC236}">
                <a16:creationId xmlns:a16="http://schemas.microsoft.com/office/drawing/2014/main" xmlns="" id="{DB16F15B-633E-EB44-A9B8-C3A884F158BC}"/>
              </a:ext>
            </a:extLst>
          </p:cNvPr>
          <p:cNvSpPr>
            <a:spLocks noGrp="1"/>
          </p:cNvSpPr>
          <p:nvPr>
            <p:ph idx="1"/>
          </p:nvPr>
        </p:nvSpPr>
        <p:spPr>
          <a:xfrm>
            <a:off x="173736" y="731837"/>
            <a:ext cx="4398264" cy="3689897"/>
          </a:xfrm>
        </p:spPr>
        <p:txBody>
          <a:bodyPr/>
          <a:lstStyle/>
          <a:p>
            <a:pPr marL="342900" indent="-342900" algn="l" rtl="0">
              <a:buFont typeface="Arial" panose="020B0604020202020204" pitchFamily="34" charset="0"/>
              <a:buChar char="•"/>
            </a:pPr>
            <a:r>
              <a:rPr lang="es-419" sz="1400" dirty="0">
                <a:solidFill>
                  <a:srgbClr val="000000"/>
                </a:solidFill>
              </a:rPr>
              <a:t>Una ruta predeterminada es una ruta estática que coincide con todos los paquetes. Una ruta predeterminada única, representa una ruta de acceso a cualquier red que no se encuentra en la tabla de enrutamiento.</a:t>
            </a:r>
          </a:p>
          <a:p>
            <a:pPr marL="342900" indent="-342900" algn="l" rtl="0">
              <a:buFont typeface="Arial" panose="020B0604020202020204" pitchFamily="34" charset="0"/>
              <a:buChar char="•"/>
            </a:pPr>
            <a:r>
              <a:rPr lang="es-419" sz="1400" dirty="0">
                <a:solidFill>
                  <a:srgbClr val="000000"/>
                </a:solidFill>
              </a:rPr>
              <a:t>Los </a:t>
            </a:r>
            <a:r>
              <a:rPr lang="es-419" sz="1400" dirty="0" err="1">
                <a:solidFill>
                  <a:srgbClr val="000000"/>
                </a:solidFill>
              </a:rPr>
              <a:t>routers</a:t>
            </a:r>
            <a:r>
              <a:rPr lang="es-419" sz="1400" dirty="0">
                <a:solidFill>
                  <a:srgbClr val="000000"/>
                </a:solidFill>
              </a:rPr>
              <a:t> suelen utilizar rutas predeterminadas configuradas de forma local, o descubiertas por otro </a:t>
            </a:r>
            <a:r>
              <a:rPr lang="es-419" sz="1400" dirty="0" err="1">
                <a:solidFill>
                  <a:srgbClr val="000000"/>
                </a:solidFill>
              </a:rPr>
              <a:t>router</a:t>
            </a:r>
            <a:r>
              <a:rPr lang="es-419" sz="1400" dirty="0">
                <a:solidFill>
                  <a:srgbClr val="000000"/>
                </a:solidFill>
              </a:rPr>
              <a:t>, mediante un protocolo de enrutamiento dinámico. La ruta predeterminada se utiliza como Gateway </a:t>
            </a:r>
            <a:r>
              <a:rPr lang="es-419" sz="1400" dirty="0" err="1">
                <a:solidFill>
                  <a:srgbClr val="000000"/>
                </a:solidFill>
              </a:rPr>
              <a:t>of</a:t>
            </a:r>
            <a:r>
              <a:rPr lang="es-419" sz="1400" dirty="0">
                <a:solidFill>
                  <a:srgbClr val="000000"/>
                </a:solidFill>
              </a:rPr>
              <a:t> </a:t>
            </a:r>
            <a:r>
              <a:rPr lang="es-419" sz="1400" dirty="0" err="1">
                <a:solidFill>
                  <a:srgbClr val="000000"/>
                </a:solidFill>
              </a:rPr>
              <a:t>Last</a:t>
            </a:r>
            <a:r>
              <a:rPr lang="es-419" sz="1400" dirty="0">
                <a:solidFill>
                  <a:srgbClr val="000000"/>
                </a:solidFill>
              </a:rPr>
              <a:t> Resort.</a:t>
            </a:r>
          </a:p>
          <a:p>
            <a:pPr marL="342900" indent="-342900" algn="l" rtl="0">
              <a:buFont typeface="Arial" panose="020B0604020202020204" pitchFamily="34" charset="0"/>
              <a:buChar char="•"/>
            </a:pPr>
            <a:r>
              <a:rPr lang="es-419" sz="1400" dirty="0">
                <a:solidFill>
                  <a:srgbClr val="000000"/>
                </a:solidFill>
              </a:rPr>
              <a:t>Las rutas estáticas predeterminadas se utilizan comúnmente al conectar un </a:t>
            </a:r>
            <a:r>
              <a:rPr lang="es-419" sz="1400" dirty="0" err="1">
                <a:solidFill>
                  <a:srgbClr val="000000"/>
                </a:solidFill>
              </a:rPr>
              <a:t>router</a:t>
            </a:r>
            <a:r>
              <a:rPr lang="es-419" sz="1400" dirty="0">
                <a:solidFill>
                  <a:srgbClr val="000000"/>
                </a:solidFill>
              </a:rPr>
              <a:t> perimetral a una red de proveedor de servicios, o un </a:t>
            </a:r>
            <a:r>
              <a:rPr lang="es-419" sz="1400" dirty="0" err="1">
                <a:solidFill>
                  <a:srgbClr val="000000"/>
                </a:solidFill>
              </a:rPr>
              <a:t>router</a:t>
            </a:r>
            <a:r>
              <a:rPr lang="es-419" sz="1400" dirty="0">
                <a:solidFill>
                  <a:srgbClr val="000000"/>
                </a:solidFill>
              </a:rPr>
              <a:t> </a:t>
            </a:r>
            <a:r>
              <a:rPr lang="es-419" sz="1400" dirty="0" err="1">
                <a:solidFill>
                  <a:srgbClr val="000000"/>
                </a:solidFill>
              </a:rPr>
              <a:t>stub</a:t>
            </a:r>
            <a:r>
              <a:rPr lang="es-419" sz="1400" dirty="0">
                <a:solidFill>
                  <a:srgbClr val="000000"/>
                </a:solidFill>
              </a:rPr>
              <a:t> (un </a:t>
            </a:r>
            <a:r>
              <a:rPr lang="es-419" sz="1400" dirty="0" err="1">
                <a:solidFill>
                  <a:srgbClr val="000000"/>
                </a:solidFill>
              </a:rPr>
              <a:t>router</a:t>
            </a:r>
            <a:r>
              <a:rPr lang="es-419" sz="1400" dirty="0">
                <a:solidFill>
                  <a:srgbClr val="000000"/>
                </a:solidFill>
              </a:rPr>
              <a:t> con solo un </a:t>
            </a:r>
            <a:r>
              <a:rPr lang="es-419" sz="1400" dirty="0" err="1">
                <a:solidFill>
                  <a:srgbClr val="000000"/>
                </a:solidFill>
              </a:rPr>
              <a:t>router</a:t>
            </a:r>
            <a:r>
              <a:rPr lang="es-419" sz="1400" dirty="0">
                <a:solidFill>
                  <a:srgbClr val="000000"/>
                </a:solidFill>
              </a:rPr>
              <a:t> vecino ascendente).</a:t>
            </a:r>
          </a:p>
          <a:p>
            <a:pPr marL="342900" indent="-342900" algn="l" rtl="0">
              <a:buFont typeface="Arial" panose="020B0604020202020204" pitchFamily="34" charset="0"/>
              <a:buChar char="•"/>
            </a:pPr>
            <a:r>
              <a:rPr lang="es-419" sz="1400" dirty="0">
                <a:solidFill>
                  <a:srgbClr val="000000"/>
                </a:solidFill>
              </a:rPr>
              <a:t>La figura muestra un escenario de ruta estática predeterminada típico.</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xmlns="" id="{08823548-BB5E-7541-BBC1-988EA196F674}"/>
              </a:ext>
            </a:extLst>
          </p:cNvPr>
          <p:cNvPicPr>
            <a:picLocks noChangeAspect="1"/>
          </p:cNvPicPr>
          <p:nvPr/>
        </p:nvPicPr>
        <p:blipFill>
          <a:blip r:embed="rId4"/>
          <a:stretch>
            <a:fillRect/>
          </a:stretch>
        </p:blipFill>
        <p:spPr>
          <a:xfrm>
            <a:off x="4446867" y="1020725"/>
            <a:ext cx="4523397" cy="2748085"/>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IP Estáticas Predeterminadas</a:t>
            </a:r>
            <a:r>
              <a:rPr lang="en-US" dirty="0"/>
              <a:t/>
            </a:r>
            <a:br>
              <a:rPr lang="en-US" dirty="0"/>
            </a:br>
            <a:r>
              <a:rPr lang="es-419" sz="2400"/>
              <a:t>Ruta Estática Predeterminada (Cont.)</a:t>
            </a:r>
          </a:p>
        </p:txBody>
      </p:sp>
      <p:sp>
        <p:nvSpPr>
          <p:cNvPr id="5" name="Content Placeholder 4">
            <a:extLst>
              <a:ext uri="{FF2B5EF4-FFF2-40B4-BE49-F238E27FC236}">
                <a16:creationId xmlns:a16="http://schemas.microsoft.com/office/drawing/2014/main" xmlns="" id="{82B9265D-C7F0-FC46-8B8D-512F48B21150}"/>
              </a:ext>
            </a:extLst>
          </p:cNvPr>
          <p:cNvSpPr>
            <a:spLocks noGrp="1"/>
          </p:cNvSpPr>
          <p:nvPr>
            <p:ph idx="1"/>
          </p:nvPr>
        </p:nvSpPr>
        <p:spPr>
          <a:xfrm>
            <a:off x="68580" y="855404"/>
            <a:ext cx="9006840" cy="3689897"/>
          </a:xfrm>
        </p:spPr>
        <p:txBody>
          <a:bodyPr/>
          <a:lstStyle/>
          <a:p>
            <a:pPr marL="0" indent="0" algn="l" rtl="0"/>
            <a:r>
              <a:rPr lang="es-419" sz="1400" b="1" dirty="0">
                <a:solidFill>
                  <a:srgbClr val="000000"/>
                </a:solidFill>
              </a:rPr>
              <a:t>Ruta Estática Predeterminada: </a:t>
            </a:r>
            <a:r>
              <a:rPr lang="es-419" sz="1400" dirty="0">
                <a:solidFill>
                  <a:srgbClr val="000000"/>
                </a:solidFill>
              </a:rPr>
              <a:t>La sintaxis del comando para una ruta estática predeterminada IPv4 es similar a cualquier otra ruta estática IPv4, con la excepción de que la dirección de red es </a:t>
            </a:r>
            <a:r>
              <a:rPr lang="es-419" sz="1400" b="1" dirty="0">
                <a:solidFill>
                  <a:srgbClr val="000000"/>
                </a:solidFill>
              </a:rPr>
              <a:t>0.0.0.0</a:t>
            </a:r>
            <a:r>
              <a:rPr lang="es-419" sz="1400" dirty="0">
                <a:solidFill>
                  <a:srgbClr val="000000"/>
                </a:solidFill>
              </a:rPr>
              <a:t> y la máscara de subred es </a:t>
            </a:r>
            <a:r>
              <a:rPr lang="es-419" sz="1400" b="1" dirty="0">
                <a:solidFill>
                  <a:srgbClr val="000000"/>
                </a:solidFill>
              </a:rPr>
              <a:t>0.0.0.0</a:t>
            </a:r>
            <a:r>
              <a:rPr lang="es-419" sz="1400" dirty="0">
                <a:solidFill>
                  <a:srgbClr val="000000"/>
                </a:solidFill>
              </a:rPr>
              <a:t>. 0.0.0.0 0.0.0.0 en la ruta coincidirá con cualquier dirección de red. </a:t>
            </a:r>
          </a:p>
          <a:p>
            <a:pPr marL="0" indent="0" algn="l"/>
            <a:endParaRPr lang="en-US" sz="1400" dirty="0">
              <a:solidFill>
                <a:srgbClr val="000000"/>
              </a:solidFill>
            </a:endParaRPr>
          </a:p>
          <a:p>
            <a:pPr marL="0" indent="0" algn="l" rtl="0"/>
            <a:r>
              <a:rPr lang="es-419" sz="1400" dirty="0">
                <a:solidFill>
                  <a:srgbClr val="000000"/>
                </a:solidFill>
              </a:rPr>
              <a:t>Nota</a:t>
            </a:r>
            <a:r>
              <a:rPr lang="es-419" sz="1400" b="1" dirty="0">
                <a:solidFill>
                  <a:srgbClr val="000000"/>
                </a:solidFill>
              </a:rPr>
              <a:t>: una ruta estática predeterminada IPv4 suele llamarse “ruta de cuádruple cero”.</a:t>
            </a:r>
          </a:p>
          <a:p>
            <a:pPr marL="0" indent="0" algn="l"/>
            <a:endParaRPr lang="en-US" sz="1400" dirty="0">
              <a:solidFill>
                <a:srgbClr val="000000"/>
              </a:solidFill>
            </a:endParaRPr>
          </a:p>
          <a:p>
            <a:pPr marL="0" indent="0" algn="l" rtl="0"/>
            <a:r>
              <a:rPr lang="es-419" sz="1400" dirty="0">
                <a:solidFill>
                  <a:srgbClr val="000000"/>
                </a:solidFill>
              </a:rPr>
              <a:t>La sintaxis del comando básico de una ruta estática predeterminada IPv4 es la siguiente:</a:t>
            </a:r>
          </a:p>
          <a:p>
            <a:pPr marL="0" indent="0" algn="l" rtl="0"/>
            <a:r>
              <a:rPr lang="es-419" sz="1400" dirty="0" err="1">
                <a:solidFill>
                  <a:srgbClr val="000000"/>
                </a:solidFill>
                <a:latin typeface="Courier New" panose="02070309020205020404" pitchFamily="49" charset="0"/>
                <a:cs typeface="Courier New" panose="02070309020205020404" pitchFamily="49" charset="0"/>
              </a:rPr>
              <a:t>Router</a:t>
            </a:r>
            <a:r>
              <a:rPr lang="es-419" sz="1400" dirty="0">
                <a:solidFill>
                  <a:srgbClr val="000000"/>
                </a:solidFill>
                <a:latin typeface="Courier New" panose="02070309020205020404" pitchFamily="49" charset="0"/>
                <a:cs typeface="Courier New" panose="02070309020205020404" pitchFamily="49" charset="0"/>
              </a:rPr>
              <a:t>(</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ip</a:t>
            </a:r>
            <a:r>
              <a:rPr lang="es-419" sz="1400" b="1"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0.0.0.0 0.0.0.0 {</a:t>
            </a:r>
            <a:r>
              <a:rPr lang="es-419" sz="1400" b="1" dirty="0" err="1">
                <a:solidFill>
                  <a:srgbClr val="000000"/>
                </a:solidFill>
                <a:latin typeface="Courier New" panose="02070309020205020404" pitchFamily="49" charset="0"/>
                <a:cs typeface="Courier New" panose="02070309020205020404" pitchFamily="49" charset="0"/>
              </a:rPr>
              <a:t>ip-address</a:t>
            </a:r>
            <a:r>
              <a:rPr lang="es-419" sz="1400" b="1" dirty="0">
                <a:solidFill>
                  <a:srgbClr val="000000"/>
                </a:solidFill>
                <a:latin typeface="Courier New" panose="02070309020205020404" pitchFamily="49" charset="0"/>
                <a:cs typeface="Courier New" panose="02070309020205020404" pitchFamily="49" charset="0"/>
              </a:rPr>
              <a:t> | </a:t>
            </a:r>
            <a:r>
              <a:rPr lang="es-419" sz="1400" b="1" dirty="0" err="1">
                <a:solidFill>
                  <a:srgbClr val="000000"/>
                </a:solidFill>
                <a:latin typeface="Courier New" panose="02070309020205020404" pitchFamily="49" charset="0"/>
                <a:cs typeface="Courier New" panose="02070309020205020404" pitchFamily="49" charset="0"/>
              </a:rPr>
              <a:t>exit-intf</a:t>
            </a:r>
            <a:r>
              <a:rPr lang="es-419" sz="1400" b="1" dirty="0">
                <a:solidFill>
                  <a:srgbClr val="000000"/>
                </a:solidFill>
                <a:latin typeface="Courier New" panose="02070309020205020404" pitchFamily="49" charset="0"/>
                <a:cs typeface="Courier New" panose="02070309020205020404" pitchFamily="49" charset="0"/>
              </a:rPr>
              <a:t>}</a:t>
            </a:r>
          </a:p>
          <a:p>
            <a:pPr marL="0" indent="0" algn="l"/>
            <a:endParaRPr lang="en-US" sz="1400" b="1" dirty="0">
              <a:solidFill>
                <a:srgbClr val="000000"/>
              </a:solidFill>
            </a:endParaRPr>
          </a:p>
          <a:p>
            <a:pPr marL="0" indent="0" algn="l" rtl="0"/>
            <a:r>
              <a:rPr lang="es-419" sz="1400" b="1" dirty="0">
                <a:solidFill>
                  <a:srgbClr val="000000"/>
                </a:solidFill>
              </a:rPr>
              <a:t>Ruta estática predeterminada de IPv6: </a:t>
            </a:r>
            <a:r>
              <a:rPr lang="es-419" sz="1400" dirty="0">
                <a:solidFill>
                  <a:srgbClr val="000000"/>
                </a:solidFill>
              </a:rPr>
              <a:t>la sintaxis del comando para una ruta estática predeterminada de IPv6 es similar a cualquier otra ruta estática IPv6, excepto que ipv6-prefix/</a:t>
            </a:r>
            <a:r>
              <a:rPr lang="es-419" sz="1400" dirty="0" err="1">
                <a:solidFill>
                  <a:srgbClr val="000000"/>
                </a:solidFill>
              </a:rPr>
              <a:t>prefix-length</a:t>
            </a:r>
            <a:r>
              <a:rPr lang="es-419" sz="1400" dirty="0">
                <a:solidFill>
                  <a:srgbClr val="000000"/>
                </a:solidFill>
              </a:rPr>
              <a:t> es </a:t>
            </a:r>
            <a:r>
              <a:rPr lang="es-419" sz="1400" b="1" dirty="0">
                <a:solidFill>
                  <a:srgbClr val="000000"/>
                </a:solidFill>
              </a:rPr>
              <a:t>::/0</a:t>
            </a:r>
            <a:r>
              <a:rPr lang="es-419" sz="1400" dirty="0">
                <a:solidFill>
                  <a:srgbClr val="000000"/>
                </a:solidFill>
              </a:rPr>
              <a:t>, que coincide con todas las rutas. </a:t>
            </a:r>
          </a:p>
          <a:p>
            <a:pPr marL="0" indent="0" algn="l"/>
            <a:endParaRPr lang="en-US" sz="1400" dirty="0">
              <a:solidFill>
                <a:srgbClr val="000000"/>
              </a:solidFill>
            </a:endParaRPr>
          </a:p>
          <a:p>
            <a:pPr marL="0" indent="0" algn="l" rtl="0"/>
            <a:r>
              <a:rPr lang="es-419" sz="1400" dirty="0">
                <a:solidFill>
                  <a:srgbClr val="000000"/>
                </a:solidFill>
              </a:rPr>
              <a:t>La sintaxis del comando básico de una ruta estática predeterminada IPv6 es la siguiente:</a:t>
            </a:r>
          </a:p>
          <a:p>
            <a:pPr marL="0" indent="0" algn="l" rtl="0"/>
            <a:r>
              <a:rPr lang="es-419" sz="1400" dirty="0" err="1">
                <a:solidFill>
                  <a:srgbClr val="000000"/>
                </a:solidFill>
                <a:latin typeface="Courier New" panose="02070309020205020404" pitchFamily="49" charset="0"/>
                <a:cs typeface="Courier New" panose="02070309020205020404" pitchFamily="49" charset="0"/>
              </a:rPr>
              <a:t>Router</a:t>
            </a:r>
            <a:r>
              <a:rPr lang="es-419" sz="1400" dirty="0">
                <a:solidFill>
                  <a:srgbClr val="000000"/>
                </a:solidFill>
                <a:latin typeface="Courier New" panose="02070309020205020404" pitchFamily="49" charset="0"/>
                <a:cs typeface="Courier New" panose="02070309020205020404" pitchFamily="49" charset="0"/>
              </a:rPr>
              <a:t> (</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 </a:t>
            </a:r>
            <a:r>
              <a:rPr lang="es-419" sz="1400" b="1" dirty="0">
                <a:solidFill>
                  <a:srgbClr val="000000"/>
                </a:solidFill>
                <a:latin typeface="Courier New" panose="02070309020205020404" pitchFamily="49" charset="0"/>
                <a:cs typeface="Courier New" panose="02070309020205020404" pitchFamily="49" charset="0"/>
              </a:rPr>
              <a:t>ipv6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 {ipv6-address | </a:t>
            </a:r>
            <a:r>
              <a:rPr lang="es-419" sz="1400" b="1" dirty="0" err="1">
                <a:solidFill>
                  <a:srgbClr val="000000"/>
                </a:solidFill>
                <a:latin typeface="Courier New" panose="02070309020205020404" pitchFamily="49" charset="0"/>
                <a:cs typeface="Courier New" panose="02070309020205020404" pitchFamily="49" charset="0"/>
              </a:rPr>
              <a:t>exit-intf</a:t>
            </a:r>
            <a:r>
              <a:rPr lang="es-419" sz="1400" b="1" dirty="0">
                <a:solidFill>
                  <a:srgbClr val="000000"/>
                </a:solidFill>
                <a:latin typeface="Courier New" panose="02070309020205020404" pitchFamily="49" charset="0"/>
                <a:cs typeface="Courier New" panose="02070309020205020404" pitchFamily="49" charset="0"/>
              </a:rPr>
              <a:t>}</a:t>
            </a: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12469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IP Estáticas Predeterminadas </a:t>
            </a:r>
            <a:r>
              <a:rPr lang="en-US" dirty="0"/>
              <a:t/>
            </a:r>
            <a:br>
              <a:rPr lang="en-US" dirty="0"/>
            </a:br>
            <a:r>
              <a:rPr lang="es-419" sz="2400"/>
              <a:t>Configurar una Ruta Estática Predeterminada</a:t>
            </a:r>
          </a:p>
        </p:txBody>
      </p:sp>
      <p:sp>
        <p:nvSpPr>
          <p:cNvPr id="4" name="Content Placeholder 3">
            <a:extLst>
              <a:ext uri="{FF2B5EF4-FFF2-40B4-BE49-F238E27FC236}">
                <a16:creationId xmlns:a16="http://schemas.microsoft.com/office/drawing/2014/main" xmlns="" id="{77B4316A-CD2D-A04E-A2AE-7032BE8C4F34}"/>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El ejemplo muestra una ruta estática predeterminada IPv4 configurada en R1. Con la configuración del ejemplo, cualquier paquete que no coincida con entradas más específicas de la ruta se reenvía a 172.16.2.2.</a:t>
            </a:r>
          </a:p>
          <a:p>
            <a:pPr marL="0" indent="0" algn="l"/>
            <a:endParaRPr lang="en-US" sz="1600" dirty="0">
              <a:solidFill>
                <a:srgbClr val="000000"/>
              </a:solidFill>
            </a:endParaRPr>
          </a:p>
          <a:p>
            <a:pPr marL="0" indent="0" algn="l" rtl="0"/>
            <a:r>
              <a:rPr lang="es-419" sz="1600">
                <a:solidFill>
                  <a:srgbClr val="000000"/>
                </a:solidFill>
                <a:latin typeface="Courier New" panose="02070309020205020404" pitchFamily="49" charset="0"/>
                <a:cs typeface="Courier New" panose="02070309020205020404" pitchFamily="49" charset="0"/>
              </a:rPr>
              <a:t>R1 (config) # </a:t>
            </a:r>
            <a:r>
              <a:rPr lang="es-419" sz="1600" b="1">
                <a:solidFill>
                  <a:srgbClr val="000000"/>
                </a:solidFill>
                <a:latin typeface="Courier New" panose="02070309020205020404" pitchFamily="49" charset="0"/>
                <a:cs typeface="Courier New" panose="02070309020205020404" pitchFamily="49" charset="0"/>
              </a:rPr>
              <a:t>ip route 0.0.0.0 0.0.0.0 172.16.2.2</a:t>
            </a:r>
          </a:p>
          <a:p>
            <a:pPr marL="0" indent="0" algn="l"/>
            <a:endParaRPr lang="en-US" sz="1600" dirty="0">
              <a:solidFill>
                <a:srgbClr val="000000"/>
              </a:solidFill>
            </a:endParaRPr>
          </a:p>
          <a:p>
            <a:pPr marL="0" indent="0" algn="l" rtl="0"/>
            <a:r>
              <a:rPr lang="es-419" sz="1600">
                <a:solidFill>
                  <a:srgbClr val="000000"/>
                </a:solidFill>
              </a:rPr>
              <a:t>Una ruta estática predeterminada IPv6 se configura de manera similar. Con esta configuración, cualquier paquete que no coincida con entradas más específicas de la ruta IPv6 se reenvía a R2 al 2001:db8:acad:2::2</a:t>
            </a:r>
          </a:p>
          <a:p>
            <a:pPr marL="0" indent="0" algn="l"/>
            <a:endParaRPr lang="en-US" sz="1600" dirty="0">
              <a:solidFill>
                <a:srgbClr val="000000"/>
              </a:solidFill>
            </a:endParaRPr>
          </a:p>
          <a:p>
            <a:pPr marL="0" indent="0" algn="l" rtl="0"/>
            <a:r>
              <a:rPr lang="es-419" sz="1600">
                <a:solidFill>
                  <a:srgbClr val="000000"/>
                </a:solidFill>
                <a:latin typeface="Courier New" panose="02070309020205020404" pitchFamily="49" charset="0"/>
                <a:cs typeface="Courier New" panose="02070309020205020404" pitchFamily="49" charset="0"/>
              </a:rPr>
              <a:t>R1 (config) # </a:t>
            </a:r>
            <a:r>
              <a:rPr lang="es-419" sz="1600" b="1">
                <a:solidFill>
                  <a:srgbClr val="000000"/>
                </a:solidFill>
                <a:latin typeface="Courier New" panose="02070309020205020404" pitchFamily="49" charset="0"/>
                <a:cs typeface="Courier New" panose="02070309020205020404" pitchFamily="49" charset="0"/>
              </a:rPr>
              <a:t>ipv6 route ::/0 2001:db8:acad:2::2</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6392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estáticas predeterminadas IP </a:t>
            </a:r>
            <a:r>
              <a:rPr lang="en-US" dirty="0"/>
              <a:t/>
            </a:r>
            <a:br>
              <a:rPr lang="en-US" dirty="0"/>
            </a:br>
            <a:r>
              <a:rPr lang="es-419" sz="2400"/>
              <a:t>Verificar una ruta estática predeterminada</a:t>
            </a:r>
          </a:p>
        </p:txBody>
      </p:sp>
      <p:sp>
        <p:nvSpPr>
          <p:cNvPr id="5" name="Content Placeholder 4">
            <a:extLst>
              <a:ext uri="{FF2B5EF4-FFF2-40B4-BE49-F238E27FC236}">
                <a16:creationId xmlns:a16="http://schemas.microsoft.com/office/drawing/2014/main" xmlns="" id="{8C7798FF-94B0-634B-8048-11F3DC057FCD}"/>
              </a:ext>
            </a:extLst>
          </p:cNvPr>
          <p:cNvSpPr>
            <a:spLocks noGrp="1"/>
          </p:cNvSpPr>
          <p:nvPr>
            <p:ph idx="1"/>
          </p:nvPr>
        </p:nvSpPr>
        <p:spPr>
          <a:xfrm>
            <a:off x="74142" y="669798"/>
            <a:ext cx="8760941" cy="1901952"/>
          </a:xfrm>
        </p:spPr>
        <p:txBody>
          <a:bodyPr/>
          <a:lstStyle/>
          <a:p>
            <a:pPr marL="0" indent="0" algn="l" rtl="0"/>
            <a:r>
              <a:rPr lang="es-419" sz="1300" dirty="0">
                <a:solidFill>
                  <a:srgbClr val="000000"/>
                </a:solidFill>
              </a:rPr>
              <a:t>El comando </a:t>
            </a:r>
            <a:r>
              <a:rPr lang="es-419" sz="1300" b="1" dirty="0">
                <a:solidFill>
                  <a:srgbClr val="000000"/>
                </a:solidFill>
              </a:rPr>
              <a:t>show </a:t>
            </a:r>
            <a:r>
              <a:rPr lang="es-419" sz="1300" b="1" dirty="0" err="1">
                <a:solidFill>
                  <a:srgbClr val="000000"/>
                </a:solidFill>
              </a:rPr>
              <a:t>ip</a:t>
            </a:r>
            <a:r>
              <a:rPr lang="es-419" sz="1300" b="1" dirty="0">
                <a:solidFill>
                  <a:srgbClr val="000000"/>
                </a:solidFill>
              </a:rPr>
              <a:t> </a:t>
            </a:r>
            <a:r>
              <a:rPr lang="es-419" sz="1300" b="1" dirty="0" err="1">
                <a:solidFill>
                  <a:srgbClr val="000000"/>
                </a:solidFill>
              </a:rPr>
              <a:t>route</a:t>
            </a:r>
            <a:r>
              <a:rPr lang="es-419" sz="1300" b="1" dirty="0">
                <a:solidFill>
                  <a:srgbClr val="000000"/>
                </a:solidFill>
              </a:rPr>
              <a:t> </a:t>
            </a:r>
            <a:r>
              <a:rPr lang="es-419" sz="1300" b="1" dirty="0" err="1">
                <a:solidFill>
                  <a:srgbClr val="000000"/>
                </a:solidFill>
              </a:rPr>
              <a:t>static</a:t>
            </a:r>
            <a:r>
              <a:rPr lang="es-419" sz="1300" dirty="0">
                <a:solidFill>
                  <a:srgbClr val="000000"/>
                </a:solidFill>
              </a:rPr>
              <a:t> muestra el contenido de las rutas estáticas en la tabla de enrutamiento. Observe el asterisco (*) junto a la ruta con el código "S. El asterisco indica que la ruta estática es una candidata a ruta predeterminada , razón por la cual se la selecciona como Gateway </a:t>
            </a:r>
            <a:r>
              <a:rPr lang="es-419" sz="1300" dirty="0" err="1">
                <a:solidFill>
                  <a:srgbClr val="000000"/>
                </a:solidFill>
              </a:rPr>
              <a:t>of</a:t>
            </a:r>
            <a:r>
              <a:rPr lang="es-419" sz="1300" dirty="0">
                <a:solidFill>
                  <a:srgbClr val="000000"/>
                </a:solidFill>
              </a:rPr>
              <a:t> </a:t>
            </a:r>
            <a:r>
              <a:rPr lang="es-419" sz="1300" dirty="0" err="1">
                <a:solidFill>
                  <a:srgbClr val="000000"/>
                </a:solidFill>
              </a:rPr>
              <a:t>Last</a:t>
            </a:r>
            <a:r>
              <a:rPr lang="es-419" sz="1300" dirty="0">
                <a:solidFill>
                  <a:srgbClr val="000000"/>
                </a:solidFill>
              </a:rPr>
              <a:t> Resort.</a:t>
            </a:r>
          </a:p>
          <a:p>
            <a:pPr marL="0" indent="0" algn="l"/>
            <a:endParaRPr lang="en-US" sz="1300" dirty="0">
              <a:solidFill>
                <a:srgbClr val="000000"/>
              </a:solidFill>
            </a:endParaRPr>
          </a:p>
          <a:p>
            <a:pPr marL="0" indent="0" algn="just" rtl="0"/>
            <a:r>
              <a:rPr lang="es-419" sz="1300" dirty="0">
                <a:solidFill>
                  <a:srgbClr val="000000"/>
                </a:solidFill>
              </a:rPr>
              <a:t>Observe que la configuración de ruta estática predeterminada utiliza la máscara /0 para las rutas predeterminadas IPv4. Recuerde que la longitud de la máscara </a:t>
            </a:r>
            <a:r>
              <a:rPr lang="es-419" sz="1300" dirty="0" err="1">
                <a:solidFill>
                  <a:srgbClr val="000000"/>
                </a:solidFill>
              </a:rPr>
              <a:t>subnet</a:t>
            </a:r>
            <a:r>
              <a:rPr lang="es-419" sz="1300" dirty="0">
                <a:solidFill>
                  <a:srgbClr val="000000"/>
                </a:solidFill>
              </a:rPr>
              <a:t> IPv4 y el prefijo de IPv6 en una tabla de enrutamiento determina cuántos bits deben coincidir entre la dirección IP de destino del paquete y la ruta en la tabla de enrutamiento. La máscara /0 indica que no se requiere que ninguno de los bits coincida Mientras no exista una coincidencia más específica, la ruta estática predeterminada coincide con todos los paquetes.</a:t>
            </a:r>
          </a:p>
          <a:p>
            <a:pPr marL="285750" indent="-285750" algn="l">
              <a:buFont typeface="Arial" panose="020B0604020202020204" pitchFamily="34" charset="0"/>
              <a:buChar char="•"/>
            </a:pPr>
            <a:endParaRPr lang="en-US" sz="1300" dirty="0">
              <a:solidFill>
                <a:srgbClr val="000000"/>
              </a:solidFill>
            </a:endParaRPr>
          </a:p>
        </p:txBody>
      </p:sp>
      <p:pic>
        <p:nvPicPr>
          <p:cNvPr id="2" name="Picture 1">
            <a:extLst>
              <a:ext uri="{FF2B5EF4-FFF2-40B4-BE49-F238E27FC236}">
                <a16:creationId xmlns:a16="http://schemas.microsoft.com/office/drawing/2014/main" xmlns="" id="{BCD3111D-4763-475C-8D38-8BCA867B95E7}"/>
              </a:ext>
            </a:extLst>
          </p:cNvPr>
          <p:cNvPicPr>
            <a:picLocks noChangeAspect="1"/>
          </p:cNvPicPr>
          <p:nvPr/>
        </p:nvPicPr>
        <p:blipFill>
          <a:blip r:embed="rId4"/>
          <a:stretch>
            <a:fillRect/>
          </a:stretch>
        </p:blipFill>
        <p:spPr>
          <a:xfrm>
            <a:off x="1712642" y="2784048"/>
            <a:ext cx="4747210" cy="2215365"/>
          </a:xfrm>
          <a:prstGeom prst="rect">
            <a:avLst/>
          </a:prstGeom>
        </p:spPr>
      </p:pic>
    </p:spTree>
    <p:custDataLst>
      <p:tags r:id="rId1"/>
    </p:custDataLst>
    <p:extLst>
      <p:ext uri="{BB962C8B-B14F-4D97-AF65-F5344CB8AC3E}">
        <p14:creationId xmlns:p14="http://schemas.microsoft.com/office/powerpoint/2010/main" val="215674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estáticas predeterminadas IP</a:t>
            </a:r>
            <a:r>
              <a:rPr lang="en-US" dirty="0"/>
              <a:t/>
            </a:r>
            <a:br>
              <a:rPr lang="en-US" dirty="0"/>
            </a:br>
            <a:r>
              <a:rPr lang="es-419" sz="2400"/>
              <a:t>Verificar una ruta estática predeterminada (Cont.) </a:t>
            </a:r>
          </a:p>
        </p:txBody>
      </p:sp>
      <p:sp>
        <p:nvSpPr>
          <p:cNvPr id="5" name="Content Placeholder 4">
            <a:extLst>
              <a:ext uri="{FF2B5EF4-FFF2-40B4-BE49-F238E27FC236}">
                <a16:creationId xmlns:a16="http://schemas.microsoft.com/office/drawing/2014/main" xmlns="" id="{8C7798FF-94B0-634B-8048-11F3DC057FCD}"/>
              </a:ext>
            </a:extLst>
          </p:cNvPr>
          <p:cNvSpPr>
            <a:spLocks noGrp="1"/>
          </p:cNvSpPr>
          <p:nvPr>
            <p:ph idx="1"/>
          </p:nvPr>
        </p:nvSpPr>
        <p:spPr>
          <a:xfrm>
            <a:off x="91440" y="731837"/>
            <a:ext cx="8663279" cy="1839913"/>
          </a:xfrm>
        </p:spPr>
        <p:txBody>
          <a:bodyPr/>
          <a:lstStyle/>
          <a:p>
            <a:pPr marL="0" indent="0" algn="l" rtl="0"/>
            <a:r>
              <a:rPr lang="es-419" sz="1300" dirty="0">
                <a:solidFill>
                  <a:srgbClr val="000000"/>
                </a:solidFill>
              </a:rPr>
              <a:t>Este ejemplo muestra el resultado del comando </a:t>
            </a:r>
            <a:r>
              <a:rPr lang="es-419" sz="1300" b="1" dirty="0">
                <a:solidFill>
                  <a:srgbClr val="000000"/>
                </a:solidFill>
              </a:rPr>
              <a:t>show ipv6 </a:t>
            </a:r>
            <a:r>
              <a:rPr lang="es-419" sz="1300" b="1" dirty="0" err="1">
                <a:solidFill>
                  <a:srgbClr val="000000"/>
                </a:solidFill>
              </a:rPr>
              <a:t>route</a:t>
            </a:r>
            <a:r>
              <a:rPr lang="es-419" sz="1300" b="1" dirty="0">
                <a:solidFill>
                  <a:srgbClr val="000000"/>
                </a:solidFill>
              </a:rPr>
              <a:t> </a:t>
            </a:r>
            <a:r>
              <a:rPr lang="es-419" sz="1300" b="1" dirty="0" err="1">
                <a:solidFill>
                  <a:srgbClr val="000000"/>
                </a:solidFill>
              </a:rPr>
              <a:t>static</a:t>
            </a:r>
            <a:r>
              <a:rPr lang="es-419" sz="1300" dirty="0">
                <a:solidFill>
                  <a:srgbClr val="000000"/>
                </a:solidFill>
              </a:rPr>
              <a:t> .</a:t>
            </a:r>
          </a:p>
          <a:p>
            <a:pPr marL="0" indent="0" algn="l"/>
            <a:endParaRPr lang="en-US" sz="1300" dirty="0">
              <a:solidFill>
                <a:srgbClr val="000000"/>
              </a:solidFill>
            </a:endParaRPr>
          </a:p>
          <a:p>
            <a:pPr marL="0" indent="0" algn="l" rtl="0"/>
            <a:r>
              <a:rPr lang="es-419" sz="1300" dirty="0">
                <a:solidFill>
                  <a:srgbClr val="000000"/>
                </a:solidFill>
              </a:rPr>
              <a:t>Observe que la configuración de ruta estática predeterminada utiliza el prefijo: :/0 para las rutas predeterminadas IPv6. Recuerde que la longitud de prefijo de IPv6 en una tabla de enrutamiento determina cuántos bits deben coincidir entre la dirección IP de destino del paquete y la ruta en la tabla de enrutamiento. Un prefijo ::/0 indica que no se requiere que ninguno de los bits coincida. Mientras no exista una coincidencia más específica, la ruta estática predeterminada coincide con todos los paquetes.</a:t>
            </a:r>
          </a:p>
        </p:txBody>
      </p:sp>
      <p:pic>
        <p:nvPicPr>
          <p:cNvPr id="2" name="Picture 1">
            <a:extLst>
              <a:ext uri="{FF2B5EF4-FFF2-40B4-BE49-F238E27FC236}">
                <a16:creationId xmlns:a16="http://schemas.microsoft.com/office/drawing/2014/main" xmlns="" id="{75837C25-1B9F-49BD-A6B4-29B74334A1CE}"/>
              </a:ext>
            </a:extLst>
          </p:cNvPr>
          <p:cNvPicPr>
            <a:picLocks noChangeAspect="1"/>
          </p:cNvPicPr>
          <p:nvPr/>
        </p:nvPicPr>
        <p:blipFill>
          <a:blip r:embed="rId4"/>
          <a:stretch>
            <a:fillRect/>
          </a:stretch>
        </p:blipFill>
        <p:spPr>
          <a:xfrm>
            <a:off x="1508760" y="2800350"/>
            <a:ext cx="5113874" cy="2159743"/>
          </a:xfrm>
          <a:prstGeom prst="rect">
            <a:avLst/>
          </a:prstGeom>
        </p:spPr>
      </p:pic>
    </p:spTree>
    <p:custDataLst>
      <p:tags r:id="rId1"/>
    </p:custDataLst>
    <p:extLst>
      <p:ext uri="{BB962C8B-B14F-4D97-AF65-F5344CB8AC3E}">
        <p14:creationId xmlns:p14="http://schemas.microsoft.com/office/powerpoint/2010/main" val="329979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15.4 Configurar Rutas Estáticas Flotantes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Estáticas Flotantes</a:t>
            </a:r>
            <a:r>
              <a:rPr lang="en-US" dirty="0"/>
              <a:t/>
            </a:r>
            <a:br>
              <a:rPr lang="en-US" dirty="0"/>
            </a:br>
            <a:r>
              <a:rPr lang="es-419" sz="2400"/>
              <a:t>Rutas Estáticas Flotantes</a:t>
            </a:r>
          </a:p>
        </p:txBody>
      </p:sp>
      <p:sp>
        <p:nvSpPr>
          <p:cNvPr id="5" name="Content Placeholder 4">
            <a:extLst>
              <a:ext uri="{FF2B5EF4-FFF2-40B4-BE49-F238E27FC236}">
                <a16:creationId xmlns:a16="http://schemas.microsoft.com/office/drawing/2014/main" xmlns="" id="{9E0B2E6D-33A2-4140-8AFA-87A0B2C93EDB}"/>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Otro tipo de ruta estática es una ruta estática flotante. Las rutas estáticas flotantes son rutas estáticas que se utilizan para proporcionar una ruta de respaldo a una ruta estática o dinámica principal, en el caso de una falla del enlace. La ruta estática flotante se utiliza únicamente cuando la ruta principal no está disponible.</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Para lograrlo, la ruta estática flotante se configura con una distancia administrativa mayor que la ruta principal. La distancia administrativa representa la confiabilidad de una ruta. Si existen varias rutas al destino, el </a:t>
            </a:r>
            <a:r>
              <a:rPr lang="es-419" sz="1400" dirty="0" err="1">
                <a:solidFill>
                  <a:srgbClr val="000000"/>
                </a:solidFill>
              </a:rPr>
              <a:t>router</a:t>
            </a:r>
            <a:r>
              <a:rPr lang="es-419" sz="1400" dirty="0">
                <a:solidFill>
                  <a:srgbClr val="000000"/>
                </a:solidFill>
              </a:rPr>
              <a:t> elegirá la que tenga una menor distancia administrativa.</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De manera predeterminada, las rutas estáticas tienen una distancia administrativa de 1, lo que las hace preferibles a las rutas descubiertas mediante protocolos de </a:t>
            </a:r>
            <a:r>
              <a:rPr lang="es-419" sz="1400" dirty="0" err="1">
                <a:solidFill>
                  <a:srgbClr val="000000"/>
                </a:solidFill>
              </a:rPr>
              <a:t>routing</a:t>
            </a:r>
            <a:r>
              <a:rPr lang="es-419" sz="1400" dirty="0">
                <a:solidFill>
                  <a:srgbClr val="000000"/>
                </a:solidFill>
              </a:rPr>
              <a:t> dinámico. </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La distancia administrativa de una ruta estática se puede aumentar para hacer que la ruta sea menos deseable que la ruta de otra ruta estática o una ruta descubierta mediante un protocolo de </a:t>
            </a:r>
            <a:r>
              <a:rPr lang="es-419" sz="1400" dirty="0" err="1">
                <a:solidFill>
                  <a:srgbClr val="000000"/>
                </a:solidFill>
              </a:rPr>
              <a:t>routing</a:t>
            </a:r>
            <a:r>
              <a:rPr lang="es-419" sz="1400" dirty="0">
                <a:solidFill>
                  <a:srgbClr val="000000"/>
                </a:solidFill>
              </a:rPr>
              <a:t> dinámico. De esta manera, la ruta estática “flota” y no se utiliza cuando está activa la ruta con la mejor distancia administrativa. </a:t>
            </a: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Estáticas Flotantes</a:t>
            </a:r>
            <a:r>
              <a:rPr lang="en-US" dirty="0"/>
              <a:t/>
            </a:r>
            <a:br>
              <a:rPr lang="en-US" dirty="0"/>
            </a:br>
            <a:r>
              <a:rPr lang="es-419" sz="2400"/>
              <a:t>Configurar Rutas Estáticas Flotantes IPv4 e IPv6</a:t>
            </a:r>
          </a:p>
        </p:txBody>
      </p:sp>
      <p:sp>
        <p:nvSpPr>
          <p:cNvPr id="4" name="Content Placeholder 3">
            <a:extLst>
              <a:ext uri="{FF2B5EF4-FFF2-40B4-BE49-F238E27FC236}">
                <a16:creationId xmlns:a16="http://schemas.microsoft.com/office/drawing/2014/main" xmlns="" id="{ED25F9F5-250D-8543-A186-C975F97AA783}"/>
              </a:ext>
            </a:extLst>
          </p:cNvPr>
          <p:cNvSpPr>
            <a:spLocks noGrp="1"/>
          </p:cNvSpPr>
          <p:nvPr>
            <p:ph idx="1"/>
          </p:nvPr>
        </p:nvSpPr>
        <p:spPr>
          <a:xfrm>
            <a:off x="474662" y="731837"/>
            <a:ext cx="8280057" cy="1839913"/>
          </a:xfrm>
        </p:spPr>
        <p:txBody>
          <a:bodyPr/>
          <a:lstStyle/>
          <a:p>
            <a:pPr marL="0" indent="0" algn="l" rtl="0"/>
            <a:r>
              <a:rPr lang="es-419" sz="1400">
                <a:solidFill>
                  <a:srgbClr val="000000"/>
                </a:solidFill>
              </a:rPr>
              <a:t>Los comandos para configurar rutas IP predeterminadas y flotantes son los siguientes:</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0" indent="0" algn="l" rtl="0"/>
            <a:r>
              <a:rPr lang="es-419" sz="1400">
                <a:solidFill>
                  <a:srgbClr val="000000"/>
                </a:solidFill>
              </a:rPr>
              <a:t>La salida </a:t>
            </a:r>
            <a:r>
              <a:rPr lang="es-419" sz="1400" b="1">
                <a:solidFill>
                  <a:srgbClr val="000000"/>
                </a:solidFill>
              </a:rPr>
              <a:t>show ip route</a:t>
            </a:r>
            <a:r>
              <a:rPr lang="es-419" sz="1400">
                <a:solidFill>
                  <a:srgbClr val="000000"/>
                </a:solidFill>
              </a:rPr>
              <a:t> y </a:t>
            </a:r>
            <a:r>
              <a:rPr lang="es-419" sz="1400" b="1">
                <a:solidFill>
                  <a:srgbClr val="000000"/>
                </a:solidFill>
              </a:rPr>
              <a:t>show ipv6 route</a:t>
            </a:r>
            <a:r>
              <a:rPr lang="es-419" sz="1400">
                <a:solidFill>
                  <a:srgbClr val="000000"/>
                </a:solidFill>
              </a:rPr>
              <a:t> verifica que las rutas predeterminadas a R2 estén instaladas en la tabla de enrutamiento. Observe que la ruta estática flotante IPv4 a R3 no está presente en la tabla de routing.</a:t>
            </a:r>
            <a:r>
              <a:rPr lang="en-US" sz="1400" dirty="0">
                <a:solidFill>
                  <a:srgbClr val="000000"/>
                </a:solidFill>
              </a:rPr>
              <a:t/>
            </a:r>
            <a:br>
              <a:rPr lang="en-US" sz="1400" dirty="0">
                <a:solidFill>
                  <a:srgbClr val="000000"/>
                </a:solidFill>
              </a:rPr>
            </a:b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
        <p:nvSpPr>
          <p:cNvPr id="7" name="Rectangle 6">
            <a:extLst>
              <a:ext uri="{FF2B5EF4-FFF2-40B4-BE49-F238E27FC236}">
                <a16:creationId xmlns:a16="http://schemas.microsoft.com/office/drawing/2014/main" xmlns="" id="{CB563299-0F86-F946-8EB7-9A085FAB5D53}"/>
              </a:ext>
            </a:extLst>
          </p:cNvPr>
          <p:cNvSpPr/>
          <p:nvPr/>
        </p:nvSpPr>
        <p:spPr>
          <a:xfrm>
            <a:off x="1478995" y="986620"/>
            <a:ext cx="5602288" cy="954107"/>
          </a:xfrm>
          <a:prstGeom prst="rect">
            <a:avLst/>
          </a:prstGeom>
        </p:spPr>
        <p:txBody>
          <a:bodyPr wrap="square">
            <a:spAutoFit/>
          </a:bodyPr>
          <a:lstStyle/>
          <a:p>
            <a:pPr rtl="0"/>
            <a:r>
              <a:rPr lang="es-419" sz="1400">
                <a:solidFill>
                  <a:srgbClr val="000000"/>
                </a:solidFill>
                <a:latin typeface="Courier New" panose="02070309020205020404" pitchFamily="49" charset="0"/>
                <a:cs typeface="Courier New" panose="02070309020205020404" pitchFamily="49" charset="0"/>
              </a:rPr>
              <a:t>R1(config)# </a:t>
            </a:r>
            <a:r>
              <a:rPr lang="es-419" sz="1400" b="1">
                <a:solidFill>
                  <a:srgbClr val="000000"/>
                </a:solidFill>
                <a:latin typeface="Courier New" panose="02070309020205020404" pitchFamily="49" charset="0"/>
                <a:cs typeface="Courier New" panose="02070309020205020404" pitchFamily="49" charset="0"/>
              </a:rPr>
              <a:t>ip route 0.0.0.0 0.0.0.0 172.16.2.2 </a:t>
            </a:r>
          </a:p>
          <a:p>
            <a:pPr rtl="0"/>
            <a:r>
              <a:rPr lang="es-419" sz="1400">
                <a:solidFill>
                  <a:srgbClr val="000000"/>
                </a:solidFill>
                <a:latin typeface="Courier New" panose="02070309020205020404" pitchFamily="49" charset="0"/>
                <a:cs typeface="Courier New" panose="02070309020205020404" pitchFamily="49" charset="0"/>
              </a:rPr>
              <a:t>R1(config)# </a:t>
            </a:r>
            <a:r>
              <a:rPr lang="es-419" sz="1400" b="1">
                <a:solidFill>
                  <a:srgbClr val="000000"/>
                </a:solidFill>
                <a:latin typeface="Courier New" panose="02070309020205020404" pitchFamily="49" charset="0"/>
                <a:cs typeface="Courier New" panose="02070309020205020404" pitchFamily="49" charset="0"/>
              </a:rPr>
              <a:t>ip route 0.0.0.0 0.0.0.0 10.10.10.2 5 </a:t>
            </a:r>
          </a:p>
          <a:p>
            <a:pPr rtl="0"/>
            <a:r>
              <a:rPr lang="es-419" sz="1400">
                <a:solidFill>
                  <a:srgbClr val="000000"/>
                </a:solidFill>
                <a:latin typeface="Courier New" panose="02070309020205020404" pitchFamily="49" charset="0"/>
                <a:cs typeface="Courier New" panose="02070309020205020404" pitchFamily="49" charset="0"/>
              </a:rPr>
              <a:t>R1(config)# </a:t>
            </a:r>
            <a:r>
              <a:rPr lang="es-419" sz="1400" b="1">
                <a:solidFill>
                  <a:srgbClr val="000000"/>
                </a:solidFill>
                <a:latin typeface="Courier New" panose="02070309020205020404" pitchFamily="49" charset="0"/>
                <a:cs typeface="Courier New" panose="02070309020205020404" pitchFamily="49" charset="0"/>
              </a:rPr>
              <a:t>ipv6 route ::/0 2001:db8:acad:2::2 </a:t>
            </a:r>
          </a:p>
          <a:p>
            <a:pPr rtl="0"/>
            <a:r>
              <a:rPr lang="es-419" sz="1400">
                <a:solidFill>
                  <a:srgbClr val="000000"/>
                </a:solidFill>
                <a:latin typeface="Courier New" panose="02070309020205020404" pitchFamily="49" charset="0"/>
                <a:cs typeface="Courier New" panose="02070309020205020404" pitchFamily="49" charset="0"/>
              </a:rPr>
              <a:t>R1 (config) # </a:t>
            </a:r>
            <a:r>
              <a:rPr lang="es-419" sz="1400" b="1">
                <a:solidFill>
                  <a:srgbClr val="000000"/>
                </a:solidFill>
                <a:latin typeface="Courier New" panose="02070309020205020404" pitchFamily="49" charset="0"/>
                <a:cs typeface="Courier New" panose="02070309020205020404" pitchFamily="49" charset="0"/>
              </a:rPr>
              <a:t>ipv6 route ::/0 2001:db8:feed:10::2 5</a:t>
            </a:r>
          </a:p>
        </p:txBody>
      </p:sp>
      <p:pic>
        <p:nvPicPr>
          <p:cNvPr id="2" name="Picture 1">
            <a:extLst>
              <a:ext uri="{FF2B5EF4-FFF2-40B4-BE49-F238E27FC236}">
                <a16:creationId xmlns:a16="http://schemas.microsoft.com/office/drawing/2014/main" xmlns="" id="{FD1E6FD8-390F-4F15-B4CE-28D0C5B9E393}"/>
              </a:ext>
            </a:extLst>
          </p:cNvPr>
          <p:cNvPicPr>
            <a:picLocks noChangeAspect="1"/>
          </p:cNvPicPr>
          <p:nvPr/>
        </p:nvPicPr>
        <p:blipFill>
          <a:blip r:embed="rId4"/>
          <a:stretch>
            <a:fillRect/>
          </a:stretch>
        </p:blipFill>
        <p:spPr>
          <a:xfrm>
            <a:off x="1889230" y="2826533"/>
            <a:ext cx="4781818" cy="1846004"/>
          </a:xfrm>
          <a:prstGeom prst="rect">
            <a:avLst/>
          </a:prstGeom>
        </p:spPr>
      </p:pic>
    </p:spTree>
    <p:custDataLst>
      <p:tags r:id="rId1"/>
    </p:custDataLst>
    <p:extLst>
      <p:ext uri="{BB962C8B-B14F-4D97-AF65-F5344CB8AC3E}">
        <p14:creationId xmlns:p14="http://schemas.microsoft.com/office/powerpoint/2010/main" val="313080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Estáticas Flotantes</a:t>
            </a:r>
            <a:r>
              <a:rPr lang="en-US" dirty="0"/>
              <a:t/>
            </a:r>
            <a:br>
              <a:rPr lang="en-US" dirty="0"/>
            </a:br>
            <a:r>
              <a:rPr lang="es-419" sz="2400"/>
              <a:t>Probar Rutas Estáticas Flotantes</a:t>
            </a:r>
          </a:p>
        </p:txBody>
      </p:sp>
      <p:sp>
        <p:nvSpPr>
          <p:cNvPr id="6" name="TextBox 5">
            <a:extLst>
              <a:ext uri="{FF2B5EF4-FFF2-40B4-BE49-F238E27FC236}">
                <a16:creationId xmlns:a16="http://schemas.microsoft.com/office/drawing/2014/main" xmlns="" id="{702A0B2C-8089-3C46-94CB-069C6F7F4E31}"/>
              </a:ext>
            </a:extLst>
          </p:cNvPr>
          <p:cNvSpPr txBox="1"/>
          <p:nvPr/>
        </p:nvSpPr>
        <p:spPr>
          <a:xfrm>
            <a:off x="323757" y="845862"/>
            <a:ext cx="4079215" cy="2246769"/>
          </a:xfrm>
          <a:prstGeom prst="rect">
            <a:avLst/>
          </a:prstGeom>
          <a:noFill/>
        </p:spPr>
        <p:txBody>
          <a:bodyPr wrap="square" rtlCol="0">
            <a:spAutoFit/>
          </a:bodyPr>
          <a:lstStyle/>
          <a:p>
            <a:pPr marL="285750" indent="-285750" rtl="0">
              <a:buFont typeface="Arial" panose="020B0604020202020204" pitchFamily="34" charset="0"/>
              <a:buChar char="•"/>
            </a:pPr>
            <a:r>
              <a:rPr lang="es-419" sz="1400" dirty="0">
                <a:solidFill>
                  <a:schemeClr val="tx1">
                    <a:lumMod val="50000"/>
                  </a:schemeClr>
                </a:solidFill>
              </a:rPr>
              <a:t>¿Qué ocurriría si el R2 falla? Para simular esto, en R2 apague ambas interfaces seriales.</a:t>
            </a:r>
          </a:p>
          <a:p>
            <a:pPr rtl="0"/>
            <a:endParaRPr lang="es-419" sz="1400" dirty="0">
              <a:solidFill>
                <a:schemeClr val="tx1">
                  <a:lumMod val="50000"/>
                </a:schemeClr>
              </a:solidFill>
            </a:endParaRPr>
          </a:p>
          <a:p>
            <a:pPr marL="285750" indent="-285750" rtl="0">
              <a:buFont typeface="Arial" panose="020B0604020202020204" pitchFamily="34" charset="0"/>
              <a:buChar char="•"/>
            </a:pPr>
            <a:r>
              <a:rPr lang="es-419" sz="1400" dirty="0">
                <a:solidFill>
                  <a:schemeClr val="tx1">
                    <a:lumMod val="50000"/>
                  </a:schemeClr>
                </a:solidFill>
              </a:rPr>
              <a:t>R1 generará automáticamente mensajes </a:t>
            </a:r>
            <a:r>
              <a:rPr lang="es-419" sz="1400" dirty="0" err="1">
                <a:solidFill>
                  <a:schemeClr val="tx1">
                    <a:lumMod val="50000"/>
                  </a:schemeClr>
                </a:solidFill>
              </a:rPr>
              <a:t>syslog</a:t>
            </a:r>
            <a:r>
              <a:rPr lang="es-419" sz="1400" dirty="0">
                <a:solidFill>
                  <a:schemeClr val="tx1">
                    <a:lumMod val="50000"/>
                  </a:schemeClr>
                </a:solidFill>
              </a:rPr>
              <a:t> debido a que el enlace cae.</a:t>
            </a:r>
          </a:p>
          <a:p>
            <a:pPr rtl="0"/>
            <a:endParaRPr lang="es-419" sz="1400" dirty="0">
              <a:solidFill>
                <a:schemeClr val="tx1">
                  <a:lumMod val="50000"/>
                </a:schemeClr>
              </a:solidFill>
            </a:endParaRPr>
          </a:p>
          <a:p>
            <a:pPr marL="285750" indent="-285750" rtl="0">
              <a:buFont typeface="Arial" panose="020B0604020202020204" pitchFamily="34" charset="0"/>
              <a:buChar char="•"/>
            </a:pPr>
            <a:r>
              <a:rPr lang="es-419" sz="1400" dirty="0">
                <a:solidFill>
                  <a:schemeClr val="tx1">
                    <a:lumMod val="50000"/>
                  </a:schemeClr>
                </a:solidFill>
              </a:rPr>
              <a:t>Un vistazo a la tabla de enrutamiento de R1 mostraría que se está utilizando la ruta secundaria.</a:t>
            </a:r>
          </a:p>
        </p:txBody>
      </p:sp>
      <p:pic>
        <p:nvPicPr>
          <p:cNvPr id="9" name="Content Placeholder 8">
            <a:extLst>
              <a:ext uri="{FF2B5EF4-FFF2-40B4-BE49-F238E27FC236}">
                <a16:creationId xmlns:a16="http://schemas.microsoft.com/office/drawing/2014/main" xmlns="" id="{6B552708-0FF8-EE45-98A7-E7F054AD061F}"/>
              </a:ext>
            </a:extLst>
          </p:cNvPr>
          <p:cNvPicPr>
            <a:picLocks noGrp="1" noChangeAspect="1"/>
          </p:cNvPicPr>
          <p:nvPr>
            <p:ph idx="1"/>
          </p:nvPr>
        </p:nvPicPr>
        <p:blipFill>
          <a:blip r:embed="rId4"/>
          <a:stretch>
            <a:fillRect/>
          </a:stretch>
        </p:blipFill>
        <p:spPr>
          <a:xfrm>
            <a:off x="4572000" y="396032"/>
            <a:ext cx="4158073" cy="2379737"/>
          </a:xfrm>
          <a:prstGeom prst="rect">
            <a:avLst/>
          </a:prstGeom>
        </p:spPr>
      </p:pic>
      <p:pic>
        <p:nvPicPr>
          <p:cNvPr id="2" name="Picture 1">
            <a:extLst>
              <a:ext uri="{FF2B5EF4-FFF2-40B4-BE49-F238E27FC236}">
                <a16:creationId xmlns:a16="http://schemas.microsoft.com/office/drawing/2014/main" xmlns="" id="{3D4887FA-1176-44AC-842E-1D12478B3922}"/>
              </a:ext>
            </a:extLst>
          </p:cNvPr>
          <p:cNvPicPr>
            <a:picLocks noChangeAspect="1"/>
          </p:cNvPicPr>
          <p:nvPr/>
        </p:nvPicPr>
        <p:blipFill>
          <a:blip r:embed="rId5"/>
          <a:stretch>
            <a:fillRect/>
          </a:stretch>
        </p:blipFill>
        <p:spPr>
          <a:xfrm>
            <a:off x="1860103" y="3135727"/>
            <a:ext cx="5085737" cy="1683473"/>
          </a:xfrm>
          <a:prstGeom prst="rect">
            <a:avLst/>
          </a:prstGeom>
        </p:spPr>
      </p:pic>
    </p:spTree>
    <p:custDataLst>
      <p:tags r:id="rId1"/>
    </p:custDataLst>
    <p:extLst>
      <p:ext uri="{BB962C8B-B14F-4D97-AF65-F5344CB8AC3E}">
        <p14:creationId xmlns:p14="http://schemas.microsoft.com/office/powerpoint/2010/main" val="7067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15.1 Rutas Estáticas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15.5 Configurar de Rutas de Host Estáticas</a:t>
            </a:r>
          </a:p>
        </p:txBody>
      </p:sp>
    </p:spTree>
    <p:custDataLst>
      <p:tags r:id="rId1"/>
    </p:custDataLst>
    <p:extLst>
      <p:ext uri="{BB962C8B-B14F-4D97-AF65-F5344CB8AC3E}">
        <p14:creationId xmlns:p14="http://schemas.microsoft.com/office/powerpoint/2010/main" val="188494438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de Host Estáticas</a:t>
            </a:r>
            <a:r>
              <a:rPr lang="en-US" dirty="0"/>
              <a:t/>
            </a:r>
            <a:br>
              <a:rPr lang="en-US" dirty="0"/>
            </a:br>
            <a:r>
              <a:rPr lang="es-419" sz="2400"/>
              <a:t>Rutas de Host</a:t>
            </a:r>
          </a:p>
        </p:txBody>
      </p:sp>
      <p:sp>
        <p:nvSpPr>
          <p:cNvPr id="4" name="Content Placeholder 3">
            <a:extLst>
              <a:ext uri="{FF2B5EF4-FFF2-40B4-BE49-F238E27FC236}">
                <a16:creationId xmlns:a16="http://schemas.microsoft.com/office/drawing/2014/main" xmlns="" id="{FDF26061-7CD5-7945-961D-8DBCB81EBE2F}"/>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Una ruta de host es una dirección IPv4 con una máscara de 32 bits o una dirección IPv6 con una máscara de 128 bits. A continuación, se muestra tres maneras de agregar una ruta de host a una tabla de </a:t>
            </a:r>
            <a:r>
              <a:rPr lang="es-419" sz="1600" dirty="0" err="1">
                <a:solidFill>
                  <a:srgbClr val="000000"/>
                </a:solidFill>
              </a:rPr>
              <a:t>routing</a:t>
            </a:r>
            <a:r>
              <a:rPr lang="es-419" sz="1600" dirty="0">
                <a:solidFill>
                  <a:srgbClr val="000000"/>
                </a:solidFill>
              </a:rPr>
              <a:t>:</a:t>
            </a:r>
          </a:p>
          <a:p>
            <a:pPr marL="0" indent="0" algn="l" rtl="0"/>
            <a:endParaRPr lang="es-419"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Instalarla automáticamente cuando se configura una dirección IP en el </a:t>
            </a:r>
            <a:r>
              <a:rPr lang="es-419" sz="1600" dirty="0" err="1">
                <a:solidFill>
                  <a:srgbClr val="000000"/>
                </a:solidFill>
              </a:rPr>
              <a:t>router</a:t>
            </a:r>
            <a:r>
              <a:rPr lang="es-419" sz="1600" dirty="0">
                <a:solidFill>
                  <a:srgbClr val="000000"/>
                </a:solidFill>
              </a:rPr>
              <a:t>.</a:t>
            </a:r>
          </a:p>
          <a:p>
            <a:pPr marL="342900" indent="-342900" algn="l" rtl="0">
              <a:buFont typeface="Arial" panose="020B0604020202020204" pitchFamily="34" charset="0"/>
              <a:buChar char="•"/>
            </a:pPr>
            <a:r>
              <a:rPr lang="es-419" sz="1600" dirty="0">
                <a:solidFill>
                  <a:srgbClr val="000000"/>
                </a:solidFill>
              </a:rPr>
              <a:t>Configurarla como una ruta de host estático.</a:t>
            </a:r>
          </a:p>
          <a:p>
            <a:pPr marL="342900" indent="-342900" algn="l" rtl="0">
              <a:buFont typeface="Arial" panose="020B0604020202020204" pitchFamily="34" charset="0"/>
              <a:buChar char="•"/>
            </a:pPr>
            <a:r>
              <a:rPr lang="es-419" sz="1600" dirty="0">
                <a:solidFill>
                  <a:srgbClr val="000000"/>
                </a:solidFill>
              </a:rPr>
              <a:t>Obtener la ruta de host automáticamente a través de otros métodos (se analiza en cursos posteriores).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4512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de Host Estáticas</a:t>
            </a:r>
            <a:r>
              <a:rPr lang="en-US" sz="1600" dirty="0"/>
              <a:t/>
            </a:r>
            <a:br>
              <a:rPr lang="en-US" sz="1600" dirty="0"/>
            </a:br>
            <a:r>
              <a:rPr lang="es-419" sz="2400"/>
              <a:t>Rutas de Host Instaladas Automáticamente</a:t>
            </a:r>
          </a:p>
        </p:txBody>
      </p:sp>
      <p:sp>
        <p:nvSpPr>
          <p:cNvPr id="5" name="Content Placeholder 4">
            <a:extLst>
              <a:ext uri="{FF2B5EF4-FFF2-40B4-BE49-F238E27FC236}">
                <a16:creationId xmlns:a16="http://schemas.microsoft.com/office/drawing/2014/main" xmlns="" id="{781FC384-28C4-C443-8D7D-F78EEC18346C}"/>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dirty="0">
                <a:solidFill>
                  <a:srgbClr val="000000"/>
                </a:solidFill>
              </a:rPr>
              <a:t>El IOS de Cisco instala automáticamente una ruta de host, también conocida como ruta de host local, cuando se configura una dirección de interfaz en el </a:t>
            </a:r>
            <a:r>
              <a:rPr lang="es-419" sz="1600" dirty="0" err="1">
                <a:solidFill>
                  <a:srgbClr val="000000"/>
                </a:solidFill>
              </a:rPr>
              <a:t>router</a:t>
            </a:r>
            <a:r>
              <a:rPr lang="es-419" sz="1600" dirty="0">
                <a:solidFill>
                  <a:srgbClr val="000000"/>
                </a:solidFill>
              </a:rPr>
              <a:t>. Una ruta host permite un proceso más eficiente para los paquetes que se dirigen al </a:t>
            </a:r>
            <a:r>
              <a:rPr lang="es-419" sz="1600" dirty="0" err="1">
                <a:solidFill>
                  <a:srgbClr val="000000"/>
                </a:solidFill>
              </a:rPr>
              <a:t>router</a:t>
            </a:r>
            <a:r>
              <a:rPr lang="es-419" sz="1600" dirty="0">
                <a:solidFill>
                  <a:srgbClr val="000000"/>
                </a:solidFill>
              </a:rPr>
              <a:t> mismo, en lugar del envío de paquetes. </a:t>
            </a:r>
          </a:p>
          <a:p>
            <a:pPr marL="0" indent="0" algn="l" rtl="0"/>
            <a:endParaRPr lang="es-419"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Esto se suma a la ruta conectada, designada con una </a:t>
            </a:r>
            <a:r>
              <a:rPr lang="es-419" sz="1600" b="1" dirty="0">
                <a:solidFill>
                  <a:srgbClr val="000000"/>
                </a:solidFill>
              </a:rPr>
              <a:t>C</a:t>
            </a:r>
            <a:r>
              <a:rPr lang="es-419" sz="1600" dirty="0">
                <a:solidFill>
                  <a:srgbClr val="000000"/>
                </a:solidFill>
              </a:rPr>
              <a:t> en la tabla de enrutamiento para la dirección de red de la interfaz.</a:t>
            </a:r>
          </a:p>
          <a:p>
            <a:pPr marL="0" indent="0" algn="l" rtl="0"/>
            <a:endParaRPr lang="es-419"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Las rutas locales se marcan con </a:t>
            </a:r>
            <a:r>
              <a:rPr lang="es-419" sz="1600" b="1" dirty="0">
                <a:solidFill>
                  <a:srgbClr val="000000"/>
                </a:solidFill>
              </a:rPr>
              <a:t>L</a:t>
            </a:r>
            <a:r>
              <a:rPr lang="es-419" sz="1600" dirty="0">
                <a:solidFill>
                  <a:srgbClr val="000000"/>
                </a:solidFill>
              </a:rPr>
              <a:t> en el resultado de la tabla de enrutamiento.</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8781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de Host Estáticas</a:t>
            </a:r>
            <a:r>
              <a:rPr lang="en-US" sz="1600" dirty="0"/>
              <a:t/>
            </a:r>
            <a:br>
              <a:rPr lang="en-US" sz="1600" dirty="0"/>
            </a:br>
            <a:r>
              <a:rPr lang="es-419" sz="2400"/>
              <a:t>Rutas Estaticas de Host</a:t>
            </a:r>
          </a:p>
        </p:txBody>
      </p:sp>
      <p:sp>
        <p:nvSpPr>
          <p:cNvPr id="5" name="Content Placeholder 4">
            <a:extLst>
              <a:ext uri="{FF2B5EF4-FFF2-40B4-BE49-F238E27FC236}">
                <a16:creationId xmlns:a16="http://schemas.microsoft.com/office/drawing/2014/main" xmlns="" id="{781FC384-28C4-C443-8D7D-F78EEC18346C}"/>
              </a:ext>
            </a:extLst>
          </p:cNvPr>
          <p:cNvSpPr>
            <a:spLocks noGrp="1"/>
          </p:cNvSpPr>
          <p:nvPr>
            <p:ph idx="1"/>
          </p:nvPr>
        </p:nvSpPr>
        <p:spPr>
          <a:xfrm>
            <a:off x="474662" y="731837"/>
            <a:ext cx="8280057" cy="1115251"/>
          </a:xfrm>
        </p:spPr>
        <p:txBody>
          <a:bodyPr/>
          <a:lstStyle/>
          <a:p>
            <a:pPr marL="0" indent="0" algn="l" rtl="0"/>
            <a:r>
              <a:rPr lang="es-419" sz="1600">
                <a:solidFill>
                  <a:srgbClr val="000000"/>
                </a:solidFill>
              </a:rPr>
              <a:t>Una ruta de host puede ser una ruta estática configurada manualmente para dirigir el tráfico a un dispositivo de destino específico, como un servidor de autenticación. La ruta estática utiliza una dirección IP de destino y una máscara 255.255.255.255 (/32) para las rutas de host IPv4 y una longitud de prefijo /128 para las rutas de host IPv6.</a:t>
            </a:r>
          </a:p>
        </p:txBody>
      </p:sp>
      <p:pic>
        <p:nvPicPr>
          <p:cNvPr id="4" name="Picture 3">
            <a:extLst>
              <a:ext uri="{FF2B5EF4-FFF2-40B4-BE49-F238E27FC236}">
                <a16:creationId xmlns:a16="http://schemas.microsoft.com/office/drawing/2014/main" xmlns="" id="{82EA4509-4060-514C-BF00-3EDCFC302DB5}"/>
              </a:ext>
            </a:extLst>
          </p:cNvPr>
          <p:cNvPicPr>
            <a:picLocks noChangeAspect="1"/>
          </p:cNvPicPr>
          <p:nvPr/>
        </p:nvPicPr>
        <p:blipFill>
          <a:blip r:embed="rId4"/>
          <a:stretch>
            <a:fillRect/>
          </a:stretch>
        </p:blipFill>
        <p:spPr>
          <a:xfrm>
            <a:off x="1554347" y="2052102"/>
            <a:ext cx="6035306" cy="2040103"/>
          </a:xfrm>
          <a:prstGeom prst="rect">
            <a:avLst/>
          </a:prstGeom>
        </p:spPr>
      </p:pic>
    </p:spTree>
    <p:custDataLst>
      <p:tags r:id="rId1"/>
    </p:custDataLst>
    <p:extLst>
      <p:ext uri="{BB962C8B-B14F-4D97-AF65-F5344CB8AC3E}">
        <p14:creationId xmlns:p14="http://schemas.microsoft.com/office/powerpoint/2010/main" val="104193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de Host Estáticas</a:t>
            </a:r>
            <a:r>
              <a:rPr lang="en-US" sz="1600" dirty="0"/>
              <a:t/>
            </a:r>
            <a:br>
              <a:rPr lang="en-US" sz="1600" dirty="0"/>
            </a:br>
            <a:r>
              <a:rPr lang="es-419" sz="2400"/>
              <a:t>Configurar Rutas de Host Estáticas</a:t>
            </a:r>
          </a:p>
        </p:txBody>
      </p:sp>
      <p:sp>
        <p:nvSpPr>
          <p:cNvPr id="5" name="Content Placeholder 4">
            <a:extLst>
              <a:ext uri="{FF2B5EF4-FFF2-40B4-BE49-F238E27FC236}">
                <a16:creationId xmlns:a16="http://schemas.microsoft.com/office/drawing/2014/main" xmlns="" id="{781FC384-28C4-C443-8D7D-F78EEC18346C}"/>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El ejemplo muestra la configuración de la ruta de host estática IPv4 e IPv6 en el router Branch para acceder al servidor.</a:t>
            </a:r>
          </a:p>
          <a:p>
            <a:pPr marL="0" indent="0" algn="l"/>
            <a:endParaRPr lang="en-US" sz="1600" dirty="0">
              <a:solidFill>
                <a:srgbClr val="000000"/>
              </a:solidFill>
            </a:endParaRPr>
          </a:p>
          <a:p>
            <a:pPr marL="0" indent="0" algn="l" rtl="0">
              <a:spcBef>
                <a:spcPts val="0"/>
              </a:spcBef>
            </a:pPr>
            <a:r>
              <a:rPr lang="es-419" sz="1400">
                <a:solidFill>
                  <a:srgbClr val="000000"/>
                </a:solidFill>
                <a:latin typeface="Courier New" panose="02070309020205020404" pitchFamily="49" charset="0"/>
                <a:cs typeface="Courier New" panose="02070309020205020404" pitchFamily="49" charset="0"/>
              </a:rPr>
              <a:t>Branch(config)# </a:t>
            </a:r>
            <a:r>
              <a:rPr lang="es-419" sz="1400" b="1">
                <a:solidFill>
                  <a:srgbClr val="000000"/>
                </a:solidFill>
                <a:latin typeface="Courier New" panose="02070309020205020404" pitchFamily="49" charset="0"/>
                <a:cs typeface="Courier New" panose="02070309020205020404" pitchFamily="49" charset="0"/>
              </a:rPr>
              <a:t>ip route 209.165.200.238 255.255.255.255 198.51.100.2</a:t>
            </a:r>
          </a:p>
          <a:p>
            <a:pPr marL="0" indent="0" algn="l" rtl="0">
              <a:spcBef>
                <a:spcPts val="0"/>
              </a:spcBef>
            </a:pPr>
            <a:r>
              <a:rPr lang="es-419" sz="1400">
                <a:solidFill>
                  <a:srgbClr val="000000"/>
                </a:solidFill>
                <a:latin typeface="Courier New" panose="02070309020205020404" pitchFamily="49" charset="0"/>
                <a:cs typeface="Courier New" panose="02070309020205020404" pitchFamily="49" charset="0"/>
              </a:rPr>
              <a:t>Branch(config)# </a:t>
            </a:r>
            <a:r>
              <a:rPr lang="es-419" sz="1400" b="1">
                <a:solidFill>
                  <a:srgbClr val="000000"/>
                </a:solidFill>
                <a:latin typeface="Courier New" panose="02070309020205020404" pitchFamily="49" charset="0"/>
                <a:cs typeface="Courier New" panose="02070309020205020404" pitchFamily="49" charset="0"/>
              </a:rPr>
              <a:t>ipv6 route 2001:db8:acad:2::238/128 2001:db8:acad:1::2</a:t>
            </a:r>
          </a:p>
          <a:p>
            <a:pPr marL="0" indent="0" algn="l" rtl="0">
              <a:spcBef>
                <a:spcPts val="0"/>
              </a:spcBef>
            </a:pPr>
            <a:r>
              <a:rPr lang="es-419" sz="1400">
                <a:solidFill>
                  <a:srgbClr val="000000"/>
                </a:solidFill>
                <a:latin typeface="Courier New" panose="02070309020205020404" pitchFamily="49" charset="0"/>
                <a:cs typeface="Courier New" panose="02070309020205020404" pitchFamily="49" charset="0"/>
              </a:rPr>
              <a:t>Branch(config)# </a:t>
            </a:r>
            <a:r>
              <a:rPr lang="es-419" sz="1400" b="1">
                <a:solidFill>
                  <a:srgbClr val="000000"/>
                </a:solidFill>
                <a:latin typeface="Courier New" panose="02070309020205020404" pitchFamily="49" charset="0"/>
                <a:cs typeface="Courier New" panose="02070309020205020404" pitchFamily="49" charset="0"/>
              </a:rPr>
              <a:t>exit </a:t>
            </a:r>
          </a:p>
          <a:p>
            <a:pPr marL="0" indent="0" algn="l" rtl="0">
              <a:spcBef>
                <a:spcPts val="0"/>
              </a:spcBef>
            </a:pPr>
            <a:r>
              <a:rPr lang="es-419" sz="1400">
                <a:solidFill>
                  <a:srgbClr val="000000"/>
                </a:solidFill>
                <a:latin typeface="Courier New" panose="02070309020205020404" pitchFamily="49" charset="0"/>
                <a:cs typeface="Courier New" panose="02070309020205020404" pitchFamily="49" charset="0"/>
              </a:rPr>
              <a:t>Branch#</a:t>
            </a:r>
          </a:p>
        </p:txBody>
      </p:sp>
    </p:spTree>
    <p:custDataLst>
      <p:tags r:id="rId1"/>
    </p:custDataLst>
    <p:extLst>
      <p:ext uri="{BB962C8B-B14F-4D97-AF65-F5344CB8AC3E}">
        <p14:creationId xmlns:p14="http://schemas.microsoft.com/office/powerpoint/2010/main" val="333147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Configurar rutas de host estáticas</a:t>
            </a:r>
            <a:r>
              <a:rPr lang="en-US" sz="1600" dirty="0"/>
              <a:t/>
            </a:r>
            <a:br>
              <a:rPr lang="en-US" sz="1600" dirty="0"/>
            </a:br>
            <a:r>
              <a:rPr lang="es-419" sz="2400"/>
              <a:t>Verificar rutas de host estáticas</a:t>
            </a:r>
          </a:p>
        </p:txBody>
      </p:sp>
      <p:sp>
        <p:nvSpPr>
          <p:cNvPr id="5" name="Content Placeholder 4">
            <a:extLst>
              <a:ext uri="{FF2B5EF4-FFF2-40B4-BE49-F238E27FC236}">
                <a16:creationId xmlns:a16="http://schemas.microsoft.com/office/drawing/2014/main" xmlns="" id="{781FC384-28C4-C443-8D7D-F78EEC18346C}"/>
              </a:ext>
            </a:extLst>
          </p:cNvPr>
          <p:cNvSpPr>
            <a:spLocks noGrp="1"/>
          </p:cNvSpPr>
          <p:nvPr>
            <p:ph idx="1"/>
          </p:nvPr>
        </p:nvSpPr>
        <p:spPr>
          <a:xfrm>
            <a:off x="474662" y="731837"/>
            <a:ext cx="8280057" cy="322263"/>
          </a:xfrm>
        </p:spPr>
        <p:txBody>
          <a:bodyPr/>
          <a:lstStyle/>
          <a:p>
            <a:pPr marL="0" indent="0" algn="l" rtl="0"/>
            <a:r>
              <a:rPr lang="es-419" sz="1600">
                <a:solidFill>
                  <a:srgbClr val="000000"/>
                </a:solidFill>
              </a:rPr>
              <a:t>Una revisión de las tablas de rutas IPv4 e IPv6 verifica que las rutas estén activas.</a:t>
            </a:r>
          </a:p>
        </p:txBody>
      </p:sp>
      <p:pic>
        <p:nvPicPr>
          <p:cNvPr id="4" name="Picture 3">
            <a:extLst>
              <a:ext uri="{FF2B5EF4-FFF2-40B4-BE49-F238E27FC236}">
                <a16:creationId xmlns:a16="http://schemas.microsoft.com/office/drawing/2014/main" xmlns="" id="{FBDCE70A-C6E1-4729-92F0-BDC10723DB6A}"/>
              </a:ext>
            </a:extLst>
          </p:cNvPr>
          <p:cNvPicPr>
            <a:picLocks noChangeAspect="1"/>
          </p:cNvPicPr>
          <p:nvPr/>
        </p:nvPicPr>
        <p:blipFill>
          <a:blip r:embed="rId4"/>
          <a:stretch>
            <a:fillRect/>
          </a:stretch>
        </p:blipFill>
        <p:spPr>
          <a:xfrm>
            <a:off x="1945711" y="1156519"/>
            <a:ext cx="5252577" cy="3417339"/>
          </a:xfrm>
          <a:prstGeom prst="rect">
            <a:avLst/>
          </a:prstGeom>
        </p:spPr>
      </p:pic>
    </p:spTree>
    <p:custDataLst>
      <p:tags r:id="rId1"/>
    </p:custDataLst>
    <p:extLst>
      <p:ext uri="{BB962C8B-B14F-4D97-AF65-F5344CB8AC3E}">
        <p14:creationId xmlns:p14="http://schemas.microsoft.com/office/powerpoint/2010/main" val="363848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53004"/>
            <a:ext cx="8345488" cy="731837"/>
          </a:xfrm>
        </p:spPr>
        <p:txBody>
          <a:bodyPr/>
          <a:lstStyle/>
          <a:p>
            <a:pPr rtl="0"/>
            <a:r>
              <a:rPr lang="es-419" sz="1600" dirty="0"/>
              <a:t>Configurar rutas de host estáticas</a:t>
            </a:r>
            <a:r>
              <a:rPr lang="en-US" sz="1600" dirty="0"/>
              <a:t/>
            </a:r>
            <a:br>
              <a:rPr lang="en-US" sz="1600" dirty="0"/>
            </a:br>
            <a:r>
              <a:rPr lang="es-419" sz="2400" dirty="0"/>
              <a:t>Configurar ruta de host estática IPv6 con Link-Local de siguiente salto</a:t>
            </a:r>
          </a:p>
        </p:txBody>
      </p:sp>
      <p:sp>
        <p:nvSpPr>
          <p:cNvPr id="5" name="Content Placeholder 4">
            <a:extLst>
              <a:ext uri="{FF2B5EF4-FFF2-40B4-BE49-F238E27FC236}">
                <a16:creationId xmlns:a16="http://schemas.microsoft.com/office/drawing/2014/main" xmlns="" id="{781FC384-28C4-C443-8D7D-F78EEC18346C}"/>
              </a:ext>
            </a:extLst>
          </p:cNvPr>
          <p:cNvSpPr>
            <a:spLocks noGrp="1"/>
          </p:cNvSpPr>
          <p:nvPr>
            <p:ph idx="1"/>
          </p:nvPr>
        </p:nvSpPr>
        <p:spPr>
          <a:xfrm>
            <a:off x="431971" y="1037845"/>
            <a:ext cx="8280057" cy="1325562"/>
          </a:xfrm>
        </p:spPr>
        <p:txBody>
          <a:bodyPr/>
          <a:lstStyle/>
          <a:p>
            <a:pPr marL="0" indent="0" algn="l" rtl="0"/>
            <a:r>
              <a:rPr lang="es-419" sz="1600" dirty="0">
                <a:solidFill>
                  <a:srgbClr val="000000"/>
                </a:solidFill>
              </a:rPr>
              <a:t>Para rutas estáticas IPv6, la dirección del siguiente salto puede ser la dirección link-local del </a:t>
            </a:r>
            <a:r>
              <a:rPr lang="es-419" sz="1600" dirty="0" err="1">
                <a:solidFill>
                  <a:srgbClr val="000000"/>
                </a:solidFill>
              </a:rPr>
              <a:t>router</a:t>
            </a:r>
            <a:r>
              <a:rPr lang="es-419" sz="1600" dirty="0">
                <a:solidFill>
                  <a:srgbClr val="000000"/>
                </a:solidFill>
              </a:rPr>
              <a:t> adyacente. Sin embargo, debe especificar un tipo de interfaz y un número de interfaz cuando usa una dirección link-local como siguiente salto, como se muestra en el ejemplo. En primer lugar, se elimina la ruta de host estática IPv6 original y, a continuación, se configura una ruta completamente especificada con la dirección IPv6 del servidor y la dirección local del vínculo IPv6 del enrutador ISP.</a:t>
            </a:r>
          </a:p>
        </p:txBody>
      </p:sp>
      <p:pic>
        <p:nvPicPr>
          <p:cNvPr id="2" name="Picture 1">
            <a:extLst>
              <a:ext uri="{FF2B5EF4-FFF2-40B4-BE49-F238E27FC236}">
                <a16:creationId xmlns:a16="http://schemas.microsoft.com/office/drawing/2014/main" xmlns="" id="{A1BF8A9D-C4F4-4E95-AB3D-4B9D1768F3F6}"/>
              </a:ext>
            </a:extLst>
          </p:cNvPr>
          <p:cNvPicPr>
            <a:picLocks noChangeAspect="1"/>
          </p:cNvPicPr>
          <p:nvPr/>
        </p:nvPicPr>
        <p:blipFill>
          <a:blip r:embed="rId4"/>
          <a:stretch>
            <a:fillRect/>
          </a:stretch>
        </p:blipFill>
        <p:spPr>
          <a:xfrm>
            <a:off x="1329715" y="2669415"/>
            <a:ext cx="6484570" cy="2271303"/>
          </a:xfrm>
          <a:prstGeom prst="rect">
            <a:avLst/>
          </a:prstGeom>
        </p:spPr>
      </p:pic>
    </p:spTree>
    <p:custDataLst>
      <p:tags r:id="rId1"/>
    </p:custDataLst>
    <p:extLst>
      <p:ext uri="{BB962C8B-B14F-4D97-AF65-F5344CB8AC3E}">
        <p14:creationId xmlns:p14="http://schemas.microsoft.com/office/powerpoint/2010/main" val="92052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15.6 - Módulo de práctica y cuestionario</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95693"/>
            <a:ext cx="8345488" cy="731837"/>
          </a:xfrm>
        </p:spPr>
        <p:txBody>
          <a:bodyPr/>
          <a:lstStyle/>
          <a:p>
            <a:pPr rtl="0"/>
            <a:r>
              <a:rPr lang="es-419" sz="1600"/>
              <a:t>Módulo Práctica y Cuestionario Packet Tracer</a:t>
            </a:r>
            <a:r>
              <a:rPr lang="en-US" sz="1600" dirty="0"/>
              <a:t/>
            </a:r>
            <a:br>
              <a:rPr lang="en-US" sz="1600" dirty="0"/>
            </a:br>
            <a:r>
              <a:rPr lang="es-419" sz="2400"/>
              <a:t>Configuración de rutas estáticas y predeterminadas IPv4 eIPv6</a:t>
            </a:r>
          </a:p>
        </p:txBody>
      </p:sp>
      <p:sp>
        <p:nvSpPr>
          <p:cNvPr id="5" name="Content Placeholder 4">
            <a:extLst>
              <a:ext uri="{FF2B5EF4-FFF2-40B4-BE49-F238E27FC236}">
                <a16:creationId xmlns:a16="http://schemas.microsoft.com/office/drawing/2014/main" xmlns="" id="{79130D30-1A9D-D644-8924-A5D0D167798F}"/>
              </a:ext>
            </a:extLst>
          </p:cNvPr>
          <p:cNvSpPr>
            <a:spLocks noGrp="1"/>
          </p:cNvSpPr>
          <p:nvPr>
            <p:ph idx="1"/>
          </p:nvPr>
        </p:nvSpPr>
        <p:spPr>
          <a:xfrm>
            <a:off x="474662" y="946298"/>
            <a:ext cx="8280057" cy="3475436"/>
          </a:xfrm>
        </p:spPr>
        <p:txBody>
          <a:bodyPr/>
          <a:lstStyle/>
          <a:p>
            <a:pPr marL="0" indent="0" algn="l" rtl="0"/>
            <a:r>
              <a:rPr lang="es-419" sz="1800">
                <a:solidFill>
                  <a:srgbClr val="000000"/>
                </a:solidFill>
              </a:rPr>
              <a:t>En este Packet Tracer, hará lo siguiente:</a:t>
            </a:r>
          </a:p>
          <a:p>
            <a:pPr marL="0" indent="0" algn="l"/>
            <a:endParaRPr lang="en-US" sz="1800" dirty="0">
              <a:solidFill>
                <a:srgbClr val="000000"/>
              </a:solidFill>
            </a:endParaRPr>
          </a:p>
          <a:p>
            <a:pPr marL="342900" indent="-342900" algn="l" rtl="0">
              <a:buFont typeface="Arial" panose="020B0604020202020204" pitchFamily="34" charset="0"/>
              <a:buChar char="•"/>
            </a:pPr>
            <a:r>
              <a:rPr lang="es-419" sz="1800">
                <a:solidFill>
                  <a:srgbClr val="000000"/>
                </a:solidFill>
              </a:rPr>
              <a:t>Configurar rutas predeterminadas estáticas y estáticas flotantes de IPv4</a:t>
            </a:r>
          </a:p>
          <a:p>
            <a:pPr marL="342900" indent="-342900" algn="l" rtl="0">
              <a:buFont typeface="Arial" panose="020B0604020202020204" pitchFamily="34" charset="0"/>
              <a:buChar char="•"/>
            </a:pPr>
            <a:r>
              <a:rPr lang="es-419" sz="1800">
                <a:solidFill>
                  <a:srgbClr val="000000"/>
                </a:solidFill>
              </a:rPr>
              <a:t>Configurar rutas predeterminadas estáticas y estáticas flotantes de IPv6</a:t>
            </a:r>
          </a:p>
          <a:p>
            <a:pPr marL="342900" indent="-342900" algn="l" rtl="0">
              <a:buFont typeface="Arial" panose="020B0604020202020204" pitchFamily="34" charset="0"/>
              <a:buChar char="•"/>
            </a:pPr>
            <a:r>
              <a:rPr lang="es-419" sz="1800">
                <a:solidFill>
                  <a:srgbClr val="000000"/>
                </a:solidFill>
              </a:rPr>
              <a:t>Configurar rutas predeterminadas estáticas y estáticas flotantes de IPv4 a LANs internas</a:t>
            </a:r>
          </a:p>
          <a:p>
            <a:pPr marL="342900" indent="-342900" algn="l" rtl="0">
              <a:buFont typeface="Arial" panose="020B0604020202020204" pitchFamily="34" charset="0"/>
              <a:buChar char="•"/>
            </a:pPr>
            <a:r>
              <a:rPr lang="es-419" sz="1800">
                <a:solidFill>
                  <a:srgbClr val="000000"/>
                </a:solidFill>
              </a:rPr>
              <a:t>Configurar rutas estáticas y estáticas flotantes a las LAN internas</a:t>
            </a:r>
          </a:p>
          <a:p>
            <a:pPr marL="342900" indent="-342900" algn="l" rtl="0">
              <a:buFont typeface="Arial" panose="020B0604020202020204" pitchFamily="34" charset="0"/>
              <a:buChar char="•"/>
            </a:pPr>
            <a:r>
              <a:rPr lang="es-419" sz="1800">
                <a:solidFill>
                  <a:srgbClr val="000000"/>
                </a:solidFill>
              </a:rPr>
              <a:t>Configurar rutas de host IPv4.</a:t>
            </a:r>
          </a:p>
          <a:p>
            <a:pPr marL="342900" indent="-342900" algn="l" rtl="0">
              <a:buFont typeface="Arial" panose="020B0604020202020204" pitchFamily="34" charset="0"/>
              <a:buChar char="•"/>
            </a:pPr>
            <a:r>
              <a:rPr lang="es-419" sz="1800">
                <a:solidFill>
                  <a:srgbClr val="000000"/>
                </a:solidFill>
              </a:rPr>
              <a:t>Configurar rutas de host IPv6.</a:t>
            </a:r>
          </a:p>
        </p:txBody>
      </p:sp>
    </p:spTree>
    <p:custDataLst>
      <p:tags r:id="rId1"/>
    </p:custDataLst>
    <p:extLst>
      <p:ext uri="{BB962C8B-B14F-4D97-AF65-F5344CB8AC3E}">
        <p14:creationId xmlns:p14="http://schemas.microsoft.com/office/powerpoint/2010/main" val="64965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83999"/>
            <a:ext cx="8345488" cy="731837"/>
          </a:xfrm>
        </p:spPr>
        <p:txBody>
          <a:bodyPr/>
          <a:lstStyle/>
          <a:p>
            <a:pPr rtl="0"/>
            <a:r>
              <a:rPr lang="es-419" sz="1600" dirty="0"/>
              <a:t>Módulo Práctica y Cuestionario </a:t>
            </a:r>
            <a:r>
              <a:rPr lang="es-419" sz="1600" dirty="0" err="1"/>
              <a:t>Packet</a:t>
            </a:r>
            <a:r>
              <a:rPr lang="es-419" sz="1600" dirty="0"/>
              <a:t> </a:t>
            </a:r>
            <a:r>
              <a:rPr lang="es-419" sz="1600" dirty="0" err="1"/>
              <a:t>Tracer</a:t>
            </a:r>
            <a:r>
              <a:rPr lang="en-US" sz="1600" dirty="0"/>
              <a:t/>
            </a:r>
            <a:br>
              <a:rPr lang="en-US" sz="1600" dirty="0"/>
            </a:br>
            <a:r>
              <a:rPr lang="es-419" sz="2400" dirty="0"/>
              <a:t>Configuración de rutas estáticas y predeterminadas IPv4 eIPv6</a:t>
            </a:r>
          </a:p>
        </p:txBody>
      </p:sp>
      <p:sp>
        <p:nvSpPr>
          <p:cNvPr id="5" name="Content Placeholder 4">
            <a:extLst>
              <a:ext uri="{FF2B5EF4-FFF2-40B4-BE49-F238E27FC236}">
                <a16:creationId xmlns:a16="http://schemas.microsoft.com/office/drawing/2014/main" xmlns="" id="{79130D30-1A9D-D644-8924-A5D0D167798F}"/>
              </a:ext>
            </a:extLst>
          </p:cNvPr>
          <p:cNvSpPr>
            <a:spLocks noGrp="1"/>
          </p:cNvSpPr>
          <p:nvPr>
            <p:ph idx="1"/>
          </p:nvPr>
        </p:nvSpPr>
        <p:spPr>
          <a:xfrm>
            <a:off x="431971" y="1003685"/>
            <a:ext cx="8280057" cy="3689897"/>
          </a:xfrm>
        </p:spPr>
        <p:txBody>
          <a:bodyPr/>
          <a:lstStyle/>
          <a:p>
            <a:pPr marL="0" indent="0" algn="l" rtl="0"/>
            <a:r>
              <a:rPr lang="es-419" sz="1800" dirty="0">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sz="1800" dirty="0">
                <a:solidFill>
                  <a:srgbClr val="000000"/>
                </a:solidFill>
              </a:rPr>
              <a:t>Armar la red y configurar los ajustes básicos de los dispositivos</a:t>
            </a:r>
          </a:p>
          <a:p>
            <a:pPr marL="342900" indent="-342900" algn="l" rtl="0">
              <a:buFont typeface="Arial" panose="020B0604020202020204" pitchFamily="34" charset="0"/>
              <a:buChar char="•"/>
            </a:pPr>
            <a:r>
              <a:rPr lang="es-419" sz="1800" dirty="0">
                <a:solidFill>
                  <a:srgbClr val="000000"/>
                </a:solidFill>
              </a:rPr>
              <a:t>Configurar y verificar direcciones IP e IPv6 en R1 y R2</a:t>
            </a:r>
          </a:p>
          <a:p>
            <a:pPr marL="342900" indent="-342900" algn="l" rtl="0">
              <a:buFont typeface="Arial" panose="020B0604020202020204" pitchFamily="34" charset="0"/>
              <a:buChar char="•"/>
            </a:pPr>
            <a:r>
              <a:rPr lang="es-419" sz="1800" dirty="0">
                <a:solidFill>
                  <a:srgbClr val="000000"/>
                </a:solidFill>
              </a:rPr>
              <a:t>Configurar y verificar el enrutamiento estático y el enrutamiento predeterminado para IPv4 en R1 y R2</a:t>
            </a:r>
          </a:p>
          <a:p>
            <a:pPr marL="342900" indent="-342900" algn="l" rtl="0">
              <a:buFont typeface="Arial" panose="020B0604020202020204" pitchFamily="34" charset="0"/>
              <a:buChar char="•"/>
            </a:pPr>
            <a:r>
              <a:rPr lang="es-419" sz="1800" dirty="0">
                <a:solidFill>
                  <a:srgbClr val="000000"/>
                </a:solidFill>
              </a:rPr>
              <a:t>Configurar y verificar el enrutamiento estático y el enrutamiento predeterminado para IPv6 en R1 y R2</a:t>
            </a:r>
            <a:r>
              <a:rPr lang="en-US" sz="1600" dirty="0">
                <a:solidFill>
                  <a:srgbClr val="000000"/>
                </a:solidFill>
              </a:rPr>
              <a:t/>
            </a:r>
            <a:br>
              <a:rPr lang="en-US" sz="1600" dirty="0">
                <a:solidFill>
                  <a:srgbClr val="000000"/>
                </a:solidFill>
              </a:rPr>
            </a:br>
            <a:endParaRPr lang="en-US" sz="1600" dirty="0">
              <a:solidFill>
                <a:srgbClr val="000000"/>
              </a:solidFill>
            </a:endParaRPr>
          </a:p>
        </p:txBody>
      </p:sp>
    </p:spTree>
    <p:custDataLst>
      <p:tags r:id="rId1"/>
    </p:custDataLst>
    <p:extLst>
      <p:ext uri="{BB962C8B-B14F-4D97-AF65-F5344CB8AC3E}">
        <p14:creationId xmlns:p14="http://schemas.microsoft.com/office/powerpoint/2010/main" val="122650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Rutas Estáticas</a:t>
            </a:r>
            <a:r>
              <a:rPr lang="en-US" dirty="0"/>
              <a:t/>
            </a:r>
            <a:br>
              <a:rPr lang="en-US" dirty="0"/>
            </a:br>
            <a:r>
              <a:rPr lang="es-419" sz="2400"/>
              <a:t>Tipos de Rutas Estáticas</a:t>
            </a:r>
          </a:p>
        </p:txBody>
      </p:sp>
      <p:sp>
        <p:nvSpPr>
          <p:cNvPr id="4" name="Content Placeholder 3">
            <a:extLst>
              <a:ext uri="{FF2B5EF4-FFF2-40B4-BE49-F238E27FC236}">
                <a16:creationId xmlns:a16="http://schemas.microsoft.com/office/drawing/2014/main" xmlns="" id="{E680852E-0C35-4F4B-9A4F-6CBBD0823BA6}"/>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Las rutas estáticas se implementan comúnmente en una red. Esto es cierto incluso cuando hay un protocolo de enrutamiento dinámico configurado. </a:t>
            </a:r>
          </a:p>
          <a:p>
            <a:pPr marL="0" indent="0" algn="l"/>
            <a:endParaRPr lang="en-US" sz="1600" dirty="0">
              <a:solidFill>
                <a:srgbClr val="000000"/>
              </a:solidFill>
            </a:endParaRPr>
          </a:p>
          <a:p>
            <a:pPr marL="0" indent="0" algn="l" rtl="0"/>
            <a:r>
              <a:rPr lang="es-419" sz="1600">
                <a:solidFill>
                  <a:srgbClr val="000000"/>
                </a:solidFill>
              </a:rPr>
              <a:t>Las rutas estáticas se pueden configurar para IPv4 e IPv6. Ambos protocolos admiten los siguientes tipos de rutas estáticas:</a:t>
            </a:r>
          </a:p>
          <a:p>
            <a:pPr marL="415985" lvl="1" indent="-342900" rtl="0">
              <a:buFont typeface="Arial" panose="020B0604020202020204" pitchFamily="34" charset="0"/>
              <a:buChar char="•"/>
            </a:pPr>
            <a:r>
              <a:rPr lang="es-419" sz="1600">
                <a:solidFill>
                  <a:srgbClr val="000000"/>
                </a:solidFill>
              </a:rPr>
              <a:t>Ruta estática estándar</a:t>
            </a:r>
          </a:p>
          <a:p>
            <a:pPr marL="415985" lvl="1" indent="-342900" rtl="0">
              <a:buFont typeface="Arial" panose="020B0604020202020204" pitchFamily="34" charset="0"/>
              <a:buChar char="•"/>
            </a:pPr>
            <a:r>
              <a:rPr lang="es-419" sz="1600">
                <a:solidFill>
                  <a:srgbClr val="000000"/>
                </a:solidFill>
              </a:rPr>
              <a:t>Ruta estática predeterminada</a:t>
            </a:r>
          </a:p>
          <a:p>
            <a:pPr marL="415985" lvl="1" indent="-342900" rtl="0">
              <a:buFont typeface="Arial" panose="020B0604020202020204" pitchFamily="34" charset="0"/>
              <a:buChar char="•"/>
            </a:pPr>
            <a:r>
              <a:rPr lang="es-419" sz="1600">
                <a:solidFill>
                  <a:srgbClr val="000000"/>
                </a:solidFill>
              </a:rPr>
              <a:t>Ruta estática flotante</a:t>
            </a:r>
          </a:p>
          <a:p>
            <a:pPr marL="415985" lvl="1" indent="-342900" rtl="0">
              <a:buFont typeface="Arial" panose="020B0604020202020204" pitchFamily="34" charset="0"/>
              <a:buChar char="•"/>
            </a:pPr>
            <a:r>
              <a:rPr lang="es-419" sz="1600">
                <a:solidFill>
                  <a:srgbClr val="000000"/>
                </a:solidFill>
              </a:rPr>
              <a:t>Ruta estática resumida</a:t>
            </a:r>
          </a:p>
          <a:p>
            <a:pPr marL="0" indent="0" algn="l"/>
            <a:endParaRPr lang="en-US" sz="1600" dirty="0">
              <a:solidFill>
                <a:srgbClr val="000000"/>
              </a:solidFill>
            </a:endParaRPr>
          </a:p>
          <a:p>
            <a:pPr marL="0" indent="0" algn="l" rtl="0"/>
            <a:r>
              <a:rPr lang="es-419" sz="1600">
                <a:solidFill>
                  <a:srgbClr val="000000"/>
                </a:solidFill>
              </a:rPr>
              <a:t>Las rutas estáticas se configuran con el comando </a:t>
            </a:r>
            <a:r>
              <a:rPr lang="es-419" sz="1600" b="1">
                <a:solidFill>
                  <a:srgbClr val="000000"/>
                </a:solidFill>
              </a:rPr>
              <a:t>ip route</a:t>
            </a:r>
            <a:r>
              <a:rPr lang="es-419" sz="1600">
                <a:solidFill>
                  <a:srgbClr val="000000"/>
                </a:solidFill>
              </a:rPr>
              <a:t> y </a:t>
            </a:r>
            <a:r>
              <a:rPr lang="es-419" sz="1600" b="1">
                <a:solidFill>
                  <a:srgbClr val="000000"/>
                </a:solidFill>
              </a:rPr>
              <a:t>ipv6 route</a:t>
            </a:r>
            <a:r>
              <a:rPr lang="es-419" sz="1600">
                <a:solidFill>
                  <a:srgbClr val="000000"/>
                </a:solidFill>
              </a:rPr>
              <a:t> de configuración global.</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r>
              <a:rPr lang="es-419" sz="1400" dirty="0">
                <a:latin typeface="Arial" charset="0"/>
              </a:rPr>
              <a:t>Módulo 15: Enrutamiento IP estático</a:t>
            </a:r>
            <a:r>
              <a:rPr lang="en-US" dirty="0">
                <a:latin typeface="Arial" charset="0"/>
              </a:rPr>
              <a:t/>
            </a:r>
            <a:br>
              <a:rPr lang="en-US" dirty="0">
                <a:latin typeface="Arial" charset="0"/>
              </a:rPr>
            </a:br>
            <a:r>
              <a:rPr lang="es-419" dirty="0">
                <a:latin typeface="Arial" charset="0"/>
              </a:rPr>
              <a:t>Nuevos términos y comandos</a:t>
            </a:r>
          </a:p>
        </p:txBody>
      </p:sp>
      <p:sp>
        <p:nvSpPr>
          <p:cNvPr id="2" name="Content Placeholder 1">
            <a:extLst>
              <a:ext uri="{FF2B5EF4-FFF2-40B4-BE49-F238E27FC236}">
                <a16:creationId xmlns:a16="http://schemas.microsoft.com/office/drawing/2014/main" xmlns="" id="{24BC69AB-46D4-B341-AA9E-B6E1189E5BDD}"/>
              </a:ext>
            </a:extLst>
          </p:cNvPr>
          <p:cNvSpPr>
            <a:spLocks noGrp="1"/>
          </p:cNvSpPr>
          <p:nvPr>
            <p:ph idx="1"/>
          </p:nvPr>
        </p:nvSpPr>
        <p:spPr/>
        <p:txBody>
          <a:bodyPr/>
          <a:lstStyle/>
          <a:p>
            <a:pPr rtl="0">
              <a:spcBef>
                <a:spcPts val="0"/>
              </a:spcBef>
              <a:spcAft>
                <a:spcPts val="0"/>
              </a:spcAft>
            </a:pPr>
            <a:r>
              <a:rPr lang="es-419" sz="1200"/>
              <a:t>static route</a:t>
            </a:r>
          </a:p>
          <a:p>
            <a:pPr rtl="0">
              <a:spcBef>
                <a:spcPts val="0"/>
              </a:spcBef>
              <a:spcAft>
                <a:spcPts val="0"/>
              </a:spcAft>
            </a:pPr>
            <a:r>
              <a:rPr lang="es-419" sz="1200"/>
              <a:t>default static route</a:t>
            </a:r>
          </a:p>
          <a:p>
            <a:pPr rtl="0">
              <a:spcBef>
                <a:spcPts val="0"/>
              </a:spcBef>
              <a:spcAft>
                <a:spcPts val="0"/>
              </a:spcAft>
            </a:pPr>
            <a:r>
              <a:rPr lang="es-419" sz="1200"/>
              <a:t>floating static route</a:t>
            </a:r>
          </a:p>
          <a:p>
            <a:pPr rtl="0">
              <a:spcBef>
                <a:spcPts val="0"/>
              </a:spcBef>
              <a:spcAft>
                <a:spcPts val="0"/>
              </a:spcAft>
            </a:pPr>
            <a:r>
              <a:rPr lang="es-419" sz="1200"/>
              <a:t>summary static route</a:t>
            </a:r>
          </a:p>
          <a:p>
            <a:pPr rtl="0">
              <a:spcBef>
                <a:spcPts val="0"/>
              </a:spcBef>
              <a:spcAft>
                <a:spcPts val="0"/>
              </a:spcAft>
            </a:pPr>
            <a:r>
              <a:rPr lang="es-419" sz="1200"/>
              <a:t>next-hop route</a:t>
            </a:r>
          </a:p>
          <a:p>
            <a:pPr rtl="0">
              <a:spcBef>
                <a:spcPts val="0"/>
              </a:spcBef>
              <a:spcAft>
                <a:spcPts val="0"/>
              </a:spcAft>
            </a:pPr>
            <a:r>
              <a:rPr lang="es-419" sz="1200"/>
              <a:t>directly connected static route</a:t>
            </a:r>
          </a:p>
          <a:p>
            <a:pPr rtl="0">
              <a:spcBef>
                <a:spcPts val="0"/>
              </a:spcBef>
              <a:spcAft>
                <a:spcPts val="0"/>
              </a:spcAft>
            </a:pPr>
            <a:r>
              <a:rPr lang="es-419" sz="1200"/>
              <a:t>Fully specified static route</a:t>
            </a:r>
          </a:p>
          <a:p>
            <a:pPr rtl="0">
              <a:spcBef>
                <a:spcPts val="0"/>
              </a:spcBef>
              <a:spcAft>
                <a:spcPts val="0"/>
              </a:spcAft>
            </a:pPr>
            <a:r>
              <a:rPr lang="es-419" sz="1200" b="1">
                <a:latin typeface="Courier New" panose="02070309020205020404" pitchFamily="49" charset="0"/>
                <a:cs typeface="Courier New" panose="02070309020205020404" pitchFamily="49" charset="0"/>
              </a:rPr>
              <a:t>ip route network-address subnet-mask { ip-address | exit-intf [ip-address]} [distance]</a:t>
            </a:r>
          </a:p>
          <a:p>
            <a:pPr rtl="0">
              <a:spcBef>
                <a:spcPts val="0"/>
              </a:spcBef>
              <a:spcAft>
                <a:spcPts val="0"/>
              </a:spcAft>
            </a:pPr>
            <a:r>
              <a:rPr lang="es-419" sz="1200" b="1">
                <a:latin typeface="Courier New" panose="02070309020205020404" pitchFamily="49" charset="0"/>
                <a:cs typeface="Courier New" panose="02070309020205020404" pitchFamily="49" charset="0"/>
              </a:rPr>
              <a:t>ipv6 route ipv6-prefix/prefix-length {ipv6-address | exit-intf [ipv6-address]} [distance]</a:t>
            </a:r>
          </a:p>
          <a:p>
            <a:pPr rtl="0">
              <a:spcBef>
                <a:spcPts val="0"/>
              </a:spcBef>
              <a:spcAft>
                <a:spcPts val="0"/>
              </a:spcAft>
            </a:pPr>
            <a:r>
              <a:rPr lang="es-419" sz="1200" b="1">
                <a:latin typeface="Courier New" panose="02070309020205020404" pitchFamily="49" charset="0"/>
                <a:cs typeface="Courier New" panose="02070309020205020404" pitchFamily="49" charset="0"/>
              </a:rPr>
              <a:t>show ip route static</a:t>
            </a:r>
          </a:p>
          <a:p>
            <a:pPr rtl="0">
              <a:spcBef>
                <a:spcPts val="0"/>
              </a:spcBef>
              <a:spcAft>
                <a:spcPts val="0"/>
              </a:spcAft>
            </a:pPr>
            <a:r>
              <a:rPr lang="es-419" sz="1200" b="1">
                <a:latin typeface="Courier New" panose="02070309020205020404" pitchFamily="49" charset="0"/>
                <a:cs typeface="Courier New" panose="02070309020205020404" pitchFamily="49" charset="0"/>
              </a:rPr>
              <a:t>show ipv6 route static</a:t>
            </a:r>
          </a:p>
          <a:p>
            <a:pPr rtl="0">
              <a:spcBef>
                <a:spcPts val="0"/>
              </a:spcBef>
              <a:spcAft>
                <a:spcPts val="0"/>
              </a:spcAft>
            </a:pPr>
            <a:r>
              <a:rPr lang="es-419" sz="1200"/>
              <a:t>quad-zero route</a:t>
            </a:r>
          </a:p>
          <a:p>
            <a:pPr rtl="0">
              <a:spcBef>
                <a:spcPts val="0"/>
              </a:spcBef>
              <a:spcAft>
                <a:spcPts val="0"/>
              </a:spcAft>
            </a:pPr>
            <a:r>
              <a:rPr lang="es-419" sz="1200" b="1">
                <a:latin typeface="Courier New" panose="02070309020205020404" pitchFamily="49" charset="0"/>
                <a:cs typeface="Courier New" panose="02070309020205020404" pitchFamily="49" charset="0"/>
              </a:rPr>
              <a:t>ip route 0.0.0.0 0.0.0.0 {ip-address | exit-intf}</a:t>
            </a:r>
          </a:p>
          <a:p>
            <a:pPr rtl="0">
              <a:spcBef>
                <a:spcPts val="0"/>
              </a:spcBef>
              <a:spcAft>
                <a:spcPts val="0"/>
              </a:spcAft>
            </a:pPr>
            <a:r>
              <a:rPr lang="es-419" sz="1200" b="1">
                <a:latin typeface="Courier New" panose="02070309020205020404" pitchFamily="49" charset="0"/>
                <a:cs typeface="Courier New" panose="02070309020205020404" pitchFamily="49" charset="0"/>
              </a:rPr>
              <a:t>ipv6 route ::/0 {ipv6-address | exit-intf}</a:t>
            </a:r>
          </a:p>
          <a:p>
            <a:pPr rtl="0">
              <a:spcBef>
                <a:spcPts val="0"/>
              </a:spcBef>
              <a:spcAft>
                <a:spcPts val="0"/>
              </a:spcAft>
            </a:pPr>
            <a:r>
              <a:rPr lang="es-419" sz="1200"/>
              <a:t>host route</a:t>
            </a:r>
          </a:p>
          <a:p>
            <a:pPr rtl="0">
              <a:spcBef>
                <a:spcPts val="0"/>
              </a:spcBef>
              <a:spcAft>
                <a:spcPts val="0"/>
              </a:spcAft>
            </a:pPr>
            <a:r>
              <a:rPr lang="es-419" sz="1200"/>
              <a:t>local host route</a:t>
            </a:r>
          </a:p>
          <a:p>
            <a:pPr rtl="0">
              <a:spcBef>
                <a:spcPts val="0"/>
              </a:spcBef>
              <a:spcAft>
                <a:spcPts val="0"/>
              </a:spcAft>
            </a:pPr>
            <a:r>
              <a:rPr lang="es-419" sz="1200"/>
              <a:t>static host route</a:t>
            </a:r>
          </a:p>
          <a:p>
            <a:pPr>
              <a:spcBef>
                <a:spcPts val="0"/>
              </a:spcBef>
              <a:spcAft>
                <a:spcPts val="0"/>
              </a:spcAft>
            </a:pPr>
            <a:endParaRPr lang="en-US" sz="1200" dirty="0"/>
          </a:p>
        </p:txBody>
      </p:sp>
    </p:spTree>
    <p:custDataLst>
      <p:tags r:id="rId1"/>
    </p:custDataLst>
    <p:extLst>
      <p:ext uri="{BB962C8B-B14F-4D97-AF65-F5344CB8AC3E}">
        <p14:creationId xmlns:p14="http://schemas.microsoft.com/office/powerpoint/2010/main" val="3400846157"/>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Rutas Estáticas</a:t>
            </a:r>
            <a:r>
              <a:rPr lang="en-US" dirty="0"/>
              <a:t/>
            </a:r>
            <a:br>
              <a:rPr lang="en-US" dirty="0"/>
            </a:br>
            <a:r>
              <a:rPr lang="es-419" sz="2400"/>
              <a:t>Opciones de siguiente salto</a:t>
            </a:r>
          </a:p>
        </p:txBody>
      </p:sp>
      <p:sp>
        <p:nvSpPr>
          <p:cNvPr id="5" name="Content Placeholder 4">
            <a:extLst>
              <a:ext uri="{FF2B5EF4-FFF2-40B4-BE49-F238E27FC236}">
                <a16:creationId xmlns:a16="http://schemas.microsoft.com/office/drawing/2014/main" xmlns="" id="{00DB5D64-E56C-5149-8528-9CCE82CF7D8C}"/>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El siguiente salto se puede identificar mediante una dirección IP, una interfaz de salida, o ambas cuando se está configurando una ruta estática. El modo en que se especifica el destino genera uno de los siguientes tres tipos de ruta:</a:t>
            </a:r>
          </a:p>
          <a:p>
            <a:pPr marL="0" indent="0" algn="l" rtl="0"/>
            <a:endParaRPr lang="es-419" sz="1600" dirty="0">
              <a:solidFill>
                <a:srgbClr val="000000"/>
              </a:solidFill>
            </a:endParaRPr>
          </a:p>
          <a:p>
            <a:pPr marL="415985" lvl="1" indent="-342900" rtl="0">
              <a:buFont typeface="Arial" panose="020B0604020202020204" pitchFamily="34" charset="0"/>
              <a:buChar char="•"/>
            </a:pPr>
            <a:r>
              <a:rPr lang="es-419" sz="1600" b="1" dirty="0">
                <a:solidFill>
                  <a:srgbClr val="000000"/>
                </a:solidFill>
              </a:rPr>
              <a:t>Ruta del siguiente salto</a:t>
            </a:r>
            <a:r>
              <a:rPr lang="es-419" sz="1600" dirty="0">
                <a:solidFill>
                  <a:srgbClr val="000000"/>
                </a:solidFill>
              </a:rPr>
              <a:t> - Solo se especifica la dirección IP del siguiente salto.</a:t>
            </a:r>
          </a:p>
          <a:p>
            <a:pPr marL="415985" lvl="1" indent="-342900" rtl="0">
              <a:buFont typeface="Arial" panose="020B0604020202020204" pitchFamily="34" charset="0"/>
              <a:buChar char="•"/>
            </a:pPr>
            <a:r>
              <a:rPr lang="es-419" sz="1600" b="1" dirty="0">
                <a:solidFill>
                  <a:srgbClr val="000000"/>
                </a:solidFill>
              </a:rPr>
              <a:t>Ruta estática conectada directamente</a:t>
            </a:r>
            <a:r>
              <a:rPr lang="es-419" sz="1600" dirty="0">
                <a:solidFill>
                  <a:srgbClr val="000000"/>
                </a:solidFill>
              </a:rPr>
              <a:t> - Solo se especifica la interfaz de salida del </a:t>
            </a:r>
            <a:r>
              <a:rPr lang="es-419" sz="1600" dirty="0" err="1">
                <a:solidFill>
                  <a:srgbClr val="000000"/>
                </a:solidFill>
              </a:rPr>
              <a:t>router</a:t>
            </a:r>
            <a:r>
              <a:rPr lang="es-419" sz="1600" dirty="0">
                <a:solidFill>
                  <a:srgbClr val="000000"/>
                </a:solidFill>
              </a:rPr>
              <a:t>.</a:t>
            </a:r>
          </a:p>
          <a:p>
            <a:pPr marL="415985" lvl="1" indent="-342900" rtl="0">
              <a:buFont typeface="Arial" panose="020B0604020202020204" pitchFamily="34" charset="0"/>
              <a:buChar char="•"/>
            </a:pPr>
            <a:r>
              <a:rPr lang="es-419" sz="1600" b="1" dirty="0">
                <a:solidFill>
                  <a:srgbClr val="000000"/>
                </a:solidFill>
              </a:rPr>
              <a:t>Ruta estática totalmente especificada</a:t>
            </a:r>
            <a:r>
              <a:rPr lang="es-419" sz="1600" dirty="0">
                <a:solidFill>
                  <a:srgbClr val="000000"/>
                </a:solidFill>
              </a:rPr>
              <a:t> - Se especifican la dirección IP del siguiente salto y la interfaz de salida.</a:t>
            </a:r>
          </a:p>
        </p:txBody>
      </p:sp>
    </p:spTree>
    <p:custDataLst>
      <p:tags r:id="rId1"/>
    </p:custDataLst>
    <p:extLst>
      <p:ext uri="{BB962C8B-B14F-4D97-AF65-F5344CB8AC3E}">
        <p14:creationId xmlns:p14="http://schemas.microsoft.com/office/powerpoint/2010/main" val="252423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Rutas Estática</a:t>
            </a:r>
            <a:r>
              <a:rPr lang="en-US" dirty="0"/>
              <a:t/>
            </a:r>
            <a:br>
              <a:rPr lang="en-US" dirty="0"/>
            </a:br>
            <a:r>
              <a:rPr lang="es-419" sz="2400"/>
              <a:t>Comando Ruta Estática IPv4</a:t>
            </a:r>
          </a:p>
        </p:txBody>
      </p:sp>
      <p:sp>
        <p:nvSpPr>
          <p:cNvPr id="4" name="Content Placeholder 3">
            <a:extLst>
              <a:ext uri="{FF2B5EF4-FFF2-40B4-BE49-F238E27FC236}">
                <a16:creationId xmlns:a16="http://schemas.microsoft.com/office/drawing/2014/main" xmlns="" id="{427BB757-ABE3-5B4A-BEBC-4C90901838E2}"/>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Las rutas estáticas IPv4 se configuran con el siguiente comando global:</a:t>
            </a:r>
          </a:p>
          <a:p>
            <a:pPr marL="0" indent="0" algn="l"/>
            <a:endParaRPr lang="en-US" sz="1600" dirty="0">
              <a:solidFill>
                <a:srgbClr val="000000"/>
              </a:solidFill>
            </a:endParaRPr>
          </a:p>
          <a:p>
            <a:pPr marL="0" indent="0" algn="l" rtl="0"/>
            <a:r>
              <a:rPr lang="es-419" sz="1600" b="1">
                <a:solidFill>
                  <a:srgbClr val="000000"/>
                </a:solidFill>
                <a:latin typeface="Courier New" panose="02070309020205020404" pitchFamily="49" charset="0"/>
                <a:cs typeface="Courier New" panose="02070309020205020404" pitchFamily="49" charset="0"/>
              </a:rPr>
              <a:t>Router(config)# ip route </a:t>
            </a:r>
            <a:r>
              <a:rPr lang="es-419" sz="1600" i="1">
                <a:solidFill>
                  <a:srgbClr val="000000"/>
                </a:solidFill>
                <a:latin typeface="Courier New" panose="02070309020205020404" pitchFamily="49" charset="0"/>
                <a:cs typeface="Courier New" panose="02070309020205020404" pitchFamily="49" charset="0"/>
              </a:rPr>
              <a:t>network-address subnet-mask </a:t>
            </a:r>
            <a:r>
              <a:rPr lang="es-419" sz="1600">
                <a:solidFill>
                  <a:srgbClr val="000000"/>
                </a:solidFill>
                <a:latin typeface="Courier New" panose="02070309020205020404" pitchFamily="49" charset="0"/>
                <a:cs typeface="Courier New" panose="02070309020205020404" pitchFamily="49" charset="0"/>
              </a:rPr>
              <a:t>{ </a:t>
            </a:r>
            <a:r>
              <a:rPr lang="es-419" sz="1600" i="1">
                <a:solidFill>
                  <a:srgbClr val="000000"/>
                </a:solidFill>
                <a:latin typeface="Courier New" panose="02070309020205020404" pitchFamily="49" charset="0"/>
                <a:cs typeface="Courier New" panose="02070309020205020404" pitchFamily="49" charset="0"/>
              </a:rPr>
              <a:t>ip-address </a:t>
            </a:r>
            <a:r>
              <a:rPr lang="es-419" sz="1600">
                <a:solidFill>
                  <a:srgbClr val="000000"/>
                </a:solidFill>
                <a:latin typeface="Courier New" panose="02070309020205020404" pitchFamily="49" charset="0"/>
                <a:cs typeface="Courier New" panose="02070309020205020404" pitchFamily="49" charset="0"/>
              </a:rPr>
              <a:t>| </a:t>
            </a:r>
            <a:r>
              <a:rPr lang="es-419" sz="1600" i="1">
                <a:solidFill>
                  <a:srgbClr val="000000"/>
                </a:solidFill>
                <a:latin typeface="Courier New" panose="02070309020205020404" pitchFamily="49" charset="0"/>
                <a:cs typeface="Courier New" panose="02070309020205020404" pitchFamily="49" charset="0"/>
              </a:rPr>
              <a:t>exit-intf</a:t>
            </a:r>
            <a:r>
              <a:rPr lang="es-419" sz="1600">
                <a:solidFill>
                  <a:srgbClr val="000000"/>
                </a:solidFill>
                <a:latin typeface="Courier New" panose="02070309020205020404" pitchFamily="49" charset="0"/>
                <a:cs typeface="Courier New" panose="02070309020205020404" pitchFamily="49" charset="0"/>
              </a:rPr>
              <a:t> [</a:t>
            </a:r>
            <a:r>
              <a:rPr lang="es-419" sz="1600" i="1">
                <a:solidFill>
                  <a:srgbClr val="000000"/>
                </a:solidFill>
                <a:latin typeface="Courier New" panose="02070309020205020404" pitchFamily="49" charset="0"/>
                <a:cs typeface="Courier New" panose="02070309020205020404" pitchFamily="49" charset="0"/>
              </a:rPr>
              <a:t>ip-address</a:t>
            </a:r>
            <a:r>
              <a:rPr lang="es-419" sz="1600">
                <a:solidFill>
                  <a:srgbClr val="000000"/>
                </a:solidFill>
                <a:latin typeface="Courier New" panose="02070309020205020404" pitchFamily="49" charset="0"/>
                <a:cs typeface="Courier New" panose="02070309020205020404" pitchFamily="49" charset="0"/>
              </a:rPr>
              <a:t>]} [distance]</a:t>
            </a:r>
          </a:p>
          <a:p>
            <a:pPr marL="0" indent="0" algn="l"/>
            <a:endParaRPr lang="en-US" sz="1600" b="1" dirty="0">
              <a:solidFill>
                <a:srgbClr val="000000"/>
              </a:solidFill>
            </a:endParaRPr>
          </a:p>
          <a:p>
            <a:pPr marL="0" indent="0" algn="l" rtl="0"/>
            <a:r>
              <a:rPr lang="es-419" sz="1600" b="1">
                <a:solidFill>
                  <a:srgbClr val="000000"/>
                </a:solidFill>
              </a:rPr>
              <a:t>Nota:</a:t>
            </a:r>
            <a:r>
              <a:rPr lang="es-419" sz="1600">
                <a:solidFill>
                  <a:srgbClr val="000000"/>
                </a:solidFill>
              </a:rPr>
              <a:t> Se deben configurar los parámetros </a:t>
            </a:r>
            <a:r>
              <a:rPr lang="es-419" sz="1600" i="1">
                <a:solidFill>
                  <a:srgbClr val="000000"/>
                </a:solidFill>
              </a:rPr>
              <a:t>ip-address, exit-intf</a:t>
            </a:r>
            <a:r>
              <a:rPr lang="es-419" sz="1600">
                <a:solidFill>
                  <a:srgbClr val="000000"/>
                </a:solidFill>
              </a:rPr>
              <a:t> o </a:t>
            </a:r>
            <a:r>
              <a:rPr lang="es-419" sz="1600" i="1">
                <a:solidFill>
                  <a:srgbClr val="000000"/>
                </a:solidFill>
              </a:rPr>
              <a:t>ip-address</a:t>
            </a:r>
            <a:r>
              <a:rPr lang="es-419" sz="1600">
                <a:solidFill>
                  <a:srgbClr val="000000"/>
                </a:solidFill>
              </a:rPr>
              <a:t> y </a:t>
            </a:r>
            <a:r>
              <a:rPr lang="es-419" sz="1600" i="1">
                <a:solidFill>
                  <a:srgbClr val="000000"/>
                </a:solidFill>
              </a:rPr>
              <a:t>exit-intf</a:t>
            </a:r>
            <a:r>
              <a:rPr lang="es-419" sz="1600">
                <a:solidFill>
                  <a:srgbClr val="000000"/>
                </a:solidFill>
              </a:rPr>
              <a:t> .</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222833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Rutas Estáticas</a:t>
            </a:r>
            <a:r>
              <a:rPr lang="en-US" dirty="0"/>
              <a:t/>
            </a:r>
            <a:br>
              <a:rPr lang="en-US" dirty="0"/>
            </a:br>
            <a:r>
              <a:rPr lang="es-419" sz="2400"/>
              <a:t>Comando Ruta Estática IPv6</a:t>
            </a:r>
          </a:p>
        </p:txBody>
      </p:sp>
      <p:sp>
        <p:nvSpPr>
          <p:cNvPr id="4" name="Content Placeholder 3">
            <a:extLst>
              <a:ext uri="{FF2B5EF4-FFF2-40B4-BE49-F238E27FC236}">
                <a16:creationId xmlns:a16="http://schemas.microsoft.com/office/drawing/2014/main" xmlns="" id="{427BB757-ABE3-5B4A-BEBC-4C90901838E2}"/>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Las rutas estáticas IPv6 se configuran con el siguiente comando global:</a:t>
            </a:r>
          </a:p>
          <a:p>
            <a:pPr marL="0" indent="0" algn="l"/>
            <a:endParaRPr lang="en-US" sz="1600" dirty="0">
              <a:solidFill>
                <a:srgbClr val="000000"/>
              </a:solidFill>
            </a:endParaRPr>
          </a:p>
          <a:p>
            <a:pPr marL="0" indent="0" algn="l" rtl="0"/>
            <a:r>
              <a:rPr lang="es-419" sz="1600" b="1">
                <a:solidFill>
                  <a:srgbClr val="000000"/>
                </a:solidFill>
                <a:latin typeface="Courier New" panose="02070309020205020404" pitchFamily="49" charset="0"/>
                <a:cs typeface="Courier New" panose="02070309020205020404" pitchFamily="49" charset="0"/>
              </a:rPr>
              <a:t>Router(config) # ipv6 route </a:t>
            </a:r>
            <a:r>
              <a:rPr lang="es-419" sz="1600" i="1">
                <a:solidFill>
                  <a:srgbClr val="000000"/>
                </a:solidFill>
                <a:latin typeface="Courier New" panose="02070309020205020404" pitchFamily="49" charset="0"/>
                <a:cs typeface="Courier New" panose="02070309020205020404" pitchFamily="49" charset="0"/>
              </a:rPr>
              <a:t>ipv6-prefix/prefix-length </a:t>
            </a:r>
            <a:r>
              <a:rPr lang="es-419" sz="1600">
                <a:solidFill>
                  <a:srgbClr val="000000"/>
                </a:solidFill>
                <a:latin typeface="Courier New" panose="02070309020205020404" pitchFamily="49" charset="0"/>
                <a:cs typeface="Courier New" panose="02070309020205020404" pitchFamily="49" charset="0"/>
              </a:rPr>
              <a:t>{ </a:t>
            </a:r>
            <a:r>
              <a:rPr lang="es-419" sz="1600" i="1">
                <a:solidFill>
                  <a:srgbClr val="000000"/>
                </a:solidFill>
                <a:latin typeface="Courier New" panose="02070309020205020404" pitchFamily="49" charset="0"/>
                <a:cs typeface="Courier New" panose="02070309020205020404" pitchFamily="49" charset="0"/>
              </a:rPr>
              <a:t>ipv6-address </a:t>
            </a:r>
            <a:r>
              <a:rPr lang="es-419" sz="1600">
                <a:solidFill>
                  <a:srgbClr val="000000"/>
                </a:solidFill>
                <a:latin typeface="Courier New" panose="02070309020205020404" pitchFamily="49" charset="0"/>
                <a:cs typeface="Courier New" panose="02070309020205020404" pitchFamily="49" charset="0"/>
              </a:rPr>
              <a:t>| </a:t>
            </a:r>
            <a:r>
              <a:rPr lang="es-419" sz="1600" i="1">
                <a:solidFill>
                  <a:srgbClr val="000000"/>
                </a:solidFill>
                <a:latin typeface="Courier New" panose="02070309020205020404" pitchFamily="49" charset="0"/>
                <a:cs typeface="Courier New" panose="02070309020205020404" pitchFamily="49" charset="0"/>
              </a:rPr>
              <a:t>exit-intf</a:t>
            </a:r>
            <a:r>
              <a:rPr lang="es-419" sz="1600">
                <a:solidFill>
                  <a:srgbClr val="000000"/>
                </a:solidFill>
                <a:latin typeface="Courier New" panose="02070309020205020404" pitchFamily="49" charset="0"/>
                <a:cs typeface="Courier New" panose="02070309020205020404" pitchFamily="49" charset="0"/>
              </a:rPr>
              <a:t> [ </a:t>
            </a:r>
            <a:r>
              <a:rPr lang="es-419" sz="1600" i="1">
                <a:solidFill>
                  <a:srgbClr val="000000"/>
                </a:solidFill>
                <a:latin typeface="Courier New" panose="02070309020205020404" pitchFamily="49" charset="0"/>
                <a:cs typeface="Courier New" panose="02070309020205020404" pitchFamily="49" charset="0"/>
              </a:rPr>
              <a:t>ipv6-address</a:t>
            </a:r>
            <a:r>
              <a:rPr lang="es-419" sz="1600">
                <a:solidFill>
                  <a:srgbClr val="000000"/>
                </a:solidFill>
                <a:latin typeface="Courier New" panose="02070309020205020404" pitchFamily="49" charset="0"/>
                <a:cs typeface="Courier New" panose="02070309020205020404" pitchFamily="49" charset="0"/>
              </a:rPr>
              <a:t>]} [ </a:t>
            </a:r>
            <a:r>
              <a:rPr lang="es-419" sz="1600" i="1">
                <a:solidFill>
                  <a:srgbClr val="000000"/>
                </a:solidFill>
                <a:latin typeface="Courier New" panose="02070309020205020404" pitchFamily="49" charset="0"/>
                <a:cs typeface="Courier New" panose="02070309020205020404" pitchFamily="49" charset="0"/>
              </a:rPr>
              <a:t>distance</a:t>
            </a:r>
            <a:r>
              <a:rPr lang="es-419" sz="1600">
                <a:solidFill>
                  <a:srgbClr val="000000"/>
                </a:solidFill>
                <a:latin typeface="Courier New" panose="02070309020205020404" pitchFamily="49" charset="0"/>
                <a:cs typeface="Courier New" panose="02070309020205020404" pitchFamily="49" charset="0"/>
              </a:rPr>
              <a:t>] </a:t>
            </a:r>
          </a:p>
          <a:p>
            <a:pPr marL="0" indent="0" algn="l"/>
            <a:endParaRPr lang="en-US" sz="1600" dirty="0">
              <a:solidFill>
                <a:srgbClr val="000000"/>
              </a:solidFill>
            </a:endParaRPr>
          </a:p>
          <a:p>
            <a:pPr marL="0" indent="0" algn="l" rtl="0"/>
            <a:r>
              <a:rPr lang="es-419" sz="1600">
                <a:solidFill>
                  <a:srgbClr val="000000"/>
                </a:solidFill>
              </a:rPr>
              <a:t>La mayoría de los parámetros son idénticos a la versión IPv4 del comando.</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212828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Rutas Estáticas</a:t>
            </a:r>
            <a:r>
              <a:rPr lang="en-US" dirty="0"/>
              <a:t/>
            </a:r>
            <a:br>
              <a:rPr lang="en-US" dirty="0"/>
            </a:br>
            <a:r>
              <a:rPr lang="es-419" sz="2400"/>
              <a:t>Topología Dual-Stack</a:t>
            </a:r>
          </a:p>
        </p:txBody>
      </p:sp>
      <p:sp>
        <p:nvSpPr>
          <p:cNvPr id="5" name="Content Placeholder 4">
            <a:extLst>
              <a:ext uri="{FF2B5EF4-FFF2-40B4-BE49-F238E27FC236}">
                <a16:creationId xmlns:a16="http://schemas.microsoft.com/office/drawing/2014/main" xmlns="" id="{DA263C3E-248B-C448-A19A-F1E905FEFE14}"/>
              </a:ext>
            </a:extLst>
          </p:cNvPr>
          <p:cNvSpPr>
            <a:spLocks noGrp="1"/>
          </p:cNvSpPr>
          <p:nvPr>
            <p:ph idx="1"/>
          </p:nvPr>
        </p:nvSpPr>
        <p:spPr>
          <a:xfrm>
            <a:off x="474662" y="731838"/>
            <a:ext cx="8280057" cy="669124"/>
          </a:xfrm>
        </p:spPr>
        <p:txBody>
          <a:bodyPr/>
          <a:lstStyle/>
          <a:p>
            <a:pPr marL="0" indent="0" algn="l" rtl="0"/>
            <a:r>
              <a:rPr lang="es-419" sz="1600">
                <a:solidFill>
                  <a:srgbClr val="000000"/>
                </a:solidFill>
              </a:rPr>
              <a:t>En la figura, se ve una topología de red dual-stack. Actualmente, no hay rutas estáticas configuradas para IPv4 o IPv6.</a:t>
            </a:r>
          </a:p>
        </p:txBody>
      </p:sp>
      <p:pic>
        <p:nvPicPr>
          <p:cNvPr id="7" name="Picture 6">
            <a:extLst>
              <a:ext uri="{FF2B5EF4-FFF2-40B4-BE49-F238E27FC236}">
                <a16:creationId xmlns:a16="http://schemas.microsoft.com/office/drawing/2014/main" xmlns="" id="{34D2682A-BA5F-8B45-ABAD-A5D56985140B}"/>
              </a:ext>
            </a:extLst>
          </p:cNvPr>
          <p:cNvPicPr>
            <a:picLocks noChangeAspect="1"/>
          </p:cNvPicPr>
          <p:nvPr/>
        </p:nvPicPr>
        <p:blipFill>
          <a:blip r:embed="rId4"/>
          <a:stretch>
            <a:fillRect/>
          </a:stretch>
        </p:blipFill>
        <p:spPr>
          <a:xfrm>
            <a:off x="1566931" y="1281150"/>
            <a:ext cx="6010137" cy="3439706"/>
          </a:xfrm>
          <a:prstGeom prst="rect">
            <a:avLst/>
          </a:prstGeom>
        </p:spPr>
      </p:pic>
    </p:spTree>
    <p:custDataLst>
      <p:tags r:id="rId1"/>
    </p:custDataLst>
    <p:extLst>
      <p:ext uri="{BB962C8B-B14F-4D97-AF65-F5344CB8AC3E}">
        <p14:creationId xmlns:p14="http://schemas.microsoft.com/office/powerpoint/2010/main" val="286299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Rutas estáticas</a:t>
            </a:r>
            <a:r>
              <a:rPr lang="en-US" dirty="0"/>
              <a:t/>
            </a:r>
            <a:br>
              <a:rPr lang="en-US" dirty="0"/>
            </a:br>
            <a:r>
              <a:rPr lang="es-419" sz="2400"/>
              <a:t> Inicio de tablas de enrutamiento IPv4</a:t>
            </a:r>
          </a:p>
        </p:txBody>
      </p:sp>
      <p:sp>
        <p:nvSpPr>
          <p:cNvPr id="5" name="Content Placeholder 4">
            <a:extLst>
              <a:ext uri="{FF2B5EF4-FFF2-40B4-BE49-F238E27FC236}">
                <a16:creationId xmlns:a16="http://schemas.microsoft.com/office/drawing/2014/main" xmlns="" id="{DA263C3E-248B-C448-A19A-F1E905FEFE14}"/>
              </a:ext>
            </a:extLst>
          </p:cNvPr>
          <p:cNvSpPr>
            <a:spLocks noGrp="1"/>
          </p:cNvSpPr>
          <p:nvPr>
            <p:ph idx="1"/>
          </p:nvPr>
        </p:nvSpPr>
        <p:spPr>
          <a:xfrm>
            <a:off x="474662" y="731837"/>
            <a:ext cx="8280057" cy="995363"/>
          </a:xfrm>
        </p:spPr>
        <p:txBody>
          <a:bodyPr/>
          <a:lstStyle/>
          <a:p>
            <a:pPr marL="342900" indent="-342900" algn="l" rtl="0">
              <a:buFont typeface="Arial" panose="020B0604020202020204" pitchFamily="34" charset="0"/>
              <a:buChar char="•"/>
            </a:pPr>
            <a:r>
              <a:rPr lang="es-419" sz="1600">
                <a:solidFill>
                  <a:srgbClr val="000000"/>
                </a:solidFill>
              </a:rPr>
              <a:t>Cada router tiene entradas solo para redes conectadas directamente y sus direcciones locales asociadas.</a:t>
            </a:r>
          </a:p>
          <a:p>
            <a:pPr marL="342900" indent="-342900" algn="l" rtl="0">
              <a:buFont typeface="Arial" panose="020B0604020202020204" pitchFamily="34" charset="0"/>
              <a:buChar char="•"/>
            </a:pPr>
            <a:r>
              <a:rPr lang="es-419" sz="1600">
                <a:solidFill>
                  <a:srgbClr val="000000"/>
                </a:solidFill>
              </a:rPr>
              <a:t>R1 puede hacer ping a R2, pero no puede hacer ping a la LAN R3</a:t>
            </a:r>
          </a:p>
        </p:txBody>
      </p:sp>
      <p:sp>
        <p:nvSpPr>
          <p:cNvPr id="6" name="TextBox 5">
            <a:extLst>
              <a:ext uri="{FF2B5EF4-FFF2-40B4-BE49-F238E27FC236}">
                <a16:creationId xmlns:a16="http://schemas.microsoft.com/office/drawing/2014/main" xmlns="" id="{CD39965C-C098-D542-B99B-4E5B6245A3BC}"/>
              </a:ext>
            </a:extLst>
          </p:cNvPr>
          <p:cNvSpPr txBox="1"/>
          <p:nvPr/>
        </p:nvSpPr>
        <p:spPr>
          <a:xfrm>
            <a:off x="308665" y="1850065"/>
            <a:ext cx="8446054" cy="2677656"/>
          </a:xfrm>
          <a:prstGeom prst="rect">
            <a:avLst/>
          </a:prstGeom>
          <a:solidFill>
            <a:srgbClr val="000000"/>
          </a:solidFill>
        </p:spPr>
        <p:txBody>
          <a:bodyPr wrap="square" rtlCol="0">
            <a:spAutoFit/>
          </a:bodyPr>
          <a:lstStyle/>
          <a:p>
            <a:pPr rtl="0"/>
            <a:r>
              <a:rPr lang="es-419" sz="1050" dirty="0">
                <a:solidFill>
                  <a:schemeClr val="bg1"/>
                </a:solidFill>
                <a:latin typeface="Courier New" panose="02070309020205020404" pitchFamily="49" charset="0"/>
                <a:cs typeface="Courier New" panose="02070309020205020404" pitchFamily="49" charset="0"/>
              </a:rPr>
              <a:t>R1# </a:t>
            </a:r>
            <a:r>
              <a:rPr lang="es-419" sz="1050" b="1" dirty="0">
                <a:solidFill>
                  <a:srgbClr val="FFFF00"/>
                </a:solidFill>
                <a:latin typeface="Courier New" panose="02070309020205020404" pitchFamily="49" charset="0"/>
                <a:cs typeface="Courier New" panose="02070309020205020404" pitchFamily="49" charset="0"/>
              </a:rPr>
              <a:t>show </a:t>
            </a:r>
            <a:r>
              <a:rPr lang="es-419" sz="1050" b="1" dirty="0" err="1">
                <a:solidFill>
                  <a:srgbClr val="FFFF00"/>
                </a:solidFill>
                <a:latin typeface="Courier New" panose="02070309020205020404" pitchFamily="49" charset="0"/>
                <a:cs typeface="Courier New" panose="02070309020205020404" pitchFamily="49" charset="0"/>
              </a:rPr>
              <a:t>ip</a:t>
            </a:r>
            <a:r>
              <a:rPr lang="es-419" sz="1050" b="1" dirty="0">
                <a:solidFill>
                  <a:srgbClr val="FFFF00"/>
                </a:solidFill>
                <a:latin typeface="Courier New" panose="02070309020205020404" pitchFamily="49" charset="0"/>
                <a:cs typeface="Courier New" panose="02070309020205020404" pitchFamily="49" charset="0"/>
              </a:rPr>
              <a:t> </a:t>
            </a:r>
            <a:r>
              <a:rPr lang="es-419" sz="1050" b="1" dirty="0" err="1">
                <a:solidFill>
                  <a:srgbClr val="FFFF00"/>
                </a:solidFill>
                <a:latin typeface="Courier New" panose="02070309020205020404" pitchFamily="49" charset="0"/>
                <a:cs typeface="Courier New" panose="02070309020205020404" pitchFamily="49" charset="0"/>
              </a:rPr>
              <a:t>route</a:t>
            </a:r>
            <a:r>
              <a:rPr lang="es-419" sz="1050" b="1" dirty="0">
                <a:solidFill>
                  <a:srgbClr val="FFFF00"/>
                </a:solidFill>
                <a:latin typeface="Courier New" panose="02070309020205020404" pitchFamily="49" charset="0"/>
                <a:cs typeface="Courier New" panose="02070309020205020404" pitchFamily="49" charset="0"/>
              </a:rPr>
              <a:t> | </a:t>
            </a:r>
            <a:r>
              <a:rPr lang="es-419" sz="1050" b="1" dirty="0" err="1">
                <a:solidFill>
                  <a:srgbClr val="FFFF00"/>
                </a:solidFill>
                <a:latin typeface="Courier New" panose="02070309020205020404" pitchFamily="49" charset="0"/>
                <a:cs typeface="Courier New" panose="02070309020205020404" pitchFamily="49" charset="0"/>
              </a:rPr>
              <a:t>begin</a:t>
            </a:r>
            <a:r>
              <a:rPr lang="es-419" sz="1050" b="1" dirty="0">
                <a:solidFill>
                  <a:srgbClr val="FFFF00"/>
                </a:solidFill>
                <a:latin typeface="Courier New" panose="02070309020205020404" pitchFamily="49" charset="0"/>
                <a:cs typeface="Courier New" panose="02070309020205020404" pitchFamily="49" charset="0"/>
              </a:rPr>
              <a:t> Gateway </a:t>
            </a:r>
          </a:p>
          <a:p>
            <a:pPr rtl="0"/>
            <a:r>
              <a:rPr lang="es-419" sz="1050" dirty="0">
                <a:solidFill>
                  <a:schemeClr val="bg1"/>
                </a:solidFill>
                <a:latin typeface="Courier New" panose="02070309020205020404" pitchFamily="49" charset="0"/>
                <a:cs typeface="Courier New" panose="02070309020205020404" pitchFamily="49" charset="0"/>
              </a:rPr>
              <a:t>Gateway </a:t>
            </a:r>
            <a:r>
              <a:rPr lang="es-419" sz="1050" dirty="0" err="1">
                <a:solidFill>
                  <a:schemeClr val="bg1"/>
                </a:solidFill>
                <a:latin typeface="Courier New" panose="02070309020205020404" pitchFamily="49" charset="0"/>
                <a:cs typeface="Courier New" panose="02070309020205020404" pitchFamily="49" charset="0"/>
              </a:rPr>
              <a:t>of</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last</a:t>
            </a:r>
            <a:r>
              <a:rPr lang="es-419" sz="1050" dirty="0">
                <a:solidFill>
                  <a:schemeClr val="bg1"/>
                </a:solidFill>
                <a:latin typeface="Courier New" panose="02070309020205020404" pitchFamily="49" charset="0"/>
                <a:cs typeface="Courier New" panose="02070309020205020404" pitchFamily="49" charset="0"/>
              </a:rPr>
              <a:t> resort </a:t>
            </a:r>
            <a:r>
              <a:rPr lang="es-419" sz="1050" dirty="0" err="1">
                <a:solidFill>
                  <a:schemeClr val="bg1"/>
                </a:solidFill>
                <a:latin typeface="Courier New" panose="02070309020205020404" pitchFamily="49" charset="0"/>
                <a:cs typeface="Courier New" panose="02070309020205020404" pitchFamily="49" charset="0"/>
              </a:rPr>
              <a:t>is</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not</a:t>
            </a:r>
            <a:r>
              <a:rPr lang="es-419" sz="1050" dirty="0">
                <a:solidFill>
                  <a:schemeClr val="bg1"/>
                </a:solidFill>
                <a:latin typeface="Courier New" panose="02070309020205020404" pitchFamily="49" charset="0"/>
                <a:cs typeface="Courier New" panose="02070309020205020404" pitchFamily="49" charset="0"/>
              </a:rPr>
              <a:t> set </a:t>
            </a:r>
          </a:p>
          <a:p>
            <a:pPr rtl="0"/>
            <a:r>
              <a:rPr lang="es-419" sz="1050" dirty="0">
                <a:solidFill>
                  <a:schemeClr val="bg1"/>
                </a:solidFill>
                <a:latin typeface="Courier New" panose="02070309020205020404" pitchFamily="49" charset="0"/>
                <a:cs typeface="Courier New" panose="02070309020205020404" pitchFamily="49" charset="0"/>
              </a:rPr>
              <a:t>172.16.0.0/16 </a:t>
            </a:r>
            <a:r>
              <a:rPr lang="es-419" sz="1050" dirty="0" err="1">
                <a:solidFill>
                  <a:schemeClr val="bg1"/>
                </a:solidFill>
                <a:latin typeface="Courier New" panose="02070309020205020404" pitchFamily="49" charset="0"/>
                <a:cs typeface="Courier New" panose="02070309020205020404" pitchFamily="49" charset="0"/>
              </a:rPr>
              <a:t>is</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variably</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subnetted</a:t>
            </a:r>
            <a:r>
              <a:rPr lang="es-419" sz="1050" dirty="0">
                <a:solidFill>
                  <a:schemeClr val="bg1"/>
                </a:solidFill>
                <a:latin typeface="Courier New" panose="02070309020205020404" pitchFamily="49" charset="0"/>
                <a:cs typeface="Courier New" panose="02070309020205020404" pitchFamily="49" charset="0"/>
              </a:rPr>
              <a:t>, 4 </a:t>
            </a:r>
            <a:r>
              <a:rPr lang="es-419" sz="1050" dirty="0" err="1">
                <a:solidFill>
                  <a:schemeClr val="bg1"/>
                </a:solidFill>
                <a:latin typeface="Courier New" panose="02070309020205020404" pitchFamily="49" charset="0"/>
                <a:cs typeface="Courier New" panose="02070309020205020404" pitchFamily="49" charset="0"/>
              </a:rPr>
              <a:t>subnets</a:t>
            </a:r>
            <a:r>
              <a:rPr lang="es-419" sz="1050" dirty="0">
                <a:solidFill>
                  <a:schemeClr val="bg1"/>
                </a:solidFill>
                <a:latin typeface="Courier New" panose="02070309020205020404" pitchFamily="49" charset="0"/>
                <a:cs typeface="Courier New" panose="02070309020205020404" pitchFamily="49" charset="0"/>
              </a:rPr>
              <a:t>, 2 </a:t>
            </a:r>
            <a:r>
              <a:rPr lang="es-419" sz="1050" dirty="0" err="1">
                <a:solidFill>
                  <a:schemeClr val="bg1"/>
                </a:solidFill>
                <a:latin typeface="Courier New" panose="02070309020205020404" pitchFamily="49" charset="0"/>
                <a:cs typeface="Courier New" panose="02070309020205020404" pitchFamily="49" charset="0"/>
              </a:rPr>
              <a:t>masks</a:t>
            </a:r>
            <a:r>
              <a:rPr lang="es-419" sz="1050" dirty="0">
                <a:solidFill>
                  <a:schemeClr val="bg1"/>
                </a:solidFill>
                <a:latin typeface="Courier New" panose="02070309020205020404" pitchFamily="49" charset="0"/>
                <a:cs typeface="Courier New" panose="02070309020205020404" pitchFamily="49" charset="0"/>
              </a:rPr>
              <a:t> </a:t>
            </a:r>
          </a:p>
          <a:p>
            <a:pPr rtl="0"/>
            <a:r>
              <a:rPr lang="es-419" sz="1050" dirty="0">
                <a:solidFill>
                  <a:schemeClr val="bg1"/>
                </a:solidFill>
                <a:latin typeface="Courier New" panose="02070309020205020404" pitchFamily="49" charset="0"/>
                <a:cs typeface="Courier New" panose="02070309020205020404" pitchFamily="49" charset="0"/>
              </a:rPr>
              <a:t>C 172.16.2.0/24 </a:t>
            </a:r>
            <a:r>
              <a:rPr lang="es-419" sz="1050" dirty="0" err="1">
                <a:solidFill>
                  <a:schemeClr val="bg1"/>
                </a:solidFill>
                <a:latin typeface="Courier New" panose="02070309020205020404" pitchFamily="49" charset="0"/>
                <a:cs typeface="Courier New" panose="02070309020205020404" pitchFamily="49" charset="0"/>
              </a:rPr>
              <a:t>is</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directly</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connected</a:t>
            </a:r>
            <a:r>
              <a:rPr lang="es-419" sz="1050" dirty="0">
                <a:solidFill>
                  <a:schemeClr val="bg1"/>
                </a:solidFill>
                <a:latin typeface="Courier New" panose="02070309020205020404" pitchFamily="49" charset="0"/>
                <a:cs typeface="Courier New" panose="02070309020205020404" pitchFamily="49" charset="0"/>
              </a:rPr>
              <a:t>, Serial0/1/0 </a:t>
            </a:r>
          </a:p>
          <a:p>
            <a:pPr rtl="0"/>
            <a:r>
              <a:rPr lang="es-419" sz="1050" dirty="0">
                <a:solidFill>
                  <a:schemeClr val="bg1"/>
                </a:solidFill>
                <a:latin typeface="Courier New" panose="02070309020205020404" pitchFamily="49" charset="0"/>
                <a:cs typeface="Courier New" panose="02070309020205020404" pitchFamily="49" charset="0"/>
              </a:rPr>
              <a:t>L 172.16.2.1/32 </a:t>
            </a:r>
            <a:r>
              <a:rPr lang="es-419" sz="1050" dirty="0" err="1">
                <a:solidFill>
                  <a:schemeClr val="bg1"/>
                </a:solidFill>
                <a:latin typeface="Courier New" panose="02070309020205020404" pitchFamily="49" charset="0"/>
                <a:cs typeface="Courier New" panose="02070309020205020404" pitchFamily="49" charset="0"/>
              </a:rPr>
              <a:t>is</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directly</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connected</a:t>
            </a:r>
            <a:r>
              <a:rPr lang="es-419" sz="1050" dirty="0">
                <a:solidFill>
                  <a:schemeClr val="bg1"/>
                </a:solidFill>
                <a:latin typeface="Courier New" panose="02070309020205020404" pitchFamily="49" charset="0"/>
                <a:cs typeface="Courier New" panose="02070309020205020404" pitchFamily="49" charset="0"/>
              </a:rPr>
              <a:t>, Serial0/1/0 </a:t>
            </a:r>
          </a:p>
          <a:p>
            <a:pPr rtl="0"/>
            <a:r>
              <a:rPr lang="es-419" sz="1050" dirty="0">
                <a:solidFill>
                  <a:schemeClr val="bg1"/>
                </a:solidFill>
                <a:latin typeface="Courier New" panose="02070309020205020404" pitchFamily="49" charset="0"/>
                <a:cs typeface="Courier New" panose="02070309020205020404" pitchFamily="49" charset="0"/>
              </a:rPr>
              <a:t>C 172.16.3.0/24 </a:t>
            </a:r>
            <a:r>
              <a:rPr lang="es-419" sz="1050" dirty="0" err="1">
                <a:solidFill>
                  <a:schemeClr val="bg1"/>
                </a:solidFill>
                <a:latin typeface="Courier New" panose="02070309020205020404" pitchFamily="49" charset="0"/>
                <a:cs typeface="Courier New" panose="02070309020205020404" pitchFamily="49" charset="0"/>
              </a:rPr>
              <a:t>is</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directly</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connected</a:t>
            </a:r>
            <a:r>
              <a:rPr lang="es-419" sz="1050" dirty="0">
                <a:solidFill>
                  <a:schemeClr val="bg1"/>
                </a:solidFill>
                <a:latin typeface="Courier New" panose="02070309020205020404" pitchFamily="49" charset="0"/>
                <a:cs typeface="Courier New" panose="02070309020205020404" pitchFamily="49" charset="0"/>
              </a:rPr>
              <a:t>, GigabitEthernet0/0/0 </a:t>
            </a:r>
          </a:p>
          <a:p>
            <a:pPr rtl="0"/>
            <a:r>
              <a:rPr lang="es-419" sz="1050" dirty="0">
                <a:solidFill>
                  <a:schemeClr val="bg1"/>
                </a:solidFill>
                <a:latin typeface="Courier New" panose="02070309020205020404" pitchFamily="49" charset="0"/>
                <a:cs typeface="Courier New" panose="02070309020205020404" pitchFamily="49" charset="0"/>
              </a:rPr>
              <a:t>L 172.16.3.1/32 </a:t>
            </a:r>
            <a:r>
              <a:rPr lang="es-419" sz="1050" dirty="0" err="1">
                <a:solidFill>
                  <a:schemeClr val="bg1"/>
                </a:solidFill>
                <a:latin typeface="Courier New" panose="02070309020205020404" pitchFamily="49" charset="0"/>
                <a:cs typeface="Courier New" panose="02070309020205020404" pitchFamily="49" charset="0"/>
              </a:rPr>
              <a:t>is</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directly</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connected</a:t>
            </a:r>
            <a:r>
              <a:rPr lang="es-419" sz="1050" dirty="0">
                <a:solidFill>
                  <a:schemeClr val="bg1"/>
                </a:solidFill>
                <a:latin typeface="Courier New" panose="02070309020205020404" pitchFamily="49" charset="0"/>
                <a:cs typeface="Courier New" panose="02070309020205020404" pitchFamily="49" charset="0"/>
              </a:rPr>
              <a:t>, GigabitEthernet0/0/0 </a:t>
            </a:r>
          </a:p>
          <a:p>
            <a:pPr rtl="0"/>
            <a:r>
              <a:rPr lang="es-419" sz="1050" dirty="0">
                <a:solidFill>
                  <a:schemeClr val="bg1"/>
                </a:solidFill>
                <a:latin typeface="Courier New" panose="02070309020205020404" pitchFamily="49" charset="0"/>
                <a:cs typeface="Courier New" panose="02070309020205020404" pitchFamily="49" charset="0"/>
              </a:rPr>
              <a:t>R1#</a:t>
            </a:r>
          </a:p>
          <a:p>
            <a:pPr rtl="0"/>
            <a:r>
              <a:rPr lang="es-419" sz="1050" dirty="0">
                <a:solidFill>
                  <a:schemeClr val="bg1"/>
                </a:solidFill>
                <a:latin typeface="Courier New" panose="02070309020205020404" pitchFamily="49" charset="0"/>
                <a:cs typeface="Courier New" panose="02070309020205020404" pitchFamily="49" charset="0"/>
              </a:rPr>
              <a:t>R1# </a:t>
            </a:r>
            <a:r>
              <a:rPr lang="es-419" sz="1050" b="1" dirty="0">
                <a:solidFill>
                  <a:srgbClr val="FFFF00"/>
                </a:solidFill>
                <a:latin typeface="Courier New" panose="02070309020205020404" pitchFamily="49" charset="0"/>
                <a:cs typeface="Courier New" panose="02070309020205020404" pitchFamily="49" charset="0"/>
              </a:rPr>
              <a:t>ping 172.16.2.2 </a:t>
            </a:r>
          </a:p>
          <a:p>
            <a:pPr rtl="0"/>
            <a:r>
              <a:rPr lang="es-419" sz="1050" dirty="0" err="1">
                <a:solidFill>
                  <a:schemeClr val="bg1"/>
                </a:solidFill>
                <a:latin typeface="Courier New" panose="02070309020205020404" pitchFamily="49" charset="0"/>
                <a:cs typeface="Courier New" panose="02070309020205020404" pitchFamily="49" charset="0"/>
              </a:rPr>
              <a:t>Type</a:t>
            </a:r>
            <a:r>
              <a:rPr lang="es-419" sz="1050" dirty="0">
                <a:solidFill>
                  <a:schemeClr val="bg1"/>
                </a:solidFill>
                <a:latin typeface="Courier New" panose="02070309020205020404" pitchFamily="49" charset="0"/>
                <a:cs typeface="Courier New" panose="02070309020205020404" pitchFamily="49" charset="0"/>
              </a:rPr>
              <a:t> escape </a:t>
            </a:r>
            <a:r>
              <a:rPr lang="es-419" sz="1050" dirty="0" err="1">
                <a:solidFill>
                  <a:schemeClr val="bg1"/>
                </a:solidFill>
                <a:latin typeface="Courier New" panose="02070309020205020404" pitchFamily="49" charset="0"/>
                <a:cs typeface="Courier New" panose="02070309020205020404" pitchFamily="49" charset="0"/>
              </a:rPr>
              <a:t>sequence</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to</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abort</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Sending</a:t>
            </a:r>
            <a:r>
              <a:rPr lang="es-419" sz="1050" dirty="0">
                <a:solidFill>
                  <a:schemeClr val="bg1"/>
                </a:solidFill>
                <a:latin typeface="Courier New" panose="02070309020205020404" pitchFamily="49" charset="0"/>
                <a:cs typeface="Courier New" panose="02070309020205020404" pitchFamily="49" charset="0"/>
              </a:rPr>
              <a:t> 5, 100-byte ICMP </a:t>
            </a:r>
            <a:r>
              <a:rPr lang="es-419" sz="1050" dirty="0" err="1">
                <a:solidFill>
                  <a:schemeClr val="bg1"/>
                </a:solidFill>
                <a:latin typeface="Courier New" panose="02070309020205020404" pitchFamily="49" charset="0"/>
                <a:cs typeface="Courier New" panose="02070309020205020404" pitchFamily="49" charset="0"/>
              </a:rPr>
              <a:t>Echos</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to</a:t>
            </a:r>
            <a:r>
              <a:rPr lang="es-419" sz="1050" dirty="0">
                <a:solidFill>
                  <a:schemeClr val="bg1"/>
                </a:solidFill>
                <a:latin typeface="Courier New" panose="02070309020205020404" pitchFamily="49" charset="0"/>
                <a:cs typeface="Courier New" panose="02070309020205020404" pitchFamily="49" charset="0"/>
              </a:rPr>
              <a:t> 172.16.2.2, </a:t>
            </a:r>
            <a:r>
              <a:rPr lang="es-419" sz="1050" dirty="0" err="1">
                <a:solidFill>
                  <a:schemeClr val="bg1"/>
                </a:solidFill>
                <a:latin typeface="Courier New" panose="02070309020205020404" pitchFamily="49" charset="0"/>
                <a:cs typeface="Courier New" panose="02070309020205020404" pitchFamily="49" charset="0"/>
              </a:rPr>
              <a:t>timeout</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is</a:t>
            </a:r>
            <a:r>
              <a:rPr lang="es-419" sz="1050" dirty="0">
                <a:solidFill>
                  <a:schemeClr val="bg1"/>
                </a:solidFill>
                <a:latin typeface="Courier New" panose="02070309020205020404" pitchFamily="49" charset="0"/>
                <a:cs typeface="Courier New" panose="02070309020205020404" pitchFamily="49" charset="0"/>
              </a:rPr>
              <a:t> 2 </a:t>
            </a:r>
            <a:r>
              <a:rPr lang="es-419" sz="1050" dirty="0" err="1">
                <a:solidFill>
                  <a:schemeClr val="bg1"/>
                </a:solidFill>
                <a:latin typeface="Courier New" panose="02070309020205020404" pitchFamily="49" charset="0"/>
                <a:cs typeface="Courier New" panose="02070309020205020404" pitchFamily="49" charset="0"/>
              </a:rPr>
              <a:t>seconds</a:t>
            </a:r>
            <a:r>
              <a:rPr lang="es-419" sz="1050" dirty="0">
                <a:solidFill>
                  <a:schemeClr val="bg1"/>
                </a:solidFill>
                <a:latin typeface="Courier New" panose="02070309020205020404" pitchFamily="49" charset="0"/>
                <a:cs typeface="Courier New" panose="02070309020205020404" pitchFamily="49" charset="0"/>
              </a:rPr>
              <a:t>: </a:t>
            </a:r>
          </a:p>
          <a:p>
            <a:pPr rtl="0"/>
            <a:r>
              <a:rPr lang="es-419" sz="1050" dirty="0">
                <a:solidFill>
                  <a:schemeClr val="bg1"/>
                </a:solidFill>
                <a:latin typeface="Courier New" panose="02070309020205020404" pitchFamily="49" charset="0"/>
                <a:cs typeface="Courier New" panose="02070309020205020404" pitchFamily="49" charset="0"/>
              </a:rPr>
              <a:t>!!!!!</a:t>
            </a:r>
          </a:p>
          <a:p>
            <a:pPr rtl="0"/>
            <a:r>
              <a:rPr lang="es-419" sz="1050" dirty="0" err="1">
                <a:solidFill>
                  <a:schemeClr val="bg1"/>
                </a:solidFill>
                <a:latin typeface="Courier New" panose="02070309020205020404" pitchFamily="49" charset="0"/>
                <a:cs typeface="Courier New" panose="02070309020205020404" pitchFamily="49" charset="0"/>
              </a:rPr>
              <a:t>Success</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rate</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is</a:t>
            </a:r>
            <a:r>
              <a:rPr lang="es-419" sz="1050" dirty="0">
                <a:solidFill>
                  <a:schemeClr val="bg1"/>
                </a:solidFill>
                <a:latin typeface="Courier New" panose="02070309020205020404" pitchFamily="49" charset="0"/>
                <a:cs typeface="Courier New" panose="02070309020205020404" pitchFamily="49" charset="0"/>
              </a:rPr>
              <a:t> 100 </a:t>
            </a:r>
            <a:r>
              <a:rPr lang="es-419" sz="1050" dirty="0" err="1">
                <a:solidFill>
                  <a:schemeClr val="bg1"/>
                </a:solidFill>
                <a:latin typeface="Courier New" panose="02070309020205020404" pitchFamily="49" charset="0"/>
                <a:cs typeface="Courier New" panose="02070309020205020404" pitchFamily="49" charset="0"/>
              </a:rPr>
              <a:t>percent</a:t>
            </a:r>
            <a:r>
              <a:rPr lang="es-419" sz="1050" dirty="0">
                <a:solidFill>
                  <a:schemeClr val="bg1"/>
                </a:solidFill>
                <a:latin typeface="Courier New" panose="02070309020205020404" pitchFamily="49" charset="0"/>
                <a:cs typeface="Courier New" panose="02070309020205020404" pitchFamily="49" charset="0"/>
              </a:rPr>
              <a:t> (5/5)</a:t>
            </a:r>
          </a:p>
          <a:p>
            <a:pPr rtl="0"/>
            <a:r>
              <a:rPr lang="es-419" sz="1050" dirty="0">
                <a:solidFill>
                  <a:schemeClr val="bg1"/>
                </a:solidFill>
                <a:latin typeface="Courier New" panose="02070309020205020404" pitchFamily="49" charset="0"/>
                <a:cs typeface="Courier New" panose="02070309020205020404" pitchFamily="49" charset="0"/>
              </a:rPr>
              <a:t>R1# </a:t>
            </a:r>
            <a:r>
              <a:rPr lang="es-419" sz="1050" b="1" dirty="0">
                <a:solidFill>
                  <a:srgbClr val="FFFF00"/>
                </a:solidFill>
                <a:latin typeface="Courier New" panose="02070309020205020404" pitchFamily="49" charset="0"/>
                <a:cs typeface="Courier New" panose="02070309020205020404" pitchFamily="49" charset="0"/>
              </a:rPr>
              <a:t>ping 192.168.2.1 </a:t>
            </a:r>
          </a:p>
          <a:p>
            <a:pPr rtl="0"/>
            <a:r>
              <a:rPr lang="es-419" sz="1050" dirty="0" err="1">
                <a:solidFill>
                  <a:schemeClr val="bg1"/>
                </a:solidFill>
                <a:latin typeface="Courier New" panose="02070309020205020404" pitchFamily="49" charset="0"/>
                <a:cs typeface="Courier New" panose="02070309020205020404" pitchFamily="49" charset="0"/>
              </a:rPr>
              <a:t>Type</a:t>
            </a:r>
            <a:r>
              <a:rPr lang="es-419" sz="1050" dirty="0">
                <a:solidFill>
                  <a:schemeClr val="bg1"/>
                </a:solidFill>
                <a:latin typeface="Courier New" panose="02070309020205020404" pitchFamily="49" charset="0"/>
                <a:cs typeface="Courier New" panose="02070309020205020404" pitchFamily="49" charset="0"/>
              </a:rPr>
              <a:t> escape </a:t>
            </a:r>
            <a:r>
              <a:rPr lang="es-419" sz="1050" dirty="0" err="1">
                <a:solidFill>
                  <a:schemeClr val="bg1"/>
                </a:solidFill>
                <a:latin typeface="Courier New" panose="02070309020205020404" pitchFamily="49" charset="0"/>
                <a:cs typeface="Courier New" panose="02070309020205020404" pitchFamily="49" charset="0"/>
              </a:rPr>
              <a:t>sequence</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to</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abort</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Sending</a:t>
            </a:r>
            <a:r>
              <a:rPr lang="es-419" sz="1050" dirty="0">
                <a:solidFill>
                  <a:schemeClr val="bg1"/>
                </a:solidFill>
                <a:latin typeface="Courier New" panose="02070309020205020404" pitchFamily="49" charset="0"/>
                <a:cs typeface="Courier New" panose="02070309020205020404" pitchFamily="49" charset="0"/>
              </a:rPr>
              <a:t> 5, 100-byte ICMP </a:t>
            </a:r>
            <a:r>
              <a:rPr lang="es-419" sz="1050" dirty="0" err="1">
                <a:solidFill>
                  <a:schemeClr val="bg1"/>
                </a:solidFill>
                <a:latin typeface="Courier New" panose="02070309020205020404" pitchFamily="49" charset="0"/>
                <a:cs typeface="Courier New" panose="02070309020205020404" pitchFamily="49" charset="0"/>
              </a:rPr>
              <a:t>Echos</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to</a:t>
            </a:r>
            <a:r>
              <a:rPr lang="es-419" sz="1050" dirty="0">
                <a:solidFill>
                  <a:schemeClr val="bg1"/>
                </a:solidFill>
                <a:latin typeface="Courier New" panose="02070309020205020404" pitchFamily="49" charset="0"/>
                <a:cs typeface="Courier New" panose="02070309020205020404" pitchFamily="49" charset="0"/>
              </a:rPr>
              <a:t> 192.168.2.1, </a:t>
            </a:r>
            <a:r>
              <a:rPr lang="es-419" sz="1050" dirty="0" err="1">
                <a:solidFill>
                  <a:schemeClr val="bg1"/>
                </a:solidFill>
                <a:latin typeface="Courier New" panose="02070309020205020404" pitchFamily="49" charset="0"/>
                <a:cs typeface="Courier New" panose="02070309020205020404" pitchFamily="49" charset="0"/>
              </a:rPr>
              <a:t>timeout</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is</a:t>
            </a:r>
            <a:r>
              <a:rPr lang="es-419" sz="1050" dirty="0">
                <a:solidFill>
                  <a:schemeClr val="bg1"/>
                </a:solidFill>
                <a:latin typeface="Courier New" panose="02070309020205020404" pitchFamily="49" charset="0"/>
                <a:cs typeface="Courier New" panose="02070309020205020404" pitchFamily="49" charset="0"/>
              </a:rPr>
              <a:t> 2 </a:t>
            </a:r>
            <a:r>
              <a:rPr lang="es-419" sz="1050" dirty="0" err="1">
                <a:solidFill>
                  <a:schemeClr val="bg1"/>
                </a:solidFill>
                <a:latin typeface="Courier New" panose="02070309020205020404" pitchFamily="49" charset="0"/>
                <a:cs typeface="Courier New" panose="02070309020205020404" pitchFamily="49" charset="0"/>
              </a:rPr>
              <a:t>seconds</a:t>
            </a:r>
            <a:r>
              <a:rPr lang="es-419" sz="1050" dirty="0">
                <a:solidFill>
                  <a:schemeClr val="bg1"/>
                </a:solidFill>
                <a:latin typeface="Courier New" panose="02070309020205020404" pitchFamily="49" charset="0"/>
                <a:cs typeface="Courier New" panose="02070309020205020404" pitchFamily="49" charset="0"/>
              </a:rPr>
              <a:t>: ..... </a:t>
            </a:r>
          </a:p>
          <a:p>
            <a:pPr rtl="0"/>
            <a:r>
              <a:rPr lang="es-419" sz="1050" dirty="0" err="1">
                <a:solidFill>
                  <a:schemeClr val="bg1"/>
                </a:solidFill>
                <a:latin typeface="Courier New" panose="02070309020205020404" pitchFamily="49" charset="0"/>
                <a:cs typeface="Courier New" panose="02070309020205020404" pitchFamily="49" charset="0"/>
              </a:rPr>
              <a:t>Success</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rate</a:t>
            </a:r>
            <a:r>
              <a:rPr lang="es-419" sz="1050" dirty="0">
                <a:solidFill>
                  <a:schemeClr val="bg1"/>
                </a:solidFill>
                <a:latin typeface="Courier New" panose="02070309020205020404" pitchFamily="49" charset="0"/>
                <a:cs typeface="Courier New" panose="02070309020205020404" pitchFamily="49" charset="0"/>
              </a:rPr>
              <a:t> </a:t>
            </a:r>
            <a:r>
              <a:rPr lang="es-419" sz="1050" dirty="0" err="1">
                <a:solidFill>
                  <a:schemeClr val="bg1"/>
                </a:solidFill>
                <a:latin typeface="Courier New" panose="02070309020205020404" pitchFamily="49" charset="0"/>
                <a:cs typeface="Courier New" panose="02070309020205020404" pitchFamily="49" charset="0"/>
              </a:rPr>
              <a:t>is</a:t>
            </a:r>
            <a:r>
              <a:rPr lang="es-419" sz="1050" dirty="0">
                <a:solidFill>
                  <a:schemeClr val="bg1"/>
                </a:solidFill>
                <a:latin typeface="Courier New" panose="02070309020205020404" pitchFamily="49" charset="0"/>
                <a:cs typeface="Courier New" panose="02070309020205020404" pitchFamily="49" charset="0"/>
              </a:rPr>
              <a:t> 0 </a:t>
            </a:r>
            <a:r>
              <a:rPr lang="es-419" sz="1050" dirty="0" err="1">
                <a:solidFill>
                  <a:schemeClr val="bg1"/>
                </a:solidFill>
                <a:latin typeface="Courier New" panose="02070309020205020404" pitchFamily="49" charset="0"/>
                <a:cs typeface="Courier New" panose="02070309020205020404" pitchFamily="49" charset="0"/>
              </a:rPr>
              <a:t>percent</a:t>
            </a:r>
            <a:r>
              <a:rPr lang="es-419" sz="1050" dirty="0">
                <a:solidFill>
                  <a:schemeClr val="bg1"/>
                </a:solidFill>
                <a:latin typeface="Courier New" panose="02070309020205020404" pitchFamily="49" charset="0"/>
                <a:cs typeface="Courier New" panose="02070309020205020404" pitchFamily="49" charset="0"/>
              </a:rPr>
              <a:t> (0/5)</a:t>
            </a:r>
          </a:p>
        </p:txBody>
      </p:sp>
    </p:spTree>
    <p:custDataLst>
      <p:tags r:id="rId1"/>
    </p:custDataLst>
    <p:extLst>
      <p:ext uri="{BB962C8B-B14F-4D97-AF65-F5344CB8AC3E}">
        <p14:creationId xmlns:p14="http://schemas.microsoft.com/office/powerpoint/2010/main" val="31395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5221</TotalTime>
  <Words>3148</Words>
  <Application>Microsoft Office PowerPoint</Application>
  <PresentationFormat>Presentación en pantalla (16:9)</PresentationFormat>
  <Paragraphs>424</Paragraphs>
  <Slides>41</Slides>
  <Notes>41</Notes>
  <HiddenSlides>1</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Default Theme</vt:lpstr>
      <vt:lpstr>Módulo 15: Enrutamiento IP Estático</vt:lpstr>
      <vt:lpstr>Objetivos del módulo</vt:lpstr>
      <vt:lpstr>15.1 Rutas Estáticas</vt:lpstr>
      <vt:lpstr>Rutas Estáticas Tipos de Rutas Estáticas</vt:lpstr>
      <vt:lpstr>Rutas Estáticas Opciones de siguiente salto</vt:lpstr>
      <vt:lpstr>Rutas Estática Comando Ruta Estática IPv4</vt:lpstr>
      <vt:lpstr>Rutas Estáticas Comando Ruta Estática IPv6</vt:lpstr>
      <vt:lpstr>Rutas Estáticas Topología Dual-Stack</vt:lpstr>
      <vt:lpstr>Rutas estáticas  Inicio de tablas de enrutamiento IPv4</vt:lpstr>
      <vt:lpstr>Rutas Estáticas Iniciando tablas de enrutamiento IPv6</vt:lpstr>
      <vt:lpstr>15.2 Configurar Rutas IP Estáticas</vt:lpstr>
      <vt:lpstr>Configurar Rutas IP Estáticas Configurar una ruta estática de siguiente salto IPv4 </vt:lpstr>
      <vt:lpstr>Configurar Rutas IP Estáticas Configurar una ruta estática de siguiente salto IPv6 </vt:lpstr>
      <vt:lpstr>Configurar Rutas IP Estáticas Configurar una ruta estática conectada directamente IPv4</vt:lpstr>
      <vt:lpstr>Configurar Rutas IP Estáticas Configurar una ruta estática conectada directamente IPv6</vt:lpstr>
      <vt:lpstr>Configurar Rutas IP Estáticas Configurar una ruta estática totalmente especificada IPv4 </vt:lpstr>
      <vt:lpstr>Configurar Rutas IP Estáticas Configurar una ruta estática totalmente especificada IPv6 </vt:lpstr>
      <vt:lpstr>Configurar Rutas IP Estáticas Configurar una ruta estática totalmente especificada IPv6 </vt:lpstr>
      <vt:lpstr>Configurar Rutas IP Estáticas Verificar Rutas Estáticas</vt:lpstr>
      <vt:lpstr>15.3 Configurar Rutas IP Estáticas Predeterminadas</vt:lpstr>
      <vt:lpstr>Configurar Rutas IP Estáticas Predeterminadas Ruta Estática Predeterminada</vt:lpstr>
      <vt:lpstr>Configurar Rutas IP Estáticas Predeterminadas Ruta Estática Predeterminada (Cont.)</vt:lpstr>
      <vt:lpstr>Configurar Rutas IP Estáticas Predeterminadas  Configurar una Ruta Estática Predeterminada</vt:lpstr>
      <vt:lpstr>Configurar rutas estáticas predeterminadas IP  Verificar una ruta estática predeterminada</vt:lpstr>
      <vt:lpstr>Configurar rutas estáticas predeterminadas IP Verificar una ruta estática predeterminada (Cont.) </vt:lpstr>
      <vt:lpstr>15.4 Configurar Rutas Estáticas Flotantes</vt:lpstr>
      <vt:lpstr>Configurar Rutas Estáticas Flotantes Rutas Estáticas Flotantes</vt:lpstr>
      <vt:lpstr>Configurar Rutas Estáticas Flotantes Configurar Rutas Estáticas Flotantes IPv4 e IPv6</vt:lpstr>
      <vt:lpstr>Configurar Rutas Estáticas Flotantes Probar Rutas Estáticas Flotantes</vt:lpstr>
      <vt:lpstr>15.5 Configurar de Rutas de Host Estáticas</vt:lpstr>
      <vt:lpstr>Configurar Rutas de Host Estáticas Rutas de Host</vt:lpstr>
      <vt:lpstr>Configurar Rutas de Host Estáticas Rutas de Host Instaladas Automáticamente</vt:lpstr>
      <vt:lpstr>Configurar Rutas de Host Estáticas Rutas Estaticas de Host</vt:lpstr>
      <vt:lpstr>Configurar Rutas de Host Estáticas Configurar Rutas de Host Estáticas</vt:lpstr>
      <vt:lpstr>Configurar rutas de host estáticas Verificar rutas de host estáticas</vt:lpstr>
      <vt:lpstr>Configurar rutas de host estáticas Configurar ruta de host estática IPv6 con Link-Local de siguiente salto</vt:lpstr>
      <vt:lpstr>15.6 - Módulo de práctica y cuestionario</vt:lpstr>
      <vt:lpstr>Módulo Práctica y Cuestionario Packet Tracer Configuración de rutas estáticas y predeterminadas IPv4 eIPv6</vt:lpstr>
      <vt:lpstr>Módulo Práctica y Cuestionario Packet Tracer Configuración de rutas estáticas y predeterminadas IPv4 eIPv6</vt:lpstr>
      <vt:lpstr>Módulo 15: Enrutamiento IP estático Nuevos términos y comandos</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359</cp:revision>
  <dcterms:created xsi:type="dcterms:W3CDTF">2019-10-18T06:21:22Z</dcterms:created>
  <dcterms:modified xsi:type="dcterms:W3CDTF">2020-11-25T17:29:12Z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