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sldIdLst>
    <p:sldId id="876" r:id="rId2"/>
    <p:sldId id="1096" r:id="rId3"/>
    <p:sldId id="759" r:id="rId4"/>
    <p:sldId id="1054" r:id="rId5"/>
    <p:sldId id="1159" r:id="rId6"/>
    <p:sldId id="1160" r:id="rId7"/>
    <p:sldId id="1056" r:id="rId8"/>
    <p:sldId id="1103" r:id="rId9"/>
    <p:sldId id="1104" r:id="rId10"/>
    <p:sldId id="1106" r:id="rId11"/>
    <p:sldId id="957" r:id="rId12"/>
    <p:sldId id="1155" r:id="rId13"/>
    <p:sldId id="1156" r:id="rId14"/>
    <p:sldId id="291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  <p:cmAuthor id="3" name="Sue Livingston -X (suliving - UNICON INC at Cisco)" initials="SL-(-UIaC" lastIdx="29" clrIdx="3">
    <p:extLst/>
  </p:cmAuthor>
  <p:cmAuthor id="4" name="jagibbon" initials="jmg" lastIdx="8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FE8F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77285" autoAdjust="0"/>
  </p:normalViewPr>
  <p:slideViewPr>
    <p:cSldViewPr snapToGrid="0" showGuides="1">
      <p:cViewPr varScale="1">
        <p:scale>
          <a:sx n="98" d="100"/>
          <a:sy n="98" d="100"/>
        </p:scale>
        <p:origin x="-738" y="-10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na Carrillo Campos" userId="c9490811-8b3c-4908-821e-39b65b913e1a" providerId="ADAL" clId="{AFECAB15-FE12-4206-A070-874551682BD6}"/>
    <pc:docChg chg="custSel modSld">
      <pc:chgData name="Gloriana Carrillo Campos" userId="c9490811-8b3c-4908-821e-39b65b913e1a" providerId="ADAL" clId="{AFECAB15-FE12-4206-A070-874551682BD6}" dt="2020-05-14T22:01:14.418" v="46" actId="1076"/>
      <pc:docMkLst>
        <pc:docMk/>
      </pc:docMkLst>
      <pc:sldChg chg="modSp">
        <pc:chgData name="Gloriana Carrillo Campos" userId="c9490811-8b3c-4908-821e-39b65b913e1a" providerId="ADAL" clId="{AFECAB15-FE12-4206-A070-874551682BD6}" dt="2020-05-14T21:43:29.336" v="29" actId="1076"/>
        <pc:sldMkLst>
          <pc:docMk/>
          <pc:sldMk cId="1989389863" sldId="876"/>
        </pc:sldMkLst>
        <pc:spChg chg="mod">
          <ac:chgData name="Gloriana Carrillo Campos" userId="c9490811-8b3c-4908-821e-39b65b913e1a" providerId="ADAL" clId="{AFECAB15-FE12-4206-A070-874551682BD6}" dt="2020-05-14T21:43:29.336" v="29" actId="1076"/>
          <ac:spMkLst>
            <pc:docMk/>
            <pc:sldMk cId="1989389863" sldId="876"/>
            <ac:spMk id="6" creationId="{00000000-0000-0000-0000-000000000000}"/>
          </ac:spMkLst>
        </pc:spChg>
      </pc:sldChg>
      <pc:sldChg chg="modSp">
        <pc:chgData name="Gloriana Carrillo Campos" userId="c9490811-8b3c-4908-821e-39b65b913e1a" providerId="ADAL" clId="{AFECAB15-FE12-4206-A070-874551682BD6}" dt="2020-05-14T21:43:40.691" v="31" actId="14100"/>
        <pc:sldMkLst>
          <pc:docMk/>
          <pc:sldMk cId="945709179" sldId="1096"/>
        </pc:sldMkLst>
        <pc:spChg chg="mod">
          <ac:chgData name="Gloriana Carrillo Campos" userId="c9490811-8b3c-4908-821e-39b65b913e1a" providerId="ADAL" clId="{AFECAB15-FE12-4206-A070-874551682BD6}" dt="2020-05-14T21:36:05.038" v="13" actId="313"/>
          <ac:spMkLst>
            <pc:docMk/>
            <pc:sldMk cId="945709179" sldId="1096"/>
            <ac:spMk id="3" creationId="{B5758CB9-E7D6-4639-ACDC-3F86DC2D2F72}"/>
          </ac:spMkLst>
        </pc:spChg>
        <pc:graphicFrameChg chg="modGraphic">
          <ac:chgData name="Gloriana Carrillo Campos" userId="c9490811-8b3c-4908-821e-39b65b913e1a" providerId="ADAL" clId="{AFECAB15-FE12-4206-A070-874551682BD6}" dt="2020-05-14T21:43:40.691" v="31" actId="14100"/>
          <ac:graphicFrameMkLst>
            <pc:docMk/>
            <pc:sldMk cId="945709179" sldId="1096"/>
            <ac:graphicFrameMk id="2" creationId="{E974E1EB-2DBE-496F-B0B0-6C44227DA401}"/>
          </ac:graphicFrameMkLst>
        </pc:graphicFrameChg>
      </pc:sldChg>
      <pc:sldChg chg="modSp">
        <pc:chgData name="Gloriana Carrillo Campos" userId="c9490811-8b3c-4908-821e-39b65b913e1a" providerId="ADAL" clId="{AFECAB15-FE12-4206-A070-874551682BD6}" dt="2020-05-14T22:01:14.418" v="46" actId="1076"/>
        <pc:sldMkLst>
          <pc:docMk/>
          <pc:sldMk cId="1166139759" sldId="1104"/>
        </pc:sldMkLst>
        <pc:graphicFrameChg chg="mod">
          <ac:chgData name="Gloriana Carrillo Campos" userId="c9490811-8b3c-4908-821e-39b65b913e1a" providerId="ADAL" clId="{AFECAB15-FE12-4206-A070-874551682BD6}" dt="2020-05-14T22:01:14.418" v="46" actId="1076"/>
          <ac:graphicFrameMkLst>
            <pc:docMk/>
            <pc:sldMk cId="1166139759" sldId="1104"/>
            <ac:graphicFrameMk id="2" creationId="{B73E4837-7A3B-4797-BFB6-6F7F910E2136}"/>
          </ac:graphicFrameMkLst>
        </pc:graphicFrameChg>
      </pc:sldChg>
      <pc:sldChg chg="modSp">
        <pc:chgData name="Gloriana Carrillo Campos" userId="c9490811-8b3c-4908-821e-39b65b913e1a" providerId="ADAL" clId="{AFECAB15-FE12-4206-A070-874551682BD6}" dt="2020-05-14T21:44:59.363" v="40" actId="404"/>
        <pc:sldMkLst>
          <pc:docMk/>
          <pc:sldMk cId="2085583176" sldId="1106"/>
        </pc:sldMkLst>
        <pc:spChg chg="mod">
          <ac:chgData name="Gloriana Carrillo Campos" userId="c9490811-8b3c-4908-821e-39b65b913e1a" providerId="ADAL" clId="{AFECAB15-FE12-4206-A070-874551682BD6}" dt="2020-05-14T21:44:38.505" v="33" actId="255"/>
          <ac:spMkLst>
            <pc:docMk/>
            <pc:sldMk cId="2085583176" sldId="1106"/>
            <ac:spMk id="4" creationId="{50693879-5816-3444-9D50-A12F1F37F5DE}"/>
          </ac:spMkLst>
        </pc:spChg>
        <pc:spChg chg="mod">
          <ac:chgData name="Gloriana Carrillo Campos" userId="c9490811-8b3c-4908-821e-39b65b913e1a" providerId="ADAL" clId="{AFECAB15-FE12-4206-A070-874551682BD6}" dt="2020-05-14T21:44:59.363" v="40" actId="404"/>
          <ac:spMkLst>
            <pc:docMk/>
            <pc:sldMk cId="2085583176" sldId="1106"/>
            <ac:spMk id="10" creationId="{2283DF60-4C91-485F-BDD1-7A4CB657C5F3}"/>
          </ac:spMkLst>
        </pc:spChg>
      </pc:sldChg>
      <pc:sldChg chg="modSp">
        <pc:chgData name="Gloriana Carrillo Campos" userId="c9490811-8b3c-4908-821e-39b65b913e1a" providerId="ADAL" clId="{AFECAB15-FE12-4206-A070-874551682BD6}" dt="2020-05-14T21:41:57.890" v="28" actId="20577"/>
        <pc:sldMkLst>
          <pc:docMk/>
          <pc:sldMk cId="1575232868" sldId="1156"/>
        </pc:sldMkLst>
        <pc:spChg chg="mod">
          <ac:chgData name="Gloriana Carrillo Campos" userId="c9490811-8b3c-4908-821e-39b65b913e1a" providerId="ADAL" clId="{AFECAB15-FE12-4206-A070-874551682BD6}" dt="2020-05-14T21:40:32.809" v="19" actId="1036"/>
          <ac:spMkLst>
            <pc:docMk/>
            <pc:sldMk cId="1575232868" sldId="1156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AFECAB15-FE12-4206-A070-874551682BD6}" dt="2020-05-14T21:41:57.890" v="28" actId="20577"/>
          <ac:spMkLst>
            <pc:docMk/>
            <pc:sldMk cId="1575232868" sldId="1156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AFECAB15-FE12-4206-A070-874551682BD6}" dt="2020-05-14T22:00:43.023" v="45" actId="1076"/>
        <pc:sldMkLst>
          <pc:docMk/>
          <pc:sldMk cId="1804562631" sldId="1159"/>
        </pc:sldMkLst>
        <pc:picChg chg="mod">
          <ac:chgData name="Gloriana Carrillo Campos" userId="c9490811-8b3c-4908-821e-39b65b913e1a" providerId="ADAL" clId="{AFECAB15-FE12-4206-A070-874551682BD6}" dt="2020-05-14T22:00:43.023" v="45" actId="1076"/>
          <ac:picMkLst>
            <pc:docMk/>
            <pc:sldMk cId="1804562631" sldId="1159"/>
            <ac:picMk id="6" creationId="{C4C5A040-7E14-4570-B49B-A4A0DA33D3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Cisco Networking Academy Program</a:t>
            </a:r>
          </a:p>
          <a:p>
            <a:pPr lvl="0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16: Solución de Problemas de Rutas Estáticas y Predeterminadas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16 – Solución de problemas de rutas estáticas y predeterminadas</a:t>
            </a:r>
          </a:p>
          <a:p>
            <a:pPr rtl="0"/>
            <a:r>
              <a:rPr lang="es-419"/>
              <a:t>16.2 – Solución de Problemas de Configuración de Rutas Estáticas y Predeterminadas IPv4</a:t>
            </a:r>
          </a:p>
          <a:p>
            <a:pPr rtl="0"/>
            <a:r>
              <a:rPr lang="es-419"/>
              <a:t>16.2.3 –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Resolución de un problema de conectividad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16.2.4 —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Comprobador de sintaxis - Solucionar problemas de rutas estáticas y predeterminadas IPv4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99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16 – Solución de Problemas de Rutas Estáticas y Predeterminadas</a:t>
            </a:r>
          </a:p>
          <a:p>
            <a:pPr rtl="0"/>
            <a:r>
              <a:rPr lang="es-419"/>
              <a:t>16.3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16 – Solución de Problemas de Rutas Estáticas y Predeterminadas</a:t>
            </a:r>
          </a:p>
          <a:p>
            <a:pPr rtl="0"/>
            <a:r>
              <a:rPr lang="es-419"/>
              <a:t>16.3 Módulo de Práctica y Cuestionario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16.3.1 — Packet Tracer —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Solucionar problemas de rutas estáticas y predeterminadas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77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16 – Solución de Problemas de Rutas Estáticas y Predeterminadas</a:t>
            </a:r>
          </a:p>
          <a:p>
            <a:pPr rtl="0"/>
            <a:r>
              <a:rPr lang="es-419"/>
              <a:t>16.3 Módulo de Práctica y Cuestionario</a:t>
            </a:r>
          </a:p>
          <a:p>
            <a:pPr rtl="0"/>
            <a:r>
              <a:rPr lang="es-419"/>
              <a:t>16.3.2 – Lab -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Solución de Problemas de Rutas Estáticas y Predeterminadas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42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Solución de Problemas de Rutas Estáticas y Predeterminadas</a:t>
            </a:r>
          </a:p>
          <a:p>
            <a:pPr rtl="0">
              <a:buFontTx/>
              <a:buNone/>
            </a:pPr>
            <a:r>
              <a:rPr lang="es-419" sz="1200" b="0"/>
              <a:t>16.0 –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16.0.2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en este módulo?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Solución de Problemas de Rutas Estáticas y Predeterminadas</a:t>
            </a:r>
          </a:p>
          <a:p>
            <a:pPr rtl="0">
              <a:buFontTx/>
              <a:buNone/>
            </a:pPr>
            <a:r>
              <a:rPr lang="es-419" sz="1200" b="0"/>
              <a:t>16.1 – </a:t>
            </a:r>
            <a:r>
              <a:rPr lang="es-419"/>
              <a:t>Procesamiento de paquetes con rutas estáticas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Solución de Problemas de Rutas Estáticas y Predeterminadas</a:t>
            </a:r>
          </a:p>
          <a:p>
            <a:pPr rtl="0"/>
            <a:r>
              <a:rPr lang="es-419"/>
              <a:t>16.1 – Procesamiento de paquetes con rutas estáticas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16.1.1 –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Rutas estáticas y Reenvío de Paquetes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Solución de Problemas de Rutas Estáticas y Predeterminadas</a:t>
            </a:r>
          </a:p>
          <a:p>
            <a:pPr rtl="0"/>
            <a:r>
              <a:rPr lang="es-419"/>
              <a:t>16.1 – Procesamiento de paquetes con rutas estáticas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16.1.1 –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Rutas estáticas y Reenvío de Paquetes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7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Solución de Problemas de Rutas Estáticas y Predeterminadas</a:t>
            </a:r>
          </a:p>
          <a:p>
            <a:pPr rtl="0"/>
            <a:r>
              <a:rPr lang="es-419"/>
              <a:t>16.1 – Procesamiento de paquetes con rutas estáticas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16.1.1 –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Rutas estáticas y Reenvío de Paquetes (Cont.)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16.1.2</a:t>
            </a:r>
            <a:r>
              <a:rPr lang="es-419"/>
              <a:t> — </a:t>
            </a:r>
            <a:r>
              <a:rPr lang="es-419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Compruebe su comprensión - Procesamiento de paquetes con rutas estáticas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55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16 – Solución de problemas de rutas estáticas y predeterminadas</a:t>
            </a:r>
          </a:p>
          <a:p>
            <a:pPr rtl="0"/>
            <a:r>
              <a:rPr lang="es-419"/>
              <a:t>16.2 – Solución de Problemas de Configuración de Rutas Estáticas y Predeterminadas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16 – Solución de problemas de rutas estáticas y predeterminadas</a:t>
            </a:r>
          </a:p>
          <a:p>
            <a:pPr rtl="0"/>
            <a:r>
              <a:rPr lang="es-419" dirty="0"/>
              <a:t>16.2 – Solución de Problemas de Configuración de Rutas Estáticas y Predeterminadas IPv4</a:t>
            </a:r>
          </a:p>
          <a:p>
            <a:pPr rtl="0"/>
            <a:r>
              <a:rPr lang="es-419" dirty="0"/>
              <a:t>16.2.1 — Cambios en la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15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16 – Solución de problemas de rutas estáticas y predeterminadas</a:t>
            </a:r>
          </a:p>
          <a:p>
            <a:pPr rtl="0"/>
            <a:r>
              <a:rPr lang="es-419" dirty="0"/>
              <a:t>16.2 – Solución de Problemas de Configuración de Rutas Estáticas y Predeterminadas IPv4</a:t>
            </a:r>
          </a:p>
          <a:p>
            <a:pPr rtl="0"/>
            <a:r>
              <a:rPr lang="es-419" dirty="0"/>
              <a:t>16.2.2 - Comandos Comunes para Solución de Problemas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08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729383"/>
            <a:ext cx="6658416" cy="1080143"/>
          </a:xfrm>
        </p:spPr>
        <p:txBody>
          <a:bodyPr/>
          <a:lstStyle/>
          <a:p>
            <a:pPr rtl="0"/>
            <a:r>
              <a:rPr lang="es-419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16: Solución de Problemas de Rutas Estáticas y Predeterminadas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lvl="0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Solución de Problemas de Configuración de Rutas Estáticas y Predeterminadas IPv4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 Resolver problemas de Conectividad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5022898" cy="1716331"/>
          </a:xfrm>
        </p:spPr>
        <p:txBody>
          <a:bodyPr/>
          <a:lstStyle/>
          <a:p>
            <a:pPr marL="0" indent="0" algn="l" rtl="0"/>
            <a:r>
              <a:rPr lang="es-419" sz="1500" dirty="0">
                <a:solidFill>
                  <a:srgbClr val="000000"/>
                </a:solidFill>
              </a:rPr>
              <a:t>Se produce un error en la conectividad de PC1 a PC3.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Los pings extendidos desde la interfaz R1 G0/0/0 a PC3 fallan.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Los pings de R1 (es decir, interfaz S0/1/0) a R2 son correctos.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Los pings de R1 (es decir, interfaz S0/1/0) a R3 son correctos.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2283DF60-4C91-485F-BDD1-7A4CB657C5F3}"/>
              </a:ext>
            </a:extLst>
          </p:cNvPr>
          <p:cNvSpPr txBox="1">
            <a:spLocks/>
          </p:cNvSpPr>
          <p:nvPr/>
        </p:nvSpPr>
        <p:spPr>
          <a:xfrm>
            <a:off x="369217" y="2695332"/>
            <a:ext cx="4024415" cy="171633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La tabla de enrutamiento R2 revela el problema y se elimina la ruta estática incorrecta.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Una nueva ruta estática resuelve el problema.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419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es-419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172.16.3.0 255.255.255.0 172.16.2.1</a:t>
            </a:r>
            <a:endParaRPr lang="en-CA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2C72D6-6017-493F-8258-1217F22A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69" y="802869"/>
            <a:ext cx="3327108" cy="176888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AAD1D6D-89D0-4094-8B66-34FB3D28F74F}"/>
              </a:ext>
            </a:extLst>
          </p:cNvPr>
          <p:cNvSpPr txBox="1">
            <a:spLocks/>
          </p:cNvSpPr>
          <p:nvPr/>
        </p:nvSpPr>
        <p:spPr>
          <a:xfrm>
            <a:off x="4330262" y="2686456"/>
            <a:ext cx="4707960" cy="188358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 </a:t>
            </a:r>
            <a:r>
              <a:rPr lang="es-419" sz="9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 | begin Gateway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172.16.0.0/16 is variably subnetted, 5 subnets, 2 masks 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172.16.1.0/24 is directly connected, GigabitEthernet0/0/0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172.16.1.1/32 is directly connected, GigabitEthernet0/0/0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172.16.2.0/24 is directly connected, Serial0/l/0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172.16.2.2/32 is directly connected, Serial0/l/0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 172.16.3.0/24 [1/0] via 192.168.1.1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192.168.1.0/24 is variably subnetted, 2 subnets, 2 masks 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192.168.1.0/24 is directly connected, Serial0/1/1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192.168.1.2/32 is directly connected, Serial0/1/1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192.168.2.0/24 [1/0] via 192.168.1.1 </a:t>
            </a:r>
          </a:p>
          <a:p>
            <a:pPr algn="l" rtl="0">
              <a:spcBef>
                <a:spcPts val="0"/>
              </a:spcBef>
            </a:pPr>
            <a:r>
              <a:rPr lang="es-419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R2#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CA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CA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16.3 -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7"/>
          </a:xfrm>
        </p:spPr>
        <p:txBody>
          <a:bodyPr/>
          <a:lstStyle/>
          <a:p>
            <a:pPr rtl="0"/>
            <a:r>
              <a:rPr lang="es-419" sz="1600"/>
              <a:t>Diseño Estructurado</a:t>
            </a:r>
            <a:r>
              <a:rPr lang="en-US" dirty="0"/>
              <a:t/>
            </a:r>
            <a:br>
              <a:rPr lang="en-US" dirty="0"/>
            </a:br>
            <a:r>
              <a:rPr lang="es-419" sz="2300"/>
              <a:t>Solución de problemas de rutas estáticas y predeterminadas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En esta actividad, solucionará las rutas estáticas y predeterminadas y reparará los errores que encuentre.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Solucionar problemas de rutas estáticas IPv4.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Solucionar problemas de rutas estáticas IPv6.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rutas estáticas IPv4.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rutas predeterminadas de IPv4.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rutas estáticas IPv6.</a:t>
            </a:r>
          </a:p>
        </p:txBody>
      </p:sp>
    </p:spTree>
    <p:extLst>
      <p:ext uri="{BB962C8B-B14F-4D97-AF65-F5344CB8AC3E}">
        <p14:creationId xmlns:p14="http://schemas.microsoft.com/office/powerpoint/2010/main" val="25564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274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Diseño Estructurado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Solución de problemas de rutas estáticas y predeterminadas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32693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En esta práctica de laboratorio se cumplirán los siguientes objetivos: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Evaluar el funcionamiento de la red.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Recopilar información, crear un plan de acción e implementar cambios.</a:t>
            </a:r>
          </a:p>
        </p:txBody>
      </p:sp>
    </p:spTree>
    <p:extLst>
      <p:ext uri="{BB962C8B-B14F-4D97-AF65-F5344CB8AC3E}">
        <p14:creationId xmlns:p14="http://schemas.microsoft.com/office/powerpoint/2010/main" val="15752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646783"/>
            <a:ext cx="88046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Titulo de Módulo: </a:t>
            </a:r>
            <a:r>
              <a:rPr kumimoji="0" 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Solución de Problemas de Rutas Estáticas y Predeterminadas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Objetivos de Módulo</a:t>
            </a:r>
            <a:r>
              <a:rPr kumimoji="0" 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Solucionar Problemas de Configuración de Rutas Estáticas y Predeterminadas.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06947"/>
              </p:ext>
            </p:extLst>
          </p:nvPr>
        </p:nvGraphicFramePr>
        <p:xfrm>
          <a:off x="407549" y="1736541"/>
          <a:ext cx="8328900" cy="1792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0000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4208900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9044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7509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Procesamiento de paquetes con rutas estáticas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Explicar la forma en que un router procesa paquetes cuando se configura una ruta estática.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7509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Resuelva problemas de configuración de rutas IPv4 estáticas y predeterminadas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Resolver problemas comunes de configuración de rutas estáticas y predeterminadas.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457091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16.1 Procesamiento de paquetes con rutas estáticas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Procesamiento de paquetes con rutas estáticas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Rutas estáticas y Reenvío de Paquetes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5464332" cy="1530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PC1 dirige un paquete a PC3 y lo envía a la dirección de puerta de enlace predeterminada.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Cuando el paquete llega a la interfaz R1 G0/0/0, R1 des-encapsulará el paquete y busca en la tabla de enrutamiento una entrada de red de destino que coincida.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04E33590-2B40-4C86-B3A2-E0B0D4C7E807}"/>
              </a:ext>
            </a:extLst>
          </p:cNvPr>
          <p:cNvSpPr txBox="1">
            <a:spLocks/>
          </p:cNvSpPr>
          <p:nvPr/>
        </p:nvSpPr>
        <p:spPr>
          <a:xfrm>
            <a:off x="431971" y="2680138"/>
            <a:ext cx="8470291" cy="189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</a:pPr>
            <a:r>
              <a:rPr lang="es-419" sz="1600">
                <a:solidFill>
                  <a:srgbClr val="000000"/>
                </a:solidFill>
              </a:rPr>
              <a:t>Si la dirección IP de destino:</a:t>
            </a:r>
          </a:p>
          <a:p>
            <a:pPr marL="371475" lvl="1" indent="-166688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Coincide con una entrada de ruta estática, R1 utilizará la ruta estática para identificar la dirección IP de salto siguiente o la interfaz de salida.</a:t>
            </a:r>
          </a:p>
          <a:p>
            <a:pPr marL="371475" lvl="1" indent="-166688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No coincide con una ruta específica a la red de destino, entonces R1 utilizará la ruta estática predeterminada (si está configurada).</a:t>
            </a:r>
          </a:p>
          <a:p>
            <a:pPr marL="371475" lvl="1" indent="-166688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No coincide con una entrada de la tabla de rutas, entonces R1 soltará el paquete y enviará un mensaje ICMP de vuelta a la fuente (es decir, PC1).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866CAD-0BAB-49EB-BE6F-BB98C953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75" y="715781"/>
            <a:ext cx="3377424" cy="19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Procesamiento de Paquetes con Rutas Estáticas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Rutas Estáticas y Reenvío de Paquetes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5054429" cy="372709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marL="15875" indent="0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</a:pPr>
            <a:r>
              <a:rPr lang="es-419" sz="1600">
                <a:solidFill>
                  <a:srgbClr val="000000"/>
                </a:solidFill>
              </a:rPr>
              <a:t>Suponiendo que R1 coincidió con una entrada de tabla de enrutamiento, encapsula el paquete en una nueva trama y lo reenvía fuera de la interfaz S0/1/0 a R2. 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R2 recibe el paquete en su interfaz S0/1/0.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Des-encapsula y procesa el paquete de la misma manera que lo hizo R1.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Cuando R2 encuentra una coincidencia en la tabla de enrutamiento, utiliza la dirección IP de salto siguiente identificado o la interfaz de salida y envía el paquete fuera de su interfaz S0/1/1 hacia R3.</a:t>
            </a:r>
          </a:p>
          <a:p>
            <a:pPr marL="15875" indent="0" algn="l" defTabSz="684213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E56E7CDA-6F13-4DF1-BCD1-299A7BB9DD65}"/>
              </a:ext>
            </a:extLst>
          </p:cNvPr>
          <p:cNvSpPr txBox="1">
            <a:spLocks/>
          </p:cNvSpPr>
          <p:nvPr/>
        </p:nvSpPr>
        <p:spPr>
          <a:xfrm>
            <a:off x="431971" y="3018448"/>
            <a:ext cx="8470291" cy="9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66688" algn="l" defTabSz="684213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C5A040-7E14-4570-B49B-A4A0DA33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4468" y="954755"/>
            <a:ext cx="3677794" cy="19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Procesamiento de Paquetes con Rutas Estáticas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Rutas Estáticas y Reenvío de Paquetes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35" y="793627"/>
            <a:ext cx="4982061" cy="229170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R3 recibe el paquete, lo des-encapsula y busca una coincidencia en la tabla de enrutamiento.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dirección IP de destino de PC3 coincide con la interfaz G0/0/0 conectada directamente. Por lo tanto, R3 busca en la tabla ARP la dirección MAC de Capa 2 de PC3. 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no existe ninguna entrada ARP, R3 envía una solicitud ARP fuera de la interfaz G0/0/0.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6A2FD246-52EE-4FB7-B7A8-5CEB80981715}"/>
              </a:ext>
            </a:extLst>
          </p:cNvPr>
          <p:cNvSpPr txBox="1">
            <a:spLocks/>
          </p:cNvSpPr>
          <p:nvPr/>
        </p:nvSpPr>
        <p:spPr>
          <a:xfrm>
            <a:off x="431970" y="3147127"/>
            <a:ext cx="8345488" cy="167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PC3 responde con una respuesta ARP que contiene su dirección MAC.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R3 encapsula el paquete en una nueva trama y utiliza la dirección MAC PC3 como dirección MAC de destino y la dirección MAC G0/0/0 como dirección MAC de origen.</a:t>
            </a:r>
          </a:p>
          <a:p>
            <a:pPr marL="182563" indent="-166688" algn="l" defTabSz="684213" rtl="0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trama se reenvía fuera de la interfaz G0/0/0 y PC3 lo recibe y procesa en consecuencia.</a:t>
            </a:r>
          </a:p>
          <a:p>
            <a:pPr marL="182563" indent="-166688" algn="l" defTabSz="684213" fontAlgn="base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61A382-C7FF-4DA1-A15B-FF1323ED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05" y="928988"/>
            <a:ext cx="3677794" cy="19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16.2 Solución de Problemas de Configuración de Rutas Estáticas y Predeterminadas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Solución de Problemas de Configuración de Rutas Estáticas y Predeterminadas IPv4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 Cambios en la 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Las redes fallan por varias razones: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Una interfaz puede fallar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proveedor de servicios desactiva una conexión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Los enlaces se sobre saturan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administrador ingresa una configuración incorrecta.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administradores de red son responsables de identificar y solucionar el problema. </a:t>
            </a:r>
          </a:p>
          <a:p>
            <a:pPr marL="0" indent="0" algn="l"/>
            <a:endParaRPr lang="en-CA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Para encontrar y resolver estos problemas, un administrador de red debe conocer las herramientas que lo ayudarán a aislar los problemas de enrutamiento de manera rápida.</a:t>
            </a:r>
          </a:p>
        </p:txBody>
      </p:sp>
    </p:spTree>
    <p:extLst>
      <p:ext uri="{BB962C8B-B14F-4D97-AF65-F5344CB8AC3E}">
        <p14:creationId xmlns:p14="http://schemas.microsoft.com/office/powerpoint/2010/main" val="287255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Solución de Problemas de Configuración de Rutas Estáticas y Predeterminadas IPv4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Comandos Comunes para Solución de Problemas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73E4837-7A3B-4797-BFB6-6F7F910E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86732"/>
              </p:ext>
            </p:extLst>
          </p:nvPr>
        </p:nvGraphicFramePr>
        <p:xfrm>
          <a:off x="798512" y="731837"/>
          <a:ext cx="7913517" cy="415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98">
                  <a:extLst>
                    <a:ext uri="{9D8B030D-6E8A-4147-A177-3AD203B41FA5}">
                      <a16:colId xmlns:a16="http://schemas.microsoft.com/office/drawing/2014/main" xmlns="" val="142654838"/>
                    </a:ext>
                  </a:extLst>
                </a:gridCol>
                <a:gridCol w="5179919">
                  <a:extLst>
                    <a:ext uri="{9D8B030D-6E8A-4147-A177-3AD203B41FA5}">
                      <a16:colId xmlns:a16="http://schemas.microsoft.com/office/drawing/2014/main" xmlns="" val="3001336057"/>
                    </a:ext>
                  </a:extLst>
                </a:gridCol>
              </a:tblGrid>
              <a:tr h="258267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8108213"/>
                  </a:ext>
                </a:extLst>
              </a:tr>
              <a:tr h="715715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Verificar la conectividad de la Capa 3.</a:t>
                      </a:r>
                    </a:p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Los pings extendidos proporcionan opciones adicionales.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992816"/>
                  </a:ext>
                </a:extLst>
              </a:tr>
              <a:tr h="563136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Verifica el camino que se toma hasta llegar al destino.</a:t>
                      </a:r>
                    </a:p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Utiliza mensajes de respuesta de eco ICMP para determinar los saltos al destino.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510817"/>
                  </a:ext>
                </a:extLst>
              </a:tr>
              <a:tr h="563136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Muestra la tabla de enrutamiento.</a:t>
                      </a:r>
                    </a:p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 utiliza para verificar entradas de ruta para direcciones IP de destino.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5360840"/>
                  </a:ext>
                </a:extLst>
              </a:tr>
              <a:tr h="563136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Muestra el estado de la interfaz.</a:t>
                      </a:r>
                    </a:p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 utiliza para verificar el estado operativo y la dirección IP de una interfaz.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990834"/>
                  </a:ext>
                </a:extLst>
              </a:tr>
              <a:tr h="563136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cdp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Proporciona una lista de dispositivos Cisco conectados directamente.</a:t>
                      </a:r>
                    </a:p>
                    <a:p>
                      <a:pPr marL="171450" indent="-171450" algn="l" defTabSz="6857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419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También se utiliza para validar la conectividad de las capas 1 y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57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10459</TotalTime>
  <Words>1355</Words>
  <Application>Microsoft Office PowerPoint</Application>
  <PresentationFormat>Presentación en pantalla (16:9)</PresentationFormat>
  <Paragraphs>148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Default Theme</vt:lpstr>
      <vt:lpstr>Módulo 16: Solución de Problemas de Rutas Estáticas y Predeterminadas</vt:lpstr>
      <vt:lpstr>Objetivos del módulo</vt:lpstr>
      <vt:lpstr>16.1 Procesamiento de paquetes con rutas estáticas</vt:lpstr>
      <vt:lpstr>Procesamiento de paquetes con rutas estáticas Rutas estáticas y Reenvío de Paquetes</vt:lpstr>
      <vt:lpstr>Procesamiento de Paquetes con Rutas Estáticas Rutas Estáticas y Reenvío de Paquetes (cont.)</vt:lpstr>
      <vt:lpstr>Procesamiento de Paquetes con Rutas Estáticas Rutas Estáticas y Reenvío de Paquetes (cont.)</vt:lpstr>
      <vt:lpstr>16.2 Solución de Problemas de Configuración de Rutas Estáticas y Predeterminadas IPv4</vt:lpstr>
      <vt:lpstr>Solución de Problemas de Configuración de Rutas Estáticas y Predeterminadas IPv4  Cambios en la Red</vt:lpstr>
      <vt:lpstr>Solución de Problemas de Configuración de Rutas Estáticas y Predeterminadas IPv4 Comandos Comunes para Solución de Problemas</vt:lpstr>
      <vt:lpstr>Solución de Problemas de Configuración de Rutas Estáticas y Predeterminadas IPv4  Resolver problemas de Conectividad</vt:lpstr>
      <vt:lpstr>16.3 - Módulo de práctica y cuestionario</vt:lpstr>
      <vt:lpstr>Diseño Estructurado Solución de problemas de rutas estáticas y predeterminadas</vt:lpstr>
      <vt:lpstr>Diseño Estructurado Solución de problemas de rutas estáticas y predeterminadas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309</cp:revision>
  <dcterms:created xsi:type="dcterms:W3CDTF">2019-10-18T06:21:22Z</dcterms:created>
  <dcterms:modified xsi:type="dcterms:W3CDTF">2020-11-30T17:48:40Z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