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876" r:id="rId2"/>
    <p:sldId id="860" r:id="rId3"/>
    <p:sldId id="759" r:id="rId4"/>
    <p:sldId id="1108" r:id="rId5"/>
    <p:sldId id="1210" r:id="rId6"/>
    <p:sldId id="1211" r:id="rId7"/>
    <p:sldId id="1212" r:id="rId8"/>
    <p:sldId id="1213" r:id="rId9"/>
    <p:sldId id="1214" r:id="rId10"/>
    <p:sldId id="1215" r:id="rId11"/>
    <p:sldId id="1216" r:id="rId12"/>
    <p:sldId id="1056" r:id="rId13"/>
    <p:sldId id="1217" r:id="rId14"/>
    <p:sldId id="1218" r:id="rId15"/>
    <p:sldId id="1219" r:id="rId16"/>
    <p:sldId id="1103" r:id="rId17"/>
    <p:sldId id="1231" r:id="rId18"/>
    <p:sldId id="1220" r:id="rId19"/>
    <p:sldId id="1221" r:id="rId20"/>
    <p:sldId id="1222" r:id="rId21"/>
    <p:sldId id="1223" r:id="rId22"/>
    <p:sldId id="1224" r:id="rId23"/>
    <p:sldId id="1225" r:id="rId24"/>
    <p:sldId id="957" r:id="rId25"/>
    <p:sldId id="874"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A112-B5E1-4148-98EE-5191F199D040}" v="34" dt="2020-06-05T19:17:48.612"/>
    <p1510:client id="{A12A3843-8289-455A-0BA1-FA71FD0FD794}" v="3" dt="2020-06-05T21:46:21.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06" autoAdjust="0"/>
    <p:restoredTop sz="86486" autoAdjust="0"/>
  </p:normalViewPr>
  <p:slideViewPr>
    <p:cSldViewPr snapToGrid="0" showGuides="1">
      <p:cViewPr>
        <p:scale>
          <a:sx n="93" d="100"/>
          <a:sy n="93" d="100"/>
        </p:scale>
        <p:origin x="-678" y="-17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Ramos Ortega" userId="S::ariel.ramos@fod.ac.cr::dc888f79-3b0f-4869-a2fb-5a707cdabd7b" providerId="AD" clId="Web-{A12A3843-8289-455A-0BA1-FA71FD0FD794}"/>
    <pc:docChg chg="modSld">
      <pc:chgData name="Ariel Ramos Ortega" userId="S::ariel.ramos@fod.ac.cr::dc888f79-3b0f-4869-a2fb-5a707cdabd7b" providerId="AD" clId="Web-{A12A3843-8289-455A-0BA1-FA71FD0FD794}" dt="2020-06-05T21:46:21.763" v="2" actId="20577"/>
      <pc:docMkLst>
        <pc:docMk/>
      </pc:docMkLst>
      <pc:sldChg chg="modSp">
        <pc:chgData name="Ariel Ramos Ortega" userId="S::ariel.ramos@fod.ac.cr::dc888f79-3b0f-4869-a2fb-5a707cdabd7b" providerId="AD" clId="Web-{A12A3843-8289-455A-0BA1-FA71FD0FD794}" dt="2020-06-05T21:46:21.763" v="2" actId="20577"/>
        <pc:sldMkLst>
          <pc:docMk/>
          <pc:sldMk cId="3271745509" sldId="874"/>
        </pc:sldMkLst>
        <pc:spChg chg="mod">
          <ac:chgData name="Ariel Ramos Ortega" userId="S::ariel.ramos@fod.ac.cr::dc888f79-3b0f-4869-a2fb-5a707cdabd7b" providerId="AD" clId="Web-{A12A3843-8289-455A-0BA1-FA71FD0FD794}" dt="2020-06-05T21:46:21.763" v="2" actId="20577"/>
          <ac:spMkLst>
            <pc:docMk/>
            <pc:sldMk cId="3271745509" sldId="874"/>
            <ac:spMk id="56321" creationId="{00000000-0000-0000-0000-000000000000}"/>
          </ac:spMkLst>
        </pc:spChg>
      </pc:sldChg>
    </pc:docChg>
  </pc:docChgLst>
  <pc:docChgLst>
    <pc:chgData name="Gloriana Carrillo Campos" userId="c9490811-8b3c-4908-821e-39b65b913e1a" providerId="ADAL" clId="{D75A6DA2-E715-4C32-B9CE-27350A76B16A}"/>
    <pc:docChg chg="modSld">
      <pc:chgData name="Gloriana Carrillo Campos" userId="c9490811-8b3c-4908-821e-39b65b913e1a" providerId="ADAL" clId="{D75A6DA2-E715-4C32-B9CE-27350A76B16A}" dt="2020-05-27T15:18:52.440" v="8" actId="255"/>
      <pc:docMkLst>
        <pc:docMk/>
      </pc:docMkLst>
      <pc:sldChg chg="modSp">
        <pc:chgData name="Gloriana Carrillo Campos" userId="c9490811-8b3c-4908-821e-39b65b913e1a" providerId="ADAL" clId="{D75A6DA2-E715-4C32-B9CE-27350A76B16A}" dt="2020-05-27T15:18:35.034" v="5" actId="404"/>
        <pc:sldMkLst>
          <pc:docMk/>
          <pc:sldMk cId="2929623157" sldId="1138"/>
        </pc:sldMkLst>
        <pc:spChg chg="mod">
          <ac:chgData name="Gloriana Carrillo Campos" userId="c9490811-8b3c-4908-821e-39b65b913e1a" providerId="ADAL" clId="{D75A6DA2-E715-4C32-B9CE-27350A76B16A}" dt="2020-05-27T15:18:35.034" v="5" actId="404"/>
          <ac:spMkLst>
            <pc:docMk/>
            <pc:sldMk cId="2929623157" sldId="1138"/>
            <ac:spMk id="3" creationId="{8D34B282-A53A-40D3-B048-C5D9F5C0A130}"/>
          </ac:spMkLst>
        </pc:spChg>
      </pc:sldChg>
      <pc:sldChg chg="modSp">
        <pc:chgData name="Gloriana Carrillo Campos" userId="c9490811-8b3c-4908-821e-39b65b913e1a" providerId="ADAL" clId="{D75A6DA2-E715-4C32-B9CE-27350A76B16A}" dt="2020-05-27T15:03:57.461" v="1" actId="20577"/>
        <pc:sldMkLst>
          <pc:docMk/>
          <pc:sldMk cId="1356058875" sldId="1214"/>
        </pc:sldMkLst>
        <pc:spChg chg="mod">
          <ac:chgData name="Gloriana Carrillo Campos" userId="c9490811-8b3c-4908-821e-39b65b913e1a" providerId="ADAL" clId="{D75A6DA2-E715-4C32-B9CE-27350A76B16A}" dt="2020-05-27T15:03:57.461" v="1" actId="20577"/>
          <ac:spMkLst>
            <pc:docMk/>
            <pc:sldMk cId="1356058875" sldId="1214"/>
            <ac:spMk id="5" creationId="{71662DEC-E6AB-4A4A-8C71-80C68C9D81FB}"/>
          </ac:spMkLst>
        </pc:spChg>
        <pc:picChg chg="mod">
          <ac:chgData name="Gloriana Carrillo Campos" userId="c9490811-8b3c-4908-821e-39b65b913e1a" providerId="ADAL" clId="{D75A6DA2-E715-4C32-B9CE-27350A76B16A}" dt="2020-05-27T15:03:09.298" v="0" actId="1076"/>
          <ac:picMkLst>
            <pc:docMk/>
            <pc:sldMk cId="1356058875" sldId="1214"/>
            <ac:picMk id="2" creationId="{E263B451-9F15-4344-B994-D17D2FE31480}"/>
          </ac:picMkLst>
        </pc:picChg>
      </pc:sldChg>
      <pc:sldChg chg="modSp">
        <pc:chgData name="Gloriana Carrillo Campos" userId="c9490811-8b3c-4908-821e-39b65b913e1a" providerId="ADAL" clId="{D75A6DA2-E715-4C32-B9CE-27350A76B16A}" dt="2020-05-27T15:04:38.749" v="4" actId="1076"/>
        <pc:sldMkLst>
          <pc:docMk/>
          <pc:sldMk cId="3779338705" sldId="1215"/>
        </pc:sldMkLst>
        <pc:spChg chg="mod">
          <ac:chgData name="Gloriana Carrillo Campos" userId="c9490811-8b3c-4908-821e-39b65b913e1a" providerId="ADAL" clId="{D75A6DA2-E715-4C32-B9CE-27350A76B16A}" dt="2020-05-27T15:04:33.742" v="3" actId="255"/>
          <ac:spMkLst>
            <pc:docMk/>
            <pc:sldMk cId="3779338705" sldId="1215"/>
            <ac:spMk id="4" creationId="{551528B5-BD96-5248-BA8C-DFCAE1E87940}"/>
          </ac:spMkLst>
        </pc:spChg>
        <pc:picChg chg="mod">
          <ac:chgData name="Gloriana Carrillo Campos" userId="c9490811-8b3c-4908-821e-39b65b913e1a" providerId="ADAL" clId="{D75A6DA2-E715-4C32-B9CE-27350A76B16A}" dt="2020-05-27T15:04:38.749" v="4" actId="1076"/>
          <ac:picMkLst>
            <pc:docMk/>
            <pc:sldMk cId="3779338705" sldId="1215"/>
            <ac:picMk id="2" creationId="{D151DFD1-C780-4728-9C74-2D8F8237C46A}"/>
          </ac:picMkLst>
        </pc:picChg>
      </pc:sldChg>
      <pc:sldChg chg="modSp">
        <pc:chgData name="Gloriana Carrillo Campos" userId="c9490811-8b3c-4908-821e-39b65b913e1a" providerId="ADAL" clId="{D75A6DA2-E715-4C32-B9CE-27350A76B16A}" dt="2020-05-27T15:18:52.440" v="8" actId="255"/>
        <pc:sldMkLst>
          <pc:docMk/>
          <pc:sldMk cId="881746461" sldId="1226"/>
        </pc:sldMkLst>
        <pc:spChg chg="mod">
          <ac:chgData name="Gloriana Carrillo Campos" userId="c9490811-8b3c-4908-821e-39b65b913e1a" providerId="ADAL" clId="{D75A6DA2-E715-4C32-B9CE-27350A76B16A}" dt="2020-05-27T15:18:52.440" v="8" actId="255"/>
          <ac:spMkLst>
            <pc:docMk/>
            <pc:sldMk cId="881746461" sldId="1226"/>
            <ac:spMk id="3" creationId="{8D34B282-A53A-40D3-B048-C5D9F5C0A130}"/>
          </ac:spMkLst>
        </pc:spChg>
      </pc:sldChg>
    </pc:docChg>
  </pc:docChgLst>
  <pc:docChgLst>
    <pc:chgData name="Ariel Ramos Ortega" userId="dc888f79-3b0f-4869-a2fb-5a707cdabd7b" providerId="ADAL" clId="{06D8A112-B5E1-4148-98EE-5191F199D040}"/>
    <pc:docChg chg="undo custSel addSld delSld modSld">
      <pc:chgData name="Ariel Ramos Ortega" userId="dc888f79-3b0f-4869-a2fb-5a707cdabd7b" providerId="ADAL" clId="{06D8A112-B5E1-4148-98EE-5191F199D040}" dt="2020-06-05T19:25:59.463" v="205" actId="20577"/>
      <pc:docMkLst>
        <pc:docMk/>
      </pc:docMkLst>
      <pc:sldChg chg="modSp">
        <pc:chgData name="Ariel Ramos Ortega" userId="dc888f79-3b0f-4869-a2fb-5a707cdabd7b" providerId="ADAL" clId="{06D8A112-B5E1-4148-98EE-5191F199D040}" dt="2020-06-05T19:13:18.462" v="176" actId="20577"/>
        <pc:sldMkLst>
          <pc:docMk/>
          <pc:sldMk cId="343650477" sldId="513"/>
        </pc:sldMkLst>
        <pc:spChg chg="mod">
          <ac:chgData name="Ariel Ramos Ortega" userId="dc888f79-3b0f-4869-a2fb-5a707cdabd7b" providerId="ADAL" clId="{06D8A112-B5E1-4148-98EE-5191F199D040}" dt="2020-06-05T19:13:18.462" v="176" actId="20577"/>
          <ac:spMkLst>
            <pc:docMk/>
            <pc:sldMk cId="343650477" sldId="513"/>
            <ac:spMk id="6" creationId="{00000000-0000-0000-0000-000000000000}"/>
          </ac:spMkLst>
        </pc:spChg>
      </pc:sldChg>
      <pc:sldChg chg="modSp">
        <pc:chgData name="Ariel Ramos Ortega" userId="dc888f79-3b0f-4869-a2fb-5a707cdabd7b" providerId="ADAL" clId="{06D8A112-B5E1-4148-98EE-5191F199D040}" dt="2020-06-05T19:09:34.461" v="48"/>
        <pc:sldMkLst>
          <pc:docMk/>
          <pc:sldMk cId="2145273728" sldId="763"/>
        </pc:sldMkLst>
        <pc:spChg chg="mod">
          <ac:chgData name="Ariel Ramos Ortega" userId="dc888f79-3b0f-4869-a2fb-5a707cdabd7b" providerId="ADAL" clId="{06D8A112-B5E1-4148-98EE-5191F199D040}" dt="2020-06-05T19:07:54.226" v="41" actId="20577"/>
          <ac:spMkLst>
            <pc:docMk/>
            <pc:sldMk cId="2145273728" sldId="763"/>
            <ac:spMk id="6146" creationId="{00000000-0000-0000-0000-000000000000}"/>
          </ac:spMkLst>
        </pc:spChg>
        <pc:spChg chg="mod">
          <ac:chgData name="Ariel Ramos Ortega" userId="dc888f79-3b0f-4869-a2fb-5a707cdabd7b" providerId="ADAL" clId="{06D8A112-B5E1-4148-98EE-5191F199D040}" dt="2020-06-05T19:07:58.888" v="42"/>
          <ac:spMkLst>
            <pc:docMk/>
            <pc:sldMk cId="2145273728" sldId="763"/>
            <ac:spMk id="6147" creationId="{00000000-0000-0000-0000-000000000000}"/>
          </ac:spMkLst>
        </pc:spChg>
        <pc:graphicFrameChg chg="mod modGraphic">
          <ac:chgData name="Ariel Ramos Ortega" userId="dc888f79-3b0f-4869-a2fb-5a707cdabd7b" providerId="ADAL" clId="{06D8A112-B5E1-4148-98EE-5191F199D040}" dt="2020-06-05T19:09:34.461" v="48"/>
          <ac:graphicFrameMkLst>
            <pc:docMk/>
            <pc:sldMk cId="2145273728" sldId="763"/>
            <ac:graphicFrameMk id="7" creationId="{00000000-0000-0000-0000-000000000000}"/>
          </ac:graphicFrameMkLst>
        </pc:graphicFrameChg>
      </pc:sldChg>
      <pc:sldChg chg="modSp">
        <pc:chgData name="Ariel Ramos Ortega" userId="dc888f79-3b0f-4869-a2fb-5a707cdabd7b" providerId="ADAL" clId="{06D8A112-B5E1-4148-98EE-5191F199D040}" dt="2020-06-05T19:13:10.513" v="173"/>
        <pc:sldMkLst>
          <pc:docMk/>
          <pc:sldMk cId="3271745509" sldId="874"/>
        </pc:sldMkLst>
        <pc:spChg chg="mod">
          <ac:chgData name="Ariel Ramos Ortega" userId="dc888f79-3b0f-4869-a2fb-5a707cdabd7b" providerId="ADAL" clId="{06D8A112-B5E1-4148-98EE-5191F199D040}" dt="2020-06-05T19:13:10.513" v="173"/>
          <ac:spMkLst>
            <pc:docMk/>
            <pc:sldMk cId="3271745509" sldId="874"/>
            <ac:spMk id="56321" creationId="{00000000-0000-0000-0000-000000000000}"/>
          </ac:spMkLst>
        </pc:spChg>
      </pc:sldChg>
      <pc:sldChg chg="modNotesTx">
        <pc:chgData name="Ariel Ramos Ortega" userId="dc888f79-3b0f-4869-a2fb-5a707cdabd7b" providerId="ADAL" clId="{06D8A112-B5E1-4148-98EE-5191F199D040}" dt="2020-06-05T19:12:39.284" v="131" actId="20577"/>
        <pc:sldMkLst>
          <pc:docMk/>
          <pc:sldMk cId="1989389863" sldId="876"/>
        </pc:sldMkLst>
      </pc:sldChg>
      <pc:sldChg chg="modSp">
        <pc:chgData name="Ariel Ramos Ortega" userId="dc888f79-3b0f-4869-a2fb-5a707cdabd7b" providerId="ADAL" clId="{06D8A112-B5E1-4148-98EE-5191F199D040}" dt="2020-06-05T19:25:59.463" v="205" actId="20577"/>
        <pc:sldMkLst>
          <pc:docMk/>
          <pc:sldMk cId="2109317603" sldId="1052"/>
        </pc:sldMkLst>
        <pc:spChg chg="mod">
          <ac:chgData name="Ariel Ramos Ortega" userId="dc888f79-3b0f-4869-a2fb-5a707cdabd7b" providerId="ADAL" clId="{06D8A112-B5E1-4148-98EE-5191F199D040}" dt="2020-06-05T19:11:17.196" v="104" actId="20577"/>
          <ac:spMkLst>
            <pc:docMk/>
            <pc:sldMk cId="2109317603" sldId="1052"/>
            <ac:spMk id="2" creationId="{00000000-0000-0000-0000-000000000000}"/>
          </ac:spMkLst>
        </pc:spChg>
        <pc:spChg chg="mod">
          <ac:chgData name="Ariel Ramos Ortega" userId="dc888f79-3b0f-4869-a2fb-5a707cdabd7b" providerId="ADAL" clId="{06D8A112-B5E1-4148-98EE-5191F199D040}" dt="2020-06-05T19:25:59.463" v="205" actId="20577"/>
          <ac:spMkLst>
            <pc:docMk/>
            <pc:sldMk cId="2109317603" sldId="1052"/>
            <ac:spMk id="11266" creationId="{00000000-0000-0000-0000-000000000000}"/>
          </ac:spMkLst>
        </pc:spChg>
      </pc:sldChg>
      <pc:sldChg chg="del">
        <pc:chgData name="Ariel Ramos Ortega" userId="dc888f79-3b0f-4869-a2fb-5a707cdabd7b" providerId="ADAL" clId="{06D8A112-B5E1-4148-98EE-5191F199D040}" dt="2020-06-05T18:35:58.097" v="5" actId="2696"/>
        <pc:sldMkLst>
          <pc:docMk/>
          <pc:sldMk cId="34472702" sldId="1053"/>
        </pc:sldMkLst>
      </pc:sldChg>
      <pc:sldChg chg="modSp add">
        <pc:chgData name="Ariel Ramos Ortega" userId="dc888f79-3b0f-4869-a2fb-5a707cdabd7b" providerId="ADAL" clId="{06D8A112-B5E1-4148-98EE-5191F199D040}" dt="2020-06-05T18:42:29.065" v="16"/>
        <pc:sldMkLst>
          <pc:docMk/>
          <pc:sldMk cId="3980127995" sldId="1053"/>
        </pc:sldMkLst>
        <pc:spChg chg="mod">
          <ac:chgData name="Ariel Ramos Ortega" userId="dc888f79-3b0f-4869-a2fb-5a707cdabd7b" providerId="ADAL" clId="{06D8A112-B5E1-4148-98EE-5191F199D040}" dt="2020-06-05T18:42:29.065" v="16"/>
          <ac:spMkLst>
            <pc:docMk/>
            <pc:sldMk cId="3980127995" sldId="1053"/>
            <ac:spMk id="7171" creationId="{00000000-0000-0000-0000-000000000000}"/>
          </ac:spMkLst>
        </pc:spChg>
      </pc:sldChg>
      <pc:sldChg chg="modSp">
        <pc:chgData name="Ariel Ramos Ortega" userId="dc888f79-3b0f-4869-a2fb-5a707cdabd7b" providerId="ADAL" clId="{06D8A112-B5E1-4148-98EE-5191F199D040}" dt="2020-06-05T19:12:28.011" v="127"/>
        <pc:sldMkLst>
          <pc:docMk/>
          <pc:sldMk cId="1129576059" sldId="1069"/>
        </pc:sldMkLst>
        <pc:spChg chg="mod">
          <ac:chgData name="Ariel Ramos Ortega" userId="dc888f79-3b0f-4869-a2fb-5a707cdabd7b" providerId="ADAL" clId="{06D8A112-B5E1-4148-98EE-5191F199D040}" dt="2020-06-05T19:11:12.340" v="92" actId="20577"/>
          <ac:spMkLst>
            <pc:docMk/>
            <pc:sldMk cId="1129576059" sldId="1069"/>
            <ac:spMk id="2" creationId="{00000000-0000-0000-0000-000000000000}"/>
          </ac:spMkLst>
        </pc:spChg>
        <pc:spChg chg="mod">
          <ac:chgData name="Ariel Ramos Ortega" userId="dc888f79-3b0f-4869-a2fb-5a707cdabd7b" providerId="ADAL" clId="{06D8A112-B5E1-4148-98EE-5191F199D040}" dt="2020-06-05T19:12:28.011" v="127"/>
          <ac:spMkLst>
            <pc:docMk/>
            <pc:sldMk cId="1129576059" sldId="1069"/>
            <ac:spMk id="11266" creationId="{00000000-0000-0000-0000-000000000000}"/>
          </ac:spMkLst>
        </pc:spChg>
      </pc:sldChg>
      <pc:sldChg chg="modSp del">
        <pc:chgData name="Ariel Ramos Ortega" userId="dc888f79-3b0f-4869-a2fb-5a707cdabd7b" providerId="ADAL" clId="{06D8A112-B5E1-4148-98EE-5191F199D040}" dt="2020-06-05T18:35:58.001" v="2" actId="2696"/>
        <pc:sldMkLst>
          <pc:docMk/>
          <pc:sldMk cId="2625469064" sldId="1209"/>
        </pc:sldMkLst>
        <pc:spChg chg="mod">
          <ac:chgData name="Ariel Ramos Ortega" userId="dc888f79-3b0f-4869-a2fb-5a707cdabd7b" providerId="ADAL" clId="{06D8A112-B5E1-4148-98EE-5191F199D040}" dt="2020-06-05T18:35:21.080" v="1" actId="20577"/>
          <ac:spMkLst>
            <pc:docMk/>
            <pc:sldMk cId="2625469064" sldId="1209"/>
            <ac:spMk id="4098" creationId="{00000000-0000-0000-0000-000000000000}"/>
          </ac:spMkLst>
        </pc:spChg>
      </pc:sldChg>
      <pc:sldChg chg="modSp">
        <pc:chgData name="Ariel Ramos Ortega" userId="dc888f79-3b0f-4869-a2fb-5a707cdabd7b" providerId="ADAL" clId="{06D8A112-B5E1-4148-98EE-5191F199D040}" dt="2020-06-05T19:13:42.316" v="178" actId="20577"/>
        <pc:sldMkLst>
          <pc:docMk/>
          <pc:sldMk cId="3489887206" sldId="1218"/>
        </pc:sldMkLst>
        <pc:spChg chg="mod">
          <ac:chgData name="Ariel Ramos Ortega" userId="dc888f79-3b0f-4869-a2fb-5a707cdabd7b" providerId="ADAL" clId="{06D8A112-B5E1-4148-98EE-5191F199D040}" dt="2020-06-05T19:13:42.316" v="178" actId="20577"/>
          <ac:spMkLst>
            <pc:docMk/>
            <pc:sldMk cId="3489887206" sldId="1218"/>
            <ac:spMk id="3" creationId="{C02AA8F8-1E43-384B-8982-C0BB94049B5C}"/>
          </ac:spMkLst>
        </pc:spChg>
      </pc:sldChg>
      <pc:sldChg chg="modSp">
        <pc:chgData name="Ariel Ramos Ortega" userId="dc888f79-3b0f-4869-a2fb-5a707cdabd7b" providerId="ADAL" clId="{06D8A112-B5E1-4148-98EE-5191F199D040}" dt="2020-06-05T19:14:06.946" v="186" actId="20577"/>
        <pc:sldMkLst>
          <pc:docMk/>
          <pc:sldMk cId="2026771424" sldId="1219"/>
        </pc:sldMkLst>
        <pc:spChg chg="mod">
          <ac:chgData name="Ariel Ramos Ortega" userId="dc888f79-3b0f-4869-a2fb-5a707cdabd7b" providerId="ADAL" clId="{06D8A112-B5E1-4148-98EE-5191F199D040}" dt="2020-06-05T19:14:06.946" v="186" actId="20577"/>
          <ac:spMkLst>
            <pc:docMk/>
            <pc:sldMk cId="2026771424" sldId="1219"/>
            <ac:spMk id="3" creationId="{C02AA8F8-1E43-384B-8982-C0BB94049B5C}"/>
          </ac:spMkLst>
        </pc:spChg>
      </pc:sldChg>
      <pc:sldChg chg="modSp">
        <pc:chgData name="Ariel Ramos Ortega" userId="dc888f79-3b0f-4869-a2fb-5a707cdabd7b" providerId="ADAL" clId="{06D8A112-B5E1-4148-98EE-5191F199D040}" dt="2020-06-05T19:15:04.403" v="195" actId="20577"/>
        <pc:sldMkLst>
          <pc:docMk/>
          <pc:sldMk cId="3690900637" sldId="1220"/>
        </pc:sldMkLst>
        <pc:spChg chg="mod">
          <ac:chgData name="Ariel Ramos Ortega" userId="dc888f79-3b0f-4869-a2fb-5a707cdabd7b" providerId="ADAL" clId="{06D8A112-B5E1-4148-98EE-5191F199D040}" dt="2020-06-05T19:15:04.403" v="195" actId="20577"/>
          <ac:spMkLst>
            <pc:docMk/>
            <pc:sldMk cId="3690900637" sldId="1220"/>
            <ac:spMk id="3" creationId="{C02AA8F8-1E43-384B-8982-C0BB94049B5C}"/>
          </ac:spMkLst>
        </pc:spChg>
      </pc:sldChg>
      <pc:sldChg chg="modSp">
        <pc:chgData name="Ariel Ramos Ortega" userId="dc888f79-3b0f-4869-a2fb-5a707cdabd7b" providerId="ADAL" clId="{06D8A112-B5E1-4148-98EE-5191F199D040}" dt="2020-06-05T19:15:46.491" v="202" actId="255"/>
        <pc:sldMkLst>
          <pc:docMk/>
          <pc:sldMk cId="3418611632" sldId="1223"/>
        </pc:sldMkLst>
        <pc:spChg chg="mod">
          <ac:chgData name="Ariel Ramos Ortega" userId="dc888f79-3b0f-4869-a2fb-5a707cdabd7b" providerId="ADAL" clId="{06D8A112-B5E1-4148-98EE-5191F199D040}" dt="2020-06-05T19:15:46.491" v="202" actId="255"/>
          <ac:spMkLst>
            <pc:docMk/>
            <pc:sldMk cId="3418611632" sldId="1223"/>
            <ac:spMk id="3" creationId="{C02AA8F8-1E43-384B-8982-C0BB94049B5C}"/>
          </ac:spMkLst>
        </pc:spChg>
      </pc:sldChg>
      <pc:sldChg chg="del">
        <pc:chgData name="Ariel Ramos Ortega" userId="dc888f79-3b0f-4869-a2fb-5a707cdabd7b" providerId="ADAL" clId="{06D8A112-B5E1-4148-98EE-5191F199D040}" dt="2020-06-05T18:35:58.034" v="3" actId="2696"/>
        <pc:sldMkLst>
          <pc:docMk/>
          <pc:sldMk cId="1702725738" sldId="1229"/>
        </pc:sldMkLst>
      </pc:sldChg>
      <pc:sldChg chg="del">
        <pc:chgData name="Ariel Ramos Ortega" userId="dc888f79-3b0f-4869-a2fb-5a707cdabd7b" providerId="ADAL" clId="{06D8A112-B5E1-4148-98EE-5191F199D040}" dt="2020-06-05T18:35:58.058" v="4" actId="2696"/>
        <pc:sldMkLst>
          <pc:docMk/>
          <pc:sldMk cId="3205477531" sldId="1230"/>
        </pc:sldMkLst>
      </pc:sldChg>
      <pc:sldChg chg="modSp">
        <pc:chgData name="Ariel Ramos Ortega" userId="dc888f79-3b0f-4869-a2fb-5a707cdabd7b" providerId="ADAL" clId="{06D8A112-B5E1-4148-98EE-5191F199D040}" dt="2020-06-05T19:15:17.166" v="196" actId="255"/>
        <pc:sldMkLst>
          <pc:docMk/>
          <pc:sldMk cId="3272916955" sldId="1231"/>
        </pc:sldMkLst>
        <pc:spChg chg="mod">
          <ac:chgData name="Ariel Ramos Ortega" userId="dc888f79-3b0f-4869-a2fb-5a707cdabd7b" providerId="ADAL" clId="{06D8A112-B5E1-4148-98EE-5191F199D040}" dt="2020-06-05T19:15:17.166" v="196" actId="255"/>
          <ac:spMkLst>
            <pc:docMk/>
            <pc:sldMk cId="3272916955" sldId="1231"/>
            <ac:spMk id="3" creationId="{C02AA8F8-1E43-384B-8982-C0BB94049B5C}"/>
          </ac:spMkLst>
        </pc:spChg>
      </pc:sldChg>
      <pc:sldChg chg="modSp add">
        <pc:chgData name="Ariel Ramos Ortega" userId="dc888f79-3b0f-4869-a2fb-5a707cdabd7b" providerId="ADAL" clId="{06D8A112-B5E1-4148-98EE-5191F199D040}" dt="2020-06-05T19:17:48.611" v="203"/>
        <pc:sldMkLst>
          <pc:docMk/>
          <pc:sldMk cId="4162881959" sldId="1274"/>
        </pc:sldMkLst>
        <pc:spChg chg="mod">
          <ac:chgData name="Ariel Ramos Ortega" userId="dc888f79-3b0f-4869-a2fb-5a707cdabd7b" providerId="ADAL" clId="{06D8A112-B5E1-4148-98EE-5191F199D040}" dt="2020-06-05T18:36:04.076" v="8" actId="20577"/>
          <ac:spMkLst>
            <pc:docMk/>
            <pc:sldMk cId="4162881959" sldId="1274"/>
            <ac:spMk id="4098" creationId="{00000000-0000-0000-0000-000000000000}"/>
          </ac:spMkLst>
        </pc:spChg>
        <pc:spChg chg="mod">
          <ac:chgData name="Ariel Ramos Ortega" userId="dc888f79-3b0f-4869-a2fb-5a707cdabd7b" providerId="ADAL" clId="{06D8A112-B5E1-4148-98EE-5191F199D040}" dt="2020-06-05T19:17:48.611" v="203"/>
          <ac:spMkLst>
            <pc:docMk/>
            <pc:sldMk cId="4162881959" sldId="1274"/>
            <ac:spMk id="4099" creationId="{00000000-0000-0000-0000-000000000000}"/>
          </ac:spMkLst>
        </pc:spChg>
      </pc:sldChg>
      <pc:sldChg chg="add">
        <pc:chgData name="Ariel Ramos Ortega" userId="dc888f79-3b0f-4869-a2fb-5a707cdabd7b" providerId="ADAL" clId="{06D8A112-B5E1-4148-98EE-5191F199D040}" dt="2020-06-05T18:35:59.539" v="6"/>
        <pc:sldMkLst>
          <pc:docMk/>
          <pc:sldMk cId="1979563891" sldId="1361"/>
        </pc:sldMkLst>
      </pc:sldChg>
      <pc:sldChg chg="add">
        <pc:chgData name="Ariel Ramos Ortega" userId="dc888f79-3b0f-4869-a2fb-5a707cdabd7b" providerId="ADAL" clId="{06D8A112-B5E1-4148-98EE-5191F199D040}" dt="2020-06-05T18:35:59.539" v="6"/>
        <pc:sldMkLst>
          <pc:docMk/>
          <pc:sldMk cId="3346575971" sldId="1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5/5/2021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dirty="0"/>
              <a:t>Cisco Networking Academy Program</a:t>
            </a:r>
          </a:p>
          <a:p>
            <a:pPr rtl="0">
              <a:spcBef>
                <a:spcPts val="0"/>
              </a:spcBef>
            </a:pPr>
            <a:r>
              <a:rPr lang="es-419" dirty="0">
                <a:solidFill>
                  <a:schemeClr val="accent5">
                    <a:lumMod val="40000"/>
                    <a:lumOff val="60000"/>
                  </a:schemeClr>
                </a:solidFill>
              </a:rPr>
              <a:t>Enterprise Networking, Security, and Automationv7.0 (ENSA)</a:t>
            </a:r>
          </a:p>
          <a:p>
            <a:pPr rtl="0">
              <a:spcBef>
                <a:spcPts val="0"/>
              </a:spcBef>
            </a:pPr>
            <a:r>
              <a:rPr lang="es-419" dirty="0">
                <a:solidFill>
                  <a:schemeClr val="accent5">
                    <a:lumMod val="40000"/>
                    <a:lumOff val="60000"/>
                  </a:schemeClr>
                </a:solidFill>
              </a:rPr>
              <a:t>Módulo 1: Conceptos de OSPFv2 de área única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1.1.5 - Multiarea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63780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1.1.6 - OSPFv3</a:t>
            </a:r>
          </a:p>
          <a:p>
            <a:pPr rtl="0"/>
            <a:r>
              <a:rPr lang="es-419"/>
              <a:t>1.1.7 - Verifique su comprensión - Función y caracteristicas de OSPF </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5475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1.2 - Paquetes de OSPF</a:t>
            </a:r>
          </a:p>
        </p:txBody>
      </p:sp>
      <p:sp>
        <p:nvSpPr>
          <p:cNvPr id="4" name="Slide Number Placeholder 3"/>
          <p:cNvSpPr>
            <a:spLocks noGrp="1"/>
          </p:cNvSpPr>
          <p:nvPr>
            <p:ph type="sldNum" sz="quarter" idx="10"/>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1.2 - Paquetes de OSPF</a:t>
            </a:r>
          </a:p>
          <a:p>
            <a:pPr rtl="0"/>
            <a:r>
              <a:rPr lang="es-419"/>
              <a:t>1.2.2 – Tipos de paquetes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99558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1.2 - Paquetes de OSPF</a:t>
            </a:r>
          </a:p>
          <a:p>
            <a:pPr rtl="0"/>
            <a:r>
              <a:rPr lang="es-419"/>
              <a:t>1.2.3 – </a:t>
            </a:r>
            <a:r>
              <a:rPr lang="es-419" sz="1200"/>
              <a:t>Actualizaciones del estado de enlace</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189841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1.2 - Paquetes de OSPF</a:t>
            </a:r>
          </a:p>
          <a:p>
            <a:pPr rtl="0"/>
            <a:r>
              <a:rPr lang="es-419"/>
              <a:t>1.2.4 — Paquete de saludo</a:t>
            </a:r>
          </a:p>
          <a:p>
            <a:pPr rtl="0"/>
            <a:r>
              <a:rPr lang="es-419"/>
              <a:t>1.2.5 — Compruebe su comprensión — Paquetes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256165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p:txBody>
      </p:sp>
      <p:sp>
        <p:nvSpPr>
          <p:cNvPr id="4" name="Slide Number Placeholder 3"/>
          <p:cNvSpPr>
            <a:spLocks noGrp="1"/>
          </p:cNvSpPr>
          <p:nvPr>
            <p:ph type="sldNum" sz="quarter" idx="10"/>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1.3.2 - </a:t>
            </a:r>
            <a:r>
              <a:rPr lang="es-419" sz="1200"/>
              <a:t>Estados de funcionamiento de OSPF</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424741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1.3.2 - </a:t>
            </a:r>
            <a:r>
              <a:rPr lang="es-419" sz="1200"/>
              <a:t>Estados de funcionamiento de OSPF(Cont.)</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60695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1.3.3 - </a:t>
            </a:r>
            <a:r>
              <a:rPr lang="es-419" sz="1200"/>
              <a:t>Establecimiento de adyacencias de vecinos</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23153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1 — OSPFv2 de área única</a:t>
            </a:r>
          </a:p>
          <a:p>
            <a:pPr rtl="0">
              <a:buFontTx/>
              <a:buNone/>
            </a:pPr>
            <a:r>
              <a:rPr lang="es-419"/>
              <a:t>1.0.2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1.3.3 - </a:t>
            </a:r>
            <a:r>
              <a:rPr lang="es-419" sz="1200"/>
              <a:t>Establish Neighbor Adjacencies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352138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1.3.4 - </a:t>
            </a:r>
            <a:r>
              <a:rPr lang="es-419" sz="1200"/>
              <a:t> Sincronización de bases de datos de OSPF</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224206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 Funcionamiento de OSPF</a:t>
            </a:r>
          </a:p>
          <a:p>
            <a:pPr rtl="0"/>
            <a:r>
              <a:rPr lang="es-419"/>
              <a:t>1.3.5 — </a:t>
            </a:r>
            <a:r>
              <a:rPr lang="es-419" sz="1200"/>
              <a:t>Necesidad de una DR</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36095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1.3 Funcionamiento de OSPF</a:t>
            </a:r>
          </a:p>
          <a:p>
            <a:pPr rtl="0"/>
            <a:r>
              <a:rPr lang="es-419"/>
              <a:t>1.3.6 - </a:t>
            </a:r>
            <a:r>
              <a:rPr lang="es-419" sz="1200"/>
              <a:t>Inundación de LSA con una DR</a:t>
            </a:r>
          </a:p>
          <a:p>
            <a:pPr rtl="0"/>
            <a:r>
              <a:rPr lang="es-419" sz="1200" b="0"/>
              <a:t>1.3.7 – Verifique su comprensión - Operación de OSPF </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39389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1.4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25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1.1.1 - Introducción a OSPF</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9163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40459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427461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1.1.3 - Funcionamiento de estado de enlace</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190109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1.1.4 -OSPF de área única y OSPF multiárea</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68285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Modulo 1:Conceptos de OSPFv2 de área única</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Enterprise Networking, Security, and Automation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Funciones y caracteristicas OSPF </a:t>
            </a:r>
            <a:r>
              <a:rPr lang="en-US" dirty="0"/>
              <a:t/>
            </a:r>
            <a:br>
              <a:rPr lang="en-US" dirty="0"/>
            </a:br>
            <a:r>
              <a:rPr lang="es-419" sz="2400"/>
              <a:t>Multiarea OSPF</a:t>
            </a:r>
          </a:p>
        </p:txBody>
      </p:sp>
      <p:sp>
        <p:nvSpPr>
          <p:cNvPr id="4" name="Content Placeholder 3">
            <a:extLst>
              <a:ext uri="{FF2B5EF4-FFF2-40B4-BE49-F238E27FC236}">
                <a16:creationId xmlns=""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rtl="0">
              <a:buFont typeface="Arial" panose="020B0604020202020204" pitchFamily="34" charset="0"/>
              <a:buChar char="•"/>
            </a:pPr>
            <a:r>
              <a:rPr lang="es-419" sz="1500" dirty="0">
                <a:solidFill>
                  <a:srgbClr val="000000"/>
                </a:solidFill>
              </a:rPr>
              <a:t>Las opciones de diseño de topología jerárquica con OSPF </a:t>
            </a:r>
            <a:r>
              <a:rPr lang="es-419" sz="1500" dirty="0" err="1">
                <a:solidFill>
                  <a:srgbClr val="000000"/>
                </a:solidFill>
              </a:rPr>
              <a:t>multiárea</a:t>
            </a:r>
            <a:r>
              <a:rPr lang="es-419" sz="1500" dirty="0">
                <a:solidFill>
                  <a:srgbClr val="000000"/>
                </a:solidFill>
              </a:rPr>
              <a:t> pueden ofrecer estas ventajas:</a:t>
            </a:r>
          </a:p>
          <a:p>
            <a:pPr marL="358835" lvl="1" indent="-285750" rtl="0">
              <a:buFont typeface="Arial" panose="020B0604020202020204" pitchFamily="34" charset="0"/>
              <a:buChar char="•"/>
            </a:pPr>
            <a:r>
              <a:rPr lang="es-419" sz="1500" b="1" dirty="0">
                <a:solidFill>
                  <a:srgbClr val="000000"/>
                </a:solidFill>
              </a:rPr>
              <a:t>Tablas de enrutamiento más pequeñas</a:t>
            </a:r>
            <a:r>
              <a:rPr lang="es-419" sz="1500" dirty="0">
                <a:solidFill>
                  <a:srgbClr val="000000"/>
                </a:solidFill>
              </a:rPr>
              <a:t> : las tablas son más pequeñas porque hay menos entradas de tabla de enrutamiento. Esto se debe a que las direcciones de red se pueden resumir entre áreas. La </a:t>
            </a:r>
            <a:r>
              <a:rPr lang="es-419" sz="1500" dirty="0" err="1">
                <a:solidFill>
                  <a:srgbClr val="000000"/>
                </a:solidFill>
              </a:rPr>
              <a:t>sumarización</a:t>
            </a:r>
            <a:r>
              <a:rPr lang="es-419" sz="1500" dirty="0">
                <a:solidFill>
                  <a:srgbClr val="000000"/>
                </a:solidFill>
              </a:rPr>
              <a:t> de ruta no está habilitada de manera predeterminada.</a:t>
            </a:r>
          </a:p>
          <a:p>
            <a:pPr marL="358835" lvl="1" indent="-285750" rtl="0">
              <a:buFont typeface="Arial" panose="020B0604020202020204" pitchFamily="34" charset="0"/>
              <a:buChar char="•"/>
            </a:pPr>
            <a:r>
              <a:rPr lang="es-419" sz="1500" b="1" dirty="0">
                <a:solidFill>
                  <a:srgbClr val="000000"/>
                </a:solidFill>
              </a:rPr>
              <a:t>Sobrecarga de actualizaciones de estado de enlace reducida</a:t>
            </a:r>
            <a:r>
              <a:rPr lang="es-419" sz="1500" dirty="0">
                <a:solidFill>
                  <a:srgbClr val="000000"/>
                </a:solidFill>
              </a:rPr>
              <a:t> - el diseño de OSPF </a:t>
            </a:r>
            <a:r>
              <a:rPr lang="es-419" sz="1500" dirty="0" err="1">
                <a:solidFill>
                  <a:srgbClr val="000000"/>
                </a:solidFill>
              </a:rPr>
              <a:t>multiárea</a:t>
            </a:r>
            <a:r>
              <a:rPr lang="es-419" sz="1500" dirty="0">
                <a:solidFill>
                  <a:srgbClr val="000000"/>
                </a:solidFill>
              </a:rPr>
              <a:t> con áreas más pequeñas minimiza el procesamiento y los requisitos de memoria.</a:t>
            </a:r>
          </a:p>
          <a:p>
            <a:pPr marL="358835" lvl="1" indent="-285750" rtl="0">
              <a:buFont typeface="Arial" panose="020B0604020202020204" pitchFamily="34" charset="0"/>
              <a:buChar char="•"/>
            </a:pPr>
            <a:r>
              <a:rPr lang="es-419" sz="1500" b="1" dirty="0">
                <a:solidFill>
                  <a:srgbClr val="000000"/>
                </a:solidFill>
              </a:rPr>
              <a:t>Menor frecuencia de cálculos de SPF</a:t>
            </a:r>
            <a:r>
              <a:rPr lang="es-419" sz="1500" dirty="0">
                <a:solidFill>
                  <a:srgbClr val="000000"/>
                </a:solidFill>
              </a:rPr>
              <a:t> -– </a:t>
            </a:r>
            <a:r>
              <a:rPr lang="es-419" sz="1500" dirty="0" err="1">
                <a:solidFill>
                  <a:srgbClr val="000000"/>
                </a:solidFill>
              </a:rPr>
              <a:t>Multiarea</a:t>
            </a:r>
            <a:r>
              <a:rPr lang="es-419" sz="1500" dirty="0">
                <a:solidFill>
                  <a:srgbClr val="000000"/>
                </a:solidFill>
              </a:rPr>
              <a:t> OSPF localiza el impacto de un cambio de topología dentro de un área. Por ejemplo, minimiza el impacto de las actualizaciones de </a:t>
            </a:r>
            <a:r>
              <a:rPr lang="es-419" sz="1500" dirty="0" err="1">
                <a:solidFill>
                  <a:srgbClr val="000000"/>
                </a:solidFill>
              </a:rPr>
              <a:t>routing</a:t>
            </a:r>
            <a:r>
              <a:rPr lang="es-419" sz="1500" dirty="0">
                <a:solidFill>
                  <a:srgbClr val="000000"/>
                </a:solidFill>
              </a:rPr>
              <a:t> debido a que la saturación con LSA se detiene en el límite del área.</a:t>
            </a:r>
          </a:p>
          <a:p>
            <a:pPr marL="285750" indent="-285750" algn="l">
              <a:buFont typeface="Arial" panose="020B0604020202020204" pitchFamily="34" charset="0"/>
              <a:buChar char="•"/>
            </a:pPr>
            <a:endParaRPr lang="en-US" sz="1500" dirty="0">
              <a:solidFill>
                <a:srgbClr val="000000"/>
              </a:solidFill>
            </a:endParaRPr>
          </a:p>
        </p:txBody>
      </p:sp>
      <p:pic>
        <p:nvPicPr>
          <p:cNvPr id="2" name="Picture 1">
            <a:extLst>
              <a:ext uri="{FF2B5EF4-FFF2-40B4-BE49-F238E27FC236}">
                <a16:creationId xmlns="" xmlns:a16="http://schemas.microsoft.com/office/drawing/2014/main" id="{D151DFD1-C780-4728-9C74-2D8F8237C46A}"/>
              </a:ext>
            </a:extLst>
          </p:cNvPr>
          <p:cNvPicPr>
            <a:picLocks noChangeAspect="1"/>
          </p:cNvPicPr>
          <p:nvPr/>
        </p:nvPicPr>
        <p:blipFill>
          <a:blip r:embed="rId3"/>
          <a:stretch>
            <a:fillRect/>
          </a:stretch>
        </p:blipFill>
        <p:spPr>
          <a:xfrm>
            <a:off x="2903742" y="3583775"/>
            <a:ext cx="3336515" cy="1239399"/>
          </a:xfrm>
          <a:prstGeom prst="rect">
            <a:avLst/>
          </a:prstGeom>
        </p:spPr>
      </p:pic>
    </p:spTree>
    <p:extLst>
      <p:ext uri="{BB962C8B-B14F-4D97-AF65-F5344CB8AC3E}">
        <p14:creationId xmlns:p14="http://schemas.microsoft.com/office/powerpoint/2010/main" xmlns="" val="3779338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a:t>
            </a:r>
            <a:r>
              <a:rPr lang="en-US" dirty="0"/>
              <a:t/>
            </a:r>
            <a:br>
              <a:rPr lang="en-US" dirty="0"/>
            </a:br>
            <a:r>
              <a:rPr lang="es-419" sz="2400"/>
              <a:t>OSPFv3</a:t>
            </a:r>
          </a:p>
        </p:txBody>
      </p:sp>
      <p:sp>
        <p:nvSpPr>
          <p:cNvPr id="5" name="Content Placeholder 4">
            <a:extLst>
              <a:ext uri="{FF2B5EF4-FFF2-40B4-BE49-F238E27FC236}">
                <a16:creationId xmlns=""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OSPFv3 es el equivalente a OSPFv2 para intercambiar prefijos IPv6. OSPFv3 intercambia información de routing para completar la tabla de routing de IPv6 con prefijos remotos.</a:t>
            </a:r>
          </a:p>
          <a:p>
            <a:pPr marL="415985" lvl="1" indent="-342900" rtl="0">
              <a:buFont typeface="Arial" panose="020B0604020202020204" pitchFamily="34" charset="0"/>
              <a:buChar char="•"/>
            </a:pPr>
            <a:r>
              <a:rPr lang="es-419" sz="1600" b="1">
                <a:solidFill>
                  <a:srgbClr val="000000"/>
                </a:solidFill>
              </a:rPr>
              <a:t>Nota</a:t>
            </a:r>
            <a:r>
              <a:rPr lang="es-419" sz="1600">
                <a:solidFill>
                  <a:srgbClr val="000000"/>
                </a:solidFill>
              </a:rPr>
              <a:t>: con la característica de familias de direcciones de OSPFv3, esta versión del protocolo es compatible con IPv4 e IPv6. En este currículo no se hablará de familias de direcciones de OSPF.</a:t>
            </a:r>
          </a:p>
          <a:p>
            <a:pPr marL="342900" indent="-342900" algn="l" rtl="0">
              <a:buFont typeface="Arial" panose="020B0604020202020204" pitchFamily="34" charset="0"/>
              <a:buChar char="•"/>
            </a:pPr>
            <a:r>
              <a:rPr lang="es-419" sz="1600">
                <a:solidFill>
                  <a:srgbClr val="000000"/>
                </a:solidFill>
              </a:rPr>
              <a:t>OSPFv3 tiene la misma funcionalidad que OSPFv2, pero utiliza IPv6 como transporte de la capa de red, por lo que se comunica con peers OSPFv3 y anuncia rutas IPv6. OSPFv3 también utiliza el algoritmo SPF como motor de cómputo para determinar las mejores rutas a lo largo del dominio de routing.</a:t>
            </a:r>
          </a:p>
          <a:p>
            <a:pPr marL="342900" indent="-342900" algn="l" rtl="0">
              <a:buFont typeface="Arial" panose="020B0604020202020204" pitchFamily="34" charset="0"/>
              <a:buChar char="•"/>
            </a:pPr>
            <a:r>
              <a:rPr lang="es-419" sz="1600">
                <a:solidFill>
                  <a:srgbClr val="000000"/>
                </a:solidFill>
              </a:rPr>
              <a:t>OSPFv3 tiene procesos diferentes de los de su equivalente de IPv4. Los procesos y las operaciones son básicamente los mismos que en el protocolo de routing IPv4, pero se ejecutan de forma independiente. </a:t>
            </a:r>
          </a:p>
        </p:txBody>
      </p:sp>
    </p:spTree>
    <p:extLst>
      <p:ext uri="{BB962C8B-B14F-4D97-AF65-F5344CB8AC3E}">
        <p14:creationId xmlns:p14="http://schemas.microsoft.com/office/powerpoint/2010/main" xmlns="" val="1384687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 Paquetes de OSPF</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Paquetes OSPF</a:t>
            </a:r>
            <a:r>
              <a:rPr lang="en-US" dirty="0"/>
              <a:t/>
            </a:r>
            <a:br>
              <a:rPr lang="en-US" dirty="0"/>
            </a:br>
            <a:r>
              <a:rPr lang="es-419" sz="2400"/>
              <a:t>Tipos de Paquetes OSPF</a:t>
            </a:r>
          </a:p>
        </p:txBody>
      </p:sp>
      <p:sp>
        <p:nvSpPr>
          <p:cNvPr id="5" name="Content Placeholder 4">
            <a:extLst>
              <a:ext uri="{FF2B5EF4-FFF2-40B4-BE49-F238E27FC236}">
                <a16:creationId xmlns=""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rtl="0"/>
            <a:r>
              <a:rPr lang="es-419" sz="1600">
                <a:solidFill>
                  <a:srgbClr val="000000"/>
                </a:solidFill>
              </a:rPr>
              <a:t>La tabla resume los cinco tipos diferentes de paquetes de estado de enlace (LSP) utilizados por OSPFv2. OSPFv3 tiene tipos de paquetes similares.</a:t>
            </a:r>
          </a:p>
        </p:txBody>
      </p:sp>
      <p:graphicFrame>
        <p:nvGraphicFramePr>
          <p:cNvPr id="6" name="Table 6">
            <a:extLst>
              <a:ext uri="{FF2B5EF4-FFF2-40B4-BE49-F238E27FC236}">
                <a16:creationId xmlns=""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xmlns="" val="2476414893"/>
              </p:ext>
            </p:extLst>
          </p:nvPr>
        </p:nvGraphicFramePr>
        <p:xfrm>
          <a:off x="474661" y="1463674"/>
          <a:ext cx="8379971" cy="2829560"/>
        </p:xfrm>
        <a:graphic>
          <a:graphicData uri="http://schemas.openxmlformats.org/drawingml/2006/table">
            <a:tbl>
              <a:tblPr firstRow="1" bandRow="1">
                <a:tableStyleId>{5C22544A-7EE6-4342-B048-85BDC9FD1C3A}</a:tableStyleId>
              </a:tblPr>
              <a:tblGrid>
                <a:gridCol w="570589">
                  <a:extLst>
                    <a:ext uri="{9D8B030D-6E8A-4147-A177-3AD203B41FA5}">
                      <a16:colId xmlns="" xmlns:a16="http://schemas.microsoft.com/office/drawing/2014/main" val="437161920"/>
                    </a:ext>
                  </a:extLst>
                </a:gridCol>
                <a:gridCol w="3029039">
                  <a:extLst>
                    <a:ext uri="{9D8B030D-6E8A-4147-A177-3AD203B41FA5}">
                      <a16:colId xmlns="" xmlns:a16="http://schemas.microsoft.com/office/drawing/2014/main" val="383234256"/>
                    </a:ext>
                  </a:extLst>
                </a:gridCol>
                <a:gridCol w="4780343">
                  <a:extLst>
                    <a:ext uri="{9D8B030D-6E8A-4147-A177-3AD203B41FA5}">
                      <a16:colId xmlns="" xmlns:a16="http://schemas.microsoft.com/office/drawing/2014/main" val="642217950"/>
                    </a:ext>
                  </a:extLst>
                </a:gridCol>
              </a:tblGrid>
              <a:tr h="370840">
                <a:tc>
                  <a:txBody>
                    <a:bodyPr/>
                    <a:lstStyle/>
                    <a:p>
                      <a:pPr algn="l" rtl="0" fontAlgn="ctr"/>
                      <a:r>
                        <a:rPr lang="es-419" b="1">
                          <a:effectLst/>
                        </a:rPr>
                        <a:t>Tipo</a:t>
                      </a:r>
                    </a:p>
                  </a:txBody>
                  <a:tcPr marL="47625" marR="47625" marT="47625" marB="47625" anchor="ctr"/>
                </a:tc>
                <a:tc>
                  <a:txBody>
                    <a:bodyPr/>
                    <a:lstStyle/>
                    <a:p>
                      <a:pPr algn="l" rtl="0" fontAlgn="ctr"/>
                      <a:r>
                        <a:rPr lang="es-419" b="1">
                          <a:effectLst/>
                        </a:rPr>
                        <a:t>Nombre del paquete</a:t>
                      </a:r>
                    </a:p>
                  </a:txBody>
                  <a:tcPr marL="47625" marR="47625" marT="47625" marB="47625" anchor="ctr"/>
                </a:tc>
                <a:tc>
                  <a:txBody>
                    <a:bodyPr/>
                    <a:lstStyle/>
                    <a:p>
                      <a:pPr algn="l" rtl="0" fontAlgn="ctr"/>
                      <a:r>
                        <a:rPr lang="es-419" b="1">
                          <a:effectLst/>
                        </a:rPr>
                        <a:t>Descripción</a:t>
                      </a:r>
                    </a:p>
                  </a:txBody>
                  <a:tcPr marL="47625" marR="47625" marT="47625" marB="47625" anchor="ctr"/>
                </a:tc>
                <a:extLst>
                  <a:ext uri="{0D108BD9-81ED-4DB2-BD59-A6C34878D82A}">
                    <a16:rowId xmlns="" xmlns:a16="http://schemas.microsoft.com/office/drawing/2014/main" val="827652468"/>
                  </a:ext>
                </a:extLst>
              </a:tr>
              <a:tr h="370840">
                <a:tc>
                  <a:txBody>
                    <a:bodyPr/>
                    <a:lstStyle/>
                    <a:p>
                      <a:pPr rtl="0" fontAlgn="ctr"/>
                      <a:r>
                        <a:rPr lang="es-419" b="0">
                          <a:effectLst/>
                        </a:rPr>
                        <a:t>1</a:t>
                      </a:r>
                    </a:p>
                  </a:txBody>
                  <a:tcPr marL="47625" marR="47625" marT="47625" marB="47625" anchor="ctr"/>
                </a:tc>
                <a:tc>
                  <a:txBody>
                    <a:bodyPr/>
                    <a:lstStyle/>
                    <a:p>
                      <a:pPr rtl="0" fontAlgn="ctr"/>
                      <a:r>
                        <a:rPr lang="es-419" b="0">
                          <a:effectLst/>
                        </a:rPr>
                        <a:t>Saludo</a:t>
                      </a:r>
                    </a:p>
                  </a:txBody>
                  <a:tcPr marL="47625" marR="47625" marT="47625" marB="47625" anchor="ctr"/>
                </a:tc>
                <a:tc>
                  <a:txBody>
                    <a:bodyPr/>
                    <a:lstStyle/>
                    <a:p>
                      <a:pPr rtl="0" fontAlgn="ctr"/>
                      <a:r>
                        <a:rPr lang="es-419" b="0">
                          <a:effectLst/>
                        </a:rPr>
                        <a:t>Descubre los vecinos y construye adyacencias entre ellos</a:t>
                      </a:r>
                    </a:p>
                  </a:txBody>
                  <a:tcPr marL="47625" marR="47625" marT="47625" marB="47625" anchor="ctr"/>
                </a:tc>
                <a:extLst>
                  <a:ext uri="{0D108BD9-81ED-4DB2-BD59-A6C34878D82A}">
                    <a16:rowId xmlns="" xmlns:a16="http://schemas.microsoft.com/office/drawing/2014/main" val="4133330987"/>
                  </a:ext>
                </a:extLst>
              </a:tr>
              <a:tr h="370840">
                <a:tc>
                  <a:txBody>
                    <a:bodyPr/>
                    <a:lstStyle/>
                    <a:p>
                      <a:pPr rtl="0" fontAlgn="ctr"/>
                      <a:r>
                        <a:rPr lang="es-419" b="0">
                          <a:effectLst/>
                        </a:rPr>
                        <a:t>2</a:t>
                      </a:r>
                    </a:p>
                  </a:txBody>
                  <a:tcPr marL="47625" marR="47625" marT="47625" marB="47625" anchor="ctr"/>
                </a:tc>
                <a:tc>
                  <a:txBody>
                    <a:bodyPr/>
                    <a:lstStyle/>
                    <a:p>
                      <a:pPr rtl="0" fontAlgn="ctr"/>
                      <a:r>
                        <a:rPr lang="es-419" b="0">
                          <a:effectLst/>
                        </a:rPr>
                        <a:t>Descriptores de bases de datos (DBD)</a:t>
                      </a:r>
                    </a:p>
                  </a:txBody>
                  <a:tcPr marL="47625" marR="47625" marT="47625" marB="47625" anchor="ctr"/>
                </a:tc>
                <a:tc>
                  <a:txBody>
                    <a:bodyPr/>
                    <a:lstStyle/>
                    <a:p>
                      <a:pPr rtl="0" fontAlgn="ctr"/>
                      <a:r>
                        <a:rPr lang="es-419" b="0">
                          <a:effectLst/>
                        </a:rPr>
                        <a:t>Controla la sincronización de bases de datos entre routers.</a:t>
                      </a:r>
                    </a:p>
                  </a:txBody>
                  <a:tcPr marL="47625" marR="47625" marT="47625" marB="47625" anchor="ctr"/>
                </a:tc>
                <a:extLst>
                  <a:ext uri="{0D108BD9-81ED-4DB2-BD59-A6C34878D82A}">
                    <a16:rowId xmlns="" xmlns:a16="http://schemas.microsoft.com/office/drawing/2014/main" val="2426783081"/>
                  </a:ext>
                </a:extLst>
              </a:tr>
              <a:tr h="370840">
                <a:tc>
                  <a:txBody>
                    <a:bodyPr/>
                    <a:lstStyle/>
                    <a:p>
                      <a:pPr rtl="0" fontAlgn="ctr"/>
                      <a:r>
                        <a:rPr lang="es-419" b="0">
                          <a:effectLst/>
                        </a:rPr>
                        <a:t>3</a:t>
                      </a:r>
                    </a:p>
                  </a:txBody>
                  <a:tcPr marL="47625" marR="47625" marT="47625" marB="47625" anchor="ctr"/>
                </a:tc>
                <a:tc>
                  <a:txBody>
                    <a:bodyPr/>
                    <a:lstStyle/>
                    <a:p>
                      <a:pPr rtl="0" fontAlgn="ctr"/>
                      <a:r>
                        <a:rPr lang="es-419" b="0">
                          <a:effectLst/>
                        </a:rPr>
                        <a:t>Solicitud de link-state (LSR)</a:t>
                      </a:r>
                    </a:p>
                  </a:txBody>
                  <a:tcPr marL="47625" marR="47625" marT="47625" marB="47625" anchor="ctr"/>
                </a:tc>
                <a:tc>
                  <a:txBody>
                    <a:bodyPr/>
                    <a:lstStyle/>
                    <a:p>
                      <a:pPr rtl="0" fontAlgn="ctr"/>
                      <a:r>
                        <a:rPr lang="es-419" b="0">
                          <a:effectLst/>
                        </a:rPr>
                        <a:t>Solicita registros específicos de estado de enlace de router a router</a:t>
                      </a:r>
                    </a:p>
                  </a:txBody>
                  <a:tcPr marL="47625" marR="47625" marT="47625" marB="47625" anchor="ctr"/>
                </a:tc>
                <a:extLst>
                  <a:ext uri="{0D108BD9-81ED-4DB2-BD59-A6C34878D82A}">
                    <a16:rowId xmlns="" xmlns:a16="http://schemas.microsoft.com/office/drawing/2014/main" val="2444553229"/>
                  </a:ext>
                </a:extLst>
              </a:tr>
              <a:tr h="370840">
                <a:tc>
                  <a:txBody>
                    <a:bodyPr/>
                    <a:lstStyle/>
                    <a:p>
                      <a:pPr rtl="0" fontAlgn="ctr"/>
                      <a:r>
                        <a:rPr lang="es-419" b="0">
                          <a:effectLst/>
                        </a:rPr>
                        <a:t>4</a:t>
                      </a:r>
                    </a:p>
                  </a:txBody>
                  <a:tcPr marL="47625" marR="47625" marT="47625" marB="47625" anchor="ctr"/>
                </a:tc>
                <a:tc>
                  <a:txBody>
                    <a:bodyPr/>
                    <a:lstStyle/>
                    <a:p>
                      <a:pPr rtl="0" fontAlgn="ctr"/>
                      <a:r>
                        <a:rPr lang="es-419" b="0">
                          <a:effectLst/>
                        </a:rPr>
                        <a:t>Actualización de link-state (LSU)</a:t>
                      </a:r>
                    </a:p>
                  </a:txBody>
                  <a:tcPr marL="47625" marR="47625" marT="47625" marB="47625" anchor="ctr"/>
                </a:tc>
                <a:tc>
                  <a:txBody>
                    <a:bodyPr/>
                    <a:lstStyle/>
                    <a:p>
                      <a:pPr rtl="0" fontAlgn="ctr"/>
                      <a:r>
                        <a:rPr lang="es-419" b="0">
                          <a:effectLst/>
                        </a:rPr>
                        <a:t>Envía los registros de estado de enlace específicamente solicitados</a:t>
                      </a:r>
                    </a:p>
                  </a:txBody>
                  <a:tcPr marL="47625" marR="47625" marT="47625" marB="47625" anchor="ctr"/>
                </a:tc>
                <a:extLst>
                  <a:ext uri="{0D108BD9-81ED-4DB2-BD59-A6C34878D82A}">
                    <a16:rowId xmlns="" xmlns:a16="http://schemas.microsoft.com/office/drawing/2014/main" val="652161687"/>
                  </a:ext>
                </a:extLst>
              </a:tr>
              <a:tr h="370840">
                <a:tc>
                  <a:txBody>
                    <a:bodyPr/>
                    <a:lstStyle/>
                    <a:p>
                      <a:pPr rtl="0" fontAlgn="ctr"/>
                      <a:r>
                        <a:rPr lang="es-419" b="0">
                          <a:effectLst/>
                        </a:rPr>
                        <a:t>5</a:t>
                      </a:r>
                    </a:p>
                  </a:txBody>
                  <a:tcPr marL="47625" marR="47625" marT="47625" marB="47625" anchor="ctr"/>
                </a:tc>
                <a:tc>
                  <a:txBody>
                    <a:bodyPr/>
                    <a:lstStyle/>
                    <a:p>
                      <a:pPr rtl="0" fontAlgn="ctr"/>
                      <a:r>
                        <a:rPr lang="es-419" b="0">
                          <a:effectLst/>
                        </a:rPr>
                        <a:t>Acuse de recibo de estado de enlace (LSAck)</a:t>
                      </a:r>
                    </a:p>
                  </a:txBody>
                  <a:tcPr marL="47625" marR="47625" marT="47625" marB="47625" anchor="ctr"/>
                </a:tc>
                <a:tc>
                  <a:txBody>
                    <a:bodyPr/>
                    <a:lstStyle/>
                    <a:p>
                      <a:pPr rtl="0" fontAlgn="ctr"/>
                      <a:r>
                        <a:rPr lang="es-419" b="0">
                          <a:effectLst/>
                        </a:rPr>
                        <a:t>Reconoce los demás tipos de paquetes</a:t>
                      </a:r>
                    </a:p>
                  </a:txBody>
                  <a:tcPr marL="47625" marR="47625" marT="47625" marB="47625" anchor="ctr"/>
                </a:tc>
                <a:extLst>
                  <a:ext uri="{0D108BD9-81ED-4DB2-BD59-A6C34878D82A}">
                    <a16:rowId xmlns="" xmlns:a16="http://schemas.microsoft.com/office/drawing/2014/main" val="1835698426"/>
                  </a:ext>
                </a:extLst>
              </a:tr>
            </a:tbl>
          </a:graphicData>
        </a:graphic>
      </p:graphicFrame>
    </p:spTree>
    <p:extLst>
      <p:ext uri="{BB962C8B-B14F-4D97-AF65-F5344CB8AC3E}">
        <p14:creationId xmlns:p14="http://schemas.microsoft.com/office/powerpoint/2010/main" xmlns="" val="7178797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Paquetes OSPF</a:t>
            </a:r>
            <a:r>
              <a:rPr lang="en-US" dirty="0"/>
              <a:t/>
            </a:r>
            <a:br>
              <a:rPr lang="en-US" dirty="0"/>
            </a:br>
            <a:r>
              <a:rPr lang="es-419" sz="2400" dirty="0"/>
              <a:t>Actualizaciones de estado de enlace</a:t>
            </a:r>
          </a:p>
        </p:txBody>
      </p:sp>
      <p:sp>
        <p:nvSpPr>
          <p:cNvPr id="4" name="Content Placeholder 3">
            <a:extLst>
              <a:ext uri="{FF2B5EF4-FFF2-40B4-BE49-F238E27FC236}">
                <a16:creationId xmlns=""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rtl="0">
              <a:buFont typeface="Arial" panose="020B0604020202020204" pitchFamily="34" charset="0"/>
              <a:buChar char="•"/>
            </a:pPr>
            <a:r>
              <a:rPr lang="es-419" sz="1600">
                <a:solidFill>
                  <a:srgbClr val="000000"/>
                </a:solidFill>
              </a:rPr>
              <a:t>Los paquetes LSU también se usan para reenviar actualizaciones de routing OSPF. Un paquete LSU puede contener 11 tipos de LSA OSPFv2 OSPFv3 cambió el nombre de varias de estas LSA y también contiene dos LSA adicionales.</a:t>
            </a:r>
          </a:p>
          <a:p>
            <a:pPr marL="342900" indent="-342900" algn="l" rtl="0">
              <a:buFont typeface="Arial" panose="020B0604020202020204" pitchFamily="34" charset="0"/>
              <a:buChar char="•"/>
            </a:pPr>
            <a:r>
              <a:rPr lang="es-419" sz="1600">
                <a:solidFill>
                  <a:srgbClr val="000000"/>
                </a:solidFill>
              </a:rPr>
              <a:t>LSU y LSA a menudo se utilizan indistintamente, pero la jerarquía correcta es que los paquetes LSU contienen mensajes LSA.</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xmlns="" val="3489887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400" dirty="0"/>
              <a:t>Paquetes OSPF</a:t>
            </a:r>
            <a:r>
              <a:rPr lang="es-419" sz="2400" dirty="0"/>
              <a:t/>
            </a:r>
            <a:br>
              <a:rPr lang="es-419" sz="2400" dirty="0"/>
            </a:br>
            <a:r>
              <a:rPr lang="es-419" sz="2400" dirty="0"/>
              <a:t>Paquete de saludo</a:t>
            </a:r>
            <a:endParaRPr lang="es-419" sz="1600" dirty="0"/>
          </a:p>
        </p:txBody>
      </p:sp>
      <p:sp>
        <p:nvSpPr>
          <p:cNvPr id="5" name="Content Placeholder 4">
            <a:extLst>
              <a:ext uri="{FF2B5EF4-FFF2-40B4-BE49-F238E27FC236}">
                <a16:creationId xmlns=""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rtl="0"/>
            <a:r>
              <a:rPr lang="es-419" sz="1600">
                <a:solidFill>
                  <a:srgbClr val="000000"/>
                </a:solidFill>
              </a:rPr>
              <a:t>El paquete OSPF de tipo 1 es el paquete de saludo. Los paquetes Hello se utilizan para hacer lo siguiente:</a:t>
            </a:r>
          </a:p>
          <a:p>
            <a:pPr marL="342900" indent="-342900" algn="l" rtl="0">
              <a:buFont typeface="Arial" panose="020B0604020202020204" pitchFamily="34" charset="0"/>
              <a:buChar char="•"/>
            </a:pPr>
            <a:r>
              <a:rPr lang="es-419" sz="1600">
                <a:solidFill>
                  <a:srgbClr val="000000"/>
                </a:solidFill>
              </a:rPr>
              <a:t>Descubrir vecinos OSPF y establecer adyacencias de vecinos.</a:t>
            </a:r>
          </a:p>
          <a:p>
            <a:pPr marL="342900" indent="-342900" algn="l" rtl="0">
              <a:buFont typeface="Arial" panose="020B0604020202020204" pitchFamily="34" charset="0"/>
              <a:buChar char="•"/>
            </a:pPr>
            <a:r>
              <a:rPr lang="es-419" sz="1600">
                <a:solidFill>
                  <a:srgbClr val="000000"/>
                </a:solidFill>
              </a:rPr>
              <a:t>Publicar parámetros en los que dos routers deben acordar convertirse en vecinos.</a:t>
            </a:r>
          </a:p>
          <a:p>
            <a:pPr marL="342900" indent="-342900" algn="l" rtl="0">
              <a:buFont typeface="Arial" panose="020B0604020202020204" pitchFamily="34" charset="0"/>
              <a:buChar char="•"/>
            </a:pPr>
            <a:r>
              <a:rPr lang="es-419" sz="1600">
                <a:solidFill>
                  <a:srgbClr val="000000"/>
                </a:solidFill>
              </a:rPr>
              <a:t>Elige el router designado (DR) y el router designado de respaldo (BDR) en redes multiacceso, como Ethernet. Los enlaces punto a punto no requieren DR o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xmlns="" val="2026771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1.3 Funcionamiento de OSPF</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Funcionamiento de OSPF</a:t>
            </a:r>
            <a:r>
              <a:rPr lang="es-419" sz="2400" dirty="0"/>
              <a:t/>
            </a:r>
            <a:br>
              <a:rPr lang="es-419" sz="2400" dirty="0"/>
            </a:br>
            <a:r>
              <a:rPr lang="es-419" sz="2400" dirty="0"/>
              <a:t>Estados operativos de OSPF</a:t>
            </a:r>
          </a:p>
        </p:txBody>
      </p:sp>
      <p:graphicFrame>
        <p:nvGraphicFramePr>
          <p:cNvPr id="6" name="Table 6">
            <a:extLst>
              <a:ext uri="{FF2B5EF4-FFF2-40B4-BE49-F238E27FC236}">
                <a16:creationId xmlns=""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xmlns="" val="37371438"/>
              </p:ext>
            </p:extLst>
          </p:nvPr>
        </p:nvGraphicFramePr>
        <p:xfrm>
          <a:off x="506194" y="793199"/>
          <a:ext cx="8280400" cy="2987040"/>
        </p:xfrm>
        <a:graphic>
          <a:graphicData uri="http://schemas.openxmlformats.org/drawingml/2006/table">
            <a:tbl>
              <a:tblPr firstRow="1" bandRow="1">
                <a:tableStyleId>{5C22544A-7EE6-4342-B048-85BDC9FD1C3A}</a:tableStyleId>
              </a:tblPr>
              <a:tblGrid>
                <a:gridCol w="1681421">
                  <a:extLst>
                    <a:ext uri="{9D8B030D-6E8A-4147-A177-3AD203B41FA5}">
                      <a16:colId xmlns="" xmlns:a16="http://schemas.microsoft.com/office/drawing/2014/main" val="1337402727"/>
                    </a:ext>
                  </a:extLst>
                </a:gridCol>
                <a:gridCol w="6598979">
                  <a:extLst>
                    <a:ext uri="{9D8B030D-6E8A-4147-A177-3AD203B41FA5}">
                      <a16:colId xmlns="" xmlns:a16="http://schemas.microsoft.com/office/drawing/2014/main" val="54742232"/>
                    </a:ext>
                  </a:extLst>
                </a:gridCol>
              </a:tblGrid>
              <a:tr h="214553">
                <a:tc>
                  <a:txBody>
                    <a:bodyPr/>
                    <a:lstStyle/>
                    <a:p>
                      <a:pPr algn="l" rtl="0" fontAlgn="ctr"/>
                      <a:r>
                        <a:rPr lang="es-419" sz="1100" dirty="0">
                          <a:effectLst/>
                        </a:rPr>
                        <a:t>Estado</a:t>
                      </a:r>
                    </a:p>
                  </a:txBody>
                  <a:tcPr marL="47625" marR="47625" marT="47625" marB="47625" anchor="ctr"/>
                </a:tc>
                <a:tc>
                  <a:txBody>
                    <a:bodyPr/>
                    <a:lstStyle/>
                    <a:p>
                      <a:pPr algn="l" rtl="0" fontAlgn="ctr"/>
                      <a:r>
                        <a:rPr lang="es-419" sz="1100">
                          <a:effectLst/>
                        </a:rPr>
                        <a:t>Descripción</a:t>
                      </a:r>
                    </a:p>
                  </a:txBody>
                  <a:tcPr marL="47625" marR="47625" marT="47625" marB="47625" anchor="ctr"/>
                </a:tc>
                <a:extLst>
                  <a:ext uri="{0D108BD9-81ED-4DB2-BD59-A6C34878D82A}">
                    <a16:rowId xmlns="" xmlns:a16="http://schemas.microsoft.com/office/drawing/2014/main" val="3210007909"/>
                  </a:ext>
                </a:extLst>
              </a:tr>
              <a:tr h="485778">
                <a:tc>
                  <a:txBody>
                    <a:bodyPr/>
                    <a:lstStyle/>
                    <a:p>
                      <a:pPr rtl="0" fontAlgn="ctr"/>
                      <a:r>
                        <a:rPr lang="es-419" sz="1600" b="1">
                          <a:effectLst/>
                        </a:rPr>
                        <a:t>Estado inactivo</a:t>
                      </a:r>
                    </a:p>
                  </a:txBody>
                  <a:tcPr marL="47625" marR="47625" marT="47625" marB="47625" anchor="ctr"/>
                </a:tc>
                <a:tc>
                  <a:txBody>
                    <a:bodyPr/>
                    <a:lstStyle/>
                    <a:p>
                      <a:pPr rtl="0" fontAlgn="ctr">
                        <a:buFont typeface="Arial" panose="020B0604020202020204" pitchFamily="34" charset="0"/>
                        <a:buChar char="•"/>
                      </a:pPr>
                      <a:r>
                        <a:rPr lang="es-419" sz="1600" b="0">
                          <a:effectLst/>
                        </a:rPr>
                        <a:t>Ningún paquete de saludo recibido = Down.</a:t>
                      </a:r>
                    </a:p>
                    <a:p>
                      <a:pPr rtl="0" fontAlgn="ctr">
                        <a:buFont typeface="Arial" panose="020B0604020202020204" pitchFamily="34" charset="0"/>
                        <a:buChar char="•"/>
                      </a:pPr>
                      <a:r>
                        <a:rPr lang="es-419" sz="1600" b="0">
                          <a:effectLst/>
                        </a:rPr>
                        <a:t>El router envía paquetes de saludo.</a:t>
                      </a:r>
                    </a:p>
                    <a:p>
                      <a:pPr rtl="0" fontAlgn="ctr">
                        <a:buFont typeface="Arial" panose="020B0604020202020204" pitchFamily="34" charset="0"/>
                        <a:buChar char="•"/>
                      </a:pPr>
                      <a:r>
                        <a:rPr lang="es-419" sz="1600" b="0">
                          <a:effectLst/>
                        </a:rPr>
                        <a:t>Transición al estado Init.</a:t>
                      </a:r>
                    </a:p>
                  </a:txBody>
                  <a:tcPr marL="47625" marR="47625" marT="47625" marB="47625" anchor="ctr"/>
                </a:tc>
                <a:extLst>
                  <a:ext uri="{0D108BD9-81ED-4DB2-BD59-A6C34878D82A}">
                    <a16:rowId xmlns="" xmlns:a16="http://schemas.microsoft.com/office/drawing/2014/main" val="2086309283"/>
                  </a:ext>
                </a:extLst>
              </a:tr>
              <a:tr h="485778">
                <a:tc>
                  <a:txBody>
                    <a:bodyPr/>
                    <a:lstStyle/>
                    <a:p>
                      <a:pPr rtl="0" fontAlgn="ctr"/>
                      <a:r>
                        <a:rPr lang="es-419" sz="1600" b="1">
                          <a:effectLst/>
                        </a:rPr>
                        <a:t>Estado Init</a:t>
                      </a:r>
                    </a:p>
                  </a:txBody>
                  <a:tcPr marL="47625" marR="47625" marT="47625" marB="47625" anchor="ctr"/>
                </a:tc>
                <a:tc>
                  <a:txBody>
                    <a:bodyPr/>
                    <a:lstStyle/>
                    <a:p>
                      <a:pPr rtl="0" fontAlgn="ctr">
                        <a:buFont typeface="Arial" panose="020B0604020202020204" pitchFamily="34" charset="0"/>
                        <a:buChar char="•"/>
                      </a:pPr>
                      <a:r>
                        <a:rPr lang="es-419" sz="1600" b="0">
                          <a:effectLst/>
                        </a:rPr>
                        <a:t>Se reciben los paquetes de saludo del vecino.</a:t>
                      </a:r>
                    </a:p>
                    <a:p>
                      <a:pPr rtl="0" fontAlgn="ctr">
                        <a:buFont typeface="Arial" panose="020B0604020202020204" pitchFamily="34" charset="0"/>
                        <a:buChar char="•"/>
                      </a:pPr>
                      <a:r>
                        <a:rPr lang="es-419" sz="1600" b="0">
                          <a:effectLst/>
                        </a:rPr>
                        <a:t>Estos contienen la ID del router emisor.</a:t>
                      </a:r>
                    </a:p>
                    <a:p>
                      <a:pPr rtl="0" fontAlgn="ctr">
                        <a:buFont typeface="Arial" panose="020B0604020202020204" pitchFamily="34" charset="0"/>
                        <a:buChar char="•"/>
                      </a:pPr>
                      <a:r>
                        <a:rPr lang="es-419" sz="1600" b="0">
                          <a:effectLst/>
                        </a:rPr>
                        <a:t>Transición al estado Two-Way.</a:t>
                      </a:r>
                    </a:p>
                  </a:txBody>
                  <a:tcPr marL="47625" marR="47625" marT="47625" marB="47625" anchor="ctr"/>
                </a:tc>
                <a:extLst>
                  <a:ext uri="{0D108BD9-81ED-4DB2-BD59-A6C34878D82A}">
                    <a16:rowId xmlns="" xmlns:a16="http://schemas.microsoft.com/office/drawing/2014/main" val="3251744716"/>
                  </a:ext>
                </a:extLst>
              </a:tr>
              <a:tr h="485778">
                <a:tc>
                  <a:txBody>
                    <a:bodyPr/>
                    <a:lstStyle/>
                    <a:p>
                      <a:pPr rtl="0" fontAlgn="ctr"/>
                      <a:r>
                        <a:rPr lang="es-419" sz="1600" b="1">
                          <a:effectLst/>
                        </a:rPr>
                        <a:t>Estado Two-Way</a:t>
                      </a:r>
                    </a:p>
                  </a:txBody>
                  <a:tcPr marL="47625" marR="47625" marT="47625" marB="47625" anchor="ctr"/>
                </a:tc>
                <a:tc>
                  <a:txBody>
                    <a:bodyPr/>
                    <a:lstStyle/>
                    <a:p>
                      <a:pPr rtl="0" fontAlgn="ctr">
                        <a:buFont typeface="Arial" panose="020B0604020202020204" pitchFamily="34" charset="0"/>
                        <a:buChar char="•"/>
                      </a:pPr>
                      <a:r>
                        <a:rPr lang="es-419" sz="1600" b="0" dirty="0">
                          <a:effectLst/>
                        </a:rPr>
                        <a:t>En este estado, la comunicación entre los dos </a:t>
                      </a:r>
                      <a:r>
                        <a:rPr lang="es-419" sz="1600" b="0" dirty="0" err="1">
                          <a:effectLst/>
                        </a:rPr>
                        <a:t>routers</a:t>
                      </a:r>
                      <a:r>
                        <a:rPr lang="es-419" sz="1600" b="0" dirty="0">
                          <a:effectLst/>
                        </a:rPr>
                        <a:t> es bidireccional.</a:t>
                      </a:r>
                    </a:p>
                    <a:p>
                      <a:pPr rtl="0" fontAlgn="ctr">
                        <a:buFont typeface="Arial" panose="020B0604020202020204" pitchFamily="34" charset="0"/>
                        <a:buChar char="•"/>
                      </a:pPr>
                      <a:r>
                        <a:rPr lang="es-419" sz="1600" b="0" dirty="0">
                          <a:effectLst/>
                        </a:rPr>
                        <a:t>En los enlaces de acceso múltiple, los </a:t>
                      </a:r>
                      <a:r>
                        <a:rPr lang="es-419" sz="1600" b="0" dirty="0" err="1">
                          <a:effectLst/>
                        </a:rPr>
                        <a:t>routers</a:t>
                      </a:r>
                      <a:r>
                        <a:rPr lang="es-419" sz="1600" b="0" dirty="0">
                          <a:effectLst/>
                        </a:rPr>
                        <a:t> eligen una DR y una BDR.</a:t>
                      </a:r>
                    </a:p>
                    <a:p>
                      <a:pPr rtl="0" fontAlgn="ctr">
                        <a:buFont typeface="Arial" panose="020B0604020202020204" pitchFamily="34" charset="0"/>
                        <a:buChar char="•"/>
                      </a:pPr>
                      <a:r>
                        <a:rPr lang="es-419" sz="1600" b="0" dirty="0">
                          <a:effectLst/>
                        </a:rPr>
                        <a:t>Transición al estado </a:t>
                      </a:r>
                      <a:r>
                        <a:rPr lang="es-419" sz="1600" b="0" dirty="0" err="1">
                          <a:effectLst/>
                        </a:rPr>
                        <a:t>ExStart</a:t>
                      </a:r>
                      <a:r>
                        <a:rPr lang="es-419" sz="1600" b="0" dirty="0">
                          <a:effectLst/>
                        </a:rPr>
                        <a:t>.</a:t>
                      </a:r>
                    </a:p>
                  </a:txBody>
                  <a:tcPr marL="47625" marR="47625" marT="47625" marB="47625" anchor="ctr"/>
                </a:tc>
                <a:extLst>
                  <a:ext uri="{0D108BD9-81ED-4DB2-BD59-A6C34878D82A}">
                    <a16:rowId xmlns="" xmlns:a16="http://schemas.microsoft.com/office/drawing/2014/main" val="3657586232"/>
                  </a:ext>
                </a:extLst>
              </a:tr>
            </a:tbl>
          </a:graphicData>
        </a:graphic>
      </p:graphicFrame>
    </p:spTree>
    <p:extLst>
      <p:ext uri="{BB962C8B-B14F-4D97-AF65-F5344CB8AC3E}">
        <p14:creationId xmlns:p14="http://schemas.microsoft.com/office/powerpoint/2010/main" xmlns="" val="3272916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Funcionamiento de OSPF</a:t>
            </a:r>
            <a:r>
              <a:rPr lang="en-US" dirty="0"/>
              <a:t/>
            </a:r>
            <a:br>
              <a:rPr lang="en-US" dirty="0"/>
            </a:br>
            <a:r>
              <a:rPr lang="es-419" sz="2400" dirty="0"/>
              <a:t>Estados operativos de OSPF (Cont.)</a:t>
            </a:r>
          </a:p>
        </p:txBody>
      </p:sp>
      <p:graphicFrame>
        <p:nvGraphicFramePr>
          <p:cNvPr id="6" name="Table 6">
            <a:extLst>
              <a:ext uri="{FF2B5EF4-FFF2-40B4-BE49-F238E27FC236}">
                <a16:creationId xmlns=""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xmlns="" val="350220303"/>
              </p:ext>
            </p:extLst>
          </p:nvPr>
        </p:nvGraphicFramePr>
        <p:xfrm>
          <a:off x="506194" y="793199"/>
          <a:ext cx="8280400" cy="3569970"/>
        </p:xfrm>
        <a:graphic>
          <a:graphicData uri="http://schemas.openxmlformats.org/drawingml/2006/table">
            <a:tbl>
              <a:tblPr firstRow="1" bandRow="1">
                <a:tableStyleId>{5C22544A-7EE6-4342-B048-85BDC9FD1C3A}</a:tableStyleId>
              </a:tblPr>
              <a:tblGrid>
                <a:gridCol w="1542525">
                  <a:extLst>
                    <a:ext uri="{9D8B030D-6E8A-4147-A177-3AD203B41FA5}">
                      <a16:colId xmlns="" xmlns:a16="http://schemas.microsoft.com/office/drawing/2014/main" val="1337402727"/>
                    </a:ext>
                  </a:extLst>
                </a:gridCol>
                <a:gridCol w="6737875">
                  <a:extLst>
                    <a:ext uri="{9D8B030D-6E8A-4147-A177-3AD203B41FA5}">
                      <a16:colId xmlns="" xmlns:a16="http://schemas.microsoft.com/office/drawing/2014/main" val="54742232"/>
                    </a:ext>
                  </a:extLst>
                </a:gridCol>
              </a:tblGrid>
              <a:tr h="214553">
                <a:tc>
                  <a:txBody>
                    <a:bodyPr/>
                    <a:lstStyle/>
                    <a:p>
                      <a:pPr algn="l" rtl="0" fontAlgn="ctr"/>
                      <a:r>
                        <a:rPr lang="es-419" sz="1100">
                          <a:effectLst/>
                        </a:rPr>
                        <a:t>Estado</a:t>
                      </a:r>
                    </a:p>
                  </a:txBody>
                  <a:tcPr marL="47625" marR="47625" marT="47625" marB="47625" anchor="ctr"/>
                </a:tc>
                <a:tc>
                  <a:txBody>
                    <a:bodyPr/>
                    <a:lstStyle/>
                    <a:p>
                      <a:pPr algn="l" rtl="0" fontAlgn="ctr"/>
                      <a:r>
                        <a:rPr lang="es-419" sz="1100">
                          <a:effectLst/>
                        </a:rPr>
                        <a:t>Descripción</a:t>
                      </a:r>
                    </a:p>
                  </a:txBody>
                  <a:tcPr marL="47625" marR="47625" marT="47625" marB="47625" anchor="ctr"/>
                </a:tc>
                <a:extLst>
                  <a:ext uri="{0D108BD9-81ED-4DB2-BD59-A6C34878D82A}">
                    <a16:rowId xmlns="" xmlns:a16="http://schemas.microsoft.com/office/drawing/2014/main" val="3210007909"/>
                  </a:ext>
                </a:extLst>
              </a:tr>
              <a:tr h="349636">
                <a:tc>
                  <a:txBody>
                    <a:bodyPr/>
                    <a:lstStyle/>
                    <a:p>
                      <a:pPr rtl="0" fontAlgn="ctr"/>
                      <a:r>
                        <a:rPr lang="es-419" sz="1600" b="1">
                          <a:effectLst/>
                        </a:rPr>
                        <a:t>Estado ExStart</a:t>
                      </a:r>
                    </a:p>
                  </a:txBody>
                  <a:tcPr marL="47625" marR="47625" marT="47625" marB="47625" anchor="ctr"/>
                </a:tc>
                <a:tc>
                  <a:txBody>
                    <a:bodyPr/>
                    <a:lstStyle/>
                    <a:p>
                      <a:pPr rtl="0" fontAlgn="ctr"/>
                      <a:r>
                        <a:rPr lang="es-419" sz="1600" b="0">
                          <a:effectLst/>
                        </a:rPr>
                        <a:t>En redes punto a punto, los dos routers deciden qué router iniciará el intercambio de paquetes DBD y deciden sobre el número de secuencia de paquetes DBD inicial.</a:t>
                      </a:r>
                    </a:p>
                  </a:txBody>
                  <a:tcPr marL="47625" marR="47625" marT="47625" marB="47625" anchor="ctr"/>
                </a:tc>
                <a:extLst>
                  <a:ext uri="{0D108BD9-81ED-4DB2-BD59-A6C34878D82A}">
                    <a16:rowId xmlns="" xmlns:a16="http://schemas.microsoft.com/office/drawing/2014/main" val="1224079440"/>
                  </a:ext>
                </a:extLst>
              </a:tr>
              <a:tr h="467011">
                <a:tc>
                  <a:txBody>
                    <a:bodyPr/>
                    <a:lstStyle/>
                    <a:p>
                      <a:pPr rtl="0" fontAlgn="ctr"/>
                      <a:r>
                        <a:rPr lang="es-419" sz="1600" b="1">
                          <a:effectLst/>
                        </a:rPr>
                        <a:t>Estado de intercambio</a:t>
                      </a:r>
                    </a:p>
                  </a:txBody>
                  <a:tcPr marL="47625" marR="47625" marT="47625" marB="47625" anchor="ctr"/>
                </a:tc>
                <a:tc>
                  <a:txBody>
                    <a:bodyPr/>
                    <a:lstStyle/>
                    <a:p>
                      <a:pPr rtl="0" fontAlgn="ctr">
                        <a:buFont typeface="Arial" panose="020B0604020202020204" pitchFamily="34" charset="0"/>
                        <a:buChar char="•"/>
                      </a:pPr>
                      <a:r>
                        <a:rPr lang="es-419" sz="1600" b="0">
                          <a:effectLst/>
                        </a:rPr>
                        <a:t>Los routers intercambian paquetes DBD.</a:t>
                      </a:r>
                    </a:p>
                    <a:p>
                      <a:pPr rtl="0" fontAlgn="ctr">
                        <a:buFont typeface="Arial" panose="020B0604020202020204" pitchFamily="34" charset="0"/>
                        <a:buChar char="•"/>
                      </a:pPr>
                      <a:r>
                        <a:rPr lang="es-419" sz="1600" b="0">
                          <a:effectLst/>
                        </a:rPr>
                        <a:t>Si se requiere información adicional del router, se realiza la transición a Loading; de lo contrario, se realiza la transición al estado Full.</a:t>
                      </a:r>
                    </a:p>
                  </a:txBody>
                  <a:tcPr marL="47625" marR="47625" marT="47625" marB="47625" anchor="ctr"/>
                </a:tc>
                <a:extLst>
                  <a:ext uri="{0D108BD9-81ED-4DB2-BD59-A6C34878D82A}">
                    <a16:rowId xmlns="" xmlns:a16="http://schemas.microsoft.com/office/drawing/2014/main" val="1822317577"/>
                  </a:ext>
                </a:extLst>
              </a:tr>
              <a:tr h="485778">
                <a:tc>
                  <a:txBody>
                    <a:bodyPr/>
                    <a:lstStyle/>
                    <a:p>
                      <a:pPr rtl="0" fontAlgn="ctr"/>
                      <a:r>
                        <a:rPr lang="es-419" sz="1600" b="1">
                          <a:effectLst/>
                        </a:rPr>
                        <a:t>Estado Loading</a:t>
                      </a:r>
                    </a:p>
                  </a:txBody>
                  <a:tcPr marL="47625" marR="47625" marT="47625" marB="47625" anchor="ctr"/>
                </a:tc>
                <a:tc>
                  <a:txBody>
                    <a:bodyPr/>
                    <a:lstStyle/>
                    <a:p>
                      <a:pPr rtl="0" fontAlgn="ctr">
                        <a:buFont typeface="Arial" panose="020B0604020202020204" pitchFamily="34" charset="0"/>
                        <a:buChar char="•"/>
                      </a:pPr>
                      <a:r>
                        <a:rPr lang="es-419" sz="1600" b="0">
                          <a:effectLst/>
                        </a:rPr>
                        <a:t>Las LSR y las LSU se usan para obtener información adicional de la ruta.</a:t>
                      </a:r>
                    </a:p>
                    <a:p>
                      <a:pPr rtl="0" fontAlgn="ctr">
                        <a:buFont typeface="Arial" panose="020B0604020202020204" pitchFamily="34" charset="0"/>
                        <a:buChar char="•"/>
                      </a:pPr>
                      <a:r>
                        <a:rPr lang="es-419" sz="1600" b="0">
                          <a:effectLst/>
                        </a:rPr>
                        <a:t>Las rutas se procesan mediante el algoritmo SPF.</a:t>
                      </a:r>
                    </a:p>
                    <a:p>
                      <a:pPr rtl="0" fontAlgn="ctr">
                        <a:buFont typeface="Arial" panose="020B0604020202020204" pitchFamily="34" charset="0"/>
                        <a:buChar char="•"/>
                      </a:pPr>
                      <a:r>
                        <a:rPr lang="es-419" sz="1600" b="0">
                          <a:effectLst/>
                        </a:rPr>
                        <a:t>Transición al estado Full.</a:t>
                      </a:r>
                    </a:p>
                  </a:txBody>
                  <a:tcPr marL="47625" marR="47625" marT="47625" marB="47625" anchor="ctr"/>
                </a:tc>
                <a:extLst>
                  <a:ext uri="{0D108BD9-81ED-4DB2-BD59-A6C34878D82A}">
                    <a16:rowId xmlns="" xmlns:a16="http://schemas.microsoft.com/office/drawing/2014/main" val="2209947322"/>
                  </a:ext>
                </a:extLst>
              </a:tr>
              <a:tr h="214553">
                <a:tc>
                  <a:txBody>
                    <a:bodyPr/>
                    <a:lstStyle/>
                    <a:p>
                      <a:pPr rtl="0" fontAlgn="ctr"/>
                      <a:r>
                        <a:rPr lang="es-419" sz="1600" b="1">
                          <a:effectLst/>
                        </a:rPr>
                        <a:t>Estado Full</a:t>
                      </a:r>
                    </a:p>
                  </a:txBody>
                  <a:tcPr marL="47625" marR="47625" marT="47625" marB="47625" anchor="ctr"/>
                </a:tc>
                <a:tc>
                  <a:txBody>
                    <a:bodyPr/>
                    <a:lstStyle/>
                    <a:p>
                      <a:pPr rtl="0" fontAlgn="ctr"/>
                      <a:r>
                        <a:rPr lang="es-419" sz="1600" b="0">
                          <a:effectLst/>
                        </a:rPr>
                        <a:t>La base de datos de estado de vínculo del router está completamente sincronizada.</a:t>
                      </a:r>
                    </a:p>
                  </a:txBody>
                  <a:tcPr marL="47625" marR="47625" marT="47625" marB="47625" anchor="ctr"/>
                </a:tc>
                <a:extLst>
                  <a:ext uri="{0D108BD9-81ED-4DB2-BD59-A6C34878D82A}">
                    <a16:rowId xmlns="" xmlns:a16="http://schemas.microsoft.com/office/drawing/2014/main" val="748123781"/>
                  </a:ext>
                </a:extLst>
              </a:tr>
            </a:tbl>
          </a:graphicData>
        </a:graphic>
      </p:graphicFrame>
    </p:spTree>
    <p:extLst>
      <p:ext uri="{BB962C8B-B14F-4D97-AF65-F5344CB8AC3E}">
        <p14:creationId xmlns:p14="http://schemas.microsoft.com/office/powerpoint/2010/main" xmlns="" val="3690900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Funcionamiento de OSPF</a:t>
            </a:r>
            <a:r>
              <a:rPr lang="en-US" dirty="0"/>
              <a:t/>
            </a:r>
            <a:br>
              <a:rPr lang="en-US" dirty="0"/>
            </a:br>
            <a:r>
              <a:rPr lang="es-419" sz="2400"/>
              <a:t>Establecimiento de adyacencias de vecinos</a:t>
            </a:r>
          </a:p>
        </p:txBody>
      </p:sp>
      <p:sp>
        <p:nvSpPr>
          <p:cNvPr id="7" name="Content Placeholder 6">
            <a:extLst>
              <a:ext uri="{FF2B5EF4-FFF2-40B4-BE49-F238E27FC236}">
                <a16:creationId xmlns=""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Para determinar si hay un vecino OSPF en el vínculo, el router envía un paquete Hello que contiene su ID de router fuera de todas las interfaces habilitadas para OSPF. El paquete Hello se envía a la dirección de multidifusión IPv4 224.0.0.5 reservada- Todos los routers OSPF. Sólo los enrutadores OSPFv2 procesarán estos paquetes. </a:t>
            </a:r>
          </a:p>
          <a:p>
            <a:pPr marL="342900" indent="-342900" algn="l" rtl="0">
              <a:buFont typeface="Arial" panose="020B0604020202020204" pitchFamily="34" charset="0"/>
              <a:buChar char="•"/>
            </a:pPr>
            <a:r>
              <a:rPr lang="es-419" sz="1600">
                <a:solidFill>
                  <a:srgbClr val="000000"/>
                </a:solidFill>
              </a:rPr>
              <a:t>El proceso OSPF utiliza la ID del router OSPF para identificar cada router en el área OSPF de manera exclusiva. La ID de router es un número de 32 bits con formato similar a una dirección IP que se asigna para identificar un router de forma exclusiva entre pares OSPF.</a:t>
            </a:r>
          </a:p>
          <a:p>
            <a:pPr marL="342900" indent="-342900" algn="l" rtl="0">
              <a:buFont typeface="Arial" panose="020B0604020202020204" pitchFamily="34" charset="0"/>
              <a:buChar char="•"/>
            </a:pPr>
            <a:r>
              <a:rPr lang="es-419" sz="1600">
                <a:solidFill>
                  <a:srgbClr val="000000"/>
                </a:solidFill>
              </a:rPr>
              <a:t>Cuando un router vecino con OSPF habilitado recibe un paquete de saludo con una ID de router que no figura en su lista de vecinos, el router receptor intenta establecer una adyacencia con el router que inició la comunicación.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874753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a:t>Conceptos OSPF de área única</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a:t>Explicar cómo opera el OSPF de área única en redes de multiacceso de punto a punto y de difusión.</a:t>
            </a:r>
          </a:p>
        </p:txBody>
      </p:sp>
      <p:graphicFrame>
        <p:nvGraphicFramePr>
          <p:cNvPr id="3" name="Table 2">
            <a:extLst>
              <a:ext uri="{FF2B5EF4-FFF2-40B4-BE49-F238E27FC236}">
                <a16:creationId xmlns=""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xmlns="" val="3503229763"/>
              </p:ext>
            </p:extLst>
          </p:nvPr>
        </p:nvGraphicFramePr>
        <p:xfrm>
          <a:off x="450866" y="1968407"/>
          <a:ext cx="7896830" cy="1874520"/>
        </p:xfrm>
        <a:graphic>
          <a:graphicData uri="http://schemas.openxmlformats.org/drawingml/2006/table">
            <a:tbl>
              <a:tblPr firstRow="1" bandRow="1">
                <a:tableStyleId>{5C22544A-7EE6-4342-B048-85BDC9FD1C3A}</a:tableStyleId>
              </a:tblPr>
              <a:tblGrid>
                <a:gridCol w="2676156">
                  <a:extLst>
                    <a:ext uri="{9D8B030D-6E8A-4147-A177-3AD203B41FA5}">
                      <a16:colId xmlns="" xmlns:a16="http://schemas.microsoft.com/office/drawing/2014/main" val="2579019526"/>
                    </a:ext>
                  </a:extLst>
                </a:gridCol>
                <a:gridCol w="5220674">
                  <a:extLst>
                    <a:ext uri="{9D8B030D-6E8A-4147-A177-3AD203B41FA5}">
                      <a16:colId xmlns="" xmlns:a16="http://schemas.microsoft.com/office/drawing/2014/main" val="1764220437"/>
                    </a:ext>
                  </a:extLst>
                </a:gridCol>
              </a:tblGrid>
              <a:tr h="272843">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 xmlns:a16="http://schemas.microsoft.com/office/drawing/2014/main" val="742401779"/>
                  </a:ext>
                </a:extLst>
              </a:tr>
              <a:tr h="272843">
                <a:tc>
                  <a:txBody>
                    <a:bodyPr/>
                    <a:lstStyle/>
                    <a:p>
                      <a:pPr rtl="0" fontAlgn="ctr"/>
                      <a:r>
                        <a:rPr lang="es-419" b="1">
                          <a:solidFill>
                            <a:schemeClr val="bg1"/>
                          </a:solidFill>
                          <a:effectLst/>
                        </a:rPr>
                        <a:t>Características y funciones de OSPF</a:t>
                      </a:r>
                    </a:p>
                  </a:txBody>
                  <a:tcPr marL="47625" marR="47625" marT="47625" marB="47625" anchor="ctr">
                    <a:solidFill>
                      <a:schemeClr val="accent1"/>
                    </a:solidFill>
                  </a:tcPr>
                </a:tc>
                <a:tc>
                  <a:txBody>
                    <a:bodyPr/>
                    <a:lstStyle/>
                    <a:p>
                      <a:pPr rtl="0" fontAlgn="ctr"/>
                      <a:r>
                        <a:rPr lang="es-419" b="0">
                          <a:effectLst/>
                        </a:rPr>
                        <a:t>Describir las características y funciones básicas de OSPF.</a:t>
                      </a:r>
                    </a:p>
                  </a:txBody>
                  <a:tcPr marL="47625" marR="47625" marT="47625" marB="47625" anchor="ctr"/>
                </a:tc>
                <a:extLst>
                  <a:ext uri="{0D108BD9-81ED-4DB2-BD59-A6C34878D82A}">
                    <a16:rowId xmlns="" xmlns:a16="http://schemas.microsoft.com/office/drawing/2014/main" val="3150950737"/>
                  </a:ext>
                </a:extLst>
              </a:tr>
              <a:tr h="272843">
                <a:tc>
                  <a:txBody>
                    <a:bodyPr/>
                    <a:lstStyle/>
                    <a:p>
                      <a:pPr rtl="0" fontAlgn="ctr"/>
                      <a:r>
                        <a:rPr lang="es-419" b="1">
                          <a:solidFill>
                            <a:schemeClr val="bg1"/>
                          </a:solidFill>
                          <a:effectLst/>
                        </a:rPr>
                        <a:t>Paquetes de OSPF</a:t>
                      </a:r>
                    </a:p>
                  </a:txBody>
                  <a:tcPr marL="47625" marR="47625" marT="47625" marB="47625" anchor="ctr">
                    <a:solidFill>
                      <a:schemeClr val="accent1"/>
                    </a:solidFill>
                  </a:tcPr>
                </a:tc>
                <a:tc>
                  <a:txBody>
                    <a:bodyPr/>
                    <a:lstStyle/>
                    <a:p>
                      <a:pPr rtl="0" fontAlgn="ctr"/>
                      <a:r>
                        <a:rPr lang="es-419" b="0">
                          <a:effectLst/>
                        </a:rPr>
                        <a:t>Describir los tipos de paquetes de OSPF que se utilizan en OSPF de área única.</a:t>
                      </a:r>
                    </a:p>
                  </a:txBody>
                  <a:tcPr marL="47625" marR="47625" marT="47625" marB="47625" anchor="ctr"/>
                </a:tc>
                <a:extLst>
                  <a:ext uri="{0D108BD9-81ED-4DB2-BD59-A6C34878D82A}">
                    <a16:rowId xmlns="" xmlns:a16="http://schemas.microsoft.com/office/drawing/2014/main" val="2772085455"/>
                  </a:ext>
                </a:extLst>
              </a:tr>
              <a:tr h="272843">
                <a:tc>
                  <a:txBody>
                    <a:bodyPr/>
                    <a:lstStyle/>
                    <a:p>
                      <a:pPr rtl="0" fontAlgn="ctr"/>
                      <a:r>
                        <a:rPr lang="es-419" b="1">
                          <a:solidFill>
                            <a:schemeClr val="bg1"/>
                          </a:solidFill>
                          <a:effectLst/>
                        </a:rPr>
                        <a:t>Funcionamiento de OSPF</a:t>
                      </a:r>
                    </a:p>
                  </a:txBody>
                  <a:tcPr marL="47625" marR="47625" marT="47625" marB="47625" anchor="ctr">
                    <a:solidFill>
                      <a:schemeClr val="accent1"/>
                    </a:solidFill>
                  </a:tcPr>
                </a:tc>
                <a:tc>
                  <a:txBody>
                    <a:bodyPr/>
                    <a:lstStyle/>
                    <a:p>
                      <a:pPr rtl="0" fontAlgn="ctr"/>
                      <a:r>
                        <a:rPr lang="es-419" b="0">
                          <a:effectLst/>
                        </a:rPr>
                        <a:t>Explicar la forma en la que funciona el protocolo OSPF de área única.</a:t>
                      </a:r>
                    </a:p>
                  </a:txBody>
                  <a:tcPr marL="47625" marR="47625" marT="47625" marB="47625" anchor="ctr"/>
                </a:tc>
                <a:extLst>
                  <a:ext uri="{0D108BD9-81ED-4DB2-BD59-A6C34878D82A}">
                    <a16:rowId xmlns=""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Funcionamiento OSPF </a:t>
            </a:r>
            <a:r>
              <a:rPr lang="en-US" dirty="0"/>
              <a:t/>
            </a:r>
            <a:br>
              <a:rPr lang="en-US" dirty="0"/>
            </a:br>
            <a:r>
              <a:rPr lang="es-419" sz="2400"/>
              <a:t>Establecimiento de adyacencias de vecinos (Cont.)</a:t>
            </a:r>
          </a:p>
        </p:txBody>
      </p:sp>
      <p:sp>
        <p:nvSpPr>
          <p:cNvPr id="8" name="Rectangle 7">
            <a:extLst>
              <a:ext uri="{FF2B5EF4-FFF2-40B4-BE49-F238E27FC236}">
                <a16:creationId xmlns=""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pPr rtl="0"/>
            <a:r>
              <a:rPr lang="es-419" sz="1600">
                <a:solidFill>
                  <a:srgbClr val="58585B"/>
                </a:solidFill>
                <a:latin typeface="+mn-lt"/>
              </a:rPr>
              <a:t>Los routers de proceso utilizan para establecer adyacencia en una red multiacceso:</a:t>
            </a:r>
          </a:p>
        </p:txBody>
      </p:sp>
      <p:graphicFrame>
        <p:nvGraphicFramePr>
          <p:cNvPr id="5" name="Table 5">
            <a:extLst>
              <a:ext uri="{FF2B5EF4-FFF2-40B4-BE49-F238E27FC236}">
                <a16:creationId xmlns=""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xmlns="" val="2844358377"/>
              </p:ext>
            </p:extLst>
          </p:nvPr>
        </p:nvGraphicFramePr>
        <p:xfrm>
          <a:off x="520943" y="1463674"/>
          <a:ext cx="8280401" cy="2743200"/>
        </p:xfrm>
        <a:graphic>
          <a:graphicData uri="http://schemas.openxmlformats.org/drawingml/2006/table">
            <a:tbl>
              <a:tblPr firstRow="1" bandRow="1">
                <a:tableStyleId>{69CF1AB2-1976-4502-BF36-3FF5EA218861}</a:tableStyleId>
              </a:tblPr>
              <a:tblGrid>
                <a:gridCol w="266316">
                  <a:extLst>
                    <a:ext uri="{9D8B030D-6E8A-4147-A177-3AD203B41FA5}">
                      <a16:colId xmlns="" xmlns:a16="http://schemas.microsoft.com/office/drawing/2014/main" val="3296650526"/>
                    </a:ext>
                  </a:extLst>
                </a:gridCol>
                <a:gridCol w="1813035">
                  <a:extLst>
                    <a:ext uri="{9D8B030D-6E8A-4147-A177-3AD203B41FA5}">
                      <a16:colId xmlns="" xmlns:a16="http://schemas.microsoft.com/office/drawing/2014/main" val="4059000616"/>
                    </a:ext>
                  </a:extLst>
                </a:gridCol>
                <a:gridCol w="6201050">
                  <a:extLst>
                    <a:ext uri="{9D8B030D-6E8A-4147-A177-3AD203B41FA5}">
                      <a16:colId xmlns="" xmlns:a16="http://schemas.microsoft.com/office/drawing/2014/main" val="36415615"/>
                    </a:ext>
                  </a:extLst>
                </a:gridCol>
              </a:tblGrid>
              <a:tr h="370840">
                <a:tc>
                  <a:txBody>
                    <a:bodyPr/>
                    <a:lstStyle/>
                    <a:p>
                      <a:pPr rtl="0"/>
                      <a:r>
                        <a:rPr lang="es-419" sz="1200" b="0"/>
                        <a:t>1</a:t>
                      </a:r>
                    </a:p>
                  </a:txBody>
                  <a:tcPr/>
                </a:tc>
                <a:tc>
                  <a:txBody>
                    <a:bodyPr/>
                    <a:lstStyle/>
                    <a:p>
                      <a:pPr rtl="0"/>
                      <a:r>
                        <a:rPr lang="es-419" sz="1200" b="0"/>
                        <a:t>Down to Init State</a:t>
                      </a:r>
                    </a:p>
                  </a:txBody>
                  <a:tcPr/>
                </a:tc>
                <a:tc>
                  <a:txBody>
                    <a:bodyPr/>
                    <a:lstStyle/>
                    <a:p>
                      <a:pPr rtl="0"/>
                      <a:r>
                        <a:rPr lang="es-419" sz="1200" b="0"/>
                        <a:t>Cuando OSPFv2 está habilitado en la interfaz, R1 pasa de Down a Init y comienza a enviar OSPFv2 Hellos fuera de la interfaz en un intento de descubrir vecinos.</a:t>
                      </a:r>
                    </a:p>
                  </a:txBody>
                  <a:tcPr/>
                </a:tc>
                <a:extLst>
                  <a:ext uri="{0D108BD9-81ED-4DB2-BD59-A6C34878D82A}">
                    <a16:rowId xmlns="" xmlns:a16="http://schemas.microsoft.com/office/drawing/2014/main" val="1584428023"/>
                  </a:ext>
                </a:extLst>
              </a:tr>
              <a:tr h="370840">
                <a:tc>
                  <a:txBody>
                    <a:bodyPr/>
                    <a:lstStyle/>
                    <a:p>
                      <a:pPr rtl="0"/>
                      <a:r>
                        <a:rPr lang="es-419" sz="1200" b="0"/>
                        <a:t>2</a:t>
                      </a:r>
                    </a:p>
                  </a:txBody>
                  <a:tcPr/>
                </a:tc>
                <a:tc>
                  <a:txBody>
                    <a:bodyPr/>
                    <a:lstStyle/>
                    <a:p>
                      <a:pPr rtl="0"/>
                      <a:r>
                        <a:rPr lang="es-419" sz="1200" b="0"/>
                        <a:t>Estado Init</a:t>
                      </a:r>
                    </a:p>
                  </a:txBody>
                  <a:tcPr/>
                </a:tc>
                <a:tc>
                  <a:txBody>
                    <a:bodyPr/>
                    <a:lstStyle/>
                    <a:p>
                      <a:pPr rtl="0"/>
                      <a:r>
                        <a:rPr lang="es-419" sz="1200" b="0"/>
                        <a:t>Cuando un R2 recibe un saludo del router R1 previamente desconocido, agrega el ID del router R1 a la lista de vecinos y responde con un paquete Hello que contiene su propio ID de router.</a:t>
                      </a:r>
                    </a:p>
                  </a:txBody>
                  <a:tcPr/>
                </a:tc>
                <a:extLst>
                  <a:ext uri="{0D108BD9-81ED-4DB2-BD59-A6C34878D82A}">
                    <a16:rowId xmlns="" xmlns:a16="http://schemas.microsoft.com/office/drawing/2014/main" val="2934098518"/>
                  </a:ext>
                </a:extLst>
              </a:tr>
              <a:tr h="370840">
                <a:tc>
                  <a:txBody>
                    <a:bodyPr/>
                    <a:lstStyle/>
                    <a:p>
                      <a:pPr rtl="0"/>
                      <a:r>
                        <a:rPr lang="es-419" sz="1200" b="0"/>
                        <a:t>3</a:t>
                      </a:r>
                    </a:p>
                  </a:txBody>
                  <a:tcPr/>
                </a:tc>
                <a:tc>
                  <a:txBody>
                    <a:bodyPr/>
                    <a:lstStyle/>
                    <a:p>
                      <a:pPr rtl="0"/>
                      <a:r>
                        <a:rPr lang="es-419" sz="1200" b="0"/>
                        <a:t>Estado Two-Way</a:t>
                      </a:r>
                    </a:p>
                  </a:txBody>
                  <a:tcPr/>
                </a:tc>
                <a:tc>
                  <a:txBody>
                    <a:bodyPr/>
                    <a:lstStyle/>
                    <a:p>
                      <a:pPr rtl="0"/>
                      <a:r>
                        <a:rPr lang="es-419" sz="1200" b="0"/>
                        <a:t>R1 recibe saludo de R2 y nota que el mensaje contiene el ID del enrutador R1 en la lista de vecinos de R2. R1 agrega el ID del enrutador de R2 a la lista de vecinos y realiza transiciones al estado de dos vías.</a:t>
                      </a:r>
                    </a:p>
                    <a:p>
                      <a:pPr rtl="0"/>
                      <a:r>
                        <a:rPr lang="es-419" sz="1200" b="0"/>
                        <a:t>Si R1 y R2 están conectados con un enlace punto a punto, pasan a ExStart</a:t>
                      </a:r>
                    </a:p>
                    <a:p>
                      <a:pPr rtl="0"/>
                      <a:r>
                        <a:rPr lang="es-419" sz="1200" b="0"/>
                        <a:t>Si R1 y R2 están conectados a través de una red Ethernet común, se produce la elección DR/BDR.</a:t>
                      </a:r>
                    </a:p>
                  </a:txBody>
                  <a:tcPr/>
                </a:tc>
                <a:extLst>
                  <a:ext uri="{0D108BD9-81ED-4DB2-BD59-A6C34878D82A}">
                    <a16:rowId xmlns="" xmlns:a16="http://schemas.microsoft.com/office/drawing/2014/main" val="1602449379"/>
                  </a:ext>
                </a:extLst>
              </a:tr>
              <a:tr h="370840">
                <a:tc>
                  <a:txBody>
                    <a:bodyPr/>
                    <a:lstStyle/>
                    <a:p>
                      <a:pPr rtl="0"/>
                      <a:r>
                        <a:rPr lang="es-419" sz="1200" b="0"/>
                        <a:t>4</a:t>
                      </a:r>
                    </a:p>
                  </a:txBody>
                  <a:tcPr/>
                </a:tc>
                <a:tc>
                  <a:txBody>
                    <a:bodyPr/>
                    <a:lstStyle/>
                    <a:p>
                      <a:pPr rtl="0"/>
                      <a:r>
                        <a:rPr lang="es-419" sz="1200" b="0"/>
                        <a:t>Elección del DR y el BDR</a:t>
                      </a:r>
                    </a:p>
                  </a:txBody>
                  <a:tcPr/>
                </a:tc>
                <a:tc>
                  <a:txBody>
                    <a:bodyPr/>
                    <a:lstStyle/>
                    <a:p>
                      <a:pPr rtl="0"/>
                      <a:r>
                        <a:rPr lang="es-419" sz="1200" b="0"/>
                        <a:t>Se produce la elección de DR y BDR, donde el router con el ID de router más alto o la prioridad más alta se elige como DR, y el segundo más alto es el BDR</a:t>
                      </a:r>
                    </a:p>
                  </a:txBody>
                  <a:tcPr/>
                </a:tc>
                <a:extLst>
                  <a:ext uri="{0D108BD9-81ED-4DB2-BD59-A6C34878D82A}">
                    <a16:rowId xmlns="" xmlns:a16="http://schemas.microsoft.com/office/drawing/2014/main" val="1823193069"/>
                  </a:ext>
                </a:extLst>
              </a:tr>
            </a:tbl>
          </a:graphicData>
        </a:graphic>
      </p:graphicFrame>
    </p:spTree>
    <p:extLst>
      <p:ext uri="{BB962C8B-B14F-4D97-AF65-F5344CB8AC3E}">
        <p14:creationId xmlns:p14="http://schemas.microsoft.com/office/powerpoint/2010/main" xmlns="" val="1845808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Funcionamiento de OSPF</a:t>
            </a:r>
            <a:r>
              <a:rPr lang="es-419" sz="2400" dirty="0"/>
              <a:t/>
            </a:r>
            <a:br>
              <a:rPr lang="es-419" sz="2400" dirty="0"/>
            </a:br>
            <a:r>
              <a:rPr lang="es-419" sz="2400" dirty="0"/>
              <a:t>Sincronización de las bases de datos OSPF</a:t>
            </a:r>
          </a:p>
        </p:txBody>
      </p:sp>
      <p:sp>
        <p:nvSpPr>
          <p:cNvPr id="4" name="Content Placeholder 3">
            <a:extLst>
              <a:ext uri="{FF2B5EF4-FFF2-40B4-BE49-F238E27FC236}">
                <a16:creationId xmlns=""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del estado Two-Way, los routers pasan a los estados de sincronización de bases de datos. Este es un proceso de tres pasos, como sigue:</a:t>
            </a:r>
          </a:p>
          <a:p>
            <a:pPr lvl="1" rtl="0"/>
            <a:r>
              <a:rPr lang="es-419" sz="1600">
                <a:solidFill>
                  <a:srgbClr val="000000"/>
                </a:solidFill>
              </a:rPr>
              <a:t>Decidir primer router: el router con el ID de router más alto envía su DBD primero.</a:t>
            </a:r>
          </a:p>
          <a:p>
            <a:pPr lvl="1" rtl="0"/>
            <a:r>
              <a:rPr lang="es-419" sz="1600">
                <a:solidFill>
                  <a:srgbClr val="000000"/>
                </a:solidFill>
              </a:rPr>
              <a:t>DBDs de Exchange: tantos como sea necesario para transmitir la base de datos. El otro router debe reconocer cada DBD con un paquete LSack.</a:t>
            </a:r>
          </a:p>
          <a:p>
            <a:pPr lvl="1" rtl="0"/>
            <a:r>
              <a:rPr lang="es-419" sz="1600">
                <a:solidFill>
                  <a:srgbClr val="000000"/>
                </a:solidFill>
              </a:rPr>
              <a:t>Enviar un LSR: Cada router compara la información DBD con el LSDB local. Si el paquete DBD tiene una entrada de estado de enlace más actual, el router pasa al estado Loading.</a:t>
            </a:r>
          </a:p>
          <a:p>
            <a:pPr lvl="1"/>
            <a:endParaRPr lang="en-US" sz="1600" dirty="0">
              <a:solidFill>
                <a:srgbClr val="000000"/>
              </a:solidFill>
            </a:endParaRPr>
          </a:p>
          <a:p>
            <a:pPr marL="142875" lvl="1" indent="0" rtl="0">
              <a:buNone/>
            </a:pPr>
            <a:r>
              <a:rPr lang="es-419" sz="1600">
                <a:solidFill>
                  <a:srgbClr val="000000"/>
                </a:solidFill>
              </a:rPr>
              <a:t>Después de cumplir con todas las LSR para un router determinado, los routers adyacentes se consideran sincronizados y en estado Full. Se envían actualizaciones (LSU):</a:t>
            </a:r>
          </a:p>
          <a:p>
            <a:pPr lvl="1" rtl="0"/>
            <a:r>
              <a:rPr lang="es-419" sz="1600">
                <a:solidFill>
                  <a:srgbClr val="000000"/>
                </a:solidFill>
              </a:rPr>
              <a:t>Cuando se percibe un cambio (actualizaciones incrementales).</a:t>
            </a:r>
          </a:p>
          <a:p>
            <a:pPr lvl="1" rtl="0"/>
            <a:r>
              <a:rPr lang="es-419" sz="1600">
                <a:solidFill>
                  <a:srgbClr val="000000"/>
                </a:solidFill>
              </a:rPr>
              <a:t>Cada 30 minutos.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418611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Operación OSPF</a:t>
            </a:r>
            <a:r>
              <a:rPr lang="en-US" dirty="0"/>
              <a:t/>
            </a:r>
            <a:br>
              <a:rPr lang="en-US" dirty="0"/>
            </a:br>
            <a:r>
              <a:rPr lang="es-419" sz="2400"/>
              <a:t>La necesidad de una recuperación ante desastres</a:t>
            </a:r>
          </a:p>
        </p:txBody>
      </p:sp>
      <p:sp>
        <p:nvSpPr>
          <p:cNvPr id="5" name="Content Placeholder 4">
            <a:extLst>
              <a:ext uri="{FF2B5EF4-FFF2-40B4-BE49-F238E27FC236}">
                <a16:creationId xmlns=""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rtl="0"/>
            <a:r>
              <a:rPr lang="es-419" sz="1600">
                <a:solidFill>
                  <a:srgbClr val="000000"/>
                </a:solidFill>
              </a:rPr>
              <a:t>Las redes multiacceso pueden crear dos retos para OSPF en relación con la saturación de las LSA:</a:t>
            </a:r>
          </a:p>
          <a:p>
            <a:pPr marL="342900" indent="-342900" algn="l" rtl="0">
              <a:buFont typeface="Arial" panose="020B0604020202020204" pitchFamily="34" charset="0"/>
              <a:buChar char="•"/>
            </a:pPr>
            <a:r>
              <a:rPr lang="es-419" sz="1600" b="1">
                <a:solidFill>
                  <a:srgbClr val="000000"/>
                </a:solidFill>
              </a:rPr>
              <a:t>Creación de varias adyacencias</a:t>
            </a:r>
            <a:r>
              <a:rPr lang="es-419" sz="1600">
                <a:solidFill>
                  <a:srgbClr val="000000"/>
                </a:solidFill>
              </a:rPr>
              <a:t> -las redes Ethernet podrían interconectar muchos routers OSPF con un enlace común. La creación de varias adyacencias con cada router conduciría al intercambio de una cantidad excesiva de LSA entre routers en la misma red.</a:t>
            </a:r>
          </a:p>
          <a:p>
            <a:pPr marL="342900" indent="-342900" algn="l" rtl="0">
              <a:buFont typeface="Arial" panose="020B0604020202020204" pitchFamily="34" charset="0"/>
              <a:buChar char="•"/>
            </a:pPr>
            <a:r>
              <a:rPr lang="es-419" sz="1600" b="1">
                <a:solidFill>
                  <a:srgbClr val="000000"/>
                </a:solidFill>
              </a:rPr>
              <a:t>Saturación intensa con LSA</a:t>
            </a:r>
            <a:r>
              <a:rPr lang="es-419" sz="1600">
                <a:solidFill>
                  <a:srgbClr val="000000"/>
                </a:solidFill>
              </a:rPr>
              <a:t> - Los routers de estado de enlace saturan con sus LSA cada vez que se inicializa OSPF o cuando se produce un cambio en la topología. Esta saturación puede llegar a ser excesiva.</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xmlns="" val="24050434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Operación OSPF</a:t>
            </a:r>
            <a:r>
              <a:rPr lang="en-US" dirty="0"/>
              <a:t/>
            </a:r>
            <a:br>
              <a:rPr lang="en-US" dirty="0"/>
            </a:br>
            <a:r>
              <a:rPr lang="es-419" sz="2400"/>
              <a:t>LSA Inundación con DR</a:t>
            </a:r>
          </a:p>
        </p:txBody>
      </p:sp>
      <p:sp>
        <p:nvSpPr>
          <p:cNvPr id="4" name="Content Placeholder 3">
            <a:extLst>
              <a:ext uri="{FF2B5EF4-FFF2-40B4-BE49-F238E27FC236}">
                <a16:creationId xmlns=""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Un aumento en el número de routers en una red multiacceso también aumenta el número de LSA intercambiados entre los routers. Esta inundación de LSA afecta significativamente el funcionamiento de OSPF.</a:t>
            </a:r>
          </a:p>
          <a:p>
            <a:pPr marL="342900" indent="-342900" algn="l" rtl="0">
              <a:buFont typeface="Arial" panose="020B0604020202020204" pitchFamily="34" charset="0"/>
              <a:buChar char="•"/>
            </a:pPr>
            <a:r>
              <a:rPr lang="es-419" sz="1600">
                <a:solidFill>
                  <a:srgbClr val="000000"/>
                </a:solidFill>
              </a:rPr>
              <a:t>Si cada router en una red multiacceso tuviera que saturar y reconocer todas las LSA recibidas a todos los demás routers en la misma red multiacceso, el tráfico de la red se volvería bastante caótico.</a:t>
            </a:r>
          </a:p>
          <a:p>
            <a:pPr marL="342900" indent="-342900" algn="l" rtl="0">
              <a:buFont typeface="Arial" panose="020B0604020202020204" pitchFamily="34" charset="0"/>
              <a:buChar char="•"/>
            </a:pPr>
            <a:r>
              <a:rPr lang="es-419" sz="1600">
                <a:solidFill>
                  <a:srgbClr val="000000"/>
                </a:solidFill>
              </a:rPr>
              <a:t>En las redes multiacceso, OSPF elige un DR como punto de recolección y distribución de las LSA enviadas y recibidas. También se elige un BDR en caso de que falle el DR. Todos los otros routers se convierten en DROTHER. Un DROTHER es un router que no funciona como DR ni como BDR.</a:t>
            </a:r>
          </a:p>
          <a:p>
            <a:pPr marL="415985" lvl="1" indent="-342900" rtl="0">
              <a:buFont typeface="Arial" panose="020B0604020202020204" pitchFamily="34" charset="0"/>
              <a:buChar char="•"/>
            </a:pPr>
            <a:r>
              <a:rPr lang="es-419" b="1">
                <a:solidFill>
                  <a:srgbClr val="000000"/>
                </a:solidFill>
              </a:rPr>
              <a:t>Nota</a:t>
            </a:r>
            <a:r>
              <a:rPr lang="es-419">
                <a:solidFill>
                  <a:srgbClr val="000000"/>
                </a:solidFill>
              </a:rPr>
              <a:t>:  El DR se utiliza solo para la transmisión de LSA. El router seguirá usando el mejor router de siguiente salto indicado en la tabla de routing para el reenvío de los demás paquetes.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7093544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1.4 -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a:ea typeface="ＭＳ Ｐゴシック"/>
              </a:rPr>
              <a:t>Módulo 1: Conceptos de OSPFv2 de área única</a:t>
            </a:r>
            <a:r>
              <a:rPr lang="en-US" dirty="0">
                <a:latin typeface="Arial" charset="0"/>
              </a:rPr>
              <a:t/>
            </a:r>
            <a:br>
              <a:rPr lang="en-US" dirty="0">
                <a:latin typeface="Arial" charset="0"/>
              </a:rPr>
            </a:br>
            <a:r>
              <a:rPr lang="es-419">
                <a:latin typeface="Arial"/>
                <a:ea typeface="ＭＳ Ｐゴシック"/>
              </a:rPr>
              <a:t>Nuevos términos y comandos</a:t>
            </a:r>
            <a:endParaRPr lang="es-ES"/>
          </a:p>
        </p:txBody>
      </p:sp>
      <p:sp>
        <p:nvSpPr>
          <p:cNvPr id="3" name="Content Placeholder 2">
            <a:extLst>
              <a:ext uri="{FF2B5EF4-FFF2-40B4-BE49-F238E27FC236}">
                <a16:creationId xmlns="" xmlns:a16="http://schemas.microsoft.com/office/drawing/2014/main" id="{E4085204-9A6B-5840-B871-B1B4B52E0E2C}"/>
              </a:ext>
            </a:extLst>
          </p:cNvPr>
          <p:cNvSpPr>
            <a:spLocks noGrp="1"/>
          </p:cNvSpPr>
          <p:nvPr>
            <p:ph idx="1"/>
          </p:nvPr>
        </p:nvSpPr>
        <p:spPr>
          <a:xfrm>
            <a:off x="144065" y="798944"/>
            <a:ext cx="4128390" cy="4155319"/>
          </a:xfrm>
        </p:spPr>
        <p:txBody>
          <a:bodyPr/>
          <a:lstStyle/>
          <a:p>
            <a:pPr rtl="0">
              <a:spcBef>
                <a:spcPts val="0"/>
              </a:spcBef>
              <a:spcAft>
                <a:spcPts val="0"/>
              </a:spcAft>
              <a:buFont typeface="Arial" panose="020B0604020202020204" pitchFamily="34" charset="0"/>
              <a:buChar char="•"/>
            </a:pPr>
            <a:r>
              <a:rPr lang="es-419"/>
              <a:t>single-area OSPFv2</a:t>
            </a:r>
          </a:p>
          <a:p>
            <a:pPr rtl="0">
              <a:spcBef>
                <a:spcPts val="0"/>
              </a:spcBef>
              <a:spcAft>
                <a:spcPts val="0"/>
              </a:spcAft>
              <a:buFont typeface="Arial" panose="020B0604020202020204" pitchFamily="34" charset="0"/>
              <a:buChar char="•"/>
            </a:pPr>
            <a:r>
              <a:rPr lang="es-419"/>
              <a:t>multiarea OSPF</a:t>
            </a:r>
          </a:p>
          <a:p>
            <a:pPr rtl="0">
              <a:spcBef>
                <a:spcPts val="0"/>
              </a:spcBef>
              <a:spcAft>
                <a:spcPts val="0"/>
              </a:spcAft>
              <a:buFont typeface="Arial" panose="020B0604020202020204" pitchFamily="34" charset="0"/>
              <a:buChar char="•"/>
            </a:pPr>
            <a:r>
              <a:rPr lang="es-419"/>
              <a:t>OSPFv3</a:t>
            </a:r>
          </a:p>
          <a:p>
            <a:pPr rtl="0">
              <a:spcBef>
                <a:spcPts val="0"/>
              </a:spcBef>
              <a:spcAft>
                <a:spcPts val="0"/>
              </a:spcAft>
              <a:buFont typeface="Arial" panose="020B0604020202020204" pitchFamily="34" charset="0"/>
              <a:buChar char="•"/>
            </a:pPr>
            <a:r>
              <a:rPr lang="es-419"/>
              <a:t>link-state routing protocol</a:t>
            </a:r>
          </a:p>
          <a:p>
            <a:pPr rtl="0">
              <a:spcBef>
                <a:spcPts val="0"/>
              </a:spcBef>
              <a:spcAft>
                <a:spcPts val="0"/>
              </a:spcAft>
              <a:buFont typeface="Arial" panose="020B0604020202020204" pitchFamily="34" charset="0"/>
              <a:buChar char="•"/>
            </a:pPr>
            <a:r>
              <a:rPr lang="es-419"/>
              <a:t>distance vector routing protocol</a:t>
            </a:r>
          </a:p>
          <a:p>
            <a:pPr rtl="0">
              <a:spcBef>
                <a:spcPts val="0"/>
              </a:spcBef>
              <a:spcAft>
                <a:spcPts val="0"/>
              </a:spcAft>
              <a:buFont typeface="Arial" panose="020B0604020202020204" pitchFamily="34" charset="0"/>
              <a:buChar char="•"/>
            </a:pPr>
            <a:r>
              <a:rPr lang="es-419"/>
              <a:t>hello packet</a:t>
            </a:r>
          </a:p>
          <a:p>
            <a:pPr rtl="0">
              <a:spcBef>
                <a:spcPts val="0"/>
              </a:spcBef>
              <a:spcAft>
                <a:spcPts val="0"/>
              </a:spcAft>
              <a:buFont typeface="Arial" panose="020B0604020202020204" pitchFamily="34" charset="0"/>
              <a:buChar char="•"/>
            </a:pPr>
            <a:r>
              <a:rPr lang="es-419"/>
              <a:t>database descriptor packet (DBD)</a:t>
            </a:r>
          </a:p>
          <a:p>
            <a:pPr rtl="0">
              <a:spcBef>
                <a:spcPts val="0"/>
              </a:spcBef>
              <a:spcAft>
                <a:spcPts val="0"/>
              </a:spcAft>
              <a:buFont typeface="Arial" panose="020B0604020202020204" pitchFamily="34" charset="0"/>
              <a:buChar char="•"/>
            </a:pPr>
            <a:r>
              <a:rPr lang="es-419"/>
              <a:t>link-state request packet (LSR)</a:t>
            </a:r>
          </a:p>
          <a:p>
            <a:pPr rtl="0">
              <a:spcBef>
                <a:spcPts val="0"/>
              </a:spcBef>
              <a:spcAft>
                <a:spcPts val="0"/>
              </a:spcAft>
              <a:buFont typeface="Arial" panose="020B0604020202020204" pitchFamily="34" charset="0"/>
              <a:buChar char="•"/>
            </a:pPr>
            <a:r>
              <a:rPr lang="es-419"/>
              <a:t>link-state update packet (LSU)</a:t>
            </a:r>
          </a:p>
          <a:p>
            <a:pPr rtl="0">
              <a:spcBef>
                <a:spcPts val="0"/>
              </a:spcBef>
              <a:spcAft>
                <a:spcPts val="0"/>
              </a:spcAft>
              <a:buFont typeface="Arial" panose="020B0604020202020204" pitchFamily="34" charset="0"/>
              <a:buChar char="•"/>
            </a:pPr>
            <a:r>
              <a:rPr lang="es-419"/>
              <a:t>link-state acknowledgment packet (LSAck)</a:t>
            </a:r>
          </a:p>
          <a:p>
            <a:pPr rtl="0">
              <a:spcBef>
                <a:spcPts val="0"/>
              </a:spcBef>
              <a:spcAft>
                <a:spcPts val="0"/>
              </a:spcAft>
              <a:buFont typeface="Arial" panose="020B0604020202020204" pitchFamily="34" charset="0"/>
              <a:buChar char="•"/>
            </a:pPr>
            <a:r>
              <a:rPr lang="es-419"/>
              <a:t>link-state database</a:t>
            </a:r>
          </a:p>
          <a:p>
            <a:pPr rtl="0">
              <a:spcBef>
                <a:spcPts val="0"/>
              </a:spcBef>
              <a:spcAft>
                <a:spcPts val="0"/>
              </a:spcAft>
              <a:buFont typeface="Arial" panose="020B0604020202020204" pitchFamily="34" charset="0"/>
              <a:buChar char="•"/>
            </a:pPr>
            <a:r>
              <a:rPr lang="es-419"/>
              <a:t>adjacency database</a:t>
            </a:r>
          </a:p>
          <a:p>
            <a:pPr rtl="0">
              <a:spcBef>
                <a:spcPts val="0"/>
              </a:spcBef>
              <a:spcAft>
                <a:spcPts val="0"/>
              </a:spcAft>
              <a:buFont typeface="Arial" panose="020B0604020202020204" pitchFamily="34" charset="0"/>
              <a:buChar char="•"/>
            </a:pPr>
            <a:r>
              <a:rPr lang="es-419"/>
              <a:t>forwarding database</a:t>
            </a:r>
          </a:p>
          <a:p>
            <a:pPr rtl="0">
              <a:spcBef>
                <a:spcPts val="0"/>
              </a:spcBef>
              <a:spcAft>
                <a:spcPts val="0"/>
              </a:spcAft>
              <a:buFont typeface="Arial" panose="020B0604020202020204" pitchFamily="34" charset="0"/>
              <a:buChar char="•"/>
            </a:pPr>
            <a:r>
              <a:rPr lang="es-419"/>
              <a:t>Dijkstra shortest-path first (SPF)</a:t>
            </a:r>
          </a:p>
          <a:p>
            <a:pPr rtl="0">
              <a:spcBef>
                <a:spcPts val="0"/>
              </a:spcBef>
              <a:spcAft>
                <a:spcPts val="0"/>
              </a:spcAft>
              <a:buFont typeface="Arial" panose="020B0604020202020204" pitchFamily="34" charset="0"/>
              <a:buChar char="•"/>
            </a:pPr>
            <a:r>
              <a:rPr lang="es-419"/>
              <a:t>neighbor adjacency</a:t>
            </a:r>
          </a:p>
        </p:txBody>
      </p:sp>
      <p:sp>
        <p:nvSpPr>
          <p:cNvPr id="4" name="Content Placeholder 2">
            <a:extLst>
              <a:ext uri="{FF2B5EF4-FFF2-40B4-BE49-F238E27FC236}">
                <a16:creationId xmlns="" xmlns:a16="http://schemas.microsoft.com/office/drawing/2014/main" id="{3270EA2A-75A7-4E7A-AC77-7BB563A68C8A}"/>
              </a:ext>
            </a:extLst>
          </p:cNvPr>
          <p:cNvSpPr txBox="1">
            <a:spLocks/>
          </p:cNvSpPr>
          <p:nvPr/>
        </p:nvSpPr>
        <p:spPr bwMode="auto">
          <a:xfrm>
            <a:off x="4348203" y="798943"/>
            <a:ext cx="4128390"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buFont typeface="Arial" panose="020B0604020202020204" pitchFamily="34" charset="0"/>
              <a:buChar char="•"/>
            </a:pPr>
            <a:r>
              <a:rPr lang="es-419"/>
              <a:t>OSPFv3 Address Families</a:t>
            </a:r>
          </a:p>
          <a:p>
            <a:pPr rtl="0">
              <a:spcBef>
                <a:spcPts val="0"/>
              </a:spcBef>
              <a:spcAft>
                <a:spcPts val="0"/>
              </a:spcAft>
              <a:buFont typeface="Arial" panose="020B0604020202020204" pitchFamily="34" charset="0"/>
              <a:buChar char="•"/>
            </a:pPr>
            <a:r>
              <a:rPr lang="es-419"/>
              <a:t>link-state advertisement</a:t>
            </a:r>
          </a:p>
          <a:p>
            <a:pPr rtl="0">
              <a:spcBef>
                <a:spcPts val="0"/>
              </a:spcBef>
              <a:spcAft>
                <a:spcPts val="0"/>
              </a:spcAft>
              <a:buFont typeface="Arial" panose="020B0604020202020204" pitchFamily="34" charset="0"/>
              <a:buChar char="•"/>
            </a:pPr>
            <a:r>
              <a:rPr lang="es-419"/>
              <a:t>router ID</a:t>
            </a:r>
          </a:p>
          <a:p>
            <a:pPr rtl="0">
              <a:spcBef>
                <a:spcPts val="0"/>
              </a:spcBef>
              <a:spcAft>
                <a:spcPts val="0"/>
              </a:spcAft>
              <a:buFont typeface="Arial" panose="020B0604020202020204" pitchFamily="34" charset="0"/>
              <a:buChar char="•"/>
            </a:pPr>
            <a:r>
              <a:rPr lang="es-419"/>
              <a:t>designated router</a:t>
            </a:r>
          </a:p>
          <a:p>
            <a:pPr rtl="0">
              <a:spcBef>
                <a:spcPts val="0"/>
              </a:spcBef>
              <a:spcAft>
                <a:spcPts val="0"/>
              </a:spcAft>
              <a:buFont typeface="Arial" panose="020B0604020202020204" pitchFamily="34" charset="0"/>
              <a:buChar char="•"/>
            </a:pPr>
            <a:r>
              <a:rPr lang="es-419"/>
              <a:t>backup designated router</a:t>
            </a:r>
          </a:p>
          <a:p>
            <a:pPr rtl="0">
              <a:spcBef>
                <a:spcPts val="0"/>
              </a:spcBef>
              <a:spcAft>
                <a:spcPts val="0"/>
              </a:spcAft>
              <a:buFont typeface="Arial" panose="020B0604020202020204" pitchFamily="34" charset="0"/>
              <a:buChar char="•"/>
            </a:pPr>
            <a:r>
              <a:rPr lang="es-419"/>
              <a:t>down state</a:t>
            </a:r>
          </a:p>
          <a:p>
            <a:pPr rtl="0">
              <a:spcBef>
                <a:spcPts val="0"/>
              </a:spcBef>
              <a:spcAft>
                <a:spcPts val="0"/>
              </a:spcAft>
              <a:buFont typeface="Arial" panose="020B0604020202020204" pitchFamily="34" charset="0"/>
              <a:buChar char="•"/>
            </a:pPr>
            <a:r>
              <a:rPr lang="es-419"/>
              <a:t>Init state</a:t>
            </a:r>
          </a:p>
          <a:p>
            <a:pPr rtl="0">
              <a:spcBef>
                <a:spcPts val="0"/>
              </a:spcBef>
              <a:spcAft>
                <a:spcPts val="0"/>
              </a:spcAft>
              <a:buFont typeface="Arial" panose="020B0604020202020204" pitchFamily="34" charset="0"/>
              <a:buChar char="•"/>
            </a:pPr>
            <a:r>
              <a:rPr lang="es-419"/>
              <a:t>two-way state</a:t>
            </a:r>
          </a:p>
          <a:p>
            <a:pPr rtl="0">
              <a:spcBef>
                <a:spcPts val="0"/>
              </a:spcBef>
              <a:spcAft>
                <a:spcPts val="0"/>
              </a:spcAft>
              <a:buFont typeface="Arial" panose="020B0604020202020204" pitchFamily="34" charset="0"/>
              <a:buChar char="•"/>
            </a:pPr>
            <a:r>
              <a:rPr lang="es-419"/>
              <a:t>ExStart state</a:t>
            </a:r>
          </a:p>
          <a:p>
            <a:pPr rtl="0">
              <a:spcBef>
                <a:spcPts val="0"/>
              </a:spcBef>
              <a:spcAft>
                <a:spcPts val="0"/>
              </a:spcAft>
              <a:buFont typeface="Arial" panose="020B0604020202020204" pitchFamily="34" charset="0"/>
              <a:buChar char="•"/>
            </a:pPr>
            <a:r>
              <a:rPr lang="es-419"/>
              <a:t>Exchange state</a:t>
            </a:r>
          </a:p>
          <a:p>
            <a:pPr rtl="0">
              <a:spcBef>
                <a:spcPts val="0"/>
              </a:spcBef>
              <a:spcAft>
                <a:spcPts val="0"/>
              </a:spcAft>
              <a:buFont typeface="Arial" panose="020B0604020202020204" pitchFamily="34" charset="0"/>
              <a:buChar char="•"/>
            </a:pPr>
            <a:r>
              <a:rPr lang="es-419"/>
              <a:t>loading state</a:t>
            </a:r>
          </a:p>
          <a:p>
            <a:pPr rtl="0">
              <a:spcBef>
                <a:spcPts val="0"/>
              </a:spcBef>
              <a:spcAft>
                <a:spcPts val="0"/>
              </a:spcAft>
              <a:buFont typeface="Arial" panose="020B0604020202020204" pitchFamily="34" charset="0"/>
              <a:buChar char="•"/>
            </a:pPr>
            <a:r>
              <a:rPr lang="es-419"/>
              <a:t>full state</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pPr rtl="0"/>
            <a:r>
              <a:rPr lang="es-419">
                <a:solidFill>
                  <a:schemeClr val="accent5">
                    <a:lumMod val="40000"/>
                    <a:lumOff val="60000"/>
                  </a:schemeClr>
                </a:solidFill>
              </a:rPr>
              <a:t>1.1 Características y funciones de OSPF</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a:t>
            </a:r>
            <a:r>
              <a:rPr lang="en-US" dirty="0"/>
              <a:t/>
            </a:r>
            <a:br>
              <a:rPr lang="en-US" dirty="0"/>
            </a:br>
            <a:r>
              <a:rPr lang="es-419" sz="2400"/>
              <a:t>Introducción a OSPF</a:t>
            </a:r>
          </a:p>
        </p:txBody>
      </p:sp>
      <p:sp>
        <p:nvSpPr>
          <p:cNvPr id="4" name="Content Placeholder 3">
            <a:extLst>
              <a:ext uri="{FF2B5EF4-FFF2-40B4-BE49-F238E27FC236}">
                <a16:creationId xmlns=""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El protocolo OSPF  es un protocolo de routing de estado de enlace desarrollado como alternativa del protocolo de routing por vector de distancias, RIP. OSPF presenta ventajas importantes en comparación con RIP, ya que ofrece una convergencia más rápida y escala a implementaciones de red mucho más grandes.</a:t>
            </a:r>
          </a:p>
          <a:p>
            <a:pPr marL="342900" indent="-342900" algn="l" rtl="0">
              <a:buFont typeface="Arial" panose="020B0604020202020204" pitchFamily="34" charset="0"/>
              <a:buChar char="•"/>
            </a:pPr>
            <a:r>
              <a:rPr lang="es-419" sz="1600">
                <a:solidFill>
                  <a:srgbClr val="000000"/>
                </a:solidFill>
              </a:rPr>
              <a:t>OSPF es un protocolo de routing sin clase que utiliza el concepto de áreas para realizar la escalabilidad. Un administrador de red puede dividir el dominio de enrutamiento en áreas distintas que ayudan a controlar el tráfico de actualización de enrutamiento. </a:t>
            </a:r>
          </a:p>
          <a:p>
            <a:pPr marL="415985" lvl="1" indent="-342900" rtl="0">
              <a:buFont typeface="Arial" panose="020B0604020202020204" pitchFamily="34" charset="0"/>
              <a:buChar char="•"/>
            </a:pPr>
            <a:r>
              <a:rPr lang="es-419" sz="1600">
                <a:solidFill>
                  <a:srgbClr val="000000"/>
                </a:solidFill>
              </a:rPr>
              <a:t>Un vínculo es una interfaz de un router, un segmento de red que conecta dos routers o una red auxiliar, como una LAN Ethernet conectada a un único router. </a:t>
            </a:r>
          </a:p>
          <a:p>
            <a:pPr marL="415985" lvl="1" indent="-342900" rtl="0">
              <a:buFont typeface="Arial" panose="020B0604020202020204" pitchFamily="34" charset="0"/>
              <a:buChar char="•"/>
            </a:pPr>
            <a:r>
              <a:rPr lang="es-419" sz="1600">
                <a:solidFill>
                  <a:srgbClr val="000000"/>
                </a:solidFill>
              </a:rPr>
              <a:t>La información acerca del estado de dichos enlaces se conoce como estados de enlace. Toda la información del estado del vínculo incluye el prefijo de red, la longitud del prefijo y el costo.</a:t>
            </a:r>
          </a:p>
          <a:p>
            <a:pPr marL="342900" indent="-342900" algn="l" rtl="0">
              <a:buFont typeface="Arial" panose="020B0604020202020204" pitchFamily="34" charset="0"/>
              <a:buChar char="•"/>
            </a:pPr>
            <a:r>
              <a:rPr lang="es-419" sz="1600">
                <a:solidFill>
                  <a:srgbClr val="000000"/>
                </a:solidFill>
              </a:rPr>
              <a:t>Este módulo cubre implementaciones y configuraciones básicas de OSPF de área única.</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a:t>
            </a:r>
            <a:r>
              <a:rPr lang="en-US" dirty="0"/>
              <a:t/>
            </a:r>
            <a:br>
              <a:rPr lang="en-US" dirty="0"/>
            </a:br>
            <a:r>
              <a:rPr lang="es-419" sz="2400"/>
              <a:t>y funciones de OSPF</a:t>
            </a:r>
          </a:p>
        </p:txBody>
      </p:sp>
      <p:sp>
        <p:nvSpPr>
          <p:cNvPr id="5" name="Content Placeholder 4">
            <a:extLst>
              <a:ext uri="{FF2B5EF4-FFF2-40B4-BE49-F238E27FC236}">
                <a16:creationId xmlns=""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Todos los protocolos de routing comparten componentes similares. Todos usan mensajes de protocolo de routing para intercambiar información de la ruta. Los mensajes contribuyen a armar estructuras de datos, que luego se procesan con un algoritmo de routing.</a:t>
            </a:r>
          </a:p>
          <a:p>
            <a:pPr marL="285750" indent="-285750" algn="l" rtl="0">
              <a:buFont typeface="Arial" panose="020B0604020202020204" pitchFamily="34" charset="0"/>
              <a:buChar char="•"/>
            </a:pPr>
            <a:r>
              <a:rPr lang="es-419" sz="1600">
                <a:solidFill>
                  <a:srgbClr val="000000"/>
                </a:solidFill>
              </a:rPr>
              <a:t>Los routers que ejecutan OSPF intercambian mensajes para transmitir información de routing por medio de cinco tipos de paquetes.</a:t>
            </a:r>
          </a:p>
          <a:p>
            <a:pPr marL="415985" lvl="1" indent="-342900" rtl="0">
              <a:buFont typeface="Arial" panose="020B0604020202020204" pitchFamily="34" charset="0"/>
              <a:buChar char="•"/>
            </a:pPr>
            <a:r>
              <a:rPr lang="es-419">
                <a:solidFill>
                  <a:srgbClr val="000000"/>
                </a:solidFill>
              </a:rPr>
              <a:t>Paquete de saludo</a:t>
            </a:r>
          </a:p>
          <a:p>
            <a:pPr marL="415985" lvl="1" indent="-342900" rtl="0">
              <a:buFont typeface="Arial" panose="020B0604020202020204" pitchFamily="34" charset="0"/>
              <a:buChar char="•"/>
            </a:pPr>
            <a:r>
              <a:rPr lang="es-419">
                <a:solidFill>
                  <a:srgbClr val="000000"/>
                </a:solidFill>
              </a:rPr>
              <a:t>Paquete de descripción de la base de datos</a:t>
            </a:r>
          </a:p>
          <a:p>
            <a:pPr marL="415985" lvl="1" indent="-342900" rtl="0">
              <a:buFont typeface="Arial" panose="020B0604020202020204" pitchFamily="34" charset="0"/>
              <a:buChar char="•"/>
            </a:pPr>
            <a:r>
              <a:rPr lang="es-419">
                <a:solidFill>
                  <a:srgbClr val="000000"/>
                </a:solidFill>
              </a:rPr>
              <a:t>Paquete de solicitud de estado de enlace</a:t>
            </a:r>
          </a:p>
          <a:p>
            <a:pPr marL="415985" lvl="1" indent="-342900" rtl="0">
              <a:buFont typeface="Arial" panose="020B0604020202020204" pitchFamily="34" charset="0"/>
              <a:buChar char="•"/>
            </a:pPr>
            <a:r>
              <a:rPr lang="es-419">
                <a:solidFill>
                  <a:srgbClr val="000000"/>
                </a:solidFill>
              </a:rPr>
              <a:t>Paquete de actualización de estado de enlace</a:t>
            </a:r>
          </a:p>
          <a:p>
            <a:pPr marL="415985" lvl="1" indent="-342900" rtl="0">
              <a:buFont typeface="Arial" panose="020B0604020202020204" pitchFamily="34" charset="0"/>
              <a:buChar char="•"/>
            </a:pPr>
            <a:r>
              <a:rPr lang="es-419">
                <a:solidFill>
                  <a:srgbClr val="000000"/>
                </a:solidFill>
              </a:rPr>
              <a:t>Paquete de acuse de recibo de estado de enlace</a:t>
            </a:r>
          </a:p>
          <a:p>
            <a:pPr marL="285750" indent="-285750" algn="l" rtl="0">
              <a:buFont typeface="Arial" panose="020B0604020202020204" pitchFamily="34" charset="0"/>
              <a:buChar char="•"/>
            </a:pPr>
            <a:r>
              <a:rPr lang="es-419" sz="1600">
                <a:solidFill>
                  <a:srgbClr val="000000"/>
                </a:solidFill>
              </a:rPr>
              <a:t>Estos paquetes se usan para descubrir routers vecinos y también para intercambiar información de routing a fin de mantener información precisa acerca de la red.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111166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 y funciones de OSPF</a:t>
            </a:r>
            <a:r>
              <a:rPr lang="en-US" dirty="0"/>
              <a:t/>
            </a:r>
            <a:br>
              <a:rPr lang="en-US" dirty="0"/>
            </a:br>
            <a:r>
              <a:rPr lang="es-419" sz="2400"/>
              <a:t>Componentes de OSPF (Cont.)</a:t>
            </a:r>
          </a:p>
        </p:txBody>
      </p:sp>
      <p:sp>
        <p:nvSpPr>
          <p:cNvPr id="4" name="Content Placeholder 3">
            <a:extLst>
              <a:ext uri="{FF2B5EF4-FFF2-40B4-BE49-F238E27FC236}">
                <a16:creationId xmlns=""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rtl="0"/>
            <a:r>
              <a:rPr lang="es-419" sz="1600">
                <a:solidFill>
                  <a:srgbClr val="000000"/>
                </a:solidFill>
              </a:rPr>
              <a:t>Los mensajes OSPF se utilizan para crear y mantener tres bases de datos OSPF, como se indica a continuación:</a:t>
            </a:r>
          </a:p>
          <a:p>
            <a:pPr marL="0" indent="0" algn="l"/>
            <a:endParaRPr lang="en-US" sz="1600" dirty="0">
              <a:solidFill>
                <a:srgbClr val="000000"/>
              </a:solidFill>
            </a:endParaRPr>
          </a:p>
        </p:txBody>
      </p:sp>
      <p:graphicFrame>
        <p:nvGraphicFramePr>
          <p:cNvPr id="6" name="Table 5">
            <a:extLst>
              <a:ext uri="{FF2B5EF4-FFF2-40B4-BE49-F238E27FC236}">
                <a16:creationId xmlns=""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xmlns="" val="2199423130"/>
              </p:ext>
            </p:extLst>
          </p:nvPr>
        </p:nvGraphicFramePr>
        <p:xfrm>
          <a:off x="389281" y="1364841"/>
          <a:ext cx="8280057" cy="3307080"/>
        </p:xfrm>
        <a:graphic>
          <a:graphicData uri="http://schemas.openxmlformats.org/drawingml/2006/table">
            <a:tbl>
              <a:tblPr firstRow="1" bandRow="1">
                <a:tableStyleId>{5C22544A-7EE6-4342-B048-85BDC9FD1C3A}</a:tableStyleId>
              </a:tblPr>
              <a:tblGrid>
                <a:gridCol w="987963">
                  <a:extLst>
                    <a:ext uri="{9D8B030D-6E8A-4147-A177-3AD203B41FA5}">
                      <a16:colId xmlns="" xmlns:a16="http://schemas.microsoft.com/office/drawing/2014/main" val="3422732320"/>
                    </a:ext>
                  </a:extLst>
                </a:gridCol>
                <a:gridCol w="993423">
                  <a:extLst>
                    <a:ext uri="{9D8B030D-6E8A-4147-A177-3AD203B41FA5}">
                      <a16:colId xmlns="" xmlns:a16="http://schemas.microsoft.com/office/drawing/2014/main" val="2245351421"/>
                    </a:ext>
                  </a:extLst>
                </a:gridCol>
                <a:gridCol w="6298671">
                  <a:extLst>
                    <a:ext uri="{9D8B030D-6E8A-4147-A177-3AD203B41FA5}">
                      <a16:colId xmlns="" xmlns:a16="http://schemas.microsoft.com/office/drawing/2014/main" val="2633712722"/>
                    </a:ext>
                  </a:extLst>
                </a:gridCol>
              </a:tblGrid>
              <a:tr h="210894">
                <a:tc>
                  <a:txBody>
                    <a:bodyPr/>
                    <a:lstStyle/>
                    <a:p>
                      <a:pPr algn="l" rtl="0" fontAlgn="ctr"/>
                      <a:r>
                        <a:rPr lang="es-419" sz="1200">
                          <a:effectLst/>
                        </a:rPr>
                        <a:t>Base de datos</a:t>
                      </a:r>
                    </a:p>
                  </a:txBody>
                  <a:tcPr marL="47625" marR="47625" marT="47625" marB="47625" anchor="ctr"/>
                </a:tc>
                <a:tc>
                  <a:txBody>
                    <a:bodyPr/>
                    <a:lstStyle/>
                    <a:p>
                      <a:pPr algn="l" rtl="0" fontAlgn="ctr"/>
                      <a:r>
                        <a:rPr lang="es-419" sz="1200">
                          <a:effectLst/>
                        </a:rPr>
                        <a:t>Tabla</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 xmlns:a16="http://schemas.microsoft.com/office/drawing/2014/main" val="2223893512"/>
                  </a:ext>
                </a:extLst>
              </a:tr>
              <a:tr h="790595">
                <a:tc>
                  <a:txBody>
                    <a:bodyPr/>
                    <a:lstStyle/>
                    <a:p>
                      <a:pPr rtl="0" fontAlgn="ctr"/>
                      <a:r>
                        <a:rPr lang="es-419" sz="1200" b="0">
                          <a:effectLst/>
                        </a:rPr>
                        <a:t>Base de datos de adyacencia</a:t>
                      </a:r>
                    </a:p>
                  </a:txBody>
                  <a:tcPr marL="47625" marR="47625" marT="47625" marB="47625" anchor="ctr"/>
                </a:tc>
                <a:tc>
                  <a:txBody>
                    <a:bodyPr/>
                    <a:lstStyle/>
                    <a:p>
                      <a:pPr rtl="0" fontAlgn="ctr"/>
                      <a:r>
                        <a:rPr lang="es-419" sz="1200" b="0">
                          <a:effectLst/>
                        </a:rPr>
                        <a:t>Tabla de vecinos</a:t>
                      </a:r>
                    </a:p>
                  </a:txBody>
                  <a:tcPr marL="47625" marR="47625" marT="47625" marB="47625" anchor="ctr"/>
                </a:tc>
                <a:tc>
                  <a:txBody>
                    <a:bodyPr/>
                    <a:lstStyle/>
                    <a:p>
                      <a:pPr rtl="0" fontAlgn="ctr">
                        <a:buFont typeface="Arial" panose="020B0604020202020204" pitchFamily="34" charset="0"/>
                        <a:buChar char="•"/>
                      </a:pPr>
                      <a:r>
                        <a:rPr lang="es-419" sz="1200" b="0">
                          <a:effectLst/>
                        </a:rPr>
                        <a:t>Lista de todos los routers vecinos con los que un router estableció comunicación bidireccional.</a:t>
                      </a:r>
                    </a:p>
                    <a:p>
                      <a:pPr rtl="0" fontAlgn="ctr">
                        <a:buFont typeface="Arial" panose="020B0604020202020204" pitchFamily="34" charset="0"/>
                        <a:buChar char="•"/>
                      </a:pPr>
                      <a:r>
                        <a:rPr lang="es-419" sz="1200" b="0">
                          <a:effectLst/>
                        </a:rPr>
                        <a:t>Esta tabla es única para cada router.</a:t>
                      </a:r>
                    </a:p>
                    <a:p>
                      <a:pPr rtl="0" fontAlgn="ctr">
                        <a:buFont typeface="Arial" panose="020B0604020202020204" pitchFamily="34" charset="0"/>
                        <a:buChar char="•"/>
                      </a:pPr>
                      <a:r>
                        <a:rPr lang="es-419" sz="1200" b="0">
                          <a:effectLst/>
                        </a:rPr>
                        <a:t>Se puede ver con el </a:t>
                      </a:r>
                      <a:r>
                        <a:rPr lang="es-419" sz="1200" b="1" i="0">
                          <a:effectLst/>
                          <a:latin typeface="Courier New" panose="02070309020205020404" pitchFamily="49" charset="0"/>
                          <a:cs typeface="Courier New" panose="02070309020205020404" pitchFamily="49" charset="0"/>
                        </a:rPr>
                        <a:t>comando </a:t>
                      </a:r>
                      <a:r>
                        <a:rPr lang="es-419" sz="1200" b="0">
                          <a:effectLst/>
                        </a:rPr>
                        <a:t>show ip ospf neighbor</a:t>
                      </a:r>
                    </a:p>
                  </a:txBody>
                  <a:tcPr marL="47625" marR="47625" marT="47625" marB="47625" anchor="ctr"/>
                </a:tc>
                <a:extLst>
                  <a:ext uri="{0D108BD9-81ED-4DB2-BD59-A6C34878D82A}">
                    <a16:rowId xmlns="" xmlns:a16="http://schemas.microsoft.com/office/drawing/2014/main" val="1168337165"/>
                  </a:ext>
                </a:extLst>
              </a:tr>
              <a:tr h="790595">
                <a:tc>
                  <a:txBody>
                    <a:bodyPr/>
                    <a:lstStyle/>
                    <a:p>
                      <a:pPr rtl="0" fontAlgn="ctr"/>
                      <a:r>
                        <a:rPr lang="es-419" sz="1200" b="0">
                          <a:effectLst/>
                        </a:rPr>
                        <a:t>Base de datos de estado de enlace (LSDB)</a:t>
                      </a:r>
                    </a:p>
                  </a:txBody>
                  <a:tcPr marL="47625" marR="47625" marT="47625" marB="47625" anchor="ctr"/>
                </a:tc>
                <a:tc>
                  <a:txBody>
                    <a:bodyPr/>
                    <a:lstStyle/>
                    <a:p>
                      <a:pPr rtl="0" fontAlgn="ctr"/>
                      <a:r>
                        <a:rPr lang="es-419" sz="1200" b="0">
                          <a:effectLst/>
                        </a:rPr>
                        <a:t>Tabla de topología</a:t>
                      </a:r>
                    </a:p>
                  </a:txBody>
                  <a:tcPr marL="47625" marR="47625" marT="47625" marB="47625" anchor="ctr"/>
                </a:tc>
                <a:tc>
                  <a:txBody>
                    <a:bodyPr/>
                    <a:lstStyle/>
                    <a:p>
                      <a:pPr rtl="0" fontAlgn="ctr">
                        <a:buFont typeface="Arial" panose="020B0604020202020204" pitchFamily="34" charset="0"/>
                        <a:buChar char="•"/>
                      </a:pPr>
                      <a:r>
                        <a:rPr lang="es-419" sz="1200" b="0">
                          <a:effectLst/>
                        </a:rPr>
                        <a:t>Muestra información sobre todos los otros routers en la red.</a:t>
                      </a:r>
                    </a:p>
                    <a:p>
                      <a:pPr rtl="0" fontAlgn="ctr">
                        <a:buFont typeface="Arial" panose="020B0604020202020204" pitchFamily="34" charset="0"/>
                        <a:buChar char="•"/>
                      </a:pPr>
                      <a:r>
                        <a:rPr lang="es-419" sz="1200" b="0">
                          <a:effectLst/>
                        </a:rPr>
                        <a:t>Esta base de datos representa la topología de la red.</a:t>
                      </a:r>
                    </a:p>
                    <a:p>
                      <a:pPr rtl="0" fontAlgn="ctr">
                        <a:buFont typeface="Arial" panose="020B0604020202020204" pitchFamily="34" charset="0"/>
                        <a:buChar char="•"/>
                      </a:pPr>
                      <a:r>
                        <a:rPr lang="es-419" sz="1200" b="0">
                          <a:effectLst/>
                        </a:rPr>
                        <a:t>Todos los routers dentro de un área tienen LSDB idénticas.</a:t>
                      </a:r>
                    </a:p>
                    <a:p>
                      <a:pPr rtl="0" fontAlgn="ctr">
                        <a:buFont typeface="Arial" panose="020B0604020202020204" pitchFamily="34" charset="0"/>
                        <a:buChar char="•"/>
                      </a:pPr>
                      <a:r>
                        <a:rPr lang="es-419" sz="1200" b="0">
                          <a:effectLst/>
                        </a:rPr>
                        <a:t>Se puede ver con el</a:t>
                      </a:r>
                      <a:r>
                        <a:rPr lang="es-419" sz="1200" b="1" i="0">
                          <a:effectLst/>
                          <a:latin typeface="Courier New" panose="02070309020205020404" pitchFamily="49" charset="0"/>
                          <a:cs typeface="Courier New" panose="02070309020205020404" pitchFamily="49" charset="0"/>
                        </a:rPr>
                        <a:t>comando </a:t>
                      </a:r>
                      <a:r>
                        <a:rPr lang="es-419" sz="1200" b="0">
                          <a:effectLst/>
                        </a:rPr>
                        <a:t>show ip ospf database</a:t>
                      </a:r>
                    </a:p>
                  </a:txBody>
                  <a:tcPr marL="47625" marR="47625" marT="47625" marB="47625" anchor="ctr"/>
                </a:tc>
                <a:extLst>
                  <a:ext uri="{0D108BD9-81ED-4DB2-BD59-A6C34878D82A}">
                    <a16:rowId xmlns="" xmlns:a16="http://schemas.microsoft.com/office/drawing/2014/main" val="1226137261"/>
                  </a:ext>
                </a:extLst>
              </a:tr>
              <a:tr h="935753">
                <a:tc>
                  <a:txBody>
                    <a:bodyPr/>
                    <a:lstStyle/>
                    <a:p>
                      <a:pPr rtl="0" fontAlgn="ctr"/>
                      <a:r>
                        <a:rPr lang="es-419" sz="1200" b="0">
                          <a:effectLst/>
                        </a:rPr>
                        <a:t>Base de datos de reenvío</a:t>
                      </a:r>
                    </a:p>
                  </a:txBody>
                  <a:tcPr marL="47625" marR="47625" marT="47625" marB="47625" anchor="ctr"/>
                </a:tc>
                <a:tc>
                  <a:txBody>
                    <a:bodyPr/>
                    <a:lstStyle/>
                    <a:p>
                      <a:pPr rtl="0" fontAlgn="ctr"/>
                      <a:r>
                        <a:rPr lang="es-419" sz="1200" b="0">
                          <a:effectLst/>
                        </a:rPr>
                        <a:t>Tabla de routing</a:t>
                      </a:r>
                    </a:p>
                  </a:txBody>
                  <a:tcPr marL="47625" marR="47625" marT="47625" marB="47625" anchor="ctr"/>
                </a:tc>
                <a:tc>
                  <a:txBody>
                    <a:bodyPr/>
                    <a:lstStyle/>
                    <a:p>
                      <a:pPr rtl="0" fontAlgn="ctr">
                        <a:buFont typeface="Arial" panose="020B0604020202020204" pitchFamily="34" charset="0"/>
                        <a:buChar char="•"/>
                      </a:pPr>
                      <a:r>
                        <a:rPr lang="es-419" sz="1200" b="0">
                          <a:effectLst/>
                        </a:rPr>
                        <a:t>Lista de rutas generada cuando se ejecuta un algoritmo en la base de datos de estado de enlace.</a:t>
                      </a:r>
                    </a:p>
                    <a:p>
                      <a:pPr rtl="0" fontAlgn="ctr">
                        <a:buFont typeface="Arial" panose="020B0604020202020204" pitchFamily="34" charset="0"/>
                        <a:buChar char="•"/>
                      </a:pPr>
                      <a:r>
                        <a:rPr lang="es-419" sz="1200" b="0">
                          <a:effectLst/>
                        </a:rPr>
                        <a:t>La tabla de routing de cada router es única y contiene información sobre cómo y dónde enviar paquetes para otros routers.</a:t>
                      </a:r>
                    </a:p>
                    <a:p>
                      <a:pPr rtl="0" fontAlgn="ctr">
                        <a:buFont typeface="Arial" panose="020B0604020202020204" pitchFamily="34" charset="0"/>
                        <a:buChar char="•"/>
                      </a:pPr>
                      <a:r>
                        <a:rPr lang="es-419" sz="1200" b="0">
                          <a:effectLst/>
                        </a:rPr>
                        <a:t>Se puede ver con el </a:t>
                      </a:r>
                      <a:r>
                        <a:rPr lang="es-419" sz="1200" b="1" i="0">
                          <a:effectLst/>
                          <a:latin typeface="Courier New" panose="02070309020205020404" pitchFamily="49" charset="0"/>
                          <a:cs typeface="Courier New" panose="02070309020205020404" pitchFamily="49" charset="0"/>
                        </a:rPr>
                        <a:t>comando </a:t>
                      </a:r>
                      <a:r>
                        <a:rPr lang="es-419" sz="1200" b="0">
                          <a:effectLst/>
                        </a:rPr>
                        <a:t>show ip route.</a:t>
                      </a:r>
                    </a:p>
                  </a:txBody>
                  <a:tcPr marL="47625" marR="47625" marT="47625" marB="47625" anchor="ctr"/>
                </a:tc>
                <a:extLst>
                  <a:ext uri="{0D108BD9-81ED-4DB2-BD59-A6C34878D82A}">
                    <a16:rowId xmlns="" xmlns:a16="http://schemas.microsoft.com/office/drawing/2014/main" val="1793819037"/>
                  </a:ext>
                </a:extLst>
              </a:tr>
            </a:tbl>
          </a:graphicData>
        </a:graphic>
      </p:graphicFrame>
    </p:spTree>
    <p:extLst>
      <p:ext uri="{BB962C8B-B14F-4D97-AF65-F5344CB8AC3E}">
        <p14:creationId xmlns:p14="http://schemas.microsoft.com/office/powerpoint/2010/main" xmlns="" val="2790682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 y funciones de OSPF</a:t>
            </a:r>
            <a:r>
              <a:rPr lang="en-US" dirty="0"/>
              <a:t/>
            </a:r>
            <a:br>
              <a:rPr lang="en-US" dirty="0"/>
            </a:br>
            <a:r>
              <a:rPr lang="es-419" sz="2400"/>
              <a:t>Componentes de OSPF (Cont.)</a:t>
            </a:r>
          </a:p>
        </p:txBody>
      </p:sp>
      <p:sp>
        <p:nvSpPr>
          <p:cNvPr id="5" name="Content Placeholder 4">
            <a:extLst>
              <a:ext uri="{FF2B5EF4-FFF2-40B4-BE49-F238E27FC236}">
                <a16:creationId xmlns=""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rtl="0">
              <a:buFont typeface="Arial" panose="020B0604020202020204" pitchFamily="34" charset="0"/>
              <a:buChar char="•"/>
            </a:pPr>
            <a:r>
              <a:rPr lang="es-419" sz="1600">
                <a:solidFill>
                  <a:srgbClr val="000000"/>
                </a:solidFill>
              </a:rPr>
              <a:t>El router arma la tabla de topología; para ello, utiliza los resultados de cálculos realizados a partir del algoritmo SPF (Primero la ruta más corta) de Dijkstra. El algoritmo SPF se basa en el costo acumulado para llegar a un destino.</a:t>
            </a:r>
          </a:p>
          <a:p>
            <a:pPr marL="342900" indent="-342900" algn="l" rtl="0">
              <a:buFont typeface="Arial" panose="020B0604020202020204" pitchFamily="34" charset="0"/>
              <a:buChar char="•"/>
            </a:pPr>
            <a:r>
              <a:rPr lang="es-419" sz="1600">
                <a:solidFill>
                  <a:srgbClr val="000000"/>
                </a:solidFill>
              </a:rPr>
              <a:t>El algoritmo SPF crea un árbol SPF posicionando cada router en la raíz del árbol y calculando la ruta más corta hacia cada nodo. Luego, el árbol SPF se usa para calcular las mejores rutas. OSPF coloca las mejores rutas en la base de datos de reenvío, que se usa para crear la tabla de routing.</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xmlns="" val="3707804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a:t>
            </a:r>
            <a:r>
              <a:rPr lang="en-US" dirty="0"/>
              <a:t/>
            </a:r>
            <a:br>
              <a:rPr lang="en-US" dirty="0"/>
            </a:br>
            <a:r>
              <a:rPr lang="es-419" sz="2400"/>
              <a:t>Operación Link-State</a:t>
            </a:r>
          </a:p>
        </p:txBody>
      </p:sp>
      <p:sp>
        <p:nvSpPr>
          <p:cNvPr id="4" name="Content Placeholder 3">
            <a:extLst>
              <a:ext uri="{FF2B5EF4-FFF2-40B4-BE49-F238E27FC236}">
                <a16:creationId xmlns=""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 fin de mantener la información de routing, los routers OSPF realizan el siguiente proceso genérico de routing de estado de enlace para alcanzar un estado de convergencia: Los siguientes son los pasos de enrutamiento de estado de vínculo que completa un router:</a:t>
            </a:r>
          </a:p>
          <a:p>
            <a:pPr marL="342900" indent="-342900" algn="l" rtl="0">
              <a:buFont typeface="+mj-lt"/>
              <a:buAutoNum type="arabicPeriod"/>
            </a:pPr>
            <a:r>
              <a:rPr lang="es-419" sz="1600">
                <a:solidFill>
                  <a:srgbClr val="000000"/>
                </a:solidFill>
              </a:rPr>
              <a:t>Establecimiento de adyacencias de vecinos</a:t>
            </a:r>
          </a:p>
          <a:p>
            <a:pPr marL="342900" indent="-342900" algn="l" rtl="0">
              <a:buFont typeface="+mj-lt"/>
              <a:buAutoNum type="arabicPeriod"/>
            </a:pPr>
            <a:r>
              <a:rPr lang="es-419" sz="1600">
                <a:solidFill>
                  <a:srgbClr val="000000"/>
                </a:solidFill>
              </a:rPr>
              <a:t>Intercambio de anuncios de estado de enlace</a:t>
            </a:r>
          </a:p>
          <a:p>
            <a:pPr marL="342900" indent="-342900" algn="l" rtl="0">
              <a:buFont typeface="+mj-lt"/>
              <a:buAutoNum type="arabicPeriod"/>
            </a:pPr>
            <a:r>
              <a:rPr lang="es-419" sz="1600">
                <a:solidFill>
                  <a:srgbClr val="000000"/>
                </a:solidFill>
              </a:rPr>
              <a:t>Crear la base de datos de estado de vínculo</a:t>
            </a:r>
          </a:p>
          <a:p>
            <a:pPr marL="342900" indent="-342900" algn="l" rtl="0">
              <a:buFont typeface="+mj-lt"/>
              <a:buAutoNum type="arabicPeriod"/>
            </a:pPr>
            <a:r>
              <a:rPr lang="es-419" sz="1600">
                <a:solidFill>
                  <a:srgbClr val="000000"/>
                </a:solidFill>
              </a:rPr>
              <a:t>Ejecución del algoritmo SPF</a:t>
            </a:r>
          </a:p>
          <a:p>
            <a:pPr marL="342900" indent="-342900" algn="l" rtl="0">
              <a:buFont typeface="+mj-lt"/>
              <a:buAutoNum type="arabicPeriod"/>
            </a:pPr>
            <a:r>
              <a:rPr lang="es-419" sz="1600">
                <a:solidFill>
                  <a:srgbClr val="000000"/>
                </a:solidFill>
              </a:rPr>
              <a:t>Elija la mejor ruta</a:t>
            </a:r>
          </a:p>
          <a:p>
            <a:pPr marL="0" indent="0" algn="l"/>
            <a:endParaRPr lang="en-US" sz="1600" dirty="0">
              <a:solidFill>
                <a:srgbClr val="000000"/>
              </a:solidFill>
            </a:endParaRPr>
          </a:p>
        </p:txBody>
      </p:sp>
    </p:spTree>
    <p:extLst>
      <p:ext uri="{BB962C8B-B14F-4D97-AF65-F5344CB8AC3E}">
        <p14:creationId xmlns:p14="http://schemas.microsoft.com/office/powerpoint/2010/main" xmlns="" val="23731172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características OSPF</a:t>
            </a:r>
            <a:r>
              <a:rPr lang="en-US" dirty="0"/>
              <a:t/>
            </a:r>
            <a:br>
              <a:rPr lang="en-US" dirty="0"/>
            </a:br>
            <a:r>
              <a:rPr lang="es-419" sz="2400"/>
              <a:t>de área única y multiárea OSPF</a:t>
            </a:r>
          </a:p>
        </p:txBody>
      </p:sp>
      <p:sp>
        <p:nvSpPr>
          <p:cNvPr id="5" name="Content Placeholder 4">
            <a:extLst>
              <a:ext uri="{FF2B5EF4-FFF2-40B4-BE49-F238E27FC236}">
                <a16:creationId xmlns=""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rtl="0"/>
            <a:r>
              <a:rPr lang="es-419" sz="1600" dirty="0">
                <a:solidFill>
                  <a:srgbClr val="000000"/>
                </a:solidFill>
              </a:rPr>
              <a:t>Para que OSPF sea más eficaz y escalable, este protocolo admite el </a:t>
            </a:r>
            <a:r>
              <a:rPr lang="es-419" sz="1600" dirty="0" err="1">
                <a:solidFill>
                  <a:srgbClr val="000000"/>
                </a:solidFill>
              </a:rPr>
              <a:t>routing</a:t>
            </a:r>
            <a:r>
              <a:rPr lang="es-419" sz="1600" dirty="0">
                <a:solidFill>
                  <a:srgbClr val="000000"/>
                </a:solidFill>
              </a:rPr>
              <a:t> jerárquico mediante áreas. Un área OSPF es un grupo de </a:t>
            </a:r>
            <a:r>
              <a:rPr lang="es-419" sz="1600" dirty="0" err="1">
                <a:solidFill>
                  <a:srgbClr val="000000"/>
                </a:solidFill>
              </a:rPr>
              <a:t>routers</a:t>
            </a:r>
            <a:r>
              <a:rPr lang="es-419" sz="1600" dirty="0">
                <a:solidFill>
                  <a:srgbClr val="000000"/>
                </a:solidFill>
              </a:rPr>
              <a:t> que comparten la misma información de estado de enlace en sus LSDB. El OSPF se puede implementar de una de estas dos maneras:</a:t>
            </a:r>
          </a:p>
          <a:p>
            <a:pPr marL="342900" indent="-342900" algn="l" rtl="0">
              <a:buFont typeface="Arial" panose="020B0604020202020204" pitchFamily="34" charset="0"/>
              <a:buChar char="•"/>
            </a:pPr>
            <a:r>
              <a:rPr lang="es-419" sz="1600" b="1" dirty="0">
                <a:solidFill>
                  <a:srgbClr val="000000"/>
                </a:solidFill>
              </a:rPr>
              <a:t>OSPF de área única</a:t>
            </a:r>
            <a:r>
              <a:rPr lang="es-419" sz="1600" dirty="0">
                <a:solidFill>
                  <a:srgbClr val="000000"/>
                </a:solidFill>
              </a:rPr>
              <a:t>: todos los </a:t>
            </a:r>
            <a:r>
              <a:rPr lang="es-419" sz="1600" dirty="0" err="1">
                <a:solidFill>
                  <a:srgbClr val="000000"/>
                </a:solidFill>
              </a:rPr>
              <a:t>routers</a:t>
            </a:r>
            <a:r>
              <a:rPr lang="es-419" sz="1600" dirty="0">
                <a:solidFill>
                  <a:srgbClr val="000000"/>
                </a:solidFill>
              </a:rPr>
              <a:t> están en un área. La mejor práctica es usar el área 0. </a:t>
            </a:r>
          </a:p>
          <a:p>
            <a:pPr marL="342900" indent="-342900" algn="l" rtl="0">
              <a:buFont typeface="Arial" panose="020B0604020202020204" pitchFamily="34" charset="0"/>
              <a:buChar char="•"/>
            </a:pPr>
            <a:r>
              <a:rPr lang="es-419" sz="1600" b="1" dirty="0" err="1">
                <a:solidFill>
                  <a:srgbClr val="000000"/>
                </a:solidFill>
              </a:rPr>
              <a:t>Multiarea</a:t>
            </a:r>
            <a:r>
              <a:rPr lang="es-419" sz="1600" b="1" dirty="0">
                <a:solidFill>
                  <a:srgbClr val="000000"/>
                </a:solidFill>
              </a:rPr>
              <a:t> OSPF</a:t>
            </a:r>
            <a:r>
              <a:rPr lang="es-419" sz="1600" dirty="0">
                <a:solidFill>
                  <a:srgbClr val="000000"/>
                </a:solidFill>
              </a:rPr>
              <a:t> -  OSPF se implementa mediante varias áreas, de manera jerárquica. Todas las áreas deben conectarse al área troncal (área 0). Los </a:t>
            </a:r>
            <a:r>
              <a:rPr lang="es-419" sz="1600" dirty="0" err="1">
                <a:solidFill>
                  <a:srgbClr val="000000"/>
                </a:solidFill>
              </a:rPr>
              <a:t>routers</a:t>
            </a:r>
            <a:r>
              <a:rPr lang="es-419" sz="1600" dirty="0">
                <a:solidFill>
                  <a:srgbClr val="000000"/>
                </a:solidFill>
              </a:rPr>
              <a:t> que interconectan las áreas se denominan “</a:t>
            </a:r>
            <a:r>
              <a:rPr lang="es-419" sz="1600" dirty="0" err="1">
                <a:solidFill>
                  <a:srgbClr val="000000"/>
                </a:solidFill>
              </a:rPr>
              <a:t>routers</a:t>
            </a:r>
            <a:r>
              <a:rPr lang="es-419" sz="1600" dirty="0">
                <a:solidFill>
                  <a:srgbClr val="000000"/>
                </a:solidFill>
              </a:rPr>
              <a:t> fronterizos de área” (ABR).</a:t>
            </a:r>
          </a:p>
          <a:p>
            <a:pPr marL="0" indent="0" algn="l" rtl="0"/>
            <a:r>
              <a:rPr lang="es-419" sz="1600" dirty="0">
                <a:solidFill>
                  <a:srgbClr val="000000"/>
                </a:solidFill>
              </a:rPr>
              <a:t>Este capítulo se centra en OSPF de área única.</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 xmlns:a16="http://schemas.microsoft.com/office/drawing/2014/main" id="{E263B451-9F15-4344-B994-D17D2FE31480}"/>
              </a:ext>
            </a:extLst>
          </p:cNvPr>
          <p:cNvPicPr>
            <a:picLocks noChangeAspect="1"/>
          </p:cNvPicPr>
          <p:nvPr/>
        </p:nvPicPr>
        <p:blipFill>
          <a:blip r:embed="rId3"/>
          <a:stretch>
            <a:fillRect/>
          </a:stretch>
        </p:blipFill>
        <p:spPr>
          <a:xfrm>
            <a:off x="1976418" y="3453694"/>
            <a:ext cx="5276543" cy="1522386"/>
          </a:xfrm>
          <a:prstGeom prst="rect">
            <a:avLst/>
          </a:prstGeom>
        </p:spPr>
      </p:pic>
    </p:spTree>
    <p:extLst>
      <p:ext uri="{BB962C8B-B14F-4D97-AF65-F5344CB8AC3E}">
        <p14:creationId xmlns:p14="http://schemas.microsoft.com/office/powerpoint/2010/main" xmlns="" val="13560588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6351</TotalTime>
  <Words>2716</Words>
  <Application>Microsoft Office PowerPoint</Application>
  <PresentationFormat>Presentación en pantalla (16:9)</PresentationFormat>
  <Paragraphs>299</Paragraphs>
  <Slides>26</Slides>
  <Notes>26</Notes>
  <HiddenSlides>1</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Default Theme</vt:lpstr>
      <vt:lpstr>Modulo 1:Conceptos de OSPFv2 de área única</vt:lpstr>
      <vt:lpstr>Objetivos del módulo</vt:lpstr>
      <vt:lpstr>1.1 Características y funciones de OSPF</vt:lpstr>
      <vt:lpstr>Características y funciones de OSPF Introducción a OSPF</vt:lpstr>
      <vt:lpstr>Características y funciones de OSPF</vt:lpstr>
      <vt:lpstr>Característica y funciones de OSPF Componentes de OSPF (Cont.)</vt:lpstr>
      <vt:lpstr>Característica y funciones de OSPF Componentes de OSPF (Cont.)</vt:lpstr>
      <vt:lpstr>Características y funciones de OSPF Operación Link-State</vt:lpstr>
      <vt:lpstr>Características y características OSPF de área única y multiárea OSPF</vt:lpstr>
      <vt:lpstr>Funciones y caracteristicas OSPF  Multiarea OSPF</vt:lpstr>
      <vt:lpstr>Características y funciones de  OSPFv3</vt:lpstr>
      <vt:lpstr>1.2 Paquetes de OSPF</vt:lpstr>
      <vt:lpstr>Paquetes OSPF Tipos de Paquetes OSPF</vt:lpstr>
      <vt:lpstr>Paquetes OSPF Actualizaciones de estado de enlace</vt:lpstr>
      <vt:lpstr>Paquetes OSPF Paquete de saludo</vt:lpstr>
      <vt:lpstr>1.3 Funcionamiento de OSPF</vt:lpstr>
      <vt:lpstr>Funcionamiento de OSPF Estados operativos de OSPF</vt:lpstr>
      <vt:lpstr>Funcionamiento de OSPF Estados operativos de OSPF (Cont.)</vt:lpstr>
      <vt:lpstr>Funcionamiento de OSPF Establecimiento de adyacencias de vecinos</vt:lpstr>
      <vt:lpstr>Funcionamiento OSPF  Establecimiento de adyacencias de vecinos (Cont.)</vt:lpstr>
      <vt:lpstr>Funcionamiento de OSPF Sincronización de las bases de datos OSPF</vt:lpstr>
      <vt:lpstr>Operación OSPF La necesidad de una recuperación ante desastres</vt:lpstr>
      <vt:lpstr>Operación OSPF LSA Inundación con DR</vt:lpstr>
      <vt:lpstr>1.4 - Módulo de práctica y cuestionario</vt:lpstr>
      <vt:lpstr>Módulo 1: Conceptos de OSPFv2 de área única Nuevos términos y comandos</vt:lpstr>
      <vt:lpstr>Diapositiva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448</cp:revision>
  <dcterms:created xsi:type="dcterms:W3CDTF">2019-10-18T06:21:22Z</dcterms:created>
  <dcterms:modified xsi:type="dcterms:W3CDTF">2021-05-05T07:18:56Z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