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changesInfos/changesInfo1.xml" ContentType="application/vnd.ms-powerpoint.changesinfo+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5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876" r:id="rId2"/>
    <p:sldId id="860" r:id="rId3"/>
    <p:sldId id="759" r:id="rId4"/>
    <p:sldId id="1108" r:id="rId5"/>
    <p:sldId id="1361" r:id="rId6"/>
    <p:sldId id="1362" r:id="rId7"/>
    <p:sldId id="1363" r:id="rId8"/>
    <p:sldId id="1419" r:id="rId9"/>
    <p:sldId id="1364" r:id="rId10"/>
    <p:sldId id="1366" r:id="rId11"/>
    <p:sldId id="1056" r:id="rId12"/>
    <p:sldId id="1187" r:id="rId13"/>
    <p:sldId id="1367" r:id="rId14"/>
    <p:sldId id="1368" r:id="rId15"/>
    <p:sldId id="1369" r:id="rId16"/>
    <p:sldId id="1370" r:id="rId17"/>
    <p:sldId id="1371" r:id="rId18"/>
    <p:sldId id="1372" r:id="rId19"/>
    <p:sldId id="1373" r:id="rId20"/>
    <p:sldId id="1374" r:id="rId21"/>
    <p:sldId id="1375" r:id="rId22"/>
    <p:sldId id="1376" r:id="rId23"/>
    <p:sldId id="1103" r:id="rId24"/>
    <p:sldId id="1189" r:id="rId25"/>
    <p:sldId id="1377" r:id="rId26"/>
    <p:sldId id="1378" r:id="rId27"/>
    <p:sldId id="1379" r:id="rId28"/>
    <p:sldId id="1380" r:id="rId29"/>
    <p:sldId id="1381" r:id="rId30"/>
    <p:sldId id="1382" r:id="rId31"/>
    <p:sldId id="1383" r:id="rId32"/>
    <p:sldId id="1384" r:id="rId33"/>
    <p:sldId id="1386" r:id="rId34"/>
    <p:sldId id="1387" r:id="rId35"/>
    <p:sldId id="1388" r:id="rId36"/>
    <p:sldId id="1389" r:id="rId37"/>
    <p:sldId id="1104" r:id="rId38"/>
    <p:sldId id="1194" r:id="rId39"/>
    <p:sldId id="1390" r:id="rId40"/>
    <p:sldId id="1391" r:id="rId41"/>
    <p:sldId id="1392" r:id="rId42"/>
    <p:sldId id="1393" r:id="rId43"/>
    <p:sldId id="1394" r:id="rId44"/>
    <p:sldId id="1395" r:id="rId45"/>
    <p:sldId id="1396" r:id="rId46"/>
    <p:sldId id="1397" r:id="rId47"/>
    <p:sldId id="1398" r:id="rId48"/>
    <p:sldId id="1399" r:id="rId49"/>
    <p:sldId id="1400" r:id="rId50"/>
    <p:sldId id="1401" r:id="rId51"/>
    <p:sldId id="1402" r:id="rId52"/>
    <p:sldId id="1403" r:id="rId53"/>
    <p:sldId id="1404" r:id="rId54"/>
    <p:sldId id="1271" r:id="rId55"/>
    <p:sldId id="1277" r:id="rId56"/>
    <p:sldId id="1405" r:id="rId57"/>
    <p:sldId id="1406" r:id="rId58"/>
    <p:sldId id="1311" r:id="rId59"/>
    <p:sldId id="1312" r:id="rId60"/>
    <p:sldId id="1407" r:id="rId61"/>
    <p:sldId id="1408" r:id="rId62"/>
    <p:sldId id="1409" r:id="rId63"/>
    <p:sldId id="1410" r:id="rId64"/>
    <p:sldId id="1411" r:id="rId65"/>
    <p:sldId id="1412" r:id="rId66"/>
    <p:sldId id="1413" r:id="rId67"/>
    <p:sldId id="957" r:id="rId68"/>
    <p:sldId id="1138" r:id="rId69"/>
    <p:sldId id="1360"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ACBA1-4E44-7F4F-8B71-90E22A0794AD}" v="158" dt="2020-06-05T19:32:37.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3" autoAdjust="0"/>
    <p:restoredTop sz="82432" autoAdjust="0"/>
  </p:normalViewPr>
  <p:slideViewPr>
    <p:cSldViewPr snapToGrid="0" showGuides="1">
      <p:cViewPr>
        <p:scale>
          <a:sx n="108" d="100"/>
          <a:sy n="108" d="100"/>
        </p:scale>
        <p:origin x="-366"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9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Ramos Ortega" userId="dc888f79-3b0f-4869-a2fb-5a707cdabd7b" providerId="ADAL" clId="{CDFACBA1-4E44-7F4F-8B71-90E22A0794AD}"/>
    <pc:docChg chg="undo addSld delSld modSld">
      <pc:chgData name="Ariel Ramos Ortega" userId="dc888f79-3b0f-4869-a2fb-5a707cdabd7b" providerId="ADAL" clId="{CDFACBA1-4E44-7F4F-8B71-90E22A0794AD}" dt="2020-06-05T19:32:37.898" v="255"/>
      <pc:docMkLst>
        <pc:docMk/>
      </pc:docMkLst>
      <pc:sldChg chg="modSp">
        <pc:chgData name="Ariel Ramos Ortega" userId="dc888f79-3b0f-4869-a2fb-5a707cdabd7b" providerId="ADAL" clId="{CDFACBA1-4E44-7F4F-8B71-90E22A0794AD}" dt="2020-06-05T19:24:18.031" v="119"/>
        <pc:sldMkLst>
          <pc:docMk/>
          <pc:sldMk cId="2145273728" sldId="763"/>
        </pc:sldMkLst>
        <pc:spChg chg="mod">
          <ac:chgData name="Ariel Ramos Ortega" userId="dc888f79-3b0f-4869-a2fb-5a707cdabd7b" providerId="ADAL" clId="{CDFACBA1-4E44-7F4F-8B71-90E22A0794AD}" dt="2020-06-05T19:19:18.535" v="22" actId="20577"/>
          <ac:spMkLst>
            <pc:docMk/>
            <pc:sldMk cId="2145273728" sldId="763"/>
            <ac:spMk id="6146" creationId="{00000000-0000-0000-0000-000000000000}"/>
          </ac:spMkLst>
        </pc:spChg>
        <pc:spChg chg="mod">
          <ac:chgData name="Ariel Ramos Ortega" userId="dc888f79-3b0f-4869-a2fb-5a707cdabd7b" providerId="ADAL" clId="{CDFACBA1-4E44-7F4F-8B71-90E22A0794AD}" dt="2020-06-05T19:20:57.571" v="23"/>
          <ac:spMkLst>
            <pc:docMk/>
            <pc:sldMk cId="2145273728" sldId="763"/>
            <ac:spMk id="6147" creationId="{00000000-0000-0000-0000-000000000000}"/>
          </ac:spMkLst>
        </pc:spChg>
        <pc:graphicFrameChg chg="mod modGraphic">
          <ac:chgData name="Ariel Ramos Ortega" userId="dc888f79-3b0f-4869-a2fb-5a707cdabd7b" providerId="ADAL" clId="{CDFACBA1-4E44-7F4F-8B71-90E22A0794AD}" dt="2020-06-05T19:24:18.031" v="119"/>
          <ac:graphicFrameMkLst>
            <pc:docMk/>
            <pc:sldMk cId="2145273728" sldId="763"/>
            <ac:graphicFrameMk id="7" creationId="{00000000-0000-0000-0000-000000000000}"/>
          </ac:graphicFrameMkLst>
        </pc:graphicFrameChg>
      </pc:sldChg>
      <pc:sldChg chg="modSp">
        <pc:chgData name="Ariel Ramos Ortega" userId="dc888f79-3b0f-4869-a2fb-5a707cdabd7b" providerId="ADAL" clId="{CDFACBA1-4E44-7F4F-8B71-90E22A0794AD}" dt="2020-06-05T19:32:37.898" v="255"/>
        <pc:sldMkLst>
          <pc:docMk/>
          <pc:sldMk cId="3271745509" sldId="874"/>
        </pc:sldMkLst>
        <pc:spChg chg="mod">
          <ac:chgData name="Ariel Ramos Ortega" userId="dc888f79-3b0f-4869-a2fb-5a707cdabd7b" providerId="ADAL" clId="{CDFACBA1-4E44-7F4F-8B71-90E22A0794AD}" dt="2020-06-05T19:32:37.898" v="255"/>
          <ac:spMkLst>
            <pc:docMk/>
            <pc:sldMk cId="3271745509" sldId="874"/>
            <ac:spMk id="56321" creationId="{00000000-0000-0000-0000-000000000000}"/>
          </ac:spMkLst>
        </pc:spChg>
      </pc:sldChg>
      <pc:sldChg chg="add">
        <pc:chgData name="Ariel Ramos Ortega" userId="dc888f79-3b0f-4869-a2fb-5a707cdabd7b" providerId="ADAL" clId="{CDFACBA1-4E44-7F4F-8B71-90E22A0794AD}" dt="2020-06-05T19:18:34.158" v="14"/>
        <pc:sldMkLst>
          <pc:docMk/>
          <pc:sldMk cId="460907274" sldId="1053"/>
        </pc:sldMkLst>
      </pc:sldChg>
      <pc:sldChg chg="add del">
        <pc:chgData name="Ariel Ramos Ortega" userId="dc888f79-3b0f-4869-a2fb-5a707cdabd7b" providerId="ADAL" clId="{CDFACBA1-4E44-7F4F-8B71-90E22A0794AD}" dt="2020-06-05T19:18:23.060" v="5"/>
        <pc:sldMkLst>
          <pc:docMk/>
          <pc:sldMk cId="1660218583" sldId="1053"/>
        </pc:sldMkLst>
      </pc:sldChg>
      <pc:sldChg chg="add del">
        <pc:chgData name="Ariel Ramos Ortega" userId="dc888f79-3b0f-4869-a2fb-5a707cdabd7b" providerId="ADAL" clId="{CDFACBA1-4E44-7F4F-8B71-90E22A0794AD}" dt="2020-06-05T19:18:32.225" v="10" actId="2696"/>
        <pc:sldMkLst>
          <pc:docMk/>
          <pc:sldMk cId="2625469064" sldId="1209"/>
        </pc:sldMkLst>
      </pc:sldChg>
      <pc:sldChg chg="modSp add">
        <pc:chgData name="Ariel Ramos Ortega" userId="dc888f79-3b0f-4869-a2fb-5a707cdabd7b" providerId="ADAL" clId="{CDFACBA1-4E44-7F4F-8B71-90E22A0794AD}" dt="2020-06-05T19:18:39.798" v="19" actId="20577"/>
        <pc:sldMkLst>
          <pc:docMk/>
          <pc:sldMk cId="63226616" sldId="1274"/>
        </pc:sldMkLst>
        <pc:spChg chg="mod">
          <ac:chgData name="Ariel Ramos Ortega" userId="dc888f79-3b0f-4869-a2fb-5a707cdabd7b" providerId="ADAL" clId="{CDFACBA1-4E44-7F4F-8B71-90E22A0794AD}" dt="2020-06-05T19:18:39.798" v="19" actId="20577"/>
          <ac:spMkLst>
            <pc:docMk/>
            <pc:sldMk cId="63226616" sldId="1274"/>
            <ac:spMk id="4098" creationId="{00000000-0000-0000-0000-000000000000}"/>
          </ac:spMkLst>
        </pc:spChg>
        <pc:spChg chg="mod">
          <ac:chgData name="Ariel Ramos Ortega" userId="dc888f79-3b0f-4869-a2fb-5a707cdabd7b" providerId="ADAL" clId="{CDFACBA1-4E44-7F4F-8B71-90E22A0794AD}" dt="2020-06-05T19:18:37.143" v="17" actId="20577"/>
          <ac:spMkLst>
            <pc:docMk/>
            <pc:sldMk cId="63226616" sldId="1274"/>
            <ac:spMk id="4099" creationId="{00000000-0000-0000-0000-000000000000}"/>
          </ac:spMkLst>
        </pc:spChg>
      </pc:sldChg>
      <pc:sldChg chg="add del">
        <pc:chgData name="Ariel Ramos Ortega" userId="dc888f79-3b0f-4869-a2fb-5a707cdabd7b" providerId="ADAL" clId="{CDFACBA1-4E44-7F4F-8B71-90E22A0794AD}" dt="2020-06-05T19:18:23.060" v="5"/>
        <pc:sldMkLst>
          <pc:docMk/>
          <pc:sldMk cId="1113922657" sldId="1274"/>
        </pc:sldMkLst>
      </pc:sldChg>
      <pc:sldChg chg="modSp">
        <pc:chgData name="Ariel Ramos Ortega" userId="dc888f79-3b0f-4869-a2fb-5a707cdabd7b" providerId="ADAL" clId="{CDFACBA1-4E44-7F4F-8B71-90E22A0794AD}" dt="2020-06-05T19:25:10.787" v="128"/>
        <pc:sldMkLst>
          <pc:docMk/>
          <pc:sldMk cId="2539734740" sldId="1313"/>
        </pc:sldMkLst>
        <pc:spChg chg="mod">
          <ac:chgData name="Ariel Ramos Ortega" userId="dc888f79-3b0f-4869-a2fb-5a707cdabd7b" providerId="ADAL" clId="{CDFACBA1-4E44-7F4F-8B71-90E22A0794AD}" dt="2020-06-05T19:22:09.874" v="63"/>
          <ac:spMkLst>
            <pc:docMk/>
            <pc:sldMk cId="2539734740" sldId="1313"/>
            <ac:spMk id="6146" creationId="{00000000-0000-0000-0000-000000000000}"/>
          </ac:spMkLst>
        </pc:spChg>
        <pc:spChg chg="mod">
          <ac:chgData name="Ariel Ramos Ortega" userId="dc888f79-3b0f-4869-a2fb-5a707cdabd7b" providerId="ADAL" clId="{CDFACBA1-4E44-7F4F-8B71-90E22A0794AD}" dt="2020-06-05T19:22:15.458" v="64"/>
          <ac:spMkLst>
            <pc:docMk/>
            <pc:sldMk cId="2539734740" sldId="1313"/>
            <ac:spMk id="6147" creationId="{00000000-0000-0000-0000-000000000000}"/>
          </ac:spMkLst>
        </pc:spChg>
        <pc:graphicFrameChg chg="mod">
          <ac:chgData name="Ariel Ramos Ortega" userId="dc888f79-3b0f-4869-a2fb-5a707cdabd7b" providerId="ADAL" clId="{CDFACBA1-4E44-7F4F-8B71-90E22A0794AD}" dt="2020-06-05T19:25:10.787" v="128"/>
          <ac:graphicFrameMkLst>
            <pc:docMk/>
            <pc:sldMk cId="2539734740" sldId="1313"/>
            <ac:graphicFrameMk id="7" creationId="{00000000-0000-0000-0000-000000000000}"/>
          </ac:graphicFrameMkLst>
        </pc:graphicFrameChg>
      </pc:sldChg>
      <pc:sldChg chg="add del">
        <pc:chgData name="Ariel Ramos Ortega" userId="dc888f79-3b0f-4869-a2fb-5a707cdabd7b" providerId="ADAL" clId="{CDFACBA1-4E44-7F4F-8B71-90E22A0794AD}" dt="2020-06-05T19:18:32.329" v="13" actId="2696"/>
        <pc:sldMkLst>
          <pc:docMk/>
          <pc:sldMk cId="861392344" sldId="1418"/>
        </pc:sldMkLst>
      </pc:sldChg>
      <pc:sldChg chg="add del">
        <pc:chgData name="Ariel Ramos Ortega" userId="dc888f79-3b0f-4869-a2fb-5a707cdabd7b" providerId="ADAL" clId="{CDFACBA1-4E44-7F4F-8B71-90E22A0794AD}" dt="2020-06-05T19:18:32.255" v="11" actId="2696"/>
        <pc:sldMkLst>
          <pc:docMk/>
          <pc:sldMk cId="281503129" sldId="1420"/>
        </pc:sldMkLst>
      </pc:sldChg>
      <pc:sldChg chg="add del">
        <pc:chgData name="Ariel Ramos Ortega" userId="dc888f79-3b0f-4869-a2fb-5a707cdabd7b" providerId="ADAL" clId="{CDFACBA1-4E44-7F4F-8B71-90E22A0794AD}" dt="2020-06-05T19:18:32.279" v="12" actId="2696"/>
        <pc:sldMkLst>
          <pc:docMk/>
          <pc:sldMk cId="944097028" sldId="1421"/>
        </pc:sldMkLst>
      </pc:sldChg>
      <pc:sldChg chg="modSp">
        <pc:chgData name="Ariel Ramos Ortega" userId="dc888f79-3b0f-4869-a2fb-5a707cdabd7b" providerId="ADAL" clId="{CDFACBA1-4E44-7F4F-8B71-90E22A0794AD}" dt="2020-06-05T19:29:05.437" v="209" actId="20577"/>
        <pc:sldMkLst>
          <pc:docMk/>
          <pc:sldMk cId="2211503826" sldId="1422"/>
        </pc:sldMkLst>
        <pc:spChg chg="mod">
          <ac:chgData name="Ariel Ramos Ortega" userId="dc888f79-3b0f-4869-a2fb-5a707cdabd7b" providerId="ADAL" clId="{CDFACBA1-4E44-7F4F-8B71-90E22A0794AD}" dt="2020-06-05T19:29:05.437" v="209" actId="20577"/>
          <ac:spMkLst>
            <pc:docMk/>
            <pc:sldMk cId="2211503826" sldId="1422"/>
            <ac:spMk id="2" creationId="{00000000-0000-0000-0000-000000000000}"/>
          </ac:spMkLst>
        </pc:spChg>
        <pc:spChg chg="mod">
          <ac:chgData name="Ariel Ramos Ortega" userId="dc888f79-3b0f-4869-a2fb-5a707cdabd7b" providerId="ADAL" clId="{CDFACBA1-4E44-7F4F-8B71-90E22A0794AD}" dt="2020-06-05T19:27:04.835" v="173"/>
          <ac:spMkLst>
            <pc:docMk/>
            <pc:sldMk cId="2211503826" sldId="1422"/>
            <ac:spMk id="11266" creationId="{00000000-0000-0000-0000-000000000000}"/>
          </ac:spMkLst>
        </pc:spChg>
      </pc:sldChg>
      <pc:sldChg chg="modSp">
        <pc:chgData name="Ariel Ramos Ortega" userId="dc888f79-3b0f-4869-a2fb-5a707cdabd7b" providerId="ADAL" clId="{CDFACBA1-4E44-7F4F-8B71-90E22A0794AD}" dt="2020-06-05T19:29:01.819" v="207" actId="20577"/>
        <pc:sldMkLst>
          <pc:docMk/>
          <pc:sldMk cId="1499810819" sldId="1423"/>
        </pc:sldMkLst>
        <pc:spChg chg="mod">
          <ac:chgData name="Ariel Ramos Ortega" userId="dc888f79-3b0f-4869-a2fb-5a707cdabd7b" providerId="ADAL" clId="{CDFACBA1-4E44-7F4F-8B71-90E22A0794AD}" dt="2020-06-05T19:29:01.819" v="207" actId="20577"/>
          <ac:spMkLst>
            <pc:docMk/>
            <pc:sldMk cId="1499810819" sldId="1423"/>
            <ac:spMk id="2" creationId="{00000000-0000-0000-0000-000000000000}"/>
          </ac:spMkLst>
        </pc:spChg>
        <pc:spChg chg="mod">
          <ac:chgData name="Ariel Ramos Ortega" userId="dc888f79-3b0f-4869-a2fb-5a707cdabd7b" providerId="ADAL" clId="{CDFACBA1-4E44-7F4F-8B71-90E22A0794AD}" dt="2020-06-05T19:28:45.880" v="205"/>
          <ac:spMkLst>
            <pc:docMk/>
            <pc:sldMk cId="1499810819" sldId="1423"/>
            <ac:spMk id="11266" creationId="{00000000-0000-0000-0000-000000000000}"/>
          </ac:spMkLst>
        </pc:spChg>
      </pc:sldChg>
      <pc:sldChg chg="modSp">
        <pc:chgData name="Ariel Ramos Ortega" userId="dc888f79-3b0f-4869-a2fb-5a707cdabd7b" providerId="ADAL" clId="{CDFACBA1-4E44-7F4F-8B71-90E22A0794AD}" dt="2020-06-05T19:30:32.655" v="244" actId="20577"/>
        <pc:sldMkLst>
          <pc:docMk/>
          <pc:sldMk cId="3446214217" sldId="1424"/>
        </pc:sldMkLst>
        <pc:spChg chg="mod">
          <ac:chgData name="Ariel Ramos Ortega" userId="dc888f79-3b0f-4869-a2fb-5a707cdabd7b" providerId="ADAL" clId="{CDFACBA1-4E44-7F4F-8B71-90E22A0794AD}" dt="2020-06-05T19:29:16.888" v="211" actId="14100"/>
          <ac:spMkLst>
            <pc:docMk/>
            <pc:sldMk cId="3446214217" sldId="1424"/>
            <ac:spMk id="2" creationId="{00000000-0000-0000-0000-000000000000}"/>
          </ac:spMkLst>
        </pc:spChg>
        <pc:spChg chg="mod">
          <ac:chgData name="Ariel Ramos Ortega" userId="dc888f79-3b0f-4869-a2fb-5a707cdabd7b" providerId="ADAL" clId="{CDFACBA1-4E44-7F4F-8B71-90E22A0794AD}" dt="2020-06-05T19:30:32.655" v="244" actId="20577"/>
          <ac:spMkLst>
            <pc:docMk/>
            <pc:sldMk cId="3446214217" sldId="1424"/>
            <ac:spMk id="11266" creationId="{00000000-0000-0000-0000-000000000000}"/>
          </ac:spMkLst>
        </pc:spChg>
      </pc:sldChg>
      <pc:sldChg chg="add del">
        <pc:chgData name="Ariel Ramos Ortega" userId="dc888f79-3b0f-4869-a2fb-5a707cdabd7b" providerId="ADAL" clId="{CDFACBA1-4E44-7F4F-8B71-90E22A0794AD}" dt="2020-06-05T19:18:23.060" v="5"/>
        <pc:sldMkLst>
          <pc:docMk/>
          <pc:sldMk cId="1189023254" sldId="1425"/>
        </pc:sldMkLst>
      </pc:sldChg>
      <pc:sldChg chg="add">
        <pc:chgData name="Ariel Ramos Ortega" userId="dc888f79-3b0f-4869-a2fb-5a707cdabd7b" providerId="ADAL" clId="{CDFACBA1-4E44-7F4F-8B71-90E22A0794AD}" dt="2020-06-05T19:18:34.158" v="14"/>
        <pc:sldMkLst>
          <pc:docMk/>
          <pc:sldMk cId="2470905801" sldId="1425"/>
        </pc:sldMkLst>
      </pc:sldChg>
      <pc:sldChg chg="add">
        <pc:chgData name="Ariel Ramos Ortega" userId="dc888f79-3b0f-4869-a2fb-5a707cdabd7b" providerId="ADAL" clId="{CDFACBA1-4E44-7F4F-8B71-90E22A0794AD}" dt="2020-06-05T19:18:34.158" v="14"/>
        <pc:sldMkLst>
          <pc:docMk/>
          <pc:sldMk cId="2109529698" sldId="1426"/>
        </pc:sldMkLst>
      </pc:sldChg>
      <pc:sldChg chg="add del">
        <pc:chgData name="Ariel Ramos Ortega" userId="dc888f79-3b0f-4869-a2fb-5a707cdabd7b" providerId="ADAL" clId="{CDFACBA1-4E44-7F4F-8B71-90E22A0794AD}" dt="2020-06-05T19:18:23.060" v="5"/>
        <pc:sldMkLst>
          <pc:docMk/>
          <pc:sldMk cId="4173869490" sldId="1426"/>
        </pc:sldMkLst>
      </pc:sldChg>
    </pc:docChg>
  </pc:docChgLst>
  <pc:docChgLst>
    <pc:chgData name="Gloriana Carrillo Campos" userId="c9490811-8b3c-4908-821e-39b65b913e1a" providerId="ADAL" clId="{9F7831DE-817B-4BAF-9E78-38AB03FD8BD5}"/>
    <pc:docChg chg="modSld">
      <pc:chgData name="Gloriana Carrillo Campos" userId="c9490811-8b3c-4908-821e-39b65b913e1a" providerId="ADAL" clId="{9F7831DE-817B-4BAF-9E78-38AB03FD8BD5}" dt="2020-05-27T21:25:54.295" v="58" actId="20577"/>
      <pc:docMkLst>
        <pc:docMk/>
      </pc:docMkLst>
      <pc:sldChg chg="modSp">
        <pc:chgData name="Gloriana Carrillo Campos" userId="c9490811-8b3c-4908-821e-39b65b913e1a" providerId="ADAL" clId="{9F7831DE-817B-4BAF-9E78-38AB03FD8BD5}" dt="2020-05-27T20:01:03.051" v="1" actId="14100"/>
        <pc:sldMkLst>
          <pc:docMk/>
          <pc:sldMk cId="3943937825" sldId="1108"/>
        </pc:sldMkLst>
        <pc:spChg chg="mod">
          <ac:chgData name="Gloriana Carrillo Campos" userId="c9490811-8b3c-4908-821e-39b65b913e1a" providerId="ADAL" clId="{9F7831DE-817B-4BAF-9E78-38AB03FD8BD5}" dt="2020-05-27T20:01:03.051" v="1" actId="14100"/>
          <ac:spMkLst>
            <pc:docMk/>
            <pc:sldMk cId="3943937825" sldId="1108"/>
            <ac:spMk id="5" creationId="{F5EFBA16-EDF5-AB45-B09F-7CA84D062B22}"/>
          </ac:spMkLst>
        </pc:spChg>
      </pc:sldChg>
      <pc:sldChg chg="modSp">
        <pc:chgData name="Gloriana Carrillo Campos" userId="c9490811-8b3c-4908-821e-39b65b913e1a" providerId="ADAL" clId="{9F7831DE-817B-4BAF-9E78-38AB03FD8BD5}" dt="2020-05-27T20:36:26.217" v="31" actId="20577"/>
        <pc:sldMkLst>
          <pc:docMk/>
          <pc:sldMk cId="1069385919" sldId="1194"/>
        </pc:sldMkLst>
        <pc:spChg chg="mod">
          <ac:chgData name="Gloriana Carrillo Campos" userId="c9490811-8b3c-4908-821e-39b65b913e1a" providerId="ADAL" clId="{9F7831DE-817B-4BAF-9E78-38AB03FD8BD5}" dt="2020-05-27T20:36:26.217" v="31" actId="20577"/>
          <ac:spMkLst>
            <pc:docMk/>
            <pc:sldMk cId="1069385919" sldId="1194"/>
            <ac:spMk id="3" creationId="{C02AA8F8-1E43-384B-8982-C0BB94049B5C}"/>
          </ac:spMkLst>
        </pc:spChg>
      </pc:sldChg>
      <pc:sldChg chg="modSp">
        <pc:chgData name="Gloriana Carrillo Campos" userId="c9490811-8b3c-4908-821e-39b65b913e1a" providerId="ADAL" clId="{9F7831DE-817B-4BAF-9E78-38AB03FD8BD5}" dt="2020-05-27T21:18:10.539" v="52" actId="1076"/>
        <pc:sldMkLst>
          <pc:docMk/>
          <pc:sldMk cId="262308121" sldId="1277"/>
        </pc:sldMkLst>
        <pc:spChg chg="mod">
          <ac:chgData name="Gloriana Carrillo Campos" userId="c9490811-8b3c-4908-821e-39b65b913e1a" providerId="ADAL" clId="{9F7831DE-817B-4BAF-9E78-38AB03FD8BD5}" dt="2020-05-27T21:18:10.539" v="52" actId="1076"/>
          <ac:spMkLst>
            <pc:docMk/>
            <pc:sldMk cId="262308121" sldId="1277"/>
            <ac:spMk id="2" creationId="{8A1D4731-8374-B041-9E4E-0D44336ED905}"/>
          </ac:spMkLst>
        </pc:spChg>
      </pc:sldChg>
      <pc:sldChg chg="modSp">
        <pc:chgData name="Gloriana Carrillo Campos" userId="c9490811-8b3c-4908-821e-39b65b913e1a" providerId="ADAL" clId="{9F7831DE-817B-4BAF-9E78-38AB03FD8BD5}" dt="2020-05-27T20:01:22.255" v="2" actId="1076"/>
        <pc:sldMkLst>
          <pc:docMk/>
          <pc:sldMk cId="3441070099" sldId="1364"/>
        </pc:sldMkLst>
        <pc:spChg chg="mod">
          <ac:chgData name="Gloriana Carrillo Campos" userId="c9490811-8b3c-4908-821e-39b65b913e1a" providerId="ADAL" clId="{9F7831DE-817B-4BAF-9E78-38AB03FD8BD5}" dt="2020-05-27T20:01:22.255" v="2" actId="1076"/>
          <ac:spMkLst>
            <pc:docMk/>
            <pc:sldMk cId="3441070099" sldId="1364"/>
            <ac:spMk id="12" creationId="{D3C84838-09BE-C648-9E05-5415237984E5}"/>
          </ac:spMkLst>
        </pc:spChg>
      </pc:sldChg>
      <pc:sldChg chg="modSp">
        <pc:chgData name="Gloriana Carrillo Campos" userId="c9490811-8b3c-4908-821e-39b65b913e1a" providerId="ADAL" clId="{9F7831DE-817B-4BAF-9E78-38AB03FD8BD5}" dt="2020-05-27T20:04:34.001" v="8" actId="1035"/>
        <pc:sldMkLst>
          <pc:docMk/>
          <pc:sldMk cId="1013347914" sldId="1366"/>
        </pc:sldMkLst>
        <pc:spChg chg="mod">
          <ac:chgData name="Gloriana Carrillo Campos" userId="c9490811-8b3c-4908-821e-39b65b913e1a" providerId="ADAL" clId="{9F7831DE-817B-4BAF-9E78-38AB03FD8BD5}" dt="2020-05-27T20:04:34.001" v="8" actId="1035"/>
          <ac:spMkLst>
            <pc:docMk/>
            <pc:sldMk cId="1013347914" sldId="1366"/>
            <ac:spMk id="2" creationId="{DE4EBB97-7741-4245-B53B-EB9B59E2FE79}"/>
          </ac:spMkLst>
        </pc:spChg>
      </pc:sldChg>
      <pc:sldChg chg="modSp">
        <pc:chgData name="Gloriana Carrillo Campos" userId="c9490811-8b3c-4908-821e-39b65b913e1a" providerId="ADAL" clId="{9F7831DE-817B-4BAF-9E78-38AB03FD8BD5}" dt="2020-05-27T20:06:01.688" v="9" actId="1076"/>
        <pc:sldMkLst>
          <pc:docMk/>
          <pc:sldMk cId="3605094554" sldId="1375"/>
        </pc:sldMkLst>
        <pc:spChg chg="mod">
          <ac:chgData name="Gloriana Carrillo Campos" userId="c9490811-8b3c-4908-821e-39b65b913e1a" providerId="ADAL" clId="{9F7831DE-817B-4BAF-9E78-38AB03FD8BD5}" dt="2020-05-27T20:06:01.688" v="9" actId="1076"/>
          <ac:spMkLst>
            <pc:docMk/>
            <pc:sldMk cId="3605094554" sldId="1375"/>
            <ac:spMk id="7" creationId="{BC6E8652-745D-624D-A856-771EE65438E9}"/>
          </ac:spMkLst>
        </pc:spChg>
      </pc:sldChg>
      <pc:sldChg chg="modSp">
        <pc:chgData name="Gloriana Carrillo Campos" userId="c9490811-8b3c-4908-821e-39b65b913e1a" providerId="ADAL" clId="{9F7831DE-817B-4BAF-9E78-38AB03FD8BD5}" dt="2020-05-27T20:06:43.800" v="10" actId="20577"/>
        <pc:sldMkLst>
          <pc:docMk/>
          <pc:sldMk cId="3450896345" sldId="1377"/>
        </pc:sldMkLst>
        <pc:spChg chg="mod">
          <ac:chgData name="Gloriana Carrillo Campos" userId="c9490811-8b3c-4908-821e-39b65b913e1a" providerId="ADAL" clId="{9F7831DE-817B-4BAF-9E78-38AB03FD8BD5}" dt="2020-05-27T20:06:43.800" v="10" actId="20577"/>
          <ac:spMkLst>
            <pc:docMk/>
            <pc:sldMk cId="3450896345" sldId="1377"/>
            <ac:spMk id="3" creationId="{C02AA8F8-1E43-384B-8982-C0BB94049B5C}"/>
          </ac:spMkLst>
        </pc:spChg>
      </pc:sldChg>
      <pc:sldChg chg="addSp delSp modSp">
        <pc:chgData name="Gloriana Carrillo Campos" userId="c9490811-8b3c-4908-821e-39b65b913e1a" providerId="ADAL" clId="{9F7831DE-817B-4BAF-9E78-38AB03FD8BD5}" dt="2020-05-27T20:25:31.551" v="26" actId="20577"/>
        <pc:sldMkLst>
          <pc:docMk/>
          <pc:sldMk cId="1891704235" sldId="1384"/>
        </pc:sldMkLst>
        <pc:spChg chg="add del">
          <ac:chgData name="Gloriana Carrillo Campos" userId="c9490811-8b3c-4908-821e-39b65b913e1a" providerId="ADAL" clId="{9F7831DE-817B-4BAF-9E78-38AB03FD8BD5}" dt="2020-05-27T20:23:24.058" v="13"/>
          <ac:spMkLst>
            <pc:docMk/>
            <pc:sldMk cId="1891704235" sldId="1384"/>
            <ac:spMk id="2" creationId="{321E17D5-2A37-4F48-9DCE-8D10DC1991A4}"/>
          </ac:spMkLst>
        </pc:spChg>
        <pc:spChg chg="mod">
          <ac:chgData name="Gloriana Carrillo Campos" userId="c9490811-8b3c-4908-821e-39b65b913e1a" providerId="ADAL" clId="{9F7831DE-817B-4BAF-9E78-38AB03FD8BD5}" dt="2020-05-27T20:25:31.551" v="26" actId="20577"/>
          <ac:spMkLst>
            <pc:docMk/>
            <pc:sldMk cId="1891704235" sldId="1384"/>
            <ac:spMk id="3" creationId="{C02AA8F8-1E43-384B-8982-C0BB94049B5C}"/>
          </ac:spMkLst>
        </pc:spChg>
        <pc:picChg chg="add del">
          <ac:chgData name="Gloriana Carrillo Campos" userId="c9490811-8b3c-4908-821e-39b65b913e1a" providerId="ADAL" clId="{9F7831DE-817B-4BAF-9E78-38AB03FD8BD5}" dt="2020-05-27T20:23:24.058" v="13"/>
          <ac:picMkLst>
            <pc:docMk/>
            <pc:sldMk cId="1891704235" sldId="1384"/>
            <ac:picMk id="1026" creationId="{6092E36C-DB34-4E81-896B-45973932A996}"/>
          </ac:picMkLst>
        </pc:picChg>
        <pc:picChg chg="add del">
          <ac:chgData name="Gloriana Carrillo Campos" userId="c9490811-8b3c-4908-821e-39b65b913e1a" providerId="ADAL" clId="{9F7831DE-817B-4BAF-9E78-38AB03FD8BD5}" dt="2020-05-27T20:23:24.058" v="13"/>
          <ac:picMkLst>
            <pc:docMk/>
            <pc:sldMk cId="1891704235" sldId="1384"/>
            <ac:picMk id="1027" creationId="{4D2E3071-BADD-4136-854B-37E33F54FE51}"/>
          </ac:picMkLst>
        </pc:picChg>
        <pc:picChg chg="add del">
          <ac:chgData name="Gloriana Carrillo Campos" userId="c9490811-8b3c-4908-821e-39b65b913e1a" providerId="ADAL" clId="{9F7831DE-817B-4BAF-9E78-38AB03FD8BD5}" dt="2020-05-27T20:23:24.058" v="13"/>
          <ac:picMkLst>
            <pc:docMk/>
            <pc:sldMk cId="1891704235" sldId="1384"/>
            <ac:picMk id="1028" creationId="{20039515-BB66-40A3-A57B-7BF7A17646AF}"/>
          </ac:picMkLst>
        </pc:picChg>
      </pc:sldChg>
      <pc:sldChg chg="modSp">
        <pc:chgData name="Gloriana Carrillo Campos" userId="c9490811-8b3c-4908-821e-39b65b913e1a" providerId="ADAL" clId="{9F7831DE-817B-4BAF-9E78-38AB03FD8BD5}" dt="2020-05-27T20:40:37.884" v="32" actId="1076"/>
        <pc:sldMkLst>
          <pc:docMk/>
          <pc:sldMk cId="1247653944" sldId="1397"/>
        </pc:sldMkLst>
        <pc:spChg chg="mod">
          <ac:chgData name="Gloriana Carrillo Campos" userId="c9490811-8b3c-4908-821e-39b65b913e1a" providerId="ADAL" clId="{9F7831DE-817B-4BAF-9E78-38AB03FD8BD5}" dt="2020-05-27T20:40:37.884" v="32" actId="1076"/>
          <ac:spMkLst>
            <pc:docMk/>
            <pc:sldMk cId="1247653944" sldId="1397"/>
            <ac:spMk id="7" creationId="{833368B8-E60A-3641-B455-DBAC0440D770}"/>
          </ac:spMkLst>
        </pc:spChg>
      </pc:sldChg>
      <pc:sldChg chg="modSp">
        <pc:chgData name="Gloriana Carrillo Campos" userId="c9490811-8b3c-4908-821e-39b65b913e1a" providerId="ADAL" clId="{9F7831DE-817B-4BAF-9E78-38AB03FD8BD5}" dt="2020-05-27T20:46:01.261" v="37" actId="20577"/>
        <pc:sldMkLst>
          <pc:docMk/>
          <pc:sldMk cId="443164226" sldId="1398"/>
        </pc:sldMkLst>
        <pc:spChg chg="mod">
          <ac:chgData name="Gloriana Carrillo Campos" userId="c9490811-8b3c-4908-821e-39b65b913e1a" providerId="ADAL" clId="{9F7831DE-817B-4BAF-9E78-38AB03FD8BD5}" dt="2020-05-27T20:46:01.261" v="37" actId="20577"/>
          <ac:spMkLst>
            <pc:docMk/>
            <pc:sldMk cId="443164226" sldId="1398"/>
            <ac:spMk id="3" creationId="{C02AA8F8-1E43-384B-8982-C0BB94049B5C}"/>
          </ac:spMkLst>
        </pc:spChg>
      </pc:sldChg>
      <pc:sldChg chg="modSp">
        <pc:chgData name="Gloriana Carrillo Campos" userId="c9490811-8b3c-4908-821e-39b65b913e1a" providerId="ADAL" clId="{9F7831DE-817B-4BAF-9E78-38AB03FD8BD5}" dt="2020-05-27T20:54:49.881" v="41" actId="255"/>
        <pc:sldMkLst>
          <pc:docMk/>
          <pc:sldMk cId="1872438050" sldId="1399"/>
        </pc:sldMkLst>
        <pc:spChg chg="mod">
          <ac:chgData name="Gloriana Carrillo Campos" userId="c9490811-8b3c-4908-821e-39b65b913e1a" providerId="ADAL" clId="{9F7831DE-817B-4BAF-9E78-38AB03FD8BD5}" dt="2020-05-27T20:54:49.881" v="41" actId="255"/>
          <ac:spMkLst>
            <pc:docMk/>
            <pc:sldMk cId="1872438050" sldId="1399"/>
            <ac:spMk id="3" creationId="{C02AA8F8-1E43-384B-8982-C0BB94049B5C}"/>
          </ac:spMkLst>
        </pc:spChg>
      </pc:sldChg>
      <pc:sldChg chg="modSp">
        <pc:chgData name="Gloriana Carrillo Campos" userId="c9490811-8b3c-4908-821e-39b65b913e1a" providerId="ADAL" clId="{9F7831DE-817B-4BAF-9E78-38AB03FD8BD5}" dt="2020-05-27T20:55:16.248" v="43" actId="1076"/>
        <pc:sldMkLst>
          <pc:docMk/>
          <pc:sldMk cId="2852079581" sldId="1400"/>
        </pc:sldMkLst>
        <pc:spChg chg="mod">
          <ac:chgData name="Gloriana Carrillo Campos" userId="c9490811-8b3c-4908-821e-39b65b913e1a" providerId="ADAL" clId="{9F7831DE-817B-4BAF-9E78-38AB03FD8BD5}" dt="2020-05-27T20:55:16.248" v="43" actId="1076"/>
          <ac:spMkLst>
            <pc:docMk/>
            <pc:sldMk cId="2852079581" sldId="1400"/>
            <ac:spMk id="6" creationId="{BD3B10D4-8AAB-964C-A70B-4B5D7D4A63F2}"/>
          </ac:spMkLst>
        </pc:spChg>
      </pc:sldChg>
      <pc:sldChg chg="modSp">
        <pc:chgData name="Gloriana Carrillo Campos" userId="c9490811-8b3c-4908-821e-39b65b913e1a" providerId="ADAL" clId="{9F7831DE-817B-4BAF-9E78-38AB03FD8BD5}" dt="2020-05-27T20:55:33.092" v="51" actId="1036"/>
        <pc:sldMkLst>
          <pc:docMk/>
          <pc:sldMk cId="1004801763" sldId="1402"/>
        </pc:sldMkLst>
        <pc:spChg chg="mod">
          <ac:chgData name="Gloriana Carrillo Campos" userId="c9490811-8b3c-4908-821e-39b65b913e1a" providerId="ADAL" clId="{9F7831DE-817B-4BAF-9E78-38AB03FD8BD5}" dt="2020-05-27T20:55:33.092" v="51" actId="1036"/>
          <ac:spMkLst>
            <pc:docMk/>
            <pc:sldMk cId="1004801763" sldId="1402"/>
            <ac:spMk id="7" creationId="{79F3A6EF-FCC6-6244-8551-F96011E54C0F}"/>
          </ac:spMkLst>
        </pc:spChg>
      </pc:sldChg>
      <pc:sldChg chg="modSp">
        <pc:chgData name="Gloriana Carrillo Campos" userId="c9490811-8b3c-4908-821e-39b65b913e1a" providerId="ADAL" clId="{9F7831DE-817B-4BAF-9E78-38AB03FD8BD5}" dt="2020-05-27T21:18:26.239" v="53" actId="1076"/>
        <pc:sldMkLst>
          <pc:docMk/>
          <pc:sldMk cId="3464500815" sldId="1405"/>
        </pc:sldMkLst>
        <pc:spChg chg="mod">
          <ac:chgData name="Gloriana Carrillo Campos" userId="c9490811-8b3c-4908-821e-39b65b913e1a" providerId="ADAL" clId="{9F7831DE-817B-4BAF-9E78-38AB03FD8BD5}" dt="2020-05-27T21:18:26.239" v="53" actId="1076"/>
          <ac:spMkLst>
            <pc:docMk/>
            <pc:sldMk cId="3464500815" sldId="1405"/>
            <ac:spMk id="7" creationId="{F14C179B-814B-9C40-8169-476A4D02B5EF}"/>
          </ac:spMkLst>
        </pc:spChg>
        <pc:spChg chg="mod">
          <ac:chgData name="Gloriana Carrillo Campos" userId="c9490811-8b3c-4908-821e-39b65b913e1a" providerId="ADAL" clId="{9F7831DE-817B-4BAF-9E78-38AB03FD8BD5}" dt="2020-05-27T21:18:26.239" v="53" actId="1076"/>
          <ac:spMkLst>
            <pc:docMk/>
            <pc:sldMk cId="3464500815" sldId="1405"/>
            <ac:spMk id="8" creationId="{92734ABC-E11F-7146-BB3C-7E0C1892F9E6}"/>
          </ac:spMkLst>
        </pc:spChg>
      </pc:sldChg>
      <pc:sldChg chg="modSp">
        <pc:chgData name="Gloriana Carrillo Campos" userId="c9490811-8b3c-4908-821e-39b65b913e1a" providerId="ADAL" clId="{9F7831DE-817B-4BAF-9E78-38AB03FD8BD5}" dt="2020-05-27T21:18:56.452" v="55" actId="1076"/>
        <pc:sldMkLst>
          <pc:docMk/>
          <pc:sldMk cId="2110873778" sldId="1406"/>
        </pc:sldMkLst>
        <pc:spChg chg="mod">
          <ac:chgData name="Gloriana Carrillo Campos" userId="c9490811-8b3c-4908-821e-39b65b913e1a" providerId="ADAL" clId="{9F7831DE-817B-4BAF-9E78-38AB03FD8BD5}" dt="2020-05-27T21:18:56.452" v="55" actId="1076"/>
          <ac:spMkLst>
            <pc:docMk/>
            <pc:sldMk cId="2110873778" sldId="1406"/>
            <ac:spMk id="3" creationId="{C02AA8F8-1E43-384B-8982-C0BB94049B5C}"/>
          </ac:spMkLst>
        </pc:spChg>
        <pc:spChg chg="mod">
          <ac:chgData name="Gloriana Carrillo Campos" userId="c9490811-8b3c-4908-821e-39b65b913e1a" providerId="ADAL" clId="{9F7831DE-817B-4BAF-9E78-38AB03FD8BD5}" dt="2020-05-27T21:18:52.340" v="54" actId="1076"/>
          <ac:spMkLst>
            <pc:docMk/>
            <pc:sldMk cId="2110873778" sldId="1406"/>
            <ac:spMk id="4" creationId="{33A0356E-9A1B-0A44-9F4B-67CBF04C6021}"/>
          </ac:spMkLst>
        </pc:spChg>
      </pc:sldChg>
      <pc:sldChg chg="modSp">
        <pc:chgData name="Gloriana Carrillo Campos" userId="c9490811-8b3c-4908-821e-39b65b913e1a" providerId="ADAL" clId="{9F7831DE-817B-4BAF-9E78-38AB03FD8BD5}" dt="2020-05-27T21:25:54.295" v="58" actId="20577"/>
        <pc:sldMkLst>
          <pc:docMk/>
          <pc:sldMk cId="980930948" sldId="1414"/>
        </pc:sldMkLst>
        <pc:spChg chg="mod">
          <ac:chgData name="Gloriana Carrillo Campos" userId="c9490811-8b3c-4908-821e-39b65b913e1a" providerId="ADAL" clId="{9F7831DE-817B-4BAF-9E78-38AB03FD8BD5}" dt="2020-05-27T21:25:54.295" v="58" actId="20577"/>
          <ac:spMkLst>
            <pc:docMk/>
            <pc:sldMk cId="980930948" sldId="1414"/>
            <ac:spMk id="2" creationId="{FAB93D79-D4AF-3B4C-AF28-DEAC6F376902}"/>
          </ac:spMkLst>
        </pc:spChg>
      </pc:sldChg>
      <pc:sldChg chg="modSp">
        <pc:chgData name="Gloriana Carrillo Campos" userId="c9490811-8b3c-4908-821e-39b65b913e1a" providerId="ADAL" clId="{9F7831DE-817B-4BAF-9E78-38AB03FD8BD5}" dt="2020-05-27T21:24:22.350" v="57" actId="404"/>
        <pc:sldMkLst>
          <pc:docMk/>
          <pc:sldMk cId="4072463416" sldId="1415"/>
        </pc:sldMkLst>
        <pc:spChg chg="mod">
          <ac:chgData name="Gloriana Carrillo Campos" userId="c9490811-8b3c-4908-821e-39b65b913e1a" providerId="ADAL" clId="{9F7831DE-817B-4BAF-9E78-38AB03FD8BD5}" dt="2020-05-27T21:24:22.350" v="57" actId="404"/>
          <ac:spMkLst>
            <pc:docMk/>
            <pc:sldMk cId="4072463416" sldId="1415"/>
            <ac:spMk id="2" creationId="{FAB93D79-D4AF-3B4C-AF28-DEAC6F3769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spcBef>
                <a:spcPts val="0"/>
              </a:spcBef>
            </a:pPr>
            <a:r>
              <a:rPr lang="es-419">
                <a:solidFill>
                  <a:schemeClr val="accent5">
                    <a:lumMod val="40000"/>
                    <a:lumOff val="60000"/>
                  </a:schemeClr>
                </a:solidFill>
              </a:rPr>
              <a:t>Redes empresariales, seguridad y automatización 7.0 (ENSA)</a:t>
            </a:r>
          </a:p>
          <a:p>
            <a:pPr rtl="0">
              <a:spcBef>
                <a:spcPts val="0"/>
              </a:spcBef>
            </a:pPr>
            <a:r>
              <a:rPr lang="es-419">
                <a:solidFill>
                  <a:schemeClr val="accent5">
                    <a:lumMod val="40000"/>
                    <a:lumOff val="60000"/>
                  </a:schemeClr>
                </a:solidFill>
              </a:rPr>
              <a:t>Módulo 2: Configuración OSPFv2 de área única</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2.1.7 - </a:t>
            </a:r>
            <a:r>
              <a:rPr lang="es-419" sz="1200"/>
              <a:t>Modifique un router ID</a:t>
            </a:r>
          </a:p>
          <a:p>
            <a:pPr rtl="0"/>
            <a:r>
              <a:rPr lang="es-419" sz="1200"/>
              <a:t>2.1.8 - Syntax Checker - Configurar los ID de routers R2 y R3</a:t>
            </a:r>
          </a:p>
          <a:p>
            <a:pPr rtl="0"/>
            <a:r>
              <a:rPr lang="es-419" sz="1200"/>
              <a:t>2.1.9 - Compruebe su comprensión - router ID de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226654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p:txBody>
      </p:sp>
      <p:sp>
        <p:nvSpPr>
          <p:cNvPr id="4" name="Slide Number Placeholder 3"/>
          <p:cNvSpPr>
            <a:spLocks noGrp="1"/>
          </p:cNvSpPr>
          <p:nvPr>
            <p:ph type="sldNum" sz="quarter" idx="10"/>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2.2.1 - Sintaxis de comandos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2.2.2 - El Wildcard Mask</a:t>
            </a:r>
          </a:p>
          <a:p>
            <a:pPr rtl="0"/>
            <a:r>
              <a:rPr lang="es-419"/>
              <a:t>2.2.3 - Compruebe su comprensión - El Wildcard Mask</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00946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2.2.4 - </a:t>
            </a:r>
            <a:r>
              <a:rPr lang="es-419" sz="1200"/>
              <a:t>Configure OSPF mediante el comando network</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59269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2.2.4 - </a:t>
            </a:r>
            <a:r>
              <a:rPr lang="es-419" sz="1200"/>
              <a:t>Configure OSPF mediante el comando network (Cont.) </a:t>
            </a:r>
          </a:p>
          <a:p>
            <a:pPr rtl="0"/>
            <a:r>
              <a:rPr lang="es-419"/>
              <a:t>2.2.5 - Syntax Checker - Configurar R2 y R3 mediante el comando network</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52109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2.2.6 - </a:t>
            </a:r>
            <a:r>
              <a:rPr lang="es-419" sz="1200"/>
              <a:t>Configure OSPF mediante el comando ip ospf</a:t>
            </a:r>
          </a:p>
          <a:p>
            <a:pPr rtl="0"/>
            <a:r>
              <a:rPr lang="es-419"/>
              <a:t>2.2.7 - Syntax Checker - Configure R2 y R3 usando el comando ip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2520774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2.2.8 - Interfaz pasiva</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473973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2.2.9 - Configure las interfaces pasivas</a:t>
            </a:r>
          </a:p>
          <a:p>
            <a:pPr rtl="0"/>
            <a:r>
              <a:rPr lang="es-419"/>
              <a:t>2.2.10 - Syntax Checker - Configure las interfaces pasivas R2 y R3</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303845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2.2.11 - </a:t>
            </a:r>
            <a:r>
              <a:rPr lang="es-419" sz="1200"/>
              <a:t>Redes punto a punto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428451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2.0 Introducción</a:t>
            </a:r>
          </a:p>
          <a:p>
            <a:pPr rtl="0">
              <a:buFontTx/>
              <a:buNone/>
            </a:pPr>
            <a:r>
              <a:rPr lang="es-419"/>
              <a:t>2.0.2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2.2.11 - </a:t>
            </a:r>
            <a:r>
              <a:rPr lang="es-419" sz="1200"/>
              <a:t>Redes punto a punto OSPF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158687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2.2.12 - </a:t>
            </a:r>
            <a:r>
              <a:rPr lang="es-419" sz="1200"/>
              <a:t>Loopbacks y redes punto a punto</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255226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2.2.13 - Packet Tracer - Configuración OSPFv2 de área única punto a punto</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644699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2.3 Redes OSPF de acceso múltiple</a:t>
            </a:r>
          </a:p>
        </p:txBody>
      </p:sp>
      <p:sp>
        <p:nvSpPr>
          <p:cNvPr id="4" name="Slide Number Placeholder 3"/>
          <p:cNvSpPr>
            <a:spLocks noGrp="1"/>
          </p:cNvSpPr>
          <p:nvPr>
            <p:ph type="sldNum" sz="quarter" idx="10"/>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2.3.1 - </a:t>
            </a:r>
            <a:r>
              <a:rPr lang="es-419" sz="1800"/>
              <a:t>Tipos de red OPSF </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36563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2.3.2 - </a:t>
            </a:r>
            <a:r>
              <a:rPr lang="es-419" sz="1800"/>
              <a:t>Router designado OPSF </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407973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2.3.3 - Topología de referencia de multiacceso OSP</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3975838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2.3.4 - </a:t>
            </a:r>
            <a:r>
              <a:rPr lang="es-419" sz="1800"/>
              <a:t>Verifique las funciones del router OSPF </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98211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2.3.4 - </a:t>
            </a:r>
            <a:r>
              <a:rPr lang="es-419" sz="1800"/>
              <a:t>Verificar las funciones del router OSPF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4002768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2.3.4 - </a:t>
            </a:r>
            <a:r>
              <a:rPr lang="es-419" sz="1800"/>
              <a:t>Verificar las funciones del router OSPF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299431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2.3.5 - </a:t>
            </a:r>
            <a:r>
              <a:rPr lang="es-419" sz="1800"/>
              <a:t>Verifican adyacencias DR/BDR </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4131540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2.3.5 - </a:t>
            </a:r>
            <a:r>
              <a:rPr lang="es-419" sz="1800"/>
              <a:t>Verifican adyacencias DR/BDR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394374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2.3.6 - Proceso de elección de DR/BDR predeterminado</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58178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2.3.7 - </a:t>
            </a:r>
            <a:r>
              <a:rPr lang="es-419" sz="1200"/>
              <a:t>Falla y recuperación de DR</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54411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2.3.8 - </a:t>
            </a:r>
            <a:r>
              <a:rPr lang="es-419" sz="1200"/>
              <a:t>El comando ip ospf priority</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3949333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a:t>2.3.9 - </a:t>
            </a:r>
            <a:r>
              <a:rPr lang="es-419" sz="1200"/>
              <a:t>Configurar la prioridad OSPF</a:t>
            </a:r>
          </a:p>
          <a:p>
            <a:pPr rtl="0"/>
            <a:r>
              <a:rPr lang="es-419" sz="1200"/>
              <a:t>2.3.10 - Syntax Checker - Configure la prioridad OSPF</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3487944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sz="1200"/>
              <a:t>2 - Configuración de OSPFv2 de área única</a:t>
            </a:r>
          </a:p>
          <a:p>
            <a:pPr rtl="0"/>
            <a:r>
              <a:rPr lang="es-419" sz="1200"/>
              <a:t>2.3 - Redes OSPF multiacceso</a:t>
            </a:r>
            <a:r>
              <a:rPr lang="en-US" dirty="0"/>
              <a:t/>
            </a:r>
            <a:br>
              <a:rPr lang="en-US" dirty="0"/>
            </a:br>
            <a:r>
              <a:rPr lang="es-419" sz="1200"/>
              <a:t>2.3.11 - Packet Tracer - Determinar el DR y el BDR</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366929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p:txBody>
      </p:sp>
      <p:sp>
        <p:nvSpPr>
          <p:cNvPr id="4" name="Slide Number Placeholder 3"/>
          <p:cNvSpPr>
            <a:spLocks noGrp="1"/>
          </p:cNvSpPr>
          <p:nvPr>
            <p:ph type="sldNum" sz="quarter" idx="10"/>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2.4.1 - Métrica de costos OSPF de Cisco</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3463350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2.4.1 - Métrica de costos OSPF de Cisco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6802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2.1.1 - Topología OSPF de referencia</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2.4.2 - </a:t>
            </a:r>
            <a:r>
              <a:rPr lang="es-419" sz="1200"/>
              <a:t>Ajuste el ancho de banda de referencia</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3438737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2.4.2 - </a:t>
            </a:r>
            <a:r>
              <a:rPr lang="es-419" sz="1200"/>
              <a:t>Ajuste el ancho de banda de referencia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1170635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2.4.2 - </a:t>
            </a:r>
            <a:r>
              <a:rPr lang="es-419" sz="1200"/>
              <a:t>Ajuste el ancho de banda de referencia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758782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2.4.3 - </a:t>
            </a:r>
            <a:r>
              <a:rPr lang="es-419" sz="1200"/>
              <a:t>OSPF acumula el costo</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420625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2.4.3 - </a:t>
            </a:r>
            <a:r>
              <a:rPr lang="es-419" sz="1200"/>
              <a:t>OSPF acumula el costo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4011220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2.4.3 - </a:t>
            </a:r>
            <a:r>
              <a:rPr lang="es-419" sz="1200"/>
              <a:t>OSPF acumula el costo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486785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2.4.4 - </a:t>
            </a:r>
            <a:r>
              <a:rPr lang="es-419" sz="1200"/>
              <a:t>Establezca manualmente el valor de coste OSPF</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3077265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2.4.5 - </a:t>
            </a:r>
            <a:r>
              <a:rPr lang="es-419" sz="1200"/>
              <a:t>Prueba de conmutación por error a la ruta de copia de seguridad</a:t>
            </a:r>
          </a:p>
          <a:p>
            <a:pPr rtl="0"/>
            <a:r>
              <a:rPr lang="es-419" sz="1200"/>
              <a:t>2.4.6 - Syntax Checker - Modificar los valores de costo para R2 y R3</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3265904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2.4.7 - </a:t>
            </a:r>
            <a:r>
              <a:rPr lang="es-419" sz="1200"/>
              <a:t>Intervalos de los paquetes Hello</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1410049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2.4.8 - </a:t>
            </a:r>
            <a:r>
              <a:rPr lang="es-419" sz="1200"/>
              <a:t>Verifique los intervalos Hello y Dead</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17757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2.1.2 - </a:t>
            </a:r>
            <a:r>
              <a:rPr lang="es-419" sz="1200"/>
              <a:t>Modo de configuración de OSPF del router</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3667373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2.4.8 - </a:t>
            </a:r>
            <a:r>
              <a:rPr lang="es-419" sz="1200"/>
              <a:t>Verifique los intervalos Hello y Dead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1475884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2.4.9 - </a:t>
            </a:r>
            <a:r>
              <a:rPr lang="es-419" sz="1200"/>
              <a:t>Modifique los intervalos OSPFv2</a:t>
            </a:r>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p14="http://schemas.microsoft.com/office/powerpoint/2010/main" xmlns="" val="1866904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2.4.9 - </a:t>
            </a:r>
            <a:r>
              <a:rPr lang="es-419" sz="1200"/>
              <a:t>Modifique los intervalos OSPFv2 (cont.) </a:t>
            </a:r>
          </a:p>
          <a:p>
            <a:pPr rtl="0"/>
            <a:r>
              <a:rPr lang="es-419" sz="1200"/>
              <a:t>2.4.10 - Syntax Checker - Modificación de intervalos de Hello y Dead en R3</a:t>
            </a:r>
          </a:p>
        </p:txBody>
      </p:sp>
      <p:sp>
        <p:nvSpPr>
          <p:cNvPr id="4" name="Slide Number Placeholder 3"/>
          <p:cNvSpPr>
            <a:spLocks noGrp="1"/>
          </p:cNvSpPr>
          <p:nvPr>
            <p:ph type="sldNum" sz="quarter" idx="5"/>
          </p:nvPr>
        </p:nvSpPr>
        <p:spPr/>
        <p:txBody>
          <a:bodyPr/>
          <a:lstStyle/>
          <a:p>
            <a:pPr rtl="0"/>
            <a:fld id="{5641018C-6CAF-B84E-B92C-ECB119457FBA}" type="slidenum">
              <a:rPr/>
              <a:pPr rtl="0"/>
              <a:t>52</a:t>
            </a:fld>
            <a:endParaRPr/>
          </a:p>
        </p:txBody>
      </p:sp>
    </p:spTree>
    <p:extLst>
      <p:ext uri="{BB962C8B-B14F-4D97-AF65-F5344CB8AC3E}">
        <p14:creationId xmlns:p14="http://schemas.microsoft.com/office/powerpoint/2010/main" xmlns="" val="154559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2.4 - Modifique OSPFv2 de área única</a:t>
            </a:r>
          </a:p>
          <a:p>
            <a:pPr rtl="0"/>
            <a:r>
              <a:rPr lang="es-419"/>
              <a:t>2.4.11 - Packet Tracer - Modificar OSPFv2 de área única</a:t>
            </a:r>
          </a:p>
        </p:txBody>
      </p:sp>
      <p:sp>
        <p:nvSpPr>
          <p:cNvPr id="4" name="Slide Number Placeholder 3"/>
          <p:cNvSpPr>
            <a:spLocks noGrp="1"/>
          </p:cNvSpPr>
          <p:nvPr>
            <p:ph type="sldNum" sz="quarter" idx="5"/>
          </p:nvPr>
        </p:nvSpPr>
        <p:spPr/>
        <p:txBody>
          <a:bodyPr/>
          <a:lstStyle/>
          <a:p>
            <a:pPr rtl="0"/>
            <a:fld id="{5641018C-6CAF-B84E-B92C-ECB119457FBA}" type="slidenum">
              <a:rPr/>
              <a:pPr rtl="0"/>
              <a:t>53</a:t>
            </a:fld>
            <a:endParaRPr/>
          </a:p>
        </p:txBody>
      </p:sp>
    </p:spTree>
    <p:extLst>
      <p:ext uri="{BB962C8B-B14F-4D97-AF65-F5344CB8AC3E}">
        <p14:creationId xmlns:p14="http://schemas.microsoft.com/office/powerpoint/2010/main" xmlns="" val="4144950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54</a:t>
            </a:fld>
            <a:endParaRPr/>
          </a:p>
        </p:txBody>
      </p:sp>
    </p:spTree>
    <p:extLst>
      <p:ext uri="{BB962C8B-B14F-4D97-AF65-F5344CB8AC3E}">
        <p14:creationId xmlns:p14="http://schemas.microsoft.com/office/powerpoint/2010/main" xmlns="" val="2100883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pPr rtl="0"/>
            <a:r>
              <a:rPr lang="es-419"/>
              <a:t>2.5.1 - Propagación de una ruta estática predeterminada en OSPFv2</a:t>
            </a:r>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p14="http://schemas.microsoft.com/office/powerpoint/2010/main" xmlns="" val="369308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pPr rtl="0"/>
            <a:r>
              <a:rPr lang="es-419"/>
              <a:t>2.5.2 - </a:t>
            </a:r>
            <a:r>
              <a:rPr lang="es-419" sz="1200"/>
              <a:t>Verifique la ruta predeterminada propagada</a:t>
            </a:r>
          </a:p>
        </p:txBody>
      </p:sp>
      <p:sp>
        <p:nvSpPr>
          <p:cNvPr id="4" name="Slide Number Placeholder 3"/>
          <p:cNvSpPr>
            <a:spLocks noGrp="1"/>
          </p:cNvSpPr>
          <p:nvPr>
            <p:ph type="sldNum" sz="quarter" idx="5"/>
          </p:nvPr>
        </p:nvSpPr>
        <p:spPr/>
        <p:txBody>
          <a:bodyPr/>
          <a:lstStyle/>
          <a:p>
            <a:pPr rtl="0"/>
            <a:fld id="{5641018C-6CAF-B84E-B92C-ECB119457FBA}" type="slidenum">
              <a:rPr/>
              <a:pPr rtl="0"/>
              <a:t>56</a:t>
            </a:fld>
            <a:endParaRPr/>
          </a:p>
        </p:txBody>
      </p:sp>
    </p:spTree>
    <p:extLst>
      <p:ext uri="{BB962C8B-B14F-4D97-AF65-F5344CB8AC3E}">
        <p14:creationId xmlns:p14="http://schemas.microsoft.com/office/powerpoint/2010/main" xmlns="" val="2455669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pPr rtl="0"/>
            <a:r>
              <a:rPr lang="es-419"/>
              <a:t>2.5.3 - </a:t>
            </a:r>
            <a:r>
              <a:rPr lang="es-419" sz="1200"/>
              <a:t>Packet Tracer - Propague una ruta predeterminada en OSPFv2</a:t>
            </a:r>
          </a:p>
        </p:txBody>
      </p:sp>
      <p:sp>
        <p:nvSpPr>
          <p:cNvPr id="4" name="Slide Number Placeholder 3"/>
          <p:cNvSpPr>
            <a:spLocks noGrp="1"/>
          </p:cNvSpPr>
          <p:nvPr>
            <p:ph type="sldNum" sz="quarter" idx="5"/>
          </p:nvPr>
        </p:nvSpPr>
        <p:spPr/>
        <p:txBody>
          <a:bodyPr/>
          <a:lstStyle/>
          <a:p>
            <a:pPr rtl="0"/>
            <a:fld id="{5641018C-6CAF-B84E-B92C-ECB119457FBA}" type="slidenum">
              <a:rPr/>
              <a:pPr rtl="0"/>
              <a:t>57</a:t>
            </a:fld>
            <a:endParaRPr/>
          </a:p>
        </p:txBody>
      </p:sp>
    </p:spTree>
    <p:extLst>
      <p:ext uri="{BB962C8B-B14F-4D97-AF65-F5344CB8AC3E}">
        <p14:creationId xmlns:p14="http://schemas.microsoft.com/office/powerpoint/2010/main" xmlns="" val="1907123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58</a:t>
            </a:fld>
            <a:endParaRPr/>
          </a:p>
        </p:txBody>
      </p:sp>
    </p:spTree>
    <p:extLst>
      <p:ext uri="{BB962C8B-B14F-4D97-AF65-F5344CB8AC3E}">
        <p14:creationId xmlns:p14="http://schemas.microsoft.com/office/powerpoint/2010/main" xmlns="" val="4275580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a:t>
            </a:r>
          </a:p>
        </p:txBody>
      </p:sp>
      <p:sp>
        <p:nvSpPr>
          <p:cNvPr id="4" name="Slide Number Placeholder 3"/>
          <p:cNvSpPr>
            <a:spLocks noGrp="1"/>
          </p:cNvSpPr>
          <p:nvPr>
            <p:ph type="sldNum" sz="quarter" idx="5"/>
          </p:nvPr>
        </p:nvSpPr>
        <p:spPr/>
        <p:txBody>
          <a:bodyPr/>
          <a:lstStyle/>
          <a:p>
            <a:pPr rtl="0"/>
            <a:fld id="{5641018C-6CAF-B84E-B92C-ECB119457FBA}" type="slidenum">
              <a:rPr/>
              <a:pPr rtl="0"/>
              <a:t>59</a:t>
            </a:fld>
            <a:endParaRPr/>
          </a:p>
        </p:txBody>
      </p:sp>
    </p:spTree>
    <p:extLst>
      <p:ext uri="{BB962C8B-B14F-4D97-AF65-F5344CB8AC3E}">
        <p14:creationId xmlns:p14="http://schemas.microsoft.com/office/powerpoint/2010/main" xmlns="" val="396174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2.1.3 - Router IDs</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3547657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60</a:t>
            </a:fld>
            <a:endParaRPr/>
          </a:p>
        </p:txBody>
      </p:sp>
    </p:spTree>
    <p:extLst>
      <p:ext uri="{BB962C8B-B14F-4D97-AF65-F5344CB8AC3E}">
        <p14:creationId xmlns:p14="http://schemas.microsoft.com/office/powerpoint/2010/main" xmlns="" val="10418387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61</a:t>
            </a:fld>
            <a:endParaRPr/>
          </a:p>
        </p:txBody>
      </p:sp>
    </p:spTree>
    <p:extLst>
      <p:ext uri="{BB962C8B-B14F-4D97-AF65-F5344CB8AC3E}">
        <p14:creationId xmlns:p14="http://schemas.microsoft.com/office/powerpoint/2010/main" xmlns="" val="110458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2.6.2 - Verifique la configuración OSPF</a:t>
            </a:r>
          </a:p>
        </p:txBody>
      </p:sp>
      <p:sp>
        <p:nvSpPr>
          <p:cNvPr id="4" name="Slide Number Placeholder 3"/>
          <p:cNvSpPr>
            <a:spLocks noGrp="1"/>
          </p:cNvSpPr>
          <p:nvPr>
            <p:ph type="sldNum" sz="quarter" idx="5"/>
          </p:nvPr>
        </p:nvSpPr>
        <p:spPr/>
        <p:txBody>
          <a:bodyPr/>
          <a:lstStyle/>
          <a:p>
            <a:pPr rtl="0"/>
            <a:fld id="{5641018C-6CAF-B84E-B92C-ECB119457FBA}" type="slidenum">
              <a:rPr/>
              <a:pPr rtl="0"/>
              <a:t>62</a:t>
            </a:fld>
            <a:endParaRPr/>
          </a:p>
        </p:txBody>
      </p:sp>
    </p:spTree>
    <p:extLst>
      <p:ext uri="{BB962C8B-B14F-4D97-AF65-F5344CB8AC3E}">
        <p14:creationId xmlns:p14="http://schemas.microsoft.com/office/powerpoint/2010/main" xmlns="" val="27069976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2.6.3 - </a:t>
            </a:r>
            <a:r>
              <a:rPr lang="es-419" sz="1200"/>
              <a:t>Verifique la información del proceso del protocolo OSPF</a:t>
            </a:r>
          </a:p>
        </p:txBody>
      </p:sp>
      <p:sp>
        <p:nvSpPr>
          <p:cNvPr id="4" name="Slide Number Placeholder 3"/>
          <p:cNvSpPr>
            <a:spLocks noGrp="1"/>
          </p:cNvSpPr>
          <p:nvPr>
            <p:ph type="sldNum" sz="quarter" idx="5"/>
          </p:nvPr>
        </p:nvSpPr>
        <p:spPr/>
        <p:txBody>
          <a:bodyPr/>
          <a:lstStyle/>
          <a:p>
            <a:pPr rtl="0"/>
            <a:fld id="{5641018C-6CAF-B84E-B92C-ECB119457FBA}" type="slidenum">
              <a:rPr/>
              <a:pPr rtl="0"/>
              <a:t>63</a:t>
            </a:fld>
            <a:endParaRPr/>
          </a:p>
        </p:txBody>
      </p:sp>
    </p:spTree>
    <p:extLst>
      <p:ext uri="{BB962C8B-B14F-4D97-AF65-F5344CB8AC3E}">
        <p14:creationId xmlns:p14="http://schemas.microsoft.com/office/powerpoint/2010/main" xmlns="" val="3040619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2.6.4 - </a:t>
            </a:r>
            <a:r>
              <a:rPr lang="es-419" sz="1200"/>
              <a:t>verifique la configuración de la interfaz OSPF</a:t>
            </a:r>
          </a:p>
        </p:txBody>
      </p:sp>
      <p:sp>
        <p:nvSpPr>
          <p:cNvPr id="4" name="Slide Number Placeholder 3"/>
          <p:cNvSpPr>
            <a:spLocks noGrp="1"/>
          </p:cNvSpPr>
          <p:nvPr>
            <p:ph type="sldNum" sz="quarter" idx="5"/>
          </p:nvPr>
        </p:nvSpPr>
        <p:spPr/>
        <p:txBody>
          <a:bodyPr/>
          <a:lstStyle/>
          <a:p>
            <a:pPr rtl="0"/>
            <a:fld id="{5641018C-6CAF-B84E-B92C-ECB119457FBA}" type="slidenum">
              <a:rPr/>
              <a:pPr rtl="0"/>
              <a:t>64</a:t>
            </a:fld>
            <a:endParaRPr/>
          </a:p>
        </p:txBody>
      </p:sp>
    </p:spTree>
    <p:extLst>
      <p:ext uri="{BB962C8B-B14F-4D97-AF65-F5344CB8AC3E}">
        <p14:creationId xmlns:p14="http://schemas.microsoft.com/office/powerpoint/2010/main" xmlns="" val="1413524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2.6.4 - </a:t>
            </a:r>
            <a:r>
              <a:rPr lang="es-419" sz="1200"/>
              <a:t>verifique la configuración de la interfaz OSPF (Cont.)</a:t>
            </a:r>
          </a:p>
          <a:p>
            <a:pPr rtl="0"/>
            <a:r>
              <a:rPr lang="es-419" sz="1200"/>
              <a:t>2.6.5 - Syntax Checker - Verificar OSPFv2 de área única</a:t>
            </a:r>
          </a:p>
        </p:txBody>
      </p:sp>
      <p:sp>
        <p:nvSpPr>
          <p:cNvPr id="4" name="Slide Number Placeholder 3"/>
          <p:cNvSpPr>
            <a:spLocks noGrp="1"/>
          </p:cNvSpPr>
          <p:nvPr>
            <p:ph type="sldNum" sz="quarter" idx="5"/>
          </p:nvPr>
        </p:nvSpPr>
        <p:spPr/>
        <p:txBody>
          <a:bodyPr/>
          <a:lstStyle/>
          <a:p>
            <a:pPr rtl="0"/>
            <a:fld id="{5641018C-6CAF-B84E-B92C-ECB119457FBA}" type="slidenum">
              <a:rPr/>
              <a:pPr rtl="0"/>
              <a:t>65</a:t>
            </a:fld>
            <a:endParaRPr/>
          </a:p>
        </p:txBody>
      </p:sp>
    </p:spTree>
    <p:extLst>
      <p:ext uri="{BB962C8B-B14F-4D97-AF65-F5344CB8AC3E}">
        <p14:creationId xmlns:p14="http://schemas.microsoft.com/office/powerpoint/2010/main" xmlns="" val="3491968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2.6.6 - </a:t>
            </a:r>
            <a:r>
              <a:rPr lang="es-419" sz="1200"/>
              <a:t>Packet Tracer - Verifique OSPFv2 de área única</a:t>
            </a:r>
          </a:p>
        </p:txBody>
      </p:sp>
      <p:sp>
        <p:nvSpPr>
          <p:cNvPr id="4" name="Slide Number Placeholder 3"/>
          <p:cNvSpPr>
            <a:spLocks noGrp="1"/>
          </p:cNvSpPr>
          <p:nvPr>
            <p:ph type="sldNum" sz="quarter" idx="5"/>
          </p:nvPr>
        </p:nvSpPr>
        <p:spPr/>
        <p:txBody>
          <a:bodyPr/>
          <a:lstStyle/>
          <a:p>
            <a:pPr rtl="0"/>
            <a:fld id="{5641018C-6CAF-B84E-B92C-ECB119457FBA}" type="slidenum">
              <a:rPr/>
              <a:pPr rtl="0"/>
              <a:t>66</a:t>
            </a:fld>
            <a:endParaRPr/>
          </a:p>
        </p:txBody>
      </p:sp>
    </p:spTree>
    <p:extLst>
      <p:ext uri="{BB962C8B-B14F-4D97-AF65-F5344CB8AC3E}">
        <p14:creationId xmlns:p14="http://schemas.microsoft.com/office/powerpoint/2010/main" xmlns="" val="336134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2.7 - Módulo de Práctica y Prueba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67</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a:t>2 - Configuración de OSPFv2 de área única</a:t>
            </a:r>
          </a:p>
          <a:p>
            <a:pPr rtl="0"/>
            <a:r>
              <a:rPr lang="es-419"/>
              <a:t>2.7 - Módulo de Práctica y Prueba</a:t>
            </a:r>
          </a:p>
          <a:p>
            <a:pPr rtl="0"/>
            <a:r>
              <a:rPr lang="es-419"/>
              <a:t>2.7.1 - Packet Tracer - Configuración de OSPFv2 de área única</a:t>
            </a:r>
          </a:p>
        </p:txBody>
      </p:sp>
    </p:spTree>
    <p:extLst>
      <p:ext uri="{BB962C8B-B14F-4D97-AF65-F5344CB8AC3E}">
        <p14:creationId xmlns:p14="http://schemas.microsoft.com/office/powerpoint/2010/main" xmlns="" val="25279157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a:t>2 - Configuración de OSPFv2 de área única</a:t>
            </a:r>
          </a:p>
          <a:p>
            <a:pPr rtl="0"/>
            <a:r>
              <a:rPr lang="es-419"/>
              <a:t>2.7 - Módulo de Práctica y Prueba</a:t>
            </a:r>
          </a:p>
          <a:p>
            <a:pPr rtl="0"/>
            <a:r>
              <a:rPr lang="es-419"/>
              <a:t>2.7.2 - Lab - Configuración de OSPFv2 de área única</a:t>
            </a:r>
          </a:p>
        </p:txBody>
      </p:sp>
    </p:spTree>
    <p:extLst>
      <p:ext uri="{BB962C8B-B14F-4D97-AF65-F5344CB8AC3E}">
        <p14:creationId xmlns:p14="http://schemas.microsoft.com/office/powerpoint/2010/main" xmlns="" val="197621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2.1.4 - </a:t>
            </a:r>
            <a:r>
              <a:rPr lang="es-419" sz="1200"/>
              <a:t>Orden de precedencia del Router ID</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41588564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71</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2.1.5 - </a:t>
            </a:r>
            <a:r>
              <a:rPr lang="es-419" sz="1200"/>
              <a:t>Configure una interfaz de loopback como el router ID</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108419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2.1.5 - </a:t>
            </a:r>
            <a:r>
              <a:rPr lang="es-419" sz="1200"/>
              <a:t>Configure una interfaz de loopback como el router ID</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556141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2: Configuración OSPFv2 de área única</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a:t>router ID de OSPF </a:t>
            </a:r>
            <a:r>
              <a:rPr lang="es-419" sz="1600"/>
              <a:t>Modifique el router ID</a:t>
            </a:r>
          </a:p>
        </p:txBody>
      </p:sp>
      <p:sp>
        <p:nvSpPr>
          <p:cNvPr id="5" name="Content Placeholder 4">
            <a:extLst>
              <a:ext uri="{FF2B5EF4-FFF2-40B4-BE49-F238E27FC236}">
                <a16:creationId xmlns:a16="http://schemas.microsoft.com/office/drawing/2014/main" xmlns="" id="{D26776F1-7982-B14D-AA5C-B400E9A23A6D}"/>
              </a:ext>
            </a:extLst>
          </p:cNvPr>
          <p:cNvSpPr>
            <a:spLocks noGrp="1"/>
          </p:cNvSpPr>
          <p:nvPr>
            <p:ph idx="1"/>
          </p:nvPr>
        </p:nvSpPr>
        <p:spPr>
          <a:xfrm>
            <a:off x="474662" y="731838"/>
            <a:ext cx="8280057" cy="927084"/>
          </a:xfrm>
        </p:spPr>
        <p:txBody>
          <a:bodyPr/>
          <a:lstStyle/>
          <a:p>
            <a:pPr marL="285750" indent="-285750" algn="l" rtl="0">
              <a:buFont typeface="Arial" panose="020B0604020202020204" pitchFamily="34" charset="0"/>
              <a:buChar char="•"/>
            </a:pPr>
            <a:r>
              <a:rPr lang="es-419" sz="1600">
                <a:solidFill>
                  <a:srgbClr val="000000"/>
                </a:solidFill>
              </a:rPr>
              <a:t>Después de que un router selecciona el router ID, un router OSPF activo no permitirá que el router ID cambie, hasta que el router se reinicie o el proceso de OSPF sea restablecido.</a:t>
            </a:r>
          </a:p>
          <a:p>
            <a:pPr marL="285750" indent="-285750" algn="l" rtl="0">
              <a:buFont typeface="Arial" panose="020B0604020202020204" pitchFamily="34" charset="0"/>
              <a:buChar char="•"/>
            </a:pPr>
            <a:r>
              <a:rPr lang="es-419" sz="1600">
                <a:solidFill>
                  <a:srgbClr val="000000"/>
                </a:solidFill>
              </a:rPr>
              <a:t>El método preferido para restablecer el router ID es borrar el proceso OSPF.</a:t>
            </a:r>
          </a:p>
        </p:txBody>
      </p:sp>
      <p:sp>
        <p:nvSpPr>
          <p:cNvPr id="2" name="Rectangle 1">
            <a:extLst>
              <a:ext uri="{FF2B5EF4-FFF2-40B4-BE49-F238E27FC236}">
                <a16:creationId xmlns:a16="http://schemas.microsoft.com/office/drawing/2014/main" xmlns="" id="{DE4EBB97-7741-4245-B53B-EB9B59E2FE79}"/>
              </a:ext>
            </a:extLst>
          </p:cNvPr>
          <p:cNvSpPr/>
          <p:nvPr/>
        </p:nvSpPr>
        <p:spPr>
          <a:xfrm>
            <a:off x="364687" y="1916432"/>
            <a:ext cx="8500005" cy="2970044"/>
          </a:xfrm>
          <a:prstGeom prst="rect">
            <a:avLst/>
          </a:prstGeom>
          <a:solidFill>
            <a:srgbClr val="000000"/>
          </a:solidFill>
        </p:spPr>
        <p:txBody>
          <a:bodyPr wrap="square">
            <a:spAutoFit/>
          </a:bodyPr>
          <a:lstStyle/>
          <a:p>
            <a:pPr rtl="0"/>
            <a:r>
              <a:rPr lang="es-419" sz="1100" dirty="0">
                <a:solidFill>
                  <a:srgbClr val="DFDFDF"/>
                </a:solidFill>
                <a:latin typeface="Courier New" panose="02070309020205020404" pitchFamily="49" charset="0"/>
              </a:rPr>
              <a:t>R1# </a:t>
            </a:r>
            <a:r>
              <a:rPr lang="es-419" sz="1100" b="1" dirty="0">
                <a:solidFill>
                  <a:srgbClr val="FFFFFF"/>
                </a:solidFill>
                <a:latin typeface="Courier New" panose="02070309020205020404" pitchFamily="49" charset="0"/>
              </a:rPr>
              <a:t>show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protocols</a:t>
            </a:r>
            <a:r>
              <a:rPr lang="es-419" sz="1100" b="1" dirty="0">
                <a:solidFill>
                  <a:srgbClr val="FFFFFF"/>
                </a:solidFill>
                <a:latin typeface="Courier New" panose="02070309020205020404" pitchFamily="49" charset="0"/>
              </a:rPr>
              <a:t> | </a:t>
            </a:r>
            <a:r>
              <a:rPr lang="es-419" sz="1100" b="1" dirty="0" err="1">
                <a:solidFill>
                  <a:srgbClr val="FFFFFF"/>
                </a:solidFill>
                <a:latin typeface="Courier New" panose="02070309020205020404" pitchFamily="49" charset="0"/>
              </a:rPr>
              <a:t>include</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ID</a:t>
            </a:r>
            <a:r>
              <a:rPr lang="es-419" sz="1100" dirty="0">
                <a:solidFill>
                  <a:srgbClr val="DFDFDF"/>
                </a:solidFill>
                <a:latin typeface="Courier New" panose="02070309020205020404" pitchFamily="49" charset="0"/>
              </a:rPr>
              <a:t> </a:t>
            </a:r>
          </a:p>
          <a:p>
            <a:pPr rtl="0"/>
            <a:r>
              <a:rPr lang="es-419" sz="1100" dirty="0" err="1">
                <a:solidFill>
                  <a:srgbClr val="FBAB18"/>
                </a:solidFill>
                <a:latin typeface="Courier New" panose="02070309020205020404" pitchFamily="49" charset="0"/>
              </a:rPr>
              <a:t>Router</a:t>
            </a:r>
            <a:r>
              <a:rPr lang="es-419" sz="1100" dirty="0">
                <a:solidFill>
                  <a:srgbClr val="FBAB18"/>
                </a:solidFill>
                <a:latin typeface="Courier New" panose="02070309020205020404" pitchFamily="49" charset="0"/>
              </a:rPr>
              <a:t> ID 10.10.1.1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 </a:t>
            </a:r>
            <a:r>
              <a:rPr lang="es-419" sz="1100" b="1" dirty="0" err="1">
                <a:solidFill>
                  <a:srgbClr val="FFFFFF"/>
                </a:solidFill>
                <a:latin typeface="Courier New" panose="02070309020205020404" pitchFamily="49" charset="0"/>
              </a:rPr>
              <a:t>conf</a:t>
            </a:r>
            <a:r>
              <a:rPr lang="es-419" sz="1100" b="1" dirty="0">
                <a:solidFill>
                  <a:srgbClr val="FFFFFF"/>
                </a:solidFill>
                <a:latin typeface="Courier New" panose="02070309020205020404" pitchFamily="49" charset="0"/>
              </a:rPr>
              <a:t> t</a:t>
            </a:r>
            <a:r>
              <a:rPr lang="es-419" sz="1100" dirty="0">
                <a:solidFill>
                  <a:srgbClr val="DFDFDF"/>
                </a:solidFill>
                <a:latin typeface="Courier New" panose="02070309020205020404" pitchFamily="49" charset="0"/>
              </a:rPr>
              <a:t> </a:t>
            </a:r>
          </a:p>
          <a:p>
            <a:pPr rtl="0"/>
            <a:r>
              <a:rPr lang="es-419" sz="1100" dirty="0" err="1">
                <a:solidFill>
                  <a:srgbClr val="DFDFDF"/>
                </a:solidFill>
                <a:latin typeface="Courier New" panose="02070309020205020404" pitchFamily="49" charset="0"/>
              </a:rPr>
              <a:t>Enter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configuration</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commands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one</a:t>
            </a:r>
            <a:r>
              <a:rPr lang="es-419" sz="1100" dirty="0">
                <a:solidFill>
                  <a:srgbClr val="DFDFDF"/>
                </a:solidFill>
                <a:latin typeface="Courier New" panose="02070309020205020404" pitchFamily="49" charset="0"/>
              </a:rPr>
              <a:t> per line. </a:t>
            </a:r>
            <a:r>
              <a:rPr lang="es-419" sz="1100" dirty="0" err="1">
                <a:solidFill>
                  <a:srgbClr val="DFDFDF"/>
                </a:solidFill>
                <a:latin typeface="Courier New" panose="02070309020205020404" pitchFamily="49" charset="0"/>
              </a:rPr>
              <a:t>End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with</a:t>
            </a:r>
            <a:r>
              <a:rPr lang="es-419" sz="1100" dirty="0">
                <a:solidFill>
                  <a:srgbClr val="DFDFDF"/>
                </a:solidFill>
                <a:latin typeface="Courier New" panose="02070309020205020404" pitchFamily="49" charset="0"/>
              </a:rPr>
              <a:t> CNTL/Z.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ospf</a:t>
            </a:r>
            <a:r>
              <a:rPr lang="es-419" sz="1100" b="1" dirty="0">
                <a:solidFill>
                  <a:srgbClr val="FFFFFF"/>
                </a:solidFill>
                <a:latin typeface="Courier New" panose="02070309020205020404" pitchFamily="49" charset="0"/>
              </a:rPr>
              <a:t> 10</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-id 1.1.1.1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OSPF: </a:t>
            </a:r>
            <a:r>
              <a:rPr lang="es-419" sz="1100" dirty="0" err="1">
                <a:solidFill>
                  <a:srgbClr val="DFDFDF"/>
                </a:solidFill>
                <a:latin typeface="Courier New" panose="02070309020205020404" pitchFamily="49" charset="0"/>
              </a:rPr>
              <a:t>Reload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or</a:t>
            </a:r>
            <a:r>
              <a:rPr lang="es-419" sz="1100" dirty="0">
                <a:solidFill>
                  <a:srgbClr val="DFDFDF"/>
                </a:solidFill>
                <a:latin typeface="Courier New" panose="02070309020205020404" pitchFamily="49" charset="0"/>
              </a:rPr>
              <a:t> use "</a:t>
            </a:r>
            <a:r>
              <a:rPr lang="es-419" sz="1100" dirty="0" err="1">
                <a:solidFill>
                  <a:srgbClr val="DFDFDF"/>
                </a:solidFill>
                <a:latin typeface="Courier New" panose="02070309020205020404" pitchFamily="49" charset="0"/>
              </a:rPr>
              <a:t>clear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ip</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ospf</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command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for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this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take</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effect</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end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 </a:t>
            </a:r>
            <a:r>
              <a:rPr lang="es-419" sz="1100" b="1" dirty="0" err="1">
                <a:solidFill>
                  <a:srgbClr val="FFFFFF"/>
                </a:solidFill>
                <a:latin typeface="Courier New" panose="02070309020205020404" pitchFamily="49" charset="0"/>
              </a:rPr>
              <a:t>clear</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ospf</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process</a:t>
            </a:r>
            <a:r>
              <a:rPr lang="es-419" sz="1100" dirty="0">
                <a:solidFill>
                  <a:srgbClr val="DFDFDF"/>
                </a:solidFill>
                <a:latin typeface="Courier New" panose="02070309020205020404" pitchFamily="49" charset="0"/>
              </a:rPr>
              <a:t> </a:t>
            </a:r>
          </a:p>
          <a:p>
            <a:pPr rtl="0"/>
            <a:r>
              <a:rPr lang="es-419" sz="1100" dirty="0" err="1">
                <a:solidFill>
                  <a:srgbClr val="DFDFDF"/>
                </a:solidFill>
                <a:latin typeface="Courier New" panose="02070309020205020404" pitchFamily="49" charset="0"/>
              </a:rPr>
              <a:t>Reset</a:t>
            </a:r>
            <a:r>
              <a:rPr lang="es-419" sz="1100" dirty="0">
                <a:solidFill>
                  <a:srgbClr val="DFDFDF"/>
                </a:solidFill>
                <a:latin typeface="Courier New" panose="02070309020205020404" pitchFamily="49" charset="0"/>
              </a:rPr>
              <a:t> ALL OSPF </a:t>
            </a:r>
            <a:r>
              <a:rPr lang="es-419" sz="1100" dirty="0" err="1">
                <a:solidFill>
                  <a:srgbClr val="DFDFDF"/>
                </a:solidFill>
                <a:latin typeface="Courier New" panose="02070309020205020404" pitchFamily="49" charset="0"/>
              </a:rPr>
              <a:t>processes</a:t>
            </a:r>
            <a:r>
              <a:rPr lang="es-419" sz="1100" dirty="0">
                <a:solidFill>
                  <a:srgbClr val="DFDFDF"/>
                </a:solidFill>
                <a:latin typeface="Courier New" panose="02070309020205020404" pitchFamily="49" charset="0"/>
              </a:rPr>
              <a:t>? [no]: </a:t>
            </a:r>
            <a:r>
              <a:rPr lang="es-419" sz="1100" b="1" dirty="0">
                <a:solidFill>
                  <a:srgbClr val="FFFFFF"/>
                </a:solidFill>
                <a:latin typeface="Courier New" panose="02070309020205020404" pitchFamily="49" charset="0"/>
              </a:rPr>
              <a:t>y</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*Jun 6 01:09:46.975: %OSPF-5-ADJCHG: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10, </a:t>
            </a:r>
            <a:r>
              <a:rPr lang="es-419" sz="1100" dirty="0" err="1">
                <a:solidFill>
                  <a:srgbClr val="DFDFDF"/>
                </a:solidFill>
                <a:latin typeface="Courier New" panose="02070309020205020404" pitchFamily="49" charset="0"/>
              </a:rPr>
              <a:t>Nbr</a:t>
            </a:r>
            <a:r>
              <a:rPr lang="es-419" sz="1100" dirty="0">
                <a:solidFill>
                  <a:srgbClr val="DFDFDF"/>
                </a:solidFill>
                <a:latin typeface="Courier New" panose="02070309020205020404" pitchFamily="49" charset="0"/>
              </a:rPr>
              <a:t> 3.3.3.3 </a:t>
            </a:r>
            <a:r>
              <a:rPr lang="es-419" sz="1100" dirty="0" err="1">
                <a:solidFill>
                  <a:srgbClr val="DFDFDF"/>
                </a:solidFill>
                <a:latin typeface="Courier New" panose="02070309020205020404" pitchFamily="49" charset="0"/>
              </a:rPr>
              <a:t>on</a:t>
            </a:r>
            <a:r>
              <a:rPr lang="es-419" sz="1100" dirty="0">
                <a:solidFill>
                  <a:srgbClr val="DFDFDF"/>
                </a:solidFill>
                <a:latin typeface="Courier New" panose="02070309020205020404" pitchFamily="49" charset="0"/>
              </a:rPr>
              <a:t> GigabitEthernet0/0/1 </a:t>
            </a:r>
            <a:r>
              <a:rPr lang="es-419" sz="1100" dirty="0" err="1">
                <a:solidFill>
                  <a:srgbClr val="DFDFDF"/>
                </a:solidFill>
                <a:latin typeface="Courier New" panose="02070309020205020404" pitchFamily="49" charset="0"/>
              </a:rPr>
              <a:t>from</a:t>
            </a:r>
            <a:r>
              <a:rPr lang="es-419" sz="1100" dirty="0">
                <a:solidFill>
                  <a:srgbClr val="DFDFDF"/>
                </a:solidFill>
                <a:latin typeface="Courier New" panose="02070309020205020404" pitchFamily="49" charset="0"/>
              </a:rPr>
              <a:t> FULL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DOWN, </a:t>
            </a:r>
            <a:r>
              <a:rPr lang="es-419" sz="1100" dirty="0" err="1">
                <a:solidFill>
                  <a:srgbClr val="DFDFDF"/>
                </a:solidFill>
                <a:latin typeface="Courier New" panose="02070309020205020404" pitchFamily="49" charset="0"/>
              </a:rPr>
              <a:t>Neighbor</a:t>
            </a:r>
            <a:r>
              <a:rPr lang="es-419" sz="1100" dirty="0">
                <a:solidFill>
                  <a:srgbClr val="DFDFDF"/>
                </a:solidFill>
                <a:latin typeface="Courier New" panose="02070309020205020404" pitchFamily="49" charset="0"/>
              </a:rPr>
              <a:t> Down: Interface </a:t>
            </a:r>
            <a:r>
              <a:rPr lang="es-419" sz="1100" dirty="0" err="1">
                <a:solidFill>
                  <a:srgbClr val="DFDFDF"/>
                </a:solidFill>
                <a:latin typeface="Courier New" panose="02070309020205020404" pitchFamily="49" charset="0"/>
              </a:rPr>
              <a:t>down</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detached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*Jun 6 01:09:46.981: %OSPF-5-ADJCHG: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10, </a:t>
            </a:r>
            <a:r>
              <a:rPr lang="es-419" sz="1100" dirty="0" err="1">
                <a:solidFill>
                  <a:srgbClr val="DFDFDF"/>
                </a:solidFill>
                <a:latin typeface="Courier New" panose="02070309020205020404" pitchFamily="49" charset="0"/>
              </a:rPr>
              <a:t>Nbr</a:t>
            </a:r>
            <a:r>
              <a:rPr lang="es-419" sz="1100" dirty="0">
                <a:solidFill>
                  <a:srgbClr val="DFDFDF"/>
                </a:solidFill>
                <a:latin typeface="Courier New" panose="02070309020205020404" pitchFamily="49" charset="0"/>
              </a:rPr>
              <a:t> 3.3.3.3 </a:t>
            </a:r>
            <a:r>
              <a:rPr lang="es-419" sz="1100" dirty="0" err="1">
                <a:solidFill>
                  <a:srgbClr val="DFDFDF"/>
                </a:solidFill>
                <a:latin typeface="Courier New" panose="02070309020205020404" pitchFamily="49" charset="0"/>
              </a:rPr>
              <a:t>on</a:t>
            </a:r>
            <a:r>
              <a:rPr lang="es-419" sz="1100" dirty="0">
                <a:solidFill>
                  <a:srgbClr val="DFDFDF"/>
                </a:solidFill>
                <a:latin typeface="Courier New" panose="02070309020205020404" pitchFamily="49" charset="0"/>
              </a:rPr>
              <a:t> GigabitEthernet0/0/1 </a:t>
            </a:r>
            <a:r>
              <a:rPr lang="es-419" sz="1100" dirty="0" err="1">
                <a:solidFill>
                  <a:srgbClr val="DFDFDF"/>
                </a:solidFill>
                <a:latin typeface="Courier New" panose="02070309020205020404" pitchFamily="49" charset="0"/>
              </a:rPr>
              <a:t>from</a:t>
            </a:r>
            <a:r>
              <a:rPr lang="es-419" sz="1100" dirty="0">
                <a:solidFill>
                  <a:srgbClr val="DFDFDF"/>
                </a:solidFill>
                <a:latin typeface="Courier New" panose="02070309020205020404" pitchFamily="49" charset="0"/>
              </a:rPr>
              <a:t> LOADING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FULL, </a:t>
            </a:r>
            <a:r>
              <a:rPr lang="es-419" sz="1100" dirty="0" err="1">
                <a:solidFill>
                  <a:srgbClr val="DFDFDF"/>
                </a:solidFill>
                <a:latin typeface="Courier New" panose="02070309020205020404" pitchFamily="49" charset="0"/>
              </a:rPr>
              <a:t>Loading</a:t>
            </a:r>
            <a:r>
              <a:rPr lang="es-419" sz="1100" dirty="0">
                <a:solidFill>
                  <a:srgbClr val="DFDFDF"/>
                </a:solidFill>
                <a:latin typeface="Courier New" panose="02070309020205020404" pitchFamily="49" charset="0"/>
              </a:rPr>
              <a:t> Done *</a:t>
            </a:r>
          </a:p>
          <a:p>
            <a:pPr rtl="0"/>
            <a:r>
              <a:rPr lang="es-419" sz="1100" dirty="0">
                <a:solidFill>
                  <a:srgbClr val="DFDFDF"/>
                </a:solidFill>
                <a:latin typeface="Courier New" panose="02070309020205020404" pitchFamily="49" charset="0"/>
              </a:rPr>
              <a:t>R1# </a:t>
            </a:r>
            <a:r>
              <a:rPr lang="es-419" sz="1100" b="1" dirty="0">
                <a:solidFill>
                  <a:srgbClr val="FFFFFF"/>
                </a:solidFill>
                <a:latin typeface="Courier New" panose="02070309020205020404" pitchFamily="49" charset="0"/>
              </a:rPr>
              <a:t>show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protocols</a:t>
            </a:r>
            <a:r>
              <a:rPr lang="es-419" sz="1100" b="1" dirty="0">
                <a:solidFill>
                  <a:srgbClr val="FFFFFF"/>
                </a:solidFill>
                <a:latin typeface="Courier New" panose="02070309020205020404" pitchFamily="49" charset="0"/>
              </a:rPr>
              <a:t> | </a:t>
            </a:r>
            <a:r>
              <a:rPr lang="es-419" sz="1100" b="1" dirty="0" err="1">
                <a:solidFill>
                  <a:srgbClr val="FFFFFF"/>
                </a:solidFill>
                <a:latin typeface="Courier New" panose="02070309020205020404" pitchFamily="49" charset="0"/>
              </a:rPr>
              <a:t>include</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ID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a:t>
            </a:r>
            <a:r>
              <a:rPr lang="es-419" sz="1100" dirty="0" err="1">
                <a:solidFill>
                  <a:srgbClr val="FBAB18"/>
                </a:solidFill>
                <a:latin typeface="Courier New" panose="02070309020205020404" pitchFamily="49" charset="0"/>
              </a:rPr>
              <a:t>Router</a:t>
            </a:r>
            <a:r>
              <a:rPr lang="es-419" sz="1100" dirty="0">
                <a:solidFill>
                  <a:srgbClr val="FBAB18"/>
                </a:solidFill>
                <a:latin typeface="Courier New" panose="02070309020205020404" pitchFamily="49" charset="0"/>
              </a:rPr>
              <a:t> ID 1.1.1.1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xmlns="" val="1013347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2.2 - Redes punto a punto OSPF</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Redes OSPF punto a punto </a:t>
            </a:r>
            <a:r>
              <a:rPr lang="es-419" sz="1600" dirty="0" smtClean="0"/>
              <a:t/>
            </a:r>
            <a:br>
              <a:rPr lang="es-419" sz="1600" dirty="0" smtClean="0"/>
            </a:br>
            <a:r>
              <a:rPr lang="es-419" sz="1600" dirty="0" smtClean="0"/>
              <a:t>La sintaxisdel </a:t>
            </a:r>
            <a:r>
              <a:rPr lang="es-419" sz="1600" dirty="0"/>
              <a:t>comando de red</a:t>
            </a:r>
          </a:p>
        </p:txBody>
      </p:sp>
      <p:sp>
        <p:nvSpPr>
          <p:cNvPr id="5" name="Content Placeholder 4">
            <a:extLst>
              <a:ext uri="{FF2B5EF4-FFF2-40B4-BE49-F238E27FC236}">
                <a16:creationId xmlns:a16="http://schemas.microsoft.com/office/drawing/2014/main" xmlns="" id="{40058272-C290-7A4A-9628-DFDC74E34B81}"/>
              </a:ext>
            </a:extLst>
          </p:cNvPr>
          <p:cNvSpPr>
            <a:spLocks noGrp="1"/>
          </p:cNvSpPr>
          <p:nvPr>
            <p:ph idx="1"/>
          </p:nvPr>
        </p:nvSpPr>
        <p:spPr>
          <a:xfrm>
            <a:off x="474662" y="731837"/>
            <a:ext cx="8280057" cy="1142119"/>
          </a:xfrm>
        </p:spPr>
        <p:txBody>
          <a:bodyPr/>
          <a:lstStyle/>
          <a:p>
            <a:pPr marL="342900" indent="-342900" algn="l" rtl="0">
              <a:buFont typeface="Arial" panose="020B0604020202020204" pitchFamily="34" charset="0"/>
              <a:buChar char="•"/>
            </a:pPr>
            <a:r>
              <a:rPr lang="es-419" sz="1600" dirty="0">
                <a:solidFill>
                  <a:srgbClr val="000000"/>
                </a:solidFill>
              </a:rPr>
              <a:t>Puede especificar las interfaces que pertenecen a una red punto a punto configurando el comando </a:t>
            </a:r>
            <a:r>
              <a:rPr lang="es-419" sz="1600" b="1" dirty="0">
                <a:solidFill>
                  <a:srgbClr val="000000"/>
                </a:solidFill>
              </a:rPr>
              <a:t>network</a:t>
            </a:r>
            <a:r>
              <a:rPr lang="es-419" sz="1600" dirty="0">
                <a:solidFill>
                  <a:srgbClr val="000000"/>
                </a:solidFill>
              </a:rPr>
              <a:t> . También puede configurar OSPF directamente en la interfaz con el comando </a:t>
            </a:r>
            <a:r>
              <a:rPr lang="es-419" sz="1600" b="1" dirty="0">
                <a:solidFill>
                  <a:srgbClr val="000000"/>
                </a:solidFill>
              </a:rPr>
              <a:t>ip ospf</a:t>
            </a:r>
            <a:r>
              <a:rPr lang="es-419" sz="1600" dirty="0">
                <a:solidFill>
                  <a:srgbClr val="000000"/>
                </a:solidFill>
              </a:rPr>
              <a:t> .</a:t>
            </a:r>
          </a:p>
          <a:p>
            <a:pPr marL="342900" indent="-342900" algn="l" rtl="0">
              <a:buFont typeface="Arial" panose="020B0604020202020204" pitchFamily="34" charset="0"/>
              <a:buChar char="•"/>
            </a:pPr>
            <a:r>
              <a:rPr lang="es-419" sz="1600">
                <a:solidFill>
                  <a:srgbClr val="000000"/>
                </a:solidFill>
              </a:rPr>
              <a:t>La sintaxis básica del comando </a:t>
            </a:r>
            <a:r>
              <a:rPr lang="es-419" sz="1600" b="1">
                <a:solidFill>
                  <a:srgbClr val="000000"/>
                </a:solidFill>
              </a:rPr>
              <a:t>network</a:t>
            </a:r>
            <a:r>
              <a:rPr lang="es-419" sz="1600">
                <a:solidFill>
                  <a:srgbClr val="000000"/>
                </a:solidFill>
              </a:rPr>
              <a:t> es la siguiente: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xmlns="" id="{7AC25281-3A40-FB44-923C-DCF9C2A5A02C}"/>
              </a:ext>
            </a:extLst>
          </p:cNvPr>
          <p:cNvSpPr/>
          <p:nvPr/>
        </p:nvSpPr>
        <p:spPr>
          <a:xfrm>
            <a:off x="479777" y="1962778"/>
            <a:ext cx="8184445" cy="307777"/>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Router(config-router)# </a:t>
            </a:r>
            <a:r>
              <a:rPr lang="es-419" sz="1400" b="1" dirty="0">
                <a:solidFill>
                  <a:srgbClr val="000000"/>
                </a:solidFill>
                <a:latin typeface="Courier New" panose="02070309020205020404" pitchFamily="49" charset="0"/>
                <a:cs typeface="Courier New" panose="02070309020205020404" pitchFamily="49" charset="0"/>
              </a:rPr>
              <a:t>network</a:t>
            </a:r>
            <a:r>
              <a:rPr lang="es-419" sz="1400" dirty="0">
                <a:solidFill>
                  <a:srgbClr val="000000"/>
                </a:solidFill>
                <a:latin typeface="Courier New" panose="02070309020205020404" pitchFamily="49" charset="0"/>
                <a:cs typeface="Courier New" panose="02070309020205020404" pitchFamily="49" charset="0"/>
              </a:rPr>
              <a:t> </a:t>
            </a:r>
            <a:r>
              <a:rPr lang="es-419" sz="1400" i="1" dirty="0">
                <a:solidFill>
                  <a:srgbClr val="000000"/>
                </a:solidFill>
                <a:latin typeface="Courier New" panose="02070309020205020404" pitchFamily="49" charset="0"/>
                <a:cs typeface="Courier New" panose="02070309020205020404" pitchFamily="49" charset="0"/>
              </a:rPr>
              <a:t>network-address</a:t>
            </a:r>
            <a:r>
              <a:rPr lang="es-419" sz="1400" dirty="0">
                <a:solidFill>
                  <a:srgbClr val="000000"/>
                </a:solidFill>
                <a:latin typeface="Courier New" panose="02070309020205020404" pitchFamily="49" charset="0"/>
                <a:cs typeface="Courier New" panose="02070309020205020404" pitchFamily="49" charset="0"/>
              </a:rPr>
              <a:t> </a:t>
            </a:r>
            <a:r>
              <a:rPr lang="es-419" sz="1400" i="1" dirty="0">
                <a:solidFill>
                  <a:srgbClr val="000000"/>
                </a:solidFill>
                <a:latin typeface="Courier New" panose="02070309020205020404" pitchFamily="49" charset="0"/>
                <a:cs typeface="Courier New" panose="02070309020205020404" pitchFamily="49" charset="0"/>
              </a:rPr>
              <a:t>wildcard-mask</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area</a:t>
            </a:r>
            <a:r>
              <a:rPr lang="es-419" sz="1400" dirty="0">
                <a:solidFill>
                  <a:srgbClr val="000000"/>
                </a:solidFill>
                <a:latin typeface="Courier New" panose="02070309020205020404" pitchFamily="49" charset="0"/>
                <a:cs typeface="Courier New" panose="02070309020205020404" pitchFamily="49" charset="0"/>
              </a:rPr>
              <a:t> </a:t>
            </a:r>
            <a:r>
              <a:rPr lang="es-419" sz="1400" i="1" dirty="0">
                <a:solidFill>
                  <a:srgbClr val="000000"/>
                </a:solidFill>
                <a:latin typeface="Courier New" panose="02070309020205020404" pitchFamily="49" charset="0"/>
                <a:cs typeface="Courier New" panose="02070309020205020404" pitchFamily="49" charset="0"/>
              </a:rPr>
              <a:t>area-id</a:t>
            </a:r>
          </a:p>
        </p:txBody>
      </p:sp>
      <p:sp>
        <p:nvSpPr>
          <p:cNvPr id="7" name="Rectangle 6">
            <a:extLst>
              <a:ext uri="{FF2B5EF4-FFF2-40B4-BE49-F238E27FC236}">
                <a16:creationId xmlns:a16="http://schemas.microsoft.com/office/drawing/2014/main" xmlns=""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rtl="0" fontAlgn="auto">
              <a:spcBef>
                <a:spcPct val="20000"/>
              </a:spcBef>
              <a:spcAft>
                <a:spcPts val="0"/>
              </a:spcAft>
              <a:buFont typeface="Arial" panose="020B0604020202020204" pitchFamily="34" charset="0"/>
              <a:buChar char="•"/>
            </a:pPr>
            <a:r>
              <a:rPr lang="es-419" sz="1600">
                <a:solidFill>
                  <a:srgbClr val="000000"/>
                </a:solidFill>
                <a:latin typeface="+mn-lt"/>
                <a:ea typeface="ＭＳ Ｐゴシック" charset="0"/>
              </a:rPr>
              <a:t>La sintaxis </a:t>
            </a:r>
            <a:r>
              <a:rPr lang="es-419" sz="1600" i="1">
                <a:solidFill>
                  <a:srgbClr val="000000"/>
                </a:solidFill>
                <a:latin typeface="+mn-lt"/>
                <a:ea typeface="ＭＳ Ｐゴシック" charset="0"/>
              </a:rPr>
              <a:t>de wildcard mask de dirección de red</a:t>
            </a:r>
            <a:r>
              <a:rPr lang="es-419" sz="1600">
                <a:solidFill>
                  <a:srgbClr val="000000"/>
                </a:solidFill>
                <a:latin typeface="+mn-lt"/>
                <a:ea typeface="ＭＳ Ｐゴシック" charset="0"/>
              </a:rPr>
              <a:t> se utiliza para habilitar OSPF en las interfaces. Cualquier interfaz en un router que coincida con esta parte del comando está habilitada para enviar y recibir paquetes OSPF.</a:t>
            </a:r>
          </a:p>
          <a:p>
            <a:pPr marL="342900" indent="-342900" defTabSz="457105" rtl="0" fontAlgn="auto">
              <a:spcBef>
                <a:spcPct val="20000"/>
              </a:spcBef>
              <a:spcAft>
                <a:spcPts val="0"/>
              </a:spcAft>
              <a:buFont typeface="Arial" panose="020B0604020202020204" pitchFamily="34" charset="0"/>
              <a:buChar char="•"/>
            </a:pPr>
            <a:r>
              <a:rPr lang="es-419" sz="1600">
                <a:solidFill>
                  <a:srgbClr val="000000"/>
                </a:solidFill>
                <a:latin typeface="+mn-lt"/>
                <a:ea typeface="ＭＳ Ｐゴシック" charset="0"/>
              </a:rPr>
              <a:t>La sintaxis del </a:t>
            </a:r>
            <a:r>
              <a:rPr lang="es-419" sz="1600" b="1">
                <a:solidFill>
                  <a:srgbClr val="000000"/>
                </a:solidFill>
                <a:latin typeface="+mn-lt"/>
                <a:ea typeface="ＭＳ Ｐゴシック" charset="0"/>
              </a:rPr>
              <a:t>area</a:t>
            </a:r>
            <a:r>
              <a:rPr lang="es-419" sz="1600">
                <a:solidFill>
                  <a:srgbClr val="000000"/>
                </a:solidFill>
                <a:latin typeface="+mn-lt"/>
                <a:ea typeface="ＭＳ Ｐゴシック" charset="0"/>
              </a:rPr>
              <a:t> </a:t>
            </a:r>
            <a:r>
              <a:rPr lang="es-419" sz="1600" i="1">
                <a:solidFill>
                  <a:srgbClr val="000000"/>
                </a:solidFill>
                <a:latin typeface="+mn-lt"/>
                <a:ea typeface="ＭＳ Ｐゴシック" charset="0"/>
              </a:rPr>
              <a:t>area-id</a:t>
            </a:r>
            <a:r>
              <a:rPr lang="es-419" sz="1600">
                <a:solidFill>
                  <a:srgbClr val="000000"/>
                </a:solidFill>
                <a:latin typeface="+mn-lt"/>
                <a:ea typeface="ＭＳ Ｐゴシック" charset="0"/>
              </a:rPr>
              <a:t> se refiere al área OSPF. Al configurar OSPFv2 de área única, el comando </a:t>
            </a:r>
            <a:r>
              <a:rPr lang="es-419" sz="1600" b="1">
                <a:solidFill>
                  <a:srgbClr val="000000"/>
                </a:solidFill>
                <a:latin typeface="+mn-lt"/>
                <a:ea typeface="ＭＳ Ｐゴシック" charset="0"/>
              </a:rPr>
              <a:t>network</a:t>
            </a:r>
            <a:r>
              <a:rPr lang="es-419" sz="1600">
                <a:solidFill>
                  <a:srgbClr val="000000"/>
                </a:solidFill>
                <a:latin typeface="+mn-lt"/>
                <a:ea typeface="ＭＳ Ｐゴシック" charset="0"/>
              </a:rPr>
              <a:t> debe configurarse con el mismo valor de </a:t>
            </a:r>
            <a:r>
              <a:rPr lang="es-419" sz="1600" i="1">
                <a:solidFill>
                  <a:srgbClr val="000000"/>
                </a:solidFill>
                <a:latin typeface="+mn-lt"/>
                <a:ea typeface="ＭＳ Ｐゴシック" charset="0"/>
              </a:rPr>
              <a:t>area-id </a:t>
            </a:r>
            <a:r>
              <a:rPr lang="es-419" sz="1600">
                <a:solidFill>
                  <a:srgbClr val="000000"/>
                </a:solidFill>
                <a:latin typeface="+mn-lt"/>
                <a:ea typeface="ＭＳ Ｐゴシック" charset="0"/>
              </a:rPr>
              <a:t>en todos los routers. Si bien se puede usar cualquier ID de área, es aconsejable utilizar una ID de área 0 con OSPFv2 de área única. Esta convención facilita la tarea si posteriormente se modifica la red para admitir OSPFv2 multiárea.</a:t>
            </a:r>
          </a:p>
        </p:txBody>
      </p:sp>
    </p:spTree>
    <p:custDataLst>
      <p:tags r:id="rId1"/>
    </p:custDataLst>
    <p:extLst>
      <p:ext uri="{BB962C8B-B14F-4D97-AF65-F5344CB8AC3E}">
        <p14:creationId xmlns:p14="http://schemas.microsoft.com/office/powerpoint/2010/main" xmlns="" val="1758506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punto a punto OSPF</a:t>
            </a:r>
            <a:r>
              <a:rPr lang="en-US" dirty="0"/>
              <a:t/>
            </a:r>
            <a:br>
              <a:rPr lang="en-US" dirty="0"/>
            </a:br>
            <a:r>
              <a:rPr lang="es-419" sz="2400"/>
              <a:t>El Wildcard Mask</a:t>
            </a:r>
          </a:p>
        </p:txBody>
      </p:sp>
      <p:sp>
        <p:nvSpPr>
          <p:cNvPr id="4" name="Content Placeholder 3">
            <a:extLst>
              <a:ext uri="{FF2B5EF4-FFF2-40B4-BE49-F238E27FC236}">
                <a16:creationId xmlns:a16="http://schemas.microsoft.com/office/drawing/2014/main" xmlns="" id="{AEC12A31-C2DD-0F47-9E8E-88A672C81279}"/>
              </a:ext>
            </a:extLst>
          </p:cNvPr>
          <p:cNvSpPr>
            <a:spLocks noGrp="1"/>
          </p:cNvSpPr>
          <p:nvPr>
            <p:ph idx="1"/>
          </p:nvPr>
        </p:nvSpPr>
        <p:spPr>
          <a:xfrm>
            <a:off x="474662" y="731838"/>
            <a:ext cx="8280057" cy="1219730"/>
          </a:xfrm>
        </p:spPr>
        <p:txBody>
          <a:bodyPr/>
          <a:lstStyle/>
          <a:p>
            <a:pPr marL="342900" indent="-342900" algn="l" rtl="0">
              <a:buFont typeface="Arial" panose="020B0604020202020204" pitchFamily="34" charset="0"/>
              <a:buChar char="•"/>
            </a:pPr>
            <a:r>
              <a:rPr lang="es-419" sz="1600">
                <a:solidFill>
                  <a:srgbClr val="000000"/>
                </a:solidFill>
              </a:rPr>
              <a:t>El wildcard mask suele ser la inversa de la máscara de subred configurada en esa interfaz. </a:t>
            </a:r>
          </a:p>
          <a:p>
            <a:pPr marL="342900" indent="-342900" algn="l" rtl="0">
              <a:buFont typeface="Arial" panose="020B0604020202020204" pitchFamily="34" charset="0"/>
              <a:buChar char="•"/>
            </a:pPr>
            <a:r>
              <a:rPr lang="es-419" sz="1600">
                <a:solidFill>
                  <a:srgbClr val="000000"/>
                </a:solidFill>
              </a:rPr>
              <a:t>El método más fácil para calcular un wildcard mask es restar la máscara de subred de red de 255.255.255.255, como se muestra para las máscaras de subred / 24 y / 26 en la figura.</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xmlns=""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xmlns="" val="3288221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Configurar OSPF mediante el comando network</a:t>
            </a:r>
          </a:p>
        </p:txBody>
      </p:sp>
      <p:sp>
        <p:nvSpPr>
          <p:cNvPr id="5" name="Content Placeholder 4">
            <a:extLst>
              <a:ext uri="{FF2B5EF4-FFF2-40B4-BE49-F238E27FC236}">
                <a16:creationId xmlns:a16="http://schemas.microsoft.com/office/drawing/2014/main" xmlns="" id="{F19D7C58-9528-FF4A-9BA3-1BCFEE754015}"/>
              </a:ext>
            </a:extLst>
          </p:cNvPr>
          <p:cNvSpPr>
            <a:spLocks noGrp="1"/>
          </p:cNvSpPr>
          <p:nvPr>
            <p:ph idx="1"/>
          </p:nvPr>
        </p:nvSpPr>
        <p:spPr>
          <a:xfrm>
            <a:off x="431971" y="878592"/>
            <a:ext cx="8280057" cy="1943630"/>
          </a:xfrm>
        </p:spPr>
        <p:txBody>
          <a:bodyPr/>
          <a:lstStyle/>
          <a:p>
            <a:pPr marL="0" indent="0" algn="l" rtl="0"/>
            <a:r>
              <a:rPr lang="es-419" sz="1600">
                <a:solidFill>
                  <a:srgbClr val="000000"/>
                </a:solidFill>
              </a:rPr>
              <a:t>Dentro del modo de configuración de enrutamiento, hay dos formas de identificar las interfaces que participarán en el proceso de enrutamiento OSPFv2.</a:t>
            </a:r>
          </a:p>
          <a:p>
            <a:pPr marL="342900" indent="-342900" algn="l" rtl="0">
              <a:buFont typeface="Arial" panose="020B0604020202020204" pitchFamily="34" charset="0"/>
              <a:buChar char="•"/>
            </a:pPr>
            <a:r>
              <a:rPr lang="es-419" sz="1600">
                <a:solidFill>
                  <a:srgbClr val="000000"/>
                </a:solidFill>
              </a:rPr>
              <a:t>En el primer ejemplo, el wildcard mask identifica la interfaz en función de las direcciones de red. Cualquier interfaz activa configurada con una dirección IPv4 perteneciente a esa red participará en el proceso de enrutamiento OSPFv2.</a:t>
            </a:r>
          </a:p>
          <a:p>
            <a:pPr marL="342900" indent="-342900" algn="l" rtl="0">
              <a:buFont typeface="Arial" panose="020B0604020202020204" pitchFamily="34" charset="0"/>
              <a:buChar char="•"/>
            </a:pPr>
            <a:r>
              <a:rPr lang="es-419" sz="1600" b="1">
                <a:solidFill>
                  <a:srgbClr val="000000"/>
                </a:solidFill>
              </a:rPr>
              <a:t>Nota</a:t>
            </a:r>
            <a:r>
              <a:rPr lang="es-419" sz="1600">
                <a:solidFill>
                  <a:srgbClr val="000000"/>
                </a:solidFill>
              </a:rPr>
              <a:t>: Algunas versiones de IOS permiten introducir la máscara de subred en lugar del wildcard mask. Luego, IOS convierte la máscara de subred al formato del wildcard mask.</a:t>
            </a:r>
          </a:p>
        </p:txBody>
      </p:sp>
      <p:sp>
        <p:nvSpPr>
          <p:cNvPr id="6" name="Rectangle 5">
            <a:extLst>
              <a:ext uri="{FF2B5EF4-FFF2-40B4-BE49-F238E27FC236}">
                <a16:creationId xmlns:a16="http://schemas.microsoft.com/office/drawing/2014/main" xmlns=""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router ospf 10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10.10.1.0 0.0.0.255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R1(config-router)# </a:t>
            </a:r>
            <a:r>
              <a:rPr lang="es-419" sz="1200" b="1">
                <a:solidFill>
                  <a:srgbClr val="DFDFDF"/>
                </a:solidFill>
                <a:latin typeface="Courier New" panose="02070309020205020404" pitchFamily="49" charset="0"/>
              </a:rPr>
              <a:t>network 10.1.1.4 0.0.0.3 area 0</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10.1.1.12 0.0.0.3 area 0</a:t>
            </a:r>
          </a:p>
          <a:p>
            <a:pPr rtl="0"/>
            <a:r>
              <a:rPr lang="es-419" sz="12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xmlns="" val="5113012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Configure OSPF mediante el comando network (Cont.) </a:t>
            </a:r>
          </a:p>
        </p:txBody>
      </p:sp>
      <p:sp>
        <p:nvSpPr>
          <p:cNvPr id="5" name="Content Placeholder 4">
            <a:extLst>
              <a:ext uri="{FF2B5EF4-FFF2-40B4-BE49-F238E27FC236}">
                <a16:creationId xmlns:a16="http://schemas.microsoft.com/office/drawing/2014/main" xmlns="" id="{F19D7C58-9528-FF4A-9BA3-1BCFEE754015}"/>
              </a:ext>
            </a:extLst>
          </p:cNvPr>
          <p:cNvSpPr>
            <a:spLocks noGrp="1"/>
          </p:cNvSpPr>
          <p:nvPr>
            <p:ph idx="1"/>
          </p:nvPr>
        </p:nvSpPr>
        <p:spPr>
          <a:xfrm>
            <a:off x="431971" y="878592"/>
            <a:ext cx="8280057" cy="1943630"/>
          </a:xfrm>
        </p:spPr>
        <p:txBody>
          <a:bodyPr/>
          <a:lstStyle/>
          <a:p>
            <a:pPr marL="285750" indent="-285750" algn="l" rtl="0">
              <a:buFont typeface="Arial" panose="020B0604020202020204" pitchFamily="34" charset="0"/>
              <a:buChar char="•"/>
            </a:pPr>
            <a:r>
              <a:rPr lang="es-419" sz="1600">
                <a:solidFill>
                  <a:srgbClr val="000000"/>
                </a:solidFill>
              </a:rPr>
              <a:t>Como alternativa, OSPFv2 se puede habilitar especificando la dirección IPv4 exacta de la interfaz usando un wildcard mask cuádruple cero. Al ingresar </a:t>
            </a:r>
            <a:r>
              <a:rPr lang="es-419" sz="1600" b="1">
                <a:solidFill>
                  <a:srgbClr val="000000"/>
                </a:solidFill>
              </a:rPr>
              <a:t>network 10.1.1.5 0.0.0.0 area 0</a:t>
            </a:r>
            <a:r>
              <a:rPr lang="es-419" sz="1600">
                <a:solidFill>
                  <a:srgbClr val="000000"/>
                </a:solidFill>
              </a:rPr>
              <a:t> en R1 le dice al router que habilite la interfaz Gigabit Ethernet 0/0/0 para el proceso de enrutamiento. </a:t>
            </a:r>
          </a:p>
          <a:p>
            <a:pPr marL="342900" indent="-342900" algn="l" rtl="0">
              <a:buFont typeface="Arial" panose="020B0604020202020204" pitchFamily="34" charset="0"/>
              <a:buChar char="•"/>
            </a:pPr>
            <a:r>
              <a:rPr lang="es-419" sz="1600">
                <a:solidFill>
                  <a:srgbClr val="000000"/>
                </a:solidFill>
              </a:rPr>
              <a:t>La ventaja de especificar la interfaz es que no se necesita calcular el wildcard mask. Observe que en todos los casos, el argumento </a:t>
            </a:r>
            <a:r>
              <a:rPr lang="es-419" sz="1600" b="1">
                <a:solidFill>
                  <a:srgbClr val="000000"/>
                </a:solidFill>
              </a:rPr>
              <a:t>area</a:t>
            </a:r>
            <a:r>
              <a:rPr lang="es-419" sz="1600">
                <a:solidFill>
                  <a:srgbClr val="000000"/>
                </a:solidFill>
              </a:rPr>
              <a:t> específica el área 0.</a:t>
            </a:r>
          </a:p>
        </p:txBody>
      </p:sp>
      <p:sp>
        <p:nvSpPr>
          <p:cNvPr id="2" name="Rectangle 1">
            <a:extLst>
              <a:ext uri="{FF2B5EF4-FFF2-40B4-BE49-F238E27FC236}">
                <a16:creationId xmlns:a16="http://schemas.microsoft.com/office/drawing/2014/main" xmlns=""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router ospf 10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10.10.1.1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10.1.1.5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10.1.1.14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xmlns="" val="35931232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Configure OSPF mediante el comando ip ospf</a:t>
            </a:r>
          </a:p>
        </p:txBody>
      </p:sp>
      <p:sp>
        <p:nvSpPr>
          <p:cNvPr id="6" name="Content Placeholder 5">
            <a:extLst>
              <a:ext uri="{FF2B5EF4-FFF2-40B4-BE49-F238E27FC236}">
                <a16:creationId xmlns:a16="http://schemas.microsoft.com/office/drawing/2014/main" xmlns="" id="{A710073F-F923-FA4A-BD61-DF89775D1969}"/>
              </a:ext>
            </a:extLst>
          </p:cNvPr>
          <p:cNvSpPr>
            <a:spLocks noGrp="1"/>
          </p:cNvSpPr>
          <p:nvPr>
            <p:ph idx="1"/>
          </p:nvPr>
        </p:nvSpPr>
        <p:spPr>
          <a:xfrm>
            <a:off x="474662" y="743126"/>
            <a:ext cx="8280057" cy="584775"/>
          </a:xfrm>
        </p:spPr>
        <p:txBody>
          <a:bodyPr/>
          <a:lstStyle/>
          <a:p>
            <a:pPr marL="0" indent="0" algn="l" rtl="0"/>
            <a:r>
              <a:rPr lang="es-419" sz="1600">
                <a:solidFill>
                  <a:srgbClr val="000000"/>
                </a:solidFill>
              </a:rPr>
              <a:t>Para configurar OSPF directamente en la interfaz, utilice el comando en modo de configuración </a:t>
            </a:r>
            <a:r>
              <a:rPr lang="es-419" sz="1600" b="1">
                <a:solidFill>
                  <a:srgbClr val="000000"/>
                </a:solidFill>
              </a:rPr>
              <a:t>ip ospf</a:t>
            </a:r>
            <a:r>
              <a:rPr lang="es-419" sz="1600">
                <a:solidFill>
                  <a:srgbClr val="000000"/>
                </a:solidFill>
              </a:rPr>
              <a:t> interface. La sintaxis es la siguiente:</a:t>
            </a:r>
          </a:p>
        </p:txBody>
      </p:sp>
      <p:sp>
        <p:nvSpPr>
          <p:cNvPr id="7" name="Rectangle 6">
            <a:extLst>
              <a:ext uri="{FF2B5EF4-FFF2-40B4-BE49-F238E27FC236}">
                <a16:creationId xmlns:a16="http://schemas.microsoft.com/office/drawing/2014/main" xmlns="" id="{29FA2C85-7005-4343-8C9A-A4BCC0135D8F}"/>
              </a:ext>
            </a:extLst>
          </p:cNvPr>
          <p:cNvSpPr/>
          <p:nvPr/>
        </p:nvSpPr>
        <p:spPr>
          <a:xfrm>
            <a:off x="474660" y="1393899"/>
            <a:ext cx="7642049" cy="338554"/>
          </a:xfrm>
          <a:prstGeom prst="rect">
            <a:avLst/>
          </a:prstGeom>
        </p:spPr>
        <p:txBody>
          <a:bodyPr wrap="square">
            <a:spAutoFit/>
          </a:bodyPr>
          <a:lstStyle/>
          <a:p>
            <a:pPr rtl="0"/>
            <a:r>
              <a:rPr lang="es-419" sz="1600">
                <a:solidFill>
                  <a:srgbClr val="000000"/>
                </a:solidFill>
                <a:latin typeface="Courier New" panose="02070309020205020404" pitchFamily="49" charset="0"/>
                <a:cs typeface="Courier New" panose="02070309020205020404" pitchFamily="49" charset="0"/>
              </a:rPr>
              <a:t>Router(config-if)# </a:t>
            </a:r>
            <a:r>
              <a:rPr lang="es-419" sz="1600" b="1">
                <a:solidFill>
                  <a:srgbClr val="000000"/>
                </a:solidFill>
                <a:latin typeface="Courier New" panose="02070309020205020404" pitchFamily="49" charset="0"/>
                <a:cs typeface="Courier New" panose="02070309020205020404" pitchFamily="49" charset="0"/>
              </a:rPr>
              <a:t>ip ospf</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process-id</a:t>
            </a:r>
            <a:r>
              <a:rPr lang="es-419" sz="1600">
                <a:solidFill>
                  <a:srgbClr val="000000"/>
                </a:solidFill>
                <a:latin typeface="Courier New" panose="02070309020205020404" pitchFamily="49" charset="0"/>
                <a:cs typeface="Courier New" panose="02070309020205020404" pitchFamily="49" charset="0"/>
              </a:rPr>
              <a:t> </a:t>
            </a:r>
            <a:r>
              <a:rPr lang="es-419" sz="1600" b="1">
                <a:solidFill>
                  <a:srgbClr val="000000"/>
                </a:solidFill>
                <a:latin typeface="Courier New" panose="02070309020205020404" pitchFamily="49" charset="0"/>
                <a:cs typeface="Courier New" panose="02070309020205020404" pitchFamily="49" charset="0"/>
              </a:rPr>
              <a:t>area</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area-id</a:t>
            </a:r>
          </a:p>
        </p:txBody>
      </p:sp>
      <p:sp>
        <p:nvSpPr>
          <p:cNvPr id="2" name="Rectangle 1">
            <a:extLst>
              <a:ext uri="{FF2B5EF4-FFF2-40B4-BE49-F238E27FC236}">
                <a16:creationId xmlns:a16="http://schemas.microsoft.com/office/drawing/2014/main" xmlns="" id="{F17F8B18-28FC-4333-8E65-06B5E24515F0}"/>
              </a:ext>
            </a:extLst>
          </p:cNvPr>
          <p:cNvSpPr/>
          <p:nvPr/>
        </p:nvSpPr>
        <p:spPr>
          <a:xfrm>
            <a:off x="474660" y="1804973"/>
            <a:ext cx="7642048" cy="584775"/>
          </a:xfrm>
          <a:prstGeom prst="rect">
            <a:avLst/>
          </a:prstGeom>
        </p:spPr>
        <p:txBody>
          <a:bodyPr wrap="square">
            <a:spAutoFit/>
          </a:bodyPr>
          <a:lstStyle/>
          <a:p>
            <a:pPr rtl="0"/>
            <a:r>
              <a:rPr lang="es-419" sz="1600">
                <a:solidFill>
                  <a:srgbClr val="000000"/>
                </a:solidFill>
              </a:rPr>
              <a:t>Elimine los comandos de red utilizando la forma </a:t>
            </a:r>
            <a:r>
              <a:rPr lang="es-419" sz="1600" b="1">
                <a:solidFill>
                  <a:srgbClr val="000000"/>
                </a:solidFill>
              </a:rPr>
              <a:t>no </a:t>
            </a:r>
            <a:r>
              <a:rPr lang="es-419" sz="1600">
                <a:solidFill>
                  <a:srgbClr val="000000"/>
                </a:solidFill>
              </a:rPr>
              <a:t>del comando. Luego vaya a cada interfaz y configure el comando </a:t>
            </a:r>
            <a:r>
              <a:rPr lang="es-419" sz="1600" b="1">
                <a:solidFill>
                  <a:srgbClr val="000000"/>
                </a:solidFill>
              </a:rPr>
              <a:t>ip ospf</a:t>
            </a:r>
          </a:p>
        </p:txBody>
      </p:sp>
      <p:sp>
        <p:nvSpPr>
          <p:cNvPr id="9" name="Rectangle 8">
            <a:extLst>
              <a:ext uri="{FF2B5EF4-FFF2-40B4-BE49-F238E27FC236}">
                <a16:creationId xmlns:a16="http://schemas.microsoft.com/office/drawing/2014/main" xmlns=""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router ospf 10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10.10.1.1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10.1.1.5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10.1.1.14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R1(config-router)# </a:t>
            </a:r>
            <a:r>
              <a:rPr lang="es-419" sz="1200" b="1">
                <a:solidFill>
                  <a:srgbClr val="DFDFDF"/>
                </a:solidFill>
                <a:latin typeface="Courier New" panose="02070309020205020404" pitchFamily="49" charset="0"/>
              </a:rPr>
              <a:t>interface GigabitEthernet 0/0/0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interface GigabitEthernet 0/0/1</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interface Loopback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a:t>
            </a:r>
          </a:p>
        </p:txBody>
      </p:sp>
    </p:spTree>
    <p:custDataLst>
      <p:tags r:id="rId1"/>
    </p:custDataLst>
    <p:extLst>
      <p:ext uri="{BB962C8B-B14F-4D97-AF65-F5344CB8AC3E}">
        <p14:creationId xmlns:p14="http://schemas.microsoft.com/office/powerpoint/2010/main" xmlns="" val="2600665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Configurar interfaces pasivas</a:t>
            </a:r>
          </a:p>
        </p:txBody>
      </p:sp>
      <p:sp>
        <p:nvSpPr>
          <p:cNvPr id="4" name="Content Placeholder 3">
            <a:extLst>
              <a:ext uri="{FF2B5EF4-FFF2-40B4-BE49-F238E27FC236}">
                <a16:creationId xmlns:a16="http://schemas.microsoft.com/office/drawing/2014/main" xmlns="" id="{AB72E156-A14E-F742-99BD-7F6D1141E944}"/>
              </a:ext>
            </a:extLst>
          </p:cNvPr>
          <p:cNvSpPr>
            <a:spLocks noGrp="1"/>
          </p:cNvSpPr>
          <p:nvPr>
            <p:ph idx="1"/>
          </p:nvPr>
        </p:nvSpPr>
        <p:spPr>
          <a:xfrm>
            <a:off x="474662" y="743126"/>
            <a:ext cx="8280057" cy="3678608"/>
          </a:xfrm>
        </p:spPr>
        <p:txBody>
          <a:bodyPr/>
          <a:lstStyle/>
          <a:p>
            <a:pPr marL="0" indent="0" algn="l" rtl="0"/>
            <a:r>
              <a:rPr lang="es-419" sz="1600">
                <a:solidFill>
                  <a:srgbClr val="000000"/>
                </a:solidFill>
              </a:rPr>
              <a:t>De manera predeterminada, los mensajes OSPF se reenvían por todas las interfaces con OSPF habilitado. Sin embargo, estos mensajes solo necesitan enviarse por las interfaces que se conectan a otros routers con OSPF habilitado.</a:t>
            </a:r>
          </a:p>
          <a:p>
            <a:pPr marL="0" indent="0" algn="l" rtl="0"/>
            <a:r>
              <a:rPr lang="es-419" sz="1600">
                <a:solidFill>
                  <a:srgbClr val="000000"/>
                </a:solidFill>
              </a:rPr>
              <a:t>El envío de mensajes innecesarios en una LAN afecta la red de tres maneras:</a:t>
            </a:r>
          </a:p>
          <a:p>
            <a:pPr marL="285750" indent="-285750" algn="l" rtl="0">
              <a:buFont typeface="Arial" panose="020B0604020202020204" pitchFamily="34" charset="0"/>
              <a:buChar char="•"/>
            </a:pPr>
            <a:r>
              <a:rPr lang="es-419" sz="1600" b="1">
                <a:solidFill>
                  <a:srgbClr val="000000"/>
                </a:solidFill>
              </a:rPr>
              <a:t>Uso ineficaz del ancho de banda</a:t>
            </a:r>
            <a:r>
              <a:rPr lang="es-419" sz="1600">
                <a:solidFill>
                  <a:srgbClr val="000000"/>
                </a:solidFill>
              </a:rPr>
              <a:t> -se consume el ancho de banda disponible con el transporte de mensajes innecesarios.</a:t>
            </a:r>
          </a:p>
          <a:p>
            <a:pPr marL="285750" indent="-285750" algn="l" rtl="0">
              <a:buFont typeface="Arial" panose="020B0604020202020204" pitchFamily="34" charset="0"/>
              <a:buChar char="•"/>
            </a:pPr>
            <a:r>
              <a:rPr lang="es-419" sz="1600" b="1">
                <a:solidFill>
                  <a:srgbClr val="000000"/>
                </a:solidFill>
              </a:rPr>
              <a:t>Uso ineficaz de los recurso:</a:t>
            </a:r>
            <a:r>
              <a:rPr lang="es-419" sz="1600">
                <a:solidFill>
                  <a:srgbClr val="000000"/>
                </a:solidFill>
              </a:rPr>
              <a:t> - Todos los dispositivos en la LAN deben procesar el mensaje y, finalmente, descartarlo.</a:t>
            </a:r>
          </a:p>
          <a:p>
            <a:pPr marL="285750" indent="-285750" algn="l" rtl="0">
              <a:buFont typeface="Arial" panose="020B0604020202020204" pitchFamily="34" charset="0"/>
              <a:buChar char="•"/>
            </a:pPr>
            <a:r>
              <a:rPr lang="es-419" sz="1600" b="1">
                <a:solidFill>
                  <a:srgbClr val="000000"/>
                </a:solidFill>
              </a:rPr>
              <a:t>Mayor riesgo de seguridad</a:t>
            </a:r>
            <a:r>
              <a:rPr lang="es-419" sz="1600">
                <a:solidFill>
                  <a:srgbClr val="000000"/>
                </a:solidFill>
              </a:rPr>
              <a:t> : sin configuraciones de seguridad OSPF adicionales, los mensajes OSPF se pueden interceptar con software de detección de paquetes. Las actualizaciones de routing se pueden modificar y enviar de regreso al router, lo que daña la tabla de routing con métricas falsas que direccionan erróneamente el tráfico.</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392772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Configure las interfaces pasivas</a:t>
            </a:r>
          </a:p>
        </p:txBody>
      </p:sp>
      <p:sp>
        <p:nvSpPr>
          <p:cNvPr id="5" name="Content Placeholder 4">
            <a:extLst>
              <a:ext uri="{FF2B5EF4-FFF2-40B4-BE49-F238E27FC236}">
                <a16:creationId xmlns:a16="http://schemas.microsoft.com/office/drawing/2014/main" xmlns="" id="{EB0BDB27-D916-344D-802C-6AE1E967CC9E}"/>
              </a:ext>
            </a:extLst>
          </p:cNvPr>
          <p:cNvSpPr>
            <a:spLocks noGrp="1"/>
          </p:cNvSpPr>
          <p:nvPr>
            <p:ph idx="1"/>
          </p:nvPr>
        </p:nvSpPr>
        <p:spPr>
          <a:xfrm>
            <a:off x="474662" y="743126"/>
            <a:ext cx="3284537" cy="3678608"/>
          </a:xfrm>
        </p:spPr>
        <p:txBody>
          <a:bodyPr/>
          <a:lstStyle/>
          <a:p>
            <a:pPr marL="342900" indent="-342900" algn="l" rtl="0">
              <a:buFont typeface="Arial" panose="020B0604020202020204" pitchFamily="34" charset="0"/>
              <a:buChar char="•"/>
            </a:pPr>
            <a:r>
              <a:rPr lang="es-419" sz="1600">
                <a:solidFill>
                  <a:srgbClr val="000000"/>
                </a:solidFill>
              </a:rPr>
              <a:t>Utilice el comando</a:t>
            </a:r>
            <a:r>
              <a:rPr lang="es-419" sz="1600" b="1">
                <a:solidFill>
                  <a:srgbClr val="000000"/>
                </a:solidFill>
              </a:rPr>
              <a:t> passive-interface</a:t>
            </a:r>
            <a:r>
              <a:rPr lang="es-419" sz="1600">
                <a:solidFill>
                  <a:srgbClr val="000000"/>
                </a:solidFill>
              </a:rPr>
              <a:t> del modo de configuración del router para evitar la transmisión de mensajes de routing a través de una interfaz del router y permitir que se anuncie esa red a otros routers. </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show ip protocols</a:t>
            </a:r>
            <a:r>
              <a:rPr lang="es-419" sz="1600">
                <a:solidFill>
                  <a:srgbClr val="000000"/>
                </a:solidFill>
              </a:rPr>
              <a:t> se utiliza para verificar que la interfaz Gigabit Ethernet es pasiva.</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xmlns="" val="26027946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 Redes</a:t>
            </a:r>
            <a:r>
              <a:rPr lang="en-US" dirty="0"/>
              <a:t/>
            </a:r>
            <a:br>
              <a:rPr lang="en-US" dirty="0"/>
            </a:br>
            <a:r>
              <a:rPr lang="es-419" sz="2400"/>
              <a:t>OSPF Punto a Punto</a:t>
            </a:r>
            <a:r>
              <a:rPr lang="es-419" sz="1600"/>
              <a:t>OSPF</a:t>
            </a:r>
          </a:p>
        </p:txBody>
      </p:sp>
      <p:sp>
        <p:nvSpPr>
          <p:cNvPr id="4" name="Content Placeholder 3">
            <a:extLst>
              <a:ext uri="{FF2B5EF4-FFF2-40B4-BE49-F238E27FC236}">
                <a16:creationId xmlns:a16="http://schemas.microsoft.com/office/drawing/2014/main" xmlns="" id="{42E474EE-E44C-2C49-9DD4-6D60C5BA1BCC}"/>
              </a:ext>
            </a:extLst>
          </p:cNvPr>
          <p:cNvSpPr>
            <a:spLocks noGrp="1"/>
          </p:cNvSpPr>
          <p:nvPr>
            <p:ph idx="1"/>
          </p:nvPr>
        </p:nvSpPr>
        <p:spPr>
          <a:xfrm>
            <a:off x="474662" y="743126"/>
            <a:ext cx="8280057" cy="1387125"/>
          </a:xfrm>
        </p:spPr>
        <p:txBody>
          <a:bodyPr/>
          <a:lstStyle/>
          <a:p>
            <a:pPr marL="0" indent="0" algn="l" rtl="0"/>
            <a:r>
              <a:rPr lang="es-419" sz="1600">
                <a:solidFill>
                  <a:srgbClr val="000000"/>
                </a:solidFill>
              </a:rPr>
              <a:t>De forma predeterminada, los routers Cisco eligen DR y BDR en las interfaces Ethernet, incluso si solo hay otro dispositivo en el enlace. Puede verificarlo con el comando </a:t>
            </a:r>
            <a:r>
              <a:rPr lang="es-419" sz="1600" b="1">
                <a:solidFill>
                  <a:srgbClr val="000000"/>
                </a:solidFill>
              </a:rPr>
              <a:t>show ip ospf interface</a:t>
            </a:r>
            <a:r>
              <a:rPr lang="es-419" sz="1600">
                <a:solidFill>
                  <a:srgbClr val="000000"/>
                </a:solidFill>
              </a:rPr>
              <a:t> . El proceso de elección de DR/ BDR es innecesario ya que solo puede haber dos routers en la red punto a punto entre R1 y R2. Observe en la salida que el router ha designado el tipo de red como Broadcast. </a:t>
            </a:r>
          </a:p>
        </p:txBody>
      </p:sp>
      <p:sp>
        <p:nvSpPr>
          <p:cNvPr id="6" name="Rectangle 5">
            <a:extLst>
              <a:ext uri="{FF2B5EF4-FFF2-40B4-BE49-F238E27FC236}">
                <a16:creationId xmlns:a16="http://schemas.microsoft.com/office/drawing/2014/main" xmlns=""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 </a:t>
            </a:r>
            <a:r>
              <a:rPr lang="es-419" sz="1200" b="1">
                <a:solidFill>
                  <a:srgbClr val="FFFFFF"/>
                </a:solidFill>
                <a:latin typeface="Courier New" panose="02070309020205020404" pitchFamily="49" charset="0"/>
              </a:rPr>
              <a:t>show ip ospf interface GigabitEthernet 0/0/0</a:t>
            </a:r>
          </a:p>
          <a:p>
            <a:pPr rtl="0"/>
            <a:r>
              <a:rPr lang="es-419" sz="1200">
                <a:solidFill>
                  <a:srgbClr val="DFDFDF"/>
                </a:solidFill>
                <a:latin typeface="Courier New" panose="02070309020205020404" pitchFamily="49" charset="0"/>
              </a:rPr>
              <a:t>GigabitEthernet0/0/0 is up, line protocol is up </a:t>
            </a:r>
          </a:p>
          <a:p>
            <a:pPr rtl="0"/>
            <a:r>
              <a:rPr lang="es-419" sz="1200">
                <a:solidFill>
                  <a:srgbClr val="DFDFDF"/>
                </a:solidFill>
                <a:latin typeface="Courier New" panose="02070309020205020404" pitchFamily="49" charset="0"/>
              </a:rPr>
              <a:t>  Internet Address 10.1.1.5/30, Area 0, Attached via Interface Enable</a:t>
            </a:r>
          </a:p>
          <a:p>
            <a:pPr rtl="0"/>
            <a:r>
              <a:rPr lang="es-419" sz="1200">
                <a:solidFill>
                  <a:srgbClr val="DFDFDF"/>
                </a:solidFill>
                <a:latin typeface="Courier New" panose="02070309020205020404" pitchFamily="49" charset="0"/>
              </a:rPr>
              <a:t>  Process ID 10, Router ID 1.1.1.1, </a:t>
            </a:r>
            <a:r>
              <a:rPr lang="es-419" sz="1200">
                <a:solidFill>
                  <a:srgbClr val="FBAB18"/>
                </a:solidFill>
                <a:latin typeface="Courier New" panose="02070309020205020404" pitchFamily="49" charset="0"/>
              </a:rPr>
              <a:t>Network Type BROADCAST</a:t>
            </a:r>
            <a:r>
              <a:rPr lang="es-419" sz="1200">
                <a:solidFill>
                  <a:srgbClr val="DFDFDF"/>
                </a:solidFill>
                <a:latin typeface="Courier New" panose="02070309020205020404" pitchFamily="49" charset="0"/>
              </a:rPr>
              <a:t>, Cost: 1 </a:t>
            </a:r>
          </a:p>
          <a:p>
            <a:pPr rtl="0"/>
            <a:r>
              <a:rPr lang="es-419" sz="1200">
                <a:solidFill>
                  <a:srgbClr val="DFDFDF"/>
                </a:solidFill>
                <a:latin typeface="Courier New" panose="02070309020205020404" pitchFamily="49" charset="0"/>
              </a:rPr>
              <a:t>  Topology-MTID Cost Disabled Shutdown Topology Name </a:t>
            </a:r>
          </a:p>
          <a:p>
            <a:pPr rtl="0"/>
            <a:r>
              <a:rPr lang="es-419" sz="1200">
                <a:solidFill>
                  <a:srgbClr val="DFDFDF"/>
                </a:solidFill>
                <a:latin typeface="Courier New" panose="02070309020205020404" pitchFamily="49" charset="0"/>
              </a:rPr>
              <a:t>        0 1 no no Base </a:t>
            </a:r>
          </a:p>
          <a:p>
            <a:pPr rtl="0"/>
            <a:r>
              <a:rPr lang="es-419" sz="1200">
                <a:solidFill>
                  <a:srgbClr val="DFDFDF"/>
                </a:solidFill>
                <a:latin typeface="Courier New" panose="02070309020205020404" pitchFamily="49" charset="0"/>
              </a:rPr>
              <a:t>  Enabled by interface config, including secondary ip addresses </a:t>
            </a:r>
          </a:p>
          <a:p>
            <a:pPr rtl="0"/>
            <a:r>
              <a:rPr lang="es-419" sz="1200">
                <a:solidFill>
                  <a:srgbClr val="DFDFDF"/>
                </a:solidFill>
                <a:latin typeface="Courier New" panose="02070309020205020404" pitchFamily="49" charset="0"/>
              </a:rPr>
              <a:t>  Transmit Delay is 1 sec, State BDR, Priority 1 </a:t>
            </a:r>
          </a:p>
          <a:p>
            <a:pPr rtl="0"/>
            <a:r>
              <a:rPr lang="es-419" sz="1200">
                <a:solidFill>
                  <a:srgbClr val="FBAB18"/>
                </a:solidFill>
                <a:latin typeface="Courier New" panose="02070309020205020404" pitchFamily="49" charset="0"/>
              </a:rPr>
              <a:t>  Designated Router (ID) 2.2.2.2, Interface address 10.1.1.6</a:t>
            </a:r>
            <a:r>
              <a:rPr lang="es-419" sz="1200">
                <a:solidFill>
                  <a:srgbClr val="DFDFDF"/>
                </a:solidFill>
                <a:latin typeface="Courier New" panose="02070309020205020404" pitchFamily="49" charset="0"/>
              </a:rPr>
              <a:t> </a:t>
            </a:r>
          </a:p>
          <a:p>
            <a:pPr rtl="0"/>
            <a:r>
              <a:rPr lang="es-419" sz="1200">
                <a:solidFill>
                  <a:srgbClr val="FBAB18"/>
                </a:solidFill>
                <a:latin typeface="Courier New" panose="02070309020205020404" pitchFamily="49" charset="0"/>
              </a:rPr>
              <a:t>  Backup Designated router (ID) 1.1.1.1, Interface address 10.1.1.5</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  Timer intervals configured, Hello 10, Dead 40, Wait 40, Retransmit 5 </a:t>
            </a:r>
          </a:p>
          <a:p>
            <a:pPr rtl="0"/>
            <a:r>
              <a:rPr lang="es-419" sz="1200">
                <a:solidFill>
                  <a:srgbClr val="DFDFDF"/>
                </a:solidFill>
                <a:latin typeface="Courier New" panose="02070309020205020404" pitchFamily="49" charset="0"/>
              </a:rPr>
              <a:t>    oob-resync timeout 40</a:t>
            </a:r>
          </a:p>
        </p:txBody>
      </p:sp>
    </p:spTree>
    <p:custDataLst>
      <p:tags r:id="rId1"/>
    </p:custDataLst>
    <p:extLst>
      <p:ext uri="{BB962C8B-B14F-4D97-AF65-F5344CB8AC3E}">
        <p14:creationId xmlns:p14="http://schemas.microsoft.com/office/powerpoint/2010/main" xmlns="" val="2726944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Título de módulo: </a:t>
            </a:r>
            <a:r>
              <a:rPr lang="es-419"/>
              <a:t>Configuración OSPFv2 de área única</a:t>
            </a:r>
          </a:p>
          <a:p>
            <a:pPr marL="0" lvl="0" indent="0" defTabSz="914400" eaLnBrk="0" hangingPunct="0">
              <a:spcBef>
                <a:spcPct val="0"/>
              </a:spcBef>
              <a:spcAft>
                <a:spcPct val="0"/>
              </a:spcAft>
              <a:buClrTx/>
              <a:buSzTx/>
              <a:buNone/>
            </a:pPr>
            <a:endParaRPr lang="en-US" altLang="en-US" sz="1400" dirty="0"/>
          </a:p>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Objetivo del módulo</a:t>
            </a:r>
            <a:r>
              <a:rPr lang="es-419" sz="1400">
                <a:ea typeface="Calibri" panose="020F0502020204030204" pitchFamily="34" charset="0"/>
                <a:cs typeface="Calibri" panose="020F0502020204030204" pitchFamily="34" charset="0"/>
              </a:rPr>
              <a:t>: </a:t>
            </a:r>
            <a:r>
              <a:rPr lang="es-419"/>
              <a:t>Implementar OSPFv2 de área única en redes de acceso múltiple tanto punto a punto como broadcast.</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3613349718"/>
              </p:ext>
            </p:extLst>
          </p:nvPr>
        </p:nvGraphicFramePr>
        <p:xfrm>
          <a:off x="450866" y="1832941"/>
          <a:ext cx="7896830" cy="301371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xmlns="" val="2579019526"/>
                    </a:ext>
                  </a:extLst>
                </a:gridCol>
                <a:gridCol w="4882007">
                  <a:extLst>
                    <a:ext uri="{9D8B030D-6E8A-4147-A177-3AD203B41FA5}">
                      <a16:colId xmlns:a16="http://schemas.microsoft.com/office/drawing/2014/main" xmlns="" val="1764220437"/>
                    </a:ext>
                  </a:extLst>
                </a:gridCol>
              </a:tblGrid>
              <a:tr h="272843">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272843">
                <a:tc>
                  <a:txBody>
                    <a:bodyPr/>
                    <a:lstStyle/>
                    <a:p>
                      <a:pPr rtl="0" fontAlgn="ctr"/>
                      <a:r>
                        <a:rPr lang="es-419" b="1">
                          <a:solidFill>
                            <a:schemeClr val="bg1"/>
                          </a:solidFill>
                          <a:effectLst/>
                        </a:rPr>
                        <a:t>router ID de OSPF</a:t>
                      </a:r>
                    </a:p>
                  </a:txBody>
                  <a:tcPr marL="47625" marR="47625" marT="47625" marB="47625" anchor="ctr">
                    <a:solidFill>
                      <a:schemeClr val="accent1"/>
                    </a:solidFill>
                  </a:tcPr>
                </a:tc>
                <a:tc>
                  <a:txBody>
                    <a:bodyPr/>
                    <a:lstStyle/>
                    <a:p>
                      <a:pPr rtl="0" fontAlgn="ctr"/>
                      <a:r>
                        <a:rPr lang="es-419" b="0">
                          <a:effectLst/>
                        </a:rPr>
                        <a:t>Configurar un router ID de OSPFv2.</a:t>
                      </a:r>
                    </a:p>
                  </a:txBody>
                  <a:tcPr marL="47625" marR="47625" marT="47625" marB="47625" anchor="ctr"/>
                </a:tc>
                <a:extLst>
                  <a:ext uri="{0D108BD9-81ED-4DB2-BD59-A6C34878D82A}">
                    <a16:rowId xmlns:a16="http://schemas.microsoft.com/office/drawing/2014/main" xmlns="" val="3150950737"/>
                  </a:ext>
                </a:extLst>
              </a:tr>
              <a:tr h="272843">
                <a:tc>
                  <a:txBody>
                    <a:bodyPr/>
                    <a:lstStyle/>
                    <a:p>
                      <a:pPr rtl="0" fontAlgn="ctr"/>
                      <a:r>
                        <a:rPr lang="es-419" b="1">
                          <a:solidFill>
                            <a:schemeClr val="bg1"/>
                          </a:solidFill>
                          <a:effectLst/>
                        </a:rPr>
                        <a:t>Redes punto a punto OSPF</a:t>
                      </a:r>
                    </a:p>
                  </a:txBody>
                  <a:tcPr marL="47625" marR="47625" marT="47625" marB="47625" anchor="ctr">
                    <a:solidFill>
                      <a:schemeClr val="accent1"/>
                    </a:solidFill>
                  </a:tcPr>
                </a:tc>
                <a:tc>
                  <a:txBody>
                    <a:bodyPr/>
                    <a:lstStyle/>
                    <a:p>
                      <a:pPr rtl="0" fontAlgn="ctr"/>
                      <a:r>
                        <a:rPr lang="es-419" b="0">
                          <a:effectLst/>
                        </a:rPr>
                        <a:t>Configurar OSPFv2 de área única en una red punto a punto.</a:t>
                      </a:r>
                    </a:p>
                  </a:txBody>
                  <a:tcPr marL="47625" marR="47625" marT="47625" marB="47625" anchor="ctr"/>
                </a:tc>
                <a:extLst>
                  <a:ext uri="{0D108BD9-81ED-4DB2-BD59-A6C34878D82A}">
                    <a16:rowId xmlns:a16="http://schemas.microsoft.com/office/drawing/2014/main" xmlns="" val="2772085455"/>
                  </a:ext>
                </a:extLst>
              </a:tr>
              <a:tr h="272843">
                <a:tc>
                  <a:txBody>
                    <a:bodyPr/>
                    <a:lstStyle/>
                    <a:p>
                      <a:pPr rtl="0" fontAlgn="ctr"/>
                      <a:r>
                        <a:rPr lang="es-419" b="1">
                          <a:solidFill>
                            <a:schemeClr val="bg1"/>
                          </a:solidFill>
                          <a:effectLst/>
                        </a:rPr>
                        <a:t>Redes OSPF de acceso múltiple</a:t>
                      </a:r>
                    </a:p>
                  </a:txBody>
                  <a:tcPr marL="47625" marR="47625" marT="47625" marB="47625" anchor="ctr">
                    <a:solidFill>
                      <a:schemeClr val="accent1"/>
                    </a:solidFill>
                  </a:tcPr>
                </a:tc>
                <a:tc>
                  <a:txBody>
                    <a:bodyPr/>
                    <a:lstStyle/>
                    <a:p>
                      <a:pPr rtl="0" fontAlgn="ctr"/>
                      <a:r>
                        <a:rPr lang="es-419" b="0">
                          <a:effectLst/>
                        </a:rPr>
                        <a:t>Configurar la prioridad de interfaz OSPF para influenciar la elección del DR/BDR en una red de acceso múltiple.</a:t>
                      </a:r>
                    </a:p>
                  </a:txBody>
                  <a:tcPr marL="47625" marR="47625" marT="47625" marB="47625" anchor="ctr"/>
                </a:tc>
                <a:extLst>
                  <a:ext uri="{0D108BD9-81ED-4DB2-BD59-A6C34878D82A}">
                    <a16:rowId xmlns:a16="http://schemas.microsoft.com/office/drawing/2014/main" xmlns="" val="3228802595"/>
                  </a:ext>
                </a:extLst>
              </a:tr>
              <a:tr h="272843">
                <a:tc>
                  <a:txBody>
                    <a:bodyPr/>
                    <a:lstStyle/>
                    <a:p>
                      <a:pPr rtl="0" fontAlgn="ctr"/>
                      <a:r>
                        <a:rPr lang="es-419" b="1">
                          <a:solidFill>
                            <a:schemeClr val="bg1"/>
                          </a:solidFill>
                          <a:effectLst/>
                        </a:rPr>
                        <a:t>Modifique OSPFv2 de área única</a:t>
                      </a:r>
                    </a:p>
                  </a:txBody>
                  <a:tcPr marL="47625" marR="47625" marT="47625" marB="47625" anchor="ctr">
                    <a:solidFill>
                      <a:schemeClr val="accent1"/>
                    </a:solidFill>
                  </a:tcPr>
                </a:tc>
                <a:tc>
                  <a:txBody>
                    <a:bodyPr/>
                    <a:lstStyle/>
                    <a:p>
                      <a:pPr rtl="0" fontAlgn="ctr"/>
                      <a:r>
                        <a:rPr lang="es-419" b="0">
                          <a:effectLst/>
                        </a:rPr>
                        <a:t>Implementar modificaciones para cambiar el funcionamiento de OSPFv2 de área única.</a:t>
                      </a:r>
                    </a:p>
                  </a:txBody>
                  <a:tcPr marL="47625" marR="47625" marT="47625" marB="47625" anchor="ctr"/>
                </a:tc>
                <a:extLst>
                  <a:ext uri="{0D108BD9-81ED-4DB2-BD59-A6C34878D82A}">
                    <a16:rowId xmlns:a16="http://schemas.microsoft.com/office/drawing/2014/main" xmlns="" val="3134809945"/>
                  </a:ext>
                </a:extLst>
              </a:tr>
              <a:tr h="272843">
                <a:tc>
                  <a:txBody>
                    <a:bodyPr/>
                    <a:lstStyle/>
                    <a:p>
                      <a:pPr rtl="0" fontAlgn="ctr"/>
                      <a:r>
                        <a:rPr lang="es-419" b="1">
                          <a:solidFill>
                            <a:schemeClr val="bg1"/>
                          </a:solidFill>
                          <a:effectLst/>
                        </a:rPr>
                        <a:t>Propagación de ruta predeterminada</a:t>
                      </a:r>
                    </a:p>
                  </a:txBody>
                  <a:tcPr marL="47625" marR="47625" marT="47625" marB="47625" anchor="ctr">
                    <a:solidFill>
                      <a:schemeClr val="accent1"/>
                    </a:solidFill>
                  </a:tcPr>
                </a:tc>
                <a:tc>
                  <a:txBody>
                    <a:bodyPr/>
                    <a:lstStyle/>
                    <a:p>
                      <a:pPr rtl="0" fontAlgn="ctr"/>
                      <a:r>
                        <a:rPr lang="es-419" b="0">
                          <a:effectLst/>
                        </a:rPr>
                        <a:t>Configurar el protocolo OSPF para propagar una ruta predeterminada.</a:t>
                      </a:r>
                    </a:p>
                  </a:txBody>
                  <a:tcPr marL="47625" marR="47625" marT="47625" marB="47625" anchor="ctr"/>
                </a:tc>
                <a:extLst>
                  <a:ext uri="{0D108BD9-81ED-4DB2-BD59-A6C34878D82A}">
                    <a16:rowId xmlns:a16="http://schemas.microsoft.com/office/drawing/2014/main" xmlns="" val="2841641446"/>
                  </a:ext>
                </a:extLst>
              </a:tr>
              <a:tr h="272843">
                <a:tc>
                  <a:txBody>
                    <a:bodyPr/>
                    <a:lstStyle/>
                    <a:p>
                      <a:pPr rtl="0" fontAlgn="ctr"/>
                      <a:r>
                        <a:rPr lang="es-419" b="1">
                          <a:solidFill>
                            <a:schemeClr val="bg1"/>
                          </a:solidFill>
                          <a:effectLst/>
                        </a:rPr>
                        <a:t>Verifique OSPFv2 de área única</a:t>
                      </a:r>
                    </a:p>
                  </a:txBody>
                  <a:tcPr marL="47625" marR="47625" marT="47625" marB="47625" anchor="ctr">
                    <a:solidFill>
                      <a:schemeClr val="accent1"/>
                    </a:solidFill>
                  </a:tcPr>
                </a:tc>
                <a:tc>
                  <a:txBody>
                    <a:bodyPr/>
                    <a:lstStyle/>
                    <a:p>
                      <a:pPr rtl="0" fontAlgn="ctr"/>
                      <a:r>
                        <a:rPr lang="es-419" b="0">
                          <a:effectLst/>
                        </a:rPr>
                        <a:t>Verificar la implementación de un protocolo OSPFv2 de área única.</a:t>
                      </a:r>
                    </a:p>
                  </a:txBody>
                  <a:tcPr marL="47625" marR="47625" marT="47625" marB="47625" anchor="ctr"/>
                </a:tc>
                <a:extLst>
                  <a:ext uri="{0D108BD9-81ED-4DB2-BD59-A6C34878D82A}">
                    <a16:rowId xmlns:a16="http://schemas.microsoft.com/office/drawing/2014/main" xmlns="" val="295464602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Redes OSPF punto a punto (Cont.) </a:t>
            </a:r>
          </a:p>
        </p:txBody>
      </p:sp>
      <p:sp>
        <p:nvSpPr>
          <p:cNvPr id="4" name="Content Placeholder 3">
            <a:extLst>
              <a:ext uri="{FF2B5EF4-FFF2-40B4-BE49-F238E27FC236}">
                <a16:creationId xmlns:a16="http://schemas.microsoft.com/office/drawing/2014/main" xmlns="" id="{42E474EE-E44C-2C49-9DD4-6D60C5BA1BCC}"/>
              </a:ext>
            </a:extLst>
          </p:cNvPr>
          <p:cNvSpPr>
            <a:spLocks noGrp="1"/>
          </p:cNvSpPr>
          <p:nvPr>
            <p:ph idx="1"/>
          </p:nvPr>
        </p:nvSpPr>
        <p:spPr>
          <a:xfrm>
            <a:off x="474662" y="743126"/>
            <a:ext cx="8280057" cy="955045"/>
          </a:xfrm>
        </p:spPr>
        <p:txBody>
          <a:bodyPr/>
          <a:lstStyle/>
          <a:p>
            <a:pPr marL="0" indent="0" algn="l" rtl="0"/>
            <a:r>
              <a:rPr lang="es-419" sz="1600">
                <a:solidFill>
                  <a:srgbClr val="000000"/>
                </a:solidFill>
              </a:rPr>
              <a:t>Para cambiar esto a una red punto a punto, utilice el comando de configuración de interfaz </a:t>
            </a:r>
            <a:r>
              <a:rPr lang="es-419" sz="1600" b="1">
                <a:solidFill>
                  <a:srgbClr val="000000"/>
                </a:solidFill>
              </a:rPr>
              <a:t>ip ospf network point-to-point</a:t>
            </a:r>
            <a:r>
              <a:rPr lang="es-419" sz="1600">
                <a:solidFill>
                  <a:srgbClr val="000000"/>
                </a:solidFill>
              </a:rPr>
              <a:t> en todas las interfaces en las que desee deshabilitar el proceso de elección DR/BDR.</a:t>
            </a:r>
          </a:p>
        </p:txBody>
      </p:sp>
      <p:sp>
        <p:nvSpPr>
          <p:cNvPr id="2" name="Rectangle 1">
            <a:extLst>
              <a:ext uri="{FF2B5EF4-FFF2-40B4-BE49-F238E27FC236}">
                <a16:creationId xmlns:a16="http://schemas.microsoft.com/office/drawing/2014/main" xmlns=""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interface GigabitEthernet 0/0/0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ip ospf network point-to-point</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*Jun 6 00:44:05.208: %OSPF-5-ADJCHG: Process 10, Nbr 2.2.2.2 on GigabitEthernet0/0/0 from FULL to DOWN, Neighbor Down: Interface down or detached </a:t>
            </a:r>
          </a:p>
          <a:p>
            <a:pPr rtl="0"/>
            <a:r>
              <a:rPr lang="es-419" sz="1200">
                <a:solidFill>
                  <a:srgbClr val="DFDFDF"/>
                </a:solidFill>
                <a:latin typeface="Courier New" panose="02070309020205020404" pitchFamily="49" charset="0"/>
              </a:rPr>
              <a:t>*Jun 6 00:44:05.211: %OSPF-5-ADJCHG: Process 10, Nbr 2.2.2.2 on GigabitEthernet0/0/0 from LOADING to FULL, Loading Done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end</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a:t>
            </a:r>
            <a:r>
              <a:rPr lang="es-419" sz="1200" b="1">
                <a:solidFill>
                  <a:srgbClr val="DFDFDF"/>
                </a:solidFill>
                <a:latin typeface="Courier New" panose="02070309020205020404" pitchFamily="49" charset="0"/>
              </a:rPr>
              <a:t>show ip ospf interface GigabitEthernet 0/0/0</a:t>
            </a:r>
          </a:p>
          <a:p>
            <a:pPr rtl="0"/>
            <a:r>
              <a:rPr lang="es-419" sz="1200">
                <a:solidFill>
                  <a:srgbClr val="DFDFDF"/>
                </a:solidFill>
                <a:latin typeface="Courier New" panose="02070309020205020404" pitchFamily="49" charset="0"/>
              </a:rPr>
              <a:t>GigabitEthernet0/0/0 is up, line protocol is up </a:t>
            </a:r>
          </a:p>
          <a:p>
            <a:pPr rtl="0"/>
            <a:r>
              <a:rPr lang="es-419" sz="1200">
                <a:solidFill>
                  <a:srgbClr val="DFDFDF"/>
                </a:solidFill>
                <a:latin typeface="Courier New" panose="02070309020205020404" pitchFamily="49" charset="0"/>
              </a:rPr>
              <a:t>  Internet Address 10.1.1.5/30, Area 0, Attached via Interface Enable</a:t>
            </a:r>
          </a:p>
          <a:p>
            <a:pPr rtl="0"/>
            <a:r>
              <a:rPr lang="es-419" sz="1200">
                <a:solidFill>
                  <a:srgbClr val="DFDFDF"/>
                </a:solidFill>
                <a:latin typeface="Courier New" panose="02070309020205020404" pitchFamily="49" charset="0"/>
              </a:rPr>
              <a:t>  Process ID 10, Router ID 1.1.1.1, </a:t>
            </a:r>
            <a:r>
              <a:rPr lang="es-419" sz="1200">
                <a:solidFill>
                  <a:srgbClr val="FBAB18"/>
                </a:solidFill>
                <a:latin typeface="Courier New" panose="02070309020205020404" pitchFamily="49" charset="0"/>
              </a:rPr>
              <a:t>Network Type POINT_TO_POINT</a:t>
            </a:r>
            <a:r>
              <a:rPr lang="es-419" sz="1200">
                <a:solidFill>
                  <a:srgbClr val="DFDFDF"/>
                </a:solidFill>
                <a:latin typeface="Courier New" panose="02070309020205020404" pitchFamily="49" charset="0"/>
              </a:rPr>
              <a:t>, Cost: 1                      </a:t>
            </a:r>
          </a:p>
          <a:p>
            <a:pPr rtl="0"/>
            <a:r>
              <a:rPr lang="es-419" sz="1200">
                <a:solidFill>
                  <a:srgbClr val="DFDFDF"/>
                </a:solidFill>
                <a:latin typeface="Courier New" panose="02070309020205020404" pitchFamily="49" charset="0"/>
              </a:rPr>
              <a:t>  Topology-MTID Cost Disabled Shutdown Topology Name</a:t>
            </a:r>
          </a:p>
        </p:txBody>
      </p:sp>
    </p:spTree>
    <p:custDataLst>
      <p:tags r:id="rId1"/>
    </p:custDataLst>
    <p:extLst>
      <p:ext uri="{BB962C8B-B14F-4D97-AF65-F5344CB8AC3E}">
        <p14:creationId xmlns:p14="http://schemas.microsoft.com/office/powerpoint/2010/main" xmlns="" val="472563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r>
              <a:rPr lang="en-US" dirty="0"/>
              <a:t/>
            </a:r>
            <a:br>
              <a:rPr lang="en-US" dirty="0"/>
            </a:br>
            <a:r>
              <a:rPr lang="es-419" sz="2400"/>
              <a:t>Loopbacks y Redes OSPF punto a punto</a:t>
            </a:r>
          </a:p>
        </p:txBody>
      </p:sp>
      <p:sp>
        <p:nvSpPr>
          <p:cNvPr id="6" name="Content Placeholder 5">
            <a:extLst>
              <a:ext uri="{FF2B5EF4-FFF2-40B4-BE49-F238E27FC236}">
                <a16:creationId xmlns:a16="http://schemas.microsoft.com/office/drawing/2014/main" xmlns="" id="{A35935EC-CBDC-CA44-911E-FF320B5E2330}"/>
              </a:ext>
            </a:extLst>
          </p:cNvPr>
          <p:cNvSpPr>
            <a:spLocks noGrp="1"/>
          </p:cNvSpPr>
          <p:nvPr>
            <p:ph idx="1"/>
          </p:nvPr>
        </p:nvSpPr>
        <p:spPr>
          <a:xfrm>
            <a:off x="474662" y="743125"/>
            <a:ext cx="8280057" cy="1352375"/>
          </a:xfrm>
        </p:spPr>
        <p:txBody>
          <a:bodyPr/>
          <a:lstStyle/>
          <a:p>
            <a:pPr marL="342900" indent="-342900" algn="l" rtl="0">
              <a:buFont typeface="Arial" panose="020B0604020202020204" pitchFamily="34" charset="0"/>
              <a:buChar char="•"/>
            </a:pPr>
            <a:r>
              <a:rPr lang="es-419" sz="1600">
                <a:solidFill>
                  <a:srgbClr val="000000"/>
                </a:solidFill>
              </a:rPr>
              <a:t>Utilice loopbacks para proporcionar interfaces adicionales para una variedad de propósitos. De forma predeterminada, las interfaces loopback se anuncian como rutas de host /32.</a:t>
            </a:r>
          </a:p>
          <a:p>
            <a:pPr marL="342900" indent="-342900" algn="l" rtl="0">
              <a:buFont typeface="Arial" panose="020B0604020202020204" pitchFamily="34" charset="0"/>
              <a:buChar char="•"/>
            </a:pPr>
            <a:r>
              <a:rPr lang="es-419" sz="1600">
                <a:solidFill>
                  <a:srgbClr val="000000"/>
                </a:solidFill>
              </a:rPr>
              <a:t>Para simular una LAN real, la interfaz de loopback se puede configurar como una red punto a punto para anunciar la red completa.</a:t>
            </a:r>
          </a:p>
          <a:p>
            <a:pPr marL="342900" indent="-342900" algn="l" rtl="0">
              <a:buFont typeface="Arial" panose="020B0604020202020204" pitchFamily="34" charset="0"/>
              <a:buChar char="•"/>
            </a:pPr>
            <a:r>
              <a:rPr lang="es-419" sz="1600">
                <a:solidFill>
                  <a:srgbClr val="000000"/>
                </a:solidFill>
              </a:rPr>
              <a:t>Lo que R2 ve cuando R1 anuncia la interfaz de loopback tal cual:</a:t>
            </a:r>
          </a:p>
        </p:txBody>
      </p:sp>
      <p:sp>
        <p:nvSpPr>
          <p:cNvPr id="7" name="Rectangle 6">
            <a:extLst>
              <a:ext uri="{FF2B5EF4-FFF2-40B4-BE49-F238E27FC236}">
                <a16:creationId xmlns:a16="http://schemas.microsoft.com/office/drawing/2014/main" xmlns="" id="{BC6E8652-745D-624D-A856-771EE65438E9}"/>
              </a:ext>
            </a:extLst>
          </p:cNvPr>
          <p:cNvSpPr/>
          <p:nvPr/>
        </p:nvSpPr>
        <p:spPr>
          <a:xfrm>
            <a:off x="714643" y="2360557"/>
            <a:ext cx="7800093" cy="461665"/>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R2#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route</a:t>
            </a:r>
            <a:r>
              <a:rPr lang="es-419" sz="1200" b="1" dirty="0">
                <a:solidFill>
                  <a:srgbClr val="FFFFFF"/>
                </a:solidFill>
                <a:latin typeface="Courier New" panose="02070309020205020404" pitchFamily="49" charset="0"/>
              </a:rPr>
              <a:t> | </a:t>
            </a:r>
            <a:r>
              <a:rPr lang="es-419" sz="1200" b="1" dirty="0" err="1">
                <a:solidFill>
                  <a:srgbClr val="FFFFFF"/>
                </a:solidFill>
                <a:latin typeface="Courier New" panose="02070309020205020404" pitchFamily="49" charset="0"/>
              </a:rPr>
              <a:t>include</a:t>
            </a:r>
            <a:r>
              <a:rPr lang="es-419" sz="1200" b="1" dirty="0">
                <a:solidFill>
                  <a:srgbClr val="FFFFFF"/>
                </a:solidFill>
                <a:latin typeface="Courier New" panose="02070309020205020404" pitchFamily="49" charset="0"/>
              </a:rPr>
              <a:t> 10.10.1</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O 10.10.1.1/</a:t>
            </a:r>
            <a:r>
              <a:rPr lang="es-419" sz="1200" dirty="0">
                <a:solidFill>
                  <a:srgbClr val="FBAB18"/>
                </a:solidFill>
                <a:latin typeface="Courier New" panose="02070309020205020404" pitchFamily="49" charset="0"/>
              </a:rPr>
              <a:t>32</a:t>
            </a:r>
            <a:r>
              <a:rPr lang="es-419" sz="1200" dirty="0">
                <a:solidFill>
                  <a:srgbClr val="DFDFDF"/>
                </a:solidFill>
                <a:latin typeface="Courier New" panose="02070309020205020404" pitchFamily="49" charset="0"/>
              </a:rPr>
              <a:t> [110/2] </a:t>
            </a:r>
            <a:r>
              <a:rPr lang="es-419" sz="1200" dirty="0" err="1">
                <a:solidFill>
                  <a:srgbClr val="DFDFDF"/>
                </a:solidFill>
                <a:latin typeface="Courier New" panose="02070309020205020404" pitchFamily="49" charset="0"/>
              </a:rPr>
              <a:t>via</a:t>
            </a:r>
            <a:r>
              <a:rPr lang="es-419" sz="1200" dirty="0">
                <a:solidFill>
                  <a:srgbClr val="DFDFDF"/>
                </a:solidFill>
                <a:latin typeface="Courier New" panose="02070309020205020404" pitchFamily="49" charset="0"/>
              </a:rPr>
              <a:t> 10.1.1.5, 00:03:05, GigabitEthernet0/0/0</a:t>
            </a:r>
          </a:p>
        </p:txBody>
      </p:sp>
      <p:sp>
        <p:nvSpPr>
          <p:cNvPr id="8" name="TextBox 7">
            <a:extLst>
              <a:ext uri="{FF2B5EF4-FFF2-40B4-BE49-F238E27FC236}">
                <a16:creationId xmlns:a16="http://schemas.microsoft.com/office/drawing/2014/main" xmlns=""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rtl="0">
              <a:buFont typeface="Arial" panose="020B0604020202020204" pitchFamily="34" charset="0"/>
              <a:buChar char="•"/>
            </a:pPr>
            <a:r>
              <a:rPr lang="es-419" sz="1600">
                <a:solidFill>
                  <a:srgbClr val="000000"/>
                </a:solidFill>
              </a:rPr>
              <a:t>Cambio en la configuración en R1:</a:t>
            </a:r>
          </a:p>
        </p:txBody>
      </p:sp>
      <p:sp>
        <p:nvSpPr>
          <p:cNvPr id="9" name="Rectangle 8">
            <a:extLst>
              <a:ext uri="{FF2B5EF4-FFF2-40B4-BE49-F238E27FC236}">
                <a16:creationId xmlns:a16="http://schemas.microsoft.com/office/drawing/2014/main" xmlns=""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R1(config-if)# </a:t>
            </a:r>
            <a:r>
              <a:rPr lang="es-419" sz="1200" b="1">
                <a:solidFill>
                  <a:srgbClr val="FFFFFF"/>
                </a:solidFill>
                <a:latin typeface="Courier New" panose="02070309020205020404" pitchFamily="49" charset="0"/>
              </a:rPr>
              <a:t>interface Loopback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FFFFFF"/>
                </a:solidFill>
                <a:latin typeface="Courier New" panose="02070309020205020404" pitchFamily="49" charset="0"/>
              </a:rPr>
              <a:t>ip ospf network point-to-point</a:t>
            </a:r>
          </a:p>
        </p:txBody>
      </p:sp>
      <p:sp>
        <p:nvSpPr>
          <p:cNvPr id="10" name="TextBox 9">
            <a:extLst>
              <a:ext uri="{FF2B5EF4-FFF2-40B4-BE49-F238E27FC236}">
                <a16:creationId xmlns:a16="http://schemas.microsoft.com/office/drawing/2014/main" xmlns=""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rtl="0">
              <a:buFont typeface="Arial" panose="020B0604020202020204" pitchFamily="34" charset="0"/>
              <a:buChar char="•"/>
            </a:pPr>
            <a:r>
              <a:rPr lang="es-419" sz="1600">
                <a:solidFill>
                  <a:srgbClr val="000000"/>
                </a:solidFill>
              </a:rPr>
              <a:t>Resultado en R2:</a:t>
            </a:r>
          </a:p>
        </p:txBody>
      </p:sp>
      <p:sp>
        <p:nvSpPr>
          <p:cNvPr id="11" name="Rectangle 10">
            <a:extLst>
              <a:ext uri="{FF2B5EF4-FFF2-40B4-BE49-F238E27FC236}">
                <a16:creationId xmlns:a16="http://schemas.microsoft.com/office/drawing/2014/main" xmlns=""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R2# </a:t>
            </a:r>
            <a:r>
              <a:rPr lang="es-419" sz="1200" b="1">
                <a:solidFill>
                  <a:srgbClr val="FFFFFF"/>
                </a:solidFill>
                <a:latin typeface="Courier New" panose="02070309020205020404" pitchFamily="49" charset="0"/>
              </a:rPr>
              <a:t>show ip route | include 10.10.1</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O 10.10.1.0/</a:t>
            </a:r>
            <a:r>
              <a:rPr lang="es-419" sz="1200">
                <a:solidFill>
                  <a:srgbClr val="FBAB18"/>
                </a:solidFill>
                <a:latin typeface="Courier New" panose="02070309020205020404" pitchFamily="49" charset="0"/>
              </a:rPr>
              <a:t>24</a:t>
            </a:r>
            <a:r>
              <a:rPr lang="es-419" sz="1200">
                <a:solidFill>
                  <a:srgbClr val="DFDFDF"/>
                </a:solidFill>
                <a:latin typeface="Courier New" panose="02070309020205020404" pitchFamily="49" charset="0"/>
              </a:rPr>
              <a:t> [110/2] via 10.1.1.5, 00:03:05, GigabitEthernet0/0/0</a:t>
            </a:r>
          </a:p>
        </p:txBody>
      </p:sp>
    </p:spTree>
    <p:custDataLst>
      <p:tags r:id="rId1"/>
    </p:custDataLst>
    <p:extLst>
      <p:ext uri="{BB962C8B-B14F-4D97-AF65-F5344CB8AC3E}">
        <p14:creationId xmlns:p14="http://schemas.microsoft.com/office/powerpoint/2010/main" xmlns="" val="3605094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1290" y="11289"/>
            <a:ext cx="9031111" cy="731837"/>
          </a:xfrm>
        </p:spPr>
        <p:txBody>
          <a:bodyPr/>
          <a:lstStyle/>
          <a:p>
            <a:pPr rtl="0"/>
            <a:r>
              <a:rPr lang="es-419" sz="2400"/>
              <a:t>Redes punto a punto OSPFPacket Tracer - Configuración OSPFv2 de área única punto a punto</a:t>
            </a:r>
          </a:p>
        </p:txBody>
      </p:sp>
      <p:sp>
        <p:nvSpPr>
          <p:cNvPr id="4" name="Content Placeholder 3">
            <a:extLst>
              <a:ext uri="{FF2B5EF4-FFF2-40B4-BE49-F238E27FC236}">
                <a16:creationId xmlns:a16="http://schemas.microsoft.com/office/drawing/2014/main" xmlns="" id="{7E614C1A-E2F7-B54C-AD6A-941D59485D26}"/>
              </a:ext>
            </a:extLst>
          </p:cNvPr>
          <p:cNvSpPr>
            <a:spLocks noGrp="1"/>
          </p:cNvSpPr>
          <p:nvPr>
            <p:ph idx="1"/>
          </p:nvPr>
        </p:nvSpPr>
        <p:spPr>
          <a:xfrm>
            <a:off x="474662" y="743126"/>
            <a:ext cx="8280057" cy="3678608"/>
          </a:xfrm>
        </p:spPr>
        <p:txBody>
          <a:bodyPr/>
          <a:lstStyle/>
          <a:p>
            <a:pPr marL="0" indent="0" algn="l" rtl="0"/>
            <a:r>
              <a:rPr lang="es-419" sz="1600">
                <a:solidFill>
                  <a:srgbClr val="000000"/>
                </a:solidFill>
              </a:rPr>
              <a:t>En esta actividad de Packet Tracer, hará lo siguiente:</a:t>
            </a:r>
          </a:p>
          <a:p>
            <a:pPr marL="0" indent="0" algn="l"/>
            <a:endParaRPr lang="en-US" sz="1600" dirty="0">
              <a:solidFill>
                <a:srgbClr val="000000"/>
              </a:solidFill>
            </a:endParaRPr>
          </a:p>
          <a:p>
            <a:pPr marL="285750" indent="-285750" algn="l" rtl="0">
              <a:buFont typeface="Arial" panose="020B0604020202020204" pitchFamily="34" charset="0"/>
              <a:buChar char="•"/>
            </a:pPr>
            <a:r>
              <a:rPr lang="es-419" sz="1400">
                <a:solidFill>
                  <a:srgbClr val="000000"/>
                </a:solidFill>
              </a:rPr>
              <a:t>Configure explícitamente los router IDs.</a:t>
            </a:r>
          </a:p>
          <a:p>
            <a:pPr marL="285750" indent="-285750" algn="l" rtl="0">
              <a:buFont typeface="Arial" panose="020B0604020202020204" pitchFamily="34" charset="0"/>
              <a:buChar char="•"/>
            </a:pPr>
            <a:r>
              <a:rPr lang="es-419" sz="1400">
                <a:solidFill>
                  <a:srgbClr val="000000"/>
                </a:solidFill>
              </a:rPr>
              <a:t>Configure el comando </a:t>
            </a:r>
            <a:r>
              <a:rPr lang="es-419" sz="1400" b="1">
                <a:solidFill>
                  <a:srgbClr val="000000"/>
                </a:solidFill>
              </a:rPr>
              <a:t>network</a:t>
            </a:r>
            <a:r>
              <a:rPr lang="es-419" sz="1400">
                <a:solidFill>
                  <a:srgbClr val="000000"/>
                </a:solidFill>
              </a:rPr>
              <a:t> en R1 utilizando el wildcard mask basada en la máscara de subred.</a:t>
            </a:r>
          </a:p>
          <a:p>
            <a:pPr marL="285750" indent="-285750" algn="l" rtl="0">
              <a:buFont typeface="Arial" panose="020B0604020202020204" pitchFamily="34" charset="0"/>
              <a:buChar char="•"/>
            </a:pPr>
            <a:r>
              <a:rPr lang="es-419" sz="1400">
                <a:solidFill>
                  <a:srgbClr val="000000"/>
                </a:solidFill>
              </a:rPr>
              <a:t>Configure el comando </a:t>
            </a:r>
            <a:r>
              <a:rPr lang="es-419" sz="1400" b="1">
                <a:solidFill>
                  <a:srgbClr val="000000"/>
                </a:solidFill>
              </a:rPr>
              <a:t>network</a:t>
            </a:r>
            <a:r>
              <a:rPr lang="es-419" sz="1400">
                <a:solidFill>
                  <a:srgbClr val="000000"/>
                </a:solidFill>
              </a:rPr>
              <a:t> en R2 usando el wildcard mask quad-zero.</a:t>
            </a:r>
          </a:p>
          <a:p>
            <a:pPr marL="285750" indent="-285750" algn="l" rtl="0">
              <a:buFont typeface="Arial" panose="020B0604020202020204" pitchFamily="34" charset="0"/>
              <a:buChar char="•"/>
            </a:pPr>
            <a:r>
              <a:rPr lang="es-419" sz="1400">
                <a:solidFill>
                  <a:srgbClr val="000000"/>
                </a:solidFill>
              </a:rPr>
              <a:t>Configure el comando </a:t>
            </a:r>
            <a:r>
              <a:rPr lang="es-419" sz="1400" b="1">
                <a:solidFill>
                  <a:srgbClr val="000000"/>
                </a:solidFill>
              </a:rPr>
              <a:t>ip ospf</a:t>
            </a:r>
            <a:r>
              <a:rPr lang="es-419" sz="1400">
                <a:solidFill>
                  <a:srgbClr val="000000"/>
                </a:solidFill>
              </a:rPr>
              <a:t> interface en R3.</a:t>
            </a:r>
          </a:p>
          <a:p>
            <a:pPr marL="285750" indent="-285750" algn="l" rtl="0">
              <a:buFont typeface="Arial" panose="020B0604020202020204" pitchFamily="34" charset="0"/>
              <a:buChar char="•"/>
            </a:pPr>
            <a:r>
              <a:rPr lang="es-419" sz="1400">
                <a:solidFill>
                  <a:srgbClr val="000000"/>
                </a:solidFill>
              </a:rPr>
              <a:t>Configure las interfaces pasivas.</a:t>
            </a:r>
          </a:p>
          <a:p>
            <a:pPr marL="285750" indent="-285750" algn="l" rtl="0">
              <a:buFont typeface="Arial" panose="020B0604020202020204" pitchFamily="34" charset="0"/>
              <a:buChar char="•"/>
            </a:pPr>
            <a:r>
              <a:rPr lang="es-419" sz="1400">
                <a:solidFill>
                  <a:srgbClr val="000000"/>
                </a:solidFill>
              </a:rPr>
              <a:t>Verifique el funcionamiento de OSPF utilizando los comandos </a:t>
            </a:r>
            <a:r>
              <a:rPr lang="es-419" sz="1400" b="1">
                <a:solidFill>
                  <a:srgbClr val="000000"/>
                </a:solidFill>
              </a:rPr>
              <a:t>show ip protocols</a:t>
            </a:r>
            <a:r>
              <a:rPr lang="es-419" sz="1400">
                <a:solidFill>
                  <a:srgbClr val="000000"/>
                </a:solidFill>
              </a:rPr>
              <a:t> y </a:t>
            </a:r>
            <a:r>
              <a:rPr lang="es-419" sz="1400" b="1">
                <a:solidFill>
                  <a:srgbClr val="000000"/>
                </a:solidFill>
              </a:rPr>
              <a:t>show ip route</a:t>
            </a:r>
            <a:r>
              <a:rPr lang="es-419" sz="1400">
                <a:solidFill>
                  <a:srgbClr val="000000"/>
                </a:solidFill>
              </a:rPr>
              <a:t> .</a:t>
            </a:r>
          </a:p>
        </p:txBody>
      </p:sp>
    </p:spTree>
    <p:custDataLst>
      <p:tags r:id="rId1"/>
    </p:custDataLst>
    <p:extLst>
      <p:ext uri="{BB962C8B-B14F-4D97-AF65-F5344CB8AC3E}">
        <p14:creationId xmlns:p14="http://schemas.microsoft.com/office/powerpoint/2010/main" xmlns="" val="9579118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2.3 Redes OSPF de acceso múltiple</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2.3 - Redes OSPF multiacceso</a:t>
            </a:r>
            <a:r>
              <a:rPr lang="en-US" dirty="0"/>
              <a:t/>
            </a:r>
            <a:br>
              <a:rPr lang="en-US" dirty="0"/>
            </a:br>
            <a:r>
              <a:rPr lang="es-419" sz="2400"/>
              <a:t>Tipos de red OPSF</a:t>
            </a:r>
          </a:p>
        </p:txBody>
      </p:sp>
      <p:sp>
        <p:nvSpPr>
          <p:cNvPr id="5" name="Content Placeholder 4">
            <a:extLst>
              <a:ext uri="{FF2B5EF4-FFF2-40B4-BE49-F238E27FC236}">
                <a16:creationId xmlns:a16="http://schemas.microsoft.com/office/drawing/2014/main" xmlns="" id="{E83D4AF4-B335-144C-B647-344196CCC9B5}"/>
              </a:ext>
            </a:extLst>
          </p:cNvPr>
          <p:cNvSpPr>
            <a:spLocks noGrp="1"/>
          </p:cNvSpPr>
          <p:nvPr>
            <p:ph idx="1"/>
          </p:nvPr>
        </p:nvSpPr>
        <p:spPr>
          <a:xfrm>
            <a:off x="474663" y="731837"/>
            <a:ext cx="4097338" cy="3689897"/>
          </a:xfrm>
        </p:spPr>
        <p:txBody>
          <a:bodyPr/>
          <a:lstStyle/>
          <a:p>
            <a:pPr marL="0" indent="0" algn="l" rtl="0"/>
            <a:r>
              <a:rPr lang="es-419" sz="1600">
                <a:solidFill>
                  <a:srgbClr val="000000"/>
                </a:solidFill>
              </a:rPr>
              <a:t>Otro tipo de red que utiliza OSPF es la red OSPF multiacceso. Las redes OSPF multiacceso son únicas, ya que un router controla la distribución de los LSA. </a:t>
            </a:r>
          </a:p>
          <a:p>
            <a:pPr marL="0" indent="0" algn="l" rtl="0"/>
            <a:r>
              <a:rPr lang="es-419" sz="1600">
                <a:solidFill>
                  <a:srgbClr val="000000"/>
                </a:solidFill>
              </a:rPr>
              <a:t>El router elegido para este rol debe ser determinado por el administrador de red a través de la configuración adecuada.</a:t>
            </a:r>
          </a:p>
        </p:txBody>
      </p:sp>
      <p:pic>
        <p:nvPicPr>
          <p:cNvPr id="7" name="Picture 6">
            <a:extLst>
              <a:ext uri="{FF2B5EF4-FFF2-40B4-BE49-F238E27FC236}">
                <a16:creationId xmlns:a16="http://schemas.microsoft.com/office/drawing/2014/main" xmlns=""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xmlns="" val="4215459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Redes de multiacceso OSPF</a:t>
            </a:r>
            <a:br>
              <a:rPr lang="es-419" sz="1600" dirty="0"/>
            </a:br>
            <a:r>
              <a:rPr lang="es-419" sz="2400" dirty="0" err="1"/>
              <a:t>Router</a:t>
            </a:r>
            <a:r>
              <a:rPr lang="es-419" sz="2400" dirty="0"/>
              <a:t> designado</a:t>
            </a:r>
          </a:p>
        </p:txBody>
      </p:sp>
      <p:sp>
        <p:nvSpPr>
          <p:cNvPr id="4" name="Content Placeholder 3">
            <a:extLst>
              <a:ext uri="{FF2B5EF4-FFF2-40B4-BE49-F238E27FC236}">
                <a16:creationId xmlns:a16="http://schemas.microsoft.com/office/drawing/2014/main" xmlns="" id="{D72C4DB9-9EEE-7545-8D36-CDCDBB534BC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En redes multiacceso, OSPF elige un DR y un BDR. El DR es responsable de recolectar y distribuir los LSA enviados y recibidos. El DR usa la dirección multicast de IPv4 224.0.0.5 que está destinada a todos los routers OSPF.</a:t>
            </a:r>
          </a:p>
          <a:p>
            <a:pPr marL="342900" indent="-342900" algn="l" rtl="0">
              <a:buFont typeface="Arial" panose="020B0604020202020204" pitchFamily="34" charset="0"/>
              <a:buChar char="•"/>
            </a:pPr>
            <a:r>
              <a:rPr lang="es-419" sz="1600">
                <a:solidFill>
                  <a:srgbClr val="000000"/>
                </a:solidFill>
              </a:rPr>
              <a:t>También se elige un BDR en caso de que falle el DR. El BDR escucha este intercambio en forma pasiva y mantiene una relación con todos los routers. Si el DR deja de producir paquetes Hello, el BDR se asciende a sí mismo y asume la función de DR.</a:t>
            </a:r>
          </a:p>
          <a:p>
            <a:pPr marL="342900" indent="-342900" algn="l" rtl="0">
              <a:buFont typeface="Arial" panose="020B0604020202020204" pitchFamily="34" charset="0"/>
              <a:buChar char="•"/>
            </a:pPr>
            <a:r>
              <a:rPr lang="es-419" sz="1600">
                <a:solidFill>
                  <a:srgbClr val="000000"/>
                </a:solidFill>
              </a:rPr>
              <a:t>Todos los demás routers se convierten en DROTHER (un router que no es DR ni BDR). Los dispositivos de acceso múltiple utilizan la dirección 224.0.0.6 (todos los routers designados) para enviar paquetes OSPF a DR y BDR. Sólo DR y BDR escuchan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450896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a:t>Topología de referencia de multiacceso OSPF Networks</a:t>
            </a:r>
          </a:p>
        </p:txBody>
      </p:sp>
      <p:sp>
        <p:nvSpPr>
          <p:cNvPr id="5" name="Content Placeholder 4">
            <a:extLst>
              <a:ext uri="{FF2B5EF4-FFF2-40B4-BE49-F238E27FC236}">
                <a16:creationId xmlns:a16="http://schemas.microsoft.com/office/drawing/2014/main" xmlns="" id="{912FF280-7814-7045-80D1-6CF62D9FA235}"/>
              </a:ext>
            </a:extLst>
          </p:cNvPr>
          <p:cNvSpPr>
            <a:spLocks noGrp="1"/>
          </p:cNvSpPr>
          <p:nvPr>
            <p:ph idx="1"/>
          </p:nvPr>
        </p:nvSpPr>
        <p:spPr>
          <a:xfrm>
            <a:off x="474662" y="731837"/>
            <a:ext cx="3781249" cy="3689897"/>
          </a:xfrm>
        </p:spPr>
        <p:txBody>
          <a:bodyPr/>
          <a:lstStyle/>
          <a:p>
            <a:pPr marL="342900" indent="-342900" algn="l" rtl="0">
              <a:buFont typeface="Arial" panose="020B0604020202020204" pitchFamily="34" charset="0"/>
              <a:buChar char="•"/>
            </a:pPr>
            <a:r>
              <a:rPr lang="es-419" sz="1600">
                <a:solidFill>
                  <a:srgbClr val="000000"/>
                </a:solidFill>
              </a:rPr>
              <a:t>En la topología de acceso múltiple que se muestra en la figura, hay tres routers interconectados a través de una red de acceso múltiple Ethernet común, 192.168.1.0/24.</a:t>
            </a:r>
          </a:p>
          <a:p>
            <a:pPr marL="342900" indent="-342900" algn="l" rtl="0">
              <a:buFont typeface="Arial" panose="020B0604020202020204" pitchFamily="34" charset="0"/>
              <a:buChar char="•"/>
            </a:pPr>
            <a:r>
              <a:rPr lang="es-419" sz="1600">
                <a:solidFill>
                  <a:srgbClr val="000000"/>
                </a:solidFill>
              </a:rPr>
              <a:t>Debido a que los routers están conectados a través de una red de acceso múltiple común, OSPF ha elegido automáticamente un DR y BDR. R3 ha sido elegido como DR porque su router ID es 3.3.3.3, que es la más alta en esta red. El R2 es el BDR porque tiene el segundo router ID más alta en la red.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xmlns="" val="18853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Las redes OSPF de acceso múltiple</a:t>
            </a:r>
            <a:r>
              <a:rPr lang="en-US" dirty="0"/>
              <a:t/>
            </a:r>
            <a:br>
              <a:rPr lang="en-US" dirty="0"/>
            </a:br>
            <a:r>
              <a:rPr lang="es-419" sz="2400"/>
              <a:t>Verifican las funciones del router OSPF</a:t>
            </a:r>
          </a:p>
        </p:txBody>
      </p:sp>
      <p:sp>
        <p:nvSpPr>
          <p:cNvPr id="4" name="Content Placeholder 3">
            <a:extLst>
              <a:ext uri="{FF2B5EF4-FFF2-40B4-BE49-F238E27FC236}">
                <a16:creationId xmlns:a16="http://schemas.microsoft.com/office/drawing/2014/main" xmlns="" id="{27301F4B-7117-2541-B262-8EBECB5A0F0B}"/>
              </a:ext>
            </a:extLst>
          </p:cNvPr>
          <p:cNvSpPr>
            <a:spLocks noGrp="1"/>
          </p:cNvSpPr>
          <p:nvPr>
            <p:ph idx="1"/>
          </p:nvPr>
        </p:nvSpPr>
        <p:spPr>
          <a:xfrm>
            <a:off x="399256" y="630237"/>
            <a:ext cx="8345488" cy="1590449"/>
          </a:xfrm>
        </p:spPr>
        <p:txBody>
          <a:bodyPr/>
          <a:lstStyle/>
          <a:p>
            <a:pPr marL="0" indent="0" algn="l" rtl="0"/>
            <a:r>
              <a:rPr lang="es-419" sz="1600">
                <a:solidFill>
                  <a:srgbClr val="000000"/>
                </a:solidFill>
              </a:rPr>
              <a:t>Para comprobar las funciones del OSPFv2, utilice el comando </a:t>
            </a:r>
            <a:r>
              <a:rPr lang="es-419" sz="1600" b="1">
                <a:solidFill>
                  <a:srgbClr val="000000"/>
                </a:solidFill>
              </a:rPr>
              <a:t>show ip</a:t>
            </a:r>
            <a:r>
              <a:rPr lang="es-419" sz="1600">
                <a:solidFill>
                  <a:srgbClr val="000000"/>
                </a:solidFill>
              </a:rPr>
              <a:t> </a:t>
            </a:r>
            <a:r>
              <a:rPr lang="es-419" sz="1600" b="1">
                <a:solidFill>
                  <a:srgbClr val="000000"/>
                </a:solidFill>
              </a:rPr>
              <a:t>ospf interface</a:t>
            </a:r>
            <a:r>
              <a:rPr lang="es-419" sz="1600">
                <a:solidFill>
                  <a:srgbClr val="000000"/>
                </a:solidFill>
              </a:rPr>
              <a:t>.</a:t>
            </a:r>
          </a:p>
          <a:p>
            <a:pPr marL="0" indent="0" algn="l" rtl="0"/>
            <a:r>
              <a:rPr lang="es-419" sz="1600">
                <a:solidFill>
                  <a:srgbClr val="000000"/>
                </a:solidFill>
              </a:rPr>
              <a:t>El resultado generado por R1 confirma que lo siguiente:</a:t>
            </a:r>
          </a:p>
          <a:p>
            <a:pPr marL="285750" indent="-285750" algn="l" rtl="0">
              <a:buFont typeface="Arial" panose="020B0604020202020204" pitchFamily="34" charset="0"/>
              <a:buChar char="•"/>
            </a:pPr>
            <a:r>
              <a:rPr lang="es-419" sz="1400">
                <a:solidFill>
                  <a:srgbClr val="000000"/>
                </a:solidFill>
              </a:rPr>
              <a:t>El R1 no es el DR ni el BDR, sino un DROTHER con una prioridad predeterminada de 1. (Línea 7)</a:t>
            </a:r>
          </a:p>
          <a:p>
            <a:pPr marL="285750" indent="-285750" algn="l" rtl="0">
              <a:buFont typeface="Arial" panose="020B0604020202020204" pitchFamily="34" charset="0"/>
              <a:buChar char="•"/>
            </a:pPr>
            <a:r>
              <a:rPr lang="es-419" sz="1400">
                <a:solidFill>
                  <a:srgbClr val="000000"/>
                </a:solidFill>
              </a:rPr>
              <a:t>El DR es el R3 el router ID 3.3.3.3 en la dirección IPv4 192.168.1.3; el BDR es el R2 con el router ID 2.2.2.2 en la dirección IPv4 192.168.1.2. (Líneas 8 y 9)</a:t>
            </a:r>
          </a:p>
          <a:p>
            <a:pPr marL="285750" indent="-285750" algn="l" rtl="0">
              <a:buFont typeface="Arial" panose="020B0604020202020204" pitchFamily="34" charset="0"/>
              <a:buChar char="•"/>
            </a:pPr>
            <a:r>
              <a:rPr lang="es-419" sz="1400">
                <a:solidFill>
                  <a:srgbClr val="000000"/>
                </a:solidFill>
              </a:rPr>
              <a:t>El R1 tiene dos adyacencias: una con el BDR y otra con el DR. (Líneas 20 a 22)</a:t>
            </a:r>
          </a:p>
        </p:txBody>
      </p:sp>
      <p:sp>
        <p:nvSpPr>
          <p:cNvPr id="2" name="Rectangle 1">
            <a:extLst>
              <a:ext uri="{FF2B5EF4-FFF2-40B4-BE49-F238E27FC236}">
                <a16:creationId xmlns:a16="http://schemas.microsoft.com/office/drawing/2014/main" xmlns=""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pPr rtl="0"/>
            <a:r>
              <a:rPr lang="es-419" sz="1100">
                <a:solidFill>
                  <a:schemeClr val="bg1"/>
                </a:solidFill>
                <a:latin typeface="Courier New" panose="02070309020205020404" pitchFamily="49" charset="0"/>
                <a:cs typeface="Courier New" panose="02070309020205020404" pitchFamily="49" charset="0"/>
              </a:rPr>
              <a:t>R1# </a:t>
            </a:r>
            <a:r>
              <a:rPr lang="es-419" sz="1100" b="1">
                <a:solidFill>
                  <a:schemeClr val="bg1"/>
                </a:solidFill>
                <a:latin typeface="Courier New" panose="02070309020205020404" pitchFamily="49" charset="0"/>
                <a:cs typeface="Courier New" panose="02070309020205020404" pitchFamily="49" charset="0"/>
              </a:rPr>
              <a:t>show ip ospf interface GigabitEthernet 0/0/0 </a:t>
            </a:r>
          </a:p>
          <a:p>
            <a:pPr rtl="0"/>
            <a:r>
              <a:rPr lang="es-419" sz="1100">
                <a:solidFill>
                  <a:schemeClr val="bg1"/>
                </a:solidFill>
                <a:latin typeface="Courier New" panose="02070309020205020404" pitchFamily="49" charset="0"/>
                <a:cs typeface="Courier New" panose="02070309020205020404" pitchFamily="49" charset="0"/>
              </a:rPr>
              <a:t>GigabitEthernet0/0/0 is up, line protocol is up</a:t>
            </a:r>
          </a:p>
          <a:p>
            <a:pPr rtl="0"/>
            <a:r>
              <a:rPr lang="es-419" sz="1100">
                <a:solidFill>
                  <a:schemeClr val="bg1"/>
                </a:solidFill>
                <a:latin typeface="Courier New" panose="02070309020205020404" pitchFamily="49" charset="0"/>
                <a:cs typeface="Courier New" panose="02070309020205020404" pitchFamily="49" charset="0"/>
              </a:rPr>
              <a:t>  Internet Address 192.168.1.1/24, Area 0, Attached via Interface Enable </a:t>
            </a:r>
          </a:p>
          <a:p>
            <a:pPr rtl="0"/>
            <a:r>
              <a:rPr lang="es-419" sz="1100">
                <a:solidFill>
                  <a:schemeClr val="bg1"/>
                </a:solidFill>
                <a:latin typeface="Courier New" panose="02070309020205020404" pitchFamily="49" charset="0"/>
                <a:cs typeface="Courier New" panose="02070309020205020404" pitchFamily="49" charset="0"/>
              </a:rPr>
              <a:t>  Process ID 10, Router ID 1.1.1.1, Network Type BROADCAST, Cost: 1     </a:t>
            </a:r>
          </a:p>
          <a:p>
            <a:pPr rtl="0"/>
            <a:r>
              <a:rPr lang="es-419" sz="1100">
                <a:solidFill>
                  <a:schemeClr val="bg1"/>
                </a:solidFill>
                <a:latin typeface="Courier New" panose="02070309020205020404" pitchFamily="49" charset="0"/>
                <a:cs typeface="Courier New" panose="02070309020205020404" pitchFamily="49" charset="0"/>
              </a:rPr>
              <a:t>  (output omitted) </a:t>
            </a:r>
          </a:p>
          <a:p>
            <a:pPr rtl="0"/>
            <a:r>
              <a:rPr lang="es-419" sz="1100">
                <a:solidFill>
                  <a:schemeClr val="bg1"/>
                </a:solidFill>
                <a:latin typeface="Courier New" panose="02070309020205020404" pitchFamily="49" charset="0"/>
                <a:cs typeface="Courier New" panose="02070309020205020404" pitchFamily="49" charset="0"/>
              </a:rPr>
              <a:t>  Transmit Delay is 1 sec, </a:t>
            </a:r>
            <a:r>
              <a:rPr lang="es-419" sz="110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s-419" sz="1100">
                <a:solidFill>
                  <a:schemeClr val="bg1"/>
                </a:solidFill>
                <a:latin typeface="Courier New" panose="02070309020205020404" pitchFamily="49" charset="0"/>
                <a:cs typeface="Courier New" panose="02070309020205020404" pitchFamily="49" charset="0"/>
              </a:rPr>
              <a:t> </a:t>
            </a:r>
          </a:p>
          <a:p>
            <a:pPr rtl="0"/>
            <a:r>
              <a:rPr lang="es-419" sz="1100">
                <a:solidFill>
                  <a:schemeClr val="bg1"/>
                </a:solidFill>
                <a:latin typeface="Courier New" panose="02070309020205020404" pitchFamily="49" charset="0"/>
                <a:cs typeface="Courier New" panose="02070309020205020404" pitchFamily="49" charset="0"/>
              </a:rPr>
              <a:t>  (output omitted)</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pPr rtl="0"/>
            <a:r>
              <a:rPr lang="es-419" sz="1100">
                <a:solidFill>
                  <a:schemeClr val="bg1"/>
                </a:solidFill>
                <a:latin typeface="Courier New" panose="02070309020205020404" pitchFamily="49" charset="0"/>
                <a:cs typeface="Courier New" panose="02070309020205020404" pitchFamily="49" charset="0"/>
              </a:rPr>
              <a:t>  Suppress hello for 0 neighbor(s) </a:t>
            </a:r>
          </a:p>
          <a:p>
            <a:pPr rtl="0"/>
            <a:r>
              <a:rPr lang="es-419" sz="11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1758683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Las redes OSPF de acceso múltiple</a:t>
            </a:r>
            <a:r>
              <a:rPr lang="en-US" dirty="0"/>
              <a:t/>
            </a:r>
            <a:br>
              <a:rPr lang="en-US" dirty="0"/>
            </a:br>
            <a:r>
              <a:rPr lang="es-419" sz="2400"/>
              <a:t>Verifican las funciones del router OSPF (cont.) </a:t>
            </a:r>
          </a:p>
        </p:txBody>
      </p:sp>
      <p:sp>
        <p:nvSpPr>
          <p:cNvPr id="4" name="Content Placeholder 3">
            <a:extLst>
              <a:ext uri="{FF2B5EF4-FFF2-40B4-BE49-F238E27FC236}">
                <a16:creationId xmlns:a16="http://schemas.microsoft.com/office/drawing/2014/main" xmlns="" id="{27301F4B-7117-2541-B262-8EBECB5A0F0B}"/>
              </a:ext>
            </a:extLst>
          </p:cNvPr>
          <p:cNvSpPr>
            <a:spLocks noGrp="1"/>
          </p:cNvSpPr>
          <p:nvPr>
            <p:ph idx="1"/>
          </p:nvPr>
        </p:nvSpPr>
        <p:spPr>
          <a:xfrm>
            <a:off x="124177" y="630237"/>
            <a:ext cx="8884355" cy="1551437"/>
          </a:xfrm>
        </p:spPr>
        <p:txBody>
          <a:bodyPr/>
          <a:lstStyle/>
          <a:p>
            <a:pPr marL="0" indent="0" algn="l" rtl="0"/>
            <a:r>
              <a:rPr lang="es-419" sz="1600">
                <a:solidFill>
                  <a:srgbClr val="000000"/>
                </a:solidFill>
              </a:rPr>
              <a:t>El resultado generado por R2 confirma lo siguiente:</a:t>
            </a:r>
          </a:p>
          <a:p>
            <a:pPr marL="342900" indent="-342900" algn="l" rtl="0">
              <a:buFont typeface="Arial" panose="020B0604020202020204" pitchFamily="34" charset="0"/>
              <a:buChar char="•"/>
            </a:pPr>
            <a:r>
              <a:rPr lang="es-419" sz="1400">
                <a:solidFill>
                  <a:srgbClr val="000000"/>
                </a:solidFill>
              </a:rPr>
              <a:t>El R2 es el BDR, con una prioridad predeterminada de 1. (Línea 7)</a:t>
            </a:r>
          </a:p>
          <a:p>
            <a:pPr marL="342900" indent="-342900" algn="l" rtl="0">
              <a:buFont typeface="Arial" panose="020B0604020202020204" pitchFamily="34" charset="0"/>
              <a:buChar char="•"/>
            </a:pPr>
            <a:r>
              <a:rPr lang="es-419" sz="1400">
                <a:solidFill>
                  <a:srgbClr val="000000"/>
                </a:solidFill>
              </a:rPr>
              <a:t>El DR es el R3 el router ID 3.3.3.3 en la dirección IPv4 192.168.1.3; el BDR es el R2 con el router ID 2.2.2.2 en la dirección IPv4 192.168.1.2. (Líneas 8 y 9)</a:t>
            </a:r>
          </a:p>
          <a:p>
            <a:pPr marL="342900" indent="-342900" algn="l" rtl="0">
              <a:buFont typeface="Arial" panose="020B0604020202020204" pitchFamily="34" charset="0"/>
              <a:buChar char="•"/>
            </a:pPr>
            <a:r>
              <a:rPr lang="es-419" sz="1400">
                <a:solidFill>
                  <a:srgbClr val="000000"/>
                </a:solidFill>
              </a:rPr>
              <a:t>El R2 tiene dos adyacencias, una con un vecino que tiene el router ID 1.1.1.1 (R1) y la otra con el DR. (Líneas 20 a 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xmlns=""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pPr rtl="0"/>
            <a:r>
              <a:rPr lang="es-419" sz="1100">
                <a:solidFill>
                  <a:schemeClr val="bg1"/>
                </a:solidFill>
                <a:latin typeface="Courier New" panose="02070309020205020404" pitchFamily="49" charset="0"/>
                <a:cs typeface="Courier New" panose="02070309020205020404" pitchFamily="49" charset="0"/>
              </a:rPr>
              <a:t>R2# </a:t>
            </a:r>
            <a:r>
              <a:rPr lang="es-419" sz="1100" b="1">
                <a:solidFill>
                  <a:schemeClr val="bg1"/>
                </a:solidFill>
                <a:latin typeface="Courier New" panose="02070309020205020404" pitchFamily="49" charset="0"/>
                <a:cs typeface="Courier New" panose="02070309020205020404" pitchFamily="49" charset="0"/>
              </a:rPr>
              <a:t>show ip ospf interface GigabitEthernet 0/0/0 </a:t>
            </a:r>
          </a:p>
          <a:p>
            <a:pPr rtl="0"/>
            <a:r>
              <a:rPr lang="es-419" sz="11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es-419" sz="1100">
                <a:solidFill>
                  <a:schemeClr val="bg1"/>
                </a:solidFill>
                <a:latin typeface="Courier New" panose="02070309020205020404" pitchFamily="49" charset="0"/>
                <a:cs typeface="Courier New" panose="02070309020205020404" pitchFamily="49" charset="0"/>
              </a:rPr>
              <a:t>  Internet Address 192.168.1.2/24, Area 0, Attached via Interface Enable</a:t>
            </a:r>
          </a:p>
          <a:p>
            <a:pPr rtl="0"/>
            <a:r>
              <a:rPr lang="es-419" sz="1100">
                <a:solidFill>
                  <a:schemeClr val="bg1"/>
                </a:solidFill>
                <a:latin typeface="Courier New" panose="02070309020205020404" pitchFamily="49" charset="0"/>
                <a:cs typeface="Courier New" panose="02070309020205020404" pitchFamily="49" charset="0"/>
              </a:rPr>
              <a:t>  Process ID 10, Router ID 2.2.2.2, Network Type BROADCAST, Cost: 1 </a:t>
            </a:r>
          </a:p>
          <a:p>
            <a:pPr rtl="0"/>
            <a:r>
              <a:rPr lang="es-419" sz="1100">
                <a:solidFill>
                  <a:schemeClr val="bg1"/>
                </a:solidFill>
                <a:latin typeface="Courier New" panose="02070309020205020404" pitchFamily="49" charset="0"/>
                <a:cs typeface="Courier New" panose="02070309020205020404" pitchFamily="49" charset="0"/>
              </a:rPr>
              <a:t>  (output omitted)</a:t>
            </a:r>
          </a:p>
          <a:p>
            <a:pPr rtl="0"/>
            <a:r>
              <a:rPr lang="es-419" sz="1100">
                <a:solidFill>
                  <a:schemeClr val="bg1"/>
                </a:solidFill>
                <a:latin typeface="Courier New" panose="02070309020205020404" pitchFamily="49" charset="0"/>
                <a:cs typeface="Courier New" panose="02070309020205020404" pitchFamily="49" charset="0"/>
              </a:rPr>
              <a:t>  Transmit Delay is 1 sec, </a:t>
            </a:r>
            <a:r>
              <a:rPr lang="es-419" sz="110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pPr rtl="0"/>
            <a:r>
              <a:rPr lang="es-419" sz="1100">
                <a:solidFill>
                  <a:schemeClr val="bg1"/>
                </a:solidFill>
                <a:latin typeface="Courier New" panose="02070309020205020404" pitchFamily="49" charset="0"/>
                <a:cs typeface="Courier New" panose="02070309020205020404" pitchFamily="49" charset="0"/>
              </a:rPr>
              <a:t>  </a:t>
            </a:r>
            <a:r>
              <a:rPr lang="es-419" sz="110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pPr rtl="0"/>
            <a:r>
              <a:rPr lang="es-419" sz="1100">
                <a:solidFill>
                  <a:schemeClr val="bg1"/>
                </a:solidFill>
                <a:latin typeface="Courier New" panose="02070309020205020404" pitchFamily="49" charset="0"/>
                <a:cs typeface="Courier New" panose="02070309020205020404" pitchFamily="49" charset="0"/>
              </a:rPr>
              <a:t>  (output omitted)</a:t>
            </a:r>
          </a:p>
          <a:p>
            <a:pPr rtl="0"/>
            <a:r>
              <a:rPr lang="es-419" sz="1100">
                <a:solidFill>
                  <a:schemeClr val="bg1"/>
                </a:solidFill>
                <a:latin typeface="Courier New" panose="02070309020205020404" pitchFamily="49" charset="0"/>
                <a:cs typeface="Courier New" panose="02070309020205020404" pitchFamily="49" charset="0"/>
              </a:rPr>
              <a:t>  </a:t>
            </a:r>
            <a:r>
              <a:rPr lang="es-419" sz="110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pPr rtl="0"/>
            <a:r>
              <a:rPr lang="es-419" sz="110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pPr rtl="0"/>
            <a:r>
              <a:rPr lang="es-419" sz="1100">
                <a:solidFill>
                  <a:schemeClr val="bg1"/>
                </a:solidFill>
                <a:latin typeface="Courier New" panose="02070309020205020404" pitchFamily="49" charset="0"/>
                <a:cs typeface="Courier New" panose="02070309020205020404" pitchFamily="49" charset="0"/>
              </a:rPr>
              <a:t>  Suppress hello for 0 neighbor(s) </a:t>
            </a:r>
          </a:p>
          <a:p>
            <a:pPr rtl="0"/>
            <a:r>
              <a:rPr lang="es-419" sz="110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xmlns="" val="32154689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Las redes OSPF de acceso múltiple</a:t>
            </a:r>
            <a:r>
              <a:rPr lang="en-US" dirty="0"/>
              <a:t/>
            </a:r>
            <a:br>
              <a:rPr lang="en-US" dirty="0"/>
            </a:br>
            <a:r>
              <a:rPr lang="es-419" sz="2400"/>
              <a:t>Verifican las funciones del router OSPF (cont.) </a:t>
            </a:r>
          </a:p>
        </p:txBody>
      </p:sp>
      <p:sp>
        <p:nvSpPr>
          <p:cNvPr id="4" name="Content Placeholder 3">
            <a:extLst>
              <a:ext uri="{FF2B5EF4-FFF2-40B4-BE49-F238E27FC236}">
                <a16:creationId xmlns:a16="http://schemas.microsoft.com/office/drawing/2014/main" xmlns="" id="{27301F4B-7117-2541-B262-8EBECB5A0F0B}"/>
              </a:ext>
            </a:extLst>
          </p:cNvPr>
          <p:cNvSpPr>
            <a:spLocks noGrp="1"/>
          </p:cNvSpPr>
          <p:nvPr>
            <p:ph idx="1"/>
          </p:nvPr>
        </p:nvSpPr>
        <p:spPr>
          <a:xfrm>
            <a:off x="124177" y="630237"/>
            <a:ext cx="8884355" cy="1479917"/>
          </a:xfrm>
        </p:spPr>
        <p:txBody>
          <a:bodyPr/>
          <a:lstStyle/>
          <a:p>
            <a:pPr marL="0" indent="0" algn="l" rtl="0"/>
            <a:r>
              <a:rPr lang="es-419" sz="1600">
                <a:solidFill>
                  <a:srgbClr val="000000"/>
                </a:solidFill>
              </a:rPr>
              <a:t>El resultado generado por R3 confirma lo siguiente:</a:t>
            </a:r>
          </a:p>
          <a:p>
            <a:pPr marL="285750" indent="-285750" algn="l" rtl="0">
              <a:buFont typeface="Arial" panose="020B0604020202020204" pitchFamily="34" charset="0"/>
              <a:buChar char="•"/>
            </a:pPr>
            <a:r>
              <a:rPr lang="es-419" sz="1400">
                <a:solidFill>
                  <a:srgbClr val="000000"/>
                </a:solidFill>
              </a:rPr>
              <a:t>El R3 es el DR, con una prioridad predeterminada de 1. (Línea 7)</a:t>
            </a:r>
          </a:p>
          <a:p>
            <a:pPr marL="285750" indent="-285750" algn="l" rtl="0">
              <a:buFont typeface="Arial" panose="020B0604020202020204" pitchFamily="34" charset="0"/>
              <a:buChar char="•"/>
            </a:pPr>
            <a:r>
              <a:rPr lang="es-419" sz="1400">
                <a:solidFill>
                  <a:srgbClr val="000000"/>
                </a:solidFill>
              </a:rPr>
              <a:t>El DR es el R3 el router ID 3.3.3.3 en la dirección IPv4 192.168.1.3; el BDR es el R2 con el router ID 2.2.2.2 en la dirección IPv4 192.168.1.2. (Líneas 8 y 9)</a:t>
            </a:r>
          </a:p>
          <a:p>
            <a:pPr marL="285750" indent="-285750" algn="l" rtl="0">
              <a:buFont typeface="Arial" panose="020B0604020202020204" pitchFamily="34" charset="0"/>
              <a:buChar char="•"/>
            </a:pPr>
            <a:r>
              <a:rPr lang="es-419" sz="1400">
                <a:solidFill>
                  <a:srgbClr val="000000"/>
                </a:solidFill>
              </a:rPr>
              <a:t>El R3 tiene dos adyacencias, una con un vecino que tiene el router ID 1.1.1.1 (R1) y la otra con el BDR. (Líneas 20 a 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xmlns=""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R3# </a:t>
            </a:r>
            <a:r>
              <a:rPr lang="es-419" sz="1200" b="1" dirty="0">
                <a:solidFill>
                  <a:schemeClr val="bg1"/>
                </a:solidFill>
                <a:latin typeface="Courier New" panose="02070309020205020404" pitchFamily="49" charset="0"/>
                <a:cs typeface="Courier New" panose="02070309020205020404" pitchFamily="49" charset="0"/>
              </a:rPr>
              <a:t>show ip ospf interface GigabitEthernet 0/0/0 </a:t>
            </a:r>
          </a:p>
          <a:p>
            <a:pPr rtl="0"/>
            <a:r>
              <a:rPr lang="es-419" sz="1200" dirty="0">
                <a:solidFill>
                  <a:schemeClr val="bg1"/>
                </a:solidFill>
                <a:latin typeface="Courier New" panose="02070309020205020404" pitchFamily="49" charset="0"/>
                <a:cs typeface="Courier New" panose="02070309020205020404" pitchFamily="49" charset="0"/>
              </a:rPr>
              <a:t>GigabitEthernet0/0/0 is up, line protocol is up </a:t>
            </a:r>
          </a:p>
          <a:p>
            <a:pPr rtl="0"/>
            <a:r>
              <a:rPr lang="es-419" sz="1200" dirty="0">
                <a:solidFill>
                  <a:schemeClr val="bg1"/>
                </a:solidFill>
                <a:latin typeface="Courier New" panose="02070309020205020404" pitchFamily="49" charset="0"/>
                <a:cs typeface="Courier New" panose="02070309020205020404" pitchFamily="49" charset="0"/>
              </a:rPr>
              <a:t>  Internet Address 192.168.1.3/24, Area 0, Attached via Interface Enable</a:t>
            </a:r>
          </a:p>
          <a:p>
            <a:pPr rtl="0"/>
            <a:r>
              <a:rPr lang="es-419" sz="1200" dirty="0">
                <a:solidFill>
                  <a:schemeClr val="bg1"/>
                </a:solidFill>
                <a:latin typeface="Courier New" panose="02070309020205020404" pitchFamily="49" charset="0"/>
                <a:cs typeface="Courier New" panose="02070309020205020404" pitchFamily="49" charset="0"/>
              </a:rPr>
              <a:t>  Process ID 10, Router ID </a:t>
            </a:r>
            <a:r>
              <a:rPr lang="es-419" sz="1200" dirty="0" smtClean="0">
                <a:solidFill>
                  <a:schemeClr val="bg1"/>
                </a:solidFill>
                <a:latin typeface="Courier New" panose="02070309020205020404" pitchFamily="49" charset="0"/>
                <a:cs typeface="Courier New" panose="02070309020205020404" pitchFamily="49" charset="0"/>
              </a:rPr>
              <a:t>3.3.3.3, </a:t>
            </a:r>
            <a:r>
              <a:rPr lang="es-419" sz="1200" dirty="0">
                <a:solidFill>
                  <a:schemeClr val="bg1"/>
                </a:solidFill>
                <a:latin typeface="Courier New" panose="02070309020205020404" pitchFamily="49" charset="0"/>
                <a:cs typeface="Courier New" panose="02070309020205020404" pitchFamily="49" charset="0"/>
              </a:rPr>
              <a:t>Network Type BROADCAST, Cost: 1 </a:t>
            </a:r>
          </a:p>
          <a:p>
            <a:pPr rtl="0"/>
            <a:r>
              <a:rPr lang="es-419" sz="1200" dirty="0">
                <a:solidFill>
                  <a:schemeClr val="bg1"/>
                </a:solidFill>
                <a:latin typeface="Courier New" panose="02070309020205020404" pitchFamily="49" charset="0"/>
                <a:cs typeface="Courier New" panose="02070309020205020404" pitchFamily="49" charset="0"/>
              </a:rPr>
              <a:t>  (output omitted)</a:t>
            </a:r>
          </a:p>
          <a:p>
            <a:pPr rtl="0"/>
            <a:r>
              <a:rPr lang="es-419" sz="1200" dirty="0">
                <a:solidFill>
                  <a:schemeClr val="bg1"/>
                </a:solidFill>
                <a:latin typeface="Courier New" panose="02070309020205020404" pitchFamily="49" charset="0"/>
                <a:cs typeface="Courier New" panose="02070309020205020404" pitchFamily="49" charset="0"/>
              </a:rPr>
              <a:t>  Transmit Delay is 1 sec,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pPr rtl="0"/>
            <a:r>
              <a:rPr lang="es-419" sz="1200" dirty="0">
                <a:solidFill>
                  <a:schemeClr val="bg1"/>
                </a:solidFill>
                <a:latin typeface="Courier New" panose="02070309020205020404" pitchFamily="49" charset="0"/>
                <a:cs typeface="Courier New" panose="02070309020205020404" pitchFamily="49" charset="0"/>
              </a:rPr>
              <a:t>  (output omitted)</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pPr rtl="0"/>
            <a:r>
              <a:rPr lang="es-419" sz="1200" dirty="0">
                <a:solidFill>
                  <a:schemeClr val="bg1"/>
                </a:solidFill>
                <a:latin typeface="Courier New" panose="02070309020205020404" pitchFamily="49" charset="0"/>
                <a:cs typeface="Courier New" panose="02070309020205020404" pitchFamily="49" charset="0"/>
              </a:rPr>
              <a:t>  Suppress hello for 0 neighbor(s) </a:t>
            </a:r>
          </a:p>
          <a:p>
            <a:pPr rtl="0"/>
            <a:r>
              <a:rPr lang="es-419" sz="1200" dirty="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xmlns="" val="41250617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2.1 - Router ID de OSPF</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OSPF multiacceso</a:t>
            </a:r>
            <a:r>
              <a:rPr lang="en-US" dirty="0"/>
              <a:t/>
            </a:r>
            <a:br>
              <a:rPr lang="en-US" dirty="0"/>
            </a:br>
            <a:r>
              <a:rPr lang="es-419" sz="2400"/>
              <a:t>Verifique adyacencias DR/BDR</a:t>
            </a:r>
          </a:p>
        </p:txBody>
      </p:sp>
      <p:sp>
        <p:nvSpPr>
          <p:cNvPr id="6" name="Content Placeholder 5">
            <a:extLst>
              <a:ext uri="{FF2B5EF4-FFF2-40B4-BE49-F238E27FC236}">
                <a16:creationId xmlns:a16="http://schemas.microsoft.com/office/drawing/2014/main" xmlns="" id="{A8B69BA0-1131-0144-9DE6-AC3DB7B3114F}"/>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Para comprobar las adyacencias OSPFv2, utilice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a:t>
            </a:r>
            <a:r>
              <a:rPr lang="es-419" sz="1600" b="1" dirty="0">
                <a:solidFill>
                  <a:srgbClr val="000000"/>
                </a:solidFill>
              </a:rPr>
              <a:t> </a:t>
            </a:r>
            <a:r>
              <a:rPr lang="es-419" sz="1600" b="1" dirty="0" err="1">
                <a:solidFill>
                  <a:srgbClr val="000000"/>
                </a:solidFill>
              </a:rPr>
              <a:t>neighbor</a:t>
            </a:r>
            <a:r>
              <a:rPr lang="es-419" sz="1600" b="1" dirty="0">
                <a:solidFill>
                  <a:srgbClr val="000000"/>
                </a:solidFill>
              </a:rPr>
              <a:t> </a:t>
            </a:r>
            <a:r>
              <a:rPr lang="es-419" sz="1600" dirty="0">
                <a:solidFill>
                  <a:srgbClr val="000000"/>
                </a:solidFill>
              </a:rPr>
              <a:t> El estado de los vecinos en las redes de acceso múltiple puede ser el siguiente:</a:t>
            </a:r>
          </a:p>
          <a:p>
            <a:pPr marL="342900" indent="-342900" algn="l" rtl="0">
              <a:buFont typeface="Arial" panose="020B0604020202020204" pitchFamily="34" charset="0"/>
              <a:buChar char="•"/>
            </a:pPr>
            <a:r>
              <a:rPr lang="es-419" sz="1400" b="1" dirty="0">
                <a:solidFill>
                  <a:srgbClr val="000000"/>
                </a:solidFill>
              </a:rPr>
              <a:t>FULL/DROTHER</a:t>
            </a:r>
            <a:r>
              <a:rPr lang="es-419" sz="1400" dirty="0">
                <a:solidFill>
                  <a:srgbClr val="000000"/>
                </a:solidFill>
              </a:rPr>
              <a:t> - Este es un </a:t>
            </a:r>
            <a:r>
              <a:rPr lang="es-419" sz="1400" dirty="0" err="1">
                <a:solidFill>
                  <a:srgbClr val="000000"/>
                </a:solidFill>
              </a:rPr>
              <a:t>router</a:t>
            </a:r>
            <a:r>
              <a:rPr lang="es-419" sz="1400" dirty="0">
                <a:solidFill>
                  <a:srgbClr val="000000"/>
                </a:solidFill>
              </a:rPr>
              <a:t> DR o BDR que está completamente adyacente con un </a:t>
            </a:r>
            <a:r>
              <a:rPr lang="es-419" sz="1400" dirty="0" err="1">
                <a:solidFill>
                  <a:srgbClr val="000000"/>
                </a:solidFill>
              </a:rPr>
              <a:t>router</a:t>
            </a:r>
            <a:r>
              <a:rPr lang="es-419" sz="1400" dirty="0">
                <a:solidFill>
                  <a:srgbClr val="000000"/>
                </a:solidFill>
              </a:rPr>
              <a:t> que no sea DR o BDR Estos dos vecinos pueden intercambiar paquetes </a:t>
            </a:r>
            <a:r>
              <a:rPr lang="es-419" sz="1400" dirty="0" err="1">
                <a:solidFill>
                  <a:srgbClr val="000000"/>
                </a:solidFill>
              </a:rPr>
              <a:t>Hello</a:t>
            </a:r>
            <a:r>
              <a:rPr lang="es-419" sz="1400" dirty="0">
                <a:solidFill>
                  <a:srgbClr val="000000"/>
                </a:solidFill>
              </a:rPr>
              <a:t>, actualizaciones, consultas, respuestas y acuses de recibo.</a:t>
            </a:r>
          </a:p>
          <a:p>
            <a:pPr marL="342900" indent="-342900" algn="l" rtl="0">
              <a:buFont typeface="Arial" panose="020B0604020202020204" pitchFamily="34" charset="0"/>
              <a:buChar char="•"/>
            </a:pPr>
            <a:r>
              <a:rPr lang="es-419" sz="1400" b="1" dirty="0" smtClean="0">
                <a:solidFill>
                  <a:srgbClr val="000000"/>
                </a:solidFill>
              </a:rPr>
              <a:t>FULL/BDR</a:t>
            </a:r>
            <a:r>
              <a:rPr lang="es-419" sz="1400" dirty="0" smtClean="0">
                <a:solidFill>
                  <a:srgbClr val="000000"/>
                </a:solidFill>
              </a:rPr>
              <a:t> </a:t>
            </a:r>
            <a:r>
              <a:rPr lang="es-419" sz="1400" dirty="0">
                <a:solidFill>
                  <a:srgbClr val="000000"/>
                </a:solidFill>
              </a:rPr>
              <a:t>- El router está completamente adyacente con el vecino DR indicado Estos dos vecinos pueden intercambiar paquetes Hello, actualizaciones, consultas, respuestas y acuses de recibo.</a:t>
            </a:r>
          </a:p>
          <a:p>
            <a:pPr marL="342900" indent="-342900" algn="l" rtl="0">
              <a:buFont typeface="Arial" panose="020B0604020202020204" pitchFamily="34" charset="0"/>
              <a:buChar char="•"/>
            </a:pPr>
            <a:r>
              <a:rPr lang="es-419" sz="1400" b="1" dirty="0" smtClean="0">
                <a:solidFill>
                  <a:srgbClr val="000000"/>
                </a:solidFill>
              </a:rPr>
              <a:t>FULL/DR</a:t>
            </a:r>
            <a:r>
              <a:rPr lang="es-419" sz="1400" dirty="0" smtClean="0">
                <a:solidFill>
                  <a:srgbClr val="000000"/>
                </a:solidFill>
              </a:rPr>
              <a:t> </a:t>
            </a:r>
            <a:r>
              <a:rPr lang="es-419" sz="1400" dirty="0">
                <a:solidFill>
                  <a:srgbClr val="000000"/>
                </a:solidFill>
              </a:rPr>
              <a:t>- El router es completamente adyacente con el vecino BDR indicado. Estos dos vecinos pueden intercambiar paquetes </a:t>
            </a:r>
            <a:r>
              <a:rPr lang="es-419" sz="1400" dirty="0" err="1">
                <a:solidFill>
                  <a:srgbClr val="000000"/>
                </a:solidFill>
              </a:rPr>
              <a:t>Hello</a:t>
            </a:r>
            <a:r>
              <a:rPr lang="es-419" sz="1400" dirty="0">
                <a:solidFill>
                  <a:srgbClr val="000000"/>
                </a:solidFill>
              </a:rPr>
              <a:t>, actualizaciones, consultas, respuestas y acuses de recibo.</a:t>
            </a:r>
          </a:p>
          <a:p>
            <a:pPr marL="342900" indent="-342900" algn="l" rtl="0">
              <a:buFont typeface="Arial" panose="020B0604020202020204" pitchFamily="34" charset="0"/>
              <a:buChar char="•"/>
            </a:pPr>
            <a:r>
              <a:rPr lang="es-419" sz="1400" b="1" dirty="0">
                <a:solidFill>
                  <a:srgbClr val="000000"/>
                </a:solidFill>
              </a:rPr>
              <a:t>2-WAY/DROTHER</a:t>
            </a:r>
            <a:r>
              <a:rPr lang="es-419" sz="1400" dirty="0">
                <a:solidFill>
                  <a:srgbClr val="000000"/>
                </a:solidFill>
              </a:rPr>
              <a:t> - El </a:t>
            </a:r>
            <a:r>
              <a:rPr lang="es-419" sz="1400" dirty="0" err="1">
                <a:solidFill>
                  <a:srgbClr val="000000"/>
                </a:solidFill>
              </a:rPr>
              <a:t>router</a:t>
            </a:r>
            <a:r>
              <a:rPr lang="es-419" sz="1400" dirty="0">
                <a:solidFill>
                  <a:srgbClr val="000000"/>
                </a:solidFill>
              </a:rPr>
              <a:t> que no es DR o BDR tiene una relación vecina con otro </a:t>
            </a:r>
            <a:r>
              <a:rPr lang="es-419" sz="1400" dirty="0" err="1">
                <a:solidFill>
                  <a:srgbClr val="000000"/>
                </a:solidFill>
              </a:rPr>
              <a:t>router</a:t>
            </a:r>
            <a:r>
              <a:rPr lang="es-419" sz="1400" dirty="0">
                <a:solidFill>
                  <a:srgbClr val="000000"/>
                </a:solidFill>
              </a:rPr>
              <a:t> no DR o BDR Estos dos vecinos intercambian paquetes </a:t>
            </a:r>
            <a:r>
              <a:rPr lang="es-419" sz="1400" dirty="0" err="1">
                <a:solidFill>
                  <a:srgbClr val="000000"/>
                </a:solidFill>
              </a:rPr>
              <a:t>Hello</a:t>
            </a:r>
            <a:r>
              <a:rPr lang="es-419" sz="1400" dirty="0">
                <a:solidFill>
                  <a:srgbClr val="000000"/>
                </a:solidFill>
              </a:rPr>
              <a:t>.</a:t>
            </a:r>
          </a:p>
          <a:p>
            <a:pPr marL="0" indent="0" algn="l" rtl="0"/>
            <a:r>
              <a:rPr lang="es-419" sz="1600" dirty="0">
                <a:solidFill>
                  <a:srgbClr val="000000"/>
                </a:solidFill>
              </a:rPr>
              <a:t>En general, el estado normal de un </a:t>
            </a:r>
            <a:r>
              <a:rPr lang="es-419" sz="1600" dirty="0" err="1">
                <a:solidFill>
                  <a:srgbClr val="000000"/>
                </a:solidFill>
              </a:rPr>
              <a:t>router</a:t>
            </a:r>
            <a:r>
              <a:rPr lang="es-419" sz="1600" dirty="0">
                <a:solidFill>
                  <a:srgbClr val="000000"/>
                </a:solidFill>
              </a:rPr>
              <a:t> OSPF es FULL. Si un </a:t>
            </a:r>
            <a:r>
              <a:rPr lang="es-419" sz="1600" dirty="0" err="1">
                <a:solidFill>
                  <a:srgbClr val="000000"/>
                </a:solidFill>
              </a:rPr>
              <a:t>router</a:t>
            </a:r>
            <a:r>
              <a:rPr lang="es-419" sz="1600" dirty="0">
                <a:solidFill>
                  <a:srgbClr val="000000"/>
                </a:solidFill>
              </a:rPr>
              <a:t> está atascado en otro estado, es un indicio de que existen problemas en la formación de adyacencias. La única excepción a esto es el estado 2-WAY, que es normal en una red broadcast multiacceso.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7860388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Las redes OSPF de acceso múltiple</a:t>
            </a:r>
            <a:r>
              <a:rPr lang="en-US" dirty="0"/>
              <a:t/>
            </a:r>
            <a:br>
              <a:rPr lang="en-US" dirty="0"/>
            </a:br>
            <a:r>
              <a:rPr lang="es-419" sz="2400"/>
              <a:t>verifican adyacencias DR/BDR (Cont.) </a:t>
            </a:r>
          </a:p>
        </p:txBody>
      </p:sp>
      <p:sp>
        <p:nvSpPr>
          <p:cNvPr id="4" name="Content Placeholder 3">
            <a:extLst>
              <a:ext uri="{FF2B5EF4-FFF2-40B4-BE49-F238E27FC236}">
                <a16:creationId xmlns:a16="http://schemas.microsoft.com/office/drawing/2014/main" xmlns="" id="{F4565442-0DB6-B446-A7E7-7B59271AC5CF}"/>
              </a:ext>
            </a:extLst>
          </p:cNvPr>
          <p:cNvSpPr>
            <a:spLocks noGrp="1"/>
          </p:cNvSpPr>
          <p:nvPr>
            <p:ph idx="1"/>
          </p:nvPr>
        </p:nvSpPr>
        <p:spPr>
          <a:xfrm>
            <a:off x="474662" y="731838"/>
            <a:ext cx="8280057" cy="1177350"/>
          </a:xfrm>
        </p:spPr>
        <p:txBody>
          <a:bodyPr/>
          <a:lstStyle/>
          <a:p>
            <a:pPr marL="0" indent="0" algn="l" rtl="0"/>
            <a:r>
              <a:rPr lang="es-419" sz="1600">
                <a:solidFill>
                  <a:srgbClr val="000000"/>
                </a:solidFill>
              </a:rPr>
              <a:t>El resultado generado por R2 confirma que R2 tiene adyacencias con los siguientes routers:</a:t>
            </a:r>
          </a:p>
          <a:p>
            <a:pPr marL="342900" indent="-342900" algn="l" rtl="0">
              <a:buFont typeface="Arial" panose="020B0604020202020204" pitchFamily="34" charset="0"/>
              <a:buChar char="•"/>
            </a:pPr>
            <a:r>
              <a:rPr lang="es-419" sz="1600">
                <a:solidFill>
                  <a:srgbClr val="000000"/>
                </a:solidFill>
              </a:rPr>
              <a:t>El R1 con el router ID 1.1.1.1 está en estado Full, y su función no es ni DR ni BDR.</a:t>
            </a:r>
          </a:p>
          <a:p>
            <a:pPr marL="342900" indent="-342900" algn="l" rtl="0">
              <a:buFont typeface="Arial" panose="020B0604020202020204" pitchFamily="34" charset="0"/>
              <a:buChar char="•"/>
            </a:pPr>
            <a:r>
              <a:rPr lang="es-419" sz="1600">
                <a:solidFill>
                  <a:srgbClr val="000000"/>
                </a:solidFill>
              </a:rPr>
              <a:t>El R3 con el router ID 3.3.3.3 está en estado Full y cumple la función de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xmlns=""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R2# </a:t>
            </a:r>
            <a:r>
              <a:rPr lang="es-419" sz="1200" b="1">
                <a:solidFill>
                  <a:schemeClr val="bg1"/>
                </a:solidFill>
                <a:latin typeface="Courier New" panose="02070309020205020404" pitchFamily="49" charset="0"/>
                <a:cs typeface="Courier New" panose="02070309020205020404" pitchFamily="49" charset="0"/>
              </a:rPr>
              <a:t>show ip ospf neighbor </a:t>
            </a:r>
          </a:p>
          <a:p>
            <a:pPr rtl="0"/>
            <a:r>
              <a:rPr lang="es-419" sz="1200">
                <a:solidFill>
                  <a:schemeClr val="bg1"/>
                </a:solidFill>
                <a:latin typeface="Courier New" panose="02070309020205020404" pitchFamily="49" charset="0"/>
                <a:cs typeface="Courier New" panose="02070309020205020404" pitchFamily="49" charset="0"/>
              </a:rPr>
              <a:t>Neighbor ID Pri State Dead Time Address Interface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1.1.1.1</a:t>
            </a:r>
            <a:r>
              <a:rPr lang="es-419" sz="1200">
                <a:solidFill>
                  <a:schemeClr val="bg1"/>
                </a:solidFill>
                <a:latin typeface="Courier New" panose="02070309020205020404" pitchFamily="49" charset="0"/>
                <a:cs typeface="Courier New" panose="02070309020205020404" pitchFamily="49" charset="0"/>
              </a:rPr>
              <a:t> 1 </a:t>
            </a:r>
            <a:r>
              <a:rPr lang="es-419" sz="120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s-419" sz="1200">
                <a:solidFill>
                  <a:schemeClr val="bg1"/>
                </a:solidFill>
                <a:latin typeface="Courier New" panose="02070309020205020404" pitchFamily="49" charset="0"/>
                <a:cs typeface="Courier New" panose="02070309020205020404" pitchFamily="49" charset="0"/>
              </a:rPr>
              <a:t>00:00:31 192.168.1.1 GigabiteThernet0/0/0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3.3.3.3</a:t>
            </a:r>
            <a:r>
              <a:rPr lang="es-419" sz="1200">
                <a:solidFill>
                  <a:schemeClr val="bg1"/>
                </a:solidFill>
                <a:latin typeface="Courier New" panose="02070309020205020404" pitchFamily="49" charset="0"/>
                <a:cs typeface="Courier New" panose="02070309020205020404" pitchFamily="49" charset="0"/>
              </a:rPr>
              <a:t> 1 </a:t>
            </a:r>
            <a:r>
              <a:rPr lang="es-419" sz="1200">
                <a:solidFill>
                  <a:schemeClr val="accent6">
                    <a:lumMod val="60000"/>
                    <a:lumOff val="40000"/>
                  </a:schemeClr>
                </a:solidFill>
                <a:latin typeface="Courier New" panose="02070309020205020404" pitchFamily="49" charset="0"/>
                <a:cs typeface="Courier New" panose="02070309020205020404" pitchFamily="49" charset="0"/>
              </a:rPr>
              <a:t>FULL/DR </a:t>
            </a:r>
            <a:r>
              <a:rPr lang="es-419" sz="120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xmlns="" val="21655316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2000" dirty="0"/>
              <a:t>Redes OSPF multiacceso</a:t>
            </a:r>
            <a:r>
              <a:rPr lang="es-419" sz="2400" dirty="0"/>
              <a:t/>
            </a:r>
            <a:br>
              <a:rPr lang="es-419" sz="2400" dirty="0"/>
            </a:br>
            <a:r>
              <a:rPr lang="es-419" sz="2400" dirty="0"/>
              <a:t>Proceso de elección de DR/BDR predeterminado</a:t>
            </a:r>
            <a:endParaRPr lang="es-419" sz="1600" dirty="0"/>
          </a:p>
        </p:txBody>
      </p:sp>
      <p:sp>
        <p:nvSpPr>
          <p:cNvPr id="6" name="Content Placeholder 5">
            <a:extLst>
              <a:ext uri="{FF2B5EF4-FFF2-40B4-BE49-F238E27FC236}">
                <a16:creationId xmlns:a16="http://schemas.microsoft.com/office/drawing/2014/main" xmlns="" id="{D420674E-26B6-9548-B9CF-2D4A0599ED24}"/>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La decisión de elección del DR y el BDR OSPF se hace según los siguientes criterios, en orden secuencial:</a:t>
            </a:r>
          </a:p>
          <a:p>
            <a:pPr marL="342900" indent="-342900" algn="l" rtl="0">
              <a:buFont typeface="+mj-lt"/>
              <a:buAutoNum type="arabicPeriod"/>
            </a:pPr>
            <a:r>
              <a:rPr lang="es-419" sz="1600" dirty="0">
                <a:solidFill>
                  <a:srgbClr val="000000"/>
                </a:solidFill>
              </a:rPr>
              <a:t>Los </a:t>
            </a:r>
            <a:r>
              <a:rPr lang="es-419" sz="1600" dirty="0" err="1">
                <a:solidFill>
                  <a:srgbClr val="000000"/>
                </a:solidFill>
              </a:rPr>
              <a:t>routers</a:t>
            </a:r>
            <a:r>
              <a:rPr lang="es-419" sz="1600" dirty="0">
                <a:solidFill>
                  <a:srgbClr val="000000"/>
                </a:solidFill>
              </a:rPr>
              <a:t> en la red seleccionan como DR al </a:t>
            </a:r>
            <a:r>
              <a:rPr lang="es-419" sz="1600" dirty="0" err="1">
                <a:solidFill>
                  <a:srgbClr val="000000"/>
                </a:solidFill>
              </a:rPr>
              <a:t>router</a:t>
            </a:r>
            <a:r>
              <a:rPr lang="es-419" sz="1600" dirty="0">
                <a:solidFill>
                  <a:srgbClr val="000000"/>
                </a:solidFill>
              </a:rPr>
              <a:t> con la prioridad de interfaz más alta. El </a:t>
            </a:r>
            <a:r>
              <a:rPr lang="es-419" sz="1600" dirty="0" err="1">
                <a:solidFill>
                  <a:srgbClr val="000000"/>
                </a:solidFill>
              </a:rPr>
              <a:t>router</a:t>
            </a:r>
            <a:r>
              <a:rPr lang="es-419" sz="1600" dirty="0">
                <a:solidFill>
                  <a:srgbClr val="000000"/>
                </a:solidFill>
              </a:rPr>
              <a:t> con la segunda prioridad de interfaz más alta se elige como BDR. </a:t>
            </a:r>
          </a:p>
          <a:p>
            <a:pPr marL="415985" lvl="1" indent="-342900" rtl="0"/>
            <a:r>
              <a:rPr lang="es-419" dirty="0">
                <a:solidFill>
                  <a:srgbClr val="000000"/>
                </a:solidFill>
              </a:rPr>
              <a:t>La prioridad puede configurarse para que sea cualquier número entre 0 y 255. </a:t>
            </a:r>
          </a:p>
          <a:p>
            <a:pPr marL="415985" lvl="1" indent="-342900" rtl="0"/>
            <a:r>
              <a:rPr lang="es-419" dirty="0">
                <a:solidFill>
                  <a:srgbClr val="000000"/>
                </a:solidFill>
              </a:rPr>
              <a:t>Si el valor de prioridad de la interfaz se establece en 0, esa interfaz no se puede elegir como DR ni BDR. </a:t>
            </a:r>
          </a:p>
          <a:p>
            <a:pPr marL="415985" lvl="1" indent="-342900" rtl="0"/>
            <a:r>
              <a:rPr lang="es-419" dirty="0">
                <a:solidFill>
                  <a:srgbClr val="000000"/>
                </a:solidFill>
              </a:rPr>
              <a:t>La prioridad predeterminada de las interfaces broadcast de acceso múltiple es 1.</a:t>
            </a:r>
          </a:p>
          <a:p>
            <a:pPr marL="342900" indent="-342900" algn="l" rtl="0">
              <a:buFont typeface="+mj-lt"/>
              <a:buAutoNum type="arabicPeriod"/>
            </a:pPr>
            <a:r>
              <a:rPr lang="es-419" sz="1600" dirty="0">
                <a:solidFill>
                  <a:srgbClr val="000000"/>
                </a:solidFill>
              </a:rPr>
              <a:t>Si las prioridades de interfaz son iguales, se elige al </a:t>
            </a:r>
            <a:r>
              <a:rPr lang="es-419" sz="1600" dirty="0" err="1">
                <a:solidFill>
                  <a:srgbClr val="000000"/>
                </a:solidFill>
              </a:rPr>
              <a:t>router</a:t>
            </a:r>
            <a:r>
              <a:rPr lang="es-419" sz="1600" dirty="0">
                <a:solidFill>
                  <a:srgbClr val="000000"/>
                </a:solidFill>
              </a:rPr>
              <a:t> con la ID más alta como DR. El </a:t>
            </a:r>
            <a:r>
              <a:rPr lang="es-419" sz="1600" dirty="0" err="1">
                <a:solidFill>
                  <a:srgbClr val="000000"/>
                </a:solidFill>
              </a:rPr>
              <a:t>router</a:t>
            </a:r>
            <a:r>
              <a:rPr lang="es-419" sz="1600" dirty="0">
                <a:solidFill>
                  <a:srgbClr val="000000"/>
                </a:solidFill>
              </a:rPr>
              <a:t> con el segundo </a:t>
            </a:r>
            <a:r>
              <a:rPr lang="es-419" sz="1600" dirty="0" err="1">
                <a:solidFill>
                  <a:srgbClr val="000000"/>
                </a:solidFill>
              </a:rPr>
              <a:t>router</a:t>
            </a:r>
            <a:r>
              <a:rPr lang="es-419" sz="1600" dirty="0">
                <a:solidFill>
                  <a:srgbClr val="000000"/>
                </a:solidFill>
              </a:rPr>
              <a:t> ID más alto es el BDR.</a:t>
            </a:r>
          </a:p>
          <a:p>
            <a:pPr marL="342900" indent="-342900" algn="l" rtl="0">
              <a:buFont typeface="Arial" panose="020B0604020202020204" pitchFamily="34" charset="0"/>
              <a:buChar char="•"/>
            </a:pPr>
            <a:r>
              <a:rPr lang="es-419" sz="1600" dirty="0">
                <a:solidFill>
                  <a:srgbClr val="000000"/>
                </a:solidFill>
              </a:rPr>
              <a:t>El proceso de elección tiene lugar cuando el primer </a:t>
            </a:r>
            <a:r>
              <a:rPr lang="es-419" sz="1600" dirty="0" err="1">
                <a:solidFill>
                  <a:srgbClr val="000000"/>
                </a:solidFill>
              </a:rPr>
              <a:t>router</a:t>
            </a:r>
            <a:r>
              <a:rPr lang="es-419" sz="1600" dirty="0">
                <a:solidFill>
                  <a:srgbClr val="000000"/>
                </a:solidFill>
              </a:rPr>
              <a:t> con una interfaz habilitada para OSPF está activo en la red. Si no terminaron de arrancar todos los </a:t>
            </a:r>
            <a:r>
              <a:rPr lang="es-419" sz="1600" dirty="0" err="1">
                <a:solidFill>
                  <a:srgbClr val="000000"/>
                </a:solidFill>
              </a:rPr>
              <a:t>routers</a:t>
            </a:r>
            <a:r>
              <a:rPr lang="es-419" sz="1600" dirty="0">
                <a:solidFill>
                  <a:srgbClr val="000000"/>
                </a:solidFill>
              </a:rPr>
              <a:t> en la red multiacceso, es posible que un </a:t>
            </a:r>
            <a:r>
              <a:rPr lang="es-419" sz="1600" dirty="0" err="1">
                <a:solidFill>
                  <a:srgbClr val="000000"/>
                </a:solidFill>
              </a:rPr>
              <a:t>router</a:t>
            </a:r>
            <a:r>
              <a:rPr lang="es-419" sz="1600" dirty="0">
                <a:solidFill>
                  <a:srgbClr val="000000"/>
                </a:solidFill>
              </a:rPr>
              <a:t> con un </a:t>
            </a:r>
            <a:r>
              <a:rPr lang="es-419" sz="1600" dirty="0" err="1">
                <a:solidFill>
                  <a:srgbClr val="000000"/>
                </a:solidFill>
              </a:rPr>
              <a:t>router</a:t>
            </a:r>
            <a:r>
              <a:rPr lang="es-419" sz="1600" dirty="0">
                <a:solidFill>
                  <a:srgbClr val="000000"/>
                </a:solidFill>
              </a:rPr>
              <a:t> ID más bajo se convierta en el DR.</a:t>
            </a:r>
          </a:p>
          <a:p>
            <a:pPr marL="342900" indent="-342900" algn="l" rtl="0">
              <a:buFont typeface="Arial" panose="020B0604020202020204" pitchFamily="34" charset="0"/>
              <a:buChar char="•"/>
            </a:pPr>
            <a:r>
              <a:rPr lang="es-419" sz="1600" dirty="0">
                <a:solidFill>
                  <a:srgbClr val="000000"/>
                </a:solidFill>
              </a:rPr>
              <a:t>La adición de un </a:t>
            </a:r>
            <a:r>
              <a:rPr lang="es-419" sz="1600" dirty="0" err="1">
                <a:solidFill>
                  <a:srgbClr val="000000"/>
                </a:solidFill>
              </a:rPr>
              <a:t>router</a:t>
            </a:r>
            <a:r>
              <a:rPr lang="es-419" sz="1600" dirty="0">
                <a:solidFill>
                  <a:srgbClr val="000000"/>
                </a:solidFill>
              </a:rPr>
              <a:t> nuevo no inicia un nuevo proceso de elección.</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8917042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a:t>Error y recuperación deDR</a:t>
            </a:r>
            <a:r>
              <a:rPr lang="es-419" sz="1600"/>
              <a:t>en redes OSPF multiacceso</a:t>
            </a:r>
          </a:p>
        </p:txBody>
      </p:sp>
      <p:sp>
        <p:nvSpPr>
          <p:cNvPr id="5" name="Content Placeholder 4">
            <a:extLst>
              <a:ext uri="{FF2B5EF4-FFF2-40B4-BE49-F238E27FC236}">
                <a16:creationId xmlns:a16="http://schemas.microsoft.com/office/drawing/2014/main" xmlns="" id="{4F6E8B0E-B95E-984D-8D7A-09EA95D7749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vez que se elige el DR, permanece como tal hasta que se produce una de las siguientes situaciones:</a:t>
            </a:r>
          </a:p>
          <a:p>
            <a:pPr marL="342900" indent="-342900" algn="l" rtl="0">
              <a:buFont typeface="Arial" panose="020B0604020202020204" pitchFamily="34" charset="0"/>
              <a:buChar char="•"/>
            </a:pPr>
            <a:r>
              <a:rPr lang="es-419" sz="1600">
                <a:solidFill>
                  <a:srgbClr val="000000"/>
                </a:solidFill>
              </a:rPr>
              <a:t>El DR falla.</a:t>
            </a:r>
          </a:p>
          <a:p>
            <a:pPr marL="342900" indent="-342900" algn="l" rtl="0">
              <a:buFont typeface="Arial" panose="020B0604020202020204" pitchFamily="34" charset="0"/>
              <a:buChar char="•"/>
            </a:pPr>
            <a:r>
              <a:rPr lang="es-419" sz="1600">
                <a:solidFill>
                  <a:srgbClr val="000000"/>
                </a:solidFill>
              </a:rPr>
              <a:t>El proceso OSPF en el DR falla o se detiene.</a:t>
            </a:r>
          </a:p>
          <a:p>
            <a:pPr marL="342900" indent="-342900" algn="l" rtl="0">
              <a:buFont typeface="Arial" panose="020B0604020202020204" pitchFamily="34" charset="0"/>
              <a:buChar char="•"/>
            </a:pPr>
            <a:r>
              <a:rPr lang="es-419" sz="1600">
                <a:solidFill>
                  <a:srgbClr val="000000"/>
                </a:solidFill>
              </a:rPr>
              <a:t>La interfaz multiacceso en el DR falla o se apaga.</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Si el DR falla, el BDR se asciende automáticamente a DR. Esto ocurre así incluso si se agrega otro DROTHER con una prioridad o router ID más alta a la red después de la elección inicial de DR/BDR. Sin embargo, después del ascenso de un BDR a DR, se lleva a cabo otra elección de BDR y se elige al DROTHER con la prioridad o la ID de router más alta como el BDR nuevo.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10927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OSPF multiacceso</a:t>
            </a:r>
            <a:r>
              <a:rPr lang="en-US" dirty="0"/>
              <a:t/>
            </a:r>
            <a:br>
              <a:rPr lang="en-US" dirty="0"/>
            </a:br>
            <a:r>
              <a:rPr lang="es-419" sz="2400"/>
              <a:t>El comando ip ospf priority</a:t>
            </a:r>
          </a:p>
        </p:txBody>
      </p:sp>
      <p:sp>
        <p:nvSpPr>
          <p:cNvPr id="4" name="Content Placeholder 3">
            <a:extLst>
              <a:ext uri="{FF2B5EF4-FFF2-40B4-BE49-F238E27FC236}">
                <a16:creationId xmlns:a16="http://schemas.microsoft.com/office/drawing/2014/main" xmlns="" id="{B1E8D59C-E011-C441-B5BA-97A47461AA7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Si las prioridades de interfaz son iguales en todos los routers, se elige al router con la ID más alta como DR. </a:t>
            </a:r>
          </a:p>
          <a:p>
            <a:pPr marL="342900" indent="-342900" algn="l" rtl="0">
              <a:buFont typeface="Arial" panose="020B0604020202020204" pitchFamily="34" charset="0"/>
              <a:buChar char="•"/>
            </a:pPr>
            <a:r>
              <a:rPr lang="es-419" sz="1600">
                <a:solidFill>
                  <a:srgbClr val="000000"/>
                </a:solidFill>
              </a:rPr>
              <a:t>En vez de depender del router ID, es mejor controlar la elección mediante el establecimiento de prioridades de interfaz. Esto también permite que un router sea el DR en una red y un DROTHER en otra. </a:t>
            </a:r>
          </a:p>
          <a:p>
            <a:pPr marL="342900" indent="-342900" algn="l" rtl="0">
              <a:buFont typeface="Arial" panose="020B0604020202020204" pitchFamily="34" charset="0"/>
              <a:buChar char="•"/>
            </a:pPr>
            <a:r>
              <a:rPr lang="es-419" sz="1600">
                <a:solidFill>
                  <a:srgbClr val="000000"/>
                </a:solidFill>
              </a:rPr>
              <a:t>Para establecer la prioridad de una interfaz, utilice el comando </a:t>
            </a:r>
            <a:r>
              <a:rPr lang="es-419" sz="1600" b="1">
                <a:solidFill>
                  <a:srgbClr val="000000"/>
                </a:solidFill>
              </a:rPr>
              <a:t>ip ospf priority</a:t>
            </a:r>
            <a:r>
              <a:rPr lang="es-419" sz="1600">
                <a:solidFill>
                  <a:srgbClr val="000000"/>
                </a:solidFill>
              </a:rPr>
              <a:t> </a:t>
            </a:r>
            <a:r>
              <a:rPr lang="es-419" sz="1600" i="1">
                <a:solidFill>
                  <a:srgbClr val="000000"/>
                </a:solidFill>
              </a:rPr>
              <a:t>value</a:t>
            </a:r>
            <a:r>
              <a:rPr lang="es-419" sz="1600">
                <a:solidFill>
                  <a:srgbClr val="000000"/>
                </a:solidFill>
              </a:rPr>
              <a:t> , donde value es de 0 a 255. </a:t>
            </a:r>
          </a:p>
          <a:p>
            <a:pPr marL="415985" lvl="1" indent="-342900" rtl="0">
              <a:buFont typeface="Arial" panose="020B0604020202020204" pitchFamily="34" charset="0"/>
              <a:buChar char="•"/>
            </a:pPr>
            <a:r>
              <a:rPr lang="es-419">
                <a:solidFill>
                  <a:srgbClr val="000000"/>
                </a:solidFill>
              </a:rPr>
              <a:t>Un valor de 0 no se convierte en DR o BDR. </a:t>
            </a:r>
          </a:p>
          <a:p>
            <a:pPr marL="415985" lvl="1" indent="-342900" rtl="0">
              <a:buFont typeface="Arial" panose="020B0604020202020204" pitchFamily="34" charset="0"/>
              <a:buChar char="•"/>
            </a:pPr>
            <a:r>
              <a:rPr lang="es-419">
                <a:solidFill>
                  <a:srgbClr val="000000"/>
                </a:solidFill>
              </a:rPr>
              <a:t>Un valor de 1 a 255 en la interfaz hace más probable que el router se convierta en DR o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862948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OSPF multiacceso</a:t>
            </a:r>
            <a:r>
              <a:rPr lang="en-US" dirty="0"/>
              <a:t/>
            </a:r>
            <a:br>
              <a:rPr lang="en-US" dirty="0"/>
            </a:br>
            <a:r>
              <a:rPr lang="es-419" sz="2400"/>
              <a:t>Configurar la prioridad OSPF</a:t>
            </a:r>
          </a:p>
        </p:txBody>
      </p:sp>
      <p:sp>
        <p:nvSpPr>
          <p:cNvPr id="5" name="Content Placeholder 4">
            <a:extLst>
              <a:ext uri="{FF2B5EF4-FFF2-40B4-BE49-F238E27FC236}">
                <a16:creationId xmlns:a16="http://schemas.microsoft.com/office/drawing/2014/main" xmlns="" id="{4C33FB4B-F9E3-6C4F-9F1E-4989A8E07099}"/>
              </a:ext>
            </a:extLst>
          </p:cNvPr>
          <p:cNvSpPr>
            <a:spLocks noGrp="1"/>
          </p:cNvSpPr>
          <p:nvPr>
            <p:ph idx="1"/>
          </p:nvPr>
        </p:nvSpPr>
        <p:spPr>
          <a:xfrm>
            <a:off x="474662" y="731838"/>
            <a:ext cx="8280057" cy="956286"/>
          </a:xfrm>
        </p:spPr>
        <p:txBody>
          <a:bodyPr/>
          <a:lstStyle/>
          <a:p>
            <a:pPr marL="0" indent="0" algn="l" rtl="0"/>
            <a:r>
              <a:rPr lang="es-419" sz="1600">
                <a:solidFill>
                  <a:srgbClr val="000000"/>
                </a:solidFill>
              </a:rPr>
              <a:t>El ejemplo muestra los comandos que se utilizan para cambiar la prioridad de interfaz R1 G0/0/0 de 1 a 255 y, a continuación, restablecer el proceso OSPF.</a:t>
            </a:r>
          </a:p>
        </p:txBody>
      </p:sp>
      <p:sp>
        <p:nvSpPr>
          <p:cNvPr id="6" name="Rectangle 5">
            <a:extLst>
              <a:ext uri="{FF2B5EF4-FFF2-40B4-BE49-F238E27FC236}">
                <a16:creationId xmlns:a16="http://schemas.microsoft.com/office/drawing/2014/main" xmlns=""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R1(config)# </a:t>
            </a:r>
            <a:r>
              <a:rPr lang="es-419" sz="1200" b="1">
                <a:solidFill>
                  <a:schemeClr val="bg1"/>
                </a:solidFill>
                <a:latin typeface="Courier New" panose="02070309020205020404" pitchFamily="49" charset="0"/>
                <a:cs typeface="Courier New" panose="02070309020205020404" pitchFamily="49" charset="0"/>
              </a:rPr>
              <a:t>interface GigabitEthernet 0/0/0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R1(config-if)# ip ospf priority 255 </a:t>
            </a:r>
          </a:p>
          <a:p>
            <a:pPr rtl="0"/>
            <a:r>
              <a:rPr lang="es-419" sz="1200">
                <a:solidFill>
                  <a:schemeClr val="bg1"/>
                </a:solidFill>
                <a:latin typeface="Courier New" panose="02070309020205020404" pitchFamily="49" charset="0"/>
                <a:cs typeface="Courier New" panose="02070309020205020404" pitchFamily="49" charset="0"/>
              </a:rPr>
              <a:t>R1(config-if)# end </a:t>
            </a:r>
          </a:p>
          <a:p>
            <a:pPr rtl="0"/>
            <a:r>
              <a:rPr lang="es-419" sz="1200">
                <a:solidFill>
                  <a:schemeClr val="bg1"/>
                </a:solidFill>
                <a:latin typeface="Courier New" panose="02070309020205020404" pitchFamily="49" charset="0"/>
                <a:cs typeface="Courier New" panose="02070309020205020404" pitchFamily="49" charset="0"/>
              </a:rPr>
              <a:t>R1# </a:t>
            </a:r>
            <a:r>
              <a:rPr lang="es-419" sz="1200">
                <a:solidFill>
                  <a:schemeClr val="bg1"/>
                </a:solidFill>
              </a:rPr>
              <a:t> </a:t>
            </a:r>
            <a:r>
              <a:rPr lang="es-419" sz="1200" b="1">
                <a:solidFill>
                  <a:schemeClr val="bg1"/>
                </a:solidFill>
                <a:latin typeface="Courier New" panose="02070309020205020404" pitchFamily="49" charset="0"/>
                <a:cs typeface="Courier New" panose="02070309020205020404" pitchFamily="49" charset="0"/>
              </a:rPr>
              <a:t>clear ip ospf process</a:t>
            </a:r>
          </a:p>
          <a:p>
            <a:pPr rtl="0"/>
            <a:r>
              <a:rPr lang="es-419" sz="1200">
                <a:solidFill>
                  <a:schemeClr val="bg1"/>
                </a:solidFill>
                <a:latin typeface="Courier New" panose="02070309020205020404" pitchFamily="49" charset="0"/>
                <a:cs typeface="Courier New" panose="02070309020205020404" pitchFamily="49" charset="0"/>
              </a:rPr>
              <a:t>Reset ALL OSPF processes? [no]:</a:t>
            </a:r>
            <a:r>
              <a:rPr lang="es-419" sz="1200" b="1">
                <a:solidFill>
                  <a:schemeClr val="bg1"/>
                </a:solidFill>
                <a:latin typeface="Courier New" panose="02070309020205020404" pitchFamily="49" charset="0"/>
                <a:cs typeface="Courier New" panose="02070309020205020404" pitchFamily="49" charset="0"/>
              </a:rPr>
              <a:t> y </a:t>
            </a:r>
          </a:p>
          <a:p>
            <a:pPr rtl="0"/>
            <a:r>
              <a:rPr lang="es-419" sz="1200">
                <a:solidFill>
                  <a:schemeClr val="bg1"/>
                </a:solidFill>
                <a:latin typeface="Courier New" panose="02070309020205020404" pitchFamily="49" charset="0"/>
                <a:cs typeface="Courier New" panose="02070309020205020404" pitchFamily="49" charset="0"/>
              </a:rPr>
              <a:t>R1# *Jun 5 03:47:41.563: %OSPF-5-ADJCHG: Process 10, Nbr 2.2.2.2 on GigabitEthernet0/0/0 from FULL to DOWN, Neighbor Down: Interface down or detached</a:t>
            </a:r>
          </a:p>
        </p:txBody>
      </p:sp>
    </p:spTree>
    <p:custDataLst>
      <p:tags r:id="rId1"/>
    </p:custDataLst>
    <p:extLst>
      <p:ext uri="{BB962C8B-B14F-4D97-AF65-F5344CB8AC3E}">
        <p14:creationId xmlns:p14="http://schemas.microsoft.com/office/powerpoint/2010/main" xmlns="" val="35573974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OSPF multiacceso</a:t>
            </a:r>
            <a:r>
              <a:rPr lang="en-US" dirty="0"/>
              <a:t/>
            </a:r>
            <a:br>
              <a:rPr lang="en-US" dirty="0"/>
            </a:br>
            <a:r>
              <a:rPr lang="es-419" sz="2400"/>
              <a:t>Packet Tracer - Determinar el DR y BDR</a:t>
            </a:r>
          </a:p>
        </p:txBody>
      </p:sp>
      <p:sp>
        <p:nvSpPr>
          <p:cNvPr id="4" name="Content Placeholder 3">
            <a:extLst>
              <a:ext uri="{FF2B5EF4-FFF2-40B4-BE49-F238E27FC236}">
                <a16:creationId xmlns:a16="http://schemas.microsoft.com/office/drawing/2014/main" xmlns="" id="{46D79E58-1E19-9D43-BA95-C8F9FE57068E}"/>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completará lo siguiente:</a:t>
            </a:r>
          </a:p>
          <a:p>
            <a:pPr marL="342900" indent="-342900" algn="l" rtl="0">
              <a:buFont typeface="Arial" panose="020B0604020202020204" pitchFamily="34" charset="0"/>
              <a:buChar char="•"/>
            </a:pPr>
            <a:r>
              <a:rPr lang="es-419" sz="1600">
                <a:solidFill>
                  <a:srgbClr val="000000"/>
                </a:solidFill>
              </a:rPr>
              <a:t>Examine los roles DR y BDR y observe cómo cambian los roles cuando hay un cambio en la red.</a:t>
            </a:r>
          </a:p>
          <a:p>
            <a:pPr marL="342900" indent="-342900" algn="l" rtl="0">
              <a:buFont typeface="Arial" panose="020B0604020202020204" pitchFamily="34" charset="0"/>
              <a:buChar char="•"/>
            </a:pPr>
            <a:r>
              <a:rPr lang="es-419" sz="1600">
                <a:solidFill>
                  <a:srgbClr val="000000"/>
                </a:solidFill>
              </a:rPr>
              <a:t>Modifique la prioridad para controlar los roles y forzar una nueva elección.</a:t>
            </a:r>
          </a:p>
          <a:p>
            <a:pPr marL="342900" indent="-342900" algn="l" rtl="0">
              <a:buFont typeface="Arial" panose="020B0604020202020204" pitchFamily="34" charset="0"/>
              <a:buChar char="•"/>
            </a:pPr>
            <a:r>
              <a:rPr lang="es-419" sz="1600">
                <a:solidFill>
                  <a:srgbClr val="000000"/>
                </a:solidFill>
              </a:rPr>
              <a:t>Verifique que los routers estén cumpliendo los roles deseados.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500497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2.4 - Modifique OSPFv2 de área única</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Modifique la métrica de costos OSPFv2 de</a:t>
            </a:r>
            <a:r>
              <a:rPr lang="es-419" sz="2400" dirty="0"/>
              <a:t/>
            </a:r>
            <a:br>
              <a:rPr lang="es-419" sz="2400" dirty="0"/>
            </a:br>
            <a:r>
              <a:rPr lang="es-419" sz="2400" dirty="0"/>
              <a:t>Cisco OSPF de área única</a:t>
            </a:r>
          </a:p>
        </p:txBody>
      </p:sp>
      <p:sp>
        <p:nvSpPr>
          <p:cNvPr id="5" name="Content Placeholder 4">
            <a:extLst>
              <a:ext uri="{FF2B5EF4-FFF2-40B4-BE49-F238E27FC236}">
                <a16:creationId xmlns:a16="http://schemas.microsoft.com/office/drawing/2014/main" xmlns="" id="{022BF72F-42D9-854E-9755-0FD47C53F56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Recuerde que un protocolo de enrutamiento utiliza una métrica para determinar la mejor ruta de un paquete a través de una red. El protocolo OSPF utiliza el costo como métrica. Un costo más bajo indica un mejor camino.</a:t>
            </a:r>
          </a:p>
          <a:p>
            <a:pPr marL="342900" indent="-342900" algn="l" rtl="0">
              <a:buFont typeface="Arial" panose="020B0604020202020204" pitchFamily="34" charset="0"/>
              <a:buChar char="•"/>
            </a:pPr>
            <a:r>
              <a:rPr lang="es-419" sz="1600" dirty="0">
                <a:solidFill>
                  <a:srgbClr val="000000"/>
                </a:solidFill>
              </a:rPr>
              <a:t>El costo de Cisco de una interfaz es inversamente proporcional al ancho de banda de la interfaz. Por lo tanto, cuanto mayor es el ancho de banda, menor es el costo. La fórmula que se usa para calcular el costo de OSPF es la siguiente:</a:t>
            </a:r>
          </a:p>
          <a:p>
            <a:pPr marL="0" indent="0" algn="l" rtl="0"/>
            <a:r>
              <a:rPr lang="es-419" sz="1600" b="1" dirty="0">
                <a:solidFill>
                  <a:srgbClr val="000000"/>
                </a:solidFill>
              </a:rPr>
              <a:t>			Costo = ancho de banda de referencia / ancho de banda de la interfaz</a:t>
            </a:r>
          </a:p>
          <a:p>
            <a:pPr marL="342900" indent="-342900" algn="l" rtl="0">
              <a:buFont typeface="Arial" panose="020B0604020202020204" pitchFamily="34" charset="0"/>
              <a:buChar char="•"/>
            </a:pPr>
            <a:r>
              <a:rPr lang="es-419" sz="1600" dirty="0">
                <a:solidFill>
                  <a:srgbClr val="000000"/>
                </a:solidFill>
              </a:rPr>
              <a:t>El ancho de banda de referencia predeterminado es 10</a:t>
            </a:r>
            <a:r>
              <a:rPr lang="es-419" sz="1600" baseline="30000" dirty="0">
                <a:solidFill>
                  <a:srgbClr val="000000"/>
                </a:solidFill>
              </a:rPr>
              <a:t>8</a:t>
            </a:r>
            <a:r>
              <a:rPr lang="es-419" sz="1600" dirty="0">
                <a:solidFill>
                  <a:srgbClr val="000000"/>
                </a:solidFill>
              </a:rPr>
              <a:t> (100,000,000); por lo tanto, la fórmula es la siguiente:</a:t>
            </a:r>
          </a:p>
          <a:p>
            <a:pPr marL="0" indent="0" algn="l" rtl="0"/>
            <a:r>
              <a:rPr lang="es-419" sz="1600" b="1" dirty="0">
                <a:solidFill>
                  <a:srgbClr val="000000"/>
                </a:solidFill>
              </a:rPr>
              <a:t>			Costo = 100.000.000 bps/ancho de banda de la interfaz en bps</a:t>
            </a:r>
          </a:p>
          <a:p>
            <a:pPr marL="342900" indent="-342900" algn="l" rtl="0">
              <a:buFont typeface="Arial" panose="020B0604020202020204" pitchFamily="34" charset="0"/>
              <a:buChar char="•"/>
            </a:pPr>
            <a:r>
              <a:rPr lang="es-419" sz="1600" dirty="0">
                <a:solidFill>
                  <a:srgbClr val="000000"/>
                </a:solidFill>
              </a:rPr>
              <a:t>Debido a que el valor del costo OSPF debe ser un número entero, las interfaces </a:t>
            </a:r>
            <a:r>
              <a:rPr lang="es-419" sz="1600" dirty="0" err="1">
                <a:solidFill>
                  <a:srgbClr val="000000"/>
                </a:solidFill>
              </a:rPr>
              <a:t>FastEthernet</a:t>
            </a:r>
            <a:r>
              <a:rPr lang="es-419" sz="1600" dirty="0">
                <a:solidFill>
                  <a:srgbClr val="000000"/>
                </a:solidFill>
              </a:rPr>
              <a:t>, Gigabit Ethernet y 10 </a:t>
            </a:r>
            <a:r>
              <a:rPr lang="es-419" sz="1600" dirty="0" err="1">
                <a:solidFill>
                  <a:srgbClr val="000000"/>
                </a:solidFill>
              </a:rPr>
              <a:t>GigE</a:t>
            </a:r>
            <a:r>
              <a:rPr lang="es-419" sz="1600" dirty="0">
                <a:solidFill>
                  <a:srgbClr val="000000"/>
                </a:solidFill>
              </a:rPr>
              <a:t> comparten el mismo costo. Para corregir esta situación, puede:</a:t>
            </a:r>
          </a:p>
          <a:p>
            <a:pPr marL="415985" lvl="1" indent="-342900" rtl="0">
              <a:buFont typeface="Arial" panose="020B0604020202020204" pitchFamily="34" charset="0"/>
              <a:buChar char="•"/>
            </a:pPr>
            <a:r>
              <a:rPr lang="es-419" dirty="0">
                <a:solidFill>
                  <a:srgbClr val="000000"/>
                </a:solidFill>
              </a:rPr>
              <a:t>Ajuste el ancho de banda de referencia con el comando </a:t>
            </a:r>
            <a:r>
              <a:rPr lang="es-419" b="1" dirty="0" err="1">
                <a:solidFill>
                  <a:srgbClr val="000000"/>
                </a:solidFill>
              </a:rPr>
              <a:t>auto-cost</a:t>
            </a:r>
            <a:r>
              <a:rPr lang="es-419" b="1" dirty="0">
                <a:solidFill>
                  <a:srgbClr val="000000"/>
                </a:solidFill>
              </a:rPr>
              <a:t> </a:t>
            </a:r>
            <a:r>
              <a:rPr lang="es-419" b="1" dirty="0" err="1">
                <a:solidFill>
                  <a:srgbClr val="000000"/>
                </a:solidFill>
              </a:rPr>
              <a:t>reference-bandwidth</a:t>
            </a:r>
            <a:r>
              <a:rPr lang="es-419" dirty="0">
                <a:solidFill>
                  <a:srgbClr val="000000"/>
                </a:solidFill>
              </a:rPr>
              <a:t> en cada </a:t>
            </a:r>
            <a:r>
              <a:rPr lang="es-419" dirty="0" err="1">
                <a:solidFill>
                  <a:srgbClr val="000000"/>
                </a:solidFill>
              </a:rPr>
              <a:t>router</a:t>
            </a:r>
            <a:r>
              <a:rPr lang="es-419" dirty="0">
                <a:solidFill>
                  <a:srgbClr val="000000"/>
                </a:solidFill>
              </a:rPr>
              <a:t> OSPF.</a:t>
            </a:r>
          </a:p>
          <a:p>
            <a:pPr marL="415985" lvl="1" indent="-342900" rtl="0">
              <a:buFont typeface="Arial" panose="020B0604020202020204" pitchFamily="34" charset="0"/>
              <a:buChar char="•"/>
            </a:pPr>
            <a:r>
              <a:rPr lang="es-419" dirty="0">
                <a:solidFill>
                  <a:srgbClr val="000000"/>
                </a:solidFill>
              </a:rPr>
              <a:t>Establezca manualmente el valor de coste OSPF con el comando </a:t>
            </a:r>
            <a:r>
              <a:rPr lang="es-419" b="1" dirty="0" err="1">
                <a:solidFill>
                  <a:srgbClr val="000000"/>
                </a:solidFill>
              </a:rPr>
              <a:t>ip</a:t>
            </a:r>
            <a:r>
              <a:rPr lang="es-419" b="1" dirty="0">
                <a:solidFill>
                  <a:srgbClr val="000000"/>
                </a:solidFill>
              </a:rPr>
              <a:t> </a:t>
            </a:r>
            <a:r>
              <a:rPr lang="es-419" b="1" dirty="0" err="1">
                <a:solidFill>
                  <a:srgbClr val="000000"/>
                </a:solidFill>
              </a:rPr>
              <a:t>ospf</a:t>
            </a:r>
            <a:r>
              <a:rPr lang="es-419" b="1" dirty="0">
                <a:solidFill>
                  <a:srgbClr val="000000"/>
                </a:solidFill>
              </a:rPr>
              <a:t> </a:t>
            </a:r>
            <a:r>
              <a:rPr lang="es-419" b="1" dirty="0" err="1">
                <a:solidFill>
                  <a:srgbClr val="000000"/>
                </a:solidFill>
              </a:rPr>
              <a:t>cost</a:t>
            </a:r>
            <a:r>
              <a:rPr lang="es-419" dirty="0">
                <a:solidFill>
                  <a:srgbClr val="000000"/>
                </a:solidFill>
              </a:rPr>
              <a:t> en las interfaces necesarias.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069385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Modificar la</a:t>
            </a:r>
            <a:r>
              <a:rPr lang="es-419" sz="2400"/>
              <a:t>métrica de costos OSPFv2 deCisco OSPF de área única (cont.) </a:t>
            </a:r>
          </a:p>
        </p:txBody>
      </p:sp>
      <p:sp>
        <p:nvSpPr>
          <p:cNvPr id="4" name="Content Placeholder 3">
            <a:extLst>
              <a:ext uri="{FF2B5EF4-FFF2-40B4-BE49-F238E27FC236}">
                <a16:creationId xmlns:a16="http://schemas.microsoft.com/office/drawing/2014/main" xmlns="" id="{06D7E699-B623-A046-AEEE-6523BA6AF2BD}"/>
              </a:ext>
            </a:extLst>
          </p:cNvPr>
          <p:cNvSpPr>
            <a:spLocks noGrp="1"/>
          </p:cNvSpPr>
          <p:nvPr>
            <p:ph idx="1"/>
          </p:nvPr>
        </p:nvSpPr>
        <p:spPr>
          <a:xfrm>
            <a:off x="474662" y="731837"/>
            <a:ext cx="8280057" cy="3689897"/>
          </a:xfrm>
        </p:spPr>
        <p:txBody>
          <a:bodyPr/>
          <a:lstStyle/>
          <a:p>
            <a:pPr algn="l" rtl="0"/>
            <a:r>
              <a:rPr lang="es-419" sz="1600">
                <a:solidFill>
                  <a:srgbClr val="000000"/>
                </a:solidFill>
              </a:rPr>
              <a:t>Consulte la tabla para obtener un desglose del cálculo de costos.</a:t>
            </a:r>
          </a:p>
        </p:txBody>
      </p:sp>
      <p:pic>
        <p:nvPicPr>
          <p:cNvPr id="7" name="Picture 6">
            <a:extLst>
              <a:ext uri="{FF2B5EF4-FFF2-40B4-BE49-F238E27FC236}">
                <a16:creationId xmlns:a16="http://schemas.microsoft.com/office/drawing/2014/main" xmlns=""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xmlns="" val="25658703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Router ID de OSPF</a:t>
            </a:r>
            <a:r>
              <a:rPr lang="en-US" dirty="0"/>
              <a:t/>
            </a:r>
            <a:br>
              <a:rPr lang="en-US" dirty="0"/>
            </a:br>
            <a:r>
              <a:rPr lang="es-419" sz="2400"/>
              <a:t>Topología OSPF de referencia</a:t>
            </a:r>
          </a:p>
        </p:txBody>
      </p:sp>
      <p:sp>
        <p:nvSpPr>
          <p:cNvPr id="5" name="Content Placeholder 4">
            <a:extLst>
              <a:ext uri="{FF2B5EF4-FFF2-40B4-BE49-F238E27FC236}">
                <a16:creationId xmlns:a16="http://schemas.microsoft.com/office/drawing/2014/main" xmlns="" id="{F5EFBA16-EDF5-AB45-B09F-7CA84D062B22}"/>
              </a:ext>
            </a:extLst>
          </p:cNvPr>
          <p:cNvSpPr>
            <a:spLocks noGrp="1"/>
          </p:cNvSpPr>
          <p:nvPr>
            <p:ph idx="1"/>
          </p:nvPr>
        </p:nvSpPr>
        <p:spPr>
          <a:xfrm>
            <a:off x="391535" y="726801"/>
            <a:ext cx="3332567" cy="3689897"/>
          </a:xfrm>
        </p:spPr>
        <p:txBody>
          <a:bodyPr/>
          <a:lstStyle/>
          <a:p>
            <a:pPr marL="0" indent="0" algn="l" rtl="0"/>
            <a:r>
              <a:rPr lang="es-419" sz="1600" dirty="0">
                <a:solidFill>
                  <a:srgbClr val="000000"/>
                </a:solidFill>
              </a:rPr>
              <a:t>En la ilustración, se muestra la topología que se usa para configurar OSPFv2 en este módulo. Los </a:t>
            </a:r>
            <a:r>
              <a:rPr lang="es-419" sz="1600" dirty="0" err="1">
                <a:solidFill>
                  <a:srgbClr val="000000"/>
                </a:solidFill>
              </a:rPr>
              <a:t>routers</a:t>
            </a:r>
            <a:r>
              <a:rPr lang="es-419" sz="1600" dirty="0">
                <a:solidFill>
                  <a:srgbClr val="000000"/>
                </a:solidFill>
              </a:rPr>
              <a:t> en la topología tienen una configuración inicial, incluidas las direcciones de interfaz. En este momento, ninguno de los </a:t>
            </a:r>
            <a:r>
              <a:rPr lang="es-419" sz="1600" dirty="0" err="1">
                <a:solidFill>
                  <a:srgbClr val="000000"/>
                </a:solidFill>
              </a:rPr>
              <a:t>routers</a:t>
            </a:r>
            <a:r>
              <a:rPr lang="es-419" sz="1600" dirty="0">
                <a:solidFill>
                  <a:srgbClr val="000000"/>
                </a:solidFill>
              </a:rPr>
              <a:t> tiene configurado enrutamiento estático o enrutamiento dinámico. Todas las interfaces en los </a:t>
            </a:r>
            <a:r>
              <a:rPr lang="es-419" sz="1600" dirty="0" err="1">
                <a:solidFill>
                  <a:srgbClr val="000000"/>
                </a:solidFill>
              </a:rPr>
              <a:t>routers</a:t>
            </a:r>
            <a:r>
              <a:rPr lang="es-419" sz="1600" dirty="0">
                <a:solidFill>
                  <a:srgbClr val="000000"/>
                </a:solidFill>
              </a:rPr>
              <a:t> R1, R2 y R3 (excepto la interfaz </a:t>
            </a:r>
            <a:r>
              <a:rPr lang="es-419" sz="1600" dirty="0" err="1">
                <a:solidFill>
                  <a:srgbClr val="000000"/>
                </a:solidFill>
              </a:rPr>
              <a:t>loopback</a:t>
            </a:r>
            <a:r>
              <a:rPr lang="es-419" sz="1600" dirty="0">
                <a:solidFill>
                  <a:srgbClr val="000000"/>
                </a:solidFill>
              </a:rPr>
              <a:t> en el R2) se encuentran dentro del área troncal de OSPF. El </a:t>
            </a:r>
            <a:r>
              <a:rPr lang="es-419" sz="1600" dirty="0" err="1">
                <a:solidFill>
                  <a:srgbClr val="000000"/>
                </a:solidFill>
              </a:rPr>
              <a:t>router</a:t>
            </a:r>
            <a:r>
              <a:rPr lang="es-419" sz="1600" dirty="0">
                <a:solidFill>
                  <a:srgbClr val="000000"/>
                </a:solidFill>
              </a:rPr>
              <a:t> ISP se usa como </a:t>
            </a:r>
            <a:r>
              <a:rPr lang="es-419" sz="1600" dirty="0" err="1">
                <a:solidFill>
                  <a:srgbClr val="000000"/>
                </a:solidFill>
              </a:rPr>
              <a:t>gateway</a:t>
            </a:r>
            <a:r>
              <a:rPr lang="es-419" sz="1600" dirty="0">
                <a:solidFill>
                  <a:srgbClr val="000000"/>
                </a:solidFill>
              </a:rPr>
              <a:t> a Internet del dominio de enrutamiento</a:t>
            </a:r>
          </a:p>
        </p:txBody>
      </p:sp>
      <p:pic>
        <p:nvPicPr>
          <p:cNvPr id="4" name="Picture 3">
            <a:extLst>
              <a:ext uri="{FF2B5EF4-FFF2-40B4-BE49-F238E27FC236}">
                <a16:creationId xmlns:a16="http://schemas.microsoft.com/office/drawing/2014/main" xmlns=""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Modificar OSPFv2 de área única</a:t>
            </a:r>
            <a:r>
              <a:rPr lang="en-US" dirty="0"/>
              <a:t/>
            </a:r>
            <a:br>
              <a:rPr lang="en-US" dirty="0"/>
            </a:br>
            <a:r>
              <a:rPr lang="es-419" sz="2400"/>
              <a:t>Ajustar el ancho de banda de referencia</a:t>
            </a:r>
          </a:p>
        </p:txBody>
      </p:sp>
      <p:sp>
        <p:nvSpPr>
          <p:cNvPr id="5" name="Content Placeholder 4">
            <a:extLst>
              <a:ext uri="{FF2B5EF4-FFF2-40B4-BE49-F238E27FC236}">
                <a16:creationId xmlns:a16="http://schemas.microsoft.com/office/drawing/2014/main" xmlns="" id="{CFDB6E04-DEBF-C843-9BDE-F82F4090E1B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El valor de coste debe ser un entero. Si se calcula un valor menor que un número entero, OSPF redondea al número entero más cercano. Por lo tanto, el costo OSPF asignado a una interfaz Gigabit Ethernet con el ancho de banda de referencia predeterminado de 100.000.000 bps equivaldría a 1, porque el entero más cercano para 0.1 es 0 en lugar de 1.</a:t>
            </a:r>
          </a:p>
          <a:p>
            <a:pPr marL="0" indent="0" algn="l" rtl="0"/>
            <a:r>
              <a:rPr lang="es-419" sz="1600" b="1">
                <a:solidFill>
                  <a:srgbClr val="000000"/>
                </a:solidFill>
              </a:rPr>
              <a:t>			Costo = 100.000.000 bps/1.000.000.000 = 1</a:t>
            </a:r>
          </a:p>
          <a:p>
            <a:pPr marL="342900" indent="-342900" algn="l" rtl="0">
              <a:buFont typeface="Arial" panose="020B0604020202020204" pitchFamily="34" charset="0"/>
              <a:buChar char="•"/>
            </a:pPr>
            <a:r>
              <a:rPr lang="es-419" sz="1600">
                <a:solidFill>
                  <a:srgbClr val="000000"/>
                </a:solidFill>
              </a:rPr>
              <a:t>Por esta razón, todas las interfaces más rápidas que Fast Ethernet tendrán el mismo valor de costo de 1 que una interfaz Fast Ethernet. </a:t>
            </a:r>
          </a:p>
          <a:p>
            <a:pPr marL="342900" indent="-342900" algn="l" rtl="0">
              <a:buFont typeface="Arial" panose="020B0604020202020204" pitchFamily="34" charset="0"/>
              <a:buChar char="•"/>
            </a:pPr>
            <a:r>
              <a:rPr lang="es-419" sz="1600">
                <a:solidFill>
                  <a:srgbClr val="000000"/>
                </a:solidFill>
              </a:rPr>
              <a:t>Para ayudar a OSPF a determinar la ruta correcta, se debe cambiar el ancho de banda de referencia a un valor superior a fin de admitir redes con enlaces más rápidos que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560131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Ajuste el ancho de banda de referencia (Cont.) </a:t>
            </a:r>
          </a:p>
        </p:txBody>
      </p:sp>
      <p:sp>
        <p:nvSpPr>
          <p:cNvPr id="4" name="Content Placeholder 3">
            <a:extLst>
              <a:ext uri="{FF2B5EF4-FFF2-40B4-BE49-F238E27FC236}">
                <a16:creationId xmlns:a16="http://schemas.microsoft.com/office/drawing/2014/main" xmlns="" id="{383A279B-574C-B04D-9A5E-6F3D7F2B922A}"/>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dirty="0">
                <a:solidFill>
                  <a:srgbClr val="000000"/>
                </a:solidFill>
              </a:rPr>
              <a:t>El cambio del ancho de banda de referencia en realidad no afecta la capacidad de ancho de banda en el enlace, sino que simplemente afecta el cálculo utilizado para determinar la métrica. </a:t>
            </a:r>
          </a:p>
          <a:p>
            <a:pPr marL="285750" indent="-285750" algn="l" rtl="0">
              <a:buFont typeface="Arial" panose="020B0604020202020204" pitchFamily="34" charset="0"/>
              <a:buChar char="•"/>
            </a:pPr>
            <a:r>
              <a:rPr lang="es-419" sz="1600" dirty="0">
                <a:solidFill>
                  <a:srgbClr val="000000"/>
                </a:solidFill>
              </a:rPr>
              <a:t>Para ajustar el ancho de banda de referencia, use el comando de configuración del </a:t>
            </a:r>
            <a:r>
              <a:rPr lang="es-419" sz="1600" dirty="0" err="1">
                <a:solidFill>
                  <a:srgbClr val="000000"/>
                </a:solidFill>
              </a:rPr>
              <a:t>router</a:t>
            </a:r>
            <a:r>
              <a:rPr lang="es-419" sz="1600" dirty="0">
                <a:solidFill>
                  <a:srgbClr val="000000"/>
                </a:solidFill>
              </a:rPr>
              <a:t> </a:t>
            </a:r>
            <a:r>
              <a:rPr lang="es-419" sz="1600" b="1" dirty="0" err="1">
                <a:solidFill>
                  <a:srgbClr val="000000"/>
                </a:solidFill>
              </a:rPr>
              <a:t>auto-cost</a:t>
            </a:r>
            <a:r>
              <a:rPr lang="es-419" sz="1600" b="1" dirty="0">
                <a:solidFill>
                  <a:srgbClr val="000000"/>
                </a:solidFill>
              </a:rPr>
              <a:t> </a:t>
            </a:r>
            <a:r>
              <a:rPr lang="es-419" sz="1600" b="1" dirty="0" err="1">
                <a:solidFill>
                  <a:srgbClr val="000000"/>
                </a:solidFill>
              </a:rPr>
              <a:t>reference-bandwidth</a:t>
            </a:r>
            <a:r>
              <a:rPr lang="es-419" sz="1600" dirty="0">
                <a:solidFill>
                  <a:srgbClr val="000000"/>
                </a:solidFill>
              </a:rPr>
              <a:t> </a:t>
            </a:r>
            <a:r>
              <a:rPr lang="es-419" sz="1600" i="1" dirty="0">
                <a:solidFill>
                  <a:srgbClr val="000000"/>
                </a:solidFill>
              </a:rPr>
              <a:t>Mbps</a:t>
            </a:r>
          </a:p>
          <a:p>
            <a:pPr marL="358835" lvl="1" indent="-285750" rtl="0">
              <a:buFont typeface="Arial" panose="020B0604020202020204" pitchFamily="34" charset="0"/>
              <a:buChar char="•"/>
            </a:pPr>
            <a:r>
              <a:rPr lang="es-419" dirty="0">
                <a:solidFill>
                  <a:srgbClr val="000000"/>
                </a:solidFill>
              </a:rPr>
              <a:t>Se debe configurar este comando en cada </a:t>
            </a:r>
            <a:r>
              <a:rPr lang="es-419" dirty="0" err="1">
                <a:solidFill>
                  <a:srgbClr val="000000"/>
                </a:solidFill>
              </a:rPr>
              <a:t>router</a:t>
            </a:r>
            <a:r>
              <a:rPr lang="es-419" dirty="0">
                <a:solidFill>
                  <a:srgbClr val="000000"/>
                </a:solidFill>
              </a:rPr>
              <a:t> en el dominio OSPF. </a:t>
            </a:r>
          </a:p>
          <a:p>
            <a:pPr marL="358835" lvl="1" indent="-285750" rtl="0">
              <a:buFont typeface="Arial" panose="020B0604020202020204" pitchFamily="34" charset="0"/>
              <a:buChar char="•"/>
            </a:pPr>
            <a:r>
              <a:rPr lang="es-419" dirty="0">
                <a:solidFill>
                  <a:srgbClr val="000000"/>
                </a:solidFill>
              </a:rPr>
              <a:t>Observe en el comando que el valor se expresa en Mbps; por lo tanto, para ajustar los costos de Gigabit Ethernet, utilice el comando </a:t>
            </a:r>
            <a:r>
              <a:rPr lang="es-419" b="1" dirty="0" err="1">
                <a:solidFill>
                  <a:srgbClr val="000000"/>
                </a:solidFill>
              </a:rPr>
              <a:t>auto-cost</a:t>
            </a:r>
            <a:r>
              <a:rPr lang="es-419" b="1" dirty="0">
                <a:solidFill>
                  <a:srgbClr val="000000"/>
                </a:solidFill>
              </a:rPr>
              <a:t> </a:t>
            </a:r>
            <a:r>
              <a:rPr lang="es-419" b="1" dirty="0" err="1">
                <a:solidFill>
                  <a:srgbClr val="000000"/>
                </a:solidFill>
              </a:rPr>
              <a:t>reference-bandwidth</a:t>
            </a:r>
            <a:r>
              <a:rPr lang="es-419" b="1" dirty="0">
                <a:solidFill>
                  <a:srgbClr val="000000"/>
                </a:solidFill>
              </a:rPr>
              <a:t> 1000. </a:t>
            </a:r>
            <a:r>
              <a:rPr lang="es-419" dirty="0">
                <a:solidFill>
                  <a:srgbClr val="000000"/>
                </a:solidFill>
              </a:rPr>
              <a:t> Para 10 Gigabit Ethernet, use el </a:t>
            </a:r>
            <a:r>
              <a:rPr lang="es-419" dirty="0" err="1">
                <a:solidFill>
                  <a:srgbClr val="000000"/>
                </a:solidFill>
              </a:rPr>
              <a:t>comando</a:t>
            </a:r>
            <a:r>
              <a:rPr lang="es-419" b="1" dirty="0" err="1">
                <a:solidFill>
                  <a:srgbClr val="000000"/>
                </a:solidFill>
              </a:rPr>
              <a:t>auto-cost</a:t>
            </a:r>
            <a:r>
              <a:rPr lang="es-419" b="1" dirty="0">
                <a:solidFill>
                  <a:srgbClr val="000000"/>
                </a:solidFill>
              </a:rPr>
              <a:t> </a:t>
            </a:r>
            <a:r>
              <a:rPr lang="es-419" b="1" dirty="0" err="1">
                <a:solidFill>
                  <a:srgbClr val="000000"/>
                </a:solidFill>
              </a:rPr>
              <a:t>reference-bandwidth</a:t>
            </a:r>
            <a:r>
              <a:rPr lang="es-419" b="1" dirty="0">
                <a:solidFill>
                  <a:srgbClr val="000000"/>
                </a:solidFill>
              </a:rPr>
              <a:t> 10000.</a:t>
            </a:r>
          </a:p>
          <a:p>
            <a:pPr marL="358835" lvl="1" indent="-285750" rtl="0">
              <a:buFont typeface="Arial" panose="020B0604020202020204" pitchFamily="34" charset="0"/>
              <a:buChar char="•"/>
            </a:pPr>
            <a:r>
              <a:rPr lang="es-419" dirty="0">
                <a:solidFill>
                  <a:srgbClr val="000000"/>
                </a:solidFill>
              </a:rPr>
              <a:t>Para volver al ancho de banda de referencia predeterminado, use el comando </a:t>
            </a:r>
            <a:r>
              <a:rPr lang="es-419" b="1" dirty="0" err="1">
                <a:solidFill>
                  <a:srgbClr val="000000"/>
                </a:solidFill>
              </a:rPr>
              <a:t>auto-cost</a:t>
            </a:r>
            <a:r>
              <a:rPr lang="es-419" b="1" dirty="0">
                <a:solidFill>
                  <a:srgbClr val="000000"/>
                </a:solidFill>
              </a:rPr>
              <a:t> </a:t>
            </a:r>
            <a:r>
              <a:rPr lang="es-419" b="1" dirty="0" err="1">
                <a:solidFill>
                  <a:srgbClr val="000000"/>
                </a:solidFill>
              </a:rPr>
              <a:t>reference-bandwidth</a:t>
            </a:r>
            <a:r>
              <a:rPr lang="es-419" b="1" dirty="0">
                <a:solidFill>
                  <a:srgbClr val="000000"/>
                </a:solidFill>
              </a:rPr>
              <a:t> 100</a:t>
            </a:r>
            <a:r>
              <a:rPr lang="es-419" dirty="0">
                <a:solidFill>
                  <a:srgbClr val="000000"/>
                </a:solidFill>
              </a:rPr>
              <a:t>.</a:t>
            </a:r>
          </a:p>
          <a:p>
            <a:pPr marL="285750" indent="-285750" algn="l" rtl="0">
              <a:buFont typeface="Arial" panose="020B0604020202020204" pitchFamily="34" charset="0"/>
              <a:buChar char="•"/>
            </a:pPr>
            <a:r>
              <a:rPr lang="es-419" sz="1600" dirty="0">
                <a:solidFill>
                  <a:srgbClr val="000000"/>
                </a:solidFill>
              </a:rPr>
              <a:t>Otra opción es cambiar el costo en una interfaz específica mediante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ospfcost</a:t>
            </a:r>
            <a:r>
              <a:rPr lang="es-419" sz="1600" b="1" dirty="0">
                <a:solidFill>
                  <a:srgbClr val="000000"/>
                </a:solidFill>
              </a:rPr>
              <a:t> </a:t>
            </a:r>
            <a:r>
              <a:rPr lang="es-419" sz="1600" dirty="0">
                <a:solidFill>
                  <a:srgbClr val="000000"/>
                </a:solidFill>
              </a:rPr>
              <a:t>.</a:t>
            </a:r>
          </a:p>
        </p:txBody>
      </p:sp>
    </p:spTree>
    <p:custDataLst>
      <p:tags r:id="rId1"/>
    </p:custDataLst>
    <p:extLst>
      <p:ext uri="{BB962C8B-B14F-4D97-AF65-F5344CB8AC3E}">
        <p14:creationId xmlns:p14="http://schemas.microsoft.com/office/powerpoint/2010/main" xmlns="" val="10764039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Ajuste el ancho de banda de referencia (Cont.) </a:t>
            </a:r>
          </a:p>
        </p:txBody>
      </p:sp>
      <p:sp>
        <p:nvSpPr>
          <p:cNvPr id="5" name="Content Placeholder 4">
            <a:extLst>
              <a:ext uri="{FF2B5EF4-FFF2-40B4-BE49-F238E27FC236}">
                <a16:creationId xmlns:a16="http://schemas.microsoft.com/office/drawing/2014/main" xmlns="" id="{97D3524B-BA51-A74D-B052-27635665449A}"/>
              </a:ext>
            </a:extLst>
          </p:cNvPr>
          <p:cNvSpPr>
            <a:spLocks noGrp="1"/>
          </p:cNvSpPr>
          <p:nvPr>
            <p:ph idx="1"/>
          </p:nvPr>
        </p:nvSpPr>
        <p:spPr>
          <a:xfrm>
            <a:off x="474662" y="731837"/>
            <a:ext cx="8280057" cy="1839913"/>
          </a:xfrm>
        </p:spPr>
        <p:txBody>
          <a:bodyPr/>
          <a:lstStyle/>
          <a:p>
            <a:pPr marL="285750" indent="-285750" algn="l" rtl="0">
              <a:buFont typeface="Arial" panose="020B0604020202020204" pitchFamily="34" charset="0"/>
              <a:buChar char="•"/>
            </a:pPr>
            <a:r>
              <a:rPr lang="es-419" sz="1600">
                <a:solidFill>
                  <a:srgbClr val="000000"/>
                </a:solidFill>
              </a:rPr>
              <a:t>Cualquiera que sea el método utilizado, es importante aplicar la configuración a todos los routers en el dominio de enrutamiento OSPF. </a:t>
            </a:r>
          </a:p>
          <a:p>
            <a:pPr marL="285750" indent="-285750" algn="l" rtl="0">
              <a:buFont typeface="Arial" panose="020B0604020202020204" pitchFamily="34" charset="0"/>
              <a:buChar char="•"/>
            </a:pPr>
            <a:r>
              <a:rPr lang="es-419" sz="1600">
                <a:solidFill>
                  <a:srgbClr val="000000"/>
                </a:solidFill>
              </a:rPr>
              <a:t>La tabla muestra el costo de OSPF si el ancho de banda de referencia se ajusta para acomodar enlaces de 10 Gigabit Ethernet. El ancho de banda de referencia debe ajustarse cada vez que haya enlaces más rápidos que FastEthernet (100 Mbps).</a:t>
            </a:r>
          </a:p>
          <a:p>
            <a:pPr marL="285750" indent="-285750" algn="l" rtl="0">
              <a:buFont typeface="Arial" panose="020B0604020202020204" pitchFamily="34" charset="0"/>
              <a:buChar char="•"/>
            </a:pPr>
            <a:r>
              <a:rPr lang="es-419" sz="1600">
                <a:solidFill>
                  <a:srgbClr val="000000"/>
                </a:solidFill>
              </a:rPr>
              <a:t>Utilice el comando </a:t>
            </a:r>
            <a:r>
              <a:rPr lang="es-419" sz="1600" b="1">
                <a:solidFill>
                  <a:srgbClr val="000000"/>
                </a:solidFill>
              </a:rPr>
              <a:t>show ip ospf interface </a:t>
            </a:r>
            <a:r>
              <a:rPr lang="es-419" sz="1600">
                <a:solidFill>
                  <a:srgbClr val="000000"/>
                </a:solidFill>
              </a:rPr>
              <a:t>para verificar el costo de OSPFv2 actual asignado a una interfaz.</a:t>
            </a:r>
          </a:p>
        </p:txBody>
      </p:sp>
      <p:pic>
        <p:nvPicPr>
          <p:cNvPr id="7" name="Picture 6">
            <a:extLst>
              <a:ext uri="{FF2B5EF4-FFF2-40B4-BE49-F238E27FC236}">
                <a16:creationId xmlns:a16="http://schemas.microsoft.com/office/drawing/2014/main" xmlns=""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xmlns="" val="2945987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OSPF acumula costos</a:t>
            </a:r>
          </a:p>
        </p:txBody>
      </p:sp>
      <p:sp>
        <p:nvSpPr>
          <p:cNvPr id="4" name="Content Placeholder 3">
            <a:extLst>
              <a:ext uri="{FF2B5EF4-FFF2-40B4-BE49-F238E27FC236}">
                <a16:creationId xmlns:a16="http://schemas.microsoft.com/office/drawing/2014/main" xmlns="" id="{FC3B99E2-7DFC-454B-8B64-8E523733C16C}"/>
              </a:ext>
            </a:extLst>
          </p:cNvPr>
          <p:cNvSpPr>
            <a:spLocks noGrp="1"/>
          </p:cNvSpPr>
          <p:nvPr>
            <p:ph idx="1"/>
          </p:nvPr>
        </p:nvSpPr>
        <p:spPr>
          <a:xfrm>
            <a:off x="474662" y="731837"/>
            <a:ext cx="3182937" cy="3689897"/>
          </a:xfrm>
        </p:spPr>
        <p:txBody>
          <a:bodyPr/>
          <a:lstStyle/>
          <a:p>
            <a:pPr marL="285750" indent="-285750" algn="l" rtl="0">
              <a:buFont typeface="Arial" panose="020B0604020202020204" pitchFamily="34" charset="0"/>
              <a:buChar char="•"/>
            </a:pPr>
            <a:r>
              <a:rPr lang="es-419" sz="1600">
                <a:solidFill>
                  <a:srgbClr val="000000"/>
                </a:solidFill>
              </a:rPr>
              <a:t>El costo de una ruta de OSPF es el valor acumulado desde un router hasta la red de destino. </a:t>
            </a:r>
          </a:p>
          <a:p>
            <a:pPr marL="285750" indent="-285750" algn="l" rtl="0">
              <a:buFont typeface="Arial" panose="020B0604020202020204" pitchFamily="34" charset="0"/>
              <a:buChar char="•"/>
            </a:pPr>
            <a:r>
              <a:rPr lang="es-419" sz="1600">
                <a:solidFill>
                  <a:srgbClr val="000000"/>
                </a:solidFill>
              </a:rPr>
              <a:t>Suponiendo que el comando </a:t>
            </a:r>
            <a:r>
              <a:rPr lang="es-419" sz="1600" b="1">
                <a:solidFill>
                  <a:srgbClr val="000000"/>
                </a:solidFill>
              </a:rPr>
              <a:t>auto-cost reference-bandwidth 10000</a:t>
            </a:r>
            <a:r>
              <a:rPr lang="es-419" sz="1600">
                <a:solidFill>
                  <a:srgbClr val="000000"/>
                </a:solidFill>
              </a:rPr>
              <a:t> se haya configurado en los tres routers, el costo de los enlaces entre cada router es ahora 10. Las interfaces de loopback tienen un costo predeterminado de 1.</a:t>
            </a:r>
          </a:p>
        </p:txBody>
      </p:sp>
      <p:pic>
        <p:nvPicPr>
          <p:cNvPr id="8" name="Picture 7">
            <a:extLst>
              <a:ext uri="{FF2B5EF4-FFF2-40B4-BE49-F238E27FC236}">
                <a16:creationId xmlns:a16="http://schemas.microsoft.com/office/drawing/2014/main" xmlns=""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xmlns="" val="1299280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OSPF acumula costos (cont.) </a:t>
            </a:r>
          </a:p>
        </p:txBody>
      </p:sp>
      <p:sp>
        <p:nvSpPr>
          <p:cNvPr id="4" name="Content Placeholder 3">
            <a:extLst>
              <a:ext uri="{FF2B5EF4-FFF2-40B4-BE49-F238E27FC236}">
                <a16:creationId xmlns:a16="http://schemas.microsoft.com/office/drawing/2014/main" xmlns="" id="{FC3B99E2-7DFC-454B-8B64-8E523733C16C}"/>
              </a:ext>
            </a:extLst>
          </p:cNvPr>
          <p:cNvSpPr>
            <a:spLocks noGrp="1"/>
          </p:cNvSpPr>
          <p:nvPr>
            <p:ph idx="1"/>
          </p:nvPr>
        </p:nvSpPr>
        <p:spPr>
          <a:xfrm>
            <a:off x="474662" y="731837"/>
            <a:ext cx="3182937" cy="3689897"/>
          </a:xfrm>
        </p:spPr>
        <p:txBody>
          <a:bodyPr/>
          <a:lstStyle/>
          <a:p>
            <a:pPr marL="285750" indent="-285750" algn="l" rtl="0">
              <a:buFont typeface="Arial" panose="020B0604020202020204" pitchFamily="34" charset="0"/>
              <a:buChar char="•"/>
            </a:pPr>
            <a:r>
              <a:rPr lang="es-419" sz="1600">
                <a:solidFill>
                  <a:srgbClr val="000000"/>
                </a:solidFill>
              </a:rPr>
              <a:t>Puede calcular el costo de cada router para llegar a cada red. </a:t>
            </a:r>
          </a:p>
          <a:p>
            <a:pPr marL="285750" indent="-285750" algn="l" rtl="0">
              <a:buFont typeface="Arial" panose="020B0604020202020204" pitchFamily="34" charset="0"/>
              <a:buChar char="•"/>
            </a:pPr>
            <a:r>
              <a:rPr lang="es-419" sz="1600">
                <a:solidFill>
                  <a:srgbClr val="000000"/>
                </a:solidFill>
              </a:rPr>
              <a:t>Por ejemplo, el costo total de R1 para alcanzar la red 10.10.2.0/24 es 11. Esto se debe a que el vínculo al costo R2 = 10 y el costo predeterminado del bucle invertido = 1. 10 + 1 = 11.</a:t>
            </a:r>
          </a:p>
          <a:p>
            <a:pPr marL="285750" indent="-285750" algn="l" rtl="0">
              <a:buFont typeface="Arial" panose="020B0604020202020204" pitchFamily="34" charset="0"/>
              <a:buChar char="•"/>
            </a:pPr>
            <a:r>
              <a:rPr lang="es-419" sz="1600">
                <a:solidFill>
                  <a:srgbClr val="000000"/>
                </a:solidFill>
              </a:rPr>
              <a:t>Esto se puede verificar mediante el comando </a:t>
            </a:r>
            <a:r>
              <a:rPr lang="es-419" sz="1600" b="1">
                <a:solidFill>
                  <a:srgbClr val="000000"/>
                </a:solidFill>
              </a:rPr>
              <a:t>show ip route</a:t>
            </a:r>
            <a:r>
              <a:rPr lang="es-419" sz="1600">
                <a:solidFill>
                  <a:srgbClr val="000000"/>
                </a:solidFill>
              </a:rPr>
              <a:t>.</a:t>
            </a:r>
          </a:p>
        </p:txBody>
      </p:sp>
      <p:pic>
        <p:nvPicPr>
          <p:cNvPr id="8" name="Picture 7">
            <a:extLst>
              <a:ext uri="{FF2B5EF4-FFF2-40B4-BE49-F238E27FC236}">
                <a16:creationId xmlns:a16="http://schemas.microsoft.com/office/drawing/2014/main" xmlns=""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xmlns="" val="3250325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OSPF acumula costos (cont.) </a:t>
            </a:r>
          </a:p>
        </p:txBody>
      </p:sp>
      <p:sp>
        <p:nvSpPr>
          <p:cNvPr id="5" name="Content Placeholder 4">
            <a:extLst>
              <a:ext uri="{FF2B5EF4-FFF2-40B4-BE49-F238E27FC236}">
                <a16:creationId xmlns:a16="http://schemas.microsoft.com/office/drawing/2014/main" xmlns="" id="{153E1937-79A2-1941-881F-2E9AD18EE04F}"/>
              </a:ext>
            </a:extLst>
          </p:cNvPr>
          <p:cNvSpPr>
            <a:spLocks noGrp="1"/>
          </p:cNvSpPr>
          <p:nvPr>
            <p:ph idx="1"/>
          </p:nvPr>
        </p:nvSpPr>
        <p:spPr>
          <a:xfrm>
            <a:off x="431971" y="896233"/>
            <a:ext cx="8280057" cy="400004"/>
          </a:xfrm>
        </p:spPr>
        <p:txBody>
          <a:bodyPr/>
          <a:lstStyle/>
          <a:p>
            <a:pPr marL="0" indent="0" algn="l" rtl="0"/>
            <a:r>
              <a:rPr lang="es-419" sz="1600" dirty="0">
                <a:solidFill>
                  <a:srgbClr val="000000"/>
                </a:solidFill>
              </a:rPr>
              <a:t>Verificación del costo acumulado de la ruta a la red 10.10.2.0/24:</a:t>
            </a:r>
          </a:p>
        </p:txBody>
      </p:sp>
      <p:sp>
        <p:nvSpPr>
          <p:cNvPr id="6" name="Rectangle 5">
            <a:extLst>
              <a:ext uri="{FF2B5EF4-FFF2-40B4-BE49-F238E27FC236}">
                <a16:creationId xmlns:a16="http://schemas.microsoft.com/office/drawing/2014/main" xmlns=""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route | include 10.10.2.0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O 10.10.2.0/24 [110/</a:t>
            </a:r>
            <a:r>
              <a:rPr lang="es-419" sz="1200">
                <a:solidFill>
                  <a:schemeClr val="accent6">
                    <a:lumMod val="60000"/>
                    <a:lumOff val="40000"/>
                  </a:schemeClr>
                </a:solidFill>
                <a:latin typeface="Courier New" panose="02070309020205020404" pitchFamily="49" charset="0"/>
                <a:cs typeface="Courier New" panose="02070309020205020404" pitchFamily="49" charset="0"/>
              </a:rPr>
              <a:t>11</a:t>
            </a:r>
            <a:r>
              <a:rPr lang="es-419" sz="1200">
                <a:solidFill>
                  <a:schemeClr val="bg1"/>
                </a:solidFill>
                <a:latin typeface="Courier New" panose="02070309020205020404" pitchFamily="49" charset="0"/>
                <a:cs typeface="Courier New" panose="02070309020205020404" pitchFamily="49" charset="0"/>
              </a:rPr>
              <a:t>] via 10.1.1.6, 01:05:02, GigabitEthernet0/0/0 </a:t>
            </a:r>
          </a:p>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route 10.10.2.0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Routing entry for 10.10.2.0/24 </a:t>
            </a:r>
          </a:p>
          <a:p>
            <a:pPr rtl="0"/>
            <a:r>
              <a:rPr lang="es-419" sz="1200">
                <a:solidFill>
                  <a:schemeClr val="bg1"/>
                </a:solidFill>
                <a:latin typeface="Courier New" panose="02070309020205020404" pitchFamily="49" charset="0"/>
                <a:cs typeface="Courier New" panose="02070309020205020404" pitchFamily="49" charset="0"/>
              </a:rPr>
              <a:t>  Known via "ospf 10", distance 110, </a:t>
            </a:r>
            <a:r>
              <a:rPr lang="es-419" sz="1200">
                <a:solidFill>
                  <a:schemeClr val="accent6">
                    <a:lumMod val="60000"/>
                    <a:lumOff val="40000"/>
                  </a:schemeClr>
                </a:solidFill>
                <a:latin typeface="Courier New" panose="02070309020205020404" pitchFamily="49" charset="0"/>
                <a:cs typeface="Courier New" panose="02070309020205020404" pitchFamily="49" charset="0"/>
              </a:rPr>
              <a:t>metric 11</a:t>
            </a:r>
            <a:r>
              <a:rPr lang="es-419" sz="1200">
                <a:solidFill>
                  <a:schemeClr val="bg1"/>
                </a:solidFill>
                <a:latin typeface="Courier New" panose="02070309020205020404" pitchFamily="49" charset="0"/>
                <a:cs typeface="Courier New" panose="02070309020205020404" pitchFamily="49" charset="0"/>
              </a:rPr>
              <a:t>, type intra area </a:t>
            </a:r>
          </a:p>
          <a:p>
            <a:pPr rtl="0"/>
            <a:r>
              <a:rPr lang="es-419" sz="1200">
                <a:solidFill>
                  <a:schemeClr val="bg1"/>
                </a:solidFill>
                <a:latin typeface="Courier New" panose="02070309020205020404" pitchFamily="49" charset="0"/>
                <a:cs typeface="Courier New" panose="02070309020205020404" pitchFamily="49" charset="0"/>
              </a:rPr>
              <a:t>  Last update from 10.1.1.6 on GigabitEthernet0/0/0, 01:05:13 ago </a:t>
            </a:r>
          </a:p>
          <a:p>
            <a:pPr rtl="0"/>
            <a:r>
              <a:rPr lang="es-419" sz="1200">
                <a:solidFill>
                  <a:schemeClr val="bg1"/>
                </a:solidFill>
                <a:latin typeface="Courier New" panose="02070309020205020404" pitchFamily="49" charset="0"/>
                <a:cs typeface="Courier New" panose="02070309020205020404" pitchFamily="49" charset="0"/>
              </a:rPr>
              <a:t>  Routing Descriptor Blocks: </a:t>
            </a:r>
          </a:p>
          <a:p>
            <a:pPr rtl="0"/>
            <a:r>
              <a:rPr lang="es-419" sz="1200">
                <a:solidFill>
                  <a:schemeClr val="bg1"/>
                </a:solidFill>
                <a:latin typeface="Courier New" panose="02070309020205020404" pitchFamily="49" charset="0"/>
                <a:cs typeface="Courier New" panose="02070309020205020404" pitchFamily="49" charset="0"/>
              </a:rPr>
              <a:t>  * 10.1.1.6, from 2.2.2.2, 01:05:13 ago, via GigabitEthernet0/0/0 </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s-419" sz="1200">
                <a:solidFill>
                  <a:schemeClr val="bg1"/>
                </a:solidFill>
                <a:latin typeface="Courier New" panose="02070309020205020404" pitchFamily="49" charset="0"/>
                <a:cs typeface="Courier New" panose="02070309020205020404" pitchFamily="49" charset="0"/>
              </a:rPr>
              <a:t>, traffic share count is 1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3704409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s-419" sz="2400"/>
              <a:t>Establezcamanualmente el valor de costo OSPF</a:t>
            </a:r>
          </a:p>
        </p:txBody>
      </p:sp>
      <p:sp>
        <p:nvSpPr>
          <p:cNvPr id="4" name="Content Placeholder 3">
            <a:extLst>
              <a:ext uri="{FF2B5EF4-FFF2-40B4-BE49-F238E27FC236}">
                <a16:creationId xmlns:a16="http://schemas.microsoft.com/office/drawing/2014/main" xmlns="" id="{B8F5B567-5A1D-3A44-9B90-7FCCCC3576EE}"/>
              </a:ext>
            </a:extLst>
          </p:cNvPr>
          <p:cNvSpPr>
            <a:spLocks noGrp="1"/>
          </p:cNvSpPr>
          <p:nvPr>
            <p:ph idx="1"/>
          </p:nvPr>
        </p:nvSpPr>
        <p:spPr>
          <a:xfrm>
            <a:off x="474662" y="731838"/>
            <a:ext cx="8280057" cy="2031460"/>
          </a:xfrm>
        </p:spPr>
        <p:txBody>
          <a:bodyPr/>
          <a:lstStyle/>
          <a:p>
            <a:pPr marL="0" indent="0" algn="l" rtl="0"/>
            <a:r>
              <a:rPr lang="es-419" sz="1600">
                <a:solidFill>
                  <a:srgbClr val="000000"/>
                </a:solidFill>
              </a:rPr>
              <a:t>Las razones para establecer manualmente el valor de costo incluyen:</a:t>
            </a:r>
          </a:p>
          <a:p>
            <a:pPr marL="415985" lvl="1" indent="-342900" rtl="0">
              <a:buFont typeface="Arial" panose="020B0604020202020204" pitchFamily="34" charset="0"/>
              <a:buChar char="•"/>
            </a:pPr>
            <a:r>
              <a:rPr lang="es-419">
                <a:solidFill>
                  <a:srgbClr val="000000"/>
                </a:solidFill>
              </a:rPr>
              <a:t>Es posible que el Administrador desee influir en la selección de rutas dentro de OSPF, lo que provoca que se seleccionen rutas diferentes de lo que normalmente daría costos predeterminados y acumulación de costos.</a:t>
            </a:r>
          </a:p>
          <a:p>
            <a:pPr marL="415985" lvl="1" indent="-342900" rtl="0">
              <a:buFont typeface="Arial" panose="020B0604020202020204" pitchFamily="34" charset="0"/>
              <a:buChar char="•"/>
            </a:pPr>
            <a:r>
              <a:rPr lang="es-419">
                <a:solidFill>
                  <a:srgbClr val="000000"/>
                </a:solidFill>
              </a:rPr>
              <a:t>Conexiones a equipos de otros proveedores que utilizan una fórmula diferente para calcular el costo OSPF.</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Para cambiar el valor de costo notificado por el router OSPF local a otros routers OSPF, utilice el comando de configuración de interfaz </a:t>
            </a:r>
            <a:r>
              <a:rPr lang="es-419" sz="1600" b="1">
                <a:solidFill>
                  <a:srgbClr val="000000"/>
                </a:solidFill>
              </a:rPr>
              <a:t>ip ospf cost</a:t>
            </a:r>
            <a:r>
              <a:rPr lang="es-419" sz="1600">
                <a:solidFill>
                  <a:srgbClr val="000000"/>
                </a:solidFill>
              </a:rPr>
              <a:t> </a:t>
            </a:r>
            <a:r>
              <a:rPr lang="es-419" sz="1600" i="1">
                <a:solidFill>
                  <a:srgbClr val="000000"/>
                </a:solidFill>
              </a:rPr>
              <a:t>value</a:t>
            </a:r>
            <a:r>
              <a:rPr lang="es-419" sz="1600">
                <a:solidFill>
                  <a:srgbClr val="000000"/>
                </a:solidFill>
              </a:rPr>
              <a:t>.</a:t>
            </a:r>
          </a:p>
        </p:txBody>
      </p:sp>
      <p:sp>
        <p:nvSpPr>
          <p:cNvPr id="7" name="Rectangle 6">
            <a:extLst>
              <a:ext uri="{FF2B5EF4-FFF2-40B4-BE49-F238E27FC236}">
                <a16:creationId xmlns:a16="http://schemas.microsoft.com/office/drawing/2014/main" xmlns="" id="{833368B8-E60A-3641-B455-DBAC0440D770}"/>
              </a:ext>
            </a:extLst>
          </p:cNvPr>
          <p:cNvSpPr/>
          <p:nvPr/>
        </p:nvSpPr>
        <p:spPr>
          <a:xfrm>
            <a:off x="2232378" y="3271091"/>
            <a:ext cx="4679244" cy="1200329"/>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(config) # </a:t>
            </a:r>
            <a:r>
              <a:rPr lang="es-419" sz="1200" b="1" dirty="0">
                <a:solidFill>
                  <a:schemeClr val="bg1"/>
                </a:solidFill>
                <a:latin typeface="Courier New" panose="02070309020205020404" pitchFamily="49" charset="0"/>
                <a:cs typeface="Courier New" panose="02070309020205020404" pitchFamily="49" charset="0"/>
              </a:rPr>
              <a:t>interfaz </a:t>
            </a:r>
            <a:r>
              <a:rPr lang="es-419" sz="1200" b="1" dirty="0" smtClean="0">
                <a:solidFill>
                  <a:schemeClr val="bg1"/>
                </a:solidFill>
                <a:latin typeface="Courier New" panose="02070309020205020404" pitchFamily="49" charset="0"/>
                <a:cs typeface="Courier New" panose="02070309020205020404" pitchFamily="49" charset="0"/>
              </a:rPr>
              <a:t>g0/0/1</a:t>
            </a:r>
          </a:p>
          <a:p>
            <a:pPr rtl="0"/>
            <a:r>
              <a:rPr lang="es-419" sz="1200" dirty="0" smtClean="0">
                <a:solidFill>
                  <a:schemeClr val="bg1"/>
                </a:solidFill>
                <a:latin typeface="Courier New" panose="02070309020205020404" pitchFamily="49" charset="0"/>
                <a:cs typeface="Courier New" panose="02070309020205020404" pitchFamily="49" charset="0"/>
              </a:rPr>
              <a:t>R1 </a:t>
            </a:r>
            <a:r>
              <a:rPr lang="es-419" sz="1200" dirty="0">
                <a:solidFill>
                  <a:schemeClr val="bg1"/>
                </a:solidFill>
                <a:latin typeface="Courier New" panose="02070309020205020404" pitchFamily="49" charset="0"/>
                <a:cs typeface="Courier New" panose="02070309020205020404" pitchFamily="49" charset="0"/>
              </a:rPr>
              <a:t>(config-if) # </a:t>
            </a:r>
            <a:r>
              <a:rPr lang="es-419" sz="1200" b="1" dirty="0">
                <a:solidFill>
                  <a:schemeClr val="bg1"/>
                </a:solidFill>
                <a:latin typeface="Courier New" panose="02070309020205020404" pitchFamily="49" charset="0"/>
                <a:cs typeface="Courier New" panose="02070309020205020404" pitchFamily="49" charset="0"/>
              </a:rPr>
              <a:t>ip ospf cost </a:t>
            </a:r>
            <a:r>
              <a:rPr lang="es-419" sz="1200" b="1" dirty="0" smtClean="0">
                <a:solidFill>
                  <a:schemeClr val="bg1"/>
                </a:solidFill>
                <a:latin typeface="Courier New" panose="02070309020205020404" pitchFamily="49" charset="0"/>
                <a:cs typeface="Courier New" panose="02070309020205020404" pitchFamily="49" charset="0"/>
              </a:rPr>
              <a:t>30</a:t>
            </a:r>
          </a:p>
          <a:p>
            <a:pPr rtl="0"/>
            <a:r>
              <a:rPr lang="es-419" sz="1200" dirty="0" smtClean="0">
                <a:solidFill>
                  <a:schemeClr val="bg1"/>
                </a:solidFill>
                <a:latin typeface="Courier New" panose="02070309020205020404" pitchFamily="49" charset="0"/>
                <a:cs typeface="Courier New" panose="02070309020205020404" pitchFamily="49" charset="0"/>
              </a:rPr>
              <a:t>R1 </a:t>
            </a:r>
            <a:r>
              <a:rPr lang="es-419" sz="1200" dirty="0">
                <a:solidFill>
                  <a:schemeClr val="bg1"/>
                </a:solidFill>
                <a:latin typeface="Courier New" panose="02070309020205020404" pitchFamily="49" charset="0"/>
                <a:cs typeface="Courier New" panose="02070309020205020404" pitchFamily="49" charset="0"/>
              </a:rPr>
              <a:t>(config-if) # </a:t>
            </a:r>
            <a:r>
              <a:rPr lang="es-419" sz="1200" b="1" dirty="0">
                <a:solidFill>
                  <a:schemeClr val="bg1"/>
                </a:solidFill>
                <a:latin typeface="Courier New" panose="02070309020205020404" pitchFamily="49" charset="0"/>
                <a:cs typeface="Courier New" panose="02070309020205020404" pitchFamily="49" charset="0"/>
              </a:rPr>
              <a:t>interface lo0</a:t>
            </a:r>
            <a:r>
              <a:rPr lang="es-419" sz="1200" dirty="0">
                <a:solidFill>
                  <a:schemeClr val="bg1"/>
                </a:solidFill>
                <a:latin typeface="Courier New" panose="02070309020205020404" pitchFamily="49" charset="0"/>
                <a:cs typeface="Courier New" panose="02070309020205020404" pitchFamily="49" charset="0"/>
              </a:rPr>
              <a:t> </a:t>
            </a:r>
            <a:endParaRPr lang="es-419" sz="1200" dirty="0" smtClean="0">
              <a:solidFill>
                <a:schemeClr val="bg1"/>
              </a:solidFill>
              <a:latin typeface="Courier New" panose="02070309020205020404" pitchFamily="49" charset="0"/>
              <a:cs typeface="Courier New" panose="02070309020205020404" pitchFamily="49" charset="0"/>
            </a:endParaRPr>
          </a:p>
          <a:p>
            <a:pPr rtl="0"/>
            <a:r>
              <a:rPr lang="es-419" sz="1200" dirty="0" smtClean="0">
                <a:solidFill>
                  <a:schemeClr val="bg1"/>
                </a:solidFill>
                <a:latin typeface="Courier New" panose="02070309020205020404" pitchFamily="49" charset="0"/>
                <a:cs typeface="Courier New" panose="02070309020205020404" pitchFamily="49" charset="0"/>
              </a:rPr>
              <a:t>R1 </a:t>
            </a:r>
            <a:r>
              <a:rPr lang="es-419" sz="1200" dirty="0">
                <a:solidFill>
                  <a:schemeClr val="bg1"/>
                </a:solidFill>
                <a:latin typeface="Courier New" panose="02070309020205020404" pitchFamily="49" charset="0"/>
                <a:cs typeface="Courier New" panose="02070309020205020404" pitchFamily="49" charset="0"/>
              </a:rPr>
              <a:t>(config-if) # </a:t>
            </a:r>
            <a:r>
              <a:rPr lang="es-419" sz="1200" b="1" dirty="0">
                <a:solidFill>
                  <a:schemeClr val="bg1"/>
                </a:solidFill>
                <a:latin typeface="Courier New" panose="02070309020205020404" pitchFamily="49" charset="0"/>
                <a:cs typeface="Courier New" panose="02070309020205020404" pitchFamily="49" charset="0"/>
              </a:rPr>
              <a:t>ip ospf cost 10</a:t>
            </a:r>
            <a:r>
              <a:rPr lang="es-419" sz="1200" dirty="0">
                <a:solidFill>
                  <a:schemeClr val="bg1"/>
                </a:solidFill>
                <a:latin typeface="Courier New" panose="02070309020205020404" pitchFamily="49" charset="0"/>
                <a:cs typeface="Courier New" panose="02070309020205020404" pitchFamily="49" charset="0"/>
              </a:rPr>
              <a:t> </a:t>
            </a:r>
            <a:endParaRPr lang="es-419" sz="1200" dirty="0" smtClean="0">
              <a:solidFill>
                <a:schemeClr val="bg1"/>
              </a:solidFill>
              <a:latin typeface="Courier New" panose="02070309020205020404" pitchFamily="49" charset="0"/>
              <a:cs typeface="Courier New" panose="02070309020205020404" pitchFamily="49" charset="0"/>
            </a:endParaRPr>
          </a:p>
          <a:p>
            <a:pPr rtl="0"/>
            <a:r>
              <a:rPr lang="es-419" sz="1200" dirty="0" smtClean="0">
                <a:solidFill>
                  <a:schemeClr val="bg1"/>
                </a:solidFill>
                <a:latin typeface="Courier New" panose="02070309020205020404" pitchFamily="49" charset="0"/>
                <a:cs typeface="Courier New" panose="02070309020205020404" pitchFamily="49" charset="0"/>
              </a:rPr>
              <a:t>R1 </a:t>
            </a:r>
            <a:r>
              <a:rPr lang="es-419" sz="1200" dirty="0">
                <a:solidFill>
                  <a:schemeClr val="bg1"/>
                </a:solidFill>
                <a:latin typeface="Courier New" panose="02070309020205020404" pitchFamily="49" charset="0"/>
                <a:cs typeface="Courier New" panose="02070309020205020404" pitchFamily="49" charset="0"/>
              </a:rPr>
              <a:t>(config-if) # </a:t>
            </a:r>
            <a:r>
              <a:rPr lang="es-419" sz="1200" b="1" dirty="0">
                <a:solidFill>
                  <a:schemeClr val="bg1"/>
                </a:solidFill>
                <a:latin typeface="Courier New" panose="02070309020205020404" pitchFamily="49" charset="0"/>
                <a:cs typeface="Courier New" panose="02070309020205020404" pitchFamily="49" charset="0"/>
              </a:rPr>
              <a:t>end</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1247653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Modifique la conmutación por error de</a:t>
            </a:r>
            <a:r>
              <a:rPr lang="es-419" sz="2400" dirty="0"/>
              <a:t/>
            </a:r>
            <a:br>
              <a:rPr lang="es-419" sz="2400" dirty="0"/>
            </a:br>
            <a:r>
              <a:rPr lang="es-419" sz="2400" dirty="0"/>
              <a:t>Prueba OSPFv2 de área única a la ruta de respaldo</a:t>
            </a:r>
          </a:p>
        </p:txBody>
      </p:sp>
      <p:sp>
        <p:nvSpPr>
          <p:cNvPr id="5" name="Content Placeholder 4">
            <a:extLst>
              <a:ext uri="{FF2B5EF4-FFF2-40B4-BE49-F238E27FC236}">
                <a16:creationId xmlns:a16="http://schemas.microsoft.com/office/drawing/2014/main" xmlns="" id="{68F7AE4F-7B32-D146-AE04-1807232E6BF0}"/>
              </a:ext>
            </a:extLst>
          </p:cNvPr>
          <p:cNvSpPr>
            <a:spLocks noGrp="1"/>
          </p:cNvSpPr>
          <p:nvPr>
            <p:ph idx="1"/>
          </p:nvPr>
        </p:nvSpPr>
        <p:spPr>
          <a:xfrm>
            <a:off x="474662" y="731838"/>
            <a:ext cx="8280057" cy="1137156"/>
          </a:xfrm>
        </p:spPr>
        <p:txBody>
          <a:bodyPr/>
          <a:lstStyle/>
          <a:p>
            <a:pPr marL="0" indent="0" algn="l" rtl="0"/>
            <a:r>
              <a:rPr lang="es-419" sz="1600">
                <a:solidFill>
                  <a:srgbClr val="000000"/>
                </a:solidFill>
              </a:rPr>
              <a:t>¿Qué sucede si el enlace entre R1 y R2 cae? Puede simular esto apagando la interfaz Gigabit Ethernet 0/0/0 y verificando que la tabla de enrutamiento se actualiza para usar R3 como router de salto siguiente. Observe que R1 ahora puede llegar a la red 10.1.1.4/30 a través de R3 con un valor de costo de 50.</a:t>
            </a:r>
          </a:p>
        </p:txBody>
      </p:sp>
      <p:sp>
        <p:nvSpPr>
          <p:cNvPr id="6" name="Rectangle 5">
            <a:extLst>
              <a:ext uri="{FF2B5EF4-FFF2-40B4-BE49-F238E27FC236}">
                <a16:creationId xmlns:a16="http://schemas.microsoft.com/office/drawing/2014/main" xmlns=""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route ospf | begin 10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	10.0.0.0/8 is variably subnetted, 8 subnets, 3 masks </a:t>
            </a:r>
          </a:p>
          <a:p>
            <a:pPr rtl="0"/>
            <a:r>
              <a:rPr lang="es-419" sz="1200">
                <a:solidFill>
                  <a:schemeClr val="bg1"/>
                </a:solidFill>
                <a:latin typeface="Courier New" panose="02070309020205020404" pitchFamily="49" charset="0"/>
                <a:cs typeface="Courier New" panose="02070309020205020404" pitchFamily="49" charset="0"/>
              </a:rPr>
              <a:t>O 10.1.1.4/30 [110/</a:t>
            </a:r>
            <a:r>
              <a:rPr lang="es-419" sz="1200">
                <a:solidFill>
                  <a:schemeClr val="accent6">
                    <a:lumMod val="60000"/>
                    <a:lumOff val="40000"/>
                  </a:schemeClr>
                </a:solidFill>
                <a:latin typeface="Courier New" panose="02070309020205020404" pitchFamily="49" charset="0"/>
                <a:cs typeface="Courier New" panose="02070309020205020404" pitchFamily="49" charset="0"/>
              </a:rPr>
              <a:t>50</a:t>
            </a:r>
            <a:r>
              <a:rPr lang="es-419" sz="1200">
                <a:solidFill>
                  <a:schemeClr val="bg1"/>
                </a:solidFill>
                <a:latin typeface="Courier New" panose="02070309020205020404" pitchFamily="49" charset="0"/>
                <a:cs typeface="Courier New" panose="02070309020205020404" pitchFamily="49" charset="0"/>
              </a:rPr>
              <a:t>] via 10.1.1.13, 00:00:14, GigabitEthernet0/0/1 </a:t>
            </a:r>
          </a:p>
          <a:p>
            <a:pPr rtl="0"/>
            <a:r>
              <a:rPr lang="es-419" sz="1200">
                <a:solidFill>
                  <a:schemeClr val="bg1"/>
                </a:solidFill>
                <a:latin typeface="Courier New" panose="02070309020205020404" pitchFamily="49" charset="0"/>
                <a:cs typeface="Courier New" panose="02070309020205020404" pitchFamily="49" charset="0"/>
              </a:rPr>
              <a:t>O 10.1.1.8/30 [110/</a:t>
            </a:r>
            <a:r>
              <a:rPr lang="es-419" sz="1200">
                <a:solidFill>
                  <a:schemeClr val="accent6">
                    <a:lumMod val="60000"/>
                    <a:lumOff val="40000"/>
                  </a:schemeClr>
                </a:solidFill>
                <a:latin typeface="Courier New" panose="02070309020205020404" pitchFamily="49" charset="0"/>
                <a:cs typeface="Courier New" panose="02070309020205020404" pitchFamily="49" charset="0"/>
              </a:rPr>
              <a:t>40</a:t>
            </a:r>
            <a:r>
              <a:rPr lang="es-419" sz="1200">
                <a:solidFill>
                  <a:schemeClr val="bg1"/>
                </a:solidFill>
                <a:latin typeface="Courier New" panose="02070309020205020404" pitchFamily="49" charset="0"/>
                <a:cs typeface="Courier New" panose="02070309020205020404" pitchFamily="49" charset="0"/>
              </a:rPr>
              <a:t>] via 10.1.1.13, 00:00:14, GigabitEthernet0/0/1 </a:t>
            </a:r>
          </a:p>
          <a:p>
            <a:pPr rtl="0"/>
            <a:r>
              <a:rPr lang="es-419" sz="1200">
                <a:solidFill>
                  <a:schemeClr val="bg1"/>
                </a:solidFill>
                <a:latin typeface="Courier New" panose="02070309020205020404" pitchFamily="49" charset="0"/>
                <a:cs typeface="Courier New" panose="02070309020205020404" pitchFamily="49" charset="0"/>
              </a:rPr>
              <a:t>O 10.10.2.0/24 [110/</a:t>
            </a:r>
            <a:r>
              <a:rPr lang="es-419" sz="1200">
                <a:solidFill>
                  <a:schemeClr val="accent6">
                    <a:lumMod val="60000"/>
                    <a:lumOff val="40000"/>
                  </a:schemeClr>
                </a:solidFill>
                <a:latin typeface="Courier New" panose="02070309020205020404" pitchFamily="49" charset="0"/>
                <a:cs typeface="Courier New" panose="02070309020205020404" pitchFamily="49" charset="0"/>
              </a:rPr>
              <a:t>50</a:t>
            </a:r>
            <a:r>
              <a:rPr lang="es-419" sz="1200">
                <a:solidFill>
                  <a:schemeClr val="bg1"/>
                </a:solidFill>
                <a:latin typeface="Courier New" panose="02070309020205020404" pitchFamily="49" charset="0"/>
                <a:cs typeface="Courier New" panose="02070309020205020404" pitchFamily="49" charset="0"/>
              </a:rPr>
              <a:t>] via 10.1.1.13, 00:00:14, GigabitEthernet0/0/1 </a:t>
            </a:r>
          </a:p>
          <a:p>
            <a:pPr rtl="0"/>
            <a:r>
              <a:rPr lang="es-419" sz="1200">
                <a:solidFill>
                  <a:schemeClr val="bg1"/>
                </a:solidFill>
                <a:latin typeface="Courier New" panose="02070309020205020404" pitchFamily="49" charset="0"/>
                <a:cs typeface="Courier New" panose="02070309020205020404" pitchFamily="49" charset="0"/>
              </a:rPr>
              <a:t>O 10.10.3.0/24 [110/</a:t>
            </a:r>
            <a:r>
              <a:rPr lang="es-419" sz="1200">
                <a:solidFill>
                  <a:schemeClr val="accent6">
                    <a:lumMod val="60000"/>
                    <a:lumOff val="40000"/>
                  </a:schemeClr>
                </a:solidFill>
                <a:latin typeface="Courier New" panose="02070309020205020404" pitchFamily="49" charset="0"/>
                <a:cs typeface="Courier New" panose="02070309020205020404" pitchFamily="49" charset="0"/>
              </a:rPr>
              <a:t>40</a:t>
            </a:r>
            <a:r>
              <a:rPr lang="es-419" sz="1200">
                <a:solidFill>
                  <a:schemeClr val="bg1"/>
                </a:solidFill>
                <a:latin typeface="Courier New" panose="02070309020205020404" pitchFamily="49" charset="0"/>
                <a:cs typeface="Courier New" panose="02070309020205020404" pitchFamily="49" charset="0"/>
              </a:rPr>
              <a:t>] via 10.1.1.13, 00:00:14, GigabitEthernet0/0/1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4431642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Modifique los intervalos de paquetes</a:t>
            </a:r>
            <a:r>
              <a:rPr lang="es-419" sz="2400" dirty="0"/>
              <a:t/>
            </a:r>
            <a:br>
              <a:rPr lang="es-419" sz="2400" dirty="0"/>
            </a:br>
            <a:r>
              <a:rPr lang="es-419" sz="2400" dirty="0" err="1"/>
              <a:t>Hello</a:t>
            </a:r>
            <a:r>
              <a:rPr lang="es-419" sz="2400" dirty="0"/>
              <a:t> OSPFv2 de área única</a:t>
            </a:r>
          </a:p>
        </p:txBody>
      </p:sp>
      <p:sp>
        <p:nvSpPr>
          <p:cNvPr id="4" name="Content Placeholder 3">
            <a:extLst>
              <a:ext uri="{FF2B5EF4-FFF2-40B4-BE49-F238E27FC236}">
                <a16:creationId xmlns:a16="http://schemas.microsoft.com/office/drawing/2014/main" xmlns="" id="{23E2B369-4575-4342-884E-D72FFA17E1D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Los paquetes </a:t>
            </a:r>
            <a:r>
              <a:rPr lang="es-419" sz="1600" dirty="0" err="1">
                <a:solidFill>
                  <a:srgbClr val="000000"/>
                </a:solidFill>
              </a:rPr>
              <a:t>Hello</a:t>
            </a:r>
            <a:r>
              <a:rPr lang="es-419" sz="1600" dirty="0">
                <a:solidFill>
                  <a:srgbClr val="000000"/>
                </a:solidFill>
              </a:rPr>
              <a:t> OSPFv2 se transmiten a la dirección </a:t>
            </a:r>
            <a:r>
              <a:rPr lang="es-419" sz="1600" dirty="0" err="1">
                <a:solidFill>
                  <a:srgbClr val="000000"/>
                </a:solidFill>
              </a:rPr>
              <a:t>multicast</a:t>
            </a:r>
            <a:r>
              <a:rPr lang="es-419" sz="1600" dirty="0">
                <a:solidFill>
                  <a:srgbClr val="000000"/>
                </a:solidFill>
              </a:rPr>
              <a:t> 224.0.0.5 (todos los </a:t>
            </a:r>
            <a:r>
              <a:rPr lang="es-419" sz="1600" dirty="0" err="1">
                <a:solidFill>
                  <a:srgbClr val="000000"/>
                </a:solidFill>
              </a:rPr>
              <a:t>routers</a:t>
            </a:r>
            <a:r>
              <a:rPr lang="es-419" sz="1600" dirty="0">
                <a:solidFill>
                  <a:srgbClr val="000000"/>
                </a:solidFill>
              </a:rPr>
              <a:t> OSPF) cada 10 segundos. Este es el valor predeterminado del temporizador en redes multiacceso y punto a punto.</a:t>
            </a:r>
          </a:p>
          <a:p>
            <a:pPr marL="73085" lvl="1" indent="0" rtl="0">
              <a:buNone/>
            </a:pPr>
            <a:r>
              <a:rPr lang="es-419" b="1" dirty="0">
                <a:solidFill>
                  <a:srgbClr val="000000"/>
                </a:solidFill>
              </a:rPr>
              <a:t>Nota</a:t>
            </a:r>
            <a:r>
              <a:rPr lang="es-419" dirty="0">
                <a:solidFill>
                  <a:srgbClr val="000000"/>
                </a:solidFill>
              </a:rPr>
              <a:t>: Los paquetes </a:t>
            </a:r>
            <a:r>
              <a:rPr lang="es-419" dirty="0" err="1">
                <a:solidFill>
                  <a:srgbClr val="000000"/>
                </a:solidFill>
              </a:rPr>
              <a:t>Hello</a:t>
            </a:r>
            <a:r>
              <a:rPr lang="es-419" dirty="0">
                <a:solidFill>
                  <a:srgbClr val="000000"/>
                </a:solidFill>
              </a:rPr>
              <a:t> no se envían en las interfaces configuradas como pasivas mediante el comando </a:t>
            </a:r>
            <a:r>
              <a:rPr lang="es-419" b="1" dirty="0" err="1">
                <a:solidFill>
                  <a:srgbClr val="000000"/>
                </a:solidFill>
              </a:rPr>
              <a:t>passive</a:t>
            </a:r>
            <a:r>
              <a:rPr lang="es-419" b="1" dirty="0">
                <a:solidFill>
                  <a:srgbClr val="000000"/>
                </a:solidFill>
              </a:rPr>
              <a:t>-interface</a:t>
            </a:r>
          </a:p>
          <a:p>
            <a:pPr marL="342900" indent="-342900" algn="l" rtl="0">
              <a:buFont typeface="Arial" panose="020B0604020202020204" pitchFamily="34" charset="0"/>
              <a:buChar char="•"/>
            </a:pPr>
            <a:r>
              <a:rPr lang="es-419" sz="1600" dirty="0">
                <a:solidFill>
                  <a:srgbClr val="000000"/>
                </a:solidFill>
              </a:rPr>
              <a:t>El intervalo </a:t>
            </a:r>
            <a:r>
              <a:rPr lang="es-419" sz="1600" dirty="0" err="1">
                <a:solidFill>
                  <a:srgbClr val="000000"/>
                </a:solidFill>
              </a:rPr>
              <a:t>Dead</a:t>
            </a:r>
            <a:r>
              <a:rPr lang="es-419" sz="1600" dirty="0">
                <a:solidFill>
                  <a:srgbClr val="000000"/>
                </a:solidFill>
              </a:rPr>
              <a:t> es el período que el </a:t>
            </a:r>
            <a:r>
              <a:rPr lang="es-419" sz="1600" dirty="0" err="1">
                <a:solidFill>
                  <a:srgbClr val="000000"/>
                </a:solidFill>
              </a:rPr>
              <a:t>router</a:t>
            </a:r>
            <a:r>
              <a:rPr lang="es-419" sz="1600" dirty="0">
                <a:solidFill>
                  <a:srgbClr val="000000"/>
                </a:solidFill>
              </a:rPr>
              <a:t> espera para recibir un paquete </a:t>
            </a:r>
            <a:r>
              <a:rPr lang="es-419" sz="1600" dirty="0" err="1">
                <a:solidFill>
                  <a:srgbClr val="000000"/>
                </a:solidFill>
              </a:rPr>
              <a:t>Hello</a:t>
            </a:r>
            <a:r>
              <a:rPr lang="es-419" sz="1600" dirty="0">
                <a:solidFill>
                  <a:srgbClr val="000000"/>
                </a:solidFill>
              </a:rPr>
              <a:t> antes de declarar al vecino como inactivo. Si el intervalo </a:t>
            </a:r>
            <a:r>
              <a:rPr lang="es-419" sz="1600" dirty="0" err="1">
                <a:solidFill>
                  <a:srgbClr val="000000"/>
                </a:solidFill>
              </a:rPr>
              <a:t>Dead</a:t>
            </a:r>
            <a:r>
              <a:rPr lang="es-419" sz="1600" dirty="0">
                <a:solidFill>
                  <a:srgbClr val="000000"/>
                </a:solidFill>
              </a:rPr>
              <a:t> caduca antes de que los </a:t>
            </a:r>
            <a:r>
              <a:rPr lang="es-419" sz="1600" dirty="0" err="1">
                <a:solidFill>
                  <a:srgbClr val="000000"/>
                </a:solidFill>
              </a:rPr>
              <a:t>routers</a:t>
            </a:r>
            <a:r>
              <a:rPr lang="es-419" sz="1600" dirty="0">
                <a:solidFill>
                  <a:srgbClr val="000000"/>
                </a:solidFill>
              </a:rPr>
              <a:t> reciban un paquete </a:t>
            </a:r>
            <a:r>
              <a:rPr lang="es-419" sz="1600" dirty="0" err="1">
                <a:solidFill>
                  <a:srgbClr val="000000"/>
                </a:solidFill>
              </a:rPr>
              <a:t>Hello</a:t>
            </a:r>
            <a:r>
              <a:rPr lang="es-419" sz="1600" dirty="0">
                <a:solidFill>
                  <a:srgbClr val="000000"/>
                </a:solidFill>
              </a:rPr>
              <a:t>, OSPF elimina ese vecino de su base de datos (LSDB). El </a:t>
            </a:r>
            <a:r>
              <a:rPr lang="es-419" sz="1600" dirty="0" err="1">
                <a:solidFill>
                  <a:srgbClr val="000000"/>
                </a:solidFill>
              </a:rPr>
              <a:t>router</a:t>
            </a:r>
            <a:r>
              <a:rPr lang="es-419" sz="1600" dirty="0">
                <a:solidFill>
                  <a:srgbClr val="000000"/>
                </a:solidFill>
              </a:rPr>
              <a:t> satura la LSDB con información acerca del vecino inactivo por todas las interfaces con OSPF habilitado. Cisco utiliza un intervalo predeterminado de cuatro veces el intervalo </a:t>
            </a:r>
            <a:r>
              <a:rPr lang="es-419" sz="1600" dirty="0" err="1">
                <a:solidFill>
                  <a:srgbClr val="000000"/>
                </a:solidFill>
              </a:rPr>
              <a:t>Hello</a:t>
            </a:r>
            <a:r>
              <a:rPr lang="es-419" sz="1600" dirty="0">
                <a:solidFill>
                  <a:srgbClr val="000000"/>
                </a:solidFill>
              </a:rPr>
              <a:t>: Esto es 40 segundos en redes de acceso múltiple y punto a punto.</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8724380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los</a:t>
            </a:r>
            <a:r>
              <a:rPr lang="es-419" sz="2400"/>
              <a:t>Intervalos de Hello y Dead</a:t>
            </a:r>
            <a:r>
              <a:rPr lang="es-419" sz="1600"/>
              <a:t>OSPFv2</a:t>
            </a:r>
            <a:r>
              <a:rPr lang="en-US" dirty="0"/>
              <a:t/>
            </a:r>
            <a:br>
              <a:rPr lang="en-US" dirty="0"/>
            </a:br>
            <a:r>
              <a:rPr lang="es-419" sz="1600"/>
              <a:t>de área única</a:t>
            </a:r>
          </a:p>
        </p:txBody>
      </p:sp>
      <p:sp>
        <p:nvSpPr>
          <p:cNvPr id="5" name="Content Placeholder 4">
            <a:extLst>
              <a:ext uri="{FF2B5EF4-FFF2-40B4-BE49-F238E27FC236}">
                <a16:creationId xmlns:a16="http://schemas.microsoft.com/office/drawing/2014/main" xmlns="" id="{3176DB47-8EEC-BB48-9CEA-4C2E79A28AEA}"/>
              </a:ext>
            </a:extLst>
          </p:cNvPr>
          <p:cNvSpPr>
            <a:spLocks noGrp="1"/>
          </p:cNvSpPr>
          <p:nvPr>
            <p:ph idx="1"/>
          </p:nvPr>
        </p:nvSpPr>
        <p:spPr>
          <a:xfrm>
            <a:off x="474662" y="731837"/>
            <a:ext cx="8280057" cy="1388365"/>
          </a:xfrm>
        </p:spPr>
        <p:txBody>
          <a:bodyPr/>
          <a:lstStyle/>
          <a:p>
            <a:pPr marL="285750" indent="-285750" algn="l" rtl="0">
              <a:buFont typeface="Arial" panose="020B0604020202020204" pitchFamily="34" charset="0"/>
              <a:buChar char="•"/>
            </a:pPr>
            <a:r>
              <a:rPr lang="es-419" sz="1600" dirty="0">
                <a:solidFill>
                  <a:srgbClr val="000000"/>
                </a:solidFill>
              </a:rPr>
              <a:t>Los intervalos de </a:t>
            </a:r>
            <a:r>
              <a:rPr lang="es-419" sz="1600" dirty="0" err="1">
                <a:solidFill>
                  <a:srgbClr val="000000"/>
                </a:solidFill>
              </a:rPr>
              <a:t>Hello</a:t>
            </a:r>
            <a:r>
              <a:rPr lang="es-419" sz="1600" dirty="0">
                <a:solidFill>
                  <a:srgbClr val="000000"/>
                </a:solidFill>
              </a:rPr>
              <a:t> y </a:t>
            </a:r>
            <a:r>
              <a:rPr lang="es-419" sz="1600" dirty="0" err="1">
                <a:solidFill>
                  <a:srgbClr val="000000"/>
                </a:solidFill>
              </a:rPr>
              <a:t>Dead</a:t>
            </a:r>
            <a:r>
              <a:rPr lang="es-419" sz="1600" dirty="0">
                <a:solidFill>
                  <a:srgbClr val="000000"/>
                </a:solidFill>
              </a:rPr>
              <a:t> de OSPF pueden configurarse por interfaz. </a:t>
            </a:r>
          </a:p>
          <a:p>
            <a:pPr marL="285750" indent="-285750" algn="l" rtl="0">
              <a:buFont typeface="Arial" panose="020B0604020202020204" pitchFamily="34" charset="0"/>
              <a:buChar char="•"/>
            </a:pPr>
            <a:r>
              <a:rPr lang="es-419" sz="1600" dirty="0">
                <a:solidFill>
                  <a:srgbClr val="000000"/>
                </a:solidFill>
              </a:rPr>
              <a:t>Los intervalos de OSPF deben coincidir, de lo contrario, no se crea una adyacencia de vecino. </a:t>
            </a:r>
          </a:p>
          <a:p>
            <a:pPr marL="285750" indent="-285750" algn="l" rtl="0">
              <a:buFont typeface="Arial" panose="020B0604020202020204" pitchFamily="34" charset="0"/>
              <a:buChar char="•"/>
            </a:pPr>
            <a:r>
              <a:rPr lang="es-419" sz="1600" dirty="0">
                <a:solidFill>
                  <a:srgbClr val="000000"/>
                </a:solidFill>
              </a:rPr>
              <a:t>Para verificar los intervalos de la interfaz OSPFv2 configurados actualmente, use el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a:t>
            </a:r>
            <a:r>
              <a:rPr lang="es-419" sz="1600" b="1" dirty="0">
                <a:solidFill>
                  <a:srgbClr val="000000"/>
                </a:solidFill>
              </a:rPr>
              <a:t> interface</a:t>
            </a:r>
            <a:r>
              <a:rPr lang="es-419" sz="1600" dirty="0">
                <a:solidFill>
                  <a:srgbClr val="000000"/>
                </a:solidFill>
              </a:rPr>
              <a:t>. Los intervalos </a:t>
            </a:r>
            <a:r>
              <a:rPr lang="es-419" sz="1600" dirty="0" err="1">
                <a:solidFill>
                  <a:srgbClr val="000000"/>
                </a:solidFill>
              </a:rPr>
              <a:t>Hello</a:t>
            </a:r>
            <a:r>
              <a:rPr lang="es-419" sz="1600" dirty="0">
                <a:solidFill>
                  <a:srgbClr val="000000"/>
                </a:solidFill>
              </a:rPr>
              <a:t> y </a:t>
            </a:r>
            <a:r>
              <a:rPr lang="es-419" sz="1600" dirty="0" err="1">
                <a:solidFill>
                  <a:srgbClr val="000000"/>
                </a:solidFill>
              </a:rPr>
              <a:t>Dead</a:t>
            </a:r>
            <a:r>
              <a:rPr lang="es-419" sz="1600" dirty="0">
                <a:solidFill>
                  <a:srgbClr val="000000"/>
                </a:solidFill>
              </a:rPr>
              <a:t> Gigabit Ethernet 0/0/0 están configurados en los 10 segundos y 40 segundos predeterminados, respectivamente.</a:t>
            </a:r>
          </a:p>
        </p:txBody>
      </p:sp>
      <p:sp>
        <p:nvSpPr>
          <p:cNvPr id="6" name="Rectangle 5">
            <a:extLst>
              <a:ext uri="{FF2B5EF4-FFF2-40B4-BE49-F238E27FC236}">
                <a16:creationId xmlns:a16="http://schemas.microsoft.com/office/drawing/2014/main" xmlns="" id="{BD3B10D4-8AAB-964C-A70B-4B5D7D4A63F2}"/>
              </a:ext>
            </a:extLst>
          </p:cNvPr>
          <p:cNvSpPr/>
          <p:nvPr/>
        </p:nvSpPr>
        <p:spPr>
          <a:xfrm>
            <a:off x="525197" y="2710671"/>
            <a:ext cx="8093606" cy="2123658"/>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200" b="1" dirty="0">
                <a:solidFill>
                  <a:schemeClr val="bg1"/>
                </a:solidFill>
                <a:latin typeface="Courier New" panose="02070309020205020404" pitchFamily="49" charset="0"/>
                <a:cs typeface="Courier New" panose="02070309020205020404" pitchFamily="49" charset="0"/>
              </a:rPr>
              <a:t>show </a:t>
            </a:r>
            <a:r>
              <a:rPr lang="es-419" sz="1200" b="1" dirty="0" err="1">
                <a:solidFill>
                  <a:schemeClr val="bg1"/>
                </a:solidFill>
                <a:latin typeface="Courier New" panose="02070309020205020404" pitchFamily="49" charset="0"/>
                <a:cs typeface="Courier New" panose="02070309020205020404" pitchFamily="49" charset="0"/>
              </a:rPr>
              <a:t>ip</a:t>
            </a:r>
            <a:r>
              <a:rPr lang="es-419" sz="1200" b="1" dirty="0">
                <a:solidFill>
                  <a:schemeClr val="bg1"/>
                </a:solidFill>
                <a:latin typeface="Courier New" panose="02070309020205020404" pitchFamily="49" charset="0"/>
                <a:cs typeface="Courier New" panose="02070309020205020404" pitchFamily="49" charset="0"/>
              </a:rPr>
              <a:t> </a:t>
            </a:r>
            <a:r>
              <a:rPr lang="es-419" sz="1200" b="1" dirty="0" err="1">
                <a:solidFill>
                  <a:schemeClr val="bg1"/>
                </a:solidFill>
                <a:latin typeface="Courier New" panose="02070309020205020404" pitchFamily="49" charset="0"/>
                <a:cs typeface="Courier New" panose="02070309020205020404" pitchFamily="49" charset="0"/>
              </a:rPr>
              <a:t>ospf</a:t>
            </a:r>
            <a:r>
              <a:rPr lang="es-419" sz="1200" b="1" dirty="0">
                <a:solidFill>
                  <a:schemeClr val="bg1"/>
                </a:solidFill>
                <a:latin typeface="Courier New" panose="02070309020205020404" pitchFamily="49" charset="0"/>
                <a:cs typeface="Courier New" panose="02070309020205020404" pitchFamily="49" charset="0"/>
              </a:rPr>
              <a:t> interface g0/0/0</a:t>
            </a:r>
          </a:p>
          <a:p>
            <a:pPr rtl="0"/>
            <a:r>
              <a:rPr lang="es-419" sz="1200" dirty="0">
                <a:solidFill>
                  <a:schemeClr val="bg1"/>
                </a:solidFill>
                <a:latin typeface="Courier New" panose="02070309020205020404" pitchFamily="49" charset="0"/>
                <a:cs typeface="Courier New" panose="02070309020205020404" pitchFamily="49" charset="0"/>
              </a:rPr>
              <a:t>GigabitEthernet0/0/0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up, line </a:t>
            </a:r>
            <a:r>
              <a:rPr lang="es-419" sz="1200" dirty="0" err="1">
                <a:solidFill>
                  <a:schemeClr val="bg1"/>
                </a:solidFill>
                <a:latin typeface="Courier New" panose="02070309020205020404" pitchFamily="49" charset="0"/>
                <a:cs typeface="Courier New" panose="02070309020205020404" pitchFamily="49" charset="0"/>
              </a:rPr>
              <a:t>protocol</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up </a:t>
            </a:r>
          </a:p>
          <a:p>
            <a:pPr rtl="0"/>
            <a:r>
              <a:rPr lang="es-419" sz="1200" dirty="0">
                <a:solidFill>
                  <a:schemeClr val="bg1"/>
                </a:solidFill>
                <a:latin typeface="Courier New" panose="02070309020205020404" pitchFamily="49" charset="0"/>
                <a:cs typeface="Courier New" panose="02070309020205020404" pitchFamily="49" charset="0"/>
              </a:rPr>
              <a:t>  Internet </a:t>
            </a:r>
            <a:r>
              <a:rPr lang="es-419" sz="1200" dirty="0" err="1">
                <a:solidFill>
                  <a:schemeClr val="bg1"/>
                </a:solidFill>
                <a:latin typeface="Courier New" panose="02070309020205020404" pitchFamily="49" charset="0"/>
                <a:cs typeface="Courier New" panose="02070309020205020404" pitchFamily="49" charset="0"/>
              </a:rPr>
              <a:t>Address</a:t>
            </a:r>
            <a:r>
              <a:rPr lang="es-419" sz="1200" dirty="0">
                <a:solidFill>
                  <a:schemeClr val="bg1"/>
                </a:solidFill>
                <a:latin typeface="Courier New" panose="02070309020205020404" pitchFamily="49" charset="0"/>
                <a:cs typeface="Courier New" panose="02070309020205020404" pitchFamily="49" charset="0"/>
              </a:rPr>
              <a:t> 10.1.1.5/30,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0, </a:t>
            </a:r>
            <a:r>
              <a:rPr lang="es-419" sz="1200" dirty="0" err="1">
                <a:solidFill>
                  <a:schemeClr val="bg1"/>
                </a:solidFill>
                <a:latin typeface="Courier New" panose="02070309020205020404" pitchFamily="49" charset="0"/>
                <a:cs typeface="Courier New" panose="02070309020205020404" pitchFamily="49" charset="0"/>
              </a:rPr>
              <a:t>Attached</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via</a:t>
            </a:r>
            <a:r>
              <a:rPr lang="es-419" sz="1200" dirty="0">
                <a:solidFill>
                  <a:schemeClr val="bg1"/>
                </a:solidFill>
                <a:latin typeface="Courier New" panose="02070309020205020404" pitchFamily="49" charset="0"/>
                <a:cs typeface="Courier New" panose="02070309020205020404" pitchFamily="49" charset="0"/>
              </a:rPr>
              <a:t> Interface </a:t>
            </a:r>
            <a:r>
              <a:rPr lang="es-419" sz="1200" dirty="0" err="1">
                <a:solidFill>
                  <a:schemeClr val="bg1"/>
                </a:solidFill>
                <a:latin typeface="Courier New" panose="02070309020205020404" pitchFamily="49" charset="0"/>
                <a:cs typeface="Courier New" panose="02070309020205020404" pitchFamily="49" charset="0"/>
              </a:rPr>
              <a:t>Enable</a:t>
            </a:r>
            <a:endParaRPr lang="es-419"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Process</a:t>
            </a:r>
            <a:r>
              <a:rPr lang="es-419" sz="1200" dirty="0">
                <a:solidFill>
                  <a:schemeClr val="bg1"/>
                </a:solidFill>
                <a:latin typeface="Courier New" panose="02070309020205020404" pitchFamily="49" charset="0"/>
                <a:cs typeface="Courier New" panose="02070309020205020404" pitchFamily="49" charset="0"/>
              </a:rPr>
              <a:t> ID 10, </a:t>
            </a:r>
            <a:r>
              <a:rPr lang="es-419" sz="1200" dirty="0" err="1">
                <a:solidFill>
                  <a:schemeClr val="bg1"/>
                </a:solidFill>
                <a:latin typeface="Courier New" panose="02070309020205020404" pitchFamily="49" charset="0"/>
                <a:cs typeface="Courier New" panose="02070309020205020404" pitchFamily="49" charset="0"/>
              </a:rPr>
              <a:t>Router</a:t>
            </a:r>
            <a:r>
              <a:rPr lang="es-419" sz="1200" dirty="0">
                <a:solidFill>
                  <a:schemeClr val="bg1"/>
                </a:solidFill>
                <a:latin typeface="Courier New" panose="02070309020205020404" pitchFamily="49" charset="0"/>
                <a:cs typeface="Courier New" panose="02070309020205020404" pitchFamily="49" charset="0"/>
              </a:rPr>
              <a:t> ID 1.1.1.1, Network </a:t>
            </a:r>
            <a:r>
              <a:rPr lang="es-419" sz="1200" dirty="0" err="1">
                <a:solidFill>
                  <a:schemeClr val="bg1"/>
                </a:solidFill>
                <a:latin typeface="Courier New" panose="02070309020205020404" pitchFamily="49" charset="0"/>
                <a:cs typeface="Courier New" panose="02070309020205020404" pitchFamily="49" charset="0"/>
              </a:rPr>
              <a:t>Type</a:t>
            </a:r>
            <a:r>
              <a:rPr lang="es-419" sz="1200" dirty="0">
                <a:solidFill>
                  <a:schemeClr val="bg1"/>
                </a:solidFill>
                <a:latin typeface="Courier New" panose="02070309020205020404" pitchFamily="49" charset="0"/>
                <a:cs typeface="Courier New" panose="02070309020205020404" pitchFamily="49" charset="0"/>
              </a:rPr>
              <a:t> POINT_TO_POINT, </a:t>
            </a:r>
            <a:r>
              <a:rPr lang="es-419" sz="1200" dirty="0" err="1">
                <a:solidFill>
                  <a:schemeClr val="bg1"/>
                </a:solidFill>
                <a:latin typeface="Courier New" panose="02070309020205020404" pitchFamily="49" charset="0"/>
                <a:cs typeface="Courier New" panose="02070309020205020404" pitchFamily="49" charset="0"/>
              </a:rPr>
              <a:t>Cost</a:t>
            </a:r>
            <a:r>
              <a:rPr lang="es-419" sz="1200" dirty="0">
                <a:solidFill>
                  <a:schemeClr val="bg1"/>
                </a:solidFill>
                <a:latin typeface="Courier New" panose="02070309020205020404" pitchFamily="49" charset="0"/>
                <a:cs typeface="Courier New" panose="02070309020205020404" pitchFamily="49" charset="0"/>
              </a:rPr>
              <a:t>: 10</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Topology</a:t>
            </a:r>
            <a:r>
              <a:rPr lang="es-419" sz="1200" dirty="0">
                <a:solidFill>
                  <a:schemeClr val="bg1"/>
                </a:solidFill>
                <a:latin typeface="Courier New" panose="02070309020205020404" pitchFamily="49" charset="0"/>
                <a:cs typeface="Courier New" panose="02070309020205020404" pitchFamily="49" charset="0"/>
              </a:rPr>
              <a:t>-MTID </a:t>
            </a:r>
            <a:r>
              <a:rPr lang="es-419" sz="1200" dirty="0" err="1">
                <a:solidFill>
                  <a:schemeClr val="bg1"/>
                </a:solidFill>
                <a:latin typeface="Courier New" panose="02070309020205020404" pitchFamily="49" charset="0"/>
                <a:cs typeface="Courier New" panose="02070309020205020404" pitchFamily="49" charset="0"/>
              </a:rPr>
              <a:t>Cost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Disabled</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Shutdown</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Topology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Name</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0 10 no </a:t>
            </a:r>
            <a:r>
              <a:rPr lang="es-419" sz="1200" dirty="0" err="1">
                <a:solidFill>
                  <a:schemeClr val="bg1"/>
                </a:solidFill>
                <a:latin typeface="Courier New" panose="02070309020205020404" pitchFamily="49" charset="0"/>
                <a:cs typeface="Courier New" panose="02070309020205020404" pitchFamily="49" charset="0"/>
              </a:rPr>
              <a:t>no</a:t>
            </a:r>
            <a:r>
              <a:rPr lang="es-419" sz="1200" dirty="0">
                <a:solidFill>
                  <a:schemeClr val="bg1"/>
                </a:solidFill>
                <a:latin typeface="Courier New" panose="02070309020205020404" pitchFamily="49" charset="0"/>
                <a:cs typeface="Courier New" panose="02070309020205020404" pitchFamily="49" charset="0"/>
              </a:rPr>
              <a:t> Base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Enabled</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by</a:t>
            </a:r>
            <a:r>
              <a:rPr lang="es-419" sz="1200" dirty="0">
                <a:solidFill>
                  <a:schemeClr val="bg1"/>
                </a:solidFill>
                <a:latin typeface="Courier New" panose="02070309020205020404" pitchFamily="49" charset="0"/>
                <a:cs typeface="Courier New" panose="02070309020205020404" pitchFamily="49" charset="0"/>
              </a:rPr>
              <a:t> interface </a:t>
            </a:r>
            <a:r>
              <a:rPr lang="es-419" sz="1200" dirty="0" err="1">
                <a:solidFill>
                  <a:schemeClr val="bg1"/>
                </a:solidFill>
                <a:latin typeface="Courier New" panose="02070309020205020404" pitchFamily="49" charset="0"/>
                <a:cs typeface="Courier New" panose="02070309020205020404" pitchFamily="49" charset="0"/>
              </a:rPr>
              <a:t>config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including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secondary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ip</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addresses</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Transmit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Delay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1 </a:t>
            </a:r>
            <a:r>
              <a:rPr lang="es-419" sz="1200" dirty="0" err="1">
                <a:solidFill>
                  <a:schemeClr val="bg1"/>
                </a:solidFill>
                <a:latin typeface="Courier New" panose="02070309020205020404" pitchFamily="49" charset="0"/>
                <a:cs typeface="Courier New" panose="02070309020205020404" pitchFamily="49" charset="0"/>
              </a:rPr>
              <a:t>sec</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State</a:t>
            </a:r>
            <a:r>
              <a:rPr lang="es-419" sz="1200" dirty="0">
                <a:solidFill>
                  <a:schemeClr val="bg1"/>
                </a:solidFill>
                <a:latin typeface="Courier New" panose="02070309020205020404" pitchFamily="49" charset="0"/>
                <a:cs typeface="Courier New" panose="02070309020205020404" pitchFamily="49" charset="0"/>
              </a:rPr>
              <a:t> POINT_TO_POINT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Timer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intervals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configured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Hello</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Dead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40</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Wait</a:t>
            </a:r>
            <a:r>
              <a:rPr lang="es-419" sz="1200" dirty="0">
                <a:solidFill>
                  <a:schemeClr val="bg1"/>
                </a:solidFill>
                <a:latin typeface="Courier New" panose="02070309020205020404" pitchFamily="49" charset="0"/>
                <a:cs typeface="Courier New" panose="02070309020205020404" pitchFamily="49" charset="0"/>
              </a:rPr>
              <a:t> 40, </a:t>
            </a:r>
            <a:r>
              <a:rPr lang="es-419" sz="1200" dirty="0" err="1">
                <a:solidFill>
                  <a:schemeClr val="bg1"/>
                </a:solidFill>
                <a:latin typeface="Courier New" panose="02070309020205020404" pitchFamily="49" charset="0"/>
                <a:cs typeface="Courier New" panose="02070309020205020404" pitchFamily="49" charset="0"/>
              </a:rPr>
              <a:t>Retransmit</a:t>
            </a:r>
            <a:r>
              <a:rPr lang="es-419" sz="1200" dirty="0">
                <a:solidFill>
                  <a:schemeClr val="bg1"/>
                </a:solidFill>
                <a:latin typeface="Courier New" panose="02070309020205020404" pitchFamily="49" charset="0"/>
                <a:cs typeface="Courier New" panose="02070309020205020404" pitchFamily="49" charset="0"/>
              </a:rPr>
              <a:t> 5</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oob-resync</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timeout</a:t>
            </a:r>
            <a:r>
              <a:rPr lang="es-419" sz="1200" dirty="0">
                <a:solidFill>
                  <a:schemeClr val="bg1"/>
                </a:solidFill>
                <a:latin typeface="Courier New" panose="02070309020205020404" pitchFamily="49" charset="0"/>
                <a:cs typeface="Courier New" panose="02070309020205020404" pitchFamily="49" charset="0"/>
              </a:rPr>
              <a:t> 40</a:t>
            </a:r>
          </a:p>
          <a:p>
            <a:pPr rtl="0"/>
            <a:r>
              <a:rPr lang="es-419" sz="1200" dirty="0">
                <a:solidFill>
                  <a:schemeClr val="bg1"/>
                </a:solidFill>
                <a:latin typeface="Courier New" panose="02070309020205020404" pitchFamily="49" charset="0"/>
                <a:cs typeface="Courier New" panose="02070309020205020404" pitchFamily="49" charset="0"/>
              </a:rPr>
              <a: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xmlns="" val="2852079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a:t>ID del router OSPF </a:t>
            </a:r>
            <a:r>
              <a:rPr lang="es-419" sz="1600"/>
              <a:t>Modo de configuración del router OSPF</a:t>
            </a:r>
          </a:p>
        </p:txBody>
      </p:sp>
      <p:sp>
        <p:nvSpPr>
          <p:cNvPr id="4" name="Content Placeholder 3">
            <a:extLst>
              <a:ext uri="{FF2B5EF4-FFF2-40B4-BE49-F238E27FC236}">
                <a16:creationId xmlns:a16="http://schemas.microsoft.com/office/drawing/2014/main" xmlns="" id="{A43F360D-78C7-7948-8708-A4656A617EE2}"/>
              </a:ext>
            </a:extLst>
          </p:cNvPr>
          <p:cNvSpPr>
            <a:spLocks noGrp="1"/>
          </p:cNvSpPr>
          <p:nvPr>
            <p:ph idx="1"/>
          </p:nvPr>
        </p:nvSpPr>
        <p:spPr>
          <a:xfrm>
            <a:off x="474662" y="731837"/>
            <a:ext cx="8280057" cy="1046721"/>
          </a:xfrm>
        </p:spPr>
        <p:txBody>
          <a:bodyPr/>
          <a:lstStyle/>
          <a:p>
            <a:pPr marL="0" indent="0" algn="l" rtl="0"/>
            <a:r>
              <a:rPr lang="es-419" sz="1600">
                <a:solidFill>
                  <a:srgbClr val="000000"/>
                </a:solidFill>
              </a:rPr>
              <a:t>OSPFv2 se habilita con el comando </a:t>
            </a:r>
            <a:r>
              <a:rPr lang="es-419" sz="1600" b="1">
                <a:solidFill>
                  <a:srgbClr val="000000"/>
                </a:solidFill>
              </a:rPr>
              <a:t>router ospf</a:t>
            </a:r>
            <a:r>
              <a:rPr lang="es-419" sz="1600">
                <a:solidFill>
                  <a:srgbClr val="000000"/>
                </a:solidFill>
              </a:rPr>
              <a:t> </a:t>
            </a:r>
            <a:r>
              <a:rPr lang="es-419" sz="1600" i="1">
                <a:solidFill>
                  <a:srgbClr val="000000"/>
                </a:solidFill>
              </a:rPr>
              <a:t>process-id</a:t>
            </a:r>
            <a:r>
              <a:rPr lang="es-419" sz="1600">
                <a:solidFill>
                  <a:srgbClr val="000000"/>
                </a:solidFill>
              </a:rPr>
              <a:t> del modo de configuración global. El valor de </a:t>
            </a:r>
            <a:r>
              <a:rPr lang="es-419" sz="1600" i="1">
                <a:solidFill>
                  <a:srgbClr val="000000"/>
                </a:solidFill>
              </a:rPr>
              <a:t>process-id</a:t>
            </a:r>
            <a:r>
              <a:rPr lang="es-419" sz="1600">
                <a:solidFill>
                  <a:srgbClr val="000000"/>
                </a:solidFill>
              </a:rPr>
              <a:t> representa un número entre 1 y 65 535, y lo elige el administrador de redes. El valor de </a:t>
            </a:r>
            <a:r>
              <a:rPr lang="es-419" sz="1600" i="1">
                <a:solidFill>
                  <a:srgbClr val="000000"/>
                </a:solidFill>
              </a:rPr>
              <a:t>process-id</a:t>
            </a:r>
            <a:r>
              <a:rPr lang="es-419" sz="1600">
                <a:solidFill>
                  <a:srgbClr val="000000"/>
                </a:solidFill>
              </a:rPr>
              <a:t> es localmente significativo. Se considera una práctica recomendada utilizar el mismo </a:t>
            </a:r>
            <a:r>
              <a:rPr lang="es-419" sz="1600" i="1">
                <a:solidFill>
                  <a:srgbClr val="000000"/>
                </a:solidFill>
              </a:rPr>
              <a:t>process-id</a:t>
            </a:r>
            <a:r>
              <a:rPr lang="es-419" sz="1600">
                <a:solidFill>
                  <a:srgbClr val="000000"/>
                </a:solidFill>
              </a:rPr>
              <a:t> en todos los routers OSPF.</a:t>
            </a:r>
          </a:p>
        </p:txBody>
      </p:sp>
      <p:sp>
        <p:nvSpPr>
          <p:cNvPr id="6" name="Rectangle 5">
            <a:extLst>
              <a:ext uri="{FF2B5EF4-FFF2-40B4-BE49-F238E27FC236}">
                <a16:creationId xmlns:a16="http://schemas.microsoft.com/office/drawing/2014/main" xmlns=""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pPr rtl="0"/>
            <a:r>
              <a:rPr lang="es-419" sz="1100">
                <a:solidFill>
                  <a:srgbClr val="DFDFDF"/>
                </a:solidFill>
                <a:latin typeface="Courier New" panose="02070309020205020404" pitchFamily="49" charset="0"/>
              </a:rPr>
              <a:t>R1(config)# </a:t>
            </a:r>
            <a:r>
              <a:rPr lang="es-419" sz="1100" b="1">
                <a:solidFill>
                  <a:srgbClr val="FFFFFF"/>
                </a:solidFill>
                <a:latin typeface="Courier New" panose="02070309020205020404" pitchFamily="49" charset="0"/>
              </a:rPr>
              <a:t>router ospf 10</a:t>
            </a:r>
            <a:r>
              <a:rPr lang="es-419" sz="1100">
                <a:solidFill>
                  <a:srgbClr val="DFDFDF"/>
                </a:solidFill>
                <a:latin typeface="Courier New" panose="02070309020205020404" pitchFamily="49" charset="0"/>
              </a:rPr>
              <a:t> </a:t>
            </a:r>
          </a:p>
          <a:p>
            <a:pPr rtl="0"/>
            <a:r>
              <a:rPr lang="es-419" sz="1100">
                <a:solidFill>
                  <a:srgbClr val="DFDFDF"/>
                </a:solidFill>
                <a:latin typeface="Courier New" panose="02070309020205020404" pitchFamily="49" charset="0"/>
              </a:rPr>
              <a:t>R1 (config-router) # </a:t>
            </a:r>
            <a:r>
              <a:rPr lang="es-419" sz="1100" b="1">
                <a:solidFill>
                  <a:srgbClr val="FFFFFF"/>
                </a:solidFill>
                <a:latin typeface="Courier New" panose="02070309020205020404" pitchFamily="49" charset="0"/>
              </a:rPr>
              <a:t>? </a:t>
            </a:r>
            <a:r>
              <a:rPr lang="es-419" sz="1100">
                <a:solidFill>
                  <a:srgbClr val="DFDFDF"/>
                </a:solidFill>
                <a:latin typeface="Courier New" panose="02070309020205020404" pitchFamily="49" charset="0"/>
              </a:rPr>
              <a:t> </a:t>
            </a:r>
          </a:p>
          <a:p>
            <a:pPr rtl="0"/>
            <a:r>
              <a:rPr lang="es-419" sz="1100">
                <a:solidFill>
                  <a:srgbClr val="DFDFDF"/>
                </a:solidFill>
                <a:latin typeface="Courier New" panose="02070309020205020404" pitchFamily="49" charset="0"/>
              </a:rPr>
              <a:t>  area OSPF: Parámetros del area </a:t>
            </a:r>
          </a:p>
          <a:p>
            <a:pPr rtl="0"/>
            <a:r>
              <a:rPr lang="es-419" sz="1100">
                <a:solidFill>
                  <a:srgbClr val="DFDFDF"/>
                </a:solidFill>
                <a:latin typeface="Courier New" panose="02070309020205020404" pitchFamily="49" charset="0"/>
              </a:rPr>
              <a:t>  auto-cost: Calcula el costo de la interfaz OSPF según el ancho de banda </a:t>
            </a:r>
          </a:p>
          <a:p>
            <a:pPr rtl="0"/>
            <a:r>
              <a:rPr lang="es-419" sz="1100">
                <a:solidFill>
                  <a:srgbClr val="DFDFDF"/>
                </a:solidFill>
                <a:latin typeface="Courier New" panose="02070309020205020404" pitchFamily="49" charset="0"/>
              </a:rPr>
              <a:t>  default-information: Controla la distribución de la información predeterminada </a:t>
            </a:r>
          </a:p>
          <a:p>
            <a:pPr rtl="0"/>
            <a:r>
              <a:rPr lang="es-419" sz="1100">
                <a:solidFill>
                  <a:srgbClr val="DFDFDF"/>
                </a:solidFill>
                <a:latin typeface="Courier New" panose="02070309020205020404" pitchFamily="49" charset="0"/>
              </a:rPr>
              <a:t>  distance: Define una distancia administrativa </a:t>
            </a:r>
          </a:p>
          <a:p>
            <a:pPr rtl="0"/>
            <a:r>
              <a:rPr lang="es-419" sz="1100">
                <a:solidFill>
                  <a:srgbClr val="DFDFDF"/>
                </a:solidFill>
                <a:latin typeface="Courier New" panose="02070309020205020404" pitchFamily="49" charset="0"/>
              </a:rPr>
              <a:t>  exit: Salir del modo de configuración del protocolo de enrutamiento </a:t>
            </a:r>
          </a:p>
          <a:p>
            <a:pPr rtl="0"/>
            <a:r>
              <a:rPr lang="es-419" sz="1100">
                <a:solidFill>
                  <a:srgbClr val="DFDFDF"/>
                </a:solidFill>
                <a:latin typeface="Courier New" panose="02070309020205020404" pitchFamily="49" charset="0"/>
              </a:rPr>
              <a:t>  log-adyacency-changes: Registra cambios en estado de adyacencia </a:t>
            </a:r>
          </a:p>
          <a:p>
            <a:pPr rtl="0"/>
            <a:r>
              <a:rPr lang="es-419" sz="1100">
                <a:solidFill>
                  <a:srgbClr val="DFDFDF"/>
                </a:solidFill>
                <a:latin typeface="Courier New" panose="02070309020205020404" pitchFamily="49" charset="0"/>
              </a:rPr>
              <a:t>  neighbor: Especifica un router vecino </a:t>
            </a:r>
          </a:p>
          <a:p>
            <a:pPr rtl="0"/>
            <a:r>
              <a:rPr lang="es-419" sz="1100">
                <a:solidFill>
                  <a:srgbClr val="DFDFDF"/>
                </a:solidFill>
                <a:latin typeface="Courier New" panose="02070309020205020404" pitchFamily="49" charset="0"/>
              </a:rPr>
              <a:t>  network: Habilita el enrutamiento en una red IP </a:t>
            </a:r>
          </a:p>
          <a:p>
            <a:pPr rtl="0"/>
            <a:r>
              <a:rPr lang="es-419" sz="1100">
                <a:solidFill>
                  <a:srgbClr val="DFDFDF"/>
                </a:solidFill>
                <a:latin typeface="Courier New" panose="02070309020205020404" pitchFamily="49" charset="0"/>
              </a:rPr>
              <a:t>  no: Negar un comando o establecer sus valores predeterminados </a:t>
            </a:r>
          </a:p>
          <a:p>
            <a:pPr rtl="0"/>
            <a:r>
              <a:rPr lang="es-419" sz="1100">
                <a:solidFill>
                  <a:srgbClr val="DFDFDF"/>
                </a:solidFill>
                <a:latin typeface="Courier New" panose="02070309020205020404" pitchFamily="49" charset="0"/>
              </a:rPr>
              <a:t>  passive-interface: Suprime las actualizaciones de enrutamiento en una interfaz </a:t>
            </a:r>
          </a:p>
          <a:p>
            <a:pPr rtl="0"/>
            <a:r>
              <a:rPr lang="es-419" sz="1100">
                <a:solidFill>
                  <a:srgbClr val="DFDFDF"/>
                </a:solidFill>
                <a:latin typeface="Courier New" panose="02070309020205020404" pitchFamily="49" charset="0"/>
              </a:rPr>
              <a:t>  redistribute: Redistribuye información desde otro protocolo de enrutamiento </a:t>
            </a:r>
          </a:p>
          <a:p>
            <a:pPr rtl="0"/>
            <a:r>
              <a:rPr lang="es-419" sz="1100">
                <a:solidFill>
                  <a:srgbClr val="DFDFDF"/>
                </a:solidFill>
                <a:latin typeface="Courier New" panose="02070309020205020404" pitchFamily="49" charset="0"/>
              </a:rPr>
              <a:t>  router-id: router-id para este proceso OSPF </a:t>
            </a:r>
          </a:p>
          <a:p>
            <a:pPr rtl="0"/>
            <a:r>
              <a:rPr lang="es-419" sz="11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xmlns="" val="21344502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los</a:t>
            </a:r>
            <a:r>
              <a:rPr lang="es-419" sz="2400"/>
              <a:t>Intervalos de Hello y Muertos OSPFv2de área única (Cont.) </a:t>
            </a:r>
          </a:p>
        </p:txBody>
      </p:sp>
      <p:sp>
        <p:nvSpPr>
          <p:cNvPr id="5" name="Content Placeholder 4">
            <a:extLst>
              <a:ext uri="{FF2B5EF4-FFF2-40B4-BE49-F238E27FC236}">
                <a16:creationId xmlns:a16="http://schemas.microsoft.com/office/drawing/2014/main" xmlns="" id="{3176DB47-8EEC-BB48-9CEA-4C2E79A28AEA}"/>
              </a:ext>
            </a:extLst>
          </p:cNvPr>
          <p:cNvSpPr>
            <a:spLocks noGrp="1"/>
          </p:cNvSpPr>
          <p:nvPr>
            <p:ph idx="1"/>
          </p:nvPr>
        </p:nvSpPr>
        <p:spPr>
          <a:xfrm>
            <a:off x="474662" y="731838"/>
            <a:ext cx="8280057" cy="946238"/>
          </a:xfrm>
        </p:spPr>
        <p:txBody>
          <a:bodyPr/>
          <a:lstStyle/>
          <a:p>
            <a:pPr marL="0" indent="0" algn="l" rtl="0"/>
            <a:r>
              <a:rPr lang="es-419" sz="1600">
                <a:solidFill>
                  <a:srgbClr val="000000"/>
                </a:solidFill>
              </a:rPr>
              <a:t>Utilice el comando </a:t>
            </a:r>
            <a:r>
              <a:rPr lang="es-419" sz="1600" b="1">
                <a:solidFill>
                  <a:srgbClr val="000000"/>
                </a:solidFill>
              </a:rPr>
              <a:t>show ip ospf neighbor</a:t>
            </a:r>
            <a:r>
              <a:rPr lang="es-419" sz="1600">
                <a:solidFill>
                  <a:srgbClr val="000000"/>
                </a:solidFill>
              </a:rPr>
              <a:t> para ver el intervalo Dead contando atrás desde 40 segundos. De manera predeterminada, este valor se actualiza cada 10 segundos cuando R1 recibe un Hello del vecino.</a:t>
            </a:r>
          </a:p>
        </p:txBody>
      </p:sp>
      <p:sp>
        <p:nvSpPr>
          <p:cNvPr id="2" name="Rectangle 1">
            <a:extLst>
              <a:ext uri="{FF2B5EF4-FFF2-40B4-BE49-F238E27FC236}">
                <a16:creationId xmlns:a16="http://schemas.microsoft.com/office/drawing/2014/main" xmlns=""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200" b="1" dirty="0">
                <a:solidFill>
                  <a:schemeClr val="bg1"/>
                </a:solidFill>
                <a:latin typeface="Courier New" panose="02070309020205020404" pitchFamily="49" charset="0"/>
                <a:cs typeface="Courier New" panose="02070309020205020404" pitchFamily="49" charset="0"/>
              </a:rPr>
              <a:t>show ip ospf neighbor </a:t>
            </a:r>
          </a:p>
          <a:p>
            <a:pPr rtl="0"/>
            <a:r>
              <a:rPr lang="es-419" sz="1200" dirty="0">
                <a:solidFill>
                  <a:schemeClr val="bg1"/>
                </a:solidFill>
                <a:latin typeface="Courier New" panose="02070309020205020404" pitchFamily="49" charset="0"/>
                <a:cs typeface="Courier New" panose="02070309020205020404" pitchFamily="49" charset="0"/>
              </a:rPr>
              <a:t>Neighbor ID Pri State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s-419" sz="1200" dirty="0">
                <a:solidFill>
                  <a:schemeClr val="bg1"/>
                </a:solidFill>
                <a:latin typeface="Courier New" panose="02070309020205020404" pitchFamily="49" charset="0"/>
                <a:cs typeface="Courier New" panose="02070309020205020404" pitchFamily="49" charset="0"/>
              </a:rPr>
              <a:t> Address Interface </a:t>
            </a:r>
          </a:p>
          <a:p>
            <a:pPr rtl="0"/>
            <a:r>
              <a:rPr lang="es-419" sz="1200" dirty="0">
                <a:solidFill>
                  <a:schemeClr val="bg1"/>
                </a:solidFill>
                <a:latin typeface="Courier New" panose="02070309020205020404" pitchFamily="49" charset="0"/>
                <a:cs typeface="Courier New" panose="02070309020205020404" pitchFamily="49" charset="0"/>
              </a:rPr>
              <a:t>3.3.3.3 0 FULL/ -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s-419" sz="1200" dirty="0">
                <a:solidFill>
                  <a:schemeClr val="bg1"/>
                </a:solidFill>
                <a:latin typeface="Courier New" panose="02070309020205020404" pitchFamily="49" charset="0"/>
                <a:cs typeface="Courier New" panose="02070309020205020404" pitchFamily="49" charset="0"/>
              </a:rPr>
              <a:t> 10.1.1.13 GigabiteThernet0/0/1</a:t>
            </a:r>
          </a:p>
          <a:p>
            <a:pPr rtl="0"/>
            <a:r>
              <a:rPr lang="es-419" sz="1200" dirty="0">
                <a:solidFill>
                  <a:schemeClr val="bg1"/>
                </a:solidFill>
                <a:latin typeface="Courier New" panose="02070309020205020404" pitchFamily="49" charset="0"/>
                <a:cs typeface="Courier New" panose="02070309020205020404" pitchFamily="49" charset="0"/>
              </a:rPr>
              <a:t>2.2.2.2 0 FULL/ -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s-419" sz="1200" dirty="0">
                <a:solidFill>
                  <a:schemeClr val="bg1"/>
                </a:solidFill>
                <a:latin typeface="Courier New" panose="02070309020205020404" pitchFamily="49" charset="0"/>
                <a:cs typeface="Courier New" panose="02070309020205020404" pitchFamily="49" charset="0"/>
              </a:rPr>
              <a:t> 10.1.1.6 GigabiteThernet0/0/0</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2142437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Modifique los intervalos OSPFv2</a:t>
            </a:r>
          </a:p>
        </p:txBody>
      </p:sp>
      <p:sp>
        <p:nvSpPr>
          <p:cNvPr id="6" name="Content Placeholder 5">
            <a:extLst>
              <a:ext uri="{FF2B5EF4-FFF2-40B4-BE49-F238E27FC236}">
                <a16:creationId xmlns:a16="http://schemas.microsoft.com/office/drawing/2014/main" xmlns="" id="{CB080720-9B2A-A147-B5A4-A5D6F97EB18A}"/>
              </a:ext>
            </a:extLst>
          </p:cNvPr>
          <p:cNvSpPr>
            <a:spLocks noGrp="1"/>
          </p:cNvSpPr>
          <p:nvPr>
            <p:ph idx="1"/>
          </p:nvPr>
        </p:nvSpPr>
        <p:spPr>
          <a:xfrm>
            <a:off x="474662" y="731837"/>
            <a:ext cx="8280057" cy="1839913"/>
          </a:xfrm>
        </p:spPr>
        <p:txBody>
          <a:bodyPr/>
          <a:lstStyle/>
          <a:p>
            <a:pPr marL="342900" indent="-342900" algn="l" rtl="0">
              <a:buFont typeface="Arial" panose="020B0604020202020204" pitchFamily="34" charset="0"/>
              <a:buChar char="•"/>
            </a:pPr>
            <a:r>
              <a:rPr lang="es-419" sz="1600">
                <a:solidFill>
                  <a:srgbClr val="000000"/>
                </a:solidFill>
              </a:rPr>
              <a:t>Quizá se deseen cambiar los temporizadores de OSPF para que los routers detecten fallas en las redes en menos tiempo. Esto incrementa el tráfico, pero a veces la necesidad de convergencia rápida es más importante que el tráfico adicional que genera.</a:t>
            </a:r>
          </a:p>
          <a:p>
            <a:pPr marL="73085" lvl="1" indent="0" rtl="0">
              <a:buNone/>
            </a:pPr>
            <a:r>
              <a:rPr lang="es-419">
                <a:solidFill>
                  <a:srgbClr val="000000"/>
                </a:solidFill>
              </a:rPr>
              <a:t>Nota:</a:t>
            </a:r>
            <a:r>
              <a:rPr lang="es-419" b="1">
                <a:solidFill>
                  <a:srgbClr val="000000"/>
                </a:solidFill>
              </a:rPr>
              <a:t> los intervalos de Hello y Dead predeterminados se basan en prácticas recomendadas y solo deben alterarse en situaciones excepcionales.</a:t>
            </a:r>
          </a:p>
          <a:p>
            <a:pPr marL="342900" indent="-342900" algn="l" rtl="0">
              <a:buFont typeface="Arial" panose="020B0604020202020204" pitchFamily="34" charset="0"/>
              <a:buChar char="•"/>
            </a:pPr>
            <a:r>
              <a:rPr lang="es-419" sz="1600">
                <a:solidFill>
                  <a:srgbClr val="000000"/>
                </a:solidFill>
              </a:rPr>
              <a:t>Los intervalos de Hello y Dead de OSPFv2 pueden modificarse manualmente mediante los siguientes comandos del modo de configuración de interfaces: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xmlns="" id="{79F3A6EF-FCC6-6244-8551-F96011E54C0F}"/>
              </a:ext>
            </a:extLst>
          </p:cNvPr>
          <p:cNvSpPr/>
          <p:nvPr/>
        </p:nvSpPr>
        <p:spPr>
          <a:xfrm>
            <a:off x="936978" y="2822976"/>
            <a:ext cx="6942666" cy="584775"/>
          </a:xfrm>
          <a:prstGeom prst="rect">
            <a:avLst/>
          </a:prstGeom>
          <a:solidFill>
            <a:srgbClr val="000000"/>
          </a:solidFill>
        </p:spPr>
        <p:txBody>
          <a:bodyPr wrap="square">
            <a:spAutoFit/>
          </a:bodyPr>
          <a:lstStyle/>
          <a:p>
            <a:pPr rtl="0"/>
            <a:r>
              <a:rPr lang="es-419" sz="1600" dirty="0">
                <a:solidFill>
                  <a:schemeClr val="bg1"/>
                </a:solidFill>
                <a:latin typeface="Courier New" panose="02070309020205020404" pitchFamily="49" charset="0"/>
                <a:cs typeface="Courier New" panose="02070309020205020404" pitchFamily="49" charset="0"/>
              </a:rPr>
              <a:t>Enrutador(config-if) # </a:t>
            </a:r>
            <a:r>
              <a:rPr lang="es-419" sz="1600" b="1" dirty="0" smtClean="0">
                <a:solidFill>
                  <a:schemeClr val="bg1"/>
                </a:solidFill>
                <a:latin typeface="Courier New" panose="02070309020205020404" pitchFamily="49" charset="0"/>
                <a:cs typeface="Courier New" panose="02070309020205020404" pitchFamily="49" charset="0"/>
              </a:rPr>
              <a:t>ip ospf </a:t>
            </a:r>
            <a:r>
              <a:rPr lang="es-419" sz="1600" b="1" dirty="0">
                <a:solidFill>
                  <a:schemeClr val="bg1"/>
                </a:solidFill>
                <a:latin typeface="Courier New" panose="02070309020205020404" pitchFamily="49" charset="0"/>
                <a:cs typeface="Courier New" panose="02070309020205020404" pitchFamily="49" charset="0"/>
              </a:rPr>
              <a:t>hello-interval</a:t>
            </a:r>
            <a:r>
              <a:rPr lang="es-419" sz="1600" dirty="0">
                <a:solidFill>
                  <a:schemeClr val="bg1"/>
                </a:solidFill>
                <a:latin typeface="Courier New" panose="02070309020205020404" pitchFamily="49" charset="0"/>
                <a:cs typeface="Courier New" panose="02070309020205020404" pitchFamily="49" charset="0"/>
              </a:rPr>
              <a:t> </a:t>
            </a:r>
            <a:r>
              <a:rPr lang="es-419" sz="1600" i="1" dirty="0">
                <a:solidFill>
                  <a:schemeClr val="bg1"/>
                </a:solidFill>
                <a:latin typeface="Courier New" panose="02070309020205020404" pitchFamily="49" charset="0"/>
                <a:cs typeface="Courier New" panose="02070309020205020404" pitchFamily="49" charset="0"/>
              </a:rPr>
              <a:t>segundos</a:t>
            </a:r>
          </a:p>
          <a:p>
            <a:pPr rtl="0"/>
            <a:r>
              <a:rPr lang="es-419" sz="1600" dirty="0" err="1">
                <a:solidFill>
                  <a:schemeClr val="bg1"/>
                </a:solidFill>
                <a:latin typeface="Courier New" panose="02070309020205020404" pitchFamily="49" charset="0"/>
                <a:cs typeface="Courier New" panose="02070309020205020404" pitchFamily="49" charset="0"/>
              </a:rPr>
              <a:t>Router</a:t>
            </a:r>
            <a:r>
              <a:rPr lang="es-419" sz="1600" dirty="0">
                <a:solidFill>
                  <a:schemeClr val="bg1"/>
                </a:solidFill>
                <a:latin typeface="Courier New" panose="02070309020205020404" pitchFamily="49" charset="0"/>
                <a:cs typeface="Courier New" panose="02070309020205020404" pitchFamily="49" charset="0"/>
              </a:rPr>
              <a:t>(</a:t>
            </a:r>
            <a:r>
              <a:rPr lang="es-419" sz="1600" dirty="0" err="1">
                <a:solidFill>
                  <a:schemeClr val="bg1"/>
                </a:solidFill>
                <a:latin typeface="Courier New" panose="02070309020205020404" pitchFamily="49" charset="0"/>
                <a:cs typeface="Courier New" panose="02070309020205020404" pitchFamily="49" charset="0"/>
              </a:rPr>
              <a:t>config-if</a:t>
            </a:r>
            <a:r>
              <a:rPr lang="es-419" sz="1600" dirty="0">
                <a:solidFill>
                  <a:schemeClr val="bg1"/>
                </a:solidFill>
                <a:latin typeface="Courier New" panose="02070309020205020404" pitchFamily="49" charset="0"/>
                <a:cs typeface="Courier New" panose="02070309020205020404" pitchFamily="49" charset="0"/>
              </a:rPr>
              <a:t>)# </a:t>
            </a:r>
            <a:r>
              <a:rPr lang="es-419" sz="1600" b="1" dirty="0" err="1">
                <a:solidFill>
                  <a:schemeClr val="bg1"/>
                </a:solidFill>
                <a:latin typeface="Courier New" panose="02070309020205020404" pitchFamily="49" charset="0"/>
                <a:cs typeface="Courier New" panose="02070309020205020404" pitchFamily="49" charset="0"/>
              </a:rPr>
              <a:t>ip</a:t>
            </a:r>
            <a:r>
              <a:rPr lang="es-419" sz="1600" b="1" dirty="0">
                <a:solidFill>
                  <a:schemeClr val="bg1"/>
                </a:solidFill>
                <a:latin typeface="Courier New" panose="02070309020205020404" pitchFamily="49" charset="0"/>
                <a:cs typeface="Courier New" panose="02070309020205020404" pitchFamily="49" charset="0"/>
              </a:rPr>
              <a:t> </a:t>
            </a:r>
            <a:r>
              <a:rPr lang="es-419" sz="1600" b="1" dirty="0" err="1">
                <a:solidFill>
                  <a:schemeClr val="bg1"/>
                </a:solidFill>
                <a:latin typeface="Courier New" panose="02070309020205020404" pitchFamily="49" charset="0"/>
                <a:cs typeface="Courier New" panose="02070309020205020404" pitchFamily="49" charset="0"/>
              </a:rPr>
              <a:t>ospf</a:t>
            </a:r>
            <a:r>
              <a:rPr lang="es-419" sz="1600" b="1" dirty="0">
                <a:solidFill>
                  <a:schemeClr val="bg1"/>
                </a:solidFill>
                <a:latin typeface="Courier New" panose="02070309020205020404" pitchFamily="49" charset="0"/>
                <a:cs typeface="Courier New" panose="02070309020205020404" pitchFamily="49" charset="0"/>
              </a:rPr>
              <a:t> </a:t>
            </a:r>
            <a:r>
              <a:rPr lang="es-419" sz="1600" b="1" dirty="0" err="1">
                <a:solidFill>
                  <a:schemeClr val="bg1"/>
                </a:solidFill>
                <a:latin typeface="Courier New" panose="02070309020205020404" pitchFamily="49" charset="0"/>
                <a:cs typeface="Courier New" panose="02070309020205020404" pitchFamily="49" charset="0"/>
              </a:rPr>
              <a:t>dead-interval</a:t>
            </a:r>
            <a:r>
              <a:rPr lang="es-419" sz="1600" dirty="0">
                <a:solidFill>
                  <a:schemeClr val="bg1"/>
                </a:solidFill>
                <a:latin typeface="Courier New" panose="02070309020205020404" pitchFamily="49" charset="0"/>
                <a:cs typeface="Courier New" panose="02070309020205020404" pitchFamily="49" charset="0"/>
              </a:rPr>
              <a:t> </a:t>
            </a:r>
            <a:r>
              <a:rPr lang="es-419" sz="1600" i="1" dirty="0" err="1">
                <a:solidFill>
                  <a:schemeClr val="bg1"/>
                </a:solidFill>
                <a:latin typeface="Courier New" panose="02070309020205020404" pitchFamily="49" charset="0"/>
                <a:cs typeface="Courier New" panose="02070309020205020404" pitchFamily="49" charset="0"/>
              </a:rPr>
              <a:t>seconds</a:t>
            </a:r>
            <a:endParaRPr lang="es-419" sz="1600" i="1"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xmlns="" id="{E8787F22-DD41-B34D-AC5B-2B4EFFA6874B}"/>
              </a:ext>
            </a:extLst>
          </p:cNvPr>
          <p:cNvSpPr/>
          <p:nvPr/>
        </p:nvSpPr>
        <p:spPr>
          <a:xfrm>
            <a:off x="474662" y="3421281"/>
            <a:ext cx="7467600" cy="584775"/>
          </a:xfrm>
          <a:prstGeom prst="rect">
            <a:avLst/>
          </a:prstGeom>
        </p:spPr>
        <p:txBody>
          <a:bodyPr wrap="square">
            <a:spAutoFit/>
          </a:bodyPr>
          <a:lstStyle/>
          <a:p>
            <a:pPr marL="285750" indent="-285750" rtl="0">
              <a:buFont typeface="Arial" panose="020B0604020202020204" pitchFamily="34" charset="0"/>
              <a:buChar char="•"/>
            </a:pPr>
            <a:r>
              <a:rPr lang="es-419" sz="1600">
                <a:solidFill>
                  <a:srgbClr val="000000"/>
                </a:solidFill>
                <a:latin typeface="+mn-lt"/>
              </a:rPr>
              <a:t>Utilice los comandos </a:t>
            </a:r>
            <a:r>
              <a:rPr lang="es-419" sz="1600" b="1">
                <a:solidFill>
                  <a:srgbClr val="000000"/>
                </a:solidFill>
                <a:latin typeface="+mn-lt"/>
              </a:rPr>
              <a:t>no ip ospf hello-interval</a:t>
            </a:r>
            <a:r>
              <a:rPr lang="es-419" sz="1600">
                <a:solidFill>
                  <a:srgbClr val="000000"/>
                </a:solidFill>
                <a:latin typeface="+mn-lt"/>
              </a:rPr>
              <a:t> y </a:t>
            </a:r>
            <a:r>
              <a:rPr lang="es-419" sz="1600" b="1">
                <a:solidFill>
                  <a:srgbClr val="000000"/>
                </a:solidFill>
                <a:latin typeface="+mn-lt"/>
              </a:rPr>
              <a:t>no ip ospf dead-interval</a:t>
            </a:r>
            <a:r>
              <a:rPr lang="es-419" sz="1600">
                <a:solidFill>
                  <a:srgbClr val="000000"/>
                </a:solidFill>
                <a:latin typeface="+mn-lt"/>
              </a:rPr>
              <a:t> para restablecer los intervalos al valor predeterminado.</a:t>
            </a:r>
          </a:p>
        </p:txBody>
      </p:sp>
    </p:spTree>
    <p:custDataLst>
      <p:tags r:id="rId1"/>
    </p:custDataLst>
    <p:extLst>
      <p:ext uri="{BB962C8B-B14F-4D97-AF65-F5344CB8AC3E}">
        <p14:creationId xmlns:p14="http://schemas.microsoft.com/office/powerpoint/2010/main" xmlns="" val="10048017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 de área única</a:t>
            </a:r>
            <a:r>
              <a:rPr lang="en-US" dirty="0"/>
              <a:t/>
            </a:r>
            <a:br>
              <a:rPr lang="en-US" dirty="0"/>
            </a:br>
            <a:r>
              <a:rPr lang="es-419" sz="2400"/>
              <a:t>Modifique los intervalos OSPFv2 (Cont.) </a:t>
            </a:r>
          </a:p>
        </p:txBody>
      </p:sp>
      <p:sp>
        <p:nvSpPr>
          <p:cNvPr id="4" name="Content Placeholder 3">
            <a:extLst>
              <a:ext uri="{FF2B5EF4-FFF2-40B4-BE49-F238E27FC236}">
                <a16:creationId xmlns:a16="http://schemas.microsoft.com/office/drawing/2014/main" xmlns="" id="{BA248F11-46E1-E040-A3C0-84336EECDDAE}"/>
              </a:ext>
            </a:extLst>
          </p:cNvPr>
          <p:cNvSpPr>
            <a:spLocks noGrp="1"/>
          </p:cNvSpPr>
          <p:nvPr>
            <p:ph idx="1"/>
          </p:nvPr>
        </p:nvSpPr>
        <p:spPr>
          <a:xfrm>
            <a:off x="474662" y="731837"/>
            <a:ext cx="8280057" cy="1849085"/>
          </a:xfrm>
        </p:spPr>
        <p:txBody>
          <a:bodyPr/>
          <a:lstStyle/>
          <a:p>
            <a:pPr marL="342900" indent="-342900" algn="l" rtl="0">
              <a:buFont typeface="Arial" panose="020B0604020202020204" pitchFamily="34" charset="0"/>
              <a:buChar char="•"/>
            </a:pPr>
            <a:r>
              <a:rPr lang="es-419" sz="1600" dirty="0">
                <a:solidFill>
                  <a:srgbClr val="000000"/>
                </a:solidFill>
              </a:rPr>
              <a:t>En el ejemplo, el intervalo </a:t>
            </a:r>
            <a:r>
              <a:rPr lang="es-419" sz="1600" dirty="0" err="1">
                <a:solidFill>
                  <a:srgbClr val="000000"/>
                </a:solidFill>
              </a:rPr>
              <a:t>Hello</a:t>
            </a:r>
            <a:r>
              <a:rPr lang="es-419" sz="1600" dirty="0">
                <a:solidFill>
                  <a:srgbClr val="000000"/>
                </a:solidFill>
              </a:rPr>
              <a:t> para el enlace entre R1 y R2 se cambia a 5 segundos. Cisco IOS modifica automáticamente el intervalo </a:t>
            </a:r>
            <a:r>
              <a:rPr lang="es-419" sz="1600" dirty="0" err="1">
                <a:solidFill>
                  <a:srgbClr val="000000"/>
                </a:solidFill>
              </a:rPr>
              <a:t>Dead</a:t>
            </a:r>
            <a:r>
              <a:rPr lang="es-419" sz="1600" dirty="0">
                <a:solidFill>
                  <a:srgbClr val="000000"/>
                </a:solidFill>
              </a:rPr>
              <a:t> a cuatro veces el intervalo </a:t>
            </a:r>
            <a:r>
              <a:rPr lang="es-419" sz="1600" dirty="0" err="1">
                <a:solidFill>
                  <a:srgbClr val="000000"/>
                </a:solidFill>
              </a:rPr>
              <a:t>Hello</a:t>
            </a:r>
            <a:r>
              <a:rPr lang="es-419" sz="1600" dirty="0">
                <a:solidFill>
                  <a:srgbClr val="000000"/>
                </a:solidFill>
              </a:rPr>
              <a:t>. Sin embargo, puede documentar el nuevo intervalo </a:t>
            </a:r>
            <a:r>
              <a:rPr lang="es-419" sz="1600" dirty="0" err="1">
                <a:solidFill>
                  <a:srgbClr val="000000"/>
                </a:solidFill>
              </a:rPr>
              <a:t>Dead</a:t>
            </a:r>
            <a:r>
              <a:rPr lang="es-419" sz="1600" dirty="0">
                <a:solidFill>
                  <a:srgbClr val="000000"/>
                </a:solidFill>
              </a:rPr>
              <a:t> en la configuración, configurándolo manualmente en 20 segundos, como se muestra.</a:t>
            </a:r>
          </a:p>
          <a:p>
            <a:pPr marL="342900" indent="-342900" algn="l" rtl="0">
              <a:buFont typeface="Arial" panose="020B0604020202020204" pitchFamily="34" charset="0"/>
              <a:buChar char="•"/>
            </a:pPr>
            <a:r>
              <a:rPr lang="es-419" sz="1600" dirty="0">
                <a:solidFill>
                  <a:srgbClr val="000000"/>
                </a:solidFill>
              </a:rPr>
              <a:t>Cuando caduca el temporizador </a:t>
            </a:r>
            <a:r>
              <a:rPr lang="es-419" sz="1600" dirty="0" err="1">
                <a:solidFill>
                  <a:srgbClr val="000000"/>
                </a:solidFill>
              </a:rPr>
              <a:t>Dead</a:t>
            </a:r>
            <a:r>
              <a:rPr lang="es-419" sz="1600" dirty="0">
                <a:solidFill>
                  <a:srgbClr val="000000"/>
                </a:solidFill>
              </a:rPr>
              <a:t> en R1, R1 y R2 pierden adyacencia. R1 y R2 deben configurarse con el mismo intervalo </a:t>
            </a:r>
            <a:r>
              <a:rPr lang="es-419" sz="1600" dirty="0" err="1">
                <a:solidFill>
                  <a:srgbClr val="000000"/>
                </a:solidFill>
              </a:rPr>
              <a:t>Hello</a:t>
            </a:r>
            <a:r>
              <a:rPr lang="es-419" sz="1600" dirty="0">
                <a:solidFill>
                  <a:srgbClr val="000000"/>
                </a:solidFill>
              </a:rPr>
              <a:t>. Use el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a:t>
            </a:r>
            <a:r>
              <a:rPr lang="es-419" sz="1600" b="1" dirty="0">
                <a:solidFill>
                  <a:srgbClr val="000000"/>
                </a:solidFill>
              </a:rPr>
              <a:t> </a:t>
            </a:r>
            <a:r>
              <a:rPr lang="es-419" sz="1600" b="1" dirty="0" err="1">
                <a:solidFill>
                  <a:srgbClr val="000000"/>
                </a:solidFill>
              </a:rPr>
              <a:t>neighbor</a:t>
            </a:r>
            <a:r>
              <a:rPr lang="es-419" sz="1600" dirty="0">
                <a:solidFill>
                  <a:srgbClr val="000000"/>
                </a:solidFill>
              </a:rPr>
              <a:t> en el R1 para verificar las adyacencias de vecinos.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xmlns=""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R1(config)# </a:t>
            </a:r>
            <a:r>
              <a:rPr lang="es-419" sz="1200" b="1" dirty="0">
                <a:solidFill>
                  <a:schemeClr val="bg1"/>
                </a:solidFill>
                <a:latin typeface="Courier New" panose="02070309020205020404" pitchFamily="49" charset="0"/>
                <a:cs typeface="Courier New" panose="02070309020205020404" pitchFamily="49" charset="0"/>
              </a:rPr>
              <a:t>interface g0/0/0</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R1(config-if)# </a:t>
            </a:r>
            <a:r>
              <a:rPr lang="es-419" sz="1200" b="1" dirty="0">
                <a:solidFill>
                  <a:schemeClr val="bg1"/>
                </a:solidFill>
                <a:latin typeface="Courier New" panose="02070309020205020404" pitchFamily="49" charset="0"/>
                <a:cs typeface="Courier New" panose="02070309020205020404" pitchFamily="49" charset="0"/>
              </a:rPr>
              <a:t>ip ospf hello-interval 5</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R1(config-if)# </a:t>
            </a:r>
            <a:r>
              <a:rPr lang="es-419" sz="1200" b="1" dirty="0">
                <a:solidFill>
                  <a:schemeClr val="bg1"/>
                </a:solidFill>
                <a:latin typeface="Courier New" panose="02070309020205020404" pitchFamily="49" charset="0"/>
                <a:cs typeface="Courier New" panose="02070309020205020404" pitchFamily="49" charset="0"/>
              </a:rPr>
              <a:t>ip ospf dead-interval 20</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R1(config-if)#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Nbr 2.2.2.2 on GigabitEthernet0/0/0 from FULL to DOWN, Neighbor Down: Dead timer expired</a:t>
            </a:r>
          </a:p>
          <a:p>
            <a:pPr rtl="0"/>
            <a:r>
              <a:rPr lang="es-419" sz="1200" dirty="0">
                <a:solidFill>
                  <a:schemeClr val="bg1"/>
                </a:solidFill>
                <a:latin typeface="Courier New" panose="02070309020205020404" pitchFamily="49" charset="0"/>
                <a:cs typeface="Courier New" panose="02070309020205020404" pitchFamily="49" charset="0"/>
              </a:rPr>
              <a:t>R1(config-if)# </a:t>
            </a:r>
            <a:r>
              <a:rPr lang="es-419" sz="1200" b="1" dirty="0">
                <a:solidFill>
                  <a:schemeClr val="bg1"/>
                </a:solidFill>
                <a:latin typeface="Courier New" panose="02070309020205020404" pitchFamily="49" charset="0"/>
                <a:cs typeface="Courier New" panose="02070309020205020404" pitchFamily="49" charset="0"/>
              </a:rPr>
              <a:t>end</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 </a:t>
            </a:r>
            <a:r>
              <a:rPr lang="es-419" sz="1200" b="1" dirty="0">
                <a:solidFill>
                  <a:schemeClr val="bg1"/>
                </a:solidFill>
                <a:latin typeface="Courier New" panose="02070309020205020404" pitchFamily="49" charset="0"/>
                <a:cs typeface="Courier New" panose="02070309020205020404" pitchFamily="49" charset="0"/>
              </a:rPr>
              <a:t>show ip ospf neighbor</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Neighbor ID Pri State Dead Time Address Interface </a:t>
            </a:r>
          </a:p>
          <a:p>
            <a:pPr rtl="0"/>
            <a:r>
              <a:rPr lang="es-419" sz="1200" dirty="0">
                <a:solidFill>
                  <a:schemeClr val="bg1"/>
                </a:solidFill>
                <a:latin typeface="Courier New" panose="02070309020205020404" pitchFamily="49" charset="0"/>
                <a:cs typeface="Courier New" panose="02070309020205020404" pitchFamily="49" charset="0"/>
              </a:rPr>
              <a:t>3.3.3.3 0 FULL/ - 00:00:37 10.1.1.13 GigabitEthernet0/0/1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2864003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Modifique OSPFv2</a:t>
            </a:r>
            <a:r>
              <a:rPr lang="en-US" dirty="0"/>
              <a:t/>
            </a:r>
            <a:br>
              <a:rPr lang="en-US" dirty="0"/>
            </a:br>
            <a:r>
              <a:rPr lang="es-419" sz="2400"/>
              <a:t>Packet Tracer - Modifique OSPFv2 de área única</a:t>
            </a:r>
          </a:p>
        </p:txBody>
      </p:sp>
      <p:sp>
        <p:nvSpPr>
          <p:cNvPr id="6" name="Content Placeholder 5">
            <a:extLst>
              <a:ext uri="{FF2B5EF4-FFF2-40B4-BE49-F238E27FC236}">
                <a16:creationId xmlns:a16="http://schemas.microsoft.com/office/drawing/2014/main" xmlns="" id="{BC7F41A4-0A7A-0441-8845-F8689E935C43}"/>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de Packet Tracer, completará los siguientes objetivos:</a:t>
            </a:r>
          </a:p>
          <a:p>
            <a:pPr marL="0" indent="0" algn="l"/>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Ajuste el ancho de banda de referencia para tener en cuenta velocidades gigabit y más rápidas</a:t>
            </a:r>
          </a:p>
          <a:p>
            <a:pPr marL="342900" indent="-342900" algn="l" rtl="0">
              <a:buFont typeface="Arial" panose="020B0604020202020204" pitchFamily="34" charset="0"/>
              <a:buChar char="•"/>
            </a:pPr>
            <a:r>
              <a:rPr lang="es-419" sz="1600">
                <a:solidFill>
                  <a:srgbClr val="000000"/>
                </a:solidFill>
              </a:rPr>
              <a:t>Modifique el valor de costo OSPF</a:t>
            </a:r>
          </a:p>
          <a:p>
            <a:pPr marL="342900" indent="-342900" algn="l" rtl="0">
              <a:buFont typeface="Arial" panose="020B0604020202020204" pitchFamily="34" charset="0"/>
              <a:buChar char="•"/>
            </a:pPr>
            <a:r>
              <a:rPr lang="es-419" sz="1600">
                <a:solidFill>
                  <a:srgbClr val="000000"/>
                </a:solidFill>
              </a:rPr>
              <a:t>Modifique los temporizadores de Hello OSPF</a:t>
            </a:r>
          </a:p>
          <a:p>
            <a:pPr marL="342900" indent="-342900" algn="l" rtl="0">
              <a:buFont typeface="Arial" panose="020B0604020202020204" pitchFamily="34" charset="0"/>
              <a:buChar char="•"/>
            </a:pPr>
            <a:r>
              <a:rPr lang="es-419" sz="1600">
                <a:solidFill>
                  <a:srgbClr val="000000"/>
                </a:solidFill>
              </a:rPr>
              <a:t>Verifique que las modificaciones se reflejen con precisión en los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8317419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2.5 Propagación de la ruta predeterminada</a:t>
            </a:r>
          </a:p>
        </p:txBody>
      </p:sp>
    </p:spTree>
    <p:custDataLst>
      <p:tags r:id="rId1"/>
    </p:custDataLst>
    <p:extLst>
      <p:ext uri="{BB962C8B-B14F-4D97-AF65-F5344CB8AC3E}">
        <p14:creationId xmlns:p14="http://schemas.microsoft.com/office/powerpoint/2010/main" xmlns="" val="2317129594"/>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sz="1600" dirty="0"/>
              <a:t/>
            </a:r>
            <a:br>
              <a:rPr lang="en-US" sz="1600" dirty="0"/>
            </a:br>
            <a:r>
              <a:rPr lang="es-419" sz="2400"/>
              <a:t>Propagación de una ruta predeterminada </a:t>
            </a:r>
            <a:r>
              <a:rPr lang="es-419" sz="1600"/>
              <a:t>Propagación de una ruta estática predeterminada</a:t>
            </a:r>
          </a:p>
        </p:txBody>
      </p:sp>
      <p:sp>
        <p:nvSpPr>
          <p:cNvPr id="4" name="Content Placeholder 3">
            <a:extLst>
              <a:ext uri="{FF2B5EF4-FFF2-40B4-BE49-F238E27FC236}">
                <a16:creationId xmlns:a16="http://schemas.microsoft.com/office/drawing/2014/main" xmlns="" id="{33A88DA3-CDD0-ED4B-A613-6C372369F8C5}"/>
              </a:ext>
            </a:extLst>
          </p:cNvPr>
          <p:cNvSpPr>
            <a:spLocks noGrp="1"/>
          </p:cNvSpPr>
          <p:nvPr>
            <p:ph idx="1"/>
          </p:nvPr>
        </p:nvSpPr>
        <p:spPr>
          <a:xfrm>
            <a:off x="474662" y="711742"/>
            <a:ext cx="8280057" cy="2265166"/>
          </a:xfrm>
        </p:spPr>
        <p:txBody>
          <a:bodyPr/>
          <a:lstStyle/>
          <a:p>
            <a:pPr marL="0" indent="0" algn="l" rtl="0"/>
            <a:r>
              <a:rPr lang="es-419" sz="1600" dirty="0">
                <a:solidFill>
                  <a:srgbClr val="000000"/>
                </a:solidFill>
              </a:rPr>
              <a:t>Para propagar una ruta predeterminada, el router de borde (R2) debe configurarse con lo siguiente:</a:t>
            </a:r>
          </a:p>
          <a:p>
            <a:pPr marL="285750" indent="-285750" algn="l" rtl="0">
              <a:buFont typeface="Arial" panose="020B0604020202020204" pitchFamily="34" charset="0"/>
              <a:buChar char="•"/>
            </a:pPr>
            <a:r>
              <a:rPr lang="es-419" sz="1400" dirty="0">
                <a:solidFill>
                  <a:srgbClr val="000000"/>
                </a:solidFill>
              </a:rPr>
              <a:t>Una ruta estática predeterminada, mediante el </a:t>
            </a:r>
            <a:r>
              <a:rPr lang="es-419" sz="1400" dirty="0" smtClean="0">
                <a:solidFill>
                  <a:srgbClr val="000000"/>
                </a:solidFill>
              </a:rPr>
              <a:t>comando </a:t>
            </a:r>
            <a:r>
              <a:rPr lang="es-419" sz="1400" b="1" dirty="0" smtClean="0">
                <a:solidFill>
                  <a:srgbClr val="000000"/>
                </a:solidFill>
              </a:rPr>
              <a:t>ip </a:t>
            </a:r>
            <a:r>
              <a:rPr lang="es-419" sz="1400" b="1" dirty="0">
                <a:solidFill>
                  <a:srgbClr val="000000"/>
                </a:solidFill>
              </a:rPr>
              <a:t>route 0.0.0.0 0.0.0.0</a:t>
            </a:r>
            <a:r>
              <a:rPr lang="es-419" sz="1400" dirty="0">
                <a:solidFill>
                  <a:srgbClr val="000000"/>
                </a:solidFill>
              </a:rPr>
              <a:t> [</a:t>
            </a:r>
            <a:r>
              <a:rPr lang="es-419" sz="1400" i="1" dirty="0">
                <a:solidFill>
                  <a:srgbClr val="000000"/>
                </a:solidFill>
              </a:rPr>
              <a:t>next-hop-address</a:t>
            </a:r>
            <a:r>
              <a:rPr lang="es-419" sz="1400" dirty="0">
                <a:solidFill>
                  <a:srgbClr val="000000"/>
                </a:solidFill>
              </a:rPr>
              <a:t> | </a:t>
            </a:r>
            <a:r>
              <a:rPr lang="es-419" sz="1400" i="1" dirty="0">
                <a:solidFill>
                  <a:srgbClr val="000000"/>
                </a:solidFill>
              </a:rPr>
              <a:t>exit-intf</a:t>
            </a:r>
            <a:r>
              <a:rPr lang="es-419" sz="1400" dirty="0">
                <a:solidFill>
                  <a:srgbClr val="000000"/>
                </a:solidFill>
              </a:rPr>
              <a:t>] </a:t>
            </a:r>
          </a:p>
          <a:p>
            <a:pPr marL="285750" indent="-285750" algn="l" rtl="0">
              <a:buFont typeface="Arial" panose="020B0604020202020204" pitchFamily="34" charset="0"/>
              <a:buChar char="•"/>
            </a:pPr>
            <a:r>
              <a:rPr lang="es-419" sz="1400" dirty="0">
                <a:solidFill>
                  <a:srgbClr val="000000"/>
                </a:solidFill>
              </a:rPr>
              <a:t>El comando de configuración del router </a:t>
            </a:r>
            <a:r>
              <a:rPr lang="es-419" sz="1400" b="1" dirty="0">
                <a:solidFill>
                  <a:srgbClr val="000000"/>
                </a:solidFill>
              </a:rPr>
              <a:t>default-information originate</a:t>
            </a:r>
            <a:r>
              <a:rPr lang="es-419" sz="1400" dirty="0">
                <a:solidFill>
                  <a:srgbClr val="000000"/>
                </a:solidFill>
              </a:rPr>
              <a:t>. Esto ordena al R2 que sea el origen de la información de la ruta predeterminada y que propague la ruta estática predeterminada en las actualizaciones OSPF.</a:t>
            </a:r>
          </a:p>
          <a:p>
            <a:pPr marL="0" indent="0" algn="l" rtl="0"/>
            <a:r>
              <a:rPr lang="es-419" sz="1600" dirty="0">
                <a:solidFill>
                  <a:srgbClr val="000000"/>
                </a:solidFill>
              </a:rPr>
              <a:t>En el ejemplo, R2 se configura con un loopback para simular una conexión a Internet. Se configura una ruta predeterminada y se propaga a todos los demás routers OSPF del dominio de enrutamiento.</a:t>
            </a:r>
          </a:p>
          <a:p>
            <a:pPr marL="73085" lvl="1" indent="0" rtl="0">
              <a:buNone/>
            </a:pPr>
            <a:r>
              <a:rPr lang="es-419" sz="1200" b="1" dirty="0">
                <a:solidFill>
                  <a:srgbClr val="000000"/>
                </a:solidFill>
              </a:rPr>
              <a:t>Nota</a:t>
            </a:r>
            <a:r>
              <a:rPr lang="es-419" sz="1200" dirty="0">
                <a:solidFill>
                  <a:srgbClr val="000000"/>
                </a:solidFill>
              </a:rPr>
              <a:t>: Al configurar rutas estáticas, se recomienda utilizar la dirección IP de salto siguiente. Sin embargo, al simular una conexión a Internet, no hay dirección IP de salto siguiente. Por lo tanto, usamos el argumento </a:t>
            </a:r>
            <a:r>
              <a:rPr lang="es-419" sz="1200" i="1" dirty="0">
                <a:solidFill>
                  <a:srgbClr val="000000"/>
                </a:solidFill>
              </a:rPr>
              <a:t>exit-intf</a:t>
            </a:r>
            <a:r>
              <a:rPr lang="es-419" sz="1200" dirty="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xmlns="" id="{8A1D4731-8374-B041-9E4E-0D44336ED905}"/>
              </a:ext>
            </a:extLst>
          </p:cNvPr>
          <p:cNvSpPr/>
          <p:nvPr/>
        </p:nvSpPr>
        <p:spPr>
          <a:xfrm>
            <a:off x="474662" y="3259903"/>
            <a:ext cx="8432270" cy="1615827"/>
          </a:xfrm>
          <a:prstGeom prst="rect">
            <a:avLst/>
          </a:prstGeom>
          <a:solidFill>
            <a:srgbClr val="000000"/>
          </a:solidFill>
        </p:spPr>
        <p:txBody>
          <a:bodyPr wrap="square">
            <a:spAutoFit/>
          </a:bodyPr>
          <a:lstStyle/>
          <a:p>
            <a:pPr rtl="0"/>
            <a:r>
              <a:rPr lang="es-419" sz="1100" dirty="0">
                <a:solidFill>
                  <a:schemeClr val="bg1"/>
                </a:solidFill>
                <a:latin typeface="Courier New" panose="02070309020205020404" pitchFamily="49" charset="0"/>
                <a:cs typeface="Courier New" panose="02070309020205020404" pitchFamily="49" charset="0"/>
              </a:rPr>
              <a:t>R2 (</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 </a:t>
            </a:r>
            <a:r>
              <a:rPr lang="es-419" sz="1100" b="1" dirty="0">
                <a:solidFill>
                  <a:schemeClr val="bg1"/>
                </a:solidFill>
                <a:latin typeface="Courier New" panose="02070309020205020404" pitchFamily="49" charset="0"/>
                <a:cs typeface="Courier New" panose="02070309020205020404" pitchFamily="49" charset="0"/>
              </a:rPr>
              <a:t>interface lo1</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 (</a:t>
            </a:r>
            <a:r>
              <a:rPr lang="es-419" sz="1100" dirty="0" err="1">
                <a:solidFill>
                  <a:schemeClr val="bg1"/>
                </a:solidFill>
                <a:latin typeface="Courier New" panose="02070309020205020404" pitchFamily="49" charset="0"/>
                <a:cs typeface="Courier New" panose="02070309020205020404" pitchFamily="49" charset="0"/>
              </a:rPr>
              <a:t>config-if</a:t>
            </a:r>
            <a:r>
              <a:rPr lang="es-419" sz="1100" dirty="0">
                <a:solidFill>
                  <a:schemeClr val="bg1"/>
                </a:solidFill>
                <a:latin typeface="Courier New" panose="02070309020205020404" pitchFamily="49" charset="0"/>
                <a:cs typeface="Courier New" panose="02070309020205020404" pitchFamily="49" charset="0"/>
              </a:rPr>
              <a:t>) # </a:t>
            </a:r>
            <a:r>
              <a:rPr lang="es-419" sz="1100" b="1" dirty="0" err="1">
                <a:solidFill>
                  <a:schemeClr val="bg1"/>
                </a:solidFill>
                <a:latin typeface="Courier New" panose="02070309020205020404" pitchFamily="49" charset="0"/>
                <a:cs typeface="Courier New" panose="02070309020205020404" pitchFamily="49" charset="0"/>
              </a:rPr>
              <a:t>ip</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address</a:t>
            </a:r>
            <a:r>
              <a:rPr lang="es-419" sz="1100" b="1" dirty="0">
                <a:solidFill>
                  <a:schemeClr val="bg1"/>
                </a:solidFill>
                <a:latin typeface="Courier New" panose="02070309020205020404" pitchFamily="49" charset="0"/>
                <a:cs typeface="Courier New" panose="02070309020205020404" pitchFamily="49" charset="0"/>
              </a:rPr>
              <a:t> 64.100.0.1 255.255.255.252</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config-if</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exit</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ip</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route</a:t>
            </a:r>
            <a:r>
              <a:rPr lang="es-419" sz="1100" b="1" dirty="0">
                <a:solidFill>
                  <a:schemeClr val="bg1"/>
                </a:solidFill>
                <a:latin typeface="Courier New" panose="02070309020205020404" pitchFamily="49" charset="0"/>
                <a:cs typeface="Courier New" panose="02070309020205020404" pitchFamily="49" charset="0"/>
              </a:rPr>
              <a:t> 0.0.0.0 0.0.0.0 </a:t>
            </a:r>
            <a:r>
              <a:rPr lang="es-419" sz="1100" b="1" dirty="0" err="1">
                <a:solidFill>
                  <a:schemeClr val="bg1"/>
                </a:solidFill>
                <a:latin typeface="Courier New" panose="02070309020205020404" pitchFamily="49" charset="0"/>
                <a:cs typeface="Courier New" panose="02070309020205020404" pitchFamily="49" charset="0"/>
              </a:rPr>
              <a:t>loopback</a:t>
            </a:r>
            <a:r>
              <a:rPr lang="es-419" sz="1100" b="1" dirty="0">
                <a:solidFill>
                  <a:schemeClr val="bg1"/>
                </a:solidFill>
                <a:latin typeface="Courier New" panose="02070309020205020404" pitchFamily="49" charset="0"/>
                <a:cs typeface="Courier New" panose="02070309020205020404" pitchFamily="49" charset="0"/>
              </a:rPr>
              <a:t> 1</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%Default </a:t>
            </a:r>
            <a:r>
              <a:rPr lang="es-419" sz="1100" dirty="0" err="1">
                <a:solidFill>
                  <a:schemeClr val="bg1"/>
                </a:solidFill>
                <a:latin typeface="Courier New" panose="02070309020205020404" pitchFamily="49" charset="0"/>
                <a:cs typeface="Courier New" panose="02070309020205020404" pitchFamily="49" charset="0"/>
              </a:rPr>
              <a:t>route</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without</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gateway</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if</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not</a:t>
            </a:r>
            <a:r>
              <a:rPr lang="es-419" sz="1100" dirty="0">
                <a:solidFill>
                  <a:schemeClr val="bg1"/>
                </a:solidFill>
                <a:latin typeface="Courier New" panose="02070309020205020404" pitchFamily="49" charset="0"/>
                <a:cs typeface="Courier New" panose="02070309020205020404" pitchFamily="49" charset="0"/>
              </a:rPr>
              <a:t> a </a:t>
            </a:r>
            <a:r>
              <a:rPr lang="es-419" sz="1100" dirty="0" err="1">
                <a:solidFill>
                  <a:schemeClr val="bg1"/>
                </a:solidFill>
                <a:latin typeface="Courier New" panose="02070309020205020404" pitchFamily="49" charset="0"/>
                <a:cs typeface="Courier New" panose="02070309020205020404" pitchFamily="49" charset="0"/>
              </a:rPr>
              <a:t>point-to-point</a:t>
            </a:r>
            <a:r>
              <a:rPr lang="es-419" sz="1100" dirty="0">
                <a:solidFill>
                  <a:schemeClr val="bg1"/>
                </a:solidFill>
                <a:latin typeface="Courier New" panose="02070309020205020404" pitchFamily="49" charset="0"/>
                <a:cs typeface="Courier New" panose="02070309020205020404" pitchFamily="49" charset="0"/>
              </a:rPr>
              <a:t> interface, </a:t>
            </a:r>
            <a:r>
              <a:rPr lang="es-419" sz="1100" dirty="0" err="1">
                <a:solidFill>
                  <a:schemeClr val="bg1"/>
                </a:solidFill>
                <a:latin typeface="Courier New" panose="02070309020205020404" pitchFamily="49" charset="0"/>
                <a:cs typeface="Courier New" panose="02070309020205020404" pitchFamily="49" charset="0"/>
              </a:rPr>
              <a:t>may</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impact</a:t>
            </a:r>
            <a:r>
              <a:rPr lang="es-419" sz="1100" dirty="0">
                <a:solidFill>
                  <a:schemeClr val="bg1"/>
                </a:solidFill>
                <a:latin typeface="Courier New" panose="02070309020205020404" pitchFamily="49" charset="0"/>
                <a:cs typeface="Courier New" panose="02070309020205020404" pitchFamily="49" charset="0"/>
              </a:rPr>
              <a:t> performance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router</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ospf</a:t>
            </a:r>
            <a:r>
              <a:rPr lang="es-419" sz="1100" b="1" dirty="0">
                <a:solidFill>
                  <a:schemeClr val="bg1"/>
                </a:solidFill>
                <a:latin typeface="Courier New" panose="02070309020205020404" pitchFamily="49" charset="0"/>
                <a:cs typeface="Courier New" panose="02070309020205020404" pitchFamily="49" charset="0"/>
              </a:rPr>
              <a:t> 10</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config-router</a:t>
            </a:r>
            <a:r>
              <a:rPr lang="es-419" sz="1100" dirty="0">
                <a:solidFill>
                  <a:schemeClr val="bg1"/>
                </a:solidFill>
                <a:latin typeface="Courier New" panose="02070309020205020404" pitchFamily="49" charset="0"/>
                <a:cs typeface="Courier New" panose="02070309020205020404" pitchFamily="49" charset="0"/>
              </a:rPr>
              <a:t>)# </a:t>
            </a:r>
            <a:r>
              <a:rPr lang="es-419" sz="1100" b="1" dirty="0">
                <a:solidFill>
                  <a:schemeClr val="bg1"/>
                </a:solidFill>
                <a:latin typeface="Courier New" panose="02070309020205020404" pitchFamily="49" charset="0"/>
                <a:cs typeface="Courier New" panose="02070309020205020404" pitchFamily="49" charset="0"/>
              </a:rPr>
              <a:t>default-</a:t>
            </a:r>
            <a:r>
              <a:rPr lang="es-419" sz="1100" b="1" dirty="0" err="1">
                <a:solidFill>
                  <a:schemeClr val="bg1"/>
                </a:solidFill>
                <a:latin typeface="Courier New" panose="02070309020205020404" pitchFamily="49" charset="0"/>
                <a:cs typeface="Courier New" panose="02070309020205020404" pitchFamily="49" charset="0"/>
              </a:rPr>
              <a:t>information</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originate</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config-router</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end</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xmlns="" val="262308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sz="1600" dirty="0"/>
              <a:t/>
            </a:r>
            <a:br>
              <a:rPr lang="en-US" sz="1600" dirty="0"/>
            </a:br>
            <a:r>
              <a:rPr lang="es-419" sz="2400"/>
              <a:t>Propagación de una ruta predeterminada </a:t>
            </a:r>
            <a:r>
              <a:rPr lang="es-419" sz="1600"/>
              <a:t>Verifique la ruta predeterminada propagada</a:t>
            </a:r>
          </a:p>
        </p:txBody>
      </p:sp>
      <p:sp>
        <p:nvSpPr>
          <p:cNvPr id="6" name="Content Placeholder 5">
            <a:extLst>
              <a:ext uri="{FF2B5EF4-FFF2-40B4-BE49-F238E27FC236}">
                <a16:creationId xmlns:a16="http://schemas.microsoft.com/office/drawing/2014/main" xmlns="" id="{75C69166-8BD7-CC4A-85F9-6263965C1ED9}"/>
              </a:ext>
            </a:extLst>
          </p:cNvPr>
          <p:cNvSpPr>
            <a:spLocks noGrp="1"/>
          </p:cNvSpPr>
          <p:nvPr>
            <p:ph idx="1"/>
          </p:nvPr>
        </p:nvSpPr>
        <p:spPr>
          <a:xfrm>
            <a:off x="474662" y="731838"/>
            <a:ext cx="8280057" cy="1529042"/>
          </a:xfrm>
        </p:spPr>
        <p:txBody>
          <a:bodyPr/>
          <a:lstStyle/>
          <a:p>
            <a:pPr marL="342900" indent="-342900" algn="l" rtl="0">
              <a:buFont typeface="Arial" panose="020B0604020202020204" pitchFamily="34" charset="0"/>
              <a:buChar char="•"/>
            </a:pPr>
            <a:r>
              <a:rPr lang="es-419" sz="1600">
                <a:solidFill>
                  <a:srgbClr val="000000"/>
                </a:solidFill>
              </a:rPr>
              <a:t>Puede verificar la configuración de ruta predeterminada en R2 usando el comando </a:t>
            </a:r>
            <a:r>
              <a:rPr lang="es-419" sz="1600" b="1">
                <a:solidFill>
                  <a:srgbClr val="000000"/>
                </a:solidFill>
              </a:rPr>
              <a:t>show ip route</a:t>
            </a:r>
            <a:r>
              <a:rPr lang="es-419" sz="1600">
                <a:solidFill>
                  <a:srgbClr val="000000"/>
                </a:solidFill>
              </a:rPr>
              <a:t> También puede verificar que R1 y R3 hayan recibido una ruta predeterminada.</a:t>
            </a:r>
          </a:p>
          <a:p>
            <a:pPr marL="342900" indent="-342900" algn="l" rtl="0">
              <a:buFont typeface="Arial" panose="020B0604020202020204" pitchFamily="34" charset="0"/>
              <a:buChar char="•"/>
            </a:pPr>
            <a:r>
              <a:rPr lang="es-419" sz="1600">
                <a:solidFill>
                  <a:srgbClr val="000000"/>
                </a:solidFill>
              </a:rPr>
              <a:t>Observe que la fuente de ruta en R1 es </a:t>
            </a:r>
            <a:r>
              <a:rPr lang="es-419" sz="1600" b="1">
                <a:solidFill>
                  <a:srgbClr val="000000"/>
                </a:solidFill>
              </a:rPr>
              <a:t>O*E2</a:t>
            </a:r>
            <a:r>
              <a:rPr lang="es-419" sz="1600">
                <a:solidFill>
                  <a:srgbClr val="000000"/>
                </a:solidFill>
              </a:rPr>
              <a:t>, lo que significa que se aprendió utilizando OSPFv2. El asterisco indica que esa ruta es una buena candidata para la ruta predeterminada. La designación “E2” indica que se trata de una ruta externa. El significado de E1 y E2 está fuera del alcance de este módulo.</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xmlns="" id="{F14C179B-814B-9C40-8169-476A4D02B5EF}"/>
              </a:ext>
            </a:extLst>
          </p:cNvPr>
          <p:cNvSpPr/>
          <p:nvPr/>
        </p:nvSpPr>
        <p:spPr>
          <a:xfrm>
            <a:off x="1363133" y="2742065"/>
            <a:ext cx="6417733" cy="1015663"/>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R2# </a:t>
            </a:r>
            <a:r>
              <a:rPr lang="es-419" sz="1200" b="1">
                <a:solidFill>
                  <a:schemeClr val="bg1"/>
                </a:solidFill>
                <a:latin typeface="Courier New" panose="02070309020205020404" pitchFamily="49" charset="0"/>
                <a:cs typeface="Courier New" panose="02070309020205020404" pitchFamily="49" charset="0"/>
              </a:rPr>
              <a:t>show ip route | begin Gateway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pPr rtl="0"/>
            <a:r>
              <a:rPr lang="es-419" sz="1200">
                <a:solidFill>
                  <a:schemeClr val="bg1"/>
                </a:solidFill>
                <a:latin typeface="Courier New" panose="02070309020205020404" pitchFamily="49" charset="0"/>
                <a:cs typeface="Courier New" panose="02070309020205020404" pitchFamily="49" charset="0"/>
              </a:rPr>
              <a:t>      10.0.0.0/8 is variably subnetted, 9 subnets, 3 masks</a:t>
            </a:r>
          </a:p>
          <a:p>
            <a:pPr rtl="0"/>
            <a:r>
              <a:rPr lang="es-419" sz="120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xmlns="" id="{92734ABC-E11F-7146-BB3C-7E0C1892F9E6}"/>
              </a:ext>
            </a:extLst>
          </p:cNvPr>
          <p:cNvSpPr/>
          <p:nvPr/>
        </p:nvSpPr>
        <p:spPr>
          <a:xfrm>
            <a:off x="928511" y="3936218"/>
            <a:ext cx="7563556" cy="1015663"/>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200" b="1" dirty="0">
                <a:solidFill>
                  <a:schemeClr val="bg1"/>
                </a:solidFill>
                <a:latin typeface="Courier New" panose="02070309020205020404" pitchFamily="49" charset="0"/>
                <a:cs typeface="Courier New" panose="02070309020205020404" pitchFamily="49" charset="0"/>
              </a:rPr>
              <a:t>show </a:t>
            </a:r>
            <a:r>
              <a:rPr lang="es-419" sz="1200" b="1" dirty="0" err="1">
                <a:solidFill>
                  <a:schemeClr val="bg1"/>
                </a:solidFill>
                <a:latin typeface="Courier New" panose="02070309020205020404" pitchFamily="49" charset="0"/>
                <a:cs typeface="Courier New" panose="02070309020205020404" pitchFamily="49" charset="0"/>
              </a:rPr>
              <a:t>ip</a:t>
            </a:r>
            <a:r>
              <a:rPr lang="es-419" sz="1200" b="1" dirty="0">
                <a:solidFill>
                  <a:schemeClr val="bg1"/>
                </a:solidFill>
                <a:latin typeface="Courier New" panose="02070309020205020404" pitchFamily="49" charset="0"/>
                <a:cs typeface="Courier New" panose="02070309020205020404" pitchFamily="49" charset="0"/>
              </a:rPr>
              <a:t> </a:t>
            </a:r>
            <a:r>
              <a:rPr lang="es-419" sz="1200" b="1" dirty="0" err="1">
                <a:solidFill>
                  <a:schemeClr val="bg1"/>
                </a:solidFill>
                <a:latin typeface="Courier New" panose="02070309020205020404" pitchFamily="49" charset="0"/>
                <a:cs typeface="Courier New" panose="02070309020205020404" pitchFamily="49" charset="0"/>
              </a:rPr>
              <a:t>route</a:t>
            </a:r>
            <a:r>
              <a:rPr lang="es-419" sz="1200" b="1" dirty="0">
                <a:solidFill>
                  <a:schemeClr val="bg1"/>
                </a:solidFill>
                <a:latin typeface="Courier New" panose="02070309020205020404" pitchFamily="49" charset="0"/>
                <a:cs typeface="Courier New" panose="02070309020205020404" pitchFamily="49" charset="0"/>
              </a:rPr>
              <a:t> | </a:t>
            </a:r>
            <a:r>
              <a:rPr lang="es-419" sz="1200" b="1" dirty="0" err="1">
                <a:solidFill>
                  <a:schemeClr val="bg1"/>
                </a:solidFill>
                <a:latin typeface="Courier New" panose="02070309020205020404" pitchFamily="49" charset="0"/>
                <a:cs typeface="Courier New" panose="02070309020205020404" pitchFamily="49" charset="0"/>
              </a:rPr>
              <a:t>begin</a:t>
            </a:r>
            <a:r>
              <a:rPr lang="es-419" sz="1200" b="1" dirty="0">
                <a:solidFill>
                  <a:schemeClr val="bg1"/>
                </a:solidFill>
                <a:latin typeface="Courier New" panose="02070309020205020404" pitchFamily="49" charset="0"/>
                <a:cs typeface="Courier New" panose="02070309020205020404" pitchFamily="49" charset="0"/>
              </a:rPr>
              <a:t> Gateway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Gateway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of</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last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resort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10.1.1.6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to</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network</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0.0.0.0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O*E2 </a:t>
            </a:r>
            <a:r>
              <a:rPr lang="es-419" sz="1200" dirty="0" smtClean="0">
                <a:solidFill>
                  <a:schemeClr val="accent6">
                    <a:lumMod val="60000"/>
                    <a:lumOff val="40000"/>
                  </a:schemeClr>
                </a:solidFill>
                <a:latin typeface="Courier New" panose="02070309020205020404" pitchFamily="49" charset="0"/>
                <a:cs typeface="Courier New" panose="02070309020205020404" pitchFamily="49" charset="0"/>
              </a:rPr>
              <a:t>0.0.0.0/0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[110/1] via 10.1.1.6, 00:11:08, GigabitEthernet0/0/0      </a:t>
            </a:r>
          </a:p>
          <a:p>
            <a:pPr rtl="0"/>
            <a:r>
              <a:rPr lang="es-419" sz="1200" dirty="0">
                <a:solidFill>
                  <a:schemeClr val="bg1"/>
                </a:solidFill>
                <a:latin typeface="Courier New" panose="02070309020205020404" pitchFamily="49" charset="0"/>
                <a:cs typeface="Courier New" panose="02070309020205020404" pitchFamily="49" charset="0"/>
              </a:rPr>
              <a:t>      10.0.0.0/8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variably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subnetted</a:t>
            </a:r>
            <a:r>
              <a:rPr lang="es-419" sz="1200" dirty="0">
                <a:solidFill>
                  <a:schemeClr val="bg1"/>
                </a:solidFill>
                <a:latin typeface="Courier New" panose="02070309020205020404" pitchFamily="49" charset="0"/>
                <a:cs typeface="Courier New" panose="02070309020205020404" pitchFamily="49" charset="0"/>
              </a:rPr>
              <a:t>, 9 </a:t>
            </a:r>
            <a:r>
              <a:rPr lang="es-419" sz="1200" dirty="0" err="1">
                <a:solidFill>
                  <a:schemeClr val="bg1"/>
                </a:solidFill>
                <a:latin typeface="Courier New" panose="02070309020205020404" pitchFamily="49" charset="0"/>
                <a:cs typeface="Courier New" panose="02070309020205020404" pitchFamily="49" charset="0"/>
              </a:rPr>
              <a:t>subnets</a:t>
            </a:r>
            <a:r>
              <a:rPr lang="es-419" sz="1200" dirty="0">
                <a:solidFill>
                  <a:schemeClr val="bg1"/>
                </a:solidFill>
                <a:latin typeface="Courier New" panose="02070309020205020404" pitchFamily="49" charset="0"/>
                <a:cs typeface="Courier New" panose="02070309020205020404" pitchFamily="49" charset="0"/>
              </a:rPr>
              <a:t>, 3 </a:t>
            </a:r>
            <a:r>
              <a:rPr lang="es-419" sz="1200" dirty="0" err="1">
                <a:solidFill>
                  <a:schemeClr val="bg1"/>
                </a:solidFill>
                <a:latin typeface="Courier New" panose="02070309020205020404" pitchFamily="49" charset="0"/>
                <a:cs typeface="Courier New" panose="02070309020205020404" pitchFamily="49" charset="0"/>
              </a:rPr>
              <a:t>masks</a:t>
            </a:r>
            <a:endParaRPr lang="es-419"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xmlns="" val="3464500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66254"/>
            <a:ext cx="8345488" cy="731837"/>
          </a:xfrm>
        </p:spPr>
        <p:txBody>
          <a:bodyPr/>
          <a:lstStyle/>
          <a:p>
            <a:pPr rtl="0"/>
            <a:r>
              <a:rPr lang="es-419" sz="1600" dirty="0"/>
              <a:t>Propagación de una ruta predeterminada</a:t>
            </a:r>
            <a:r>
              <a:rPr lang="en-US" sz="1600" dirty="0"/>
              <a:t/>
            </a:r>
            <a:br>
              <a:rPr lang="en-US" sz="1600" dirty="0"/>
            </a:br>
            <a:r>
              <a:rPr lang="es-419" sz="2400" dirty="0" err="1"/>
              <a:t>Packet</a:t>
            </a:r>
            <a:r>
              <a:rPr lang="es-419" sz="2400" dirty="0"/>
              <a:t> </a:t>
            </a:r>
            <a:r>
              <a:rPr lang="es-419" sz="2400" dirty="0" err="1"/>
              <a:t>Tracer</a:t>
            </a:r>
            <a:r>
              <a:rPr lang="es-419" sz="2400" dirty="0"/>
              <a:t> - Propague una ruta predeterminada en OSPFv2</a:t>
            </a:r>
          </a:p>
        </p:txBody>
      </p:sp>
      <p:sp>
        <p:nvSpPr>
          <p:cNvPr id="4" name="Content Placeholder 3">
            <a:extLst>
              <a:ext uri="{FF2B5EF4-FFF2-40B4-BE49-F238E27FC236}">
                <a16:creationId xmlns:a16="http://schemas.microsoft.com/office/drawing/2014/main" xmlns="" id="{33A0356E-9A1B-0A44-9F4B-67CBF04C6021}"/>
              </a:ext>
            </a:extLst>
          </p:cNvPr>
          <p:cNvSpPr>
            <a:spLocks noGrp="1"/>
          </p:cNvSpPr>
          <p:nvPr>
            <p:ph idx="1"/>
          </p:nvPr>
        </p:nvSpPr>
        <p:spPr>
          <a:xfrm>
            <a:off x="431971" y="1080971"/>
            <a:ext cx="8280057" cy="3689897"/>
          </a:xfrm>
        </p:spPr>
        <p:txBody>
          <a:bodyPr/>
          <a:lstStyle/>
          <a:p>
            <a:pPr marL="0" indent="0" algn="l" rtl="0"/>
            <a:r>
              <a:rPr lang="es-419" sz="1600" dirty="0">
                <a:solidFill>
                  <a:srgbClr val="000000"/>
                </a:solidFill>
              </a:rPr>
              <a:t>En esta actividad de </a:t>
            </a:r>
            <a:r>
              <a:rPr lang="es-419" sz="1600" dirty="0" err="1">
                <a:solidFill>
                  <a:srgbClr val="000000"/>
                </a:solidFill>
              </a:rPr>
              <a:t>Packet</a:t>
            </a:r>
            <a:r>
              <a:rPr lang="es-419" sz="1600" dirty="0">
                <a:solidFill>
                  <a:srgbClr val="000000"/>
                </a:solidFill>
              </a:rPr>
              <a:t> </a:t>
            </a:r>
            <a:r>
              <a:rPr lang="es-419" sz="1600" dirty="0" err="1">
                <a:solidFill>
                  <a:srgbClr val="000000"/>
                </a:solidFill>
              </a:rPr>
              <a:t>Tracer</a:t>
            </a:r>
            <a:r>
              <a:rPr lang="es-419" sz="1600" dirty="0">
                <a:solidFill>
                  <a:srgbClr val="000000"/>
                </a:solidFill>
              </a:rPr>
              <a:t>, completará lo siguiente:</a:t>
            </a:r>
          </a:p>
          <a:p>
            <a:pPr marL="285750" indent="-285750" algn="l">
              <a:buFont typeface="Arial" panose="020B0604020202020204" pitchFamily="34" charset="0"/>
              <a:buChar char="•"/>
            </a:pPr>
            <a:endParaRPr lang="en-US"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Propagar una ruta predeterminada</a:t>
            </a:r>
          </a:p>
          <a:p>
            <a:pPr marL="285750" indent="-285750" algn="l" rtl="0">
              <a:buFont typeface="Arial" panose="020B0604020202020204" pitchFamily="34" charset="0"/>
              <a:buChar char="•"/>
            </a:pPr>
            <a:r>
              <a:rPr lang="es-419" sz="1600" dirty="0">
                <a:solidFill>
                  <a:srgbClr val="000000"/>
                </a:solidFill>
              </a:rPr>
              <a:t>Parte 2. Verificar la conectividad</a:t>
            </a:r>
          </a:p>
        </p:txBody>
      </p:sp>
    </p:spTree>
    <p:custDataLst>
      <p:tags r:id="rId1"/>
    </p:custDataLst>
    <p:extLst>
      <p:ext uri="{BB962C8B-B14F-4D97-AF65-F5344CB8AC3E}">
        <p14:creationId xmlns:p14="http://schemas.microsoft.com/office/powerpoint/2010/main" xmlns="" val="21108737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2.6 - Verifique OSPFv2 de área única.</a:t>
            </a:r>
          </a:p>
        </p:txBody>
      </p:sp>
    </p:spTree>
    <p:custDataLst>
      <p:tags r:id="rId1"/>
    </p:custDataLst>
    <p:extLst>
      <p:ext uri="{BB962C8B-B14F-4D97-AF65-F5344CB8AC3E}">
        <p14:creationId xmlns:p14="http://schemas.microsoft.com/office/powerpoint/2010/main" xmlns="" val="2997313081"/>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los vecinos de OSPF</a:t>
            </a:r>
          </a:p>
        </p:txBody>
      </p:sp>
      <p:sp>
        <p:nvSpPr>
          <p:cNvPr id="4" name="Content Placeholder 3">
            <a:extLst>
              <a:ext uri="{FF2B5EF4-FFF2-40B4-BE49-F238E27FC236}">
                <a16:creationId xmlns:a16="http://schemas.microsoft.com/office/drawing/2014/main" xmlns="" id="{8DD34D6B-8F1C-2142-8930-A125BF018145}"/>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configurar OSPFv2 de área única, deberá verificar sus configuraciones. Los dos comandos siguientes son particularmente útiles para verificar el enrutamiento:</a:t>
            </a:r>
          </a:p>
          <a:p>
            <a:pPr marL="342900" indent="-342900" algn="l" rtl="0">
              <a:buFont typeface="Arial" panose="020B0604020202020204" pitchFamily="34" charset="0"/>
              <a:buChar char="•"/>
            </a:pPr>
            <a:r>
              <a:rPr lang="es-419" sz="1400" b="1">
                <a:solidFill>
                  <a:srgbClr val="000000"/>
                </a:solidFill>
              </a:rPr>
              <a:t>show ip interface brief</a:t>
            </a:r>
            <a:r>
              <a:rPr lang="es-419" sz="1400">
                <a:solidFill>
                  <a:srgbClr val="000000"/>
                </a:solidFill>
              </a:rPr>
              <a:t> - Esto verifica que las interfaces deseadas estén activas con el direccionamiento IP correcto. </a:t>
            </a:r>
          </a:p>
          <a:p>
            <a:pPr marL="342900" indent="-342900" algn="l" rtl="0">
              <a:buFont typeface="Arial" panose="020B0604020202020204" pitchFamily="34" charset="0"/>
              <a:buChar char="•"/>
            </a:pPr>
            <a:r>
              <a:rPr lang="es-419" sz="1400" b="1">
                <a:solidFill>
                  <a:srgbClr val="000000"/>
                </a:solidFill>
              </a:rPr>
              <a:t>show ip route</a:t>
            </a:r>
            <a:r>
              <a:rPr lang="es-419" sz="1400">
                <a:solidFill>
                  <a:srgbClr val="000000"/>
                </a:solidFill>
              </a:rPr>
              <a:t>- Esto verifica que la tabla de enrutamiento contiene todas las rutas esperadas. </a:t>
            </a:r>
          </a:p>
          <a:p>
            <a:pPr marL="0" indent="0" algn="l" rtl="0"/>
            <a:r>
              <a:rPr lang="es-419" sz="1600">
                <a:solidFill>
                  <a:srgbClr val="000000"/>
                </a:solidFill>
              </a:rPr>
              <a:t>Entre los comandos adicionales para determinar que OSPF funciona como se esperaba se incluyen los siguientes:</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a:solidFill>
                  <a:srgbClr val="000000"/>
                </a:solidFill>
              </a:rPr>
              <a:t>show ip ospf neighbor</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a:solidFill>
                  <a:srgbClr val="000000"/>
                </a:solidFill>
              </a:rPr>
              <a:t>show ip protocols</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a:solidFill>
                  <a:srgbClr val="000000"/>
                </a:solidFill>
              </a:rPr>
              <a:t>show ip ospf</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a:solidFill>
                  <a:srgbClr val="000000"/>
                </a:solidFill>
              </a:rPr>
              <a:t>show ip ospf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3310310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a:t>ID de router OSPF </a:t>
            </a:r>
            <a:r>
              <a:rPr lang="es-419" sz="1600"/>
              <a:t>router ID</a:t>
            </a:r>
          </a:p>
        </p:txBody>
      </p:sp>
      <p:sp>
        <p:nvSpPr>
          <p:cNvPr id="5" name="Content Placeholder 4">
            <a:extLst>
              <a:ext uri="{FF2B5EF4-FFF2-40B4-BE49-F238E27FC236}">
                <a16:creationId xmlns:a16="http://schemas.microsoft.com/office/drawing/2014/main" xmlns="" id="{566C0EF6-26A2-F343-865F-3BA68DDFD11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El router ID de OSPF es un valor de 32 bits, representado como una dirección IPv4. Se utiliza para identificar de forma única un router OSPF y todos los paquetes OSPF incluyen el router ID del router de origen. </a:t>
            </a:r>
          </a:p>
          <a:p>
            <a:pPr marL="342900" indent="-342900" algn="l" rtl="0">
              <a:buFont typeface="Arial" panose="020B0604020202020204" pitchFamily="34" charset="0"/>
              <a:buChar char="•"/>
            </a:pPr>
            <a:r>
              <a:rPr lang="es-419" sz="1600">
                <a:solidFill>
                  <a:srgbClr val="000000"/>
                </a:solidFill>
              </a:rPr>
              <a:t>Para participar en un dominio OSPF, cada router requiere de un router ID. Puede ser definido por un administrador o asignado automáticamente por el router. El router ID es utilizado por un router habilitado por OSPF para hacer lo siguiente:</a:t>
            </a:r>
          </a:p>
          <a:p>
            <a:pPr marL="415985" lvl="1" indent="-342900" rtl="0">
              <a:buFont typeface="Arial" panose="020B0604020202020204" pitchFamily="34" charset="0"/>
              <a:buChar char="•"/>
            </a:pPr>
            <a:r>
              <a:rPr lang="es-419" b="1">
                <a:solidFill>
                  <a:srgbClr val="000000"/>
                </a:solidFill>
              </a:rPr>
              <a:t>Participar en la sincronización de bases de datos OSPF</a:t>
            </a:r>
            <a:r>
              <a:rPr lang="es-419">
                <a:solidFill>
                  <a:srgbClr val="000000"/>
                </a:solidFill>
              </a:rPr>
              <a:t> : durante el estado de Exchange, el router con el router ID más alto enviará primero sus paquetes de descriptor de base de datos (DBD). </a:t>
            </a:r>
          </a:p>
          <a:p>
            <a:pPr marL="415985" lvl="1" indent="-342900" rtl="0">
              <a:buFont typeface="Arial" panose="020B0604020202020204" pitchFamily="34" charset="0"/>
              <a:buChar char="•"/>
            </a:pPr>
            <a:r>
              <a:rPr lang="es-419" b="1">
                <a:solidFill>
                  <a:srgbClr val="000000"/>
                </a:solidFill>
              </a:rPr>
              <a:t>Participar en la elección del router designado (DR)</a:t>
            </a:r>
            <a:r>
              <a:rPr lang="es-419">
                <a:solidFill>
                  <a:srgbClr val="000000"/>
                </a:solidFill>
              </a:rPr>
              <a:t> - En un entorno LAN multiacceso, el router con el router ID más alto se elige el DR. El dispositivo de enrutamiento con el segundo router ID más alto, se elige como el router designado de respaldo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6924361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los vecinos de OSPF (Cont.)</a:t>
            </a:r>
          </a:p>
        </p:txBody>
      </p:sp>
      <p:sp>
        <p:nvSpPr>
          <p:cNvPr id="5" name="Content Placeholder 4">
            <a:extLst>
              <a:ext uri="{FF2B5EF4-FFF2-40B4-BE49-F238E27FC236}">
                <a16:creationId xmlns:a16="http://schemas.microsoft.com/office/drawing/2014/main" xmlns="" id="{228BC15C-0694-E24E-9F01-BF964FCB2A05}"/>
              </a:ext>
            </a:extLst>
          </p:cNvPr>
          <p:cNvSpPr>
            <a:spLocks noGrp="1"/>
          </p:cNvSpPr>
          <p:nvPr>
            <p:ph idx="1"/>
          </p:nvPr>
        </p:nvSpPr>
        <p:spPr>
          <a:xfrm>
            <a:off x="474662" y="731838"/>
            <a:ext cx="8280057" cy="1865240"/>
          </a:xfrm>
        </p:spPr>
        <p:txBody>
          <a:bodyPr/>
          <a:lstStyle/>
          <a:p>
            <a:pPr marL="342900" indent="-342900" algn="l" rtl="0">
              <a:buFont typeface="Arial" panose="020B0604020202020204" pitchFamily="34" charset="0"/>
              <a:buChar char="•"/>
            </a:pPr>
            <a:r>
              <a:rPr lang="es-419" sz="1600">
                <a:solidFill>
                  <a:srgbClr val="000000"/>
                </a:solidFill>
              </a:rPr>
              <a:t>Utilice el comando </a:t>
            </a:r>
            <a:r>
              <a:rPr lang="es-419" sz="1600" b="1">
                <a:solidFill>
                  <a:srgbClr val="000000"/>
                </a:solidFill>
              </a:rPr>
              <a:t>show ip ospf neighbor</a:t>
            </a:r>
            <a:r>
              <a:rPr lang="es-419" sz="1600">
                <a:solidFill>
                  <a:srgbClr val="000000"/>
                </a:solidFill>
              </a:rPr>
              <a:t> para verificar que el router haya formado una adyacencia con los routers vecinos. Si no se muestra el router ID vecino o si este no se muestra en el estado FULL, los dos routers no formaron una adyacencia OSPFv2.</a:t>
            </a:r>
          </a:p>
          <a:p>
            <a:pPr marL="73085" lvl="1" indent="0" rtl="0">
              <a:buNone/>
            </a:pPr>
            <a:r>
              <a:rPr lang="es-419" b="1">
                <a:solidFill>
                  <a:srgbClr val="000000"/>
                </a:solidFill>
              </a:rPr>
              <a:t>Nota</a:t>
            </a:r>
            <a:r>
              <a:rPr lang="es-419">
                <a:solidFill>
                  <a:srgbClr val="000000"/>
                </a:solidFill>
              </a:rPr>
              <a:t>: Un router que no sea DR o BDR que tenga una relación de vecino con otro router que no sea DR o BDR mostrará una adyacencia bidireccional en lugar de completa. </a:t>
            </a:r>
          </a:p>
          <a:p>
            <a:pPr marL="342900" indent="-342900" algn="l" rtl="0">
              <a:buFont typeface="Arial" panose="020B0604020202020204" pitchFamily="34" charset="0"/>
              <a:buChar char="•"/>
            </a:pPr>
            <a:r>
              <a:rPr lang="es-419" sz="1600">
                <a:solidFill>
                  <a:srgbClr val="000000"/>
                </a:solidFill>
              </a:rPr>
              <a:t>El siguiente resultado del comando muestra la tabla vecina de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xmlns=""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ospf neighbor </a:t>
            </a:r>
          </a:p>
          <a:p>
            <a:pPr rtl="0"/>
            <a:r>
              <a:rPr lang="es-419" sz="1200">
                <a:solidFill>
                  <a:schemeClr val="bg1"/>
                </a:solidFill>
                <a:latin typeface="Courier New" panose="02070309020205020404" pitchFamily="49" charset="0"/>
                <a:cs typeface="Courier New" panose="02070309020205020404" pitchFamily="49" charset="0"/>
              </a:rPr>
              <a:t>Neighbor ID Pri State </a:t>
            </a:r>
            <a:r>
              <a:rPr lang="es-419" sz="1200">
                <a:solidFill>
                  <a:schemeClr val="accent6">
                    <a:lumMod val="60000"/>
                    <a:lumOff val="40000"/>
                  </a:schemeClr>
                </a:solidFill>
                <a:latin typeface="Courier New" panose="02070309020205020404" pitchFamily="49" charset="0"/>
                <a:cs typeface="Courier New" panose="02070309020205020404" pitchFamily="49" charset="0"/>
              </a:rPr>
              <a:t>Dead Time </a:t>
            </a:r>
            <a:r>
              <a:rPr lang="es-419" sz="1200">
                <a:solidFill>
                  <a:schemeClr val="bg1"/>
                </a:solidFill>
                <a:latin typeface="Courier New" panose="02070309020205020404" pitchFamily="49" charset="0"/>
                <a:cs typeface="Courier New" panose="02070309020205020404" pitchFamily="49" charset="0"/>
              </a:rPr>
              <a:t> Address Interface </a:t>
            </a:r>
          </a:p>
          <a:p>
            <a:pPr rtl="0"/>
            <a:r>
              <a:rPr lang="es-419" sz="1200">
                <a:solidFill>
                  <a:schemeClr val="bg1"/>
                </a:solidFill>
                <a:latin typeface="Courier New" panose="02070309020205020404" pitchFamily="49" charset="0"/>
                <a:cs typeface="Courier New" panose="02070309020205020404" pitchFamily="49" charset="0"/>
              </a:rPr>
              <a:t>3.3.3.3 0 FULL/ - </a:t>
            </a:r>
            <a:r>
              <a:rPr lang="es-419" sz="1200">
                <a:solidFill>
                  <a:schemeClr val="accent6">
                    <a:lumMod val="60000"/>
                    <a:lumOff val="40000"/>
                  </a:schemeClr>
                </a:solidFill>
                <a:latin typeface="Courier New" panose="02070309020205020404" pitchFamily="49" charset="0"/>
                <a:cs typeface="Courier New" panose="02070309020205020404" pitchFamily="49" charset="0"/>
              </a:rPr>
              <a:t>00:00:35</a:t>
            </a:r>
            <a:r>
              <a:rPr lang="es-419" sz="1200">
                <a:solidFill>
                  <a:schemeClr val="bg1"/>
                </a:solidFill>
                <a:latin typeface="Courier New" panose="02070309020205020404" pitchFamily="49" charset="0"/>
                <a:cs typeface="Courier New" panose="02070309020205020404" pitchFamily="49" charset="0"/>
              </a:rPr>
              <a:t> 10.1.1.13 GigabitEthernet0/0/1</a:t>
            </a:r>
          </a:p>
          <a:p>
            <a:pPr rtl="0"/>
            <a:r>
              <a:rPr lang="es-419" sz="1200">
                <a:solidFill>
                  <a:schemeClr val="bg1"/>
                </a:solidFill>
                <a:latin typeface="Courier New" panose="02070309020205020404" pitchFamily="49" charset="0"/>
                <a:cs typeface="Courier New" panose="02070309020205020404" pitchFamily="49" charset="0"/>
              </a:rPr>
              <a:t>2.2.2.2 0 FULL/ - </a:t>
            </a:r>
            <a:r>
              <a:rPr lang="es-419" sz="1200">
                <a:solidFill>
                  <a:schemeClr val="accent6">
                    <a:lumMod val="60000"/>
                    <a:lumOff val="40000"/>
                  </a:schemeClr>
                </a:solidFill>
                <a:latin typeface="Courier New" panose="02070309020205020404" pitchFamily="49" charset="0"/>
                <a:cs typeface="Courier New" panose="02070309020205020404" pitchFamily="49" charset="0"/>
              </a:rPr>
              <a:t>00:00:31</a:t>
            </a:r>
            <a:r>
              <a:rPr lang="es-419" sz="1200">
                <a:solidFill>
                  <a:schemeClr val="bg1"/>
                </a:solidFill>
                <a:latin typeface="Courier New" panose="02070309020205020404" pitchFamily="49" charset="0"/>
                <a:cs typeface="Courier New" panose="02070309020205020404" pitchFamily="49" charset="0"/>
              </a:rPr>
              <a:t> 10.1.1.6 GigabitEthernet0/0/0</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601101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los vecinos de OSPF (Cont.)</a:t>
            </a:r>
          </a:p>
        </p:txBody>
      </p:sp>
      <p:sp>
        <p:nvSpPr>
          <p:cNvPr id="4" name="Content Placeholder 3">
            <a:extLst>
              <a:ext uri="{FF2B5EF4-FFF2-40B4-BE49-F238E27FC236}">
                <a16:creationId xmlns:a16="http://schemas.microsoft.com/office/drawing/2014/main" xmlns="" id="{DCA1F19B-27A5-B14C-957D-9017C9FAC09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Dos routers pueden no formar una adyacencia OSPFv2 si ocurre lo siguiente:</a:t>
            </a:r>
          </a:p>
          <a:p>
            <a:pPr marL="342900" indent="-342900" algn="l" rtl="0">
              <a:buFont typeface="Arial" panose="020B0604020202020204" pitchFamily="34" charset="0"/>
              <a:buChar char="•"/>
            </a:pPr>
            <a:r>
              <a:rPr lang="es-419" sz="1600">
                <a:solidFill>
                  <a:srgbClr val="000000"/>
                </a:solidFill>
              </a:rPr>
              <a:t>Las máscaras de subred no coinciden, esto hace que los routers se encuentren en redes separadas.</a:t>
            </a:r>
          </a:p>
          <a:p>
            <a:pPr marL="342900" indent="-342900" algn="l" rtl="0">
              <a:buFont typeface="Arial" panose="020B0604020202020204" pitchFamily="34" charset="0"/>
              <a:buChar char="•"/>
            </a:pPr>
            <a:r>
              <a:rPr lang="es-419" sz="1600">
                <a:solidFill>
                  <a:srgbClr val="000000"/>
                </a:solidFill>
              </a:rPr>
              <a:t>Los temporizadores de tiempo de Hello y Dead del protocolo OSPFv2 no coinciden.</a:t>
            </a:r>
          </a:p>
          <a:p>
            <a:pPr marL="342900" indent="-342900" algn="l" rtl="0">
              <a:buFont typeface="Arial" panose="020B0604020202020204" pitchFamily="34" charset="0"/>
              <a:buChar char="•"/>
            </a:pPr>
            <a:r>
              <a:rPr lang="es-419" sz="1600">
                <a:solidFill>
                  <a:srgbClr val="000000"/>
                </a:solidFill>
              </a:rPr>
              <a:t>Los tipos de redes OSPFv2 no coinciden.</a:t>
            </a:r>
          </a:p>
          <a:p>
            <a:pPr marL="342900" indent="-342900" algn="l" rtl="0">
              <a:buFont typeface="Arial" panose="020B0604020202020204" pitchFamily="34" charset="0"/>
              <a:buChar char="•"/>
            </a:pPr>
            <a:r>
              <a:rPr lang="es-419" sz="1600">
                <a:solidFill>
                  <a:srgbClr val="000000"/>
                </a:solidFill>
              </a:rPr>
              <a:t>Falta un comando de red OSPFv2 o es incorrecto.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5915657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configuración del protocolo OSPF</a:t>
            </a:r>
          </a:p>
        </p:txBody>
      </p:sp>
      <p:sp>
        <p:nvSpPr>
          <p:cNvPr id="5" name="Content Placeholder 4">
            <a:extLst>
              <a:ext uri="{FF2B5EF4-FFF2-40B4-BE49-F238E27FC236}">
                <a16:creationId xmlns:a16="http://schemas.microsoft.com/office/drawing/2014/main" xmlns="" id="{5C18805C-1AAE-E44C-B912-18D3608533D6}"/>
              </a:ext>
            </a:extLst>
          </p:cNvPr>
          <p:cNvSpPr>
            <a:spLocks noGrp="1"/>
          </p:cNvSpPr>
          <p:nvPr>
            <p:ph idx="1"/>
          </p:nvPr>
        </p:nvSpPr>
        <p:spPr>
          <a:xfrm>
            <a:off x="282752" y="726801"/>
            <a:ext cx="2753960" cy="3689897"/>
          </a:xfrm>
        </p:spPr>
        <p:txBody>
          <a:bodyPr/>
          <a:lstStyle/>
          <a:p>
            <a:pPr marL="0" indent="0" algn="l" rtl="0"/>
            <a:r>
              <a:rPr lang="es-419" sz="1600">
                <a:solidFill>
                  <a:srgbClr val="000000"/>
                </a:solidFill>
              </a:rPr>
              <a:t>El comando </a:t>
            </a:r>
            <a:r>
              <a:rPr lang="es-419" sz="1600" b="1">
                <a:solidFill>
                  <a:srgbClr val="000000"/>
                </a:solidFill>
              </a:rPr>
              <a:t>show ip protocols</a:t>
            </a:r>
            <a:r>
              <a:rPr lang="es-419" sz="1600">
                <a:solidFill>
                  <a:srgbClr val="000000"/>
                </a:solidFill>
              </a:rPr>
              <a:t> es una forma rápida de verificar información vital de configuración de OSPF, como se muestra en el ejemplo del comando. Esto incluye la ID del proceso OSPFv2, el router ID, las interfaces configuradas explícitamente para anunciar las rutas OSPF, los vecinos desde los que el router recibe actualizaciones y la distancia administrativa predeterminada, que es 110 para OSPF.</a:t>
            </a:r>
          </a:p>
        </p:txBody>
      </p:sp>
      <p:sp>
        <p:nvSpPr>
          <p:cNvPr id="6" name="Rectangle 5">
            <a:extLst>
              <a:ext uri="{FF2B5EF4-FFF2-40B4-BE49-F238E27FC236}">
                <a16:creationId xmlns:a16="http://schemas.microsoft.com/office/drawing/2014/main" xmlns=""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protocols</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 IP Routing is NSF aware *** </a:t>
            </a:r>
          </a:p>
          <a:p>
            <a:pPr rtl="0"/>
            <a:r>
              <a:rPr lang="es-419" sz="1200">
                <a:solidFill>
                  <a:schemeClr val="bg1"/>
                </a:solidFill>
                <a:latin typeface="Courier New" panose="02070309020205020404" pitchFamily="49" charset="0"/>
                <a:cs typeface="Courier New" panose="02070309020205020404" pitchFamily="49" charset="0"/>
              </a:rPr>
              <a:t>(output omitted) </a:t>
            </a:r>
          </a:p>
          <a:p>
            <a:pPr rtl="0"/>
            <a:r>
              <a:rPr lang="es-419" sz="1200">
                <a:solidFill>
                  <a:schemeClr val="bg1"/>
                </a:solidFill>
                <a:latin typeface="Courier New" panose="02070309020205020404" pitchFamily="49" charset="0"/>
                <a:cs typeface="Courier New" panose="02070309020205020404" pitchFamily="49" charset="0"/>
              </a:rPr>
              <a:t>Routing Protocol is "</a:t>
            </a:r>
            <a:r>
              <a:rPr lang="es-419" sz="1200">
                <a:solidFill>
                  <a:schemeClr val="accent6">
                    <a:lumMod val="60000"/>
                    <a:lumOff val="40000"/>
                  </a:schemeClr>
                </a:solidFill>
                <a:latin typeface="Courier New" panose="02070309020205020404" pitchFamily="49" charset="0"/>
                <a:cs typeface="Courier New" panose="02070309020205020404" pitchFamily="49" charset="0"/>
              </a:rPr>
              <a:t>ospf 10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  Outgoing update filter list for all interfaces is not set </a:t>
            </a:r>
          </a:p>
          <a:p>
            <a:pPr rtl="0"/>
            <a:r>
              <a:rPr lang="es-419" sz="1200">
                <a:solidFill>
                  <a:schemeClr val="bg1"/>
                </a:solidFill>
                <a:latin typeface="Courier New" panose="02070309020205020404" pitchFamily="49" charset="0"/>
                <a:cs typeface="Courier New" panose="02070309020205020404" pitchFamily="49" charset="0"/>
              </a:rPr>
              <a:t>  Incoming update filter list for all interfaces is not set    </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Router ID 1.1.1.1 </a:t>
            </a:r>
          </a:p>
          <a:p>
            <a:pPr rtl="0"/>
            <a:r>
              <a:rPr lang="es-419" sz="1200">
                <a:solidFill>
                  <a:schemeClr val="bg1"/>
                </a:solidFill>
                <a:latin typeface="Courier New" panose="02070309020205020404" pitchFamily="49" charset="0"/>
                <a:cs typeface="Courier New" panose="02070309020205020404" pitchFamily="49" charset="0"/>
              </a:rPr>
              <a:t>  Number of areas in this router is 1. 1 normal 0 stub 0 nssa </a:t>
            </a:r>
          </a:p>
          <a:p>
            <a:pPr rtl="0"/>
            <a:r>
              <a:rPr lang="es-419" sz="1200">
                <a:solidFill>
                  <a:schemeClr val="bg1"/>
                </a:solidFill>
                <a:latin typeface="Courier New" panose="02070309020205020404" pitchFamily="49" charset="0"/>
                <a:cs typeface="Courier New" panose="02070309020205020404" pitchFamily="49" charset="0"/>
              </a:rPr>
              <a:t>  Maximum path: 4 </a:t>
            </a:r>
          </a:p>
          <a:p>
            <a:pPr rtl="0"/>
            <a:r>
              <a:rPr lang="es-419" sz="1200">
                <a:solidFill>
                  <a:schemeClr val="bg1"/>
                </a:solidFill>
                <a:latin typeface="Courier New" panose="02070309020205020404" pitchFamily="49" charset="0"/>
                <a:cs typeface="Courier New" panose="02070309020205020404" pitchFamily="49" charset="0"/>
              </a:rPr>
              <a:t>  Routing for Networks: </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Loopback0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3.3.3.3 110 00:09:30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2.2.2.2 110 00:09:58 </a:t>
            </a:r>
          </a:p>
          <a:p>
            <a:pPr rtl="0"/>
            <a:r>
              <a:rPr lang="es-419" sz="1200">
                <a:solidFill>
                  <a:schemeClr val="bg1"/>
                </a:solidFill>
                <a:latin typeface="Courier New" panose="02070309020205020404" pitchFamily="49" charset="0"/>
                <a:cs typeface="Courier New" panose="02070309020205020404" pitchFamily="49" charset="0"/>
              </a:rPr>
              <a:t>  Distance: (default is </a:t>
            </a:r>
            <a:r>
              <a:rPr lang="es-419" sz="1200">
                <a:solidFill>
                  <a:schemeClr val="accent6">
                    <a:lumMod val="60000"/>
                    <a:lumOff val="40000"/>
                  </a:schemeClr>
                </a:solidFill>
                <a:latin typeface="Courier New" panose="02070309020205020404" pitchFamily="49" charset="0"/>
                <a:cs typeface="Courier New" panose="02070309020205020404" pitchFamily="49" charset="0"/>
              </a:rPr>
              <a:t>110</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2434508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la información de proceso OSPF</a:t>
            </a:r>
          </a:p>
        </p:txBody>
      </p:sp>
      <p:sp>
        <p:nvSpPr>
          <p:cNvPr id="4" name="Content Placeholder 3">
            <a:extLst>
              <a:ext uri="{FF2B5EF4-FFF2-40B4-BE49-F238E27FC236}">
                <a16:creationId xmlns:a16="http://schemas.microsoft.com/office/drawing/2014/main" xmlns="" id="{521D8F0A-3ED5-4846-A8C5-6E08DE2304DD}"/>
              </a:ext>
            </a:extLst>
          </p:cNvPr>
          <p:cNvSpPr>
            <a:spLocks noGrp="1"/>
          </p:cNvSpPr>
          <p:nvPr>
            <p:ph idx="1"/>
          </p:nvPr>
        </p:nvSpPr>
        <p:spPr>
          <a:xfrm>
            <a:off x="474662" y="731837"/>
            <a:ext cx="2178227" cy="3689897"/>
          </a:xfrm>
        </p:spPr>
        <p:txBody>
          <a:bodyPr/>
          <a:lstStyle/>
          <a:p>
            <a:pPr marL="0" indent="0" algn="l" rtl="0"/>
            <a:r>
              <a:rPr lang="es-419" sz="1600">
                <a:solidFill>
                  <a:srgbClr val="000000"/>
                </a:solidFill>
              </a:rPr>
              <a:t>El comando </a:t>
            </a:r>
            <a:r>
              <a:rPr lang="es-419" sz="1600" b="1">
                <a:solidFill>
                  <a:srgbClr val="000000"/>
                </a:solidFill>
              </a:rPr>
              <a:t>show ip ospf</a:t>
            </a:r>
            <a:r>
              <a:rPr lang="es-419" sz="1600">
                <a:solidFill>
                  <a:srgbClr val="000000"/>
                </a:solidFill>
              </a:rPr>
              <a:t> también se puede usar para examinar la ID del proceso OSPFv2 y el router ID, como se muestra en el siguiente resultado. Este comando muestra información de área OSPFv2 y la última vez que se ejecuto el algoritmo SPF.</a:t>
            </a:r>
          </a:p>
        </p:txBody>
      </p:sp>
      <p:sp>
        <p:nvSpPr>
          <p:cNvPr id="7" name="Rectangle 6">
            <a:extLst>
              <a:ext uri="{FF2B5EF4-FFF2-40B4-BE49-F238E27FC236}">
                <a16:creationId xmlns:a16="http://schemas.microsoft.com/office/drawing/2014/main" xmlns=""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ospf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Routing Process "ospf 10" with ID 1.1.1.1 </a:t>
            </a:r>
          </a:p>
          <a:p>
            <a:pPr rtl="0"/>
            <a:r>
              <a:rPr lang="es-419" sz="1200">
                <a:solidFill>
                  <a:schemeClr val="bg1"/>
                </a:solidFill>
                <a:latin typeface="Courier New" panose="02070309020205020404" pitchFamily="49" charset="0"/>
                <a:cs typeface="Courier New" panose="02070309020205020404" pitchFamily="49" charset="0"/>
              </a:rPr>
              <a:t>Start time: 00:01:47.390, Time elapsed: 00:12:32.320</a:t>
            </a:r>
          </a:p>
          <a:p>
            <a:pPr rtl="0"/>
            <a:r>
              <a:rPr lang="es-419" sz="1200">
                <a:solidFill>
                  <a:schemeClr val="bg1"/>
                </a:solidFill>
                <a:latin typeface="Courier New" panose="02070309020205020404" pitchFamily="49" charset="0"/>
                <a:cs typeface="Courier New" panose="02070309020205020404" pitchFamily="49" charset="0"/>
              </a:rPr>
              <a:t> (output omitted)</a:t>
            </a:r>
          </a:p>
          <a:p>
            <a:pPr rtl="0"/>
            <a:r>
              <a:rPr lang="es-419" sz="1200">
                <a:solidFill>
                  <a:schemeClr val="bg1"/>
                </a:solidFill>
                <a:latin typeface="Courier New" panose="02070309020205020404" pitchFamily="49" charset="0"/>
                <a:cs typeface="Courier New" panose="02070309020205020404" pitchFamily="49" charset="0"/>
              </a:rPr>
              <a:t>Cisco NSF helper support enabled </a:t>
            </a:r>
          </a:p>
          <a:p>
            <a:pPr rtl="0"/>
            <a:r>
              <a:rPr lang="es-419" sz="1200">
                <a:solidFill>
                  <a:schemeClr val="bg1"/>
                </a:solidFill>
                <a:latin typeface="Courier New" panose="02070309020205020404" pitchFamily="49" charset="0"/>
                <a:cs typeface="Courier New" panose="02070309020205020404" pitchFamily="49" charset="0"/>
              </a:rPr>
              <a:t>Reference bandwidth unit is 10000 mbps </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Area BACKBONE(0) </a:t>
            </a:r>
          </a:p>
          <a:p>
            <a:pPr rtl="0"/>
            <a:r>
              <a:rPr lang="es-419" sz="1200">
                <a:solidFill>
                  <a:schemeClr val="bg1"/>
                </a:solidFill>
                <a:latin typeface="Courier New" panose="02070309020205020404" pitchFamily="49" charset="0"/>
                <a:cs typeface="Courier New" panose="02070309020205020404" pitchFamily="49" charset="0"/>
              </a:rPr>
              <a:t>		Number of interfaces in this area is 3 </a:t>
            </a:r>
          </a:p>
          <a:p>
            <a:pPr rtl="0"/>
            <a:r>
              <a:rPr lang="es-419" sz="1200">
                <a:solidFill>
                  <a:schemeClr val="bg1"/>
                </a:solidFill>
                <a:latin typeface="Courier New" panose="02070309020205020404" pitchFamily="49" charset="0"/>
                <a:cs typeface="Courier New" panose="02070309020205020404" pitchFamily="49" charset="0"/>
              </a:rPr>
              <a:t>		Area has no authentication </a:t>
            </a:r>
          </a:p>
          <a:p>
            <a:pPr rtl="0"/>
            <a:r>
              <a:rPr lang="es-419" sz="1200">
                <a:solidFill>
                  <a:schemeClr val="bg1"/>
                </a:solidFill>
                <a:latin typeface="Courier New" panose="02070309020205020404" pitchFamily="49" charset="0"/>
                <a:cs typeface="Courier New" panose="02070309020205020404" pitchFamily="49" charset="0"/>
              </a:rPr>
              <a:t>		SPF algorithm last executed 00:11:31.231 ago </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pPr rtl="0"/>
            <a:r>
              <a:rPr lang="es-419" sz="1200">
                <a:solidFill>
                  <a:schemeClr val="bg1"/>
                </a:solidFill>
                <a:latin typeface="Courier New" panose="02070309020205020404" pitchFamily="49" charset="0"/>
                <a:cs typeface="Courier New" panose="02070309020205020404" pitchFamily="49" charset="0"/>
              </a:rPr>
              <a:t>		Area ranges are </a:t>
            </a:r>
          </a:p>
          <a:p>
            <a:pPr rtl="0"/>
            <a:r>
              <a:rPr lang="es-419" sz="1200">
                <a:solidFill>
                  <a:schemeClr val="bg1"/>
                </a:solidFill>
                <a:latin typeface="Courier New" panose="02070309020205020404" pitchFamily="49" charset="0"/>
                <a:cs typeface="Courier New" panose="02070309020205020404" pitchFamily="49" charset="0"/>
              </a:rPr>
              <a:t>		Number of LSA 3. Checksum Sum 0x00E77E </a:t>
            </a:r>
          </a:p>
          <a:p>
            <a:pPr rtl="0"/>
            <a:r>
              <a:rPr lang="es-419" sz="1200">
                <a:solidFill>
                  <a:schemeClr val="bg1"/>
                </a:solidFill>
                <a:latin typeface="Courier New" panose="02070309020205020404" pitchFamily="49" charset="0"/>
                <a:cs typeface="Courier New" panose="02070309020205020404" pitchFamily="49" charset="0"/>
              </a:rPr>
              <a:t>		Number of opaque link LSA 0. Checksum Sum 0x000000 </a:t>
            </a:r>
          </a:p>
          <a:p>
            <a:pPr rtl="0"/>
            <a:r>
              <a:rPr lang="es-419" sz="1200">
                <a:solidFill>
                  <a:schemeClr val="bg1"/>
                </a:solidFill>
                <a:latin typeface="Courier New" panose="02070309020205020404" pitchFamily="49" charset="0"/>
                <a:cs typeface="Courier New" panose="02070309020205020404" pitchFamily="49" charset="0"/>
              </a:rPr>
              <a:t>		Number of DCbitless LSA 0 Number of indication LSA 0 </a:t>
            </a:r>
          </a:p>
          <a:p>
            <a:pPr rtl="0"/>
            <a:r>
              <a:rPr lang="es-419" sz="1200">
                <a:solidFill>
                  <a:schemeClr val="bg1"/>
                </a:solidFill>
                <a:latin typeface="Courier New" panose="02070309020205020404" pitchFamily="49" charset="0"/>
                <a:cs typeface="Courier New" panose="02070309020205020404" pitchFamily="49" charset="0"/>
              </a:rPr>
              <a:t>		Number of DoNotAge LSA 0 Flood list length 0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359888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la configuración de la interfaz de OSPF</a:t>
            </a:r>
          </a:p>
        </p:txBody>
      </p:sp>
      <p:sp>
        <p:nvSpPr>
          <p:cNvPr id="5" name="Content Placeholder 4">
            <a:extLst>
              <a:ext uri="{FF2B5EF4-FFF2-40B4-BE49-F238E27FC236}">
                <a16:creationId xmlns:a16="http://schemas.microsoft.com/office/drawing/2014/main" xmlns="" id="{85E86E48-AC93-394B-BF6B-81C18DEAD41B}"/>
              </a:ext>
            </a:extLst>
          </p:cNvPr>
          <p:cNvSpPr>
            <a:spLocks noGrp="1"/>
          </p:cNvSpPr>
          <p:nvPr>
            <p:ph idx="1"/>
          </p:nvPr>
        </p:nvSpPr>
        <p:spPr>
          <a:xfrm>
            <a:off x="474662" y="731837"/>
            <a:ext cx="8345488" cy="1207495"/>
          </a:xfrm>
        </p:spPr>
        <p:txBody>
          <a:bodyPr/>
          <a:lstStyle/>
          <a:p>
            <a:pPr marL="0" indent="0" algn="l" rtl="0"/>
            <a:r>
              <a:rPr lang="es-419" sz="1600">
                <a:solidFill>
                  <a:srgbClr val="000000"/>
                </a:solidFill>
              </a:rPr>
              <a:t>El comando </a:t>
            </a:r>
            <a:r>
              <a:rPr lang="es-419" sz="1600" b="1">
                <a:solidFill>
                  <a:srgbClr val="000000"/>
                </a:solidFill>
              </a:rPr>
              <a:t>show ip ospf interface</a:t>
            </a:r>
            <a:r>
              <a:rPr lang="es-419" sz="1600">
                <a:solidFill>
                  <a:srgbClr val="000000"/>
                </a:solidFill>
              </a:rPr>
              <a:t> proporciona una lista detallada de cada interfaz habilitada para OSPFv2. Especifique una interfaz para mostrar la configuración de esa interfaz. Este comando muestra el ID de proceso, el router ID local, el tipo de red, el costo OSPF, la información de DR y BDR en vínculos de acceso múltiple (no se muestra) y los vecinos adyacentes.</a:t>
            </a:r>
          </a:p>
        </p:txBody>
      </p:sp>
      <p:sp>
        <p:nvSpPr>
          <p:cNvPr id="6" name="Rectangle 5">
            <a:extLst>
              <a:ext uri="{FF2B5EF4-FFF2-40B4-BE49-F238E27FC236}">
                <a16:creationId xmlns:a16="http://schemas.microsoft.com/office/drawing/2014/main" xmlns=""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ospf interface GigabitEthernet 0/0/0</a:t>
            </a:r>
          </a:p>
          <a:p>
            <a:pPr rtl="0"/>
            <a:r>
              <a:rPr lang="es-419" sz="1200">
                <a:solidFill>
                  <a:schemeClr val="bg1"/>
                </a:solidFill>
                <a:latin typeface="Courier New" panose="02070309020205020404" pitchFamily="49" charset="0"/>
                <a:cs typeface="Courier New" panose="02070309020205020404" pitchFamily="49" charset="0"/>
              </a:rPr>
              <a:t>GigabitEthernet0/0/0 is up, line protocol is up</a:t>
            </a:r>
          </a:p>
          <a:p>
            <a:pPr rtl="0"/>
            <a:r>
              <a:rPr lang="es-419" sz="1200">
                <a:solidFill>
                  <a:schemeClr val="bg1"/>
                </a:solidFill>
                <a:latin typeface="Courier New" panose="02070309020205020404" pitchFamily="49" charset="0"/>
                <a:cs typeface="Courier New" panose="02070309020205020404" pitchFamily="49" charset="0"/>
              </a:rPr>
              <a:t>  Internet Address 10.1.1.5/30, Area 0, Attached via Interface Enable</a:t>
            </a: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pPr rtl="0"/>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pPr rtl="0"/>
            <a:r>
              <a:rPr lang="es-419" sz="1200">
                <a:solidFill>
                  <a:schemeClr val="bg1"/>
                </a:solidFill>
                <a:latin typeface="Courier New" panose="02070309020205020404" pitchFamily="49" charset="0"/>
                <a:cs typeface="Courier New" panose="02070309020205020404" pitchFamily="49" charset="0"/>
              </a:rPr>
              <a:t>  </a:t>
            </a:r>
            <a:r>
              <a:rPr lang="es-419" sz="120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pPr rtl="0"/>
            <a:r>
              <a:rPr lang="es-419" sz="120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pPr rtl="0"/>
            <a:r>
              <a:rPr lang="es-419" sz="1200">
                <a:solidFill>
                  <a:schemeClr val="bg1"/>
                </a:solidFill>
                <a:latin typeface="Courier New" panose="02070309020205020404" pitchFamily="49" charset="0"/>
                <a:cs typeface="Courier New" panose="02070309020205020404" pitchFamily="49" charset="0"/>
              </a:rPr>
              <a:t>  Suppress hello for 0 neighbor(s)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538370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Verifique la configuración de la interfaz de OSPF (Cont.)</a:t>
            </a:r>
          </a:p>
        </p:txBody>
      </p:sp>
      <p:sp>
        <p:nvSpPr>
          <p:cNvPr id="4" name="Content Placeholder 3">
            <a:extLst>
              <a:ext uri="{FF2B5EF4-FFF2-40B4-BE49-F238E27FC236}">
                <a16:creationId xmlns:a16="http://schemas.microsoft.com/office/drawing/2014/main" xmlns="" id="{72C87298-E767-CD42-BB09-DD5F577508F2}"/>
              </a:ext>
            </a:extLst>
          </p:cNvPr>
          <p:cNvSpPr>
            <a:spLocks noGrp="1"/>
          </p:cNvSpPr>
          <p:nvPr>
            <p:ph idx="1"/>
          </p:nvPr>
        </p:nvSpPr>
        <p:spPr>
          <a:xfrm>
            <a:off x="474662" y="731837"/>
            <a:ext cx="8280057" cy="2363055"/>
          </a:xfrm>
        </p:spPr>
        <p:txBody>
          <a:bodyPr/>
          <a:lstStyle/>
          <a:p>
            <a:pPr marL="0" indent="0" algn="l" rtl="0"/>
            <a:r>
              <a:rPr lang="es-419" sz="1600" dirty="0">
                <a:solidFill>
                  <a:srgbClr val="000000"/>
                </a:solidFill>
              </a:rPr>
              <a:t>Para obtener un resumen rápido de las interfaces habilitadas para OSPFv2, use el comando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a:t>
            </a:r>
            <a:r>
              <a:rPr lang="es-419" sz="1600" b="1" dirty="0">
                <a:solidFill>
                  <a:srgbClr val="000000"/>
                </a:solidFill>
              </a:rPr>
              <a:t> interface </a:t>
            </a:r>
            <a:r>
              <a:rPr lang="es-419" sz="1600" b="1" dirty="0" err="1">
                <a:solidFill>
                  <a:srgbClr val="000000"/>
                </a:solidFill>
              </a:rPr>
              <a:t>brief</a:t>
            </a:r>
            <a:r>
              <a:rPr lang="es-419" sz="1600" dirty="0">
                <a:solidFill>
                  <a:srgbClr val="000000"/>
                </a:solidFill>
              </a:rPr>
              <a:t> como se muestra en el resultado del comando. Este comando es útil para ver información importante, incluyendo:</a:t>
            </a:r>
          </a:p>
          <a:p>
            <a:pPr marL="415985" lvl="1" indent="-342900" rtl="0">
              <a:buFont typeface="Arial" panose="020B0604020202020204" pitchFamily="34" charset="0"/>
              <a:buChar char="•"/>
            </a:pPr>
            <a:r>
              <a:rPr lang="es-419" dirty="0">
                <a:solidFill>
                  <a:srgbClr val="000000"/>
                </a:solidFill>
              </a:rPr>
              <a:t>Las interfaces están participando en OSPF</a:t>
            </a:r>
          </a:p>
          <a:p>
            <a:pPr marL="415985" lvl="1" indent="-342900" rtl="0">
              <a:buFont typeface="Arial" panose="020B0604020202020204" pitchFamily="34" charset="0"/>
              <a:buChar char="•"/>
            </a:pPr>
            <a:r>
              <a:rPr lang="es-419" dirty="0">
                <a:solidFill>
                  <a:srgbClr val="000000"/>
                </a:solidFill>
              </a:rPr>
              <a:t>Redes que se anuncian (Dirección IP/Máscara)</a:t>
            </a:r>
          </a:p>
          <a:p>
            <a:pPr marL="415985" lvl="1" indent="-342900" rtl="0">
              <a:buFont typeface="Arial" panose="020B0604020202020204" pitchFamily="34" charset="0"/>
              <a:buChar char="•"/>
            </a:pPr>
            <a:r>
              <a:rPr lang="es-419" dirty="0">
                <a:solidFill>
                  <a:srgbClr val="000000"/>
                </a:solidFill>
              </a:rPr>
              <a:t>Costo de cada enlace</a:t>
            </a:r>
          </a:p>
          <a:p>
            <a:pPr marL="415985" lvl="1" indent="-342900" rtl="0">
              <a:buFont typeface="Arial" panose="020B0604020202020204" pitchFamily="34" charset="0"/>
              <a:buChar char="•"/>
            </a:pPr>
            <a:r>
              <a:rPr lang="es-419" dirty="0">
                <a:solidFill>
                  <a:srgbClr val="000000"/>
                </a:solidFill>
              </a:rPr>
              <a:t>Estado de la red</a:t>
            </a:r>
          </a:p>
          <a:p>
            <a:pPr marL="415985" lvl="1" indent="-342900" rtl="0">
              <a:buFont typeface="Arial" panose="020B0604020202020204" pitchFamily="34" charset="0"/>
              <a:buChar char="•"/>
            </a:pPr>
            <a:r>
              <a:rPr lang="es-419" dirty="0">
                <a:solidFill>
                  <a:srgbClr val="000000"/>
                </a:solidFill>
              </a:rPr>
              <a:t>Número de vecinos en cada enlace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xmlns=""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cs typeface="Courier New" panose="02070309020205020404" pitchFamily="49" charset="0"/>
              </a:rPr>
              <a:t>R1# </a:t>
            </a:r>
            <a:r>
              <a:rPr lang="es-419" sz="1200" b="1">
                <a:solidFill>
                  <a:schemeClr val="bg1"/>
                </a:solidFill>
                <a:latin typeface="Courier New" panose="02070309020205020404" pitchFamily="49" charset="0"/>
                <a:cs typeface="Courier New" panose="02070309020205020404" pitchFamily="49" charset="0"/>
              </a:rPr>
              <a:t>show ip ospf interface brief</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Interface PID Area IP Address/Mask Cost State Nbrs F/C </a:t>
            </a:r>
          </a:p>
          <a:p>
            <a:pPr rtl="0"/>
            <a:r>
              <a:rPr lang="es-419" sz="1200">
                <a:solidFill>
                  <a:schemeClr val="bg1"/>
                </a:solidFill>
                <a:latin typeface="Courier New" panose="02070309020205020404" pitchFamily="49" charset="0"/>
                <a:cs typeface="Courier New" panose="02070309020205020404" pitchFamily="49" charset="0"/>
              </a:rPr>
              <a:t>Lo0 10 0 10.10.1.1/24 10 P2P 0/0 </a:t>
            </a:r>
          </a:p>
          <a:p>
            <a:pPr rtl="0"/>
            <a:r>
              <a:rPr lang="es-419" sz="1200">
                <a:solidFill>
                  <a:schemeClr val="bg1"/>
                </a:solidFill>
                <a:latin typeface="Courier New" panose="02070309020205020404" pitchFamily="49" charset="0"/>
                <a:cs typeface="Courier New" panose="02070309020205020404" pitchFamily="49" charset="0"/>
              </a:rPr>
              <a:t>Gi0/0/1 10 0 10.1.1.14/30 30 P2P 1/1 </a:t>
            </a:r>
          </a:p>
          <a:p>
            <a:pPr rtl="0"/>
            <a:r>
              <a:rPr lang="es-419" sz="1200">
                <a:solidFill>
                  <a:schemeClr val="bg1"/>
                </a:solidFill>
                <a:latin typeface="Courier New" panose="02070309020205020404" pitchFamily="49" charset="0"/>
                <a:cs typeface="Courier New" panose="02070309020205020404" pitchFamily="49" charset="0"/>
              </a:rPr>
              <a:t>Gi0/0/0 10 0 10.1.1.5/30 10 P2P 1/1 </a:t>
            </a:r>
          </a:p>
          <a:p>
            <a:pPr rtl="0"/>
            <a:r>
              <a:rPr lang="es-419"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xmlns="" val="38651468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r>
              <a:rPr lang="en-US" dirty="0"/>
              <a:t/>
            </a:r>
            <a:br>
              <a:rPr lang="en-US" dirty="0"/>
            </a:br>
            <a:r>
              <a:rPr lang="es-419" sz="2400"/>
              <a:t>Packet Tracer - Verifique OSPFv2 de área única</a:t>
            </a:r>
          </a:p>
        </p:txBody>
      </p:sp>
      <p:sp>
        <p:nvSpPr>
          <p:cNvPr id="5" name="Content Placeholder 4">
            <a:extLst>
              <a:ext uri="{FF2B5EF4-FFF2-40B4-BE49-F238E27FC236}">
                <a16:creationId xmlns:a16="http://schemas.microsoft.com/office/drawing/2014/main" xmlns="" id="{E00330F6-6370-E44A-BD08-908871C8BBBE}"/>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de Packet Tracer, completará lo siguiente:</a:t>
            </a:r>
          </a:p>
          <a:p>
            <a:pPr marL="0" indent="0" algn="l"/>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Identifique y verifique el estado de los vecinos OSPF.</a:t>
            </a:r>
          </a:p>
          <a:p>
            <a:pPr marL="342900" indent="-342900" algn="l" rtl="0">
              <a:buFont typeface="Arial" panose="020B0604020202020204" pitchFamily="34" charset="0"/>
              <a:buChar char="•"/>
            </a:pPr>
            <a:r>
              <a:rPr lang="es-419" sz="1600">
                <a:solidFill>
                  <a:srgbClr val="000000"/>
                </a:solidFill>
              </a:rPr>
              <a:t>Determine cómo se están aprendiendo las rutas en la red.</a:t>
            </a:r>
          </a:p>
          <a:p>
            <a:pPr marL="342900" indent="-342900" algn="l" rtl="0">
              <a:buFont typeface="Arial" panose="020B0604020202020204" pitchFamily="34" charset="0"/>
              <a:buChar char="•"/>
            </a:pPr>
            <a:r>
              <a:rPr lang="es-419" sz="1600">
                <a:solidFill>
                  <a:srgbClr val="000000"/>
                </a:solidFill>
              </a:rPr>
              <a:t>Explique cómo se determina el estado vecino.</a:t>
            </a:r>
          </a:p>
          <a:p>
            <a:pPr marL="342900" indent="-342900" algn="l" rtl="0">
              <a:buFont typeface="Arial" panose="020B0604020202020204" pitchFamily="34" charset="0"/>
              <a:buChar char="•"/>
            </a:pPr>
            <a:r>
              <a:rPr lang="es-419" sz="1600">
                <a:solidFill>
                  <a:srgbClr val="000000"/>
                </a:solidFill>
              </a:rPr>
              <a:t>Examine la configuración para el ID de proceso de OSPF.</a:t>
            </a:r>
          </a:p>
          <a:p>
            <a:pPr marL="342900" indent="-342900" algn="l" rtl="0">
              <a:buFont typeface="Arial" panose="020B0604020202020204" pitchFamily="34" charset="0"/>
              <a:buChar char="•"/>
            </a:pPr>
            <a:r>
              <a:rPr lang="es-419" sz="1600">
                <a:solidFill>
                  <a:srgbClr val="000000"/>
                </a:solidFill>
              </a:rPr>
              <a:t>Agregue una nueva LAN a una red OSPF existente y verifique la conectividad.</a:t>
            </a:r>
          </a:p>
        </p:txBody>
      </p:sp>
    </p:spTree>
    <p:custDataLst>
      <p:tags r:id="rId1"/>
    </p:custDataLst>
    <p:extLst>
      <p:ext uri="{BB962C8B-B14F-4D97-AF65-F5344CB8AC3E}">
        <p14:creationId xmlns:p14="http://schemas.microsoft.com/office/powerpoint/2010/main" xmlns="" val="1997845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2.7 - Módulo de práctica y prueba</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r>
              <a:rPr lang="en-US" dirty="0">
                <a:latin typeface="Arial" charset="0"/>
              </a:rPr>
              <a:t/>
            </a:r>
            <a:br>
              <a:rPr lang="en-US" dirty="0">
                <a:latin typeface="Arial" charset="0"/>
              </a:rPr>
            </a:br>
            <a:r>
              <a:rPr lang="es-419"/>
              <a:t>Packet Tracer - Configuración OSPFv2 de área única</a:t>
            </a:r>
          </a:p>
        </p:txBody>
      </p:sp>
      <p:sp>
        <p:nvSpPr>
          <p:cNvPr id="2" name="Content Placeholder 1">
            <a:extLst>
              <a:ext uri="{FF2B5EF4-FFF2-40B4-BE49-F238E27FC236}">
                <a16:creationId xmlns:a16="http://schemas.microsoft.com/office/drawing/2014/main" xmlns="" id="{AC0D9146-AFD4-244A-9206-D52E812D11D8}"/>
              </a:ext>
            </a:extLst>
          </p:cNvPr>
          <p:cNvSpPr>
            <a:spLocks noGrp="1"/>
          </p:cNvSpPr>
          <p:nvPr>
            <p:ph idx="1"/>
          </p:nvPr>
        </p:nvSpPr>
        <p:spPr/>
        <p:txBody>
          <a:bodyPr/>
          <a:lstStyle/>
          <a:p>
            <a:pPr marL="0" indent="0" defTabSz="457105" rtl="0" fontAlgn="auto">
              <a:spcBef>
                <a:spcPct val="20000"/>
              </a:spcBef>
              <a:spcAft>
                <a:spcPts val="0"/>
              </a:spcAft>
              <a:buClrTx/>
              <a:buSzTx/>
              <a:buNone/>
            </a:pPr>
            <a:r>
              <a:rPr lang="es-419" sz="1800"/>
              <a:t>En esta actividad de Packet Tracer, completará lo siguiente:</a:t>
            </a:r>
          </a:p>
          <a:p>
            <a:pPr marL="0" indent="0" defTabSz="457105" fontAlgn="auto">
              <a:spcBef>
                <a:spcPct val="20000"/>
              </a:spcBef>
              <a:spcAft>
                <a:spcPts val="0"/>
              </a:spcAft>
              <a:buClrTx/>
              <a:buSzTx/>
              <a:buNone/>
            </a:pPr>
            <a:endParaRPr lang="en-US" sz="1800" dirty="0"/>
          </a:p>
          <a:p>
            <a:pPr marL="342900" indent="-342900" defTabSz="457105" rtl="0" fontAlgn="auto">
              <a:spcBef>
                <a:spcPct val="20000"/>
              </a:spcBef>
              <a:spcAft>
                <a:spcPts val="0"/>
              </a:spcAft>
              <a:buClrTx/>
              <a:buSzTx/>
              <a:buFont typeface="Arial" panose="020B0604020202020204" pitchFamily="34" charset="0"/>
              <a:buChar char="•"/>
            </a:pPr>
            <a:r>
              <a:rPr lang="es-419" sz="1600"/>
              <a:t>Implemente el OSPFv2 de área única en redes broadcast de multiacceso de punto a punto.</a:t>
            </a:r>
          </a:p>
          <a:p>
            <a:endParaRPr lang="en-US" sz="1600" dirty="0"/>
          </a:p>
        </p:txBody>
      </p:sp>
    </p:spTree>
    <p:custDataLst>
      <p:tags r:id="rId1"/>
    </p:custDataLst>
    <p:extLst>
      <p:ext uri="{BB962C8B-B14F-4D97-AF65-F5344CB8AC3E}">
        <p14:creationId xmlns:p14="http://schemas.microsoft.com/office/powerpoint/2010/main" xmlns="" val="2929623157"/>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r>
              <a:rPr lang="en-US" dirty="0">
                <a:latin typeface="Arial" charset="0"/>
              </a:rPr>
              <a:t/>
            </a:r>
            <a:br>
              <a:rPr lang="en-US" dirty="0">
                <a:latin typeface="Arial" charset="0"/>
              </a:rPr>
            </a:br>
            <a:r>
              <a:rPr lang="es-419"/>
              <a:t>Laboratorio - Configuración OSPFv2 de área única</a:t>
            </a:r>
          </a:p>
        </p:txBody>
      </p:sp>
      <p:sp>
        <p:nvSpPr>
          <p:cNvPr id="2" name="Content Placeholder 1">
            <a:extLst>
              <a:ext uri="{FF2B5EF4-FFF2-40B4-BE49-F238E27FC236}">
                <a16:creationId xmlns:a16="http://schemas.microsoft.com/office/drawing/2014/main" xmlns="" id="{AC0D9146-AFD4-244A-9206-D52E812D11D8}"/>
              </a:ext>
            </a:extLst>
          </p:cNvPr>
          <p:cNvSpPr>
            <a:spLocks noGrp="1"/>
          </p:cNvSpPr>
          <p:nvPr>
            <p:ph idx="1"/>
          </p:nvPr>
        </p:nvSpPr>
        <p:spPr/>
        <p:txBody>
          <a:bodyPr/>
          <a:lstStyle/>
          <a:p>
            <a:pPr marL="0" indent="0" defTabSz="457105" rtl="0" fontAlgn="auto">
              <a:spcBef>
                <a:spcPct val="20000"/>
              </a:spcBef>
              <a:spcAft>
                <a:spcPts val="0"/>
              </a:spcAft>
              <a:buClrTx/>
              <a:buSzTx/>
              <a:buNone/>
            </a:pPr>
            <a:r>
              <a:rPr lang="es-419" sz="1800"/>
              <a:t>En esta práctica de laboratorio se cumplirán los siguientes objetivos:</a:t>
            </a:r>
          </a:p>
          <a:p>
            <a:pPr marL="0" indent="0" defTabSz="457105" fontAlgn="auto">
              <a:spcBef>
                <a:spcPct val="20000"/>
              </a:spcBef>
              <a:spcAft>
                <a:spcPts val="0"/>
              </a:spcAft>
              <a:buClrTx/>
              <a:buSzTx/>
              <a:buNone/>
            </a:pPr>
            <a:endParaRPr lang="en-US" sz="1800" dirty="0"/>
          </a:p>
          <a:p>
            <a:pPr marL="342900" indent="-342900" defTabSz="457105" rtl="0" fontAlgn="auto">
              <a:spcBef>
                <a:spcPct val="20000"/>
              </a:spcBef>
              <a:spcAft>
                <a:spcPts val="0"/>
              </a:spcAft>
              <a:buClrTx/>
              <a:buSzTx/>
              <a:buFont typeface="Arial" panose="020B0604020202020204" pitchFamily="34" charset="0"/>
              <a:buChar char="•"/>
            </a:pPr>
            <a:r>
              <a:rPr lang="es-419" sz="1800"/>
              <a:t>Arme la red y configure los ajustes básicos de los dispositivos</a:t>
            </a:r>
          </a:p>
          <a:p>
            <a:pPr marL="342900" indent="-342900" defTabSz="457105" rtl="0" fontAlgn="auto">
              <a:spcBef>
                <a:spcPct val="20000"/>
              </a:spcBef>
              <a:spcAft>
                <a:spcPts val="0"/>
              </a:spcAft>
              <a:buClrTx/>
              <a:buSzTx/>
              <a:buFont typeface="Arial" panose="020B0604020202020204" pitchFamily="34" charset="0"/>
              <a:buChar char="•"/>
            </a:pPr>
            <a:r>
              <a:rPr lang="es-419" sz="1800"/>
              <a:t>Configure y verifique OSPFv2 de área única para operación básica</a:t>
            </a:r>
          </a:p>
          <a:p>
            <a:pPr marL="342900" indent="-342900" defTabSz="457105" rtl="0" fontAlgn="auto">
              <a:spcBef>
                <a:spcPct val="20000"/>
              </a:spcBef>
              <a:spcAft>
                <a:spcPts val="0"/>
              </a:spcAft>
              <a:buClrTx/>
              <a:buSzTx/>
              <a:buFont typeface="Arial" panose="020B0604020202020204" pitchFamily="34" charset="0"/>
              <a:buChar char="•"/>
            </a:pPr>
            <a:r>
              <a:rPr lang="es-419" sz="1800"/>
              <a:t>Optimice y verifique la configuración OSPFv2 de área única</a:t>
            </a:r>
          </a:p>
          <a:p>
            <a:endParaRPr lang="en-US" sz="1600" dirty="0"/>
          </a:p>
        </p:txBody>
      </p:sp>
    </p:spTree>
    <p:custDataLst>
      <p:tags r:id="rId1"/>
    </p:custDataLst>
    <p:extLst>
      <p:ext uri="{BB962C8B-B14F-4D97-AF65-F5344CB8AC3E}">
        <p14:creationId xmlns:p14="http://schemas.microsoft.com/office/powerpoint/2010/main" xmlns="" val="3873586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Router ID de OSPF</a:t>
            </a:r>
            <a:r>
              <a:rPr lang="en-US" dirty="0"/>
              <a:t/>
            </a:r>
            <a:br>
              <a:rPr lang="en-US" dirty="0"/>
            </a:br>
            <a:r>
              <a:rPr lang="es-419" sz="2400"/>
              <a:t>Orden de precedencia del Router ID</a:t>
            </a:r>
          </a:p>
        </p:txBody>
      </p:sp>
      <p:sp>
        <p:nvSpPr>
          <p:cNvPr id="4" name="Content Placeholder 3">
            <a:extLst>
              <a:ext uri="{FF2B5EF4-FFF2-40B4-BE49-F238E27FC236}">
                <a16:creationId xmlns:a16="http://schemas.microsoft.com/office/drawing/2014/main" xmlns="" id="{CBF6D189-7553-2846-8264-F7622FAE6BB4}"/>
              </a:ext>
            </a:extLst>
          </p:cNvPr>
          <p:cNvSpPr>
            <a:spLocks noGrp="1"/>
          </p:cNvSpPr>
          <p:nvPr>
            <p:ph idx="1"/>
          </p:nvPr>
        </p:nvSpPr>
        <p:spPr>
          <a:xfrm>
            <a:off x="474662" y="731837"/>
            <a:ext cx="3826405" cy="3689897"/>
          </a:xfrm>
        </p:spPr>
        <p:txBody>
          <a:bodyPr/>
          <a:lstStyle/>
          <a:p>
            <a:pPr marL="0" indent="0" algn="l" rtl="0"/>
            <a:r>
              <a:rPr lang="es-419" sz="1600">
                <a:solidFill>
                  <a:srgbClr val="000000"/>
                </a:solidFill>
              </a:rPr>
              <a:t>Los routers Cisco derivan el router ID según uno de los tres criterios, en el siguiente orden preferencial:</a:t>
            </a:r>
          </a:p>
          <a:p>
            <a:pPr marL="342900" indent="-342900" algn="l" rtl="0">
              <a:buFont typeface="+mj-lt"/>
              <a:buAutoNum type="arabicPeriod"/>
            </a:pPr>
            <a:r>
              <a:rPr lang="es-419" sz="1600">
                <a:solidFill>
                  <a:srgbClr val="000000"/>
                </a:solidFill>
              </a:rPr>
              <a:t>El router ID se configura explícitamente utilizando el comando </a:t>
            </a:r>
            <a:r>
              <a:rPr lang="es-419" sz="1600" b="1">
                <a:solidFill>
                  <a:srgbClr val="000000"/>
                </a:solidFill>
              </a:rPr>
              <a:t>router-id</a:t>
            </a:r>
            <a:r>
              <a:rPr lang="es-419" sz="1600">
                <a:solidFill>
                  <a:srgbClr val="000000"/>
                </a:solidFill>
              </a:rPr>
              <a:t> </a:t>
            </a:r>
            <a:r>
              <a:rPr lang="es-419" sz="1600" i="1">
                <a:solidFill>
                  <a:srgbClr val="000000"/>
                </a:solidFill>
              </a:rPr>
              <a:t>rid</a:t>
            </a:r>
            <a:r>
              <a:rPr lang="es-419" sz="1600">
                <a:solidFill>
                  <a:srgbClr val="000000"/>
                </a:solidFill>
              </a:rPr>
              <a:t> router de modo de configuración. Este es el método recomendado para asignar un router ID</a:t>
            </a:r>
          </a:p>
          <a:p>
            <a:pPr marL="342900" indent="-342900" algn="l" rtl="0">
              <a:buFont typeface="+mj-lt"/>
              <a:buAutoNum type="arabicPeriod"/>
            </a:pPr>
            <a:r>
              <a:rPr lang="es-419" sz="1600">
                <a:solidFill>
                  <a:srgbClr val="000000"/>
                </a:solidFill>
              </a:rPr>
              <a:t>El router elige la dirección IPv4 más alta de cualquiera de las interfaces de loopback configuradas.</a:t>
            </a:r>
          </a:p>
          <a:p>
            <a:pPr marL="342900" indent="-342900" algn="l" rtl="0">
              <a:buFont typeface="+mj-lt"/>
              <a:buAutoNum type="arabicPeriod"/>
            </a:pPr>
            <a:r>
              <a:rPr lang="es-419" sz="1600">
                <a:solidFill>
                  <a:srgbClr val="000000"/>
                </a:solidFill>
              </a:rPr>
              <a:t>El router elige la dirección IPv4 activa más alta de cualquiera de sus interfaces físicas.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xmlns="" val="1953227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78619"/>
            <a:ext cx="9144000" cy="609056"/>
          </a:xfrm>
        </p:spPr>
        <p:txBody>
          <a:bodyPr/>
          <a:lstStyle/>
          <a:p>
            <a:r>
              <a:rPr lang="es-419" sz="1400" dirty="0">
                <a:latin typeface="Arial" charset="0"/>
              </a:rPr>
              <a:t>Módulo 2: Configuración de OSPFv2 de área única</a:t>
            </a:r>
            <a:r>
              <a:rPr lang="en-US" dirty="0">
                <a:latin typeface="Arial" charset="0"/>
              </a:rPr>
              <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a16="http://schemas.microsoft.com/office/drawing/2014/main" xmlns="" id="{35C7D27D-6F98-4045-8088-22FDC3DE0CD0}"/>
              </a:ext>
            </a:extLst>
          </p:cNvPr>
          <p:cNvSpPr>
            <a:spLocks noGrp="1"/>
          </p:cNvSpPr>
          <p:nvPr>
            <p:ph idx="1"/>
          </p:nvPr>
        </p:nvSpPr>
        <p:spPr>
          <a:xfrm>
            <a:off x="144064" y="798944"/>
            <a:ext cx="5387491" cy="4155319"/>
          </a:xfrm>
        </p:spPr>
        <p:txBody>
          <a:bodyPr/>
          <a:lstStyle/>
          <a:p>
            <a:pPr marL="285750" indent="-285750" defTabSz="685777" rtl="0">
              <a:spcBef>
                <a:spcPts val="0"/>
              </a:spcBef>
              <a:spcAft>
                <a:spcPts val="0"/>
              </a:spcAft>
              <a:buFont typeface="Arial" panose="020B0604020202020204" pitchFamily="34" charset="0"/>
              <a:buChar char="•"/>
            </a:pPr>
            <a:r>
              <a:rPr lang="es-419" sz="1400" b="1">
                <a:ea typeface="+mn-ea"/>
                <a:cs typeface="+mn-cs"/>
              </a:rPr>
              <a:t>router ospf process-id</a:t>
            </a:r>
          </a:p>
          <a:p>
            <a:pPr marL="285750" indent="-285750" defTabSz="685777" rtl="0">
              <a:spcBef>
                <a:spcPts val="0"/>
              </a:spcBef>
              <a:spcAft>
                <a:spcPts val="0"/>
              </a:spcAft>
              <a:buFont typeface="Arial" panose="020B0604020202020204" pitchFamily="34" charset="0"/>
              <a:buChar char="•"/>
            </a:pPr>
            <a:r>
              <a:rPr lang="es-419" sz="1400">
                <a:ea typeface="+mn-ea"/>
                <a:cs typeface="+mn-cs"/>
              </a:rPr>
              <a:t>router ID</a:t>
            </a:r>
          </a:p>
          <a:p>
            <a:pPr marL="285750" indent="-285750" defTabSz="685777" rtl="0">
              <a:spcBef>
                <a:spcPts val="0"/>
              </a:spcBef>
              <a:spcAft>
                <a:spcPts val="0"/>
              </a:spcAft>
              <a:buFont typeface="Arial" panose="020B0604020202020204" pitchFamily="34" charset="0"/>
              <a:buChar char="•"/>
            </a:pPr>
            <a:r>
              <a:rPr lang="es-419" sz="1400">
                <a:ea typeface="+mn-ea"/>
                <a:cs typeface="+mn-cs"/>
              </a:rPr>
              <a:t>router-id rid</a:t>
            </a:r>
          </a:p>
          <a:p>
            <a:pPr marL="285750" indent="-285750" defTabSz="685777" rtl="0">
              <a:spcBef>
                <a:spcPts val="0"/>
              </a:spcBef>
              <a:spcAft>
                <a:spcPts val="0"/>
              </a:spcAft>
              <a:buFont typeface="Arial" panose="020B0604020202020204" pitchFamily="34" charset="0"/>
              <a:buChar char="•"/>
            </a:pPr>
            <a:r>
              <a:rPr lang="es-419" sz="1400" b="1">
                <a:ea typeface="+mn-ea"/>
                <a:cs typeface="+mn-cs"/>
              </a:rPr>
              <a:t>show ip protocols</a:t>
            </a:r>
          </a:p>
          <a:p>
            <a:pPr marL="285750" indent="-285750" defTabSz="685777" rtl="0">
              <a:spcBef>
                <a:spcPts val="0"/>
              </a:spcBef>
              <a:spcAft>
                <a:spcPts val="0"/>
              </a:spcAft>
              <a:buFont typeface="Arial" panose="020B0604020202020204" pitchFamily="34" charset="0"/>
              <a:buChar char="•"/>
            </a:pPr>
            <a:r>
              <a:rPr lang="es-419" sz="1400" b="1">
                <a:ea typeface="+mn-ea"/>
                <a:cs typeface="+mn-cs"/>
              </a:rPr>
              <a:t>show ip ospf</a:t>
            </a:r>
          </a:p>
          <a:p>
            <a:pPr marL="285750" indent="-285750" defTabSz="685777" rtl="0">
              <a:spcBef>
                <a:spcPts val="0"/>
              </a:spcBef>
              <a:spcAft>
                <a:spcPts val="0"/>
              </a:spcAft>
              <a:buFont typeface="Arial" panose="020B0604020202020204" pitchFamily="34" charset="0"/>
              <a:buChar char="•"/>
            </a:pPr>
            <a:r>
              <a:rPr lang="es-419" sz="1400" b="1">
                <a:ea typeface="+mn-ea"/>
                <a:cs typeface="+mn-cs"/>
              </a:rPr>
              <a:t>network </a:t>
            </a:r>
            <a:r>
              <a:rPr lang="es-419" sz="1400" i="1">
                <a:ea typeface="+mn-ea"/>
                <a:cs typeface="+mn-cs"/>
              </a:rPr>
              <a:t>network-address wildcard-mask </a:t>
            </a:r>
            <a:r>
              <a:rPr lang="es-419" sz="1400" b="1">
                <a:ea typeface="+mn-ea"/>
                <a:cs typeface="+mn-cs"/>
              </a:rPr>
              <a:t>area</a:t>
            </a:r>
            <a:r>
              <a:rPr lang="es-419" sz="1400" i="1">
                <a:ea typeface="+mn-ea"/>
                <a:cs typeface="+mn-cs"/>
              </a:rPr>
              <a:t> area-id</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a:t>
            </a:r>
            <a:r>
              <a:rPr lang="es-419" sz="1400" i="1">
                <a:ea typeface="+mn-ea"/>
                <a:cs typeface="+mn-cs"/>
              </a:rPr>
              <a:t>process-id</a:t>
            </a:r>
            <a:r>
              <a:rPr lang="es-419" sz="1400" b="1">
                <a:ea typeface="+mn-ea"/>
                <a:cs typeface="+mn-cs"/>
              </a:rPr>
              <a:t> area </a:t>
            </a:r>
            <a:r>
              <a:rPr lang="es-419" sz="1400" i="1">
                <a:ea typeface="+mn-ea"/>
                <a:cs typeface="+mn-cs"/>
              </a:rPr>
              <a:t>area-id</a:t>
            </a:r>
          </a:p>
          <a:p>
            <a:pPr marL="285750" indent="-285750" defTabSz="685777" rtl="0">
              <a:spcBef>
                <a:spcPts val="0"/>
              </a:spcBef>
              <a:spcAft>
                <a:spcPts val="0"/>
              </a:spcAft>
              <a:buFont typeface="Arial" panose="020B0604020202020204" pitchFamily="34" charset="0"/>
              <a:buChar char="•"/>
            </a:pPr>
            <a:r>
              <a:rPr lang="es-419" sz="1400" b="1">
                <a:ea typeface="+mn-ea"/>
                <a:cs typeface="+mn-cs"/>
              </a:rPr>
              <a:t>passive interface</a:t>
            </a:r>
          </a:p>
          <a:p>
            <a:pPr marL="285750" indent="-285750" defTabSz="685777" rtl="0">
              <a:spcBef>
                <a:spcPts val="0"/>
              </a:spcBef>
              <a:spcAft>
                <a:spcPts val="0"/>
              </a:spcAft>
              <a:buFont typeface="Arial" panose="020B0604020202020204" pitchFamily="34" charset="0"/>
              <a:buChar char="•"/>
            </a:pPr>
            <a:r>
              <a:rPr lang="es-419" sz="1400">
                <a:ea typeface="+mn-ea"/>
                <a:cs typeface="+mn-cs"/>
              </a:rPr>
              <a:t>passive-interface intf-id</a:t>
            </a:r>
          </a:p>
          <a:p>
            <a:pPr marL="285750" indent="-285750" defTabSz="685777" rtl="0">
              <a:spcBef>
                <a:spcPts val="0"/>
              </a:spcBef>
              <a:spcAft>
                <a:spcPts val="0"/>
              </a:spcAft>
              <a:buFont typeface="Arial" panose="020B0604020202020204" pitchFamily="34" charset="0"/>
              <a:buChar char="•"/>
            </a:pPr>
            <a:r>
              <a:rPr lang="es-419" sz="1400" b="1">
                <a:ea typeface="+mn-ea"/>
                <a:cs typeface="+mn-cs"/>
              </a:rPr>
              <a:t>show ip ospf interface </a:t>
            </a:r>
            <a:r>
              <a:rPr lang="es-419" sz="1400" i="1">
                <a:ea typeface="+mn-ea"/>
                <a:cs typeface="+mn-cs"/>
              </a:rPr>
              <a:t>intf-id</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network point-to-point</a:t>
            </a:r>
          </a:p>
          <a:p>
            <a:pPr marL="285750" indent="-285750" defTabSz="685777" rtl="0">
              <a:spcBef>
                <a:spcPts val="0"/>
              </a:spcBef>
              <a:spcAft>
                <a:spcPts val="0"/>
              </a:spcAft>
              <a:buFont typeface="Arial" panose="020B0604020202020204" pitchFamily="34" charset="0"/>
              <a:buChar char="•"/>
            </a:pPr>
            <a:r>
              <a:rPr lang="es-419" sz="1400">
                <a:ea typeface="+mn-ea"/>
                <a:cs typeface="+mn-cs"/>
              </a:rPr>
              <a:t>host route</a:t>
            </a:r>
          </a:p>
          <a:p>
            <a:pPr marL="285750" indent="-285750" defTabSz="685777" rtl="0">
              <a:spcBef>
                <a:spcPts val="0"/>
              </a:spcBef>
              <a:spcAft>
                <a:spcPts val="0"/>
              </a:spcAft>
              <a:buFont typeface="Arial" panose="020B0604020202020204" pitchFamily="34" charset="0"/>
              <a:buChar char="•"/>
            </a:pPr>
            <a:r>
              <a:rPr lang="es-419" sz="1400">
                <a:ea typeface="+mn-ea"/>
                <a:cs typeface="+mn-cs"/>
              </a:rPr>
              <a:t>designated router (DR)</a:t>
            </a:r>
          </a:p>
          <a:p>
            <a:pPr marL="285750" indent="-285750" defTabSz="685777" rtl="0">
              <a:spcBef>
                <a:spcPts val="0"/>
              </a:spcBef>
              <a:spcAft>
                <a:spcPts val="0"/>
              </a:spcAft>
              <a:buFont typeface="Arial" panose="020B0604020202020204" pitchFamily="34" charset="0"/>
              <a:buChar char="•"/>
            </a:pPr>
            <a:r>
              <a:rPr lang="es-419" sz="1400">
                <a:ea typeface="+mn-ea"/>
                <a:cs typeface="+mn-cs"/>
              </a:rPr>
              <a:t>backup designated router (BDR)</a:t>
            </a:r>
          </a:p>
          <a:p>
            <a:pPr marL="285750" indent="-285750" defTabSz="685777" rtl="0">
              <a:spcBef>
                <a:spcPts val="0"/>
              </a:spcBef>
              <a:spcAft>
                <a:spcPts val="0"/>
              </a:spcAft>
              <a:buFont typeface="Arial" panose="020B0604020202020204" pitchFamily="34" charset="0"/>
              <a:buChar char="•"/>
            </a:pPr>
            <a:r>
              <a:rPr lang="es-419" sz="1400">
                <a:ea typeface="+mn-ea"/>
                <a:cs typeface="+mn-cs"/>
              </a:rPr>
              <a:t>DROTHER</a:t>
            </a:r>
          </a:p>
          <a:p>
            <a:pPr marL="285750" indent="-285750" defTabSz="685777" rtl="0">
              <a:spcBef>
                <a:spcPts val="0"/>
              </a:spcBef>
              <a:spcAft>
                <a:spcPts val="0"/>
              </a:spcAft>
              <a:buFont typeface="Arial" panose="020B0604020202020204" pitchFamily="34" charset="0"/>
              <a:buChar char="•"/>
            </a:pPr>
            <a:r>
              <a:rPr lang="es-419" sz="1400" b="1">
                <a:ea typeface="+mn-ea"/>
                <a:cs typeface="+mn-cs"/>
              </a:rPr>
              <a:t>show ip ospf neighbor</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priority</a:t>
            </a:r>
          </a:p>
          <a:p>
            <a:endParaRPr lang="en-US" sz="1400" dirty="0"/>
          </a:p>
        </p:txBody>
      </p:sp>
      <p:sp>
        <p:nvSpPr>
          <p:cNvPr id="4" name="Content Placeholder 2">
            <a:extLst>
              <a:ext uri="{FF2B5EF4-FFF2-40B4-BE49-F238E27FC236}">
                <a16:creationId xmlns:a16="http://schemas.microsoft.com/office/drawing/2014/main" xmlns=""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rtl="0">
              <a:spcBef>
                <a:spcPts val="0"/>
              </a:spcBef>
              <a:spcAft>
                <a:spcPts val="0"/>
              </a:spcAft>
              <a:buFont typeface="Arial" panose="020B0604020202020204" pitchFamily="34" charset="0"/>
              <a:buChar char="•"/>
            </a:pPr>
            <a:r>
              <a:rPr lang="es-419" sz="1400" b="1">
                <a:ea typeface="+mn-ea"/>
                <a:cs typeface="+mn-cs"/>
              </a:rPr>
              <a:t>clear ip ospf process</a:t>
            </a:r>
          </a:p>
          <a:p>
            <a:pPr marL="285750" indent="-285750" defTabSz="685777" rtl="0">
              <a:spcBef>
                <a:spcPts val="0"/>
              </a:spcBef>
              <a:spcAft>
                <a:spcPts val="0"/>
              </a:spcAft>
              <a:buFont typeface="Arial" panose="020B0604020202020204" pitchFamily="34" charset="0"/>
              <a:buChar char="•"/>
            </a:pPr>
            <a:r>
              <a:rPr lang="es-419" sz="1400">
                <a:ea typeface="+mn-ea"/>
                <a:cs typeface="+mn-cs"/>
              </a:rPr>
              <a:t>metric</a:t>
            </a:r>
          </a:p>
          <a:p>
            <a:pPr marL="285750" indent="-285750" defTabSz="685777" rtl="0">
              <a:spcBef>
                <a:spcPts val="0"/>
              </a:spcBef>
              <a:spcAft>
                <a:spcPts val="0"/>
              </a:spcAft>
              <a:buFont typeface="Arial" panose="020B0604020202020204" pitchFamily="34" charset="0"/>
              <a:buChar char="•"/>
            </a:pPr>
            <a:r>
              <a:rPr lang="es-419" sz="1400">
                <a:ea typeface="+mn-ea"/>
                <a:cs typeface="+mn-cs"/>
              </a:rPr>
              <a:t>cost</a:t>
            </a:r>
          </a:p>
          <a:p>
            <a:pPr marL="285750" indent="-285750" defTabSz="685777" rtl="0">
              <a:spcBef>
                <a:spcPts val="0"/>
              </a:spcBef>
              <a:spcAft>
                <a:spcPts val="0"/>
              </a:spcAft>
              <a:buFont typeface="Arial" panose="020B0604020202020204" pitchFamily="34" charset="0"/>
              <a:buChar char="•"/>
            </a:pPr>
            <a:r>
              <a:rPr lang="es-419" sz="1400">
                <a:ea typeface="+mn-ea"/>
                <a:cs typeface="+mn-cs"/>
              </a:rPr>
              <a:t>auto-cost reference-bandwidth Mbps</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cost </a:t>
            </a:r>
            <a:r>
              <a:rPr lang="es-419" sz="1400" i="1">
                <a:ea typeface="+mn-ea"/>
                <a:cs typeface="+mn-cs"/>
              </a:rPr>
              <a:t>value</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hello-interval </a:t>
            </a:r>
            <a:r>
              <a:rPr lang="es-419" sz="1400" i="1">
                <a:ea typeface="+mn-ea"/>
                <a:cs typeface="+mn-cs"/>
              </a:rPr>
              <a:t>value</a:t>
            </a:r>
          </a:p>
          <a:p>
            <a:pPr marL="285750" indent="-285750" defTabSz="685777" rtl="0">
              <a:spcBef>
                <a:spcPts val="0"/>
              </a:spcBef>
              <a:spcAft>
                <a:spcPts val="0"/>
              </a:spcAft>
              <a:buFont typeface="Arial" panose="020B0604020202020204" pitchFamily="34" charset="0"/>
              <a:buChar char="•"/>
            </a:pPr>
            <a:r>
              <a:rPr lang="es-419" sz="1400" b="1">
                <a:ea typeface="+mn-ea"/>
                <a:cs typeface="+mn-cs"/>
              </a:rPr>
              <a:t>ip ospf dead-interval </a:t>
            </a:r>
            <a:r>
              <a:rPr lang="es-419" sz="1400" i="1">
                <a:ea typeface="+mn-ea"/>
                <a:cs typeface="+mn-cs"/>
              </a:rPr>
              <a:t>value</a:t>
            </a:r>
          </a:p>
          <a:p>
            <a:pPr marL="285750" indent="-285750" defTabSz="685777" rtl="0">
              <a:spcBef>
                <a:spcPts val="0"/>
              </a:spcBef>
              <a:spcAft>
                <a:spcPts val="0"/>
              </a:spcAft>
              <a:buFont typeface="Arial" panose="020B0604020202020204" pitchFamily="34" charset="0"/>
              <a:buChar char="•"/>
            </a:pPr>
            <a:r>
              <a:rPr lang="es-419" sz="1400" b="1">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a:t>ID del router OSPF </a:t>
            </a:r>
            <a:r>
              <a:rPr lang="es-419" sz="1600"/>
              <a:t>Uso de una interfaz de bucle invertido como router ID</a:t>
            </a:r>
          </a:p>
        </p:txBody>
      </p:sp>
      <p:sp>
        <p:nvSpPr>
          <p:cNvPr id="4" name="Content Placeholder 3">
            <a:extLst>
              <a:ext uri="{FF2B5EF4-FFF2-40B4-BE49-F238E27FC236}">
                <a16:creationId xmlns:a16="http://schemas.microsoft.com/office/drawing/2014/main" xmlns="" id="{CBF6D189-7553-2846-8264-F7622FAE6BB4}"/>
              </a:ext>
            </a:extLst>
          </p:cNvPr>
          <p:cNvSpPr>
            <a:spLocks noGrp="1"/>
          </p:cNvSpPr>
          <p:nvPr>
            <p:ph idx="1"/>
          </p:nvPr>
        </p:nvSpPr>
        <p:spPr>
          <a:xfrm>
            <a:off x="474662" y="731838"/>
            <a:ext cx="8288338" cy="1582738"/>
          </a:xfrm>
        </p:spPr>
        <p:txBody>
          <a:bodyPr/>
          <a:lstStyle/>
          <a:p>
            <a:pPr marL="0" indent="0" algn="l" rtl="0"/>
            <a:r>
              <a:rPr lang="es-419" sz="1600">
                <a:solidFill>
                  <a:srgbClr val="000000"/>
                </a:solidFill>
              </a:rPr>
              <a:t>En lugar de confiar en la interfaz física, el router ID se puede asignar a una interfaz loopback. Normalmente, la dirección IPv4 para este tipo de interfaz loopback debe configurarse utilizando una máscara de subred de 32 bits (255.255.255.255). Esto crea una ruta de host. Una ruta de host de 32 bits no se anuncia como ruta a otros routers OSPF.</a:t>
            </a:r>
          </a:p>
          <a:p>
            <a:pPr marL="0" indent="0" algn="l" rtl="0"/>
            <a:r>
              <a:rPr lang="es-419" sz="1600">
                <a:solidFill>
                  <a:srgbClr val="000000"/>
                </a:solidFill>
              </a:rPr>
              <a:t>OSPF no necesita estar habilitado en una interfaz para que esa interfaz se elija como el router ID.</a:t>
            </a:r>
          </a:p>
        </p:txBody>
      </p:sp>
      <p:pic>
        <p:nvPicPr>
          <p:cNvPr id="5" name="Picture 4">
            <a:extLst>
              <a:ext uri="{FF2B5EF4-FFF2-40B4-BE49-F238E27FC236}">
                <a16:creationId xmlns:a16="http://schemas.microsoft.com/office/drawing/2014/main" xmlns=""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xmlns="" val="2907767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Router ID de OSPF</a:t>
            </a:r>
            <a:r>
              <a:rPr lang="en-US" dirty="0"/>
              <a:t/>
            </a:r>
            <a:br>
              <a:rPr lang="en-US" dirty="0"/>
            </a:br>
            <a:r>
              <a:rPr lang="es-419" sz="2400"/>
              <a:t>Configure explícitamente un Router ID</a:t>
            </a:r>
          </a:p>
        </p:txBody>
      </p:sp>
      <p:sp>
        <p:nvSpPr>
          <p:cNvPr id="5" name="Content Placeholder 4">
            <a:extLst>
              <a:ext uri="{FF2B5EF4-FFF2-40B4-BE49-F238E27FC236}">
                <a16:creationId xmlns:a16="http://schemas.microsoft.com/office/drawing/2014/main" xmlns="" id="{D26776F1-7982-B14D-AA5C-B400E9A23A6D}"/>
              </a:ext>
            </a:extLst>
          </p:cNvPr>
          <p:cNvSpPr>
            <a:spLocks noGrp="1"/>
          </p:cNvSpPr>
          <p:nvPr>
            <p:ph idx="1"/>
          </p:nvPr>
        </p:nvSpPr>
        <p:spPr>
          <a:xfrm>
            <a:off x="474662" y="731838"/>
            <a:ext cx="8280057" cy="1981218"/>
          </a:xfrm>
        </p:spPr>
        <p:txBody>
          <a:bodyPr/>
          <a:lstStyle/>
          <a:p>
            <a:pPr marL="0" indent="0" algn="l" rtl="0"/>
            <a:r>
              <a:rPr lang="es-419" sz="1600">
                <a:solidFill>
                  <a:srgbClr val="000000"/>
                </a:solidFill>
              </a:rPr>
              <a:t>En nuestra topología de referencia, el router ID para cada router se asigna de la siguiente manera:</a:t>
            </a:r>
          </a:p>
          <a:p>
            <a:pPr marL="285750" indent="-285750" algn="l" rtl="0">
              <a:buFont typeface="Arial" panose="020B0604020202020204" pitchFamily="34" charset="0"/>
              <a:buChar char="•"/>
            </a:pPr>
            <a:r>
              <a:rPr lang="es-419" sz="1600">
                <a:solidFill>
                  <a:srgbClr val="000000"/>
                </a:solidFill>
              </a:rPr>
              <a:t>R1 usa el router ID 1.1.1.1</a:t>
            </a:r>
          </a:p>
          <a:p>
            <a:pPr marL="285750" indent="-285750" algn="l" rtl="0">
              <a:buFont typeface="Arial" panose="020B0604020202020204" pitchFamily="34" charset="0"/>
              <a:buChar char="•"/>
            </a:pPr>
            <a:r>
              <a:rPr lang="es-419" sz="1600">
                <a:solidFill>
                  <a:srgbClr val="000000"/>
                </a:solidFill>
              </a:rPr>
              <a:t>R2 usa el router ID 2.2.2.2</a:t>
            </a:r>
          </a:p>
          <a:p>
            <a:pPr marL="285750" indent="-285750" algn="l" rtl="0">
              <a:buFont typeface="Arial" panose="020B0604020202020204" pitchFamily="34" charset="0"/>
              <a:buChar char="•"/>
            </a:pPr>
            <a:r>
              <a:rPr lang="es-419" sz="1600">
                <a:solidFill>
                  <a:srgbClr val="000000"/>
                </a:solidFill>
              </a:rPr>
              <a:t>R3 usa el router ID 3.3.3.3</a:t>
            </a:r>
          </a:p>
          <a:p>
            <a:pPr marL="0" indent="0" algn="l" rtl="0"/>
            <a:r>
              <a:rPr lang="es-419" sz="1600">
                <a:solidFill>
                  <a:srgbClr val="000000"/>
                </a:solidFill>
              </a:rPr>
              <a:t>Utilice el comando </a:t>
            </a:r>
            <a:r>
              <a:rPr lang="es-419" sz="1600" b="1">
                <a:solidFill>
                  <a:srgbClr val="000000"/>
                </a:solidFill>
              </a:rPr>
              <a:t>router-id</a:t>
            </a:r>
            <a:r>
              <a:rPr lang="es-419" sz="1600" i="1">
                <a:solidFill>
                  <a:srgbClr val="000000"/>
                </a:solidFill>
              </a:rPr>
              <a:t>rid</a:t>
            </a:r>
            <a:r>
              <a:rPr lang="es-419" sz="1600">
                <a:solidFill>
                  <a:srgbClr val="000000"/>
                </a:solidFill>
              </a:rPr>
              <a:t> router para asignar manualmente un router ID. En el ejemplo, el router ID 1.1.1.1 se asigna a R1. Utilice el comando </a:t>
            </a:r>
            <a:r>
              <a:rPr lang="es-419" sz="1600" b="1">
                <a:solidFill>
                  <a:srgbClr val="000000"/>
                </a:solidFill>
              </a:rPr>
              <a:t>show ip protocols</a:t>
            </a:r>
            <a:r>
              <a:rPr lang="es-419" sz="1600">
                <a:solidFill>
                  <a:srgbClr val="000000"/>
                </a:solidFill>
              </a:rPr>
              <a:t> para verificar el router ID.</a:t>
            </a:r>
            <a:r>
              <a:rPr lang="en-US" sz="1600" dirty="0">
                <a:solidFill>
                  <a:srgbClr val="000000"/>
                </a:solidFill>
              </a:rPr>
              <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xmlns="" id="{D3C84838-09BE-C648-9E05-5415237984E5}"/>
              </a:ext>
            </a:extLst>
          </p:cNvPr>
          <p:cNvSpPr/>
          <p:nvPr/>
        </p:nvSpPr>
        <p:spPr>
          <a:xfrm>
            <a:off x="474662" y="3154169"/>
            <a:ext cx="8280057" cy="1384995"/>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router</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ospf</a:t>
            </a:r>
            <a:r>
              <a:rPr lang="es-419" sz="1200" b="1" dirty="0">
                <a:solidFill>
                  <a:srgbClr val="FFFFFF"/>
                </a:solidFill>
                <a:latin typeface="Courier New" panose="02070309020205020404" pitchFamily="49" charset="0"/>
              </a:rPr>
              <a:t> 10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router</a:t>
            </a:r>
            <a:r>
              <a:rPr lang="es-419" sz="1200" b="1" dirty="0">
                <a:solidFill>
                  <a:srgbClr val="FFFFFF"/>
                </a:solidFill>
                <a:latin typeface="Courier New" panose="02070309020205020404" pitchFamily="49" charset="0"/>
              </a:rPr>
              <a:t>-id 1.1.1.1</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end</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*May 23 19:33:42.689: %SYS-5-CONFIG_I: </a:t>
            </a:r>
            <a:r>
              <a:rPr lang="es-419" sz="1200" dirty="0" err="1">
                <a:solidFill>
                  <a:srgbClr val="DFDFDF"/>
                </a:solidFill>
                <a:latin typeface="Courier New" panose="02070309020205020404" pitchFamily="49" charset="0"/>
              </a:rPr>
              <a:t>Configured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from</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console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by</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console</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protocols</a:t>
            </a:r>
            <a:r>
              <a:rPr lang="es-419" sz="1200" b="1" dirty="0">
                <a:solidFill>
                  <a:srgbClr val="FFFFFF"/>
                </a:solidFill>
                <a:latin typeface="Courier New" panose="02070309020205020404" pitchFamily="49" charset="0"/>
              </a:rPr>
              <a:t> | </a:t>
            </a:r>
            <a:r>
              <a:rPr lang="es-419" sz="1200" b="1" dirty="0" err="1">
                <a:solidFill>
                  <a:srgbClr val="FFFFFF"/>
                </a:solidFill>
                <a:latin typeface="Courier New" panose="02070309020205020404" pitchFamily="49" charset="0"/>
              </a:rPr>
              <a:t>include</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Router</a:t>
            </a:r>
            <a:r>
              <a:rPr lang="es-419" sz="1200" b="1" dirty="0">
                <a:solidFill>
                  <a:srgbClr val="FFFFFF"/>
                </a:solidFill>
                <a:latin typeface="Courier New" panose="02070309020205020404" pitchFamily="49" charset="0"/>
              </a:rPr>
              <a:t> ID</a:t>
            </a:r>
            <a:r>
              <a:rPr lang="es-419" sz="1200" dirty="0">
                <a:solidFill>
                  <a:srgbClr val="DFDFDF"/>
                </a:solidFill>
                <a:latin typeface="Courier New" panose="02070309020205020404" pitchFamily="49" charset="0"/>
              </a:rPr>
              <a:t> </a:t>
            </a:r>
          </a:p>
          <a:p>
            <a:pPr rtl="0"/>
            <a:r>
              <a:rPr lang="es-419" sz="1200" dirty="0">
                <a:solidFill>
                  <a:srgbClr val="FBAB18"/>
                </a:solidFill>
                <a:latin typeface="Courier New" panose="02070309020205020404" pitchFamily="49" charset="0"/>
              </a:rPr>
              <a:t>  </a:t>
            </a:r>
            <a:r>
              <a:rPr lang="es-419" sz="1200" dirty="0" err="1">
                <a:solidFill>
                  <a:srgbClr val="FBAB18"/>
                </a:solidFill>
                <a:latin typeface="Courier New" panose="02070309020205020404" pitchFamily="49" charset="0"/>
              </a:rPr>
              <a:t>Router</a:t>
            </a:r>
            <a:r>
              <a:rPr lang="es-419" sz="1200" dirty="0">
                <a:solidFill>
                  <a:srgbClr val="FBAB18"/>
                </a:solidFill>
                <a:latin typeface="Courier New" panose="02070309020205020404" pitchFamily="49" charset="0"/>
              </a:rPr>
              <a:t> ID 1.1.1.1</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xmlns="" val="3441070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7986</TotalTime>
  <Words>8426</Words>
  <Application>Microsoft Office PowerPoint</Application>
  <PresentationFormat>Presentación en pantalla (16:9)</PresentationFormat>
  <Paragraphs>861</Paragraphs>
  <Slides>71</Slides>
  <Notes>71</Notes>
  <HiddenSlides>1</HiddenSlides>
  <MMClips>0</MMClips>
  <ScaleCrop>false</ScaleCrop>
  <HeadingPairs>
    <vt:vector size="4" baseType="variant">
      <vt:variant>
        <vt:lpstr>Tema</vt:lpstr>
      </vt:variant>
      <vt:variant>
        <vt:i4>1</vt:i4>
      </vt:variant>
      <vt:variant>
        <vt:lpstr>Títulos de diapositiva</vt:lpstr>
      </vt:variant>
      <vt:variant>
        <vt:i4>71</vt:i4>
      </vt:variant>
    </vt:vector>
  </HeadingPairs>
  <TitlesOfParts>
    <vt:vector size="72" baseType="lpstr">
      <vt:lpstr>Default Theme</vt:lpstr>
      <vt:lpstr>Módulo 2: Configuración OSPFv2 de área única</vt:lpstr>
      <vt:lpstr>Objetivos del módulo</vt:lpstr>
      <vt:lpstr>2.1 - Router ID de OSPF</vt:lpstr>
      <vt:lpstr>Router ID de OSPF Topología OSPF de referencia</vt:lpstr>
      <vt:lpstr> ID del router OSPF Modo de configuración del router OSPF</vt:lpstr>
      <vt:lpstr> ID de router OSPF router ID</vt:lpstr>
      <vt:lpstr>Router ID de OSPF Orden de precedencia del Router ID</vt:lpstr>
      <vt:lpstr> ID del router OSPF Uso de una interfaz de bucle invertido como router ID</vt:lpstr>
      <vt:lpstr>Router ID de OSPF Configure explícitamente un Router ID</vt:lpstr>
      <vt:lpstr> router ID de OSPF Modifique el router ID</vt:lpstr>
      <vt:lpstr>2.2 - Redes punto a punto OSPF</vt:lpstr>
      <vt:lpstr>Redes OSPF punto a punto  La sintaxisdel comando de red</vt:lpstr>
      <vt:lpstr>Redes punto a punto OSPF El Wildcard Mask</vt:lpstr>
      <vt:lpstr>Redes OSPF punto a punto Configurar OSPF mediante el comando network</vt:lpstr>
      <vt:lpstr>Redes OSPF punto a punto Configure OSPF mediante el comando network (Cont.) </vt:lpstr>
      <vt:lpstr>Redes OSPF punto a punto Configure OSPF mediante el comando ip ospf</vt:lpstr>
      <vt:lpstr>Redes OSPF punto a punto Configurar interfaces pasivas</vt:lpstr>
      <vt:lpstr>Redes OSPF punto a punto Configure las interfaces pasivas</vt:lpstr>
      <vt:lpstr>Redes OSPF punto a punto Redes OSPF Punto a PuntoOSPF</vt:lpstr>
      <vt:lpstr>Redes OSPF punto a punto Redes OSPF punto a punto (Cont.) </vt:lpstr>
      <vt:lpstr>Redes OSPF punto a punto Loopbacks y Redes OSPF punto a punto</vt:lpstr>
      <vt:lpstr>Redes punto a punto OSPFPacket Tracer - Configuración OSPFv2 de área única punto a punto</vt:lpstr>
      <vt:lpstr>2.3 Redes OSPF de acceso múltiple</vt:lpstr>
      <vt:lpstr>2.3 - Redes OSPF multiacceso Tipos de red OPSF</vt:lpstr>
      <vt:lpstr>Redes de multiacceso OSPF Router designado</vt:lpstr>
      <vt:lpstr>Topología de referencia de multiacceso OSPF Networks</vt:lpstr>
      <vt:lpstr>Las redes OSPF de acceso múltiple Verifican las funciones del router OSPF</vt:lpstr>
      <vt:lpstr>Las redes OSPF de acceso múltiple Verifican las funciones del router OSPF (cont.) </vt:lpstr>
      <vt:lpstr>Las redes OSPF de acceso múltiple Verifican las funciones del router OSPF (cont.) </vt:lpstr>
      <vt:lpstr>Redes OSPF multiacceso Verifique adyacencias DR/BDR</vt:lpstr>
      <vt:lpstr>Las redes OSPF de acceso múltiple verifican adyacencias DR/BDR (Cont.) </vt:lpstr>
      <vt:lpstr>Redes OSPF multiacceso Proceso de elección de DR/BDR predeterminado</vt:lpstr>
      <vt:lpstr>Error y recuperación deDRen redes OSPF multiacceso</vt:lpstr>
      <vt:lpstr>Redes OSPF multiacceso El comando ip ospf priority</vt:lpstr>
      <vt:lpstr>Redes OSPF multiacceso Configurar la prioridad OSPF</vt:lpstr>
      <vt:lpstr>Redes OSPF multiacceso Packet Tracer - Determinar el DR y BDR</vt:lpstr>
      <vt:lpstr>2.4 - Modifique OSPFv2 de área única</vt:lpstr>
      <vt:lpstr>Modifique la métrica de costos OSPFv2 de Cisco OSPF de área única</vt:lpstr>
      <vt:lpstr>Modificar lamétrica de costos OSPFv2 deCisco OSPF de área única (cont.) </vt:lpstr>
      <vt:lpstr>Modificar OSPFv2 de área única Ajustar el ancho de banda de referencia</vt:lpstr>
      <vt:lpstr>Modifique OSPFv2 de área única Ajuste el ancho de banda de referencia (Cont.) </vt:lpstr>
      <vt:lpstr>Modifique OSPFv2 de área única Ajuste el ancho de banda de referencia (Cont.) </vt:lpstr>
      <vt:lpstr>Modifique OSPFv2 de área única OSPF acumula costos</vt:lpstr>
      <vt:lpstr>Modifique OSPFv2 de área única OSPF acumula costos (cont.) </vt:lpstr>
      <vt:lpstr>Modifique OSPFv2 de área única OSPF acumula costos (cont.) </vt:lpstr>
      <vt:lpstr>Modifique OSPFv2 de área únicaEstablezcamanualmente el valor de costo OSPF</vt:lpstr>
      <vt:lpstr>Modifique la conmutación por error de Prueba OSPFv2 de área única a la ruta de respaldo</vt:lpstr>
      <vt:lpstr>Modifique los intervalos de paquetes Hello OSPFv2 de área única</vt:lpstr>
      <vt:lpstr>Modifique losIntervalos de Hello y DeadOSPFv2 de área única</vt:lpstr>
      <vt:lpstr>Modifique losIntervalos de Hello y Muertos OSPFv2de área única (Cont.) </vt:lpstr>
      <vt:lpstr>Modifique OSPFv2 de área única Modifique los intervalos OSPFv2</vt:lpstr>
      <vt:lpstr>Modifique OSPFv2 de área única Modifique los intervalos OSPFv2 (Cont.) </vt:lpstr>
      <vt:lpstr>Modifique OSPFv2 Packet Tracer - Modifique OSPFv2 de área única</vt:lpstr>
      <vt:lpstr>2.5 Propagación de la ruta predeterminada</vt:lpstr>
      <vt:lpstr> Propagación de una ruta predeterminada Propagación de una ruta estática predeterminada</vt:lpstr>
      <vt:lpstr> Propagación de una ruta predeterminada Verifique la ruta predeterminada propagada</vt:lpstr>
      <vt:lpstr>Propagación de una ruta predeterminada Packet Tracer - Propague una ruta predeterminada en OSPFv2</vt:lpstr>
      <vt:lpstr>2.6 - Verifique OSPFv2 de área única.</vt:lpstr>
      <vt:lpstr>Verifique OSPFv2 de área única Verifique los vecinos de OSPF</vt:lpstr>
      <vt:lpstr>Verifique OSPFv2 de área única Verifique los vecinos de OSPF (Cont.)</vt:lpstr>
      <vt:lpstr>Verifique OSPFv2 de área única Verifique los vecinos de OSPF (Cont.)</vt:lpstr>
      <vt:lpstr>Verifique OSPFv2 de área única Verifique configuración del protocolo OSPF</vt:lpstr>
      <vt:lpstr>Verifique OSPFv2 de área única Verifique la información de proceso OSPF</vt:lpstr>
      <vt:lpstr>Verifique OSPFv2 de área única Verifique la configuración de la interfaz de OSPF</vt:lpstr>
      <vt:lpstr>Verifique OSPFv2 de área única Verifique la configuración de la interfaz de OSPF (Cont.)</vt:lpstr>
      <vt:lpstr>Verifique OSPFv2 de área única Packet Tracer - Verifique OSPFv2 de área única</vt:lpstr>
      <vt:lpstr>2.7 - Módulo de práctica y prueba</vt:lpstr>
      <vt:lpstr>Módulo de Práctica y Prueba Packet Tracer - Configuración OSPFv2 de área única</vt:lpstr>
      <vt:lpstr>Módulo de Práctica y Prueba Laboratorio - Configuración OSPFv2 de área única</vt:lpstr>
      <vt:lpstr>Módulo 2: Configuración de OSPFv2 de área única Nuevos Términos y Comandos</vt:lpstr>
      <vt:lpstr>Diapositiva 71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512</cp:revision>
  <dcterms:created xsi:type="dcterms:W3CDTF">2019-10-18T06:21:22Z</dcterms:created>
  <dcterms:modified xsi:type="dcterms:W3CDTF">2022-01-12T20:49:33Z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