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tags/tag49.xml" ContentType="application/vnd.openxmlformats-officedocument.presentationml.tags+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tags/tag38.xml" ContentType="application/vnd.openxmlformats-officedocument.presentationml.tags+xml"/>
  <Override PartName="/ppt/notesSlides/notesSlide63.xml" ContentType="application/vnd.openxmlformats-officedocument.presentationml.notesSlide+xml"/>
  <Override PartName="/ppt/tags/tag85.xml" ContentType="application/vnd.openxmlformats-officedocument.presentationml.tags+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tags/tag63.xml" ContentType="application/vnd.openxmlformats-officedocument.presentationml.tags+xml"/>
  <Override PartName="/ppt/tags/tag74.xml" ContentType="application/vnd.openxmlformats-officedocument.presentationml.tags+xml"/>
  <Override PartName="/ppt/notesSlides/notesSlide30.xml" ContentType="application/vnd.openxmlformats-officedocument.presentationml.notesSlide+xml"/>
  <Override PartName="/ppt/tags/tag52.xml" ContentType="application/vnd.openxmlformats-officedocument.presentationml.tags+xml"/>
  <Override PartName="/ppt/notesSlides/notesSlide7.xml" ContentType="application/vnd.openxmlformats-officedocument.presentationml.notesSlide+xml"/>
  <Override PartName="/ppt/tags/tag41.xml" ContentType="application/vnd.openxmlformats-officedocument.presentationml.tags+xml"/>
  <Override PartName="/ppt/slides/slide77.xml" ContentType="application/vnd.openxmlformats-officedocument.presentationml.slide+xml"/>
  <Override PartName="/ppt/slides/slide88.xml" ContentType="application/vnd.openxmlformats-officedocument.presentationml.slide+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tags/tag5.xml" ContentType="application/vnd.openxmlformats-officedocument.presentationml.tags+xml"/>
  <Override PartName="/ppt/notesSlides/notesSlide57.xml" ContentType="application/vnd.openxmlformats-officedocument.presentationml.notesSlide+xml"/>
  <Override PartName="/ppt/tags/tag79.xml" ContentType="application/vnd.openxmlformats-officedocument.presentationml.tags+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tags/tag68.xml" ContentType="application/vnd.openxmlformats-officedocument.presentationml.tags+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tags/tag57.xml" ContentType="application/vnd.openxmlformats-officedocument.presentationml.tags+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tags/tag35.xml" ContentType="application/vnd.openxmlformats-officedocument.presentationml.tags+xml"/>
  <Override PartName="/ppt/tags/tag46.xml" ContentType="application/vnd.openxmlformats-officedocument.presentationml.tags+xml"/>
  <Override PartName="/ppt/notesSlides/notesSlide60.xml" ContentType="application/vnd.openxmlformats-officedocument.presentationml.notesSlide+xml"/>
  <Override PartName="/ppt/tags/tag82.xml" ContentType="application/vnd.openxmlformats-officedocument.presentationml.tags+xml"/>
  <Override PartName="/ppt/tags/tag93.xml" ContentType="application/vnd.openxmlformats-officedocument.presentationml.tags+xml"/>
  <Override PartName="/ppt/slideLayouts/slideLayout10.xml" ContentType="application/vnd.openxmlformats-officedocument.presentationml.slideLayout+xml"/>
  <Override PartName="/ppt/tags/tag24.xml" ContentType="application/vnd.openxmlformats-officedocument.presentationml.tags+xml"/>
  <Override PartName="/ppt/tags/tag71.xml" ContentType="application/vnd.openxmlformats-officedocument.presentationml.tags+xml"/>
  <Override PartName="/ppt/tags/tag13.xml" ContentType="application/vnd.openxmlformats-officedocument.presentationml.tags+xml"/>
  <Override PartName="/ppt/tags/tag60.xml" ContentType="application/vnd.openxmlformats-officedocument.presentationml.tags+xml"/>
  <Override PartName="/ppt/slides/slide49.xml" ContentType="application/vnd.openxmlformats-officedocument.presentationml.slide+xml"/>
  <Override PartName="/ppt/notesSlides/notesSlide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notesSlides/notesSlide87.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65.xml" ContentType="application/vnd.openxmlformats-officedocument.presentationml.notesSlide+xml"/>
  <Override PartName="/ppt/tags/tag87.xml" ContentType="application/vnd.openxmlformats-officedocument.presentationml.tags+xml"/>
  <Override PartName="/ppt/slides/slide41.xml" ContentType="application/vnd.openxmlformats-officedocument.presentationml.slide+xml"/>
  <Override PartName="/ppt/tags/tag29.xml" ContentType="application/vnd.openxmlformats-officedocument.presentationml.tags+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tags/tag76.xml" ContentType="application/vnd.openxmlformats-officedocument.presentationml.tags+xml"/>
  <Override PartName="/ppt/notesSlides/notesSlide90.xml" ContentType="application/vnd.openxmlformats-officedocument.presentationml.notesSlide+xml"/>
  <Override PartName="/ppt/slides/slide30.xml" ContentType="application/vnd.openxmlformats-officedocument.presentationml.slide+xml"/>
  <Override PartName="/ppt/tags/tag18.xml" ContentType="application/vnd.openxmlformats-officedocument.presentationml.tags+xml"/>
  <Override PartName="/ppt/notesSlides/notesSlide32.xml" ContentType="application/vnd.openxmlformats-officedocument.presentationml.notesSlide+xml"/>
  <Override PartName="/ppt/tags/tag54.xml" ContentType="application/vnd.openxmlformats-officedocument.presentationml.tags+xml"/>
  <Override PartName="/ppt/tags/tag65.xml" ContentType="application/vnd.openxmlformats-officedocument.presentationml.tags+xml"/>
  <Override PartName="/ppt/commentAuthors.xml" ContentType="application/vnd.openxmlformats-officedocument.presentationml.commentAuthor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tags/tag43.xml" ContentType="application/vnd.openxmlformats-officedocument.presentationml.tags+xml"/>
  <Override PartName="/ppt/notesSlides/notesSlide50.xml" ContentType="application/vnd.openxmlformats-officedocument.presentationml.notesSlide+xml"/>
  <Override PartName="/ppt/tags/tag61.xml" ContentType="application/vnd.openxmlformats-officedocument.presentationml.tags+xml"/>
  <Override PartName="/ppt/tags/tag72.xml" ContentType="application/vnd.openxmlformats-officedocument.presentationml.tags+xml"/>
  <Override PartName="/ppt/tags/tag90.xml" ContentType="application/vnd.openxmlformats-officedocument.presentationml.tags+xml"/>
  <Override PartName="/ppt/slides/slide79.xml" ContentType="application/vnd.openxmlformats-officedocument.presentationml.slide+xml"/>
  <Override PartName="/ppt/notesSlides/notesSlide10.xml" ContentType="application/vnd.openxmlformats-officedocument.presentationml.notesSlide+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tags/tag3.xml" ContentType="application/vnd.openxmlformats-officedocument.presentationml.tags+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tags/tag59.xml" ContentType="application/vnd.openxmlformats-officedocument.presentationml.tags+xml"/>
  <Override PartName="/ppt/tags/tag77.xml" ContentType="application/vnd.openxmlformats-officedocument.presentationml.tags+xml"/>
  <Override PartName="/ppt/notesSlides/notesSlide84.xml" ContentType="application/vnd.openxmlformats-officedocument.presentationml.notesSlide+xml"/>
  <Override PartName="/ppt/tags/tag88.xml" ContentType="application/vnd.openxmlformats-officedocument.presentationml.tags+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26.xml" ContentType="application/vnd.openxmlformats-officedocument.presentationml.notesSlide+xml"/>
  <Override PartName="/ppt/tags/tag37.xml" ContentType="application/vnd.openxmlformats-officedocument.presentationml.tags+xml"/>
  <Override PartName="/ppt/notesSlides/notesSlide44.xml" ContentType="application/vnd.openxmlformats-officedocument.presentationml.notesSlide+xml"/>
  <Override PartName="/ppt/tags/tag48.xml" ContentType="application/vnd.openxmlformats-officedocument.presentationml.tags+xml"/>
  <Override PartName="/ppt/notesSlides/notesSlide62.xml" ContentType="application/vnd.openxmlformats-officedocument.presentationml.notesSlide+xml"/>
  <Override PartName="/ppt/tags/tag66.xml" ContentType="application/vnd.openxmlformats-officedocument.presentationml.tags+xml"/>
  <Override PartName="/ppt/notesSlides/notesSlide73.xml" ContentType="application/vnd.openxmlformats-officedocument.presentationml.notesSlide+xml"/>
  <Override PartName="/ppt/tags/tag84.xml" ContentType="application/vnd.openxmlformats-officedocument.presentationml.tags+xml"/>
  <Override PartName="/ppt/notesSlides/notesSlide91.xml" ContentType="application/vnd.openxmlformats-officedocument.presentationml.notesSlide+xml"/>
  <Override PartName="/ppt/tags/tag95.xml" ContentType="application/vnd.openxmlformats-officedocument.presentationml.tags+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tags/tag26.xml" ContentType="application/vnd.openxmlformats-officedocument.presentationml.tags+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tags/tag55.xml" ContentType="application/vnd.openxmlformats-officedocument.presentationml.tags+xml"/>
  <Override PartName="/ppt/tags/tag73.xml" ContentType="application/vnd.openxmlformats-officedocument.presentationml.tags+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tags/tag33.xml" ContentType="application/vnd.openxmlformats-officedocument.presentationml.tags+xml"/>
  <Override PartName="/ppt/notesSlides/notesSlide40.xml" ContentType="application/vnd.openxmlformats-officedocument.presentationml.notesSlide+xml"/>
  <Override PartName="/ppt/tags/tag44.xml" ContentType="application/vnd.openxmlformats-officedocument.presentationml.tags+xml"/>
  <Override PartName="/ppt/tags/tag62.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tags/tag11.xml" ContentType="application/vnd.openxmlformats-officedocument.presentationml.tags+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67.xml" ContentType="application/vnd.openxmlformats-officedocument.presentationml.notesSlide+xml"/>
  <Override PartName="/ppt/tags/tag89.xml" ContentType="application/vnd.openxmlformats-officedocument.presentationml.tags+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tags/tag78.xml" ContentType="application/vnd.openxmlformats-officedocument.presentationml.tags+xml"/>
  <Override PartName="/ppt/notesSlides/notesSlide92.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tags/tag56.xml" ContentType="application/vnd.openxmlformats-officedocument.presentationml.tags+xml"/>
  <Override PartName="/ppt/tags/tag67.xml" ContentType="application/vnd.openxmlformats-officedocument.presentationml.tags+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tags/tag45.xml" ContentType="application/vnd.openxmlformats-officedocument.presentationml.tags+xml"/>
  <Override PartName="/ppt/notesSlides/notesSlide70.xml" ContentType="application/vnd.openxmlformats-officedocument.presentationml.notesSlide+xml"/>
  <Override PartName="/ppt/tags/tag92.xml" ContentType="application/vnd.openxmlformats-officedocument.presentationml.tags+xml"/>
  <Override PartName="/docProps/custom.xml" ContentType="application/vnd.openxmlformats-officedocument.custom-properties+xml"/>
  <Override PartName="/ppt/notesSlides/notesSlide12.xml" ContentType="application/vnd.openxmlformats-officedocument.presentationml.notesSlide+xml"/>
  <Override PartName="/ppt/tags/tag34.xml" ContentType="application/vnd.openxmlformats-officedocument.presentationml.tags+xml"/>
  <Override PartName="/ppt/tags/tag81.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48.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tags/tag39.xml" ContentType="application/vnd.openxmlformats-officedocument.presentationml.tags+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tags/tag86.xml" ContentType="application/vnd.openxmlformats-officedocument.presentationml.tags+xml"/>
  <Override PartName="/ppt/slides/slide51.xml" ContentType="application/vnd.openxmlformats-officedocument.presentationml.slide+xml"/>
  <Override PartName="/ppt/tags/tag1.xml" ContentType="application/vnd.openxmlformats-officedocument.presentationml.tags+xml"/>
  <Override PartName="/ppt/slideLayouts/slideLayout14.xml" ContentType="application/vnd.openxmlformats-officedocument.presentationml.slideLayout+xml"/>
  <Override PartName="/ppt/tags/tag28.xml" ContentType="application/vnd.openxmlformats-officedocument.presentationml.tags+xml"/>
  <Override PartName="/ppt/notesSlides/notesSlide53.xml" ContentType="application/vnd.openxmlformats-officedocument.presentationml.notesSlide+xml"/>
  <Override PartName="/ppt/tags/tag75.xml" ContentType="application/vnd.openxmlformats-officedocument.presentationml.tags+xml"/>
  <Override PartName="/ppt/slides/slide40.xml" ContentType="application/vnd.openxmlformats-officedocument.presentationml.slide+xml"/>
  <Override PartName="/ppt/tags/tag17.xml" ContentType="application/vnd.openxmlformats-officedocument.presentationml.tags+xml"/>
  <Override PartName="/ppt/notesSlides/notesSlide42.xml" ContentType="application/vnd.openxmlformats-officedocument.presentationml.notesSlide+xml"/>
  <Override PartName="/ppt/tags/tag64.xml" ContentType="application/vnd.openxmlformats-officedocument.presentationml.tags+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tags/tag53.xml" ContentType="application/vnd.openxmlformats-officedocument.presentationml.tags+xml"/>
  <Override PartName="/ppt/slides/slide89.xml" ContentType="application/vnd.openxmlformats-officedocument.presentationml.slide+xml"/>
  <Override PartName="/ppt/tags/tag31.xml" ContentType="application/vnd.openxmlformats-officedocument.presentationml.tags+xml"/>
  <Override PartName="/ppt/tags/tag42.xml" ContentType="application/vnd.openxmlformats-officedocument.presentationml.tags+xml"/>
  <Override PartName="/ppt/slides/slide78.xml" ContentType="application/vnd.openxmlformats-officedocument.presentationml.slide+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94.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notesSlides/notesSlide36.xml" ContentType="application/vnd.openxmlformats-officedocument.presentationml.notesSlide+xml"/>
  <Override PartName="/ppt/tags/tag58.xml" ContentType="application/vnd.openxmlformats-officedocument.presentationml.tags+xml"/>
  <Override PartName="/ppt/tags/tag69.xml" ContentType="application/vnd.openxmlformats-officedocument.presentationml.tags+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tags/tag47.xml" ContentType="application/vnd.openxmlformats-officedocument.presentationml.tags+xml"/>
  <Override PartName="/ppt/notesSlides/notesSlide72.xml" ContentType="application/vnd.openxmlformats-officedocument.presentationml.notesSlide+xml"/>
  <Override PartName="/ppt/tags/tag94.xml" ContentType="application/vnd.openxmlformats-officedocument.presentationml.tags+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tags/tag36.xml" ContentType="application/vnd.openxmlformats-officedocument.presentationml.tags+xml"/>
  <Override PartName="/ppt/notesSlides/notesSlide61.xml" ContentType="application/vnd.openxmlformats-officedocument.presentationml.notesSlide+xml"/>
  <Override PartName="/ppt/tags/tag83.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96"/>
  </p:notesMasterIdLst>
  <p:sldIdLst>
    <p:sldId id="876" r:id="rId2"/>
    <p:sldId id="860" r:id="rId3"/>
    <p:sldId id="1351" r:id="rId4"/>
    <p:sldId id="759" r:id="rId5"/>
    <p:sldId id="1108" r:id="rId6"/>
    <p:sldId id="1283" r:id="rId7"/>
    <p:sldId id="1284" r:id="rId8"/>
    <p:sldId id="1285" r:id="rId9"/>
    <p:sldId id="1056" r:id="rId10"/>
    <p:sldId id="1187" r:id="rId11"/>
    <p:sldId id="1286" r:id="rId12"/>
    <p:sldId id="1287" r:id="rId13"/>
    <p:sldId id="1288" r:id="rId14"/>
    <p:sldId id="1289" r:id="rId15"/>
    <p:sldId id="1103" r:id="rId16"/>
    <p:sldId id="1189" r:id="rId17"/>
    <p:sldId id="1290" r:id="rId18"/>
    <p:sldId id="1291" r:id="rId19"/>
    <p:sldId id="1293" r:id="rId20"/>
    <p:sldId id="1294" r:id="rId21"/>
    <p:sldId id="1104" r:id="rId22"/>
    <p:sldId id="1194" r:id="rId23"/>
    <p:sldId id="1295" r:id="rId24"/>
    <p:sldId id="1296" r:id="rId25"/>
    <p:sldId id="1297" r:id="rId26"/>
    <p:sldId id="1298" r:id="rId27"/>
    <p:sldId id="1271" r:id="rId28"/>
    <p:sldId id="1277" r:id="rId29"/>
    <p:sldId id="1299" r:id="rId30"/>
    <p:sldId id="1300" r:id="rId31"/>
    <p:sldId id="1301" r:id="rId32"/>
    <p:sldId id="1302" r:id="rId33"/>
    <p:sldId id="1303" r:id="rId34"/>
    <p:sldId id="1304" r:id="rId35"/>
    <p:sldId id="1305" r:id="rId36"/>
    <p:sldId id="1306" r:id="rId37"/>
    <p:sldId id="1307" r:id="rId38"/>
    <p:sldId id="1308" r:id="rId39"/>
    <p:sldId id="1309" r:id="rId40"/>
    <p:sldId id="1272" r:id="rId41"/>
    <p:sldId id="1278" r:id="rId42"/>
    <p:sldId id="1310" r:id="rId43"/>
    <p:sldId id="1311" r:id="rId44"/>
    <p:sldId id="1312" r:id="rId45"/>
    <p:sldId id="1313" r:id="rId46"/>
    <p:sldId id="1314" r:id="rId47"/>
    <p:sldId id="1315" r:id="rId48"/>
    <p:sldId id="1273" r:id="rId49"/>
    <p:sldId id="1279" r:id="rId50"/>
    <p:sldId id="1316" r:id="rId51"/>
    <p:sldId id="1317" r:id="rId52"/>
    <p:sldId id="1318" r:id="rId53"/>
    <p:sldId id="1319" r:id="rId54"/>
    <p:sldId id="1320" r:id="rId55"/>
    <p:sldId id="1321" r:id="rId56"/>
    <p:sldId id="1322" r:id="rId57"/>
    <p:sldId id="1274" r:id="rId58"/>
    <p:sldId id="1280" r:id="rId59"/>
    <p:sldId id="1323" r:id="rId60"/>
    <p:sldId id="1324" r:id="rId61"/>
    <p:sldId id="1325" r:id="rId62"/>
    <p:sldId id="1326" r:id="rId63"/>
    <p:sldId id="1327" r:id="rId64"/>
    <p:sldId id="1328" r:id="rId65"/>
    <p:sldId id="1329" r:id="rId66"/>
    <p:sldId id="1330" r:id="rId67"/>
    <p:sldId id="1331" r:id="rId68"/>
    <p:sldId id="1332" r:id="rId69"/>
    <p:sldId id="1333" r:id="rId70"/>
    <p:sldId id="1275" r:id="rId71"/>
    <p:sldId id="1281" r:id="rId72"/>
    <p:sldId id="1334" r:id="rId73"/>
    <p:sldId id="1335" r:id="rId74"/>
    <p:sldId id="1336" r:id="rId75"/>
    <p:sldId id="1337" r:id="rId76"/>
    <p:sldId id="1338" r:id="rId77"/>
    <p:sldId id="1276" r:id="rId78"/>
    <p:sldId id="1282" r:id="rId79"/>
    <p:sldId id="1339" r:id="rId80"/>
    <p:sldId id="1340" r:id="rId81"/>
    <p:sldId id="1341" r:id="rId82"/>
    <p:sldId id="1342" r:id="rId83"/>
    <p:sldId id="1343" r:id="rId84"/>
    <p:sldId id="1344" r:id="rId85"/>
    <p:sldId id="1345" r:id="rId86"/>
    <p:sldId id="1346" r:id="rId87"/>
    <p:sldId id="1347" r:id="rId88"/>
    <p:sldId id="1348" r:id="rId89"/>
    <p:sldId id="1349" r:id="rId90"/>
    <p:sldId id="1350" r:id="rId91"/>
    <p:sldId id="957" r:id="rId92"/>
    <p:sldId id="1359" r:id="rId93"/>
    <p:sldId id="1360" r:id="rId94"/>
    <p:sldId id="291" r:id="rId95"/>
  </p:sldIdLst>
  <p:sldSz cx="9144000" cy="5143500" type="screen16x9"/>
  <p:notesSz cx="6858000" cy="9144000"/>
  <p:custDataLst>
    <p:tags r:id="rId97"/>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xmlns="">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cmAuthor>
  <p:cmAuthor id="2" name="Bob Vachon" initials="BV" lastIdx="24" clrIdx="2">
    <p:extLst/>
  </p:cmAuthor>
  <p:cmAuthor id="3" name="Sue Livingston -X (suliving - UNICON INC at Cisco)" initials="SL-(-UIaC" lastIdx="15" clrIdx="3">
    <p:extLst/>
  </p:cmAuthor>
  <p:cmAuthor id="4" name="jagibbon" initials="jmg" lastIdx="8"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00"/>
    <a:srgbClr val="0000CC"/>
    <a:srgbClr val="000099"/>
    <a:srgbClr val="CC99FF"/>
    <a:srgbClr val="CCCC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25" autoAdjust="0"/>
    <p:restoredTop sz="82754" autoAdjust="0"/>
  </p:normalViewPr>
  <p:slideViewPr>
    <p:cSldViewPr snapToGrid="0" showGuides="1">
      <p:cViewPr>
        <p:scale>
          <a:sx n="89" d="100"/>
          <a:sy n="89" d="100"/>
        </p:scale>
        <p:origin x="-888" y="-24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pPr/>
              <a:t>5/12/2021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pPr/>
              <a:t>‹Nº›</a:t>
            </a:fld>
            <a:endParaRPr lang="en-US" dirty="0"/>
          </a:p>
        </p:txBody>
      </p:sp>
    </p:spTree>
    <p:extLst>
      <p:ext uri="{BB962C8B-B14F-4D97-AF65-F5344CB8AC3E}">
        <p14:creationId xmlns=""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b="0"/>
              <a:t>Programa Cisco Networking Academy</a:t>
            </a:r>
          </a:p>
          <a:p>
            <a:pPr rtl="0">
              <a:spcBef>
                <a:spcPts val="0"/>
              </a:spcBef>
            </a:pPr>
            <a:r>
              <a:rPr lang="es-419">
                <a:solidFill>
                  <a:schemeClr val="accent5">
                    <a:lumMod val="40000"/>
                    <a:lumOff val="60000"/>
                  </a:schemeClr>
                </a:solidFill>
              </a:rPr>
              <a:t>Redes empresariales, Seguridad y Automatización v7.0 (Enterprise Networking, Security, and Automation v7.0. ENSA)</a:t>
            </a:r>
          </a:p>
          <a:p>
            <a:pPr rtl="0">
              <a:spcBef>
                <a:spcPts val="0"/>
              </a:spcBef>
            </a:pPr>
            <a:r>
              <a:rPr lang="es-419">
                <a:solidFill>
                  <a:schemeClr val="accent5">
                    <a:lumMod val="40000"/>
                    <a:lumOff val="60000"/>
                  </a:schemeClr>
                </a:solidFill>
              </a:rPr>
              <a:t>Módulo 3: Conceptos de Seguridad en Redes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1</a:t>
            </a:fld>
            <a:endParaRPr/>
          </a:p>
        </p:txBody>
      </p:sp>
    </p:spTree>
    <p:extLst>
      <p:ext uri="{BB962C8B-B14F-4D97-AF65-F5344CB8AC3E}">
        <p14:creationId xmlns=""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3 – Conceptos de Seguridad de la Red</a:t>
            </a:r>
          </a:p>
          <a:p>
            <a:pPr rtl="0"/>
            <a:r>
              <a:rPr lang="es-419" dirty="0">
                <a:solidFill>
                  <a:schemeClr val="accent5">
                    <a:lumMod val="40000"/>
                    <a:lumOff val="60000"/>
                  </a:schemeClr>
                </a:solidFill>
              </a:rPr>
              <a:t>3.2 Atacantes</a:t>
            </a:r>
          </a:p>
          <a:p>
            <a:pPr rtl="0"/>
            <a:r>
              <a:rPr lang="es-419" dirty="0">
                <a:solidFill>
                  <a:schemeClr val="accent5">
                    <a:lumMod val="40000"/>
                    <a:lumOff val="60000"/>
                  </a:schemeClr>
                </a:solidFill>
              </a:rPr>
              <a:t>3.2.1 – El Hacker</a:t>
            </a:r>
          </a:p>
        </p:txBody>
      </p:sp>
      <p:sp>
        <p:nvSpPr>
          <p:cNvPr id="4" name="Slide Number Placeholder 3"/>
          <p:cNvSpPr>
            <a:spLocks noGrp="1"/>
          </p:cNvSpPr>
          <p:nvPr>
            <p:ph type="sldNum" sz="quarter" idx="5"/>
          </p:nvPr>
        </p:nvSpPr>
        <p:spPr/>
        <p:txBody>
          <a:bodyPr/>
          <a:lstStyle/>
          <a:p>
            <a:pPr rtl="0"/>
            <a:fld id="{5641018C-6CAF-B84E-B92C-ECB119457FBA}" type="slidenum">
              <a:rPr/>
              <a:pPr rtl="0"/>
              <a:t>10</a:t>
            </a:fld>
            <a:endParaRPr/>
          </a:p>
        </p:txBody>
      </p:sp>
    </p:spTree>
    <p:extLst>
      <p:ext uri="{BB962C8B-B14F-4D97-AF65-F5344CB8AC3E}">
        <p14:creationId xmlns="" xmlns:p14="http://schemas.microsoft.com/office/powerpoint/2010/main" val="2949022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solidFill>
                  <a:schemeClr val="accent5">
                    <a:lumMod val="40000"/>
                    <a:lumOff val="60000"/>
                  </a:schemeClr>
                </a:solidFill>
              </a:rPr>
              <a:t>3.2 Agentes de amenazas</a:t>
            </a:r>
          </a:p>
          <a:p>
            <a:pPr rtl="0"/>
            <a:r>
              <a:rPr lang="es-419">
                <a:solidFill>
                  <a:schemeClr val="accent5">
                    <a:lumMod val="40000"/>
                    <a:lumOff val="60000"/>
                  </a:schemeClr>
                </a:solidFill>
              </a:rPr>
              <a:t>3.2.2 – </a:t>
            </a:r>
            <a:r>
              <a:rPr lang="es-419" sz="1200"/>
              <a:t>La evolución de los Hackers</a:t>
            </a:r>
          </a:p>
        </p:txBody>
      </p:sp>
      <p:sp>
        <p:nvSpPr>
          <p:cNvPr id="4" name="Slide Number Placeholder 3"/>
          <p:cNvSpPr>
            <a:spLocks noGrp="1"/>
          </p:cNvSpPr>
          <p:nvPr>
            <p:ph type="sldNum" sz="quarter" idx="5"/>
          </p:nvPr>
        </p:nvSpPr>
        <p:spPr/>
        <p:txBody>
          <a:bodyPr/>
          <a:lstStyle/>
          <a:p>
            <a:pPr rtl="0"/>
            <a:fld id="{5641018C-6CAF-B84E-B92C-ECB119457FBA}" type="slidenum">
              <a:rPr/>
              <a:pPr rtl="0"/>
              <a:t>11</a:t>
            </a:fld>
            <a:endParaRPr/>
          </a:p>
        </p:txBody>
      </p:sp>
    </p:spTree>
    <p:extLst>
      <p:ext uri="{BB962C8B-B14F-4D97-AF65-F5344CB8AC3E}">
        <p14:creationId xmlns="" xmlns:p14="http://schemas.microsoft.com/office/powerpoint/2010/main" val="919456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solidFill>
                  <a:schemeClr val="accent5">
                    <a:lumMod val="40000"/>
                    <a:lumOff val="60000"/>
                  </a:schemeClr>
                </a:solidFill>
              </a:rPr>
              <a:t>3.2 Agentes de amenazas</a:t>
            </a:r>
          </a:p>
          <a:p>
            <a:pPr rtl="0"/>
            <a:r>
              <a:rPr lang="es-419">
                <a:solidFill>
                  <a:schemeClr val="accent5">
                    <a:lumMod val="40000"/>
                    <a:lumOff val="60000"/>
                  </a:schemeClr>
                </a:solidFill>
              </a:rPr>
              <a:t>3.2.3 – </a:t>
            </a:r>
            <a:r>
              <a:rPr lang="es-419" sz="1200"/>
              <a:t>Cibercriminales</a:t>
            </a:r>
          </a:p>
        </p:txBody>
      </p:sp>
      <p:sp>
        <p:nvSpPr>
          <p:cNvPr id="4" name="Slide Number Placeholder 3"/>
          <p:cNvSpPr>
            <a:spLocks noGrp="1"/>
          </p:cNvSpPr>
          <p:nvPr>
            <p:ph type="sldNum" sz="quarter" idx="5"/>
          </p:nvPr>
        </p:nvSpPr>
        <p:spPr/>
        <p:txBody>
          <a:bodyPr/>
          <a:lstStyle/>
          <a:p>
            <a:pPr rtl="0"/>
            <a:fld id="{5641018C-6CAF-B84E-B92C-ECB119457FBA}" type="slidenum">
              <a:rPr/>
              <a:pPr rtl="0"/>
              <a:t>12</a:t>
            </a:fld>
            <a:endParaRPr/>
          </a:p>
        </p:txBody>
      </p:sp>
    </p:spTree>
    <p:extLst>
      <p:ext uri="{BB962C8B-B14F-4D97-AF65-F5344CB8AC3E}">
        <p14:creationId xmlns="" xmlns:p14="http://schemas.microsoft.com/office/powerpoint/2010/main" val="418667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solidFill>
                  <a:schemeClr val="accent5">
                    <a:lumMod val="40000"/>
                    <a:lumOff val="60000"/>
                  </a:schemeClr>
                </a:solidFill>
              </a:rPr>
              <a:t>3.2 Agentes de amenazas</a:t>
            </a:r>
          </a:p>
          <a:p>
            <a:pPr rtl="0"/>
            <a:r>
              <a:rPr lang="es-419">
                <a:solidFill>
                  <a:schemeClr val="accent5">
                    <a:lumMod val="40000"/>
                    <a:lumOff val="60000"/>
                  </a:schemeClr>
                </a:solidFill>
              </a:rPr>
              <a:t>3.2.4 – </a:t>
            </a:r>
            <a:r>
              <a:rPr lang="es-419" sz="1200"/>
              <a:t>Hacktivistas</a:t>
            </a:r>
          </a:p>
        </p:txBody>
      </p:sp>
      <p:sp>
        <p:nvSpPr>
          <p:cNvPr id="4" name="Slide Number Placeholder 3"/>
          <p:cNvSpPr>
            <a:spLocks noGrp="1"/>
          </p:cNvSpPr>
          <p:nvPr>
            <p:ph type="sldNum" sz="quarter" idx="5"/>
          </p:nvPr>
        </p:nvSpPr>
        <p:spPr/>
        <p:txBody>
          <a:bodyPr/>
          <a:lstStyle/>
          <a:p>
            <a:pPr rtl="0"/>
            <a:fld id="{5641018C-6CAF-B84E-B92C-ECB119457FBA}" type="slidenum">
              <a:rPr/>
              <a:pPr rtl="0"/>
              <a:t>13</a:t>
            </a:fld>
            <a:endParaRPr/>
          </a:p>
        </p:txBody>
      </p:sp>
    </p:spTree>
    <p:extLst>
      <p:ext uri="{BB962C8B-B14F-4D97-AF65-F5344CB8AC3E}">
        <p14:creationId xmlns="" xmlns:p14="http://schemas.microsoft.com/office/powerpoint/2010/main" val="2737897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3 – Conceptos de seguridad de la red</a:t>
            </a:r>
          </a:p>
          <a:p>
            <a:pPr rtl="0"/>
            <a:r>
              <a:rPr lang="es-419" dirty="0">
                <a:solidFill>
                  <a:schemeClr val="accent5">
                    <a:lumMod val="40000"/>
                    <a:lumOff val="60000"/>
                  </a:schemeClr>
                </a:solidFill>
              </a:rPr>
              <a:t>3.2 Agentes de amenazas</a:t>
            </a:r>
          </a:p>
          <a:p>
            <a:pPr rtl="0"/>
            <a:r>
              <a:rPr lang="es-419" dirty="0">
                <a:solidFill>
                  <a:schemeClr val="accent5">
                    <a:lumMod val="40000"/>
                    <a:lumOff val="60000"/>
                  </a:schemeClr>
                </a:solidFill>
              </a:rPr>
              <a:t>3.2.5 – Hackers Patrocinados por el Estado (</a:t>
            </a:r>
            <a:r>
              <a:rPr lang="en-US" sz="1200" b="0" i="0" kern="1200" dirty="0">
                <a:solidFill>
                  <a:schemeClr val="tx1"/>
                </a:solidFill>
                <a:effectLst/>
                <a:latin typeface="+mn-lt"/>
                <a:ea typeface="+mn-ea"/>
                <a:cs typeface="+mn-cs"/>
              </a:rPr>
              <a:t>State-Sponsored)</a:t>
            </a:r>
            <a:endParaRPr lang="es-419" dirty="0">
              <a:solidFill>
                <a:schemeClr val="accent5">
                  <a:lumMod val="40000"/>
                  <a:lumOff val="60000"/>
                </a:schemeClr>
              </a:solidFill>
            </a:endParaRPr>
          </a:p>
          <a:p>
            <a:pPr rtl="0"/>
            <a:r>
              <a:rPr lang="es-419" dirty="0">
                <a:solidFill>
                  <a:schemeClr val="accent5">
                    <a:lumMod val="40000"/>
                    <a:lumOff val="60000"/>
                  </a:schemeClr>
                </a:solidFill>
              </a:rPr>
              <a:t>3.2.6 – Verifique su comprensión - atacantes</a:t>
            </a:r>
          </a:p>
        </p:txBody>
      </p:sp>
      <p:sp>
        <p:nvSpPr>
          <p:cNvPr id="4" name="Slide Number Placeholder 3"/>
          <p:cNvSpPr>
            <a:spLocks noGrp="1"/>
          </p:cNvSpPr>
          <p:nvPr>
            <p:ph type="sldNum" sz="quarter" idx="5"/>
          </p:nvPr>
        </p:nvSpPr>
        <p:spPr/>
        <p:txBody>
          <a:bodyPr/>
          <a:lstStyle/>
          <a:p>
            <a:pPr rtl="0"/>
            <a:fld id="{5641018C-6CAF-B84E-B92C-ECB119457FBA}" type="slidenum">
              <a:rPr/>
              <a:pPr rtl="0"/>
              <a:t>14</a:t>
            </a:fld>
            <a:endParaRPr/>
          </a:p>
        </p:txBody>
      </p:sp>
    </p:spTree>
    <p:extLst>
      <p:ext uri="{BB962C8B-B14F-4D97-AF65-F5344CB8AC3E}">
        <p14:creationId xmlns="" xmlns:p14="http://schemas.microsoft.com/office/powerpoint/2010/main" val="39794933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3 – Conceptos de seguridad de la red</a:t>
            </a:r>
          </a:p>
          <a:p>
            <a:pPr rtl="0"/>
            <a:r>
              <a:rPr lang="es-419" dirty="0">
                <a:solidFill>
                  <a:schemeClr val="accent5">
                    <a:lumMod val="40000"/>
                    <a:lumOff val="60000"/>
                  </a:schemeClr>
                </a:solidFill>
              </a:rPr>
              <a:t>3.3 – Herramientas de los atacantes</a:t>
            </a:r>
          </a:p>
        </p:txBody>
      </p:sp>
      <p:sp>
        <p:nvSpPr>
          <p:cNvPr id="4" name="Slide Number Placeholder 3"/>
          <p:cNvSpPr>
            <a:spLocks noGrp="1"/>
          </p:cNvSpPr>
          <p:nvPr>
            <p:ph type="sldNum" sz="quarter" idx="10"/>
          </p:nvPr>
        </p:nvSpPr>
        <p:spPr/>
        <p:txBody>
          <a:bodyPr/>
          <a:lstStyle/>
          <a:p>
            <a:pPr rtl="0"/>
            <a:fld id="{5641018C-6CAF-B84E-B92C-ECB119457FBA}" type="slidenum">
              <a:rPr/>
              <a:pPr rtl="0"/>
              <a:t>15</a:t>
            </a:fld>
            <a:endParaRPr/>
          </a:p>
        </p:txBody>
      </p:sp>
    </p:spTree>
    <p:extLst>
      <p:ext uri="{BB962C8B-B14F-4D97-AF65-F5344CB8AC3E}">
        <p14:creationId xmlns="" xmlns:p14="http://schemas.microsoft.com/office/powerpoint/2010/main" val="1200435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3 – Conceptos de seguridad de la red</a:t>
            </a:r>
          </a:p>
          <a:p>
            <a:pPr rtl="0"/>
            <a:r>
              <a:rPr lang="es-419" dirty="0">
                <a:solidFill>
                  <a:schemeClr val="accent5">
                    <a:lumMod val="40000"/>
                    <a:lumOff val="60000"/>
                  </a:schemeClr>
                </a:solidFill>
              </a:rPr>
              <a:t>3.3 – Herramientas de los atacantes</a:t>
            </a:r>
          </a:p>
          <a:p>
            <a:pPr rtl="0"/>
            <a:r>
              <a:rPr lang="es-419" dirty="0">
                <a:solidFill>
                  <a:schemeClr val="accent5">
                    <a:lumMod val="40000"/>
                    <a:lumOff val="60000"/>
                  </a:schemeClr>
                </a:solidFill>
              </a:rPr>
              <a:t>3.3.1 – Video – Herramientas de los atacantes</a:t>
            </a:r>
          </a:p>
        </p:txBody>
      </p:sp>
      <p:sp>
        <p:nvSpPr>
          <p:cNvPr id="4" name="Slide Number Placeholder 3"/>
          <p:cNvSpPr>
            <a:spLocks noGrp="1"/>
          </p:cNvSpPr>
          <p:nvPr>
            <p:ph type="sldNum" sz="quarter" idx="5"/>
          </p:nvPr>
        </p:nvSpPr>
        <p:spPr/>
        <p:txBody>
          <a:bodyPr/>
          <a:lstStyle/>
          <a:p>
            <a:pPr rtl="0"/>
            <a:fld id="{5641018C-6CAF-B84E-B92C-ECB119457FBA}" type="slidenum">
              <a:rPr/>
              <a:pPr rtl="0"/>
              <a:t>16</a:t>
            </a:fld>
            <a:endParaRPr/>
          </a:p>
        </p:txBody>
      </p:sp>
    </p:spTree>
    <p:extLst>
      <p:ext uri="{BB962C8B-B14F-4D97-AF65-F5344CB8AC3E}">
        <p14:creationId xmlns="" xmlns:p14="http://schemas.microsoft.com/office/powerpoint/2010/main" val="3656323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3 – Conceptos de seguridad de la red</a:t>
            </a:r>
          </a:p>
          <a:p>
            <a:pPr rtl="0"/>
            <a:r>
              <a:rPr lang="es-419" dirty="0">
                <a:solidFill>
                  <a:schemeClr val="accent5">
                    <a:lumMod val="40000"/>
                    <a:lumOff val="60000"/>
                  </a:schemeClr>
                </a:solidFill>
              </a:rPr>
              <a:t>3.3 – Herramientas de los atacantes</a:t>
            </a:r>
          </a:p>
          <a:p>
            <a:pPr rtl="0"/>
            <a:r>
              <a:rPr lang="es-419" dirty="0">
                <a:solidFill>
                  <a:schemeClr val="accent5">
                    <a:lumMod val="40000"/>
                    <a:lumOff val="60000"/>
                  </a:schemeClr>
                </a:solidFill>
              </a:rPr>
              <a:t>3.3.2 – Introducción a las Herramientas de Ataque </a:t>
            </a:r>
          </a:p>
        </p:txBody>
      </p:sp>
      <p:sp>
        <p:nvSpPr>
          <p:cNvPr id="4" name="Slide Number Placeholder 3"/>
          <p:cNvSpPr>
            <a:spLocks noGrp="1"/>
          </p:cNvSpPr>
          <p:nvPr>
            <p:ph type="sldNum" sz="quarter" idx="5"/>
          </p:nvPr>
        </p:nvSpPr>
        <p:spPr/>
        <p:txBody>
          <a:bodyPr/>
          <a:lstStyle/>
          <a:p>
            <a:pPr rtl="0"/>
            <a:fld id="{5641018C-6CAF-B84E-B92C-ECB119457FBA}" type="slidenum">
              <a:rPr/>
              <a:pPr rtl="0"/>
              <a:t>17</a:t>
            </a:fld>
            <a:endParaRPr/>
          </a:p>
        </p:txBody>
      </p:sp>
    </p:spTree>
    <p:extLst>
      <p:ext uri="{BB962C8B-B14F-4D97-AF65-F5344CB8AC3E}">
        <p14:creationId xmlns="" xmlns:p14="http://schemas.microsoft.com/office/powerpoint/2010/main" val="28331649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3 – Conceptos de Seguridad de la Red</a:t>
            </a:r>
          </a:p>
          <a:p>
            <a:pPr rtl="0"/>
            <a:r>
              <a:rPr lang="es-419" dirty="0">
                <a:solidFill>
                  <a:schemeClr val="accent5">
                    <a:lumMod val="40000"/>
                    <a:lumOff val="60000"/>
                  </a:schemeClr>
                </a:solidFill>
              </a:rPr>
              <a:t>3.3 – Herramientas de los atacantes</a:t>
            </a:r>
          </a:p>
          <a:p>
            <a:pPr rtl="0"/>
            <a:r>
              <a:rPr lang="es-419" dirty="0">
                <a:solidFill>
                  <a:schemeClr val="accent5">
                    <a:lumMod val="40000"/>
                    <a:lumOff val="60000"/>
                  </a:schemeClr>
                </a:solidFill>
              </a:rPr>
              <a:t>3.3.3 – </a:t>
            </a:r>
            <a:r>
              <a:rPr lang="es-419" sz="1200" dirty="0"/>
              <a:t>Evolución de Herramientas de Seguridad</a:t>
            </a:r>
          </a:p>
        </p:txBody>
      </p:sp>
      <p:sp>
        <p:nvSpPr>
          <p:cNvPr id="4" name="Slide Number Placeholder 3"/>
          <p:cNvSpPr>
            <a:spLocks noGrp="1"/>
          </p:cNvSpPr>
          <p:nvPr>
            <p:ph type="sldNum" sz="quarter" idx="5"/>
          </p:nvPr>
        </p:nvSpPr>
        <p:spPr/>
        <p:txBody>
          <a:bodyPr/>
          <a:lstStyle/>
          <a:p>
            <a:pPr rtl="0"/>
            <a:fld id="{5641018C-6CAF-B84E-B92C-ECB119457FBA}" type="slidenum">
              <a:rPr/>
              <a:pPr rtl="0"/>
              <a:t>18</a:t>
            </a:fld>
            <a:endParaRPr/>
          </a:p>
        </p:txBody>
      </p:sp>
    </p:spTree>
    <p:extLst>
      <p:ext uri="{BB962C8B-B14F-4D97-AF65-F5344CB8AC3E}">
        <p14:creationId xmlns="" xmlns:p14="http://schemas.microsoft.com/office/powerpoint/2010/main" val="2243661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3 – Conceptos de Seguridad de la Red</a:t>
            </a:r>
          </a:p>
          <a:p>
            <a:pPr rtl="0"/>
            <a:r>
              <a:rPr lang="es-419" dirty="0">
                <a:solidFill>
                  <a:schemeClr val="accent5">
                    <a:lumMod val="40000"/>
                    <a:lumOff val="60000"/>
                  </a:schemeClr>
                </a:solidFill>
              </a:rPr>
              <a:t>3.3 – Herramientas de los atacantes</a:t>
            </a:r>
          </a:p>
          <a:p>
            <a:pPr rtl="0"/>
            <a:r>
              <a:rPr lang="es-419" dirty="0">
                <a:solidFill>
                  <a:schemeClr val="accent5">
                    <a:lumMod val="40000"/>
                    <a:lumOff val="60000"/>
                  </a:schemeClr>
                </a:solidFill>
              </a:rPr>
              <a:t>3.3.3 – </a:t>
            </a:r>
            <a:r>
              <a:rPr lang="es-419" sz="1200" dirty="0"/>
              <a:t>La evolución de las herramientas de seguridad (Cont.)</a:t>
            </a:r>
          </a:p>
        </p:txBody>
      </p:sp>
      <p:sp>
        <p:nvSpPr>
          <p:cNvPr id="4" name="Slide Number Placeholder 3"/>
          <p:cNvSpPr>
            <a:spLocks noGrp="1"/>
          </p:cNvSpPr>
          <p:nvPr>
            <p:ph type="sldNum" sz="quarter" idx="5"/>
          </p:nvPr>
        </p:nvSpPr>
        <p:spPr/>
        <p:txBody>
          <a:bodyPr/>
          <a:lstStyle/>
          <a:p>
            <a:pPr rtl="0"/>
            <a:fld id="{5641018C-6CAF-B84E-B92C-ECB119457FBA}" type="slidenum">
              <a:rPr/>
              <a:pPr rtl="0"/>
              <a:t>19</a:t>
            </a:fld>
            <a:endParaRPr/>
          </a:p>
        </p:txBody>
      </p:sp>
    </p:spTree>
    <p:extLst>
      <p:ext uri="{BB962C8B-B14F-4D97-AF65-F5344CB8AC3E}">
        <p14:creationId xmlns="" xmlns:p14="http://schemas.microsoft.com/office/powerpoint/2010/main" val="3775577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rtl="0"/>
              <a:t>2</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buFontTx/>
              <a:buNone/>
            </a:pPr>
            <a:endParaRPr lang="en-GB" dirty="0"/>
          </a:p>
        </p:txBody>
      </p:sp>
    </p:spTree>
    <p:extLst>
      <p:ext uri="{BB962C8B-B14F-4D97-AF65-F5344CB8AC3E}">
        <p14:creationId xmlns=""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3 – Conceptos de Seguridad de la Red</a:t>
            </a:r>
          </a:p>
          <a:p>
            <a:pPr rtl="0"/>
            <a:r>
              <a:rPr lang="es-419" dirty="0">
                <a:solidFill>
                  <a:schemeClr val="accent5">
                    <a:lumMod val="40000"/>
                    <a:lumOff val="60000"/>
                  </a:schemeClr>
                </a:solidFill>
              </a:rPr>
              <a:t>3.3 – Herramientas de los atacantes</a:t>
            </a:r>
          </a:p>
          <a:p>
            <a:pPr rtl="0"/>
            <a:r>
              <a:rPr lang="es-419" dirty="0">
                <a:solidFill>
                  <a:schemeClr val="accent5">
                    <a:lumMod val="40000"/>
                    <a:lumOff val="60000"/>
                  </a:schemeClr>
                </a:solidFill>
              </a:rPr>
              <a:t>3.3.4 – </a:t>
            </a:r>
            <a:r>
              <a:rPr lang="es-419" sz="1200" dirty="0"/>
              <a:t>Tipos de Ataque</a:t>
            </a:r>
          </a:p>
          <a:p>
            <a:pPr rtl="0"/>
            <a:r>
              <a:rPr lang="es-419" sz="1200" dirty="0"/>
              <a:t>3.3.5 – Verifique su comprensión - Herramientas de los agentes de ataques</a:t>
            </a:r>
          </a:p>
        </p:txBody>
      </p:sp>
      <p:sp>
        <p:nvSpPr>
          <p:cNvPr id="4" name="Slide Number Placeholder 3"/>
          <p:cNvSpPr>
            <a:spLocks noGrp="1"/>
          </p:cNvSpPr>
          <p:nvPr>
            <p:ph type="sldNum" sz="quarter" idx="5"/>
          </p:nvPr>
        </p:nvSpPr>
        <p:spPr/>
        <p:txBody>
          <a:bodyPr/>
          <a:lstStyle/>
          <a:p>
            <a:pPr rtl="0"/>
            <a:fld id="{5641018C-6CAF-B84E-B92C-ECB119457FBA}" type="slidenum">
              <a:rPr/>
              <a:pPr rtl="0"/>
              <a:t>20</a:t>
            </a:fld>
            <a:endParaRPr/>
          </a:p>
        </p:txBody>
      </p:sp>
    </p:spTree>
    <p:extLst>
      <p:ext uri="{BB962C8B-B14F-4D97-AF65-F5344CB8AC3E}">
        <p14:creationId xmlns="" xmlns:p14="http://schemas.microsoft.com/office/powerpoint/2010/main" val="36515391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solidFill>
                  <a:schemeClr val="accent5">
                    <a:lumMod val="40000"/>
                    <a:lumOff val="60000"/>
                  </a:schemeClr>
                </a:solidFill>
              </a:rPr>
              <a:t>3.4 - Malware</a:t>
            </a:r>
          </a:p>
        </p:txBody>
      </p:sp>
      <p:sp>
        <p:nvSpPr>
          <p:cNvPr id="4" name="Slide Number Placeholder 3"/>
          <p:cNvSpPr>
            <a:spLocks noGrp="1"/>
          </p:cNvSpPr>
          <p:nvPr>
            <p:ph type="sldNum" sz="quarter" idx="10"/>
          </p:nvPr>
        </p:nvSpPr>
        <p:spPr/>
        <p:txBody>
          <a:bodyPr/>
          <a:lstStyle/>
          <a:p>
            <a:pPr rtl="0"/>
            <a:fld id="{5641018C-6CAF-B84E-B92C-ECB119457FBA}" type="slidenum">
              <a:rPr/>
              <a:pPr rtl="0"/>
              <a:t>21</a:t>
            </a:fld>
            <a:endParaRPr/>
          </a:p>
        </p:txBody>
      </p:sp>
    </p:spTree>
    <p:extLst>
      <p:ext uri="{BB962C8B-B14F-4D97-AF65-F5344CB8AC3E}">
        <p14:creationId xmlns="" xmlns:p14="http://schemas.microsoft.com/office/powerpoint/2010/main" val="26683847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solidFill>
                  <a:schemeClr val="accent5">
                    <a:lumMod val="40000"/>
                    <a:lumOff val="60000"/>
                  </a:schemeClr>
                </a:solidFill>
              </a:rPr>
              <a:t>3.4 - Malware</a:t>
            </a:r>
          </a:p>
          <a:p>
            <a:pPr rtl="0"/>
            <a:r>
              <a:rPr lang="es-419">
                <a:solidFill>
                  <a:schemeClr val="accent5">
                    <a:lumMod val="40000"/>
                    <a:lumOff val="60000"/>
                  </a:schemeClr>
                </a:solidFill>
              </a:rPr>
              <a:t>3.4.1 – Descripción General del Malware</a:t>
            </a:r>
          </a:p>
        </p:txBody>
      </p:sp>
      <p:sp>
        <p:nvSpPr>
          <p:cNvPr id="4" name="Slide Number Placeholder 3"/>
          <p:cNvSpPr>
            <a:spLocks noGrp="1"/>
          </p:cNvSpPr>
          <p:nvPr>
            <p:ph type="sldNum" sz="quarter" idx="5"/>
          </p:nvPr>
        </p:nvSpPr>
        <p:spPr/>
        <p:txBody>
          <a:bodyPr/>
          <a:lstStyle/>
          <a:p>
            <a:pPr rtl="0"/>
            <a:fld id="{5641018C-6CAF-B84E-B92C-ECB119457FBA}" type="slidenum">
              <a:rPr/>
              <a:pPr rtl="0"/>
              <a:t>22</a:t>
            </a:fld>
            <a:endParaRPr/>
          </a:p>
        </p:txBody>
      </p:sp>
    </p:spTree>
    <p:extLst>
      <p:ext uri="{BB962C8B-B14F-4D97-AF65-F5344CB8AC3E}">
        <p14:creationId xmlns="" xmlns:p14="http://schemas.microsoft.com/office/powerpoint/2010/main" val="34633508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solidFill>
                  <a:schemeClr val="accent5">
                    <a:lumMod val="40000"/>
                    <a:lumOff val="60000"/>
                  </a:schemeClr>
                </a:solidFill>
              </a:rPr>
              <a:t>3.4 - Malware</a:t>
            </a:r>
          </a:p>
          <a:p>
            <a:pPr rtl="0"/>
            <a:r>
              <a:rPr lang="es-419">
                <a:solidFill>
                  <a:schemeClr val="accent5">
                    <a:lumMod val="40000"/>
                    <a:lumOff val="60000"/>
                  </a:schemeClr>
                </a:solidFill>
              </a:rPr>
              <a:t>3.4.2 – </a:t>
            </a:r>
            <a:r>
              <a:rPr lang="es-419" sz="1200"/>
              <a:t>Virus y Caballos de Troya</a:t>
            </a:r>
          </a:p>
        </p:txBody>
      </p:sp>
      <p:sp>
        <p:nvSpPr>
          <p:cNvPr id="4" name="Slide Number Placeholder 3"/>
          <p:cNvSpPr>
            <a:spLocks noGrp="1"/>
          </p:cNvSpPr>
          <p:nvPr>
            <p:ph type="sldNum" sz="quarter" idx="5"/>
          </p:nvPr>
        </p:nvSpPr>
        <p:spPr/>
        <p:txBody>
          <a:bodyPr/>
          <a:lstStyle/>
          <a:p>
            <a:pPr rtl="0"/>
            <a:fld id="{5641018C-6CAF-B84E-B92C-ECB119457FBA}" type="slidenum">
              <a:rPr/>
              <a:pPr rtl="0"/>
              <a:t>23</a:t>
            </a:fld>
            <a:endParaRPr/>
          </a:p>
        </p:txBody>
      </p:sp>
    </p:spTree>
    <p:extLst>
      <p:ext uri="{BB962C8B-B14F-4D97-AF65-F5344CB8AC3E}">
        <p14:creationId xmlns="" xmlns:p14="http://schemas.microsoft.com/office/powerpoint/2010/main" val="3232239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solidFill>
                  <a:schemeClr val="accent5">
                    <a:lumMod val="40000"/>
                    <a:lumOff val="60000"/>
                  </a:schemeClr>
                </a:solidFill>
              </a:rPr>
              <a:t>3.4 - Malware</a:t>
            </a:r>
          </a:p>
          <a:p>
            <a:pPr rtl="0"/>
            <a:r>
              <a:rPr lang="es-419">
                <a:solidFill>
                  <a:schemeClr val="accent5">
                    <a:lumMod val="40000"/>
                    <a:lumOff val="60000"/>
                  </a:schemeClr>
                </a:solidFill>
              </a:rPr>
              <a:t>3.4.2 – </a:t>
            </a:r>
            <a:r>
              <a:rPr lang="es-419" sz="1200"/>
              <a:t>Virus y Caballos de Troya (Cont.)</a:t>
            </a:r>
          </a:p>
        </p:txBody>
      </p:sp>
      <p:sp>
        <p:nvSpPr>
          <p:cNvPr id="4" name="Slide Number Placeholder 3"/>
          <p:cNvSpPr>
            <a:spLocks noGrp="1"/>
          </p:cNvSpPr>
          <p:nvPr>
            <p:ph type="sldNum" sz="quarter" idx="5"/>
          </p:nvPr>
        </p:nvSpPr>
        <p:spPr/>
        <p:txBody>
          <a:bodyPr/>
          <a:lstStyle/>
          <a:p>
            <a:pPr rtl="0"/>
            <a:fld id="{5641018C-6CAF-B84E-B92C-ECB119457FBA}" type="slidenum">
              <a:rPr/>
              <a:pPr rtl="0"/>
              <a:t>24</a:t>
            </a:fld>
            <a:endParaRPr/>
          </a:p>
        </p:txBody>
      </p:sp>
    </p:spTree>
    <p:extLst>
      <p:ext uri="{BB962C8B-B14F-4D97-AF65-F5344CB8AC3E}">
        <p14:creationId xmlns="" xmlns:p14="http://schemas.microsoft.com/office/powerpoint/2010/main" val="5206179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solidFill>
                  <a:schemeClr val="accent5">
                    <a:lumMod val="40000"/>
                    <a:lumOff val="60000"/>
                  </a:schemeClr>
                </a:solidFill>
              </a:rPr>
              <a:t>3.4 - Malware</a:t>
            </a:r>
          </a:p>
          <a:p>
            <a:pPr rtl="0"/>
            <a:r>
              <a:rPr lang="es-419">
                <a:solidFill>
                  <a:schemeClr val="accent5">
                    <a:lumMod val="40000"/>
                    <a:lumOff val="60000"/>
                  </a:schemeClr>
                </a:solidFill>
              </a:rPr>
              <a:t>3.4.2 – </a:t>
            </a:r>
            <a:r>
              <a:rPr lang="es-419" sz="1200"/>
              <a:t>Virus y Caballos de Troya (Cont.)</a:t>
            </a:r>
          </a:p>
        </p:txBody>
      </p:sp>
      <p:sp>
        <p:nvSpPr>
          <p:cNvPr id="4" name="Slide Number Placeholder 3"/>
          <p:cNvSpPr>
            <a:spLocks noGrp="1"/>
          </p:cNvSpPr>
          <p:nvPr>
            <p:ph type="sldNum" sz="quarter" idx="5"/>
          </p:nvPr>
        </p:nvSpPr>
        <p:spPr/>
        <p:txBody>
          <a:bodyPr/>
          <a:lstStyle/>
          <a:p>
            <a:pPr rtl="0"/>
            <a:fld id="{5641018C-6CAF-B84E-B92C-ECB119457FBA}" type="slidenum">
              <a:rPr/>
              <a:pPr rtl="0"/>
              <a:t>25</a:t>
            </a:fld>
            <a:endParaRPr/>
          </a:p>
        </p:txBody>
      </p:sp>
    </p:spTree>
    <p:extLst>
      <p:ext uri="{BB962C8B-B14F-4D97-AF65-F5344CB8AC3E}">
        <p14:creationId xmlns="" xmlns:p14="http://schemas.microsoft.com/office/powerpoint/2010/main" val="20280479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solidFill>
                  <a:schemeClr val="accent5">
                    <a:lumMod val="40000"/>
                    <a:lumOff val="60000"/>
                  </a:schemeClr>
                </a:solidFill>
              </a:rPr>
              <a:t>3.4 - Malware</a:t>
            </a:r>
          </a:p>
          <a:p>
            <a:pPr rtl="0"/>
            <a:r>
              <a:rPr lang="es-419">
                <a:solidFill>
                  <a:schemeClr val="accent5">
                    <a:lumMod val="40000"/>
                    <a:lumOff val="60000"/>
                  </a:schemeClr>
                </a:solidFill>
              </a:rPr>
              <a:t>3.4.3 – </a:t>
            </a:r>
            <a:r>
              <a:rPr lang="es-419" sz="1200"/>
              <a:t>Otros Tipos de Malware</a:t>
            </a:r>
          </a:p>
          <a:p>
            <a:pPr rtl="0"/>
            <a:r>
              <a:rPr lang="es-419" sz="1200"/>
              <a:t>3.4.4 – Verifique su Comprensión: Malware</a:t>
            </a:r>
          </a:p>
        </p:txBody>
      </p:sp>
      <p:sp>
        <p:nvSpPr>
          <p:cNvPr id="4" name="Slide Number Placeholder 3"/>
          <p:cNvSpPr>
            <a:spLocks noGrp="1"/>
          </p:cNvSpPr>
          <p:nvPr>
            <p:ph type="sldNum" sz="quarter" idx="5"/>
          </p:nvPr>
        </p:nvSpPr>
        <p:spPr/>
        <p:txBody>
          <a:bodyPr/>
          <a:lstStyle/>
          <a:p>
            <a:pPr rtl="0"/>
            <a:fld id="{5641018C-6CAF-B84E-B92C-ECB119457FBA}" type="slidenum">
              <a:rPr/>
              <a:pPr rtl="0"/>
              <a:t>26</a:t>
            </a:fld>
            <a:endParaRPr/>
          </a:p>
        </p:txBody>
      </p:sp>
    </p:spTree>
    <p:extLst>
      <p:ext uri="{BB962C8B-B14F-4D97-AF65-F5344CB8AC3E}">
        <p14:creationId xmlns="" xmlns:p14="http://schemas.microsoft.com/office/powerpoint/2010/main" val="3058302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solidFill>
                  <a:schemeClr val="accent5">
                    <a:lumMod val="40000"/>
                    <a:lumOff val="60000"/>
                  </a:schemeClr>
                </a:solidFill>
              </a:rPr>
              <a:t>3.5 – Ataques de Red Habituales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27</a:t>
            </a:fld>
            <a:endParaRPr/>
          </a:p>
        </p:txBody>
      </p:sp>
    </p:spTree>
    <p:extLst>
      <p:ext uri="{BB962C8B-B14F-4D97-AF65-F5344CB8AC3E}">
        <p14:creationId xmlns="" xmlns:p14="http://schemas.microsoft.com/office/powerpoint/2010/main" val="21008830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solidFill>
                  <a:schemeClr val="accent5">
                    <a:lumMod val="40000"/>
                    <a:lumOff val="60000"/>
                  </a:schemeClr>
                </a:solidFill>
              </a:rPr>
              <a:t>3.5 – Ataques de Red Habituales</a:t>
            </a:r>
          </a:p>
          <a:p>
            <a:pPr rtl="0"/>
            <a:r>
              <a:rPr lang="es-419">
                <a:solidFill>
                  <a:schemeClr val="accent5">
                    <a:lumMod val="40000"/>
                    <a:lumOff val="60000"/>
                  </a:schemeClr>
                </a:solidFill>
              </a:rPr>
              <a:t>3.5.1 – Resumen de los Ataques de Red Habituales</a:t>
            </a:r>
          </a:p>
        </p:txBody>
      </p:sp>
      <p:sp>
        <p:nvSpPr>
          <p:cNvPr id="4" name="Slide Number Placeholder 3"/>
          <p:cNvSpPr>
            <a:spLocks noGrp="1"/>
          </p:cNvSpPr>
          <p:nvPr>
            <p:ph type="sldNum" sz="quarter" idx="5"/>
          </p:nvPr>
        </p:nvSpPr>
        <p:spPr/>
        <p:txBody>
          <a:bodyPr/>
          <a:lstStyle/>
          <a:p>
            <a:pPr rtl="0"/>
            <a:fld id="{5641018C-6CAF-B84E-B92C-ECB119457FBA}" type="slidenum">
              <a:rPr/>
              <a:pPr rtl="0"/>
              <a:t>28</a:t>
            </a:fld>
            <a:endParaRPr/>
          </a:p>
        </p:txBody>
      </p:sp>
    </p:spTree>
    <p:extLst>
      <p:ext uri="{BB962C8B-B14F-4D97-AF65-F5344CB8AC3E}">
        <p14:creationId xmlns="" xmlns:p14="http://schemas.microsoft.com/office/powerpoint/2010/main" val="36930808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solidFill>
                  <a:schemeClr val="accent5">
                    <a:lumMod val="40000"/>
                    <a:lumOff val="60000"/>
                  </a:schemeClr>
                </a:solidFill>
              </a:rPr>
              <a:t>3.5 – Ataques de Red Habituales</a:t>
            </a:r>
          </a:p>
          <a:p>
            <a:pPr rtl="0"/>
            <a:r>
              <a:rPr lang="es-419">
                <a:solidFill>
                  <a:schemeClr val="accent5">
                    <a:lumMod val="40000"/>
                    <a:lumOff val="60000"/>
                  </a:schemeClr>
                </a:solidFill>
              </a:rPr>
              <a:t>3.5.2 - </a:t>
            </a:r>
            <a:r>
              <a:rPr lang="es-419" sz="1200"/>
              <a:t>Video - Ataques de Red Habituales</a:t>
            </a:r>
          </a:p>
        </p:txBody>
      </p:sp>
      <p:sp>
        <p:nvSpPr>
          <p:cNvPr id="4" name="Slide Number Placeholder 3"/>
          <p:cNvSpPr>
            <a:spLocks noGrp="1"/>
          </p:cNvSpPr>
          <p:nvPr>
            <p:ph type="sldNum" sz="quarter" idx="5"/>
          </p:nvPr>
        </p:nvSpPr>
        <p:spPr/>
        <p:txBody>
          <a:bodyPr/>
          <a:lstStyle/>
          <a:p>
            <a:pPr rtl="0"/>
            <a:fld id="{5641018C-6CAF-B84E-B92C-ECB119457FBA}" type="slidenum">
              <a:rPr/>
              <a:pPr rtl="0"/>
              <a:t>29</a:t>
            </a:fld>
            <a:endParaRPr/>
          </a:p>
        </p:txBody>
      </p:sp>
    </p:spTree>
    <p:extLst>
      <p:ext uri="{BB962C8B-B14F-4D97-AF65-F5344CB8AC3E}">
        <p14:creationId xmlns="" xmlns:p14="http://schemas.microsoft.com/office/powerpoint/2010/main" val="2453767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rtl="0"/>
              <a:t>3</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buFontTx/>
              <a:buNone/>
            </a:pPr>
            <a:endParaRPr lang="en-GB" dirty="0"/>
          </a:p>
        </p:txBody>
      </p:sp>
    </p:spTree>
    <p:extLst>
      <p:ext uri="{BB962C8B-B14F-4D97-AF65-F5344CB8AC3E}">
        <p14:creationId xmlns="" xmlns:p14="http://schemas.microsoft.com/office/powerpoint/2010/main" val="28867027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solidFill>
                  <a:schemeClr val="accent5">
                    <a:lumMod val="40000"/>
                    <a:lumOff val="60000"/>
                  </a:schemeClr>
                </a:solidFill>
              </a:rPr>
              <a:t>3.5 – Ataques de Red Habituales</a:t>
            </a:r>
          </a:p>
          <a:p>
            <a:pPr rtl="0"/>
            <a:r>
              <a:rPr lang="es-419">
                <a:solidFill>
                  <a:schemeClr val="accent5">
                    <a:lumMod val="40000"/>
                    <a:lumOff val="60000"/>
                  </a:schemeClr>
                </a:solidFill>
              </a:rPr>
              <a:t>3.5.3 - </a:t>
            </a:r>
            <a:r>
              <a:rPr lang="es-419" sz="1200"/>
              <a:t>Ataques de Sondeo</a:t>
            </a:r>
          </a:p>
        </p:txBody>
      </p:sp>
      <p:sp>
        <p:nvSpPr>
          <p:cNvPr id="4" name="Slide Number Placeholder 3"/>
          <p:cNvSpPr>
            <a:spLocks noGrp="1"/>
          </p:cNvSpPr>
          <p:nvPr>
            <p:ph type="sldNum" sz="quarter" idx="5"/>
          </p:nvPr>
        </p:nvSpPr>
        <p:spPr/>
        <p:txBody>
          <a:bodyPr/>
          <a:lstStyle/>
          <a:p>
            <a:pPr rtl="0"/>
            <a:fld id="{5641018C-6CAF-B84E-B92C-ECB119457FBA}" type="slidenum">
              <a:rPr/>
              <a:pPr rtl="0"/>
              <a:t>30</a:t>
            </a:fld>
            <a:endParaRPr/>
          </a:p>
        </p:txBody>
      </p:sp>
    </p:spTree>
    <p:extLst>
      <p:ext uri="{BB962C8B-B14F-4D97-AF65-F5344CB8AC3E}">
        <p14:creationId xmlns="" xmlns:p14="http://schemas.microsoft.com/office/powerpoint/2010/main" val="895389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solidFill>
                  <a:schemeClr val="accent5">
                    <a:lumMod val="40000"/>
                    <a:lumOff val="60000"/>
                  </a:schemeClr>
                </a:solidFill>
              </a:rPr>
              <a:t>3.5 – Ataques de Red Habituales</a:t>
            </a:r>
          </a:p>
          <a:p>
            <a:pPr rtl="0"/>
            <a:r>
              <a:rPr lang="es-419">
                <a:solidFill>
                  <a:schemeClr val="accent5">
                    <a:lumMod val="40000"/>
                    <a:lumOff val="60000"/>
                  </a:schemeClr>
                </a:solidFill>
              </a:rPr>
              <a:t>3.5.3 - </a:t>
            </a:r>
            <a:r>
              <a:rPr lang="es-419" sz="1200"/>
              <a:t>Ataques de Sondeo</a:t>
            </a:r>
          </a:p>
        </p:txBody>
      </p:sp>
      <p:sp>
        <p:nvSpPr>
          <p:cNvPr id="4" name="Slide Number Placeholder 3"/>
          <p:cNvSpPr>
            <a:spLocks noGrp="1"/>
          </p:cNvSpPr>
          <p:nvPr>
            <p:ph type="sldNum" sz="quarter" idx="5"/>
          </p:nvPr>
        </p:nvSpPr>
        <p:spPr/>
        <p:txBody>
          <a:bodyPr/>
          <a:lstStyle/>
          <a:p>
            <a:pPr rtl="0"/>
            <a:fld id="{5641018C-6CAF-B84E-B92C-ECB119457FBA}" type="slidenum">
              <a:rPr/>
              <a:pPr rtl="0"/>
              <a:t>31</a:t>
            </a:fld>
            <a:endParaRPr/>
          </a:p>
        </p:txBody>
      </p:sp>
    </p:spTree>
    <p:extLst>
      <p:ext uri="{BB962C8B-B14F-4D97-AF65-F5344CB8AC3E}">
        <p14:creationId xmlns="" xmlns:p14="http://schemas.microsoft.com/office/powerpoint/2010/main" val="17370275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solidFill>
                  <a:schemeClr val="accent5">
                    <a:lumMod val="40000"/>
                    <a:lumOff val="60000"/>
                  </a:schemeClr>
                </a:solidFill>
              </a:rPr>
              <a:t>3.5 – Ataques de Red Habituales</a:t>
            </a:r>
          </a:p>
          <a:p>
            <a:pPr rtl="0"/>
            <a:r>
              <a:rPr lang="es-419">
                <a:solidFill>
                  <a:schemeClr val="accent5">
                    <a:lumMod val="40000"/>
                    <a:lumOff val="60000"/>
                  </a:schemeClr>
                </a:solidFill>
              </a:rPr>
              <a:t>3.5.4 – </a:t>
            </a:r>
            <a:r>
              <a:rPr lang="es-419" sz="1200"/>
              <a:t>Video - Ataques de Acceso e Ingeniería Social</a:t>
            </a:r>
          </a:p>
        </p:txBody>
      </p:sp>
      <p:sp>
        <p:nvSpPr>
          <p:cNvPr id="4" name="Slide Number Placeholder 3"/>
          <p:cNvSpPr>
            <a:spLocks noGrp="1"/>
          </p:cNvSpPr>
          <p:nvPr>
            <p:ph type="sldNum" sz="quarter" idx="5"/>
          </p:nvPr>
        </p:nvSpPr>
        <p:spPr/>
        <p:txBody>
          <a:bodyPr/>
          <a:lstStyle/>
          <a:p>
            <a:pPr rtl="0"/>
            <a:fld id="{5641018C-6CAF-B84E-B92C-ECB119457FBA}" type="slidenum">
              <a:rPr/>
              <a:pPr rtl="0"/>
              <a:t>32</a:t>
            </a:fld>
            <a:endParaRPr/>
          </a:p>
        </p:txBody>
      </p:sp>
    </p:spTree>
    <p:extLst>
      <p:ext uri="{BB962C8B-B14F-4D97-AF65-F5344CB8AC3E}">
        <p14:creationId xmlns="" xmlns:p14="http://schemas.microsoft.com/office/powerpoint/2010/main" val="29470320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solidFill>
                  <a:schemeClr val="accent5">
                    <a:lumMod val="40000"/>
                    <a:lumOff val="60000"/>
                  </a:schemeClr>
                </a:solidFill>
              </a:rPr>
              <a:t>3.5 – Ataques de Red Habituales</a:t>
            </a:r>
          </a:p>
          <a:p>
            <a:pPr rtl="0"/>
            <a:r>
              <a:rPr lang="es-419">
                <a:solidFill>
                  <a:schemeClr val="accent5">
                    <a:lumMod val="40000"/>
                    <a:lumOff val="60000"/>
                  </a:schemeClr>
                </a:solidFill>
              </a:rPr>
              <a:t>3.5.5 - </a:t>
            </a:r>
            <a:r>
              <a:rPr lang="es-419" sz="1200"/>
              <a:t>Ataques de Acceso</a:t>
            </a:r>
          </a:p>
        </p:txBody>
      </p:sp>
      <p:sp>
        <p:nvSpPr>
          <p:cNvPr id="4" name="Slide Number Placeholder 3"/>
          <p:cNvSpPr>
            <a:spLocks noGrp="1"/>
          </p:cNvSpPr>
          <p:nvPr>
            <p:ph type="sldNum" sz="quarter" idx="5"/>
          </p:nvPr>
        </p:nvSpPr>
        <p:spPr/>
        <p:txBody>
          <a:bodyPr/>
          <a:lstStyle/>
          <a:p>
            <a:pPr rtl="0"/>
            <a:fld id="{5641018C-6CAF-B84E-B92C-ECB119457FBA}" type="slidenum">
              <a:rPr/>
              <a:pPr rtl="0"/>
              <a:t>33</a:t>
            </a:fld>
            <a:endParaRPr/>
          </a:p>
        </p:txBody>
      </p:sp>
    </p:spTree>
    <p:extLst>
      <p:ext uri="{BB962C8B-B14F-4D97-AF65-F5344CB8AC3E}">
        <p14:creationId xmlns="" xmlns:p14="http://schemas.microsoft.com/office/powerpoint/2010/main" val="20310342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solidFill>
                  <a:schemeClr val="accent5">
                    <a:lumMod val="40000"/>
                    <a:lumOff val="60000"/>
                  </a:schemeClr>
                </a:solidFill>
              </a:rPr>
              <a:t>3.5 – Ataques de Red Habituales</a:t>
            </a:r>
          </a:p>
          <a:p>
            <a:pPr rtl="0"/>
            <a:r>
              <a:rPr lang="es-419">
                <a:solidFill>
                  <a:schemeClr val="accent5">
                    <a:lumMod val="40000"/>
                    <a:lumOff val="60000"/>
                  </a:schemeClr>
                </a:solidFill>
              </a:rPr>
              <a:t>3.5.6 - </a:t>
            </a:r>
            <a:r>
              <a:rPr lang="es-419" sz="1200"/>
              <a:t>Ataques de Ingeniería Social</a:t>
            </a:r>
          </a:p>
        </p:txBody>
      </p:sp>
      <p:sp>
        <p:nvSpPr>
          <p:cNvPr id="4" name="Slide Number Placeholder 3"/>
          <p:cNvSpPr>
            <a:spLocks noGrp="1"/>
          </p:cNvSpPr>
          <p:nvPr>
            <p:ph type="sldNum" sz="quarter" idx="5"/>
          </p:nvPr>
        </p:nvSpPr>
        <p:spPr/>
        <p:txBody>
          <a:bodyPr/>
          <a:lstStyle/>
          <a:p>
            <a:pPr rtl="0"/>
            <a:fld id="{5641018C-6CAF-B84E-B92C-ECB119457FBA}" type="slidenum">
              <a:rPr/>
              <a:pPr rtl="0"/>
              <a:t>34</a:t>
            </a:fld>
            <a:endParaRPr/>
          </a:p>
        </p:txBody>
      </p:sp>
    </p:spTree>
    <p:extLst>
      <p:ext uri="{BB962C8B-B14F-4D97-AF65-F5344CB8AC3E}">
        <p14:creationId xmlns="" xmlns:p14="http://schemas.microsoft.com/office/powerpoint/2010/main" val="5702741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solidFill>
                  <a:schemeClr val="accent5">
                    <a:lumMod val="40000"/>
                    <a:lumOff val="60000"/>
                  </a:schemeClr>
                </a:solidFill>
              </a:rPr>
              <a:t>3.5 – Ataques de Red Habituales</a:t>
            </a:r>
          </a:p>
          <a:p>
            <a:pPr rtl="0"/>
            <a:r>
              <a:rPr lang="es-419">
                <a:solidFill>
                  <a:schemeClr val="accent5">
                    <a:lumMod val="40000"/>
                    <a:lumOff val="60000"/>
                  </a:schemeClr>
                </a:solidFill>
              </a:rPr>
              <a:t>3.5.6 - </a:t>
            </a:r>
            <a:r>
              <a:rPr lang="es-419" sz="1200"/>
              <a:t>Ataques de ingeniería social (Cont.)</a:t>
            </a:r>
          </a:p>
        </p:txBody>
      </p:sp>
      <p:sp>
        <p:nvSpPr>
          <p:cNvPr id="4" name="Slide Number Placeholder 3"/>
          <p:cNvSpPr>
            <a:spLocks noGrp="1"/>
          </p:cNvSpPr>
          <p:nvPr>
            <p:ph type="sldNum" sz="quarter" idx="5"/>
          </p:nvPr>
        </p:nvSpPr>
        <p:spPr/>
        <p:txBody>
          <a:bodyPr/>
          <a:lstStyle/>
          <a:p>
            <a:pPr rtl="0"/>
            <a:fld id="{5641018C-6CAF-B84E-B92C-ECB119457FBA}" type="slidenum">
              <a:rPr/>
              <a:pPr rtl="0"/>
              <a:t>35</a:t>
            </a:fld>
            <a:endParaRPr/>
          </a:p>
        </p:txBody>
      </p:sp>
    </p:spTree>
    <p:extLst>
      <p:ext uri="{BB962C8B-B14F-4D97-AF65-F5344CB8AC3E}">
        <p14:creationId xmlns="" xmlns:p14="http://schemas.microsoft.com/office/powerpoint/2010/main" val="27193763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solidFill>
                  <a:schemeClr val="accent5">
                    <a:lumMod val="40000"/>
                    <a:lumOff val="60000"/>
                  </a:schemeClr>
                </a:solidFill>
              </a:rPr>
              <a:t>3.5 – Ataques de Red Habituales</a:t>
            </a:r>
          </a:p>
          <a:p>
            <a:pPr rtl="0"/>
            <a:r>
              <a:rPr lang="es-419">
                <a:solidFill>
                  <a:schemeClr val="accent5">
                    <a:lumMod val="40000"/>
                    <a:lumOff val="60000"/>
                  </a:schemeClr>
                </a:solidFill>
              </a:rPr>
              <a:t>3.5.6 - </a:t>
            </a:r>
            <a:r>
              <a:rPr lang="es-419" sz="1200"/>
              <a:t>Ataques de Ingeniería Social (Cont.)</a:t>
            </a:r>
          </a:p>
        </p:txBody>
      </p:sp>
      <p:sp>
        <p:nvSpPr>
          <p:cNvPr id="4" name="Slide Number Placeholder 3"/>
          <p:cNvSpPr>
            <a:spLocks noGrp="1"/>
          </p:cNvSpPr>
          <p:nvPr>
            <p:ph type="sldNum" sz="quarter" idx="5"/>
          </p:nvPr>
        </p:nvSpPr>
        <p:spPr/>
        <p:txBody>
          <a:bodyPr/>
          <a:lstStyle/>
          <a:p>
            <a:pPr rtl="0"/>
            <a:fld id="{5641018C-6CAF-B84E-B92C-ECB119457FBA}" type="slidenum">
              <a:rPr/>
              <a:pPr rtl="0"/>
              <a:t>36</a:t>
            </a:fld>
            <a:endParaRPr/>
          </a:p>
        </p:txBody>
      </p:sp>
    </p:spTree>
    <p:extLst>
      <p:ext uri="{BB962C8B-B14F-4D97-AF65-F5344CB8AC3E}">
        <p14:creationId xmlns="" xmlns:p14="http://schemas.microsoft.com/office/powerpoint/2010/main" val="20658236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solidFill>
                  <a:schemeClr val="accent5">
                    <a:lumMod val="40000"/>
                    <a:lumOff val="60000"/>
                  </a:schemeClr>
                </a:solidFill>
              </a:rPr>
              <a:t>3.5 – Ataques de Red Habituales</a:t>
            </a:r>
          </a:p>
          <a:p>
            <a:pPr rtl="0"/>
            <a:r>
              <a:rPr lang="es-419">
                <a:solidFill>
                  <a:schemeClr val="accent5">
                    <a:lumMod val="40000"/>
                    <a:lumOff val="60000"/>
                  </a:schemeClr>
                </a:solidFill>
              </a:rPr>
              <a:t>3.5.7 - </a:t>
            </a:r>
            <a:r>
              <a:rPr lang="es-419" sz="1200"/>
              <a:t>Lab - Ingenieria Social</a:t>
            </a:r>
          </a:p>
        </p:txBody>
      </p:sp>
      <p:sp>
        <p:nvSpPr>
          <p:cNvPr id="4" name="Slide Number Placeholder 3"/>
          <p:cNvSpPr>
            <a:spLocks noGrp="1"/>
          </p:cNvSpPr>
          <p:nvPr>
            <p:ph type="sldNum" sz="quarter" idx="5"/>
          </p:nvPr>
        </p:nvSpPr>
        <p:spPr/>
        <p:txBody>
          <a:bodyPr/>
          <a:lstStyle/>
          <a:p>
            <a:pPr rtl="0"/>
            <a:fld id="{5641018C-6CAF-B84E-B92C-ECB119457FBA}" type="slidenum">
              <a:rPr/>
              <a:pPr rtl="0"/>
              <a:t>37</a:t>
            </a:fld>
            <a:endParaRPr/>
          </a:p>
        </p:txBody>
      </p:sp>
    </p:spTree>
    <p:extLst>
      <p:ext uri="{BB962C8B-B14F-4D97-AF65-F5344CB8AC3E}">
        <p14:creationId xmlns="" xmlns:p14="http://schemas.microsoft.com/office/powerpoint/2010/main" val="18816122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solidFill>
                  <a:schemeClr val="accent5">
                    <a:lumMod val="40000"/>
                    <a:lumOff val="60000"/>
                  </a:schemeClr>
                </a:solidFill>
              </a:rPr>
              <a:t>3.5 – Ataques de Red Habituales</a:t>
            </a:r>
          </a:p>
          <a:p>
            <a:pPr rtl="0"/>
            <a:r>
              <a:rPr lang="es-419">
                <a:solidFill>
                  <a:schemeClr val="accent5">
                    <a:lumMod val="40000"/>
                    <a:lumOff val="60000"/>
                  </a:schemeClr>
                </a:solidFill>
              </a:rPr>
              <a:t>3.5.8 – </a:t>
            </a:r>
            <a:r>
              <a:rPr lang="es-419" sz="1200"/>
              <a:t>Video – Ataques de Denegación de Servicio</a:t>
            </a:r>
          </a:p>
        </p:txBody>
      </p:sp>
      <p:sp>
        <p:nvSpPr>
          <p:cNvPr id="4" name="Slide Number Placeholder 3"/>
          <p:cNvSpPr>
            <a:spLocks noGrp="1"/>
          </p:cNvSpPr>
          <p:nvPr>
            <p:ph type="sldNum" sz="quarter" idx="5"/>
          </p:nvPr>
        </p:nvSpPr>
        <p:spPr/>
        <p:txBody>
          <a:bodyPr/>
          <a:lstStyle/>
          <a:p>
            <a:pPr rtl="0"/>
            <a:fld id="{5641018C-6CAF-B84E-B92C-ECB119457FBA}" type="slidenum">
              <a:rPr/>
              <a:pPr rtl="0"/>
              <a:t>38</a:t>
            </a:fld>
            <a:endParaRPr/>
          </a:p>
        </p:txBody>
      </p:sp>
    </p:spTree>
    <p:extLst>
      <p:ext uri="{BB962C8B-B14F-4D97-AF65-F5344CB8AC3E}">
        <p14:creationId xmlns="" xmlns:p14="http://schemas.microsoft.com/office/powerpoint/2010/main" val="30606302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solidFill>
                  <a:schemeClr val="accent5">
                    <a:lumMod val="40000"/>
                    <a:lumOff val="60000"/>
                  </a:schemeClr>
                </a:solidFill>
              </a:rPr>
              <a:t>3.5 – Ataques de Red Habituales</a:t>
            </a:r>
          </a:p>
          <a:p>
            <a:pPr rtl="0"/>
            <a:r>
              <a:rPr lang="es-419">
                <a:solidFill>
                  <a:schemeClr val="accent5">
                    <a:lumMod val="40000"/>
                    <a:lumOff val="60000"/>
                  </a:schemeClr>
                </a:solidFill>
              </a:rPr>
              <a:t>3.5.9 – </a:t>
            </a:r>
            <a:r>
              <a:rPr lang="es-419" sz="1200"/>
              <a:t>Ataques de DoS y DDoS</a:t>
            </a:r>
          </a:p>
          <a:p>
            <a:pPr rtl="0"/>
            <a:r>
              <a:rPr lang="es-419" sz="1200"/>
              <a:t>3.5.10 – Verifique Su Comprensión: Ataques de Red Comunes</a:t>
            </a:r>
          </a:p>
        </p:txBody>
      </p:sp>
      <p:sp>
        <p:nvSpPr>
          <p:cNvPr id="4" name="Slide Number Placeholder 3"/>
          <p:cNvSpPr>
            <a:spLocks noGrp="1"/>
          </p:cNvSpPr>
          <p:nvPr>
            <p:ph type="sldNum" sz="quarter" idx="5"/>
          </p:nvPr>
        </p:nvSpPr>
        <p:spPr/>
        <p:txBody>
          <a:bodyPr/>
          <a:lstStyle/>
          <a:p>
            <a:pPr rtl="0"/>
            <a:fld id="{5641018C-6CAF-B84E-B92C-ECB119457FBA}" type="slidenum">
              <a:rPr/>
              <a:pPr rtl="0"/>
              <a:t>39</a:t>
            </a:fld>
            <a:endParaRPr/>
          </a:p>
        </p:txBody>
      </p:sp>
    </p:spTree>
    <p:extLst>
      <p:ext uri="{BB962C8B-B14F-4D97-AF65-F5344CB8AC3E}">
        <p14:creationId xmlns="" xmlns:p14="http://schemas.microsoft.com/office/powerpoint/2010/main" val="1871433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solidFill>
                  <a:schemeClr val="accent5">
                    <a:lumMod val="40000"/>
                    <a:lumOff val="60000"/>
                  </a:schemeClr>
                </a:solidFill>
              </a:rPr>
              <a:t>3.1 - Estado Actual de la Ciberseguridad</a:t>
            </a:r>
          </a:p>
        </p:txBody>
      </p:sp>
      <p:sp>
        <p:nvSpPr>
          <p:cNvPr id="4" name="Slide Number Placeholder 3"/>
          <p:cNvSpPr>
            <a:spLocks noGrp="1"/>
          </p:cNvSpPr>
          <p:nvPr>
            <p:ph type="sldNum" sz="quarter" idx="10"/>
          </p:nvPr>
        </p:nvSpPr>
        <p:spPr/>
        <p:txBody>
          <a:bodyPr/>
          <a:lstStyle/>
          <a:p>
            <a:pPr rtl="0"/>
            <a:fld id="{5641018C-6CAF-B84E-B92C-ECB119457FBA}" type="slidenum">
              <a:rPr/>
              <a:pPr rtl="0"/>
              <a:t>4</a:t>
            </a:fld>
            <a:endParaRPr/>
          </a:p>
        </p:txBody>
      </p:sp>
    </p:spTree>
    <p:extLst>
      <p:ext uri="{BB962C8B-B14F-4D97-AF65-F5344CB8AC3E}">
        <p14:creationId xmlns="" xmlns:p14="http://schemas.microsoft.com/office/powerpoint/2010/main" val="6255296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t>3.6 - </a:t>
            </a:r>
            <a:r>
              <a:rPr lang="es-419">
                <a:solidFill>
                  <a:schemeClr val="accent5">
                    <a:lumMod val="40000"/>
                    <a:lumOff val="60000"/>
                  </a:schemeClr>
                </a:solidFill>
              </a:rPr>
              <a:t>Vulnerabilidades y Amenazas de IP</a:t>
            </a:r>
          </a:p>
        </p:txBody>
      </p:sp>
      <p:sp>
        <p:nvSpPr>
          <p:cNvPr id="4" name="Slide Number Placeholder 3"/>
          <p:cNvSpPr>
            <a:spLocks noGrp="1"/>
          </p:cNvSpPr>
          <p:nvPr>
            <p:ph type="sldNum" sz="quarter" idx="10"/>
          </p:nvPr>
        </p:nvSpPr>
        <p:spPr/>
        <p:txBody>
          <a:bodyPr/>
          <a:lstStyle/>
          <a:p>
            <a:pPr rtl="0"/>
            <a:fld id="{5641018C-6CAF-B84E-B92C-ECB119457FBA}" type="slidenum">
              <a:rPr/>
              <a:pPr rtl="0"/>
              <a:t>40</a:t>
            </a:fld>
            <a:endParaRPr/>
          </a:p>
        </p:txBody>
      </p:sp>
    </p:spTree>
    <p:extLst>
      <p:ext uri="{BB962C8B-B14F-4D97-AF65-F5344CB8AC3E}">
        <p14:creationId xmlns="" xmlns:p14="http://schemas.microsoft.com/office/powerpoint/2010/main" val="37581941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t>3.6 - </a:t>
            </a:r>
            <a:r>
              <a:rPr lang="es-419">
                <a:solidFill>
                  <a:schemeClr val="accent5">
                    <a:lumMod val="40000"/>
                    <a:lumOff val="60000"/>
                  </a:schemeClr>
                </a:solidFill>
              </a:rPr>
              <a:t>Vulnerabilidades y Amenazas de IP</a:t>
            </a:r>
          </a:p>
          <a:p>
            <a:pPr rtl="0"/>
            <a:r>
              <a:rPr lang="es-419">
                <a:solidFill>
                  <a:schemeClr val="accent5">
                    <a:lumMod val="40000"/>
                    <a:lumOff val="60000"/>
                  </a:schemeClr>
                </a:solidFill>
              </a:rPr>
              <a:t>3.6.1 - </a:t>
            </a:r>
            <a:r>
              <a:rPr lang="es-419" sz="1200"/>
              <a:t>Video - Ataques Comunes de IP e ICMP</a:t>
            </a:r>
          </a:p>
        </p:txBody>
      </p:sp>
      <p:sp>
        <p:nvSpPr>
          <p:cNvPr id="4" name="Slide Number Placeholder 3"/>
          <p:cNvSpPr>
            <a:spLocks noGrp="1"/>
          </p:cNvSpPr>
          <p:nvPr>
            <p:ph type="sldNum" sz="quarter" idx="5"/>
          </p:nvPr>
        </p:nvSpPr>
        <p:spPr/>
        <p:txBody>
          <a:bodyPr/>
          <a:lstStyle/>
          <a:p>
            <a:pPr rtl="0"/>
            <a:fld id="{5641018C-6CAF-B84E-B92C-ECB119457FBA}" type="slidenum">
              <a:rPr/>
              <a:pPr rtl="0"/>
              <a:t>41</a:t>
            </a:fld>
            <a:endParaRPr/>
          </a:p>
        </p:txBody>
      </p:sp>
    </p:spTree>
    <p:extLst>
      <p:ext uri="{BB962C8B-B14F-4D97-AF65-F5344CB8AC3E}">
        <p14:creationId xmlns="" xmlns:p14="http://schemas.microsoft.com/office/powerpoint/2010/main" val="40097670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t>3.6 - </a:t>
            </a:r>
            <a:r>
              <a:rPr lang="es-419">
                <a:solidFill>
                  <a:schemeClr val="accent5">
                    <a:lumMod val="40000"/>
                    <a:lumOff val="60000"/>
                  </a:schemeClr>
                </a:solidFill>
              </a:rPr>
              <a:t>Vulnerabilidades y Amenazas de IP</a:t>
            </a:r>
          </a:p>
          <a:p>
            <a:pPr rtl="0"/>
            <a:r>
              <a:rPr lang="es-419">
                <a:solidFill>
                  <a:schemeClr val="accent5">
                    <a:lumMod val="40000"/>
                    <a:lumOff val="60000"/>
                  </a:schemeClr>
                </a:solidFill>
              </a:rPr>
              <a:t>3.6.2 - </a:t>
            </a:r>
            <a:r>
              <a:rPr lang="es-419" sz="1200"/>
              <a:t>IPv4 y IPv6</a:t>
            </a:r>
          </a:p>
        </p:txBody>
      </p:sp>
      <p:sp>
        <p:nvSpPr>
          <p:cNvPr id="4" name="Slide Number Placeholder 3"/>
          <p:cNvSpPr>
            <a:spLocks noGrp="1"/>
          </p:cNvSpPr>
          <p:nvPr>
            <p:ph type="sldNum" sz="quarter" idx="5"/>
          </p:nvPr>
        </p:nvSpPr>
        <p:spPr/>
        <p:txBody>
          <a:bodyPr/>
          <a:lstStyle/>
          <a:p>
            <a:pPr rtl="0"/>
            <a:fld id="{5641018C-6CAF-B84E-B92C-ECB119457FBA}" type="slidenum">
              <a:rPr/>
              <a:pPr rtl="0"/>
              <a:t>42</a:t>
            </a:fld>
            <a:endParaRPr/>
          </a:p>
        </p:txBody>
      </p:sp>
    </p:spTree>
    <p:extLst>
      <p:ext uri="{BB962C8B-B14F-4D97-AF65-F5344CB8AC3E}">
        <p14:creationId xmlns="" xmlns:p14="http://schemas.microsoft.com/office/powerpoint/2010/main" val="7420915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3 – Conceptos de seguridad de la red</a:t>
            </a:r>
          </a:p>
          <a:p>
            <a:pPr rtl="0"/>
            <a:r>
              <a:rPr lang="es-419" dirty="0"/>
              <a:t>3.6 - </a:t>
            </a:r>
            <a:r>
              <a:rPr lang="es-419" dirty="0">
                <a:solidFill>
                  <a:schemeClr val="accent5">
                    <a:lumMod val="40000"/>
                    <a:lumOff val="60000"/>
                  </a:schemeClr>
                </a:solidFill>
              </a:rPr>
              <a:t>Vulnerabilidades y Amenazas de IP</a:t>
            </a:r>
          </a:p>
          <a:p>
            <a:pPr rtl="0"/>
            <a:r>
              <a:rPr lang="es-419" dirty="0">
                <a:solidFill>
                  <a:schemeClr val="accent5">
                    <a:lumMod val="40000"/>
                    <a:lumOff val="60000"/>
                  </a:schemeClr>
                </a:solidFill>
              </a:rPr>
              <a:t>3.6.3 - </a:t>
            </a:r>
            <a:r>
              <a:rPr lang="es-419" sz="1200" dirty="0"/>
              <a:t>Ataques ICMP</a:t>
            </a:r>
          </a:p>
        </p:txBody>
      </p:sp>
      <p:sp>
        <p:nvSpPr>
          <p:cNvPr id="4" name="Slide Number Placeholder 3"/>
          <p:cNvSpPr>
            <a:spLocks noGrp="1"/>
          </p:cNvSpPr>
          <p:nvPr>
            <p:ph type="sldNum" sz="quarter" idx="5"/>
          </p:nvPr>
        </p:nvSpPr>
        <p:spPr/>
        <p:txBody>
          <a:bodyPr/>
          <a:lstStyle/>
          <a:p>
            <a:pPr rtl="0"/>
            <a:fld id="{5641018C-6CAF-B84E-B92C-ECB119457FBA}" type="slidenum">
              <a:rPr/>
              <a:pPr rtl="0"/>
              <a:t>43</a:t>
            </a:fld>
            <a:endParaRPr/>
          </a:p>
        </p:txBody>
      </p:sp>
    </p:spTree>
    <p:extLst>
      <p:ext uri="{BB962C8B-B14F-4D97-AF65-F5344CB8AC3E}">
        <p14:creationId xmlns="" xmlns:p14="http://schemas.microsoft.com/office/powerpoint/2010/main" val="12343228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t>3.6 - </a:t>
            </a:r>
            <a:r>
              <a:rPr lang="es-419">
                <a:solidFill>
                  <a:schemeClr val="accent5">
                    <a:lumMod val="40000"/>
                    <a:lumOff val="60000"/>
                  </a:schemeClr>
                </a:solidFill>
              </a:rPr>
              <a:t>Vulnerabilidades y Amenazas de IP</a:t>
            </a:r>
          </a:p>
          <a:p>
            <a:pPr rtl="0"/>
            <a:r>
              <a:rPr lang="es-419">
                <a:solidFill>
                  <a:schemeClr val="accent5">
                    <a:lumMod val="40000"/>
                    <a:lumOff val="60000"/>
                  </a:schemeClr>
                </a:solidFill>
              </a:rPr>
              <a:t>3.6.3 - </a:t>
            </a:r>
            <a:r>
              <a:rPr lang="es-419" sz="1200"/>
              <a:t>Ataques ICMP (Cont.)</a:t>
            </a:r>
          </a:p>
        </p:txBody>
      </p:sp>
      <p:sp>
        <p:nvSpPr>
          <p:cNvPr id="4" name="Slide Number Placeholder 3"/>
          <p:cNvSpPr>
            <a:spLocks noGrp="1"/>
          </p:cNvSpPr>
          <p:nvPr>
            <p:ph type="sldNum" sz="quarter" idx="5"/>
          </p:nvPr>
        </p:nvSpPr>
        <p:spPr/>
        <p:txBody>
          <a:bodyPr/>
          <a:lstStyle/>
          <a:p>
            <a:pPr rtl="0"/>
            <a:fld id="{5641018C-6CAF-B84E-B92C-ECB119457FBA}" type="slidenum">
              <a:rPr/>
              <a:pPr rtl="0"/>
              <a:t>44</a:t>
            </a:fld>
            <a:endParaRPr/>
          </a:p>
        </p:txBody>
      </p:sp>
    </p:spTree>
    <p:extLst>
      <p:ext uri="{BB962C8B-B14F-4D97-AF65-F5344CB8AC3E}">
        <p14:creationId xmlns="" xmlns:p14="http://schemas.microsoft.com/office/powerpoint/2010/main" val="35870655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t>3.6 - </a:t>
            </a:r>
            <a:r>
              <a:rPr lang="es-419">
                <a:solidFill>
                  <a:schemeClr val="accent5">
                    <a:lumMod val="40000"/>
                    <a:lumOff val="60000"/>
                  </a:schemeClr>
                </a:solidFill>
              </a:rPr>
              <a:t>Vulnerabilidades y Amenazas de IP</a:t>
            </a:r>
          </a:p>
          <a:p>
            <a:pPr rtl="0"/>
            <a:r>
              <a:rPr lang="es-419">
                <a:solidFill>
                  <a:schemeClr val="accent5">
                    <a:lumMod val="40000"/>
                    <a:lumOff val="60000"/>
                  </a:schemeClr>
                </a:solidFill>
              </a:rPr>
              <a:t>3.6.4 -</a:t>
            </a:r>
            <a:r>
              <a:rPr lang="es-419" sz="1200"/>
              <a:t>Video – Amplificación, Reflexión y Ataques de Suplantación de Identidad</a:t>
            </a:r>
          </a:p>
        </p:txBody>
      </p:sp>
      <p:sp>
        <p:nvSpPr>
          <p:cNvPr id="4" name="Slide Number Placeholder 3"/>
          <p:cNvSpPr>
            <a:spLocks noGrp="1"/>
          </p:cNvSpPr>
          <p:nvPr>
            <p:ph type="sldNum" sz="quarter" idx="5"/>
          </p:nvPr>
        </p:nvSpPr>
        <p:spPr/>
        <p:txBody>
          <a:bodyPr/>
          <a:lstStyle/>
          <a:p>
            <a:pPr rtl="0"/>
            <a:fld id="{5641018C-6CAF-B84E-B92C-ECB119457FBA}" type="slidenum">
              <a:rPr/>
              <a:pPr rtl="0"/>
              <a:t>45</a:t>
            </a:fld>
            <a:endParaRPr/>
          </a:p>
        </p:txBody>
      </p:sp>
    </p:spTree>
    <p:extLst>
      <p:ext uri="{BB962C8B-B14F-4D97-AF65-F5344CB8AC3E}">
        <p14:creationId xmlns="" xmlns:p14="http://schemas.microsoft.com/office/powerpoint/2010/main" val="16516561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t>3.6 - </a:t>
            </a:r>
            <a:r>
              <a:rPr lang="es-419">
                <a:solidFill>
                  <a:schemeClr val="accent5">
                    <a:lumMod val="40000"/>
                    <a:lumOff val="60000"/>
                  </a:schemeClr>
                </a:solidFill>
              </a:rPr>
              <a:t>Vulnerabilidades y Amenazas de IP</a:t>
            </a:r>
          </a:p>
          <a:p>
            <a:pPr rtl="0"/>
            <a:r>
              <a:rPr lang="es-419">
                <a:solidFill>
                  <a:schemeClr val="accent5">
                    <a:lumMod val="40000"/>
                    <a:lumOff val="60000"/>
                  </a:schemeClr>
                </a:solidFill>
              </a:rPr>
              <a:t>3.6.5 - </a:t>
            </a:r>
            <a:r>
              <a:rPr lang="es-419" sz="1200"/>
              <a:t>Ataques de Reflejo y Amplificación</a:t>
            </a:r>
          </a:p>
        </p:txBody>
      </p:sp>
      <p:sp>
        <p:nvSpPr>
          <p:cNvPr id="4" name="Slide Number Placeholder 3"/>
          <p:cNvSpPr>
            <a:spLocks noGrp="1"/>
          </p:cNvSpPr>
          <p:nvPr>
            <p:ph type="sldNum" sz="quarter" idx="5"/>
          </p:nvPr>
        </p:nvSpPr>
        <p:spPr/>
        <p:txBody>
          <a:bodyPr/>
          <a:lstStyle/>
          <a:p>
            <a:pPr rtl="0"/>
            <a:fld id="{5641018C-6CAF-B84E-B92C-ECB119457FBA}" type="slidenum">
              <a:rPr/>
              <a:pPr rtl="0"/>
              <a:t>46</a:t>
            </a:fld>
            <a:endParaRPr/>
          </a:p>
        </p:txBody>
      </p:sp>
    </p:spTree>
    <p:extLst>
      <p:ext uri="{BB962C8B-B14F-4D97-AF65-F5344CB8AC3E}">
        <p14:creationId xmlns="" xmlns:p14="http://schemas.microsoft.com/office/powerpoint/2010/main" val="486728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t>3.6 - </a:t>
            </a:r>
            <a:r>
              <a:rPr lang="es-419">
                <a:solidFill>
                  <a:schemeClr val="accent5">
                    <a:lumMod val="40000"/>
                    <a:lumOff val="60000"/>
                  </a:schemeClr>
                </a:solidFill>
              </a:rPr>
              <a:t>Vulnerabilidades y Amenazas de IP</a:t>
            </a:r>
          </a:p>
          <a:p>
            <a:pPr rtl="0"/>
            <a:r>
              <a:rPr lang="es-419">
                <a:solidFill>
                  <a:schemeClr val="accent5">
                    <a:lumMod val="40000"/>
                    <a:lumOff val="60000"/>
                  </a:schemeClr>
                </a:solidFill>
              </a:rPr>
              <a:t>3.6.6 - </a:t>
            </a:r>
            <a:r>
              <a:rPr lang="es-419" sz="1200"/>
              <a:t>Ataques de Suplantación de Direcciones</a:t>
            </a:r>
          </a:p>
          <a:p>
            <a:pPr rtl="0"/>
            <a:r>
              <a:rPr lang="es-419" sz="1200"/>
              <a:t>3.6.7 – Verifique su Comprensión: Vulnerabilidades y Amenazas de IP</a:t>
            </a:r>
          </a:p>
        </p:txBody>
      </p:sp>
      <p:sp>
        <p:nvSpPr>
          <p:cNvPr id="4" name="Slide Number Placeholder 3"/>
          <p:cNvSpPr>
            <a:spLocks noGrp="1"/>
          </p:cNvSpPr>
          <p:nvPr>
            <p:ph type="sldNum" sz="quarter" idx="5"/>
          </p:nvPr>
        </p:nvSpPr>
        <p:spPr/>
        <p:txBody>
          <a:bodyPr/>
          <a:lstStyle/>
          <a:p>
            <a:pPr rtl="0"/>
            <a:fld id="{5641018C-6CAF-B84E-B92C-ECB119457FBA}" type="slidenum">
              <a:rPr/>
              <a:pPr rtl="0"/>
              <a:t>47</a:t>
            </a:fld>
            <a:endParaRPr/>
          </a:p>
        </p:txBody>
      </p:sp>
    </p:spTree>
    <p:extLst>
      <p:ext uri="{BB962C8B-B14F-4D97-AF65-F5344CB8AC3E}">
        <p14:creationId xmlns="" xmlns:p14="http://schemas.microsoft.com/office/powerpoint/2010/main" val="39675480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t>3.7 – Vulnerabilidades de TCP y UDP</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48</a:t>
            </a:fld>
            <a:endParaRPr/>
          </a:p>
        </p:txBody>
      </p:sp>
    </p:spTree>
    <p:extLst>
      <p:ext uri="{BB962C8B-B14F-4D97-AF65-F5344CB8AC3E}">
        <p14:creationId xmlns="" xmlns:p14="http://schemas.microsoft.com/office/powerpoint/2010/main" val="33687116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t>3.7 – Vulnerabilidades de TCP y UDP</a:t>
            </a:r>
          </a:p>
          <a:p>
            <a:pPr rtl="0"/>
            <a:r>
              <a:rPr lang="es-419"/>
              <a:t>3.7.1 – Encabezado de Segmento TCP</a:t>
            </a:r>
          </a:p>
        </p:txBody>
      </p:sp>
      <p:sp>
        <p:nvSpPr>
          <p:cNvPr id="4" name="Slide Number Placeholder 3"/>
          <p:cNvSpPr>
            <a:spLocks noGrp="1"/>
          </p:cNvSpPr>
          <p:nvPr>
            <p:ph type="sldNum" sz="quarter" idx="5"/>
          </p:nvPr>
        </p:nvSpPr>
        <p:spPr/>
        <p:txBody>
          <a:bodyPr/>
          <a:lstStyle/>
          <a:p>
            <a:pPr rtl="0"/>
            <a:fld id="{5641018C-6CAF-B84E-B92C-ECB119457FBA}" type="slidenum">
              <a:rPr/>
              <a:pPr rtl="0"/>
              <a:t>49</a:t>
            </a:fld>
            <a:endParaRPr/>
          </a:p>
        </p:txBody>
      </p:sp>
    </p:spTree>
    <p:extLst>
      <p:ext uri="{BB962C8B-B14F-4D97-AF65-F5344CB8AC3E}">
        <p14:creationId xmlns="" xmlns:p14="http://schemas.microsoft.com/office/powerpoint/2010/main" val="2063460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solidFill>
                  <a:schemeClr val="accent5">
                    <a:lumMod val="40000"/>
                    <a:lumOff val="60000"/>
                  </a:schemeClr>
                </a:solidFill>
              </a:rPr>
              <a:t>3.1 - Estado actual de la ciberseguridad</a:t>
            </a:r>
          </a:p>
          <a:p>
            <a:pPr rtl="0"/>
            <a:r>
              <a:rPr lang="es-419">
                <a:solidFill>
                  <a:schemeClr val="accent5">
                    <a:lumMod val="40000"/>
                    <a:lumOff val="60000"/>
                  </a:schemeClr>
                </a:solidFill>
              </a:rPr>
              <a:t>3.1.1 Estado Actual de los Casos</a:t>
            </a:r>
          </a:p>
        </p:txBody>
      </p:sp>
      <p:sp>
        <p:nvSpPr>
          <p:cNvPr id="4" name="Slide Number Placeholder 3"/>
          <p:cNvSpPr>
            <a:spLocks noGrp="1"/>
          </p:cNvSpPr>
          <p:nvPr>
            <p:ph type="sldNum" sz="quarter" idx="5"/>
          </p:nvPr>
        </p:nvSpPr>
        <p:spPr/>
        <p:txBody>
          <a:bodyPr/>
          <a:lstStyle/>
          <a:p>
            <a:pPr rtl="0"/>
            <a:fld id="{5641018C-6CAF-B84E-B92C-ECB119457FBA}" type="slidenum">
              <a:rPr/>
              <a:pPr rtl="0"/>
              <a:t>5</a:t>
            </a:fld>
            <a:endParaRPr/>
          </a:p>
        </p:txBody>
      </p:sp>
    </p:spTree>
    <p:extLst>
      <p:ext uri="{BB962C8B-B14F-4D97-AF65-F5344CB8AC3E}">
        <p14:creationId xmlns="" xmlns:p14="http://schemas.microsoft.com/office/powerpoint/2010/main" val="7515506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t>3.7 – Vulnerabilidades de TCP y UDP</a:t>
            </a:r>
          </a:p>
          <a:p>
            <a:pPr rtl="0"/>
            <a:r>
              <a:rPr lang="es-419"/>
              <a:t>3.7.2 - </a:t>
            </a:r>
            <a:r>
              <a:rPr lang="es-419" sz="1200"/>
              <a:t>Servicios TCP</a:t>
            </a:r>
          </a:p>
        </p:txBody>
      </p:sp>
      <p:sp>
        <p:nvSpPr>
          <p:cNvPr id="4" name="Slide Number Placeholder 3"/>
          <p:cNvSpPr>
            <a:spLocks noGrp="1"/>
          </p:cNvSpPr>
          <p:nvPr>
            <p:ph type="sldNum" sz="quarter" idx="5"/>
          </p:nvPr>
        </p:nvSpPr>
        <p:spPr/>
        <p:txBody>
          <a:bodyPr/>
          <a:lstStyle/>
          <a:p>
            <a:pPr rtl="0"/>
            <a:fld id="{5641018C-6CAF-B84E-B92C-ECB119457FBA}" type="slidenum">
              <a:rPr/>
              <a:pPr rtl="0"/>
              <a:t>50</a:t>
            </a:fld>
            <a:endParaRPr/>
          </a:p>
        </p:txBody>
      </p:sp>
    </p:spTree>
    <p:extLst>
      <p:ext uri="{BB962C8B-B14F-4D97-AF65-F5344CB8AC3E}">
        <p14:creationId xmlns="" xmlns:p14="http://schemas.microsoft.com/office/powerpoint/2010/main" val="88040489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t>3.7 – Vulnerabilidades de TCP y UDP</a:t>
            </a:r>
          </a:p>
          <a:p>
            <a:pPr rtl="0"/>
            <a:r>
              <a:rPr lang="es-419"/>
              <a:t>3.7.2 - </a:t>
            </a:r>
            <a:r>
              <a:rPr lang="es-419" sz="1200"/>
              <a:t>Servicios TCP (Cont.)</a:t>
            </a:r>
          </a:p>
        </p:txBody>
      </p:sp>
      <p:sp>
        <p:nvSpPr>
          <p:cNvPr id="4" name="Slide Number Placeholder 3"/>
          <p:cNvSpPr>
            <a:spLocks noGrp="1"/>
          </p:cNvSpPr>
          <p:nvPr>
            <p:ph type="sldNum" sz="quarter" idx="5"/>
          </p:nvPr>
        </p:nvSpPr>
        <p:spPr/>
        <p:txBody>
          <a:bodyPr/>
          <a:lstStyle/>
          <a:p>
            <a:pPr rtl="0"/>
            <a:fld id="{5641018C-6CAF-B84E-B92C-ECB119457FBA}" type="slidenum">
              <a:rPr/>
              <a:pPr rtl="0"/>
              <a:t>51</a:t>
            </a:fld>
            <a:endParaRPr/>
          </a:p>
        </p:txBody>
      </p:sp>
    </p:spTree>
    <p:extLst>
      <p:ext uri="{BB962C8B-B14F-4D97-AF65-F5344CB8AC3E}">
        <p14:creationId xmlns="" xmlns:p14="http://schemas.microsoft.com/office/powerpoint/2010/main" val="14183891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t>3.7 – Vulnerabilidades de TCP y UDP</a:t>
            </a:r>
          </a:p>
          <a:p>
            <a:pPr rtl="0"/>
            <a:r>
              <a:rPr lang="es-419"/>
              <a:t>3.7.3 - </a:t>
            </a:r>
            <a:r>
              <a:rPr lang="es-419" sz="1200"/>
              <a:t>Ataques de TCP</a:t>
            </a:r>
          </a:p>
        </p:txBody>
      </p:sp>
      <p:sp>
        <p:nvSpPr>
          <p:cNvPr id="4" name="Slide Number Placeholder 3"/>
          <p:cNvSpPr>
            <a:spLocks noGrp="1"/>
          </p:cNvSpPr>
          <p:nvPr>
            <p:ph type="sldNum" sz="quarter" idx="5"/>
          </p:nvPr>
        </p:nvSpPr>
        <p:spPr/>
        <p:txBody>
          <a:bodyPr/>
          <a:lstStyle/>
          <a:p>
            <a:pPr rtl="0"/>
            <a:fld id="{5641018C-6CAF-B84E-B92C-ECB119457FBA}" type="slidenum">
              <a:rPr/>
              <a:pPr rtl="0"/>
              <a:t>52</a:t>
            </a:fld>
            <a:endParaRPr/>
          </a:p>
        </p:txBody>
      </p:sp>
    </p:spTree>
    <p:extLst>
      <p:ext uri="{BB962C8B-B14F-4D97-AF65-F5344CB8AC3E}">
        <p14:creationId xmlns="" xmlns:p14="http://schemas.microsoft.com/office/powerpoint/2010/main" val="208531303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t>3.7 – Vulnerabilidades de TCP y UDP</a:t>
            </a:r>
          </a:p>
          <a:p>
            <a:pPr rtl="0"/>
            <a:r>
              <a:rPr lang="es-419"/>
              <a:t>3.7.3 - </a:t>
            </a:r>
            <a:r>
              <a:rPr lang="es-419" sz="1200"/>
              <a:t>Ataques de TCP (Cont.)</a:t>
            </a:r>
          </a:p>
        </p:txBody>
      </p:sp>
      <p:sp>
        <p:nvSpPr>
          <p:cNvPr id="4" name="Slide Number Placeholder 3"/>
          <p:cNvSpPr>
            <a:spLocks noGrp="1"/>
          </p:cNvSpPr>
          <p:nvPr>
            <p:ph type="sldNum" sz="quarter" idx="5"/>
          </p:nvPr>
        </p:nvSpPr>
        <p:spPr/>
        <p:txBody>
          <a:bodyPr/>
          <a:lstStyle/>
          <a:p>
            <a:pPr rtl="0"/>
            <a:fld id="{5641018C-6CAF-B84E-B92C-ECB119457FBA}" type="slidenum">
              <a:rPr/>
              <a:pPr rtl="0"/>
              <a:t>53</a:t>
            </a:fld>
            <a:endParaRPr/>
          </a:p>
        </p:txBody>
      </p:sp>
    </p:spTree>
    <p:extLst>
      <p:ext uri="{BB962C8B-B14F-4D97-AF65-F5344CB8AC3E}">
        <p14:creationId xmlns="" xmlns:p14="http://schemas.microsoft.com/office/powerpoint/2010/main" val="167001442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t>3.7 – Vulnerabilidades de TCP y UDP</a:t>
            </a:r>
          </a:p>
          <a:p>
            <a:pPr rtl="0"/>
            <a:r>
              <a:rPr lang="es-419"/>
              <a:t>3.7.3 - </a:t>
            </a:r>
            <a:r>
              <a:rPr lang="es-419" sz="1200"/>
              <a:t>Ataques de TCP (Cont.)</a:t>
            </a:r>
          </a:p>
        </p:txBody>
      </p:sp>
      <p:sp>
        <p:nvSpPr>
          <p:cNvPr id="4" name="Slide Number Placeholder 3"/>
          <p:cNvSpPr>
            <a:spLocks noGrp="1"/>
          </p:cNvSpPr>
          <p:nvPr>
            <p:ph type="sldNum" sz="quarter" idx="5"/>
          </p:nvPr>
        </p:nvSpPr>
        <p:spPr/>
        <p:txBody>
          <a:bodyPr/>
          <a:lstStyle/>
          <a:p>
            <a:pPr rtl="0"/>
            <a:fld id="{5641018C-6CAF-B84E-B92C-ECB119457FBA}" type="slidenum">
              <a:rPr/>
              <a:pPr rtl="0"/>
              <a:t>54</a:t>
            </a:fld>
            <a:endParaRPr/>
          </a:p>
        </p:txBody>
      </p:sp>
    </p:spTree>
    <p:extLst>
      <p:ext uri="{BB962C8B-B14F-4D97-AF65-F5344CB8AC3E}">
        <p14:creationId xmlns="" xmlns:p14="http://schemas.microsoft.com/office/powerpoint/2010/main" val="334746588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t>3.7 – Vulnerabilidades de TCP y UDP</a:t>
            </a:r>
          </a:p>
          <a:p>
            <a:pPr rtl="0"/>
            <a:r>
              <a:rPr lang="es-419"/>
              <a:t>3.7.4 - </a:t>
            </a:r>
            <a:r>
              <a:rPr lang="es-419" sz="1200"/>
              <a:t>Encabezado y Operación del Segmento UDP</a:t>
            </a:r>
          </a:p>
        </p:txBody>
      </p:sp>
      <p:sp>
        <p:nvSpPr>
          <p:cNvPr id="4" name="Slide Number Placeholder 3"/>
          <p:cNvSpPr>
            <a:spLocks noGrp="1"/>
          </p:cNvSpPr>
          <p:nvPr>
            <p:ph type="sldNum" sz="quarter" idx="5"/>
          </p:nvPr>
        </p:nvSpPr>
        <p:spPr/>
        <p:txBody>
          <a:bodyPr/>
          <a:lstStyle/>
          <a:p>
            <a:pPr rtl="0"/>
            <a:fld id="{5641018C-6CAF-B84E-B92C-ECB119457FBA}" type="slidenum">
              <a:rPr/>
              <a:pPr rtl="0"/>
              <a:t>55</a:t>
            </a:fld>
            <a:endParaRPr/>
          </a:p>
        </p:txBody>
      </p:sp>
    </p:spTree>
    <p:extLst>
      <p:ext uri="{BB962C8B-B14F-4D97-AF65-F5344CB8AC3E}">
        <p14:creationId xmlns="" xmlns:p14="http://schemas.microsoft.com/office/powerpoint/2010/main" val="309025943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t>3.7 – Vulnerabilidades de TCP y UDP</a:t>
            </a:r>
          </a:p>
          <a:p>
            <a:pPr rtl="0"/>
            <a:r>
              <a:rPr lang="es-419"/>
              <a:t>3.7.5 - </a:t>
            </a:r>
            <a:r>
              <a:rPr lang="es-419" sz="1200"/>
              <a:t>Ataques de UDP</a:t>
            </a:r>
          </a:p>
          <a:p>
            <a:pPr rtl="0"/>
            <a:r>
              <a:rPr lang="es-419" sz="1200"/>
              <a:t>3.7.6 – Verifique su comprensión: vulnerabilidades TCP y UDP</a:t>
            </a:r>
          </a:p>
        </p:txBody>
      </p:sp>
      <p:sp>
        <p:nvSpPr>
          <p:cNvPr id="4" name="Slide Number Placeholder 3"/>
          <p:cNvSpPr>
            <a:spLocks noGrp="1"/>
          </p:cNvSpPr>
          <p:nvPr>
            <p:ph type="sldNum" sz="quarter" idx="5"/>
          </p:nvPr>
        </p:nvSpPr>
        <p:spPr/>
        <p:txBody>
          <a:bodyPr/>
          <a:lstStyle/>
          <a:p>
            <a:pPr rtl="0"/>
            <a:fld id="{5641018C-6CAF-B84E-B92C-ECB119457FBA}" type="slidenum">
              <a:rPr/>
              <a:pPr rtl="0"/>
              <a:t>56</a:t>
            </a:fld>
            <a:endParaRPr/>
          </a:p>
        </p:txBody>
      </p:sp>
    </p:spTree>
    <p:extLst>
      <p:ext uri="{BB962C8B-B14F-4D97-AF65-F5344CB8AC3E}">
        <p14:creationId xmlns="" xmlns:p14="http://schemas.microsoft.com/office/powerpoint/2010/main" val="22540943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t>3.8 – Servicios IP </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57</a:t>
            </a:fld>
            <a:endParaRPr/>
          </a:p>
        </p:txBody>
      </p:sp>
    </p:spTree>
    <p:extLst>
      <p:ext uri="{BB962C8B-B14F-4D97-AF65-F5344CB8AC3E}">
        <p14:creationId xmlns="" xmlns:p14="http://schemas.microsoft.com/office/powerpoint/2010/main" val="302227860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t>3.8 – Servicios IP</a:t>
            </a:r>
          </a:p>
          <a:p>
            <a:pPr rtl="0"/>
            <a:r>
              <a:rPr lang="es-419"/>
              <a:t>3.8.1 – Vulnerabilidades de ARP</a:t>
            </a:r>
          </a:p>
        </p:txBody>
      </p:sp>
      <p:sp>
        <p:nvSpPr>
          <p:cNvPr id="4" name="Slide Number Placeholder 3"/>
          <p:cNvSpPr>
            <a:spLocks noGrp="1"/>
          </p:cNvSpPr>
          <p:nvPr>
            <p:ph type="sldNum" sz="quarter" idx="5"/>
          </p:nvPr>
        </p:nvSpPr>
        <p:spPr/>
        <p:txBody>
          <a:bodyPr/>
          <a:lstStyle/>
          <a:p>
            <a:pPr rtl="0"/>
            <a:fld id="{5641018C-6CAF-B84E-B92C-ECB119457FBA}" type="slidenum">
              <a:rPr/>
              <a:pPr rtl="0"/>
              <a:t>58</a:t>
            </a:fld>
            <a:endParaRPr/>
          </a:p>
        </p:txBody>
      </p:sp>
    </p:spTree>
    <p:extLst>
      <p:ext uri="{BB962C8B-B14F-4D97-AF65-F5344CB8AC3E}">
        <p14:creationId xmlns="" xmlns:p14="http://schemas.microsoft.com/office/powerpoint/2010/main" val="313461791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t>3.8 – Servicios IP</a:t>
            </a:r>
          </a:p>
          <a:p>
            <a:pPr rtl="0"/>
            <a:r>
              <a:rPr lang="es-419"/>
              <a:t>3.8.2 – </a:t>
            </a:r>
            <a:r>
              <a:rPr lang="es-419" sz="1200"/>
              <a:t>Envenenamiento de Caché de ARP</a:t>
            </a:r>
          </a:p>
        </p:txBody>
      </p:sp>
      <p:sp>
        <p:nvSpPr>
          <p:cNvPr id="4" name="Slide Number Placeholder 3"/>
          <p:cNvSpPr>
            <a:spLocks noGrp="1"/>
          </p:cNvSpPr>
          <p:nvPr>
            <p:ph type="sldNum" sz="quarter" idx="5"/>
          </p:nvPr>
        </p:nvSpPr>
        <p:spPr/>
        <p:txBody>
          <a:bodyPr/>
          <a:lstStyle/>
          <a:p>
            <a:pPr rtl="0"/>
            <a:fld id="{5641018C-6CAF-B84E-B92C-ECB119457FBA}" type="slidenum">
              <a:rPr/>
              <a:pPr rtl="0"/>
              <a:t>59</a:t>
            </a:fld>
            <a:endParaRPr/>
          </a:p>
        </p:txBody>
      </p:sp>
    </p:spTree>
    <p:extLst>
      <p:ext uri="{BB962C8B-B14F-4D97-AF65-F5344CB8AC3E}">
        <p14:creationId xmlns="" xmlns:p14="http://schemas.microsoft.com/office/powerpoint/2010/main" val="2557545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solidFill>
                  <a:schemeClr val="accent5">
                    <a:lumMod val="40000"/>
                    <a:lumOff val="60000"/>
                  </a:schemeClr>
                </a:solidFill>
              </a:rPr>
              <a:t>3.1 - Estado Actual de la Ciberseguridad</a:t>
            </a:r>
          </a:p>
          <a:p>
            <a:pPr rtl="0"/>
            <a:r>
              <a:rPr lang="es-419">
                <a:solidFill>
                  <a:schemeClr val="accent5">
                    <a:lumMod val="40000"/>
                    <a:lumOff val="60000"/>
                  </a:schemeClr>
                </a:solidFill>
              </a:rPr>
              <a:t>3.1.2 - Vectores de Ataques de Red</a:t>
            </a:r>
          </a:p>
        </p:txBody>
      </p:sp>
      <p:sp>
        <p:nvSpPr>
          <p:cNvPr id="4" name="Slide Number Placeholder 3"/>
          <p:cNvSpPr>
            <a:spLocks noGrp="1"/>
          </p:cNvSpPr>
          <p:nvPr>
            <p:ph type="sldNum" sz="quarter" idx="5"/>
          </p:nvPr>
        </p:nvSpPr>
        <p:spPr/>
        <p:txBody>
          <a:bodyPr/>
          <a:lstStyle/>
          <a:p>
            <a:pPr rtl="0"/>
            <a:fld id="{5641018C-6CAF-B84E-B92C-ECB119457FBA}" type="slidenum">
              <a:rPr/>
              <a:pPr rtl="0"/>
              <a:t>6</a:t>
            </a:fld>
            <a:endParaRPr/>
          </a:p>
        </p:txBody>
      </p:sp>
    </p:spTree>
    <p:extLst>
      <p:ext uri="{BB962C8B-B14F-4D97-AF65-F5344CB8AC3E}">
        <p14:creationId xmlns="" xmlns:p14="http://schemas.microsoft.com/office/powerpoint/2010/main" val="383507251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t>3.8 – Servicios IP</a:t>
            </a:r>
          </a:p>
          <a:p>
            <a:pPr rtl="0"/>
            <a:r>
              <a:rPr lang="es-419"/>
              <a:t>3.8.3 – </a:t>
            </a:r>
            <a:r>
              <a:rPr lang="es-419" sz="1200"/>
              <a:t>Video – Suplantación de ARP</a:t>
            </a:r>
          </a:p>
        </p:txBody>
      </p:sp>
      <p:sp>
        <p:nvSpPr>
          <p:cNvPr id="4" name="Slide Number Placeholder 3"/>
          <p:cNvSpPr>
            <a:spLocks noGrp="1"/>
          </p:cNvSpPr>
          <p:nvPr>
            <p:ph type="sldNum" sz="quarter" idx="5"/>
          </p:nvPr>
        </p:nvSpPr>
        <p:spPr/>
        <p:txBody>
          <a:bodyPr/>
          <a:lstStyle/>
          <a:p>
            <a:pPr rtl="0"/>
            <a:fld id="{5641018C-6CAF-B84E-B92C-ECB119457FBA}" type="slidenum">
              <a:rPr/>
              <a:pPr rtl="0"/>
              <a:t>60</a:t>
            </a:fld>
            <a:endParaRPr/>
          </a:p>
        </p:txBody>
      </p:sp>
    </p:spTree>
    <p:extLst>
      <p:ext uri="{BB962C8B-B14F-4D97-AF65-F5344CB8AC3E}">
        <p14:creationId xmlns="" xmlns:p14="http://schemas.microsoft.com/office/powerpoint/2010/main" val="316325565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t>3.8 – Servicios IP</a:t>
            </a:r>
          </a:p>
          <a:p>
            <a:pPr rtl="0"/>
            <a:r>
              <a:rPr lang="es-419"/>
              <a:t>3.8.4 – Ataques de DNS</a:t>
            </a:r>
          </a:p>
        </p:txBody>
      </p:sp>
      <p:sp>
        <p:nvSpPr>
          <p:cNvPr id="4" name="Slide Number Placeholder 3"/>
          <p:cNvSpPr>
            <a:spLocks noGrp="1"/>
          </p:cNvSpPr>
          <p:nvPr>
            <p:ph type="sldNum" sz="quarter" idx="5"/>
          </p:nvPr>
        </p:nvSpPr>
        <p:spPr/>
        <p:txBody>
          <a:bodyPr/>
          <a:lstStyle/>
          <a:p>
            <a:pPr rtl="0"/>
            <a:fld id="{5641018C-6CAF-B84E-B92C-ECB119457FBA}" type="slidenum">
              <a:rPr/>
              <a:pPr rtl="0"/>
              <a:t>61</a:t>
            </a:fld>
            <a:endParaRPr/>
          </a:p>
        </p:txBody>
      </p:sp>
    </p:spTree>
    <p:extLst>
      <p:ext uri="{BB962C8B-B14F-4D97-AF65-F5344CB8AC3E}">
        <p14:creationId xmlns="" xmlns:p14="http://schemas.microsoft.com/office/powerpoint/2010/main" val="397354950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t>3.8 – Servicios IP</a:t>
            </a:r>
          </a:p>
          <a:p>
            <a:pPr rtl="0"/>
            <a:r>
              <a:rPr lang="es-419"/>
              <a:t>3.8.4 – </a:t>
            </a:r>
            <a:r>
              <a:rPr lang="es-419" sz="1200"/>
              <a:t>Ataques de DNS (Cont.)</a:t>
            </a:r>
          </a:p>
        </p:txBody>
      </p:sp>
      <p:sp>
        <p:nvSpPr>
          <p:cNvPr id="4" name="Slide Number Placeholder 3"/>
          <p:cNvSpPr>
            <a:spLocks noGrp="1"/>
          </p:cNvSpPr>
          <p:nvPr>
            <p:ph type="sldNum" sz="quarter" idx="5"/>
          </p:nvPr>
        </p:nvSpPr>
        <p:spPr/>
        <p:txBody>
          <a:bodyPr/>
          <a:lstStyle/>
          <a:p>
            <a:pPr rtl="0"/>
            <a:fld id="{5641018C-6CAF-B84E-B92C-ECB119457FBA}" type="slidenum">
              <a:rPr/>
              <a:pPr rtl="0"/>
              <a:t>62</a:t>
            </a:fld>
            <a:endParaRPr/>
          </a:p>
        </p:txBody>
      </p:sp>
    </p:spTree>
    <p:extLst>
      <p:ext uri="{BB962C8B-B14F-4D97-AF65-F5344CB8AC3E}">
        <p14:creationId xmlns="" xmlns:p14="http://schemas.microsoft.com/office/powerpoint/2010/main" val="298539764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t>3.8 – Servicios IP</a:t>
            </a:r>
          </a:p>
          <a:p>
            <a:pPr rtl="0"/>
            <a:r>
              <a:rPr lang="es-419"/>
              <a:t>3.8.4 – </a:t>
            </a:r>
            <a:r>
              <a:rPr lang="es-419" sz="1200"/>
              <a:t>Ataques de DNS (Cont.)</a:t>
            </a:r>
          </a:p>
        </p:txBody>
      </p:sp>
      <p:sp>
        <p:nvSpPr>
          <p:cNvPr id="4" name="Slide Number Placeholder 3"/>
          <p:cNvSpPr>
            <a:spLocks noGrp="1"/>
          </p:cNvSpPr>
          <p:nvPr>
            <p:ph type="sldNum" sz="quarter" idx="5"/>
          </p:nvPr>
        </p:nvSpPr>
        <p:spPr/>
        <p:txBody>
          <a:bodyPr/>
          <a:lstStyle/>
          <a:p>
            <a:pPr rtl="0"/>
            <a:fld id="{5641018C-6CAF-B84E-B92C-ECB119457FBA}" type="slidenum">
              <a:rPr/>
              <a:pPr rtl="0"/>
              <a:t>63</a:t>
            </a:fld>
            <a:endParaRPr/>
          </a:p>
        </p:txBody>
      </p:sp>
    </p:spTree>
    <p:extLst>
      <p:ext uri="{BB962C8B-B14F-4D97-AF65-F5344CB8AC3E}">
        <p14:creationId xmlns="" xmlns:p14="http://schemas.microsoft.com/office/powerpoint/2010/main" val="220786249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t>3.8 – Servicios IP</a:t>
            </a:r>
          </a:p>
          <a:p>
            <a:pPr rtl="0"/>
            <a:r>
              <a:rPr lang="es-419"/>
              <a:t>3.8.4 – </a:t>
            </a:r>
            <a:r>
              <a:rPr lang="es-419" sz="1200"/>
              <a:t>Ataques de DNS (Cont.)</a:t>
            </a:r>
          </a:p>
        </p:txBody>
      </p:sp>
      <p:sp>
        <p:nvSpPr>
          <p:cNvPr id="4" name="Slide Number Placeholder 3"/>
          <p:cNvSpPr>
            <a:spLocks noGrp="1"/>
          </p:cNvSpPr>
          <p:nvPr>
            <p:ph type="sldNum" sz="quarter" idx="5"/>
          </p:nvPr>
        </p:nvSpPr>
        <p:spPr/>
        <p:txBody>
          <a:bodyPr/>
          <a:lstStyle/>
          <a:p>
            <a:pPr rtl="0"/>
            <a:fld id="{5641018C-6CAF-B84E-B92C-ECB119457FBA}" type="slidenum">
              <a:rPr/>
              <a:pPr rtl="0"/>
              <a:t>64</a:t>
            </a:fld>
            <a:endParaRPr/>
          </a:p>
        </p:txBody>
      </p:sp>
    </p:spTree>
    <p:extLst>
      <p:ext uri="{BB962C8B-B14F-4D97-AF65-F5344CB8AC3E}">
        <p14:creationId xmlns="" xmlns:p14="http://schemas.microsoft.com/office/powerpoint/2010/main" val="161633664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t>3.8 – Servicios IP</a:t>
            </a:r>
          </a:p>
          <a:p>
            <a:pPr rtl="0"/>
            <a:r>
              <a:rPr lang="es-419"/>
              <a:t>3.8.5 – </a:t>
            </a:r>
            <a:r>
              <a:rPr lang="es-419" sz="1200"/>
              <a:t>Tunelización del DNS</a:t>
            </a:r>
          </a:p>
        </p:txBody>
      </p:sp>
      <p:sp>
        <p:nvSpPr>
          <p:cNvPr id="4" name="Slide Number Placeholder 3"/>
          <p:cNvSpPr>
            <a:spLocks noGrp="1"/>
          </p:cNvSpPr>
          <p:nvPr>
            <p:ph type="sldNum" sz="quarter" idx="5"/>
          </p:nvPr>
        </p:nvSpPr>
        <p:spPr/>
        <p:txBody>
          <a:bodyPr/>
          <a:lstStyle/>
          <a:p>
            <a:pPr rtl="0"/>
            <a:fld id="{5641018C-6CAF-B84E-B92C-ECB119457FBA}" type="slidenum">
              <a:rPr/>
              <a:pPr rtl="0"/>
              <a:t>65</a:t>
            </a:fld>
            <a:endParaRPr/>
          </a:p>
        </p:txBody>
      </p:sp>
    </p:spTree>
    <p:extLst>
      <p:ext uri="{BB962C8B-B14F-4D97-AF65-F5344CB8AC3E}">
        <p14:creationId xmlns="" xmlns:p14="http://schemas.microsoft.com/office/powerpoint/2010/main" val="92729364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t>3.8 – Servicios IP</a:t>
            </a:r>
          </a:p>
          <a:p>
            <a:pPr rtl="0"/>
            <a:r>
              <a:rPr lang="es-419"/>
              <a:t>3.8.6 – </a:t>
            </a:r>
            <a:r>
              <a:rPr lang="es-419" sz="1200"/>
              <a:t>DHCP</a:t>
            </a:r>
          </a:p>
        </p:txBody>
      </p:sp>
      <p:sp>
        <p:nvSpPr>
          <p:cNvPr id="4" name="Slide Number Placeholder 3"/>
          <p:cNvSpPr>
            <a:spLocks noGrp="1"/>
          </p:cNvSpPr>
          <p:nvPr>
            <p:ph type="sldNum" sz="quarter" idx="5"/>
          </p:nvPr>
        </p:nvSpPr>
        <p:spPr/>
        <p:txBody>
          <a:bodyPr/>
          <a:lstStyle/>
          <a:p>
            <a:pPr rtl="0"/>
            <a:fld id="{5641018C-6CAF-B84E-B92C-ECB119457FBA}" type="slidenum">
              <a:rPr/>
              <a:pPr rtl="0"/>
              <a:t>66</a:t>
            </a:fld>
            <a:endParaRPr/>
          </a:p>
        </p:txBody>
      </p:sp>
    </p:spTree>
    <p:extLst>
      <p:ext uri="{BB962C8B-B14F-4D97-AF65-F5344CB8AC3E}">
        <p14:creationId xmlns="" xmlns:p14="http://schemas.microsoft.com/office/powerpoint/2010/main" val="261329867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t>3.8 – Servicios IP</a:t>
            </a:r>
          </a:p>
          <a:p>
            <a:pPr rtl="0"/>
            <a:r>
              <a:rPr lang="es-419"/>
              <a:t>3.8.7 – </a:t>
            </a:r>
            <a:r>
              <a:rPr lang="es-419" sz="1200"/>
              <a:t>Ataques de DHCP</a:t>
            </a:r>
          </a:p>
        </p:txBody>
      </p:sp>
      <p:sp>
        <p:nvSpPr>
          <p:cNvPr id="4" name="Slide Number Placeholder 3"/>
          <p:cNvSpPr>
            <a:spLocks noGrp="1"/>
          </p:cNvSpPr>
          <p:nvPr>
            <p:ph type="sldNum" sz="quarter" idx="5"/>
          </p:nvPr>
        </p:nvSpPr>
        <p:spPr/>
        <p:txBody>
          <a:bodyPr/>
          <a:lstStyle/>
          <a:p>
            <a:pPr rtl="0"/>
            <a:fld id="{5641018C-6CAF-B84E-B92C-ECB119457FBA}" type="slidenum">
              <a:rPr/>
              <a:pPr rtl="0"/>
              <a:t>67</a:t>
            </a:fld>
            <a:endParaRPr/>
          </a:p>
        </p:txBody>
      </p:sp>
    </p:spTree>
    <p:extLst>
      <p:ext uri="{BB962C8B-B14F-4D97-AF65-F5344CB8AC3E}">
        <p14:creationId xmlns="" xmlns:p14="http://schemas.microsoft.com/office/powerpoint/2010/main" val="303545211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t>3.8 – Servicios IP</a:t>
            </a:r>
          </a:p>
          <a:p>
            <a:pPr rtl="0"/>
            <a:r>
              <a:rPr lang="es-419"/>
              <a:t>3.8.7 – </a:t>
            </a:r>
            <a:r>
              <a:rPr lang="es-419" sz="1200"/>
              <a:t>Ataques DHCP (Cont.)</a:t>
            </a:r>
          </a:p>
        </p:txBody>
      </p:sp>
      <p:sp>
        <p:nvSpPr>
          <p:cNvPr id="4" name="Slide Number Placeholder 3"/>
          <p:cNvSpPr>
            <a:spLocks noGrp="1"/>
          </p:cNvSpPr>
          <p:nvPr>
            <p:ph type="sldNum" sz="quarter" idx="5"/>
          </p:nvPr>
        </p:nvSpPr>
        <p:spPr/>
        <p:txBody>
          <a:bodyPr/>
          <a:lstStyle/>
          <a:p>
            <a:pPr rtl="0"/>
            <a:fld id="{5641018C-6CAF-B84E-B92C-ECB119457FBA}" type="slidenum">
              <a:rPr/>
              <a:pPr rtl="0"/>
              <a:t>68</a:t>
            </a:fld>
            <a:endParaRPr/>
          </a:p>
        </p:txBody>
      </p:sp>
    </p:spTree>
    <p:extLst>
      <p:ext uri="{BB962C8B-B14F-4D97-AF65-F5344CB8AC3E}">
        <p14:creationId xmlns="" xmlns:p14="http://schemas.microsoft.com/office/powerpoint/2010/main" val="178715011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t>3.8 – Servicios IP</a:t>
            </a:r>
          </a:p>
          <a:p>
            <a:pPr rtl="0"/>
            <a:r>
              <a:rPr lang="es-419"/>
              <a:t>3.8.8 - </a:t>
            </a:r>
            <a:r>
              <a:rPr lang="es-419" sz="1200"/>
              <a:t>Lab – Explorar tráfico DNS</a:t>
            </a:r>
          </a:p>
        </p:txBody>
      </p:sp>
      <p:sp>
        <p:nvSpPr>
          <p:cNvPr id="4" name="Slide Number Placeholder 3"/>
          <p:cNvSpPr>
            <a:spLocks noGrp="1"/>
          </p:cNvSpPr>
          <p:nvPr>
            <p:ph type="sldNum" sz="quarter" idx="5"/>
          </p:nvPr>
        </p:nvSpPr>
        <p:spPr/>
        <p:txBody>
          <a:bodyPr/>
          <a:lstStyle/>
          <a:p>
            <a:pPr rtl="0"/>
            <a:fld id="{5641018C-6CAF-B84E-B92C-ECB119457FBA}" type="slidenum">
              <a:rPr/>
              <a:pPr rtl="0"/>
              <a:t>69</a:t>
            </a:fld>
            <a:endParaRPr/>
          </a:p>
        </p:txBody>
      </p:sp>
    </p:spTree>
    <p:extLst>
      <p:ext uri="{BB962C8B-B14F-4D97-AF65-F5344CB8AC3E}">
        <p14:creationId xmlns="" xmlns:p14="http://schemas.microsoft.com/office/powerpoint/2010/main" val="3777700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solidFill>
                  <a:schemeClr val="accent5">
                    <a:lumMod val="40000"/>
                    <a:lumOff val="60000"/>
                  </a:schemeClr>
                </a:solidFill>
              </a:rPr>
              <a:t>3.1 - Estado actual de la ciberseguridad</a:t>
            </a:r>
          </a:p>
          <a:p>
            <a:pPr rtl="0"/>
            <a:r>
              <a:rPr lang="es-419">
                <a:solidFill>
                  <a:schemeClr val="accent5">
                    <a:lumMod val="40000"/>
                    <a:lumOff val="60000"/>
                  </a:schemeClr>
                </a:solidFill>
              </a:rPr>
              <a:t>3.1.3 – Pérdida de datos</a:t>
            </a:r>
          </a:p>
        </p:txBody>
      </p:sp>
      <p:sp>
        <p:nvSpPr>
          <p:cNvPr id="4" name="Slide Number Placeholder 3"/>
          <p:cNvSpPr>
            <a:spLocks noGrp="1"/>
          </p:cNvSpPr>
          <p:nvPr>
            <p:ph type="sldNum" sz="quarter" idx="5"/>
          </p:nvPr>
        </p:nvSpPr>
        <p:spPr/>
        <p:txBody>
          <a:bodyPr/>
          <a:lstStyle/>
          <a:p>
            <a:pPr rtl="0"/>
            <a:fld id="{5641018C-6CAF-B84E-B92C-ECB119457FBA}" type="slidenum">
              <a:rPr/>
              <a:pPr rtl="0"/>
              <a:t>7</a:t>
            </a:fld>
            <a:endParaRPr/>
          </a:p>
        </p:txBody>
      </p:sp>
    </p:spTree>
    <p:extLst>
      <p:ext uri="{BB962C8B-B14F-4D97-AF65-F5344CB8AC3E}">
        <p14:creationId xmlns="" xmlns:p14="http://schemas.microsoft.com/office/powerpoint/2010/main" val="317379693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t>3.9 – Mejores prácticas en seguridad de redes</a:t>
            </a:r>
          </a:p>
        </p:txBody>
      </p:sp>
      <p:sp>
        <p:nvSpPr>
          <p:cNvPr id="4" name="Slide Number Placeholder 3"/>
          <p:cNvSpPr>
            <a:spLocks noGrp="1"/>
          </p:cNvSpPr>
          <p:nvPr>
            <p:ph type="sldNum" sz="quarter" idx="10"/>
          </p:nvPr>
        </p:nvSpPr>
        <p:spPr/>
        <p:txBody>
          <a:bodyPr/>
          <a:lstStyle/>
          <a:p>
            <a:pPr rtl="0"/>
            <a:fld id="{5641018C-6CAF-B84E-B92C-ECB119457FBA}" type="slidenum">
              <a:rPr/>
              <a:pPr rtl="0"/>
              <a:t>70</a:t>
            </a:fld>
            <a:endParaRPr/>
          </a:p>
        </p:txBody>
      </p:sp>
    </p:spTree>
    <p:extLst>
      <p:ext uri="{BB962C8B-B14F-4D97-AF65-F5344CB8AC3E}">
        <p14:creationId xmlns="" xmlns:p14="http://schemas.microsoft.com/office/powerpoint/2010/main" val="419695089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t>3.9 – Mejores prácticas en seguridad de redes</a:t>
            </a:r>
          </a:p>
          <a:p>
            <a:pPr rtl="0"/>
            <a:r>
              <a:rPr lang="es-419"/>
              <a:t>3.9.1 - </a:t>
            </a:r>
            <a:r>
              <a:rPr lang="es-419" sz="1200"/>
              <a:t>Confidencialidad, Disponibilidad e Integridad.</a:t>
            </a:r>
          </a:p>
        </p:txBody>
      </p:sp>
      <p:sp>
        <p:nvSpPr>
          <p:cNvPr id="4" name="Slide Number Placeholder 3"/>
          <p:cNvSpPr>
            <a:spLocks noGrp="1"/>
          </p:cNvSpPr>
          <p:nvPr>
            <p:ph type="sldNum" sz="quarter" idx="5"/>
          </p:nvPr>
        </p:nvSpPr>
        <p:spPr/>
        <p:txBody>
          <a:bodyPr/>
          <a:lstStyle/>
          <a:p>
            <a:pPr rtl="0"/>
            <a:fld id="{5641018C-6CAF-B84E-B92C-ECB119457FBA}" type="slidenum">
              <a:rPr/>
              <a:pPr rtl="0"/>
              <a:t>71</a:t>
            </a:fld>
            <a:endParaRPr/>
          </a:p>
        </p:txBody>
      </p:sp>
    </p:spTree>
    <p:extLst>
      <p:ext uri="{BB962C8B-B14F-4D97-AF65-F5344CB8AC3E}">
        <p14:creationId xmlns="" xmlns:p14="http://schemas.microsoft.com/office/powerpoint/2010/main" val="176318431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t>3.9 – Mejores Prácticas en Seguridad de Redes</a:t>
            </a:r>
          </a:p>
          <a:p>
            <a:pPr rtl="0"/>
            <a:r>
              <a:rPr lang="es-419"/>
              <a:t>3.9.2 – Enfoque de Defensa en Profundidad</a:t>
            </a:r>
          </a:p>
        </p:txBody>
      </p:sp>
      <p:sp>
        <p:nvSpPr>
          <p:cNvPr id="4" name="Slide Number Placeholder 3"/>
          <p:cNvSpPr>
            <a:spLocks noGrp="1"/>
          </p:cNvSpPr>
          <p:nvPr>
            <p:ph type="sldNum" sz="quarter" idx="5"/>
          </p:nvPr>
        </p:nvSpPr>
        <p:spPr/>
        <p:txBody>
          <a:bodyPr/>
          <a:lstStyle/>
          <a:p>
            <a:pPr rtl="0"/>
            <a:fld id="{5641018C-6CAF-B84E-B92C-ECB119457FBA}" type="slidenum">
              <a:rPr/>
              <a:pPr rtl="0"/>
              <a:t>72</a:t>
            </a:fld>
            <a:endParaRPr/>
          </a:p>
        </p:txBody>
      </p:sp>
    </p:spTree>
    <p:extLst>
      <p:ext uri="{BB962C8B-B14F-4D97-AF65-F5344CB8AC3E}">
        <p14:creationId xmlns="" xmlns:p14="http://schemas.microsoft.com/office/powerpoint/2010/main" val="234699886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t>3.9 – Mejores prácticas en seguridad de redes</a:t>
            </a:r>
          </a:p>
          <a:p>
            <a:pPr rtl="0"/>
            <a:r>
              <a:rPr lang="es-419"/>
              <a:t>3.9.3 - Firewalls</a:t>
            </a:r>
          </a:p>
        </p:txBody>
      </p:sp>
      <p:sp>
        <p:nvSpPr>
          <p:cNvPr id="4" name="Slide Number Placeholder 3"/>
          <p:cNvSpPr>
            <a:spLocks noGrp="1"/>
          </p:cNvSpPr>
          <p:nvPr>
            <p:ph type="sldNum" sz="quarter" idx="5"/>
          </p:nvPr>
        </p:nvSpPr>
        <p:spPr/>
        <p:txBody>
          <a:bodyPr/>
          <a:lstStyle/>
          <a:p>
            <a:pPr rtl="0"/>
            <a:fld id="{5641018C-6CAF-B84E-B92C-ECB119457FBA}" type="slidenum">
              <a:rPr/>
              <a:pPr rtl="0"/>
              <a:t>73</a:t>
            </a:fld>
            <a:endParaRPr/>
          </a:p>
        </p:txBody>
      </p:sp>
    </p:spTree>
    <p:extLst>
      <p:ext uri="{BB962C8B-B14F-4D97-AF65-F5344CB8AC3E}">
        <p14:creationId xmlns="" xmlns:p14="http://schemas.microsoft.com/office/powerpoint/2010/main" val="281586961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t>3.9 – Mejores Prácticas en Seguridad de Redes</a:t>
            </a:r>
          </a:p>
          <a:p>
            <a:pPr rtl="0"/>
            <a:r>
              <a:rPr lang="es-419"/>
              <a:t>3.9.4 - IPS</a:t>
            </a:r>
          </a:p>
        </p:txBody>
      </p:sp>
      <p:sp>
        <p:nvSpPr>
          <p:cNvPr id="4" name="Slide Number Placeholder 3"/>
          <p:cNvSpPr>
            <a:spLocks noGrp="1"/>
          </p:cNvSpPr>
          <p:nvPr>
            <p:ph type="sldNum" sz="quarter" idx="5"/>
          </p:nvPr>
        </p:nvSpPr>
        <p:spPr/>
        <p:txBody>
          <a:bodyPr/>
          <a:lstStyle/>
          <a:p>
            <a:pPr rtl="0"/>
            <a:fld id="{5641018C-6CAF-B84E-B92C-ECB119457FBA}" type="slidenum">
              <a:rPr/>
              <a:pPr rtl="0"/>
              <a:t>74</a:t>
            </a:fld>
            <a:endParaRPr/>
          </a:p>
        </p:txBody>
      </p:sp>
    </p:spTree>
    <p:extLst>
      <p:ext uri="{BB962C8B-B14F-4D97-AF65-F5344CB8AC3E}">
        <p14:creationId xmlns="" xmlns:p14="http://schemas.microsoft.com/office/powerpoint/2010/main" val="126798380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t>3.9 – Mejores Prácticas en Seguridad de Redes</a:t>
            </a:r>
          </a:p>
          <a:p>
            <a:pPr rtl="0"/>
            <a:r>
              <a:rPr lang="es-419"/>
              <a:t>3.9.4 – IPS (Cont.)</a:t>
            </a:r>
          </a:p>
        </p:txBody>
      </p:sp>
      <p:sp>
        <p:nvSpPr>
          <p:cNvPr id="4" name="Slide Number Placeholder 3"/>
          <p:cNvSpPr>
            <a:spLocks noGrp="1"/>
          </p:cNvSpPr>
          <p:nvPr>
            <p:ph type="sldNum" sz="quarter" idx="5"/>
          </p:nvPr>
        </p:nvSpPr>
        <p:spPr/>
        <p:txBody>
          <a:bodyPr/>
          <a:lstStyle/>
          <a:p>
            <a:pPr rtl="0"/>
            <a:fld id="{5641018C-6CAF-B84E-B92C-ECB119457FBA}" type="slidenum">
              <a:rPr/>
              <a:pPr rtl="0"/>
              <a:t>75</a:t>
            </a:fld>
            <a:endParaRPr/>
          </a:p>
        </p:txBody>
      </p:sp>
    </p:spTree>
    <p:extLst>
      <p:ext uri="{BB962C8B-B14F-4D97-AF65-F5344CB8AC3E}">
        <p14:creationId xmlns="" xmlns:p14="http://schemas.microsoft.com/office/powerpoint/2010/main" val="143458145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t>3.9 – Mejores Prácticas en Seguridad de Redes</a:t>
            </a:r>
          </a:p>
          <a:p>
            <a:pPr rtl="0"/>
            <a:r>
              <a:rPr lang="es-419"/>
              <a:t>3.9.5 – Dispositivos de Seguridad de Contenido</a:t>
            </a:r>
          </a:p>
          <a:p>
            <a:pPr rtl="0"/>
            <a:r>
              <a:rPr lang="es-419"/>
              <a:t>3.9.6 – Verifique Su Comprensión – Mejores Prácticas de Seguridad de Red</a:t>
            </a:r>
          </a:p>
        </p:txBody>
      </p:sp>
      <p:sp>
        <p:nvSpPr>
          <p:cNvPr id="4" name="Slide Number Placeholder 3"/>
          <p:cNvSpPr>
            <a:spLocks noGrp="1"/>
          </p:cNvSpPr>
          <p:nvPr>
            <p:ph type="sldNum" sz="quarter" idx="5"/>
          </p:nvPr>
        </p:nvSpPr>
        <p:spPr/>
        <p:txBody>
          <a:bodyPr/>
          <a:lstStyle/>
          <a:p>
            <a:pPr rtl="0"/>
            <a:fld id="{5641018C-6CAF-B84E-B92C-ECB119457FBA}" type="slidenum">
              <a:rPr/>
              <a:pPr rtl="0"/>
              <a:t>76</a:t>
            </a:fld>
            <a:endParaRPr/>
          </a:p>
        </p:txBody>
      </p:sp>
    </p:spTree>
    <p:extLst>
      <p:ext uri="{BB962C8B-B14F-4D97-AF65-F5344CB8AC3E}">
        <p14:creationId xmlns="" xmlns:p14="http://schemas.microsoft.com/office/powerpoint/2010/main" val="13950329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t>3.10 - Criptografía</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77</a:t>
            </a:fld>
            <a:endParaRPr/>
          </a:p>
        </p:txBody>
      </p:sp>
    </p:spTree>
    <p:extLst>
      <p:ext uri="{BB962C8B-B14F-4D97-AF65-F5344CB8AC3E}">
        <p14:creationId xmlns="" xmlns:p14="http://schemas.microsoft.com/office/powerpoint/2010/main" val="304754576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t>3.10 - Criptografía</a:t>
            </a:r>
          </a:p>
          <a:p>
            <a:pPr rtl="0"/>
            <a:r>
              <a:rPr lang="es-419"/>
              <a:t>3.10.1 - </a:t>
            </a:r>
            <a:r>
              <a:rPr lang="es-419" sz="1200"/>
              <a:t>Video - Criptografía</a:t>
            </a:r>
          </a:p>
        </p:txBody>
      </p:sp>
      <p:sp>
        <p:nvSpPr>
          <p:cNvPr id="4" name="Slide Number Placeholder 3"/>
          <p:cNvSpPr>
            <a:spLocks noGrp="1"/>
          </p:cNvSpPr>
          <p:nvPr>
            <p:ph type="sldNum" sz="quarter" idx="5"/>
          </p:nvPr>
        </p:nvSpPr>
        <p:spPr/>
        <p:txBody>
          <a:bodyPr/>
          <a:lstStyle/>
          <a:p>
            <a:pPr rtl="0"/>
            <a:fld id="{5641018C-6CAF-B84E-B92C-ECB119457FBA}" type="slidenum">
              <a:rPr/>
              <a:pPr rtl="0"/>
              <a:t>78</a:t>
            </a:fld>
            <a:endParaRPr/>
          </a:p>
        </p:txBody>
      </p:sp>
    </p:spTree>
    <p:extLst>
      <p:ext uri="{BB962C8B-B14F-4D97-AF65-F5344CB8AC3E}">
        <p14:creationId xmlns="" xmlns:p14="http://schemas.microsoft.com/office/powerpoint/2010/main" val="262515004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t>3.10 - Criptografía</a:t>
            </a:r>
          </a:p>
          <a:p>
            <a:pPr rtl="0"/>
            <a:r>
              <a:rPr lang="es-419"/>
              <a:t>3.10.2 – Comunicaciones Seguras</a:t>
            </a:r>
          </a:p>
        </p:txBody>
      </p:sp>
      <p:sp>
        <p:nvSpPr>
          <p:cNvPr id="4" name="Slide Number Placeholder 3"/>
          <p:cNvSpPr>
            <a:spLocks noGrp="1"/>
          </p:cNvSpPr>
          <p:nvPr>
            <p:ph type="sldNum" sz="quarter" idx="5"/>
          </p:nvPr>
        </p:nvSpPr>
        <p:spPr/>
        <p:txBody>
          <a:bodyPr/>
          <a:lstStyle/>
          <a:p>
            <a:pPr rtl="0"/>
            <a:fld id="{5641018C-6CAF-B84E-B92C-ECB119457FBA}" type="slidenum">
              <a:rPr/>
              <a:pPr rtl="0"/>
              <a:t>79</a:t>
            </a:fld>
            <a:endParaRPr/>
          </a:p>
        </p:txBody>
      </p:sp>
    </p:spTree>
    <p:extLst>
      <p:ext uri="{BB962C8B-B14F-4D97-AF65-F5344CB8AC3E}">
        <p14:creationId xmlns="" xmlns:p14="http://schemas.microsoft.com/office/powerpoint/2010/main" val="3822260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solidFill>
                  <a:schemeClr val="accent5">
                    <a:lumMod val="40000"/>
                    <a:lumOff val="60000"/>
                  </a:schemeClr>
                </a:solidFill>
              </a:rPr>
              <a:t>3.1 - Estado actual de la ciberseguridad</a:t>
            </a:r>
          </a:p>
          <a:p>
            <a:pPr rtl="0"/>
            <a:r>
              <a:rPr lang="es-419">
                <a:solidFill>
                  <a:schemeClr val="accent5">
                    <a:lumMod val="40000"/>
                    <a:lumOff val="60000"/>
                  </a:schemeClr>
                </a:solidFill>
              </a:rPr>
              <a:t>3.1.3 – Pérdida de datos</a:t>
            </a:r>
          </a:p>
          <a:p>
            <a:pPr rtl="0"/>
            <a:r>
              <a:rPr lang="es-419">
                <a:solidFill>
                  <a:schemeClr val="accent5">
                    <a:lumMod val="40000"/>
                    <a:lumOff val="60000"/>
                  </a:schemeClr>
                </a:solidFill>
              </a:rPr>
              <a:t>3.1.4 – Verifique su comprensión - Estado actual de ciberseguridad</a:t>
            </a:r>
          </a:p>
        </p:txBody>
      </p:sp>
      <p:sp>
        <p:nvSpPr>
          <p:cNvPr id="4" name="Slide Number Placeholder 3"/>
          <p:cNvSpPr>
            <a:spLocks noGrp="1"/>
          </p:cNvSpPr>
          <p:nvPr>
            <p:ph type="sldNum" sz="quarter" idx="5"/>
          </p:nvPr>
        </p:nvSpPr>
        <p:spPr/>
        <p:txBody>
          <a:bodyPr/>
          <a:lstStyle/>
          <a:p>
            <a:pPr rtl="0"/>
            <a:fld id="{5641018C-6CAF-B84E-B92C-ECB119457FBA}" type="slidenum">
              <a:rPr/>
              <a:pPr rtl="0"/>
              <a:t>8</a:t>
            </a:fld>
            <a:endParaRPr/>
          </a:p>
        </p:txBody>
      </p:sp>
    </p:spTree>
    <p:extLst>
      <p:ext uri="{BB962C8B-B14F-4D97-AF65-F5344CB8AC3E}">
        <p14:creationId xmlns="" xmlns:p14="http://schemas.microsoft.com/office/powerpoint/2010/main" val="356856441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t>3.10 - Criptografía</a:t>
            </a:r>
          </a:p>
          <a:p>
            <a:pPr rtl="0"/>
            <a:r>
              <a:rPr lang="es-419"/>
              <a:t>3.10.3 – </a:t>
            </a:r>
            <a:r>
              <a:rPr lang="es-419" sz="1200"/>
              <a:t>Integridad de Datos</a:t>
            </a:r>
          </a:p>
        </p:txBody>
      </p:sp>
      <p:sp>
        <p:nvSpPr>
          <p:cNvPr id="4" name="Slide Number Placeholder 3"/>
          <p:cNvSpPr>
            <a:spLocks noGrp="1"/>
          </p:cNvSpPr>
          <p:nvPr>
            <p:ph type="sldNum" sz="quarter" idx="5"/>
          </p:nvPr>
        </p:nvSpPr>
        <p:spPr/>
        <p:txBody>
          <a:bodyPr/>
          <a:lstStyle/>
          <a:p>
            <a:pPr rtl="0"/>
            <a:fld id="{5641018C-6CAF-B84E-B92C-ECB119457FBA}" type="slidenum">
              <a:rPr/>
              <a:pPr rtl="0"/>
              <a:t>80</a:t>
            </a:fld>
            <a:endParaRPr/>
          </a:p>
        </p:txBody>
      </p:sp>
    </p:spTree>
    <p:extLst>
      <p:ext uri="{BB962C8B-B14F-4D97-AF65-F5344CB8AC3E}">
        <p14:creationId xmlns="" xmlns:p14="http://schemas.microsoft.com/office/powerpoint/2010/main" val="211504637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t>3.10 - Criptografía</a:t>
            </a:r>
          </a:p>
          <a:p>
            <a:pPr rtl="0"/>
            <a:r>
              <a:rPr lang="es-419"/>
              <a:t>3.10.4 – Funciones de Hash</a:t>
            </a:r>
          </a:p>
        </p:txBody>
      </p:sp>
      <p:sp>
        <p:nvSpPr>
          <p:cNvPr id="4" name="Slide Number Placeholder 3"/>
          <p:cNvSpPr>
            <a:spLocks noGrp="1"/>
          </p:cNvSpPr>
          <p:nvPr>
            <p:ph type="sldNum" sz="quarter" idx="5"/>
          </p:nvPr>
        </p:nvSpPr>
        <p:spPr/>
        <p:txBody>
          <a:bodyPr/>
          <a:lstStyle/>
          <a:p>
            <a:pPr rtl="0"/>
            <a:fld id="{5641018C-6CAF-B84E-B92C-ECB119457FBA}" type="slidenum">
              <a:rPr/>
              <a:pPr rtl="0"/>
              <a:t>81</a:t>
            </a:fld>
            <a:endParaRPr/>
          </a:p>
        </p:txBody>
      </p:sp>
    </p:spTree>
    <p:extLst>
      <p:ext uri="{BB962C8B-B14F-4D97-AF65-F5344CB8AC3E}">
        <p14:creationId xmlns="" xmlns:p14="http://schemas.microsoft.com/office/powerpoint/2010/main" val="5537379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t>3.10 - Criptografía</a:t>
            </a:r>
          </a:p>
          <a:p>
            <a:pPr rtl="0"/>
            <a:r>
              <a:rPr lang="es-419"/>
              <a:t>3.10.5 – Autenticación de Origen</a:t>
            </a:r>
          </a:p>
        </p:txBody>
      </p:sp>
      <p:sp>
        <p:nvSpPr>
          <p:cNvPr id="4" name="Slide Number Placeholder 3"/>
          <p:cNvSpPr>
            <a:spLocks noGrp="1"/>
          </p:cNvSpPr>
          <p:nvPr>
            <p:ph type="sldNum" sz="quarter" idx="5"/>
          </p:nvPr>
        </p:nvSpPr>
        <p:spPr/>
        <p:txBody>
          <a:bodyPr/>
          <a:lstStyle/>
          <a:p>
            <a:pPr rtl="0"/>
            <a:fld id="{5641018C-6CAF-B84E-B92C-ECB119457FBA}" type="slidenum">
              <a:rPr/>
              <a:pPr rtl="0"/>
              <a:t>82</a:t>
            </a:fld>
            <a:endParaRPr/>
          </a:p>
        </p:txBody>
      </p:sp>
    </p:spTree>
    <p:extLst>
      <p:ext uri="{BB962C8B-B14F-4D97-AF65-F5344CB8AC3E}">
        <p14:creationId xmlns="" xmlns:p14="http://schemas.microsoft.com/office/powerpoint/2010/main" val="352683000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t>3.10 - Criptografía</a:t>
            </a:r>
          </a:p>
          <a:p>
            <a:pPr rtl="0"/>
            <a:r>
              <a:rPr lang="es-419"/>
              <a:t>3.10.6 – </a:t>
            </a:r>
            <a:r>
              <a:rPr lang="es-419" sz="1200"/>
              <a:t>Confidencialidad de los Datos</a:t>
            </a:r>
          </a:p>
        </p:txBody>
      </p:sp>
      <p:sp>
        <p:nvSpPr>
          <p:cNvPr id="4" name="Slide Number Placeholder 3"/>
          <p:cNvSpPr>
            <a:spLocks noGrp="1"/>
          </p:cNvSpPr>
          <p:nvPr>
            <p:ph type="sldNum" sz="quarter" idx="5"/>
          </p:nvPr>
        </p:nvSpPr>
        <p:spPr/>
        <p:txBody>
          <a:bodyPr/>
          <a:lstStyle/>
          <a:p>
            <a:pPr rtl="0"/>
            <a:fld id="{5641018C-6CAF-B84E-B92C-ECB119457FBA}" type="slidenum">
              <a:rPr/>
              <a:pPr rtl="0"/>
              <a:t>83</a:t>
            </a:fld>
            <a:endParaRPr/>
          </a:p>
        </p:txBody>
      </p:sp>
    </p:spTree>
    <p:extLst>
      <p:ext uri="{BB962C8B-B14F-4D97-AF65-F5344CB8AC3E}">
        <p14:creationId xmlns="" xmlns:p14="http://schemas.microsoft.com/office/powerpoint/2010/main" val="6313338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t>3.10 - Criptografía</a:t>
            </a:r>
          </a:p>
          <a:p>
            <a:pPr rtl="0"/>
            <a:r>
              <a:rPr lang="es-419"/>
              <a:t>3.10.7 – Cifrado Simétrico</a:t>
            </a:r>
          </a:p>
        </p:txBody>
      </p:sp>
      <p:sp>
        <p:nvSpPr>
          <p:cNvPr id="4" name="Slide Number Placeholder 3"/>
          <p:cNvSpPr>
            <a:spLocks noGrp="1"/>
          </p:cNvSpPr>
          <p:nvPr>
            <p:ph type="sldNum" sz="quarter" idx="5"/>
          </p:nvPr>
        </p:nvSpPr>
        <p:spPr/>
        <p:txBody>
          <a:bodyPr/>
          <a:lstStyle/>
          <a:p>
            <a:pPr rtl="0"/>
            <a:fld id="{5641018C-6CAF-B84E-B92C-ECB119457FBA}" type="slidenum">
              <a:rPr/>
              <a:pPr rtl="0"/>
              <a:t>84</a:t>
            </a:fld>
            <a:endParaRPr/>
          </a:p>
        </p:txBody>
      </p:sp>
    </p:spTree>
    <p:extLst>
      <p:ext uri="{BB962C8B-B14F-4D97-AF65-F5344CB8AC3E}">
        <p14:creationId xmlns="" xmlns:p14="http://schemas.microsoft.com/office/powerpoint/2010/main" val="271240168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t>3.10 - Criptografía</a:t>
            </a:r>
          </a:p>
          <a:p>
            <a:pPr rtl="0"/>
            <a:r>
              <a:rPr lang="es-419"/>
              <a:t>3.10.7 – Cifrado Simétrico (Cont.)</a:t>
            </a:r>
          </a:p>
        </p:txBody>
      </p:sp>
      <p:sp>
        <p:nvSpPr>
          <p:cNvPr id="4" name="Slide Number Placeholder 3"/>
          <p:cNvSpPr>
            <a:spLocks noGrp="1"/>
          </p:cNvSpPr>
          <p:nvPr>
            <p:ph type="sldNum" sz="quarter" idx="5"/>
          </p:nvPr>
        </p:nvSpPr>
        <p:spPr/>
        <p:txBody>
          <a:bodyPr/>
          <a:lstStyle/>
          <a:p>
            <a:pPr rtl="0"/>
            <a:fld id="{5641018C-6CAF-B84E-B92C-ECB119457FBA}" type="slidenum">
              <a:rPr/>
              <a:pPr rtl="0"/>
              <a:t>85</a:t>
            </a:fld>
            <a:endParaRPr/>
          </a:p>
        </p:txBody>
      </p:sp>
    </p:spTree>
    <p:extLst>
      <p:ext uri="{BB962C8B-B14F-4D97-AF65-F5344CB8AC3E}">
        <p14:creationId xmlns="" xmlns:p14="http://schemas.microsoft.com/office/powerpoint/2010/main" val="103203740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t>3.10 - Criptografía</a:t>
            </a:r>
          </a:p>
          <a:p>
            <a:pPr rtl="0"/>
            <a:r>
              <a:rPr lang="es-419"/>
              <a:t>3.10.8 – Cifrado Asimétrico</a:t>
            </a:r>
          </a:p>
        </p:txBody>
      </p:sp>
      <p:sp>
        <p:nvSpPr>
          <p:cNvPr id="4" name="Slide Number Placeholder 3"/>
          <p:cNvSpPr>
            <a:spLocks noGrp="1"/>
          </p:cNvSpPr>
          <p:nvPr>
            <p:ph type="sldNum" sz="quarter" idx="5"/>
          </p:nvPr>
        </p:nvSpPr>
        <p:spPr/>
        <p:txBody>
          <a:bodyPr/>
          <a:lstStyle/>
          <a:p>
            <a:pPr rtl="0"/>
            <a:fld id="{5641018C-6CAF-B84E-B92C-ECB119457FBA}" type="slidenum">
              <a:rPr/>
              <a:pPr rtl="0"/>
              <a:t>86</a:t>
            </a:fld>
            <a:endParaRPr/>
          </a:p>
        </p:txBody>
      </p:sp>
    </p:spTree>
    <p:extLst>
      <p:ext uri="{BB962C8B-B14F-4D97-AF65-F5344CB8AC3E}">
        <p14:creationId xmlns="" xmlns:p14="http://schemas.microsoft.com/office/powerpoint/2010/main" val="90661947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t>3.10 - Criptografía</a:t>
            </a:r>
          </a:p>
          <a:p>
            <a:pPr rtl="0"/>
            <a:r>
              <a:rPr lang="es-419"/>
              <a:t>3.10.8 – Cifrado Asimétrico (Cont.)</a:t>
            </a:r>
          </a:p>
        </p:txBody>
      </p:sp>
      <p:sp>
        <p:nvSpPr>
          <p:cNvPr id="4" name="Slide Number Placeholder 3"/>
          <p:cNvSpPr>
            <a:spLocks noGrp="1"/>
          </p:cNvSpPr>
          <p:nvPr>
            <p:ph type="sldNum" sz="quarter" idx="5"/>
          </p:nvPr>
        </p:nvSpPr>
        <p:spPr/>
        <p:txBody>
          <a:bodyPr/>
          <a:lstStyle/>
          <a:p>
            <a:pPr rtl="0"/>
            <a:fld id="{5641018C-6CAF-B84E-B92C-ECB119457FBA}" type="slidenum">
              <a:rPr/>
              <a:pPr rtl="0"/>
              <a:t>87</a:t>
            </a:fld>
            <a:endParaRPr/>
          </a:p>
        </p:txBody>
      </p:sp>
    </p:spTree>
    <p:extLst>
      <p:ext uri="{BB962C8B-B14F-4D97-AF65-F5344CB8AC3E}">
        <p14:creationId xmlns="" xmlns:p14="http://schemas.microsoft.com/office/powerpoint/2010/main" val="96714779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t>3.10 - Criptografía</a:t>
            </a:r>
          </a:p>
          <a:p>
            <a:pPr rtl="0"/>
            <a:r>
              <a:rPr lang="es-419"/>
              <a:t>3.10.8 – Cifrado Asimétrico (Cont.)</a:t>
            </a:r>
          </a:p>
        </p:txBody>
      </p:sp>
      <p:sp>
        <p:nvSpPr>
          <p:cNvPr id="4" name="Slide Number Placeholder 3"/>
          <p:cNvSpPr>
            <a:spLocks noGrp="1"/>
          </p:cNvSpPr>
          <p:nvPr>
            <p:ph type="sldNum" sz="quarter" idx="5"/>
          </p:nvPr>
        </p:nvSpPr>
        <p:spPr/>
        <p:txBody>
          <a:bodyPr/>
          <a:lstStyle/>
          <a:p>
            <a:pPr rtl="0"/>
            <a:fld id="{5641018C-6CAF-B84E-B92C-ECB119457FBA}" type="slidenum">
              <a:rPr/>
              <a:pPr rtl="0"/>
              <a:t>88</a:t>
            </a:fld>
            <a:endParaRPr/>
          </a:p>
        </p:txBody>
      </p:sp>
    </p:spTree>
    <p:extLst>
      <p:ext uri="{BB962C8B-B14F-4D97-AF65-F5344CB8AC3E}">
        <p14:creationId xmlns="" xmlns:p14="http://schemas.microsoft.com/office/powerpoint/2010/main" val="428312981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t>3.10 - Criptografía</a:t>
            </a:r>
          </a:p>
          <a:p>
            <a:pPr rtl="0"/>
            <a:r>
              <a:rPr lang="es-419"/>
              <a:t>3.10.9 – Diffie-Hellman</a:t>
            </a:r>
          </a:p>
        </p:txBody>
      </p:sp>
      <p:sp>
        <p:nvSpPr>
          <p:cNvPr id="4" name="Slide Number Placeholder 3"/>
          <p:cNvSpPr>
            <a:spLocks noGrp="1"/>
          </p:cNvSpPr>
          <p:nvPr>
            <p:ph type="sldNum" sz="quarter" idx="5"/>
          </p:nvPr>
        </p:nvSpPr>
        <p:spPr/>
        <p:txBody>
          <a:bodyPr/>
          <a:lstStyle/>
          <a:p>
            <a:pPr rtl="0"/>
            <a:fld id="{5641018C-6CAF-B84E-B92C-ECB119457FBA}" type="slidenum">
              <a:rPr/>
              <a:pPr rtl="0"/>
              <a:t>89</a:t>
            </a:fld>
            <a:endParaRPr/>
          </a:p>
        </p:txBody>
      </p:sp>
    </p:spTree>
    <p:extLst>
      <p:ext uri="{BB962C8B-B14F-4D97-AF65-F5344CB8AC3E}">
        <p14:creationId xmlns="" xmlns:p14="http://schemas.microsoft.com/office/powerpoint/2010/main" val="2713942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3 – Conceptos de seguridad de la red</a:t>
            </a:r>
          </a:p>
          <a:p>
            <a:pPr rtl="0"/>
            <a:r>
              <a:rPr lang="es-419" dirty="0">
                <a:solidFill>
                  <a:schemeClr val="accent5">
                    <a:lumMod val="40000"/>
                    <a:lumOff val="60000"/>
                  </a:schemeClr>
                </a:solidFill>
              </a:rPr>
              <a:t>3.2 Atacantes</a:t>
            </a:r>
          </a:p>
        </p:txBody>
      </p:sp>
      <p:sp>
        <p:nvSpPr>
          <p:cNvPr id="4" name="Slide Number Placeholder 3"/>
          <p:cNvSpPr>
            <a:spLocks noGrp="1"/>
          </p:cNvSpPr>
          <p:nvPr>
            <p:ph type="sldNum" sz="quarter" idx="10"/>
          </p:nvPr>
        </p:nvSpPr>
        <p:spPr/>
        <p:txBody>
          <a:bodyPr/>
          <a:lstStyle/>
          <a:p>
            <a:pPr rtl="0"/>
            <a:fld id="{5641018C-6CAF-B84E-B92C-ECB119457FBA}" type="slidenum">
              <a:rPr/>
              <a:pPr rtl="0"/>
              <a:t>9</a:t>
            </a:fld>
            <a:endParaRPr/>
          </a:p>
        </p:txBody>
      </p:sp>
    </p:spTree>
    <p:extLst>
      <p:ext uri="{BB962C8B-B14F-4D97-AF65-F5344CB8AC3E}">
        <p14:creationId xmlns="" xmlns:p14="http://schemas.microsoft.com/office/powerpoint/2010/main" val="396329107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t>3.10 - Criptografía</a:t>
            </a:r>
          </a:p>
          <a:p>
            <a:pPr rtl="0"/>
            <a:r>
              <a:rPr lang="es-419"/>
              <a:t>3.10.9 – Diffie-Hellman (Cont.)</a:t>
            </a:r>
          </a:p>
          <a:p>
            <a:pPr rtl="0"/>
            <a:r>
              <a:rPr lang="es-419"/>
              <a:t>3.10.10 – Verifique Su Comprensión - Criptografía</a:t>
            </a:r>
          </a:p>
        </p:txBody>
      </p:sp>
      <p:sp>
        <p:nvSpPr>
          <p:cNvPr id="4" name="Slide Number Placeholder 3"/>
          <p:cNvSpPr>
            <a:spLocks noGrp="1"/>
          </p:cNvSpPr>
          <p:nvPr>
            <p:ph type="sldNum" sz="quarter" idx="5"/>
          </p:nvPr>
        </p:nvSpPr>
        <p:spPr/>
        <p:txBody>
          <a:bodyPr/>
          <a:lstStyle/>
          <a:p>
            <a:pPr rtl="0"/>
            <a:fld id="{5641018C-6CAF-B84E-B92C-ECB119457FBA}" type="slidenum">
              <a:rPr/>
              <a:pPr rtl="0"/>
              <a:t>90</a:t>
            </a:fld>
            <a:endParaRPr/>
          </a:p>
        </p:txBody>
      </p:sp>
    </p:spTree>
    <p:extLst>
      <p:ext uri="{BB962C8B-B14F-4D97-AF65-F5344CB8AC3E}">
        <p14:creationId xmlns="" xmlns:p14="http://schemas.microsoft.com/office/powerpoint/2010/main" val="68624550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3 – Conceptos de Seguridad de la Red</a:t>
            </a:r>
          </a:p>
          <a:p>
            <a:pPr rtl="0"/>
            <a:r>
              <a:rPr lang="es-419"/>
              <a:t>3.11 Módulo de Práctica y Cuestionario</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91</a:t>
            </a:fld>
            <a:endParaRPr/>
          </a:p>
        </p:txBody>
      </p:sp>
    </p:spTree>
    <p:extLst>
      <p:ext uri="{BB962C8B-B14F-4D97-AF65-F5344CB8AC3E}">
        <p14:creationId xmlns="" xmlns:p14="http://schemas.microsoft.com/office/powerpoint/2010/main" val="221714368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rtl="0"/>
              <a:t>92</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 xmlns:p14="http://schemas.microsoft.com/office/powerpoint/2010/main" val="224674291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rtl="0"/>
              <a:t>93</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 xmlns:p14="http://schemas.microsoft.com/office/powerpoint/2010/main" val="119905988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rtl="0"/>
            <a:fld id="{5641018C-6CAF-B84E-B92C-ECB119457FBA}" type="slidenum">
              <a:rPr/>
              <a:pPr rtl="0"/>
              <a:t>94</a:t>
            </a:fld>
            <a:endParaRPr/>
          </a:p>
        </p:txBody>
      </p:sp>
    </p:spTree>
    <p:extLst>
      <p:ext uri="{BB962C8B-B14F-4D97-AF65-F5344CB8AC3E}">
        <p14:creationId xmlns="" xmlns:p14="http://schemas.microsoft.com/office/powerpoint/2010/main" val="15913942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‹Nº›</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5">
                    <a:lumMod val="50000"/>
                  </a:schemeClr>
                </a:solidFill>
                <a:latin typeface="+mn-lt"/>
                <a:ea typeface="+mn-ea"/>
                <a:cs typeface="CiscoSans Thin"/>
              </a:rPr>
              <a:t>© 2016 Cisco y/o sus filiales. Todos los derechos reservados.   Información confidencial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 xmlns:p14="http://schemas.microsoft.com/office/powerpoint/2010/main" val="54296798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‹Nº›</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3">
                    <a:lumMod val="85000"/>
                  </a:schemeClr>
                </a:solidFill>
                <a:latin typeface="+mn-lt"/>
                <a:ea typeface="+mn-ea"/>
                <a:cs typeface="CiscoSans Thin"/>
              </a:rPr>
              <a:t>© 2016 Cisco y/o sus filiales. Todos los derechos reservados.   Información confidencial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3.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tags" Target="../tags/tag37.xml"/><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5.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5.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5.xml"/><Relationship Id="rId1" Type="http://schemas.openxmlformats.org/officeDocument/2006/relationships/tags" Target="../tags/tag47.xml"/><Relationship Id="rId4" Type="http://schemas.openxmlformats.org/officeDocument/2006/relationships/image" Target="../media/image6.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5.xml"/><Relationship Id="rId1" Type="http://schemas.openxmlformats.org/officeDocument/2006/relationships/tags" Target="../tags/tag4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4.xml"/><Relationship Id="rId1" Type="http://schemas.openxmlformats.org/officeDocument/2006/relationships/tags" Target="../tags/tag49.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5.xml"/><Relationship Id="rId1" Type="http://schemas.openxmlformats.org/officeDocument/2006/relationships/tags" Target="../tags/tag50.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5.xml"/><Relationship Id="rId1" Type="http://schemas.openxmlformats.org/officeDocument/2006/relationships/tags" Target="../tags/tag51.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5.xml"/><Relationship Id="rId1" Type="http://schemas.openxmlformats.org/officeDocument/2006/relationships/tags" Target="../tags/tag52.xml"/><Relationship Id="rId4" Type="http://schemas.openxmlformats.org/officeDocument/2006/relationships/image" Target="../media/image8.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5.xml"/><Relationship Id="rId1" Type="http://schemas.openxmlformats.org/officeDocument/2006/relationships/tags" Target="../tags/tag53.xml"/><Relationship Id="rId4" Type="http://schemas.openxmlformats.org/officeDocument/2006/relationships/image" Target="../media/image9.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5.xml"/><Relationship Id="rId1" Type="http://schemas.openxmlformats.org/officeDocument/2006/relationships/tags" Target="../tags/tag54.xml"/><Relationship Id="rId4" Type="http://schemas.openxmlformats.org/officeDocument/2006/relationships/image" Target="../media/image10.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5.xml"/><Relationship Id="rId1" Type="http://schemas.openxmlformats.org/officeDocument/2006/relationships/tags" Target="../tags/tag5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5.xml"/><Relationship Id="rId1" Type="http://schemas.openxmlformats.org/officeDocument/2006/relationships/tags" Target="../tags/tag56.xml"/><Relationship Id="rId4" Type="http://schemas.openxmlformats.org/officeDocument/2006/relationships/image" Target="../media/image11.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5.xml"/><Relationship Id="rId1" Type="http://schemas.openxmlformats.org/officeDocument/2006/relationships/tags" Target="../tags/tag5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4.xml"/><Relationship Id="rId1" Type="http://schemas.openxmlformats.org/officeDocument/2006/relationships/tags" Target="../tags/tag58.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5.xml"/><Relationship Id="rId1" Type="http://schemas.openxmlformats.org/officeDocument/2006/relationships/tags" Target="../tags/tag59.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5.xml"/><Relationship Id="rId1" Type="http://schemas.openxmlformats.org/officeDocument/2006/relationships/tags" Target="../tags/tag6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5.xml"/><Relationship Id="rId1" Type="http://schemas.openxmlformats.org/officeDocument/2006/relationships/tags" Target="../tags/tag61.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5.xml"/><Relationship Id="rId1" Type="http://schemas.openxmlformats.org/officeDocument/2006/relationships/tags" Target="../tags/tag6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5.xml"/><Relationship Id="rId1" Type="http://schemas.openxmlformats.org/officeDocument/2006/relationships/tags" Target="../tags/tag63.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5.xml"/><Relationship Id="rId1" Type="http://schemas.openxmlformats.org/officeDocument/2006/relationships/tags" Target="../tags/tag64.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5.xml"/><Relationship Id="rId1" Type="http://schemas.openxmlformats.org/officeDocument/2006/relationships/tags" Target="../tags/tag65.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5.xml"/><Relationship Id="rId1" Type="http://schemas.openxmlformats.org/officeDocument/2006/relationships/tags" Target="../tags/tag66.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5.xml"/><Relationship Id="rId1" Type="http://schemas.openxmlformats.org/officeDocument/2006/relationships/tags" Target="../tags/tag67.xml"/><Relationship Id="rId4" Type="http://schemas.openxmlformats.org/officeDocument/2006/relationships/image" Target="../media/image12.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5.xml"/><Relationship Id="rId1" Type="http://schemas.openxmlformats.org/officeDocument/2006/relationships/tags" Target="../tags/tag68.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5.xml"/><Relationship Id="rId1" Type="http://schemas.openxmlformats.org/officeDocument/2006/relationships/tags" Target="../tags/tag69.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5.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4.xml"/><Relationship Id="rId1" Type="http://schemas.openxmlformats.org/officeDocument/2006/relationships/tags" Target="../tags/tag71.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5.xml"/><Relationship Id="rId1" Type="http://schemas.openxmlformats.org/officeDocument/2006/relationships/tags" Target="../tags/tag7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5.xml"/><Relationship Id="rId1" Type="http://schemas.openxmlformats.org/officeDocument/2006/relationships/tags" Target="../tags/tag73.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5.xml"/><Relationship Id="rId1" Type="http://schemas.openxmlformats.org/officeDocument/2006/relationships/tags" Target="../tags/tag74.xml"/><Relationship Id="rId4" Type="http://schemas.openxmlformats.org/officeDocument/2006/relationships/image" Target="../media/image13.pn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5.xml"/><Relationship Id="rId1" Type="http://schemas.openxmlformats.org/officeDocument/2006/relationships/tags" Target="../tags/tag75.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5.xml"/><Relationship Id="rId1" Type="http://schemas.openxmlformats.org/officeDocument/2006/relationships/tags" Target="../tags/tag76.xml"/><Relationship Id="rId4" Type="http://schemas.openxmlformats.org/officeDocument/2006/relationships/image" Target="../media/image14.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5.xml"/><Relationship Id="rId1" Type="http://schemas.openxmlformats.org/officeDocument/2006/relationships/tags" Target="../tags/tag77.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4.xml"/><Relationship Id="rId1" Type="http://schemas.openxmlformats.org/officeDocument/2006/relationships/tags" Target="../tags/tag78.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5.xml"/><Relationship Id="rId1" Type="http://schemas.openxmlformats.org/officeDocument/2006/relationships/tags" Target="../tags/tag79.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5.xml"/><Relationship Id="rId1" Type="http://schemas.openxmlformats.org/officeDocument/2006/relationships/tags" Target="../tags/tag8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5.xml"/><Relationship Id="rId1" Type="http://schemas.openxmlformats.org/officeDocument/2006/relationships/tags" Target="../tags/tag81.xml"/><Relationship Id="rId4" Type="http://schemas.openxmlformats.org/officeDocument/2006/relationships/image" Target="../media/image15.png"/></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5.xml"/><Relationship Id="rId1" Type="http://schemas.openxmlformats.org/officeDocument/2006/relationships/tags" Target="../tags/tag82.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5.xml"/><Relationship Id="rId1" Type="http://schemas.openxmlformats.org/officeDocument/2006/relationships/tags" Target="../tags/tag83.xml"/><Relationship Id="rId4" Type="http://schemas.openxmlformats.org/officeDocument/2006/relationships/image" Target="../media/image16.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5.xml"/><Relationship Id="rId1" Type="http://schemas.openxmlformats.org/officeDocument/2006/relationships/tags" Target="../tags/tag84.xml"/><Relationship Id="rId4" Type="http://schemas.openxmlformats.org/officeDocument/2006/relationships/image" Target="../media/image17.png"/></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5.xml"/><Relationship Id="rId1" Type="http://schemas.openxmlformats.org/officeDocument/2006/relationships/tags" Target="../tags/tag85.xml"/><Relationship Id="rId4" Type="http://schemas.openxmlformats.org/officeDocument/2006/relationships/image" Target="../media/image18.png"/></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5.xml"/><Relationship Id="rId1" Type="http://schemas.openxmlformats.org/officeDocument/2006/relationships/tags" Target="../tags/tag86.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5.xml"/><Relationship Id="rId1" Type="http://schemas.openxmlformats.org/officeDocument/2006/relationships/tags" Target="../tags/tag87.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5.xml"/><Relationship Id="rId1" Type="http://schemas.openxmlformats.org/officeDocument/2006/relationships/tags" Target="../tags/tag88.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5.xml"/><Relationship Id="rId1" Type="http://schemas.openxmlformats.org/officeDocument/2006/relationships/tags" Target="../tags/tag89.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5.xml"/><Relationship Id="rId1" Type="http://schemas.openxmlformats.org/officeDocument/2006/relationships/tags" Target="../tags/tag9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5.xml"/><Relationship Id="rId1" Type="http://schemas.openxmlformats.org/officeDocument/2006/relationships/tags" Target="../tags/tag91.xml"/><Relationship Id="rId4" Type="http://schemas.openxmlformats.org/officeDocument/2006/relationships/image" Target="../media/image19.png"/></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4.xml"/><Relationship Id="rId1" Type="http://schemas.openxmlformats.org/officeDocument/2006/relationships/tags" Target="../tags/tag92.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13.xml"/><Relationship Id="rId1" Type="http://schemas.openxmlformats.org/officeDocument/2006/relationships/tags" Target="../tags/tag93.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13.xml"/><Relationship Id="rId1" Type="http://schemas.openxmlformats.org/officeDocument/2006/relationships/tags" Target="../tags/tag94.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10.xml"/><Relationship Id="rId1" Type="http://schemas.openxmlformats.org/officeDocument/2006/relationships/tags" Target="../tags/tag9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pPr rtl="0"/>
            <a:r>
              <a:rPr lang="es-419">
                <a:solidFill>
                  <a:schemeClr val="accent5">
                    <a:lumMod val="40000"/>
                    <a:lumOff val="60000"/>
                  </a:schemeClr>
                </a:solidFill>
              </a:rPr>
              <a:t>Módulo 3: Conceptos de Seguridad en Redes</a:t>
            </a:r>
          </a:p>
        </p:txBody>
      </p:sp>
      <p:sp>
        <p:nvSpPr>
          <p:cNvPr id="7" name="Subtitle 6"/>
          <p:cNvSpPr>
            <a:spLocks noGrp="1"/>
          </p:cNvSpPr>
          <p:nvPr>
            <p:ph type="subTitle" idx="1"/>
          </p:nvPr>
        </p:nvSpPr>
        <p:spPr>
          <a:xfrm>
            <a:off x="469496" y="3809526"/>
            <a:ext cx="3804791" cy="902174"/>
          </a:xfrm>
        </p:spPr>
        <p:txBody>
          <a:bodyPr/>
          <a:lstStyle/>
          <a:p>
            <a:pPr rtl="0">
              <a:spcBef>
                <a:spcPts val="0"/>
              </a:spcBef>
            </a:pPr>
            <a:r>
              <a:rPr lang="es-419">
                <a:solidFill>
                  <a:schemeClr val="accent5">
                    <a:lumMod val="40000"/>
                    <a:lumOff val="60000"/>
                  </a:schemeClr>
                </a:solidFill>
              </a:rPr>
              <a:t>Redes empresariales, seguridad y automatización v7.0</a:t>
            </a:r>
          </a:p>
          <a:p>
            <a:pPr rtl="0">
              <a:spcBef>
                <a:spcPts val="0"/>
              </a:spcBef>
            </a:pPr>
            <a:r>
              <a:rPr lang="es-419">
                <a:solidFill>
                  <a:schemeClr val="accent5">
                    <a:lumMod val="40000"/>
                    <a:lumOff val="60000"/>
                  </a:schemeClr>
                </a:solidFill>
              </a:rPr>
              <a:t>(ENSA)</a:t>
            </a:r>
          </a:p>
          <a:p>
            <a:endParaRPr lang="en-US" dirty="0"/>
          </a:p>
        </p:txBody>
      </p:sp>
    </p:spTree>
    <p:custDataLst>
      <p:tags r:id="rId1"/>
    </p:custDataLst>
    <p:extLst>
      <p:ext uri="{BB962C8B-B14F-4D97-AF65-F5344CB8AC3E}">
        <p14:creationId xmlns="" xmlns:p14="http://schemas.microsoft.com/office/powerpoint/2010/main" val="1989389863"/>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Atacantes</a:t>
            </a:r>
            <a:r>
              <a:rPr lang="en-US" dirty="0"/>
              <a:t/>
            </a:r>
            <a:br>
              <a:rPr lang="en-US" dirty="0"/>
            </a:br>
            <a:r>
              <a:rPr lang="es-419" sz="2400" dirty="0"/>
              <a:t>El Hacker</a:t>
            </a:r>
          </a:p>
        </p:txBody>
      </p:sp>
      <p:sp>
        <p:nvSpPr>
          <p:cNvPr id="5" name="Content Placeholder 4">
            <a:extLst>
              <a:ext uri="{FF2B5EF4-FFF2-40B4-BE49-F238E27FC236}">
                <a16:creationId xmlns:a16="http://schemas.microsoft.com/office/drawing/2014/main" xmlns="" id="{6E9A3CB1-A250-3845-A361-8633E95DD2CA}"/>
              </a:ext>
            </a:extLst>
          </p:cNvPr>
          <p:cNvSpPr>
            <a:spLocks noGrp="1"/>
          </p:cNvSpPr>
          <p:nvPr>
            <p:ph idx="1"/>
          </p:nvPr>
        </p:nvSpPr>
        <p:spPr>
          <a:xfrm>
            <a:off x="474662" y="731836"/>
            <a:ext cx="8280057" cy="363317"/>
          </a:xfrm>
        </p:spPr>
        <p:txBody>
          <a:bodyPr/>
          <a:lstStyle/>
          <a:p>
            <a:pPr marL="0" indent="0" algn="l" rtl="0"/>
            <a:r>
              <a:rPr lang="es-419" sz="1600">
                <a:solidFill>
                  <a:srgbClr val="000000"/>
                </a:solidFill>
              </a:rPr>
              <a:t>Un hacker es un término común usado para describir a un atacante.</a:t>
            </a:r>
          </a:p>
        </p:txBody>
      </p:sp>
      <p:graphicFrame>
        <p:nvGraphicFramePr>
          <p:cNvPr id="2" name="Table 3">
            <a:extLst>
              <a:ext uri="{FF2B5EF4-FFF2-40B4-BE49-F238E27FC236}">
                <a16:creationId xmlns:a16="http://schemas.microsoft.com/office/drawing/2014/main" xmlns="" id="{902ECCE7-333D-4FDF-8515-777914301B11}"/>
              </a:ext>
            </a:extLst>
          </p:cNvPr>
          <p:cNvGraphicFramePr>
            <a:graphicFrameLocks noGrp="1"/>
          </p:cNvGraphicFramePr>
          <p:nvPr>
            <p:extLst>
              <p:ext uri="{D42A27DB-BD31-4B8C-83A1-F6EECF244321}">
                <p14:modId xmlns="" xmlns:p14="http://schemas.microsoft.com/office/powerpoint/2010/main" val="173489377"/>
              </p:ext>
            </p:extLst>
          </p:nvPr>
        </p:nvGraphicFramePr>
        <p:xfrm>
          <a:off x="587551" y="1198530"/>
          <a:ext cx="7659756" cy="1997710"/>
        </p:xfrm>
        <a:graphic>
          <a:graphicData uri="http://schemas.openxmlformats.org/drawingml/2006/table">
            <a:tbl>
              <a:tblPr firstRow="1" bandRow="1">
                <a:tableStyleId>{5C22544A-7EE6-4342-B048-85BDC9FD1C3A}</a:tableStyleId>
              </a:tblPr>
              <a:tblGrid>
                <a:gridCol w="1879157">
                  <a:extLst>
                    <a:ext uri="{9D8B030D-6E8A-4147-A177-3AD203B41FA5}">
                      <a16:colId xmlns:a16="http://schemas.microsoft.com/office/drawing/2014/main" xmlns="" val="523303648"/>
                    </a:ext>
                  </a:extLst>
                </a:gridCol>
                <a:gridCol w="5780599">
                  <a:extLst>
                    <a:ext uri="{9D8B030D-6E8A-4147-A177-3AD203B41FA5}">
                      <a16:colId xmlns:a16="http://schemas.microsoft.com/office/drawing/2014/main" xmlns="" val="3925058997"/>
                    </a:ext>
                  </a:extLst>
                </a:gridCol>
              </a:tblGrid>
              <a:tr h="370840">
                <a:tc>
                  <a:txBody>
                    <a:bodyPr/>
                    <a:lstStyle/>
                    <a:p>
                      <a:pPr algn="l" rtl="0" fontAlgn="ctr"/>
                      <a:r>
                        <a:rPr lang="es-419" sz="1100" b="1">
                          <a:effectLst/>
                        </a:rPr>
                        <a:t>Tipo de Hacker</a:t>
                      </a:r>
                    </a:p>
                  </a:txBody>
                  <a:tcPr marL="47625" marR="47625" marT="47625" marB="47625" anchor="ctr"/>
                </a:tc>
                <a:tc>
                  <a:txBody>
                    <a:bodyPr/>
                    <a:lstStyle/>
                    <a:p>
                      <a:pPr algn="l" rtl="0" fontAlgn="ctr"/>
                      <a:r>
                        <a:rPr lang="es-419" sz="1100" b="1">
                          <a:effectLst/>
                        </a:rPr>
                        <a:t>Descripción</a:t>
                      </a:r>
                    </a:p>
                  </a:txBody>
                  <a:tcPr marL="47625" marR="47625" marT="47625" marB="47625" anchor="ctr"/>
                </a:tc>
                <a:extLst>
                  <a:ext uri="{0D108BD9-81ED-4DB2-BD59-A6C34878D82A}">
                    <a16:rowId xmlns:a16="http://schemas.microsoft.com/office/drawing/2014/main" xmlns="" val="2212248996"/>
                  </a:ext>
                </a:extLst>
              </a:tr>
              <a:tr h="370840">
                <a:tc>
                  <a:txBody>
                    <a:bodyPr/>
                    <a:lstStyle/>
                    <a:p>
                      <a:pPr rtl="0" fontAlgn="ctr"/>
                      <a:r>
                        <a:rPr lang="es-419" sz="1100" b="1">
                          <a:effectLst/>
                        </a:rPr>
                        <a:t>Hackers de Sombrero Blanco</a:t>
                      </a:r>
                    </a:p>
                  </a:txBody>
                  <a:tcPr marL="47625" marR="47625" marT="47625" marB="47625" anchor="ctr"/>
                </a:tc>
                <a:tc>
                  <a:txBody>
                    <a:bodyPr/>
                    <a:lstStyle/>
                    <a:p>
                      <a:pPr rtl="0" fontAlgn="ctr"/>
                      <a:r>
                        <a:rPr lang="es-419" sz="1100" b="0">
                          <a:effectLst/>
                        </a:rPr>
                        <a:t>Son hackers éticos que utilizan sus habilidades de programación para fines buenos, éticos y legales. Las vulnerabilidades en la seguridad se informan a los desarrolladores para que las corrijan antes de que las vulnerabilidades puedan aprovecharse.</a:t>
                      </a:r>
                    </a:p>
                  </a:txBody>
                  <a:tcPr marL="47625" marR="47625" marT="47625" marB="47625" anchor="ctr"/>
                </a:tc>
                <a:extLst>
                  <a:ext uri="{0D108BD9-81ED-4DB2-BD59-A6C34878D82A}">
                    <a16:rowId xmlns:a16="http://schemas.microsoft.com/office/drawing/2014/main" xmlns="" val="535351585"/>
                  </a:ext>
                </a:extLst>
              </a:tr>
              <a:tr h="370840">
                <a:tc>
                  <a:txBody>
                    <a:bodyPr/>
                    <a:lstStyle/>
                    <a:p>
                      <a:pPr rtl="0" fontAlgn="ctr"/>
                      <a:r>
                        <a:rPr lang="es-419" sz="1100" b="1">
                          <a:effectLst/>
                        </a:rPr>
                        <a:t>Hackers de Sombrero Gris</a:t>
                      </a:r>
                    </a:p>
                  </a:txBody>
                  <a:tcPr marL="47625" marR="47625" marT="47625" marB="47625" anchor="ctr"/>
                </a:tc>
                <a:tc>
                  <a:txBody>
                    <a:bodyPr/>
                    <a:lstStyle/>
                    <a:p>
                      <a:pPr rtl="0" fontAlgn="ctr"/>
                      <a:r>
                        <a:rPr lang="es-419" sz="1100" b="0">
                          <a:effectLst/>
                        </a:rPr>
                        <a:t>Son personas que cometen delitos y hacen cosas probablemente poco éticas, pero no para beneficio personal o ni para causar daños. Un hacker de sombrero gris puede divulgar una vulnerabilidad de la organización afectada después de haber puesto en peligro la red.</a:t>
                      </a:r>
                    </a:p>
                  </a:txBody>
                  <a:tcPr marL="47625" marR="47625" marT="47625" marB="47625" anchor="ctr"/>
                </a:tc>
                <a:extLst>
                  <a:ext uri="{0D108BD9-81ED-4DB2-BD59-A6C34878D82A}">
                    <a16:rowId xmlns:a16="http://schemas.microsoft.com/office/drawing/2014/main" xmlns="" val="2411487140"/>
                  </a:ext>
                </a:extLst>
              </a:tr>
              <a:tr h="370840">
                <a:tc>
                  <a:txBody>
                    <a:bodyPr/>
                    <a:lstStyle/>
                    <a:p>
                      <a:pPr rtl="0" fontAlgn="ctr"/>
                      <a:r>
                        <a:rPr lang="es-419" sz="1100" b="1">
                          <a:effectLst/>
                        </a:rPr>
                        <a:t>Hackers de sombrero negro</a:t>
                      </a:r>
                    </a:p>
                  </a:txBody>
                  <a:tcPr marL="47625" marR="47625" marT="47625" marB="47625" anchor="ctr"/>
                </a:tc>
                <a:tc>
                  <a:txBody>
                    <a:bodyPr/>
                    <a:lstStyle/>
                    <a:p>
                      <a:pPr rtl="0" fontAlgn="ctr"/>
                      <a:r>
                        <a:rPr lang="es-419" sz="1100" b="0" dirty="0">
                          <a:effectLst/>
                        </a:rPr>
                        <a:t>Son delincuentes poco éticos que violan la seguridad de una computadora y una red para beneficio personal o por motivos maliciosos, como ataques a la red.</a:t>
                      </a:r>
                    </a:p>
                  </a:txBody>
                  <a:tcPr marL="47625" marR="47625" marT="47625" marB="47625" anchor="ctr"/>
                </a:tc>
                <a:extLst>
                  <a:ext uri="{0D108BD9-81ED-4DB2-BD59-A6C34878D82A}">
                    <a16:rowId xmlns:a16="http://schemas.microsoft.com/office/drawing/2014/main" xmlns="" val="3393874711"/>
                  </a:ext>
                </a:extLst>
              </a:tr>
            </a:tbl>
          </a:graphicData>
        </a:graphic>
      </p:graphicFrame>
    </p:spTree>
    <p:custDataLst>
      <p:tags r:id="rId1"/>
    </p:custDataLst>
    <p:extLst>
      <p:ext uri="{BB962C8B-B14F-4D97-AF65-F5344CB8AC3E}">
        <p14:creationId xmlns="" xmlns:p14="http://schemas.microsoft.com/office/powerpoint/2010/main" val="17585069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Atacantes</a:t>
            </a:r>
            <a:r>
              <a:rPr lang="en-US" dirty="0"/>
              <a:t/>
            </a:r>
            <a:br>
              <a:rPr lang="en-US" dirty="0"/>
            </a:br>
            <a:r>
              <a:rPr lang="es-419" sz="2400" dirty="0"/>
              <a:t>La evolución de los Hackers</a:t>
            </a:r>
          </a:p>
        </p:txBody>
      </p:sp>
      <p:sp>
        <p:nvSpPr>
          <p:cNvPr id="6" name="Content Placeholder 5">
            <a:extLst>
              <a:ext uri="{FF2B5EF4-FFF2-40B4-BE49-F238E27FC236}">
                <a16:creationId xmlns:a16="http://schemas.microsoft.com/office/drawing/2014/main" xmlns="" id="{4633AD93-42AD-4A4C-950D-7306C7B0C608}"/>
              </a:ext>
            </a:extLst>
          </p:cNvPr>
          <p:cNvSpPr>
            <a:spLocks noGrp="1"/>
          </p:cNvSpPr>
          <p:nvPr>
            <p:ph idx="1"/>
          </p:nvPr>
        </p:nvSpPr>
        <p:spPr>
          <a:xfrm>
            <a:off x="474662" y="731837"/>
            <a:ext cx="8280057" cy="416479"/>
          </a:xfrm>
        </p:spPr>
        <p:txBody>
          <a:bodyPr/>
          <a:lstStyle/>
          <a:p>
            <a:pPr marL="0" indent="0" algn="l" rtl="0"/>
            <a:r>
              <a:rPr lang="es-419" sz="1600">
                <a:solidFill>
                  <a:srgbClr val="000000"/>
                </a:solidFill>
              </a:rPr>
              <a:t>La tabla muestra los términos de piratería moderna y una breve descripción de cada una.</a:t>
            </a:r>
          </a:p>
        </p:txBody>
      </p:sp>
      <p:graphicFrame>
        <p:nvGraphicFramePr>
          <p:cNvPr id="7" name="Table 7">
            <a:extLst>
              <a:ext uri="{FF2B5EF4-FFF2-40B4-BE49-F238E27FC236}">
                <a16:creationId xmlns:a16="http://schemas.microsoft.com/office/drawing/2014/main" xmlns="" id="{E66A70F9-643B-4718-8798-166B707A71AC}"/>
              </a:ext>
            </a:extLst>
          </p:cNvPr>
          <p:cNvGraphicFramePr>
            <a:graphicFrameLocks noGrp="1"/>
          </p:cNvGraphicFramePr>
          <p:nvPr>
            <p:extLst>
              <p:ext uri="{D42A27DB-BD31-4B8C-83A1-F6EECF244321}">
                <p14:modId xmlns="" xmlns:p14="http://schemas.microsoft.com/office/powerpoint/2010/main" val="344520888"/>
              </p:ext>
            </p:extLst>
          </p:nvPr>
        </p:nvGraphicFramePr>
        <p:xfrm>
          <a:off x="679277" y="1325563"/>
          <a:ext cx="7870826" cy="3086100"/>
        </p:xfrm>
        <a:graphic>
          <a:graphicData uri="http://schemas.openxmlformats.org/drawingml/2006/table">
            <a:tbl>
              <a:tblPr firstRow="1" bandRow="1">
                <a:tableStyleId>{5C22544A-7EE6-4342-B048-85BDC9FD1C3A}</a:tableStyleId>
              </a:tblPr>
              <a:tblGrid>
                <a:gridCol w="1409797">
                  <a:extLst>
                    <a:ext uri="{9D8B030D-6E8A-4147-A177-3AD203B41FA5}">
                      <a16:colId xmlns:a16="http://schemas.microsoft.com/office/drawing/2014/main" xmlns="" val="3006086274"/>
                    </a:ext>
                  </a:extLst>
                </a:gridCol>
                <a:gridCol w="6461029">
                  <a:extLst>
                    <a:ext uri="{9D8B030D-6E8A-4147-A177-3AD203B41FA5}">
                      <a16:colId xmlns:a16="http://schemas.microsoft.com/office/drawing/2014/main" xmlns="" val="4068638601"/>
                    </a:ext>
                  </a:extLst>
                </a:gridCol>
              </a:tblGrid>
              <a:tr h="370840">
                <a:tc>
                  <a:txBody>
                    <a:bodyPr/>
                    <a:lstStyle/>
                    <a:p>
                      <a:pPr algn="l" rtl="0" fontAlgn="ctr"/>
                      <a:r>
                        <a:rPr lang="es-419" sz="1100" b="1">
                          <a:effectLst/>
                        </a:rPr>
                        <a:t>Término de Piratería</a:t>
                      </a:r>
                    </a:p>
                  </a:txBody>
                  <a:tcPr marL="47625" marR="47625" marT="47625" marB="47625" anchor="ctr"/>
                </a:tc>
                <a:tc>
                  <a:txBody>
                    <a:bodyPr/>
                    <a:lstStyle/>
                    <a:p>
                      <a:pPr algn="l" rtl="0" fontAlgn="ctr"/>
                      <a:r>
                        <a:rPr lang="es-419" sz="1100" b="1">
                          <a:effectLst/>
                        </a:rPr>
                        <a:t>Descripción</a:t>
                      </a:r>
                    </a:p>
                  </a:txBody>
                  <a:tcPr marL="47625" marR="47625" marT="47625" marB="47625" anchor="ctr"/>
                </a:tc>
                <a:extLst>
                  <a:ext uri="{0D108BD9-81ED-4DB2-BD59-A6C34878D82A}">
                    <a16:rowId xmlns:a16="http://schemas.microsoft.com/office/drawing/2014/main" xmlns="" val="3846713604"/>
                  </a:ext>
                </a:extLst>
              </a:tr>
              <a:tr h="370840">
                <a:tc>
                  <a:txBody>
                    <a:bodyPr/>
                    <a:lstStyle/>
                    <a:p>
                      <a:pPr rtl="0" fontAlgn="ctr"/>
                      <a:r>
                        <a:rPr lang="es-419" sz="1100" b="1">
                          <a:effectLst/>
                        </a:rPr>
                        <a:t>Script kiddies</a:t>
                      </a:r>
                    </a:p>
                  </a:txBody>
                  <a:tcPr marL="47625" marR="47625" marT="47625" marB="47625" anchor="ctr"/>
                </a:tc>
                <a:tc>
                  <a:txBody>
                    <a:bodyPr/>
                    <a:lstStyle/>
                    <a:p>
                      <a:pPr rtl="0" fontAlgn="ctr"/>
                      <a:r>
                        <a:rPr lang="es-419" sz="1100" b="0">
                          <a:effectLst/>
                        </a:rPr>
                        <a:t>Estos son adolescentes o hackers inexpertos que corren scripts, ejecutan herramientas y exploits existentes para ocasionar daño, pero generalmente no para obtener ganancias.</a:t>
                      </a:r>
                    </a:p>
                  </a:txBody>
                  <a:tcPr marL="47625" marR="47625" marT="47625" marB="47625" anchor="ctr"/>
                </a:tc>
                <a:extLst>
                  <a:ext uri="{0D108BD9-81ED-4DB2-BD59-A6C34878D82A}">
                    <a16:rowId xmlns:a16="http://schemas.microsoft.com/office/drawing/2014/main" xmlns="" val="3390830915"/>
                  </a:ext>
                </a:extLst>
              </a:tr>
              <a:tr h="370840">
                <a:tc>
                  <a:txBody>
                    <a:bodyPr/>
                    <a:lstStyle/>
                    <a:p>
                      <a:pPr rtl="0" fontAlgn="ctr"/>
                      <a:r>
                        <a:rPr lang="es-419" sz="1100" b="1">
                          <a:effectLst/>
                        </a:rPr>
                        <a:t>Agentes de Vulnerabilidad</a:t>
                      </a:r>
                    </a:p>
                  </a:txBody>
                  <a:tcPr marL="47625" marR="47625" marT="47625" marB="47625" anchor="ctr"/>
                </a:tc>
                <a:tc>
                  <a:txBody>
                    <a:bodyPr/>
                    <a:lstStyle/>
                    <a:p>
                      <a:pPr rtl="0" fontAlgn="ctr"/>
                      <a:r>
                        <a:rPr lang="es-419" sz="1100" b="0">
                          <a:effectLst/>
                        </a:rPr>
                        <a:t>Son generalmente hackers de sombrero gris que intentan descubrir los exploits e informarlos a los proveedores, a veces a cambio de premios o recompensas.</a:t>
                      </a:r>
                    </a:p>
                  </a:txBody>
                  <a:tcPr marL="47625" marR="47625" marT="47625" marB="47625" anchor="ctr"/>
                </a:tc>
                <a:extLst>
                  <a:ext uri="{0D108BD9-81ED-4DB2-BD59-A6C34878D82A}">
                    <a16:rowId xmlns:a16="http://schemas.microsoft.com/office/drawing/2014/main" xmlns="" val="3110897951"/>
                  </a:ext>
                </a:extLst>
              </a:tr>
              <a:tr h="370840">
                <a:tc>
                  <a:txBody>
                    <a:bodyPr/>
                    <a:lstStyle/>
                    <a:p>
                      <a:pPr rtl="0" fontAlgn="ctr"/>
                      <a:r>
                        <a:rPr lang="es-419" sz="1100" b="1">
                          <a:effectLst/>
                        </a:rPr>
                        <a:t>Hacktivistas</a:t>
                      </a:r>
                    </a:p>
                  </a:txBody>
                  <a:tcPr marL="47625" marR="47625" marT="47625" marB="47625" anchor="ctr"/>
                </a:tc>
                <a:tc>
                  <a:txBody>
                    <a:bodyPr/>
                    <a:lstStyle/>
                    <a:p>
                      <a:pPr rtl="0" fontAlgn="ctr"/>
                      <a:r>
                        <a:rPr lang="es-419" sz="1100" b="0">
                          <a:effectLst/>
                        </a:rPr>
                        <a:t>Estos son hackers de sombrero gris que protestan en público contra las organizaciones o gobiernos mediante la publicación de artículos, videos, la filtración de información confidencial y la ejecución de ataques a la red. </a:t>
                      </a:r>
                    </a:p>
                  </a:txBody>
                  <a:tcPr marL="47625" marR="47625" marT="47625" marB="47625" anchor="ctr"/>
                </a:tc>
                <a:extLst>
                  <a:ext uri="{0D108BD9-81ED-4DB2-BD59-A6C34878D82A}">
                    <a16:rowId xmlns:a16="http://schemas.microsoft.com/office/drawing/2014/main" xmlns="" val="4117518957"/>
                  </a:ext>
                </a:extLst>
              </a:tr>
              <a:tr h="370840">
                <a:tc>
                  <a:txBody>
                    <a:bodyPr/>
                    <a:lstStyle/>
                    <a:p>
                      <a:pPr rtl="0" fontAlgn="ctr"/>
                      <a:r>
                        <a:rPr lang="es-419" sz="1100" b="1">
                          <a:effectLst/>
                        </a:rPr>
                        <a:t>Delincuentes cibernéticos</a:t>
                      </a:r>
                    </a:p>
                  </a:txBody>
                  <a:tcPr marL="47625" marR="47625" marT="47625" marB="47625" anchor="ctr"/>
                </a:tc>
                <a:tc>
                  <a:txBody>
                    <a:bodyPr/>
                    <a:lstStyle/>
                    <a:p>
                      <a:pPr rtl="0" fontAlgn="ctr"/>
                      <a:r>
                        <a:rPr lang="es-419" sz="1100" b="0">
                          <a:effectLst/>
                        </a:rPr>
                        <a:t>Son hackers de sombrero negro que independientes o que trabajan para grandes organizaciones de delito cibernético.</a:t>
                      </a:r>
                    </a:p>
                  </a:txBody>
                  <a:tcPr marL="47625" marR="47625" marT="47625" marB="47625" anchor="ctr"/>
                </a:tc>
                <a:extLst>
                  <a:ext uri="{0D108BD9-81ED-4DB2-BD59-A6C34878D82A}">
                    <a16:rowId xmlns:a16="http://schemas.microsoft.com/office/drawing/2014/main" xmlns="" val="400340865"/>
                  </a:ext>
                </a:extLst>
              </a:tr>
              <a:tr h="370840">
                <a:tc>
                  <a:txBody>
                    <a:bodyPr/>
                    <a:lstStyle/>
                    <a:p>
                      <a:pPr rtl="0" fontAlgn="ctr"/>
                      <a:r>
                        <a:rPr lang="es-419" sz="1100" b="1">
                          <a:effectLst/>
                        </a:rPr>
                        <a:t>Patrocinados por el estado</a:t>
                      </a:r>
                    </a:p>
                  </a:txBody>
                  <a:tcPr marL="47625" marR="47625" marT="47625" marB="47625" anchor="ctr"/>
                </a:tc>
                <a:tc>
                  <a:txBody>
                    <a:bodyPr/>
                    <a:lstStyle/>
                    <a:p>
                      <a:pPr rtl="0" fontAlgn="ctr"/>
                      <a:r>
                        <a:rPr lang="es-419" sz="1100" b="0" dirty="0">
                          <a:effectLst/>
                        </a:rPr>
                        <a:t>Son hackers de sombrero blanco o sombrero negro que roban secretos de gobierno, recopilan inteligencia y sabotean las redes. Sus objetivos son los gobiernos, los grupos terroristas y las corporaciones extranjeras. La mayoría de los países del mundo participan en algún tipo de hacking patrocinado por el estado.</a:t>
                      </a:r>
                    </a:p>
                  </a:txBody>
                  <a:tcPr marL="47625" marR="47625" marT="47625" marB="47625" anchor="ctr"/>
                </a:tc>
                <a:extLst>
                  <a:ext uri="{0D108BD9-81ED-4DB2-BD59-A6C34878D82A}">
                    <a16:rowId xmlns:a16="http://schemas.microsoft.com/office/drawing/2014/main" xmlns="" val="2719683667"/>
                  </a:ext>
                </a:extLst>
              </a:tr>
            </a:tbl>
          </a:graphicData>
        </a:graphic>
      </p:graphicFrame>
    </p:spTree>
    <p:custDataLst>
      <p:tags r:id="rId1"/>
    </p:custDataLst>
    <p:extLst>
      <p:ext uri="{BB962C8B-B14F-4D97-AF65-F5344CB8AC3E}">
        <p14:creationId xmlns="" xmlns:p14="http://schemas.microsoft.com/office/powerpoint/2010/main" val="134939516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Atacantes</a:t>
            </a:r>
            <a:r>
              <a:rPr lang="en-US" dirty="0"/>
              <a:t/>
            </a:r>
            <a:br>
              <a:rPr lang="en-US" dirty="0"/>
            </a:br>
            <a:r>
              <a:rPr lang="es-419" sz="2400" dirty="0"/>
              <a:t>Cibercriminales</a:t>
            </a:r>
          </a:p>
        </p:txBody>
      </p:sp>
      <p:sp>
        <p:nvSpPr>
          <p:cNvPr id="4" name="Content Placeholder 3">
            <a:extLst>
              <a:ext uri="{FF2B5EF4-FFF2-40B4-BE49-F238E27FC236}">
                <a16:creationId xmlns:a16="http://schemas.microsoft.com/office/drawing/2014/main" xmlns="" id="{6AE89DE6-91ED-415A-9407-35802F61F58A}"/>
              </a:ext>
            </a:extLst>
          </p:cNvPr>
          <p:cNvSpPr>
            <a:spLocks noGrp="1"/>
          </p:cNvSpPr>
          <p:nvPr>
            <p:ph idx="1"/>
          </p:nvPr>
        </p:nvSpPr>
        <p:spPr>
          <a:xfrm>
            <a:off x="474662" y="731837"/>
            <a:ext cx="8280057" cy="3689897"/>
          </a:xfrm>
        </p:spPr>
        <p:txBody>
          <a:bodyPr/>
          <a:lstStyle/>
          <a:p>
            <a:pPr marL="0" indent="0" algn="l" rtl="0"/>
            <a:r>
              <a:rPr lang="es-419" sz="1400" dirty="0">
                <a:solidFill>
                  <a:srgbClr val="000000"/>
                </a:solidFill>
              </a:rPr>
              <a:t>Se calcula que, en todo el mundo, los cibercriminales roban miles de millones de dólares de los consumidores y las empresas. </a:t>
            </a:r>
          </a:p>
          <a:p>
            <a:pPr marL="0" indent="0" algn="l" rtl="0"/>
            <a:endParaRPr lang="es-419" sz="1400" dirty="0">
              <a:solidFill>
                <a:srgbClr val="000000"/>
              </a:solidFill>
            </a:endParaRPr>
          </a:p>
          <a:p>
            <a:pPr marL="0" indent="0" algn="l" rtl="0"/>
            <a:r>
              <a:rPr lang="es-419" sz="1400" dirty="0">
                <a:solidFill>
                  <a:srgbClr val="000000"/>
                </a:solidFill>
              </a:rPr>
              <a:t>Los cibercriminales operan en una economía clandestina donde compran, venden e intercambian herramientas de ataque, código de explotación de día cero, servicios de </a:t>
            </a:r>
            <a:r>
              <a:rPr lang="es-419" sz="1400" dirty="0" err="1">
                <a:solidFill>
                  <a:srgbClr val="000000"/>
                </a:solidFill>
              </a:rPr>
              <a:t>botnet</a:t>
            </a:r>
            <a:r>
              <a:rPr lang="es-419" sz="1400" dirty="0">
                <a:solidFill>
                  <a:srgbClr val="000000"/>
                </a:solidFill>
              </a:rPr>
              <a:t>, troyanos bancarios, </a:t>
            </a:r>
            <a:r>
              <a:rPr lang="es-419" sz="1400" dirty="0" err="1">
                <a:solidFill>
                  <a:srgbClr val="000000"/>
                </a:solidFill>
              </a:rPr>
              <a:t>keyloggers</a:t>
            </a:r>
            <a:r>
              <a:rPr lang="es-419" sz="1400" dirty="0">
                <a:solidFill>
                  <a:srgbClr val="000000"/>
                </a:solidFill>
              </a:rPr>
              <a:t> y mucho más. </a:t>
            </a:r>
          </a:p>
          <a:p>
            <a:pPr marL="0" indent="0" algn="l" rtl="0"/>
            <a:endParaRPr lang="es-419" sz="1400" dirty="0">
              <a:solidFill>
                <a:srgbClr val="000000"/>
              </a:solidFill>
            </a:endParaRPr>
          </a:p>
          <a:p>
            <a:pPr marL="0" indent="0" algn="l" rtl="0"/>
            <a:r>
              <a:rPr lang="es-419" sz="1400" dirty="0">
                <a:solidFill>
                  <a:srgbClr val="000000"/>
                </a:solidFill>
              </a:rPr>
              <a:t>También compran y venden la información privada y la propiedad intelectual que roban de sus víctimas.</a:t>
            </a:r>
          </a:p>
          <a:p>
            <a:pPr marL="0" indent="0" algn="l" rtl="0"/>
            <a:endParaRPr lang="es-419" sz="1400" dirty="0">
              <a:solidFill>
                <a:srgbClr val="000000"/>
              </a:solidFill>
            </a:endParaRPr>
          </a:p>
          <a:p>
            <a:pPr marL="0" indent="0" algn="l" rtl="0"/>
            <a:r>
              <a:rPr lang="es-419" sz="1400" dirty="0">
                <a:solidFill>
                  <a:srgbClr val="000000"/>
                </a:solidFill>
              </a:rPr>
              <a:t>Los cibercriminales apuntan a pequeñas empresas y consumidores, así como a grandes empresas e industrias.</a:t>
            </a:r>
          </a:p>
        </p:txBody>
      </p:sp>
    </p:spTree>
    <p:custDataLst>
      <p:tags r:id="rId1"/>
    </p:custDataLst>
    <p:extLst>
      <p:ext uri="{BB962C8B-B14F-4D97-AF65-F5344CB8AC3E}">
        <p14:creationId xmlns="" xmlns:p14="http://schemas.microsoft.com/office/powerpoint/2010/main" val="209668436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Actores de amenazas</a:t>
            </a:r>
            <a:r>
              <a:rPr lang="en-US" dirty="0"/>
              <a:t/>
            </a:r>
            <a:br>
              <a:rPr lang="en-US" dirty="0"/>
            </a:br>
            <a:r>
              <a:rPr lang="es-419" sz="2400"/>
              <a:t>Hacktivistas</a:t>
            </a:r>
          </a:p>
        </p:txBody>
      </p:sp>
      <p:sp>
        <p:nvSpPr>
          <p:cNvPr id="5" name="Content Placeholder 4">
            <a:extLst>
              <a:ext uri="{FF2B5EF4-FFF2-40B4-BE49-F238E27FC236}">
                <a16:creationId xmlns:a16="http://schemas.microsoft.com/office/drawing/2014/main" xmlns="" id="{5647252F-0EC9-4143-9BCD-6BA4A36BC422}"/>
              </a:ext>
            </a:extLst>
          </p:cNvPr>
          <p:cNvSpPr>
            <a:spLocks noGrp="1"/>
          </p:cNvSpPr>
          <p:nvPr>
            <p:ph idx="1"/>
          </p:nvPr>
        </p:nvSpPr>
        <p:spPr>
          <a:xfrm>
            <a:off x="474662" y="731837"/>
            <a:ext cx="8280057" cy="3689897"/>
          </a:xfrm>
        </p:spPr>
        <p:txBody>
          <a:bodyPr/>
          <a:lstStyle/>
          <a:p>
            <a:pPr marL="0" indent="0" algn="l" rtl="0"/>
            <a:r>
              <a:rPr lang="es-419" sz="1600" dirty="0">
                <a:solidFill>
                  <a:srgbClr val="000000"/>
                </a:solidFill>
              </a:rPr>
              <a:t>Dos ejemplos de </a:t>
            </a:r>
            <a:r>
              <a:rPr lang="es-419" sz="1600" dirty="0" err="1">
                <a:solidFill>
                  <a:srgbClr val="000000"/>
                </a:solidFill>
              </a:rPr>
              <a:t>hacktivistas</a:t>
            </a:r>
            <a:r>
              <a:rPr lang="es-419" sz="1600" dirty="0">
                <a:solidFill>
                  <a:srgbClr val="000000"/>
                </a:solidFill>
              </a:rPr>
              <a:t> son Anonymous y el Ejército Electrónico Sirio.</a:t>
            </a:r>
          </a:p>
          <a:p>
            <a:pPr marL="0" indent="0" algn="l" rtl="0"/>
            <a:endParaRPr lang="es-419" sz="1600" dirty="0">
              <a:solidFill>
                <a:srgbClr val="000000"/>
              </a:solidFill>
            </a:endParaRPr>
          </a:p>
          <a:p>
            <a:pPr marL="0" indent="0" algn="l" rtl="0"/>
            <a:r>
              <a:rPr lang="es-419" sz="1600" dirty="0">
                <a:solidFill>
                  <a:srgbClr val="000000"/>
                </a:solidFill>
              </a:rPr>
              <a:t>Aunque la mayoría de los grupos </a:t>
            </a:r>
            <a:r>
              <a:rPr lang="es-419" sz="1600" dirty="0" err="1">
                <a:solidFill>
                  <a:srgbClr val="000000"/>
                </a:solidFill>
              </a:rPr>
              <a:t>hacktivistas</a:t>
            </a:r>
            <a:r>
              <a:rPr lang="es-419" sz="1600" dirty="0">
                <a:solidFill>
                  <a:srgbClr val="000000"/>
                </a:solidFill>
              </a:rPr>
              <a:t> no están bien organizados, pueden causar problemas importantes para los gobiernos y las empresas. </a:t>
            </a:r>
          </a:p>
          <a:p>
            <a:pPr marL="0" indent="0" algn="l" rtl="0"/>
            <a:endParaRPr lang="es-419" sz="1600" dirty="0">
              <a:solidFill>
                <a:srgbClr val="000000"/>
              </a:solidFill>
            </a:endParaRPr>
          </a:p>
          <a:p>
            <a:pPr marL="0" indent="0" algn="l" rtl="0"/>
            <a:r>
              <a:rPr lang="es-419" sz="1600" dirty="0">
                <a:solidFill>
                  <a:srgbClr val="000000"/>
                </a:solidFill>
              </a:rPr>
              <a:t>Los </a:t>
            </a:r>
            <a:r>
              <a:rPr lang="es-419" sz="1600" dirty="0" err="1">
                <a:solidFill>
                  <a:srgbClr val="000000"/>
                </a:solidFill>
              </a:rPr>
              <a:t>hacktivistas</a:t>
            </a:r>
            <a:r>
              <a:rPr lang="es-419" sz="1600" dirty="0">
                <a:solidFill>
                  <a:srgbClr val="000000"/>
                </a:solidFill>
              </a:rPr>
              <a:t> tienden a confiar en herramientas bastante básicas y de libre acceso.</a:t>
            </a:r>
          </a:p>
        </p:txBody>
      </p:sp>
    </p:spTree>
    <p:custDataLst>
      <p:tags r:id="rId1"/>
    </p:custDataLst>
    <p:extLst>
      <p:ext uri="{BB962C8B-B14F-4D97-AF65-F5344CB8AC3E}">
        <p14:creationId xmlns="" xmlns:p14="http://schemas.microsoft.com/office/powerpoint/2010/main" val="152768530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s-419" sz="1600" dirty="0"/>
              <a:t>Atacantes</a:t>
            </a:r>
            <a:r>
              <a:rPr lang="en-US" dirty="0"/>
              <a:t/>
            </a:r>
            <a:br>
              <a:rPr lang="en-US" dirty="0"/>
            </a:br>
            <a:r>
              <a:rPr lang="es-419" sz="2400" dirty="0"/>
              <a:t>Hackers patrocinados por el estado (</a:t>
            </a:r>
            <a:r>
              <a:rPr lang="es-419" sz="2400" dirty="0" err="1"/>
              <a:t>State-Sponsored</a:t>
            </a:r>
            <a:r>
              <a:rPr lang="es-419" sz="2400" dirty="0"/>
              <a:t>)</a:t>
            </a:r>
          </a:p>
        </p:txBody>
      </p:sp>
      <p:sp>
        <p:nvSpPr>
          <p:cNvPr id="4" name="Content Placeholder 3">
            <a:extLst>
              <a:ext uri="{FF2B5EF4-FFF2-40B4-BE49-F238E27FC236}">
                <a16:creationId xmlns:a16="http://schemas.microsoft.com/office/drawing/2014/main" xmlns="" id="{B8C32E08-8A3D-448C-8EF7-F393FA98B23A}"/>
              </a:ext>
            </a:extLst>
          </p:cNvPr>
          <p:cNvSpPr>
            <a:spLocks noGrp="1"/>
          </p:cNvSpPr>
          <p:nvPr>
            <p:ph idx="1"/>
          </p:nvPr>
        </p:nvSpPr>
        <p:spPr>
          <a:xfrm>
            <a:off x="474662" y="731837"/>
            <a:ext cx="8280057" cy="3689897"/>
          </a:xfrm>
        </p:spPr>
        <p:txBody>
          <a:bodyPr/>
          <a:lstStyle/>
          <a:p>
            <a:pPr marL="0" indent="0" algn="l" rtl="0"/>
            <a:r>
              <a:rPr lang="es-419" sz="1400" dirty="0">
                <a:solidFill>
                  <a:srgbClr val="000000"/>
                </a:solidFill>
              </a:rPr>
              <a:t>Los hackers informáticos patrocinados por el estado crean un código de ataque avanzado y personalizado, a menudo utilizando vulnerabilidades de software previamente no descubiertas llamadas vulnerabilidades de día cero.</a:t>
            </a:r>
          </a:p>
          <a:p>
            <a:pPr marL="0" indent="0" algn="l" rtl="0"/>
            <a:endParaRPr lang="es-419" sz="1400" dirty="0">
              <a:solidFill>
                <a:srgbClr val="000000"/>
              </a:solidFill>
            </a:endParaRPr>
          </a:p>
          <a:p>
            <a:pPr marL="0" indent="0" algn="l" rtl="0"/>
            <a:r>
              <a:rPr lang="es-419" sz="1400" dirty="0">
                <a:solidFill>
                  <a:srgbClr val="000000"/>
                </a:solidFill>
              </a:rPr>
              <a:t>Un ejemplo de un ataque patrocinado por el estado involucró el malware de Stuxnet diseñado para dañar la planta de enriquecimiento nuclear de Irán.</a:t>
            </a:r>
          </a:p>
        </p:txBody>
      </p:sp>
    </p:spTree>
    <p:custDataLst>
      <p:tags r:id="rId1"/>
    </p:custDataLst>
    <p:extLst>
      <p:ext uri="{BB962C8B-B14F-4D97-AF65-F5344CB8AC3E}">
        <p14:creationId xmlns="" xmlns:p14="http://schemas.microsoft.com/office/powerpoint/2010/main" val="235114573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3.3 Herramientas de los atacantes</a:t>
            </a:r>
          </a:p>
        </p:txBody>
      </p:sp>
    </p:spTree>
    <p:custDataLst>
      <p:tags r:id="rId1"/>
    </p:custDataLst>
    <p:extLst>
      <p:ext uri="{BB962C8B-B14F-4D97-AF65-F5344CB8AC3E}">
        <p14:creationId xmlns="" xmlns:p14="http://schemas.microsoft.com/office/powerpoint/2010/main" val="1016896985"/>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Herramientas de los atacantes</a:t>
            </a:r>
            <a:r>
              <a:rPr lang="en-US" dirty="0"/>
              <a:t/>
            </a:r>
            <a:br>
              <a:rPr lang="en-US" dirty="0"/>
            </a:br>
            <a:r>
              <a:rPr lang="es-419" sz="2400"/>
              <a:t>Video – Herramientas de los atacantes</a:t>
            </a:r>
          </a:p>
        </p:txBody>
      </p:sp>
      <p:sp>
        <p:nvSpPr>
          <p:cNvPr id="4" name="Content Placeholder 3">
            <a:extLst>
              <a:ext uri="{FF2B5EF4-FFF2-40B4-BE49-F238E27FC236}">
                <a16:creationId xmlns:a16="http://schemas.microsoft.com/office/drawing/2014/main" xmlns="" id="{51FB38E1-F809-1848-978A-29EB4312989F}"/>
              </a:ext>
            </a:extLst>
          </p:cNvPr>
          <p:cNvSpPr>
            <a:spLocks noGrp="1"/>
          </p:cNvSpPr>
          <p:nvPr>
            <p:ph idx="1"/>
          </p:nvPr>
        </p:nvSpPr>
        <p:spPr>
          <a:xfrm>
            <a:off x="474662" y="731837"/>
            <a:ext cx="8280057" cy="3689897"/>
          </a:xfrm>
        </p:spPr>
        <p:txBody>
          <a:bodyPr/>
          <a:lstStyle/>
          <a:p>
            <a:pPr marL="0" indent="0" algn="l" rtl="0"/>
            <a:r>
              <a:rPr lang="es-419" sz="1600" dirty="0">
                <a:solidFill>
                  <a:srgbClr val="000000"/>
                </a:solidFill>
              </a:rPr>
              <a:t>Este video cubrirá lo siguiente:</a:t>
            </a:r>
          </a:p>
          <a:p>
            <a:pPr marL="342900" indent="-342900" algn="l" rtl="0">
              <a:buFont typeface="Arial" panose="020B0604020202020204" pitchFamily="34" charset="0"/>
              <a:buChar char="•"/>
            </a:pPr>
            <a:r>
              <a:rPr lang="es-419" sz="1600" dirty="0">
                <a:solidFill>
                  <a:srgbClr val="000000"/>
                </a:solidFill>
              </a:rPr>
              <a:t>Explicar las herramientas de pruebas de penetración </a:t>
            </a:r>
          </a:p>
          <a:p>
            <a:pPr marL="342900" indent="-342900" algn="l" rtl="0">
              <a:buFont typeface="Arial" panose="020B0604020202020204" pitchFamily="34" charset="0"/>
              <a:buChar char="•"/>
            </a:pPr>
            <a:r>
              <a:rPr lang="es-419" sz="1600" dirty="0">
                <a:solidFill>
                  <a:srgbClr val="000000"/>
                </a:solidFill>
              </a:rPr>
              <a:t>Explicar tipos de ataque</a:t>
            </a:r>
          </a:p>
        </p:txBody>
      </p:sp>
    </p:spTree>
    <p:custDataLst>
      <p:tags r:id="rId1"/>
    </p:custDataLst>
    <p:extLst>
      <p:ext uri="{BB962C8B-B14F-4D97-AF65-F5344CB8AC3E}">
        <p14:creationId xmlns="" xmlns:p14="http://schemas.microsoft.com/office/powerpoint/2010/main" val="421545901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Herramientas del Atacante</a:t>
            </a:r>
            <a:r>
              <a:rPr lang="en-US" dirty="0"/>
              <a:t/>
            </a:r>
            <a:br>
              <a:rPr lang="en-US" dirty="0"/>
            </a:br>
            <a:r>
              <a:rPr lang="es-419" sz="2400"/>
              <a:t>Introducción a las herramientas de Ataque</a:t>
            </a:r>
          </a:p>
        </p:txBody>
      </p:sp>
      <p:sp>
        <p:nvSpPr>
          <p:cNvPr id="4" name="Content Placeholder 3">
            <a:extLst>
              <a:ext uri="{FF2B5EF4-FFF2-40B4-BE49-F238E27FC236}">
                <a16:creationId xmlns:a16="http://schemas.microsoft.com/office/drawing/2014/main" xmlns="" id="{51FB38E1-F809-1848-978A-29EB4312989F}"/>
              </a:ext>
            </a:extLst>
          </p:cNvPr>
          <p:cNvSpPr>
            <a:spLocks noGrp="1"/>
          </p:cNvSpPr>
          <p:nvPr>
            <p:ph idx="1"/>
          </p:nvPr>
        </p:nvSpPr>
        <p:spPr>
          <a:xfrm>
            <a:off x="474662" y="731837"/>
            <a:ext cx="8280057" cy="3689897"/>
          </a:xfrm>
        </p:spPr>
        <p:txBody>
          <a:bodyPr/>
          <a:lstStyle/>
          <a:p>
            <a:pPr marL="0" indent="0" algn="l" rtl="0"/>
            <a:r>
              <a:rPr lang="es-419" sz="1600" dirty="0">
                <a:solidFill>
                  <a:srgbClr val="000000"/>
                </a:solidFill>
              </a:rPr>
              <a:t>Para explotar una vulnerabilidad, un actor de amenazas debe tener una técnica o herramienta. </a:t>
            </a:r>
          </a:p>
          <a:p>
            <a:pPr marL="0" indent="0" algn="l" rtl="0"/>
            <a:endParaRPr lang="es-419" sz="1600" dirty="0">
              <a:solidFill>
                <a:srgbClr val="000000"/>
              </a:solidFill>
            </a:endParaRPr>
          </a:p>
          <a:p>
            <a:pPr marL="0" indent="0" algn="l" rtl="0"/>
            <a:r>
              <a:rPr lang="es-419" sz="1600" dirty="0">
                <a:solidFill>
                  <a:srgbClr val="000000"/>
                </a:solidFill>
              </a:rPr>
              <a:t>Con los años, las herramientas de ataque se han vuelto más sofisticadas y altamente automatizadas.</a:t>
            </a:r>
          </a:p>
          <a:p>
            <a:pPr marL="0" indent="0" algn="l" rtl="0"/>
            <a:endParaRPr lang="es-419" sz="1600" dirty="0">
              <a:solidFill>
                <a:srgbClr val="000000"/>
              </a:solidFill>
            </a:endParaRPr>
          </a:p>
          <a:p>
            <a:pPr marL="0" indent="0" algn="l" rtl="0"/>
            <a:r>
              <a:rPr lang="es-419" sz="1600" dirty="0">
                <a:solidFill>
                  <a:srgbClr val="000000"/>
                </a:solidFill>
              </a:rPr>
              <a:t>Estas nuevas herramientas requieren menos conocimiento técnico para su implementación.</a:t>
            </a:r>
          </a:p>
        </p:txBody>
      </p:sp>
    </p:spTree>
    <p:custDataLst>
      <p:tags r:id="rId1"/>
    </p:custDataLst>
    <p:extLst>
      <p:ext uri="{BB962C8B-B14F-4D97-AF65-F5344CB8AC3E}">
        <p14:creationId xmlns="" xmlns:p14="http://schemas.microsoft.com/office/powerpoint/2010/main" val="254873221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Herramientas de los atacantes</a:t>
            </a:r>
            <a:r>
              <a:rPr lang="en-US" dirty="0"/>
              <a:t/>
            </a:r>
            <a:br>
              <a:rPr lang="en-US" dirty="0"/>
            </a:br>
            <a:r>
              <a:rPr lang="es-419" sz="2400"/>
              <a:t>Evolución de las herramientas de seguridad</a:t>
            </a:r>
          </a:p>
        </p:txBody>
      </p:sp>
      <p:sp>
        <p:nvSpPr>
          <p:cNvPr id="5" name="Content Placeholder 4">
            <a:extLst>
              <a:ext uri="{FF2B5EF4-FFF2-40B4-BE49-F238E27FC236}">
                <a16:creationId xmlns:a16="http://schemas.microsoft.com/office/drawing/2014/main" xmlns="" id="{58163159-BE53-4F60-A16B-8C5A02182621}"/>
              </a:ext>
            </a:extLst>
          </p:cNvPr>
          <p:cNvSpPr>
            <a:spLocks noGrp="1"/>
          </p:cNvSpPr>
          <p:nvPr>
            <p:ph idx="1"/>
          </p:nvPr>
        </p:nvSpPr>
        <p:spPr>
          <a:xfrm>
            <a:off x="174393" y="603048"/>
            <a:ext cx="8763545" cy="607865"/>
          </a:xfrm>
        </p:spPr>
        <p:txBody>
          <a:bodyPr/>
          <a:lstStyle/>
          <a:p>
            <a:pPr marL="0" indent="0" algn="l" rtl="0"/>
            <a:r>
              <a:rPr lang="es-419" sz="1200" dirty="0">
                <a:solidFill>
                  <a:srgbClr val="000000"/>
                </a:solidFill>
              </a:rPr>
              <a:t>La tabla destaca categorías de herramientas comunes de prueba de penetración. Observe cómo algunas herramientas son utilizadas por hackers de sombrero blanco y de sombrero negro. Tenga en cuenta que esta lista no es definitiva, ya que se desarrollan nuevas herramientas constantemente.</a:t>
            </a:r>
          </a:p>
        </p:txBody>
      </p:sp>
      <p:graphicFrame>
        <p:nvGraphicFramePr>
          <p:cNvPr id="10" name="Table 10">
            <a:extLst>
              <a:ext uri="{FF2B5EF4-FFF2-40B4-BE49-F238E27FC236}">
                <a16:creationId xmlns:a16="http://schemas.microsoft.com/office/drawing/2014/main" xmlns="" id="{ACDF1C54-809F-4BFE-BBC1-2CD17112AA36}"/>
              </a:ext>
            </a:extLst>
          </p:cNvPr>
          <p:cNvGraphicFramePr>
            <a:graphicFrameLocks noGrp="1"/>
          </p:cNvGraphicFramePr>
          <p:nvPr>
            <p:extLst>
              <p:ext uri="{D42A27DB-BD31-4B8C-83A1-F6EECF244321}">
                <p14:modId xmlns="" xmlns:p14="http://schemas.microsoft.com/office/powerpoint/2010/main" val="655059022"/>
              </p:ext>
            </p:extLst>
          </p:nvPr>
        </p:nvGraphicFramePr>
        <p:xfrm>
          <a:off x="174393" y="1334885"/>
          <a:ext cx="8763545" cy="3611880"/>
        </p:xfrm>
        <a:graphic>
          <a:graphicData uri="http://schemas.openxmlformats.org/drawingml/2006/table">
            <a:tbl>
              <a:tblPr firstRow="1" bandRow="1">
                <a:tableStyleId>{5C22544A-7EE6-4342-B048-85BDC9FD1C3A}</a:tableStyleId>
              </a:tblPr>
              <a:tblGrid>
                <a:gridCol w="1451130">
                  <a:extLst>
                    <a:ext uri="{9D8B030D-6E8A-4147-A177-3AD203B41FA5}">
                      <a16:colId xmlns:a16="http://schemas.microsoft.com/office/drawing/2014/main" xmlns="" val="4155723150"/>
                    </a:ext>
                  </a:extLst>
                </a:gridCol>
                <a:gridCol w="7312415">
                  <a:extLst>
                    <a:ext uri="{9D8B030D-6E8A-4147-A177-3AD203B41FA5}">
                      <a16:colId xmlns:a16="http://schemas.microsoft.com/office/drawing/2014/main" xmlns="" val="2550611757"/>
                    </a:ext>
                  </a:extLst>
                </a:gridCol>
              </a:tblGrid>
              <a:tr h="400657">
                <a:tc>
                  <a:txBody>
                    <a:bodyPr/>
                    <a:lstStyle/>
                    <a:p>
                      <a:pPr algn="l" rtl="0" fontAlgn="ctr"/>
                      <a:r>
                        <a:rPr lang="es-419" sz="1050" dirty="0">
                          <a:effectLst/>
                        </a:rPr>
                        <a:t>Herramientas de pruebas de penetración</a:t>
                      </a:r>
                    </a:p>
                  </a:txBody>
                  <a:tcPr marL="47625" marR="47625" marT="47625" marB="47625" anchor="ctr"/>
                </a:tc>
                <a:tc>
                  <a:txBody>
                    <a:bodyPr/>
                    <a:lstStyle/>
                    <a:p>
                      <a:pPr algn="l" rtl="0" fontAlgn="ctr"/>
                      <a:r>
                        <a:rPr lang="es-419" sz="1050" dirty="0">
                          <a:effectLst/>
                        </a:rPr>
                        <a:t>Descripción</a:t>
                      </a:r>
                    </a:p>
                  </a:txBody>
                  <a:tcPr marL="47625" marR="47625" marT="47625" marB="47625" anchor="ctr"/>
                </a:tc>
                <a:extLst>
                  <a:ext uri="{0D108BD9-81ED-4DB2-BD59-A6C34878D82A}">
                    <a16:rowId xmlns:a16="http://schemas.microsoft.com/office/drawing/2014/main" xmlns="" val="3622081630"/>
                  </a:ext>
                </a:extLst>
              </a:tr>
              <a:tr h="718534">
                <a:tc>
                  <a:txBody>
                    <a:bodyPr/>
                    <a:lstStyle/>
                    <a:p>
                      <a:pPr rtl="0" fontAlgn="ctr"/>
                      <a:r>
                        <a:rPr lang="es-419" sz="1050" b="0" dirty="0">
                          <a:effectLst/>
                        </a:rPr>
                        <a:t>Decodificadores de contraseñas</a:t>
                      </a:r>
                    </a:p>
                  </a:txBody>
                  <a:tcPr marL="47625" marR="47625" marT="47625" marB="47625" anchor="ctr"/>
                </a:tc>
                <a:tc>
                  <a:txBody>
                    <a:bodyPr/>
                    <a:lstStyle/>
                    <a:p>
                      <a:pPr rtl="0" fontAlgn="ctr"/>
                      <a:r>
                        <a:rPr lang="es-419" sz="1050" b="0" dirty="0">
                          <a:effectLst/>
                        </a:rPr>
                        <a:t>Las herramientas para descodificar contraseñas a menudo se les conoce como herramientas de recuperación de contraseña y pueden ser usadas para decodificar o recuperar una contraseñar.  Los decodificadores de contraseñas hacen intentos repetidos para averiguar la contraseña. Algunos ejemplos de herramientas para decodificar contraseñas son: John </a:t>
                      </a:r>
                      <a:r>
                        <a:rPr lang="es-419" sz="1050" b="0" dirty="0" err="1">
                          <a:effectLst/>
                        </a:rPr>
                        <a:t>the</a:t>
                      </a:r>
                      <a:r>
                        <a:rPr lang="es-419" sz="1050" b="0" dirty="0">
                          <a:effectLst/>
                        </a:rPr>
                        <a:t> Ripper, </a:t>
                      </a:r>
                      <a:r>
                        <a:rPr lang="es-419" sz="1050" b="0" dirty="0" err="1">
                          <a:effectLst/>
                        </a:rPr>
                        <a:t>Ophcrack</a:t>
                      </a:r>
                      <a:r>
                        <a:rPr lang="es-419" sz="1050" b="0" dirty="0">
                          <a:effectLst/>
                        </a:rPr>
                        <a:t>, L0phtCrack, THC Hydra, </a:t>
                      </a:r>
                      <a:r>
                        <a:rPr lang="es-419" sz="1050" b="0" dirty="0" err="1">
                          <a:effectLst/>
                        </a:rPr>
                        <a:t>RainbowCrack</a:t>
                      </a:r>
                      <a:r>
                        <a:rPr lang="es-419" sz="1050" b="0" dirty="0">
                          <a:effectLst/>
                        </a:rPr>
                        <a:t> y Medusa.</a:t>
                      </a:r>
                    </a:p>
                  </a:txBody>
                  <a:tcPr marL="47625" marR="47625" marT="47625" marB="47625" anchor="ctr"/>
                </a:tc>
                <a:extLst>
                  <a:ext uri="{0D108BD9-81ED-4DB2-BD59-A6C34878D82A}">
                    <a16:rowId xmlns:a16="http://schemas.microsoft.com/office/drawing/2014/main" xmlns="" val="3293108817"/>
                  </a:ext>
                </a:extLst>
              </a:tr>
              <a:tr h="559596">
                <a:tc>
                  <a:txBody>
                    <a:bodyPr/>
                    <a:lstStyle/>
                    <a:p>
                      <a:pPr rtl="0" fontAlgn="ctr"/>
                      <a:r>
                        <a:rPr lang="es-419" sz="1050" b="0">
                          <a:effectLst/>
                        </a:rPr>
                        <a:t>Herramientas de Hacking Inalámbrico</a:t>
                      </a:r>
                    </a:p>
                  </a:txBody>
                  <a:tcPr marL="47625" marR="47625" marT="47625" marB="47625" anchor="ctr"/>
                </a:tc>
                <a:tc>
                  <a:txBody>
                    <a:bodyPr/>
                    <a:lstStyle/>
                    <a:p>
                      <a:pPr rtl="0" fontAlgn="ctr"/>
                      <a:r>
                        <a:rPr lang="es-419" sz="1050" b="0" dirty="0">
                          <a:effectLst/>
                        </a:rPr>
                        <a:t>Las herramientas de hacking inalámbrico se utilizan para hackear intencionalmente una red inalámbrica con el fin de detectar vulnerabilidades en la seguridad. Algunos ejemplos de herramientas de hacking inalámbrico son: </a:t>
                      </a:r>
                      <a:r>
                        <a:rPr lang="es-419" sz="1050" b="0" dirty="0" err="1">
                          <a:effectLst/>
                        </a:rPr>
                        <a:t>Aircrack</a:t>
                      </a:r>
                      <a:r>
                        <a:rPr lang="es-419" sz="1050" b="0" dirty="0">
                          <a:effectLst/>
                        </a:rPr>
                        <a:t>-ng, </a:t>
                      </a:r>
                      <a:r>
                        <a:rPr lang="es-419" sz="1050" b="0" dirty="0" err="1">
                          <a:effectLst/>
                        </a:rPr>
                        <a:t>Kismet</a:t>
                      </a:r>
                      <a:r>
                        <a:rPr lang="es-419" sz="1050" b="0" dirty="0">
                          <a:effectLst/>
                        </a:rPr>
                        <a:t>, </a:t>
                      </a:r>
                      <a:r>
                        <a:rPr lang="es-419" sz="1050" b="0" dirty="0" err="1">
                          <a:effectLst/>
                        </a:rPr>
                        <a:t>InSSIDer</a:t>
                      </a:r>
                      <a:r>
                        <a:rPr lang="es-419" sz="1050" b="0" dirty="0">
                          <a:effectLst/>
                        </a:rPr>
                        <a:t>, </a:t>
                      </a:r>
                      <a:r>
                        <a:rPr lang="es-419" sz="1050" b="0" dirty="0" err="1">
                          <a:effectLst/>
                        </a:rPr>
                        <a:t>KisMAC</a:t>
                      </a:r>
                      <a:r>
                        <a:rPr lang="es-419" sz="1050" b="0" dirty="0">
                          <a:effectLst/>
                        </a:rPr>
                        <a:t>, </a:t>
                      </a:r>
                      <a:r>
                        <a:rPr lang="es-419" sz="1050" b="0" dirty="0" err="1">
                          <a:effectLst/>
                        </a:rPr>
                        <a:t>Firesheep</a:t>
                      </a:r>
                      <a:r>
                        <a:rPr lang="es-419" sz="1050" b="0" dirty="0">
                          <a:effectLst/>
                        </a:rPr>
                        <a:t>, and </a:t>
                      </a:r>
                      <a:r>
                        <a:rPr lang="es-419" sz="1050" b="0" dirty="0" err="1">
                          <a:effectLst/>
                        </a:rPr>
                        <a:t>ViStumbler</a:t>
                      </a:r>
                      <a:r>
                        <a:rPr lang="es-419" sz="1050" b="0" dirty="0">
                          <a:effectLst/>
                        </a:rPr>
                        <a:t>.</a:t>
                      </a:r>
                    </a:p>
                  </a:txBody>
                  <a:tcPr marL="47625" marR="47625" marT="47625" marB="47625" anchor="ctr"/>
                </a:tc>
                <a:extLst>
                  <a:ext uri="{0D108BD9-81ED-4DB2-BD59-A6C34878D82A}">
                    <a16:rowId xmlns:a16="http://schemas.microsoft.com/office/drawing/2014/main" xmlns="" val="792203969"/>
                  </a:ext>
                </a:extLst>
              </a:tr>
              <a:tr h="559596">
                <a:tc>
                  <a:txBody>
                    <a:bodyPr/>
                    <a:lstStyle/>
                    <a:p>
                      <a:pPr rtl="0" fontAlgn="ctr"/>
                      <a:r>
                        <a:rPr lang="es-419" sz="1050" b="0">
                          <a:effectLst/>
                        </a:rPr>
                        <a:t>Escaneo de Redes y Herramientas de Hacking</a:t>
                      </a:r>
                    </a:p>
                  </a:txBody>
                  <a:tcPr marL="47625" marR="47625" marT="47625" marB="47625" anchor="ctr"/>
                </a:tc>
                <a:tc>
                  <a:txBody>
                    <a:bodyPr/>
                    <a:lstStyle/>
                    <a:p>
                      <a:pPr rtl="0" fontAlgn="ctr"/>
                      <a:r>
                        <a:rPr lang="es-419" sz="1050" b="0" dirty="0">
                          <a:effectLst/>
                        </a:rPr>
                        <a:t>Las herramientas de análisis de red se utilizan para sondear dispositivos de red, servidores y hosts para puertos TCP o UDP abiertos. Algunos ejemplos de herramientas de escaneo: </a:t>
                      </a:r>
                      <a:r>
                        <a:rPr lang="es-419" sz="1050" b="0" dirty="0" err="1">
                          <a:effectLst/>
                        </a:rPr>
                        <a:t>Nmap</a:t>
                      </a:r>
                      <a:r>
                        <a:rPr lang="es-419" sz="1050" b="0" dirty="0">
                          <a:effectLst/>
                        </a:rPr>
                        <a:t>, </a:t>
                      </a:r>
                      <a:r>
                        <a:rPr lang="es-419" sz="1050" b="0" dirty="0" err="1">
                          <a:effectLst/>
                        </a:rPr>
                        <a:t>SuperScan</a:t>
                      </a:r>
                      <a:r>
                        <a:rPr lang="es-419" sz="1050" b="0" dirty="0">
                          <a:effectLst/>
                        </a:rPr>
                        <a:t>, </a:t>
                      </a:r>
                      <a:r>
                        <a:rPr lang="es-419" sz="1050" b="0" dirty="0" err="1">
                          <a:effectLst/>
                        </a:rPr>
                        <a:t>Angry</a:t>
                      </a:r>
                      <a:r>
                        <a:rPr lang="es-419" sz="1050" b="0" dirty="0">
                          <a:effectLst/>
                        </a:rPr>
                        <a:t> IP Scanner y </a:t>
                      </a:r>
                      <a:r>
                        <a:rPr lang="es-419" sz="1050" b="0" dirty="0" err="1">
                          <a:effectLst/>
                        </a:rPr>
                        <a:t>NetScanTools</a:t>
                      </a:r>
                      <a:r>
                        <a:rPr lang="es-419" sz="1050" b="0" dirty="0">
                          <a:effectLst/>
                        </a:rPr>
                        <a:t>.</a:t>
                      </a:r>
                    </a:p>
                  </a:txBody>
                  <a:tcPr marL="47625" marR="47625" marT="47625" marB="47625" anchor="ctr"/>
                </a:tc>
                <a:extLst>
                  <a:ext uri="{0D108BD9-81ED-4DB2-BD59-A6C34878D82A}">
                    <a16:rowId xmlns:a16="http://schemas.microsoft.com/office/drawing/2014/main" xmlns="" val="4076634743"/>
                  </a:ext>
                </a:extLst>
              </a:tr>
              <a:tr h="400657">
                <a:tc>
                  <a:txBody>
                    <a:bodyPr/>
                    <a:lstStyle/>
                    <a:p>
                      <a:pPr rtl="0" fontAlgn="ctr"/>
                      <a:r>
                        <a:rPr lang="es-419" sz="1050" b="0">
                          <a:effectLst/>
                        </a:rPr>
                        <a:t>Herramientas para elaborar paquetes de prueba</a:t>
                      </a:r>
                    </a:p>
                  </a:txBody>
                  <a:tcPr marL="47625" marR="47625" marT="47625" marB="47625" anchor="ctr"/>
                </a:tc>
                <a:tc>
                  <a:txBody>
                    <a:bodyPr/>
                    <a:lstStyle/>
                    <a:p>
                      <a:pPr rtl="0" fontAlgn="ctr"/>
                      <a:r>
                        <a:rPr lang="es-419" sz="1050" b="0" dirty="0">
                          <a:effectLst/>
                        </a:rPr>
                        <a:t>Estas herramientas se utilizan para sondear y probar la solidez de un firewall usando paquetes especialmente diseñados. Algunos ejemplos son: </a:t>
                      </a:r>
                      <a:r>
                        <a:rPr lang="es-419" sz="1050" b="0" dirty="0" err="1">
                          <a:effectLst/>
                        </a:rPr>
                        <a:t>Hping</a:t>
                      </a:r>
                      <a:r>
                        <a:rPr lang="es-419" sz="1050" b="0" dirty="0">
                          <a:effectLst/>
                        </a:rPr>
                        <a:t>, </a:t>
                      </a:r>
                      <a:r>
                        <a:rPr lang="es-419" sz="1050" b="0" dirty="0" err="1">
                          <a:effectLst/>
                        </a:rPr>
                        <a:t>Scapy</a:t>
                      </a:r>
                      <a:r>
                        <a:rPr lang="es-419" sz="1050" b="0" dirty="0">
                          <a:effectLst/>
                        </a:rPr>
                        <a:t>, </a:t>
                      </a:r>
                      <a:r>
                        <a:rPr lang="es-419" sz="1050" b="0" dirty="0" err="1">
                          <a:effectLst/>
                        </a:rPr>
                        <a:t>Socat</a:t>
                      </a:r>
                      <a:r>
                        <a:rPr lang="es-419" sz="1050" b="0" dirty="0">
                          <a:effectLst/>
                        </a:rPr>
                        <a:t>, Yersinia, </a:t>
                      </a:r>
                      <a:r>
                        <a:rPr lang="es-419" sz="1050" b="0" dirty="0" err="1">
                          <a:effectLst/>
                        </a:rPr>
                        <a:t>Netcat</a:t>
                      </a:r>
                      <a:r>
                        <a:rPr lang="es-419" sz="1050" b="0" dirty="0">
                          <a:effectLst/>
                        </a:rPr>
                        <a:t>, </a:t>
                      </a:r>
                      <a:r>
                        <a:rPr lang="es-419" sz="1050" b="0" dirty="0" err="1">
                          <a:effectLst/>
                        </a:rPr>
                        <a:t>Nping</a:t>
                      </a:r>
                      <a:r>
                        <a:rPr lang="es-419" sz="1050" b="0" dirty="0">
                          <a:effectLst/>
                        </a:rPr>
                        <a:t> y </a:t>
                      </a:r>
                      <a:r>
                        <a:rPr lang="es-419" sz="1050" b="0" dirty="0" err="1">
                          <a:effectLst/>
                        </a:rPr>
                        <a:t>Nemesis</a:t>
                      </a:r>
                      <a:r>
                        <a:rPr lang="es-419" sz="1050" b="0" dirty="0">
                          <a:effectLst/>
                        </a:rPr>
                        <a:t>.</a:t>
                      </a:r>
                    </a:p>
                  </a:txBody>
                  <a:tcPr marL="47625" marR="47625" marT="47625" marB="47625" anchor="ctr"/>
                </a:tc>
                <a:extLst>
                  <a:ext uri="{0D108BD9-81ED-4DB2-BD59-A6C34878D82A}">
                    <a16:rowId xmlns:a16="http://schemas.microsoft.com/office/drawing/2014/main" xmlns="" val="3129414898"/>
                  </a:ext>
                </a:extLst>
              </a:tr>
              <a:tr h="559596">
                <a:tc>
                  <a:txBody>
                    <a:bodyPr/>
                    <a:lstStyle/>
                    <a:p>
                      <a:pPr rtl="0" fontAlgn="ctr"/>
                      <a:r>
                        <a:rPr lang="es-419" sz="1050" b="0">
                          <a:effectLst/>
                        </a:rPr>
                        <a:t>Sniffers de paquetes</a:t>
                      </a:r>
                    </a:p>
                  </a:txBody>
                  <a:tcPr marL="47625" marR="47625" marT="47625" marB="47625" anchor="ctr"/>
                </a:tc>
                <a:tc>
                  <a:txBody>
                    <a:bodyPr/>
                    <a:lstStyle/>
                    <a:p>
                      <a:pPr rtl="0" fontAlgn="ctr"/>
                      <a:r>
                        <a:rPr lang="es-419" sz="1050" b="0" dirty="0">
                          <a:effectLst/>
                        </a:rPr>
                        <a:t>Estas herramientas se utilizan para capturar y analizar paquetes dentro de redes tradicionales LAN Ethernet o WLAN. Algunas herramientas son las siguientes: Wireshark, </a:t>
                      </a:r>
                      <a:r>
                        <a:rPr lang="es-419" sz="1050" b="0" dirty="0" err="1">
                          <a:effectLst/>
                        </a:rPr>
                        <a:t>Tcpdump</a:t>
                      </a:r>
                      <a:r>
                        <a:rPr lang="es-419" sz="1050" b="0" dirty="0">
                          <a:effectLst/>
                        </a:rPr>
                        <a:t>, </a:t>
                      </a:r>
                      <a:r>
                        <a:rPr lang="es-419" sz="1050" b="0" dirty="0" err="1">
                          <a:effectLst/>
                        </a:rPr>
                        <a:t>Ettercap</a:t>
                      </a:r>
                      <a:r>
                        <a:rPr lang="es-419" sz="1050" b="0" dirty="0">
                          <a:effectLst/>
                        </a:rPr>
                        <a:t>, </a:t>
                      </a:r>
                      <a:r>
                        <a:rPr lang="es-419" sz="1050" b="0" dirty="0" err="1">
                          <a:effectLst/>
                        </a:rPr>
                        <a:t>Dsniff</a:t>
                      </a:r>
                      <a:r>
                        <a:rPr lang="es-419" sz="1050" b="0" dirty="0">
                          <a:effectLst/>
                        </a:rPr>
                        <a:t>, </a:t>
                      </a:r>
                      <a:r>
                        <a:rPr lang="es-419" sz="1050" b="0" dirty="0" err="1">
                          <a:effectLst/>
                        </a:rPr>
                        <a:t>EtherApe</a:t>
                      </a:r>
                      <a:r>
                        <a:rPr lang="es-419" sz="1050" b="0" dirty="0">
                          <a:effectLst/>
                        </a:rPr>
                        <a:t>, Paros, </a:t>
                      </a:r>
                      <a:r>
                        <a:rPr lang="es-419" sz="1050" b="0" dirty="0" err="1">
                          <a:effectLst/>
                        </a:rPr>
                        <a:t>Fiddler</a:t>
                      </a:r>
                      <a:r>
                        <a:rPr lang="es-419" sz="1050" b="0" dirty="0">
                          <a:effectLst/>
                        </a:rPr>
                        <a:t>, </a:t>
                      </a:r>
                      <a:r>
                        <a:rPr lang="es-419" sz="1050" b="0" dirty="0" err="1">
                          <a:effectLst/>
                        </a:rPr>
                        <a:t>Ratproxy</a:t>
                      </a:r>
                      <a:r>
                        <a:rPr lang="es-419" sz="1050" b="0" dirty="0">
                          <a:effectLst/>
                        </a:rPr>
                        <a:t> y </a:t>
                      </a:r>
                      <a:r>
                        <a:rPr lang="es-419" sz="1050" b="0" dirty="0" err="1">
                          <a:effectLst/>
                        </a:rPr>
                        <a:t>SSLstrip</a:t>
                      </a:r>
                      <a:r>
                        <a:rPr lang="es-419" sz="1050" b="0" dirty="0">
                          <a:effectLst/>
                        </a:rPr>
                        <a:t>.</a:t>
                      </a:r>
                    </a:p>
                  </a:txBody>
                  <a:tcPr marL="47625" marR="47625" marT="47625" marB="47625" anchor="ctr"/>
                </a:tc>
                <a:extLst>
                  <a:ext uri="{0D108BD9-81ED-4DB2-BD59-A6C34878D82A}">
                    <a16:rowId xmlns:a16="http://schemas.microsoft.com/office/drawing/2014/main" xmlns="" val="624535015"/>
                  </a:ext>
                </a:extLst>
              </a:tr>
            </a:tbl>
          </a:graphicData>
        </a:graphic>
      </p:graphicFrame>
    </p:spTree>
    <p:custDataLst>
      <p:tags r:id="rId1"/>
    </p:custDataLst>
    <p:extLst>
      <p:ext uri="{BB962C8B-B14F-4D97-AF65-F5344CB8AC3E}">
        <p14:creationId xmlns="" xmlns:p14="http://schemas.microsoft.com/office/powerpoint/2010/main" val="67169733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Herramientas de los atacantes</a:t>
            </a:r>
            <a:r>
              <a:rPr lang="en-US" dirty="0"/>
              <a:t/>
            </a:r>
            <a:br>
              <a:rPr lang="en-US" dirty="0"/>
            </a:br>
            <a:r>
              <a:rPr lang="es-419" sz="2400" dirty="0"/>
              <a:t>Evolución de las Herramientas de Seguridad (Cont.)</a:t>
            </a:r>
          </a:p>
        </p:txBody>
      </p:sp>
      <p:graphicFrame>
        <p:nvGraphicFramePr>
          <p:cNvPr id="10" name="Table 10">
            <a:extLst>
              <a:ext uri="{FF2B5EF4-FFF2-40B4-BE49-F238E27FC236}">
                <a16:creationId xmlns:a16="http://schemas.microsoft.com/office/drawing/2014/main" xmlns="" id="{ACDF1C54-809F-4BFE-BBC1-2CD17112AA36}"/>
              </a:ext>
            </a:extLst>
          </p:cNvPr>
          <p:cNvGraphicFramePr>
            <a:graphicFrameLocks noGrp="1"/>
          </p:cNvGraphicFramePr>
          <p:nvPr>
            <p:extLst>
              <p:ext uri="{D42A27DB-BD31-4B8C-83A1-F6EECF244321}">
                <p14:modId xmlns="" xmlns:p14="http://schemas.microsoft.com/office/powerpoint/2010/main" val="3430137329"/>
              </p:ext>
            </p:extLst>
          </p:nvPr>
        </p:nvGraphicFramePr>
        <p:xfrm>
          <a:off x="251143" y="628806"/>
          <a:ext cx="8641714" cy="4408170"/>
        </p:xfrm>
        <a:graphic>
          <a:graphicData uri="http://schemas.openxmlformats.org/drawingml/2006/table">
            <a:tbl>
              <a:tblPr firstRow="1" bandRow="1">
                <a:tableStyleId>{5C22544A-7EE6-4342-B048-85BDC9FD1C3A}</a:tableStyleId>
              </a:tblPr>
              <a:tblGrid>
                <a:gridCol w="1648486">
                  <a:extLst>
                    <a:ext uri="{9D8B030D-6E8A-4147-A177-3AD203B41FA5}">
                      <a16:colId xmlns:a16="http://schemas.microsoft.com/office/drawing/2014/main" xmlns="" val="4155723150"/>
                    </a:ext>
                  </a:extLst>
                </a:gridCol>
                <a:gridCol w="6993228">
                  <a:extLst>
                    <a:ext uri="{9D8B030D-6E8A-4147-A177-3AD203B41FA5}">
                      <a16:colId xmlns:a16="http://schemas.microsoft.com/office/drawing/2014/main" xmlns="" val="2550611757"/>
                    </a:ext>
                  </a:extLst>
                </a:gridCol>
              </a:tblGrid>
              <a:tr h="279268">
                <a:tc>
                  <a:txBody>
                    <a:bodyPr/>
                    <a:lstStyle/>
                    <a:p>
                      <a:pPr algn="l" rtl="0" fontAlgn="ctr"/>
                      <a:r>
                        <a:rPr lang="es-419" sz="1000" dirty="0">
                          <a:effectLst/>
                        </a:rPr>
                        <a:t>Herramientas de Pruebas de Penetración</a:t>
                      </a:r>
                    </a:p>
                  </a:txBody>
                  <a:tcPr marL="47625" marR="47625" marT="47625" marB="47625" anchor="ctr"/>
                </a:tc>
                <a:tc>
                  <a:txBody>
                    <a:bodyPr/>
                    <a:lstStyle/>
                    <a:p>
                      <a:pPr algn="l" rtl="0" fontAlgn="ctr"/>
                      <a:r>
                        <a:rPr lang="es-419" sz="1000" dirty="0">
                          <a:effectLst/>
                        </a:rPr>
                        <a:t>Descripción</a:t>
                      </a:r>
                    </a:p>
                  </a:txBody>
                  <a:tcPr marL="47625" marR="47625" marT="47625" marB="47625" anchor="ctr"/>
                </a:tc>
                <a:extLst>
                  <a:ext uri="{0D108BD9-81ED-4DB2-BD59-A6C34878D82A}">
                    <a16:rowId xmlns:a16="http://schemas.microsoft.com/office/drawing/2014/main" xmlns="" val="3622081630"/>
                  </a:ext>
                </a:extLst>
              </a:tr>
              <a:tr h="301520">
                <a:tc>
                  <a:txBody>
                    <a:bodyPr/>
                    <a:lstStyle/>
                    <a:p>
                      <a:pPr rtl="0" fontAlgn="ctr"/>
                      <a:r>
                        <a:rPr lang="es-419" sz="1100" b="0">
                          <a:effectLst/>
                        </a:rPr>
                        <a:t>Detectores de Rootkits</a:t>
                      </a:r>
                    </a:p>
                  </a:txBody>
                  <a:tcPr marL="47625" marR="47625" marT="47625" marB="47625" anchor="ctr"/>
                </a:tc>
                <a:tc>
                  <a:txBody>
                    <a:bodyPr/>
                    <a:lstStyle/>
                    <a:p>
                      <a:pPr rtl="0" fontAlgn="ctr"/>
                      <a:r>
                        <a:rPr lang="es-419" sz="1050" b="0" dirty="0">
                          <a:effectLst/>
                        </a:rPr>
                        <a:t>Se trata de un comprobador de integridad de archivos y directorios utilizado por hackers de sombrero blanco para detectar </a:t>
                      </a:r>
                      <a:r>
                        <a:rPr lang="es-419" sz="1050" b="0" dirty="0" err="1">
                          <a:effectLst/>
                        </a:rPr>
                        <a:t>rootkits</a:t>
                      </a:r>
                      <a:r>
                        <a:rPr lang="es-419" sz="1050" b="0" dirty="0">
                          <a:effectLst/>
                        </a:rPr>
                        <a:t> instalados. Algunos ejemplos de herramientas: AIDE, </a:t>
                      </a:r>
                      <a:r>
                        <a:rPr lang="es-419" sz="1050" b="0" dirty="0" err="1">
                          <a:effectLst/>
                        </a:rPr>
                        <a:t>Netfilter</a:t>
                      </a:r>
                      <a:r>
                        <a:rPr lang="es-419" sz="1050" b="0" dirty="0">
                          <a:effectLst/>
                        </a:rPr>
                        <a:t> y PF: OpenBSD </a:t>
                      </a:r>
                      <a:r>
                        <a:rPr lang="es-419" sz="1050" b="0" dirty="0" err="1">
                          <a:effectLst/>
                        </a:rPr>
                        <a:t>Packet</a:t>
                      </a:r>
                      <a:r>
                        <a:rPr lang="es-419" sz="1050" b="0" dirty="0">
                          <a:effectLst/>
                        </a:rPr>
                        <a:t> </a:t>
                      </a:r>
                      <a:r>
                        <a:rPr lang="es-419" sz="1050" b="0" dirty="0" err="1">
                          <a:effectLst/>
                        </a:rPr>
                        <a:t>Filter</a:t>
                      </a:r>
                      <a:r>
                        <a:rPr lang="es-419" sz="1050" b="0" dirty="0">
                          <a:effectLst/>
                        </a:rPr>
                        <a:t>.</a:t>
                      </a:r>
                    </a:p>
                  </a:txBody>
                  <a:tcPr marL="47625" marR="47625" marT="47625" marB="47625" anchor="ctr"/>
                </a:tc>
                <a:extLst>
                  <a:ext uri="{0D108BD9-81ED-4DB2-BD59-A6C34878D82A}">
                    <a16:rowId xmlns:a16="http://schemas.microsoft.com/office/drawing/2014/main" xmlns="" val="3157979628"/>
                  </a:ext>
                </a:extLst>
              </a:tr>
              <a:tr h="301520">
                <a:tc>
                  <a:txBody>
                    <a:bodyPr/>
                    <a:lstStyle/>
                    <a:p>
                      <a:pPr rtl="0" fontAlgn="ctr"/>
                      <a:r>
                        <a:rPr lang="es-419" sz="1100" b="0" dirty="0" err="1">
                          <a:effectLst/>
                        </a:rPr>
                        <a:t>Fuzzers</a:t>
                      </a:r>
                      <a:r>
                        <a:rPr lang="es-419" sz="1100" b="0" dirty="0">
                          <a:effectLst/>
                        </a:rPr>
                        <a:t> para buscar Vulnerabilidades</a:t>
                      </a:r>
                    </a:p>
                  </a:txBody>
                  <a:tcPr marL="47625" marR="47625" marT="47625" marB="47625" anchor="ctr"/>
                </a:tc>
                <a:tc>
                  <a:txBody>
                    <a:bodyPr/>
                    <a:lstStyle/>
                    <a:p>
                      <a:pPr rtl="0" fontAlgn="ctr"/>
                      <a:r>
                        <a:rPr lang="es-419" sz="1050" b="0" dirty="0">
                          <a:effectLst/>
                        </a:rPr>
                        <a:t>Los </a:t>
                      </a:r>
                      <a:r>
                        <a:rPr lang="es-419" sz="1050" b="0" dirty="0" err="1">
                          <a:effectLst/>
                        </a:rPr>
                        <a:t>fuzzers</a:t>
                      </a:r>
                      <a:r>
                        <a:rPr lang="es-419" sz="1050" b="0" dirty="0">
                          <a:effectLst/>
                        </a:rPr>
                        <a:t> son herramientas usadas por los atacantes cuando intentan descubrir las vulnerabilidades de seguridad de una computadora. Algunos ejemplos de </a:t>
                      </a:r>
                      <a:r>
                        <a:rPr lang="es-419" sz="1050" b="0" dirty="0" err="1">
                          <a:effectLst/>
                        </a:rPr>
                        <a:t>fuzzers</a:t>
                      </a:r>
                      <a:r>
                        <a:rPr lang="es-419" sz="1050" b="0" dirty="0">
                          <a:effectLst/>
                        </a:rPr>
                        <a:t>: </a:t>
                      </a:r>
                      <a:r>
                        <a:rPr lang="es-419" sz="1050" b="0" dirty="0" err="1">
                          <a:effectLst/>
                        </a:rPr>
                        <a:t>Skipfish</a:t>
                      </a:r>
                      <a:r>
                        <a:rPr lang="es-419" sz="1050" b="0" dirty="0">
                          <a:effectLst/>
                        </a:rPr>
                        <a:t>, </a:t>
                      </a:r>
                      <a:r>
                        <a:rPr lang="es-419" sz="1050" b="0" dirty="0" err="1">
                          <a:effectLst/>
                        </a:rPr>
                        <a:t>Wapiti</a:t>
                      </a:r>
                      <a:r>
                        <a:rPr lang="es-419" sz="1050" b="0" dirty="0">
                          <a:effectLst/>
                        </a:rPr>
                        <a:t> y W3af.</a:t>
                      </a:r>
                    </a:p>
                  </a:txBody>
                  <a:tcPr marL="47625" marR="47625" marT="47625" marB="47625" anchor="ctr"/>
                </a:tc>
                <a:extLst>
                  <a:ext uri="{0D108BD9-81ED-4DB2-BD59-A6C34878D82A}">
                    <a16:rowId xmlns:a16="http://schemas.microsoft.com/office/drawing/2014/main" xmlns="" val="2249412404"/>
                  </a:ext>
                </a:extLst>
              </a:tr>
              <a:tr h="301520">
                <a:tc>
                  <a:txBody>
                    <a:bodyPr/>
                    <a:lstStyle/>
                    <a:p>
                      <a:pPr rtl="0" fontAlgn="ctr"/>
                      <a:r>
                        <a:rPr lang="es-419" sz="1100" b="0">
                          <a:effectLst/>
                        </a:rPr>
                        <a:t>Herramientas de Informática Forense</a:t>
                      </a:r>
                    </a:p>
                  </a:txBody>
                  <a:tcPr marL="47625" marR="47625" marT="47625" marB="47625" anchor="ctr"/>
                </a:tc>
                <a:tc>
                  <a:txBody>
                    <a:bodyPr/>
                    <a:lstStyle/>
                    <a:p>
                      <a:pPr rtl="0" fontAlgn="ctr"/>
                      <a:r>
                        <a:rPr lang="es-419" sz="1050" b="0" dirty="0">
                          <a:effectLst/>
                        </a:rPr>
                        <a:t>Estas herramientas son utilizadas por los hackers de sombrero blanco para detectar cualquier rastro de evidencia existente en una computadora. Algunos ejemplos de herramientas: </a:t>
                      </a:r>
                      <a:r>
                        <a:rPr lang="es-419" sz="1050" b="0" dirty="0" err="1">
                          <a:effectLst/>
                        </a:rPr>
                        <a:t>Sleuth</a:t>
                      </a:r>
                      <a:r>
                        <a:rPr lang="es-419" sz="1050" b="0" dirty="0">
                          <a:effectLst/>
                        </a:rPr>
                        <a:t> Kit, </a:t>
                      </a:r>
                      <a:r>
                        <a:rPr lang="es-419" sz="1050" b="0" dirty="0" err="1">
                          <a:effectLst/>
                        </a:rPr>
                        <a:t>Helix</a:t>
                      </a:r>
                      <a:r>
                        <a:rPr lang="es-419" sz="1050" b="0" dirty="0">
                          <a:effectLst/>
                        </a:rPr>
                        <a:t>, </a:t>
                      </a:r>
                      <a:r>
                        <a:rPr lang="es-419" sz="1050" b="0" dirty="0" err="1">
                          <a:effectLst/>
                        </a:rPr>
                        <a:t>Maltego</a:t>
                      </a:r>
                      <a:r>
                        <a:rPr lang="es-419" sz="1050" b="0" dirty="0">
                          <a:effectLst/>
                        </a:rPr>
                        <a:t> y Encase.</a:t>
                      </a:r>
                    </a:p>
                  </a:txBody>
                  <a:tcPr marL="47625" marR="47625" marT="47625" marB="47625" anchor="ctr"/>
                </a:tc>
                <a:extLst>
                  <a:ext uri="{0D108BD9-81ED-4DB2-BD59-A6C34878D82A}">
                    <a16:rowId xmlns:a16="http://schemas.microsoft.com/office/drawing/2014/main" xmlns="" val="4147644561"/>
                  </a:ext>
                </a:extLst>
              </a:tr>
              <a:tr h="412242">
                <a:tc>
                  <a:txBody>
                    <a:bodyPr/>
                    <a:lstStyle/>
                    <a:p>
                      <a:pPr rtl="0" fontAlgn="ctr"/>
                      <a:r>
                        <a:rPr lang="es-419" sz="1100" b="0">
                          <a:effectLst/>
                        </a:rPr>
                        <a:t>Depuradores</a:t>
                      </a:r>
                    </a:p>
                  </a:txBody>
                  <a:tcPr marL="47625" marR="47625" marT="47625" marB="47625" anchor="ctr"/>
                </a:tc>
                <a:tc>
                  <a:txBody>
                    <a:bodyPr/>
                    <a:lstStyle/>
                    <a:p>
                      <a:pPr rtl="0" fontAlgn="ctr"/>
                      <a:r>
                        <a:rPr lang="es-419" sz="1050" b="0" dirty="0">
                          <a:effectLst/>
                        </a:rPr>
                        <a:t>Los hackers de sombrero negro utilizan estas herramientas para aplicar ingeniería inversa en archivos binarios cuando programan ataques. También las utilizan los sombreros blancos cuando analizan malware. Algunas herramientas de depuración son las siguientes: GDB, </a:t>
                      </a:r>
                      <a:r>
                        <a:rPr lang="es-419" sz="1050" b="0" dirty="0" err="1">
                          <a:effectLst/>
                        </a:rPr>
                        <a:t>WinDbg</a:t>
                      </a:r>
                      <a:r>
                        <a:rPr lang="es-419" sz="1050" b="0" dirty="0">
                          <a:effectLst/>
                        </a:rPr>
                        <a:t>, IDA Pro e </a:t>
                      </a:r>
                      <a:r>
                        <a:rPr lang="es-419" sz="1050" b="0" dirty="0" err="1">
                          <a:effectLst/>
                        </a:rPr>
                        <a:t>Immunity</a:t>
                      </a:r>
                      <a:r>
                        <a:rPr lang="es-419" sz="1050" b="0" dirty="0">
                          <a:effectLst/>
                        </a:rPr>
                        <a:t> </a:t>
                      </a:r>
                      <a:r>
                        <a:rPr lang="es-419" sz="1050" b="0" dirty="0" err="1">
                          <a:effectLst/>
                        </a:rPr>
                        <a:t>Debugger</a:t>
                      </a:r>
                      <a:r>
                        <a:rPr lang="es-419" sz="1050" b="0" dirty="0">
                          <a:effectLst/>
                        </a:rPr>
                        <a:t>.</a:t>
                      </a:r>
                    </a:p>
                  </a:txBody>
                  <a:tcPr marL="47625" marR="47625" marT="47625" marB="47625" anchor="ctr"/>
                </a:tc>
                <a:extLst>
                  <a:ext uri="{0D108BD9-81ED-4DB2-BD59-A6C34878D82A}">
                    <a16:rowId xmlns:a16="http://schemas.microsoft.com/office/drawing/2014/main" xmlns="" val="3437827108"/>
                  </a:ext>
                </a:extLst>
              </a:tr>
              <a:tr h="412242">
                <a:tc>
                  <a:txBody>
                    <a:bodyPr/>
                    <a:lstStyle/>
                    <a:p>
                      <a:pPr rtl="0" fontAlgn="ctr"/>
                      <a:r>
                        <a:rPr lang="es-419" sz="1100" b="0">
                          <a:effectLst/>
                        </a:rPr>
                        <a:t>Sistemas Operativos para Hacking</a:t>
                      </a:r>
                    </a:p>
                  </a:txBody>
                  <a:tcPr marL="47625" marR="47625" marT="47625" marB="47625" anchor="ctr"/>
                </a:tc>
                <a:tc>
                  <a:txBody>
                    <a:bodyPr/>
                    <a:lstStyle/>
                    <a:p>
                      <a:pPr rtl="0" fontAlgn="ctr"/>
                      <a:r>
                        <a:rPr lang="es-419" sz="1050" b="0" dirty="0">
                          <a:effectLst/>
                        </a:rPr>
                        <a:t>Estos son sistemas operativos especialmente diseñados precargados con herramientas optimizadas para hacking. Algunos ejemplos de sistemas operativos especialmente diseñados para hacking son Kali Linux, </a:t>
                      </a:r>
                      <a:r>
                        <a:rPr lang="es-419" sz="1050" b="0" dirty="0" err="1">
                          <a:effectLst/>
                        </a:rPr>
                        <a:t>BackBox</a:t>
                      </a:r>
                      <a:r>
                        <a:rPr lang="es-419" sz="1050" b="0" dirty="0">
                          <a:effectLst/>
                        </a:rPr>
                        <a:t> Linux.</a:t>
                      </a:r>
                    </a:p>
                  </a:txBody>
                  <a:tcPr marL="47625" marR="47625" marT="47625" marB="47625" anchor="ctr"/>
                </a:tc>
                <a:extLst>
                  <a:ext uri="{0D108BD9-81ED-4DB2-BD59-A6C34878D82A}">
                    <a16:rowId xmlns:a16="http://schemas.microsoft.com/office/drawing/2014/main" xmlns="" val="1201415600"/>
                  </a:ext>
                </a:extLst>
              </a:tr>
              <a:tr h="412242">
                <a:tc>
                  <a:txBody>
                    <a:bodyPr/>
                    <a:lstStyle/>
                    <a:p>
                      <a:pPr rtl="0" fontAlgn="ctr"/>
                      <a:r>
                        <a:rPr lang="es-419" sz="1100" b="0">
                          <a:effectLst/>
                        </a:rPr>
                        <a:t>Herramientas de Cifrado</a:t>
                      </a:r>
                    </a:p>
                  </a:txBody>
                  <a:tcPr marL="47625" marR="47625" marT="47625" marB="47625" anchor="ctr"/>
                </a:tc>
                <a:tc>
                  <a:txBody>
                    <a:bodyPr/>
                    <a:lstStyle/>
                    <a:p>
                      <a:pPr rtl="0" fontAlgn="ctr"/>
                      <a:r>
                        <a:rPr lang="es-419" sz="1050" b="0" dirty="0">
                          <a:effectLst/>
                        </a:rPr>
                        <a:t>Las herramientas de encriptación utilizan esquemas de algoritmo para codificar los datos a fin de prevenir el acceso no autorizado a los datos encriptados. Algunos ejemplos de estas herramientas son </a:t>
                      </a:r>
                      <a:r>
                        <a:rPr lang="es-419" sz="1050" b="0" dirty="0" err="1">
                          <a:effectLst/>
                        </a:rPr>
                        <a:t>VeraCrypt</a:t>
                      </a:r>
                      <a:r>
                        <a:rPr lang="es-419" sz="1050" b="0" dirty="0">
                          <a:effectLst/>
                        </a:rPr>
                        <a:t>, </a:t>
                      </a:r>
                      <a:r>
                        <a:rPr lang="es-419" sz="1050" b="0" dirty="0" err="1">
                          <a:effectLst/>
                        </a:rPr>
                        <a:t>CipherShed</a:t>
                      </a:r>
                      <a:r>
                        <a:rPr lang="es-419" sz="1050" b="0" dirty="0">
                          <a:effectLst/>
                        </a:rPr>
                        <a:t>, </a:t>
                      </a:r>
                      <a:r>
                        <a:rPr lang="es-419" sz="1050" b="0" dirty="0" err="1">
                          <a:effectLst/>
                        </a:rPr>
                        <a:t>OpenSSH</a:t>
                      </a:r>
                      <a:r>
                        <a:rPr lang="es-419" sz="1050" b="0" dirty="0">
                          <a:effectLst/>
                        </a:rPr>
                        <a:t>, OpenSSL, Tor, </a:t>
                      </a:r>
                      <a:r>
                        <a:rPr lang="es-419" sz="1050" b="0" dirty="0" err="1">
                          <a:effectLst/>
                        </a:rPr>
                        <a:t>OpenVPN</a:t>
                      </a:r>
                      <a:r>
                        <a:rPr lang="es-419" sz="1050" b="0" dirty="0">
                          <a:effectLst/>
                        </a:rPr>
                        <a:t> y </a:t>
                      </a:r>
                      <a:r>
                        <a:rPr lang="es-419" sz="1050" b="0" dirty="0" err="1">
                          <a:effectLst/>
                        </a:rPr>
                        <a:t>Stunnel</a:t>
                      </a:r>
                      <a:r>
                        <a:rPr lang="es-419" sz="1050" b="0" dirty="0">
                          <a:effectLst/>
                        </a:rPr>
                        <a:t>.</a:t>
                      </a:r>
                    </a:p>
                  </a:txBody>
                  <a:tcPr marL="47625" marR="47625" marT="47625" marB="47625" anchor="ctr"/>
                </a:tc>
                <a:extLst>
                  <a:ext uri="{0D108BD9-81ED-4DB2-BD59-A6C34878D82A}">
                    <a16:rowId xmlns:a16="http://schemas.microsoft.com/office/drawing/2014/main" xmlns="" val="73672600"/>
                  </a:ext>
                </a:extLst>
              </a:tr>
              <a:tr h="412242">
                <a:tc>
                  <a:txBody>
                    <a:bodyPr/>
                    <a:lstStyle/>
                    <a:p>
                      <a:pPr rtl="0" fontAlgn="ctr"/>
                      <a:r>
                        <a:rPr lang="es-419" sz="1100" b="0">
                          <a:effectLst/>
                        </a:rPr>
                        <a:t>Herramientas para Atacar Vulnerabilidades</a:t>
                      </a:r>
                    </a:p>
                  </a:txBody>
                  <a:tcPr marL="47625" marR="47625" marT="47625" marB="47625" anchor="ctr"/>
                </a:tc>
                <a:tc>
                  <a:txBody>
                    <a:bodyPr/>
                    <a:lstStyle/>
                    <a:p>
                      <a:pPr rtl="0" fontAlgn="ctr"/>
                      <a:r>
                        <a:rPr lang="es-419" sz="1050" b="0" dirty="0">
                          <a:effectLst/>
                        </a:rPr>
                        <a:t>Estas herramientas identifican si un host remoto es vulnerable a un ataque de seguridad. Algunos ejemplos de herramientas de explotación de vulnerabilidades son </a:t>
                      </a:r>
                      <a:r>
                        <a:rPr lang="es-419" sz="1050" b="0" dirty="0" err="1">
                          <a:effectLst/>
                        </a:rPr>
                        <a:t>Metasploit</a:t>
                      </a:r>
                      <a:r>
                        <a:rPr lang="es-419" sz="1050" b="0" dirty="0">
                          <a:effectLst/>
                        </a:rPr>
                        <a:t>, Core </a:t>
                      </a:r>
                      <a:r>
                        <a:rPr lang="es-419" sz="1050" b="0" dirty="0" err="1">
                          <a:effectLst/>
                        </a:rPr>
                        <a:t>Impact</a:t>
                      </a:r>
                      <a:r>
                        <a:rPr lang="es-419" sz="1050" b="0" dirty="0">
                          <a:effectLst/>
                        </a:rPr>
                        <a:t>, </a:t>
                      </a:r>
                      <a:r>
                        <a:rPr lang="es-419" sz="1050" b="0" dirty="0" err="1">
                          <a:effectLst/>
                        </a:rPr>
                        <a:t>Sqlmap</a:t>
                      </a:r>
                      <a:r>
                        <a:rPr lang="es-419" sz="1050" b="0" dirty="0">
                          <a:effectLst/>
                        </a:rPr>
                        <a:t>, Social </a:t>
                      </a:r>
                      <a:r>
                        <a:rPr lang="es-419" sz="1050" b="0" dirty="0" err="1">
                          <a:effectLst/>
                        </a:rPr>
                        <a:t>Engineer</a:t>
                      </a:r>
                      <a:r>
                        <a:rPr lang="es-419" sz="1050" b="0" dirty="0">
                          <a:effectLst/>
                        </a:rPr>
                        <a:t> </a:t>
                      </a:r>
                      <a:r>
                        <a:rPr lang="es-419" sz="1050" b="0" dirty="0" err="1">
                          <a:effectLst/>
                        </a:rPr>
                        <a:t>Toolkit</a:t>
                      </a:r>
                      <a:r>
                        <a:rPr lang="es-419" sz="1050" b="0" dirty="0">
                          <a:effectLst/>
                        </a:rPr>
                        <a:t> y </a:t>
                      </a:r>
                      <a:r>
                        <a:rPr lang="es-419" sz="1050" b="0" dirty="0" err="1">
                          <a:effectLst/>
                        </a:rPr>
                        <a:t>Netsparker</a:t>
                      </a:r>
                      <a:r>
                        <a:rPr lang="es-419" sz="1050" b="0" dirty="0">
                          <a:effectLst/>
                        </a:rPr>
                        <a:t>.</a:t>
                      </a:r>
                    </a:p>
                  </a:txBody>
                  <a:tcPr marL="47625" marR="47625" marT="47625" marB="47625" anchor="ctr"/>
                </a:tc>
                <a:extLst>
                  <a:ext uri="{0D108BD9-81ED-4DB2-BD59-A6C34878D82A}">
                    <a16:rowId xmlns:a16="http://schemas.microsoft.com/office/drawing/2014/main" xmlns="" val="1891662437"/>
                  </a:ext>
                </a:extLst>
              </a:tr>
              <a:tr h="467603">
                <a:tc>
                  <a:txBody>
                    <a:bodyPr/>
                    <a:lstStyle/>
                    <a:p>
                      <a:pPr rtl="0" fontAlgn="ctr"/>
                      <a:r>
                        <a:rPr lang="es-419" sz="1100" b="0">
                          <a:effectLst/>
                        </a:rPr>
                        <a:t>Escáneres de vulnerabilidades</a:t>
                      </a:r>
                    </a:p>
                  </a:txBody>
                  <a:tcPr marL="47625" marR="47625" marT="47625" marB="47625" anchor="ctr"/>
                </a:tc>
                <a:tc>
                  <a:txBody>
                    <a:bodyPr/>
                    <a:lstStyle/>
                    <a:p>
                      <a:pPr rtl="0" fontAlgn="ctr"/>
                      <a:r>
                        <a:rPr lang="es-419" sz="1050" b="0" dirty="0">
                          <a:effectLst/>
                        </a:rPr>
                        <a:t>Estas herramientas analizan una red o un sistema para identificar puertos abiertos. También pueden utilizarse para escanear vulnerabilidades conocidas y explorar máquinas virtuales, dispositivos BYOD y bases de datos de clientes. Algunos ejemplos de herramientas son </a:t>
                      </a:r>
                      <a:r>
                        <a:rPr lang="es-419" sz="1050" b="0" dirty="0" err="1">
                          <a:effectLst/>
                        </a:rPr>
                        <a:t>Nipper</a:t>
                      </a:r>
                      <a:r>
                        <a:rPr lang="es-419" sz="1050" b="0" dirty="0">
                          <a:effectLst/>
                        </a:rPr>
                        <a:t>, Core </a:t>
                      </a:r>
                      <a:r>
                        <a:rPr lang="es-419" sz="1050" b="0" dirty="0" err="1">
                          <a:effectLst/>
                        </a:rPr>
                        <a:t>Impact</a:t>
                      </a:r>
                      <a:r>
                        <a:rPr lang="es-419" sz="1050" b="0" dirty="0">
                          <a:effectLst/>
                        </a:rPr>
                        <a:t>, </a:t>
                      </a:r>
                      <a:r>
                        <a:rPr lang="es-419" sz="1050" b="0" dirty="0" err="1">
                          <a:effectLst/>
                        </a:rPr>
                        <a:t>Nessus</a:t>
                      </a:r>
                      <a:r>
                        <a:rPr lang="es-419" sz="1050" b="0" dirty="0">
                          <a:effectLst/>
                        </a:rPr>
                        <a:t>, SAINT y </a:t>
                      </a:r>
                      <a:r>
                        <a:rPr lang="es-419" sz="1050" b="0" dirty="0" err="1">
                          <a:effectLst/>
                        </a:rPr>
                        <a:t>OpenVAS</a:t>
                      </a:r>
                      <a:r>
                        <a:rPr lang="es-419" sz="1050" b="0" dirty="0">
                          <a:effectLst/>
                        </a:rPr>
                        <a:t>.</a:t>
                      </a:r>
                    </a:p>
                  </a:txBody>
                  <a:tcPr marL="47625" marR="47625" marT="47625" marB="47625" anchor="ctr"/>
                </a:tc>
                <a:extLst>
                  <a:ext uri="{0D108BD9-81ED-4DB2-BD59-A6C34878D82A}">
                    <a16:rowId xmlns:a16="http://schemas.microsoft.com/office/drawing/2014/main" xmlns="" val="144898808"/>
                  </a:ext>
                </a:extLst>
              </a:tr>
            </a:tbl>
          </a:graphicData>
        </a:graphic>
      </p:graphicFrame>
    </p:spTree>
    <p:custDataLst>
      <p:tags r:id="rId1"/>
    </p:custDataLst>
    <p:extLst>
      <p:ext uri="{BB962C8B-B14F-4D97-AF65-F5344CB8AC3E}">
        <p14:creationId xmlns="" xmlns:p14="http://schemas.microsoft.com/office/powerpoint/2010/main" val="279895734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es-419"/>
              <a:t>Objetivos del módulo</a:t>
            </a:r>
          </a:p>
        </p:txBody>
      </p:sp>
      <p:sp>
        <p:nvSpPr>
          <p:cNvPr id="2" name="Content Placeholder 1">
            <a:extLst>
              <a:ext uri="{FF2B5EF4-FFF2-40B4-BE49-F238E27FC236}">
                <a16:creationId xmlns:a16="http://schemas.microsoft.com/office/drawing/2014/main" xmlns="" id="{578E99C3-C6EF-8348-99C6-8024418DDEF2}"/>
              </a:ext>
            </a:extLst>
          </p:cNvPr>
          <p:cNvSpPr>
            <a:spLocks noGrp="1"/>
          </p:cNvSpPr>
          <p:nvPr>
            <p:ph idx="1"/>
          </p:nvPr>
        </p:nvSpPr>
        <p:spPr>
          <a:xfrm>
            <a:off x="144065" y="592882"/>
            <a:ext cx="8853286" cy="1377586"/>
          </a:xfrm>
        </p:spPr>
        <p:txBody>
          <a:bodyPr/>
          <a:lstStyle/>
          <a:p>
            <a:pPr marL="0" lvl="0" indent="0" defTabSz="914400" rtl="0" eaLnBrk="0" hangingPunct="0">
              <a:spcBef>
                <a:spcPct val="0"/>
              </a:spcBef>
              <a:spcAft>
                <a:spcPct val="0"/>
              </a:spcAft>
              <a:buClrTx/>
              <a:buSzTx/>
              <a:buNone/>
            </a:pPr>
            <a:r>
              <a:rPr lang="es-419" sz="1400" b="1" dirty="0">
                <a:solidFill>
                  <a:schemeClr val="tx1"/>
                </a:solidFill>
                <a:ea typeface="Calibri" panose="020F0502020204030204" pitchFamily="34" charset="0"/>
                <a:cs typeface="Calibri" panose="020F0502020204030204" pitchFamily="34" charset="0"/>
              </a:rPr>
              <a:t>Título del Módulo: </a:t>
            </a:r>
            <a:r>
              <a:rPr lang="es-419" sz="1400" dirty="0">
                <a:solidFill>
                  <a:schemeClr val="tx1"/>
                </a:solidFill>
                <a:ea typeface="Calibri" panose="020F0502020204030204" pitchFamily="34" charset="0"/>
                <a:cs typeface="Calibri" panose="020F0502020204030204" pitchFamily="34" charset="0"/>
              </a:rPr>
              <a:t>Conceptos de Seguridad en Redes</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rtl="0" eaLnBrk="0" hangingPunct="0">
              <a:spcBef>
                <a:spcPct val="0"/>
              </a:spcBef>
              <a:spcAft>
                <a:spcPct val="0"/>
              </a:spcAft>
              <a:buClrTx/>
              <a:buSzTx/>
              <a:buNone/>
            </a:pPr>
            <a:r>
              <a:rPr lang="es-419" sz="1400" b="1" dirty="0">
                <a:solidFill>
                  <a:schemeClr val="tx1"/>
                </a:solidFill>
                <a:ea typeface="Calibri" panose="020F0502020204030204" pitchFamily="34" charset="0"/>
                <a:cs typeface="Calibri" panose="020F0502020204030204" pitchFamily="34" charset="0"/>
              </a:rPr>
              <a:t>Objetivos del Módulo</a:t>
            </a:r>
            <a:r>
              <a:rPr lang="es-419" sz="1400" dirty="0">
                <a:solidFill>
                  <a:schemeClr val="tx1"/>
                </a:solidFill>
                <a:ea typeface="Calibri" panose="020F0502020204030204" pitchFamily="34" charset="0"/>
                <a:cs typeface="Calibri" panose="020F0502020204030204" pitchFamily="34" charset="0"/>
              </a:rPr>
              <a:t>: </a:t>
            </a:r>
            <a:r>
              <a:rPr lang="es-419" dirty="0"/>
              <a:t>Explique cómo se pueden mitigar las vulnerabilidades, las amenazas y los ataques para mejorar la seguridad de la red.</a:t>
            </a:r>
          </a:p>
        </p:txBody>
      </p:sp>
      <p:graphicFrame>
        <p:nvGraphicFramePr>
          <p:cNvPr id="3" name="Table 2">
            <a:extLst>
              <a:ext uri="{FF2B5EF4-FFF2-40B4-BE49-F238E27FC236}">
                <a16:creationId xmlns:a16="http://schemas.microsoft.com/office/drawing/2014/main" xmlns="" id="{2203BE17-8BB3-DF41-A2CF-06DE014D1956}"/>
              </a:ext>
            </a:extLst>
          </p:cNvPr>
          <p:cNvGraphicFramePr>
            <a:graphicFrameLocks noGrp="1"/>
          </p:cNvGraphicFramePr>
          <p:nvPr>
            <p:extLst>
              <p:ext uri="{D42A27DB-BD31-4B8C-83A1-F6EECF244321}">
                <p14:modId xmlns="" xmlns:p14="http://schemas.microsoft.com/office/powerpoint/2010/main" val="2635108763"/>
              </p:ext>
            </p:extLst>
          </p:nvPr>
        </p:nvGraphicFramePr>
        <p:xfrm>
          <a:off x="293027" y="1651131"/>
          <a:ext cx="8375058" cy="3043804"/>
        </p:xfrm>
        <a:graphic>
          <a:graphicData uri="http://schemas.openxmlformats.org/drawingml/2006/table">
            <a:tbl>
              <a:tblPr firstRow="1" bandRow="1">
                <a:tableStyleId>{5C22544A-7EE6-4342-B048-85BDC9FD1C3A}</a:tableStyleId>
              </a:tblPr>
              <a:tblGrid>
                <a:gridCol w="2752594">
                  <a:extLst>
                    <a:ext uri="{9D8B030D-6E8A-4147-A177-3AD203B41FA5}">
                      <a16:colId xmlns:a16="http://schemas.microsoft.com/office/drawing/2014/main" xmlns="" val="2579019526"/>
                    </a:ext>
                  </a:extLst>
                </a:gridCol>
                <a:gridCol w="5622464">
                  <a:extLst>
                    <a:ext uri="{9D8B030D-6E8A-4147-A177-3AD203B41FA5}">
                      <a16:colId xmlns:a16="http://schemas.microsoft.com/office/drawing/2014/main" xmlns="" val="1764220437"/>
                    </a:ext>
                  </a:extLst>
                </a:gridCol>
              </a:tblGrid>
              <a:tr h="272843">
                <a:tc>
                  <a:txBody>
                    <a:bodyPr/>
                    <a:lstStyle/>
                    <a:p>
                      <a:pPr algn="l" rtl="0" fontAlgn="ctr"/>
                      <a:r>
                        <a:rPr lang="es-419" sz="1100">
                          <a:effectLst/>
                        </a:rPr>
                        <a:t>Título del tema</a:t>
                      </a:r>
                    </a:p>
                  </a:txBody>
                  <a:tcPr marL="47625" marR="47625" marT="47625" marB="47625" anchor="ctr"/>
                </a:tc>
                <a:tc>
                  <a:txBody>
                    <a:bodyPr/>
                    <a:lstStyle/>
                    <a:p>
                      <a:pPr algn="l" rtl="0" fontAlgn="ctr"/>
                      <a:r>
                        <a:rPr lang="es-419" sz="1100">
                          <a:effectLst/>
                        </a:rPr>
                        <a:t>Objetivo del tema</a:t>
                      </a:r>
                    </a:p>
                  </a:txBody>
                  <a:tcPr marL="47625" marR="47625" marT="47625" marB="47625" anchor="ctr"/>
                </a:tc>
                <a:extLst>
                  <a:ext uri="{0D108BD9-81ED-4DB2-BD59-A6C34878D82A}">
                    <a16:rowId xmlns:a16="http://schemas.microsoft.com/office/drawing/2014/main" xmlns="" val="742401779"/>
                  </a:ext>
                </a:extLst>
              </a:tr>
              <a:tr h="272843">
                <a:tc>
                  <a:txBody>
                    <a:bodyPr/>
                    <a:lstStyle/>
                    <a:p>
                      <a:pPr rtl="0" fontAlgn="ctr"/>
                      <a:r>
                        <a:rPr lang="es-419" sz="1100" b="1" i="0" kern="1200">
                          <a:solidFill>
                            <a:schemeClr val="bg1"/>
                          </a:solidFill>
                          <a:effectLst/>
                          <a:latin typeface="+mn-lt"/>
                          <a:ea typeface="+mn-ea"/>
                          <a:cs typeface="+mn-cs"/>
                        </a:rPr>
                        <a:t>Estado Actual de la Ciberseguridad</a:t>
                      </a:r>
                    </a:p>
                  </a:txBody>
                  <a:tcPr marL="47625" marR="47625" marT="47625" marB="47625" anchor="ctr">
                    <a:solidFill>
                      <a:schemeClr val="accent1"/>
                    </a:solidFill>
                  </a:tcPr>
                </a:tc>
                <a:tc>
                  <a:txBody>
                    <a:bodyPr/>
                    <a:lstStyle/>
                    <a:p>
                      <a:pPr rtl="0" fontAlgn="ctr"/>
                      <a:r>
                        <a:rPr lang="es-419" sz="1100" b="0" i="0" kern="1200">
                          <a:solidFill>
                            <a:schemeClr val="dk1"/>
                          </a:solidFill>
                          <a:effectLst/>
                          <a:latin typeface="+mn-lt"/>
                          <a:ea typeface="+mn-ea"/>
                          <a:cs typeface="+mn-cs"/>
                        </a:rPr>
                        <a:t>Describa el estado actual de la ciberseguridad y los vectores de pérdida de datos.</a:t>
                      </a:r>
                    </a:p>
                  </a:txBody>
                  <a:tcPr marL="47625" marR="47625" marT="47625" marB="47625" anchor="ctr"/>
                </a:tc>
                <a:extLst>
                  <a:ext uri="{0D108BD9-81ED-4DB2-BD59-A6C34878D82A}">
                    <a16:rowId xmlns:a16="http://schemas.microsoft.com/office/drawing/2014/main" xmlns="" val="3150950737"/>
                  </a:ext>
                </a:extLst>
              </a:tr>
              <a:tr h="272843">
                <a:tc>
                  <a:txBody>
                    <a:bodyPr/>
                    <a:lstStyle/>
                    <a:p>
                      <a:pPr rtl="0" fontAlgn="ctr"/>
                      <a:r>
                        <a:rPr lang="es-419" sz="1100" b="1" i="0" kern="1200">
                          <a:solidFill>
                            <a:schemeClr val="bg1"/>
                          </a:solidFill>
                          <a:effectLst/>
                          <a:latin typeface="+mn-lt"/>
                          <a:ea typeface="+mn-ea"/>
                          <a:cs typeface="+mn-cs"/>
                        </a:rPr>
                        <a:t>Agentes de amenazas</a:t>
                      </a:r>
                    </a:p>
                  </a:txBody>
                  <a:tcPr marL="47625" marR="47625" marT="47625" marB="47625" anchor="ctr">
                    <a:solidFill>
                      <a:schemeClr val="accent1"/>
                    </a:solidFill>
                  </a:tcPr>
                </a:tc>
                <a:tc>
                  <a:txBody>
                    <a:bodyPr/>
                    <a:lstStyle/>
                    <a:p>
                      <a:pPr rtl="0" fontAlgn="ctr"/>
                      <a:r>
                        <a:rPr lang="es-419" sz="1100" b="0" i="0" kern="1200">
                          <a:solidFill>
                            <a:schemeClr val="dk1"/>
                          </a:solidFill>
                          <a:effectLst/>
                          <a:latin typeface="+mn-lt"/>
                          <a:ea typeface="+mn-ea"/>
                          <a:cs typeface="+mn-cs"/>
                        </a:rPr>
                        <a:t>Describa las herramientas que utilizan los agentes de amenazas para explotar las redes.</a:t>
                      </a:r>
                    </a:p>
                  </a:txBody>
                  <a:tcPr marL="47625" marR="47625" marT="47625" marB="47625" anchor="ctr"/>
                </a:tc>
                <a:extLst>
                  <a:ext uri="{0D108BD9-81ED-4DB2-BD59-A6C34878D82A}">
                    <a16:rowId xmlns:a16="http://schemas.microsoft.com/office/drawing/2014/main" xmlns="" val="2772085455"/>
                  </a:ext>
                </a:extLst>
              </a:tr>
              <a:tr h="272843">
                <a:tc>
                  <a:txBody>
                    <a:bodyPr/>
                    <a:lstStyle/>
                    <a:p>
                      <a:pPr rtl="0" fontAlgn="ctr"/>
                      <a:r>
                        <a:rPr lang="es-419" sz="1100" b="1" i="0" kern="1200">
                          <a:solidFill>
                            <a:schemeClr val="bg1"/>
                          </a:solidFill>
                          <a:effectLst/>
                          <a:latin typeface="+mn-lt"/>
                          <a:ea typeface="+mn-ea"/>
                          <a:cs typeface="+mn-cs"/>
                        </a:rPr>
                        <a:t>Malware</a:t>
                      </a:r>
                    </a:p>
                  </a:txBody>
                  <a:tcPr marL="47625" marR="47625" marT="47625" marB="47625" anchor="ctr">
                    <a:solidFill>
                      <a:schemeClr val="accent1"/>
                    </a:solidFill>
                  </a:tcPr>
                </a:tc>
                <a:tc>
                  <a:txBody>
                    <a:bodyPr/>
                    <a:lstStyle/>
                    <a:p>
                      <a:pPr rtl="0" fontAlgn="ctr"/>
                      <a:r>
                        <a:rPr lang="es-419" sz="1100" b="0" i="0" kern="1200">
                          <a:solidFill>
                            <a:schemeClr val="dk1"/>
                          </a:solidFill>
                          <a:effectLst/>
                          <a:latin typeface="+mn-lt"/>
                          <a:ea typeface="+mn-ea"/>
                          <a:cs typeface="+mn-cs"/>
                        </a:rPr>
                        <a:t>Describa los tipos de malware.</a:t>
                      </a:r>
                    </a:p>
                  </a:txBody>
                  <a:tcPr marL="47625" marR="47625" marT="47625" marB="47625" anchor="ctr"/>
                </a:tc>
                <a:extLst>
                  <a:ext uri="{0D108BD9-81ED-4DB2-BD59-A6C34878D82A}">
                    <a16:rowId xmlns:a16="http://schemas.microsoft.com/office/drawing/2014/main" xmlns="" val="3228802595"/>
                  </a:ext>
                </a:extLst>
              </a:tr>
              <a:tr h="272843">
                <a:tc>
                  <a:txBody>
                    <a:bodyPr/>
                    <a:lstStyle/>
                    <a:p>
                      <a:pPr rtl="0" fontAlgn="ctr"/>
                      <a:r>
                        <a:rPr lang="es-419" sz="1100" b="1" i="0" kern="1200">
                          <a:solidFill>
                            <a:schemeClr val="bg1"/>
                          </a:solidFill>
                          <a:effectLst/>
                          <a:latin typeface="+mn-lt"/>
                          <a:ea typeface="+mn-ea"/>
                          <a:cs typeface="+mn-cs"/>
                        </a:rPr>
                        <a:t>Ataques de red habituales</a:t>
                      </a:r>
                    </a:p>
                  </a:txBody>
                  <a:tcPr marL="47625" marR="47625" marT="47625" marB="47625" anchor="ctr">
                    <a:solidFill>
                      <a:schemeClr val="accent1"/>
                    </a:solidFill>
                  </a:tcPr>
                </a:tc>
                <a:tc>
                  <a:txBody>
                    <a:bodyPr/>
                    <a:lstStyle/>
                    <a:p>
                      <a:pPr rtl="0" fontAlgn="ctr"/>
                      <a:r>
                        <a:rPr lang="es-419" sz="1100" b="0" i="0" kern="1200">
                          <a:solidFill>
                            <a:schemeClr val="dk1"/>
                          </a:solidFill>
                          <a:effectLst/>
                          <a:latin typeface="+mn-lt"/>
                          <a:ea typeface="+mn-ea"/>
                          <a:cs typeface="+mn-cs"/>
                        </a:rPr>
                        <a:t>Describa los ataques de red habituales.</a:t>
                      </a:r>
                    </a:p>
                  </a:txBody>
                  <a:tcPr marL="47625" marR="47625" marT="47625" marB="47625" anchor="ctr"/>
                </a:tc>
                <a:extLst>
                  <a:ext uri="{0D108BD9-81ED-4DB2-BD59-A6C34878D82A}">
                    <a16:rowId xmlns:a16="http://schemas.microsoft.com/office/drawing/2014/main" xmlns="" val="3134809945"/>
                  </a:ext>
                </a:extLst>
              </a:tr>
              <a:tr h="272843">
                <a:tc>
                  <a:txBody>
                    <a:bodyPr/>
                    <a:lstStyle/>
                    <a:p>
                      <a:pPr rtl="0" fontAlgn="ctr"/>
                      <a:r>
                        <a:rPr lang="es-419" sz="1100" b="1" i="0" kern="1200">
                          <a:solidFill>
                            <a:schemeClr val="bg1"/>
                          </a:solidFill>
                          <a:effectLst/>
                          <a:latin typeface="+mn-lt"/>
                          <a:ea typeface="+mn-ea"/>
                          <a:cs typeface="+mn-cs"/>
                        </a:rPr>
                        <a:t>Vulnerabilidades y amenazas de IP</a:t>
                      </a:r>
                    </a:p>
                  </a:txBody>
                  <a:tcPr marL="47625" marR="47625" marT="47625" marB="47625" anchor="ctr">
                    <a:solidFill>
                      <a:schemeClr val="accent1"/>
                    </a:solidFill>
                  </a:tcPr>
                </a:tc>
                <a:tc>
                  <a:txBody>
                    <a:bodyPr/>
                    <a:lstStyle/>
                    <a:p>
                      <a:pPr rtl="0" fontAlgn="ctr"/>
                      <a:r>
                        <a:rPr lang="es-419" sz="1100" b="0" i="0" kern="1200">
                          <a:solidFill>
                            <a:schemeClr val="dk1"/>
                          </a:solidFill>
                          <a:effectLst/>
                          <a:latin typeface="+mn-lt"/>
                          <a:ea typeface="+mn-ea"/>
                          <a:cs typeface="+mn-cs"/>
                        </a:rPr>
                        <a:t>Explique cómo los agentes de amenazas explotan las vulnerabilidades de IP.</a:t>
                      </a:r>
                    </a:p>
                  </a:txBody>
                  <a:tcPr marL="47625" marR="47625" marT="47625" marB="47625" anchor="ctr"/>
                </a:tc>
                <a:extLst>
                  <a:ext uri="{0D108BD9-81ED-4DB2-BD59-A6C34878D82A}">
                    <a16:rowId xmlns:a16="http://schemas.microsoft.com/office/drawing/2014/main" xmlns="" val="2841641446"/>
                  </a:ext>
                </a:extLst>
              </a:tr>
              <a:tr h="272843">
                <a:tc>
                  <a:txBody>
                    <a:bodyPr/>
                    <a:lstStyle/>
                    <a:p>
                      <a:pPr rtl="0" fontAlgn="ctr"/>
                      <a:r>
                        <a:rPr lang="es-419" sz="1100" b="1" i="0" kern="1200">
                          <a:solidFill>
                            <a:schemeClr val="bg1"/>
                          </a:solidFill>
                          <a:effectLst/>
                          <a:latin typeface="+mn-lt"/>
                          <a:ea typeface="+mn-ea"/>
                          <a:cs typeface="+mn-cs"/>
                        </a:rPr>
                        <a:t>Vulnerabilidades de TCP y UDP</a:t>
                      </a:r>
                    </a:p>
                  </a:txBody>
                  <a:tcPr marL="47625" marR="47625" marT="47625" marB="47625" anchor="ctr">
                    <a:solidFill>
                      <a:schemeClr val="accent1"/>
                    </a:solidFill>
                  </a:tcPr>
                </a:tc>
                <a:tc>
                  <a:txBody>
                    <a:bodyPr/>
                    <a:lstStyle/>
                    <a:p>
                      <a:pPr rtl="0" fontAlgn="ctr"/>
                      <a:r>
                        <a:rPr lang="es-419" sz="1100" b="0" i="0" kern="1200">
                          <a:solidFill>
                            <a:schemeClr val="dk1"/>
                          </a:solidFill>
                          <a:effectLst/>
                          <a:latin typeface="+mn-lt"/>
                          <a:ea typeface="+mn-ea"/>
                          <a:cs typeface="+mn-cs"/>
                        </a:rPr>
                        <a:t>Explique cómo los agentes de amenazas explotan las vulnerabilidades de TCP y UDP.</a:t>
                      </a:r>
                    </a:p>
                  </a:txBody>
                  <a:tcPr marL="47625" marR="47625" marT="47625" marB="47625" anchor="ctr"/>
                </a:tc>
                <a:extLst>
                  <a:ext uri="{0D108BD9-81ED-4DB2-BD59-A6C34878D82A}">
                    <a16:rowId xmlns:a16="http://schemas.microsoft.com/office/drawing/2014/main" xmlns="" val="4178150570"/>
                  </a:ext>
                </a:extLst>
              </a:tr>
              <a:tr h="272843">
                <a:tc>
                  <a:txBody>
                    <a:bodyPr/>
                    <a:lstStyle/>
                    <a:p>
                      <a:pPr rtl="0" fontAlgn="ctr"/>
                      <a:r>
                        <a:rPr lang="es-419" sz="1100" b="1" i="0" kern="1200">
                          <a:solidFill>
                            <a:schemeClr val="bg1"/>
                          </a:solidFill>
                          <a:effectLst/>
                          <a:latin typeface="+mn-lt"/>
                          <a:ea typeface="+mn-ea"/>
                          <a:cs typeface="+mn-cs"/>
                        </a:rPr>
                        <a:t>Servicios IP</a:t>
                      </a:r>
                    </a:p>
                  </a:txBody>
                  <a:tcPr marL="47625" marR="47625" marT="47625" marB="47625" anchor="ctr">
                    <a:solidFill>
                      <a:schemeClr val="accent1"/>
                    </a:solidFill>
                  </a:tcPr>
                </a:tc>
                <a:tc>
                  <a:txBody>
                    <a:bodyPr/>
                    <a:lstStyle/>
                    <a:p>
                      <a:pPr rtl="0" fontAlgn="ctr"/>
                      <a:r>
                        <a:rPr lang="es-419" sz="1100" b="0" i="0" kern="1200">
                          <a:solidFill>
                            <a:schemeClr val="dk1"/>
                          </a:solidFill>
                          <a:effectLst/>
                          <a:latin typeface="+mn-lt"/>
                          <a:ea typeface="+mn-ea"/>
                          <a:cs typeface="+mn-cs"/>
                        </a:rPr>
                        <a:t>Explique cómo los agentes de amenazas explotan los servicios IP.</a:t>
                      </a:r>
                    </a:p>
                  </a:txBody>
                  <a:tcPr marL="47625" marR="47625" marT="47625" marB="47625" anchor="ctr"/>
                </a:tc>
                <a:extLst>
                  <a:ext uri="{0D108BD9-81ED-4DB2-BD59-A6C34878D82A}">
                    <a16:rowId xmlns:a16="http://schemas.microsoft.com/office/drawing/2014/main" xmlns="" val="2959529399"/>
                  </a:ext>
                </a:extLst>
              </a:tr>
              <a:tr h="272843">
                <a:tc>
                  <a:txBody>
                    <a:bodyPr/>
                    <a:lstStyle/>
                    <a:p>
                      <a:pPr rtl="0" fontAlgn="ctr"/>
                      <a:r>
                        <a:rPr lang="es-419" sz="1100" b="1" i="0" kern="1200">
                          <a:solidFill>
                            <a:schemeClr val="bg1"/>
                          </a:solidFill>
                          <a:effectLst/>
                          <a:latin typeface="+mn-lt"/>
                          <a:ea typeface="+mn-ea"/>
                          <a:cs typeface="+mn-cs"/>
                        </a:rPr>
                        <a:t>Mejores Prácticas en Seguridad de Redes</a:t>
                      </a:r>
                    </a:p>
                  </a:txBody>
                  <a:tcPr marL="47625" marR="47625" marT="47625" marB="47625" anchor="ctr">
                    <a:solidFill>
                      <a:schemeClr val="accent1"/>
                    </a:solidFill>
                  </a:tcPr>
                </a:tc>
                <a:tc>
                  <a:txBody>
                    <a:bodyPr/>
                    <a:lstStyle/>
                    <a:p>
                      <a:pPr rtl="0" fontAlgn="ctr"/>
                      <a:r>
                        <a:rPr lang="es-419" sz="1100" b="0" i="0" kern="1200">
                          <a:solidFill>
                            <a:schemeClr val="dk1"/>
                          </a:solidFill>
                          <a:effectLst/>
                          <a:latin typeface="+mn-lt"/>
                          <a:ea typeface="+mn-ea"/>
                          <a:cs typeface="+mn-cs"/>
                        </a:rPr>
                        <a:t>Describa las mejores prácticas para proteger una red.</a:t>
                      </a:r>
                    </a:p>
                  </a:txBody>
                  <a:tcPr marL="47625" marR="47625" marT="47625" marB="47625" anchor="ctr"/>
                </a:tc>
                <a:extLst>
                  <a:ext uri="{0D108BD9-81ED-4DB2-BD59-A6C34878D82A}">
                    <a16:rowId xmlns:a16="http://schemas.microsoft.com/office/drawing/2014/main" xmlns="" val="1288100985"/>
                  </a:ext>
                </a:extLst>
              </a:tr>
              <a:tr h="272843">
                <a:tc>
                  <a:txBody>
                    <a:bodyPr/>
                    <a:lstStyle/>
                    <a:p>
                      <a:pPr rtl="0" fontAlgn="ctr"/>
                      <a:r>
                        <a:rPr lang="es-419" sz="1100" b="1" i="0" kern="1200" dirty="0">
                          <a:solidFill>
                            <a:schemeClr val="bg1"/>
                          </a:solidFill>
                          <a:effectLst/>
                          <a:latin typeface="+mn-lt"/>
                          <a:ea typeface="+mn-ea"/>
                          <a:cs typeface="+mn-cs"/>
                        </a:rPr>
                        <a:t>Criptografía</a:t>
                      </a:r>
                    </a:p>
                  </a:txBody>
                  <a:tcPr marL="47625" marR="47625" marT="47625" marB="47625" anchor="ctr">
                    <a:solidFill>
                      <a:schemeClr val="accent1"/>
                    </a:solidFill>
                  </a:tcPr>
                </a:tc>
                <a:tc>
                  <a:txBody>
                    <a:bodyPr/>
                    <a:lstStyle/>
                    <a:p>
                      <a:pPr rtl="0" fontAlgn="ctr"/>
                      <a:r>
                        <a:rPr lang="es-419" sz="1100" b="0" i="0" kern="1200" dirty="0">
                          <a:solidFill>
                            <a:schemeClr val="dk1"/>
                          </a:solidFill>
                          <a:effectLst/>
                          <a:latin typeface="+mn-lt"/>
                          <a:ea typeface="+mn-ea"/>
                          <a:cs typeface="+mn-cs"/>
                        </a:rPr>
                        <a:t>Describa los procesos criptográficos comunes utilizados para proteger los datos en tránsito.</a:t>
                      </a:r>
                    </a:p>
                  </a:txBody>
                  <a:tcPr marL="47625" marR="47625" marT="47625" marB="47625" anchor="ctr"/>
                </a:tc>
                <a:extLst>
                  <a:ext uri="{0D108BD9-81ED-4DB2-BD59-A6C34878D82A}">
                    <a16:rowId xmlns:a16="http://schemas.microsoft.com/office/drawing/2014/main" xmlns="" val="4020238600"/>
                  </a:ext>
                </a:extLst>
              </a:tr>
            </a:tbl>
          </a:graphicData>
        </a:graphic>
      </p:graphicFrame>
    </p:spTree>
    <p:custDataLst>
      <p:tags r:id="rId1"/>
    </p:custDataLst>
    <p:extLst>
      <p:ext uri="{BB962C8B-B14F-4D97-AF65-F5344CB8AC3E}">
        <p14:creationId xmlns="" xmlns:p14="http://schemas.microsoft.com/office/powerpoint/2010/main" val="111192384"/>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Herramientas de los agentes de ataques</a:t>
            </a:r>
            <a:r>
              <a:rPr lang="en-US" dirty="0"/>
              <a:t/>
            </a:r>
            <a:br>
              <a:rPr lang="en-US" dirty="0"/>
            </a:br>
            <a:r>
              <a:rPr lang="es-419" sz="2400"/>
              <a:t>Tipos de ataques</a:t>
            </a:r>
          </a:p>
        </p:txBody>
      </p:sp>
      <p:graphicFrame>
        <p:nvGraphicFramePr>
          <p:cNvPr id="2" name="Table 3">
            <a:extLst>
              <a:ext uri="{FF2B5EF4-FFF2-40B4-BE49-F238E27FC236}">
                <a16:creationId xmlns:a16="http://schemas.microsoft.com/office/drawing/2014/main" xmlns="" id="{9388B3BB-64D8-4E24-892E-E62F6312B6CE}"/>
              </a:ext>
            </a:extLst>
          </p:cNvPr>
          <p:cNvGraphicFramePr>
            <a:graphicFrameLocks noGrp="1"/>
          </p:cNvGraphicFramePr>
          <p:nvPr>
            <p:extLst>
              <p:ext uri="{D42A27DB-BD31-4B8C-83A1-F6EECF244321}">
                <p14:modId xmlns="" xmlns:p14="http://schemas.microsoft.com/office/powerpoint/2010/main" val="2695968053"/>
              </p:ext>
            </p:extLst>
          </p:nvPr>
        </p:nvGraphicFramePr>
        <p:xfrm>
          <a:off x="214729" y="634001"/>
          <a:ext cx="8736087" cy="4413874"/>
        </p:xfrm>
        <a:graphic>
          <a:graphicData uri="http://schemas.openxmlformats.org/drawingml/2006/table">
            <a:tbl>
              <a:tblPr firstRow="1" bandRow="1">
                <a:tableStyleId>{5C22544A-7EE6-4342-B048-85BDC9FD1C3A}</a:tableStyleId>
              </a:tblPr>
              <a:tblGrid>
                <a:gridCol w="1876321">
                  <a:extLst>
                    <a:ext uri="{9D8B030D-6E8A-4147-A177-3AD203B41FA5}">
                      <a16:colId xmlns:a16="http://schemas.microsoft.com/office/drawing/2014/main" xmlns="" val="2753654898"/>
                    </a:ext>
                  </a:extLst>
                </a:gridCol>
                <a:gridCol w="6859766">
                  <a:extLst>
                    <a:ext uri="{9D8B030D-6E8A-4147-A177-3AD203B41FA5}">
                      <a16:colId xmlns:a16="http://schemas.microsoft.com/office/drawing/2014/main" xmlns="" val="2925169399"/>
                    </a:ext>
                  </a:extLst>
                </a:gridCol>
              </a:tblGrid>
              <a:tr h="291454">
                <a:tc>
                  <a:txBody>
                    <a:bodyPr/>
                    <a:lstStyle/>
                    <a:p>
                      <a:pPr algn="l" rtl="0" fontAlgn="ctr"/>
                      <a:r>
                        <a:rPr lang="es-419" sz="1000" dirty="0">
                          <a:effectLst/>
                        </a:rPr>
                        <a:t>Tipo de Ataque</a:t>
                      </a:r>
                    </a:p>
                  </a:txBody>
                  <a:tcPr marL="47625" marR="47625" marT="47625" marB="47625" anchor="ctr"/>
                </a:tc>
                <a:tc>
                  <a:txBody>
                    <a:bodyPr/>
                    <a:lstStyle/>
                    <a:p>
                      <a:pPr algn="l" rtl="0" fontAlgn="ctr"/>
                      <a:r>
                        <a:rPr lang="es-419" sz="1000">
                          <a:effectLst/>
                        </a:rPr>
                        <a:t>Descripción</a:t>
                      </a:r>
                    </a:p>
                  </a:txBody>
                  <a:tcPr marL="47625" marR="47625" marT="47625" marB="47625" anchor="ctr"/>
                </a:tc>
                <a:extLst>
                  <a:ext uri="{0D108BD9-81ED-4DB2-BD59-A6C34878D82A}">
                    <a16:rowId xmlns:a16="http://schemas.microsoft.com/office/drawing/2014/main" xmlns="" val="376172192"/>
                  </a:ext>
                </a:extLst>
              </a:tr>
              <a:tr h="314411">
                <a:tc>
                  <a:txBody>
                    <a:bodyPr/>
                    <a:lstStyle/>
                    <a:p>
                      <a:pPr rtl="0" fontAlgn="ctr"/>
                      <a:r>
                        <a:rPr lang="es-419" sz="1050" b="0" dirty="0">
                          <a:effectLst/>
                        </a:rPr>
                        <a:t>Ataque de intercepción pasiva (</a:t>
                      </a:r>
                      <a:r>
                        <a:rPr lang="es-419" sz="1050" b="0" dirty="0" err="1">
                          <a:effectLst/>
                        </a:rPr>
                        <a:t>eavesdropping</a:t>
                      </a:r>
                      <a:r>
                        <a:rPr lang="es-419" sz="1050" b="0" dirty="0">
                          <a:effectLst/>
                        </a:rPr>
                        <a:t>)</a:t>
                      </a:r>
                    </a:p>
                  </a:txBody>
                  <a:tcPr marL="47625" marR="47625" marT="47625" marB="47625" anchor="ctr"/>
                </a:tc>
                <a:tc>
                  <a:txBody>
                    <a:bodyPr/>
                    <a:lstStyle/>
                    <a:p>
                      <a:pPr rtl="0" fontAlgn="ctr"/>
                      <a:r>
                        <a:rPr lang="es-419" sz="1050" b="0" dirty="0">
                          <a:effectLst/>
                        </a:rPr>
                        <a:t>Esto sucede cuando un hacker captura y "escucha" el tráfico de red. Este ataque también se conoce como </a:t>
                      </a:r>
                      <a:r>
                        <a:rPr lang="es-419" sz="1050" b="0" dirty="0" err="1">
                          <a:effectLst/>
                        </a:rPr>
                        <a:t>sniffing</a:t>
                      </a:r>
                      <a:r>
                        <a:rPr lang="es-419" sz="1050" b="0" dirty="0">
                          <a:effectLst/>
                        </a:rPr>
                        <a:t> o </a:t>
                      </a:r>
                      <a:r>
                        <a:rPr lang="es-419" sz="1050" b="0" dirty="0" err="1">
                          <a:effectLst/>
                        </a:rPr>
                        <a:t>snooping</a:t>
                      </a:r>
                      <a:r>
                        <a:rPr lang="es-419" sz="1050" b="0" dirty="0">
                          <a:effectLst/>
                        </a:rPr>
                        <a:t>.</a:t>
                      </a:r>
                    </a:p>
                  </a:txBody>
                  <a:tcPr marL="47625" marR="47625" marT="47625" marB="47625" anchor="ctr"/>
                </a:tc>
                <a:extLst>
                  <a:ext uri="{0D108BD9-81ED-4DB2-BD59-A6C34878D82A}">
                    <a16:rowId xmlns:a16="http://schemas.microsoft.com/office/drawing/2014/main" xmlns="" val="2572956634"/>
                  </a:ext>
                </a:extLst>
              </a:tr>
              <a:tr h="314411">
                <a:tc>
                  <a:txBody>
                    <a:bodyPr/>
                    <a:lstStyle/>
                    <a:p>
                      <a:pPr rtl="0" fontAlgn="ctr"/>
                      <a:r>
                        <a:rPr lang="es-419" sz="1050" b="0" dirty="0">
                          <a:effectLst/>
                        </a:rPr>
                        <a:t>Ataque de Modificación de Datos</a:t>
                      </a:r>
                    </a:p>
                  </a:txBody>
                  <a:tcPr marL="47625" marR="47625" marT="47625" marB="47625" anchor="ctr"/>
                </a:tc>
                <a:tc>
                  <a:txBody>
                    <a:bodyPr/>
                    <a:lstStyle/>
                    <a:p>
                      <a:pPr rtl="0" fontAlgn="ctr"/>
                      <a:r>
                        <a:rPr lang="es-419" sz="1050" b="0" dirty="0">
                          <a:effectLst/>
                        </a:rPr>
                        <a:t>Si los hackers han obtenido tráfico de la empresa, pueden alterar los datos en el paquete sin el conocimiento del remitente o del receptor.</a:t>
                      </a:r>
                    </a:p>
                  </a:txBody>
                  <a:tcPr marL="47625" marR="47625" marT="47625" marB="47625" anchor="ctr"/>
                </a:tc>
                <a:extLst>
                  <a:ext uri="{0D108BD9-81ED-4DB2-BD59-A6C34878D82A}">
                    <a16:rowId xmlns:a16="http://schemas.microsoft.com/office/drawing/2014/main" xmlns="" val="3783905614"/>
                  </a:ext>
                </a:extLst>
              </a:tr>
              <a:tr h="314411">
                <a:tc>
                  <a:txBody>
                    <a:bodyPr/>
                    <a:lstStyle/>
                    <a:p>
                      <a:pPr rtl="0" fontAlgn="ctr"/>
                      <a:r>
                        <a:rPr lang="es-419" sz="1050" b="0">
                          <a:effectLst/>
                        </a:rPr>
                        <a:t>Ataque de suplantación de dirección IP</a:t>
                      </a:r>
                    </a:p>
                  </a:txBody>
                  <a:tcPr marL="47625" marR="47625" marT="47625" marB="47625" anchor="ctr"/>
                </a:tc>
                <a:tc>
                  <a:txBody>
                    <a:bodyPr/>
                    <a:lstStyle/>
                    <a:p>
                      <a:pPr rtl="0" fontAlgn="ctr"/>
                      <a:r>
                        <a:rPr lang="es-419" sz="1050" b="0" dirty="0">
                          <a:effectLst/>
                        </a:rPr>
                        <a:t>Un atacante crea un paquete IP que parece provenir de una dirección válida dentro de la intranet corporativa.</a:t>
                      </a:r>
                    </a:p>
                  </a:txBody>
                  <a:tcPr marL="47625" marR="47625" marT="47625" marB="47625" anchor="ctr"/>
                </a:tc>
                <a:extLst>
                  <a:ext uri="{0D108BD9-81ED-4DB2-BD59-A6C34878D82A}">
                    <a16:rowId xmlns:a16="http://schemas.microsoft.com/office/drawing/2014/main" xmlns="" val="1884138171"/>
                  </a:ext>
                </a:extLst>
              </a:tr>
              <a:tr h="434186">
                <a:tc>
                  <a:txBody>
                    <a:bodyPr/>
                    <a:lstStyle/>
                    <a:p>
                      <a:pPr rtl="0" fontAlgn="ctr"/>
                      <a:r>
                        <a:rPr lang="es-419" sz="1050" b="0">
                          <a:effectLst/>
                        </a:rPr>
                        <a:t>Ataques basados en contraseñas</a:t>
                      </a:r>
                    </a:p>
                  </a:txBody>
                  <a:tcPr marL="47625" marR="47625" marT="47625" marB="47625" anchor="ctr"/>
                </a:tc>
                <a:tc>
                  <a:txBody>
                    <a:bodyPr/>
                    <a:lstStyle/>
                    <a:p>
                      <a:pPr rtl="0" fontAlgn="ctr"/>
                      <a:r>
                        <a:rPr lang="es-419" sz="1050" b="0" dirty="0">
                          <a:effectLst/>
                        </a:rPr>
                        <a:t>Si los </a:t>
                      </a:r>
                      <a:r>
                        <a:rPr lang="es-419" sz="1050" b="0" dirty="0" err="1">
                          <a:effectLst/>
                        </a:rPr>
                        <a:t>harckers</a:t>
                      </a:r>
                      <a:r>
                        <a:rPr lang="es-419" sz="1050" b="0" dirty="0">
                          <a:effectLst/>
                        </a:rPr>
                        <a:t> descubren una cuenta válida de usuario, los hackers tienen los mismos derechos que el usuario real.  Los hackers pueden usar una cuenta válida para obtener listas de otros usuarios, información de red, cambios de servidor y configuraciones de red, y modificar, redirigir o borrar datos.</a:t>
                      </a:r>
                    </a:p>
                  </a:txBody>
                  <a:tcPr marL="47625" marR="47625" marT="47625" marB="47625" anchor="ctr"/>
                </a:tc>
                <a:extLst>
                  <a:ext uri="{0D108BD9-81ED-4DB2-BD59-A6C34878D82A}">
                    <a16:rowId xmlns:a16="http://schemas.microsoft.com/office/drawing/2014/main" xmlns="" val="713672646"/>
                  </a:ext>
                </a:extLst>
              </a:tr>
              <a:tr h="434186">
                <a:tc>
                  <a:txBody>
                    <a:bodyPr/>
                    <a:lstStyle/>
                    <a:p>
                      <a:pPr rtl="0" fontAlgn="ctr"/>
                      <a:r>
                        <a:rPr lang="es-419" sz="1050" b="0" dirty="0">
                          <a:effectLst/>
                        </a:rPr>
                        <a:t>Ataque de Denegación de Servicio</a:t>
                      </a:r>
                    </a:p>
                  </a:txBody>
                  <a:tcPr marL="47625" marR="47625" marT="47625" marB="47625" anchor="ctr"/>
                </a:tc>
                <a:tc>
                  <a:txBody>
                    <a:bodyPr/>
                    <a:lstStyle/>
                    <a:p>
                      <a:pPr rtl="0" fontAlgn="ctr"/>
                      <a:r>
                        <a:rPr lang="es-419" sz="1050" b="0" dirty="0">
                          <a:effectLst/>
                        </a:rPr>
                        <a:t>Un ataque de DoS impide el uso normal de una computadora o red por parte de usuarios válidos. Un ataque de DoS también puede saturar una computadora o toda la red con tráfico hasta que se apaguen por sobrecarga. Un ataque de DoS también puede bloquear tráfico; eso deriva en la pérdida de acceso a recursos de red por parte de usuarios autorizados.</a:t>
                      </a:r>
                    </a:p>
                  </a:txBody>
                  <a:tcPr marL="47625" marR="47625" marT="47625" marB="47625" anchor="ctr"/>
                </a:tc>
                <a:extLst>
                  <a:ext uri="{0D108BD9-81ED-4DB2-BD59-A6C34878D82A}">
                    <a16:rowId xmlns:a16="http://schemas.microsoft.com/office/drawing/2014/main" xmlns="" val="3633901938"/>
                  </a:ext>
                </a:extLst>
              </a:tr>
              <a:tr h="314411">
                <a:tc>
                  <a:txBody>
                    <a:bodyPr/>
                    <a:lstStyle/>
                    <a:p>
                      <a:pPr rtl="0" fontAlgn="ctr"/>
                      <a:r>
                        <a:rPr lang="es-419" sz="1050" b="0">
                          <a:effectLst/>
                        </a:rPr>
                        <a:t>Ataque man-in-the-middle</a:t>
                      </a:r>
                    </a:p>
                  </a:txBody>
                  <a:tcPr marL="47625" marR="47625" marT="47625" marB="47625" anchor="ctr"/>
                </a:tc>
                <a:tc>
                  <a:txBody>
                    <a:bodyPr/>
                    <a:lstStyle/>
                    <a:p>
                      <a:pPr rtl="0" fontAlgn="ctr"/>
                      <a:r>
                        <a:rPr lang="es-419" sz="1050" b="0" dirty="0">
                          <a:effectLst/>
                        </a:rPr>
                        <a:t>Este ataque se produce cuando los hackers se colocan entre un origen y un destino. Entonces ahora pueden monitorear, capturar y controlar la comunicación en forma activa y transparente.</a:t>
                      </a:r>
                    </a:p>
                  </a:txBody>
                  <a:tcPr marL="47625" marR="47625" marT="47625" marB="47625" anchor="ctr"/>
                </a:tc>
                <a:extLst>
                  <a:ext uri="{0D108BD9-81ED-4DB2-BD59-A6C34878D82A}">
                    <a16:rowId xmlns:a16="http://schemas.microsoft.com/office/drawing/2014/main" xmlns="" val="2240618988"/>
                  </a:ext>
                </a:extLst>
              </a:tr>
              <a:tr h="314411">
                <a:tc>
                  <a:txBody>
                    <a:bodyPr/>
                    <a:lstStyle/>
                    <a:p>
                      <a:pPr rtl="0" fontAlgn="ctr"/>
                      <a:r>
                        <a:rPr lang="es-419" sz="1050" b="0">
                          <a:effectLst/>
                        </a:rPr>
                        <a:t>Ataque de Claves Comprometidas</a:t>
                      </a:r>
                    </a:p>
                  </a:txBody>
                  <a:tcPr marL="47625" marR="47625" marT="47625" marB="47625" anchor="ctr"/>
                </a:tc>
                <a:tc>
                  <a:txBody>
                    <a:bodyPr/>
                    <a:lstStyle/>
                    <a:p>
                      <a:pPr rtl="0" fontAlgn="ctr"/>
                      <a:r>
                        <a:rPr lang="es-419" sz="1050" b="0" dirty="0">
                          <a:effectLst/>
                        </a:rPr>
                        <a:t>Si un atacante obtiene una clave secreta, esa clave se conoce como una clave de riesgo. Una clave comprometida puede utilizarse para obtener acceso a una comunicación asegurada sin que el emisor ni el receptor se enteren del ataque.</a:t>
                      </a:r>
                    </a:p>
                  </a:txBody>
                  <a:tcPr marL="47625" marR="47625" marT="47625" marB="47625" anchor="ctr"/>
                </a:tc>
                <a:extLst>
                  <a:ext uri="{0D108BD9-81ED-4DB2-BD59-A6C34878D82A}">
                    <a16:rowId xmlns:a16="http://schemas.microsoft.com/office/drawing/2014/main" xmlns="" val="730624141"/>
                  </a:ext>
                </a:extLst>
              </a:tr>
              <a:tr h="314411">
                <a:tc>
                  <a:txBody>
                    <a:bodyPr/>
                    <a:lstStyle/>
                    <a:p>
                      <a:pPr rtl="0" fontAlgn="ctr"/>
                      <a:r>
                        <a:rPr lang="es-419" sz="1050" b="0">
                          <a:effectLst/>
                        </a:rPr>
                        <a:t>Ataque de analizador de protocolos</a:t>
                      </a:r>
                    </a:p>
                  </a:txBody>
                  <a:tcPr marL="47625" marR="47625" marT="47625" marB="47625" anchor="ctr"/>
                </a:tc>
                <a:tc>
                  <a:txBody>
                    <a:bodyPr/>
                    <a:lstStyle/>
                    <a:p>
                      <a:pPr rtl="0" fontAlgn="ctr"/>
                      <a:r>
                        <a:rPr lang="es-419" sz="1050" b="0" dirty="0">
                          <a:effectLst/>
                        </a:rPr>
                        <a:t>Un analizador de protocolos es una aplicación o un dispositivo que puede leer, monitorear y capturar intercambios de datos en la red y leer paquetes de red. Si los paquetes no están cifrados, un analizador de protocolos permite ver por completo los datos que los componen.</a:t>
                      </a:r>
                    </a:p>
                  </a:txBody>
                  <a:tcPr marL="47625" marR="47625" marT="47625" marB="47625" anchor="ctr"/>
                </a:tc>
                <a:extLst>
                  <a:ext uri="{0D108BD9-81ED-4DB2-BD59-A6C34878D82A}">
                    <a16:rowId xmlns:a16="http://schemas.microsoft.com/office/drawing/2014/main" xmlns="" val="307566371"/>
                  </a:ext>
                </a:extLst>
              </a:tr>
            </a:tbl>
          </a:graphicData>
        </a:graphic>
      </p:graphicFrame>
    </p:spTree>
    <p:custDataLst>
      <p:tags r:id="rId1"/>
    </p:custDataLst>
    <p:extLst>
      <p:ext uri="{BB962C8B-B14F-4D97-AF65-F5344CB8AC3E}">
        <p14:creationId xmlns="" xmlns:p14="http://schemas.microsoft.com/office/powerpoint/2010/main" val="30974622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3.4 - Malware</a:t>
            </a:r>
          </a:p>
        </p:txBody>
      </p:sp>
    </p:spTree>
    <p:custDataLst>
      <p:tags r:id="rId1"/>
    </p:custDataLst>
    <p:extLst>
      <p:ext uri="{BB962C8B-B14F-4D97-AF65-F5344CB8AC3E}">
        <p14:creationId xmlns="" xmlns:p14="http://schemas.microsoft.com/office/powerpoint/2010/main" val="2518598079"/>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Malware</a:t>
            </a:r>
            <a:r>
              <a:rPr lang="en-US" dirty="0"/>
              <a:t/>
            </a:r>
            <a:br>
              <a:rPr lang="en-US" dirty="0"/>
            </a:br>
            <a:r>
              <a:rPr lang="es-419" sz="2400"/>
              <a:t>Descripción General del Malware</a:t>
            </a:r>
          </a:p>
        </p:txBody>
      </p:sp>
      <p:sp>
        <p:nvSpPr>
          <p:cNvPr id="5" name="Content Placeholder 4">
            <a:extLst>
              <a:ext uri="{FF2B5EF4-FFF2-40B4-BE49-F238E27FC236}">
                <a16:creationId xmlns:a16="http://schemas.microsoft.com/office/drawing/2014/main" xmlns="" id="{6FD6750E-AA5C-FD42-9B61-BBE3A650A642}"/>
              </a:ext>
            </a:extLst>
          </p:cNvPr>
          <p:cNvSpPr>
            <a:spLocks noGrp="1"/>
          </p:cNvSpPr>
          <p:nvPr>
            <p:ph idx="1"/>
          </p:nvPr>
        </p:nvSpPr>
        <p:spPr>
          <a:xfrm>
            <a:off x="474662" y="731838"/>
            <a:ext cx="8280057" cy="1374776"/>
          </a:xfrm>
        </p:spPr>
        <p:txBody>
          <a:bodyPr/>
          <a:lstStyle/>
          <a:p>
            <a:pPr marL="342900" indent="-342900" algn="l" rtl="0">
              <a:buFont typeface="Arial" panose="020B0604020202020204" pitchFamily="34" charset="0"/>
              <a:buChar char="•"/>
            </a:pPr>
            <a:r>
              <a:rPr lang="es-419" sz="1400" dirty="0">
                <a:solidFill>
                  <a:srgbClr val="000000"/>
                </a:solidFill>
              </a:rPr>
              <a:t>Ahora que conoce las herramientas que usan los hackers, este tema le presenta los diferentes tipos de malware que utilizan los hackers para obtener acceso a dispositivos finales.</a:t>
            </a:r>
          </a:p>
          <a:p>
            <a:pPr marL="0" indent="0" algn="l" rtl="0"/>
            <a:endParaRPr lang="es-419" sz="1400" dirty="0">
              <a:solidFill>
                <a:srgbClr val="000000"/>
              </a:solidFill>
            </a:endParaRPr>
          </a:p>
          <a:p>
            <a:pPr marL="342900" indent="-342900" algn="l" rtl="0">
              <a:buFont typeface="Arial" panose="020B0604020202020204" pitchFamily="34" charset="0"/>
              <a:buChar char="•"/>
            </a:pPr>
            <a:r>
              <a:rPr lang="es-419" sz="1400" dirty="0">
                <a:solidFill>
                  <a:srgbClr val="000000"/>
                </a:solidFill>
              </a:rPr>
              <a:t>Los terminales son especialmente propensos a ataques de malware. Es importante saber acerca del malware porque los atacantes confían en que los usuarios instalen malware para explotar las brechas de seguridad.</a:t>
            </a:r>
          </a:p>
          <a:p>
            <a:pPr marL="342900" indent="-342900" algn="l">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xmlns="" id="{11F6ABAB-EC36-4383-823E-69C5FADF4ABB}"/>
              </a:ext>
            </a:extLst>
          </p:cNvPr>
          <p:cNvPicPr>
            <a:picLocks noChangeAspect="1"/>
          </p:cNvPicPr>
          <p:nvPr/>
        </p:nvPicPr>
        <p:blipFill>
          <a:blip r:embed="rId4"/>
          <a:stretch>
            <a:fillRect/>
          </a:stretch>
        </p:blipFill>
        <p:spPr>
          <a:xfrm>
            <a:off x="871537" y="2351312"/>
            <a:ext cx="7400925" cy="2305050"/>
          </a:xfrm>
          <a:prstGeom prst="rect">
            <a:avLst/>
          </a:prstGeom>
        </p:spPr>
      </p:pic>
    </p:spTree>
    <p:custDataLst>
      <p:tags r:id="rId1"/>
    </p:custDataLst>
    <p:extLst>
      <p:ext uri="{BB962C8B-B14F-4D97-AF65-F5344CB8AC3E}">
        <p14:creationId xmlns="" xmlns:p14="http://schemas.microsoft.com/office/powerpoint/2010/main" val="106938591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Malware</a:t>
            </a:r>
            <a:r>
              <a:rPr lang="en-US" dirty="0"/>
              <a:t/>
            </a:r>
            <a:br>
              <a:rPr lang="en-US" dirty="0"/>
            </a:br>
            <a:r>
              <a:rPr lang="es-419" sz="2400"/>
              <a:t>Virus y Caballos de Troya</a:t>
            </a:r>
          </a:p>
        </p:txBody>
      </p:sp>
      <p:sp>
        <p:nvSpPr>
          <p:cNvPr id="6" name="Content Placeholder 5">
            <a:extLst>
              <a:ext uri="{FF2B5EF4-FFF2-40B4-BE49-F238E27FC236}">
                <a16:creationId xmlns:a16="http://schemas.microsoft.com/office/drawing/2014/main" xmlns="" id="{B2A2FCA2-F9A2-4F39-9924-81C9624F0264}"/>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400" dirty="0">
                <a:solidFill>
                  <a:srgbClr val="000000"/>
                </a:solidFill>
              </a:rPr>
              <a:t>El primer tipo de malware informático y el más común son los virus. Los virus requieren una acción humana para propagarse e infectar otros equipos. </a:t>
            </a:r>
          </a:p>
          <a:p>
            <a:pPr marL="0" indent="0" algn="l" rtl="0"/>
            <a:endParaRPr lang="es-419" sz="1400" dirty="0">
              <a:solidFill>
                <a:srgbClr val="000000"/>
              </a:solidFill>
            </a:endParaRPr>
          </a:p>
          <a:p>
            <a:pPr marL="342900" indent="-342900" algn="l" rtl="0">
              <a:buFont typeface="Arial" panose="020B0604020202020204" pitchFamily="34" charset="0"/>
              <a:buChar char="•"/>
            </a:pPr>
            <a:r>
              <a:rPr lang="es-419" sz="1400" dirty="0">
                <a:solidFill>
                  <a:srgbClr val="000000"/>
                </a:solidFill>
              </a:rPr>
              <a:t>Se ocultan al adjuntarse al código informático, al software o a los documentos en la computadora. Cuando se abre, el virus se ejecuta e infecta el equipo.</a:t>
            </a:r>
          </a:p>
          <a:p>
            <a:pPr marL="0" indent="0" algn="l" rtl="0"/>
            <a:endParaRPr lang="es-419" sz="1400" dirty="0">
              <a:solidFill>
                <a:srgbClr val="000000"/>
              </a:solidFill>
            </a:endParaRPr>
          </a:p>
          <a:p>
            <a:pPr marL="342900" indent="-342900" algn="l" rtl="0">
              <a:buFont typeface="Arial" panose="020B0604020202020204" pitchFamily="34" charset="0"/>
              <a:buChar char="•"/>
            </a:pPr>
            <a:r>
              <a:rPr lang="es-419" sz="1400" dirty="0">
                <a:solidFill>
                  <a:srgbClr val="000000"/>
                </a:solidFill>
              </a:rPr>
              <a:t>Los virus pueden:</a:t>
            </a:r>
          </a:p>
          <a:p>
            <a:pPr marL="921066" lvl="5" indent="-342900">
              <a:buFont typeface="Courier New" panose="02070309020205020404" pitchFamily="49" charset="0"/>
              <a:buChar char="o"/>
            </a:pPr>
            <a:r>
              <a:rPr lang="es-419" dirty="0">
                <a:solidFill>
                  <a:srgbClr val="000000"/>
                </a:solidFill>
              </a:rPr>
              <a:t>  </a:t>
            </a:r>
            <a:r>
              <a:rPr lang="es-419" sz="1400" dirty="0">
                <a:solidFill>
                  <a:srgbClr val="000000"/>
                </a:solidFill>
              </a:rPr>
              <a:t>Modificar, dañar, eliminar archivos o borrar discos duros completos.</a:t>
            </a:r>
          </a:p>
          <a:p>
            <a:pPr marL="921066" lvl="5" indent="-342900">
              <a:buFont typeface="Courier New" panose="02070309020205020404" pitchFamily="49" charset="0"/>
              <a:buChar char="o"/>
            </a:pPr>
            <a:r>
              <a:rPr lang="es-419" sz="1400" dirty="0">
                <a:solidFill>
                  <a:srgbClr val="000000"/>
                </a:solidFill>
              </a:rPr>
              <a:t> Causar problemas de arranque del equipo y dañar aplicaciones.</a:t>
            </a:r>
          </a:p>
          <a:p>
            <a:pPr marL="921066" lvl="5" indent="-342900">
              <a:buFont typeface="Courier New" panose="02070309020205020404" pitchFamily="49" charset="0"/>
              <a:buChar char="o"/>
            </a:pPr>
            <a:r>
              <a:rPr lang="es-419" sz="1400" dirty="0">
                <a:solidFill>
                  <a:srgbClr val="000000"/>
                </a:solidFill>
              </a:rPr>
              <a:t> Capturar y enviar información confidencial a los atacantes.</a:t>
            </a:r>
          </a:p>
          <a:p>
            <a:pPr marL="921066" lvl="5" indent="-342900">
              <a:buFont typeface="Courier New" panose="02070309020205020404" pitchFamily="49" charset="0"/>
              <a:buChar char="o"/>
            </a:pPr>
            <a:r>
              <a:rPr lang="es-419" sz="1400" dirty="0">
                <a:solidFill>
                  <a:srgbClr val="000000"/>
                </a:solidFill>
              </a:rPr>
              <a:t> Acceder a cuentas de correo electrónico y utilizarlas para propagarse.</a:t>
            </a:r>
          </a:p>
          <a:p>
            <a:pPr marL="921066" lvl="5" indent="-342900">
              <a:buFont typeface="Courier New" panose="02070309020205020404" pitchFamily="49" charset="0"/>
              <a:buChar char="o"/>
            </a:pPr>
            <a:r>
              <a:rPr lang="es-419" sz="1400" dirty="0">
                <a:solidFill>
                  <a:srgbClr val="000000"/>
                </a:solidFill>
              </a:rPr>
              <a:t> Permanecer inactivo hasta que el atacante lo requiera.</a:t>
            </a:r>
          </a:p>
          <a:p>
            <a:pPr marL="0" indent="0" algn="l"/>
            <a:endParaRPr lang="en-US" sz="1600" dirty="0">
              <a:solidFill>
                <a:srgbClr val="000000"/>
              </a:solidFill>
            </a:endParaRPr>
          </a:p>
        </p:txBody>
      </p:sp>
    </p:spTree>
    <p:custDataLst>
      <p:tags r:id="rId1"/>
    </p:custDataLst>
    <p:extLst>
      <p:ext uri="{BB962C8B-B14F-4D97-AF65-F5344CB8AC3E}">
        <p14:creationId xmlns="" xmlns:p14="http://schemas.microsoft.com/office/powerpoint/2010/main" val="4147670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Malware</a:t>
            </a:r>
            <a:r>
              <a:rPr lang="en-US" dirty="0"/>
              <a:t/>
            </a:r>
            <a:br>
              <a:rPr lang="en-US" dirty="0"/>
            </a:br>
            <a:r>
              <a:rPr lang="es-419" sz="2400"/>
              <a:t>Virus y Caballos de Troya (Cont.)</a:t>
            </a:r>
          </a:p>
        </p:txBody>
      </p:sp>
      <p:sp>
        <p:nvSpPr>
          <p:cNvPr id="4" name="Content Placeholder 3">
            <a:extLst>
              <a:ext uri="{FF2B5EF4-FFF2-40B4-BE49-F238E27FC236}">
                <a16:creationId xmlns:a16="http://schemas.microsoft.com/office/drawing/2014/main" xmlns="" id="{9FEBC5BE-2E6D-48E5-BB0B-F5FEEE8EB8C5}"/>
              </a:ext>
            </a:extLst>
          </p:cNvPr>
          <p:cNvSpPr>
            <a:spLocks noGrp="1"/>
          </p:cNvSpPr>
          <p:nvPr>
            <p:ph idx="1"/>
          </p:nvPr>
        </p:nvSpPr>
        <p:spPr>
          <a:xfrm>
            <a:off x="545988" y="773114"/>
            <a:ext cx="8280057" cy="340650"/>
          </a:xfrm>
        </p:spPr>
        <p:txBody>
          <a:bodyPr/>
          <a:lstStyle/>
          <a:p>
            <a:pPr marL="0" indent="0" algn="l" rtl="0"/>
            <a:r>
              <a:rPr lang="es-419" sz="1400" dirty="0">
                <a:solidFill>
                  <a:srgbClr val="000000"/>
                </a:solidFill>
              </a:rPr>
              <a:t>Los virus modernos se desarrollan con intenciones muy específicas, como las indicadas en la tabla.</a:t>
            </a:r>
          </a:p>
        </p:txBody>
      </p:sp>
      <p:graphicFrame>
        <p:nvGraphicFramePr>
          <p:cNvPr id="5" name="Table 6">
            <a:extLst>
              <a:ext uri="{FF2B5EF4-FFF2-40B4-BE49-F238E27FC236}">
                <a16:creationId xmlns:a16="http://schemas.microsoft.com/office/drawing/2014/main" xmlns="" id="{9D8455FD-392D-4236-AAF9-83ACFE3EBC95}"/>
              </a:ext>
            </a:extLst>
          </p:cNvPr>
          <p:cNvGraphicFramePr>
            <a:graphicFrameLocks noGrp="1"/>
          </p:cNvGraphicFramePr>
          <p:nvPr>
            <p:extLst>
              <p:ext uri="{D42A27DB-BD31-4B8C-83A1-F6EECF244321}">
                <p14:modId xmlns="" xmlns:p14="http://schemas.microsoft.com/office/powerpoint/2010/main" val="1048631815"/>
              </p:ext>
            </p:extLst>
          </p:nvPr>
        </p:nvGraphicFramePr>
        <p:xfrm>
          <a:off x="672250" y="1113764"/>
          <a:ext cx="7799500" cy="3239295"/>
        </p:xfrm>
        <a:graphic>
          <a:graphicData uri="http://schemas.openxmlformats.org/drawingml/2006/table">
            <a:tbl>
              <a:tblPr firstRow="1" bandRow="1">
                <a:tableStyleId>{5C22544A-7EE6-4342-B048-85BDC9FD1C3A}</a:tableStyleId>
              </a:tblPr>
              <a:tblGrid>
                <a:gridCol w="1553156">
                  <a:extLst>
                    <a:ext uri="{9D8B030D-6E8A-4147-A177-3AD203B41FA5}">
                      <a16:colId xmlns:a16="http://schemas.microsoft.com/office/drawing/2014/main" xmlns="" val="221734640"/>
                    </a:ext>
                  </a:extLst>
                </a:gridCol>
                <a:gridCol w="6246344">
                  <a:extLst>
                    <a:ext uri="{9D8B030D-6E8A-4147-A177-3AD203B41FA5}">
                      <a16:colId xmlns:a16="http://schemas.microsoft.com/office/drawing/2014/main" xmlns="" val="1686031297"/>
                    </a:ext>
                  </a:extLst>
                </a:gridCol>
              </a:tblGrid>
              <a:tr h="370840">
                <a:tc>
                  <a:txBody>
                    <a:bodyPr/>
                    <a:lstStyle/>
                    <a:p>
                      <a:pPr algn="l" rtl="0" fontAlgn="ctr"/>
                      <a:r>
                        <a:rPr lang="es-419" sz="1200">
                          <a:effectLst/>
                        </a:rPr>
                        <a:t>Tipos de virus</a:t>
                      </a:r>
                    </a:p>
                  </a:txBody>
                  <a:tcPr marL="47625" marR="47625" marT="47625" marB="47625" anchor="ctr"/>
                </a:tc>
                <a:tc>
                  <a:txBody>
                    <a:bodyPr/>
                    <a:lstStyle/>
                    <a:p>
                      <a:pPr algn="l" rtl="0" fontAlgn="ctr"/>
                      <a:r>
                        <a:rPr lang="es-419" sz="1200">
                          <a:effectLst/>
                        </a:rPr>
                        <a:t>Descripción</a:t>
                      </a:r>
                    </a:p>
                  </a:txBody>
                  <a:tcPr marL="47625" marR="47625" marT="47625" marB="47625" anchor="ctr"/>
                </a:tc>
                <a:extLst>
                  <a:ext uri="{0D108BD9-81ED-4DB2-BD59-A6C34878D82A}">
                    <a16:rowId xmlns:a16="http://schemas.microsoft.com/office/drawing/2014/main" xmlns="" val="3719108026"/>
                  </a:ext>
                </a:extLst>
              </a:tr>
              <a:tr h="370840">
                <a:tc>
                  <a:txBody>
                    <a:bodyPr/>
                    <a:lstStyle/>
                    <a:p>
                      <a:pPr rtl="0" fontAlgn="ctr"/>
                      <a:r>
                        <a:rPr lang="es-419" sz="1200" b="0">
                          <a:effectLst/>
                        </a:rPr>
                        <a:t>Virus en el sector de arranque</a:t>
                      </a:r>
                    </a:p>
                  </a:txBody>
                  <a:tcPr marL="47625" marR="47625" marT="47625" marB="47625" anchor="ctr"/>
                </a:tc>
                <a:tc>
                  <a:txBody>
                    <a:bodyPr/>
                    <a:lstStyle/>
                    <a:p>
                      <a:pPr rtl="0" fontAlgn="ctr"/>
                      <a:r>
                        <a:rPr lang="es-419" sz="1200" b="0" dirty="0">
                          <a:effectLst/>
                        </a:rPr>
                        <a:t>El virus ataca el sector de arranque, la tabla de particiones de archivos o el sistema de archivos.</a:t>
                      </a:r>
                    </a:p>
                  </a:txBody>
                  <a:tcPr marL="47625" marR="47625" marT="47625" marB="47625" anchor="ctr"/>
                </a:tc>
                <a:extLst>
                  <a:ext uri="{0D108BD9-81ED-4DB2-BD59-A6C34878D82A}">
                    <a16:rowId xmlns:a16="http://schemas.microsoft.com/office/drawing/2014/main" xmlns="" val="981056106"/>
                  </a:ext>
                </a:extLst>
              </a:tr>
              <a:tr h="557326">
                <a:tc>
                  <a:txBody>
                    <a:bodyPr/>
                    <a:lstStyle/>
                    <a:p>
                      <a:pPr rtl="0" fontAlgn="ctr"/>
                      <a:r>
                        <a:rPr lang="es-419" sz="1200" b="0">
                          <a:effectLst/>
                        </a:rPr>
                        <a:t>Virus de firmware</a:t>
                      </a:r>
                    </a:p>
                  </a:txBody>
                  <a:tcPr marL="47625" marR="47625" marT="47625" marB="47625" anchor="ctr"/>
                </a:tc>
                <a:tc>
                  <a:txBody>
                    <a:bodyPr/>
                    <a:lstStyle/>
                    <a:p>
                      <a:pPr rtl="0" fontAlgn="ctr"/>
                      <a:r>
                        <a:rPr lang="es-419" sz="1200" b="0">
                          <a:effectLst/>
                        </a:rPr>
                        <a:t>El virus ataca el firmware del dispositivo.</a:t>
                      </a:r>
                    </a:p>
                  </a:txBody>
                  <a:tcPr marL="47625" marR="47625" marT="47625" marB="47625" anchor="ctr"/>
                </a:tc>
                <a:extLst>
                  <a:ext uri="{0D108BD9-81ED-4DB2-BD59-A6C34878D82A}">
                    <a16:rowId xmlns:a16="http://schemas.microsoft.com/office/drawing/2014/main" xmlns="" val="3789947596"/>
                  </a:ext>
                </a:extLst>
              </a:tr>
              <a:tr h="585731">
                <a:tc>
                  <a:txBody>
                    <a:bodyPr/>
                    <a:lstStyle/>
                    <a:p>
                      <a:pPr rtl="0" fontAlgn="ctr"/>
                      <a:r>
                        <a:rPr lang="es-419" sz="1200" b="0">
                          <a:effectLst/>
                        </a:rPr>
                        <a:t>Virus de macros</a:t>
                      </a:r>
                    </a:p>
                  </a:txBody>
                  <a:tcPr marL="47625" marR="47625" marT="47625" marB="47625" anchor="ctr"/>
                </a:tc>
                <a:tc>
                  <a:txBody>
                    <a:bodyPr/>
                    <a:lstStyle/>
                    <a:p>
                      <a:pPr rtl="0" fontAlgn="ctr"/>
                      <a:r>
                        <a:rPr lang="es-419" sz="1200" b="0">
                          <a:effectLst/>
                        </a:rPr>
                        <a:t>El virus utiliza la función de macros de MS Office con fines maliciosos.</a:t>
                      </a:r>
                    </a:p>
                  </a:txBody>
                  <a:tcPr marL="47625" marR="47625" marT="47625" marB="47625" anchor="ctr"/>
                </a:tc>
                <a:extLst>
                  <a:ext uri="{0D108BD9-81ED-4DB2-BD59-A6C34878D82A}">
                    <a16:rowId xmlns:a16="http://schemas.microsoft.com/office/drawing/2014/main" xmlns="" val="845021848"/>
                  </a:ext>
                </a:extLst>
              </a:tr>
              <a:tr h="639893">
                <a:tc>
                  <a:txBody>
                    <a:bodyPr/>
                    <a:lstStyle/>
                    <a:p>
                      <a:pPr rtl="0" fontAlgn="ctr"/>
                      <a:r>
                        <a:rPr lang="es-419" sz="1200" b="0">
                          <a:effectLst/>
                        </a:rPr>
                        <a:t>Virus del programa</a:t>
                      </a:r>
                    </a:p>
                  </a:txBody>
                  <a:tcPr marL="47625" marR="47625" marT="47625" marB="47625" anchor="ctr"/>
                </a:tc>
                <a:tc>
                  <a:txBody>
                    <a:bodyPr/>
                    <a:lstStyle/>
                    <a:p>
                      <a:pPr rtl="0" fontAlgn="ctr"/>
                      <a:r>
                        <a:rPr lang="es-419" sz="1200" b="0">
                          <a:effectLst/>
                        </a:rPr>
                        <a:t>El virus se introduce en otro programa ejecutable.</a:t>
                      </a:r>
                    </a:p>
                  </a:txBody>
                  <a:tcPr marL="47625" marR="47625" marT="47625" marB="47625" anchor="ctr"/>
                </a:tc>
                <a:extLst>
                  <a:ext uri="{0D108BD9-81ED-4DB2-BD59-A6C34878D82A}">
                    <a16:rowId xmlns:a16="http://schemas.microsoft.com/office/drawing/2014/main" xmlns="" val="1212032130"/>
                  </a:ext>
                </a:extLst>
              </a:tr>
              <a:tr h="624495">
                <a:tc>
                  <a:txBody>
                    <a:bodyPr/>
                    <a:lstStyle/>
                    <a:p>
                      <a:pPr rtl="0" fontAlgn="ctr"/>
                      <a:r>
                        <a:rPr lang="es-419" sz="1200" b="0">
                          <a:effectLst/>
                        </a:rPr>
                        <a:t>Virus de script</a:t>
                      </a:r>
                    </a:p>
                  </a:txBody>
                  <a:tcPr marL="47625" marR="47625" marT="47625" marB="47625" anchor="ctr"/>
                </a:tc>
                <a:tc>
                  <a:txBody>
                    <a:bodyPr/>
                    <a:lstStyle/>
                    <a:p>
                      <a:pPr rtl="0" fontAlgn="ctr"/>
                      <a:r>
                        <a:rPr lang="es-419" sz="1200" b="0" dirty="0">
                          <a:effectLst/>
                        </a:rPr>
                        <a:t>El virus ataca al intérprete del SO que se utiliza para ejecutar los scripts.</a:t>
                      </a:r>
                    </a:p>
                  </a:txBody>
                  <a:tcPr marL="47625" marR="47625" marT="47625" marB="47625" anchor="ctr"/>
                </a:tc>
                <a:extLst>
                  <a:ext uri="{0D108BD9-81ED-4DB2-BD59-A6C34878D82A}">
                    <a16:rowId xmlns:a16="http://schemas.microsoft.com/office/drawing/2014/main" xmlns="" val="4265404546"/>
                  </a:ext>
                </a:extLst>
              </a:tr>
            </a:tbl>
          </a:graphicData>
        </a:graphic>
      </p:graphicFrame>
    </p:spTree>
    <p:custDataLst>
      <p:tags r:id="rId1"/>
    </p:custDataLst>
    <p:extLst>
      <p:ext uri="{BB962C8B-B14F-4D97-AF65-F5344CB8AC3E}">
        <p14:creationId xmlns="" xmlns:p14="http://schemas.microsoft.com/office/powerpoint/2010/main" val="310123863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Malware</a:t>
            </a:r>
            <a:r>
              <a:rPr lang="en-US" dirty="0"/>
              <a:t/>
            </a:r>
            <a:br>
              <a:rPr lang="en-US" dirty="0"/>
            </a:br>
            <a:r>
              <a:rPr lang="es-419" sz="2400"/>
              <a:t>Virus y Caballos de Troya (Cont.)</a:t>
            </a:r>
          </a:p>
        </p:txBody>
      </p:sp>
      <p:sp>
        <p:nvSpPr>
          <p:cNvPr id="4" name="Content Placeholder 3">
            <a:extLst>
              <a:ext uri="{FF2B5EF4-FFF2-40B4-BE49-F238E27FC236}">
                <a16:creationId xmlns:a16="http://schemas.microsoft.com/office/drawing/2014/main" xmlns="" id="{9FEBC5BE-2E6D-48E5-BB0B-F5FEEE8EB8C5}"/>
              </a:ext>
            </a:extLst>
          </p:cNvPr>
          <p:cNvSpPr>
            <a:spLocks noGrp="1"/>
          </p:cNvSpPr>
          <p:nvPr>
            <p:ph idx="1"/>
          </p:nvPr>
        </p:nvSpPr>
        <p:spPr>
          <a:xfrm>
            <a:off x="474662" y="731838"/>
            <a:ext cx="8280057" cy="777986"/>
          </a:xfrm>
        </p:spPr>
        <p:txBody>
          <a:bodyPr/>
          <a:lstStyle/>
          <a:p>
            <a:pPr marL="0" indent="0" algn="l" rtl="0"/>
            <a:r>
              <a:rPr lang="es-419" sz="1400" dirty="0">
                <a:solidFill>
                  <a:srgbClr val="000000"/>
                </a:solidFill>
              </a:rPr>
              <a:t>Los atacantes usan caballos de Troya para comprometer a los hosts. Un Troyano es un programa que parece útil pero también transporta código malicioso. Los Troyanos a menudo se proporcionan con programas gratuitos en línea, como los juegos de computadora. Existen varios tipos de caballos de Troya como se describen en la tabla.</a:t>
            </a:r>
          </a:p>
        </p:txBody>
      </p:sp>
      <p:graphicFrame>
        <p:nvGraphicFramePr>
          <p:cNvPr id="2" name="Table 5">
            <a:extLst>
              <a:ext uri="{FF2B5EF4-FFF2-40B4-BE49-F238E27FC236}">
                <a16:creationId xmlns:a16="http://schemas.microsoft.com/office/drawing/2014/main" xmlns="" id="{FBDF7E54-E10B-4B47-9165-C2E91391BEA8}"/>
              </a:ext>
            </a:extLst>
          </p:cNvPr>
          <p:cNvGraphicFramePr>
            <a:graphicFrameLocks noGrp="1"/>
          </p:cNvGraphicFramePr>
          <p:nvPr>
            <p:extLst>
              <p:ext uri="{D42A27DB-BD31-4B8C-83A1-F6EECF244321}">
                <p14:modId xmlns="" xmlns:p14="http://schemas.microsoft.com/office/powerpoint/2010/main" val="3321783990"/>
              </p:ext>
            </p:extLst>
          </p:nvPr>
        </p:nvGraphicFramePr>
        <p:xfrm>
          <a:off x="474662" y="1676786"/>
          <a:ext cx="8080942" cy="3336974"/>
        </p:xfrm>
        <a:graphic>
          <a:graphicData uri="http://schemas.openxmlformats.org/drawingml/2006/table">
            <a:tbl>
              <a:tblPr firstRow="1" bandRow="1">
                <a:tableStyleId>{5C22544A-7EE6-4342-B048-85BDC9FD1C3A}</a:tableStyleId>
              </a:tblPr>
              <a:tblGrid>
                <a:gridCol w="1751704">
                  <a:extLst>
                    <a:ext uri="{9D8B030D-6E8A-4147-A177-3AD203B41FA5}">
                      <a16:colId xmlns:a16="http://schemas.microsoft.com/office/drawing/2014/main" xmlns="" val="2150875659"/>
                    </a:ext>
                  </a:extLst>
                </a:gridCol>
                <a:gridCol w="6329238">
                  <a:extLst>
                    <a:ext uri="{9D8B030D-6E8A-4147-A177-3AD203B41FA5}">
                      <a16:colId xmlns:a16="http://schemas.microsoft.com/office/drawing/2014/main" xmlns="" val="3969696868"/>
                    </a:ext>
                  </a:extLst>
                </a:gridCol>
              </a:tblGrid>
              <a:tr h="296081">
                <a:tc>
                  <a:txBody>
                    <a:bodyPr/>
                    <a:lstStyle/>
                    <a:p>
                      <a:pPr algn="l" rtl="0" fontAlgn="ctr"/>
                      <a:r>
                        <a:rPr lang="es-419" sz="1100">
                          <a:effectLst/>
                        </a:rPr>
                        <a:t>Tipo de Caballo de Troya</a:t>
                      </a:r>
                    </a:p>
                  </a:txBody>
                  <a:tcPr marL="47625" marR="47625" marT="47625" marB="47625" anchor="ctr"/>
                </a:tc>
                <a:tc>
                  <a:txBody>
                    <a:bodyPr/>
                    <a:lstStyle/>
                    <a:p>
                      <a:pPr algn="l" rtl="0" fontAlgn="ctr"/>
                      <a:r>
                        <a:rPr lang="es-419" sz="1100">
                          <a:effectLst/>
                        </a:rPr>
                        <a:t>Descripción</a:t>
                      </a:r>
                    </a:p>
                  </a:txBody>
                  <a:tcPr marL="47625" marR="47625" marT="47625" marB="47625" anchor="ctr"/>
                </a:tc>
                <a:extLst>
                  <a:ext uri="{0D108BD9-81ED-4DB2-BD59-A6C34878D82A}">
                    <a16:rowId xmlns:a16="http://schemas.microsoft.com/office/drawing/2014/main" xmlns="" val="3972879684"/>
                  </a:ext>
                </a:extLst>
              </a:tr>
              <a:tr h="296081">
                <a:tc>
                  <a:txBody>
                    <a:bodyPr/>
                    <a:lstStyle/>
                    <a:p>
                      <a:pPr rtl="0" fontAlgn="ctr"/>
                      <a:r>
                        <a:rPr lang="es-419" sz="1100" b="0">
                          <a:effectLst/>
                        </a:rPr>
                        <a:t>Acceso remoto</a:t>
                      </a:r>
                    </a:p>
                  </a:txBody>
                  <a:tcPr marL="47625" marR="47625" marT="47625" marB="47625" anchor="ctr"/>
                </a:tc>
                <a:tc>
                  <a:txBody>
                    <a:bodyPr/>
                    <a:lstStyle/>
                    <a:p>
                      <a:pPr rtl="0" fontAlgn="ctr"/>
                      <a:r>
                        <a:rPr lang="es-419" sz="1100" b="0">
                          <a:effectLst/>
                        </a:rPr>
                        <a:t>El Troyano activa el acceso remoto no autorizado.</a:t>
                      </a:r>
                    </a:p>
                  </a:txBody>
                  <a:tcPr marL="47625" marR="47625" marT="47625" marB="47625" anchor="ctr"/>
                </a:tc>
                <a:extLst>
                  <a:ext uri="{0D108BD9-81ED-4DB2-BD59-A6C34878D82A}">
                    <a16:rowId xmlns:a16="http://schemas.microsoft.com/office/drawing/2014/main" xmlns="" val="4273622441"/>
                  </a:ext>
                </a:extLst>
              </a:tr>
              <a:tr h="296081">
                <a:tc>
                  <a:txBody>
                    <a:bodyPr/>
                    <a:lstStyle/>
                    <a:p>
                      <a:pPr rtl="0" fontAlgn="ctr"/>
                      <a:r>
                        <a:rPr lang="es-419" sz="1100" b="0">
                          <a:effectLst/>
                        </a:rPr>
                        <a:t>Envío de datos</a:t>
                      </a:r>
                    </a:p>
                  </a:txBody>
                  <a:tcPr marL="47625" marR="47625" marT="47625" marB="47625" anchor="ctr"/>
                </a:tc>
                <a:tc>
                  <a:txBody>
                    <a:bodyPr/>
                    <a:lstStyle/>
                    <a:p>
                      <a:pPr rtl="0" fontAlgn="ctr"/>
                      <a:r>
                        <a:rPr lang="es-419" sz="1100" b="0">
                          <a:effectLst/>
                        </a:rPr>
                        <a:t>El Troyano le proporciona al atacante datos confidenciales, como contraseñas.</a:t>
                      </a:r>
                    </a:p>
                  </a:txBody>
                  <a:tcPr marL="47625" marR="47625" marT="47625" marB="47625" anchor="ctr"/>
                </a:tc>
                <a:extLst>
                  <a:ext uri="{0D108BD9-81ED-4DB2-BD59-A6C34878D82A}">
                    <a16:rowId xmlns:a16="http://schemas.microsoft.com/office/drawing/2014/main" xmlns="" val="2471923008"/>
                  </a:ext>
                </a:extLst>
              </a:tr>
              <a:tr h="296081">
                <a:tc>
                  <a:txBody>
                    <a:bodyPr/>
                    <a:lstStyle/>
                    <a:p>
                      <a:pPr rtl="0" fontAlgn="ctr"/>
                      <a:r>
                        <a:rPr lang="es-419" sz="1100" b="0">
                          <a:effectLst/>
                        </a:rPr>
                        <a:t>Destructivo</a:t>
                      </a:r>
                    </a:p>
                  </a:txBody>
                  <a:tcPr marL="47625" marR="47625" marT="47625" marB="47625" anchor="ctr"/>
                </a:tc>
                <a:tc>
                  <a:txBody>
                    <a:bodyPr/>
                    <a:lstStyle/>
                    <a:p>
                      <a:pPr rtl="0" fontAlgn="ctr"/>
                      <a:r>
                        <a:rPr lang="es-419" sz="1100" b="0">
                          <a:effectLst/>
                        </a:rPr>
                        <a:t>El Troyano daña o elimina archivos.</a:t>
                      </a:r>
                    </a:p>
                  </a:txBody>
                  <a:tcPr marL="47625" marR="47625" marT="47625" marB="47625" anchor="ctr"/>
                </a:tc>
                <a:extLst>
                  <a:ext uri="{0D108BD9-81ED-4DB2-BD59-A6C34878D82A}">
                    <a16:rowId xmlns:a16="http://schemas.microsoft.com/office/drawing/2014/main" xmlns="" val="645553755"/>
                  </a:ext>
                </a:extLst>
              </a:tr>
              <a:tr h="343738">
                <a:tc>
                  <a:txBody>
                    <a:bodyPr/>
                    <a:lstStyle/>
                    <a:p>
                      <a:pPr rtl="0" fontAlgn="ctr"/>
                      <a:r>
                        <a:rPr lang="es-419" sz="1100" b="0">
                          <a:effectLst/>
                        </a:rPr>
                        <a:t>Proxy</a:t>
                      </a:r>
                    </a:p>
                  </a:txBody>
                  <a:tcPr marL="47625" marR="47625" marT="47625" marB="47625" anchor="ctr"/>
                </a:tc>
                <a:tc>
                  <a:txBody>
                    <a:bodyPr/>
                    <a:lstStyle/>
                    <a:p>
                      <a:pPr rtl="0" fontAlgn="ctr"/>
                      <a:r>
                        <a:rPr lang="es-419" sz="1100" b="0">
                          <a:effectLst/>
                        </a:rPr>
                        <a:t>El Troyano usará el equipo de la víctima como dispositivo de origen para lanzar ataques y realizar otras actividades ilegales.</a:t>
                      </a:r>
                    </a:p>
                  </a:txBody>
                  <a:tcPr marL="47625" marR="47625" marT="47625" marB="47625" anchor="ctr"/>
                </a:tc>
                <a:extLst>
                  <a:ext uri="{0D108BD9-81ED-4DB2-BD59-A6C34878D82A}">
                    <a16:rowId xmlns:a16="http://schemas.microsoft.com/office/drawing/2014/main" xmlns="" val="2216671508"/>
                  </a:ext>
                </a:extLst>
              </a:tr>
              <a:tr h="296081">
                <a:tc>
                  <a:txBody>
                    <a:bodyPr/>
                    <a:lstStyle/>
                    <a:p>
                      <a:pPr rtl="0" fontAlgn="ctr"/>
                      <a:r>
                        <a:rPr lang="es-419" sz="1100" b="0">
                          <a:effectLst/>
                        </a:rPr>
                        <a:t>FTP</a:t>
                      </a:r>
                    </a:p>
                  </a:txBody>
                  <a:tcPr marL="47625" marR="47625" marT="47625" marB="47625" anchor="ctr"/>
                </a:tc>
                <a:tc>
                  <a:txBody>
                    <a:bodyPr/>
                    <a:lstStyle/>
                    <a:p>
                      <a:pPr rtl="0" fontAlgn="ctr"/>
                      <a:r>
                        <a:rPr lang="es-419" sz="1100" b="0">
                          <a:effectLst/>
                        </a:rPr>
                        <a:t>El Troyano habilita servicios no autorizados de transferencia de archivos en dispositivos finales.</a:t>
                      </a:r>
                    </a:p>
                  </a:txBody>
                  <a:tcPr marL="47625" marR="47625" marT="47625" marB="47625" anchor="ctr"/>
                </a:tc>
                <a:extLst>
                  <a:ext uri="{0D108BD9-81ED-4DB2-BD59-A6C34878D82A}">
                    <a16:rowId xmlns:a16="http://schemas.microsoft.com/office/drawing/2014/main" xmlns="" val="1506744757"/>
                  </a:ext>
                </a:extLst>
              </a:tr>
              <a:tr h="296081">
                <a:tc>
                  <a:txBody>
                    <a:bodyPr/>
                    <a:lstStyle/>
                    <a:p>
                      <a:pPr rtl="0" fontAlgn="ctr"/>
                      <a:r>
                        <a:rPr lang="es-419" sz="1100" b="0">
                          <a:effectLst/>
                        </a:rPr>
                        <a:t>Desactivador de software de seguridad</a:t>
                      </a:r>
                    </a:p>
                  </a:txBody>
                  <a:tcPr marL="47625" marR="47625" marT="47625" marB="47625" anchor="ctr"/>
                </a:tc>
                <a:tc>
                  <a:txBody>
                    <a:bodyPr/>
                    <a:lstStyle/>
                    <a:p>
                      <a:pPr rtl="0" fontAlgn="ctr"/>
                      <a:r>
                        <a:rPr lang="es-419" sz="1100" b="0">
                          <a:effectLst/>
                        </a:rPr>
                        <a:t>El Troyano detiene el funcionamiento de los programas antivirus o firewall.</a:t>
                      </a:r>
                    </a:p>
                  </a:txBody>
                  <a:tcPr marL="47625" marR="47625" marT="47625" marB="47625" anchor="ctr"/>
                </a:tc>
                <a:extLst>
                  <a:ext uri="{0D108BD9-81ED-4DB2-BD59-A6C34878D82A}">
                    <a16:rowId xmlns:a16="http://schemas.microsoft.com/office/drawing/2014/main" xmlns="" val="1735401750"/>
                  </a:ext>
                </a:extLst>
              </a:tr>
              <a:tr h="296081">
                <a:tc>
                  <a:txBody>
                    <a:bodyPr/>
                    <a:lstStyle/>
                    <a:p>
                      <a:pPr rtl="0" fontAlgn="ctr"/>
                      <a:r>
                        <a:rPr lang="es-419" sz="1100" b="0">
                          <a:effectLst/>
                        </a:rPr>
                        <a:t>Denegación de servicio (DoS)</a:t>
                      </a:r>
                    </a:p>
                  </a:txBody>
                  <a:tcPr marL="47625" marR="47625" marT="47625" marB="47625" anchor="ctr"/>
                </a:tc>
                <a:tc>
                  <a:txBody>
                    <a:bodyPr/>
                    <a:lstStyle/>
                    <a:p>
                      <a:pPr rtl="0" fontAlgn="ctr"/>
                      <a:r>
                        <a:rPr lang="es-419" sz="1100" b="0">
                          <a:effectLst/>
                        </a:rPr>
                        <a:t>Caballo de Troya de DoS: retarda o detiene la actividad de red.</a:t>
                      </a:r>
                    </a:p>
                  </a:txBody>
                  <a:tcPr marL="47625" marR="47625" marT="47625" marB="47625" anchor="ctr"/>
                </a:tc>
                <a:extLst>
                  <a:ext uri="{0D108BD9-81ED-4DB2-BD59-A6C34878D82A}">
                    <a16:rowId xmlns:a16="http://schemas.microsoft.com/office/drawing/2014/main" xmlns="" val="2372658271"/>
                  </a:ext>
                </a:extLst>
              </a:tr>
              <a:tr h="343738">
                <a:tc>
                  <a:txBody>
                    <a:bodyPr/>
                    <a:lstStyle/>
                    <a:p>
                      <a:pPr rtl="0" fontAlgn="ctr"/>
                      <a:r>
                        <a:rPr lang="es-419" sz="1100" b="0">
                          <a:effectLst/>
                        </a:rPr>
                        <a:t>Keylogger</a:t>
                      </a:r>
                    </a:p>
                  </a:txBody>
                  <a:tcPr marL="47625" marR="47625" marT="47625" marB="47625" anchor="ctr"/>
                </a:tc>
                <a:tc>
                  <a:txBody>
                    <a:bodyPr/>
                    <a:lstStyle/>
                    <a:p>
                      <a:pPr rtl="0" fontAlgn="ctr"/>
                      <a:r>
                        <a:rPr lang="es-419" sz="1100" b="0">
                          <a:effectLst/>
                        </a:rPr>
                        <a:t>El Troyano intenta activamente robar información confidencial, como números de tarjetas de crédito, registrando las pulsaciones de teclas efectuadas en un formulario web.</a:t>
                      </a:r>
                    </a:p>
                  </a:txBody>
                  <a:tcPr marL="47625" marR="47625" marT="47625" marB="47625" anchor="ctr"/>
                </a:tc>
                <a:extLst>
                  <a:ext uri="{0D108BD9-81ED-4DB2-BD59-A6C34878D82A}">
                    <a16:rowId xmlns:a16="http://schemas.microsoft.com/office/drawing/2014/main" xmlns="" val="1960245604"/>
                  </a:ext>
                </a:extLst>
              </a:tr>
            </a:tbl>
          </a:graphicData>
        </a:graphic>
      </p:graphicFrame>
    </p:spTree>
    <p:custDataLst>
      <p:tags r:id="rId1"/>
    </p:custDataLst>
    <p:extLst>
      <p:ext uri="{BB962C8B-B14F-4D97-AF65-F5344CB8AC3E}">
        <p14:creationId xmlns="" xmlns:p14="http://schemas.microsoft.com/office/powerpoint/2010/main" val="218623156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Malware</a:t>
            </a:r>
            <a:r>
              <a:rPr lang="en-US" dirty="0"/>
              <a:t/>
            </a:r>
            <a:br>
              <a:rPr lang="en-US" dirty="0"/>
            </a:br>
            <a:r>
              <a:rPr lang="es-419" sz="2400"/>
              <a:t>Otros Tipos de Malware</a:t>
            </a:r>
          </a:p>
        </p:txBody>
      </p:sp>
      <p:graphicFrame>
        <p:nvGraphicFramePr>
          <p:cNvPr id="7" name="Table 7">
            <a:extLst>
              <a:ext uri="{FF2B5EF4-FFF2-40B4-BE49-F238E27FC236}">
                <a16:creationId xmlns:a16="http://schemas.microsoft.com/office/drawing/2014/main" xmlns="" id="{D3D556D1-DB67-4B3C-B5A8-452EBD03D6DB}"/>
              </a:ext>
            </a:extLst>
          </p:cNvPr>
          <p:cNvGraphicFramePr>
            <a:graphicFrameLocks noGrp="1"/>
          </p:cNvGraphicFramePr>
          <p:nvPr>
            <p:ph idx="1"/>
            <p:extLst>
              <p:ext uri="{D42A27DB-BD31-4B8C-83A1-F6EECF244321}">
                <p14:modId xmlns="" xmlns:p14="http://schemas.microsoft.com/office/powerpoint/2010/main" val="3905810515"/>
              </p:ext>
            </p:extLst>
          </p:nvPr>
        </p:nvGraphicFramePr>
        <p:xfrm>
          <a:off x="431800" y="731837"/>
          <a:ext cx="8280400" cy="4009880"/>
        </p:xfrm>
        <a:graphic>
          <a:graphicData uri="http://schemas.openxmlformats.org/drawingml/2006/table">
            <a:tbl>
              <a:tblPr firstRow="1" bandRow="1">
                <a:tableStyleId>{5C22544A-7EE6-4342-B048-85BDC9FD1C3A}</a:tableStyleId>
              </a:tblPr>
              <a:tblGrid>
                <a:gridCol w="927873">
                  <a:extLst>
                    <a:ext uri="{9D8B030D-6E8A-4147-A177-3AD203B41FA5}">
                      <a16:colId xmlns:a16="http://schemas.microsoft.com/office/drawing/2014/main" xmlns="" val="755052479"/>
                    </a:ext>
                  </a:extLst>
                </a:gridCol>
                <a:gridCol w="7352527">
                  <a:extLst>
                    <a:ext uri="{9D8B030D-6E8A-4147-A177-3AD203B41FA5}">
                      <a16:colId xmlns:a16="http://schemas.microsoft.com/office/drawing/2014/main" xmlns="" val="2371137968"/>
                    </a:ext>
                  </a:extLst>
                </a:gridCol>
              </a:tblGrid>
              <a:tr h="267224">
                <a:tc>
                  <a:txBody>
                    <a:bodyPr/>
                    <a:lstStyle/>
                    <a:p>
                      <a:pPr algn="l" rtl="0" fontAlgn="ctr"/>
                      <a:r>
                        <a:rPr lang="es-419" sz="1000" dirty="0">
                          <a:effectLst/>
                        </a:rPr>
                        <a:t>Malware</a:t>
                      </a:r>
                    </a:p>
                  </a:txBody>
                  <a:tcPr marL="47625" marR="47625" marT="47625" marB="47625" anchor="ctr"/>
                </a:tc>
                <a:tc>
                  <a:txBody>
                    <a:bodyPr/>
                    <a:lstStyle/>
                    <a:p>
                      <a:pPr algn="l" rtl="0" fontAlgn="ctr"/>
                      <a:r>
                        <a:rPr lang="es-419" sz="1000">
                          <a:effectLst/>
                        </a:rPr>
                        <a:t>Descripción</a:t>
                      </a:r>
                    </a:p>
                  </a:txBody>
                  <a:tcPr marL="47625" marR="47625" marT="47625" marB="47625" anchor="ctr"/>
                </a:tc>
                <a:extLst>
                  <a:ext uri="{0D108BD9-81ED-4DB2-BD59-A6C34878D82A}">
                    <a16:rowId xmlns:a16="http://schemas.microsoft.com/office/drawing/2014/main" xmlns="" val="1784928332"/>
                  </a:ext>
                </a:extLst>
              </a:tr>
              <a:tr h="727544">
                <a:tc>
                  <a:txBody>
                    <a:bodyPr/>
                    <a:lstStyle/>
                    <a:p>
                      <a:pPr rtl="0" fontAlgn="ctr"/>
                      <a:r>
                        <a:rPr lang="es-419" sz="1000" b="0">
                          <a:effectLst/>
                        </a:rPr>
                        <a:t>Adware</a:t>
                      </a:r>
                    </a:p>
                  </a:txBody>
                  <a:tcPr marL="47625" marR="47625" marT="47625" marB="47625" anchor="ctr"/>
                </a:tc>
                <a:tc>
                  <a:txBody>
                    <a:bodyPr/>
                    <a:lstStyle/>
                    <a:p>
                      <a:pPr rtl="0" fontAlgn="ctr">
                        <a:buFont typeface="Arial" panose="020B0604020202020204" pitchFamily="34" charset="0"/>
                        <a:buChar char="•"/>
                      </a:pPr>
                      <a:r>
                        <a:rPr lang="es-419" sz="1000" b="0">
                          <a:effectLst/>
                        </a:rPr>
                        <a:t>El Adware se suele distribuir en las descargas de software.</a:t>
                      </a:r>
                    </a:p>
                    <a:p>
                      <a:pPr rtl="0" fontAlgn="ctr">
                        <a:buFont typeface="Arial" panose="020B0604020202020204" pitchFamily="34" charset="0"/>
                        <a:buChar char="•"/>
                      </a:pPr>
                      <a:r>
                        <a:rPr lang="es-419" sz="1000" b="0">
                          <a:effectLst/>
                        </a:rPr>
                        <a:t>El Adware puede mostrar anuncios no solicitados mediante ventanas emergentes del navegador web, nuevas barras de herramientas o redireccionamientos inesperados a un sitio web diferente</a:t>
                      </a:r>
                    </a:p>
                    <a:p>
                      <a:pPr rtl="0" fontAlgn="ctr">
                        <a:buFont typeface="Arial" panose="020B0604020202020204" pitchFamily="34" charset="0"/>
                        <a:buChar char="•"/>
                      </a:pPr>
                      <a:r>
                        <a:rPr lang="es-419" sz="1000" b="0">
                          <a:effectLst/>
                        </a:rPr>
                        <a:t>Las ventanas emergentes pueden ser difíciles de controlar, ya que las modernas son más rápidas que la mano del usuario.</a:t>
                      </a:r>
                    </a:p>
                  </a:txBody>
                  <a:tcPr marL="47625" marR="47625" marT="47625" marB="47625" anchor="ctr"/>
                </a:tc>
                <a:extLst>
                  <a:ext uri="{0D108BD9-81ED-4DB2-BD59-A6C34878D82A}">
                    <a16:rowId xmlns:a16="http://schemas.microsoft.com/office/drawing/2014/main" xmlns="" val="4083326322"/>
                  </a:ext>
                </a:extLst>
              </a:tr>
              <a:tr h="595762">
                <a:tc>
                  <a:txBody>
                    <a:bodyPr/>
                    <a:lstStyle/>
                    <a:p>
                      <a:pPr rtl="0" fontAlgn="ctr"/>
                      <a:r>
                        <a:rPr lang="es-419" sz="1000" b="0">
                          <a:effectLst/>
                        </a:rPr>
                        <a:t>Ransomware</a:t>
                      </a:r>
                    </a:p>
                  </a:txBody>
                  <a:tcPr marL="47625" marR="47625" marT="47625" marB="47625" anchor="ctr"/>
                </a:tc>
                <a:tc>
                  <a:txBody>
                    <a:bodyPr/>
                    <a:lstStyle/>
                    <a:p>
                      <a:pPr rtl="0" fontAlgn="ctr">
                        <a:buFont typeface="Arial" panose="020B0604020202020204" pitchFamily="34" charset="0"/>
                        <a:buChar char="•"/>
                      </a:pPr>
                      <a:r>
                        <a:rPr lang="es-419" sz="1000" b="0">
                          <a:effectLst/>
                        </a:rPr>
                        <a:t>El Ransomware generalmente cifra los archivos de la PC para que el usuario no pueda acceder a ellos y luego presenta un mensaje donde se exige un rescate para suministrar la clave de descifrado.</a:t>
                      </a:r>
                    </a:p>
                    <a:p>
                      <a:pPr rtl="0" fontAlgn="ctr">
                        <a:buFont typeface="Arial" panose="020B0604020202020204" pitchFamily="34" charset="0"/>
                        <a:buChar char="•"/>
                      </a:pPr>
                      <a:r>
                        <a:rPr lang="es-419" sz="1000" b="0">
                          <a:effectLst/>
                        </a:rPr>
                        <a:t>Los Usuarios sin copias de respaldo actualizadas deben pagar el rescate para descifrar sus archivos.</a:t>
                      </a:r>
                    </a:p>
                    <a:p>
                      <a:pPr rtl="0" fontAlgn="ctr">
                        <a:buFont typeface="Arial" panose="020B0604020202020204" pitchFamily="34" charset="0"/>
                        <a:buChar char="•"/>
                      </a:pPr>
                      <a:r>
                        <a:rPr lang="es-419" sz="1000" b="0">
                          <a:effectLst/>
                        </a:rPr>
                        <a:t>Por lo general, el pago se hace mediante transferencia bancaria o divisas criptográficas como bitcoines. </a:t>
                      </a:r>
                    </a:p>
                  </a:txBody>
                  <a:tcPr marL="47625" marR="47625" marT="47625" marB="47625" anchor="ctr"/>
                </a:tc>
                <a:extLst>
                  <a:ext uri="{0D108BD9-81ED-4DB2-BD59-A6C34878D82A}">
                    <a16:rowId xmlns:a16="http://schemas.microsoft.com/office/drawing/2014/main" xmlns="" val="1543207764"/>
                  </a:ext>
                </a:extLst>
              </a:tr>
              <a:tr h="859325">
                <a:tc>
                  <a:txBody>
                    <a:bodyPr/>
                    <a:lstStyle/>
                    <a:p>
                      <a:pPr rtl="0" fontAlgn="ctr"/>
                      <a:r>
                        <a:rPr lang="es-419" sz="1000" b="0">
                          <a:effectLst/>
                        </a:rPr>
                        <a:t>Rootkit</a:t>
                      </a:r>
                    </a:p>
                  </a:txBody>
                  <a:tcPr marL="47625" marR="47625" marT="47625" marB="47625" anchor="ctr"/>
                </a:tc>
                <a:tc>
                  <a:txBody>
                    <a:bodyPr/>
                    <a:lstStyle/>
                    <a:p>
                      <a:pPr rtl="0" fontAlgn="ctr">
                        <a:buFont typeface="Arial" panose="020B0604020202020204" pitchFamily="34" charset="0"/>
                        <a:buChar char="•"/>
                      </a:pPr>
                      <a:r>
                        <a:rPr lang="es-419" sz="1000" b="0" dirty="0">
                          <a:effectLst/>
                        </a:rPr>
                        <a:t>Los atacantes usan los </a:t>
                      </a:r>
                      <a:r>
                        <a:rPr lang="es-419" sz="1000" b="0" dirty="0" err="1">
                          <a:effectLst/>
                        </a:rPr>
                        <a:t>Rootkits</a:t>
                      </a:r>
                      <a:r>
                        <a:rPr lang="es-419" sz="1000" b="0" dirty="0">
                          <a:effectLst/>
                        </a:rPr>
                        <a:t> para obtener acceso a nivel de cuenta de administrador a una PC.</a:t>
                      </a:r>
                    </a:p>
                    <a:p>
                      <a:pPr rtl="0" fontAlgn="ctr">
                        <a:buFont typeface="Arial" panose="020B0604020202020204" pitchFamily="34" charset="0"/>
                        <a:buChar char="•"/>
                      </a:pPr>
                      <a:r>
                        <a:rPr lang="es-419" sz="1000" b="0" dirty="0">
                          <a:effectLst/>
                        </a:rPr>
                        <a:t>Son muy difíciles de detectar porque pueden alterar el firewall, la protección antivirus, los archivos del sistema e incluso los comandos del SO para ocultar su presencia.</a:t>
                      </a:r>
                    </a:p>
                    <a:p>
                      <a:pPr rtl="0" fontAlgn="ctr">
                        <a:buFont typeface="Arial" panose="020B0604020202020204" pitchFamily="34" charset="0"/>
                        <a:buChar char="•"/>
                      </a:pPr>
                      <a:r>
                        <a:rPr lang="es-419" sz="1000" b="0" dirty="0">
                          <a:effectLst/>
                        </a:rPr>
                        <a:t>Pueden proveer una puerta trasera para que los </a:t>
                      </a:r>
                      <a:r>
                        <a:rPr lang="es-419" sz="1000" b="0" dirty="0" err="1">
                          <a:effectLst/>
                        </a:rPr>
                        <a:t>atancantes</a:t>
                      </a:r>
                      <a:r>
                        <a:rPr lang="es-419" sz="1000" b="0" dirty="0">
                          <a:effectLst/>
                        </a:rPr>
                        <a:t> accedan al equipo, carguen archivos e instalen nuevo software para utilizarlo en un ataque </a:t>
                      </a:r>
                      <a:r>
                        <a:rPr lang="es-419" sz="1000" b="0" dirty="0" err="1">
                          <a:effectLst/>
                        </a:rPr>
                        <a:t>DDoS</a:t>
                      </a:r>
                      <a:r>
                        <a:rPr lang="es-419" sz="1000" b="0" dirty="0">
                          <a:effectLst/>
                        </a:rPr>
                        <a:t>.</a:t>
                      </a:r>
                    </a:p>
                    <a:p>
                      <a:pPr rtl="0" fontAlgn="ctr">
                        <a:buFont typeface="Arial" panose="020B0604020202020204" pitchFamily="34" charset="0"/>
                        <a:buChar char="•"/>
                      </a:pPr>
                      <a:r>
                        <a:rPr lang="es-419" sz="1000" b="0" dirty="0">
                          <a:effectLst/>
                        </a:rPr>
                        <a:t>Se deben utilizar herramientas especiales para eliminar los </a:t>
                      </a:r>
                      <a:r>
                        <a:rPr lang="es-419" sz="1000" b="0" dirty="0" err="1">
                          <a:effectLst/>
                        </a:rPr>
                        <a:t>rootkits</a:t>
                      </a:r>
                      <a:r>
                        <a:rPr lang="es-419" sz="1000" b="0" dirty="0">
                          <a:effectLst/>
                        </a:rPr>
                        <a:t> y a veces es necesario reinstalar el sistema completo.</a:t>
                      </a:r>
                    </a:p>
                  </a:txBody>
                  <a:tcPr marL="47625" marR="47625" marT="47625" marB="47625" anchor="ctr"/>
                </a:tc>
                <a:extLst>
                  <a:ext uri="{0D108BD9-81ED-4DB2-BD59-A6C34878D82A}">
                    <a16:rowId xmlns:a16="http://schemas.microsoft.com/office/drawing/2014/main" xmlns="" val="2773664734"/>
                  </a:ext>
                </a:extLst>
              </a:tr>
              <a:tr h="595762">
                <a:tc>
                  <a:txBody>
                    <a:bodyPr/>
                    <a:lstStyle/>
                    <a:p>
                      <a:pPr rtl="0" fontAlgn="ctr"/>
                      <a:r>
                        <a:rPr lang="es-419" sz="1000" b="0">
                          <a:effectLst/>
                        </a:rPr>
                        <a:t>Spyware</a:t>
                      </a:r>
                    </a:p>
                  </a:txBody>
                  <a:tcPr marL="47625" marR="47625" marT="47625" marB="47625" anchor="ctr"/>
                </a:tc>
                <a:tc>
                  <a:txBody>
                    <a:bodyPr/>
                    <a:lstStyle/>
                    <a:p>
                      <a:pPr rtl="0" fontAlgn="ctr">
                        <a:buFont typeface="Arial" panose="020B0604020202020204" pitchFamily="34" charset="0"/>
                        <a:buChar char="•"/>
                      </a:pPr>
                      <a:r>
                        <a:rPr lang="es-419" sz="1000" b="0" dirty="0">
                          <a:effectLst/>
                        </a:rPr>
                        <a:t>Es similar al adware, pero se utiliza para recopilar información sobre el usuario y enviarla sin su consentimiento a los atacantes.</a:t>
                      </a:r>
                    </a:p>
                    <a:p>
                      <a:pPr rtl="0" fontAlgn="ctr">
                        <a:buFont typeface="Arial" panose="020B0604020202020204" pitchFamily="34" charset="0"/>
                        <a:buChar char="•"/>
                      </a:pPr>
                      <a:r>
                        <a:rPr lang="es-419" sz="1000" b="0" dirty="0">
                          <a:effectLst/>
                        </a:rPr>
                        <a:t>El Spyware puede ser una amenaza menor que recopile datos de navegación, o bien, puede ser una amenaza importante que recopile información personal y financiera.</a:t>
                      </a:r>
                    </a:p>
                  </a:txBody>
                  <a:tcPr marL="47625" marR="47625" marT="47625" marB="47625" anchor="ctr"/>
                </a:tc>
                <a:extLst>
                  <a:ext uri="{0D108BD9-81ED-4DB2-BD59-A6C34878D82A}">
                    <a16:rowId xmlns:a16="http://schemas.microsoft.com/office/drawing/2014/main" xmlns="" val="1656096221"/>
                  </a:ext>
                </a:extLst>
              </a:tr>
              <a:tr h="595762">
                <a:tc>
                  <a:txBody>
                    <a:bodyPr/>
                    <a:lstStyle/>
                    <a:p>
                      <a:pPr rtl="0" fontAlgn="ctr"/>
                      <a:r>
                        <a:rPr lang="es-419" sz="1000" b="0">
                          <a:effectLst/>
                        </a:rPr>
                        <a:t>Gusano</a:t>
                      </a:r>
                    </a:p>
                  </a:txBody>
                  <a:tcPr marL="47625" marR="47625" marT="47625" marB="47625" anchor="ctr"/>
                </a:tc>
                <a:tc>
                  <a:txBody>
                    <a:bodyPr/>
                    <a:lstStyle/>
                    <a:p>
                      <a:pPr rtl="0" fontAlgn="ctr">
                        <a:buFont typeface="Arial" panose="020B0604020202020204" pitchFamily="34" charset="0"/>
                        <a:buChar char="•"/>
                      </a:pPr>
                      <a:r>
                        <a:rPr lang="es-419" sz="1000" b="0">
                          <a:effectLst/>
                        </a:rPr>
                        <a:t>Es un programa que se replica a sí mismo y se propaga automáticamente sin participación del usuario, al aprovechar vulnerabilidades de software legítimo.</a:t>
                      </a:r>
                    </a:p>
                    <a:p>
                      <a:pPr rtl="0" fontAlgn="ctr">
                        <a:buFont typeface="Arial" panose="020B0604020202020204" pitchFamily="34" charset="0"/>
                        <a:buChar char="•"/>
                      </a:pPr>
                      <a:r>
                        <a:rPr lang="es-419" sz="1000" b="0">
                          <a:effectLst/>
                        </a:rPr>
                        <a:t>Utiliza la red para buscar otras víctimas con la misma vulnerabilidad.</a:t>
                      </a:r>
                    </a:p>
                    <a:p>
                      <a:pPr rtl="0" fontAlgn="ctr">
                        <a:buFont typeface="Arial" panose="020B0604020202020204" pitchFamily="34" charset="0"/>
                        <a:buChar char="•"/>
                      </a:pPr>
                      <a:r>
                        <a:rPr lang="es-419" sz="1000" b="0">
                          <a:effectLst/>
                        </a:rPr>
                        <a:t>El objetivo de los gusanos suele ser quitar velocidad o interrumpir las operaciones de redes.</a:t>
                      </a:r>
                    </a:p>
                  </a:txBody>
                  <a:tcPr marL="47625" marR="47625" marT="47625" marB="47625" anchor="ctr"/>
                </a:tc>
                <a:extLst>
                  <a:ext uri="{0D108BD9-81ED-4DB2-BD59-A6C34878D82A}">
                    <a16:rowId xmlns:a16="http://schemas.microsoft.com/office/drawing/2014/main" xmlns="" val="1573584161"/>
                  </a:ext>
                </a:extLst>
              </a:tr>
            </a:tbl>
          </a:graphicData>
        </a:graphic>
      </p:graphicFrame>
    </p:spTree>
    <p:custDataLst>
      <p:tags r:id="rId1"/>
    </p:custDataLst>
    <p:extLst>
      <p:ext uri="{BB962C8B-B14F-4D97-AF65-F5344CB8AC3E}">
        <p14:creationId xmlns="" xmlns:p14="http://schemas.microsoft.com/office/powerpoint/2010/main" val="198819457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3.5 Ataques de Red Comunes</a:t>
            </a:r>
          </a:p>
        </p:txBody>
      </p:sp>
    </p:spTree>
    <p:custDataLst>
      <p:tags r:id="rId1"/>
    </p:custDataLst>
    <p:extLst>
      <p:ext uri="{BB962C8B-B14F-4D97-AF65-F5344CB8AC3E}">
        <p14:creationId xmlns="" xmlns:p14="http://schemas.microsoft.com/office/powerpoint/2010/main" val="2317129594"/>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Ataques de Red Habituales</a:t>
            </a:r>
            <a:r>
              <a:rPr lang="en-US" dirty="0"/>
              <a:t/>
            </a:r>
            <a:br>
              <a:rPr lang="en-US" dirty="0"/>
            </a:br>
            <a:r>
              <a:rPr lang="es-419" sz="2400"/>
              <a:t>Resumen de los Ataques de Red Habituales</a:t>
            </a:r>
          </a:p>
        </p:txBody>
      </p:sp>
      <p:sp>
        <p:nvSpPr>
          <p:cNvPr id="5" name="Content Placeholder 4">
            <a:extLst>
              <a:ext uri="{FF2B5EF4-FFF2-40B4-BE49-F238E27FC236}">
                <a16:creationId xmlns:a16="http://schemas.microsoft.com/office/drawing/2014/main" xmlns="" id="{6FD6750E-AA5C-FD42-9B61-BBE3A650A642}"/>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400" dirty="0">
                <a:solidFill>
                  <a:srgbClr val="000000"/>
                </a:solidFill>
              </a:rPr>
              <a:t>Cuando se entrega e instala malware, la carga útil puede usarse para causar una variedad de ataques relacionados con la red.</a:t>
            </a:r>
          </a:p>
          <a:p>
            <a:pPr marL="0" indent="0" algn="l" rtl="0"/>
            <a:endParaRPr lang="es-419" sz="1400" dirty="0">
              <a:solidFill>
                <a:srgbClr val="000000"/>
              </a:solidFill>
            </a:endParaRPr>
          </a:p>
          <a:p>
            <a:pPr marL="342900" indent="-342900" algn="l" rtl="0">
              <a:buFont typeface="Arial" panose="020B0604020202020204" pitchFamily="34" charset="0"/>
              <a:buChar char="•"/>
            </a:pPr>
            <a:r>
              <a:rPr lang="es-419" sz="1400" dirty="0">
                <a:solidFill>
                  <a:srgbClr val="000000"/>
                </a:solidFill>
              </a:rPr>
              <a:t>Para mitigar los ataques, es útil comprender los tipos de ataques. Al clasificarlos, es posible abordar los ataques por tipo, en lugar de abordarlos individualmente.</a:t>
            </a:r>
          </a:p>
          <a:p>
            <a:pPr marL="0" indent="0" algn="l" rtl="0"/>
            <a:endParaRPr lang="es-419" sz="1400" dirty="0">
              <a:solidFill>
                <a:srgbClr val="000000"/>
              </a:solidFill>
            </a:endParaRPr>
          </a:p>
          <a:p>
            <a:pPr marL="342900" indent="-342900" algn="l" rtl="0">
              <a:buFont typeface="Arial" panose="020B0604020202020204" pitchFamily="34" charset="0"/>
              <a:buChar char="•"/>
            </a:pPr>
            <a:r>
              <a:rPr lang="es-419" sz="1400" dirty="0">
                <a:solidFill>
                  <a:srgbClr val="000000"/>
                </a:solidFill>
              </a:rPr>
              <a:t>Las redes son susceptibles a los siguientes tipos de ataques:</a:t>
            </a:r>
          </a:p>
          <a:p>
            <a:pPr marL="921066" lvl="5" indent="-342900">
              <a:buFont typeface="Courier New" panose="02070309020205020404" pitchFamily="49" charset="0"/>
              <a:buChar char="o"/>
            </a:pPr>
            <a:r>
              <a:rPr lang="es-419" sz="1400" dirty="0">
                <a:solidFill>
                  <a:srgbClr val="000000"/>
                </a:solidFill>
              </a:rPr>
              <a:t> Ataques de sondeo</a:t>
            </a:r>
          </a:p>
          <a:p>
            <a:pPr marL="921066" lvl="5" indent="-342900">
              <a:buFont typeface="Courier New" panose="02070309020205020404" pitchFamily="49" charset="0"/>
              <a:buChar char="o"/>
            </a:pPr>
            <a:r>
              <a:rPr lang="es-419" sz="1400" dirty="0">
                <a:solidFill>
                  <a:srgbClr val="000000"/>
                </a:solidFill>
              </a:rPr>
              <a:t> Ataques de Acceso</a:t>
            </a:r>
          </a:p>
          <a:p>
            <a:pPr marL="921066" lvl="5" indent="-342900">
              <a:buFont typeface="Courier New" panose="02070309020205020404" pitchFamily="49" charset="0"/>
              <a:buChar char="o"/>
            </a:pPr>
            <a:r>
              <a:rPr lang="es-419" sz="1400" dirty="0">
                <a:solidFill>
                  <a:srgbClr val="000000"/>
                </a:solidFill>
              </a:rPr>
              <a:t> Ataques de DoS</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 xmlns:p14="http://schemas.microsoft.com/office/powerpoint/2010/main" val="26230812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Ataques Comunes a Redes</a:t>
            </a:r>
            <a:r>
              <a:rPr lang="en-US" dirty="0"/>
              <a:t/>
            </a:r>
            <a:br>
              <a:rPr lang="en-US" dirty="0"/>
            </a:br>
            <a:r>
              <a:rPr lang="es-419" sz="2400"/>
              <a:t>Video - Resumen de los Ataques a Redes Comunes</a:t>
            </a:r>
          </a:p>
        </p:txBody>
      </p:sp>
      <p:sp>
        <p:nvSpPr>
          <p:cNvPr id="4" name="Content Placeholder 3">
            <a:extLst>
              <a:ext uri="{FF2B5EF4-FFF2-40B4-BE49-F238E27FC236}">
                <a16:creationId xmlns:a16="http://schemas.microsoft.com/office/drawing/2014/main" xmlns="" id="{0244ABB4-6F31-4BB1-AAED-262100F28263}"/>
              </a:ext>
            </a:extLst>
          </p:cNvPr>
          <p:cNvSpPr>
            <a:spLocks noGrp="1"/>
          </p:cNvSpPr>
          <p:nvPr>
            <p:ph idx="1"/>
          </p:nvPr>
        </p:nvSpPr>
        <p:spPr>
          <a:xfrm>
            <a:off x="474662" y="731837"/>
            <a:ext cx="8280057" cy="3689897"/>
          </a:xfrm>
        </p:spPr>
        <p:txBody>
          <a:bodyPr/>
          <a:lstStyle/>
          <a:p>
            <a:pPr marL="0" indent="0" algn="l" rtl="0"/>
            <a:r>
              <a:rPr lang="es-419" sz="1400" dirty="0">
                <a:solidFill>
                  <a:srgbClr val="000000"/>
                </a:solidFill>
              </a:rPr>
              <a:t>Este video explicará las siguientes técnicas empleadas en el ataque de sondeo:</a:t>
            </a:r>
          </a:p>
          <a:p>
            <a:pPr marL="0" indent="0" algn="l" rtl="0"/>
            <a:endParaRPr lang="es-419" sz="1400" dirty="0">
              <a:solidFill>
                <a:srgbClr val="000000"/>
              </a:solidFill>
            </a:endParaRPr>
          </a:p>
          <a:p>
            <a:pPr marL="342900" indent="-342900" algn="l" rtl="0">
              <a:buFont typeface="Arial" panose="020B0604020202020204" pitchFamily="34" charset="0"/>
              <a:buChar char="•"/>
            </a:pPr>
            <a:r>
              <a:rPr lang="es-419" sz="1400" dirty="0">
                <a:solidFill>
                  <a:srgbClr val="000000"/>
                </a:solidFill>
              </a:rPr>
              <a:t>Realiza una consulta de información a un objetivo</a:t>
            </a:r>
          </a:p>
          <a:p>
            <a:pPr marL="342900" indent="-342900" algn="l" rtl="0">
              <a:buFont typeface="Arial" panose="020B0604020202020204" pitchFamily="34" charset="0"/>
              <a:buChar char="•"/>
            </a:pPr>
            <a:r>
              <a:rPr lang="es-419" sz="1400" dirty="0">
                <a:solidFill>
                  <a:srgbClr val="000000"/>
                </a:solidFill>
              </a:rPr>
              <a:t>Inicia un barrido de ping de la red de destino</a:t>
            </a:r>
          </a:p>
          <a:p>
            <a:pPr marL="342900" indent="-342900" algn="l" rtl="0">
              <a:buFont typeface="Arial" panose="020B0604020202020204" pitchFamily="34" charset="0"/>
              <a:buChar char="•"/>
            </a:pPr>
            <a:r>
              <a:rPr lang="es-419" sz="1400" dirty="0">
                <a:solidFill>
                  <a:srgbClr val="000000"/>
                </a:solidFill>
              </a:rPr>
              <a:t>Inicia un análisis de puertos de las direcciones IP activas</a:t>
            </a:r>
          </a:p>
          <a:p>
            <a:pPr marL="342900" indent="-342900" algn="l" rtl="0">
              <a:buFont typeface="Arial" panose="020B0604020202020204" pitchFamily="34" charset="0"/>
              <a:buChar char="•"/>
            </a:pPr>
            <a:r>
              <a:rPr lang="es-419" sz="1400" dirty="0">
                <a:solidFill>
                  <a:srgbClr val="000000"/>
                </a:solidFill>
              </a:rPr>
              <a:t>Ejecuta escáneres de vulnerabilidades</a:t>
            </a:r>
          </a:p>
          <a:p>
            <a:pPr marL="342900" indent="-342900" algn="l" rtl="0">
              <a:buFont typeface="Arial" panose="020B0604020202020204" pitchFamily="34" charset="0"/>
              <a:buChar char="•"/>
            </a:pPr>
            <a:r>
              <a:rPr lang="es-419" sz="1400" dirty="0">
                <a:solidFill>
                  <a:srgbClr val="000000"/>
                </a:solidFill>
              </a:rPr>
              <a:t>Ejecuta herramientas de ataque</a:t>
            </a:r>
          </a:p>
        </p:txBody>
      </p:sp>
    </p:spTree>
    <p:custDataLst>
      <p:tags r:id="rId1"/>
    </p:custDataLst>
    <p:extLst>
      <p:ext uri="{BB962C8B-B14F-4D97-AF65-F5344CB8AC3E}">
        <p14:creationId xmlns="" xmlns:p14="http://schemas.microsoft.com/office/powerpoint/2010/main" val="156112633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es-419"/>
              <a:t>Declaración de Hacking Ético</a:t>
            </a:r>
          </a:p>
        </p:txBody>
      </p:sp>
      <p:sp>
        <p:nvSpPr>
          <p:cNvPr id="4" name="Content Placeholder 3">
            <a:extLst>
              <a:ext uri="{FF2B5EF4-FFF2-40B4-BE49-F238E27FC236}">
                <a16:creationId xmlns:a16="http://schemas.microsoft.com/office/drawing/2014/main" xmlns="" id="{5F479554-F005-4E4F-92B4-8EAFA3055509}"/>
              </a:ext>
            </a:extLst>
          </p:cNvPr>
          <p:cNvSpPr>
            <a:spLocks noGrp="1"/>
          </p:cNvSpPr>
          <p:nvPr>
            <p:ph idx="1"/>
          </p:nvPr>
        </p:nvSpPr>
        <p:spPr/>
        <p:txBody>
          <a:bodyPr/>
          <a:lstStyle/>
          <a:p>
            <a:pPr rtl="0">
              <a:buFont typeface="Arial" panose="020B0604020202020204" pitchFamily="34" charset="0"/>
              <a:buChar char="•"/>
            </a:pPr>
            <a:r>
              <a:rPr lang="es-419" sz="1400" dirty="0"/>
              <a:t>En este módulo, es posible que se exponga a los estudiantes a herramientas y técnicas en un entorno "</a:t>
            </a:r>
            <a:r>
              <a:rPr lang="es-419" sz="1400" dirty="0" err="1"/>
              <a:t>sandboxed</a:t>
            </a:r>
            <a:r>
              <a:rPr lang="es-419" sz="1400" dirty="0"/>
              <a:t>" de máquina virtual, para demostrar distintos tipos de ciber ataques. Experimentar con estas herramientas, técnicas y recursos fuera del entorno virtual de </a:t>
            </a:r>
            <a:r>
              <a:rPr lang="es-419" sz="1400" dirty="0" err="1"/>
              <a:t>sandbox</a:t>
            </a:r>
            <a:r>
              <a:rPr lang="es-419" sz="1400" dirty="0"/>
              <a:t> provisto queda a criterio exclusivo del instructor y de la institución local. Si el alumno está considerando usar herramientas de ataque con fines educativos, debe comunicarse con su instructor antes de cualquier experimentación.</a:t>
            </a:r>
          </a:p>
          <a:p>
            <a:pPr rtl="0">
              <a:buFont typeface="Arial" panose="020B0604020202020204" pitchFamily="34" charset="0"/>
              <a:buChar char="•"/>
            </a:pPr>
            <a:r>
              <a:rPr lang="es-419" sz="1400" dirty="0"/>
              <a:t>El acceso no autorizado a datos, computadoras y sistemas de redes es un delito en muchas jurisdicciones y, a menudo, está acompañado por graves consecuencias, independientemente de qué motive al delincuente. En su carácter de usuario de este material, la responsabilidad del alumno es conocer y cumplir las leyes de uso de las computadoras.</a:t>
            </a:r>
          </a:p>
          <a:p>
            <a:endParaRPr lang="en-US" sz="1400" dirty="0"/>
          </a:p>
        </p:txBody>
      </p:sp>
    </p:spTree>
    <p:custDataLst>
      <p:tags r:id="rId1"/>
    </p:custDataLst>
    <p:extLst>
      <p:ext uri="{BB962C8B-B14F-4D97-AF65-F5344CB8AC3E}">
        <p14:creationId xmlns="" xmlns:p14="http://schemas.microsoft.com/office/powerpoint/2010/main" val="3330404778"/>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Ataques de Red Habituales</a:t>
            </a:r>
            <a:r>
              <a:rPr lang="en-US" dirty="0"/>
              <a:t/>
            </a:r>
            <a:br>
              <a:rPr lang="en-US" dirty="0"/>
            </a:br>
            <a:r>
              <a:rPr lang="es-419" sz="2400"/>
              <a:t>Ataques de Sondeo</a:t>
            </a:r>
          </a:p>
        </p:txBody>
      </p:sp>
      <p:sp>
        <p:nvSpPr>
          <p:cNvPr id="5" name="Content Placeholder 4">
            <a:extLst>
              <a:ext uri="{FF2B5EF4-FFF2-40B4-BE49-F238E27FC236}">
                <a16:creationId xmlns:a16="http://schemas.microsoft.com/office/drawing/2014/main" xmlns="" id="{98CD262F-B878-4FBE-9F79-870D5339566A}"/>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400" dirty="0">
                <a:solidFill>
                  <a:srgbClr val="000000"/>
                </a:solidFill>
              </a:rPr>
              <a:t>El sondeo se conoce como recopilación de información. </a:t>
            </a:r>
          </a:p>
          <a:p>
            <a:pPr marL="0" indent="0" algn="l" rtl="0"/>
            <a:endParaRPr lang="es-419" sz="1400" dirty="0">
              <a:solidFill>
                <a:srgbClr val="000000"/>
              </a:solidFill>
            </a:endParaRPr>
          </a:p>
          <a:p>
            <a:pPr marL="342900" indent="-342900" algn="l" rtl="0">
              <a:buFont typeface="Arial" panose="020B0604020202020204" pitchFamily="34" charset="0"/>
              <a:buChar char="•"/>
            </a:pPr>
            <a:r>
              <a:rPr lang="es-419" sz="1400" dirty="0">
                <a:solidFill>
                  <a:srgbClr val="000000"/>
                </a:solidFill>
              </a:rPr>
              <a:t>Los atacantes utilizan ataques de sondeo para realizar la detección no autorizada y el análisis de sistemas, servicios o vulnerabilidades. Los ataques de sondeo preceden los ataques de acceso o DoS </a:t>
            </a:r>
            <a:r>
              <a:rPr lang="es-419" sz="1400" dirty="0" err="1">
                <a:solidFill>
                  <a:srgbClr val="000000"/>
                </a:solidFill>
              </a:rPr>
              <a:t>attacks</a:t>
            </a:r>
            <a:r>
              <a:rPr lang="es-419" sz="1400" dirty="0">
                <a:solidFill>
                  <a:srgbClr val="000000"/>
                </a:solidFill>
              </a:rPr>
              <a:t>.</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 xmlns:p14="http://schemas.microsoft.com/office/powerpoint/2010/main" val="317134836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Ataques de Red Habituales</a:t>
            </a:r>
            <a:r>
              <a:rPr lang="en-US" dirty="0"/>
              <a:t/>
            </a:r>
            <a:br>
              <a:rPr lang="en-US" dirty="0"/>
            </a:br>
            <a:r>
              <a:rPr lang="es-419" sz="2400"/>
              <a:t>Ataques de Sondeo (Cont.)</a:t>
            </a:r>
          </a:p>
        </p:txBody>
      </p:sp>
      <p:sp>
        <p:nvSpPr>
          <p:cNvPr id="5" name="Content Placeholder 4">
            <a:extLst>
              <a:ext uri="{FF2B5EF4-FFF2-40B4-BE49-F238E27FC236}">
                <a16:creationId xmlns:a16="http://schemas.microsoft.com/office/drawing/2014/main" xmlns="" id="{98CD262F-B878-4FBE-9F79-870D5339566A}"/>
              </a:ext>
            </a:extLst>
          </p:cNvPr>
          <p:cNvSpPr>
            <a:spLocks noGrp="1"/>
          </p:cNvSpPr>
          <p:nvPr>
            <p:ph idx="1"/>
          </p:nvPr>
        </p:nvSpPr>
        <p:spPr>
          <a:xfrm>
            <a:off x="474662" y="731838"/>
            <a:ext cx="8280057" cy="512172"/>
          </a:xfrm>
        </p:spPr>
        <p:txBody>
          <a:bodyPr/>
          <a:lstStyle/>
          <a:p>
            <a:pPr marL="0" indent="0" algn="l" rtl="0"/>
            <a:r>
              <a:rPr lang="es-419" sz="1200" dirty="0">
                <a:solidFill>
                  <a:srgbClr val="000000"/>
                </a:solidFill>
              </a:rPr>
              <a:t>En la tabla se describen algunas de las técnicas utilizadas por los atacantes para realizar ataques de sondeo.</a:t>
            </a:r>
          </a:p>
        </p:txBody>
      </p:sp>
      <p:graphicFrame>
        <p:nvGraphicFramePr>
          <p:cNvPr id="2" name="Table 3">
            <a:extLst>
              <a:ext uri="{FF2B5EF4-FFF2-40B4-BE49-F238E27FC236}">
                <a16:creationId xmlns:a16="http://schemas.microsoft.com/office/drawing/2014/main" xmlns="" id="{518FBAD1-5CA2-440F-B4CE-26FAB6E7B21E}"/>
              </a:ext>
            </a:extLst>
          </p:cNvPr>
          <p:cNvGraphicFramePr>
            <a:graphicFrameLocks noGrp="1"/>
          </p:cNvGraphicFramePr>
          <p:nvPr>
            <p:extLst>
              <p:ext uri="{D42A27DB-BD31-4B8C-83A1-F6EECF244321}">
                <p14:modId xmlns="" xmlns:p14="http://schemas.microsoft.com/office/powerpoint/2010/main" val="2578849830"/>
              </p:ext>
            </p:extLst>
          </p:nvPr>
        </p:nvGraphicFramePr>
        <p:xfrm>
          <a:off x="566696" y="1244010"/>
          <a:ext cx="7778792" cy="3361690"/>
        </p:xfrm>
        <a:graphic>
          <a:graphicData uri="http://schemas.openxmlformats.org/drawingml/2006/table">
            <a:tbl>
              <a:tblPr firstRow="1" bandRow="1">
                <a:tableStyleId>{5C22544A-7EE6-4342-B048-85BDC9FD1C3A}</a:tableStyleId>
              </a:tblPr>
              <a:tblGrid>
                <a:gridCol w="1735801">
                  <a:extLst>
                    <a:ext uri="{9D8B030D-6E8A-4147-A177-3AD203B41FA5}">
                      <a16:colId xmlns:a16="http://schemas.microsoft.com/office/drawing/2014/main" xmlns="" val="3482076675"/>
                    </a:ext>
                  </a:extLst>
                </a:gridCol>
                <a:gridCol w="6042991">
                  <a:extLst>
                    <a:ext uri="{9D8B030D-6E8A-4147-A177-3AD203B41FA5}">
                      <a16:colId xmlns:a16="http://schemas.microsoft.com/office/drawing/2014/main" xmlns="" val="2123273653"/>
                    </a:ext>
                  </a:extLst>
                </a:gridCol>
              </a:tblGrid>
              <a:tr h="370840">
                <a:tc>
                  <a:txBody>
                    <a:bodyPr/>
                    <a:lstStyle/>
                    <a:p>
                      <a:pPr algn="l" rtl="0" fontAlgn="ctr"/>
                      <a:r>
                        <a:rPr lang="es-419" sz="1100" b="1">
                          <a:effectLst/>
                        </a:rPr>
                        <a:t>Técnica</a:t>
                      </a:r>
                    </a:p>
                  </a:txBody>
                  <a:tcPr marL="47625" marR="47625" marT="47625" marB="47625" anchor="ctr"/>
                </a:tc>
                <a:tc>
                  <a:txBody>
                    <a:bodyPr/>
                    <a:lstStyle/>
                    <a:p>
                      <a:pPr algn="l" rtl="0" fontAlgn="ctr"/>
                      <a:r>
                        <a:rPr lang="es-419" sz="1100">
                          <a:effectLst/>
                        </a:rPr>
                        <a:t>Descripción</a:t>
                      </a:r>
                    </a:p>
                  </a:txBody>
                  <a:tcPr marL="47625" marR="47625" marT="47625" marB="47625" anchor="ctr"/>
                </a:tc>
                <a:extLst>
                  <a:ext uri="{0D108BD9-81ED-4DB2-BD59-A6C34878D82A}">
                    <a16:rowId xmlns:a16="http://schemas.microsoft.com/office/drawing/2014/main" xmlns="" val="2181595308"/>
                  </a:ext>
                </a:extLst>
              </a:tr>
              <a:tr h="370840">
                <a:tc>
                  <a:txBody>
                    <a:bodyPr/>
                    <a:lstStyle/>
                    <a:p>
                      <a:pPr rtl="0" fontAlgn="ctr"/>
                      <a:r>
                        <a:rPr lang="es-419" sz="1100" b="1">
                          <a:effectLst/>
                        </a:rPr>
                        <a:t>Realizar una consulta de información de un objetivo</a:t>
                      </a:r>
                    </a:p>
                  </a:txBody>
                  <a:tcPr marL="47625" marR="47625" marT="47625" marB="47625" anchor="ctr"/>
                </a:tc>
                <a:tc>
                  <a:txBody>
                    <a:bodyPr/>
                    <a:lstStyle/>
                    <a:p>
                      <a:pPr rtl="0" fontAlgn="ctr"/>
                      <a:r>
                        <a:rPr lang="es-419" sz="1100" b="0">
                          <a:effectLst/>
                        </a:rPr>
                        <a:t>El atacante está buscando información inicial sobre un objetivo. Se pueden usar varias herramientas, incluida la búsqueda de Google, páginas web de organizaciones, whois y más. </a:t>
                      </a:r>
                    </a:p>
                  </a:txBody>
                  <a:tcPr marL="47625" marR="47625" marT="47625" marB="47625" anchor="ctr"/>
                </a:tc>
                <a:extLst>
                  <a:ext uri="{0D108BD9-81ED-4DB2-BD59-A6C34878D82A}">
                    <a16:rowId xmlns:a16="http://schemas.microsoft.com/office/drawing/2014/main" xmlns="" val="3985911201"/>
                  </a:ext>
                </a:extLst>
              </a:tr>
              <a:tr h="370840">
                <a:tc>
                  <a:txBody>
                    <a:bodyPr/>
                    <a:lstStyle/>
                    <a:p>
                      <a:pPr rtl="0" fontAlgn="ctr"/>
                      <a:r>
                        <a:rPr lang="es-419" sz="1100" b="1">
                          <a:effectLst/>
                        </a:rPr>
                        <a:t>Iniciar un barrido de ping de la red de destino</a:t>
                      </a:r>
                    </a:p>
                  </a:txBody>
                  <a:tcPr marL="47625" marR="47625" marT="47625" marB="47625" anchor="ctr"/>
                </a:tc>
                <a:tc>
                  <a:txBody>
                    <a:bodyPr/>
                    <a:lstStyle/>
                    <a:p>
                      <a:pPr rtl="0" fontAlgn="ctr"/>
                      <a:r>
                        <a:rPr lang="es-419" sz="1100" b="0">
                          <a:effectLst/>
                        </a:rPr>
                        <a:t>La consulta de información generalmente revela la dirección de red del objetivo. El atacante ahora puede iniciar un barrido de ping para determinar cuál dirección IP está activa.</a:t>
                      </a:r>
                    </a:p>
                  </a:txBody>
                  <a:tcPr marL="47625" marR="47625" marT="47625" marB="47625" anchor="ctr"/>
                </a:tc>
                <a:extLst>
                  <a:ext uri="{0D108BD9-81ED-4DB2-BD59-A6C34878D82A}">
                    <a16:rowId xmlns:a16="http://schemas.microsoft.com/office/drawing/2014/main" xmlns="" val="3316982949"/>
                  </a:ext>
                </a:extLst>
              </a:tr>
              <a:tr h="370840">
                <a:tc>
                  <a:txBody>
                    <a:bodyPr/>
                    <a:lstStyle/>
                    <a:p>
                      <a:pPr rtl="0" fontAlgn="ctr"/>
                      <a:r>
                        <a:rPr lang="es-419" sz="1100" b="1">
                          <a:effectLst/>
                        </a:rPr>
                        <a:t>Iniciar un análisis de puertos de las direcciones IP activas</a:t>
                      </a:r>
                    </a:p>
                  </a:txBody>
                  <a:tcPr marL="47625" marR="47625" marT="47625" marB="47625" anchor="ctr"/>
                </a:tc>
                <a:tc>
                  <a:txBody>
                    <a:bodyPr/>
                    <a:lstStyle/>
                    <a:p>
                      <a:pPr rtl="0" fontAlgn="ctr"/>
                      <a:r>
                        <a:rPr lang="es-419" sz="1100" b="0">
                          <a:effectLst/>
                        </a:rPr>
                        <a:t>Esto se utiliza para determinar qué puertos o servicios están disponibles. Algunos ejemplos de escáneres de puertos incluyen Nmap, SuperScan, Angry IP Scanner y NetScan Tools.</a:t>
                      </a:r>
                    </a:p>
                  </a:txBody>
                  <a:tcPr marL="47625" marR="47625" marT="47625" marB="47625" anchor="ctr"/>
                </a:tc>
                <a:extLst>
                  <a:ext uri="{0D108BD9-81ED-4DB2-BD59-A6C34878D82A}">
                    <a16:rowId xmlns:a16="http://schemas.microsoft.com/office/drawing/2014/main" xmlns="" val="3795215034"/>
                  </a:ext>
                </a:extLst>
              </a:tr>
              <a:tr h="370840">
                <a:tc>
                  <a:txBody>
                    <a:bodyPr/>
                    <a:lstStyle/>
                    <a:p>
                      <a:pPr rtl="0" fontAlgn="ctr"/>
                      <a:r>
                        <a:rPr lang="es-419" sz="1100" b="1">
                          <a:effectLst/>
                        </a:rPr>
                        <a:t>Ejecutar escáneres de vulnerabilidades</a:t>
                      </a:r>
                    </a:p>
                  </a:txBody>
                  <a:tcPr marL="47625" marR="47625" marT="47625" marB="47625" anchor="ctr"/>
                </a:tc>
                <a:tc>
                  <a:txBody>
                    <a:bodyPr/>
                    <a:lstStyle/>
                    <a:p>
                      <a:pPr rtl="0" fontAlgn="ctr"/>
                      <a:r>
                        <a:rPr lang="es-419" sz="1100" b="0">
                          <a:effectLst/>
                        </a:rPr>
                        <a:t>Útil para consultar los puertos identificados para determinar el tipo y la versión de la aplicación y el sistema operativo que el host está ejecutando.  Algunos ejemplos de herramientas son Nipper, Core Impact, Nessus, SAINT y OpenVAS.</a:t>
                      </a:r>
                    </a:p>
                  </a:txBody>
                  <a:tcPr marL="47625" marR="47625" marT="47625" marB="47625" anchor="ctr"/>
                </a:tc>
                <a:extLst>
                  <a:ext uri="{0D108BD9-81ED-4DB2-BD59-A6C34878D82A}">
                    <a16:rowId xmlns:a16="http://schemas.microsoft.com/office/drawing/2014/main" xmlns="" val="2950460782"/>
                  </a:ext>
                </a:extLst>
              </a:tr>
              <a:tr h="370840">
                <a:tc>
                  <a:txBody>
                    <a:bodyPr/>
                    <a:lstStyle/>
                    <a:p>
                      <a:pPr rtl="0" fontAlgn="ctr"/>
                      <a:r>
                        <a:rPr lang="es-419" sz="1100" b="1">
                          <a:effectLst/>
                        </a:rPr>
                        <a:t>Ejecutar herramientas de ataque</a:t>
                      </a:r>
                    </a:p>
                  </a:txBody>
                  <a:tcPr marL="47625" marR="47625" marT="47625" marB="47625" anchor="ctr"/>
                </a:tc>
                <a:tc>
                  <a:txBody>
                    <a:bodyPr/>
                    <a:lstStyle/>
                    <a:p>
                      <a:pPr rtl="0" fontAlgn="ctr"/>
                      <a:r>
                        <a:rPr lang="es-419" sz="1100" b="0" dirty="0">
                          <a:effectLst/>
                        </a:rPr>
                        <a:t>El atacante ahora intenta descubrir servicios vulnerables que pueden ser abusados. Una variedad de herramientas de explotación de vulnerabilidades existen, incluyendo: </a:t>
                      </a:r>
                      <a:r>
                        <a:rPr lang="es-419" sz="1100" b="0" dirty="0" err="1">
                          <a:effectLst/>
                        </a:rPr>
                        <a:t>Metasploit</a:t>
                      </a:r>
                      <a:r>
                        <a:rPr lang="es-419" sz="1100" b="0" dirty="0">
                          <a:effectLst/>
                        </a:rPr>
                        <a:t>, Core </a:t>
                      </a:r>
                      <a:r>
                        <a:rPr lang="es-419" sz="1100" b="0" dirty="0" err="1">
                          <a:effectLst/>
                        </a:rPr>
                        <a:t>Impact</a:t>
                      </a:r>
                      <a:r>
                        <a:rPr lang="es-419" sz="1100" b="0" dirty="0">
                          <a:effectLst/>
                        </a:rPr>
                        <a:t>, </a:t>
                      </a:r>
                      <a:r>
                        <a:rPr lang="es-419" sz="1100" b="0" dirty="0" err="1">
                          <a:effectLst/>
                        </a:rPr>
                        <a:t>Sqlmap</a:t>
                      </a:r>
                      <a:r>
                        <a:rPr lang="es-419" sz="1100" b="0" dirty="0">
                          <a:effectLst/>
                        </a:rPr>
                        <a:t>, Social </a:t>
                      </a:r>
                      <a:r>
                        <a:rPr lang="es-419" sz="1100" b="0" dirty="0" err="1">
                          <a:effectLst/>
                        </a:rPr>
                        <a:t>Engineer</a:t>
                      </a:r>
                      <a:r>
                        <a:rPr lang="es-419" sz="1100" b="0" dirty="0">
                          <a:effectLst/>
                        </a:rPr>
                        <a:t> </a:t>
                      </a:r>
                      <a:r>
                        <a:rPr lang="es-419" sz="1100" b="0" dirty="0" err="1">
                          <a:effectLst/>
                        </a:rPr>
                        <a:t>Toolkit</a:t>
                      </a:r>
                      <a:r>
                        <a:rPr lang="es-419" sz="1100" b="0" dirty="0">
                          <a:effectLst/>
                        </a:rPr>
                        <a:t> y </a:t>
                      </a:r>
                      <a:r>
                        <a:rPr lang="es-419" sz="1100" b="0" dirty="0" err="1">
                          <a:effectLst/>
                        </a:rPr>
                        <a:t>Netsparker</a:t>
                      </a:r>
                      <a:r>
                        <a:rPr lang="es-419" sz="1100" b="0" dirty="0">
                          <a:effectLst/>
                        </a:rPr>
                        <a:t>.</a:t>
                      </a:r>
                    </a:p>
                  </a:txBody>
                  <a:tcPr marL="47625" marR="47625" marT="47625" marB="47625" anchor="ctr"/>
                </a:tc>
                <a:extLst>
                  <a:ext uri="{0D108BD9-81ED-4DB2-BD59-A6C34878D82A}">
                    <a16:rowId xmlns:a16="http://schemas.microsoft.com/office/drawing/2014/main" xmlns="" val="1988712789"/>
                  </a:ext>
                </a:extLst>
              </a:tr>
            </a:tbl>
          </a:graphicData>
        </a:graphic>
      </p:graphicFrame>
    </p:spTree>
    <p:custDataLst>
      <p:tags r:id="rId1"/>
    </p:custDataLst>
    <p:extLst>
      <p:ext uri="{BB962C8B-B14F-4D97-AF65-F5344CB8AC3E}">
        <p14:creationId xmlns="" xmlns:p14="http://schemas.microsoft.com/office/powerpoint/2010/main" val="371319490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Ataques de Red Habituales</a:t>
            </a:r>
            <a:r>
              <a:rPr lang="en-US" dirty="0"/>
              <a:t/>
            </a:r>
            <a:br>
              <a:rPr lang="en-US" dirty="0"/>
            </a:br>
            <a:r>
              <a:rPr lang="es-419" sz="2400"/>
              <a:t>Video - Ataques de Acceso e Ingeniería Social</a:t>
            </a:r>
          </a:p>
        </p:txBody>
      </p:sp>
      <p:sp>
        <p:nvSpPr>
          <p:cNvPr id="6" name="Content Placeholder 5">
            <a:extLst>
              <a:ext uri="{FF2B5EF4-FFF2-40B4-BE49-F238E27FC236}">
                <a16:creationId xmlns:a16="http://schemas.microsoft.com/office/drawing/2014/main" xmlns="" id="{61DFDCCD-5B4B-4471-92B9-FD3BE683273B}"/>
              </a:ext>
            </a:extLst>
          </p:cNvPr>
          <p:cNvSpPr>
            <a:spLocks noGrp="1"/>
          </p:cNvSpPr>
          <p:nvPr>
            <p:ph idx="1"/>
          </p:nvPr>
        </p:nvSpPr>
        <p:spPr>
          <a:xfrm>
            <a:off x="474662" y="731837"/>
            <a:ext cx="8280057" cy="3689897"/>
          </a:xfrm>
        </p:spPr>
        <p:txBody>
          <a:bodyPr/>
          <a:lstStyle/>
          <a:p>
            <a:pPr marL="0" indent="0" algn="l" rtl="0"/>
            <a:r>
              <a:rPr lang="es-419" sz="1400" dirty="0">
                <a:solidFill>
                  <a:srgbClr val="000000"/>
                </a:solidFill>
              </a:rPr>
              <a:t>Este video cubrirá lo siguiente:</a:t>
            </a:r>
          </a:p>
          <a:p>
            <a:pPr marL="0" indent="0" algn="l" rtl="0"/>
            <a:endParaRPr lang="es-419" sz="1400" dirty="0">
              <a:solidFill>
                <a:srgbClr val="000000"/>
              </a:solidFill>
            </a:endParaRPr>
          </a:p>
          <a:p>
            <a:pPr marL="285750" indent="-285750" algn="l" rtl="0">
              <a:buFont typeface="Arial" panose="020B0604020202020204" pitchFamily="34" charset="0"/>
              <a:buChar char="•"/>
            </a:pPr>
            <a:r>
              <a:rPr lang="es-419" sz="1400" dirty="0">
                <a:solidFill>
                  <a:srgbClr val="000000"/>
                </a:solidFill>
              </a:rPr>
              <a:t>Técnicas usadas en los ataques de acceso (ataques de contraseña, ataques de falsificación, ataque de confianza, desviaciones de puertos, ataques de intermediarios, ataques de desbordamiento de búfer)</a:t>
            </a:r>
          </a:p>
          <a:p>
            <a:pPr marL="285750" indent="-285750" algn="l" rtl="0">
              <a:buFont typeface="Arial" panose="020B0604020202020204" pitchFamily="34" charset="0"/>
              <a:buChar char="•"/>
            </a:pPr>
            <a:endParaRPr lang="es-419" sz="1400" dirty="0">
              <a:solidFill>
                <a:srgbClr val="000000"/>
              </a:solidFill>
            </a:endParaRPr>
          </a:p>
          <a:p>
            <a:pPr marL="285750" indent="-285750" algn="l" rtl="0">
              <a:buFont typeface="Arial" panose="020B0604020202020204" pitchFamily="34" charset="0"/>
              <a:buChar char="•"/>
            </a:pPr>
            <a:r>
              <a:rPr lang="es-419" sz="1400" dirty="0">
                <a:solidFill>
                  <a:srgbClr val="000000"/>
                </a:solidFill>
              </a:rPr>
              <a:t>Técnicas usadas en los ataques de ingeniería social (</a:t>
            </a:r>
            <a:r>
              <a:rPr lang="es-419" sz="1400" dirty="0" err="1">
                <a:solidFill>
                  <a:srgbClr val="000000"/>
                </a:solidFill>
              </a:rPr>
              <a:t>pretesting</a:t>
            </a:r>
            <a:r>
              <a:rPr lang="es-419" sz="1400" dirty="0">
                <a:solidFill>
                  <a:srgbClr val="000000"/>
                </a:solidFill>
              </a:rPr>
              <a:t>, phishing, </a:t>
            </a:r>
            <a:r>
              <a:rPr lang="es-419" sz="1400" dirty="0" err="1">
                <a:solidFill>
                  <a:srgbClr val="000000"/>
                </a:solidFill>
              </a:rPr>
              <a:t>spear</a:t>
            </a:r>
            <a:r>
              <a:rPr lang="es-419" sz="1400" dirty="0">
                <a:solidFill>
                  <a:srgbClr val="000000"/>
                </a:solidFill>
              </a:rPr>
              <a:t> phishing, spam, </a:t>
            </a:r>
            <a:r>
              <a:rPr lang="es-419" sz="1400" dirty="0" err="1">
                <a:solidFill>
                  <a:srgbClr val="000000"/>
                </a:solidFill>
              </a:rPr>
              <a:t>something</a:t>
            </a:r>
            <a:r>
              <a:rPr lang="es-419" sz="1400" dirty="0">
                <a:solidFill>
                  <a:srgbClr val="000000"/>
                </a:solidFill>
              </a:rPr>
              <a:t> </a:t>
            </a:r>
            <a:r>
              <a:rPr lang="es-419" sz="1400" dirty="0" err="1">
                <a:solidFill>
                  <a:srgbClr val="000000"/>
                </a:solidFill>
              </a:rPr>
              <a:t>for</a:t>
            </a:r>
            <a:r>
              <a:rPr lang="es-419" sz="1400" dirty="0">
                <a:solidFill>
                  <a:srgbClr val="000000"/>
                </a:solidFill>
              </a:rPr>
              <a:t> </a:t>
            </a:r>
            <a:r>
              <a:rPr lang="es-419" sz="1400" dirty="0" err="1">
                <a:solidFill>
                  <a:srgbClr val="000000"/>
                </a:solidFill>
              </a:rPr>
              <a:t>something</a:t>
            </a:r>
            <a:r>
              <a:rPr lang="es-419" sz="1400" dirty="0">
                <a:solidFill>
                  <a:srgbClr val="000000"/>
                </a:solidFill>
              </a:rPr>
              <a:t>, </a:t>
            </a:r>
            <a:r>
              <a:rPr lang="es-419" sz="1400" dirty="0" err="1">
                <a:solidFill>
                  <a:srgbClr val="000000"/>
                </a:solidFill>
              </a:rPr>
              <a:t>baiting</a:t>
            </a:r>
            <a:r>
              <a:rPr lang="es-419" sz="1400" dirty="0">
                <a:solidFill>
                  <a:srgbClr val="000000"/>
                </a:solidFill>
              </a:rPr>
              <a:t>, </a:t>
            </a:r>
            <a:r>
              <a:rPr lang="es-419" sz="1400" dirty="0" err="1">
                <a:solidFill>
                  <a:srgbClr val="000000"/>
                </a:solidFill>
              </a:rPr>
              <a:t>impersonation</a:t>
            </a:r>
            <a:r>
              <a:rPr lang="es-419" sz="1400" dirty="0">
                <a:solidFill>
                  <a:srgbClr val="000000"/>
                </a:solidFill>
              </a:rPr>
              <a:t>, </a:t>
            </a:r>
            <a:r>
              <a:rPr lang="es-419" sz="1400" dirty="0" err="1">
                <a:solidFill>
                  <a:srgbClr val="000000"/>
                </a:solidFill>
              </a:rPr>
              <a:t>tailgating</a:t>
            </a:r>
            <a:r>
              <a:rPr lang="es-419" sz="1400" dirty="0">
                <a:solidFill>
                  <a:srgbClr val="000000"/>
                </a:solidFill>
              </a:rPr>
              <a:t>, </a:t>
            </a:r>
            <a:r>
              <a:rPr lang="es-419" sz="1400" dirty="0" err="1">
                <a:solidFill>
                  <a:srgbClr val="000000"/>
                </a:solidFill>
              </a:rPr>
              <a:t>shoulder</a:t>
            </a:r>
            <a:r>
              <a:rPr lang="es-419" sz="1400" dirty="0">
                <a:solidFill>
                  <a:srgbClr val="000000"/>
                </a:solidFill>
              </a:rPr>
              <a:t> </a:t>
            </a:r>
            <a:r>
              <a:rPr lang="es-419" sz="1400" dirty="0" err="1">
                <a:solidFill>
                  <a:srgbClr val="000000"/>
                </a:solidFill>
              </a:rPr>
              <a:t>surfing</a:t>
            </a:r>
            <a:r>
              <a:rPr lang="es-419" sz="1400" dirty="0">
                <a:solidFill>
                  <a:srgbClr val="000000"/>
                </a:solidFill>
              </a:rPr>
              <a:t>, </a:t>
            </a:r>
            <a:r>
              <a:rPr lang="es-419" sz="1400" dirty="0" err="1">
                <a:solidFill>
                  <a:srgbClr val="000000"/>
                </a:solidFill>
              </a:rPr>
              <a:t>dumpster</a:t>
            </a:r>
            <a:r>
              <a:rPr lang="es-419" sz="1400" dirty="0">
                <a:solidFill>
                  <a:srgbClr val="000000"/>
                </a:solidFill>
              </a:rPr>
              <a:t> </a:t>
            </a:r>
            <a:r>
              <a:rPr lang="es-419" sz="1400" dirty="0" err="1">
                <a:solidFill>
                  <a:srgbClr val="000000"/>
                </a:solidFill>
              </a:rPr>
              <a:t>diving</a:t>
            </a:r>
            <a:r>
              <a:rPr lang="es-419" sz="1400" dirty="0">
                <a:solidFill>
                  <a:srgbClr val="000000"/>
                </a:solidFill>
              </a:rPr>
              <a:t>)</a:t>
            </a:r>
          </a:p>
        </p:txBody>
      </p:sp>
    </p:spTree>
    <p:custDataLst>
      <p:tags r:id="rId1"/>
    </p:custDataLst>
    <p:extLst>
      <p:ext uri="{BB962C8B-B14F-4D97-AF65-F5344CB8AC3E}">
        <p14:creationId xmlns="" xmlns:p14="http://schemas.microsoft.com/office/powerpoint/2010/main" val="74720314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Ataques de Red Habituales</a:t>
            </a:r>
            <a:r>
              <a:rPr lang="en-US" dirty="0"/>
              <a:t/>
            </a:r>
            <a:br>
              <a:rPr lang="en-US" dirty="0"/>
            </a:br>
            <a:r>
              <a:rPr lang="es-419" sz="2400"/>
              <a:t>Ataques de acceso</a:t>
            </a:r>
          </a:p>
        </p:txBody>
      </p:sp>
      <p:sp>
        <p:nvSpPr>
          <p:cNvPr id="4" name="Content Placeholder 3">
            <a:extLst>
              <a:ext uri="{FF2B5EF4-FFF2-40B4-BE49-F238E27FC236}">
                <a16:creationId xmlns:a16="http://schemas.microsoft.com/office/drawing/2014/main" xmlns="" id="{76E6B36F-8B4C-427C-802D-84D9E64F60AB}"/>
              </a:ext>
            </a:extLst>
          </p:cNvPr>
          <p:cNvSpPr>
            <a:spLocks noGrp="1"/>
          </p:cNvSpPr>
          <p:nvPr>
            <p:ph idx="1"/>
          </p:nvPr>
        </p:nvSpPr>
        <p:spPr>
          <a:xfrm>
            <a:off x="474662" y="731837"/>
            <a:ext cx="8280057" cy="3689897"/>
          </a:xfrm>
        </p:spPr>
        <p:txBody>
          <a:bodyPr/>
          <a:lstStyle/>
          <a:p>
            <a:pPr marL="285750" indent="-285750" algn="l" rtl="0">
              <a:buFont typeface="Arial" panose="020B0604020202020204" pitchFamily="34" charset="0"/>
              <a:buChar char="•"/>
            </a:pPr>
            <a:r>
              <a:rPr lang="es-419" sz="1400" dirty="0">
                <a:solidFill>
                  <a:srgbClr val="000000"/>
                </a:solidFill>
              </a:rPr>
              <a:t>Los ataques de acceso aprovechan vulnerabilidades conocidas en servicios de autenticación, servicios FTP y servicios web. El propósito de este tipo de ataques es obtener acceso a cuentas web, bases de datos confidenciales y otra información confidencial.</a:t>
            </a:r>
          </a:p>
          <a:p>
            <a:pPr marL="285750" indent="-285750" algn="l" rtl="0">
              <a:buFont typeface="Arial" panose="020B0604020202020204" pitchFamily="34" charset="0"/>
              <a:buChar char="•"/>
            </a:pPr>
            <a:r>
              <a:rPr lang="es-419" sz="1400" dirty="0">
                <a:solidFill>
                  <a:srgbClr val="000000"/>
                </a:solidFill>
              </a:rPr>
              <a:t>Los atacantes usan ataques de acceso en dispositivos de red y computadoras para recuperar datos, obtener acceso o escalar privilegios de acceso al rol de administrador.</a:t>
            </a:r>
          </a:p>
          <a:p>
            <a:pPr marL="285750" indent="-285750" algn="l" rtl="0">
              <a:buFont typeface="Arial" panose="020B0604020202020204" pitchFamily="34" charset="0"/>
              <a:buChar char="•"/>
            </a:pPr>
            <a:r>
              <a:rPr lang="es-419" sz="1400" b="1" dirty="0">
                <a:solidFill>
                  <a:srgbClr val="000000"/>
                </a:solidFill>
              </a:rPr>
              <a:t>Ataques de contraseña: </a:t>
            </a:r>
            <a:r>
              <a:rPr lang="es-419" sz="1400" dirty="0">
                <a:solidFill>
                  <a:srgbClr val="000000"/>
                </a:solidFill>
              </a:rPr>
              <a:t>En un ataque de contraseña, el atacante intenta descubrir contraseñas críticas del sistema utilizando varios métodos. Los ataques de contraseña son muy comunes y pueden iniciarse utilizando una variedad de herramientas para descifrar contraseñas.</a:t>
            </a:r>
          </a:p>
          <a:p>
            <a:pPr marL="285750" indent="-285750" algn="l" rtl="0">
              <a:buFont typeface="Arial" panose="020B0604020202020204" pitchFamily="34" charset="0"/>
              <a:buChar char="•"/>
            </a:pPr>
            <a:r>
              <a:rPr lang="es-419" sz="1400" b="1" dirty="0">
                <a:solidFill>
                  <a:srgbClr val="000000"/>
                </a:solidFill>
              </a:rPr>
              <a:t>Ataque </a:t>
            </a:r>
            <a:r>
              <a:rPr lang="es-419" sz="1400" b="1" dirty="0" err="1">
                <a:solidFill>
                  <a:srgbClr val="000000"/>
                </a:solidFill>
              </a:rPr>
              <a:t>Spoofing</a:t>
            </a:r>
            <a:r>
              <a:rPr lang="es-419" sz="1400" b="1" dirty="0">
                <a:solidFill>
                  <a:srgbClr val="000000"/>
                </a:solidFill>
              </a:rPr>
              <a:t> o de falsificación: </a:t>
            </a:r>
            <a:r>
              <a:rPr lang="es-419" sz="1400" dirty="0">
                <a:solidFill>
                  <a:srgbClr val="000000"/>
                </a:solidFill>
              </a:rPr>
              <a:t>En los ataques de falsificación, el dispositivo del atacante intenta hacerse pasar por otro dispositivo falsificando datos. Los ataques comunes de suplantación de identidad incluyen suplantación de IP, suplantación de MAC y suplantación de DHCP. Estos ataques de suplantación se analizarán con más detalle más adelante en este módulo.</a:t>
            </a:r>
          </a:p>
          <a:p>
            <a:pPr marL="285750" indent="-285750" algn="l" rtl="0">
              <a:buFont typeface="Arial" panose="020B0604020202020204" pitchFamily="34" charset="0"/>
              <a:buChar char="•"/>
            </a:pPr>
            <a:r>
              <a:rPr lang="es-419" sz="1400" dirty="0">
                <a:solidFill>
                  <a:srgbClr val="000000"/>
                </a:solidFill>
              </a:rPr>
              <a:t>Otros ataques de acceso incluyen:</a:t>
            </a:r>
          </a:p>
          <a:p>
            <a:pPr marL="863916" lvl="5" indent="-285750">
              <a:buFont typeface="Courier New" panose="02070309020205020404" pitchFamily="49" charset="0"/>
              <a:buChar char="o"/>
            </a:pPr>
            <a:r>
              <a:rPr lang="es-419" sz="1400" dirty="0">
                <a:solidFill>
                  <a:srgbClr val="000000"/>
                </a:solidFill>
              </a:rPr>
              <a:t>Ataque de confianza</a:t>
            </a:r>
          </a:p>
          <a:p>
            <a:pPr marL="863916" lvl="5" indent="-285750">
              <a:buFont typeface="Courier New" panose="02070309020205020404" pitchFamily="49" charset="0"/>
              <a:buChar char="o"/>
            </a:pPr>
            <a:r>
              <a:rPr lang="es-419" sz="1400" dirty="0">
                <a:solidFill>
                  <a:srgbClr val="000000"/>
                </a:solidFill>
              </a:rPr>
              <a:t>Redireccionamiento de puertos</a:t>
            </a:r>
          </a:p>
          <a:p>
            <a:pPr marL="863916" lvl="5" indent="-285750">
              <a:buFont typeface="Courier New" panose="02070309020205020404" pitchFamily="49" charset="0"/>
              <a:buChar char="o"/>
            </a:pPr>
            <a:r>
              <a:rPr lang="es-419" sz="1400" dirty="0">
                <a:solidFill>
                  <a:srgbClr val="000000"/>
                </a:solidFill>
              </a:rPr>
              <a:t>Ataques de </a:t>
            </a:r>
            <a:r>
              <a:rPr lang="es-419" sz="1400" dirty="0" err="1">
                <a:solidFill>
                  <a:srgbClr val="000000"/>
                </a:solidFill>
              </a:rPr>
              <a:t>man</a:t>
            </a:r>
            <a:r>
              <a:rPr lang="es-419" sz="1400" dirty="0">
                <a:solidFill>
                  <a:srgbClr val="000000"/>
                </a:solidFill>
              </a:rPr>
              <a:t>-</a:t>
            </a:r>
            <a:r>
              <a:rPr lang="es-419" sz="1400" dirty="0" err="1">
                <a:solidFill>
                  <a:srgbClr val="000000"/>
                </a:solidFill>
              </a:rPr>
              <a:t>in-the-middle</a:t>
            </a:r>
            <a:endParaRPr lang="es-419" sz="1400" dirty="0">
              <a:solidFill>
                <a:srgbClr val="000000"/>
              </a:solidFill>
            </a:endParaRPr>
          </a:p>
          <a:p>
            <a:pPr marL="863916" lvl="5" indent="-285750">
              <a:buFont typeface="Courier New" panose="02070309020205020404" pitchFamily="49" charset="0"/>
              <a:buChar char="o"/>
            </a:pPr>
            <a:r>
              <a:rPr lang="es-419" sz="1400" dirty="0">
                <a:solidFill>
                  <a:srgbClr val="000000"/>
                </a:solidFill>
              </a:rPr>
              <a:t>Ataques de desbordamiento de búfer o Buffer </a:t>
            </a:r>
            <a:r>
              <a:rPr lang="es-419" sz="1400" dirty="0" err="1">
                <a:solidFill>
                  <a:srgbClr val="000000"/>
                </a:solidFill>
              </a:rPr>
              <a:t>overflow</a:t>
            </a:r>
            <a:endParaRPr lang="es-419"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 xmlns:p14="http://schemas.microsoft.com/office/powerpoint/2010/main" val="139494522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Ataques de Red Habituales</a:t>
            </a:r>
            <a:r>
              <a:rPr lang="en-US" dirty="0"/>
              <a:t/>
            </a:r>
            <a:br>
              <a:rPr lang="en-US" dirty="0"/>
            </a:br>
            <a:r>
              <a:rPr lang="es-419" sz="2400"/>
              <a:t>Ataques de Ingeniería Social</a:t>
            </a:r>
          </a:p>
        </p:txBody>
      </p:sp>
      <p:sp>
        <p:nvSpPr>
          <p:cNvPr id="5" name="Content Placeholder 4">
            <a:extLst>
              <a:ext uri="{FF2B5EF4-FFF2-40B4-BE49-F238E27FC236}">
                <a16:creationId xmlns:a16="http://schemas.microsoft.com/office/drawing/2014/main" xmlns="" id="{18D27744-1544-46FC-88AB-F076182F3261}"/>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400" dirty="0">
                <a:solidFill>
                  <a:srgbClr val="000000"/>
                </a:solidFill>
              </a:rPr>
              <a:t>La ingeniería social es un ataque de acceso que intenta manipular a las personas para que realicen acciones o divulguen información confidencial. Algunas técnicas son presenciales, mientras que otras pueden ser por teléfono o Internet.</a:t>
            </a:r>
          </a:p>
          <a:p>
            <a:pPr marL="342900" indent="-342900" algn="l" rtl="0">
              <a:buFont typeface="Arial" panose="020B0604020202020204" pitchFamily="34" charset="0"/>
              <a:buChar char="•"/>
            </a:pPr>
            <a:endParaRPr lang="es-419" sz="1400" dirty="0">
              <a:solidFill>
                <a:srgbClr val="000000"/>
              </a:solidFill>
            </a:endParaRPr>
          </a:p>
          <a:p>
            <a:pPr marL="342900" indent="-342900" algn="l" rtl="0">
              <a:buFont typeface="Arial" panose="020B0604020202020204" pitchFamily="34" charset="0"/>
              <a:buChar char="•"/>
            </a:pPr>
            <a:r>
              <a:rPr lang="es-419" sz="1400" dirty="0">
                <a:solidFill>
                  <a:srgbClr val="000000"/>
                </a:solidFill>
              </a:rPr>
              <a:t>Los ingenieros sociales, a menudo, se aprovechan de la disposición que tienen las personas a ayudar. También se aprovechan de las debilidades de los demás. </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 xmlns:p14="http://schemas.microsoft.com/office/powerpoint/2010/main" val="336940576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Ataques de Red Habituales</a:t>
            </a:r>
            <a:r>
              <a:rPr lang="en-US" dirty="0"/>
              <a:t/>
            </a:r>
            <a:br>
              <a:rPr lang="en-US" dirty="0"/>
            </a:br>
            <a:r>
              <a:rPr lang="es-419" sz="2400"/>
              <a:t>Ataques de Ingeniería Social</a:t>
            </a:r>
          </a:p>
        </p:txBody>
      </p:sp>
      <p:graphicFrame>
        <p:nvGraphicFramePr>
          <p:cNvPr id="6" name="Table 6">
            <a:extLst>
              <a:ext uri="{FF2B5EF4-FFF2-40B4-BE49-F238E27FC236}">
                <a16:creationId xmlns:a16="http://schemas.microsoft.com/office/drawing/2014/main" xmlns="" id="{B7D02695-C1BD-49D3-A936-01C3A4D4DE7B}"/>
              </a:ext>
            </a:extLst>
          </p:cNvPr>
          <p:cNvGraphicFramePr>
            <a:graphicFrameLocks noGrp="1"/>
          </p:cNvGraphicFramePr>
          <p:nvPr>
            <p:ph idx="1"/>
            <p:extLst>
              <p:ext uri="{D42A27DB-BD31-4B8C-83A1-F6EECF244321}">
                <p14:modId xmlns="" xmlns:p14="http://schemas.microsoft.com/office/powerpoint/2010/main" val="2385732643"/>
              </p:ext>
            </p:extLst>
          </p:nvPr>
        </p:nvGraphicFramePr>
        <p:xfrm>
          <a:off x="431800" y="590169"/>
          <a:ext cx="8531896" cy="4461981"/>
        </p:xfrm>
        <a:graphic>
          <a:graphicData uri="http://schemas.openxmlformats.org/drawingml/2006/table">
            <a:tbl>
              <a:tblPr firstRow="1" bandRow="1">
                <a:tableStyleId>{5C22544A-7EE6-4342-B048-85BDC9FD1C3A}</a:tableStyleId>
              </a:tblPr>
              <a:tblGrid>
                <a:gridCol w="1895027">
                  <a:extLst>
                    <a:ext uri="{9D8B030D-6E8A-4147-A177-3AD203B41FA5}">
                      <a16:colId xmlns:a16="http://schemas.microsoft.com/office/drawing/2014/main" xmlns="" val="3358651624"/>
                    </a:ext>
                  </a:extLst>
                </a:gridCol>
                <a:gridCol w="6636869">
                  <a:extLst>
                    <a:ext uri="{9D8B030D-6E8A-4147-A177-3AD203B41FA5}">
                      <a16:colId xmlns:a16="http://schemas.microsoft.com/office/drawing/2014/main" xmlns="" val="2724903743"/>
                    </a:ext>
                  </a:extLst>
                </a:gridCol>
              </a:tblGrid>
              <a:tr h="309081">
                <a:tc>
                  <a:txBody>
                    <a:bodyPr/>
                    <a:lstStyle/>
                    <a:p>
                      <a:pPr algn="l" rtl="0" fontAlgn="ctr"/>
                      <a:r>
                        <a:rPr lang="es-419" sz="1050">
                          <a:effectLst/>
                        </a:rPr>
                        <a:t>Ataques de Ingeniería Social</a:t>
                      </a:r>
                    </a:p>
                  </a:txBody>
                  <a:tcPr marL="47625" marR="47625" marT="47625" marB="47625" anchor="ctr"/>
                </a:tc>
                <a:tc>
                  <a:txBody>
                    <a:bodyPr/>
                    <a:lstStyle/>
                    <a:p>
                      <a:pPr algn="l" rtl="0" fontAlgn="ctr"/>
                      <a:r>
                        <a:rPr lang="es-419" sz="1050">
                          <a:effectLst/>
                        </a:rPr>
                        <a:t>Descripción</a:t>
                      </a:r>
                    </a:p>
                  </a:txBody>
                  <a:tcPr marL="47625" marR="47625" marT="47625" marB="47625" anchor="ctr"/>
                </a:tc>
                <a:extLst>
                  <a:ext uri="{0D108BD9-81ED-4DB2-BD59-A6C34878D82A}">
                    <a16:rowId xmlns:a16="http://schemas.microsoft.com/office/drawing/2014/main" xmlns="" val="1198050877"/>
                  </a:ext>
                </a:extLst>
              </a:tr>
              <a:tr h="309081">
                <a:tc>
                  <a:txBody>
                    <a:bodyPr/>
                    <a:lstStyle/>
                    <a:p>
                      <a:pPr rtl="0" fontAlgn="ctr"/>
                      <a:r>
                        <a:rPr lang="es-419" sz="1050" b="0">
                          <a:effectLst/>
                        </a:rPr>
                        <a:t>Pretexto</a:t>
                      </a:r>
                    </a:p>
                  </a:txBody>
                  <a:tcPr marL="47625" marR="47625" marT="47625" marB="47625" anchor="ctr"/>
                </a:tc>
                <a:tc>
                  <a:txBody>
                    <a:bodyPr/>
                    <a:lstStyle/>
                    <a:p>
                      <a:pPr rtl="0" fontAlgn="ctr"/>
                      <a:r>
                        <a:rPr lang="es-419" sz="1050" b="0">
                          <a:effectLst/>
                        </a:rPr>
                        <a:t>Un atacante finge necesitar datos personales o financieros para confirmar la identidad del destinatario.</a:t>
                      </a:r>
                    </a:p>
                  </a:txBody>
                  <a:tcPr marL="47625" marR="47625" marT="47625" marB="47625" anchor="ctr"/>
                </a:tc>
                <a:extLst>
                  <a:ext uri="{0D108BD9-81ED-4DB2-BD59-A6C34878D82A}">
                    <a16:rowId xmlns:a16="http://schemas.microsoft.com/office/drawing/2014/main" xmlns="" val="235120403"/>
                  </a:ext>
                </a:extLst>
              </a:tr>
              <a:tr h="333427">
                <a:tc>
                  <a:txBody>
                    <a:bodyPr/>
                    <a:lstStyle/>
                    <a:p>
                      <a:pPr rtl="0" fontAlgn="ctr"/>
                      <a:r>
                        <a:rPr lang="es-419" sz="1050" b="0">
                          <a:effectLst/>
                        </a:rPr>
                        <a:t>Suplantación de identidad (phishing)</a:t>
                      </a:r>
                    </a:p>
                  </a:txBody>
                  <a:tcPr marL="47625" marR="47625" marT="47625" marB="47625" anchor="ctr"/>
                </a:tc>
                <a:tc>
                  <a:txBody>
                    <a:bodyPr/>
                    <a:lstStyle/>
                    <a:p>
                      <a:pPr rtl="0" fontAlgn="ctr"/>
                      <a:r>
                        <a:rPr lang="es-419" sz="1050" b="0">
                          <a:effectLst/>
                        </a:rPr>
                        <a:t>El atacante envía un mensaje fraudulento que parece ser de una fuente legítima y confiable, para hacer que el destinatario instale malware en su dispositivo o revele información personal o financiera.</a:t>
                      </a:r>
                    </a:p>
                  </a:txBody>
                  <a:tcPr marL="47625" marR="47625" marT="47625" marB="47625" anchor="ctr"/>
                </a:tc>
                <a:extLst>
                  <a:ext uri="{0D108BD9-81ED-4DB2-BD59-A6C34878D82A}">
                    <a16:rowId xmlns:a16="http://schemas.microsoft.com/office/drawing/2014/main" xmlns="" val="3656611265"/>
                  </a:ext>
                </a:extLst>
              </a:tr>
              <a:tr h="309081">
                <a:tc>
                  <a:txBody>
                    <a:bodyPr/>
                    <a:lstStyle/>
                    <a:p>
                      <a:pPr rtl="0" fontAlgn="ctr"/>
                      <a:r>
                        <a:rPr lang="es-419" sz="1050" b="0">
                          <a:effectLst/>
                        </a:rPr>
                        <a:t>Suplantación de identidad focalizada (spear phishing)</a:t>
                      </a:r>
                    </a:p>
                  </a:txBody>
                  <a:tcPr marL="47625" marR="47625" marT="47625" marB="47625" anchor="ctr"/>
                </a:tc>
                <a:tc>
                  <a:txBody>
                    <a:bodyPr/>
                    <a:lstStyle/>
                    <a:p>
                      <a:pPr rtl="0" fontAlgn="ctr"/>
                      <a:r>
                        <a:rPr lang="es-419" sz="1050" b="0">
                          <a:effectLst/>
                        </a:rPr>
                        <a:t>El atacante crea un ataque de suplantación de identidad (phishing) dirigido específicamente a una persona u organización.</a:t>
                      </a:r>
                    </a:p>
                  </a:txBody>
                  <a:tcPr marL="47625" marR="47625" marT="47625" marB="47625" anchor="ctr"/>
                </a:tc>
                <a:extLst>
                  <a:ext uri="{0D108BD9-81ED-4DB2-BD59-A6C34878D82A}">
                    <a16:rowId xmlns:a16="http://schemas.microsoft.com/office/drawing/2014/main" xmlns="" val="2040029310"/>
                  </a:ext>
                </a:extLst>
              </a:tr>
              <a:tr h="333427">
                <a:tc>
                  <a:txBody>
                    <a:bodyPr/>
                    <a:lstStyle/>
                    <a:p>
                      <a:pPr rtl="0" fontAlgn="ctr"/>
                      <a:r>
                        <a:rPr lang="es-419" sz="1050" b="0">
                          <a:effectLst/>
                        </a:rPr>
                        <a:t>Correo electrónico no deseado</a:t>
                      </a:r>
                    </a:p>
                  </a:txBody>
                  <a:tcPr marL="47625" marR="47625" marT="47625" marB="47625" anchor="ctr"/>
                </a:tc>
                <a:tc>
                  <a:txBody>
                    <a:bodyPr/>
                    <a:lstStyle/>
                    <a:p>
                      <a:pPr rtl="0" fontAlgn="ctr"/>
                      <a:r>
                        <a:rPr lang="es-419" sz="1050" b="0">
                          <a:effectLst/>
                        </a:rPr>
                        <a:t>También conocido como correo basura, es correo electrónico no solicitado que suele contener enlaces nocivos, malware o información engañosa.</a:t>
                      </a:r>
                    </a:p>
                  </a:txBody>
                  <a:tcPr marL="47625" marR="47625" marT="47625" marB="47625" anchor="ctr"/>
                </a:tc>
                <a:extLst>
                  <a:ext uri="{0D108BD9-81ED-4DB2-BD59-A6C34878D82A}">
                    <a16:rowId xmlns:a16="http://schemas.microsoft.com/office/drawing/2014/main" xmlns="" val="2088362173"/>
                  </a:ext>
                </a:extLst>
              </a:tr>
              <a:tr h="333427">
                <a:tc>
                  <a:txBody>
                    <a:bodyPr/>
                    <a:lstStyle/>
                    <a:p>
                      <a:pPr rtl="0" fontAlgn="ctr"/>
                      <a:r>
                        <a:rPr lang="es-419" sz="1050" b="0">
                          <a:effectLst/>
                        </a:rPr>
                        <a:t>Algo por algo (something for something)</a:t>
                      </a:r>
                    </a:p>
                  </a:txBody>
                  <a:tcPr marL="47625" marR="47625" marT="47625" marB="47625" anchor="ctr"/>
                </a:tc>
                <a:tc>
                  <a:txBody>
                    <a:bodyPr/>
                    <a:lstStyle/>
                    <a:p>
                      <a:pPr rtl="0" fontAlgn="ctr"/>
                      <a:r>
                        <a:rPr lang="es-419" sz="1050" b="0" dirty="0">
                          <a:effectLst/>
                        </a:rPr>
                        <a:t>A veces se denomina "quid pro quo" y es cuando el atacante solicita información personal a cambio de algo como un obsequio.</a:t>
                      </a:r>
                    </a:p>
                  </a:txBody>
                  <a:tcPr marL="47625" marR="47625" marT="47625" marB="47625" anchor="ctr"/>
                </a:tc>
                <a:extLst>
                  <a:ext uri="{0D108BD9-81ED-4DB2-BD59-A6C34878D82A}">
                    <a16:rowId xmlns:a16="http://schemas.microsoft.com/office/drawing/2014/main" xmlns="" val="1588045426"/>
                  </a:ext>
                </a:extLst>
              </a:tr>
              <a:tr h="333427">
                <a:tc>
                  <a:txBody>
                    <a:bodyPr/>
                    <a:lstStyle/>
                    <a:p>
                      <a:pPr rtl="0" fontAlgn="ctr"/>
                      <a:r>
                        <a:rPr lang="es-419" sz="1050" b="0">
                          <a:effectLst/>
                        </a:rPr>
                        <a:t>Carnada (Baiting)</a:t>
                      </a:r>
                    </a:p>
                  </a:txBody>
                  <a:tcPr marL="47625" marR="47625" marT="47625" marB="47625" anchor="ctr"/>
                </a:tc>
                <a:tc>
                  <a:txBody>
                    <a:bodyPr/>
                    <a:lstStyle/>
                    <a:p>
                      <a:pPr rtl="0" fontAlgn="ctr"/>
                      <a:r>
                        <a:rPr lang="es-419" sz="1050" b="0">
                          <a:effectLst/>
                        </a:rPr>
                        <a:t>Un atacante deja deliveradamente una unidad flash infectada con malware en un sitio público. Una víctima encuentra la unidad, la coloca en su equipo portátil y sin darse cuenta instala malware.</a:t>
                      </a:r>
                    </a:p>
                  </a:txBody>
                  <a:tcPr marL="47625" marR="47625" marT="47625" marB="47625" anchor="ctr"/>
                </a:tc>
                <a:extLst>
                  <a:ext uri="{0D108BD9-81ED-4DB2-BD59-A6C34878D82A}">
                    <a16:rowId xmlns:a16="http://schemas.microsoft.com/office/drawing/2014/main" xmlns="" val="3010507069"/>
                  </a:ext>
                </a:extLst>
              </a:tr>
              <a:tr h="309081">
                <a:tc>
                  <a:txBody>
                    <a:bodyPr/>
                    <a:lstStyle/>
                    <a:p>
                      <a:pPr rtl="0" fontAlgn="ctr"/>
                      <a:r>
                        <a:rPr lang="es-419" sz="1050" b="0">
                          <a:effectLst/>
                        </a:rPr>
                        <a:t>Simulación de identidad (Impersonation)</a:t>
                      </a:r>
                    </a:p>
                  </a:txBody>
                  <a:tcPr marL="47625" marR="47625" marT="47625" marB="47625" anchor="ctr"/>
                </a:tc>
                <a:tc>
                  <a:txBody>
                    <a:bodyPr/>
                    <a:lstStyle/>
                    <a:p>
                      <a:pPr rtl="0" fontAlgn="ctr"/>
                      <a:r>
                        <a:rPr lang="es-419" sz="1050" b="0">
                          <a:effectLst/>
                        </a:rPr>
                        <a:t>Este tipo de ataque es donde un atacante finge ser alguien más para ganarse la confianza de la víctima.</a:t>
                      </a:r>
                    </a:p>
                  </a:txBody>
                  <a:tcPr marL="47625" marR="47625" marT="47625" marB="47625" anchor="ctr"/>
                </a:tc>
                <a:extLst>
                  <a:ext uri="{0D108BD9-81ED-4DB2-BD59-A6C34878D82A}">
                    <a16:rowId xmlns:a16="http://schemas.microsoft.com/office/drawing/2014/main" xmlns="" val="1101283213"/>
                  </a:ext>
                </a:extLst>
              </a:tr>
              <a:tr h="333427">
                <a:tc>
                  <a:txBody>
                    <a:bodyPr/>
                    <a:lstStyle/>
                    <a:p>
                      <a:pPr rtl="0" fontAlgn="ctr"/>
                      <a:r>
                        <a:rPr lang="es-419" sz="1050" b="0">
                          <a:effectLst/>
                        </a:rPr>
                        <a:t>Infiltración (tailgating)</a:t>
                      </a:r>
                    </a:p>
                  </a:txBody>
                  <a:tcPr marL="47625" marR="47625" marT="47625" marB="47625" anchor="ctr"/>
                </a:tc>
                <a:tc>
                  <a:txBody>
                    <a:bodyPr/>
                    <a:lstStyle/>
                    <a:p>
                      <a:pPr rtl="0" fontAlgn="ctr"/>
                      <a:r>
                        <a:rPr lang="es-419" sz="1050" b="0">
                          <a:effectLst/>
                        </a:rPr>
                        <a:t>Es un tipo de ataque presencial en el cual el atacante sigue muy de cerca a una persona autorizada para poder acceder a un área protegida.</a:t>
                      </a:r>
                    </a:p>
                  </a:txBody>
                  <a:tcPr marL="47625" marR="47625" marT="47625" marB="47625" anchor="ctr"/>
                </a:tc>
                <a:extLst>
                  <a:ext uri="{0D108BD9-81ED-4DB2-BD59-A6C34878D82A}">
                    <a16:rowId xmlns:a16="http://schemas.microsoft.com/office/drawing/2014/main" xmlns="" val="2599319804"/>
                  </a:ext>
                </a:extLst>
              </a:tr>
              <a:tr h="333427">
                <a:tc>
                  <a:txBody>
                    <a:bodyPr/>
                    <a:lstStyle/>
                    <a:p>
                      <a:pPr rtl="0" fontAlgn="ctr"/>
                      <a:r>
                        <a:rPr lang="es-419" sz="1050" b="0">
                          <a:effectLst/>
                        </a:rPr>
                        <a:t>Espiar por encima del hombro (shoulder surfing)</a:t>
                      </a:r>
                    </a:p>
                  </a:txBody>
                  <a:tcPr marL="47625" marR="47625" marT="47625" marB="47625" anchor="ctr"/>
                </a:tc>
                <a:tc>
                  <a:txBody>
                    <a:bodyPr/>
                    <a:lstStyle/>
                    <a:p>
                      <a:pPr rtl="0" fontAlgn="ctr"/>
                      <a:r>
                        <a:rPr lang="es-419" sz="1050" b="0">
                          <a:effectLst/>
                        </a:rPr>
                        <a:t>Es un tipo de ataque presencial en el cual el atacante mira con disimulo sobre el hombro de una persona para robar sus contraseñas u otra información.</a:t>
                      </a:r>
                    </a:p>
                  </a:txBody>
                  <a:tcPr marL="47625" marR="47625" marT="47625" marB="47625" anchor="ctr"/>
                </a:tc>
                <a:extLst>
                  <a:ext uri="{0D108BD9-81ED-4DB2-BD59-A6C34878D82A}">
                    <a16:rowId xmlns:a16="http://schemas.microsoft.com/office/drawing/2014/main" xmlns="" val="3594778381"/>
                  </a:ext>
                </a:extLst>
              </a:tr>
              <a:tr h="309081">
                <a:tc>
                  <a:txBody>
                    <a:bodyPr/>
                    <a:lstStyle/>
                    <a:p>
                      <a:pPr rtl="0" fontAlgn="ctr"/>
                      <a:r>
                        <a:rPr lang="es-419" sz="1050" b="0">
                          <a:effectLst/>
                        </a:rPr>
                        <a:t>Inspección de basura (Dumpster diving)</a:t>
                      </a:r>
                    </a:p>
                  </a:txBody>
                  <a:tcPr marL="47625" marR="47625" marT="47625" marB="47625" anchor="ctr"/>
                </a:tc>
                <a:tc>
                  <a:txBody>
                    <a:bodyPr/>
                    <a:lstStyle/>
                    <a:p>
                      <a:pPr rtl="0" fontAlgn="ctr"/>
                      <a:r>
                        <a:rPr lang="es-419" sz="1050" b="0" dirty="0">
                          <a:effectLst/>
                        </a:rPr>
                        <a:t>Tipo de ataque presencial en el cual el atacante hurga en la basura en busca de documentos confidenciales.</a:t>
                      </a:r>
                    </a:p>
                  </a:txBody>
                  <a:tcPr marL="47625" marR="47625" marT="47625" marB="47625" anchor="ctr"/>
                </a:tc>
                <a:extLst>
                  <a:ext uri="{0D108BD9-81ED-4DB2-BD59-A6C34878D82A}">
                    <a16:rowId xmlns:a16="http://schemas.microsoft.com/office/drawing/2014/main" xmlns="" val="3603303302"/>
                  </a:ext>
                </a:extLst>
              </a:tr>
            </a:tbl>
          </a:graphicData>
        </a:graphic>
      </p:graphicFrame>
    </p:spTree>
    <p:custDataLst>
      <p:tags r:id="rId1"/>
    </p:custDataLst>
    <p:extLst>
      <p:ext uri="{BB962C8B-B14F-4D97-AF65-F5344CB8AC3E}">
        <p14:creationId xmlns="" xmlns:p14="http://schemas.microsoft.com/office/powerpoint/2010/main" val="418987377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7CCBB16C-FBFB-4A7A-8A23-EBA3A217B3D8}"/>
              </a:ext>
            </a:extLst>
          </p:cNvPr>
          <p:cNvPicPr>
            <a:picLocks noChangeAspect="1"/>
          </p:cNvPicPr>
          <p:nvPr/>
        </p:nvPicPr>
        <p:blipFill>
          <a:blip r:embed="rId4"/>
          <a:stretch>
            <a:fillRect/>
          </a:stretch>
        </p:blipFill>
        <p:spPr>
          <a:xfrm>
            <a:off x="4572000" y="181917"/>
            <a:ext cx="4378817" cy="4444814"/>
          </a:xfrm>
          <a:prstGeom prst="rect">
            <a:avLst/>
          </a:prstGeom>
        </p:spPr>
      </p:pic>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Ataques de Red Habituales</a:t>
            </a:r>
            <a:r>
              <a:rPr lang="en-US" dirty="0"/>
              <a:t/>
            </a:r>
            <a:br>
              <a:rPr lang="en-US" dirty="0"/>
            </a:br>
            <a:r>
              <a:rPr lang="es-419" sz="2400"/>
              <a:t>Ataques de Ingeniería Social</a:t>
            </a:r>
          </a:p>
        </p:txBody>
      </p:sp>
      <p:sp>
        <p:nvSpPr>
          <p:cNvPr id="4" name="Content Placeholder 3">
            <a:extLst>
              <a:ext uri="{FF2B5EF4-FFF2-40B4-BE49-F238E27FC236}">
                <a16:creationId xmlns:a16="http://schemas.microsoft.com/office/drawing/2014/main" xmlns="" id="{F5E515CA-A367-43A1-A2C0-2234EC4BED2F}"/>
              </a:ext>
            </a:extLst>
          </p:cNvPr>
          <p:cNvSpPr>
            <a:spLocks noGrp="1"/>
          </p:cNvSpPr>
          <p:nvPr>
            <p:ph idx="1"/>
          </p:nvPr>
        </p:nvSpPr>
        <p:spPr>
          <a:xfrm>
            <a:off x="193183" y="731837"/>
            <a:ext cx="4033728" cy="3467577"/>
          </a:xfrm>
        </p:spPr>
        <p:txBody>
          <a:bodyPr/>
          <a:lstStyle/>
          <a:p>
            <a:pPr marL="342900" indent="-342900" algn="l" rtl="0">
              <a:buFont typeface="Arial" panose="020B0604020202020204" pitchFamily="34" charset="0"/>
              <a:buChar char="•"/>
            </a:pPr>
            <a:r>
              <a:rPr lang="es-419" sz="1400" dirty="0">
                <a:solidFill>
                  <a:srgbClr val="000000"/>
                </a:solidFill>
              </a:rPr>
              <a:t>El Kit de herramientas de ingeniería social (SET, Social </a:t>
            </a:r>
            <a:r>
              <a:rPr lang="es-419" sz="1400" dirty="0" err="1">
                <a:solidFill>
                  <a:srgbClr val="000000"/>
                </a:solidFill>
              </a:rPr>
              <a:t>Engineering</a:t>
            </a:r>
            <a:r>
              <a:rPr lang="es-419" sz="1400" dirty="0">
                <a:solidFill>
                  <a:srgbClr val="000000"/>
                </a:solidFill>
              </a:rPr>
              <a:t> </a:t>
            </a:r>
            <a:r>
              <a:rPr lang="es-419" sz="1400" dirty="0" err="1">
                <a:solidFill>
                  <a:srgbClr val="000000"/>
                </a:solidFill>
              </a:rPr>
              <a:t>Toolkit</a:t>
            </a:r>
            <a:r>
              <a:rPr lang="es-419" sz="1400" dirty="0">
                <a:solidFill>
                  <a:srgbClr val="000000"/>
                </a:solidFill>
              </a:rPr>
              <a:t>) fue diseñado por </a:t>
            </a:r>
            <a:r>
              <a:rPr lang="es-419" sz="1400" dirty="0" err="1">
                <a:solidFill>
                  <a:srgbClr val="000000"/>
                </a:solidFill>
              </a:rPr>
              <a:t>TrustedSec</a:t>
            </a:r>
            <a:r>
              <a:rPr lang="es-419" sz="1400" dirty="0">
                <a:solidFill>
                  <a:srgbClr val="000000"/>
                </a:solidFill>
              </a:rPr>
              <a:t> para ayudar a los hackers de sombrero blanco y a otros profesionales de seguridad de la red a crear ataques de ingeniería social para poner a prueba sus propias redes.</a:t>
            </a:r>
          </a:p>
          <a:p>
            <a:pPr marL="342900" indent="-342900" algn="l" rtl="0">
              <a:buFont typeface="Arial" panose="020B0604020202020204" pitchFamily="34" charset="0"/>
              <a:buChar char="•"/>
            </a:pPr>
            <a:endParaRPr lang="es-419" sz="1400" dirty="0">
              <a:solidFill>
                <a:srgbClr val="000000"/>
              </a:solidFill>
            </a:endParaRPr>
          </a:p>
          <a:p>
            <a:pPr marL="342900" indent="-342900" algn="l" rtl="0">
              <a:buFont typeface="Arial" panose="020B0604020202020204" pitchFamily="34" charset="0"/>
              <a:buChar char="•"/>
            </a:pPr>
            <a:r>
              <a:rPr lang="es-419" sz="1400" dirty="0">
                <a:solidFill>
                  <a:srgbClr val="000000"/>
                </a:solidFill>
              </a:rPr>
              <a:t>Las empresas deben capacitar y educar a sus usuarios sobre los riesgos de la ingeniería social, y desarrollar estrategias para validar las identidades por teléfono, por correo electrónico o en persona.</a:t>
            </a:r>
          </a:p>
          <a:p>
            <a:pPr marL="342900" indent="-342900" algn="l" rtl="0">
              <a:buFont typeface="Arial" panose="020B0604020202020204" pitchFamily="34" charset="0"/>
              <a:buChar char="•"/>
            </a:pPr>
            <a:endParaRPr lang="es-419" sz="1400" dirty="0">
              <a:solidFill>
                <a:srgbClr val="000000"/>
              </a:solidFill>
            </a:endParaRPr>
          </a:p>
          <a:p>
            <a:pPr marL="342900" indent="-342900" algn="l" rtl="0">
              <a:buFont typeface="Arial" panose="020B0604020202020204" pitchFamily="34" charset="0"/>
              <a:buChar char="•"/>
            </a:pPr>
            <a:r>
              <a:rPr lang="es-419" sz="1400" dirty="0">
                <a:solidFill>
                  <a:srgbClr val="000000"/>
                </a:solidFill>
              </a:rPr>
              <a:t>En la figura, se presentan las prácticas recomendadas que deben seguir todos los usuarios.</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 xmlns:p14="http://schemas.microsoft.com/office/powerpoint/2010/main" val="138033319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Ataques Comunes a Redes</a:t>
            </a:r>
            <a:r>
              <a:rPr lang="en-US" dirty="0"/>
              <a:t/>
            </a:r>
            <a:br>
              <a:rPr lang="en-US" dirty="0"/>
            </a:br>
            <a:r>
              <a:rPr lang="es-419" sz="2400"/>
              <a:t>Práctica de Laboratorio: Ingeniería Social</a:t>
            </a:r>
          </a:p>
        </p:txBody>
      </p:sp>
      <p:sp>
        <p:nvSpPr>
          <p:cNvPr id="6" name="Content Placeholder 5">
            <a:extLst>
              <a:ext uri="{FF2B5EF4-FFF2-40B4-BE49-F238E27FC236}">
                <a16:creationId xmlns:a16="http://schemas.microsoft.com/office/drawing/2014/main" xmlns="" id="{51A9160D-089E-4FEF-B4FB-6A5C4D6FA3C7}"/>
              </a:ext>
            </a:extLst>
          </p:cNvPr>
          <p:cNvSpPr>
            <a:spLocks noGrp="1"/>
          </p:cNvSpPr>
          <p:nvPr>
            <p:ph idx="1"/>
          </p:nvPr>
        </p:nvSpPr>
        <p:spPr>
          <a:xfrm>
            <a:off x="474662" y="731837"/>
            <a:ext cx="8280057" cy="3689897"/>
          </a:xfrm>
        </p:spPr>
        <p:txBody>
          <a:bodyPr/>
          <a:lstStyle/>
          <a:p>
            <a:pPr marL="0" indent="0" algn="l" rtl="0"/>
            <a:r>
              <a:rPr lang="es-419" sz="1600" dirty="0">
                <a:solidFill>
                  <a:srgbClr val="000000"/>
                </a:solidFill>
              </a:rPr>
              <a:t>En esta práctica de laboratorio, se investigarán ejemplos de ingeniería social y se identificarán maneras de reconocerla y evitarla.</a:t>
            </a:r>
          </a:p>
        </p:txBody>
      </p:sp>
    </p:spTree>
    <p:custDataLst>
      <p:tags r:id="rId1"/>
    </p:custDataLst>
    <p:extLst>
      <p:ext uri="{BB962C8B-B14F-4D97-AF65-F5344CB8AC3E}">
        <p14:creationId xmlns="" xmlns:p14="http://schemas.microsoft.com/office/powerpoint/2010/main" val="51246761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Ataques de Red Habituales</a:t>
            </a:r>
            <a:r>
              <a:rPr lang="en-US" dirty="0"/>
              <a:t/>
            </a:r>
            <a:br>
              <a:rPr lang="en-US" dirty="0"/>
            </a:br>
            <a:r>
              <a:rPr lang="es-419" sz="2400"/>
              <a:t>Video – Ataques por Denegación de Servicio</a:t>
            </a:r>
          </a:p>
        </p:txBody>
      </p:sp>
      <p:sp>
        <p:nvSpPr>
          <p:cNvPr id="6" name="Content Placeholder 5">
            <a:extLst>
              <a:ext uri="{FF2B5EF4-FFF2-40B4-BE49-F238E27FC236}">
                <a16:creationId xmlns:a16="http://schemas.microsoft.com/office/drawing/2014/main" xmlns="" id="{51A9160D-089E-4FEF-B4FB-6A5C4D6FA3C7}"/>
              </a:ext>
            </a:extLst>
          </p:cNvPr>
          <p:cNvSpPr>
            <a:spLocks noGrp="1"/>
          </p:cNvSpPr>
          <p:nvPr>
            <p:ph idx="1"/>
          </p:nvPr>
        </p:nvSpPr>
        <p:spPr>
          <a:xfrm>
            <a:off x="474662" y="731837"/>
            <a:ext cx="8280057" cy="3689897"/>
          </a:xfrm>
        </p:spPr>
        <p:txBody>
          <a:bodyPr/>
          <a:lstStyle/>
          <a:p>
            <a:pPr marL="0" indent="0" algn="l" rtl="0"/>
            <a:r>
              <a:rPr lang="es-419" sz="1400" dirty="0">
                <a:solidFill>
                  <a:srgbClr val="000000"/>
                </a:solidFill>
              </a:rPr>
              <a:t>Este video cubrirá lo siguiente:</a:t>
            </a:r>
          </a:p>
          <a:p>
            <a:pPr marL="342900" indent="-342900" algn="l" rtl="0">
              <a:buFont typeface="Arial" panose="020B0604020202020204" pitchFamily="34" charset="0"/>
              <a:buChar char="•"/>
            </a:pPr>
            <a:r>
              <a:rPr lang="es-419" sz="1400" dirty="0">
                <a:solidFill>
                  <a:srgbClr val="000000"/>
                </a:solidFill>
              </a:rPr>
              <a:t>Técnicas usas en los ataques de Denegación de Servicios (cantidad abrumadora de tráfico, paquetes mal formateados)</a:t>
            </a:r>
          </a:p>
          <a:p>
            <a:pPr marL="342900" indent="-342900" algn="l" rtl="0">
              <a:buFont typeface="Arial" panose="020B0604020202020204" pitchFamily="34" charset="0"/>
              <a:buChar char="•"/>
            </a:pPr>
            <a:r>
              <a:rPr lang="es-419" sz="1400" dirty="0">
                <a:solidFill>
                  <a:srgbClr val="000000"/>
                </a:solidFill>
              </a:rPr>
              <a:t>Técnicas usadas en los ataques de Distribución de Denegación de Servicio (</a:t>
            </a:r>
            <a:r>
              <a:rPr lang="es-419" sz="1400" dirty="0" err="1">
                <a:solidFill>
                  <a:srgbClr val="000000"/>
                </a:solidFill>
              </a:rPr>
              <a:t>zombies</a:t>
            </a:r>
            <a:r>
              <a:rPr lang="es-419" sz="1400" dirty="0">
                <a:solidFill>
                  <a:srgbClr val="000000"/>
                </a:solidFill>
              </a:rPr>
              <a:t>)</a:t>
            </a:r>
          </a:p>
        </p:txBody>
      </p:sp>
    </p:spTree>
    <p:custDataLst>
      <p:tags r:id="rId1"/>
    </p:custDataLst>
    <p:extLst>
      <p:ext uri="{BB962C8B-B14F-4D97-AF65-F5344CB8AC3E}">
        <p14:creationId xmlns="" xmlns:p14="http://schemas.microsoft.com/office/powerpoint/2010/main" val="166725924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Ataques de Red Habituales</a:t>
            </a:r>
            <a:r>
              <a:rPr lang="en-US" dirty="0"/>
              <a:t/>
            </a:r>
            <a:br>
              <a:rPr lang="en-US" dirty="0"/>
            </a:br>
            <a:r>
              <a:rPr lang="es-419" sz="2400"/>
              <a:t>Ataques de DoS y DDoS</a:t>
            </a:r>
          </a:p>
        </p:txBody>
      </p:sp>
      <p:sp>
        <p:nvSpPr>
          <p:cNvPr id="4" name="Content Placeholder 3">
            <a:extLst>
              <a:ext uri="{FF2B5EF4-FFF2-40B4-BE49-F238E27FC236}">
                <a16:creationId xmlns:a16="http://schemas.microsoft.com/office/drawing/2014/main" xmlns="" id="{CF855465-F0FD-481B-A693-BEF6176CEE56}"/>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400" dirty="0">
                <a:solidFill>
                  <a:srgbClr val="000000"/>
                </a:solidFill>
              </a:rPr>
              <a:t>Un ataque de Denegación de Servicio (DoS) crea algún tipo de interrupción de los servicios de red para usuarios, dispositivos o aplicaciones. Existen dos tipos principales de ataques de DoS:</a:t>
            </a:r>
          </a:p>
          <a:p>
            <a:pPr marL="921066" lvl="5" indent="-342900">
              <a:buFont typeface="Courier New" panose="02070309020205020404" pitchFamily="49" charset="0"/>
              <a:buChar char="o"/>
            </a:pPr>
            <a:r>
              <a:rPr lang="es-419" sz="1400" b="1" dirty="0">
                <a:solidFill>
                  <a:srgbClr val="000000"/>
                </a:solidFill>
              </a:rPr>
              <a:t>Cantidad abrumadora de tráfico</a:t>
            </a:r>
            <a:r>
              <a:rPr lang="es-419" sz="1400" dirty="0">
                <a:solidFill>
                  <a:srgbClr val="000000"/>
                </a:solidFill>
              </a:rPr>
              <a:t>- el atacante envía una gran cantidad de datos a una velocidad que la red, el host o la aplicación no puede manejar. Esto hace que los tiempos de transmisión y respuesta disminuyan. También puede bloquear un dispositivo o servicio.</a:t>
            </a:r>
          </a:p>
          <a:p>
            <a:pPr marL="921066" lvl="5" indent="-342900">
              <a:buFont typeface="Courier New" panose="02070309020205020404" pitchFamily="49" charset="0"/>
              <a:buChar char="o"/>
            </a:pPr>
            <a:r>
              <a:rPr lang="es-419" sz="1400" b="1" dirty="0">
                <a:solidFill>
                  <a:srgbClr val="000000"/>
                </a:solidFill>
              </a:rPr>
              <a:t>Paquetes Mal Formateados</a:t>
            </a:r>
            <a:r>
              <a:rPr lang="es-419" sz="1400" dirty="0">
                <a:solidFill>
                  <a:srgbClr val="000000"/>
                </a:solidFill>
              </a:rPr>
              <a:t>- El atacante envía un paquete malicioso formateado a un host o una aplicación y el receptor no puede manejarlo. Esto hace que el dispositivo receptor funcione muy lentamente o se detenga.</a:t>
            </a:r>
          </a:p>
          <a:p>
            <a:pPr marL="578166" lvl="5" indent="0">
              <a:buNone/>
            </a:pPr>
            <a:endParaRPr lang="es-419" sz="1400" dirty="0">
              <a:solidFill>
                <a:srgbClr val="000000"/>
              </a:solidFill>
            </a:endParaRPr>
          </a:p>
          <a:p>
            <a:pPr marL="342900" indent="-342900" algn="l" rtl="0">
              <a:buFont typeface="Arial" panose="020B0604020202020204" pitchFamily="34" charset="0"/>
              <a:buChar char="•"/>
            </a:pPr>
            <a:r>
              <a:rPr lang="es-419" sz="1400" dirty="0">
                <a:solidFill>
                  <a:srgbClr val="000000"/>
                </a:solidFill>
              </a:rPr>
              <a:t>Los ataques de DoS son un riesgo importante porque pueden interrumpir fácilmente la comunicación y causar una pérdida significativa de tiempo y dinero. Estos ataques son relativamente simples de ejecutar, incluso si lo hace un agente de amenaza inexperto.</a:t>
            </a:r>
          </a:p>
          <a:p>
            <a:pPr marL="0" indent="0" algn="l" rtl="0"/>
            <a:endParaRPr lang="es-419" sz="1400" dirty="0">
              <a:solidFill>
                <a:srgbClr val="000000"/>
              </a:solidFill>
            </a:endParaRPr>
          </a:p>
          <a:p>
            <a:pPr marL="342900" indent="-342900" algn="l" rtl="0">
              <a:buFont typeface="Arial" panose="020B0604020202020204" pitchFamily="34" charset="0"/>
              <a:buChar char="•"/>
            </a:pPr>
            <a:r>
              <a:rPr lang="es-419" sz="1400" dirty="0">
                <a:solidFill>
                  <a:srgbClr val="000000"/>
                </a:solidFill>
              </a:rPr>
              <a:t>Un ataque de DoS distribuida (</a:t>
            </a:r>
            <a:r>
              <a:rPr lang="es-419" sz="1400" dirty="0" err="1">
                <a:solidFill>
                  <a:srgbClr val="000000"/>
                </a:solidFill>
              </a:rPr>
              <a:t>DDoS</a:t>
            </a:r>
            <a:r>
              <a:rPr lang="es-419" sz="1400" dirty="0">
                <a:solidFill>
                  <a:srgbClr val="000000"/>
                </a:solidFill>
              </a:rPr>
              <a:t>) es similar a un ataque de DoS pero proviene de múltiples fuentes coordinadas. </a:t>
            </a:r>
          </a:p>
        </p:txBody>
      </p:sp>
    </p:spTree>
    <p:custDataLst>
      <p:tags r:id="rId1"/>
    </p:custDataLst>
    <p:extLst>
      <p:ext uri="{BB962C8B-B14F-4D97-AF65-F5344CB8AC3E}">
        <p14:creationId xmlns="" xmlns:p14="http://schemas.microsoft.com/office/powerpoint/2010/main" val="117003636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es-419">
                <a:solidFill>
                  <a:schemeClr val="accent5">
                    <a:lumMod val="40000"/>
                    <a:lumOff val="60000"/>
                  </a:schemeClr>
                </a:solidFill>
              </a:rPr>
              <a:t>3.1. Estado Actual de la Ciberseguridad</a:t>
            </a:r>
          </a:p>
        </p:txBody>
      </p:sp>
    </p:spTree>
    <p:custDataLst>
      <p:tags r:id="rId1"/>
    </p:custDataLst>
    <p:extLst>
      <p:ext uri="{BB962C8B-B14F-4D97-AF65-F5344CB8AC3E}">
        <p14:creationId xmlns="" xmlns:p14="http://schemas.microsoft.com/office/powerpoint/2010/main" val="673099643"/>
      </p:ext>
    </p:extLst>
  </p:cSld>
  <p:clrMapOvr>
    <a:masterClrMapping/>
  </p:clrMapOvr>
  <p:transition spd="slow">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3.6 Vulnerabilidades y Amenazas de IP</a:t>
            </a:r>
          </a:p>
        </p:txBody>
      </p:sp>
    </p:spTree>
    <p:custDataLst>
      <p:tags r:id="rId1"/>
    </p:custDataLst>
    <p:extLst>
      <p:ext uri="{BB962C8B-B14F-4D97-AF65-F5344CB8AC3E}">
        <p14:creationId xmlns="" xmlns:p14="http://schemas.microsoft.com/office/powerpoint/2010/main" val="2627377244"/>
      </p:ext>
    </p:extLst>
  </p:cSld>
  <p:clrMapOvr>
    <a:masterClrMapping/>
  </p:clrMapOvr>
  <p:transition spd="slow">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Vulnerabilidades y amenazas de IP</a:t>
            </a:r>
            <a:r>
              <a:rPr lang="en-US" dirty="0"/>
              <a:t/>
            </a:r>
            <a:br>
              <a:rPr lang="en-US" dirty="0"/>
            </a:br>
            <a:r>
              <a:rPr lang="es-419" sz="2400"/>
              <a:t>Video – Ataque comunes de IP y ICMP</a:t>
            </a:r>
          </a:p>
        </p:txBody>
      </p:sp>
      <p:sp>
        <p:nvSpPr>
          <p:cNvPr id="5" name="Content Placeholder 4">
            <a:extLst>
              <a:ext uri="{FF2B5EF4-FFF2-40B4-BE49-F238E27FC236}">
                <a16:creationId xmlns:a16="http://schemas.microsoft.com/office/drawing/2014/main" xmlns="" id="{6FD6750E-AA5C-FD42-9B61-BBE3A650A642}"/>
              </a:ext>
            </a:extLst>
          </p:cNvPr>
          <p:cNvSpPr>
            <a:spLocks noGrp="1"/>
          </p:cNvSpPr>
          <p:nvPr>
            <p:ph idx="1"/>
          </p:nvPr>
        </p:nvSpPr>
        <p:spPr>
          <a:xfrm>
            <a:off x="474662" y="731837"/>
            <a:ext cx="8280057" cy="3689897"/>
          </a:xfrm>
        </p:spPr>
        <p:txBody>
          <a:bodyPr/>
          <a:lstStyle/>
          <a:p>
            <a:pPr marL="0" indent="0" algn="l" rtl="0"/>
            <a:r>
              <a:rPr lang="es-419" sz="1400" dirty="0">
                <a:solidFill>
                  <a:srgbClr val="000000"/>
                </a:solidFill>
              </a:rPr>
              <a:t>Este video cubrirá lo siguiente:</a:t>
            </a:r>
          </a:p>
          <a:p>
            <a:pPr marL="342900" indent="-342900" algn="l" rtl="0">
              <a:buFont typeface="Arial" panose="020B0604020202020204" pitchFamily="34" charset="0"/>
              <a:buChar char="•"/>
            </a:pPr>
            <a:r>
              <a:rPr lang="es-419" sz="1400" dirty="0">
                <a:solidFill>
                  <a:srgbClr val="000000"/>
                </a:solidFill>
              </a:rPr>
              <a:t>Técnicas usadas en los ataques de IP (ataques ICMP, ataques de amplificación y reflexión, ataques de intermediarios, robo de sesión)</a:t>
            </a:r>
          </a:p>
          <a:p>
            <a:pPr marL="0" indent="0" algn="l" rtl="0"/>
            <a:endParaRPr lang="es-419" sz="1400" dirty="0">
              <a:solidFill>
                <a:srgbClr val="000000"/>
              </a:solidFill>
            </a:endParaRPr>
          </a:p>
          <a:p>
            <a:pPr marL="342900" indent="-342900" algn="l" rtl="0">
              <a:buFont typeface="Arial" panose="020B0604020202020204" pitchFamily="34" charset="0"/>
              <a:buChar char="•"/>
            </a:pPr>
            <a:r>
              <a:rPr lang="es-419" sz="1400" dirty="0">
                <a:solidFill>
                  <a:srgbClr val="000000"/>
                </a:solidFill>
              </a:rPr>
              <a:t>Técnicas usadas en ataques ICMP (ICMP "echo </a:t>
            </a:r>
            <a:r>
              <a:rPr lang="es-419" sz="1400" dirty="0" err="1">
                <a:solidFill>
                  <a:srgbClr val="000000"/>
                </a:solidFill>
              </a:rPr>
              <a:t>request</a:t>
            </a:r>
            <a:r>
              <a:rPr lang="es-419" sz="1400" dirty="0">
                <a:solidFill>
                  <a:srgbClr val="000000"/>
                </a:solidFill>
              </a:rPr>
              <a:t>" y "echo </a:t>
            </a:r>
            <a:r>
              <a:rPr lang="es-419" sz="1400" dirty="0" err="1">
                <a:solidFill>
                  <a:srgbClr val="000000"/>
                </a:solidFill>
              </a:rPr>
              <a:t>reply</a:t>
            </a:r>
            <a:r>
              <a:rPr lang="es-419" sz="1400" dirty="0">
                <a:solidFill>
                  <a:srgbClr val="000000"/>
                </a:solidFill>
              </a:rPr>
              <a:t>", ICMP </a:t>
            </a:r>
            <a:r>
              <a:rPr lang="es-419" sz="1400" dirty="0" err="1">
                <a:solidFill>
                  <a:srgbClr val="000000"/>
                </a:solidFill>
              </a:rPr>
              <a:t>unreachable</a:t>
            </a:r>
            <a:r>
              <a:rPr lang="es-419" sz="1400" dirty="0">
                <a:solidFill>
                  <a:srgbClr val="000000"/>
                </a:solidFill>
              </a:rPr>
              <a:t>, ICMP </a:t>
            </a:r>
            <a:r>
              <a:rPr lang="es-419" sz="1400" dirty="0" err="1">
                <a:solidFill>
                  <a:srgbClr val="000000"/>
                </a:solidFill>
              </a:rPr>
              <a:t>mask</a:t>
            </a:r>
            <a:r>
              <a:rPr lang="es-419" sz="1400" dirty="0">
                <a:solidFill>
                  <a:srgbClr val="000000"/>
                </a:solidFill>
              </a:rPr>
              <a:t> </a:t>
            </a:r>
            <a:r>
              <a:rPr lang="es-419" sz="1400" dirty="0" err="1">
                <a:solidFill>
                  <a:srgbClr val="000000"/>
                </a:solidFill>
              </a:rPr>
              <a:t>reply</a:t>
            </a:r>
            <a:r>
              <a:rPr lang="es-419" sz="1400" dirty="0">
                <a:solidFill>
                  <a:srgbClr val="000000"/>
                </a:solidFill>
              </a:rPr>
              <a:t>, ICMP </a:t>
            </a:r>
            <a:r>
              <a:rPr lang="es-419" sz="1400" dirty="0" err="1">
                <a:solidFill>
                  <a:srgbClr val="000000"/>
                </a:solidFill>
              </a:rPr>
              <a:t>redirects</a:t>
            </a:r>
            <a:r>
              <a:rPr lang="es-419" sz="1400" dirty="0">
                <a:solidFill>
                  <a:srgbClr val="000000"/>
                </a:solidFill>
              </a:rPr>
              <a:t>, ICMP </a:t>
            </a:r>
            <a:r>
              <a:rPr lang="es-419" sz="1400" dirty="0" err="1">
                <a:solidFill>
                  <a:srgbClr val="000000"/>
                </a:solidFill>
              </a:rPr>
              <a:t>router</a:t>
            </a:r>
            <a:r>
              <a:rPr lang="es-419" sz="1400" dirty="0">
                <a:solidFill>
                  <a:srgbClr val="000000"/>
                </a:solidFill>
              </a:rPr>
              <a:t> </a:t>
            </a:r>
            <a:r>
              <a:rPr lang="es-419" sz="1400" dirty="0" err="1">
                <a:solidFill>
                  <a:srgbClr val="000000"/>
                </a:solidFill>
              </a:rPr>
              <a:t>discovery</a:t>
            </a:r>
            <a:r>
              <a:rPr lang="es-419" sz="1400" dirty="0">
                <a:solidFill>
                  <a:srgbClr val="000000"/>
                </a:solidFill>
              </a:rPr>
              <a:t>)</a:t>
            </a:r>
          </a:p>
        </p:txBody>
      </p:sp>
    </p:spTree>
    <p:custDataLst>
      <p:tags r:id="rId1"/>
    </p:custDataLst>
    <p:extLst>
      <p:ext uri="{BB962C8B-B14F-4D97-AF65-F5344CB8AC3E}">
        <p14:creationId xmlns="" xmlns:p14="http://schemas.microsoft.com/office/powerpoint/2010/main" val="260394097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Vulnerabilidades y Amenazas de IP</a:t>
            </a:r>
            <a:r>
              <a:rPr lang="en-US" dirty="0"/>
              <a:t/>
            </a:r>
            <a:br>
              <a:rPr lang="en-US" dirty="0"/>
            </a:br>
            <a:r>
              <a:rPr lang="es-419" sz="2400"/>
              <a:t>IPv4 e IPv6</a:t>
            </a:r>
          </a:p>
        </p:txBody>
      </p:sp>
      <p:sp>
        <p:nvSpPr>
          <p:cNvPr id="4" name="Content Placeholder 3">
            <a:extLst>
              <a:ext uri="{FF2B5EF4-FFF2-40B4-BE49-F238E27FC236}">
                <a16:creationId xmlns:a16="http://schemas.microsoft.com/office/drawing/2014/main" xmlns="" id="{411B2363-5433-499D-9A5A-F6EA0DB43D16}"/>
              </a:ext>
            </a:extLst>
          </p:cNvPr>
          <p:cNvSpPr>
            <a:spLocks noGrp="1"/>
          </p:cNvSpPr>
          <p:nvPr>
            <p:ph idx="1"/>
          </p:nvPr>
        </p:nvSpPr>
        <p:spPr>
          <a:xfrm>
            <a:off x="474662" y="731837"/>
            <a:ext cx="8280057" cy="990637"/>
          </a:xfrm>
        </p:spPr>
        <p:txBody>
          <a:bodyPr/>
          <a:lstStyle/>
          <a:p>
            <a:pPr marL="342900" indent="-342900" algn="l" rtl="0">
              <a:buFont typeface="Arial" panose="020B0604020202020204" pitchFamily="34" charset="0"/>
              <a:buChar char="•"/>
            </a:pPr>
            <a:r>
              <a:rPr lang="es-419" sz="1400" dirty="0">
                <a:solidFill>
                  <a:srgbClr val="000000"/>
                </a:solidFill>
              </a:rPr>
              <a:t>El protocolo IP no valida si la dirección IP de origen contenida en un paquete realmente provino de esa fuente. Por eso, los atacantes pueden enviar paquetes con una dirección IP de origen falsa. Los analistas de seguridad deben entender los diferentes campos en los encabezados IPv4 e IPv6.</a:t>
            </a:r>
          </a:p>
          <a:p>
            <a:pPr marL="342900" indent="-342900" algn="l" rtl="0">
              <a:buFont typeface="Arial" panose="020B0604020202020204" pitchFamily="34" charset="0"/>
              <a:buChar char="•"/>
            </a:pPr>
            <a:r>
              <a:rPr lang="es-419" sz="1400" dirty="0">
                <a:solidFill>
                  <a:srgbClr val="000000"/>
                </a:solidFill>
              </a:rPr>
              <a:t>Algunos de los ataques relacionados con IP más comunes se muestran en la tabla.</a:t>
            </a:r>
          </a:p>
          <a:p>
            <a:pPr marL="342900" indent="-342900" algn="l">
              <a:buFont typeface="Arial" panose="020B0604020202020204" pitchFamily="34" charset="0"/>
              <a:buChar char="•"/>
            </a:pPr>
            <a:endParaRPr lang="en-US" sz="1400" dirty="0">
              <a:solidFill>
                <a:srgbClr val="000000"/>
              </a:solidFill>
            </a:endParaRPr>
          </a:p>
        </p:txBody>
      </p:sp>
      <p:graphicFrame>
        <p:nvGraphicFramePr>
          <p:cNvPr id="6" name="Table 6">
            <a:extLst>
              <a:ext uri="{FF2B5EF4-FFF2-40B4-BE49-F238E27FC236}">
                <a16:creationId xmlns:a16="http://schemas.microsoft.com/office/drawing/2014/main" xmlns="" id="{C2F07540-9726-4E28-8A24-B837361A4384}"/>
              </a:ext>
            </a:extLst>
          </p:cNvPr>
          <p:cNvGraphicFramePr>
            <a:graphicFrameLocks noGrp="1"/>
          </p:cNvGraphicFramePr>
          <p:nvPr>
            <p:extLst>
              <p:ext uri="{D42A27DB-BD31-4B8C-83A1-F6EECF244321}">
                <p14:modId xmlns="" xmlns:p14="http://schemas.microsoft.com/office/powerpoint/2010/main" val="2855298613"/>
              </p:ext>
            </p:extLst>
          </p:nvPr>
        </p:nvGraphicFramePr>
        <p:xfrm>
          <a:off x="595305" y="2070212"/>
          <a:ext cx="8038769" cy="2701629"/>
        </p:xfrm>
        <a:graphic>
          <a:graphicData uri="http://schemas.openxmlformats.org/drawingml/2006/table">
            <a:tbl>
              <a:tblPr firstRow="1" bandRow="1">
                <a:tableStyleId>{5C22544A-7EE6-4342-B048-85BDC9FD1C3A}</a:tableStyleId>
              </a:tblPr>
              <a:tblGrid>
                <a:gridCol w="1876175">
                  <a:extLst>
                    <a:ext uri="{9D8B030D-6E8A-4147-A177-3AD203B41FA5}">
                      <a16:colId xmlns:a16="http://schemas.microsoft.com/office/drawing/2014/main" xmlns="" val="649453826"/>
                    </a:ext>
                  </a:extLst>
                </a:gridCol>
                <a:gridCol w="6162594">
                  <a:extLst>
                    <a:ext uri="{9D8B030D-6E8A-4147-A177-3AD203B41FA5}">
                      <a16:colId xmlns:a16="http://schemas.microsoft.com/office/drawing/2014/main" xmlns="" val="799201165"/>
                    </a:ext>
                  </a:extLst>
                </a:gridCol>
              </a:tblGrid>
              <a:tr h="305139">
                <a:tc>
                  <a:txBody>
                    <a:bodyPr/>
                    <a:lstStyle/>
                    <a:p>
                      <a:pPr algn="l" rtl="0" fontAlgn="ctr"/>
                      <a:r>
                        <a:rPr lang="es-419" sz="1050" b="1" dirty="0">
                          <a:effectLst/>
                        </a:rPr>
                        <a:t>Técnicas de Ataque IP</a:t>
                      </a:r>
                    </a:p>
                  </a:txBody>
                  <a:tcPr marL="47625" marR="47625" marT="47625" marB="47625" anchor="ctr"/>
                </a:tc>
                <a:tc>
                  <a:txBody>
                    <a:bodyPr/>
                    <a:lstStyle/>
                    <a:p>
                      <a:pPr algn="l" rtl="0" fontAlgn="ctr"/>
                      <a:r>
                        <a:rPr lang="es-419" sz="1050" b="1">
                          <a:effectLst/>
                        </a:rPr>
                        <a:t>Descripción</a:t>
                      </a:r>
                    </a:p>
                  </a:txBody>
                  <a:tcPr marL="47625" marR="47625" marT="47625" marB="47625" anchor="ctr"/>
                </a:tc>
                <a:extLst>
                  <a:ext uri="{0D108BD9-81ED-4DB2-BD59-A6C34878D82A}">
                    <a16:rowId xmlns:a16="http://schemas.microsoft.com/office/drawing/2014/main" xmlns="" val="156536428"/>
                  </a:ext>
                </a:extLst>
              </a:tr>
              <a:tr h="529813">
                <a:tc>
                  <a:txBody>
                    <a:bodyPr/>
                    <a:lstStyle/>
                    <a:p>
                      <a:pPr rtl="0" fontAlgn="ctr"/>
                      <a:r>
                        <a:rPr lang="es-419" sz="1050" b="1" dirty="0">
                          <a:effectLst/>
                        </a:rPr>
                        <a:t>Ataques ICMP</a:t>
                      </a:r>
                    </a:p>
                  </a:txBody>
                  <a:tcPr marL="47625" marR="47625" marT="47625" marB="47625" anchor="ctr"/>
                </a:tc>
                <a:tc>
                  <a:txBody>
                    <a:bodyPr/>
                    <a:lstStyle/>
                    <a:p>
                      <a:pPr rtl="0" fontAlgn="ctr"/>
                      <a:r>
                        <a:rPr lang="es-419" sz="1050" b="0" dirty="0">
                          <a:effectLst/>
                        </a:rPr>
                        <a:t>Los atacantes utilizan paquetes de eco (pings) del protocolo de mensajería de control de Internet (ICMP) para detectar subredes y hosts en una red protegida para generar ataques de saturación de DoS y para modificar las tablas de </a:t>
                      </a:r>
                      <a:r>
                        <a:rPr lang="es-419" sz="1050" b="0" dirty="0" err="1">
                          <a:effectLst/>
                        </a:rPr>
                        <a:t>routing</a:t>
                      </a:r>
                      <a:r>
                        <a:rPr lang="es-419" sz="1050" b="0" dirty="0">
                          <a:effectLst/>
                        </a:rPr>
                        <a:t> de los hosts.</a:t>
                      </a:r>
                    </a:p>
                  </a:txBody>
                  <a:tcPr marL="47625" marR="47625" marT="47625" marB="47625" anchor="ctr"/>
                </a:tc>
                <a:extLst>
                  <a:ext uri="{0D108BD9-81ED-4DB2-BD59-A6C34878D82A}">
                    <a16:rowId xmlns:a16="http://schemas.microsoft.com/office/drawing/2014/main" xmlns="" val="1059098503"/>
                  </a:ext>
                </a:extLst>
              </a:tr>
              <a:tr h="379333">
                <a:tc>
                  <a:txBody>
                    <a:bodyPr/>
                    <a:lstStyle/>
                    <a:p>
                      <a:pPr rtl="0" fontAlgn="ctr"/>
                      <a:r>
                        <a:rPr lang="es-419" sz="1050" b="1">
                          <a:effectLst/>
                        </a:rPr>
                        <a:t>Ataques de Amplificación y</a:t>
                      </a:r>
                    </a:p>
                    <a:p>
                      <a:pPr rtl="0" fontAlgn="ctr"/>
                      <a:r>
                        <a:rPr lang="es-419" sz="1050" b="1">
                          <a:effectLst/>
                        </a:rPr>
                        <a:t>reflexión</a:t>
                      </a:r>
                    </a:p>
                  </a:txBody>
                  <a:tcPr marL="47625" marR="47625" marT="47625" marB="47625" anchor="ctr"/>
                </a:tc>
                <a:tc>
                  <a:txBody>
                    <a:bodyPr/>
                    <a:lstStyle/>
                    <a:p>
                      <a:pPr rtl="0" fontAlgn="ctr"/>
                      <a:r>
                        <a:rPr lang="es-419" sz="1050" b="0" dirty="0">
                          <a:effectLst/>
                        </a:rPr>
                        <a:t>Los atacantes intentan impedir que usuarios legítimos tengan acceso a información o servicios.</a:t>
                      </a:r>
                    </a:p>
                  </a:txBody>
                  <a:tcPr marL="47625" marR="47625" marT="47625" marB="47625" anchor="ctr"/>
                </a:tc>
                <a:extLst>
                  <a:ext uri="{0D108BD9-81ED-4DB2-BD59-A6C34878D82A}">
                    <a16:rowId xmlns:a16="http://schemas.microsoft.com/office/drawing/2014/main" xmlns="" val="651774668"/>
                  </a:ext>
                </a:extLst>
              </a:tr>
              <a:tr h="379333">
                <a:tc>
                  <a:txBody>
                    <a:bodyPr/>
                    <a:lstStyle/>
                    <a:p>
                      <a:pPr rtl="0" fontAlgn="ctr"/>
                      <a:r>
                        <a:rPr lang="es-419" sz="1050" b="1">
                          <a:effectLst/>
                        </a:rPr>
                        <a:t>Ataques de suplantación de direcciones</a:t>
                      </a:r>
                    </a:p>
                  </a:txBody>
                  <a:tcPr marL="47625" marR="47625" marT="47625" marB="47625" anchor="ctr"/>
                </a:tc>
                <a:tc>
                  <a:txBody>
                    <a:bodyPr/>
                    <a:lstStyle/>
                    <a:p>
                      <a:pPr rtl="0" fontAlgn="ctr"/>
                      <a:r>
                        <a:rPr lang="es-419" sz="1050" b="0" dirty="0">
                          <a:effectLst/>
                        </a:rPr>
                        <a:t>Los atacantes suplantan la dirección IP de origen en un paquete de IP para realizar suplantación </a:t>
                      </a:r>
                      <a:r>
                        <a:rPr lang="es-419" sz="1050" b="0" dirty="0" err="1">
                          <a:effectLst/>
                        </a:rPr>
                        <a:t>blind</a:t>
                      </a:r>
                      <a:r>
                        <a:rPr lang="es-419" sz="1050" b="0" dirty="0">
                          <a:effectLst/>
                        </a:rPr>
                        <a:t> o non-</a:t>
                      </a:r>
                      <a:r>
                        <a:rPr lang="es-419" sz="1050" b="0" dirty="0" err="1">
                          <a:effectLst/>
                        </a:rPr>
                        <a:t>blind</a:t>
                      </a:r>
                      <a:r>
                        <a:rPr lang="es-419" sz="1050" b="0" dirty="0">
                          <a:effectLst/>
                        </a:rPr>
                        <a:t>.</a:t>
                      </a:r>
                    </a:p>
                  </a:txBody>
                  <a:tcPr marL="47625" marR="47625" marT="47625" marB="47625" anchor="ctr"/>
                </a:tc>
                <a:extLst>
                  <a:ext uri="{0D108BD9-81ED-4DB2-BD59-A6C34878D82A}">
                    <a16:rowId xmlns:a16="http://schemas.microsoft.com/office/drawing/2014/main" xmlns="" val="346577273"/>
                  </a:ext>
                </a:extLst>
              </a:tr>
              <a:tr h="529813">
                <a:tc>
                  <a:txBody>
                    <a:bodyPr/>
                    <a:lstStyle/>
                    <a:p>
                      <a:pPr rtl="0" fontAlgn="ctr"/>
                      <a:r>
                        <a:rPr lang="es-419" sz="1050" b="1">
                          <a:effectLst/>
                        </a:rPr>
                        <a:t>Ataques man-in-the-middle (MITM)</a:t>
                      </a:r>
                    </a:p>
                  </a:txBody>
                  <a:tcPr marL="47625" marR="47625" marT="47625" marB="47625" anchor="ctr"/>
                </a:tc>
                <a:tc>
                  <a:txBody>
                    <a:bodyPr/>
                    <a:lstStyle/>
                    <a:p>
                      <a:pPr rtl="0" fontAlgn="ctr"/>
                      <a:r>
                        <a:rPr lang="es-419" sz="1050" b="0" dirty="0">
                          <a:effectLst/>
                        </a:rPr>
                        <a:t>Los atacantes se posicionan entre un origen y un destino para monitorear, capturar y controlar la comunicación en forma transparente. Simplemente pueden escuchar en silencio mediante la inspección de paquetes capturados o modificar paquetes y reenviarlos a su destino original.</a:t>
                      </a:r>
                    </a:p>
                  </a:txBody>
                  <a:tcPr marL="47625" marR="47625" marT="47625" marB="47625" anchor="ctr"/>
                </a:tc>
                <a:extLst>
                  <a:ext uri="{0D108BD9-81ED-4DB2-BD59-A6C34878D82A}">
                    <a16:rowId xmlns:a16="http://schemas.microsoft.com/office/drawing/2014/main" xmlns="" val="508317162"/>
                  </a:ext>
                </a:extLst>
              </a:tr>
              <a:tr h="379333">
                <a:tc>
                  <a:txBody>
                    <a:bodyPr/>
                    <a:lstStyle/>
                    <a:p>
                      <a:pPr rtl="0" fontAlgn="ctr"/>
                      <a:r>
                        <a:rPr lang="es-419" sz="1050" b="1">
                          <a:effectLst/>
                        </a:rPr>
                        <a:t>Secuestros de sesiones</a:t>
                      </a:r>
                    </a:p>
                  </a:txBody>
                  <a:tcPr marL="47625" marR="47625" marT="47625" marB="47625" anchor="ctr"/>
                </a:tc>
                <a:tc>
                  <a:txBody>
                    <a:bodyPr/>
                    <a:lstStyle/>
                    <a:p>
                      <a:pPr rtl="0" fontAlgn="ctr"/>
                      <a:r>
                        <a:rPr lang="es-419" sz="1050" b="0" dirty="0">
                          <a:effectLst/>
                        </a:rPr>
                        <a:t>Los atacantes obtienen acceso a la red física y, luego, usan un ataque de MITM para secuestrar una sesión.</a:t>
                      </a:r>
                    </a:p>
                  </a:txBody>
                  <a:tcPr marL="47625" marR="47625" marT="47625" marB="47625" anchor="ctr"/>
                </a:tc>
                <a:extLst>
                  <a:ext uri="{0D108BD9-81ED-4DB2-BD59-A6C34878D82A}">
                    <a16:rowId xmlns:a16="http://schemas.microsoft.com/office/drawing/2014/main" xmlns="" val="1806343933"/>
                  </a:ext>
                </a:extLst>
              </a:tr>
            </a:tbl>
          </a:graphicData>
        </a:graphic>
      </p:graphicFrame>
    </p:spTree>
    <p:custDataLst>
      <p:tags r:id="rId1"/>
    </p:custDataLst>
    <p:extLst>
      <p:ext uri="{BB962C8B-B14F-4D97-AF65-F5344CB8AC3E}">
        <p14:creationId xmlns="" xmlns:p14="http://schemas.microsoft.com/office/powerpoint/2010/main" val="112377390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Vulnerabilidades y Amenazas de IP</a:t>
            </a:r>
            <a:r>
              <a:rPr lang="en-US" dirty="0"/>
              <a:t/>
            </a:r>
            <a:br>
              <a:rPr lang="en-US" dirty="0"/>
            </a:br>
            <a:r>
              <a:rPr lang="es-419" sz="2400"/>
              <a:t>Ataques ICMP</a:t>
            </a:r>
          </a:p>
        </p:txBody>
      </p:sp>
      <p:sp>
        <p:nvSpPr>
          <p:cNvPr id="5" name="Content Placeholder 4">
            <a:extLst>
              <a:ext uri="{FF2B5EF4-FFF2-40B4-BE49-F238E27FC236}">
                <a16:creationId xmlns:a16="http://schemas.microsoft.com/office/drawing/2014/main" xmlns="" id="{09A2D729-18CD-4D2F-B2D5-7B4B213F57EB}"/>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400" dirty="0">
                <a:solidFill>
                  <a:srgbClr val="000000"/>
                </a:solidFill>
              </a:rPr>
              <a:t>Los agentes de amenaza utilizan el ICMP para los ataques de reconocimiento y análisis. Esto les permite iniciar ataques de recopilación de información para conocer la disposición de una topología de red, detectar qué hosts están activos (dentro del alcance), identificar el sistema operativo del host (identificación del SO) y determinar el estado de un firewall. Los atacantes también usan ICMP para ataques DoS.</a:t>
            </a:r>
          </a:p>
          <a:p>
            <a:pPr marL="342900" indent="-342900" algn="l" rtl="0">
              <a:buFont typeface="Arial" panose="020B0604020202020204" pitchFamily="34" charset="0"/>
              <a:buChar char="•"/>
            </a:pPr>
            <a:endParaRPr lang="es-419" sz="1400" dirty="0">
              <a:solidFill>
                <a:srgbClr val="000000"/>
              </a:solidFill>
            </a:endParaRPr>
          </a:p>
          <a:p>
            <a:pPr marL="342900" indent="-342900" algn="l" rtl="0">
              <a:buFont typeface="Arial" panose="020B0604020202020204" pitchFamily="34" charset="0"/>
              <a:buChar char="•"/>
            </a:pPr>
            <a:r>
              <a:rPr lang="es-419" sz="1400" b="1" dirty="0">
                <a:solidFill>
                  <a:srgbClr val="000000"/>
                </a:solidFill>
              </a:rPr>
              <a:t>Nota</a:t>
            </a:r>
            <a:r>
              <a:rPr lang="es-419" sz="1400" dirty="0">
                <a:solidFill>
                  <a:srgbClr val="000000"/>
                </a:solidFill>
              </a:rPr>
              <a:t>: ICMP para IPv4 (ICMPv4) e ICMP para IPv6 (ICMPv6) son susceptibles a ataques similares.</a:t>
            </a:r>
          </a:p>
          <a:p>
            <a:pPr marL="342900" indent="-342900" algn="l" rtl="0">
              <a:buFont typeface="Arial" panose="020B0604020202020204" pitchFamily="34" charset="0"/>
              <a:buChar char="•"/>
            </a:pPr>
            <a:endParaRPr lang="es-419" sz="1400" dirty="0">
              <a:solidFill>
                <a:srgbClr val="000000"/>
              </a:solidFill>
            </a:endParaRPr>
          </a:p>
          <a:p>
            <a:pPr marL="342900" indent="-342900" algn="l" rtl="0">
              <a:buFont typeface="Arial" panose="020B0604020202020204" pitchFamily="34" charset="0"/>
              <a:buChar char="•"/>
            </a:pPr>
            <a:r>
              <a:rPr lang="es-419" sz="1400" dirty="0">
                <a:solidFill>
                  <a:srgbClr val="000000"/>
                </a:solidFill>
              </a:rPr>
              <a:t>Las redes deben tener filtros estrictos de lista de control de acceso (ACL) en el perímetro de la red para evitar sondeos de ICMP desde Internet. En el caso de redes grandes, los dispositivos de seguridad (como firewalls y sistemas de detección de intrusiones o IDS) deben detectar este tipo de ataques y generar alertas para los analistas de seguridad.</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 xmlns:p14="http://schemas.microsoft.com/office/powerpoint/2010/main" val="195240110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Vulnerabilidades y Amenazas de IP</a:t>
            </a:r>
            <a:r>
              <a:rPr lang="en-US" dirty="0"/>
              <a:t/>
            </a:r>
            <a:br>
              <a:rPr lang="en-US" dirty="0"/>
            </a:br>
            <a:r>
              <a:rPr lang="es-419" sz="2400"/>
              <a:t>Ataques ICMP (Cont.)</a:t>
            </a:r>
          </a:p>
        </p:txBody>
      </p:sp>
      <p:sp>
        <p:nvSpPr>
          <p:cNvPr id="8" name="Rectangle 7">
            <a:extLst>
              <a:ext uri="{FF2B5EF4-FFF2-40B4-BE49-F238E27FC236}">
                <a16:creationId xmlns:a16="http://schemas.microsoft.com/office/drawing/2014/main" xmlns="" id="{57E10E48-4DD0-4FFB-9BC4-76CF8DAD62E6}"/>
              </a:ext>
            </a:extLst>
          </p:cNvPr>
          <p:cNvSpPr/>
          <p:nvPr/>
        </p:nvSpPr>
        <p:spPr>
          <a:xfrm>
            <a:off x="474663" y="870535"/>
            <a:ext cx="7746986" cy="307777"/>
          </a:xfrm>
          <a:prstGeom prst="rect">
            <a:avLst/>
          </a:prstGeom>
        </p:spPr>
        <p:txBody>
          <a:bodyPr wrap="square">
            <a:spAutoFit/>
          </a:bodyPr>
          <a:lstStyle/>
          <a:p>
            <a:pPr rtl="0"/>
            <a:r>
              <a:rPr lang="es-419" sz="1400" dirty="0">
                <a:solidFill>
                  <a:srgbClr val="000000"/>
                </a:solidFill>
                <a:latin typeface="CiscoSans"/>
              </a:rPr>
              <a:t>Los mensajes comunes de ICMP de interés para los atacantes se enumeran en la tabla.</a:t>
            </a:r>
          </a:p>
        </p:txBody>
      </p:sp>
      <p:graphicFrame>
        <p:nvGraphicFramePr>
          <p:cNvPr id="6" name="Table 6">
            <a:extLst>
              <a:ext uri="{FF2B5EF4-FFF2-40B4-BE49-F238E27FC236}">
                <a16:creationId xmlns:a16="http://schemas.microsoft.com/office/drawing/2014/main" xmlns="" id="{F2567C71-60F3-426C-99FC-A42A5B8089BA}"/>
              </a:ext>
            </a:extLst>
          </p:cNvPr>
          <p:cNvGraphicFramePr>
            <a:graphicFrameLocks noGrp="1"/>
          </p:cNvGraphicFramePr>
          <p:nvPr>
            <p:ph idx="1"/>
            <p:extLst>
              <p:ext uri="{D42A27DB-BD31-4B8C-83A1-F6EECF244321}">
                <p14:modId xmlns="" xmlns:p14="http://schemas.microsoft.com/office/powerpoint/2010/main" val="3906824026"/>
              </p:ext>
            </p:extLst>
          </p:nvPr>
        </p:nvGraphicFramePr>
        <p:xfrm>
          <a:off x="474663" y="1347788"/>
          <a:ext cx="8280400" cy="2284730"/>
        </p:xfrm>
        <a:graphic>
          <a:graphicData uri="http://schemas.openxmlformats.org/drawingml/2006/table">
            <a:tbl>
              <a:tblPr firstRow="1" bandRow="1">
                <a:tableStyleId>{5C22544A-7EE6-4342-B048-85BDC9FD1C3A}</a:tableStyleId>
              </a:tblPr>
              <a:tblGrid>
                <a:gridCol w="3182937">
                  <a:extLst>
                    <a:ext uri="{9D8B030D-6E8A-4147-A177-3AD203B41FA5}">
                      <a16:colId xmlns:a16="http://schemas.microsoft.com/office/drawing/2014/main" xmlns="" val="3989289619"/>
                    </a:ext>
                  </a:extLst>
                </a:gridCol>
                <a:gridCol w="5097463">
                  <a:extLst>
                    <a:ext uri="{9D8B030D-6E8A-4147-A177-3AD203B41FA5}">
                      <a16:colId xmlns:a16="http://schemas.microsoft.com/office/drawing/2014/main" xmlns="" val="804200512"/>
                    </a:ext>
                  </a:extLst>
                </a:gridCol>
              </a:tblGrid>
              <a:tr h="370840">
                <a:tc>
                  <a:txBody>
                    <a:bodyPr/>
                    <a:lstStyle/>
                    <a:p>
                      <a:pPr algn="l" rtl="0" fontAlgn="ctr"/>
                      <a:r>
                        <a:rPr lang="es-419" sz="1100" b="1">
                          <a:effectLst/>
                        </a:rPr>
                        <a:t>Mensajes ICMP utilizados por los Hackers</a:t>
                      </a:r>
                    </a:p>
                  </a:txBody>
                  <a:tcPr marL="47625" marR="47625" marT="47625" marB="47625" anchor="ctr"/>
                </a:tc>
                <a:tc>
                  <a:txBody>
                    <a:bodyPr/>
                    <a:lstStyle/>
                    <a:p>
                      <a:pPr algn="l" rtl="0" fontAlgn="ctr"/>
                      <a:r>
                        <a:rPr lang="es-419" sz="1100" b="1">
                          <a:effectLst/>
                        </a:rPr>
                        <a:t>Descripción</a:t>
                      </a:r>
                    </a:p>
                  </a:txBody>
                  <a:tcPr marL="47625" marR="47625" marT="47625" marB="47625" anchor="ctr"/>
                </a:tc>
                <a:extLst>
                  <a:ext uri="{0D108BD9-81ED-4DB2-BD59-A6C34878D82A}">
                    <a16:rowId xmlns:a16="http://schemas.microsoft.com/office/drawing/2014/main" xmlns="" val="1751362618"/>
                  </a:ext>
                </a:extLst>
              </a:tr>
              <a:tr h="370840">
                <a:tc>
                  <a:txBody>
                    <a:bodyPr/>
                    <a:lstStyle/>
                    <a:p>
                      <a:pPr rtl="0" fontAlgn="ctr"/>
                      <a:r>
                        <a:rPr lang="es-419" sz="1100" b="1">
                          <a:effectLst/>
                        </a:rPr>
                        <a:t>"Echo request" y "echo reply" de ICMP</a:t>
                      </a:r>
                    </a:p>
                  </a:txBody>
                  <a:tcPr marL="47625" marR="47625" marT="47625" marB="47625" anchor="ctr"/>
                </a:tc>
                <a:tc>
                  <a:txBody>
                    <a:bodyPr/>
                    <a:lstStyle/>
                    <a:p>
                      <a:pPr rtl="0" fontAlgn="ctr"/>
                      <a:r>
                        <a:rPr lang="es-419" sz="1100" b="0">
                          <a:effectLst/>
                        </a:rPr>
                        <a:t>Esto se utiliza para realizar la verificación del host y los ataques DoS.</a:t>
                      </a:r>
                    </a:p>
                  </a:txBody>
                  <a:tcPr marL="47625" marR="47625" marT="47625" marB="47625" anchor="ctr"/>
                </a:tc>
                <a:extLst>
                  <a:ext uri="{0D108BD9-81ED-4DB2-BD59-A6C34878D82A}">
                    <a16:rowId xmlns:a16="http://schemas.microsoft.com/office/drawing/2014/main" xmlns="" val="67869766"/>
                  </a:ext>
                </a:extLst>
              </a:tr>
              <a:tr h="370840">
                <a:tc>
                  <a:txBody>
                    <a:bodyPr/>
                    <a:lstStyle/>
                    <a:p>
                      <a:pPr rtl="0" fontAlgn="ctr"/>
                      <a:r>
                        <a:rPr lang="es-419" sz="1100" b="1">
                          <a:effectLst/>
                        </a:rPr>
                        <a:t>"Unreachable" de ICMP</a:t>
                      </a:r>
                    </a:p>
                  </a:txBody>
                  <a:tcPr marL="47625" marR="47625" marT="47625" marB="47625" anchor="ctr"/>
                </a:tc>
                <a:tc>
                  <a:txBody>
                    <a:bodyPr/>
                    <a:lstStyle/>
                    <a:p>
                      <a:pPr rtl="0" fontAlgn="ctr"/>
                      <a:r>
                        <a:rPr lang="es-419" sz="1100" b="0">
                          <a:effectLst/>
                        </a:rPr>
                        <a:t>Se usa para realizar ataques de reconocimiento y análisis de la red.</a:t>
                      </a:r>
                    </a:p>
                  </a:txBody>
                  <a:tcPr marL="47625" marR="47625" marT="47625" marB="47625" anchor="ctr"/>
                </a:tc>
                <a:extLst>
                  <a:ext uri="{0D108BD9-81ED-4DB2-BD59-A6C34878D82A}">
                    <a16:rowId xmlns:a16="http://schemas.microsoft.com/office/drawing/2014/main" xmlns="" val="4027122473"/>
                  </a:ext>
                </a:extLst>
              </a:tr>
              <a:tr h="370840">
                <a:tc>
                  <a:txBody>
                    <a:bodyPr/>
                    <a:lstStyle/>
                    <a:p>
                      <a:pPr rtl="0" fontAlgn="ctr"/>
                      <a:r>
                        <a:rPr lang="es-419" sz="1100" b="1" dirty="0">
                          <a:effectLst/>
                        </a:rPr>
                        <a:t>"</a:t>
                      </a:r>
                      <a:r>
                        <a:rPr lang="es-419" sz="1100" b="1" dirty="0" err="1">
                          <a:effectLst/>
                        </a:rPr>
                        <a:t>Mask</a:t>
                      </a:r>
                      <a:r>
                        <a:rPr lang="es-419" sz="1100" b="1" dirty="0">
                          <a:effectLst/>
                        </a:rPr>
                        <a:t> </a:t>
                      </a:r>
                      <a:r>
                        <a:rPr lang="es-419" sz="1100" b="1" dirty="0" err="1">
                          <a:effectLst/>
                        </a:rPr>
                        <a:t>reply</a:t>
                      </a:r>
                      <a:r>
                        <a:rPr lang="es-419" sz="1100" b="1" dirty="0">
                          <a:effectLst/>
                        </a:rPr>
                        <a:t>" de ICMP</a:t>
                      </a:r>
                    </a:p>
                  </a:txBody>
                  <a:tcPr marL="47625" marR="47625" marT="47625" marB="47625" anchor="ctr"/>
                </a:tc>
                <a:tc>
                  <a:txBody>
                    <a:bodyPr/>
                    <a:lstStyle/>
                    <a:p>
                      <a:pPr rtl="0" fontAlgn="ctr"/>
                      <a:r>
                        <a:rPr lang="es-419" sz="1100" b="0">
                          <a:effectLst/>
                        </a:rPr>
                        <a:t>Se utiliza para alcanzar una red IP interna.</a:t>
                      </a:r>
                    </a:p>
                  </a:txBody>
                  <a:tcPr marL="47625" marR="47625" marT="47625" marB="47625" anchor="ctr"/>
                </a:tc>
                <a:extLst>
                  <a:ext uri="{0D108BD9-81ED-4DB2-BD59-A6C34878D82A}">
                    <a16:rowId xmlns:a16="http://schemas.microsoft.com/office/drawing/2014/main" xmlns="" val="3584891914"/>
                  </a:ext>
                </a:extLst>
              </a:tr>
              <a:tr h="370840">
                <a:tc>
                  <a:txBody>
                    <a:bodyPr/>
                    <a:lstStyle/>
                    <a:p>
                      <a:pPr rtl="0" fontAlgn="ctr"/>
                      <a:r>
                        <a:rPr lang="es-419" sz="1100" b="1">
                          <a:effectLst/>
                        </a:rPr>
                        <a:t>"Redirect" de ICMP</a:t>
                      </a:r>
                    </a:p>
                  </a:txBody>
                  <a:tcPr marL="47625" marR="47625" marT="47625" marB="47625" anchor="ctr"/>
                </a:tc>
                <a:tc>
                  <a:txBody>
                    <a:bodyPr/>
                    <a:lstStyle/>
                    <a:p>
                      <a:pPr rtl="0" fontAlgn="ctr"/>
                      <a:r>
                        <a:rPr lang="es-419" sz="1100" b="0">
                          <a:effectLst/>
                        </a:rPr>
                        <a:t>Se utiliza para lograr que un host de destino envíe todo el tráfico a través de un dispositivo atacado y crear un ataque de MITM.</a:t>
                      </a:r>
                    </a:p>
                  </a:txBody>
                  <a:tcPr marL="47625" marR="47625" marT="47625" marB="47625" anchor="ctr"/>
                </a:tc>
                <a:extLst>
                  <a:ext uri="{0D108BD9-81ED-4DB2-BD59-A6C34878D82A}">
                    <a16:rowId xmlns:a16="http://schemas.microsoft.com/office/drawing/2014/main" xmlns="" val="1228637458"/>
                  </a:ext>
                </a:extLst>
              </a:tr>
              <a:tr h="370840">
                <a:tc>
                  <a:txBody>
                    <a:bodyPr/>
                    <a:lstStyle/>
                    <a:p>
                      <a:pPr rtl="0" fontAlgn="ctr"/>
                      <a:r>
                        <a:rPr lang="es-419" sz="1100" b="1">
                          <a:effectLst/>
                        </a:rPr>
                        <a:t>"Router discovery" de ICMP</a:t>
                      </a:r>
                    </a:p>
                  </a:txBody>
                  <a:tcPr marL="47625" marR="47625" marT="47625" marB="47625" anchor="ctr"/>
                </a:tc>
                <a:tc>
                  <a:txBody>
                    <a:bodyPr/>
                    <a:lstStyle/>
                    <a:p>
                      <a:pPr rtl="0" fontAlgn="ctr"/>
                      <a:r>
                        <a:rPr lang="es-419" sz="1100" b="0" dirty="0">
                          <a:effectLst/>
                        </a:rPr>
                        <a:t>Se usa para inyectar rutas falsas en la tabla de </a:t>
                      </a:r>
                      <a:r>
                        <a:rPr lang="es-419" sz="1100" b="0" dirty="0" err="1">
                          <a:effectLst/>
                        </a:rPr>
                        <a:t>routing</a:t>
                      </a:r>
                      <a:r>
                        <a:rPr lang="es-419" sz="1100" b="0" dirty="0">
                          <a:effectLst/>
                        </a:rPr>
                        <a:t> de un host de destino.</a:t>
                      </a:r>
                    </a:p>
                  </a:txBody>
                  <a:tcPr marL="47625" marR="47625" marT="47625" marB="47625" anchor="ctr"/>
                </a:tc>
                <a:extLst>
                  <a:ext uri="{0D108BD9-81ED-4DB2-BD59-A6C34878D82A}">
                    <a16:rowId xmlns:a16="http://schemas.microsoft.com/office/drawing/2014/main" xmlns="" val="57009108"/>
                  </a:ext>
                </a:extLst>
              </a:tr>
            </a:tbl>
          </a:graphicData>
        </a:graphic>
      </p:graphicFrame>
    </p:spTree>
    <p:custDataLst>
      <p:tags r:id="rId1"/>
    </p:custDataLst>
    <p:extLst>
      <p:ext uri="{BB962C8B-B14F-4D97-AF65-F5344CB8AC3E}">
        <p14:creationId xmlns="" xmlns:p14="http://schemas.microsoft.com/office/powerpoint/2010/main" val="33686053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Vulnerabilidades y Amenazas de IP</a:t>
            </a:r>
            <a:r>
              <a:rPr lang="en-US" dirty="0"/>
              <a:t/>
            </a:r>
            <a:br>
              <a:rPr lang="en-US" dirty="0"/>
            </a:br>
            <a:r>
              <a:rPr lang="es-419" sz="2400"/>
              <a:t>Video – Amplificación, reflexión y Suplantación de identidad</a:t>
            </a:r>
          </a:p>
        </p:txBody>
      </p:sp>
      <p:sp>
        <p:nvSpPr>
          <p:cNvPr id="4" name="Content Placeholder 3">
            <a:extLst>
              <a:ext uri="{FF2B5EF4-FFF2-40B4-BE49-F238E27FC236}">
                <a16:creationId xmlns:a16="http://schemas.microsoft.com/office/drawing/2014/main" xmlns="" id="{9BAB5167-A37B-42C7-8CDD-1C23F0DA9ABC}"/>
              </a:ext>
            </a:extLst>
          </p:cNvPr>
          <p:cNvSpPr>
            <a:spLocks noGrp="1"/>
          </p:cNvSpPr>
          <p:nvPr>
            <p:ph idx="1"/>
          </p:nvPr>
        </p:nvSpPr>
        <p:spPr>
          <a:xfrm>
            <a:off x="474662" y="731837"/>
            <a:ext cx="8280057" cy="3689897"/>
          </a:xfrm>
        </p:spPr>
        <p:txBody>
          <a:bodyPr/>
          <a:lstStyle/>
          <a:p>
            <a:pPr marL="0" indent="0" algn="l" rtl="0"/>
            <a:r>
              <a:rPr lang="es-419" sz="1400" dirty="0">
                <a:solidFill>
                  <a:srgbClr val="000000"/>
                </a:solidFill>
              </a:rPr>
              <a:t>Este video explicará los ataques de amplificación, reflexión y suplantación de identidad.</a:t>
            </a:r>
          </a:p>
        </p:txBody>
      </p:sp>
    </p:spTree>
    <p:custDataLst>
      <p:tags r:id="rId1"/>
    </p:custDataLst>
    <p:extLst>
      <p:ext uri="{BB962C8B-B14F-4D97-AF65-F5344CB8AC3E}">
        <p14:creationId xmlns="" xmlns:p14="http://schemas.microsoft.com/office/powerpoint/2010/main" val="371546939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Vulnerabilidades y Amenazas de IP</a:t>
            </a:r>
            <a:r>
              <a:rPr lang="en-US" dirty="0"/>
              <a:t/>
            </a:r>
            <a:br>
              <a:rPr lang="en-US" dirty="0"/>
            </a:br>
            <a:r>
              <a:rPr lang="es-419" sz="2400"/>
              <a:t>Ataques de reflejo y amplificación</a:t>
            </a:r>
          </a:p>
        </p:txBody>
      </p:sp>
      <p:sp>
        <p:nvSpPr>
          <p:cNvPr id="5" name="Content Placeholder 4">
            <a:extLst>
              <a:ext uri="{FF2B5EF4-FFF2-40B4-BE49-F238E27FC236}">
                <a16:creationId xmlns:a16="http://schemas.microsoft.com/office/drawing/2014/main" xmlns="" id="{8D16854F-1F72-497F-B3F4-B0B8B8C7D63F}"/>
              </a:ext>
            </a:extLst>
          </p:cNvPr>
          <p:cNvSpPr>
            <a:spLocks noGrp="1"/>
          </p:cNvSpPr>
          <p:nvPr>
            <p:ph idx="1"/>
          </p:nvPr>
        </p:nvSpPr>
        <p:spPr>
          <a:xfrm>
            <a:off x="307237" y="988295"/>
            <a:ext cx="3540747" cy="3428312"/>
          </a:xfrm>
        </p:spPr>
        <p:txBody>
          <a:bodyPr/>
          <a:lstStyle/>
          <a:p>
            <a:pPr marL="285750" indent="-285750" algn="l" rtl="0">
              <a:buFont typeface="Arial" panose="020B0604020202020204" pitchFamily="34" charset="0"/>
              <a:buChar char="•"/>
            </a:pPr>
            <a:r>
              <a:rPr lang="es-419" sz="1400" dirty="0">
                <a:solidFill>
                  <a:srgbClr val="000000"/>
                </a:solidFill>
              </a:rPr>
              <a:t>Los atacantes suelen usar técnicas de amplificación y reflejo para crear ataques de DoS. En la figura se ilustra cómo se usa un ataque "</a:t>
            </a:r>
            <a:r>
              <a:rPr lang="es-419" sz="1400" dirty="0" err="1">
                <a:solidFill>
                  <a:srgbClr val="000000"/>
                </a:solidFill>
              </a:rPr>
              <a:t>Smurf</a:t>
            </a:r>
            <a:r>
              <a:rPr lang="es-419" sz="1400" dirty="0">
                <a:solidFill>
                  <a:srgbClr val="000000"/>
                </a:solidFill>
              </a:rPr>
              <a:t>” para abrumar un host objetivo.</a:t>
            </a:r>
          </a:p>
          <a:p>
            <a:pPr marL="285750" indent="-285750" algn="l" rtl="0">
              <a:buFont typeface="Arial" panose="020B0604020202020204" pitchFamily="34" charset="0"/>
              <a:buChar char="•"/>
            </a:pPr>
            <a:endParaRPr lang="es-419" sz="1400" dirty="0">
              <a:solidFill>
                <a:srgbClr val="000000"/>
              </a:solidFill>
            </a:endParaRPr>
          </a:p>
          <a:p>
            <a:pPr marL="73085" lvl="1" indent="0" rtl="0">
              <a:buNone/>
            </a:pPr>
            <a:r>
              <a:rPr lang="es-419" sz="1200" b="1" dirty="0">
                <a:solidFill>
                  <a:srgbClr val="000000"/>
                </a:solidFill>
              </a:rPr>
              <a:t>Nota</a:t>
            </a:r>
            <a:r>
              <a:rPr lang="es-419" sz="1200" dirty="0">
                <a:solidFill>
                  <a:srgbClr val="000000"/>
                </a:solidFill>
              </a:rPr>
              <a:t>: Ahora se utilizan nuevas formas de ataques de amplificación y reflejo, como ataques de amplificación y reflejo con base en DNS y ataques de amplificación de NTP.</a:t>
            </a:r>
          </a:p>
          <a:p>
            <a:pPr marL="73085" lvl="1" indent="0" rtl="0">
              <a:buNone/>
            </a:pPr>
            <a:endParaRPr lang="es-419" sz="1200" dirty="0">
              <a:solidFill>
                <a:srgbClr val="000000"/>
              </a:solidFill>
            </a:endParaRPr>
          </a:p>
          <a:p>
            <a:pPr marL="285750" indent="-285750" algn="l" rtl="0">
              <a:buFont typeface="Arial" panose="020B0604020202020204" pitchFamily="34" charset="0"/>
              <a:buChar char="•"/>
            </a:pPr>
            <a:r>
              <a:rPr lang="es-419" sz="1400" dirty="0">
                <a:solidFill>
                  <a:srgbClr val="000000"/>
                </a:solidFill>
              </a:rPr>
              <a:t>Los atacantes también utilizan ataques de agotamiento de recursos de un host objetivo a fin de que deje de funcionar o para consumir los recursos de una red.</a:t>
            </a:r>
            <a:r>
              <a:rPr lang="en-US" sz="1400" dirty="0">
                <a:solidFill>
                  <a:srgbClr val="000000"/>
                </a:solidFill>
              </a:rPr>
              <a:t/>
            </a:r>
            <a:br>
              <a:rPr lang="en-US" sz="1400" dirty="0">
                <a:solidFill>
                  <a:srgbClr val="000000"/>
                </a:solidFill>
              </a:rPr>
            </a:br>
            <a:endParaRPr lang="en-US" sz="1400" dirty="0">
              <a:solidFill>
                <a:srgbClr val="000000"/>
              </a:solidFill>
            </a:endParaRPr>
          </a:p>
        </p:txBody>
      </p:sp>
      <p:pic>
        <p:nvPicPr>
          <p:cNvPr id="6" name="Picture 5">
            <a:extLst>
              <a:ext uri="{FF2B5EF4-FFF2-40B4-BE49-F238E27FC236}">
                <a16:creationId xmlns:a16="http://schemas.microsoft.com/office/drawing/2014/main" xmlns="" id="{3D66FFCA-12E6-432F-AAF9-8618342B8683}"/>
              </a:ext>
            </a:extLst>
          </p:cNvPr>
          <p:cNvPicPr>
            <a:picLocks noChangeAspect="1"/>
          </p:cNvPicPr>
          <p:nvPr/>
        </p:nvPicPr>
        <p:blipFill>
          <a:blip r:embed="rId4"/>
          <a:stretch>
            <a:fillRect/>
          </a:stretch>
        </p:blipFill>
        <p:spPr>
          <a:xfrm>
            <a:off x="4294355" y="600703"/>
            <a:ext cx="4637756" cy="3942093"/>
          </a:xfrm>
          <a:prstGeom prst="rect">
            <a:avLst/>
          </a:prstGeom>
        </p:spPr>
      </p:pic>
    </p:spTree>
    <p:custDataLst>
      <p:tags r:id="rId1"/>
    </p:custDataLst>
    <p:extLst>
      <p:ext uri="{BB962C8B-B14F-4D97-AF65-F5344CB8AC3E}">
        <p14:creationId xmlns="" xmlns:p14="http://schemas.microsoft.com/office/powerpoint/2010/main" val="41580661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Vulnerabilidades y Amenazas de IP</a:t>
            </a:r>
            <a:r>
              <a:rPr lang="en-US" dirty="0"/>
              <a:t/>
            </a:r>
            <a:br>
              <a:rPr lang="en-US" dirty="0"/>
            </a:br>
            <a:r>
              <a:rPr lang="es-419" sz="2400"/>
              <a:t>Ataques de Suplantación de Direcciones</a:t>
            </a:r>
          </a:p>
        </p:txBody>
      </p:sp>
      <p:sp>
        <p:nvSpPr>
          <p:cNvPr id="4" name="Content Placeholder 3">
            <a:extLst>
              <a:ext uri="{FF2B5EF4-FFF2-40B4-BE49-F238E27FC236}">
                <a16:creationId xmlns:a16="http://schemas.microsoft.com/office/drawing/2014/main" xmlns="" id="{66A22C41-B473-455C-81D6-80D088B3F329}"/>
              </a:ext>
            </a:extLst>
          </p:cNvPr>
          <p:cNvSpPr>
            <a:spLocks noGrp="1"/>
          </p:cNvSpPr>
          <p:nvPr>
            <p:ph idx="1"/>
          </p:nvPr>
        </p:nvSpPr>
        <p:spPr>
          <a:xfrm>
            <a:off x="268600" y="731837"/>
            <a:ext cx="8280057" cy="3689897"/>
          </a:xfrm>
        </p:spPr>
        <p:txBody>
          <a:bodyPr/>
          <a:lstStyle/>
          <a:p>
            <a:pPr marL="342900" indent="-342900" algn="l" rtl="0">
              <a:buFont typeface="Arial" panose="020B0604020202020204" pitchFamily="34" charset="0"/>
              <a:buChar char="•"/>
            </a:pPr>
            <a:r>
              <a:rPr lang="es-419" sz="1400" dirty="0">
                <a:solidFill>
                  <a:srgbClr val="000000"/>
                </a:solidFill>
              </a:rPr>
              <a:t>Los ataques de suplantación de dirección IP se producen cuando un atacante crea paquetes con información falsa de la dirección IP de origen para ocultar la identidad del remitente o hacerse pasar por otro usuario legítimo. La suplantación de dirección IP suele formar parte de otro ataque denominado ataque </a:t>
            </a:r>
            <a:r>
              <a:rPr lang="es-419" sz="1400" dirty="0" err="1">
                <a:solidFill>
                  <a:srgbClr val="000000"/>
                </a:solidFill>
              </a:rPr>
              <a:t>Smurf</a:t>
            </a:r>
            <a:r>
              <a:rPr lang="es-419" sz="1400" dirty="0">
                <a:solidFill>
                  <a:srgbClr val="000000"/>
                </a:solidFill>
              </a:rPr>
              <a:t>.</a:t>
            </a:r>
          </a:p>
          <a:p>
            <a:pPr marL="342900" indent="-342900" algn="l" rtl="0">
              <a:buFont typeface="Arial" panose="020B0604020202020204" pitchFamily="34" charset="0"/>
              <a:buChar char="•"/>
            </a:pPr>
            <a:endParaRPr lang="es-419" sz="1400" dirty="0">
              <a:solidFill>
                <a:srgbClr val="000000"/>
              </a:solidFill>
            </a:endParaRPr>
          </a:p>
          <a:p>
            <a:pPr marL="342900" indent="-342900" algn="l" rtl="0">
              <a:buFont typeface="Arial" panose="020B0604020202020204" pitchFamily="34" charset="0"/>
              <a:buChar char="•"/>
            </a:pPr>
            <a:r>
              <a:rPr lang="es-419" sz="1400" dirty="0">
                <a:solidFill>
                  <a:srgbClr val="000000"/>
                </a:solidFill>
              </a:rPr>
              <a:t>Los ataques de Suplantación pueden ser "</a:t>
            </a:r>
            <a:r>
              <a:rPr lang="es-419" sz="1400" dirty="0" err="1">
                <a:solidFill>
                  <a:srgbClr val="000000"/>
                </a:solidFill>
              </a:rPr>
              <a:t>blind</a:t>
            </a:r>
            <a:r>
              <a:rPr lang="es-419" sz="1400" dirty="0">
                <a:solidFill>
                  <a:srgbClr val="000000"/>
                </a:solidFill>
              </a:rPr>
              <a:t>" (ciegos) o "non-</a:t>
            </a:r>
            <a:r>
              <a:rPr lang="es-419" sz="1400" dirty="0" err="1">
                <a:solidFill>
                  <a:srgbClr val="000000"/>
                </a:solidFill>
              </a:rPr>
              <a:t>blind</a:t>
            </a:r>
            <a:r>
              <a:rPr lang="es-419" sz="1400" dirty="0">
                <a:solidFill>
                  <a:srgbClr val="000000"/>
                </a:solidFill>
              </a:rPr>
              <a:t>" (no ciegos):</a:t>
            </a:r>
          </a:p>
          <a:p>
            <a:pPr marL="631885" lvl="4" indent="-342900">
              <a:buFont typeface="Courier New" panose="02070309020205020404" pitchFamily="49" charset="0"/>
              <a:buChar char="o"/>
            </a:pPr>
            <a:r>
              <a:rPr lang="es-419" sz="1400" b="1" dirty="0">
                <a:solidFill>
                  <a:srgbClr val="000000"/>
                </a:solidFill>
              </a:rPr>
              <a:t>Suplantación no ciega (Non-</a:t>
            </a:r>
            <a:r>
              <a:rPr lang="es-419" sz="1400" b="1" dirty="0" err="1">
                <a:solidFill>
                  <a:srgbClr val="000000"/>
                </a:solidFill>
              </a:rPr>
              <a:t>blind</a:t>
            </a:r>
            <a:r>
              <a:rPr lang="es-419" sz="1400" b="1" dirty="0">
                <a:solidFill>
                  <a:srgbClr val="000000"/>
                </a:solidFill>
              </a:rPr>
              <a:t> </a:t>
            </a:r>
            <a:r>
              <a:rPr lang="es-419" sz="1400" b="1" dirty="0" err="1">
                <a:solidFill>
                  <a:srgbClr val="000000"/>
                </a:solidFill>
              </a:rPr>
              <a:t>spoofing</a:t>
            </a:r>
            <a:r>
              <a:rPr lang="es-419" sz="1400" b="1" dirty="0">
                <a:solidFill>
                  <a:srgbClr val="000000"/>
                </a:solidFill>
              </a:rPr>
              <a:t>)</a:t>
            </a:r>
            <a:r>
              <a:rPr lang="es-419" sz="1400" dirty="0">
                <a:solidFill>
                  <a:srgbClr val="000000"/>
                </a:solidFill>
              </a:rPr>
              <a:t>: El atacante puede ver el tráfico que se envía entre el host y el destino. Esta técnica determina el estado de un firewall y la predicción del número de secuencia. También puede secuestrar una sesión autorizada.</a:t>
            </a:r>
          </a:p>
          <a:p>
            <a:pPr marL="631885" lvl="4" indent="-342900">
              <a:buFont typeface="Courier New" panose="02070309020205020404" pitchFamily="49" charset="0"/>
              <a:buChar char="o"/>
            </a:pPr>
            <a:r>
              <a:rPr lang="es-419" sz="1400" b="1" dirty="0">
                <a:solidFill>
                  <a:srgbClr val="000000"/>
                </a:solidFill>
              </a:rPr>
              <a:t>Suplantación ciega (</a:t>
            </a:r>
            <a:r>
              <a:rPr lang="es-419" sz="1400" b="1" dirty="0" err="1">
                <a:solidFill>
                  <a:srgbClr val="000000"/>
                </a:solidFill>
              </a:rPr>
              <a:t>blind</a:t>
            </a:r>
            <a:r>
              <a:rPr lang="es-419" sz="1400" b="1" dirty="0">
                <a:solidFill>
                  <a:srgbClr val="000000"/>
                </a:solidFill>
              </a:rPr>
              <a:t> </a:t>
            </a:r>
            <a:r>
              <a:rPr lang="es-419" sz="1400" b="1" dirty="0" err="1">
                <a:solidFill>
                  <a:srgbClr val="000000"/>
                </a:solidFill>
              </a:rPr>
              <a:t>spoofing</a:t>
            </a:r>
            <a:r>
              <a:rPr lang="es-419" sz="1400" b="1" dirty="0">
                <a:solidFill>
                  <a:srgbClr val="000000"/>
                </a:solidFill>
              </a:rPr>
              <a:t>)</a:t>
            </a:r>
            <a:r>
              <a:rPr lang="es-419" sz="1400" dirty="0">
                <a:solidFill>
                  <a:srgbClr val="000000"/>
                </a:solidFill>
              </a:rPr>
              <a:t>: El atacante no puede ver el tráfico que se envía entre el host y el destino. Este tipo de ataque se utiliza en ataques de DoS.</a:t>
            </a:r>
          </a:p>
          <a:p>
            <a:pPr marL="631885" lvl="4" indent="-342900">
              <a:buFont typeface="Courier New" panose="02070309020205020404" pitchFamily="49" charset="0"/>
              <a:buChar char="o"/>
            </a:pPr>
            <a:endParaRPr lang="es-419" sz="1400" dirty="0">
              <a:solidFill>
                <a:srgbClr val="000000"/>
              </a:solidFill>
            </a:endParaRPr>
          </a:p>
          <a:p>
            <a:pPr marL="342900" indent="-342900" algn="l" rtl="0">
              <a:buFont typeface="Arial" panose="020B0604020202020204" pitchFamily="34" charset="0"/>
              <a:buChar char="•"/>
            </a:pPr>
            <a:r>
              <a:rPr lang="es-419" sz="1400" dirty="0">
                <a:solidFill>
                  <a:srgbClr val="000000"/>
                </a:solidFill>
              </a:rPr>
              <a:t>Los ataques de suplantación de dirección MAC se utilizan cuando los atacantes tienen acceso a la red interna. Los atacantes cambian la dirección MAC de su host para que coincida con otra dirección MAC conocida de un host de destino. </a:t>
            </a:r>
          </a:p>
        </p:txBody>
      </p:sp>
    </p:spTree>
    <p:custDataLst>
      <p:tags r:id="rId1"/>
    </p:custDataLst>
    <p:extLst>
      <p:ext uri="{BB962C8B-B14F-4D97-AF65-F5344CB8AC3E}">
        <p14:creationId xmlns="" xmlns:p14="http://schemas.microsoft.com/office/powerpoint/2010/main" val="175000468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3.7 Vulnerabilidades de TCP y UDP</a:t>
            </a:r>
          </a:p>
        </p:txBody>
      </p:sp>
    </p:spTree>
    <p:custDataLst>
      <p:tags r:id="rId1"/>
    </p:custDataLst>
    <p:extLst>
      <p:ext uri="{BB962C8B-B14F-4D97-AF65-F5344CB8AC3E}">
        <p14:creationId xmlns="" xmlns:p14="http://schemas.microsoft.com/office/powerpoint/2010/main" val="1033163935"/>
      </p:ext>
    </p:extLst>
  </p:cSld>
  <p:clrMapOvr>
    <a:masterClrMapping/>
  </p:clrMapOvr>
  <p:transition spd="slow">
    <p:wip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Vulnerabilidades de TCP y UDP</a:t>
            </a:r>
            <a:r>
              <a:rPr lang="en-US" dirty="0"/>
              <a:t/>
            </a:r>
            <a:br>
              <a:rPr lang="en-US" dirty="0"/>
            </a:br>
            <a:r>
              <a:rPr lang="es-419" sz="2400"/>
              <a:t>Encabezado de segmento TCP</a:t>
            </a:r>
          </a:p>
        </p:txBody>
      </p:sp>
      <p:sp>
        <p:nvSpPr>
          <p:cNvPr id="5" name="Content Placeholder 4">
            <a:extLst>
              <a:ext uri="{FF2B5EF4-FFF2-40B4-BE49-F238E27FC236}">
                <a16:creationId xmlns:a16="http://schemas.microsoft.com/office/drawing/2014/main" xmlns="" id="{6FD6750E-AA5C-FD42-9B61-BBE3A650A642}"/>
              </a:ext>
            </a:extLst>
          </p:cNvPr>
          <p:cNvSpPr>
            <a:spLocks noGrp="1"/>
          </p:cNvSpPr>
          <p:nvPr>
            <p:ph idx="1"/>
          </p:nvPr>
        </p:nvSpPr>
        <p:spPr>
          <a:xfrm>
            <a:off x="219476" y="914400"/>
            <a:ext cx="4176851" cy="3507334"/>
          </a:xfrm>
        </p:spPr>
        <p:txBody>
          <a:bodyPr/>
          <a:lstStyle/>
          <a:p>
            <a:pPr marL="285750" indent="-285750" algn="l" rtl="0">
              <a:buFont typeface="Arial" panose="020B0604020202020204" pitchFamily="34" charset="0"/>
              <a:buChar char="•"/>
            </a:pPr>
            <a:r>
              <a:rPr lang="es-419" sz="1400" dirty="0">
                <a:solidFill>
                  <a:srgbClr val="000000"/>
                </a:solidFill>
              </a:rPr>
              <a:t>La información de segmento de TCP aparece inmediatamente después del encabezado de IP. Los campos del segmento de TCP y Bits de control aparecen en la figura.</a:t>
            </a:r>
          </a:p>
          <a:p>
            <a:pPr marL="0" indent="0" algn="l" rtl="0"/>
            <a:endParaRPr lang="es-419" sz="1400" dirty="0">
              <a:solidFill>
                <a:srgbClr val="000000"/>
              </a:solidFill>
            </a:endParaRPr>
          </a:p>
          <a:p>
            <a:pPr marL="342900" indent="-342900" algn="l" rtl="0">
              <a:buFont typeface="Arial" panose="020B0604020202020204" pitchFamily="34" charset="0"/>
              <a:buChar char="•"/>
            </a:pPr>
            <a:r>
              <a:rPr lang="es-419" sz="1400" dirty="0">
                <a:solidFill>
                  <a:srgbClr val="000000"/>
                </a:solidFill>
              </a:rPr>
              <a:t>Los siguientes son los seis bits de control del segmento TCP:</a:t>
            </a:r>
          </a:p>
          <a:p>
            <a:pPr marL="631885" lvl="4" indent="-342900">
              <a:buFont typeface="Courier New" panose="02070309020205020404" pitchFamily="49" charset="0"/>
              <a:buChar char="o"/>
            </a:pPr>
            <a:r>
              <a:rPr lang="es-419" sz="1400" b="1" dirty="0">
                <a:solidFill>
                  <a:srgbClr val="000000"/>
                </a:solidFill>
              </a:rPr>
              <a:t>URG</a:t>
            </a:r>
            <a:r>
              <a:rPr lang="es-419" sz="1400" dirty="0">
                <a:solidFill>
                  <a:srgbClr val="000000"/>
                </a:solidFill>
              </a:rPr>
              <a:t> - campo indicador urgente significativo</a:t>
            </a:r>
          </a:p>
          <a:p>
            <a:pPr marL="631885" lvl="4" indent="-342900">
              <a:buFont typeface="Courier New" panose="02070309020205020404" pitchFamily="49" charset="0"/>
              <a:buChar char="o"/>
            </a:pPr>
            <a:r>
              <a:rPr lang="es-419" sz="1400" b="1" dirty="0">
                <a:solidFill>
                  <a:srgbClr val="000000"/>
                </a:solidFill>
              </a:rPr>
              <a:t>ACK</a:t>
            </a:r>
            <a:r>
              <a:rPr lang="es-419" sz="1400" dirty="0">
                <a:solidFill>
                  <a:srgbClr val="000000"/>
                </a:solidFill>
              </a:rPr>
              <a:t> - campo de reconocimiento significativo</a:t>
            </a:r>
          </a:p>
          <a:p>
            <a:pPr marL="631885" lvl="4" indent="-342900">
              <a:buFont typeface="Courier New" panose="02070309020205020404" pitchFamily="49" charset="0"/>
              <a:buChar char="o"/>
            </a:pPr>
            <a:r>
              <a:rPr lang="es-419" sz="1400" b="1" dirty="0">
                <a:solidFill>
                  <a:srgbClr val="000000"/>
                </a:solidFill>
              </a:rPr>
              <a:t>PSH</a:t>
            </a:r>
            <a:r>
              <a:rPr lang="es-419" sz="1400" dirty="0">
                <a:solidFill>
                  <a:srgbClr val="000000"/>
                </a:solidFill>
              </a:rPr>
              <a:t> - función de empuje</a:t>
            </a:r>
          </a:p>
          <a:p>
            <a:pPr marL="631885" lvl="4" indent="-342900">
              <a:buFont typeface="Courier New" panose="02070309020205020404" pitchFamily="49" charset="0"/>
              <a:buChar char="o"/>
            </a:pPr>
            <a:r>
              <a:rPr lang="es-419" sz="1400" b="1" dirty="0">
                <a:solidFill>
                  <a:srgbClr val="000000"/>
                </a:solidFill>
              </a:rPr>
              <a:t>RST</a:t>
            </a:r>
            <a:r>
              <a:rPr lang="es-419" sz="1400" dirty="0">
                <a:solidFill>
                  <a:srgbClr val="000000"/>
                </a:solidFill>
              </a:rPr>
              <a:t>- restablecer la conexión</a:t>
            </a:r>
          </a:p>
          <a:p>
            <a:pPr marL="631885" lvl="4" indent="-342900">
              <a:buFont typeface="Courier New" panose="02070309020205020404" pitchFamily="49" charset="0"/>
              <a:buChar char="o"/>
            </a:pPr>
            <a:r>
              <a:rPr lang="es-419" sz="1400" b="1" dirty="0">
                <a:solidFill>
                  <a:srgbClr val="000000"/>
                </a:solidFill>
              </a:rPr>
              <a:t>SYN</a:t>
            </a:r>
            <a:r>
              <a:rPr lang="es-419" sz="1400" dirty="0">
                <a:solidFill>
                  <a:srgbClr val="000000"/>
                </a:solidFill>
              </a:rPr>
              <a:t>- sincronizar números de secuencia</a:t>
            </a:r>
          </a:p>
          <a:p>
            <a:pPr marL="631885" lvl="4" indent="-342900">
              <a:buFont typeface="Courier New" panose="02070309020205020404" pitchFamily="49" charset="0"/>
              <a:buChar char="o"/>
            </a:pPr>
            <a:r>
              <a:rPr lang="es-419" sz="1400" b="1" dirty="0">
                <a:solidFill>
                  <a:srgbClr val="000000"/>
                </a:solidFill>
              </a:rPr>
              <a:t>FIN</a:t>
            </a:r>
            <a:r>
              <a:rPr lang="es-419" sz="1400" dirty="0">
                <a:solidFill>
                  <a:srgbClr val="000000"/>
                </a:solidFill>
              </a:rPr>
              <a:t> - no hay más datos del emisor</a:t>
            </a:r>
          </a:p>
          <a:p>
            <a:pPr marL="285750" indent="-285750" algn="l">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xmlns="" id="{1FA03D00-4F5E-4234-A523-3292516E8770}"/>
              </a:ext>
            </a:extLst>
          </p:cNvPr>
          <p:cNvPicPr>
            <a:picLocks noChangeAspect="1"/>
          </p:cNvPicPr>
          <p:nvPr/>
        </p:nvPicPr>
        <p:blipFill>
          <a:blip r:embed="rId4"/>
          <a:stretch>
            <a:fillRect/>
          </a:stretch>
        </p:blipFill>
        <p:spPr>
          <a:xfrm>
            <a:off x="4498838" y="1269217"/>
            <a:ext cx="4645162" cy="2797700"/>
          </a:xfrm>
          <a:prstGeom prst="rect">
            <a:avLst/>
          </a:prstGeom>
        </p:spPr>
      </p:pic>
    </p:spTree>
    <p:custDataLst>
      <p:tags r:id="rId1"/>
    </p:custDataLst>
    <p:extLst>
      <p:ext uri="{BB962C8B-B14F-4D97-AF65-F5344CB8AC3E}">
        <p14:creationId xmlns="" xmlns:p14="http://schemas.microsoft.com/office/powerpoint/2010/main" val="6917573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Estado Actual de la Ciberseguridad</a:t>
            </a:r>
            <a:r>
              <a:rPr lang="en-US" dirty="0"/>
              <a:t/>
            </a:r>
            <a:br>
              <a:rPr lang="en-US" dirty="0"/>
            </a:br>
            <a:r>
              <a:rPr lang="es-419" sz="2400"/>
              <a:t>Estado actual de los casos</a:t>
            </a:r>
          </a:p>
        </p:txBody>
      </p:sp>
      <p:sp>
        <p:nvSpPr>
          <p:cNvPr id="4" name="Content Placeholder 3">
            <a:extLst>
              <a:ext uri="{FF2B5EF4-FFF2-40B4-BE49-F238E27FC236}">
                <a16:creationId xmlns:a16="http://schemas.microsoft.com/office/drawing/2014/main" xmlns="" id="{E84D44B6-EA2C-0240-AD8A-CCC64FF2495A}"/>
              </a:ext>
            </a:extLst>
          </p:cNvPr>
          <p:cNvSpPr>
            <a:spLocks noGrp="1"/>
          </p:cNvSpPr>
          <p:nvPr>
            <p:ph idx="1"/>
          </p:nvPr>
        </p:nvSpPr>
        <p:spPr>
          <a:xfrm>
            <a:off x="474662" y="731836"/>
            <a:ext cx="8280057" cy="1043801"/>
          </a:xfrm>
        </p:spPr>
        <p:txBody>
          <a:bodyPr/>
          <a:lstStyle/>
          <a:p>
            <a:pPr marL="342900" indent="-342900" algn="l" rtl="0">
              <a:buFont typeface="Arial" panose="020B0604020202020204" pitchFamily="34" charset="0"/>
              <a:buChar char="•"/>
            </a:pPr>
            <a:r>
              <a:rPr lang="es-419" sz="1400" dirty="0">
                <a:solidFill>
                  <a:srgbClr val="000000"/>
                </a:solidFill>
              </a:rPr>
              <a:t>Los Delincuentes Cibernéticos ahora tienen la experiencia y las herramientas necesarias para derribar la infraestructura y los sistemas críticos. Sus herramientas y técnicas continúan evolucionando.</a:t>
            </a:r>
          </a:p>
          <a:p>
            <a:pPr marL="342900" indent="-342900" algn="l" rtl="0">
              <a:buFont typeface="Arial" panose="020B0604020202020204" pitchFamily="34" charset="0"/>
              <a:buChar char="•"/>
            </a:pPr>
            <a:r>
              <a:rPr lang="es-419" sz="1400" dirty="0">
                <a:solidFill>
                  <a:srgbClr val="000000"/>
                </a:solidFill>
              </a:rPr>
              <a:t>Mantener una red segura garantiza la seguridad de los usuarios de la red y protege los intereses comerciales. Todos los usuarios deben conocer los términos de seguridad en la tabla.</a:t>
            </a:r>
          </a:p>
        </p:txBody>
      </p:sp>
      <p:graphicFrame>
        <p:nvGraphicFramePr>
          <p:cNvPr id="2" name="Table 4">
            <a:extLst>
              <a:ext uri="{FF2B5EF4-FFF2-40B4-BE49-F238E27FC236}">
                <a16:creationId xmlns:a16="http://schemas.microsoft.com/office/drawing/2014/main" xmlns="" id="{645F4A8C-5393-4DD0-9D5D-BDB27A2674AE}"/>
              </a:ext>
            </a:extLst>
          </p:cNvPr>
          <p:cNvGraphicFramePr>
            <a:graphicFrameLocks noGrp="1"/>
          </p:cNvGraphicFramePr>
          <p:nvPr>
            <p:extLst>
              <p:ext uri="{D42A27DB-BD31-4B8C-83A1-F6EECF244321}">
                <p14:modId xmlns="" xmlns:p14="http://schemas.microsoft.com/office/powerpoint/2010/main" val="2662737216"/>
              </p:ext>
            </p:extLst>
          </p:nvPr>
        </p:nvGraphicFramePr>
        <p:xfrm>
          <a:off x="759998" y="1992475"/>
          <a:ext cx="7709384" cy="3013710"/>
        </p:xfrm>
        <a:graphic>
          <a:graphicData uri="http://schemas.openxmlformats.org/drawingml/2006/table">
            <a:tbl>
              <a:tblPr firstRow="1" bandRow="1">
                <a:tableStyleId>{5C22544A-7EE6-4342-B048-85BDC9FD1C3A}</a:tableStyleId>
              </a:tblPr>
              <a:tblGrid>
                <a:gridCol w="1478943">
                  <a:extLst>
                    <a:ext uri="{9D8B030D-6E8A-4147-A177-3AD203B41FA5}">
                      <a16:colId xmlns:a16="http://schemas.microsoft.com/office/drawing/2014/main" xmlns="" val="1183708368"/>
                    </a:ext>
                  </a:extLst>
                </a:gridCol>
                <a:gridCol w="6230441">
                  <a:extLst>
                    <a:ext uri="{9D8B030D-6E8A-4147-A177-3AD203B41FA5}">
                      <a16:colId xmlns:a16="http://schemas.microsoft.com/office/drawing/2014/main" xmlns="" val="3706806568"/>
                    </a:ext>
                  </a:extLst>
                </a:gridCol>
              </a:tblGrid>
              <a:tr h="248871">
                <a:tc>
                  <a:txBody>
                    <a:bodyPr/>
                    <a:lstStyle/>
                    <a:p>
                      <a:pPr algn="l" rtl="0" fontAlgn="ctr"/>
                      <a:r>
                        <a:rPr lang="es-419" sz="1100" b="1" dirty="0">
                          <a:effectLst/>
                        </a:rPr>
                        <a:t>Términos de seguridad</a:t>
                      </a:r>
                    </a:p>
                  </a:txBody>
                  <a:tcPr marL="47625" marR="47625" marT="47625" marB="47625" anchor="ctr"/>
                </a:tc>
                <a:tc>
                  <a:txBody>
                    <a:bodyPr/>
                    <a:lstStyle/>
                    <a:p>
                      <a:pPr algn="l" rtl="0" fontAlgn="ctr"/>
                      <a:r>
                        <a:rPr lang="es-419" sz="1100" b="1" dirty="0">
                          <a:effectLst/>
                        </a:rPr>
                        <a:t>Descripción</a:t>
                      </a:r>
                    </a:p>
                  </a:txBody>
                  <a:tcPr marL="47625" marR="47625" marT="47625" marB="47625" anchor="ctr"/>
                </a:tc>
                <a:extLst>
                  <a:ext uri="{0D108BD9-81ED-4DB2-BD59-A6C34878D82A}">
                    <a16:rowId xmlns:a16="http://schemas.microsoft.com/office/drawing/2014/main" xmlns="" val="39376498"/>
                  </a:ext>
                </a:extLst>
              </a:tr>
              <a:tr h="412512">
                <a:tc>
                  <a:txBody>
                    <a:bodyPr/>
                    <a:lstStyle/>
                    <a:p>
                      <a:pPr rtl="0" fontAlgn="ctr"/>
                      <a:r>
                        <a:rPr lang="es-419" sz="1100" b="1" dirty="0">
                          <a:effectLst/>
                        </a:rPr>
                        <a:t>Activos</a:t>
                      </a:r>
                    </a:p>
                  </a:txBody>
                  <a:tcPr marL="47625" marR="47625" marT="47625" marB="47625" anchor="ctr"/>
                </a:tc>
                <a:tc>
                  <a:txBody>
                    <a:bodyPr/>
                    <a:lstStyle/>
                    <a:p>
                      <a:pPr rtl="0" fontAlgn="ctr"/>
                      <a:r>
                        <a:rPr lang="es-419" sz="1100" b="0">
                          <a:effectLst/>
                        </a:rPr>
                        <a:t>Un activo es cualquier cosa de valor para la organización. Incluye personas, equipos, recursos y datos.</a:t>
                      </a:r>
                    </a:p>
                  </a:txBody>
                  <a:tcPr marL="47625" marR="47625" marT="47625" marB="47625" anchor="ctr"/>
                </a:tc>
                <a:extLst>
                  <a:ext uri="{0D108BD9-81ED-4DB2-BD59-A6C34878D82A}">
                    <a16:rowId xmlns:a16="http://schemas.microsoft.com/office/drawing/2014/main" xmlns="" val="6771436"/>
                  </a:ext>
                </a:extLst>
              </a:tr>
              <a:tr h="248871">
                <a:tc>
                  <a:txBody>
                    <a:bodyPr/>
                    <a:lstStyle/>
                    <a:p>
                      <a:pPr rtl="0" fontAlgn="ctr"/>
                      <a:r>
                        <a:rPr lang="es-419" sz="1100" b="1">
                          <a:effectLst/>
                        </a:rPr>
                        <a:t>Vulnerabilidad</a:t>
                      </a:r>
                    </a:p>
                  </a:txBody>
                  <a:tcPr marL="47625" marR="47625" marT="47625" marB="47625" anchor="ctr"/>
                </a:tc>
                <a:tc>
                  <a:txBody>
                    <a:bodyPr/>
                    <a:lstStyle/>
                    <a:p>
                      <a:pPr rtl="0" fontAlgn="ctr"/>
                      <a:r>
                        <a:rPr lang="es-419" sz="1100" b="0">
                          <a:effectLst/>
                        </a:rPr>
                        <a:t>Una vulnerabilidad es una debilidad en un sistema, o su diseño, que podría ser explotada por una amenaza.</a:t>
                      </a:r>
                    </a:p>
                  </a:txBody>
                  <a:tcPr marL="47625" marR="47625" marT="47625" marB="47625" anchor="ctr"/>
                </a:tc>
                <a:extLst>
                  <a:ext uri="{0D108BD9-81ED-4DB2-BD59-A6C34878D82A}">
                    <a16:rowId xmlns:a16="http://schemas.microsoft.com/office/drawing/2014/main" xmlns="" val="2344560001"/>
                  </a:ext>
                </a:extLst>
              </a:tr>
              <a:tr h="248871">
                <a:tc>
                  <a:txBody>
                    <a:bodyPr/>
                    <a:lstStyle/>
                    <a:p>
                      <a:pPr rtl="0" fontAlgn="ctr"/>
                      <a:r>
                        <a:rPr lang="es-419" sz="1100" b="1">
                          <a:effectLst/>
                        </a:rPr>
                        <a:t>Amenaza</a:t>
                      </a:r>
                    </a:p>
                  </a:txBody>
                  <a:tcPr marL="47625" marR="47625" marT="47625" marB="47625" anchor="ctr"/>
                </a:tc>
                <a:tc>
                  <a:txBody>
                    <a:bodyPr/>
                    <a:lstStyle/>
                    <a:p>
                      <a:pPr rtl="0" fontAlgn="ctr"/>
                      <a:r>
                        <a:rPr lang="es-419" sz="1100" b="0">
                          <a:effectLst/>
                        </a:rPr>
                        <a:t>Una amenaza es un peligro potencial para los activos, los datos o la funcionalidad de la red de una empresa.</a:t>
                      </a:r>
                    </a:p>
                  </a:txBody>
                  <a:tcPr marL="47625" marR="47625" marT="47625" marB="47625" anchor="ctr"/>
                </a:tc>
                <a:extLst>
                  <a:ext uri="{0D108BD9-81ED-4DB2-BD59-A6C34878D82A}">
                    <a16:rowId xmlns:a16="http://schemas.microsoft.com/office/drawing/2014/main" xmlns="" val="945701440"/>
                  </a:ext>
                </a:extLst>
              </a:tr>
              <a:tr h="248871">
                <a:tc>
                  <a:txBody>
                    <a:bodyPr/>
                    <a:lstStyle/>
                    <a:p>
                      <a:pPr rtl="0" fontAlgn="ctr"/>
                      <a:r>
                        <a:rPr lang="es-419" sz="1100" b="1">
                          <a:effectLst/>
                        </a:rPr>
                        <a:t>Exploit</a:t>
                      </a:r>
                    </a:p>
                  </a:txBody>
                  <a:tcPr marL="47625" marR="47625" marT="47625" marB="47625" anchor="ctr"/>
                </a:tc>
                <a:tc>
                  <a:txBody>
                    <a:bodyPr/>
                    <a:lstStyle/>
                    <a:p>
                      <a:pPr rtl="0" fontAlgn="ctr"/>
                      <a:r>
                        <a:rPr lang="es-419" sz="1100" b="0">
                          <a:effectLst/>
                        </a:rPr>
                        <a:t>Un exploit es un mecanismo para tomar ventaja de una vulnerabilidad.</a:t>
                      </a:r>
                    </a:p>
                  </a:txBody>
                  <a:tcPr marL="47625" marR="47625" marT="47625" marB="47625" anchor="ctr"/>
                </a:tc>
                <a:extLst>
                  <a:ext uri="{0D108BD9-81ED-4DB2-BD59-A6C34878D82A}">
                    <a16:rowId xmlns:a16="http://schemas.microsoft.com/office/drawing/2014/main" xmlns="" val="3517750451"/>
                  </a:ext>
                </a:extLst>
              </a:tr>
              <a:tr h="412512">
                <a:tc>
                  <a:txBody>
                    <a:bodyPr/>
                    <a:lstStyle/>
                    <a:p>
                      <a:pPr rtl="0" fontAlgn="ctr"/>
                      <a:r>
                        <a:rPr lang="es-419" sz="1100" b="1">
                          <a:effectLst/>
                        </a:rPr>
                        <a:t>Mitigación</a:t>
                      </a:r>
                    </a:p>
                  </a:txBody>
                  <a:tcPr marL="47625" marR="47625" marT="47625" marB="47625" anchor="ctr"/>
                </a:tc>
                <a:tc>
                  <a:txBody>
                    <a:bodyPr/>
                    <a:lstStyle/>
                    <a:p>
                      <a:pPr rtl="0" fontAlgn="ctr"/>
                      <a:r>
                        <a:rPr lang="es-419" sz="1100" b="0">
                          <a:effectLst/>
                        </a:rPr>
                        <a:t>La mitigación es la contra-medida que reduce la probabilidad o la severidad de una posible amenaza o riesgo. La seguridad de Redes consiste en técnicas de mitigación múltiples.</a:t>
                      </a:r>
                    </a:p>
                  </a:txBody>
                  <a:tcPr marL="47625" marR="47625" marT="47625" marB="47625" anchor="ctr"/>
                </a:tc>
                <a:extLst>
                  <a:ext uri="{0D108BD9-81ED-4DB2-BD59-A6C34878D82A}">
                    <a16:rowId xmlns:a16="http://schemas.microsoft.com/office/drawing/2014/main" xmlns="" val="2556453748"/>
                  </a:ext>
                </a:extLst>
              </a:tr>
              <a:tr h="576153">
                <a:tc>
                  <a:txBody>
                    <a:bodyPr/>
                    <a:lstStyle/>
                    <a:p>
                      <a:pPr rtl="0" fontAlgn="ctr"/>
                      <a:r>
                        <a:rPr lang="es-419" sz="1100" b="1">
                          <a:effectLst/>
                        </a:rPr>
                        <a:t>Riesgo</a:t>
                      </a:r>
                    </a:p>
                  </a:txBody>
                  <a:tcPr marL="47625" marR="47625" marT="47625" marB="47625" anchor="ctr"/>
                </a:tc>
                <a:tc>
                  <a:txBody>
                    <a:bodyPr/>
                    <a:lstStyle/>
                    <a:p>
                      <a:pPr rtl="0" fontAlgn="ctr"/>
                      <a:r>
                        <a:rPr lang="es-419" sz="1100" b="0" dirty="0">
                          <a:effectLst/>
                        </a:rPr>
                        <a:t>El riesgo es la probabilidad de que una amenaza explote la vulnerabilidad de un activo, con el objetivo de afectar negativamente a una organización. El riesgo se mide utilizando la probabilidad de ocurrencia de un evento y sus consecuencias.</a:t>
                      </a:r>
                    </a:p>
                  </a:txBody>
                  <a:tcPr marL="47625" marR="47625" marT="47625" marB="47625" anchor="ctr"/>
                </a:tc>
                <a:extLst>
                  <a:ext uri="{0D108BD9-81ED-4DB2-BD59-A6C34878D82A}">
                    <a16:rowId xmlns:a16="http://schemas.microsoft.com/office/drawing/2014/main" xmlns="" val="1716542497"/>
                  </a:ext>
                </a:extLst>
              </a:tr>
            </a:tbl>
          </a:graphicData>
        </a:graphic>
      </p:graphicFrame>
    </p:spTree>
    <p:custDataLst>
      <p:tags r:id="rId1"/>
    </p:custDataLst>
    <p:extLst>
      <p:ext uri="{BB962C8B-B14F-4D97-AF65-F5344CB8AC3E}">
        <p14:creationId xmlns="" xmlns:p14="http://schemas.microsoft.com/office/powerpoint/2010/main" val="394393782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Vulnerabilidades de TCP y UDP</a:t>
            </a:r>
            <a:r>
              <a:rPr lang="en-US" dirty="0"/>
              <a:t/>
            </a:r>
            <a:br>
              <a:rPr lang="en-US" dirty="0"/>
            </a:br>
            <a:r>
              <a:rPr lang="es-419" sz="2400"/>
              <a:t>Servicios TCP</a:t>
            </a:r>
          </a:p>
        </p:txBody>
      </p:sp>
      <p:sp>
        <p:nvSpPr>
          <p:cNvPr id="6" name="Content Placeholder 5">
            <a:extLst>
              <a:ext uri="{FF2B5EF4-FFF2-40B4-BE49-F238E27FC236}">
                <a16:creationId xmlns:a16="http://schemas.microsoft.com/office/drawing/2014/main" xmlns="" id="{7D0F00A4-D4CF-45B4-88E6-63141980D7EB}"/>
              </a:ext>
            </a:extLst>
          </p:cNvPr>
          <p:cNvSpPr>
            <a:spLocks noGrp="1"/>
          </p:cNvSpPr>
          <p:nvPr>
            <p:ph idx="1"/>
          </p:nvPr>
        </p:nvSpPr>
        <p:spPr>
          <a:xfrm>
            <a:off x="474662" y="731837"/>
            <a:ext cx="8280057" cy="3689897"/>
          </a:xfrm>
        </p:spPr>
        <p:txBody>
          <a:bodyPr/>
          <a:lstStyle/>
          <a:p>
            <a:pPr marL="0" indent="0" algn="l" rtl="0"/>
            <a:r>
              <a:rPr lang="es-419" sz="1400" dirty="0">
                <a:solidFill>
                  <a:srgbClr val="000000"/>
                </a:solidFill>
              </a:rPr>
              <a:t>El TCP ofrece los siguientes servicios:</a:t>
            </a:r>
          </a:p>
          <a:p>
            <a:pPr marL="342900" indent="-342900" algn="l" rtl="0">
              <a:buFont typeface="Arial" panose="020B0604020202020204" pitchFamily="34" charset="0"/>
              <a:buChar char="•"/>
            </a:pPr>
            <a:r>
              <a:rPr lang="es-419" sz="1400" b="1" dirty="0">
                <a:solidFill>
                  <a:srgbClr val="000000"/>
                </a:solidFill>
              </a:rPr>
              <a:t>Entrega confiable</a:t>
            </a:r>
            <a:r>
              <a:rPr lang="es-419" sz="1400" dirty="0">
                <a:solidFill>
                  <a:srgbClr val="000000"/>
                </a:solidFill>
              </a:rPr>
              <a:t>- TCP incorpora reconocimientos para garantizar la entrega. Si no se recibe un acuse de recibo oportuno, el emisor retransmite los datos. Requerir acuses de recibo de los datos recibidos puede causar retrasos sustanciales. Algunos ejemplos de los protocolos de capa de aplicación que hacen uso de la confiabilidad de TCP incluyen HTTP, SSL/TLS, FTP y transferencias de zona DNS.</a:t>
            </a:r>
          </a:p>
          <a:p>
            <a:pPr marL="342900" indent="-342900" algn="l" rtl="0">
              <a:buFont typeface="Arial" panose="020B0604020202020204" pitchFamily="34" charset="0"/>
              <a:buChar char="•"/>
            </a:pPr>
            <a:endParaRPr lang="es-419" sz="1400" dirty="0">
              <a:solidFill>
                <a:srgbClr val="000000"/>
              </a:solidFill>
            </a:endParaRPr>
          </a:p>
          <a:p>
            <a:pPr marL="342900" indent="-342900" algn="l" rtl="0">
              <a:buFont typeface="Arial" panose="020B0604020202020204" pitchFamily="34" charset="0"/>
              <a:buChar char="•"/>
            </a:pPr>
            <a:r>
              <a:rPr lang="es-419" sz="1400" b="1" dirty="0">
                <a:solidFill>
                  <a:srgbClr val="000000"/>
                </a:solidFill>
              </a:rPr>
              <a:t>Control de flujo</a:t>
            </a:r>
            <a:r>
              <a:rPr lang="es-419" sz="1400" dirty="0">
                <a:solidFill>
                  <a:srgbClr val="000000"/>
                </a:solidFill>
              </a:rPr>
              <a:t>- el TCP implementa el control de flujo para abordar este problema. En lugar de confirmar la recepción de un segmento a la vez, varios segmentos se pueden confirmar con un único acuse de recibo.</a:t>
            </a:r>
          </a:p>
          <a:p>
            <a:pPr marL="342900" indent="-342900" algn="l" rtl="0">
              <a:buFont typeface="Arial" panose="020B0604020202020204" pitchFamily="34" charset="0"/>
              <a:buChar char="•"/>
            </a:pPr>
            <a:endParaRPr lang="es-419" sz="1400" dirty="0">
              <a:solidFill>
                <a:srgbClr val="000000"/>
              </a:solidFill>
            </a:endParaRPr>
          </a:p>
          <a:p>
            <a:pPr marL="342900" indent="-342900" algn="l" rtl="0">
              <a:buFont typeface="Arial" panose="020B0604020202020204" pitchFamily="34" charset="0"/>
              <a:buChar char="•"/>
            </a:pPr>
            <a:r>
              <a:rPr lang="es-419" sz="1400" b="1" dirty="0">
                <a:solidFill>
                  <a:srgbClr val="000000"/>
                </a:solidFill>
              </a:rPr>
              <a:t>Comunicación con estado</a:t>
            </a:r>
            <a:r>
              <a:rPr lang="es-419" sz="1400" dirty="0">
                <a:solidFill>
                  <a:srgbClr val="000000"/>
                </a:solidFill>
              </a:rPr>
              <a:t>- la comunicación con estado del TCP entre dos partes ocurre gracias a la comunicación </a:t>
            </a:r>
            <a:r>
              <a:rPr lang="es-419" sz="1400" dirty="0" err="1">
                <a:solidFill>
                  <a:srgbClr val="000000"/>
                </a:solidFill>
              </a:rPr>
              <a:t>tridireccional</a:t>
            </a:r>
            <a:r>
              <a:rPr lang="es-419" sz="1400" dirty="0">
                <a:solidFill>
                  <a:srgbClr val="000000"/>
                </a:solidFill>
              </a:rPr>
              <a:t> de TCP.</a:t>
            </a:r>
            <a:r>
              <a:rPr lang="es-419" sz="1400" b="1" dirty="0">
                <a:solidFill>
                  <a:srgbClr val="000000"/>
                </a:solidFill>
              </a:rPr>
              <a:t> </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 xmlns:p14="http://schemas.microsoft.com/office/powerpoint/2010/main" val="54062761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Vulnerabilidades de TCP y UDP</a:t>
            </a:r>
            <a:r>
              <a:rPr lang="en-US" dirty="0"/>
              <a:t/>
            </a:r>
            <a:br>
              <a:rPr lang="en-US" dirty="0"/>
            </a:br>
            <a:r>
              <a:rPr lang="es-419" sz="2400"/>
              <a:t>Servicios TCP (Cont.)</a:t>
            </a:r>
          </a:p>
        </p:txBody>
      </p:sp>
      <p:sp>
        <p:nvSpPr>
          <p:cNvPr id="8" name="Content Placeholder 7">
            <a:extLst>
              <a:ext uri="{FF2B5EF4-FFF2-40B4-BE49-F238E27FC236}">
                <a16:creationId xmlns:a16="http://schemas.microsoft.com/office/drawing/2014/main" xmlns="" id="{CD74C9D4-B30F-4886-8012-6238B6265957}"/>
              </a:ext>
            </a:extLst>
          </p:cNvPr>
          <p:cNvSpPr>
            <a:spLocks noGrp="1"/>
          </p:cNvSpPr>
          <p:nvPr>
            <p:ph idx="1"/>
          </p:nvPr>
        </p:nvSpPr>
        <p:spPr>
          <a:xfrm>
            <a:off x="297039" y="899262"/>
            <a:ext cx="2976876" cy="1318309"/>
          </a:xfrm>
        </p:spPr>
        <p:txBody>
          <a:bodyPr/>
          <a:lstStyle/>
          <a:p>
            <a:pPr marL="0" indent="0" algn="l" rtl="0"/>
            <a:r>
              <a:rPr lang="es-419" sz="1400" dirty="0">
                <a:solidFill>
                  <a:srgbClr val="000000"/>
                </a:solidFill>
              </a:rPr>
              <a:t>Una </a:t>
            </a:r>
            <a:r>
              <a:rPr lang="es-419" sz="1400" b="1" dirty="0">
                <a:solidFill>
                  <a:srgbClr val="000000"/>
                </a:solidFill>
              </a:rPr>
              <a:t>conexión TCP </a:t>
            </a:r>
            <a:r>
              <a:rPr lang="es-419" sz="1400" dirty="0">
                <a:solidFill>
                  <a:srgbClr val="000000"/>
                </a:solidFill>
              </a:rPr>
              <a:t>se establece en tres pasos:</a:t>
            </a:r>
          </a:p>
          <a:p>
            <a:pPr marL="342900" indent="-342900" algn="l" rtl="0">
              <a:buFont typeface="+mj-lt"/>
              <a:buAutoNum type="arabicPeriod"/>
            </a:pPr>
            <a:r>
              <a:rPr lang="es-419" sz="1400" dirty="0">
                <a:solidFill>
                  <a:srgbClr val="000000"/>
                </a:solidFill>
              </a:rPr>
              <a:t>El cliente de origen solicita una sesión de comunicación de cliente a servidor con el servidor.</a:t>
            </a:r>
          </a:p>
          <a:p>
            <a:pPr marL="342900" indent="-342900" algn="l" rtl="0">
              <a:buFont typeface="+mj-lt"/>
              <a:buAutoNum type="arabicPeriod"/>
            </a:pPr>
            <a:r>
              <a:rPr lang="es-419" sz="1400" dirty="0">
                <a:solidFill>
                  <a:srgbClr val="000000"/>
                </a:solidFill>
              </a:rPr>
              <a:t>El servidor acusa recibo de la sesión de comunicación de cliente a servidor y solicita una sesión de comunicación de servidor a cliente.</a:t>
            </a:r>
          </a:p>
          <a:p>
            <a:pPr marL="342900" indent="-342900" algn="l" rtl="0">
              <a:buFont typeface="+mj-lt"/>
              <a:buAutoNum type="arabicPeriod"/>
            </a:pPr>
            <a:r>
              <a:rPr lang="es-419" sz="1400" dirty="0">
                <a:solidFill>
                  <a:srgbClr val="000000"/>
                </a:solidFill>
              </a:rPr>
              <a:t>El cliente de origen acusa recibo de la sesión de comunicación de servidor a cliente.</a:t>
            </a:r>
          </a:p>
        </p:txBody>
      </p:sp>
      <p:pic>
        <p:nvPicPr>
          <p:cNvPr id="9" name="Picture 8">
            <a:extLst>
              <a:ext uri="{FF2B5EF4-FFF2-40B4-BE49-F238E27FC236}">
                <a16:creationId xmlns:a16="http://schemas.microsoft.com/office/drawing/2014/main" xmlns="" id="{554ACE9D-11E7-4D60-AB2E-2358C9266848}"/>
              </a:ext>
            </a:extLst>
          </p:cNvPr>
          <p:cNvPicPr>
            <a:picLocks noChangeAspect="1"/>
          </p:cNvPicPr>
          <p:nvPr/>
        </p:nvPicPr>
        <p:blipFill>
          <a:blip r:embed="rId4"/>
          <a:stretch>
            <a:fillRect/>
          </a:stretch>
        </p:blipFill>
        <p:spPr>
          <a:xfrm>
            <a:off x="3671283" y="1058473"/>
            <a:ext cx="5175678" cy="2599765"/>
          </a:xfrm>
          <a:prstGeom prst="rect">
            <a:avLst/>
          </a:prstGeom>
        </p:spPr>
      </p:pic>
    </p:spTree>
    <p:custDataLst>
      <p:tags r:id="rId1"/>
    </p:custDataLst>
    <p:extLst>
      <p:ext uri="{BB962C8B-B14F-4D97-AF65-F5344CB8AC3E}">
        <p14:creationId xmlns="" xmlns:p14="http://schemas.microsoft.com/office/powerpoint/2010/main" val="276801746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Vulnerabilidades de TCP y UDP</a:t>
            </a:r>
            <a:r>
              <a:rPr lang="en-US" dirty="0"/>
              <a:t/>
            </a:r>
            <a:br>
              <a:rPr lang="en-US" dirty="0"/>
            </a:br>
            <a:r>
              <a:rPr lang="es-419" sz="2400"/>
              <a:t>Ataques de TCP</a:t>
            </a:r>
          </a:p>
        </p:txBody>
      </p:sp>
      <p:sp>
        <p:nvSpPr>
          <p:cNvPr id="4" name="Content Placeholder 3">
            <a:extLst>
              <a:ext uri="{FF2B5EF4-FFF2-40B4-BE49-F238E27FC236}">
                <a16:creationId xmlns:a16="http://schemas.microsoft.com/office/drawing/2014/main" xmlns="" id="{FD31A9F6-8E08-4511-ACFD-F1CE94AB463E}"/>
              </a:ext>
            </a:extLst>
          </p:cNvPr>
          <p:cNvSpPr>
            <a:spLocks noGrp="1"/>
          </p:cNvSpPr>
          <p:nvPr>
            <p:ph idx="1"/>
          </p:nvPr>
        </p:nvSpPr>
        <p:spPr>
          <a:xfrm>
            <a:off x="307237" y="731837"/>
            <a:ext cx="3015961" cy="3689897"/>
          </a:xfrm>
        </p:spPr>
        <p:txBody>
          <a:bodyPr/>
          <a:lstStyle/>
          <a:p>
            <a:pPr marL="0" indent="0" algn="l" rtl="0"/>
            <a:r>
              <a:rPr lang="es-419" sz="1600" b="1" dirty="0">
                <a:solidFill>
                  <a:srgbClr val="000000"/>
                </a:solidFill>
              </a:rPr>
              <a:t>Ataque de Inundación SYN a TCP</a:t>
            </a:r>
          </a:p>
          <a:p>
            <a:pPr marL="457200" indent="-457200" algn="l" rtl="0">
              <a:buFont typeface="+mj-lt"/>
              <a:buAutoNum type="arabicPeriod"/>
            </a:pPr>
            <a:r>
              <a:rPr lang="es-419" sz="1400" dirty="0">
                <a:solidFill>
                  <a:srgbClr val="000000"/>
                </a:solidFill>
              </a:rPr>
              <a:t>El atacante envía múltiples solicitudes SYN a un servidor web.</a:t>
            </a:r>
          </a:p>
          <a:p>
            <a:pPr marL="457200" indent="-457200" algn="l" rtl="0">
              <a:buFont typeface="+mj-lt"/>
              <a:buAutoNum type="arabicPeriod"/>
            </a:pPr>
            <a:r>
              <a:rPr lang="es-419" sz="1400" dirty="0">
                <a:solidFill>
                  <a:srgbClr val="000000"/>
                </a:solidFill>
              </a:rPr>
              <a:t>El servidor web responde con SYN-ACK para cada solicitud SYN y espera para completar el protocolo de enlace de tres vías. El actor de la amenaza no responde a los SYN-ACK.</a:t>
            </a:r>
          </a:p>
          <a:p>
            <a:pPr marL="457200" indent="-457200" algn="l" rtl="0">
              <a:buFont typeface="+mj-lt"/>
              <a:buAutoNum type="arabicPeriod"/>
            </a:pPr>
            <a:r>
              <a:rPr lang="es-419" sz="1400" dirty="0">
                <a:solidFill>
                  <a:srgbClr val="000000"/>
                </a:solidFill>
              </a:rPr>
              <a:t>Un usuario válido no puede acceder al servidor web porque el servidor web tiene demasiadas conexiones TCP a medio abrir.</a:t>
            </a:r>
          </a:p>
          <a:p>
            <a:pPr marL="0" indent="0" algn="l"/>
            <a:endParaRPr lang="en-US" sz="1600" dirty="0">
              <a:solidFill>
                <a:srgbClr val="000000"/>
              </a:solidFill>
            </a:endParaRPr>
          </a:p>
        </p:txBody>
      </p:sp>
      <p:pic>
        <p:nvPicPr>
          <p:cNvPr id="5" name="Picture 4">
            <a:extLst>
              <a:ext uri="{FF2B5EF4-FFF2-40B4-BE49-F238E27FC236}">
                <a16:creationId xmlns:a16="http://schemas.microsoft.com/office/drawing/2014/main" xmlns="" id="{81C7EC66-C2E0-45E6-A930-D4C50B26E5CB}"/>
              </a:ext>
            </a:extLst>
          </p:cNvPr>
          <p:cNvPicPr>
            <a:picLocks noChangeAspect="1"/>
          </p:cNvPicPr>
          <p:nvPr/>
        </p:nvPicPr>
        <p:blipFill>
          <a:blip r:embed="rId4"/>
          <a:stretch>
            <a:fillRect/>
          </a:stretch>
        </p:blipFill>
        <p:spPr>
          <a:xfrm>
            <a:off x="3654519" y="882595"/>
            <a:ext cx="5073338" cy="3244132"/>
          </a:xfrm>
          <a:prstGeom prst="rect">
            <a:avLst/>
          </a:prstGeom>
        </p:spPr>
      </p:pic>
    </p:spTree>
    <p:custDataLst>
      <p:tags r:id="rId1"/>
    </p:custDataLst>
    <p:extLst>
      <p:ext uri="{BB962C8B-B14F-4D97-AF65-F5344CB8AC3E}">
        <p14:creationId xmlns="" xmlns:p14="http://schemas.microsoft.com/office/powerpoint/2010/main" val="392643168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Vulnerabilidades de TCP y UDP</a:t>
            </a:r>
            <a:r>
              <a:rPr lang="en-US" dirty="0"/>
              <a:t/>
            </a:r>
            <a:br>
              <a:rPr lang="en-US" dirty="0"/>
            </a:br>
            <a:r>
              <a:rPr lang="es-419" sz="2400"/>
              <a:t>Ataques de TCP (Cont.)</a:t>
            </a:r>
          </a:p>
        </p:txBody>
      </p:sp>
      <p:sp>
        <p:nvSpPr>
          <p:cNvPr id="6" name="Content Placeholder 5">
            <a:extLst>
              <a:ext uri="{FF2B5EF4-FFF2-40B4-BE49-F238E27FC236}">
                <a16:creationId xmlns:a16="http://schemas.microsoft.com/office/drawing/2014/main" xmlns="" id="{6354BCCE-823B-4D4C-ADA2-6310CC56D09F}"/>
              </a:ext>
            </a:extLst>
          </p:cNvPr>
          <p:cNvSpPr>
            <a:spLocks noGrp="1"/>
          </p:cNvSpPr>
          <p:nvPr>
            <p:ph idx="1"/>
          </p:nvPr>
        </p:nvSpPr>
        <p:spPr>
          <a:xfrm>
            <a:off x="474663" y="731837"/>
            <a:ext cx="4097338" cy="3689897"/>
          </a:xfrm>
        </p:spPr>
        <p:txBody>
          <a:bodyPr/>
          <a:lstStyle/>
          <a:p>
            <a:pPr marL="0" indent="0" algn="l" rtl="0"/>
            <a:r>
              <a:rPr lang="es-419" sz="1400" dirty="0">
                <a:solidFill>
                  <a:srgbClr val="000000"/>
                </a:solidFill>
              </a:rPr>
              <a:t>La finalización de una sesión TCP utiliza el siguiente proceso de intercambio de cuatro vías:</a:t>
            </a:r>
          </a:p>
          <a:p>
            <a:pPr marL="342900" indent="-342900" algn="l" rtl="0">
              <a:buFont typeface="+mj-lt"/>
              <a:buAutoNum type="arabicPeriod"/>
            </a:pPr>
            <a:r>
              <a:rPr lang="es-419" sz="1400" dirty="0">
                <a:solidFill>
                  <a:srgbClr val="000000"/>
                </a:solidFill>
              </a:rPr>
              <a:t>Cuando el cliente no tiene más datos para enviar en la transmisión, envía un segmento con el indicador FIN establecido.</a:t>
            </a:r>
          </a:p>
          <a:p>
            <a:pPr marL="342900" indent="-342900" algn="l" rtl="0">
              <a:buFont typeface="+mj-lt"/>
              <a:buAutoNum type="arabicPeriod"/>
            </a:pPr>
            <a:r>
              <a:rPr lang="es-419" sz="1400" dirty="0">
                <a:solidFill>
                  <a:srgbClr val="000000"/>
                </a:solidFill>
              </a:rPr>
              <a:t>El servidor envía un ACK para acusar recibo del FIN para terminar la sesión de cliente a servidor.</a:t>
            </a:r>
          </a:p>
          <a:p>
            <a:pPr marL="342900" indent="-342900" algn="l" rtl="0">
              <a:buFont typeface="+mj-lt"/>
              <a:buAutoNum type="arabicPeriod"/>
            </a:pPr>
            <a:r>
              <a:rPr lang="es-419" sz="1400" dirty="0">
                <a:solidFill>
                  <a:srgbClr val="000000"/>
                </a:solidFill>
              </a:rPr>
              <a:t>El servidor envía un FIN al cliente para terminar la sesión de servidor a cliente.</a:t>
            </a:r>
          </a:p>
          <a:p>
            <a:pPr marL="342900" indent="-342900" algn="l" rtl="0">
              <a:buFont typeface="+mj-lt"/>
              <a:buAutoNum type="arabicPeriod"/>
            </a:pPr>
            <a:r>
              <a:rPr lang="es-419" sz="1400" dirty="0">
                <a:solidFill>
                  <a:srgbClr val="000000"/>
                </a:solidFill>
              </a:rPr>
              <a:t>El cliente responde con un ACK para dar acuse de recibo del FIN desde el servidor.</a:t>
            </a:r>
          </a:p>
          <a:p>
            <a:pPr marL="0" indent="0" algn="l" rtl="0"/>
            <a:r>
              <a:rPr lang="es-419" sz="1400" dirty="0">
                <a:solidFill>
                  <a:srgbClr val="000000"/>
                </a:solidFill>
              </a:rPr>
              <a:t>Un atacante podría efectuar un ataque de restablecimiento de TCP y enviar un paquete falso con un RST de TCP a uno o ambos terminales.</a:t>
            </a:r>
          </a:p>
        </p:txBody>
      </p:sp>
      <p:pic>
        <p:nvPicPr>
          <p:cNvPr id="7" name="Picture 6">
            <a:extLst>
              <a:ext uri="{FF2B5EF4-FFF2-40B4-BE49-F238E27FC236}">
                <a16:creationId xmlns:a16="http://schemas.microsoft.com/office/drawing/2014/main" xmlns="" id="{D3309F30-99E1-4410-AF71-F035F5E462F1}"/>
              </a:ext>
            </a:extLst>
          </p:cNvPr>
          <p:cNvPicPr>
            <a:picLocks noChangeAspect="1"/>
          </p:cNvPicPr>
          <p:nvPr/>
        </p:nvPicPr>
        <p:blipFill>
          <a:blip r:embed="rId4"/>
          <a:stretch>
            <a:fillRect/>
          </a:stretch>
        </p:blipFill>
        <p:spPr>
          <a:xfrm>
            <a:off x="4926370" y="731837"/>
            <a:ext cx="3419118" cy="3781052"/>
          </a:xfrm>
          <a:prstGeom prst="rect">
            <a:avLst/>
          </a:prstGeom>
        </p:spPr>
      </p:pic>
    </p:spTree>
    <p:custDataLst>
      <p:tags r:id="rId1"/>
    </p:custDataLst>
    <p:extLst>
      <p:ext uri="{BB962C8B-B14F-4D97-AF65-F5344CB8AC3E}">
        <p14:creationId xmlns="" xmlns:p14="http://schemas.microsoft.com/office/powerpoint/2010/main" val="146425662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Vulnerabilidades de TCP y UDP</a:t>
            </a:r>
            <a:r>
              <a:rPr lang="en-US" dirty="0"/>
              <a:t/>
            </a:r>
            <a:br>
              <a:rPr lang="en-US" dirty="0"/>
            </a:br>
            <a:r>
              <a:rPr lang="es-419" sz="2400"/>
              <a:t>Ataques de TCP (Cont.)</a:t>
            </a:r>
          </a:p>
        </p:txBody>
      </p:sp>
      <p:sp>
        <p:nvSpPr>
          <p:cNvPr id="4" name="Content Placeholder 3">
            <a:extLst>
              <a:ext uri="{FF2B5EF4-FFF2-40B4-BE49-F238E27FC236}">
                <a16:creationId xmlns:a16="http://schemas.microsoft.com/office/drawing/2014/main" xmlns="" id="{3B38564A-E34C-4A2A-9737-73E7133AEF34}"/>
              </a:ext>
            </a:extLst>
          </p:cNvPr>
          <p:cNvSpPr>
            <a:spLocks noGrp="1"/>
          </p:cNvSpPr>
          <p:nvPr>
            <p:ph idx="1"/>
          </p:nvPr>
        </p:nvSpPr>
        <p:spPr>
          <a:xfrm>
            <a:off x="474662" y="731837"/>
            <a:ext cx="8280057" cy="3689897"/>
          </a:xfrm>
        </p:spPr>
        <p:txBody>
          <a:bodyPr/>
          <a:lstStyle/>
          <a:p>
            <a:pPr marL="0" indent="0" algn="l" rtl="0"/>
            <a:r>
              <a:rPr lang="es-419" sz="1400" dirty="0">
                <a:solidFill>
                  <a:srgbClr val="000000"/>
                </a:solidFill>
              </a:rPr>
              <a:t>Otra vulnerabilidad es el secuestro de sesiones de TCP. Aunque es difícil de realizar, permite que un atacante tome el control de un host ya autenticado mientras se comunica con el destino. </a:t>
            </a:r>
          </a:p>
          <a:p>
            <a:pPr marL="0" indent="0" algn="l" rtl="0"/>
            <a:endParaRPr lang="es-419" sz="1400" dirty="0">
              <a:solidFill>
                <a:srgbClr val="000000"/>
              </a:solidFill>
            </a:endParaRPr>
          </a:p>
          <a:p>
            <a:pPr marL="0" indent="0" algn="l" rtl="0"/>
            <a:r>
              <a:rPr lang="es-419" sz="1400" dirty="0">
                <a:solidFill>
                  <a:srgbClr val="000000"/>
                </a:solidFill>
              </a:rPr>
              <a:t>El atacante tendría que suplantar la dirección IP de un host, predecir el siguiente número de secuencia y enviar un ACK al otro host. Si tiene éxito, el atacante puede enviar, pero no recibir, datos desde el dispositivo de destino.</a:t>
            </a:r>
          </a:p>
        </p:txBody>
      </p:sp>
    </p:spTree>
    <p:custDataLst>
      <p:tags r:id="rId1"/>
    </p:custDataLst>
    <p:extLst>
      <p:ext uri="{BB962C8B-B14F-4D97-AF65-F5344CB8AC3E}">
        <p14:creationId xmlns="" xmlns:p14="http://schemas.microsoft.com/office/powerpoint/2010/main" val="59403894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dirty="0"/>
              <a:t>Vulnerabilidades de TCP y UDP</a:t>
            </a:r>
            <a:r>
              <a:rPr lang="en-US" dirty="0"/>
              <a:t/>
            </a:r>
            <a:br>
              <a:rPr lang="en-US" dirty="0"/>
            </a:br>
            <a:r>
              <a:rPr lang="es-419" sz="2400" dirty="0"/>
              <a:t>Encabezado de segmento </a:t>
            </a:r>
            <a:r>
              <a:rPr lang="es-419" sz="2400" dirty="0" smtClean="0"/>
              <a:t>UDP </a:t>
            </a:r>
            <a:r>
              <a:rPr lang="es-419" sz="2400" dirty="0" smtClean="0"/>
              <a:t>y </a:t>
            </a:r>
            <a:r>
              <a:rPr lang="es-419" sz="2400" dirty="0"/>
              <a:t>Funcionamiento</a:t>
            </a:r>
          </a:p>
        </p:txBody>
      </p:sp>
      <p:sp>
        <p:nvSpPr>
          <p:cNvPr id="5" name="Content Placeholder 4">
            <a:extLst>
              <a:ext uri="{FF2B5EF4-FFF2-40B4-BE49-F238E27FC236}">
                <a16:creationId xmlns:a16="http://schemas.microsoft.com/office/drawing/2014/main" xmlns="" id="{BAA5AFC8-FE81-4D66-88CA-31A860A7767E}"/>
              </a:ext>
            </a:extLst>
          </p:cNvPr>
          <p:cNvSpPr>
            <a:spLocks noGrp="1"/>
          </p:cNvSpPr>
          <p:nvPr>
            <p:ph idx="1"/>
          </p:nvPr>
        </p:nvSpPr>
        <p:spPr>
          <a:xfrm>
            <a:off x="474662" y="731837"/>
            <a:ext cx="8280057" cy="1936935"/>
          </a:xfrm>
        </p:spPr>
        <p:txBody>
          <a:bodyPr/>
          <a:lstStyle/>
          <a:p>
            <a:pPr marL="342900" indent="-342900" algn="l" rtl="0">
              <a:buFont typeface="Arial" panose="020B0604020202020204" pitchFamily="34" charset="0"/>
              <a:buChar char="•"/>
            </a:pPr>
            <a:r>
              <a:rPr lang="es-419" sz="1400" dirty="0">
                <a:solidFill>
                  <a:srgbClr val="000000"/>
                </a:solidFill>
              </a:rPr>
              <a:t>DNS, TFTP, NFS y SNMP utilizan comúnmente UDP. También lo utilizan aplicaciones en tiempo real, como la transmisión multimedia o VoIP. UDP es un protocolo de capa de transporte sin conexión. Tiene una sobrecarga mucho menor que TCP ya que no está orientado a la conexión y no proporciona los mecanismos sofisticados de retransmisión, secuenciación y control del flujo que ofrecen confiabilidad. </a:t>
            </a:r>
          </a:p>
          <a:p>
            <a:pPr marL="342900" indent="-342900" algn="l" rtl="0">
              <a:buFont typeface="Arial" panose="020B0604020202020204" pitchFamily="34" charset="0"/>
              <a:buChar char="•"/>
            </a:pPr>
            <a:r>
              <a:rPr lang="es-419" sz="1400" dirty="0">
                <a:solidFill>
                  <a:srgbClr val="000000"/>
                </a:solidFill>
              </a:rPr>
              <a:t>Significa que estas funciones no las proporciona el protocolo de la capa de transporte, y se deben implementar aparte si es necesario.</a:t>
            </a:r>
          </a:p>
          <a:p>
            <a:pPr marL="342900" indent="-342900" algn="l" rtl="0">
              <a:buFont typeface="Arial" panose="020B0604020202020204" pitchFamily="34" charset="0"/>
              <a:buChar char="•"/>
            </a:pPr>
            <a:r>
              <a:rPr lang="es-419" sz="1400" dirty="0">
                <a:solidFill>
                  <a:srgbClr val="000000"/>
                </a:solidFill>
              </a:rPr>
              <a:t>La baja sobrecarga del UDP es muy deseable para los protocolos que realizan transacciones simples de solicitud y respuesta. </a:t>
            </a:r>
          </a:p>
        </p:txBody>
      </p:sp>
      <p:pic>
        <p:nvPicPr>
          <p:cNvPr id="6" name="Picture 5">
            <a:extLst>
              <a:ext uri="{FF2B5EF4-FFF2-40B4-BE49-F238E27FC236}">
                <a16:creationId xmlns:a16="http://schemas.microsoft.com/office/drawing/2014/main" xmlns="" id="{2E0E2795-E731-4180-A589-E5F5879F945B}"/>
              </a:ext>
            </a:extLst>
          </p:cNvPr>
          <p:cNvPicPr>
            <a:picLocks noChangeAspect="1"/>
          </p:cNvPicPr>
          <p:nvPr/>
        </p:nvPicPr>
        <p:blipFill>
          <a:blip r:embed="rId4"/>
          <a:stretch>
            <a:fillRect/>
          </a:stretch>
        </p:blipFill>
        <p:spPr>
          <a:xfrm>
            <a:off x="2297927" y="2928399"/>
            <a:ext cx="4902890" cy="1638632"/>
          </a:xfrm>
          <a:prstGeom prst="rect">
            <a:avLst/>
          </a:prstGeom>
        </p:spPr>
      </p:pic>
    </p:spTree>
    <p:custDataLst>
      <p:tags r:id="rId1"/>
    </p:custDataLst>
    <p:extLst>
      <p:ext uri="{BB962C8B-B14F-4D97-AF65-F5344CB8AC3E}">
        <p14:creationId xmlns="" xmlns:p14="http://schemas.microsoft.com/office/powerpoint/2010/main" val="123881145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Vulnerabilidades de TCP y UDP</a:t>
            </a:r>
            <a:r>
              <a:rPr lang="en-US" dirty="0"/>
              <a:t/>
            </a:r>
            <a:br>
              <a:rPr lang="en-US" dirty="0"/>
            </a:br>
            <a:r>
              <a:rPr lang="es-419" sz="2400"/>
              <a:t>Ataques de UDP</a:t>
            </a:r>
          </a:p>
        </p:txBody>
      </p:sp>
      <p:sp>
        <p:nvSpPr>
          <p:cNvPr id="4" name="Content Placeholder 3">
            <a:extLst>
              <a:ext uri="{FF2B5EF4-FFF2-40B4-BE49-F238E27FC236}">
                <a16:creationId xmlns:a16="http://schemas.microsoft.com/office/drawing/2014/main" xmlns="" id="{0987F9EC-742E-4288-A50E-475A53545240}"/>
              </a:ext>
            </a:extLst>
          </p:cNvPr>
          <p:cNvSpPr>
            <a:spLocks noGrp="1"/>
          </p:cNvSpPr>
          <p:nvPr>
            <p:ph idx="1"/>
          </p:nvPr>
        </p:nvSpPr>
        <p:spPr>
          <a:xfrm>
            <a:off x="474662" y="731836"/>
            <a:ext cx="8280057" cy="3689897"/>
          </a:xfrm>
        </p:spPr>
        <p:txBody>
          <a:bodyPr/>
          <a:lstStyle/>
          <a:p>
            <a:pPr marL="342900" indent="-342900" algn="l" rtl="0">
              <a:buFont typeface="Arial" panose="020B0604020202020204" pitchFamily="34" charset="0"/>
              <a:buChar char="•"/>
            </a:pPr>
            <a:r>
              <a:rPr lang="es-419" sz="1400" dirty="0">
                <a:solidFill>
                  <a:srgbClr val="000000"/>
                </a:solidFill>
              </a:rPr>
              <a:t>UDP no está protegido por ningún tipo de encriptación. Puede agregar cifrado a UDP, pero no está disponible de forma predeterminada. La falta de encriptación permite que cualquiera vea el tráfico, lo modifique y lo envíe a su destino.</a:t>
            </a:r>
          </a:p>
          <a:p>
            <a:pPr marL="342900" indent="-342900" algn="l" rtl="0">
              <a:buFont typeface="Arial" panose="020B0604020202020204" pitchFamily="34" charset="0"/>
              <a:buChar char="•"/>
            </a:pPr>
            <a:endParaRPr lang="es-419" sz="1400" dirty="0">
              <a:solidFill>
                <a:srgbClr val="000000"/>
              </a:solidFill>
            </a:endParaRPr>
          </a:p>
          <a:p>
            <a:pPr marL="342900" indent="-342900" algn="l" rtl="0">
              <a:buFont typeface="Arial" panose="020B0604020202020204" pitchFamily="34" charset="0"/>
              <a:buChar char="•"/>
            </a:pPr>
            <a:r>
              <a:rPr lang="es-419" sz="1400" b="1" dirty="0">
                <a:solidFill>
                  <a:srgbClr val="000000"/>
                </a:solidFill>
              </a:rPr>
              <a:t>Ataques de UDP </a:t>
            </a:r>
            <a:r>
              <a:rPr lang="es-419" sz="1400" b="1" dirty="0" err="1">
                <a:solidFill>
                  <a:srgbClr val="000000"/>
                </a:solidFill>
              </a:rPr>
              <a:t>Flood</a:t>
            </a:r>
            <a:r>
              <a:rPr lang="es-419" sz="1400" b="1" dirty="0">
                <a:solidFill>
                  <a:srgbClr val="000000"/>
                </a:solidFill>
              </a:rPr>
              <a:t>: </a:t>
            </a:r>
            <a:r>
              <a:rPr lang="es-419" sz="1400" dirty="0">
                <a:solidFill>
                  <a:srgbClr val="000000"/>
                </a:solidFill>
              </a:rPr>
              <a:t>El atacante debe usar una herramienta como UDP </a:t>
            </a:r>
            <a:r>
              <a:rPr lang="es-419" sz="1400" dirty="0" err="1">
                <a:solidFill>
                  <a:srgbClr val="000000"/>
                </a:solidFill>
              </a:rPr>
              <a:t>Unicorn</a:t>
            </a:r>
            <a:r>
              <a:rPr lang="es-419" sz="1400" dirty="0">
                <a:solidFill>
                  <a:srgbClr val="000000"/>
                </a:solidFill>
              </a:rPr>
              <a:t> o Low </a:t>
            </a:r>
            <a:r>
              <a:rPr lang="es-419" sz="1400" dirty="0" err="1">
                <a:solidFill>
                  <a:srgbClr val="000000"/>
                </a:solidFill>
              </a:rPr>
              <a:t>Orbit</a:t>
            </a:r>
            <a:r>
              <a:rPr lang="es-419" sz="1400" dirty="0">
                <a:solidFill>
                  <a:srgbClr val="000000"/>
                </a:solidFill>
              </a:rPr>
              <a:t> Ion Cannon. Estas herramientas envían una avalancha de paquetes UDP, a menudo desde un host falsificado, a un servidor en la subred. El programa analiza todos los puertos conocidos intentando encontrar puertos cerrados. Esto hace que el servidor responda con un mensaje de puerto ICMP inaccesible. Debido a que hay muchos puertos cerrados en el servidor, esto crea mucho tráfico en el segmento, que utiliza la mayor parte del ancho de banda. El resultado es muy similar al de un ataque de DoS.</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 xmlns:p14="http://schemas.microsoft.com/office/powerpoint/2010/main" val="175930683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3.8 Servicios IP </a:t>
            </a:r>
          </a:p>
        </p:txBody>
      </p:sp>
    </p:spTree>
    <p:custDataLst>
      <p:tags r:id="rId1"/>
    </p:custDataLst>
    <p:extLst>
      <p:ext uri="{BB962C8B-B14F-4D97-AF65-F5344CB8AC3E}">
        <p14:creationId xmlns="" xmlns:p14="http://schemas.microsoft.com/office/powerpoint/2010/main" val="3639390867"/>
      </p:ext>
    </p:extLst>
  </p:cSld>
  <p:clrMapOvr>
    <a:masterClrMapping/>
  </p:clrMapOvr>
  <p:transition spd="slow">
    <p:wip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Servicios IP</a:t>
            </a:r>
            <a:r>
              <a:rPr lang="en-US" dirty="0"/>
              <a:t/>
            </a:r>
            <a:br>
              <a:rPr lang="en-US" dirty="0"/>
            </a:br>
            <a:r>
              <a:rPr lang="es-419" sz="2400"/>
              <a:t>Vulnerabilidades de ARP</a:t>
            </a:r>
          </a:p>
        </p:txBody>
      </p:sp>
      <p:sp>
        <p:nvSpPr>
          <p:cNvPr id="5" name="Content Placeholder 4">
            <a:extLst>
              <a:ext uri="{FF2B5EF4-FFF2-40B4-BE49-F238E27FC236}">
                <a16:creationId xmlns:a16="http://schemas.microsoft.com/office/drawing/2014/main" xmlns="" id="{6FD6750E-AA5C-FD42-9B61-BBE3A650A642}"/>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600" dirty="0">
                <a:solidFill>
                  <a:srgbClr val="000000"/>
                </a:solidFill>
              </a:rPr>
              <a:t>Los hosts transmiten una solicitud de ARP a otros hosts del segmento para determinar la dirección MAC de un host con una dirección IP específica. El host con la dirección IP que coincide con la de la solicitud de ARP envía una respuesta de ARP.</a:t>
            </a:r>
          </a:p>
          <a:p>
            <a:pPr marL="342900" indent="-342900" algn="l" rtl="0">
              <a:buFont typeface="Arial" panose="020B0604020202020204" pitchFamily="34" charset="0"/>
              <a:buChar char="•"/>
            </a:pPr>
            <a:endParaRPr lang="es-419" sz="1600" dirty="0">
              <a:solidFill>
                <a:srgbClr val="000000"/>
              </a:solidFill>
            </a:endParaRPr>
          </a:p>
          <a:p>
            <a:pPr marL="342900" indent="-342900" algn="l" rtl="0">
              <a:buFont typeface="Arial" panose="020B0604020202020204" pitchFamily="34" charset="0"/>
              <a:buChar char="•"/>
            </a:pPr>
            <a:r>
              <a:rPr lang="es-419" sz="1600" dirty="0">
                <a:solidFill>
                  <a:srgbClr val="000000"/>
                </a:solidFill>
              </a:rPr>
              <a:t>Cualquier cliente puede enviar una respuesta de ARP no solicitada llamada “ARP gratuito”. Cuando un host envía un ARP gratuito, otros hosts en la subred almacenan en sus tablas de ARP la dirección MAC y la dirección IP que contiene dicho ARP.</a:t>
            </a:r>
          </a:p>
          <a:p>
            <a:pPr marL="342900" indent="-342900" algn="l" rtl="0">
              <a:buFont typeface="Arial" panose="020B0604020202020204" pitchFamily="34" charset="0"/>
              <a:buChar char="•"/>
            </a:pPr>
            <a:endParaRPr lang="es-419" sz="1600" dirty="0">
              <a:solidFill>
                <a:srgbClr val="000000"/>
              </a:solidFill>
            </a:endParaRPr>
          </a:p>
          <a:p>
            <a:pPr marL="342900" indent="-342900" algn="l" rtl="0">
              <a:buFont typeface="Arial" panose="020B0604020202020204" pitchFamily="34" charset="0"/>
              <a:buChar char="•"/>
            </a:pPr>
            <a:r>
              <a:rPr lang="es-419" sz="1600" dirty="0">
                <a:solidFill>
                  <a:srgbClr val="000000"/>
                </a:solidFill>
              </a:rPr>
              <a:t>Esta característica de ARP también significa que cualquier host puede afirmar ser el dueño de cualquier IP o MAC que elija. Un atacante puede envenenar la caché de ARP de los dispositivos en la red local y crear un ataque de MITM para redireccionar el tráfico. </a:t>
            </a:r>
          </a:p>
        </p:txBody>
      </p:sp>
    </p:spTree>
    <p:custDataLst>
      <p:tags r:id="rId1"/>
    </p:custDataLst>
    <p:extLst>
      <p:ext uri="{BB962C8B-B14F-4D97-AF65-F5344CB8AC3E}">
        <p14:creationId xmlns="" xmlns:p14="http://schemas.microsoft.com/office/powerpoint/2010/main" val="413285510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Servicios IP</a:t>
            </a:r>
            <a:r>
              <a:rPr lang="en-US" dirty="0"/>
              <a:t/>
            </a:r>
            <a:br>
              <a:rPr lang="en-US" dirty="0"/>
            </a:br>
            <a:r>
              <a:rPr lang="es-419" sz="2400"/>
              <a:t>Envenenamiento de caché de ARP</a:t>
            </a:r>
          </a:p>
        </p:txBody>
      </p:sp>
      <p:sp>
        <p:nvSpPr>
          <p:cNvPr id="4" name="Content Placeholder 3">
            <a:extLst>
              <a:ext uri="{FF2B5EF4-FFF2-40B4-BE49-F238E27FC236}">
                <a16:creationId xmlns:a16="http://schemas.microsoft.com/office/drawing/2014/main" xmlns="" id="{06F80B79-6064-AA43-B385-2E9EFD9AE32F}"/>
              </a:ext>
            </a:extLst>
          </p:cNvPr>
          <p:cNvSpPr>
            <a:spLocks noGrp="1"/>
          </p:cNvSpPr>
          <p:nvPr>
            <p:ph idx="1"/>
          </p:nvPr>
        </p:nvSpPr>
        <p:spPr>
          <a:xfrm>
            <a:off x="474662" y="731837"/>
            <a:ext cx="8280057" cy="3689897"/>
          </a:xfrm>
        </p:spPr>
        <p:txBody>
          <a:bodyPr/>
          <a:lstStyle/>
          <a:p>
            <a:pPr algn="l" rtl="0"/>
            <a:r>
              <a:rPr lang="es-419" sz="1400" dirty="0">
                <a:solidFill>
                  <a:srgbClr val="000000"/>
                </a:solidFill>
              </a:rPr>
              <a:t>El envenenamiento de caché ARP se puede usar para lanzar varios ataques de MITM.</a:t>
            </a:r>
          </a:p>
          <a:p>
            <a:pPr algn="l" rtl="0"/>
            <a:endParaRPr lang="es-419" sz="1400" dirty="0">
              <a:solidFill>
                <a:srgbClr val="000000"/>
              </a:solidFill>
            </a:endParaRPr>
          </a:p>
          <a:p>
            <a:pPr marL="342900" indent="-342900" algn="l" rtl="0">
              <a:buFont typeface="+mj-lt"/>
              <a:buAutoNum type="arabicPeriod"/>
            </a:pPr>
            <a:r>
              <a:rPr lang="es-419" sz="1400" dirty="0">
                <a:solidFill>
                  <a:srgbClr val="000000"/>
                </a:solidFill>
              </a:rPr>
              <a:t>La PC-A necesita la dirección MAC de su </a:t>
            </a:r>
            <a:r>
              <a:rPr lang="es-419" sz="1400" dirty="0" err="1">
                <a:solidFill>
                  <a:srgbClr val="000000"/>
                </a:solidFill>
              </a:rPr>
              <a:t>gateway</a:t>
            </a:r>
            <a:r>
              <a:rPr lang="es-419" sz="1400" dirty="0">
                <a:solidFill>
                  <a:srgbClr val="000000"/>
                </a:solidFill>
              </a:rPr>
              <a:t> predeterminado (R1) y, por lo tanto, envía ARP </a:t>
            </a:r>
            <a:r>
              <a:rPr lang="es-419" sz="1400" dirty="0" err="1">
                <a:solidFill>
                  <a:srgbClr val="000000"/>
                </a:solidFill>
              </a:rPr>
              <a:t>request</a:t>
            </a:r>
            <a:r>
              <a:rPr lang="es-419" sz="1400" dirty="0">
                <a:solidFill>
                  <a:srgbClr val="000000"/>
                </a:solidFill>
              </a:rPr>
              <a:t> para obtener la MAC de 192.168.10.1.</a:t>
            </a:r>
          </a:p>
          <a:p>
            <a:pPr marL="342900" indent="-342900" algn="l" rtl="0">
              <a:buFont typeface="+mj-lt"/>
              <a:buAutoNum type="arabicPeriod"/>
            </a:pPr>
            <a:r>
              <a:rPr lang="es-419" sz="1400" dirty="0">
                <a:solidFill>
                  <a:srgbClr val="000000"/>
                </a:solidFill>
              </a:rPr>
              <a:t>El R1 actualiza su caché de ARP con la IP y MAC de la PC-A y envía una respuesta ARP, la cual, a su vez, actualiza su caché de ARP con la IP y MAC del R1.</a:t>
            </a:r>
          </a:p>
          <a:p>
            <a:pPr marL="342900" indent="-342900" algn="l" rtl="0">
              <a:buFont typeface="+mj-lt"/>
              <a:buAutoNum type="arabicPeriod"/>
            </a:pPr>
            <a:r>
              <a:rPr lang="es-419" sz="1400" dirty="0">
                <a:solidFill>
                  <a:srgbClr val="000000"/>
                </a:solidFill>
              </a:rPr>
              <a:t>El atacante envía dos </a:t>
            </a:r>
            <a:r>
              <a:rPr lang="es-419" sz="1400" dirty="0" err="1">
                <a:solidFill>
                  <a:srgbClr val="000000"/>
                </a:solidFill>
              </a:rPr>
              <a:t>gratuitous</a:t>
            </a:r>
            <a:r>
              <a:rPr lang="es-419" sz="1400" dirty="0">
                <a:solidFill>
                  <a:srgbClr val="000000"/>
                </a:solidFill>
              </a:rPr>
              <a:t> ARP falsos usando su propia dirección MAC para la IP de destino indicada. La PC-A actualiza su caché de ARP y, ahora, el </a:t>
            </a:r>
            <a:r>
              <a:rPr lang="es-419" sz="1400" dirty="0" err="1">
                <a:solidFill>
                  <a:srgbClr val="000000"/>
                </a:solidFill>
              </a:rPr>
              <a:t>gateway</a:t>
            </a:r>
            <a:r>
              <a:rPr lang="es-419" sz="1400" dirty="0">
                <a:solidFill>
                  <a:srgbClr val="000000"/>
                </a:solidFill>
              </a:rPr>
              <a:t> predeterminado apunta hacia la MAC del host del atacante. El R1 también actualiza su caché de ARP con la dirección IP de la PC-A y comienza a apuntar a la dirección de MAC del atacante.</a:t>
            </a:r>
          </a:p>
          <a:p>
            <a:pPr marL="342900" indent="-342900" algn="l" rtl="0">
              <a:buFont typeface="+mj-lt"/>
              <a:buAutoNum type="arabicPeriod"/>
            </a:pPr>
            <a:endParaRPr lang="es-419" sz="1400" dirty="0">
              <a:solidFill>
                <a:srgbClr val="000000"/>
              </a:solidFill>
            </a:endParaRPr>
          </a:p>
          <a:p>
            <a:pPr marL="0" indent="0" algn="l" rtl="0"/>
            <a:r>
              <a:rPr lang="es-419" sz="1400" dirty="0">
                <a:solidFill>
                  <a:srgbClr val="000000"/>
                </a:solidFill>
              </a:rPr>
              <a:t>El envenenamiento ARP puede ser pasivo o activo: Pasivo cuando los atacantes roban información confidencial. Activo cuando los atacantes modifican datos en tránsito o inyectan datos maliciosos.</a:t>
            </a:r>
          </a:p>
          <a:p>
            <a:pPr algn="l"/>
            <a:endParaRPr lang="en-US" sz="1400" dirty="0">
              <a:solidFill>
                <a:srgbClr val="000000"/>
              </a:solidFill>
            </a:endParaRPr>
          </a:p>
        </p:txBody>
      </p:sp>
    </p:spTree>
    <p:custDataLst>
      <p:tags r:id="rId1"/>
    </p:custDataLst>
    <p:extLst>
      <p:ext uri="{BB962C8B-B14F-4D97-AF65-F5344CB8AC3E}">
        <p14:creationId xmlns="" xmlns:p14="http://schemas.microsoft.com/office/powerpoint/2010/main" val="152040281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Estado actual de la ciberseguridad</a:t>
            </a:r>
            <a:r>
              <a:rPr lang="en-US" dirty="0"/>
              <a:t/>
            </a:r>
            <a:br>
              <a:rPr lang="en-US" dirty="0"/>
            </a:br>
            <a:r>
              <a:rPr lang="es-419" sz="2400"/>
              <a:t>Vectores de ataques de red</a:t>
            </a:r>
          </a:p>
        </p:txBody>
      </p:sp>
      <p:sp>
        <p:nvSpPr>
          <p:cNvPr id="6" name="Content Placeholder 5">
            <a:extLst>
              <a:ext uri="{FF2B5EF4-FFF2-40B4-BE49-F238E27FC236}">
                <a16:creationId xmlns:a16="http://schemas.microsoft.com/office/drawing/2014/main" xmlns="" id="{2527565D-C4C7-44EF-BD42-505F961CF16D}"/>
              </a:ext>
            </a:extLst>
          </p:cNvPr>
          <p:cNvSpPr>
            <a:spLocks noGrp="1"/>
          </p:cNvSpPr>
          <p:nvPr>
            <p:ph idx="1"/>
          </p:nvPr>
        </p:nvSpPr>
        <p:spPr>
          <a:xfrm>
            <a:off x="389281" y="911895"/>
            <a:ext cx="3685214" cy="3582831"/>
          </a:xfrm>
        </p:spPr>
        <p:txBody>
          <a:bodyPr/>
          <a:lstStyle/>
          <a:p>
            <a:pPr marL="285750" indent="-285750" algn="l" rtl="0">
              <a:buFont typeface="Arial" panose="020B0604020202020204" pitchFamily="34" charset="0"/>
              <a:buChar char="•"/>
            </a:pPr>
            <a:r>
              <a:rPr lang="es-419" sz="1400" dirty="0">
                <a:solidFill>
                  <a:srgbClr val="000000"/>
                </a:solidFill>
              </a:rPr>
              <a:t>Un vector de ataque es una ruta por la cual un atacante puede obtener acceso a un servidor, host o red. Los vectores de ataque se originan dentro o fuera de la red corporativa, como se muestra en la figura. </a:t>
            </a:r>
          </a:p>
          <a:p>
            <a:pPr marL="0" indent="0" algn="l" rtl="0"/>
            <a:endParaRPr lang="es-419" sz="1400" dirty="0">
              <a:solidFill>
                <a:srgbClr val="000000"/>
              </a:solidFill>
            </a:endParaRPr>
          </a:p>
          <a:p>
            <a:pPr marL="285750" indent="-285750" algn="l" rtl="0">
              <a:buFont typeface="Arial" panose="020B0604020202020204" pitchFamily="34" charset="0"/>
              <a:buChar char="•"/>
            </a:pPr>
            <a:r>
              <a:rPr lang="es-419" sz="1400" dirty="0">
                <a:solidFill>
                  <a:srgbClr val="000000"/>
                </a:solidFill>
              </a:rPr>
              <a:t>Las amenazas internas tienen el potencial de causar mayores daños que las amenazas externas porque los usuarios internos tienen acceso directo al edificio y a sus dispositivos de infraestructura. </a:t>
            </a:r>
          </a:p>
        </p:txBody>
      </p:sp>
      <p:pic>
        <p:nvPicPr>
          <p:cNvPr id="7" name="Picture 6">
            <a:extLst>
              <a:ext uri="{FF2B5EF4-FFF2-40B4-BE49-F238E27FC236}">
                <a16:creationId xmlns:a16="http://schemas.microsoft.com/office/drawing/2014/main" xmlns="" id="{8C5B8242-C430-4AAF-8B82-477ECF3F7FBF}"/>
              </a:ext>
            </a:extLst>
          </p:cNvPr>
          <p:cNvPicPr>
            <a:picLocks noChangeAspect="1"/>
          </p:cNvPicPr>
          <p:nvPr/>
        </p:nvPicPr>
        <p:blipFill>
          <a:blip r:embed="rId4"/>
          <a:stretch>
            <a:fillRect/>
          </a:stretch>
        </p:blipFill>
        <p:spPr>
          <a:xfrm>
            <a:off x="4172744" y="1175527"/>
            <a:ext cx="4695315" cy="2792446"/>
          </a:xfrm>
          <a:prstGeom prst="rect">
            <a:avLst/>
          </a:prstGeom>
        </p:spPr>
      </p:pic>
    </p:spTree>
    <p:custDataLst>
      <p:tags r:id="rId1"/>
    </p:custDataLst>
    <p:extLst>
      <p:ext uri="{BB962C8B-B14F-4D97-AF65-F5344CB8AC3E}">
        <p14:creationId xmlns="" xmlns:p14="http://schemas.microsoft.com/office/powerpoint/2010/main" val="111498770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Servicio IP</a:t>
            </a:r>
            <a:r>
              <a:rPr lang="en-US" dirty="0"/>
              <a:t/>
            </a:r>
            <a:br>
              <a:rPr lang="en-US" dirty="0"/>
            </a:br>
            <a:r>
              <a:rPr lang="es-419" sz="2400"/>
              <a:t>Video – Suplantación de ARP</a:t>
            </a:r>
          </a:p>
        </p:txBody>
      </p:sp>
      <p:sp>
        <p:nvSpPr>
          <p:cNvPr id="5" name="Content Placeholder 4">
            <a:extLst>
              <a:ext uri="{FF2B5EF4-FFF2-40B4-BE49-F238E27FC236}">
                <a16:creationId xmlns:a16="http://schemas.microsoft.com/office/drawing/2014/main" xmlns="" id="{E50CF0E7-6B3C-9F41-8A99-8D56163D9F41}"/>
              </a:ext>
            </a:extLst>
          </p:cNvPr>
          <p:cNvSpPr>
            <a:spLocks noGrp="1"/>
          </p:cNvSpPr>
          <p:nvPr>
            <p:ph idx="1"/>
          </p:nvPr>
        </p:nvSpPr>
        <p:spPr>
          <a:xfrm>
            <a:off x="474662" y="731837"/>
            <a:ext cx="8280057" cy="3689897"/>
          </a:xfrm>
        </p:spPr>
        <p:txBody>
          <a:bodyPr/>
          <a:lstStyle/>
          <a:p>
            <a:pPr algn="l" rtl="0"/>
            <a:r>
              <a:rPr lang="es-419">
                <a:solidFill>
                  <a:srgbClr val="000000"/>
                </a:solidFill>
              </a:rPr>
              <a:t>Este video explicará un ataque de suplantación ARP.</a:t>
            </a:r>
          </a:p>
        </p:txBody>
      </p:sp>
    </p:spTree>
    <p:custDataLst>
      <p:tags r:id="rId1"/>
    </p:custDataLst>
    <p:extLst>
      <p:ext uri="{BB962C8B-B14F-4D97-AF65-F5344CB8AC3E}">
        <p14:creationId xmlns="" xmlns:p14="http://schemas.microsoft.com/office/powerpoint/2010/main" val="324760932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Servicios IP</a:t>
            </a:r>
            <a:r>
              <a:rPr lang="en-US" dirty="0"/>
              <a:t/>
            </a:r>
            <a:br>
              <a:rPr lang="en-US" dirty="0"/>
            </a:br>
            <a:r>
              <a:rPr lang="es-419" sz="2400"/>
              <a:t>Ataques de DNS</a:t>
            </a:r>
          </a:p>
        </p:txBody>
      </p:sp>
      <p:sp>
        <p:nvSpPr>
          <p:cNvPr id="4" name="Content Placeholder 3">
            <a:extLst>
              <a:ext uri="{FF2B5EF4-FFF2-40B4-BE49-F238E27FC236}">
                <a16:creationId xmlns:a16="http://schemas.microsoft.com/office/drawing/2014/main" xmlns="" id="{7A7466AB-C536-A94E-9964-9EDC42C2BAA3}"/>
              </a:ext>
            </a:extLst>
          </p:cNvPr>
          <p:cNvSpPr>
            <a:spLocks noGrp="1"/>
          </p:cNvSpPr>
          <p:nvPr>
            <p:ph idx="1"/>
          </p:nvPr>
        </p:nvSpPr>
        <p:spPr>
          <a:xfrm>
            <a:off x="474662" y="731837"/>
            <a:ext cx="8280057" cy="3689897"/>
          </a:xfrm>
        </p:spPr>
        <p:txBody>
          <a:bodyPr/>
          <a:lstStyle/>
          <a:p>
            <a:pPr marL="285750" indent="-285750" algn="l" rtl="0">
              <a:buFont typeface="Arial" panose="020B0604020202020204" pitchFamily="34" charset="0"/>
              <a:buChar char="•"/>
            </a:pPr>
            <a:r>
              <a:rPr lang="es-419" sz="1400" dirty="0">
                <a:solidFill>
                  <a:srgbClr val="000000"/>
                </a:solidFill>
              </a:rPr>
              <a:t>El protocolo de Servicio de Nombres de Dominio (DNS) define un servicio automatizado que coincide con los nombres de recursos, como www.cisco.com, con su dirección de red numérica, ya sea dirección IPv4 o IPv6. Incluye el formato para las consultas, respuestas y datos, y usa registros de recursos (RR) para identificar el tipo de respuesta de DNS.</a:t>
            </a:r>
          </a:p>
          <a:p>
            <a:pPr marL="285750" indent="-285750" algn="l" rtl="0">
              <a:buFont typeface="Arial" panose="020B0604020202020204" pitchFamily="34" charset="0"/>
              <a:buChar char="•"/>
            </a:pPr>
            <a:endParaRPr lang="es-419" sz="1400" dirty="0">
              <a:solidFill>
                <a:srgbClr val="000000"/>
              </a:solidFill>
            </a:endParaRPr>
          </a:p>
          <a:p>
            <a:pPr marL="285750" indent="-285750" algn="l" rtl="0">
              <a:buFont typeface="Arial" panose="020B0604020202020204" pitchFamily="34" charset="0"/>
              <a:buChar char="•"/>
            </a:pPr>
            <a:r>
              <a:rPr lang="es-419" sz="1400" dirty="0">
                <a:solidFill>
                  <a:srgbClr val="000000"/>
                </a:solidFill>
              </a:rPr>
              <a:t>La protección de DNS suele pasarse por alto. Sin embargo, es fundamental para el funcionamiento de una red y debe protegerse correctamente.</a:t>
            </a:r>
          </a:p>
          <a:p>
            <a:pPr marL="285750" indent="-285750" algn="l" rtl="0">
              <a:buFont typeface="Arial" panose="020B0604020202020204" pitchFamily="34" charset="0"/>
              <a:buChar char="•"/>
            </a:pPr>
            <a:endParaRPr lang="es-419" sz="1400" dirty="0">
              <a:solidFill>
                <a:srgbClr val="000000"/>
              </a:solidFill>
            </a:endParaRPr>
          </a:p>
          <a:p>
            <a:pPr marL="285750" indent="-285750" algn="l" rtl="0">
              <a:buFont typeface="Arial" panose="020B0604020202020204" pitchFamily="34" charset="0"/>
              <a:buChar char="•"/>
            </a:pPr>
            <a:r>
              <a:rPr lang="es-419" sz="1400" dirty="0">
                <a:solidFill>
                  <a:srgbClr val="000000"/>
                </a:solidFill>
              </a:rPr>
              <a:t>Los ataques DNS incluyen lo siguiente:</a:t>
            </a:r>
          </a:p>
          <a:p>
            <a:pPr marL="574735" lvl="4" indent="-285750">
              <a:buFont typeface="Courier New" panose="02070309020205020404" pitchFamily="49" charset="0"/>
              <a:buChar char="o"/>
            </a:pPr>
            <a:r>
              <a:rPr lang="es-419" sz="1400" dirty="0">
                <a:solidFill>
                  <a:srgbClr val="000000"/>
                </a:solidFill>
              </a:rPr>
              <a:t>Ataques de resolución abierta de DNS</a:t>
            </a:r>
          </a:p>
          <a:p>
            <a:pPr marL="574735" lvl="4" indent="-285750">
              <a:buFont typeface="Courier New" panose="02070309020205020404" pitchFamily="49" charset="0"/>
              <a:buChar char="o"/>
            </a:pPr>
            <a:r>
              <a:rPr lang="es-419" sz="1400" dirty="0">
                <a:solidFill>
                  <a:srgbClr val="000000"/>
                </a:solidFill>
              </a:rPr>
              <a:t>Ataques sigilosos de DNS</a:t>
            </a:r>
          </a:p>
          <a:p>
            <a:pPr marL="574735" lvl="4" indent="-285750">
              <a:buFont typeface="Courier New" panose="02070309020205020404" pitchFamily="49" charset="0"/>
              <a:buChar char="o"/>
            </a:pPr>
            <a:r>
              <a:rPr lang="es-419" sz="1400" dirty="0">
                <a:solidFill>
                  <a:srgbClr val="000000"/>
                </a:solidFill>
              </a:rPr>
              <a:t>Ataques de </a:t>
            </a:r>
            <a:r>
              <a:rPr lang="es-419" sz="1400" dirty="0" err="1">
                <a:solidFill>
                  <a:srgbClr val="000000"/>
                </a:solidFill>
              </a:rPr>
              <a:t>domain</a:t>
            </a:r>
            <a:r>
              <a:rPr lang="es-419" sz="1400" dirty="0">
                <a:solidFill>
                  <a:srgbClr val="000000"/>
                </a:solidFill>
              </a:rPr>
              <a:t> </a:t>
            </a:r>
            <a:r>
              <a:rPr lang="es-419" sz="1400" dirty="0" err="1">
                <a:solidFill>
                  <a:srgbClr val="000000"/>
                </a:solidFill>
              </a:rPr>
              <a:t>shadowing</a:t>
            </a:r>
            <a:r>
              <a:rPr lang="es-419" sz="1400" dirty="0">
                <a:solidFill>
                  <a:srgbClr val="000000"/>
                </a:solidFill>
              </a:rPr>
              <a:t> de DNS</a:t>
            </a:r>
          </a:p>
          <a:p>
            <a:pPr marL="574735" lvl="4" indent="-285750">
              <a:buFont typeface="Courier New" panose="02070309020205020404" pitchFamily="49" charset="0"/>
              <a:buChar char="o"/>
            </a:pPr>
            <a:r>
              <a:rPr lang="es-419" sz="1400" dirty="0">
                <a:solidFill>
                  <a:srgbClr val="000000"/>
                </a:solidFill>
              </a:rPr>
              <a:t>Ataques de tunelización de DNS</a:t>
            </a:r>
          </a:p>
          <a:p>
            <a:pPr marL="0" indent="0" algn="l"/>
            <a:endParaRPr lang="en-US" sz="1400" dirty="0">
              <a:solidFill>
                <a:srgbClr val="000000"/>
              </a:solidFill>
            </a:endParaRPr>
          </a:p>
        </p:txBody>
      </p:sp>
    </p:spTree>
    <p:custDataLst>
      <p:tags r:id="rId1"/>
    </p:custDataLst>
    <p:extLst>
      <p:ext uri="{BB962C8B-B14F-4D97-AF65-F5344CB8AC3E}">
        <p14:creationId xmlns="" xmlns:p14="http://schemas.microsoft.com/office/powerpoint/2010/main" val="309697576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Servicios IP</a:t>
            </a:r>
            <a:r>
              <a:rPr lang="en-US" dirty="0"/>
              <a:t/>
            </a:r>
            <a:br>
              <a:rPr lang="en-US" dirty="0"/>
            </a:br>
            <a:r>
              <a:rPr lang="es-419" sz="2400"/>
              <a:t>Ataques de DNS (Cont.)</a:t>
            </a:r>
          </a:p>
        </p:txBody>
      </p:sp>
      <p:sp>
        <p:nvSpPr>
          <p:cNvPr id="5" name="Content Placeholder 4">
            <a:extLst>
              <a:ext uri="{FF2B5EF4-FFF2-40B4-BE49-F238E27FC236}">
                <a16:creationId xmlns:a16="http://schemas.microsoft.com/office/drawing/2014/main" xmlns="" id="{7613054B-233F-EF4E-A827-3BD4BA5A3AB8}"/>
              </a:ext>
            </a:extLst>
          </p:cNvPr>
          <p:cNvSpPr>
            <a:spLocks noGrp="1"/>
          </p:cNvSpPr>
          <p:nvPr>
            <p:ph idx="1"/>
          </p:nvPr>
        </p:nvSpPr>
        <p:spPr>
          <a:xfrm>
            <a:off x="474662" y="731838"/>
            <a:ext cx="8280057" cy="839962"/>
          </a:xfrm>
        </p:spPr>
        <p:txBody>
          <a:bodyPr/>
          <a:lstStyle/>
          <a:p>
            <a:pPr marL="0" indent="0" algn="l" rtl="0"/>
            <a:r>
              <a:rPr lang="es-419" sz="1400" dirty="0">
                <a:solidFill>
                  <a:srgbClr val="000000"/>
                </a:solidFill>
              </a:rPr>
              <a:t>Ataques de resolución abierta de DNS: Responde las consultas de clientes fuera de su dominio administrativo. Son vulnerables a múltiples actividades maliciosas descritas en la tabla.</a:t>
            </a:r>
          </a:p>
        </p:txBody>
      </p:sp>
      <p:graphicFrame>
        <p:nvGraphicFramePr>
          <p:cNvPr id="6" name="Table 5">
            <a:extLst>
              <a:ext uri="{FF2B5EF4-FFF2-40B4-BE49-F238E27FC236}">
                <a16:creationId xmlns:a16="http://schemas.microsoft.com/office/drawing/2014/main" xmlns="" id="{9D5F923B-F118-014E-87E4-D0C1E311086E}"/>
              </a:ext>
            </a:extLst>
          </p:cNvPr>
          <p:cNvGraphicFramePr>
            <a:graphicFrameLocks noGrp="1"/>
          </p:cNvGraphicFramePr>
          <p:nvPr>
            <p:extLst>
              <p:ext uri="{D42A27DB-BD31-4B8C-83A1-F6EECF244321}">
                <p14:modId xmlns="" xmlns:p14="http://schemas.microsoft.com/office/powerpoint/2010/main" val="1221733009"/>
              </p:ext>
            </p:extLst>
          </p:nvPr>
        </p:nvGraphicFramePr>
        <p:xfrm>
          <a:off x="636587" y="1571799"/>
          <a:ext cx="7870826" cy="2895600"/>
        </p:xfrm>
        <a:graphic>
          <a:graphicData uri="http://schemas.openxmlformats.org/drawingml/2006/table">
            <a:tbl>
              <a:tblPr firstRow="1" bandRow="1">
                <a:tableStyleId>{5C22544A-7EE6-4342-B048-85BDC9FD1C3A}</a:tableStyleId>
              </a:tblPr>
              <a:tblGrid>
                <a:gridCol w="2246846">
                  <a:extLst>
                    <a:ext uri="{9D8B030D-6E8A-4147-A177-3AD203B41FA5}">
                      <a16:colId xmlns:a16="http://schemas.microsoft.com/office/drawing/2014/main" xmlns="" val="3957751790"/>
                    </a:ext>
                  </a:extLst>
                </a:gridCol>
                <a:gridCol w="5623980">
                  <a:extLst>
                    <a:ext uri="{9D8B030D-6E8A-4147-A177-3AD203B41FA5}">
                      <a16:colId xmlns:a16="http://schemas.microsoft.com/office/drawing/2014/main" xmlns="" val="4255088830"/>
                    </a:ext>
                  </a:extLst>
                </a:gridCol>
              </a:tblGrid>
              <a:tr h="266566">
                <a:tc>
                  <a:txBody>
                    <a:bodyPr/>
                    <a:lstStyle/>
                    <a:p>
                      <a:pPr algn="l" rtl="0" fontAlgn="ctr"/>
                      <a:r>
                        <a:rPr lang="es-419" sz="1100" b="1">
                          <a:effectLst/>
                        </a:rPr>
                        <a:t>Vulnerabilidades de resolución de DNS</a:t>
                      </a:r>
                    </a:p>
                  </a:txBody>
                  <a:tcPr marL="47625" marR="47625" marT="47625" marB="47625" anchor="ctr"/>
                </a:tc>
                <a:tc>
                  <a:txBody>
                    <a:bodyPr/>
                    <a:lstStyle/>
                    <a:p>
                      <a:pPr algn="l" rtl="0" fontAlgn="ctr"/>
                      <a:r>
                        <a:rPr lang="es-419" sz="1100" b="1">
                          <a:effectLst/>
                        </a:rPr>
                        <a:t>Descripción</a:t>
                      </a:r>
                    </a:p>
                  </a:txBody>
                  <a:tcPr marL="47625" marR="47625" marT="47625" marB="47625" anchor="ctr"/>
                </a:tc>
                <a:extLst>
                  <a:ext uri="{0D108BD9-81ED-4DB2-BD59-A6C34878D82A}">
                    <a16:rowId xmlns:a16="http://schemas.microsoft.com/office/drawing/2014/main" xmlns="" val="1051490211"/>
                  </a:ext>
                </a:extLst>
              </a:tr>
              <a:tr h="594297">
                <a:tc>
                  <a:txBody>
                    <a:bodyPr/>
                    <a:lstStyle/>
                    <a:p>
                      <a:pPr rtl="0" fontAlgn="ctr"/>
                      <a:r>
                        <a:rPr lang="es-419" sz="1100" b="1" dirty="0">
                          <a:effectLst/>
                        </a:rPr>
                        <a:t>Ataque de envenenamiento de caché DNS</a:t>
                      </a:r>
                    </a:p>
                  </a:txBody>
                  <a:tcPr marL="47625" marR="47625" marT="47625" marB="47625" anchor="ctr"/>
                </a:tc>
                <a:tc>
                  <a:txBody>
                    <a:bodyPr/>
                    <a:lstStyle/>
                    <a:p>
                      <a:pPr rtl="0" fontAlgn="ctr"/>
                      <a:r>
                        <a:rPr lang="es-419" sz="1100" b="0">
                          <a:effectLst/>
                        </a:rPr>
                        <a:t>Los atacantes envían registros de recursos (RR) falsificados a una "DNS resolver" para redirigir a los usuarios de sitios legítimos a sitios maliciosos. Estos ataques se pueden utilizar para informar a la resolución de DNS que utilice un servidor de nombre malicioso que proporciona información del RR para actividades maliciosas.</a:t>
                      </a:r>
                    </a:p>
                  </a:txBody>
                  <a:tcPr marL="47625" marR="47625" marT="47625" marB="47625" anchor="ctr"/>
                </a:tc>
                <a:extLst>
                  <a:ext uri="{0D108BD9-81ED-4DB2-BD59-A6C34878D82A}">
                    <a16:rowId xmlns:a16="http://schemas.microsoft.com/office/drawing/2014/main" xmlns="" val="2396605549"/>
                  </a:ext>
                </a:extLst>
              </a:tr>
              <a:tr h="725754">
                <a:tc>
                  <a:txBody>
                    <a:bodyPr/>
                    <a:lstStyle/>
                    <a:p>
                      <a:pPr rtl="0" fontAlgn="ctr"/>
                      <a:r>
                        <a:rPr lang="es-419" sz="1100" b="1">
                          <a:effectLst/>
                        </a:rPr>
                        <a:t>Ataque de amplificación y reflexión de DNS</a:t>
                      </a:r>
                    </a:p>
                  </a:txBody>
                  <a:tcPr marL="47625" marR="47625" marT="47625" marB="47625" anchor="ctr"/>
                </a:tc>
                <a:tc>
                  <a:txBody>
                    <a:bodyPr/>
                    <a:lstStyle/>
                    <a:p>
                      <a:pPr rtl="0" fontAlgn="ctr"/>
                      <a:r>
                        <a:rPr lang="es-419" sz="1100" b="0">
                          <a:effectLst/>
                        </a:rPr>
                        <a:t>Los atacantes usan ataque DoS o DDoS para aumentar el volumen de ataques y para ocultar la verdadera fuente de un ataque. Los atacantes envían mensajes de DNS a las resoluciones abiertas utilizando la dirección IP de un host de destino. Estos ataques son posibles porque la resolución abierta responde las consultas de cualquiera que pregunte.</a:t>
                      </a:r>
                    </a:p>
                  </a:txBody>
                  <a:tcPr marL="47625" marR="47625" marT="47625" marB="47625" anchor="ctr"/>
                </a:tc>
                <a:extLst>
                  <a:ext uri="{0D108BD9-81ED-4DB2-BD59-A6C34878D82A}">
                    <a16:rowId xmlns:a16="http://schemas.microsoft.com/office/drawing/2014/main" xmlns="" val="2612989220"/>
                  </a:ext>
                </a:extLst>
              </a:tr>
              <a:tr h="594297">
                <a:tc>
                  <a:txBody>
                    <a:bodyPr/>
                    <a:lstStyle/>
                    <a:p>
                      <a:pPr rtl="0" fontAlgn="ctr"/>
                      <a:r>
                        <a:rPr lang="es-419" sz="1100" b="1">
                          <a:effectLst/>
                        </a:rPr>
                        <a:t>Ataques de recursos disponibles de DNS</a:t>
                      </a:r>
                    </a:p>
                  </a:txBody>
                  <a:tcPr marL="47625" marR="47625" marT="47625" marB="47625" anchor="ctr"/>
                </a:tc>
                <a:tc>
                  <a:txBody>
                    <a:bodyPr/>
                    <a:lstStyle/>
                    <a:p>
                      <a:pPr rtl="0" fontAlgn="ctr"/>
                      <a:r>
                        <a:rPr lang="es-419" sz="1100" b="0" dirty="0">
                          <a:effectLst/>
                        </a:rPr>
                        <a:t>Un ataque DoS que consume los recursos de los DNS open </a:t>
                      </a:r>
                      <a:r>
                        <a:rPr lang="es-419" sz="1100" b="0" dirty="0" err="1">
                          <a:effectLst/>
                        </a:rPr>
                        <a:t>resolvers</a:t>
                      </a:r>
                      <a:r>
                        <a:rPr lang="es-419" sz="1100" b="0" dirty="0">
                          <a:effectLst/>
                        </a:rPr>
                        <a:t>. Este ataque de DoS consume todos los recursos disponibles para afectar negativamente las operaciones de la resolución de DNS abierta. El impacto de este ataque de DoS puede requerir el reinicio de la resolución de DNS abierta o la interrupción y el reinicio de los servicios.</a:t>
                      </a:r>
                    </a:p>
                  </a:txBody>
                  <a:tcPr marL="47625" marR="47625" marT="47625" marB="47625" anchor="ctr"/>
                </a:tc>
                <a:extLst>
                  <a:ext uri="{0D108BD9-81ED-4DB2-BD59-A6C34878D82A}">
                    <a16:rowId xmlns:a16="http://schemas.microsoft.com/office/drawing/2014/main" xmlns="" val="591442658"/>
                  </a:ext>
                </a:extLst>
              </a:tr>
            </a:tbl>
          </a:graphicData>
        </a:graphic>
      </p:graphicFrame>
    </p:spTree>
    <p:custDataLst>
      <p:tags r:id="rId1"/>
    </p:custDataLst>
    <p:extLst>
      <p:ext uri="{BB962C8B-B14F-4D97-AF65-F5344CB8AC3E}">
        <p14:creationId xmlns="" xmlns:p14="http://schemas.microsoft.com/office/powerpoint/2010/main" val="250755582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Servicios IP</a:t>
            </a:r>
            <a:r>
              <a:rPr lang="en-US" dirty="0"/>
              <a:t/>
            </a:r>
            <a:br>
              <a:rPr lang="en-US" dirty="0"/>
            </a:br>
            <a:r>
              <a:rPr lang="es-419" sz="2400"/>
              <a:t>Ataques de DNS (Cont.)</a:t>
            </a:r>
          </a:p>
        </p:txBody>
      </p:sp>
      <p:sp>
        <p:nvSpPr>
          <p:cNvPr id="5" name="Content Placeholder 4">
            <a:extLst>
              <a:ext uri="{FF2B5EF4-FFF2-40B4-BE49-F238E27FC236}">
                <a16:creationId xmlns:a16="http://schemas.microsoft.com/office/drawing/2014/main" xmlns="" id="{7613054B-233F-EF4E-A827-3BD4BA5A3AB8}"/>
              </a:ext>
            </a:extLst>
          </p:cNvPr>
          <p:cNvSpPr>
            <a:spLocks noGrp="1"/>
          </p:cNvSpPr>
          <p:nvPr>
            <p:ph idx="1"/>
          </p:nvPr>
        </p:nvSpPr>
        <p:spPr>
          <a:xfrm>
            <a:off x="474662" y="731838"/>
            <a:ext cx="8280057" cy="618498"/>
          </a:xfrm>
        </p:spPr>
        <p:txBody>
          <a:bodyPr/>
          <a:lstStyle/>
          <a:p>
            <a:pPr marL="0" indent="0" algn="l" rtl="0"/>
            <a:r>
              <a:rPr lang="es-419" sz="1400" dirty="0">
                <a:solidFill>
                  <a:srgbClr val="000000"/>
                </a:solidFill>
              </a:rPr>
              <a:t>Ataques de DNS Sigilosas: Para ocultar su identidad, los atacantes también utilizan las técnicas de DNS sigilosas descritas en la siguiente tabla.</a:t>
            </a:r>
          </a:p>
        </p:txBody>
      </p:sp>
      <p:graphicFrame>
        <p:nvGraphicFramePr>
          <p:cNvPr id="2" name="Table 1">
            <a:extLst>
              <a:ext uri="{FF2B5EF4-FFF2-40B4-BE49-F238E27FC236}">
                <a16:creationId xmlns:a16="http://schemas.microsoft.com/office/drawing/2014/main" xmlns="" id="{F5F6B81B-E2E6-F34D-B87D-6D9B8AE94047}"/>
              </a:ext>
            </a:extLst>
          </p:cNvPr>
          <p:cNvGraphicFramePr>
            <a:graphicFrameLocks noGrp="1"/>
          </p:cNvGraphicFramePr>
          <p:nvPr>
            <p:extLst>
              <p:ext uri="{D42A27DB-BD31-4B8C-83A1-F6EECF244321}">
                <p14:modId xmlns="" xmlns:p14="http://schemas.microsoft.com/office/powerpoint/2010/main" val="4054499268"/>
              </p:ext>
            </p:extLst>
          </p:nvPr>
        </p:nvGraphicFramePr>
        <p:xfrm>
          <a:off x="636587" y="1463674"/>
          <a:ext cx="7870826" cy="2947988"/>
        </p:xfrm>
        <a:graphic>
          <a:graphicData uri="http://schemas.openxmlformats.org/drawingml/2006/table">
            <a:tbl>
              <a:tblPr firstRow="1" bandRow="1">
                <a:tableStyleId>{5C22544A-7EE6-4342-B048-85BDC9FD1C3A}</a:tableStyleId>
              </a:tblPr>
              <a:tblGrid>
                <a:gridCol w="1513626">
                  <a:extLst>
                    <a:ext uri="{9D8B030D-6E8A-4147-A177-3AD203B41FA5}">
                      <a16:colId xmlns:a16="http://schemas.microsoft.com/office/drawing/2014/main" xmlns="" val="3926019934"/>
                    </a:ext>
                  </a:extLst>
                </a:gridCol>
                <a:gridCol w="6357200">
                  <a:extLst>
                    <a:ext uri="{9D8B030D-6E8A-4147-A177-3AD203B41FA5}">
                      <a16:colId xmlns:a16="http://schemas.microsoft.com/office/drawing/2014/main" xmlns="" val="251562899"/>
                    </a:ext>
                  </a:extLst>
                </a:gridCol>
              </a:tblGrid>
              <a:tr h="530450">
                <a:tc>
                  <a:txBody>
                    <a:bodyPr/>
                    <a:lstStyle/>
                    <a:p>
                      <a:pPr algn="l" rtl="0" fontAlgn="ctr"/>
                      <a:r>
                        <a:rPr lang="es-419" sz="1100" b="1">
                          <a:effectLst/>
                        </a:rPr>
                        <a:t>Técnicas de sigilo DNS</a:t>
                      </a:r>
                    </a:p>
                  </a:txBody>
                  <a:tcPr marL="47625" marR="47625" marT="47625" marB="47625" anchor="ctr"/>
                </a:tc>
                <a:tc>
                  <a:txBody>
                    <a:bodyPr/>
                    <a:lstStyle/>
                    <a:p>
                      <a:pPr algn="l" rtl="0" fontAlgn="ctr"/>
                      <a:r>
                        <a:rPr lang="es-419" sz="1100" b="1">
                          <a:effectLst/>
                        </a:rPr>
                        <a:t>Descripción</a:t>
                      </a:r>
                    </a:p>
                  </a:txBody>
                  <a:tcPr marL="47625" marR="47625" marT="47625" marB="47625" anchor="ctr"/>
                </a:tc>
                <a:extLst>
                  <a:ext uri="{0D108BD9-81ED-4DB2-BD59-A6C34878D82A}">
                    <a16:rowId xmlns:a16="http://schemas.microsoft.com/office/drawing/2014/main" xmlns="" val="637447233"/>
                  </a:ext>
                </a:extLst>
              </a:tr>
              <a:tr h="943544">
                <a:tc>
                  <a:txBody>
                    <a:bodyPr/>
                    <a:lstStyle/>
                    <a:p>
                      <a:pPr rtl="0" fontAlgn="ctr"/>
                      <a:r>
                        <a:rPr lang="es-419" sz="1100" b="1">
                          <a:effectLst/>
                        </a:rPr>
                        <a:t>Flujo Rápido</a:t>
                      </a:r>
                    </a:p>
                  </a:txBody>
                  <a:tcPr marL="47625" marR="47625" marT="47625" marB="47625" anchor="ctr"/>
                </a:tc>
                <a:tc>
                  <a:txBody>
                    <a:bodyPr/>
                    <a:lstStyle/>
                    <a:p>
                      <a:pPr rtl="0" fontAlgn="ctr"/>
                      <a:r>
                        <a:rPr lang="es-419" sz="1100" b="0" dirty="0">
                          <a:effectLst/>
                        </a:rPr>
                        <a:t>Los atacantes utilizan esta técnica para ocultar sus sitios de entrega de phishing y malware en una red de hosts DNS atacados que cambia rápidamente. Las direcciones IP de DNS cambian constantemente en apenas minutos. A menudo, los </a:t>
                      </a:r>
                      <a:r>
                        <a:rPr lang="es-419" sz="1100" b="0" dirty="0" err="1">
                          <a:effectLst/>
                        </a:rPr>
                        <a:t>botnets</a:t>
                      </a:r>
                      <a:r>
                        <a:rPr lang="es-419" sz="1100" b="0" dirty="0">
                          <a:effectLst/>
                        </a:rPr>
                        <a:t> emplean técnicas de flujo rápido para ocultar con eficacia servidores maliciosos y evitar su detección.</a:t>
                      </a:r>
                    </a:p>
                  </a:txBody>
                  <a:tcPr marL="47625" marR="47625" marT="47625" marB="47625" anchor="ctr"/>
                </a:tc>
                <a:extLst>
                  <a:ext uri="{0D108BD9-81ED-4DB2-BD59-A6C34878D82A}">
                    <a16:rowId xmlns:a16="http://schemas.microsoft.com/office/drawing/2014/main" xmlns="" val="401785248"/>
                  </a:ext>
                </a:extLst>
              </a:tr>
              <a:tr h="736997">
                <a:tc>
                  <a:txBody>
                    <a:bodyPr/>
                    <a:lstStyle/>
                    <a:p>
                      <a:pPr rtl="0" fontAlgn="ctr"/>
                      <a:r>
                        <a:rPr lang="es-419" sz="1100" b="1">
                          <a:effectLst/>
                        </a:rPr>
                        <a:t>Flujo IP Doble</a:t>
                      </a:r>
                    </a:p>
                  </a:txBody>
                  <a:tcPr marL="47625" marR="47625" marT="47625" marB="47625" anchor="ctr"/>
                </a:tc>
                <a:tc>
                  <a:txBody>
                    <a:bodyPr/>
                    <a:lstStyle/>
                    <a:p>
                      <a:pPr rtl="0" fontAlgn="ctr"/>
                      <a:r>
                        <a:rPr lang="es-419" sz="1100" b="0">
                          <a:effectLst/>
                        </a:rPr>
                        <a:t>Los atacantes utilizan esta técnica para cambiar rápidamente el nombre de host para las asignaciones de dirección IP y también cambiar el servidor de nombres autorizados. Esto aumenta la dificultad para identificar el origen del ataque.</a:t>
                      </a:r>
                    </a:p>
                  </a:txBody>
                  <a:tcPr marL="47625" marR="47625" marT="47625" marB="47625" anchor="ctr"/>
                </a:tc>
                <a:extLst>
                  <a:ext uri="{0D108BD9-81ED-4DB2-BD59-A6C34878D82A}">
                    <a16:rowId xmlns:a16="http://schemas.microsoft.com/office/drawing/2014/main" xmlns="" val="538943384"/>
                  </a:ext>
                </a:extLst>
              </a:tr>
              <a:tr h="736997">
                <a:tc>
                  <a:txBody>
                    <a:bodyPr/>
                    <a:lstStyle/>
                    <a:p>
                      <a:pPr rtl="0" fontAlgn="ctr"/>
                      <a:r>
                        <a:rPr lang="es-419" sz="1100" b="1">
                          <a:effectLst/>
                        </a:rPr>
                        <a:t>Algoritmos de generación de dominio</a:t>
                      </a:r>
                    </a:p>
                  </a:txBody>
                  <a:tcPr marL="47625" marR="47625" marT="47625" marB="47625" anchor="ctr"/>
                </a:tc>
                <a:tc>
                  <a:txBody>
                    <a:bodyPr/>
                    <a:lstStyle/>
                    <a:p>
                      <a:pPr rtl="0" fontAlgn="ctr"/>
                      <a:r>
                        <a:rPr lang="es-419" sz="1100" b="0" dirty="0">
                          <a:effectLst/>
                        </a:rPr>
                        <a:t>Los atacantes utilizan esta técnica en malware para generar aleatoriamente nombres de dominio que puedan utilizarse como puntos de encuentro de sus servidores de comando y control (C&amp;C).</a:t>
                      </a:r>
                    </a:p>
                  </a:txBody>
                  <a:tcPr marL="47625" marR="47625" marT="47625" marB="47625" anchor="ctr"/>
                </a:tc>
                <a:extLst>
                  <a:ext uri="{0D108BD9-81ED-4DB2-BD59-A6C34878D82A}">
                    <a16:rowId xmlns:a16="http://schemas.microsoft.com/office/drawing/2014/main" xmlns="" val="4165334643"/>
                  </a:ext>
                </a:extLst>
              </a:tr>
            </a:tbl>
          </a:graphicData>
        </a:graphic>
      </p:graphicFrame>
    </p:spTree>
    <p:custDataLst>
      <p:tags r:id="rId1"/>
    </p:custDataLst>
    <p:extLst>
      <p:ext uri="{BB962C8B-B14F-4D97-AF65-F5344CB8AC3E}">
        <p14:creationId xmlns="" xmlns:p14="http://schemas.microsoft.com/office/powerpoint/2010/main" val="340947520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Servicios IP</a:t>
            </a:r>
            <a:r>
              <a:rPr lang="en-US" dirty="0"/>
              <a:t/>
            </a:r>
            <a:br>
              <a:rPr lang="en-US" dirty="0"/>
            </a:br>
            <a:r>
              <a:rPr lang="es-419" sz="2400"/>
              <a:t>Ataques de DNS (Cont.)</a:t>
            </a:r>
          </a:p>
        </p:txBody>
      </p:sp>
      <p:sp>
        <p:nvSpPr>
          <p:cNvPr id="5" name="Content Placeholder 4">
            <a:extLst>
              <a:ext uri="{FF2B5EF4-FFF2-40B4-BE49-F238E27FC236}">
                <a16:creationId xmlns:a16="http://schemas.microsoft.com/office/drawing/2014/main" xmlns="" id="{7613054B-233F-EF4E-A827-3BD4BA5A3AB8}"/>
              </a:ext>
            </a:extLst>
          </p:cNvPr>
          <p:cNvSpPr>
            <a:spLocks noGrp="1"/>
          </p:cNvSpPr>
          <p:nvPr>
            <p:ph idx="1"/>
          </p:nvPr>
        </p:nvSpPr>
        <p:spPr>
          <a:xfrm>
            <a:off x="474662" y="731837"/>
            <a:ext cx="8280057" cy="3689897"/>
          </a:xfrm>
        </p:spPr>
        <p:txBody>
          <a:bodyPr/>
          <a:lstStyle/>
          <a:p>
            <a:pPr marL="0" indent="0" algn="l" rtl="0"/>
            <a:r>
              <a:rPr lang="es-419" sz="1400" b="1" dirty="0">
                <a:solidFill>
                  <a:srgbClr val="000000"/>
                </a:solidFill>
              </a:rPr>
              <a:t>Ataques de </a:t>
            </a:r>
            <a:r>
              <a:rPr lang="es-419" sz="1400" b="1" dirty="0" err="1">
                <a:solidFill>
                  <a:srgbClr val="000000"/>
                </a:solidFill>
              </a:rPr>
              <a:t>Domain</a:t>
            </a:r>
            <a:r>
              <a:rPr lang="es-419" sz="1400" b="1" dirty="0">
                <a:solidFill>
                  <a:srgbClr val="000000"/>
                </a:solidFill>
              </a:rPr>
              <a:t> </a:t>
            </a:r>
            <a:r>
              <a:rPr lang="es-419" sz="1400" b="1" dirty="0" err="1">
                <a:solidFill>
                  <a:srgbClr val="000000"/>
                </a:solidFill>
              </a:rPr>
              <a:t>Shadowing</a:t>
            </a:r>
            <a:r>
              <a:rPr lang="es-419" sz="1400" b="1" dirty="0">
                <a:solidFill>
                  <a:srgbClr val="000000"/>
                </a:solidFill>
              </a:rPr>
              <a:t> de DNS: </a:t>
            </a:r>
            <a:r>
              <a:rPr lang="es-419" sz="1400" dirty="0">
                <a:solidFill>
                  <a:srgbClr val="000000"/>
                </a:solidFill>
              </a:rPr>
              <a:t>El </a:t>
            </a:r>
            <a:r>
              <a:rPr lang="es-419" sz="1400" dirty="0" err="1">
                <a:solidFill>
                  <a:srgbClr val="000000"/>
                </a:solidFill>
              </a:rPr>
              <a:t>domain</a:t>
            </a:r>
            <a:r>
              <a:rPr lang="es-419" sz="1400" dirty="0">
                <a:solidFill>
                  <a:srgbClr val="000000"/>
                </a:solidFill>
              </a:rPr>
              <a:t> </a:t>
            </a:r>
            <a:r>
              <a:rPr lang="es-419" sz="1400" dirty="0" err="1">
                <a:solidFill>
                  <a:srgbClr val="000000"/>
                </a:solidFill>
              </a:rPr>
              <a:t>shadowing</a:t>
            </a:r>
            <a:r>
              <a:rPr lang="es-419" sz="1400" dirty="0">
                <a:solidFill>
                  <a:srgbClr val="000000"/>
                </a:solidFill>
              </a:rPr>
              <a:t> implica que el atacante reúna credenciales de la cuenta de dominio para crear silenciosamente múltiples subdominios para usar durante los ataques. </a:t>
            </a:r>
          </a:p>
          <a:p>
            <a:pPr marL="0" indent="0" algn="l" rtl="0"/>
            <a:endParaRPr lang="es-419" sz="1400" dirty="0">
              <a:solidFill>
                <a:srgbClr val="000000"/>
              </a:solidFill>
            </a:endParaRPr>
          </a:p>
          <a:p>
            <a:pPr marL="0" indent="0" algn="l" rtl="0"/>
            <a:r>
              <a:rPr lang="es-419" sz="1400" dirty="0">
                <a:solidFill>
                  <a:srgbClr val="000000"/>
                </a:solidFill>
              </a:rPr>
              <a:t>Estos subdominios generalmente apuntan a servidores maliciosos sin alertar al propietario real del dominio principal.</a:t>
            </a:r>
          </a:p>
        </p:txBody>
      </p:sp>
    </p:spTree>
    <p:custDataLst>
      <p:tags r:id="rId1"/>
    </p:custDataLst>
    <p:extLst>
      <p:ext uri="{BB962C8B-B14F-4D97-AF65-F5344CB8AC3E}">
        <p14:creationId xmlns="" xmlns:p14="http://schemas.microsoft.com/office/powerpoint/2010/main" val="88988492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Servicios IP</a:t>
            </a:r>
            <a:r>
              <a:rPr lang="en-US" dirty="0"/>
              <a:t/>
            </a:r>
            <a:br>
              <a:rPr lang="en-US" dirty="0"/>
            </a:br>
            <a:r>
              <a:rPr lang="es-419" sz="2400"/>
              <a:t>Túnel de DNS</a:t>
            </a:r>
          </a:p>
        </p:txBody>
      </p:sp>
      <p:sp>
        <p:nvSpPr>
          <p:cNvPr id="5" name="Content Placeholder 4">
            <a:extLst>
              <a:ext uri="{FF2B5EF4-FFF2-40B4-BE49-F238E27FC236}">
                <a16:creationId xmlns:a16="http://schemas.microsoft.com/office/drawing/2014/main" xmlns="" id="{7613054B-233F-EF4E-A827-3BD4BA5A3AB8}"/>
              </a:ext>
            </a:extLst>
          </p:cNvPr>
          <p:cNvSpPr>
            <a:spLocks noGrp="1"/>
          </p:cNvSpPr>
          <p:nvPr>
            <p:ph idx="1"/>
          </p:nvPr>
        </p:nvSpPr>
        <p:spPr>
          <a:xfrm>
            <a:off x="431971" y="603048"/>
            <a:ext cx="8280057" cy="3689897"/>
          </a:xfrm>
        </p:spPr>
        <p:txBody>
          <a:bodyPr/>
          <a:lstStyle/>
          <a:p>
            <a:pPr marL="342900" indent="-342900" algn="l" rtl="0">
              <a:buFont typeface="Arial" panose="020B0604020202020204" pitchFamily="34" charset="0"/>
              <a:buChar char="•"/>
            </a:pPr>
            <a:r>
              <a:rPr lang="es-419" sz="1300" dirty="0">
                <a:solidFill>
                  <a:srgbClr val="000000"/>
                </a:solidFill>
              </a:rPr>
              <a:t>Los atacantes que utilizan la tunelización de DNS colocan tráfico que no es DNS en tráfico DNS. Este método a menudo evita las soluciones de seguridad cuando un atacantes desea comunicarse con </a:t>
            </a:r>
            <a:r>
              <a:rPr lang="es-419" sz="1300" dirty="0" err="1">
                <a:solidFill>
                  <a:srgbClr val="000000"/>
                </a:solidFill>
              </a:rPr>
              <a:t>bots</a:t>
            </a:r>
            <a:r>
              <a:rPr lang="es-419" sz="1300" dirty="0">
                <a:solidFill>
                  <a:srgbClr val="000000"/>
                </a:solidFill>
              </a:rPr>
              <a:t> dentro de una red protegida, o extraer datos de la organización. Así es como funciona el túnel DNS para los comandos </a:t>
            </a:r>
            <a:r>
              <a:rPr lang="es-419" sz="1300" dirty="0" err="1">
                <a:solidFill>
                  <a:srgbClr val="000000"/>
                </a:solidFill>
              </a:rPr>
              <a:t>CnC</a:t>
            </a:r>
            <a:r>
              <a:rPr lang="es-419" sz="1300" dirty="0">
                <a:solidFill>
                  <a:srgbClr val="000000"/>
                </a:solidFill>
              </a:rPr>
              <a:t> enviados a una </a:t>
            </a:r>
            <a:r>
              <a:rPr lang="es-419" sz="1300" dirty="0" err="1">
                <a:solidFill>
                  <a:srgbClr val="000000"/>
                </a:solidFill>
              </a:rPr>
              <a:t>botnet</a:t>
            </a:r>
            <a:r>
              <a:rPr lang="es-419" sz="1300" dirty="0">
                <a:solidFill>
                  <a:srgbClr val="000000"/>
                </a:solidFill>
              </a:rPr>
              <a:t>:</a:t>
            </a:r>
          </a:p>
          <a:p>
            <a:pPr marL="921066" lvl="5" indent="-342900">
              <a:buFont typeface="+mj-lt"/>
              <a:buAutoNum type="arabicPeriod"/>
            </a:pPr>
            <a:r>
              <a:rPr lang="es-419" sz="1250" dirty="0">
                <a:solidFill>
                  <a:srgbClr val="000000"/>
                </a:solidFill>
              </a:rPr>
              <a:t>Los datos se dividen en varias partes codificadas.</a:t>
            </a:r>
          </a:p>
          <a:p>
            <a:pPr marL="921066" lvl="5" indent="-342900">
              <a:buFont typeface="+mj-lt"/>
              <a:buAutoNum type="arabicPeriod"/>
            </a:pPr>
            <a:r>
              <a:rPr lang="es-419" sz="1250" dirty="0">
                <a:solidFill>
                  <a:srgbClr val="000000"/>
                </a:solidFill>
              </a:rPr>
              <a:t>Cada parte se coloca en una etiqueta de nombre de dominio de nivel inferior de la consulta de DNS.</a:t>
            </a:r>
          </a:p>
          <a:p>
            <a:pPr marL="921066" lvl="5" indent="-342900">
              <a:buFont typeface="+mj-lt"/>
              <a:buAutoNum type="arabicPeriod"/>
            </a:pPr>
            <a:r>
              <a:rPr lang="es-419" sz="1250" dirty="0">
                <a:solidFill>
                  <a:srgbClr val="000000"/>
                </a:solidFill>
              </a:rPr>
              <a:t>Dado que no hay ninguna respuesta del DNS local o en red para la consulta, la solicitud se envía a los servidores DNS recursivos del ISP.</a:t>
            </a:r>
          </a:p>
          <a:p>
            <a:pPr marL="921066" lvl="5" indent="-342900">
              <a:buFont typeface="+mj-lt"/>
              <a:buAutoNum type="arabicPeriod"/>
            </a:pPr>
            <a:r>
              <a:rPr lang="es-419" sz="1250" dirty="0">
                <a:solidFill>
                  <a:srgbClr val="000000"/>
                </a:solidFill>
              </a:rPr>
              <a:t>El servicio de DNS recursivo reenvía la consulta al servidor de nombres autorizado del atacante.</a:t>
            </a:r>
          </a:p>
          <a:p>
            <a:pPr marL="921066" lvl="5" indent="-342900">
              <a:buFont typeface="+mj-lt"/>
              <a:buAutoNum type="arabicPeriod"/>
            </a:pPr>
            <a:r>
              <a:rPr lang="es-419" sz="1250" dirty="0">
                <a:solidFill>
                  <a:srgbClr val="000000"/>
                </a:solidFill>
              </a:rPr>
              <a:t>El proceso se repite hasta que se envían todas las consultas que contienen las partes.</a:t>
            </a:r>
          </a:p>
          <a:p>
            <a:pPr marL="921066" lvl="5" indent="-342900">
              <a:buFont typeface="+mj-lt"/>
              <a:buAutoNum type="arabicPeriod"/>
            </a:pPr>
            <a:r>
              <a:rPr lang="es-419" sz="1250" dirty="0">
                <a:solidFill>
                  <a:srgbClr val="000000"/>
                </a:solidFill>
              </a:rPr>
              <a:t>Cuando el servidor de nombre autorizado del atacante recibe las consultas de DNS de los dispositivos infectados, envía las respuestas para cada consulta de DNS, las cuales contienen los comandos </a:t>
            </a:r>
            <a:r>
              <a:rPr lang="es-419" sz="1250" dirty="0" err="1">
                <a:solidFill>
                  <a:srgbClr val="000000"/>
                </a:solidFill>
              </a:rPr>
              <a:t>CnC</a:t>
            </a:r>
            <a:r>
              <a:rPr lang="es-419" sz="1250" dirty="0">
                <a:solidFill>
                  <a:srgbClr val="000000"/>
                </a:solidFill>
              </a:rPr>
              <a:t> encapsulados y codificados.</a:t>
            </a:r>
          </a:p>
          <a:p>
            <a:pPr marL="921066" lvl="5" indent="-342900">
              <a:buFont typeface="+mj-lt"/>
              <a:buAutoNum type="arabicPeriod"/>
            </a:pPr>
            <a:r>
              <a:rPr lang="es-419" sz="1250" dirty="0">
                <a:solidFill>
                  <a:srgbClr val="000000"/>
                </a:solidFill>
              </a:rPr>
              <a:t>El malware en el host atacado vuelve a combinar las partes y ejecuta los comandos ocultos dentro del registro DNS.</a:t>
            </a:r>
          </a:p>
          <a:p>
            <a:pPr marL="342900" indent="-342900" algn="l" rtl="0">
              <a:buFont typeface="Arial" panose="020B0604020202020204" pitchFamily="34" charset="0"/>
              <a:buChar char="•"/>
            </a:pPr>
            <a:r>
              <a:rPr lang="es-419" sz="1300" dirty="0">
                <a:solidFill>
                  <a:srgbClr val="000000"/>
                </a:solidFill>
              </a:rPr>
              <a:t>Para detener el túnel DNS, el administrador de la red debe usar un filtro que inspeccione el tráfico DNS. Preste especial atención a las consultas de DNS que son más largas de lo normal, o las que tienen un nombre de dominio sospechoso.</a:t>
            </a:r>
          </a:p>
          <a:p>
            <a:pPr marL="342900" indent="-342900" algn="l" rtl="0">
              <a:buFont typeface="Arial" panose="020B0604020202020204" pitchFamily="34" charset="0"/>
              <a:buChar char="•"/>
            </a:pPr>
            <a:endParaRPr lang="es-419" sz="1300" dirty="0">
              <a:solidFill>
                <a:srgbClr val="000000"/>
              </a:solidFill>
            </a:endParaRPr>
          </a:p>
        </p:txBody>
      </p:sp>
    </p:spTree>
    <p:custDataLst>
      <p:tags r:id="rId1"/>
    </p:custDataLst>
    <p:extLst>
      <p:ext uri="{BB962C8B-B14F-4D97-AF65-F5344CB8AC3E}">
        <p14:creationId xmlns="" xmlns:p14="http://schemas.microsoft.com/office/powerpoint/2010/main" val="9064859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Servicios IP</a:t>
            </a:r>
            <a:r>
              <a:rPr lang="en-US" dirty="0"/>
              <a:t/>
            </a:r>
            <a:br>
              <a:rPr lang="en-US" dirty="0"/>
            </a:br>
            <a:r>
              <a:rPr lang="es-419" sz="2400"/>
              <a:t>DHCP</a:t>
            </a:r>
          </a:p>
        </p:txBody>
      </p:sp>
      <p:sp>
        <p:nvSpPr>
          <p:cNvPr id="4" name="Content Placeholder 3">
            <a:extLst>
              <a:ext uri="{FF2B5EF4-FFF2-40B4-BE49-F238E27FC236}">
                <a16:creationId xmlns:a16="http://schemas.microsoft.com/office/drawing/2014/main" xmlns="" id="{5CF2F02B-EAF2-DE44-BC7A-77DE07A83F9E}"/>
              </a:ext>
            </a:extLst>
          </p:cNvPr>
          <p:cNvSpPr>
            <a:spLocks noGrp="1"/>
          </p:cNvSpPr>
          <p:nvPr>
            <p:ph idx="1"/>
          </p:nvPr>
        </p:nvSpPr>
        <p:spPr>
          <a:xfrm>
            <a:off x="159543" y="960299"/>
            <a:ext cx="3704119" cy="3689897"/>
          </a:xfrm>
        </p:spPr>
        <p:txBody>
          <a:bodyPr/>
          <a:lstStyle/>
          <a:p>
            <a:pPr marL="342900" indent="-342900" algn="l" rtl="0">
              <a:buFont typeface="Arial" panose="020B0604020202020204" pitchFamily="34" charset="0"/>
              <a:buChar char="•"/>
            </a:pPr>
            <a:r>
              <a:rPr lang="es-419" sz="1400" dirty="0">
                <a:solidFill>
                  <a:srgbClr val="000000"/>
                </a:solidFill>
              </a:rPr>
              <a:t>Los servidores DHCP proporcionan dinámicamente información de configuración de IP a los clientes. </a:t>
            </a:r>
          </a:p>
          <a:p>
            <a:pPr marL="342900" indent="-342900" algn="l" rtl="0">
              <a:buFont typeface="Arial" panose="020B0604020202020204" pitchFamily="34" charset="0"/>
              <a:buChar char="•"/>
            </a:pPr>
            <a:endParaRPr lang="es-419" sz="1400" dirty="0">
              <a:solidFill>
                <a:srgbClr val="000000"/>
              </a:solidFill>
            </a:endParaRPr>
          </a:p>
          <a:p>
            <a:pPr marL="342900" indent="-342900" algn="l" rtl="0">
              <a:buFont typeface="Arial" panose="020B0604020202020204" pitchFamily="34" charset="0"/>
              <a:buChar char="•"/>
            </a:pPr>
            <a:r>
              <a:rPr lang="es-419" sz="1400" dirty="0">
                <a:solidFill>
                  <a:srgbClr val="000000"/>
                </a:solidFill>
              </a:rPr>
              <a:t>En la figura, un cliente transmite un mensaje de descubrimiento de DHCP. El servidor DHCP le responde directamente con una oferta que incluye información de direccionamiento que el cliente puede usar. El cliente transmite una solicitud DHCP para decirle al servidor que el cliente acepta la oferta. El servidor le responde directamente con un reconocimiento aceptando la solicitud.</a:t>
            </a:r>
          </a:p>
        </p:txBody>
      </p:sp>
      <p:pic>
        <p:nvPicPr>
          <p:cNvPr id="7" name="Picture 6">
            <a:extLst>
              <a:ext uri="{FF2B5EF4-FFF2-40B4-BE49-F238E27FC236}">
                <a16:creationId xmlns:a16="http://schemas.microsoft.com/office/drawing/2014/main" xmlns="" id="{6CC09945-66EB-C240-8769-DA33AA38109C}"/>
              </a:ext>
            </a:extLst>
          </p:cNvPr>
          <p:cNvPicPr>
            <a:picLocks noChangeAspect="1"/>
          </p:cNvPicPr>
          <p:nvPr/>
        </p:nvPicPr>
        <p:blipFill>
          <a:blip r:embed="rId4"/>
          <a:stretch>
            <a:fillRect/>
          </a:stretch>
        </p:blipFill>
        <p:spPr>
          <a:xfrm>
            <a:off x="3958507" y="846068"/>
            <a:ext cx="5025950" cy="3451364"/>
          </a:xfrm>
          <a:prstGeom prst="rect">
            <a:avLst/>
          </a:prstGeom>
        </p:spPr>
      </p:pic>
    </p:spTree>
    <p:custDataLst>
      <p:tags r:id="rId1"/>
    </p:custDataLst>
    <p:extLst>
      <p:ext uri="{BB962C8B-B14F-4D97-AF65-F5344CB8AC3E}">
        <p14:creationId xmlns="" xmlns:p14="http://schemas.microsoft.com/office/powerpoint/2010/main" val="40922666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Servicios IP</a:t>
            </a:r>
            <a:r>
              <a:rPr lang="en-US" dirty="0"/>
              <a:t/>
            </a:r>
            <a:br>
              <a:rPr lang="en-US" dirty="0"/>
            </a:br>
            <a:r>
              <a:rPr lang="es-419" sz="2400"/>
              <a:t>Ataques de DHCP</a:t>
            </a:r>
          </a:p>
        </p:txBody>
      </p:sp>
      <p:sp>
        <p:nvSpPr>
          <p:cNvPr id="5" name="Content Placeholder 4">
            <a:extLst>
              <a:ext uri="{FF2B5EF4-FFF2-40B4-BE49-F238E27FC236}">
                <a16:creationId xmlns:a16="http://schemas.microsoft.com/office/drawing/2014/main" xmlns="" id="{1A02B5B6-2041-9E4A-9465-D1742C972D41}"/>
              </a:ext>
            </a:extLst>
          </p:cNvPr>
          <p:cNvSpPr>
            <a:spLocks noGrp="1"/>
          </p:cNvSpPr>
          <p:nvPr>
            <p:ph idx="1"/>
          </p:nvPr>
        </p:nvSpPr>
        <p:spPr>
          <a:xfrm>
            <a:off x="255721" y="731837"/>
            <a:ext cx="8280057" cy="3689897"/>
          </a:xfrm>
        </p:spPr>
        <p:txBody>
          <a:bodyPr/>
          <a:lstStyle/>
          <a:p>
            <a:pPr marL="342900" indent="-342900" algn="l" rtl="0">
              <a:buFont typeface="Arial" panose="020B0604020202020204" pitchFamily="34" charset="0"/>
              <a:buChar char="•"/>
            </a:pPr>
            <a:r>
              <a:rPr lang="es-419" sz="1400" dirty="0">
                <a:solidFill>
                  <a:srgbClr val="000000"/>
                </a:solidFill>
              </a:rPr>
              <a:t>Un </a:t>
            </a:r>
            <a:r>
              <a:rPr lang="es-419" sz="1400" b="1" dirty="0">
                <a:solidFill>
                  <a:srgbClr val="000000"/>
                </a:solidFill>
              </a:rPr>
              <a:t>ataque de suplantación de DHCP </a:t>
            </a:r>
            <a:r>
              <a:rPr lang="es-419" sz="1400" dirty="0">
                <a:solidFill>
                  <a:srgbClr val="000000"/>
                </a:solidFill>
              </a:rPr>
              <a:t>se produce cuando un servidor DHCP malicioso se conecta a la red y brinda parámetros de configuración IP falsos a los clientes legítimos. Un servidor malicioso puede proporcionar una variedad de información engañosa:</a:t>
            </a:r>
          </a:p>
          <a:p>
            <a:pPr marL="342900" indent="-342900" algn="l" rtl="0">
              <a:buFont typeface="Arial" panose="020B0604020202020204" pitchFamily="34" charset="0"/>
              <a:buChar char="•"/>
            </a:pPr>
            <a:endParaRPr lang="es-419" sz="1400" dirty="0">
              <a:solidFill>
                <a:srgbClr val="000000"/>
              </a:solidFill>
            </a:endParaRPr>
          </a:p>
          <a:p>
            <a:pPr marL="415985" lvl="1" indent="-342900" rtl="0">
              <a:buFont typeface="Arial" panose="020B0604020202020204" pitchFamily="34" charset="0"/>
              <a:buChar char="•"/>
            </a:pPr>
            <a:r>
              <a:rPr lang="es-419" b="1" dirty="0">
                <a:solidFill>
                  <a:srgbClr val="000000"/>
                </a:solidFill>
              </a:rPr>
              <a:t>Gateway predeterminado incorrecto</a:t>
            </a:r>
            <a:r>
              <a:rPr lang="es-419" dirty="0">
                <a:solidFill>
                  <a:srgbClr val="000000"/>
                </a:solidFill>
              </a:rPr>
              <a:t>: El atacante proporciona un </a:t>
            </a:r>
            <a:r>
              <a:rPr lang="es-419" dirty="0" err="1">
                <a:solidFill>
                  <a:srgbClr val="000000"/>
                </a:solidFill>
              </a:rPr>
              <a:t>gateway</a:t>
            </a:r>
            <a:r>
              <a:rPr lang="es-419" dirty="0">
                <a:solidFill>
                  <a:srgbClr val="000000"/>
                </a:solidFill>
              </a:rPr>
              <a:t> no válido o la dirección IP de su host para crear un ataque de MITM. Esto puede pasar totalmente inadvertido, ya que el intruso intercepta el flujo de datos por la red.</a:t>
            </a:r>
          </a:p>
          <a:p>
            <a:pPr marL="415985" lvl="1" indent="-342900" rtl="0">
              <a:buFont typeface="Arial" panose="020B0604020202020204" pitchFamily="34" charset="0"/>
              <a:buChar char="•"/>
            </a:pPr>
            <a:endParaRPr lang="es-419" dirty="0">
              <a:solidFill>
                <a:srgbClr val="000000"/>
              </a:solidFill>
            </a:endParaRPr>
          </a:p>
          <a:p>
            <a:pPr marL="415985" lvl="1" indent="-342900" rtl="0">
              <a:buFont typeface="Arial" panose="020B0604020202020204" pitchFamily="34" charset="0"/>
              <a:buChar char="•"/>
            </a:pPr>
            <a:r>
              <a:rPr lang="es-419" b="1" dirty="0">
                <a:solidFill>
                  <a:srgbClr val="000000"/>
                </a:solidFill>
              </a:rPr>
              <a:t>Servidor DNS incorrecto</a:t>
            </a:r>
            <a:r>
              <a:rPr lang="es-419" dirty="0">
                <a:solidFill>
                  <a:srgbClr val="000000"/>
                </a:solidFill>
              </a:rPr>
              <a:t>: El atacante proporciona una dirección del servidor DNS incorrecta que dirige al usuario a un sitio web malicioso.</a:t>
            </a:r>
          </a:p>
          <a:p>
            <a:pPr marL="415985" lvl="1" indent="-342900" rtl="0">
              <a:buFont typeface="Arial" panose="020B0604020202020204" pitchFamily="34" charset="0"/>
              <a:buChar char="•"/>
            </a:pPr>
            <a:endParaRPr lang="es-419" dirty="0">
              <a:solidFill>
                <a:srgbClr val="000000"/>
              </a:solidFill>
            </a:endParaRPr>
          </a:p>
          <a:p>
            <a:pPr marL="415985" lvl="1" indent="-342900" rtl="0">
              <a:buFont typeface="Arial" panose="020B0604020202020204" pitchFamily="34" charset="0"/>
              <a:buChar char="•"/>
            </a:pPr>
            <a:r>
              <a:rPr lang="es-419" b="1" dirty="0">
                <a:solidFill>
                  <a:srgbClr val="000000"/>
                </a:solidFill>
              </a:rPr>
              <a:t>Dirección IP incorrecta</a:t>
            </a:r>
            <a:r>
              <a:rPr lang="es-419" dirty="0">
                <a:solidFill>
                  <a:srgbClr val="000000"/>
                </a:solidFill>
              </a:rPr>
              <a:t>: El atacante proporciona una dirección IP no válida, una dirección IP de puerta de enlace predeterminada no válida o ambas. Luego, el agente de amenaza crea un ataque de DoS en el cliente DHCP.</a:t>
            </a:r>
          </a:p>
          <a:p>
            <a:pPr marL="0" indent="0" algn="l"/>
            <a:endParaRPr lang="en-US" sz="1400" dirty="0">
              <a:solidFill>
                <a:srgbClr val="000000"/>
              </a:solidFill>
            </a:endParaRPr>
          </a:p>
        </p:txBody>
      </p:sp>
    </p:spTree>
    <p:custDataLst>
      <p:tags r:id="rId1"/>
    </p:custDataLst>
    <p:extLst>
      <p:ext uri="{BB962C8B-B14F-4D97-AF65-F5344CB8AC3E}">
        <p14:creationId xmlns="" xmlns:p14="http://schemas.microsoft.com/office/powerpoint/2010/main" val="412459208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Servicios IP</a:t>
            </a:r>
            <a:r>
              <a:rPr lang="en-US" dirty="0"/>
              <a:t/>
            </a:r>
            <a:br>
              <a:rPr lang="en-US" dirty="0"/>
            </a:br>
            <a:r>
              <a:rPr lang="es-419" sz="2400"/>
              <a:t>Ataques de DHCP (Cont.)</a:t>
            </a:r>
          </a:p>
        </p:txBody>
      </p:sp>
      <p:sp>
        <p:nvSpPr>
          <p:cNvPr id="4" name="Content Placeholder 3">
            <a:extLst>
              <a:ext uri="{FF2B5EF4-FFF2-40B4-BE49-F238E27FC236}">
                <a16:creationId xmlns:a16="http://schemas.microsoft.com/office/drawing/2014/main" xmlns="" id="{0FBB1A67-B6DF-6A42-BCEE-28B8D4290FB6}"/>
              </a:ext>
            </a:extLst>
          </p:cNvPr>
          <p:cNvSpPr>
            <a:spLocks noGrp="1"/>
          </p:cNvSpPr>
          <p:nvPr>
            <p:ph idx="1"/>
          </p:nvPr>
        </p:nvSpPr>
        <p:spPr>
          <a:xfrm>
            <a:off x="474662" y="731837"/>
            <a:ext cx="8280057" cy="3689897"/>
          </a:xfrm>
        </p:spPr>
        <p:txBody>
          <a:bodyPr/>
          <a:lstStyle/>
          <a:p>
            <a:pPr marL="0" indent="0" algn="l" rtl="0"/>
            <a:r>
              <a:rPr lang="es-419" sz="1600" dirty="0">
                <a:solidFill>
                  <a:srgbClr val="000000"/>
                </a:solidFill>
              </a:rPr>
              <a:t>Supongamos que un atacante conecta con éxito un servidor DHCP malicioso a un puerto de </a:t>
            </a:r>
            <a:r>
              <a:rPr lang="es-419" sz="1600" dirty="0" err="1">
                <a:solidFill>
                  <a:srgbClr val="000000"/>
                </a:solidFill>
              </a:rPr>
              <a:t>switch</a:t>
            </a:r>
            <a:r>
              <a:rPr lang="es-419" sz="1600" dirty="0">
                <a:solidFill>
                  <a:srgbClr val="000000"/>
                </a:solidFill>
              </a:rPr>
              <a:t> en la misma subred de los clientes objetivos. El objetivo del servidor malicioso es proporcionarles a los clientes información de configuración de IP falsa.</a:t>
            </a:r>
          </a:p>
          <a:p>
            <a:pPr marL="0" indent="0" algn="l" rtl="0"/>
            <a:endParaRPr lang="es-419" sz="1600" dirty="0">
              <a:solidFill>
                <a:srgbClr val="000000"/>
              </a:solidFill>
            </a:endParaRPr>
          </a:p>
          <a:p>
            <a:pPr marL="342900" indent="-342900" algn="l" rtl="0">
              <a:buFont typeface="+mj-lt"/>
              <a:buAutoNum type="arabicPeriod"/>
            </a:pPr>
            <a:r>
              <a:rPr lang="es-419" sz="1600" dirty="0">
                <a:solidFill>
                  <a:srgbClr val="000000"/>
                </a:solidFill>
              </a:rPr>
              <a:t>El cliente emite una solicitud de detección de DHCP en busca de una respuesta de un servidor DHCP. Ambos servidores recibirán el mensaje.</a:t>
            </a:r>
          </a:p>
          <a:p>
            <a:pPr marL="342900" indent="-342900" algn="l" rtl="0">
              <a:buFont typeface="+mj-lt"/>
              <a:buAutoNum type="arabicPeriod"/>
            </a:pPr>
            <a:r>
              <a:rPr lang="es-419" sz="1600" dirty="0">
                <a:solidFill>
                  <a:srgbClr val="000000"/>
                </a:solidFill>
              </a:rPr>
              <a:t>El servidor DHCP malicioso y el legítimo responden ambos con parámetros de configuración de IP válidos. El cliente responde a la primera oferta recibida.</a:t>
            </a:r>
          </a:p>
          <a:p>
            <a:pPr marL="342900" indent="-342900" algn="l" rtl="0">
              <a:buFont typeface="+mj-lt"/>
              <a:buAutoNum type="arabicPeriod"/>
            </a:pPr>
            <a:r>
              <a:rPr lang="es-419" sz="1600" dirty="0">
                <a:solidFill>
                  <a:srgbClr val="000000"/>
                </a:solidFill>
              </a:rPr>
              <a:t>El cliente recibió primero la oferta del servidor malicioso  y emite una solicitud de DHCP aceptando los parámetros. El servidor legítimo y el dudoso recibirán la solicitud.</a:t>
            </a:r>
          </a:p>
          <a:p>
            <a:pPr marL="342900" indent="-342900" algn="l" rtl="0">
              <a:buFont typeface="+mj-lt"/>
              <a:buAutoNum type="arabicPeriod"/>
            </a:pPr>
            <a:r>
              <a:rPr lang="es-419" sz="1600" dirty="0">
                <a:solidFill>
                  <a:srgbClr val="000000"/>
                </a:solidFill>
              </a:rPr>
              <a:t>Solamente el servidor malicioso emite una respuesta individual al cliente para acusar recibo de su solicitud. El servidor legítimo deja de comunicarse con el cliente porque la solicitud ya ha sido reconocida.</a:t>
            </a:r>
          </a:p>
        </p:txBody>
      </p:sp>
    </p:spTree>
    <p:custDataLst>
      <p:tags r:id="rId1"/>
    </p:custDataLst>
    <p:extLst>
      <p:ext uri="{BB962C8B-B14F-4D97-AF65-F5344CB8AC3E}">
        <p14:creationId xmlns="" xmlns:p14="http://schemas.microsoft.com/office/powerpoint/2010/main" val="201711499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Servicios IP</a:t>
            </a:r>
            <a:r>
              <a:rPr lang="en-US" dirty="0"/>
              <a:t/>
            </a:r>
            <a:br>
              <a:rPr lang="en-US" dirty="0"/>
            </a:br>
            <a:r>
              <a:rPr lang="es-419" sz="2400"/>
              <a:t>Lab – exploración de tráfico</a:t>
            </a:r>
          </a:p>
        </p:txBody>
      </p:sp>
      <p:sp>
        <p:nvSpPr>
          <p:cNvPr id="5" name="Content Placeholder 4">
            <a:extLst>
              <a:ext uri="{FF2B5EF4-FFF2-40B4-BE49-F238E27FC236}">
                <a16:creationId xmlns:a16="http://schemas.microsoft.com/office/drawing/2014/main" xmlns="" id="{E577B6C0-CA4C-324B-97E1-25699882C513}"/>
              </a:ext>
            </a:extLst>
          </p:cNvPr>
          <p:cNvSpPr>
            <a:spLocks noGrp="1"/>
          </p:cNvSpPr>
          <p:nvPr>
            <p:ph idx="1"/>
          </p:nvPr>
        </p:nvSpPr>
        <p:spPr>
          <a:xfrm>
            <a:off x="431971" y="873504"/>
            <a:ext cx="8280057" cy="3689897"/>
          </a:xfrm>
        </p:spPr>
        <p:txBody>
          <a:bodyPr/>
          <a:lstStyle/>
          <a:p>
            <a:pPr marL="0" indent="0" algn="l" rtl="0"/>
            <a:r>
              <a:rPr lang="es-419" sz="1400" dirty="0">
                <a:solidFill>
                  <a:srgbClr val="000000"/>
                </a:solidFill>
              </a:rPr>
              <a:t>En esta práctica de laboratorio se cumplirán los siguientes objetivos:</a:t>
            </a:r>
          </a:p>
          <a:p>
            <a:pPr marL="0" indent="0" algn="l" rtl="0"/>
            <a:endParaRPr lang="es-419" sz="1400" dirty="0">
              <a:solidFill>
                <a:srgbClr val="000000"/>
              </a:solidFill>
            </a:endParaRPr>
          </a:p>
          <a:p>
            <a:pPr marL="342900" indent="-342900" algn="l" rtl="0">
              <a:buFont typeface="Arial" panose="020B0604020202020204" pitchFamily="34" charset="0"/>
              <a:buChar char="•"/>
            </a:pPr>
            <a:r>
              <a:rPr lang="es-419" sz="1400" dirty="0">
                <a:solidFill>
                  <a:srgbClr val="000000"/>
                </a:solidFill>
              </a:rPr>
              <a:t>Capturar tráfico DNS</a:t>
            </a:r>
          </a:p>
          <a:p>
            <a:pPr marL="342900" indent="-342900" algn="l" rtl="0">
              <a:buFont typeface="Arial" panose="020B0604020202020204" pitchFamily="34" charset="0"/>
              <a:buChar char="•"/>
            </a:pPr>
            <a:r>
              <a:rPr lang="es-419" sz="1400" dirty="0">
                <a:solidFill>
                  <a:srgbClr val="000000"/>
                </a:solidFill>
              </a:rPr>
              <a:t>Explorar tráfico de consultas DNS</a:t>
            </a:r>
          </a:p>
          <a:p>
            <a:pPr marL="342900" indent="-342900" algn="l" rtl="0">
              <a:buFont typeface="Arial" panose="020B0604020202020204" pitchFamily="34" charset="0"/>
              <a:buChar char="•"/>
            </a:pPr>
            <a:r>
              <a:rPr lang="es-419" sz="1400" dirty="0">
                <a:solidFill>
                  <a:srgbClr val="000000"/>
                </a:solidFill>
              </a:rPr>
              <a:t>Explorar tráfico de respuestas DNS</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 xmlns:p14="http://schemas.microsoft.com/office/powerpoint/2010/main" val="304637863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Estado actual de la ciberseguridad</a:t>
            </a:r>
            <a:r>
              <a:rPr lang="en-US" dirty="0"/>
              <a:t/>
            </a:r>
            <a:br>
              <a:rPr lang="en-US" dirty="0"/>
            </a:br>
            <a:r>
              <a:rPr lang="es-419" sz="2400"/>
              <a:t>Pérdida de datos</a:t>
            </a:r>
          </a:p>
        </p:txBody>
      </p:sp>
      <p:sp>
        <p:nvSpPr>
          <p:cNvPr id="4" name="Content Placeholder 3">
            <a:extLst>
              <a:ext uri="{FF2B5EF4-FFF2-40B4-BE49-F238E27FC236}">
                <a16:creationId xmlns:a16="http://schemas.microsoft.com/office/drawing/2014/main" xmlns="" id="{E2C5284B-8395-4A93-926B-7DCB2924CD61}"/>
              </a:ext>
            </a:extLst>
          </p:cNvPr>
          <p:cNvSpPr>
            <a:spLocks noGrp="1"/>
          </p:cNvSpPr>
          <p:nvPr>
            <p:ph idx="1"/>
          </p:nvPr>
        </p:nvSpPr>
        <p:spPr>
          <a:xfrm>
            <a:off x="474662" y="731837"/>
            <a:ext cx="8280057" cy="3689897"/>
          </a:xfrm>
        </p:spPr>
        <p:txBody>
          <a:bodyPr/>
          <a:lstStyle/>
          <a:p>
            <a:pPr marL="0" indent="0" algn="l" rtl="0"/>
            <a:r>
              <a:rPr lang="es-419" sz="1400" dirty="0">
                <a:solidFill>
                  <a:srgbClr val="000000"/>
                </a:solidFill>
              </a:rPr>
              <a:t>Pérdida o filtración de datos son los términos utilizados para describir cuándo los datos se pierden con o sin intención, son robados o se filtran fuera de la organización. La pérdida de datos puede generar:</a:t>
            </a:r>
          </a:p>
          <a:p>
            <a:pPr marL="0" indent="0" algn="l" rtl="0"/>
            <a:endParaRPr lang="es-419" sz="1400" dirty="0">
              <a:solidFill>
                <a:srgbClr val="000000"/>
              </a:solidFill>
            </a:endParaRPr>
          </a:p>
          <a:p>
            <a:pPr marL="560448" lvl="3" indent="-342900">
              <a:buFont typeface="Arial" panose="020B0604020202020204" pitchFamily="34" charset="0"/>
              <a:buChar char="•"/>
            </a:pPr>
            <a:r>
              <a:rPr lang="es-419" sz="1400" dirty="0">
                <a:solidFill>
                  <a:srgbClr val="000000"/>
                </a:solidFill>
              </a:rPr>
              <a:t>Daño de la marca/pérdida de la reputación</a:t>
            </a:r>
          </a:p>
          <a:p>
            <a:pPr marL="560448" lvl="3" indent="-342900">
              <a:buFont typeface="Arial" panose="020B0604020202020204" pitchFamily="34" charset="0"/>
              <a:buChar char="•"/>
            </a:pPr>
            <a:r>
              <a:rPr lang="es-419" sz="1400" dirty="0">
                <a:solidFill>
                  <a:srgbClr val="000000"/>
                </a:solidFill>
              </a:rPr>
              <a:t>Pérdida de la ventaja competitiva</a:t>
            </a:r>
          </a:p>
          <a:p>
            <a:pPr marL="560448" lvl="3" indent="-342900">
              <a:buFont typeface="Arial" panose="020B0604020202020204" pitchFamily="34" charset="0"/>
              <a:buChar char="•"/>
            </a:pPr>
            <a:r>
              <a:rPr lang="es-419" sz="1400" dirty="0">
                <a:solidFill>
                  <a:srgbClr val="000000"/>
                </a:solidFill>
              </a:rPr>
              <a:t>Pérdida de clientes</a:t>
            </a:r>
          </a:p>
          <a:p>
            <a:pPr marL="560448" lvl="3" indent="-342900">
              <a:buFont typeface="Arial" panose="020B0604020202020204" pitchFamily="34" charset="0"/>
              <a:buChar char="•"/>
            </a:pPr>
            <a:r>
              <a:rPr lang="es-419" sz="1400" dirty="0">
                <a:solidFill>
                  <a:srgbClr val="000000"/>
                </a:solidFill>
              </a:rPr>
              <a:t>Pérdida de ingresos</a:t>
            </a:r>
          </a:p>
          <a:p>
            <a:pPr marL="560448" lvl="3" indent="-342900">
              <a:buFont typeface="Arial" panose="020B0604020202020204" pitchFamily="34" charset="0"/>
              <a:buChar char="•"/>
            </a:pPr>
            <a:r>
              <a:rPr lang="es-419" sz="1400" dirty="0">
                <a:solidFill>
                  <a:srgbClr val="000000"/>
                </a:solidFill>
              </a:rPr>
              <a:t>Acciones legales que generen multas y sanciones civiles</a:t>
            </a:r>
          </a:p>
          <a:p>
            <a:pPr marL="560448" lvl="3" indent="-342900">
              <a:buFont typeface="Arial" panose="020B0604020202020204" pitchFamily="34" charset="0"/>
              <a:buChar char="•"/>
            </a:pPr>
            <a:r>
              <a:rPr lang="es-419" sz="1400" dirty="0">
                <a:solidFill>
                  <a:srgbClr val="000000"/>
                </a:solidFill>
              </a:rPr>
              <a:t>Costo y esfuerzo significativos para notificar a las partes afectadas y recuperarse de la transgresión</a:t>
            </a:r>
          </a:p>
          <a:p>
            <a:pPr marL="560448" lvl="3" indent="-342900">
              <a:buFont typeface="Arial" panose="020B0604020202020204" pitchFamily="34" charset="0"/>
              <a:buChar char="•"/>
            </a:pPr>
            <a:endParaRPr lang="es-419" sz="1400" dirty="0">
              <a:solidFill>
                <a:srgbClr val="000000"/>
              </a:solidFill>
            </a:endParaRPr>
          </a:p>
          <a:p>
            <a:pPr marL="0" indent="0" algn="l" rtl="0"/>
            <a:r>
              <a:rPr lang="es-419" sz="1400" dirty="0">
                <a:solidFill>
                  <a:srgbClr val="000000"/>
                </a:solidFill>
              </a:rPr>
              <a:t>Los profesionales de seguridad de red deben proteger los datos de la organización. Se deben implementar varios controles de prevención de pérdida de datos (DLP) que combinen medidas estratégicas, operativas y tácticas.</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 xmlns:p14="http://schemas.microsoft.com/office/powerpoint/2010/main" val="342692393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3.9 Mejores Prácticas en Seguridad de Redes</a:t>
            </a:r>
          </a:p>
        </p:txBody>
      </p:sp>
    </p:spTree>
    <p:custDataLst>
      <p:tags r:id="rId1"/>
    </p:custDataLst>
    <p:extLst>
      <p:ext uri="{BB962C8B-B14F-4D97-AF65-F5344CB8AC3E}">
        <p14:creationId xmlns="" xmlns:p14="http://schemas.microsoft.com/office/powerpoint/2010/main" val="129333411"/>
      </p:ext>
    </p:extLst>
  </p:cSld>
  <p:clrMapOvr>
    <a:masterClrMapping/>
  </p:clrMapOvr>
  <p:transition spd="slow">
    <p:wip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Mejores Prácticas en Seguridad de Redes</a:t>
            </a:r>
            <a:r>
              <a:rPr lang="en-US" dirty="0"/>
              <a:t/>
            </a:r>
            <a:br>
              <a:rPr lang="en-US" dirty="0"/>
            </a:br>
            <a:r>
              <a:rPr lang="es-419" sz="2400"/>
              <a:t>Confidencialidad, Disponibilidad e Integridad</a:t>
            </a:r>
          </a:p>
        </p:txBody>
      </p:sp>
      <p:sp>
        <p:nvSpPr>
          <p:cNvPr id="5" name="Content Placeholder 4">
            <a:extLst>
              <a:ext uri="{FF2B5EF4-FFF2-40B4-BE49-F238E27FC236}">
                <a16:creationId xmlns:a16="http://schemas.microsoft.com/office/drawing/2014/main" xmlns="" id="{6FD6750E-AA5C-FD42-9B61-BBE3A650A642}"/>
              </a:ext>
            </a:extLst>
          </p:cNvPr>
          <p:cNvSpPr>
            <a:spLocks noGrp="1"/>
          </p:cNvSpPr>
          <p:nvPr>
            <p:ph idx="1"/>
          </p:nvPr>
        </p:nvSpPr>
        <p:spPr>
          <a:xfrm>
            <a:off x="307236" y="731837"/>
            <a:ext cx="8280057" cy="3689897"/>
          </a:xfrm>
        </p:spPr>
        <p:txBody>
          <a:bodyPr/>
          <a:lstStyle/>
          <a:p>
            <a:pPr marL="342900" indent="-342900" algn="l" rtl="0">
              <a:buFont typeface="Arial" panose="020B0604020202020204" pitchFamily="34" charset="0"/>
              <a:buChar char="•"/>
            </a:pPr>
            <a:r>
              <a:rPr lang="es-419" sz="1400" dirty="0">
                <a:solidFill>
                  <a:srgbClr val="000000"/>
                </a:solidFill>
              </a:rPr>
              <a:t>La Seguridad de la Red consiste en proteger la información y los sistemas de información del acceso, uso, divulgación, interrupción, modificación o destrucción no autorizados.</a:t>
            </a:r>
          </a:p>
          <a:p>
            <a:pPr marL="342900" indent="-342900" algn="l" rtl="0">
              <a:buFont typeface="Arial" panose="020B0604020202020204" pitchFamily="34" charset="0"/>
              <a:buChar char="•"/>
            </a:pPr>
            <a:endParaRPr lang="es-419" sz="1400" dirty="0">
              <a:solidFill>
                <a:srgbClr val="000000"/>
              </a:solidFill>
            </a:endParaRPr>
          </a:p>
          <a:p>
            <a:pPr marL="342900" indent="-342900" algn="l" rtl="0">
              <a:buFont typeface="Arial" panose="020B0604020202020204" pitchFamily="34" charset="0"/>
              <a:buChar char="•"/>
            </a:pPr>
            <a:r>
              <a:rPr lang="es-419" sz="1400" dirty="0">
                <a:solidFill>
                  <a:srgbClr val="000000"/>
                </a:solidFill>
              </a:rPr>
              <a:t>La mayoría de las organizaciones siguen la triada de seguridad de la información (CIA, por sus siglas en inglés):</a:t>
            </a:r>
          </a:p>
          <a:p>
            <a:pPr marL="342900" indent="-342900" algn="l" rtl="0">
              <a:buFont typeface="Arial" panose="020B0604020202020204" pitchFamily="34" charset="0"/>
              <a:buChar char="•"/>
            </a:pPr>
            <a:endParaRPr lang="es-419" sz="1400" dirty="0">
              <a:solidFill>
                <a:srgbClr val="000000"/>
              </a:solidFill>
            </a:endParaRPr>
          </a:p>
          <a:p>
            <a:pPr marL="489010" lvl="2" indent="-342900">
              <a:buFont typeface="Courier New" panose="02070309020205020404" pitchFamily="49" charset="0"/>
              <a:buChar char="o"/>
            </a:pPr>
            <a:r>
              <a:rPr lang="es-419" sz="1400" b="1" dirty="0">
                <a:solidFill>
                  <a:srgbClr val="000000"/>
                </a:solidFill>
              </a:rPr>
              <a:t>Confidencialidad</a:t>
            </a:r>
            <a:r>
              <a:rPr lang="es-419" sz="1400" dirty="0">
                <a:solidFill>
                  <a:srgbClr val="000000"/>
                </a:solidFill>
              </a:rPr>
              <a:t>: Solamente individuos, entidades o procesos autorizados pueden tener acceso a información confidencial. Puede requerir el uso de algoritmos de cifrado criptográfico como AES para cifrar y descifrar datos.</a:t>
            </a:r>
          </a:p>
          <a:p>
            <a:pPr marL="489010" lvl="2" indent="-342900">
              <a:buFont typeface="Courier New" panose="02070309020205020404" pitchFamily="49" charset="0"/>
              <a:buChar char="o"/>
            </a:pPr>
            <a:r>
              <a:rPr lang="es-419" sz="1400" b="1" dirty="0">
                <a:solidFill>
                  <a:srgbClr val="000000"/>
                </a:solidFill>
              </a:rPr>
              <a:t>Integridad</a:t>
            </a:r>
            <a:r>
              <a:rPr lang="es-419" sz="1400" dirty="0">
                <a:solidFill>
                  <a:srgbClr val="000000"/>
                </a:solidFill>
              </a:rPr>
              <a:t>: Se refiere a proteger los datos de modificaciones no autorizadas. Requiere el uso de algoritmos de </a:t>
            </a:r>
            <a:r>
              <a:rPr lang="es-419" sz="1400" dirty="0" err="1">
                <a:solidFill>
                  <a:srgbClr val="000000"/>
                </a:solidFill>
              </a:rPr>
              <a:t>hashing</a:t>
            </a:r>
            <a:r>
              <a:rPr lang="es-419" sz="1400" dirty="0">
                <a:solidFill>
                  <a:srgbClr val="000000"/>
                </a:solidFill>
              </a:rPr>
              <a:t> criptográficos como SHA.</a:t>
            </a:r>
          </a:p>
          <a:p>
            <a:pPr marL="489010" lvl="2" indent="-342900">
              <a:buFont typeface="Courier New" panose="02070309020205020404" pitchFamily="49" charset="0"/>
              <a:buChar char="o"/>
            </a:pPr>
            <a:r>
              <a:rPr lang="es-419" sz="1400" b="1" dirty="0">
                <a:solidFill>
                  <a:srgbClr val="000000"/>
                </a:solidFill>
              </a:rPr>
              <a:t>Disponibilidad</a:t>
            </a:r>
            <a:r>
              <a:rPr lang="es-419" sz="1400" dirty="0">
                <a:solidFill>
                  <a:srgbClr val="000000"/>
                </a:solidFill>
              </a:rPr>
              <a:t>: Los usuarios autorizados deben tener acceso ininterrumpido a los recursos y datos importantes. Requiere implementar servicios puertas de enlace y enlaces redundantes.</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 xmlns:p14="http://schemas.microsoft.com/office/powerpoint/2010/main" val="2408713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Mejores Prácticas en Seguridad de Redes</a:t>
            </a:r>
            <a:r>
              <a:rPr lang="en-US" dirty="0"/>
              <a:t/>
            </a:r>
            <a:br>
              <a:rPr lang="en-US" dirty="0"/>
            </a:br>
            <a:r>
              <a:rPr lang="es-419" sz="2400"/>
              <a:t>El Enfoque de Defensa en Profundidad</a:t>
            </a:r>
          </a:p>
        </p:txBody>
      </p:sp>
      <p:sp>
        <p:nvSpPr>
          <p:cNvPr id="4" name="Content Placeholder 3">
            <a:extLst>
              <a:ext uri="{FF2B5EF4-FFF2-40B4-BE49-F238E27FC236}">
                <a16:creationId xmlns:a16="http://schemas.microsoft.com/office/drawing/2014/main" xmlns="" id="{74F887D5-79B6-A047-A302-502C25F2350D}"/>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600" dirty="0">
                <a:solidFill>
                  <a:srgbClr val="000000"/>
                </a:solidFill>
              </a:rPr>
              <a:t>Para garantizar comunicaciones seguras en redes públicas y privadas, el primer objetivo es proteger los dispositivos como </a:t>
            </a:r>
            <a:r>
              <a:rPr lang="es-419" sz="1600" dirty="0" err="1">
                <a:solidFill>
                  <a:srgbClr val="000000"/>
                </a:solidFill>
              </a:rPr>
              <a:t>routers</a:t>
            </a:r>
            <a:r>
              <a:rPr lang="es-419" sz="1600" dirty="0">
                <a:solidFill>
                  <a:srgbClr val="000000"/>
                </a:solidFill>
              </a:rPr>
              <a:t>, </a:t>
            </a:r>
            <a:r>
              <a:rPr lang="es-419" sz="1600" dirty="0" err="1">
                <a:solidFill>
                  <a:srgbClr val="000000"/>
                </a:solidFill>
              </a:rPr>
              <a:t>switches</a:t>
            </a:r>
            <a:r>
              <a:rPr lang="es-419" sz="1600" dirty="0">
                <a:solidFill>
                  <a:srgbClr val="000000"/>
                </a:solidFill>
              </a:rPr>
              <a:t>, servidores y hosts. La mayoría de las organizaciones emplean un enfoque de defensa en profundidad para la seguridad. Esto requiere una combinación de dispositivos y servicios de red que trabajen en conjunto.</a:t>
            </a:r>
          </a:p>
          <a:p>
            <a:pPr marL="342900" indent="-342900" algn="l" rtl="0">
              <a:buFont typeface="Arial" panose="020B0604020202020204" pitchFamily="34" charset="0"/>
              <a:buChar char="•"/>
            </a:pPr>
            <a:r>
              <a:rPr lang="es-419" sz="1600" dirty="0">
                <a:solidFill>
                  <a:srgbClr val="000000"/>
                </a:solidFill>
              </a:rPr>
              <a:t>Se implementan varios dispositivos de seguridad y servicios:</a:t>
            </a:r>
          </a:p>
          <a:p>
            <a:pPr marL="921066" lvl="5" indent="-342900">
              <a:buFont typeface="Courier New" panose="02070309020205020404" pitchFamily="49" charset="0"/>
              <a:buChar char="o"/>
            </a:pPr>
            <a:r>
              <a:rPr lang="es-419" sz="1400" b="1" dirty="0">
                <a:solidFill>
                  <a:srgbClr val="000000"/>
                </a:solidFill>
              </a:rPr>
              <a:t>VPN</a:t>
            </a:r>
            <a:r>
              <a:rPr lang="es-419" sz="1400" dirty="0">
                <a:solidFill>
                  <a:srgbClr val="000000"/>
                </a:solidFill>
              </a:rPr>
              <a:t> </a:t>
            </a:r>
          </a:p>
          <a:p>
            <a:pPr marL="921066" lvl="5" indent="-342900">
              <a:buFont typeface="Courier New" panose="02070309020205020404" pitchFamily="49" charset="0"/>
              <a:buChar char="o"/>
            </a:pPr>
            <a:r>
              <a:rPr lang="es-419" sz="1400" b="1" dirty="0">
                <a:solidFill>
                  <a:srgbClr val="000000"/>
                </a:solidFill>
              </a:rPr>
              <a:t>Firewall ASA</a:t>
            </a:r>
          </a:p>
          <a:p>
            <a:pPr marL="921066" lvl="5" indent="-342900">
              <a:buFont typeface="Courier New" panose="02070309020205020404" pitchFamily="49" charset="0"/>
              <a:buChar char="o"/>
            </a:pPr>
            <a:r>
              <a:rPr lang="es-419" sz="1400" b="1" dirty="0">
                <a:solidFill>
                  <a:srgbClr val="000000"/>
                </a:solidFill>
              </a:rPr>
              <a:t>IPS</a:t>
            </a:r>
          </a:p>
          <a:p>
            <a:pPr marL="921066" lvl="5" indent="-342900">
              <a:buFont typeface="Courier New" panose="02070309020205020404" pitchFamily="49" charset="0"/>
              <a:buChar char="o"/>
            </a:pPr>
            <a:r>
              <a:rPr lang="es-419" sz="1400" b="1" dirty="0">
                <a:solidFill>
                  <a:srgbClr val="000000"/>
                </a:solidFill>
              </a:rPr>
              <a:t>ESA/WSA</a:t>
            </a:r>
          </a:p>
          <a:p>
            <a:pPr marL="921066" lvl="5" indent="-342900">
              <a:buFont typeface="Courier New" panose="02070309020205020404" pitchFamily="49" charset="0"/>
              <a:buChar char="o"/>
            </a:pPr>
            <a:r>
              <a:rPr lang="es-419" sz="1400" b="1" dirty="0">
                <a:solidFill>
                  <a:srgbClr val="000000"/>
                </a:solidFill>
              </a:rPr>
              <a:t>Servidor AAA</a:t>
            </a:r>
          </a:p>
          <a:p>
            <a:pPr marL="342900" indent="-342900" algn="l" rtl="0">
              <a:buFont typeface="Arial" panose="020B0604020202020204" pitchFamily="34" charset="0"/>
              <a:buChar char="•"/>
            </a:pPr>
            <a:r>
              <a:rPr lang="es-419" sz="1600" dirty="0">
                <a:solidFill>
                  <a:srgbClr val="000000"/>
                </a:solidFill>
              </a:rPr>
              <a:t>Todos los dispositivos red incluyendo el </a:t>
            </a:r>
            <a:r>
              <a:rPr lang="es-419" sz="1600" dirty="0" err="1">
                <a:solidFill>
                  <a:srgbClr val="000000"/>
                </a:solidFill>
              </a:rPr>
              <a:t>router</a:t>
            </a:r>
            <a:r>
              <a:rPr lang="es-419" sz="1600" dirty="0">
                <a:solidFill>
                  <a:srgbClr val="000000"/>
                </a:solidFill>
              </a:rPr>
              <a:t> y los </a:t>
            </a:r>
            <a:r>
              <a:rPr lang="es-419" sz="1600" dirty="0" err="1">
                <a:solidFill>
                  <a:srgbClr val="000000"/>
                </a:solidFill>
              </a:rPr>
              <a:t>switches</a:t>
            </a:r>
            <a:r>
              <a:rPr lang="es-419" sz="1600" dirty="0">
                <a:solidFill>
                  <a:srgbClr val="000000"/>
                </a:solidFill>
              </a:rPr>
              <a:t> son fortalecidos.</a:t>
            </a:r>
          </a:p>
          <a:p>
            <a:pPr marL="342900" indent="-342900" algn="l" rtl="0">
              <a:buFont typeface="Arial" panose="020B0604020202020204" pitchFamily="34" charset="0"/>
              <a:buChar char="•"/>
            </a:pPr>
            <a:r>
              <a:rPr lang="es-419" sz="1600" dirty="0">
                <a:solidFill>
                  <a:srgbClr val="000000"/>
                </a:solidFill>
              </a:rPr>
              <a:t>Además se deben proteger los datos a medida que viajan a través de varios enlaces. </a:t>
            </a:r>
          </a:p>
          <a:p>
            <a:pPr marL="244535" lvl="1" indent="-171450"/>
            <a:endParaRPr lang="en-US" sz="1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 xmlns:p14="http://schemas.microsoft.com/office/powerpoint/2010/main" val="107023343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Mejores Prácticas en Seguridad de Redes</a:t>
            </a:r>
            <a:r>
              <a:rPr lang="en-US" dirty="0"/>
              <a:t/>
            </a:r>
            <a:br>
              <a:rPr lang="en-US" dirty="0"/>
            </a:br>
            <a:r>
              <a:rPr lang="es-419" sz="2400"/>
              <a:t>Firewalls</a:t>
            </a:r>
          </a:p>
        </p:txBody>
      </p:sp>
      <p:sp>
        <p:nvSpPr>
          <p:cNvPr id="5" name="Content Placeholder 4">
            <a:extLst>
              <a:ext uri="{FF2B5EF4-FFF2-40B4-BE49-F238E27FC236}">
                <a16:creationId xmlns:a16="http://schemas.microsoft.com/office/drawing/2014/main" xmlns="" id="{61EB0E01-CD24-C042-A055-2F80ADA96596}"/>
              </a:ext>
            </a:extLst>
          </p:cNvPr>
          <p:cNvSpPr>
            <a:spLocks noGrp="1"/>
          </p:cNvSpPr>
          <p:nvPr>
            <p:ph idx="1"/>
          </p:nvPr>
        </p:nvSpPr>
        <p:spPr>
          <a:xfrm>
            <a:off x="345874" y="1092447"/>
            <a:ext cx="2113992" cy="648986"/>
          </a:xfrm>
        </p:spPr>
        <p:txBody>
          <a:bodyPr/>
          <a:lstStyle/>
          <a:p>
            <a:pPr marL="0" indent="0" algn="l" rtl="0"/>
            <a:r>
              <a:rPr lang="es-419" sz="1400" dirty="0">
                <a:solidFill>
                  <a:srgbClr val="000000"/>
                </a:solidFill>
              </a:rPr>
              <a:t>Un firewall es un sistema o grupo de sistemas que impone una política de control de acceso entre redes.</a:t>
            </a:r>
          </a:p>
        </p:txBody>
      </p:sp>
      <p:pic>
        <p:nvPicPr>
          <p:cNvPr id="7" name="Picture 6">
            <a:extLst>
              <a:ext uri="{FF2B5EF4-FFF2-40B4-BE49-F238E27FC236}">
                <a16:creationId xmlns:a16="http://schemas.microsoft.com/office/drawing/2014/main" xmlns="" id="{660DA74F-C7F9-4A46-B0C7-6E943DECA6FB}"/>
              </a:ext>
            </a:extLst>
          </p:cNvPr>
          <p:cNvPicPr>
            <a:picLocks noChangeAspect="1"/>
          </p:cNvPicPr>
          <p:nvPr/>
        </p:nvPicPr>
        <p:blipFill>
          <a:blip r:embed="rId4"/>
          <a:stretch>
            <a:fillRect/>
          </a:stretch>
        </p:blipFill>
        <p:spPr>
          <a:xfrm>
            <a:off x="2459866" y="843719"/>
            <a:ext cx="6209472" cy="3901899"/>
          </a:xfrm>
          <a:prstGeom prst="rect">
            <a:avLst/>
          </a:prstGeom>
        </p:spPr>
      </p:pic>
    </p:spTree>
    <p:custDataLst>
      <p:tags r:id="rId1"/>
    </p:custDataLst>
    <p:extLst>
      <p:ext uri="{BB962C8B-B14F-4D97-AF65-F5344CB8AC3E}">
        <p14:creationId xmlns="" xmlns:p14="http://schemas.microsoft.com/office/powerpoint/2010/main" val="278000536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Mejores Prácticas en Seguridad de Redes</a:t>
            </a:r>
            <a:r>
              <a:rPr lang="en-US" dirty="0"/>
              <a:t/>
            </a:r>
            <a:br>
              <a:rPr lang="en-US" dirty="0"/>
            </a:br>
            <a:r>
              <a:rPr lang="es-419" sz="2400"/>
              <a:t>IPS</a:t>
            </a:r>
          </a:p>
        </p:txBody>
      </p:sp>
      <p:sp>
        <p:nvSpPr>
          <p:cNvPr id="4" name="Content Placeholder 3">
            <a:extLst>
              <a:ext uri="{FF2B5EF4-FFF2-40B4-BE49-F238E27FC236}">
                <a16:creationId xmlns:a16="http://schemas.microsoft.com/office/drawing/2014/main" xmlns="" id="{6C14E9AA-5130-344A-ABF8-A0ED16248EC4}"/>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600" dirty="0">
                <a:solidFill>
                  <a:srgbClr val="000000"/>
                </a:solidFill>
              </a:rPr>
              <a:t>Para defenderse de los ataques rápidos y cambiantes, se podrían necesitar sistemas rentables de detección y prevención integrados en los puntos de entrada y salida de la red.</a:t>
            </a:r>
          </a:p>
          <a:p>
            <a:pPr marL="342900" indent="-342900" algn="l" rtl="0">
              <a:buFont typeface="Arial" panose="020B0604020202020204" pitchFamily="34" charset="0"/>
              <a:buChar char="•"/>
            </a:pPr>
            <a:r>
              <a:rPr lang="es-419" sz="1600" dirty="0">
                <a:solidFill>
                  <a:srgbClr val="000000"/>
                </a:solidFill>
              </a:rPr>
              <a:t>Las tecnologías IDS e IPS comparten varias características. Ambas tecnologías se implementan como sensores. Un sensor IDS o IPS puede adoptar la forma de varios dispositivos diferentes:</a:t>
            </a:r>
          </a:p>
          <a:p>
            <a:pPr marL="342900" indent="-342900" algn="l" rtl="0">
              <a:buFont typeface="Arial" panose="020B0604020202020204" pitchFamily="34" charset="0"/>
              <a:buChar char="•"/>
            </a:pPr>
            <a:endParaRPr lang="es-419" sz="1600" dirty="0">
              <a:solidFill>
                <a:srgbClr val="000000"/>
              </a:solidFill>
            </a:endParaRPr>
          </a:p>
          <a:p>
            <a:pPr marL="631885" lvl="4" indent="-342900">
              <a:buFont typeface="Courier New" panose="02070309020205020404" pitchFamily="49" charset="0"/>
              <a:buChar char="o"/>
            </a:pPr>
            <a:r>
              <a:rPr lang="es-419" sz="1400" dirty="0">
                <a:solidFill>
                  <a:srgbClr val="000000"/>
                </a:solidFill>
              </a:rPr>
              <a:t>Un </a:t>
            </a:r>
            <a:r>
              <a:rPr lang="es-419" sz="1400" dirty="0" err="1">
                <a:solidFill>
                  <a:srgbClr val="000000"/>
                </a:solidFill>
              </a:rPr>
              <a:t>router</a:t>
            </a:r>
            <a:r>
              <a:rPr lang="es-419" sz="1400" dirty="0">
                <a:solidFill>
                  <a:srgbClr val="000000"/>
                </a:solidFill>
              </a:rPr>
              <a:t> configurado con el software IPS de Cisco IOS.</a:t>
            </a:r>
          </a:p>
          <a:p>
            <a:pPr marL="631885" lvl="4" indent="-342900">
              <a:buFont typeface="Courier New" panose="02070309020205020404" pitchFamily="49" charset="0"/>
              <a:buChar char="o"/>
            </a:pPr>
            <a:r>
              <a:rPr lang="es-419" sz="1400" dirty="0">
                <a:solidFill>
                  <a:srgbClr val="000000"/>
                </a:solidFill>
              </a:rPr>
              <a:t>Un dispositivo diseñado específicamente para proporcionar servicios de IDS o IPS exclusivos.</a:t>
            </a:r>
          </a:p>
          <a:p>
            <a:pPr marL="631885" lvl="4" indent="-342900">
              <a:buFont typeface="Courier New" panose="02070309020205020404" pitchFamily="49" charset="0"/>
              <a:buChar char="o"/>
            </a:pPr>
            <a:r>
              <a:rPr lang="es-419" sz="1400" dirty="0">
                <a:solidFill>
                  <a:srgbClr val="000000"/>
                </a:solidFill>
              </a:rPr>
              <a:t>Un módulo de red instalado en un dispositivo de seguridad adaptable (ASA, </a:t>
            </a:r>
            <a:r>
              <a:rPr lang="es-419" sz="1400" dirty="0" err="1">
                <a:solidFill>
                  <a:srgbClr val="000000"/>
                </a:solidFill>
              </a:rPr>
              <a:t>Adaptive</a:t>
            </a:r>
            <a:r>
              <a:rPr lang="es-419" sz="1400" dirty="0">
                <a:solidFill>
                  <a:srgbClr val="000000"/>
                </a:solidFill>
              </a:rPr>
              <a:t> Security </a:t>
            </a:r>
            <a:r>
              <a:rPr lang="es-419" sz="1400" dirty="0" err="1">
                <a:solidFill>
                  <a:srgbClr val="000000"/>
                </a:solidFill>
              </a:rPr>
              <a:t>Appliance</a:t>
            </a:r>
            <a:r>
              <a:rPr lang="es-419" sz="1400" dirty="0">
                <a:solidFill>
                  <a:srgbClr val="000000"/>
                </a:solidFill>
              </a:rPr>
              <a:t>), </a:t>
            </a:r>
            <a:r>
              <a:rPr lang="es-419" sz="1400" dirty="0" err="1">
                <a:solidFill>
                  <a:srgbClr val="000000"/>
                </a:solidFill>
              </a:rPr>
              <a:t>switch</a:t>
            </a:r>
            <a:r>
              <a:rPr lang="es-419" sz="1400" dirty="0">
                <a:solidFill>
                  <a:srgbClr val="000000"/>
                </a:solidFill>
              </a:rPr>
              <a:t> o </a:t>
            </a:r>
            <a:r>
              <a:rPr lang="es-419" sz="1400" dirty="0" err="1">
                <a:solidFill>
                  <a:srgbClr val="000000"/>
                </a:solidFill>
              </a:rPr>
              <a:t>router</a:t>
            </a:r>
            <a:r>
              <a:rPr lang="es-419" sz="1400" dirty="0">
                <a:solidFill>
                  <a:srgbClr val="000000"/>
                </a:solidFill>
              </a:rPr>
              <a:t>.</a:t>
            </a:r>
          </a:p>
          <a:p>
            <a:pPr marL="631885" lvl="4" indent="-342900">
              <a:buFont typeface="Courier New" panose="02070309020205020404" pitchFamily="49" charset="0"/>
              <a:buChar char="o"/>
            </a:pPr>
            <a:endParaRPr lang="es-419" sz="1400" dirty="0">
              <a:solidFill>
                <a:srgbClr val="000000"/>
              </a:solidFill>
            </a:endParaRPr>
          </a:p>
          <a:p>
            <a:pPr marL="358835" lvl="1" indent="-285750" rtl="0"/>
            <a:r>
              <a:rPr lang="es-419" dirty="0">
                <a:solidFill>
                  <a:srgbClr val="000000"/>
                </a:solidFill>
              </a:rPr>
              <a:t>IDS e IPS identifican patrones en el tráfico de la red utilizando un conjunto de reglas llamadas firmas para detectar actividad maliciosa. Las tecnologías IDS e IPS pueden detectar patrones de firma atómica (paquete individual) o patrones de firma compuesta (varios paquetes).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 xmlns:p14="http://schemas.microsoft.com/office/powerpoint/2010/main" val="312440057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Mejores prácticas en seguridad de redes</a:t>
            </a:r>
            <a:r>
              <a:rPr lang="en-US" dirty="0"/>
              <a:t/>
            </a:r>
            <a:br>
              <a:rPr lang="en-US" dirty="0"/>
            </a:br>
            <a:r>
              <a:rPr lang="es-419" sz="2400"/>
              <a:t>IPS (Cont.)</a:t>
            </a:r>
          </a:p>
        </p:txBody>
      </p:sp>
      <p:sp>
        <p:nvSpPr>
          <p:cNvPr id="5" name="Content Placeholder 4">
            <a:extLst>
              <a:ext uri="{FF2B5EF4-FFF2-40B4-BE49-F238E27FC236}">
                <a16:creationId xmlns:a16="http://schemas.microsoft.com/office/drawing/2014/main" xmlns="" id="{68B9412E-0FA8-3046-8EC9-92C4C27085D0}"/>
              </a:ext>
            </a:extLst>
          </p:cNvPr>
          <p:cNvSpPr>
            <a:spLocks noGrp="1"/>
          </p:cNvSpPr>
          <p:nvPr>
            <p:ph idx="1"/>
          </p:nvPr>
        </p:nvSpPr>
        <p:spPr>
          <a:xfrm>
            <a:off x="474662" y="877887"/>
            <a:ext cx="4274288" cy="3543847"/>
          </a:xfrm>
        </p:spPr>
        <p:txBody>
          <a:bodyPr/>
          <a:lstStyle/>
          <a:p>
            <a:pPr marL="0" indent="0" algn="l" rtl="0"/>
            <a:r>
              <a:rPr lang="es-419" sz="1400">
                <a:solidFill>
                  <a:srgbClr val="000000"/>
                </a:solidFill>
              </a:rPr>
              <a:t>La figura muestra cómo un IPS maneja el tráfico denegado.</a:t>
            </a:r>
          </a:p>
          <a:p>
            <a:pPr marL="342900" indent="-342900" algn="l" rtl="0">
              <a:buFont typeface="+mj-lt"/>
              <a:buAutoNum type="arabicPeriod"/>
            </a:pPr>
            <a:r>
              <a:rPr lang="es-419" sz="1400">
                <a:solidFill>
                  <a:srgbClr val="000000"/>
                </a:solidFill>
              </a:rPr>
              <a:t>El atacante envía un paquete destinado a la computadora portátil objetivo.</a:t>
            </a:r>
          </a:p>
          <a:p>
            <a:pPr marL="342900" indent="-342900" algn="l" rtl="0">
              <a:buFont typeface="+mj-lt"/>
              <a:buAutoNum type="arabicPeriod"/>
            </a:pPr>
            <a:r>
              <a:rPr lang="es-419" sz="1400">
                <a:solidFill>
                  <a:srgbClr val="000000"/>
                </a:solidFill>
              </a:rPr>
              <a:t>El IPS intercepta el tráfico y lo evalúa contra amenazas reconocido y las políticas configuradas.</a:t>
            </a:r>
          </a:p>
          <a:p>
            <a:pPr marL="342900" indent="-342900" algn="l" rtl="0">
              <a:buFont typeface="+mj-lt"/>
              <a:buAutoNum type="arabicPeriod"/>
            </a:pPr>
            <a:r>
              <a:rPr lang="es-419" sz="1400">
                <a:solidFill>
                  <a:srgbClr val="000000"/>
                </a:solidFill>
              </a:rPr>
              <a:t>El IPS envía un mensaje de registro a la consola de administración.</a:t>
            </a:r>
          </a:p>
          <a:p>
            <a:pPr marL="342900" indent="-342900" algn="l" rtl="0">
              <a:buFont typeface="+mj-lt"/>
              <a:buAutoNum type="arabicPeriod"/>
            </a:pPr>
            <a:r>
              <a:rPr lang="es-419" sz="1400">
                <a:solidFill>
                  <a:srgbClr val="000000"/>
                </a:solidFill>
              </a:rPr>
              <a:t>El IPS desecha el paquete.</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xmlns="" id="{66CB55A7-4B30-6347-86BF-F40FA845BBAC}"/>
              </a:ext>
            </a:extLst>
          </p:cNvPr>
          <p:cNvPicPr>
            <a:picLocks noChangeAspect="1"/>
          </p:cNvPicPr>
          <p:nvPr/>
        </p:nvPicPr>
        <p:blipFill>
          <a:blip r:embed="rId4"/>
          <a:stretch>
            <a:fillRect/>
          </a:stretch>
        </p:blipFill>
        <p:spPr>
          <a:xfrm>
            <a:off x="4572000" y="605504"/>
            <a:ext cx="4159367" cy="3932492"/>
          </a:xfrm>
          <a:prstGeom prst="rect">
            <a:avLst/>
          </a:prstGeom>
        </p:spPr>
      </p:pic>
    </p:spTree>
    <p:custDataLst>
      <p:tags r:id="rId1"/>
    </p:custDataLst>
    <p:extLst>
      <p:ext uri="{BB962C8B-B14F-4D97-AF65-F5344CB8AC3E}">
        <p14:creationId xmlns="" xmlns:p14="http://schemas.microsoft.com/office/powerpoint/2010/main" val="396407532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Mejores Prácticas en Seguridad de Redes</a:t>
            </a:r>
            <a:r>
              <a:rPr lang="en-US" dirty="0"/>
              <a:t/>
            </a:r>
            <a:br>
              <a:rPr lang="en-US" dirty="0"/>
            </a:br>
            <a:r>
              <a:rPr lang="es-419" sz="2400"/>
              <a:t>Dispositivos de Seguridad de Contenido</a:t>
            </a:r>
          </a:p>
        </p:txBody>
      </p:sp>
      <p:sp>
        <p:nvSpPr>
          <p:cNvPr id="4" name="Content Placeholder 3">
            <a:extLst>
              <a:ext uri="{FF2B5EF4-FFF2-40B4-BE49-F238E27FC236}">
                <a16:creationId xmlns:a16="http://schemas.microsoft.com/office/drawing/2014/main" xmlns="" id="{E1ADEDAA-E48C-A24A-81A2-09789A95341F}"/>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400" dirty="0">
                <a:solidFill>
                  <a:srgbClr val="000000"/>
                </a:solidFill>
              </a:rPr>
              <a:t>El dispositivo de seguridad de correo electrónico de Cisco (ESA) es un dispositivo especial diseñado para monitorear el protocolo simple de transferencia de correo (SMTP). Cisco ESA se actualiza constantemente por fuentes en tiempo real del Cisco Talos. Cisco ESA extrae estos datos de inteligencia de amenazas cada tres o cinco minutos.</a:t>
            </a:r>
          </a:p>
          <a:p>
            <a:pPr marL="342900" indent="-342900" algn="l" rtl="0">
              <a:buFont typeface="Arial" panose="020B0604020202020204" pitchFamily="34" charset="0"/>
              <a:buChar char="•"/>
            </a:pPr>
            <a:endParaRPr lang="es-419" sz="1400" dirty="0">
              <a:solidFill>
                <a:srgbClr val="000000"/>
              </a:solidFill>
            </a:endParaRPr>
          </a:p>
          <a:p>
            <a:pPr marL="342900" indent="-342900" algn="l" rtl="0">
              <a:buFont typeface="Arial" panose="020B0604020202020204" pitchFamily="34" charset="0"/>
              <a:buChar char="•"/>
            </a:pPr>
            <a:r>
              <a:rPr lang="es-419" sz="1400" dirty="0">
                <a:solidFill>
                  <a:srgbClr val="000000"/>
                </a:solidFill>
              </a:rPr>
              <a:t>Cisco Web Security </a:t>
            </a:r>
            <a:r>
              <a:rPr lang="es-419" sz="1400" dirty="0" err="1">
                <a:solidFill>
                  <a:srgbClr val="000000"/>
                </a:solidFill>
              </a:rPr>
              <a:t>Appliance</a:t>
            </a:r>
            <a:r>
              <a:rPr lang="es-419" sz="1400" dirty="0">
                <a:solidFill>
                  <a:srgbClr val="000000"/>
                </a:solidFill>
              </a:rPr>
              <a:t> (WSA) es una tecnología de mitigación para amenazas basadas en la web. Cisco WSA combina protección avanzada contra malware, visibilidad y control de aplicaciones, controles de políticas de uso aceptable e informes.</a:t>
            </a:r>
          </a:p>
          <a:p>
            <a:pPr marL="342900" indent="-342900" algn="l" rtl="0">
              <a:buFont typeface="Arial" panose="020B0604020202020204" pitchFamily="34" charset="0"/>
              <a:buChar char="•"/>
            </a:pPr>
            <a:endParaRPr lang="es-419" sz="1400" dirty="0">
              <a:solidFill>
                <a:srgbClr val="000000"/>
              </a:solidFill>
            </a:endParaRPr>
          </a:p>
          <a:p>
            <a:pPr marL="342900" indent="-342900" algn="l" rtl="0">
              <a:buFont typeface="Arial" panose="020B0604020202020204" pitchFamily="34" charset="0"/>
              <a:buChar char="•"/>
            </a:pPr>
            <a:r>
              <a:rPr lang="es-419" sz="1400" dirty="0">
                <a:solidFill>
                  <a:srgbClr val="000000"/>
                </a:solidFill>
              </a:rPr>
              <a:t>Cisco WSA proporciona un control total sobre cómo los usuarios acceden a internet.  La WSA puede marcar </a:t>
            </a:r>
            <a:r>
              <a:rPr lang="es-419" sz="1400" dirty="0" err="1">
                <a:solidFill>
                  <a:srgbClr val="000000"/>
                </a:solidFill>
              </a:rPr>
              <a:t>URLs</a:t>
            </a:r>
            <a:r>
              <a:rPr lang="es-419" sz="1400" dirty="0">
                <a:solidFill>
                  <a:srgbClr val="000000"/>
                </a:solidFill>
              </a:rPr>
              <a:t> en lista negra, filtrar </a:t>
            </a:r>
            <a:r>
              <a:rPr lang="es-419" sz="1400" dirty="0" err="1">
                <a:solidFill>
                  <a:srgbClr val="000000"/>
                </a:solidFill>
              </a:rPr>
              <a:t>URLs</a:t>
            </a:r>
            <a:r>
              <a:rPr lang="es-419" sz="1400" dirty="0">
                <a:solidFill>
                  <a:srgbClr val="000000"/>
                </a:solidFill>
              </a:rPr>
              <a:t>, escanear malware, categorizar </a:t>
            </a:r>
            <a:r>
              <a:rPr lang="es-419" sz="1400" dirty="0" err="1">
                <a:solidFill>
                  <a:srgbClr val="000000"/>
                </a:solidFill>
              </a:rPr>
              <a:t>URLs</a:t>
            </a:r>
            <a:r>
              <a:rPr lang="es-419" sz="1400" dirty="0">
                <a:solidFill>
                  <a:srgbClr val="000000"/>
                </a:solidFill>
              </a:rPr>
              <a:t>, filtrar aplicaciones web y encriptar y desencriptar tráfico web. </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 xmlns:p14="http://schemas.microsoft.com/office/powerpoint/2010/main" val="424201616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Criptografía</a:t>
            </a:r>
          </a:p>
        </p:txBody>
      </p:sp>
    </p:spTree>
    <p:custDataLst>
      <p:tags r:id="rId1"/>
    </p:custDataLst>
    <p:extLst>
      <p:ext uri="{BB962C8B-B14F-4D97-AF65-F5344CB8AC3E}">
        <p14:creationId xmlns="" xmlns:p14="http://schemas.microsoft.com/office/powerpoint/2010/main" val="645757693"/>
      </p:ext>
    </p:extLst>
  </p:cSld>
  <p:clrMapOvr>
    <a:masterClrMapping/>
  </p:clrMapOvr>
  <p:transition spd="slow">
    <p:wip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Criptografía</a:t>
            </a:r>
            <a:r>
              <a:rPr lang="en-US" dirty="0"/>
              <a:t/>
            </a:r>
            <a:br>
              <a:rPr lang="en-US" dirty="0"/>
            </a:br>
            <a:r>
              <a:rPr lang="es-419" sz="2400"/>
              <a:t>Video - Criptografía</a:t>
            </a:r>
          </a:p>
        </p:txBody>
      </p:sp>
      <p:sp>
        <p:nvSpPr>
          <p:cNvPr id="5" name="Content Placeholder 4">
            <a:extLst>
              <a:ext uri="{FF2B5EF4-FFF2-40B4-BE49-F238E27FC236}">
                <a16:creationId xmlns:a16="http://schemas.microsoft.com/office/drawing/2014/main" xmlns="" id="{6FD6750E-AA5C-FD42-9B61-BBE3A650A642}"/>
              </a:ext>
            </a:extLst>
          </p:cNvPr>
          <p:cNvSpPr>
            <a:spLocks noGrp="1"/>
          </p:cNvSpPr>
          <p:nvPr>
            <p:ph idx="1"/>
          </p:nvPr>
        </p:nvSpPr>
        <p:spPr>
          <a:xfrm>
            <a:off x="474662" y="731837"/>
            <a:ext cx="8280057" cy="3689897"/>
          </a:xfrm>
        </p:spPr>
        <p:txBody>
          <a:bodyPr/>
          <a:lstStyle/>
          <a:p>
            <a:pPr marL="0" indent="0" algn="l" rtl="0"/>
            <a:r>
              <a:rPr lang="es-419" sz="1600" dirty="0">
                <a:solidFill>
                  <a:srgbClr val="000000"/>
                </a:solidFill>
              </a:rPr>
              <a:t>Este video demostrará la seguridad de datos usando </a:t>
            </a:r>
            <a:r>
              <a:rPr lang="es-419" sz="1600" dirty="0" err="1">
                <a:solidFill>
                  <a:srgbClr val="000000"/>
                </a:solidFill>
              </a:rPr>
              <a:t>hashing</a:t>
            </a:r>
            <a:r>
              <a:rPr lang="es-419" sz="1600" dirty="0">
                <a:solidFill>
                  <a:srgbClr val="000000"/>
                </a:solidFill>
              </a:rPr>
              <a:t> y cifrado.</a:t>
            </a:r>
          </a:p>
        </p:txBody>
      </p:sp>
    </p:spTree>
    <p:custDataLst>
      <p:tags r:id="rId1"/>
    </p:custDataLst>
    <p:extLst>
      <p:ext uri="{BB962C8B-B14F-4D97-AF65-F5344CB8AC3E}">
        <p14:creationId xmlns="" xmlns:p14="http://schemas.microsoft.com/office/powerpoint/2010/main" val="240905386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Criptografía</a:t>
            </a:r>
            <a:r>
              <a:rPr lang="en-US" dirty="0"/>
              <a:t/>
            </a:r>
            <a:br>
              <a:rPr lang="en-US" dirty="0"/>
            </a:br>
            <a:r>
              <a:rPr lang="es-419" sz="2400"/>
              <a:t>Comunicaciones Seguras</a:t>
            </a:r>
          </a:p>
        </p:txBody>
      </p:sp>
      <p:sp>
        <p:nvSpPr>
          <p:cNvPr id="4" name="Content Placeholder 3">
            <a:extLst>
              <a:ext uri="{FF2B5EF4-FFF2-40B4-BE49-F238E27FC236}">
                <a16:creationId xmlns:a16="http://schemas.microsoft.com/office/drawing/2014/main" xmlns="" id="{26FC2A05-0E2C-1D41-A2E1-DADF0EB8DA11}"/>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400" dirty="0">
                <a:solidFill>
                  <a:srgbClr val="000000"/>
                </a:solidFill>
              </a:rPr>
              <a:t>Las organizaciones deben proporcionar soporte para proteger los datos a medida que viajan a través de enlaces. Esto puede incluir el tráfico interno, pero la mayor preocupación es proteger los datos que viajan fuera de la organización.</a:t>
            </a:r>
          </a:p>
          <a:p>
            <a:pPr marL="342900" indent="-342900" algn="l" rtl="0">
              <a:buFont typeface="Arial" panose="020B0604020202020204" pitchFamily="34" charset="0"/>
              <a:buChar char="•"/>
            </a:pPr>
            <a:r>
              <a:rPr lang="es-419" sz="1400" dirty="0">
                <a:solidFill>
                  <a:srgbClr val="000000"/>
                </a:solidFill>
              </a:rPr>
              <a:t>Estos son los cuatro elementos de las comunicaciones seguras:</a:t>
            </a:r>
          </a:p>
          <a:p>
            <a:pPr marL="631885" lvl="4" indent="-342900">
              <a:buFont typeface="Courier New" panose="02070309020205020404" pitchFamily="49" charset="0"/>
              <a:buChar char="o"/>
            </a:pPr>
            <a:r>
              <a:rPr lang="es-419" sz="1400" b="1" dirty="0">
                <a:solidFill>
                  <a:srgbClr val="000000"/>
                </a:solidFill>
              </a:rPr>
              <a:t>Integridad de los datos</a:t>
            </a:r>
            <a:r>
              <a:rPr lang="es-419" sz="1400" dirty="0">
                <a:solidFill>
                  <a:srgbClr val="000000"/>
                </a:solidFill>
              </a:rPr>
              <a:t>: Garantiza que el mensaje no se haya modificado. La integridad se garantiza mediante la aplicación de los algoritmos de generación de hash </a:t>
            </a:r>
            <a:r>
              <a:rPr lang="es-419" sz="1400" dirty="0" err="1">
                <a:solidFill>
                  <a:srgbClr val="000000"/>
                </a:solidFill>
              </a:rPr>
              <a:t>Message</a:t>
            </a:r>
            <a:r>
              <a:rPr lang="es-419" sz="1400" dirty="0">
                <a:solidFill>
                  <a:srgbClr val="000000"/>
                </a:solidFill>
              </a:rPr>
              <a:t> </a:t>
            </a:r>
            <a:r>
              <a:rPr lang="es-419" sz="1400" dirty="0" err="1">
                <a:solidFill>
                  <a:srgbClr val="000000"/>
                </a:solidFill>
              </a:rPr>
              <a:t>Digest</a:t>
            </a:r>
            <a:r>
              <a:rPr lang="es-419" sz="1400" dirty="0">
                <a:solidFill>
                  <a:srgbClr val="000000"/>
                </a:solidFill>
              </a:rPr>
              <a:t> versión 5 (MD5) o </a:t>
            </a:r>
            <a:r>
              <a:rPr lang="es-419" sz="1400" dirty="0" err="1">
                <a:solidFill>
                  <a:srgbClr val="000000"/>
                </a:solidFill>
              </a:rPr>
              <a:t>Secure</a:t>
            </a:r>
            <a:r>
              <a:rPr lang="es-419" sz="1400" dirty="0">
                <a:solidFill>
                  <a:srgbClr val="000000"/>
                </a:solidFill>
              </a:rPr>
              <a:t> Hash (SHA).</a:t>
            </a:r>
          </a:p>
          <a:p>
            <a:pPr marL="631885" lvl="4" indent="-342900">
              <a:buFont typeface="Courier New" panose="02070309020205020404" pitchFamily="49" charset="0"/>
              <a:buChar char="o"/>
            </a:pPr>
            <a:r>
              <a:rPr lang="es-419" sz="1400" b="1" dirty="0">
                <a:solidFill>
                  <a:srgbClr val="000000"/>
                </a:solidFill>
              </a:rPr>
              <a:t>Autenticación de Origen</a:t>
            </a:r>
            <a:r>
              <a:rPr lang="es-419" sz="1400" dirty="0">
                <a:solidFill>
                  <a:srgbClr val="000000"/>
                </a:solidFill>
              </a:rPr>
              <a:t>: Garantiza que el mensaje no sea falso y que provenga de quien dice ser. Muchas redes modernas garantizan la autenticación con protocolos, como el código de autenticación de mensaje hash (Hash </a:t>
            </a:r>
            <a:r>
              <a:rPr lang="es-419" sz="1400" dirty="0" err="1">
                <a:solidFill>
                  <a:srgbClr val="000000"/>
                </a:solidFill>
              </a:rPr>
              <a:t>Message</a:t>
            </a:r>
            <a:r>
              <a:rPr lang="es-419" sz="1400" dirty="0">
                <a:solidFill>
                  <a:srgbClr val="000000"/>
                </a:solidFill>
              </a:rPr>
              <a:t> </a:t>
            </a:r>
            <a:r>
              <a:rPr lang="es-419" sz="1400" dirty="0" err="1">
                <a:solidFill>
                  <a:srgbClr val="000000"/>
                </a:solidFill>
              </a:rPr>
              <a:t>Authentication</a:t>
            </a:r>
            <a:r>
              <a:rPr lang="es-419" sz="1400" dirty="0">
                <a:solidFill>
                  <a:srgbClr val="000000"/>
                </a:solidFill>
              </a:rPr>
              <a:t> </a:t>
            </a:r>
            <a:r>
              <a:rPr lang="es-419" sz="1400" dirty="0" err="1">
                <a:solidFill>
                  <a:srgbClr val="000000"/>
                </a:solidFill>
              </a:rPr>
              <a:t>Code</a:t>
            </a:r>
            <a:r>
              <a:rPr lang="es-419" sz="1400" dirty="0">
                <a:solidFill>
                  <a:srgbClr val="000000"/>
                </a:solidFill>
              </a:rPr>
              <a:t> (HMAC).</a:t>
            </a:r>
          </a:p>
          <a:p>
            <a:pPr marL="631885" lvl="4" indent="-342900">
              <a:buFont typeface="Courier New" panose="02070309020205020404" pitchFamily="49" charset="0"/>
              <a:buChar char="o"/>
            </a:pPr>
            <a:r>
              <a:rPr lang="es-419" sz="1400" b="1" dirty="0">
                <a:solidFill>
                  <a:srgbClr val="000000"/>
                </a:solidFill>
              </a:rPr>
              <a:t>Confidencialidad de los datos</a:t>
            </a:r>
            <a:r>
              <a:rPr lang="es-419" sz="1400" dirty="0">
                <a:solidFill>
                  <a:srgbClr val="000000"/>
                </a:solidFill>
              </a:rPr>
              <a:t>: Garantiza que solamente los usuarios autorizados puedan leer el mensaje. La confidencialidad de los datos se implementa utilizando algoritmos de encriptación simétrica y asimétrica.</a:t>
            </a:r>
          </a:p>
          <a:p>
            <a:pPr marL="631885" lvl="4" indent="-342900">
              <a:buFont typeface="Courier New" panose="02070309020205020404" pitchFamily="49" charset="0"/>
              <a:buChar char="o"/>
            </a:pPr>
            <a:r>
              <a:rPr lang="es-419" sz="1400" b="1" dirty="0">
                <a:solidFill>
                  <a:srgbClr val="000000"/>
                </a:solidFill>
              </a:rPr>
              <a:t>Imposibilidad de Negación de los Datos</a:t>
            </a:r>
            <a:r>
              <a:rPr lang="es-419" sz="1400" dirty="0">
                <a:solidFill>
                  <a:srgbClr val="000000"/>
                </a:solidFill>
              </a:rPr>
              <a:t>: Garantiza que el remitente no pueda negar ni refutar la validez de un mensaje enviado. La imposibilidad de negación se basa en el hecho de que solamente el remitente tiene características únicas o una firma de cómo tratar el mensaje.</a:t>
            </a:r>
          </a:p>
          <a:p>
            <a:pPr marL="342900" indent="-342900" algn="l" rtl="0">
              <a:buFont typeface="Arial" panose="020B0604020202020204" pitchFamily="34" charset="0"/>
              <a:buChar char="•"/>
            </a:pPr>
            <a:r>
              <a:rPr lang="es-419" sz="1400" dirty="0">
                <a:solidFill>
                  <a:srgbClr val="000000"/>
                </a:solidFill>
              </a:rPr>
              <a:t>La criptografía puede usarse casi en cualquier lugar donde haya comunicación de datos. De hecho, la tendencia marcha hacia un mundo donde toda la comunicación será cifrada.</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 xmlns:p14="http://schemas.microsoft.com/office/powerpoint/2010/main" val="289962108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Estado actual de la ciberseguridad</a:t>
            </a:r>
            <a:r>
              <a:rPr lang="en-US" dirty="0"/>
              <a:t/>
            </a:r>
            <a:br>
              <a:rPr lang="en-US" dirty="0"/>
            </a:br>
            <a:r>
              <a:rPr lang="es-419" sz="2400"/>
              <a:t>Pérdida de datos</a:t>
            </a:r>
          </a:p>
        </p:txBody>
      </p:sp>
      <p:graphicFrame>
        <p:nvGraphicFramePr>
          <p:cNvPr id="5" name="Table 7">
            <a:extLst>
              <a:ext uri="{FF2B5EF4-FFF2-40B4-BE49-F238E27FC236}">
                <a16:creationId xmlns:a16="http://schemas.microsoft.com/office/drawing/2014/main" xmlns="" id="{7E239FBE-21E6-4F81-A7B7-738F8D30A6DB}"/>
              </a:ext>
            </a:extLst>
          </p:cNvPr>
          <p:cNvGraphicFramePr>
            <a:graphicFrameLocks noGrp="1"/>
          </p:cNvGraphicFramePr>
          <p:nvPr>
            <p:extLst>
              <p:ext uri="{D42A27DB-BD31-4B8C-83A1-F6EECF244321}">
                <p14:modId xmlns="" xmlns:p14="http://schemas.microsoft.com/office/powerpoint/2010/main" val="2411745843"/>
              </p:ext>
            </p:extLst>
          </p:nvPr>
        </p:nvGraphicFramePr>
        <p:xfrm>
          <a:off x="438893" y="1038064"/>
          <a:ext cx="8082149" cy="3181350"/>
        </p:xfrm>
        <a:graphic>
          <a:graphicData uri="http://schemas.openxmlformats.org/drawingml/2006/table">
            <a:tbl>
              <a:tblPr firstRow="1" bandRow="1">
                <a:tableStyleId>{5C22544A-7EE6-4342-B048-85BDC9FD1C3A}</a:tableStyleId>
              </a:tblPr>
              <a:tblGrid>
                <a:gridCol w="1686334">
                  <a:extLst>
                    <a:ext uri="{9D8B030D-6E8A-4147-A177-3AD203B41FA5}">
                      <a16:colId xmlns:a16="http://schemas.microsoft.com/office/drawing/2014/main" xmlns="" val="3298178183"/>
                    </a:ext>
                  </a:extLst>
                </a:gridCol>
                <a:gridCol w="6395815">
                  <a:extLst>
                    <a:ext uri="{9D8B030D-6E8A-4147-A177-3AD203B41FA5}">
                      <a16:colId xmlns:a16="http://schemas.microsoft.com/office/drawing/2014/main" xmlns="" val="904825780"/>
                    </a:ext>
                  </a:extLst>
                </a:gridCol>
              </a:tblGrid>
              <a:tr h="184445">
                <a:tc>
                  <a:txBody>
                    <a:bodyPr/>
                    <a:lstStyle/>
                    <a:p>
                      <a:pPr algn="l" rtl="0" fontAlgn="ctr"/>
                      <a:r>
                        <a:rPr lang="es-419" sz="1100" b="1">
                          <a:effectLst/>
                        </a:rPr>
                        <a:t>Vectores de pérdida de datos</a:t>
                      </a:r>
                    </a:p>
                  </a:txBody>
                  <a:tcPr marL="47625" marR="47625" marT="47625" marB="47625" anchor="ctr"/>
                </a:tc>
                <a:tc>
                  <a:txBody>
                    <a:bodyPr/>
                    <a:lstStyle/>
                    <a:p>
                      <a:pPr algn="l" rtl="0" fontAlgn="ctr"/>
                      <a:r>
                        <a:rPr lang="es-419" sz="1100" b="1">
                          <a:effectLst/>
                        </a:rPr>
                        <a:t>Descripción</a:t>
                      </a:r>
                    </a:p>
                  </a:txBody>
                  <a:tcPr marL="47625" marR="47625" marT="47625" marB="47625" anchor="ctr"/>
                </a:tc>
                <a:extLst>
                  <a:ext uri="{0D108BD9-81ED-4DB2-BD59-A6C34878D82A}">
                    <a16:rowId xmlns:a16="http://schemas.microsoft.com/office/drawing/2014/main" xmlns="" val="3466952537"/>
                  </a:ext>
                </a:extLst>
              </a:tr>
              <a:tr h="305723">
                <a:tc>
                  <a:txBody>
                    <a:bodyPr/>
                    <a:lstStyle/>
                    <a:p>
                      <a:pPr rtl="0" fontAlgn="ctr"/>
                      <a:r>
                        <a:rPr lang="es-419" sz="1100" b="1">
                          <a:effectLst/>
                        </a:rPr>
                        <a:t>Correo electrónico / Redes sociales</a:t>
                      </a:r>
                    </a:p>
                  </a:txBody>
                  <a:tcPr marL="47625" marR="47625" marT="47625" marB="47625" anchor="ctr"/>
                </a:tc>
                <a:tc>
                  <a:txBody>
                    <a:bodyPr/>
                    <a:lstStyle/>
                    <a:p>
                      <a:pPr rtl="0" fontAlgn="ctr"/>
                      <a:r>
                        <a:rPr lang="es-419" sz="1100" b="0" dirty="0">
                          <a:effectLst/>
                        </a:rPr>
                        <a:t>El correo electrónico o los mensajes de mensajería instantánea interceptados podrían capturarse y descifrar el contenido.</a:t>
                      </a:r>
                    </a:p>
                  </a:txBody>
                  <a:tcPr marL="47625" marR="47625" marT="47625" marB="47625" anchor="ctr"/>
                </a:tc>
                <a:extLst>
                  <a:ext uri="{0D108BD9-81ED-4DB2-BD59-A6C34878D82A}">
                    <a16:rowId xmlns:a16="http://schemas.microsoft.com/office/drawing/2014/main" xmlns="" val="3654109023"/>
                  </a:ext>
                </a:extLst>
              </a:tr>
              <a:tr h="305723">
                <a:tc>
                  <a:txBody>
                    <a:bodyPr/>
                    <a:lstStyle/>
                    <a:p>
                      <a:pPr rtl="0" fontAlgn="ctr"/>
                      <a:r>
                        <a:rPr lang="es-419" sz="1100" b="1">
                          <a:effectLst/>
                        </a:rPr>
                        <a:t>Dispositivos no encriptados</a:t>
                      </a:r>
                    </a:p>
                  </a:txBody>
                  <a:tcPr marL="47625" marR="47625" marT="47625" marB="47625" anchor="ctr"/>
                </a:tc>
                <a:tc>
                  <a:txBody>
                    <a:bodyPr/>
                    <a:lstStyle/>
                    <a:p>
                      <a:pPr rtl="0" fontAlgn="ctr"/>
                      <a:r>
                        <a:rPr lang="es-419" sz="1100" b="0">
                          <a:effectLst/>
                        </a:rPr>
                        <a:t>Si los datos no se almacenan utilizando un algoritmo de cifrado, entonces el ladrón puede extraer datos confidenciales de valor. </a:t>
                      </a:r>
                    </a:p>
                  </a:txBody>
                  <a:tcPr marL="47625" marR="47625" marT="47625" marB="47625" anchor="ctr"/>
                </a:tc>
                <a:extLst>
                  <a:ext uri="{0D108BD9-81ED-4DB2-BD59-A6C34878D82A}">
                    <a16:rowId xmlns:a16="http://schemas.microsoft.com/office/drawing/2014/main" xmlns="" val="1512207988"/>
                  </a:ext>
                </a:extLst>
              </a:tr>
              <a:tr h="305723">
                <a:tc>
                  <a:txBody>
                    <a:bodyPr/>
                    <a:lstStyle/>
                    <a:p>
                      <a:pPr rtl="0" fontAlgn="ctr"/>
                      <a:r>
                        <a:rPr lang="es-419" sz="1100" b="1">
                          <a:effectLst/>
                        </a:rPr>
                        <a:t>Dispositivos de almacenamiento en la nube</a:t>
                      </a:r>
                    </a:p>
                  </a:txBody>
                  <a:tcPr marL="47625" marR="47625" marT="47625" marB="47625" anchor="ctr"/>
                </a:tc>
                <a:tc>
                  <a:txBody>
                    <a:bodyPr/>
                    <a:lstStyle/>
                    <a:p>
                      <a:pPr rtl="0" fontAlgn="ctr"/>
                      <a:r>
                        <a:rPr lang="es-419" sz="1100" b="0">
                          <a:effectLst/>
                        </a:rPr>
                        <a:t>Los datos confidenciales se pueden perder si el acceso a la nube se ve comprometido debido a ajustes débiles en la seguridad.</a:t>
                      </a:r>
                    </a:p>
                  </a:txBody>
                  <a:tcPr marL="47625" marR="47625" marT="47625" marB="47625" anchor="ctr"/>
                </a:tc>
                <a:extLst>
                  <a:ext uri="{0D108BD9-81ED-4DB2-BD59-A6C34878D82A}">
                    <a16:rowId xmlns:a16="http://schemas.microsoft.com/office/drawing/2014/main" xmlns="" val="3036782206"/>
                  </a:ext>
                </a:extLst>
              </a:tr>
              <a:tr h="305723">
                <a:tc>
                  <a:txBody>
                    <a:bodyPr/>
                    <a:lstStyle/>
                    <a:p>
                      <a:pPr rtl="0" fontAlgn="ctr"/>
                      <a:r>
                        <a:rPr lang="es-419" sz="1100" b="1">
                          <a:effectLst/>
                        </a:rPr>
                        <a:t>Medios extraíbles</a:t>
                      </a:r>
                    </a:p>
                  </a:txBody>
                  <a:tcPr marL="47625" marR="47625" marT="47625" marB="47625" anchor="ctr"/>
                </a:tc>
                <a:tc>
                  <a:txBody>
                    <a:bodyPr/>
                    <a:lstStyle/>
                    <a:p>
                      <a:pPr rtl="0" fontAlgn="ctr"/>
                      <a:r>
                        <a:rPr lang="es-419" sz="1100" b="0">
                          <a:effectLst/>
                        </a:rPr>
                        <a:t>Un riesgo es que un empleado pueda realizar una transferencia no autorizada de datos a un dispositivo USB. Otro riesgo es que el dispositivo USB que contiene datos corporativos de valor se puede extraviar.</a:t>
                      </a:r>
                    </a:p>
                  </a:txBody>
                  <a:tcPr marL="47625" marR="47625" marT="47625" marB="47625" anchor="ctr"/>
                </a:tc>
                <a:extLst>
                  <a:ext uri="{0D108BD9-81ED-4DB2-BD59-A6C34878D82A}">
                    <a16:rowId xmlns:a16="http://schemas.microsoft.com/office/drawing/2014/main" xmlns="" val="2081207769"/>
                  </a:ext>
                </a:extLst>
              </a:tr>
              <a:tr h="184445">
                <a:tc>
                  <a:txBody>
                    <a:bodyPr/>
                    <a:lstStyle/>
                    <a:p>
                      <a:pPr rtl="0" fontAlgn="ctr"/>
                      <a:r>
                        <a:rPr lang="es-419" sz="1100" b="1">
                          <a:effectLst/>
                        </a:rPr>
                        <a:t>Respaldo físico</a:t>
                      </a:r>
                    </a:p>
                  </a:txBody>
                  <a:tcPr marL="47625" marR="47625" marT="47625" marB="47625" anchor="ctr"/>
                </a:tc>
                <a:tc>
                  <a:txBody>
                    <a:bodyPr/>
                    <a:lstStyle/>
                    <a:p>
                      <a:pPr rtl="0" fontAlgn="ctr"/>
                      <a:r>
                        <a:rPr lang="es-419" sz="1100" b="0">
                          <a:effectLst/>
                        </a:rPr>
                        <a:t>Los datos confidenciales deben triturarse cuando ya no sean necesarios.</a:t>
                      </a:r>
                    </a:p>
                  </a:txBody>
                  <a:tcPr marL="47625" marR="47625" marT="47625" marB="47625" anchor="ctr"/>
                </a:tc>
                <a:extLst>
                  <a:ext uri="{0D108BD9-81ED-4DB2-BD59-A6C34878D82A}">
                    <a16:rowId xmlns:a16="http://schemas.microsoft.com/office/drawing/2014/main" xmlns="" val="1652980252"/>
                  </a:ext>
                </a:extLst>
              </a:tr>
              <a:tr h="305723">
                <a:tc>
                  <a:txBody>
                    <a:bodyPr/>
                    <a:lstStyle/>
                    <a:p>
                      <a:pPr rtl="0" fontAlgn="ctr"/>
                      <a:r>
                        <a:rPr lang="es-419" sz="1100" b="1">
                          <a:effectLst/>
                        </a:rPr>
                        <a:t>Control de Acceso Incorrecto</a:t>
                      </a:r>
                    </a:p>
                  </a:txBody>
                  <a:tcPr marL="47625" marR="47625" marT="47625" marB="47625" anchor="ctr"/>
                </a:tc>
                <a:tc>
                  <a:txBody>
                    <a:bodyPr/>
                    <a:lstStyle/>
                    <a:p>
                      <a:pPr rtl="0" fontAlgn="ctr"/>
                      <a:r>
                        <a:rPr lang="es-419" sz="1100" b="0" dirty="0">
                          <a:effectLst/>
                        </a:rPr>
                        <a:t>Las contraseñas o contraseñas débiles que se hayan visto comprometidas pueden proporcionar al atacante un acceso fácil a los datos corporativos.</a:t>
                      </a:r>
                    </a:p>
                  </a:txBody>
                  <a:tcPr marL="47625" marR="47625" marT="47625" marB="47625" anchor="ctr"/>
                </a:tc>
                <a:extLst>
                  <a:ext uri="{0D108BD9-81ED-4DB2-BD59-A6C34878D82A}">
                    <a16:rowId xmlns:a16="http://schemas.microsoft.com/office/drawing/2014/main" xmlns="" val="4118486314"/>
                  </a:ext>
                </a:extLst>
              </a:tr>
            </a:tbl>
          </a:graphicData>
        </a:graphic>
      </p:graphicFrame>
    </p:spTree>
    <p:custDataLst>
      <p:tags r:id="rId1"/>
    </p:custDataLst>
    <p:extLst>
      <p:ext uri="{BB962C8B-B14F-4D97-AF65-F5344CB8AC3E}">
        <p14:creationId xmlns="" xmlns:p14="http://schemas.microsoft.com/office/powerpoint/2010/main" val="56552967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Criptografía</a:t>
            </a:r>
            <a:r>
              <a:rPr lang="en-US" dirty="0"/>
              <a:t/>
            </a:r>
            <a:br>
              <a:rPr lang="en-US" dirty="0"/>
            </a:br>
            <a:r>
              <a:rPr lang="es-419" sz="2400"/>
              <a:t>Integridad de los Datos</a:t>
            </a:r>
          </a:p>
        </p:txBody>
      </p:sp>
      <p:sp>
        <p:nvSpPr>
          <p:cNvPr id="5" name="Content Placeholder 4">
            <a:extLst>
              <a:ext uri="{FF2B5EF4-FFF2-40B4-BE49-F238E27FC236}">
                <a16:creationId xmlns:a16="http://schemas.microsoft.com/office/drawing/2014/main" xmlns="" id="{F71588E5-395F-0346-9E8C-9E9C4463AA55}"/>
              </a:ext>
            </a:extLst>
          </p:cNvPr>
          <p:cNvSpPr>
            <a:spLocks noGrp="1"/>
          </p:cNvSpPr>
          <p:nvPr>
            <p:ph idx="1"/>
          </p:nvPr>
        </p:nvSpPr>
        <p:spPr>
          <a:xfrm>
            <a:off x="474662" y="731838"/>
            <a:ext cx="8280057" cy="2521726"/>
          </a:xfrm>
        </p:spPr>
        <p:txBody>
          <a:bodyPr/>
          <a:lstStyle/>
          <a:p>
            <a:pPr marL="342900" indent="-342900" algn="l" rtl="0">
              <a:buFont typeface="Arial" panose="020B0604020202020204" pitchFamily="34" charset="0"/>
              <a:buChar char="•"/>
            </a:pPr>
            <a:r>
              <a:rPr lang="es-419" sz="1400" dirty="0">
                <a:solidFill>
                  <a:srgbClr val="000000"/>
                </a:solidFill>
              </a:rPr>
              <a:t>Las funciones de hash se utilizan para garantizar la integridad de un mensaje. Garantizan que los datos del mensaje no hayan cambiado accidental o intencionalmente.</a:t>
            </a:r>
          </a:p>
          <a:p>
            <a:pPr marL="342900" indent="-342900" algn="l" rtl="0">
              <a:buFont typeface="Arial" panose="020B0604020202020204" pitchFamily="34" charset="0"/>
              <a:buChar char="•"/>
            </a:pPr>
            <a:r>
              <a:rPr lang="es-419" sz="1400" dirty="0">
                <a:solidFill>
                  <a:srgbClr val="000000"/>
                </a:solidFill>
              </a:rPr>
              <a:t>En la Figura, el remitente envía una transferencia de USD 100 a Alex. El emisor quiere asegurarse de que el mensaje no se altere en su recorrido hasta el receptor:</a:t>
            </a:r>
          </a:p>
          <a:p>
            <a:pPr marL="631885" lvl="4" indent="-342900">
              <a:buFont typeface="+mj-lt"/>
              <a:buAutoNum type="arabicPeriod"/>
            </a:pPr>
            <a:r>
              <a:rPr lang="es-419" sz="1400" dirty="0">
                <a:solidFill>
                  <a:srgbClr val="000000"/>
                </a:solidFill>
              </a:rPr>
              <a:t>El dispositivo de envío introduce el mensaje en un algoritmo de hash y calcula un hash de longitud fija de 4ehiDx67NMop9.</a:t>
            </a:r>
          </a:p>
          <a:p>
            <a:pPr marL="631885" lvl="4" indent="-342900">
              <a:buFont typeface="+mj-lt"/>
              <a:buAutoNum type="arabicPeriod"/>
            </a:pPr>
            <a:r>
              <a:rPr lang="es-419" sz="1400" dirty="0">
                <a:solidFill>
                  <a:srgbClr val="000000"/>
                </a:solidFill>
              </a:rPr>
              <a:t>Luego, este hash se adjunta al mensaje y se envía al receptor. El mensaje y el hash se transmiten en texto sin formato.</a:t>
            </a:r>
          </a:p>
          <a:p>
            <a:pPr marL="631885" lvl="4" indent="-342900">
              <a:buFont typeface="+mj-lt"/>
              <a:buAutoNum type="arabicPeriod"/>
            </a:pPr>
            <a:r>
              <a:rPr lang="es-419" sz="1400" dirty="0">
                <a:solidFill>
                  <a:srgbClr val="000000"/>
                </a:solidFill>
              </a:rPr>
              <a:t>El dispositivo receptor elimina el hash del mensaje e introduce el mensaje en el mismo algoritmo de hash. Si el hash calculado es igual al que se adjunta al mensaje, significa que el mensaje no se modificó durante su recorrido. Si los hash son no iguales, ya no es posible garantizar la integridad del mensaje.</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xmlns="" id="{8E13228B-6D53-D14B-8847-D5A58A57A2E6}"/>
              </a:ext>
            </a:extLst>
          </p:cNvPr>
          <p:cNvPicPr>
            <a:picLocks noChangeAspect="1"/>
          </p:cNvPicPr>
          <p:nvPr/>
        </p:nvPicPr>
        <p:blipFill>
          <a:blip r:embed="rId4"/>
          <a:stretch>
            <a:fillRect/>
          </a:stretch>
        </p:blipFill>
        <p:spPr>
          <a:xfrm>
            <a:off x="1925686" y="3594603"/>
            <a:ext cx="4983513" cy="1329956"/>
          </a:xfrm>
          <a:prstGeom prst="rect">
            <a:avLst/>
          </a:prstGeom>
        </p:spPr>
      </p:pic>
    </p:spTree>
    <p:custDataLst>
      <p:tags r:id="rId1"/>
    </p:custDataLst>
    <p:extLst>
      <p:ext uri="{BB962C8B-B14F-4D97-AF65-F5344CB8AC3E}">
        <p14:creationId xmlns="" xmlns:p14="http://schemas.microsoft.com/office/powerpoint/2010/main" val="272761795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Criptografía</a:t>
            </a:r>
            <a:r>
              <a:rPr lang="en-US" dirty="0"/>
              <a:t/>
            </a:r>
            <a:br>
              <a:rPr lang="en-US" dirty="0"/>
            </a:br>
            <a:r>
              <a:rPr lang="es-419" sz="2400"/>
              <a:t>Funciones Hash</a:t>
            </a:r>
          </a:p>
        </p:txBody>
      </p:sp>
      <p:sp>
        <p:nvSpPr>
          <p:cNvPr id="4" name="Content Placeholder 3">
            <a:extLst>
              <a:ext uri="{FF2B5EF4-FFF2-40B4-BE49-F238E27FC236}">
                <a16:creationId xmlns:a16="http://schemas.microsoft.com/office/drawing/2014/main" xmlns="" id="{A4BD8232-D439-B443-9793-46B1F6A26CE3}"/>
              </a:ext>
            </a:extLst>
          </p:cNvPr>
          <p:cNvSpPr>
            <a:spLocks noGrp="1"/>
          </p:cNvSpPr>
          <p:nvPr>
            <p:ph idx="1"/>
          </p:nvPr>
        </p:nvSpPr>
        <p:spPr>
          <a:xfrm>
            <a:off x="474662" y="731837"/>
            <a:ext cx="8280057" cy="3689897"/>
          </a:xfrm>
        </p:spPr>
        <p:txBody>
          <a:bodyPr/>
          <a:lstStyle/>
          <a:p>
            <a:pPr marL="285750" indent="-285750" algn="l" rtl="0">
              <a:buFont typeface="Arial" panose="020B0604020202020204" pitchFamily="34" charset="0"/>
              <a:buChar char="•"/>
            </a:pPr>
            <a:r>
              <a:rPr lang="es-419" sz="1400" dirty="0">
                <a:solidFill>
                  <a:srgbClr val="000000"/>
                </a:solidFill>
              </a:rPr>
              <a:t>Existen tres funciones de hash muy conocidas:</a:t>
            </a:r>
          </a:p>
          <a:p>
            <a:pPr marL="574735" lvl="4" indent="-285750">
              <a:buFont typeface="Courier New" panose="02070309020205020404" pitchFamily="49" charset="0"/>
              <a:buChar char="o"/>
            </a:pPr>
            <a:r>
              <a:rPr lang="es-419" sz="1400" b="1" dirty="0">
                <a:solidFill>
                  <a:srgbClr val="000000"/>
                </a:solidFill>
              </a:rPr>
              <a:t>MD5 con una síntesis de 128 bits:</a:t>
            </a:r>
            <a:r>
              <a:rPr lang="es-419" sz="1400" dirty="0">
                <a:solidFill>
                  <a:srgbClr val="000000"/>
                </a:solidFill>
              </a:rPr>
              <a:t>MD5 es una función unidireccional que genera un mensaje de hash de 128 bits. MD5 es un algoritmo heredado que solo debe usarse cuando no hay mejores alternativas disponibles. Use SHA-2 en su lugar.</a:t>
            </a:r>
          </a:p>
          <a:p>
            <a:pPr marL="574735" lvl="4" indent="-285750">
              <a:buFont typeface="Courier New" panose="02070309020205020404" pitchFamily="49" charset="0"/>
              <a:buChar char="o"/>
            </a:pPr>
            <a:r>
              <a:rPr lang="es-419" sz="1400" b="1" dirty="0">
                <a:solidFill>
                  <a:srgbClr val="000000"/>
                </a:solidFill>
              </a:rPr>
              <a:t>SHA: </a:t>
            </a:r>
            <a:r>
              <a:rPr lang="es-419" sz="1400" dirty="0">
                <a:solidFill>
                  <a:srgbClr val="000000"/>
                </a:solidFill>
              </a:rPr>
              <a:t>SHA-1 es muy similar a las funciones de hash MD5. SHA-1 crea un mensaje hash de 160 bits y es un poco más lento que MD5. SHA-1 tiene defectos conocidos y es un algoritmo obsoleto. Use SHA-2 cuando sea posible.</a:t>
            </a:r>
          </a:p>
          <a:p>
            <a:pPr marL="574735" lvl="4" indent="-285750">
              <a:buFont typeface="Courier New" panose="02070309020205020404" pitchFamily="49" charset="0"/>
              <a:buChar char="o"/>
            </a:pPr>
            <a:r>
              <a:rPr lang="es-419" sz="1400" b="1" dirty="0">
                <a:solidFill>
                  <a:srgbClr val="000000"/>
                </a:solidFill>
              </a:rPr>
              <a:t>SHA-2: </a:t>
            </a:r>
            <a:r>
              <a:rPr lang="es-419" sz="1400" dirty="0">
                <a:solidFill>
                  <a:srgbClr val="000000"/>
                </a:solidFill>
              </a:rPr>
              <a:t>Esto incluye SHA-224 (224 bit), SHA-256 (256 bit), SHA-384 (384 bit), and SHA-512 (512 bit). SHA-256, SHA-384 y SHA-512 son algoritmos de última generación y deben utilizarse siempre que sea posible.</a:t>
            </a:r>
          </a:p>
          <a:p>
            <a:pPr marL="574735" lvl="4" indent="-285750">
              <a:buFont typeface="Courier New" panose="02070309020205020404" pitchFamily="49" charset="0"/>
              <a:buChar char="o"/>
            </a:pPr>
            <a:endParaRPr lang="es-419" sz="1400" dirty="0">
              <a:solidFill>
                <a:srgbClr val="000000"/>
              </a:solidFill>
            </a:endParaRPr>
          </a:p>
          <a:p>
            <a:pPr marL="285750" indent="-285750" algn="l" rtl="0">
              <a:buFont typeface="Arial" panose="020B0604020202020204" pitchFamily="34" charset="0"/>
              <a:buChar char="•"/>
            </a:pPr>
            <a:r>
              <a:rPr lang="es-419" sz="1400" dirty="0">
                <a:solidFill>
                  <a:srgbClr val="000000"/>
                </a:solidFill>
              </a:rPr>
              <a:t>Mientras que el hash se puede utilizar para detectar modificaciones accidentales, no brinda protección contra cambios deliberados. Esto significa que cualquier persona puede calcular un hash para los datos, siempre y cuando tengan la función de hash correcta.</a:t>
            </a:r>
          </a:p>
          <a:p>
            <a:pPr marL="285750" indent="-285750" algn="l" rtl="0">
              <a:buFont typeface="Arial" panose="020B0604020202020204" pitchFamily="34" charset="0"/>
              <a:buChar char="•"/>
            </a:pPr>
            <a:endParaRPr lang="es-419" sz="1400" dirty="0">
              <a:solidFill>
                <a:srgbClr val="000000"/>
              </a:solidFill>
            </a:endParaRPr>
          </a:p>
          <a:p>
            <a:pPr marL="285750" indent="-285750" algn="l" rtl="0">
              <a:buFont typeface="Arial" panose="020B0604020202020204" pitchFamily="34" charset="0"/>
              <a:buChar char="•"/>
            </a:pPr>
            <a:r>
              <a:rPr lang="es-419" sz="1400" dirty="0">
                <a:solidFill>
                  <a:srgbClr val="000000"/>
                </a:solidFill>
              </a:rPr>
              <a:t>Por lo tanto, el hash es vulnerable a los ataques </a:t>
            </a:r>
            <a:r>
              <a:rPr lang="es-419" sz="1400" dirty="0" err="1">
                <a:solidFill>
                  <a:srgbClr val="000000"/>
                </a:solidFill>
              </a:rPr>
              <a:t>man</a:t>
            </a:r>
            <a:r>
              <a:rPr lang="es-419" sz="1400" dirty="0">
                <a:solidFill>
                  <a:srgbClr val="000000"/>
                </a:solidFill>
              </a:rPr>
              <a:t>-</a:t>
            </a:r>
            <a:r>
              <a:rPr lang="es-419" sz="1400" dirty="0" err="1">
                <a:solidFill>
                  <a:srgbClr val="000000"/>
                </a:solidFill>
              </a:rPr>
              <a:t>in-the-middle</a:t>
            </a:r>
            <a:r>
              <a:rPr lang="es-419" sz="1400" dirty="0">
                <a:solidFill>
                  <a:srgbClr val="000000"/>
                </a:solidFill>
              </a:rPr>
              <a:t> y no proporciona seguridad a los datos transmitidos. </a:t>
            </a: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 xmlns:p14="http://schemas.microsoft.com/office/powerpoint/2010/main" val="214819954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Criptografía</a:t>
            </a:r>
            <a:r>
              <a:rPr lang="en-US" dirty="0"/>
              <a:t/>
            </a:r>
            <a:br>
              <a:rPr lang="en-US" dirty="0"/>
            </a:br>
            <a:r>
              <a:rPr lang="es-419" sz="2400"/>
              <a:t>Autenticación de Origen</a:t>
            </a:r>
          </a:p>
        </p:txBody>
      </p:sp>
      <p:sp>
        <p:nvSpPr>
          <p:cNvPr id="5" name="Content Placeholder 4">
            <a:extLst>
              <a:ext uri="{FF2B5EF4-FFF2-40B4-BE49-F238E27FC236}">
                <a16:creationId xmlns:a16="http://schemas.microsoft.com/office/drawing/2014/main" xmlns="" id="{71C04A61-9B2A-C144-B6FF-D6DB7E828B4C}"/>
              </a:ext>
            </a:extLst>
          </p:cNvPr>
          <p:cNvSpPr>
            <a:spLocks noGrp="1"/>
          </p:cNvSpPr>
          <p:nvPr>
            <p:ph idx="1"/>
          </p:nvPr>
        </p:nvSpPr>
        <p:spPr>
          <a:xfrm>
            <a:off x="431971" y="731837"/>
            <a:ext cx="4682289" cy="3689897"/>
          </a:xfrm>
        </p:spPr>
        <p:txBody>
          <a:bodyPr/>
          <a:lstStyle/>
          <a:p>
            <a:pPr marL="342900" indent="-342900" algn="l" rtl="0">
              <a:buFont typeface="Arial" panose="020B0604020202020204" pitchFamily="34" charset="0"/>
              <a:buChar char="•"/>
            </a:pPr>
            <a:r>
              <a:rPr lang="es-419" sz="1400" dirty="0">
                <a:solidFill>
                  <a:srgbClr val="000000"/>
                </a:solidFill>
              </a:rPr>
              <a:t>Para agregar autenticación al control de integridad se usa un código de autenticación de mensajes hash con clave (HMAC). </a:t>
            </a:r>
          </a:p>
          <a:p>
            <a:pPr marL="342900" indent="-342900" algn="l" rtl="0">
              <a:buFont typeface="Arial" panose="020B0604020202020204" pitchFamily="34" charset="0"/>
              <a:buChar char="•"/>
            </a:pPr>
            <a:endParaRPr lang="es-419" sz="1400" dirty="0">
              <a:solidFill>
                <a:srgbClr val="000000"/>
              </a:solidFill>
            </a:endParaRPr>
          </a:p>
          <a:p>
            <a:pPr marL="342900" indent="-342900" algn="l" rtl="0">
              <a:buFont typeface="Arial" panose="020B0604020202020204" pitchFamily="34" charset="0"/>
              <a:buChar char="•"/>
            </a:pPr>
            <a:r>
              <a:rPr lang="es-419" sz="1400" dirty="0">
                <a:solidFill>
                  <a:srgbClr val="000000"/>
                </a:solidFill>
              </a:rPr>
              <a:t>Un HMAC se calcula utilizando cualquier algoritmo criptográfico que combine una función hash criptográfica con una clave secreta. </a:t>
            </a:r>
          </a:p>
          <a:p>
            <a:pPr marL="342900" indent="-342900" algn="l" rtl="0">
              <a:buFont typeface="Arial" panose="020B0604020202020204" pitchFamily="34" charset="0"/>
              <a:buChar char="•"/>
            </a:pPr>
            <a:endParaRPr lang="es-419" sz="1400" dirty="0">
              <a:solidFill>
                <a:srgbClr val="000000"/>
              </a:solidFill>
            </a:endParaRPr>
          </a:p>
          <a:p>
            <a:pPr marL="342900" indent="-342900" algn="l" rtl="0">
              <a:buFont typeface="Arial" panose="020B0604020202020204" pitchFamily="34" charset="0"/>
              <a:buChar char="•"/>
            </a:pPr>
            <a:r>
              <a:rPr lang="es-419" sz="1400" dirty="0">
                <a:solidFill>
                  <a:srgbClr val="000000"/>
                </a:solidFill>
              </a:rPr>
              <a:t>Solo las partes que tienen acceso a esa clave secreta pueden calcular el compendio de una función de HMAC. Esta característica derrota los ataques </a:t>
            </a:r>
            <a:r>
              <a:rPr lang="es-419" sz="1400" dirty="0" err="1">
                <a:solidFill>
                  <a:srgbClr val="000000"/>
                </a:solidFill>
              </a:rPr>
              <a:t>man</a:t>
            </a:r>
            <a:r>
              <a:rPr lang="es-419" sz="1400" dirty="0">
                <a:solidFill>
                  <a:srgbClr val="000000"/>
                </a:solidFill>
              </a:rPr>
              <a:t>-</a:t>
            </a:r>
            <a:r>
              <a:rPr lang="es-419" sz="1400" dirty="0" err="1">
                <a:solidFill>
                  <a:srgbClr val="000000"/>
                </a:solidFill>
              </a:rPr>
              <a:t>in-the-middle</a:t>
            </a:r>
            <a:r>
              <a:rPr lang="es-419" sz="1400" dirty="0">
                <a:solidFill>
                  <a:srgbClr val="000000"/>
                </a:solidFill>
              </a:rPr>
              <a:t> y proporciona autenticación del origen de los datos.</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xmlns="" id="{29D04771-F99B-684A-8331-D96D49E98FA2}"/>
              </a:ext>
            </a:extLst>
          </p:cNvPr>
          <p:cNvPicPr>
            <a:picLocks noChangeAspect="1"/>
          </p:cNvPicPr>
          <p:nvPr/>
        </p:nvPicPr>
        <p:blipFill>
          <a:blip r:embed="rId4"/>
          <a:stretch>
            <a:fillRect/>
          </a:stretch>
        </p:blipFill>
        <p:spPr>
          <a:xfrm>
            <a:off x="5114260" y="731837"/>
            <a:ext cx="3764585" cy="3217009"/>
          </a:xfrm>
          <a:prstGeom prst="rect">
            <a:avLst/>
          </a:prstGeom>
        </p:spPr>
      </p:pic>
    </p:spTree>
    <p:custDataLst>
      <p:tags r:id="rId1"/>
    </p:custDataLst>
    <p:extLst>
      <p:ext uri="{BB962C8B-B14F-4D97-AF65-F5344CB8AC3E}">
        <p14:creationId xmlns="" xmlns:p14="http://schemas.microsoft.com/office/powerpoint/2010/main" val="99153865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Criptografía</a:t>
            </a:r>
            <a:r>
              <a:rPr lang="en-US" dirty="0"/>
              <a:t/>
            </a:r>
            <a:br>
              <a:rPr lang="en-US" dirty="0"/>
            </a:br>
            <a:r>
              <a:rPr lang="es-419" sz="2400"/>
              <a:t>Confidencialidad de Datos</a:t>
            </a:r>
          </a:p>
        </p:txBody>
      </p:sp>
      <p:sp>
        <p:nvSpPr>
          <p:cNvPr id="4" name="Content Placeholder 3">
            <a:extLst>
              <a:ext uri="{FF2B5EF4-FFF2-40B4-BE49-F238E27FC236}">
                <a16:creationId xmlns:a16="http://schemas.microsoft.com/office/drawing/2014/main" xmlns="" id="{5B44D7FC-50A1-3241-921B-9FBDB406A7FE}"/>
              </a:ext>
            </a:extLst>
          </p:cNvPr>
          <p:cNvSpPr>
            <a:spLocks noGrp="1"/>
          </p:cNvSpPr>
          <p:nvPr>
            <p:ph idx="1"/>
          </p:nvPr>
        </p:nvSpPr>
        <p:spPr>
          <a:xfrm>
            <a:off x="474662" y="731838"/>
            <a:ext cx="8280057" cy="1883772"/>
          </a:xfrm>
        </p:spPr>
        <p:txBody>
          <a:bodyPr/>
          <a:lstStyle/>
          <a:p>
            <a:pPr marL="342900" indent="-342900" algn="l" rtl="0">
              <a:buFont typeface="Arial" panose="020B0604020202020204" pitchFamily="34" charset="0"/>
              <a:buChar char="•"/>
            </a:pPr>
            <a:r>
              <a:rPr lang="es-419" sz="1400" dirty="0">
                <a:solidFill>
                  <a:srgbClr val="000000"/>
                </a:solidFill>
              </a:rPr>
              <a:t>Hay dos clases de encriptación utilizadas para brindar confidencialidad de los datos. Estas dos clases se diferencian en cómo utilizan las claves:</a:t>
            </a:r>
          </a:p>
          <a:p>
            <a:pPr marL="342900" indent="-342900" algn="l" rtl="0">
              <a:buFont typeface="Arial" panose="020B0604020202020204" pitchFamily="34" charset="0"/>
              <a:buChar char="•"/>
            </a:pPr>
            <a:r>
              <a:rPr lang="es-419" sz="1400" dirty="0">
                <a:solidFill>
                  <a:srgbClr val="000000"/>
                </a:solidFill>
              </a:rPr>
              <a:t>Los algoritmos de cifrado simétricos como (DES), 3DES y el Estándar de cifrado avanzado (AES) se basan en la premisa de que cada parte que se comunica conoce la clave </a:t>
            </a:r>
            <a:r>
              <a:rPr lang="es-419" sz="1400" dirty="0" err="1">
                <a:solidFill>
                  <a:srgbClr val="000000"/>
                </a:solidFill>
              </a:rPr>
              <a:t>precompartida</a:t>
            </a:r>
            <a:r>
              <a:rPr lang="es-419" sz="1400" dirty="0">
                <a:solidFill>
                  <a:srgbClr val="000000"/>
                </a:solidFill>
              </a:rPr>
              <a:t>. La confidencialidad también se puede garantizar utilizando algoritmos asimétricos, como Rivest, Shamir y Adleman (RSA) y la infraestructura de clave pública (PKI).</a:t>
            </a:r>
          </a:p>
          <a:p>
            <a:pPr marL="342900" indent="-342900" algn="l" rtl="0">
              <a:buFont typeface="Arial" panose="020B0604020202020204" pitchFamily="34" charset="0"/>
              <a:buChar char="•"/>
            </a:pPr>
            <a:endParaRPr lang="es-419" sz="1400" dirty="0">
              <a:solidFill>
                <a:srgbClr val="000000"/>
              </a:solidFill>
            </a:endParaRPr>
          </a:p>
          <a:p>
            <a:pPr marL="342900" indent="-342900" algn="l" rtl="0">
              <a:buFont typeface="Arial" panose="020B0604020202020204" pitchFamily="34" charset="0"/>
              <a:buChar char="•"/>
            </a:pPr>
            <a:r>
              <a:rPr lang="es-419" sz="1400" dirty="0">
                <a:solidFill>
                  <a:srgbClr val="000000"/>
                </a:solidFill>
              </a:rPr>
              <a:t>En la figura, se destacan algunas diferencias entre cada método de encriptación.</a:t>
            </a:r>
          </a:p>
          <a:p>
            <a:pPr marL="0" indent="0" algn="l"/>
            <a:r>
              <a:rPr lang="en-US" sz="1400" dirty="0">
                <a:solidFill>
                  <a:srgbClr val="000000"/>
                </a:solidFill>
              </a:rPr>
              <a:t/>
            </a:r>
            <a:br>
              <a:rPr lang="en-US" sz="1400" dirty="0">
                <a:solidFill>
                  <a:srgbClr val="000000"/>
                </a:solidFill>
              </a:rPr>
            </a:br>
            <a:endParaRPr lang="en-US" sz="1400" dirty="0">
              <a:solidFill>
                <a:srgbClr val="000000"/>
              </a:solidFill>
            </a:endParaRPr>
          </a:p>
        </p:txBody>
      </p:sp>
      <p:pic>
        <p:nvPicPr>
          <p:cNvPr id="8" name="Picture 7">
            <a:extLst>
              <a:ext uri="{FF2B5EF4-FFF2-40B4-BE49-F238E27FC236}">
                <a16:creationId xmlns:a16="http://schemas.microsoft.com/office/drawing/2014/main" xmlns="" id="{8BCDB622-2CA4-224F-9C60-AD6574E65379}"/>
              </a:ext>
            </a:extLst>
          </p:cNvPr>
          <p:cNvPicPr>
            <a:picLocks noChangeAspect="1"/>
          </p:cNvPicPr>
          <p:nvPr/>
        </p:nvPicPr>
        <p:blipFill>
          <a:blip r:embed="rId4"/>
          <a:stretch>
            <a:fillRect/>
          </a:stretch>
        </p:blipFill>
        <p:spPr>
          <a:xfrm>
            <a:off x="948597" y="2796169"/>
            <a:ext cx="7246806" cy="1728596"/>
          </a:xfrm>
          <a:prstGeom prst="rect">
            <a:avLst/>
          </a:prstGeom>
        </p:spPr>
      </p:pic>
    </p:spTree>
    <p:custDataLst>
      <p:tags r:id="rId1"/>
    </p:custDataLst>
    <p:extLst>
      <p:ext uri="{BB962C8B-B14F-4D97-AF65-F5344CB8AC3E}">
        <p14:creationId xmlns="" xmlns:p14="http://schemas.microsoft.com/office/powerpoint/2010/main" val="152739708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Criptografía</a:t>
            </a:r>
            <a:r>
              <a:rPr lang="en-US" dirty="0"/>
              <a:t/>
            </a:r>
            <a:br>
              <a:rPr lang="en-US" dirty="0"/>
            </a:br>
            <a:r>
              <a:rPr lang="es-419" sz="2400"/>
              <a:t>Cifrado Simétrico</a:t>
            </a:r>
          </a:p>
        </p:txBody>
      </p:sp>
      <p:sp>
        <p:nvSpPr>
          <p:cNvPr id="5" name="Content Placeholder 4">
            <a:extLst>
              <a:ext uri="{FF2B5EF4-FFF2-40B4-BE49-F238E27FC236}">
                <a16:creationId xmlns:a16="http://schemas.microsoft.com/office/drawing/2014/main" xmlns="" id="{2304E692-5E43-3E4D-9DCD-3EAE7A84C7D7}"/>
              </a:ext>
            </a:extLst>
          </p:cNvPr>
          <p:cNvSpPr>
            <a:spLocks noGrp="1"/>
          </p:cNvSpPr>
          <p:nvPr>
            <p:ph idx="1"/>
          </p:nvPr>
        </p:nvSpPr>
        <p:spPr>
          <a:xfrm>
            <a:off x="474662" y="731837"/>
            <a:ext cx="8280057" cy="2160219"/>
          </a:xfrm>
        </p:spPr>
        <p:txBody>
          <a:bodyPr/>
          <a:lstStyle/>
          <a:p>
            <a:pPr marL="285750" indent="-285750" algn="l" rtl="0">
              <a:buFont typeface="Arial" panose="020B0604020202020204" pitchFamily="34" charset="0"/>
              <a:buChar char="•"/>
            </a:pPr>
            <a:r>
              <a:rPr lang="es-419" sz="1400" dirty="0">
                <a:solidFill>
                  <a:srgbClr val="000000"/>
                </a:solidFill>
              </a:rPr>
              <a:t>Los algoritmos simétricos utilizan la misma clave </a:t>
            </a:r>
            <a:r>
              <a:rPr lang="es-419" sz="1400" dirty="0" err="1">
                <a:solidFill>
                  <a:srgbClr val="000000"/>
                </a:solidFill>
              </a:rPr>
              <a:t>precompartida</a:t>
            </a:r>
            <a:r>
              <a:rPr lang="es-419" sz="1400" dirty="0">
                <a:solidFill>
                  <a:srgbClr val="000000"/>
                </a:solidFill>
              </a:rPr>
              <a:t>, también llamada una clave secreta, para encriptar y desencriptar datos. Antes de que ocurra cualquier comunicación encriptada, el emisor y el receptor conocen la clave </a:t>
            </a:r>
            <a:r>
              <a:rPr lang="es-419" sz="1400" dirty="0" err="1">
                <a:solidFill>
                  <a:srgbClr val="000000"/>
                </a:solidFill>
              </a:rPr>
              <a:t>precompartida</a:t>
            </a:r>
            <a:r>
              <a:rPr lang="es-419" sz="1400" dirty="0">
                <a:solidFill>
                  <a:srgbClr val="000000"/>
                </a:solidFill>
              </a:rPr>
              <a:t>.</a:t>
            </a:r>
          </a:p>
          <a:p>
            <a:pPr marL="285750" indent="-285750" algn="l" rtl="0">
              <a:buFont typeface="Arial" panose="020B0604020202020204" pitchFamily="34" charset="0"/>
              <a:buChar char="•"/>
            </a:pPr>
            <a:endParaRPr lang="es-419" sz="1400" dirty="0">
              <a:solidFill>
                <a:srgbClr val="000000"/>
              </a:solidFill>
            </a:endParaRPr>
          </a:p>
          <a:p>
            <a:pPr marL="285750" indent="-285750" algn="l" rtl="0">
              <a:buFont typeface="Arial" panose="020B0604020202020204" pitchFamily="34" charset="0"/>
              <a:buChar char="•"/>
            </a:pPr>
            <a:r>
              <a:rPr lang="es-419" sz="1400" dirty="0">
                <a:solidFill>
                  <a:srgbClr val="000000"/>
                </a:solidFill>
              </a:rPr>
              <a:t>Los algoritmos simétricos cifrados se usan normalmente con el tráfico de VPN porque utilizan menos recursos de CPU que los algoritmos de encriptación asimétrica. </a:t>
            </a:r>
          </a:p>
          <a:p>
            <a:pPr marL="285750" indent="-285750" algn="l" rtl="0">
              <a:buFont typeface="Arial" panose="020B0604020202020204" pitchFamily="34" charset="0"/>
              <a:buChar char="•"/>
            </a:pPr>
            <a:endParaRPr lang="es-419" sz="1400" dirty="0">
              <a:solidFill>
                <a:srgbClr val="000000"/>
              </a:solidFill>
            </a:endParaRPr>
          </a:p>
          <a:p>
            <a:pPr marL="285750" indent="-285750" algn="l" rtl="0">
              <a:buFont typeface="Arial" panose="020B0604020202020204" pitchFamily="34" charset="0"/>
              <a:buChar char="•"/>
            </a:pPr>
            <a:r>
              <a:rPr lang="es-419" sz="1400" dirty="0">
                <a:solidFill>
                  <a:srgbClr val="000000"/>
                </a:solidFill>
              </a:rPr>
              <a:t>Al utilizar algoritmos de encriptación simétrica, mientras más larga sea la clave, más tiempo demorará alguien en descubrirla. Para garantizar que la encriptación sea segura, se recomienda una longitud mínima de clave de 128 bits.</a:t>
            </a:r>
          </a:p>
        </p:txBody>
      </p:sp>
      <p:pic>
        <p:nvPicPr>
          <p:cNvPr id="7" name="Picture 6">
            <a:extLst>
              <a:ext uri="{FF2B5EF4-FFF2-40B4-BE49-F238E27FC236}">
                <a16:creationId xmlns:a16="http://schemas.microsoft.com/office/drawing/2014/main" xmlns="" id="{448C24AA-1687-4846-AB47-DEF74E5D041C}"/>
              </a:ext>
            </a:extLst>
          </p:cNvPr>
          <p:cNvPicPr>
            <a:picLocks noChangeAspect="1"/>
          </p:cNvPicPr>
          <p:nvPr/>
        </p:nvPicPr>
        <p:blipFill>
          <a:blip r:embed="rId4"/>
          <a:stretch>
            <a:fillRect/>
          </a:stretch>
        </p:blipFill>
        <p:spPr>
          <a:xfrm>
            <a:off x="1735869" y="3167454"/>
            <a:ext cx="4873749" cy="1715681"/>
          </a:xfrm>
          <a:prstGeom prst="rect">
            <a:avLst/>
          </a:prstGeom>
        </p:spPr>
      </p:pic>
    </p:spTree>
    <p:custDataLst>
      <p:tags r:id="rId1"/>
    </p:custDataLst>
    <p:extLst>
      <p:ext uri="{BB962C8B-B14F-4D97-AF65-F5344CB8AC3E}">
        <p14:creationId xmlns="" xmlns:p14="http://schemas.microsoft.com/office/powerpoint/2010/main" val="286136399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Criptografía</a:t>
            </a:r>
            <a:r>
              <a:rPr lang="en-US" dirty="0"/>
              <a:t/>
            </a:r>
            <a:br>
              <a:rPr lang="en-US" dirty="0"/>
            </a:br>
            <a:r>
              <a:rPr lang="es-419" sz="2400"/>
              <a:t>Cifrado simétrico (Cont.)</a:t>
            </a:r>
          </a:p>
        </p:txBody>
      </p:sp>
      <p:graphicFrame>
        <p:nvGraphicFramePr>
          <p:cNvPr id="6" name="Content Placeholder 5">
            <a:extLst>
              <a:ext uri="{FF2B5EF4-FFF2-40B4-BE49-F238E27FC236}">
                <a16:creationId xmlns:a16="http://schemas.microsoft.com/office/drawing/2014/main" xmlns="" id="{341A9DE2-957A-3841-978C-6386105104E6}"/>
              </a:ext>
            </a:extLst>
          </p:cNvPr>
          <p:cNvGraphicFramePr>
            <a:graphicFrameLocks noGrp="1"/>
          </p:cNvGraphicFramePr>
          <p:nvPr>
            <p:ph idx="1"/>
            <p:extLst>
              <p:ext uri="{D42A27DB-BD31-4B8C-83A1-F6EECF244321}">
                <p14:modId xmlns="" xmlns:p14="http://schemas.microsoft.com/office/powerpoint/2010/main" val="2335827978"/>
              </p:ext>
            </p:extLst>
          </p:nvPr>
        </p:nvGraphicFramePr>
        <p:xfrm>
          <a:off x="474663" y="731838"/>
          <a:ext cx="8280400" cy="3840162"/>
        </p:xfrm>
        <a:graphic>
          <a:graphicData uri="http://schemas.openxmlformats.org/drawingml/2006/table">
            <a:tbl>
              <a:tblPr firstRow="1" bandRow="1">
                <a:tableStyleId>{5C22544A-7EE6-4342-B048-85BDC9FD1C3A}</a:tableStyleId>
              </a:tblPr>
              <a:tblGrid>
                <a:gridCol w="2544984">
                  <a:extLst>
                    <a:ext uri="{9D8B030D-6E8A-4147-A177-3AD203B41FA5}">
                      <a16:colId xmlns:a16="http://schemas.microsoft.com/office/drawing/2014/main" xmlns="" val="4147586010"/>
                    </a:ext>
                  </a:extLst>
                </a:gridCol>
                <a:gridCol w="5735416">
                  <a:extLst>
                    <a:ext uri="{9D8B030D-6E8A-4147-A177-3AD203B41FA5}">
                      <a16:colId xmlns:a16="http://schemas.microsoft.com/office/drawing/2014/main" xmlns="" val="3070932338"/>
                    </a:ext>
                  </a:extLst>
                </a:gridCol>
              </a:tblGrid>
              <a:tr h="460656">
                <a:tc>
                  <a:txBody>
                    <a:bodyPr/>
                    <a:lstStyle/>
                    <a:p>
                      <a:pPr algn="l" rtl="0" fontAlgn="ctr"/>
                      <a:r>
                        <a:rPr lang="es-419" sz="1100" b="1">
                          <a:effectLst/>
                        </a:rPr>
                        <a:t>Algoritmos de Encriptación Simétrica</a:t>
                      </a:r>
                    </a:p>
                  </a:txBody>
                  <a:tcPr marL="47625" marR="47625" marT="47625" marB="47625" anchor="ctr"/>
                </a:tc>
                <a:tc>
                  <a:txBody>
                    <a:bodyPr/>
                    <a:lstStyle/>
                    <a:p>
                      <a:pPr algn="l" rtl="0" fontAlgn="ctr"/>
                      <a:r>
                        <a:rPr lang="es-419" sz="1100" b="1">
                          <a:effectLst/>
                        </a:rPr>
                        <a:t>Descripción</a:t>
                      </a:r>
                    </a:p>
                  </a:txBody>
                  <a:tcPr marL="47625" marR="47625" marT="47625" marB="47625" anchor="ctr"/>
                </a:tc>
                <a:extLst>
                  <a:ext uri="{0D108BD9-81ED-4DB2-BD59-A6C34878D82A}">
                    <a16:rowId xmlns:a16="http://schemas.microsoft.com/office/drawing/2014/main" xmlns="" val="3892308028"/>
                  </a:ext>
                </a:extLst>
              </a:tr>
              <a:tr h="640027">
                <a:tc>
                  <a:txBody>
                    <a:bodyPr/>
                    <a:lstStyle/>
                    <a:p>
                      <a:pPr rtl="0" fontAlgn="ctr"/>
                      <a:r>
                        <a:rPr lang="es-419" sz="1100" b="1">
                          <a:effectLst/>
                        </a:rPr>
                        <a:t>Algoritmo de Cifrado de Datos</a:t>
                      </a:r>
                      <a:r>
                        <a:rPr lang="en-US" sz="1100" b="1">
                          <a:effectLst/>
                        </a:rPr>
                        <a:t/>
                      </a:r>
                      <a:br>
                        <a:rPr lang="en-US" sz="1100" b="1">
                          <a:effectLst/>
                        </a:rPr>
                      </a:br>
                      <a:r>
                        <a:rPr lang="es-419" sz="1100" b="1">
                          <a:effectLst/>
                        </a:rPr>
                        <a:t>(DES)</a:t>
                      </a:r>
                    </a:p>
                  </a:txBody>
                  <a:tcPr marL="47625" marR="47625" marT="47625" marB="47625" anchor="ctr"/>
                </a:tc>
                <a:tc>
                  <a:txBody>
                    <a:bodyPr/>
                    <a:lstStyle/>
                    <a:p>
                      <a:pPr rtl="0" fontAlgn="ctr"/>
                      <a:r>
                        <a:rPr lang="es-419" sz="1100" b="0">
                          <a:effectLst/>
                        </a:rPr>
                        <a:t>Este es un algoritmo de cifrado simétrico heredado. Puede utilizarse en el cifrado de flujo, pero suele funcionar en el cifrado por bloques al encriptar de datos en bloques de 64 bits. Un cifrado de flujo encripta un byte o un bit a la vez.</a:t>
                      </a:r>
                    </a:p>
                  </a:txBody>
                  <a:tcPr marL="47625" marR="47625" marT="47625" marB="47625" anchor="ctr"/>
                </a:tc>
                <a:extLst>
                  <a:ext uri="{0D108BD9-81ED-4DB2-BD59-A6C34878D82A}">
                    <a16:rowId xmlns:a16="http://schemas.microsoft.com/office/drawing/2014/main" xmlns="" val="3686240316"/>
                  </a:ext>
                </a:extLst>
              </a:tr>
              <a:tr h="640027">
                <a:tc>
                  <a:txBody>
                    <a:bodyPr/>
                    <a:lstStyle/>
                    <a:p>
                      <a:pPr rtl="0" fontAlgn="ctr"/>
                      <a:r>
                        <a:rPr lang="es-419" sz="1100" b="1" dirty="0">
                          <a:effectLst/>
                        </a:rPr>
                        <a:t>3DES</a:t>
                      </a:r>
                      <a:r>
                        <a:rPr lang="en-US" sz="1100" b="1" dirty="0">
                          <a:effectLst/>
                        </a:rPr>
                        <a:t/>
                      </a:r>
                      <a:br>
                        <a:rPr lang="en-US" sz="1100" b="1" dirty="0">
                          <a:effectLst/>
                        </a:rPr>
                      </a:br>
                      <a:r>
                        <a:rPr lang="es-419" sz="1100" b="1" dirty="0">
                          <a:effectLst/>
                        </a:rPr>
                        <a:t>(triple DES)</a:t>
                      </a:r>
                    </a:p>
                  </a:txBody>
                  <a:tcPr marL="47625" marR="47625" marT="47625" marB="47625" anchor="ctr"/>
                </a:tc>
                <a:tc>
                  <a:txBody>
                    <a:bodyPr/>
                    <a:lstStyle/>
                    <a:p>
                      <a:pPr rtl="0" fontAlgn="ctr"/>
                      <a:r>
                        <a:rPr lang="es-419" sz="1100" b="0">
                          <a:effectLst/>
                        </a:rPr>
                        <a:t>Esta es una versión más reciente del DES, pero repite el proceso de algoritmo de DES tres veces. Se considera muy confiable cuando se implementa con claves de duración muy breve.</a:t>
                      </a:r>
                    </a:p>
                  </a:txBody>
                  <a:tcPr marL="47625" marR="47625" marT="47625" marB="47625" anchor="ctr"/>
                </a:tc>
                <a:extLst>
                  <a:ext uri="{0D108BD9-81ED-4DB2-BD59-A6C34878D82A}">
                    <a16:rowId xmlns:a16="http://schemas.microsoft.com/office/drawing/2014/main" xmlns="" val="1531584342"/>
                  </a:ext>
                </a:extLst>
              </a:tr>
              <a:tr h="819398">
                <a:tc>
                  <a:txBody>
                    <a:bodyPr/>
                    <a:lstStyle/>
                    <a:p>
                      <a:pPr rtl="0" fontAlgn="ctr"/>
                      <a:r>
                        <a:rPr lang="es-419" sz="1100" b="1">
                          <a:effectLst/>
                        </a:rPr>
                        <a:t>Estándar de encriptación avanzada</a:t>
                      </a:r>
                      <a:r>
                        <a:rPr lang="en-US" sz="1100" b="1">
                          <a:effectLst/>
                        </a:rPr>
                        <a:t/>
                      </a:r>
                      <a:br>
                        <a:rPr lang="en-US" sz="1100" b="1">
                          <a:effectLst/>
                        </a:rPr>
                      </a:br>
                      <a:r>
                        <a:rPr lang="es-419" sz="1100" b="1">
                          <a:effectLst/>
                        </a:rPr>
                        <a:t>(AES)</a:t>
                      </a:r>
                    </a:p>
                  </a:txBody>
                  <a:tcPr marL="47625" marR="47625" marT="47625" marB="47625" anchor="ctr"/>
                </a:tc>
                <a:tc>
                  <a:txBody>
                    <a:bodyPr/>
                    <a:lstStyle/>
                    <a:p>
                      <a:pPr rtl="0" fontAlgn="ctr"/>
                      <a:r>
                        <a:rPr lang="es-419" sz="1100" b="0">
                          <a:effectLst/>
                        </a:rPr>
                        <a:t>AES es un algoritmo seguro y más eficiente que 3DES.</a:t>
                      </a:r>
                    </a:p>
                    <a:p>
                      <a:pPr rtl="0" fontAlgn="ctr"/>
                      <a:r>
                        <a:rPr lang="es-419" sz="1100" b="0">
                          <a:effectLst/>
                        </a:rPr>
                        <a:t>Es un algoritmo de cifrado simétrico popular y recomendado. Ofrece nueve combinaciones de longitud de clave y bloque, utilizando una longitud de clave variable de 128, 192 o 256 bits para encriptar los bloques de datos que son de 128, 192 o 256 bits de largo.</a:t>
                      </a:r>
                    </a:p>
                  </a:txBody>
                  <a:tcPr marL="47625" marR="47625" marT="47625" marB="47625" anchor="ctr"/>
                </a:tc>
                <a:extLst>
                  <a:ext uri="{0D108BD9-81ED-4DB2-BD59-A6C34878D82A}">
                    <a16:rowId xmlns:a16="http://schemas.microsoft.com/office/drawing/2014/main" xmlns="" val="3133339701"/>
                  </a:ext>
                </a:extLst>
              </a:tr>
              <a:tr h="640027">
                <a:tc>
                  <a:txBody>
                    <a:bodyPr/>
                    <a:lstStyle/>
                    <a:p>
                      <a:pPr rtl="0" fontAlgn="ctr"/>
                      <a:r>
                        <a:rPr lang="es-419" sz="1100" b="1">
                          <a:effectLst/>
                        </a:rPr>
                        <a:t>Algoritmo de Cifrado Optimizado por Software</a:t>
                      </a:r>
                      <a:r>
                        <a:rPr lang="en-US" sz="1100" b="1">
                          <a:effectLst/>
                        </a:rPr>
                        <a:t/>
                      </a:r>
                      <a:br>
                        <a:rPr lang="en-US" sz="1100" b="1">
                          <a:effectLst/>
                        </a:rPr>
                      </a:br>
                      <a:r>
                        <a:rPr lang="es-419" sz="1100" b="1">
                          <a:effectLst/>
                        </a:rPr>
                        <a:t>(SEAL)</a:t>
                      </a:r>
                    </a:p>
                  </a:txBody>
                  <a:tcPr marL="47625" marR="47625" marT="47625" marB="47625" anchor="ctr"/>
                </a:tc>
                <a:tc>
                  <a:txBody>
                    <a:bodyPr/>
                    <a:lstStyle/>
                    <a:p>
                      <a:pPr rtl="0" fontAlgn="ctr"/>
                      <a:r>
                        <a:rPr lang="es-419" sz="1100" b="0">
                          <a:effectLst/>
                        </a:rPr>
                        <a:t>SEAL es un algoritmo de cifrado simétrico rápido y alternativo para DES, 3DES y AES. Usa un llave de cifrado de 160 bit y tiene un menor impacto en la CPU en comparación con otros algoritmos basados en software.</a:t>
                      </a:r>
                    </a:p>
                  </a:txBody>
                  <a:tcPr marL="47625" marR="47625" marT="47625" marB="47625" anchor="ctr"/>
                </a:tc>
                <a:extLst>
                  <a:ext uri="{0D108BD9-81ED-4DB2-BD59-A6C34878D82A}">
                    <a16:rowId xmlns:a16="http://schemas.microsoft.com/office/drawing/2014/main" xmlns="" val="546547349"/>
                  </a:ext>
                </a:extLst>
              </a:tr>
              <a:tr h="640027">
                <a:tc>
                  <a:txBody>
                    <a:bodyPr/>
                    <a:lstStyle/>
                    <a:p>
                      <a:pPr rtl="0" fontAlgn="ctr"/>
                      <a:r>
                        <a:rPr lang="es-419" sz="1100" b="1">
                          <a:effectLst/>
                        </a:rPr>
                        <a:t>Rivest ciphers</a:t>
                      </a:r>
                      <a:r>
                        <a:rPr lang="en-US" sz="1100" b="1">
                          <a:effectLst/>
                        </a:rPr>
                        <a:t/>
                      </a:r>
                      <a:br>
                        <a:rPr lang="en-US" sz="1100" b="1">
                          <a:effectLst/>
                        </a:rPr>
                      </a:br>
                      <a:r>
                        <a:rPr lang="es-419" sz="1100" b="1">
                          <a:effectLst/>
                        </a:rPr>
                        <a:t>(RC) para flujos</a:t>
                      </a:r>
                    </a:p>
                  </a:txBody>
                  <a:tcPr marL="47625" marR="47625" marT="47625" marB="47625" anchor="ctr"/>
                </a:tc>
                <a:tc>
                  <a:txBody>
                    <a:bodyPr/>
                    <a:lstStyle/>
                    <a:p>
                      <a:pPr rtl="0" fontAlgn="ctr"/>
                      <a:r>
                        <a:rPr lang="es-419" sz="1100" b="0" dirty="0">
                          <a:effectLst/>
                        </a:rPr>
                        <a:t>Este algoritmo fue desarrollado por Ron Rivest. Se han desarrollado numerosas variantes, pero RC4 es la de uso más frecuente. RC4 es un cifrado de flujo y se utiliza para proteger el tráfico web de SSL y TLS.</a:t>
                      </a:r>
                    </a:p>
                  </a:txBody>
                  <a:tcPr marL="47625" marR="47625" marT="47625" marB="47625" anchor="ctr"/>
                </a:tc>
                <a:extLst>
                  <a:ext uri="{0D108BD9-81ED-4DB2-BD59-A6C34878D82A}">
                    <a16:rowId xmlns:a16="http://schemas.microsoft.com/office/drawing/2014/main" xmlns="" val="3745754845"/>
                  </a:ext>
                </a:extLst>
              </a:tr>
            </a:tbl>
          </a:graphicData>
        </a:graphic>
      </p:graphicFrame>
    </p:spTree>
    <p:custDataLst>
      <p:tags r:id="rId1"/>
    </p:custDataLst>
    <p:extLst>
      <p:ext uri="{BB962C8B-B14F-4D97-AF65-F5344CB8AC3E}">
        <p14:creationId xmlns="" xmlns:p14="http://schemas.microsoft.com/office/powerpoint/2010/main" val="401233032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Criptografía</a:t>
            </a:r>
            <a:r>
              <a:rPr lang="en-US" dirty="0"/>
              <a:t/>
            </a:r>
            <a:br>
              <a:rPr lang="en-US" dirty="0"/>
            </a:br>
            <a:r>
              <a:rPr lang="es-419" sz="2400"/>
              <a:t>Cifrado Asimétrico</a:t>
            </a:r>
          </a:p>
        </p:txBody>
      </p:sp>
      <p:sp>
        <p:nvSpPr>
          <p:cNvPr id="4" name="Content Placeholder 3">
            <a:extLst>
              <a:ext uri="{FF2B5EF4-FFF2-40B4-BE49-F238E27FC236}">
                <a16:creationId xmlns:a16="http://schemas.microsoft.com/office/drawing/2014/main" xmlns="" id="{891ABAE8-27AC-394A-A252-E70376FFE5CA}"/>
              </a:ext>
            </a:extLst>
          </p:cNvPr>
          <p:cNvSpPr>
            <a:spLocks noGrp="1"/>
          </p:cNvSpPr>
          <p:nvPr>
            <p:ph idx="1"/>
          </p:nvPr>
        </p:nvSpPr>
        <p:spPr>
          <a:xfrm>
            <a:off x="474662" y="731837"/>
            <a:ext cx="8280057" cy="3689897"/>
          </a:xfrm>
        </p:spPr>
        <p:txBody>
          <a:bodyPr/>
          <a:lstStyle/>
          <a:p>
            <a:pPr marL="285750" indent="-285750" algn="l" rtl="0">
              <a:buFont typeface="Arial" panose="020B0604020202020204" pitchFamily="34" charset="0"/>
              <a:buChar char="•"/>
            </a:pPr>
            <a:r>
              <a:rPr lang="es-419" sz="1400" dirty="0">
                <a:solidFill>
                  <a:srgbClr val="000000"/>
                </a:solidFill>
              </a:rPr>
              <a:t>Los algoritmos asimétricos, también llamados algoritmos de claves públicas, están diseñados para que la clave de encriptación y la de desencriptación sean diferentes. </a:t>
            </a:r>
          </a:p>
          <a:p>
            <a:pPr marL="285750" indent="-285750" algn="l" rtl="0">
              <a:buFont typeface="Arial" panose="020B0604020202020204" pitchFamily="34" charset="0"/>
              <a:buChar char="•"/>
            </a:pPr>
            <a:endParaRPr lang="es-419" sz="1400" dirty="0">
              <a:solidFill>
                <a:srgbClr val="000000"/>
              </a:solidFill>
            </a:endParaRPr>
          </a:p>
          <a:p>
            <a:pPr marL="285750" indent="-285750" algn="l" rtl="0">
              <a:buFont typeface="Arial" panose="020B0604020202020204" pitchFamily="34" charset="0"/>
              <a:buChar char="•"/>
            </a:pPr>
            <a:r>
              <a:rPr lang="es-419" sz="1400" dirty="0">
                <a:solidFill>
                  <a:srgbClr val="000000"/>
                </a:solidFill>
              </a:rPr>
              <a:t>Los algoritmos asimétricos utilizan una clave pública y una privada. La clave complementaria emparejada es requerida para la desencriptación.  Los datos encriptados con la clave privada requieren la clave pública para desencriptarse. Los algoritmos asimétricos logran confidencialidad, autenticación e integridad mediante el uso de este proceso.</a:t>
            </a:r>
          </a:p>
          <a:p>
            <a:pPr marL="285750" indent="-285750" algn="l" rtl="0">
              <a:buFont typeface="Arial" panose="020B0604020202020204" pitchFamily="34" charset="0"/>
              <a:buChar char="•"/>
            </a:pPr>
            <a:endParaRPr lang="es-419" sz="1400" dirty="0">
              <a:solidFill>
                <a:srgbClr val="000000"/>
              </a:solidFill>
            </a:endParaRPr>
          </a:p>
          <a:p>
            <a:pPr marL="285750" indent="-285750" algn="l" rtl="0">
              <a:buFont typeface="Arial" panose="020B0604020202020204" pitchFamily="34" charset="0"/>
              <a:buChar char="•"/>
            </a:pPr>
            <a:r>
              <a:rPr lang="es-419" sz="1400" dirty="0">
                <a:solidFill>
                  <a:srgbClr val="000000"/>
                </a:solidFill>
              </a:rPr>
              <a:t>Debido a que ninguno de los participantes comparte un secreto, las longitudes de clave deber ser muy largas. La encriptación asimétrica puede utilizar longitudes de claves entre 512 y 4096 bits. Longitudes de clave mayores o iguales a 1024 bits son confiables, y mientras que las claves más cortas no.</a:t>
            </a:r>
          </a:p>
        </p:txBody>
      </p:sp>
    </p:spTree>
    <p:custDataLst>
      <p:tags r:id="rId1"/>
    </p:custDataLst>
    <p:extLst>
      <p:ext uri="{BB962C8B-B14F-4D97-AF65-F5344CB8AC3E}">
        <p14:creationId xmlns="" xmlns:p14="http://schemas.microsoft.com/office/powerpoint/2010/main" val="175660389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Criptografía</a:t>
            </a:r>
            <a:r>
              <a:rPr lang="en-US" dirty="0"/>
              <a:t/>
            </a:r>
            <a:br>
              <a:rPr lang="en-US" dirty="0"/>
            </a:br>
            <a:r>
              <a:rPr lang="es-419" sz="2400"/>
              <a:t>Cifrado Asimétrico (Cont.)</a:t>
            </a:r>
          </a:p>
        </p:txBody>
      </p:sp>
      <p:sp>
        <p:nvSpPr>
          <p:cNvPr id="5" name="Content Placeholder 4">
            <a:extLst>
              <a:ext uri="{FF2B5EF4-FFF2-40B4-BE49-F238E27FC236}">
                <a16:creationId xmlns:a16="http://schemas.microsoft.com/office/drawing/2014/main" xmlns="" id="{6C44E2E6-517C-8F46-A2AF-ED3DF437565A}"/>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400" dirty="0">
                <a:solidFill>
                  <a:srgbClr val="000000"/>
                </a:solidFill>
              </a:rPr>
              <a:t>Entre algunos de los ejemplos de protocolos en los que se utilizan algoritmos de claves asimétricos se incluyen los siguientes:</a:t>
            </a:r>
          </a:p>
          <a:p>
            <a:pPr marL="631885" lvl="4" indent="-342900">
              <a:buFont typeface="Courier New" panose="02070309020205020404" pitchFamily="49" charset="0"/>
              <a:buChar char="o"/>
            </a:pPr>
            <a:r>
              <a:rPr lang="es-419" sz="1400" b="1" dirty="0">
                <a:solidFill>
                  <a:srgbClr val="000000"/>
                </a:solidFill>
              </a:rPr>
              <a:t>Intercambio de claves por Internet (IKE):</a:t>
            </a:r>
            <a:r>
              <a:rPr lang="es-419" sz="1400" dirty="0">
                <a:solidFill>
                  <a:srgbClr val="000000"/>
                </a:solidFill>
              </a:rPr>
              <a:t> Es un componente fundamental de las VPN con IPsec..</a:t>
            </a:r>
          </a:p>
          <a:p>
            <a:pPr marL="631885" lvl="4" indent="-342900">
              <a:buFont typeface="Courier New" panose="02070309020205020404" pitchFamily="49" charset="0"/>
              <a:buChar char="o"/>
            </a:pPr>
            <a:r>
              <a:rPr lang="es-419" sz="1400" b="1" dirty="0" err="1">
                <a:solidFill>
                  <a:srgbClr val="000000"/>
                </a:solidFill>
              </a:rPr>
              <a:t>Secure</a:t>
            </a:r>
            <a:r>
              <a:rPr lang="es-419" sz="1400" b="1" dirty="0">
                <a:solidFill>
                  <a:srgbClr val="000000"/>
                </a:solidFill>
              </a:rPr>
              <a:t> Socket </a:t>
            </a:r>
            <a:r>
              <a:rPr lang="es-419" sz="1400" b="1" dirty="0" err="1">
                <a:solidFill>
                  <a:srgbClr val="000000"/>
                </a:solidFill>
              </a:rPr>
              <a:t>Layer</a:t>
            </a:r>
            <a:r>
              <a:rPr lang="es-419" sz="1400" b="1" dirty="0">
                <a:solidFill>
                  <a:srgbClr val="000000"/>
                </a:solidFill>
              </a:rPr>
              <a:t> (SSL):</a:t>
            </a:r>
            <a:r>
              <a:rPr lang="es-419" sz="1400" dirty="0">
                <a:solidFill>
                  <a:srgbClr val="000000"/>
                </a:solidFill>
              </a:rPr>
              <a:t> Ahora se implementa como Seguridad de la capa de transporte (TLS) estándar de IETF.</a:t>
            </a:r>
          </a:p>
          <a:p>
            <a:pPr marL="631885" lvl="4" indent="-342900">
              <a:buFont typeface="Courier New" panose="02070309020205020404" pitchFamily="49" charset="0"/>
              <a:buChar char="o"/>
            </a:pPr>
            <a:r>
              <a:rPr lang="es-419" sz="1400" b="1" dirty="0" err="1">
                <a:solidFill>
                  <a:srgbClr val="000000"/>
                </a:solidFill>
              </a:rPr>
              <a:t>Secure</a:t>
            </a:r>
            <a:r>
              <a:rPr lang="es-419" sz="1400" b="1" dirty="0">
                <a:solidFill>
                  <a:srgbClr val="000000"/>
                </a:solidFill>
              </a:rPr>
              <a:t> Shell (SSH):</a:t>
            </a:r>
            <a:r>
              <a:rPr lang="es-419" sz="1400" dirty="0">
                <a:solidFill>
                  <a:srgbClr val="000000"/>
                </a:solidFill>
              </a:rPr>
              <a:t> Este protocolo proporciona una conexión segura de acceso remoto a dispositivos de red.</a:t>
            </a:r>
          </a:p>
          <a:p>
            <a:pPr marL="631885" lvl="4" indent="-342900">
              <a:buFont typeface="Courier New" panose="02070309020205020404" pitchFamily="49" charset="0"/>
              <a:buChar char="o"/>
            </a:pPr>
            <a:r>
              <a:rPr lang="es-419" sz="1400" b="1" dirty="0" err="1">
                <a:solidFill>
                  <a:srgbClr val="000000"/>
                </a:solidFill>
              </a:rPr>
              <a:t>Pretty</a:t>
            </a:r>
            <a:r>
              <a:rPr lang="es-419" sz="1400" b="1" dirty="0">
                <a:solidFill>
                  <a:srgbClr val="000000"/>
                </a:solidFill>
              </a:rPr>
              <a:t> Good </a:t>
            </a:r>
            <a:r>
              <a:rPr lang="es-419" sz="1400" b="1" dirty="0" err="1">
                <a:solidFill>
                  <a:srgbClr val="000000"/>
                </a:solidFill>
              </a:rPr>
              <a:t>Privacy</a:t>
            </a:r>
            <a:r>
              <a:rPr lang="es-419" sz="1400" b="1" dirty="0">
                <a:solidFill>
                  <a:srgbClr val="000000"/>
                </a:solidFill>
              </a:rPr>
              <a:t> (PGP):</a:t>
            </a:r>
            <a:r>
              <a:rPr lang="es-419" sz="1400" dirty="0">
                <a:solidFill>
                  <a:srgbClr val="000000"/>
                </a:solidFill>
              </a:rPr>
              <a:t> Este programa de computadora proporciona privacidad y autenticación criptográfica. A menudo, se utiliza para aumentar la seguridad de las comunicaciones por correo electrónico.</a:t>
            </a:r>
          </a:p>
          <a:p>
            <a:pPr marL="342900" indent="-342900" algn="l" rtl="0">
              <a:buFont typeface="Arial" panose="020B0604020202020204" pitchFamily="34" charset="0"/>
              <a:buChar char="•"/>
            </a:pPr>
            <a:r>
              <a:rPr lang="es-419" sz="1400" dirty="0">
                <a:solidFill>
                  <a:srgbClr val="000000"/>
                </a:solidFill>
              </a:rPr>
              <a:t>Los algoritmos asimétricos son sustancialmente más lentos que los simétricos. Su diseño se basa en problemas informáticos, como la factorización de números demasiado grandes o el cálculo de logaritmos discretos de números demasiado grandes.</a:t>
            </a:r>
          </a:p>
          <a:p>
            <a:pPr marL="342900" indent="-342900" algn="l" rtl="0">
              <a:buFont typeface="Arial" panose="020B0604020202020204" pitchFamily="34" charset="0"/>
              <a:buChar char="•"/>
            </a:pPr>
            <a:endParaRPr lang="es-419" sz="1400" dirty="0">
              <a:solidFill>
                <a:srgbClr val="000000"/>
              </a:solidFill>
            </a:endParaRPr>
          </a:p>
          <a:p>
            <a:pPr marL="342900" indent="-342900" algn="l" rtl="0">
              <a:buFont typeface="Arial" panose="020B0604020202020204" pitchFamily="34" charset="0"/>
              <a:buChar char="•"/>
            </a:pPr>
            <a:r>
              <a:rPr lang="es-419" sz="1400" dirty="0">
                <a:solidFill>
                  <a:srgbClr val="000000"/>
                </a:solidFill>
              </a:rPr>
              <a:t>Dado que carecen de velocidad, los algoritmos asimétricos se utilizan típicamente en criptografías de poco volumen, como las firmas digitales y el intercambio de claves. </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 xmlns:p14="http://schemas.microsoft.com/office/powerpoint/2010/main" val="145371357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Criptografía</a:t>
            </a:r>
            <a:r>
              <a:rPr lang="en-US" dirty="0"/>
              <a:t/>
            </a:r>
            <a:br>
              <a:rPr lang="en-US" dirty="0"/>
            </a:br>
            <a:r>
              <a:rPr lang="es-419" sz="2400"/>
              <a:t>Cifrado Asimétrico (Cont.)</a:t>
            </a:r>
          </a:p>
        </p:txBody>
      </p:sp>
      <p:graphicFrame>
        <p:nvGraphicFramePr>
          <p:cNvPr id="6" name="Content Placeholder 5">
            <a:extLst>
              <a:ext uri="{FF2B5EF4-FFF2-40B4-BE49-F238E27FC236}">
                <a16:creationId xmlns:a16="http://schemas.microsoft.com/office/drawing/2014/main" xmlns="" id="{1463EBC9-E905-924E-97BF-8E0EAB654EBE}"/>
              </a:ext>
            </a:extLst>
          </p:cNvPr>
          <p:cNvGraphicFramePr>
            <a:graphicFrameLocks noGrp="1"/>
          </p:cNvGraphicFramePr>
          <p:nvPr>
            <p:ph idx="1"/>
            <p:extLst>
              <p:ext uri="{D42A27DB-BD31-4B8C-83A1-F6EECF244321}">
                <p14:modId xmlns="" xmlns:p14="http://schemas.microsoft.com/office/powerpoint/2010/main" val="2592971838"/>
              </p:ext>
            </p:extLst>
          </p:nvPr>
        </p:nvGraphicFramePr>
        <p:xfrm>
          <a:off x="431800" y="716699"/>
          <a:ext cx="8583411" cy="4226529"/>
        </p:xfrm>
        <a:graphic>
          <a:graphicData uri="http://schemas.openxmlformats.org/drawingml/2006/table">
            <a:tbl>
              <a:tblPr firstRow="1" bandRow="1">
                <a:tableStyleId>{5C22544A-7EE6-4342-B048-85BDC9FD1C3A}</a:tableStyleId>
              </a:tblPr>
              <a:tblGrid>
                <a:gridCol w="2340529">
                  <a:extLst>
                    <a:ext uri="{9D8B030D-6E8A-4147-A177-3AD203B41FA5}">
                      <a16:colId xmlns:a16="http://schemas.microsoft.com/office/drawing/2014/main" xmlns="" val="3996511865"/>
                    </a:ext>
                  </a:extLst>
                </a:gridCol>
                <a:gridCol w="1234425">
                  <a:extLst>
                    <a:ext uri="{9D8B030D-6E8A-4147-A177-3AD203B41FA5}">
                      <a16:colId xmlns:a16="http://schemas.microsoft.com/office/drawing/2014/main" xmlns="" val="1012834394"/>
                    </a:ext>
                  </a:extLst>
                </a:gridCol>
                <a:gridCol w="5008457">
                  <a:extLst>
                    <a:ext uri="{9D8B030D-6E8A-4147-A177-3AD203B41FA5}">
                      <a16:colId xmlns:a16="http://schemas.microsoft.com/office/drawing/2014/main" xmlns="" val="2323758169"/>
                    </a:ext>
                  </a:extLst>
                </a:gridCol>
              </a:tblGrid>
              <a:tr h="414753">
                <a:tc>
                  <a:txBody>
                    <a:bodyPr/>
                    <a:lstStyle/>
                    <a:p>
                      <a:pPr algn="l" rtl="0" fontAlgn="ctr"/>
                      <a:r>
                        <a:rPr lang="es-419" sz="1000" b="1">
                          <a:effectLst/>
                        </a:rPr>
                        <a:t>Algoritmo de Cifrado Asimétrico</a:t>
                      </a:r>
                    </a:p>
                  </a:txBody>
                  <a:tcPr marL="47625" marR="47625" marT="47625" marB="47625" anchor="ctr"/>
                </a:tc>
                <a:tc>
                  <a:txBody>
                    <a:bodyPr/>
                    <a:lstStyle/>
                    <a:p>
                      <a:pPr algn="l" rtl="0" fontAlgn="ctr"/>
                      <a:r>
                        <a:rPr lang="es-419" sz="1000" b="1">
                          <a:effectLst/>
                        </a:rPr>
                        <a:t>Longitud de la Clave</a:t>
                      </a:r>
                    </a:p>
                  </a:txBody>
                  <a:tcPr marL="47625" marR="47625" marT="47625" marB="47625" anchor="ctr"/>
                </a:tc>
                <a:tc>
                  <a:txBody>
                    <a:bodyPr/>
                    <a:lstStyle/>
                    <a:p>
                      <a:pPr algn="l" rtl="0" fontAlgn="ctr"/>
                      <a:r>
                        <a:rPr lang="es-419" sz="1000" b="1">
                          <a:effectLst/>
                        </a:rPr>
                        <a:t>Descripción</a:t>
                      </a:r>
                    </a:p>
                  </a:txBody>
                  <a:tcPr marL="47625" marR="47625" marT="47625" marB="47625" anchor="ctr"/>
                </a:tc>
                <a:extLst>
                  <a:ext uri="{0D108BD9-81ED-4DB2-BD59-A6C34878D82A}">
                    <a16:rowId xmlns:a16="http://schemas.microsoft.com/office/drawing/2014/main" xmlns="" val="313461226"/>
                  </a:ext>
                </a:extLst>
              </a:tr>
              <a:tr h="730755">
                <a:tc>
                  <a:txBody>
                    <a:bodyPr/>
                    <a:lstStyle/>
                    <a:p>
                      <a:pPr rtl="0" fontAlgn="ctr"/>
                      <a:r>
                        <a:rPr lang="es-419" sz="1000" b="1">
                          <a:effectLst/>
                        </a:rPr>
                        <a:t>Diffie-Hellman</a:t>
                      </a:r>
                      <a:r>
                        <a:rPr lang="en-US" sz="1000" b="1">
                          <a:effectLst/>
                        </a:rPr>
                        <a:t/>
                      </a:r>
                      <a:br>
                        <a:rPr lang="en-US" sz="1000" b="1">
                          <a:effectLst/>
                        </a:rPr>
                      </a:br>
                      <a:r>
                        <a:rPr lang="es-419" sz="1000" b="1">
                          <a:effectLst/>
                        </a:rPr>
                        <a:t>(DH)</a:t>
                      </a:r>
                    </a:p>
                  </a:txBody>
                  <a:tcPr marL="47625" marR="47625" marT="47625" marB="47625" anchor="ctr"/>
                </a:tc>
                <a:tc>
                  <a:txBody>
                    <a:bodyPr/>
                    <a:lstStyle/>
                    <a:p>
                      <a:pPr rtl="0" fontAlgn="ctr"/>
                      <a:r>
                        <a:rPr lang="es-419" sz="1000" b="0">
                          <a:effectLst/>
                        </a:rPr>
                        <a:t>512, 1024, 2048, 3072, 4096</a:t>
                      </a:r>
                    </a:p>
                  </a:txBody>
                  <a:tcPr marL="47625" marR="47625" marT="47625" marB="47625" anchor="ctr"/>
                </a:tc>
                <a:tc>
                  <a:txBody>
                    <a:bodyPr/>
                    <a:lstStyle/>
                    <a:p>
                      <a:pPr rtl="0" fontAlgn="ctr"/>
                      <a:r>
                        <a:rPr lang="es-419" sz="1000" b="0">
                          <a:effectLst/>
                        </a:rPr>
                        <a:t>Permite que ambas partes acuerden una clave que pueden utilizar para cifrar los mensajes que quieren enviarse. La seguridad de este algoritmo depende de la presunción de que resulta sencillo elevar un número a una determinada potencia, pero difícil calcular qué potencia se utilizó sabiendo el número y el resultado.</a:t>
                      </a:r>
                    </a:p>
                  </a:txBody>
                  <a:tcPr marL="47625" marR="47625" marT="47625" marB="47625" anchor="ctr"/>
                </a:tc>
                <a:extLst>
                  <a:ext uri="{0D108BD9-81ED-4DB2-BD59-A6C34878D82A}">
                    <a16:rowId xmlns:a16="http://schemas.microsoft.com/office/drawing/2014/main" xmlns="" val="2148606628"/>
                  </a:ext>
                </a:extLst>
              </a:tr>
              <a:tr h="888756">
                <a:tc>
                  <a:txBody>
                    <a:bodyPr/>
                    <a:lstStyle/>
                    <a:p>
                      <a:pPr rtl="0" fontAlgn="ctr"/>
                      <a:r>
                        <a:rPr lang="es-419" sz="1000" b="1">
                          <a:effectLst/>
                        </a:rPr>
                        <a:t>Estándar de firmas digitales (Digital Signature Standard, DSS)</a:t>
                      </a:r>
                      <a:r>
                        <a:rPr lang="en-US" sz="1000" b="1">
                          <a:effectLst/>
                        </a:rPr>
                        <a:t/>
                      </a:r>
                      <a:br>
                        <a:rPr lang="en-US" sz="1000" b="1">
                          <a:effectLst/>
                        </a:rPr>
                      </a:br>
                      <a:r>
                        <a:rPr lang="es-419" sz="1000" b="1">
                          <a:effectLst/>
                        </a:rPr>
                        <a:t>y</a:t>
                      </a:r>
                      <a:r>
                        <a:rPr lang="en-US" sz="1000" b="1">
                          <a:effectLst/>
                        </a:rPr>
                        <a:t/>
                      </a:r>
                      <a:br>
                        <a:rPr lang="en-US" sz="1000" b="1">
                          <a:effectLst/>
                        </a:rPr>
                      </a:br>
                      <a:r>
                        <a:rPr lang="es-419" sz="1000" b="1">
                          <a:effectLst/>
                        </a:rPr>
                        <a:t>Algoritmo de firmas digitales (Digital Signature Algorithm, DSA)</a:t>
                      </a:r>
                    </a:p>
                  </a:txBody>
                  <a:tcPr marL="47625" marR="47625" marT="47625" marB="47625" anchor="ctr"/>
                </a:tc>
                <a:tc>
                  <a:txBody>
                    <a:bodyPr/>
                    <a:lstStyle/>
                    <a:p>
                      <a:pPr rtl="0" fontAlgn="ctr"/>
                      <a:r>
                        <a:rPr lang="es-419" sz="1000" b="0">
                          <a:effectLst/>
                        </a:rPr>
                        <a:t>512 - 1024</a:t>
                      </a:r>
                    </a:p>
                  </a:txBody>
                  <a:tcPr marL="47625" marR="47625" marT="47625" marB="47625" anchor="ctr"/>
                </a:tc>
                <a:tc>
                  <a:txBody>
                    <a:bodyPr/>
                    <a:lstStyle/>
                    <a:p>
                      <a:pPr rtl="0" fontAlgn="ctr"/>
                      <a:r>
                        <a:rPr lang="es-419" sz="1000" b="0">
                          <a:effectLst/>
                        </a:rPr>
                        <a:t>DSS especifica DSA como el algoritmo para firmas digitales. DSA es un algoritmo de clave pública basado en el esquema de firmas ElGamal. La velocidad de creación es similar a la RSA, pero es de 10 a 40 veces más lenta para la verificación.</a:t>
                      </a:r>
                    </a:p>
                  </a:txBody>
                  <a:tcPr marL="47625" marR="47625" marT="47625" marB="47625" anchor="ctr"/>
                </a:tc>
                <a:extLst>
                  <a:ext uri="{0D108BD9-81ED-4DB2-BD59-A6C34878D82A}">
                    <a16:rowId xmlns:a16="http://schemas.microsoft.com/office/drawing/2014/main" xmlns="" val="2866571815"/>
                  </a:ext>
                </a:extLst>
              </a:tr>
              <a:tr h="888756">
                <a:tc>
                  <a:txBody>
                    <a:bodyPr/>
                    <a:lstStyle/>
                    <a:p>
                      <a:pPr rtl="0" fontAlgn="ctr"/>
                      <a:r>
                        <a:rPr lang="es-419" sz="1000" b="1" dirty="0">
                          <a:effectLst/>
                        </a:rPr>
                        <a:t>Algoritmos de cifrado Rivest, Shamir y Adleman</a:t>
                      </a:r>
                      <a:r>
                        <a:rPr lang="en-US" sz="1000" b="1" dirty="0">
                          <a:effectLst/>
                        </a:rPr>
                        <a:t/>
                      </a:r>
                      <a:br>
                        <a:rPr lang="en-US" sz="1000" b="1" dirty="0">
                          <a:effectLst/>
                        </a:rPr>
                      </a:br>
                      <a:r>
                        <a:rPr lang="es-419" sz="1000" b="1" dirty="0">
                          <a:effectLst/>
                        </a:rPr>
                        <a:t>(RSA)</a:t>
                      </a:r>
                    </a:p>
                  </a:txBody>
                  <a:tcPr marL="47625" marR="47625" marT="47625" marB="47625" anchor="ctr"/>
                </a:tc>
                <a:tc>
                  <a:txBody>
                    <a:bodyPr/>
                    <a:lstStyle/>
                    <a:p>
                      <a:pPr rtl="0" fontAlgn="ctr"/>
                      <a:r>
                        <a:rPr lang="es-419" sz="1000" b="0">
                          <a:effectLst/>
                        </a:rPr>
                        <a:t>Entre 512 y 2048</a:t>
                      </a:r>
                    </a:p>
                  </a:txBody>
                  <a:tcPr marL="47625" marR="47625" marT="47625" marB="47625" anchor="ctr"/>
                </a:tc>
                <a:tc>
                  <a:txBody>
                    <a:bodyPr/>
                    <a:lstStyle/>
                    <a:p>
                      <a:pPr rtl="0" fontAlgn="ctr"/>
                      <a:r>
                        <a:rPr lang="es-419" sz="1000" b="0">
                          <a:effectLst/>
                        </a:rPr>
                        <a:t>Usado para criptografía de clave pública que se basa en la dificultad actual de factorización de números muy grandes. Es el primer algoritmo apto tanto para firmas como para cifrados.  Es ampliamente utilizado en protocolos de comercio electrónico y se considera seguro si se utilizan claves suficientemente prolongadas e implementaciones actualizadas.</a:t>
                      </a:r>
                    </a:p>
                  </a:txBody>
                  <a:tcPr marL="47625" marR="47625" marT="47625" marB="47625" anchor="ctr"/>
                </a:tc>
                <a:extLst>
                  <a:ext uri="{0D108BD9-81ED-4DB2-BD59-A6C34878D82A}">
                    <a16:rowId xmlns:a16="http://schemas.microsoft.com/office/drawing/2014/main" xmlns="" val="2358129322"/>
                  </a:ext>
                </a:extLst>
              </a:tr>
              <a:tr h="730755">
                <a:tc>
                  <a:txBody>
                    <a:bodyPr/>
                    <a:lstStyle/>
                    <a:p>
                      <a:pPr rtl="0" fontAlgn="ctr"/>
                      <a:r>
                        <a:rPr lang="es-419" sz="1000" b="1">
                          <a:effectLst/>
                        </a:rPr>
                        <a:t>ElGamal</a:t>
                      </a:r>
                    </a:p>
                  </a:txBody>
                  <a:tcPr marL="47625" marR="47625" marT="47625" marB="47625" anchor="ctr"/>
                </a:tc>
                <a:tc>
                  <a:txBody>
                    <a:bodyPr/>
                    <a:lstStyle/>
                    <a:p>
                      <a:pPr rtl="0" fontAlgn="ctr"/>
                      <a:r>
                        <a:rPr lang="es-419" sz="1000" b="0">
                          <a:effectLst/>
                        </a:rPr>
                        <a:t>512 - 1024</a:t>
                      </a:r>
                    </a:p>
                  </a:txBody>
                  <a:tcPr marL="47625" marR="47625" marT="47625" marB="47625" anchor="ctr"/>
                </a:tc>
                <a:tc>
                  <a:txBody>
                    <a:bodyPr/>
                    <a:lstStyle/>
                    <a:p>
                      <a:pPr rtl="0" fontAlgn="ctr"/>
                      <a:r>
                        <a:rPr lang="es-419" sz="1000" b="0">
                          <a:effectLst/>
                        </a:rPr>
                        <a:t>Usado para criptografía de claves públicas basado en el acuerdo de claves Diffie-Hellman. Una desventaja del sistema ElGamal es que el mensaje cifrado se vuelve muy grande (aprox. el doble del tamaño del original). Por ello sólo se utiliza con mensajes pequeños como claves secretas.</a:t>
                      </a:r>
                    </a:p>
                  </a:txBody>
                  <a:tcPr marL="47625" marR="47625" marT="47625" marB="47625" anchor="ctr"/>
                </a:tc>
                <a:extLst>
                  <a:ext uri="{0D108BD9-81ED-4DB2-BD59-A6C34878D82A}">
                    <a16:rowId xmlns:a16="http://schemas.microsoft.com/office/drawing/2014/main" xmlns="" val="2368773845"/>
                  </a:ext>
                </a:extLst>
              </a:tr>
              <a:tr h="572754">
                <a:tc>
                  <a:txBody>
                    <a:bodyPr/>
                    <a:lstStyle/>
                    <a:p>
                      <a:pPr rtl="0" fontAlgn="ctr"/>
                      <a:r>
                        <a:rPr lang="es-419" sz="1000" b="1">
                          <a:effectLst/>
                        </a:rPr>
                        <a:t>Técnicas de curvas elípticas</a:t>
                      </a:r>
                    </a:p>
                  </a:txBody>
                  <a:tcPr marL="47625" marR="47625" marT="47625" marB="47625" anchor="ctr"/>
                </a:tc>
                <a:tc>
                  <a:txBody>
                    <a:bodyPr/>
                    <a:lstStyle/>
                    <a:p>
                      <a:pPr rtl="0" fontAlgn="ctr"/>
                      <a:r>
                        <a:rPr lang="es-419" sz="1000" b="0">
                          <a:effectLst/>
                        </a:rPr>
                        <a:t>160</a:t>
                      </a:r>
                    </a:p>
                  </a:txBody>
                  <a:tcPr marL="47625" marR="47625" marT="47625" marB="47625" anchor="ctr"/>
                </a:tc>
                <a:tc>
                  <a:txBody>
                    <a:bodyPr/>
                    <a:lstStyle/>
                    <a:p>
                      <a:pPr rtl="0" fontAlgn="ctr"/>
                      <a:r>
                        <a:rPr lang="es-419" sz="1000" b="0" dirty="0">
                          <a:effectLst/>
                        </a:rPr>
                        <a:t>Se puede utilizar para adaptar muchos algoritmos de cifrado, como los de </a:t>
                      </a:r>
                      <a:r>
                        <a:rPr lang="es-419" sz="1000" b="0" dirty="0" err="1">
                          <a:effectLst/>
                        </a:rPr>
                        <a:t>Diffie</a:t>
                      </a:r>
                      <a:r>
                        <a:rPr lang="es-419" sz="1000" b="0" dirty="0">
                          <a:effectLst/>
                        </a:rPr>
                        <a:t>-Hellman o </a:t>
                      </a:r>
                      <a:r>
                        <a:rPr lang="es-419" sz="1000" b="0" dirty="0" err="1">
                          <a:effectLst/>
                        </a:rPr>
                        <a:t>ElGamal</a:t>
                      </a:r>
                      <a:r>
                        <a:rPr lang="es-419" sz="1000" b="0" dirty="0">
                          <a:effectLst/>
                        </a:rPr>
                        <a:t>. La principal ventaja es que las claves pueden ser mucho más pequeñas.</a:t>
                      </a:r>
                    </a:p>
                  </a:txBody>
                  <a:tcPr marL="47625" marR="47625" marT="47625" marB="47625" anchor="ctr"/>
                </a:tc>
                <a:extLst>
                  <a:ext uri="{0D108BD9-81ED-4DB2-BD59-A6C34878D82A}">
                    <a16:rowId xmlns:a16="http://schemas.microsoft.com/office/drawing/2014/main" xmlns="" val="2295999212"/>
                  </a:ext>
                </a:extLst>
              </a:tr>
            </a:tbl>
          </a:graphicData>
        </a:graphic>
      </p:graphicFrame>
    </p:spTree>
    <p:custDataLst>
      <p:tags r:id="rId1"/>
    </p:custDataLst>
    <p:extLst>
      <p:ext uri="{BB962C8B-B14F-4D97-AF65-F5344CB8AC3E}">
        <p14:creationId xmlns="" xmlns:p14="http://schemas.microsoft.com/office/powerpoint/2010/main" val="369530382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Criptografía</a:t>
            </a:r>
            <a:r>
              <a:rPr lang="en-US" dirty="0"/>
              <a:t/>
            </a:r>
            <a:br>
              <a:rPr lang="en-US" dirty="0"/>
            </a:br>
            <a:r>
              <a:rPr lang="es-419" sz="2400"/>
              <a:t>Diffie-Hellman</a:t>
            </a:r>
          </a:p>
        </p:txBody>
      </p:sp>
      <p:sp>
        <p:nvSpPr>
          <p:cNvPr id="4" name="Content Placeholder 3">
            <a:extLst>
              <a:ext uri="{FF2B5EF4-FFF2-40B4-BE49-F238E27FC236}">
                <a16:creationId xmlns:a16="http://schemas.microsoft.com/office/drawing/2014/main" xmlns="" id="{029FDF38-4407-C847-9211-10EA40A630FE}"/>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400" dirty="0">
                <a:solidFill>
                  <a:srgbClr val="000000"/>
                </a:solidFill>
              </a:rPr>
              <a:t>Algoritmo matemático asimétrico que permite que dos computadoras generen una clave secreta idéntica compartida sin antes haberse comunicado. El emisor y el receptor nunca intercambian realmente la nueva clave compartida.</a:t>
            </a:r>
          </a:p>
          <a:p>
            <a:pPr marL="342900" indent="-342900" algn="l" rtl="0">
              <a:buFont typeface="Arial" panose="020B0604020202020204" pitchFamily="34" charset="0"/>
              <a:buChar char="•"/>
            </a:pPr>
            <a:endParaRPr lang="es-419" sz="1400" dirty="0">
              <a:solidFill>
                <a:srgbClr val="000000"/>
              </a:solidFill>
            </a:endParaRPr>
          </a:p>
          <a:p>
            <a:pPr marL="342900" indent="-342900" algn="l" rtl="0">
              <a:buFont typeface="Arial" panose="020B0604020202020204" pitchFamily="34" charset="0"/>
              <a:buChar char="•"/>
            </a:pPr>
            <a:r>
              <a:rPr lang="es-419" sz="1400" dirty="0">
                <a:solidFill>
                  <a:srgbClr val="000000"/>
                </a:solidFill>
              </a:rPr>
              <a:t>Estos son tres ejemplos de casos en los que el algoritmo de DH suele utilizarse:</a:t>
            </a:r>
          </a:p>
          <a:p>
            <a:pPr marL="921066" lvl="5" indent="-342900">
              <a:buFont typeface="Courier New" panose="02070309020205020404" pitchFamily="49" charset="0"/>
              <a:buChar char="o"/>
            </a:pPr>
            <a:r>
              <a:rPr lang="es-419" sz="1400" dirty="0">
                <a:solidFill>
                  <a:srgbClr val="000000"/>
                </a:solidFill>
              </a:rPr>
              <a:t>Se intercambian datos en una VPN con IPsec</a:t>
            </a:r>
          </a:p>
          <a:p>
            <a:pPr marL="921066" lvl="5" indent="-342900">
              <a:buFont typeface="Courier New" panose="02070309020205020404" pitchFamily="49" charset="0"/>
              <a:buChar char="o"/>
            </a:pPr>
            <a:r>
              <a:rPr lang="es-419" sz="1400" dirty="0">
                <a:solidFill>
                  <a:srgbClr val="000000"/>
                </a:solidFill>
              </a:rPr>
              <a:t>Se encriptan datos en Internet usando SSL o TLS</a:t>
            </a:r>
          </a:p>
          <a:p>
            <a:pPr marL="921066" lvl="5" indent="-342900">
              <a:buFont typeface="Courier New" panose="02070309020205020404" pitchFamily="49" charset="0"/>
              <a:buChar char="o"/>
            </a:pPr>
            <a:r>
              <a:rPr lang="es-419" sz="1400" dirty="0">
                <a:solidFill>
                  <a:srgbClr val="000000"/>
                </a:solidFill>
              </a:rPr>
              <a:t>Se intercambian datos de SSH</a:t>
            </a:r>
          </a:p>
          <a:p>
            <a:pPr marL="921066" lvl="5" indent="-342900">
              <a:buFont typeface="Courier New" panose="02070309020205020404" pitchFamily="49" charset="0"/>
              <a:buChar char="o"/>
            </a:pPr>
            <a:endParaRPr lang="es-419" sz="1400" dirty="0">
              <a:solidFill>
                <a:srgbClr val="000000"/>
              </a:solidFill>
            </a:endParaRPr>
          </a:p>
          <a:p>
            <a:pPr marL="342900" indent="-342900" algn="l" rtl="0">
              <a:buFont typeface="Arial" panose="020B0604020202020204" pitchFamily="34" charset="0"/>
              <a:buChar char="•"/>
            </a:pPr>
            <a:r>
              <a:rPr lang="es-419" sz="1400" dirty="0">
                <a:solidFill>
                  <a:srgbClr val="000000"/>
                </a:solidFill>
              </a:rPr>
              <a:t>La seguridad de DH utiliza números increíblemente grandes en sus cálculos. </a:t>
            </a:r>
          </a:p>
          <a:p>
            <a:pPr marL="342900" indent="-342900" algn="l" rtl="0">
              <a:buFont typeface="Arial" panose="020B0604020202020204" pitchFamily="34" charset="0"/>
              <a:buChar char="•"/>
            </a:pPr>
            <a:endParaRPr lang="es-419" sz="1400" dirty="0">
              <a:solidFill>
                <a:srgbClr val="000000"/>
              </a:solidFill>
            </a:endParaRPr>
          </a:p>
          <a:p>
            <a:pPr marL="342900" indent="-342900" algn="l" rtl="0">
              <a:buFont typeface="Arial" panose="020B0604020202020204" pitchFamily="34" charset="0"/>
              <a:buChar char="•"/>
            </a:pPr>
            <a:r>
              <a:rPr lang="es-419" sz="1400" dirty="0">
                <a:solidFill>
                  <a:srgbClr val="000000"/>
                </a:solidFill>
              </a:rPr>
              <a:t>Desafortunadamente, los sistemas de clave asimétrica son extremadamente lentos para cualquier tipo de encriptación masiva. Por esto, es común encriptar la mayor parte del tráfico utilizando un algoritmo simétrico (como 3DES o AES) y dejar el algoritmo de DH para crear claves que serán utilizadas por el algoritmo de encriptación.</a:t>
            </a:r>
          </a:p>
          <a:p>
            <a:pPr marL="358835" lvl="1" indent="-285750"/>
            <a:endParaRPr lang="en-US"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 xmlns:p14="http://schemas.microsoft.com/office/powerpoint/2010/main" val="3090317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dirty="0">
                <a:solidFill>
                  <a:schemeClr val="accent5">
                    <a:lumMod val="40000"/>
                    <a:lumOff val="60000"/>
                  </a:schemeClr>
                </a:solidFill>
              </a:rPr>
              <a:t>3.2 Atacantes</a:t>
            </a:r>
          </a:p>
        </p:txBody>
      </p:sp>
    </p:spTree>
    <p:custDataLst>
      <p:tags r:id="rId1"/>
    </p:custDataLst>
    <p:extLst>
      <p:ext uri="{BB962C8B-B14F-4D97-AF65-F5344CB8AC3E}">
        <p14:creationId xmlns="" xmlns:p14="http://schemas.microsoft.com/office/powerpoint/2010/main" val="1619359580"/>
      </p:ext>
    </p:extLst>
  </p:cSld>
  <p:clrMapOvr>
    <a:masterClrMapping/>
  </p:clrMapOvr>
  <p:transition spd="slow">
    <p:wip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pPr rtl="0"/>
            <a:r>
              <a:rPr lang="es-419" sz="1600"/>
              <a:t>Cryptography</a:t>
            </a:r>
            <a:r>
              <a:rPr lang="en-US" dirty="0"/>
              <a:t/>
            </a:r>
            <a:br>
              <a:rPr lang="en-US" dirty="0"/>
            </a:br>
            <a:r>
              <a:rPr lang="es-419" sz="2400"/>
              <a:t>Diffie-Hellman (Cont.)</a:t>
            </a:r>
          </a:p>
        </p:txBody>
      </p:sp>
      <p:sp>
        <p:nvSpPr>
          <p:cNvPr id="5" name="Content Placeholder 4">
            <a:extLst>
              <a:ext uri="{FF2B5EF4-FFF2-40B4-BE49-F238E27FC236}">
                <a16:creationId xmlns:a16="http://schemas.microsoft.com/office/drawing/2014/main" xmlns="" id="{3EEDFADD-64B1-4445-9DF7-EFB13FAEE90E}"/>
              </a:ext>
            </a:extLst>
          </p:cNvPr>
          <p:cNvSpPr>
            <a:spLocks noGrp="1"/>
          </p:cNvSpPr>
          <p:nvPr>
            <p:ph idx="1"/>
          </p:nvPr>
        </p:nvSpPr>
        <p:spPr>
          <a:xfrm>
            <a:off x="12219" y="731837"/>
            <a:ext cx="5050465" cy="3689897"/>
          </a:xfrm>
        </p:spPr>
        <p:txBody>
          <a:bodyPr/>
          <a:lstStyle/>
          <a:p>
            <a:pPr marL="342900" indent="-342900" algn="l" rtl="0">
              <a:buFont typeface="Arial" panose="020B0604020202020204" pitchFamily="34" charset="0"/>
              <a:buChar char="•"/>
            </a:pPr>
            <a:r>
              <a:rPr lang="es-419" sz="1200" dirty="0">
                <a:solidFill>
                  <a:srgbClr val="000000"/>
                </a:solidFill>
              </a:rPr>
              <a:t>Los colores en la figura se utilizarán en lugar de números para simplificar el proceso de acuerdo de claves del algoritmo de DH. El intercambio de claves del algoritmo de DH comienza con Alice y Bob eligiendo arbitrariamente un color en común que no tienen que mantener en secreto. El color acordado en nuestro ejemplo es el amarillo.</a:t>
            </a:r>
          </a:p>
          <a:p>
            <a:pPr marL="342900" indent="-342900" algn="l" rtl="0">
              <a:buFont typeface="Arial" panose="020B0604020202020204" pitchFamily="34" charset="0"/>
              <a:buChar char="•"/>
            </a:pPr>
            <a:r>
              <a:rPr lang="es-419" sz="1200" dirty="0">
                <a:solidFill>
                  <a:srgbClr val="000000"/>
                </a:solidFill>
              </a:rPr>
              <a:t>Luego, Alice y Bob seleccionan un color secreto cada uno. Alice eligió rojo y Bob, azul. Nunca compartirán estos colores secretos con nadie. El color secreto representa la clave privada secreta que cada participante eligió.</a:t>
            </a:r>
          </a:p>
          <a:p>
            <a:pPr marL="342900" indent="-342900" algn="l" rtl="0">
              <a:buFont typeface="Arial" panose="020B0604020202020204" pitchFamily="34" charset="0"/>
              <a:buChar char="•"/>
            </a:pPr>
            <a:r>
              <a:rPr lang="es-419" sz="1200" dirty="0">
                <a:solidFill>
                  <a:srgbClr val="000000"/>
                </a:solidFill>
              </a:rPr>
              <a:t>Ahora, Alice y Bob mezclan el color común compartido (amarillo) con su color secreto respectivo para generar un color privado. Por lo tanto, Alice mezcla el amarillo con el rojo para obtener el anaranjado como color privado. Bob mezcla el amarillo y el azul para obtener verde como color privado.</a:t>
            </a:r>
          </a:p>
          <a:p>
            <a:pPr marL="342900" indent="-342900" algn="l" rtl="0">
              <a:buFont typeface="Arial" panose="020B0604020202020204" pitchFamily="34" charset="0"/>
              <a:buChar char="•"/>
            </a:pPr>
            <a:r>
              <a:rPr lang="es-419" sz="1200" dirty="0">
                <a:solidFill>
                  <a:srgbClr val="000000"/>
                </a:solidFill>
              </a:rPr>
              <a:t>Alice envía su color privado (anaranjado) a Bob y Bob le envía el suyo (verde) a Alice.</a:t>
            </a:r>
          </a:p>
          <a:p>
            <a:pPr marL="342900" indent="-342900" algn="l" rtl="0">
              <a:buFont typeface="Arial" panose="020B0604020202020204" pitchFamily="34" charset="0"/>
              <a:buChar char="•"/>
            </a:pPr>
            <a:r>
              <a:rPr lang="es-419" sz="1200" dirty="0">
                <a:solidFill>
                  <a:srgbClr val="000000"/>
                </a:solidFill>
              </a:rPr>
              <a:t>Alice y Bob mezclan cada uno el color que recibieron con su propio color secreto original (rojo para Alice y azul para Bob). El resultado es una mezcla final de color marrón que es idéntica a la mezcla final del otro participante. El color marrón representa la clave secreta que comparten Bob y Alice.</a:t>
            </a:r>
          </a:p>
          <a:p>
            <a:pPr marL="342900" indent="-342900" algn="l">
              <a:buFont typeface="Arial" panose="020B0604020202020204" pitchFamily="34" charset="0"/>
              <a:buChar char="•"/>
            </a:pPr>
            <a:endParaRPr lang="en-US" sz="1200" dirty="0">
              <a:solidFill>
                <a:srgbClr val="000000"/>
              </a:solidFill>
            </a:endParaRPr>
          </a:p>
        </p:txBody>
      </p:sp>
      <p:pic>
        <p:nvPicPr>
          <p:cNvPr id="7" name="Picture 6">
            <a:extLst>
              <a:ext uri="{FF2B5EF4-FFF2-40B4-BE49-F238E27FC236}">
                <a16:creationId xmlns:a16="http://schemas.microsoft.com/office/drawing/2014/main" xmlns="" id="{565AB422-70F6-CC49-BAE7-8B193970E5FE}"/>
              </a:ext>
            </a:extLst>
          </p:cNvPr>
          <p:cNvPicPr>
            <a:picLocks noChangeAspect="1"/>
          </p:cNvPicPr>
          <p:nvPr/>
        </p:nvPicPr>
        <p:blipFill>
          <a:blip r:embed="rId4"/>
          <a:stretch>
            <a:fillRect/>
          </a:stretch>
        </p:blipFill>
        <p:spPr>
          <a:xfrm>
            <a:off x="5396909" y="1490457"/>
            <a:ext cx="3523807" cy="2162586"/>
          </a:xfrm>
          <a:prstGeom prst="rect">
            <a:avLst/>
          </a:prstGeom>
        </p:spPr>
      </p:pic>
    </p:spTree>
    <p:custDataLst>
      <p:tags r:id="rId1"/>
    </p:custDataLst>
    <p:extLst>
      <p:ext uri="{BB962C8B-B14F-4D97-AF65-F5344CB8AC3E}">
        <p14:creationId xmlns="" xmlns:p14="http://schemas.microsoft.com/office/powerpoint/2010/main" val="190361341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es-419">
                <a:solidFill>
                  <a:schemeClr val="accent5">
                    <a:lumMod val="40000"/>
                    <a:lumOff val="60000"/>
                  </a:schemeClr>
                </a:solidFill>
              </a:rPr>
              <a:t>3.11 Módulo de Práctica y Cuestionario</a:t>
            </a:r>
          </a:p>
        </p:txBody>
      </p:sp>
    </p:spTree>
    <p:custDataLst>
      <p:tags r:id="rId1"/>
    </p:custDataLst>
    <p:extLst>
      <p:ext uri="{BB962C8B-B14F-4D97-AF65-F5344CB8AC3E}">
        <p14:creationId xmlns="" xmlns:p14="http://schemas.microsoft.com/office/powerpoint/2010/main" val="410599242"/>
      </p:ext>
    </p:extLst>
  </p:cSld>
  <p:clrMapOvr>
    <a:masterClrMapping/>
  </p:clrMapOvr>
  <p:transition spd="slow">
    <p:wip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rtl="0" eaLnBrk="1" hangingPunct="1"/>
            <a:r>
              <a:rPr lang="es-419" sz="1400" dirty="0">
                <a:latin typeface="Arial" charset="0"/>
              </a:rPr>
              <a:t>Módulo 3: Conceptos de Seguridad de la Red</a:t>
            </a:r>
            <a:r>
              <a:rPr lang="en-US" dirty="0">
                <a:latin typeface="Arial" charset="0"/>
              </a:rPr>
              <a:t/>
            </a:r>
            <a:br>
              <a:rPr lang="en-US" dirty="0">
                <a:latin typeface="Arial" charset="0"/>
              </a:rPr>
            </a:br>
            <a:r>
              <a:rPr lang="en-US" dirty="0" err="1">
                <a:latin typeface="Arial" charset="0"/>
              </a:rPr>
              <a:t>Términos</a:t>
            </a:r>
            <a:r>
              <a:rPr lang="en-US" dirty="0">
                <a:latin typeface="Arial" charset="0"/>
              </a:rPr>
              <a:t> y</a:t>
            </a:r>
            <a:r>
              <a:rPr lang="es-419" dirty="0">
                <a:latin typeface="Arial" charset="0"/>
              </a:rPr>
              <a:t> Comandos nuevos</a:t>
            </a:r>
          </a:p>
        </p:txBody>
      </p:sp>
      <p:sp>
        <p:nvSpPr>
          <p:cNvPr id="3" name="Content Placeholder 2">
            <a:extLst>
              <a:ext uri="{FF2B5EF4-FFF2-40B4-BE49-F238E27FC236}">
                <a16:creationId xmlns:a16="http://schemas.microsoft.com/office/drawing/2014/main" xmlns="" id="{CE8C6162-D86A-9644-A0EE-E1EE5E7020B3}"/>
              </a:ext>
            </a:extLst>
          </p:cNvPr>
          <p:cNvSpPr>
            <a:spLocks noGrp="1"/>
          </p:cNvSpPr>
          <p:nvPr>
            <p:ph idx="1"/>
          </p:nvPr>
        </p:nvSpPr>
        <p:spPr>
          <a:xfrm>
            <a:off x="1163420" y="798942"/>
            <a:ext cx="3257440" cy="4155319"/>
          </a:xfrm>
        </p:spPr>
        <p:txBody>
          <a:bodyPr/>
          <a:lstStyle/>
          <a:p>
            <a:pPr rtl="0">
              <a:spcBef>
                <a:spcPts val="0"/>
              </a:spcBef>
              <a:spcAft>
                <a:spcPts val="0"/>
              </a:spcAft>
              <a:buFont typeface="Arial" panose="020B0604020202020204" pitchFamily="34" charset="0"/>
              <a:buChar char="•"/>
            </a:pPr>
            <a:r>
              <a:rPr lang="es-419" sz="1400" dirty="0"/>
              <a:t>Activos (</a:t>
            </a:r>
            <a:r>
              <a:rPr lang="es-419" sz="1400" dirty="0" err="1"/>
              <a:t>Assets</a:t>
            </a:r>
            <a:r>
              <a:rPr lang="es-419" sz="1400" dirty="0"/>
              <a:t>)</a:t>
            </a:r>
          </a:p>
          <a:p>
            <a:pPr rtl="0">
              <a:spcBef>
                <a:spcPts val="0"/>
              </a:spcBef>
              <a:spcAft>
                <a:spcPts val="0"/>
              </a:spcAft>
              <a:buFont typeface="Arial" panose="020B0604020202020204" pitchFamily="34" charset="0"/>
              <a:buChar char="•"/>
            </a:pPr>
            <a:r>
              <a:rPr lang="es-419" sz="1400" dirty="0"/>
              <a:t>Vulnerabilidad</a:t>
            </a:r>
          </a:p>
          <a:p>
            <a:pPr rtl="0">
              <a:spcBef>
                <a:spcPts val="0"/>
              </a:spcBef>
              <a:spcAft>
                <a:spcPts val="0"/>
              </a:spcAft>
              <a:buFont typeface="Arial" panose="020B0604020202020204" pitchFamily="34" charset="0"/>
              <a:buChar char="•"/>
            </a:pPr>
            <a:r>
              <a:rPr lang="es-419" sz="1400" dirty="0"/>
              <a:t>Amenaza</a:t>
            </a:r>
          </a:p>
          <a:p>
            <a:pPr rtl="0">
              <a:spcBef>
                <a:spcPts val="0"/>
              </a:spcBef>
              <a:spcAft>
                <a:spcPts val="0"/>
              </a:spcAft>
              <a:buFont typeface="Arial" panose="020B0604020202020204" pitchFamily="34" charset="0"/>
              <a:buChar char="•"/>
            </a:pPr>
            <a:r>
              <a:rPr lang="es-419" sz="1400" dirty="0" err="1"/>
              <a:t>Exploit</a:t>
            </a:r>
            <a:endParaRPr lang="es-419" sz="1400" dirty="0"/>
          </a:p>
          <a:p>
            <a:pPr rtl="0">
              <a:spcBef>
                <a:spcPts val="0"/>
              </a:spcBef>
              <a:spcAft>
                <a:spcPts val="0"/>
              </a:spcAft>
              <a:buFont typeface="Arial" panose="020B0604020202020204" pitchFamily="34" charset="0"/>
              <a:buChar char="•"/>
            </a:pPr>
            <a:r>
              <a:rPr lang="es-419" sz="1400" dirty="0"/>
              <a:t>Mitigación</a:t>
            </a:r>
          </a:p>
          <a:p>
            <a:pPr rtl="0">
              <a:spcBef>
                <a:spcPts val="0"/>
              </a:spcBef>
              <a:spcAft>
                <a:spcPts val="0"/>
              </a:spcAft>
              <a:buFont typeface="Arial" panose="020B0604020202020204" pitchFamily="34" charset="0"/>
              <a:buChar char="•"/>
            </a:pPr>
            <a:r>
              <a:rPr lang="es-419" sz="1400" dirty="0"/>
              <a:t>Riesgo</a:t>
            </a:r>
          </a:p>
          <a:p>
            <a:pPr rtl="0">
              <a:spcBef>
                <a:spcPts val="0"/>
              </a:spcBef>
              <a:spcAft>
                <a:spcPts val="0"/>
              </a:spcAft>
              <a:buFont typeface="Arial" panose="020B0604020202020204" pitchFamily="34" charset="0"/>
              <a:buChar char="•"/>
            </a:pPr>
            <a:r>
              <a:rPr lang="es-419" sz="1400" dirty="0"/>
              <a:t>Vector de Ataque</a:t>
            </a:r>
          </a:p>
          <a:p>
            <a:pPr rtl="0">
              <a:spcBef>
                <a:spcPts val="0"/>
              </a:spcBef>
              <a:spcAft>
                <a:spcPts val="0"/>
              </a:spcAft>
              <a:buFont typeface="Arial" panose="020B0604020202020204" pitchFamily="34" charset="0"/>
              <a:buChar char="•"/>
            </a:pPr>
            <a:r>
              <a:rPr lang="es-419" sz="1400" dirty="0"/>
              <a:t>Denegación de Servicio (</a:t>
            </a:r>
            <a:r>
              <a:rPr lang="es-419" sz="1400" dirty="0" err="1"/>
              <a:t>DoS</a:t>
            </a:r>
            <a:r>
              <a:rPr lang="es-419" sz="1400" dirty="0"/>
              <a:t>)</a:t>
            </a:r>
          </a:p>
          <a:p>
            <a:pPr rtl="0">
              <a:spcBef>
                <a:spcPts val="0"/>
              </a:spcBef>
              <a:spcAft>
                <a:spcPts val="0"/>
              </a:spcAft>
              <a:buFont typeface="Arial" panose="020B0604020202020204" pitchFamily="34" charset="0"/>
              <a:buChar char="•"/>
            </a:pPr>
            <a:r>
              <a:rPr lang="es-419" sz="1400" dirty="0"/>
              <a:t>Denegación de Servicio Distribuido (</a:t>
            </a:r>
            <a:r>
              <a:rPr lang="es-419" sz="1400" dirty="0" err="1"/>
              <a:t>DDoS</a:t>
            </a:r>
            <a:r>
              <a:rPr lang="es-419" sz="1400" dirty="0"/>
              <a:t>)</a:t>
            </a:r>
          </a:p>
          <a:p>
            <a:pPr rtl="0">
              <a:spcBef>
                <a:spcPts val="0"/>
              </a:spcBef>
              <a:spcAft>
                <a:spcPts val="0"/>
              </a:spcAft>
              <a:buFont typeface="Arial" panose="020B0604020202020204" pitchFamily="34" charset="0"/>
              <a:buChar char="•"/>
            </a:pPr>
            <a:r>
              <a:rPr lang="es-419" sz="1400" dirty="0"/>
              <a:t>Atacante</a:t>
            </a:r>
          </a:p>
          <a:p>
            <a:pPr rtl="0">
              <a:spcBef>
                <a:spcPts val="0"/>
              </a:spcBef>
              <a:spcAft>
                <a:spcPts val="0"/>
              </a:spcAft>
              <a:buFont typeface="Arial" panose="020B0604020202020204" pitchFamily="34" charset="0"/>
              <a:buChar char="•"/>
            </a:pPr>
            <a:r>
              <a:rPr lang="es-419" sz="1400" dirty="0"/>
              <a:t>Hacker de Sombrero Blanco</a:t>
            </a:r>
          </a:p>
          <a:p>
            <a:pPr rtl="0">
              <a:spcBef>
                <a:spcPts val="0"/>
              </a:spcBef>
              <a:spcAft>
                <a:spcPts val="0"/>
              </a:spcAft>
              <a:buFont typeface="Arial" panose="020B0604020202020204" pitchFamily="34" charset="0"/>
              <a:buChar char="•"/>
            </a:pPr>
            <a:r>
              <a:rPr lang="es-419" sz="1400" dirty="0"/>
              <a:t>Hacker de Sombrero Gris</a:t>
            </a:r>
          </a:p>
          <a:p>
            <a:pPr rtl="0">
              <a:spcBef>
                <a:spcPts val="0"/>
              </a:spcBef>
              <a:spcAft>
                <a:spcPts val="0"/>
              </a:spcAft>
              <a:buFont typeface="Arial" panose="020B0604020202020204" pitchFamily="34" charset="0"/>
              <a:buChar char="•"/>
            </a:pPr>
            <a:r>
              <a:rPr lang="es-419" sz="1400" dirty="0"/>
              <a:t>Hacker de Sombrero Negro</a:t>
            </a:r>
          </a:p>
          <a:p>
            <a:pPr rtl="0">
              <a:spcBef>
                <a:spcPts val="0"/>
              </a:spcBef>
              <a:spcAft>
                <a:spcPts val="0"/>
              </a:spcAft>
              <a:buFont typeface="Arial" panose="020B0604020202020204" pitchFamily="34" charset="0"/>
              <a:buChar char="•"/>
            </a:pPr>
            <a:r>
              <a:rPr lang="es-419" sz="1400" dirty="0" err="1"/>
              <a:t>Vulnerability</a:t>
            </a:r>
            <a:r>
              <a:rPr lang="es-419" sz="1400" dirty="0"/>
              <a:t> </a:t>
            </a:r>
            <a:r>
              <a:rPr lang="es-419" sz="1400" dirty="0" err="1"/>
              <a:t>Broker</a:t>
            </a:r>
            <a:endParaRPr lang="es-419" sz="1400" dirty="0"/>
          </a:p>
          <a:p>
            <a:pPr rtl="0">
              <a:spcBef>
                <a:spcPts val="0"/>
              </a:spcBef>
              <a:spcAft>
                <a:spcPts val="0"/>
              </a:spcAft>
              <a:buFont typeface="Arial" panose="020B0604020202020204" pitchFamily="34" charset="0"/>
              <a:buChar char="•"/>
            </a:pPr>
            <a:r>
              <a:rPr lang="es-419" sz="1400" dirty="0" err="1"/>
              <a:t>Hacktivista</a:t>
            </a:r>
            <a:endParaRPr lang="es-419" sz="1400" dirty="0"/>
          </a:p>
          <a:p>
            <a:pPr rtl="0">
              <a:spcBef>
                <a:spcPts val="0"/>
              </a:spcBef>
              <a:spcAft>
                <a:spcPts val="0"/>
              </a:spcAft>
              <a:buFont typeface="Arial" panose="020B0604020202020204" pitchFamily="34" charset="0"/>
              <a:buChar char="•"/>
            </a:pPr>
            <a:r>
              <a:rPr lang="es-419" sz="1400" dirty="0"/>
              <a:t>Cibercriminal</a:t>
            </a:r>
          </a:p>
          <a:p>
            <a:pPr rtl="0">
              <a:spcBef>
                <a:spcPts val="0"/>
              </a:spcBef>
              <a:spcAft>
                <a:spcPts val="0"/>
              </a:spcAft>
              <a:buFont typeface="Arial" panose="020B0604020202020204" pitchFamily="34" charset="0"/>
              <a:buChar char="•"/>
            </a:pPr>
            <a:r>
              <a:rPr lang="es-419" sz="1400" dirty="0" err="1"/>
              <a:t>Rootkit</a:t>
            </a:r>
            <a:endParaRPr lang="es-419" sz="1400" dirty="0"/>
          </a:p>
          <a:p>
            <a:pPr rtl="0">
              <a:spcBef>
                <a:spcPts val="0"/>
              </a:spcBef>
              <a:spcAft>
                <a:spcPts val="0"/>
              </a:spcAft>
              <a:buFont typeface="Arial" panose="020B0604020202020204" pitchFamily="34" charset="0"/>
              <a:buChar char="•"/>
            </a:pPr>
            <a:r>
              <a:rPr lang="es-419" sz="1400" dirty="0" err="1"/>
              <a:t>Fuzzer</a:t>
            </a:r>
            <a:endParaRPr lang="es-419" sz="1400" dirty="0"/>
          </a:p>
          <a:p>
            <a:pPr>
              <a:spcBef>
                <a:spcPts val="0"/>
              </a:spcBef>
              <a:spcAft>
                <a:spcPts val="0"/>
              </a:spcAft>
            </a:pPr>
            <a:endParaRPr lang="en-US" sz="1400" dirty="0"/>
          </a:p>
        </p:txBody>
      </p:sp>
      <p:sp>
        <p:nvSpPr>
          <p:cNvPr id="6" name="Content Placeholder 2">
            <a:extLst>
              <a:ext uri="{FF2B5EF4-FFF2-40B4-BE49-F238E27FC236}">
                <a16:creationId xmlns:a16="http://schemas.microsoft.com/office/drawing/2014/main" xmlns="" id="{B1627BFE-6B32-CC4C-95DE-D9696B38972C}"/>
              </a:ext>
            </a:extLst>
          </p:cNvPr>
          <p:cNvSpPr txBox="1">
            <a:spLocks/>
          </p:cNvSpPr>
          <p:nvPr/>
        </p:nvSpPr>
        <p:spPr bwMode="auto">
          <a:xfrm>
            <a:off x="5408041" y="798943"/>
            <a:ext cx="3494133" cy="41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spcBef>
                <a:spcPts val="0"/>
              </a:spcBef>
              <a:spcAft>
                <a:spcPts val="0"/>
              </a:spcAft>
              <a:buFont typeface="Arial" panose="020B0604020202020204" pitchFamily="34" charset="0"/>
              <a:buChar char="•"/>
            </a:pPr>
            <a:r>
              <a:rPr lang="es-419" sz="1400" dirty="0" err="1"/>
              <a:t>Adware</a:t>
            </a:r>
            <a:endParaRPr lang="es-419" sz="1400" dirty="0"/>
          </a:p>
          <a:p>
            <a:pPr rtl="0">
              <a:spcBef>
                <a:spcPts val="0"/>
              </a:spcBef>
              <a:spcAft>
                <a:spcPts val="0"/>
              </a:spcAft>
              <a:buFont typeface="Arial" panose="020B0604020202020204" pitchFamily="34" charset="0"/>
              <a:buChar char="•"/>
            </a:pPr>
            <a:r>
              <a:rPr lang="es-419" sz="1400" dirty="0" err="1"/>
              <a:t>Ransomware</a:t>
            </a:r>
            <a:endParaRPr lang="es-419" sz="1400" dirty="0"/>
          </a:p>
          <a:p>
            <a:pPr rtl="0">
              <a:spcBef>
                <a:spcPts val="0"/>
              </a:spcBef>
              <a:spcAft>
                <a:spcPts val="0"/>
              </a:spcAft>
              <a:buFont typeface="Arial" panose="020B0604020202020204" pitchFamily="34" charset="0"/>
              <a:buChar char="•"/>
            </a:pPr>
            <a:r>
              <a:rPr lang="es-419" sz="1400" dirty="0"/>
              <a:t>Spyware</a:t>
            </a:r>
          </a:p>
          <a:p>
            <a:pPr rtl="0">
              <a:spcBef>
                <a:spcPts val="0"/>
              </a:spcBef>
              <a:spcAft>
                <a:spcPts val="0"/>
              </a:spcAft>
              <a:buFont typeface="Arial" panose="020B0604020202020204" pitchFamily="34" charset="0"/>
              <a:buChar char="•"/>
            </a:pPr>
            <a:r>
              <a:rPr lang="es-419" sz="1400" dirty="0" err="1"/>
              <a:t>Subplantación</a:t>
            </a:r>
            <a:r>
              <a:rPr lang="es-419" sz="1400" dirty="0"/>
              <a:t> de Identidad (</a:t>
            </a:r>
            <a:r>
              <a:rPr lang="es-419" sz="1400" dirty="0" err="1"/>
              <a:t>Phishing</a:t>
            </a:r>
            <a:r>
              <a:rPr lang="es-419" sz="1400" dirty="0"/>
              <a:t>)</a:t>
            </a:r>
          </a:p>
          <a:p>
            <a:pPr rtl="0">
              <a:spcBef>
                <a:spcPts val="0"/>
              </a:spcBef>
              <a:spcAft>
                <a:spcPts val="0"/>
              </a:spcAft>
              <a:buFont typeface="Arial" panose="020B0604020202020204" pitchFamily="34" charset="0"/>
              <a:buChar char="•"/>
            </a:pPr>
            <a:r>
              <a:rPr lang="es-419" sz="1400" dirty="0" err="1"/>
              <a:t>Spear</a:t>
            </a:r>
            <a:r>
              <a:rPr lang="es-419" sz="1400" dirty="0"/>
              <a:t> </a:t>
            </a:r>
            <a:r>
              <a:rPr lang="es-419" sz="1400" dirty="0" err="1"/>
              <a:t>Phishing</a:t>
            </a:r>
            <a:endParaRPr lang="es-419" sz="1400" dirty="0"/>
          </a:p>
          <a:p>
            <a:pPr rtl="0">
              <a:spcBef>
                <a:spcPts val="0"/>
              </a:spcBef>
              <a:spcAft>
                <a:spcPts val="0"/>
              </a:spcAft>
              <a:buFont typeface="Arial" panose="020B0604020202020204" pitchFamily="34" charset="0"/>
              <a:buChar char="•"/>
            </a:pPr>
            <a:r>
              <a:rPr lang="es-419" sz="1400" dirty="0" err="1"/>
              <a:t>Something</a:t>
            </a:r>
            <a:r>
              <a:rPr lang="es-419" sz="1400" dirty="0"/>
              <a:t> </a:t>
            </a:r>
            <a:r>
              <a:rPr lang="es-419" sz="1400" dirty="0" err="1"/>
              <a:t>for</a:t>
            </a:r>
            <a:r>
              <a:rPr lang="es-419" sz="1400" dirty="0"/>
              <a:t> </a:t>
            </a:r>
            <a:r>
              <a:rPr lang="es-419" sz="1400" dirty="0" err="1"/>
              <a:t>Something</a:t>
            </a:r>
            <a:endParaRPr lang="es-419" sz="1400" dirty="0"/>
          </a:p>
          <a:p>
            <a:pPr rtl="0">
              <a:spcBef>
                <a:spcPts val="0"/>
              </a:spcBef>
              <a:spcAft>
                <a:spcPts val="0"/>
              </a:spcAft>
              <a:buFont typeface="Arial" panose="020B0604020202020204" pitchFamily="34" charset="0"/>
              <a:buChar char="•"/>
            </a:pPr>
            <a:r>
              <a:rPr lang="es-419" sz="1400" dirty="0" err="1"/>
              <a:t>Baiting</a:t>
            </a:r>
            <a:endParaRPr lang="es-419" sz="1400" dirty="0"/>
          </a:p>
          <a:p>
            <a:pPr rtl="0">
              <a:spcBef>
                <a:spcPts val="0"/>
              </a:spcBef>
              <a:spcAft>
                <a:spcPts val="0"/>
              </a:spcAft>
              <a:buFont typeface="Arial" panose="020B0604020202020204" pitchFamily="34" charset="0"/>
              <a:buChar char="•"/>
            </a:pPr>
            <a:r>
              <a:rPr lang="es-419" sz="1400" dirty="0" err="1"/>
              <a:t>Tailgaiting</a:t>
            </a:r>
            <a:endParaRPr lang="es-419" sz="1400" dirty="0"/>
          </a:p>
          <a:p>
            <a:pPr rtl="0">
              <a:spcBef>
                <a:spcPts val="0"/>
              </a:spcBef>
              <a:spcAft>
                <a:spcPts val="0"/>
              </a:spcAft>
              <a:buFont typeface="Arial" panose="020B0604020202020204" pitchFamily="34" charset="0"/>
              <a:buChar char="•"/>
            </a:pPr>
            <a:r>
              <a:rPr lang="es-419" sz="1400" dirty="0" err="1"/>
              <a:t>Shoulder</a:t>
            </a:r>
            <a:r>
              <a:rPr lang="es-419" sz="1400" dirty="0"/>
              <a:t> </a:t>
            </a:r>
            <a:r>
              <a:rPr lang="es-419" sz="1400" dirty="0" err="1"/>
              <a:t>Surfing</a:t>
            </a:r>
            <a:endParaRPr lang="es-419" sz="1400" dirty="0"/>
          </a:p>
          <a:p>
            <a:pPr rtl="0">
              <a:spcBef>
                <a:spcPts val="0"/>
              </a:spcBef>
              <a:spcAft>
                <a:spcPts val="0"/>
              </a:spcAft>
              <a:buFont typeface="Arial" panose="020B0604020202020204" pitchFamily="34" charset="0"/>
              <a:buChar char="•"/>
            </a:pPr>
            <a:r>
              <a:rPr lang="es-419" sz="1400" dirty="0" err="1"/>
              <a:t>Dumpster</a:t>
            </a:r>
            <a:r>
              <a:rPr lang="es-419" sz="1400" dirty="0"/>
              <a:t> </a:t>
            </a:r>
            <a:r>
              <a:rPr lang="es-419" sz="1400" dirty="0" err="1"/>
              <a:t>Diving</a:t>
            </a:r>
            <a:endParaRPr lang="es-419" sz="1400" dirty="0"/>
          </a:p>
          <a:p>
            <a:pPr rtl="0">
              <a:spcBef>
                <a:spcPts val="0"/>
              </a:spcBef>
              <a:spcAft>
                <a:spcPts val="0"/>
              </a:spcAft>
              <a:buFont typeface="Arial" panose="020B0604020202020204" pitchFamily="34" charset="0"/>
              <a:buChar char="•"/>
            </a:pPr>
            <a:r>
              <a:rPr lang="es-419" sz="1400" dirty="0"/>
              <a:t>Ataques de Amplificación</a:t>
            </a:r>
          </a:p>
          <a:p>
            <a:pPr rtl="0">
              <a:spcBef>
                <a:spcPts val="0"/>
              </a:spcBef>
              <a:spcAft>
                <a:spcPts val="0"/>
              </a:spcAft>
              <a:buFont typeface="Arial" panose="020B0604020202020204" pitchFamily="34" charset="0"/>
              <a:buChar char="•"/>
            </a:pPr>
            <a:r>
              <a:rPr lang="es-419" sz="1400" dirty="0"/>
              <a:t>Ataques de Redirección</a:t>
            </a:r>
          </a:p>
          <a:p>
            <a:pPr rtl="0">
              <a:spcBef>
                <a:spcPts val="0"/>
              </a:spcBef>
              <a:spcAft>
                <a:spcPts val="0"/>
              </a:spcAft>
              <a:buFont typeface="Arial" panose="020B0604020202020204" pitchFamily="34" charset="0"/>
              <a:buChar char="•"/>
            </a:pPr>
            <a:r>
              <a:rPr lang="es-419" sz="1400" dirty="0"/>
              <a:t>Ataques SMURF</a:t>
            </a:r>
          </a:p>
          <a:p>
            <a:pPr rtl="0">
              <a:spcBef>
                <a:spcPts val="0"/>
              </a:spcBef>
              <a:spcAft>
                <a:spcPts val="0"/>
              </a:spcAft>
              <a:buFont typeface="Arial" panose="020B0604020202020204" pitchFamily="34" charset="0"/>
              <a:buChar char="•"/>
            </a:pPr>
            <a:r>
              <a:rPr lang="es-419" sz="1400" dirty="0"/>
              <a:t>Non-</a:t>
            </a:r>
            <a:r>
              <a:rPr lang="es-419" sz="1400" dirty="0" err="1"/>
              <a:t>blind</a:t>
            </a:r>
            <a:r>
              <a:rPr lang="es-419" sz="1400" dirty="0"/>
              <a:t> </a:t>
            </a:r>
            <a:r>
              <a:rPr lang="es-419" sz="1400" dirty="0" err="1"/>
              <a:t>spoofing</a:t>
            </a:r>
            <a:endParaRPr lang="es-419" sz="1400" dirty="0"/>
          </a:p>
          <a:p>
            <a:pPr rtl="0">
              <a:spcBef>
                <a:spcPts val="0"/>
              </a:spcBef>
              <a:spcAft>
                <a:spcPts val="0"/>
              </a:spcAft>
              <a:buFont typeface="Arial" panose="020B0604020202020204" pitchFamily="34" charset="0"/>
              <a:buChar char="•"/>
            </a:pPr>
            <a:r>
              <a:rPr lang="es-419" sz="1400" dirty="0" err="1"/>
              <a:t>Blind</a:t>
            </a:r>
            <a:r>
              <a:rPr lang="es-419" sz="1400" dirty="0"/>
              <a:t> </a:t>
            </a:r>
            <a:r>
              <a:rPr lang="es-419" sz="1400" dirty="0" err="1"/>
              <a:t>spoofing</a:t>
            </a:r>
            <a:endParaRPr lang="es-419" sz="1400" dirty="0"/>
          </a:p>
          <a:p>
            <a:pPr rtl="0">
              <a:spcBef>
                <a:spcPts val="0"/>
              </a:spcBef>
              <a:spcAft>
                <a:spcPts val="0"/>
              </a:spcAft>
              <a:buFont typeface="Arial" panose="020B0604020202020204" pitchFamily="34" charset="0"/>
              <a:buChar char="•"/>
            </a:pPr>
            <a:r>
              <a:rPr lang="es-419" sz="1400" dirty="0"/>
              <a:t>Inundación TCP SYN</a:t>
            </a:r>
          </a:p>
          <a:p>
            <a:pPr rtl="0">
              <a:spcBef>
                <a:spcPts val="0"/>
              </a:spcBef>
              <a:spcAft>
                <a:spcPts val="0"/>
              </a:spcAft>
              <a:buFont typeface="Arial" panose="020B0604020202020204" pitchFamily="34" charset="0"/>
              <a:buChar char="•"/>
            </a:pPr>
            <a:r>
              <a:rPr lang="es-419" sz="1400" dirty="0"/>
              <a:t>Ataque TCP </a:t>
            </a:r>
            <a:r>
              <a:rPr lang="es-419" sz="1400" dirty="0" err="1"/>
              <a:t>Reset</a:t>
            </a:r>
            <a:endParaRPr lang="es-419" sz="1400" dirty="0"/>
          </a:p>
          <a:p>
            <a:pPr rtl="0">
              <a:spcBef>
                <a:spcPts val="0"/>
              </a:spcBef>
              <a:spcAft>
                <a:spcPts val="0"/>
              </a:spcAft>
              <a:buFont typeface="Arial" panose="020B0604020202020204" pitchFamily="34" charset="0"/>
              <a:buChar char="•"/>
            </a:pPr>
            <a:r>
              <a:rPr lang="es-419" sz="1400" dirty="0"/>
              <a:t>Secuestro de Sesión TCP</a:t>
            </a:r>
          </a:p>
          <a:p>
            <a:pPr>
              <a:spcBef>
                <a:spcPts val="0"/>
              </a:spcBef>
              <a:spcAft>
                <a:spcPts val="0"/>
              </a:spcAft>
            </a:pPr>
            <a:endParaRPr lang="en-US" sz="1400" b="1" dirty="0"/>
          </a:p>
        </p:txBody>
      </p:sp>
    </p:spTree>
    <p:custDataLst>
      <p:tags r:id="rId1"/>
    </p:custDataLst>
    <p:extLst>
      <p:ext uri="{BB962C8B-B14F-4D97-AF65-F5344CB8AC3E}">
        <p14:creationId xmlns="" xmlns:p14="http://schemas.microsoft.com/office/powerpoint/2010/main" val="1320121477"/>
      </p:ext>
    </p:extLst>
  </p:cSld>
  <p:clrMapOvr>
    <a:masterClrMapping/>
  </p:clrMapOvr>
  <p:transition spd="slow">
    <p:wipe/>
  </p:transition>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r>
              <a:rPr lang="es-419" sz="1400" dirty="0">
                <a:latin typeface="Arial" charset="0"/>
              </a:rPr>
              <a:t>Módulo 3: Conceptos de Seguridad de la Red</a:t>
            </a:r>
            <a:r>
              <a:rPr lang="en-US" dirty="0">
                <a:latin typeface="Arial" charset="0"/>
              </a:rPr>
              <a:t/>
            </a:r>
            <a:br>
              <a:rPr lang="en-US" dirty="0">
                <a:latin typeface="Arial" charset="0"/>
              </a:rPr>
            </a:br>
            <a:r>
              <a:rPr lang="en-US" dirty="0" err="1">
                <a:latin typeface="Arial" charset="0"/>
              </a:rPr>
              <a:t>Términos</a:t>
            </a:r>
            <a:r>
              <a:rPr lang="en-US" dirty="0">
                <a:latin typeface="Arial" charset="0"/>
              </a:rPr>
              <a:t> y</a:t>
            </a:r>
            <a:r>
              <a:rPr lang="es-419" dirty="0">
                <a:latin typeface="Arial" charset="0"/>
              </a:rPr>
              <a:t> Comandos nuevos</a:t>
            </a:r>
          </a:p>
        </p:txBody>
      </p:sp>
      <p:sp>
        <p:nvSpPr>
          <p:cNvPr id="2" name="TextBox 1">
            <a:extLst>
              <a:ext uri="{FF2B5EF4-FFF2-40B4-BE49-F238E27FC236}">
                <a16:creationId xmlns:a16="http://schemas.microsoft.com/office/drawing/2014/main" xmlns="" id="{D0C77FF6-7916-CD42-B0A9-235348985A47}"/>
              </a:ext>
            </a:extLst>
          </p:cNvPr>
          <p:cNvSpPr txBox="1"/>
          <p:nvPr/>
        </p:nvSpPr>
        <p:spPr>
          <a:xfrm>
            <a:off x="564445" y="880533"/>
            <a:ext cx="3365453" cy="3754874"/>
          </a:xfrm>
          <a:prstGeom prst="rect">
            <a:avLst/>
          </a:prstGeom>
          <a:noFill/>
        </p:spPr>
        <p:txBody>
          <a:bodyPr wrap="square" rtlCol="0">
            <a:spAutoFit/>
          </a:bodyPr>
          <a:lstStyle/>
          <a:p>
            <a:pPr marL="285750" indent="-285750" rtl="0">
              <a:spcBef>
                <a:spcPts val="0"/>
              </a:spcBef>
              <a:spcAft>
                <a:spcPts val="0"/>
              </a:spcAft>
              <a:buFont typeface="Arial" panose="020B0604020202020204" pitchFamily="34" charset="0"/>
              <a:buChar char="•"/>
            </a:pPr>
            <a:r>
              <a:rPr lang="es-419" sz="1400" dirty="0">
                <a:solidFill>
                  <a:srgbClr val="000000"/>
                </a:solidFill>
              </a:rPr>
              <a:t>Inundación UDP</a:t>
            </a:r>
          </a:p>
          <a:p>
            <a:pPr marL="285750" indent="-285750" rtl="0">
              <a:spcBef>
                <a:spcPts val="0"/>
              </a:spcBef>
              <a:spcAft>
                <a:spcPts val="0"/>
              </a:spcAft>
              <a:buFont typeface="Arial" panose="020B0604020202020204" pitchFamily="34" charset="0"/>
              <a:buChar char="•"/>
            </a:pPr>
            <a:r>
              <a:rPr lang="es-419" sz="1400" dirty="0" err="1">
                <a:solidFill>
                  <a:srgbClr val="000000"/>
                </a:solidFill>
              </a:rPr>
              <a:t>Gratuitous</a:t>
            </a:r>
            <a:r>
              <a:rPr lang="es-419" sz="1400" dirty="0">
                <a:solidFill>
                  <a:srgbClr val="000000"/>
                </a:solidFill>
              </a:rPr>
              <a:t> ARP</a:t>
            </a:r>
          </a:p>
          <a:p>
            <a:pPr marL="285750" indent="-285750" rtl="0">
              <a:spcBef>
                <a:spcPts val="0"/>
              </a:spcBef>
              <a:spcAft>
                <a:spcPts val="0"/>
              </a:spcAft>
              <a:buFont typeface="Arial" panose="020B0604020202020204" pitchFamily="34" charset="0"/>
              <a:buChar char="•"/>
            </a:pPr>
            <a:r>
              <a:rPr lang="es-419" sz="1400" dirty="0">
                <a:solidFill>
                  <a:srgbClr val="000000"/>
                </a:solidFill>
              </a:rPr>
              <a:t>Envenenamiento de Caché ARP</a:t>
            </a:r>
          </a:p>
          <a:p>
            <a:pPr marL="285750" indent="-285750">
              <a:spcBef>
                <a:spcPts val="0"/>
              </a:spcBef>
              <a:spcAft>
                <a:spcPts val="0"/>
              </a:spcAft>
              <a:buFont typeface="Arial" panose="020B0604020202020204" pitchFamily="34" charset="0"/>
              <a:buChar char="•"/>
            </a:pPr>
            <a:r>
              <a:rPr lang="es-419" sz="1400" dirty="0">
                <a:solidFill>
                  <a:srgbClr val="000000"/>
                </a:solidFill>
              </a:rPr>
              <a:t>Envenenamiento de Caché DNS</a:t>
            </a:r>
          </a:p>
          <a:p>
            <a:pPr marL="285750" indent="-285750" rtl="0">
              <a:spcBef>
                <a:spcPts val="0"/>
              </a:spcBef>
              <a:spcAft>
                <a:spcPts val="0"/>
              </a:spcAft>
              <a:buFont typeface="Arial" panose="020B0604020202020204" pitchFamily="34" charset="0"/>
              <a:buChar char="•"/>
            </a:pPr>
            <a:r>
              <a:rPr lang="es-419" sz="1400" dirty="0" err="1">
                <a:solidFill>
                  <a:srgbClr val="000000"/>
                </a:solidFill>
              </a:rPr>
              <a:t>Fast</a:t>
            </a:r>
            <a:r>
              <a:rPr lang="es-419" sz="1400" dirty="0">
                <a:solidFill>
                  <a:srgbClr val="000000"/>
                </a:solidFill>
              </a:rPr>
              <a:t> Flux</a:t>
            </a:r>
          </a:p>
          <a:p>
            <a:pPr marL="285750" indent="-285750" rtl="0">
              <a:spcBef>
                <a:spcPts val="0"/>
              </a:spcBef>
              <a:spcAft>
                <a:spcPts val="0"/>
              </a:spcAft>
              <a:buFont typeface="Arial" panose="020B0604020202020204" pitchFamily="34" charset="0"/>
              <a:buChar char="•"/>
            </a:pPr>
            <a:r>
              <a:rPr lang="es-419" sz="1400" dirty="0" err="1">
                <a:solidFill>
                  <a:srgbClr val="000000"/>
                </a:solidFill>
              </a:rPr>
              <a:t>Double</a:t>
            </a:r>
            <a:r>
              <a:rPr lang="es-419" sz="1400" dirty="0">
                <a:solidFill>
                  <a:srgbClr val="000000"/>
                </a:solidFill>
              </a:rPr>
              <a:t> IP Flux</a:t>
            </a:r>
          </a:p>
          <a:p>
            <a:pPr marL="285750" indent="-285750" rtl="0">
              <a:spcBef>
                <a:spcPts val="0"/>
              </a:spcBef>
              <a:spcAft>
                <a:spcPts val="0"/>
              </a:spcAft>
              <a:buFont typeface="Arial" panose="020B0604020202020204" pitchFamily="34" charset="0"/>
              <a:buChar char="•"/>
            </a:pPr>
            <a:r>
              <a:rPr lang="es-419" sz="1400" dirty="0">
                <a:solidFill>
                  <a:srgbClr val="000000"/>
                </a:solidFill>
              </a:rPr>
              <a:t>DNS </a:t>
            </a:r>
            <a:r>
              <a:rPr lang="es-419" sz="1400" dirty="0" err="1">
                <a:solidFill>
                  <a:srgbClr val="000000"/>
                </a:solidFill>
              </a:rPr>
              <a:t>Tunneling</a:t>
            </a:r>
            <a:endParaRPr lang="es-419" sz="1400" dirty="0">
              <a:solidFill>
                <a:srgbClr val="000000"/>
              </a:solidFill>
            </a:endParaRPr>
          </a:p>
          <a:p>
            <a:pPr marL="285750" indent="-285750" rtl="0">
              <a:spcBef>
                <a:spcPts val="0"/>
              </a:spcBef>
              <a:spcAft>
                <a:spcPts val="0"/>
              </a:spcAft>
              <a:buFont typeface="Arial" panose="020B0604020202020204" pitchFamily="34" charset="0"/>
              <a:buChar char="•"/>
            </a:pPr>
            <a:r>
              <a:rPr lang="es-419" sz="1400" dirty="0">
                <a:solidFill>
                  <a:srgbClr val="000000"/>
                </a:solidFill>
              </a:rPr>
              <a:t>DHCP </a:t>
            </a:r>
            <a:r>
              <a:rPr lang="es-419" sz="1400" dirty="0" err="1">
                <a:solidFill>
                  <a:srgbClr val="000000"/>
                </a:solidFill>
              </a:rPr>
              <a:t>Spoofing</a:t>
            </a:r>
            <a:endParaRPr lang="es-419" sz="1400" dirty="0">
              <a:solidFill>
                <a:srgbClr val="000000"/>
              </a:solidFill>
            </a:endParaRPr>
          </a:p>
          <a:p>
            <a:pPr marL="285750" indent="-285750" rtl="0">
              <a:spcBef>
                <a:spcPts val="0"/>
              </a:spcBef>
              <a:spcAft>
                <a:spcPts val="0"/>
              </a:spcAft>
              <a:buFont typeface="Arial" panose="020B0604020202020204" pitchFamily="34" charset="0"/>
              <a:buChar char="•"/>
            </a:pPr>
            <a:r>
              <a:rPr lang="es-419" sz="1400" dirty="0" err="1">
                <a:solidFill>
                  <a:srgbClr val="000000"/>
                </a:solidFill>
              </a:rPr>
              <a:t>Confidentiality</a:t>
            </a:r>
            <a:r>
              <a:rPr lang="es-419" sz="1400" dirty="0">
                <a:solidFill>
                  <a:srgbClr val="000000"/>
                </a:solidFill>
              </a:rPr>
              <a:t>, </a:t>
            </a:r>
            <a:r>
              <a:rPr lang="es-419" sz="1400" dirty="0" err="1">
                <a:solidFill>
                  <a:srgbClr val="000000"/>
                </a:solidFill>
              </a:rPr>
              <a:t>Integrity</a:t>
            </a:r>
            <a:r>
              <a:rPr lang="es-419" sz="1400" dirty="0">
                <a:solidFill>
                  <a:srgbClr val="000000"/>
                </a:solidFill>
              </a:rPr>
              <a:t>, </a:t>
            </a:r>
            <a:r>
              <a:rPr lang="es-419" sz="1400" dirty="0" err="1">
                <a:solidFill>
                  <a:srgbClr val="000000"/>
                </a:solidFill>
              </a:rPr>
              <a:t>Availability</a:t>
            </a:r>
            <a:r>
              <a:rPr lang="es-419" sz="1400" dirty="0">
                <a:solidFill>
                  <a:srgbClr val="000000"/>
                </a:solidFill>
              </a:rPr>
              <a:t> (CIA)</a:t>
            </a:r>
          </a:p>
          <a:p>
            <a:pPr marL="285750" indent="-285750" rtl="0">
              <a:spcBef>
                <a:spcPts val="0"/>
              </a:spcBef>
              <a:spcAft>
                <a:spcPts val="0"/>
              </a:spcAft>
              <a:buFont typeface="Arial" panose="020B0604020202020204" pitchFamily="34" charset="0"/>
              <a:buChar char="•"/>
            </a:pPr>
            <a:r>
              <a:rPr lang="es-419" sz="1400" dirty="0" err="1">
                <a:solidFill>
                  <a:srgbClr val="000000"/>
                </a:solidFill>
              </a:rPr>
              <a:t>Intrusion</a:t>
            </a:r>
            <a:r>
              <a:rPr lang="es-419" sz="1400" dirty="0">
                <a:solidFill>
                  <a:srgbClr val="000000"/>
                </a:solidFill>
              </a:rPr>
              <a:t> </a:t>
            </a:r>
            <a:r>
              <a:rPr lang="es-419" sz="1400" dirty="0" err="1">
                <a:solidFill>
                  <a:srgbClr val="000000"/>
                </a:solidFill>
              </a:rPr>
              <a:t>Prevention</a:t>
            </a:r>
            <a:r>
              <a:rPr lang="es-419" sz="1400" dirty="0">
                <a:solidFill>
                  <a:srgbClr val="000000"/>
                </a:solidFill>
              </a:rPr>
              <a:t> </a:t>
            </a:r>
            <a:r>
              <a:rPr lang="es-419" sz="1400" dirty="0" err="1">
                <a:solidFill>
                  <a:srgbClr val="000000"/>
                </a:solidFill>
              </a:rPr>
              <a:t>System</a:t>
            </a:r>
            <a:r>
              <a:rPr lang="es-419" sz="1400" dirty="0">
                <a:solidFill>
                  <a:srgbClr val="000000"/>
                </a:solidFill>
              </a:rPr>
              <a:t> (IPS)</a:t>
            </a:r>
          </a:p>
          <a:p>
            <a:pPr marL="285750" indent="-285750" rtl="0">
              <a:spcBef>
                <a:spcPts val="0"/>
              </a:spcBef>
              <a:spcAft>
                <a:spcPts val="0"/>
              </a:spcAft>
              <a:buFont typeface="Arial" panose="020B0604020202020204" pitchFamily="34" charset="0"/>
              <a:buChar char="•"/>
            </a:pPr>
            <a:r>
              <a:rPr lang="es-419" sz="1400" dirty="0" err="1">
                <a:solidFill>
                  <a:srgbClr val="000000"/>
                </a:solidFill>
              </a:rPr>
              <a:t>Intrusion</a:t>
            </a:r>
            <a:r>
              <a:rPr lang="es-419" sz="1400" dirty="0">
                <a:solidFill>
                  <a:srgbClr val="000000"/>
                </a:solidFill>
              </a:rPr>
              <a:t> </a:t>
            </a:r>
            <a:r>
              <a:rPr lang="es-419" sz="1400" dirty="0" err="1">
                <a:solidFill>
                  <a:srgbClr val="000000"/>
                </a:solidFill>
              </a:rPr>
              <a:t>Detection</a:t>
            </a:r>
            <a:r>
              <a:rPr lang="es-419" sz="1400" dirty="0">
                <a:solidFill>
                  <a:srgbClr val="000000"/>
                </a:solidFill>
              </a:rPr>
              <a:t> </a:t>
            </a:r>
            <a:r>
              <a:rPr lang="es-419" sz="1400" dirty="0" err="1">
                <a:solidFill>
                  <a:srgbClr val="000000"/>
                </a:solidFill>
              </a:rPr>
              <a:t>System</a:t>
            </a:r>
            <a:r>
              <a:rPr lang="es-419" sz="1400" dirty="0">
                <a:solidFill>
                  <a:srgbClr val="000000"/>
                </a:solidFill>
              </a:rPr>
              <a:t> (IDS)</a:t>
            </a:r>
          </a:p>
          <a:p>
            <a:pPr marL="285750" indent="-285750" rtl="0">
              <a:spcBef>
                <a:spcPts val="0"/>
              </a:spcBef>
              <a:spcAft>
                <a:spcPts val="0"/>
              </a:spcAft>
              <a:buFont typeface="Arial" panose="020B0604020202020204" pitchFamily="34" charset="0"/>
              <a:buChar char="•"/>
            </a:pPr>
            <a:r>
              <a:rPr lang="es-419" sz="1400" dirty="0">
                <a:solidFill>
                  <a:srgbClr val="000000"/>
                </a:solidFill>
              </a:rPr>
              <a:t>Firmas IDS/IPS</a:t>
            </a:r>
          </a:p>
          <a:p>
            <a:pPr marL="285750" indent="-285750" rtl="0">
              <a:spcBef>
                <a:spcPts val="0"/>
              </a:spcBef>
              <a:spcAft>
                <a:spcPts val="0"/>
              </a:spcAft>
              <a:buFont typeface="Arial" panose="020B0604020202020204" pitchFamily="34" charset="0"/>
              <a:buChar char="•"/>
            </a:pPr>
            <a:r>
              <a:rPr lang="es-419" sz="1400" dirty="0">
                <a:solidFill>
                  <a:srgbClr val="000000"/>
                </a:solidFill>
              </a:rPr>
              <a:t>Algoritmos Hash</a:t>
            </a:r>
          </a:p>
          <a:p>
            <a:pPr marL="285750" indent="-285750" rtl="0">
              <a:spcBef>
                <a:spcPts val="0"/>
              </a:spcBef>
              <a:spcAft>
                <a:spcPts val="0"/>
              </a:spcAft>
              <a:buFont typeface="Arial" panose="020B0604020202020204" pitchFamily="34" charset="0"/>
              <a:buChar char="•"/>
            </a:pPr>
            <a:r>
              <a:rPr lang="es-419" sz="1400" dirty="0">
                <a:solidFill>
                  <a:srgbClr val="000000"/>
                </a:solidFill>
              </a:rPr>
              <a:t>Mensajes codificados con hash</a:t>
            </a:r>
          </a:p>
          <a:p>
            <a:pPr marL="285750" indent="-285750" rtl="0">
              <a:spcBef>
                <a:spcPts val="0"/>
              </a:spcBef>
              <a:spcAft>
                <a:spcPts val="0"/>
              </a:spcAft>
              <a:buFont typeface="Arial" panose="020B0604020202020204" pitchFamily="34" charset="0"/>
              <a:buChar char="•"/>
            </a:pPr>
            <a:r>
              <a:rPr lang="es-419" sz="1400" dirty="0">
                <a:solidFill>
                  <a:srgbClr val="000000"/>
                </a:solidFill>
              </a:rPr>
              <a:t>Hash con código de Autenticación (HMAC)</a:t>
            </a:r>
          </a:p>
        </p:txBody>
      </p:sp>
      <p:sp>
        <p:nvSpPr>
          <p:cNvPr id="5" name="Rectangle 4">
            <a:extLst>
              <a:ext uri="{FF2B5EF4-FFF2-40B4-BE49-F238E27FC236}">
                <a16:creationId xmlns:a16="http://schemas.microsoft.com/office/drawing/2014/main" xmlns="" id="{E9FE1E84-1696-5A42-B5EA-8AC998AADC8C}"/>
              </a:ext>
            </a:extLst>
          </p:cNvPr>
          <p:cNvSpPr/>
          <p:nvPr/>
        </p:nvSpPr>
        <p:spPr>
          <a:xfrm>
            <a:off x="3929898" y="1110616"/>
            <a:ext cx="4572000" cy="3108543"/>
          </a:xfrm>
          <a:prstGeom prst="rect">
            <a:avLst/>
          </a:prstGeom>
        </p:spPr>
        <p:txBody>
          <a:bodyPr>
            <a:spAutoFit/>
          </a:bodyPr>
          <a:lstStyle/>
          <a:p>
            <a:pPr marL="285750" indent="-285750" rtl="0">
              <a:spcBef>
                <a:spcPts val="0"/>
              </a:spcBef>
              <a:spcAft>
                <a:spcPts val="0"/>
              </a:spcAft>
              <a:buFont typeface="Arial" panose="020B0604020202020204" pitchFamily="34" charset="0"/>
              <a:buChar char="•"/>
            </a:pPr>
            <a:r>
              <a:rPr lang="es-419" sz="1400" dirty="0">
                <a:solidFill>
                  <a:srgbClr val="000000"/>
                </a:solidFill>
              </a:rPr>
              <a:t>Encriptación simétrica</a:t>
            </a:r>
          </a:p>
          <a:p>
            <a:pPr marL="285750" indent="-285750">
              <a:spcBef>
                <a:spcPts val="0"/>
              </a:spcBef>
              <a:spcAft>
                <a:spcPts val="0"/>
              </a:spcAft>
              <a:buFont typeface="Arial" panose="020B0604020202020204" pitchFamily="34" charset="0"/>
              <a:buChar char="•"/>
            </a:pPr>
            <a:r>
              <a:rPr lang="es-419" sz="1400" dirty="0">
                <a:solidFill>
                  <a:srgbClr val="000000"/>
                </a:solidFill>
              </a:rPr>
              <a:t>Encriptación asimétrica</a:t>
            </a:r>
          </a:p>
          <a:p>
            <a:pPr marL="285750" indent="-285750" rtl="0">
              <a:spcBef>
                <a:spcPts val="0"/>
              </a:spcBef>
              <a:spcAft>
                <a:spcPts val="0"/>
              </a:spcAft>
              <a:buFont typeface="Arial" panose="020B0604020202020204" pitchFamily="34" charset="0"/>
              <a:buChar char="•"/>
            </a:pPr>
            <a:r>
              <a:rPr lang="es-419" sz="1400" dirty="0">
                <a:solidFill>
                  <a:srgbClr val="000000"/>
                </a:solidFill>
              </a:rPr>
              <a:t>Clave pública</a:t>
            </a:r>
          </a:p>
          <a:p>
            <a:pPr marL="285750" indent="-285750" rtl="0">
              <a:spcBef>
                <a:spcPts val="0"/>
              </a:spcBef>
              <a:spcAft>
                <a:spcPts val="0"/>
              </a:spcAft>
              <a:buFont typeface="Arial" panose="020B0604020202020204" pitchFamily="34" charset="0"/>
              <a:buChar char="•"/>
            </a:pPr>
            <a:r>
              <a:rPr lang="es-419" sz="1400" dirty="0" err="1">
                <a:solidFill>
                  <a:srgbClr val="000000"/>
                </a:solidFill>
              </a:rPr>
              <a:t>Diffie-Hellman</a:t>
            </a:r>
            <a:endParaRPr lang="es-419" sz="1400" dirty="0">
              <a:solidFill>
                <a:srgbClr val="000000"/>
              </a:solidFill>
            </a:endParaRPr>
          </a:p>
          <a:p>
            <a:pPr marL="285750" indent="-285750" rtl="0">
              <a:spcBef>
                <a:spcPts val="0"/>
              </a:spcBef>
              <a:spcAft>
                <a:spcPts val="0"/>
              </a:spcAft>
              <a:buFont typeface="Arial" panose="020B0604020202020204" pitchFamily="34" charset="0"/>
              <a:buChar char="•"/>
            </a:pPr>
            <a:r>
              <a:rPr lang="es-419" sz="1400" dirty="0">
                <a:solidFill>
                  <a:srgbClr val="000000"/>
                </a:solidFill>
              </a:rPr>
              <a:t>DES</a:t>
            </a:r>
          </a:p>
          <a:p>
            <a:pPr marL="285750" indent="-285750" rtl="0">
              <a:spcBef>
                <a:spcPts val="0"/>
              </a:spcBef>
              <a:spcAft>
                <a:spcPts val="0"/>
              </a:spcAft>
              <a:buFont typeface="Arial" panose="020B0604020202020204" pitchFamily="34" charset="0"/>
              <a:buChar char="•"/>
            </a:pPr>
            <a:r>
              <a:rPr lang="es-419" sz="1400" dirty="0">
                <a:solidFill>
                  <a:srgbClr val="000000"/>
                </a:solidFill>
              </a:rPr>
              <a:t>3DES</a:t>
            </a:r>
          </a:p>
          <a:p>
            <a:pPr marL="285750" indent="-285750" rtl="0">
              <a:spcBef>
                <a:spcPts val="0"/>
              </a:spcBef>
              <a:spcAft>
                <a:spcPts val="0"/>
              </a:spcAft>
              <a:buFont typeface="Arial" panose="020B0604020202020204" pitchFamily="34" charset="0"/>
              <a:buChar char="•"/>
            </a:pPr>
            <a:r>
              <a:rPr lang="es-419" sz="1400" dirty="0" err="1">
                <a:solidFill>
                  <a:srgbClr val="000000"/>
                </a:solidFill>
              </a:rPr>
              <a:t>Advanced</a:t>
            </a:r>
            <a:r>
              <a:rPr lang="es-419" sz="1400" dirty="0">
                <a:solidFill>
                  <a:srgbClr val="000000"/>
                </a:solidFill>
              </a:rPr>
              <a:t> </a:t>
            </a:r>
            <a:r>
              <a:rPr lang="es-419" sz="1400" dirty="0" err="1">
                <a:solidFill>
                  <a:srgbClr val="000000"/>
                </a:solidFill>
              </a:rPr>
              <a:t>Encryption</a:t>
            </a:r>
            <a:r>
              <a:rPr lang="es-419" sz="1400" dirty="0">
                <a:solidFill>
                  <a:srgbClr val="000000"/>
                </a:solidFill>
              </a:rPr>
              <a:t> Standard (AES)</a:t>
            </a:r>
          </a:p>
          <a:p>
            <a:pPr marL="285750" indent="-285750" rtl="0">
              <a:spcBef>
                <a:spcPts val="0"/>
              </a:spcBef>
              <a:spcAft>
                <a:spcPts val="0"/>
              </a:spcAft>
              <a:buFont typeface="Arial" panose="020B0604020202020204" pitchFamily="34" charset="0"/>
              <a:buChar char="•"/>
            </a:pPr>
            <a:r>
              <a:rPr lang="es-419" sz="1400" dirty="0">
                <a:solidFill>
                  <a:srgbClr val="000000"/>
                </a:solidFill>
              </a:rPr>
              <a:t>Software-</a:t>
            </a:r>
            <a:r>
              <a:rPr lang="es-419" sz="1400" dirty="0" err="1">
                <a:solidFill>
                  <a:srgbClr val="000000"/>
                </a:solidFill>
              </a:rPr>
              <a:t>Optimized</a:t>
            </a:r>
            <a:r>
              <a:rPr lang="es-419" sz="1400" dirty="0">
                <a:solidFill>
                  <a:srgbClr val="000000"/>
                </a:solidFill>
              </a:rPr>
              <a:t> </a:t>
            </a:r>
            <a:r>
              <a:rPr lang="es-419" sz="1400" dirty="0" err="1">
                <a:solidFill>
                  <a:srgbClr val="000000"/>
                </a:solidFill>
              </a:rPr>
              <a:t>Encryption</a:t>
            </a:r>
            <a:r>
              <a:rPr lang="es-419" sz="1400" dirty="0">
                <a:solidFill>
                  <a:srgbClr val="000000"/>
                </a:solidFill>
              </a:rPr>
              <a:t> </a:t>
            </a:r>
            <a:r>
              <a:rPr lang="es-419" sz="1400" dirty="0" err="1">
                <a:solidFill>
                  <a:srgbClr val="000000"/>
                </a:solidFill>
              </a:rPr>
              <a:t>Algorithm</a:t>
            </a:r>
            <a:r>
              <a:rPr lang="es-419" sz="1400" dirty="0">
                <a:solidFill>
                  <a:srgbClr val="000000"/>
                </a:solidFill>
              </a:rPr>
              <a:t> (SEAL)</a:t>
            </a:r>
          </a:p>
          <a:p>
            <a:pPr marL="285750" indent="-285750" rtl="0">
              <a:spcBef>
                <a:spcPts val="0"/>
              </a:spcBef>
              <a:spcAft>
                <a:spcPts val="0"/>
              </a:spcAft>
              <a:buFont typeface="Arial" panose="020B0604020202020204" pitchFamily="34" charset="0"/>
              <a:buChar char="•"/>
            </a:pPr>
            <a:r>
              <a:rPr lang="es-419" sz="1400" dirty="0">
                <a:solidFill>
                  <a:srgbClr val="000000"/>
                </a:solidFill>
              </a:rPr>
              <a:t>Rivest </a:t>
            </a:r>
            <a:r>
              <a:rPr lang="es-419" sz="1400" dirty="0" err="1">
                <a:solidFill>
                  <a:srgbClr val="000000"/>
                </a:solidFill>
              </a:rPr>
              <a:t>Ciphers</a:t>
            </a:r>
            <a:r>
              <a:rPr lang="es-419" sz="1400" dirty="0">
                <a:solidFill>
                  <a:srgbClr val="000000"/>
                </a:solidFill>
              </a:rPr>
              <a:t> (RC)</a:t>
            </a:r>
          </a:p>
          <a:p>
            <a:pPr marL="285750" indent="-285750" rtl="0">
              <a:spcBef>
                <a:spcPts val="0"/>
              </a:spcBef>
              <a:spcAft>
                <a:spcPts val="0"/>
              </a:spcAft>
              <a:buFont typeface="Arial" panose="020B0604020202020204" pitchFamily="34" charset="0"/>
              <a:buChar char="•"/>
            </a:pPr>
            <a:r>
              <a:rPr lang="es-419" sz="1400" dirty="0">
                <a:solidFill>
                  <a:srgbClr val="000000"/>
                </a:solidFill>
              </a:rPr>
              <a:t>Digital </a:t>
            </a:r>
            <a:r>
              <a:rPr lang="es-419" sz="1400" dirty="0" err="1">
                <a:solidFill>
                  <a:srgbClr val="000000"/>
                </a:solidFill>
              </a:rPr>
              <a:t>Signature</a:t>
            </a:r>
            <a:r>
              <a:rPr lang="es-419" sz="1400" dirty="0">
                <a:solidFill>
                  <a:srgbClr val="000000"/>
                </a:solidFill>
              </a:rPr>
              <a:t> Standard (DSS)</a:t>
            </a:r>
          </a:p>
          <a:p>
            <a:pPr marL="285750" indent="-285750" rtl="0">
              <a:spcBef>
                <a:spcPts val="0"/>
              </a:spcBef>
              <a:spcAft>
                <a:spcPts val="0"/>
              </a:spcAft>
              <a:buFont typeface="Arial" panose="020B0604020202020204" pitchFamily="34" charset="0"/>
              <a:buChar char="•"/>
            </a:pPr>
            <a:r>
              <a:rPr lang="es-419" sz="1400" dirty="0">
                <a:solidFill>
                  <a:srgbClr val="000000"/>
                </a:solidFill>
              </a:rPr>
              <a:t>Digital </a:t>
            </a:r>
            <a:r>
              <a:rPr lang="es-419" sz="1400" dirty="0" err="1">
                <a:solidFill>
                  <a:srgbClr val="000000"/>
                </a:solidFill>
              </a:rPr>
              <a:t>Signature</a:t>
            </a:r>
            <a:r>
              <a:rPr lang="es-419" sz="1400" dirty="0">
                <a:solidFill>
                  <a:srgbClr val="000000"/>
                </a:solidFill>
              </a:rPr>
              <a:t> </a:t>
            </a:r>
            <a:r>
              <a:rPr lang="es-419" sz="1400" dirty="0" err="1">
                <a:solidFill>
                  <a:srgbClr val="000000"/>
                </a:solidFill>
              </a:rPr>
              <a:t>Algorithm</a:t>
            </a:r>
            <a:r>
              <a:rPr lang="es-419" sz="1400" dirty="0">
                <a:solidFill>
                  <a:srgbClr val="000000"/>
                </a:solidFill>
              </a:rPr>
              <a:t> (DSA)</a:t>
            </a:r>
          </a:p>
          <a:p>
            <a:pPr marL="285750" indent="-285750" rtl="0">
              <a:spcBef>
                <a:spcPts val="0"/>
              </a:spcBef>
              <a:spcAft>
                <a:spcPts val="0"/>
              </a:spcAft>
              <a:buFont typeface="Arial" panose="020B0604020202020204" pitchFamily="34" charset="0"/>
              <a:buChar char="•"/>
            </a:pPr>
            <a:r>
              <a:rPr lang="es-419" sz="1400" dirty="0">
                <a:solidFill>
                  <a:srgbClr val="000000"/>
                </a:solidFill>
              </a:rPr>
              <a:t>Rivest, Shamir, and Adleman </a:t>
            </a:r>
            <a:r>
              <a:rPr lang="es-419" sz="1400" dirty="0" err="1">
                <a:solidFill>
                  <a:srgbClr val="000000"/>
                </a:solidFill>
              </a:rPr>
              <a:t>encryption</a:t>
            </a:r>
            <a:r>
              <a:rPr lang="es-419" sz="1400" dirty="0">
                <a:solidFill>
                  <a:srgbClr val="000000"/>
                </a:solidFill>
              </a:rPr>
              <a:t> (RSA)</a:t>
            </a:r>
          </a:p>
          <a:p>
            <a:pPr marL="285750" indent="-285750" rtl="0">
              <a:spcBef>
                <a:spcPts val="0"/>
              </a:spcBef>
              <a:spcAft>
                <a:spcPts val="0"/>
              </a:spcAft>
              <a:buFont typeface="Arial" panose="020B0604020202020204" pitchFamily="34" charset="0"/>
              <a:buChar char="•"/>
            </a:pPr>
            <a:r>
              <a:rPr lang="es-419" sz="1400" dirty="0" err="1">
                <a:solidFill>
                  <a:srgbClr val="000000"/>
                </a:solidFill>
              </a:rPr>
              <a:t>ElGamal</a:t>
            </a:r>
            <a:endParaRPr lang="es-419" sz="1400" dirty="0">
              <a:solidFill>
                <a:srgbClr val="000000"/>
              </a:solidFill>
            </a:endParaRPr>
          </a:p>
          <a:p>
            <a:pPr marL="285750" indent="-285750" rtl="0">
              <a:spcBef>
                <a:spcPts val="0"/>
              </a:spcBef>
              <a:spcAft>
                <a:spcPts val="0"/>
              </a:spcAft>
              <a:buFont typeface="Arial" panose="020B0604020202020204" pitchFamily="34" charset="0"/>
              <a:buChar char="•"/>
            </a:pPr>
            <a:r>
              <a:rPr lang="es-CR" sz="1400" dirty="0">
                <a:solidFill>
                  <a:srgbClr val="000000"/>
                </a:solidFill>
              </a:rPr>
              <a:t>Criptografía de Curva Elíptica</a:t>
            </a:r>
            <a:endParaRPr lang="en-US" sz="1400" dirty="0">
              <a:solidFill>
                <a:srgbClr val="000000"/>
              </a:solidFill>
            </a:endParaRPr>
          </a:p>
        </p:txBody>
      </p:sp>
    </p:spTree>
    <p:custDataLst>
      <p:tags r:id="rId1"/>
    </p:custDataLst>
    <p:extLst>
      <p:ext uri="{BB962C8B-B14F-4D97-AF65-F5344CB8AC3E}">
        <p14:creationId xmlns="" xmlns:p14="http://schemas.microsoft.com/office/powerpoint/2010/main" val="795009367"/>
      </p:ext>
    </p:extLst>
  </p:cSld>
  <p:clrMapOvr>
    <a:masterClrMapping/>
  </p:clrMapOvr>
  <p:transition spd="slow">
    <p:wip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 xmlns:p14="http://schemas.microsoft.com/office/powerpoint/2010/main" val="4190828277"/>
      </p:ext>
    </p:extLst>
  </p:cSld>
  <p:clrMapOvr>
    <a:masterClrMapping/>
  </p:clrMapOvr>
  <p:transition spd="slow">
    <p:wip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1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5692</TotalTime>
  <Words>12987</Words>
  <Application>Microsoft Office PowerPoint</Application>
  <PresentationFormat>Presentación en pantalla (16:9)</PresentationFormat>
  <Paragraphs>1125</Paragraphs>
  <Slides>94</Slides>
  <Notes>94</Notes>
  <HiddenSlides>2</HiddenSlides>
  <MMClips>0</MMClips>
  <ScaleCrop>false</ScaleCrop>
  <HeadingPairs>
    <vt:vector size="4" baseType="variant">
      <vt:variant>
        <vt:lpstr>Tema</vt:lpstr>
      </vt:variant>
      <vt:variant>
        <vt:i4>1</vt:i4>
      </vt:variant>
      <vt:variant>
        <vt:lpstr>Títulos de diapositiva</vt:lpstr>
      </vt:variant>
      <vt:variant>
        <vt:i4>94</vt:i4>
      </vt:variant>
    </vt:vector>
  </HeadingPairs>
  <TitlesOfParts>
    <vt:vector size="95" baseType="lpstr">
      <vt:lpstr>Default Theme</vt:lpstr>
      <vt:lpstr>Módulo 3: Conceptos de Seguridad en Redes</vt:lpstr>
      <vt:lpstr>Objetivos del módulo</vt:lpstr>
      <vt:lpstr>Declaración de Hacking Ético</vt:lpstr>
      <vt:lpstr>3.1. Estado Actual de la Ciberseguridad</vt:lpstr>
      <vt:lpstr>Estado Actual de la Ciberseguridad Estado actual de los casos</vt:lpstr>
      <vt:lpstr>Estado actual de la ciberseguridad Vectores de ataques de red</vt:lpstr>
      <vt:lpstr>Estado actual de la ciberseguridad Pérdida de datos</vt:lpstr>
      <vt:lpstr>Estado actual de la ciberseguridad Pérdida de datos</vt:lpstr>
      <vt:lpstr>3.2 Atacantes</vt:lpstr>
      <vt:lpstr>Atacantes El Hacker</vt:lpstr>
      <vt:lpstr>Atacantes La evolución de los Hackers</vt:lpstr>
      <vt:lpstr>Atacantes Cibercriminales</vt:lpstr>
      <vt:lpstr>Actores de amenazas Hacktivistas</vt:lpstr>
      <vt:lpstr>Atacantes Hackers patrocinados por el estado (State-Sponsored)</vt:lpstr>
      <vt:lpstr>3.3 Herramientas de los atacantes</vt:lpstr>
      <vt:lpstr>Herramientas de los atacantes Video – Herramientas de los atacantes</vt:lpstr>
      <vt:lpstr>Herramientas del Atacante Introducción a las herramientas de Ataque</vt:lpstr>
      <vt:lpstr>Herramientas de los atacantes Evolución de las herramientas de seguridad</vt:lpstr>
      <vt:lpstr>Herramientas de los atacantes Evolución de las Herramientas de Seguridad (Cont.)</vt:lpstr>
      <vt:lpstr>Herramientas de los agentes de ataques Tipos de ataques</vt:lpstr>
      <vt:lpstr>3.4 - Malware</vt:lpstr>
      <vt:lpstr>Malware Descripción General del Malware</vt:lpstr>
      <vt:lpstr>Malware Virus y Caballos de Troya</vt:lpstr>
      <vt:lpstr>Malware Virus y Caballos de Troya (Cont.)</vt:lpstr>
      <vt:lpstr>Malware Virus y Caballos de Troya (Cont.)</vt:lpstr>
      <vt:lpstr>Malware Otros Tipos de Malware</vt:lpstr>
      <vt:lpstr>3.5 Ataques de Red Comunes</vt:lpstr>
      <vt:lpstr>Ataques de Red Habituales Resumen de los Ataques de Red Habituales</vt:lpstr>
      <vt:lpstr>Ataques Comunes a Redes Video - Resumen de los Ataques a Redes Comunes</vt:lpstr>
      <vt:lpstr>Ataques de Red Habituales Ataques de Sondeo</vt:lpstr>
      <vt:lpstr>Ataques de Red Habituales Ataques de Sondeo (Cont.)</vt:lpstr>
      <vt:lpstr>Ataques de Red Habituales Video - Ataques de Acceso e Ingeniería Social</vt:lpstr>
      <vt:lpstr>Ataques de Red Habituales Ataques de acceso</vt:lpstr>
      <vt:lpstr>Ataques de Red Habituales Ataques de Ingeniería Social</vt:lpstr>
      <vt:lpstr>Ataques de Red Habituales Ataques de Ingeniería Social</vt:lpstr>
      <vt:lpstr>Ataques de Red Habituales Ataques de Ingeniería Social</vt:lpstr>
      <vt:lpstr>Ataques Comunes a Redes Práctica de Laboratorio: Ingeniería Social</vt:lpstr>
      <vt:lpstr>Ataques de Red Habituales Video – Ataques por Denegación de Servicio</vt:lpstr>
      <vt:lpstr>Ataques de Red Habituales Ataques de DoS y DDoS</vt:lpstr>
      <vt:lpstr>3.6 Vulnerabilidades y Amenazas de IP</vt:lpstr>
      <vt:lpstr>Vulnerabilidades y amenazas de IP Video – Ataque comunes de IP y ICMP</vt:lpstr>
      <vt:lpstr>Vulnerabilidades y Amenazas de IP IPv4 e IPv6</vt:lpstr>
      <vt:lpstr>Vulnerabilidades y Amenazas de IP Ataques ICMP</vt:lpstr>
      <vt:lpstr>Vulnerabilidades y Amenazas de IP Ataques ICMP (Cont.)</vt:lpstr>
      <vt:lpstr>Vulnerabilidades y Amenazas de IP Video – Amplificación, reflexión y Suplantación de identidad</vt:lpstr>
      <vt:lpstr>Vulnerabilidades y Amenazas de IP Ataques de reflejo y amplificación</vt:lpstr>
      <vt:lpstr>Vulnerabilidades y Amenazas de IP Ataques de Suplantación de Direcciones</vt:lpstr>
      <vt:lpstr>3.7 Vulnerabilidades de TCP y UDP</vt:lpstr>
      <vt:lpstr>Vulnerabilidades de TCP y UDP Encabezado de segmento TCP</vt:lpstr>
      <vt:lpstr>Vulnerabilidades de TCP y UDP Servicios TCP</vt:lpstr>
      <vt:lpstr>Vulnerabilidades de TCP y UDP Servicios TCP (Cont.)</vt:lpstr>
      <vt:lpstr>Vulnerabilidades de TCP y UDP Ataques de TCP</vt:lpstr>
      <vt:lpstr>Vulnerabilidades de TCP y UDP Ataques de TCP (Cont.)</vt:lpstr>
      <vt:lpstr>Vulnerabilidades de TCP y UDP Ataques de TCP (Cont.)</vt:lpstr>
      <vt:lpstr>Vulnerabilidades de TCP y UDP Encabezado de segmento UDP y Funcionamiento</vt:lpstr>
      <vt:lpstr>Vulnerabilidades de TCP y UDP Ataques de UDP</vt:lpstr>
      <vt:lpstr>3.8 Servicios IP </vt:lpstr>
      <vt:lpstr>Servicios IP Vulnerabilidades de ARP</vt:lpstr>
      <vt:lpstr>Servicios IP Envenenamiento de caché de ARP</vt:lpstr>
      <vt:lpstr>Servicio IP Video – Suplantación de ARP</vt:lpstr>
      <vt:lpstr>Servicios IP Ataques de DNS</vt:lpstr>
      <vt:lpstr>Servicios IP Ataques de DNS (Cont.)</vt:lpstr>
      <vt:lpstr>Servicios IP Ataques de DNS (Cont.)</vt:lpstr>
      <vt:lpstr>Servicios IP Ataques de DNS (Cont.)</vt:lpstr>
      <vt:lpstr>Servicios IP Túnel de DNS</vt:lpstr>
      <vt:lpstr>Servicios IP DHCP</vt:lpstr>
      <vt:lpstr>Servicios IP Ataques de DHCP</vt:lpstr>
      <vt:lpstr>Servicios IP Ataques de DHCP (Cont.)</vt:lpstr>
      <vt:lpstr>Servicios IP Lab – exploración de tráfico</vt:lpstr>
      <vt:lpstr>3.9 Mejores Prácticas en Seguridad de Redes</vt:lpstr>
      <vt:lpstr>Mejores Prácticas en Seguridad de Redes Confidencialidad, Disponibilidad e Integridad</vt:lpstr>
      <vt:lpstr>Mejores Prácticas en Seguridad de Redes El Enfoque de Defensa en Profundidad</vt:lpstr>
      <vt:lpstr>Mejores Prácticas en Seguridad de Redes Firewalls</vt:lpstr>
      <vt:lpstr>Mejores Prácticas en Seguridad de Redes IPS</vt:lpstr>
      <vt:lpstr>Mejores prácticas en seguridad de redes IPS (Cont.)</vt:lpstr>
      <vt:lpstr>Mejores Prácticas en Seguridad de Redes Dispositivos de Seguridad de Contenido</vt:lpstr>
      <vt:lpstr>Criptografía</vt:lpstr>
      <vt:lpstr>Criptografía Video - Criptografía</vt:lpstr>
      <vt:lpstr>Criptografía Comunicaciones Seguras</vt:lpstr>
      <vt:lpstr>Criptografía Integridad de los Datos</vt:lpstr>
      <vt:lpstr>Criptografía Funciones Hash</vt:lpstr>
      <vt:lpstr>Criptografía Autenticación de Origen</vt:lpstr>
      <vt:lpstr>Criptografía Confidencialidad de Datos</vt:lpstr>
      <vt:lpstr>Criptografía Cifrado Simétrico</vt:lpstr>
      <vt:lpstr>Criptografía Cifrado simétrico (Cont.)</vt:lpstr>
      <vt:lpstr>Criptografía Cifrado Asimétrico</vt:lpstr>
      <vt:lpstr>Criptografía Cifrado Asimétrico (Cont.)</vt:lpstr>
      <vt:lpstr>Criptografía Cifrado Asimétrico (Cont.)</vt:lpstr>
      <vt:lpstr>Criptografía Diffie-Hellman</vt:lpstr>
      <vt:lpstr>Cryptography Diffie-Hellman (Cont.)</vt:lpstr>
      <vt:lpstr>3.11 Módulo de Práctica y Cuestionario</vt:lpstr>
      <vt:lpstr>Módulo 3: Conceptos de Seguridad de la Red Términos y Comandos nuevos</vt:lpstr>
      <vt:lpstr>Módulo 3: Conceptos de Seguridad de la Red Términos y Comandos nuevos</vt:lpstr>
      <vt:lpstr>Diapositiva 94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Macarena</cp:lastModifiedBy>
  <cp:revision>389</cp:revision>
  <dcterms:created xsi:type="dcterms:W3CDTF">2019-10-18T06:21:22Z</dcterms:created>
  <dcterms:modified xsi:type="dcterms:W3CDTF">2021-05-12T19:44:53Z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