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tags/tag34.xml" ContentType="application/vnd.openxmlformats-officedocument.presentationml.tags+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tags/tag2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slides/slide8.xml" ContentType="application/vnd.openxmlformats-officedocument.presentationml.slide+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tags/tag29.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5"/>
  </p:notesMasterIdLst>
  <p:sldIdLst>
    <p:sldId id="876" r:id="rId2"/>
    <p:sldId id="860" r:id="rId3"/>
    <p:sldId id="759" r:id="rId4"/>
    <p:sldId id="1108" r:id="rId5"/>
    <p:sldId id="1210" r:id="rId6"/>
    <p:sldId id="1211" r:id="rId7"/>
    <p:sldId id="1212" r:id="rId8"/>
    <p:sldId id="1213" r:id="rId9"/>
    <p:sldId id="1214" r:id="rId10"/>
    <p:sldId id="1056" r:id="rId11"/>
    <p:sldId id="1187" r:id="rId12"/>
    <p:sldId id="1215" r:id="rId13"/>
    <p:sldId id="1216" r:id="rId14"/>
    <p:sldId id="1217" r:id="rId15"/>
    <p:sldId id="1218" r:id="rId16"/>
    <p:sldId id="1219" r:id="rId17"/>
    <p:sldId id="1220" r:id="rId18"/>
    <p:sldId id="1103" r:id="rId19"/>
    <p:sldId id="1189" r:id="rId20"/>
    <p:sldId id="1221" r:id="rId21"/>
    <p:sldId id="1104" r:id="rId22"/>
    <p:sldId id="1194" r:id="rId23"/>
    <p:sldId id="1222" r:id="rId24"/>
    <p:sldId id="1223" r:id="rId25"/>
    <p:sldId id="1224" r:id="rId26"/>
    <p:sldId id="1225" r:id="rId27"/>
    <p:sldId id="1226" r:id="rId28"/>
    <p:sldId id="1227" r:id="rId29"/>
    <p:sldId id="1228" r:id="rId30"/>
    <p:sldId id="1229" r:id="rId31"/>
    <p:sldId id="957" r:id="rId32"/>
    <p:sldId id="1421" r:id="rId33"/>
    <p:sldId id="291" r:id="rId34"/>
  </p:sldIdLst>
  <p:sldSz cx="9144000" cy="5143500" type="screen16x9"/>
  <p:notesSz cx="6858000" cy="9144000"/>
  <p:custDataLst>
    <p:tags r:id="rId36"/>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xmlns="">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xmlns="" userId="S-1-5-21-1708537768-1303643608-725345543-200204" providerId="AD"/>
      </p:ext>
    </p:extLst>
  </p:cmAuthor>
  <p:cmAuthor id="2" name="Bob Vachon" initials="BV" lastIdx="24" clrIdx="2">
    <p:extLst>
      <p:ext uri="{19B8F6BF-5375-455C-9EA6-DF929625EA0E}">
        <p15:presenceInfo xmlns:p15="http://schemas.microsoft.com/office/powerpoint/2012/main" xmlns=""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xmlns="" userId="S::suliving@cisco.com::dc701d48-dd51-411a-9041-b7f1328f1486" providerId="AD"/>
      </p:ext>
    </p:extLst>
  </p:cmAuthor>
  <p:cmAuthor id="4" name="jagibbon" initials="jmg" lastIdx="8" clrIdx="4">
    <p:extLst>
      <p:ext uri="{19B8F6BF-5375-455C-9EA6-DF929625EA0E}">
        <p15:presenceInfo xmlns:p15="http://schemas.microsoft.com/office/powerpoint/2012/main" xmlns=""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a:srgbClr val="0000CC"/>
    <a:srgbClr val="000099"/>
    <a:srgbClr val="CC99FF"/>
    <a:srgbClr val="CCC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32" autoAdjust="0"/>
    <p:restoredTop sz="86438" autoAdjust="0"/>
  </p:normalViewPr>
  <p:slideViewPr>
    <p:cSldViewPr snapToGrid="0" showGuides="1">
      <p:cViewPr varScale="1">
        <p:scale>
          <a:sx n="98" d="100"/>
          <a:sy n="98" d="100"/>
        </p:scale>
        <p:origin x="-858" y="-9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pPr/>
              <a:t>1/24/2022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pPr/>
              <a:t>‹Nº›</a:t>
            </a:fld>
            <a:endParaRPr lang="en-US" dirty="0"/>
          </a:p>
        </p:txBody>
      </p:sp>
    </p:spTree>
    <p:extLst>
      <p:ext uri="{BB962C8B-B14F-4D97-AF65-F5344CB8AC3E}">
        <p14:creationId xmlns:p14="http://schemas.microsoft.com/office/powerpoint/2010/main" xmlns=""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b="0"/>
              <a:t>Cisco Networking Academy Program</a:t>
            </a:r>
          </a:p>
          <a:p>
            <a:pPr rtl="0">
              <a:spcBef>
                <a:spcPts val="0"/>
              </a:spcBef>
            </a:pPr>
            <a:r>
              <a:rPr lang="es-419">
                <a:solidFill>
                  <a:schemeClr val="accent5">
                    <a:lumMod val="40000"/>
                    <a:lumOff val="60000"/>
                  </a:schemeClr>
                </a:solidFill>
              </a:rPr>
              <a:t>Redes empresariales, Seguridad y Automatización v7.0 (ENSA)</a:t>
            </a:r>
          </a:p>
          <a:p>
            <a:pPr rtl="0">
              <a:spcBef>
                <a:spcPts val="0"/>
              </a:spcBef>
            </a:pPr>
            <a:r>
              <a:rPr lang="es-419">
                <a:solidFill>
                  <a:schemeClr val="accent5">
                    <a:lumMod val="40000"/>
                    <a:lumOff val="60000"/>
                  </a:schemeClr>
                </a:solidFill>
              </a:rPr>
              <a:t>Modulo 4: Conceptos de ACL</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1</a:t>
            </a:fld>
            <a:endParaRPr/>
          </a:p>
        </p:txBody>
      </p:sp>
    </p:spTree>
    <p:extLst>
      <p:ext uri="{BB962C8B-B14F-4D97-AF65-F5344CB8AC3E}">
        <p14:creationId xmlns:p14="http://schemas.microsoft.com/office/powerpoint/2010/main" xmlns=""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4 - Conceptos de ACL</a:t>
            </a:r>
          </a:p>
          <a:p>
            <a:pPr rtl="0"/>
            <a:r>
              <a:rPr lang="es-419"/>
              <a:t>4.2 Máscaras Wildcard en ACL</a:t>
            </a:r>
          </a:p>
        </p:txBody>
      </p:sp>
      <p:sp>
        <p:nvSpPr>
          <p:cNvPr id="4" name="Slide Number Placeholder 3"/>
          <p:cNvSpPr>
            <a:spLocks noGrp="1"/>
          </p:cNvSpPr>
          <p:nvPr>
            <p:ph type="sldNum" sz="quarter" idx="10"/>
          </p:nvPr>
        </p:nvSpPr>
        <p:spPr/>
        <p:txBody>
          <a:bodyPr/>
          <a:lstStyle/>
          <a:p>
            <a:pPr rtl="0"/>
            <a:fld id="{5641018C-6CAF-B84E-B92C-ECB119457FBA}" type="slidenum">
              <a:rPr/>
              <a:pPr rtl="0"/>
              <a:t>10</a:t>
            </a:fld>
            <a:endParaRPr/>
          </a:p>
        </p:txBody>
      </p:sp>
    </p:spTree>
    <p:extLst>
      <p:ext uri="{BB962C8B-B14F-4D97-AF65-F5344CB8AC3E}">
        <p14:creationId xmlns:p14="http://schemas.microsoft.com/office/powerpoint/2010/main" xmlns="" val="3963291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4 - Conceptos de ACL</a:t>
            </a:r>
          </a:p>
          <a:p>
            <a:pPr rtl="0"/>
            <a:r>
              <a:rPr lang="es-419"/>
              <a:t>4.2 Máscaras Wildcard en ACL</a:t>
            </a:r>
          </a:p>
          <a:p>
            <a:pPr rtl="0"/>
            <a:r>
              <a:rPr lang="es-419"/>
              <a:t>4.2.1 - Descripción general de la máscara Wildcard</a:t>
            </a:r>
          </a:p>
        </p:txBody>
      </p:sp>
      <p:sp>
        <p:nvSpPr>
          <p:cNvPr id="4" name="Slide Number Placeholder 3"/>
          <p:cNvSpPr>
            <a:spLocks noGrp="1"/>
          </p:cNvSpPr>
          <p:nvPr>
            <p:ph type="sldNum" sz="quarter" idx="5"/>
          </p:nvPr>
        </p:nvSpPr>
        <p:spPr/>
        <p:txBody>
          <a:bodyPr/>
          <a:lstStyle/>
          <a:p>
            <a:pPr rtl="0"/>
            <a:fld id="{5641018C-6CAF-B84E-B92C-ECB119457FBA}" type="slidenum">
              <a:rPr/>
              <a:pPr rtl="0"/>
              <a:t>11</a:t>
            </a:fld>
            <a:endParaRPr/>
          </a:p>
        </p:txBody>
      </p:sp>
    </p:spTree>
    <p:extLst>
      <p:ext uri="{BB962C8B-B14F-4D97-AF65-F5344CB8AC3E}">
        <p14:creationId xmlns:p14="http://schemas.microsoft.com/office/powerpoint/2010/main" xmlns="" val="2949022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4 - Conceptos de ACL</a:t>
            </a:r>
          </a:p>
          <a:p>
            <a:pPr rtl="0"/>
            <a:r>
              <a:rPr lang="es-419"/>
              <a:t>4.2 Máscaras Wildcard en ACL</a:t>
            </a:r>
          </a:p>
          <a:p>
            <a:pPr rtl="0"/>
            <a:r>
              <a:rPr lang="es-419"/>
              <a:t>4.2.1 - Descripción general de la máscara comodín (cont.)</a:t>
            </a:r>
          </a:p>
        </p:txBody>
      </p:sp>
      <p:sp>
        <p:nvSpPr>
          <p:cNvPr id="4" name="Slide Number Placeholder 3"/>
          <p:cNvSpPr>
            <a:spLocks noGrp="1"/>
          </p:cNvSpPr>
          <p:nvPr>
            <p:ph type="sldNum" sz="quarter" idx="5"/>
          </p:nvPr>
        </p:nvSpPr>
        <p:spPr/>
        <p:txBody>
          <a:bodyPr/>
          <a:lstStyle/>
          <a:p>
            <a:pPr rtl="0"/>
            <a:fld id="{5641018C-6CAF-B84E-B92C-ECB119457FBA}" type="slidenum">
              <a:rPr/>
              <a:pPr rtl="0"/>
              <a:t>12</a:t>
            </a:fld>
            <a:endParaRPr/>
          </a:p>
        </p:txBody>
      </p:sp>
    </p:spTree>
    <p:extLst>
      <p:ext uri="{BB962C8B-B14F-4D97-AF65-F5344CB8AC3E}">
        <p14:creationId xmlns:p14="http://schemas.microsoft.com/office/powerpoint/2010/main" xmlns="" val="3713584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4 - Conceptos de ACL</a:t>
            </a:r>
          </a:p>
          <a:p>
            <a:pPr rtl="0"/>
            <a:r>
              <a:rPr lang="es-419"/>
              <a:t>4.2 Máscaras Wildcard en ACL</a:t>
            </a:r>
          </a:p>
          <a:p>
            <a:pPr rtl="0"/>
            <a:r>
              <a:rPr lang="es-419"/>
              <a:t>4.2.2 - Tipos de máscara Wildcard</a:t>
            </a:r>
          </a:p>
        </p:txBody>
      </p:sp>
      <p:sp>
        <p:nvSpPr>
          <p:cNvPr id="4" name="Slide Number Placeholder 3"/>
          <p:cNvSpPr>
            <a:spLocks noGrp="1"/>
          </p:cNvSpPr>
          <p:nvPr>
            <p:ph type="sldNum" sz="quarter" idx="5"/>
          </p:nvPr>
        </p:nvSpPr>
        <p:spPr/>
        <p:txBody>
          <a:bodyPr/>
          <a:lstStyle/>
          <a:p>
            <a:pPr rtl="0"/>
            <a:fld id="{5641018C-6CAF-B84E-B92C-ECB119457FBA}" type="slidenum">
              <a:rPr/>
              <a:pPr rtl="0"/>
              <a:t>13</a:t>
            </a:fld>
            <a:endParaRPr/>
          </a:p>
        </p:txBody>
      </p:sp>
    </p:spTree>
    <p:extLst>
      <p:ext uri="{BB962C8B-B14F-4D97-AF65-F5344CB8AC3E}">
        <p14:creationId xmlns:p14="http://schemas.microsoft.com/office/powerpoint/2010/main" xmlns="" val="668702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4 - Conceptos de ACL</a:t>
            </a:r>
          </a:p>
          <a:p>
            <a:pPr rtl="0"/>
            <a:r>
              <a:rPr lang="es-419"/>
              <a:t>4.2 Máscaras Wildcard en ACL</a:t>
            </a:r>
          </a:p>
          <a:p>
            <a:pPr rtl="0"/>
            <a:r>
              <a:rPr lang="es-419"/>
              <a:t>4.2.2 - Tipos de máscara Wildcard (cont.)</a:t>
            </a:r>
          </a:p>
        </p:txBody>
      </p:sp>
      <p:sp>
        <p:nvSpPr>
          <p:cNvPr id="4" name="Slide Number Placeholder 3"/>
          <p:cNvSpPr>
            <a:spLocks noGrp="1"/>
          </p:cNvSpPr>
          <p:nvPr>
            <p:ph type="sldNum" sz="quarter" idx="5"/>
          </p:nvPr>
        </p:nvSpPr>
        <p:spPr/>
        <p:txBody>
          <a:bodyPr/>
          <a:lstStyle/>
          <a:p>
            <a:pPr rtl="0"/>
            <a:fld id="{5641018C-6CAF-B84E-B92C-ECB119457FBA}" type="slidenum">
              <a:rPr/>
              <a:pPr rtl="0"/>
              <a:t>14</a:t>
            </a:fld>
            <a:endParaRPr/>
          </a:p>
        </p:txBody>
      </p:sp>
    </p:spTree>
    <p:extLst>
      <p:ext uri="{BB962C8B-B14F-4D97-AF65-F5344CB8AC3E}">
        <p14:creationId xmlns:p14="http://schemas.microsoft.com/office/powerpoint/2010/main" xmlns="" val="36429529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4 - Conceptos de ACL</a:t>
            </a:r>
          </a:p>
          <a:p>
            <a:pPr rtl="0"/>
            <a:r>
              <a:rPr lang="es-419"/>
              <a:t>4.2 - Wildcard Masks in ACLs</a:t>
            </a:r>
          </a:p>
          <a:p>
            <a:pPr rtl="0"/>
            <a:r>
              <a:rPr lang="es-419"/>
              <a:t>4.2.2 - Tipos de máscara Wildcard (cont.)</a:t>
            </a:r>
          </a:p>
        </p:txBody>
      </p:sp>
      <p:sp>
        <p:nvSpPr>
          <p:cNvPr id="4" name="Slide Number Placeholder 3"/>
          <p:cNvSpPr>
            <a:spLocks noGrp="1"/>
          </p:cNvSpPr>
          <p:nvPr>
            <p:ph type="sldNum" sz="quarter" idx="5"/>
          </p:nvPr>
        </p:nvSpPr>
        <p:spPr/>
        <p:txBody>
          <a:bodyPr/>
          <a:lstStyle/>
          <a:p>
            <a:pPr rtl="0"/>
            <a:fld id="{5641018C-6CAF-B84E-B92C-ECB119457FBA}" type="slidenum">
              <a:rPr/>
              <a:pPr rtl="0"/>
              <a:t>15</a:t>
            </a:fld>
            <a:endParaRPr/>
          </a:p>
        </p:txBody>
      </p:sp>
    </p:spTree>
    <p:extLst>
      <p:ext uri="{BB962C8B-B14F-4D97-AF65-F5344CB8AC3E}">
        <p14:creationId xmlns:p14="http://schemas.microsoft.com/office/powerpoint/2010/main" xmlns="" val="173672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4 - Conceptos de ACL</a:t>
            </a:r>
          </a:p>
          <a:p>
            <a:pPr rtl="0"/>
            <a:r>
              <a:rPr lang="es-419"/>
              <a:t>4.2 Máscaras Wildcard en ACL</a:t>
            </a:r>
          </a:p>
          <a:p>
            <a:pPr rtl="0"/>
            <a:r>
              <a:rPr lang="es-419"/>
              <a:t>4.2.3 - Wildcard Mask Calculation</a:t>
            </a:r>
          </a:p>
        </p:txBody>
      </p:sp>
      <p:sp>
        <p:nvSpPr>
          <p:cNvPr id="4" name="Slide Number Placeholder 3"/>
          <p:cNvSpPr>
            <a:spLocks noGrp="1"/>
          </p:cNvSpPr>
          <p:nvPr>
            <p:ph type="sldNum" sz="quarter" idx="5"/>
          </p:nvPr>
        </p:nvSpPr>
        <p:spPr/>
        <p:txBody>
          <a:bodyPr/>
          <a:lstStyle/>
          <a:p>
            <a:pPr rtl="0"/>
            <a:fld id="{5641018C-6CAF-B84E-B92C-ECB119457FBA}" type="slidenum">
              <a:rPr/>
              <a:pPr rtl="0"/>
              <a:t>16</a:t>
            </a:fld>
            <a:endParaRPr/>
          </a:p>
        </p:txBody>
      </p:sp>
    </p:spTree>
    <p:extLst>
      <p:ext uri="{BB962C8B-B14F-4D97-AF65-F5344CB8AC3E}">
        <p14:creationId xmlns:p14="http://schemas.microsoft.com/office/powerpoint/2010/main" xmlns="" val="34491835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4 - Conceptos de ACL</a:t>
            </a:r>
          </a:p>
          <a:p>
            <a:pPr rtl="0"/>
            <a:r>
              <a:rPr lang="es-419"/>
              <a:t>4.2 Máscaras Wildcard en ACL</a:t>
            </a:r>
          </a:p>
          <a:p>
            <a:pPr rtl="0"/>
            <a:r>
              <a:rPr lang="es-419"/>
              <a:t>4.2.4 - Palabras clave de una máscara de Wildcard</a:t>
            </a:r>
          </a:p>
          <a:p>
            <a:pPr rtl="0"/>
            <a:r>
              <a:rPr lang="es-419"/>
              <a:t>4.2.5 - Compruebe su comprensión - Máscaras Wildcard en ACL</a:t>
            </a:r>
          </a:p>
        </p:txBody>
      </p:sp>
      <p:sp>
        <p:nvSpPr>
          <p:cNvPr id="4" name="Slide Number Placeholder 3"/>
          <p:cNvSpPr>
            <a:spLocks noGrp="1"/>
          </p:cNvSpPr>
          <p:nvPr>
            <p:ph type="sldNum" sz="quarter" idx="5"/>
          </p:nvPr>
        </p:nvSpPr>
        <p:spPr/>
        <p:txBody>
          <a:bodyPr/>
          <a:lstStyle/>
          <a:p>
            <a:pPr rtl="0"/>
            <a:fld id="{5641018C-6CAF-B84E-B92C-ECB119457FBA}" type="slidenum">
              <a:rPr/>
              <a:pPr rtl="0"/>
              <a:t>17</a:t>
            </a:fld>
            <a:endParaRPr/>
          </a:p>
        </p:txBody>
      </p:sp>
    </p:spTree>
    <p:extLst>
      <p:ext uri="{BB962C8B-B14F-4D97-AF65-F5344CB8AC3E}">
        <p14:creationId xmlns:p14="http://schemas.microsoft.com/office/powerpoint/2010/main" xmlns="" val="12571106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4 - Conceptos de ACL</a:t>
            </a:r>
          </a:p>
          <a:p>
            <a:pPr rtl="0"/>
            <a:r>
              <a:rPr lang="es-419"/>
              <a:t>4.3 - Pautas para ACL</a:t>
            </a:r>
          </a:p>
        </p:txBody>
      </p:sp>
      <p:sp>
        <p:nvSpPr>
          <p:cNvPr id="4" name="Slide Number Placeholder 3"/>
          <p:cNvSpPr>
            <a:spLocks noGrp="1"/>
          </p:cNvSpPr>
          <p:nvPr>
            <p:ph type="sldNum" sz="quarter" idx="10"/>
          </p:nvPr>
        </p:nvSpPr>
        <p:spPr/>
        <p:txBody>
          <a:bodyPr/>
          <a:lstStyle/>
          <a:p>
            <a:pPr rtl="0"/>
            <a:fld id="{5641018C-6CAF-B84E-B92C-ECB119457FBA}" type="slidenum">
              <a:rPr/>
              <a:pPr rtl="0"/>
              <a:t>18</a:t>
            </a:fld>
            <a:endParaRPr/>
          </a:p>
        </p:txBody>
      </p:sp>
    </p:spTree>
    <p:extLst>
      <p:ext uri="{BB962C8B-B14F-4D97-AF65-F5344CB8AC3E}">
        <p14:creationId xmlns:p14="http://schemas.microsoft.com/office/powerpoint/2010/main" xmlns="" val="12004353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4 - Conceptos de ACL</a:t>
            </a:r>
          </a:p>
          <a:p>
            <a:pPr rtl="0"/>
            <a:r>
              <a:rPr lang="es-419"/>
              <a:t>4.3 Pautas para la creación de ACL</a:t>
            </a:r>
          </a:p>
          <a:p>
            <a:pPr rtl="0"/>
            <a:r>
              <a:rPr lang="es-419"/>
              <a:t>4.3.1 - Número limitado de ACL por interfaz</a:t>
            </a:r>
          </a:p>
        </p:txBody>
      </p:sp>
      <p:sp>
        <p:nvSpPr>
          <p:cNvPr id="4" name="Slide Number Placeholder 3"/>
          <p:cNvSpPr>
            <a:spLocks noGrp="1"/>
          </p:cNvSpPr>
          <p:nvPr>
            <p:ph type="sldNum" sz="quarter" idx="5"/>
          </p:nvPr>
        </p:nvSpPr>
        <p:spPr/>
        <p:txBody>
          <a:bodyPr/>
          <a:lstStyle/>
          <a:p>
            <a:pPr rtl="0"/>
            <a:fld id="{5641018C-6CAF-B84E-B92C-ECB119457FBA}" type="slidenum">
              <a:rPr/>
              <a:pPr rtl="0"/>
              <a:t>19</a:t>
            </a:fld>
            <a:endParaRPr/>
          </a:p>
        </p:txBody>
      </p:sp>
    </p:spTree>
    <p:extLst>
      <p:ext uri="{BB962C8B-B14F-4D97-AF65-F5344CB8AC3E}">
        <p14:creationId xmlns:p14="http://schemas.microsoft.com/office/powerpoint/2010/main" xmlns="" val="365632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rtl="0"/>
              <a:t>2</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buFontTx/>
              <a:buNone/>
            </a:pPr>
            <a:endParaRPr lang="en-GB" dirty="0"/>
          </a:p>
        </p:txBody>
      </p:sp>
    </p:spTree>
    <p:extLst>
      <p:ext uri="{BB962C8B-B14F-4D97-AF65-F5344CB8AC3E}">
        <p14:creationId xmlns:p14="http://schemas.microsoft.com/office/powerpoint/2010/main" xmlns=""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4 - Conceptos de ACL</a:t>
            </a:r>
          </a:p>
          <a:p>
            <a:pPr rtl="0"/>
            <a:r>
              <a:rPr lang="es-419"/>
              <a:t>4.3 Pautas para la creación de ACL</a:t>
            </a:r>
          </a:p>
          <a:p>
            <a:pPr rtl="0"/>
            <a:r>
              <a:rPr lang="es-419"/>
              <a:t>4.3.1 - Número limitado de ACL por interfaz</a:t>
            </a:r>
          </a:p>
          <a:p>
            <a:pPr rtl="0"/>
            <a:r>
              <a:rPr lang="es-419"/>
              <a:t>4.3.2 - Compruebe su comprensión - Pautas para la creación de ACL</a:t>
            </a:r>
          </a:p>
        </p:txBody>
      </p:sp>
      <p:sp>
        <p:nvSpPr>
          <p:cNvPr id="4" name="Slide Number Placeholder 3"/>
          <p:cNvSpPr>
            <a:spLocks noGrp="1"/>
          </p:cNvSpPr>
          <p:nvPr>
            <p:ph type="sldNum" sz="quarter" idx="5"/>
          </p:nvPr>
        </p:nvSpPr>
        <p:spPr/>
        <p:txBody>
          <a:bodyPr/>
          <a:lstStyle/>
          <a:p>
            <a:pPr rtl="0"/>
            <a:fld id="{5641018C-6CAF-B84E-B92C-ECB119457FBA}" type="slidenum">
              <a:rPr/>
              <a:pPr rtl="0"/>
              <a:t>20</a:t>
            </a:fld>
            <a:endParaRPr/>
          </a:p>
        </p:txBody>
      </p:sp>
    </p:spTree>
    <p:extLst>
      <p:ext uri="{BB962C8B-B14F-4D97-AF65-F5344CB8AC3E}">
        <p14:creationId xmlns:p14="http://schemas.microsoft.com/office/powerpoint/2010/main" xmlns="" val="4808395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4 - Conceptos de ACL</a:t>
            </a:r>
          </a:p>
          <a:p>
            <a:pPr rtl="0"/>
            <a:r>
              <a:rPr lang="es-419"/>
              <a:t>4.4 - Tipos de ACL IPv4</a:t>
            </a:r>
          </a:p>
        </p:txBody>
      </p:sp>
      <p:sp>
        <p:nvSpPr>
          <p:cNvPr id="4" name="Slide Number Placeholder 3"/>
          <p:cNvSpPr>
            <a:spLocks noGrp="1"/>
          </p:cNvSpPr>
          <p:nvPr>
            <p:ph type="sldNum" sz="quarter" idx="10"/>
          </p:nvPr>
        </p:nvSpPr>
        <p:spPr/>
        <p:txBody>
          <a:bodyPr/>
          <a:lstStyle/>
          <a:p>
            <a:pPr rtl="0"/>
            <a:fld id="{5641018C-6CAF-B84E-B92C-ECB119457FBA}" type="slidenum">
              <a:rPr/>
              <a:pPr rtl="0"/>
              <a:t>21</a:t>
            </a:fld>
            <a:endParaRPr/>
          </a:p>
        </p:txBody>
      </p:sp>
    </p:spTree>
    <p:extLst>
      <p:ext uri="{BB962C8B-B14F-4D97-AF65-F5344CB8AC3E}">
        <p14:creationId xmlns:p14="http://schemas.microsoft.com/office/powerpoint/2010/main" xmlns="" val="26683847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4 - Conceptos de ACL</a:t>
            </a:r>
          </a:p>
          <a:p>
            <a:pPr rtl="0"/>
            <a:r>
              <a:rPr lang="es-419"/>
              <a:t>4.4 Tipos de ACL IPv4</a:t>
            </a:r>
          </a:p>
          <a:p>
            <a:pPr rtl="0"/>
            <a:r>
              <a:rPr lang="es-419"/>
              <a:t>4.4.1 - ACL Estándar y Extendidas</a:t>
            </a:r>
          </a:p>
        </p:txBody>
      </p:sp>
      <p:sp>
        <p:nvSpPr>
          <p:cNvPr id="4" name="Slide Number Placeholder 3"/>
          <p:cNvSpPr>
            <a:spLocks noGrp="1"/>
          </p:cNvSpPr>
          <p:nvPr>
            <p:ph type="sldNum" sz="quarter" idx="5"/>
          </p:nvPr>
        </p:nvSpPr>
        <p:spPr/>
        <p:txBody>
          <a:bodyPr/>
          <a:lstStyle/>
          <a:p>
            <a:pPr rtl="0"/>
            <a:fld id="{5641018C-6CAF-B84E-B92C-ECB119457FBA}" type="slidenum">
              <a:rPr/>
              <a:pPr rtl="0"/>
              <a:t>22</a:t>
            </a:fld>
            <a:endParaRPr/>
          </a:p>
        </p:txBody>
      </p:sp>
    </p:spTree>
    <p:extLst>
      <p:ext uri="{BB962C8B-B14F-4D97-AF65-F5344CB8AC3E}">
        <p14:creationId xmlns:p14="http://schemas.microsoft.com/office/powerpoint/2010/main" xmlns="" val="34633508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4 - Conceptos de ACL</a:t>
            </a:r>
          </a:p>
          <a:p>
            <a:pPr rtl="0"/>
            <a:r>
              <a:rPr lang="es-419"/>
              <a:t>4.4 Tipos de ACL IPv4</a:t>
            </a:r>
          </a:p>
          <a:p>
            <a:pPr rtl="0"/>
            <a:r>
              <a:rPr lang="es-419"/>
              <a:t>4.4.2 - ACL nombradas y numeradas</a:t>
            </a:r>
          </a:p>
        </p:txBody>
      </p:sp>
      <p:sp>
        <p:nvSpPr>
          <p:cNvPr id="4" name="Slide Number Placeholder 3"/>
          <p:cNvSpPr>
            <a:spLocks noGrp="1"/>
          </p:cNvSpPr>
          <p:nvPr>
            <p:ph type="sldNum" sz="quarter" idx="5"/>
          </p:nvPr>
        </p:nvSpPr>
        <p:spPr/>
        <p:txBody>
          <a:bodyPr/>
          <a:lstStyle/>
          <a:p>
            <a:pPr rtl="0"/>
            <a:fld id="{5641018C-6CAF-B84E-B92C-ECB119457FBA}" type="slidenum">
              <a:rPr/>
              <a:pPr rtl="0"/>
              <a:t>23</a:t>
            </a:fld>
            <a:endParaRPr/>
          </a:p>
        </p:txBody>
      </p:sp>
    </p:spTree>
    <p:extLst>
      <p:ext uri="{BB962C8B-B14F-4D97-AF65-F5344CB8AC3E}">
        <p14:creationId xmlns:p14="http://schemas.microsoft.com/office/powerpoint/2010/main" xmlns="" val="15054843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4 - Conceptos de ACL</a:t>
            </a:r>
          </a:p>
          <a:p>
            <a:pPr rtl="0"/>
            <a:r>
              <a:rPr lang="es-419"/>
              <a:t>4.4 Tipos de ACL IPv4</a:t>
            </a:r>
          </a:p>
          <a:p>
            <a:pPr rtl="0"/>
            <a:r>
              <a:rPr lang="es-419"/>
              <a:t>4.4.2 - ACL nombradas y numeradas(Cont.)</a:t>
            </a:r>
          </a:p>
        </p:txBody>
      </p:sp>
      <p:sp>
        <p:nvSpPr>
          <p:cNvPr id="4" name="Slide Number Placeholder 3"/>
          <p:cNvSpPr>
            <a:spLocks noGrp="1"/>
          </p:cNvSpPr>
          <p:nvPr>
            <p:ph type="sldNum" sz="quarter" idx="5"/>
          </p:nvPr>
        </p:nvSpPr>
        <p:spPr/>
        <p:txBody>
          <a:bodyPr/>
          <a:lstStyle/>
          <a:p>
            <a:pPr rtl="0"/>
            <a:fld id="{5641018C-6CAF-B84E-B92C-ECB119457FBA}" type="slidenum">
              <a:rPr/>
              <a:pPr rtl="0"/>
              <a:t>24</a:t>
            </a:fld>
            <a:endParaRPr/>
          </a:p>
        </p:txBody>
      </p:sp>
    </p:spTree>
    <p:extLst>
      <p:ext uri="{BB962C8B-B14F-4D97-AF65-F5344CB8AC3E}">
        <p14:creationId xmlns:p14="http://schemas.microsoft.com/office/powerpoint/2010/main" xmlns="" val="16342889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4 - Conceptos de ACL</a:t>
            </a:r>
          </a:p>
          <a:p>
            <a:pPr rtl="0"/>
            <a:r>
              <a:rPr lang="es-419"/>
              <a:t>4.4 Tipos de ACL IPv4</a:t>
            </a:r>
          </a:p>
          <a:p>
            <a:pPr rtl="0"/>
            <a:r>
              <a:rPr lang="es-419"/>
              <a:t>Dónde ubicar las ACL</a:t>
            </a:r>
          </a:p>
        </p:txBody>
      </p:sp>
      <p:sp>
        <p:nvSpPr>
          <p:cNvPr id="4" name="Slide Number Placeholder 3"/>
          <p:cNvSpPr>
            <a:spLocks noGrp="1"/>
          </p:cNvSpPr>
          <p:nvPr>
            <p:ph type="sldNum" sz="quarter" idx="5"/>
          </p:nvPr>
        </p:nvSpPr>
        <p:spPr/>
        <p:txBody>
          <a:bodyPr/>
          <a:lstStyle/>
          <a:p>
            <a:pPr rtl="0"/>
            <a:fld id="{5641018C-6CAF-B84E-B92C-ECB119457FBA}" type="slidenum">
              <a:rPr/>
              <a:pPr rtl="0"/>
              <a:t>25</a:t>
            </a:fld>
            <a:endParaRPr/>
          </a:p>
        </p:txBody>
      </p:sp>
    </p:spTree>
    <p:extLst>
      <p:ext uri="{BB962C8B-B14F-4D97-AF65-F5344CB8AC3E}">
        <p14:creationId xmlns:p14="http://schemas.microsoft.com/office/powerpoint/2010/main" xmlns="" val="39942295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4 - Conceptos de ACL</a:t>
            </a:r>
          </a:p>
          <a:p>
            <a:pPr rtl="0"/>
            <a:r>
              <a:rPr lang="es-419"/>
              <a:t>4.4 Tipos de ACL IPv4</a:t>
            </a:r>
          </a:p>
          <a:p>
            <a:pPr rtl="0"/>
            <a:r>
              <a:rPr lang="es-419"/>
              <a:t>4.4.3 - Dónde colocar ACL (cont.)</a:t>
            </a:r>
          </a:p>
        </p:txBody>
      </p:sp>
      <p:sp>
        <p:nvSpPr>
          <p:cNvPr id="4" name="Slide Number Placeholder 3"/>
          <p:cNvSpPr>
            <a:spLocks noGrp="1"/>
          </p:cNvSpPr>
          <p:nvPr>
            <p:ph type="sldNum" sz="quarter" idx="5"/>
          </p:nvPr>
        </p:nvSpPr>
        <p:spPr/>
        <p:txBody>
          <a:bodyPr/>
          <a:lstStyle/>
          <a:p>
            <a:pPr rtl="0"/>
            <a:fld id="{5641018C-6CAF-B84E-B92C-ECB119457FBA}" type="slidenum">
              <a:rPr/>
              <a:pPr rtl="0"/>
              <a:t>26</a:t>
            </a:fld>
            <a:endParaRPr/>
          </a:p>
        </p:txBody>
      </p:sp>
    </p:spTree>
    <p:extLst>
      <p:ext uri="{BB962C8B-B14F-4D97-AF65-F5344CB8AC3E}">
        <p14:creationId xmlns:p14="http://schemas.microsoft.com/office/powerpoint/2010/main" xmlns="" val="42710434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4 - Conceptos de ACL</a:t>
            </a:r>
          </a:p>
          <a:p>
            <a:pPr rtl="0"/>
            <a:r>
              <a:rPr lang="es-419"/>
              <a:t>4.4 Tipos de ACL IPv4</a:t>
            </a:r>
          </a:p>
          <a:p>
            <a:pPr rtl="0"/>
            <a:r>
              <a:rPr lang="es-419"/>
              <a:t>4.4.4 – Ejemplo de ubicación de una ACL estándar</a:t>
            </a:r>
          </a:p>
        </p:txBody>
      </p:sp>
      <p:sp>
        <p:nvSpPr>
          <p:cNvPr id="4" name="Slide Number Placeholder 3"/>
          <p:cNvSpPr>
            <a:spLocks noGrp="1"/>
          </p:cNvSpPr>
          <p:nvPr>
            <p:ph type="sldNum" sz="quarter" idx="5"/>
          </p:nvPr>
        </p:nvSpPr>
        <p:spPr/>
        <p:txBody>
          <a:bodyPr/>
          <a:lstStyle/>
          <a:p>
            <a:pPr rtl="0"/>
            <a:fld id="{5641018C-6CAF-B84E-B92C-ECB119457FBA}" type="slidenum">
              <a:rPr/>
              <a:pPr rtl="0"/>
              <a:t>27</a:t>
            </a:fld>
            <a:endParaRPr/>
          </a:p>
        </p:txBody>
      </p:sp>
    </p:spTree>
    <p:extLst>
      <p:ext uri="{BB962C8B-B14F-4D97-AF65-F5344CB8AC3E}">
        <p14:creationId xmlns:p14="http://schemas.microsoft.com/office/powerpoint/2010/main" xmlns="" val="2030209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4 - Conceptos de ACL</a:t>
            </a:r>
          </a:p>
          <a:p>
            <a:pPr rtl="0"/>
            <a:r>
              <a:rPr lang="es-419"/>
              <a:t>4.4 Tipos de ACL IPv4</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4.4.4 - Ejemplo de ubicación de una ACL estándar (Cont.)</a:t>
            </a:r>
          </a:p>
        </p:txBody>
      </p:sp>
      <p:sp>
        <p:nvSpPr>
          <p:cNvPr id="4" name="Slide Number Placeholder 3"/>
          <p:cNvSpPr>
            <a:spLocks noGrp="1"/>
          </p:cNvSpPr>
          <p:nvPr>
            <p:ph type="sldNum" sz="quarter" idx="5"/>
          </p:nvPr>
        </p:nvSpPr>
        <p:spPr/>
        <p:txBody>
          <a:bodyPr/>
          <a:lstStyle/>
          <a:p>
            <a:pPr rtl="0"/>
            <a:fld id="{5641018C-6CAF-B84E-B92C-ECB119457FBA}" type="slidenum">
              <a:rPr/>
              <a:pPr rtl="0"/>
              <a:t>28</a:t>
            </a:fld>
            <a:endParaRPr/>
          </a:p>
        </p:txBody>
      </p:sp>
    </p:spTree>
    <p:extLst>
      <p:ext uri="{BB962C8B-B14F-4D97-AF65-F5344CB8AC3E}">
        <p14:creationId xmlns:p14="http://schemas.microsoft.com/office/powerpoint/2010/main" xmlns="" val="3482522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4 - Conceptos de ACL</a:t>
            </a:r>
          </a:p>
          <a:p>
            <a:pPr rtl="0"/>
            <a:r>
              <a:rPr lang="es-419"/>
              <a:t>4.4 Tipos de ACL IPv4</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4.4.5 – Ejemplo de ubicación de la ACL extendida </a:t>
            </a:r>
          </a:p>
        </p:txBody>
      </p:sp>
      <p:sp>
        <p:nvSpPr>
          <p:cNvPr id="4" name="Slide Number Placeholder 3"/>
          <p:cNvSpPr>
            <a:spLocks noGrp="1"/>
          </p:cNvSpPr>
          <p:nvPr>
            <p:ph type="sldNum" sz="quarter" idx="5"/>
          </p:nvPr>
        </p:nvSpPr>
        <p:spPr/>
        <p:txBody>
          <a:bodyPr/>
          <a:lstStyle/>
          <a:p>
            <a:pPr rtl="0"/>
            <a:fld id="{5641018C-6CAF-B84E-B92C-ECB119457FBA}" type="slidenum">
              <a:rPr/>
              <a:pPr rtl="0"/>
              <a:t>29</a:t>
            </a:fld>
            <a:endParaRPr/>
          </a:p>
        </p:txBody>
      </p:sp>
    </p:spTree>
    <p:extLst>
      <p:ext uri="{BB962C8B-B14F-4D97-AF65-F5344CB8AC3E}">
        <p14:creationId xmlns:p14="http://schemas.microsoft.com/office/powerpoint/2010/main" xmlns="" val="190632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4 - Conceptos de ACL</a:t>
            </a:r>
          </a:p>
          <a:p>
            <a:pPr rtl="0"/>
            <a:r>
              <a:rPr lang="es-419"/>
              <a:t>4.1 Propósito de las ACL</a:t>
            </a:r>
          </a:p>
        </p:txBody>
      </p:sp>
      <p:sp>
        <p:nvSpPr>
          <p:cNvPr id="4" name="Slide Number Placeholder 3"/>
          <p:cNvSpPr>
            <a:spLocks noGrp="1"/>
          </p:cNvSpPr>
          <p:nvPr>
            <p:ph type="sldNum" sz="quarter" idx="10"/>
          </p:nvPr>
        </p:nvSpPr>
        <p:spPr/>
        <p:txBody>
          <a:bodyPr/>
          <a:lstStyle/>
          <a:p>
            <a:pPr rtl="0"/>
            <a:fld id="{5641018C-6CAF-B84E-B92C-ECB119457FBA}" type="slidenum">
              <a:rPr/>
              <a:pPr rtl="0"/>
              <a:t>3</a:t>
            </a:fld>
            <a:endParaRPr/>
          </a:p>
        </p:txBody>
      </p:sp>
    </p:spTree>
    <p:extLst>
      <p:ext uri="{BB962C8B-B14F-4D97-AF65-F5344CB8AC3E}">
        <p14:creationId xmlns:p14="http://schemas.microsoft.com/office/powerpoint/2010/main" xmlns=""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4 - Conceptos de ACL</a:t>
            </a:r>
          </a:p>
          <a:p>
            <a:pPr rtl="0"/>
            <a:r>
              <a:rPr lang="es-419"/>
              <a:t>4.4 Tipos de ACL IPv4</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4.4.5 - Ejemplo de ubicación de la ACL extendida (Cont.)</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4.4.5 - Compruebe su comprensión - Directrices para la colocación de ACL</a:t>
            </a:r>
          </a:p>
        </p:txBody>
      </p:sp>
      <p:sp>
        <p:nvSpPr>
          <p:cNvPr id="4" name="Slide Number Placeholder 3"/>
          <p:cNvSpPr>
            <a:spLocks noGrp="1"/>
          </p:cNvSpPr>
          <p:nvPr>
            <p:ph type="sldNum" sz="quarter" idx="5"/>
          </p:nvPr>
        </p:nvSpPr>
        <p:spPr/>
        <p:txBody>
          <a:bodyPr/>
          <a:lstStyle/>
          <a:p>
            <a:pPr rtl="0"/>
            <a:fld id="{5641018C-6CAF-B84E-B92C-ECB119457FBA}" type="slidenum">
              <a:rPr/>
              <a:pPr rtl="0"/>
              <a:t>30</a:t>
            </a:fld>
            <a:endParaRPr/>
          </a:p>
        </p:txBody>
      </p:sp>
    </p:spTree>
    <p:extLst>
      <p:ext uri="{BB962C8B-B14F-4D97-AF65-F5344CB8AC3E}">
        <p14:creationId xmlns:p14="http://schemas.microsoft.com/office/powerpoint/2010/main" xmlns="" val="29769491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4 - Conceptos de ACL</a:t>
            </a:r>
          </a:p>
          <a:p>
            <a:pPr rtl="0"/>
            <a:r>
              <a:rPr lang="es-419"/>
              <a:t>4.5 Módulo de Práctica y Cuestionario</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31</a:t>
            </a:fld>
            <a:endParaRPr/>
          </a:p>
        </p:txBody>
      </p:sp>
    </p:spTree>
    <p:extLst>
      <p:ext uri="{BB962C8B-B14F-4D97-AF65-F5344CB8AC3E}">
        <p14:creationId xmlns:p14="http://schemas.microsoft.com/office/powerpoint/2010/main" xmlns="" val="22171436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rtl="0"/>
              <a:t>32</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xmlns="" val="22467429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rtl="0"/>
            <a:fld id="{5641018C-6CAF-B84E-B92C-ECB119457FBA}" type="slidenum">
              <a:rPr/>
              <a:pPr rtl="0"/>
              <a:t>33</a:t>
            </a:fld>
            <a:endParaRPr/>
          </a:p>
        </p:txBody>
      </p:sp>
    </p:spTree>
    <p:extLst>
      <p:ext uri="{BB962C8B-B14F-4D97-AF65-F5344CB8AC3E}">
        <p14:creationId xmlns:p14="http://schemas.microsoft.com/office/powerpoint/2010/main" xmlns="" val="159139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4 - Conceptos de ACL</a:t>
            </a:r>
          </a:p>
          <a:p>
            <a:pPr rtl="0"/>
            <a:r>
              <a:rPr lang="es-419"/>
              <a:t>4.1 Propósito de las ACL</a:t>
            </a:r>
          </a:p>
          <a:p>
            <a:pPr rtl="0"/>
            <a:r>
              <a:rPr lang="es-419"/>
              <a:t>4.1.1 - ¿Qué es una ACL?</a:t>
            </a:r>
          </a:p>
        </p:txBody>
      </p:sp>
      <p:sp>
        <p:nvSpPr>
          <p:cNvPr id="4" name="Slide Number Placeholder 3"/>
          <p:cNvSpPr>
            <a:spLocks noGrp="1"/>
          </p:cNvSpPr>
          <p:nvPr>
            <p:ph type="sldNum" sz="quarter" idx="5"/>
          </p:nvPr>
        </p:nvSpPr>
        <p:spPr/>
        <p:txBody>
          <a:bodyPr/>
          <a:lstStyle/>
          <a:p>
            <a:pPr rtl="0"/>
            <a:fld id="{5641018C-6CAF-B84E-B92C-ECB119457FBA}" type="slidenum">
              <a:rPr/>
              <a:pPr rtl="0"/>
              <a:t>4</a:t>
            </a:fld>
            <a:endParaRPr/>
          </a:p>
        </p:txBody>
      </p:sp>
    </p:spTree>
    <p:extLst>
      <p:ext uri="{BB962C8B-B14F-4D97-AF65-F5344CB8AC3E}">
        <p14:creationId xmlns:p14="http://schemas.microsoft.com/office/powerpoint/2010/main" xmlns="" val="751550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4 - Conceptos de ACL</a:t>
            </a:r>
          </a:p>
          <a:p>
            <a:pPr rtl="0"/>
            <a:r>
              <a:rPr lang="es-419"/>
              <a:t>4.1 Propósito de las ACL</a:t>
            </a:r>
          </a:p>
          <a:p>
            <a:pPr rtl="0"/>
            <a:r>
              <a:rPr lang="es-419"/>
              <a:t>4.1.1 - ¿Qué es una ACL? (continuación)</a:t>
            </a:r>
          </a:p>
        </p:txBody>
      </p:sp>
      <p:sp>
        <p:nvSpPr>
          <p:cNvPr id="4" name="Slide Number Placeholder 3"/>
          <p:cNvSpPr>
            <a:spLocks noGrp="1"/>
          </p:cNvSpPr>
          <p:nvPr>
            <p:ph type="sldNum" sz="quarter" idx="5"/>
          </p:nvPr>
        </p:nvSpPr>
        <p:spPr/>
        <p:txBody>
          <a:bodyPr/>
          <a:lstStyle/>
          <a:p>
            <a:pPr rtl="0"/>
            <a:fld id="{5641018C-6CAF-B84E-B92C-ECB119457FBA}" type="slidenum">
              <a:rPr/>
              <a:pPr rtl="0"/>
              <a:t>5</a:t>
            </a:fld>
            <a:endParaRPr/>
          </a:p>
        </p:txBody>
      </p:sp>
    </p:spTree>
    <p:extLst>
      <p:ext uri="{BB962C8B-B14F-4D97-AF65-F5344CB8AC3E}">
        <p14:creationId xmlns:p14="http://schemas.microsoft.com/office/powerpoint/2010/main" xmlns="" val="1758091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4 - Conceptos de ACL</a:t>
            </a:r>
          </a:p>
          <a:p>
            <a:pPr rtl="0"/>
            <a:r>
              <a:rPr lang="es-419"/>
              <a:t>4.1 Propósito de las ACL</a:t>
            </a:r>
          </a:p>
          <a:p>
            <a:pPr rtl="0"/>
            <a:r>
              <a:rPr lang="es-419"/>
              <a:t>4.1.2 - Filtrado de paquetes</a:t>
            </a:r>
          </a:p>
        </p:txBody>
      </p:sp>
      <p:sp>
        <p:nvSpPr>
          <p:cNvPr id="4" name="Slide Number Placeholder 3"/>
          <p:cNvSpPr>
            <a:spLocks noGrp="1"/>
          </p:cNvSpPr>
          <p:nvPr>
            <p:ph type="sldNum" sz="quarter" idx="5"/>
          </p:nvPr>
        </p:nvSpPr>
        <p:spPr/>
        <p:txBody>
          <a:bodyPr/>
          <a:lstStyle/>
          <a:p>
            <a:pPr rtl="0"/>
            <a:fld id="{5641018C-6CAF-B84E-B92C-ECB119457FBA}" type="slidenum">
              <a:rPr/>
              <a:pPr rtl="0"/>
              <a:t>6</a:t>
            </a:fld>
            <a:endParaRPr/>
          </a:p>
        </p:txBody>
      </p:sp>
    </p:spTree>
    <p:extLst>
      <p:ext uri="{BB962C8B-B14F-4D97-AF65-F5344CB8AC3E}">
        <p14:creationId xmlns:p14="http://schemas.microsoft.com/office/powerpoint/2010/main" xmlns="" val="1420180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4 - Conceptos de ACL</a:t>
            </a:r>
          </a:p>
          <a:p>
            <a:pPr rtl="0"/>
            <a:r>
              <a:rPr lang="es-419"/>
              <a:t>4.1 Propósito de las ACL</a:t>
            </a:r>
          </a:p>
          <a:p>
            <a:pPr rtl="0"/>
            <a:r>
              <a:rPr lang="es-419"/>
              <a:t>4.1.3 - ACL Operation</a:t>
            </a:r>
          </a:p>
        </p:txBody>
      </p:sp>
      <p:sp>
        <p:nvSpPr>
          <p:cNvPr id="4" name="Slide Number Placeholder 3"/>
          <p:cNvSpPr>
            <a:spLocks noGrp="1"/>
          </p:cNvSpPr>
          <p:nvPr>
            <p:ph type="sldNum" sz="quarter" idx="5"/>
          </p:nvPr>
        </p:nvSpPr>
        <p:spPr/>
        <p:txBody>
          <a:bodyPr/>
          <a:lstStyle/>
          <a:p>
            <a:pPr rtl="0"/>
            <a:fld id="{5641018C-6CAF-B84E-B92C-ECB119457FBA}" type="slidenum">
              <a:rPr/>
              <a:pPr rtl="0"/>
              <a:t>7</a:t>
            </a:fld>
            <a:endParaRPr/>
          </a:p>
        </p:txBody>
      </p:sp>
    </p:spTree>
    <p:extLst>
      <p:ext uri="{BB962C8B-B14F-4D97-AF65-F5344CB8AC3E}">
        <p14:creationId xmlns:p14="http://schemas.microsoft.com/office/powerpoint/2010/main" xmlns="" val="1739390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4 - Conceptos de ACL</a:t>
            </a:r>
          </a:p>
          <a:p>
            <a:pPr rtl="0"/>
            <a:r>
              <a:rPr lang="es-419"/>
              <a:t>4.1 Propósito de las ACL</a:t>
            </a:r>
          </a:p>
          <a:p>
            <a:pPr rtl="0"/>
            <a:r>
              <a:rPr lang="es-419"/>
              <a:t>4.1.3 - Operación ACL (cont.)</a:t>
            </a:r>
          </a:p>
        </p:txBody>
      </p:sp>
      <p:sp>
        <p:nvSpPr>
          <p:cNvPr id="4" name="Slide Number Placeholder 3"/>
          <p:cNvSpPr>
            <a:spLocks noGrp="1"/>
          </p:cNvSpPr>
          <p:nvPr>
            <p:ph type="sldNum" sz="quarter" idx="5"/>
          </p:nvPr>
        </p:nvSpPr>
        <p:spPr/>
        <p:txBody>
          <a:bodyPr/>
          <a:lstStyle/>
          <a:p>
            <a:pPr rtl="0"/>
            <a:fld id="{5641018C-6CAF-B84E-B92C-ECB119457FBA}" type="slidenum">
              <a:rPr/>
              <a:pPr rtl="0"/>
              <a:t>8</a:t>
            </a:fld>
            <a:endParaRPr/>
          </a:p>
        </p:txBody>
      </p:sp>
    </p:spTree>
    <p:extLst>
      <p:ext uri="{BB962C8B-B14F-4D97-AF65-F5344CB8AC3E}">
        <p14:creationId xmlns:p14="http://schemas.microsoft.com/office/powerpoint/2010/main" xmlns="" val="1576322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4 - Conceptos de ACL</a:t>
            </a:r>
          </a:p>
          <a:p>
            <a:pPr rtl="0"/>
            <a:r>
              <a:rPr lang="es-419"/>
              <a:t>4.1 Propósito de las ACL</a:t>
            </a:r>
          </a:p>
          <a:p>
            <a:pPr rtl="0"/>
            <a:r>
              <a:rPr lang="es-419"/>
              <a:t>4.1.4 - Packet Tracer - ACL Demonstration</a:t>
            </a:r>
          </a:p>
          <a:p>
            <a:pPr rtl="0"/>
            <a:r>
              <a:rPr lang="es-419"/>
              <a:t>4.1.5 - Compruebe su comprensión - Propósito de las ACL</a:t>
            </a:r>
          </a:p>
        </p:txBody>
      </p:sp>
      <p:sp>
        <p:nvSpPr>
          <p:cNvPr id="4" name="Slide Number Placeholder 3"/>
          <p:cNvSpPr>
            <a:spLocks noGrp="1"/>
          </p:cNvSpPr>
          <p:nvPr>
            <p:ph type="sldNum" sz="quarter" idx="5"/>
          </p:nvPr>
        </p:nvSpPr>
        <p:spPr/>
        <p:txBody>
          <a:bodyPr/>
          <a:lstStyle/>
          <a:p>
            <a:pPr rtl="0"/>
            <a:fld id="{5641018C-6CAF-B84E-B92C-ECB119457FBA}" type="slidenum">
              <a:rPr/>
              <a:pPr rtl="0"/>
              <a:t>9</a:t>
            </a:fld>
            <a:endParaRPr/>
          </a:p>
        </p:txBody>
      </p:sp>
    </p:spTree>
    <p:extLst>
      <p:ext uri="{BB962C8B-B14F-4D97-AF65-F5344CB8AC3E}">
        <p14:creationId xmlns:p14="http://schemas.microsoft.com/office/powerpoint/2010/main" xmlns="" val="28049619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3086725553"/>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xmlns=""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xmlns="" val="3653042546"/>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xmlns="" val="1974617842"/>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‹Nº›</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5">
                    <a:lumMod val="50000"/>
                  </a:schemeClr>
                </a:solidFill>
                <a:latin typeface="+mn-lt"/>
                <a:ea typeface="+mn-ea"/>
                <a:cs typeface="CiscoSans Thin"/>
              </a:rPr>
              <a:t>© 2016 Cisco y/o sus filiales. Todos los derechos reservados.   Información confidencial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xmlns="" val="5429679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xmlns=""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xmlns=""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xmlns=""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‹Nº›</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3">
                    <a:lumMod val="85000"/>
                  </a:schemeClr>
                </a:solidFill>
                <a:latin typeface="+mn-lt"/>
                <a:ea typeface="+mn-ea"/>
                <a:cs typeface="CiscoSans Thin"/>
              </a:rPr>
              <a:t>© 2016 Cisco y/o sus filiales. Todos los derechos reservados.   Información confidencial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0.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6.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28.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29.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30.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31.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0.xml"/><Relationship Id="rId1" Type="http://schemas.openxmlformats.org/officeDocument/2006/relationships/tags" Target="../tags/tag3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pPr rtl="0"/>
            <a:r>
              <a:rPr lang="es-419" dirty="0">
                <a:solidFill>
                  <a:schemeClr val="accent5">
                    <a:lumMod val="40000"/>
                    <a:lumOff val="60000"/>
                  </a:schemeClr>
                </a:solidFill>
              </a:rPr>
              <a:t>Modulo 4: Conceptos de ACL</a:t>
            </a:r>
          </a:p>
        </p:txBody>
      </p:sp>
      <p:sp>
        <p:nvSpPr>
          <p:cNvPr id="7" name="Subtitle 6"/>
          <p:cNvSpPr>
            <a:spLocks noGrp="1"/>
          </p:cNvSpPr>
          <p:nvPr>
            <p:ph type="subTitle" idx="1"/>
          </p:nvPr>
        </p:nvSpPr>
        <p:spPr>
          <a:xfrm>
            <a:off x="469496" y="3809526"/>
            <a:ext cx="3804791" cy="902174"/>
          </a:xfrm>
        </p:spPr>
        <p:txBody>
          <a:bodyPr/>
          <a:lstStyle/>
          <a:p>
            <a:pPr rtl="0">
              <a:spcBef>
                <a:spcPts val="0"/>
              </a:spcBef>
            </a:pPr>
            <a:r>
              <a:rPr lang="es-419">
                <a:solidFill>
                  <a:schemeClr val="accent5">
                    <a:lumMod val="40000"/>
                    <a:lumOff val="60000"/>
                  </a:schemeClr>
                </a:solidFill>
              </a:rPr>
              <a:t>Redes empresariales, Seguridad y Automatización v7.0</a:t>
            </a:r>
          </a:p>
          <a:p>
            <a:pPr rtl="0">
              <a:spcBef>
                <a:spcPts val="0"/>
              </a:spcBef>
            </a:pPr>
            <a:r>
              <a:rPr lang="es-419">
                <a:solidFill>
                  <a:schemeClr val="accent5">
                    <a:lumMod val="40000"/>
                    <a:lumOff val="60000"/>
                  </a:schemeClr>
                </a:solidFill>
              </a:rPr>
              <a:t>(ENSA)</a:t>
            </a:r>
          </a:p>
          <a:p>
            <a:endParaRPr lang="en-US" dirty="0"/>
          </a:p>
        </p:txBody>
      </p:sp>
    </p:spTree>
    <p:custDataLst>
      <p:tags r:id="rId1"/>
    </p:custDataLst>
    <p:extLst>
      <p:ext uri="{BB962C8B-B14F-4D97-AF65-F5344CB8AC3E}">
        <p14:creationId xmlns:p14="http://schemas.microsoft.com/office/powerpoint/2010/main" xmlns="" val="1989389863"/>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4.2 Máscaras Wildcard en ACL</a:t>
            </a:r>
          </a:p>
        </p:txBody>
      </p:sp>
    </p:spTree>
    <p:custDataLst>
      <p:tags r:id="rId1"/>
    </p:custDataLst>
    <p:extLst>
      <p:ext uri="{BB962C8B-B14F-4D97-AF65-F5344CB8AC3E}">
        <p14:creationId xmlns:p14="http://schemas.microsoft.com/office/powerpoint/2010/main" xmlns="" val="1619359580"/>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Máscaras Wildcard en ACLs</a:t>
            </a:r>
            <a:r>
              <a:rPr lang="en-US" dirty="0"/>
              <a:t/>
            </a:r>
            <a:br>
              <a:rPr lang="en-US" dirty="0"/>
            </a:br>
            <a:r>
              <a:rPr lang="es-419" sz="2400"/>
              <a:t>Wildcard Mask Descripción general</a:t>
            </a:r>
          </a:p>
        </p:txBody>
      </p:sp>
      <p:sp>
        <p:nvSpPr>
          <p:cNvPr id="5" name="Content Placeholder 4">
            <a:extLst>
              <a:ext uri="{FF2B5EF4-FFF2-40B4-BE49-F238E27FC236}">
                <a16:creationId xmlns:a16="http://schemas.microsoft.com/office/drawing/2014/main" xmlns="" id="{DEB470EA-293F-8845-8D0E-FC9F398E8352}"/>
              </a:ext>
            </a:extLst>
          </p:cNvPr>
          <p:cNvSpPr>
            <a:spLocks noGrp="1"/>
          </p:cNvSpPr>
          <p:nvPr>
            <p:ph idx="1"/>
          </p:nvPr>
        </p:nvSpPr>
        <p:spPr>
          <a:xfrm>
            <a:off x="431971" y="731837"/>
            <a:ext cx="8280057" cy="3689897"/>
          </a:xfrm>
        </p:spPr>
        <p:txBody>
          <a:bodyPr/>
          <a:lstStyle/>
          <a:p>
            <a:pPr marL="0" indent="0" algn="l" rtl="0"/>
            <a:r>
              <a:rPr lang="es-419" sz="1600">
                <a:solidFill>
                  <a:srgbClr val="000000"/>
                </a:solidFill>
              </a:rPr>
              <a:t>Una máscara Wildcard es similar a una máscara de subred, ya que utiliza el proceso AnDing para identificar los bits de una dirección IPv4 que deben coincidir. Sin embargo, a diferencia de una máscara de subred en la que el 1 binario equivale a una coincidencia y el 0 binario no es una coincidencia, en las máscaras wildcard es al revés.</a:t>
            </a:r>
          </a:p>
          <a:p>
            <a:pPr marL="285750" indent="-285750" algn="l" rtl="0">
              <a:buFont typeface="Arial" panose="020B0604020202020204" pitchFamily="34" charset="0"/>
              <a:buChar char="•"/>
            </a:pPr>
            <a:r>
              <a:rPr lang="es-419" sz="1600">
                <a:solidFill>
                  <a:srgbClr val="000000"/>
                </a:solidFill>
              </a:rPr>
              <a:t>Un ACE IPv4 utiliza una máscara wildcard de 32-bit para determinar qué bits de la dirección debe examinar para obtener una coincidencia.</a:t>
            </a:r>
          </a:p>
          <a:p>
            <a:pPr marL="285750" indent="-285750" algn="l" rtl="0">
              <a:buFont typeface="Arial" panose="020B0604020202020204" pitchFamily="34" charset="0"/>
              <a:buChar char="•"/>
            </a:pPr>
            <a:r>
              <a:rPr lang="es-419" sz="1600">
                <a:solidFill>
                  <a:srgbClr val="000000"/>
                </a:solidFill>
              </a:rPr>
              <a:t>Las máscaras wildcard utilizan las siguientes reglas para establecer la coincidencia entre los unos y ceros binarios:</a:t>
            </a:r>
          </a:p>
          <a:p>
            <a:pPr marL="415985" lvl="1" indent="-342900" rtl="0">
              <a:buFont typeface="Arial" panose="020B0604020202020204" pitchFamily="34" charset="0"/>
              <a:buChar char="•"/>
            </a:pPr>
            <a:r>
              <a:rPr lang="es-419" sz="1600" b="1">
                <a:solidFill>
                  <a:srgbClr val="000000"/>
                </a:solidFill>
              </a:rPr>
              <a:t>Máscara wildcard bit 0</a:t>
            </a:r>
            <a:r>
              <a:rPr lang="es-419" sz="1600">
                <a:solidFill>
                  <a:srgbClr val="000000"/>
                </a:solidFill>
              </a:rPr>
              <a:t> - se establece la coincidencia con el valor del bit correspondiente en la dirección.</a:t>
            </a:r>
          </a:p>
          <a:p>
            <a:pPr marL="415985" lvl="1" indent="-342900" rtl="0">
              <a:buFont typeface="Arial" panose="020B0604020202020204" pitchFamily="34" charset="0"/>
              <a:buChar char="•"/>
            </a:pPr>
            <a:r>
              <a:rPr lang="es-419" sz="1600" b="1">
                <a:solidFill>
                  <a:srgbClr val="000000"/>
                </a:solidFill>
              </a:rPr>
              <a:t>Máscara wildcard bit 1</a:t>
            </a:r>
            <a:r>
              <a:rPr lang="es-419" sz="1600">
                <a:solidFill>
                  <a:srgbClr val="000000"/>
                </a:solidFill>
              </a:rPr>
              <a:t> - se omite el valor del bit correspondiente en la dirección.</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xmlns="" val="1758506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Máscaras Wildcard en ACLs</a:t>
            </a:r>
            <a:r>
              <a:rPr lang="en-US" dirty="0"/>
              <a:t/>
            </a:r>
            <a:br>
              <a:rPr lang="en-US" dirty="0"/>
            </a:br>
            <a:r>
              <a:rPr lang="es-419" sz="2400"/>
              <a:t>Wildcard Descripción general (Cont.)</a:t>
            </a:r>
          </a:p>
        </p:txBody>
      </p:sp>
      <p:graphicFrame>
        <p:nvGraphicFramePr>
          <p:cNvPr id="6" name="Content Placeholder 5">
            <a:extLst>
              <a:ext uri="{FF2B5EF4-FFF2-40B4-BE49-F238E27FC236}">
                <a16:creationId xmlns:a16="http://schemas.microsoft.com/office/drawing/2014/main" xmlns="" id="{74379ED1-F446-2947-A2C3-523C237261E2}"/>
              </a:ext>
            </a:extLst>
          </p:cNvPr>
          <p:cNvGraphicFramePr>
            <a:graphicFrameLocks noGrp="1"/>
          </p:cNvGraphicFramePr>
          <p:nvPr>
            <p:ph idx="1"/>
            <p:extLst>
              <p:ext uri="{D42A27DB-BD31-4B8C-83A1-F6EECF244321}">
                <p14:modId xmlns:p14="http://schemas.microsoft.com/office/powerpoint/2010/main" xmlns="" val="3582511491"/>
              </p:ext>
            </p:extLst>
          </p:nvPr>
        </p:nvGraphicFramePr>
        <p:xfrm>
          <a:off x="474663" y="731838"/>
          <a:ext cx="8280399" cy="4047490"/>
        </p:xfrm>
        <a:graphic>
          <a:graphicData uri="http://schemas.openxmlformats.org/drawingml/2006/table">
            <a:tbl>
              <a:tblPr firstRow="1" bandRow="1">
                <a:tableStyleId>{5C22544A-7EE6-4342-B048-85BDC9FD1C3A}</a:tableStyleId>
              </a:tblPr>
              <a:tblGrid>
                <a:gridCol w="1760537">
                  <a:extLst>
                    <a:ext uri="{9D8B030D-6E8A-4147-A177-3AD203B41FA5}">
                      <a16:colId xmlns:a16="http://schemas.microsoft.com/office/drawing/2014/main" xmlns="" val="3476092771"/>
                    </a:ext>
                  </a:extLst>
                </a:gridCol>
                <a:gridCol w="2009422">
                  <a:extLst>
                    <a:ext uri="{9D8B030D-6E8A-4147-A177-3AD203B41FA5}">
                      <a16:colId xmlns:a16="http://schemas.microsoft.com/office/drawing/2014/main" xmlns="" val="2629171601"/>
                    </a:ext>
                  </a:extLst>
                </a:gridCol>
                <a:gridCol w="4510440">
                  <a:extLst>
                    <a:ext uri="{9D8B030D-6E8A-4147-A177-3AD203B41FA5}">
                      <a16:colId xmlns:a16="http://schemas.microsoft.com/office/drawing/2014/main" xmlns="" val="1239791389"/>
                    </a:ext>
                  </a:extLst>
                </a:gridCol>
              </a:tblGrid>
              <a:tr h="370840">
                <a:tc>
                  <a:txBody>
                    <a:bodyPr/>
                    <a:lstStyle/>
                    <a:p>
                      <a:pPr algn="l" rtl="0" fontAlgn="ctr"/>
                      <a:r>
                        <a:rPr lang="es-419" b="1" dirty="0">
                          <a:effectLst/>
                        </a:rPr>
                        <a:t>Máscara Wildcard</a:t>
                      </a:r>
                    </a:p>
                  </a:txBody>
                  <a:tcPr marL="47625" marR="47625" marT="47625" marB="47625" anchor="ctr"/>
                </a:tc>
                <a:tc>
                  <a:txBody>
                    <a:bodyPr/>
                    <a:lstStyle/>
                    <a:p>
                      <a:pPr algn="l" rtl="0" fontAlgn="ctr"/>
                      <a:r>
                        <a:rPr lang="es-419" b="1">
                          <a:effectLst/>
                        </a:rPr>
                        <a:t>Último octeto (en binario)</a:t>
                      </a:r>
                    </a:p>
                  </a:txBody>
                  <a:tcPr marL="47625" marR="47625" marT="47625" marB="47625" anchor="ctr"/>
                </a:tc>
                <a:tc>
                  <a:txBody>
                    <a:bodyPr/>
                    <a:lstStyle/>
                    <a:p>
                      <a:pPr algn="l" rtl="0" fontAlgn="ctr"/>
                      <a:r>
                        <a:rPr lang="es-419" b="1">
                          <a:effectLst/>
                        </a:rPr>
                        <a:t>Significado (0 - coincidencia, 1 - ignorar)</a:t>
                      </a:r>
                    </a:p>
                  </a:txBody>
                  <a:tcPr marL="47625" marR="47625" marT="47625" marB="47625" anchor="ctr"/>
                </a:tc>
                <a:extLst>
                  <a:ext uri="{0D108BD9-81ED-4DB2-BD59-A6C34878D82A}">
                    <a16:rowId xmlns:a16="http://schemas.microsoft.com/office/drawing/2014/main" xmlns="" val="3866350724"/>
                  </a:ext>
                </a:extLst>
              </a:tr>
              <a:tr h="370840">
                <a:tc>
                  <a:txBody>
                    <a:bodyPr/>
                    <a:lstStyle/>
                    <a:p>
                      <a:pPr rtl="0" fontAlgn="ctr"/>
                      <a:r>
                        <a:rPr lang="es-419" b="1" dirty="0">
                          <a:effectLst/>
                        </a:rPr>
                        <a:t>0.0.0.0</a:t>
                      </a:r>
                    </a:p>
                  </a:txBody>
                  <a:tcPr marL="47625" marR="47625" marT="47625" marB="47625" anchor="ctr"/>
                </a:tc>
                <a:tc>
                  <a:txBody>
                    <a:bodyPr/>
                    <a:lstStyle/>
                    <a:p>
                      <a:pPr rtl="0" fontAlgn="ctr"/>
                      <a:r>
                        <a:rPr lang="es-419" b="1" dirty="0">
                          <a:effectLst/>
                        </a:rPr>
                        <a:t>00000000</a:t>
                      </a:r>
                    </a:p>
                  </a:txBody>
                  <a:tcPr marL="47625" marR="47625" marT="47625" marB="47625" anchor="ctr"/>
                </a:tc>
                <a:tc>
                  <a:txBody>
                    <a:bodyPr/>
                    <a:lstStyle/>
                    <a:p>
                      <a:pPr rtl="0" fontAlgn="ctr"/>
                      <a:r>
                        <a:rPr lang="es-419" b="0">
                          <a:effectLst/>
                        </a:rPr>
                        <a:t>Coinciden todos los octetos.</a:t>
                      </a:r>
                    </a:p>
                  </a:txBody>
                  <a:tcPr marL="47625" marR="47625" marT="47625" marB="47625" anchor="ctr"/>
                </a:tc>
                <a:extLst>
                  <a:ext uri="{0D108BD9-81ED-4DB2-BD59-A6C34878D82A}">
                    <a16:rowId xmlns:a16="http://schemas.microsoft.com/office/drawing/2014/main" xmlns="" val="181267600"/>
                  </a:ext>
                </a:extLst>
              </a:tr>
              <a:tr h="370840">
                <a:tc>
                  <a:txBody>
                    <a:bodyPr/>
                    <a:lstStyle/>
                    <a:p>
                      <a:pPr rtl="0" fontAlgn="ctr"/>
                      <a:r>
                        <a:rPr lang="es-419" b="1" dirty="0">
                          <a:effectLst/>
                        </a:rPr>
                        <a:t>0.0.0.63</a:t>
                      </a:r>
                    </a:p>
                  </a:txBody>
                  <a:tcPr marL="47625" marR="47625" marT="47625" marB="47625" anchor="ctr"/>
                </a:tc>
                <a:tc>
                  <a:txBody>
                    <a:bodyPr/>
                    <a:lstStyle/>
                    <a:p>
                      <a:pPr rtl="0" fontAlgn="ctr"/>
                      <a:r>
                        <a:rPr lang="es-419" b="1" dirty="0">
                          <a:effectLst/>
                        </a:rPr>
                        <a:t>00111111</a:t>
                      </a:r>
                    </a:p>
                  </a:txBody>
                  <a:tcPr marL="47625" marR="47625" marT="47625" marB="47625" anchor="ctr"/>
                </a:tc>
                <a:tc>
                  <a:txBody>
                    <a:bodyPr/>
                    <a:lstStyle/>
                    <a:p>
                      <a:pPr rtl="0" fontAlgn="ctr">
                        <a:buFont typeface="Arial" panose="020B0604020202020204" pitchFamily="34" charset="0"/>
                        <a:buChar char="•"/>
                      </a:pPr>
                      <a:r>
                        <a:rPr lang="es-419" b="0">
                          <a:effectLst/>
                        </a:rPr>
                        <a:t>Coinciden los primeros tres octetos</a:t>
                      </a:r>
                    </a:p>
                    <a:p>
                      <a:pPr rtl="0" fontAlgn="ctr">
                        <a:buFont typeface="Arial" panose="020B0604020202020204" pitchFamily="34" charset="0"/>
                        <a:buChar char="•"/>
                      </a:pPr>
                      <a:r>
                        <a:rPr lang="es-419" b="0">
                          <a:effectLst/>
                        </a:rPr>
                        <a:t>Coinciden los dos bits más a la izquierda del último octeto</a:t>
                      </a:r>
                    </a:p>
                    <a:p>
                      <a:pPr rtl="0" fontAlgn="ctr">
                        <a:buFont typeface="Arial" panose="020B0604020202020204" pitchFamily="34" charset="0"/>
                        <a:buChar char="•"/>
                      </a:pPr>
                      <a:r>
                        <a:rPr lang="es-419" b="0">
                          <a:effectLst/>
                        </a:rPr>
                        <a:t>Ignore los últimos 6 bits de dirección</a:t>
                      </a:r>
                    </a:p>
                  </a:txBody>
                  <a:tcPr marL="47625" marR="47625" marT="47625" marB="47625" anchor="ctr"/>
                </a:tc>
                <a:extLst>
                  <a:ext uri="{0D108BD9-81ED-4DB2-BD59-A6C34878D82A}">
                    <a16:rowId xmlns:a16="http://schemas.microsoft.com/office/drawing/2014/main" xmlns="" val="188092765"/>
                  </a:ext>
                </a:extLst>
              </a:tr>
              <a:tr h="370840">
                <a:tc>
                  <a:txBody>
                    <a:bodyPr/>
                    <a:lstStyle/>
                    <a:p>
                      <a:pPr rtl="0" fontAlgn="ctr"/>
                      <a:r>
                        <a:rPr lang="es-419" b="1" dirty="0">
                          <a:effectLst/>
                        </a:rPr>
                        <a:t>0.0.0.15</a:t>
                      </a:r>
                    </a:p>
                  </a:txBody>
                  <a:tcPr marL="47625" marR="47625" marT="47625" marB="47625" anchor="ctr"/>
                </a:tc>
                <a:tc>
                  <a:txBody>
                    <a:bodyPr/>
                    <a:lstStyle/>
                    <a:p>
                      <a:pPr rtl="0" fontAlgn="ctr"/>
                      <a:r>
                        <a:rPr lang="es-419" b="1" dirty="0">
                          <a:effectLst/>
                        </a:rPr>
                        <a:t>00001111</a:t>
                      </a:r>
                    </a:p>
                  </a:txBody>
                  <a:tcPr marL="47625" marR="47625" marT="47625" marB="47625" anchor="ctr"/>
                </a:tc>
                <a:tc>
                  <a:txBody>
                    <a:bodyPr/>
                    <a:lstStyle/>
                    <a:p>
                      <a:pPr rtl="0" fontAlgn="ctr">
                        <a:buFont typeface="Arial" panose="020B0604020202020204" pitchFamily="34" charset="0"/>
                        <a:buChar char="•"/>
                      </a:pPr>
                      <a:r>
                        <a:rPr lang="es-419" b="0">
                          <a:effectLst/>
                        </a:rPr>
                        <a:t>Coinciden los primeros tres octetos</a:t>
                      </a:r>
                    </a:p>
                    <a:p>
                      <a:pPr rtl="0" fontAlgn="ctr">
                        <a:buFont typeface="Arial" panose="020B0604020202020204" pitchFamily="34" charset="0"/>
                        <a:buChar char="•"/>
                      </a:pPr>
                      <a:r>
                        <a:rPr lang="es-419" b="0">
                          <a:effectLst/>
                        </a:rPr>
                        <a:t>Coinciden los cuatro bits más a la izquierda del último octeto</a:t>
                      </a:r>
                    </a:p>
                    <a:p>
                      <a:pPr rtl="0" fontAlgn="ctr">
                        <a:buFont typeface="Arial" panose="020B0604020202020204" pitchFamily="34" charset="0"/>
                        <a:buChar char="•"/>
                      </a:pPr>
                      <a:r>
                        <a:rPr lang="es-419" b="0">
                          <a:effectLst/>
                        </a:rPr>
                        <a:t>Ignore los últimos 4 bits del último octeto</a:t>
                      </a:r>
                    </a:p>
                  </a:txBody>
                  <a:tcPr marL="47625" marR="47625" marT="47625" marB="47625" anchor="ctr"/>
                </a:tc>
                <a:extLst>
                  <a:ext uri="{0D108BD9-81ED-4DB2-BD59-A6C34878D82A}">
                    <a16:rowId xmlns:a16="http://schemas.microsoft.com/office/drawing/2014/main" xmlns="" val="3431003649"/>
                  </a:ext>
                </a:extLst>
              </a:tr>
              <a:tr h="370840">
                <a:tc>
                  <a:txBody>
                    <a:bodyPr/>
                    <a:lstStyle/>
                    <a:p>
                      <a:pPr rtl="0" fontAlgn="ctr"/>
                      <a:r>
                        <a:rPr lang="es-419" b="1" dirty="0" smtClean="0">
                          <a:effectLst/>
                        </a:rPr>
                        <a:t>0.0.0.3</a:t>
                      </a:r>
                      <a:endParaRPr lang="es-419" b="1" dirty="0">
                        <a:effectLst/>
                      </a:endParaRPr>
                    </a:p>
                  </a:txBody>
                  <a:tcPr marL="47625" marR="47625" marT="47625" marB="47625" anchor="ctr"/>
                </a:tc>
                <a:tc>
                  <a:txBody>
                    <a:bodyPr/>
                    <a:lstStyle/>
                    <a:p>
                      <a:pPr rtl="0" fontAlgn="ctr"/>
                      <a:r>
                        <a:rPr lang="es-419" b="1" dirty="0" smtClean="0">
                          <a:effectLst/>
                        </a:rPr>
                        <a:t>00000011</a:t>
                      </a:r>
                      <a:endParaRPr lang="es-419" b="1" dirty="0">
                        <a:effectLst/>
                      </a:endParaRPr>
                    </a:p>
                  </a:txBody>
                  <a:tcPr marL="47625" marR="47625" marT="47625" marB="47625" anchor="ctr"/>
                </a:tc>
                <a:tc>
                  <a:txBody>
                    <a:bodyPr/>
                    <a:lstStyle/>
                    <a:p>
                      <a:pPr rtl="0" fontAlgn="ctr">
                        <a:buFont typeface="Arial" panose="020B0604020202020204" pitchFamily="34" charset="0"/>
                        <a:buChar char="•"/>
                      </a:pPr>
                      <a:r>
                        <a:rPr lang="es-419" b="0">
                          <a:effectLst/>
                        </a:rPr>
                        <a:t>Coinciden los primeros tres octetos</a:t>
                      </a:r>
                    </a:p>
                    <a:p>
                      <a:pPr rtl="0" fontAlgn="ctr">
                        <a:buFont typeface="Arial" panose="020B0604020202020204" pitchFamily="34" charset="0"/>
                        <a:buChar char="•"/>
                      </a:pPr>
                      <a:r>
                        <a:rPr lang="es-419" b="0">
                          <a:effectLst/>
                        </a:rPr>
                        <a:t>Ignore los seis bits más a la izquierda del último octeto</a:t>
                      </a:r>
                    </a:p>
                    <a:p>
                      <a:pPr rtl="0" fontAlgn="ctr">
                        <a:buFont typeface="Arial" panose="020B0604020202020204" pitchFamily="34" charset="0"/>
                        <a:buChar char="•"/>
                      </a:pPr>
                      <a:r>
                        <a:rPr lang="es-419" b="0">
                          <a:effectLst/>
                        </a:rPr>
                        <a:t>Coinciden los dos últimos bits</a:t>
                      </a:r>
                    </a:p>
                  </a:txBody>
                  <a:tcPr marL="47625" marR="47625" marT="47625" marB="47625" anchor="ctr"/>
                </a:tc>
                <a:extLst>
                  <a:ext uri="{0D108BD9-81ED-4DB2-BD59-A6C34878D82A}">
                    <a16:rowId xmlns:a16="http://schemas.microsoft.com/office/drawing/2014/main" xmlns="" val="1972926314"/>
                  </a:ext>
                </a:extLst>
              </a:tr>
              <a:tr h="370840">
                <a:tc>
                  <a:txBody>
                    <a:bodyPr/>
                    <a:lstStyle/>
                    <a:p>
                      <a:pPr rtl="0" fontAlgn="ctr"/>
                      <a:r>
                        <a:rPr lang="es-419" b="1">
                          <a:effectLst/>
                        </a:rPr>
                        <a:t>0.0.0.255</a:t>
                      </a:r>
                    </a:p>
                  </a:txBody>
                  <a:tcPr marL="47625" marR="47625" marT="47625" marB="47625" anchor="ctr"/>
                </a:tc>
                <a:tc>
                  <a:txBody>
                    <a:bodyPr/>
                    <a:lstStyle/>
                    <a:p>
                      <a:pPr rtl="0" fontAlgn="ctr"/>
                      <a:r>
                        <a:rPr lang="es-419" b="1" dirty="0">
                          <a:effectLst/>
                        </a:rPr>
                        <a:t>11111111</a:t>
                      </a:r>
                    </a:p>
                  </a:txBody>
                  <a:tcPr marL="47625" marR="47625" marT="47625" marB="47625" anchor="ctr"/>
                </a:tc>
                <a:tc>
                  <a:txBody>
                    <a:bodyPr/>
                    <a:lstStyle/>
                    <a:p>
                      <a:pPr rtl="0" fontAlgn="ctr">
                        <a:buFont typeface="Arial" panose="020B0604020202020204" pitchFamily="34" charset="0"/>
                        <a:buChar char="•"/>
                      </a:pPr>
                      <a:r>
                        <a:rPr lang="es-419" b="0" dirty="0">
                          <a:effectLst/>
                        </a:rPr>
                        <a:t>Coinciden los tres primeros octetos</a:t>
                      </a:r>
                    </a:p>
                    <a:p>
                      <a:pPr rtl="0" fontAlgn="ctr">
                        <a:buFont typeface="Arial" panose="020B0604020202020204" pitchFamily="34" charset="0"/>
                        <a:buChar char="•"/>
                      </a:pPr>
                      <a:r>
                        <a:rPr lang="es-419" b="0" dirty="0">
                          <a:effectLst/>
                        </a:rPr>
                        <a:t>Ignore el último octeto</a:t>
                      </a:r>
                    </a:p>
                  </a:txBody>
                  <a:tcPr marL="47625" marR="47625" marT="47625" marB="47625" anchor="ctr"/>
                </a:tc>
                <a:extLst>
                  <a:ext uri="{0D108BD9-81ED-4DB2-BD59-A6C34878D82A}">
                    <a16:rowId xmlns:a16="http://schemas.microsoft.com/office/drawing/2014/main" xmlns="" val="145835747"/>
                  </a:ext>
                </a:extLst>
              </a:tr>
            </a:tbl>
          </a:graphicData>
        </a:graphic>
      </p:graphicFrame>
    </p:spTree>
    <p:custDataLst>
      <p:tags r:id="rId1"/>
    </p:custDataLst>
    <p:extLst>
      <p:ext uri="{BB962C8B-B14F-4D97-AF65-F5344CB8AC3E}">
        <p14:creationId xmlns:p14="http://schemas.microsoft.com/office/powerpoint/2010/main" xmlns="" val="24059621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Máscaras Wildcard en ACLs</a:t>
            </a:r>
            <a:r>
              <a:rPr lang="en-US" dirty="0"/>
              <a:t/>
            </a:r>
            <a:br>
              <a:rPr lang="en-US" dirty="0"/>
            </a:br>
            <a:r>
              <a:rPr lang="es-419" sz="2400"/>
              <a:t>Tipos de Máscaras Wildcard </a:t>
            </a:r>
          </a:p>
        </p:txBody>
      </p:sp>
      <p:sp>
        <p:nvSpPr>
          <p:cNvPr id="4" name="Content Placeholder 3">
            <a:extLst>
              <a:ext uri="{FF2B5EF4-FFF2-40B4-BE49-F238E27FC236}">
                <a16:creationId xmlns:a16="http://schemas.microsoft.com/office/drawing/2014/main" xmlns="" id="{EB9C83DA-E6D1-CE42-8B70-F0CD0E5EF39E}"/>
              </a:ext>
            </a:extLst>
          </p:cNvPr>
          <p:cNvSpPr>
            <a:spLocks noGrp="1"/>
          </p:cNvSpPr>
          <p:nvPr>
            <p:ph idx="1"/>
          </p:nvPr>
        </p:nvSpPr>
        <p:spPr>
          <a:xfrm>
            <a:off x="474662" y="731838"/>
            <a:ext cx="8280057" cy="1815420"/>
          </a:xfrm>
        </p:spPr>
        <p:txBody>
          <a:bodyPr/>
          <a:lstStyle/>
          <a:p>
            <a:pPr marL="0" indent="0" algn="l" rtl="0"/>
            <a:r>
              <a:rPr lang="es-419" sz="1600" b="1" dirty="0">
                <a:solidFill>
                  <a:srgbClr val="000000"/>
                </a:solidFill>
              </a:rPr>
              <a:t>Máscara Wildcard para que coincida con un host:</a:t>
            </a:r>
            <a:r>
              <a:rPr lang="es-419" sz="1600" dirty="0">
                <a:solidFill>
                  <a:srgbClr val="000000"/>
                </a:solidFill>
              </a:rPr>
              <a:t> </a:t>
            </a:r>
          </a:p>
          <a:p>
            <a:pPr marL="342900" indent="-342900" algn="l" rtl="0">
              <a:buFont typeface="Arial" panose="020B0604020202020204" pitchFamily="34" charset="0"/>
              <a:buChar char="•"/>
            </a:pPr>
            <a:r>
              <a:rPr lang="es-419" sz="1600" dirty="0">
                <a:solidFill>
                  <a:srgbClr val="000000"/>
                </a:solidFill>
              </a:rPr>
              <a:t>Supongamos que ACL 10 necesita una ACE que solo permita el host con la dirección IPv4 192.168.1.1. Recuerde que «0» es igual a una coincidencia y «1» es igual a ignorar. Para que coincida con una dirección IPv4 de host específica, se requiere una máscara Wildcard que conste de todos los ceros (es decir, 0.0.0.0).</a:t>
            </a:r>
          </a:p>
          <a:p>
            <a:pPr marL="342900" indent="-342900" algn="l" rtl="0">
              <a:buFont typeface="Arial" panose="020B0604020202020204" pitchFamily="34" charset="0"/>
              <a:buChar char="•"/>
            </a:pPr>
            <a:r>
              <a:rPr lang="es-419" sz="1600" dirty="0">
                <a:solidFill>
                  <a:srgbClr val="000000"/>
                </a:solidFill>
              </a:rPr>
              <a:t>Cuando se procesa el ACE, la máscara Wildcard permitirá sólo la dirección 192.168.1.1. El ACE resultante en ACL 10 sería </a:t>
            </a:r>
            <a:r>
              <a:rPr lang="es-419" sz="1600" b="1" dirty="0">
                <a:solidFill>
                  <a:srgbClr val="000000"/>
                </a:solidFill>
              </a:rPr>
              <a:t>access-list 10 </a:t>
            </a:r>
            <a:r>
              <a:rPr lang="es-419" sz="1600" b="1" dirty="0" smtClean="0">
                <a:solidFill>
                  <a:srgbClr val="000000"/>
                </a:solidFill>
              </a:rPr>
              <a:t>permit </a:t>
            </a:r>
            <a:r>
              <a:rPr lang="es-419" sz="1600" b="1" dirty="0">
                <a:solidFill>
                  <a:srgbClr val="000000"/>
                </a:solidFill>
              </a:rPr>
              <a:t>192.168.1.1 0.0.0.0. </a:t>
            </a:r>
          </a:p>
          <a:p>
            <a:pPr marL="342900" indent="-342900" algn="l">
              <a:buFont typeface="Arial" panose="020B0604020202020204" pitchFamily="34" charset="0"/>
              <a:buChar char="•"/>
            </a:pPr>
            <a:endParaRPr lang="en-US" sz="1600" dirty="0">
              <a:solidFill>
                <a:srgbClr val="000000"/>
              </a:solidFill>
            </a:endParaRPr>
          </a:p>
        </p:txBody>
      </p:sp>
      <p:graphicFrame>
        <p:nvGraphicFramePr>
          <p:cNvPr id="5" name="Table 4">
            <a:extLst>
              <a:ext uri="{FF2B5EF4-FFF2-40B4-BE49-F238E27FC236}">
                <a16:creationId xmlns:a16="http://schemas.microsoft.com/office/drawing/2014/main" xmlns="" id="{E5331AB4-66C2-584A-B146-D6F7F488BE1A}"/>
              </a:ext>
            </a:extLst>
          </p:cNvPr>
          <p:cNvGraphicFramePr>
            <a:graphicFrameLocks noGrp="1"/>
          </p:cNvGraphicFramePr>
          <p:nvPr>
            <p:extLst>
              <p:ext uri="{D42A27DB-BD31-4B8C-83A1-F6EECF244321}">
                <p14:modId xmlns:p14="http://schemas.microsoft.com/office/powerpoint/2010/main" xmlns="" val="1856442609"/>
              </p:ext>
            </p:extLst>
          </p:nvPr>
        </p:nvGraphicFramePr>
        <p:xfrm>
          <a:off x="636322" y="2726284"/>
          <a:ext cx="7871355" cy="1907540"/>
        </p:xfrm>
        <a:graphic>
          <a:graphicData uri="http://schemas.openxmlformats.org/drawingml/2006/table">
            <a:tbl>
              <a:tblPr firstRow="1" bandRow="1">
                <a:tableStyleId>{5C22544A-7EE6-4342-B048-85BDC9FD1C3A}</a:tableStyleId>
              </a:tblPr>
              <a:tblGrid>
                <a:gridCol w="1704624">
                  <a:extLst>
                    <a:ext uri="{9D8B030D-6E8A-4147-A177-3AD203B41FA5}">
                      <a16:colId xmlns:a16="http://schemas.microsoft.com/office/drawing/2014/main" xmlns="" val="2737826595"/>
                    </a:ext>
                  </a:extLst>
                </a:gridCol>
                <a:gridCol w="1399822">
                  <a:extLst>
                    <a:ext uri="{9D8B030D-6E8A-4147-A177-3AD203B41FA5}">
                      <a16:colId xmlns:a16="http://schemas.microsoft.com/office/drawing/2014/main" xmlns="" val="3491974834"/>
                    </a:ext>
                  </a:extLst>
                </a:gridCol>
                <a:gridCol w="4766909">
                  <a:extLst>
                    <a:ext uri="{9D8B030D-6E8A-4147-A177-3AD203B41FA5}">
                      <a16:colId xmlns:a16="http://schemas.microsoft.com/office/drawing/2014/main" xmlns="" val="2639978942"/>
                    </a:ext>
                  </a:extLst>
                </a:gridCol>
              </a:tblGrid>
              <a:tr h="370840">
                <a:tc>
                  <a:txBody>
                    <a:bodyPr/>
                    <a:lstStyle/>
                    <a:p>
                      <a:pPr algn="l" fontAlgn="ctr"/>
                      <a:endParaRPr lang="en-US" sz="1600" dirty="0">
                        <a:effectLst/>
                      </a:endParaRPr>
                    </a:p>
                  </a:txBody>
                  <a:tcPr marL="47625" marR="47625" marT="47625" marB="47625" anchor="ctr"/>
                </a:tc>
                <a:tc>
                  <a:txBody>
                    <a:bodyPr/>
                    <a:lstStyle/>
                    <a:p>
                      <a:pPr algn="l" rtl="0" fontAlgn="ctr"/>
                      <a:r>
                        <a:rPr lang="es-419" sz="1600" b="1">
                          <a:effectLst/>
                        </a:rPr>
                        <a:t>Decimal</a:t>
                      </a:r>
                    </a:p>
                  </a:txBody>
                  <a:tcPr marL="47625" marR="47625" marT="47625" marB="47625"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600" b="1">
                          <a:effectLst/>
                        </a:rPr>
                        <a:t>Binario</a:t>
                      </a:r>
                    </a:p>
                  </a:txBody>
                  <a:tcPr/>
                </a:tc>
                <a:extLst>
                  <a:ext uri="{0D108BD9-81ED-4DB2-BD59-A6C34878D82A}">
                    <a16:rowId xmlns:a16="http://schemas.microsoft.com/office/drawing/2014/main" xmlns="" val="1757022524"/>
                  </a:ext>
                </a:extLst>
              </a:tr>
              <a:tr h="370840">
                <a:tc>
                  <a:txBody>
                    <a:bodyPr/>
                    <a:lstStyle/>
                    <a:p>
                      <a:pPr algn="r" rtl="0" fontAlgn="ctr"/>
                      <a:r>
                        <a:rPr lang="es-419" sz="1600" b="0">
                          <a:effectLst/>
                        </a:rPr>
                        <a:t>Dirección IPv4</a:t>
                      </a:r>
                    </a:p>
                  </a:txBody>
                  <a:tcPr marL="47625" marR="47625" marT="47625" marB="47625" anchor="ctr"/>
                </a:tc>
                <a:tc>
                  <a:txBody>
                    <a:bodyPr/>
                    <a:lstStyle/>
                    <a:p>
                      <a:pPr algn="r" rtl="0" fontAlgn="ctr"/>
                      <a:r>
                        <a:rPr lang="es-419" sz="1600" b="0">
                          <a:effectLst/>
                        </a:rPr>
                        <a:t>192.168.1.1</a:t>
                      </a:r>
                    </a:p>
                  </a:txBody>
                  <a:tcPr marL="47625" marR="47625" marT="47625" marB="47625" anchor="ctr"/>
                </a:tc>
                <a:tc>
                  <a:txBody>
                    <a:bodyPr/>
                    <a:lstStyle/>
                    <a:p>
                      <a:pPr rtl="0" fontAlgn="ctr"/>
                      <a:r>
                        <a:rPr lang="es-419" sz="1600" b="1" i="0">
                          <a:effectLst/>
                          <a:latin typeface="Courier New" panose="02070309020205020404" pitchFamily="49" charset="0"/>
                          <a:cs typeface="Courier New" panose="02070309020205020404" pitchFamily="49" charset="0"/>
                        </a:rPr>
                        <a:t>11000000.10101000.00000001.00000001</a:t>
                      </a:r>
                    </a:p>
                  </a:txBody>
                  <a:tcPr marL="47625" marR="47625" marT="47625" marB="47625" anchor="ctr"/>
                </a:tc>
                <a:extLst>
                  <a:ext uri="{0D108BD9-81ED-4DB2-BD59-A6C34878D82A}">
                    <a16:rowId xmlns:a16="http://schemas.microsoft.com/office/drawing/2014/main" xmlns="" val="3441354930"/>
                  </a:ext>
                </a:extLst>
              </a:tr>
              <a:tr h="370840">
                <a:tc>
                  <a:txBody>
                    <a:bodyPr/>
                    <a:lstStyle/>
                    <a:p>
                      <a:pPr algn="r" rtl="0" fontAlgn="ctr"/>
                      <a:r>
                        <a:rPr lang="es-419" sz="1600" b="0">
                          <a:effectLst/>
                        </a:rPr>
                        <a:t>Máscara Wildcard</a:t>
                      </a:r>
                    </a:p>
                  </a:txBody>
                  <a:tcPr marL="47625" marR="47625" marT="47625" marB="47625" anchor="ctr"/>
                </a:tc>
                <a:tc>
                  <a:txBody>
                    <a:bodyPr/>
                    <a:lstStyle/>
                    <a:p>
                      <a:pPr algn="r" rtl="0" fontAlgn="ctr"/>
                      <a:r>
                        <a:rPr lang="es-419" sz="1600" b="0">
                          <a:effectLst/>
                        </a:rPr>
                        <a:t>0.0.0.0</a:t>
                      </a:r>
                    </a:p>
                  </a:txBody>
                  <a:tcPr marL="47625" marR="47625" marT="47625" marB="47625" anchor="ctr"/>
                </a:tc>
                <a:tc>
                  <a:txBody>
                    <a:bodyPr/>
                    <a:lstStyle/>
                    <a:p>
                      <a:pPr rtl="0" fontAlgn="ctr"/>
                      <a:r>
                        <a:rPr lang="es-419" sz="1600" b="1" i="0">
                          <a:effectLst/>
                          <a:latin typeface="Courier New" panose="02070309020205020404" pitchFamily="49" charset="0"/>
                          <a:cs typeface="Courier New" panose="02070309020205020404" pitchFamily="49" charset="0"/>
                        </a:rPr>
                        <a:t>00000000.00000000.00000000.00000000</a:t>
                      </a:r>
                    </a:p>
                  </a:txBody>
                  <a:tcPr marL="47625" marR="47625" marT="47625" marB="47625" anchor="ctr"/>
                </a:tc>
                <a:extLst>
                  <a:ext uri="{0D108BD9-81ED-4DB2-BD59-A6C34878D82A}">
                    <a16:rowId xmlns:a16="http://schemas.microsoft.com/office/drawing/2014/main" xmlns="" val="2430653552"/>
                  </a:ext>
                </a:extLst>
              </a:tr>
              <a:tr h="370840">
                <a:tc>
                  <a:txBody>
                    <a:bodyPr/>
                    <a:lstStyle/>
                    <a:p>
                      <a:pPr algn="r" rtl="0" fontAlgn="ctr"/>
                      <a:r>
                        <a:rPr lang="es-419" sz="1600" b="1">
                          <a:effectLst/>
                        </a:rPr>
                        <a:t>Dirección IPv4 permitida</a:t>
                      </a:r>
                    </a:p>
                  </a:txBody>
                  <a:tcPr marL="47625" marR="47625" marT="47625" marB="47625" anchor="ctr"/>
                </a:tc>
                <a:tc>
                  <a:txBody>
                    <a:bodyPr/>
                    <a:lstStyle/>
                    <a:p>
                      <a:pPr algn="r" rtl="0" fontAlgn="ctr"/>
                      <a:r>
                        <a:rPr lang="es-419" sz="1600" b="1">
                          <a:effectLst/>
                        </a:rPr>
                        <a:t>192.168.1.1</a:t>
                      </a:r>
                    </a:p>
                  </a:txBody>
                  <a:tcPr marL="47625" marR="47625" marT="47625" marB="47625" anchor="ctr"/>
                </a:tc>
                <a:tc>
                  <a:txBody>
                    <a:bodyPr/>
                    <a:lstStyle/>
                    <a:p>
                      <a:pPr rtl="0" fontAlgn="ctr"/>
                      <a:r>
                        <a:rPr lang="es-419" sz="1600" b="1" i="0">
                          <a:effectLst/>
                          <a:latin typeface="Courier New" panose="02070309020205020404" pitchFamily="49" charset="0"/>
                          <a:cs typeface="Courier New" panose="02070309020205020404" pitchFamily="49" charset="0"/>
                        </a:rPr>
                        <a:t>11000000.10101000.00000001.00000001</a:t>
                      </a:r>
                    </a:p>
                  </a:txBody>
                  <a:tcPr marL="47625" marR="47625" marT="47625" marB="47625" anchor="ctr"/>
                </a:tc>
                <a:extLst>
                  <a:ext uri="{0D108BD9-81ED-4DB2-BD59-A6C34878D82A}">
                    <a16:rowId xmlns:a16="http://schemas.microsoft.com/office/drawing/2014/main" xmlns="" val="3280393938"/>
                  </a:ext>
                </a:extLst>
              </a:tr>
            </a:tbl>
          </a:graphicData>
        </a:graphic>
      </p:graphicFrame>
    </p:spTree>
    <p:custDataLst>
      <p:tags r:id="rId1"/>
    </p:custDataLst>
    <p:extLst>
      <p:ext uri="{BB962C8B-B14F-4D97-AF65-F5344CB8AC3E}">
        <p14:creationId xmlns:p14="http://schemas.microsoft.com/office/powerpoint/2010/main" xmlns="" val="36016007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Máscaras Wildcard en ACLs</a:t>
            </a:r>
            <a:r>
              <a:rPr lang="en-US" dirty="0"/>
              <a:t/>
            </a:r>
            <a:br>
              <a:rPr lang="en-US" dirty="0"/>
            </a:br>
            <a:r>
              <a:rPr lang="es-419" sz="2400"/>
              <a:t>Tipos de Máscaras Wildcard (Cont.)</a:t>
            </a:r>
          </a:p>
        </p:txBody>
      </p:sp>
      <p:sp>
        <p:nvSpPr>
          <p:cNvPr id="6" name="Content Placeholder 5">
            <a:extLst>
              <a:ext uri="{FF2B5EF4-FFF2-40B4-BE49-F238E27FC236}">
                <a16:creationId xmlns:a16="http://schemas.microsoft.com/office/drawing/2014/main" xmlns="" id="{EE083216-2A47-8145-8DCA-804C1D5363C8}"/>
              </a:ext>
            </a:extLst>
          </p:cNvPr>
          <p:cNvSpPr>
            <a:spLocks noGrp="1"/>
          </p:cNvSpPr>
          <p:nvPr>
            <p:ph idx="1"/>
          </p:nvPr>
        </p:nvSpPr>
        <p:spPr>
          <a:xfrm>
            <a:off x="474662" y="731838"/>
            <a:ext cx="8280057" cy="1880734"/>
          </a:xfrm>
        </p:spPr>
        <p:txBody>
          <a:bodyPr/>
          <a:lstStyle/>
          <a:p>
            <a:pPr marL="0" indent="0" algn="l" rtl="0"/>
            <a:r>
              <a:rPr lang="es-419" sz="1600" b="1" dirty="0">
                <a:solidFill>
                  <a:srgbClr val="000000"/>
                </a:solidFill>
              </a:rPr>
              <a:t>Wildcard Mask to Match an IPv4 Subnet</a:t>
            </a:r>
          </a:p>
          <a:p>
            <a:pPr marL="342900" indent="-342900" algn="l" rtl="0">
              <a:buFont typeface="Arial" panose="020B0604020202020204" pitchFamily="34" charset="0"/>
              <a:buChar char="•"/>
            </a:pPr>
            <a:r>
              <a:rPr lang="es-419" sz="1600" dirty="0">
                <a:solidFill>
                  <a:srgbClr val="000000"/>
                </a:solidFill>
              </a:rPr>
              <a:t>ACL 10 necesita una ACE que permita todos los hosts de la red 192.168.1.0/24. La máscara Wildcard 0.0.0.255 estipula que los tres primeros octetos deben coincidir exactamente, pero el cuarto octeto no lo hace.</a:t>
            </a:r>
          </a:p>
          <a:p>
            <a:pPr marL="342900" indent="-342900" algn="l" rtl="0">
              <a:buFont typeface="Arial" panose="020B0604020202020204" pitchFamily="34" charset="0"/>
              <a:buChar char="•"/>
            </a:pPr>
            <a:r>
              <a:rPr lang="es-419" sz="1600" dirty="0">
                <a:solidFill>
                  <a:srgbClr val="000000"/>
                </a:solidFill>
              </a:rPr>
              <a:t>Cuando se procesa, la máscara Wildcard 0.0.0.255 permite todos los hosts de la red 192.168.1.0/24. El ACE resultante en ACL 10 sería </a:t>
            </a:r>
            <a:r>
              <a:rPr lang="es-419" sz="1600" b="1" dirty="0">
                <a:solidFill>
                  <a:srgbClr val="000000"/>
                </a:solidFill>
              </a:rPr>
              <a:t>access-list 10 </a:t>
            </a:r>
            <a:r>
              <a:rPr lang="es-419" sz="1600" b="1" dirty="0" smtClean="0">
                <a:solidFill>
                  <a:srgbClr val="000000"/>
                </a:solidFill>
              </a:rPr>
              <a:t>permit </a:t>
            </a:r>
            <a:r>
              <a:rPr lang="es-419" sz="1600" b="1" dirty="0">
                <a:solidFill>
                  <a:srgbClr val="000000"/>
                </a:solidFill>
              </a:rPr>
              <a:t>192.168.1.0 0.0.0.255. </a:t>
            </a:r>
          </a:p>
          <a:p>
            <a:pPr marL="342900" indent="-342900" algn="l">
              <a:buFont typeface="Arial" panose="020B0604020202020204" pitchFamily="34" charset="0"/>
              <a:buChar char="•"/>
            </a:pPr>
            <a:endParaRPr lang="en-US" sz="1600" dirty="0">
              <a:solidFill>
                <a:srgbClr val="000000"/>
              </a:solidFill>
            </a:endParaRPr>
          </a:p>
        </p:txBody>
      </p:sp>
      <p:graphicFrame>
        <p:nvGraphicFramePr>
          <p:cNvPr id="5" name="Table 4">
            <a:extLst>
              <a:ext uri="{FF2B5EF4-FFF2-40B4-BE49-F238E27FC236}">
                <a16:creationId xmlns:a16="http://schemas.microsoft.com/office/drawing/2014/main" xmlns="" id="{E5331AB4-66C2-584A-B146-D6F7F488BE1A}"/>
              </a:ext>
            </a:extLst>
          </p:cNvPr>
          <p:cNvGraphicFramePr>
            <a:graphicFrameLocks noGrp="1"/>
          </p:cNvGraphicFramePr>
          <p:nvPr>
            <p:extLst>
              <p:ext uri="{D42A27DB-BD31-4B8C-83A1-F6EECF244321}">
                <p14:modId xmlns:p14="http://schemas.microsoft.com/office/powerpoint/2010/main" xmlns="" val="198830273"/>
              </p:ext>
            </p:extLst>
          </p:nvPr>
        </p:nvGraphicFramePr>
        <p:xfrm>
          <a:off x="679012" y="2726284"/>
          <a:ext cx="7871355" cy="1907540"/>
        </p:xfrm>
        <a:graphic>
          <a:graphicData uri="http://schemas.openxmlformats.org/drawingml/2006/table">
            <a:tbl>
              <a:tblPr firstRow="1" bandRow="1">
                <a:tableStyleId>{5C22544A-7EE6-4342-B048-85BDC9FD1C3A}</a:tableStyleId>
              </a:tblPr>
              <a:tblGrid>
                <a:gridCol w="1704624">
                  <a:extLst>
                    <a:ext uri="{9D8B030D-6E8A-4147-A177-3AD203B41FA5}">
                      <a16:colId xmlns:a16="http://schemas.microsoft.com/office/drawing/2014/main" xmlns="" val="2737826595"/>
                    </a:ext>
                  </a:extLst>
                </a:gridCol>
                <a:gridCol w="1738487">
                  <a:extLst>
                    <a:ext uri="{9D8B030D-6E8A-4147-A177-3AD203B41FA5}">
                      <a16:colId xmlns:a16="http://schemas.microsoft.com/office/drawing/2014/main" xmlns="" val="3491974834"/>
                    </a:ext>
                  </a:extLst>
                </a:gridCol>
                <a:gridCol w="4428244">
                  <a:extLst>
                    <a:ext uri="{9D8B030D-6E8A-4147-A177-3AD203B41FA5}">
                      <a16:colId xmlns:a16="http://schemas.microsoft.com/office/drawing/2014/main" xmlns="" val="2639978942"/>
                    </a:ext>
                  </a:extLst>
                </a:gridCol>
              </a:tblGrid>
              <a:tr h="370840">
                <a:tc>
                  <a:txBody>
                    <a:bodyPr/>
                    <a:lstStyle/>
                    <a:p>
                      <a:pPr algn="l" fontAlgn="ctr"/>
                      <a:endParaRPr lang="en-US" sz="1600" dirty="0">
                        <a:effectLst/>
                      </a:endParaRPr>
                    </a:p>
                  </a:txBody>
                  <a:tcPr marL="47625" marR="47625" marT="47625" marB="47625" anchor="ctr"/>
                </a:tc>
                <a:tc>
                  <a:txBody>
                    <a:bodyPr/>
                    <a:lstStyle/>
                    <a:p>
                      <a:pPr algn="l" rtl="0" fontAlgn="ctr"/>
                      <a:r>
                        <a:rPr lang="es-419" sz="1600" b="1">
                          <a:effectLst/>
                        </a:rPr>
                        <a:t>Decimal</a:t>
                      </a:r>
                    </a:p>
                  </a:txBody>
                  <a:tcPr marL="47625" marR="47625" marT="47625" marB="47625"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600" b="1">
                          <a:effectLst/>
                        </a:rPr>
                        <a:t>Binario</a:t>
                      </a:r>
                    </a:p>
                  </a:txBody>
                  <a:tcPr/>
                </a:tc>
                <a:extLst>
                  <a:ext uri="{0D108BD9-81ED-4DB2-BD59-A6C34878D82A}">
                    <a16:rowId xmlns:a16="http://schemas.microsoft.com/office/drawing/2014/main" xmlns="" val="1757022524"/>
                  </a:ext>
                </a:extLst>
              </a:tr>
              <a:tr h="370840">
                <a:tc>
                  <a:txBody>
                    <a:bodyPr/>
                    <a:lstStyle/>
                    <a:p>
                      <a:pPr algn="r" rtl="0" fontAlgn="ctr"/>
                      <a:r>
                        <a:rPr lang="es-419" sz="1600" b="0">
                          <a:effectLst/>
                        </a:rPr>
                        <a:t>Dirección IPv4</a:t>
                      </a:r>
                    </a:p>
                  </a:txBody>
                  <a:tcPr marL="47625" marR="47625" marT="47625" marB="47625" anchor="ctr"/>
                </a:tc>
                <a:tc>
                  <a:txBody>
                    <a:bodyPr/>
                    <a:lstStyle/>
                    <a:p>
                      <a:pPr algn="r" rtl="0" fontAlgn="ctr"/>
                      <a:r>
                        <a:rPr lang="es-419" sz="1600" b="0">
                          <a:effectLst/>
                        </a:rPr>
                        <a:t>192.168.1.1</a:t>
                      </a:r>
                    </a:p>
                  </a:txBody>
                  <a:tcPr marL="47625" marR="47625" marT="47625" marB="47625" anchor="ctr"/>
                </a:tc>
                <a:tc>
                  <a:txBody>
                    <a:bodyPr/>
                    <a:lstStyle/>
                    <a:p>
                      <a:pPr rtl="0" fontAlgn="ctr"/>
                      <a:r>
                        <a:rPr lang="es-419" sz="1600" b="1" i="0">
                          <a:effectLst/>
                          <a:latin typeface="Courier New" panose="02070309020205020404" pitchFamily="49" charset="0"/>
                          <a:cs typeface="Courier New" panose="02070309020205020404" pitchFamily="49" charset="0"/>
                        </a:rPr>
                        <a:t>11000000.10101000.00000001.00000001</a:t>
                      </a:r>
                    </a:p>
                  </a:txBody>
                  <a:tcPr marL="47625" marR="47625" marT="47625" marB="47625" anchor="ctr"/>
                </a:tc>
                <a:extLst>
                  <a:ext uri="{0D108BD9-81ED-4DB2-BD59-A6C34878D82A}">
                    <a16:rowId xmlns:a16="http://schemas.microsoft.com/office/drawing/2014/main" xmlns="" val="3441354930"/>
                  </a:ext>
                </a:extLst>
              </a:tr>
              <a:tr h="370840">
                <a:tc>
                  <a:txBody>
                    <a:bodyPr/>
                    <a:lstStyle/>
                    <a:p>
                      <a:pPr algn="r" rtl="0" fontAlgn="ctr"/>
                      <a:r>
                        <a:rPr lang="es-419" sz="1600" b="0">
                          <a:effectLst/>
                        </a:rPr>
                        <a:t>Máscara Wildcard</a:t>
                      </a:r>
                    </a:p>
                  </a:txBody>
                  <a:tcPr marL="47625" marR="47625" marT="47625" marB="47625" anchor="ctr"/>
                </a:tc>
                <a:tc>
                  <a:txBody>
                    <a:bodyPr/>
                    <a:lstStyle/>
                    <a:p>
                      <a:pPr algn="r" rtl="0" fontAlgn="ctr"/>
                      <a:r>
                        <a:rPr lang="es-419" sz="1600" b="0">
                          <a:effectLst/>
                        </a:rPr>
                        <a:t>0.0.0.255</a:t>
                      </a:r>
                    </a:p>
                  </a:txBody>
                  <a:tcPr marL="47625" marR="47625" marT="47625" marB="47625" anchor="ctr"/>
                </a:tc>
                <a:tc>
                  <a:txBody>
                    <a:bodyPr/>
                    <a:lstStyle/>
                    <a:p>
                      <a:pPr rtl="0" fontAlgn="ctr"/>
                      <a:r>
                        <a:rPr lang="es-419" sz="1600" b="1" i="0">
                          <a:effectLst/>
                          <a:latin typeface="Courier New" panose="02070309020205020404" pitchFamily="49" charset="0"/>
                          <a:cs typeface="Courier New" panose="02070309020205020404" pitchFamily="49" charset="0"/>
                        </a:rPr>
                        <a:t>00000000.00000000.00000000.11111111</a:t>
                      </a:r>
                    </a:p>
                  </a:txBody>
                  <a:tcPr marL="47625" marR="47625" marT="47625" marB="47625" anchor="ctr"/>
                </a:tc>
                <a:extLst>
                  <a:ext uri="{0D108BD9-81ED-4DB2-BD59-A6C34878D82A}">
                    <a16:rowId xmlns:a16="http://schemas.microsoft.com/office/drawing/2014/main" xmlns="" val="2430653552"/>
                  </a:ext>
                </a:extLst>
              </a:tr>
              <a:tr h="370840">
                <a:tc>
                  <a:txBody>
                    <a:bodyPr/>
                    <a:lstStyle/>
                    <a:p>
                      <a:pPr algn="r" rtl="0" fontAlgn="ctr"/>
                      <a:r>
                        <a:rPr lang="es-419" sz="1600" b="1">
                          <a:effectLst/>
                        </a:rPr>
                        <a:t>Dirección IPv4 permitida</a:t>
                      </a:r>
                    </a:p>
                  </a:txBody>
                  <a:tcPr marL="47625" marR="47625" marT="47625" marB="47625" anchor="ctr"/>
                </a:tc>
                <a:tc>
                  <a:txBody>
                    <a:bodyPr/>
                    <a:lstStyle/>
                    <a:p>
                      <a:pPr algn="r" rtl="0" fontAlgn="ctr"/>
                      <a:r>
                        <a:rPr lang="es-419" sz="1600" b="1">
                          <a:effectLst/>
                        </a:rPr>
                        <a:t>192.168.1.0/24</a:t>
                      </a:r>
                    </a:p>
                  </a:txBody>
                  <a:tcPr marL="47625" marR="47625" marT="47625" marB="47625" anchor="ctr"/>
                </a:tc>
                <a:tc>
                  <a:txBody>
                    <a:bodyPr/>
                    <a:lstStyle/>
                    <a:p>
                      <a:pPr rtl="0" fontAlgn="ctr"/>
                      <a:r>
                        <a:rPr lang="es-419" sz="1600" b="1" i="0">
                          <a:effectLst/>
                          <a:latin typeface="Courier New" panose="02070309020205020404" pitchFamily="49" charset="0"/>
                          <a:cs typeface="Courier New" panose="02070309020205020404" pitchFamily="49" charset="0"/>
                        </a:rPr>
                        <a:t>11000000.10101000.00000001.00000000</a:t>
                      </a:r>
                    </a:p>
                  </a:txBody>
                  <a:tcPr marL="47625" marR="47625" marT="47625" marB="47625" anchor="ctr"/>
                </a:tc>
                <a:extLst>
                  <a:ext uri="{0D108BD9-81ED-4DB2-BD59-A6C34878D82A}">
                    <a16:rowId xmlns:a16="http://schemas.microsoft.com/office/drawing/2014/main" xmlns="" val="3280393938"/>
                  </a:ext>
                </a:extLst>
              </a:tr>
            </a:tbl>
          </a:graphicData>
        </a:graphic>
      </p:graphicFrame>
    </p:spTree>
    <p:custDataLst>
      <p:tags r:id="rId1"/>
    </p:custDataLst>
    <p:extLst>
      <p:ext uri="{BB962C8B-B14F-4D97-AF65-F5344CB8AC3E}">
        <p14:creationId xmlns:p14="http://schemas.microsoft.com/office/powerpoint/2010/main" xmlns="" val="245046775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Máscaras Wildcard en ACLs</a:t>
            </a:r>
            <a:r>
              <a:rPr lang="en-US" dirty="0"/>
              <a:t/>
            </a:r>
            <a:br>
              <a:rPr lang="en-US" dirty="0"/>
            </a:br>
            <a:r>
              <a:rPr lang="es-419" sz="2400"/>
              <a:t>Tipos de Máscaras Wildcard (Cont.)</a:t>
            </a:r>
          </a:p>
        </p:txBody>
      </p:sp>
      <p:sp>
        <p:nvSpPr>
          <p:cNvPr id="4" name="Content Placeholder 3">
            <a:extLst>
              <a:ext uri="{FF2B5EF4-FFF2-40B4-BE49-F238E27FC236}">
                <a16:creationId xmlns:a16="http://schemas.microsoft.com/office/drawing/2014/main" xmlns="" id="{4FC7C9F3-E666-F843-A015-9281B570499F}"/>
              </a:ext>
            </a:extLst>
          </p:cNvPr>
          <p:cNvSpPr>
            <a:spLocks noGrp="1"/>
          </p:cNvSpPr>
          <p:nvPr>
            <p:ph idx="1"/>
          </p:nvPr>
        </p:nvSpPr>
        <p:spPr>
          <a:xfrm>
            <a:off x="474662" y="731837"/>
            <a:ext cx="8280057" cy="1721077"/>
          </a:xfrm>
        </p:spPr>
        <p:txBody>
          <a:bodyPr/>
          <a:lstStyle/>
          <a:p>
            <a:pPr marL="0" indent="0" algn="l" rtl="0"/>
            <a:r>
              <a:rPr lang="es-419" sz="1600" b="1" dirty="0">
                <a:solidFill>
                  <a:srgbClr val="000000"/>
                </a:solidFill>
              </a:rPr>
              <a:t>Máscara Wildcard para coincidir con un rango de direcciones</a:t>
            </a:r>
          </a:p>
          <a:p>
            <a:pPr marL="342900" indent="-342900" algn="l" rtl="0">
              <a:buFont typeface="Arial" panose="020B0604020202020204" pitchFamily="34" charset="0"/>
              <a:buChar char="•"/>
            </a:pPr>
            <a:r>
              <a:rPr lang="es-419" sz="1600" dirty="0">
                <a:solidFill>
                  <a:srgbClr val="000000"/>
                </a:solidFill>
              </a:rPr>
              <a:t>ACL 10 necesita un ACE que permita todos los hosts en las redes 192.168.16.0/24, 192.168.17.0/24,..., 192.168.31.0/24. </a:t>
            </a:r>
          </a:p>
          <a:p>
            <a:pPr marL="342900" indent="-342900" algn="l" rtl="0">
              <a:buFont typeface="Arial" panose="020B0604020202020204" pitchFamily="34" charset="0"/>
              <a:buChar char="•"/>
            </a:pPr>
            <a:r>
              <a:rPr lang="es-419" sz="1600" dirty="0">
                <a:solidFill>
                  <a:srgbClr val="000000"/>
                </a:solidFill>
              </a:rPr>
              <a:t>Cuando se procesa, la máscara de Wildcard 0.0.15.255 permite todos los hosts de las redes 192.168.16.0/24 a 192.168.31.0/24. El ACE resultante en ACL 10 sería </a:t>
            </a:r>
            <a:r>
              <a:rPr lang="es-419" sz="1600" b="1" dirty="0">
                <a:solidFill>
                  <a:srgbClr val="000000"/>
                </a:solidFill>
              </a:rPr>
              <a:t>access-list 10 </a:t>
            </a:r>
            <a:r>
              <a:rPr lang="es-419" sz="1600" b="1" dirty="0" smtClean="0">
                <a:solidFill>
                  <a:srgbClr val="000000"/>
                </a:solidFill>
              </a:rPr>
              <a:t>permit </a:t>
            </a:r>
            <a:r>
              <a:rPr lang="es-419" sz="1600" b="1" dirty="0">
                <a:solidFill>
                  <a:srgbClr val="000000"/>
                </a:solidFill>
              </a:rPr>
              <a:t>192.168.16.0 0.0.15.255. </a:t>
            </a:r>
          </a:p>
          <a:p>
            <a:pPr marL="342900" indent="-342900" algn="l">
              <a:buFont typeface="Arial" panose="020B0604020202020204" pitchFamily="34" charset="0"/>
              <a:buChar char="•"/>
            </a:pPr>
            <a:endParaRPr lang="en-US" sz="1600" dirty="0">
              <a:solidFill>
                <a:srgbClr val="000000"/>
              </a:solidFill>
            </a:endParaRPr>
          </a:p>
        </p:txBody>
      </p:sp>
      <p:graphicFrame>
        <p:nvGraphicFramePr>
          <p:cNvPr id="5" name="Table 4">
            <a:extLst>
              <a:ext uri="{FF2B5EF4-FFF2-40B4-BE49-F238E27FC236}">
                <a16:creationId xmlns:a16="http://schemas.microsoft.com/office/drawing/2014/main" xmlns="" id="{E5331AB4-66C2-584A-B146-D6F7F488BE1A}"/>
              </a:ext>
            </a:extLst>
          </p:cNvPr>
          <p:cNvGraphicFramePr>
            <a:graphicFrameLocks noGrp="1"/>
          </p:cNvGraphicFramePr>
          <p:nvPr>
            <p:extLst>
              <p:ext uri="{D42A27DB-BD31-4B8C-83A1-F6EECF244321}">
                <p14:modId xmlns:p14="http://schemas.microsoft.com/office/powerpoint/2010/main" xmlns="" val="885014520"/>
              </p:ext>
            </p:extLst>
          </p:nvPr>
        </p:nvGraphicFramePr>
        <p:xfrm>
          <a:off x="636322" y="2573884"/>
          <a:ext cx="7871355" cy="1847850"/>
        </p:xfrm>
        <a:graphic>
          <a:graphicData uri="http://schemas.openxmlformats.org/drawingml/2006/table">
            <a:tbl>
              <a:tblPr firstRow="1" bandRow="1">
                <a:tableStyleId>{5C22544A-7EE6-4342-B048-85BDC9FD1C3A}</a:tableStyleId>
              </a:tblPr>
              <a:tblGrid>
                <a:gridCol w="1704624">
                  <a:extLst>
                    <a:ext uri="{9D8B030D-6E8A-4147-A177-3AD203B41FA5}">
                      <a16:colId xmlns:a16="http://schemas.microsoft.com/office/drawing/2014/main" xmlns="" val="2737826595"/>
                    </a:ext>
                  </a:extLst>
                </a:gridCol>
                <a:gridCol w="1738487">
                  <a:extLst>
                    <a:ext uri="{9D8B030D-6E8A-4147-A177-3AD203B41FA5}">
                      <a16:colId xmlns:a16="http://schemas.microsoft.com/office/drawing/2014/main" xmlns="" val="3491974834"/>
                    </a:ext>
                  </a:extLst>
                </a:gridCol>
                <a:gridCol w="4428244">
                  <a:extLst>
                    <a:ext uri="{9D8B030D-6E8A-4147-A177-3AD203B41FA5}">
                      <a16:colId xmlns:a16="http://schemas.microsoft.com/office/drawing/2014/main" xmlns="" val="2639978942"/>
                    </a:ext>
                  </a:extLst>
                </a:gridCol>
              </a:tblGrid>
              <a:tr h="370840">
                <a:tc>
                  <a:txBody>
                    <a:bodyPr/>
                    <a:lstStyle/>
                    <a:p>
                      <a:pPr algn="l" fontAlgn="ctr"/>
                      <a:endParaRPr lang="en-US" sz="1600" dirty="0">
                        <a:effectLst/>
                      </a:endParaRPr>
                    </a:p>
                  </a:txBody>
                  <a:tcPr marL="47625" marR="47625" marT="47625" marB="47625" anchor="ctr"/>
                </a:tc>
                <a:tc>
                  <a:txBody>
                    <a:bodyPr/>
                    <a:lstStyle/>
                    <a:p>
                      <a:pPr algn="l" rtl="0" fontAlgn="ctr"/>
                      <a:r>
                        <a:rPr lang="es-419" sz="1600" b="1">
                          <a:effectLst/>
                        </a:rPr>
                        <a:t>Decimal</a:t>
                      </a:r>
                    </a:p>
                  </a:txBody>
                  <a:tcPr marL="47625" marR="47625" marT="47625" marB="47625"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600" b="1">
                          <a:effectLst/>
                        </a:rPr>
                        <a:t>Binario</a:t>
                      </a:r>
                    </a:p>
                  </a:txBody>
                  <a:tcPr/>
                </a:tc>
                <a:extLst>
                  <a:ext uri="{0D108BD9-81ED-4DB2-BD59-A6C34878D82A}">
                    <a16:rowId xmlns:a16="http://schemas.microsoft.com/office/drawing/2014/main" xmlns="" val="1757022524"/>
                  </a:ext>
                </a:extLst>
              </a:tr>
              <a:tr h="370840">
                <a:tc>
                  <a:txBody>
                    <a:bodyPr/>
                    <a:lstStyle/>
                    <a:p>
                      <a:pPr algn="r" rtl="0" fontAlgn="ctr"/>
                      <a:r>
                        <a:rPr lang="es-419" b="0">
                          <a:effectLst/>
                        </a:rPr>
                        <a:t>Dirección IPv4</a:t>
                      </a:r>
                    </a:p>
                  </a:txBody>
                  <a:tcPr marL="47625" marR="47625" marT="47625" marB="47625" anchor="ctr"/>
                </a:tc>
                <a:tc>
                  <a:txBody>
                    <a:bodyPr/>
                    <a:lstStyle/>
                    <a:p>
                      <a:pPr algn="r" rtl="0" fontAlgn="ctr"/>
                      <a:r>
                        <a:rPr lang="es-419" b="0">
                          <a:effectLst/>
                        </a:rPr>
                        <a:t>192.168.16.0</a:t>
                      </a:r>
                    </a:p>
                  </a:txBody>
                  <a:tcPr marL="47625" marR="47625" marT="47625" marB="47625" anchor="ctr"/>
                </a:tc>
                <a:tc>
                  <a:txBody>
                    <a:bodyPr/>
                    <a:lstStyle/>
                    <a:p>
                      <a:pPr rtl="0" fontAlgn="ctr"/>
                      <a:r>
                        <a:rPr lang="es-419" b="1" i="0">
                          <a:effectLst/>
                          <a:latin typeface="Courier New" panose="02070309020205020404" pitchFamily="49" charset="0"/>
                          <a:cs typeface="Courier New" panose="02070309020205020404" pitchFamily="49" charset="0"/>
                        </a:rPr>
                        <a:t>11000000.10101000.00010000.00000000</a:t>
                      </a:r>
                    </a:p>
                  </a:txBody>
                  <a:tcPr marL="47625" marR="47625" marT="47625" marB="47625" anchor="ctr"/>
                </a:tc>
                <a:extLst>
                  <a:ext uri="{0D108BD9-81ED-4DB2-BD59-A6C34878D82A}">
                    <a16:rowId xmlns:a16="http://schemas.microsoft.com/office/drawing/2014/main" xmlns="" val="3441354930"/>
                  </a:ext>
                </a:extLst>
              </a:tr>
              <a:tr h="370840">
                <a:tc>
                  <a:txBody>
                    <a:bodyPr/>
                    <a:lstStyle/>
                    <a:p>
                      <a:pPr algn="r" rtl="0" fontAlgn="ctr"/>
                      <a:r>
                        <a:rPr lang="es-419" b="0">
                          <a:effectLst/>
                        </a:rPr>
                        <a:t>Máscara Wildcard</a:t>
                      </a:r>
                    </a:p>
                  </a:txBody>
                  <a:tcPr marL="47625" marR="47625" marT="47625" marB="47625" anchor="ctr"/>
                </a:tc>
                <a:tc>
                  <a:txBody>
                    <a:bodyPr/>
                    <a:lstStyle/>
                    <a:p>
                      <a:pPr algn="r" rtl="0" fontAlgn="ctr"/>
                      <a:r>
                        <a:rPr lang="es-419" b="0">
                          <a:effectLst/>
                        </a:rPr>
                        <a:t>0.0.15.255</a:t>
                      </a:r>
                    </a:p>
                  </a:txBody>
                  <a:tcPr marL="47625" marR="47625" marT="47625" marB="47625" anchor="ctr"/>
                </a:tc>
                <a:tc>
                  <a:txBody>
                    <a:bodyPr/>
                    <a:lstStyle/>
                    <a:p>
                      <a:pPr rtl="0" fontAlgn="ctr"/>
                      <a:r>
                        <a:rPr lang="es-419" b="1" i="0">
                          <a:effectLst/>
                          <a:latin typeface="Courier New" panose="02070309020205020404" pitchFamily="49" charset="0"/>
                          <a:cs typeface="Courier New" panose="02070309020205020404" pitchFamily="49" charset="0"/>
                        </a:rPr>
                        <a:t>00000000.00000000.00001111.11111111</a:t>
                      </a:r>
                    </a:p>
                  </a:txBody>
                  <a:tcPr marL="47625" marR="47625" marT="47625" marB="47625" anchor="ctr"/>
                </a:tc>
                <a:extLst>
                  <a:ext uri="{0D108BD9-81ED-4DB2-BD59-A6C34878D82A}">
                    <a16:rowId xmlns:a16="http://schemas.microsoft.com/office/drawing/2014/main" xmlns="" val="2430653552"/>
                  </a:ext>
                </a:extLst>
              </a:tr>
              <a:tr h="370840">
                <a:tc>
                  <a:txBody>
                    <a:bodyPr/>
                    <a:lstStyle/>
                    <a:p>
                      <a:pPr algn="r" rtl="0" fontAlgn="ctr"/>
                      <a:r>
                        <a:rPr lang="es-419" b="1">
                          <a:effectLst/>
                        </a:rPr>
                        <a:t>Dirección IPv4 permitida</a:t>
                      </a:r>
                    </a:p>
                  </a:txBody>
                  <a:tcPr marL="47625" marR="47625" marT="47625" marB="47625" anchor="ctr"/>
                </a:tc>
                <a:tc>
                  <a:txBody>
                    <a:bodyPr/>
                    <a:lstStyle/>
                    <a:p>
                      <a:pPr algn="r" rtl="0" fontAlgn="ctr"/>
                      <a:r>
                        <a:rPr lang="es-419" b="1">
                          <a:effectLst/>
                        </a:rPr>
                        <a:t>192.168.16.0/24</a:t>
                      </a:r>
                      <a:r>
                        <a:rPr lang="en-US" b="1">
                          <a:effectLst/>
                        </a:rPr>
                        <a:t/>
                      </a:r>
                      <a:br>
                        <a:rPr lang="en-US" b="1">
                          <a:effectLst/>
                        </a:rPr>
                      </a:br>
                      <a:r>
                        <a:rPr lang="es-419" b="1">
                          <a:effectLst/>
                        </a:rPr>
                        <a:t>to</a:t>
                      </a:r>
                      <a:r>
                        <a:rPr lang="en-US" b="1">
                          <a:effectLst/>
                        </a:rPr>
                        <a:t/>
                      </a:r>
                      <a:br>
                        <a:rPr lang="en-US" b="1">
                          <a:effectLst/>
                        </a:rPr>
                      </a:br>
                      <a:r>
                        <a:rPr lang="es-419" b="1">
                          <a:effectLst/>
                        </a:rPr>
                        <a:t>192.168.31.0/24</a:t>
                      </a:r>
                    </a:p>
                  </a:txBody>
                  <a:tcPr marL="47625" marR="47625" marT="47625" marB="47625" anchor="ctr"/>
                </a:tc>
                <a:tc>
                  <a:txBody>
                    <a:bodyPr/>
                    <a:lstStyle/>
                    <a:p>
                      <a:pPr rtl="0" fontAlgn="ctr"/>
                      <a:r>
                        <a:rPr lang="es-419" b="1" i="0">
                          <a:effectLst/>
                          <a:latin typeface="Courier New" panose="02070309020205020404" pitchFamily="49" charset="0"/>
                          <a:cs typeface="Courier New" panose="02070309020205020404" pitchFamily="49" charset="0"/>
                        </a:rPr>
                        <a:t>11000000.10101000.00010000.00000000 </a:t>
                      </a:r>
                      <a:r>
                        <a:rPr lang="en-US" b="1" i="0" dirty="0">
                          <a:effectLst/>
                          <a:latin typeface="Courier New" panose="02070309020205020404" pitchFamily="49" charset="0"/>
                          <a:cs typeface="Courier New" panose="02070309020205020404" pitchFamily="49" charset="0"/>
                        </a:rPr>
                        <a:t/>
                      </a:r>
                      <a:br>
                        <a:rPr lang="en-US" b="1" i="0" dirty="0">
                          <a:effectLst/>
                          <a:latin typeface="Courier New" panose="02070309020205020404" pitchFamily="49" charset="0"/>
                          <a:cs typeface="Courier New" panose="02070309020205020404" pitchFamily="49" charset="0"/>
                        </a:rPr>
                      </a:br>
                      <a:r>
                        <a:rPr lang="en-US" b="1" i="0" dirty="0">
                          <a:effectLst/>
                          <a:latin typeface="Courier New" panose="02070309020205020404" pitchFamily="49" charset="0"/>
                          <a:cs typeface="Courier New" panose="02070309020205020404" pitchFamily="49" charset="0"/>
                        </a:rPr>
                        <a:t/>
                      </a:r>
                      <a:br>
                        <a:rPr lang="en-US" b="1" i="0" dirty="0">
                          <a:effectLst/>
                          <a:latin typeface="Courier New" panose="02070309020205020404" pitchFamily="49" charset="0"/>
                          <a:cs typeface="Courier New" panose="02070309020205020404" pitchFamily="49" charset="0"/>
                        </a:rPr>
                      </a:br>
                      <a:r>
                        <a:rPr lang="es-419" b="1" i="0">
                          <a:effectLst/>
                          <a:latin typeface="Courier New" panose="02070309020205020404" pitchFamily="49" charset="0"/>
                          <a:cs typeface="Courier New" panose="02070309020205020404" pitchFamily="49" charset="0"/>
                        </a:rPr>
                        <a:t>11000000.10101000.00011111.00000000</a:t>
                      </a:r>
                    </a:p>
                  </a:txBody>
                  <a:tcPr marL="47625" marR="47625" marT="47625" marB="47625" anchor="ctr"/>
                </a:tc>
                <a:extLst>
                  <a:ext uri="{0D108BD9-81ED-4DB2-BD59-A6C34878D82A}">
                    <a16:rowId xmlns:a16="http://schemas.microsoft.com/office/drawing/2014/main" xmlns="" val="3280393938"/>
                  </a:ext>
                </a:extLst>
              </a:tr>
            </a:tbl>
          </a:graphicData>
        </a:graphic>
      </p:graphicFrame>
    </p:spTree>
    <p:custDataLst>
      <p:tags r:id="rId1"/>
    </p:custDataLst>
    <p:extLst>
      <p:ext uri="{BB962C8B-B14F-4D97-AF65-F5344CB8AC3E}">
        <p14:creationId xmlns:p14="http://schemas.microsoft.com/office/powerpoint/2010/main" xmlns="" val="23985366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Wildcard Masks in ACLs</a:t>
            </a:r>
            <a:r>
              <a:rPr lang="en-US" dirty="0"/>
              <a:t/>
            </a:r>
            <a:br>
              <a:rPr lang="en-US" dirty="0"/>
            </a:br>
            <a:r>
              <a:rPr lang="es-419" sz="2400"/>
              <a:t>Wildcard Mask Calculation</a:t>
            </a:r>
          </a:p>
        </p:txBody>
      </p:sp>
      <p:sp>
        <p:nvSpPr>
          <p:cNvPr id="6" name="Content Placeholder 5">
            <a:extLst>
              <a:ext uri="{FF2B5EF4-FFF2-40B4-BE49-F238E27FC236}">
                <a16:creationId xmlns:a16="http://schemas.microsoft.com/office/drawing/2014/main" xmlns="" id="{364D8DDC-34BF-0241-AB9B-7FA037D5BA12}"/>
              </a:ext>
            </a:extLst>
          </p:cNvPr>
          <p:cNvSpPr>
            <a:spLocks noGrp="1"/>
          </p:cNvSpPr>
          <p:nvPr>
            <p:ph idx="1"/>
          </p:nvPr>
        </p:nvSpPr>
        <p:spPr>
          <a:xfrm>
            <a:off x="474662" y="731837"/>
            <a:ext cx="8280057" cy="3689897"/>
          </a:xfrm>
        </p:spPr>
        <p:txBody>
          <a:bodyPr/>
          <a:lstStyle/>
          <a:p>
            <a:pPr marL="0" indent="0" algn="l" rtl="0"/>
            <a:r>
              <a:rPr lang="es-419" sz="1800">
                <a:solidFill>
                  <a:srgbClr val="000000"/>
                </a:solidFill>
              </a:rPr>
              <a:t>El cálculo de máscaras de comodín puede ser difícil. Un método abreviado es restar la máscara de subred a 255.255.255.255. Algunos ejemplos:</a:t>
            </a:r>
          </a:p>
          <a:p>
            <a:pPr marL="342900" indent="-342900" algn="l" rtl="0">
              <a:buFont typeface="Arial" panose="020B0604020202020204" pitchFamily="34" charset="0"/>
              <a:buChar char="•"/>
            </a:pPr>
            <a:r>
              <a:rPr lang="es-419" sz="1600">
                <a:solidFill>
                  <a:srgbClr val="000000"/>
                </a:solidFill>
              </a:rPr>
              <a:t>Assume you wanted an ACE in ACL 10 to permit access to all users in the 192.168.3.0/24 network. Para calcular la máscara comodín, reste la máscara de subred (255.255.255.0) de 255.255.255.255. This produces the wildcard mask 0.0.0.255. El ACE sería </a:t>
            </a:r>
            <a:r>
              <a:rPr lang="es-419" sz="1600" b="1">
                <a:solidFill>
                  <a:srgbClr val="000000"/>
                </a:solidFill>
              </a:rPr>
              <a:t>access-list 10 permiso 192.168.3.0 0.0.0.255. </a:t>
            </a:r>
          </a:p>
          <a:p>
            <a:pPr marL="342900" indent="-342900" algn="l" rtl="0">
              <a:buFont typeface="Arial" panose="020B0604020202020204" pitchFamily="34" charset="0"/>
              <a:buChar char="•"/>
            </a:pPr>
            <a:r>
              <a:rPr lang="es-419" sz="1600">
                <a:solidFill>
                  <a:srgbClr val="000000"/>
                </a:solidFill>
              </a:rPr>
              <a:t>Assume you wanted an ACE in ACL 10 to permit network access for the 14 users in the subnet 192.168.3.32/28. Resta la subred (es decir, 255.255.255.240) de 255.255.255.255. El resultado genera la máscara wildcard 0.0.0.15. El ACE sería </a:t>
            </a:r>
            <a:r>
              <a:rPr lang="es-419" sz="1600" b="1">
                <a:solidFill>
                  <a:srgbClr val="000000"/>
                </a:solidFill>
              </a:rPr>
              <a:t>access-list 10 permiso 192.168.3.32 0.0.0.15. </a:t>
            </a:r>
          </a:p>
          <a:p>
            <a:pPr marL="342900" indent="-342900" algn="l" rtl="0">
              <a:buFont typeface="Arial" panose="020B0604020202020204" pitchFamily="34" charset="0"/>
              <a:buChar char="•"/>
            </a:pPr>
            <a:r>
              <a:rPr lang="es-419" sz="1600">
                <a:solidFill>
                  <a:srgbClr val="000000"/>
                </a:solidFill>
              </a:rPr>
              <a:t>Supongamos que necesitaba una ACE en ACL 10 para permitir sólo las redes 192.168.10.0 y 192.168.11.0. Estas dos redes se pueden resumir como 192.168.10.0/23, que es una máscara de subred de 255.255.254.0. Resta la máscara de subred 255.255.254.0 de 255.255.255.255. El resultado genera la máscara wildcard 0.0.1.255. El ACE resultante en ACL 10 sería </a:t>
            </a:r>
            <a:r>
              <a:rPr lang="es-419" sz="1600" b="1">
                <a:solidFill>
                  <a:srgbClr val="000000"/>
                </a:solidFill>
              </a:rPr>
              <a:t>access-list 10 permit 192.168.10.0 0.0.1.255.</a:t>
            </a:r>
          </a:p>
          <a:p>
            <a:pPr marL="342900" indent="-342900" algn="l">
              <a:buFont typeface="Arial" panose="020B0604020202020204" pitchFamily="34" charset="0"/>
              <a:buChar char="•"/>
            </a:pPr>
            <a:endParaRPr lang="en-US" sz="1800" dirty="0">
              <a:solidFill>
                <a:srgbClr val="000000"/>
              </a:solidFill>
            </a:endParaRPr>
          </a:p>
          <a:p>
            <a:pPr marL="342900" indent="-342900" algn="l">
              <a:buFont typeface="Arial" panose="020B0604020202020204" pitchFamily="34" charset="0"/>
              <a:buChar char="•"/>
            </a:pPr>
            <a:endParaRPr lang="en-US" sz="1800" dirty="0">
              <a:solidFill>
                <a:srgbClr val="000000"/>
              </a:solidFill>
            </a:endParaRPr>
          </a:p>
        </p:txBody>
      </p:sp>
    </p:spTree>
    <p:custDataLst>
      <p:tags r:id="rId1"/>
    </p:custDataLst>
    <p:extLst>
      <p:ext uri="{BB962C8B-B14F-4D97-AF65-F5344CB8AC3E}">
        <p14:creationId xmlns:p14="http://schemas.microsoft.com/office/powerpoint/2010/main" xmlns="" val="25095378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Máscaras Wildcard en ACLs</a:t>
            </a:r>
            <a:r>
              <a:rPr lang="en-US" dirty="0"/>
              <a:t/>
            </a:r>
            <a:br>
              <a:rPr lang="en-US" dirty="0"/>
            </a:br>
            <a:r>
              <a:rPr lang="es-419" sz="2400"/>
              <a:t>Palabras clave de una máscara Wildcard</a:t>
            </a:r>
          </a:p>
        </p:txBody>
      </p:sp>
      <p:sp>
        <p:nvSpPr>
          <p:cNvPr id="4" name="Content Placeholder 3">
            <a:extLst>
              <a:ext uri="{FF2B5EF4-FFF2-40B4-BE49-F238E27FC236}">
                <a16:creationId xmlns:a16="http://schemas.microsoft.com/office/drawing/2014/main" xmlns="" id="{5215CBA2-A914-3C4A-990E-73359DAA5DB9}"/>
              </a:ext>
            </a:extLst>
          </p:cNvPr>
          <p:cNvSpPr>
            <a:spLocks noGrp="1"/>
          </p:cNvSpPr>
          <p:nvPr>
            <p:ph idx="1"/>
          </p:nvPr>
        </p:nvSpPr>
        <p:spPr>
          <a:xfrm>
            <a:off x="474662" y="731837"/>
            <a:ext cx="8280057" cy="3689897"/>
          </a:xfrm>
        </p:spPr>
        <p:txBody>
          <a:bodyPr/>
          <a:lstStyle/>
          <a:p>
            <a:pPr marL="0" indent="0" algn="l" rtl="0"/>
            <a:r>
              <a:rPr lang="es-419" sz="1600" dirty="0">
                <a:solidFill>
                  <a:srgbClr val="000000"/>
                </a:solidFill>
              </a:rPr>
              <a:t>Cisco IOS proporciona dos palabras clave para identificar los usos más comunes del enmascaramiento Wildcard. Las dos palabras clave son:</a:t>
            </a:r>
          </a:p>
          <a:p>
            <a:pPr marL="342900" indent="-342900" algn="l" rtl="0">
              <a:buFont typeface="Arial" panose="020B0604020202020204" pitchFamily="34" charset="0"/>
              <a:buChar char="•"/>
            </a:pPr>
            <a:r>
              <a:rPr lang="es-419" sz="1600" b="1" dirty="0">
                <a:solidFill>
                  <a:srgbClr val="000000"/>
                </a:solidFill>
              </a:rPr>
              <a:t>La palabra clave host</a:t>
            </a:r>
            <a:r>
              <a:rPr lang="es-419" sz="1600" dirty="0">
                <a:solidFill>
                  <a:srgbClr val="000000"/>
                </a:solidFill>
              </a:rPr>
              <a:t> - reemplaza la máscara 0.0.0.0. Esta máscara indica que todos los bits de direcciones IPv4 deben coincidir para filtrar solo una dirección de host.</a:t>
            </a:r>
          </a:p>
          <a:p>
            <a:pPr marL="342900" indent="-342900" algn="l" rtl="0">
              <a:buFont typeface="Arial" panose="020B0604020202020204" pitchFamily="34" charset="0"/>
              <a:buChar char="•"/>
            </a:pPr>
            <a:r>
              <a:rPr lang="es-419" sz="1600" b="1" dirty="0">
                <a:solidFill>
                  <a:srgbClr val="000000"/>
                </a:solidFill>
              </a:rPr>
              <a:t>Any</a:t>
            </a:r>
            <a:r>
              <a:rPr lang="es-419" sz="1600" dirty="0">
                <a:solidFill>
                  <a:srgbClr val="000000"/>
                </a:solidFill>
              </a:rPr>
              <a:t> sustituye la mascara 255.255.255.255 Esta máscara establece que se omita la dirección IPv4 completa o que se acepte cualquier dirección.</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xmlns="" val="16693209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4.3 Pautas para la creación de ACL</a:t>
            </a:r>
          </a:p>
        </p:txBody>
      </p:sp>
    </p:spTree>
    <p:custDataLst>
      <p:tags r:id="rId1"/>
    </p:custDataLst>
    <p:extLst>
      <p:ext uri="{BB962C8B-B14F-4D97-AF65-F5344CB8AC3E}">
        <p14:creationId xmlns:p14="http://schemas.microsoft.com/office/powerpoint/2010/main" xmlns="" val="1016896985"/>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Directrices para la creación de ACL</a:t>
            </a:r>
            <a:r>
              <a:rPr lang="es-419" sz="2400"/>
              <a:t>Númerolimitado de ACL por interfaz</a:t>
            </a:r>
          </a:p>
        </p:txBody>
      </p:sp>
      <p:sp>
        <p:nvSpPr>
          <p:cNvPr id="5" name="Content Placeholder 4">
            <a:extLst>
              <a:ext uri="{FF2B5EF4-FFF2-40B4-BE49-F238E27FC236}">
                <a16:creationId xmlns:a16="http://schemas.microsoft.com/office/drawing/2014/main" xmlns="" id="{F97EAED2-1894-4945-BC7B-07578448B148}"/>
              </a:ext>
            </a:extLst>
          </p:cNvPr>
          <p:cNvSpPr>
            <a:spLocks noGrp="1"/>
          </p:cNvSpPr>
          <p:nvPr>
            <p:ph idx="1"/>
          </p:nvPr>
        </p:nvSpPr>
        <p:spPr>
          <a:xfrm>
            <a:off x="474662" y="731838"/>
            <a:ext cx="8280057" cy="1104220"/>
          </a:xfrm>
        </p:spPr>
        <p:txBody>
          <a:bodyPr/>
          <a:lstStyle/>
          <a:p>
            <a:pPr marL="0" indent="0" algn="l" rtl="0"/>
            <a:r>
              <a:rPr lang="es-419" sz="1600">
                <a:solidFill>
                  <a:srgbClr val="000000"/>
                </a:solidFill>
              </a:rPr>
              <a:t>Existe un límite en el número de ACL que se pueden aplicar en una interfaz de router. Por ejemplo, una interfaz dual-stack de un router (es decir, IPv4 e IPv6) puede tener hasta cuatro ACL aplicadas, como se muestra en la figura.</a:t>
            </a:r>
            <a:r>
              <a:rPr lang="es-419" sz="1600" b="1">
                <a:solidFill>
                  <a:srgbClr val="000000"/>
                </a:solidFill>
              </a:rPr>
              <a:t> </a:t>
            </a:r>
          </a:p>
          <a:p>
            <a:pPr marL="0" indent="0" algn="l" rtl="0"/>
            <a:r>
              <a:rPr lang="es-419" sz="1600">
                <a:solidFill>
                  <a:srgbClr val="000000"/>
                </a:solidFill>
              </a:rPr>
              <a:t>Específicamente, una interfaz de router puede tener:</a:t>
            </a:r>
          </a:p>
          <a:p>
            <a:pPr marL="342900" indent="-342900" algn="l">
              <a:buFont typeface="Arial" panose="020B0604020202020204" pitchFamily="34" charset="0"/>
              <a:buChar char="•"/>
            </a:pPr>
            <a:endParaRPr lang="en-US" sz="1400" dirty="0">
              <a:solidFill>
                <a:srgbClr val="000000"/>
              </a:solidFill>
            </a:endParaRPr>
          </a:p>
          <a:p>
            <a:pPr marL="0" indent="0" algn="l"/>
            <a:endParaRPr lang="en-US" sz="1600" dirty="0">
              <a:solidFill>
                <a:srgbClr val="000000"/>
              </a:solidFill>
            </a:endParaRPr>
          </a:p>
        </p:txBody>
      </p:sp>
      <p:sp>
        <p:nvSpPr>
          <p:cNvPr id="2" name="Rectangle 1">
            <a:extLst>
              <a:ext uri="{FF2B5EF4-FFF2-40B4-BE49-F238E27FC236}">
                <a16:creationId xmlns:a16="http://schemas.microsoft.com/office/drawing/2014/main" xmlns="" id="{6EF701E8-07B2-4B78-8D1C-99FCCAB5E3EF}"/>
              </a:ext>
            </a:extLst>
          </p:cNvPr>
          <p:cNvSpPr/>
          <p:nvPr/>
        </p:nvSpPr>
        <p:spPr>
          <a:xfrm>
            <a:off x="474662" y="1868036"/>
            <a:ext cx="3931996" cy="2369880"/>
          </a:xfrm>
          <a:prstGeom prst="rect">
            <a:avLst/>
          </a:prstGeom>
        </p:spPr>
        <p:txBody>
          <a:bodyPr wrap="square">
            <a:spAutoFit/>
          </a:bodyPr>
          <a:lstStyle/>
          <a:p>
            <a:pPr marL="342900" indent="-342900" rtl="0">
              <a:buFont typeface="Arial" panose="020B0604020202020204" pitchFamily="34" charset="0"/>
              <a:buChar char="•"/>
            </a:pPr>
            <a:r>
              <a:rPr lang="es-419" sz="1600">
                <a:solidFill>
                  <a:srgbClr val="000000"/>
                </a:solidFill>
              </a:rPr>
              <a:t>Una ACL IPv4 saliente.</a:t>
            </a:r>
          </a:p>
          <a:p>
            <a:pPr marL="342900" indent="-342900" rtl="0">
              <a:buFont typeface="Arial" panose="020B0604020202020204" pitchFamily="34" charset="0"/>
              <a:buChar char="•"/>
            </a:pPr>
            <a:r>
              <a:rPr lang="es-419" sz="1600">
                <a:solidFill>
                  <a:srgbClr val="000000"/>
                </a:solidFill>
              </a:rPr>
              <a:t>Una ACL IPv4 entrante.</a:t>
            </a:r>
          </a:p>
          <a:p>
            <a:pPr marL="342900" indent="-342900" rtl="0">
              <a:buFont typeface="Arial" panose="020B0604020202020204" pitchFamily="34" charset="0"/>
              <a:buChar char="•"/>
            </a:pPr>
            <a:r>
              <a:rPr lang="es-419" sz="1600">
                <a:solidFill>
                  <a:srgbClr val="000000"/>
                </a:solidFill>
              </a:rPr>
              <a:t>Una ACL IPv6 entrante.</a:t>
            </a:r>
          </a:p>
          <a:p>
            <a:pPr marL="342900" indent="-342900" rtl="0">
              <a:buFont typeface="Arial" panose="020B0604020202020204" pitchFamily="34" charset="0"/>
              <a:buChar char="•"/>
            </a:pPr>
            <a:r>
              <a:rPr lang="es-419" sz="1600">
                <a:solidFill>
                  <a:srgbClr val="000000"/>
                </a:solidFill>
              </a:rPr>
              <a:t>Una ACL IPv6 saliente.</a:t>
            </a:r>
          </a:p>
          <a:p>
            <a:pPr marL="342900" indent="-342900">
              <a:buFont typeface="Arial" panose="020B0604020202020204" pitchFamily="34" charset="0"/>
              <a:buChar char="•"/>
            </a:pPr>
            <a:endParaRPr lang="en-US" sz="1200" b="1" dirty="0">
              <a:solidFill>
                <a:srgbClr val="000000"/>
              </a:solidFill>
            </a:endParaRPr>
          </a:p>
          <a:p>
            <a:pPr marL="342900" indent="-342900">
              <a:buFont typeface="Arial" panose="020B0604020202020204" pitchFamily="34" charset="0"/>
              <a:buChar char="•"/>
            </a:pPr>
            <a:endParaRPr lang="en-US" sz="1200" b="1" dirty="0">
              <a:solidFill>
                <a:srgbClr val="000000"/>
              </a:solidFill>
            </a:endParaRPr>
          </a:p>
          <a:p>
            <a:pPr marL="342900" indent="-342900">
              <a:buFont typeface="Arial" panose="020B0604020202020204" pitchFamily="34" charset="0"/>
              <a:buChar char="•"/>
            </a:pPr>
            <a:endParaRPr lang="en-US" sz="1200" b="1" dirty="0">
              <a:solidFill>
                <a:srgbClr val="000000"/>
              </a:solidFill>
            </a:endParaRPr>
          </a:p>
          <a:p>
            <a:pPr rtl="0"/>
            <a:r>
              <a:rPr lang="es-419" sz="1200" b="1">
                <a:solidFill>
                  <a:srgbClr val="000000"/>
                </a:solidFill>
              </a:rPr>
              <a:t>Note</a:t>
            </a:r>
            <a:r>
              <a:rPr lang="es-419" sz="1200">
                <a:solidFill>
                  <a:srgbClr val="000000"/>
                </a:solidFill>
              </a:rPr>
              <a:t>: las ACL no deben configurarse en ambos sentidos. El número de ACL y su dirección aplicada a la interfaz dependerá de la política de seguridad de la organización. </a:t>
            </a:r>
          </a:p>
        </p:txBody>
      </p:sp>
      <p:pic>
        <p:nvPicPr>
          <p:cNvPr id="7" name="Picture 6">
            <a:extLst>
              <a:ext uri="{FF2B5EF4-FFF2-40B4-BE49-F238E27FC236}">
                <a16:creationId xmlns:a16="http://schemas.microsoft.com/office/drawing/2014/main" xmlns="" id="{BD109AAC-C779-C54A-B871-5288A9E91D19}"/>
              </a:ext>
            </a:extLst>
          </p:cNvPr>
          <p:cNvPicPr>
            <a:picLocks noChangeAspect="1"/>
          </p:cNvPicPr>
          <p:nvPr/>
        </p:nvPicPr>
        <p:blipFill>
          <a:blip r:embed="rId4"/>
          <a:stretch>
            <a:fillRect/>
          </a:stretch>
        </p:blipFill>
        <p:spPr>
          <a:xfrm>
            <a:off x="4572000" y="2054578"/>
            <a:ext cx="3686009" cy="2766236"/>
          </a:xfrm>
          <a:prstGeom prst="rect">
            <a:avLst/>
          </a:prstGeom>
        </p:spPr>
      </p:pic>
    </p:spTree>
    <p:custDataLst>
      <p:tags r:id="rId1"/>
    </p:custDataLst>
    <p:extLst>
      <p:ext uri="{BB962C8B-B14F-4D97-AF65-F5344CB8AC3E}">
        <p14:creationId xmlns:p14="http://schemas.microsoft.com/office/powerpoint/2010/main" xmlns="" val="42154590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es-419"/>
              <a:t>Objetivos del módulo</a:t>
            </a:r>
          </a:p>
        </p:txBody>
      </p:sp>
      <p:sp>
        <p:nvSpPr>
          <p:cNvPr id="2" name="Content Placeholder 1">
            <a:extLst>
              <a:ext uri="{FF2B5EF4-FFF2-40B4-BE49-F238E27FC236}">
                <a16:creationId xmlns:a16="http://schemas.microsoft.com/office/drawing/2014/main" xmlns="" id="{578E99C3-C6EF-8348-99C6-8024418DDEF2}"/>
              </a:ext>
            </a:extLst>
          </p:cNvPr>
          <p:cNvSpPr>
            <a:spLocks noGrp="1"/>
          </p:cNvSpPr>
          <p:nvPr>
            <p:ph idx="1"/>
          </p:nvPr>
        </p:nvSpPr>
        <p:spPr>
          <a:xfrm>
            <a:off x="144065" y="798944"/>
            <a:ext cx="8853286" cy="757551"/>
          </a:xfrm>
        </p:spPr>
        <p:txBody>
          <a:bodyPr/>
          <a:lstStyle/>
          <a:p>
            <a:pPr marL="0" lvl="0" indent="0" defTabSz="914400" rtl="0" eaLnBrk="0" hangingPunct="0">
              <a:spcBef>
                <a:spcPct val="0"/>
              </a:spcBef>
              <a:spcAft>
                <a:spcPct val="0"/>
              </a:spcAft>
              <a:buClrTx/>
              <a:buSzTx/>
              <a:buNone/>
            </a:pPr>
            <a:r>
              <a:rPr lang="es-419" sz="1400" b="1">
                <a:solidFill>
                  <a:schemeClr val="tx1"/>
                </a:solidFill>
                <a:ea typeface="Calibri" panose="020F0502020204030204" pitchFamily="34" charset="0"/>
                <a:cs typeface="Calibri" panose="020F0502020204030204" pitchFamily="34" charset="0"/>
              </a:rPr>
              <a:t>Titulo de Modulo: </a:t>
            </a:r>
            <a:r>
              <a:rPr lang="es-419" sz="1400">
                <a:solidFill>
                  <a:schemeClr val="tx1"/>
                </a:solidFill>
                <a:ea typeface="Calibri" panose="020F0502020204030204" pitchFamily="34" charset="0"/>
                <a:cs typeface="Calibri" panose="020F0502020204030204" pitchFamily="34" charset="0"/>
              </a:rPr>
              <a:t>Conceptos de ACL </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rtl="0" eaLnBrk="0" hangingPunct="0">
              <a:spcBef>
                <a:spcPct val="0"/>
              </a:spcBef>
              <a:spcAft>
                <a:spcPct val="0"/>
              </a:spcAft>
              <a:buClrTx/>
              <a:buSzTx/>
              <a:buNone/>
            </a:pPr>
            <a:r>
              <a:rPr lang="es-419" sz="1400" b="1">
                <a:solidFill>
                  <a:schemeClr val="tx1"/>
                </a:solidFill>
                <a:ea typeface="Calibri" panose="020F0502020204030204" pitchFamily="34" charset="0"/>
                <a:cs typeface="Calibri" panose="020F0502020204030204" pitchFamily="34" charset="0"/>
              </a:rPr>
              <a:t>Objetivo de Modulo</a:t>
            </a:r>
            <a:r>
              <a:rPr lang="es-419" sz="1400">
                <a:solidFill>
                  <a:schemeClr val="tx1"/>
                </a:solidFill>
                <a:ea typeface="Calibri" panose="020F0502020204030204" pitchFamily="34" charset="0"/>
                <a:cs typeface="Calibri" panose="020F0502020204030204" pitchFamily="34" charset="0"/>
              </a:rPr>
              <a:t>: </a:t>
            </a:r>
            <a:r>
              <a:rPr lang="es-419"/>
              <a:t>Explique la forma en que se utilizan las ACL como parte de una política de seguridad de red.</a:t>
            </a:r>
          </a:p>
        </p:txBody>
      </p:sp>
      <p:graphicFrame>
        <p:nvGraphicFramePr>
          <p:cNvPr id="3" name="Table 2">
            <a:extLst>
              <a:ext uri="{FF2B5EF4-FFF2-40B4-BE49-F238E27FC236}">
                <a16:creationId xmlns:a16="http://schemas.microsoft.com/office/drawing/2014/main" xmlns="" id="{2203BE17-8BB3-DF41-A2CF-06DE014D1956}"/>
              </a:ext>
            </a:extLst>
          </p:cNvPr>
          <p:cNvGraphicFramePr>
            <a:graphicFrameLocks noGrp="1"/>
          </p:cNvGraphicFramePr>
          <p:nvPr>
            <p:extLst>
              <p:ext uri="{D42A27DB-BD31-4B8C-83A1-F6EECF244321}">
                <p14:modId xmlns:p14="http://schemas.microsoft.com/office/powerpoint/2010/main" xmlns="" val="2504052279"/>
              </p:ext>
            </p:extLst>
          </p:nvPr>
        </p:nvGraphicFramePr>
        <p:xfrm>
          <a:off x="450866" y="1832941"/>
          <a:ext cx="7896830" cy="2426970"/>
        </p:xfrm>
        <a:graphic>
          <a:graphicData uri="http://schemas.openxmlformats.org/drawingml/2006/table">
            <a:tbl>
              <a:tblPr firstRow="1" bandRow="1">
                <a:tableStyleId>{5C22544A-7EE6-4342-B048-85BDC9FD1C3A}</a:tableStyleId>
              </a:tblPr>
              <a:tblGrid>
                <a:gridCol w="3014823">
                  <a:extLst>
                    <a:ext uri="{9D8B030D-6E8A-4147-A177-3AD203B41FA5}">
                      <a16:colId xmlns:a16="http://schemas.microsoft.com/office/drawing/2014/main" xmlns="" val="2579019526"/>
                    </a:ext>
                  </a:extLst>
                </a:gridCol>
                <a:gridCol w="4882007">
                  <a:extLst>
                    <a:ext uri="{9D8B030D-6E8A-4147-A177-3AD203B41FA5}">
                      <a16:colId xmlns:a16="http://schemas.microsoft.com/office/drawing/2014/main" xmlns="" val="1764220437"/>
                    </a:ext>
                  </a:extLst>
                </a:gridCol>
              </a:tblGrid>
              <a:tr h="272843">
                <a:tc>
                  <a:txBody>
                    <a:bodyPr/>
                    <a:lstStyle/>
                    <a:p>
                      <a:pPr algn="l" rtl="0" fontAlgn="ctr"/>
                      <a:r>
                        <a:rPr lang="es-419" sz="1600" b="1">
                          <a:effectLst/>
                        </a:rPr>
                        <a:t>Título del tema</a:t>
                      </a:r>
                    </a:p>
                  </a:txBody>
                  <a:tcPr marL="47625" marR="47625" marT="47625" marB="47625" anchor="ctr"/>
                </a:tc>
                <a:tc>
                  <a:txBody>
                    <a:bodyPr/>
                    <a:lstStyle/>
                    <a:p>
                      <a:pPr algn="l" rtl="0" fontAlgn="ctr"/>
                      <a:r>
                        <a:rPr lang="es-419" sz="1600" b="1">
                          <a:effectLst/>
                        </a:rPr>
                        <a:t>Objetivo del tema</a:t>
                      </a:r>
                    </a:p>
                  </a:txBody>
                  <a:tcPr marL="47625" marR="47625" marT="47625" marB="47625" anchor="ctr"/>
                </a:tc>
                <a:extLst>
                  <a:ext uri="{0D108BD9-81ED-4DB2-BD59-A6C34878D82A}">
                    <a16:rowId xmlns:a16="http://schemas.microsoft.com/office/drawing/2014/main" xmlns="" val="742401779"/>
                  </a:ext>
                </a:extLst>
              </a:tr>
              <a:tr h="272843">
                <a:tc>
                  <a:txBody>
                    <a:bodyPr/>
                    <a:lstStyle/>
                    <a:p>
                      <a:pPr rtl="0" fontAlgn="ctr"/>
                      <a:r>
                        <a:rPr lang="es-419" sz="1600" b="1">
                          <a:solidFill>
                            <a:schemeClr val="bg1"/>
                          </a:solidFill>
                          <a:effectLst/>
                        </a:rPr>
                        <a:t>Propósito de las ACL</a:t>
                      </a:r>
                    </a:p>
                  </a:txBody>
                  <a:tcPr marL="47625" marR="47625" marT="47625" marB="47625" anchor="ctr">
                    <a:solidFill>
                      <a:schemeClr val="accent1"/>
                    </a:solidFill>
                  </a:tcPr>
                </a:tc>
                <a:tc>
                  <a:txBody>
                    <a:bodyPr/>
                    <a:lstStyle/>
                    <a:p>
                      <a:pPr rtl="0" fontAlgn="ctr"/>
                      <a:r>
                        <a:rPr lang="es-419" sz="1600" b="0">
                          <a:effectLst/>
                        </a:rPr>
                        <a:t>Explicar de qué manera las listas ACL filtran el tráfico.</a:t>
                      </a:r>
                    </a:p>
                  </a:txBody>
                  <a:tcPr marL="47625" marR="47625" marT="47625" marB="47625" anchor="ctr"/>
                </a:tc>
                <a:extLst>
                  <a:ext uri="{0D108BD9-81ED-4DB2-BD59-A6C34878D82A}">
                    <a16:rowId xmlns:a16="http://schemas.microsoft.com/office/drawing/2014/main" xmlns="" val="3150950737"/>
                  </a:ext>
                </a:extLst>
              </a:tr>
              <a:tr h="272843">
                <a:tc>
                  <a:txBody>
                    <a:bodyPr/>
                    <a:lstStyle/>
                    <a:p>
                      <a:pPr rtl="0" fontAlgn="ctr"/>
                      <a:r>
                        <a:rPr lang="es-419" sz="1600" b="1">
                          <a:solidFill>
                            <a:schemeClr val="bg1"/>
                          </a:solidFill>
                          <a:effectLst/>
                        </a:rPr>
                        <a:t>Máscaras Wildcard en ACL</a:t>
                      </a:r>
                    </a:p>
                  </a:txBody>
                  <a:tcPr marL="47625" marR="47625" marT="47625" marB="47625" anchor="ctr">
                    <a:solidFill>
                      <a:schemeClr val="accent1"/>
                    </a:solidFill>
                  </a:tcPr>
                </a:tc>
                <a:tc>
                  <a:txBody>
                    <a:bodyPr/>
                    <a:lstStyle/>
                    <a:p>
                      <a:pPr rtl="0" fontAlgn="ctr"/>
                      <a:r>
                        <a:rPr lang="es-419" sz="1600" b="0">
                          <a:effectLst/>
                        </a:rPr>
                        <a:t>Explique la forma en que las ACL utilizan máscaras de comodín.</a:t>
                      </a:r>
                    </a:p>
                  </a:txBody>
                  <a:tcPr marL="47625" marR="47625" marT="47625" marB="47625" anchor="ctr"/>
                </a:tc>
                <a:extLst>
                  <a:ext uri="{0D108BD9-81ED-4DB2-BD59-A6C34878D82A}">
                    <a16:rowId xmlns:a16="http://schemas.microsoft.com/office/drawing/2014/main" xmlns="" val="2772085455"/>
                  </a:ext>
                </a:extLst>
              </a:tr>
              <a:tr h="272843">
                <a:tc>
                  <a:txBody>
                    <a:bodyPr/>
                    <a:lstStyle/>
                    <a:p>
                      <a:pPr rtl="0" fontAlgn="ctr"/>
                      <a:r>
                        <a:rPr lang="es-419" sz="1600" b="1">
                          <a:solidFill>
                            <a:schemeClr val="bg1"/>
                          </a:solidFill>
                          <a:effectLst/>
                        </a:rPr>
                        <a:t>Pautas para la creación de ACL</a:t>
                      </a:r>
                    </a:p>
                  </a:txBody>
                  <a:tcPr marL="47625" marR="47625" marT="47625" marB="47625" anchor="ctr">
                    <a:solidFill>
                      <a:schemeClr val="accent1"/>
                    </a:solidFill>
                  </a:tcPr>
                </a:tc>
                <a:tc>
                  <a:txBody>
                    <a:bodyPr/>
                    <a:lstStyle/>
                    <a:p>
                      <a:pPr rtl="0" fontAlgn="ctr"/>
                      <a:r>
                        <a:rPr lang="es-419" sz="1600" b="0">
                          <a:effectLst/>
                        </a:rPr>
                        <a:t>Explique cómo se crea una ACL.</a:t>
                      </a:r>
                    </a:p>
                  </a:txBody>
                  <a:tcPr marL="47625" marR="47625" marT="47625" marB="47625" anchor="ctr"/>
                </a:tc>
                <a:extLst>
                  <a:ext uri="{0D108BD9-81ED-4DB2-BD59-A6C34878D82A}">
                    <a16:rowId xmlns:a16="http://schemas.microsoft.com/office/drawing/2014/main" xmlns="" val="3228802595"/>
                  </a:ext>
                </a:extLst>
              </a:tr>
              <a:tr h="272843">
                <a:tc>
                  <a:txBody>
                    <a:bodyPr/>
                    <a:lstStyle/>
                    <a:p>
                      <a:pPr rtl="0" fontAlgn="ctr"/>
                      <a:r>
                        <a:rPr lang="es-419" sz="1600" b="1">
                          <a:solidFill>
                            <a:schemeClr val="bg1"/>
                          </a:solidFill>
                          <a:effectLst/>
                        </a:rPr>
                        <a:t>Tipos de ACL IPv4</a:t>
                      </a:r>
                    </a:p>
                  </a:txBody>
                  <a:tcPr marL="47625" marR="47625" marT="47625" marB="47625" anchor="ctr">
                    <a:solidFill>
                      <a:schemeClr val="accent1"/>
                    </a:solidFill>
                  </a:tcPr>
                </a:tc>
                <a:tc>
                  <a:txBody>
                    <a:bodyPr/>
                    <a:lstStyle/>
                    <a:p>
                      <a:pPr rtl="0" fontAlgn="ctr"/>
                      <a:r>
                        <a:rPr lang="es-419" sz="1600" b="0">
                          <a:effectLst/>
                        </a:rPr>
                        <a:t>Compare las ACL IPv4 estándar y extendidas.</a:t>
                      </a:r>
                    </a:p>
                  </a:txBody>
                  <a:tcPr marL="47625" marR="47625" marT="47625" marB="47625" anchor="ctr"/>
                </a:tc>
                <a:extLst>
                  <a:ext uri="{0D108BD9-81ED-4DB2-BD59-A6C34878D82A}">
                    <a16:rowId xmlns:a16="http://schemas.microsoft.com/office/drawing/2014/main" xmlns="" val="3134809945"/>
                  </a:ext>
                </a:extLst>
              </a:tr>
            </a:tbl>
          </a:graphicData>
        </a:graphic>
      </p:graphicFrame>
    </p:spTree>
    <p:custDataLst>
      <p:tags r:id="rId1"/>
    </p:custDataLst>
    <p:extLst>
      <p:ext uri="{BB962C8B-B14F-4D97-AF65-F5344CB8AC3E}">
        <p14:creationId xmlns:p14="http://schemas.microsoft.com/office/powerpoint/2010/main" xmlns="" val="111192384"/>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Pautas para la creación de listas</a:t>
            </a:r>
            <a:r>
              <a:rPr lang="en-US" dirty="0"/>
              <a:t/>
            </a:r>
            <a:br>
              <a:rPr lang="en-US" dirty="0"/>
            </a:br>
            <a:r>
              <a:rPr lang="es-419" sz="2400"/>
              <a:t>ACL Prácticas recomendadas</a:t>
            </a:r>
          </a:p>
        </p:txBody>
      </p:sp>
      <p:sp>
        <p:nvSpPr>
          <p:cNvPr id="4" name="Content Placeholder 3">
            <a:extLst>
              <a:ext uri="{FF2B5EF4-FFF2-40B4-BE49-F238E27FC236}">
                <a16:creationId xmlns:a16="http://schemas.microsoft.com/office/drawing/2014/main" xmlns="" id="{5E9CBFF3-30E5-5E4B-B487-D6C014376569}"/>
              </a:ext>
            </a:extLst>
          </p:cNvPr>
          <p:cNvSpPr>
            <a:spLocks noGrp="1"/>
          </p:cNvSpPr>
          <p:nvPr>
            <p:ph idx="1"/>
          </p:nvPr>
        </p:nvSpPr>
        <p:spPr>
          <a:xfrm>
            <a:off x="474662" y="731837"/>
            <a:ext cx="8280057" cy="893763"/>
          </a:xfrm>
        </p:spPr>
        <p:txBody>
          <a:bodyPr/>
          <a:lstStyle/>
          <a:p>
            <a:pPr marL="0" indent="0" algn="l" rtl="0"/>
            <a:r>
              <a:rPr lang="es-419" sz="1600">
                <a:solidFill>
                  <a:srgbClr val="000000"/>
                </a:solidFill>
              </a:rPr>
              <a:t>El uso de las ACL requiere prestar atención a los detalles y un extremo cuidado. Los errores pueden ser costosos en términos de tiempo de inactividad, esfuerzos de resolución de problemas y servicio de red deficiente. Antes de configurar una ACL, se requiere una planificación básica.</a:t>
            </a:r>
          </a:p>
        </p:txBody>
      </p:sp>
      <p:graphicFrame>
        <p:nvGraphicFramePr>
          <p:cNvPr id="6" name="Table 5">
            <a:extLst>
              <a:ext uri="{FF2B5EF4-FFF2-40B4-BE49-F238E27FC236}">
                <a16:creationId xmlns:a16="http://schemas.microsoft.com/office/drawing/2014/main" xmlns="" id="{B6F92E12-6BB7-8140-8096-43733D88CDE6}"/>
              </a:ext>
            </a:extLst>
          </p:cNvPr>
          <p:cNvGraphicFramePr>
            <a:graphicFrameLocks noGrp="1"/>
          </p:cNvGraphicFramePr>
          <p:nvPr>
            <p:extLst>
              <p:ext uri="{D42A27DB-BD31-4B8C-83A1-F6EECF244321}">
                <p14:modId xmlns:p14="http://schemas.microsoft.com/office/powerpoint/2010/main" xmlns="" val="3929335566"/>
              </p:ext>
            </p:extLst>
          </p:nvPr>
        </p:nvGraphicFramePr>
        <p:xfrm>
          <a:off x="587022" y="1625600"/>
          <a:ext cx="7758466" cy="3194050"/>
        </p:xfrm>
        <a:graphic>
          <a:graphicData uri="http://schemas.openxmlformats.org/drawingml/2006/table">
            <a:tbl>
              <a:tblPr firstRow="1" bandRow="1">
                <a:tableStyleId>{5C22544A-7EE6-4342-B048-85BDC9FD1C3A}</a:tableStyleId>
              </a:tblPr>
              <a:tblGrid>
                <a:gridCol w="3879233">
                  <a:extLst>
                    <a:ext uri="{9D8B030D-6E8A-4147-A177-3AD203B41FA5}">
                      <a16:colId xmlns:a16="http://schemas.microsoft.com/office/drawing/2014/main" xmlns="" val="98621564"/>
                    </a:ext>
                  </a:extLst>
                </a:gridCol>
                <a:gridCol w="3879233">
                  <a:extLst>
                    <a:ext uri="{9D8B030D-6E8A-4147-A177-3AD203B41FA5}">
                      <a16:colId xmlns:a16="http://schemas.microsoft.com/office/drawing/2014/main" xmlns="" val="1412113352"/>
                    </a:ext>
                  </a:extLst>
                </a:gridCol>
              </a:tblGrid>
              <a:tr h="370840">
                <a:tc>
                  <a:txBody>
                    <a:bodyPr/>
                    <a:lstStyle/>
                    <a:p>
                      <a:pPr algn="l" rtl="0" fontAlgn="ctr"/>
                      <a:r>
                        <a:rPr lang="es-419" b="1">
                          <a:effectLst/>
                        </a:rPr>
                        <a:t>Pautas</a:t>
                      </a:r>
                    </a:p>
                  </a:txBody>
                  <a:tcPr marL="47625" marR="47625" marT="47625" marB="47625" anchor="ctr"/>
                </a:tc>
                <a:tc>
                  <a:txBody>
                    <a:bodyPr/>
                    <a:lstStyle/>
                    <a:p>
                      <a:pPr algn="l" rtl="0" fontAlgn="ctr"/>
                      <a:r>
                        <a:rPr lang="es-419" b="1">
                          <a:effectLst/>
                        </a:rPr>
                        <a:t>Ventaja</a:t>
                      </a:r>
                    </a:p>
                  </a:txBody>
                  <a:tcPr marL="47625" marR="47625" marT="47625" marB="47625" anchor="ctr"/>
                </a:tc>
                <a:extLst>
                  <a:ext uri="{0D108BD9-81ED-4DB2-BD59-A6C34878D82A}">
                    <a16:rowId xmlns:a16="http://schemas.microsoft.com/office/drawing/2014/main" xmlns="" val="119604248"/>
                  </a:ext>
                </a:extLst>
              </a:tr>
              <a:tr h="370840">
                <a:tc>
                  <a:txBody>
                    <a:bodyPr/>
                    <a:lstStyle/>
                    <a:p>
                      <a:pPr rtl="0" fontAlgn="ctr"/>
                      <a:r>
                        <a:rPr lang="es-419" b="0">
                          <a:effectLst/>
                        </a:rPr>
                        <a:t>Fundamente sus ACL según las políticas de seguridad de la organización.</a:t>
                      </a:r>
                    </a:p>
                  </a:txBody>
                  <a:tcPr marL="47625" marR="47625" marT="47625" marB="47625" anchor="ctr"/>
                </a:tc>
                <a:tc>
                  <a:txBody>
                    <a:bodyPr/>
                    <a:lstStyle/>
                    <a:p>
                      <a:pPr rtl="0" fontAlgn="ctr"/>
                      <a:r>
                        <a:rPr lang="es-419" b="0">
                          <a:effectLst/>
                        </a:rPr>
                        <a:t>Esto asegurará la implementación de las pautas de seguridad de la organización.</a:t>
                      </a:r>
                    </a:p>
                  </a:txBody>
                  <a:tcPr marL="47625" marR="47625" marT="47625" marB="47625" anchor="ctr"/>
                </a:tc>
                <a:extLst>
                  <a:ext uri="{0D108BD9-81ED-4DB2-BD59-A6C34878D82A}">
                    <a16:rowId xmlns:a16="http://schemas.microsoft.com/office/drawing/2014/main" xmlns="" val="4144872107"/>
                  </a:ext>
                </a:extLst>
              </a:tr>
              <a:tr h="370840">
                <a:tc>
                  <a:txBody>
                    <a:bodyPr/>
                    <a:lstStyle/>
                    <a:p>
                      <a:pPr rtl="0" fontAlgn="ctr"/>
                      <a:r>
                        <a:rPr lang="es-419" b="0">
                          <a:effectLst/>
                        </a:rPr>
                        <a:t>Escribe lo que quieres que haga la ACL.</a:t>
                      </a:r>
                    </a:p>
                  </a:txBody>
                  <a:tcPr marL="47625" marR="47625" marT="47625" marB="47625" anchor="ctr"/>
                </a:tc>
                <a:tc>
                  <a:txBody>
                    <a:bodyPr/>
                    <a:lstStyle/>
                    <a:p>
                      <a:pPr rtl="0" fontAlgn="ctr"/>
                      <a:r>
                        <a:rPr lang="es-419" b="0">
                          <a:effectLst/>
                        </a:rPr>
                        <a:t>Esto lo ayudará a evitar posibles problemas de acceso generados de manera inadvertida.</a:t>
                      </a:r>
                    </a:p>
                  </a:txBody>
                  <a:tcPr marL="47625" marR="47625" marT="47625" marB="47625" anchor="ctr"/>
                </a:tc>
                <a:extLst>
                  <a:ext uri="{0D108BD9-81ED-4DB2-BD59-A6C34878D82A}">
                    <a16:rowId xmlns:a16="http://schemas.microsoft.com/office/drawing/2014/main" xmlns="" val="568498565"/>
                  </a:ext>
                </a:extLst>
              </a:tr>
              <a:tr h="370840">
                <a:tc>
                  <a:txBody>
                    <a:bodyPr/>
                    <a:lstStyle/>
                    <a:p>
                      <a:pPr rtl="0" fontAlgn="ctr"/>
                      <a:r>
                        <a:rPr lang="es-419" b="0">
                          <a:effectLst/>
                        </a:rPr>
                        <a:t>Utilice un editor de texto para crear, editar y guardar las ACL.</a:t>
                      </a:r>
                    </a:p>
                  </a:txBody>
                  <a:tcPr marL="47625" marR="47625" marT="47625" marB="47625" anchor="ctr"/>
                </a:tc>
                <a:tc>
                  <a:txBody>
                    <a:bodyPr/>
                    <a:lstStyle/>
                    <a:p>
                      <a:pPr rtl="0" fontAlgn="ctr"/>
                      <a:r>
                        <a:rPr lang="es-419" b="0">
                          <a:effectLst/>
                        </a:rPr>
                        <a:t>Esto lo ayudará a crear una biblioteca de ACL reutilizables.</a:t>
                      </a:r>
                    </a:p>
                  </a:txBody>
                  <a:tcPr marL="47625" marR="47625" marT="47625" marB="47625" anchor="ctr"/>
                </a:tc>
                <a:extLst>
                  <a:ext uri="{0D108BD9-81ED-4DB2-BD59-A6C34878D82A}">
                    <a16:rowId xmlns:a16="http://schemas.microsoft.com/office/drawing/2014/main" xmlns="" val="3715197478"/>
                  </a:ext>
                </a:extLst>
              </a:tr>
              <a:tr h="370840">
                <a:tc>
                  <a:txBody>
                    <a:bodyPr/>
                    <a:lstStyle/>
                    <a:p>
                      <a:pPr rtl="0" fontAlgn="ctr"/>
                      <a:r>
                        <a:rPr lang="es-419" b="0">
                          <a:effectLst/>
                        </a:rPr>
                        <a:t>Documentar las ACL mediante el comando de </a:t>
                      </a:r>
                      <a:r>
                        <a:rPr lang="es-419" b="1">
                          <a:effectLst/>
                        </a:rPr>
                        <a:t>remark</a:t>
                      </a:r>
                      <a:r>
                        <a:rPr lang="es-419" b="0">
                          <a:effectLst/>
                        </a:rPr>
                        <a:t>.</a:t>
                      </a:r>
                    </a:p>
                  </a:txBody>
                  <a:tcPr marL="47625" marR="47625" marT="47625" marB="47625" anchor="ctr"/>
                </a:tc>
                <a:tc>
                  <a:txBody>
                    <a:bodyPr/>
                    <a:lstStyle/>
                    <a:p>
                      <a:pPr rtl="0" fontAlgn="ctr"/>
                      <a:r>
                        <a:rPr lang="es-419" b="0">
                          <a:effectLst/>
                        </a:rPr>
                        <a:t>Esto ayudará a usted (y a otros) a entender el propósito de un ACE.</a:t>
                      </a:r>
                    </a:p>
                  </a:txBody>
                  <a:tcPr marL="47625" marR="47625" marT="47625" marB="47625" anchor="ctr"/>
                </a:tc>
                <a:extLst>
                  <a:ext uri="{0D108BD9-81ED-4DB2-BD59-A6C34878D82A}">
                    <a16:rowId xmlns:a16="http://schemas.microsoft.com/office/drawing/2014/main" xmlns="" val="4253479605"/>
                  </a:ext>
                </a:extLst>
              </a:tr>
              <a:tr h="370840">
                <a:tc>
                  <a:txBody>
                    <a:bodyPr/>
                    <a:lstStyle/>
                    <a:p>
                      <a:pPr rtl="0" fontAlgn="ctr"/>
                      <a:r>
                        <a:rPr lang="es-419" b="0">
                          <a:effectLst/>
                        </a:rPr>
                        <a:t>Pruebe sus ACL en un ambiente de pruebas antes de implementarlas en una red de producción.</a:t>
                      </a:r>
                    </a:p>
                  </a:txBody>
                  <a:tcPr marL="47625" marR="47625" marT="47625" marB="47625" anchor="ctr"/>
                </a:tc>
                <a:tc>
                  <a:txBody>
                    <a:bodyPr/>
                    <a:lstStyle/>
                    <a:p>
                      <a:pPr rtl="0" fontAlgn="ctr"/>
                      <a:r>
                        <a:rPr lang="es-419" b="0">
                          <a:effectLst/>
                        </a:rPr>
                        <a:t>Esto lo ayudará a evitar errores costosos.</a:t>
                      </a:r>
                    </a:p>
                  </a:txBody>
                  <a:tcPr marL="47625" marR="47625" marT="47625" marB="47625" anchor="ctr"/>
                </a:tc>
                <a:extLst>
                  <a:ext uri="{0D108BD9-81ED-4DB2-BD59-A6C34878D82A}">
                    <a16:rowId xmlns:a16="http://schemas.microsoft.com/office/drawing/2014/main" xmlns="" val="1883023388"/>
                  </a:ext>
                </a:extLst>
              </a:tr>
            </a:tbl>
          </a:graphicData>
        </a:graphic>
      </p:graphicFrame>
    </p:spTree>
    <p:custDataLst>
      <p:tags r:id="rId1"/>
    </p:custDataLst>
    <p:extLst>
      <p:ext uri="{BB962C8B-B14F-4D97-AF65-F5344CB8AC3E}">
        <p14:creationId xmlns:p14="http://schemas.microsoft.com/office/powerpoint/2010/main" xmlns="" val="7242154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4.4 Tipos de ACL IPv4</a:t>
            </a:r>
          </a:p>
        </p:txBody>
      </p:sp>
    </p:spTree>
    <p:custDataLst>
      <p:tags r:id="rId1"/>
    </p:custDataLst>
    <p:extLst>
      <p:ext uri="{BB962C8B-B14F-4D97-AF65-F5344CB8AC3E}">
        <p14:creationId xmlns:p14="http://schemas.microsoft.com/office/powerpoint/2010/main" xmlns="" val="2518598079"/>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Tipos de ACL IPv4 </a:t>
            </a:r>
            <a:r>
              <a:rPr lang="en-US" dirty="0"/>
              <a:t/>
            </a:r>
            <a:br>
              <a:rPr lang="en-US" dirty="0"/>
            </a:br>
            <a:r>
              <a:rPr lang="es-419" sz="2400"/>
              <a:t>ACL IPv4 estándar y extendidas</a:t>
            </a:r>
          </a:p>
        </p:txBody>
      </p:sp>
      <p:sp>
        <p:nvSpPr>
          <p:cNvPr id="5" name="Content Placeholder 4">
            <a:extLst>
              <a:ext uri="{FF2B5EF4-FFF2-40B4-BE49-F238E27FC236}">
                <a16:creationId xmlns:a16="http://schemas.microsoft.com/office/drawing/2014/main" xmlns="" id="{CD273069-A3F5-5945-9FDD-642B0446D781}"/>
              </a:ext>
            </a:extLst>
          </p:cNvPr>
          <p:cNvSpPr>
            <a:spLocks noGrp="1"/>
          </p:cNvSpPr>
          <p:nvPr>
            <p:ph idx="1"/>
          </p:nvPr>
        </p:nvSpPr>
        <p:spPr>
          <a:xfrm>
            <a:off x="474662" y="731837"/>
            <a:ext cx="8280057" cy="3689897"/>
          </a:xfrm>
        </p:spPr>
        <p:txBody>
          <a:bodyPr/>
          <a:lstStyle/>
          <a:p>
            <a:pPr marL="0" indent="0" algn="l" rtl="0"/>
            <a:r>
              <a:rPr lang="es-419" sz="1600" dirty="0">
                <a:solidFill>
                  <a:srgbClr val="000000"/>
                </a:solidFill>
              </a:rPr>
              <a:t>Existen dos tipos de ACL IPv4:</a:t>
            </a:r>
          </a:p>
          <a:p>
            <a:pPr marL="342900" indent="-342900" algn="l" rtl="0">
              <a:buFont typeface="Arial" panose="020B0604020202020204" pitchFamily="34" charset="0"/>
              <a:buChar char="•"/>
            </a:pPr>
            <a:r>
              <a:rPr lang="es-419" sz="1600" b="1" dirty="0">
                <a:solidFill>
                  <a:srgbClr val="000000"/>
                </a:solidFill>
              </a:rPr>
              <a:t>ACL estándar</a:t>
            </a:r>
            <a:r>
              <a:rPr lang="es-419" sz="1600" dirty="0">
                <a:solidFill>
                  <a:srgbClr val="000000"/>
                </a:solidFill>
              </a:rPr>
              <a:t> : permiten o deniegan paquetes basados únicamente en la dirección IPv4 de origen. </a:t>
            </a:r>
          </a:p>
          <a:p>
            <a:pPr marL="342900" indent="-342900" algn="l" rtl="0">
              <a:buFont typeface="Arial" panose="020B0604020202020204" pitchFamily="34" charset="0"/>
              <a:buChar char="•"/>
            </a:pPr>
            <a:r>
              <a:rPr lang="es-419" sz="1600" b="1" dirty="0">
                <a:solidFill>
                  <a:srgbClr val="000000"/>
                </a:solidFill>
              </a:rPr>
              <a:t>ACL extendidas</a:t>
            </a:r>
            <a:r>
              <a:rPr lang="es-419" sz="1600" dirty="0">
                <a:solidFill>
                  <a:srgbClr val="000000"/>
                </a:solidFill>
              </a:rPr>
              <a:t> : permiten o deniegan paquetes basados en la dirección IPv4 de origen y la dirección IPv4 de destino, el tipo de protocolo, los puertos TCP o UDP de origen y destino y más. </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xmlns="" val="10693859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Tipos de ACL IPv4</a:t>
            </a:r>
            <a:r>
              <a:rPr lang="en-US" dirty="0"/>
              <a:t/>
            </a:r>
            <a:br>
              <a:rPr lang="en-US" dirty="0"/>
            </a:br>
            <a:r>
              <a:rPr lang="es-419" sz="2400"/>
              <a:t>ACL IPv4 numeradas y nombradas</a:t>
            </a:r>
          </a:p>
        </p:txBody>
      </p:sp>
      <p:sp>
        <p:nvSpPr>
          <p:cNvPr id="4" name="Content Placeholder 3">
            <a:extLst>
              <a:ext uri="{FF2B5EF4-FFF2-40B4-BE49-F238E27FC236}">
                <a16:creationId xmlns:a16="http://schemas.microsoft.com/office/drawing/2014/main" xmlns="" id="{32899492-07A1-FD4F-BB82-595FF422B2B7}"/>
              </a:ext>
            </a:extLst>
          </p:cNvPr>
          <p:cNvSpPr>
            <a:spLocks noGrp="1"/>
          </p:cNvSpPr>
          <p:nvPr>
            <p:ph idx="1"/>
          </p:nvPr>
        </p:nvSpPr>
        <p:spPr>
          <a:xfrm>
            <a:off x="431971" y="731838"/>
            <a:ext cx="8280057" cy="1053420"/>
          </a:xfrm>
        </p:spPr>
        <p:txBody>
          <a:bodyPr/>
          <a:lstStyle/>
          <a:p>
            <a:pPr marL="0" indent="0" algn="l" rtl="0"/>
            <a:r>
              <a:rPr lang="es-419" sz="1600" b="1" dirty="0">
                <a:solidFill>
                  <a:srgbClr val="000000"/>
                </a:solidFill>
              </a:rPr>
              <a:t>ACL numeradas</a:t>
            </a:r>
          </a:p>
          <a:p>
            <a:pPr marL="285750" indent="-285750" algn="l" rtl="0">
              <a:buFont typeface="Arial" panose="020B0604020202020204" pitchFamily="34" charset="0"/>
              <a:buChar char="•"/>
            </a:pPr>
            <a:r>
              <a:rPr lang="es-419" sz="1600" dirty="0">
                <a:solidFill>
                  <a:srgbClr val="000000"/>
                </a:solidFill>
              </a:rPr>
              <a:t>Las ACL numeradas 1-99 o 1300-1999 son ACL estándar, mientras que las ACL numeradas 100-199 o 2000-2699 son ACL extendidas.</a:t>
            </a:r>
          </a:p>
          <a:p>
            <a:pPr marL="342900" indent="-342900" algn="l">
              <a:buFont typeface="Arial" panose="020B0604020202020204" pitchFamily="34" charset="0"/>
              <a:buChar char="•"/>
            </a:pPr>
            <a:endParaRPr lang="en-US" sz="1600" dirty="0">
              <a:solidFill>
                <a:srgbClr val="000000"/>
              </a:solidFill>
            </a:endParaRPr>
          </a:p>
        </p:txBody>
      </p:sp>
      <p:sp>
        <p:nvSpPr>
          <p:cNvPr id="6" name="Rectangle 5">
            <a:extLst>
              <a:ext uri="{FF2B5EF4-FFF2-40B4-BE49-F238E27FC236}">
                <a16:creationId xmlns:a16="http://schemas.microsoft.com/office/drawing/2014/main" xmlns="" id="{171F2959-C9E6-6F45-9258-2B3BD9A8EF5D}"/>
              </a:ext>
            </a:extLst>
          </p:cNvPr>
          <p:cNvSpPr/>
          <p:nvPr/>
        </p:nvSpPr>
        <p:spPr>
          <a:xfrm>
            <a:off x="720400" y="2061130"/>
            <a:ext cx="7329488" cy="2123658"/>
          </a:xfrm>
          <a:prstGeom prst="rect">
            <a:avLst/>
          </a:prstGeom>
          <a:solidFill>
            <a:srgbClr val="000000"/>
          </a:solidFill>
        </p:spPr>
        <p:txBody>
          <a:bodyPr wrap="square">
            <a:spAutoFit/>
          </a:bodyPr>
          <a:lstStyle/>
          <a:p>
            <a:pPr rtl="0"/>
            <a:r>
              <a:rPr lang="es-419" sz="1200">
                <a:solidFill>
                  <a:srgbClr val="DFDFDF"/>
                </a:solidFill>
                <a:latin typeface="Courier New" panose="02070309020205020404" pitchFamily="49" charset="0"/>
              </a:rPr>
              <a:t>R1(config)# </a:t>
            </a:r>
            <a:r>
              <a:rPr lang="es-419" sz="1200" b="1">
                <a:solidFill>
                  <a:srgbClr val="FFFFFF"/>
                </a:solidFill>
                <a:latin typeface="Courier New" panose="02070309020205020404" pitchFamily="49" charset="0"/>
              </a:rPr>
              <a:t>access-list ?</a:t>
            </a:r>
          </a:p>
          <a:p>
            <a:pPr rtl="0"/>
            <a:r>
              <a:rPr lang="es-419" sz="1200">
                <a:solidFill>
                  <a:srgbClr val="DFDFDF"/>
                </a:solidFill>
                <a:latin typeface="Courier New" panose="02070309020205020404" pitchFamily="49" charset="0"/>
              </a:rPr>
              <a:t> &lt;1-99&gt; IP standard access list </a:t>
            </a:r>
          </a:p>
          <a:p>
            <a:pPr rtl="0"/>
            <a:r>
              <a:rPr lang="es-419" sz="1200">
                <a:solidFill>
                  <a:srgbClr val="DFDFDF"/>
                </a:solidFill>
                <a:latin typeface="Courier New" panose="02070309020205020404" pitchFamily="49" charset="0"/>
              </a:rPr>
              <a:t> &lt;100-199&gt; IP extended access list </a:t>
            </a:r>
          </a:p>
          <a:p>
            <a:pPr rtl="0"/>
            <a:r>
              <a:rPr lang="es-419" sz="1200">
                <a:solidFill>
                  <a:srgbClr val="DFDFDF"/>
                </a:solidFill>
                <a:latin typeface="Courier New" panose="02070309020205020404" pitchFamily="49" charset="0"/>
              </a:rPr>
              <a:t> &lt;1100-1199&gt; Extended 48-bit MAC address access list </a:t>
            </a:r>
          </a:p>
          <a:p>
            <a:pPr rtl="0"/>
            <a:r>
              <a:rPr lang="es-419" sz="1200">
                <a:solidFill>
                  <a:srgbClr val="DFDFDF"/>
                </a:solidFill>
                <a:latin typeface="Courier New" panose="02070309020205020404" pitchFamily="49" charset="0"/>
              </a:rPr>
              <a:t> &lt;1300-1999&gt; IP standard access list (expanded range) </a:t>
            </a:r>
          </a:p>
          <a:p>
            <a:pPr rtl="0"/>
            <a:r>
              <a:rPr lang="es-419" sz="1200">
                <a:solidFill>
                  <a:srgbClr val="DFDFDF"/>
                </a:solidFill>
                <a:latin typeface="Courier New" panose="02070309020205020404" pitchFamily="49" charset="0"/>
              </a:rPr>
              <a:t> &lt;200-299&gt; Protocol type-code access list </a:t>
            </a:r>
          </a:p>
          <a:p>
            <a:pPr rtl="0"/>
            <a:r>
              <a:rPr lang="es-419" sz="1200">
                <a:solidFill>
                  <a:srgbClr val="DFDFDF"/>
                </a:solidFill>
                <a:latin typeface="Courier New" panose="02070309020205020404" pitchFamily="49" charset="0"/>
              </a:rPr>
              <a:t> &lt;2000-2699&gt; IP extended access list (expanded range) </a:t>
            </a:r>
          </a:p>
          <a:p>
            <a:pPr rtl="0"/>
            <a:r>
              <a:rPr lang="es-419" sz="1200">
                <a:solidFill>
                  <a:srgbClr val="DFDFDF"/>
                </a:solidFill>
                <a:latin typeface="Courier New" panose="02070309020205020404" pitchFamily="49" charset="0"/>
              </a:rPr>
              <a:t> &lt;700-799&gt; 48-bit MAC address access list </a:t>
            </a:r>
          </a:p>
          <a:p>
            <a:pPr rtl="0"/>
            <a:r>
              <a:rPr lang="es-419" sz="1200">
                <a:solidFill>
                  <a:srgbClr val="DFDFDF"/>
                </a:solidFill>
                <a:latin typeface="Courier New" panose="02070309020205020404" pitchFamily="49" charset="0"/>
              </a:rPr>
              <a:t> rate-limit Simple rate-limit specific access list </a:t>
            </a:r>
          </a:p>
          <a:p>
            <a:pPr rtl="0"/>
            <a:r>
              <a:rPr lang="es-419" sz="1200">
                <a:solidFill>
                  <a:srgbClr val="DFDFDF"/>
                </a:solidFill>
                <a:latin typeface="Courier New" panose="02070309020205020404" pitchFamily="49" charset="0"/>
              </a:rPr>
              <a:t> template Enable IP template acls </a:t>
            </a:r>
          </a:p>
          <a:p>
            <a:pPr rtl="0"/>
            <a:r>
              <a:rPr lang="es-419" sz="1200">
                <a:solidFill>
                  <a:srgbClr val="DFDFDF"/>
                </a:solidFill>
                <a:latin typeface="Courier New" panose="02070309020205020404" pitchFamily="49" charset="0"/>
              </a:rPr>
              <a:t>Router(config)# </a:t>
            </a:r>
            <a:r>
              <a:rPr lang="es-419" sz="1200" b="1">
                <a:solidFill>
                  <a:srgbClr val="FFFFFF"/>
                </a:solidFill>
                <a:latin typeface="Courier New" panose="02070309020205020404" pitchFamily="49" charset="0"/>
              </a:rPr>
              <a:t>access-list </a:t>
            </a:r>
          </a:p>
        </p:txBody>
      </p:sp>
    </p:spTree>
    <p:custDataLst>
      <p:tags r:id="rId1"/>
    </p:custDataLst>
    <p:extLst>
      <p:ext uri="{BB962C8B-B14F-4D97-AF65-F5344CB8AC3E}">
        <p14:creationId xmlns:p14="http://schemas.microsoft.com/office/powerpoint/2010/main" xmlns="" val="12052769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Tipos de ACL IPv4</a:t>
            </a:r>
            <a:r>
              <a:rPr lang="en-US" dirty="0"/>
              <a:t/>
            </a:r>
            <a:br>
              <a:rPr lang="en-US" dirty="0"/>
            </a:br>
            <a:r>
              <a:rPr lang="es-419" sz="2400"/>
              <a:t>numeradas y nombradas(Cont.)</a:t>
            </a:r>
          </a:p>
        </p:txBody>
      </p:sp>
      <p:sp>
        <p:nvSpPr>
          <p:cNvPr id="4" name="Content Placeholder 3">
            <a:extLst>
              <a:ext uri="{FF2B5EF4-FFF2-40B4-BE49-F238E27FC236}">
                <a16:creationId xmlns:a16="http://schemas.microsoft.com/office/drawing/2014/main" xmlns="" id="{32899492-07A1-FD4F-BB82-595FF422B2B7}"/>
              </a:ext>
            </a:extLst>
          </p:cNvPr>
          <p:cNvSpPr>
            <a:spLocks noGrp="1"/>
          </p:cNvSpPr>
          <p:nvPr>
            <p:ph idx="1"/>
          </p:nvPr>
        </p:nvSpPr>
        <p:spPr>
          <a:xfrm>
            <a:off x="431971" y="731838"/>
            <a:ext cx="8280057" cy="1938792"/>
          </a:xfrm>
        </p:spPr>
        <p:txBody>
          <a:bodyPr/>
          <a:lstStyle/>
          <a:p>
            <a:pPr marL="0" indent="0" algn="l" rtl="0"/>
            <a:r>
              <a:rPr lang="es-419" sz="1600" b="1">
                <a:solidFill>
                  <a:srgbClr val="000000"/>
                </a:solidFill>
              </a:rPr>
              <a:t>ACL nombradas</a:t>
            </a:r>
          </a:p>
          <a:p>
            <a:pPr marL="342900" indent="-342900" algn="l" rtl="0">
              <a:buFont typeface="Arial" panose="020B0604020202020204" pitchFamily="34" charset="0"/>
              <a:buChar char="•"/>
            </a:pPr>
            <a:r>
              <a:rPr lang="es-419" sz="1600">
                <a:solidFill>
                  <a:srgbClr val="000000"/>
                </a:solidFill>
              </a:rPr>
              <a:t>Las ACL con nombre son el método preferido para configurar ACL. Específicamente, las ACL estándar y extendidas se pueden nombrar para proporcionar información sobre el propósito de la ACL. Por ejemplo, nombrar un FILTRO FTP-ACL extendido es mucho mejor que tener un ACL 100 numerado.</a:t>
            </a:r>
          </a:p>
          <a:p>
            <a:pPr marL="342900" indent="-342900" algn="l" rtl="0">
              <a:buFont typeface="Arial" panose="020B0604020202020204" pitchFamily="34" charset="0"/>
              <a:buChar char="•"/>
            </a:pPr>
            <a:r>
              <a:rPr lang="es-419" sz="1600">
                <a:solidFill>
                  <a:srgbClr val="000000"/>
                </a:solidFill>
              </a:rPr>
              <a:t>El comando de configuración global </a:t>
            </a:r>
            <a:r>
              <a:rPr lang="es-419" sz="1600" b="1">
                <a:solidFill>
                  <a:srgbClr val="000000"/>
                </a:solidFill>
              </a:rPr>
              <a:t>ipaccess-list</a:t>
            </a:r>
            <a:r>
              <a:rPr lang="es-419" sz="1600">
                <a:solidFill>
                  <a:srgbClr val="000000"/>
                </a:solidFill>
              </a:rPr>
              <a:t> se utiliza para crear una ACL con nombre, como se muestra en el siguiente ejemplo.</a:t>
            </a:r>
          </a:p>
          <a:p>
            <a:pPr marL="342900" indent="-342900" algn="l">
              <a:buFont typeface="Arial" panose="020B0604020202020204" pitchFamily="34" charset="0"/>
              <a:buChar char="•"/>
            </a:pPr>
            <a:endParaRPr lang="en-US" sz="1600" dirty="0">
              <a:solidFill>
                <a:srgbClr val="000000"/>
              </a:solidFill>
            </a:endParaRPr>
          </a:p>
        </p:txBody>
      </p:sp>
      <p:sp>
        <p:nvSpPr>
          <p:cNvPr id="6" name="Rectangle 5">
            <a:extLst>
              <a:ext uri="{FF2B5EF4-FFF2-40B4-BE49-F238E27FC236}">
                <a16:creationId xmlns:a16="http://schemas.microsoft.com/office/drawing/2014/main" xmlns="" id="{171F2959-C9E6-6F45-9258-2B3BD9A8EF5D}"/>
              </a:ext>
            </a:extLst>
          </p:cNvPr>
          <p:cNvSpPr/>
          <p:nvPr/>
        </p:nvSpPr>
        <p:spPr>
          <a:xfrm>
            <a:off x="593015" y="2796182"/>
            <a:ext cx="7752473" cy="954107"/>
          </a:xfrm>
          <a:prstGeom prst="rect">
            <a:avLst/>
          </a:prstGeom>
          <a:solidFill>
            <a:srgbClr val="000000"/>
          </a:solidFill>
        </p:spPr>
        <p:txBody>
          <a:bodyPr wrap="square">
            <a:spAutoFit/>
          </a:bodyPr>
          <a:lstStyle/>
          <a:p>
            <a:pPr rtl="0"/>
            <a:r>
              <a:rPr lang="es-419" sz="1400">
                <a:solidFill>
                  <a:schemeClr val="bg1"/>
                </a:solidFill>
                <a:latin typeface="Courier New" panose="02070309020205020404" pitchFamily="49" charset="0"/>
                <a:cs typeface="Courier New" panose="02070309020205020404" pitchFamily="49" charset="0"/>
              </a:rPr>
              <a:t>R1(config)# </a:t>
            </a:r>
            <a:r>
              <a:rPr lang="es-419" sz="1400" b="1">
                <a:solidFill>
                  <a:schemeClr val="bg1"/>
                </a:solidFill>
                <a:latin typeface="Courier New" panose="02070309020205020404" pitchFamily="49" charset="0"/>
                <a:cs typeface="Courier New" panose="02070309020205020404" pitchFamily="49" charset="0"/>
              </a:rPr>
              <a:t>ip access-list extended FTP-FILTER </a:t>
            </a:r>
          </a:p>
          <a:p>
            <a:pPr rtl="0"/>
            <a:r>
              <a:rPr lang="es-419" sz="1400">
                <a:solidFill>
                  <a:schemeClr val="bg1"/>
                </a:solidFill>
                <a:latin typeface="Courier New" panose="02070309020205020404" pitchFamily="49" charset="0"/>
                <a:cs typeface="Courier New" panose="02070309020205020404" pitchFamily="49" charset="0"/>
              </a:rPr>
              <a:t>R1(config-ext-nacl)# </a:t>
            </a:r>
            <a:r>
              <a:rPr lang="es-419" sz="1400" b="1">
                <a:solidFill>
                  <a:schemeClr val="bg1"/>
                </a:solidFill>
                <a:latin typeface="Courier New" panose="02070309020205020404" pitchFamily="49" charset="0"/>
                <a:cs typeface="Courier New" panose="02070309020205020404" pitchFamily="49" charset="0"/>
              </a:rPr>
              <a:t>permit tcp 192.168.10.0 0.0.0.255 any eq ftp </a:t>
            </a:r>
          </a:p>
          <a:p>
            <a:pPr rtl="0"/>
            <a:r>
              <a:rPr lang="es-419" sz="1400">
                <a:solidFill>
                  <a:schemeClr val="bg1"/>
                </a:solidFill>
                <a:latin typeface="Courier New" panose="02070309020205020404" pitchFamily="49" charset="0"/>
                <a:cs typeface="Courier New" panose="02070309020205020404" pitchFamily="49" charset="0"/>
              </a:rPr>
              <a:t>R1 (config-ext-nacl) # </a:t>
            </a:r>
            <a:r>
              <a:rPr lang="es-419" sz="1400" b="1">
                <a:solidFill>
                  <a:schemeClr val="bg1"/>
                </a:solidFill>
                <a:latin typeface="Courier New" panose="02070309020205020404" pitchFamily="49" charset="0"/>
                <a:cs typeface="Courier New" panose="02070309020205020404" pitchFamily="49" charset="0"/>
              </a:rPr>
              <a:t>permit tcp 192.168.10.0 0.0.0.255 any eq ftp-data </a:t>
            </a:r>
            <a:r>
              <a:rPr lang="es-419" sz="1400">
                <a:solidFill>
                  <a:schemeClr val="bg1"/>
                </a:solidFill>
                <a:latin typeface="Courier New" panose="02070309020205020404" pitchFamily="49" charset="0"/>
                <a:cs typeface="Courier New" panose="02070309020205020404" pitchFamily="49" charset="0"/>
              </a:rPr>
              <a:t>R1 (config-ext-nacl) #</a:t>
            </a:r>
          </a:p>
        </p:txBody>
      </p:sp>
    </p:spTree>
    <p:custDataLst>
      <p:tags r:id="rId1"/>
    </p:custDataLst>
    <p:extLst>
      <p:ext uri="{BB962C8B-B14F-4D97-AF65-F5344CB8AC3E}">
        <p14:creationId xmlns:p14="http://schemas.microsoft.com/office/powerpoint/2010/main" xmlns="" val="25538888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Types of IPv4 ACLs</a:t>
            </a:r>
            <a:r>
              <a:rPr lang="en-US" dirty="0"/>
              <a:t/>
            </a:r>
            <a:br>
              <a:rPr lang="en-US" dirty="0"/>
            </a:br>
            <a:r>
              <a:rPr lang="es-419" sz="2400"/>
              <a:t>Where to Place ACLs</a:t>
            </a:r>
          </a:p>
        </p:txBody>
      </p:sp>
      <p:sp>
        <p:nvSpPr>
          <p:cNvPr id="5" name="Content Placeholder 4">
            <a:extLst>
              <a:ext uri="{FF2B5EF4-FFF2-40B4-BE49-F238E27FC236}">
                <a16:creationId xmlns:a16="http://schemas.microsoft.com/office/drawing/2014/main" xmlns="" id="{2F40977E-DB10-7B46-B4C6-62E17DBF1187}"/>
              </a:ext>
            </a:extLst>
          </p:cNvPr>
          <p:cNvSpPr>
            <a:spLocks noGrp="1"/>
          </p:cNvSpPr>
          <p:nvPr>
            <p:ph idx="1"/>
          </p:nvPr>
        </p:nvSpPr>
        <p:spPr>
          <a:xfrm>
            <a:off x="474663" y="731837"/>
            <a:ext cx="3950582" cy="3689897"/>
          </a:xfrm>
        </p:spPr>
        <p:txBody>
          <a:bodyPr/>
          <a:lstStyle/>
          <a:p>
            <a:pPr marL="342900" indent="-342900" algn="l" rtl="0">
              <a:buFont typeface="Arial" panose="020B0604020202020204" pitchFamily="34" charset="0"/>
              <a:buChar char="•"/>
            </a:pPr>
            <a:r>
              <a:rPr lang="es-419" sz="1600">
                <a:solidFill>
                  <a:srgbClr val="000000"/>
                </a:solidFill>
              </a:rPr>
              <a:t>Cada ACL se debe colocar donde tenga más impacto en la eficiencia.</a:t>
            </a:r>
          </a:p>
          <a:p>
            <a:pPr marL="342900" indent="-342900" algn="l" rtl="0">
              <a:buFont typeface="Arial" panose="020B0604020202020204" pitchFamily="34" charset="0"/>
              <a:buChar char="•"/>
            </a:pPr>
            <a:r>
              <a:rPr lang="es-419" sz="1600">
                <a:solidFill>
                  <a:srgbClr val="000000"/>
                </a:solidFill>
              </a:rPr>
              <a:t>Las ACL extendidas deben ubicarse lo más cerca posible del origen del tráfico que se desea filtrar.</a:t>
            </a:r>
          </a:p>
          <a:p>
            <a:pPr marL="342900" indent="-342900" algn="l" rtl="0">
              <a:buFont typeface="Arial" panose="020B0604020202020204" pitchFamily="34" charset="0"/>
              <a:buChar char="•"/>
            </a:pPr>
            <a:r>
              <a:rPr lang="es-419" sz="1600">
                <a:solidFill>
                  <a:srgbClr val="000000"/>
                </a:solidFill>
              </a:rPr>
              <a:t>Las ACL estándar deben aplicarse lo más cerca posible del destino. </a:t>
            </a:r>
          </a:p>
        </p:txBody>
      </p:sp>
      <p:pic>
        <p:nvPicPr>
          <p:cNvPr id="8" name="Picture 7">
            <a:extLst>
              <a:ext uri="{FF2B5EF4-FFF2-40B4-BE49-F238E27FC236}">
                <a16:creationId xmlns:a16="http://schemas.microsoft.com/office/drawing/2014/main" xmlns="" id="{A9404B20-D4D7-7444-A2E1-081828A6EE02}"/>
              </a:ext>
            </a:extLst>
          </p:cNvPr>
          <p:cNvPicPr>
            <a:picLocks noChangeAspect="1"/>
          </p:cNvPicPr>
          <p:nvPr/>
        </p:nvPicPr>
        <p:blipFill>
          <a:blip r:embed="rId4"/>
          <a:stretch>
            <a:fillRect/>
          </a:stretch>
        </p:blipFill>
        <p:spPr>
          <a:xfrm>
            <a:off x="4572000" y="1054902"/>
            <a:ext cx="4445168" cy="3043767"/>
          </a:xfrm>
          <a:prstGeom prst="rect">
            <a:avLst/>
          </a:prstGeom>
        </p:spPr>
      </p:pic>
    </p:spTree>
    <p:custDataLst>
      <p:tags r:id="rId1"/>
    </p:custDataLst>
    <p:extLst>
      <p:ext uri="{BB962C8B-B14F-4D97-AF65-F5344CB8AC3E}">
        <p14:creationId xmlns:p14="http://schemas.microsoft.com/office/powerpoint/2010/main" xmlns="" val="41884973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Tipos de ACL IPv4</a:t>
            </a:r>
            <a:r>
              <a:rPr lang="en-US" dirty="0"/>
              <a:t/>
            </a:r>
            <a:br>
              <a:rPr lang="en-US" dirty="0"/>
            </a:br>
            <a:r>
              <a:rPr lang="es-419" sz="2400"/>
              <a:t>Dónde ubicar las ACL (Cont.)</a:t>
            </a:r>
          </a:p>
        </p:txBody>
      </p:sp>
      <p:graphicFrame>
        <p:nvGraphicFramePr>
          <p:cNvPr id="6" name="Content Placeholder 5">
            <a:extLst>
              <a:ext uri="{FF2B5EF4-FFF2-40B4-BE49-F238E27FC236}">
                <a16:creationId xmlns:a16="http://schemas.microsoft.com/office/drawing/2014/main" xmlns="" id="{59E6494A-3D68-104F-B3BE-CB84E1B89184}"/>
              </a:ext>
            </a:extLst>
          </p:cNvPr>
          <p:cNvGraphicFramePr>
            <a:graphicFrameLocks noGrp="1"/>
          </p:cNvGraphicFramePr>
          <p:nvPr>
            <p:ph idx="1"/>
            <p:extLst>
              <p:ext uri="{D42A27DB-BD31-4B8C-83A1-F6EECF244321}">
                <p14:modId xmlns:p14="http://schemas.microsoft.com/office/powerpoint/2010/main" xmlns="" val="585314733"/>
              </p:ext>
            </p:extLst>
          </p:nvPr>
        </p:nvGraphicFramePr>
        <p:xfrm>
          <a:off x="431800" y="1240657"/>
          <a:ext cx="8280400" cy="3581400"/>
        </p:xfrm>
        <a:graphic>
          <a:graphicData uri="http://schemas.openxmlformats.org/drawingml/2006/table">
            <a:tbl>
              <a:tblPr firstRow="1" bandRow="1">
                <a:tableStyleId>{5C22544A-7EE6-4342-B048-85BDC9FD1C3A}</a:tableStyleId>
              </a:tblPr>
              <a:tblGrid>
                <a:gridCol w="3620911">
                  <a:extLst>
                    <a:ext uri="{9D8B030D-6E8A-4147-A177-3AD203B41FA5}">
                      <a16:colId xmlns:a16="http://schemas.microsoft.com/office/drawing/2014/main" xmlns="" val="2547512192"/>
                    </a:ext>
                  </a:extLst>
                </a:gridCol>
                <a:gridCol w="4659489">
                  <a:extLst>
                    <a:ext uri="{9D8B030D-6E8A-4147-A177-3AD203B41FA5}">
                      <a16:colId xmlns:a16="http://schemas.microsoft.com/office/drawing/2014/main" xmlns="" val="2374889655"/>
                    </a:ext>
                  </a:extLst>
                </a:gridCol>
              </a:tblGrid>
              <a:tr h="370840">
                <a:tc>
                  <a:txBody>
                    <a:bodyPr/>
                    <a:lstStyle/>
                    <a:p>
                      <a:pPr algn="l" rtl="0" fontAlgn="ctr"/>
                      <a:r>
                        <a:rPr lang="es-419" sz="1400" b="1">
                          <a:effectLst/>
                        </a:rPr>
                        <a:t>Factores que influyen en la colocación de ACL</a:t>
                      </a:r>
                    </a:p>
                  </a:txBody>
                  <a:tcPr marL="47625" marR="47625" marT="47625" marB="47625" anchor="ctr"/>
                </a:tc>
                <a:tc>
                  <a:txBody>
                    <a:bodyPr/>
                    <a:lstStyle/>
                    <a:p>
                      <a:pPr algn="l" rtl="0" fontAlgn="ctr"/>
                      <a:r>
                        <a:rPr lang="es-419" sz="1400" b="1">
                          <a:effectLst/>
                        </a:rPr>
                        <a:t>Explicación</a:t>
                      </a:r>
                    </a:p>
                  </a:txBody>
                  <a:tcPr marL="47625" marR="47625" marT="47625" marB="47625" anchor="ctr"/>
                </a:tc>
                <a:extLst>
                  <a:ext uri="{0D108BD9-81ED-4DB2-BD59-A6C34878D82A}">
                    <a16:rowId xmlns:a16="http://schemas.microsoft.com/office/drawing/2014/main" xmlns="" val="3900911890"/>
                  </a:ext>
                </a:extLst>
              </a:tr>
              <a:tr h="370840">
                <a:tc>
                  <a:txBody>
                    <a:bodyPr/>
                    <a:lstStyle/>
                    <a:p>
                      <a:pPr rtl="0" fontAlgn="ctr"/>
                      <a:r>
                        <a:rPr lang="es-419" sz="1400" b="1">
                          <a:effectLst/>
                        </a:rPr>
                        <a:t>El alcance del control organizacional</a:t>
                      </a:r>
                    </a:p>
                  </a:txBody>
                  <a:tcPr marL="47625" marR="47625" marT="47625" marB="47625" anchor="ctr"/>
                </a:tc>
                <a:tc>
                  <a:txBody>
                    <a:bodyPr/>
                    <a:lstStyle/>
                    <a:p>
                      <a:pPr rtl="0" fontAlgn="ctr"/>
                      <a:r>
                        <a:rPr lang="es-419" sz="1400" b="0">
                          <a:effectLst/>
                        </a:rPr>
                        <a:t>La ubicación de la ACL puede depender de si la organización tiene o no control de las redes de origen y de destino.</a:t>
                      </a:r>
                    </a:p>
                  </a:txBody>
                  <a:tcPr marL="47625" marR="47625" marT="47625" marB="47625" anchor="ctr"/>
                </a:tc>
                <a:extLst>
                  <a:ext uri="{0D108BD9-81ED-4DB2-BD59-A6C34878D82A}">
                    <a16:rowId xmlns:a16="http://schemas.microsoft.com/office/drawing/2014/main" xmlns="" val="698838820"/>
                  </a:ext>
                </a:extLst>
              </a:tr>
              <a:tr h="370840">
                <a:tc>
                  <a:txBody>
                    <a:bodyPr/>
                    <a:lstStyle/>
                    <a:p>
                      <a:pPr rtl="0" fontAlgn="ctr"/>
                      <a:r>
                        <a:rPr lang="es-419" sz="1400" b="1">
                          <a:effectLst/>
                        </a:rPr>
                        <a:t>Ancho de banda de las redes involucradas</a:t>
                      </a:r>
                    </a:p>
                  </a:txBody>
                  <a:tcPr marL="47625" marR="47625" marT="47625" marB="47625" anchor="ctr"/>
                </a:tc>
                <a:tc>
                  <a:txBody>
                    <a:bodyPr/>
                    <a:lstStyle/>
                    <a:p>
                      <a:pPr rtl="0" fontAlgn="ctr"/>
                      <a:r>
                        <a:rPr lang="es-419" sz="1400" b="0">
                          <a:effectLst/>
                        </a:rPr>
                        <a:t>Puede ser conveniente filtrar el tráfico no deseado en el origen para evitar la transmisión de tráfico que consume ancho de banda.</a:t>
                      </a:r>
                    </a:p>
                  </a:txBody>
                  <a:tcPr marL="47625" marR="47625" marT="47625" marB="47625" anchor="ctr"/>
                </a:tc>
                <a:extLst>
                  <a:ext uri="{0D108BD9-81ED-4DB2-BD59-A6C34878D82A}">
                    <a16:rowId xmlns:a16="http://schemas.microsoft.com/office/drawing/2014/main" xmlns="" val="3138060137"/>
                  </a:ext>
                </a:extLst>
              </a:tr>
              <a:tr h="370840">
                <a:tc>
                  <a:txBody>
                    <a:bodyPr/>
                    <a:lstStyle/>
                    <a:p>
                      <a:pPr rtl="0" fontAlgn="ctr"/>
                      <a:r>
                        <a:rPr lang="es-419" sz="1400" b="1">
                          <a:effectLst/>
                        </a:rPr>
                        <a:t>Facilidad de configuración</a:t>
                      </a:r>
                    </a:p>
                  </a:txBody>
                  <a:tcPr marL="47625" marR="47625" marT="47625" marB="47625" anchor="ctr"/>
                </a:tc>
                <a:tc>
                  <a:txBody>
                    <a:bodyPr/>
                    <a:lstStyle/>
                    <a:p>
                      <a:pPr rtl="0" fontAlgn="ctr">
                        <a:buFont typeface="Arial" panose="020B0604020202020204" pitchFamily="34" charset="0"/>
                        <a:buChar char="•"/>
                      </a:pPr>
                      <a:r>
                        <a:rPr lang="es-419" sz="1400" b="0">
                          <a:effectLst/>
                        </a:rPr>
                        <a:t>Puede ser más fácil implementar una ACL en el destino, pero el tráfico utilizará el ancho de banda innecesariamente.</a:t>
                      </a:r>
                    </a:p>
                    <a:p>
                      <a:pPr rtl="0" fontAlgn="ctr">
                        <a:buFont typeface="Arial" panose="020B0604020202020204" pitchFamily="34" charset="0"/>
                        <a:buChar char="•"/>
                      </a:pPr>
                      <a:r>
                        <a:rPr lang="es-419" sz="1400" b="0">
                          <a:effectLst/>
                        </a:rPr>
                        <a:t>Se puede utilizar una ACL extendida en cada router donde se origina tráfico. This would save bandwidth by filtering the traffic at the source, but it would require creating extended ACLs on multiple routers.</a:t>
                      </a:r>
                    </a:p>
                  </a:txBody>
                  <a:tcPr marL="47625" marR="47625" marT="47625" marB="47625" anchor="ctr"/>
                </a:tc>
                <a:extLst>
                  <a:ext uri="{0D108BD9-81ED-4DB2-BD59-A6C34878D82A}">
                    <a16:rowId xmlns:a16="http://schemas.microsoft.com/office/drawing/2014/main" xmlns="" val="1061477008"/>
                  </a:ext>
                </a:extLst>
              </a:tr>
            </a:tbl>
          </a:graphicData>
        </a:graphic>
      </p:graphicFrame>
    </p:spTree>
    <p:custDataLst>
      <p:tags r:id="rId1"/>
    </p:custDataLst>
    <p:extLst>
      <p:ext uri="{BB962C8B-B14F-4D97-AF65-F5344CB8AC3E}">
        <p14:creationId xmlns:p14="http://schemas.microsoft.com/office/powerpoint/2010/main" xmlns="" val="28705101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Tipos de ACL IPv4</a:t>
            </a:r>
            <a:r>
              <a:rPr lang="en-US" dirty="0"/>
              <a:t/>
            </a:r>
            <a:br>
              <a:rPr lang="en-US" dirty="0"/>
            </a:br>
            <a:r>
              <a:rPr lang="es-419" sz="2400"/>
              <a:t>Ejemplo de ubicación de ACL estándar</a:t>
            </a:r>
          </a:p>
        </p:txBody>
      </p:sp>
      <p:sp>
        <p:nvSpPr>
          <p:cNvPr id="4" name="Content Placeholder 3">
            <a:extLst>
              <a:ext uri="{FF2B5EF4-FFF2-40B4-BE49-F238E27FC236}">
                <a16:creationId xmlns:a16="http://schemas.microsoft.com/office/drawing/2014/main" xmlns="" id="{1A6CB395-1298-194E-B43A-F3E254D84166}"/>
              </a:ext>
            </a:extLst>
          </p:cNvPr>
          <p:cNvSpPr>
            <a:spLocks noGrp="1"/>
          </p:cNvSpPr>
          <p:nvPr>
            <p:ph idx="1"/>
          </p:nvPr>
        </p:nvSpPr>
        <p:spPr>
          <a:xfrm>
            <a:off x="474662" y="731837"/>
            <a:ext cx="3465160" cy="3689897"/>
          </a:xfrm>
        </p:spPr>
        <p:txBody>
          <a:bodyPr/>
          <a:lstStyle/>
          <a:p>
            <a:pPr marL="0" indent="0" algn="l" rtl="0"/>
            <a:r>
              <a:rPr lang="es-419" sz="1600">
                <a:solidFill>
                  <a:srgbClr val="000000"/>
                </a:solidFill>
              </a:rPr>
              <a:t>En la ilustración, el administrador desea impedir que el tráfico que se origina en la red 192.168.10.0/24 llegue a la red 192.168.30.0/24.</a:t>
            </a:r>
          </a:p>
          <a:p>
            <a:pPr marL="0" indent="0" algn="l"/>
            <a:endParaRPr lang="en-US" sz="1600" dirty="0">
              <a:solidFill>
                <a:srgbClr val="000000"/>
              </a:solidFill>
            </a:endParaRPr>
          </a:p>
          <a:p>
            <a:pPr marL="0" indent="0" algn="l" rtl="0"/>
            <a:r>
              <a:rPr lang="es-419" sz="1600">
                <a:solidFill>
                  <a:srgbClr val="000000"/>
                </a:solidFill>
              </a:rPr>
              <a:t>Siguiendo las pautas básicas de colocación, el administrador colocaría una ACL estándar en el router R3. </a:t>
            </a:r>
          </a:p>
        </p:txBody>
      </p:sp>
      <p:pic>
        <p:nvPicPr>
          <p:cNvPr id="7" name="Picture 6">
            <a:extLst>
              <a:ext uri="{FF2B5EF4-FFF2-40B4-BE49-F238E27FC236}">
                <a16:creationId xmlns:a16="http://schemas.microsoft.com/office/drawing/2014/main" xmlns="" id="{AE134E9C-D50A-A747-AB42-4921CC0486C1}"/>
              </a:ext>
            </a:extLst>
          </p:cNvPr>
          <p:cNvPicPr>
            <a:picLocks noChangeAspect="1"/>
          </p:cNvPicPr>
          <p:nvPr/>
        </p:nvPicPr>
        <p:blipFill>
          <a:blip r:embed="rId4"/>
          <a:stretch>
            <a:fillRect/>
          </a:stretch>
        </p:blipFill>
        <p:spPr>
          <a:xfrm>
            <a:off x="3939822" y="947296"/>
            <a:ext cx="4823027" cy="3258979"/>
          </a:xfrm>
          <a:prstGeom prst="rect">
            <a:avLst/>
          </a:prstGeom>
        </p:spPr>
      </p:pic>
    </p:spTree>
    <p:custDataLst>
      <p:tags r:id="rId1"/>
    </p:custDataLst>
    <p:extLst>
      <p:ext uri="{BB962C8B-B14F-4D97-AF65-F5344CB8AC3E}">
        <p14:creationId xmlns:p14="http://schemas.microsoft.com/office/powerpoint/2010/main" xmlns="" val="6123600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Tipos de ACL IPv4</a:t>
            </a:r>
            <a:r>
              <a:rPr lang="en-US" dirty="0"/>
              <a:t/>
            </a:r>
            <a:br>
              <a:rPr lang="en-US" dirty="0"/>
            </a:br>
            <a:r>
              <a:rPr lang="es-419" sz="2400"/>
              <a:t>Ejemplo de ubicación de ACL estándar (Cont.)</a:t>
            </a:r>
          </a:p>
        </p:txBody>
      </p:sp>
      <p:sp>
        <p:nvSpPr>
          <p:cNvPr id="4" name="Content Placeholder 3">
            <a:extLst>
              <a:ext uri="{FF2B5EF4-FFF2-40B4-BE49-F238E27FC236}">
                <a16:creationId xmlns:a16="http://schemas.microsoft.com/office/drawing/2014/main" xmlns="" id="{1A6CB395-1298-194E-B43A-F3E254D84166}"/>
              </a:ext>
            </a:extLst>
          </p:cNvPr>
          <p:cNvSpPr>
            <a:spLocks noGrp="1"/>
          </p:cNvSpPr>
          <p:nvPr>
            <p:ph idx="1"/>
          </p:nvPr>
        </p:nvSpPr>
        <p:spPr>
          <a:xfrm>
            <a:off x="474663" y="731837"/>
            <a:ext cx="4097338" cy="3689897"/>
          </a:xfrm>
        </p:spPr>
        <p:txBody>
          <a:bodyPr/>
          <a:lstStyle/>
          <a:p>
            <a:pPr marL="0" indent="0" algn="l" rtl="0"/>
            <a:r>
              <a:rPr lang="es-419" sz="1600">
                <a:solidFill>
                  <a:srgbClr val="000000"/>
                </a:solidFill>
              </a:rPr>
              <a:t>Hay dos interfaces posibles en R3 para aplicar la ACL estándar:</a:t>
            </a:r>
          </a:p>
          <a:p>
            <a:pPr marL="342900" indent="-342900" algn="l" rtl="0">
              <a:buFont typeface="Arial" panose="020B0604020202020204" pitchFamily="34" charset="0"/>
              <a:buChar char="•"/>
            </a:pPr>
            <a:r>
              <a:rPr lang="es-419" sz="1400" b="1">
                <a:solidFill>
                  <a:srgbClr val="000000"/>
                </a:solidFill>
              </a:rPr>
              <a:t>Interfaz R3 S0/1/1(entrante)</a:t>
            </a:r>
          </a:p>
          <a:p>
            <a:pPr marL="342900" indent="-342900" algn="l" rtl="0">
              <a:buFont typeface="Arial" panose="020B0604020202020204" pitchFamily="34" charset="0"/>
              <a:buChar char="•"/>
            </a:pPr>
            <a:r>
              <a:rPr lang="es-419" sz="1400" b="1">
                <a:solidFill>
                  <a:srgbClr val="000000"/>
                </a:solidFill>
              </a:rPr>
              <a:t>Interfaz R3 G0/0(saliente)</a:t>
            </a: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xmlns="" id="{0632ED12-CB09-4110-8785-464D2A510892}"/>
              </a:ext>
            </a:extLst>
          </p:cNvPr>
          <p:cNvPicPr>
            <a:picLocks noChangeAspect="1"/>
          </p:cNvPicPr>
          <p:nvPr/>
        </p:nvPicPr>
        <p:blipFill>
          <a:blip r:embed="rId4"/>
          <a:stretch>
            <a:fillRect/>
          </a:stretch>
        </p:blipFill>
        <p:spPr>
          <a:xfrm>
            <a:off x="4572000" y="1253612"/>
            <a:ext cx="4196507" cy="2838346"/>
          </a:xfrm>
          <a:prstGeom prst="rect">
            <a:avLst/>
          </a:prstGeom>
        </p:spPr>
      </p:pic>
    </p:spTree>
    <p:custDataLst>
      <p:tags r:id="rId1"/>
    </p:custDataLst>
    <p:extLst>
      <p:ext uri="{BB962C8B-B14F-4D97-AF65-F5344CB8AC3E}">
        <p14:creationId xmlns:p14="http://schemas.microsoft.com/office/powerpoint/2010/main" xmlns="" val="266324071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Tipos de ACL IPv4</a:t>
            </a:r>
            <a:r>
              <a:rPr lang="en-US" dirty="0"/>
              <a:t/>
            </a:r>
            <a:br>
              <a:rPr lang="en-US" dirty="0"/>
            </a:br>
            <a:r>
              <a:rPr lang="es-419" sz="2400"/>
              <a:t>Ejemplo de ubicación de ACL extendida</a:t>
            </a:r>
          </a:p>
        </p:txBody>
      </p:sp>
      <p:sp>
        <p:nvSpPr>
          <p:cNvPr id="5" name="Content Placeholder 4">
            <a:extLst>
              <a:ext uri="{FF2B5EF4-FFF2-40B4-BE49-F238E27FC236}">
                <a16:creationId xmlns:a16="http://schemas.microsoft.com/office/drawing/2014/main" xmlns="" id="{8C29435F-8456-FC4A-9378-9591DF359F98}"/>
              </a:ext>
            </a:extLst>
          </p:cNvPr>
          <p:cNvSpPr>
            <a:spLocks noGrp="1"/>
          </p:cNvSpPr>
          <p:nvPr>
            <p:ph idx="1"/>
          </p:nvPr>
        </p:nvSpPr>
        <p:spPr>
          <a:xfrm>
            <a:off x="282349" y="731837"/>
            <a:ext cx="4391251" cy="3689897"/>
          </a:xfrm>
        </p:spPr>
        <p:txBody>
          <a:bodyPr/>
          <a:lstStyle/>
          <a:p>
            <a:pPr marL="342900" indent="-342900" algn="l" rtl="0">
              <a:buFont typeface="Arial" panose="020B0604020202020204" pitchFamily="34" charset="0"/>
              <a:buChar char="•"/>
            </a:pPr>
            <a:r>
              <a:rPr lang="es-419" sz="1600">
                <a:solidFill>
                  <a:srgbClr val="000000"/>
                </a:solidFill>
              </a:rPr>
              <a:t>Las ACL extendidas deben ubicarse lo más cerca posible del origen del tráfico que se desea filtrar.</a:t>
            </a:r>
          </a:p>
          <a:p>
            <a:pPr marL="342900" indent="-342900" algn="l" rtl="0">
              <a:buFont typeface="Arial" panose="020B0604020202020204" pitchFamily="34" charset="0"/>
              <a:buChar char="•"/>
            </a:pPr>
            <a:r>
              <a:rPr lang="es-419" sz="1600">
                <a:solidFill>
                  <a:srgbClr val="000000"/>
                </a:solidFill>
              </a:rPr>
              <a:t>Sin embargo, los administradores de red solo pueden colocar las listas ACL en los dispositivos que controlan. Por lo tanto, la colocación se debe determinar en el contexto de hasta dónde se extiende el control del administrador de red.</a:t>
            </a:r>
          </a:p>
          <a:p>
            <a:pPr marL="342900" indent="-342900" algn="l" rtl="0">
              <a:buFont typeface="Arial" panose="020B0604020202020204" pitchFamily="34" charset="0"/>
              <a:buChar char="•"/>
            </a:pPr>
            <a:r>
              <a:rPr lang="es-419" sz="1600">
                <a:solidFill>
                  <a:srgbClr val="000000"/>
                </a:solidFill>
              </a:rPr>
              <a:t>En la figura, por ejemplo, la empresa A quiere denegar el tráfico Telnet y FTP a la red 192.168.30.0/24 de la empresa B desde su red 192.168.11.0/24, mientras permite el resto del tráfico.</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xmlns="" id="{3E8A81FF-B9D5-D64A-AF48-208DCD6F84C4}"/>
              </a:ext>
            </a:extLst>
          </p:cNvPr>
          <p:cNvPicPr>
            <a:picLocks noChangeAspect="1"/>
          </p:cNvPicPr>
          <p:nvPr/>
        </p:nvPicPr>
        <p:blipFill>
          <a:blip r:embed="rId4"/>
          <a:stretch>
            <a:fillRect/>
          </a:stretch>
        </p:blipFill>
        <p:spPr>
          <a:xfrm>
            <a:off x="4572000" y="1049257"/>
            <a:ext cx="4391251" cy="3055056"/>
          </a:xfrm>
          <a:prstGeom prst="rect">
            <a:avLst/>
          </a:prstGeom>
        </p:spPr>
      </p:pic>
    </p:spTree>
    <p:custDataLst>
      <p:tags r:id="rId1"/>
    </p:custDataLst>
    <p:extLst>
      <p:ext uri="{BB962C8B-B14F-4D97-AF65-F5344CB8AC3E}">
        <p14:creationId xmlns:p14="http://schemas.microsoft.com/office/powerpoint/2010/main" xmlns="" val="39467006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es-419">
                <a:solidFill>
                  <a:schemeClr val="accent5">
                    <a:lumMod val="40000"/>
                    <a:lumOff val="60000"/>
                  </a:schemeClr>
                </a:solidFill>
              </a:rPr>
              <a:t>4.1 Propósito de las ACL</a:t>
            </a:r>
          </a:p>
        </p:txBody>
      </p:sp>
    </p:spTree>
    <p:custDataLst>
      <p:tags r:id="rId1"/>
    </p:custDataLst>
    <p:extLst>
      <p:ext uri="{BB962C8B-B14F-4D97-AF65-F5344CB8AC3E}">
        <p14:creationId xmlns:p14="http://schemas.microsoft.com/office/powerpoint/2010/main" xmlns="" val="673099643"/>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Tipos de ACL IPv4</a:t>
            </a:r>
            <a:r>
              <a:rPr lang="en-US" dirty="0"/>
              <a:t/>
            </a:r>
            <a:br>
              <a:rPr lang="en-US" dirty="0"/>
            </a:br>
            <a:r>
              <a:rPr lang="es-419" sz="2400"/>
              <a:t>Ejemplo de ubicación de ACL extendida (Cont.)</a:t>
            </a:r>
          </a:p>
        </p:txBody>
      </p:sp>
      <p:sp>
        <p:nvSpPr>
          <p:cNvPr id="4" name="Content Placeholder 3">
            <a:extLst>
              <a:ext uri="{FF2B5EF4-FFF2-40B4-BE49-F238E27FC236}">
                <a16:creationId xmlns:a16="http://schemas.microsoft.com/office/drawing/2014/main" xmlns="" id="{30A5D18E-D7A8-7548-988C-C4ED8FC9E574}"/>
              </a:ext>
            </a:extLst>
          </p:cNvPr>
          <p:cNvSpPr>
            <a:spLocks noGrp="1"/>
          </p:cNvSpPr>
          <p:nvPr>
            <p:ph idx="1"/>
          </p:nvPr>
        </p:nvSpPr>
        <p:spPr>
          <a:xfrm>
            <a:off x="245709" y="731837"/>
            <a:ext cx="4525394" cy="3689897"/>
          </a:xfrm>
        </p:spPr>
        <p:txBody>
          <a:bodyPr/>
          <a:lstStyle/>
          <a:p>
            <a:pPr marL="0" indent="0" algn="l" rtl="0"/>
            <a:r>
              <a:rPr lang="es-419" sz="1400">
                <a:solidFill>
                  <a:srgbClr val="000000"/>
                </a:solidFill>
              </a:rPr>
              <a:t>Una ACL extendida en R3, que bloquee Telnet y FTP de la red, cumpliría el objetivo, pero el administrador no controla R3. Además, esta solución también permite que el tráfico no deseado cruce toda la red y luego sea bloqueado en el destino.</a:t>
            </a:r>
          </a:p>
          <a:p>
            <a:pPr marL="0" indent="0" algn="l" rtl="0"/>
            <a:r>
              <a:rPr lang="es-419" sz="1400">
                <a:solidFill>
                  <a:srgbClr val="000000"/>
                </a:solidFill>
              </a:rPr>
              <a:t>La solución es colocar una ACL extendida en R1 que especifique las direcciones de origen y destino.</a:t>
            </a:r>
          </a:p>
          <a:p>
            <a:pPr marL="0" indent="0" algn="l" rtl="0"/>
            <a:r>
              <a:rPr lang="es-419" sz="1400">
                <a:solidFill>
                  <a:srgbClr val="000000"/>
                </a:solidFill>
              </a:rPr>
              <a:t>La figura muestra dos interfaces en R1 en las que sería posible aplicar la ACL extendida:</a:t>
            </a:r>
          </a:p>
          <a:p>
            <a:pPr marL="171450" indent="-171450" algn="l" rtl="0">
              <a:buFont typeface="Arial" panose="020B0604020202020204" pitchFamily="34" charset="0"/>
              <a:buChar char="•"/>
            </a:pPr>
            <a:r>
              <a:rPr lang="es-419" sz="1200" b="1">
                <a:solidFill>
                  <a:srgbClr val="000000"/>
                </a:solidFill>
              </a:rPr>
              <a:t>Interfaz S0/0/0 del R1 (de salida)</a:t>
            </a:r>
            <a:r>
              <a:rPr lang="es-419" sz="1200">
                <a:solidFill>
                  <a:srgbClr val="000000"/>
                </a:solidFill>
              </a:rPr>
              <a:t> - una de las posibilidades es aplicar una ACL extendida de salida en la interfaz S0/0/0. Esta solución procesará todos los paquetes que salgan de R1, incluidos los paquetes de 192.168.10.0/24. </a:t>
            </a:r>
          </a:p>
          <a:p>
            <a:pPr marL="171450" indent="-171450" algn="l" rtl="0">
              <a:buFont typeface="Arial" panose="020B0604020202020204" pitchFamily="34" charset="0"/>
              <a:buChar char="•"/>
            </a:pPr>
            <a:r>
              <a:rPr lang="es-419" sz="1200" b="1">
                <a:solidFill>
                  <a:srgbClr val="000000"/>
                </a:solidFill>
              </a:rPr>
              <a:t>Interfaz G0/1 del R1 (de entrada)</a:t>
            </a:r>
            <a:r>
              <a:rPr lang="es-419" sz="1200">
                <a:solidFill>
                  <a:srgbClr val="000000"/>
                </a:solidFill>
              </a:rPr>
              <a:t> - la aplicación de una ACL extendida al tráfico que ingresa a la interfaz G0/1 implica que solamente los paquetes de la red 192.168.11.0/24 están sujetos al procesamiento de la ACL en R1. Debido a que el filtro se debe limitar solo a aquellos paquetes que salen de la red 192.168.11.0/24, la aplicación de una ACL extendida a G0/1 es la mejor solución.</a:t>
            </a:r>
          </a:p>
          <a:p>
            <a:pPr marL="342900" indent="-342900" algn="l">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xmlns="" id="{036CD542-8B2A-487C-BF2F-30E811FB2378}"/>
              </a:ext>
            </a:extLst>
          </p:cNvPr>
          <p:cNvPicPr>
            <a:picLocks noChangeAspect="1"/>
          </p:cNvPicPr>
          <p:nvPr/>
        </p:nvPicPr>
        <p:blipFill>
          <a:blip r:embed="rId4"/>
          <a:stretch>
            <a:fillRect/>
          </a:stretch>
        </p:blipFill>
        <p:spPr>
          <a:xfrm>
            <a:off x="4915739" y="1156465"/>
            <a:ext cx="4067883" cy="2830569"/>
          </a:xfrm>
          <a:prstGeom prst="rect">
            <a:avLst/>
          </a:prstGeom>
        </p:spPr>
      </p:pic>
    </p:spTree>
    <p:custDataLst>
      <p:tags r:id="rId1"/>
    </p:custDataLst>
    <p:extLst>
      <p:ext uri="{BB962C8B-B14F-4D97-AF65-F5344CB8AC3E}">
        <p14:creationId xmlns:p14="http://schemas.microsoft.com/office/powerpoint/2010/main" xmlns="" val="186198488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es-419">
                <a:solidFill>
                  <a:schemeClr val="accent5">
                    <a:lumMod val="40000"/>
                    <a:lumOff val="60000"/>
                  </a:schemeClr>
                </a:solidFill>
              </a:rPr>
              <a:t>4.5 - Módulo de práctica y cuestionario</a:t>
            </a:r>
          </a:p>
        </p:txBody>
      </p:sp>
    </p:spTree>
    <p:custDataLst>
      <p:tags r:id="rId1"/>
    </p:custDataLst>
    <p:extLst>
      <p:ext uri="{BB962C8B-B14F-4D97-AF65-F5344CB8AC3E}">
        <p14:creationId xmlns:p14="http://schemas.microsoft.com/office/powerpoint/2010/main" xmlns="" val="410599242"/>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rtl="0" eaLnBrk="1" hangingPunct="1"/>
            <a:r>
              <a:rPr lang="es-419" sz="1400" dirty="0">
                <a:latin typeface="Arial" charset="0"/>
              </a:rPr>
              <a:t>Modulo 4 : Conceptos de ACL</a:t>
            </a:r>
            <a:r>
              <a:rPr lang="en-US" dirty="0">
                <a:latin typeface="Arial" charset="0"/>
              </a:rPr>
              <a:t/>
            </a:r>
            <a:br>
              <a:rPr lang="en-US" dirty="0">
                <a:latin typeface="Arial" charset="0"/>
              </a:rPr>
            </a:br>
            <a:r>
              <a:rPr lang="en-US" dirty="0" err="1">
                <a:latin typeface="Arial" charset="0"/>
              </a:rPr>
              <a:t>Términos</a:t>
            </a:r>
            <a:r>
              <a:rPr lang="en-US" dirty="0">
                <a:latin typeface="Arial" charset="0"/>
              </a:rPr>
              <a:t> y</a:t>
            </a:r>
            <a:r>
              <a:rPr lang="es-419" dirty="0">
                <a:latin typeface="Arial" charset="0"/>
              </a:rPr>
              <a:t> Comandos nuevos</a:t>
            </a:r>
          </a:p>
        </p:txBody>
      </p:sp>
      <p:sp>
        <p:nvSpPr>
          <p:cNvPr id="3" name="Content Placeholder 2">
            <a:extLst>
              <a:ext uri="{FF2B5EF4-FFF2-40B4-BE49-F238E27FC236}">
                <a16:creationId xmlns:a16="http://schemas.microsoft.com/office/drawing/2014/main" xmlns="" id="{E4085204-9A6B-5840-B871-B1B4B52E0E2C}"/>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es-419" dirty="0"/>
              <a:t>Listas de control de acceso (ACL)</a:t>
            </a:r>
          </a:p>
          <a:p>
            <a:pPr rtl="0">
              <a:spcBef>
                <a:spcPts val="0"/>
              </a:spcBef>
              <a:spcAft>
                <a:spcPts val="0"/>
              </a:spcAft>
              <a:buFont typeface="Arial" panose="020B0604020202020204" pitchFamily="34" charset="0"/>
              <a:buChar char="•"/>
            </a:pPr>
            <a:r>
              <a:rPr lang="es-419" dirty="0"/>
              <a:t>Entradas de control de acceso (ACE)</a:t>
            </a:r>
          </a:p>
          <a:p>
            <a:pPr rtl="0">
              <a:spcBef>
                <a:spcPts val="0"/>
              </a:spcBef>
              <a:spcAft>
                <a:spcPts val="0"/>
              </a:spcAft>
              <a:buFont typeface="Arial" panose="020B0604020202020204" pitchFamily="34" charset="0"/>
              <a:buChar char="•"/>
            </a:pPr>
            <a:r>
              <a:rPr lang="es-419" dirty="0"/>
              <a:t>Filtrado de paquetes</a:t>
            </a:r>
          </a:p>
          <a:p>
            <a:pPr rtl="0">
              <a:spcBef>
                <a:spcPts val="0"/>
              </a:spcBef>
              <a:spcAft>
                <a:spcPts val="0"/>
              </a:spcAft>
              <a:buFont typeface="Arial" panose="020B0604020202020204" pitchFamily="34" charset="0"/>
              <a:buChar char="•"/>
            </a:pPr>
            <a:r>
              <a:rPr lang="es-419" dirty="0" err="1"/>
              <a:t>ACLs</a:t>
            </a:r>
            <a:r>
              <a:rPr lang="es-419" dirty="0"/>
              <a:t> estándares</a:t>
            </a:r>
          </a:p>
          <a:p>
            <a:pPr rtl="0">
              <a:spcBef>
                <a:spcPts val="0"/>
              </a:spcBef>
              <a:spcAft>
                <a:spcPts val="0"/>
              </a:spcAft>
              <a:buFont typeface="Arial" panose="020B0604020202020204" pitchFamily="34" charset="0"/>
              <a:buChar char="•"/>
            </a:pPr>
            <a:r>
              <a:rPr lang="es-419" dirty="0" err="1"/>
              <a:t>ACLs</a:t>
            </a:r>
            <a:r>
              <a:rPr lang="es-419" dirty="0"/>
              <a:t> extendidas</a:t>
            </a:r>
          </a:p>
          <a:p>
            <a:pPr rtl="0">
              <a:spcBef>
                <a:spcPts val="0"/>
              </a:spcBef>
              <a:spcAft>
                <a:spcPts val="0"/>
              </a:spcAft>
              <a:buFont typeface="Arial" panose="020B0604020202020204" pitchFamily="34" charset="0"/>
              <a:buChar char="•"/>
            </a:pPr>
            <a:r>
              <a:rPr lang="es-419" dirty="0"/>
              <a:t>Máscara </a:t>
            </a:r>
            <a:r>
              <a:rPr lang="es-419" dirty="0" err="1"/>
              <a:t>wildcard</a:t>
            </a:r>
            <a:endParaRPr lang="es-419" dirty="0"/>
          </a:p>
          <a:p>
            <a:pPr rtl="0">
              <a:spcBef>
                <a:spcPts val="0"/>
              </a:spcBef>
              <a:spcAft>
                <a:spcPts val="0"/>
              </a:spcAft>
              <a:buFont typeface="Arial" panose="020B0604020202020204" pitchFamily="34" charset="0"/>
              <a:buChar char="•"/>
            </a:pPr>
            <a:r>
              <a:rPr lang="es-419" b="1" dirty="0"/>
              <a:t>host</a:t>
            </a:r>
            <a:r>
              <a:rPr lang="es-419" dirty="0"/>
              <a:t> </a:t>
            </a:r>
            <a:r>
              <a:rPr lang="es-419" dirty="0" err="1"/>
              <a:t>keyword</a:t>
            </a:r>
            <a:endParaRPr lang="es-419" dirty="0"/>
          </a:p>
          <a:p>
            <a:pPr rtl="0">
              <a:spcBef>
                <a:spcPts val="0"/>
              </a:spcBef>
              <a:spcAft>
                <a:spcPts val="0"/>
              </a:spcAft>
              <a:buFont typeface="Arial" panose="020B0604020202020204" pitchFamily="34" charset="0"/>
              <a:buChar char="•"/>
            </a:pPr>
            <a:r>
              <a:rPr lang="es-419" b="1" dirty="0" err="1"/>
              <a:t>any</a:t>
            </a:r>
            <a:r>
              <a:rPr lang="es-419" dirty="0"/>
              <a:t> </a:t>
            </a:r>
            <a:r>
              <a:rPr lang="es-419" dirty="0" err="1"/>
              <a:t>keyword</a:t>
            </a:r>
            <a:endParaRPr lang="es-419" dirty="0"/>
          </a:p>
          <a:p>
            <a:pPr rtl="0">
              <a:spcBef>
                <a:spcPts val="0"/>
              </a:spcBef>
              <a:spcAft>
                <a:spcPts val="0"/>
              </a:spcAft>
              <a:buFont typeface="Arial" panose="020B0604020202020204" pitchFamily="34" charset="0"/>
              <a:buChar char="•"/>
            </a:pPr>
            <a:r>
              <a:rPr lang="es-419" dirty="0"/>
              <a:t>ACL numeradas</a:t>
            </a:r>
          </a:p>
          <a:p>
            <a:pPr rtl="0">
              <a:spcBef>
                <a:spcPts val="0"/>
              </a:spcBef>
              <a:spcAft>
                <a:spcPts val="0"/>
              </a:spcAft>
              <a:buFont typeface="Arial" panose="020B0604020202020204" pitchFamily="34" charset="0"/>
              <a:buChar char="•"/>
            </a:pPr>
            <a:r>
              <a:rPr lang="es-419" dirty="0"/>
              <a:t>ACL con nombre</a:t>
            </a:r>
          </a:p>
        </p:txBody>
      </p:sp>
    </p:spTree>
    <p:custDataLst>
      <p:tags r:id="rId1"/>
    </p:custDataLst>
    <p:extLst>
      <p:ext uri="{BB962C8B-B14F-4D97-AF65-F5344CB8AC3E}">
        <p14:creationId xmlns:p14="http://schemas.microsoft.com/office/powerpoint/2010/main" xmlns="" val="1806161865"/>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xmlns="" val="4190828277"/>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Propósito de las listas</a:t>
            </a:r>
            <a:r>
              <a:rPr lang="en-US" dirty="0"/>
              <a:t/>
            </a:r>
            <a:br>
              <a:rPr lang="en-US" dirty="0"/>
            </a:br>
            <a:r>
              <a:rPr lang="es-419" sz="2400"/>
              <a:t>¿Qué es una ACL?</a:t>
            </a:r>
          </a:p>
        </p:txBody>
      </p:sp>
      <p:sp>
        <p:nvSpPr>
          <p:cNvPr id="5" name="Content Placeholder 4">
            <a:extLst>
              <a:ext uri="{FF2B5EF4-FFF2-40B4-BE49-F238E27FC236}">
                <a16:creationId xmlns:a16="http://schemas.microsoft.com/office/drawing/2014/main" xmlns="" id="{C15587AB-E5B0-7B4B-ACB0-64B5D800F097}"/>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Una ACL es una serie de comandos del IOS que controlan si un router reenvía o descarta paquetes según la información que se encuentra en el encabezado del paquete. De forma predeterminada, un router no tiene ninguna ACL configurada. Sin embargo, cuando se aplica una ACL a una interfaz, el router realiza la tarea adicional de evaluar todos los paquetes de red a medida que pasan a través de la interfaz para determinar si el paquete se puede reenviar.</a:t>
            </a:r>
          </a:p>
          <a:p>
            <a:pPr marL="342900" indent="-342900" algn="l" rtl="0">
              <a:buFont typeface="Arial" panose="020B0604020202020204" pitchFamily="34" charset="0"/>
              <a:buChar char="•"/>
            </a:pPr>
            <a:r>
              <a:rPr lang="es-419" sz="1600">
                <a:solidFill>
                  <a:srgbClr val="000000"/>
                </a:solidFill>
              </a:rPr>
              <a:t>Una ACL es una lista secuencial de instrucciones permit (permitir) o deny (denegar), conocidas como “entradas de control de acceso” (ACE).</a:t>
            </a:r>
          </a:p>
          <a:p>
            <a:pPr marL="0" indent="0" algn="l" rtl="0"/>
            <a:r>
              <a:rPr lang="es-419" sz="1600" b="1">
                <a:solidFill>
                  <a:srgbClr val="000000"/>
                </a:solidFill>
              </a:rPr>
              <a:t>Nota:</a:t>
            </a:r>
            <a:r>
              <a:rPr lang="es-419" sz="1600">
                <a:solidFill>
                  <a:srgbClr val="000000"/>
                </a:solidFill>
              </a:rPr>
              <a:t> Las ACE también se denominan comúnmente “instrucciones de ACL”.</a:t>
            </a:r>
          </a:p>
          <a:p>
            <a:pPr marL="342900" indent="-342900" algn="l" rtl="0">
              <a:buFont typeface="Arial" panose="020B0604020202020204" pitchFamily="34" charset="0"/>
              <a:buChar char="•"/>
            </a:pPr>
            <a:r>
              <a:rPr lang="es-419" sz="1600">
                <a:solidFill>
                  <a:srgbClr val="000000"/>
                </a:solidFill>
              </a:rPr>
              <a:t>Cuando el tráfico de la red atraviesa una interfaz configurada con una ACL, el router compara la información dentro del paquete con cada ACE, en orden secuencial, para determinar si el paquete coincide con una de las ACE. Este proceso se denomina filtrado de paquetes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xmlns="" val="39439378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Propósito de las listas ACL </a:t>
            </a:r>
            <a:r>
              <a:rPr lang="en-US" dirty="0"/>
              <a:t/>
            </a:r>
            <a:br>
              <a:rPr lang="en-US" dirty="0"/>
            </a:br>
            <a:r>
              <a:rPr lang="es-419" sz="2400"/>
              <a:t>¿Qué es una ACL? (continuación)</a:t>
            </a:r>
          </a:p>
        </p:txBody>
      </p:sp>
      <p:sp>
        <p:nvSpPr>
          <p:cNvPr id="4" name="Content Placeholder 3">
            <a:extLst>
              <a:ext uri="{FF2B5EF4-FFF2-40B4-BE49-F238E27FC236}">
                <a16:creationId xmlns:a16="http://schemas.microsoft.com/office/drawing/2014/main" xmlns="" id="{09C13DB7-ACC4-A04D-99E2-C72E8098EE5B}"/>
              </a:ext>
            </a:extLst>
          </p:cNvPr>
          <p:cNvSpPr>
            <a:spLocks noGrp="1"/>
          </p:cNvSpPr>
          <p:nvPr>
            <p:ph idx="1"/>
          </p:nvPr>
        </p:nvSpPr>
        <p:spPr>
          <a:xfrm>
            <a:off x="474662" y="731837"/>
            <a:ext cx="8280057" cy="3689897"/>
          </a:xfrm>
        </p:spPr>
        <p:txBody>
          <a:bodyPr/>
          <a:lstStyle/>
          <a:p>
            <a:pPr marL="0" indent="0" algn="l" rtl="0"/>
            <a:r>
              <a:rPr lang="es-419">
                <a:solidFill>
                  <a:srgbClr val="000000"/>
                </a:solidFill>
              </a:rPr>
              <a:t>Varias tareas realizadas por los routers requieren el uso de ACL para identificar el tráfico:</a:t>
            </a:r>
          </a:p>
          <a:p>
            <a:pPr marL="342900" indent="-342900" algn="l" rtl="0">
              <a:buFont typeface="Arial" panose="020B0604020202020204" pitchFamily="34" charset="0"/>
              <a:buChar char="•"/>
            </a:pPr>
            <a:r>
              <a:rPr lang="es-419">
                <a:solidFill>
                  <a:srgbClr val="000000"/>
                </a:solidFill>
              </a:rPr>
              <a:t>Limitan el tráfico de la red para aumentar su rendimiento.</a:t>
            </a:r>
          </a:p>
          <a:p>
            <a:pPr marL="342900" indent="-342900" algn="l" rtl="0">
              <a:buFont typeface="Arial" panose="020B0604020202020204" pitchFamily="34" charset="0"/>
              <a:buChar char="•"/>
            </a:pPr>
            <a:r>
              <a:rPr lang="es-419">
                <a:solidFill>
                  <a:srgbClr val="000000"/>
                </a:solidFill>
              </a:rPr>
              <a:t>Proporcionan control del flujo de tráfico.</a:t>
            </a:r>
          </a:p>
          <a:p>
            <a:pPr marL="342900" indent="-342900" algn="l" rtl="0">
              <a:buFont typeface="Arial" panose="020B0604020202020204" pitchFamily="34" charset="0"/>
              <a:buChar char="•"/>
            </a:pPr>
            <a:r>
              <a:rPr lang="es-419">
                <a:solidFill>
                  <a:srgbClr val="000000"/>
                </a:solidFill>
              </a:rPr>
              <a:t>Proporcionan un nivel básico de seguridad para el acceso a la red.</a:t>
            </a:r>
          </a:p>
          <a:p>
            <a:pPr marL="342900" indent="-342900" algn="l" rtl="0">
              <a:buFont typeface="Arial" panose="020B0604020202020204" pitchFamily="34" charset="0"/>
              <a:buChar char="•"/>
            </a:pPr>
            <a:r>
              <a:rPr lang="es-419">
                <a:solidFill>
                  <a:srgbClr val="000000"/>
                </a:solidFill>
              </a:rPr>
              <a:t>Filtran el tráfico según el tipo de tráfico.</a:t>
            </a:r>
          </a:p>
          <a:p>
            <a:pPr marL="342900" indent="-342900" algn="l" rtl="0">
              <a:buFont typeface="Arial" panose="020B0604020202020204" pitchFamily="34" charset="0"/>
              <a:buChar char="•"/>
            </a:pPr>
            <a:r>
              <a:rPr lang="es-419">
                <a:solidFill>
                  <a:srgbClr val="000000"/>
                </a:solidFill>
              </a:rPr>
              <a:t>Filtran a los hosts para permitirles o denegarles el acceso a los servicios de red.</a:t>
            </a:r>
          </a:p>
          <a:p>
            <a:pPr marL="342900" indent="-342900" algn="l" rtl="0">
              <a:buFont typeface="Arial" panose="020B0604020202020204" pitchFamily="34" charset="0"/>
              <a:buChar char="•"/>
            </a:pPr>
            <a:r>
              <a:rPr lang="es-419">
                <a:solidFill>
                  <a:srgbClr val="000000"/>
                </a:solidFill>
              </a:rPr>
              <a:t>Proporcionar prioridad a determinadas clases de tráfico de red</a:t>
            </a:r>
          </a:p>
          <a:p>
            <a:pPr marL="342900" indent="-342900" algn="l">
              <a:buFont typeface="Arial" panose="020B0604020202020204" pitchFamily="34" charset="0"/>
              <a:buChar char="•"/>
            </a:pPr>
            <a:endParaRPr lang="en-US" dirty="0">
              <a:solidFill>
                <a:srgbClr val="000000"/>
              </a:solidFill>
            </a:endParaRPr>
          </a:p>
        </p:txBody>
      </p:sp>
    </p:spTree>
    <p:custDataLst>
      <p:tags r:id="rId1"/>
    </p:custDataLst>
    <p:extLst>
      <p:ext uri="{BB962C8B-B14F-4D97-AF65-F5344CB8AC3E}">
        <p14:creationId xmlns:p14="http://schemas.microsoft.com/office/powerpoint/2010/main" xmlns="" val="24880173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Propósito de las listas ACL</a:t>
            </a:r>
            <a:r>
              <a:rPr lang="en-US" dirty="0"/>
              <a:t/>
            </a:r>
            <a:br>
              <a:rPr lang="en-US" dirty="0"/>
            </a:br>
            <a:r>
              <a:rPr lang="es-419" sz="2400"/>
              <a:t>Filtrado de paquetes </a:t>
            </a:r>
          </a:p>
        </p:txBody>
      </p:sp>
      <p:sp>
        <p:nvSpPr>
          <p:cNvPr id="5" name="Content Placeholder 4">
            <a:extLst>
              <a:ext uri="{FF2B5EF4-FFF2-40B4-BE49-F238E27FC236}">
                <a16:creationId xmlns:a16="http://schemas.microsoft.com/office/drawing/2014/main" xmlns="" id="{C788ABE6-BB6E-DC4B-A849-9C7CB13E345C}"/>
              </a:ext>
            </a:extLst>
          </p:cNvPr>
          <p:cNvSpPr>
            <a:spLocks noGrp="1"/>
          </p:cNvSpPr>
          <p:nvPr>
            <p:ph idx="1"/>
          </p:nvPr>
        </p:nvSpPr>
        <p:spPr>
          <a:xfrm>
            <a:off x="474663" y="731837"/>
            <a:ext cx="4413426" cy="3689897"/>
          </a:xfrm>
        </p:spPr>
        <p:txBody>
          <a:bodyPr/>
          <a:lstStyle/>
          <a:p>
            <a:pPr marL="342900" indent="-342900" algn="l" rtl="0">
              <a:buFont typeface="Arial" panose="020B0604020202020204" pitchFamily="34" charset="0"/>
              <a:buChar char="•"/>
            </a:pPr>
            <a:r>
              <a:rPr lang="es-419" sz="1600">
                <a:solidFill>
                  <a:srgbClr val="000000"/>
                </a:solidFill>
              </a:rPr>
              <a:t>El filtrado de paquetes controla el acceso a una red mediante el análisis de los paquetes entrantes y salientes y la transferencia o el descarte de estos según criterios determinados. </a:t>
            </a:r>
          </a:p>
          <a:p>
            <a:pPr marL="342900" indent="-342900" algn="l" rtl="0">
              <a:buFont typeface="Arial" panose="020B0604020202020204" pitchFamily="34" charset="0"/>
              <a:buChar char="•"/>
            </a:pPr>
            <a:r>
              <a:rPr lang="es-419" sz="1600">
                <a:solidFill>
                  <a:srgbClr val="000000"/>
                </a:solidFill>
              </a:rPr>
              <a:t>El filtrado de paquetes se puede realizar en la Capa 3 o en la Capa 4.</a:t>
            </a:r>
          </a:p>
          <a:p>
            <a:pPr marL="342900" indent="-342900" algn="l" rtl="0">
              <a:buFont typeface="Arial" panose="020B0604020202020204" pitchFamily="34" charset="0"/>
              <a:buChar char="•"/>
            </a:pPr>
            <a:r>
              <a:rPr lang="es-419" sz="1600">
                <a:solidFill>
                  <a:srgbClr val="000000"/>
                </a:solidFill>
              </a:rPr>
              <a:t>Los routers Cisco admiten los siguientes dos tipos de ACL:</a:t>
            </a:r>
          </a:p>
          <a:p>
            <a:pPr marL="415985" lvl="1" indent="-342900" rtl="0">
              <a:buFont typeface="Arial" panose="020B0604020202020204" pitchFamily="34" charset="0"/>
              <a:buChar char="•"/>
            </a:pPr>
            <a:r>
              <a:rPr lang="es-419" b="1">
                <a:solidFill>
                  <a:srgbClr val="000000"/>
                </a:solidFill>
              </a:rPr>
              <a:t>ACL estándar</a:t>
            </a:r>
            <a:r>
              <a:rPr lang="es-419">
                <a:solidFill>
                  <a:srgbClr val="000000"/>
                </a:solidFill>
              </a:rPr>
              <a:t> : las ACL sólo filtran en la capa 3 utilizando únicamente la dirección IPv4 de origen. </a:t>
            </a:r>
          </a:p>
          <a:p>
            <a:pPr marL="415985" lvl="1" indent="-342900" rtl="0">
              <a:buFont typeface="Arial" panose="020B0604020202020204" pitchFamily="34" charset="0"/>
              <a:buChar char="•"/>
            </a:pPr>
            <a:r>
              <a:rPr lang="es-419" b="1">
                <a:solidFill>
                  <a:srgbClr val="000000"/>
                </a:solidFill>
              </a:rPr>
              <a:t>ACL extendidas</a:t>
            </a:r>
            <a:r>
              <a:rPr lang="es-419">
                <a:solidFill>
                  <a:srgbClr val="000000"/>
                </a:solidFill>
              </a:rPr>
              <a:t> : las ACL filtran en la capa 3 mediante la dirección IPv4 de origen y/o destino. También pueden filtrar en la Capa 4 usando TCP, puertos UDP e información de tipo de protocolo opcional para un control más fino. </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xmlns="" id="{7402CCE3-4351-8549-A66A-6E5ECEADD2BF}"/>
              </a:ext>
            </a:extLst>
          </p:cNvPr>
          <p:cNvPicPr>
            <a:picLocks noChangeAspect="1"/>
          </p:cNvPicPr>
          <p:nvPr/>
        </p:nvPicPr>
        <p:blipFill>
          <a:blip r:embed="rId4"/>
          <a:stretch>
            <a:fillRect/>
          </a:stretch>
        </p:blipFill>
        <p:spPr>
          <a:xfrm>
            <a:off x="4868199" y="1154561"/>
            <a:ext cx="4121802" cy="2998611"/>
          </a:xfrm>
          <a:prstGeom prst="rect">
            <a:avLst/>
          </a:prstGeom>
        </p:spPr>
      </p:pic>
    </p:spTree>
    <p:custDataLst>
      <p:tags r:id="rId1"/>
    </p:custDataLst>
    <p:extLst>
      <p:ext uri="{BB962C8B-B14F-4D97-AF65-F5344CB8AC3E}">
        <p14:creationId xmlns:p14="http://schemas.microsoft.com/office/powerpoint/2010/main" xmlns="" val="41723386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Propósito de las listas ACL</a:t>
            </a:r>
            <a:r>
              <a:rPr lang="en-US" dirty="0"/>
              <a:t/>
            </a:r>
            <a:br>
              <a:rPr lang="en-US" dirty="0"/>
            </a:br>
            <a:r>
              <a:rPr lang="es-419" sz="2400"/>
              <a:t>Funcionamiento de una ACL</a:t>
            </a:r>
          </a:p>
        </p:txBody>
      </p:sp>
      <p:sp>
        <p:nvSpPr>
          <p:cNvPr id="4" name="Content Placeholder 3">
            <a:extLst>
              <a:ext uri="{FF2B5EF4-FFF2-40B4-BE49-F238E27FC236}">
                <a16:creationId xmlns:a16="http://schemas.microsoft.com/office/drawing/2014/main" xmlns="" id="{5B9957C2-7074-1C44-92EF-2F60F65F21DE}"/>
              </a:ext>
            </a:extLst>
          </p:cNvPr>
          <p:cNvSpPr>
            <a:spLocks noGrp="1"/>
          </p:cNvSpPr>
          <p:nvPr>
            <p:ph idx="1"/>
          </p:nvPr>
        </p:nvSpPr>
        <p:spPr>
          <a:xfrm>
            <a:off x="474662" y="731837"/>
            <a:ext cx="8280057" cy="2787877"/>
          </a:xfrm>
        </p:spPr>
        <p:txBody>
          <a:bodyPr/>
          <a:lstStyle/>
          <a:p>
            <a:pPr marL="342900" indent="-342900" algn="l" rtl="0">
              <a:buFont typeface="Arial" panose="020B0604020202020204" pitchFamily="34" charset="0"/>
              <a:buChar char="•"/>
            </a:pPr>
            <a:r>
              <a:rPr lang="es-419" sz="1600">
                <a:solidFill>
                  <a:srgbClr val="000000"/>
                </a:solidFill>
              </a:rPr>
              <a:t>Las ACL definen el conjunto de reglas que proporcionan un control adicional para los paquetes que ingresan por las interfaces de entrada, para los que retransmiten a través del router y para los que salen por las interfaces de salida del router.</a:t>
            </a:r>
          </a:p>
          <a:p>
            <a:pPr marL="342900" indent="-342900" algn="l" rtl="0">
              <a:buFont typeface="Arial" panose="020B0604020202020204" pitchFamily="34" charset="0"/>
              <a:buChar char="•"/>
            </a:pPr>
            <a:r>
              <a:rPr lang="es-419" sz="1600">
                <a:solidFill>
                  <a:srgbClr val="000000"/>
                </a:solidFill>
              </a:rPr>
              <a:t>Las listas ACL se pueden configurar para aplicarse tanto al tráfico entrante, como al tráfico saliente.</a:t>
            </a:r>
          </a:p>
          <a:p>
            <a:pPr marL="0" indent="0" algn="l" rtl="0"/>
            <a:r>
              <a:rPr lang="es-419" sz="1600" b="1">
                <a:solidFill>
                  <a:srgbClr val="000000"/>
                </a:solidFill>
              </a:rPr>
              <a:t>Nota</a:t>
            </a:r>
            <a:r>
              <a:rPr lang="es-419" sz="1600">
                <a:solidFill>
                  <a:srgbClr val="000000"/>
                </a:solidFill>
              </a:rPr>
              <a:t>: Las ACL no operan sobre paquetes que se originan en el router mismo.</a:t>
            </a:r>
          </a:p>
          <a:p>
            <a:pPr marL="342900" indent="-342900" algn="l" rtl="0">
              <a:buFont typeface="Arial" panose="020B0604020202020204" pitchFamily="34" charset="0"/>
              <a:buChar char="•"/>
            </a:pPr>
            <a:r>
              <a:rPr lang="es-419" sz="1600">
                <a:solidFill>
                  <a:srgbClr val="000000"/>
                </a:solidFill>
              </a:rPr>
              <a:t>Las ACL de entrada filtran los paquetes que ingresan a una interfaz específica y lo hacen antes de que se enruten a la interfaz de salida. Las ACL de entrada son eficaces, porque ahorran la sobrecarga de enrutar búsquedas si el paquete se descarta.</a:t>
            </a:r>
          </a:p>
          <a:p>
            <a:pPr marL="342900" indent="-342900" algn="l" rtl="0">
              <a:buFont typeface="Arial" panose="020B0604020202020204" pitchFamily="34" charset="0"/>
              <a:buChar char="•"/>
            </a:pPr>
            <a:r>
              <a:rPr lang="es-419" sz="1600">
                <a:solidFill>
                  <a:srgbClr val="000000"/>
                </a:solidFill>
              </a:rPr>
              <a:t>Las ACL de salida filtran los paquetes después de que se enrutan, independientemente de la interfaz de entrada.</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xmlns="" id="{F927B8DB-BFC5-AD4A-987C-9991665CB3E7}"/>
              </a:ext>
            </a:extLst>
          </p:cNvPr>
          <p:cNvPicPr>
            <a:picLocks noChangeAspect="1"/>
          </p:cNvPicPr>
          <p:nvPr/>
        </p:nvPicPr>
        <p:blipFill>
          <a:blip r:embed="rId4"/>
          <a:stretch>
            <a:fillRect/>
          </a:stretch>
        </p:blipFill>
        <p:spPr>
          <a:xfrm>
            <a:off x="1021291" y="3663491"/>
            <a:ext cx="7101417" cy="1105360"/>
          </a:xfrm>
          <a:prstGeom prst="rect">
            <a:avLst/>
          </a:prstGeom>
        </p:spPr>
      </p:pic>
    </p:spTree>
    <p:custDataLst>
      <p:tags r:id="rId1"/>
    </p:custDataLst>
    <p:extLst>
      <p:ext uri="{BB962C8B-B14F-4D97-AF65-F5344CB8AC3E}">
        <p14:creationId xmlns:p14="http://schemas.microsoft.com/office/powerpoint/2010/main" xmlns="" val="54174476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Propósito de las listas ACL</a:t>
            </a:r>
            <a:r>
              <a:rPr lang="en-US" dirty="0"/>
              <a:t/>
            </a:r>
            <a:br>
              <a:rPr lang="en-US" dirty="0"/>
            </a:br>
            <a:r>
              <a:rPr lang="es-419" sz="2400"/>
              <a:t>Funcionamiento de una ACL (Cont.)</a:t>
            </a:r>
          </a:p>
        </p:txBody>
      </p:sp>
      <p:sp>
        <p:nvSpPr>
          <p:cNvPr id="5" name="Content Placeholder 4">
            <a:extLst>
              <a:ext uri="{FF2B5EF4-FFF2-40B4-BE49-F238E27FC236}">
                <a16:creationId xmlns:a16="http://schemas.microsoft.com/office/drawing/2014/main" xmlns="" id="{C4907ED6-B1FD-5444-BF65-9A9AE86C37A8}"/>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Cuando se aplica una ACL a una interfaz, sigue un procedimiento operativo específico. Estos son los pasos operativos que se utilizan cuando el tráfico ha entrado en una interfaz de router con una ACL IPv4 estándar de entrada configurada:</a:t>
            </a:r>
          </a:p>
          <a:p>
            <a:pPr marL="415985" lvl="1" indent="-342900" rtl="0">
              <a:buFont typeface="+mj-lt"/>
              <a:buAutoNum type="arabicPeriod"/>
            </a:pPr>
            <a:r>
              <a:rPr lang="es-419">
                <a:solidFill>
                  <a:srgbClr val="000000"/>
                </a:solidFill>
              </a:rPr>
              <a:t>Un router configurado con una ACL de IPv4 estándar recupera la dirección IPv4 de origen del encabezado del paquete.</a:t>
            </a:r>
          </a:p>
          <a:p>
            <a:pPr marL="415985" lvl="1" indent="-342900" rtl="0">
              <a:buFont typeface="+mj-lt"/>
              <a:buAutoNum type="arabicPeriod"/>
            </a:pPr>
            <a:r>
              <a:rPr lang="es-419">
                <a:solidFill>
                  <a:srgbClr val="000000"/>
                </a:solidFill>
              </a:rPr>
              <a:t>El router comienza en la parte superior de la ACL y compara la dirección con cada ACE de manera secuencial.</a:t>
            </a:r>
          </a:p>
          <a:p>
            <a:pPr marL="415985" lvl="1" indent="-342900" rtl="0">
              <a:buFont typeface="+mj-lt"/>
              <a:buAutoNum type="arabicPeriod"/>
            </a:pPr>
            <a:r>
              <a:rPr lang="es-419">
                <a:solidFill>
                  <a:srgbClr val="000000"/>
                </a:solidFill>
              </a:rPr>
              <a:t>Cuando encuentra una coincidencia, el router realiza la instrucción, que puede ser permitir o denegar el paquete. Las demás entradas en el ACL  no son analizadas.</a:t>
            </a:r>
          </a:p>
          <a:p>
            <a:pPr marL="415985" lvl="1" indent="-342900" rtl="0">
              <a:buFont typeface="+mj-lt"/>
              <a:buAutoNum type="arabicPeriod"/>
            </a:pPr>
            <a:r>
              <a:rPr lang="es-419">
                <a:solidFill>
                  <a:srgbClr val="000000"/>
                </a:solidFill>
              </a:rPr>
              <a:t>Si la dirección IPv4 de origen no coincide con ninguna ACE de la ACL, el paquete se descarta porque hay una ACE de denegación implícita aplicada automáticamente a todas las ACL.</a:t>
            </a:r>
          </a:p>
          <a:p>
            <a:pPr marL="0" indent="0" algn="l" rtl="0"/>
            <a:r>
              <a:rPr lang="es-419" sz="1600">
                <a:solidFill>
                  <a:srgbClr val="000000"/>
                </a:solidFill>
              </a:rPr>
              <a:t>La última instrucción de una ACL siempre es una instrucción deny implícita que bloquea todo el tráfico. Está oculto y no se muestra en la configuración.</a:t>
            </a:r>
          </a:p>
          <a:p>
            <a:pPr marL="73085" lvl="1" indent="0" rtl="0">
              <a:buNone/>
            </a:pPr>
            <a:r>
              <a:rPr lang="es-419" b="1">
                <a:solidFill>
                  <a:srgbClr val="000000"/>
                </a:solidFill>
              </a:rPr>
              <a:t>Nota</a:t>
            </a:r>
            <a:r>
              <a:rPr lang="es-419">
                <a:solidFill>
                  <a:srgbClr val="000000"/>
                </a:solidFill>
              </a:rPr>
              <a:t>: Una ACL debe tener al menos una instrucción permit, de lo contrario, se denegará todo el tráfico debido a la instrucción ACE deny implícita. </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xmlns="" val="418647014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Proposito de las listas ACL</a:t>
            </a:r>
            <a:r>
              <a:rPr lang="en-US" dirty="0"/>
              <a:t/>
            </a:r>
            <a:br>
              <a:rPr lang="en-US" dirty="0"/>
            </a:br>
            <a:r>
              <a:rPr lang="es-419" sz="2400"/>
              <a:t>Packet Tracer - Demostración de ACL</a:t>
            </a:r>
          </a:p>
        </p:txBody>
      </p:sp>
      <p:sp>
        <p:nvSpPr>
          <p:cNvPr id="4" name="Content Placeholder 3">
            <a:extLst>
              <a:ext uri="{FF2B5EF4-FFF2-40B4-BE49-F238E27FC236}">
                <a16:creationId xmlns:a16="http://schemas.microsoft.com/office/drawing/2014/main" xmlns="" id="{684FC0F7-F891-A741-8A70-F327894A423F}"/>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En esta actividad de Packet Tracer, cumplirá los siguientes objetivos:</a:t>
            </a:r>
          </a:p>
          <a:p>
            <a:pPr marL="0" indent="0" algn="l"/>
            <a:endParaRPr lang="en-US" sz="1600" dirty="0">
              <a:solidFill>
                <a:srgbClr val="000000"/>
              </a:solidFill>
            </a:endParaRPr>
          </a:p>
          <a:p>
            <a:pPr marL="342900" indent="-342900" algn="l" rtl="0">
              <a:buFont typeface="Arial" panose="020B0604020202020204" pitchFamily="34" charset="0"/>
              <a:buChar char="•"/>
            </a:pPr>
            <a:r>
              <a:rPr lang="es-419" sz="1600">
                <a:solidFill>
                  <a:srgbClr val="000000"/>
                </a:solidFill>
              </a:rPr>
              <a:t>Parte 1: verificar la conectividad local y probar la lista de control de acceso </a:t>
            </a:r>
          </a:p>
          <a:p>
            <a:pPr marL="342900" indent="-342900" algn="l" rtl="0">
              <a:buFont typeface="Arial" panose="020B0604020202020204" pitchFamily="34" charset="0"/>
              <a:buChar char="•"/>
            </a:pPr>
            <a:r>
              <a:rPr lang="es-419" sz="1600">
                <a:solidFill>
                  <a:srgbClr val="000000"/>
                </a:solidFill>
              </a:rPr>
              <a:t>Parte 2: eliminar la lista de control de acceso y repetir la prueba</a:t>
            </a:r>
          </a:p>
        </p:txBody>
      </p:sp>
    </p:spTree>
    <p:custDataLst>
      <p:tags r:id="rId1"/>
    </p:custDataLst>
    <p:extLst>
      <p:ext uri="{BB962C8B-B14F-4D97-AF65-F5344CB8AC3E}">
        <p14:creationId xmlns:p14="http://schemas.microsoft.com/office/powerpoint/2010/main" xmlns="" val="219252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42"/>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6379</TotalTime>
  <Words>3532</Words>
  <Application>Microsoft Office PowerPoint</Application>
  <PresentationFormat>Presentación en pantalla (16:9)</PresentationFormat>
  <Paragraphs>361</Paragraphs>
  <Slides>33</Slides>
  <Notes>33</Notes>
  <HiddenSlides>1</HiddenSlides>
  <MMClips>0</MMClips>
  <ScaleCrop>false</ScaleCrop>
  <HeadingPairs>
    <vt:vector size="4" baseType="variant">
      <vt:variant>
        <vt:lpstr>Tema</vt:lpstr>
      </vt:variant>
      <vt:variant>
        <vt:i4>1</vt:i4>
      </vt:variant>
      <vt:variant>
        <vt:lpstr>Títulos de diapositiva</vt:lpstr>
      </vt:variant>
      <vt:variant>
        <vt:i4>33</vt:i4>
      </vt:variant>
    </vt:vector>
  </HeadingPairs>
  <TitlesOfParts>
    <vt:vector size="34" baseType="lpstr">
      <vt:lpstr>Default Theme</vt:lpstr>
      <vt:lpstr>Modulo 4: Conceptos de ACL</vt:lpstr>
      <vt:lpstr>Objetivos del módulo</vt:lpstr>
      <vt:lpstr>4.1 Propósito de las ACL</vt:lpstr>
      <vt:lpstr>Propósito de las listas ¿Qué es una ACL?</vt:lpstr>
      <vt:lpstr>Propósito de las listas ACL  ¿Qué es una ACL? (continuación)</vt:lpstr>
      <vt:lpstr>Propósito de las listas ACL Filtrado de paquetes </vt:lpstr>
      <vt:lpstr>Propósito de las listas ACL Funcionamiento de una ACL</vt:lpstr>
      <vt:lpstr>Propósito de las listas ACL Funcionamiento de una ACL (Cont.)</vt:lpstr>
      <vt:lpstr>Proposito de las listas ACL Packet Tracer - Demostración de ACL</vt:lpstr>
      <vt:lpstr>4.2 Máscaras Wildcard en ACL</vt:lpstr>
      <vt:lpstr>Máscaras Wildcard en ACLs Wildcard Mask Descripción general</vt:lpstr>
      <vt:lpstr>Máscaras Wildcard en ACLs Wildcard Descripción general (Cont.)</vt:lpstr>
      <vt:lpstr>Máscaras Wildcard en ACLs Tipos de Máscaras Wildcard </vt:lpstr>
      <vt:lpstr>Máscaras Wildcard en ACLs Tipos de Máscaras Wildcard (Cont.)</vt:lpstr>
      <vt:lpstr>Máscaras Wildcard en ACLs Tipos de Máscaras Wildcard (Cont.)</vt:lpstr>
      <vt:lpstr>Wildcard Masks in ACLs Wildcard Mask Calculation</vt:lpstr>
      <vt:lpstr>Máscaras Wildcard en ACLs Palabras clave de una máscara Wildcard</vt:lpstr>
      <vt:lpstr>4.3 Pautas para la creación de ACL</vt:lpstr>
      <vt:lpstr>Directrices para la creación de ACLNúmerolimitado de ACL por interfaz</vt:lpstr>
      <vt:lpstr>Pautas para la creación de listas ACL Prácticas recomendadas</vt:lpstr>
      <vt:lpstr>4.4 Tipos de ACL IPv4</vt:lpstr>
      <vt:lpstr>Tipos de ACL IPv4  ACL IPv4 estándar y extendidas</vt:lpstr>
      <vt:lpstr>Tipos de ACL IPv4 ACL IPv4 numeradas y nombradas</vt:lpstr>
      <vt:lpstr>Tipos de ACL IPv4 numeradas y nombradas(Cont.)</vt:lpstr>
      <vt:lpstr>Types of IPv4 ACLs Where to Place ACLs</vt:lpstr>
      <vt:lpstr>Tipos de ACL IPv4 Dónde ubicar las ACL (Cont.)</vt:lpstr>
      <vt:lpstr>Tipos de ACL IPv4 Ejemplo de ubicación de ACL estándar</vt:lpstr>
      <vt:lpstr>Tipos de ACL IPv4 Ejemplo de ubicación de ACL estándar (Cont.)</vt:lpstr>
      <vt:lpstr>Tipos de ACL IPv4 Ejemplo de ubicación de ACL extendida</vt:lpstr>
      <vt:lpstr>Tipos de ACL IPv4 Ejemplo de ubicación de ACL extendida (Cont.)</vt:lpstr>
      <vt:lpstr>4.5 - Módulo de práctica y cuestionario</vt:lpstr>
      <vt:lpstr>Modulo 4 : Conceptos de ACL Términos y Comandos nuevos</vt:lpstr>
      <vt:lpstr>Diapositiva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Macarena</cp:lastModifiedBy>
  <cp:revision>447</cp:revision>
  <dcterms:created xsi:type="dcterms:W3CDTF">2019-10-18T06:21:22Z</dcterms:created>
  <dcterms:modified xsi:type="dcterms:W3CDTF">2022-01-24T20:10:42Z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