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changesInfos/changesInfo1.xml" ContentType="application/vnd.ms-powerpoint.changesinfo+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8"/>
  </p:notesMasterIdLst>
  <p:sldIdLst>
    <p:sldId id="876" r:id="rId2"/>
    <p:sldId id="860" r:id="rId3"/>
    <p:sldId id="759" r:id="rId4"/>
    <p:sldId id="1054" r:id="rId5"/>
    <p:sldId id="1137" r:id="rId6"/>
    <p:sldId id="1138" r:id="rId7"/>
    <p:sldId id="1140" r:id="rId8"/>
    <p:sldId id="1139" r:id="rId9"/>
    <p:sldId id="1141" r:id="rId10"/>
    <p:sldId id="1142" r:id="rId11"/>
    <p:sldId id="1143" r:id="rId12"/>
    <p:sldId id="1144" r:id="rId13"/>
    <p:sldId id="1145" r:id="rId14"/>
    <p:sldId id="1146" r:id="rId15"/>
    <p:sldId id="1147" r:id="rId16"/>
    <p:sldId id="1131" r:id="rId17"/>
    <p:sldId id="1148" r:id="rId18"/>
    <p:sldId id="1149" r:id="rId19"/>
    <p:sldId id="1150" r:id="rId20"/>
    <p:sldId id="1151" r:id="rId21"/>
    <p:sldId id="1152" r:id="rId22"/>
    <p:sldId id="1153" r:id="rId23"/>
    <p:sldId id="1154" r:id="rId24"/>
    <p:sldId id="1155" r:id="rId25"/>
    <p:sldId id="1156" r:id="rId26"/>
    <p:sldId id="1157" r:id="rId27"/>
    <p:sldId id="1158" r:id="rId28"/>
    <p:sldId id="1159" r:id="rId29"/>
    <p:sldId id="1160" r:id="rId30"/>
    <p:sldId id="1161" r:id="rId31"/>
    <p:sldId id="1162" r:id="rId32"/>
    <p:sldId id="1163" r:id="rId33"/>
    <p:sldId id="1164" r:id="rId34"/>
    <p:sldId id="1165" r:id="rId35"/>
    <p:sldId id="1166" r:id="rId36"/>
    <p:sldId id="1167" r:id="rId37"/>
    <p:sldId id="1168" r:id="rId38"/>
    <p:sldId id="1169" r:id="rId39"/>
    <p:sldId id="1170" r:id="rId40"/>
    <p:sldId id="1171" r:id="rId41"/>
    <p:sldId id="1172" r:id="rId42"/>
    <p:sldId id="1173" r:id="rId43"/>
    <p:sldId id="1174" r:id="rId44"/>
    <p:sldId id="1175" r:id="rId45"/>
    <p:sldId id="1176" r:id="rId46"/>
    <p:sldId id="1177" r:id="rId47"/>
    <p:sldId id="1178" r:id="rId48"/>
    <p:sldId id="1179" r:id="rId49"/>
    <p:sldId id="1180" r:id="rId50"/>
    <p:sldId id="1181" r:id="rId51"/>
    <p:sldId id="1182" r:id="rId52"/>
    <p:sldId id="1183" r:id="rId53"/>
    <p:sldId id="1184" r:id="rId54"/>
    <p:sldId id="1185" r:id="rId55"/>
    <p:sldId id="874" r:id="rId56"/>
    <p:sldId id="291" r:id="rId57"/>
  </p:sldIdLst>
  <p:sldSz cx="9144000" cy="5143500" type="screen16x9"/>
  <p:notesSz cx="6858000" cy="9144000"/>
  <p:custDataLst>
    <p:tags r:id="rId5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 xmlns:p15="http://schemas.microsoft.com/office/powerpoint/2012/main" userId="S-1-5-21-1708537768-1303643608-725345543-200204" providerId="AD"/>
      </p:ext>
    </p:extLst>
  </p:cmAuthor>
  <p:cmAuthor id="2" name="Bob Vachon" initials="BV" lastIdx="24" clrIdx="2">
    <p:extLst>
      <p:ext uri="{19B8F6BF-5375-455C-9EA6-DF929625EA0E}">
        <p15:presenceInfo xmlns=""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 xmlns:p15="http://schemas.microsoft.com/office/powerpoint/2012/main" userId="S::suliving@cisco.com::dc701d48-dd51-411a-9041-b7f1328f1486" providerId="AD"/>
      </p:ext>
    </p:extLst>
  </p:cmAuthor>
  <p:cmAuthor id="4" name="jagibbon" initials="jmg" lastIdx="8" clrIdx="4">
    <p:extLst>
      <p:ext uri="{19B8F6BF-5375-455C-9EA6-DF929625EA0E}">
        <p15:presenceInfo xmlns=""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8996FE-21FB-2C47-9D88-D181C73703D9}" v="9" dt="2020-06-05T21:39:14.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00" d="100"/>
          <a:sy n="100" d="100"/>
        </p:scale>
        <p:origin x="-516" y="-30"/>
      </p:cViewPr>
      <p:guideLst>
        <p:guide orient="horz" pos="1620"/>
        <p:guide pos="33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6"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riana Carrillo Campos" userId="c9490811-8b3c-4908-821e-39b65b913e1a" providerId="ADAL" clId="{B458383C-E148-42DA-8B30-8CC5C605B6D4}"/>
    <pc:docChg chg="modSld">
      <pc:chgData name="Gloriana Carrillo Campos" userId="c9490811-8b3c-4908-821e-39b65b913e1a" providerId="ADAL" clId="{B458383C-E148-42DA-8B30-8CC5C605B6D4}" dt="2020-05-29T21:47:35.041" v="70" actId="20577"/>
      <pc:docMkLst>
        <pc:docMk/>
      </pc:docMkLst>
      <pc:sldChg chg="modSp">
        <pc:chgData name="Gloriana Carrillo Campos" userId="c9490811-8b3c-4908-821e-39b65b913e1a" providerId="ADAL" clId="{B458383C-E148-42DA-8B30-8CC5C605B6D4}" dt="2020-05-29T20:23:21.167" v="31" actId="20577"/>
        <pc:sldMkLst>
          <pc:docMk/>
          <pc:sldMk cId="111192384" sldId="860"/>
        </pc:sldMkLst>
        <pc:graphicFrameChg chg="modGraphic">
          <ac:chgData name="Gloriana Carrillo Campos" userId="c9490811-8b3c-4908-821e-39b65b913e1a" providerId="ADAL" clId="{B458383C-E148-42DA-8B30-8CC5C605B6D4}" dt="2020-05-29T20:23:21.167" v="31" actId="20577"/>
          <ac:graphicFrameMkLst>
            <pc:docMk/>
            <pc:sldMk cId="111192384" sldId="860"/>
            <ac:graphicFrameMk id="2" creationId="{E974E1EB-2DBE-496F-B0B0-6C44227DA401}"/>
          </ac:graphicFrameMkLst>
        </pc:graphicFrameChg>
      </pc:sldChg>
      <pc:sldChg chg="modSp">
        <pc:chgData name="Gloriana Carrillo Campos" userId="c9490811-8b3c-4908-821e-39b65b913e1a" providerId="ADAL" clId="{B458383C-E148-42DA-8B30-8CC5C605B6D4}" dt="2020-05-29T20:24:10.042" v="33" actId="255"/>
        <pc:sldMkLst>
          <pc:docMk/>
          <pc:sldMk cId="1671064827" sldId="1054"/>
        </pc:sldMkLst>
        <pc:spChg chg="mod">
          <ac:chgData name="Gloriana Carrillo Campos" userId="c9490811-8b3c-4908-821e-39b65b913e1a" providerId="ADAL" clId="{B458383C-E148-42DA-8B30-8CC5C605B6D4}" dt="2020-05-29T20:24:10.042" v="33" actId="255"/>
          <ac:spMkLst>
            <pc:docMk/>
            <pc:sldMk cId="1671064827" sldId="1054"/>
            <ac:spMk id="4" creationId="{50693879-5816-3444-9D50-A12F1F37F5DE}"/>
          </ac:spMkLst>
        </pc:spChg>
      </pc:sldChg>
      <pc:sldChg chg="modSp">
        <pc:chgData name="Gloriana Carrillo Campos" userId="c9490811-8b3c-4908-821e-39b65b913e1a" providerId="ADAL" clId="{B458383C-E148-42DA-8B30-8CC5C605B6D4}" dt="2020-05-29T20:39:30.143" v="45" actId="20577"/>
        <pc:sldMkLst>
          <pc:docMk/>
          <pc:sldMk cId="385780809" sldId="1131"/>
        </pc:sldMkLst>
        <pc:spChg chg="mod">
          <ac:chgData name="Gloriana Carrillo Campos" userId="c9490811-8b3c-4908-821e-39b65b913e1a" providerId="ADAL" clId="{B458383C-E148-42DA-8B30-8CC5C605B6D4}" dt="2020-05-29T20:39:30.143" v="45" actId="20577"/>
          <ac:spMkLst>
            <pc:docMk/>
            <pc:sldMk cId="385780809" sldId="1131"/>
            <ac:spMk id="4" creationId="{50693879-5816-3444-9D50-A12F1F37F5DE}"/>
          </ac:spMkLst>
        </pc:spChg>
      </pc:sldChg>
      <pc:sldChg chg="modSp">
        <pc:chgData name="Gloriana Carrillo Campos" userId="c9490811-8b3c-4908-821e-39b65b913e1a" providerId="ADAL" clId="{B458383C-E148-42DA-8B30-8CC5C605B6D4}" dt="2020-05-29T20:24:49.815" v="34" actId="255"/>
        <pc:sldMkLst>
          <pc:docMk/>
          <pc:sldMk cId="2851478535" sldId="1137"/>
        </pc:sldMkLst>
        <pc:spChg chg="mod">
          <ac:chgData name="Gloriana Carrillo Campos" userId="c9490811-8b3c-4908-821e-39b65b913e1a" providerId="ADAL" clId="{B458383C-E148-42DA-8B30-8CC5C605B6D4}" dt="2020-05-29T20:24:49.815" v="34" actId="255"/>
          <ac:spMkLst>
            <pc:docMk/>
            <pc:sldMk cId="2851478535" sldId="1137"/>
            <ac:spMk id="4" creationId="{50693879-5816-3444-9D50-A12F1F37F5DE}"/>
          </ac:spMkLst>
        </pc:spChg>
      </pc:sldChg>
      <pc:sldChg chg="modSp">
        <pc:chgData name="Gloriana Carrillo Campos" userId="c9490811-8b3c-4908-821e-39b65b913e1a" providerId="ADAL" clId="{B458383C-E148-42DA-8B30-8CC5C605B6D4}" dt="2020-05-29T20:27:29.980" v="36" actId="113"/>
        <pc:sldMkLst>
          <pc:docMk/>
          <pc:sldMk cId="2684232948" sldId="1140"/>
        </pc:sldMkLst>
        <pc:spChg chg="mod">
          <ac:chgData name="Gloriana Carrillo Campos" userId="c9490811-8b3c-4908-821e-39b65b913e1a" providerId="ADAL" clId="{B458383C-E148-42DA-8B30-8CC5C605B6D4}" dt="2020-05-29T20:27:29.980" v="36" actId="113"/>
          <ac:spMkLst>
            <pc:docMk/>
            <pc:sldMk cId="2684232948" sldId="1140"/>
            <ac:spMk id="4" creationId="{50693879-5816-3444-9D50-A12F1F37F5DE}"/>
          </ac:spMkLst>
        </pc:spChg>
      </pc:sldChg>
      <pc:sldChg chg="modSp">
        <pc:chgData name="Gloriana Carrillo Campos" userId="c9490811-8b3c-4908-821e-39b65b913e1a" providerId="ADAL" clId="{B458383C-E148-42DA-8B30-8CC5C605B6D4}" dt="2020-05-29T20:35:22.576" v="37" actId="1076"/>
        <pc:sldMkLst>
          <pc:docMk/>
          <pc:sldMk cId="3072090855" sldId="1147"/>
        </pc:sldMkLst>
        <pc:spChg chg="mod">
          <ac:chgData name="Gloriana Carrillo Campos" userId="c9490811-8b3c-4908-821e-39b65b913e1a" providerId="ADAL" clId="{B458383C-E148-42DA-8B30-8CC5C605B6D4}" dt="2020-05-29T20:35:22.576" v="37" actId="1076"/>
          <ac:spMkLst>
            <pc:docMk/>
            <pc:sldMk cId="3072090855" sldId="1147"/>
            <ac:spMk id="2" creationId="{70A81402-35E2-48DB-86D6-B8CEA1CFDAFF}"/>
          </ac:spMkLst>
        </pc:spChg>
      </pc:sldChg>
      <pc:sldChg chg="modSp">
        <pc:chgData name="Gloriana Carrillo Campos" userId="c9490811-8b3c-4908-821e-39b65b913e1a" providerId="ADAL" clId="{B458383C-E148-42DA-8B30-8CC5C605B6D4}" dt="2020-05-29T20:45:10.432" v="46" actId="1076"/>
        <pc:sldMkLst>
          <pc:docMk/>
          <pc:sldMk cId="2419262758" sldId="1155"/>
        </pc:sldMkLst>
        <pc:spChg chg="mod">
          <ac:chgData name="Gloriana Carrillo Campos" userId="c9490811-8b3c-4908-821e-39b65b913e1a" providerId="ADAL" clId="{B458383C-E148-42DA-8B30-8CC5C605B6D4}" dt="2020-05-29T20:45:10.432" v="46" actId="1076"/>
          <ac:spMkLst>
            <pc:docMk/>
            <pc:sldMk cId="2419262758" sldId="1155"/>
            <ac:spMk id="5" creationId="{273F9887-658E-40D2-A4F9-AF10A096AAD3}"/>
          </ac:spMkLst>
        </pc:spChg>
      </pc:sldChg>
      <pc:sldChg chg="modSp">
        <pc:chgData name="Gloriana Carrillo Campos" userId="c9490811-8b3c-4908-821e-39b65b913e1a" providerId="ADAL" clId="{B458383C-E148-42DA-8B30-8CC5C605B6D4}" dt="2020-05-29T21:47:35.041" v="70" actId="20577"/>
        <pc:sldMkLst>
          <pc:docMk/>
          <pc:sldMk cId="4267783798" sldId="1159"/>
        </pc:sldMkLst>
        <pc:spChg chg="mod">
          <ac:chgData name="Gloriana Carrillo Campos" userId="c9490811-8b3c-4908-821e-39b65b913e1a" providerId="ADAL" clId="{B458383C-E148-42DA-8B30-8CC5C605B6D4}" dt="2020-05-29T21:47:35.041" v="70" actId="20577"/>
          <ac:spMkLst>
            <pc:docMk/>
            <pc:sldMk cId="4267783798" sldId="1159"/>
            <ac:spMk id="3" creationId="{C02AA8F8-1E43-384B-8982-C0BB94049B5C}"/>
          </ac:spMkLst>
        </pc:spChg>
        <pc:spChg chg="mod">
          <ac:chgData name="Gloriana Carrillo Campos" userId="c9490811-8b3c-4908-821e-39b65b913e1a" providerId="ADAL" clId="{B458383C-E148-42DA-8B30-8CC5C605B6D4}" dt="2020-05-29T20:46:32.004" v="47" actId="404"/>
          <ac:spMkLst>
            <pc:docMk/>
            <pc:sldMk cId="4267783798" sldId="1159"/>
            <ac:spMk id="4" creationId="{50693879-5816-3444-9D50-A12F1F37F5DE}"/>
          </ac:spMkLst>
        </pc:spChg>
      </pc:sldChg>
      <pc:sldChg chg="modSp">
        <pc:chgData name="Gloriana Carrillo Campos" userId="c9490811-8b3c-4908-821e-39b65b913e1a" providerId="ADAL" clId="{B458383C-E148-42DA-8B30-8CC5C605B6D4}" dt="2020-05-29T21:47:27.724" v="69" actId="20577"/>
        <pc:sldMkLst>
          <pc:docMk/>
          <pc:sldMk cId="2358192164" sldId="1160"/>
        </pc:sldMkLst>
        <pc:spChg chg="mod">
          <ac:chgData name="Gloriana Carrillo Campos" userId="c9490811-8b3c-4908-821e-39b65b913e1a" providerId="ADAL" clId="{B458383C-E148-42DA-8B30-8CC5C605B6D4}" dt="2020-05-29T21:47:27.724" v="69" actId="20577"/>
          <ac:spMkLst>
            <pc:docMk/>
            <pc:sldMk cId="2358192164" sldId="1160"/>
            <ac:spMk id="3" creationId="{C02AA8F8-1E43-384B-8982-C0BB94049B5C}"/>
          </ac:spMkLst>
        </pc:spChg>
      </pc:sldChg>
      <pc:sldChg chg="modSp">
        <pc:chgData name="Gloriana Carrillo Campos" userId="c9490811-8b3c-4908-821e-39b65b913e1a" providerId="ADAL" clId="{B458383C-E148-42DA-8B30-8CC5C605B6D4}" dt="2020-05-29T21:47:23.813" v="68" actId="20577"/>
        <pc:sldMkLst>
          <pc:docMk/>
          <pc:sldMk cId="2590505730" sldId="1162"/>
        </pc:sldMkLst>
        <pc:spChg chg="mod">
          <ac:chgData name="Gloriana Carrillo Campos" userId="c9490811-8b3c-4908-821e-39b65b913e1a" providerId="ADAL" clId="{B458383C-E148-42DA-8B30-8CC5C605B6D4}" dt="2020-05-29T21:47:23.813" v="68" actId="20577"/>
          <ac:spMkLst>
            <pc:docMk/>
            <pc:sldMk cId="2590505730" sldId="1162"/>
            <ac:spMk id="3" creationId="{C02AA8F8-1E43-384B-8982-C0BB94049B5C}"/>
          </ac:spMkLst>
        </pc:spChg>
      </pc:sldChg>
      <pc:sldChg chg="modSp">
        <pc:chgData name="Gloriana Carrillo Campos" userId="c9490811-8b3c-4908-821e-39b65b913e1a" providerId="ADAL" clId="{B458383C-E148-42DA-8B30-8CC5C605B6D4}" dt="2020-05-29T21:47:16.592" v="67" actId="20577"/>
        <pc:sldMkLst>
          <pc:docMk/>
          <pc:sldMk cId="4253241240" sldId="1166"/>
        </pc:sldMkLst>
        <pc:spChg chg="mod">
          <ac:chgData name="Gloriana Carrillo Campos" userId="c9490811-8b3c-4908-821e-39b65b913e1a" providerId="ADAL" clId="{B458383C-E148-42DA-8B30-8CC5C605B6D4}" dt="2020-05-29T21:47:16.592" v="67" actId="20577"/>
          <ac:spMkLst>
            <pc:docMk/>
            <pc:sldMk cId="4253241240" sldId="1166"/>
            <ac:spMk id="3" creationId="{C02AA8F8-1E43-384B-8982-C0BB94049B5C}"/>
          </ac:spMkLst>
        </pc:spChg>
      </pc:sldChg>
      <pc:sldChg chg="modSp">
        <pc:chgData name="Gloriana Carrillo Campos" userId="c9490811-8b3c-4908-821e-39b65b913e1a" providerId="ADAL" clId="{B458383C-E148-42DA-8B30-8CC5C605B6D4}" dt="2020-05-29T21:47:11.295" v="66" actId="20577"/>
        <pc:sldMkLst>
          <pc:docMk/>
          <pc:sldMk cId="4010182076" sldId="1168"/>
        </pc:sldMkLst>
        <pc:spChg chg="mod">
          <ac:chgData name="Gloriana Carrillo Campos" userId="c9490811-8b3c-4908-821e-39b65b913e1a" providerId="ADAL" clId="{B458383C-E148-42DA-8B30-8CC5C605B6D4}" dt="2020-05-29T21:47:11.295" v="66" actId="20577"/>
          <ac:spMkLst>
            <pc:docMk/>
            <pc:sldMk cId="4010182076" sldId="1168"/>
            <ac:spMk id="3" creationId="{C02AA8F8-1E43-384B-8982-C0BB94049B5C}"/>
          </ac:spMkLst>
        </pc:spChg>
      </pc:sldChg>
      <pc:sldChg chg="modSp">
        <pc:chgData name="Gloriana Carrillo Campos" userId="c9490811-8b3c-4908-821e-39b65b913e1a" providerId="ADAL" clId="{B458383C-E148-42DA-8B30-8CC5C605B6D4}" dt="2020-05-29T21:12:08.140" v="56" actId="20577"/>
        <pc:sldMkLst>
          <pc:docMk/>
          <pc:sldMk cId="2473045176" sldId="1172"/>
        </pc:sldMkLst>
        <pc:spChg chg="mod">
          <ac:chgData name="Gloriana Carrillo Campos" userId="c9490811-8b3c-4908-821e-39b65b913e1a" providerId="ADAL" clId="{B458383C-E148-42DA-8B30-8CC5C605B6D4}" dt="2020-05-29T21:12:08.140" v="56" actId="20577"/>
          <ac:spMkLst>
            <pc:docMk/>
            <pc:sldMk cId="2473045176" sldId="1172"/>
            <ac:spMk id="4" creationId="{50693879-5816-3444-9D50-A12F1F37F5DE}"/>
          </ac:spMkLst>
        </pc:spChg>
        <pc:spChg chg="mod">
          <ac:chgData name="Gloriana Carrillo Campos" userId="c9490811-8b3c-4908-821e-39b65b913e1a" providerId="ADAL" clId="{B458383C-E148-42DA-8B30-8CC5C605B6D4}" dt="2020-05-29T21:06:57.669" v="48" actId="1076"/>
          <ac:spMkLst>
            <pc:docMk/>
            <pc:sldMk cId="2473045176" sldId="1172"/>
            <ac:spMk id="6" creationId="{8E4D9B25-7DC2-4015-BF3F-0D2A1A29248A}"/>
          </ac:spMkLst>
        </pc:spChg>
      </pc:sldChg>
      <pc:sldChg chg="modSp">
        <pc:chgData name="Gloriana Carrillo Campos" userId="c9490811-8b3c-4908-821e-39b65b913e1a" providerId="ADAL" clId="{B458383C-E148-42DA-8B30-8CC5C605B6D4}" dt="2020-05-29T21:47:00.369" v="65" actId="20577"/>
        <pc:sldMkLst>
          <pc:docMk/>
          <pc:sldMk cId="4235267447" sldId="1177"/>
        </pc:sldMkLst>
        <pc:spChg chg="mod">
          <ac:chgData name="Gloriana Carrillo Campos" userId="c9490811-8b3c-4908-821e-39b65b913e1a" providerId="ADAL" clId="{B458383C-E148-42DA-8B30-8CC5C605B6D4}" dt="2020-05-29T21:47:00.369" v="65" actId="20577"/>
          <ac:spMkLst>
            <pc:docMk/>
            <pc:sldMk cId="4235267447" sldId="1177"/>
            <ac:spMk id="3" creationId="{C02AA8F8-1E43-384B-8982-C0BB94049B5C}"/>
          </ac:spMkLst>
        </pc:spChg>
      </pc:sldChg>
      <pc:sldChg chg="modSp">
        <pc:chgData name="Gloriana Carrillo Campos" userId="c9490811-8b3c-4908-821e-39b65b913e1a" providerId="ADAL" clId="{B458383C-E148-42DA-8B30-8CC5C605B6D4}" dt="2020-05-29T21:17:43.718" v="59" actId="20577"/>
        <pc:sldMkLst>
          <pc:docMk/>
          <pc:sldMk cId="1659371114" sldId="1179"/>
        </pc:sldMkLst>
        <pc:spChg chg="mod">
          <ac:chgData name="Gloriana Carrillo Campos" userId="c9490811-8b3c-4908-821e-39b65b913e1a" providerId="ADAL" clId="{B458383C-E148-42DA-8B30-8CC5C605B6D4}" dt="2020-05-29T21:17:43.718" v="59" actId="20577"/>
          <ac:spMkLst>
            <pc:docMk/>
            <pc:sldMk cId="1659371114" sldId="1179"/>
            <ac:spMk id="4" creationId="{50693879-5816-3444-9D50-A12F1F37F5DE}"/>
          </ac:spMkLst>
        </pc:spChg>
      </pc:sldChg>
      <pc:sldChg chg="modSp">
        <pc:chgData name="Gloriana Carrillo Campos" userId="c9490811-8b3c-4908-821e-39b65b913e1a" providerId="ADAL" clId="{B458383C-E148-42DA-8B30-8CC5C605B6D4}" dt="2020-05-29T21:20:24.512" v="64" actId="20577"/>
        <pc:sldMkLst>
          <pc:docMk/>
          <pc:sldMk cId="466659040" sldId="1185"/>
        </pc:sldMkLst>
        <pc:spChg chg="mod">
          <ac:chgData name="Gloriana Carrillo Campos" userId="c9490811-8b3c-4908-821e-39b65b913e1a" providerId="ADAL" clId="{B458383C-E148-42DA-8B30-8CC5C605B6D4}" dt="2020-05-29T21:20:24.512" v="64" actId="20577"/>
          <ac:spMkLst>
            <pc:docMk/>
            <pc:sldMk cId="466659040" sldId="1185"/>
            <ac:spMk id="4" creationId="{50693879-5816-3444-9D50-A12F1F37F5DE}"/>
          </ac:spMkLst>
        </pc:spChg>
      </pc:sldChg>
    </pc:docChg>
  </pc:docChgLst>
  <pc:docChgLst>
    <pc:chgData name="Ariel Ramos Ortega" userId="dc888f79-3b0f-4869-a2fb-5a707cdabd7b" providerId="ADAL" clId="{DD8996FE-21FB-2C47-9D88-D181C73703D9}"/>
    <pc:docChg chg="modSld">
      <pc:chgData name="Ariel Ramos Ortega" userId="dc888f79-3b0f-4869-a2fb-5a707cdabd7b" providerId="ADAL" clId="{DD8996FE-21FB-2C47-9D88-D181C73703D9}" dt="2020-06-05T21:39:14.449" v="8"/>
      <pc:docMkLst>
        <pc:docMk/>
      </pc:docMkLst>
      <pc:sldChg chg="modSp">
        <pc:chgData name="Ariel Ramos Ortega" userId="dc888f79-3b0f-4869-a2fb-5a707cdabd7b" providerId="ADAL" clId="{DD8996FE-21FB-2C47-9D88-D181C73703D9}" dt="2020-06-05T21:39:06.137" v="4" actId="20577"/>
        <pc:sldMkLst>
          <pc:docMk/>
          <pc:sldMk cId="2109317603" sldId="1052"/>
        </pc:sldMkLst>
        <pc:spChg chg="mod">
          <ac:chgData name="Ariel Ramos Ortega" userId="dc888f79-3b0f-4869-a2fb-5a707cdabd7b" providerId="ADAL" clId="{DD8996FE-21FB-2C47-9D88-D181C73703D9}" dt="2020-06-05T21:39:06.137" v="4" actId="20577"/>
          <ac:spMkLst>
            <pc:docMk/>
            <pc:sldMk cId="2109317603" sldId="1052"/>
            <ac:spMk id="11266" creationId="{00000000-0000-0000-0000-000000000000}"/>
          </ac:spMkLst>
        </pc:spChg>
      </pc:sldChg>
      <pc:sldChg chg="modSp">
        <pc:chgData name="Ariel Ramos Ortega" userId="dc888f79-3b0f-4869-a2fb-5a707cdabd7b" providerId="ADAL" clId="{DD8996FE-21FB-2C47-9D88-D181C73703D9}" dt="2020-06-05T21:39:11.553" v="7"/>
        <pc:sldMkLst>
          <pc:docMk/>
          <pc:sldMk cId="1129576059" sldId="1069"/>
        </pc:sldMkLst>
        <pc:spChg chg="mod">
          <ac:chgData name="Ariel Ramos Ortega" userId="dc888f79-3b0f-4869-a2fb-5a707cdabd7b" providerId="ADAL" clId="{DD8996FE-21FB-2C47-9D88-D181C73703D9}" dt="2020-06-05T21:39:11.553" v="7"/>
          <ac:spMkLst>
            <pc:docMk/>
            <pc:sldMk cId="1129576059" sldId="1069"/>
            <ac:spMk id="11266" creationId="{00000000-0000-0000-0000-000000000000}"/>
          </ac:spMkLst>
        </pc:spChg>
      </pc:sldChg>
      <pc:sldChg chg="modSp">
        <pc:chgData name="Ariel Ramos Ortega" userId="dc888f79-3b0f-4869-a2fb-5a707cdabd7b" providerId="ADAL" clId="{DD8996FE-21FB-2C47-9D88-D181C73703D9}" dt="2020-06-05T21:39:14.449" v="8"/>
        <pc:sldMkLst>
          <pc:docMk/>
          <pc:sldMk cId="2029836133" sldId="1186"/>
        </pc:sldMkLst>
        <pc:spChg chg="mod">
          <ac:chgData name="Ariel Ramos Ortega" userId="dc888f79-3b0f-4869-a2fb-5a707cdabd7b" providerId="ADAL" clId="{DD8996FE-21FB-2C47-9D88-D181C73703D9}" dt="2020-06-05T21:39:14.449" v="8"/>
          <ac:spMkLst>
            <pc:docMk/>
            <pc:sldMk cId="2029836133" sldId="1186"/>
            <ac:spMk id="11266" creationId="{00000000-0000-0000-0000-000000000000}"/>
          </ac:spMkLst>
        </pc:spChg>
      </pc:sldChg>
      <pc:sldChg chg="modSp">
        <pc:chgData name="Ariel Ramos Ortega" userId="dc888f79-3b0f-4869-a2fb-5a707cdabd7b" providerId="ADAL" clId="{DD8996FE-21FB-2C47-9D88-D181C73703D9}" dt="2020-06-05T21:38:47.343" v="0"/>
        <pc:sldMkLst>
          <pc:docMk/>
          <pc:sldMk cId="3256762108" sldId="1274"/>
        </pc:sldMkLst>
        <pc:spChg chg="mod">
          <ac:chgData name="Ariel Ramos Ortega" userId="dc888f79-3b0f-4869-a2fb-5a707cdabd7b" providerId="ADAL" clId="{DD8996FE-21FB-2C47-9D88-D181C73703D9}" dt="2020-06-05T21:38:47.343" v="0"/>
          <ac:spMkLst>
            <pc:docMk/>
            <pc:sldMk cId="3256762108" sldId="1274"/>
            <ac:spMk id="40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5/20/2022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a:p>
        </p:txBody>
      </p:sp>
    </p:spTree>
    <p:extLst>
      <p:ext uri="{BB962C8B-B14F-4D97-AF65-F5344CB8AC3E}">
        <p14:creationId xmlns=""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r>
              <a:rPr lang="es-419">
                <a:solidFill>
                  <a:schemeClr val="accent5">
                    <a:lumMod val="40000"/>
                    <a:lumOff val="60000"/>
                  </a:schemeClr>
                </a:solidFill>
              </a:rPr>
              <a:t>Enterprise Networking, Security, and Automation (ENSA) </a:t>
            </a:r>
          </a:p>
          <a:p>
            <a:pPr rtl="0">
              <a:buFontTx/>
              <a:buNone/>
            </a:pPr>
            <a:r>
              <a:rPr lang="es-419" b="0"/>
              <a:t>Módulo 6: NAT para IPv6</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6.2.1 – NAT Estática</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 xmlns:p14="http://schemas.microsoft.com/office/powerpoint/2010/main" val="119259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6.2.2 - NAT dinámica</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 xmlns:p14="http://schemas.microsoft.com/office/powerpoint/2010/main" val="3117121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6.2.3 - Traducción de dirección de puerto</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 xmlns:p14="http://schemas.microsoft.com/office/powerpoint/2010/main" val="3182947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6.2.4 — Siguiente puerto disponible</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 xmlns:p14="http://schemas.microsoft.com/office/powerpoint/2010/main" val="2125959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6.2.5 — Comparación de NAT y PAT</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 xmlns:p14="http://schemas.microsoft.com/office/powerpoint/2010/main" val="140310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6.2.6 - Paquetes sin un segmento de capa 4</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 xmlns:p14="http://schemas.microsoft.com/office/powerpoint/2010/main" val="3474725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6.2.7 - Packet Tracer - Investigar operaciones NAT</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 xmlns:p14="http://schemas.microsoft.com/office/powerpoint/2010/main" val="4026206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6.3 – Ventajas y desventajas de NAT</a:t>
            </a:r>
          </a:p>
        </p:txBody>
      </p:sp>
      <p:sp>
        <p:nvSpPr>
          <p:cNvPr id="4" name="Slide Number Placeholder 3"/>
          <p:cNvSpPr>
            <a:spLocks noGrp="1"/>
          </p:cNvSpPr>
          <p:nvPr>
            <p:ph type="sldNum" sz="quarter" idx="10"/>
          </p:nvPr>
        </p:nvSpPr>
        <p:spPr/>
        <p:txBody>
          <a:bodyPr/>
          <a:lstStyle/>
          <a:p>
            <a:pPr rtl="0"/>
            <a:fld id="{5641018C-6CAF-B84E-B92C-ECB119457FBA}" type="slidenum">
              <a:rPr/>
              <a:pPr rtl="0"/>
              <a:t>17</a:t>
            </a:fld>
            <a:endParaRPr/>
          </a:p>
        </p:txBody>
      </p:sp>
    </p:spTree>
    <p:extLst>
      <p:ext uri="{BB962C8B-B14F-4D97-AF65-F5344CB8AC3E}">
        <p14:creationId xmlns="" xmlns:p14="http://schemas.microsoft.com/office/powerpoint/2010/main" val="3535546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6.3 – Ventajas y desventajas de NAT</a:t>
            </a:r>
          </a:p>
          <a:p>
            <a:pPr rtl="0"/>
            <a:r>
              <a:rPr lang="es-419"/>
              <a:t>6.3.1 - Ventajas de NAT</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 xmlns:p14="http://schemas.microsoft.com/office/powerpoint/2010/main" val="1272255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6.3 – Ventajas y desventajas de NAT</a:t>
            </a:r>
          </a:p>
          <a:p>
            <a:pPr rtl="0"/>
            <a:r>
              <a:rPr lang="es-419"/>
              <a:t>6.3.2 – Desventajas de la NAT</a:t>
            </a:r>
          </a:p>
          <a:p>
            <a:pPr rtl="0"/>
            <a:r>
              <a:rPr lang="es-419"/>
              <a:t>6.3.3 — Compruebe su comprensión — Ventajas y desventajas de NAT</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 xmlns:p14="http://schemas.microsoft.com/office/powerpoint/2010/main" val="319876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buFontTx/>
              <a:buNone/>
            </a:pPr>
            <a:r>
              <a:rPr lang="es-419"/>
              <a:t>6 — NAT para IPv4</a:t>
            </a:r>
          </a:p>
          <a:p>
            <a:pPr rtl="0">
              <a:buFontTx/>
              <a:buNone/>
            </a:pPr>
            <a:r>
              <a:rPr lang="es-419"/>
              <a:t>6.0.2 - ¿Qué parenderé en este módulo?</a:t>
            </a:r>
          </a:p>
        </p:txBody>
      </p:sp>
    </p:spTree>
    <p:extLst>
      <p:ext uri="{BB962C8B-B14F-4D97-AF65-F5344CB8AC3E}">
        <p14:creationId xmlns=""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p:txBody>
      </p:sp>
      <p:sp>
        <p:nvSpPr>
          <p:cNvPr id="4" name="Slide Number Placeholder 3"/>
          <p:cNvSpPr>
            <a:spLocks noGrp="1"/>
          </p:cNvSpPr>
          <p:nvPr>
            <p:ph type="sldNum" sz="quarter" idx="10"/>
          </p:nvPr>
        </p:nvSpPr>
        <p:spPr/>
        <p:txBody>
          <a:bodyPr/>
          <a:lstStyle/>
          <a:p>
            <a:pPr rtl="0"/>
            <a:fld id="{5641018C-6CAF-B84E-B92C-ECB119457FBA}" type="slidenum">
              <a:rPr/>
              <a:pPr rtl="0"/>
              <a:t>20</a:t>
            </a:fld>
            <a:endParaRPr/>
          </a:p>
        </p:txBody>
      </p:sp>
    </p:spTree>
    <p:extLst>
      <p:ext uri="{BB962C8B-B14F-4D97-AF65-F5344CB8AC3E}">
        <p14:creationId xmlns="" xmlns:p14="http://schemas.microsoft.com/office/powerpoint/2010/main" val="3912148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6.4.1 — Escenario NAT estático</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 xmlns:p14="http://schemas.microsoft.com/office/powerpoint/2010/main" val="158505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6.4.2 - Configurar NAT estática</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 xmlns:p14="http://schemas.microsoft.com/office/powerpoint/2010/main" val="4039999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6.4.3 — Analizar NAT estático</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 xmlns:p14="http://schemas.microsoft.com/office/powerpoint/2010/main" val="239398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6.4.4 — Verificar NAT estático</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 xmlns:p14="http://schemas.microsoft.com/office/powerpoint/2010/main" val="3677912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6.4.4 — Verificar NAT estático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 xmlns:p14="http://schemas.microsoft.com/office/powerpoint/2010/main" val="1319118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6.4.5 – Packet Tracer – Configurar NAT Estático</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 xmlns:p14="http://schemas.microsoft.com/office/powerpoint/2010/main" val="2737762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p:txBody>
      </p:sp>
      <p:sp>
        <p:nvSpPr>
          <p:cNvPr id="4" name="Slide Number Placeholder 3"/>
          <p:cNvSpPr>
            <a:spLocks noGrp="1"/>
          </p:cNvSpPr>
          <p:nvPr>
            <p:ph type="sldNum" sz="quarter" idx="10"/>
          </p:nvPr>
        </p:nvSpPr>
        <p:spPr/>
        <p:txBody>
          <a:bodyPr/>
          <a:lstStyle/>
          <a:p>
            <a:pPr rtl="0"/>
            <a:fld id="{5641018C-6CAF-B84E-B92C-ECB119457FBA}" type="slidenum">
              <a:rPr/>
              <a:pPr rtl="0"/>
              <a:t>27</a:t>
            </a:fld>
            <a:endParaRPr/>
          </a:p>
        </p:txBody>
      </p:sp>
    </p:spTree>
    <p:extLst>
      <p:ext uri="{BB962C8B-B14F-4D97-AF65-F5344CB8AC3E}">
        <p14:creationId xmlns="" xmlns:p14="http://schemas.microsoft.com/office/powerpoint/2010/main" val="565983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6.5.1 — Escenario NAT dinámico</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 xmlns:p14="http://schemas.microsoft.com/office/powerpoint/2010/main" val="1144430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6.5.2 - Configurar NAT dinámica</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 xmlns:p14="http://schemas.microsoft.com/office/powerpoint/2010/main" val="337248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6.5.2 – Configurar NAT Dinámica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 xmlns:p14="http://schemas.microsoft.com/office/powerpoint/2010/main" val="1811939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6.5.3 — Analizar NAT dinámico: interior a exterior</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 xmlns:p14="http://schemas.microsoft.com/office/powerpoint/2010/main" val="3856838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6.5.4 — Analizar NAT dinámico: de exterior a interior</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 xmlns:p14="http://schemas.microsoft.com/office/powerpoint/2010/main" val="82209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6.5.4 — Analizar NAT dinámico: de exterior a interior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 xmlns:p14="http://schemas.microsoft.com/office/powerpoint/2010/main" val="2351399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 xmlns:p14="http://schemas.microsoft.com/office/powerpoint/2010/main" val="2118577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 xmlns:p14="http://schemas.microsoft.com/office/powerpoint/2010/main" val="3256548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 xmlns:p14="http://schemas.microsoft.com/office/powerpoint/2010/main" val="12766531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 xmlns:p14="http://schemas.microsoft.com/office/powerpoint/2010/main" val="1030691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 xmlns:p14="http://schemas.microsoft.com/office/powerpoint/2010/main" val="825498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6.4.6 - Packet Tracer - Configurar NAT dinámica</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 xmlns:p14="http://schemas.microsoft.com/office/powerpoint/2010/main" val="964026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6.1.2 — Espacio de direcciones IPv4</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p:txBody>
      </p:sp>
      <p:sp>
        <p:nvSpPr>
          <p:cNvPr id="4" name="Slide Number Placeholder 3"/>
          <p:cNvSpPr>
            <a:spLocks noGrp="1"/>
          </p:cNvSpPr>
          <p:nvPr>
            <p:ph type="sldNum" sz="quarter" idx="10"/>
          </p:nvPr>
        </p:nvSpPr>
        <p:spPr/>
        <p:txBody>
          <a:bodyPr/>
          <a:lstStyle/>
          <a:p>
            <a:pPr rtl="0"/>
            <a:fld id="{5641018C-6CAF-B84E-B92C-ECB119457FBA}" type="slidenum">
              <a:rPr/>
              <a:pPr rtl="0"/>
              <a:t>40</a:t>
            </a:fld>
            <a:endParaRPr/>
          </a:p>
        </p:txBody>
      </p:sp>
    </p:spTree>
    <p:extLst>
      <p:ext uri="{BB962C8B-B14F-4D97-AF65-F5344CB8AC3E}">
        <p14:creationId xmlns="" xmlns:p14="http://schemas.microsoft.com/office/powerpoint/2010/main" val="4307926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6.6.2 — Configurar PAT para que utilice una única dirección IPv4</a:t>
            </a:r>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 xmlns:p14="http://schemas.microsoft.com/office/powerpoint/2010/main" val="2731274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6.6.3 — Configurar PAT para usar un grupo de direcciones</a:t>
            </a:r>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 xmlns:p14="http://schemas.microsoft.com/office/powerpoint/2010/main" val="4158394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6.6.4 — Analizar PAT — Servidor a PC</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 xmlns:p14="http://schemas.microsoft.com/office/powerpoint/2010/main" val="9881341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6.6.5 — Analizar PAT — PC a servidor</a:t>
            </a:r>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 xmlns:p14="http://schemas.microsoft.com/office/powerpoint/2010/main" val="1600458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6.6.5 — Analizar PAT — Servidor a PC</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 xmlns:p14="http://schemas.microsoft.com/office/powerpoint/2010/main" val="2523384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6.6.6 — Verificar PAT</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 xmlns:p14="http://schemas.microsoft.com/office/powerpoint/2010/main" val="11831363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6.6.6 — Verificar PAT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47</a:t>
            </a:fld>
            <a:endParaRPr/>
          </a:p>
        </p:txBody>
      </p:sp>
    </p:spTree>
    <p:extLst>
      <p:ext uri="{BB962C8B-B14F-4D97-AF65-F5344CB8AC3E}">
        <p14:creationId xmlns="" xmlns:p14="http://schemas.microsoft.com/office/powerpoint/2010/main" val="966820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NAT dinámica</a:t>
            </a:r>
          </a:p>
          <a:p>
            <a:pPr rtl="0"/>
            <a:r>
              <a:rPr lang="es-419"/>
              <a:t>6.6.7 — Packet Tracer — Configurar PAT</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48</a:t>
            </a:fld>
            <a:endParaRPr/>
          </a:p>
        </p:txBody>
      </p:sp>
    </p:spTree>
    <p:extLst>
      <p:ext uri="{BB962C8B-B14F-4D97-AF65-F5344CB8AC3E}">
        <p14:creationId xmlns="" xmlns:p14="http://schemas.microsoft.com/office/powerpoint/2010/main" val="30468344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6.7 — NAT64</a:t>
            </a:r>
          </a:p>
        </p:txBody>
      </p:sp>
      <p:sp>
        <p:nvSpPr>
          <p:cNvPr id="4" name="Slide Number Placeholder 3"/>
          <p:cNvSpPr>
            <a:spLocks noGrp="1"/>
          </p:cNvSpPr>
          <p:nvPr>
            <p:ph type="sldNum" sz="quarter" idx="10"/>
          </p:nvPr>
        </p:nvSpPr>
        <p:spPr/>
        <p:txBody>
          <a:bodyPr/>
          <a:lstStyle/>
          <a:p>
            <a:pPr rtl="0"/>
            <a:fld id="{5641018C-6CAF-B84E-B92C-ECB119457FBA}" type="slidenum">
              <a:rPr/>
              <a:pPr rtl="0"/>
              <a:t>49</a:t>
            </a:fld>
            <a:endParaRPr/>
          </a:p>
        </p:txBody>
      </p:sp>
    </p:spTree>
    <p:extLst>
      <p:ext uri="{BB962C8B-B14F-4D97-AF65-F5344CB8AC3E}">
        <p14:creationId xmlns="" xmlns:p14="http://schemas.microsoft.com/office/powerpoint/2010/main" val="257177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6.1.2 — Qué es NAT</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 xmlns:p14="http://schemas.microsoft.com/office/powerpoint/2010/main" val="2226796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6.7 — NAT64</a:t>
            </a:r>
          </a:p>
          <a:p>
            <a:pPr rtl="0"/>
            <a:r>
              <a:rPr lang="es-419"/>
              <a:t>6.7.1 — ¿NAT para IPv6?</a:t>
            </a:r>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 xmlns:p14="http://schemas.microsoft.com/office/powerpoint/2010/main" val="12533627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6.7 — NAT64</a:t>
            </a:r>
          </a:p>
          <a:p>
            <a:pPr rtl="0"/>
            <a:r>
              <a:rPr lang="es-419"/>
              <a:t>6.7.2 — NAT64</a:t>
            </a:r>
          </a:p>
        </p:txBody>
      </p:sp>
      <p:sp>
        <p:nvSpPr>
          <p:cNvPr id="4" name="Slide Number Placeholder 3"/>
          <p:cNvSpPr>
            <a:spLocks noGrp="1"/>
          </p:cNvSpPr>
          <p:nvPr>
            <p:ph type="sldNum" sz="quarter" idx="5"/>
          </p:nvPr>
        </p:nvSpPr>
        <p:spPr/>
        <p:txBody>
          <a:bodyPr/>
          <a:lstStyle/>
          <a:p>
            <a:pPr rtl="0"/>
            <a:fld id="{5641018C-6CAF-B84E-B92C-ECB119457FBA}" type="slidenum">
              <a:rPr/>
              <a:pPr rtl="0"/>
              <a:t>51</a:t>
            </a:fld>
            <a:endParaRPr/>
          </a:p>
        </p:txBody>
      </p:sp>
    </p:spTree>
    <p:extLst>
      <p:ext uri="{BB962C8B-B14F-4D97-AF65-F5344CB8AC3E}">
        <p14:creationId xmlns="" xmlns:p14="http://schemas.microsoft.com/office/powerpoint/2010/main" val="3691642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6.8 – Práctica del módulo y cuestionario</a:t>
            </a:r>
          </a:p>
        </p:txBody>
      </p:sp>
      <p:sp>
        <p:nvSpPr>
          <p:cNvPr id="4" name="Slide Number Placeholder 3"/>
          <p:cNvSpPr>
            <a:spLocks noGrp="1"/>
          </p:cNvSpPr>
          <p:nvPr>
            <p:ph type="sldNum" sz="quarter" idx="10"/>
          </p:nvPr>
        </p:nvSpPr>
        <p:spPr/>
        <p:txBody>
          <a:bodyPr/>
          <a:lstStyle/>
          <a:p>
            <a:pPr rtl="0"/>
            <a:fld id="{5641018C-6CAF-B84E-B92C-ECB119457FBA}" type="slidenum">
              <a:rPr/>
              <a:pPr rtl="0"/>
              <a:t>52</a:t>
            </a:fld>
            <a:endParaRPr/>
          </a:p>
        </p:txBody>
      </p:sp>
    </p:spTree>
    <p:extLst>
      <p:ext uri="{BB962C8B-B14F-4D97-AF65-F5344CB8AC3E}">
        <p14:creationId xmlns="" xmlns:p14="http://schemas.microsoft.com/office/powerpoint/2010/main" val="29244678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6.8 – Práctica del módulo y cuestionario</a:t>
            </a:r>
          </a:p>
          <a:p>
            <a:pPr rtl="0"/>
            <a:r>
              <a:rPr lang="es-419"/>
              <a:t>6.8.1 — Packet Tracer — Configurar NAT para IPv4</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53</a:t>
            </a:fld>
            <a:endParaRPr/>
          </a:p>
        </p:txBody>
      </p:sp>
    </p:spTree>
    <p:extLst>
      <p:ext uri="{BB962C8B-B14F-4D97-AF65-F5344CB8AC3E}">
        <p14:creationId xmlns="" xmlns:p14="http://schemas.microsoft.com/office/powerpoint/2010/main" val="33401922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6.8 – Práctica del módulo y cuestionario</a:t>
            </a:r>
          </a:p>
          <a:p>
            <a:pPr rtl="0"/>
            <a:r>
              <a:rPr lang="es-419"/>
              <a:t>6.8.2 — Lab — Configurar NAT para IPv4</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54</a:t>
            </a:fld>
            <a:endParaRPr/>
          </a:p>
        </p:txBody>
      </p:sp>
    </p:spTree>
    <p:extLst>
      <p:ext uri="{BB962C8B-B14F-4D97-AF65-F5344CB8AC3E}">
        <p14:creationId xmlns="" xmlns:p14="http://schemas.microsoft.com/office/powerpoint/2010/main" val="2824982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55</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a:p>
        </p:txBody>
      </p:sp>
    </p:spTree>
    <p:extLst>
      <p:ext uri="{BB962C8B-B14F-4D97-AF65-F5344CB8AC3E}">
        <p14:creationId xmlns="" xmlns:p14="http://schemas.microsoft.com/office/powerpoint/2010/main" val="22467429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56</a:t>
            </a:fld>
            <a:endParaRPr/>
          </a:p>
        </p:txBody>
      </p:sp>
    </p:spTree>
    <p:extLst>
      <p:ext uri="{BB962C8B-B14F-4D97-AF65-F5344CB8AC3E}">
        <p14:creationId xmlns=""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6.1.3 - ¿Cómo funciona NAT?</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 xmlns:p14="http://schemas.microsoft.com/office/powerpoint/2010/main" val="35102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6.1.4 – Terminología NAT</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 xmlns:p14="http://schemas.microsoft.com/office/powerpoint/2010/main" val="1613996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6.1.4 - Terminología NAT (Cont.)</a:t>
            </a:r>
          </a:p>
          <a:p>
            <a:pPr rtl="0"/>
            <a:r>
              <a:rPr lang="es-419"/>
              <a:t>6.1.5 – Verifique su conocimiento – Características de NAT</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 xmlns:p14="http://schemas.microsoft.com/office/powerpoint/2010/main" val="4187633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p:txBody>
      </p:sp>
      <p:sp>
        <p:nvSpPr>
          <p:cNvPr id="4" name="Slide Number Placeholder 3"/>
          <p:cNvSpPr>
            <a:spLocks noGrp="1"/>
          </p:cNvSpPr>
          <p:nvPr>
            <p:ph type="sldNum" sz="quarter" idx="10"/>
          </p:nvPr>
        </p:nvSpPr>
        <p:spPr/>
        <p:txBody>
          <a:bodyPr/>
          <a:lstStyle/>
          <a:p>
            <a:pPr rtl="0"/>
            <a:fld id="{5641018C-6CAF-B84E-B92C-ECB119457FBA}" type="slidenum">
              <a:rPr/>
              <a:pPr rtl="0"/>
              <a:t>9</a:t>
            </a:fld>
            <a:endParaRPr/>
          </a:p>
        </p:txBody>
      </p:sp>
    </p:spTree>
    <p:extLst>
      <p:ext uri="{BB962C8B-B14F-4D97-AF65-F5344CB8AC3E}">
        <p14:creationId xmlns="" xmlns:p14="http://schemas.microsoft.com/office/powerpoint/2010/main" val="2747276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p>
        </p:txBody>
      </p:sp>
    </p:spTree>
    <p:extLst>
      <p:ext uri="{BB962C8B-B14F-4D97-AF65-F5344CB8AC3E}">
        <p14:creationId xmlns=""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 xmlns:p14="http://schemas.microsoft.com/office/powerpoint/2010/main" val="542967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6: NAT para IPv4</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Enterprise Networking, Security, and Automation (ENSA) </a:t>
            </a:r>
          </a:p>
          <a:p>
            <a:endParaRPr lang="en-US"/>
          </a:p>
        </p:txBody>
      </p:sp>
    </p:spTree>
    <p:custDataLst>
      <p:tags r:id="rId1"/>
    </p:custDataLst>
    <p:extLst>
      <p:ext uri="{BB962C8B-B14F-4D97-AF65-F5344CB8AC3E}">
        <p14:creationId xmlns="" xmlns:p14="http://schemas.microsoft.com/office/powerpoint/2010/main"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r>
              <a:rPr lang="en-US"/>
              <a:t/>
            </a:r>
            <a:br>
              <a:rPr lang="en-US"/>
            </a:br>
            <a:r>
              <a:rPr lang="es-419" sz="2400"/>
              <a:t>NAT estático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rtl="0"/>
            <a:r>
              <a:rPr lang="es-419" sz="1600">
                <a:solidFill>
                  <a:srgbClr val="000000"/>
                </a:solidFill>
              </a:rPr>
              <a:t>La NAT estática utiliza una asignación uno a uno de direcciones locales y globales configuradas por el administrador de la red que permanecen constantes.</a:t>
            </a:r>
          </a:p>
          <a:p>
            <a:pPr marL="171450" indent="-171450" algn="l" rtl="0">
              <a:buFont typeface="Arial" panose="020B0604020202020204" pitchFamily="34" charset="0"/>
              <a:buChar char="•"/>
            </a:pPr>
            <a:r>
              <a:rPr lang="es-419" sz="1600">
                <a:solidFill>
                  <a:srgbClr val="000000"/>
                </a:solidFill>
              </a:rPr>
              <a:t>La NAT estática es útil para servidores web o dispositivos que deben tener una dirección coherente a la que se pueda acceder desde Internet, como un servidor web de la empresa. </a:t>
            </a:r>
          </a:p>
          <a:p>
            <a:pPr marL="171450" indent="-171450" algn="l" rtl="0">
              <a:buFont typeface="Arial" panose="020B0604020202020204" pitchFamily="34" charset="0"/>
              <a:buChar char="•"/>
            </a:pPr>
            <a:r>
              <a:rPr lang="es-419" sz="1600">
                <a:solidFill>
                  <a:srgbClr val="000000"/>
                </a:solidFill>
              </a:rPr>
              <a:t>También es útil para dispositivos que deben ser accesibles por personal autorizado cuando se encuentra fuera del sitio, pero no por el público en general en Internet.</a:t>
            </a:r>
          </a:p>
        </p:txBody>
      </p:sp>
      <p:sp>
        <p:nvSpPr>
          <p:cNvPr id="6" name="Rectangle 5">
            <a:extLst>
              <a:ext uri="{FF2B5EF4-FFF2-40B4-BE49-F238E27FC236}">
                <a16:creationId xmlns="" xmlns:a16="http://schemas.microsoft.com/office/drawing/2014/main" id="{D319AADB-E749-48FD-9D9B-E822781DB2D4}"/>
              </a:ext>
            </a:extLst>
          </p:cNvPr>
          <p:cNvSpPr/>
          <p:nvPr/>
        </p:nvSpPr>
        <p:spPr>
          <a:xfrm>
            <a:off x="4910208" y="3980776"/>
            <a:ext cx="3705891" cy="738664"/>
          </a:xfrm>
          <a:prstGeom prst="rect">
            <a:avLst/>
          </a:prstGeom>
        </p:spPr>
        <p:txBody>
          <a:bodyPr wrap="square">
            <a:spAutoFit/>
          </a:bodyPr>
          <a:lstStyle/>
          <a:p>
            <a:pPr rtl="0"/>
            <a:r>
              <a:rPr lang="es-419" sz="1400" b="1"/>
              <a:t>Nota:</a:t>
            </a:r>
            <a:r>
              <a:rPr lang="es-419" sz="1400"/>
              <a:t> NAT estática requiere que haya suficientes direcciones públicas disponibles para satisfacer el número total de sesiones de usuario simultáneas.</a:t>
            </a:r>
          </a:p>
        </p:txBody>
      </p:sp>
      <p:pic>
        <p:nvPicPr>
          <p:cNvPr id="2" name="Picture 1">
            <a:extLst>
              <a:ext uri="{FF2B5EF4-FFF2-40B4-BE49-F238E27FC236}">
                <a16:creationId xmlns="" xmlns:a16="http://schemas.microsoft.com/office/drawing/2014/main" id="{5BC9CE4A-9BF8-4B26-9139-B53C76F013B9}"/>
              </a:ext>
            </a:extLst>
          </p:cNvPr>
          <p:cNvPicPr>
            <a:picLocks noChangeAspect="1"/>
          </p:cNvPicPr>
          <p:nvPr/>
        </p:nvPicPr>
        <p:blipFill>
          <a:blip r:embed="rId3"/>
          <a:stretch>
            <a:fillRect/>
          </a:stretch>
        </p:blipFill>
        <p:spPr>
          <a:xfrm>
            <a:off x="4910209" y="731837"/>
            <a:ext cx="3801820" cy="3091696"/>
          </a:xfrm>
          <a:prstGeom prst="rect">
            <a:avLst/>
          </a:prstGeom>
        </p:spPr>
      </p:pic>
    </p:spTree>
    <p:extLst>
      <p:ext uri="{BB962C8B-B14F-4D97-AF65-F5344CB8AC3E}">
        <p14:creationId xmlns="" xmlns:p14="http://schemas.microsoft.com/office/powerpoint/2010/main" val="34357121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r>
              <a:rPr lang="en-US"/>
              <a:t/>
            </a:r>
            <a:br>
              <a:rPr lang="en-US"/>
            </a:br>
            <a:r>
              <a:rPr lang="es-419" sz="2400"/>
              <a:t>NAT Dinámica</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2293135"/>
          </a:xfrm>
        </p:spPr>
        <p:txBody>
          <a:bodyPr/>
          <a:lstStyle/>
          <a:p>
            <a:pPr marL="0" indent="0" algn="l" rtl="0"/>
            <a:r>
              <a:rPr lang="es-419" sz="1600">
                <a:solidFill>
                  <a:srgbClr val="000000"/>
                </a:solidFill>
              </a:rPr>
              <a:t>La NAT dinámica utiliza un conjunto de direcciones públicas y las asigna según el orden de llegada. </a:t>
            </a:r>
          </a:p>
          <a:p>
            <a:pPr marL="285750" indent="-285750" algn="l" rtl="0">
              <a:buFont typeface="Arial" panose="020B0604020202020204" pitchFamily="34" charset="0"/>
              <a:buChar char="•"/>
            </a:pPr>
            <a:r>
              <a:rPr lang="es-419" sz="1600">
                <a:solidFill>
                  <a:srgbClr val="000000"/>
                </a:solidFill>
              </a:rPr>
              <a:t>Cuando un dispositivo interno solicita acceso a una red externa, la NAT dinámica asigna una dirección IPv4 pública disponible del conjunto.</a:t>
            </a:r>
          </a:p>
          <a:p>
            <a:pPr marL="285750" indent="-285750" algn="l" rtl="0">
              <a:buFont typeface="Arial" panose="020B0604020202020204" pitchFamily="34" charset="0"/>
              <a:buChar char="•"/>
            </a:pPr>
            <a:r>
              <a:rPr lang="es-419" sz="1600">
                <a:solidFill>
                  <a:srgbClr val="000000"/>
                </a:solidFill>
              </a:rPr>
              <a:t>Las otras direcciones del grupo todavía están disponibles para su uso. </a:t>
            </a:r>
          </a:p>
        </p:txBody>
      </p:sp>
      <p:sp>
        <p:nvSpPr>
          <p:cNvPr id="7" name="Rectangle 6">
            <a:extLst>
              <a:ext uri="{FF2B5EF4-FFF2-40B4-BE49-F238E27FC236}">
                <a16:creationId xmlns="" xmlns:a16="http://schemas.microsoft.com/office/drawing/2014/main" id="{D9996920-B929-4F44-9824-7725C9EEF40B}"/>
              </a:ext>
            </a:extLst>
          </p:cNvPr>
          <p:cNvSpPr/>
          <p:nvPr/>
        </p:nvSpPr>
        <p:spPr>
          <a:xfrm>
            <a:off x="337703" y="3268379"/>
            <a:ext cx="4234297" cy="830997"/>
          </a:xfrm>
          <a:prstGeom prst="rect">
            <a:avLst/>
          </a:prstGeom>
        </p:spPr>
        <p:txBody>
          <a:bodyPr wrap="square">
            <a:spAutoFit/>
          </a:bodyPr>
          <a:lstStyle/>
          <a:p>
            <a:pPr rtl="0"/>
            <a:r>
              <a:rPr lang="es-419" sz="1600" b="1">
                <a:latin typeface="+mn-lt"/>
              </a:rPr>
              <a:t>Nota:</a:t>
            </a:r>
            <a:r>
              <a:rPr lang="es-419" sz="1600">
                <a:latin typeface="+mn-lt"/>
              </a:rPr>
              <a:t> NAT dinámica requiere que haya suficientes direcciones públicas disponibles para satisfacer el número total de sesiones de usuario simultáneas</a:t>
            </a:r>
            <a:r>
              <a:rPr lang="es-419" sz="1600"/>
              <a:t>.</a:t>
            </a:r>
          </a:p>
        </p:txBody>
      </p:sp>
      <p:pic>
        <p:nvPicPr>
          <p:cNvPr id="5" name="Picture 4">
            <a:extLst>
              <a:ext uri="{FF2B5EF4-FFF2-40B4-BE49-F238E27FC236}">
                <a16:creationId xmlns="" xmlns:a16="http://schemas.microsoft.com/office/drawing/2014/main" id="{D5D0E6BD-6429-4B15-BBCD-5302ADA99F2B}"/>
              </a:ext>
            </a:extLst>
          </p:cNvPr>
          <p:cNvPicPr>
            <a:picLocks noChangeAspect="1"/>
          </p:cNvPicPr>
          <p:nvPr/>
        </p:nvPicPr>
        <p:blipFill>
          <a:blip r:embed="rId3"/>
          <a:stretch>
            <a:fillRect/>
          </a:stretch>
        </p:blipFill>
        <p:spPr>
          <a:xfrm>
            <a:off x="4936604" y="967651"/>
            <a:ext cx="3775425" cy="2900892"/>
          </a:xfrm>
          <a:prstGeom prst="rect">
            <a:avLst/>
          </a:prstGeom>
        </p:spPr>
      </p:pic>
    </p:spTree>
    <p:extLst>
      <p:ext uri="{BB962C8B-B14F-4D97-AF65-F5344CB8AC3E}">
        <p14:creationId xmlns="" xmlns:p14="http://schemas.microsoft.com/office/powerpoint/2010/main" val="27022131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a:t>
            </a:r>
            <a:r>
              <a:rPr lang="en-US"/>
              <a:t/>
            </a:r>
            <a:br>
              <a:rPr lang="en-US"/>
            </a:br>
            <a:r>
              <a:rPr lang="es-419" sz="2400"/>
              <a:t> Traducción de dirección de puerto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rtl="0"/>
            <a:r>
              <a:rPr lang="es-419" sz="1600">
                <a:solidFill>
                  <a:srgbClr val="000000"/>
                </a:solidFill>
              </a:rPr>
              <a:t>La traducción de la dirección del puerto (PAT), también conocida como “NAT con sobrecarga”, asigna varias direcciones IPv4 privadas a una única dirección IPv4 pública o a algunas direcciones.</a:t>
            </a:r>
          </a:p>
          <a:p>
            <a:pPr marL="285750" indent="-285750" algn="l" rtl="0">
              <a:buFont typeface="Arial" panose="020B0604020202020204" pitchFamily="34" charset="0"/>
              <a:buChar char="•"/>
            </a:pPr>
            <a:r>
              <a:rPr lang="es-419" sz="1600">
                <a:solidFill>
                  <a:srgbClr val="000000"/>
                </a:solidFill>
              </a:rPr>
              <a:t>Con PAT, cuando el router NAT recibe un paquete del cliente, utiliza el número de puerto de origen para identificar de forma exclusiva la traducción NAT específica.</a:t>
            </a:r>
          </a:p>
          <a:p>
            <a:pPr marL="285750" indent="-285750" algn="l" rtl="0">
              <a:buFont typeface="Arial" panose="020B0604020202020204" pitchFamily="34" charset="0"/>
              <a:buChar char="•"/>
            </a:pPr>
            <a:r>
              <a:rPr lang="es-419" sz="1600">
                <a:solidFill>
                  <a:srgbClr val="000000"/>
                </a:solidFill>
              </a:rPr>
              <a:t>PAT garantiza que los dispositivos usen un número de puerto TCP diferente para cada sesión con un servidor en Internet.</a:t>
            </a:r>
          </a:p>
        </p:txBody>
      </p:sp>
      <p:pic>
        <p:nvPicPr>
          <p:cNvPr id="2" name="Picture 1">
            <a:extLst>
              <a:ext uri="{FF2B5EF4-FFF2-40B4-BE49-F238E27FC236}">
                <a16:creationId xmlns="" xmlns:a16="http://schemas.microsoft.com/office/drawing/2014/main" id="{DA67F2E0-B90A-4E85-B79F-69CBF146FA25}"/>
              </a:ext>
            </a:extLst>
          </p:cNvPr>
          <p:cNvPicPr>
            <a:picLocks noChangeAspect="1"/>
          </p:cNvPicPr>
          <p:nvPr/>
        </p:nvPicPr>
        <p:blipFill>
          <a:blip r:embed="rId3"/>
          <a:stretch>
            <a:fillRect/>
          </a:stretch>
        </p:blipFill>
        <p:spPr>
          <a:xfrm>
            <a:off x="4819910" y="1136822"/>
            <a:ext cx="3785284" cy="2427879"/>
          </a:xfrm>
          <a:prstGeom prst="rect">
            <a:avLst/>
          </a:prstGeom>
        </p:spPr>
      </p:pic>
    </p:spTree>
    <p:extLst>
      <p:ext uri="{BB962C8B-B14F-4D97-AF65-F5344CB8AC3E}">
        <p14:creationId xmlns="" xmlns:p14="http://schemas.microsoft.com/office/powerpoint/2010/main" val="11792897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r>
              <a:rPr lang="en-US"/>
              <a:t/>
            </a:r>
            <a:br>
              <a:rPr lang="en-US"/>
            </a:br>
            <a:r>
              <a:rPr lang="es-419" sz="2400"/>
              <a:t>Siguiente puerto disponible</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rtl="0"/>
            <a:r>
              <a:rPr lang="es-419" sz="1600">
                <a:solidFill>
                  <a:srgbClr val="000000"/>
                </a:solidFill>
              </a:rPr>
              <a:t>PAT intenta conservar el puerto de origen inicial. Si el puerto de origen original ya está en uso, PAT asigna el primer número de puerto disponible a partir del comienzo del grupo de puertos apropiado 0-511, 512-1,023 o 1,024-65,535.</a:t>
            </a:r>
          </a:p>
          <a:p>
            <a:pPr marL="285750" indent="-285750" algn="l" rtl="0">
              <a:buFont typeface="Arial" panose="020B0604020202020204" pitchFamily="34" charset="0"/>
              <a:buChar char="•"/>
            </a:pPr>
            <a:r>
              <a:rPr lang="es-419" sz="1600">
                <a:solidFill>
                  <a:srgbClr val="000000"/>
                </a:solidFill>
              </a:rPr>
              <a:t>Cuando no hay más puertos disponibles y hay más de una dirección externa en el conjunto de direcciones, PAT avanza a la siguiente dirección para intentar asignar el puerto de origen inicial. </a:t>
            </a:r>
          </a:p>
          <a:p>
            <a:pPr marL="285750" indent="-285750" algn="l" rtl="0">
              <a:buFont typeface="Arial" panose="020B0604020202020204" pitchFamily="34" charset="0"/>
              <a:buChar char="•"/>
            </a:pPr>
            <a:r>
              <a:rPr lang="es-419" sz="1600">
                <a:solidFill>
                  <a:srgbClr val="000000"/>
                </a:solidFill>
              </a:rPr>
              <a:t>El proceso continúa hasta que no haya más puertos disponibles o direcciones IPv4 externas en el grupo de direcciones.</a:t>
            </a:r>
          </a:p>
        </p:txBody>
      </p:sp>
      <p:pic>
        <p:nvPicPr>
          <p:cNvPr id="5" name="Picture 4">
            <a:extLst>
              <a:ext uri="{FF2B5EF4-FFF2-40B4-BE49-F238E27FC236}">
                <a16:creationId xmlns="" xmlns:a16="http://schemas.microsoft.com/office/drawing/2014/main" id="{95CEA0BD-915F-45DB-944F-319F1F17C6BB}"/>
              </a:ext>
            </a:extLst>
          </p:cNvPr>
          <p:cNvPicPr>
            <a:picLocks noChangeAspect="1"/>
          </p:cNvPicPr>
          <p:nvPr/>
        </p:nvPicPr>
        <p:blipFill>
          <a:blip r:embed="rId3"/>
          <a:stretch>
            <a:fillRect/>
          </a:stretch>
        </p:blipFill>
        <p:spPr>
          <a:xfrm>
            <a:off x="4766953" y="1467858"/>
            <a:ext cx="4061689" cy="2207784"/>
          </a:xfrm>
          <a:prstGeom prst="rect">
            <a:avLst/>
          </a:prstGeom>
        </p:spPr>
      </p:pic>
    </p:spTree>
    <p:extLst>
      <p:ext uri="{BB962C8B-B14F-4D97-AF65-F5344CB8AC3E}">
        <p14:creationId xmlns="" xmlns:p14="http://schemas.microsoft.com/office/powerpoint/2010/main" val="33838485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r>
              <a:rPr lang="en-US"/>
              <a:t/>
            </a:r>
            <a:br>
              <a:rPr lang="en-US"/>
            </a:br>
            <a:r>
              <a:rPr lang="es-419" sz="2400"/>
              <a:t>Comparación entre NAT y PAT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841407"/>
          </a:xfrm>
        </p:spPr>
        <p:txBody>
          <a:bodyPr/>
          <a:lstStyle/>
          <a:p>
            <a:pPr marL="0" indent="0" algn="l" rtl="0"/>
            <a:r>
              <a:rPr lang="es-419" sz="1600">
                <a:solidFill>
                  <a:srgbClr val="000000"/>
                </a:solidFill>
              </a:rPr>
              <a:t>Resumen de las diferencias entre NAT y PAT.</a:t>
            </a:r>
          </a:p>
          <a:p>
            <a:pPr marL="0" indent="0" algn="l" rtl="0"/>
            <a:r>
              <a:rPr lang="es-419" sz="1400" b="1">
                <a:solidFill>
                  <a:srgbClr val="000000"/>
                </a:solidFill>
              </a:rPr>
              <a:t>NAT</a:t>
            </a:r>
            <a:r>
              <a:rPr lang="es-419" sz="1400">
                <a:solidFill>
                  <a:srgbClr val="000000"/>
                </a:solidFill>
              </a:rPr>
              <a:t> : solo modifica las direcciones IPv4</a:t>
            </a:r>
          </a:p>
          <a:p>
            <a:pPr marL="0" indent="0" algn="l"/>
            <a:endParaRPr lang="en-US" sz="1400">
              <a:solidFill>
                <a:srgbClr val="000000"/>
              </a:solidFill>
            </a:endParaRPr>
          </a:p>
          <a:p>
            <a:pPr marL="0" indent="0" algn="l"/>
            <a:endParaRPr lang="en-US" sz="1400">
              <a:solidFill>
                <a:srgbClr val="000000"/>
              </a:solidFill>
            </a:endParaRPr>
          </a:p>
          <a:p>
            <a:pPr marL="0" indent="0" algn="l"/>
            <a:endParaRPr lang="en-US" sz="1400">
              <a:solidFill>
                <a:srgbClr val="000000"/>
              </a:solidFill>
            </a:endParaRPr>
          </a:p>
          <a:p>
            <a:pPr marL="0" indent="0" algn="l"/>
            <a:endParaRPr lang="en-US" sz="1400">
              <a:solidFill>
                <a:srgbClr val="000000"/>
              </a:solidFill>
            </a:endParaRPr>
          </a:p>
          <a:p>
            <a:pPr marL="0" indent="0" algn="l" rtl="0"/>
            <a:r>
              <a:rPr lang="es-419" sz="1400" b="1">
                <a:solidFill>
                  <a:srgbClr val="000000"/>
                </a:solidFill>
              </a:rPr>
              <a:t>PAT</a:t>
            </a:r>
            <a:r>
              <a:rPr lang="es-419" sz="1400">
                <a:solidFill>
                  <a:srgbClr val="000000"/>
                </a:solidFill>
              </a:rPr>
              <a:t> - PAT modifica tanto la dirección IPv4 como el número de puerto.</a:t>
            </a:r>
          </a:p>
        </p:txBody>
      </p:sp>
      <p:graphicFrame>
        <p:nvGraphicFramePr>
          <p:cNvPr id="7" name="Content Placeholder 3">
            <a:extLst>
              <a:ext uri="{FF2B5EF4-FFF2-40B4-BE49-F238E27FC236}">
                <a16:creationId xmlns="" xmlns:a16="http://schemas.microsoft.com/office/drawing/2014/main" id="{4CC75CEC-45C9-4653-899A-51999B23A46A}"/>
              </a:ext>
            </a:extLst>
          </p:cNvPr>
          <p:cNvGraphicFramePr>
            <a:graphicFrameLocks/>
          </p:cNvGraphicFramePr>
          <p:nvPr>
            <p:extLst>
              <p:ext uri="{D42A27DB-BD31-4B8C-83A1-F6EECF244321}">
                <p14:modId xmlns="" xmlns:p14="http://schemas.microsoft.com/office/powerpoint/2010/main" val="2637896232"/>
              </p:ext>
            </p:extLst>
          </p:nvPr>
        </p:nvGraphicFramePr>
        <p:xfrm>
          <a:off x="477557" y="1811596"/>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 xmlns:a16="http://schemas.microsoft.com/office/drawing/2014/main" val="3156509146"/>
                    </a:ext>
                  </a:extLst>
                </a:gridCol>
                <a:gridCol w="1846168">
                  <a:extLst>
                    <a:ext uri="{9D8B030D-6E8A-4147-A177-3AD203B41FA5}">
                      <a16:colId xmlns=""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Dirección global interna</a:t>
                      </a:r>
                    </a:p>
                  </a:txBody>
                  <a:tcPr marL="68580" marR="68580" marT="34290" marB="34290" anchor="ctr"/>
                </a:tc>
                <a:tc>
                  <a:txBody>
                    <a:bodyPr/>
                    <a:lstStyle/>
                    <a:p>
                      <a:pPr rtl="0"/>
                      <a:r>
                        <a:rPr lang="es-419" sz="1100"/>
                        <a:t>Dirección local interna</a:t>
                      </a:r>
                    </a:p>
                  </a:txBody>
                  <a:tcPr marL="68580" marR="68580" marT="34290" marB="34290" anchor="ctr"/>
                </a:tc>
                <a:extLst>
                  <a:ext uri="{0D108BD9-81ED-4DB2-BD59-A6C34878D82A}">
                    <a16:rowId xmlns=""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209.165.200.226</a:t>
                      </a:r>
                    </a:p>
                  </a:txBody>
                  <a:tcPr marL="68580" marR="68580" marT="34290" marB="34290" anchor="ctr"/>
                </a:tc>
                <a:tc>
                  <a:txBody>
                    <a:bodyPr/>
                    <a:lstStyle/>
                    <a:p>
                      <a:pPr rtl="0"/>
                      <a:r>
                        <a:rPr lang="es-419" sz="1100"/>
                        <a:t>192.168.10.10</a:t>
                      </a:r>
                    </a:p>
                  </a:txBody>
                  <a:tcPr marL="68580" marR="68580" marT="34290" marB="34290" anchor="ctr"/>
                </a:tc>
                <a:extLst>
                  <a:ext uri="{0D108BD9-81ED-4DB2-BD59-A6C34878D82A}">
                    <a16:rowId xmlns="" xmlns:a16="http://schemas.microsoft.com/office/drawing/2014/main" val="10001"/>
                  </a:ext>
                </a:extLst>
              </a:tr>
            </a:tbl>
          </a:graphicData>
        </a:graphic>
      </p:graphicFrame>
      <p:graphicFrame>
        <p:nvGraphicFramePr>
          <p:cNvPr id="8" name="Content Placeholder 3">
            <a:extLst>
              <a:ext uri="{FF2B5EF4-FFF2-40B4-BE49-F238E27FC236}">
                <a16:creationId xmlns="" xmlns:a16="http://schemas.microsoft.com/office/drawing/2014/main" id="{B0216FFA-3DE9-4BB7-AEB8-D90808DCBBDF}"/>
              </a:ext>
            </a:extLst>
          </p:cNvPr>
          <p:cNvGraphicFramePr>
            <a:graphicFrameLocks/>
          </p:cNvGraphicFramePr>
          <p:nvPr>
            <p:extLst>
              <p:ext uri="{D42A27DB-BD31-4B8C-83A1-F6EECF244321}">
                <p14:modId xmlns="" xmlns:p14="http://schemas.microsoft.com/office/powerpoint/2010/main" val="2383632428"/>
              </p:ext>
            </p:extLst>
          </p:nvPr>
        </p:nvGraphicFramePr>
        <p:xfrm>
          <a:off x="477557" y="3254870"/>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 xmlns:a16="http://schemas.microsoft.com/office/drawing/2014/main" val="3156509146"/>
                    </a:ext>
                  </a:extLst>
                </a:gridCol>
                <a:gridCol w="1846168">
                  <a:extLst>
                    <a:ext uri="{9D8B030D-6E8A-4147-A177-3AD203B41FA5}">
                      <a16:colId xmlns=""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Dirección global interna</a:t>
                      </a:r>
                    </a:p>
                  </a:txBody>
                  <a:tcPr marL="68580" marR="68580" marT="34290" marB="34290" anchor="ctr"/>
                </a:tc>
                <a:tc>
                  <a:txBody>
                    <a:bodyPr/>
                    <a:lstStyle/>
                    <a:p>
                      <a:pPr rtl="0"/>
                      <a:r>
                        <a:rPr lang="es-419" sz="1100"/>
                        <a:t>Dirección local interna</a:t>
                      </a:r>
                    </a:p>
                  </a:txBody>
                  <a:tcPr marL="68580" marR="68580" marT="34290" marB="34290" anchor="ctr"/>
                </a:tc>
                <a:extLst>
                  <a:ext uri="{0D108BD9-81ED-4DB2-BD59-A6C34878D82A}">
                    <a16:rowId xmlns=""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209.165.200. 226:2031</a:t>
                      </a:r>
                    </a:p>
                  </a:txBody>
                  <a:tcPr marL="68580" marR="68580" marT="34290" marB="34290" anchor="ctr"/>
                </a:tc>
                <a:tc>
                  <a:txBody>
                    <a:bodyPr/>
                    <a:lstStyle/>
                    <a:p>
                      <a:pPr rtl="0"/>
                      <a:r>
                        <a:rPr lang="es-419" sz="1100"/>
                        <a:t>192.168.10. 10:2031</a:t>
                      </a:r>
                    </a:p>
                  </a:txBody>
                  <a:tcPr marL="68580" marR="68580" marT="34290" marB="34290" anchor="ctr"/>
                </a:tc>
                <a:extLst>
                  <a:ext uri="{0D108BD9-81ED-4DB2-BD59-A6C34878D82A}">
                    <a16:rowId xmlns="" xmlns:a16="http://schemas.microsoft.com/office/drawing/2014/main" val="10001"/>
                  </a:ext>
                </a:extLst>
              </a:tr>
            </a:tbl>
          </a:graphicData>
        </a:graphic>
      </p:graphicFrame>
      <p:graphicFrame>
        <p:nvGraphicFramePr>
          <p:cNvPr id="6" name="Content Placeholder 3">
            <a:extLst>
              <a:ext uri="{FF2B5EF4-FFF2-40B4-BE49-F238E27FC236}">
                <a16:creationId xmlns="" xmlns:a16="http://schemas.microsoft.com/office/drawing/2014/main" id="{D8660A0A-6E2A-4997-9584-58F05B01C4C7}"/>
              </a:ext>
            </a:extLst>
          </p:cNvPr>
          <p:cNvGraphicFramePr>
            <a:graphicFrameLocks/>
          </p:cNvGraphicFramePr>
          <p:nvPr>
            <p:extLst>
              <p:ext uri="{D42A27DB-BD31-4B8C-83A1-F6EECF244321}">
                <p14:modId xmlns="" xmlns:p14="http://schemas.microsoft.com/office/powerpoint/2010/main" val="1827549943"/>
              </p:ext>
            </p:extLst>
          </p:nvPr>
        </p:nvGraphicFramePr>
        <p:xfrm>
          <a:off x="5016842" y="855418"/>
          <a:ext cx="3695187" cy="2732214"/>
        </p:xfrm>
        <a:graphic>
          <a:graphicData uri="http://schemas.openxmlformats.org/drawingml/2006/table">
            <a:tbl>
              <a:tblPr firstRow="1" bandRow="1">
                <a:tableStyleId>{5C22544A-7EE6-4342-B048-85BDC9FD1C3A}</a:tableStyleId>
              </a:tblPr>
              <a:tblGrid>
                <a:gridCol w="1849019">
                  <a:extLst>
                    <a:ext uri="{9D8B030D-6E8A-4147-A177-3AD203B41FA5}">
                      <a16:colId xmlns="" xmlns:a16="http://schemas.microsoft.com/office/drawing/2014/main" val="3156509146"/>
                    </a:ext>
                  </a:extLst>
                </a:gridCol>
                <a:gridCol w="1846168">
                  <a:extLst>
                    <a:ext uri="{9D8B030D-6E8A-4147-A177-3AD203B41FA5}">
                      <a16:colId xmlns=""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NAT</a:t>
                      </a:r>
                    </a:p>
                  </a:txBody>
                  <a:tcPr marL="68580" marR="68580" marT="34290" marB="34290" anchor="ctr"/>
                </a:tc>
                <a:tc>
                  <a:txBody>
                    <a:bodyPr/>
                    <a:lstStyle/>
                    <a:p>
                      <a:pPr rtl="0"/>
                      <a:r>
                        <a:rPr lang="es-419" sz="1100"/>
                        <a:t>PAT</a:t>
                      </a:r>
                    </a:p>
                  </a:txBody>
                  <a:tcPr marL="68580" marR="68580" marT="34290" marB="34290" anchor="ctr"/>
                </a:tc>
                <a:extLst>
                  <a:ext uri="{0D108BD9-81ED-4DB2-BD59-A6C34878D82A}">
                    <a16:rowId xmlns=""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Mapeo uno a uno entre las direcciones Local interna y Global interna.</a:t>
                      </a:r>
                    </a:p>
                  </a:txBody>
                  <a:tcPr marL="68580" marR="68580" marT="34290" marB="34290" anchor="ctr"/>
                </a:tc>
                <a:tc>
                  <a:txBody>
                    <a:bodyPr/>
                    <a:lstStyle/>
                    <a:p>
                      <a:pPr rtl="0"/>
                      <a:r>
                        <a:rPr lang="es-419" sz="1100"/>
                        <a:t>Una dirección global interna se puede asignar a muchas direcciones locales internas.</a:t>
                      </a:r>
                    </a:p>
                  </a:txBody>
                  <a:tcPr marL="68580" marR="68580" marT="34290" marB="34290" anchor="ctr"/>
                </a:tc>
                <a:extLst>
                  <a:ext uri="{0D108BD9-81ED-4DB2-BD59-A6C34878D82A}">
                    <a16:rowId xmlns="" xmlns:a16="http://schemas.microsoft.com/office/drawing/2014/main" val="10001"/>
                  </a:ext>
                </a:extLst>
              </a:tr>
              <a:tr h="350784">
                <a:tc>
                  <a:txBody>
                    <a:bodyPr/>
                    <a:lstStyle/>
                    <a:p>
                      <a:pPr rtl="0"/>
                      <a:r>
                        <a:rPr lang="es-419" sz="1100"/>
                        <a:t>Utiliza sólo direcciones IPv4 en el proceso de traducción.</a:t>
                      </a:r>
                    </a:p>
                  </a:txBody>
                  <a:tcPr anchor="ctr"/>
                </a:tc>
                <a:tc>
                  <a:txBody>
                    <a:bodyPr/>
                    <a:lstStyle/>
                    <a:p>
                      <a:pPr rtl="0"/>
                      <a:r>
                        <a:rPr lang="es-419" sz="1100"/>
                        <a:t>Utiliza direcciones IPv4 y números de puerto de origen TCP o UDP en el proceso de traducción.</a:t>
                      </a:r>
                    </a:p>
                  </a:txBody>
                  <a:tcPr anchor="ctr"/>
                </a:tc>
                <a:extLst>
                  <a:ext uri="{0D108BD9-81ED-4DB2-BD59-A6C34878D82A}">
                    <a16:rowId xmlns="" xmlns:a16="http://schemas.microsoft.com/office/drawing/2014/main" val="10006"/>
                  </a:ext>
                </a:extLst>
              </a:tr>
              <a:tr h="350784">
                <a:tc>
                  <a:txBody>
                    <a:bodyPr/>
                    <a:lstStyle/>
                    <a:p>
                      <a:pPr rtl="0"/>
                      <a:r>
                        <a:rPr lang="es-419" sz="1100"/>
                        <a:t>Se requiere una dirección global interna única para cada host interno que acceda a la red externa.</a:t>
                      </a:r>
                    </a:p>
                  </a:txBody>
                  <a:tcPr anchor="ctr"/>
                </a:tc>
                <a:tc>
                  <a:txBody>
                    <a:bodyPr/>
                    <a:lstStyle/>
                    <a:p>
                      <a:pPr rtl="0"/>
                      <a:r>
                        <a:rPr lang="es-419" sz="1100"/>
                        <a:t>Muchos hosts internos que acceden a la red externa pueden compartir una única dirección global interna única.</a:t>
                      </a:r>
                    </a:p>
                  </a:txBody>
                  <a:tcPr anchor="ctr"/>
                </a:tc>
                <a:extLst>
                  <a:ext uri="{0D108BD9-81ED-4DB2-BD59-A6C34878D82A}">
                    <a16:rowId xmlns="" xmlns:a16="http://schemas.microsoft.com/office/drawing/2014/main" val="10008"/>
                  </a:ext>
                </a:extLst>
              </a:tr>
            </a:tbl>
          </a:graphicData>
        </a:graphic>
      </p:graphicFrame>
    </p:spTree>
    <p:extLst>
      <p:ext uri="{BB962C8B-B14F-4D97-AF65-F5344CB8AC3E}">
        <p14:creationId xmlns="" xmlns:p14="http://schemas.microsoft.com/office/powerpoint/2010/main" val="15510723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r>
              <a:rPr lang="en-US"/>
              <a:t/>
            </a:r>
            <a:br>
              <a:rPr lang="en-US"/>
            </a:br>
            <a:r>
              <a:rPr lang="es-419" sz="2400"/>
              <a:t>Paquetes sin un segmento de capa 4</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020051" cy="2180012"/>
          </a:xfrm>
        </p:spPr>
        <p:txBody>
          <a:bodyPr/>
          <a:lstStyle/>
          <a:p>
            <a:pPr marL="0" indent="0" algn="l" rtl="0"/>
            <a:r>
              <a:rPr lang="es-419" sz="1800">
                <a:solidFill>
                  <a:srgbClr val="000000"/>
                </a:solidFill>
              </a:rPr>
              <a:t>Algunos paquetes no contienen un número de puerto de Capa 4, como mensajes ICMPv4. PAT maneja cada uno de estos tipos de protocolos de manera diferente.</a:t>
            </a:r>
          </a:p>
          <a:p>
            <a:pPr marL="0" indent="0" algn="l"/>
            <a:endParaRPr lang="en-US" sz="1800">
              <a:solidFill>
                <a:srgbClr val="000000"/>
              </a:solidFill>
            </a:endParaRPr>
          </a:p>
          <a:p>
            <a:pPr marL="0" indent="0" algn="l" rtl="0"/>
            <a:r>
              <a:rPr lang="es-419" sz="1800">
                <a:solidFill>
                  <a:srgbClr val="000000"/>
                </a:solidFill>
              </a:rPr>
              <a:t>Por ejemplo, los mensajes de consulta, las solicitudes de eco y las respuestas de eco de ICMPv4 incluyen una ID de consulta. ICMPv4 utiliza la ID de consulta para identificar una solicitud de eco con su respectiva respuesta.</a:t>
            </a:r>
          </a:p>
        </p:txBody>
      </p:sp>
      <p:sp>
        <p:nvSpPr>
          <p:cNvPr id="2" name="Rectangle 1">
            <a:extLst>
              <a:ext uri="{FF2B5EF4-FFF2-40B4-BE49-F238E27FC236}">
                <a16:creationId xmlns="" xmlns:a16="http://schemas.microsoft.com/office/drawing/2014/main" id="{70A81402-35E2-48DB-86D6-B8CEA1CFDAFF}"/>
              </a:ext>
            </a:extLst>
          </p:cNvPr>
          <p:cNvSpPr/>
          <p:nvPr/>
        </p:nvSpPr>
        <p:spPr>
          <a:xfrm>
            <a:off x="528744" y="3457084"/>
            <a:ext cx="7826504" cy="830997"/>
          </a:xfrm>
          <a:prstGeom prst="rect">
            <a:avLst/>
          </a:prstGeom>
        </p:spPr>
        <p:txBody>
          <a:bodyPr wrap="square">
            <a:spAutoFit/>
          </a:bodyPr>
          <a:lstStyle/>
          <a:p>
            <a:pPr rtl="0"/>
            <a:r>
              <a:rPr lang="es-419" sz="1600" b="1"/>
              <a:t>Nota:</a:t>
            </a:r>
            <a:r>
              <a:rPr lang="es-419" sz="1600"/>
              <a:t> Otros mensajes ICMPv4 no usan la ID de consulta. Estos mensajes y otros protocolos que no utilizan los números de puerto TCP o UDP varían y exceden el ámbito de este currículo.</a:t>
            </a:r>
          </a:p>
        </p:txBody>
      </p:sp>
    </p:spTree>
    <p:extLst>
      <p:ext uri="{BB962C8B-B14F-4D97-AF65-F5344CB8AC3E}">
        <p14:creationId xmlns="" xmlns:p14="http://schemas.microsoft.com/office/powerpoint/2010/main" val="30720908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r>
              <a:rPr lang="en-US"/>
              <a:t/>
            </a:r>
            <a:br>
              <a:rPr lang="en-US"/>
            </a:br>
            <a:r>
              <a:rPr lang="es-419" sz="2400"/>
              <a:t>Packet Tracer - Investigar operaciones NAT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rtl="0"/>
            <a:r>
              <a:rPr lang="es-419" sz="1800">
                <a:solidFill>
                  <a:srgbClr val="000000"/>
                </a:solidFill>
              </a:rPr>
              <a:t>En esta actividad de </a:t>
            </a:r>
            <a:r>
              <a:rPr lang="es-419" sz="1800" err="1">
                <a:solidFill>
                  <a:srgbClr val="000000"/>
                </a:solidFill>
              </a:rPr>
              <a:t>Packet</a:t>
            </a:r>
            <a:r>
              <a:rPr lang="es-419" sz="1800">
                <a:solidFill>
                  <a:srgbClr val="000000"/>
                </a:solidFill>
              </a:rPr>
              <a:t> </a:t>
            </a:r>
            <a:r>
              <a:rPr lang="es-419" sz="1800" err="1">
                <a:solidFill>
                  <a:srgbClr val="000000"/>
                </a:solidFill>
              </a:rPr>
              <a:t>Tracer</a:t>
            </a:r>
            <a:r>
              <a:rPr lang="es-419" sz="1800">
                <a:solidFill>
                  <a:srgbClr val="000000"/>
                </a:solidFill>
              </a:rPr>
              <a:t>, cumplirá los siguientes objetivos:</a:t>
            </a:r>
          </a:p>
          <a:p>
            <a:pPr marL="285750" indent="-285750" algn="l" rtl="0">
              <a:buFont typeface="Arial" panose="020B0604020202020204" pitchFamily="34" charset="0"/>
              <a:buChar char="•"/>
            </a:pPr>
            <a:r>
              <a:rPr lang="es-419" sz="1800">
                <a:solidFill>
                  <a:srgbClr val="000000"/>
                </a:solidFill>
              </a:rPr>
              <a:t>Investigar el funcionamiento de NAT en la intranet</a:t>
            </a:r>
          </a:p>
          <a:p>
            <a:pPr marL="285750" indent="-285750" algn="l" rtl="0">
              <a:buFont typeface="Arial" panose="020B0604020202020204" pitchFamily="34" charset="0"/>
              <a:buChar char="•"/>
            </a:pPr>
            <a:r>
              <a:rPr lang="es-419" sz="1800">
                <a:solidFill>
                  <a:srgbClr val="000000"/>
                </a:solidFill>
              </a:rPr>
              <a:t>Investigar el funcionamiento de NAT a través de Internet.</a:t>
            </a:r>
          </a:p>
          <a:p>
            <a:pPr marL="285750" indent="-285750" algn="l" rtl="0">
              <a:buFont typeface="Arial" panose="020B0604020202020204" pitchFamily="34" charset="0"/>
              <a:buChar char="•"/>
            </a:pPr>
            <a:r>
              <a:rPr lang="es-419" sz="1800">
                <a:solidFill>
                  <a:srgbClr val="000000"/>
                </a:solidFill>
              </a:rPr>
              <a:t>Realizar más investigaciones</a:t>
            </a:r>
          </a:p>
        </p:txBody>
      </p:sp>
    </p:spTree>
    <p:extLst>
      <p:ext uri="{BB962C8B-B14F-4D97-AF65-F5344CB8AC3E}">
        <p14:creationId xmlns="" xmlns:p14="http://schemas.microsoft.com/office/powerpoint/2010/main" val="3857808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6.3 Ventajas y desventajas de NAT</a:t>
            </a:r>
          </a:p>
        </p:txBody>
      </p:sp>
    </p:spTree>
    <p:custDataLst>
      <p:tags r:id="rId1"/>
    </p:custDataLst>
    <p:extLst>
      <p:ext uri="{BB962C8B-B14F-4D97-AF65-F5344CB8AC3E}">
        <p14:creationId xmlns="" xmlns:p14="http://schemas.microsoft.com/office/powerpoint/2010/main" val="156005256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Ventajas y desventajas de NAT </a:t>
            </a:r>
            <a:r>
              <a:rPr lang="en-US"/>
              <a:t/>
            </a:r>
            <a:br>
              <a:rPr lang="en-US"/>
            </a:br>
            <a:r>
              <a:rPr lang="es-419" sz="2400"/>
              <a:t>Ventajas de NAT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rtl="0"/>
            <a:r>
              <a:rPr lang="es-419" sz="1800">
                <a:solidFill>
                  <a:srgbClr val="000000"/>
                </a:solidFill>
              </a:rPr>
              <a:t>NAT proporciona muchos beneficios:</a:t>
            </a:r>
          </a:p>
          <a:p>
            <a:pPr marL="285750" indent="-285750" algn="l" rtl="0">
              <a:buFont typeface="Arial" panose="020B0604020202020204" pitchFamily="34" charset="0"/>
              <a:buChar char="•"/>
            </a:pPr>
            <a:r>
              <a:rPr lang="es-419" sz="1600">
                <a:solidFill>
                  <a:srgbClr val="000000"/>
                </a:solidFill>
              </a:rPr>
              <a:t>NAT conserva el esquema de direccionamiento legalmente registrado al permitir la privatización de las intranets. </a:t>
            </a:r>
          </a:p>
          <a:p>
            <a:pPr marL="285750" indent="-285750" algn="l" rtl="0">
              <a:buFont typeface="Arial" panose="020B0604020202020204" pitchFamily="34" charset="0"/>
              <a:buChar char="•"/>
            </a:pPr>
            <a:r>
              <a:rPr lang="es-419" sz="1600">
                <a:solidFill>
                  <a:srgbClr val="000000"/>
                </a:solidFill>
              </a:rPr>
              <a:t>NAT conserva las direcciones mediante la multiplexación de aplicaciones en el nivel de puerto. </a:t>
            </a:r>
          </a:p>
          <a:p>
            <a:pPr marL="285750" indent="-285750" algn="l" rtl="0">
              <a:buFont typeface="Arial" panose="020B0604020202020204" pitchFamily="34" charset="0"/>
              <a:buChar char="•"/>
            </a:pPr>
            <a:r>
              <a:rPr lang="es-419" sz="1600">
                <a:solidFill>
                  <a:srgbClr val="000000"/>
                </a:solidFill>
              </a:rPr>
              <a:t>NAT aumenta la flexibilidad de las conexiones a la red pública.</a:t>
            </a:r>
          </a:p>
          <a:p>
            <a:pPr marL="285750" indent="-285750" algn="l" rtl="0">
              <a:buFont typeface="Arial" panose="020B0604020202020204" pitchFamily="34" charset="0"/>
              <a:buChar char="•"/>
            </a:pPr>
            <a:r>
              <a:rPr lang="es-419" sz="1600">
                <a:solidFill>
                  <a:srgbClr val="000000"/>
                </a:solidFill>
              </a:rPr>
              <a:t>NAT proporciona coherencia a los esquemas de direccionamiento de red interna. </a:t>
            </a:r>
          </a:p>
          <a:p>
            <a:pPr marL="285750" indent="-285750" algn="l" rtl="0">
              <a:buFont typeface="Arial" panose="020B0604020202020204" pitchFamily="34" charset="0"/>
              <a:buChar char="•"/>
            </a:pPr>
            <a:r>
              <a:rPr lang="es-419" sz="1600">
                <a:solidFill>
                  <a:srgbClr val="000000"/>
                </a:solidFill>
              </a:rPr>
              <a:t>NAT permite mantener el esquema de direcciones IPv4 privadas existente a la vez que facilita el cambio a un nuevo esquema de direccionamiento público. </a:t>
            </a:r>
          </a:p>
          <a:p>
            <a:pPr marL="285750" indent="-285750" algn="l" rtl="0">
              <a:buFont typeface="Arial" panose="020B0604020202020204" pitchFamily="34" charset="0"/>
              <a:buChar char="•"/>
            </a:pPr>
            <a:r>
              <a:rPr lang="es-419" sz="1600">
                <a:solidFill>
                  <a:srgbClr val="000000"/>
                </a:solidFill>
              </a:rPr>
              <a:t>NAT oculta las direcciones IPv4 de los usuarios y otros dispositivos. </a:t>
            </a:r>
          </a:p>
        </p:txBody>
      </p:sp>
    </p:spTree>
    <p:extLst>
      <p:ext uri="{BB962C8B-B14F-4D97-AF65-F5344CB8AC3E}">
        <p14:creationId xmlns="" xmlns:p14="http://schemas.microsoft.com/office/powerpoint/2010/main" val="22660928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Ventajas y desventajas de NAT </a:t>
            </a:r>
            <a:r>
              <a:rPr lang="en-US"/>
              <a:t/>
            </a:r>
            <a:br>
              <a:rPr lang="en-US"/>
            </a:br>
            <a:r>
              <a:rPr lang="es-419" sz="2400"/>
              <a:t>Desventajas de NAT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rtl="0"/>
            <a:r>
              <a:rPr lang="es-419" sz="1800">
                <a:solidFill>
                  <a:srgbClr val="000000"/>
                </a:solidFill>
              </a:rPr>
              <a:t>NAT tiene inconvenientes:</a:t>
            </a:r>
          </a:p>
          <a:p>
            <a:pPr marL="285750" indent="-285750" algn="l" rtl="0">
              <a:buFont typeface="Arial" panose="020B0604020202020204" pitchFamily="34" charset="0"/>
              <a:buChar char="•"/>
            </a:pPr>
            <a:r>
              <a:rPr lang="es-419" sz="1600">
                <a:solidFill>
                  <a:srgbClr val="000000"/>
                </a:solidFill>
              </a:rPr>
              <a:t>NAT aumenta los retrasos de reenvío.</a:t>
            </a:r>
          </a:p>
          <a:p>
            <a:pPr marL="285750" indent="-285750" algn="l" rtl="0">
              <a:buFont typeface="Arial" panose="020B0604020202020204" pitchFamily="34" charset="0"/>
              <a:buChar char="•"/>
            </a:pPr>
            <a:r>
              <a:rPr lang="es-419" sz="1600">
                <a:solidFill>
                  <a:srgbClr val="000000"/>
                </a:solidFill>
              </a:rPr>
              <a:t>Se pierde el direccionamiento de extremo a extremo.</a:t>
            </a:r>
          </a:p>
          <a:p>
            <a:pPr marL="285750" indent="-285750" algn="l" rtl="0">
              <a:buFont typeface="Arial" panose="020B0604020202020204" pitchFamily="34" charset="0"/>
              <a:buChar char="•"/>
            </a:pPr>
            <a:r>
              <a:rPr lang="es-419" sz="1600">
                <a:solidFill>
                  <a:srgbClr val="000000"/>
                </a:solidFill>
              </a:rPr>
              <a:t>Se pierde la trazabilidad IPv4 de extremo a extremo.</a:t>
            </a:r>
          </a:p>
          <a:p>
            <a:pPr marL="285750" indent="-285750" algn="l" rtl="0">
              <a:buFont typeface="Arial" panose="020B0604020202020204" pitchFamily="34" charset="0"/>
              <a:buChar char="•"/>
            </a:pPr>
            <a:r>
              <a:rPr lang="es-419" sz="1600">
                <a:solidFill>
                  <a:srgbClr val="000000"/>
                </a:solidFill>
              </a:rPr>
              <a:t>NAT complica el uso de protocolos de túnel, como IPSec.</a:t>
            </a:r>
          </a:p>
          <a:p>
            <a:pPr marL="285750" indent="-285750" algn="l" rtl="0">
              <a:buFont typeface="Arial" panose="020B0604020202020204" pitchFamily="34" charset="0"/>
              <a:buChar char="•"/>
            </a:pPr>
            <a:r>
              <a:rPr lang="es-419" sz="1600">
                <a:solidFill>
                  <a:srgbClr val="000000"/>
                </a:solidFill>
              </a:rPr>
              <a:t>Los servicios que requieren que se inicie una conexión TCP desde la red externa, o “protocolos sin estado”, como los servicios que utilizan UDP, pueden interrumpirse. </a:t>
            </a:r>
          </a:p>
          <a:p>
            <a:pPr marL="285750" indent="-285750" algn="l">
              <a:buFont typeface="Arial" panose="020B0604020202020204" pitchFamily="34" charset="0"/>
              <a:buChar char="•"/>
            </a:pPr>
            <a:endParaRPr lang="en-US" sz="1600">
              <a:solidFill>
                <a:srgbClr val="000000"/>
              </a:solidFill>
            </a:endParaRPr>
          </a:p>
          <a:p>
            <a:pPr marL="285750" indent="-285750" algn="l">
              <a:buFont typeface="Arial" panose="020B0604020202020204" pitchFamily="34" charset="0"/>
              <a:buChar char="•"/>
            </a:pPr>
            <a:endParaRPr lang="en-US" sz="1600">
              <a:solidFill>
                <a:srgbClr val="000000"/>
              </a:solidFill>
            </a:endParaRPr>
          </a:p>
          <a:p>
            <a:pPr marL="285750" indent="-285750" algn="l">
              <a:buFont typeface="Arial" panose="020B0604020202020204" pitchFamily="34" charset="0"/>
              <a:buChar char="•"/>
            </a:pPr>
            <a:endParaRPr lang="en-US" sz="1400">
              <a:solidFill>
                <a:srgbClr val="000000"/>
              </a:solidFill>
            </a:endParaRPr>
          </a:p>
        </p:txBody>
      </p:sp>
    </p:spTree>
    <p:extLst>
      <p:ext uri="{BB962C8B-B14F-4D97-AF65-F5344CB8AC3E}">
        <p14:creationId xmlns="" xmlns:p14="http://schemas.microsoft.com/office/powerpoint/2010/main" val="3818488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rtl="0" eaLnBrk="1" hangingPunct="1"/>
            <a:r>
              <a:rPr lang="es-419"/>
              <a:t>Objetivos del módulo</a:t>
            </a:r>
          </a:p>
        </p:txBody>
      </p:sp>
      <p:sp>
        <p:nvSpPr>
          <p:cNvPr id="3" name="Rectangle 1">
            <a:extLst>
              <a:ext uri="{FF2B5EF4-FFF2-40B4-BE49-F238E27FC236}">
                <a16:creationId xmlns=""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NAT para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mn-lt"/>
            </a:endParaRPr>
          </a:p>
          <a:p>
            <a:pPr lvl="0" defTabSz="914400" rtl="0" eaLnBrk="0" hangingPunct="0"/>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lang="es-419" sz="1600"/>
              <a:t> Configurar los servicios NAT en el router perimetral para proporcionar escalabilidad de dirección IPv4.</a:t>
            </a:r>
          </a:p>
        </p:txBody>
      </p:sp>
      <p:graphicFrame>
        <p:nvGraphicFramePr>
          <p:cNvPr id="2" name="Table 1">
            <a:extLst>
              <a:ext uri="{FF2B5EF4-FFF2-40B4-BE49-F238E27FC236}">
                <a16:creationId xmlns="" xmlns:a16="http://schemas.microsoft.com/office/drawing/2014/main" id="{E974E1EB-2DBE-496F-B0B0-6C44227DA401}"/>
              </a:ext>
            </a:extLst>
          </p:cNvPr>
          <p:cNvGraphicFramePr>
            <a:graphicFrameLocks noGrp="1"/>
          </p:cNvGraphicFramePr>
          <p:nvPr>
            <p:extLst>
              <p:ext uri="{D42A27DB-BD31-4B8C-83A1-F6EECF244321}">
                <p14:modId xmlns="" xmlns:p14="http://schemas.microsoft.com/office/powerpoint/2010/main" val="3108186782"/>
              </p:ext>
            </p:extLst>
          </p:nvPr>
        </p:nvGraphicFramePr>
        <p:xfrm>
          <a:off x="766914" y="1892354"/>
          <a:ext cx="7604088" cy="2451543"/>
        </p:xfrm>
        <a:graphic>
          <a:graphicData uri="http://schemas.openxmlformats.org/drawingml/2006/table">
            <a:tbl>
              <a:tblPr firstRow="1" firstCol="1" bandRow="1">
                <a:tableStyleId>{5C22544A-7EE6-4342-B048-85BDC9FD1C3A}</a:tableStyleId>
              </a:tblPr>
              <a:tblGrid>
                <a:gridCol w="2833021">
                  <a:extLst>
                    <a:ext uri="{9D8B030D-6E8A-4147-A177-3AD203B41FA5}">
                      <a16:colId xmlns="" xmlns:a16="http://schemas.microsoft.com/office/drawing/2014/main" val="1523797708"/>
                    </a:ext>
                  </a:extLst>
                </a:gridCol>
                <a:gridCol w="4771067">
                  <a:extLst>
                    <a:ext uri="{9D8B030D-6E8A-4147-A177-3AD203B41FA5}">
                      <a16:colId xmlns="" xmlns:a16="http://schemas.microsoft.com/office/drawing/2014/main" val="2750207184"/>
                    </a:ext>
                  </a:extLst>
                </a:gridCol>
              </a:tblGrid>
              <a:tr h="160199">
                <a:tc>
                  <a:txBody>
                    <a:bodyPr/>
                    <a:lstStyle/>
                    <a:p>
                      <a:pPr marL="0" marR="0" rtl="0">
                        <a:lnSpc>
                          <a:spcPct val="107000"/>
                        </a:lnSpc>
                        <a:spcBef>
                          <a:spcPts val="0"/>
                        </a:spcBef>
                        <a:spcAft>
                          <a:spcPts val="0"/>
                        </a:spcAft>
                      </a:pPr>
                      <a:r>
                        <a:rPr lang="es-419" sz="1200">
                          <a:effectLst/>
                        </a:rPr>
                        <a:t>Título del tema</a:t>
                      </a:r>
                    </a:p>
                  </a:txBody>
                  <a:tcPr marL="68580" marR="68580" marT="0" marB="0" anchor="ctr"/>
                </a:tc>
                <a:tc>
                  <a:txBody>
                    <a:bodyPr/>
                    <a:lstStyle/>
                    <a:p>
                      <a:pPr marL="0" marR="0" rtl="0">
                        <a:lnSpc>
                          <a:spcPct val="107000"/>
                        </a:lnSpc>
                        <a:spcBef>
                          <a:spcPts val="0"/>
                        </a:spcBef>
                        <a:spcAft>
                          <a:spcPts val="0"/>
                        </a:spcAft>
                      </a:pPr>
                      <a:r>
                        <a:rPr lang="es-419" sz="1200">
                          <a:effectLst/>
                        </a:rPr>
                        <a:t>Objetivo del tema</a:t>
                      </a:r>
                    </a:p>
                  </a:txBody>
                  <a:tcPr marL="68580" marR="68580" marT="0" marB="0" anchor="ctr"/>
                </a:tc>
                <a:extLst>
                  <a:ext uri="{0D108BD9-81ED-4DB2-BD59-A6C34878D82A}">
                    <a16:rowId xmlns="" xmlns:a16="http://schemas.microsoft.com/office/drawing/2014/main" val="1874061904"/>
                  </a:ext>
                </a:extLst>
              </a:tr>
              <a:tr h="328882">
                <a:tc>
                  <a:txBody>
                    <a:bodyPr/>
                    <a:lstStyle/>
                    <a:p>
                      <a:pPr marL="0" marR="0" rtl="0">
                        <a:lnSpc>
                          <a:spcPct val="107000"/>
                        </a:lnSpc>
                        <a:spcBef>
                          <a:spcPts val="0"/>
                        </a:spcBef>
                        <a:spcAft>
                          <a:spcPts val="0"/>
                        </a:spcAft>
                      </a:pPr>
                      <a:r>
                        <a:rPr lang="es-419" sz="1200">
                          <a:effectLst/>
                        </a:rPr>
                        <a:t>Características de NAT</a:t>
                      </a:r>
                    </a:p>
                  </a:txBody>
                  <a:tcPr marL="68580" marR="68580" marT="0" marB="0" anchor="ctr"/>
                </a:tc>
                <a:tc>
                  <a:txBody>
                    <a:bodyPr/>
                    <a:lstStyle/>
                    <a:p>
                      <a:pPr marL="0" marR="0" rtl="0">
                        <a:lnSpc>
                          <a:spcPct val="107000"/>
                        </a:lnSpc>
                        <a:spcBef>
                          <a:spcPts val="0"/>
                        </a:spcBef>
                        <a:spcAft>
                          <a:spcPts val="0"/>
                        </a:spcAft>
                      </a:pPr>
                      <a:r>
                        <a:rPr lang="es-419" sz="1100"/>
                        <a:t>Explicar el propósito y la función de NAT.</a:t>
                      </a:r>
                    </a:p>
                  </a:txBody>
                  <a:tcPr marL="68580" marR="68580" marT="0" marB="0" anchor="ctr"/>
                </a:tc>
                <a:extLst>
                  <a:ext uri="{0D108BD9-81ED-4DB2-BD59-A6C34878D82A}">
                    <a16:rowId xmlns="" xmlns:a16="http://schemas.microsoft.com/office/drawing/2014/main" val="1646858405"/>
                  </a:ext>
                </a:extLst>
              </a:tr>
              <a:tr h="282544">
                <a:tc>
                  <a:txBody>
                    <a:bodyPr/>
                    <a:lstStyle/>
                    <a:p>
                      <a:pPr marL="0" marR="0" rtl="0">
                        <a:lnSpc>
                          <a:spcPct val="107000"/>
                        </a:lnSpc>
                        <a:spcBef>
                          <a:spcPts val="0"/>
                        </a:spcBef>
                        <a:spcAft>
                          <a:spcPts val="0"/>
                        </a:spcAft>
                      </a:pPr>
                      <a:r>
                        <a:rPr lang="es-419" sz="1200">
                          <a:effectLst/>
                        </a:rPr>
                        <a:t>Tipos de NAT</a:t>
                      </a:r>
                    </a:p>
                  </a:txBody>
                  <a:tcPr marL="68580" marR="68580" marT="0" marB="0" anchor="ctr"/>
                </a:tc>
                <a:tc>
                  <a:txBody>
                    <a:bodyPr/>
                    <a:lstStyle/>
                    <a:p>
                      <a:pPr marL="0" marR="0" rtl="0">
                        <a:lnSpc>
                          <a:spcPct val="107000"/>
                        </a:lnSpc>
                        <a:spcBef>
                          <a:spcPts val="0"/>
                        </a:spcBef>
                        <a:spcAft>
                          <a:spcPts val="0"/>
                        </a:spcAft>
                      </a:pPr>
                      <a:r>
                        <a:rPr lang="es-419" sz="1100"/>
                        <a:t>Explicar el funcionamiento de los distintos tipos de NAT.</a:t>
                      </a:r>
                    </a:p>
                  </a:txBody>
                  <a:tcPr marL="68580" marR="68580" marT="0" marB="0" anchor="ctr"/>
                </a:tc>
                <a:extLst>
                  <a:ext uri="{0D108BD9-81ED-4DB2-BD59-A6C34878D82A}">
                    <a16:rowId xmlns="" xmlns:a16="http://schemas.microsoft.com/office/drawing/2014/main" val="1435904258"/>
                  </a:ext>
                </a:extLst>
              </a:tr>
              <a:tr h="328882">
                <a:tc>
                  <a:txBody>
                    <a:bodyPr/>
                    <a:lstStyle/>
                    <a:p>
                      <a:pPr marL="0" marR="0" rtl="0">
                        <a:lnSpc>
                          <a:spcPct val="107000"/>
                        </a:lnSpc>
                        <a:spcBef>
                          <a:spcPts val="0"/>
                        </a:spcBef>
                        <a:spcAft>
                          <a:spcPts val="0"/>
                        </a:spcAft>
                      </a:pPr>
                      <a:r>
                        <a:rPr lang="es-419" sz="1200">
                          <a:effectLst/>
                        </a:rPr>
                        <a:t>NAT Advantages and Disadvantages</a:t>
                      </a:r>
                    </a:p>
                  </a:txBody>
                  <a:tcPr marL="68580" marR="68580" marT="0" marB="0" anchor="ctr"/>
                </a:tc>
                <a:tc>
                  <a:txBody>
                    <a:bodyPr/>
                    <a:lstStyle/>
                    <a:p>
                      <a:pPr marL="0" marR="0" rtl="0">
                        <a:lnSpc>
                          <a:spcPct val="107000"/>
                        </a:lnSpc>
                        <a:spcBef>
                          <a:spcPts val="0"/>
                        </a:spcBef>
                        <a:spcAft>
                          <a:spcPts val="0"/>
                        </a:spcAft>
                      </a:pPr>
                      <a:r>
                        <a:rPr lang="es-419" sz="1100"/>
                        <a:t>Describir las ventajas y desventajas de NAT.</a:t>
                      </a:r>
                    </a:p>
                  </a:txBody>
                  <a:tcPr marL="68580" marR="68580" marT="0" marB="0" anchor="ctr"/>
                </a:tc>
                <a:extLst>
                  <a:ext uri="{0D108BD9-81ED-4DB2-BD59-A6C34878D82A}">
                    <a16:rowId xmlns="" xmlns:a16="http://schemas.microsoft.com/office/drawing/2014/main" val="131737215"/>
                  </a:ext>
                </a:extLst>
              </a:tr>
              <a:tr h="328882">
                <a:tc>
                  <a:txBody>
                    <a:bodyPr/>
                    <a:lstStyle/>
                    <a:p>
                      <a:pPr marL="0" marR="0" rtl="0">
                        <a:lnSpc>
                          <a:spcPct val="107000"/>
                        </a:lnSpc>
                        <a:spcBef>
                          <a:spcPts val="0"/>
                        </a:spcBef>
                        <a:spcAft>
                          <a:spcPts val="0"/>
                        </a:spcAft>
                      </a:pPr>
                      <a:r>
                        <a:rPr lang="es-419" sz="1200">
                          <a:effectLst/>
                        </a:rPr>
                        <a:t>NAT estático</a:t>
                      </a:r>
                    </a:p>
                  </a:txBody>
                  <a:tcPr marL="68580" marR="68580" marT="0" marB="0" anchor="ctr"/>
                </a:tc>
                <a:tc>
                  <a:txBody>
                    <a:bodyPr/>
                    <a:lstStyle/>
                    <a:p>
                      <a:pPr marL="0" marR="0" rtl="0">
                        <a:lnSpc>
                          <a:spcPct val="107000"/>
                        </a:lnSpc>
                        <a:spcBef>
                          <a:spcPts val="0"/>
                        </a:spcBef>
                        <a:spcAft>
                          <a:spcPts val="0"/>
                        </a:spcAft>
                      </a:pPr>
                      <a:r>
                        <a:rPr lang="es-419" sz="1100"/>
                        <a:t>Configurar la NAT estática mediante la CLI.</a:t>
                      </a:r>
                    </a:p>
                  </a:txBody>
                  <a:tcPr marL="68580" marR="68580" marT="0" marB="0" anchor="ctr"/>
                </a:tc>
                <a:extLst>
                  <a:ext uri="{0D108BD9-81ED-4DB2-BD59-A6C34878D82A}">
                    <a16:rowId xmlns="" xmlns:a16="http://schemas.microsoft.com/office/drawing/2014/main" val="3818444524"/>
                  </a:ext>
                </a:extLst>
              </a:tr>
              <a:tr h="328882">
                <a:tc>
                  <a:txBody>
                    <a:bodyPr/>
                    <a:lstStyle/>
                    <a:p>
                      <a:pPr marL="0" marR="0" rtl="0">
                        <a:lnSpc>
                          <a:spcPct val="107000"/>
                        </a:lnSpc>
                        <a:spcBef>
                          <a:spcPts val="0"/>
                        </a:spcBef>
                        <a:spcAft>
                          <a:spcPts val="0"/>
                        </a:spcAft>
                      </a:pPr>
                      <a:r>
                        <a:rPr lang="es-419" sz="1200">
                          <a:effectLst/>
                          <a:latin typeface="Calibri" panose="020F0502020204030204" pitchFamily="34" charset="0"/>
                          <a:ea typeface="Calibri" panose="020F0502020204030204" pitchFamily="34" charset="0"/>
                          <a:cs typeface="Times New Roman" panose="02020603050405020304" pitchFamily="18" charset="0"/>
                        </a:rPr>
                        <a:t>NAT dinámica</a:t>
                      </a:r>
                    </a:p>
                  </a:txBody>
                  <a:tcPr marL="68580" marR="68580" marT="0" marB="0" anchor="ctr"/>
                </a:tc>
                <a:tc>
                  <a:txBody>
                    <a:bodyPr/>
                    <a:lstStyle/>
                    <a:p>
                      <a:pPr marL="0" marR="0" rtl="0">
                        <a:lnSpc>
                          <a:spcPct val="107000"/>
                        </a:lnSpc>
                        <a:spcBef>
                          <a:spcPts val="0"/>
                        </a:spcBef>
                        <a:spcAft>
                          <a:spcPts val="0"/>
                        </a:spcAft>
                      </a:pPr>
                      <a:r>
                        <a:rPr lang="es-419" sz="1100"/>
                        <a:t>Configurar la NAT dinámica mediante la CLI.</a:t>
                      </a:r>
                    </a:p>
                  </a:txBody>
                  <a:tcPr marL="68580" marR="68580" marT="0" marB="0" anchor="ctr"/>
                </a:tc>
                <a:extLst>
                  <a:ext uri="{0D108BD9-81ED-4DB2-BD59-A6C34878D82A}">
                    <a16:rowId xmlns="" xmlns:a16="http://schemas.microsoft.com/office/drawing/2014/main" val="3015486783"/>
                  </a:ext>
                </a:extLst>
              </a:tr>
              <a:tr h="328882">
                <a:tc>
                  <a:txBody>
                    <a:bodyPr/>
                    <a:lstStyle/>
                    <a:p>
                      <a:pPr marL="0" marR="0" rtl="0">
                        <a:lnSpc>
                          <a:spcPct val="107000"/>
                        </a:lnSpc>
                        <a:spcBef>
                          <a:spcPts val="0"/>
                        </a:spcBef>
                        <a:spcAft>
                          <a:spcPts val="0"/>
                        </a:spcAft>
                      </a:pPr>
                      <a:r>
                        <a:rPr lang="es-419" sz="1200">
                          <a:effectLst/>
                          <a:latin typeface="Calibri" panose="020F0502020204030204" pitchFamily="34" charset="0"/>
                          <a:ea typeface="Calibri" panose="020F0502020204030204" pitchFamily="34" charset="0"/>
                          <a:cs typeface="Times New Roman" panose="02020603050405020304" pitchFamily="18" charset="0"/>
                        </a:rPr>
                        <a:t>PAT</a:t>
                      </a:r>
                    </a:p>
                  </a:txBody>
                  <a:tcPr marL="68580" marR="68580" marT="0" marB="0" anchor="ctr"/>
                </a:tc>
                <a:tc>
                  <a:txBody>
                    <a:bodyPr/>
                    <a:lstStyle/>
                    <a:p>
                      <a:pPr marL="0" marR="0" rtl="0">
                        <a:lnSpc>
                          <a:spcPct val="107000"/>
                        </a:lnSpc>
                        <a:spcBef>
                          <a:spcPts val="0"/>
                        </a:spcBef>
                        <a:spcAft>
                          <a:spcPts val="0"/>
                        </a:spcAft>
                      </a:pPr>
                      <a:r>
                        <a:rPr lang="es-419" sz="1100"/>
                        <a:t>Configurar PAT mediante la CLI.</a:t>
                      </a:r>
                    </a:p>
                  </a:txBody>
                  <a:tcPr marL="68580" marR="68580" marT="0" marB="0" anchor="ctr"/>
                </a:tc>
                <a:extLst>
                  <a:ext uri="{0D108BD9-81ED-4DB2-BD59-A6C34878D82A}">
                    <a16:rowId xmlns="" xmlns:a16="http://schemas.microsoft.com/office/drawing/2014/main" val="701594653"/>
                  </a:ext>
                </a:extLst>
              </a:tr>
              <a:tr h="328882">
                <a:tc>
                  <a:txBody>
                    <a:bodyPr/>
                    <a:lstStyle/>
                    <a:p>
                      <a:pPr marL="0" marR="0" rtl="0">
                        <a:lnSpc>
                          <a:spcPct val="107000"/>
                        </a:lnSpc>
                        <a:spcBef>
                          <a:spcPts val="0"/>
                        </a:spcBef>
                        <a:spcAft>
                          <a:spcPts val="0"/>
                        </a:spcAft>
                      </a:pPr>
                      <a:r>
                        <a:rPr lang="es-419" sz="1200">
                          <a:effectLst/>
                          <a:latin typeface="Calibri" panose="020F0502020204030204" pitchFamily="34" charset="0"/>
                          <a:ea typeface="Calibri" panose="020F0502020204030204" pitchFamily="34" charset="0"/>
                          <a:cs typeface="Times New Roman" panose="02020603050405020304" pitchFamily="18" charset="0"/>
                        </a:rPr>
                        <a:t>NAT64</a:t>
                      </a:r>
                    </a:p>
                  </a:txBody>
                  <a:tcPr marL="68580" marR="68580" marT="0" marB="0" anchor="ctr"/>
                </a:tc>
                <a:tc>
                  <a:txBody>
                    <a:bodyPr/>
                    <a:lstStyle/>
                    <a:p>
                      <a:pPr marL="0" marR="0" rtl="0">
                        <a:lnSpc>
                          <a:spcPct val="107000"/>
                        </a:lnSpc>
                        <a:spcBef>
                          <a:spcPts val="0"/>
                        </a:spcBef>
                        <a:spcAft>
                          <a:spcPts val="0"/>
                        </a:spcAft>
                      </a:pPr>
                      <a:r>
                        <a:rPr lang="es-419" sz="1100"/>
                        <a:t>Describir la NAT para IPv6.</a:t>
                      </a:r>
                    </a:p>
                  </a:txBody>
                  <a:tcPr marL="68580" marR="68580" marT="0" marB="0" anchor="ctr"/>
                </a:tc>
                <a:extLst>
                  <a:ext uri="{0D108BD9-81ED-4DB2-BD59-A6C34878D82A}">
                    <a16:rowId xmlns="" xmlns:a16="http://schemas.microsoft.com/office/drawing/2014/main" val="3650067255"/>
                  </a:ext>
                </a:extLst>
              </a:tr>
            </a:tbl>
          </a:graphicData>
        </a:graphic>
      </p:graphicFrame>
    </p:spTree>
    <p:custDataLst>
      <p:tags r:id="rId1"/>
    </p:custDataLst>
    <p:extLst>
      <p:ext uri="{BB962C8B-B14F-4D97-AF65-F5344CB8AC3E}">
        <p14:creationId xmlns="" xmlns:p14="http://schemas.microsoft.com/office/powerpoint/2010/main"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6.4 NAT estática</a:t>
            </a:r>
          </a:p>
        </p:txBody>
      </p:sp>
    </p:spTree>
    <p:custDataLst>
      <p:tags r:id="rId1"/>
    </p:custDataLst>
    <p:extLst>
      <p:ext uri="{BB962C8B-B14F-4D97-AF65-F5344CB8AC3E}">
        <p14:creationId xmlns="" xmlns:p14="http://schemas.microsoft.com/office/powerpoint/2010/main" val="336389058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a:t>Escenario NAT NAT estático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rtl="0">
              <a:buFont typeface="Arial" panose="020B0604020202020204" pitchFamily="34" charset="0"/>
              <a:buChar char="•"/>
            </a:pPr>
            <a:r>
              <a:rPr lang="es-419" sz="1800">
                <a:solidFill>
                  <a:srgbClr val="000000"/>
                </a:solidFill>
              </a:rPr>
              <a:t>La NAT estática es una asignación uno a uno entre una dirección interna y una dirección externa. </a:t>
            </a:r>
          </a:p>
          <a:p>
            <a:pPr marL="285750" indent="-285750" algn="l" rtl="0">
              <a:buFont typeface="Arial" panose="020B0604020202020204" pitchFamily="34" charset="0"/>
              <a:buChar char="•"/>
            </a:pPr>
            <a:r>
              <a:rPr lang="es-419" sz="1800">
                <a:solidFill>
                  <a:srgbClr val="000000"/>
                </a:solidFill>
              </a:rPr>
              <a:t>La NAT estática permite que los dispositivos externos inicien conexiones a los dispositivos internos mediante la dirección pública asignada de forma estática. </a:t>
            </a:r>
          </a:p>
          <a:p>
            <a:pPr marL="285750" indent="-285750" algn="l" rtl="0">
              <a:buFont typeface="Arial" panose="020B0604020202020204" pitchFamily="34" charset="0"/>
              <a:buChar char="•"/>
            </a:pPr>
            <a:r>
              <a:rPr lang="es-419" sz="1800">
                <a:solidFill>
                  <a:srgbClr val="000000"/>
                </a:solidFill>
              </a:rPr>
              <a:t>Por ejemplo, se puede asignar una dirección global interna específica a un servidor web interno de modo que se pueda acceder a este desde redes externas.</a:t>
            </a:r>
          </a:p>
          <a:p>
            <a:pPr marL="285750" indent="-285750" algn="l">
              <a:buFont typeface="Arial" panose="020B0604020202020204" pitchFamily="34" charset="0"/>
              <a:buChar char="•"/>
            </a:pPr>
            <a:endParaRPr lang="en-US" sz="1600">
              <a:solidFill>
                <a:srgbClr val="000000"/>
              </a:solidFill>
            </a:endParaRPr>
          </a:p>
          <a:p>
            <a:pPr marL="285750" indent="-285750" algn="l">
              <a:buFont typeface="Arial" panose="020B0604020202020204" pitchFamily="34" charset="0"/>
              <a:buChar char="•"/>
            </a:pPr>
            <a:endParaRPr lang="en-US" sz="1400">
              <a:solidFill>
                <a:srgbClr val="000000"/>
              </a:solidFill>
            </a:endParaRPr>
          </a:p>
        </p:txBody>
      </p:sp>
      <p:pic>
        <p:nvPicPr>
          <p:cNvPr id="2" name="Picture 1">
            <a:extLst>
              <a:ext uri="{FF2B5EF4-FFF2-40B4-BE49-F238E27FC236}">
                <a16:creationId xmlns="" xmlns:a16="http://schemas.microsoft.com/office/drawing/2014/main" id="{5603F9AA-EF4E-4334-898A-B492770E997E}"/>
              </a:ext>
            </a:extLst>
          </p:cNvPr>
          <p:cNvPicPr>
            <a:picLocks noChangeAspect="1"/>
          </p:cNvPicPr>
          <p:nvPr/>
        </p:nvPicPr>
        <p:blipFill>
          <a:blip r:embed="rId3"/>
          <a:stretch>
            <a:fillRect/>
          </a:stretch>
        </p:blipFill>
        <p:spPr>
          <a:xfrm>
            <a:off x="4741003" y="1694420"/>
            <a:ext cx="4002202" cy="1754660"/>
          </a:xfrm>
          <a:prstGeom prst="rect">
            <a:avLst/>
          </a:prstGeom>
        </p:spPr>
      </p:pic>
    </p:spTree>
    <p:extLst>
      <p:ext uri="{BB962C8B-B14F-4D97-AF65-F5344CB8AC3E}">
        <p14:creationId xmlns="" xmlns:p14="http://schemas.microsoft.com/office/powerpoint/2010/main" val="3146716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r>
              <a:rPr lang="en-US"/>
              <a:t/>
            </a:r>
            <a:br>
              <a:rPr lang="en-US"/>
            </a:br>
            <a:r>
              <a:rPr lang="es-419" sz="2400"/>
              <a:t>Configurar NAT estático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7913517" cy="1614405"/>
          </a:xfrm>
        </p:spPr>
        <p:txBody>
          <a:bodyPr/>
          <a:lstStyle/>
          <a:p>
            <a:pPr marL="0" indent="0" algn="l" rtl="0"/>
            <a:r>
              <a:rPr lang="es-419" dirty="0">
                <a:solidFill>
                  <a:srgbClr val="000000"/>
                </a:solidFill>
              </a:rPr>
              <a:t>Hay dos tareas básicas al configurar traducciones NAT estáticas:</a:t>
            </a:r>
          </a:p>
          <a:p>
            <a:pPr marL="285750" indent="-285750" algn="l" rtl="0">
              <a:buFont typeface="Arial" panose="020B0604020202020204" pitchFamily="34" charset="0"/>
              <a:buChar char="•"/>
            </a:pPr>
            <a:r>
              <a:rPr lang="es-419" sz="1600" b="1" dirty="0">
                <a:solidFill>
                  <a:srgbClr val="000000"/>
                </a:solidFill>
              </a:rPr>
              <a:t>Paso 1 </a:t>
            </a:r>
            <a:r>
              <a:rPr lang="es-419" sz="1600" dirty="0">
                <a:solidFill>
                  <a:srgbClr val="000000"/>
                </a:solidFill>
              </a:rPr>
              <a:t>- Crear una asignación entre la dirección local interna y las direcciones globales internas utilizando el comando ip nat inside source static. </a:t>
            </a:r>
          </a:p>
          <a:p>
            <a:pPr marL="285750" indent="-285750" algn="l" rtl="0">
              <a:buFont typeface="Arial" panose="020B0604020202020204" pitchFamily="34" charset="0"/>
              <a:buChar char="•"/>
            </a:pPr>
            <a:r>
              <a:rPr lang="es-419" sz="1600" b="1" dirty="0">
                <a:solidFill>
                  <a:srgbClr val="000000"/>
                </a:solidFill>
              </a:rPr>
              <a:t>Paso 2</a:t>
            </a:r>
            <a:r>
              <a:rPr lang="es-419" sz="1600" dirty="0">
                <a:solidFill>
                  <a:srgbClr val="000000"/>
                </a:solidFill>
              </a:rPr>
              <a:t> - Las interfaces que participan en la traducción se configuran como dentro o fuera en relación con NAT con los comandos ip nat </a:t>
            </a:r>
            <a:r>
              <a:rPr lang="es-419" sz="1600" dirty="0" smtClean="0">
                <a:solidFill>
                  <a:srgbClr val="000000"/>
                </a:solidFill>
              </a:rPr>
              <a:t>inside y </a:t>
            </a:r>
            <a:r>
              <a:rPr lang="es-419" sz="1600" dirty="0">
                <a:solidFill>
                  <a:srgbClr val="000000"/>
                </a:solidFill>
              </a:rPr>
              <a:t>ip nat outside. </a:t>
            </a:r>
          </a:p>
          <a:p>
            <a:pPr marL="0" indent="0" algn="l"/>
            <a:endParaRPr lang="en-US" sz="1600" dirty="0">
              <a:solidFill>
                <a:srgbClr val="000000"/>
              </a:solidFill>
            </a:endParaRPr>
          </a:p>
        </p:txBody>
      </p:sp>
      <p:sp>
        <p:nvSpPr>
          <p:cNvPr id="5" name="TextBox 4">
            <a:extLst>
              <a:ext uri="{FF2B5EF4-FFF2-40B4-BE49-F238E27FC236}">
                <a16:creationId xmlns="" xmlns:a16="http://schemas.microsoft.com/office/drawing/2014/main" id="{477D55F0-599C-47AB-8CC2-3EC9AC35A522}"/>
              </a:ext>
            </a:extLst>
          </p:cNvPr>
          <p:cNvSpPr txBox="1"/>
          <p:nvPr/>
        </p:nvSpPr>
        <p:spPr>
          <a:xfrm>
            <a:off x="993429" y="2741505"/>
            <a:ext cx="5634876" cy="1546577"/>
          </a:xfrm>
          <a:prstGeom prst="rect">
            <a:avLst/>
          </a:prstGeom>
          <a:solidFill>
            <a:srgbClr val="000000"/>
          </a:solidFill>
        </p:spPr>
        <p:txBody>
          <a:bodyPr wrap="none" rtlCol="0">
            <a:spAutoFit/>
          </a:bodyPr>
          <a:lstStyle/>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accent6">
                    <a:lumMod val="75000"/>
                  </a:schemeClr>
                </a:solidFill>
                <a:latin typeface="Courier New" panose="02070309020205020404" pitchFamily="49" charset="0"/>
                <a:cs typeface="Courier New" panose="02070309020205020404" pitchFamily="49" charset="0"/>
              </a:rPr>
              <a:t>ip nat inside source static 192.168.10.254 209.165.201.5</a:t>
            </a:r>
          </a:p>
          <a:p>
            <a:pPr rtl="0"/>
            <a:r>
              <a:rPr lang="es-419" sz="1050">
                <a:solidFill>
                  <a:schemeClr val="bg1"/>
                </a:solidFill>
                <a:latin typeface="Courier New" panose="02070309020205020404" pitchFamily="49" charset="0"/>
                <a:cs typeface="Courier New" panose="02070309020205020404" pitchFamily="49" charset="0"/>
              </a:rPr>
              <a:t>R2(config)#</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interface serial 0/1/0</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bg1"/>
                </a:solidFill>
                <a:latin typeface="Courier New" panose="02070309020205020404" pitchFamily="49" charset="0"/>
                <a:cs typeface="Courier New" panose="02070309020205020404" pitchFamily="49" charset="0"/>
              </a:rPr>
              <a:t>ip address 192.168.1.2 255.255.255.252</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accent6">
                    <a:lumMod val="75000"/>
                  </a:schemeClr>
                </a:solidFill>
                <a:latin typeface="Courier New" panose="02070309020205020404" pitchFamily="49" charset="0"/>
                <a:cs typeface="Courier New" panose="02070309020205020404" pitchFamily="49" charset="0"/>
              </a:rPr>
              <a:t>ip nat inside</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bg1"/>
                </a:solidFill>
                <a:latin typeface="Courier New" panose="02070309020205020404" pitchFamily="49" charset="0"/>
                <a:cs typeface="Courier New" panose="02070309020205020404" pitchFamily="49" charset="0"/>
              </a:rPr>
              <a:t>exit</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interface serial 0/1/1</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bg1"/>
                </a:solidFill>
                <a:latin typeface="Courier New" panose="02070309020205020404" pitchFamily="49" charset="0"/>
                <a:cs typeface="Courier New" panose="02070309020205020404" pitchFamily="49" charset="0"/>
              </a:rPr>
              <a:t>ip address 209.165.200.1 255.255.255.252</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accent6">
                    <a:lumMod val="75000"/>
                  </a:schemeClr>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 xmlns:p14="http://schemas.microsoft.com/office/powerpoint/2010/main" val="16325476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r>
              <a:rPr lang="en-US"/>
              <a:t/>
            </a:r>
            <a:br>
              <a:rPr lang="en-US"/>
            </a:br>
            <a:r>
              <a:rPr lang="es-419" sz="2400"/>
              <a:t> Analizar NAT estático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104396" y="613610"/>
            <a:ext cx="4920091" cy="3916279"/>
          </a:xfrm>
        </p:spPr>
        <p:txBody>
          <a:bodyPr/>
          <a:lstStyle/>
          <a:p>
            <a:pPr marL="0" indent="0" algn="l" rtl="0"/>
            <a:r>
              <a:rPr lang="es-419" sz="1600">
                <a:solidFill>
                  <a:srgbClr val="000000"/>
                </a:solidFill>
              </a:rPr>
              <a:t>El proceso de traducción NAT estática entre el cliente y el servidor web:</a:t>
            </a:r>
          </a:p>
          <a:p>
            <a:pPr marL="228600" indent="-228600" algn="l" rtl="0">
              <a:buFont typeface="+mj-lt"/>
              <a:buAutoNum type="arabicPeriod"/>
            </a:pPr>
            <a:r>
              <a:rPr lang="es-419" sz="1600">
                <a:solidFill>
                  <a:srgbClr val="000000"/>
                </a:solidFill>
              </a:rPr>
              <a:t>El cliente envía un paquete al servidor web.</a:t>
            </a:r>
          </a:p>
          <a:p>
            <a:pPr marL="228600" indent="-228600" algn="l" rtl="0">
              <a:buFont typeface="+mj-lt"/>
              <a:buAutoNum type="arabicPeriod"/>
            </a:pPr>
            <a:r>
              <a:rPr lang="es-419" sz="1600">
                <a:solidFill>
                  <a:srgbClr val="000000"/>
                </a:solidFill>
              </a:rPr>
              <a:t>R2 recibe paquetes del cliente en su interfaz NAT externa y verifica su tabla NAT. </a:t>
            </a:r>
          </a:p>
          <a:p>
            <a:pPr marL="228600" indent="-228600" algn="l" rtl="0">
              <a:buFont typeface="+mj-lt"/>
              <a:buAutoNum type="arabicPeriod"/>
            </a:pPr>
            <a:r>
              <a:rPr lang="es-419" sz="1600">
                <a:solidFill>
                  <a:srgbClr val="000000"/>
                </a:solidFill>
              </a:rPr>
              <a:t>R2 traduce la dirección global interna de la dirección local interna y reenvía el paquete hacia el servidor web.</a:t>
            </a:r>
          </a:p>
          <a:p>
            <a:pPr marL="228600" indent="-228600" algn="l" rtl="0">
              <a:buFont typeface="+mj-lt"/>
              <a:buAutoNum type="arabicPeriod"/>
            </a:pPr>
            <a:r>
              <a:rPr lang="es-419" sz="1600">
                <a:solidFill>
                  <a:srgbClr val="000000"/>
                </a:solidFill>
              </a:rPr>
              <a:t>El servidor web recibe el paquete y responde al cliente utilizando su dirección local interna.</a:t>
            </a:r>
          </a:p>
          <a:p>
            <a:pPr marL="228600" indent="-228600" algn="l" rtl="0">
              <a:buFont typeface="+mj-lt"/>
              <a:buAutoNum type="arabicPeriod"/>
            </a:pPr>
            <a:r>
              <a:rPr lang="es-419" sz="1600">
                <a:solidFill>
                  <a:srgbClr val="000000"/>
                </a:solidFill>
              </a:rPr>
              <a:t>(a) R2 recibe el paquete del servidor web en su interfaz interna NAT con la dirección de origen de la dirección local interna del servidor web y (b) traduce la dirección de origen a la dirección global interna. </a:t>
            </a:r>
          </a:p>
        </p:txBody>
      </p:sp>
      <p:pic>
        <p:nvPicPr>
          <p:cNvPr id="2" name="Picture 1">
            <a:extLst>
              <a:ext uri="{FF2B5EF4-FFF2-40B4-BE49-F238E27FC236}">
                <a16:creationId xmlns="" xmlns:a16="http://schemas.microsoft.com/office/drawing/2014/main" id="{FF590F7B-7C1D-4A18-825C-640351652AAC}"/>
              </a:ext>
            </a:extLst>
          </p:cNvPr>
          <p:cNvPicPr>
            <a:picLocks noChangeAspect="1"/>
          </p:cNvPicPr>
          <p:nvPr/>
        </p:nvPicPr>
        <p:blipFill>
          <a:blip r:embed="rId3"/>
          <a:stretch>
            <a:fillRect/>
          </a:stretch>
        </p:blipFill>
        <p:spPr>
          <a:xfrm>
            <a:off x="5024487" y="1243862"/>
            <a:ext cx="4093595" cy="2429532"/>
          </a:xfrm>
          <a:prstGeom prst="rect">
            <a:avLst/>
          </a:prstGeom>
        </p:spPr>
      </p:pic>
    </p:spTree>
    <p:extLst>
      <p:ext uri="{BB962C8B-B14F-4D97-AF65-F5344CB8AC3E}">
        <p14:creationId xmlns="" xmlns:p14="http://schemas.microsoft.com/office/powerpoint/2010/main" val="41922735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n-US"/>
              <a:t/>
            </a:r>
            <a:br>
              <a:rPr lang="en-US"/>
            </a:br>
            <a:r>
              <a:rPr lang="es-419" sz="2400"/>
              <a:t>Verificación de NAT estática NAT estática</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278922" y="731837"/>
            <a:ext cx="8345488" cy="1467368"/>
          </a:xfrm>
        </p:spPr>
        <p:txBody>
          <a:bodyPr/>
          <a:lstStyle/>
          <a:p>
            <a:pPr marL="0" indent="0" algn="l" rtl="0"/>
            <a:r>
              <a:rPr lang="es-419" sz="1600">
                <a:solidFill>
                  <a:srgbClr val="000000"/>
                </a:solidFill>
              </a:rPr>
              <a:t>Para verificar la operación NAT, emita el comando </a:t>
            </a:r>
            <a:r>
              <a:rPr lang="es-419" sz="1600" b="1">
                <a:solidFill>
                  <a:srgbClr val="000000"/>
                </a:solidFill>
              </a:rPr>
              <a:t>show ip nat translation</a:t>
            </a:r>
            <a:r>
              <a:rPr lang="es-419" sz="1600">
                <a:solidFill>
                  <a:srgbClr val="000000"/>
                </a:solidFill>
              </a:rPr>
              <a:t>.</a:t>
            </a:r>
          </a:p>
          <a:p>
            <a:pPr marL="285750" indent="-285750" algn="l" rtl="0">
              <a:buFont typeface="Arial" panose="020B0604020202020204" pitchFamily="34" charset="0"/>
              <a:buChar char="•"/>
            </a:pPr>
            <a:r>
              <a:rPr lang="es-419" sz="1600">
                <a:solidFill>
                  <a:srgbClr val="000000"/>
                </a:solidFill>
              </a:rPr>
              <a:t>Este comando muestra las traducciones NAT activas. </a:t>
            </a:r>
          </a:p>
          <a:p>
            <a:pPr marL="285750" indent="-285750" algn="l" rtl="0">
              <a:buFont typeface="Arial" panose="020B0604020202020204" pitchFamily="34" charset="0"/>
              <a:buChar char="•"/>
            </a:pPr>
            <a:r>
              <a:rPr lang="es-419" sz="1600">
                <a:solidFill>
                  <a:srgbClr val="000000"/>
                </a:solidFill>
              </a:rPr>
              <a:t>Debido a que el ejemplo es una configuración NAT estática, siempre figura una traducción en la tabla de NAT, independientemente de que haya comunicaciones activas.</a:t>
            </a:r>
          </a:p>
          <a:p>
            <a:pPr marL="285750" indent="-285750" algn="l" rtl="0">
              <a:buFont typeface="Arial" panose="020B0604020202020204" pitchFamily="34" charset="0"/>
              <a:buChar char="•"/>
            </a:pPr>
            <a:r>
              <a:rPr lang="es-419" sz="1600">
                <a:solidFill>
                  <a:srgbClr val="000000"/>
                </a:solidFill>
              </a:rPr>
              <a:t>Si el comando se emite durante una sesión activa, la salida también indica la dirección del dispositivo externo.</a:t>
            </a:r>
          </a:p>
        </p:txBody>
      </p:sp>
      <p:sp>
        <p:nvSpPr>
          <p:cNvPr id="5" name="TextBox 4">
            <a:extLst>
              <a:ext uri="{FF2B5EF4-FFF2-40B4-BE49-F238E27FC236}">
                <a16:creationId xmlns="" xmlns:a16="http://schemas.microsoft.com/office/drawing/2014/main" id="{273F9887-658E-40D2-A4F9-AF10A096AAD3}"/>
              </a:ext>
            </a:extLst>
          </p:cNvPr>
          <p:cNvSpPr txBox="1"/>
          <p:nvPr/>
        </p:nvSpPr>
        <p:spPr>
          <a:xfrm>
            <a:off x="547392" y="2691020"/>
            <a:ext cx="7808548" cy="738664"/>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a:t>
            </a:r>
            <a:r>
              <a:rPr lang="es-419" sz="1050" b="1" err="1">
                <a:solidFill>
                  <a:schemeClr val="bg1"/>
                </a:solidFill>
                <a:latin typeface="Courier New" panose="02070309020205020404" pitchFamily="49" charset="0"/>
                <a:cs typeface="Courier New" panose="02070309020205020404" pitchFamily="49" charset="0"/>
              </a:rPr>
              <a:t>ip</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nat</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translations</a:t>
            </a:r>
            <a:endParaRPr lang="es-419" sz="1050" b="1">
              <a:solidFill>
                <a:schemeClr val="bg1"/>
              </a:solidFill>
              <a:latin typeface="Courier New" panose="02070309020205020404" pitchFamily="49" charset="0"/>
              <a:cs typeface="Courier New" panose="02070309020205020404" pitchFamily="49" charset="0"/>
            </a:endParaRPr>
          </a:p>
          <a:p>
            <a:pPr rtl="0"/>
            <a:r>
              <a:rPr lang="es-419" sz="1050">
                <a:solidFill>
                  <a:schemeClr val="bg1"/>
                </a:solidFill>
                <a:latin typeface="Courier New" panose="02070309020205020404" pitchFamily="49" charset="0"/>
                <a:cs typeface="Courier New" panose="02070309020205020404" pitchFamily="49" charset="0"/>
              </a:rPr>
              <a:t>Pro </a:t>
            </a:r>
            <a:r>
              <a:rPr lang="es-419" sz="1050" err="1">
                <a:solidFill>
                  <a:schemeClr val="bg1"/>
                </a:solidFill>
                <a:latin typeface="Courier New" panose="02070309020205020404" pitchFamily="49" charset="0"/>
                <a:cs typeface="Courier New" panose="02070309020205020404" pitchFamily="49" charset="0"/>
              </a:rPr>
              <a:t>Inside</a:t>
            </a:r>
            <a:r>
              <a:rPr lang="es-419" sz="1050">
                <a:solidFill>
                  <a:schemeClr val="bg1"/>
                </a:solidFill>
                <a:latin typeface="Courier New" panose="02070309020205020404" pitchFamily="49" charset="0"/>
                <a:cs typeface="Courier New" panose="02070309020205020404" pitchFamily="49" charset="0"/>
              </a:rPr>
              <a:t> global </a:t>
            </a:r>
            <a:r>
              <a:rPr lang="es-419" sz="1050" err="1">
                <a:solidFill>
                  <a:schemeClr val="bg1"/>
                </a:solidFill>
                <a:latin typeface="Courier New" panose="02070309020205020404" pitchFamily="49" charset="0"/>
                <a:cs typeface="Courier New" panose="02070309020205020404" pitchFamily="49" charset="0"/>
              </a:rPr>
              <a:t>Inside</a:t>
            </a:r>
            <a:r>
              <a:rPr lang="es-419" sz="1050">
                <a:solidFill>
                  <a:schemeClr val="bg1"/>
                </a:solidFill>
                <a:latin typeface="Courier New" panose="02070309020205020404" pitchFamily="49" charset="0"/>
                <a:cs typeface="Courier New" panose="02070309020205020404" pitchFamily="49" charset="0"/>
              </a:rPr>
              <a:t> local </a:t>
            </a:r>
            <a:r>
              <a:rPr lang="es-419" sz="1050" err="1">
                <a:solidFill>
                  <a:schemeClr val="bg1"/>
                </a:solidFill>
                <a:latin typeface="Courier New" panose="02070309020205020404" pitchFamily="49" charset="0"/>
                <a:cs typeface="Courier New" panose="02070309020205020404" pitchFamily="49" charset="0"/>
              </a:rPr>
              <a:t>Outside</a:t>
            </a:r>
            <a:r>
              <a:rPr lang="es-419" sz="1050">
                <a:solidFill>
                  <a:schemeClr val="bg1"/>
                </a:solidFill>
                <a:latin typeface="Courier New" panose="02070309020205020404" pitchFamily="49" charset="0"/>
                <a:cs typeface="Courier New" panose="02070309020205020404" pitchFamily="49" charset="0"/>
              </a:rPr>
              <a:t> local </a:t>
            </a:r>
            <a:r>
              <a:rPr lang="es-419" sz="1050" err="1">
                <a:solidFill>
                  <a:schemeClr val="bg1"/>
                </a:solidFill>
                <a:latin typeface="Courier New" panose="02070309020205020404" pitchFamily="49" charset="0"/>
                <a:cs typeface="Courier New" panose="02070309020205020404" pitchFamily="49" charset="0"/>
              </a:rPr>
              <a:t>Outside</a:t>
            </a:r>
            <a:r>
              <a:rPr lang="es-419" sz="1050">
                <a:solidFill>
                  <a:schemeClr val="bg1"/>
                </a:solidFill>
                <a:latin typeface="Courier New" panose="02070309020205020404" pitchFamily="49" charset="0"/>
                <a:cs typeface="Courier New" panose="02070309020205020404" pitchFamily="49" charset="0"/>
              </a:rPr>
              <a:t> global</a:t>
            </a:r>
          </a:p>
          <a:p>
            <a:pPr rtl="0"/>
            <a:r>
              <a:rPr lang="es-419" sz="1050">
                <a:solidFill>
                  <a:schemeClr val="bg1"/>
                </a:solidFill>
                <a:latin typeface="Courier New" panose="02070309020205020404" pitchFamily="49" charset="0"/>
                <a:cs typeface="Courier New" panose="02070309020205020404" pitchFamily="49" charset="0"/>
              </a:rPr>
              <a:t>— 209.165.201.5 192.168.10.254 — —</a:t>
            </a:r>
          </a:p>
          <a:p>
            <a:pPr rtl="0"/>
            <a:r>
              <a:rPr lang="es-419" sz="1050">
                <a:solidFill>
                  <a:schemeClr val="bg1"/>
                </a:solidFill>
                <a:latin typeface="Courier New" panose="02070309020205020404" pitchFamily="49" charset="0"/>
                <a:cs typeface="Courier New" panose="02070309020205020404" pitchFamily="49" charset="0"/>
              </a:rPr>
              <a:t>Total </a:t>
            </a:r>
            <a:r>
              <a:rPr lang="es-419" sz="1050" err="1">
                <a:solidFill>
                  <a:schemeClr val="bg1"/>
                </a:solidFill>
                <a:latin typeface="Courier New" panose="02070309020205020404" pitchFamily="49" charset="0"/>
                <a:cs typeface="Courier New" panose="02070309020205020404" pitchFamily="49" charset="0"/>
              </a:rPr>
              <a:t>number</a:t>
            </a:r>
            <a:r>
              <a:rPr lang="es-419" sz="1050">
                <a:solidFill>
                  <a:schemeClr val="bg1"/>
                </a:solidFill>
                <a:latin typeface="Courier New" panose="02070309020205020404" pitchFamily="49" charset="0"/>
                <a:cs typeface="Courier New" panose="02070309020205020404" pitchFamily="49" charset="0"/>
              </a:rPr>
              <a:t> </a:t>
            </a:r>
            <a:r>
              <a:rPr lang="es-419" sz="1050" err="1">
                <a:solidFill>
                  <a:schemeClr val="bg1"/>
                </a:solidFill>
                <a:latin typeface="Courier New" panose="02070309020205020404" pitchFamily="49" charset="0"/>
                <a:cs typeface="Courier New" panose="02070309020205020404" pitchFamily="49" charset="0"/>
              </a:rPr>
              <a:t>of</a:t>
            </a:r>
            <a:r>
              <a:rPr lang="es-419" sz="1050">
                <a:solidFill>
                  <a:schemeClr val="bg1"/>
                </a:solidFill>
                <a:latin typeface="Courier New" panose="02070309020205020404" pitchFamily="49" charset="0"/>
                <a:cs typeface="Courier New" panose="02070309020205020404" pitchFamily="49" charset="0"/>
              </a:rPr>
              <a:t> </a:t>
            </a:r>
            <a:r>
              <a:rPr lang="es-419" sz="1050" err="1">
                <a:solidFill>
                  <a:schemeClr val="bg1"/>
                </a:solidFill>
                <a:latin typeface="Courier New" panose="02070309020205020404" pitchFamily="49" charset="0"/>
                <a:cs typeface="Courier New" panose="02070309020205020404" pitchFamily="49" charset="0"/>
              </a:rPr>
              <a:t>translations</a:t>
            </a:r>
            <a:r>
              <a:rPr lang="es-419" sz="1050">
                <a:solidFill>
                  <a:schemeClr val="bg1"/>
                </a:solidFill>
                <a:latin typeface="Courier New" panose="02070309020205020404" pitchFamily="49" charset="0"/>
                <a:cs typeface="Courier New" panose="02070309020205020404" pitchFamily="49" charset="0"/>
              </a:rPr>
              <a:t>: 1</a:t>
            </a:r>
          </a:p>
        </p:txBody>
      </p:sp>
      <p:sp>
        <p:nvSpPr>
          <p:cNvPr id="6" name="TextBox 5">
            <a:extLst>
              <a:ext uri="{FF2B5EF4-FFF2-40B4-BE49-F238E27FC236}">
                <a16:creationId xmlns="" xmlns:a16="http://schemas.microsoft.com/office/drawing/2014/main" id="{78AD0EEB-FD03-47DE-A7E4-FE736DEF6604}"/>
              </a:ext>
            </a:extLst>
          </p:cNvPr>
          <p:cNvSpPr txBox="1"/>
          <p:nvPr/>
        </p:nvSpPr>
        <p:spPr>
          <a:xfrm>
            <a:off x="547392" y="3623619"/>
            <a:ext cx="6756978" cy="900246"/>
          </a:xfrm>
          <a:prstGeom prst="rect">
            <a:avLst/>
          </a:prstGeom>
          <a:solidFill>
            <a:srgbClr val="000000"/>
          </a:solidFill>
        </p:spPr>
        <p:txBody>
          <a:bodyPr wrap="non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translations</a:t>
            </a:r>
          </a:p>
          <a:p>
            <a:pPr rtl="0"/>
            <a:r>
              <a:rPr lang="es-419" sz="1050">
                <a:solidFill>
                  <a:schemeClr val="bg1"/>
                </a:solidFill>
                <a:latin typeface="Courier New" panose="02070309020205020404" pitchFamily="49" charset="0"/>
                <a:cs typeface="Courier New" panose="02070309020205020404" pitchFamily="49" charset="0"/>
              </a:rPr>
              <a:t>Pro Inside global Inside local Outside local Outside global</a:t>
            </a:r>
          </a:p>
          <a:p>
            <a:pPr rtl="0"/>
            <a:r>
              <a:rPr lang="es-419" sz="1050">
                <a:solidFill>
                  <a:schemeClr val="bg1"/>
                </a:solidFill>
                <a:latin typeface="Courier New" panose="02070309020205020404" pitchFamily="49" charset="0"/>
                <a:cs typeface="Courier New" panose="02070309020205020404" pitchFamily="49" charset="0"/>
              </a:rPr>
              <a:t>tcp 209.165.201.5 192.168.10.254 209.165.200.254 209.165.200.254 209.165.200.254</a:t>
            </a:r>
          </a:p>
          <a:p>
            <a:pPr rtl="0"/>
            <a:r>
              <a:rPr lang="es-419" sz="1050">
                <a:solidFill>
                  <a:schemeClr val="bg1"/>
                </a:solidFill>
                <a:latin typeface="Courier New" panose="02070309020205020404" pitchFamily="49" charset="0"/>
                <a:cs typeface="Courier New" panose="02070309020205020404" pitchFamily="49" charset="0"/>
              </a:rPr>
              <a:t>--- 209.165.201.5 192.168.10.254 --- ---</a:t>
            </a:r>
          </a:p>
          <a:p>
            <a:pPr rtl="0"/>
            <a:r>
              <a:rPr lang="es-419" sz="1050">
                <a:solidFill>
                  <a:schemeClr val="bg1"/>
                </a:solidFill>
                <a:latin typeface="Courier New" panose="02070309020205020404" pitchFamily="49" charset="0"/>
                <a:cs typeface="Courier New" panose="02070309020205020404" pitchFamily="49" charset="0"/>
              </a:rPr>
              <a:t>Total number of translations: 2</a:t>
            </a:r>
          </a:p>
        </p:txBody>
      </p:sp>
    </p:spTree>
    <p:extLst>
      <p:ext uri="{BB962C8B-B14F-4D97-AF65-F5344CB8AC3E}">
        <p14:creationId xmlns="" xmlns:p14="http://schemas.microsoft.com/office/powerpoint/2010/main" val="24192627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estática </a:t>
            </a:r>
            <a:r>
              <a:rPr lang="en-US"/>
              <a:t/>
            </a:r>
            <a:br>
              <a:rPr lang="en-US"/>
            </a:br>
            <a:r>
              <a:rPr lang="es-419" sz="2400"/>
              <a:t>Verificación de NAT (Cont.) </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7913517" cy="1467368"/>
          </a:xfrm>
        </p:spPr>
        <p:txBody>
          <a:bodyPr/>
          <a:lstStyle/>
          <a:p>
            <a:pPr marL="0" indent="0" algn="l" rtl="0"/>
            <a:r>
              <a:rPr lang="es-419" sz="1600">
                <a:solidFill>
                  <a:srgbClr val="000000"/>
                </a:solidFill>
              </a:rPr>
              <a:t>Otro comando útil es </a:t>
            </a:r>
            <a:r>
              <a:rPr lang="es-419" sz="1600" b="1">
                <a:solidFill>
                  <a:srgbClr val="000000"/>
                </a:solidFill>
              </a:rPr>
              <a:t>show ip nat stats</a:t>
            </a:r>
            <a:r>
              <a:rPr lang="es-419" sz="1600">
                <a:solidFill>
                  <a:srgbClr val="000000"/>
                </a:solidFill>
              </a:rPr>
              <a:t>.</a:t>
            </a:r>
          </a:p>
          <a:p>
            <a:pPr marL="285750" indent="-285750" algn="l" rtl="0">
              <a:buFont typeface="Arial" panose="020B0604020202020204" pitchFamily="34" charset="0"/>
              <a:buChar char="•"/>
            </a:pPr>
            <a:r>
              <a:rPr lang="es-419" sz="1600">
                <a:solidFill>
                  <a:srgbClr val="000000"/>
                </a:solidFill>
              </a:rPr>
              <a:t>Muestra información sobre el número total de traducciones activas, los parámetros de configuración de NAT, el número de direcciones en el grupo y el número de direcciones que se han asignado.</a:t>
            </a:r>
          </a:p>
          <a:p>
            <a:pPr marL="285750" indent="-285750" algn="l" rtl="0">
              <a:buFont typeface="Arial" panose="020B0604020202020204" pitchFamily="34" charset="0"/>
              <a:buChar char="•"/>
            </a:pPr>
            <a:r>
              <a:rPr lang="es-419" sz="1600">
                <a:solidFill>
                  <a:srgbClr val="000000"/>
                </a:solidFill>
              </a:rPr>
              <a:t>Para verificar que la traducción NAT está funcionando, es mejor borrar las estadísticas de cualquier traducción anterior utilizando el comando </a:t>
            </a:r>
            <a:r>
              <a:rPr lang="es-419" sz="1600" b="1">
                <a:solidFill>
                  <a:srgbClr val="000000"/>
                </a:solidFill>
              </a:rPr>
              <a:t>clear ip nat statistics</a:t>
            </a:r>
            <a:r>
              <a:rPr lang="es-419" sz="1600">
                <a:solidFill>
                  <a:srgbClr val="000000"/>
                </a:solidFill>
              </a:rPr>
              <a:t> antes de realizar la prueba.</a:t>
            </a:r>
          </a:p>
        </p:txBody>
      </p:sp>
      <p:sp>
        <p:nvSpPr>
          <p:cNvPr id="5" name="TextBox 4">
            <a:extLst>
              <a:ext uri="{FF2B5EF4-FFF2-40B4-BE49-F238E27FC236}">
                <a16:creationId xmlns="" xmlns:a16="http://schemas.microsoft.com/office/drawing/2014/main" id="{273F9887-658E-40D2-A4F9-AF10A096AAD3}"/>
              </a:ext>
            </a:extLst>
          </p:cNvPr>
          <p:cNvSpPr txBox="1"/>
          <p:nvPr/>
        </p:nvSpPr>
        <p:spPr>
          <a:xfrm>
            <a:off x="536940" y="2897732"/>
            <a:ext cx="7808548" cy="1569660"/>
          </a:xfrm>
          <a:prstGeom prst="rect">
            <a:avLst/>
          </a:prstGeom>
          <a:solidFill>
            <a:srgbClr val="000000"/>
          </a:solidFill>
        </p:spPr>
        <p:txBody>
          <a:bodyPr wrap="square" rtlCol="0">
            <a:spAutoFit/>
          </a:bodyPr>
          <a:lstStyle/>
          <a:p>
            <a:pPr rtl="0"/>
            <a:r>
              <a:rPr lang="es-419" sz="1200">
                <a:solidFill>
                  <a:schemeClr val="bg1"/>
                </a:solidFill>
                <a:latin typeface="Courier New" panose="02070309020205020404" pitchFamily="49" charset="0"/>
                <a:cs typeface="Courier New" panose="02070309020205020404" pitchFamily="49" charset="0"/>
              </a:rPr>
              <a:t>R2# </a:t>
            </a:r>
            <a:r>
              <a:rPr lang="es-419" sz="1200" b="1">
                <a:solidFill>
                  <a:schemeClr val="bg1"/>
                </a:solidFill>
                <a:latin typeface="Courier New" panose="02070309020205020404" pitchFamily="49" charset="0"/>
                <a:cs typeface="Courier New" panose="02070309020205020404" pitchFamily="49" charset="0"/>
              </a:rPr>
              <a:t>show ip nat statistics</a:t>
            </a:r>
          </a:p>
          <a:p>
            <a:pPr rtl="0"/>
            <a:r>
              <a:rPr lang="es-419" sz="1200">
                <a:solidFill>
                  <a:schemeClr val="bg1"/>
                </a:solidFill>
                <a:latin typeface="Courier New" panose="02070309020205020404" pitchFamily="49" charset="0"/>
                <a:cs typeface="Courier New" panose="02070309020205020404" pitchFamily="49" charset="0"/>
              </a:rPr>
              <a:t>Total active translations: 1 (1 static, 0 dynamic; 0 extended)</a:t>
            </a:r>
          </a:p>
          <a:p>
            <a:pPr rtl="0"/>
            <a:r>
              <a:rPr lang="es-419" sz="1200">
                <a:solidFill>
                  <a:schemeClr val="bg1"/>
                </a:solidFill>
                <a:latin typeface="Courier New" panose="02070309020205020404" pitchFamily="49" charset="0"/>
                <a:cs typeface="Courier New" panose="02070309020205020404" pitchFamily="49" charset="0"/>
              </a:rPr>
              <a:t>Outside interfaces:</a:t>
            </a:r>
          </a:p>
          <a:p>
            <a:pPr rtl="0"/>
            <a:r>
              <a:rPr lang="es-419" sz="1200">
                <a:solidFill>
                  <a:schemeClr val="bg1"/>
                </a:solidFill>
                <a:latin typeface="Courier New" panose="02070309020205020404" pitchFamily="49" charset="0"/>
                <a:cs typeface="Courier New" panose="02070309020205020404" pitchFamily="49" charset="0"/>
              </a:rPr>
              <a:t>  Serial0/1/1</a:t>
            </a:r>
          </a:p>
          <a:p>
            <a:pPr rtl="0"/>
            <a:r>
              <a:rPr lang="es-419" sz="1200">
                <a:solidFill>
                  <a:schemeClr val="bg1"/>
                </a:solidFill>
                <a:latin typeface="Courier New" panose="02070309020205020404" pitchFamily="49" charset="0"/>
                <a:cs typeface="Courier New" panose="02070309020205020404" pitchFamily="49" charset="0"/>
              </a:rPr>
              <a:t>Inside interfaces:</a:t>
            </a:r>
          </a:p>
          <a:p>
            <a:pPr rtl="0"/>
            <a:r>
              <a:rPr lang="es-419" sz="1200">
                <a:solidFill>
                  <a:schemeClr val="bg1"/>
                </a:solidFill>
                <a:latin typeface="Courier New" panose="02070309020205020404" pitchFamily="49" charset="0"/>
                <a:cs typeface="Courier New" panose="02070309020205020404" pitchFamily="49" charset="0"/>
              </a:rPr>
              <a:t>  Serial0/1/0</a:t>
            </a:r>
          </a:p>
          <a:p>
            <a:pPr rtl="0"/>
            <a:r>
              <a:rPr lang="es-419" sz="1200">
                <a:solidFill>
                  <a:schemeClr val="accent6">
                    <a:lumMod val="75000"/>
                  </a:schemeClr>
                </a:solidFill>
                <a:latin typeface="Courier New" panose="02070309020205020404" pitchFamily="49" charset="0"/>
                <a:cs typeface="Courier New" panose="02070309020205020404" pitchFamily="49" charset="0"/>
              </a:rPr>
              <a:t>Hits: 4 Misses: 1</a:t>
            </a:r>
          </a:p>
          <a:p>
            <a:pPr rtl="0"/>
            <a:r>
              <a:rPr lang="es-419" sz="1200">
                <a:solidFill>
                  <a:schemeClr val="bg1"/>
                </a:solidFill>
                <a:latin typeface="Courier New" panose="02070309020205020404" pitchFamily="49" charset="0"/>
                <a:cs typeface="Courier New" panose="02070309020205020404" pitchFamily="49" charset="0"/>
              </a:rPr>
              <a:t>(resultado omitido)</a:t>
            </a:r>
          </a:p>
        </p:txBody>
      </p:sp>
    </p:spTree>
    <p:extLst>
      <p:ext uri="{BB962C8B-B14F-4D97-AF65-F5344CB8AC3E}">
        <p14:creationId xmlns="" xmlns:p14="http://schemas.microsoft.com/office/powerpoint/2010/main" val="12182975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r>
              <a:rPr lang="en-US"/>
              <a:t/>
            </a:r>
            <a:br>
              <a:rPr lang="en-US"/>
            </a:br>
            <a:r>
              <a:rPr lang="es-419" sz="2400"/>
              <a:t>Packet Tracer – Configurar NAT Estático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600">
                <a:solidFill>
                  <a:srgbClr val="000000"/>
                </a:solidFill>
              </a:rPr>
              <a:t>En esta actividad de Packet Tracer, cumplirá los siguientes objetivos:</a:t>
            </a:r>
          </a:p>
          <a:p>
            <a:pPr marL="285750" indent="-285750" algn="l" rtl="0">
              <a:buFont typeface="Arial" panose="020B0604020202020204" pitchFamily="34" charset="0"/>
              <a:buChar char="•"/>
            </a:pPr>
            <a:r>
              <a:rPr lang="es-419" sz="1600">
                <a:solidFill>
                  <a:srgbClr val="000000"/>
                </a:solidFill>
              </a:rPr>
              <a:t>Probar el acceso sin NAT</a:t>
            </a:r>
          </a:p>
          <a:p>
            <a:pPr marL="285750" indent="-285750" algn="l" rtl="0">
              <a:buFont typeface="Arial" panose="020B0604020202020204" pitchFamily="34" charset="0"/>
              <a:buChar char="•"/>
            </a:pPr>
            <a:r>
              <a:rPr lang="es-419" sz="1600">
                <a:solidFill>
                  <a:srgbClr val="000000"/>
                </a:solidFill>
              </a:rPr>
              <a:t>Configurar la NAT estática</a:t>
            </a:r>
          </a:p>
          <a:p>
            <a:pPr marL="285750" indent="-285750" algn="l" rtl="0">
              <a:buFont typeface="Arial" panose="020B0604020202020204" pitchFamily="34" charset="0"/>
              <a:buChar char="•"/>
            </a:pPr>
            <a:r>
              <a:rPr lang="es-419" sz="1600">
                <a:solidFill>
                  <a:srgbClr val="000000"/>
                </a:solidFill>
              </a:rPr>
              <a:t>Probar el acceso con NAT</a:t>
            </a:r>
          </a:p>
        </p:txBody>
      </p:sp>
    </p:spTree>
    <p:extLst>
      <p:ext uri="{BB962C8B-B14F-4D97-AF65-F5344CB8AC3E}">
        <p14:creationId xmlns="" xmlns:p14="http://schemas.microsoft.com/office/powerpoint/2010/main" val="26697846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6.5 NAT dinámica</a:t>
            </a:r>
          </a:p>
        </p:txBody>
      </p:sp>
    </p:spTree>
    <p:custDataLst>
      <p:tags r:id="rId1"/>
    </p:custDataLst>
    <p:extLst>
      <p:ext uri="{BB962C8B-B14F-4D97-AF65-F5344CB8AC3E}">
        <p14:creationId xmlns="" xmlns:p14="http://schemas.microsoft.com/office/powerpoint/2010/main" val="1864299507"/>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r>
              <a:rPr lang="en-US"/>
              <a:t/>
            </a:r>
            <a:br>
              <a:rPr lang="en-US"/>
            </a:br>
            <a:r>
              <a:rPr lang="es-419" sz="2400"/>
              <a:t>Escenario NAT dinámico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rtl="0">
              <a:buFont typeface="Arial" panose="020B0604020202020204" pitchFamily="34" charset="0"/>
              <a:buChar char="•"/>
            </a:pPr>
            <a:r>
              <a:rPr lang="es-419" sz="1600">
                <a:solidFill>
                  <a:srgbClr val="000000"/>
                </a:solidFill>
              </a:rPr>
              <a:t>NAT dinámico asigna automáticamente dentro de direcciones locales a direcciones globales dentro.</a:t>
            </a:r>
          </a:p>
          <a:p>
            <a:pPr marL="285750" indent="-285750" algn="l" rtl="0">
              <a:buFont typeface="Arial" panose="020B0604020202020204" pitchFamily="34" charset="0"/>
              <a:buChar char="•"/>
            </a:pPr>
            <a:r>
              <a:rPr lang="es-419" sz="1600">
                <a:solidFill>
                  <a:srgbClr val="000000"/>
                </a:solidFill>
              </a:rPr>
              <a:t>NAT Dinámica utiliza un grupo de direcciones globales internas.</a:t>
            </a:r>
          </a:p>
          <a:p>
            <a:pPr marL="285750" indent="-285750" algn="l" rtl="0">
              <a:buFont typeface="Arial" panose="020B0604020202020204" pitchFamily="34" charset="0"/>
              <a:buChar char="•"/>
            </a:pPr>
            <a:r>
              <a:rPr lang="es-419" sz="1600">
                <a:solidFill>
                  <a:srgbClr val="000000"/>
                </a:solidFill>
              </a:rPr>
              <a:t>El conjunto de direcciones globales internas está disponible para cualquier dispositivo en la red interna por orden de llegada.</a:t>
            </a:r>
          </a:p>
          <a:p>
            <a:pPr marL="285750" indent="-285750" algn="l" rtl="0">
              <a:buFont typeface="Arial" panose="020B0604020202020204" pitchFamily="34" charset="0"/>
              <a:buChar char="•"/>
            </a:pPr>
            <a:r>
              <a:rPr lang="es-419" sz="1600">
                <a:solidFill>
                  <a:srgbClr val="000000"/>
                </a:solidFill>
              </a:rPr>
              <a:t>Si todas las direcciones del grupo están en uso, un dispositivo debe esperar una dirección disponible antes de poder acceder a la red externa.</a:t>
            </a:r>
          </a:p>
          <a:p>
            <a:pPr marL="285750" indent="-285750" algn="l">
              <a:buFont typeface="Arial" panose="020B0604020202020204" pitchFamily="34" charset="0"/>
              <a:buChar char="•"/>
            </a:pPr>
            <a:endParaRPr lang="en-US" sz="1200">
              <a:solidFill>
                <a:srgbClr val="000000"/>
              </a:solidFill>
            </a:endParaRPr>
          </a:p>
        </p:txBody>
      </p:sp>
      <p:pic>
        <p:nvPicPr>
          <p:cNvPr id="5" name="Picture 4">
            <a:extLst>
              <a:ext uri="{FF2B5EF4-FFF2-40B4-BE49-F238E27FC236}">
                <a16:creationId xmlns="" xmlns:a16="http://schemas.microsoft.com/office/drawing/2014/main" id="{442592A8-A473-4812-8DA8-E167F4D11661}"/>
              </a:ext>
            </a:extLst>
          </p:cNvPr>
          <p:cNvPicPr>
            <a:picLocks noChangeAspect="1"/>
          </p:cNvPicPr>
          <p:nvPr/>
        </p:nvPicPr>
        <p:blipFill>
          <a:blip r:embed="rId3"/>
          <a:stretch>
            <a:fillRect/>
          </a:stretch>
        </p:blipFill>
        <p:spPr>
          <a:xfrm>
            <a:off x="4653079" y="1708570"/>
            <a:ext cx="4350016" cy="1804330"/>
          </a:xfrm>
          <a:prstGeom prst="rect">
            <a:avLst/>
          </a:prstGeom>
        </p:spPr>
      </p:pic>
    </p:spTree>
    <p:extLst>
      <p:ext uri="{BB962C8B-B14F-4D97-AF65-F5344CB8AC3E}">
        <p14:creationId xmlns="" xmlns:p14="http://schemas.microsoft.com/office/powerpoint/2010/main" val="42677837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r>
              <a:rPr lang="en-US"/>
              <a:t/>
            </a:r>
            <a:br>
              <a:rPr lang="en-US"/>
            </a:br>
            <a:r>
              <a:rPr lang="es-419" sz="2400"/>
              <a:t>Configurar NAT dinámico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rtl="0"/>
            <a:r>
              <a:rPr lang="es-419" sz="1800" dirty="0">
                <a:solidFill>
                  <a:srgbClr val="000000"/>
                </a:solidFill>
              </a:rPr>
              <a:t>Hay cinco tareas para configurar las traducciones NAT </a:t>
            </a:r>
            <a:r>
              <a:rPr lang="es-419" sz="1800" dirty="0" smtClean="0">
                <a:solidFill>
                  <a:srgbClr val="000000"/>
                </a:solidFill>
              </a:rPr>
              <a:t>dinamicas.</a:t>
            </a:r>
            <a:endParaRPr lang="es-419" sz="1800" dirty="0">
              <a:solidFill>
                <a:srgbClr val="000000"/>
              </a:solidFill>
            </a:endParaRPr>
          </a:p>
          <a:p>
            <a:pPr marL="285750" indent="-285750" algn="l" rtl="0">
              <a:buFont typeface="Arial" panose="020B0604020202020204" pitchFamily="34" charset="0"/>
              <a:buChar char="•"/>
            </a:pPr>
            <a:r>
              <a:rPr lang="es-419" sz="1600" b="1" dirty="0">
                <a:solidFill>
                  <a:srgbClr val="000000"/>
                </a:solidFill>
              </a:rPr>
              <a:t>Paso 1: </a:t>
            </a:r>
            <a:r>
              <a:rPr lang="es-419" sz="1600" dirty="0">
                <a:solidFill>
                  <a:srgbClr val="000000"/>
                </a:solidFill>
              </a:rPr>
              <a:t>Defina el conjunto de direcciones que se utilizarán para la traducción con el comando </a:t>
            </a:r>
            <a:r>
              <a:rPr lang="es-419" sz="1600" b="1" dirty="0">
                <a:solidFill>
                  <a:srgbClr val="000000"/>
                </a:solidFill>
              </a:rPr>
              <a:t>ip </a:t>
            </a:r>
            <a:r>
              <a:rPr lang="es-419" sz="1600" b="1" dirty="0" smtClean="0">
                <a:solidFill>
                  <a:srgbClr val="000000"/>
                </a:solidFill>
              </a:rPr>
              <a:t>nat pool</a:t>
            </a:r>
            <a:r>
              <a:rPr lang="es-419" sz="1600" dirty="0">
                <a:solidFill>
                  <a:srgbClr val="000000"/>
                </a:solidFill>
              </a:rPr>
              <a:t>.</a:t>
            </a:r>
            <a:r>
              <a:rPr lang="es-419" sz="1600" b="1" dirty="0">
                <a:solidFill>
                  <a:srgbClr val="000000"/>
                </a:solidFill>
              </a:rPr>
              <a:t> </a:t>
            </a:r>
          </a:p>
          <a:p>
            <a:pPr marL="285750" indent="-285750" algn="l" rtl="0">
              <a:buFont typeface="Arial" panose="020B0604020202020204" pitchFamily="34" charset="0"/>
              <a:buChar char="•"/>
            </a:pPr>
            <a:r>
              <a:rPr lang="es-419" sz="1600" b="1" dirty="0">
                <a:solidFill>
                  <a:srgbClr val="000000"/>
                </a:solidFill>
              </a:rPr>
              <a:t>Paso 2 - </a:t>
            </a:r>
            <a:r>
              <a:rPr lang="es-419" sz="1600" dirty="0">
                <a:solidFill>
                  <a:srgbClr val="000000"/>
                </a:solidFill>
              </a:rPr>
              <a:t>Configure una ACL estándar para identificar (permitir) solo aquellas direcciones que se traducirán.</a:t>
            </a:r>
          </a:p>
          <a:p>
            <a:pPr marL="285750" indent="-285750" algn="l" rtl="0">
              <a:buFont typeface="Arial" panose="020B0604020202020204" pitchFamily="34" charset="0"/>
              <a:buChar char="•"/>
            </a:pPr>
            <a:r>
              <a:rPr lang="es-419" sz="1600" b="1" dirty="0">
                <a:solidFill>
                  <a:srgbClr val="000000"/>
                </a:solidFill>
              </a:rPr>
              <a:t>Paso 3 </a:t>
            </a:r>
            <a:r>
              <a:rPr lang="es-419" sz="1600" dirty="0">
                <a:solidFill>
                  <a:srgbClr val="000000"/>
                </a:solidFill>
              </a:rPr>
              <a:t>-</a:t>
            </a:r>
            <a:r>
              <a:rPr lang="es-419" sz="1600" b="1" dirty="0">
                <a:solidFill>
                  <a:srgbClr val="000000"/>
                </a:solidFill>
              </a:rPr>
              <a:t> </a:t>
            </a:r>
            <a:r>
              <a:rPr lang="es-419" sz="1600" dirty="0">
                <a:solidFill>
                  <a:srgbClr val="000000"/>
                </a:solidFill>
              </a:rPr>
              <a:t>Enlazar la ACL al grupo, utilizando el</a:t>
            </a:r>
            <a:r>
              <a:rPr lang="es-419" sz="1600" b="1" dirty="0">
                <a:solidFill>
                  <a:srgbClr val="000000"/>
                </a:solidFill>
              </a:rPr>
              <a:t> </a:t>
            </a:r>
            <a:r>
              <a:rPr lang="es-419" sz="1600" dirty="0">
                <a:solidFill>
                  <a:srgbClr val="000000"/>
                </a:solidFill>
              </a:rPr>
              <a:t> comando ip nat inside source list. </a:t>
            </a:r>
          </a:p>
          <a:p>
            <a:pPr marL="285750" indent="-285750" algn="l">
              <a:buFont typeface="Arial" panose="020B0604020202020204" pitchFamily="34" charset="0"/>
              <a:buChar char="•"/>
            </a:pPr>
            <a:endParaRPr lang="en-US" sz="1200" dirty="0">
              <a:solidFill>
                <a:srgbClr val="000000"/>
              </a:solidFill>
            </a:endParaRPr>
          </a:p>
        </p:txBody>
      </p:sp>
      <p:sp>
        <p:nvSpPr>
          <p:cNvPr id="6" name="TextBox 5">
            <a:extLst>
              <a:ext uri="{FF2B5EF4-FFF2-40B4-BE49-F238E27FC236}">
                <a16:creationId xmlns="" xmlns:a16="http://schemas.microsoft.com/office/drawing/2014/main" id="{C5AB92B7-035F-4C02-A3A3-0391A892BC0F}"/>
              </a:ext>
            </a:extLst>
          </p:cNvPr>
          <p:cNvSpPr txBox="1"/>
          <p:nvPr/>
        </p:nvSpPr>
        <p:spPr>
          <a:xfrm>
            <a:off x="342316" y="3024299"/>
            <a:ext cx="8459367" cy="646331"/>
          </a:xfrm>
          <a:prstGeom prst="rect">
            <a:avLst/>
          </a:prstGeom>
          <a:solidFill>
            <a:srgbClr val="000000"/>
          </a:solidFill>
        </p:spPr>
        <p:txBody>
          <a:bodyPr wrap="none" rtlCol="0">
            <a:spAutoFit/>
          </a:bodyPr>
          <a:lstStyle/>
          <a:p>
            <a:pPr rtl="0"/>
            <a:r>
              <a:rPr lang="es-419" sz="1200">
                <a:solidFill>
                  <a:schemeClr val="bg1"/>
                </a:solidFill>
                <a:latin typeface="Courier New" panose="02070309020205020404" pitchFamily="49" charset="0"/>
                <a:cs typeface="Courier New" panose="02070309020205020404" pitchFamily="49" charset="0"/>
              </a:rPr>
              <a:t>R2(config)# </a:t>
            </a:r>
            <a:r>
              <a:rPr lang="es-419" sz="1200" b="1">
                <a:solidFill>
                  <a:schemeClr val="bg1"/>
                </a:solidFill>
                <a:latin typeface="Courier New" panose="02070309020205020404" pitchFamily="49" charset="0"/>
                <a:cs typeface="Courier New" panose="02070309020205020404" pitchFamily="49" charset="0"/>
              </a:rPr>
              <a:t>ip nat pool NAT-POOL1 209.165.200.226 209.165.200.240 netmask 255.255.255.224</a:t>
            </a:r>
          </a:p>
          <a:p>
            <a:pPr rtl="0"/>
            <a:r>
              <a:rPr lang="es-419" sz="1200">
                <a:solidFill>
                  <a:schemeClr val="bg1"/>
                </a:solidFill>
                <a:latin typeface="Courier New" panose="02070309020205020404" pitchFamily="49" charset="0"/>
                <a:cs typeface="Courier New" panose="02070309020205020404" pitchFamily="49" charset="0"/>
              </a:rPr>
              <a:t>R2(config)# </a:t>
            </a:r>
            <a:r>
              <a:rPr lang="es-419" sz="1200" b="1">
                <a:solidFill>
                  <a:schemeClr val="bg1"/>
                </a:solidFill>
                <a:latin typeface="Courier New" panose="02070309020205020404" pitchFamily="49" charset="0"/>
                <a:cs typeface="Courier New" panose="02070309020205020404" pitchFamily="49" charset="0"/>
              </a:rPr>
              <a:t>access-list 1 permit 192.168.0.0 0.0.255.255</a:t>
            </a:r>
          </a:p>
          <a:p>
            <a:pPr rtl="0"/>
            <a:r>
              <a:rPr lang="es-419" sz="1200">
                <a:solidFill>
                  <a:schemeClr val="bg1"/>
                </a:solidFill>
                <a:latin typeface="Courier New" panose="02070309020205020404" pitchFamily="49" charset="0"/>
                <a:cs typeface="Courier New" panose="02070309020205020404" pitchFamily="49" charset="0"/>
              </a:rPr>
              <a:t>R2(config)# </a:t>
            </a:r>
            <a:r>
              <a:rPr lang="es-419" sz="1200" b="1">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 xmlns:p14="http://schemas.microsoft.com/office/powerpoint/2010/main" val="2358192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6.1 Características de NAT</a:t>
            </a:r>
          </a:p>
        </p:txBody>
      </p:sp>
    </p:spTree>
    <p:custDataLst>
      <p:tags r:id="rId1"/>
    </p:custDataLst>
    <p:extLst>
      <p:ext uri="{BB962C8B-B14F-4D97-AF65-F5344CB8AC3E}">
        <p14:creationId xmlns=""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r>
              <a:rPr lang="en-US"/>
              <a:t/>
            </a:r>
            <a:br>
              <a:rPr lang="en-US"/>
            </a:br>
            <a:r>
              <a:rPr lang="es-419" sz="2400"/>
              <a:t> Configurar NAT dinámico (Cont.)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rtl="0"/>
            <a:r>
              <a:rPr lang="es-419" sz="1800">
                <a:solidFill>
                  <a:srgbClr val="000000"/>
                </a:solidFill>
              </a:rPr>
              <a:t>Hay cinco tareas para configurar las traducciones NAT estáticas.</a:t>
            </a:r>
          </a:p>
          <a:p>
            <a:pPr marL="285750" indent="-285750" algn="l" rtl="0">
              <a:buFont typeface="Arial" panose="020B0604020202020204" pitchFamily="34" charset="0"/>
              <a:buChar char="•"/>
            </a:pPr>
            <a:r>
              <a:rPr lang="es-419" sz="1600" b="1">
                <a:solidFill>
                  <a:srgbClr val="000000"/>
                </a:solidFill>
              </a:rPr>
              <a:t>Paso 4 </a:t>
            </a:r>
            <a:r>
              <a:rPr lang="es-419" sz="1600">
                <a:solidFill>
                  <a:srgbClr val="000000"/>
                </a:solidFill>
              </a:rPr>
              <a:t>- Identifique qué interfaces están dentro. </a:t>
            </a:r>
            <a:r>
              <a:rPr lang="es-419" sz="1600" b="1">
                <a:solidFill>
                  <a:srgbClr val="000000"/>
                </a:solidFill>
              </a:rPr>
              <a:t> </a:t>
            </a:r>
          </a:p>
          <a:p>
            <a:pPr marL="285750" indent="-285750" algn="l" rtl="0">
              <a:buFont typeface="Arial" panose="020B0604020202020204" pitchFamily="34" charset="0"/>
              <a:buChar char="•"/>
            </a:pPr>
            <a:r>
              <a:rPr lang="es-419" sz="1600" b="1">
                <a:solidFill>
                  <a:srgbClr val="000000"/>
                </a:solidFill>
              </a:rPr>
              <a:t>Paso 5</a:t>
            </a:r>
            <a:r>
              <a:rPr lang="es-419" sz="1600">
                <a:solidFill>
                  <a:srgbClr val="000000"/>
                </a:solidFill>
              </a:rPr>
              <a:t> - Identifique qué interfaces están fuera. </a:t>
            </a:r>
            <a:r>
              <a:rPr lang="es-419" sz="1600" b="1">
                <a:solidFill>
                  <a:srgbClr val="000000"/>
                </a:solidFill>
              </a:rPr>
              <a:t> </a:t>
            </a:r>
          </a:p>
          <a:p>
            <a:pPr marL="285750" indent="-285750" algn="l">
              <a:buFont typeface="Arial" panose="020B0604020202020204" pitchFamily="34" charset="0"/>
              <a:buChar char="•"/>
            </a:pPr>
            <a:endParaRPr lang="en-US" sz="1600">
              <a:solidFill>
                <a:srgbClr val="000000"/>
              </a:solidFill>
            </a:endParaRPr>
          </a:p>
          <a:p>
            <a:pPr marL="0" indent="0" algn="l"/>
            <a:endParaRPr lang="en-US" sz="1200">
              <a:solidFill>
                <a:srgbClr val="000000"/>
              </a:solidFill>
            </a:endParaRPr>
          </a:p>
        </p:txBody>
      </p:sp>
      <p:sp>
        <p:nvSpPr>
          <p:cNvPr id="6" name="TextBox 5">
            <a:extLst>
              <a:ext uri="{FF2B5EF4-FFF2-40B4-BE49-F238E27FC236}">
                <a16:creationId xmlns="" xmlns:a16="http://schemas.microsoft.com/office/drawing/2014/main" id="{C5AB92B7-035F-4C02-A3A3-0391A892BC0F}"/>
              </a:ext>
            </a:extLst>
          </p:cNvPr>
          <p:cNvSpPr txBox="1"/>
          <p:nvPr/>
        </p:nvSpPr>
        <p:spPr>
          <a:xfrm>
            <a:off x="307621" y="2571750"/>
            <a:ext cx="8528758" cy="1223412"/>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ip nat pool NAT-POOL1 209.165.200.226 209.165.200.240 netmask 255.255.255.224</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access-list 1 permit 192.168.0.0 0.0.255.255</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ip nat inside source list 1 pool NAT-POOL1</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interface serial 0/1/0</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rgbClr val="FFC000"/>
                </a:solidFill>
                <a:latin typeface="Courier New" panose="02070309020205020404" pitchFamily="49" charset="0"/>
                <a:cs typeface="Courier New" panose="02070309020205020404" pitchFamily="49" charset="0"/>
              </a:rPr>
              <a:t>ip nat inside</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bg1"/>
                </a:solidFill>
                <a:latin typeface="Courier New" panose="02070309020205020404" pitchFamily="49" charset="0"/>
                <a:cs typeface="Courier New" panose="02070309020205020404" pitchFamily="49" charset="0"/>
              </a:rPr>
              <a:t>interface serial 0/1/1</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rgbClr val="FFC000"/>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 xmlns:p14="http://schemas.microsoft.com/office/powerpoint/2010/main" val="29946696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r>
              <a:rPr lang="en-US"/>
              <a:t/>
            </a:r>
            <a:br>
              <a:rPr lang="en-US"/>
            </a:br>
            <a:r>
              <a:rPr lang="es-419" sz="2400"/>
              <a:t>Analizar NAT dinámico: interior a exterior</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1" y="855418"/>
            <a:ext cx="4572000" cy="4136996"/>
          </a:xfrm>
        </p:spPr>
        <p:txBody>
          <a:bodyPr/>
          <a:lstStyle/>
          <a:p>
            <a:pPr marL="0" indent="0" algn="l" rtl="0"/>
            <a:r>
              <a:rPr lang="es-419" sz="1600">
                <a:solidFill>
                  <a:srgbClr val="000000"/>
                </a:solidFill>
              </a:rPr>
              <a:t>Proceso de traducción de NAT dinámica:</a:t>
            </a:r>
          </a:p>
          <a:p>
            <a:pPr marL="342900" indent="-342900" algn="l" rtl="0">
              <a:buFont typeface="+mj-lt"/>
              <a:buAutoNum type="arabicPeriod"/>
            </a:pPr>
            <a:r>
              <a:rPr lang="es-419" sz="1600">
                <a:solidFill>
                  <a:srgbClr val="000000"/>
                </a:solidFill>
              </a:rPr>
              <a:t>PC1 y PC2 envían paquetes solicitando una conexión al servidor.</a:t>
            </a:r>
          </a:p>
          <a:p>
            <a:pPr marL="342900" indent="-342900" algn="l" rtl="0">
              <a:buFont typeface="+mj-lt"/>
              <a:buAutoNum type="arabicPeriod"/>
            </a:pPr>
            <a:r>
              <a:rPr lang="es-419" sz="1600">
                <a:solidFill>
                  <a:srgbClr val="000000"/>
                </a:solidFill>
              </a:rPr>
              <a:t>R2 recibe el primer paquete de PC1, comprueba el ALC para determinar si el paquete debe traducirse, selecciona una dirección global disponible y crea una entrada de traducción en la tabla NAT.</a:t>
            </a:r>
          </a:p>
          <a:p>
            <a:pPr marL="342900" indent="-342900" algn="l" rtl="0">
              <a:buFont typeface="+mj-lt"/>
              <a:buAutoNum type="arabicPeriod"/>
            </a:pPr>
            <a:r>
              <a:rPr lang="es-419" sz="1600">
                <a:solidFill>
                  <a:srgbClr val="000000"/>
                </a:solidFill>
              </a:rPr>
              <a:t>El R2 reemplaza la dirección de origen local interna de la PC1, 192.168.10.10, por la dirección global interna traducida 209.165.200.226 y reenvía el paquete. (El mismo proceso ocurre para el paquete de PC2 usando la dirección traducida de 209.165.200.227.)</a:t>
            </a:r>
          </a:p>
          <a:p>
            <a:pPr marL="285750" indent="-285750" algn="l">
              <a:buFont typeface="Arial" panose="020B0604020202020204" pitchFamily="34" charset="0"/>
              <a:buChar char="•"/>
            </a:pPr>
            <a:endParaRPr lang="en-US" sz="1600">
              <a:solidFill>
                <a:srgbClr val="000000"/>
              </a:solidFill>
            </a:endParaRPr>
          </a:p>
          <a:p>
            <a:pPr marL="0" indent="0" algn="l"/>
            <a:endParaRPr lang="en-US" sz="1200">
              <a:solidFill>
                <a:srgbClr val="000000"/>
              </a:solidFill>
            </a:endParaRPr>
          </a:p>
        </p:txBody>
      </p:sp>
      <p:pic>
        <p:nvPicPr>
          <p:cNvPr id="2" name="Picture 1">
            <a:extLst>
              <a:ext uri="{FF2B5EF4-FFF2-40B4-BE49-F238E27FC236}">
                <a16:creationId xmlns="" xmlns:a16="http://schemas.microsoft.com/office/drawing/2014/main" id="{E686AF63-BC2D-49E1-848F-276B6A74C084}"/>
              </a:ext>
            </a:extLst>
          </p:cNvPr>
          <p:cNvPicPr>
            <a:picLocks noChangeAspect="1"/>
          </p:cNvPicPr>
          <p:nvPr/>
        </p:nvPicPr>
        <p:blipFill>
          <a:blip r:embed="rId3"/>
          <a:stretch>
            <a:fillRect/>
          </a:stretch>
        </p:blipFill>
        <p:spPr>
          <a:xfrm>
            <a:off x="4572000" y="1110016"/>
            <a:ext cx="4241113" cy="3178066"/>
          </a:xfrm>
          <a:prstGeom prst="rect">
            <a:avLst/>
          </a:prstGeom>
        </p:spPr>
      </p:pic>
    </p:spTree>
    <p:extLst>
      <p:ext uri="{BB962C8B-B14F-4D97-AF65-F5344CB8AC3E}">
        <p14:creationId xmlns="" xmlns:p14="http://schemas.microsoft.com/office/powerpoint/2010/main" val="25905057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r>
              <a:rPr lang="en-US"/>
              <a:t/>
            </a:r>
            <a:br>
              <a:rPr lang="en-US"/>
            </a:br>
            <a:r>
              <a:rPr lang="es-419" sz="2400"/>
              <a:t>Analizar NAT dinámico: de exterior a interior</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75415" y="855418"/>
            <a:ext cx="4496586" cy="4136996"/>
          </a:xfrm>
        </p:spPr>
        <p:txBody>
          <a:bodyPr/>
          <a:lstStyle/>
          <a:p>
            <a:pPr marL="0" indent="0" algn="l" rtl="0"/>
            <a:r>
              <a:rPr lang="es-419" sz="1800">
                <a:solidFill>
                  <a:srgbClr val="000000"/>
                </a:solidFill>
              </a:rPr>
              <a:t>Proceso de traducción de NAT dinámica:</a:t>
            </a:r>
          </a:p>
          <a:p>
            <a:pPr marL="342900" indent="-342900" algn="l" rtl="0">
              <a:buFont typeface="+mj-lt"/>
              <a:buAutoNum type="arabicPeriod" startAt="4"/>
            </a:pPr>
            <a:r>
              <a:rPr lang="es-419" sz="1400">
                <a:solidFill>
                  <a:srgbClr val="000000"/>
                </a:solidFill>
              </a:rPr>
              <a:t>El servidor recibe el paquete de PC1 y responde con la dirección de destino 209.165.200.226. El servidor recibe el paquete de PC2, responde utilizando la dirección de destino 209.165.200.227.</a:t>
            </a:r>
          </a:p>
          <a:p>
            <a:pPr marL="342900" indent="-342900" algn="l" rtl="0">
              <a:buFont typeface="+mj-lt"/>
              <a:buAutoNum type="arabicPeriod" startAt="4"/>
            </a:pPr>
            <a:r>
              <a:rPr lang="es-419" sz="1400">
                <a:solidFill>
                  <a:srgbClr val="000000"/>
                </a:solidFill>
              </a:rPr>
              <a:t>(a) Cuando R2 recibe el paquete con la dirección de destino 209.165.200.226; realiza una búsqueda de tabla NAT y traduce la dirección de vuelta a la dirección local interna y reenvía el paquete hacia PC1.</a:t>
            </a:r>
            <a:r>
              <a:rPr lang="en-US" sz="1400">
                <a:solidFill>
                  <a:srgbClr val="000000"/>
                </a:solidFill>
              </a:rPr>
              <a:t/>
            </a:r>
            <a:br>
              <a:rPr lang="en-US" sz="1400">
                <a:solidFill>
                  <a:srgbClr val="000000"/>
                </a:solidFill>
              </a:rPr>
            </a:br>
            <a:r>
              <a:rPr lang="es-419" sz="1400">
                <a:solidFill>
                  <a:srgbClr val="000000"/>
                </a:solidFill>
              </a:rPr>
              <a:t>( b) Cuando R2 recibe el paquete con la dirección de destino 209.165.200.227; realiza una búsqueda de tabla NAT y traduce la dirección de vuelta a la dirección local interior 192.168.11.10 y reenvía el paquete hacia PC2.</a:t>
            </a:r>
          </a:p>
          <a:p>
            <a:pPr marL="0" indent="0" algn="l"/>
            <a:endParaRPr lang="en-US" sz="1200">
              <a:solidFill>
                <a:srgbClr val="000000"/>
              </a:solidFill>
            </a:endParaRPr>
          </a:p>
        </p:txBody>
      </p:sp>
      <p:pic>
        <p:nvPicPr>
          <p:cNvPr id="5" name="Picture 4">
            <a:extLst>
              <a:ext uri="{FF2B5EF4-FFF2-40B4-BE49-F238E27FC236}">
                <a16:creationId xmlns=""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 xmlns:p14="http://schemas.microsoft.com/office/powerpoint/2010/main" val="4724966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r>
              <a:rPr lang="en-US"/>
              <a:t/>
            </a:r>
            <a:br>
              <a:rPr lang="en-US"/>
            </a:br>
            <a:r>
              <a:rPr lang="es-419" sz="2400"/>
              <a:t>Analizar NAT dinámico: de afuera hacia adentro (Cont.)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4136996"/>
          </a:xfrm>
        </p:spPr>
        <p:txBody>
          <a:bodyPr/>
          <a:lstStyle/>
          <a:p>
            <a:pPr marL="0" indent="0" algn="l" rtl="0"/>
            <a:r>
              <a:rPr lang="es-419" sz="1800">
                <a:solidFill>
                  <a:srgbClr val="000000"/>
                </a:solidFill>
              </a:rPr>
              <a:t>Proceso de traducción de NAT dinámica:</a:t>
            </a:r>
          </a:p>
          <a:p>
            <a:pPr marL="342900" indent="-342900" algn="l" rtl="0">
              <a:buFont typeface="+mj-lt"/>
              <a:buAutoNum type="arabicPeriod" startAt="6"/>
            </a:pPr>
            <a:r>
              <a:rPr lang="es-419" sz="1400">
                <a:solidFill>
                  <a:srgbClr val="000000"/>
                </a:solidFill>
              </a:rPr>
              <a:t>La PC1 y la PC2 reciben los paquetes y continúan la conversación. El router lleva a cabo los pasos 2 a 5 para cada paquete.</a:t>
            </a:r>
          </a:p>
        </p:txBody>
      </p:sp>
      <p:pic>
        <p:nvPicPr>
          <p:cNvPr id="5" name="Picture 4">
            <a:extLst>
              <a:ext uri="{FF2B5EF4-FFF2-40B4-BE49-F238E27FC236}">
                <a16:creationId xmlns=""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 xmlns:p14="http://schemas.microsoft.com/office/powerpoint/2010/main" val="35050508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r>
              <a:rPr lang="en-US"/>
              <a:t/>
            </a:r>
            <a:br>
              <a:rPr lang="en-US"/>
            </a:br>
            <a:r>
              <a:rPr lang="es-419" sz="2400"/>
              <a:t>Verificar NAT dinámico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7913517" cy="900246"/>
          </a:xfrm>
        </p:spPr>
        <p:txBody>
          <a:bodyPr/>
          <a:lstStyle/>
          <a:p>
            <a:pPr marL="0" indent="0" algn="l" rtl="0"/>
            <a:r>
              <a:rPr lang="es-419" sz="1800">
                <a:solidFill>
                  <a:srgbClr val="000000"/>
                </a:solidFill>
              </a:rPr>
              <a:t>La salida del comando </a:t>
            </a:r>
            <a:r>
              <a:rPr lang="es-419" sz="1800" b="1">
                <a:solidFill>
                  <a:srgbClr val="000000"/>
                </a:solidFill>
              </a:rPr>
              <a:t>show ip nat translation</a:t>
            </a:r>
            <a:r>
              <a:rPr lang="es-419" sz="1800">
                <a:solidFill>
                  <a:srgbClr val="000000"/>
                </a:solidFill>
              </a:rPr>
              <a:t> muestra todas las traducciones estáticas que se han configurado y cualquier traducción dinámica que haya sido creada por el tráfico.</a:t>
            </a:r>
          </a:p>
        </p:txBody>
      </p:sp>
      <p:sp>
        <p:nvSpPr>
          <p:cNvPr id="6" name="TextBox 5">
            <a:extLst>
              <a:ext uri="{FF2B5EF4-FFF2-40B4-BE49-F238E27FC236}">
                <a16:creationId xmlns="" xmlns:a16="http://schemas.microsoft.com/office/drawing/2014/main" id="{E069F52E-0461-45E4-BE52-F85A33205591}"/>
              </a:ext>
            </a:extLst>
          </p:cNvPr>
          <p:cNvSpPr txBox="1"/>
          <p:nvPr/>
        </p:nvSpPr>
        <p:spPr>
          <a:xfrm>
            <a:off x="307621" y="2063918"/>
            <a:ext cx="8528758" cy="900246"/>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translations</a:t>
            </a:r>
          </a:p>
          <a:p>
            <a:pPr rtl="0"/>
            <a:r>
              <a:rPr lang="es-419" sz="1050">
                <a:solidFill>
                  <a:schemeClr val="bg1"/>
                </a:solidFill>
                <a:latin typeface="Courier New" panose="02070309020205020404" pitchFamily="49" charset="0"/>
                <a:cs typeface="Courier New" panose="02070309020205020404" pitchFamily="49" charset="0"/>
              </a:rPr>
              <a:t>Pro Inside global Inside local Outside local Outside global</a:t>
            </a:r>
          </a:p>
          <a:p>
            <a:pPr rtl="0"/>
            <a:r>
              <a:rPr lang="es-419" sz="1050">
                <a:solidFill>
                  <a:schemeClr val="bg1"/>
                </a:solidFill>
                <a:latin typeface="Courier New" panose="02070309020205020404" pitchFamily="49" charset="0"/>
                <a:cs typeface="Courier New" panose="02070309020205020404" pitchFamily="49" charset="0"/>
              </a:rPr>
              <a:t>--- 209.165.200.228 192.168.10.10 --- ---</a:t>
            </a:r>
          </a:p>
          <a:p>
            <a:pPr rtl="0"/>
            <a:r>
              <a:rPr lang="es-419" sz="1050">
                <a:solidFill>
                  <a:schemeClr val="bg1"/>
                </a:solidFill>
                <a:latin typeface="Courier New" panose="02070309020205020404" pitchFamily="49" charset="0"/>
                <a:cs typeface="Courier New" panose="02070309020205020404" pitchFamily="49" charset="0"/>
              </a:rPr>
              <a:t>— 209.165.200.229 192.168.11.10 — —</a:t>
            </a:r>
          </a:p>
          <a:p>
            <a:pPr rtl="0"/>
            <a:r>
              <a:rPr lang="es-419" sz="105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 xmlns:p14="http://schemas.microsoft.com/office/powerpoint/2010/main" val="7354506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r>
              <a:rPr lang="en-US"/>
              <a:t/>
            </a:r>
            <a:br>
              <a:rPr lang="en-US"/>
            </a:br>
            <a:r>
              <a:rPr lang="es-419" sz="2400"/>
              <a:t>Verificar NAT dinámico (Cont.)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7913517" cy="1039370"/>
          </a:xfrm>
        </p:spPr>
        <p:txBody>
          <a:bodyPr/>
          <a:lstStyle/>
          <a:p>
            <a:pPr marL="0" indent="0" algn="l" rtl="0"/>
            <a:r>
              <a:rPr lang="es-419" sz="1800">
                <a:solidFill>
                  <a:srgbClr val="000000"/>
                </a:solidFill>
              </a:rPr>
              <a:t>Si se agrega la palabra clave </a:t>
            </a:r>
            <a:r>
              <a:rPr lang="es-419" sz="1800" b="1">
                <a:solidFill>
                  <a:srgbClr val="000000"/>
                </a:solidFill>
              </a:rPr>
              <a:t>verbose</a:t>
            </a:r>
            <a:r>
              <a:rPr lang="es-419" sz="1800">
                <a:solidFill>
                  <a:srgbClr val="000000"/>
                </a:solidFill>
              </a:rPr>
              <a:t>, se muestra información adicional acerca de cada traducción, incluido el tiempo transcurrido desde que se creó y se utilizó la entrada.</a:t>
            </a:r>
          </a:p>
        </p:txBody>
      </p:sp>
      <p:sp>
        <p:nvSpPr>
          <p:cNvPr id="6" name="TextBox 5">
            <a:extLst>
              <a:ext uri="{FF2B5EF4-FFF2-40B4-BE49-F238E27FC236}">
                <a16:creationId xmlns="" xmlns:a16="http://schemas.microsoft.com/office/drawing/2014/main" id="{E069F52E-0461-45E4-BE52-F85A33205591}"/>
              </a:ext>
            </a:extLst>
          </p:cNvPr>
          <p:cNvSpPr txBox="1"/>
          <p:nvPr/>
        </p:nvSpPr>
        <p:spPr>
          <a:xfrm>
            <a:off x="307621" y="2063918"/>
            <a:ext cx="8528758" cy="1869743"/>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 verbose</a:t>
            </a:r>
          </a:p>
          <a:p>
            <a:pPr rtl="0"/>
            <a:r>
              <a:rPr lang="es-419" sz="1050">
                <a:solidFill>
                  <a:schemeClr val="bg1"/>
                </a:solidFill>
                <a:latin typeface="Courier New" panose="02070309020205020404" pitchFamily="49" charset="0"/>
                <a:cs typeface="Courier New" panose="02070309020205020404" pitchFamily="49" charset="0"/>
              </a:rPr>
              <a:t>Pro Inside global Inside local Outside local Outside global</a:t>
            </a:r>
          </a:p>
          <a:p>
            <a:pPr rtl="0"/>
            <a:r>
              <a:rPr lang="es-419" sz="1050">
                <a:solidFill>
                  <a:schemeClr val="bg1"/>
                </a:solidFill>
                <a:latin typeface="Courier New" panose="02070309020205020404" pitchFamily="49" charset="0"/>
                <a:cs typeface="Courier New" panose="02070309020205020404" pitchFamily="49" charset="0"/>
              </a:rPr>
              <a:t>tcp 209.165.200.228 192.168.10.10 — —</a:t>
            </a:r>
          </a:p>
          <a:p>
            <a:pPr rtl="0"/>
            <a:r>
              <a:rPr lang="es-419" sz="1050">
                <a:solidFill>
                  <a:schemeClr val="bg1"/>
                </a:solidFill>
                <a:latin typeface="Courier New" panose="02070309020205020404" pitchFamily="49" charset="0"/>
                <a:cs typeface="Courier New" panose="02070309020205020404" pitchFamily="49" charset="0"/>
              </a:rPr>
              <a:t>    create 00:02:11, use 00:02:11 tiempo de espera: 86400000, left 23:57:48, Map Id (In): 1, </a:t>
            </a:r>
          </a:p>
          <a:p>
            <a:pPr rtl="0"/>
            <a:r>
              <a:rPr lang="es-419" sz="1050">
                <a:solidFill>
                  <a:schemeClr val="bg1"/>
                </a:solidFill>
                <a:latin typeface="Courier New" panose="02070309020205020404" pitchFamily="49" charset="0"/>
                <a:cs typeface="Courier New" panose="02070309020205020404" pitchFamily="49" charset="0"/>
              </a:rPr>
              <a:t>    flags: </a:t>
            </a:r>
          </a:p>
          <a:p>
            <a:pPr rtl="0"/>
            <a:r>
              <a:rPr lang="es-419" sz="1050">
                <a:solidFill>
                  <a:schemeClr val="bg1"/>
                </a:solidFill>
                <a:latin typeface="Courier New" panose="02070309020205020404" pitchFamily="49" charset="0"/>
                <a:cs typeface="Courier New" panose="02070309020205020404" pitchFamily="49" charset="0"/>
              </a:rPr>
              <a:t>none, use_count: 0, entry-id: 10, lc_entries: 0</a:t>
            </a:r>
          </a:p>
          <a:p>
            <a:pPr rtl="0"/>
            <a:r>
              <a:rPr lang="es-419" sz="1050">
                <a:solidFill>
                  <a:schemeClr val="bg1"/>
                </a:solidFill>
                <a:latin typeface="Courier New" panose="02070309020205020404" pitchFamily="49" charset="0"/>
                <a:cs typeface="Courier New" panose="02070309020205020404" pitchFamily="49" charset="0"/>
              </a:rPr>
              <a:t>tcp 209.165.200.229 192.168.11.10 — —</a:t>
            </a:r>
          </a:p>
          <a:p>
            <a:pPr rtl="0"/>
            <a:r>
              <a:rPr lang="es-419" sz="1050">
                <a:solidFill>
                  <a:schemeClr val="bg1"/>
                </a:solidFill>
                <a:latin typeface="Courier New" panose="02070309020205020404" pitchFamily="49" charset="0"/>
                <a:cs typeface="Courier New" panose="02070309020205020404" pitchFamily="49" charset="0"/>
              </a:rPr>
              <a:t>    create 00:02:10, use 00:02:10 tiempo de espera: 86400000, left 23:57:49, Map Id (In): 1, </a:t>
            </a:r>
          </a:p>
          <a:p>
            <a:pPr rtl="0"/>
            <a:r>
              <a:rPr lang="es-419" sz="1050">
                <a:solidFill>
                  <a:schemeClr val="bg1"/>
                </a:solidFill>
                <a:latin typeface="Courier New" panose="02070309020205020404" pitchFamily="49" charset="0"/>
                <a:cs typeface="Courier New" panose="02070309020205020404" pitchFamily="49" charset="0"/>
              </a:rPr>
              <a:t>    flags: </a:t>
            </a:r>
          </a:p>
          <a:p>
            <a:pPr rtl="0"/>
            <a:r>
              <a:rPr lang="es-419" sz="1050">
                <a:solidFill>
                  <a:schemeClr val="bg1"/>
                </a:solidFill>
                <a:latin typeface="Courier New" panose="02070309020205020404" pitchFamily="49" charset="0"/>
                <a:cs typeface="Courier New" panose="02070309020205020404" pitchFamily="49" charset="0"/>
              </a:rPr>
              <a:t>none, use_count: 0, entry-id: 12, lc_entries: 0</a:t>
            </a:r>
          </a:p>
          <a:p>
            <a:pPr rtl="0"/>
            <a:r>
              <a:rPr lang="es-419" sz="105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 xmlns:p14="http://schemas.microsoft.com/office/powerpoint/2010/main" val="42532412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r>
              <a:rPr lang="en-US"/>
              <a:t/>
            </a:r>
            <a:br>
              <a:rPr lang="en-US"/>
            </a:br>
            <a:r>
              <a:rPr lang="es-419" sz="2400"/>
              <a:t>Verificar NAT dinámico (Cont.)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7913517" cy="1284467"/>
          </a:xfrm>
        </p:spPr>
        <p:txBody>
          <a:bodyPr/>
          <a:lstStyle/>
          <a:p>
            <a:pPr marL="0" indent="0" algn="l" rtl="0"/>
            <a:r>
              <a:rPr lang="es-419" sz="1600">
                <a:solidFill>
                  <a:srgbClr val="000000"/>
                </a:solidFill>
              </a:rPr>
              <a:t>De forma predeterminada, las entradas de traducción expiran después de 24 horas, a menos que los temporizadores se hayan reconfigurado con el comando</a:t>
            </a:r>
            <a:r>
              <a:rPr lang="es-419" sz="1600" b="1">
                <a:solidFill>
                  <a:srgbClr val="000000"/>
                </a:solidFill>
              </a:rPr>
              <a:t> ip nat translation timeout</a:t>
            </a:r>
            <a:r>
              <a:rPr lang="es-419" sz="1600">
                <a:solidFill>
                  <a:srgbClr val="000000"/>
                </a:solidFill>
              </a:rPr>
              <a:t> </a:t>
            </a:r>
            <a:r>
              <a:rPr lang="es-419" sz="1600" i="1">
                <a:solidFill>
                  <a:srgbClr val="000000"/>
                </a:solidFill>
              </a:rPr>
              <a:t>timeout-seconds</a:t>
            </a:r>
            <a:r>
              <a:rPr lang="es-419" sz="1600">
                <a:solidFill>
                  <a:srgbClr val="000000"/>
                </a:solidFill>
              </a:rPr>
              <a:t> en el modo de configuración global. Para borrar entradas dinámicas antes de se exceda el tiempo de espera, utilice el comando </a:t>
            </a:r>
            <a:r>
              <a:rPr lang="es-419" sz="1600" b="1">
                <a:solidFill>
                  <a:srgbClr val="000000"/>
                </a:solidFill>
              </a:rPr>
              <a:t>clear ip nat translation</a:t>
            </a:r>
            <a:r>
              <a:rPr lang="es-419" sz="1600">
                <a:solidFill>
                  <a:srgbClr val="000000"/>
                </a:solidFill>
              </a:rPr>
              <a:t> en modo EXEC con privilegios.</a:t>
            </a:r>
          </a:p>
        </p:txBody>
      </p:sp>
      <p:sp>
        <p:nvSpPr>
          <p:cNvPr id="6" name="TextBox 5">
            <a:extLst>
              <a:ext uri="{FF2B5EF4-FFF2-40B4-BE49-F238E27FC236}">
                <a16:creationId xmlns="" xmlns:a16="http://schemas.microsoft.com/office/drawing/2014/main" id="{E069F52E-0461-45E4-BE52-F85A33205591}"/>
              </a:ext>
            </a:extLst>
          </p:cNvPr>
          <p:cNvSpPr txBox="1"/>
          <p:nvPr/>
        </p:nvSpPr>
        <p:spPr>
          <a:xfrm>
            <a:off x="307621" y="2263793"/>
            <a:ext cx="8528758" cy="430887"/>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clear ip nat translation *</a:t>
            </a:r>
          </a:p>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a:t>
            </a:r>
          </a:p>
        </p:txBody>
      </p:sp>
      <p:graphicFrame>
        <p:nvGraphicFramePr>
          <p:cNvPr id="5" name="Content Placeholder 3">
            <a:extLst>
              <a:ext uri="{FF2B5EF4-FFF2-40B4-BE49-F238E27FC236}">
                <a16:creationId xmlns="" xmlns:a16="http://schemas.microsoft.com/office/drawing/2014/main" id="{DBC7A83C-E0EE-48CF-9FB3-8433E5D2F4F2}"/>
              </a:ext>
            </a:extLst>
          </p:cNvPr>
          <p:cNvGraphicFramePr>
            <a:graphicFrameLocks/>
          </p:cNvGraphicFramePr>
          <p:nvPr>
            <p:extLst>
              <p:ext uri="{D42A27DB-BD31-4B8C-83A1-F6EECF244321}">
                <p14:modId xmlns="" xmlns:p14="http://schemas.microsoft.com/office/powerpoint/2010/main" val="1740921106"/>
              </p:ext>
            </p:extLst>
          </p:nvPr>
        </p:nvGraphicFramePr>
        <p:xfrm>
          <a:off x="715887" y="2911367"/>
          <a:ext cx="7345684" cy="1935389"/>
        </p:xfrm>
        <a:graphic>
          <a:graphicData uri="http://schemas.openxmlformats.org/drawingml/2006/table">
            <a:tbl>
              <a:tblPr firstRow="1" bandRow="1">
                <a:tableStyleId>{5C22544A-7EE6-4342-B048-85BDC9FD1C3A}</a:tableStyleId>
              </a:tblPr>
              <a:tblGrid>
                <a:gridCol w="3675676">
                  <a:extLst>
                    <a:ext uri="{9D8B030D-6E8A-4147-A177-3AD203B41FA5}">
                      <a16:colId xmlns="" xmlns:a16="http://schemas.microsoft.com/office/drawing/2014/main" val="3156509146"/>
                    </a:ext>
                  </a:extLst>
                </a:gridCol>
                <a:gridCol w="3670008">
                  <a:extLst>
                    <a:ext uri="{9D8B030D-6E8A-4147-A177-3AD203B41FA5}">
                      <a16:colId xmlns="" xmlns:a16="http://schemas.microsoft.com/office/drawing/2014/main" val="20002"/>
                    </a:ext>
                  </a:extLst>
                </a:gridCol>
              </a:tblGrid>
              <a:tr h="28184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Comando</a:t>
                      </a:r>
                    </a:p>
                  </a:txBody>
                  <a:tcPr marL="68580" marR="68580" marT="34290" marB="34290" anchor="ctr"/>
                </a:tc>
                <a:tc>
                  <a:txBody>
                    <a:bodyPr/>
                    <a:lstStyle/>
                    <a:p>
                      <a:pPr rtl="0"/>
                      <a:r>
                        <a:rPr lang="es-419" sz="1100"/>
                        <a:t>Descripción</a:t>
                      </a:r>
                    </a:p>
                  </a:txBody>
                  <a:tcPr marL="68580" marR="68580" marT="34290" marB="34290" anchor="ctr"/>
                </a:tc>
                <a:extLst>
                  <a:ext uri="{0D108BD9-81ED-4DB2-BD59-A6C34878D82A}">
                    <a16:rowId xmlns="" xmlns:a16="http://schemas.microsoft.com/office/drawing/2014/main" val="10000"/>
                  </a:ext>
                </a:extLst>
              </a:tr>
              <a:tr h="347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000" b="1" kern="1200">
                          <a:solidFill>
                            <a:schemeClr val="dk1"/>
                          </a:solidFill>
                          <a:effectLst/>
                          <a:latin typeface="Courier New" panose="02070309020205020404" pitchFamily="49" charset="0"/>
                          <a:ea typeface="+mn-ea"/>
                          <a:cs typeface="Courier New" panose="02070309020205020404" pitchFamily="49" charset="0"/>
                        </a:rPr>
                        <a:t>clear ip nat translation *</a:t>
                      </a:r>
                    </a:p>
                  </a:txBody>
                  <a:tcPr marL="68580" marR="68580" marT="34290" marB="34290" anchor="ctr"/>
                </a:tc>
                <a:tc>
                  <a:txBody>
                    <a:bodyPr/>
                    <a:lstStyle/>
                    <a:p>
                      <a:pPr rtl="0"/>
                      <a:r>
                        <a:rPr lang="es-419" sz="1100"/>
                        <a:t>Elimina todas las entradas de traducción dinámica de direcciones de la tabla de traducción NAT.</a:t>
                      </a:r>
                    </a:p>
                  </a:txBody>
                  <a:tcPr marL="68580" marR="68580" marT="34290" marB="34290" anchor="ctr"/>
                </a:tc>
                <a:extLst>
                  <a:ext uri="{0D108BD9-81ED-4DB2-BD59-A6C34878D82A}">
                    <a16:rowId xmlns="" xmlns:a16="http://schemas.microsoft.com/office/drawing/2014/main" val="10001"/>
                  </a:ext>
                </a:extLst>
              </a:tr>
              <a:tr h="341077">
                <a:tc>
                  <a:txBody>
                    <a:bodyPr/>
                    <a:lstStyle/>
                    <a:p>
                      <a:pPr rtl="0"/>
                      <a:r>
                        <a:rPr lang="es-419" sz="1000" b="1">
                          <a:latin typeface="Courier New" panose="02070309020205020404" pitchFamily="49" charset="0"/>
                          <a:cs typeface="Courier New" panose="02070309020205020404" pitchFamily="49" charset="0"/>
                        </a:rPr>
                        <a:t>clear ip nat translation inside</a:t>
                      </a:r>
                      <a:r>
                        <a:rPr lang="es-419" sz="1000">
                          <a:latin typeface="Courier New" panose="02070309020205020404" pitchFamily="49" charset="0"/>
                          <a:cs typeface="Courier New" panose="02070309020205020404" pitchFamily="49" charset="0"/>
                        </a:rPr>
                        <a:t> </a:t>
                      </a:r>
                      <a:r>
                        <a:rPr lang="es-419" sz="1000" i="1">
                          <a:latin typeface="Courier New" panose="02070309020205020404" pitchFamily="49" charset="0"/>
                          <a:cs typeface="Courier New" panose="02070309020205020404" pitchFamily="49" charset="0"/>
                        </a:rPr>
                        <a:t>global-ip local-ip </a:t>
                      </a:r>
                      <a:r>
                        <a:rPr lang="es-419" sz="1000">
                          <a:latin typeface="Courier New" panose="02070309020205020404" pitchFamily="49" charset="0"/>
                          <a:cs typeface="Courier New" panose="02070309020205020404" pitchFamily="49" charset="0"/>
                        </a:rPr>
                        <a:t>[</a:t>
                      </a:r>
                      <a:r>
                        <a:rPr lang="es-419" sz="1000" b="1">
                          <a:latin typeface="Courier New" panose="02070309020205020404" pitchFamily="49" charset="0"/>
                          <a:cs typeface="Courier New" panose="02070309020205020404" pitchFamily="49" charset="0"/>
                        </a:rPr>
                        <a:t>outside</a:t>
                      </a:r>
                      <a:r>
                        <a:rPr lang="es-419" sz="1000" i="1">
                          <a:latin typeface="Courier New" panose="02070309020205020404" pitchFamily="49" charset="0"/>
                          <a:cs typeface="Courier New" panose="02070309020205020404" pitchFamily="49" charset="0"/>
                        </a:rPr>
                        <a:t> local-ip global-ip</a:t>
                      </a:r>
                      <a:r>
                        <a:rPr lang="es-419" sz="1000">
                          <a:latin typeface="Courier New" panose="02070309020205020404" pitchFamily="49" charset="0"/>
                          <a:cs typeface="Courier New" panose="02070309020205020404" pitchFamily="49" charset="0"/>
                        </a:rPr>
                        <a:t>]</a:t>
                      </a:r>
                    </a:p>
                  </a:txBody>
                  <a:tcPr anchor="ctr"/>
                </a:tc>
                <a:tc>
                  <a:txBody>
                    <a:bodyPr/>
                    <a:lstStyle/>
                    <a:p>
                      <a:pPr rtl="0"/>
                      <a:r>
                        <a:rPr lang="es-419" sz="1000"/>
                        <a:t>Borra una entrada de traducción dinámica simple que contiene una traducción interna o ambas, traducción interna y externa.</a:t>
                      </a:r>
                    </a:p>
                  </a:txBody>
                  <a:tcPr anchor="ctr"/>
                </a:tc>
                <a:extLst>
                  <a:ext uri="{0D108BD9-81ED-4DB2-BD59-A6C34878D82A}">
                    <a16:rowId xmlns="" xmlns:a16="http://schemas.microsoft.com/office/drawing/2014/main" val="10006"/>
                  </a:ext>
                </a:extLst>
              </a:tr>
              <a:tr h="603444">
                <a:tc>
                  <a:txBody>
                    <a:bodyPr/>
                    <a:lstStyle/>
                    <a:p>
                      <a:pPr rtl="0"/>
                      <a:r>
                        <a:rPr lang="es-419" sz="1000" b="1">
                          <a:latin typeface="Courier New" panose="02070309020205020404" pitchFamily="49" charset="0"/>
                          <a:cs typeface="Courier New" panose="02070309020205020404" pitchFamily="49" charset="0"/>
                        </a:rPr>
                        <a:t>clear ip nat translation</a:t>
                      </a:r>
                      <a:r>
                        <a:rPr lang="es-419" sz="1000">
                          <a:latin typeface="Courier New" panose="02070309020205020404" pitchFamily="49" charset="0"/>
                          <a:cs typeface="Courier New" panose="02070309020205020404" pitchFamily="49" charset="0"/>
                        </a:rPr>
                        <a:t> </a:t>
                      </a:r>
                      <a:r>
                        <a:rPr lang="es-419" sz="1000" i="1">
                          <a:latin typeface="Courier New" panose="02070309020205020404" pitchFamily="49" charset="0"/>
                          <a:cs typeface="Courier New" panose="02070309020205020404" pitchFamily="49" charset="0"/>
                        </a:rPr>
                        <a:t>protocol</a:t>
                      </a:r>
                      <a:r>
                        <a:rPr lang="es-419" sz="1000">
                          <a:latin typeface="Courier New" panose="02070309020205020404" pitchFamily="49" charset="0"/>
                          <a:cs typeface="Courier New" panose="02070309020205020404" pitchFamily="49" charset="0"/>
                        </a:rPr>
                        <a:t> </a:t>
                      </a:r>
                      <a:r>
                        <a:rPr lang="es-419" sz="1000" b="1">
                          <a:latin typeface="Courier New" panose="02070309020205020404" pitchFamily="49" charset="0"/>
                          <a:cs typeface="Courier New" panose="02070309020205020404" pitchFamily="49" charset="0"/>
                        </a:rPr>
                        <a:t>inside</a:t>
                      </a:r>
                      <a:r>
                        <a:rPr lang="es-419" sz="1000">
                          <a:latin typeface="Courier New" panose="02070309020205020404" pitchFamily="49" charset="0"/>
                          <a:cs typeface="Courier New" panose="02070309020205020404" pitchFamily="49" charset="0"/>
                        </a:rPr>
                        <a:t> </a:t>
                      </a:r>
                      <a:r>
                        <a:rPr lang="es-419" sz="1000" i="1">
                          <a:latin typeface="Courier New" panose="02070309020205020404" pitchFamily="49" charset="0"/>
                          <a:cs typeface="Courier New" panose="02070309020205020404" pitchFamily="49" charset="0"/>
                        </a:rPr>
                        <a:t>global-ip global-port local-ip local-port</a:t>
                      </a:r>
                      <a:r>
                        <a:rPr lang="es-419" sz="1000">
                          <a:latin typeface="Courier New" panose="02070309020205020404" pitchFamily="49" charset="0"/>
                          <a:cs typeface="Courier New" panose="02070309020205020404" pitchFamily="49" charset="0"/>
                        </a:rPr>
                        <a:t> [ </a:t>
                      </a:r>
                      <a:r>
                        <a:rPr lang="es-419" sz="1000" b="1">
                          <a:latin typeface="Courier New" panose="02070309020205020404" pitchFamily="49" charset="0"/>
                          <a:cs typeface="Courier New" panose="02070309020205020404" pitchFamily="49" charset="0"/>
                        </a:rPr>
                        <a:t>outside</a:t>
                      </a:r>
                      <a:r>
                        <a:rPr lang="es-419" sz="1000">
                          <a:latin typeface="Courier New" panose="02070309020205020404" pitchFamily="49" charset="0"/>
                          <a:cs typeface="Courier New" panose="02070309020205020404" pitchFamily="49" charset="0"/>
                        </a:rPr>
                        <a:t> </a:t>
                      </a:r>
                      <a:r>
                        <a:rPr lang="es-419" sz="1000" i="1">
                          <a:latin typeface="Courier New" panose="02070309020205020404" pitchFamily="49" charset="0"/>
                          <a:cs typeface="Courier New" panose="02070309020205020404" pitchFamily="49" charset="0"/>
                        </a:rPr>
                        <a:t>local-ip local-port global-ip global-port</a:t>
                      </a:r>
                      <a:r>
                        <a:rPr lang="es-419" sz="1000">
                          <a:latin typeface="Courier New" panose="02070309020205020404" pitchFamily="49" charset="0"/>
                          <a:cs typeface="Courier New" panose="02070309020205020404" pitchFamily="49" charset="0"/>
                        </a:rPr>
                        <a:t>]</a:t>
                      </a:r>
                    </a:p>
                  </a:txBody>
                  <a:tcPr anchor="ctr"/>
                </a:tc>
                <a:tc>
                  <a:txBody>
                    <a:bodyPr/>
                    <a:lstStyle/>
                    <a:p>
                      <a:pPr rtl="0"/>
                      <a:r>
                        <a:rPr lang="es-419" sz="1000"/>
                        <a:t>Elimina una entrada de traducción dinámica extendida.</a:t>
                      </a:r>
                    </a:p>
                  </a:txBody>
                  <a:tcPr anchor="ctr"/>
                </a:tc>
                <a:extLst>
                  <a:ext uri="{0D108BD9-81ED-4DB2-BD59-A6C34878D82A}">
                    <a16:rowId xmlns="" xmlns:a16="http://schemas.microsoft.com/office/drawing/2014/main" val="10008"/>
                  </a:ext>
                </a:extLst>
              </a:tr>
            </a:tbl>
          </a:graphicData>
        </a:graphic>
      </p:graphicFrame>
    </p:spTree>
    <p:extLst>
      <p:ext uri="{BB962C8B-B14F-4D97-AF65-F5344CB8AC3E}">
        <p14:creationId xmlns="" xmlns:p14="http://schemas.microsoft.com/office/powerpoint/2010/main" val="39171829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r>
              <a:rPr lang="en-US"/>
              <a:t/>
            </a:r>
            <a:br>
              <a:rPr lang="en-US"/>
            </a:br>
            <a:r>
              <a:rPr lang="es-419" sz="2400"/>
              <a:t>Verificar NAT dinámico (Cont.)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7913517" cy="871762"/>
          </a:xfrm>
        </p:spPr>
        <p:txBody>
          <a:bodyPr/>
          <a:lstStyle/>
          <a:p>
            <a:pPr marL="0" indent="0" algn="l" rtl="0"/>
            <a:r>
              <a:rPr lang="es-419" sz="1600">
                <a:solidFill>
                  <a:srgbClr val="000000"/>
                </a:solidFill>
              </a:rPr>
              <a:t>El comando </a:t>
            </a:r>
            <a:r>
              <a:rPr lang="es-419" sz="1600" b="1">
                <a:solidFill>
                  <a:srgbClr val="000000"/>
                </a:solidFill>
              </a:rPr>
              <a:t>show ip nat statistics</a:t>
            </a:r>
            <a:r>
              <a:rPr lang="es-419" sz="1600">
                <a:solidFill>
                  <a:srgbClr val="000000"/>
                </a:solidFill>
              </a:rPr>
              <a:t> muestra información sobre el número total de traducciones activas, los parámetros de configuración de NAT, el número de direcciones en el grupo y cuántas de las direcciones se han asignado.</a:t>
            </a:r>
          </a:p>
        </p:txBody>
      </p:sp>
      <p:sp>
        <p:nvSpPr>
          <p:cNvPr id="6" name="TextBox 5">
            <a:extLst>
              <a:ext uri="{FF2B5EF4-FFF2-40B4-BE49-F238E27FC236}">
                <a16:creationId xmlns="" xmlns:a16="http://schemas.microsoft.com/office/drawing/2014/main" id="{E069F52E-0461-45E4-BE52-F85A33205591}"/>
              </a:ext>
            </a:extLst>
          </p:cNvPr>
          <p:cNvSpPr txBox="1"/>
          <p:nvPr/>
        </p:nvSpPr>
        <p:spPr>
          <a:xfrm>
            <a:off x="431971" y="1727180"/>
            <a:ext cx="8528758" cy="2862322"/>
          </a:xfrm>
          <a:prstGeom prst="rect">
            <a:avLst/>
          </a:prstGeom>
          <a:solidFill>
            <a:srgbClr val="000000"/>
          </a:solidFill>
        </p:spPr>
        <p:txBody>
          <a:bodyPr wrap="square" rtlCol="0">
            <a:spAutoFit/>
          </a:bodyPr>
          <a:lstStyle/>
          <a:p>
            <a:pPr rtl="0"/>
            <a:r>
              <a:rPr lang="es-419" sz="1000">
                <a:solidFill>
                  <a:schemeClr val="bg1"/>
                </a:solidFill>
                <a:latin typeface="Courier New" panose="02070309020205020404" pitchFamily="49" charset="0"/>
                <a:cs typeface="Courier New" panose="02070309020205020404" pitchFamily="49" charset="0"/>
              </a:rPr>
              <a:t>R2# </a:t>
            </a:r>
            <a:r>
              <a:rPr lang="es-419" sz="1000" b="1">
                <a:solidFill>
                  <a:schemeClr val="bg1"/>
                </a:solidFill>
                <a:latin typeface="Courier New" panose="02070309020205020404" pitchFamily="49" charset="0"/>
                <a:cs typeface="Courier New" panose="02070309020205020404" pitchFamily="49" charset="0"/>
              </a:rPr>
              <a:t>show ip nat statistics </a:t>
            </a:r>
          </a:p>
          <a:p>
            <a:pPr rtl="0"/>
            <a:r>
              <a:rPr lang="es-419" sz="1000">
                <a:solidFill>
                  <a:schemeClr val="bg1"/>
                </a:solidFill>
                <a:latin typeface="Courier New" panose="02070309020205020404" pitchFamily="49" charset="0"/>
                <a:cs typeface="Courier New" panose="02070309020205020404" pitchFamily="49" charset="0"/>
              </a:rPr>
              <a:t>Total active translations: 4 (0 static, 4 dynamic; 0 extended)</a:t>
            </a:r>
          </a:p>
          <a:p>
            <a:pPr rtl="0"/>
            <a:r>
              <a:rPr lang="es-419" sz="1000">
                <a:solidFill>
                  <a:schemeClr val="bg1"/>
                </a:solidFill>
                <a:latin typeface="Courier New" panose="02070309020205020404" pitchFamily="49" charset="0"/>
                <a:cs typeface="Courier New" panose="02070309020205020404" pitchFamily="49" charset="0"/>
              </a:rPr>
              <a:t>Peak translations: 4, occurred 00:31:43 ago</a:t>
            </a:r>
          </a:p>
          <a:p>
            <a:pPr rtl="0"/>
            <a:r>
              <a:rPr lang="es-419" sz="1000">
                <a:solidFill>
                  <a:schemeClr val="bg1"/>
                </a:solidFill>
                <a:latin typeface="Courier New" panose="02070309020205020404" pitchFamily="49" charset="0"/>
                <a:cs typeface="Courier New" panose="02070309020205020404" pitchFamily="49" charset="0"/>
              </a:rPr>
              <a:t>Outside interfaces:</a:t>
            </a:r>
          </a:p>
          <a:p>
            <a:pPr rtl="0"/>
            <a:r>
              <a:rPr lang="es-419" sz="1000">
                <a:solidFill>
                  <a:schemeClr val="bg1"/>
                </a:solidFill>
                <a:latin typeface="Courier New" panose="02070309020205020404" pitchFamily="49" charset="0"/>
                <a:cs typeface="Courier New" panose="02070309020205020404" pitchFamily="49" charset="0"/>
              </a:rPr>
              <a:t>  Serial0/1/1</a:t>
            </a:r>
          </a:p>
          <a:p>
            <a:pPr rtl="0"/>
            <a:r>
              <a:rPr lang="es-419" sz="1000">
                <a:solidFill>
                  <a:schemeClr val="bg1"/>
                </a:solidFill>
                <a:latin typeface="Courier New" panose="02070309020205020404" pitchFamily="49" charset="0"/>
                <a:cs typeface="Courier New" panose="02070309020205020404" pitchFamily="49" charset="0"/>
              </a:rPr>
              <a:t>Inside interfaces: </a:t>
            </a:r>
          </a:p>
          <a:p>
            <a:pPr rtl="0"/>
            <a:r>
              <a:rPr lang="es-419" sz="1000">
                <a:solidFill>
                  <a:schemeClr val="bg1"/>
                </a:solidFill>
                <a:latin typeface="Courier New" panose="02070309020205020404" pitchFamily="49" charset="0"/>
                <a:cs typeface="Courier New" panose="02070309020205020404" pitchFamily="49" charset="0"/>
              </a:rPr>
              <a:t>  Serial0/1/0</a:t>
            </a:r>
          </a:p>
          <a:p>
            <a:pPr rtl="0"/>
            <a:r>
              <a:rPr lang="es-419" sz="1000">
                <a:solidFill>
                  <a:schemeClr val="bg1"/>
                </a:solidFill>
                <a:latin typeface="Courier New" panose="02070309020205020404" pitchFamily="49" charset="0"/>
                <a:cs typeface="Courier New" panose="02070309020205020404" pitchFamily="49" charset="0"/>
              </a:rPr>
              <a:t>Hits: 47 Misses: 0</a:t>
            </a:r>
          </a:p>
          <a:p>
            <a:pPr rtl="0"/>
            <a:r>
              <a:rPr lang="es-419" sz="1000">
                <a:solidFill>
                  <a:schemeClr val="bg1"/>
                </a:solidFill>
                <a:latin typeface="Courier New" panose="02070309020205020404" pitchFamily="49" charset="0"/>
                <a:cs typeface="Courier New" panose="02070309020205020404" pitchFamily="49" charset="0"/>
              </a:rPr>
              <a:t>CEF Translated packets: 47, CEF Punted packets: 0</a:t>
            </a:r>
          </a:p>
          <a:p>
            <a:pPr rtl="0"/>
            <a:r>
              <a:rPr lang="es-419" sz="1000">
                <a:solidFill>
                  <a:schemeClr val="bg1"/>
                </a:solidFill>
                <a:latin typeface="Courier New" panose="02070309020205020404" pitchFamily="49" charset="0"/>
                <a:cs typeface="Courier New" panose="02070309020205020404" pitchFamily="49" charset="0"/>
              </a:rPr>
              <a:t>Expired translations: 5</a:t>
            </a:r>
          </a:p>
          <a:p>
            <a:pPr rtl="0"/>
            <a:r>
              <a:rPr lang="es-419" sz="1000">
                <a:solidFill>
                  <a:schemeClr val="bg1"/>
                </a:solidFill>
                <a:latin typeface="Courier New" panose="02070309020205020404" pitchFamily="49" charset="0"/>
                <a:cs typeface="Courier New" panose="02070309020205020404" pitchFamily="49" charset="0"/>
              </a:rPr>
              <a:t>Dynamic mappings:</a:t>
            </a:r>
          </a:p>
          <a:p>
            <a:pPr rtl="0"/>
            <a:r>
              <a:rPr lang="es-419" sz="1000">
                <a:solidFill>
                  <a:schemeClr val="bg1"/>
                </a:solidFill>
                <a:latin typeface="Courier New" panose="02070309020205020404" pitchFamily="49" charset="0"/>
                <a:cs typeface="Courier New" panose="02070309020205020404" pitchFamily="49" charset="0"/>
              </a:rPr>
              <a:t>-- Inside Source</a:t>
            </a:r>
          </a:p>
          <a:p>
            <a:pPr rtl="0"/>
            <a:r>
              <a:rPr lang="es-419" sz="1000">
                <a:solidFill>
                  <a:schemeClr val="bg1"/>
                </a:solidFill>
                <a:latin typeface="Courier New" panose="02070309020205020404" pitchFamily="49" charset="0"/>
                <a:cs typeface="Courier New" panose="02070309020205020404" pitchFamily="49" charset="0"/>
              </a:rPr>
              <a:t>[Id: 1] access-list 1 pool NAT-POOL1 refcount 4</a:t>
            </a:r>
          </a:p>
          <a:p>
            <a:pPr rtl="0"/>
            <a:r>
              <a:rPr lang="es-419" sz="1000">
                <a:solidFill>
                  <a:schemeClr val="bg1"/>
                </a:solidFill>
                <a:latin typeface="Courier New" panose="02070309020205020404" pitchFamily="49" charset="0"/>
                <a:cs typeface="Courier New" panose="02070309020205020404" pitchFamily="49" charset="0"/>
              </a:rPr>
              <a:t> </a:t>
            </a:r>
            <a:r>
              <a:rPr lang="es-419" sz="1000">
                <a:solidFill>
                  <a:schemeClr val="accent6">
                    <a:lumMod val="75000"/>
                  </a:schemeClr>
                </a:solidFill>
                <a:latin typeface="Courier New" panose="02070309020205020404" pitchFamily="49" charset="0"/>
                <a:cs typeface="Courier New" panose="02070309020205020404" pitchFamily="49" charset="0"/>
              </a:rPr>
              <a:t>pool NAT-POOL1: netmask 255.255.255.224</a:t>
            </a:r>
          </a:p>
          <a:p>
            <a:pPr rtl="0"/>
            <a:r>
              <a:rPr lang="es-419" sz="1000">
                <a:solidFill>
                  <a:schemeClr val="accent6">
                    <a:lumMod val="75000"/>
                  </a:schemeClr>
                </a:solidFill>
                <a:latin typeface="Courier New" panose="02070309020205020404" pitchFamily="49" charset="0"/>
                <a:cs typeface="Courier New" panose="02070309020205020404" pitchFamily="49" charset="0"/>
              </a:rPr>
              <a:t>	inicio 209.165.200.226 fin 209.165.200.240</a:t>
            </a:r>
          </a:p>
          <a:p>
            <a:pPr rtl="0"/>
            <a:r>
              <a:rPr lang="es-419" sz="1000">
                <a:solidFill>
                  <a:schemeClr val="accent6">
                    <a:lumMod val="75000"/>
                  </a:schemeClr>
                </a:solidFill>
                <a:latin typeface="Courier New" panose="02070309020205020404" pitchFamily="49" charset="0"/>
                <a:cs typeface="Courier New" panose="02070309020205020404" pitchFamily="49" charset="0"/>
              </a:rPr>
              <a:t>	type generic, total addresses 15, allocated 2 (13%), misses 0</a:t>
            </a:r>
          </a:p>
          <a:p>
            <a:pPr rtl="0"/>
            <a:r>
              <a:rPr lang="es-419" sz="1000">
                <a:solidFill>
                  <a:schemeClr val="bg1"/>
                </a:solidFill>
                <a:latin typeface="Courier New" panose="02070309020205020404" pitchFamily="49" charset="0"/>
                <a:cs typeface="Courier New" panose="02070309020205020404" pitchFamily="49" charset="0"/>
              </a:rPr>
              <a:t>(resultado omitido)</a:t>
            </a:r>
          </a:p>
          <a:p>
            <a:pPr rtl="0"/>
            <a:r>
              <a:rPr lang="es-419" sz="100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 xmlns:p14="http://schemas.microsoft.com/office/powerpoint/2010/main" val="40101820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r>
              <a:rPr lang="en-US"/>
              <a:t/>
            </a:r>
            <a:br>
              <a:rPr lang="en-US"/>
            </a:br>
            <a:r>
              <a:rPr lang="es-419" sz="2400"/>
              <a:t>Verificar NAT dinámico (cont.) </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7913517" cy="643444"/>
          </a:xfrm>
        </p:spPr>
        <p:txBody>
          <a:bodyPr/>
          <a:lstStyle/>
          <a:p>
            <a:pPr marL="0" indent="0" algn="l" rtl="0"/>
            <a:r>
              <a:rPr lang="es-419" sz="1600">
                <a:solidFill>
                  <a:srgbClr val="000000"/>
                </a:solidFill>
              </a:rPr>
              <a:t>El comando </a:t>
            </a:r>
            <a:r>
              <a:rPr lang="es-419" sz="1600" b="1">
                <a:solidFill>
                  <a:srgbClr val="000000"/>
                </a:solidFill>
              </a:rPr>
              <a:t>show running-config</a:t>
            </a:r>
            <a:r>
              <a:rPr lang="es-419" sz="1600">
                <a:solidFill>
                  <a:srgbClr val="000000"/>
                </a:solidFill>
              </a:rPr>
              <a:t> muestra los comandos NAT, ACL, interface o pool con los valores requeridos. </a:t>
            </a:r>
          </a:p>
        </p:txBody>
      </p:sp>
      <p:sp>
        <p:nvSpPr>
          <p:cNvPr id="6" name="TextBox 5">
            <a:extLst>
              <a:ext uri="{FF2B5EF4-FFF2-40B4-BE49-F238E27FC236}">
                <a16:creationId xmlns="" xmlns:a16="http://schemas.microsoft.com/office/drawing/2014/main" id="{E069F52E-0461-45E4-BE52-F85A33205591}"/>
              </a:ext>
            </a:extLst>
          </p:cNvPr>
          <p:cNvSpPr txBox="1"/>
          <p:nvPr/>
        </p:nvSpPr>
        <p:spPr>
          <a:xfrm>
            <a:off x="431971" y="1727180"/>
            <a:ext cx="8528758" cy="577081"/>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running-config | include NAT</a:t>
            </a:r>
          </a:p>
          <a:p>
            <a:pPr rtl="0"/>
            <a:r>
              <a:rPr lang="es-419" sz="105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pPr rtl="0"/>
            <a:r>
              <a:rPr lang="es-419" sz="1050">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 xmlns:p14="http://schemas.microsoft.com/office/powerpoint/2010/main" val="31818318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Dinámico </a:t>
            </a:r>
            <a:r>
              <a:rPr lang="en-US"/>
              <a:t/>
            </a:r>
            <a:br>
              <a:rPr lang="en-US"/>
            </a:br>
            <a:r>
              <a:rPr lang="es-419" sz="2400"/>
              <a:t>Packet Tracer - Configurar NAT dinámica</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800">
                <a:solidFill>
                  <a:srgbClr val="000000"/>
                </a:solidFill>
              </a:rPr>
              <a:t>En esta actividad de Packet Tracer, cumplirá los siguientes objetivos:</a:t>
            </a:r>
          </a:p>
          <a:p>
            <a:pPr marL="285750" indent="-285750" algn="l" rtl="0">
              <a:buFont typeface="Arial" panose="020B0604020202020204" pitchFamily="34" charset="0"/>
              <a:buChar char="•"/>
            </a:pPr>
            <a:r>
              <a:rPr lang="es-419" sz="1800">
                <a:solidFill>
                  <a:srgbClr val="000000"/>
                </a:solidFill>
              </a:rPr>
              <a:t>Configurar la NAT dinámica</a:t>
            </a:r>
          </a:p>
          <a:p>
            <a:pPr marL="285750" indent="-285750" algn="l" rtl="0">
              <a:buFont typeface="Arial" panose="020B0604020202020204" pitchFamily="34" charset="0"/>
              <a:buChar char="•"/>
            </a:pPr>
            <a:r>
              <a:rPr lang="es-419" sz="1800">
                <a:solidFill>
                  <a:srgbClr val="000000"/>
                </a:solidFill>
              </a:rPr>
              <a:t>Verificar la implementación de NAT</a:t>
            </a:r>
          </a:p>
        </p:txBody>
      </p:sp>
    </p:spTree>
    <p:extLst>
      <p:ext uri="{BB962C8B-B14F-4D97-AF65-F5344CB8AC3E}">
        <p14:creationId xmlns="" xmlns:p14="http://schemas.microsoft.com/office/powerpoint/2010/main" val="24798635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a:t>
            </a:r>
            <a:r>
              <a:rPr lang="en-US"/>
              <a:t/>
            </a:r>
            <a:br>
              <a:rPr lang="en-US"/>
            </a:br>
            <a:r>
              <a:rPr lang="es-419" sz="2400"/>
              <a:t> Espacio de direcciones IPv4</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rtl="0">
              <a:buFont typeface="Arial" panose="020B0604020202020204" pitchFamily="34" charset="0"/>
              <a:buChar char="•"/>
            </a:pPr>
            <a:r>
              <a:rPr lang="es-419" sz="1500">
                <a:solidFill>
                  <a:srgbClr val="000000"/>
                </a:solidFill>
              </a:rPr>
              <a:t>Las redes suelen implementarse mediante el uso de direcciones IPv4 privadas, según se definen en RFC 1918.</a:t>
            </a:r>
          </a:p>
          <a:p>
            <a:pPr marL="285750" indent="-285750" algn="l" rtl="0">
              <a:buFont typeface="Arial" panose="020B0604020202020204" pitchFamily="34" charset="0"/>
              <a:buChar char="•"/>
            </a:pPr>
            <a:r>
              <a:rPr lang="es-419" sz="1500">
                <a:solidFill>
                  <a:srgbClr val="000000"/>
                </a:solidFill>
              </a:rPr>
              <a:t>Las direcciones IPv4 privadas no se pueden enrutar a través de Internet y se usan dentro de una organización o sitio para permitir que los dispositivos se comuniquen localmente.</a:t>
            </a:r>
          </a:p>
          <a:p>
            <a:pPr marL="285750" indent="-285750" algn="l" rtl="0">
              <a:buFont typeface="Arial" panose="020B0604020202020204" pitchFamily="34" charset="0"/>
              <a:buChar char="•"/>
            </a:pPr>
            <a:r>
              <a:rPr lang="es-419" sz="1500">
                <a:solidFill>
                  <a:srgbClr val="000000"/>
                </a:solidFill>
              </a:rPr>
              <a:t>Para permitir que un dispositivo con una dirección IPv4 privada acceda a recursos y dispositivos fuera de la red local, primero se debe traducir la dirección privada a una dirección pública.</a:t>
            </a:r>
          </a:p>
          <a:p>
            <a:pPr marL="285750" indent="-285750" algn="l" rtl="0">
              <a:buFont typeface="Arial" panose="020B0604020202020204" pitchFamily="34" charset="0"/>
              <a:buChar char="•"/>
            </a:pPr>
            <a:r>
              <a:rPr lang="es-419" sz="1500">
                <a:solidFill>
                  <a:srgbClr val="000000"/>
                </a:solidFill>
              </a:rPr>
              <a:t>NAT proporciona la traducción de direcciones privadas a direcciones públicas.</a:t>
            </a:r>
          </a:p>
        </p:txBody>
      </p:sp>
      <p:graphicFrame>
        <p:nvGraphicFramePr>
          <p:cNvPr id="9" name="Content Placeholder 3">
            <a:extLst>
              <a:ext uri="{FF2B5EF4-FFF2-40B4-BE49-F238E27FC236}">
                <a16:creationId xmlns="" xmlns:a16="http://schemas.microsoft.com/office/drawing/2014/main" id="{B5F121B8-4F04-440C-B80A-CDC61C915FC4}"/>
              </a:ext>
            </a:extLst>
          </p:cNvPr>
          <p:cNvGraphicFramePr>
            <a:graphicFrameLocks/>
          </p:cNvGraphicFramePr>
          <p:nvPr>
            <p:extLst>
              <p:ext uri="{D42A27DB-BD31-4B8C-83A1-F6EECF244321}">
                <p14:modId xmlns="" xmlns:p14="http://schemas.microsoft.com/office/powerpoint/2010/main" val="3893219229"/>
              </p:ext>
            </p:extLst>
          </p:nvPr>
        </p:nvGraphicFramePr>
        <p:xfrm>
          <a:off x="5016842" y="1219248"/>
          <a:ext cx="3723503" cy="1539768"/>
        </p:xfrm>
        <a:graphic>
          <a:graphicData uri="http://schemas.openxmlformats.org/drawingml/2006/table">
            <a:tbl>
              <a:tblPr firstRow="1" bandRow="1">
                <a:tableStyleId>{5C22544A-7EE6-4342-B048-85BDC9FD1C3A}</a:tableStyleId>
              </a:tblPr>
              <a:tblGrid>
                <a:gridCol w="595194">
                  <a:extLst>
                    <a:ext uri="{9D8B030D-6E8A-4147-A177-3AD203B41FA5}">
                      <a16:colId xmlns="" xmlns:a16="http://schemas.microsoft.com/office/drawing/2014/main" val="20001"/>
                    </a:ext>
                  </a:extLst>
                </a:gridCol>
                <a:gridCol w="2100591">
                  <a:extLst>
                    <a:ext uri="{9D8B030D-6E8A-4147-A177-3AD203B41FA5}">
                      <a16:colId xmlns="" xmlns:a16="http://schemas.microsoft.com/office/drawing/2014/main" val="3156509146"/>
                    </a:ext>
                  </a:extLst>
                </a:gridCol>
                <a:gridCol w="1027718">
                  <a:extLst>
                    <a:ext uri="{9D8B030D-6E8A-4147-A177-3AD203B41FA5}">
                      <a16:colId xmlns="" xmlns:a16="http://schemas.microsoft.com/office/drawing/2014/main" val="20002"/>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dirty="0"/>
                        <a:t>Clase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extLst>
                  <a:ext uri="{0D108BD9-81ED-4DB2-BD59-A6C34878D82A}">
                    <a16:rowId xmlns="" xmlns:a16="http://schemas.microsoft.com/office/drawing/2014/main" val="10000"/>
                  </a:ext>
                </a:extLst>
              </a:tr>
              <a:tr h="350784">
                <a:tc>
                  <a:txBody>
                    <a:bodyPr/>
                    <a:lstStyle/>
                    <a:p>
                      <a:pPr algn="ctr" rtl="0"/>
                      <a:r>
                        <a:rPr lang="es-419" sz="1100" dirty="0" smtClean="0"/>
                        <a:t>A</a:t>
                      </a:r>
                      <a:endParaRPr lang="es-419" sz="1100" dirty="0"/>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10.0.0.0 – 10.255.255.255</a:t>
                      </a:r>
                    </a:p>
                  </a:txBody>
                  <a:tcPr marL="68580" marR="68580" marT="34290" marB="34290" anchor="ctr"/>
                </a:tc>
                <a:tc>
                  <a:txBody>
                    <a:bodyPr/>
                    <a:lstStyle/>
                    <a:p>
                      <a:pPr rtl="0"/>
                      <a:r>
                        <a:rPr lang="es-419" sz="1100"/>
                        <a:t>10.0.0.0/8</a:t>
                      </a:r>
                    </a:p>
                  </a:txBody>
                  <a:tcPr marL="68580" marR="68580" marT="34290" marB="34290" anchor="ctr"/>
                </a:tc>
                <a:extLst>
                  <a:ext uri="{0D108BD9-81ED-4DB2-BD59-A6C34878D82A}">
                    <a16:rowId xmlns="" xmlns:a16="http://schemas.microsoft.com/office/drawing/2014/main" val="10001"/>
                  </a:ext>
                </a:extLst>
              </a:tr>
              <a:tr h="350784">
                <a:tc>
                  <a:txBody>
                    <a:bodyPr/>
                    <a:lstStyle/>
                    <a:p>
                      <a:pPr algn="ctr" rtl="0"/>
                      <a:r>
                        <a:rPr lang="es-419" sz="1100"/>
                        <a:t>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172.16.0.0 – 172.31.255.255</a:t>
                      </a:r>
                    </a:p>
                  </a:txBody>
                  <a:tcPr marL="68580" marR="68580" marT="34290" marB="34290" anchor="ctr"/>
                </a:tc>
                <a:tc>
                  <a:txBody>
                    <a:bodyPr/>
                    <a:lstStyle/>
                    <a:p>
                      <a:pPr rtl="0"/>
                      <a:r>
                        <a:rPr lang="es-419" sz="1100"/>
                        <a:t>172.16.0.0/12</a:t>
                      </a:r>
                    </a:p>
                  </a:txBody>
                  <a:tcPr marL="68580" marR="68580" marT="34290" marB="34290" anchor="ctr"/>
                </a:tc>
                <a:extLst>
                  <a:ext uri="{0D108BD9-81ED-4DB2-BD59-A6C34878D82A}">
                    <a16:rowId xmlns="" xmlns:a16="http://schemas.microsoft.com/office/drawing/2014/main" val="10006"/>
                  </a:ext>
                </a:extLst>
              </a:tr>
              <a:tr h="350784">
                <a:tc>
                  <a:txBody>
                    <a:bodyPr/>
                    <a:lstStyle/>
                    <a:p>
                      <a:pPr algn="ctr" rtl="0"/>
                      <a:r>
                        <a:rPr lang="es-419" sz="1100"/>
                        <a:t>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192.168.0.0 – 192.168.255.255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192.168.0.0/16</a:t>
                      </a:r>
                    </a:p>
                  </a:txBody>
                  <a:tcPr marL="68580" marR="68580" marT="34290" marB="34290" anchor="ctr"/>
                </a:tc>
                <a:extLst>
                  <a:ext uri="{0D108BD9-81ED-4DB2-BD59-A6C34878D82A}">
                    <a16:rowId xmlns="" xmlns:a16="http://schemas.microsoft.com/office/drawing/2014/main" val="10008"/>
                  </a:ext>
                </a:extLst>
              </a:tr>
            </a:tbl>
          </a:graphicData>
        </a:graphic>
      </p:graphicFrame>
      <p:pic>
        <p:nvPicPr>
          <p:cNvPr id="8" name="Picture 7">
            <a:extLst>
              <a:ext uri="{FF2B5EF4-FFF2-40B4-BE49-F238E27FC236}">
                <a16:creationId xmlns="" xmlns:a16="http://schemas.microsoft.com/office/drawing/2014/main" id="{515380D8-C9C9-44F5-9C37-38ABF708F5E6}"/>
              </a:ext>
            </a:extLst>
          </p:cNvPr>
          <p:cNvPicPr>
            <a:picLocks noChangeAspect="1"/>
          </p:cNvPicPr>
          <p:nvPr/>
        </p:nvPicPr>
        <p:blipFill>
          <a:blip r:embed="rId3"/>
          <a:stretch>
            <a:fillRect/>
          </a:stretch>
        </p:blipFill>
        <p:spPr>
          <a:xfrm>
            <a:off x="5016842" y="3079599"/>
            <a:ext cx="3621817" cy="1305119"/>
          </a:xfrm>
          <a:prstGeom prst="rect">
            <a:avLst/>
          </a:prstGeom>
        </p:spPr>
      </p:pic>
    </p:spTree>
    <p:extLst>
      <p:ext uri="{BB962C8B-B14F-4D97-AF65-F5344CB8AC3E}">
        <p14:creationId xmlns="" xmlns:p14="http://schemas.microsoft.com/office/powerpoint/2010/main" val="16710648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6.6 PAT</a:t>
            </a:r>
          </a:p>
        </p:txBody>
      </p:sp>
    </p:spTree>
    <p:custDataLst>
      <p:tags r:id="rId1"/>
    </p:custDataLst>
    <p:extLst>
      <p:ext uri="{BB962C8B-B14F-4D97-AF65-F5344CB8AC3E}">
        <p14:creationId xmlns="" xmlns:p14="http://schemas.microsoft.com/office/powerpoint/2010/main" val="2967422330"/>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r>
              <a:rPr lang="en-US"/>
              <a:t/>
            </a:r>
            <a:br>
              <a:rPr lang="en-US"/>
            </a:br>
            <a:r>
              <a:rPr lang="es-419" sz="2400"/>
              <a:t>Configurar PAT para usar una única dirección IPv4</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007836" cy="2076968"/>
          </a:xfrm>
        </p:spPr>
        <p:txBody>
          <a:bodyPr/>
          <a:lstStyle/>
          <a:p>
            <a:pPr marL="0" indent="0" algn="l" rtl="0"/>
            <a:r>
              <a:rPr lang="es-419" sz="1600" dirty="0">
                <a:solidFill>
                  <a:srgbClr val="000000"/>
                </a:solidFill>
              </a:rPr>
              <a:t>Para configurar PAT para que utilice una sola dirección IPv4, agregue la palabra clave </a:t>
            </a:r>
            <a:r>
              <a:rPr lang="es-419" sz="1600" b="1" dirty="0">
                <a:solidFill>
                  <a:srgbClr val="000000"/>
                </a:solidFill>
              </a:rPr>
              <a:t>overload</a:t>
            </a:r>
            <a:r>
              <a:rPr lang="es-419" sz="1600" dirty="0">
                <a:solidFill>
                  <a:srgbClr val="000000"/>
                </a:solidFill>
              </a:rPr>
              <a:t> al comando </a:t>
            </a:r>
            <a:r>
              <a:rPr lang="es-419" sz="1600" b="1" dirty="0">
                <a:solidFill>
                  <a:srgbClr val="000000"/>
                </a:solidFill>
              </a:rPr>
              <a:t>ip nat inside source</a:t>
            </a:r>
            <a:r>
              <a:rPr lang="es-419" sz="1600" dirty="0">
                <a:solidFill>
                  <a:srgbClr val="000000"/>
                </a:solidFill>
              </a:rPr>
              <a:t> .</a:t>
            </a:r>
          </a:p>
          <a:p>
            <a:pPr marL="0" indent="0" algn="l"/>
            <a:endParaRPr lang="en-US" sz="1600" dirty="0">
              <a:solidFill>
                <a:srgbClr val="000000"/>
              </a:solidFill>
            </a:endParaRPr>
          </a:p>
          <a:p>
            <a:pPr marL="0" indent="0" algn="l" rtl="0"/>
            <a:r>
              <a:rPr lang="es-419" sz="1600" dirty="0">
                <a:solidFill>
                  <a:srgbClr val="000000"/>
                </a:solidFill>
              </a:rPr>
              <a:t>En el ejemplo, todos los hosts de la red 192.168.0.0/16 (coincidencia ACL 1) que envían tráfico a través del router R2 a Internet se traducirán a la dirección IPv4 209.165.200.225 (dirección IPv4 de la interfaz S0 </a:t>
            </a:r>
            <a:r>
              <a:rPr lang="es-419" sz="1600">
                <a:solidFill>
                  <a:srgbClr val="000000"/>
                </a:solidFill>
              </a:rPr>
              <a:t>/ </a:t>
            </a:r>
            <a:r>
              <a:rPr lang="es-419" sz="1600" smtClean="0">
                <a:solidFill>
                  <a:srgbClr val="000000"/>
                </a:solidFill>
              </a:rPr>
              <a:t>1/1). </a:t>
            </a:r>
            <a:r>
              <a:rPr lang="es-419" sz="1600" dirty="0">
                <a:solidFill>
                  <a:srgbClr val="000000"/>
                </a:solidFill>
              </a:rPr>
              <a:t>Los flujos de tráfico se identificarán mediante números de puerto en la tabla NAT porque la palabra clave de  </a:t>
            </a:r>
            <a:r>
              <a:rPr lang="es-419" sz="1600" b="1" dirty="0">
                <a:solidFill>
                  <a:srgbClr val="000000"/>
                </a:solidFill>
              </a:rPr>
              <a:t>overload</a:t>
            </a:r>
            <a:r>
              <a:rPr lang="es-419" sz="1600" dirty="0">
                <a:solidFill>
                  <a:srgbClr val="000000"/>
                </a:solidFill>
              </a:rPr>
              <a:t> está configurada.</a:t>
            </a:r>
          </a:p>
          <a:p>
            <a:pPr marL="0" indent="0" algn="l"/>
            <a:endParaRPr lang="en-US" sz="1800" dirty="0">
              <a:solidFill>
                <a:srgbClr val="000000"/>
              </a:solidFill>
            </a:endParaRPr>
          </a:p>
        </p:txBody>
      </p:sp>
      <p:sp>
        <p:nvSpPr>
          <p:cNvPr id="6" name="TextBox 5">
            <a:extLst>
              <a:ext uri="{FF2B5EF4-FFF2-40B4-BE49-F238E27FC236}">
                <a16:creationId xmlns="" xmlns:a16="http://schemas.microsoft.com/office/drawing/2014/main" id="{8E4D9B25-7DC2-4015-BF3F-0D2A1A29248A}"/>
              </a:ext>
            </a:extLst>
          </p:cNvPr>
          <p:cNvSpPr txBox="1"/>
          <p:nvPr/>
        </p:nvSpPr>
        <p:spPr>
          <a:xfrm>
            <a:off x="431971" y="3064669"/>
            <a:ext cx="8280058" cy="1223412"/>
          </a:xfrm>
          <a:prstGeom prst="rect">
            <a:avLst/>
          </a:prstGeom>
          <a:solidFill>
            <a:srgbClr val="000000"/>
          </a:solidFill>
        </p:spPr>
        <p:txBody>
          <a:bodyPr wrap="square" rtlCol="0">
            <a:spAutoFit/>
          </a:bodyPr>
          <a:lstStyle/>
          <a:p>
            <a:pPr rtl="0"/>
            <a:r>
              <a:rPr lang="es-419" sz="1050" dirty="0">
                <a:solidFill>
                  <a:schemeClr val="bg1"/>
                </a:solidFill>
                <a:latin typeface="Courier New" panose="02070309020205020404" pitchFamily="49" charset="0"/>
                <a:cs typeface="Courier New" panose="02070309020205020404" pitchFamily="49" charset="0"/>
              </a:rPr>
              <a:t>R2(config)# </a:t>
            </a:r>
            <a:r>
              <a:rPr lang="es-419" sz="1050" b="1" dirty="0">
                <a:solidFill>
                  <a:schemeClr val="bg1"/>
                </a:solidFill>
                <a:latin typeface="Courier New" panose="02070309020205020404" pitchFamily="49" charset="0"/>
                <a:cs typeface="Courier New" panose="02070309020205020404" pitchFamily="49" charset="0"/>
              </a:rPr>
              <a:t>ip nat inside source list 1 interface serial </a:t>
            </a:r>
            <a:r>
              <a:rPr lang="es-419" sz="1050" b="1" dirty="0" smtClean="0">
                <a:solidFill>
                  <a:schemeClr val="bg1"/>
                </a:solidFill>
                <a:latin typeface="Courier New" panose="02070309020205020404" pitchFamily="49" charset="0"/>
                <a:cs typeface="Courier New" panose="02070309020205020404" pitchFamily="49" charset="0"/>
              </a:rPr>
              <a:t>0/1/1 </a:t>
            </a:r>
            <a:r>
              <a:rPr lang="es-419" sz="1050" b="1" dirty="0">
                <a:solidFill>
                  <a:schemeClr val="accent6">
                    <a:lumMod val="75000"/>
                  </a:schemeClr>
                </a:solidFill>
                <a:latin typeface="Courier New" panose="02070309020205020404" pitchFamily="49" charset="0"/>
                <a:cs typeface="Courier New" panose="02070309020205020404" pitchFamily="49" charset="0"/>
              </a:rPr>
              <a:t>overload</a:t>
            </a:r>
          </a:p>
          <a:p>
            <a:pPr rtl="0"/>
            <a:r>
              <a:rPr lang="es-419" sz="1050" dirty="0">
                <a:solidFill>
                  <a:schemeClr val="bg1"/>
                </a:solidFill>
                <a:latin typeface="Courier New" panose="02070309020205020404" pitchFamily="49" charset="0"/>
                <a:cs typeface="Courier New" panose="02070309020205020404" pitchFamily="49" charset="0"/>
              </a:rPr>
              <a:t>R2(config)# </a:t>
            </a:r>
            <a:r>
              <a:rPr lang="es-419" sz="1050" b="1" dirty="0">
                <a:solidFill>
                  <a:schemeClr val="bg1"/>
                </a:solidFill>
                <a:latin typeface="Courier New" panose="02070309020205020404" pitchFamily="49" charset="0"/>
                <a:cs typeface="Courier New" panose="02070309020205020404" pitchFamily="49" charset="0"/>
              </a:rPr>
              <a:t>access-list 1 permit 192.168.0.0 0.0.255.255</a:t>
            </a:r>
          </a:p>
          <a:p>
            <a:pPr rtl="0"/>
            <a:r>
              <a:rPr lang="es-419" sz="1050" dirty="0">
                <a:solidFill>
                  <a:schemeClr val="bg1"/>
                </a:solidFill>
                <a:latin typeface="Courier New" panose="02070309020205020404" pitchFamily="49" charset="0"/>
                <a:cs typeface="Courier New" panose="02070309020205020404" pitchFamily="49" charset="0"/>
              </a:rPr>
              <a:t>R2 (config) # </a:t>
            </a:r>
            <a:r>
              <a:rPr lang="es-419" sz="1050" b="1" dirty="0">
                <a:solidFill>
                  <a:schemeClr val="bg1"/>
                </a:solidFill>
                <a:latin typeface="Courier New" panose="02070309020205020404" pitchFamily="49" charset="0"/>
                <a:cs typeface="Courier New" panose="02070309020205020404" pitchFamily="49" charset="0"/>
              </a:rPr>
              <a:t>interfaz serial0/1/0</a:t>
            </a:r>
          </a:p>
          <a:p>
            <a:pPr rtl="0"/>
            <a:r>
              <a:rPr lang="es-419" sz="1050" dirty="0">
                <a:solidFill>
                  <a:schemeClr val="bg1"/>
                </a:solidFill>
                <a:latin typeface="Courier New" panose="02070309020205020404" pitchFamily="49" charset="0"/>
                <a:cs typeface="Courier New" panose="02070309020205020404" pitchFamily="49" charset="0"/>
              </a:rPr>
              <a:t>R2(config-if)# </a:t>
            </a:r>
            <a:r>
              <a:rPr lang="es-419" sz="1050" b="1" dirty="0">
                <a:solidFill>
                  <a:schemeClr val="bg1"/>
                </a:solidFill>
                <a:latin typeface="Courier New" panose="02070309020205020404" pitchFamily="49" charset="0"/>
                <a:cs typeface="Courier New" panose="02070309020205020404" pitchFamily="49" charset="0"/>
              </a:rPr>
              <a:t>ip nat inside</a:t>
            </a:r>
          </a:p>
          <a:p>
            <a:pPr rtl="0"/>
            <a:r>
              <a:rPr lang="es-419" sz="1050" dirty="0">
                <a:solidFill>
                  <a:schemeClr val="bg1"/>
                </a:solidFill>
                <a:latin typeface="Courier New" panose="02070309020205020404" pitchFamily="49" charset="0"/>
                <a:cs typeface="Courier New" panose="02070309020205020404" pitchFamily="49" charset="0"/>
              </a:rPr>
              <a:t>R2(config-if)# </a:t>
            </a:r>
            <a:r>
              <a:rPr lang="es-419" sz="1050" b="1" dirty="0">
                <a:solidFill>
                  <a:schemeClr val="bg1"/>
                </a:solidFill>
                <a:latin typeface="Courier New" panose="02070309020205020404" pitchFamily="49" charset="0"/>
                <a:cs typeface="Courier New" panose="02070309020205020404" pitchFamily="49" charset="0"/>
              </a:rPr>
              <a:t>exit</a:t>
            </a:r>
          </a:p>
          <a:p>
            <a:pPr rtl="0"/>
            <a:r>
              <a:rPr lang="es-419" sz="1050" dirty="0">
                <a:solidFill>
                  <a:schemeClr val="bg1"/>
                </a:solidFill>
                <a:latin typeface="Courier New" panose="02070309020205020404" pitchFamily="49" charset="0"/>
                <a:cs typeface="Courier New" panose="02070309020205020404" pitchFamily="49" charset="0"/>
              </a:rPr>
              <a:t>R2 (config) # </a:t>
            </a:r>
            <a:r>
              <a:rPr lang="es-419" sz="1050" b="1" dirty="0">
                <a:solidFill>
                  <a:schemeClr val="bg1"/>
                </a:solidFill>
                <a:latin typeface="Courier New" panose="02070309020205020404" pitchFamily="49" charset="0"/>
                <a:cs typeface="Courier New" panose="02070309020205020404" pitchFamily="49" charset="0"/>
              </a:rPr>
              <a:t>interfaz Serial0/1/1</a:t>
            </a:r>
          </a:p>
          <a:p>
            <a:pPr rtl="0"/>
            <a:r>
              <a:rPr lang="es-419" sz="1050" dirty="0">
                <a:solidFill>
                  <a:schemeClr val="bg1"/>
                </a:solidFill>
                <a:latin typeface="Courier New" panose="02070309020205020404" pitchFamily="49" charset="0"/>
                <a:cs typeface="Courier New" panose="02070309020205020404" pitchFamily="49" charset="0"/>
              </a:rPr>
              <a:t>R2(config-if)# </a:t>
            </a:r>
            <a:r>
              <a:rPr lang="es-419" sz="1050" b="1" dirty="0">
                <a:solidFill>
                  <a:schemeClr val="bg1"/>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 xmlns:p14="http://schemas.microsoft.com/office/powerpoint/2010/main" val="24730451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a:t>
            </a:r>
            <a:r>
              <a:rPr lang="en-US"/>
              <a:t/>
            </a:r>
            <a:br>
              <a:rPr lang="en-US"/>
            </a:br>
            <a:r>
              <a:rPr lang="es-419" sz="2400"/>
              <a:t>Configurar PAT para usar un grupo de direcciones</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568082" y="823837"/>
            <a:ext cx="8007836" cy="2076968"/>
          </a:xfrm>
        </p:spPr>
        <p:txBody>
          <a:bodyPr/>
          <a:lstStyle/>
          <a:p>
            <a:pPr marL="0" indent="0" algn="l" rtl="0"/>
            <a:r>
              <a:rPr lang="es-419" sz="1600">
                <a:solidFill>
                  <a:srgbClr val="000000"/>
                </a:solidFill>
              </a:rPr>
              <a:t>Un ISP puede asignar más de una dirección IPv4 pública a una organización. En este escenario, la organización puede configurar PAT para utilizar un grupo de direcciones públicas IPv4 para la traducción.</a:t>
            </a:r>
          </a:p>
          <a:p>
            <a:pPr marL="0" indent="0" algn="l" rtl="0"/>
            <a:r>
              <a:rPr lang="es-419" sz="1600">
                <a:solidFill>
                  <a:srgbClr val="000000"/>
                </a:solidFill>
              </a:rPr>
              <a:t>Para configurar PAT para un grupo de direcciones NAT dinámico, simplemente agregue la palabra clave </a:t>
            </a:r>
            <a:r>
              <a:rPr lang="es-419" sz="1600" b="1">
                <a:solidFill>
                  <a:srgbClr val="000000"/>
                </a:solidFill>
              </a:rPr>
              <a:t>overload</a:t>
            </a:r>
            <a:r>
              <a:rPr lang="es-419" sz="1600">
                <a:solidFill>
                  <a:srgbClr val="000000"/>
                </a:solidFill>
              </a:rPr>
              <a:t> al comando </a:t>
            </a:r>
            <a:r>
              <a:rPr lang="es-419" sz="1600" b="1">
                <a:solidFill>
                  <a:srgbClr val="000000"/>
                </a:solidFill>
              </a:rPr>
              <a:t>ip nat inside source</a:t>
            </a:r>
            <a:r>
              <a:rPr lang="es-419" sz="1600">
                <a:solidFill>
                  <a:srgbClr val="000000"/>
                </a:solidFill>
              </a:rPr>
              <a:t> .</a:t>
            </a:r>
          </a:p>
          <a:p>
            <a:pPr marL="0" indent="0" algn="l"/>
            <a:endParaRPr lang="en-US" sz="1600">
              <a:solidFill>
                <a:srgbClr val="000000"/>
              </a:solidFill>
            </a:endParaRPr>
          </a:p>
          <a:p>
            <a:pPr marL="0" indent="0" algn="l" rtl="0"/>
            <a:r>
              <a:rPr lang="es-419" sz="1600">
                <a:solidFill>
                  <a:srgbClr val="000000"/>
                </a:solidFill>
              </a:rPr>
              <a:t>En el ejemplo, NAT-POOL2 está enlazado a una ACL para permitir la traducción de 192.168.0.0/16. Estos hosts pueden compartir una dirección IPv4 del grupo porque PAT está habilitado con la palabra clave </a:t>
            </a:r>
            <a:r>
              <a:rPr lang="es-419" sz="1600" b="1">
                <a:solidFill>
                  <a:srgbClr val="000000"/>
                </a:solidFill>
              </a:rPr>
              <a:t>overload</a:t>
            </a:r>
            <a:r>
              <a:rPr lang="es-419" sz="1400">
                <a:solidFill>
                  <a:srgbClr val="000000"/>
                </a:solidFill>
              </a:rPr>
              <a:t>. </a:t>
            </a:r>
          </a:p>
        </p:txBody>
      </p:sp>
      <p:sp>
        <p:nvSpPr>
          <p:cNvPr id="6" name="TextBox 5">
            <a:extLst>
              <a:ext uri="{FF2B5EF4-FFF2-40B4-BE49-F238E27FC236}">
                <a16:creationId xmlns="" xmlns:a16="http://schemas.microsoft.com/office/drawing/2014/main" id="{8E4D9B25-7DC2-4015-BF3F-0D2A1A29248A}"/>
              </a:ext>
            </a:extLst>
          </p:cNvPr>
          <p:cNvSpPr txBox="1"/>
          <p:nvPr/>
        </p:nvSpPr>
        <p:spPr>
          <a:xfrm>
            <a:off x="431971" y="3281179"/>
            <a:ext cx="8280058" cy="1223412"/>
          </a:xfrm>
          <a:prstGeom prst="rect">
            <a:avLst/>
          </a:prstGeom>
          <a:solidFill>
            <a:srgbClr val="000000"/>
          </a:solidFill>
        </p:spPr>
        <p:txBody>
          <a:bodyPr wrap="square" rtlCol="0">
            <a:spAutoFit/>
          </a:bodyPr>
          <a:lstStyle/>
          <a:p>
            <a:pPr rtl="0"/>
            <a:r>
              <a:rPr lang="es-419" sz="1050" dirty="0">
                <a:solidFill>
                  <a:schemeClr val="bg1"/>
                </a:solidFill>
                <a:latin typeface="Courier New" panose="02070309020205020404" pitchFamily="49" charset="0"/>
                <a:cs typeface="Courier New" panose="02070309020205020404" pitchFamily="49" charset="0"/>
              </a:rPr>
              <a:t>R2(config)# ip nat pool NAT-POOL2 209.165.200.226 209.165.200.240 netmask 255.255.255.224</a:t>
            </a:r>
          </a:p>
          <a:p>
            <a:pPr rtl="0"/>
            <a:r>
              <a:rPr lang="es-419" sz="1050" dirty="0">
                <a:solidFill>
                  <a:schemeClr val="bg1"/>
                </a:solidFill>
                <a:latin typeface="Courier New" panose="02070309020205020404" pitchFamily="49" charset="0"/>
                <a:cs typeface="Courier New" panose="02070309020205020404" pitchFamily="49" charset="0"/>
              </a:rPr>
              <a:t>R2(config)# access-list 1 permit 192.168.0.0 0.0.255.255</a:t>
            </a:r>
          </a:p>
          <a:p>
            <a:pPr rtl="0"/>
            <a:r>
              <a:rPr lang="es-419" sz="1050" dirty="0">
                <a:solidFill>
                  <a:schemeClr val="bg1"/>
                </a:solidFill>
                <a:latin typeface="Courier New" panose="02070309020205020404" pitchFamily="49" charset="0"/>
                <a:cs typeface="Courier New" panose="02070309020205020404" pitchFamily="49" charset="0"/>
              </a:rPr>
              <a:t>R2(config)# ip nat inside source list 1 pool NAT-POOL2 </a:t>
            </a:r>
            <a:r>
              <a:rPr lang="es-419" sz="1050" dirty="0">
                <a:solidFill>
                  <a:schemeClr val="accent6">
                    <a:lumMod val="75000"/>
                  </a:schemeClr>
                </a:solidFill>
                <a:latin typeface="Courier New" panose="02070309020205020404" pitchFamily="49" charset="0"/>
                <a:cs typeface="Courier New" panose="02070309020205020404" pitchFamily="49" charset="0"/>
              </a:rPr>
              <a:t>overload</a:t>
            </a:r>
          </a:p>
          <a:p>
            <a:pPr rtl="0"/>
            <a:r>
              <a:rPr lang="es-419" sz="1050" dirty="0">
                <a:solidFill>
                  <a:schemeClr val="bg1"/>
                </a:solidFill>
                <a:latin typeface="Courier New" panose="02070309020205020404" pitchFamily="49" charset="0"/>
                <a:cs typeface="Courier New" panose="02070309020205020404" pitchFamily="49" charset="0"/>
              </a:rPr>
              <a:t>R2(config)# interface serial0/1/0</a:t>
            </a:r>
          </a:p>
          <a:p>
            <a:pPr rtl="0"/>
            <a:r>
              <a:rPr lang="es-419" sz="1050" dirty="0">
                <a:solidFill>
                  <a:schemeClr val="bg1"/>
                </a:solidFill>
                <a:latin typeface="Courier New" panose="02070309020205020404" pitchFamily="49" charset="0"/>
                <a:cs typeface="Courier New" panose="02070309020205020404" pitchFamily="49" charset="0"/>
              </a:rPr>
              <a:t>R2(config-if)# ip nat inside</a:t>
            </a:r>
          </a:p>
          <a:p>
            <a:pPr rtl="0"/>
            <a:r>
              <a:rPr lang="es-419" sz="1050" dirty="0">
                <a:solidFill>
                  <a:schemeClr val="bg1"/>
                </a:solidFill>
                <a:latin typeface="Courier New" panose="02070309020205020404" pitchFamily="49" charset="0"/>
                <a:cs typeface="Courier New" panose="02070309020205020404" pitchFamily="49" charset="0"/>
              </a:rPr>
              <a:t>R2 (config-if) # interfaz </a:t>
            </a:r>
            <a:r>
              <a:rPr lang="es-419" sz="1050" dirty="0" smtClean="0">
                <a:solidFill>
                  <a:schemeClr val="bg1"/>
                </a:solidFill>
                <a:latin typeface="Courier New" panose="02070309020205020404" pitchFamily="49" charset="0"/>
                <a:cs typeface="Courier New" panose="02070309020205020404" pitchFamily="49" charset="0"/>
              </a:rPr>
              <a:t>serial0/1/1</a:t>
            </a:r>
            <a:endParaRPr lang="es-419" sz="1050" dirty="0">
              <a:solidFill>
                <a:schemeClr val="bg1"/>
              </a:solidFill>
              <a:latin typeface="Courier New" panose="02070309020205020404" pitchFamily="49" charset="0"/>
              <a:cs typeface="Courier New" panose="02070309020205020404" pitchFamily="49" charset="0"/>
            </a:endParaRPr>
          </a:p>
          <a:p>
            <a:pPr rtl="0"/>
            <a:r>
              <a:rPr lang="es-419" sz="1050" dirty="0">
                <a:solidFill>
                  <a:schemeClr val="bg1"/>
                </a:solidFill>
                <a:latin typeface="Courier New" panose="02070309020205020404" pitchFamily="49" charset="0"/>
                <a:cs typeface="Courier New" panose="02070309020205020404" pitchFamily="49" charset="0"/>
              </a:rPr>
              <a:t>R2(config-if)# ip nat outside</a:t>
            </a:r>
          </a:p>
        </p:txBody>
      </p:sp>
    </p:spTree>
    <p:extLst>
      <p:ext uri="{BB962C8B-B14F-4D97-AF65-F5344CB8AC3E}">
        <p14:creationId xmlns="" xmlns:p14="http://schemas.microsoft.com/office/powerpoint/2010/main" val="2347802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r>
              <a:rPr lang="en-US"/>
              <a:t/>
            </a:r>
            <a:br>
              <a:rPr lang="en-US"/>
            </a:br>
            <a:r>
              <a:rPr lang="es-419" sz="2400"/>
              <a:t>Analizar PAT - Servidor a PC</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0" y="855419"/>
            <a:ext cx="4235669" cy="3815706"/>
          </a:xfrm>
        </p:spPr>
        <p:txBody>
          <a:bodyPr/>
          <a:lstStyle/>
          <a:p>
            <a:pPr marL="342900" indent="-342900" algn="l" rtl="0">
              <a:buFont typeface="+mj-lt"/>
              <a:buAutoNum type="arabicPeriod"/>
            </a:pPr>
            <a:r>
              <a:rPr lang="es-419" sz="1600">
                <a:solidFill>
                  <a:srgbClr val="000000"/>
                </a:solidFill>
              </a:rPr>
              <a:t>PC1 y PC2 envían paquetes a Svr1 y Svr2.</a:t>
            </a:r>
          </a:p>
          <a:p>
            <a:pPr marL="342900" indent="-342900" algn="l" rtl="0">
              <a:buFont typeface="+mj-lt"/>
              <a:buAutoNum type="arabicPeriod"/>
            </a:pPr>
            <a:r>
              <a:rPr lang="es-419" sz="1600">
                <a:solidFill>
                  <a:srgbClr val="000000"/>
                </a:solidFill>
              </a:rPr>
              <a:t>El paquete de la PC1 llega primero al R2. R2 modifica la dirección IPv4 de origen a 209.165.200.225 (dirección global interna). El paquete se reenvía a Svr1.</a:t>
            </a:r>
          </a:p>
          <a:p>
            <a:pPr marL="342900" indent="-342900" algn="l" rtl="0">
              <a:buFont typeface="+mj-lt"/>
              <a:buAutoNum type="arabicPeriod"/>
            </a:pPr>
            <a:r>
              <a:rPr lang="es-419" sz="1600">
                <a:solidFill>
                  <a:srgbClr val="000000"/>
                </a:solidFill>
              </a:rPr>
              <a:t>El paquete de la PC2 llega a R2. PAT cambia la dirección origen IPv4 de la PC2 a la dirección global interna 209.165.200.225. La PC2 tiene el mismo número de puerto de origen que la traducción para PC1. PAT aumenta el número de puerto de origen hasta que sea un valor único en su tabla. En este caso, 1445.</a:t>
            </a:r>
          </a:p>
        </p:txBody>
      </p:sp>
      <p:pic>
        <p:nvPicPr>
          <p:cNvPr id="2" name="Picture 1">
            <a:extLst>
              <a:ext uri="{FF2B5EF4-FFF2-40B4-BE49-F238E27FC236}">
                <a16:creationId xmlns=""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 xmlns:p14="http://schemas.microsoft.com/office/powerpoint/2010/main" val="33410508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r>
              <a:rPr lang="en-US"/>
              <a:t/>
            </a:r>
            <a:br>
              <a:rPr lang="en-US"/>
            </a:br>
            <a:r>
              <a:rPr lang="es-419" sz="2400"/>
              <a:t>Analizar PAT - Servidor a PC</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122548" y="855419"/>
            <a:ext cx="4113121" cy="3815706"/>
          </a:xfrm>
        </p:spPr>
        <p:txBody>
          <a:bodyPr/>
          <a:lstStyle/>
          <a:p>
            <a:pPr marL="342900" indent="-342900" algn="l" rtl="0">
              <a:buFont typeface="+mj-lt"/>
              <a:buAutoNum type="arabicPeriod"/>
            </a:pPr>
            <a:r>
              <a:rPr lang="es-419" sz="1600">
                <a:solidFill>
                  <a:srgbClr val="000000"/>
                </a:solidFill>
              </a:rPr>
              <a:t>PC1 y PC2 envían paquetes a Svr1 y Svr2.</a:t>
            </a:r>
          </a:p>
          <a:p>
            <a:pPr marL="342900" indent="-342900" algn="l" rtl="0">
              <a:buFont typeface="+mj-lt"/>
              <a:buAutoNum type="arabicPeriod"/>
            </a:pPr>
            <a:r>
              <a:rPr lang="es-419" sz="1600">
                <a:solidFill>
                  <a:srgbClr val="000000"/>
                </a:solidFill>
              </a:rPr>
              <a:t>El paquete de la PC1 llega primero al R2. R2 modifica la dirección IPv4 de origen a 209.165.200.225 (dirección global interna). El paquete se reenvía a Svr1.</a:t>
            </a:r>
          </a:p>
          <a:p>
            <a:pPr marL="342900" indent="-342900" algn="l" rtl="0">
              <a:buFont typeface="+mj-lt"/>
              <a:buAutoNum type="arabicPeriod"/>
            </a:pPr>
            <a:r>
              <a:rPr lang="es-419" sz="1600">
                <a:solidFill>
                  <a:srgbClr val="000000"/>
                </a:solidFill>
              </a:rPr>
              <a:t>El paquete de la PC2 llega a R2. PAT cambia la dirección origen IPv4 de la PC2 a la dirección global interna 209.165.200.225. La PC2 tiene el mismo número de puerto de origen que la traducción para PC1. PAT aumenta el número de puerto de origen hasta que sea un valor único en su tabla. En este caso, es 1445.</a:t>
            </a:r>
          </a:p>
        </p:txBody>
      </p:sp>
      <p:pic>
        <p:nvPicPr>
          <p:cNvPr id="2" name="Picture 1">
            <a:extLst>
              <a:ext uri="{FF2B5EF4-FFF2-40B4-BE49-F238E27FC236}">
                <a16:creationId xmlns=""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 xmlns:p14="http://schemas.microsoft.com/office/powerpoint/2010/main" val="23729348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r>
              <a:rPr lang="en-US"/>
              <a:t/>
            </a:r>
            <a:br>
              <a:rPr lang="en-US"/>
            </a:br>
            <a:r>
              <a:rPr lang="es-419" sz="2400"/>
              <a:t>Analizar PAT - Servidor a PC</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141402" y="855419"/>
            <a:ext cx="4404123" cy="3815706"/>
          </a:xfrm>
        </p:spPr>
        <p:txBody>
          <a:bodyPr/>
          <a:lstStyle/>
          <a:p>
            <a:pPr marL="342900" indent="-342900" algn="l" rtl="0">
              <a:buFont typeface="+mj-lt"/>
              <a:buAutoNum type="arabicPeriod"/>
            </a:pPr>
            <a:r>
              <a:rPr lang="es-419" sz="1600">
                <a:solidFill>
                  <a:srgbClr val="000000"/>
                </a:solidFill>
              </a:rPr>
              <a:t>Los servidores usan el puerto de origen del paquete recibido como puerto de destino y la dirección de origen como dirección de destino para el tráfico de retorno.</a:t>
            </a:r>
          </a:p>
          <a:p>
            <a:pPr marL="342900" indent="-342900" algn="l" rtl="0">
              <a:buFont typeface="+mj-lt"/>
              <a:buAutoNum type="arabicPeriod"/>
            </a:pPr>
            <a:r>
              <a:rPr lang="es-419" sz="1600">
                <a:solidFill>
                  <a:srgbClr val="000000"/>
                </a:solidFill>
              </a:rPr>
              <a:t>R2 cambia la dirección IPv4 de destino del paquete de Srv1 de 209.165.200.225 a 192.168.10.10 y reenvía el paquete hacia PC1.</a:t>
            </a:r>
          </a:p>
          <a:p>
            <a:pPr marL="342900" indent="-342900" algn="l" rtl="0">
              <a:buFont typeface="+mj-lt"/>
              <a:buAutoNum type="arabicPeriod"/>
            </a:pPr>
            <a:r>
              <a:rPr lang="es-419" sz="1600">
                <a:solidFill>
                  <a:srgbClr val="000000"/>
                </a:solidFill>
              </a:rPr>
              <a:t>R2 cambia la dirección de destino del paquete de Srv2. de 209.165.200.225 a 192.168.10.11. y modifica el puerto de destino a su valor original de 1444. Luego, el paquete se reenvía hacia la PC2.</a:t>
            </a:r>
          </a:p>
        </p:txBody>
      </p:sp>
      <p:pic>
        <p:nvPicPr>
          <p:cNvPr id="5" name="Picture 4">
            <a:extLst>
              <a:ext uri="{FF2B5EF4-FFF2-40B4-BE49-F238E27FC236}">
                <a16:creationId xmlns="" xmlns:a16="http://schemas.microsoft.com/office/drawing/2014/main" id="{97FFE441-D27A-4F87-9509-A545F38ACF1E}"/>
              </a:ext>
            </a:extLst>
          </p:cNvPr>
          <p:cNvPicPr>
            <a:picLocks noChangeAspect="1"/>
          </p:cNvPicPr>
          <p:nvPr/>
        </p:nvPicPr>
        <p:blipFill>
          <a:blip r:embed="rId3"/>
          <a:stretch>
            <a:fillRect/>
          </a:stretch>
        </p:blipFill>
        <p:spPr>
          <a:xfrm>
            <a:off x="4762922" y="731837"/>
            <a:ext cx="4113556" cy="3815706"/>
          </a:xfrm>
          <a:prstGeom prst="rect">
            <a:avLst/>
          </a:prstGeom>
        </p:spPr>
      </p:pic>
    </p:spTree>
    <p:extLst>
      <p:ext uri="{BB962C8B-B14F-4D97-AF65-F5344CB8AC3E}">
        <p14:creationId xmlns="" xmlns:p14="http://schemas.microsoft.com/office/powerpoint/2010/main" val="19951049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a:t>
            </a:r>
            <a:r>
              <a:rPr lang="en-US"/>
              <a:t/>
            </a:r>
            <a:br>
              <a:rPr lang="en-US"/>
            </a:br>
            <a:r>
              <a:rPr lang="es-419" sz="2400"/>
              <a:t>Verificar PAT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0" y="855419"/>
            <a:ext cx="7913517" cy="1524809"/>
          </a:xfrm>
        </p:spPr>
        <p:txBody>
          <a:bodyPr/>
          <a:lstStyle/>
          <a:p>
            <a:pPr marL="0" indent="0" algn="l" rtl="0"/>
            <a:r>
              <a:rPr lang="es-419" sz="1600" dirty="0">
                <a:solidFill>
                  <a:srgbClr val="000000"/>
                </a:solidFill>
              </a:rPr>
              <a:t>Los mismos comandos utilizados para verificar NAT estático y dinámico se utilizan para verificar PAT. El comando </a:t>
            </a:r>
            <a:r>
              <a:rPr lang="es-419" sz="1600" b="1" dirty="0">
                <a:solidFill>
                  <a:srgbClr val="000000"/>
                </a:solidFill>
              </a:rPr>
              <a:t>show ip nat translations</a:t>
            </a:r>
            <a:r>
              <a:rPr lang="es-419" sz="1600" dirty="0">
                <a:solidFill>
                  <a:srgbClr val="000000"/>
                </a:solidFill>
              </a:rPr>
              <a:t> muestra las traducciones de dos hosts distintos a servidores web distintos. Observe que se asigna la misma dirección IPv4 </a:t>
            </a:r>
            <a:r>
              <a:rPr lang="es-419" sz="1600" dirty="0" smtClean="0">
                <a:solidFill>
                  <a:srgbClr val="000000"/>
                </a:solidFill>
              </a:rPr>
              <a:t>209.165.200.225 </a:t>
            </a:r>
            <a:r>
              <a:rPr lang="es-419" sz="1600" dirty="0">
                <a:solidFill>
                  <a:srgbClr val="000000"/>
                </a:solidFill>
              </a:rPr>
              <a:t>(dirección global interna) a dos hosts internos distintos. Los números de puerto de origen en la tabla de NAT distinguen las dos transacciones.</a:t>
            </a:r>
          </a:p>
        </p:txBody>
      </p:sp>
      <p:sp>
        <p:nvSpPr>
          <p:cNvPr id="6" name="TextBox 5">
            <a:extLst>
              <a:ext uri="{FF2B5EF4-FFF2-40B4-BE49-F238E27FC236}">
                <a16:creationId xmlns="" xmlns:a16="http://schemas.microsoft.com/office/drawing/2014/main" id="{4542B632-CC48-439D-9988-47679C6115B5}"/>
              </a:ext>
            </a:extLst>
          </p:cNvPr>
          <p:cNvSpPr txBox="1"/>
          <p:nvPr/>
        </p:nvSpPr>
        <p:spPr>
          <a:xfrm>
            <a:off x="431971" y="2763272"/>
            <a:ext cx="8280058" cy="900246"/>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translations</a:t>
            </a:r>
          </a:p>
          <a:p>
            <a:pPr rtl="0"/>
            <a:r>
              <a:rPr lang="es-419" sz="1050">
                <a:solidFill>
                  <a:schemeClr val="bg1"/>
                </a:solidFill>
                <a:latin typeface="Courier New" panose="02070309020205020404" pitchFamily="49" charset="0"/>
                <a:cs typeface="Courier New" panose="02070309020205020404" pitchFamily="49" charset="0"/>
              </a:rPr>
              <a:t>Pro Inside global Inside local Outside local Outside global</a:t>
            </a:r>
          </a:p>
          <a:p>
            <a:pPr rtl="0"/>
            <a:r>
              <a:rPr lang="es-419" sz="1050">
                <a:solidFill>
                  <a:schemeClr val="bg1"/>
                </a:solidFill>
                <a:latin typeface="Courier New" panose="02070309020205020404" pitchFamily="49" charset="0"/>
                <a:cs typeface="Courier New" panose="02070309020205020404" pitchFamily="49" charset="0"/>
              </a:rPr>
              <a:t>tcp </a:t>
            </a:r>
            <a:r>
              <a:rPr lang="es-419" sz="1050">
                <a:solidFill>
                  <a:schemeClr val="accent6">
                    <a:lumMod val="75000"/>
                  </a:schemeClr>
                </a:solidFill>
                <a:latin typeface="Courier New" panose="02070309020205020404" pitchFamily="49" charset="0"/>
                <a:cs typeface="Courier New" panose="02070309020205020404" pitchFamily="49" charset="0"/>
              </a:rPr>
              <a:t>209.165.200. 225:1444</a:t>
            </a:r>
            <a:r>
              <a:rPr lang="es-419" sz="1050">
                <a:solidFill>
                  <a:schemeClr val="bg1"/>
                </a:solidFill>
                <a:latin typeface="Courier New" panose="02070309020205020404" pitchFamily="49" charset="0"/>
                <a:cs typeface="Courier New" panose="02070309020205020404" pitchFamily="49" charset="0"/>
              </a:rPr>
              <a:t> 192.168.10. 10:1444 209.165.201. 1:80 209.165.201. 1:80</a:t>
            </a:r>
          </a:p>
          <a:p>
            <a:pPr rtl="0"/>
            <a:r>
              <a:rPr lang="es-419" sz="1050">
                <a:solidFill>
                  <a:schemeClr val="bg1"/>
                </a:solidFill>
                <a:latin typeface="Courier New" panose="02070309020205020404" pitchFamily="49" charset="0"/>
                <a:cs typeface="Courier New" panose="02070309020205020404" pitchFamily="49" charset="0"/>
              </a:rPr>
              <a:t>tcp </a:t>
            </a:r>
            <a:r>
              <a:rPr lang="es-419" sz="1050">
                <a:solidFill>
                  <a:schemeClr val="accent6">
                    <a:lumMod val="75000"/>
                  </a:schemeClr>
                </a:solidFill>
                <a:latin typeface="Courier New" panose="02070309020205020404" pitchFamily="49" charset="0"/>
                <a:cs typeface="Courier New" panose="02070309020205020404" pitchFamily="49" charset="0"/>
              </a:rPr>
              <a:t>209.165.200. 225:1445</a:t>
            </a:r>
            <a:r>
              <a:rPr lang="es-419" sz="1050">
                <a:solidFill>
                  <a:schemeClr val="bg1"/>
                </a:solidFill>
                <a:latin typeface="Courier New" panose="02070309020205020404" pitchFamily="49" charset="0"/>
                <a:cs typeface="Courier New" panose="02070309020205020404" pitchFamily="49" charset="0"/>
              </a:rPr>
              <a:t> 192.168.11. 10:1444 209.165.202. 129:80 209.165.202. 129:80</a:t>
            </a:r>
          </a:p>
          <a:p>
            <a:pPr rtl="0"/>
            <a:r>
              <a:rPr lang="es-419" sz="105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 xmlns:p14="http://schemas.microsoft.com/office/powerpoint/2010/main" val="42352674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r>
              <a:rPr lang="en-US"/>
              <a:t/>
            </a:r>
            <a:br>
              <a:rPr lang="en-US"/>
            </a:br>
            <a:r>
              <a:rPr lang="es-419" sz="2400"/>
              <a:t>Verificación PAT (cont.) </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179110" y="593889"/>
            <a:ext cx="8166378" cy="993367"/>
          </a:xfrm>
        </p:spPr>
        <p:txBody>
          <a:bodyPr/>
          <a:lstStyle/>
          <a:p>
            <a:pPr marL="0" indent="0" algn="l" rtl="0"/>
            <a:r>
              <a:rPr lang="es-419" sz="1600">
                <a:solidFill>
                  <a:srgbClr val="000000"/>
                </a:solidFill>
              </a:rPr>
              <a:t>El comando </a:t>
            </a:r>
            <a:r>
              <a:rPr lang="es-419" sz="1600" b="1">
                <a:solidFill>
                  <a:srgbClr val="000000"/>
                </a:solidFill>
              </a:rPr>
              <a:t>show ip nat statistics</a:t>
            </a:r>
            <a:r>
              <a:rPr lang="es-419" sz="1600">
                <a:solidFill>
                  <a:srgbClr val="000000"/>
                </a:solidFill>
              </a:rPr>
              <a:t> verifica que NAT-POOL2 haya asignado una única dirección para ambas traducciones. También se muestra la cantidad y el tipo de traducciones activas, los parámetros de configuración de NAT, la cantidad de direcciones en el grupo y cuántas se han asignado.</a:t>
            </a:r>
          </a:p>
        </p:txBody>
      </p:sp>
      <p:sp>
        <p:nvSpPr>
          <p:cNvPr id="6" name="TextBox 5">
            <a:extLst>
              <a:ext uri="{FF2B5EF4-FFF2-40B4-BE49-F238E27FC236}">
                <a16:creationId xmlns="" xmlns:a16="http://schemas.microsoft.com/office/drawing/2014/main" id="{4542B632-CC48-439D-9988-47679C6115B5}"/>
              </a:ext>
            </a:extLst>
          </p:cNvPr>
          <p:cNvSpPr txBox="1"/>
          <p:nvPr/>
        </p:nvSpPr>
        <p:spPr>
          <a:xfrm>
            <a:off x="431972" y="1656411"/>
            <a:ext cx="8280058" cy="3000821"/>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statistics </a:t>
            </a:r>
          </a:p>
          <a:p>
            <a:pPr rtl="0"/>
            <a:r>
              <a:rPr lang="es-419" sz="1050">
                <a:solidFill>
                  <a:schemeClr val="bg1"/>
                </a:solidFill>
                <a:latin typeface="Courier New" panose="02070309020205020404" pitchFamily="49" charset="0"/>
                <a:cs typeface="Courier New" panose="02070309020205020404" pitchFamily="49" charset="0"/>
              </a:rPr>
              <a:t>Total active translations: 4 (0 static, 2 dynamic; 2 extended)</a:t>
            </a:r>
          </a:p>
          <a:p>
            <a:pPr rtl="0"/>
            <a:r>
              <a:rPr lang="es-419" sz="1050">
                <a:solidFill>
                  <a:schemeClr val="bg1"/>
                </a:solidFill>
                <a:latin typeface="Courier New" panose="02070309020205020404" pitchFamily="49" charset="0"/>
                <a:cs typeface="Courier New" panose="02070309020205020404" pitchFamily="49" charset="0"/>
              </a:rPr>
              <a:t>Peak translations: 2, occurred 00:31:43 ago</a:t>
            </a:r>
          </a:p>
          <a:p>
            <a:pPr rtl="0"/>
            <a:r>
              <a:rPr lang="es-419" sz="1050">
                <a:solidFill>
                  <a:schemeClr val="bg1"/>
                </a:solidFill>
                <a:latin typeface="Courier New" panose="02070309020205020404" pitchFamily="49" charset="0"/>
                <a:cs typeface="Courier New" panose="02070309020205020404" pitchFamily="49" charset="0"/>
              </a:rPr>
              <a:t>Outside interfaces:</a:t>
            </a:r>
          </a:p>
          <a:p>
            <a:pPr rtl="0"/>
            <a:r>
              <a:rPr lang="es-419" sz="1050">
                <a:solidFill>
                  <a:schemeClr val="bg1"/>
                </a:solidFill>
                <a:latin typeface="Courier New" panose="02070309020205020404" pitchFamily="49" charset="0"/>
                <a:cs typeface="Courier New" panose="02070309020205020404" pitchFamily="49" charset="0"/>
              </a:rPr>
              <a:t>  Serial0/1/1</a:t>
            </a:r>
          </a:p>
          <a:p>
            <a:pPr rtl="0"/>
            <a:r>
              <a:rPr lang="es-419" sz="1050">
                <a:solidFill>
                  <a:schemeClr val="bg1"/>
                </a:solidFill>
                <a:latin typeface="Courier New" panose="02070309020205020404" pitchFamily="49" charset="0"/>
                <a:cs typeface="Courier New" panose="02070309020205020404" pitchFamily="49" charset="0"/>
              </a:rPr>
              <a:t>Inside interfaces: </a:t>
            </a:r>
          </a:p>
          <a:p>
            <a:pPr rtl="0"/>
            <a:r>
              <a:rPr lang="es-419" sz="1050">
                <a:solidFill>
                  <a:schemeClr val="bg1"/>
                </a:solidFill>
                <a:latin typeface="Courier New" panose="02070309020205020404" pitchFamily="49" charset="0"/>
                <a:cs typeface="Courier New" panose="02070309020205020404" pitchFamily="49" charset="0"/>
              </a:rPr>
              <a:t>  Serial0/1/0</a:t>
            </a:r>
          </a:p>
          <a:p>
            <a:pPr rtl="0"/>
            <a:r>
              <a:rPr lang="es-419" sz="1050">
                <a:solidFill>
                  <a:schemeClr val="bg1"/>
                </a:solidFill>
                <a:latin typeface="Courier New" panose="02070309020205020404" pitchFamily="49" charset="0"/>
                <a:cs typeface="Courier New" panose="02070309020205020404" pitchFamily="49" charset="0"/>
              </a:rPr>
              <a:t>Hits: 4 Misses: 0</a:t>
            </a:r>
          </a:p>
          <a:p>
            <a:pPr rtl="0"/>
            <a:r>
              <a:rPr lang="es-419" sz="1050">
                <a:solidFill>
                  <a:schemeClr val="bg1"/>
                </a:solidFill>
                <a:latin typeface="Courier New" panose="02070309020205020404" pitchFamily="49" charset="0"/>
                <a:cs typeface="Courier New" panose="02070309020205020404" pitchFamily="49" charset="0"/>
              </a:rPr>
              <a:t>CEF Translated packets: 47, CEF Punted packets: 0</a:t>
            </a:r>
          </a:p>
          <a:p>
            <a:pPr rtl="0"/>
            <a:r>
              <a:rPr lang="es-419" sz="1050">
                <a:solidFill>
                  <a:schemeClr val="bg1"/>
                </a:solidFill>
                <a:latin typeface="Courier New" panose="02070309020205020404" pitchFamily="49" charset="0"/>
                <a:cs typeface="Courier New" panose="02070309020205020404" pitchFamily="49" charset="0"/>
              </a:rPr>
              <a:t>Expired translations: 0</a:t>
            </a:r>
          </a:p>
          <a:p>
            <a:pPr rtl="0"/>
            <a:r>
              <a:rPr lang="es-419" sz="1050">
                <a:solidFill>
                  <a:schemeClr val="bg1"/>
                </a:solidFill>
                <a:latin typeface="Courier New" panose="02070309020205020404" pitchFamily="49" charset="0"/>
                <a:cs typeface="Courier New" panose="02070309020205020404" pitchFamily="49" charset="0"/>
              </a:rPr>
              <a:t>Dynamic mappings:</a:t>
            </a:r>
          </a:p>
          <a:p>
            <a:pPr rtl="0"/>
            <a:r>
              <a:rPr lang="es-419" sz="1050">
                <a:solidFill>
                  <a:schemeClr val="bg1"/>
                </a:solidFill>
                <a:latin typeface="Courier New" panose="02070309020205020404" pitchFamily="49" charset="0"/>
                <a:cs typeface="Courier New" panose="02070309020205020404" pitchFamily="49" charset="0"/>
              </a:rPr>
              <a:t>-- Inside Source</a:t>
            </a:r>
          </a:p>
          <a:p>
            <a:pPr rtl="0"/>
            <a:r>
              <a:rPr lang="es-419" sz="1050">
                <a:solidFill>
                  <a:schemeClr val="bg1"/>
                </a:solidFill>
                <a:latin typeface="Courier New" panose="02070309020205020404" pitchFamily="49" charset="0"/>
                <a:cs typeface="Courier New" panose="02070309020205020404" pitchFamily="49" charset="0"/>
              </a:rPr>
              <a:t>[Id: 3] access-list 1 pool NAT-POOL2 refcount 2</a:t>
            </a:r>
          </a:p>
          <a:p>
            <a:pPr rtl="0"/>
            <a:r>
              <a:rPr lang="es-419" sz="1050">
                <a:solidFill>
                  <a:schemeClr val="bg1"/>
                </a:solidFill>
                <a:latin typeface="Courier New" panose="02070309020205020404" pitchFamily="49" charset="0"/>
                <a:cs typeface="Courier New" panose="02070309020205020404" pitchFamily="49" charset="0"/>
              </a:rPr>
              <a:t> </a:t>
            </a:r>
            <a:r>
              <a:rPr lang="es-419" sz="1050">
                <a:solidFill>
                  <a:schemeClr val="accent6">
                    <a:lumMod val="75000"/>
                  </a:schemeClr>
                </a:solidFill>
                <a:latin typeface="Courier New" panose="02070309020205020404" pitchFamily="49" charset="0"/>
                <a:cs typeface="Courier New" panose="02070309020205020404" pitchFamily="49" charset="0"/>
              </a:rPr>
              <a:t>pool NAT-POOL2: netmask 255.255.255.224</a:t>
            </a:r>
          </a:p>
          <a:p>
            <a:pPr rtl="0"/>
            <a:r>
              <a:rPr lang="es-419" sz="1050">
                <a:solidFill>
                  <a:schemeClr val="accent6">
                    <a:lumMod val="75000"/>
                  </a:schemeClr>
                </a:solidFill>
                <a:latin typeface="Courier New" panose="02070309020205020404" pitchFamily="49" charset="0"/>
                <a:cs typeface="Courier New" panose="02070309020205020404" pitchFamily="49" charset="0"/>
              </a:rPr>
              <a:t>	start 209.165.200.225 end 209.165.200.240</a:t>
            </a:r>
          </a:p>
          <a:p>
            <a:pPr rtl="0"/>
            <a:r>
              <a:rPr lang="es-419" sz="1050">
                <a:solidFill>
                  <a:schemeClr val="accent6">
                    <a:lumMod val="75000"/>
                  </a:schemeClr>
                </a:solidFill>
                <a:latin typeface="Courier New" panose="02070309020205020404" pitchFamily="49" charset="0"/>
                <a:cs typeface="Courier New" panose="02070309020205020404" pitchFamily="49" charset="0"/>
              </a:rPr>
              <a:t>	type generic, total addresses 15, allocated 1 (6%), misses 0</a:t>
            </a:r>
          </a:p>
          <a:p>
            <a:pPr rtl="0"/>
            <a:r>
              <a:rPr lang="es-419" sz="1050">
                <a:solidFill>
                  <a:schemeClr val="bg1"/>
                </a:solidFill>
                <a:latin typeface="Courier New" panose="02070309020205020404" pitchFamily="49" charset="0"/>
                <a:cs typeface="Courier New" panose="02070309020205020404" pitchFamily="49" charset="0"/>
              </a:rPr>
              <a:t>(resultado omitido)</a:t>
            </a:r>
          </a:p>
          <a:p>
            <a:pPr rtl="0"/>
            <a:r>
              <a:rPr lang="es-419" sz="105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 xmlns:p14="http://schemas.microsoft.com/office/powerpoint/2010/main" val="23407496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Dinámico</a:t>
            </a:r>
            <a:r>
              <a:rPr lang="en-US"/>
              <a:t/>
            </a:r>
            <a:br>
              <a:rPr lang="en-US"/>
            </a:br>
            <a:r>
              <a:rPr lang="es-419" sz="2400"/>
              <a:t> Packet Tracer - Configurar PAT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800">
                <a:solidFill>
                  <a:srgbClr val="000000"/>
                </a:solidFill>
              </a:rPr>
              <a:t>En esta actividad de </a:t>
            </a:r>
            <a:r>
              <a:rPr lang="es-419" sz="1800" err="1">
                <a:solidFill>
                  <a:srgbClr val="000000"/>
                </a:solidFill>
              </a:rPr>
              <a:t>Packet</a:t>
            </a:r>
            <a:r>
              <a:rPr lang="es-419" sz="1800">
                <a:solidFill>
                  <a:srgbClr val="000000"/>
                </a:solidFill>
              </a:rPr>
              <a:t> </a:t>
            </a:r>
            <a:r>
              <a:rPr lang="es-419" sz="1800" err="1">
                <a:solidFill>
                  <a:srgbClr val="000000"/>
                </a:solidFill>
              </a:rPr>
              <a:t>Tracer</a:t>
            </a:r>
            <a:r>
              <a:rPr lang="es-419" sz="1800">
                <a:solidFill>
                  <a:srgbClr val="000000"/>
                </a:solidFill>
              </a:rPr>
              <a:t>, cumplirá los siguientes objetivos:</a:t>
            </a:r>
          </a:p>
          <a:p>
            <a:pPr marL="285750" indent="-285750" algn="l" rtl="0">
              <a:buFont typeface="Arial" panose="020B0604020202020204" pitchFamily="34" charset="0"/>
              <a:buChar char="•"/>
            </a:pPr>
            <a:r>
              <a:rPr lang="es-419" sz="1800">
                <a:solidFill>
                  <a:srgbClr val="000000"/>
                </a:solidFill>
              </a:rPr>
              <a:t>Configurar NAT dinámica con </a:t>
            </a:r>
            <a:r>
              <a:rPr lang="es-419" sz="1800" err="1">
                <a:solidFill>
                  <a:srgbClr val="000000"/>
                </a:solidFill>
              </a:rPr>
              <a:t>overload</a:t>
            </a:r>
            <a:endParaRPr lang="es-419" sz="1800">
              <a:solidFill>
                <a:srgbClr val="000000"/>
              </a:solidFill>
            </a:endParaRPr>
          </a:p>
          <a:p>
            <a:pPr marL="285750" indent="-285750" algn="l" rtl="0">
              <a:buFont typeface="Arial" panose="020B0604020202020204" pitchFamily="34" charset="0"/>
              <a:buChar char="•"/>
            </a:pPr>
            <a:r>
              <a:rPr lang="es-419" sz="1800">
                <a:solidFill>
                  <a:srgbClr val="000000"/>
                </a:solidFill>
              </a:rPr>
              <a:t>Verificar la NAT dinámica con la implementación de </a:t>
            </a:r>
            <a:r>
              <a:rPr lang="es-419" sz="1800" err="1">
                <a:solidFill>
                  <a:srgbClr val="000000"/>
                </a:solidFill>
              </a:rPr>
              <a:t>overload</a:t>
            </a:r>
            <a:endParaRPr lang="es-419" sz="1800">
              <a:solidFill>
                <a:srgbClr val="000000"/>
              </a:solidFill>
            </a:endParaRPr>
          </a:p>
          <a:p>
            <a:pPr marL="285750" indent="-285750" algn="l" rtl="0">
              <a:buFont typeface="Arial" panose="020B0604020202020204" pitchFamily="34" charset="0"/>
              <a:buChar char="•"/>
            </a:pPr>
            <a:r>
              <a:rPr lang="es-419" sz="1800">
                <a:solidFill>
                  <a:srgbClr val="000000"/>
                </a:solidFill>
              </a:rPr>
              <a:t>Configurar PAT mediante una interfaz</a:t>
            </a:r>
          </a:p>
          <a:p>
            <a:pPr marL="285750" indent="-285750" algn="l" rtl="0">
              <a:buFont typeface="Arial" panose="020B0604020202020204" pitchFamily="34" charset="0"/>
              <a:buChar char="•"/>
            </a:pPr>
            <a:r>
              <a:rPr lang="es-419" sz="1800">
                <a:solidFill>
                  <a:srgbClr val="000000"/>
                </a:solidFill>
              </a:rPr>
              <a:t>Verificar la implementación de la interfaz PAT</a:t>
            </a:r>
          </a:p>
        </p:txBody>
      </p:sp>
    </p:spTree>
    <p:extLst>
      <p:ext uri="{BB962C8B-B14F-4D97-AF65-F5344CB8AC3E}">
        <p14:creationId xmlns="" xmlns:p14="http://schemas.microsoft.com/office/powerpoint/2010/main" val="16593711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6.7 NAT64</a:t>
            </a:r>
          </a:p>
        </p:txBody>
      </p:sp>
    </p:spTree>
    <p:custDataLst>
      <p:tags r:id="rId1"/>
    </p:custDataLst>
    <p:extLst>
      <p:ext uri="{BB962C8B-B14F-4D97-AF65-F5344CB8AC3E}">
        <p14:creationId xmlns="" xmlns:p14="http://schemas.microsoft.com/office/powerpoint/2010/main" val="99106059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a:t>
            </a:r>
            <a:r>
              <a:rPr lang="en-US"/>
              <a:t/>
            </a:r>
            <a:br>
              <a:rPr lang="en-US"/>
            </a:br>
            <a:r>
              <a:rPr lang="es-419" sz="2400"/>
              <a:t> ¿Qué es NAT?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rtl="0">
              <a:buFont typeface="Arial" panose="020B0604020202020204" pitchFamily="34" charset="0"/>
              <a:buChar char="•"/>
            </a:pPr>
            <a:r>
              <a:rPr lang="es-419" sz="1500">
                <a:solidFill>
                  <a:srgbClr val="000000"/>
                </a:solidFill>
              </a:rPr>
              <a:t>El uso principal de NAT es conservar las direcciones IPv4 públicas.</a:t>
            </a:r>
          </a:p>
          <a:p>
            <a:pPr marL="285750" indent="-285750" algn="l" rtl="0">
              <a:buFont typeface="Arial" panose="020B0604020202020204" pitchFamily="34" charset="0"/>
              <a:buChar char="•"/>
            </a:pPr>
            <a:r>
              <a:rPr lang="es-419" sz="1500">
                <a:solidFill>
                  <a:srgbClr val="000000"/>
                </a:solidFill>
              </a:rPr>
              <a:t>NAT permite que las redes utilicen direcciones IPv4 privadas internamente y las traduce a una dirección pública cuando sea necesario.</a:t>
            </a:r>
          </a:p>
          <a:p>
            <a:pPr marL="285750" indent="-285750" algn="l" rtl="0">
              <a:buFont typeface="Arial" panose="020B0604020202020204" pitchFamily="34" charset="0"/>
              <a:buChar char="•"/>
            </a:pPr>
            <a:r>
              <a:rPr lang="es-419" sz="1500">
                <a:solidFill>
                  <a:srgbClr val="000000"/>
                </a:solidFill>
              </a:rPr>
              <a:t>En general, los </a:t>
            </a:r>
            <a:r>
              <a:rPr lang="es-419" sz="1500" err="1">
                <a:solidFill>
                  <a:srgbClr val="000000"/>
                </a:solidFill>
              </a:rPr>
              <a:t>routers</a:t>
            </a:r>
            <a:r>
              <a:rPr lang="es-419" sz="1500">
                <a:solidFill>
                  <a:srgbClr val="000000"/>
                </a:solidFill>
              </a:rPr>
              <a:t> NAT funcionan en la frontera de una red de rutas internas.</a:t>
            </a:r>
          </a:p>
          <a:p>
            <a:pPr marL="285750" indent="-285750" algn="l" rtl="0">
              <a:buFont typeface="Arial" panose="020B0604020202020204" pitchFamily="34" charset="0"/>
              <a:buChar char="•"/>
            </a:pPr>
            <a:r>
              <a:rPr lang="es-419" sz="1500">
                <a:solidFill>
                  <a:srgbClr val="000000"/>
                </a:solidFill>
              </a:rPr>
              <a:t>Cuando un dispositivo dentro de la red auxiliar desea comunicarse con un dispositivo fuera de su red, el paquete se reenvía al enrutador fronterizo que realiza el proceso NAT, traduciendo la dirección privada interna del dispositivo a una dirección pública, externa y enrutable.</a:t>
            </a:r>
          </a:p>
          <a:p>
            <a:pPr marL="0" indent="0" algn="l"/>
            <a:endParaRPr lang="en-US" sz="1500">
              <a:solidFill>
                <a:srgbClr val="000000"/>
              </a:solidFill>
            </a:endParaRPr>
          </a:p>
        </p:txBody>
      </p:sp>
      <p:pic>
        <p:nvPicPr>
          <p:cNvPr id="7" name="Picture 6">
            <a:extLst>
              <a:ext uri="{FF2B5EF4-FFF2-40B4-BE49-F238E27FC236}">
                <a16:creationId xmlns="" xmlns:a16="http://schemas.microsoft.com/office/drawing/2014/main" id="{7DC6B7C5-99DD-491F-B9AE-23EE81145E31}"/>
              </a:ext>
            </a:extLst>
          </p:cNvPr>
          <p:cNvPicPr>
            <a:picLocks noChangeAspect="1"/>
          </p:cNvPicPr>
          <p:nvPr/>
        </p:nvPicPr>
        <p:blipFill>
          <a:blip r:embed="rId3"/>
          <a:stretch>
            <a:fillRect/>
          </a:stretch>
        </p:blipFill>
        <p:spPr>
          <a:xfrm>
            <a:off x="4572000" y="1219522"/>
            <a:ext cx="4230047" cy="2704456"/>
          </a:xfrm>
          <a:prstGeom prst="rect">
            <a:avLst/>
          </a:prstGeom>
        </p:spPr>
      </p:pic>
    </p:spTree>
    <p:extLst>
      <p:ext uri="{BB962C8B-B14F-4D97-AF65-F5344CB8AC3E}">
        <p14:creationId xmlns="" xmlns:p14="http://schemas.microsoft.com/office/powerpoint/2010/main" val="28514785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n-US"/>
              <a:t/>
            </a:r>
            <a:br>
              <a:rPr lang="en-US"/>
            </a:br>
            <a:r>
              <a:rPr lang="es-419" sz="2400"/>
              <a:t>¿NAT 64 para IPv6? </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007836" cy="2905876"/>
          </a:xfrm>
        </p:spPr>
        <p:txBody>
          <a:bodyPr/>
          <a:lstStyle/>
          <a:p>
            <a:pPr marL="0" indent="0" algn="l" rtl="0"/>
            <a:r>
              <a:rPr lang="es-419" sz="1600">
                <a:solidFill>
                  <a:srgbClr val="000000"/>
                </a:solidFill>
              </a:rPr>
              <a:t>IPv6 se desarrolló con la intención de que la NAT para IPv4 con su traducción entre direcciones IPv4 públicas y privadas resulte innecesaria. </a:t>
            </a:r>
          </a:p>
          <a:p>
            <a:pPr marL="285750" indent="-285750" algn="l" rtl="0">
              <a:buFont typeface="Arial" panose="020B0604020202020204" pitchFamily="34" charset="0"/>
              <a:buChar char="•"/>
            </a:pPr>
            <a:r>
              <a:rPr lang="es-419" sz="1600">
                <a:solidFill>
                  <a:srgbClr val="000000"/>
                </a:solidFill>
              </a:rPr>
              <a:t>Sin embargo, IPv6 sí incluye su propio espacio de direcciones privadas IPv6, direcciones locales únicas (ULA).</a:t>
            </a:r>
          </a:p>
          <a:p>
            <a:pPr marL="285750" indent="-285750" algn="l" rtl="0">
              <a:buFont typeface="Arial" panose="020B0604020202020204" pitchFamily="34" charset="0"/>
              <a:buChar char="•"/>
            </a:pPr>
            <a:r>
              <a:rPr lang="es-419" sz="1600">
                <a:solidFill>
                  <a:srgbClr val="000000"/>
                </a:solidFill>
              </a:rPr>
              <a:t>Las direcciones IPv6 locales únicas (ULA) se asemejan a las direcciones privadas en IPv4 definidas en RFC 1918, pero con un propósito distinto. </a:t>
            </a:r>
          </a:p>
          <a:p>
            <a:pPr marL="285750" indent="-285750" algn="l" rtl="0">
              <a:buFont typeface="Arial" panose="020B0604020202020204" pitchFamily="34" charset="0"/>
              <a:buChar char="•"/>
            </a:pPr>
            <a:r>
              <a:rPr lang="es-419" sz="1600">
                <a:solidFill>
                  <a:srgbClr val="000000"/>
                </a:solidFill>
              </a:rPr>
              <a:t>Las direcciones ULA están destinadas únicamente a las comunicaciones locales dentro de un sitio. Las direcciones ULA no están destinadas a proporcionar espacio de direcciones IPv6 adicional ni a proporcionar un nivel de seguridad.</a:t>
            </a:r>
          </a:p>
          <a:p>
            <a:pPr marL="285750" indent="-285750" algn="l" rtl="0">
              <a:buFont typeface="Arial" panose="020B0604020202020204" pitchFamily="34" charset="0"/>
              <a:buChar char="•"/>
            </a:pPr>
            <a:r>
              <a:rPr lang="es-419" sz="1600">
                <a:solidFill>
                  <a:srgbClr val="000000"/>
                </a:solidFill>
              </a:rPr>
              <a:t>IPv6 proporciona la traducción de protocolos entre IPv4 e IPv6 conocida como NAT64.</a:t>
            </a:r>
          </a:p>
        </p:txBody>
      </p:sp>
    </p:spTree>
    <p:extLst>
      <p:ext uri="{BB962C8B-B14F-4D97-AF65-F5344CB8AC3E}">
        <p14:creationId xmlns="" xmlns:p14="http://schemas.microsoft.com/office/powerpoint/2010/main" val="19157812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NAT64</a:t>
            </a:r>
            <a:r>
              <a:rPr lang="en-US"/>
              <a:t/>
            </a:r>
            <a:br>
              <a:rPr lang="en-US"/>
            </a:br>
            <a:r>
              <a:rPr lang="es-419" sz="2400"/>
              <a:t>NAT64</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140029" cy="3548415"/>
          </a:xfrm>
        </p:spPr>
        <p:txBody>
          <a:bodyPr/>
          <a:lstStyle/>
          <a:p>
            <a:pPr marL="285750" indent="-285750" algn="l" rtl="0">
              <a:buFont typeface="Arial" panose="020B0604020202020204" pitchFamily="34" charset="0"/>
              <a:buChar char="•"/>
            </a:pPr>
            <a:r>
              <a:rPr lang="es-419" sz="1600">
                <a:solidFill>
                  <a:srgbClr val="000000"/>
                </a:solidFill>
              </a:rPr>
              <a:t>NAT para IPv6 se usa en un contexto muy distinto al de NAT para IPv4. </a:t>
            </a:r>
          </a:p>
          <a:p>
            <a:pPr marL="285750" indent="-285750" algn="l" rtl="0">
              <a:buFont typeface="Arial" panose="020B0604020202020204" pitchFamily="34" charset="0"/>
              <a:buChar char="•"/>
            </a:pPr>
            <a:r>
              <a:rPr lang="es-419" sz="1600">
                <a:solidFill>
                  <a:srgbClr val="000000"/>
                </a:solidFill>
              </a:rPr>
              <a:t>Las variedades de NAT para IPv6 se utilizan para proporcionar acceso transparente entre redes de solo IPv6 e IPv4, como se muestra. No se utiliza como forma de traducción de IPv6 privada a IPv6 global.</a:t>
            </a:r>
          </a:p>
          <a:p>
            <a:pPr marL="285750" indent="-285750" algn="l" rtl="0">
              <a:buFont typeface="Arial" panose="020B0604020202020204" pitchFamily="34" charset="0"/>
              <a:buChar char="•"/>
            </a:pPr>
            <a:r>
              <a:rPr lang="es-419" sz="1600">
                <a:solidFill>
                  <a:srgbClr val="000000"/>
                </a:solidFill>
              </a:rPr>
              <a:t>NAT para IPv6 no debe usarse como una estrategia a largo plazo, sino como un mecanismo temporal para ayudar en la migración de IPv4 a IPv6. </a:t>
            </a:r>
          </a:p>
        </p:txBody>
      </p:sp>
      <p:pic>
        <p:nvPicPr>
          <p:cNvPr id="2" name="Picture 1">
            <a:extLst>
              <a:ext uri="{FF2B5EF4-FFF2-40B4-BE49-F238E27FC236}">
                <a16:creationId xmlns="" xmlns:a16="http://schemas.microsoft.com/office/drawing/2014/main" id="{1F20D9CC-F472-41F8-B2C2-BA1500CE2CD9}"/>
              </a:ext>
            </a:extLst>
          </p:cNvPr>
          <p:cNvPicPr>
            <a:picLocks noChangeAspect="1"/>
          </p:cNvPicPr>
          <p:nvPr/>
        </p:nvPicPr>
        <p:blipFill>
          <a:blip r:embed="rId3"/>
          <a:stretch>
            <a:fillRect/>
          </a:stretch>
        </p:blipFill>
        <p:spPr>
          <a:xfrm>
            <a:off x="4571506" y="1322825"/>
            <a:ext cx="4140523" cy="2497849"/>
          </a:xfrm>
          <a:prstGeom prst="rect">
            <a:avLst/>
          </a:prstGeom>
        </p:spPr>
      </p:pic>
    </p:spTree>
    <p:extLst>
      <p:ext uri="{BB962C8B-B14F-4D97-AF65-F5344CB8AC3E}">
        <p14:creationId xmlns="" xmlns:p14="http://schemas.microsoft.com/office/powerpoint/2010/main" val="2099850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6.8 - Módulo de práctica y cuestionario</a:t>
            </a:r>
          </a:p>
        </p:txBody>
      </p:sp>
    </p:spTree>
    <p:custDataLst>
      <p:tags r:id="rId1"/>
    </p:custDataLst>
    <p:extLst>
      <p:ext uri="{BB962C8B-B14F-4D97-AF65-F5344CB8AC3E}">
        <p14:creationId xmlns="" xmlns:p14="http://schemas.microsoft.com/office/powerpoint/2010/main" val="3095965249"/>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Dinámico </a:t>
            </a:r>
            <a:r>
              <a:rPr lang="en-US"/>
              <a:t/>
            </a:r>
            <a:br>
              <a:rPr lang="en-US"/>
            </a:br>
            <a:r>
              <a:rPr lang="es-419" sz="2400"/>
              <a:t>Packet Tracer- Configurar NAT para IPv4</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800">
                <a:solidFill>
                  <a:srgbClr val="000000"/>
                </a:solidFill>
              </a:rPr>
              <a:t>En esta actividad de Packet Tracer, cumplirá los siguientes objetivos:</a:t>
            </a:r>
          </a:p>
          <a:p>
            <a:pPr marL="285750" indent="-285750" algn="l" rtl="0">
              <a:buFont typeface="Arial" panose="020B0604020202020204" pitchFamily="34" charset="0"/>
              <a:buChar char="•"/>
            </a:pPr>
            <a:r>
              <a:rPr lang="es-419" sz="1800">
                <a:solidFill>
                  <a:srgbClr val="000000"/>
                </a:solidFill>
              </a:rPr>
              <a:t>Configurar NAT dinámica con PAT</a:t>
            </a:r>
          </a:p>
          <a:p>
            <a:pPr marL="285750" indent="-285750" algn="l" rtl="0">
              <a:buFont typeface="Arial" panose="020B0604020202020204" pitchFamily="34" charset="0"/>
              <a:buChar char="•"/>
            </a:pPr>
            <a:r>
              <a:rPr lang="es-419" sz="1800">
                <a:solidFill>
                  <a:srgbClr val="000000"/>
                </a:solidFill>
              </a:rPr>
              <a:t>Configurar la NAT estática</a:t>
            </a:r>
          </a:p>
        </p:txBody>
      </p:sp>
    </p:spTree>
    <p:extLst>
      <p:ext uri="{BB962C8B-B14F-4D97-AF65-F5344CB8AC3E}">
        <p14:creationId xmlns="" xmlns:p14="http://schemas.microsoft.com/office/powerpoint/2010/main" val="19189654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Dinámico</a:t>
            </a:r>
            <a:r>
              <a:rPr lang="en-US"/>
              <a:t/>
            </a:r>
            <a:br>
              <a:rPr lang="en-US"/>
            </a:br>
            <a:r>
              <a:rPr lang="es-419" sz="2400"/>
              <a:t> Packet Tracer- Configurar NAT para IPv4</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800">
                <a:solidFill>
                  <a:srgbClr val="000000"/>
                </a:solidFill>
              </a:rPr>
              <a:t>En esta práctica de laboratorio se cumplirán los siguientes objetivos:</a:t>
            </a:r>
          </a:p>
          <a:p>
            <a:pPr marL="285750" indent="-285750" algn="l" rtl="0">
              <a:buFont typeface="Arial" panose="020B0604020202020204" pitchFamily="34" charset="0"/>
              <a:buChar char="•"/>
            </a:pPr>
            <a:r>
              <a:rPr lang="es-419" sz="1800">
                <a:solidFill>
                  <a:srgbClr val="000000"/>
                </a:solidFill>
              </a:rPr>
              <a:t>Armar la red y configurar los ajustes básicos de los dispositivos</a:t>
            </a:r>
          </a:p>
          <a:p>
            <a:pPr marL="285750" indent="-285750" algn="l" rtl="0">
              <a:buFont typeface="Arial" panose="020B0604020202020204" pitchFamily="34" charset="0"/>
              <a:buChar char="•"/>
            </a:pPr>
            <a:r>
              <a:rPr lang="es-419" sz="1800">
                <a:solidFill>
                  <a:srgbClr val="000000"/>
                </a:solidFill>
              </a:rPr>
              <a:t>Configurar y verificar NAT para IPv4</a:t>
            </a:r>
          </a:p>
          <a:p>
            <a:pPr marL="285750" indent="-285750" algn="l" rtl="0">
              <a:buFont typeface="Arial" panose="020B0604020202020204" pitchFamily="34" charset="0"/>
              <a:buChar char="•"/>
            </a:pPr>
            <a:r>
              <a:rPr lang="es-419" sz="1800">
                <a:solidFill>
                  <a:srgbClr val="000000"/>
                </a:solidFill>
              </a:rPr>
              <a:t>Configurar y verificar PAT para IPv4</a:t>
            </a:r>
          </a:p>
          <a:p>
            <a:pPr marL="285750" indent="-285750" algn="l" rtl="0">
              <a:buFont typeface="Arial" panose="020B0604020202020204" pitchFamily="34" charset="0"/>
              <a:buChar char="•"/>
            </a:pPr>
            <a:r>
              <a:rPr lang="es-419" sz="1800">
                <a:solidFill>
                  <a:srgbClr val="000000"/>
                </a:solidFill>
              </a:rPr>
              <a:t>Configurar y verificar NAT estático para IPv4</a:t>
            </a:r>
          </a:p>
        </p:txBody>
      </p:sp>
    </p:spTree>
    <p:extLst>
      <p:ext uri="{BB962C8B-B14F-4D97-AF65-F5344CB8AC3E}">
        <p14:creationId xmlns="" xmlns:p14="http://schemas.microsoft.com/office/powerpoint/2010/main" val="4666590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a:latin typeface="Arial" charset="0"/>
              </a:rPr>
              <a:t>Módulo 6: NAT para IPv4</a:t>
            </a:r>
            <a:r>
              <a:rPr lang="en-US">
                <a:latin typeface="Arial" charset="0"/>
              </a:rPr>
              <a:t/>
            </a:r>
            <a:br>
              <a:rPr lang="en-US">
                <a:latin typeface="Arial" charset="0"/>
              </a:rPr>
            </a:br>
            <a:r>
              <a:rPr lang="es-419">
                <a:latin typeface="Arial" charset="0"/>
              </a:rPr>
              <a:t>Nuevos términos y comandos</a:t>
            </a:r>
          </a:p>
        </p:txBody>
      </p:sp>
      <p:graphicFrame>
        <p:nvGraphicFramePr>
          <p:cNvPr id="9" name="Table 9">
            <a:extLst>
              <a:ext uri="{FF2B5EF4-FFF2-40B4-BE49-F238E27FC236}">
                <a16:creationId xmlns="" xmlns:a16="http://schemas.microsoft.com/office/drawing/2014/main" id="{F2480B83-AF5E-4A70-B69B-F1E3A8FAC758}"/>
              </a:ext>
            </a:extLst>
          </p:cNvPr>
          <p:cNvGraphicFramePr>
            <a:graphicFrameLocks noGrp="1"/>
          </p:cNvGraphicFramePr>
          <p:nvPr>
            <p:ph idx="1"/>
          </p:nvPr>
        </p:nvGraphicFramePr>
        <p:xfrm>
          <a:off x="144463" y="779659"/>
          <a:ext cx="2815553" cy="3931920"/>
        </p:xfrm>
        <a:graphic>
          <a:graphicData uri="http://schemas.openxmlformats.org/drawingml/2006/table">
            <a:tbl>
              <a:tblPr firstRow="1" bandRow="1">
                <a:tableStyleId>{F5AB1C69-6EDB-4FF4-983F-18BD219EF322}</a:tableStyleId>
              </a:tblPr>
              <a:tblGrid>
                <a:gridCol w="2815553">
                  <a:extLst>
                    <a:ext uri="{9D8B030D-6E8A-4147-A177-3AD203B41FA5}">
                      <a16:colId xmlns="" xmlns:a16="http://schemas.microsoft.com/office/drawing/2014/main" val="3270854437"/>
                    </a:ext>
                  </a:extLst>
                </a:gridCol>
              </a:tblGrid>
              <a:tr h="370840">
                <a:tc>
                  <a:txBody>
                    <a:bodyPr/>
                    <a:lstStyle/>
                    <a:p>
                      <a:pPr marL="285750" indent="-285750" rtl="0">
                        <a:buFont typeface="Arial" panose="020B0604020202020204" pitchFamily="34" charset="0"/>
                        <a:buChar char="•"/>
                      </a:pPr>
                      <a:r>
                        <a:rPr lang="es-419" b="0">
                          <a:solidFill>
                            <a:srgbClr val="000000"/>
                          </a:solidFill>
                        </a:rPr>
                        <a:t>RFC1918</a:t>
                      </a:r>
                    </a:p>
                    <a:p>
                      <a:pPr marL="285750" indent="-285750" rtl="0">
                        <a:buFont typeface="Arial" panose="020B0604020202020204" pitchFamily="34" charset="0"/>
                        <a:buChar char="•"/>
                      </a:pPr>
                      <a:r>
                        <a:rPr lang="es-419" b="0">
                          <a:solidFill>
                            <a:srgbClr val="000000"/>
                          </a:solidFill>
                        </a:rPr>
                        <a:t>inside local address</a:t>
                      </a:r>
                    </a:p>
                    <a:p>
                      <a:pPr marL="285750" indent="-285750" rtl="0">
                        <a:buFont typeface="Arial" panose="020B0604020202020204" pitchFamily="34" charset="0"/>
                        <a:buChar char="•"/>
                      </a:pPr>
                      <a:r>
                        <a:rPr lang="es-419" b="0">
                          <a:solidFill>
                            <a:srgbClr val="000000"/>
                          </a:solidFill>
                        </a:rPr>
                        <a:t>inside global address</a:t>
                      </a:r>
                    </a:p>
                    <a:p>
                      <a:pPr marL="285750" indent="-285750" rtl="0">
                        <a:buFont typeface="Arial" panose="020B0604020202020204" pitchFamily="34" charset="0"/>
                        <a:buChar char="•"/>
                      </a:pPr>
                      <a:r>
                        <a:rPr lang="es-419" b="0">
                          <a:solidFill>
                            <a:srgbClr val="000000"/>
                          </a:solidFill>
                        </a:rPr>
                        <a:t>outside local address</a:t>
                      </a:r>
                    </a:p>
                    <a:p>
                      <a:pPr marL="285750" indent="-285750" rtl="0">
                        <a:buFont typeface="Arial" panose="020B0604020202020204" pitchFamily="34" charset="0"/>
                        <a:buChar char="•"/>
                      </a:pPr>
                      <a:r>
                        <a:rPr lang="es-419" b="0">
                          <a:solidFill>
                            <a:srgbClr val="000000"/>
                          </a:solidFill>
                        </a:rPr>
                        <a:t>outside global address</a:t>
                      </a:r>
                    </a:p>
                    <a:p>
                      <a:pPr marL="285750" indent="-285750" rtl="0">
                        <a:buFont typeface="Arial" panose="020B0604020202020204" pitchFamily="34" charset="0"/>
                        <a:buChar char="•"/>
                      </a:pPr>
                      <a:r>
                        <a:rPr lang="es-419" b="0">
                          <a:solidFill>
                            <a:srgbClr val="000000"/>
                          </a:solidFill>
                        </a:rPr>
                        <a:t>static NAT</a:t>
                      </a:r>
                    </a:p>
                    <a:p>
                      <a:pPr marL="285750" indent="-285750" rtl="0">
                        <a:buFont typeface="Arial" panose="020B0604020202020204" pitchFamily="34" charset="0"/>
                        <a:buChar char="•"/>
                      </a:pPr>
                      <a:r>
                        <a:rPr lang="es-419" b="0">
                          <a:solidFill>
                            <a:srgbClr val="000000"/>
                          </a:solidFill>
                        </a:rPr>
                        <a:t>dynamic NAT</a:t>
                      </a:r>
                    </a:p>
                    <a:p>
                      <a:pPr marL="285750" indent="-285750" rtl="0">
                        <a:buFont typeface="Arial" panose="020B0604020202020204" pitchFamily="34" charset="0"/>
                        <a:buChar char="•"/>
                      </a:pPr>
                      <a:r>
                        <a:rPr lang="es-419" b="0">
                          <a:solidFill>
                            <a:srgbClr val="000000"/>
                          </a:solidFill>
                        </a:rPr>
                        <a:t>PAT</a:t>
                      </a:r>
                    </a:p>
                    <a:p>
                      <a:pPr marL="285750" indent="-285750" rtl="0">
                        <a:buFont typeface="Arial" panose="020B0604020202020204" pitchFamily="34" charset="0"/>
                        <a:buChar char="•"/>
                      </a:pPr>
                      <a:r>
                        <a:rPr lang="es-419" b="1">
                          <a:solidFill>
                            <a:srgbClr val="000000"/>
                          </a:solidFill>
                        </a:rPr>
                        <a:t>ip nat inside source static</a:t>
                      </a:r>
                    </a:p>
                    <a:p>
                      <a:pPr marL="285750" indent="-285750" rtl="0">
                        <a:buFont typeface="Arial" panose="020B0604020202020204" pitchFamily="34" charset="0"/>
                        <a:buChar char="•"/>
                      </a:pPr>
                      <a:r>
                        <a:rPr lang="es-419" b="1">
                          <a:solidFill>
                            <a:srgbClr val="000000"/>
                          </a:solidFill>
                        </a:rPr>
                        <a:t>show ip nat translations</a:t>
                      </a:r>
                    </a:p>
                    <a:p>
                      <a:pPr marL="285750" indent="-285750" rtl="0">
                        <a:buFont typeface="Arial" panose="020B0604020202020204" pitchFamily="34" charset="0"/>
                        <a:buChar char="•"/>
                      </a:pPr>
                      <a:r>
                        <a:rPr lang="es-419" b="1">
                          <a:solidFill>
                            <a:srgbClr val="000000"/>
                          </a:solidFill>
                        </a:rPr>
                        <a:t>show ip nat statistics</a:t>
                      </a:r>
                    </a:p>
                    <a:p>
                      <a:pPr marL="285750" indent="-285750" rtl="0">
                        <a:buFont typeface="Arial" panose="020B0604020202020204" pitchFamily="34" charset="0"/>
                        <a:buChar char="•"/>
                      </a:pPr>
                      <a:r>
                        <a:rPr lang="es-419" b="1">
                          <a:solidFill>
                            <a:srgbClr val="000000"/>
                          </a:solidFill>
                        </a:rPr>
                        <a:t>ip nat outside</a:t>
                      </a:r>
                    </a:p>
                    <a:p>
                      <a:pPr marL="285750" indent="-285750" rtl="0">
                        <a:buFont typeface="Arial" panose="020B0604020202020204" pitchFamily="34" charset="0"/>
                        <a:buChar char="•"/>
                      </a:pPr>
                      <a:r>
                        <a:rPr lang="es-419" b="1">
                          <a:solidFill>
                            <a:srgbClr val="000000"/>
                          </a:solidFill>
                        </a:rPr>
                        <a:t>ip nat inside</a:t>
                      </a:r>
                    </a:p>
                    <a:p>
                      <a:pPr marL="285750" indent="-285750" rtl="0">
                        <a:buFont typeface="Arial" panose="020B0604020202020204" pitchFamily="34" charset="0"/>
                        <a:buChar char="•"/>
                      </a:pPr>
                      <a:r>
                        <a:rPr lang="es-419" b="1">
                          <a:solidFill>
                            <a:srgbClr val="000000"/>
                          </a:solidFill>
                        </a:rPr>
                        <a:t>ip nat pool</a:t>
                      </a:r>
                    </a:p>
                    <a:p>
                      <a:pPr marL="285750" indent="-285750" rtl="0">
                        <a:buFont typeface="Arial" panose="020B0604020202020204" pitchFamily="34" charset="0"/>
                        <a:buChar char="•"/>
                      </a:pPr>
                      <a:r>
                        <a:rPr lang="es-419" b="1">
                          <a:solidFill>
                            <a:srgbClr val="000000"/>
                          </a:solidFill>
                        </a:rPr>
                        <a:t>clear ip nat translation *</a:t>
                      </a:r>
                    </a:p>
                    <a:p>
                      <a:pPr marL="285750" indent="-285750" rtl="0">
                        <a:buFont typeface="Arial" panose="020B0604020202020204" pitchFamily="34" charset="0"/>
                        <a:buChar char="•"/>
                      </a:pPr>
                      <a:r>
                        <a:rPr lang="es-419" b="0">
                          <a:solidFill>
                            <a:srgbClr val="000000"/>
                          </a:solidFill>
                        </a:rPr>
                        <a:t>Overload</a:t>
                      </a:r>
                    </a:p>
                    <a:p>
                      <a:pPr marL="285750" indent="-285750" rtl="0">
                        <a:buFont typeface="Arial" panose="020B0604020202020204" pitchFamily="34" charset="0"/>
                        <a:buChar char="•"/>
                      </a:pPr>
                      <a:r>
                        <a:rPr lang="es-419" b="0">
                          <a:solidFill>
                            <a:srgbClr val="000000"/>
                          </a:solidFill>
                        </a:rPr>
                        <a:t>NAT 64</a:t>
                      </a:r>
                    </a:p>
                    <a:p>
                      <a:endParaRPr lang="en-US">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708796709"/>
                  </a:ext>
                </a:extLst>
              </a:tr>
            </a:tbl>
          </a:graphicData>
        </a:graphic>
      </p:graphicFrame>
    </p:spTree>
    <p:custDataLst>
      <p:tags r:id="rId1"/>
    </p:custDataLst>
    <p:extLst>
      <p:ext uri="{BB962C8B-B14F-4D97-AF65-F5344CB8AC3E}">
        <p14:creationId xmlns="" xmlns:p14="http://schemas.microsoft.com/office/powerpoint/2010/main" val="327174550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a:t>
            </a:r>
            <a:r>
              <a:rPr lang="en-US"/>
              <a:t/>
            </a:r>
            <a:br>
              <a:rPr lang="en-US"/>
            </a:br>
            <a:r>
              <a:rPr lang="es-419" sz="2400"/>
              <a:t> ¿Cómo funciona es NAT?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113123" y="731837"/>
            <a:ext cx="5045329" cy="4115860"/>
          </a:xfrm>
        </p:spPr>
        <p:txBody>
          <a:bodyPr/>
          <a:lstStyle/>
          <a:p>
            <a:pPr marL="0" indent="0" algn="l" rtl="0"/>
            <a:r>
              <a:rPr lang="es-419" sz="1400">
                <a:solidFill>
                  <a:srgbClr val="000000"/>
                </a:solidFill>
              </a:rPr>
              <a:t>PC1 quiere comunicarse con un servidor web externo con dirección pública 209.165.201.1.</a:t>
            </a:r>
          </a:p>
          <a:p>
            <a:pPr marL="228600" indent="-228600" algn="l" rtl="0">
              <a:buFont typeface="+mj-lt"/>
              <a:buAutoNum type="arabicPeriod"/>
            </a:pPr>
            <a:r>
              <a:rPr lang="es-419" sz="1400">
                <a:solidFill>
                  <a:srgbClr val="000000"/>
                </a:solidFill>
              </a:rPr>
              <a:t>La PC1 envía un paquete dirigido al servidor web. </a:t>
            </a:r>
          </a:p>
          <a:p>
            <a:pPr marL="228600" indent="-228600" algn="l" rtl="0">
              <a:buFont typeface="+mj-lt"/>
              <a:buAutoNum type="arabicPeriod"/>
            </a:pPr>
            <a:r>
              <a:rPr lang="es-419" sz="1400">
                <a:solidFill>
                  <a:srgbClr val="000000"/>
                </a:solidFill>
              </a:rPr>
              <a:t>R2 recibe el paquete y lee la dirección IPv4 de origen para determinar si necesita traducción.</a:t>
            </a:r>
          </a:p>
          <a:p>
            <a:pPr marL="228600" indent="-228600" algn="l" rtl="0">
              <a:buFont typeface="+mj-lt"/>
              <a:buAutoNum type="arabicPeriod"/>
            </a:pPr>
            <a:r>
              <a:rPr lang="es-419" sz="1400">
                <a:solidFill>
                  <a:srgbClr val="000000"/>
                </a:solidFill>
              </a:rPr>
              <a:t>R2 agrega la asignación de la dirección local a la global a la tabla NAT.</a:t>
            </a:r>
          </a:p>
          <a:p>
            <a:pPr marL="228600" indent="-228600" algn="l" rtl="0">
              <a:buFont typeface="+mj-lt"/>
              <a:buAutoNum type="arabicPeriod"/>
            </a:pPr>
            <a:r>
              <a:rPr lang="es-419" sz="1400">
                <a:solidFill>
                  <a:srgbClr val="000000"/>
                </a:solidFill>
              </a:rPr>
              <a:t>El R2 envía el paquete con la dirección de origen traducida hacia el destino.</a:t>
            </a:r>
          </a:p>
          <a:p>
            <a:pPr marL="228600" indent="-228600" algn="l" rtl="0">
              <a:buFont typeface="+mj-lt"/>
              <a:buAutoNum type="arabicPeriod"/>
            </a:pPr>
            <a:r>
              <a:rPr lang="es-419" sz="1400">
                <a:solidFill>
                  <a:srgbClr val="000000"/>
                </a:solidFill>
              </a:rPr>
              <a:t>El servidor web responde con un paquete dirigido a la dirección global interna de la PC1 (209.165.200.226).</a:t>
            </a:r>
          </a:p>
          <a:p>
            <a:pPr marL="228600" indent="-228600" algn="l" rtl="0">
              <a:buFont typeface="+mj-lt"/>
              <a:buAutoNum type="arabicPeriod"/>
            </a:pPr>
            <a:r>
              <a:rPr lang="es-419" sz="1400">
                <a:solidFill>
                  <a:srgbClr val="000000"/>
                </a:solidFill>
              </a:rPr>
              <a:t>El R2 recibe el paquete con la dirección de destino 209.165.200.226. El R2 revisa la tabla de NAT y encuentra una entrada para esta asignación. El R2 usa esta información y traduce la dirección global interna (209.165.200.226) a la dirección local interna (192.168.10.10), y el paquete se reenvía a la PC1.</a:t>
            </a:r>
          </a:p>
          <a:p>
            <a:pPr marL="228600" indent="-228600" algn="l">
              <a:buFont typeface="+mj-lt"/>
              <a:buAutoNum type="arabicPeriod"/>
            </a:pPr>
            <a:endParaRPr lang="en-US" sz="1200">
              <a:solidFill>
                <a:srgbClr val="000000"/>
              </a:solidFill>
            </a:endParaRPr>
          </a:p>
        </p:txBody>
      </p:sp>
      <p:pic>
        <p:nvPicPr>
          <p:cNvPr id="2" name="Picture 1">
            <a:extLst>
              <a:ext uri="{FF2B5EF4-FFF2-40B4-BE49-F238E27FC236}">
                <a16:creationId xmlns="" xmlns:a16="http://schemas.microsoft.com/office/drawing/2014/main" id="{0177C11A-554F-4416-BE0C-E4F7434D7F09}"/>
              </a:ext>
            </a:extLst>
          </p:cNvPr>
          <p:cNvPicPr>
            <a:picLocks noChangeAspect="1"/>
          </p:cNvPicPr>
          <p:nvPr/>
        </p:nvPicPr>
        <p:blipFill>
          <a:blip r:embed="rId3"/>
          <a:stretch>
            <a:fillRect/>
          </a:stretch>
        </p:blipFill>
        <p:spPr>
          <a:xfrm>
            <a:off x="5158452" y="1541376"/>
            <a:ext cx="3712798" cy="2060747"/>
          </a:xfrm>
          <a:prstGeom prst="rect">
            <a:avLst/>
          </a:prstGeom>
        </p:spPr>
      </p:pic>
    </p:spTree>
    <p:extLst>
      <p:ext uri="{BB962C8B-B14F-4D97-AF65-F5344CB8AC3E}">
        <p14:creationId xmlns="" xmlns:p14="http://schemas.microsoft.com/office/powerpoint/2010/main" val="2688766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 </a:t>
            </a:r>
            <a:r>
              <a:rPr lang="en-US"/>
              <a:t/>
            </a:r>
            <a:br>
              <a:rPr lang="en-US"/>
            </a:br>
            <a:r>
              <a:rPr lang="es-419" sz="2400"/>
              <a:t>Terminología de NAT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7913517" cy="3807197"/>
          </a:xfrm>
        </p:spPr>
        <p:txBody>
          <a:bodyPr/>
          <a:lstStyle/>
          <a:p>
            <a:pPr marL="0" indent="0" algn="l" rtl="0"/>
            <a:r>
              <a:rPr lang="es-419" sz="1600">
                <a:solidFill>
                  <a:srgbClr val="000000"/>
                </a:solidFill>
              </a:rPr>
              <a:t>NAT incluye cuatro tipos de direcciones:</a:t>
            </a:r>
          </a:p>
          <a:p>
            <a:pPr algn="l" rtl="0">
              <a:buFont typeface="Arial" panose="020B0604020202020204" pitchFamily="34" charset="0"/>
              <a:buChar char="•"/>
            </a:pPr>
            <a:r>
              <a:rPr lang="es-419" sz="1600">
                <a:solidFill>
                  <a:srgbClr val="000000"/>
                </a:solidFill>
              </a:rPr>
              <a:t>Dirección local interna</a:t>
            </a:r>
          </a:p>
          <a:p>
            <a:pPr algn="l" rtl="0">
              <a:buFont typeface="Arial" panose="020B0604020202020204" pitchFamily="34" charset="0"/>
              <a:buChar char="•"/>
            </a:pPr>
            <a:r>
              <a:rPr lang="es-419" sz="1600">
                <a:solidFill>
                  <a:srgbClr val="000000"/>
                </a:solidFill>
              </a:rPr>
              <a:t>Dirección global interna</a:t>
            </a:r>
          </a:p>
          <a:p>
            <a:pPr algn="l" rtl="0">
              <a:buFont typeface="Arial" panose="020B0604020202020204" pitchFamily="34" charset="0"/>
              <a:buChar char="•"/>
            </a:pPr>
            <a:r>
              <a:rPr lang="es-419" sz="1600">
                <a:solidFill>
                  <a:srgbClr val="000000"/>
                </a:solidFill>
              </a:rPr>
              <a:t>Dirección local externa</a:t>
            </a:r>
          </a:p>
          <a:p>
            <a:pPr algn="l" rtl="0">
              <a:buFont typeface="Arial" panose="020B0604020202020204" pitchFamily="34" charset="0"/>
              <a:buChar char="•"/>
            </a:pPr>
            <a:r>
              <a:rPr lang="es-419" sz="1600">
                <a:solidFill>
                  <a:srgbClr val="000000"/>
                </a:solidFill>
              </a:rPr>
              <a:t>Dirección global externa</a:t>
            </a:r>
          </a:p>
          <a:p>
            <a:pPr marL="0" indent="0" algn="l" rtl="0"/>
            <a:r>
              <a:rPr lang="es-419" sz="1600">
                <a:solidFill>
                  <a:srgbClr val="000000"/>
                </a:solidFill>
              </a:rPr>
              <a:t>La terminología NAT siempre se aplica desde la perspectiva del dispositivo con la dirección traducida:</a:t>
            </a:r>
          </a:p>
          <a:p>
            <a:pPr marL="285750" indent="-285750" algn="l" rtl="0">
              <a:buFont typeface="Arial" panose="020B0604020202020204" pitchFamily="34" charset="0"/>
              <a:buChar char="•"/>
            </a:pPr>
            <a:r>
              <a:rPr lang="es-419" sz="1600" b="1">
                <a:solidFill>
                  <a:srgbClr val="000000"/>
                </a:solidFill>
              </a:rPr>
              <a:t>Dirección interna -</a:t>
            </a:r>
            <a:r>
              <a:rPr lang="es-419" sz="1600">
                <a:solidFill>
                  <a:srgbClr val="000000"/>
                </a:solidFill>
              </a:rPr>
              <a:t> La dirección del dispositivo que NAT está traduciendo.</a:t>
            </a:r>
          </a:p>
          <a:p>
            <a:pPr marL="285750" indent="-285750" algn="l" rtl="0">
              <a:buFont typeface="Arial" panose="020B0604020202020204" pitchFamily="34" charset="0"/>
              <a:buChar char="•"/>
            </a:pPr>
            <a:r>
              <a:rPr lang="es-419" sz="1600" b="1">
                <a:solidFill>
                  <a:srgbClr val="000000"/>
                </a:solidFill>
              </a:rPr>
              <a:t>Dirección externa - </a:t>
            </a:r>
            <a:r>
              <a:rPr lang="es-419" sz="1600">
                <a:solidFill>
                  <a:srgbClr val="000000"/>
                </a:solidFill>
              </a:rPr>
              <a:t>La dirección del dispositivo de destino.</a:t>
            </a:r>
          </a:p>
          <a:p>
            <a:pPr marL="285750" indent="-285750" algn="l" rtl="0">
              <a:buFont typeface="Arial" panose="020B0604020202020204" pitchFamily="34" charset="0"/>
              <a:buChar char="•"/>
            </a:pPr>
            <a:r>
              <a:rPr lang="es-419" sz="1600" b="1">
                <a:solidFill>
                  <a:srgbClr val="000000"/>
                </a:solidFill>
              </a:rPr>
              <a:t>Dirección local -</a:t>
            </a:r>
            <a:r>
              <a:rPr lang="es-419" sz="1600">
                <a:solidFill>
                  <a:srgbClr val="000000"/>
                </a:solidFill>
              </a:rPr>
              <a:t> Una dirección local es cualquier dirección que aparece en la parte interna de la red.</a:t>
            </a:r>
          </a:p>
          <a:p>
            <a:pPr marL="285750" indent="-285750" algn="l" rtl="0">
              <a:buFont typeface="Arial" panose="020B0604020202020204" pitchFamily="34" charset="0"/>
              <a:buChar char="•"/>
            </a:pPr>
            <a:r>
              <a:rPr lang="es-419" sz="1600" b="1">
                <a:solidFill>
                  <a:srgbClr val="000000"/>
                </a:solidFill>
              </a:rPr>
              <a:t>Dirección global -</a:t>
            </a:r>
            <a:r>
              <a:rPr lang="es-419" sz="1600">
                <a:solidFill>
                  <a:srgbClr val="000000"/>
                </a:solidFill>
              </a:rPr>
              <a:t> Una dirección global es cualquier dirección que aparece en la parte externa de la red.</a:t>
            </a:r>
          </a:p>
          <a:p>
            <a:pPr marL="0" indent="0" algn="l"/>
            <a:endParaRPr lang="en-US" sz="1200">
              <a:solidFill>
                <a:srgbClr val="000000"/>
              </a:solidFill>
            </a:endParaRPr>
          </a:p>
          <a:p>
            <a:pPr marL="0" indent="0" algn="l"/>
            <a:endParaRPr lang="en-US" sz="1200">
              <a:solidFill>
                <a:srgbClr val="000000"/>
              </a:solidFill>
            </a:endParaRPr>
          </a:p>
        </p:txBody>
      </p:sp>
    </p:spTree>
    <p:extLst>
      <p:ext uri="{BB962C8B-B14F-4D97-AF65-F5344CB8AC3E}">
        <p14:creationId xmlns="" xmlns:p14="http://schemas.microsoft.com/office/powerpoint/2010/main" val="26842329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a:t>
            </a:r>
            <a:r>
              <a:rPr lang="en-US"/>
              <a:t/>
            </a:r>
            <a:br>
              <a:rPr lang="en-US"/>
            </a:br>
            <a:r>
              <a:rPr lang="es-419" sz="2400"/>
              <a:t> Terminología de NAT (Cont.)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237063" y="668151"/>
            <a:ext cx="5023094" cy="3807197"/>
          </a:xfrm>
        </p:spPr>
        <p:txBody>
          <a:bodyPr/>
          <a:lstStyle/>
          <a:p>
            <a:pPr marL="0" indent="0" algn="l" rtl="0"/>
            <a:r>
              <a:rPr lang="es-419" sz="1400" b="1">
                <a:solidFill>
                  <a:srgbClr val="000000"/>
                </a:solidFill>
              </a:rPr>
              <a:t>Dirección local interna</a:t>
            </a:r>
          </a:p>
          <a:p>
            <a:pPr marL="0" indent="0" algn="l" rtl="0"/>
            <a:r>
              <a:rPr lang="es-419" sz="1400">
                <a:solidFill>
                  <a:srgbClr val="000000"/>
                </a:solidFill>
              </a:rPr>
              <a:t>La dirección de la fuente vista desde dentro de la red. Normalmente, es una dirección IPv4 privada. La dirección local interna de PC1 es 192.168.10.10.</a:t>
            </a:r>
          </a:p>
          <a:p>
            <a:pPr marL="0" indent="0" algn="l" rtl="0"/>
            <a:r>
              <a:rPr lang="es-419" sz="1400" b="1">
                <a:solidFill>
                  <a:srgbClr val="000000"/>
                </a:solidFill>
              </a:rPr>
              <a:t>Direcciones globales internas</a:t>
            </a:r>
          </a:p>
          <a:p>
            <a:pPr marL="0" indent="0" algn="l" rtl="0"/>
            <a:r>
              <a:rPr lang="es-419" sz="1400">
                <a:solidFill>
                  <a:srgbClr val="000000"/>
                </a:solidFill>
              </a:rPr>
              <a:t>La dirección de origen vista desde la red externa. La dirección global interna de PC1 es 209.165.200.226</a:t>
            </a:r>
          </a:p>
          <a:p>
            <a:pPr marL="0" indent="0" algn="l" rtl="0"/>
            <a:r>
              <a:rPr lang="es-419" sz="1400" b="1">
                <a:solidFill>
                  <a:srgbClr val="000000"/>
                </a:solidFill>
              </a:rPr>
              <a:t>Dirección global externa</a:t>
            </a:r>
          </a:p>
          <a:p>
            <a:pPr marL="0" indent="0" algn="l" rtl="0"/>
            <a:r>
              <a:rPr lang="es-419" sz="1400">
                <a:solidFill>
                  <a:srgbClr val="000000"/>
                </a:solidFill>
              </a:rPr>
              <a:t>La dirección del destino vista desde la red externa. La dirección global externa del servidor web es 209.165.201.1</a:t>
            </a:r>
          </a:p>
          <a:p>
            <a:pPr marL="0" indent="0" algn="l" rtl="0"/>
            <a:r>
              <a:rPr lang="es-419" sz="1400" b="1">
                <a:solidFill>
                  <a:srgbClr val="000000"/>
                </a:solidFill>
              </a:rPr>
              <a:t>Dirección local externa</a:t>
            </a:r>
          </a:p>
          <a:p>
            <a:pPr marL="0" indent="0" algn="l" rtl="0"/>
            <a:r>
              <a:rPr lang="es-419" sz="1400">
                <a:solidFill>
                  <a:srgbClr val="000000"/>
                </a:solidFill>
              </a:rPr>
              <a:t>La dirección del destino como se ve desde la red interna. La PC1 envía tráfico al servidor web en la dirección IPv4 209.165.201.1. Si bien es poco frecuente, esta dirección podría ser diferente de la dirección globalmente enrutable del destino.</a:t>
            </a:r>
          </a:p>
        </p:txBody>
      </p:sp>
      <p:pic>
        <p:nvPicPr>
          <p:cNvPr id="5" name="Picture 4">
            <a:extLst>
              <a:ext uri="{FF2B5EF4-FFF2-40B4-BE49-F238E27FC236}">
                <a16:creationId xmlns="" xmlns:a16="http://schemas.microsoft.com/office/drawing/2014/main" id="{2F19BFB1-0B05-4B03-9EC6-F5CC037FB1DA}"/>
              </a:ext>
            </a:extLst>
          </p:cNvPr>
          <p:cNvPicPr>
            <a:picLocks noChangeAspect="1"/>
          </p:cNvPicPr>
          <p:nvPr/>
        </p:nvPicPr>
        <p:blipFill>
          <a:blip r:embed="rId3"/>
          <a:stretch>
            <a:fillRect/>
          </a:stretch>
        </p:blipFill>
        <p:spPr>
          <a:xfrm>
            <a:off x="5439275" y="1327452"/>
            <a:ext cx="3467662" cy="2490916"/>
          </a:xfrm>
          <a:prstGeom prst="rect">
            <a:avLst/>
          </a:prstGeom>
        </p:spPr>
      </p:pic>
    </p:spTree>
    <p:extLst>
      <p:ext uri="{BB962C8B-B14F-4D97-AF65-F5344CB8AC3E}">
        <p14:creationId xmlns="" xmlns:p14="http://schemas.microsoft.com/office/powerpoint/2010/main" val="34521453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6.2 Tipos de NAT</a:t>
            </a:r>
          </a:p>
        </p:txBody>
      </p:sp>
    </p:spTree>
    <p:custDataLst>
      <p:tags r:id="rId1"/>
    </p:custDataLst>
    <p:extLst>
      <p:ext uri="{BB962C8B-B14F-4D97-AF65-F5344CB8AC3E}">
        <p14:creationId xmlns="" xmlns:p14="http://schemas.microsoft.com/office/powerpoint/2010/main" val="2571779545"/>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628</TotalTime>
  <Words>5282</Words>
  <Application>Microsoft Office PowerPoint</Application>
  <PresentationFormat>Presentación en pantalla (16:9)</PresentationFormat>
  <Paragraphs>617</Paragraphs>
  <Slides>56</Slides>
  <Notes>56</Notes>
  <HiddenSlides>1</HiddenSlides>
  <MMClips>0</MMClips>
  <ScaleCrop>false</ScaleCrop>
  <HeadingPairs>
    <vt:vector size="4" baseType="variant">
      <vt:variant>
        <vt:lpstr>Tema</vt:lpstr>
      </vt:variant>
      <vt:variant>
        <vt:i4>1</vt:i4>
      </vt:variant>
      <vt:variant>
        <vt:lpstr>Títulos de diapositiva</vt:lpstr>
      </vt:variant>
      <vt:variant>
        <vt:i4>56</vt:i4>
      </vt:variant>
    </vt:vector>
  </HeadingPairs>
  <TitlesOfParts>
    <vt:vector size="57" baseType="lpstr">
      <vt:lpstr>Default Theme</vt:lpstr>
      <vt:lpstr>Módulo 6: NAT para IPv4</vt:lpstr>
      <vt:lpstr>Objetivos del módulo</vt:lpstr>
      <vt:lpstr>6.1 Características de NAT</vt:lpstr>
      <vt:lpstr>Características de NAT  Espacio de direcciones IPv4</vt:lpstr>
      <vt:lpstr>Características de NAT  ¿Qué es NAT?</vt:lpstr>
      <vt:lpstr>Características de NAT  ¿Cómo funciona es NAT?</vt:lpstr>
      <vt:lpstr>Características de NAT  Terminología de NAT</vt:lpstr>
      <vt:lpstr>Características de NAT  Terminología de NAT (Cont.)</vt:lpstr>
      <vt:lpstr>6.2 Tipos de NAT</vt:lpstr>
      <vt:lpstr>Tipos de NAT  NAT estático</vt:lpstr>
      <vt:lpstr>Tipos de NAT  NAT Dinámica</vt:lpstr>
      <vt:lpstr>Tipos de NAT  Traducción de dirección de puerto</vt:lpstr>
      <vt:lpstr>Tipos de NAT  Siguiente puerto disponible</vt:lpstr>
      <vt:lpstr>Tipos de NAT  Comparación entre NAT y PAT</vt:lpstr>
      <vt:lpstr>Tipos de NAT  Paquetes sin un segmento de capa 4</vt:lpstr>
      <vt:lpstr>Tipos de NAT  Packet Tracer - Investigar operaciones NAT</vt:lpstr>
      <vt:lpstr>6.3 Ventajas y desventajas de NAT</vt:lpstr>
      <vt:lpstr>Ventajas y desventajas de NAT  Ventajas de NAT</vt:lpstr>
      <vt:lpstr>Ventajas y desventajas de NAT  Desventajas de NAT</vt:lpstr>
      <vt:lpstr>6.4 NAT estática</vt:lpstr>
      <vt:lpstr>Escenario NAT NAT estático</vt:lpstr>
      <vt:lpstr>NAT estático  Configurar NAT estático</vt:lpstr>
      <vt:lpstr>NAT estático  Analizar NAT estático</vt:lpstr>
      <vt:lpstr> Verificación de NAT estática NAT estática</vt:lpstr>
      <vt:lpstr>NAT estática  Verificación de NAT (Cont.) </vt:lpstr>
      <vt:lpstr>NAT Estático  Packet Tracer – Configurar NAT Estático</vt:lpstr>
      <vt:lpstr>6.5 NAT dinámica</vt:lpstr>
      <vt:lpstr>NAT estático Escenario NAT dinámico</vt:lpstr>
      <vt:lpstr>NAT estático Configurar NAT dinámico</vt:lpstr>
      <vt:lpstr>NAT estático  Configurar NAT dinámico (Cont.)</vt:lpstr>
      <vt:lpstr>NAT estático Analizar NAT dinámico: interior a exterior</vt:lpstr>
      <vt:lpstr>NAT estático Analizar NAT dinámico: de exterior a interior</vt:lpstr>
      <vt:lpstr>NAT estático  Analizar NAT dinámico: de afuera hacia adentro (Cont.)</vt:lpstr>
      <vt:lpstr>NAT estático  Verificar NAT dinámico</vt:lpstr>
      <vt:lpstr>NAT estático Verificar NAT dinámico (Cont.)</vt:lpstr>
      <vt:lpstr>NAT estático  Verificar NAT dinámico (Cont.)</vt:lpstr>
      <vt:lpstr>NAT estático Verificar NAT dinámico (Cont.)</vt:lpstr>
      <vt:lpstr>NAT estático  Verificar NAT dinámico (cont.) </vt:lpstr>
      <vt:lpstr>NAT Dinámico  Packet Tracer - Configurar NAT dinámica</vt:lpstr>
      <vt:lpstr>6.6 PAT</vt:lpstr>
      <vt:lpstr>PAT  Configurar PAT para usar una única dirección IPv4</vt:lpstr>
      <vt:lpstr>PAT Configurar PAT para usar un grupo de direcciones</vt:lpstr>
      <vt:lpstr>PAT  Analizar PAT - Servidor a PC</vt:lpstr>
      <vt:lpstr>PAT  Analizar PAT - Servidor a PC</vt:lpstr>
      <vt:lpstr>PAT  Analizar PAT - Servidor a PC</vt:lpstr>
      <vt:lpstr>PAT Verificar PAT</vt:lpstr>
      <vt:lpstr>PAT  Verificación PAT (cont.) </vt:lpstr>
      <vt:lpstr>NAT Dinámico  Packet Tracer - Configurar PAT</vt:lpstr>
      <vt:lpstr>6.7 NAT64</vt:lpstr>
      <vt:lpstr> ¿NAT 64 para IPv6? </vt:lpstr>
      <vt:lpstr>NAT64 NAT64</vt:lpstr>
      <vt:lpstr>6.8 - Módulo de práctica y cuestionario</vt:lpstr>
      <vt:lpstr>NAT Dinámico  Packet Tracer- Configurar NAT para IPv4</vt:lpstr>
      <vt:lpstr>NAT Dinámico  Packet Tracer- Configurar NAT para IPv4</vt:lpstr>
      <vt:lpstr>Módulo 6: NAT para IPv4 Nuevos términos y comandos</vt:lpstr>
      <vt:lpstr>Diapositiva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24</cp:revision>
  <dcterms:created xsi:type="dcterms:W3CDTF">2019-10-18T06:21:22Z</dcterms:created>
  <dcterms:modified xsi:type="dcterms:W3CDTF">2022-05-20T07:54:07Z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