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changesInfos/changesInfo1.xml" ContentType="application/vnd.ms-powerpoint.changesinfo+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7"/>
  </p:notesMasterIdLst>
  <p:sldIdLst>
    <p:sldId id="876" r:id="rId2"/>
    <p:sldId id="860" r:id="rId3"/>
    <p:sldId id="759" r:id="rId4"/>
    <p:sldId id="1094" r:id="rId5"/>
    <p:sldId id="1137" r:id="rId6"/>
    <p:sldId id="1138" r:id="rId7"/>
    <p:sldId id="1139" r:id="rId8"/>
    <p:sldId id="1140" r:id="rId9"/>
    <p:sldId id="1141" r:id="rId10"/>
    <p:sldId id="1142" r:id="rId11"/>
    <p:sldId id="1143" r:id="rId12"/>
    <p:sldId id="1144" r:id="rId13"/>
    <p:sldId id="1145" r:id="rId14"/>
    <p:sldId id="1146" r:id="rId15"/>
    <p:sldId id="1147" r:id="rId16"/>
    <p:sldId id="1148" r:id="rId17"/>
    <p:sldId id="1149" r:id="rId18"/>
    <p:sldId id="1056" r:id="rId19"/>
    <p:sldId id="1151" r:id="rId20"/>
    <p:sldId id="1150" r:id="rId21"/>
    <p:sldId id="1152" r:id="rId22"/>
    <p:sldId id="1153" r:id="rId23"/>
    <p:sldId id="1154" r:id="rId24"/>
    <p:sldId id="1155" r:id="rId25"/>
    <p:sldId id="1156" r:id="rId26"/>
    <p:sldId id="1157" r:id="rId27"/>
    <p:sldId id="1158" r:id="rId28"/>
    <p:sldId id="1159" r:id="rId29"/>
    <p:sldId id="1160" r:id="rId30"/>
    <p:sldId id="1161" r:id="rId31"/>
    <p:sldId id="1162" r:id="rId32"/>
    <p:sldId id="1163" r:id="rId33"/>
    <p:sldId id="1164" r:id="rId34"/>
    <p:sldId id="1165" r:id="rId35"/>
    <p:sldId id="1166" r:id="rId36"/>
    <p:sldId id="1167" r:id="rId37"/>
    <p:sldId id="1168" r:id="rId38"/>
    <p:sldId id="1169" r:id="rId39"/>
    <p:sldId id="1170" r:id="rId40"/>
    <p:sldId id="1171" r:id="rId41"/>
    <p:sldId id="1172" r:id="rId42"/>
    <p:sldId id="1173" r:id="rId43"/>
    <p:sldId id="1174" r:id="rId44"/>
    <p:sldId id="1175" r:id="rId45"/>
    <p:sldId id="1176" r:id="rId46"/>
    <p:sldId id="1177" r:id="rId47"/>
    <p:sldId id="1178" r:id="rId48"/>
    <p:sldId id="1179" r:id="rId49"/>
    <p:sldId id="1180" r:id="rId50"/>
    <p:sldId id="1091" r:id="rId51"/>
    <p:sldId id="1181" r:id="rId52"/>
    <p:sldId id="1182" r:id="rId53"/>
    <p:sldId id="874" r:id="rId54"/>
    <p:sldId id="1184" r:id="rId55"/>
    <p:sldId id="291" r:id="rId56"/>
  </p:sldIdLst>
  <p:sldSz cx="9144000" cy="5143500" type="screen16x9"/>
  <p:notesSz cx="6858000" cy="9144000"/>
  <p:custDataLst>
    <p:tags r:id="rId5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CDBC5C-7F34-DD45-9EFF-C9F8AED18380}" v="31" dt="2020-06-05T21:37:54.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8" d="100"/>
          <a:sy n="78" d="100"/>
        </p:scale>
        <p:origin x="-78" y="-216"/>
      </p:cViewPr>
      <p:guideLst>
        <p:guide orient="horz" pos="1620"/>
        <p:guide pos="33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6"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el Ramos Ortega" userId="dc888f79-3b0f-4869-a2fb-5a707cdabd7b" providerId="ADAL" clId="{4FCDBC5C-7F34-DD45-9EFF-C9F8AED18380}"/>
    <pc:docChg chg="modSld">
      <pc:chgData name="Ariel Ramos Ortega" userId="dc888f79-3b0f-4869-a2fb-5a707cdabd7b" providerId="ADAL" clId="{4FCDBC5C-7F34-DD45-9EFF-C9F8AED18380}" dt="2020-06-05T21:37:54.439" v="30"/>
      <pc:docMkLst>
        <pc:docMk/>
      </pc:docMkLst>
      <pc:sldChg chg="modSp">
        <pc:chgData name="Ariel Ramos Ortega" userId="dc888f79-3b0f-4869-a2fb-5a707cdabd7b" providerId="ADAL" clId="{4FCDBC5C-7F34-DD45-9EFF-C9F8AED18380}" dt="2020-06-05T21:37:54.439" v="30"/>
        <pc:sldMkLst>
          <pc:docMk/>
          <pc:sldMk cId="2109317603" sldId="1052"/>
        </pc:sldMkLst>
        <pc:spChg chg="mod">
          <ac:chgData name="Ariel Ramos Ortega" userId="dc888f79-3b0f-4869-a2fb-5a707cdabd7b" providerId="ADAL" clId="{4FCDBC5C-7F34-DD45-9EFF-C9F8AED18380}" dt="2020-06-05T21:37:38.019" v="22" actId="20577"/>
          <ac:spMkLst>
            <pc:docMk/>
            <pc:sldMk cId="2109317603" sldId="1052"/>
            <ac:spMk id="2" creationId="{00000000-0000-0000-0000-000000000000}"/>
          </ac:spMkLst>
        </pc:spChg>
        <pc:spChg chg="mod">
          <ac:chgData name="Ariel Ramos Ortega" userId="dc888f79-3b0f-4869-a2fb-5a707cdabd7b" providerId="ADAL" clId="{4FCDBC5C-7F34-DD45-9EFF-C9F8AED18380}" dt="2020-06-05T21:37:54.439" v="30"/>
          <ac:spMkLst>
            <pc:docMk/>
            <pc:sldMk cId="2109317603" sldId="1052"/>
            <ac:spMk id="11266" creationId="{00000000-0000-0000-0000-000000000000}"/>
          </ac:spMkLst>
        </pc:spChg>
      </pc:sldChg>
      <pc:sldChg chg="modSp">
        <pc:chgData name="Ariel Ramos Ortega" userId="dc888f79-3b0f-4869-a2fb-5a707cdabd7b" providerId="ADAL" clId="{4FCDBC5C-7F34-DD45-9EFF-C9F8AED18380}" dt="2020-06-05T21:37:49.885" v="29"/>
        <pc:sldMkLst>
          <pc:docMk/>
          <pc:sldMk cId="1129576059" sldId="1069"/>
        </pc:sldMkLst>
        <pc:spChg chg="mod">
          <ac:chgData name="Ariel Ramos Ortega" userId="dc888f79-3b0f-4869-a2fb-5a707cdabd7b" providerId="ADAL" clId="{4FCDBC5C-7F34-DD45-9EFF-C9F8AED18380}" dt="2020-06-05T21:37:42.925" v="23"/>
          <ac:spMkLst>
            <pc:docMk/>
            <pc:sldMk cId="1129576059" sldId="1069"/>
            <ac:spMk id="2" creationId="{00000000-0000-0000-0000-000000000000}"/>
          </ac:spMkLst>
        </pc:spChg>
        <pc:spChg chg="mod">
          <ac:chgData name="Ariel Ramos Ortega" userId="dc888f79-3b0f-4869-a2fb-5a707cdabd7b" providerId="ADAL" clId="{4FCDBC5C-7F34-DD45-9EFF-C9F8AED18380}" dt="2020-06-05T21:37:49.885" v="29"/>
          <ac:spMkLst>
            <pc:docMk/>
            <pc:sldMk cId="1129576059" sldId="1069"/>
            <ac:spMk id="11266" creationId="{00000000-0000-0000-0000-000000000000}"/>
          </ac:spMkLst>
        </pc:spChg>
      </pc:sldChg>
      <pc:sldChg chg="modSp">
        <pc:chgData name="Ariel Ramos Ortega" userId="dc888f79-3b0f-4869-a2fb-5a707cdabd7b" providerId="ADAL" clId="{4FCDBC5C-7F34-DD45-9EFF-C9F8AED18380}" dt="2020-06-05T21:37:17.507" v="0"/>
        <pc:sldMkLst>
          <pc:docMk/>
          <pc:sldMk cId="2274014498" sldId="1274"/>
        </pc:sldMkLst>
        <pc:spChg chg="mod">
          <ac:chgData name="Ariel Ramos Ortega" userId="dc888f79-3b0f-4869-a2fb-5a707cdabd7b" providerId="ADAL" clId="{4FCDBC5C-7F34-DD45-9EFF-C9F8AED18380}" dt="2020-06-05T21:37:17.507" v="0"/>
          <ac:spMkLst>
            <pc:docMk/>
            <pc:sldMk cId="2274014498" sldId="1274"/>
            <ac:spMk id="4099" creationId="{00000000-0000-0000-0000-000000000000}"/>
          </ac:spMkLst>
        </pc:spChg>
      </pc:sldChg>
    </pc:docChg>
  </pc:docChgLst>
  <pc:docChgLst>
    <pc:chgData name="Gloriana Carrillo Campos" userId="c9490811-8b3c-4908-821e-39b65b913e1a" providerId="ADAL" clId="{6DBAD7CC-283C-49C4-94AA-C0A4DDBB65F3}"/>
    <pc:docChg chg="undo custSel modSld">
      <pc:chgData name="Gloriana Carrillo Campos" userId="c9490811-8b3c-4908-821e-39b65b913e1a" providerId="ADAL" clId="{6DBAD7CC-283C-49C4-94AA-C0A4DDBB65F3}" dt="2020-06-01T22:41:49.861" v="240" actId="20577"/>
      <pc:docMkLst>
        <pc:docMk/>
      </pc:docMkLst>
      <pc:sldChg chg="modSp">
        <pc:chgData name="Gloriana Carrillo Campos" userId="c9490811-8b3c-4908-821e-39b65b913e1a" providerId="ADAL" clId="{6DBAD7CC-283C-49C4-94AA-C0A4DDBB65F3}" dt="2020-06-01T22:41:49.861" v="240" actId="20577"/>
        <pc:sldMkLst>
          <pc:docMk/>
          <pc:sldMk cId="111192384" sldId="860"/>
        </pc:sldMkLst>
        <pc:spChg chg="mod">
          <ac:chgData name="Gloriana Carrillo Campos" userId="c9490811-8b3c-4908-821e-39b65b913e1a" providerId="ADAL" clId="{6DBAD7CC-283C-49C4-94AA-C0A4DDBB65F3}" dt="2020-06-01T22:41:49.861" v="240" actId="20577"/>
          <ac:spMkLst>
            <pc:docMk/>
            <pc:sldMk cId="111192384" sldId="860"/>
            <ac:spMk id="3" creationId="{B5758CB9-E7D6-4639-ACDC-3F86DC2D2F72}"/>
          </ac:spMkLst>
        </pc:spChg>
        <pc:graphicFrameChg chg="modGraphic">
          <ac:chgData name="Gloriana Carrillo Campos" userId="c9490811-8b3c-4908-821e-39b65b913e1a" providerId="ADAL" clId="{6DBAD7CC-283C-49C4-94AA-C0A4DDBB65F3}" dt="2020-06-01T22:40:10.854" v="234" actId="2062"/>
          <ac:graphicFrameMkLst>
            <pc:docMk/>
            <pc:sldMk cId="111192384" sldId="860"/>
            <ac:graphicFrameMk id="2" creationId="{E974E1EB-2DBE-496F-B0B0-6C44227DA401}"/>
          </ac:graphicFrameMkLst>
        </pc:graphicFrameChg>
      </pc:sldChg>
      <pc:sldChg chg="modSp">
        <pc:chgData name="Gloriana Carrillo Campos" userId="c9490811-8b3c-4908-821e-39b65b913e1a" providerId="ADAL" clId="{6DBAD7CC-283C-49C4-94AA-C0A4DDBB65F3}" dt="2020-06-01T22:29:56.032" v="227" actId="20577"/>
        <pc:sldMkLst>
          <pc:docMk/>
          <pc:sldMk cId="2548999575" sldId="958"/>
        </pc:sldMkLst>
        <pc:spChg chg="mod">
          <ac:chgData name="Gloriana Carrillo Campos" userId="c9490811-8b3c-4908-821e-39b65b913e1a" providerId="ADAL" clId="{6DBAD7CC-283C-49C4-94AA-C0A4DDBB65F3}" dt="2020-06-01T22:29:56.032" v="227" actId="20577"/>
          <ac:spMkLst>
            <pc:docMk/>
            <pc:sldMk cId="2548999575" sldId="958"/>
            <ac:spMk id="2" creationId="{BAC22E0C-A8B9-7D4B-BC8E-95F5947642E5}"/>
          </ac:spMkLst>
        </pc:spChg>
      </pc:sldChg>
      <pc:sldChg chg="modSp">
        <pc:chgData name="Gloriana Carrillo Campos" userId="c9490811-8b3c-4908-821e-39b65b913e1a" providerId="ADAL" clId="{6DBAD7CC-283C-49C4-94AA-C0A4DDBB65F3}" dt="2020-06-01T22:32:28.595" v="230" actId="20577"/>
        <pc:sldMkLst>
          <pc:docMk/>
          <pc:sldMk cId="769659545" sldId="1135"/>
        </pc:sldMkLst>
        <pc:spChg chg="mod">
          <ac:chgData name="Gloriana Carrillo Campos" userId="c9490811-8b3c-4908-821e-39b65b913e1a" providerId="ADAL" clId="{6DBAD7CC-283C-49C4-94AA-C0A4DDBB65F3}" dt="2020-06-01T22:32:28.595" v="230" actId="20577"/>
          <ac:spMkLst>
            <pc:docMk/>
            <pc:sldMk cId="769659545" sldId="1135"/>
            <ac:spMk id="2" creationId="{BAC22E0C-A8B9-7D4B-BC8E-95F5947642E5}"/>
          </ac:spMkLst>
        </pc:spChg>
      </pc:sldChg>
      <pc:sldChg chg="modSp">
        <pc:chgData name="Gloriana Carrillo Campos" userId="c9490811-8b3c-4908-821e-39b65b913e1a" providerId="ADAL" clId="{6DBAD7CC-283C-49C4-94AA-C0A4DDBB65F3}" dt="2020-06-01T22:33:19.223" v="231" actId="255"/>
        <pc:sldMkLst>
          <pc:docMk/>
          <pc:sldMk cId="3316344990" sldId="1136"/>
        </pc:sldMkLst>
        <pc:spChg chg="mod">
          <ac:chgData name="Gloriana Carrillo Campos" userId="c9490811-8b3c-4908-821e-39b65b913e1a" providerId="ADAL" clId="{6DBAD7CC-283C-49C4-94AA-C0A4DDBB65F3}" dt="2020-06-01T22:33:19.223" v="231" actId="255"/>
          <ac:spMkLst>
            <pc:docMk/>
            <pc:sldMk cId="3316344990" sldId="1136"/>
            <ac:spMk id="2" creationId="{BAC22E0C-A8B9-7D4B-BC8E-95F5947642E5}"/>
          </ac:spMkLst>
        </pc:spChg>
      </pc:sldChg>
      <pc:sldChg chg="modSp">
        <pc:chgData name="Gloriana Carrillo Campos" userId="c9490811-8b3c-4908-821e-39b65b913e1a" providerId="ADAL" clId="{6DBAD7CC-283C-49C4-94AA-C0A4DDBB65F3}" dt="2020-06-01T18:04:34.712" v="27" actId="1076"/>
        <pc:sldMkLst>
          <pc:docMk/>
          <pc:sldMk cId="4133261137" sldId="1139"/>
        </pc:sldMkLst>
        <pc:spChg chg="mod">
          <ac:chgData name="Gloriana Carrillo Campos" userId="c9490811-8b3c-4908-821e-39b65b913e1a" providerId="ADAL" clId="{6DBAD7CC-283C-49C4-94AA-C0A4DDBB65F3}" dt="2020-06-01T18:04:31.439" v="26" actId="1076"/>
          <ac:spMkLst>
            <pc:docMk/>
            <pc:sldMk cId="4133261137" sldId="1139"/>
            <ac:spMk id="6" creationId="{7F7A7859-F7BC-4009-A99E-0256B9751251}"/>
          </ac:spMkLst>
        </pc:spChg>
        <pc:picChg chg="mod">
          <ac:chgData name="Gloriana Carrillo Campos" userId="c9490811-8b3c-4908-821e-39b65b913e1a" providerId="ADAL" clId="{6DBAD7CC-283C-49C4-94AA-C0A4DDBB65F3}" dt="2020-06-01T18:04:34.712" v="27" actId="1076"/>
          <ac:picMkLst>
            <pc:docMk/>
            <pc:sldMk cId="4133261137" sldId="1139"/>
            <ac:picMk id="5" creationId="{7270E9B0-DC5C-4FA7-88B3-D90AD5DD503D}"/>
          </ac:picMkLst>
        </pc:picChg>
      </pc:sldChg>
      <pc:sldChg chg="modSp">
        <pc:chgData name="Gloriana Carrillo Campos" userId="c9490811-8b3c-4908-821e-39b65b913e1a" providerId="ADAL" clId="{6DBAD7CC-283C-49C4-94AA-C0A4DDBB65F3}" dt="2020-06-01T18:10:55.312" v="40" actId="20577"/>
        <pc:sldMkLst>
          <pc:docMk/>
          <pc:sldMk cId="1438106992" sldId="1140"/>
        </pc:sldMkLst>
        <pc:spChg chg="mod">
          <ac:chgData name="Gloriana Carrillo Campos" userId="c9490811-8b3c-4908-821e-39b65b913e1a" providerId="ADAL" clId="{6DBAD7CC-283C-49C4-94AA-C0A4DDBB65F3}" dt="2020-06-01T18:10:55.312" v="40" actId="20577"/>
          <ac:spMkLst>
            <pc:docMk/>
            <pc:sldMk cId="1438106992" sldId="1140"/>
            <ac:spMk id="4" creationId="{50693879-5816-3444-9D50-A12F1F37F5DE}"/>
          </ac:spMkLst>
        </pc:spChg>
        <pc:picChg chg="mod">
          <ac:chgData name="Gloriana Carrillo Campos" userId="c9490811-8b3c-4908-821e-39b65b913e1a" providerId="ADAL" clId="{6DBAD7CC-283C-49C4-94AA-C0A4DDBB65F3}" dt="2020-06-01T18:05:10.253" v="28" actId="1076"/>
          <ac:picMkLst>
            <pc:docMk/>
            <pc:sldMk cId="1438106992" sldId="1140"/>
            <ac:picMk id="2" creationId="{627917B2-B878-42F4-B66F-EAE892D0E87B}"/>
          </ac:picMkLst>
        </pc:picChg>
      </pc:sldChg>
      <pc:sldChg chg="modSp">
        <pc:chgData name="Gloriana Carrillo Campos" userId="c9490811-8b3c-4908-821e-39b65b913e1a" providerId="ADAL" clId="{6DBAD7CC-283C-49C4-94AA-C0A4DDBB65F3}" dt="2020-06-01T18:13:56.778" v="43" actId="20577"/>
        <pc:sldMkLst>
          <pc:docMk/>
          <pc:sldMk cId="1061633231" sldId="1141"/>
        </pc:sldMkLst>
        <pc:spChg chg="mod">
          <ac:chgData name="Gloriana Carrillo Campos" userId="c9490811-8b3c-4908-821e-39b65b913e1a" providerId="ADAL" clId="{6DBAD7CC-283C-49C4-94AA-C0A4DDBB65F3}" dt="2020-06-01T18:13:56.778" v="43" actId="20577"/>
          <ac:spMkLst>
            <pc:docMk/>
            <pc:sldMk cId="1061633231" sldId="1141"/>
            <ac:spMk id="4" creationId="{50693879-5816-3444-9D50-A12F1F37F5DE}"/>
          </ac:spMkLst>
        </pc:spChg>
        <pc:picChg chg="mod">
          <ac:chgData name="Gloriana Carrillo Campos" userId="c9490811-8b3c-4908-821e-39b65b913e1a" providerId="ADAL" clId="{6DBAD7CC-283C-49C4-94AA-C0A4DDBB65F3}" dt="2020-06-01T18:12:31.394" v="41" actId="1076"/>
          <ac:picMkLst>
            <pc:docMk/>
            <pc:sldMk cId="1061633231" sldId="1141"/>
            <ac:picMk id="5" creationId="{69BC861A-BB3C-4835-90E4-8CF9F0710756}"/>
          </ac:picMkLst>
        </pc:picChg>
      </pc:sldChg>
      <pc:sldChg chg="modSp">
        <pc:chgData name="Gloriana Carrillo Campos" userId="c9490811-8b3c-4908-821e-39b65b913e1a" providerId="ADAL" clId="{6DBAD7CC-283C-49C4-94AA-C0A4DDBB65F3}" dt="2020-06-01T18:23:43.480" v="49" actId="20577"/>
        <pc:sldMkLst>
          <pc:docMk/>
          <pc:sldMk cId="723091469" sldId="1146"/>
        </pc:sldMkLst>
        <pc:spChg chg="mod">
          <ac:chgData name="Gloriana Carrillo Campos" userId="c9490811-8b3c-4908-821e-39b65b913e1a" providerId="ADAL" clId="{6DBAD7CC-283C-49C4-94AA-C0A4DDBB65F3}" dt="2020-06-01T18:23:43.480" v="49" actId="20577"/>
          <ac:spMkLst>
            <pc:docMk/>
            <pc:sldMk cId="723091469" sldId="1146"/>
            <ac:spMk id="4" creationId="{50693879-5816-3444-9D50-A12F1F37F5DE}"/>
          </ac:spMkLst>
        </pc:spChg>
      </pc:sldChg>
      <pc:sldChg chg="modSp">
        <pc:chgData name="Gloriana Carrillo Campos" userId="c9490811-8b3c-4908-821e-39b65b913e1a" providerId="ADAL" clId="{6DBAD7CC-283C-49C4-94AA-C0A4DDBB65F3}" dt="2020-06-01T18:24:48.422" v="51" actId="20577"/>
        <pc:sldMkLst>
          <pc:docMk/>
          <pc:sldMk cId="1137369496" sldId="1147"/>
        </pc:sldMkLst>
        <pc:spChg chg="mod">
          <ac:chgData name="Gloriana Carrillo Campos" userId="c9490811-8b3c-4908-821e-39b65b913e1a" providerId="ADAL" clId="{6DBAD7CC-283C-49C4-94AA-C0A4DDBB65F3}" dt="2020-06-01T18:24:48.422" v="51" actId="20577"/>
          <ac:spMkLst>
            <pc:docMk/>
            <pc:sldMk cId="1137369496" sldId="1147"/>
            <ac:spMk id="4" creationId="{50693879-5816-3444-9D50-A12F1F37F5DE}"/>
          </ac:spMkLst>
        </pc:spChg>
      </pc:sldChg>
      <pc:sldChg chg="modSp">
        <pc:chgData name="Gloriana Carrillo Campos" userId="c9490811-8b3c-4908-821e-39b65b913e1a" providerId="ADAL" clId="{6DBAD7CC-283C-49C4-94AA-C0A4DDBB65F3}" dt="2020-06-01T18:26:40.754" v="56" actId="1076"/>
        <pc:sldMkLst>
          <pc:docMk/>
          <pc:sldMk cId="3095053461" sldId="1150"/>
        </pc:sldMkLst>
        <pc:spChg chg="mod">
          <ac:chgData name="Gloriana Carrillo Campos" userId="c9490811-8b3c-4908-821e-39b65b913e1a" providerId="ADAL" clId="{6DBAD7CC-283C-49C4-94AA-C0A4DDBB65F3}" dt="2020-06-01T18:26:38.298" v="55" actId="1076"/>
          <ac:spMkLst>
            <pc:docMk/>
            <pc:sldMk cId="3095053461" sldId="1150"/>
            <ac:spMk id="4" creationId="{50693879-5816-3444-9D50-A12F1F37F5DE}"/>
          </ac:spMkLst>
        </pc:spChg>
        <pc:picChg chg="mod">
          <ac:chgData name="Gloriana Carrillo Campos" userId="c9490811-8b3c-4908-821e-39b65b913e1a" providerId="ADAL" clId="{6DBAD7CC-283C-49C4-94AA-C0A4DDBB65F3}" dt="2020-06-01T18:26:40.754" v="56" actId="1076"/>
          <ac:picMkLst>
            <pc:docMk/>
            <pc:sldMk cId="3095053461" sldId="1150"/>
            <ac:picMk id="2" creationId="{40B1A7D6-6A41-43AF-A95D-3F7DE21F49FC}"/>
          </ac:picMkLst>
        </pc:picChg>
      </pc:sldChg>
      <pc:sldChg chg="modSp">
        <pc:chgData name="Gloriana Carrillo Campos" userId="c9490811-8b3c-4908-821e-39b65b913e1a" providerId="ADAL" clId="{6DBAD7CC-283C-49C4-94AA-C0A4DDBB65F3}" dt="2020-06-01T19:33:41.985" v="58" actId="20577"/>
        <pc:sldMkLst>
          <pc:docMk/>
          <pc:sldMk cId="2372323751" sldId="1155"/>
        </pc:sldMkLst>
        <pc:spChg chg="mod">
          <ac:chgData name="Gloriana Carrillo Campos" userId="c9490811-8b3c-4908-821e-39b65b913e1a" providerId="ADAL" clId="{6DBAD7CC-283C-49C4-94AA-C0A4DDBB65F3}" dt="2020-06-01T19:33:41.985" v="58" actId="20577"/>
          <ac:spMkLst>
            <pc:docMk/>
            <pc:sldMk cId="2372323751" sldId="1155"/>
            <ac:spMk id="4" creationId="{50693879-5816-3444-9D50-A12F1F37F5DE}"/>
          </ac:spMkLst>
        </pc:spChg>
      </pc:sldChg>
      <pc:sldChg chg="modSp">
        <pc:chgData name="Gloriana Carrillo Campos" userId="c9490811-8b3c-4908-821e-39b65b913e1a" providerId="ADAL" clId="{6DBAD7CC-283C-49C4-94AA-C0A4DDBB65F3}" dt="2020-06-01T21:01:27.348" v="59" actId="255"/>
        <pc:sldMkLst>
          <pc:docMk/>
          <pc:sldMk cId="1262190939" sldId="1156"/>
        </pc:sldMkLst>
        <pc:spChg chg="mod">
          <ac:chgData name="Gloriana Carrillo Campos" userId="c9490811-8b3c-4908-821e-39b65b913e1a" providerId="ADAL" clId="{6DBAD7CC-283C-49C4-94AA-C0A4DDBB65F3}" dt="2020-06-01T21:01:27.348" v="59" actId="255"/>
          <ac:spMkLst>
            <pc:docMk/>
            <pc:sldMk cId="1262190939" sldId="1156"/>
            <ac:spMk id="4" creationId="{50693879-5816-3444-9D50-A12F1F37F5DE}"/>
          </ac:spMkLst>
        </pc:spChg>
      </pc:sldChg>
      <pc:sldChg chg="modSp">
        <pc:chgData name="Gloriana Carrillo Campos" userId="c9490811-8b3c-4908-821e-39b65b913e1a" providerId="ADAL" clId="{6DBAD7CC-283C-49C4-94AA-C0A4DDBB65F3}" dt="2020-06-01T21:04:49.136" v="70" actId="20577"/>
        <pc:sldMkLst>
          <pc:docMk/>
          <pc:sldMk cId="198931159" sldId="1157"/>
        </pc:sldMkLst>
        <pc:spChg chg="mod">
          <ac:chgData name="Gloriana Carrillo Campos" userId="c9490811-8b3c-4908-821e-39b65b913e1a" providerId="ADAL" clId="{6DBAD7CC-283C-49C4-94AA-C0A4DDBB65F3}" dt="2020-06-01T21:04:49.136" v="70" actId="20577"/>
          <ac:spMkLst>
            <pc:docMk/>
            <pc:sldMk cId="198931159" sldId="1157"/>
            <ac:spMk id="4" creationId="{50693879-5816-3444-9D50-A12F1F37F5DE}"/>
          </ac:spMkLst>
        </pc:spChg>
      </pc:sldChg>
      <pc:sldChg chg="modSp">
        <pc:chgData name="Gloriana Carrillo Campos" userId="c9490811-8b3c-4908-821e-39b65b913e1a" providerId="ADAL" clId="{6DBAD7CC-283C-49C4-94AA-C0A4DDBB65F3}" dt="2020-06-01T21:09:46.030" v="75" actId="20577"/>
        <pc:sldMkLst>
          <pc:docMk/>
          <pc:sldMk cId="3574741658" sldId="1163"/>
        </pc:sldMkLst>
        <pc:spChg chg="mod">
          <ac:chgData name="Gloriana Carrillo Campos" userId="c9490811-8b3c-4908-821e-39b65b913e1a" providerId="ADAL" clId="{6DBAD7CC-283C-49C4-94AA-C0A4DDBB65F3}" dt="2020-06-01T21:09:46.030" v="75" actId="20577"/>
          <ac:spMkLst>
            <pc:docMk/>
            <pc:sldMk cId="3574741658" sldId="1163"/>
            <ac:spMk id="4" creationId="{50693879-5816-3444-9D50-A12F1F37F5DE}"/>
          </ac:spMkLst>
        </pc:spChg>
      </pc:sldChg>
      <pc:sldChg chg="modSp">
        <pc:chgData name="Gloriana Carrillo Campos" userId="c9490811-8b3c-4908-821e-39b65b913e1a" providerId="ADAL" clId="{6DBAD7CC-283C-49C4-94AA-C0A4DDBB65F3}" dt="2020-06-01T21:11:45.471" v="77" actId="20577"/>
        <pc:sldMkLst>
          <pc:docMk/>
          <pc:sldMk cId="114563841" sldId="1167"/>
        </pc:sldMkLst>
        <pc:spChg chg="mod">
          <ac:chgData name="Gloriana Carrillo Campos" userId="c9490811-8b3c-4908-821e-39b65b913e1a" providerId="ADAL" clId="{6DBAD7CC-283C-49C4-94AA-C0A4DDBB65F3}" dt="2020-06-01T21:11:45.471" v="77" actId="20577"/>
          <ac:spMkLst>
            <pc:docMk/>
            <pc:sldMk cId="114563841" sldId="1167"/>
            <ac:spMk id="4" creationId="{50693879-5816-3444-9D50-A12F1F37F5DE}"/>
          </ac:spMkLst>
        </pc:spChg>
      </pc:sldChg>
      <pc:sldChg chg="modSp">
        <pc:chgData name="Gloriana Carrillo Campos" userId="c9490811-8b3c-4908-821e-39b65b913e1a" providerId="ADAL" clId="{6DBAD7CC-283C-49C4-94AA-C0A4DDBB65F3}" dt="2020-06-01T21:12:41.952" v="78" actId="1076"/>
        <pc:sldMkLst>
          <pc:docMk/>
          <pc:sldMk cId="1098373422" sldId="1168"/>
        </pc:sldMkLst>
        <pc:spChg chg="mod">
          <ac:chgData name="Gloriana Carrillo Campos" userId="c9490811-8b3c-4908-821e-39b65b913e1a" providerId="ADAL" clId="{6DBAD7CC-283C-49C4-94AA-C0A4DDBB65F3}" dt="2020-06-01T21:12:41.952" v="78" actId="1076"/>
          <ac:spMkLst>
            <pc:docMk/>
            <pc:sldMk cId="1098373422" sldId="1168"/>
            <ac:spMk id="6" creationId="{E4D0CA5C-8266-4D50-A779-F25F27115F15}"/>
          </ac:spMkLst>
        </pc:spChg>
      </pc:sldChg>
      <pc:sldChg chg="modSp">
        <pc:chgData name="Gloriana Carrillo Campos" userId="c9490811-8b3c-4908-821e-39b65b913e1a" providerId="ADAL" clId="{6DBAD7CC-283C-49C4-94AA-C0A4DDBB65F3}" dt="2020-06-01T21:17:08.027" v="110" actId="20577"/>
        <pc:sldMkLst>
          <pc:docMk/>
          <pc:sldMk cId="1620310113" sldId="1169"/>
        </pc:sldMkLst>
        <pc:spChg chg="mod">
          <ac:chgData name="Gloriana Carrillo Campos" userId="c9490811-8b3c-4908-821e-39b65b913e1a" providerId="ADAL" clId="{6DBAD7CC-283C-49C4-94AA-C0A4DDBB65F3}" dt="2020-06-01T21:17:08.027" v="110" actId="20577"/>
          <ac:spMkLst>
            <pc:docMk/>
            <pc:sldMk cId="1620310113" sldId="1169"/>
            <ac:spMk id="4" creationId="{50693879-5816-3444-9D50-A12F1F37F5DE}"/>
          </ac:spMkLst>
        </pc:spChg>
        <pc:picChg chg="mod">
          <ac:chgData name="Gloriana Carrillo Campos" userId="c9490811-8b3c-4908-821e-39b65b913e1a" providerId="ADAL" clId="{6DBAD7CC-283C-49C4-94AA-C0A4DDBB65F3}" dt="2020-06-01T21:13:12.870" v="80" actId="1076"/>
          <ac:picMkLst>
            <pc:docMk/>
            <pc:sldMk cId="1620310113" sldId="1169"/>
            <ac:picMk id="2" creationId="{C99D89A0-7B09-455C-81C1-A2C0B9E0D2DA}"/>
          </ac:picMkLst>
        </pc:picChg>
      </pc:sldChg>
      <pc:sldChg chg="modSp">
        <pc:chgData name="Gloriana Carrillo Campos" userId="c9490811-8b3c-4908-821e-39b65b913e1a" providerId="ADAL" clId="{6DBAD7CC-283C-49C4-94AA-C0A4DDBB65F3}" dt="2020-06-01T21:45:21.304" v="115" actId="255"/>
        <pc:sldMkLst>
          <pc:docMk/>
          <pc:sldMk cId="2186445505" sldId="1172"/>
        </pc:sldMkLst>
        <pc:spChg chg="mod">
          <ac:chgData name="Gloriana Carrillo Campos" userId="c9490811-8b3c-4908-821e-39b65b913e1a" providerId="ADAL" clId="{6DBAD7CC-283C-49C4-94AA-C0A4DDBB65F3}" dt="2020-06-01T21:45:21.304" v="115" actId="255"/>
          <ac:spMkLst>
            <pc:docMk/>
            <pc:sldMk cId="2186445505" sldId="1172"/>
            <ac:spMk id="4" creationId="{50693879-5816-3444-9D50-A12F1F37F5DE}"/>
          </ac:spMkLst>
        </pc:spChg>
      </pc:sldChg>
      <pc:sldChg chg="modSp">
        <pc:chgData name="Gloriana Carrillo Campos" userId="c9490811-8b3c-4908-821e-39b65b913e1a" providerId="ADAL" clId="{6DBAD7CC-283C-49C4-94AA-C0A4DDBB65F3}" dt="2020-06-01T21:46:40.051" v="117" actId="1076"/>
        <pc:sldMkLst>
          <pc:docMk/>
          <pc:sldMk cId="2961471877" sldId="1174"/>
        </pc:sldMkLst>
        <pc:picChg chg="mod">
          <ac:chgData name="Gloriana Carrillo Campos" userId="c9490811-8b3c-4908-821e-39b65b913e1a" providerId="ADAL" clId="{6DBAD7CC-283C-49C4-94AA-C0A4DDBB65F3}" dt="2020-06-01T21:46:21.242" v="116" actId="1076"/>
          <ac:picMkLst>
            <pc:docMk/>
            <pc:sldMk cId="2961471877" sldId="1174"/>
            <ac:picMk id="2" creationId="{18771F76-96A0-4018-AD36-657403BDDEE4}"/>
          </ac:picMkLst>
        </pc:picChg>
        <pc:picChg chg="mod">
          <ac:chgData name="Gloriana Carrillo Campos" userId="c9490811-8b3c-4908-821e-39b65b913e1a" providerId="ADAL" clId="{6DBAD7CC-283C-49C4-94AA-C0A4DDBB65F3}" dt="2020-06-01T21:46:40.051" v="117" actId="1076"/>
          <ac:picMkLst>
            <pc:docMk/>
            <pc:sldMk cId="2961471877" sldId="1174"/>
            <ac:picMk id="6" creationId="{6A2C996F-A336-476C-A5F1-7CAAC3790117}"/>
          </ac:picMkLst>
        </pc:picChg>
      </pc:sldChg>
      <pc:sldChg chg="modSp">
        <pc:chgData name="Gloriana Carrillo Campos" userId="c9490811-8b3c-4908-821e-39b65b913e1a" providerId="ADAL" clId="{6DBAD7CC-283C-49C4-94AA-C0A4DDBB65F3}" dt="2020-06-01T21:51:17.643" v="127" actId="20577"/>
        <pc:sldMkLst>
          <pc:docMk/>
          <pc:sldMk cId="3432532739" sldId="1177"/>
        </pc:sldMkLst>
        <pc:spChg chg="mod">
          <ac:chgData name="Gloriana Carrillo Campos" userId="c9490811-8b3c-4908-821e-39b65b913e1a" providerId="ADAL" clId="{6DBAD7CC-283C-49C4-94AA-C0A4DDBB65F3}" dt="2020-06-01T21:51:17.643" v="127" actId="20577"/>
          <ac:spMkLst>
            <pc:docMk/>
            <pc:sldMk cId="3432532739" sldId="1177"/>
            <ac:spMk id="4" creationId="{50693879-5816-3444-9D50-A12F1F37F5DE}"/>
          </ac:spMkLst>
        </pc:spChg>
      </pc:sldChg>
      <pc:sldChg chg="modSp">
        <pc:chgData name="Gloriana Carrillo Campos" userId="c9490811-8b3c-4908-821e-39b65b913e1a" providerId="ADAL" clId="{6DBAD7CC-283C-49C4-94AA-C0A4DDBB65F3}" dt="2020-06-01T22:04:29.570" v="190" actId="20577"/>
        <pc:sldMkLst>
          <pc:docMk/>
          <pc:sldMk cId="203251173" sldId="1178"/>
        </pc:sldMkLst>
        <pc:spChg chg="mod">
          <ac:chgData name="Gloriana Carrillo Campos" userId="c9490811-8b3c-4908-821e-39b65b913e1a" providerId="ADAL" clId="{6DBAD7CC-283C-49C4-94AA-C0A4DDBB65F3}" dt="2020-06-01T22:04:29.570" v="190" actId="20577"/>
          <ac:spMkLst>
            <pc:docMk/>
            <pc:sldMk cId="203251173" sldId="1178"/>
            <ac:spMk id="4" creationId="{50693879-5816-3444-9D50-A12F1F37F5DE}"/>
          </ac:spMkLst>
        </pc:spChg>
      </pc:sldChg>
      <pc:sldChg chg="modSp">
        <pc:chgData name="Gloriana Carrillo Campos" userId="c9490811-8b3c-4908-821e-39b65b913e1a" providerId="ADAL" clId="{6DBAD7CC-283C-49C4-94AA-C0A4DDBB65F3}" dt="2020-06-01T22:10:39.145" v="206" actId="20577"/>
        <pc:sldMkLst>
          <pc:docMk/>
          <pc:sldMk cId="927303159" sldId="1179"/>
        </pc:sldMkLst>
        <pc:spChg chg="mod">
          <ac:chgData name="Gloriana Carrillo Campos" userId="c9490811-8b3c-4908-821e-39b65b913e1a" providerId="ADAL" clId="{6DBAD7CC-283C-49C4-94AA-C0A4DDBB65F3}" dt="2020-06-01T22:10:39.145" v="206" actId="20577"/>
          <ac:spMkLst>
            <pc:docMk/>
            <pc:sldMk cId="927303159" sldId="1179"/>
            <ac:spMk id="4" creationId="{50693879-5816-3444-9D50-A12F1F37F5DE}"/>
          </ac:spMkLst>
        </pc:spChg>
      </pc:sldChg>
      <pc:sldChg chg="modSp">
        <pc:chgData name="Gloriana Carrillo Campos" userId="c9490811-8b3c-4908-821e-39b65b913e1a" providerId="ADAL" clId="{6DBAD7CC-283C-49C4-94AA-C0A4DDBB65F3}" dt="2020-06-01T22:27:28.880" v="225" actId="113"/>
        <pc:sldMkLst>
          <pc:docMk/>
          <pc:sldMk cId="4222613759" sldId="1180"/>
        </pc:sldMkLst>
        <pc:spChg chg="mod">
          <ac:chgData name="Gloriana Carrillo Campos" userId="c9490811-8b3c-4908-821e-39b65b913e1a" providerId="ADAL" clId="{6DBAD7CC-283C-49C4-94AA-C0A4DDBB65F3}" dt="2020-06-01T22:27:28.880" v="225" actId="113"/>
          <ac:spMkLst>
            <pc:docMk/>
            <pc:sldMk cId="4222613759" sldId="1180"/>
            <ac:spMk id="4" creationId="{50693879-5816-3444-9D50-A12F1F37F5D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2/1/2022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Cisco Networking Academy Program</a:t>
            </a:r>
          </a:p>
          <a:p>
            <a:pPr rtl="0"/>
            <a:r>
              <a:rPr lang="es-419">
                <a:solidFill>
                  <a:schemeClr val="accent5">
                    <a:lumMod val="40000"/>
                    <a:lumOff val="60000"/>
                  </a:schemeClr>
                </a:solidFill>
              </a:rPr>
              <a:t>Enterprise Networking, Security, and Automation (ENSA) </a:t>
            </a:r>
          </a:p>
          <a:p>
            <a:pPr rtl="0">
              <a:buFontTx/>
              <a:buNone/>
            </a:pPr>
            <a:r>
              <a:rPr lang="es-419" b="0"/>
              <a:t>Módulo 7: Conceptos de WLAN</a:t>
            </a:r>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7.1 – Propósito de las WAN</a:t>
            </a:r>
          </a:p>
          <a:p>
            <a:pPr rtl="0"/>
            <a:r>
              <a:rPr lang="es-419"/>
              <a:t>7.1.3 — Topologías WAN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 val="2059506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7.1 – Propósito de las WAN</a:t>
            </a:r>
          </a:p>
          <a:p>
            <a:pPr rtl="0"/>
            <a:r>
              <a:rPr lang="es-419"/>
              <a:t>7.1.4 — Conexiones del transportista</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906248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7.1 – Propósito de las WAN</a:t>
            </a:r>
          </a:p>
          <a:p>
            <a:pPr rtl="0"/>
            <a:r>
              <a:rPr lang="es-419"/>
              <a:t>7.1.4 — Conexiones de portadoras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 val="2072594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7.1 – Propósito de las WAN</a:t>
            </a:r>
          </a:p>
          <a:p>
            <a:pPr rtl="0"/>
            <a:r>
              <a:rPr lang="es-419"/>
              <a:t>7.1.5 — Redes en evolución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xmlns="" val="359863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7.1 – Propósito de las WAN</a:t>
            </a:r>
          </a:p>
          <a:p>
            <a:pPr rtl="0"/>
            <a:r>
              <a:rPr lang="es-419"/>
              <a:t>7.1.5 — Redes en evolución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xmlns="" val="2643237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7.1 – Propósito de las WAN</a:t>
            </a:r>
          </a:p>
          <a:p>
            <a:pPr rtl="0"/>
            <a:r>
              <a:rPr lang="es-419"/>
              <a:t>7.1.5 — Redes en evolución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xmlns="" val="3892632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7.1 – Propósito de las WAN</a:t>
            </a:r>
          </a:p>
          <a:p>
            <a:pPr rtl="0"/>
            <a:r>
              <a:rPr lang="es-419"/>
              <a:t>7.1.5 — Redes en evolución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xmlns="" val="1882659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7.1 – Propósito de las WAN</a:t>
            </a:r>
          </a:p>
          <a:p>
            <a:pPr rtl="0"/>
            <a:r>
              <a:rPr lang="es-419"/>
              <a:t>7.1.5 — Redes en evolución (cont.)</a:t>
            </a:r>
          </a:p>
          <a:p>
            <a:pPr rtl="0"/>
            <a:r>
              <a:rPr lang="es-419"/>
              <a:t>7.1.6 — Compruebe su comprensión — Propósito de las WAN</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xmlns="" val="501051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7.2 Funcionamiento de WAN</a:t>
            </a:r>
          </a:p>
          <a:p>
            <a:endParaRPr lang="en-US"/>
          </a:p>
        </p:txBody>
      </p:sp>
      <p:sp>
        <p:nvSpPr>
          <p:cNvPr id="4" name="Slide Number Placeholder 3"/>
          <p:cNvSpPr>
            <a:spLocks noGrp="1"/>
          </p:cNvSpPr>
          <p:nvPr>
            <p:ph type="sldNum" sz="quarter" idx="10"/>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xmlns="" val="3963291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7.2 Funcionamiento de WAN</a:t>
            </a:r>
          </a:p>
          <a:p>
            <a:pPr rtl="0"/>
            <a:r>
              <a:rPr lang="es-419"/>
              <a:t>7.2.1 — Estándares WAN</a:t>
            </a:r>
          </a:p>
        </p:txBody>
      </p:sp>
      <p:sp>
        <p:nvSpPr>
          <p:cNvPr id="4" name="Slide Number Placeholder 3"/>
          <p:cNvSpPr>
            <a:spLocks noGrp="1"/>
          </p:cNvSpPr>
          <p:nvPr>
            <p:ph type="sldNum" sz="quarter" idx="5"/>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xmlns="" val="1372970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a:t>7 – Conceptos de WAN	</a:t>
            </a:r>
          </a:p>
          <a:p>
            <a:pPr rtl="0">
              <a:buFontTx/>
              <a:buNone/>
            </a:pPr>
            <a:r>
              <a:rPr lang="es-419"/>
              <a:t>7.0.2 – ¿Qué aprenderé en este módulo?</a:t>
            </a:r>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7.2 Funcionamiento de WAN</a:t>
            </a:r>
          </a:p>
          <a:p>
            <a:pPr rtl="0"/>
            <a:r>
              <a:rPr lang="es-419"/>
              <a:t>7.2.2 – WAN en el modelo OSI</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 val="1521927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7.2 Funcionamiento de WAN</a:t>
            </a:r>
          </a:p>
          <a:p>
            <a:pPr rtl="0"/>
            <a:r>
              <a:rPr lang="es-419"/>
              <a:t>7.2.3 – Terminología común de la WAN</a:t>
            </a:r>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xmlns="" val="424472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7.2 Funcionamiento de WAN</a:t>
            </a:r>
          </a:p>
          <a:p>
            <a:pPr rtl="0"/>
            <a:r>
              <a:rPr lang="es-419"/>
              <a:t>7.2.4 – Terminología común de la WAN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xmlns="" val="1639237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7.2 Funcionamiento de WAN</a:t>
            </a:r>
          </a:p>
          <a:p>
            <a:pPr rtl="0"/>
            <a:r>
              <a:rPr lang="es-419"/>
              <a:t>7.2.4 – Dispositivos WAN</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xmlns="" val="2527081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7.2 Funcionamiento de WAN</a:t>
            </a:r>
          </a:p>
          <a:p>
            <a:pPr rtl="0"/>
            <a:r>
              <a:rPr lang="es-419"/>
              <a:t>7.2.5 – Comunicación serial </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xmlns="" val="3421465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7.2 Funcionamiento de WAN</a:t>
            </a:r>
          </a:p>
          <a:p>
            <a:pPr rtl="0"/>
            <a:r>
              <a:rPr lang="es-419"/>
              <a:t>7.2.6 — Comunicación conmutada por circuito</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xmlns="" val="86749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7.2 Funcionamiento de WAN</a:t>
            </a:r>
          </a:p>
          <a:p>
            <a:pPr rtl="0"/>
            <a:r>
              <a:rPr lang="es-419"/>
              <a:t>7.2.7 — Comunicación conmutada por paquetes</a:t>
            </a:r>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p14="http://schemas.microsoft.com/office/powerpoint/2010/main" xmlns="" val="2763182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7.2 Funcionamiento de WAN</a:t>
            </a:r>
          </a:p>
          <a:p>
            <a:pPr rtl="0"/>
            <a:r>
              <a:rPr lang="es-419"/>
              <a:t>7.2.8 — SDH, SONET y DWDM</a:t>
            </a:r>
          </a:p>
          <a:p>
            <a:pPr rtl="0"/>
            <a:r>
              <a:rPr lang="es-419"/>
              <a:t>7.2.9 – Verifique su comprensión - Operación de la WLAN</a:t>
            </a:r>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p14="http://schemas.microsoft.com/office/powerpoint/2010/main" xmlns="" val="3474276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7.0 – Conceptos de WAN		</a:t>
            </a:r>
          </a:p>
          <a:p>
            <a:pPr rtl="0"/>
            <a:r>
              <a:rPr lang="es-419"/>
              <a:t>7.3 – Conectividad de la WAN tradicional</a:t>
            </a:r>
          </a:p>
          <a:p>
            <a:endParaRPr lang="en-US"/>
          </a:p>
        </p:txBody>
      </p:sp>
      <p:sp>
        <p:nvSpPr>
          <p:cNvPr id="4" name="Slide Number Placeholder 3"/>
          <p:cNvSpPr>
            <a:spLocks noGrp="1"/>
          </p:cNvSpPr>
          <p:nvPr>
            <p:ph type="sldNum" sz="quarter" idx="10"/>
          </p:nvPr>
        </p:nvSpPr>
        <p:spPr/>
        <p:txBody>
          <a:bodyPr/>
          <a:lstStyle/>
          <a:p>
            <a:pPr rtl="0"/>
            <a:fld id="{5641018C-6CAF-B84E-B92C-ECB119457FBA}" type="slidenum">
              <a:rPr/>
              <a:pPr rtl="0"/>
              <a:t>28</a:t>
            </a:fld>
            <a:endParaRPr/>
          </a:p>
        </p:txBody>
      </p:sp>
    </p:spTree>
    <p:extLst>
      <p:ext uri="{BB962C8B-B14F-4D97-AF65-F5344CB8AC3E}">
        <p14:creationId xmlns:p14="http://schemas.microsoft.com/office/powerpoint/2010/main" xmlns="" val="2950304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7.0 – Conceptos de WAN		</a:t>
            </a:r>
          </a:p>
          <a:p>
            <a:pPr rtl="0"/>
            <a:r>
              <a:rPr lang="es-419"/>
              <a:t>7.3 – Conectividad de la WAN tradicional</a:t>
            </a:r>
          </a:p>
          <a:p>
            <a:pPr rtl="0"/>
            <a:r>
              <a:rPr lang="es-419"/>
              <a:t>7.3.1 – Opciones de conectividad de la WAN tradicional</a:t>
            </a:r>
          </a:p>
        </p:txBody>
      </p:sp>
      <p:sp>
        <p:nvSpPr>
          <p:cNvPr id="4" name="Slide Number Placeholder 3"/>
          <p:cNvSpPr>
            <a:spLocks noGrp="1"/>
          </p:cNvSpPr>
          <p:nvPr>
            <p:ph type="sldNum" sz="quarter" idx="5"/>
          </p:nvPr>
        </p:nvSpPr>
        <p:spPr/>
        <p:txBody>
          <a:bodyPr/>
          <a:lstStyle/>
          <a:p>
            <a:pPr rtl="0"/>
            <a:fld id="{5641018C-6CAF-B84E-B92C-ECB119457FBA}" type="slidenum">
              <a:rPr/>
              <a:pPr rtl="0"/>
              <a:t>29</a:t>
            </a:fld>
            <a:endParaRPr/>
          </a:p>
        </p:txBody>
      </p:sp>
    </p:spTree>
    <p:extLst>
      <p:ext uri="{BB962C8B-B14F-4D97-AF65-F5344CB8AC3E}">
        <p14:creationId xmlns:p14="http://schemas.microsoft.com/office/powerpoint/2010/main" xmlns="" val="29985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7.1 – Propósito de las WAN</a:t>
            </a:r>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7.0 – Conceptos de WAN		</a:t>
            </a:r>
          </a:p>
          <a:p>
            <a:pPr rtl="0"/>
            <a:r>
              <a:rPr lang="es-419"/>
              <a:t>7.3 – conectividad de la WAN tradicional</a:t>
            </a:r>
          </a:p>
          <a:p>
            <a:pPr rtl="0"/>
            <a:r>
              <a:rPr lang="es-419"/>
              <a:t>7.3.2– Terminología común de WAN</a:t>
            </a:r>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p14="http://schemas.microsoft.com/office/powerpoint/2010/main" xmlns="" val="3715809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7.0 – Conceptos de WAN		</a:t>
            </a:r>
          </a:p>
          <a:p>
            <a:pPr rtl="0"/>
            <a:r>
              <a:rPr lang="es-419"/>
              <a:t>7.3 – Conectividad de la WAN tradicional</a:t>
            </a:r>
          </a:p>
          <a:p>
            <a:pPr rtl="0"/>
            <a:r>
              <a:rPr lang="es-419"/>
              <a:t>7.3.2 – Terminología común de la WAN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31</a:t>
            </a:fld>
            <a:endParaRPr/>
          </a:p>
        </p:txBody>
      </p:sp>
    </p:spTree>
    <p:extLst>
      <p:ext uri="{BB962C8B-B14F-4D97-AF65-F5344CB8AC3E}">
        <p14:creationId xmlns:p14="http://schemas.microsoft.com/office/powerpoint/2010/main" xmlns="" val="1712398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7.3 – conectividad de la WAN tradicional</a:t>
            </a:r>
          </a:p>
          <a:p>
            <a:pPr rtl="0"/>
            <a:r>
              <a:rPr lang="es-419"/>
              <a:t>7.3.3— Opciones de conmutación de circuito</a:t>
            </a:r>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p14="http://schemas.microsoft.com/office/powerpoint/2010/main" xmlns="" val="2737057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7.3 – conectividad de la WAN tradicional</a:t>
            </a:r>
          </a:p>
          <a:p>
            <a:pPr rtl="0"/>
            <a:r>
              <a:rPr lang="es-419"/>
              <a:t>7.3.4 — Opciones de conmutación de paquetes</a:t>
            </a:r>
          </a:p>
          <a:p>
            <a:pPr rtl="0"/>
            <a:r>
              <a:rPr lang="es-419"/>
              <a:t>7.3.5 — Compruebe su comprensión — Conectividad WAN tradicional</a:t>
            </a:r>
          </a:p>
        </p:txBody>
      </p:sp>
      <p:sp>
        <p:nvSpPr>
          <p:cNvPr id="4" name="Slide Number Placeholder 3"/>
          <p:cNvSpPr>
            <a:spLocks noGrp="1"/>
          </p:cNvSpPr>
          <p:nvPr>
            <p:ph type="sldNum" sz="quarter" idx="5"/>
          </p:nvPr>
        </p:nvSpPr>
        <p:spPr/>
        <p:txBody>
          <a:bodyPr/>
          <a:lstStyle/>
          <a:p>
            <a:pPr rtl="0"/>
            <a:fld id="{5641018C-6CAF-B84E-B92C-ECB119457FBA}" type="slidenum">
              <a:rPr/>
              <a:pPr rtl="0"/>
              <a:t>33</a:t>
            </a:fld>
            <a:endParaRPr/>
          </a:p>
        </p:txBody>
      </p:sp>
    </p:spTree>
    <p:extLst>
      <p:ext uri="{BB962C8B-B14F-4D97-AF65-F5344CB8AC3E}">
        <p14:creationId xmlns:p14="http://schemas.microsoft.com/office/powerpoint/2010/main" xmlns="" val="3005523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7.4 — Conectividad WAN moderna</a:t>
            </a:r>
          </a:p>
          <a:p>
            <a:endParaRPr lang="en-US"/>
          </a:p>
        </p:txBody>
      </p:sp>
      <p:sp>
        <p:nvSpPr>
          <p:cNvPr id="4" name="Slide Number Placeholder 3"/>
          <p:cNvSpPr>
            <a:spLocks noGrp="1"/>
          </p:cNvSpPr>
          <p:nvPr>
            <p:ph type="sldNum" sz="quarter" idx="10"/>
          </p:nvPr>
        </p:nvSpPr>
        <p:spPr/>
        <p:txBody>
          <a:bodyPr/>
          <a:lstStyle/>
          <a:p>
            <a:pPr rtl="0"/>
            <a:fld id="{5641018C-6CAF-B84E-B92C-ECB119457FBA}" type="slidenum">
              <a:rPr/>
              <a:pPr rtl="0"/>
              <a:t>34</a:t>
            </a:fld>
            <a:endParaRPr/>
          </a:p>
        </p:txBody>
      </p:sp>
    </p:spTree>
    <p:extLst>
      <p:ext uri="{BB962C8B-B14F-4D97-AF65-F5344CB8AC3E}">
        <p14:creationId xmlns:p14="http://schemas.microsoft.com/office/powerpoint/2010/main" xmlns="" val="2970105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7.0 – Conceptos de WAN		</a:t>
            </a:r>
          </a:p>
          <a:p>
            <a:pPr rtl="0"/>
            <a:r>
              <a:rPr lang="es-419"/>
              <a:t>7.4 — Conectividad WAN moderna</a:t>
            </a:r>
          </a:p>
          <a:p>
            <a:pPr rtl="0"/>
            <a:r>
              <a:rPr lang="es-419"/>
              <a:t>7.4.1 — WAN modernas</a:t>
            </a:r>
          </a:p>
        </p:txBody>
      </p:sp>
      <p:sp>
        <p:nvSpPr>
          <p:cNvPr id="4" name="Slide Number Placeholder 3"/>
          <p:cNvSpPr>
            <a:spLocks noGrp="1"/>
          </p:cNvSpPr>
          <p:nvPr>
            <p:ph type="sldNum" sz="quarter" idx="5"/>
          </p:nvPr>
        </p:nvSpPr>
        <p:spPr/>
        <p:txBody>
          <a:bodyPr/>
          <a:lstStyle/>
          <a:p>
            <a:pPr rtl="0"/>
            <a:fld id="{5641018C-6CAF-B84E-B92C-ECB119457FBA}" type="slidenum">
              <a:rPr/>
              <a:pPr rtl="0"/>
              <a:t>35</a:t>
            </a:fld>
            <a:endParaRPr/>
          </a:p>
        </p:txBody>
      </p:sp>
    </p:spTree>
    <p:extLst>
      <p:ext uri="{BB962C8B-B14F-4D97-AF65-F5344CB8AC3E}">
        <p14:creationId xmlns:p14="http://schemas.microsoft.com/office/powerpoint/2010/main" xmlns="" val="27001802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7.0 – Conceptos de WAN		</a:t>
            </a:r>
          </a:p>
          <a:p>
            <a:pPr rtl="0"/>
            <a:r>
              <a:rPr lang="es-419"/>
              <a:t>7.4 — Conectividad WAN moderna</a:t>
            </a:r>
          </a:p>
          <a:p>
            <a:pPr rtl="0"/>
            <a:r>
              <a:rPr lang="es-419"/>
              <a:t>7.4.2 - Opciones de Conectividad WAN moderna</a:t>
            </a:r>
          </a:p>
        </p:txBody>
      </p:sp>
      <p:sp>
        <p:nvSpPr>
          <p:cNvPr id="4" name="Slide Number Placeholder 3"/>
          <p:cNvSpPr>
            <a:spLocks noGrp="1"/>
          </p:cNvSpPr>
          <p:nvPr>
            <p:ph type="sldNum" sz="quarter" idx="5"/>
          </p:nvPr>
        </p:nvSpPr>
        <p:spPr/>
        <p:txBody>
          <a:bodyPr/>
          <a:lstStyle/>
          <a:p>
            <a:pPr rtl="0"/>
            <a:fld id="{5641018C-6CAF-B84E-B92C-ECB119457FBA}" type="slidenum">
              <a:rPr/>
              <a:pPr rtl="0"/>
              <a:t>36</a:t>
            </a:fld>
            <a:endParaRPr/>
          </a:p>
        </p:txBody>
      </p:sp>
    </p:spTree>
    <p:extLst>
      <p:ext uri="{BB962C8B-B14F-4D97-AF65-F5344CB8AC3E}">
        <p14:creationId xmlns:p14="http://schemas.microsoft.com/office/powerpoint/2010/main" xmlns="" val="3860972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7.0 – Conceptos de WAN		</a:t>
            </a:r>
          </a:p>
          <a:p>
            <a:pPr rtl="0"/>
            <a:r>
              <a:rPr lang="es-419"/>
              <a:t>7.4 — Conectividad WAN moderna</a:t>
            </a:r>
          </a:p>
          <a:p>
            <a:pPr rtl="0"/>
            <a:r>
              <a:rPr lang="es-419"/>
              <a:t>7.4.3 – WAN Ethernet</a:t>
            </a:r>
          </a:p>
        </p:txBody>
      </p:sp>
      <p:sp>
        <p:nvSpPr>
          <p:cNvPr id="4" name="Slide Number Placeholder 3"/>
          <p:cNvSpPr>
            <a:spLocks noGrp="1"/>
          </p:cNvSpPr>
          <p:nvPr>
            <p:ph type="sldNum" sz="quarter" idx="5"/>
          </p:nvPr>
        </p:nvSpPr>
        <p:spPr/>
        <p:txBody>
          <a:bodyPr/>
          <a:lstStyle/>
          <a:p>
            <a:pPr rtl="0"/>
            <a:fld id="{5641018C-6CAF-B84E-B92C-ECB119457FBA}" type="slidenum">
              <a:rPr/>
              <a:pPr rtl="0"/>
              <a:t>37</a:t>
            </a:fld>
            <a:endParaRPr/>
          </a:p>
        </p:txBody>
      </p:sp>
    </p:spTree>
    <p:extLst>
      <p:ext uri="{BB962C8B-B14F-4D97-AF65-F5344CB8AC3E}">
        <p14:creationId xmlns:p14="http://schemas.microsoft.com/office/powerpoint/2010/main" xmlns="" val="3696149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7.0 – Conceptos de WAN		</a:t>
            </a:r>
          </a:p>
          <a:p>
            <a:pPr rtl="0"/>
            <a:r>
              <a:rPr lang="es-419"/>
              <a:t>7.4 — Conectividad WAN moderna</a:t>
            </a:r>
          </a:p>
          <a:p>
            <a:pPr rtl="0"/>
            <a:r>
              <a:rPr lang="es-419"/>
              <a:t>7.4.4 — MPLS</a:t>
            </a:r>
          </a:p>
          <a:p>
            <a:pPr rtl="0"/>
            <a:r>
              <a:rPr lang="es-419"/>
              <a:t>7.4.5 — Compruebe su comprensión — Conectividad WAN moderna</a:t>
            </a:r>
          </a:p>
        </p:txBody>
      </p:sp>
      <p:sp>
        <p:nvSpPr>
          <p:cNvPr id="4" name="Slide Number Placeholder 3"/>
          <p:cNvSpPr>
            <a:spLocks noGrp="1"/>
          </p:cNvSpPr>
          <p:nvPr>
            <p:ph type="sldNum" sz="quarter" idx="5"/>
          </p:nvPr>
        </p:nvSpPr>
        <p:spPr/>
        <p:txBody>
          <a:bodyPr/>
          <a:lstStyle/>
          <a:p>
            <a:pPr rtl="0"/>
            <a:fld id="{5641018C-6CAF-B84E-B92C-ECB119457FBA}" type="slidenum">
              <a:rPr/>
              <a:pPr rtl="0"/>
              <a:t>38</a:t>
            </a:fld>
            <a:endParaRPr/>
          </a:p>
        </p:txBody>
      </p:sp>
    </p:spTree>
    <p:extLst>
      <p:ext uri="{BB962C8B-B14F-4D97-AF65-F5344CB8AC3E}">
        <p14:creationId xmlns:p14="http://schemas.microsoft.com/office/powerpoint/2010/main" xmlns="" val="7702912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7.5 — Conectividad basada en Internet</a:t>
            </a:r>
          </a:p>
          <a:p>
            <a:endParaRPr lang="en-US"/>
          </a:p>
        </p:txBody>
      </p:sp>
      <p:sp>
        <p:nvSpPr>
          <p:cNvPr id="4" name="Slide Number Placeholder 3"/>
          <p:cNvSpPr>
            <a:spLocks noGrp="1"/>
          </p:cNvSpPr>
          <p:nvPr>
            <p:ph type="sldNum" sz="quarter" idx="10"/>
          </p:nvPr>
        </p:nvSpPr>
        <p:spPr/>
        <p:txBody>
          <a:bodyPr/>
          <a:lstStyle/>
          <a:p>
            <a:pPr rtl="0"/>
            <a:fld id="{5641018C-6CAF-B84E-B92C-ECB119457FBA}" type="slidenum">
              <a:rPr/>
              <a:pPr rtl="0"/>
              <a:t>39</a:t>
            </a:fld>
            <a:endParaRPr/>
          </a:p>
        </p:txBody>
      </p:sp>
    </p:spTree>
    <p:extLst>
      <p:ext uri="{BB962C8B-B14F-4D97-AF65-F5344CB8AC3E}">
        <p14:creationId xmlns:p14="http://schemas.microsoft.com/office/powerpoint/2010/main" xmlns="" val="1820185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7.1 – Propósito de las WAN</a:t>
            </a:r>
          </a:p>
          <a:p>
            <a:pPr rtl="0"/>
            <a:r>
              <a:rPr lang="es-419"/>
              <a:t>7.1.1 – LANs y WANs</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xmlns="" val="20744724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7.0 – Conceptos de WAN		</a:t>
            </a:r>
          </a:p>
          <a:p>
            <a:pPr rtl="0"/>
            <a:r>
              <a:rPr lang="es-419"/>
              <a:t>7.5 — Conectividad basada en Internet</a:t>
            </a:r>
          </a:p>
          <a:p>
            <a:pPr rtl="0"/>
            <a:r>
              <a:rPr lang="es-419"/>
              <a:t>7.5.1 — Opciones de conectividad basadas en Internet</a:t>
            </a:r>
          </a:p>
        </p:txBody>
      </p:sp>
      <p:sp>
        <p:nvSpPr>
          <p:cNvPr id="4" name="Slide Number Placeholder 3"/>
          <p:cNvSpPr>
            <a:spLocks noGrp="1"/>
          </p:cNvSpPr>
          <p:nvPr>
            <p:ph type="sldNum" sz="quarter" idx="5"/>
          </p:nvPr>
        </p:nvSpPr>
        <p:spPr/>
        <p:txBody>
          <a:bodyPr/>
          <a:lstStyle/>
          <a:p>
            <a:pPr rtl="0"/>
            <a:fld id="{5641018C-6CAF-B84E-B92C-ECB119457FBA}" type="slidenum">
              <a:rPr/>
              <a:pPr rtl="0"/>
              <a:t>40</a:t>
            </a:fld>
            <a:endParaRPr/>
          </a:p>
        </p:txBody>
      </p:sp>
    </p:spTree>
    <p:extLst>
      <p:ext uri="{BB962C8B-B14F-4D97-AF65-F5344CB8AC3E}">
        <p14:creationId xmlns:p14="http://schemas.microsoft.com/office/powerpoint/2010/main" xmlns="" val="11462862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7.0 – Conceptos de WAN		</a:t>
            </a:r>
          </a:p>
          <a:p>
            <a:pPr rtl="0"/>
            <a:r>
              <a:rPr lang="es-419"/>
              <a:t>7.5 — Conectividad basada en Internet</a:t>
            </a:r>
          </a:p>
          <a:p>
            <a:pPr rtl="0"/>
            <a:r>
              <a:rPr lang="es-419"/>
              <a:t>7.5.2 — Tecnología DSL</a:t>
            </a:r>
          </a:p>
        </p:txBody>
      </p:sp>
      <p:sp>
        <p:nvSpPr>
          <p:cNvPr id="4" name="Slide Number Placeholder 3"/>
          <p:cNvSpPr>
            <a:spLocks noGrp="1"/>
          </p:cNvSpPr>
          <p:nvPr>
            <p:ph type="sldNum" sz="quarter" idx="5"/>
          </p:nvPr>
        </p:nvSpPr>
        <p:spPr/>
        <p:txBody>
          <a:bodyPr/>
          <a:lstStyle/>
          <a:p>
            <a:pPr rtl="0"/>
            <a:fld id="{5641018C-6CAF-B84E-B92C-ECB119457FBA}" type="slidenum">
              <a:rPr/>
              <a:pPr rtl="0"/>
              <a:t>41</a:t>
            </a:fld>
            <a:endParaRPr/>
          </a:p>
        </p:txBody>
      </p:sp>
    </p:spTree>
    <p:extLst>
      <p:ext uri="{BB962C8B-B14F-4D97-AF65-F5344CB8AC3E}">
        <p14:creationId xmlns:p14="http://schemas.microsoft.com/office/powerpoint/2010/main" xmlns="" val="4364772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7.5 — Conectividad basada en Internet</a:t>
            </a:r>
          </a:p>
          <a:p>
            <a:pPr rtl="0"/>
            <a:r>
              <a:rPr lang="es-419"/>
              <a:t>7.5.3 – Conexiones DSL</a:t>
            </a:r>
          </a:p>
        </p:txBody>
      </p:sp>
      <p:sp>
        <p:nvSpPr>
          <p:cNvPr id="4" name="Slide Number Placeholder 3"/>
          <p:cNvSpPr>
            <a:spLocks noGrp="1"/>
          </p:cNvSpPr>
          <p:nvPr>
            <p:ph type="sldNum" sz="quarter" idx="5"/>
          </p:nvPr>
        </p:nvSpPr>
        <p:spPr/>
        <p:txBody>
          <a:bodyPr/>
          <a:lstStyle/>
          <a:p>
            <a:pPr rtl="0"/>
            <a:fld id="{5641018C-6CAF-B84E-B92C-ECB119457FBA}" type="slidenum">
              <a:rPr/>
              <a:pPr rtl="0"/>
              <a:t>42</a:t>
            </a:fld>
            <a:endParaRPr/>
          </a:p>
        </p:txBody>
      </p:sp>
    </p:spTree>
    <p:extLst>
      <p:ext uri="{BB962C8B-B14F-4D97-AF65-F5344CB8AC3E}">
        <p14:creationId xmlns:p14="http://schemas.microsoft.com/office/powerpoint/2010/main" xmlns="" val="5955964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7.0 – Conceptos de WAN		</a:t>
            </a:r>
          </a:p>
          <a:p>
            <a:pPr rtl="0"/>
            <a:r>
              <a:rPr lang="es-419"/>
              <a:t>7.5 — Conectividad basada en Internet</a:t>
            </a:r>
          </a:p>
          <a:p>
            <a:pPr rtl="0"/>
            <a:r>
              <a:rPr lang="es-419"/>
              <a:t>7.5.4 — DSL y PPP</a:t>
            </a:r>
          </a:p>
        </p:txBody>
      </p:sp>
      <p:sp>
        <p:nvSpPr>
          <p:cNvPr id="4" name="Slide Number Placeholder 3"/>
          <p:cNvSpPr>
            <a:spLocks noGrp="1"/>
          </p:cNvSpPr>
          <p:nvPr>
            <p:ph type="sldNum" sz="quarter" idx="5"/>
          </p:nvPr>
        </p:nvSpPr>
        <p:spPr/>
        <p:txBody>
          <a:bodyPr/>
          <a:lstStyle/>
          <a:p>
            <a:pPr rtl="0"/>
            <a:fld id="{5641018C-6CAF-B84E-B92C-ECB119457FBA}" type="slidenum">
              <a:rPr/>
              <a:pPr rtl="0"/>
              <a:t>43</a:t>
            </a:fld>
            <a:endParaRPr/>
          </a:p>
        </p:txBody>
      </p:sp>
    </p:spTree>
    <p:extLst>
      <p:ext uri="{BB962C8B-B14F-4D97-AF65-F5344CB8AC3E}">
        <p14:creationId xmlns:p14="http://schemas.microsoft.com/office/powerpoint/2010/main" xmlns="" val="14623221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7.0 – Conceptos de WAN		</a:t>
            </a:r>
          </a:p>
          <a:p>
            <a:pPr rtl="0"/>
            <a:r>
              <a:rPr lang="es-419"/>
              <a:t>7.5 — Conectividad basada en Internet</a:t>
            </a:r>
          </a:p>
          <a:p>
            <a:pPr rtl="0"/>
            <a:r>
              <a:rPr lang="es-419"/>
              <a:t>7.5.5 — Tecnología de cable</a:t>
            </a:r>
          </a:p>
        </p:txBody>
      </p:sp>
      <p:sp>
        <p:nvSpPr>
          <p:cNvPr id="4" name="Slide Number Placeholder 3"/>
          <p:cNvSpPr>
            <a:spLocks noGrp="1"/>
          </p:cNvSpPr>
          <p:nvPr>
            <p:ph type="sldNum" sz="quarter" idx="5"/>
          </p:nvPr>
        </p:nvSpPr>
        <p:spPr/>
        <p:txBody>
          <a:bodyPr/>
          <a:lstStyle/>
          <a:p>
            <a:pPr rtl="0"/>
            <a:fld id="{5641018C-6CAF-B84E-B92C-ECB119457FBA}" type="slidenum">
              <a:rPr/>
              <a:pPr rtl="0"/>
              <a:t>44</a:t>
            </a:fld>
            <a:endParaRPr/>
          </a:p>
        </p:txBody>
      </p:sp>
    </p:spTree>
    <p:extLst>
      <p:ext uri="{BB962C8B-B14F-4D97-AF65-F5344CB8AC3E}">
        <p14:creationId xmlns:p14="http://schemas.microsoft.com/office/powerpoint/2010/main" xmlns="" val="2166286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7.0 – Conceptos de WAN		</a:t>
            </a:r>
          </a:p>
          <a:p>
            <a:pPr rtl="0"/>
            <a:r>
              <a:rPr lang="es-419"/>
              <a:t>7.5 — Conectividad basada en Internet</a:t>
            </a:r>
          </a:p>
          <a:p>
            <a:pPr rtl="0"/>
            <a:r>
              <a:rPr lang="es-419"/>
              <a:t>7.5.6 –Fibra óptica</a:t>
            </a:r>
          </a:p>
        </p:txBody>
      </p:sp>
      <p:sp>
        <p:nvSpPr>
          <p:cNvPr id="4" name="Slide Number Placeholder 3"/>
          <p:cNvSpPr>
            <a:spLocks noGrp="1"/>
          </p:cNvSpPr>
          <p:nvPr>
            <p:ph type="sldNum" sz="quarter" idx="5"/>
          </p:nvPr>
        </p:nvSpPr>
        <p:spPr/>
        <p:txBody>
          <a:bodyPr/>
          <a:lstStyle/>
          <a:p>
            <a:pPr rtl="0"/>
            <a:fld id="{5641018C-6CAF-B84E-B92C-ECB119457FBA}" type="slidenum">
              <a:rPr/>
              <a:pPr rtl="0"/>
              <a:t>45</a:t>
            </a:fld>
            <a:endParaRPr/>
          </a:p>
        </p:txBody>
      </p:sp>
    </p:spTree>
    <p:extLst>
      <p:ext uri="{BB962C8B-B14F-4D97-AF65-F5344CB8AC3E}">
        <p14:creationId xmlns:p14="http://schemas.microsoft.com/office/powerpoint/2010/main" xmlns="" val="15564731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7.0 – Conceptos de WAN		</a:t>
            </a:r>
          </a:p>
          <a:p>
            <a:pPr rtl="0"/>
            <a:r>
              <a:rPr lang="es-419"/>
              <a:t>7.5 — Conectividad basada en Internet</a:t>
            </a:r>
          </a:p>
          <a:p>
            <a:pPr rtl="0"/>
            <a:r>
              <a:rPr lang="es-419"/>
              <a:t>7.5.7 — Banda ancha inalámbrica basada en Internet</a:t>
            </a:r>
          </a:p>
        </p:txBody>
      </p:sp>
      <p:sp>
        <p:nvSpPr>
          <p:cNvPr id="4" name="Slide Number Placeholder 3"/>
          <p:cNvSpPr>
            <a:spLocks noGrp="1"/>
          </p:cNvSpPr>
          <p:nvPr>
            <p:ph type="sldNum" sz="quarter" idx="5"/>
          </p:nvPr>
        </p:nvSpPr>
        <p:spPr/>
        <p:txBody>
          <a:bodyPr/>
          <a:lstStyle/>
          <a:p>
            <a:pPr rtl="0"/>
            <a:fld id="{5641018C-6CAF-B84E-B92C-ECB119457FBA}" type="slidenum">
              <a:rPr/>
              <a:pPr rtl="0"/>
              <a:t>46</a:t>
            </a:fld>
            <a:endParaRPr/>
          </a:p>
        </p:txBody>
      </p:sp>
    </p:spTree>
    <p:extLst>
      <p:ext uri="{BB962C8B-B14F-4D97-AF65-F5344CB8AC3E}">
        <p14:creationId xmlns:p14="http://schemas.microsoft.com/office/powerpoint/2010/main" xmlns="" val="8234941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7.0 – Conceptos de WAN		</a:t>
            </a:r>
          </a:p>
          <a:p>
            <a:pPr rtl="0"/>
            <a:r>
              <a:rPr lang="es-419"/>
              <a:t>7.5 — Conectividad basada en Internet</a:t>
            </a:r>
          </a:p>
          <a:p>
            <a:pPr rtl="0"/>
            <a:r>
              <a:rPr lang="es-419"/>
              <a:t>7.5.8 – Tecnología VPN</a:t>
            </a:r>
          </a:p>
        </p:txBody>
      </p:sp>
      <p:sp>
        <p:nvSpPr>
          <p:cNvPr id="4" name="Slide Number Placeholder 3"/>
          <p:cNvSpPr>
            <a:spLocks noGrp="1"/>
          </p:cNvSpPr>
          <p:nvPr>
            <p:ph type="sldNum" sz="quarter" idx="5"/>
          </p:nvPr>
        </p:nvSpPr>
        <p:spPr/>
        <p:txBody>
          <a:bodyPr/>
          <a:lstStyle/>
          <a:p>
            <a:pPr rtl="0"/>
            <a:fld id="{5641018C-6CAF-B84E-B92C-ECB119457FBA}" type="slidenum">
              <a:rPr/>
              <a:pPr rtl="0"/>
              <a:t>47</a:t>
            </a:fld>
            <a:endParaRPr/>
          </a:p>
        </p:txBody>
      </p:sp>
    </p:spTree>
    <p:extLst>
      <p:ext uri="{BB962C8B-B14F-4D97-AF65-F5344CB8AC3E}">
        <p14:creationId xmlns:p14="http://schemas.microsoft.com/office/powerpoint/2010/main" xmlns="" val="39943761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7.0 – Conceptos de WAN		</a:t>
            </a:r>
          </a:p>
          <a:p>
            <a:pPr rtl="0"/>
            <a:r>
              <a:rPr lang="es-419"/>
              <a:t>7.5 — Conectividad basada en Internet</a:t>
            </a:r>
          </a:p>
          <a:p>
            <a:pPr rtl="0"/>
            <a:r>
              <a:rPr lang="es-419"/>
              <a:t>7.5.9 Opciones de conectividad de un ISP</a:t>
            </a:r>
          </a:p>
        </p:txBody>
      </p:sp>
      <p:sp>
        <p:nvSpPr>
          <p:cNvPr id="4" name="Slide Number Placeholder 3"/>
          <p:cNvSpPr>
            <a:spLocks noGrp="1"/>
          </p:cNvSpPr>
          <p:nvPr>
            <p:ph type="sldNum" sz="quarter" idx="5"/>
          </p:nvPr>
        </p:nvSpPr>
        <p:spPr/>
        <p:txBody>
          <a:bodyPr/>
          <a:lstStyle/>
          <a:p>
            <a:pPr rtl="0"/>
            <a:fld id="{5641018C-6CAF-B84E-B92C-ECB119457FBA}" type="slidenum">
              <a:rPr/>
              <a:pPr rtl="0"/>
              <a:t>48</a:t>
            </a:fld>
            <a:endParaRPr/>
          </a:p>
        </p:txBody>
      </p:sp>
    </p:spTree>
    <p:extLst>
      <p:ext uri="{BB962C8B-B14F-4D97-AF65-F5344CB8AC3E}">
        <p14:creationId xmlns:p14="http://schemas.microsoft.com/office/powerpoint/2010/main" xmlns="" val="12148449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7.5 — Conectividad basada en Internet</a:t>
            </a:r>
          </a:p>
          <a:p>
            <a:pPr rtl="0"/>
            <a:r>
              <a:rPr lang="es-419"/>
              <a:t>7.5.10 — Comparación de soluciones de banda ancha</a:t>
            </a:r>
          </a:p>
        </p:txBody>
      </p:sp>
      <p:sp>
        <p:nvSpPr>
          <p:cNvPr id="4" name="Slide Number Placeholder 3"/>
          <p:cNvSpPr>
            <a:spLocks noGrp="1"/>
          </p:cNvSpPr>
          <p:nvPr>
            <p:ph type="sldNum" sz="quarter" idx="5"/>
          </p:nvPr>
        </p:nvSpPr>
        <p:spPr/>
        <p:txBody>
          <a:bodyPr/>
          <a:lstStyle/>
          <a:p>
            <a:pPr rtl="0"/>
            <a:fld id="{5641018C-6CAF-B84E-B92C-ECB119457FBA}" type="slidenum">
              <a:rPr/>
              <a:pPr rtl="0"/>
              <a:t>49</a:t>
            </a:fld>
            <a:endParaRPr/>
          </a:p>
        </p:txBody>
      </p:sp>
    </p:spTree>
    <p:extLst>
      <p:ext uri="{BB962C8B-B14F-4D97-AF65-F5344CB8AC3E}">
        <p14:creationId xmlns:p14="http://schemas.microsoft.com/office/powerpoint/2010/main" xmlns="" val="1382698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7.1 – Propósito de las WAN</a:t>
            </a:r>
          </a:p>
          <a:p>
            <a:pPr rtl="0"/>
            <a:r>
              <a:rPr lang="es-419"/>
              <a:t>7.1.2 — WAN privadas y públicas</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xmlns="" val="6117321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a:t>
            </a:r>
          </a:p>
          <a:p>
            <a:pPr rtl="0"/>
            <a:r>
              <a:rPr lang="es-419"/>
              <a:t>7.5 — Conectividad basada en Internet</a:t>
            </a:r>
          </a:p>
          <a:p>
            <a:pPr rtl="0"/>
            <a:r>
              <a:rPr lang="es-419"/>
              <a:t>7.5.11 — Laboratorio — Opciones de acceso a Internet de banda ancha de investigación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50</a:t>
            </a:fld>
            <a:endParaRPr/>
          </a:p>
        </p:txBody>
      </p:sp>
    </p:spTree>
    <p:extLst>
      <p:ext uri="{BB962C8B-B14F-4D97-AF65-F5344CB8AC3E}">
        <p14:creationId xmlns:p14="http://schemas.microsoft.com/office/powerpoint/2010/main" xmlns="" val="21414570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ACL para la configuración IPv4	</a:t>
            </a:r>
          </a:p>
          <a:p>
            <a:pPr rtl="0"/>
            <a:r>
              <a:rPr lang="es-419"/>
              <a:t>7.6 – Práctica del módulo y cuestionario</a:t>
            </a:r>
          </a:p>
          <a:p>
            <a:endParaRPr lang="en-US"/>
          </a:p>
        </p:txBody>
      </p:sp>
      <p:sp>
        <p:nvSpPr>
          <p:cNvPr id="4" name="Slide Number Placeholder 3"/>
          <p:cNvSpPr>
            <a:spLocks noGrp="1"/>
          </p:cNvSpPr>
          <p:nvPr>
            <p:ph type="sldNum" sz="quarter" idx="10"/>
          </p:nvPr>
        </p:nvSpPr>
        <p:spPr/>
        <p:txBody>
          <a:bodyPr/>
          <a:lstStyle/>
          <a:p>
            <a:pPr rtl="0"/>
            <a:fld id="{5641018C-6CAF-B84E-B92C-ECB119457FBA}" type="slidenum">
              <a:rPr/>
              <a:pPr rtl="0"/>
              <a:t>51</a:t>
            </a:fld>
            <a:endParaRPr/>
          </a:p>
        </p:txBody>
      </p:sp>
    </p:spTree>
    <p:extLst>
      <p:ext uri="{BB962C8B-B14F-4D97-AF65-F5344CB8AC3E}">
        <p14:creationId xmlns:p14="http://schemas.microsoft.com/office/powerpoint/2010/main" xmlns="" val="30662119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7.6 – Práctica del módulo y cuestionario</a:t>
            </a:r>
          </a:p>
          <a:p>
            <a:pPr rtl="0"/>
            <a:r>
              <a:rPr lang="es-419"/>
              <a:t>7.6.1 — Rastreador de paquetes — Conceptos de WAN</a:t>
            </a:r>
          </a:p>
        </p:txBody>
      </p:sp>
      <p:sp>
        <p:nvSpPr>
          <p:cNvPr id="4" name="Slide Number Placeholder 3"/>
          <p:cNvSpPr>
            <a:spLocks noGrp="1"/>
          </p:cNvSpPr>
          <p:nvPr>
            <p:ph type="sldNum" sz="quarter" idx="5"/>
          </p:nvPr>
        </p:nvSpPr>
        <p:spPr/>
        <p:txBody>
          <a:bodyPr/>
          <a:lstStyle/>
          <a:p>
            <a:pPr rtl="0"/>
            <a:fld id="{5641018C-6CAF-B84E-B92C-ECB119457FBA}" type="slidenum">
              <a:rPr/>
              <a:pPr rtl="0"/>
              <a:t>52</a:t>
            </a:fld>
            <a:endParaRPr/>
          </a:p>
        </p:txBody>
      </p:sp>
    </p:spTree>
    <p:extLst>
      <p:ext uri="{BB962C8B-B14F-4D97-AF65-F5344CB8AC3E}">
        <p14:creationId xmlns:p14="http://schemas.microsoft.com/office/powerpoint/2010/main" xmlns="" val="31993605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53</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xmlns="" val="22467429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54</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xmlns="" val="11246746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pPr rtl="0"/>
              <a:t>55</a:t>
            </a:fld>
            <a:endParaRPr/>
          </a:p>
        </p:txBody>
      </p:sp>
    </p:spTree>
    <p:extLst>
      <p:ext uri="{BB962C8B-B14F-4D97-AF65-F5344CB8AC3E}">
        <p14:creationId xmlns:p14="http://schemas.microsoft.com/office/powerpoint/2010/main" xmlns=""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7.1 – Propósito de las WAN</a:t>
            </a:r>
          </a:p>
          <a:p>
            <a:pPr rtl="0"/>
            <a:r>
              <a:rPr lang="es-419"/>
              <a:t>7.1.3 – Topologías de WAN</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p14="http://schemas.microsoft.com/office/powerpoint/2010/main" xmlns="" val="1151621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7.1 – Propósito de las WAN</a:t>
            </a:r>
          </a:p>
          <a:p>
            <a:pPr rtl="0"/>
            <a:r>
              <a:rPr lang="es-419"/>
              <a:t>7.1.3 — Topologías WAN (cont.)</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xmlns="" val="77828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7.1 – Propósito de las WAN</a:t>
            </a:r>
          </a:p>
          <a:p>
            <a:pPr rtl="0"/>
            <a:r>
              <a:rPr lang="es-419"/>
              <a:t>7.1.3 — Topologías WAN (cont.)</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p14="http://schemas.microsoft.com/office/powerpoint/2010/main" xmlns="" val="3780352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7.0 – Conceptos de WAN	</a:t>
            </a:r>
          </a:p>
          <a:p>
            <a:pPr rtl="0"/>
            <a:r>
              <a:rPr lang="es-419"/>
              <a:t>7.1 – Propósito de las WAN</a:t>
            </a:r>
          </a:p>
          <a:p>
            <a:pPr rtl="0"/>
            <a:r>
              <a:rPr lang="es-419"/>
              <a:t>7.1.3 — Topologías WAN (cont.)</a:t>
            </a:r>
          </a:p>
        </p:txBody>
      </p:sp>
      <p:sp>
        <p:nvSpPr>
          <p:cNvPr id="4" name="Slide Number Placeholder 3"/>
          <p:cNvSpPr>
            <a:spLocks noGrp="1"/>
          </p:cNvSpPr>
          <p:nvPr>
            <p:ph type="sldNum" sz="quarter" idx="5"/>
          </p:nvPr>
        </p:nvSpPr>
        <p:spPr/>
        <p:txBody>
          <a:bodyPr/>
          <a:lstStyle/>
          <a:p>
            <a:pPr rtl="0"/>
            <a:fld id="{5641018C-6CAF-B84E-B92C-ECB119457FBA}" type="slidenum">
              <a:rPr/>
              <a:pPr rtl="0"/>
              <a:t>9</a:t>
            </a:fld>
            <a:endParaRPr/>
          </a:p>
        </p:txBody>
      </p:sp>
    </p:spTree>
    <p:extLst>
      <p:ext uri="{BB962C8B-B14F-4D97-AF65-F5344CB8AC3E}">
        <p14:creationId xmlns:p14="http://schemas.microsoft.com/office/powerpoint/2010/main" xmlns="" val="1825021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dirty="0">
                <a:solidFill>
                  <a:schemeClr val="accent5">
                    <a:lumMod val="40000"/>
                    <a:lumOff val="60000"/>
                  </a:schemeClr>
                </a:solidFill>
              </a:rPr>
              <a:t>Módulo 7: Conceptos de </a:t>
            </a:r>
            <a:r>
              <a:rPr lang="es-419" dirty="0" smtClean="0">
                <a:solidFill>
                  <a:schemeClr val="accent5">
                    <a:lumMod val="40000"/>
                    <a:lumOff val="60000"/>
                  </a:schemeClr>
                </a:solidFill>
              </a:rPr>
              <a:t>WAN</a:t>
            </a:r>
            <a:endParaRPr lang="es-419" dirty="0">
              <a:solidFill>
                <a:schemeClr val="accent5">
                  <a:lumMod val="40000"/>
                  <a:lumOff val="60000"/>
                </a:schemeClr>
              </a:solidFill>
            </a:endParaRP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Enterprise Networking, Security, and Automation (ENSA) </a:t>
            </a:r>
          </a:p>
          <a:p>
            <a:endParaRPr lang="en-US"/>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WANs</a:t>
            </a:r>
            <a:r>
              <a:rPr lang="en-US"/>
              <a:t/>
            </a:r>
            <a:br>
              <a:rPr lang="en-US"/>
            </a:br>
            <a:r>
              <a:rPr lang="es-419" sz="2400"/>
              <a:t>Topologías WAN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4639650" cy="1716331"/>
          </a:xfrm>
        </p:spPr>
        <p:txBody>
          <a:bodyPr/>
          <a:lstStyle/>
          <a:p>
            <a:pPr algn="l" rtl="0"/>
            <a:r>
              <a:rPr lang="es-419" sz="1600" b="1">
                <a:solidFill>
                  <a:srgbClr val="000000"/>
                </a:solidFill>
              </a:rPr>
              <a:t>Topología de malla completa</a:t>
            </a:r>
          </a:p>
          <a:p>
            <a:pPr marL="285750" indent="-285750" algn="l" rtl="0">
              <a:buFont typeface="Arial" panose="020B0604020202020204" pitchFamily="34" charset="0"/>
              <a:buChar char="•"/>
            </a:pPr>
            <a:r>
              <a:rPr lang="es-419" sz="1600">
                <a:solidFill>
                  <a:srgbClr val="000000"/>
                </a:solidFill>
              </a:rPr>
              <a:t>Utiliza múltiples circuitos virtuales para conectar todos los sitios</a:t>
            </a:r>
          </a:p>
          <a:p>
            <a:pPr marL="285750" indent="-285750" algn="l" rtl="0">
              <a:buFont typeface="Arial" panose="020B0604020202020204" pitchFamily="34" charset="0"/>
              <a:buChar char="•"/>
            </a:pPr>
            <a:r>
              <a:rPr lang="es-419" sz="1600">
                <a:solidFill>
                  <a:srgbClr val="000000"/>
                </a:solidFill>
              </a:rPr>
              <a:t>La topología más tolerante a errores</a:t>
            </a:r>
          </a:p>
        </p:txBody>
      </p:sp>
      <p:pic>
        <p:nvPicPr>
          <p:cNvPr id="2" name="Picture 1">
            <a:extLst>
              <a:ext uri="{FF2B5EF4-FFF2-40B4-BE49-F238E27FC236}">
                <a16:creationId xmlns:a16="http://schemas.microsoft.com/office/drawing/2014/main" xmlns="" id="{87DDCF0D-97F5-4E07-B791-D8BC44CCC900}"/>
              </a:ext>
            </a:extLst>
          </p:cNvPr>
          <p:cNvPicPr>
            <a:picLocks noChangeAspect="1"/>
          </p:cNvPicPr>
          <p:nvPr/>
        </p:nvPicPr>
        <p:blipFill>
          <a:blip r:embed="rId3"/>
          <a:stretch>
            <a:fillRect/>
          </a:stretch>
        </p:blipFill>
        <p:spPr>
          <a:xfrm>
            <a:off x="5476459" y="236249"/>
            <a:ext cx="3235569" cy="2047828"/>
          </a:xfrm>
          <a:prstGeom prst="rect">
            <a:avLst/>
          </a:prstGeom>
        </p:spPr>
      </p:pic>
      <p:sp>
        <p:nvSpPr>
          <p:cNvPr id="8" name="Rectangle 7">
            <a:extLst>
              <a:ext uri="{FF2B5EF4-FFF2-40B4-BE49-F238E27FC236}">
                <a16:creationId xmlns:a16="http://schemas.microsoft.com/office/drawing/2014/main" xmlns="" id="{C5DA5B7F-6078-4784-A219-D730770C7AF2}"/>
              </a:ext>
            </a:extLst>
          </p:cNvPr>
          <p:cNvSpPr/>
          <p:nvPr/>
        </p:nvSpPr>
        <p:spPr>
          <a:xfrm>
            <a:off x="431971" y="3204051"/>
            <a:ext cx="4572000" cy="584775"/>
          </a:xfrm>
          <a:prstGeom prst="rect">
            <a:avLst/>
          </a:prstGeom>
        </p:spPr>
        <p:txBody>
          <a:bodyPr>
            <a:spAutoFit/>
          </a:bodyPr>
          <a:lstStyle/>
          <a:p>
            <a:pPr rtl="0"/>
            <a:r>
              <a:rPr lang="es-419" sz="1600" b="1">
                <a:solidFill>
                  <a:srgbClr val="000000"/>
                </a:solidFill>
              </a:rPr>
              <a:t>Topología parcialmente mallada</a:t>
            </a:r>
          </a:p>
          <a:p>
            <a:pPr marL="285750" indent="-285750" rtl="0">
              <a:buFont typeface="Arial" panose="020B0604020202020204" pitchFamily="34" charset="0"/>
              <a:buChar char="•"/>
            </a:pPr>
            <a:r>
              <a:rPr lang="es-419" sz="1600">
                <a:solidFill>
                  <a:srgbClr val="000000"/>
                </a:solidFill>
              </a:rPr>
              <a:t>Conecta muchos sitios pero no todos</a:t>
            </a:r>
          </a:p>
        </p:txBody>
      </p:sp>
      <p:pic>
        <p:nvPicPr>
          <p:cNvPr id="7" name="Picture 6">
            <a:extLst>
              <a:ext uri="{FF2B5EF4-FFF2-40B4-BE49-F238E27FC236}">
                <a16:creationId xmlns:a16="http://schemas.microsoft.com/office/drawing/2014/main" xmlns="" id="{6C1B6066-DBD6-4B00-9C9C-C37890CDB075}"/>
              </a:ext>
            </a:extLst>
          </p:cNvPr>
          <p:cNvPicPr>
            <a:picLocks noChangeAspect="1"/>
          </p:cNvPicPr>
          <p:nvPr/>
        </p:nvPicPr>
        <p:blipFill>
          <a:blip r:embed="rId4"/>
          <a:stretch>
            <a:fillRect/>
          </a:stretch>
        </p:blipFill>
        <p:spPr>
          <a:xfrm>
            <a:off x="5387216" y="2483178"/>
            <a:ext cx="3414053" cy="2252767"/>
          </a:xfrm>
          <a:prstGeom prst="rect">
            <a:avLst/>
          </a:prstGeom>
        </p:spPr>
      </p:pic>
    </p:spTree>
    <p:extLst>
      <p:ext uri="{BB962C8B-B14F-4D97-AF65-F5344CB8AC3E}">
        <p14:creationId xmlns:p14="http://schemas.microsoft.com/office/powerpoint/2010/main" xmlns="" val="33310625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WANs </a:t>
            </a:r>
            <a:r>
              <a:rPr lang="en-US"/>
              <a:t/>
            </a:r>
            <a:br>
              <a:rPr lang="en-US"/>
            </a:br>
            <a:r>
              <a:rPr lang="es-419" sz="2400"/>
              <a:t>Conexiones de operador</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807016"/>
          </a:xfrm>
        </p:spPr>
        <p:txBody>
          <a:bodyPr/>
          <a:lstStyle/>
          <a:p>
            <a:pPr marL="0" indent="0" algn="l" rtl="0"/>
            <a:r>
              <a:rPr lang="es-419" sz="1600">
                <a:solidFill>
                  <a:srgbClr val="000000"/>
                </a:solidFill>
              </a:rPr>
              <a:t>Otro aspecto del diseño WAN es cómo una organización se conecta a Internet. Por lo general, una organización firma un acuerdo de nivel de servicio (SLA) con un proveedor de servicios. El SLA describe los servicios esperados relacionados con la fiabilidad y disponibilidad de la conexión. </a:t>
            </a:r>
          </a:p>
          <a:p>
            <a:pPr marL="0" indent="0" algn="l"/>
            <a:endParaRPr lang="en-US" sz="1600">
              <a:solidFill>
                <a:srgbClr val="000000"/>
              </a:solidFill>
            </a:endParaRPr>
          </a:p>
          <a:p>
            <a:pPr marL="0" indent="0" algn="l" rtl="0"/>
            <a:r>
              <a:rPr lang="es-419" sz="1600">
                <a:solidFill>
                  <a:srgbClr val="000000"/>
                </a:solidFill>
              </a:rPr>
              <a:t>El proveedor de servicios puede o no ser el transportista real. Un transportista posee y mantiene la conexión física y el equipo entre el proveedor y el cliente. Normalmente, una organización elegirá una conexión WAN de un solo operador o de dos portadoras.</a:t>
            </a:r>
          </a:p>
          <a:p>
            <a:pPr marL="0" indent="0" algn="l"/>
            <a:endParaRPr lang="en-US" sz="1600">
              <a:solidFill>
                <a:srgbClr val="000000"/>
              </a:solidFill>
            </a:endParaRPr>
          </a:p>
        </p:txBody>
      </p:sp>
    </p:spTree>
    <p:extLst>
      <p:ext uri="{BB962C8B-B14F-4D97-AF65-F5344CB8AC3E}">
        <p14:creationId xmlns:p14="http://schemas.microsoft.com/office/powerpoint/2010/main" xmlns="" val="20390929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WANs</a:t>
            </a:r>
            <a:r>
              <a:rPr lang="en-US"/>
              <a:t/>
            </a:r>
            <a:br>
              <a:rPr lang="en-US"/>
            </a:br>
            <a:r>
              <a:rPr lang="es-419" sz="1600"/>
              <a:t> </a:t>
            </a:r>
            <a:r>
              <a:rPr lang="es-419" sz="2400"/>
              <a:t>Conexiones de operador (Cont.) </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3818481" cy="3807016"/>
          </a:xfrm>
        </p:spPr>
        <p:txBody>
          <a:bodyPr/>
          <a:lstStyle/>
          <a:p>
            <a:pPr marL="0" indent="0" algn="l" rtl="0"/>
            <a:r>
              <a:rPr lang="es-419" sz="1600">
                <a:solidFill>
                  <a:srgbClr val="000000"/>
                </a:solidFill>
              </a:rPr>
              <a:t>Una conexión de operador único es cuando una organización se conecta a un único proveedor de servicios. Un SLA se negocia entre la organización y el proveedor de servicios. </a:t>
            </a:r>
          </a:p>
          <a:p>
            <a:pPr marL="0" indent="0" algn="l"/>
            <a:endParaRPr lang="en-US" sz="1600">
              <a:solidFill>
                <a:srgbClr val="000000"/>
              </a:solidFill>
            </a:endParaRPr>
          </a:p>
          <a:p>
            <a:pPr marL="0" indent="0" algn="l" rtl="0"/>
            <a:r>
              <a:rPr lang="es-419" sz="1600">
                <a:solidFill>
                  <a:srgbClr val="000000"/>
                </a:solidFill>
              </a:rPr>
              <a:t>Una conexión de doble operador proporciona redundancia y aumenta la disponibilidad de la red. La organización negocia acuerdos de nivel de servicio independientes con dos proveedores de servicios diferentes. </a:t>
            </a:r>
          </a:p>
          <a:p>
            <a:pPr marL="0" indent="0" algn="l"/>
            <a:endParaRPr lang="en-US" sz="1600">
              <a:solidFill>
                <a:srgbClr val="000000"/>
              </a:solidFill>
            </a:endParaRPr>
          </a:p>
          <a:p>
            <a:pPr marL="285750" indent="-285750" algn="l">
              <a:buFont typeface="Arial" panose="020B0604020202020204" pitchFamily="34" charset="0"/>
              <a:buChar char="•"/>
            </a:pPr>
            <a:endParaRPr lang="en-US" sz="1600">
              <a:solidFill>
                <a:srgbClr val="000000"/>
              </a:solidFill>
            </a:endParaRPr>
          </a:p>
        </p:txBody>
      </p:sp>
      <p:pic>
        <p:nvPicPr>
          <p:cNvPr id="5" name="Picture 4">
            <a:extLst>
              <a:ext uri="{FF2B5EF4-FFF2-40B4-BE49-F238E27FC236}">
                <a16:creationId xmlns:a16="http://schemas.microsoft.com/office/drawing/2014/main" xmlns="" id="{9419C266-DCA7-4091-AA89-40696FE0058E}"/>
              </a:ext>
            </a:extLst>
          </p:cNvPr>
          <p:cNvPicPr>
            <a:picLocks noChangeAspect="1"/>
          </p:cNvPicPr>
          <p:nvPr/>
        </p:nvPicPr>
        <p:blipFill>
          <a:blip r:embed="rId3"/>
          <a:stretch>
            <a:fillRect/>
          </a:stretch>
        </p:blipFill>
        <p:spPr>
          <a:xfrm>
            <a:off x="4572000" y="855419"/>
            <a:ext cx="3494305" cy="1344410"/>
          </a:xfrm>
          <a:prstGeom prst="rect">
            <a:avLst/>
          </a:prstGeom>
        </p:spPr>
      </p:pic>
      <p:pic>
        <p:nvPicPr>
          <p:cNvPr id="2" name="Picture 1">
            <a:extLst>
              <a:ext uri="{FF2B5EF4-FFF2-40B4-BE49-F238E27FC236}">
                <a16:creationId xmlns:a16="http://schemas.microsoft.com/office/drawing/2014/main" xmlns="" id="{75F16A2B-D90E-4ED5-9E00-A0C1DBCBEE92}"/>
              </a:ext>
            </a:extLst>
          </p:cNvPr>
          <p:cNvPicPr>
            <a:picLocks noChangeAspect="1"/>
          </p:cNvPicPr>
          <p:nvPr/>
        </p:nvPicPr>
        <p:blipFill>
          <a:blip r:embed="rId4"/>
          <a:stretch>
            <a:fillRect/>
          </a:stretch>
        </p:blipFill>
        <p:spPr>
          <a:xfrm>
            <a:off x="4572000" y="2341912"/>
            <a:ext cx="3215475" cy="2242230"/>
          </a:xfrm>
          <a:prstGeom prst="rect">
            <a:avLst/>
          </a:prstGeom>
        </p:spPr>
      </p:pic>
    </p:spTree>
    <p:extLst>
      <p:ext uri="{BB962C8B-B14F-4D97-AF65-F5344CB8AC3E}">
        <p14:creationId xmlns:p14="http://schemas.microsoft.com/office/powerpoint/2010/main" xmlns="" val="1611357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WAN</a:t>
            </a:r>
            <a:r>
              <a:rPr lang="en-US"/>
              <a:t/>
            </a:r>
            <a:br>
              <a:rPr lang="en-US"/>
            </a:br>
            <a:r>
              <a:rPr lang="es-419" sz="2400"/>
              <a:t>Evolución de las redes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7913517" cy="3807016"/>
          </a:xfrm>
        </p:spPr>
        <p:txBody>
          <a:bodyPr/>
          <a:lstStyle/>
          <a:p>
            <a:pPr marL="0" indent="0" algn="l" rtl="0"/>
            <a:r>
              <a:rPr lang="es-419" sz="1600">
                <a:solidFill>
                  <a:srgbClr val="000000"/>
                </a:solidFill>
              </a:rPr>
              <a:t>Los requisitos de red de una empresa pueden cambiar significativamente a medida que la empresa crece con el tiempo.</a:t>
            </a:r>
          </a:p>
          <a:p>
            <a:pPr marL="285750" indent="-285750" algn="l" rtl="0">
              <a:buFont typeface="Arial" panose="020B0604020202020204" pitchFamily="34" charset="0"/>
              <a:buChar char="•"/>
            </a:pPr>
            <a:r>
              <a:rPr lang="es-419" sz="1600">
                <a:solidFill>
                  <a:srgbClr val="000000"/>
                </a:solidFill>
              </a:rPr>
              <a:t>Una red no solo debe satisfacer las necesidades operativas diarias de la empresa, sino que debe ser capaz de adaptarse y crecer a medida que la empresa cambia. </a:t>
            </a:r>
          </a:p>
          <a:p>
            <a:pPr marL="285750" indent="-285750" algn="l" rtl="0">
              <a:buFont typeface="Arial" panose="020B0604020202020204" pitchFamily="34" charset="0"/>
              <a:buChar char="•"/>
            </a:pPr>
            <a:r>
              <a:rPr lang="es-419" sz="1600">
                <a:solidFill>
                  <a:srgbClr val="000000"/>
                </a:solidFill>
              </a:rPr>
              <a:t>Los diseñadores de redes y los administradores pueden abordar estos desafíos eligiendo cuidadosamente las tecnologías de red, los protocolos y los proveedores de servicios. </a:t>
            </a:r>
          </a:p>
          <a:p>
            <a:pPr marL="285750" indent="-285750" algn="l" rtl="0">
              <a:buFont typeface="Arial" panose="020B0604020202020204" pitchFamily="34" charset="0"/>
              <a:buChar char="•"/>
            </a:pPr>
            <a:r>
              <a:rPr lang="es-419" sz="1600">
                <a:solidFill>
                  <a:srgbClr val="000000"/>
                </a:solidFill>
              </a:rPr>
              <a:t>Las redes se pueden optimizar mediante el uso de una variedad de técnicas y arquitecturas de diseño de red.</a:t>
            </a:r>
          </a:p>
          <a:p>
            <a:pPr marL="0" indent="0" algn="l" rtl="0"/>
            <a:r>
              <a:rPr lang="es-419" sz="1600">
                <a:solidFill>
                  <a:srgbClr val="000000"/>
                </a:solidFill>
              </a:rPr>
              <a:t>Para ilustrar las diferencias entre el tamaño de la red, utilizaremos una empresa ficticia llamada SPAN Engineering a medida que crece de un pequeño negocio local a una empresa global.</a:t>
            </a:r>
          </a:p>
        </p:txBody>
      </p:sp>
    </p:spTree>
    <p:extLst>
      <p:ext uri="{BB962C8B-B14F-4D97-AF65-F5344CB8AC3E}">
        <p14:creationId xmlns:p14="http://schemas.microsoft.com/office/powerpoint/2010/main" xmlns="" val="3439119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WAN</a:t>
            </a:r>
            <a:r>
              <a:rPr lang="en-US"/>
              <a:t/>
            </a:r>
            <a:br>
              <a:rPr lang="en-US"/>
            </a:br>
            <a:r>
              <a:rPr lang="es-419" sz="2400"/>
              <a:t>Evolución de las redes(Cont.)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3426596" cy="3807016"/>
          </a:xfrm>
        </p:spPr>
        <p:txBody>
          <a:bodyPr/>
          <a:lstStyle/>
          <a:p>
            <a:pPr marL="0" indent="0" algn="l" rtl="0"/>
            <a:r>
              <a:rPr lang="es-419" sz="1600" b="1">
                <a:solidFill>
                  <a:srgbClr val="000000"/>
                </a:solidFill>
              </a:rPr>
              <a:t>Redes pequeñas</a:t>
            </a:r>
          </a:p>
          <a:p>
            <a:pPr marL="0" indent="0" algn="l" rtl="0"/>
            <a:r>
              <a:rPr lang="es-419" sz="1600">
                <a:solidFill>
                  <a:srgbClr val="000000"/>
                </a:solidFill>
              </a:rPr>
              <a:t>SPAN, una pequeña empresa ficticia, comenzó con unos pocos empleados en una pequeña oficina.</a:t>
            </a:r>
          </a:p>
          <a:p>
            <a:pPr marL="285750" indent="-285750" algn="l" rtl="0">
              <a:buFont typeface="Arial" panose="020B0604020202020204" pitchFamily="34" charset="0"/>
              <a:buChar char="•"/>
            </a:pPr>
            <a:r>
              <a:rPr lang="es-419" sz="1600">
                <a:solidFill>
                  <a:srgbClr val="000000"/>
                </a:solidFill>
              </a:rPr>
              <a:t>Utiliza una única LAN conectada a un </a:t>
            </a:r>
            <a:r>
              <a:rPr lang="es-419" sz="1600" err="1">
                <a:solidFill>
                  <a:srgbClr val="000000"/>
                </a:solidFill>
              </a:rPr>
              <a:t>router</a:t>
            </a:r>
            <a:r>
              <a:rPr lang="es-419" sz="1600">
                <a:solidFill>
                  <a:srgbClr val="000000"/>
                </a:solidFill>
              </a:rPr>
              <a:t> inalámbrico para compartir datos y periféricos.</a:t>
            </a:r>
          </a:p>
          <a:p>
            <a:pPr marL="285750" indent="-285750" algn="l" rtl="0">
              <a:buFont typeface="Arial" panose="020B0604020202020204" pitchFamily="34" charset="0"/>
              <a:buChar char="•"/>
            </a:pPr>
            <a:r>
              <a:rPr lang="es-419" sz="1600">
                <a:solidFill>
                  <a:srgbClr val="000000"/>
                </a:solidFill>
              </a:rPr>
              <a:t>La conexión a Internet se realiza a través de un servicio de banda ancha común denominado línea de suscriptor digital (DSL.</a:t>
            </a:r>
          </a:p>
          <a:p>
            <a:pPr marL="285750" indent="-285750" algn="l" rtl="0">
              <a:buFont typeface="Arial" panose="020B0604020202020204" pitchFamily="34" charset="0"/>
              <a:buChar char="•"/>
            </a:pPr>
            <a:r>
              <a:rPr lang="es-419" sz="1600">
                <a:solidFill>
                  <a:srgbClr val="000000"/>
                </a:solidFill>
              </a:rPr>
              <a:t>El soporte de TI se contrata con el proveedor de DSL.</a:t>
            </a:r>
          </a:p>
        </p:txBody>
      </p:sp>
      <p:pic>
        <p:nvPicPr>
          <p:cNvPr id="2" name="Picture 1">
            <a:extLst>
              <a:ext uri="{FF2B5EF4-FFF2-40B4-BE49-F238E27FC236}">
                <a16:creationId xmlns:a16="http://schemas.microsoft.com/office/drawing/2014/main" xmlns="" id="{B771D278-3A73-408C-815A-32BB0A7AE6B9}"/>
              </a:ext>
            </a:extLst>
          </p:cNvPr>
          <p:cNvPicPr>
            <a:picLocks noChangeAspect="1"/>
          </p:cNvPicPr>
          <p:nvPr/>
        </p:nvPicPr>
        <p:blipFill>
          <a:blip r:embed="rId3"/>
          <a:stretch>
            <a:fillRect/>
          </a:stretch>
        </p:blipFill>
        <p:spPr>
          <a:xfrm>
            <a:off x="4572000" y="954593"/>
            <a:ext cx="3941623" cy="2816407"/>
          </a:xfrm>
          <a:prstGeom prst="rect">
            <a:avLst/>
          </a:prstGeom>
        </p:spPr>
      </p:pic>
    </p:spTree>
    <p:extLst>
      <p:ext uri="{BB962C8B-B14F-4D97-AF65-F5344CB8AC3E}">
        <p14:creationId xmlns:p14="http://schemas.microsoft.com/office/powerpoint/2010/main" xmlns="" val="7230914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WAN</a:t>
            </a:r>
            <a:r>
              <a:rPr lang="en-US"/>
              <a:t/>
            </a:r>
            <a:br>
              <a:rPr lang="en-US"/>
            </a:br>
            <a:r>
              <a:rPr lang="es-419" sz="2400"/>
              <a:t>Evolución de las redes(Cont.)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62118" y="845371"/>
            <a:ext cx="3426596" cy="3807016"/>
          </a:xfrm>
        </p:spPr>
        <p:txBody>
          <a:bodyPr/>
          <a:lstStyle/>
          <a:p>
            <a:pPr marL="0" indent="0" algn="l" rtl="0"/>
            <a:r>
              <a:rPr lang="es-419" sz="1600" b="1">
                <a:solidFill>
                  <a:srgbClr val="000000"/>
                </a:solidFill>
              </a:rPr>
              <a:t>Red de campus</a:t>
            </a:r>
          </a:p>
          <a:p>
            <a:pPr marL="0" indent="0" algn="l" rtl="0"/>
            <a:r>
              <a:rPr lang="es-419" sz="1600">
                <a:solidFill>
                  <a:srgbClr val="000000"/>
                </a:solidFill>
              </a:rPr>
              <a:t>Dentro de unos años SPAN creció y requirió varios pisos de un edificio.</a:t>
            </a:r>
          </a:p>
          <a:p>
            <a:pPr marL="0" indent="0" algn="l" rtl="0"/>
            <a:r>
              <a:rPr lang="es-419" sz="1600">
                <a:solidFill>
                  <a:srgbClr val="000000"/>
                </a:solidFill>
              </a:rPr>
              <a:t>La empresa necesitaba ahora una red de área de campus (CAN).</a:t>
            </a:r>
          </a:p>
          <a:p>
            <a:pPr marL="285750" indent="-285750" algn="l" rtl="0">
              <a:buFont typeface="Arial" panose="020B0604020202020204" pitchFamily="34" charset="0"/>
              <a:buChar char="•"/>
            </a:pPr>
            <a:r>
              <a:rPr lang="es-419" sz="1600">
                <a:solidFill>
                  <a:srgbClr val="000000"/>
                </a:solidFill>
              </a:rPr>
              <a:t>Un firewall asegura el acceso a Internet a los usuarios corporativos.</a:t>
            </a:r>
          </a:p>
          <a:p>
            <a:pPr marL="285750" indent="-285750" algn="l" rtl="0">
              <a:buFont typeface="Arial" panose="020B0604020202020204" pitchFamily="34" charset="0"/>
              <a:buChar char="•"/>
            </a:pPr>
            <a:r>
              <a:rPr lang="es-419" sz="1600">
                <a:solidFill>
                  <a:srgbClr val="000000"/>
                </a:solidFill>
              </a:rPr>
              <a:t>La empresa cuenta con personal interno de TI para dar soporte y mantenimiento a la red.</a:t>
            </a:r>
          </a:p>
        </p:txBody>
      </p:sp>
      <p:pic>
        <p:nvPicPr>
          <p:cNvPr id="5" name="Picture 4">
            <a:extLst>
              <a:ext uri="{FF2B5EF4-FFF2-40B4-BE49-F238E27FC236}">
                <a16:creationId xmlns:a16="http://schemas.microsoft.com/office/drawing/2014/main" xmlns="" id="{9D3A9007-1153-4566-89BC-58E4EDF8B2DD}"/>
              </a:ext>
            </a:extLst>
          </p:cNvPr>
          <p:cNvPicPr>
            <a:picLocks noChangeAspect="1"/>
          </p:cNvPicPr>
          <p:nvPr/>
        </p:nvPicPr>
        <p:blipFill>
          <a:blip r:embed="rId3"/>
          <a:stretch>
            <a:fillRect/>
          </a:stretch>
        </p:blipFill>
        <p:spPr>
          <a:xfrm>
            <a:off x="4405826" y="999788"/>
            <a:ext cx="4176256" cy="3143923"/>
          </a:xfrm>
          <a:prstGeom prst="rect">
            <a:avLst/>
          </a:prstGeom>
        </p:spPr>
      </p:pic>
    </p:spTree>
    <p:extLst>
      <p:ext uri="{BB962C8B-B14F-4D97-AF65-F5344CB8AC3E}">
        <p14:creationId xmlns:p14="http://schemas.microsoft.com/office/powerpoint/2010/main" xmlns="" val="11373694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WAN</a:t>
            </a:r>
            <a:r>
              <a:rPr lang="en-US"/>
              <a:t/>
            </a:r>
            <a:br>
              <a:rPr lang="en-US"/>
            </a:br>
            <a:r>
              <a:rPr lang="es-419" sz="2400"/>
              <a:t>Evolución de las redes(Cont.)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62117" y="845371"/>
            <a:ext cx="3643717" cy="3807016"/>
          </a:xfrm>
        </p:spPr>
        <p:txBody>
          <a:bodyPr/>
          <a:lstStyle/>
          <a:p>
            <a:pPr marL="0" indent="0" algn="l" rtl="0"/>
            <a:r>
              <a:rPr lang="es-419" sz="1600" b="1">
                <a:solidFill>
                  <a:srgbClr val="000000"/>
                </a:solidFill>
              </a:rPr>
              <a:t>Red de la sucursal</a:t>
            </a:r>
          </a:p>
          <a:p>
            <a:pPr marL="285750" indent="-285750" algn="l" rtl="0">
              <a:buFont typeface="Arial" panose="020B0604020202020204" pitchFamily="34" charset="0"/>
              <a:buChar char="•"/>
            </a:pPr>
            <a:r>
              <a:rPr lang="es-419" sz="1600">
                <a:solidFill>
                  <a:srgbClr val="000000"/>
                </a:solidFill>
              </a:rPr>
              <a:t>Unos años más tarde, la compañía se expandió y agregó una sucursal en la ciudad, y sitios remotos y regionales en otras ciudades.</a:t>
            </a:r>
          </a:p>
          <a:p>
            <a:pPr marL="285750" indent="-285750" algn="l" rtl="0">
              <a:buFont typeface="Arial" panose="020B0604020202020204" pitchFamily="34" charset="0"/>
              <a:buChar char="•"/>
            </a:pPr>
            <a:r>
              <a:rPr lang="es-419" sz="1600">
                <a:solidFill>
                  <a:srgbClr val="000000"/>
                </a:solidFill>
              </a:rPr>
              <a:t>La compañía necesitaba ahora una red de área metropolitana (MAN) para interconectar sitios dentro de la ciudad. </a:t>
            </a:r>
          </a:p>
          <a:p>
            <a:pPr marL="285750" indent="-285750" algn="l" rtl="0">
              <a:buFont typeface="Arial" panose="020B0604020202020204" pitchFamily="34" charset="0"/>
              <a:buChar char="•"/>
            </a:pPr>
            <a:r>
              <a:rPr lang="es-419" sz="1600">
                <a:solidFill>
                  <a:srgbClr val="000000"/>
                </a:solidFill>
              </a:rPr>
              <a:t>Para conectarse con la oficina central las sucursales que están en ciudades usan líneas privadas dedicadas a través de su proveedor de servicios local.</a:t>
            </a:r>
          </a:p>
        </p:txBody>
      </p:sp>
      <p:pic>
        <p:nvPicPr>
          <p:cNvPr id="2" name="Picture 1">
            <a:extLst>
              <a:ext uri="{FF2B5EF4-FFF2-40B4-BE49-F238E27FC236}">
                <a16:creationId xmlns:a16="http://schemas.microsoft.com/office/drawing/2014/main" xmlns="" id="{E9D66F69-177C-43AA-B2D7-2080991F8CA7}"/>
              </a:ext>
            </a:extLst>
          </p:cNvPr>
          <p:cNvPicPr>
            <a:picLocks noChangeAspect="1"/>
          </p:cNvPicPr>
          <p:nvPr/>
        </p:nvPicPr>
        <p:blipFill>
          <a:blip r:embed="rId3"/>
          <a:stretch>
            <a:fillRect/>
          </a:stretch>
        </p:blipFill>
        <p:spPr>
          <a:xfrm>
            <a:off x="4372749" y="954593"/>
            <a:ext cx="3972739" cy="2908736"/>
          </a:xfrm>
          <a:prstGeom prst="rect">
            <a:avLst/>
          </a:prstGeom>
        </p:spPr>
      </p:pic>
    </p:spTree>
    <p:extLst>
      <p:ext uri="{BB962C8B-B14F-4D97-AF65-F5344CB8AC3E}">
        <p14:creationId xmlns:p14="http://schemas.microsoft.com/office/powerpoint/2010/main" xmlns="" val="5698479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WAN</a:t>
            </a:r>
            <a:r>
              <a:rPr lang="en-US"/>
              <a:t/>
            </a:r>
            <a:br>
              <a:rPr lang="en-US"/>
            </a:br>
            <a:r>
              <a:rPr lang="es-419" sz="2400"/>
              <a:t>Evolución de las redes(Cont.)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62118" y="845371"/>
            <a:ext cx="3426596" cy="3807016"/>
          </a:xfrm>
        </p:spPr>
        <p:txBody>
          <a:bodyPr/>
          <a:lstStyle/>
          <a:p>
            <a:pPr marL="0" indent="0" algn="l" rtl="0"/>
            <a:r>
              <a:rPr lang="es-419" sz="1600" b="1">
                <a:solidFill>
                  <a:srgbClr val="000000"/>
                </a:solidFill>
              </a:rPr>
              <a:t>Red distribuida</a:t>
            </a:r>
          </a:p>
          <a:p>
            <a:pPr marL="285750" indent="-285750" algn="l" rtl="0">
              <a:buFont typeface="Arial" panose="020B0604020202020204" pitchFamily="34" charset="0"/>
              <a:buChar char="•"/>
            </a:pPr>
            <a:r>
              <a:rPr lang="es-419" sz="1600">
                <a:solidFill>
                  <a:srgbClr val="000000"/>
                </a:solidFill>
              </a:rPr>
              <a:t>SPAN Ingeniería tiene 20 años de operación y cuenta con miles de empleados distribuidos en oficinas en todo el mundo.</a:t>
            </a:r>
          </a:p>
          <a:p>
            <a:pPr marL="285750" indent="-285750" algn="l" rtl="0">
              <a:buFont typeface="Arial" panose="020B0604020202020204" pitchFamily="34" charset="0"/>
              <a:buChar char="•"/>
            </a:pPr>
            <a:r>
              <a:rPr lang="es-419" sz="1600">
                <a:solidFill>
                  <a:srgbClr val="000000"/>
                </a:solidFill>
              </a:rPr>
              <a:t>Las redes privadas virtuales (VPN) de sitio a sitio y de acceso remoto permiten que la empresa use Internet para conectarse de manera fácil y segura con los empleados y las instalaciones en todo el mundo.</a:t>
            </a:r>
          </a:p>
        </p:txBody>
      </p:sp>
      <p:pic>
        <p:nvPicPr>
          <p:cNvPr id="5" name="Picture 4">
            <a:extLst>
              <a:ext uri="{FF2B5EF4-FFF2-40B4-BE49-F238E27FC236}">
                <a16:creationId xmlns:a16="http://schemas.microsoft.com/office/drawing/2014/main" xmlns="" id="{8A5E5D75-1069-448D-AB30-4EA340860C15}"/>
              </a:ext>
            </a:extLst>
          </p:cNvPr>
          <p:cNvPicPr>
            <a:picLocks noChangeAspect="1"/>
          </p:cNvPicPr>
          <p:nvPr/>
        </p:nvPicPr>
        <p:blipFill>
          <a:blip r:embed="rId3"/>
          <a:stretch>
            <a:fillRect/>
          </a:stretch>
        </p:blipFill>
        <p:spPr>
          <a:xfrm>
            <a:off x="4172744" y="1050498"/>
            <a:ext cx="4626987" cy="3042504"/>
          </a:xfrm>
          <a:prstGeom prst="rect">
            <a:avLst/>
          </a:prstGeom>
        </p:spPr>
      </p:pic>
    </p:spTree>
    <p:extLst>
      <p:ext uri="{BB962C8B-B14F-4D97-AF65-F5344CB8AC3E}">
        <p14:creationId xmlns:p14="http://schemas.microsoft.com/office/powerpoint/2010/main" xmlns="" val="33817008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7.2 Funcionamiento de WAN</a:t>
            </a:r>
          </a:p>
        </p:txBody>
      </p:sp>
    </p:spTree>
    <p:custDataLst>
      <p:tags r:id="rId1"/>
    </p:custDataLst>
    <p:extLst>
      <p:ext uri="{BB962C8B-B14F-4D97-AF65-F5344CB8AC3E}">
        <p14:creationId xmlns:p14="http://schemas.microsoft.com/office/powerpoint/2010/main" xmlns="" val="1619359580"/>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Operaciones WAN </a:t>
            </a:r>
            <a:r>
              <a:rPr lang="en-US"/>
              <a:t/>
            </a:r>
            <a:br>
              <a:rPr lang="en-US"/>
            </a:br>
            <a:r>
              <a:rPr lang="es-419" sz="2400"/>
              <a:t>Estándares WAN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7913517" cy="3646243"/>
          </a:xfrm>
        </p:spPr>
        <p:txBody>
          <a:bodyPr/>
          <a:lstStyle/>
          <a:p>
            <a:pPr marL="0" indent="0" algn="l" rtl="0"/>
            <a:r>
              <a:rPr lang="es-419" sz="1800">
                <a:solidFill>
                  <a:srgbClr val="000000"/>
                </a:solidFill>
              </a:rPr>
              <a:t>Varias autoridades reconocidas definen y administran los estándares de acceso WAN:</a:t>
            </a:r>
          </a:p>
          <a:p>
            <a:pPr marL="285750" indent="-285750" algn="l" rtl="0">
              <a:buFont typeface="Arial" panose="020B0604020202020204" pitchFamily="34" charset="0"/>
              <a:buChar char="•"/>
            </a:pPr>
            <a:r>
              <a:rPr lang="es-419" sz="1600" b="1">
                <a:solidFill>
                  <a:srgbClr val="000000"/>
                </a:solidFill>
              </a:rPr>
              <a:t>TIA/EIA</a:t>
            </a:r>
            <a:r>
              <a:rPr lang="es-419" sz="1600">
                <a:solidFill>
                  <a:srgbClr val="000000"/>
                </a:solidFill>
              </a:rPr>
              <a:t> - Asociación de la Industria de Telecomunicaciones y Alianza de Industrias Electrónicas </a:t>
            </a:r>
          </a:p>
          <a:p>
            <a:pPr marL="285750" indent="-285750" algn="l" rtl="0">
              <a:buFont typeface="Arial" panose="020B0604020202020204" pitchFamily="34" charset="0"/>
              <a:buChar char="•"/>
            </a:pPr>
            <a:r>
              <a:rPr lang="es-419" sz="1600" b="1">
                <a:solidFill>
                  <a:srgbClr val="000000"/>
                </a:solidFill>
              </a:rPr>
              <a:t>ISO</a:t>
            </a:r>
            <a:r>
              <a:rPr lang="es-419" sz="1600">
                <a:solidFill>
                  <a:srgbClr val="000000"/>
                </a:solidFill>
              </a:rPr>
              <a:t> - Organización Internacional de Estandarización.</a:t>
            </a:r>
          </a:p>
          <a:p>
            <a:pPr marL="285750" indent="-285750" algn="l" rtl="0">
              <a:buFont typeface="Arial" panose="020B0604020202020204" pitchFamily="34" charset="0"/>
              <a:buChar char="•"/>
            </a:pPr>
            <a:r>
              <a:rPr lang="es-419" sz="1600" b="1">
                <a:solidFill>
                  <a:srgbClr val="000000"/>
                </a:solidFill>
              </a:rPr>
              <a:t>IEEE</a:t>
            </a:r>
            <a:r>
              <a:rPr lang="es-419" sz="1600">
                <a:solidFill>
                  <a:srgbClr val="000000"/>
                </a:solidFill>
              </a:rPr>
              <a:t> - Instituto de Ingenieros en Electricidad y Electrónica</a:t>
            </a:r>
          </a:p>
          <a:p>
            <a:pPr marL="285750" indent="-285750" algn="l">
              <a:buFont typeface="Arial" panose="020B0604020202020204" pitchFamily="34" charset="0"/>
              <a:buChar char="•"/>
            </a:pPr>
            <a:endParaRPr lang="en-US" sz="1400">
              <a:solidFill>
                <a:srgbClr val="000000"/>
              </a:solidFill>
            </a:endParaRPr>
          </a:p>
        </p:txBody>
      </p:sp>
    </p:spTree>
    <p:extLst>
      <p:ext uri="{BB962C8B-B14F-4D97-AF65-F5344CB8AC3E}">
        <p14:creationId xmlns:p14="http://schemas.microsoft.com/office/powerpoint/2010/main" xmlns="" val="3367040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7869"/>
            <a:ext cx="9144000" cy="757551"/>
          </a:xfrm>
        </p:spPr>
        <p:txBody>
          <a:bodyPr/>
          <a:lstStyle/>
          <a:p>
            <a:pPr rtl="0" eaLnBrk="1" hangingPunct="1"/>
            <a:r>
              <a:rPr lang="es-419"/>
              <a:t>Objetivos del módulo</a:t>
            </a:r>
          </a:p>
        </p:txBody>
      </p:sp>
      <p:sp>
        <p:nvSpPr>
          <p:cNvPr id="3" name="Rectangle 1">
            <a:extLst>
              <a:ext uri="{FF2B5EF4-FFF2-40B4-BE49-F238E27FC236}">
                <a16:creationId xmlns:a16="http://schemas.microsoft.com/office/drawing/2014/main" xmlns=""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del Módulo: </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Conceptos WAN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mn-lt"/>
            </a:endParaRPr>
          </a:p>
          <a:p>
            <a:pPr lvl="0" defTabSz="914400" rtl="0" eaLnBrk="0" hangingPunct="0"/>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del Módulo</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E</a:t>
            </a:r>
            <a:r>
              <a:rPr lang="es-419" sz="1600"/>
              <a:t>xplicar la forma en que se pueden utilizar las tecnologías de acceso WAN para satisfacer los requisitos de la empresa.</a:t>
            </a:r>
          </a:p>
        </p:txBody>
      </p:sp>
      <p:graphicFrame>
        <p:nvGraphicFramePr>
          <p:cNvPr id="2" name="Table 1">
            <a:extLst>
              <a:ext uri="{FF2B5EF4-FFF2-40B4-BE49-F238E27FC236}">
                <a16:creationId xmlns:a16="http://schemas.microsoft.com/office/drawing/2014/main" xmlns="" id="{E974E1EB-2DBE-496F-B0B0-6C44227DA401}"/>
              </a:ext>
            </a:extLst>
          </p:cNvPr>
          <p:cNvGraphicFramePr>
            <a:graphicFrameLocks noGrp="1"/>
          </p:cNvGraphicFramePr>
          <p:nvPr>
            <p:extLst>
              <p:ext uri="{D42A27DB-BD31-4B8C-83A1-F6EECF244321}">
                <p14:modId xmlns:p14="http://schemas.microsoft.com/office/powerpoint/2010/main" xmlns="" val="1583070366"/>
              </p:ext>
            </p:extLst>
          </p:nvPr>
        </p:nvGraphicFramePr>
        <p:xfrm>
          <a:off x="766914" y="1892353"/>
          <a:ext cx="7604088" cy="2358059"/>
        </p:xfrm>
        <a:graphic>
          <a:graphicData uri="http://schemas.openxmlformats.org/drawingml/2006/table">
            <a:tbl>
              <a:tblPr firstRow="1" firstCol="1" bandRow="1">
                <a:tableStyleId>{5C22544A-7EE6-4342-B048-85BDC9FD1C3A}</a:tableStyleId>
              </a:tblPr>
              <a:tblGrid>
                <a:gridCol w="2783110">
                  <a:extLst>
                    <a:ext uri="{9D8B030D-6E8A-4147-A177-3AD203B41FA5}">
                      <a16:colId xmlns:a16="http://schemas.microsoft.com/office/drawing/2014/main" xmlns="" val="1523797708"/>
                    </a:ext>
                  </a:extLst>
                </a:gridCol>
                <a:gridCol w="4820978">
                  <a:extLst>
                    <a:ext uri="{9D8B030D-6E8A-4147-A177-3AD203B41FA5}">
                      <a16:colId xmlns:a16="http://schemas.microsoft.com/office/drawing/2014/main" xmlns="" val="2750207184"/>
                    </a:ext>
                  </a:extLst>
                </a:gridCol>
              </a:tblGrid>
              <a:tr h="216347">
                <a:tc>
                  <a:txBody>
                    <a:bodyPr/>
                    <a:lstStyle/>
                    <a:p>
                      <a:pPr marL="0" marR="0" rtl="0">
                        <a:lnSpc>
                          <a:spcPct val="107000"/>
                        </a:lnSpc>
                        <a:spcBef>
                          <a:spcPts val="0"/>
                        </a:spcBef>
                        <a:spcAft>
                          <a:spcPts val="0"/>
                        </a:spcAft>
                      </a:pPr>
                      <a:r>
                        <a:rPr lang="es-419" sz="1400" dirty="0">
                          <a:effectLst/>
                        </a:rPr>
                        <a:t>Título del tema</a:t>
                      </a:r>
                    </a:p>
                  </a:txBody>
                  <a:tcPr marL="68580" marR="68580" marT="0" marB="0" anchor="ctr"/>
                </a:tc>
                <a:tc>
                  <a:txBody>
                    <a:bodyPr/>
                    <a:lstStyle/>
                    <a:p>
                      <a:pPr marL="0" marR="0" rtl="0">
                        <a:lnSpc>
                          <a:spcPct val="107000"/>
                        </a:lnSpc>
                        <a:spcBef>
                          <a:spcPts val="0"/>
                        </a:spcBef>
                        <a:spcAft>
                          <a:spcPts val="0"/>
                        </a:spcAft>
                      </a:pPr>
                      <a:r>
                        <a:rPr lang="es-419" sz="1400">
                          <a:effectLst/>
                        </a:rPr>
                        <a:t>Objetivo del tema</a:t>
                      </a:r>
                    </a:p>
                  </a:txBody>
                  <a:tcPr marL="68580" marR="68580" marT="0" marB="0" anchor="ctr"/>
                </a:tc>
                <a:extLst>
                  <a:ext uri="{0D108BD9-81ED-4DB2-BD59-A6C34878D82A}">
                    <a16:rowId xmlns:a16="http://schemas.microsoft.com/office/drawing/2014/main" xmlns="" val="1874061904"/>
                  </a:ext>
                </a:extLst>
              </a:tr>
              <a:tr h="444151">
                <a:tc>
                  <a:txBody>
                    <a:bodyPr/>
                    <a:lstStyle/>
                    <a:p>
                      <a:pPr marL="0" marR="0" rtl="0">
                        <a:lnSpc>
                          <a:spcPct val="107000"/>
                        </a:lnSpc>
                        <a:spcBef>
                          <a:spcPts val="0"/>
                        </a:spcBef>
                        <a:spcAft>
                          <a:spcPts val="0"/>
                        </a:spcAft>
                      </a:pPr>
                      <a:r>
                        <a:rPr lang="es-419" sz="1400">
                          <a:effectLst/>
                        </a:rPr>
                        <a:t>Propósito de las WAN</a:t>
                      </a:r>
                    </a:p>
                  </a:txBody>
                  <a:tcPr marL="68580" marR="68580" marT="0" marB="0" anchor="ctr"/>
                </a:tc>
                <a:tc>
                  <a:txBody>
                    <a:bodyPr/>
                    <a:lstStyle/>
                    <a:p>
                      <a:pPr marL="0" marR="0" rtl="0">
                        <a:lnSpc>
                          <a:spcPct val="107000"/>
                        </a:lnSpc>
                        <a:spcBef>
                          <a:spcPts val="0"/>
                        </a:spcBef>
                        <a:spcAft>
                          <a:spcPts val="0"/>
                        </a:spcAft>
                      </a:pPr>
                      <a:r>
                        <a:rPr lang="es-419" sz="1400">
                          <a:solidFill>
                            <a:sysClr val="windowText" lastClr="000000"/>
                          </a:solidFill>
                        </a:rPr>
                        <a:t>Explicar el propósito de una WAN.</a:t>
                      </a:r>
                    </a:p>
                  </a:txBody>
                  <a:tcPr marL="68580" marR="68580" marT="0" marB="0" anchor="ctr"/>
                </a:tc>
                <a:extLst>
                  <a:ext uri="{0D108BD9-81ED-4DB2-BD59-A6C34878D82A}">
                    <a16:rowId xmlns:a16="http://schemas.microsoft.com/office/drawing/2014/main" xmlns="" val="1646858405"/>
                  </a:ext>
                </a:extLst>
              </a:tr>
              <a:tr h="315930">
                <a:tc>
                  <a:txBody>
                    <a:bodyPr/>
                    <a:lstStyle/>
                    <a:p>
                      <a:pPr marL="0" marR="0" rtl="0">
                        <a:lnSpc>
                          <a:spcPct val="107000"/>
                        </a:lnSpc>
                        <a:spcBef>
                          <a:spcPts val="0"/>
                        </a:spcBef>
                        <a:spcAft>
                          <a:spcPts val="0"/>
                        </a:spcAft>
                      </a:pPr>
                      <a:r>
                        <a:rPr lang="es-419" sz="1400">
                          <a:effectLst/>
                        </a:rPr>
                        <a:t>Funciones de WAN</a:t>
                      </a:r>
                    </a:p>
                  </a:txBody>
                  <a:tcPr marL="68580" marR="68580" marT="0" marB="0" anchor="ctr"/>
                </a:tc>
                <a:tc>
                  <a:txBody>
                    <a:bodyPr/>
                    <a:lstStyle/>
                    <a:p>
                      <a:pPr marL="0" marR="0" rtl="0">
                        <a:lnSpc>
                          <a:spcPct val="107000"/>
                        </a:lnSpc>
                        <a:spcBef>
                          <a:spcPts val="0"/>
                        </a:spcBef>
                        <a:spcAft>
                          <a:spcPts val="0"/>
                        </a:spcAft>
                      </a:pPr>
                      <a:r>
                        <a:rPr lang="es-419" sz="1400">
                          <a:solidFill>
                            <a:sysClr val="windowText" lastClr="000000"/>
                          </a:solidFill>
                        </a:rPr>
                        <a:t>Explicar cómo funcionan las WAN.</a:t>
                      </a:r>
                    </a:p>
                  </a:txBody>
                  <a:tcPr marL="68580" marR="68580" marT="0" marB="0" anchor="ctr"/>
                </a:tc>
                <a:extLst>
                  <a:ext uri="{0D108BD9-81ED-4DB2-BD59-A6C34878D82A}">
                    <a16:rowId xmlns:a16="http://schemas.microsoft.com/office/drawing/2014/main" xmlns="" val="1435904258"/>
                  </a:ext>
                </a:extLst>
              </a:tr>
              <a:tr h="444151">
                <a:tc>
                  <a:txBody>
                    <a:bodyPr/>
                    <a:lstStyle/>
                    <a:p>
                      <a:pPr marL="0" marR="0" rtl="0">
                        <a:lnSpc>
                          <a:spcPct val="107000"/>
                        </a:lnSpc>
                        <a:spcBef>
                          <a:spcPts val="0"/>
                        </a:spcBef>
                        <a:spcAft>
                          <a:spcPts val="0"/>
                        </a:spcAft>
                      </a:pPr>
                      <a:r>
                        <a:rPr lang="es-419" sz="1400">
                          <a:effectLst/>
                        </a:rPr>
                        <a:t>Conectividad de la WAN tradicional</a:t>
                      </a:r>
                    </a:p>
                  </a:txBody>
                  <a:tcPr marL="68580" marR="68580" marT="0" marB="0" anchor="ctr"/>
                </a:tc>
                <a:tc>
                  <a:txBody>
                    <a:bodyPr/>
                    <a:lstStyle/>
                    <a:p>
                      <a:pPr marL="0" marR="0" rtl="0">
                        <a:lnSpc>
                          <a:spcPct val="107000"/>
                        </a:lnSpc>
                        <a:spcBef>
                          <a:spcPts val="0"/>
                        </a:spcBef>
                        <a:spcAft>
                          <a:spcPts val="0"/>
                        </a:spcAft>
                      </a:pPr>
                      <a:r>
                        <a:rPr lang="es-419" sz="1400">
                          <a:solidFill>
                            <a:sysClr val="windowText" lastClr="000000"/>
                          </a:solidFill>
                        </a:rPr>
                        <a:t>Comparar las opciones de conectividad de la WAN tradicional.</a:t>
                      </a:r>
                    </a:p>
                  </a:txBody>
                  <a:tcPr marL="68580" marR="68580" marT="0" marB="0" anchor="ctr"/>
                </a:tc>
                <a:extLst>
                  <a:ext uri="{0D108BD9-81ED-4DB2-BD59-A6C34878D82A}">
                    <a16:rowId xmlns:a16="http://schemas.microsoft.com/office/drawing/2014/main" xmlns="" val="131737215"/>
                  </a:ext>
                </a:extLst>
              </a:tr>
              <a:tr h="444151">
                <a:tc>
                  <a:txBody>
                    <a:bodyPr/>
                    <a:lstStyle/>
                    <a:p>
                      <a:pPr marL="0" marR="0" rtl="0">
                        <a:lnSpc>
                          <a:spcPct val="107000"/>
                        </a:lnSpc>
                        <a:spcBef>
                          <a:spcPts val="0"/>
                        </a:spcBef>
                        <a:spcAft>
                          <a:spcPts val="0"/>
                        </a:spcAft>
                      </a:pPr>
                      <a:r>
                        <a:rPr lang="es-419" sz="1400">
                          <a:effectLst/>
                        </a:rPr>
                        <a:t>Conectividad WAN moderna.</a:t>
                      </a:r>
                    </a:p>
                  </a:txBody>
                  <a:tcPr marL="68580" marR="68580" marT="0" marB="0" anchor="ctr"/>
                </a:tc>
                <a:tc>
                  <a:txBody>
                    <a:bodyPr/>
                    <a:lstStyle/>
                    <a:p>
                      <a:pPr marL="0" marR="0" rtl="0">
                        <a:lnSpc>
                          <a:spcPct val="107000"/>
                        </a:lnSpc>
                        <a:spcBef>
                          <a:spcPts val="0"/>
                        </a:spcBef>
                        <a:spcAft>
                          <a:spcPts val="0"/>
                        </a:spcAft>
                      </a:pPr>
                      <a:r>
                        <a:rPr lang="es-419" sz="1400" dirty="0">
                          <a:solidFill>
                            <a:sysClr val="windowText" lastClr="000000"/>
                          </a:solidFill>
                        </a:rPr>
                        <a:t>Comparar las opciones de conectividad de la </a:t>
                      </a:r>
                      <a:r>
                        <a:rPr lang="es-419" sz="1400">
                          <a:solidFill>
                            <a:sysClr val="windowText" lastClr="000000"/>
                          </a:solidFill>
                        </a:rPr>
                        <a:t>WAN </a:t>
                      </a:r>
                      <a:r>
                        <a:rPr lang="es-419" sz="1400" smtClean="0">
                          <a:solidFill>
                            <a:sysClr val="windowText" lastClr="000000"/>
                          </a:solidFill>
                        </a:rPr>
                        <a:t>moderna.</a:t>
                      </a:r>
                      <a:endParaRPr lang="es-419" sz="1400" dirty="0">
                        <a:solidFill>
                          <a:sysClr val="windowText" lastClr="000000"/>
                        </a:solidFill>
                      </a:endParaRPr>
                    </a:p>
                  </a:txBody>
                  <a:tcPr marL="68580" marR="68580" marT="0" marB="0" anchor="ctr"/>
                </a:tc>
                <a:extLst>
                  <a:ext uri="{0D108BD9-81ED-4DB2-BD59-A6C34878D82A}">
                    <a16:rowId xmlns:a16="http://schemas.microsoft.com/office/drawing/2014/main" xmlns="" val="3818444524"/>
                  </a:ext>
                </a:extLst>
              </a:tr>
              <a:tr h="444151">
                <a:tc>
                  <a:txBody>
                    <a:bodyPr/>
                    <a:lstStyle/>
                    <a:p>
                      <a:pPr marL="0" marR="0" algn="l" defTabSz="685777" rtl="0" eaLnBrk="1" latinLnBrk="0" hangingPunct="1">
                        <a:lnSpc>
                          <a:spcPct val="107000"/>
                        </a:lnSpc>
                        <a:spcBef>
                          <a:spcPts val="0"/>
                        </a:spcBef>
                        <a:spcAft>
                          <a:spcPts val="0"/>
                        </a:spcAft>
                      </a:pPr>
                      <a:r>
                        <a:rPr lang="es-419" sz="1400" b="1" kern="1200">
                          <a:solidFill>
                            <a:schemeClr val="lt1"/>
                          </a:solidFill>
                          <a:effectLst/>
                          <a:latin typeface="+mn-lt"/>
                          <a:ea typeface="+mn-ea"/>
                          <a:cs typeface="+mn-cs"/>
                        </a:rPr>
                        <a:t>Conectividad basada en Internet</a:t>
                      </a:r>
                    </a:p>
                  </a:txBody>
                  <a:tcPr marL="68580" marR="68580" marT="0" marB="0" anchor="ctr"/>
                </a:tc>
                <a:tc>
                  <a:txBody>
                    <a:bodyPr/>
                    <a:lstStyle/>
                    <a:p>
                      <a:pPr marL="0" marR="0" rtl="0">
                        <a:lnSpc>
                          <a:spcPct val="107000"/>
                        </a:lnSpc>
                        <a:spcBef>
                          <a:spcPts val="0"/>
                        </a:spcBef>
                        <a:spcAft>
                          <a:spcPts val="0"/>
                        </a:spcAft>
                      </a:pPr>
                      <a:r>
                        <a:rPr lang="es-419" sz="1400">
                          <a:solidFill>
                            <a:sysClr val="windowText" lastClr="000000"/>
                          </a:solidFill>
                        </a:rPr>
                        <a:t>Comparar las opciones de conectividad basadas en Internet.</a:t>
                      </a:r>
                    </a:p>
                  </a:txBody>
                  <a:tcPr marL="68580" marR="68580" marT="0" marB="0" anchor="ctr"/>
                </a:tc>
                <a:extLst>
                  <a:ext uri="{0D108BD9-81ED-4DB2-BD59-A6C34878D82A}">
                    <a16:rowId xmlns:a16="http://schemas.microsoft.com/office/drawing/2014/main" xmlns="" val="1819412727"/>
                  </a:ext>
                </a:extLst>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Operaciones WAN</a:t>
            </a:r>
            <a:r>
              <a:rPr lang="en-US"/>
              <a:t/>
            </a:r>
            <a:br>
              <a:rPr lang="en-US"/>
            </a:br>
            <a:r>
              <a:rPr lang="es-419" sz="2400"/>
              <a:t>WAN en el modelo OSI</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20733" y="632718"/>
            <a:ext cx="4552405" cy="3646243"/>
          </a:xfrm>
        </p:spPr>
        <p:txBody>
          <a:bodyPr/>
          <a:lstStyle/>
          <a:p>
            <a:pPr marL="0" indent="0" algn="l" rtl="0"/>
            <a:r>
              <a:rPr lang="es-419" sz="1300">
                <a:solidFill>
                  <a:srgbClr val="000000"/>
                </a:solidFill>
              </a:rPr>
              <a:t>La mayoría de los estándares WAN se centran en la capa física y la capa de enlace de datos.</a:t>
            </a:r>
          </a:p>
          <a:p>
            <a:pPr marL="0" indent="0" algn="l" rtl="0"/>
            <a:r>
              <a:rPr lang="es-419" sz="1300" b="1">
                <a:solidFill>
                  <a:srgbClr val="000000"/>
                </a:solidFill>
              </a:rPr>
              <a:t>Protocolos de capa 1</a:t>
            </a:r>
          </a:p>
          <a:p>
            <a:pPr marL="285750" indent="-285750" algn="l" rtl="0">
              <a:buFont typeface="Arial" panose="020B0604020202020204" pitchFamily="34" charset="0"/>
              <a:buChar char="•"/>
            </a:pPr>
            <a:r>
              <a:rPr lang="es-419" sz="1300">
                <a:solidFill>
                  <a:srgbClr val="000000"/>
                </a:solidFill>
              </a:rPr>
              <a:t>Jerarquía digital sincrónica (SDH, </a:t>
            </a:r>
            <a:r>
              <a:rPr lang="es-419" sz="1300" err="1">
                <a:solidFill>
                  <a:srgbClr val="000000"/>
                </a:solidFill>
              </a:rPr>
              <a:t>Synchronous</a:t>
            </a:r>
            <a:r>
              <a:rPr lang="es-419" sz="1300">
                <a:solidFill>
                  <a:srgbClr val="000000"/>
                </a:solidFill>
              </a:rPr>
              <a:t> Digital </a:t>
            </a:r>
            <a:r>
              <a:rPr lang="es-419" sz="1300" err="1">
                <a:solidFill>
                  <a:srgbClr val="000000"/>
                </a:solidFill>
              </a:rPr>
              <a:t>Hierarchy</a:t>
            </a:r>
            <a:r>
              <a:rPr lang="es-419" sz="1300">
                <a:solidFill>
                  <a:srgbClr val="000000"/>
                </a:solidFill>
              </a:rPr>
              <a:t>)</a:t>
            </a:r>
          </a:p>
          <a:p>
            <a:pPr marL="285750" indent="-285750" algn="l" rtl="0">
              <a:buFont typeface="Arial" panose="020B0604020202020204" pitchFamily="34" charset="0"/>
              <a:buChar char="•"/>
            </a:pPr>
            <a:r>
              <a:rPr lang="es-419" sz="1300">
                <a:solidFill>
                  <a:srgbClr val="000000"/>
                </a:solidFill>
              </a:rPr>
              <a:t>Red óptica síncrona (SONET)</a:t>
            </a:r>
          </a:p>
          <a:p>
            <a:pPr marL="285750" indent="-285750" algn="l" rtl="0">
              <a:buFont typeface="Arial" panose="020B0604020202020204" pitchFamily="34" charset="0"/>
              <a:buChar char="•"/>
            </a:pPr>
            <a:r>
              <a:rPr lang="es-419" sz="1300">
                <a:solidFill>
                  <a:srgbClr val="000000"/>
                </a:solidFill>
              </a:rPr>
              <a:t>Multiplexado por división de longitud de onda densa (DWDM)</a:t>
            </a:r>
          </a:p>
          <a:p>
            <a:pPr marL="0" indent="0" algn="l" rtl="0"/>
            <a:r>
              <a:rPr lang="es-419" sz="1300" b="1">
                <a:solidFill>
                  <a:srgbClr val="000000"/>
                </a:solidFill>
              </a:rPr>
              <a:t>Protocolos de capa 2</a:t>
            </a:r>
          </a:p>
          <a:p>
            <a:pPr algn="l" rtl="0">
              <a:buFont typeface="Arial" panose="020B0604020202020204" pitchFamily="34" charset="0"/>
              <a:buChar char="•"/>
            </a:pPr>
            <a:r>
              <a:rPr lang="es-419" sz="1300">
                <a:solidFill>
                  <a:srgbClr val="000000"/>
                </a:solidFill>
              </a:rPr>
              <a:t>Banda ancha (es decir, DSL y cable)</a:t>
            </a:r>
          </a:p>
          <a:p>
            <a:pPr algn="l" rtl="0">
              <a:buFont typeface="Arial" panose="020B0604020202020204" pitchFamily="34" charset="0"/>
              <a:buChar char="•"/>
            </a:pPr>
            <a:r>
              <a:rPr lang="es-419" sz="1300">
                <a:solidFill>
                  <a:srgbClr val="000000"/>
                </a:solidFill>
              </a:rPr>
              <a:t>Conexión inalámbrica</a:t>
            </a:r>
          </a:p>
          <a:p>
            <a:pPr algn="l" rtl="0">
              <a:buFont typeface="Arial" panose="020B0604020202020204" pitchFamily="34" charset="0"/>
              <a:buChar char="•"/>
            </a:pPr>
            <a:r>
              <a:rPr lang="es-419" sz="1300">
                <a:solidFill>
                  <a:srgbClr val="000000"/>
                </a:solidFill>
              </a:rPr>
              <a:t>WAN Ethernet (Metro Ethernet)</a:t>
            </a:r>
          </a:p>
          <a:p>
            <a:pPr algn="l" rtl="0">
              <a:buFont typeface="Arial" panose="020B0604020202020204" pitchFamily="34" charset="0"/>
              <a:buChar char="•"/>
            </a:pPr>
            <a:r>
              <a:rPr lang="es-419" sz="1300" err="1">
                <a:solidFill>
                  <a:srgbClr val="000000"/>
                </a:solidFill>
              </a:rPr>
              <a:t>Switching</a:t>
            </a:r>
            <a:r>
              <a:rPr lang="es-419" sz="1300">
                <a:solidFill>
                  <a:srgbClr val="000000"/>
                </a:solidFill>
              </a:rPr>
              <a:t> por etiquetas multiprotocolo (MPLS)</a:t>
            </a:r>
          </a:p>
          <a:p>
            <a:pPr algn="l" rtl="0">
              <a:buFont typeface="Arial" panose="020B0604020202020204" pitchFamily="34" charset="0"/>
              <a:buChar char="•"/>
            </a:pPr>
            <a:r>
              <a:rPr lang="es-419" sz="1300">
                <a:solidFill>
                  <a:srgbClr val="000000"/>
                </a:solidFill>
              </a:rPr>
              <a:t>Protocolo punto a punto (PPP) (menos usado).</a:t>
            </a:r>
          </a:p>
          <a:p>
            <a:pPr algn="l" rtl="0">
              <a:buFont typeface="Arial" panose="020B0604020202020204" pitchFamily="34" charset="0"/>
              <a:buChar char="•"/>
            </a:pPr>
            <a:r>
              <a:rPr lang="es-419" sz="1300">
                <a:solidFill>
                  <a:srgbClr val="000000"/>
                </a:solidFill>
              </a:rPr>
              <a:t>Control de enlace de datos de alto nivel (HDLC, High-</a:t>
            </a:r>
            <a:r>
              <a:rPr lang="es-419" sz="1300" err="1">
                <a:solidFill>
                  <a:srgbClr val="000000"/>
                </a:solidFill>
              </a:rPr>
              <a:t>Level</a:t>
            </a:r>
            <a:r>
              <a:rPr lang="es-419" sz="1300">
                <a:solidFill>
                  <a:srgbClr val="000000"/>
                </a:solidFill>
              </a:rPr>
              <a:t> Data Link Control)(menos usado).</a:t>
            </a:r>
          </a:p>
          <a:p>
            <a:pPr algn="l" rtl="0">
              <a:buFont typeface="Arial" panose="020B0604020202020204" pitchFamily="34" charset="0"/>
              <a:buChar char="•"/>
            </a:pPr>
            <a:r>
              <a:rPr lang="es-419" sz="1300" err="1">
                <a:solidFill>
                  <a:srgbClr val="000000"/>
                </a:solidFill>
              </a:rPr>
              <a:t>Frame</a:t>
            </a:r>
            <a:r>
              <a:rPr lang="es-419" sz="1300">
                <a:solidFill>
                  <a:srgbClr val="000000"/>
                </a:solidFill>
              </a:rPr>
              <a:t> </a:t>
            </a:r>
            <a:r>
              <a:rPr lang="es-419" sz="1300" err="1">
                <a:solidFill>
                  <a:srgbClr val="000000"/>
                </a:solidFill>
              </a:rPr>
              <a:t>Relay</a:t>
            </a:r>
            <a:r>
              <a:rPr lang="es-419" sz="1300">
                <a:solidFill>
                  <a:srgbClr val="000000"/>
                </a:solidFill>
              </a:rPr>
              <a:t> (heredado)</a:t>
            </a:r>
          </a:p>
          <a:p>
            <a:pPr algn="l" rtl="0">
              <a:buFont typeface="Arial" panose="020B0604020202020204" pitchFamily="34" charset="0"/>
              <a:buChar char="•"/>
            </a:pPr>
            <a:r>
              <a:rPr lang="es-419" sz="1300">
                <a:solidFill>
                  <a:srgbClr val="000000"/>
                </a:solidFill>
              </a:rPr>
              <a:t>Modo de transferencia asíncrona (ATM, </a:t>
            </a:r>
            <a:r>
              <a:rPr lang="es-419" sz="1300" err="1">
                <a:solidFill>
                  <a:srgbClr val="000000"/>
                </a:solidFill>
              </a:rPr>
              <a:t>asynchronous</a:t>
            </a:r>
            <a:r>
              <a:rPr lang="es-419" sz="1300">
                <a:solidFill>
                  <a:srgbClr val="000000"/>
                </a:solidFill>
              </a:rPr>
              <a:t> transfer </a:t>
            </a:r>
            <a:r>
              <a:rPr lang="es-419" sz="1300" err="1">
                <a:solidFill>
                  <a:srgbClr val="000000"/>
                </a:solidFill>
              </a:rPr>
              <a:t>mode</a:t>
            </a:r>
            <a:r>
              <a:rPr lang="es-419" sz="1300">
                <a:solidFill>
                  <a:srgbClr val="000000"/>
                </a:solidFill>
              </a:rPr>
              <a:t>)</a:t>
            </a:r>
          </a:p>
          <a:p>
            <a:pPr marL="0" indent="0" algn="l"/>
            <a:endParaRPr lang="en-US" sz="1300">
              <a:solidFill>
                <a:srgbClr val="000000"/>
              </a:solidFill>
            </a:endParaRPr>
          </a:p>
        </p:txBody>
      </p:sp>
      <p:pic>
        <p:nvPicPr>
          <p:cNvPr id="2" name="Picture 1">
            <a:extLst>
              <a:ext uri="{FF2B5EF4-FFF2-40B4-BE49-F238E27FC236}">
                <a16:creationId xmlns:a16="http://schemas.microsoft.com/office/drawing/2014/main" xmlns="" id="{40B1A7D6-6A41-43AF-A95D-3F7DE21F49FC}"/>
              </a:ext>
            </a:extLst>
          </p:cNvPr>
          <p:cNvPicPr>
            <a:picLocks noChangeAspect="1"/>
          </p:cNvPicPr>
          <p:nvPr/>
        </p:nvPicPr>
        <p:blipFill>
          <a:blip r:embed="rId3"/>
          <a:stretch>
            <a:fillRect/>
          </a:stretch>
        </p:blipFill>
        <p:spPr>
          <a:xfrm>
            <a:off x="4973138" y="1364555"/>
            <a:ext cx="4010092" cy="2471205"/>
          </a:xfrm>
          <a:prstGeom prst="rect">
            <a:avLst/>
          </a:prstGeom>
        </p:spPr>
      </p:pic>
    </p:spTree>
    <p:extLst>
      <p:ext uri="{BB962C8B-B14F-4D97-AF65-F5344CB8AC3E}">
        <p14:creationId xmlns:p14="http://schemas.microsoft.com/office/powerpoint/2010/main" xmlns="" val="30950534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Operaciones WAN </a:t>
            </a:r>
            <a:r>
              <a:rPr lang="en-US"/>
              <a:t/>
            </a:r>
            <a:br>
              <a:rPr lang="en-US"/>
            </a:br>
            <a:r>
              <a:rPr lang="es-419" sz="2400"/>
              <a:t>Terminología común WAN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20"/>
            <a:ext cx="4873559" cy="916820"/>
          </a:xfrm>
        </p:spPr>
        <p:txBody>
          <a:bodyPr/>
          <a:lstStyle/>
          <a:p>
            <a:pPr marL="0" indent="0" algn="l" rtl="0"/>
            <a:r>
              <a:rPr lang="es-419" sz="1600">
                <a:solidFill>
                  <a:srgbClr val="000000"/>
                </a:solidFill>
              </a:rPr>
              <a:t>Existen términos específicos utilizados para describir las conexiones WAN entre el suscriptor (es decir, la empresa/cliente) y el proveedor de servicios WAN.</a:t>
            </a:r>
          </a:p>
        </p:txBody>
      </p:sp>
      <p:graphicFrame>
        <p:nvGraphicFramePr>
          <p:cNvPr id="6" name="Content Placeholder 6">
            <a:extLst>
              <a:ext uri="{FF2B5EF4-FFF2-40B4-BE49-F238E27FC236}">
                <a16:creationId xmlns:a16="http://schemas.microsoft.com/office/drawing/2014/main" xmlns="" id="{C8362C3D-6144-4AE0-96AC-192CFDFA8626}"/>
              </a:ext>
            </a:extLst>
          </p:cNvPr>
          <p:cNvGraphicFramePr>
            <a:graphicFrameLocks/>
          </p:cNvGraphicFramePr>
          <p:nvPr>
            <p:extLst>
              <p:ext uri="{D42A27DB-BD31-4B8C-83A1-F6EECF244321}">
                <p14:modId xmlns:p14="http://schemas.microsoft.com/office/powerpoint/2010/main" xmlns="" val="4134053879"/>
              </p:ext>
            </p:extLst>
          </p:nvPr>
        </p:nvGraphicFramePr>
        <p:xfrm>
          <a:off x="431971" y="1978965"/>
          <a:ext cx="4662543" cy="3068230"/>
        </p:xfrm>
        <a:graphic>
          <a:graphicData uri="http://schemas.openxmlformats.org/drawingml/2006/table">
            <a:tbl>
              <a:tblPr firstRow="1" bandRow="1">
                <a:tableStyleId>{5C22544A-7EE6-4342-B048-85BDC9FD1C3A}</a:tableStyleId>
              </a:tblPr>
              <a:tblGrid>
                <a:gridCol w="1708328">
                  <a:extLst>
                    <a:ext uri="{9D8B030D-6E8A-4147-A177-3AD203B41FA5}">
                      <a16:colId xmlns:a16="http://schemas.microsoft.com/office/drawing/2014/main" xmlns="" val="3729139006"/>
                    </a:ext>
                  </a:extLst>
                </a:gridCol>
                <a:gridCol w="2954215">
                  <a:extLst>
                    <a:ext uri="{9D8B030D-6E8A-4147-A177-3AD203B41FA5}">
                      <a16:colId xmlns:a16="http://schemas.microsoft.com/office/drawing/2014/main" xmlns="" val="1988913492"/>
                    </a:ext>
                  </a:extLst>
                </a:gridCol>
              </a:tblGrid>
              <a:tr h="219970">
                <a:tc>
                  <a:txBody>
                    <a:bodyPr/>
                    <a:lstStyle/>
                    <a:p>
                      <a:pPr rtl="0"/>
                      <a:r>
                        <a:rPr lang="es-419" sz="1100"/>
                        <a:t>Término relacionado con WAN</a:t>
                      </a:r>
                    </a:p>
                  </a:txBody>
                  <a:tcPr/>
                </a:tc>
                <a:tc>
                  <a:txBody>
                    <a:bodyPr/>
                    <a:lstStyle/>
                    <a:p>
                      <a:pPr rtl="0"/>
                      <a:r>
                        <a:rPr lang="es-419" sz="1100"/>
                        <a:t>Descripción</a:t>
                      </a:r>
                    </a:p>
                  </a:txBody>
                  <a:tcPr/>
                </a:tc>
                <a:extLst>
                  <a:ext uri="{0D108BD9-81ED-4DB2-BD59-A6C34878D82A}">
                    <a16:rowId xmlns:a16="http://schemas.microsoft.com/office/drawing/2014/main" xmlns="" val="2583676789"/>
                  </a:ext>
                </a:extLst>
              </a:tr>
              <a:tr h="362304">
                <a:tc>
                  <a:txBody>
                    <a:bodyPr/>
                    <a:lstStyle/>
                    <a:p>
                      <a:pPr rtl="0"/>
                      <a:r>
                        <a:rPr lang="es-419" sz="1100" b="1"/>
                        <a:t>Equipo terminal de datos (DTE)</a:t>
                      </a:r>
                    </a:p>
                  </a:txBody>
                  <a:tcPr/>
                </a:tc>
                <a:tc>
                  <a:txBody>
                    <a:bodyPr/>
                    <a:lstStyle/>
                    <a:p>
                      <a:pPr marL="0" indent="0" rtl="0">
                        <a:buFont typeface="Arial" panose="020B0604020202020204" pitchFamily="34" charset="0"/>
                        <a:buNone/>
                      </a:pPr>
                      <a:r>
                        <a:rPr lang="es-419" sz="1100"/>
                        <a:t>Conecta las LAN del suscriptor al dispositivo de comunicación WAN</a:t>
                      </a:r>
                    </a:p>
                  </a:txBody>
                  <a:tcPr/>
                </a:tc>
                <a:extLst>
                  <a:ext uri="{0D108BD9-81ED-4DB2-BD59-A6C34878D82A}">
                    <a16:rowId xmlns:a16="http://schemas.microsoft.com/office/drawing/2014/main" xmlns="" val="3849654457"/>
                  </a:ext>
                </a:extLst>
              </a:tr>
              <a:tr h="431710">
                <a:tc>
                  <a:txBody>
                    <a:bodyPr/>
                    <a:lstStyle/>
                    <a:p>
                      <a:pPr rtl="0"/>
                      <a:r>
                        <a:rPr lang="es-419" sz="1100" b="1"/>
                        <a:t>Equipo de comunicación de datos (DCE)</a:t>
                      </a:r>
                    </a:p>
                  </a:txBody>
                  <a:tcPr/>
                </a:tc>
                <a:tc>
                  <a:txBody>
                    <a:bodyPr/>
                    <a:lstStyle/>
                    <a:p>
                      <a:pPr marL="0" indent="0" rtl="0">
                        <a:buFont typeface="Arial" panose="020B0604020202020204" pitchFamily="34" charset="0"/>
                        <a:buNone/>
                      </a:pPr>
                      <a:r>
                        <a:rPr lang="es-419" sz="1100"/>
                        <a:t>Dispositivo utilizado para comunicarse con el proveedor</a:t>
                      </a:r>
                    </a:p>
                  </a:txBody>
                  <a:tcPr/>
                </a:tc>
                <a:extLst>
                  <a:ext uri="{0D108BD9-81ED-4DB2-BD59-A6C34878D82A}">
                    <a16:rowId xmlns:a16="http://schemas.microsoft.com/office/drawing/2014/main" xmlns="" val="235735172"/>
                  </a:ext>
                </a:extLst>
              </a:tr>
              <a:tr h="431710">
                <a:tc>
                  <a:txBody>
                    <a:bodyPr/>
                    <a:lstStyle/>
                    <a:p>
                      <a:pPr rtl="0"/>
                      <a:r>
                        <a:rPr lang="es-419" sz="1100" b="1"/>
                        <a:t>Equipo de las instalaciones del cliente (CPE)</a:t>
                      </a:r>
                    </a:p>
                  </a:txBody>
                  <a:tcPr/>
                </a:tc>
                <a:tc>
                  <a:txBody>
                    <a:bodyPr/>
                    <a:lstStyle/>
                    <a:p>
                      <a:pPr marL="0" indent="0" rtl="0">
                        <a:buFont typeface="Arial" panose="020B0604020202020204" pitchFamily="34" charset="0"/>
                        <a:buNone/>
                      </a:pPr>
                      <a:r>
                        <a:rPr lang="es-419" sz="1100"/>
                        <a:t>Se trata de los dispositivos DTE y DCE ubicados en el perímetro empresarial</a:t>
                      </a:r>
                    </a:p>
                  </a:txBody>
                  <a:tcPr/>
                </a:tc>
                <a:extLst>
                  <a:ext uri="{0D108BD9-81ED-4DB2-BD59-A6C34878D82A}">
                    <a16:rowId xmlns:a16="http://schemas.microsoft.com/office/drawing/2014/main" xmlns="" val="354468046"/>
                  </a:ext>
                </a:extLst>
              </a:tr>
              <a:tr h="431710">
                <a:tc>
                  <a:txBody>
                    <a:bodyPr/>
                    <a:lstStyle/>
                    <a:p>
                      <a:pPr rtl="0"/>
                      <a:r>
                        <a:rPr lang="es-419" sz="1100" b="1"/>
                        <a:t>Punto de presencia (POP)</a:t>
                      </a:r>
                    </a:p>
                  </a:txBody>
                  <a:tcPr/>
                </a:tc>
                <a:tc>
                  <a:txBody>
                    <a:bodyPr/>
                    <a:lstStyle/>
                    <a:p>
                      <a:pPr marL="0" indent="0" rtl="0">
                        <a:buFont typeface="Arial" panose="020B0604020202020204" pitchFamily="34" charset="0"/>
                        <a:buNone/>
                      </a:pPr>
                      <a:r>
                        <a:rPr lang="es-419" sz="1100"/>
                        <a:t>Este punto en que el suscriptor se conecta a la red de los proveedores de servicios </a:t>
                      </a:r>
                    </a:p>
                  </a:txBody>
                  <a:tcPr/>
                </a:tc>
                <a:extLst>
                  <a:ext uri="{0D108BD9-81ED-4DB2-BD59-A6C34878D82A}">
                    <a16:rowId xmlns:a16="http://schemas.microsoft.com/office/drawing/2014/main" xmlns="" val="1458107787"/>
                  </a:ext>
                </a:extLst>
              </a:tr>
              <a:tr h="431710">
                <a:tc>
                  <a:txBody>
                    <a:bodyPr/>
                    <a:lstStyle/>
                    <a:p>
                      <a:pPr rtl="0"/>
                      <a:r>
                        <a:rPr lang="es-419" sz="1100" b="1"/>
                        <a:t>Punto de demarcación</a:t>
                      </a:r>
                    </a:p>
                  </a:txBody>
                  <a:tcPr/>
                </a:tc>
                <a:tc>
                  <a:txBody>
                    <a:bodyPr/>
                    <a:lstStyle/>
                    <a:p>
                      <a:pPr marL="0" indent="0" rtl="0">
                        <a:buFont typeface="Arial" panose="020B0604020202020204" pitchFamily="34" charset="0"/>
                        <a:buNone/>
                      </a:pPr>
                      <a:r>
                        <a:rPr lang="es-419" sz="1100"/>
                        <a:t>La ubicación física en un edificio o complejo que separa oficialmente el CPE del equipo del proveedor de servicios.</a:t>
                      </a:r>
                    </a:p>
                  </a:txBody>
                  <a:tcPr/>
                </a:tc>
                <a:extLst>
                  <a:ext uri="{0D108BD9-81ED-4DB2-BD59-A6C34878D82A}">
                    <a16:rowId xmlns:a16="http://schemas.microsoft.com/office/drawing/2014/main" xmlns="" val="2495454272"/>
                  </a:ext>
                </a:extLst>
              </a:tr>
            </a:tbl>
          </a:graphicData>
        </a:graphic>
      </p:graphicFrame>
      <p:pic>
        <p:nvPicPr>
          <p:cNvPr id="5" name="Picture 4">
            <a:extLst>
              <a:ext uri="{FF2B5EF4-FFF2-40B4-BE49-F238E27FC236}">
                <a16:creationId xmlns:a16="http://schemas.microsoft.com/office/drawing/2014/main" xmlns="" id="{2640E0F8-D842-4A3A-8B08-27FCB5FC0252}"/>
              </a:ext>
            </a:extLst>
          </p:cNvPr>
          <p:cNvPicPr>
            <a:picLocks noChangeAspect="1"/>
          </p:cNvPicPr>
          <p:nvPr/>
        </p:nvPicPr>
        <p:blipFill>
          <a:blip r:embed="rId3"/>
          <a:stretch>
            <a:fillRect/>
          </a:stretch>
        </p:blipFill>
        <p:spPr>
          <a:xfrm>
            <a:off x="5193125" y="1238033"/>
            <a:ext cx="3828571" cy="2881013"/>
          </a:xfrm>
          <a:prstGeom prst="rect">
            <a:avLst/>
          </a:prstGeom>
        </p:spPr>
      </p:pic>
    </p:spTree>
    <p:extLst>
      <p:ext uri="{BB962C8B-B14F-4D97-AF65-F5344CB8AC3E}">
        <p14:creationId xmlns:p14="http://schemas.microsoft.com/office/powerpoint/2010/main" xmlns="" val="6705359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Operaciones de WAN</a:t>
            </a:r>
            <a:r>
              <a:rPr lang="en-US"/>
              <a:t/>
            </a:r>
            <a:br>
              <a:rPr lang="en-US"/>
            </a:br>
            <a:r>
              <a:rPr lang="es-419" sz="2400"/>
              <a:t> Terminología común WAN (Cont.)</a:t>
            </a:r>
          </a:p>
        </p:txBody>
      </p:sp>
      <p:graphicFrame>
        <p:nvGraphicFramePr>
          <p:cNvPr id="6" name="Content Placeholder 6">
            <a:extLst>
              <a:ext uri="{FF2B5EF4-FFF2-40B4-BE49-F238E27FC236}">
                <a16:creationId xmlns:a16="http://schemas.microsoft.com/office/drawing/2014/main" xmlns="" id="{C8362C3D-6144-4AE0-96AC-192CFDFA8626}"/>
              </a:ext>
            </a:extLst>
          </p:cNvPr>
          <p:cNvGraphicFramePr>
            <a:graphicFrameLocks/>
          </p:cNvGraphicFramePr>
          <p:nvPr>
            <p:extLst>
              <p:ext uri="{D42A27DB-BD31-4B8C-83A1-F6EECF244321}">
                <p14:modId xmlns:p14="http://schemas.microsoft.com/office/powerpoint/2010/main" xmlns="" val="1847031450"/>
              </p:ext>
            </p:extLst>
          </p:nvPr>
        </p:nvGraphicFramePr>
        <p:xfrm>
          <a:off x="306266" y="1242752"/>
          <a:ext cx="4607120" cy="3571150"/>
        </p:xfrm>
        <a:graphic>
          <a:graphicData uri="http://schemas.openxmlformats.org/drawingml/2006/table">
            <a:tbl>
              <a:tblPr firstRow="1" bandRow="1">
                <a:tableStyleId>{5C22544A-7EE6-4342-B048-85BDC9FD1C3A}</a:tableStyleId>
              </a:tblPr>
              <a:tblGrid>
                <a:gridCol w="1652905">
                  <a:extLst>
                    <a:ext uri="{9D8B030D-6E8A-4147-A177-3AD203B41FA5}">
                      <a16:colId xmlns:a16="http://schemas.microsoft.com/office/drawing/2014/main" xmlns="" val="3729139006"/>
                    </a:ext>
                  </a:extLst>
                </a:gridCol>
                <a:gridCol w="2954215">
                  <a:extLst>
                    <a:ext uri="{9D8B030D-6E8A-4147-A177-3AD203B41FA5}">
                      <a16:colId xmlns:a16="http://schemas.microsoft.com/office/drawing/2014/main" xmlns="" val="1988913492"/>
                    </a:ext>
                  </a:extLst>
                </a:gridCol>
              </a:tblGrid>
              <a:tr h="219970">
                <a:tc>
                  <a:txBody>
                    <a:bodyPr/>
                    <a:lstStyle/>
                    <a:p>
                      <a:pPr rtl="0"/>
                      <a:r>
                        <a:rPr lang="es-419" sz="1100"/>
                        <a:t>Término relacionado con WAN</a:t>
                      </a:r>
                    </a:p>
                  </a:txBody>
                  <a:tcPr/>
                </a:tc>
                <a:tc>
                  <a:txBody>
                    <a:bodyPr/>
                    <a:lstStyle/>
                    <a:p>
                      <a:pPr rtl="0"/>
                      <a:r>
                        <a:rPr lang="es-419" sz="1100"/>
                        <a:t>Descripción</a:t>
                      </a:r>
                    </a:p>
                  </a:txBody>
                  <a:tcPr/>
                </a:tc>
                <a:extLst>
                  <a:ext uri="{0D108BD9-81ED-4DB2-BD59-A6C34878D82A}">
                    <a16:rowId xmlns:a16="http://schemas.microsoft.com/office/drawing/2014/main" xmlns="" val="2583676789"/>
                  </a:ext>
                </a:extLst>
              </a:tr>
              <a:tr h="362304">
                <a:tc>
                  <a:txBody>
                    <a:bodyPr/>
                    <a:lstStyle/>
                    <a:p>
                      <a:pPr rtl="0"/>
                      <a:r>
                        <a:rPr lang="es-419" sz="1100" b="1"/>
                        <a:t>Loop local (última milla)</a:t>
                      </a:r>
                    </a:p>
                  </a:txBody>
                  <a:tcPr/>
                </a:tc>
                <a:tc>
                  <a:txBody>
                    <a:bodyPr/>
                    <a:lstStyle/>
                    <a:p>
                      <a:pPr marL="0" indent="0" rtl="0">
                        <a:buFont typeface="Arial" panose="020B0604020202020204" pitchFamily="34" charset="0"/>
                        <a:buNone/>
                      </a:pPr>
                      <a:r>
                        <a:rPr lang="es-419" sz="1100"/>
                        <a:t>Cable de cobre o fibra propiamente dicho que conecta el CPE a la CO del proveedor de servicios.</a:t>
                      </a:r>
                    </a:p>
                  </a:txBody>
                  <a:tcPr/>
                </a:tc>
                <a:extLst>
                  <a:ext uri="{0D108BD9-81ED-4DB2-BD59-A6C34878D82A}">
                    <a16:rowId xmlns:a16="http://schemas.microsoft.com/office/drawing/2014/main" xmlns="" val="3849654457"/>
                  </a:ext>
                </a:extLst>
              </a:tr>
              <a:tr h="431710">
                <a:tc>
                  <a:txBody>
                    <a:bodyPr/>
                    <a:lstStyle/>
                    <a:p>
                      <a:pPr rtl="0"/>
                      <a:r>
                        <a:rPr lang="es-419" sz="1100" b="1"/>
                        <a:t>Oficina central (CO)</a:t>
                      </a:r>
                    </a:p>
                  </a:txBody>
                  <a:tcPr/>
                </a:tc>
                <a:tc>
                  <a:txBody>
                    <a:bodyPr/>
                    <a:lstStyle/>
                    <a:p>
                      <a:pPr marL="0" indent="0" rtl="0">
                        <a:buFont typeface="Arial" panose="020B0604020202020204" pitchFamily="34" charset="0"/>
                        <a:buNone/>
                      </a:pPr>
                      <a:r>
                        <a:rPr lang="es-419" sz="1100"/>
                        <a:t>Oficina centraL: Instalación o edificio del proveedor de servicios local que conecta el CPE a la red del proveedor.</a:t>
                      </a:r>
                    </a:p>
                  </a:txBody>
                  <a:tcPr/>
                </a:tc>
                <a:extLst>
                  <a:ext uri="{0D108BD9-81ED-4DB2-BD59-A6C34878D82A}">
                    <a16:rowId xmlns:a16="http://schemas.microsoft.com/office/drawing/2014/main" xmlns="" val="235735172"/>
                  </a:ext>
                </a:extLst>
              </a:tr>
              <a:tr h="431710">
                <a:tc>
                  <a:txBody>
                    <a:bodyPr/>
                    <a:lstStyle/>
                    <a:p>
                      <a:pPr rtl="0"/>
                      <a:r>
                        <a:rPr lang="es-419" sz="1100" b="1"/>
                        <a:t>Red con cargo</a:t>
                      </a:r>
                    </a:p>
                  </a:txBody>
                  <a:tcPr/>
                </a:tc>
                <a:tc>
                  <a:txBody>
                    <a:bodyPr/>
                    <a:lstStyle/>
                    <a:p>
                      <a:pPr marL="0" indent="0" rtl="0">
                        <a:buFont typeface="Arial" panose="020B0604020202020204" pitchFamily="34" charset="0"/>
                        <a:buNone/>
                      </a:pPr>
                      <a:r>
                        <a:rPr lang="es-419" sz="1100"/>
                        <a:t>Red interurbana: consta de líneas de comunicación y otros equipos digitales, de largo alcance y de fibra óptica dentro de la red del proveedor de servicios WAN.</a:t>
                      </a:r>
                    </a:p>
                  </a:txBody>
                  <a:tcPr/>
                </a:tc>
                <a:extLst>
                  <a:ext uri="{0D108BD9-81ED-4DB2-BD59-A6C34878D82A}">
                    <a16:rowId xmlns:a16="http://schemas.microsoft.com/office/drawing/2014/main" xmlns="" val="354468046"/>
                  </a:ext>
                </a:extLst>
              </a:tr>
              <a:tr h="431710">
                <a:tc>
                  <a:txBody>
                    <a:bodyPr/>
                    <a:lstStyle/>
                    <a:p>
                      <a:pPr rtl="0"/>
                      <a:r>
                        <a:rPr lang="es-419" sz="1100" b="1"/>
                        <a:t>Red de backhaul</a:t>
                      </a:r>
                    </a:p>
                  </a:txBody>
                  <a:tcPr/>
                </a:tc>
                <a:tc>
                  <a:txBody>
                    <a:bodyPr/>
                    <a:lstStyle/>
                    <a:p>
                      <a:pPr marL="0" indent="0" rtl="0">
                        <a:buFont typeface="Arial" panose="020B0604020202020204" pitchFamily="34" charset="0"/>
                        <a:buNone/>
                      </a:pPr>
                      <a:r>
                        <a:rPr lang="es-419" sz="1100"/>
                        <a:t>conectan varios nodos de acceso de la red del proveedor de servicios.</a:t>
                      </a:r>
                    </a:p>
                  </a:txBody>
                  <a:tcPr/>
                </a:tc>
                <a:extLst>
                  <a:ext uri="{0D108BD9-81ED-4DB2-BD59-A6C34878D82A}">
                    <a16:rowId xmlns:a16="http://schemas.microsoft.com/office/drawing/2014/main" xmlns="" val="1458107787"/>
                  </a:ext>
                </a:extLst>
              </a:tr>
              <a:tr h="431710">
                <a:tc>
                  <a:txBody>
                    <a:bodyPr/>
                    <a:lstStyle/>
                    <a:p>
                      <a:pPr rtl="0"/>
                      <a:r>
                        <a:rPr lang="es-419" sz="1100" b="1"/>
                        <a:t>Red troncal</a:t>
                      </a:r>
                    </a:p>
                  </a:txBody>
                  <a:tcPr/>
                </a:tc>
                <a:tc>
                  <a:txBody>
                    <a:bodyPr/>
                    <a:lstStyle/>
                    <a:p>
                      <a:pPr marL="0" indent="0" rtl="0">
                        <a:buFont typeface="Arial" panose="020B0604020202020204" pitchFamily="34" charset="0"/>
                        <a:buNone/>
                      </a:pPr>
                      <a:r>
                        <a:rPr lang="es-419" sz="1100"/>
                        <a:t>Redes grandes y de alta capacidad utilizadas para interconectar redes de proveedores de servicios y crear una red redundante.</a:t>
                      </a:r>
                    </a:p>
                  </a:txBody>
                  <a:tcPr/>
                </a:tc>
                <a:extLst>
                  <a:ext uri="{0D108BD9-81ED-4DB2-BD59-A6C34878D82A}">
                    <a16:rowId xmlns:a16="http://schemas.microsoft.com/office/drawing/2014/main" xmlns="" val="2495454272"/>
                  </a:ext>
                </a:extLst>
              </a:tr>
            </a:tbl>
          </a:graphicData>
        </a:graphic>
      </p:graphicFrame>
      <p:pic>
        <p:nvPicPr>
          <p:cNvPr id="8" name="Content Placeholder 7">
            <a:extLst>
              <a:ext uri="{FF2B5EF4-FFF2-40B4-BE49-F238E27FC236}">
                <a16:creationId xmlns:a16="http://schemas.microsoft.com/office/drawing/2014/main" xmlns="" id="{D16C6102-1194-4156-A47B-EA8D2ED4DAC5}"/>
              </a:ext>
            </a:extLst>
          </p:cNvPr>
          <p:cNvPicPr>
            <a:picLocks noGrp="1" noChangeAspect="1"/>
          </p:cNvPicPr>
          <p:nvPr>
            <p:ph idx="1"/>
          </p:nvPr>
        </p:nvPicPr>
        <p:blipFill>
          <a:blip r:embed="rId3"/>
          <a:stretch>
            <a:fillRect/>
          </a:stretch>
        </p:blipFill>
        <p:spPr>
          <a:xfrm>
            <a:off x="5157788" y="1396783"/>
            <a:ext cx="3660775" cy="2754746"/>
          </a:xfrm>
          <a:prstGeom prst="rect">
            <a:avLst/>
          </a:prstGeom>
        </p:spPr>
      </p:pic>
    </p:spTree>
    <p:extLst>
      <p:ext uri="{BB962C8B-B14F-4D97-AF65-F5344CB8AC3E}">
        <p14:creationId xmlns:p14="http://schemas.microsoft.com/office/powerpoint/2010/main" xmlns="" val="6444627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Operaciones WAN</a:t>
            </a:r>
            <a:r>
              <a:rPr lang="en-US"/>
              <a:t/>
            </a:r>
            <a:br>
              <a:rPr lang="en-US"/>
            </a:br>
            <a:r>
              <a:rPr lang="es-419" sz="2400"/>
              <a:t>Dispositivos WAN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276337" y="679488"/>
            <a:ext cx="7064099" cy="476728"/>
          </a:xfrm>
        </p:spPr>
        <p:txBody>
          <a:bodyPr/>
          <a:lstStyle/>
          <a:p>
            <a:pPr marL="0" indent="0" algn="l" rtl="0"/>
            <a:r>
              <a:rPr lang="es-419" sz="1400">
                <a:solidFill>
                  <a:srgbClr val="000000"/>
                </a:solidFill>
              </a:rPr>
              <a:t>Existen muchos tipos de dispositivos que son específicos de los entornos WAN: </a:t>
            </a:r>
          </a:p>
        </p:txBody>
      </p:sp>
      <p:graphicFrame>
        <p:nvGraphicFramePr>
          <p:cNvPr id="5" name="Content Placeholder 6">
            <a:extLst>
              <a:ext uri="{FF2B5EF4-FFF2-40B4-BE49-F238E27FC236}">
                <a16:creationId xmlns:a16="http://schemas.microsoft.com/office/drawing/2014/main" xmlns="" id="{A32759EF-631B-4B2E-AC74-03AE8C4A25FB}"/>
              </a:ext>
            </a:extLst>
          </p:cNvPr>
          <p:cNvGraphicFramePr>
            <a:graphicFrameLocks/>
          </p:cNvGraphicFramePr>
          <p:nvPr>
            <p:extLst>
              <p:ext uri="{D42A27DB-BD31-4B8C-83A1-F6EECF244321}">
                <p14:modId xmlns:p14="http://schemas.microsoft.com/office/powerpoint/2010/main" xmlns="" val="2135574375"/>
              </p:ext>
            </p:extLst>
          </p:nvPr>
        </p:nvGraphicFramePr>
        <p:xfrm>
          <a:off x="431971" y="1156216"/>
          <a:ext cx="4672483" cy="3997870"/>
        </p:xfrm>
        <a:graphic>
          <a:graphicData uri="http://schemas.openxmlformats.org/drawingml/2006/table">
            <a:tbl>
              <a:tblPr firstRow="1" bandRow="1">
                <a:tableStyleId>{5C22544A-7EE6-4342-B048-85BDC9FD1C3A}</a:tableStyleId>
              </a:tblPr>
              <a:tblGrid>
                <a:gridCol w="1361402">
                  <a:extLst>
                    <a:ext uri="{9D8B030D-6E8A-4147-A177-3AD203B41FA5}">
                      <a16:colId xmlns:a16="http://schemas.microsoft.com/office/drawing/2014/main" xmlns="" val="3729139006"/>
                    </a:ext>
                  </a:extLst>
                </a:gridCol>
                <a:gridCol w="3311081">
                  <a:extLst>
                    <a:ext uri="{9D8B030D-6E8A-4147-A177-3AD203B41FA5}">
                      <a16:colId xmlns:a16="http://schemas.microsoft.com/office/drawing/2014/main" xmlns="" val="1988913492"/>
                    </a:ext>
                  </a:extLst>
                </a:gridCol>
              </a:tblGrid>
              <a:tr h="219970">
                <a:tc>
                  <a:txBody>
                    <a:bodyPr/>
                    <a:lstStyle/>
                    <a:p>
                      <a:pPr rtl="0"/>
                      <a:r>
                        <a:rPr lang="es-419" sz="1100"/>
                        <a:t>Dispositivos WAN</a:t>
                      </a:r>
                    </a:p>
                  </a:txBody>
                  <a:tcPr/>
                </a:tc>
                <a:tc>
                  <a:txBody>
                    <a:bodyPr/>
                    <a:lstStyle/>
                    <a:p>
                      <a:pPr rtl="0"/>
                      <a:r>
                        <a:rPr lang="es-419" sz="1100"/>
                        <a:t>Descripción</a:t>
                      </a:r>
                    </a:p>
                  </a:txBody>
                  <a:tcPr/>
                </a:tc>
                <a:extLst>
                  <a:ext uri="{0D108BD9-81ED-4DB2-BD59-A6C34878D82A}">
                    <a16:rowId xmlns:a16="http://schemas.microsoft.com/office/drawing/2014/main" xmlns="" val="2583676789"/>
                  </a:ext>
                </a:extLst>
              </a:tr>
              <a:tr h="362304">
                <a:tc>
                  <a:txBody>
                    <a:bodyPr/>
                    <a:lstStyle/>
                    <a:p>
                      <a:pPr marL="0" algn="l" defTabSz="685777" rtl="0" eaLnBrk="1" latinLnBrk="0" hangingPunct="1"/>
                      <a:r>
                        <a:rPr lang="es-419" sz="1100" b="1" kern="1200">
                          <a:solidFill>
                            <a:schemeClr val="dk1"/>
                          </a:solidFill>
                          <a:latin typeface="+mn-lt"/>
                          <a:ea typeface="+mn-ea"/>
                          <a:cs typeface="+mn-cs"/>
                        </a:rPr>
                        <a:t>Módem de banda de voz</a:t>
                      </a:r>
                    </a:p>
                  </a:txBody>
                  <a:tcPr/>
                </a:tc>
                <a:tc>
                  <a:txBody>
                    <a:bodyPr/>
                    <a:lstStyle/>
                    <a:p>
                      <a:pPr marL="0" indent="0" algn="l" defTabSz="685777" rtl="0" eaLnBrk="1" latinLnBrk="0" hangingPunct="1">
                        <a:buFont typeface="Arial" panose="020B0604020202020204" pitchFamily="34" charset="0"/>
                        <a:buNone/>
                      </a:pPr>
                      <a:r>
                        <a:rPr lang="es-419" sz="1100" kern="1200">
                          <a:solidFill>
                            <a:schemeClr val="dk1"/>
                          </a:solidFill>
                          <a:latin typeface="+mn-lt"/>
                          <a:ea typeface="+mn-ea"/>
                          <a:cs typeface="+mn-cs"/>
                        </a:rPr>
                        <a:t>Módem de acceso telefónico: utiliza líneas telefónicas</a:t>
                      </a:r>
                    </a:p>
                    <a:p>
                      <a:pPr marL="0" indent="0" algn="l" defTabSz="685777" rtl="0" eaLnBrk="1" latinLnBrk="0" hangingPunct="1">
                        <a:buFont typeface="Arial" panose="020B0604020202020204" pitchFamily="34" charset="0"/>
                        <a:buNone/>
                      </a:pPr>
                      <a:r>
                        <a:rPr lang="es-419" sz="1100" kern="1200">
                          <a:solidFill>
                            <a:schemeClr val="dk1"/>
                          </a:solidFill>
                          <a:latin typeface="+mn-lt"/>
                          <a:ea typeface="+mn-ea"/>
                          <a:cs typeface="+mn-cs"/>
                        </a:rPr>
                        <a:t>Dispositivo heredado</a:t>
                      </a:r>
                    </a:p>
                  </a:txBody>
                  <a:tcPr/>
                </a:tc>
                <a:extLst>
                  <a:ext uri="{0D108BD9-81ED-4DB2-BD59-A6C34878D82A}">
                    <a16:rowId xmlns:a16="http://schemas.microsoft.com/office/drawing/2014/main" xmlns="" val="3849654457"/>
                  </a:ext>
                </a:extLst>
              </a:tr>
              <a:tr h="431710">
                <a:tc>
                  <a:txBody>
                    <a:bodyPr/>
                    <a:lstStyle/>
                    <a:p>
                      <a:pPr marL="0" algn="l" defTabSz="685777" rtl="0" eaLnBrk="1" latinLnBrk="0" hangingPunct="1"/>
                      <a:r>
                        <a:rPr lang="es-419" sz="1100" b="1" kern="1200">
                          <a:solidFill>
                            <a:schemeClr val="dk1"/>
                          </a:solidFill>
                          <a:latin typeface="+mn-lt"/>
                          <a:ea typeface="+mn-ea"/>
                          <a:cs typeface="+mn-cs"/>
                        </a:rPr>
                        <a:t>Módem DSL/Módem por cable</a:t>
                      </a:r>
                    </a:p>
                  </a:txBody>
                  <a:tcPr/>
                </a:tc>
                <a:tc>
                  <a:txBody>
                    <a:bodyPr/>
                    <a:lstStyle/>
                    <a:p>
                      <a:pPr marL="0" indent="0" algn="l" defTabSz="685777" rtl="0" eaLnBrk="1" latinLnBrk="0" hangingPunct="1">
                        <a:buFont typeface="Arial" panose="020B0604020202020204" pitchFamily="34" charset="0"/>
                        <a:buNone/>
                      </a:pPr>
                      <a:r>
                        <a:rPr lang="es-419" sz="1100"/>
                        <a:t>Conocidos colectivamente como módems de banda ancha, estos módems digitales de alta velocidad se conectan al router DTE mediante Ethernet.</a:t>
                      </a:r>
                    </a:p>
                  </a:txBody>
                  <a:tcPr/>
                </a:tc>
                <a:extLst>
                  <a:ext uri="{0D108BD9-81ED-4DB2-BD59-A6C34878D82A}">
                    <a16:rowId xmlns:a16="http://schemas.microsoft.com/office/drawing/2014/main" xmlns="" val="235735172"/>
                  </a:ext>
                </a:extLst>
              </a:tr>
              <a:tr h="431710">
                <a:tc>
                  <a:txBody>
                    <a:bodyPr/>
                    <a:lstStyle/>
                    <a:p>
                      <a:pPr marL="0" algn="l" defTabSz="685777" rtl="0" eaLnBrk="1" latinLnBrk="0" hangingPunct="1"/>
                      <a:r>
                        <a:rPr lang="es-419" sz="1100" b="1" kern="1200">
                          <a:solidFill>
                            <a:schemeClr val="dk1"/>
                          </a:solidFill>
                          <a:latin typeface="+mn-lt"/>
                          <a:ea typeface="+mn-ea"/>
                          <a:cs typeface="+mn-cs"/>
                        </a:rPr>
                        <a:t>CSU/DSU</a:t>
                      </a:r>
                    </a:p>
                  </a:txBody>
                  <a:tcPr/>
                </a:tc>
                <a:tc>
                  <a:txBody>
                    <a:bodyPr/>
                    <a:lstStyle/>
                    <a:p>
                      <a:pPr marL="0" indent="0" algn="l" defTabSz="685777" rtl="0" eaLnBrk="1" latinLnBrk="0" hangingPunct="1">
                        <a:buFont typeface="Arial" panose="020B0604020202020204" pitchFamily="34" charset="0"/>
                        <a:buNone/>
                      </a:pPr>
                      <a:r>
                        <a:rPr lang="es-419" sz="1100"/>
                        <a:t>Las líneas arrendadas digitales requieren una CSU y una DSU. Conecta un dispositivo digital a una línea digital.</a:t>
                      </a:r>
                    </a:p>
                  </a:txBody>
                  <a:tcPr/>
                </a:tc>
                <a:extLst>
                  <a:ext uri="{0D108BD9-81ED-4DB2-BD59-A6C34878D82A}">
                    <a16:rowId xmlns:a16="http://schemas.microsoft.com/office/drawing/2014/main" xmlns="" val="354468046"/>
                  </a:ext>
                </a:extLst>
              </a:tr>
              <a:tr h="431710">
                <a:tc>
                  <a:txBody>
                    <a:bodyPr/>
                    <a:lstStyle/>
                    <a:p>
                      <a:pPr marL="0" algn="l" defTabSz="685777" rtl="0" eaLnBrk="1" latinLnBrk="0" hangingPunct="1"/>
                      <a:r>
                        <a:rPr lang="es-419" sz="1100" b="1" kern="1200">
                          <a:solidFill>
                            <a:schemeClr val="dk1"/>
                          </a:solidFill>
                          <a:latin typeface="+mn-lt"/>
                          <a:ea typeface="+mn-ea"/>
                          <a:cs typeface="+mn-cs"/>
                        </a:rPr>
                        <a:t>Convertidor óptico</a:t>
                      </a:r>
                    </a:p>
                  </a:txBody>
                  <a:tcPr/>
                </a:tc>
                <a:tc>
                  <a:txBody>
                    <a:bodyPr/>
                    <a:lstStyle/>
                    <a:p>
                      <a:pPr marL="0" indent="0" algn="l" defTabSz="685777" rtl="0" eaLnBrk="1" latinLnBrk="0" hangingPunct="1">
                        <a:buFont typeface="Arial" panose="020B0604020202020204" pitchFamily="34" charset="0"/>
                        <a:buNone/>
                      </a:pPr>
                      <a:r>
                        <a:rPr lang="es-419" sz="1100"/>
                        <a:t>Conecte medios de fibra óptica a medios de cobre y convierta señales ópticas a impulsos electrónicos.</a:t>
                      </a:r>
                    </a:p>
                  </a:txBody>
                  <a:tcPr/>
                </a:tc>
                <a:extLst>
                  <a:ext uri="{0D108BD9-81ED-4DB2-BD59-A6C34878D82A}">
                    <a16:rowId xmlns:a16="http://schemas.microsoft.com/office/drawing/2014/main" xmlns="" val="1458107787"/>
                  </a:ext>
                </a:extLst>
              </a:tr>
              <a:tr h="431710">
                <a:tc>
                  <a:txBody>
                    <a:bodyPr/>
                    <a:lstStyle/>
                    <a:p>
                      <a:pPr marL="0" algn="l" defTabSz="685777" rtl="0" eaLnBrk="1" latinLnBrk="0" hangingPunct="1"/>
                      <a:r>
                        <a:rPr lang="es-419" sz="1100" b="1" kern="1200">
                          <a:solidFill>
                            <a:schemeClr val="dk1"/>
                          </a:solidFill>
                          <a:latin typeface="+mn-lt"/>
                          <a:ea typeface="+mn-ea"/>
                          <a:cs typeface="+mn-cs"/>
                        </a:rPr>
                        <a:t>El enrutador inalámbrico/punto de acceso</a:t>
                      </a:r>
                    </a:p>
                  </a:txBody>
                  <a:tcPr/>
                </a:tc>
                <a:tc>
                  <a:txBody>
                    <a:bodyPr/>
                    <a:lstStyle/>
                    <a:p>
                      <a:pPr marL="0" indent="0" algn="l" defTabSz="685777" rtl="0" eaLnBrk="1" latinLnBrk="0" hangingPunct="1">
                        <a:buFont typeface="Arial" panose="020B0604020202020204" pitchFamily="34" charset="0"/>
                        <a:buNone/>
                      </a:pPr>
                      <a:r>
                        <a:rPr lang="es-419" sz="1100"/>
                        <a:t>Los dispositivos se utilizan para conectarse de forma inalámbrica a un proveedor WAN.</a:t>
                      </a:r>
                    </a:p>
                  </a:txBody>
                  <a:tcPr/>
                </a:tc>
                <a:extLst>
                  <a:ext uri="{0D108BD9-81ED-4DB2-BD59-A6C34878D82A}">
                    <a16:rowId xmlns:a16="http://schemas.microsoft.com/office/drawing/2014/main" xmlns="" val="2495454272"/>
                  </a:ext>
                </a:extLst>
              </a:tr>
              <a:tr h="431710">
                <a:tc>
                  <a:txBody>
                    <a:bodyPr/>
                    <a:lstStyle/>
                    <a:p>
                      <a:pPr marL="0" algn="l" defTabSz="685777" rtl="0" eaLnBrk="1" latinLnBrk="0" hangingPunct="1"/>
                      <a:r>
                        <a:rPr lang="es-419" sz="1100" b="1" kern="1200">
                          <a:solidFill>
                            <a:schemeClr val="dk1"/>
                          </a:solidFill>
                          <a:latin typeface="+mn-lt"/>
                          <a:ea typeface="+mn-ea"/>
                          <a:cs typeface="+mn-cs"/>
                        </a:rPr>
                        <a:t>Dispositivos WAN</a:t>
                      </a:r>
                    </a:p>
                  </a:txBody>
                  <a:tcPr/>
                </a:tc>
                <a:tc>
                  <a:txBody>
                    <a:bodyPr/>
                    <a:lstStyle/>
                    <a:p>
                      <a:pPr marL="0" indent="0" algn="l" defTabSz="685777" rtl="0" eaLnBrk="1" latinLnBrk="0" hangingPunct="1">
                        <a:buFont typeface="Arial" panose="020B0604020202020204" pitchFamily="34" charset="0"/>
                        <a:buNone/>
                      </a:pPr>
                      <a:r>
                        <a:rPr lang="es-419" sz="1100"/>
                        <a:t>La red troncal WAN consta de múltiples routers de alta velocidad y switches de nivel 3.</a:t>
                      </a:r>
                    </a:p>
                  </a:txBody>
                  <a:tcPr/>
                </a:tc>
                <a:extLst>
                  <a:ext uri="{0D108BD9-81ED-4DB2-BD59-A6C34878D82A}">
                    <a16:rowId xmlns:a16="http://schemas.microsoft.com/office/drawing/2014/main" xmlns="" val="633032584"/>
                  </a:ext>
                </a:extLst>
              </a:tr>
            </a:tbl>
          </a:graphicData>
        </a:graphic>
      </p:graphicFrame>
      <p:pic>
        <p:nvPicPr>
          <p:cNvPr id="6" name="Picture 5">
            <a:extLst>
              <a:ext uri="{FF2B5EF4-FFF2-40B4-BE49-F238E27FC236}">
                <a16:creationId xmlns:a16="http://schemas.microsoft.com/office/drawing/2014/main" xmlns="" id="{9029F262-ED63-46F8-BF16-462ACC8E4302}"/>
              </a:ext>
            </a:extLst>
          </p:cNvPr>
          <p:cNvPicPr>
            <a:picLocks noChangeAspect="1"/>
          </p:cNvPicPr>
          <p:nvPr/>
        </p:nvPicPr>
        <p:blipFill>
          <a:blip r:embed="rId3"/>
          <a:stretch>
            <a:fillRect/>
          </a:stretch>
        </p:blipFill>
        <p:spPr>
          <a:xfrm>
            <a:off x="5219483" y="1755532"/>
            <a:ext cx="3691433" cy="1798041"/>
          </a:xfrm>
          <a:prstGeom prst="rect">
            <a:avLst/>
          </a:prstGeom>
        </p:spPr>
      </p:pic>
    </p:spTree>
    <p:extLst>
      <p:ext uri="{BB962C8B-B14F-4D97-AF65-F5344CB8AC3E}">
        <p14:creationId xmlns:p14="http://schemas.microsoft.com/office/powerpoint/2010/main" xmlns="" val="24468470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Operaciones WAN</a:t>
            </a:r>
            <a:r>
              <a:rPr lang="en-US"/>
              <a:t/>
            </a:r>
            <a:br>
              <a:rPr lang="en-US"/>
            </a:br>
            <a:r>
              <a:rPr lang="es-419" sz="2400"/>
              <a:t> Comunicación en serie</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4140029" cy="3324695"/>
          </a:xfrm>
        </p:spPr>
        <p:txBody>
          <a:bodyPr/>
          <a:lstStyle/>
          <a:p>
            <a:pPr marL="285750" indent="-285750" algn="l" rtl="0">
              <a:buFont typeface="Arial" panose="020B0604020202020204" pitchFamily="34" charset="0"/>
              <a:buChar char="•"/>
            </a:pPr>
            <a:r>
              <a:rPr lang="es-419" sz="1600">
                <a:solidFill>
                  <a:srgbClr val="000000"/>
                </a:solidFill>
              </a:rPr>
              <a:t>Casi todas las comunicaciones de red se producen mediante una entrega de comunicaciones en serie. La comunicación serial transmite los bits secuencialmente a través de un solo canal.</a:t>
            </a:r>
          </a:p>
          <a:p>
            <a:pPr marL="285750" indent="-285750" algn="l" rtl="0">
              <a:buFont typeface="Arial" panose="020B0604020202020204" pitchFamily="34" charset="0"/>
              <a:buChar char="•"/>
            </a:pPr>
            <a:r>
              <a:rPr lang="es-419" sz="1600">
                <a:solidFill>
                  <a:srgbClr val="000000"/>
                </a:solidFill>
              </a:rPr>
              <a:t>Por el contrario, las comunicaciones paralelas transmiten simultáneamente varios bits utilizando varios cables.</a:t>
            </a:r>
          </a:p>
          <a:p>
            <a:pPr marL="285750" indent="-285750" algn="l" rtl="0">
              <a:buFont typeface="Arial" panose="020B0604020202020204" pitchFamily="34" charset="0"/>
              <a:buChar char="•"/>
            </a:pPr>
            <a:r>
              <a:rPr lang="es-419" sz="1600">
                <a:solidFill>
                  <a:srgbClr val="000000"/>
                </a:solidFill>
              </a:rPr>
              <a:t>A medida que aumenta la longitud del cable, la sincronización entre varios canales se vuelve más sensible a la distancia. Por esta razón, la comunicación paralela se limita a distancias muy cortas</a:t>
            </a:r>
          </a:p>
        </p:txBody>
      </p:sp>
      <p:pic>
        <p:nvPicPr>
          <p:cNvPr id="2" name="Picture 1">
            <a:extLst>
              <a:ext uri="{FF2B5EF4-FFF2-40B4-BE49-F238E27FC236}">
                <a16:creationId xmlns:a16="http://schemas.microsoft.com/office/drawing/2014/main" xmlns="" id="{9284601A-6D36-4B9A-A93C-41C530CB29E8}"/>
              </a:ext>
            </a:extLst>
          </p:cNvPr>
          <p:cNvPicPr>
            <a:picLocks noChangeAspect="1"/>
          </p:cNvPicPr>
          <p:nvPr/>
        </p:nvPicPr>
        <p:blipFill>
          <a:blip r:embed="rId3"/>
          <a:stretch>
            <a:fillRect/>
          </a:stretch>
        </p:blipFill>
        <p:spPr>
          <a:xfrm>
            <a:off x="4912548" y="731837"/>
            <a:ext cx="4071196" cy="3073485"/>
          </a:xfrm>
          <a:prstGeom prst="rect">
            <a:avLst/>
          </a:prstGeom>
        </p:spPr>
      </p:pic>
    </p:spTree>
    <p:extLst>
      <p:ext uri="{BB962C8B-B14F-4D97-AF65-F5344CB8AC3E}">
        <p14:creationId xmlns:p14="http://schemas.microsoft.com/office/powerpoint/2010/main" xmlns="" val="23723237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Operaciones WAN</a:t>
            </a:r>
            <a:r>
              <a:rPr lang="en-US"/>
              <a:t/>
            </a:r>
            <a:br>
              <a:rPr lang="en-US"/>
            </a:br>
            <a:r>
              <a:rPr lang="es-419" sz="2400"/>
              <a:t> Comunicación Conmutada por Circuito </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4333312" cy="3324695"/>
          </a:xfrm>
        </p:spPr>
        <p:txBody>
          <a:bodyPr/>
          <a:lstStyle/>
          <a:p>
            <a:pPr marL="0" indent="0" algn="l" rtl="0"/>
            <a:r>
              <a:rPr lang="es-419" sz="1500">
                <a:solidFill>
                  <a:srgbClr val="000000"/>
                </a:solidFill>
              </a:rPr>
              <a:t>Las red de conmutación de circuitos son aquellas que establecen un circuito (o canal) dedicado entre los nodos y las terminales antes de que los usuarios se puedan comunicar.</a:t>
            </a:r>
          </a:p>
          <a:p>
            <a:pPr marL="285750" indent="-285750" algn="l" rtl="0">
              <a:buFont typeface="Arial" panose="020B0604020202020204" pitchFamily="34" charset="0"/>
              <a:buChar char="•"/>
            </a:pPr>
            <a:r>
              <a:rPr lang="es-419" sz="1500">
                <a:solidFill>
                  <a:srgbClr val="000000"/>
                </a:solidFill>
              </a:rPr>
              <a:t>La tecnología ATM requiere el establecimiento de una conexión a través de una red de proveedor de servicios antes de que se pueda iniciar la comunicación.</a:t>
            </a:r>
          </a:p>
          <a:p>
            <a:pPr marL="285750" indent="-285750" algn="l" rtl="0">
              <a:buFont typeface="Arial" panose="020B0604020202020204" pitchFamily="34" charset="0"/>
              <a:buChar char="•"/>
            </a:pPr>
            <a:r>
              <a:rPr lang="es-419" sz="1500">
                <a:solidFill>
                  <a:srgbClr val="000000"/>
                </a:solidFill>
              </a:rPr>
              <a:t>Todas las comunicaciones usan la misma ruta.</a:t>
            </a:r>
          </a:p>
          <a:p>
            <a:pPr marL="285750" indent="-285750" algn="l" rtl="0">
              <a:buFont typeface="Arial" panose="020B0604020202020204" pitchFamily="34" charset="0"/>
              <a:buChar char="•"/>
            </a:pPr>
            <a:r>
              <a:rPr lang="es-419" sz="1500">
                <a:solidFill>
                  <a:srgbClr val="000000"/>
                </a:solidFill>
              </a:rPr>
              <a:t>Los dos tipos más comunes de tecnologías WAN de conmutación de circuitos son la red pública de telefonía de conmutación (PSTN) y la red digital de servicios integrados (ISDN). </a:t>
            </a:r>
          </a:p>
        </p:txBody>
      </p:sp>
      <p:pic>
        <p:nvPicPr>
          <p:cNvPr id="5" name="Picture 4">
            <a:extLst>
              <a:ext uri="{FF2B5EF4-FFF2-40B4-BE49-F238E27FC236}">
                <a16:creationId xmlns:a16="http://schemas.microsoft.com/office/drawing/2014/main" xmlns="" id="{E4483C55-8615-42E3-A429-92A89CFAE05F}"/>
              </a:ext>
            </a:extLst>
          </p:cNvPr>
          <p:cNvPicPr>
            <a:picLocks noChangeAspect="1"/>
          </p:cNvPicPr>
          <p:nvPr/>
        </p:nvPicPr>
        <p:blipFill>
          <a:blip r:embed="rId3"/>
          <a:stretch>
            <a:fillRect/>
          </a:stretch>
        </p:blipFill>
        <p:spPr>
          <a:xfrm>
            <a:off x="4810688" y="1031866"/>
            <a:ext cx="4333312" cy="2816653"/>
          </a:xfrm>
          <a:prstGeom prst="rect">
            <a:avLst/>
          </a:prstGeom>
        </p:spPr>
      </p:pic>
    </p:spTree>
    <p:extLst>
      <p:ext uri="{BB962C8B-B14F-4D97-AF65-F5344CB8AC3E}">
        <p14:creationId xmlns:p14="http://schemas.microsoft.com/office/powerpoint/2010/main" xmlns="" val="12621909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Operaciones WAN</a:t>
            </a:r>
            <a:r>
              <a:rPr lang="en-US"/>
              <a:t/>
            </a:r>
            <a:br>
              <a:rPr lang="en-US"/>
            </a:br>
            <a:r>
              <a:rPr lang="es-419" sz="1600"/>
              <a:t> </a:t>
            </a:r>
            <a:r>
              <a:rPr lang="es-419" sz="2400"/>
              <a:t>Comunicación Conmutada por Paquetes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4333312" cy="3324695"/>
          </a:xfrm>
        </p:spPr>
        <p:txBody>
          <a:bodyPr/>
          <a:lstStyle/>
          <a:p>
            <a:pPr marL="0" indent="0" algn="l" rtl="0"/>
            <a:r>
              <a:rPr lang="es-419" sz="1600" dirty="0">
                <a:solidFill>
                  <a:srgbClr val="000000"/>
                </a:solidFill>
              </a:rPr>
              <a:t>La comunicación de red se implementa con mayor frecuencia mediante la comunicación conmutada por paquetes.</a:t>
            </a:r>
          </a:p>
          <a:p>
            <a:pPr marL="285750" indent="-285750" algn="l" rtl="0">
              <a:buFont typeface="Arial" panose="020B0604020202020204" pitchFamily="34" charset="0"/>
              <a:buChar char="•"/>
            </a:pPr>
            <a:r>
              <a:rPr lang="es-419" sz="1600" dirty="0">
                <a:solidFill>
                  <a:srgbClr val="000000"/>
                </a:solidFill>
              </a:rPr>
              <a:t>La conmutación por paquetes divide el tráfico en paquetes que se enrutan a través de una red compartida.</a:t>
            </a:r>
          </a:p>
          <a:p>
            <a:pPr marL="285750" indent="-285750" algn="l" rtl="0">
              <a:buFont typeface="Arial" panose="020B0604020202020204" pitchFamily="34" charset="0"/>
              <a:buChar char="•"/>
            </a:pPr>
            <a:r>
              <a:rPr lang="es-419" sz="1600" dirty="0">
                <a:solidFill>
                  <a:srgbClr val="000000"/>
                </a:solidFill>
              </a:rPr>
              <a:t>Mucho menos costoso y más flexible que la conmutación de circuitos.</a:t>
            </a:r>
          </a:p>
          <a:p>
            <a:pPr marL="285750" indent="-285750" algn="l" rtl="0">
              <a:buFont typeface="Arial" panose="020B0604020202020204" pitchFamily="34" charset="0"/>
              <a:buChar char="•"/>
            </a:pPr>
            <a:r>
              <a:rPr lang="es-419" sz="1600" dirty="0">
                <a:solidFill>
                  <a:srgbClr val="000000"/>
                </a:solidFill>
              </a:rPr>
              <a:t>Los tipos comunes de tecnologías WAN conmutadas por paquetes son:</a:t>
            </a:r>
          </a:p>
          <a:p>
            <a:pPr marL="358835" lvl="1" indent="-285750" rtl="0">
              <a:buFont typeface="Arial" panose="020B0604020202020204" pitchFamily="34" charset="0"/>
              <a:buChar char="•"/>
            </a:pPr>
            <a:r>
              <a:rPr lang="es-419" dirty="0">
                <a:solidFill>
                  <a:srgbClr val="000000"/>
                </a:solidFill>
              </a:rPr>
              <a:t>WAN Ethernet (Metro Ethernet), </a:t>
            </a:r>
          </a:p>
          <a:p>
            <a:pPr marL="358835" lvl="1" indent="-285750" rtl="0">
              <a:buFont typeface="Arial" panose="020B0604020202020204" pitchFamily="34" charset="0"/>
              <a:buChar char="•"/>
            </a:pPr>
            <a:r>
              <a:rPr lang="es-419" dirty="0">
                <a:solidFill>
                  <a:srgbClr val="000000"/>
                </a:solidFill>
              </a:rPr>
              <a:t>Switching por Etiquetas Mltiprotocolo (MPLS)</a:t>
            </a:r>
          </a:p>
          <a:p>
            <a:pPr marL="358835" lvl="1" indent="-285750" rtl="0">
              <a:buFont typeface="Arial" panose="020B0604020202020204" pitchFamily="34" charset="0"/>
              <a:buChar char="•"/>
            </a:pPr>
            <a:r>
              <a:rPr lang="es-419" dirty="0">
                <a:solidFill>
                  <a:srgbClr val="000000"/>
                </a:solidFill>
              </a:rPr>
              <a:t>Frame Relay</a:t>
            </a:r>
          </a:p>
          <a:p>
            <a:pPr marL="358835" lvl="1" indent="-285750" rtl="0">
              <a:buFont typeface="Arial" panose="020B0604020202020204" pitchFamily="34" charset="0"/>
              <a:buChar char="•"/>
            </a:pPr>
            <a:r>
              <a:rPr lang="es-419" dirty="0">
                <a:solidFill>
                  <a:srgbClr val="000000"/>
                </a:solidFill>
              </a:rPr>
              <a:t>Asynchronous Transfer Mode (ATM).</a:t>
            </a:r>
          </a:p>
        </p:txBody>
      </p:sp>
      <p:pic>
        <p:nvPicPr>
          <p:cNvPr id="2" name="Picture 1">
            <a:extLst>
              <a:ext uri="{FF2B5EF4-FFF2-40B4-BE49-F238E27FC236}">
                <a16:creationId xmlns:a16="http://schemas.microsoft.com/office/drawing/2014/main" xmlns="" id="{807845F6-FC66-4D8C-A9D5-4431BE8E16F4}"/>
              </a:ext>
            </a:extLst>
          </p:cNvPr>
          <p:cNvPicPr>
            <a:picLocks noChangeAspect="1"/>
          </p:cNvPicPr>
          <p:nvPr/>
        </p:nvPicPr>
        <p:blipFill>
          <a:blip r:embed="rId3"/>
          <a:stretch>
            <a:fillRect/>
          </a:stretch>
        </p:blipFill>
        <p:spPr>
          <a:xfrm>
            <a:off x="4765283" y="1302770"/>
            <a:ext cx="4020129" cy="2537960"/>
          </a:xfrm>
          <a:prstGeom prst="rect">
            <a:avLst/>
          </a:prstGeom>
        </p:spPr>
      </p:pic>
    </p:spTree>
    <p:extLst>
      <p:ext uri="{BB962C8B-B14F-4D97-AF65-F5344CB8AC3E}">
        <p14:creationId xmlns:p14="http://schemas.microsoft.com/office/powerpoint/2010/main" xmlns="" val="1989311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
            <a:ext cx="8345488" cy="656692"/>
          </a:xfrm>
        </p:spPr>
        <p:txBody>
          <a:bodyPr/>
          <a:lstStyle/>
          <a:p>
            <a:pPr rtl="0"/>
            <a:r>
              <a:rPr lang="es-419" sz="1600"/>
              <a:t>Operaciones WAN</a:t>
            </a:r>
            <a:r>
              <a:rPr lang="en-US"/>
              <a:t/>
            </a:r>
            <a:br>
              <a:rPr lang="en-US"/>
            </a:br>
            <a:r>
              <a:rPr lang="es-419" sz="2400"/>
              <a:t>SDH, SONET y DWDM</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0" y="656692"/>
            <a:ext cx="8964892" cy="3830115"/>
          </a:xfrm>
        </p:spPr>
        <p:txBody>
          <a:bodyPr/>
          <a:lstStyle/>
          <a:p>
            <a:pPr marL="0" indent="0" algn="l" rtl="0"/>
            <a:r>
              <a:rPr lang="es-419" sz="1600">
                <a:solidFill>
                  <a:srgbClr val="000000"/>
                </a:solidFill>
              </a:rPr>
              <a:t>Las redes de proveedores de servicios utilizan infraestructuras de fibra óptica para transportar datos de usuarios entre destinos. El cable de fibra óptica es muy superior al cable de cobre para transmisiones de larga distancia debido a su atenuación e interferencia mucho menor.</a:t>
            </a:r>
          </a:p>
          <a:p>
            <a:pPr marL="0" indent="0" algn="l"/>
            <a:endParaRPr lang="en-US" sz="1600">
              <a:solidFill>
                <a:srgbClr val="000000"/>
              </a:solidFill>
            </a:endParaRPr>
          </a:p>
          <a:p>
            <a:pPr marL="0" indent="0" algn="l" rtl="0"/>
            <a:r>
              <a:rPr lang="es-419" sz="1600">
                <a:solidFill>
                  <a:srgbClr val="000000"/>
                </a:solidFill>
              </a:rPr>
              <a:t>Hay dos estándares OSI capa 1 de fibra óptica disponibles para los proveedores de servicios:</a:t>
            </a:r>
          </a:p>
          <a:p>
            <a:pPr marL="285750" indent="-285750" algn="l" rtl="0">
              <a:buFont typeface="Arial" panose="020B0604020202020204" pitchFamily="34" charset="0"/>
              <a:buChar char="•"/>
            </a:pPr>
            <a:r>
              <a:rPr lang="es-419" sz="1600" b="1">
                <a:solidFill>
                  <a:srgbClr val="000000"/>
                </a:solidFill>
              </a:rPr>
              <a:t>SDH</a:t>
            </a:r>
            <a:r>
              <a:rPr lang="es-419" sz="1600">
                <a:solidFill>
                  <a:srgbClr val="000000"/>
                </a:solidFill>
              </a:rPr>
              <a:t> - Synchronous Digital Hierarchy (SDH) es un estándar global para el transporte de datos a través de cable de fibra óptica. </a:t>
            </a:r>
          </a:p>
          <a:p>
            <a:pPr marL="285750" indent="-285750" algn="l" rtl="0">
              <a:buFont typeface="Arial" panose="020B0604020202020204" pitchFamily="34" charset="0"/>
              <a:buChar char="•"/>
            </a:pPr>
            <a:r>
              <a:rPr lang="es-419" sz="1600" b="1">
                <a:solidFill>
                  <a:srgbClr val="000000"/>
                </a:solidFill>
              </a:rPr>
              <a:t>SONET</a:t>
            </a:r>
            <a:r>
              <a:rPr lang="es-419" sz="1600">
                <a:solidFill>
                  <a:srgbClr val="000000"/>
                </a:solidFill>
              </a:rPr>
              <a:t> - Red óptica síncrona (SONET) es el estándar norteamericano que ofrece los mismos servicios que SDH. </a:t>
            </a:r>
          </a:p>
          <a:p>
            <a:pPr marL="0" indent="0" algn="l" rtl="0"/>
            <a:r>
              <a:rPr lang="es-419" sz="1600" b="1">
                <a:solidFill>
                  <a:srgbClr val="000000"/>
                </a:solidFill>
              </a:rPr>
              <a:t>SDH/SONET </a:t>
            </a:r>
            <a:r>
              <a:rPr lang="es-419" sz="1600">
                <a:solidFill>
                  <a:srgbClr val="000000"/>
                </a:solidFill>
              </a:rPr>
              <a:t>definen cómo transferir múltiples comunicaciones de datos, voz y video a través de fibra óptica mediante láseres o diodos emisores de luz (LED) por grandes distancias.</a:t>
            </a:r>
          </a:p>
          <a:p>
            <a:pPr marL="0" indent="0" algn="l" rtl="0"/>
            <a:r>
              <a:rPr lang="es-419" sz="1600" b="1">
                <a:solidFill>
                  <a:srgbClr val="000000"/>
                </a:solidFill>
              </a:rPr>
              <a:t>La multiplexación </a:t>
            </a:r>
            <a:r>
              <a:rPr lang="es-419" sz="1600">
                <a:solidFill>
                  <a:srgbClr val="000000"/>
                </a:solidFill>
              </a:rPr>
              <a:t>por división de longitud de onda densa (DWDM) es una tecnología más reciente que aumenta la capacidad de transmisión de datos de SDH y SONET al enviar simultáneamente múltiples flujos de datos (multiplexación) utilizando diferentes longitudes de onda de luz. </a:t>
            </a:r>
          </a:p>
          <a:p>
            <a:pPr marL="0" indent="0" algn="l"/>
            <a:endParaRPr lang="en-US" sz="1400">
              <a:solidFill>
                <a:srgbClr val="000000"/>
              </a:solidFill>
            </a:endParaRPr>
          </a:p>
          <a:p>
            <a:pPr marL="73085" lvl="1" indent="0">
              <a:buNone/>
            </a:pPr>
            <a:endParaRPr lang="en-US" sz="1200">
              <a:solidFill>
                <a:srgbClr val="000000"/>
              </a:solidFill>
            </a:endParaRPr>
          </a:p>
        </p:txBody>
      </p:sp>
    </p:spTree>
    <p:extLst>
      <p:ext uri="{BB962C8B-B14F-4D97-AF65-F5344CB8AC3E}">
        <p14:creationId xmlns:p14="http://schemas.microsoft.com/office/powerpoint/2010/main" xmlns="" val="1426113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7.3 – Conectividad de la WAN tradicional</a:t>
            </a:r>
          </a:p>
        </p:txBody>
      </p:sp>
    </p:spTree>
    <p:custDataLst>
      <p:tags r:id="rId1"/>
    </p:custDataLst>
    <p:extLst>
      <p:ext uri="{BB962C8B-B14F-4D97-AF65-F5344CB8AC3E}">
        <p14:creationId xmlns:p14="http://schemas.microsoft.com/office/powerpoint/2010/main" xmlns="" val="1422755308"/>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WAN tradicional </a:t>
            </a:r>
            <a:r>
              <a:rPr lang="en-US"/>
              <a:t/>
            </a:r>
            <a:br>
              <a:rPr lang="en-US"/>
            </a:br>
            <a:r>
              <a:rPr lang="es-419" sz="2400"/>
              <a:t>Opciones de conectividad WAN tradicionales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0" y="855419"/>
            <a:ext cx="4140030" cy="3686436"/>
          </a:xfrm>
        </p:spPr>
        <p:txBody>
          <a:bodyPr/>
          <a:lstStyle/>
          <a:p>
            <a:pPr marL="0" indent="0" algn="l" rtl="0"/>
            <a:r>
              <a:rPr lang="es-419" sz="1600">
                <a:solidFill>
                  <a:srgbClr val="000000"/>
                </a:solidFill>
              </a:rPr>
              <a:t>Para entender las WAN de hoy, ayuda saber por dónde comenzaron. </a:t>
            </a:r>
          </a:p>
          <a:p>
            <a:pPr marL="285750" indent="-285750" algn="l" rtl="0">
              <a:buFont typeface="Arial" panose="020B0604020202020204" pitchFamily="34" charset="0"/>
              <a:buChar char="•"/>
            </a:pPr>
            <a:r>
              <a:rPr lang="es-419" sz="1600">
                <a:solidFill>
                  <a:srgbClr val="000000"/>
                </a:solidFill>
              </a:rPr>
              <a:t>Cuando las LAN aparecieron en la década de 1980, las organizaciones comenzaron a ver la necesidad de interconectarse con otras ubicaciones. </a:t>
            </a:r>
          </a:p>
          <a:p>
            <a:pPr marL="285750" indent="-285750" algn="l" rtl="0">
              <a:buFont typeface="Arial" panose="020B0604020202020204" pitchFamily="34" charset="0"/>
              <a:buChar char="•"/>
            </a:pPr>
            <a:r>
              <a:rPr lang="es-419" sz="1600">
                <a:solidFill>
                  <a:srgbClr val="000000"/>
                </a:solidFill>
              </a:rPr>
              <a:t>Para ello, necesitaban sus redes para conectarse al bucle local de un proveedor de servicios. </a:t>
            </a:r>
          </a:p>
          <a:p>
            <a:pPr marL="285750" indent="-285750" algn="l" rtl="0">
              <a:buFont typeface="Arial" panose="020B0604020202020204" pitchFamily="34" charset="0"/>
              <a:buChar char="•"/>
            </a:pPr>
            <a:r>
              <a:rPr lang="es-419" sz="1600">
                <a:solidFill>
                  <a:srgbClr val="000000"/>
                </a:solidFill>
              </a:rPr>
              <a:t>Esto se logró mediante el uso de líneas dedicadas o mediante el uso de servicios conmutados de un proveedor de servicios.</a:t>
            </a:r>
          </a:p>
        </p:txBody>
      </p:sp>
      <p:pic>
        <p:nvPicPr>
          <p:cNvPr id="2" name="Picture 1">
            <a:extLst>
              <a:ext uri="{FF2B5EF4-FFF2-40B4-BE49-F238E27FC236}">
                <a16:creationId xmlns:a16="http://schemas.microsoft.com/office/drawing/2014/main" xmlns="" id="{F732DB3A-1975-4D55-A8AC-A3356464CE9C}"/>
              </a:ext>
            </a:extLst>
          </p:cNvPr>
          <p:cNvPicPr>
            <a:picLocks noChangeAspect="1"/>
          </p:cNvPicPr>
          <p:nvPr/>
        </p:nvPicPr>
        <p:blipFill>
          <a:blip r:embed="rId3"/>
          <a:stretch>
            <a:fillRect/>
          </a:stretch>
        </p:blipFill>
        <p:spPr>
          <a:xfrm>
            <a:off x="4788287" y="1083936"/>
            <a:ext cx="3923743" cy="2975627"/>
          </a:xfrm>
          <a:prstGeom prst="rect">
            <a:avLst/>
          </a:prstGeom>
        </p:spPr>
      </p:pic>
    </p:spTree>
    <p:extLst>
      <p:ext uri="{BB962C8B-B14F-4D97-AF65-F5344CB8AC3E}">
        <p14:creationId xmlns:p14="http://schemas.microsoft.com/office/powerpoint/2010/main" xmlns="" val="20826075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7.1 – Propósito de las WANs</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WAN tradicional</a:t>
            </a:r>
            <a:r>
              <a:rPr lang="en-US"/>
              <a:t/>
            </a:r>
            <a:br>
              <a:rPr lang="en-US"/>
            </a:br>
            <a:r>
              <a:rPr lang="es-419" sz="1600"/>
              <a:t> </a:t>
            </a:r>
            <a:r>
              <a:rPr lang="es-419" sz="2400"/>
              <a:t>Terminología WAN común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69" y="855419"/>
            <a:ext cx="8008645" cy="3686436"/>
          </a:xfrm>
        </p:spPr>
        <p:txBody>
          <a:bodyPr/>
          <a:lstStyle/>
          <a:p>
            <a:pPr marL="0" indent="0" algn="l" rtl="0"/>
            <a:r>
              <a:rPr lang="es-419" sz="1600">
                <a:solidFill>
                  <a:srgbClr val="000000"/>
                </a:solidFill>
              </a:rPr>
              <a:t>Por lo general, un proveedor de servicios arrienda las líneas punto a punto, que se llaman “líneas arrendadas”. El término "línea arrendada" hace referencia al hecho de que la organización paga una tarifa mensual de arrendamiento a un proveedor de servicios para usar la línea.</a:t>
            </a:r>
          </a:p>
          <a:p>
            <a:pPr marL="285750" indent="-285750" algn="l" rtl="0">
              <a:buFont typeface="Arial" panose="020B0604020202020204" pitchFamily="34" charset="0"/>
              <a:buChar char="•"/>
            </a:pPr>
            <a:r>
              <a:rPr lang="es-419" sz="1600">
                <a:solidFill>
                  <a:srgbClr val="000000"/>
                </a:solidFill>
              </a:rPr>
              <a:t>Hay líneas arrendadas disponibles de distintas capacidades y, por lo general, su precio depende del ancho de banda necesario y de la distancia entre los dos puntos conectados.</a:t>
            </a:r>
          </a:p>
          <a:p>
            <a:pPr marL="285750" indent="-285750" algn="l" rtl="0">
              <a:buFont typeface="Arial" panose="020B0604020202020204" pitchFamily="34" charset="0"/>
              <a:buChar char="•"/>
            </a:pPr>
            <a:r>
              <a:rPr lang="es-419" sz="1600">
                <a:solidFill>
                  <a:srgbClr val="000000"/>
                </a:solidFill>
              </a:rPr>
              <a:t>Hay dos sistemas utilizados para definir la capacidad digital de un enlace serie de medios de cobre:</a:t>
            </a:r>
          </a:p>
          <a:p>
            <a:pPr marL="358835" lvl="1" indent="-285750" rtl="0">
              <a:buFont typeface="Arial" panose="020B0604020202020204" pitchFamily="34" charset="0"/>
              <a:buChar char="•"/>
            </a:pPr>
            <a:r>
              <a:rPr lang="es-419" b="1">
                <a:solidFill>
                  <a:srgbClr val="000000"/>
                </a:solidFill>
              </a:rPr>
              <a:t>T-carrier</a:t>
            </a:r>
            <a:r>
              <a:rPr lang="es-419">
                <a:solidFill>
                  <a:srgbClr val="000000"/>
                </a:solidFill>
              </a:rPr>
              <a:t> - Utilizado en América del Norte, T-carrier proporciona enlaces T1 que admiten ancho de banda de hasta 1.544 Mbps y enlaces T3 que soportan ancho de banda de hasta 43,7 Mbps. </a:t>
            </a:r>
          </a:p>
          <a:p>
            <a:pPr marL="358835" lvl="1" indent="-285750" rtl="0">
              <a:buFont typeface="Arial" panose="020B0604020202020204" pitchFamily="34" charset="0"/>
              <a:buChar char="•"/>
            </a:pPr>
            <a:r>
              <a:rPr lang="es-419" b="1">
                <a:solidFill>
                  <a:srgbClr val="000000"/>
                </a:solidFill>
              </a:rPr>
              <a:t>E-carrier</a:t>
            </a:r>
            <a:r>
              <a:rPr lang="es-419">
                <a:solidFill>
                  <a:srgbClr val="000000"/>
                </a:solidFill>
              </a:rPr>
              <a:t> — Utilizado en Europa, e-carrier proporciona enlaces E1 que admiten ancho de banda de hasta 2.048 Mbps y enlaces E3 que admiten ancho de banda de hasta 34.368 Mbps. </a:t>
            </a:r>
          </a:p>
          <a:p>
            <a:pPr marL="73085" lvl="1" indent="0">
              <a:buNone/>
            </a:pPr>
            <a:endParaRPr lang="en-US" sz="1200">
              <a:solidFill>
                <a:srgbClr val="000000"/>
              </a:solidFill>
            </a:endParaRPr>
          </a:p>
          <a:p>
            <a:pPr marL="0" indent="0" algn="l"/>
            <a:endParaRPr lang="en-US" sz="1200">
              <a:solidFill>
                <a:srgbClr val="000000"/>
              </a:solidFill>
            </a:endParaRPr>
          </a:p>
        </p:txBody>
      </p:sp>
    </p:spTree>
    <p:extLst>
      <p:ext uri="{BB962C8B-B14F-4D97-AF65-F5344CB8AC3E}">
        <p14:creationId xmlns:p14="http://schemas.microsoft.com/office/powerpoint/2010/main" xmlns="" val="14159220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WAN tradicional</a:t>
            </a:r>
            <a:r>
              <a:rPr lang="en-US"/>
              <a:t/>
            </a:r>
            <a:br>
              <a:rPr lang="en-US"/>
            </a:br>
            <a:r>
              <a:rPr lang="es-419" sz="1600"/>
              <a:t> </a:t>
            </a:r>
            <a:r>
              <a:rPr lang="es-419" sz="2400"/>
              <a:t>Terminología WAN común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69" y="756807"/>
            <a:ext cx="8008645" cy="521205"/>
          </a:xfrm>
        </p:spPr>
        <p:txBody>
          <a:bodyPr/>
          <a:lstStyle/>
          <a:p>
            <a:pPr marL="0" indent="0" algn="l" rtl="0"/>
            <a:r>
              <a:rPr lang="es-419" sz="1600">
                <a:solidFill>
                  <a:srgbClr val="000000"/>
                </a:solidFill>
              </a:rPr>
              <a:t>En esta tabla se resumen las ventajas y desventajas delas lineas arrendadas.</a:t>
            </a:r>
          </a:p>
          <a:p>
            <a:pPr marL="0" indent="0" algn="l"/>
            <a:endParaRPr lang="en-US" sz="1200">
              <a:solidFill>
                <a:srgbClr val="000000"/>
              </a:solidFill>
            </a:endParaRPr>
          </a:p>
        </p:txBody>
      </p:sp>
      <p:graphicFrame>
        <p:nvGraphicFramePr>
          <p:cNvPr id="5" name="Content Placeholder 6">
            <a:extLst>
              <a:ext uri="{FF2B5EF4-FFF2-40B4-BE49-F238E27FC236}">
                <a16:creationId xmlns:a16="http://schemas.microsoft.com/office/drawing/2014/main" xmlns="" id="{E7E2922A-DE67-45FD-87BC-A06E8A0C778B}"/>
              </a:ext>
            </a:extLst>
          </p:cNvPr>
          <p:cNvGraphicFramePr>
            <a:graphicFrameLocks/>
          </p:cNvGraphicFramePr>
          <p:nvPr>
            <p:extLst>
              <p:ext uri="{D42A27DB-BD31-4B8C-83A1-F6EECF244321}">
                <p14:modId xmlns:p14="http://schemas.microsoft.com/office/powerpoint/2010/main" xmlns="" val="3398697939"/>
              </p:ext>
            </p:extLst>
          </p:nvPr>
        </p:nvGraphicFramePr>
        <p:xfrm>
          <a:off x="632712" y="1302983"/>
          <a:ext cx="7295211" cy="1711870"/>
        </p:xfrm>
        <a:graphic>
          <a:graphicData uri="http://schemas.openxmlformats.org/drawingml/2006/table">
            <a:tbl>
              <a:tblPr firstRow="1" bandRow="1">
                <a:tableStyleId>{5C22544A-7EE6-4342-B048-85BDC9FD1C3A}</a:tableStyleId>
              </a:tblPr>
              <a:tblGrid>
                <a:gridCol w="1052454">
                  <a:extLst>
                    <a:ext uri="{9D8B030D-6E8A-4147-A177-3AD203B41FA5}">
                      <a16:colId xmlns:a16="http://schemas.microsoft.com/office/drawing/2014/main" xmlns="" val="3729139006"/>
                    </a:ext>
                  </a:extLst>
                </a:gridCol>
                <a:gridCol w="6242757">
                  <a:extLst>
                    <a:ext uri="{9D8B030D-6E8A-4147-A177-3AD203B41FA5}">
                      <a16:colId xmlns:a16="http://schemas.microsoft.com/office/drawing/2014/main" xmlns="" val="1988913492"/>
                    </a:ext>
                  </a:extLst>
                </a:gridCol>
              </a:tblGrid>
              <a:tr h="219970">
                <a:tc gridSpan="2">
                  <a:txBody>
                    <a:bodyPr/>
                    <a:lstStyle/>
                    <a:p>
                      <a:pPr rtl="0"/>
                      <a:r>
                        <a:rPr lang="es-419" sz="1100"/>
                        <a:t>Ventajas</a:t>
                      </a:r>
                    </a:p>
                  </a:txBody>
                  <a:tcPr/>
                </a:tc>
                <a:tc hMerge="1">
                  <a:txBody>
                    <a:bodyPr/>
                    <a:lstStyle/>
                    <a:p>
                      <a:endParaRPr lang="en-US" sz="1100"/>
                    </a:p>
                  </a:txBody>
                  <a:tcPr/>
                </a:tc>
                <a:extLst>
                  <a:ext uri="{0D108BD9-81ED-4DB2-BD59-A6C34878D82A}">
                    <a16:rowId xmlns:a16="http://schemas.microsoft.com/office/drawing/2014/main" xmlns="" val="2583676789"/>
                  </a:ext>
                </a:extLst>
              </a:tr>
              <a:tr h="362304">
                <a:tc>
                  <a:txBody>
                    <a:bodyPr/>
                    <a:lstStyle/>
                    <a:p>
                      <a:pPr rtl="0"/>
                      <a:r>
                        <a:rPr lang="es-419" sz="1100" b="1"/>
                        <a:t>Simplicidad</a:t>
                      </a:r>
                    </a:p>
                  </a:txBody>
                  <a:tcPr/>
                </a:tc>
                <a:tc>
                  <a:txBody>
                    <a:bodyPr/>
                    <a:lstStyle/>
                    <a:p>
                      <a:pPr marL="0" indent="0" rtl="0">
                        <a:buFont typeface="Arial" panose="020B0604020202020204" pitchFamily="34" charset="0"/>
                        <a:buNone/>
                      </a:pPr>
                      <a:r>
                        <a:rPr lang="es-419" sz="1100"/>
                        <a:t>Los enlaces de comunicación punto a punto requieren conocimientos mínimos de instalación y mantenimiento.</a:t>
                      </a:r>
                    </a:p>
                  </a:txBody>
                  <a:tcPr/>
                </a:tc>
                <a:extLst>
                  <a:ext uri="{0D108BD9-81ED-4DB2-BD59-A6C34878D82A}">
                    <a16:rowId xmlns:a16="http://schemas.microsoft.com/office/drawing/2014/main" xmlns="" val="3849654457"/>
                  </a:ext>
                </a:extLst>
              </a:tr>
              <a:tr h="431710">
                <a:tc>
                  <a:txBody>
                    <a:bodyPr/>
                    <a:lstStyle/>
                    <a:p>
                      <a:pPr rtl="0"/>
                      <a:r>
                        <a:rPr lang="es-419" sz="1100" b="1"/>
                        <a:t>Calidad</a:t>
                      </a:r>
                    </a:p>
                  </a:txBody>
                  <a:tcPr/>
                </a:tc>
                <a:tc>
                  <a:txBody>
                    <a:bodyPr/>
                    <a:lstStyle/>
                    <a:p>
                      <a:pPr marL="0" indent="0" rtl="0">
                        <a:buFont typeface="Arial" panose="020B0604020202020204" pitchFamily="34" charset="0"/>
                        <a:buNone/>
                      </a:pPr>
                      <a:r>
                        <a:rPr lang="es-419" sz="1100"/>
                        <a:t>Los enlaces de comunicación punto a punto generalmente ofrecen una alta calidad de servicio si tienen un ancho de banda adecuado. </a:t>
                      </a:r>
                    </a:p>
                  </a:txBody>
                  <a:tcPr/>
                </a:tc>
                <a:extLst>
                  <a:ext uri="{0D108BD9-81ED-4DB2-BD59-A6C34878D82A}">
                    <a16:rowId xmlns:a16="http://schemas.microsoft.com/office/drawing/2014/main" xmlns="" val="235735172"/>
                  </a:ext>
                </a:extLst>
              </a:tr>
              <a:tr h="431710">
                <a:tc>
                  <a:txBody>
                    <a:bodyPr/>
                    <a:lstStyle/>
                    <a:p>
                      <a:pPr rtl="0"/>
                      <a:r>
                        <a:rPr lang="es-419" sz="1100" b="1"/>
                        <a:t>Disponibilidad</a:t>
                      </a:r>
                    </a:p>
                  </a:txBody>
                  <a:tcPr/>
                </a:tc>
                <a:tc>
                  <a:txBody>
                    <a:bodyPr/>
                    <a:lstStyle/>
                    <a:p>
                      <a:pPr marL="0" indent="0" rtl="0">
                        <a:buFont typeface="Arial" panose="020B0604020202020204" pitchFamily="34" charset="0"/>
                        <a:buNone/>
                      </a:pPr>
                      <a:r>
                        <a:rPr lang="es-419" sz="1100"/>
                        <a:t>La disponibilidad constante es esencial para algunas aplicaciones, como el comercio electrónico. Los enlaces de comunicación punto a punto proporcionan la capacidad dedicada permanente que se necesita para VoIP o para video sobre IP.</a:t>
                      </a:r>
                    </a:p>
                  </a:txBody>
                  <a:tcPr/>
                </a:tc>
                <a:extLst>
                  <a:ext uri="{0D108BD9-81ED-4DB2-BD59-A6C34878D82A}">
                    <a16:rowId xmlns:a16="http://schemas.microsoft.com/office/drawing/2014/main" xmlns="" val="354468046"/>
                  </a:ext>
                </a:extLst>
              </a:tr>
            </a:tbl>
          </a:graphicData>
        </a:graphic>
      </p:graphicFrame>
      <p:graphicFrame>
        <p:nvGraphicFramePr>
          <p:cNvPr id="6" name="Content Placeholder 6">
            <a:extLst>
              <a:ext uri="{FF2B5EF4-FFF2-40B4-BE49-F238E27FC236}">
                <a16:creationId xmlns:a16="http://schemas.microsoft.com/office/drawing/2014/main" xmlns="" id="{D9E5A00E-0940-41BD-B3EF-F8EEB40D1CAD}"/>
              </a:ext>
            </a:extLst>
          </p:cNvPr>
          <p:cNvGraphicFramePr>
            <a:graphicFrameLocks/>
          </p:cNvGraphicFramePr>
          <p:nvPr>
            <p:extLst>
              <p:ext uri="{D42A27DB-BD31-4B8C-83A1-F6EECF244321}">
                <p14:modId xmlns:p14="http://schemas.microsoft.com/office/powerpoint/2010/main" xmlns="" val="1900366952"/>
              </p:ext>
            </p:extLst>
          </p:nvPr>
        </p:nvGraphicFramePr>
        <p:xfrm>
          <a:off x="632712" y="3124302"/>
          <a:ext cx="7295211" cy="1285150"/>
        </p:xfrm>
        <a:graphic>
          <a:graphicData uri="http://schemas.openxmlformats.org/drawingml/2006/table">
            <a:tbl>
              <a:tblPr firstRow="1" bandRow="1">
                <a:tableStyleId>{5C22544A-7EE6-4342-B048-85BDC9FD1C3A}</a:tableStyleId>
              </a:tblPr>
              <a:tblGrid>
                <a:gridCol w="1052454">
                  <a:extLst>
                    <a:ext uri="{9D8B030D-6E8A-4147-A177-3AD203B41FA5}">
                      <a16:colId xmlns:a16="http://schemas.microsoft.com/office/drawing/2014/main" xmlns="" val="3729139006"/>
                    </a:ext>
                  </a:extLst>
                </a:gridCol>
                <a:gridCol w="6242757">
                  <a:extLst>
                    <a:ext uri="{9D8B030D-6E8A-4147-A177-3AD203B41FA5}">
                      <a16:colId xmlns:a16="http://schemas.microsoft.com/office/drawing/2014/main" xmlns="" val="1988913492"/>
                    </a:ext>
                  </a:extLst>
                </a:gridCol>
              </a:tblGrid>
              <a:tr h="219970">
                <a:tc gridSpan="2">
                  <a:txBody>
                    <a:bodyPr/>
                    <a:lstStyle/>
                    <a:p>
                      <a:pPr rtl="0"/>
                      <a:r>
                        <a:rPr lang="es-419" sz="1100"/>
                        <a:t>Desventajas</a:t>
                      </a:r>
                    </a:p>
                  </a:txBody>
                  <a:tcPr/>
                </a:tc>
                <a:tc hMerge="1">
                  <a:txBody>
                    <a:bodyPr/>
                    <a:lstStyle/>
                    <a:p>
                      <a:endParaRPr lang="en-US" sz="1100"/>
                    </a:p>
                  </a:txBody>
                  <a:tcPr/>
                </a:tc>
                <a:extLst>
                  <a:ext uri="{0D108BD9-81ED-4DB2-BD59-A6C34878D82A}">
                    <a16:rowId xmlns:a16="http://schemas.microsoft.com/office/drawing/2014/main" xmlns="" val="2583676789"/>
                  </a:ext>
                </a:extLst>
              </a:tr>
              <a:tr h="362304">
                <a:tc>
                  <a:txBody>
                    <a:bodyPr/>
                    <a:lstStyle/>
                    <a:p>
                      <a:pPr rtl="0"/>
                      <a:r>
                        <a:rPr lang="es-419" sz="1100" b="1"/>
                        <a:t>Costo</a:t>
                      </a:r>
                    </a:p>
                  </a:txBody>
                  <a:tcPr/>
                </a:tc>
                <a:tc>
                  <a:txBody>
                    <a:bodyPr/>
                    <a:lstStyle/>
                    <a:p>
                      <a:pPr marL="0" indent="0" rtl="0">
                        <a:buFont typeface="Arial" panose="020B0604020202020204" pitchFamily="34" charset="0"/>
                        <a:buNone/>
                      </a:pPr>
                      <a:r>
                        <a:rPr lang="es-419" sz="1100"/>
                        <a:t>Los enlaces punto a punto son el tipo de acceso WAN más costoso. Cuando se usan para conectar varios sitios a través de distancias cada vez mayores, el costo de las soluciones de línea arrendada puede ser significativo.</a:t>
                      </a:r>
                    </a:p>
                  </a:txBody>
                  <a:tcPr/>
                </a:tc>
                <a:extLst>
                  <a:ext uri="{0D108BD9-81ED-4DB2-BD59-A6C34878D82A}">
                    <a16:rowId xmlns:a16="http://schemas.microsoft.com/office/drawing/2014/main" xmlns="" val="3849654457"/>
                  </a:ext>
                </a:extLst>
              </a:tr>
              <a:tr h="431710">
                <a:tc>
                  <a:txBody>
                    <a:bodyPr/>
                    <a:lstStyle/>
                    <a:p>
                      <a:pPr rtl="0"/>
                      <a:r>
                        <a:rPr lang="es-419" sz="1100" b="1"/>
                        <a:t>Flexibilidad limitada</a:t>
                      </a:r>
                    </a:p>
                  </a:txBody>
                  <a:tcPr/>
                </a:tc>
                <a:tc>
                  <a:txBody>
                    <a:bodyPr/>
                    <a:lstStyle/>
                    <a:p>
                      <a:pPr marL="0" indent="0" rtl="0">
                        <a:buFont typeface="Arial" panose="020B0604020202020204" pitchFamily="34" charset="0"/>
                        <a:buNone/>
                      </a:pPr>
                      <a:r>
                        <a:rPr lang="es-419" sz="1100"/>
                        <a:t>El tráfico WAN suele ser variable, y las líneas arrendadas tienen una capacidad fija, de modo que el ancho de banda de la línea rara vez coincide con la necesidad de manera precisa.</a:t>
                      </a:r>
                    </a:p>
                  </a:txBody>
                  <a:tcPr/>
                </a:tc>
                <a:extLst>
                  <a:ext uri="{0D108BD9-81ED-4DB2-BD59-A6C34878D82A}">
                    <a16:rowId xmlns:a16="http://schemas.microsoft.com/office/drawing/2014/main" xmlns="" val="235735172"/>
                  </a:ext>
                </a:extLst>
              </a:tr>
            </a:tbl>
          </a:graphicData>
        </a:graphic>
      </p:graphicFrame>
    </p:spTree>
    <p:extLst>
      <p:ext uri="{BB962C8B-B14F-4D97-AF65-F5344CB8AC3E}">
        <p14:creationId xmlns:p14="http://schemas.microsoft.com/office/powerpoint/2010/main" xmlns="" val="22396318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WAN tradicional</a:t>
            </a:r>
            <a:r>
              <a:rPr lang="en-US"/>
              <a:t/>
            </a:r>
            <a:br>
              <a:rPr lang="en-US"/>
            </a:br>
            <a:r>
              <a:rPr lang="es-419" sz="2400"/>
              <a:t> Opciones de conexiones conmutadas por circuitos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69" y="855419"/>
            <a:ext cx="8008645" cy="3686436"/>
          </a:xfrm>
        </p:spPr>
        <p:txBody>
          <a:bodyPr/>
          <a:lstStyle/>
          <a:p>
            <a:pPr marL="0" indent="0" algn="l" rtl="0"/>
            <a:r>
              <a:rPr lang="es-419" sz="1600">
                <a:solidFill>
                  <a:srgbClr val="000000"/>
                </a:solidFill>
              </a:rPr>
              <a:t>Las conexiones conmutadas por circuitos son proporcionadas por los operadores de la Red Telefónica de Servicio Público (PSTN). El bucle local que conecta el CPE al CO es un medio de cobre. </a:t>
            </a:r>
          </a:p>
          <a:p>
            <a:pPr marL="0" indent="0" algn="l" rtl="0"/>
            <a:r>
              <a:rPr lang="es-419" sz="1600">
                <a:solidFill>
                  <a:srgbClr val="000000"/>
                </a:solidFill>
              </a:rPr>
              <a:t>Hay dos opciones tradicionales de conmutación de circuito:</a:t>
            </a:r>
          </a:p>
          <a:p>
            <a:pPr marL="0" indent="0" algn="l" rtl="0"/>
            <a:r>
              <a:rPr lang="es-419" sz="1600" b="1">
                <a:solidFill>
                  <a:srgbClr val="000000"/>
                </a:solidFill>
              </a:rPr>
              <a:t>Conexiones para la Red de telefonía de servicio público (PSTN)</a:t>
            </a:r>
          </a:p>
          <a:p>
            <a:pPr marL="285750" indent="-285750" algn="l" rtl="0">
              <a:buFont typeface="Arial" panose="020B0604020202020204" pitchFamily="34" charset="0"/>
              <a:buChar char="•"/>
            </a:pPr>
            <a:r>
              <a:rPr lang="es-419" sz="1400">
                <a:solidFill>
                  <a:srgbClr val="000000"/>
                </a:solidFill>
              </a:rPr>
              <a:t>El acceso a la WAN de acceso telefónico utiliza la RTC como su conexión WAN. Los bucles locales tradicionales pueden transportar datos informáticos binarios a través de la red telefónica de voz mediante un módem.</a:t>
            </a:r>
          </a:p>
          <a:p>
            <a:pPr marL="285750" indent="-285750" algn="l" rtl="0">
              <a:buFont typeface="Arial" panose="020B0604020202020204" pitchFamily="34" charset="0"/>
              <a:buChar char="•"/>
            </a:pPr>
            <a:r>
              <a:rPr lang="es-419" sz="1400">
                <a:solidFill>
                  <a:srgbClr val="000000"/>
                </a:solidFill>
              </a:rPr>
              <a:t>Las características físicas del bucle local y su conexión a la PSTN limitan la velocidad de señal a menos de 56 kbps.</a:t>
            </a:r>
          </a:p>
          <a:p>
            <a:pPr marL="0" indent="0" algn="l" rtl="0"/>
            <a:r>
              <a:rPr lang="es-419" sz="1600" b="1">
                <a:solidFill>
                  <a:srgbClr val="000000"/>
                </a:solidFill>
              </a:rPr>
              <a:t>Red digital de servicios integrados (ISDN)</a:t>
            </a:r>
          </a:p>
          <a:p>
            <a:pPr marL="285750" indent="-285750" algn="l" rtl="0">
              <a:buFont typeface="Arial" panose="020B0604020202020204" pitchFamily="34" charset="0"/>
              <a:buChar char="•"/>
            </a:pPr>
            <a:r>
              <a:rPr lang="es-419" sz="1400">
                <a:solidFill>
                  <a:srgbClr val="000000"/>
                </a:solidFill>
              </a:rPr>
              <a:t>ISDN es una tecnología de conmutación de circuitos que permite al bucle local PSTN transportar señales digitales. Esto proporcionó conexiones conmutadas de mayor capacidad que el acceso telefónico. ISDN proporciona velocidades de datos de 45 Kbps a 2.048 Mbps.</a:t>
            </a:r>
          </a:p>
          <a:p>
            <a:pPr marL="73085" lvl="1" indent="0">
              <a:buNone/>
            </a:pPr>
            <a:endParaRPr lang="en-US" sz="1200">
              <a:solidFill>
                <a:srgbClr val="000000"/>
              </a:solidFill>
            </a:endParaRPr>
          </a:p>
          <a:p>
            <a:pPr marL="0" indent="0" algn="l"/>
            <a:endParaRPr lang="en-US" sz="1200">
              <a:solidFill>
                <a:srgbClr val="000000"/>
              </a:solidFill>
            </a:endParaRPr>
          </a:p>
        </p:txBody>
      </p:sp>
    </p:spTree>
    <p:extLst>
      <p:ext uri="{BB962C8B-B14F-4D97-AF65-F5344CB8AC3E}">
        <p14:creationId xmlns:p14="http://schemas.microsoft.com/office/powerpoint/2010/main" xmlns="" val="35747416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de la WAN tradicional</a:t>
            </a:r>
            <a:r>
              <a:rPr lang="en-US"/>
              <a:t/>
            </a:r>
            <a:br>
              <a:rPr lang="en-US"/>
            </a:br>
            <a:r>
              <a:rPr lang="es-419" sz="2400"/>
              <a:t>Opciones de conmutación por paquetes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177633" y="731837"/>
            <a:ext cx="8721270" cy="3556244"/>
          </a:xfrm>
        </p:spPr>
        <p:txBody>
          <a:bodyPr/>
          <a:lstStyle/>
          <a:p>
            <a:pPr marL="0" indent="0" algn="l" rtl="0"/>
            <a:r>
              <a:rPr lang="es-419" sz="1600" dirty="0">
                <a:solidFill>
                  <a:srgbClr val="000000"/>
                </a:solidFill>
              </a:rPr>
              <a:t>La conmutación por paquetes divide el tráfico en paquetes que se enrutan a través de una red compartida. Permite que muchos pares de nodos se comuniquen a través del mismo canal.</a:t>
            </a:r>
          </a:p>
          <a:p>
            <a:pPr marL="0" indent="0" algn="l" rtl="0"/>
            <a:r>
              <a:rPr lang="es-419" sz="1600" dirty="0">
                <a:solidFill>
                  <a:srgbClr val="000000"/>
                </a:solidFill>
              </a:rPr>
              <a:t>Hay dos opciones tradicionales (heredadas) de conmutación de </a:t>
            </a:r>
            <a:r>
              <a:rPr lang="es-419" sz="1600" dirty="0" smtClean="0">
                <a:solidFill>
                  <a:srgbClr val="000000"/>
                </a:solidFill>
              </a:rPr>
              <a:t>paquetes:</a:t>
            </a:r>
            <a:endParaRPr lang="es-419" sz="1600" dirty="0">
              <a:solidFill>
                <a:srgbClr val="000000"/>
              </a:solidFill>
            </a:endParaRPr>
          </a:p>
          <a:p>
            <a:pPr marL="0" indent="0" algn="l" rtl="0"/>
            <a:r>
              <a:rPr lang="es-419" sz="1600" b="1" dirty="0">
                <a:solidFill>
                  <a:srgbClr val="000000"/>
                </a:solidFill>
              </a:rPr>
              <a:t>Frame Relay</a:t>
            </a:r>
          </a:p>
          <a:p>
            <a:pPr marL="285750" indent="-285750" algn="l" rtl="0">
              <a:buFont typeface="Arial" panose="020B0604020202020204" pitchFamily="34" charset="0"/>
              <a:buChar char="•"/>
            </a:pPr>
            <a:r>
              <a:rPr lang="es-419" sz="1600" dirty="0">
                <a:solidFill>
                  <a:srgbClr val="000000"/>
                </a:solidFill>
              </a:rPr>
              <a:t>La retransmisión de tramas (Frame Relay) es una tecnología WAN multiacceso sin difusión (NBMA) simple de capa 2 que se utiliza para interconectar las redes LAN de una empresa.</a:t>
            </a:r>
          </a:p>
          <a:p>
            <a:pPr marL="285750" indent="-285750" algn="l" rtl="0">
              <a:buFont typeface="Arial" panose="020B0604020202020204" pitchFamily="34" charset="0"/>
              <a:buChar char="•"/>
            </a:pPr>
            <a:r>
              <a:rPr lang="es-419" sz="1600" dirty="0">
                <a:solidFill>
                  <a:srgbClr val="000000"/>
                </a:solidFill>
              </a:rPr>
              <a:t>Frame Relay crea PVC que se identifican únicamente por un identificador de conexión de enlace de datos (DLCI).</a:t>
            </a:r>
          </a:p>
          <a:p>
            <a:pPr marL="0" indent="0" algn="l" rtl="0"/>
            <a:r>
              <a:rPr lang="es-419" sz="1600" b="1" dirty="0">
                <a:solidFill>
                  <a:srgbClr val="000000"/>
                </a:solidFill>
              </a:rPr>
              <a:t>Modo de Transferencia Asíncrona (ATM, asynchronous transfer mode)</a:t>
            </a:r>
          </a:p>
          <a:p>
            <a:pPr marL="285750" indent="-285750" algn="l" rtl="0">
              <a:buFont typeface="Arial" panose="020B0604020202020204" pitchFamily="34" charset="0"/>
              <a:buChar char="•"/>
            </a:pPr>
            <a:r>
              <a:rPr lang="es-419" sz="1600" dirty="0">
                <a:solidFill>
                  <a:srgbClr val="000000"/>
                </a:solidFill>
              </a:rPr>
              <a:t>La tecnología del Modo de Transferencia Asíncrona (ATM) puede transferir voz, video y datos a través de redes privadas y públicas. </a:t>
            </a:r>
          </a:p>
          <a:p>
            <a:pPr marL="285750" indent="-285750" algn="l" rtl="0">
              <a:buFont typeface="Arial" panose="020B0604020202020204" pitchFamily="34" charset="0"/>
              <a:buChar char="•"/>
            </a:pPr>
            <a:r>
              <a:rPr lang="es-419" sz="1600" dirty="0">
                <a:solidFill>
                  <a:srgbClr val="000000"/>
                </a:solidFill>
              </a:rPr>
              <a:t>ATM construye sobre una arquitectura basada en celdas, en vez de una arquitectura basada en tramas. Las celdas ATM tienen siempre una longitud fija de 53 bytes.</a:t>
            </a:r>
          </a:p>
          <a:p>
            <a:pPr marL="0" indent="0" algn="l"/>
            <a:endParaRPr lang="en-US" sz="1200" dirty="0">
              <a:solidFill>
                <a:srgbClr val="000000"/>
              </a:solidFill>
            </a:endParaRPr>
          </a:p>
        </p:txBody>
      </p:sp>
      <p:sp>
        <p:nvSpPr>
          <p:cNvPr id="2" name="Rectangle 1">
            <a:extLst>
              <a:ext uri="{FF2B5EF4-FFF2-40B4-BE49-F238E27FC236}">
                <a16:creationId xmlns:a16="http://schemas.microsoft.com/office/drawing/2014/main" xmlns="" id="{054B6ABD-2EB1-4B38-A314-9870FADF8FD9}"/>
              </a:ext>
            </a:extLst>
          </p:cNvPr>
          <p:cNvSpPr/>
          <p:nvPr/>
        </p:nvSpPr>
        <p:spPr>
          <a:xfrm>
            <a:off x="431969" y="4288081"/>
            <a:ext cx="8534399" cy="276999"/>
          </a:xfrm>
          <a:prstGeom prst="rect">
            <a:avLst/>
          </a:prstGeom>
        </p:spPr>
        <p:txBody>
          <a:bodyPr wrap="square">
            <a:spAutoFit/>
          </a:bodyPr>
          <a:lstStyle/>
          <a:p>
            <a:pPr rtl="0"/>
            <a:r>
              <a:rPr lang="es-419" sz="1200" b="1">
                <a:solidFill>
                  <a:srgbClr val="000000"/>
                </a:solidFill>
              </a:rPr>
              <a:t>Nota</a:t>
            </a:r>
            <a:r>
              <a:rPr lang="es-419" sz="1200">
                <a:solidFill>
                  <a:srgbClr val="000000"/>
                </a:solidFill>
              </a:rPr>
              <a:t>: Las redes de Frame Relay y ATM han sido reemplazadas en gran medida por soluciones Metro Ethernet más rápidas y basadas en Internet. </a:t>
            </a:r>
          </a:p>
        </p:txBody>
      </p:sp>
    </p:spTree>
    <p:extLst>
      <p:ext uri="{BB962C8B-B14F-4D97-AF65-F5344CB8AC3E}">
        <p14:creationId xmlns:p14="http://schemas.microsoft.com/office/powerpoint/2010/main" xmlns="" val="1053132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7.4 Conectividad WAN moderna</a:t>
            </a:r>
          </a:p>
        </p:txBody>
      </p:sp>
    </p:spTree>
    <p:custDataLst>
      <p:tags r:id="rId1"/>
    </p:custDataLst>
    <p:extLst>
      <p:ext uri="{BB962C8B-B14F-4D97-AF65-F5344CB8AC3E}">
        <p14:creationId xmlns:p14="http://schemas.microsoft.com/office/powerpoint/2010/main" xmlns="" val="4180669153"/>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WAN Moderna</a:t>
            </a:r>
            <a:r>
              <a:rPr lang="en-US"/>
              <a:t/>
            </a:r>
            <a:br>
              <a:rPr lang="en-US"/>
            </a:br>
            <a:r>
              <a:rPr lang="es-419" sz="2400"/>
              <a:t> WAN Modernas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0" y="855419"/>
            <a:ext cx="4140030" cy="3686436"/>
          </a:xfrm>
        </p:spPr>
        <p:txBody>
          <a:bodyPr/>
          <a:lstStyle/>
          <a:p>
            <a:pPr marL="0" indent="0" algn="l" rtl="0"/>
            <a:r>
              <a:rPr lang="es-419" sz="1600">
                <a:solidFill>
                  <a:srgbClr val="000000"/>
                </a:solidFill>
              </a:rPr>
              <a:t>Las WANS modernas tienen más opciones de conectividad que los WAN tradicionales. </a:t>
            </a:r>
          </a:p>
          <a:p>
            <a:pPr marL="285750" indent="-285750" algn="l" rtl="0">
              <a:buFont typeface="Arial" panose="020B0604020202020204" pitchFamily="34" charset="0"/>
              <a:buChar char="•"/>
            </a:pPr>
            <a:r>
              <a:rPr lang="es-419" sz="1600">
                <a:solidFill>
                  <a:srgbClr val="000000"/>
                </a:solidFill>
              </a:rPr>
              <a:t>Las empresas ahora requieren opciones de conectividad WAN más rápidas y flexibles.</a:t>
            </a:r>
          </a:p>
          <a:p>
            <a:pPr marL="285750" indent="-285750" algn="l" rtl="0">
              <a:buFont typeface="Arial" panose="020B0604020202020204" pitchFamily="34" charset="0"/>
              <a:buChar char="•"/>
            </a:pPr>
            <a:r>
              <a:rPr lang="es-419" sz="1600">
                <a:solidFill>
                  <a:srgbClr val="000000"/>
                </a:solidFill>
              </a:rPr>
              <a:t>Las opciones de conectividad WAN tradicionales han disminuido rápidamente en uso porque ya no están disponibles, son demasiado caras o tienen un ancho de banda limitado.</a:t>
            </a:r>
          </a:p>
        </p:txBody>
      </p:sp>
      <p:pic>
        <p:nvPicPr>
          <p:cNvPr id="5" name="Picture 4">
            <a:extLst>
              <a:ext uri="{FF2B5EF4-FFF2-40B4-BE49-F238E27FC236}">
                <a16:creationId xmlns:a16="http://schemas.microsoft.com/office/drawing/2014/main" xmlns="" id="{34A66A3D-C676-4213-A237-1D85A43788C1}"/>
              </a:ext>
            </a:extLst>
          </p:cNvPr>
          <p:cNvPicPr>
            <a:picLocks noChangeAspect="1"/>
          </p:cNvPicPr>
          <p:nvPr/>
        </p:nvPicPr>
        <p:blipFill>
          <a:blip r:embed="rId3"/>
          <a:stretch>
            <a:fillRect/>
          </a:stretch>
        </p:blipFill>
        <p:spPr>
          <a:xfrm>
            <a:off x="4572000" y="1612132"/>
            <a:ext cx="4302463" cy="1919236"/>
          </a:xfrm>
          <a:prstGeom prst="rect">
            <a:avLst/>
          </a:prstGeom>
        </p:spPr>
      </p:pic>
      <p:sp>
        <p:nvSpPr>
          <p:cNvPr id="6" name="Rectangle 5">
            <a:extLst>
              <a:ext uri="{FF2B5EF4-FFF2-40B4-BE49-F238E27FC236}">
                <a16:creationId xmlns:a16="http://schemas.microsoft.com/office/drawing/2014/main" xmlns="" id="{4E5305D3-8C2D-41A7-BD03-607E65787005}"/>
              </a:ext>
            </a:extLst>
          </p:cNvPr>
          <p:cNvSpPr/>
          <p:nvPr/>
        </p:nvSpPr>
        <p:spPr>
          <a:xfrm>
            <a:off x="4572000" y="3654950"/>
            <a:ext cx="4302463" cy="523220"/>
          </a:xfrm>
          <a:prstGeom prst="rect">
            <a:avLst/>
          </a:prstGeom>
        </p:spPr>
        <p:txBody>
          <a:bodyPr wrap="square">
            <a:spAutoFit/>
          </a:bodyPr>
          <a:lstStyle/>
          <a:p>
            <a:pPr rtl="0"/>
            <a:r>
              <a:rPr lang="es-419" sz="1400">
                <a:solidFill>
                  <a:srgbClr val="000000"/>
                </a:solidFill>
              </a:rPr>
              <a:t>La figura muestra las conexiones de bucle local más probable que se encuentran hoy en día.</a:t>
            </a:r>
          </a:p>
        </p:txBody>
      </p:sp>
    </p:spTree>
    <p:extLst>
      <p:ext uri="{BB962C8B-B14F-4D97-AF65-F5344CB8AC3E}">
        <p14:creationId xmlns:p14="http://schemas.microsoft.com/office/powerpoint/2010/main" xmlns="" val="17787048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WAN Moderna </a:t>
            </a:r>
            <a:r>
              <a:rPr lang="en-US"/>
              <a:t/>
            </a:r>
            <a:br>
              <a:rPr lang="en-US"/>
            </a:br>
            <a:r>
              <a:rPr lang="es-419" sz="2400"/>
              <a:t>Opciones de conectividad WAN modernas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84841" y="665203"/>
            <a:ext cx="4487159" cy="3810018"/>
          </a:xfrm>
        </p:spPr>
        <p:txBody>
          <a:bodyPr/>
          <a:lstStyle/>
          <a:p>
            <a:pPr marL="0" indent="0" algn="l" rtl="0"/>
            <a:r>
              <a:rPr lang="es-419" sz="1450">
                <a:solidFill>
                  <a:srgbClr val="000000"/>
                </a:solidFill>
              </a:rPr>
              <a:t>Las nuevas tecnologías están surgiendo continuamente. La figura resume las opciones modernas de conectividad WAN.</a:t>
            </a:r>
          </a:p>
          <a:p>
            <a:pPr marL="0" indent="0" algn="l" rtl="0"/>
            <a:r>
              <a:rPr lang="es-419" sz="1400" b="1">
                <a:solidFill>
                  <a:srgbClr val="000000"/>
                </a:solidFill>
              </a:rPr>
              <a:t>Banda ancha dedicada</a:t>
            </a:r>
          </a:p>
          <a:p>
            <a:pPr marL="171450" indent="-171450" algn="l" rtl="0">
              <a:buFont typeface="Arial" panose="020B0604020202020204" pitchFamily="34" charset="0"/>
              <a:buChar char="•"/>
            </a:pPr>
            <a:r>
              <a:rPr lang="es-419" sz="1400">
                <a:solidFill>
                  <a:srgbClr val="000000"/>
                </a:solidFill>
              </a:rPr>
              <a:t>Una organización puede instalar fibra de forma independiente para conectar ubicaciones remotas directamente entre sí. </a:t>
            </a:r>
          </a:p>
          <a:p>
            <a:pPr marL="171450" indent="-171450" algn="l" rtl="0">
              <a:buFont typeface="Arial" panose="020B0604020202020204" pitchFamily="34" charset="0"/>
              <a:buChar char="•"/>
            </a:pPr>
            <a:r>
              <a:rPr lang="es-419" sz="1400">
                <a:solidFill>
                  <a:srgbClr val="000000"/>
                </a:solidFill>
              </a:rPr>
              <a:t>La fibra oscura se puede alquilar o comprar a un proveedor. </a:t>
            </a:r>
          </a:p>
          <a:p>
            <a:pPr marL="0" indent="0" algn="l" rtl="0"/>
            <a:r>
              <a:rPr lang="es-419" sz="1400" b="1">
                <a:solidFill>
                  <a:srgbClr val="000000"/>
                </a:solidFill>
              </a:rPr>
              <a:t>Conmutada por paquetes</a:t>
            </a:r>
          </a:p>
          <a:p>
            <a:pPr marL="171450" indent="-171450" algn="l" rtl="0">
              <a:buFont typeface="Arial" panose="020B0604020202020204" pitchFamily="34" charset="0"/>
              <a:buChar char="•"/>
            </a:pPr>
            <a:r>
              <a:rPr lang="es-419" sz="1400">
                <a:solidFill>
                  <a:srgbClr val="000000"/>
                </a:solidFill>
              </a:rPr>
              <a:t>Metro Ethernet — Reemplazar muchas opciones WAN tradicionales. </a:t>
            </a:r>
          </a:p>
          <a:p>
            <a:pPr marL="171450" indent="-171450" algn="l" rtl="0">
              <a:buFont typeface="Arial" panose="020B0604020202020204" pitchFamily="34" charset="0"/>
              <a:buChar char="•"/>
            </a:pPr>
            <a:r>
              <a:rPr lang="es-419" sz="1400">
                <a:solidFill>
                  <a:srgbClr val="000000"/>
                </a:solidFill>
              </a:rPr>
              <a:t>MPLS: permite que los sitios se conecten al proveedor independientemente de sus tecnologías de acceso.</a:t>
            </a:r>
          </a:p>
          <a:p>
            <a:pPr marL="0" indent="0" algn="l" rtl="0"/>
            <a:r>
              <a:rPr lang="es-419" sz="1400" b="1">
                <a:solidFill>
                  <a:srgbClr val="000000"/>
                </a:solidFill>
              </a:rPr>
              <a:t>Banda ancha basada en Internet</a:t>
            </a:r>
          </a:p>
          <a:p>
            <a:pPr marL="171450" indent="-171450" algn="l" rtl="0">
              <a:buFont typeface="Arial" panose="020B0604020202020204" pitchFamily="34" charset="0"/>
              <a:buChar char="•"/>
            </a:pPr>
            <a:r>
              <a:rPr lang="es-419" sz="1400">
                <a:solidFill>
                  <a:srgbClr val="000000"/>
                </a:solidFill>
              </a:rPr>
              <a:t>Actualmente, las organizaciones utilizan habitualmente la infraestructura global de Internet para la conectividad WAN.</a:t>
            </a:r>
          </a:p>
          <a:p>
            <a:pPr marL="0" indent="0" algn="l"/>
            <a:endParaRPr lang="en-US" sz="1200">
              <a:solidFill>
                <a:srgbClr val="000000"/>
              </a:solidFill>
            </a:endParaRPr>
          </a:p>
        </p:txBody>
      </p:sp>
      <p:pic>
        <p:nvPicPr>
          <p:cNvPr id="2" name="Picture 1">
            <a:extLst>
              <a:ext uri="{FF2B5EF4-FFF2-40B4-BE49-F238E27FC236}">
                <a16:creationId xmlns:a16="http://schemas.microsoft.com/office/drawing/2014/main" xmlns="" id="{F4849B3D-65E9-4436-A564-1F7338B2497D}"/>
              </a:ext>
            </a:extLst>
          </p:cNvPr>
          <p:cNvPicPr>
            <a:picLocks noChangeAspect="1"/>
          </p:cNvPicPr>
          <p:nvPr/>
        </p:nvPicPr>
        <p:blipFill>
          <a:blip r:embed="rId3"/>
          <a:stretch>
            <a:fillRect/>
          </a:stretch>
        </p:blipFill>
        <p:spPr>
          <a:xfrm>
            <a:off x="4688070" y="1223864"/>
            <a:ext cx="4161439" cy="2692696"/>
          </a:xfrm>
          <a:prstGeom prst="rect">
            <a:avLst/>
          </a:prstGeom>
        </p:spPr>
      </p:pic>
    </p:spTree>
    <p:extLst>
      <p:ext uri="{BB962C8B-B14F-4D97-AF65-F5344CB8AC3E}">
        <p14:creationId xmlns:p14="http://schemas.microsoft.com/office/powerpoint/2010/main" xmlns="" val="1145638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Moderna conectividad WAN</a:t>
            </a:r>
            <a:r>
              <a:rPr lang="en-US"/>
              <a:t/>
            </a:r>
            <a:br>
              <a:rPr lang="en-US"/>
            </a:br>
            <a:r>
              <a:rPr lang="es-419" sz="2400"/>
              <a:t>Ethernet WAN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169683" y="731837"/>
            <a:ext cx="4719039" cy="3377992"/>
          </a:xfrm>
        </p:spPr>
        <p:txBody>
          <a:bodyPr/>
          <a:lstStyle/>
          <a:p>
            <a:pPr marL="0" indent="0" algn="l" rtl="0"/>
            <a:r>
              <a:rPr lang="es-419" sz="1600">
                <a:solidFill>
                  <a:srgbClr val="000000"/>
                </a:solidFill>
              </a:rPr>
              <a:t>Los proveedores de servicios ahora ofrecen servicio WAN Ethernet con cableado de fibra óptica. </a:t>
            </a:r>
          </a:p>
          <a:p>
            <a:pPr marL="0" indent="0" algn="l" rtl="0"/>
            <a:r>
              <a:rPr lang="es-419" sz="1600">
                <a:solidFill>
                  <a:srgbClr val="000000"/>
                </a:solidFill>
              </a:rPr>
              <a:t>El servicio WAN Ethernet puede ir por muchos nombres, incluidos los siguientes:</a:t>
            </a:r>
          </a:p>
          <a:p>
            <a:pPr marL="285750" indent="-285750" algn="l" rtl="0">
              <a:buFont typeface="Arial" panose="020B0604020202020204" pitchFamily="34" charset="0"/>
              <a:buChar char="•"/>
            </a:pPr>
            <a:r>
              <a:rPr lang="es-419" sz="1600" b="1">
                <a:solidFill>
                  <a:srgbClr val="000000"/>
                </a:solidFill>
              </a:rPr>
              <a:t>Ethernet metropolitana (MetroE)</a:t>
            </a:r>
          </a:p>
          <a:p>
            <a:pPr marL="285750" indent="-285750" algn="l" rtl="0">
              <a:buFont typeface="Arial" panose="020B0604020202020204" pitchFamily="34" charset="0"/>
              <a:buChar char="•"/>
            </a:pPr>
            <a:r>
              <a:rPr lang="es-419" sz="1600" b="1">
                <a:solidFill>
                  <a:srgbClr val="000000"/>
                </a:solidFill>
              </a:rPr>
              <a:t>Ethernet sobre MPLS</a:t>
            </a:r>
          </a:p>
          <a:p>
            <a:pPr marL="285750" indent="-285750" algn="l" rtl="0">
              <a:buFont typeface="Arial" panose="020B0604020202020204" pitchFamily="34" charset="0"/>
              <a:buChar char="•"/>
            </a:pPr>
            <a:r>
              <a:rPr lang="es-419" sz="1600" b="1">
                <a:solidFill>
                  <a:srgbClr val="000000"/>
                </a:solidFill>
              </a:rPr>
              <a:t>Servicio de LAN privada virtual (VPLS)</a:t>
            </a:r>
          </a:p>
          <a:p>
            <a:pPr marL="0" indent="0" algn="l" rtl="0"/>
            <a:r>
              <a:rPr lang="es-419" sz="1600">
                <a:solidFill>
                  <a:srgbClr val="000000"/>
                </a:solidFill>
              </a:rPr>
              <a:t>Existen varios beneficios de una WAN Ethernet:</a:t>
            </a:r>
          </a:p>
          <a:p>
            <a:pPr marL="285750" indent="-285750" algn="l" rtl="0">
              <a:buFont typeface="Arial" panose="020B0604020202020204" pitchFamily="34" charset="0"/>
              <a:buChar char="•"/>
            </a:pPr>
            <a:r>
              <a:rPr lang="es-419" sz="1600" b="1">
                <a:solidFill>
                  <a:srgbClr val="000000"/>
                </a:solidFill>
              </a:rPr>
              <a:t>Gastos y administración reducidos.</a:t>
            </a:r>
          </a:p>
          <a:p>
            <a:pPr marL="285750" indent="-285750" algn="l" rtl="0">
              <a:buFont typeface="Arial" panose="020B0604020202020204" pitchFamily="34" charset="0"/>
              <a:buChar char="•"/>
            </a:pPr>
            <a:r>
              <a:rPr lang="es-419" sz="1600" b="1">
                <a:solidFill>
                  <a:srgbClr val="000000"/>
                </a:solidFill>
              </a:rPr>
              <a:t>Fácil integración con las redes existentes.</a:t>
            </a:r>
          </a:p>
          <a:p>
            <a:pPr marL="285750" indent="-285750" algn="l" rtl="0">
              <a:buFont typeface="Arial" panose="020B0604020202020204" pitchFamily="34" charset="0"/>
              <a:buChar char="•"/>
            </a:pPr>
            <a:r>
              <a:rPr lang="es-419" sz="1600" b="1">
                <a:solidFill>
                  <a:srgbClr val="000000"/>
                </a:solidFill>
              </a:rPr>
              <a:t>Mejoramiento de la productividad de la empresa.</a:t>
            </a:r>
          </a:p>
          <a:p>
            <a:pPr marL="0" indent="0" algn="l"/>
            <a:endParaRPr lang="en-US" sz="1600">
              <a:solidFill>
                <a:srgbClr val="000000"/>
              </a:solidFill>
            </a:endParaRPr>
          </a:p>
        </p:txBody>
      </p:sp>
      <p:sp>
        <p:nvSpPr>
          <p:cNvPr id="6" name="Rectangle 5">
            <a:extLst>
              <a:ext uri="{FF2B5EF4-FFF2-40B4-BE49-F238E27FC236}">
                <a16:creationId xmlns:a16="http://schemas.microsoft.com/office/drawing/2014/main" xmlns="" id="{E4D0CA5C-8266-4D50-A779-F25F27115F15}"/>
              </a:ext>
            </a:extLst>
          </p:cNvPr>
          <p:cNvSpPr/>
          <p:nvPr/>
        </p:nvSpPr>
        <p:spPr>
          <a:xfrm>
            <a:off x="552161" y="4322537"/>
            <a:ext cx="8039677" cy="523220"/>
          </a:xfrm>
          <a:prstGeom prst="rect">
            <a:avLst/>
          </a:prstGeom>
        </p:spPr>
        <p:txBody>
          <a:bodyPr wrap="square">
            <a:spAutoFit/>
          </a:bodyPr>
          <a:lstStyle/>
          <a:p>
            <a:pPr rtl="0"/>
            <a:r>
              <a:rPr lang="es-419" sz="1400" b="1" err="1">
                <a:solidFill>
                  <a:srgbClr val="000000"/>
                </a:solidFill>
              </a:rPr>
              <a:t>Nota</a:t>
            </a:r>
            <a:r>
              <a:rPr lang="es-419" sz="1400" err="1">
                <a:solidFill>
                  <a:srgbClr val="000000"/>
                </a:solidFill>
              </a:rPr>
              <a:t>:las</a:t>
            </a:r>
            <a:r>
              <a:rPr lang="es-419" sz="1400">
                <a:solidFill>
                  <a:srgbClr val="000000"/>
                </a:solidFill>
              </a:rPr>
              <a:t> WAN Ethernet ganaron popularidad y ahora se usan comúnmente para reemplazar los tradicionales enlaces de </a:t>
            </a:r>
            <a:r>
              <a:rPr lang="es-419" sz="1400" err="1">
                <a:solidFill>
                  <a:srgbClr val="000000"/>
                </a:solidFill>
              </a:rPr>
              <a:t>Frame</a:t>
            </a:r>
            <a:r>
              <a:rPr lang="es-419" sz="1400">
                <a:solidFill>
                  <a:srgbClr val="000000"/>
                </a:solidFill>
              </a:rPr>
              <a:t> </a:t>
            </a:r>
            <a:r>
              <a:rPr lang="es-419" sz="1400" err="1">
                <a:solidFill>
                  <a:srgbClr val="000000"/>
                </a:solidFill>
              </a:rPr>
              <a:t>Relay</a:t>
            </a:r>
            <a:r>
              <a:rPr lang="es-419" sz="1400">
                <a:solidFill>
                  <a:srgbClr val="000000"/>
                </a:solidFill>
              </a:rPr>
              <a:t> y WAN ATM..</a:t>
            </a:r>
          </a:p>
        </p:txBody>
      </p:sp>
      <p:pic>
        <p:nvPicPr>
          <p:cNvPr id="5" name="Picture 4">
            <a:extLst>
              <a:ext uri="{FF2B5EF4-FFF2-40B4-BE49-F238E27FC236}">
                <a16:creationId xmlns:a16="http://schemas.microsoft.com/office/drawing/2014/main" xmlns="" id="{3907E848-AC4D-4DC2-B756-AA695169E666}"/>
              </a:ext>
            </a:extLst>
          </p:cNvPr>
          <p:cNvPicPr>
            <a:picLocks noChangeAspect="1"/>
          </p:cNvPicPr>
          <p:nvPr/>
        </p:nvPicPr>
        <p:blipFill>
          <a:blip r:embed="rId3"/>
          <a:stretch>
            <a:fillRect/>
          </a:stretch>
        </p:blipFill>
        <p:spPr>
          <a:xfrm>
            <a:off x="5086354" y="944545"/>
            <a:ext cx="3966944" cy="3254410"/>
          </a:xfrm>
          <a:prstGeom prst="rect">
            <a:avLst/>
          </a:prstGeom>
        </p:spPr>
      </p:pic>
    </p:spTree>
    <p:extLst>
      <p:ext uri="{BB962C8B-B14F-4D97-AF65-F5344CB8AC3E}">
        <p14:creationId xmlns:p14="http://schemas.microsoft.com/office/powerpoint/2010/main" xmlns="" val="10983734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WAN Moderna </a:t>
            </a:r>
            <a:r>
              <a:rPr lang="en-US"/>
              <a:t/>
            </a:r>
            <a:br>
              <a:rPr lang="en-US"/>
            </a:br>
            <a:r>
              <a:rPr lang="es-419" sz="2400"/>
              <a:t>MPLS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0" y="855419"/>
            <a:ext cx="7913518" cy="2233760"/>
          </a:xfrm>
        </p:spPr>
        <p:txBody>
          <a:bodyPr/>
          <a:lstStyle/>
          <a:p>
            <a:pPr marL="0" indent="0" algn="l" rtl="0"/>
            <a:r>
              <a:rPr lang="es-419" sz="1200" b="1" err="1">
                <a:solidFill>
                  <a:srgbClr val="000000"/>
                </a:solidFill>
              </a:rPr>
              <a:t>Multiprotocol</a:t>
            </a:r>
            <a:r>
              <a:rPr lang="es-419" sz="1200" b="1">
                <a:solidFill>
                  <a:srgbClr val="000000"/>
                </a:solidFill>
              </a:rPr>
              <a:t> </a:t>
            </a:r>
            <a:r>
              <a:rPr lang="es-419" sz="1200" b="1" err="1">
                <a:solidFill>
                  <a:srgbClr val="000000"/>
                </a:solidFill>
              </a:rPr>
              <a:t>Label</a:t>
            </a:r>
            <a:r>
              <a:rPr lang="es-419" sz="1200" b="1">
                <a:solidFill>
                  <a:srgbClr val="000000"/>
                </a:solidFill>
              </a:rPr>
              <a:t> </a:t>
            </a:r>
            <a:r>
              <a:rPr lang="es-419" sz="1200" b="1" err="1">
                <a:solidFill>
                  <a:srgbClr val="000000"/>
                </a:solidFill>
              </a:rPr>
              <a:t>Switching</a:t>
            </a:r>
            <a:r>
              <a:rPr lang="es-419" sz="1200" b="1">
                <a:solidFill>
                  <a:srgbClr val="000000"/>
                </a:solidFill>
              </a:rPr>
              <a:t> (MPLS) </a:t>
            </a:r>
            <a:r>
              <a:rPr lang="es-419" sz="1200">
                <a:solidFill>
                  <a:srgbClr val="000000"/>
                </a:solidFill>
              </a:rPr>
              <a:t>es una tecnología de enrutamiento WAN de proveedor de servicios de alto rendimiento para interconectar clientes sin tener en cuenta el método de acceso o la carga útil. </a:t>
            </a:r>
            <a:r>
              <a:rPr lang="es-419" sz="1200" b="1">
                <a:solidFill>
                  <a:srgbClr val="000000"/>
                </a:solidFill>
              </a:rPr>
              <a:t> </a:t>
            </a:r>
          </a:p>
          <a:p>
            <a:pPr marL="285750" indent="-285750" algn="l" rtl="0">
              <a:buFont typeface="Arial" panose="020B0604020202020204" pitchFamily="34" charset="0"/>
              <a:buChar char="•"/>
            </a:pPr>
            <a:r>
              <a:rPr lang="es-419" sz="1200">
                <a:solidFill>
                  <a:srgbClr val="000000"/>
                </a:solidFill>
              </a:rPr>
              <a:t>MPLS soporta una variedad de métodos de acceso de cliente (por ejemplo, Ethernet, DSL, Cable, </a:t>
            </a:r>
            <a:r>
              <a:rPr lang="es-419" sz="1200" err="1">
                <a:solidFill>
                  <a:srgbClr val="000000"/>
                </a:solidFill>
              </a:rPr>
              <a:t>Frame</a:t>
            </a:r>
            <a:r>
              <a:rPr lang="es-419" sz="1200">
                <a:solidFill>
                  <a:srgbClr val="000000"/>
                </a:solidFill>
              </a:rPr>
              <a:t> </a:t>
            </a:r>
            <a:r>
              <a:rPr lang="es-419" sz="1200" err="1">
                <a:solidFill>
                  <a:srgbClr val="000000"/>
                </a:solidFill>
              </a:rPr>
              <a:t>Relay</a:t>
            </a:r>
            <a:r>
              <a:rPr lang="es-419" sz="1200">
                <a:solidFill>
                  <a:srgbClr val="000000"/>
                </a:solidFill>
              </a:rPr>
              <a:t>).</a:t>
            </a:r>
          </a:p>
          <a:p>
            <a:pPr marL="285750" indent="-285750" algn="l" rtl="0">
              <a:buFont typeface="Arial" panose="020B0604020202020204" pitchFamily="34" charset="0"/>
              <a:buChar char="•"/>
            </a:pPr>
            <a:r>
              <a:rPr lang="es-419" sz="1200">
                <a:solidFill>
                  <a:srgbClr val="000000"/>
                </a:solidFill>
              </a:rPr>
              <a:t>MPLS puede encapsular todos los tipos de protocolos, incluido el tráfico IPv4 e IPv6.</a:t>
            </a:r>
          </a:p>
          <a:p>
            <a:pPr marL="285750" indent="-285750" algn="l" rtl="0">
              <a:buFont typeface="Arial" panose="020B0604020202020204" pitchFamily="34" charset="0"/>
              <a:buChar char="•"/>
            </a:pPr>
            <a:r>
              <a:rPr lang="es-419" sz="1200">
                <a:solidFill>
                  <a:srgbClr val="000000"/>
                </a:solidFill>
              </a:rPr>
              <a:t>Un </a:t>
            </a:r>
            <a:r>
              <a:rPr lang="es-419" sz="1200" err="1">
                <a:solidFill>
                  <a:srgbClr val="000000"/>
                </a:solidFill>
              </a:rPr>
              <a:t>router</a:t>
            </a:r>
            <a:r>
              <a:rPr lang="es-419" sz="1200">
                <a:solidFill>
                  <a:srgbClr val="000000"/>
                </a:solidFill>
              </a:rPr>
              <a:t> MPLS puede ser un </a:t>
            </a:r>
            <a:r>
              <a:rPr lang="es-419" sz="1200" err="1">
                <a:solidFill>
                  <a:srgbClr val="000000"/>
                </a:solidFill>
              </a:rPr>
              <a:t>router</a:t>
            </a:r>
            <a:r>
              <a:rPr lang="es-419" sz="1200">
                <a:solidFill>
                  <a:srgbClr val="000000"/>
                </a:solidFill>
              </a:rPr>
              <a:t> de borde de cliente (CE), un </a:t>
            </a:r>
            <a:r>
              <a:rPr lang="es-419" sz="1200" err="1">
                <a:solidFill>
                  <a:srgbClr val="000000"/>
                </a:solidFill>
              </a:rPr>
              <a:t>router</a:t>
            </a:r>
            <a:r>
              <a:rPr lang="es-419" sz="1200">
                <a:solidFill>
                  <a:srgbClr val="000000"/>
                </a:solidFill>
              </a:rPr>
              <a:t> de borde de proveedor (PE) o un </a:t>
            </a:r>
            <a:r>
              <a:rPr lang="es-419" sz="1200" err="1">
                <a:solidFill>
                  <a:srgbClr val="000000"/>
                </a:solidFill>
              </a:rPr>
              <a:t>router</a:t>
            </a:r>
            <a:r>
              <a:rPr lang="es-419" sz="1200">
                <a:solidFill>
                  <a:srgbClr val="000000"/>
                </a:solidFill>
              </a:rPr>
              <a:t> de proveedor interno (P).</a:t>
            </a:r>
          </a:p>
          <a:p>
            <a:pPr marL="285750" indent="-285750" algn="l" rtl="0">
              <a:buFont typeface="Arial" panose="020B0604020202020204" pitchFamily="34" charset="0"/>
              <a:buChar char="•"/>
            </a:pPr>
            <a:r>
              <a:rPr lang="es-419" sz="1200">
                <a:solidFill>
                  <a:srgbClr val="000000"/>
                </a:solidFill>
              </a:rPr>
              <a:t>Los </a:t>
            </a:r>
            <a:r>
              <a:rPr lang="es-419" sz="1200" err="1">
                <a:solidFill>
                  <a:srgbClr val="000000"/>
                </a:solidFill>
              </a:rPr>
              <a:t>routers</a:t>
            </a:r>
            <a:r>
              <a:rPr lang="es-419" sz="1200">
                <a:solidFill>
                  <a:srgbClr val="000000"/>
                </a:solidFill>
              </a:rPr>
              <a:t> MPLS también se denominan </a:t>
            </a:r>
            <a:r>
              <a:rPr lang="es-419" sz="1200" err="1">
                <a:solidFill>
                  <a:srgbClr val="000000"/>
                </a:solidFill>
              </a:rPr>
              <a:t>routers</a:t>
            </a:r>
            <a:r>
              <a:rPr lang="es-419" sz="1200">
                <a:solidFill>
                  <a:srgbClr val="000000"/>
                </a:solidFill>
              </a:rPr>
              <a:t> conmutados por etiquetas (LSR). Adjuntan etiquetas a paquetes que luego son utilizados por otros </a:t>
            </a:r>
            <a:r>
              <a:rPr lang="es-419" sz="1200" err="1">
                <a:solidFill>
                  <a:srgbClr val="000000"/>
                </a:solidFill>
              </a:rPr>
              <a:t>routers</a:t>
            </a:r>
            <a:r>
              <a:rPr lang="es-419" sz="1200">
                <a:solidFill>
                  <a:srgbClr val="000000"/>
                </a:solidFill>
              </a:rPr>
              <a:t> MPLS para reenviar tráfico.</a:t>
            </a:r>
          </a:p>
          <a:p>
            <a:pPr marL="285750" indent="-285750" algn="l" rtl="0">
              <a:buFont typeface="Arial" panose="020B0604020202020204" pitchFamily="34" charset="0"/>
              <a:buChar char="•"/>
            </a:pPr>
            <a:r>
              <a:rPr lang="es-419" sz="1200">
                <a:solidFill>
                  <a:srgbClr val="000000"/>
                </a:solidFill>
              </a:rPr>
              <a:t>MPLS también proporciona servicios para soporte </a:t>
            </a:r>
            <a:r>
              <a:rPr lang="es-419" sz="1200" err="1">
                <a:solidFill>
                  <a:srgbClr val="000000"/>
                </a:solidFill>
              </a:rPr>
              <a:t>QoS</a:t>
            </a:r>
            <a:r>
              <a:rPr lang="es-419" sz="1200">
                <a:solidFill>
                  <a:srgbClr val="000000"/>
                </a:solidFill>
              </a:rPr>
              <a:t>, ingeniería de tráfico, redundancia y </a:t>
            </a:r>
            <a:r>
              <a:rPr lang="es-419" sz="1200" err="1">
                <a:solidFill>
                  <a:srgbClr val="000000"/>
                </a:solidFill>
              </a:rPr>
              <a:t>VPNs</a:t>
            </a:r>
            <a:r>
              <a:rPr lang="es-419" sz="1200">
                <a:solidFill>
                  <a:srgbClr val="000000"/>
                </a:solidFill>
              </a:rPr>
              <a:t>.</a:t>
            </a:r>
          </a:p>
        </p:txBody>
      </p:sp>
      <p:pic>
        <p:nvPicPr>
          <p:cNvPr id="2" name="Picture 1">
            <a:extLst>
              <a:ext uri="{FF2B5EF4-FFF2-40B4-BE49-F238E27FC236}">
                <a16:creationId xmlns:a16="http://schemas.microsoft.com/office/drawing/2014/main" xmlns="" id="{C99D89A0-7B09-455C-81C1-A2C0B9E0D2DA}"/>
              </a:ext>
            </a:extLst>
          </p:cNvPr>
          <p:cNvPicPr>
            <a:picLocks noChangeAspect="1"/>
          </p:cNvPicPr>
          <p:nvPr/>
        </p:nvPicPr>
        <p:blipFill>
          <a:blip r:embed="rId3"/>
          <a:stretch>
            <a:fillRect/>
          </a:stretch>
        </p:blipFill>
        <p:spPr>
          <a:xfrm>
            <a:off x="2028393" y="3089179"/>
            <a:ext cx="4720672" cy="1844193"/>
          </a:xfrm>
          <a:prstGeom prst="rect">
            <a:avLst/>
          </a:prstGeom>
        </p:spPr>
      </p:pic>
    </p:spTree>
    <p:extLst>
      <p:ext uri="{BB962C8B-B14F-4D97-AF65-F5344CB8AC3E}">
        <p14:creationId xmlns:p14="http://schemas.microsoft.com/office/powerpoint/2010/main" xmlns="" val="16203101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7.5 Conectividad basada en Internet</a:t>
            </a:r>
          </a:p>
        </p:txBody>
      </p:sp>
    </p:spTree>
    <p:custDataLst>
      <p:tags r:id="rId1"/>
    </p:custDataLst>
    <p:extLst>
      <p:ext uri="{BB962C8B-B14F-4D97-AF65-F5344CB8AC3E}">
        <p14:creationId xmlns:p14="http://schemas.microsoft.com/office/powerpoint/2010/main" xmlns="" val="84944252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WANs</a:t>
            </a:r>
            <a:r>
              <a:rPr lang="en-US"/>
              <a:t/>
            </a:r>
            <a:br>
              <a:rPr lang="en-US"/>
            </a:br>
            <a:r>
              <a:rPr lang="es-419" sz="2400"/>
              <a:t>LANs y WANs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341536" y="855420"/>
            <a:ext cx="8280057" cy="615162"/>
          </a:xfrm>
        </p:spPr>
        <p:txBody>
          <a:bodyPr/>
          <a:lstStyle/>
          <a:p>
            <a:pPr marL="0" indent="0" algn="l" rtl="0"/>
            <a:r>
              <a:rPr lang="es-419" sz="1600">
                <a:solidFill>
                  <a:srgbClr val="000000"/>
                </a:solidFill>
              </a:rPr>
              <a:t>Una WAN es una red de telecomunicaciones que abarca un área geográfica relativamente grande y se requiere para conectarse más allá del límite de la LAN. </a:t>
            </a:r>
          </a:p>
        </p:txBody>
      </p:sp>
      <p:graphicFrame>
        <p:nvGraphicFramePr>
          <p:cNvPr id="8" name="Content Placeholder 6">
            <a:extLst>
              <a:ext uri="{FF2B5EF4-FFF2-40B4-BE49-F238E27FC236}">
                <a16:creationId xmlns:a16="http://schemas.microsoft.com/office/drawing/2014/main" xmlns="" id="{EFB365CF-3051-43B0-8F94-84DFE45478AE}"/>
              </a:ext>
            </a:extLst>
          </p:cNvPr>
          <p:cNvGraphicFramePr>
            <a:graphicFrameLocks/>
          </p:cNvGraphicFramePr>
          <p:nvPr>
            <p:extLst>
              <p:ext uri="{D42A27DB-BD31-4B8C-83A1-F6EECF244321}">
                <p14:modId xmlns:p14="http://schemas.microsoft.com/office/powerpoint/2010/main" xmlns="" val="3578349281"/>
              </p:ext>
            </p:extLst>
          </p:nvPr>
        </p:nvGraphicFramePr>
        <p:xfrm>
          <a:off x="341536" y="1577032"/>
          <a:ext cx="4833365" cy="3566160"/>
        </p:xfrm>
        <a:graphic>
          <a:graphicData uri="http://schemas.openxmlformats.org/drawingml/2006/table">
            <a:tbl>
              <a:tblPr firstRow="1" bandRow="1">
                <a:tableStyleId>{5C22544A-7EE6-4342-B048-85BDC9FD1C3A}</a:tableStyleId>
              </a:tblPr>
              <a:tblGrid>
                <a:gridCol w="2421761">
                  <a:extLst>
                    <a:ext uri="{9D8B030D-6E8A-4147-A177-3AD203B41FA5}">
                      <a16:colId xmlns:a16="http://schemas.microsoft.com/office/drawing/2014/main" xmlns="" val="3729139006"/>
                    </a:ext>
                  </a:extLst>
                </a:gridCol>
                <a:gridCol w="2411604">
                  <a:extLst>
                    <a:ext uri="{9D8B030D-6E8A-4147-A177-3AD203B41FA5}">
                      <a16:colId xmlns:a16="http://schemas.microsoft.com/office/drawing/2014/main" xmlns="" val="1988913492"/>
                    </a:ext>
                  </a:extLst>
                </a:gridCol>
              </a:tblGrid>
              <a:tr h="154859">
                <a:tc>
                  <a:txBody>
                    <a:bodyPr/>
                    <a:lstStyle/>
                    <a:p>
                      <a:pPr rtl="0"/>
                      <a:r>
                        <a:rPr lang="es-419" sz="1100"/>
                        <a:t>Redes de área local (LAN)</a:t>
                      </a:r>
                    </a:p>
                  </a:txBody>
                  <a:tcPr/>
                </a:tc>
                <a:tc>
                  <a:txBody>
                    <a:bodyPr/>
                    <a:lstStyle/>
                    <a:p>
                      <a:pPr rtl="0"/>
                      <a:r>
                        <a:rPr lang="es-419" sz="1100"/>
                        <a:t>Redes de área extensa (WAN)</a:t>
                      </a:r>
                    </a:p>
                  </a:txBody>
                  <a:tcPr/>
                </a:tc>
                <a:extLst>
                  <a:ext uri="{0D108BD9-81ED-4DB2-BD59-A6C34878D82A}">
                    <a16:rowId xmlns:a16="http://schemas.microsoft.com/office/drawing/2014/main" xmlns="" val="2583676789"/>
                  </a:ext>
                </a:extLst>
              </a:tr>
              <a:tr h="154859">
                <a:tc>
                  <a:txBody>
                    <a:bodyPr/>
                    <a:lstStyle/>
                    <a:p>
                      <a:pPr rtl="0"/>
                      <a:r>
                        <a:rPr lang="es-419" sz="1100"/>
                        <a:t>Las LAN proporcionan servicios de red dentro de un área geográfica pequeña.</a:t>
                      </a:r>
                    </a:p>
                  </a:txBody>
                  <a:tcPr/>
                </a:tc>
                <a:tc>
                  <a:txBody>
                    <a:bodyPr/>
                    <a:lstStyle/>
                    <a:p>
                      <a:pPr marL="0" indent="0" rtl="0">
                        <a:buFont typeface="Arial" panose="020B0604020202020204" pitchFamily="34" charset="0"/>
                        <a:buNone/>
                      </a:pPr>
                      <a:r>
                        <a:rPr lang="es-419" sz="1100"/>
                        <a:t>Una red de proveedor de servicios puede cubrir grandes áreas geográficas.</a:t>
                      </a:r>
                    </a:p>
                  </a:txBody>
                  <a:tcPr/>
                </a:tc>
                <a:extLst>
                  <a:ext uri="{0D108BD9-81ED-4DB2-BD59-A6C34878D82A}">
                    <a16:rowId xmlns:a16="http://schemas.microsoft.com/office/drawing/2014/main" xmlns="" val="3849654457"/>
                  </a:ext>
                </a:extLst>
              </a:tr>
              <a:tr h="154859">
                <a:tc>
                  <a:txBody>
                    <a:bodyPr/>
                    <a:lstStyle/>
                    <a:p>
                      <a:pPr rtl="0"/>
                      <a:r>
                        <a:rPr lang="es-419" sz="1100"/>
                        <a:t>Las LAN se utilizan para interconectar equipos locales, periféricos y otros dispositivos.</a:t>
                      </a:r>
                    </a:p>
                  </a:txBody>
                  <a:tcPr/>
                </a:tc>
                <a:tc>
                  <a:txBody>
                    <a:bodyPr/>
                    <a:lstStyle/>
                    <a:p>
                      <a:pPr marL="0" indent="0" rtl="0">
                        <a:buFont typeface="Arial" panose="020B0604020202020204" pitchFamily="34" charset="0"/>
                        <a:buNone/>
                      </a:pPr>
                      <a:r>
                        <a:rPr lang="es-419" sz="1100"/>
                        <a:t>Las WAN se utilizan para interconectar usuarios, redes y sitios remotos.</a:t>
                      </a:r>
                    </a:p>
                  </a:txBody>
                  <a:tcPr/>
                </a:tc>
                <a:extLst>
                  <a:ext uri="{0D108BD9-81ED-4DB2-BD59-A6C34878D82A}">
                    <a16:rowId xmlns:a16="http://schemas.microsoft.com/office/drawing/2014/main" xmlns="" val="235735172"/>
                  </a:ext>
                </a:extLst>
              </a:tr>
              <a:tr h="154859">
                <a:tc>
                  <a:txBody>
                    <a:bodyPr/>
                    <a:lstStyle/>
                    <a:p>
                      <a:pPr rtl="0"/>
                      <a:r>
                        <a:rPr lang="es-419" sz="1100"/>
                        <a:t>Una LAN es propiedad de una organización o un usuario doméstico y la administra.</a:t>
                      </a:r>
                    </a:p>
                  </a:txBody>
                  <a:tcPr/>
                </a:tc>
                <a:tc>
                  <a:txBody>
                    <a:bodyPr/>
                    <a:lstStyle/>
                    <a:p>
                      <a:pPr marL="0" indent="0" rtl="0">
                        <a:buFont typeface="Arial" panose="020B0604020202020204" pitchFamily="34" charset="0"/>
                        <a:buNone/>
                      </a:pPr>
                      <a:r>
                        <a:rPr lang="es-419" sz="1100"/>
                        <a:t>Las WAN son propiedad y administradas por proveedores de servicios de Internet, teléfono, cable y satélite.</a:t>
                      </a:r>
                    </a:p>
                  </a:txBody>
                  <a:tcPr/>
                </a:tc>
                <a:extLst>
                  <a:ext uri="{0D108BD9-81ED-4DB2-BD59-A6C34878D82A}">
                    <a16:rowId xmlns:a16="http://schemas.microsoft.com/office/drawing/2014/main" xmlns="" val="354468046"/>
                  </a:ext>
                </a:extLst>
              </a:tr>
              <a:tr h="154859">
                <a:tc>
                  <a:txBody>
                    <a:bodyPr/>
                    <a:lstStyle/>
                    <a:p>
                      <a:pPr rtl="0"/>
                      <a:r>
                        <a:rPr lang="es-419" sz="1100"/>
                        <a:t>Aparte de los costos de infraestructura de red, no hay tarifa por usar una LAN.</a:t>
                      </a:r>
                    </a:p>
                  </a:txBody>
                  <a:tcPr/>
                </a:tc>
                <a:tc>
                  <a:txBody>
                    <a:bodyPr/>
                    <a:lstStyle/>
                    <a:p>
                      <a:pPr marL="0" indent="0" rtl="0">
                        <a:buFont typeface="Arial" panose="020B0604020202020204" pitchFamily="34" charset="0"/>
                        <a:buNone/>
                      </a:pPr>
                      <a:r>
                        <a:rPr lang="es-419" sz="1100"/>
                        <a:t>Los servicios WAN se proporcionan por un suplemento.</a:t>
                      </a:r>
                    </a:p>
                  </a:txBody>
                  <a:tcPr/>
                </a:tc>
                <a:extLst>
                  <a:ext uri="{0D108BD9-81ED-4DB2-BD59-A6C34878D82A}">
                    <a16:rowId xmlns:a16="http://schemas.microsoft.com/office/drawing/2014/main" xmlns="" val="1458107787"/>
                  </a:ext>
                </a:extLst>
              </a:tr>
              <a:tr h="154859">
                <a:tc>
                  <a:txBody>
                    <a:bodyPr/>
                    <a:lstStyle/>
                    <a:p>
                      <a:pPr rtl="0"/>
                      <a:r>
                        <a:rPr lang="es-419" sz="1100"/>
                        <a:t>Las LAN proporcionan altas velocidades de ancho de banda mediante servicios Ethernet y Wi-Fi por cable.</a:t>
                      </a:r>
                    </a:p>
                  </a:txBody>
                  <a:tcPr/>
                </a:tc>
                <a:tc>
                  <a:txBody>
                    <a:bodyPr/>
                    <a:lstStyle/>
                    <a:p>
                      <a:pPr marL="0" indent="0" rtl="0">
                        <a:buFont typeface="Arial" panose="020B0604020202020204" pitchFamily="34" charset="0"/>
                        <a:buNone/>
                      </a:pPr>
                      <a:r>
                        <a:rPr lang="es-419" sz="1100"/>
                        <a:t>Los proveedores de WAN ofrecen velocidades de ancho de banda bajas a altas, a largas distancias.</a:t>
                      </a:r>
                    </a:p>
                  </a:txBody>
                  <a:tcPr/>
                </a:tc>
                <a:extLst>
                  <a:ext uri="{0D108BD9-81ED-4DB2-BD59-A6C34878D82A}">
                    <a16:rowId xmlns:a16="http://schemas.microsoft.com/office/drawing/2014/main" xmlns="" val="2495454272"/>
                  </a:ext>
                </a:extLst>
              </a:tr>
            </a:tbl>
          </a:graphicData>
        </a:graphic>
      </p:graphicFrame>
      <p:pic>
        <p:nvPicPr>
          <p:cNvPr id="9" name="Picture 8">
            <a:extLst>
              <a:ext uri="{FF2B5EF4-FFF2-40B4-BE49-F238E27FC236}">
                <a16:creationId xmlns:a16="http://schemas.microsoft.com/office/drawing/2014/main" xmlns="" id="{8E816855-14A9-4150-9668-FDE95DF65297}"/>
              </a:ext>
            </a:extLst>
          </p:cNvPr>
          <p:cNvPicPr>
            <a:picLocks noChangeAspect="1"/>
          </p:cNvPicPr>
          <p:nvPr/>
        </p:nvPicPr>
        <p:blipFill>
          <a:blip r:embed="rId3"/>
          <a:stretch>
            <a:fillRect/>
          </a:stretch>
        </p:blipFill>
        <p:spPr>
          <a:xfrm>
            <a:off x="5313756" y="1824662"/>
            <a:ext cx="3398272" cy="2343926"/>
          </a:xfrm>
          <a:prstGeom prst="rect">
            <a:avLst/>
          </a:prstGeom>
        </p:spPr>
      </p:pic>
    </p:spTree>
    <p:extLst>
      <p:ext uri="{BB962C8B-B14F-4D97-AF65-F5344CB8AC3E}">
        <p14:creationId xmlns:p14="http://schemas.microsoft.com/office/powerpoint/2010/main" xmlns="" val="41703955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basada en</a:t>
            </a:r>
            <a:r>
              <a:rPr lang="en-US"/>
              <a:t/>
            </a:r>
            <a:br>
              <a:rPr lang="en-US"/>
            </a:br>
            <a:r>
              <a:rPr lang="es-419" sz="2400"/>
              <a:t>Internet Opciones de conectividad basada en Internet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0" y="637570"/>
            <a:ext cx="5213023" cy="4021032"/>
          </a:xfrm>
        </p:spPr>
        <p:txBody>
          <a:bodyPr/>
          <a:lstStyle/>
          <a:p>
            <a:pPr marL="0" indent="0" algn="l" rtl="0"/>
            <a:r>
              <a:rPr lang="es-419" sz="1400">
                <a:solidFill>
                  <a:srgbClr val="000000"/>
                </a:solidFill>
              </a:rPr>
              <a:t>La conectividad de banda ancha basada en Internet es una alternativa al uso de opciones WAN dedicadas.</a:t>
            </a:r>
          </a:p>
          <a:p>
            <a:pPr marL="0" indent="0" algn="l" rtl="0"/>
            <a:r>
              <a:rPr lang="es-419" sz="1400">
                <a:solidFill>
                  <a:srgbClr val="000000"/>
                </a:solidFill>
              </a:rPr>
              <a:t>La conectividad basada en Internet se puede dividir en opciones cableadas e inalámbricas.</a:t>
            </a:r>
          </a:p>
          <a:p>
            <a:pPr marL="0" indent="0" algn="l" rtl="0"/>
            <a:r>
              <a:rPr lang="es-419" sz="1400" b="1">
                <a:solidFill>
                  <a:srgbClr val="000000"/>
                </a:solidFill>
              </a:rPr>
              <a:t>Opciones con cable</a:t>
            </a:r>
          </a:p>
          <a:p>
            <a:pPr marL="285750" indent="-285750" algn="l" rtl="0">
              <a:buFont typeface="Arial" panose="020B0604020202020204" pitchFamily="34" charset="0"/>
              <a:buChar char="•"/>
            </a:pPr>
            <a:r>
              <a:rPr lang="es-419" sz="1400">
                <a:solidFill>
                  <a:srgbClr val="000000"/>
                </a:solidFill>
              </a:rPr>
              <a:t>Las opciones cableadas utilizan cableado permanente (por ejemplo, cobre o fibra) para proporcionar ancho de banda consistente y reducir las tasas de error y la latencia. Ejemplos: DSL, las conexiones de TV por cable y las redes de fibra óptica.</a:t>
            </a:r>
          </a:p>
          <a:p>
            <a:pPr marL="0" indent="0" algn="l" rtl="0"/>
            <a:r>
              <a:rPr lang="es-419" sz="1400" b="1">
                <a:solidFill>
                  <a:srgbClr val="000000"/>
                </a:solidFill>
              </a:rPr>
              <a:t>Opciones inalámbricas</a:t>
            </a:r>
          </a:p>
          <a:p>
            <a:pPr marL="285750" indent="-285750" algn="l" rtl="0">
              <a:buFont typeface="Arial" panose="020B0604020202020204" pitchFamily="34" charset="0"/>
              <a:buChar char="•"/>
            </a:pPr>
            <a:r>
              <a:rPr lang="es-419" sz="1400">
                <a:solidFill>
                  <a:srgbClr val="000000"/>
                </a:solidFill>
              </a:rPr>
              <a:t>Las opciones inalámbricas son menos costosas de implementar en comparación con otras opciones de conectividad WAN porque utilizan ondas de radio en lugar de medios cableados para transmitir datos. Ejemplos: los servicios de Internet celulares 3G/4G/5G o satelitales.</a:t>
            </a:r>
          </a:p>
          <a:p>
            <a:pPr marL="285750" indent="-285750" algn="l" rtl="0">
              <a:buFont typeface="Arial" panose="020B0604020202020204" pitchFamily="34" charset="0"/>
              <a:buChar char="•"/>
            </a:pPr>
            <a:r>
              <a:rPr lang="es-419" sz="1400">
                <a:solidFill>
                  <a:srgbClr val="000000"/>
                </a:solidFill>
              </a:rPr>
              <a:t>Las señales inalámbricas pueden verse afectadas negativamente por factores como la distancia de las torres de radio, la interferencia de otras fuentes y el clima.</a:t>
            </a:r>
          </a:p>
        </p:txBody>
      </p:sp>
      <p:pic>
        <p:nvPicPr>
          <p:cNvPr id="5" name="Picture 4">
            <a:extLst>
              <a:ext uri="{FF2B5EF4-FFF2-40B4-BE49-F238E27FC236}">
                <a16:creationId xmlns:a16="http://schemas.microsoft.com/office/drawing/2014/main" xmlns="" id="{93B89D7F-7669-4348-9232-D6267E2163C5}"/>
              </a:ext>
            </a:extLst>
          </p:cNvPr>
          <p:cNvPicPr>
            <a:picLocks noChangeAspect="1"/>
          </p:cNvPicPr>
          <p:nvPr/>
        </p:nvPicPr>
        <p:blipFill>
          <a:blip r:embed="rId3"/>
          <a:stretch>
            <a:fillRect/>
          </a:stretch>
        </p:blipFill>
        <p:spPr>
          <a:xfrm>
            <a:off x="5220144" y="1066435"/>
            <a:ext cx="3923856" cy="2792133"/>
          </a:xfrm>
          <a:prstGeom prst="rect">
            <a:avLst/>
          </a:prstGeom>
        </p:spPr>
      </p:pic>
    </p:spTree>
    <p:extLst>
      <p:ext uri="{BB962C8B-B14F-4D97-AF65-F5344CB8AC3E}">
        <p14:creationId xmlns:p14="http://schemas.microsoft.com/office/powerpoint/2010/main" xmlns="" val="17951219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basada en Internet</a:t>
            </a:r>
            <a:r>
              <a:rPr lang="en-US"/>
              <a:t/>
            </a:r>
            <a:br>
              <a:rPr lang="en-US"/>
            </a:br>
            <a:r>
              <a:rPr lang="es-419" sz="1600"/>
              <a:t> </a:t>
            </a:r>
            <a:r>
              <a:rPr lang="es-419" sz="2400"/>
              <a:t>Tecnología DSL</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179109" y="731838"/>
            <a:ext cx="4392891" cy="4021032"/>
          </a:xfrm>
        </p:spPr>
        <p:txBody>
          <a:bodyPr/>
          <a:lstStyle/>
          <a:p>
            <a:pPr marL="0" indent="0" algn="l" rtl="0"/>
            <a:r>
              <a:rPr lang="es-419" sz="1500">
                <a:solidFill>
                  <a:srgbClr val="000000"/>
                </a:solidFill>
              </a:rPr>
              <a:t>La tecnología DSL es una tecnología de conexión permanente que usa las líneas telefónicas de par trenzado existentes para transportar datos con un ancho de banda elevado y proporciona servicios IP a los suscriptores.</a:t>
            </a:r>
          </a:p>
          <a:p>
            <a:pPr marL="0" indent="0" algn="l"/>
            <a:endParaRPr lang="en-US" sz="1600">
              <a:solidFill>
                <a:srgbClr val="000000"/>
              </a:solidFill>
            </a:endParaRPr>
          </a:p>
          <a:p>
            <a:pPr marL="0" indent="0" algn="l" rtl="0"/>
            <a:r>
              <a:rPr lang="es-419" sz="1500">
                <a:solidFill>
                  <a:srgbClr val="000000"/>
                </a:solidFill>
              </a:rPr>
              <a:t>Los DSL se clasifican como DSL asimétrico (ADSL) o DSL simétrico (SDSL). </a:t>
            </a:r>
          </a:p>
          <a:p>
            <a:pPr marL="285750" indent="-285750" algn="l" rtl="0">
              <a:buFont typeface="Arial" panose="020B0604020202020204" pitchFamily="34" charset="0"/>
              <a:buChar char="•"/>
            </a:pPr>
            <a:r>
              <a:rPr lang="es-419" sz="1400">
                <a:solidFill>
                  <a:srgbClr val="000000"/>
                </a:solidFill>
              </a:rPr>
              <a:t>ADSL y ADSL2 + proporciona mayor ancho de banda descendente al usuario que el ancho de banda de carga.</a:t>
            </a:r>
          </a:p>
          <a:p>
            <a:pPr marL="285750" indent="-285750" algn="l" rtl="0">
              <a:buFont typeface="Arial" panose="020B0604020202020204" pitchFamily="34" charset="0"/>
              <a:buChar char="•"/>
            </a:pPr>
            <a:r>
              <a:rPr lang="es-419" sz="1400">
                <a:solidFill>
                  <a:srgbClr val="000000"/>
                </a:solidFill>
              </a:rPr>
              <a:t>SDSL proporciona la misma capacidad en ambas direcciones.</a:t>
            </a:r>
          </a:p>
          <a:p>
            <a:pPr marL="0" indent="0" algn="l"/>
            <a:endParaRPr lang="en-US" sz="1400">
              <a:solidFill>
                <a:srgbClr val="000000"/>
              </a:solidFill>
            </a:endParaRPr>
          </a:p>
          <a:p>
            <a:pPr marL="0" indent="0" algn="l" rtl="0"/>
            <a:r>
              <a:rPr lang="es-419" sz="1500">
                <a:solidFill>
                  <a:srgbClr val="000000"/>
                </a:solidFill>
              </a:rPr>
              <a:t>Las velocidades de transferencia DSL dependen de la extensión real del bucle local, y del tipo y la condición del cableado.</a:t>
            </a:r>
          </a:p>
        </p:txBody>
      </p:sp>
      <p:pic>
        <p:nvPicPr>
          <p:cNvPr id="2" name="Picture 1">
            <a:extLst>
              <a:ext uri="{FF2B5EF4-FFF2-40B4-BE49-F238E27FC236}">
                <a16:creationId xmlns:a16="http://schemas.microsoft.com/office/drawing/2014/main" xmlns="" id="{83C4A143-2948-4D50-A292-E7AF3FD8E5C3}"/>
              </a:ext>
            </a:extLst>
          </p:cNvPr>
          <p:cNvPicPr>
            <a:picLocks noChangeAspect="1"/>
          </p:cNvPicPr>
          <p:nvPr/>
        </p:nvPicPr>
        <p:blipFill>
          <a:blip r:embed="rId3"/>
          <a:stretch>
            <a:fillRect/>
          </a:stretch>
        </p:blipFill>
        <p:spPr>
          <a:xfrm>
            <a:off x="4772967" y="1607023"/>
            <a:ext cx="4095859" cy="1929454"/>
          </a:xfrm>
          <a:prstGeom prst="rect">
            <a:avLst/>
          </a:prstGeom>
        </p:spPr>
      </p:pic>
    </p:spTree>
    <p:extLst>
      <p:ext uri="{BB962C8B-B14F-4D97-AF65-F5344CB8AC3E}">
        <p14:creationId xmlns:p14="http://schemas.microsoft.com/office/powerpoint/2010/main" xmlns="" val="21864455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basada en Internet</a:t>
            </a:r>
            <a:r>
              <a:rPr lang="es-419" sz="2400"/>
              <a:t>ConexionesDSL</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0" y="855419"/>
            <a:ext cx="7913518" cy="2406256"/>
          </a:xfrm>
        </p:spPr>
        <p:txBody>
          <a:bodyPr/>
          <a:lstStyle/>
          <a:p>
            <a:pPr marL="0" indent="0" algn="l" rtl="0"/>
            <a:r>
              <a:rPr lang="es-419" sz="1600">
                <a:solidFill>
                  <a:srgbClr val="000000"/>
                </a:solidFill>
              </a:rPr>
              <a:t>Los proveedores de servicios implementan conexiones DSL en el bucle local. La conexión se configura entre el módem DSL y el multiplexor de acceso DSL (DSLAM).</a:t>
            </a:r>
          </a:p>
          <a:p>
            <a:pPr marL="285750" indent="-285750" algn="l" rtl="0">
              <a:buFont typeface="Arial" panose="020B0604020202020204" pitchFamily="34" charset="0"/>
              <a:buChar char="•"/>
            </a:pPr>
            <a:r>
              <a:rPr lang="es-419" sz="1600">
                <a:solidFill>
                  <a:srgbClr val="000000"/>
                </a:solidFill>
              </a:rPr>
              <a:t>El módem DSL convierte las señales Ethernet del dispositivo de teletrabajador en una señal DSL, que se transmite a un multiplexor de acceso DSL (DSLAM) en la ubicación del proveedor.</a:t>
            </a:r>
          </a:p>
          <a:p>
            <a:pPr marL="285750" indent="-285750" algn="l" rtl="0">
              <a:buFont typeface="Arial" panose="020B0604020202020204" pitchFamily="34" charset="0"/>
              <a:buChar char="•"/>
            </a:pPr>
            <a:r>
              <a:rPr lang="es-419" sz="1600">
                <a:solidFill>
                  <a:srgbClr val="000000"/>
                </a:solidFill>
              </a:rPr>
              <a:t>Un DSLAM es el dispositivo ubicado en la oficina central (CO) del proveedor y concentra las conexiones de varios suscriptores de DSL.</a:t>
            </a:r>
          </a:p>
          <a:p>
            <a:pPr marL="285750" indent="-285750" algn="l" rtl="0">
              <a:buFont typeface="Arial" panose="020B0604020202020204" pitchFamily="34" charset="0"/>
              <a:buChar char="•"/>
            </a:pPr>
            <a:r>
              <a:rPr lang="es-419" sz="1600">
                <a:solidFill>
                  <a:srgbClr val="000000"/>
                </a:solidFill>
              </a:rPr>
              <a:t>DSL no es un medio compartido. Cada usuario tiene su propia conexión directa al DSLAM. Agregar usuarios no impide el rendimiento.</a:t>
            </a:r>
          </a:p>
          <a:p>
            <a:pPr marL="0" indent="0" algn="l"/>
            <a:endParaRPr lang="en-US" sz="1600">
              <a:solidFill>
                <a:srgbClr val="000000"/>
              </a:solidFill>
            </a:endParaRPr>
          </a:p>
        </p:txBody>
      </p:sp>
      <p:pic>
        <p:nvPicPr>
          <p:cNvPr id="5" name="Picture 4">
            <a:extLst>
              <a:ext uri="{FF2B5EF4-FFF2-40B4-BE49-F238E27FC236}">
                <a16:creationId xmlns:a16="http://schemas.microsoft.com/office/drawing/2014/main" xmlns="" id="{6C4153FB-EA3C-4DDD-9A09-54291D2E696F}"/>
              </a:ext>
            </a:extLst>
          </p:cNvPr>
          <p:cNvPicPr>
            <a:picLocks noChangeAspect="1"/>
          </p:cNvPicPr>
          <p:nvPr/>
        </p:nvPicPr>
        <p:blipFill>
          <a:blip r:embed="rId3"/>
          <a:stretch>
            <a:fillRect/>
          </a:stretch>
        </p:blipFill>
        <p:spPr>
          <a:xfrm>
            <a:off x="2089944" y="3402351"/>
            <a:ext cx="4964111" cy="1207486"/>
          </a:xfrm>
          <a:prstGeom prst="rect">
            <a:avLst/>
          </a:prstGeom>
        </p:spPr>
      </p:pic>
    </p:spTree>
    <p:extLst>
      <p:ext uri="{BB962C8B-B14F-4D97-AF65-F5344CB8AC3E}">
        <p14:creationId xmlns:p14="http://schemas.microsoft.com/office/powerpoint/2010/main" xmlns="" val="31384787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basada en Internet</a:t>
            </a:r>
            <a:r>
              <a:rPr lang="en-US"/>
              <a:t/>
            </a:r>
            <a:br>
              <a:rPr lang="en-US"/>
            </a:br>
            <a:r>
              <a:rPr lang="es-419" sz="2400"/>
              <a:t>DSL y PPP</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301657" y="801279"/>
            <a:ext cx="8502977" cy="2595064"/>
          </a:xfrm>
        </p:spPr>
        <p:txBody>
          <a:bodyPr/>
          <a:lstStyle/>
          <a:p>
            <a:pPr marL="0" indent="0" algn="l" rtl="0"/>
            <a:r>
              <a:rPr lang="es-419" sz="1600" dirty="0">
                <a:solidFill>
                  <a:srgbClr val="000000"/>
                </a:solidFill>
              </a:rPr>
              <a:t>Los ISP suelen usar PPP como protocolo de enlace de datos a través de las conexiones de banda ancha.</a:t>
            </a:r>
          </a:p>
          <a:p>
            <a:pPr marL="285750" indent="-285750" algn="l" rtl="0">
              <a:buFont typeface="Arial" panose="020B0604020202020204" pitchFamily="34" charset="0"/>
              <a:buChar char="•"/>
            </a:pPr>
            <a:r>
              <a:rPr lang="es-419" sz="1600" dirty="0">
                <a:solidFill>
                  <a:srgbClr val="000000"/>
                </a:solidFill>
              </a:rPr>
              <a:t>PPP se puede utilizar para autenticar al suscriptor.</a:t>
            </a:r>
          </a:p>
          <a:p>
            <a:pPr marL="285750" indent="-285750" algn="l" rtl="0">
              <a:buFont typeface="Arial" panose="020B0604020202020204" pitchFamily="34" charset="0"/>
              <a:buChar char="•"/>
            </a:pPr>
            <a:r>
              <a:rPr lang="es-419" sz="1600" dirty="0">
                <a:solidFill>
                  <a:srgbClr val="000000"/>
                </a:solidFill>
              </a:rPr>
              <a:t>PPP puede asignar una dirección IPv4 pública al suscriptor.</a:t>
            </a:r>
          </a:p>
          <a:p>
            <a:pPr marL="285750" indent="-285750" algn="l" rtl="0">
              <a:buFont typeface="Arial" panose="020B0604020202020204" pitchFamily="34" charset="0"/>
              <a:buChar char="•"/>
            </a:pPr>
            <a:r>
              <a:rPr lang="es-419" sz="1600" dirty="0">
                <a:solidFill>
                  <a:srgbClr val="000000"/>
                </a:solidFill>
              </a:rPr>
              <a:t>El PPP también incluye la función de administración de calidad de enlace.</a:t>
            </a:r>
          </a:p>
          <a:p>
            <a:pPr marL="0" indent="0" algn="l" rtl="0"/>
            <a:r>
              <a:rPr lang="es-419" sz="1600" dirty="0">
                <a:solidFill>
                  <a:srgbClr val="000000"/>
                </a:solidFill>
              </a:rPr>
              <a:t>Hay dos maneras de implementar PPP sobre Ethernet (PPPoE):</a:t>
            </a:r>
          </a:p>
          <a:p>
            <a:pPr marL="285750" indent="-285750" algn="l" rtl="0">
              <a:buFont typeface="Arial" panose="020B0604020202020204" pitchFamily="34" charset="0"/>
              <a:buChar char="•"/>
            </a:pPr>
            <a:r>
              <a:rPr lang="es-419" sz="1600" b="1">
                <a:solidFill>
                  <a:srgbClr val="000000"/>
                </a:solidFill>
              </a:rPr>
              <a:t>Host con cliente </a:t>
            </a:r>
            <a:r>
              <a:rPr lang="es-419" sz="1600" b="1" smtClean="0">
                <a:solidFill>
                  <a:srgbClr val="000000"/>
                </a:solidFill>
              </a:rPr>
              <a:t>PPPoE </a:t>
            </a:r>
            <a:r>
              <a:rPr lang="es-419" sz="1600">
                <a:solidFill>
                  <a:srgbClr val="000000"/>
                </a:solidFill>
              </a:rPr>
              <a:t>- El software cliente PPPoE se comunica con el módem DSL mediante PPPoE y el módem se comunica con el ISP mediante PPP. </a:t>
            </a:r>
          </a:p>
          <a:p>
            <a:pPr marL="285750" indent="-285750" algn="l" rtl="0">
              <a:buFont typeface="Arial" panose="020B0604020202020204" pitchFamily="34" charset="0"/>
              <a:buChar char="•"/>
            </a:pPr>
            <a:r>
              <a:rPr lang="es-419" sz="1600" b="1" dirty="0">
                <a:solidFill>
                  <a:srgbClr val="000000"/>
                </a:solidFill>
              </a:rPr>
              <a:t>Cliente PPPoE </a:t>
            </a:r>
            <a:r>
              <a:rPr lang="es-419" sz="1600" dirty="0">
                <a:solidFill>
                  <a:srgbClr val="000000"/>
                </a:solidFill>
              </a:rPr>
              <a:t>Router - El router es el cliente PPPoE y obtiene su configuración del proveedor. </a:t>
            </a:r>
            <a:r>
              <a:rPr lang="es-419" sz="1600" b="1" dirty="0">
                <a:solidFill>
                  <a:srgbClr val="000000"/>
                </a:solidFill>
              </a:rPr>
              <a:t> </a:t>
            </a:r>
          </a:p>
        </p:txBody>
      </p:sp>
      <p:pic>
        <p:nvPicPr>
          <p:cNvPr id="2" name="Picture 1">
            <a:extLst>
              <a:ext uri="{FF2B5EF4-FFF2-40B4-BE49-F238E27FC236}">
                <a16:creationId xmlns:a16="http://schemas.microsoft.com/office/drawing/2014/main" xmlns="" id="{18771F76-96A0-4018-AD36-657403BDDEE4}"/>
              </a:ext>
            </a:extLst>
          </p:cNvPr>
          <p:cNvPicPr>
            <a:picLocks noChangeAspect="1"/>
          </p:cNvPicPr>
          <p:nvPr/>
        </p:nvPicPr>
        <p:blipFill>
          <a:blip r:embed="rId3"/>
          <a:stretch>
            <a:fillRect/>
          </a:stretch>
        </p:blipFill>
        <p:spPr>
          <a:xfrm>
            <a:off x="625350" y="3666798"/>
            <a:ext cx="3417731" cy="1101117"/>
          </a:xfrm>
          <a:prstGeom prst="rect">
            <a:avLst/>
          </a:prstGeom>
        </p:spPr>
      </p:pic>
      <p:pic>
        <p:nvPicPr>
          <p:cNvPr id="6" name="Picture 5">
            <a:extLst>
              <a:ext uri="{FF2B5EF4-FFF2-40B4-BE49-F238E27FC236}">
                <a16:creationId xmlns:a16="http://schemas.microsoft.com/office/drawing/2014/main" xmlns="" id="{6A2C996F-A336-476C-A5F1-7CAAC3790117}"/>
              </a:ext>
            </a:extLst>
          </p:cNvPr>
          <p:cNvPicPr>
            <a:picLocks noChangeAspect="1"/>
          </p:cNvPicPr>
          <p:nvPr/>
        </p:nvPicPr>
        <p:blipFill>
          <a:blip r:embed="rId4"/>
          <a:stretch>
            <a:fillRect/>
          </a:stretch>
        </p:blipFill>
        <p:spPr>
          <a:xfrm>
            <a:off x="4172744" y="3598070"/>
            <a:ext cx="4433035" cy="1169845"/>
          </a:xfrm>
          <a:prstGeom prst="rect">
            <a:avLst/>
          </a:prstGeom>
        </p:spPr>
      </p:pic>
    </p:spTree>
    <p:extLst>
      <p:ext uri="{BB962C8B-B14F-4D97-AF65-F5344CB8AC3E}">
        <p14:creationId xmlns:p14="http://schemas.microsoft.com/office/powerpoint/2010/main" xmlns="" val="29614718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basada en Internet</a:t>
            </a:r>
            <a:r>
              <a:rPr lang="en-US"/>
              <a:t/>
            </a:r>
            <a:br>
              <a:rPr lang="en-US"/>
            </a:br>
            <a:r>
              <a:rPr lang="es-419" sz="1600"/>
              <a:t> </a:t>
            </a:r>
            <a:r>
              <a:rPr lang="es-419" sz="2400"/>
              <a:t>Tecnología de cable</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145096" y="663090"/>
            <a:ext cx="8710367" cy="2309567"/>
          </a:xfrm>
        </p:spPr>
        <p:txBody>
          <a:bodyPr/>
          <a:lstStyle/>
          <a:p>
            <a:pPr marL="0" indent="0" algn="l" rtl="0"/>
            <a:r>
              <a:rPr lang="es-419" sz="1600">
                <a:solidFill>
                  <a:srgbClr val="000000"/>
                </a:solidFill>
              </a:rPr>
              <a:t>La tecnología de cable es una tecnología de conexión siempre activa de alta velocidad que utiliza un cable coaxial de la compañía de cable para proporcionar servicios IP a los usuarios.</a:t>
            </a:r>
          </a:p>
          <a:p>
            <a:pPr marL="0" indent="0" algn="l" rtl="0"/>
            <a:r>
              <a:rPr lang="es-419" sz="1600">
                <a:solidFill>
                  <a:srgbClr val="000000"/>
                </a:solidFill>
              </a:rPr>
              <a:t>La especificación de interfaz del servicio de datos por cable (DOCSIS) es el estándar internacional para agregar datos de ancho de banda de alta velocidad a un sistema de cables existente.</a:t>
            </a:r>
          </a:p>
          <a:p>
            <a:pPr marL="285750" indent="-285750" algn="l" rtl="0">
              <a:buFont typeface="Arial" panose="020B0604020202020204" pitchFamily="34" charset="0"/>
              <a:buChar char="•"/>
            </a:pPr>
            <a:r>
              <a:rPr lang="es-419" sz="1400">
                <a:solidFill>
                  <a:srgbClr val="000000"/>
                </a:solidFill>
              </a:rPr>
              <a:t>El nodo óptico convierte las señales de RF en impulsos de luz sobre el cable de fibra óptica. </a:t>
            </a:r>
          </a:p>
          <a:p>
            <a:pPr marL="285750" indent="-285750" algn="l" rtl="0">
              <a:buFont typeface="Arial" panose="020B0604020202020204" pitchFamily="34" charset="0"/>
              <a:buChar char="•"/>
            </a:pPr>
            <a:r>
              <a:rPr lang="es-419" sz="1400">
                <a:solidFill>
                  <a:srgbClr val="000000"/>
                </a:solidFill>
              </a:rPr>
              <a:t>El medio de fibra permite que las señales viajen a largas distancias hasta la cabecera del proveedor donde se encuentra un sistema de terminación de módem por cable (CMTS).</a:t>
            </a:r>
          </a:p>
          <a:p>
            <a:pPr marL="285750" indent="-285750" algn="l" rtl="0">
              <a:buFont typeface="Arial" panose="020B0604020202020204" pitchFamily="34" charset="0"/>
              <a:buChar char="•"/>
            </a:pPr>
            <a:r>
              <a:rPr lang="es-419" sz="1400">
                <a:solidFill>
                  <a:srgbClr val="000000"/>
                </a:solidFill>
              </a:rPr>
              <a:t>El encabezado contiene las bases de datos necesarias para proporcionar acceso a Internet, mientras que el CMTS es responsable de comunicarse con los módems por cable.</a:t>
            </a:r>
          </a:p>
          <a:p>
            <a:pPr marL="0" indent="0" algn="l"/>
            <a:endParaRPr lang="en-US" sz="1600">
              <a:solidFill>
                <a:srgbClr val="000000"/>
              </a:solidFill>
            </a:endParaRPr>
          </a:p>
        </p:txBody>
      </p:sp>
      <p:sp>
        <p:nvSpPr>
          <p:cNvPr id="7" name="Rectangle 6">
            <a:extLst>
              <a:ext uri="{FF2B5EF4-FFF2-40B4-BE49-F238E27FC236}">
                <a16:creationId xmlns:a16="http://schemas.microsoft.com/office/drawing/2014/main" xmlns="" id="{73802D1E-D89C-43F6-A81E-061DC8778E9D}"/>
              </a:ext>
            </a:extLst>
          </p:cNvPr>
          <p:cNvSpPr/>
          <p:nvPr/>
        </p:nvSpPr>
        <p:spPr>
          <a:xfrm>
            <a:off x="510987" y="4286110"/>
            <a:ext cx="7978587" cy="430887"/>
          </a:xfrm>
          <a:prstGeom prst="rect">
            <a:avLst/>
          </a:prstGeom>
        </p:spPr>
        <p:txBody>
          <a:bodyPr wrap="square">
            <a:spAutoFit/>
          </a:bodyPr>
          <a:lstStyle/>
          <a:p>
            <a:pPr rtl="0"/>
            <a:r>
              <a:rPr lang="es-419" sz="1100" b="1">
                <a:solidFill>
                  <a:srgbClr val="000000"/>
                </a:solidFill>
              </a:rPr>
              <a:t>Nota</a:t>
            </a:r>
            <a:r>
              <a:rPr lang="es-419" sz="1100">
                <a:solidFill>
                  <a:srgbClr val="000000"/>
                </a:solidFill>
              </a:rPr>
              <a:t>:Todos los suscriptores locales comparten el mismo ancho de banda de cable.Fuzzy match 80% - Approved A medida que se unen más usuarios al servicio, es posible que el ancho de banda disponible caiga por debajo de la velocidad esperada.</a:t>
            </a:r>
          </a:p>
        </p:txBody>
      </p:sp>
      <p:pic>
        <p:nvPicPr>
          <p:cNvPr id="5" name="Picture 4">
            <a:extLst>
              <a:ext uri="{FF2B5EF4-FFF2-40B4-BE49-F238E27FC236}">
                <a16:creationId xmlns:a16="http://schemas.microsoft.com/office/drawing/2014/main" xmlns="" id="{61A63708-44D1-4164-B85A-555643D303EA}"/>
              </a:ext>
            </a:extLst>
          </p:cNvPr>
          <p:cNvPicPr>
            <a:picLocks noChangeAspect="1"/>
          </p:cNvPicPr>
          <p:nvPr/>
        </p:nvPicPr>
        <p:blipFill>
          <a:blip r:embed="rId3"/>
          <a:stretch>
            <a:fillRect/>
          </a:stretch>
        </p:blipFill>
        <p:spPr>
          <a:xfrm>
            <a:off x="2102176" y="2985539"/>
            <a:ext cx="4864231" cy="1320836"/>
          </a:xfrm>
          <a:prstGeom prst="rect">
            <a:avLst/>
          </a:prstGeom>
        </p:spPr>
      </p:pic>
    </p:spTree>
    <p:extLst>
      <p:ext uri="{BB962C8B-B14F-4D97-AF65-F5344CB8AC3E}">
        <p14:creationId xmlns:p14="http://schemas.microsoft.com/office/powerpoint/2010/main" xmlns="" val="3770965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basada en </a:t>
            </a:r>
            <a:r>
              <a:rPr lang="es-419" sz="1600" smtClean="0"/>
              <a:t>Internet</a:t>
            </a:r>
            <a:br>
              <a:rPr lang="es-419" sz="1600" smtClean="0"/>
            </a:br>
            <a:r>
              <a:rPr lang="es-419" sz="2400" smtClean="0"/>
              <a:t>Fibra </a:t>
            </a:r>
            <a:r>
              <a:rPr lang="es-419" sz="2400"/>
              <a:t>óptica</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0" y="855418"/>
            <a:ext cx="7913518" cy="2621311"/>
          </a:xfrm>
        </p:spPr>
        <p:txBody>
          <a:bodyPr/>
          <a:lstStyle/>
          <a:p>
            <a:pPr marL="0" indent="0" algn="l" rtl="0"/>
            <a:r>
              <a:rPr lang="es-419" sz="1800">
                <a:solidFill>
                  <a:srgbClr val="000000"/>
                </a:solidFill>
              </a:rPr>
              <a:t>Muchos municipios, ciudades y proveedores instalan cable de fibra óptica en la ubicación del usuario. Esto se conoce comúnmente como Fiber to the x (FTTx) e incluye lo siguiente:</a:t>
            </a:r>
          </a:p>
          <a:p>
            <a:pPr marL="285750" indent="-285750" algn="l" rtl="0">
              <a:buFont typeface="Arial" panose="020B0604020202020204" pitchFamily="34" charset="0"/>
              <a:buChar char="•"/>
            </a:pPr>
            <a:r>
              <a:rPr lang="es-419" sz="1600" b="1">
                <a:solidFill>
                  <a:srgbClr val="000000"/>
                </a:solidFill>
              </a:rPr>
              <a:t>Fiber to the Home (FTTH)</a:t>
            </a:r>
            <a:r>
              <a:rPr lang="es-419" sz="1600">
                <a:solidFill>
                  <a:srgbClr val="000000"/>
                </a:solidFill>
              </a:rPr>
              <a:t> - La fibra alcanza el límite de la residencia. </a:t>
            </a:r>
            <a:r>
              <a:rPr lang="es-419" sz="1600" b="1">
                <a:solidFill>
                  <a:srgbClr val="000000"/>
                </a:solidFill>
              </a:rPr>
              <a:t> </a:t>
            </a:r>
          </a:p>
          <a:p>
            <a:pPr marL="285750" indent="-285750" algn="l" rtl="0">
              <a:buFont typeface="Arial" panose="020B0604020202020204" pitchFamily="34" charset="0"/>
              <a:buChar char="•"/>
            </a:pPr>
            <a:r>
              <a:rPr lang="es-419" sz="1600" b="1">
                <a:solidFill>
                  <a:srgbClr val="000000"/>
                </a:solidFill>
              </a:rPr>
              <a:t>Fiber to the Building (FTTB)</a:t>
            </a:r>
            <a:r>
              <a:rPr lang="es-419" sz="1600">
                <a:solidFill>
                  <a:srgbClr val="000000"/>
                </a:solidFill>
              </a:rPr>
              <a:t> - La fibra alcanza el límite del edificio con la conexión final con el espacio de vida individual que se realiza a través de medios alternativos. </a:t>
            </a:r>
          </a:p>
          <a:p>
            <a:pPr marL="285750" indent="-285750" algn="l" rtl="0">
              <a:buFont typeface="Arial" panose="020B0604020202020204" pitchFamily="34" charset="0"/>
              <a:buChar char="•"/>
            </a:pPr>
            <a:r>
              <a:rPr lang="es-419" sz="1600" b="1">
                <a:solidFill>
                  <a:srgbClr val="000000"/>
                </a:solidFill>
              </a:rPr>
              <a:t>Fiber to the Node/Neighborhood (FTTN)</a:t>
            </a:r>
            <a:r>
              <a:rPr lang="es-419" sz="1600">
                <a:solidFill>
                  <a:srgbClr val="000000"/>
                </a:solidFill>
              </a:rPr>
              <a:t> : el cableado óptico llega a un nodo óptico que convierte las señales ópticas a un formato aceptable para par trenzado o cable coaxial a la premisa. </a:t>
            </a:r>
          </a:p>
          <a:p>
            <a:pPr marL="0" indent="0" algn="l"/>
            <a:endParaRPr lang="en-US" sz="1600">
              <a:solidFill>
                <a:srgbClr val="000000"/>
              </a:solidFill>
            </a:endParaRPr>
          </a:p>
        </p:txBody>
      </p:sp>
      <p:sp>
        <p:nvSpPr>
          <p:cNvPr id="2" name="Rectangle 1">
            <a:extLst>
              <a:ext uri="{FF2B5EF4-FFF2-40B4-BE49-F238E27FC236}">
                <a16:creationId xmlns:a16="http://schemas.microsoft.com/office/drawing/2014/main" xmlns="" id="{E7D1481B-12CA-40C0-BE3C-C6A0EA5197C0}"/>
              </a:ext>
            </a:extLst>
          </p:cNvPr>
          <p:cNvSpPr/>
          <p:nvPr/>
        </p:nvSpPr>
        <p:spPr>
          <a:xfrm>
            <a:off x="618084" y="3980305"/>
            <a:ext cx="7541289" cy="307777"/>
          </a:xfrm>
          <a:prstGeom prst="rect">
            <a:avLst/>
          </a:prstGeom>
        </p:spPr>
        <p:txBody>
          <a:bodyPr wrap="square">
            <a:spAutoFit/>
          </a:bodyPr>
          <a:lstStyle/>
          <a:p>
            <a:pPr rtl="0"/>
            <a:r>
              <a:rPr lang="es-419" sz="1400" b="1">
                <a:solidFill>
                  <a:srgbClr val="000000"/>
                </a:solidFill>
              </a:rPr>
              <a:t>Nota</a:t>
            </a:r>
            <a:r>
              <a:rPr lang="es-419" sz="1400">
                <a:solidFill>
                  <a:srgbClr val="000000"/>
                </a:solidFill>
              </a:rPr>
              <a:t>: FTTx puede ofrecer el ancho de banda más alto de todas las opciones de banda ancha</a:t>
            </a:r>
            <a:r>
              <a:rPr lang="es-419" sz="1100">
                <a:solidFill>
                  <a:srgbClr val="000000"/>
                </a:solidFill>
              </a:rPr>
              <a:t>. </a:t>
            </a:r>
          </a:p>
        </p:txBody>
      </p:sp>
    </p:spTree>
    <p:extLst>
      <p:ext uri="{BB962C8B-B14F-4D97-AF65-F5344CB8AC3E}">
        <p14:creationId xmlns:p14="http://schemas.microsoft.com/office/powerpoint/2010/main" xmlns="" val="32883295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basada en Internet </a:t>
            </a:r>
            <a:r>
              <a:rPr lang="en-US"/>
              <a:t/>
            </a:r>
            <a:br>
              <a:rPr lang="en-US"/>
            </a:br>
            <a:r>
              <a:rPr lang="es-419" sz="2400"/>
              <a:t>Banda ancha inalámbrica basada en Internet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131975" y="622169"/>
            <a:ext cx="8345488" cy="3893270"/>
          </a:xfrm>
        </p:spPr>
        <p:txBody>
          <a:bodyPr/>
          <a:lstStyle/>
          <a:p>
            <a:pPr marL="0" indent="0" algn="l" rtl="0"/>
            <a:r>
              <a:rPr lang="es-419" sz="1600">
                <a:solidFill>
                  <a:srgbClr val="000000"/>
                </a:solidFill>
              </a:rPr>
              <a:t>Para enviar y recibir datos, la tecnología inalámbrica usa el espectro de radio sin licencia.</a:t>
            </a:r>
          </a:p>
          <a:p>
            <a:pPr marL="285750" indent="-285750" algn="l" rtl="0">
              <a:buFont typeface="Arial" panose="020B0604020202020204" pitchFamily="34" charset="0"/>
              <a:buChar char="•"/>
            </a:pPr>
            <a:r>
              <a:rPr lang="es-419" sz="1600" b="1" err="1">
                <a:solidFill>
                  <a:srgbClr val="000000"/>
                </a:solidFill>
              </a:rPr>
              <a:t>Wi</a:t>
            </a:r>
            <a:r>
              <a:rPr lang="es-419" sz="1600" b="1">
                <a:solidFill>
                  <a:srgbClr val="000000"/>
                </a:solidFill>
              </a:rPr>
              <a:t>-Fi Municipal </a:t>
            </a:r>
            <a:r>
              <a:rPr lang="es-419" sz="1600">
                <a:solidFill>
                  <a:srgbClr val="000000"/>
                </a:solidFill>
              </a:rPr>
              <a:t>-Algunas de estas redes proporcionan acceso a Internet de alta velocidad de manera gratuita o por un precio sustancialmente inferior al de otros servicios de banda ancha..</a:t>
            </a:r>
          </a:p>
          <a:p>
            <a:pPr marL="285750" indent="-285750" algn="l">
              <a:buFont typeface="Arial" panose="020B0604020202020204" pitchFamily="34" charset="0"/>
              <a:buChar char="•"/>
            </a:pPr>
            <a:r>
              <a:rPr lang="es-419" sz="1600" b="1">
                <a:solidFill>
                  <a:srgbClr val="000000"/>
                </a:solidFill>
              </a:rPr>
              <a:t>Celular</a:t>
            </a:r>
            <a:r>
              <a:rPr lang="es-419" sz="1600">
                <a:solidFill>
                  <a:srgbClr val="000000"/>
                </a:solidFill>
              </a:rPr>
              <a:t>  – Cada vez se utiliza más para conectar dispositivos a Internet mediante ondas de radio para comunicarse a través de una torre de telefonía móvil cercana. 3G/4G/5G y la evolución a largo plazo (LTE) son tecnologías celulares. </a:t>
            </a:r>
          </a:p>
          <a:p>
            <a:pPr marL="285750" indent="-285750" algn="l" rtl="0">
              <a:buFont typeface="Arial" panose="020B0604020202020204" pitchFamily="34" charset="0"/>
              <a:buChar char="•"/>
            </a:pPr>
            <a:r>
              <a:rPr lang="es-419" sz="1600" b="1">
                <a:solidFill>
                  <a:srgbClr val="000000"/>
                </a:solidFill>
              </a:rPr>
              <a:t>Internet satelital </a:t>
            </a:r>
            <a:r>
              <a:rPr lang="es-419" sz="1600">
                <a:solidFill>
                  <a:srgbClr val="000000"/>
                </a:solidFill>
              </a:rPr>
              <a:t>- Generalmente utilizada por usuarios en áreas rurales, donde no hay cable ni DSL. Específicamente, un </a:t>
            </a:r>
            <a:r>
              <a:rPr lang="es-419" sz="1600" err="1">
                <a:solidFill>
                  <a:srgbClr val="000000"/>
                </a:solidFill>
              </a:rPr>
              <a:t>router</a:t>
            </a:r>
            <a:r>
              <a:rPr lang="es-419" sz="1600">
                <a:solidFill>
                  <a:srgbClr val="000000"/>
                </a:solidFill>
              </a:rPr>
              <a:t> se conecta a un plato satelital que apunta al satélite de un proveedor de servicios. Los árboles y las fuertes lluvias pueden impactar la señal satelital. </a:t>
            </a:r>
          </a:p>
          <a:p>
            <a:pPr marL="285750" indent="-285750" algn="l">
              <a:buFont typeface="Arial" panose="020B0604020202020204" pitchFamily="34" charset="0"/>
              <a:buChar char="•"/>
            </a:pPr>
            <a:r>
              <a:rPr lang="es-419" sz="1600" b="1">
                <a:solidFill>
                  <a:srgbClr val="000000"/>
                </a:solidFill>
              </a:rPr>
              <a:t>WiMAX</a:t>
            </a:r>
            <a:r>
              <a:rPr lang="es-419" sz="1600">
                <a:solidFill>
                  <a:srgbClr val="000000"/>
                </a:solidFill>
              </a:rPr>
              <a:t>  - Interoperabilidad mundial para acceso por microondas que proporciona un servicio de banda ancha de alta velocidad con acceso inalámbrico y una amplia cobertura, como una red de telefonía celular, en vez de pequeñas zonas de cobertura inalámbrica </a:t>
            </a:r>
            <a:r>
              <a:rPr lang="es-419" sz="1600" err="1">
                <a:solidFill>
                  <a:srgbClr val="000000"/>
                </a:solidFill>
              </a:rPr>
              <a:t>Wi</a:t>
            </a:r>
            <a:r>
              <a:rPr lang="es-419" sz="1600">
                <a:solidFill>
                  <a:srgbClr val="000000"/>
                </a:solidFill>
              </a:rPr>
              <a:t>-Fi.</a:t>
            </a:r>
          </a:p>
        </p:txBody>
      </p:sp>
    </p:spTree>
    <p:extLst>
      <p:ext uri="{BB962C8B-B14F-4D97-AF65-F5344CB8AC3E}">
        <p14:creationId xmlns:p14="http://schemas.microsoft.com/office/powerpoint/2010/main" xmlns="" val="34325327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basada en Internet</a:t>
            </a:r>
            <a:r>
              <a:rPr lang="en-US"/>
              <a:t/>
            </a:r>
            <a:br>
              <a:rPr lang="en-US"/>
            </a:br>
            <a:r>
              <a:rPr lang="es-419" sz="1600"/>
              <a:t> </a:t>
            </a:r>
            <a:r>
              <a:rPr lang="es-419" sz="2400"/>
              <a:t>Tecnología VPN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98981" y="731837"/>
            <a:ext cx="8946037" cy="3940647"/>
          </a:xfrm>
        </p:spPr>
        <p:txBody>
          <a:bodyPr/>
          <a:lstStyle/>
          <a:p>
            <a:pPr marL="0" indent="0" algn="l" rtl="0"/>
            <a:r>
              <a:rPr lang="es-419" sz="1400">
                <a:solidFill>
                  <a:srgbClr val="000000"/>
                </a:solidFill>
              </a:rPr>
              <a:t>Cuando un trabajador remoto o un trabajador en una oficina remota utilizan un servicio de banda ancha para acceder a la WAN corporativa a través de Internet, se generan riesgos de seguridad y por eso son necesarias las VPN.</a:t>
            </a:r>
          </a:p>
          <a:p>
            <a:pPr marL="0" indent="0" algn="l" rtl="0"/>
            <a:r>
              <a:rPr lang="es-419" sz="1400">
                <a:solidFill>
                  <a:srgbClr val="000000"/>
                </a:solidFill>
              </a:rPr>
              <a:t>Una VPN es una conexión cifrada entre redes privadas a través de una red pública. Los túneles VPN se enrutan a través de Internet desde la red privada de la empresa al sitio remoto o al host del empleado.</a:t>
            </a:r>
          </a:p>
          <a:p>
            <a:pPr marL="0" indent="0" algn="l" rtl="0"/>
            <a:r>
              <a:rPr lang="es-419" sz="1400">
                <a:solidFill>
                  <a:srgbClr val="000000"/>
                </a:solidFill>
              </a:rPr>
              <a:t>Existen varios beneficios en el uso de VPN:</a:t>
            </a:r>
          </a:p>
          <a:p>
            <a:pPr marL="285750" indent="-285750" algn="l" rtl="0">
              <a:buFont typeface="Arial" panose="020B0604020202020204" pitchFamily="34" charset="0"/>
              <a:buChar char="•"/>
            </a:pPr>
            <a:r>
              <a:rPr lang="es-419" sz="1400" b="1">
                <a:solidFill>
                  <a:srgbClr val="000000"/>
                </a:solidFill>
              </a:rPr>
              <a:t>Ahorro de costes</a:t>
            </a:r>
            <a:r>
              <a:rPr lang="es-419" sz="1400">
                <a:solidFill>
                  <a:srgbClr val="000000"/>
                </a:solidFill>
              </a:rPr>
              <a:t>- Esto elimina los enlaces WAN dedicados y costosos, y los bancos de módem.</a:t>
            </a:r>
          </a:p>
          <a:p>
            <a:pPr marL="285750" indent="-285750" algn="l" rtl="0">
              <a:buFont typeface="Arial" panose="020B0604020202020204" pitchFamily="34" charset="0"/>
              <a:buChar char="•"/>
            </a:pPr>
            <a:r>
              <a:rPr lang="es-419" sz="1400" b="1">
                <a:solidFill>
                  <a:srgbClr val="000000"/>
                </a:solidFill>
              </a:rPr>
              <a:t>Seguridad</a:t>
            </a:r>
            <a:r>
              <a:rPr lang="es-419" sz="1400">
                <a:solidFill>
                  <a:srgbClr val="000000"/>
                </a:solidFill>
              </a:rPr>
              <a:t> -Los protocolos de encriptación y autenticación protegen los datos del acceso no autorizado..</a:t>
            </a:r>
          </a:p>
          <a:p>
            <a:pPr marL="285750" indent="-285750" algn="l" rtl="0">
              <a:buFont typeface="Arial" panose="020B0604020202020204" pitchFamily="34" charset="0"/>
              <a:buChar char="•"/>
            </a:pPr>
            <a:r>
              <a:rPr lang="es-419" sz="1400" b="1">
                <a:solidFill>
                  <a:srgbClr val="000000"/>
                </a:solidFill>
              </a:rPr>
              <a:t>Escalabilidad</a:t>
            </a:r>
            <a:r>
              <a:rPr lang="es-419" sz="1400">
                <a:solidFill>
                  <a:srgbClr val="000000"/>
                </a:solidFill>
              </a:rPr>
              <a:t> – Las organizaciones pueden agregar una gran cantidad de capacidad sin necesidad de aumentar considerablemente la infraestructura.</a:t>
            </a:r>
          </a:p>
          <a:p>
            <a:pPr marL="285750" indent="-285750" algn="l">
              <a:buFont typeface="Arial" panose="020B0604020202020204" pitchFamily="34" charset="0"/>
              <a:buChar char="•"/>
            </a:pPr>
            <a:r>
              <a:rPr lang="es-419" sz="1400" b="1">
                <a:solidFill>
                  <a:srgbClr val="000000"/>
                </a:solidFill>
              </a:rPr>
              <a:t>Compatibilidad con la tecnología de banda ancha</a:t>
            </a:r>
            <a:r>
              <a:rPr lang="es-419" sz="1400">
                <a:solidFill>
                  <a:srgbClr val="000000"/>
                </a:solidFill>
              </a:rPr>
              <a:t> -</a:t>
            </a:r>
            <a:r>
              <a:rPr lang="es-419" sz="1400" b="1">
                <a:solidFill>
                  <a:srgbClr val="000000"/>
                </a:solidFill>
              </a:rPr>
              <a:t> </a:t>
            </a:r>
            <a:r>
              <a:rPr lang="es-419" sz="1400">
                <a:solidFill>
                  <a:srgbClr val="000000"/>
                </a:solidFill>
              </a:rPr>
              <a:t>Los proveedores de servicio de banda ancha, como DSL y cable, admiten la tecnología VPN.</a:t>
            </a:r>
          </a:p>
          <a:p>
            <a:pPr marL="0" indent="0" algn="l" rtl="0"/>
            <a:r>
              <a:rPr lang="es-419" sz="1400">
                <a:solidFill>
                  <a:srgbClr val="000000"/>
                </a:solidFill>
              </a:rPr>
              <a:t>Las VPN se implementan comúnmente de la siguiente manera:</a:t>
            </a:r>
          </a:p>
          <a:p>
            <a:pPr marL="285750" indent="-285750" algn="l" rtl="0">
              <a:buFont typeface="Arial" panose="020B0604020202020204" pitchFamily="34" charset="0"/>
              <a:buChar char="•"/>
            </a:pPr>
            <a:r>
              <a:rPr lang="es-419" sz="1400" b="1">
                <a:solidFill>
                  <a:srgbClr val="000000"/>
                </a:solidFill>
              </a:rPr>
              <a:t>VPN de sitio a sitio </a:t>
            </a:r>
            <a:r>
              <a:rPr lang="es-419" sz="1400">
                <a:solidFill>
                  <a:srgbClr val="000000"/>
                </a:solidFill>
              </a:rPr>
              <a:t>- La configuración de VPN se configura en los </a:t>
            </a:r>
            <a:r>
              <a:rPr lang="es-419" sz="1400" err="1">
                <a:solidFill>
                  <a:srgbClr val="000000"/>
                </a:solidFill>
              </a:rPr>
              <a:t>routers</a:t>
            </a:r>
            <a:r>
              <a:rPr lang="es-419" sz="1400">
                <a:solidFill>
                  <a:srgbClr val="000000"/>
                </a:solidFill>
              </a:rPr>
              <a:t>. Los clientes no saben que sus datos están siendo cifrados. </a:t>
            </a:r>
          </a:p>
          <a:p>
            <a:pPr marL="285750" indent="-285750" algn="l" rtl="0">
              <a:buFont typeface="Arial" panose="020B0604020202020204" pitchFamily="34" charset="0"/>
              <a:buChar char="•"/>
            </a:pPr>
            <a:r>
              <a:rPr lang="es-419" sz="1400" b="1">
                <a:solidFill>
                  <a:srgbClr val="000000"/>
                </a:solidFill>
              </a:rPr>
              <a:t>Acceso remoto </a:t>
            </a:r>
            <a:r>
              <a:rPr lang="es-419" sz="1400">
                <a:solidFill>
                  <a:srgbClr val="000000"/>
                </a:solidFill>
              </a:rPr>
              <a:t>- El usuario es consciente e inicia la conexión de acceso remoto. Por ejemplo, usar HTTPS en un navegador para conectarse a su banco. Alternativamente, el usuario puede ejecutar software cliente VPN en su host para conectarse y autenticarse con el dispositivo de destino. </a:t>
            </a:r>
          </a:p>
          <a:p>
            <a:pPr marL="0" indent="0" algn="l"/>
            <a:endParaRPr lang="en-US" sz="1200">
              <a:solidFill>
                <a:srgbClr val="000000"/>
              </a:solidFill>
            </a:endParaRPr>
          </a:p>
          <a:p>
            <a:pPr marL="0" indent="0" algn="l"/>
            <a:endParaRPr lang="en-US" sz="1600">
              <a:solidFill>
                <a:srgbClr val="000000"/>
              </a:solidFill>
            </a:endParaRPr>
          </a:p>
        </p:txBody>
      </p:sp>
    </p:spTree>
    <p:extLst>
      <p:ext uri="{BB962C8B-B14F-4D97-AF65-F5344CB8AC3E}">
        <p14:creationId xmlns:p14="http://schemas.microsoft.com/office/powerpoint/2010/main" xmlns="" val="2032511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basada en Internet</a:t>
            </a:r>
            <a:r>
              <a:rPr lang="en-US"/>
              <a:t/>
            </a:r>
            <a:br>
              <a:rPr lang="en-US"/>
            </a:br>
            <a:r>
              <a:rPr lang="es-419" sz="2400"/>
              <a:t> Opciones de conectividad de ISP</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195078" y="731837"/>
            <a:ext cx="5685769" cy="3940647"/>
          </a:xfrm>
        </p:spPr>
        <p:txBody>
          <a:bodyPr/>
          <a:lstStyle/>
          <a:p>
            <a:pPr marL="0" indent="0" algn="l" rtl="0"/>
            <a:r>
              <a:rPr lang="es-419" sz="1400">
                <a:solidFill>
                  <a:srgbClr val="000000"/>
                </a:solidFill>
              </a:rPr>
              <a:t>Hay diferentes maneras en que una organización puede conectarse a un ISP. La elección depende de las necesidades y el presupuesto de la organización.</a:t>
            </a:r>
          </a:p>
          <a:p>
            <a:pPr marL="285750" indent="-285750" algn="l" rtl="0">
              <a:buFont typeface="Arial" panose="020B0604020202020204" pitchFamily="34" charset="0"/>
              <a:buChar char="•"/>
            </a:pPr>
            <a:r>
              <a:rPr lang="es-419" sz="1400" b="1">
                <a:solidFill>
                  <a:srgbClr val="000000"/>
                </a:solidFill>
              </a:rPr>
              <a:t>Una sola conexión</a:t>
            </a:r>
            <a:r>
              <a:rPr lang="es-419" sz="1400">
                <a:solidFill>
                  <a:srgbClr val="000000"/>
                </a:solidFill>
              </a:rPr>
              <a:t> - Una sola conexión al ISP mediante un enlace. No proporciona redundancia y es la solución menos costosa. </a:t>
            </a:r>
          </a:p>
          <a:p>
            <a:pPr marL="285750" indent="-285750" algn="l" rtl="0">
              <a:buFont typeface="Arial" panose="020B0604020202020204" pitchFamily="34" charset="0"/>
              <a:buChar char="•"/>
            </a:pPr>
            <a:r>
              <a:rPr lang="es-419" sz="1400" b="1">
                <a:solidFill>
                  <a:srgbClr val="000000"/>
                </a:solidFill>
              </a:rPr>
              <a:t>Dual-</a:t>
            </a:r>
            <a:r>
              <a:rPr lang="es-419" sz="1400" b="1" err="1">
                <a:solidFill>
                  <a:srgbClr val="000000"/>
                </a:solidFill>
              </a:rPr>
              <a:t>homed</a:t>
            </a:r>
            <a:r>
              <a:rPr lang="es-419" sz="1400">
                <a:solidFill>
                  <a:srgbClr val="000000"/>
                </a:solidFill>
              </a:rPr>
              <a:t> - Se conecta al mismo ISP mediante dos enlaces. Proporciona redundancia y equilibrio de carga. Sin embargo, la organización pierde conectividad a Internet si el ISP experimenta una interrupción. </a:t>
            </a:r>
          </a:p>
          <a:p>
            <a:pPr marL="285750" indent="-285750" algn="l" rtl="0">
              <a:buFont typeface="Arial" panose="020B0604020202020204" pitchFamily="34" charset="0"/>
              <a:buChar char="•"/>
            </a:pPr>
            <a:r>
              <a:rPr lang="es-419" sz="1400" b="1" err="1">
                <a:solidFill>
                  <a:srgbClr val="000000"/>
                </a:solidFill>
              </a:rPr>
              <a:t>Multihomed</a:t>
            </a:r>
            <a:r>
              <a:rPr lang="es-419" sz="1400">
                <a:solidFill>
                  <a:srgbClr val="000000"/>
                </a:solidFill>
              </a:rPr>
              <a:t> - El cliente se conecta a dos ISP diferentes. Este diseño proporciona una mayor redundancia y permite equilibrar la carga, pero puede ser costoso. </a:t>
            </a:r>
          </a:p>
          <a:p>
            <a:pPr marL="285750" indent="-285750" algn="l" rtl="0">
              <a:buFont typeface="Arial" panose="020B0604020202020204" pitchFamily="34" charset="0"/>
              <a:buChar char="•"/>
            </a:pPr>
            <a:r>
              <a:rPr lang="es-419" sz="1400" b="1">
                <a:solidFill>
                  <a:srgbClr val="000000"/>
                </a:solidFill>
              </a:rPr>
              <a:t>Dual-</a:t>
            </a:r>
            <a:r>
              <a:rPr lang="es-419" sz="1400" b="1" err="1">
                <a:solidFill>
                  <a:srgbClr val="000000"/>
                </a:solidFill>
              </a:rPr>
              <a:t>MultiHomed</a:t>
            </a:r>
            <a:r>
              <a:rPr lang="es-419" sz="1400">
                <a:solidFill>
                  <a:srgbClr val="000000"/>
                </a:solidFill>
              </a:rPr>
              <a:t> - Dual-</a:t>
            </a:r>
            <a:r>
              <a:rPr lang="es-419" sz="1400" err="1">
                <a:solidFill>
                  <a:srgbClr val="000000"/>
                </a:solidFill>
              </a:rPr>
              <a:t>MultiHomed</a:t>
            </a:r>
            <a:r>
              <a:rPr lang="es-419" sz="1400">
                <a:solidFill>
                  <a:srgbClr val="000000"/>
                </a:solidFill>
              </a:rPr>
              <a:t> es la topología más resistente de las cuatro mostradas. El cliente se conecta con vínculos redundantes a varios ISP. Esta topología proporciona la mayor redundancia posible. Es la opción más cara de los cuatro. </a:t>
            </a:r>
          </a:p>
        </p:txBody>
      </p:sp>
      <p:pic>
        <p:nvPicPr>
          <p:cNvPr id="2" name="Picture 1">
            <a:extLst>
              <a:ext uri="{FF2B5EF4-FFF2-40B4-BE49-F238E27FC236}">
                <a16:creationId xmlns:a16="http://schemas.microsoft.com/office/drawing/2014/main" xmlns="" id="{34BF267B-7845-4111-91FD-FA6958B413EC}"/>
              </a:ext>
            </a:extLst>
          </p:cNvPr>
          <p:cNvPicPr>
            <a:picLocks noChangeAspect="1"/>
          </p:cNvPicPr>
          <p:nvPr/>
        </p:nvPicPr>
        <p:blipFill>
          <a:blip r:embed="rId3"/>
          <a:stretch>
            <a:fillRect/>
          </a:stretch>
        </p:blipFill>
        <p:spPr>
          <a:xfrm>
            <a:off x="6239436" y="3197001"/>
            <a:ext cx="2549826" cy="1532683"/>
          </a:xfrm>
          <a:prstGeom prst="rect">
            <a:avLst/>
          </a:prstGeom>
        </p:spPr>
      </p:pic>
      <p:pic>
        <p:nvPicPr>
          <p:cNvPr id="5" name="Picture 4">
            <a:extLst>
              <a:ext uri="{FF2B5EF4-FFF2-40B4-BE49-F238E27FC236}">
                <a16:creationId xmlns:a16="http://schemas.microsoft.com/office/drawing/2014/main" xmlns="" id="{9A4575AE-6A3C-408D-AFA5-1C7FC1F8C805}"/>
              </a:ext>
            </a:extLst>
          </p:cNvPr>
          <p:cNvPicPr>
            <a:picLocks noChangeAspect="1"/>
          </p:cNvPicPr>
          <p:nvPr/>
        </p:nvPicPr>
        <p:blipFill>
          <a:blip r:embed="rId4"/>
          <a:stretch>
            <a:fillRect/>
          </a:stretch>
        </p:blipFill>
        <p:spPr>
          <a:xfrm>
            <a:off x="6174936" y="1710844"/>
            <a:ext cx="2724043" cy="1525874"/>
          </a:xfrm>
          <a:prstGeom prst="rect">
            <a:avLst/>
          </a:prstGeom>
        </p:spPr>
      </p:pic>
      <p:pic>
        <p:nvPicPr>
          <p:cNvPr id="6" name="Picture 5">
            <a:extLst>
              <a:ext uri="{FF2B5EF4-FFF2-40B4-BE49-F238E27FC236}">
                <a16:creationId xmlns:a16="http://schemas.microsoft.com/office/drawing/2014/main" xmlns="" id="{7DF19F28-4200-4E3E-9667-41491491D38D}"/>
              </a:ext>
            </a:extLst>
          </p:cNvPr>
          <p:cNvPicPr>
            <a:picLocks noChangeAspect="1"/>
          </p:cNvPicPr>
          <p:nvPr/>
        </p:nvPicPr>
        <p:blipFill>
          <a:blip r:embed="rId5"/>
          <a:stretch>
            <a:fillRect/>
          </a:stretch>
        </p:blipFill>
        <p:spPr>
          <a:xfrm>
            <a:off x="6161213" y="1077794"/>
            <a:ext cx="2737766" cy="643580"/>
          </a:xfrm>
          <a:prstGeom prst="rect">
            <a:avLst/>
          </a:prstGeom>
        </p:spPr>
      </p:pic>
      <p:pic>
        <p:nvPicPr>
          <p:cNvPr id="7" name="Picture 6">
            <a:extLst>
              <a:ext uri="{FF2B5EF4-FFF2-40B4-BE49-F238E27FC236}">
                <a16:creationId xmlns:a16="http://schemas.microsoft.com/office/drawing/2014/main" xmlns="" id="{9CCC4CC1-64EE-48DF-A528-D2C57C207A3B}"/>
              </a:ext>
            </a:extLst>
          </p:cNvPr>
          <p:cNvPicPr>
            <a:picLocks noChangeAspect="1"/>
          </p:cNvPicPr>
          <p:nvPr/>
        </p:nvPicPr>
        <p:blipFill>
          <a:blip r:embed="rId6"/>
          <a:stretch>
            <a:fillRect/>
          </a:stretch>
        </p:blipFill>
        <p:spPr>
          <a:xfrm>
            <a:off x="6174936" y="268080"/>
            <a:ext cx="2773986" cy="650561"/>
          </a:xfrm>
          <a:prstGeom prst="rect">
            <a:avLst/>
          </a:prstGeom>
        </p:spPr>
      </p:pic>
    </p:spTree>
    <p:extLst>
      <p:ext uri="{BB962C8B-B14F-4D97-AF65-F5344CB8AC3E}">
        <p14:creationId xmlns:p14="http://schemas.microsoft.com/office/powerpoint/2010/main" xmlns="" val="9273031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Conectividad basada en Internet</a:t>
            </a:r>
            <a:r>
              <a:rPr lang="en-US"/>
              <a:t/>
            </a:r>
            <a:br>
              <a:rPr lang="en-US"/>
            </a:br>
            <a:r>
              <a:rPr lang="es-419" sz="1600"/>
              <a:t> </a:t>
            </a:r>
            <a:r>
              <a:rPr lang="es-419" sz="2400"/>
              <a:t>Comparación de soluciones de banda ancha</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131975" y="659876"/>
            <a:ext cx="8700940" cy="4012608"/>
          </a:xfrm>
        </p:spPr>
        <p:txBody>
          <a:bodyPr/>
          <a:lstStyle/>
          <a:p>
            <a:pPr marL="0" indent="0" algn="l" rtl="0"/>
            <a:r>
              <a:rPr lang="es-419" sz="1600">
                <a:solidFill>
                  <a:srgbClr val="000000"/>
                </a:solidFill>
              </a:rPr>
              <a:t>Todas las soluciones de banda ancha tienen ventajas y desventajas. Si hay varias soluciones de banda ancha disponibles, se debe llevar a cabo un análisis de costos y beneficios para determinar cuál es la mejor solución.</a:t>
            </a:r>
          </a:p>
          <a:p>
            <a:pPr marL="0" indent="0" algn="l" rtl="0"/>
            <a:r>
              <a:rPr lang="es-419" sz="1600">
                <a:solidFill>
                  <a:srgbClr val="000000"/>
                </a:solidFill>
              </a:rPr>
              <a:t>Entre otros de los factores que se deben considerar se incluyen los siguientes:</a:t>
            </a:r>
          </a:p>
          <a:p>
            <a:pPr marL="285750" indent="-285750" algn="l" rtl="0">
              <a:buFont typeface="Arial" panose="020B0604020202020204" pitchFamily="34" charset="0"/>
              <a:buChar char="•"/>
            </a:pPr>
            <a:r>
              <a:rPr lang="es-419" sz="1600" b="1">
                <a:solidFill>
                  <a:srgbClr val="000000"/>
                </a:solidFill>
              </a:rPr>
              <a:t>Cable</a:t>
            </a:r>
            <a:r>
              <a:rPr lang="es-419" sz="1600">
                <a:solidFill>
                  <a:srgbClr val="000000"/>
                </a:solidFill>
              </a:rPr>
              <a:t>- Ancho de banda es compartido por muchos usuarios. Por lo tanto, el ancho de banda se comparte entre diversos usuarios; las velocidades de datos ascendentes suelen ser lentas durante las horas de alto uso en áreas con </a:t>
            </a:r>
            <a:r>
              <a:rPr lang="es-419" sz="1600" err="1">
                <a:solidFill>
                  <a:srgbClr val="000000"/>
                </a:solidFill>
              </a:rPr>
              <a:t>sobresubscripción</a:t>
            </a:r>
            <a:r>
              <a:rPr lang="es-419" sz="1600">
                <a:solidFill>
                  <a:srgbClr val="000000"/>
                </a:solidFill>
              </a:rPr>
              <a:t>.</a:t>
            </a:r>
          </a:p>
          <a:p>
            <a:pPr marL="285750" indent="-285750" algn="l" rtl="0">
              <a:buFont typeface="Arial" panose="020B0604020202020204" pitchFamily="34" charset="0"/>
              <a:buChar char="•"/>
            </a:pPr>
            <a:r>
              <a:rPr lang="es-419" sz="1600" b="1">
                <a:solidFill>
                  <a:srgbClr val="000000"/>
                </a:solidFill>
              </a:rPr>
              <a:t>DSL</a:t>
            </a:r>
            <a:r>
              <a:rPr lang="es-419" sz="1600">
                <a:solidFill>
                  <a:srgbClr val="000000"/>
                </a:solidFill>
              </a:rPr>
              <a:t>- El ancho de banda es limitado y se ve afectado por la distancia. La tasa de carga es proporcionalmente menor en comparación con la tasa de descarga. </a:t>
            </a:r>
          </a:p>
          <a:p>
            <a:pPr marL="285750" indent="-285750" algn="l" rtl="0">
              <a:buFont typeface="Arial" panose="020B0604020202020204" pitchFamily="34" charset="0"/>
              <a:buChar char="•"/>
            </a:pPr>
            <a:r>
              <a:rPr lang="es-419" sz="1600" b="1">
                <a:solidFill>
                  <a:srgbClr val="000000"/>
                </a:solidFill>
              </a:rPr>
              <a:t>Fibra hasta el hogar</a:t>
            </a:r>
            <a:r>
              <a:rPr lang="es-419" sz="1600">
                <a:solidFill>
                  <a:srgbClr val="000000"/>
                </a:solidFill>
              </a:rPr>
              <a:t>- Requiere la instalación de la fibra directamente en el hogar.</a:t>
            </a:r>
          </a:p>
          <a:p>
            <a:pPr marL="285750" indent="-285750" algn="l" rtl="0">
              <a:buFont typeface="Arial" panose="020B0604020202020204" pitchFamily="34" charset="0"/>
              <a:buChar char="•"/>
            </a:pPr>
            <a:r>
              <a:rPr lang="es-419" sz="1600" b="1">
                <a:solidFill>
                  <a:srgbClr val="000000"/>
                </a:solidFill>
              </a:rPr>
              <a:t>Datos móviles- </a:t>
            </a:r>
            <a:r>
              <a:rPr lang="es-419" sz="1600">
                <a:solidFill>
                  <a:srgbClr val="000000"/>
                </a:solidFill>
              </a:rPr>
              <a:t>La cobertura a menudo representa un problema; incluso dentro de una SOHO, en donde el ancho de banda es relativamente limitado.</a:t>
            </a:r>
          </a:p>
          <a:p>
            <a:pPr marL="285750" indent="-285750" algn="l" rtl="0">
              <a:buFont typeface="Arial" panose="020B0604020202020204" pitchFamily="34" charset="0"/>
              <a:buChar char="•"/>
            </a:pPr>
            <a:r>
              <a:rPr lang="es-419" sz="1600" b="1" err="1">
                <a:solidFill>
                  <a:srgbClr val="000000"/>
                </a:solidFill>
              </a:rPr>
              <a:t>Wi</a:t>
            </a:r>
            <a:r>
              <a:rPr lang="es-419" sz="1600" b="1">
                <a:solidFill>
                  <a:srgbClr val="000000"/>
                </a:solidFill>
              </a:rPr>
              <a:t>-Fi Municipal</a:t>
            </a:r>
            <a:r>
              <a:rPr lang="es-419" sz="1600">
                <a:solidFill>
                  <a:srgbClr val="000000"/>
                </a:solidFill>
              </a:rPr>
              <a:t>- la mayoría de las municipalidades no cuentan con una red de malla implementada. Si está disponible y en rango, entonces es una opción viable. </a:t>
            </a:r>
          </a:p>
          <a:p>
            <a:pPr marL="285750" indent="-285750" algn="l" rtl="0">
              <a:buFont typeface="Arial" panose="020B0604020202020204" pitchFamily="34" charset="0"/>
              <a:buChar char="•"/>
            </a:pPr>
            <a:r>
              <a:rPr lang="es-419" sz="1600" b="1">
                <a:solidFill>
                  <a:srgbClr val="000000"/>
                </a:solidFill>
              </a:rPr>
              <a:t>Satélite </a:t>
            </a:r>
            <a:r>
              <a:rPr lang="es-419" sz="1600">
                <a:solidFill>
                  <a:srgbClr val="000000"/>
                </a:solidFill>
              </a:rPr>
              <a:t>- Es costoso, tiene una capacidad limitada por suscriptor. Normalmente se utiliza cuando no hay otra opción disponible. </a:t>
            </a:r>
          </a:p>
          <a:p>
            <a:pPr marL="0" indent="0" algn="l"/>
            <a:endParaRPr lang="en-US" sz="1400">
              <a:solidFill>
                <a:srgbClr val="000000"/>
              </a:solidFill>
            </a:endParaRPr>
          </a:p>
        </p:txBody>
      </p:sp>
    </p:spTree>
    <p:extLst>
      <p:ext uri="{BB962C8B-B14F-4D97-AF65-F5344CB8AC3E}">
        <p14:creationId xmlns:p14="http://schemas.microsoft.com/office/powerpoint/2010/main" xmlns="" val="42226137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WAN</a:t>
            </a:r>
            <a:r>
              <a:rPr lang="en-US"/>
              <a:t/>
            </a:r>
            <a:br>
              <a:rPr lang="en-US"/>
            </a:br>
            <a:r>
              <a:rPr lang="es-419" sz="2400"/>
              <a:t>Privadas y Públicas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405082"/>
          </a:xfrm>
        </p:spPr>
        <p:txBody>
          <a:bodyPr/>
          <a:lstStyle/>
          <a:p>
            <a:pPr marL="0" indent="0" algn="l" rtl="0"/>
            <a:r>
              <a:rPr lang="es-419" sz="1600">
                <a:solidFill>
                  <a:srgbClr val="000000"/>
                </a:solidFill>
              </a:rPr>
              <a:t>Una WAN privada es una conexión dedicada a un único cliente.</a:t>
            </a:r>
          </a:p>
          <a:p>
            <a:pPr marL="0" indent="0" algn="l" rtl="0"/>
            <a:r>
              <a:rPr lang="es-419" sz="1600">
                <a:solidFill>
                  <a:srgbClr val="000000"/>
                </a:solidFill>
              </a:rPr>
              <a:t> </a:t>
            </a:r>
          </a:p>
          <a:p>
            <a:pPr marL="0" indent="0" algn="l" rtl="0"/>
            <a:r>
              <a:rPr lang="es-419" sz="1600">
                <a:solidFill>
                  <a:srgbClr val="000000"/>
                </a:solidFill>
              </a:rPr>
              <a:t>Las WAN privadas proporcionan lo siguiente:</a:t>
            </a:r>
          </a:p>
          <a:p>
            <a:pPr marL="285750" indent="-285750" algn="l" rtl="0">
              <a:buFont typeface="Arial" panose="020B0604020202020204" pitchFamily="34" charset="0"/>
              <a:buChar char="•"/>
            </a:pPr>
            <a:r>
              <a:rPr lang="es-419" sz="1600">
                <a:solidFill>
                  <a:srgbClr val="000000"/>
                </a:solidFill>
              </a:rPr>
              <a:t>Nivel de servicio garantizado</a:t>
            </a:r>
          </a:p>
          <a:p>
            <a:pPr marL="285750" indent="-285750" algn="l" rtl="0">
              <a:buFont typeface="Arial" panose="020B0604020202020204" pitchFamily="34" charset="0"/>
              <a:buChar char="•"/>
            </a:pPr>
            <a:r>
              <a:rPr lang="es-419" sz="1600">
                <a:solidFill>
                  <a:srgbClr val="000000"/>
                </a:solidFill>
              </a:rPr>
              <a:t>Ancho de banda consistente</a:t>
            </a:r>
          </a:p>
          <a:p>
            <a:pPr marL="285750" indent="-285750" algn="l" rtl="0">
              <a:buFont typeface="Arial" panose="020B0604020202020204" pitchFamily="34" charset="0"/>
              <a:buChar char="•"/>
            </a:pPr>
            <a:r>
              <a:rPr lang="es-419" sz="1600">
                <a:solidFill>
                  <a:srgbClr val="000000"/>
                </a:solidFill>
              </a:rPr>
              <a:t>Seguridad</a:t>
            </a:r>
          </a:p>
          <a:p>
            <a:pPr marL="0" indent="0" algn="l"/>
            <a:endParaRPr lang="en-US" sz="1600">
              <a:solidFill>
                <a:srgbClr val="000000"/>
              </a:solidFill>
            </a:endParaRPr>
          </a:p>
          <a:p>
            <a:pPr marL="0" indent="0" algn="l" rtl="0"/>
            <a:r>
              <a:rPr lang="es-419" sz="1600">
                <a:solidFill>
                  <a:srgbClr val="000000"/>
                </a:solidFill>
              </a:rPr>
              <a:t>Normalmente, un ISP o un proveedor de servicios de telecomunicaciones que utiliza Internet proporciona una conexión WAN pública. En este caso, los niveles de servicio y el ancho de banda pueden variar, y las conexiones compartidas no garantizan la seguridad.</a:t>
            </a:r>
          </a:p>
          <a:p>
            <a:pPr marL="0" indent="0" algn="l"/>
            <a:endParaRPr lang="en-US" sz="1600">
              <a:solidFill>
                <a:srgbClr val="000000"/>
              </a:solidFill>
            </a:endParaRPr>
          </a:p>
        </p:txBody>
      </p:sp>
    </p:spTree>
    <p:extLst>
      <p:ext uri="{BB962C8B-B14F-4D97-AF65-F5344CB8AC3E}">
        <p14:creationId xmlns:p14="http://schemas.microsoft.com/office/powerpoint/2010/main" xmlns="" val="5467830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Laboratorio de conectividad basada en Internet: </a:t>
            </a:r>
            <a:r>
              <a:rPr lang="en-US" dirty="0"/>
              <a:t/>
            </a:r>
            <a:br>
              <a:rPr lang="en-US" dirty="0"/>
            </a:br>
            <a:r>
              <a:rPr lang="es-419" sz="2400" dirty="0"/>
              <a:t>Configurar </a:t>
            </a:r>
            <a:r>
              <a:rPr lang="es-419" sz="2400"/>
              <a:t>y </a:t>
            </a:r>
            <a:r>
              <a:rPr lang="es-419" sz="2400" smtClean="0"/>
              <a:t>verificar</a:t>
            </a:r>
            <a:endParaRPr lang="es-419" sz="2400" dirty="0"/>
          </a:p>
        </p:txBody>
      </p:sp>
      <p:sp>
        <p:nvSpPr>
          <p:cNvPr id="5" name="Content Placeholder 4">
            <a:extLst>
              <a:ext uri="{FF2B5EF4-FFF2-40B4-BE49-F238E27FC236}">
                <a16:creationId xmlns:a16="http://schemas.microsoft.com/office/drawing/2014/main" xmlns="" id="{16874280-9EA6-0242-8034-EC3F27C940E8}"/>
              </a:ext>
            </a:extLst>
          </p:cNvPr>
          <p:cNvSpPr>
            <a:spLocks noGrp="1"/>
          </p:cNvSpPr>
          <p:nvPr>
            <p:ph idx="1"/>
          </p:nvPr>
        </p:nvSpPr>
        <p:spPr>
          <a:xfrm>
            <a:off x="474662" y="877330"/>
            <a:ext cx="8280057" cy="3544404"/>
          </a:xfrm>
        </p:spPr>
        <p:txBody>
          <a:bodyPr/>
          <a:lstStyle/>
          <a:p>
            <a:pPr marL="0" indent="0" algn="l" rtl="0"/>
            <a:r>
              <a:rPr lang="es-419" sz="1800">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sz="1800">
                <a:solidFill>
                  <a:srgbClr val="000000"/>
                </a:solidFill>
              </a:rPr>
              <a:t>Investigar la distribución de banda ancha</a:t>
            </a:r>
          </a:p>
          <a:p>
            <a:pPr marL="342900" indent="-342900" algn="l" rtl="0">
              <a:buFont typeface="Arial" panose="020B0604020202020204" pitchFamily="34" charset="0"/>
              <a:buChar char="•"/>
            </a:pPr>
            <a:r>
              <a:rPr lang="es-419" sz="1800">
                <a:solidFill>
                  <a:srgbClr val="000000"/>
                </a:solidFill>
              </a:rPr>
              <a:t>Investigar las opciones de acceso por banda ancha para situaciones específicas</a:t>
            </a:r>
          </a:p>
        </p:txBody>
      </p:sp>
    </p:spTree>
    <p:extLst>
      <p:ext uri="{BB962C8B-B14F-4D97-AF65-F5344CB8AC3E}">
        <p14:creationId xmlns:p14="http://schemas.microsoft.com/office/powerpoint/2010/main" xmlns="" val="40776209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7.6 - Módulo de práctica y cuestionario</a:t>
            </a:r>
          </a:p>
        </p:txBody>
      </p:sp>
    </p:spTree>
    <p:custDataLst>
      <p:tags r:id="rId1"/>
    </p:custDataLst>
    <p:extLst>
      <p:ext uri="{BB962C8B-B14F-4D97-AF65-F5344CB8AC3E}">
        <p14:creationId xmlns:p14="http://schemas.microsoft.com/office/powerpoint/2010/main" xmlns="" val="1985238719"/>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Práctica del módulo y cuestionario</a:t>
            </a:r>
            <a:r>
              <a:rPr lang="en-US"/>
              <a:t/>
            </a:r>
            <a:br>
              <a:rPr lang="en-US"/>
            </a:br>
            <a:r>
              <a:rPr lang="es-419" sz="2400"/>
              <a:t>Packet Tracer –Configuración de WLAN</a:t>
            </a:r>
          </a:p>
        </p:txBody>
      </p:sp>
      <p:sp>
        <p:nvSpPr>
          <p:cNvPr id="5" name="Content Placeholder 4">
            <a:extLst>
              <a:ext uri="{FF2B5EF4-FFF2-40B4-BE49-F238E27FC236}">
                <a16:creationId xmlns:a16="http://schemas.microsoft.com/office/drawing/2014/main" xmlns="" id="{16874280-9EA6-0242-8034-EC3F27C940E8}"/>
              </a:ext>
            </a:extLst>
          </p:cNvPr>
          <p:cNvSpPr>
            <a:spLocks noGrp="1"/>
          </p:cNvSpPr>
          <p:nvPr>
            <p:ph idx="1"/>
          </p:nvPr>
        </p:nvSpPr>
        <p:spPr>
          <a:xfrm>
            <a:off x="474662" y="877330"/>
            <a:ext cx="8280057" cy="3544404"/>
          </a:xfrm>
        </p:spPr>
        <p:txBody>
          <a:bodyPr/>
          <a:lstStyle/>
          <a:p>
            <a:pPr marL="0" indent="0" algn="l" rtl="0"/>
            <a:r>
              <a:rPr lang="es-419" sz="1800">
                <a:solidFill>
                  <a:srgbClr val="000000"/>
                </a:solidFill>
              </a:rPr>
              <a:t>En este laboratorio, hará lo siguiente:</a:t>
            </a:r>
          </a:p>
          <a:p>
            <a:pPr marL="342900" indent="-342900" algn="l" rtl="0">
              <a:buFont typeface="Arial" panose="020B0604020202020204" pitchFamily="34" charset="0"/>
              <a:buChar char="•"/>
            </a:pPr>
            <a:r>
              <a:rPr lang="es-419" sz="1800">
                <a:solidFill>
                  <a:srgbClr val="000000"/>
                </a:solidFill>
              </a:rPr>
              <a:t>Describir las diferentes opciones de conectividad WAN</a:t>
            </a:r>
          </a:p>
        </p:txBody>
      </p:sp>
    </p:spTree>
    <p:extLst>
      <p:ext uri="{BB962C8B-B14F-4D97-AF65-F5344CB8AC3E}">
        <p14:creationId xmlns:p14="http://schemas.microsoft.com/office/powerpoint/2010/main" xmlns="" val="13631950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400">
                <a:latin typeface="Arial" charset="0"/>
              </a:rPr>
              <a:t>Módulo 7: Conceptos  WAN</a:t>
            </a:r>
            <a:r>
              <a:rPr lang="en-US">
                <a:latin typeface="Arial" charset="0"/>
              </a:rPr>
              <a:t/>
            </a:r>
            <a:br>
              <a:rPr lang="en-US">
                <a:latin typeface="Arial" charset="0"/>
              </a:rPr>
            </a:br>
            <a:r>
              <a:rPr lang="es-419">
                <a:latin typeface="Arial" charset="0"/>
              </a:rPr>
              <a:t>Nuevos Términos y Comandos</a:t>
            </a:r>
          </a:p>
        </p:txBody>
      </p:sp>
      <p:graphicFrame>
        <p:nvGraphicFramePr>
          <p:cNvPr id="9" name="Table 9">
            <a:extLst>
              <a:ext uri="{FF2B5EF4-FFF2-40B4-BE49-F238E27FC236}">
                <a16:creationId xmlns:a16="http://schemas.microsoft.com/office/drawing/2014/main" xmlns="" id="{F2480B83-AF5E-4A70-B69B-F1E3A8FAC758}"/>
              </a:ext>
            </a:extLst>
          </p:cNvPr>
          <p:cNvGraphicFramePr>
            <a:graphicFrameLocks noGrp="1"/>
          </p:cNvGraphicFramePr>
          <p:nvPr>
            <p:ph idx="1"/>
          </p:nvPr>
        </p:nvGraphicFramePr>
        <p:xfrm>
          <a:off x="144463" y="798513"/>
          <a:ext cx="8853486" cy="371856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xmlns="" val="3270854437"/>
                    </a:ext>
                  </a:extLst>
                </a:gridCol>
                <a:gridCol w="4426743">
                  <a:extLst>
                    <a:ext uri="{9D8B030D-6E8A-4147-A177-3AD203B41FA5}">
                      <a16:colId xmlns:a16="http://schemas.microsoft.com/office/drawing/2014/main" xmlns="" val="1579597548"/>
                    </a:ext>
                  </a:extLst>
                </a:gridCol>
              </a:tblGrid>
              <a:tr h="370840">
                <a:tc>
                  <a:txBody>
                    <a:bodyPr/>
                    <a:lstStyle/>
                    <a:p>
                      <a:pPr marL="285750" indent="-285750" rtl="0">
                        <a:buFont typeface="Arial" panose="020B0604020202020204" pitchFamily="34" charset="0"/>
                        <a:buChar char="•"/>
                      </a:pPr>
                      <a:r>
                        <a:rPr lang="es-419" b="0">
                          <a:solidFill>
                            <a:srgbClr val="000000"/>
                          </a:solidFill>
                        </a:rPr>
                        <a:t>public WAN</a:t>
                      </a:r>
                    </a:p>
                    <a:p>
                      <a:pPr marL="285750" indent="-285750" rtl="0">
                        <a:buFont typeface="Arial" panose="020B0604020202020204" pitchFamily="34" charset="0"/>
                        <a:buChar char="•"/>
                      </a:pPr>
                      <a:r>
                        <a:rPr lang="es-419" b="0">
                          <a:solidFill>
                            <a:srgbClr val="000000"/>
                          </a:solidFill>
                        </a:rPr>
                        <a:t>private WAN</a:t>
                      </a:r>
                    </a:p>
                    <a:p>
                      <a:pPr marL="285750" indent="-285750" rtl="0">
                        <a:buFont typeface="Arial" panose="020B0604020202020204" pitchFamily="34" charset="0"/>
                        <a:buChar char="•"/>
                      </a:pPr>
                      <a:r>
                        <a:rPr lang="es-419" b="0">
                          <a:solidFill>
                            <a:srgbClr val="000000"/>
                          </a:solidFill>
                        </a:rPr>
                        <a:t>single-carrier WAN connection</a:t>
                      </a:r>
                    </a:p>
                    <a:p>
                      <a:pPr marL="285750" indent="-285750" rtl="0">
                        <a:buFont typeface="Arial" panose="020B0604020202020204" pitchFamily="34" charset="0"/>
                        <a:buChar char="•"/>
                      </a:pPr>
                      <a:r>
                        <a:rPr lang="es-419" b="0">
                          <a:solidFill>
                            <a:srgbClr val="000000"/>
                          </a:solidFill>
                        </a:rPr>
                        <a:t>dual-carrier WAN connection</a:t>
                      </a:r>
                    </a:p>
                    <a:p>
                      <a:pPr marL="285750" indent="-285750" algn="l" defTabSz="685777" rtl="0" eaLnBrk="1" latinLnBrk="0" hangingPunct="1">
                        <a:buFont typeface="Arial" panose="020B0604020202020204" pitchFamily="34" charset="0"/>
                        <a:buChar char="•"/>
                      </a:pPr>
                      <a:r>
                        <a:rPr lang="es-419" sz="1400" b="0" kern="1200">
                          <a:solidFill>
                            <a:srgbClr val="000000"/>
                          </a:solidFill>
                          <a:latin typeface="+mn-lt"/>
                          <a:ea typeface="+mn-ea"/>
                          <a:cs typeface="+mn-cs"/>
                        </a:rPr>
                        <a:t>Synchronous Digital Hierarchy (SDH)</a:t>
                      </a:r>
                    </a:p>
                    <a:p>
                      <a:pPr marL="285750" indent="-285750" algn="l" defTabSz="685777" rtl="0" eaLnBrk="1" latinLnBrk="0" hangingPunct="1">
                        <a:buFont typeface="Arial" panose="020B0604020202020204" pitchFamily="34" charset="0"/>
                        <a:buChar char="•"/>
                      </a:pPr>
                      <a:r>
                        <a:rPr lang="es-419" sz="1400" b="0" kern="1200">
                          <a:solidFill>
                            <a:srgbClr val="000000"/>
                          </a:solidFill>
                          <a:latin typeface="+mn-lt"/>
                          <a:ea typeface="+mn-ea"/>
                          <a:cs typeface="+mn-cs"/>
                        </a:rPr>
                        <a:t>Synchronous Optical Networking (SONET)</a:t>
                      </a:r>
                    </a:p>
                    <a:p>
                      <a:pPr marL="285750" indent="-285750" algn="l" defTabSz="685777" rtl="0" eaLnBrk="1" latinLnBrk="0" hangingPunct="1">
                        <a:buFont typeface="Arial" panose="020B0604020202020204" pitchFamily="34" charset="0"/>
                        <a:buChar char="•"/>
                      </a:pPr>
                      <a:r>
                        <a:rPr lang="es-419" sz="1400" b="0" kern="1200">
                          <a:solidFill>
                            <a:srgbClr val="000000"/>
                          </a:solidFill>
                          <a:latin typeface="+mn-lt"/>
                          <a:ea typeface="+mn-ea"/>
                          <a:cs typeface="+mn-cs"/>
                        </a:rPr>
                        <a:t>Dense Wavelength Division Multiplexing (DWDM)</a:t>
                      </a:r>
                    </a:p>
                    <a:p>
                      <a:pPr marL="285750" indent="-285750" rtl="0">
                        <a:buFont typeface="Arial" panose="020B0604020202020204" pitchFamily="34" charset="0"/>
                        <a:buChar char="•"/>
                      </a:pPr>
                      <a:r>
                        <a:rPr lang="es-419" b="0">
                          <a:solidFill>
                            <a:srgbClr val="000000"/>
                          </a:solidFill>
                        </a:rPr>
                        <a:t>data terminal equipment (DTE)</a:t>
                      </a:r>
                    </a:p>
                    <a:p>
                      <a:pPr marL="285750" indent="-285750" rtl="0">
                        <a:buFont typeface="Arial" panose="020B0604020202020204" pitchFamily="34" charset="0"/>
                        <a:buChar char="•"/>
                      </a:pPr>
                      <a:r>
                        <a:rPr lang="es-419" b="0">
                          <a:solidFill>
                            <a:srgbClr val="000000"/>
                          </a:solidFill>
                        </a:rPr>
                        <a:t>date communication equipment (DCE)</a:t>
                      </a:r>
                    </a:p>
                    <a:p>
                      <a:pPr marL="285750" indent="-285750" rtl="0">
                        <a:buFont typeface="Arial" panose="020B0604020202020204" pitchFamily="34" charset="0"/>
                        <a:buChar char="•"/>
                      </a:pPr>
                      <a:r>
                        <a:rPr lang="es-419" b="0">
                          <a:solidFill>
                            <a:srgbClr val="000000"/>
                          </a:solidFill>
                        </a:rPr>
                        <a:t>customer premises equipment (CPE)</a:t>
                      </a:r>
                    </a:p>
                    <a:p>
                      <a:pPr marL="285750" indent="-285750" rtl="0">
                        <a:buFont typeface="Arial" panose="020B0604020202020204" pitchFamily="34" charset="0"/>
                        <a:buChar char="•"/>
                      </a:pPr>
                      <a:r>
                        <a:rPr lang="es-419" b="0">
                          <a:solidFill>
                            <a:srgbClr val="000000"/>
                          </a:solidFill>
                        </a:rPr>
                        <a:t>point-of-presence</a:t>
                      </a:r>
                    </a:p>
                    <a:p>
                      <a:pPr marL="285750" indent="-285750" rtl="0">
                        <a:buFont typeface="Arial" panose="020B0604020202020204" pitchFamily="34" charset="0"/>
                        <a:buChar char="•"/>
                      </a:pPr>
                      <a:r>
                        <a:rPr lang="es-419" b="0">
                          <a:solidFill>
                            <a:srgbClr val="000000"/>
                          </a:solidFill>
                        </a:rPr>
                        <a:t>demarcation point</a:t>
                      </a:r>
                    </a:p>
                    <a:p>
                      <a:pPr marL="285750" indent="-285750" rtl="0">
                        <a:buFont typeface="Arial" panose="020B0604020202020204" pitchFamily="34" charset="0"/>
                        <a:buChar char="•"/>
                      </a:pPr>
                      <a:r>
                        <a:rPr lang="es-419" b="0">
                          <a:solidFill>
                            <a:srgbClr val="000000"/>
                          </a:solidFill>
                        </a:rPr>
                        <a:t>local loop</a:t>
                      </a:r>
                    </a:p>
                    <a:p>
                      <a:pPr marL="285750" indent="-285750" rtl="0">
                        <a:buFont typeface="Arial" panose="020B0604020202020204" pitchFamily="34" charset="0"/>
                        <a:buChar char="•"/>
                      </a:pPr>
                      <a:r>
                        <a:rPr lang="es-419" b="0">
                          <a:solidFill>
                            <a:srgbClr val="000000"/>
                          </a:solidFill>
                        </a:rPr>
                        <a:t>last mile</a:t>
                      </a:r>
                    </a:p>
                    <a:p>
                      <a:pPr marL="285750" indent="-285750" rtl="0">
                        <a:buFont typeface="Arial" panose="020B0604020202020204" pitchFamily="34" charset="0"/>
                        <a:buChar char="•"/>
                      </a:pPr>
                      <a:r>
                        <a:rPr lang="es-419" b="0">
                          <a:solidFill>
                            <a:srgbClr val="000000"/>
                          </a:solidFill>
                        </a:rPr>
                        <a:t>central office (CO)</a:t>
                      </a:r>
                    </a:p>
                    <a:p>
                      <a:pPr marL="285750" indent="-285750" rtl="0">
                        <a:buFont typeface="Arial" panose="020B0604020202020204" pitchFamily="34" charset="0"/>
                        <a:buChar char="•"/>
                      </a:pPr>
                      <a:r>
                        <a:rPr lang="es-419" b="0">
                          <a:solidFill>
                            <a:srgbClr val="000000"/>
                          </a:solidFill>
                        </a:rPr>
                        <a:t>toll network</a:t>
                      </a:r>
                    </a:p>
                    <a:p>
                      <a:pPr marL="285750" indent="-285750" rtl="0">
                        <a:buFont typeface="Arial" panose="020B0604020202020204" pitchFamily="34" charset="0"/>
                        <a:buChar char="•"/>
                      </a:pPr>
                      <a:r>
                        <a:rPr lang="es-419" b="0">
                          <a:solidFill>
                            <a:srgbClr val="000000"/>
                          </a:solidFill>
                        </a:rPr>
                        <a:t>backhaul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rtl="0">
                        <a:buFont typeface="Arial" panose="020B0604020202020204" pitchFamily="34" charset="0"/>
                        <a:buChar char="•"/>
                      </a:pPr>
                      <a:r>
                        <a:rPr lang="es-419" b="0">
                          <a:solidFill>
                            <a:srgbClr val="000000"/>
                          </a:solidFill>
                        </a:rPr>
                        <a:t>Voiceband modem</a:t>
                      </a:r>
                    </a:p>
                    <a:p>
                      <a:pPr marL="285750" indent="-285750" rtl="0">
                        <a:buFont typeface="Arial" panose="020B0604020202020204" pitchFamily="34" charset="0"/>
                        <a:buChar char="•"/>
                      </a:pPr>
                      <a:r>
                        <a:rPr lang="es-419" b="0">
                          <a:solidFill>
                            <a:srgbClr val="000000"/>
                          </a:solidFill>
                        </a:rPr>
                        <a:t>DSL modem</a:t>
                      </a:r>
                    </a:p>
                    <a:p>
                      <a:pPr marL="285750" indent="-285750" rtl="0">
                        <a:buFont typeface="Arial" panose="020B0604020202020204" pitchFamily="34" charset="0"/>
                        <a:buChar char="•"/>
                      </a:pPr>
                      <a:r>
                        <a:rPr lang="es-419" b="0">
                          <a:solidFill>
                            <a:srgbClr val="000000"/>
                          </a:solidFill>
                        </a:rPr>
                        <a:t>cable modem</a:t>
                      </a:r>
                    </a:p>
                    <a:p>
                      <a:pPr marL="285750" indent="-285750" rtl="0">
                        <a:buFont typeface="Arial" panose="020B0604020202020204" pitchFamily="34" charset="0"/>
                        <a:buChar char="•"/>
                      </a:pPr>
                      <a:r>
                        <a:rPr lang="es-419" b="0">
                          <a:solidFill>
                            <a:srgbClr val="000000"/>
                          </a:solidFill>
                        </a:rPr>
                        <a:t>CSU/DSU</a:t>
                      </a:r>
                    </a:p>
                    <a:p>
                      <a:pPr marL="285750" indent="-285750" rtl="0">
                        <a:buFont typeface="Arial" panose="020B0604020202020204" pitchFamily="34" charset="0"/>
                        <a:buChar char="•"/>
                      </a:pPr>
                      <a:r>
                        <a:rPr lang="es-419" b="0">
                          <a:solidFill>
                            <a:srgbClr val="000000"/>
                          </a:solidFill>
                        </a:rPr>
                        <a:t>optical converter</a:t>
                      </a:r>
                    </a:p>
                    <a:p>
                      <a:pPr marL="285750" indent="-285750" rtl="0">
                        <a:buFont typeface="Arial" panose="020B0604020202020204" pitchFamily="34" charset="0"/>
                        <a:buChar char="•"/>
                      </a:pPr>
                      <a:r>
                        <a:rPr lang="es-419" b="0">
                          <a:solidFill>
                            <a:srgbClr val="000000"/>
                          </a:solidFill>
                        </a:rPr>
                        <a:t>serial communication</a:t>
                      </a:r>
                    </a:p>
                    <a:p>
                      <a:pPr marL="285750" indent="-285750" rtl="0">
                        <a:buFont typeface="Arial" panose="020B0604020202020204" pitchFamily="34" charset="0"/>
                        <a:buChar char="•"/>
                      </a:pPr>
                      <a:r>
                        <a:rPr lang="es-419" b="0">
                          <a:solidFill>
                            <a:srgbClr val="000000"/>
                          </a:solidFill>
                        </a:rPr>
                        <a:t>synchronous Digital Hierarchy (SDH)</a:t>
                      </a:r>
                    </a:p>
                    <a:p>
                      <a:pPr marL="285750" indent="-285750" rtl="0">
                        <a:buFont typeface="Arial" panose="020B0604020202020204" pitchFamily="34" charset="0"/>
                        <a:buChar char="•"/>
                      </a:pPr>
                      <a:r>
                        <a:rPr lang="es-419" b="0">
                          <a:solidFill>
                            <a:srgbClr val="000000"/>
                          </a:solidFill>
                        </a:rPr>
                        <a:t>synchronous Optical Networking (SONET)</a:t>
                      </a:r>
                    </a:p>
                    <a:p>
                      <a:pPr marL="285750" indent="-285750" rtl="0">
                        <a:buFont typeface="Arial" panose="020B0604020202020204" pitchFamily="34" charset="0"/>
                        <a:buChar char="•"/>
                      </a:pPr>
                      <a:r>
                        <a:rPr lang="es-419" b="0">
                          <a:solidFill>
                            <a:srgbClr val="000000"/>
                          </a:solidFill>
                        </a:rPr>
                        <a:t>Dense Wavelength Division Multiplexing (DWDM)</a:t>
                      </a:r>
                    </a:p>
                    <a:p>
                      <a:pPr marL="285750" indent="-285750" rtl="0">
                        <a:buFont typeface="Arial" panose="020B0604020202020204" pitchFamily="34" charset="0"/>
                        <a:buChar char="•"/>
                      </a:pPr>
                      <a:r>
                        <a:rPr lang="es-419" b="0">
                          <a:solidFill>
                            <a:srgbClr val="000000"/>
                          </a:solidFill>
                        </a:rPr>
                        <a:t>T-carrier</a:t>
                      </a:r>
                    </a:p>
                    <a:p>
                      <a:pPr marL="285750" indent="-285750" rtl="0">
                        <a:buFont typeface="Arial" panose="020B0604020202020204" pitchFamily="34" charset="0"/>
                        <a:buChar char="•"/>
                      </a:pPr>
                      <a:r>
                        <a:rPr lang="es-419" b="0">
                          <a:solidFill>
                            <a:srgbClr val="000000"/>
                          </a:solidFill>
                        </a:rPr>
                        <a:t>E-carrier</a:t>
                      </a:r>
                    </a:p>
                    <a:p>
                      <a:pPr marL="285750" indent="-285750" rtl="0">
                        <a:buFont typeface="Arial" panose="020B0604020202020204" pitchFamily="34" charset="0"/>
                        <a:buChar char="•"/>
                      </a:pPr>
                      <a:r>
                        <a:rPr lang="es-419" b="0">
                          <a:solidFill>
                            <a:srgbClr val="000000"/>
                          </a:solidFill>
                        </a:rPr>
                        <a:t>frame relay</a:t>
                      </a:r>
                    </a:p>
                    <a:p>
                      <a:pPr marL="285750" indent="-285750" rtl="0">
                        <a:buFont typeface="Arial" panose="020B0604020202020204" pitchFamily="34" charset="0"/>
                        <a:buChar char="•"/>
                      </a:pPr>
                      <a:r>
                        <a:rPr lang="es-419" b="0">
                          <a:solidFill>
                            <a:srgbClr val="000000"/>
                          </a:solidFill>
                        </a:rPr>
                        <a:t>asynchronous transfer mode (ATM)</a:t>
                      </a:r>
                    </a:p>
                    <a:p>
                      <a:pPr marL="285750" indent="-285750" rtl="0">
                        <a:buFont typeface="Arial" panose="020B0604020202020204" pitchFamily="34" charset="0"/>
                        <a:buChar char="•"/>
                      </a:pPr>
                      <a:r>
                        <a:rPr lang="es-419" b="0">
                          <a:solidFill>
                            <a:srgbClr val="000000"/>
                          </a:solidFill>
                        </a:rPr>
                        <a:t>dark fiber</a:t>
                      </a:r>
                    </a:p>
                    <a:p>
                      <a:pPr marL="285750" indent="-285750" rtl="0">
                        <a:buFont typeface="Arial" panose="020B0604020202020204" pitchFamily="34" charset="0"/>
                        <a:buChar char="•"/>
                      </a:pPr>
                      <a:r>
                        <a:rPr lang="es-419" b="0">
                          <a:solidFill>
                            <a:srgbClr val="000000"/>
                          </a:solidFill>
                        </a:rPr>
                        <a:t>metropolitan Ethernet (Metro E)</a:t>
                      </a:r>
                    </a:p>
                    <a:p>
                      <a:pPr marL="285750" indent="-285750" rtl="0">
                        <a:buFont typeface="Arial" panose="020B0604020202020204" pitchFamily="34" charset="0"/>
                        <a:buChar char="•"/>
                      </a:pPr>
                      <a:r>
                        <a:rPr lang="es-419" b="0">
                          <a:solidFill>
                            <a:srgbClr val="000000"/>
                          </a:solidFill>
                        </a:rPr>
                        <a:t>Ethernet over MPLS (EoMPLS)</a:t>
                      </a:r>
                    </a:p>
                    <a:p>
                      <a:pPr marL="285750" indent="-285750" rtl="0">
                        <a:buFont typeface="Arial" panose="020B0604020202020204" pitchFamily="34" charset="0"/>
                        <a:buChar char="•"/>
                      </a:pPr>
                      <a:r>
                        <a:rPr lang="es-419" b="0">
                          <a:solidFill>
                            <a:srgbClr val="000000"/>
                          </a:solidFill>
                        </a:rPr>
                        <a:t>Virtual Private LAN service (VPLS)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08796709"/>
                  </a:ext>
                </a:extLst>
              </a:tr>
            </a:tbl>
          </a:graphicData>
        </a:graphic>
      </p:graphicFrame>
    </p:spTree>
    <p:custDataLst>
      <p:tags r:id="rId1"/>
    </p:custDataLst>
    <p:extLst>
      <p:ext uri="{BB962C8B-B14F-4D97-AF65-F5344CB8AC3E}">
        <p14:creationId xmlns:p14="http://schemas.microsoft.com/office/powerpoint/2010/main" xmlns="" val="3271745509"/>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xmlns="" id="{F2480B83-AF5E-4A70-B69B-F1E3A8FAC758}"/>
              </a:ext>
            </a:extLst>
          </p:cNvPr>
          <p:cNvGraphicFramePr>
            <a:graphicFrameLocks noGrp="1"/>
          </p:cNvGraphicFramePr>
          <p:nvPr>
            <p:ph idx="1"/>
          </p:nvPr>
        </p:nvGraphicFramePr>
        <p:xfrm>
          <a:off x="144463" y="798513"/>
          <a:ext cx="5068560" cy="3718560"/>
        </p:xfrm>
        <a:graphic>
          <a:graphicData uri="http://schemas.openxmlformats.org/drawingml/2006/table">
            <a:tbl>
              <a:tblPr firstRow="1" bandRow="1">
                <a:tableStyleId>{F5AB1C69-6EDB-4FF4-983F-18BD219EF322}</a:tableStyleId>
              </a:tblPr>
              <a:tblGrid>
                <a:gridCol w="5068560">
                  <a:extLst>
                    <a:ext uri="{9D8B030D-6E8A-4147-A177-3AD203B41FA5}">
                      <a16:colId xmlns:a16="http://schemas.microsoft.com/office/drawing/2014/main" xmlns="" val="3270854437"/>
                    </a:ext>
                  </a:extLst>
                </a:gridCol>
              </a:tblGrid>
              <a:tr h="370840">
                <a:tc>
                  <a:txBody>
                    <a:bodyPr/>
                    <a:lstStyle/>
                    <a:p>
                      <a:pPr marL="285750" indent="-285750" rtl="0">
                        <a:buFont typeface="Arial" panose="020B0604020202020204" pitchFamily="34" charset="0"/>
                        <a:buChar char="•"/>
                      </a:pPr>
                      <a:r>
                        <a:rPr lang="es-419" b="0">
                          <a:solidFill>
                            <a:srgbClr val="000000"/>
                          </a:solidFill>
                        </a:rPr>
                        <a:t>label switched routers (LSRs)</a:t>
                      </a:r>
                    </a:p>
                    <a:p>
                      <a:pPr marL="285750" indent="-285750" rtl="0">
                        <a:buFont typeface="Arial" panose="020B0604020202020204" pitchFamily="34" charset="0"/>
                        <a:buChar char="•"/>
                      </a:pPr>
                      <a:r>
                        <a:rPr lang="es-419" b="0">
                          <a:solidFill>
                            <a:srgbClr val="000000"/>
                          </a:solidFill>
                        </a:rPr>
                        <a:t>Customer edge (CE) router</a:t>
                      </a:r>
                    </a:p>
                    <a:p>
                      <a:pPr marL="285750" indent="-285750" rtl="0">
                        <a:buFont typeface="Arial" panose="020B0604020202020204" pitchFamily="34" charset="0"/>
                        <a:buChar char="•"/>
                      </a:pPr>
                      <a:r>
                        <a:rPr lang="es-419" b="0">
                          <a:solidFill>
                            <a:srgbClr val="000000"/>
                          </a:solidFill>
                        </a:rPr>
                        <a:t>Provider edge (PE) router</a:t>
                      </a:r>
                    </a:p>
                    <a:p>
                      <a:pPr marL="285750" indent="-285750" rtl="0">
                        <a:buFont typeface="Arial" panose="020B0604020202020204" pitchFamily="34" charset="0"/>
                        <a:buChar char="•"/>
                      </a:pPr>
                      <a:r>
                        <a:rPr lang="es-419" b="0">
                          <a:solidFill>
                            <a:srgbClr val="000000"/>
                          </a:solidFill>
                        </a:rPr>
                        <a:t>Internal provider (P) router</a:t>
                      </a:r>
                    </a:p>
                    <a:p>
                      <a:pPr marL="285750" indent="-285750" rtl="0">
                        <a:buFont typeface="Arial" panose="020B0604020202020204" pitchFamily="34" charset="0"/>
                        <a:buChar char="•"/>
                      </a:pPr>
                      <a:r>
                        <a:rPr lang="es-419" b="0">
                          <a:solidFill>
                            <a:srgbClr val="000000"/>
                          </a:solidFill>
                        </a:rPr>
                        <a:t>DSL access multiplexer (DSLAM)</a:t>
                      </a:r>
                    </a:p>
                    <a:p>
                      <a:pPr marL="285750" indent="-285750" rtl="0">
                        <a:buFont typeface="Arial" panose="020B0604020202020204" pitchFamily="34" charset="0"/>
                        <a:buChar char="•"/>
                      </a:pPr>
                      <a:r>
                        <a:rPr lang="es-419" b="0">
                          <a:solidFill>
                            <a:srgbClr val="000000"/>
                          </a:solidFill>
                        </a:rPr>
                        <a:t>PPP over Ethernet (PPPoE)</a:t>
                      </a:r>
                    </a:p>
                    <a:p>
                      <a:pPr marL="285750" indent="-285750" rtl="0">
                        <a:buFont typeface="Arial" panose="020B0604020202020204" pitchFamily="34" charset="0"/>
                        <a:buChar char="•"/>
                      </a:pPr>
                      <a:r>
                        <a:rPr lang="es-419" b="0">
                          <a:solidFill>
                            <a:srgbClr val="000000"/>
                          </a:solidFill>
                        </a:rPr>
                        <a:t>Data over Cable Service Interface Specification (DOCSIS)</a:t>
                      </a:r>
                    </a:p>
                    <a:p>
                      <a:pPr marL="285750" indent="-285750" rtl="0">
                        <a:buFont typeface="Arial" panose="020B0604020202020204" pitchFamily="34" charset="0"/>
                        <a:buChar char="•"/>
                      </a:pPr>
                      <a:r>
                        <a:rPr lang="es-419" b="0">
                          <a:solidFill>
                            <a:srgbClr val="000000"/>
                          </a:solidFill>
                        </a:rPr>
                        <a:t>hybrid fiber-coaxial (HFC) </a:t>
                      </a:r>
                    </a:p>
                    <a:p>
                      <a:pPr marL="285750" indent="-285750" rtl="0">
                        <a:buFont typeface="Arial" panose="020B0604020202020204" pitchFamily="34" charset="0"/>
                        <a:buChar char="•"/>
                      </a:pPr>
                      <a:r>
                        <a:rPr lang="es-419" b="0">
                          <a:solidFill>
                            <a:srgbClr val="000000"/>
                          </a:solidFill>
                        </a:rPr>
                        <a:t>Cable Modem Termination System (CMTS)</a:t>
                      </a:r>
                    </a:p>
                    <a:p>
                      <a:pPr marL="285750" indent="-285750" rtl="0">
                        <a:buFont typeface="Arial" panose="020B0604020202020204" pitchFamily="34" charset="0"/>
                        <a:buChar char="•"/>
                      </a:pPr>
                      <a:r>
                        <a:rPr lang="es-419" b="0">
                          <a:solidFill>
                            <a:srgbClr val="000000"/>
                          </a:solidFill>
                        </a:rPr>
                        <a:t>Fiber to the x (FTTx)</a:t>
                      </a:r>
                    </a:p>
                    <a:p>
                      <a:pPr marL="285750" indent="-285750" rtl="0">
                        <a:buFont typeface="Arial" panose="020B0604020202020204" pitchFamily="34" charset="0"/>
                        <a:buChar char="•"/>
                      </a:pPr>
                      <a:r>
                        <a:rPr lang="es-419" b="0">
                          <a:solidFill>
                            <a:srgbClr val="000000"/>
                          </a:solidFill>
                        </a:rPr>
                        <a:t>Fiber to the Home (FTTH)</a:t>
                      </a:r>
                    </a:p>
                    <a:p>
                      <a:pPr marL="285750" indent="-285750" rtl="0">
                        <a:buFont typeface="Arial" panose="020B0604020202020204" pitchFamily="34" charset="0"/>
                        <a:buChar char="•"/>
                      </a:pPr>
                      <a:r>
                        <a:rPr lang="es-419" b="0">
                          <a:solidFill>
                            <a:srgbClr val="000000"/>
                          </a:solidFill>
                        </a:rPr>
                        <a:t>Fiber to the Building (FTTB)</a:t>
                      </a:r>
                    </a:p>
                    <a:p>
                      <a:pPr marL="285750" indent="-285750" rtl="0">
                        <a:buFont typeface="Arial" panose="020B0604020202020204" pitchFamily="34" charset="0"/>
                        <a:buChar char="•"/>
                      </a:pPr>
                      <a:r>
                        <a:rPr lang="es-419" b="0">
                          <a:solidFill>
                            <a:srgbClr val="000000"/>
                          </a:solidFill>
                        </a:rPr>
                        <a:t>Fiber to the Node/Neighborhood (FTTN) </a:t>
                      </a:r>
                    </a:p>
                    <a:p>
                      <a:pPr marL="285750" indent="-285750" rtl="0">
                        <a:buFont typeface="Arial" panose="020B0604020202020204" pitchFamily="34" charset="0"/>
                        <a:buChar char="•"/>
                      </a:pPr>
                      <a:r>
                        <a:rPr lang="es-419" b="0">
                          <a:solidFill>
                            <a:srgbClr val="000000"/>
                          </a:solidFill>
                        </a:rPr>
                        <a:t>Municipal Wi-Fi</a:t>
                      </a:r>
                    </a:p>
                    <a:p>
                      <a:pPr marL="0" indent="0">
                        <a:buFont typeface="Arial" panose="020B0604020202020204" pitchFamily="34" charset="0"/>
                        <a:buNone/>
                      </a:pPr>
                      <a:endParaRPr lang="en-US" b="0">
                        <a:solidFill>
                          <a:srgbClr val="000000"/>
                        </a:solidFill>
                      </a:endParaRPr>
                    </a:p>
                    <a:p>
                      <a:pPr marL="285750" indent="-285750">
                        <a:buFont typeface="Arial" panose="020B0604020202020204" pitchFamily="34" charset="0"/>
                        <a:buChar char="•"/>
                      </a:pPr>
                      <a:endParaRPr lang="en-US" b="0">
                        <a:solidFill>
                          <a:srgbClr val="000000"/>
                        </a:solidFill>
                      </a:endParaRPr>
                    </a:p>
                    <a:p>
                      <a:pPr marL="285750" indent="-285750">
                        <a:buFont typeface="Arial" panose="020B0604020202020204" pitchFamily="34" charset="0"/>
                        <a:buChar char="•"/>
                      </a:pPr>
                      <a:endParaRPr lang="en-US" b="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08796709"/>
                  </a:ext>
                </a:extLst>
              </a:tr>
            </a:tbl>
          </a:graphicData>
        </a:graphic>
      </p:graphicFrame>
      <p:sp>
        <p:nvSpPr>
          <p:cNvPr id="5" name="Rectangle 2">
            <a:extLst>
              <a:ext uri="{FF2B5EF4-FFF2-40B4-BE49-F238E27FC236}">
                <a16:creationId xmlns:a16="http://schemas.microsoft.com/office/drawing/2014/main" xmlns="" id="{B0FB81E4-33C9-7A4F-B39C-90355CEC053B}"/>
              </a:ext>
            </a:extLst>
          </p:cNvPr>
          <p:cNvSpPr>
            <a:spLocks noGrp="1" noChangeArrowheads="1"/>
          </p:cNvSpPr>
          <p:nvPr>
            <p:ph type="title"/>
          </p:nvPr>
        </p:nvSpPr>
        <p:spPr>
          <a:xfrm>
            <a:off x="1" y="41394"/>
            <a:ext cx="9144000" cy="609056"/>
          </a:xfrm>
        </p:spPr>
        <p:txBody>
          <a:bodyPr/>
          <a:lstStyle/>
          <a:p>
            <a:r>
              <a:rPr lang="es-419" sz="1400">
                <a:latin typeface="Arial" charset="0"/>
              </a:rPr>
              <a:t>Módulo 7: Conceptos  WAN</a:t>
            </a:r>
            <a:r>
              <a:rPr lang="en-US">
                <a:latin typeface="Arial" charset="0"/>
              </a:rPr>
              <a:t/>
            </a:r>
            <a:br>
              <a:rPr lang="en-US">
                <a:latin typeface="Arial" charset="0"/>
              </a:rPr>
            </a:br>
            <a:r>
              <a:rPr lang="es-419">
                <a:latin typeface="Arial" charset="0"/>
              </a:rPr>
              <a:t>Nuevos Términos y Comandos</a:t>
            </a:r>
          </a:p>
        </p:txBody>
      </p:sp>
    </p:spTree>
    <p:custDataLst>
      <p:tags r:id="rId1"/>
    </p:custDataLst>
    <p:extLst>
      <p:ext uri="{BB962C8B-B14F-4D97-AF65-F5344CB8AC3E}">
        <p14:creationId xmlns:p14="http://schemas.microsoft.com/office/powerpoint/2010/main" xmlns="" val="3186309893"/>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WANs</a:t>
            </a:r>
            <a:r>
              <a:rPr lang="en-US"/>
              <a:t/>
            </a:r>
            <a:br>
              <a:rPr lang="en-US"/>
            </a:br>
            <a:r>
              <a:rPr lang="es-419" sz="2400"/>
              <a:t>Topologías WAN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1716331"/>
          </a:xfrm>
        </p:spPr>
        <p:txBody>
          <a:bodyPr/>
          <a:lstStyle/>
          <a:p>
            <a:pPr algn="l" rtl="0"/>
            <a:r>
              <a:rPr lang="es-419" sz="1600">
                <a:solidFill>
                  <a:srgbClr val="000000"/>
                </a:solidFill>
              </a:rPr>
              <a:t>Las WAN se implementan utilizando los siguientes diseños de topología lógica:</a:t>
            </a:r>
          </a:p>
          <a:p>
            <a:pPr marL="285750" indent="-285750" algn="l" rtl="0">
              <a:buFont typeface="Arial" panose="020B0604020202020204" pitchFamily="34" charset="0"/>
              <a:buChar char="•"/>
            </a:pPr>
            <a:r>
              <a:rPr lang="es-419" sz="1600">
                <a:solidFill>
                  <a:srgbClr val="000000"/>
                </a:solidFill>
              </a:rPr>
              <a:t>Topología punto a punto</a:t>
            </a:r>
          </a:p>
          <a:p>
            <a:pPr marL="285750" indent="-285750" algn="l" rtl="0">
              <a:buFont typeface="Arial" panose="020B0604020202020204" pitchFamily="34" charset="0"/>
              <a:buChar char="•"/>
            </a:pPr>
            <a:r>
              <a:rPr lang="es-419" sz="1600">
                <a:solidFill>
                  <a:srgbClr val="000000"/>
                </a:solidFill>
              </a:rPr>
              <a:t>Topología de estrella (hub and spoke)</a:t>
            </a:r>
          </a:p>
          <a:p>
            <a:pPr marL="285750" indent="-285750" algn="l" rtl="0">
              <a:buFont typeface="Arial" panose="020B0604020202020204" pitchFamily="34" charset="0"/>
              <a:buChar char="•"/>
            </a:pPr>
            <a:r>
              <a:rPr lang="es-419" sz="1600">
                <a:solidFill>
                  <a:srgbClr val="000000"/>
                </a:solidFill>
              </a:rPr>
              <a:t>Topología de doble conexión</a:t>
            </a:r>
          </a:p>
          <a:p>
            <a:pPr marL="285750" indent="-285750" algn="l" rtl="0">
              <a:buFont typeface="Arial" panose="020B0604020202020204" pitchFamily="34" charset="0"/>
              <a:buChar char="•"/>
            </a:pPr>
            <a:r>
              <a:rPr lang="es-419" sz="1600">
                <a:solidFill>
                  <a:srgbClr val="000000"/>
                </a:solidFill>
              </a:rPr>
              <a:t>Topología de malla completa</a:t>
            </a:r>
          </a:p>
          <a:p>
            <a:pPr marL="285750" indent="-285750" algn="l" rtl="0">
              <a:buFont typeface="Arial" panose="020B0604020202020204" pitchFamily="34" charset="0"/>
              <a:buChar char="•"/>
            </a:pPr>
            <a:r>
              <a:rPr lang="es-419" sz="1600">
                <a:solidFill>
                  <a:srgbClr val="000000"/>
                </a:solidFill>
              </a:rPr>
              <a:t>Topología parcialmente mallada</a:t>
            </a:r>
          </a:p>
          <a:p>
            <a:pPr marL="0" indent="0" algn="l"/>
            <a:endParaRPr lang="en-US" sz="1600">
              <a:solidFill>
                <a:srgbClr val="000000"/>
              </a:solidFill>
            </a:endParaRPr>
          </a:p>
        </p:txBody>
      </p:sp>
      <p:sp>
        <p:nvSpPr>
          <p:cNvPr id="2" name="Rectangle 1">
            <a:extLst>
              <a:ext uri="{FF2B5EF4-FFF2-40B4-BE49-F238E27FC236}">
                <a16:creationId xmlns:a16="http://schemas.microsoft.com/office/drawing/2014/main" xmlns="" id="{097ABF93-E213-4AC6-BCF7-2CEE7B0D2380}"/>
              </a:ext>
            </a:extLst>
          </p:cNvPr>
          <p:cNvSpPr/>
          <p:nvPr/>
        </p:nvSpPr>
        <p:spPr>
          <a:xfrm>
            <a:off x="431970" y="2962018"/>
            <a:ext cx="7913517" cy="338554"/>
          </a:xfrm>
          <a:prstGeom prst="rect">
            <a:avLst/>
          </a:prstGeom>
        </p:spPr>
        <p:txBody>
          <a:bodyPr wrap="square">
            <a:spAutoFit/>
          </a:bodyPr>
          <a:lstStyle/>
          <a:p>
            <a:pPr rtl="0"/>
            <a:r>
              <a:rPr lang="es-419" sz="1600" b="1">
                <a:solidFill>
                  <a:srgbClr val="000000"/>
                </a:solidFill>
              </a:rPr>
              <a:t>Nota</a:t>
            </a:r>
            <a:r>
              <a:rPr lang="es-419" sz="1600">
                <a:solidFill>
                  <a:srgbClr val="000000"/>
                </a:solidFill>
              </a:rPr>
              <a:t>: Las redes grandes suelen implementar una combinación de estas topologías</a:t>
            </a:r>
            <a:r>
              <a:rPr lang="es-419" sz="1400">
                <a:solidFill>
                  <a:srgbClr val="000000"/>
                </a:solidFill>
              </a:rPr>
              <a:t>. </a:t>
            </a:r>
          </a:p>
        </p:txBody>
      </p:sp>
    </p:spTree>
    <p:extLst>
      <p:ext uri="{BB962C8B-B14F-4D97-AF65-F5344CB8AC3E}">
        <p14:creationId xmlns:p14="http://schemas.microsoft.com/office/powerpoint/2010/main" xmlns="" val="33338576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WANs</a:t>
            </a:r>
            <a:r>
              <a:rPr lang="en-US"/>
              <a:t/>
            </a:r>
            <a:br>
              <a:rPr lang="en-US"/>
            </a:br>
            <a:r>
              <a:rPr lang="es-419" sz="2400"/>
              <a:t>Topologías WAN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1244373"/>
          </a:xfrm>
        </p:spPr>
        <p:txBody>
          <a:bodyPr/>
          <a:lstStyle/>
          <a:p>
            <a:pPr algn="l" rtl="0"/>
            <a:r>
              <a:rPr lang="es-419" sz="1600" b="1">
                <a:solidFill>
                  <a:srgbClr val="000000"/>
                </a:solidFill>
              </a:rPr>
              <a:t>Topología punto a punto </a:t>
            </a:r>
          </a:p>
          <a:p>
            <a:pPr marL="285750" indent="-285750" algn="l" rtl="0">
              <a:buFont typeface="Arial" panose="020B0604020202020204" pitchFamily="34" charset="0"/>
              <a:buChar char="•"/>
            </a:pPr>
            <a:r>
              <a:rPr lang="es-419" sz="1600">
                <a:solidFill>
                  <a:srgbClr val="000000"/>
                </a:solidFill>
              </a:rPr>
              <a:t>Emplea un circuito punto a punto entre dos terminales.</a:t>
            </a:r>
          </a:p>
          <a:p>
            <a:pPr marL="285750" indent="-285750" algn="l" rtl="0">
              <a:buFont typeface="Arial" panose="020B0604020202020204" pitchFamily="34" charset="0"/>
              <a:buChar char="•"/>
            </a:pPr>
            <a:r>
              <a:rPr lang="es-419" sz="1600">
                <a:solidFill>
                  <a:srgbClr val="000000"/>
                </a:solidFill>
              </a:rPr>
              <a:t>Implica un servicio de transporte de capa 2 a través de la red del proveedor de servicios.</a:t>
            </a:r>
          </a:p>
          <a:p>
            <a:pPr marL="285750" indent="-285750" algn="l" rtl="0">
              <a:buFont typeface="Arial" panose="020B0604020202020204" pitchFamily="34" charset="0"/>
              <a:buChar char="•"/>
            </a:pPr>
            <a:r>
              <a:rPr lang="es-419" sz="1600">
                <a:solidFill>
                  <a:srgbClr val="000000"/>
                </a:solidFill>
              </a:rPr>
              <a:t>La conexión punto a punto es transparente para la red del cliente.</a:t>
            </a:r>
          </a:p>
        </p:txBody>
      </p:sp>
      <p:sp>
        <p:nvSpPr>
          <p:cNvPr id="6" name="Rectangle 5">
            <a:extLst>
              <a:ext uri="{FF2B5EF4-FFF2-40B4-BE49-F238E27FC236}">
                <a16:creationId xmlns:a16="http://schemas.microsoft.com/office/drawing/2014/main" xmlns="" id="{7F7A7859-F7BC-4009-A99E-0256B9751251}"/>
              </a:ext>
            </a:extLst>
          </p:cNvPr>
          <p:cNvSpPr/>
          <p:nvPr/>
        </p:nvSpPr>
        <p:spPr>
          <a:xfrm>
            <a:off x="1139980" y="4507665"/>
            <a:ext cx="6864037" cy="307777"/>
          </a:xfrm>
          <a:prstGeom prst="rect">
            <a:avLst/>
          </a:prstGeom>
        </p:spPr>
        <p:txBody>
          <a:bodyPr wrap="square">
            <a:spAutoFit/>
          </a:bodyPr>
          <a:lstStyle/>
          <a:p>
            <a:pPr rtl="0"/>
            <a:r>
              <a:rPr lang="es-419" sz="1400" b="1">
                <a:solidFill>
                  <a:srgbClr val="000000"/>
                </a:solidFill>
              </a:rPr>
              <a:t>Nota</a:t>
            </a:r>
            <a:r>
              <a:rPr lang="es-419" sz="1400">
                <a:solidFill>
                  <a:srgbClr val="000000"/>
                </a:solidFill>
              </a:rPr>
              <a:t>: Puede resultar costoso si se requieren muchas conexiones punto a punto. </a:t>
            </a:r>
          </a:p>
        </p:txBody>
      </p:sp>
      <p:pic>
        <p:nvPicPr>
          <p:cNvPr id="5" name="Picture 4">
            <a:extLst>
              <a:ext uri="{FF2B5EF4-FFF2-40B4-BE49-F238E27FC236}">
                <a16:creationId xmlns:a16="http://schemas.microsoft.com/office/drawing/2014/main" xmlns="" id="{7270E9B0-DC5C-4FA7-88B3-D90AD5DD503D}"/>
              </a:ext>
            </a:extLst>
          </p:cNvPr>
          <p:cNvPicPr>
            <a:picLocks noChangeAspect="1"/>
          </p:cNvPicPr>
          <p:nvPr/>
        </p:nvPicPr>
        <p:blipFill>
          <a:blip r:embed="rId3"/>
          <a:stretch>
            <a:fillRect/>
          </a:stretch>
        </p:blipFill>
        <p:spPr>
          <a:xfrm>
            <a:off x="2007571" y="2346956"/>
            <a:ext cx="4330346" cy="2160709"/>
          </a:xfrm>
          <a:prstGeom prst="rect">
            <a:avLst/>
          </a:prstGeom>
        </p:spPr>
      </p:pic>
    </p:spTree>
    <p:extLst>
      <p:ext uri="{BB962C8B-B14F-4D97-AF65-F5344CB8AC3E}">
        <p14:creationId xmlns:p14="http://schemas.microsoft.com/office/powerpoint/2010/main" xmlns="" val="41332611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WANs</a:t>
            </a:r>
            <a:r>
              <a:rPr lang="en-US"/>
              <a:t/>
            </a:r>
            <a:br>
              <a:rPr lang="en-US"/>
            </a:br>
            <a:r>
              <a:rPr lang="es-419" sz="2400"/>
              <a:t>Topologías WAN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1716331"/>
          </a:xfrm>
        </p:spPr>
        <p:txBody>
          <a:bodyPr/>
          <a:lstStyle/>
          <a:p>
            <a:pPr algn="l" rtl="0"/>
            <a:r>
              <a:rPr lang="es-419" sz="1600" b="1">
                <a:solidFill>
                  <a:srgbClr val="000000"/>
                </a:solidFill>
              </a:rPr>
              <a:t>Topología de estrella (</a:t>
            </a:r>
            <a:r>
              <a:rPr lang="es-419" sz="1600" b="1" err="1">
                <a:solidFill>
                  <a:srgbClr val="000000"/>
                </a:solidFill>
              </a:rPr>
              <a:t>hub</a:t>
            </a:r>
            <a:r>
              <a:rPr lang="es-419" sz="1600" b="1">
                <a:solidFill>
                  <a:srgbClr val="000000"/>
                </a:solidFill>
              </a:rPr>
              <a:t> and </a:t>
            </a:r>
            <a:r>
              <a:rPr lang="es-419" sz="1600" b="1" err="1">
                <a:solidFill>
                  <a:srgbClr val="000000"/>
                </a:solidFill>
              </a:rPr>
              <a:t>spoke</a:t>
            </a:r>
            <a:r>
              <a:rPr lang="es-419" sz="1600" b="1">
                <a:solidFill>
                  <a:srgbClr val="000000"/>
                </a:solidFill>
              </a:rPr>
              <a:t>) </a:t>
            </a:r>
          </a:p>
          <a:p>
            <a:pPr marL="285750" indent="-285750" algn="l" rtl="0">
              <a:buFont typeface="Arial" panose="020B0604020202020204" pitchFamily="34" charset="0"/>
              <a:buChar char="•"/>
            </a:pPr>
            <a:r>
              <a:rPr lang="es-419" sz="1600">
                <a:solidFill>
                  <a:srgbClr val="000000"/>
                </a:solidFill>
              </a:rPr>
              <a:t>Permite que una sola interfaz al </a:t>
            </a:r>
            <a:r>
              <a:rPr lang="es-419" sz="1600" err="1">
                <a:solidFill>
                  <a:srgbClr val="000000"/>
                </a:solidFill>
              </a:rPr>
              <a:t>hub</a:t>
            </a:r>
            <a:r>
              <a:rPr lang="es-419" sz="1600">
                <a:solidFill>
                  <a:srgbClr val="000000"/>
                </a:solidFill>
              </a:rPr>
              <a:t> puede ser compartida por todos los circuitos de radio.</a:t>
            </a:r>
          </a:p>
          <a:p>
            <a:pPr marL="285750" indent="-285750" algn="l" rtl="0">
              <a:buFont typeface="Arial" panose="020B0604020202020204" pitchFamily="34" charset="0"/>
              <a:buChar char="•"/>
            </a:pPr>
            <a:r>
              <a:rPr lang="es-419" sz="1600">
                <a:solidFill>
                  <a:srgbClr val="000000"/>
                </a:solidFill>
              </a:rPr>
              <a:t>Los sitios radiales se pueden interconectar a través del sitio de </a:t>
            </a:r>
            <a:r>
              <a:rPr lang="es-419" sz="1600" err="1">
                <a:solidFill>
                  <a:srgbClr val="000000"/>
                </a:solidFill>
              </a:rPr>
              <a:t>hub</a:t>
            </a:r>
            <a:r>
              <a:rPr lang="es-419" sz="1600">
                <a:solidFill>
                  <a:srgbClr val="000000"/>
                </a:solidFill>
              </a:rPr>
              <a:t> mediante circuitos virtuales y subinterfaces enrutadas del </a:t>
            </a:r>
            <a:r>
              <a:rPr lang="es-419" sz="1600" err="1">
                <a:solidFill>
                  <a:srgbClr val="000000"/>
                </a:solidFill>
              </a:rPr>
              <a:t>hub</a:t>
            </a:r>
            <a:r>
              <a:rPr lang="es-419" sz="1600">
                <a:solidFill>
                  <a:srgbClr val="000000"/>
                </a:solidFill>
              </a:rPr>
              <a:t>.</a:t>
            </a:r>
          </a:p>
          <a:p>
            <a:pPr marL="285750" indent="-285750" algn="l" rtl="0">
              <a:buFont typeface="Arial" panose="020B0604020202020204" pitchFamily="34" charset="0"/>
              <a:buChar char="•"/>
            </a:pPr>
            <a:r>
              <a:rPr lang="es-419" sz="1600">
                <a:solidFill>
                  <a:srgbClr val="000000"/>
                </a:solidFill>
              </a:rPr>
              <a:t>Los </a:t>
            </a:r>
            <a:r>
              <a:rPr lang="es-419" sz="1600" err="1">
                <a:solidFill>
                  <a:srgbClr val="000000"/>
                </a:solidFill>
              </a:rPr>
              <a:t>routers</a:t>
            </a:r>
            <a:r>
              <a:rPr lang="es-419" sz="1600">
                <a:solidFill>
                  <a:srgbClr val="000000"/>
                </a:solidFill>
              </a:rPr>
              <a:t> radiales solo pueden comunicarse entre sí a través del </a:t>
            </a:r>
            <a:r>
              <a:rPr lang="es-419" sz="1600" err="1">
                <a:solidFill>
                  <a:srgbClr val="000000"/>
                </a:solidFill>
              </a:rPr>
              <a:t>router</a:t>
            </a:r>
            <a:r>
              <a:rPr lang="es-419" sz="1600">
                <a:solidFill>
                  <a:srgbClr val="000000"/>
                </a:solidFill>
              </a:rPr>
              <a:t> concentrador.</a:t>
            </a:r>
          </a:p>
        </p:txBody>
      </p:sp>
      <p:sp>
        <p:nvSpPr>
          <p:cNvPr id="7" name="Rectangle 6">
            <a:extLst>
              <a:ext uri="{FF2B5EF4-FFF2-40B4-BE49-F238E27FC236}">
                <a16:creationId xmlns:a16="http://schemas.microsoft.com/office/drawing/2014/main" xmlns="" id="{9810DB47-C70D-4A6F-B770-00DA8EC43508}"/>
              </a:ext>
            </a:extLst>
          </p:cNvPr>
          <p:cNvSpPr/>
          <p:nvPr/>
        </p:nvSpPr>
        <p:spPr>
          <a:xfrm>
            <a:off x="5431134" y="2995253"/>
            <a:ext cx="3160207" cy="738664"/>
          </a:xfrm>
          <a:prstGeom prst="rect">
            <a:avLst/>
          </a:prstGeom>
        </p:spPr>
        <p:txBody>
          <a:bodyPr wrap="square">
            <a:spAutoFit/>
          </a:bodyPr>
          <a:lstStyle/>
          <a:p>
            <a:pPr rtl="0"/>
            <a:r>
              <a:rPr lang="es-419" sz="1400" b="1">
                <a:solidFill>
                  <a:srgbClr val="000000"/>
                </a:solidFill>
              </a:rPr>
              <a:t>Nota: </a:t>
            </a:r>
            <a:r>
              <a:rPr lang="es-419" sz="1400">
                <a:solidFill>
                  <a:srgbClr val="000000"/>
                </a:solidFill>
              </a:rPr>
              <a:t>El router central (concentrador) representa un punto único de falla. Si falla, la comunicación entre radios también falla. </a:t>
            </a:r>
          </a:p>
        </p:txBody>
      </p:sp>
      <p:pic>
        <p:nvPicPr>
          <p:cNvPr id="2" name="Picture 1">
            <a:extLst>
              <a:ext uri="{FF2B5EF4-FFF2-40B4-BE49-F238E27FC236}">
                <a16:creationId xmlns:a16="http://schemas.microsoft.com/office/drawing/2014/main" xmlns="" id="{627917B2-B878-42F4-B66F-EAE892D0E87B}"/>
              </a:ext>
            </a:extLst>
          </p:cNvPr>
          <p:cNvPicPr>
            <a:picLocks noChangeAspect="1"/>
          </p:cNvPicPr>
          <p:nvPr/>
        </p:nvPicPr>
        <p:blipFill>
          <a:blip r:embed="rId3"/>
          <a:stretch>
            <a:fillRect/>
          </a:stretch>
        </p:blipFill>
        <p:spPr>
          <a:xfrm>
            <a:off x="1399834" y="2995253"/>
            <a:ext cx="3346101" cy="1926365"/>
          </a:xfrm>
          <a:prstGeom prst="rect">
            <a:avLst/>
          </a:prstGeom>
        </p:spPr>
      </p:pic>
    </p:spTree>
    <p:extLst>
      <p:ext uri="{BB962C8B-B14F-4D97-AF65-F5344CB8AC3E}">
        <p14:creationId xmlns:p14="http://schemas.microsoft.com/office/powerpoint/2010/main" xmlns="" val="14381069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WANs</a:t>
            </a:r>
            <a:r>
              <a:rPr lang="en-US"/>
              <a:t/>
            </a:r>
            <a:br>
              <a:rPr lang="en-US"/>
            </a:br>
            <a:r>
              <a:rPr lang="es-419" sz="2400"/>
              <a:t>Topologías WAN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1716331"/>
          </a:xfrm>
        </p:spPr>
        <p:txBody>
          <a:bodyPr/>
          <a:lstStyle/>
          <a:p>
            <a:pPr algn="l" rtl="0"/>
            <a:r>
              <a:rPr lang="es-419" sz="1600" b="1">
                <a:solidFill>
                  <a:srgbClr val="000000"/>
                </a:solidFill>
              </a:rPr>
              <a:t>Topología de doble conexión</a:t>
            </a:r>
          </a:p>
          <a:p>
            <a:pPr marL="285750" indent="-285750" algn="l" rtl="0">
              <a:buFont typeface="Arial" panose="020B0604020202020204" pitchFamily="34" charset="0"/>
              <a:buChar char="•"/>
            </a:pPr>
            <a:r>
              <a:rPr lang="es-419" sz="1600">
                <a:solidFill>
                  <a:srgbClr val="000000"/>
                </a:solidFill>
              </a:rPr>
              <a:t>Ofrecen redundancia de red mejorada, equilibrio de carga, computación o procesamiento distribuido y la capacidad de implementar conexiones del proveedor de servicio de respaldo.</a:t>
            </a:r>
          </a:p>
          <a:p>
            <a:pPr marL="285750" indent="-285750" algn="l" rtl="0">
              <a:buFont typeface="Arial" panose="020B0604020202020204" pitchFamily="34" charset="0"/>
              <a:buChar char="•"/>
            </a:pPr>
            <a:r>
              <a:rPr lang="es-419" sz="1600">
                <a:solidFill>
                  <a:srgbClr val="000000"/>
                </a:solidFill>
              </a:rPr>
              <a:t>Más caro de implementar que las topologías de un solo hogar. Esto es porque requieren hardware de red, como </a:t>
            </a:r>
            <a:r>
              <a:rPr lang="es-419" sz="1600" err="1">
                <a:solidFill>
                  <a:srgbClr val="000000"/>
                </a:solidFill>
              </a:rPr>
              <a:t>routers</a:t>
            </a:r>
            <a:r>
              <a:rPr lang="es-419" sz="1600">
                <a:solidFill>
                  <a:srgbClr val="000000"/>
                </a:solidFill>
              </a:rPr>
              <a:t> y </a:t>
            </a:r>
            <a:r>
              <a:rPr lang="es-419" sz="1600" err="1">
                <a:solidFill>
                  <a:srgbClr val="000000"/>
                </a:solidFill>
              </a:rPr>
              <a:t>switches</a:t>
            </a:r>
            <a:r>
              <a:rPr lang="es-419" sz="1600">
                <a:solidFill>
                  <a:srgbClr val="000000"/>
                </a:solidFill>
              </a:rPr>
              <a:t> adicionales.</a:t>
            </a:r>
          </a:p>
          <a:p>
            <a:pPr marL="285750" indent="-285750" algn="l" rtl="0">
              <a:buFont typeface="Arial" panose="020B0604020202020204" pitchFamily="34" charset="0"/>
              <a:buChar char="•"/>
            </a:pPr>
            <a:r>
              <a:rPr lang="es-419" sz="1600">
                <a:solidFill>
                  <a:srgbClr val="000000"/>
                </a:solidFill>
              </a:rPr>
              <a:t>Además, son más difíciles de implementar porque requieren configuraciones adicionales y más complejas.</a:t>
            </a:r>
          </a:p>
        </p:txBody>
      </p:sp>
      <p:pic>
        <p:nvPicPr>
          <p:cNvPr id="5" name="Picture 4">
            <a:extLst>
              <a:ext uri="{FF2B5EF4-FFF2-40B4-BE49-F238E27FC236}">
                <a16:creationId xmlns:a16="http://schemas.microsoft.com/office/drawing/2014/main" xmlns="" id="{69BC861A-BB3C-4835-90E4-8CF9F0710756}"/>
              </a:ext>
            </a:extLst>
          </p:cNvPr>
          <p:cNvPicPr>
            <a:picLocks noChangeAspect="1"/>
          </p:cNvPicPr>
          <p:nvPr/>
        </p:nvPicPr>
        <p:blipFill>
          <a:blip r:embed="rId3"/>
          <a:stretch>
            <a:fillRect/>
          </a:stretch>
        </p:blipFill>
        <p:spPr>
          <a:xfrm>
            <a:off x="2794011" y="3127053"/>
            <a:ext cx="3555975" cy="1899767"/>
          </a:xfrm>
          <a:prstGeom prst="rect">
            <a:avLst/>
          </a:prstGeom>
        </p:spPr>
      </p:pic>
    </p:spTree>
    <p:extLst>
      <p:ext uri="{BB962C8B-B14F-4D97-AF65-F5344CB8AC3E}">
        <p14:creationId xmlns:p14="http://schemas.microsoft.com/office/powerpoint/2010/main" xmlns="" val="1061633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6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1858</TotalTime>
  <Words>5733</Words>
  <Application>Microsoft Office PowerPoint</Application>
  <PresentationFormat>Presentación en pantalla (16:9)</PresentationFormat>
  <Paragraphs>619</Paragraphs>
  <Slides>55</Slides>
  <Notes>55</Notes>
  <HiddenSlides>2</HiddenSlides>
  <MMClips>0</MMClips>
  <ScaleCrop>false</ScaleCrop>
  <HeadingPairs>
    <vt:vector size="4" baseType="variant">
      <vt:variant>
        <vt:lpstr>Tema</vt:lpstr>
      </vt:variant>
      <vt:variant>
        <vt:i4>1</vt:i4>
      </vt:variant>
      <vt:variant>
        <vt:lpstr>Títulos de diapositiva</vt:lpstr>
      </vt:variant>
      <vt:variant>
        <vt:i4>55</vt:i4>
      </vt:variant>
    </vt:vector>
  </HeadingPairs>
  <TitlesOfParts>
    <vt:vector size="56" baseType="lpstr">
      <vt:lpstr>Default Theme</vt:lpstr>
      <vt:lpstr>Módulo 7: Conceptos de WAN</vt:lpstr>
      <vt:lpstr>Objetivos del módulo</vt:lpstr>
      <vt:lpstr>7.1 – Propósito de las WANs</vt:lpstr>
      <vt:lpstr>Propósito de las WANs LANs y WANs</vt:lpstr>
      <vt:lpstr>Propósito de las WAN Privadas y Públicas</vt:lpstr>
      <vt:lpstr>Propósito de las WANs Topologías WAN</vt:lpstr>
      <vt:lpstr>Propósito de las WANs Topologías WAN (Cont.)</vt:lpstr>
      <vt:lpstr>Propósito de las WANs Topologías WAN (Cont.)</vt:lpstr>
      <vt:lpstr>Propósito de las WANs Topologías WAN (Cont.)</vt:lpstr>
      <vt:lpstr>Propósito de las WANs Topologías WAN (Cont.)</vt:lpstr>
      <vt:lpstr>Propósito de las WANs  Conexiones de operador</vt:lpstr>
      <vt:lpstr>Propósito de las WANs  Conexiones de operador (Cont.) </vt:lpstr>
      <vt:lpstr>Propósito de las WAN Evolución de las redes</vt:lpstr>
      <vt:lpstr>Propósito de las WAN Evolución de las redes(Cont.)</vt:lpstr>
      <vt:lpstr>Propósito de las WAN Evolución de las redes(Cont.)</vt:lpstr>
      <vt:lpstr>Propósito de las WAN Evolución de las redes(Cont.)</vt:lpstr>
      <vt:lpstr>Propósito de las WAN Evolución de las redes(Cont.)</vt:lpstr>
      <vt:lpstr>7.2 Funcionamiento de WAN</vt:lpstr>
      <vt:lpstr>Operaciones WAN  Estándares WAN</vt:lpstr>
      <vt:lpstr>Operaciones WAN WAN en el modelo OSI</vt:lpstr>
      <vt:lpstr>Operaciones WAN  Terminología común WAN</vt:lpstr>
      <vt:lpstr>Operaciones de WAN  Terminología común WAN (Cont.)</vt:lpstr>
      <vt:lpstr>Operaciones WAN Dispositivos WAN</vt:lpstr>
      <vt:lpstr>Operaciones WAN  Comunicación en serie</vt:lpstr>
      <vt:lpstr>Operaciones WAN  Comunicación Conmutada por Circuito </vt:lpstr>
      <vt:lpstr>Operaciones WAN  Comunicación Conmutada por Paquetes</vt:lpstr>
      <vt:lpstr>Operaciones WAN SDH, SONET y DWDM</vt:lpstr>
      <vt:lpstr>7.3 – Conectividad de la WAN tradicional</vt:lpstr>
      <vt:lpstr>Conectividad WAN tradicional  Opciones de conectividad WAN tradicionales</vt:lpstr>
      <vt:lpstr>Conectividad WAN tradicional  Terminología WAN común</vt:lpstr>
      <vt:lpstr>Conectividad WAN tradicional  Terminología WAN común (Cont.)</vt:lpstr>
      <vt:lpstr>Conectividad WAN tradicional  Opciones de conexiones conmutadas por circuitos</vt:lpstr>
      <vt:lpstr>Conectividad de la WAN tradicional Opciones de conmutación por paquetes</vt:lpstr>
      <vt:lpstr>7.4 Conectividad WAN moderna</vt:lpstr>
      <vt:lpstr>Conectividad WAN Moderna  WAN Modernas</vt:lpstr>
      <vt:lpstr>Conectividad WAN Moderna  Opciones de conectividad WAN modernas</vt:lpstr>
      <vt:lpstr>Moderna conectividad WAN Ethernet WAN</vt:lpstr>
      <vt:lpstr>Conectividad WAN Moderna  MPLS</vt:lpstr>
      <vt:lpstr>7.5 Conectividad basada en Internet</vt:lpstr>
      <vt:lpstr>Conectividad basada en Internet Opciones de conectividad basada en Internet</vt:lpstr>
      <vt:lpstr>Conectividad basada en Internet  Tecnología DSL</vt:lpstr>
      <vt:lpstr>Conectividad basada en InternetConexionesDSL</vt:lpstr>
      <vt:lpstr>Conectividad basada en Internet DSL y PPP</vt:lpstr>
      <vt:lpstr>Conectividad basada en Internet  Tecnología de cable</vt:lpstr>
      <vt:lpstr>Conectividad basada en Internet Fibra óptica</vt:lpstr>
      <vt:lpstr>Conectividad basada en Internet  Banda ancha inalámbrica basada en Internet</vt:lpstr>
      <vt:lpstr>Conectividad basada en Internet  Tecnología VPN</vt:lpstr>
      <vt:lpstr>Conectividad basada en Internet  Opciones de conectividad de ISP</vt:lpstr>
      <vt:lpstr>Conectividad basada en Internet  Comparación de soluciones de banda ancha</vt:lpstr>
      <vt:lpstr>Laboratorio de conectividad basada en Internet:  Configurar y verificar</vt:lpstr>
      <vt:lpstr>7.6 - Módulo de práctica y cuestionario</vt:lpstr>
      <vt:lpstr>Práctica del módulo y cuestionario Packet Tracer –Configuración de WLAN</vt:lpstr>
      <vt:lpstr>Módulo 7: Conceptos  WAN Nuevos Términos y Comandos</vt:lpstr>
      <vt:lpstr>Módulo 7: Conceptos  WAN Nuevos Términos y Comandos</vt:lpstr>
      <vt:lpstr>Diapositiva 55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18</cp:revision>
  <dcterms:created xsi:type="dcterms:W3CDTF">2019-10-18T06:21:22Z</dcterms:created>
  <dcterms:modified xsi:type="dcterms:W3CDTF">2022-02-01T18:29:12Z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