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notesSlides/notesSlide2.xml" ContentType="application/vnd.openxmlformats-officedocument.presentationml.notesSlide+xml"/>
  <Override PartName="/ppt/tags/tag8.xml" ContentType="application/vnd.openxmlformats-officedocument.presentationml.tags+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tags/tag4.xml" ContentType="application/vnd.openxmlformats-officedocument.presentationml.tags+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docProps/custom.xml" ContentType="application/vnd.openxmlformats-officedocument.custom-properties+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slides/slide9.xml" ContentType="application/vnd.openxmlformats-officedocument.presentationml.slide+xml"/>
  <Override PartName="/ppt/viewProps.xml" ContentType="application/vnd.openxmlformats-officedocument.presentationml.viewProps+xml"/>
  <Override PartName="/ppt/tags/tag9.xml" ContentType="application/vnd.openxmlformats-officedocument.presentationml.tag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tags/tag7.xml" ContentType="application/vnd.openxmlformats-officedocument.presentationml.tags+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tags/tag5.xml" ContentType="application/vnd.openxmlformats-officedocument.presentationml.tags+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notesSlides/notesSlide48.xml" ContentType="application/vnd.openxmlformats-officedocument.presentationml.notesSlide+xml"/>
  <Override PartName="/ppt/revisionInfo.xml" ContentType="application/vnd.ms-powerpoint.revisioninfo+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tags/tag3.xml" ContentType="application/vnd.openxmlformats-officedocument.presentationml.tags+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notesSlides/notesSlide46.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ppt/notesSlides/notesSlide4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notesSlides/notesSlide4.xml" ContentType="application/vnd.openxmlformats-officedocument.presentationml.notesSlide+xml"/>
  <Override PartName="/ppt/tags/tag11.xml" ContentType="application/vnd.openxmlformats-officedocument.presentationml.tags+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tags/tag6.xml" ContentType="application/vnd.openxmlformats-officedocument.presentationml.tags+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tags/tag2.xml" ContentType="application/vnd.openxmlformats-officedocument.presentationml.tags+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commentAuthors.xml" ContentType="application/vnd.openxmlformats-officedocument.presentationml.commentAuthors+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tags/tag10.xml" ContentType="application/vnd.openxmlformats-officedocument.presentationml.tag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0" r:id="rId1"/>
  </p:sldMasterIdLst>
  <p:notesMasterIdLst>
    <p:notesMasterId r:id="rId52"/>
  </p:notesMasterIdLst>
  <p:sldIdLst>
    <p:sldId id="876" r:id="rId2"/>
    <p:sldId id="860" r:id="rId3"/>
    <p:sldId id="759" r:id="rId4"/>
    <p:sldId id="1120" r:id="rId5"/>
    <p:sldId id="1121" r:id="rId6"/>
    <p:sldId id="1122" r:id="rId7"/>
    <p:sldId id="1123" r:id="rId8"/>
    <p:sldId id="1124" r:id="rId9"/>
    <p:sldId id="1056" r:id="rId10"/>
    <p:sldId id="1126" r:id="rId11"/>
    <p:sldId id="1127" r:id="rId12"/>
    <p:sldId id="1128" r:id="rId13"/>
    <p:sldId id="1129" r:id="rId14"/>
    <p:sldId id="1130" r:id="rId15"/>
    <p:sldId id="1131" r:id="rId16"/>
    <p:sldId id="1133" r:id="rId17"/>
    <p:sldId id="1134" r:id="rId18"/>
    <p:sldId id="1135" r:id="rId19"/>
    <p:sldId id="1136" r:id="rId20"/>
    <p:sldId id="1137" r:id="rId21"/>
    <p:sldId id="1138" r:id="rId22"/>
    <p:sldId id="1139" r:id="rId23"/>
    <p:sldId id="1141" r:id="rId24"/>
    <p:sldId id="1143" r:id="rId25"/>
    <p:sldId id="1144" r:id="rId26"/>
    <p:sldId id="1145" r:id="rId27"/>
    <p:sldId id="1147" r:id="rId28"/>
    <p:sldId id="1148" r:id="rId29"/>
    <p:sldId id="1142" r:id="rId30"/>
    <p:sldId id="1150" r:id="rId31"/>
    <p:sldId id="1151" r:id="rId32"/>
    <p:sldId id="1152" r:id="rId33"/>
    <p:sldId id="1153" r:id="rId34"/>
    <p:sldId id="1154" r:id="rId35"/>
    <p:sldId id="1155" r:id="rId36"/>
    <p:sldId id="1156" r:id="rId37"/>
    <p:sldId id="1157" r:id="rId38"/>
    <p:sldId id="1158" r:id="rId39"/>
    <p:sldId id="1159" r:id="rId40"/>
    <p:sldId id="1160" r:id="rId41"/>
    <p:sldId id="1167" r:id="rId42"/>
    <p:sldId id="1161" r:id="rId43"/>
    <p:sldId id="1162" r:id="rId44"/>
    <p:sldId id="1163" r:id="rId45"/>
    <p:sldId id="1164" r:id="rId46"/>
    <p:sldId id="1165" r:id="rId47"/>
    <p:sldId id="1166" r:id="rId48"/>
    <p:sldId id="957" r:id="rId49"/>
    <p:sldId id="874" r:id="rId50"/>
    <p:sldId id="291" r:id="rId51"/>
  </p:sldIdLst>
  <p:sldSz cx="9144000" cy="5143500" type="screen16x9"/>
  <p:notesSz cx="6858000" cy="9144000"/>
  <p:custDataLst>
    <p:tags r:id="rId53"/>
  </p:custDataLst>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xmlns="">
        <p15:guide id="1" orient="horz" pos="1620">
          <p15:clr>
            <a:srgbClr val="A4A3A4"/>
          </p15:clr>
        </p15:guide>
        <p15:guide id="2" pos="33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arbara Reif" initials="BR" lastIdx="3" clrIdx="0"/>
  <p:cmAuthor id="1" name="Jane Gibbons -X (jagibbon - DEL ORO CONSULTING INC at Cisco)" initials="JG-(-DOCIaC" lastIdx="28" clrIdx="1">
    <p:extLst>
      <p:ext uri="{19B8F6BF-5375-455C-9EA6-DF929625EA0E}">
        <p15:presenceInfo xmlns:p15="http://schemas.microsoft.com/office/powerpoint/2012/main" xmlns="" userId="S-1-5-21-1708537768-1303643608-725345543-200204" providerId="AD"/>
      </p:ext>
    </p:extLst>
  </p:cmAuthor>
  <p:cmAuthor id="2" name="Bob Vachon" initials="BV" lastIdx="24" clrIdx="2">
    <p:extLst>
      <p:ext uri="{19B8F6BF-5375-455C-9EA6-DF929625EA0E}">
        <p15:presenceInfo xmlns:p15="http://schemas.microsoft.com/office/powerpoint/2012/main" xmlns="" userId="c7abe87968a0b633" providerId="Windows Live"/>
      </p:ext>
    </p:extLst>
  </p:cmAuthor>
  <p:cmAuthor id="3" name="Sue Livingston -X (suliving - UNICON INC at Cisco)" initials="SL-(-UIaC" lastIdx="29" clrIdx="3">
    <p:extLst>
      <p:ext uri="{19B8F6BF-5375-455C-9EA6-DF929625EA0E}">
        <p15:presenceInfo xmlns:p15="http://schemas.microsoft.com/office/powerpoint/2012/main" xmlns="" userId="S::suliving@cisco.com::dc701d48-dd51-411a-9041-b7f1328f1486" providerId="AD"/>
      </p:ext>
    </p:extLst>
  </p:cmAuthor>
  <p:cmAuthor id="4" name="jagibbon" initials="jmg" lastIdx="8" clrIdx="4">
    <p:extLst>
      <p:ext uri="{19B8F6BF-5375-455C-9EA6-DF929625EA0E}">
        <p15:presenceInfo xmlns:p15="http://schemas.microsoft.com/office/powerpoint/2012/main" xmlns="" userId="jagibbo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000000"/>
    <a:srgbClr val="AFE8FB"/>
    <a:srgbClr val="0000CC"/>
    <a:srgbClr val="000099"/>
    <a:srgbClr val="CC99FF"/>
    <a:srgbClr val="CCCCF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2AF7685-79BA-7E44-BD01-A9B403D3E9D2}" v="140" dt="2020-06-05T20:23:45.29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647" autoAdjust="0"/>
    <p:restoredTop sz="77288" autoAdjust="0"/>
  </p:normalViewPr>
  <p:slideViewPr>
    <p:cSldViewPr snapToGrid="0" showGuides="1">
      <p:cViewPr varScale="1">
        <p:scale>
          <a:sx n="98" d="100"/>
          <a:sy n="98" d="100"/>
        </p:scale>
        <p:origin x="-738" y="-90"/>
      </p:cViewPr>
      <p:guideLst>
        <p:guide orient="horz" pos="1620"/>
        <p:guide pos="336"/>
      </p:guideLst>
    </p:cSldViewPr>
  </p:slideViewPr>
  <p:outlineViewPr>
    <p:cViewPr>
      <p:scale>
        <a:sx n="33" d="100"/>
        <a:sy n="33" d="100"/>
      </p:scale>
      <p:origin x="0" y="-226704"/>
    </p:cViewPr>
  </p:outlineViewPr>
  <p:notesTextViewPr>
    <p:cViewPr>
      <p:scale>
        <a:sx n="1" d="1"/>
        <a:sy n="1" d="1"/>
      </p:scale>
      <p:origin x="0" y="0"/>
    </p:cViewPr>
  </p:notesTextViewPr>
  <p:sorterViewPr>
    <p:cViewPr>
      <p:scale>
        <a:sx n="111" d="100"/>
        <a:sy n="111" d="100"/>
      </p:scale>
      <p:origin x="0" y="-5120"/>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6"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gs" Target="tags/tag1.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77" Type="http://schemas.microsoft.com/office/2015/10/relationships/revisionInfo" Target="revisionInfo.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loriana Carrillo Campos" userId="c9490811-8b3c-4908-821e-39b65b913e1a" providerId="ADAL" clId="{F9B8C204-E66F-409C-8D75-41E986FE5562}"/>
    <pc:docChg chg="undo modSld">
      <pc:chgData name="Gloriana Carrillo Campos" userId="c9490811-8b3c-4908-821e-39b65b913e1a" providerId="ADAL" clId="{F9B8C204-E66F-409C-8D75-41E986FE5562}" dt="2020-06-02T15:51:20.592" v="82" actId="20577"/>
      <pc:docMkLst>
        <pc:docMk/>
      </pc:docMkLst>
      <pc:sldChg chg="modSp">
        <pc:chgData name="Gloriana Carrillo Campos" userId="c9490811-8b3c-4908-821e-39b65b913e1a" providerId="ADAL" clId="{F9B8C204-E66F-409C-8D75-41E986FE5562}" dt="2020-06-02T15:51:20.592" v="82" actId="20577"/>
        <pc:sldMkLst>
          <pc:docMk/>
          <pc:sldMk cId="111192384" sldId="860"/>
        </pc:sldMkLst>
        <pc:graphicFrameChg chg="modGraphic">
          <ac:chgData name="Gloriana Carrillo Campos" userId="c9490811-8b3c-4908-821e-39b65b913e1a" providerId="ADAL" clId="{F9B8C204-E66F-409C-8D75-41E986FE5562}" dt="2020-06-02T15:51:20.592" v="82" actId="20577"/>
          <ac:graphicFrameMkLst>
            <pc:docMk/>
            <pc:sldMk cId="111192384" sldId="860"/>
            <ac:graphicFrameMk id="2" creationId="{E974E1EB-2DBE-496F-B0B0-6C44227DA401}"/>
          </ac:graphicFrameMkLst>
        </pc:graphicFrameChg>
      </pc:sldChg>
      <pc:sldChg chg="modSp">
        <pc:chgData name="Gloriana Carrillo Campos" userId="c9490811-8b3c-4908-821e-39b65b913e1a" providerId="ADAL" clId="{F9B8C204-E66F-409C-8D75-41E986FE5562}" dt="2020-06-02T14:40:39.496" v="4" actId="404"/>
        <pc:sldMkLst>
          <pc:docMk/>
          <pc:sldMk cId="1645249626" sldId="1122"/>
        </pc:sldMkLst>
        <pc:spChg chg="mod">
          <ac:chgData name="Gloriana Carrillo Campos" userId="c9490811-8b3c-4908-821e-39b65b913e1a" providerId="ADAL" clId="{F9B8C204-E66F-409C-8D75-41E986FE5562}" dt="2020-06-02T14:40:11.809" v="2" actId="14100"/>
          <ac:spMkLst>
            <pc:docMk/>
            <pc:sldMk cId="1645249626" sldId="1122"/>
            <ac:spMk id="4" creationId="{50693879-5816-3444-9D50-A12F1F37F5DE}"/>
          </ac:spMkLst>
        </pc:spChg>
        <pc:graphicFrameChg chg="mod modGraphic">
          <ac:chgData name="Gloriana Carrillo Campos" userId="c9490811-8b3c-4908-821e-39b65b913e1a" providerId="ADAL" clId="{F9B8C204-E66F-409C-8D75-41E986FE5562}" dt="2020-06-02T14:40:39.496" v="4" actId="404"/>
          <ac:graphicFrameMkLst>
            <pc:docMk/>
            <pc:sldMk cId="1645249626" sldId="1122"/>
            <ac:graphicFrameMk id="5" creationId="{3D1E8862-A376-45A7-AC00-3A951DBE91F4}"/>
          </ac:graphicFrameMkLst>
        </pc:graphicFrameChg>
      </pc:sldChg>
      <pc:sldChg chg="modSp">
        <pc:chgData name="Gloriana Carrillo Campos" userId="c9490811-8b3c-4908-821e-39b65b913e1a" providerId="ADAL" clId="{F9B8C204-E66F-409C-8D75-41E986FE5562}" dt="2020-06-02T14:42:52.083" v="5" actId="255"/>
        <pc:sldMkLst>
          <pc:docMk/>
          <pc:sldMk cId="1324082650" sldId="1126"/>
        </pc:sldMkLst>
        <pc:spChg chg="mod">
          <ac:chgData name="Gloriana Carrillo Campos" userId="c9490811-8b3c-4908-821e-39b65b913e1a" providerId="ADAL" clId="{F9B8C204-E66F-409C-8D75-41E986FE5562}" dt="2020-06-02T14:42:52.083" v="5" actId="255"/>
          <ac:spMkLst>
            <pc:docMk/>
            <pc:sldMk cId="1324082650" sldId="1126"/>
            <ac:spMk id="4" creationId="{50693879-5816-3444-9D50-A12F1F37F5DE}"/>
          </ac:spMkLst>
        </pc:spChg>
      </pc:sldChg>
      <pc:sldChg chg="modSp">
        <pc:chgData name="Gloriana Carrillo Campos" userId="c9490811-8b3c-4908-821e-39b65b913e1a" providerId="ADAL" clId="{F9B8C204-E66F-409C-8D75-41E986FE5562}" dt="2020-06-02T14:43:48.102" v="9" actId="1076"/>
        <pc:sldMkLst>
          <pc:docMk/>
          <pc:sldMk cId="901583653" sldId="1127"/>
        </pc:sldMkLst>
        <pc:spChg chg="mod">
          <ac:chgData name="Gloriana Carrillo Campos" userId="c9490811-8b3c-4908-821e-39b65b913e1a" providerId="ADAL" clId="{F9B8C204-E66F-409C-8D75-41E986FE5562}" dt="2020-06-02T14:43:11.582" v="6" actId="1076"/>
          <ac:spMkLst>
            <pc:docMk/>
            <pc:sldMk cId="901583653" sldId="1127"/>
            <ac:spMk id="4" creationId="{50693879-5816-3444-9D50-A12F1F37F5DE}"/>
          </ac:spMkLst>
        </pc:spChg>
        <pc:graphicFrameChg chg="mod modGraphic">
          <ac:chgData name="Gloriana Carrillo Campos" userId="c9490811-8b3c-4908-821e-39b65b913e1a" providerId="ADAL" clId="{F9B8C204-E66F-409C-8D75-41E986FE5562}" dt="2020-06-02T14:43:48.102" v="9" actId="1076"/>
          <ac:graphicFrameMkLst>
            <pc:docMk/>
            <pc:sldMk cId="901583653" sldId="1127"/>
            <ac:graphicFrameMk id="5" creationId="{9210C184-EA9F-4C0B-84BC-5526514B6F62}"/>
          </ac:graphicFrameMkLst>
        </pc:graphicFrameChg>
      </pc:sldChg>
      <pc:sldChg chg="modSp">
        <pc:chgData name="Gloriana Carrillo Campos" userId="c9490811-8b3c-4908-821e-39b65b913e1a" providerId="ADAL" clId="{F9B8C204-E66F-409C-8D75-41E986FE5562}" dt="2020-06-02T14:44:30.108" v="27" actId="1076"/>
        <pc:sldMkLst>
          <pc:docMk/>
          <pc:sldMk cId="3527491998" sldId="1128"/>
        </pc:sldMkLst>
        <pc:spChg chg="mod">
          <ac:chgData name="Gloriana Carrillo Campos" userId="c9490811-8b3c-4908-821e-39b65b913e1a" providerId="ADAL" clId="{F9B8C204-E66F-409C-8D75-41E986FE5562}" dt="2020-06-02T14:44:13.152" v="23" actId="1035"/>
          <ac:spMkLst>
            <pc:docMk/>
            <pc:sldMk cId="3527491998" sldId="1128"/>
            <ac:spMk id="4" creationId="{50693879-5816-3444-9D50-A12F1F37F5DE}"/>
          </ac:spMkLst>
        </pc:spChg>
        <pc:graphicFrameChg chg="mod modGraphic">
          <ac:chgData name="Gloriana Carrillo Campos" userId="c9490811-8b3c-4908-821e-39b65b913e1a" providerId="ADAL" clId="{F9B8C204-E66F-409C-8D75-41E986FE5562}" dt="2020-06-02T14:44:30.108" v="27" actId="1076"/>
          <ac:graphicFrameMkLst>
            <pc:docMk/>
            <pc:sldMk cId="3527491998" sldId="1128"/>
            <ac:graphicFrameMk id="6" creationId="{6271B857-75B2-401C-A2CE-5F060B5F156B}"/>
          </ac:graphicFrameMkLst>
        </pc:graphicFrameChg>
      </pc:sldChg>
      <pc:sldChg chg="modSp">
        <pc:chgData name="Gloriana Carrillo Campos" userId="c9490811-8b3c-4908-821e-39b65b913e1a" providerId="ADAL" clId="{F9B8C204-E66F-409C-8D75-41E986FE5562}" dt="2020-06-02T14:46:36.488" v="28" actId="255"/>
        <pc:sldMkLst>
          <pc:docMk/>
          <pc:sldMk cId="3484242113" sldId="1135"/>
        </pc:sldMkLst>
        <pc:spChg chg="mod">
          <ac:chgData name="Gloriana Carrillo Campos" userId="c9490811-8b3c-4908-821e-39b65b913e1a" providerId="ADAL" clId="{F9B8C204-E66F-409C-8D75-41E986FE5562}" dt="2020-06-02T14:46:36.488" v="28" actId="255"/>
          <ac:spMkLst>
            <pc:docMk/>
            <pc:sldMk cId="3484242113" sldId="1135"/>
            <ac:spMk id="4" creationId="{50693879-5816-3444-9D50-A12F1F37F5DE}"/>
          </ac:spMkLst>
        </pc:spChg>
      </pc:sldChg>
      <pc:sldChg chg="modSp">
        <pc:chgData name="Gloriana Carrillo Campos" userId="c9490811-8b3c-4908-821e-39b65b913e1a" providerId="ADAL" clId="{F9B8C204-E66F-409C-8D75-41E986FE5562}" dt="2020-06-02T14:47:39.410" v="31" actId="1076"/>
        <pc:sldMkLst>
          <pc:docMk/>
          <pc:sldMk cId="433083118" sldId="1136"/>
        </pc:sldMkLst>
        <pc:spChg chg="mod">
          <ac:chgData name="Gloriana Carrillo Campos" userId="c9490811-8b3c-4908-821e-39b65b913e1a" providerId="ADAL" clId="{F9B8C204-E66F-409C-8D75-41E986FE5562}" dt="2020-06-02T14:47:39.410" v="31" actId="1076"/>
          <ac:spMkLst>
            <pc:docMk/>
            <pc:sldMk cId="433083118" sldId="1136"/>
            <ac:spMk id="3" creationId="{C02AA8F8-1E43-384B-8982-C0BB94049B5C}"/>
          </ac:spMkLst>
        </pc:spChg>
        <pc:spChg chg="mod">
          <ac:chgData name="Gloriana Carrillo Campos" userId="c9490811-8b3c-4908-821e-39b65b913e1a" providerId="ADAL" clId="{F9B8C204-E66F-409C-8D75-41E986FE5562}" dt="2020-06-02T14:47:35.055" v="30" actId="1076"/>
          <ac:spMkLst>
            <pc:docMk/>
            <pc:sldMk cId="433083118" sldId="1136"/>
            <ac:spMk id="4" creationId="{50693879-5816-3444-9D50-A12F1F37F5DE}"/>
          </ac:spMkLst>
        </pc:spChg>
      </pc:sldChg>
      <pc:sldChg chg="modSp">
        <pc:chgData name="Gloriana Carrillo Campos" userId="c9490811-8b3c-4908-821e-39b65b913e1a" providerId="ADAL" clId="{F9B8C204-E66F-409C-8D75-41E986FE5562}" dt="2020-06-02T14:48:09.040" v="34" actId="1076"/>
        <pc:sldMkLst>
          <pc:docMk/>
          <pc:sldMk cId="3859600005" sldId="1137"/>
        </pc:sldMkLst>
        <pc:spChg chg="mod">
          <ac:chgData name="Gloriana Carrillo Campos" userId="c9490811-8b3c-4908-821e-39b65b913e1a" providerId="ADAL" clId="{F9B8C204-E66F-409C-8D75-41E986FE5562}" dt="2020-06-02T14:48:09.040" v="34" actId="1076"/>
          <ac:spMkLst>
            <pc:docMk/>
            <pc:sldMk cId="3859600005" sldId="1137"/>
            <ac:spMk id="3" creationId="{C02AA8F8-1E43-384B-8982-C0BB94049B5C}"/>
          </ac:spMkLst>
        </pc:spChg>
        <pc:spChg chg="mod">
          <ac:chgData name="Gloriana Carrillo Campos" userId="c9490811-8b3c-4908-821e-39b65b913e1a" providerId="ADAL" clId="{F9B8C204-E66F-409C-8D75-41E986FE5562}" dt="2020-06-02T14:48:06.099" v="33" actId="1076"/>
          <ac:spMkLst>
            <pc:docMk/>
            <pc:sldMk cId="3859600005" sldId="1137"/>
            <ac:spMk id="4" creationId="{50693879-5816-3444-9D50-A12F1F37F5DE}"/>
          </ac:spMkLst>
        </pc:spChg>
        <pc:picChg chg="mod">
          <ac:chgData name="Gloriana Carrillo Campos" userId="c9490811-8b3c-4908-821e-39b65b913e1a" providerId="ADAL" clId="{F9B8C204-E66F-409C-8D75-41E986FE5562}" dt="2020-06-02T14:48:02.578" v="32" actId="1076"/>
          <ac:picMkLst>
            <pc:docMk/>
            <pc:sldMk cId="3859600005" sldId="1137"/>
            <ac:picMk id="2" creationId="{3D94E8F5-828C-4DBB-9BE3-B10C2DB9A77D}"/>
          </ac:picMkLst>
        </pc:picChg>
      </pc:sldChg>
      <pc:sldChg chg="modSp">
        <pc:chgData name="Gloriana Carrillo Campos" userId="c9490811-8b3c-4908-821e-39b65b913e1a" providerId="ADAL" clId="{F9B8C204-E66F-409C-8D75-41E986FE5562}" dt="2020-06-02T14:49:53.358" v="35" actId="1076"/>
        <pc:sldMkLst>
          <pc:docMk/>
          <pc:sldMk cId="4025687586" sldId="1144"/>
        </pc:sldMkLst>
        <pc:spChg chg="mod">
          <ac:chgData name="Gloriana Carrillo Campos" userId="c9490811-8b3c-4908-821e-39b65b913e1a" providerId="ADAL" clId="{F9B8C204-E66F-409C-8D75-41E986FE5562}" dt="2020-06-02T14:49:53.358" v="35" actId="1076"/>
          <ac:spMkLst>
            <pc:docMk/>
            <pc:sldMk cId="4025687586" sldId="1144"/>
            <ac:spMk id="4" creationId="{50693879-5816-3444-9D50-A12F1F37F5DE}"/>
          </ac:spMkLst>
        </pc:spChg>
      </pc:sldChg>
      <pc:sldChg chg="modSp">
        <pc:chgData name="Gloriana Carrillo Campos" userId="c9490811-8b3c-4908-821e-39b65b913e1a" providerId="ADAL" clId="{F9B8C204-E66F-409C-8D75-41E986FE5562}" dt="2020-06-02T14:58:46.672" v="37" actId="20577"/>
        <pc:sldMkLst>
          <pc:docMk/>
          <pc:sldMk cId="2235905646" sldId="1147"/>
        </pc:sldMkLst>
        <pc:spChg chg="mod">
          <ac:chgData name="Gloriana Carrillo Campos" userId="c9490811-8b3c-4908-821e-39b65b913e1a" providerId="ADAL" clId="{F9B8C204-E66F-409C-8D75-41E986FE5562}" dt="2020-06-02T14:58:46.672" v="37" actId="20577"/>
          <ac:spMkLst>
            <pc:docMk/>
            <pc:sldMk cId="2235905646" sldId="1147"/>
            <ac:spMk id="4" creationId="{50693879-5816-3444-9D50-A12F1F37F5DE}"/>
          </ac:spMkLst>
        </pc:spChg>
      </pc:sldChg>
      <pc:sldChg chg="modSp">
        <pc:chgData name="Gloriana Carrillo Campos" userId="c9490811-8b3c-4908-821e-39b65b913e1a" providerId="ADAL" clId="{F9B8C204-E66F-409C-8D75-41E986FE5562}" dt="2020-06-02T15:00:08.188" v="38" actId="255"/>
        <pc:sldMkLst>
          <pc:docMk/>
          <pc:sldMk cId="2241698843" sldId="1150"/>
        </pc:sldMkLst>
        <pc:spChg chg="mod">
          <ac:chgData name="Gloriana Carrillo Campos" userId="c9490811-8b3c-4908-821e-39b65b913e1a" providerId="ADAL" clId="{F9B8C204-E66F-409C-8D75-41E986FE5562}" dt="2020-06-02T15:00:08.188" v="38" actId="255"/>
          <ac:spMkLst>
            <pc:docMk/>
            <pc:sldMk cId="2241698843" sldId="1150"/>
            <ac:spMk id="4" creationId="{50693879-5816-3444-9D50-A12F1F37F5DE}"/>
          </ac:spMkLst>
        </pc:spChg>
      </pc:sldChg>
      <pc:sldChg chg="modSp">
        <pc:chgData name="Gloriana Carrillo Campos" userId="c9490811-8b3c-4908-821e-39b65b913e1a" providerId="ADAL" clId="{F9B8C204-E66F-409C-8D75-41E986FE5562}" dt="2020-06-02T15:09:39.378" v="46" actId="1035"/>
        <pc:sldMkLst>
          <pc:docMk/>
          <pc:sldMk cId="3409231566" sldId="1151"/>
        </pc:sldMkLst>
        <pc:spChg chg="mod">
          <ac:chgData name="Gloriana Carrillo Campos" userId="c9490811-8b3c-4908-821e-39b65b913e1a" providerId="ADAL" clId="{F9B8C204-E66F-409C-8D75-41E986FE5562}" dt="2020-06-02T15:09:27.133" v="39" actId="1076"/>
          <ac:spMkLst>
            <pc:docMk/>
            <pc:sldMk cId="3409231566" sldId="1151"/>
            <ac:spMk id="4" creationId="{50693879-5816-3444-9D50-A12F1F37F5DE}"/>
          </ac:spMkLst>
        </pc:spChg>
        <pc:graphicFrameChg chg="mod modGraphic">
          <ac:chgData name="Gloriana Carrillo Campos" userId="c9490811-8b3c-4908-821e-39b65b913e1a" providerId="ADAL" clId="{F9B8C204-E66F-409C-8D75-41E986FE5562}" dt="2020-06-02T15:09:39.378" v="46" actId="1035"/>
          <ac:graphicFrameMkLst>
            <pc:docMk/>
            <pc:sldMk cId="3409231566" sldId="1151"/>
            <ac:graphicFrameMk id="5" creationId="{7EA9397D-EE26-440E-8253-EC809CA48CBE}"/>
          </ac:graphicFrameMkLst>
        </pc:graphicFrameChg>
      </pc:sldChg>
      <pc:sldChg chg="modSp">
        <pc:chgData name="Gloriana Carrillo Campos" userId="c9490811-8b3c-4908-821e-39b65b913e1a" providerId="ADAL" clId="{F9B8C204-E66F-409C-8D75-41E986FE5562}" dt="2020-06-02T15:11:10.292" v="52" actId="1076"/>
        <pc:sldMkLst>
          <pc:docMk/>
          <pc:sldMk cId="652960713" sldId="1152"/>
        </pc:sldMkLst>
        <pc:spChg chg="mod">
          <ac:chgData name="Gloriana Carrillo Campos" userId="c9490811-8b3c-4908-821e-39b65b913e1a" providerId="ADAL" clId="{F9B8C204-E66F-409C-8D75-41E986FE5562}" dt="2020-06-02T15:10:51.642" v="47" actId="255"/>
          <ac:spMkLst>
            <pc:docMk/>
            <pc:sldMk cId="652960713" sldId="1152"/>
            <ac:spMk id="4" creationId="{50693879-5816-3444-9D50-A12F1F37F5DE}"/>
          </ac:spMkLst>
        </pc:spChg>
        <pc:spChg chg="mod">
          <ac:chgData name="Gloriana Carrillo Campos" userId="c9490811-8b3c-4908-821e-39b65b913e1a" providerId="ADAL" clId="{F9B8C204-E66F-409C-8D75-41E986FE5562}" dt="2020-06-02T15:11:10.292" v="52" actId="1076"/>
          <ac:spMkLst>
            <pc:docMk/>
            <pc:sldMk cId="652960713" sldId="1152"/>
            <ac:spMk id="6" creationId="{F441D26B-B5D4-4183-86F2-E2817AEFACA9}"/>
          </ac:spMkLst>
        </pc:spChg>
        <pc:picChg chg="mod">
          <ac:chgData name="Gloriana Carrillo Campos" userId="c9490811-8b3c-4908-821e-39b65b913e1a" providerId="ADAL" clId="{F9B8C204-E66F-409C-8D75-41E986FE5562}" dt="2020-06-02T15:10:58.092" v="48" actId="1076"/>
          <ac:picMkLst>
            <pc:docMk/>
            <pc:sldMk cId="652960713" sldId="1152"/>
            <ac:picMk id="2" creationId="{DA5A77B4-DD31-45EF-81C3-3E142EC2AA7A}"/>
          </ac:picMkLst>
        </pc:picChg>
      </pc:sldChg>
      <pc:sldChg chg="modSp">
        <pc:chgData name="Gloriana Carrillo Campos" userId="c9490811-8b3c-4908-821e-39b65b913e1a" providerId="ADAL" clId="{F9B8C204-E66F-409C-8D75-41E986FE5562}" dt="2020-06-02T15:14:24.621" v="58" actId="20577"/>
        <pc:sldMkLst>
          <pc:docMk/>
          <pc:sldMk cId="3352533696" sldId="1153"/>
        </pc:sldMkLst>
        <pc:spChg chg="mod">
          <ac:chgData name="Gloriana Carrillo Campos" userId="c9490811-8b3c-4908-821e-39b65b913e1a" providerId="ADAL" clId="{F9B8C204-E66F-409C-8D75-41E986FE5562}" dt="2020-06-02T15:14:24.621" v="58" actId="20577"/>
          <ac:spMkLst>
            <pc:docMk/>
            <pc:sldMk cId="3352533696" sldId="1153"/>
            <ac:spMk id="4" creationId="{50693879-5816-3444-9D50-A12F1F37F5DE}"/>
          </ac:spMkLst>
        </pc:spChg>
      </pc:sldChg>
      <pc:sldChg chg="modSp">
        <pc:chgData name="Gloriana Carrillo Campos" userId="c9490811-8b3c-4908-821e-39b65b913e1a" providerId="ADAL" clId="{F9B8C204-E66F-409C-8D75-41E986FE5562}" dt="2020-06-02T15:22:10.377" v="64" actId="1076"/>
        <pc:sldMkLst>
          <pc:docMk/>
          <pc:sldMk cId="2236881265" sldId="1156"/>
        </pc:sldMkLst>
        <pc:spChg chg="mod">
          <ac:chgData name="Gloriana Carrillo Campos" userId="c9490811-8b3c-4908-821e-39b65b913e1a" providerId="ADAL" clId="{F9B8C204-E66F-409C-8D75-41E986FE5562}" dt="2020-06-02T15:21:55.823" v="62" actId="255"/>
          <ac:spMkLst>
            <pc:docMk/>
            <pc:sldMk cId="2236881265" sldId="1156"/>
            <ac:spMk id="4" creationId="{50693879-5816-3444-9D50-A12F1F37F5DE}"/>
          </ac:spMkLst>
        </pc:spChg>
        <pc:graphicFrameChg chg="mod">
          <ac:chgData name="Gloriana Carrillo Campos" userId="c9490811-8b3c-4908-821e-39b65b913e1a" providerId="ADAL" clId="{F9B8C204-E66F-409C-8D75-41E986FE5562}" dt="2020-06-02T15:22:10.377" v="64" actId="1076"/>
          <ac:graphicFrameMkLst>
            <pc:docMk/>
            <pc:sldMk cId="2236881265" sldId="1156"/>
            <ac:graphicFrameMk id="5" creationId="{7EA9397D-EE26-440E-8253-EC809CA48CBE}"/>
          </ac:graphicFrameMkLst>
        </pc:graphicFrameChg>
      </pc:sldChg>
      <pc:sldChg chg="modSp">
        <pc:chgData name="Gloriana Carrillo Campos" userId="c9490811-8b3c-4908-821e-39b65b913e1a" providerId="ADAL" clId="{F9B8C204-E66F-409C-8D75-41E986FE5562}" dt="2020-06-02T15:22:33.537" v="65" actId="255"/>
        <pc:sldMkLst>
          <pc:docMk/>
          <pc:sldMk cId="222951955" sldId="1158"/>
        </pc:sldMkLst>
        <pc:spChg chg="mod">
          <ac:chgData name="Gloriana Carrillo Campos" userId="c9490811-8b3c-4908-821e-39b65b913e1a" providerId="ADAL" clId="{F9B8C204-E66F-409C-8D75-41E986FE5562}" dt="2020-06-02T15:22:33.537" v="65" actId="255"/>
          <ac:spMkLst>
            <pc:docMk/>
            <pc:sldMk cId="222951955" sldId="1158"/>
            <ac:spMk id="4" creationId="{50693879-5816-3444-9D50-A12F1F37F5DE}"/>
          </ac:spMkLst>
        </pc:spChg>
      </pc:sldChg>
      <pc:sldChg chg="modSp">
        <pc:chgData name="Gloriana Carrillo Campos" userId="c9490811-8b3c-4908-821e-39b65b913e1a" providerId="ADAL" clId="{F9B8C204-E66F-409C-8D75-41E986FE5562}" dt="2020-06-02T15:26:20.827" v="76" actId="20577"/>
        <pc:sldMkLst>
          <pc:docMk/>
          <pc:sldMk cId="1527679653" sldId="1160"/>
        </pc:sldMkLst>
        <pc:spChg chg="mod">
          <ac:chgData name="Gloriana Carrillo Campos" userId="c9490811-8b3c-4908-821e-39b65b913e1a" providerId="ADAL" clId="{F9B8C204-E66F-409C-8D75-41E986FE5562}" dt="2020-06-02T15:26:20.827" v="76" actId="20577"/>
          <ac:spMkLst>
            <pc:docMk/>
            <pc:sldMk cId="1527679653" sldId="1160"/>
            <ac:spMk id="5" creationId="{D90F2994-2B68-45A5-B56B-367B0E2A866E}"/>
          </ac:spMkLst>
        </pc:spChg>
      </pc:sldChg>
      <pc:sldChg chg="modSp">
        <pc:chgData name="Gloriana Carrillo Campos" userId="c9490811-8b3c-4908-821e-39b65b913e1a" providerId="ADAL" clId="{F9B8C204-E66F-409C-8D75-41E986FE5562}" dt="2020-06-02T15:25:00.363" v="68" actId="1076"/>
        <pc:sldMkLst>
          <pc:docMk/>
          <pc:sldMk cId="388443573" sldId="1162"/>
        </pc:sldMkLst>
        <pc:picChg chg="mod">
          <ac:chgData name="Gloriana Carrillo Campos" userId="c9490811-8b3c-4908-821e-39b65b913e1a" providerId="ADAL" clId="{F9B8C204-E66F-409C-8D75-41E986FE5562}" dt="2020-06-02T15:25:00.363" v="68" actId="1076"/>
          <ac:picMkLst>
            <pc:docMk/>
            <pc:sldMk cId="388443573" sldId="1162"/>
            <ac:picMk id="2" creationId="{0B7A6DA1-C9EC-4D2F-95FA-C12AF53BE6A5}"/>
          </ac:picMkLst>
        </pc:picChg>
      </pc:sldChg>
      <pc:sldChg chg="modSp">
        <pc:chgData name="Gloriana Carrillo Campos" userId="c9490811-8b3c-4908-821e-39b65b913e1a" providerId="ADAL" clId="{F9B8C204-E66F-409C-8D75-41E986FE5562}" dt="2020-06-02T15:27:51.067" v="77" actId="1076"/>
        <pc:sldMkLst>
          <pc:docMk/>
          <pc:sldMk cId="2811445479" sldId="1164"/>
        </pc:sldMkLst>
        <pc:picChg chg="mod">
          <ac:chgData name="Gloriana Carrillo Campos" userId="c9490811-8b3c-4908-821e-39b65b913e1a" providerId="ADAL" clId="{F9B8C204-E66F-409C-8D75-41E986FE5562}" dt="2020-06-02T15:27:51.067" v="77" actId="1076"/>
          <ac:picMkLst>
            <pc:docMk/>
            <pc:sldMk cId="2811445479" sldId="1164"/>
            <ac:picMk id="2" creationId="{66776984-25F0-4E63-AD8B-EB12EBCC4CF8}"/>
          </ac:picMkLst>
        </pc:picChg>
      </pc:sldChg>
      <pc:sldChg chg="modSp">
        <pc:chgData name="Gloriana Carrillo Campos" userId="c9490811-8b3c-4908-821e-39b65b913e1a" providerId="ADAL" clId="{F9B8C204-E66F-409C-8D75-41E986FE5562}" dt="2020-06-02T15:28:47.574" v="78" actId="255"/>
        <pc:sldMkLst>
          <pc:docMk/>
          <pc:sldMk cId="483377838" sldId="1167"/>
        </pc:sldMkLst>
        <pc:spChg chg="mod">
          <ac:chgData name="Gloriana Carrillo Campos" userId="c9490811-8b3c-4908-821e-39b65b913e1a" providerId="ADAL" clId="{F9B8C204-E66F-409C-8D75-41E986FE5562}" dt="2020-06-02T15:28:47.574" v="78" actId="255"/>
          <ac:spMkLst>
            <pc:docMk/>
            <pc:sldMk cId="483377838" sldId="1167"/>
            <ac:spMk id="2" creationId="{BAC22E0C-A8B9-7D4B-BC8E-95F5947642E5}"/>
          </ac:spMkLst>
        </pc:spChg>
      </pc:sldChg>
    </pc:docChg>
  </pc:docChgLst>
  <pc:docChgLst>
    <pc:chgData name="Ariel Ramos Ortega" userId="dc888f79-3b0f-4869-a2fb-5a707cdabd7b" providerId="ADAL" clId="{D2AF7685-79BA-7E44-BD01-A9B403D3E9D2}"/>
    <pc:docChg chg="addSld delSld modSld">
      <pc:chgData name="Ariel Ramos Ortega" userId="dc888f79-3b0f-4869-a2fb-5a707cdabd7b" providerId="ADAL" clId="{D2AF7685-79BA-7E44-BD01-A9B403D3E9D2}" dt="2020-06-05T20:23:47.214" v="153" actId="113"/>
      <pc:docMkLst>
        <pc:docMk/>
      </pc:docMkLst>
      <pc:sldChg chg="del">
        <pc:chgData name="Ariel Ramos Ortega" userId="dc888f79-3b0f-4869-a2fb-5a707cdabd7b" providerId="ADAL" clId="{D2AF7685-79BA-7E44-BD01-A9B403D3E9D2}" dt="2020-06-05T20:13:59.486" v="0" actId="2696"/>
        <pc:sldMkLst>
          <pc:docMk/>
          <pc:sldMk cId="3599581950" sldId="730"/>
        </pc:sldMkLst>
      </pc:sldChg>
      <pc:sldChg chg="modSp">
        <pc:chgData name="Ariel Ramos Ortega" userId="dc888f79-3b0f-4869-a2fb-5a707cdabd7b" providerId="ADAL" clId="{D2AF7685-79BA-7E44-BD01-A9B403D3E9D2}" dt="2020-06-05T20:18:20.435" v="72"/>
        <pc:sldMkLst>
          <pc:docMk/>
          <pc:sldMk cId="2145273728" sldId="763"/>
        </pc:sldMkLst>
        <pc:spChg chg="mod">
          <ac:chgData name="Ariel Ramos Ortega" userId="dc888f79-3b0f-4869-a2fb-5a707cdabd7b" providerId="ADAL" clId="{D2AF7685-79BA-7E44-BD01-A9B403D3E9D2}" dt="2020-06-05T20:16:01.789" v="12" actId="20577"/>
          <ac:spMkLst>
            <pc:docMk/>
            <pc:sldMk cId="2145273728" sldId="763"/>
            <ac:spMk id="6146" creationId="{00000000-0000-0000-0000-000000000000}"/>
          </ac:spMkLst>
        </pc:spChg>
        <pc:spChg chg="mod">
          <ac:chgData name="Ariel Ramos Ortega" userId="dc888f79-3b0f-4869-a2fb-5a707cdabd7b" providerId="ADAL" clId="{D2AF7685-79BA-7E44-BD01-A9B403D3E9D2}" dt="2020-06-05T20:16:05.677" v="13"/>
          <ac:spMkLst>
            <pc:docMk/>
            <pc:sldMk cId="2145273728" sldId="763"/>
            <ac:spMk id="6147" creationId="{00000000-0000-0000-0000-000000000000}"/>
          </ac:spMkLst>
        </pc:spChg>
        <pc:graphicFrameChg chg="mod modGraphic">
          <ac:chgData name="Ariel Ramos Ortega" userId="dc888f79-3b0f-4869-a2fb-5a707cdabd7b" providerId="ADAL" clId="{D2AF7685-79BA-7E44-BD01-A9B403D3E9D2}" dt="2020-06-05T20:18:20.435" v="72"/>
          <ac:graphicFrameMkLst>
            <pc:docMk/>
            <pc:sldMk cId="2145273728" sldId="763"/>
            <ac:graphicFrameMk id="7" creationId="{00000000-0000-0000-0000-000000000000}"/>
          </ac:graphicFrameMkLst>
        </pc:graphicFrameChg>
      </pc:sldChg>
      <pc:sldChg chg="modSp">
        <pc:chgData name="Ariel Ramos Ortega" userId="dc888f79-3b0f-4869-a2fb-5a707cdabd7b" providerId="ADAL" clId="{D2AF7685-79BA-7E44-BD01-A9B403D3E9D2}" dt="2020-06-05T20:23:47.214" v="153" actId="113"/>
        <pc:sldMkLst>
          <pc:docMk/>
          <pc:sldMk cId="3271745509" sldId="874"/>
        </pc:sldMkLst>
        <pc:spChg chg="mod">
          <ac:chgData name="Ariel Ramos Ortega" userId="dc888f79-3b0f-4869-a2fb-5a707cdabd7b" providerId="ADAL" clId="{D2AF7685-79BA-7E44-BD01-A9B403D3E9D2}" dt="2020-06-05T20:23:47.214" v="153" actId="113"/>
          <ac:spMkLst>
            <pc:docMk/>
            <pc:sldMk cId="3271745509" sldId="874"/>
            <ac:spMk id="56321" creationId="{00000000-0000-0000-0000-000000000000}"/>
          </ac:spMkLst>
        </pc:spChg>
      </pc:sldChg>
      <pc:sldChg chg="modSp">
        <pc:chgData name="Ariel Ramos Ortega" userId="dc888f79-3b0f-4869-a2fb-5a707cdabd7b" providerId="ADAL" clId="{D2AF7685-79BA-7E44-BD01-A9B403D3E9D2}" dt="2020-06-05T20:22:13.370" v="142"/>
        <pc:sldMkLst>
          <pc:docMk/>
          <pc:sldMk cId="2109317603" sldId="1052"/>
        </pc:sldMkLst>
        <pc:spChg chg="mod">
          <ac:chgData name="Ariel Ramos Ortega" userId="dc888f79-3b0f-4869-a2fb-5a707cdabd7b" providerId="ADAL" clId="{D2AF7685-79BA-7E44-BD01-A9B403D3E9D2}" dt="2020-06-05T20:19:49.677" v="115" actId="20577"/>
          <ac:spMkLst>
            <pc:docMk/>
            <pc:sldMk cId="2109317603" sldId="1052"/>
            <ac:spMk id="2" creationId="{00000000-0000-0000-0000-000000000000}"/>
          </ac:spMkLst>
        </pc:spChg>
        <pc:spChg chg="mod">
          <ac:chgData name="Ariel Ramos Ortega" userId="dc888f79-3b0f-4869-a2fb-5a707cdabd7b" providerId="ADAL" clId="{D2AF7685-79BA-7E44-BD01-A9B403D3E9D2}" dt="2020-06-05T20:22:13.370" v="142"/>
          <ac:spMkLst>
            <pc:docMk/>
            <pc:sldMk cId="2109317603" sldId="1052"/>
            <ac:spMk id="11266" creationId="{00000000-0000-0000-0000-000000000000}"/>
          </ac:spMkLst>
        </pc:spChg>
      </pc:sldChg>
      <pc:sldChg chg="add">
        <pc:chgData name="Ariel Ramos Ortega" userId="dc888f79-3b0f-4869-a2fb-5a707cdabd7b" providerId="ADAL" clId="{D2AF7685-79BA-7E44-BD01-A9B403D3E9D2}" dt="2020-06-05T20:14:10.821" v="4"/>
        <pc:sldMkLst>
          <pc:docMk/>
          <pc:sldMk cId="784134248" sldId="1053"/>
        </pc:sldMkLst>
      </pc:sldChg>
      <pc:sldChg chg="modSp">
        <pc:chgData name="Ariel Ramos Ortega" userId="dc888f79-3b0f-4869-a2fb-5a707cdabd7b" providerId="ADAL" clId="{D2AF7685-79BA-7E44-BD01-A9B403D3E9D2}" dt="2020-06-05T20:23:21.979" v="150"/>
        <pc:sldMkLst>
          <pc:docMk/>
          <pc:sldMk cId="1129576059" sldId="1069"/>
        </pc:sldMkLst>
        <pc:spChg chg="mod">
          <ac:chgData name="Ariel Ramos Ortega" userId="dc888f79-3b0f-4869-a2fb-5a707cdabd7b" providerId="ADAL" clId="{D2AF7685-79BA-7E44-BD01-A9B403D3E9D2}" dt="2020-06-05T20:19:54.093" v="116"/>
          <ac:spMkLst>
            <pc:docMk/>
            <pc:sldMk cId="1129576059" sldId="1069"/>
            <ac:spMk id="2" creationId="{00000000-0000-0000-0000-000000000000}"/>
          </ac:spMkLst>
        </pc:spChg>
        <pc:spChg chg="mod">
          <ac:chgData name="Ariel Ramos Ortega" userId="dc888f79-3b0f-4869-a2fb-5a707cdabd7b" providerId="ADAL" clId="{D2AF7685-79BA-7E44-BD01-A9B403D3E9D2}" dt="2020-06-05T20:23:21.979" v="150"/>
          <ac:spMkLst>
            <pc:docMk/>
            <pc:sldMk cId="1129576059" sldId="1069"/>
            <ac:spMk id="11266" creationId="{00000000-0000-0000-0000-000000000000}"/>
          </ac:spMkLst>
        </pc:spChg>
      </pc:sldChg>
      <pc:sldChg chg="del">
        <pc:chgData name="Ariel Ramos Ortega" userId="dc888f79-3b0f-4869-a2fb-5a707cdabd7b" providerId="ADAL" clId="{D2AF7685-79BA-7E44-BD01-A9B403D3E9D2}" dt="2020-06-05T20:13:59.547" v="2" actId="2696"/>
        <pc:sldMkLst>
          <pc:docMk/>
          <pc:sldMk cId="1736058053" sldId="1071"/>
        </pc:sldMkLst>
      </pc:sldChg>
      <pc:sldChg chg="modSp">
        <pc:chgData name="Ariel Ramos Ortega" userId="dc888f79-3b0f-4869-a2fb-5a707cdabd7b" providerId="ADAL" clId="{D2AF7685-79BA-7E44-BD01-A9B403D3E9D2}" dt="2020-06-05T20:18:49.412" v="85" actId="20577"/>
        <pc:sldMkLst>
          <pc:docMk/>
          <pc:sldMk cId="3292883496" sldId="1119"/>
        </pc:sldMkLst>
        <pc:spChg chg="mod">
          <ac:chgData name="Ariel Ramos Ortega" userId="dc888f79-3b0f-4869-a2fb-5a707cdabd7b" providerId="ADAL" clId="{D2AF7685-79BA-7E44-BD01-A9B403D3E9D2}" dt="2020-06-05T20:18:49.412" v="85" actId="20577"/>
          <ac:spMkLst>
            <pc:docMk/>
            <pc:sldMk cId="3292883496" sldId="1119"/>
            <ac:spMk id="6146" creationId="{00000000-0000-0000-0000-000000000000}"/>
          </ac:spMkLst>
        </pc:spChg>
        <pc:spChg chg="mod">
          <ac:chgData name="Ariel Ramos Ortega" userId="dc888f79-3b0f-4869-a2fb-5a707cdabd7b" providerId="ADAL" clId="{D2AF7685-79BA-7E44-BD01-A9B403D3E9D2}" dt="2020-06-05T20:18:40.876" v="76"/>
          <ac:spMkLst>
            <pc:docMk/>
            <pc:sldMk cId="3292883496" sldId="1119"/>
            <ac:spMk id="6147" creationId="{00000000-0000-0000-0000-000000000000}"/>
          </ac:spMkLst>
        </pc:spChg>
        <pc:graphicFrameChg chg="mod">
          <ac:chgData name="Ariel Ramos Ortega" userId="dc888f79-3b0f-4869-a2fb-5a707cdabd7b" providerId="ADAL" clId="{D2AF7685-79BA-7E44-BD01-A9B403D3E9D2}" dt="2020-06-05T20:18:32.272" v="74"/>
          <ac:graphicFrameMkLst>
            <pc:docMk/>
            <pc:sldMk cId="3292883496" sldId="1119"/>
            <ac:graphicFrameMk id="7" creationId="{00000000-0000-0000-0000-000000000000}"/>
          </ac:graphicFrameMkLst>
        </pc:graphicFrameChg>
      </pc:sldChg>
      <pc:sldChg chg="del">
        <pc:chgData name="Ariel Ramos Ortega" userId="dc888f79-3b0f-4869-a2fb-5a707cdabd7b" providerId="ADAL" clId="{D2AF7685-79BA-7E44-BD01-A9B403D3E9D2}" dt="2020-06-05T20:13:59.522" v="1" actId="2696"/>
        <pc:sldMkLst>
          <pc:docMk/>
          <pc:sldMk cId="122153960" sldId="1272"/>
        </pc:sldMkLst>
      </pc:sldChg>
      <pc:sldChg chg="del">
        <pc:chgData name="Ariel Ramos Ortega" userId="dc888f79-3b0f-4869-a2fb-5a707cdabd7b" providerId="ADAL" clId="{D2AF7685-79BA-7E44-BD01-A9B403D3E9D2}" dt="2020-06-05T20:13:59.606" v="3" actId="2696"/>
        <pc:sldMkLst>
          <pc:docMk/>
          <pc:sldMk cId="3054383092" sldId="1273"/>
        </pc:sldMkLst>
      </pc:sldChg>
      <pc:sldChg chg="modSp add">
        <pc:chgData name="Ariel Ramos Ortega" userId="dc888f79-3b0f-4869-a2fb-5a707cdabd7b" providerId="ADAL" clId="{D2AF7685-79BA-7E44-BD01-A9B403D3E9D2}" dt="2020-06-05T20:14:20.714" v="9" actId="20577"/>
        <pc:sldMkLst>
          <pc:docMk/>
          <pc:sldMk cId="4155830586" sldId="1274"/>
        </pc:sldMkLst>
        <pc:spChg chg="mod">
          <ac:chgData name="Ariel Ramos Ortega" userId="dc888f79-3b0f-4869-a2fb-5a707cdabd7b" providerId="ADAL" clId="{D2AF7685-79BA-7E44-BD01-A9B403D3E9D2}" dt="2020-06-05T20:14:20.714" v="9" actId="20577"/>
          <ac:spMkLst>
            <pc:docMk/>
            <pc:sldMk cId="4155830586" sldId="1274"/>
            <ac:spMk id="4098" creationId="{00000000-0000-0000-0000-000000000000}"/>
          </ac:spMkLst>
        </pc:spChg>
        <pc:spChg chg="mod">
          <ac:chgData name="Ariel Ramos Ortega" userId="dc888f79-3b0f-4869-a2fb-5a707cdabd7b" providerId="ADAL" clId="{D2AF7685-79BA-7E44-BD01-A9B403D3E9D2}" dt="2020-06-05T20:14:14.270" v="7" actId="20577"/>
          <ac:spMkLst>
            <pc:docMk/>
            <pc:sldMk cId="4155830586" sldId="1274"/>
            <ac:spMk id="4099" creationId="{00000000-0000-0000-0000-000000000000}"/>
          </ac:spMkLst>
        </pc:spChg>
      </pc:sldChg>
      <pc:sldChg chg="add">
        <pc:chgData name="Ariel Ramos Ortega" userId="dc888f79-3b0f-4869-a2fb-5a707cdabd7b" providerId="ADAL" clId="{D2AF7685-79BA-7E44-BD01-A9B403D3E9D2}" dt="2020-06-05T20:14:10.821" v="4"/>
        <pc:sldMkLst>
          <pc:docMk/>
          <pc:sldMk cId="2898970439" sldId="1361"/>
        </pc:sldMkLst>
      </pc:sldChg>
      <pc:sldChg chg="add">
        <pc:chgData name="Ariel Ramos Ortega" userId="dc888f79-3b0f-4869-a2fb-5a707cdabd7b" providerId="ADAL" clId="{D2AF7685-79BA-7E44-BD01-A9B403D3E9D2}" dt="2020-06-05T20:14:10.821" v="4"/>
        <pc:sldMkLst>
          <pc:docMk/>
          <pc:sldMk cId="270192221" sldId="1362"/>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6337D9-3022-3D41-8D8A-BDF2F3B0DD8E}" type="datetimeFigureOut">
              <a:rPr lang="en-US" smtClean="0"/>
              <a:pPr/>
              <a:t>2/7/2022</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41018C-6CAF-B84E-B92C-ECB119457FBA}" type="slidenum">
              <a:rPr lang="en-US" smtClean="0"/>
              <a:pPr/>
              <a:t>‹Nº›</a:t>
            </a:fld>
            <a:endParaRPr lang="en-US" dirty="0"/>
          </a:p>
        </p:txBody>
      </p:sp>
    </p:spTree>
    <p:extLst>
      <p:ext uri="{BB962C8B-B14F-4D97-AF65-F5344CB8AC3E}">
        <p14:creationId xmlns:p14="http://schemas.microsoft.com/office/powerpoint/2010/main" xmlns="" val="193756487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uFontTx/>
              <a:buNone/>
            </a:pPr>
            <a:r>
              <a:rPr lang="es-419" b="0"/>
              <a:t>Programa de Redes de la Academia de Cisco</a:t>
            </a:r>
          </a:p>
          <a:p>
            <a:pPr rtl="0">
              <a:buFontTx/>
              <a:buNone/>
            </a:pPr>
            <a:r>
              <a:rPr lang="es-419" b="0" baseline="0"/>
              <a:t>Redes empresariales, seguridad y automatización v</a:t>
            </a:r>
            <a:r>
              <a:rPr lang="es-419" b="0"/>
              <a:t>7.0 (ENSA)</a:t>
            </a:r>
          </a:p>
          <a:p>
            <a:pPr rtl="0">
              <a:buFontTx/>
              <a:buNone/>
            </a:pPr>
            <a:r>
              <a:rPr lang="es-419" b="0"/>
              <a:t>Módulo 9: Conceptos de QoS</a:t>
            </a:r>
          </a:p>
        </p:txBody>
      </p:sp>
      <p:sp>
        <p:nvSpPr>
          <p:cNvPr id="4" name="Slide Number Placeholder 3"/>
          <p:cNvSpPr>
            <a:spLocks noGrp="1"/>
          </p:cNvSpPr>
          <p:nvPr>
            <p:ph type="sldNum" sz="quarter" idx="10"/>
          </p:nvPr>
        </p:nvSpPr>
        <p:spPr/>
        <p:txBody>
          <a:bodyPr/>
          <a:lstStyle/>
          <a:p>
            <a:pPr rtl="0"/>
            <a:fld id="{5641018C-6CAF-B84E-B92C-ECB119457FBA}" type="slidenum">
              <a:rPr/>
              <a:pPr rtl="0"/>
              <a:t>1</a:t>
            </a:fld>
            <a:endParaRPr/>
          </a:p>
        </p:txBody>
      </p:sp>
    </p:spTree>
    <p:extLst>
      <p:ext uri="{BB962C8B-B14F-4D97-AF65-F5344CB8AC3E}">
        <p14:creationId xmlns:p14="http://schemas.microsoft.com/office/powerpoint/2010/main" xmlns="" val="5081187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9 - Conceptos de QoS</a:t>
            </a:r>
          </a:p>
          <a:p>
            <a:pPr rtl="0"/>
            <a:r>
              <a:rPr lang="es-419"/>
              <a:t>9.2 – Características del tráfico</a:t>
            </a:r>
          </a:p>
          <a:p>
            <a:pPr rtl="0"/>
            <a:r>
              <a:rPr lang="es-419"/>
              <a:t>9.2.2 – Tendencias del tráfico de red</a:t>
            </a:r>
          </a:p>
        </p:txBody>
      </p:sp>
      <p:sp>
        <p:nvSpPr>
          <p:cNvPr id="4" name="Slide Number Placeholder 3"/>
          <p:cNvSpPr>
            <a:spLocks noGrp="1"/>
          </p:cNvSpPr>
          <p:nvPr>
            <p:ph type="sldNum" sz="quarter" idx="5"/>
          </p:nvPr>
        </p:nvSpPr>
        <p:spPr/>
        <p:txBody>
          <a:bodyPr/>
          <a:lstStyle/>
          <a:p>
            <a:pPr rtl="0"/>
            <a:fld id="{5641018C-6CAF-B84E-B92C-ECB119457FBA}" type="slidenum">
              <a:rPr/>
              <a:pPr rtl="0"/>
              <a:t>10</a:t>
            </a:fld>
            <a:endParaRPr/>
          </a:p>
        </p:txBody>
      </p:sp>
    </p:spTree>
    <p:extLst>
      <p:ext uri="{BB962C8B-B14F-4D97-AF65-F5344CB8AC3E}">
        <p14:creationId xmlns:p14="http://schemas.microsoft.com/office/powerpoint/2010/main" xmlns="" val="35804004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9 - Conceptos de QoS</a:t>
            </a:r>
          </a:p>
          <a:p>
            <a:pPr rtl="0"/>
            <a:r>
              <a:rPr lang="es-419"/>
              <a:t>9.2 – Características del tráfico</a:t>
            </a:r>
          </a:p>
          <a:p>
            <a:pPr rtl="0"/>
            <a:r>
              <a:rPr lang="es-419"/>
              <a:t>9.2.3 — Voz</a:t>
            </a:r>
          </a:p>
        </p:txBody>
      </p:sp>
      <p:sp>
        <p:nvSpPr>
          <p:cNvPr id="4" name="Slide Number Placeholder 3"/>
          <p:cNvSpPr>
            <a:spLocks noGrp="1"/>
          </p:cNvSpPr>
          <p:nvPr>
            <p:ph type="sldNum" sz="quarter" idx="5"/>
          </p:nvPr>
        </p:nvSpPr>
        <p:spPr/>
        <p:txBody>
          <a:bodyPr/>
          <a:lstStyle/>
          <a:p>
            <a:pPr rtl="0"/>
            <a:fld id="{5641018C-6CAF-B84E-B92C-ECB119457FBA}" type="slidenum">
              <a:rPr/>
              <a:pPr rtl="0"/>
              <a:t>11</a:t>
            </a:fld>
            <a:endParaRPr/>
          </a:p>
        </p:txBody>
      </p:sp>
    </p:spTree>
    <p:extLst>
      <p:ext uri="{BB962C8B-B14F-4D97-AF65-F5344CB8AC3E}">
        <p14:creationId xmlns:p14="http://schemas.microsoft.com/office/powerpoint/2010/main" xmlns="" val="21539351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9 - Conceptos de QoS</a:t>
            </a:r>
          </a:p>
          <a:p>
            <a:pPr rtl="0"/>
            <a:r>
              <a:rPr lang="es-419"/>
              <a:t>9.2 – Características del tráfico</a:t>
            </a:r>
          </a:p>
          <a:p>
            <a:pPr rtl="0"/>
            <a:r>
              <a:rPr lang="es-419"/>
              <a:t>9.2.4 — Video</a:t>
            </a:r>
          </a:p>
        </p:txBody>
      </p:sp>
      <p:sp>
        <p:nvSpPr>
          <p:cNvPr id="4" name="Slide Number Placeholder 3"/>
          <p:cNvSpPr>
            <a:spLocks noGrp="1"/>
          </p:cNvSpPr>
          <p:nvPr>
            <p:ph type="sldNum" sz="quarter" idx="5"/>
          </p:nvPr>
        </p:nvSpPr>
        <p:spPr/>
        <p:txBody>
          <a:bodyPr/>
          <a:lstStyle/>
          <a:p>
            <a:pPr rtl="0"/>
            <a:fld id="{5641018C-6CAF-B84E-B92C-ECB119457FBA}" type="slidenum">
              <a:rPr/>
              <a:pPr rtl="0"/>
              <a:t>12</a:t>
            </a:fld>
            <a:endParaRPr/>
          </a:p>
        </p:txBody>
      </p:sp>
    </p:spTree>
    <p:extLst>
      <p:ext uri="{BB962C8B-B14F-4D97-AF65-F5344CB8AC3E}">
        <p14:creationId xmlns:p14="http://schemas.microsoft.com/office/powerpoint/2010/main" xmlns="" val="22334768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9 - Conceptos de QoS</a:t>
            </a:r>
          </a:p>
          <a:p>
            <a:pPr rtl="0"/>
            <a:r>
              <a:rPr lang="es-419"/>
              <a:t>9.2 – Características del tráfico</a:t>
            </a:r>
          </a:p>
          <a:p>
            <a:pPr rtl="0"/>
            <a:r>
              <a:rPr lang="es-419"/>
              <a:t>9.2.5 — Datos</a:t>
            </a:r>
          </a:p>
        </p:txBody>
      </p:sp>
      <p:sp>
        <p:nvSpPr>
          <p:cNvPr id="4" name="Slide Number Placeholder 3"/>
          <p:cNvSpPr>
            <a:spLocks noGrp="1"/>
          </p:cNvSpPr>
          <p:nvPr>
            <p:ph type="sldNum" sz="quarter" idx="5"/>
          </p:nvPr>
        </p:nvSpPr>
        <p:spPr/>
        <p:txBody>
          <a:bodyPr/>
          <a:lstStyle/>
          <a:p>
            <a:pPr rtl="0"/>
            <a:fld id="{5641018C-6CAF-B84E-B92C-ECB119457FBA}" type="slidenum">
              <a:rPr/>
              <a:pPr rtl="0"/>
              <a:t>13</a:t>
            </a:fld>
            <a:endParaRPr/>
          </a:p>
        </p:txBody>
      </p:sp>
    </p:spTree>
    <p:extLst>
      <p:ext uri="{BB962C8B-B14F-4D97-AF65-F5344CB8AC3E}">
        <p14:creationId xmlns:p14="http://schemas.microsoft.com/office/powerpoint/2010/main" xmlns="" val="16483838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9 - Conceptos de QoS</a:t>
            </a:r>
          </a:p>
          <a:p>
            <a:pPr rtl="0"/>
            <a:r>
              <a:rPr lang="es-419"/>
              <a:t>9.2 – Características del tráfico</a:t>
            </a:r>
          </a:p>
          <a:p>
            <a:pPr rtl="0"/>
            <a:r>
              <a:rPr lang="es-419"/>
              <a:t>9.2.5 — Datos (cont.)</a:t>
            </a:r>
          </a:p>
          <a:p>
            <a:pPr rtl="0"/>
            <a:r>
              <a:rPr lang="es-419"/>
              <a:t>9.2.6 –Verifique su comprensión - Características del tráfico</a:t>
            </a:r>
          </a:p>
        </p:txBody>
      </p:sp>
      <p:sp>
        <p:nvSpPr>
          <p:cNvPr id="4" name="Slide Number Placeholder 3"/>
          <p:cNvSpPr>
            <a:spLocks noGrp="1"/>
          </p:cNvSpPr>
          <p:nvPr>
            <p:ph type="sldNum" sz="quarter" idx="5"/>
          </p:nvPr>
        </p:nvSpPr>
        <p:spPr/>
        <p:txBody>
          <a:bodyPr/>
          <a:lstStyle/>
          <a:p>
            <a:pPr rtl="0"/>
            <a:fld id="{5641018C-6CAF-B84E-B92C-ECB119457FBA}" type="slidenum">
              <a:rPr/>
              <a:pPr rtl="0"/>
              <a:t>14</a:t>
            </a:fld>
            <a:endParaRPr/>
          </a:p>
        </p:txBody>
      </p:sp>
    </p:spTree>
    <p:extLst>
      <p:ext uri="{BB962C8B-B14F-4D97-AF65-F5344CB8AC3E}">
        <p14:creationId xmlns:p14="http://schemas.microsoft.com/office/powerpoint/2010/main" xmlns="" val="27820558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9 - Conceptos de QoS</a:t>
            </a:r>
          </a:p>
          <a:p>
            <a:pPr rtl="0"/>
            <a:r>
              <a:rPr lang="es-419"/>
              <a:t>9.3 – Algoritmos de puesta en cola</a:t>
            </a:r>
          </a:p>
          <a:p>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pPr rtl="0"/>
              <a:t>15</a:t>
            </a:fld>
            <a:endParaRPr/>
          </a:p>
        </p:txBody>
      </p:sp>
    </p:spTree>
    <p:extLst>
      <p:ext uri="{BB962C8B-B14F-4D97-AF65-F5344CB8AC3E}">
        <p14:creationId xmlns:p14="http://schemas.microsoft.com/office/powerpoint/2010/main" xmlns="" val="31602922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9 - Conceptos de QoS</a:t>
            </a:r>
          </a:p>
          <a:p>
            <a:pPr rtl="0"/>
            <a:r>
              <a:rPr lang="es-419"/>
              <a:t>9.3 – Algoritmos de puesta en cola</a:t>
            </a:r>
          </a:p>
          <a:p>
            <a:pPr rtl="0"/>
            <a:r>
              <a:rPr lang="es-419"/>
              <a:t>9.3.2– Resumen de colas</a:t>
            </a:r>
          </a:p>
        </p:txBody>
      </p:sp>
      <p:sp>
        <p:nvSpPr>
          <p:cNvPr id="4" name="Slide Number Placeholder 3"/>
          <p:cNvSpPr>
            <a:spLocks noGrp="1"/>
          </p:cNvSpPr>
          <p:nvPr>
            <p:ph type="sldNum" sz="quarter" idx="5"/>
          </p:nvPr>
        </p:nvSpPr>
        <p:spPr/>
        <p:txBody>
          <a:bodyPr/>
          <a:lstStyle/>
          <a:p>
            <a:pPr rtl="0"/>
            <a:fld id="{5641018C-6CAF-B84E-B92C-ECB119457FBA}" type="slidenum">
              <a:rPr/>
              <a:pPr rtl="0"/>
              <a:t>16</a:t>
            </a:fld>
            <a:endParaRPr/>
          </a:p>
        </p:txBody>
      </p:sp>
    </p:spTree>
    <p:extLst>
      <p:ext uri="{BB962C8B-B14F-4D97-AF65-F5344CB8AC3E}">
        <p14:creationId xmlns:p14="http://schemas.microsoft.com/office/powerpoint/2010/main" xmlns="" val="33904357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9 - Conceptos de QoS</a:t>
            </a:r>
          </a:p>
          <a:p>
            <a:pPr rtl="0"/>
            <a:r>
              <a:rPr lang="es-419"/>
              <a:t>9.3 – Algoritmos de puesta en cola</a:t>
            </a:r>
          </a:p>
          <a:p>
            <a:pPr rtl="0"/>
            <a:r>
              <a:rPr lang="es-419"/>
              <a:t>9.3.3 — El primero en el primero en salir</a:t>
            </a:r>
          </a:p>
        </p:txBody>
      </p:sp>
      <p:sp>
        <p:nvSpPr>
          <p:cNvPr id="4" name="Slide Number Placeholder 3"/>
          <p:cNvSpPr>
            <a:spLocks noGrp="1"/>
          </p:cNvSpPr>
          <p:nvPr>
            <p:ph type="sldNum" sz="quarter" idx="5"/>
          </p:nvPr>
        </p:nvSpPr>
        <p:spPr/>
        <p:txBody>
          <a:bodyPr/>
          <a:lstStyle/>
          <a:p>
            <a:pPr rtl="0"/>
            <a:fld id="{5641018C-6CAF-B84E-B92C-ECB119457FBA}" type="slidenum">
              <a:rPr/>
              <a:pPr rtl="0"/>
              <a:t>17</a:t>
            </a:fld>
            <a:endParaRPr/>
          </a:p>
        </p:txBody>
      </p:sp>
    </p:spTree>
    <p:extLst>
      <p:ext uri="{BB962C8B-B14F-4D97-AF65-F5344CB8AC3E}">
        <p14:creationId xmlns:p14="http://schemas.microsoft.com/office/powerpoint/2010/main" xmlns="" val="11862431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9 - Conceptos de QoS</a:t>
            </a:r>
          </a:p>
          <a:p>
            <a:pPr rtl="0"/>
            <a:r>
              <a:rPr lang="es-419"/>
              <a:t>9.3 – Algoritmos de puesta en cola</a:t>
            </a:r>
          </a:p>
          <a:p>
            <a:pPr rtl="0"/>
            <a:r>
              <a:rPr lang="es-419"/>
              <a:t>9.3.4 – Mecanismo de cola equitativo ponderado (WFQ)</a:t>
            </a:r>
          </a:p>
        </p:txBody>
      </p:sp>
      <p:sp>
        <p:nvSpPr>
          <p:cNvPr id="4" name="Slide Number Placeholder 3"/>
          <p:cNvSpPr>
            <a:spLocks noGrp="1"/>
          </p:cNvSpPr>
          <p:nvPr>
            <p:ph type="sldNum" sz="quarter" idx="5"/>
          </p:nvPr>
        </p:nvSpPr>
        <p:spPr/>
        <p:txBody>
          <a:bodyPr/>
          <a:lstStyle/>
          <a:p>
            <a:pPr rtl="0"/>
            <a:fld id="{5641018C-6CAF-B84E-B92C-ECB119457FBA}" type="slidenum">
              <a:rPr/>
              <a:pPr rtl="0"/>
              <a:t>18</a:t>
            </a:fld>
            <a:endParaRPr/>
          </a:p>
        </p:txBody>
      </p:sp>
    </p:spTree>
    <p:extLst>
      <p:ext uri="{BB962C8B-B14F-4D97-AF65-F5344CB8AC3E}">
        <p14:creationId xmlns:p14="http://schemas.microsoft.com/office/powerpoint/2010/main" xmlns="" val="24307274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9 - Conceptos de QoS</a:t>
            </a:r>
          </a:p>
          <a:p>
            <a:pPr rtl="0"/>
            <a:r>
              <a:rPr lang="es-419"/>
              <a:t>9.3 – Algoritmos de puesta en cola</a:t>
            </a:r>
          </a:p>
          <a:p>
            <a:pPr rtl="0"/>
            <a:r>
              <a:rPr lang="es-419"/>
              <a:t>9.3.5 – Mecanismo de cola de espera equitativo y ponderado basado en clases (CBWFQ)</a:t>
            </a:r>
          </a:p>
        </p:txBody>
      </p:sp>
      <p:sp>
        <p:nvSpPr>
          <p:cNvPr id="4" name="Slide Number Placeholder 3"/>
          <p:cNvSpPr>
            <a:spLocks noGrp="1"/>
          </p:cNvSpPr>
          <p:nvPr>
            <p:ph type="sldNum" sz="quarter" idx="5"/>
          </p:nvPr>
        </p:nvSpPr>
        <p:spPr/>
        <p:txBody>
          <a:bodyPr/>
          <a:lstStyle/>
          <a:p>
            <a:pPr rtl="0"/>
            <a:fld id="{5641018C-6CAF-B84E-B92C-ECB119457FBA}" type="slidenum">
              <a:rPr/>
              <a:pPr rtl="0"/>
              <a:t>19</a:t>
            </a:fld>
            <a:endParaRPr/>
          </a:p>
        </p:txBody>
      </p:sp>
    </p:spTree>
    <p:extLst>
      <p:ext uri="{BB962C8B-B14F-4D97-AF65-F5344CB8AC3E}">
        <p14:creationId xmlns:p14="http://schemas.microsoft.com/office/powerpoint/2010/main" xmlns="" val="21839079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rtl="0"/>
            <a:fld id="{7C839C26-801B-42B6-A101-60F37FE2B0A8}" type="slidenum">
              <a:rPr sz="800" b="0">
                <a:solidFill>
                  <a:prstClr val="black"/>
                </a:solidFill>
              </a:rPr>
              <a:pPr algn="r" rtl="0"/>
              <a:t>2</a:t>
            </a:fld>
            <a:endParaRPr sz="800" b="0">
              <a:solidFill>
                <a:prstClr val="black"/>
              </a:solidFill>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rtl="0">
              <a:buFontTx/>
              <a:buNone/>
            </a:pPr>
            <a:r>
              <a:rPr lang="es-419"/>
              <a:t>9 – Conceptos de QoS</a:t>
            </a:r>
          </a:p>
          <a:p>
            <a:pPr rtl="0">
              <a:buFontTx/>
              <a:buNone/>
            </a:pPr>
            <a:r>
              <a:rPr lang="es-419"/>
              <a:t>9.0.2- ¿Qué aprenderé a hacer en este módulo?</a:t>
            </a:r>
          </a:p>
        </p:txBody>
      </p:sp>
    </p:spTree>
    <p:extLst>
      <p:ext uri="{BB962C8B-B14F-4D97-AF65-F5344CB8AC3E}">
        <p14:creationId xmlns:p14="http://schemas.microsoft.com/office/powerpoint/2010/main" xmlns="" val="17344456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9 - Conceptos de QoS</a:t>
            </a:r>
          </a:p>
          <a:p>
            <a:pPr rtl="0"/>
            <a:r>
              <a:rPr lang="es-419"/>
              <a:t>9.3 – Algoritmos de puesta en cola</a:t>
            </a:r>
          </a:p>
          <a:p>
            <a:pPr rtl="0"/>
            <a:r>
              <a:rPr lang="es-419"/>
              <a:t>9.3.5 – Mecanismo de cola de espera equitativo y ponderado basado en clases (CBWFQ) (Cont.)</a:t>
            </a:r>
          </a:p>
        </p:txBody>
      </p:sp>
      <p:sp>
        <p:nvSpPr>
          <p:cNvPr id="4" name="Slide Number Placeholder 3"/>
          <p:cNvSpPr>
            <a:spLocks noGrp="1"/>
          </p:cNvSpPr>
          <p:nvPr>
            <p:ph type="sldNum" sz="quarter" idx="5"/>
          </p:nvPr>
        </p:nvSpPr>
        <p:spPr/>
        <p:txBody>
          <a:bodyPr/>
          <a:lstStyle/>
          <a:p>
            <a:pPr rtl="0"/>
            <a:fld id="{5641018C-6CAF-B84E-B92C-ECB119457FBA}" type="slidenum">
              <a:rPr/>
              <a:pPr rtl="0"/>
              <a:t>20</a:t>
            </a:fld>
            <a:endParaRPr/>
          </a:p>
        </p:txBody>
      </p:sp>
    </p:spTree>
    <p:extLst>
      <p:ext uri="{BB962C8B-B14F-4D97-AF65-F5344CB8AC3E}">
        <p14:creationId xmlns:p14="http://schemas.microsoft.com/office/powerpoint/2010/main" xmlns="" val="110569840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9 - Conceptos de QoS</a:t>
            </a:r>
          </a:p>
          <a:p>
            <a:pPr rtl="0"/>
            <a:r>
              <a:rPr lang="es-419"/>
              <a:t>9.3 – Algoritmos de puesta en cola</a:t>
            </a:r>
          </a:p>
          <a:p>
            <a:pPr rtl="0"/>
            <a:r>
              <a:rPr lang="es-419"/>
              <a:t>9.3.6 – Mecanismo de cola de baja latencia (LLQ)</a:t>
            </a:r>
          </a:p>
          <a:p>
            <a:pPr rtl="0"/>
            <a:r>
              <a:rPr lang="es-419"/>
              <a:t>9.3.7 — Compruebe su comprensión — Algoritmos de cola</a:t>
            </a:r>
          </a:p>
        </p:txBody>
      </p:sp>
      <p:sp>
        <p:nvSpPr>
          <p:cNvPr id="4" name="Slide Number Placeholder 3"/>
          <p:cNvSpPr>
            <a:spLocks noGrp="1"/>
          </p:cNvSpPr>
          <p:nvPr>
            <p:ph type="sldNum" sz="quarter" idx="5"/>
          </p:nvPr>
        </p:nvSpPr>
        <p:spPr/>
        <p:txBody>
          <a:bodyPr/>
          <a:lstStyle/>
          <a:p>
            <a:pPr rtl="0"/>
            <a:fld id="{5641018C-6CAF-B84E-B92C-ECB119457FBA}" type="slidenum">
              <a:rPr/>
              <a:pPr rtl="0"/>
              <a:t>21</a:t>
            </a:fld>
            <a:endParaRPr/>
          </a:p>
        </p:txBody>
      </p:sp>
    </p:spTree>
    <p:extLst>
      <p:ext uri="{BB962C8B-B14F-4D97-AF65-F5344CB8AC3E}">
        <p14:creationId xmlns:p14="http://schemas.microsoft.com/office/powerpoint/2010/main" xmlns="" val="380430143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9 - Conceptos de QoS</a:t>
            </a:r>
          </a:p>
          <a:p>
            <a:pPr rtl="0"/>
            <a:r>
              <a:rPr lang="es-419"/>
              <a:t>9.4 – Modelos de QoS</a:t>
            </a:r>
          </a:p>
          <a:p>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pPr rtl="0"/>
              <a:t>22</a:t>
            </a:fld>
            <a:endParaRPr/>
          </a:p>
        </p:txBody>
      </p:sp>
    </p:spTree>
    <p:extLst>
      <p:ext uri="{BB962C8B-B14F-4D97-AF65-F5344CB8AC3E}">
        <p14:creationId xmlns:p14="http://schemas.microsoft.com/office/powerpoint/2010/main" xmlns="" val="297364970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9 - Conceptos de QoS</a:t>
            </a:r>
          </a:p>
          <a:p>
            <a:pPr rtl="0"/>
            <a:r>
              <a:rPr lang="es-419"/>
              <a:t>9.4 – Modelos de QoS</a:t>
            </a:r>
          </a:p>
          <a:p>
            <a:pPr rtl="0"/>
            <a:r>
              <a:rPr lang="es-419"/>
              <a:t>9.4.2 – Selección de un modelo adecuado de política de la QoS</a:t>
            </a:r>
          </a:p>
        </p:txBody>
      </p:sp>
      <p:sp>
        <p:nvSpPr>
          <p:cNvPr id="4" name="Slide Number Placeholder 3"/>
          <p:cNvSpPr>
            <a:spLocks noGrp="1"/>
          </p:cNvSpPr>
          <p:nvPr>
            <p:ph type="sldNum" sz="quarter" idx="5"/>
          </p:nvPr>
        </p:nvSpPr>
        <p:spPr/>
        <p:txBody>
          <a:bodyPr/>
          <a:lstStyle/>
          <a:p>
            <a:pPr rtl="0"/>
            <a:fld id="{5641018C-6CAF-B84E-B92C-ECB119457FBA}" type="slidenum">
              <a:rPr/>
              <a:pPr rtl="0"/>
              <a:t>23</a:t>
            </a:fld>
            <a:endParaRPr/>
          </a:p>
        </p:txBody>
      </p:sp>
    </p:spTree>
    <p:extLst>
      <p:ext uri="{BB962C8B-B14F-4D97-AF65-F5344CB8AC3E}">
        <p14:creationId xmlns:p14="http://schemas.microsoft.com/office/powerpoint/2010/main" xmlns="" val="288391436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9 - Conceptos de QoS</a:t>
            </a:r>
          </a:p>
          <a:p>
            <a:pPr rtl="0"/>
            <a:r>
              <a:rPr lang="es-419"/>
              <a:t>9.4 – Modelos de QoS</a:t>
            </a:r>
          </a:p>
          <a:p>
            <a:pPr rtl="0"/>
            <a:r>
              <a:rPr lang="es-419"/>
              <a:t>9.4.3 – Mejor esfuerzo</a:t>
            </a:r>
          </a:p>
        </p:txBody>
      </p:sp>
      <p:sp>
        <p:nvSpPr>
          <p:cNvPr id="4" name="Slide Number Placeholder 3"/>
          <p:cNvSpPr>
            <a:spLocks noGrp="1"/>
          </p:cNvSpPr>
          <p:nvPr>
            <p:ph type="sldNum" sz="quarter" idx="5"/>
          </p:nvPr>
        </p:nvSpPr>
        <p:spPr/>
        <p:txBody>
          <a:bodyPr/>
          <a:lstStyle/>
          <a:p>
            <a:pPr rtl="0"/>
            <a:fld id="{5641018C-6CAF-B84E-B92C-ECB119457FBA}" type="slidenum">
              <a:rPr/>
              <a:pPr rtl="0"/>
              <a:t>24</a:t>
            </a:fld>
            <a:endParaRPr/>
          </a:p>
        </p:txBody>
      </p:sp>
    </p:spTree>
    <p:extLst>
      <p:ext uri="{BB962C8B-B14F-4D97-AF65-F5344CB8AC3E}">
        <p14:creationId xmlns:p14="http://schemas.microsoft.com/office/powerpoint/2010/main" xmlns="" val="260891530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9 - Conceptos de QoS</a:t>
            </a:r>
          </a:p>
          <a:p>
            <a:pPr rtl="0"/>
            <a:r>
              <a:rPr lang="es-419"/>
              <a:t>9.4 – Modelos de QoS</a:t>
            </a:r>
          </a:p>
          <a:p>
            <a:pPr rtl="0"/>
            <a:r>
              <a:rPr lang="es-419"/>
              <a:t>9.4.4 – Servicios integrados</a:t>
            </a:r>
          </a:p>
        </p:txBody>
      </p:sp>
      <p:sp>
        <p:nvSpPr>
          <p:cNvPr id="4" name="Slide Number Placeholder 3"/>
          <p:cNvSpPr>
            <a:spLocks noGrp="1"/>
          </p:cNvSpPr>
          <p:nvPr>
            <p:ph type="sldNum" sz="quarter" idx="5"/>
          </p:nvPr>
        </p:nvSpPr>
        <p:spPr/>
        <p:txBody>
          <a:bodyPr/>
          <a:lstStyle/>
          <a:p>
            <a:pPr rtl="0"/>
            <a:fld id="{5641018C-6CAF-B84E-B92C-ECB119457FBA}" type="slidenum">
              <a:rPr/>
              <a:pPr rtl="0"/>
              <a:t>25</a:t>
            </a:fld>
            <a:endParaRPr/>
          </a:p>
        </p:txBody>
      </p:sp>
    </p:spTree>
    <p:extLst>
      <p:ext uri="{BB962C8B-B14F-4D97-AF65-F5344CB8AC3E}">
        <p14:creationId xmlns:p14="http://schemas.microsoft.com/office/powerpoint/2010/main" xmlns="" val="260068911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9 - Conceptos de QoS</a:t>
            </a:r>
          </a:p>
          <a:p>
            <a:pPr rtl="0"/>
            <a:r>
              <a:rPr lang="es-419"/>
              <a:t>9.4 – Modelos de QoS</a:t>
            </a:r>
          </a:p>
          <a:p>
            <a:pPr rtl="0"/>
            <a:r>
              <a:rPr lang="es-419"/>
              <a:t>9.4.4 – Servicios integrados (Cont.)</a:t>
            </a:r>
          </a:p>
        </p:txBody>
      </p:sp>
      <p:sp>
        <p:nvSpPr>
          <p:cNvPr id="4" name="Slide Number Placeholder 3"/>
          <p:cNvSpPr>
            <a:spLocks noGrp="1"/>
          </p:cNvSpPr>
          <p:nvPr>
            <p:ph type="sldNum" sz="quarter" idx="5"/>
          </p:nvPr>
        </p:nvSpPr>
        <p:spPr/>
        <p:txBody>
          <a:bodyPr/>
          <a:lstStyle/>
          <a:p>
            <a:pPr rtl="0"/>
            <a:fld id="{5641018C-6CAF-B84E-B92C-ECB119457FBA}" type="slidenum">
              <a:rPr/>
              <a:pPr rtl="0"/>
              <a:t>26</a:t>
            </a:fld>
            <a:endParaRPr/>
          </a:p>
        </p:txBody>
      </p:sp>
    </p:spTree>
    <p:extLst>
      <p:ext uri="{BB962C8B-B14F-4D97-AF65-F5344CB8AC3E}">
        <p14:creationId xmlns:p14="http://schemas.microsoft.com/office/powerpoint/2010/main" xmlns="" val="213268914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9 - Conceptos de QoS</a:t>
            </a:r>
          </a:p>
          <a:p>
            <a:pPr rtl="0"/>
            <a:r>
              <a:rPr lang="es-419"/>
              <a:t>9.4 – Modelos de QoS</a:t>
            </a:r>
          </a:p>
          <a:p>
            <a:pPr rtl="0"/>
            <a:r>
              <a:rPr lang="es-419"/>
              <a:t>9.4.5 – Servicios diferenciados</a:t>
            </a:r>
          </a:p>
        </p:txBody>
      </p:sp>
      <p:sp>
        <p:nvSpPr>
          <p:cNvPr id="4" name="Slide Number Placeholder 3"/>
          <p:cNvSpPr>
            <a:spLocks noGrp="1"/>
          </p:cNvSpPr>
          <p:nvPr>
            <p:ph type="sldNum" sz="quarter" idx="5"/>
          </p:nvPr>
        </p:nvSpPr>
        <p:spPr/>
        <p:txBody>
          <a:bodyPr/>
          <a:lstStyle/>
          <a:p>
            <a:pPr rtl="0"/>
            <a:fld id="{5641018C-6CAF-B84E-B92C-ECB119457FBA}" type="slidenum">
              <a:rPr/>
              <a:pPr rtl="0"/>
              <a:t>27</a:t>
            </a:fld>
            <a:endParaRPr/>
          </a:p>
        </p:txBody>
      </p:sp>
    </p:spTree>
    <p:extLst>
      <p:ext uri="{BB962C8B-B14F-4D97-AF65-F5344CB8AC3E}">
        <p14:creationId xmlns:p14="http://schemas.microsoft.com/office/powerpoint/2010/main" xmlns="" val="348044199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9 - Conceptos de QoS</a:t>
            </a:r>
          </a:p>
          <a:p>
            <a:pPr rtl="0"/>
            <a:r>
              <a:rPr lang="es-419"/>
              <a:t>9.4 – Modelos de QoS</a:t>
            </a:r>
          </a:p>
          <a:p>
            <a:pPr rtl="0"/>
            <a:r>
              <a:rPr lang="es-419"/>
              <a:t>9.4.5 – Servicios diferenciados (Cont.)</a:t>
            </a:r>
          </a:p>
          <a:p>
            <a:pPr rtl="0"/>
            <a:r>
              <a:rPr lang="es-419"/>
              <a:t>9.4.6 — Compruebe su comprensión — Modelos QoS</a:t>
            </a:r>
          </a:p>
        </p:txBody>
      </p:sp>
      <p:sp>
        <p:nvSpPr>
          <p:cNvPr id="4" name="Slide Number Placeholder 3"/>
          <p:cNvSpPr>
            <a:spLocks noGrp="1"/>
          </p:cNvSpPr>
          <p:nvPr>
            <p:ph type="sldNum" sz="quarter" idx="5"/>
          </p:nvPr>
        </p:nvSpPr>
        <p:spPr/>
        <p:txBody>
          <a:bodyPr/>
          <a:lstStyle/>
          <a:p>
            <a:pPr rtl="0"/>
            <a:fld id="{5641018C-6CAF-B84E-B92C-ECB119457FBA}" type="slidenum">
              <a:rPr/>
              <a:pPr rtl="0"/>
              <a:t>28</a:t>
            </a:fld>
            <a:endParaRPr/>
          </a:p>
        </p:txBody>
      </p:sp>
    </p:spTree>
    <p:extLst>
      <p:ext uri="{BB962C8B-B14F-4D97-AF65-F5344CB8AC3E}">
        <p14:creationId xmlns:p14="http://schemas.microsoft.com/office/powerpoint/2010/main" xmlns="" val="378366003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9 - Conceptos de QoS</a:t>
            </a:r>
          </a:p>
          <a:p>
            <a:pPr rtl="0"/>
            <a:r>
              <a:rPr lang="es-419"/>
              <a:t>9.5 – Técnicas de implementación de QoS</a:t>
            </a:r>
          </a:p>
          <a:p>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pPr rtl="0"/>
              <a:t>29</a:t>
            </a:fld>
            <a:endParaRPr/>
          </a:p>
        </p:txBody>
      </p:sp>
    </p:spTree>
    <p:extLst>
      <p:ext uri="{BB962C8B-B14F-4D97-AF65-F5344CB8AC3E}">
        <p14:creationId xmlns:p14="http://schemas.microsoft.com/office/powerpoint/2010/main" xmlns="" val="19299068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9 - Conceptos de QoS</a:t>
            </a:r>
          </a:p>
          <a:p>
            <a:pPr rtl="0"/>
            <a:r>
              <a:rPr lang="es-419"/>
              <a:t>9.1 - Calidad de la transmisión de red</a:t>
            </a:r>
          </a:p>
        </p:txBody>
      </p:sp>
      <p:sp>
        <p:nvSpPr>
          <p:cNvPr id="4" name="Slide Number Placeholder 3"/>
          <p:cNvSpPr>
            <a:spLocks noGrp="1"/>
          </p:cNvSpPr>
          <p:nvPr>
            <p:ph type="sldNum" sz="quarter" idx="10"/>
          </p:nvPr>
        </p:nvSpPr>
        <p:spPr/>
        <p:txBody>
          <a:bodyPr/>
          <a:lstStyle/>
          <a:p>
            <a:pPr rtl="0"/>
            <a:fld id="{5641018C-6CAF-B84E-B92C-ECB119457FBA}" type="slidenum">
              <a:rPr/>
              <a:pPr rtl="0"/>
              <a:t>3</a:t>
            </a:fld>
            <a:endParaRPr/>
          </a:p>
        </p:txBody>
      </p:sp>
    </p:spTree>
    <p:extLst>
      <p:ext uri="{BB962C8B-B14F-4D97-AF65-F5344CB8AC3E}">
        <p14:creationId xmlns:p14="http://schemas.microsoft.com/office/powerpoint/2010/main" xmlns="" val="62552962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9 - Conceptos de QoS</a:t>
            </a:r>
          </a:p>
          <a:p>
            <a:pPr rtl="0"/>
            <a:r>
              <a:rPr lang="es-419"/>
              <a:t>9.5 – Técnicas de implementación de QoS</a:t>
            </a:r>
          </a:p>
          <a:p>
            <a:pPr rtl="0"/>
            <a:r>
              <a:rPr lang="es-419"/>
              <a:t>9.5.2 – Prevención de la pérdida de paquetes</a:t>
            </a:r>
          </a:p>
        </p:txBody>
      </p:sp>
      <p:sp>
        <p:nvSpPr>
          <p:cNvPr id="4" name="Slide Number Placeholder 3"/>
          <p:cNvSpPr>
            <a:spLocks noGrp="1"/>
          </p:cNvSpPr>
          <p:nvPr>
            <p:ph type="sldNum" sz="quarter" idx="5"/>
          </p:nvPr>
        </p:nvSpPr>
        <p:spPr/>
        <p:txBody>
          <a:bodyPr/>
          <a:lstStyle/>
          <a:p>
            <a:pPr rtl="0"/>
            <a:fld id="{5641018C-6CAF-B84E-B92C-ECB119457FBA}" type="slidenum">
              <a:rPr/>
              <a:pPr rtl="0"/>
              <a:t>30</a:t>
            </a:fld>
            <a:endParaRPr/>
          </a:p>
        </p:txBody>
      </p:sp>
    </p:spTree>
    <p:extLst>
      <p:ext uri="{BB962C8B-B14F-4D97-AF65-F5344CB8AC3E}">
        <p14:creationId xmlns:p14="http://schemas.microsoft.com/office/powerpoint/2010/main" xmlns="" val="333566256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9 - Conceptos de QoS</a:t>
            </a:r>
          </a:p>
          <a:p>
            <a:pPr rtl="0"/>
            <a:r>
              <a:rPr lang="es-419"/>
              <a:t>9.5 – Técnicas de implementación de QoS</a:t>
            </a:r>
          </a:p>
          <a:p>
            <a:pPr rtl="0"/>
            <a:r>
              <a:rPr lang="es-419"/>
              <a:t>9.5.3 — Herramientas de QoS</a:t>
            </a:r>
          </a:p>
        </p:txBody>
      </p:sp>
      <p:sp>
        <p:nvSpPr>
          <p:cNvPr id="4" name="Slide Number Placeholder 3"/>
          <p:cNvSpPr>
            <a:spLocks noGrp="1"/>
          </p:cNvSpPr>
          <p:nvPr>
            <p:ph type="sldNum" sz="quarter" idx="5"/>
          </p:nvPr>
        </p:nvSpPr>
        <p:spPr/>
        <p:txBody>
          <a:bodyPr/>
          <a:lstStyle/>
          <a:p>
            <a:pPr rtl="0"/>
            <a:fld id="{5641018C-6CAF-B84E-B92C-ECB119457FBA}" type="slidenum">
              <a:rPr/>
              <a:pPr rtl="0"/>
              <a:t>31</a:t>
            </a:fld>
            <a:endParaRPr/>
          </a:p>
        </p:txBody>
      </p:sp>
    </p:spTree>
    <p:extLst>
      <p:ext uri="{BB962C8B-B14F-4D97-AF65-F5344CB8AC3E}">
        <p14:creationId xmlns:p14="http://schemas.microsoft.com/office/powerpoint/2010/main" xmlns="" val="361375637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9 - Conceptos de QoS</a:t>
            </a:r>
          </a:p>
          <a:p>
            <a:pPr rtl="0"/>
            <a:r>
              <a:rPr lang="es-419"/>
              <a:t>9.5 – Técnicas de implementación de QoS</a:t>
            </a:r>
          </a:p>
          <a:p>
            <a:pPr rtl="0"/>
            <a:r>
              <a:rPr lang="es-419"/>
              <a:t>9.5.3 — Herramientas de QoS (cont.)</a:t>
            </a:r>
          </a:p>
        </p:txBody>
      </p:sp>
      <p:sp>
        <p:nvSpPr>
          <p:cNvPr id="4" name="Slide Number Placeholder 3"/>
          <p:cNvSpPr>
            <a:spLocks noGrp="1"/>
          </p:cNvSpPr>
          <p:nvPr>
            <p:ph type="sldNum" sz="quarter" idx="5"/>
          </p:nvPr>
        </p:nvSpPr>
        <p:spPr/>
        <p:txBody>
          <a:bodyPr/>
          <a:lstStyle/>
          <a:p>
            <a:pPr rtl="0"/>
            <a:fld id="{5641018C-6CAF-B84E-B92C-ECB119457FBA}" type="slidenum">
              <a:rPr/>
              <a:pPr rtl="0"/>
              <a:t>32</a:t>
            </a:fld>
            <a:endParaRPr/>
          </a:p>
        </p:txBody>
      </p:sp>
    </p:spTree>
    <p:extLst>
      <p:ext uri="{BB962C8B-B14F-4D97-AF65-F5344CB8AC3E}">
        <p14:creationId xmlns:p14="http://schemas.microsoft.com/office/powerpoint/2010/main" xmlns="" val="371877097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9 - Conceptos de QoS</a:t>
            </a:r>
          </a:p>
          <a:p>
            <a:pPr rtl="0"/>
            <a:r>
              <a:rPr lang="es-419"/>
              <a:t>9.5 – Técnicas de implementación de QoS</a:t>
            </a:r>
          </a:p>
          <a:p>
            <a:pPr rtl="0"/>
            <a:r>
              <a:rPr lang="es-419"/>
              <a:t>9.5.4 – Clasificación y Marcación</a:t>
            </a:r>
          </a:p>
        </p:txBody>
      </p:sp>
      <p:sp>
        <p:nvSpPr>
          <p:cNvPr id="4" name="Slide Number Placeholder 3"/>
          <p:cNvSpPr>
            <a:spLocks noGrp="1"/>
          </p:cNvSpPr>
          <p:nvPr>
            <p:ph type="sldNum" sz="quarter" idx="5"/>
          </p:nvPr>
        </p:nvSpPr>
        <p:spPr/>
        <p:txBody>
          <a:bodyPr/>
          <a:lstStyle/>
          <a:p>
            <a:pPr rtl="0"/>
            <a:fld id="{5641018C-6CAF-B84E-B92C-ECB119457FBA}" type="slidenum">
              <a:rPr/>
              <a:pPr rtl="0"/>
              <a:t>33</a:t>
            </a:fld>
            <a:endParaRPr/>
          </a:p>
        </p:txBody>
      </p:sp>
    </p:spTree>
    <p:extLst>
      <p:ext uri="{BB962C8B-B14F-4D97-AF65-F5344CB8AC3E}">
        <p14:creationId xmlns:p14="http://schemas.microsoft.com/office/powerpoint/2010/main" xmlns="" val="124226033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9 - Conceptos de QoS</a:t>
            </a:r>
          </a:p>
          <a:p>
            <a:pPr rtl="0"/>
            <a:r>
              <a:rPr lang="es-419"/>
              <a:t>9.5 – Técnicas de implementación de QoS</a:t>
            </a:r>
          </a:p>
          <a:p>
            <a:pPr rtl="0"/>
            <a:r>
              <a:rPr lang="es-419"/>
              <a:t>9.5.4 – Clasificación y marcación (Cont.)</a:t>
            </a:r>
          </a:p>
        </p:txBody>
      </p:sp>
      <p:sp>
        <p:nvSpPr>
          <p:cNvPr id="4" name="Slide Number Placeholder 3"/>
          <p:cNvSpPr>
            <a:spLocks noGrp="1"/>
          </p:cNvSpPr>
          <p:nvPr>
            <p:ph type="sldNum" sz="quarter" idx="5"/>
          </p:nvPr>
        </p:nvSpPr>
        <p:spPr/>
        <p:txBody>
          <a:bodyPr/>
          <a:lstStyle/>
          <a:p>
            <a:pPr rtl="0"/>
            <a:fld id="{5641018C-6CAF-B84E-B92C-ECB119457FBA}" type="slidenum">
              <a:rPr/>
              <a:pPr rtl="0"/>
              <a:t>34</a:t>
            </a:fld>
            <a:endParaRPr/>
          </a:p>
        </p:txBody>
      </p:sp>
    </p:spTree>
    <p:extLst>
      <p:ext uri="{BB962C8B-B14F-4D97-AF65-F5344CB8AC3E}">
        <p14:creationId xmlns:p14="http://schemas.microsoft.com/office/powerpoint/2010/main" xmlns="" val="182355124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9 - Conceptos de QoS</a:t>
            </a:r>
          </a:p>
          <a:p>
            <a:pPr rtl="0"/>
            <a:r>
              <a:rPr lang="es-419"/>
              <a:t>9.5 – Técnicas de implementación de QoS</a:t>
            </a:r>
          </a:p>
          <a:p>
            <a:pPr rtl="0"/>
            <a:r>
              <a:rPr lang="es-419"/>
              <a:t>9.5.5 – Marcación en la capa 2</a:t>
            </a:r>
          </a:p>
        </p:txBody>
      </p:sp>
      <p:sp>
        <p:nvSpPr>
          <p:cNvPr id="4" name="Slide Number Placeholder 3"/>
          <p:cNvSpPr>
            <a:spLocks noGrp="1"/>
          </p:cNvSpPr>
          <p:nvPr>
            <p:ph type="sldNum" sz="quarter" idx="5"/>
          </p:nvPr>
        </p:nvSpPr>
        <p:spPr/>
        <p:txBody>
          <a:bodyPr/>
          <a:lstStyle/>
          <a:p>
            <a:pPr rtl="0"/>
            <a:fld id="{5641018C-6CAF-B84E-B92C-ECB119457FBA}" type="slidenum">
              <a:rPr/>
              <a:pPr rtl="0"/>
              <a:t>35</a:t>
            </a:fld>
            <a:endParaRPr/>
          </a:p>
        </p:txBody>
      </p:sp>
    </p:spTree>
    <p:extLst>
      <p:ext uri="{BB962C8B-B14F-4D97-AF65-F5344CB8AC3E}">
        <p14:creationId xmlns:p14="http://schemas.microsoft.com/office/powerpoint/2010/main" xmlns="" val="411960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9 - Conceptos de QoS</a:t>
            </a:r>
          </a:p>
          <a:p>
            <a:pPr rtl="0"/>
            <a:r>
              <a:rPr lang="es-419"/>
              <a:t>9.5 – Técnicas de implementación de QoS</a:t>
            </a:r>
          </a:p>
          <a:p>
            <a:pPr rtl="0"/>
            <a:r>
              <a:rPr lang="es-419"/>
              <a:t>9.5.5 — Marcado en la capa 2 (cont.)</a:t>
            </a:r>
          </a:p>
        </p:txBody>
      </p:sp>
      <p:sp>
        <p:nvSpPr>
          <p:cNvPr id="4" name="Slide Number Placeholder 3"/>
          <p:cNvSpPr>
            <a:spLocks noGrp="1"/>
          </p:cNvSpPr>
          <p:nvPr>
            <p:ph type="sldNum" sz="quarter" idx="5"/>
          </p:nvPr>
        </p:nvSpPr>
        <p:spPr/>
        <p:txBody>
          <a:bodyPr/>
          <a:lstStyle/>
          <a:p>
            <a:pPr rtl="0"/>
            <a:fld id="{5641018C-6CAF-B84E-B92C-ECB119457FBA}" type="slidenum">
              <a:rPr/>
              <a:pPr rtl="0"/>
              <a:t>36</a:t>
            </a:fld>
            <a:endParaRPr/>
          </a:p>
        </p:txBody>
      </p:sp>
    </p:spTree>
    <p:extLst>
      <p:ext uri="{BB962C8B-B14F-4D97-AF65-F5344CB8AC3E}">
        <p14:creationId xmlns:p14="http://schemas.microsoft.com/office/powerpoint/2010/main" xmlns="" val="89385078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9 - Conceptos de QoS</a:t>
            </a:r>
          </a:p>
          <a:p>
            <a:pPr rtl="0"/>
            <a:r>
              <a:rPr lang="es-419"/>
              <a:t>9.5 – Técnicas de implementación de QoS</a:t>
            </a:r>
          </a:p>
          <a:p>
            <a:pPr rtl="0"/>
            <a:r>
              <a:rPr lang="es-419"/>
              <a:t>9.5.6 – Marcación en la capa 3</a:t>
            </a:r>
          </a:p>
        </p:txBody>
      </p:sp>
      <p:sp>
        <p:nvSpPr>
          <p:cNvPr id="4" name="Slide Number Placeholder 3"/>
          <p:cNvSpPr>
            <a:spLocks noGrp="1"/>
          </p:cNvSpPr>
          <p:nvPr>
            <p:ph type="sldNum" sz="quarter" idx="5"/>
          </p:nvPr>
        </p:nvSpPr>
        <p:spPr/>
        <p:txBody>
          <a:bodyPr/>
          <a:lstStyle/>
          <a:p>
            <a:pPr rtl="0"/>
            <a:fld id="{5641018C-6CAF-B84E-B92C-ECB119457FBA}" type="slidenum">
              <a:rPr/>
              <a:pPr rtl="0"/>
              <a:t>37</a:t>
            </a:fld>
            <a:endParaRPr/>
          </a:p>
        </p:txBody>
      </p:sp>
    </p:spTree>
    <p:extLst>
      <p:ext uri="{BB962C8B-B14F-4D97-AF65-F5344CB8AC3E}">
        <p14:creationId xmlns:p14="http://schemas.microsoft.com/office/powerpoint/2010/main" xmlns="" val="91491006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9 - Conceptos de QoS</a:t>
            </a:r>
          </a:p>
          <a:p>
            <a:pPr rtl="0"/>
            <a:r>
              <a:rPr lang="es-419"/>
              <a:t>9.5 – Técnicas de implementación de QoS</a:t>
            </a:r>
          </a:p>
          <a:p>
            <a:pPr rtl="0"/>
            <a:r>
              <a:rPr lang="es-419"/>
              <a:t>9.5.7 – Tipo de servicio y campo de clase de tráfico</a:t>
            </a:r>
          </a:p>
        </p:txBody>
      </p:sp>
      <p:sp>
        <p:nvSpPr>
          <p:cNvPr id="4" name="Slide Number Placeholder 3"/>
          <p:cNvSpPr>
            <a:spLocks noGrp="1"/>
          </p:cNvSpPr>
          <p:nvPr>
            <p:ph type="sldNum" sz="quarter" idx="5"/>
          </p:nvPr>
        </p:nvSpPr>
        <p:spPr/>
        <p:txBody>
          <a:bodyPr/>
          <a:lstStyle/>
          <a:p>
            <a:pPr rtl="0"/>
            <a:fld id="{5641018C-6CAF-B84E-B92C-ECB119457FBA}" type="slidenum">
              <a:rPr/>
              <a:pPr rtl="0"/>
              <a:t>38</a:t>
            </a:fld>
            <a:endParaRPr/>
          </a:p>
        </p:txBody>
      </p:sp>
    </p:spTree>
    <p:extLst>
      <p:ext uri="{BB962C8B-B14F-4D97-AF65-F5344CB8AC3E}">
        <p14:creationId xmlns:p14="http://schemas.microsoft.com/office/powerpoint/2010/main" xmlns="" val="117006234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9 - Conceptos de QoS</a:t>
            </a:r>
          </a:p>
          <a:p>
            <a:pPr rtl="0"/>
            <a:r>
              <a:rPr lang="es-419"/>
              <a:t>9.5 – Técnicas de implementación de QoS</a:t>
            </a:r>
          </a:p>
          <a:p>
            <a:pPr rtl="0"/>
            <a:r>
              <a:rPr lang="es-419"/>
              <a:t>9.5.8 – Valores DSCP</a:t>
            </a:r>
          </a:p>
        </p:txBody>
      </p:sp>
      <p:sp>
        <p:nvSpPr>
          <p:cNvPr id="4" name="Slide Number Placeholder 3"/>
          <p:cNvSpPr>
            <a:spLocks noGrp="1"/>
          </p:cNvSpPr>
          <p:nvPr>
            <p:ph type="sldNum" sz="quarter" idx="5"/>
          </p:nvPr>
        </p:nvSpPr>
        <p:spPr/>
        <p:txBody>
          <a:bodyPr/>
          <a:lstStyle/>
          <a:p>
            <a:pPr rtl="0"/>
            <a:fld id="{5641018C-6CAF-B84E-B92C-ECB119457FBA}" type="slidenum">
              <a:rPr/>
              <a:pPr rtl="0"/>
              <a:t>39</a:t>
            </a:fld>
            <a:endParaRPr/>
          </a:p>
        </p:txBody>
      </p:sp>
    </p:spTree>
    <p:extLst>
      <p:ext uri="{BB962C8B-B14F-4D97-AF65-F5344CB8AC3E}">
        <p14:creationId xmlns:p14="http://schemas.microsoft.com/office/powerpoint/2010/main" xmlns="" val="39969421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9 - Conceptos de QoS</a:t>
            </a:r>
          </a:p>
          <a:p>
            <a:pPr rtl="0"/>
            <a:r>
              <a:rPr lang="es-419"/>
              <a:t>9.1 - Calidad de la transmisión de red</a:t>
            </a:r>
          </a:p>
          <a:p>
            <a:pPr rtl="0"/>
            <a:r>
              <a:rPr lang="es-419"/>
              <a:t>9.1.2 – Priorización del tráfico</a:t>
            </a:r>
          </a:p>
        </p:txBody>
      </p:sp>
      <p:sp>
        <p:nvSpPr>
          <p:cNvPr id="4" name="Slide Number Placeholder 3"/>
          <p:cNvSpPr>
            <a:spLocks noGrp="1"/>
          </p:cNvSpPr>
          <p:nvPr>
            <p:ph type="sldNum" sz="quarter" idx="5"/>
          </p:nvPr>
        </p:nvSpPr>
        <p:spPr/>
        <p:txBody>
          <a:bodyPr/>
          <a:lstStyle/>
          <a:p>
            <a:pPr rtl="0"/>
            <a:fld id="{5641018C-6CAF-B84E-B92C-ECB119457FBA}" type="slidenum">
              <a:rPr/>
              <a:pPr rtl="0"/>
              <a:t>4</a:t>
            </a:fld>
            <a:endParaRPr/>
          </a:p>
        </p:txBody>
      </p:sp>
    </p:spTree>
    <p:extLst>
      <p:ext uri="{BB962C8B-B14F-4D97-AF65-F5344CB8AC3E}">
        <p14:creationId xmlns:p14="http://schemas.microsoft.com/office/powerpoint/2010/main" xmlns="" val="218656987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9 - Conceptos de QoS</a:t>
            </a:r>
          </a:p>
          <a:p>
            <a:pPr rtl="0"/>
            <a:r>
              <a:rPr lang="es-419"/>
              <a:t>9.5 – Técnicas de implementación de QoS</a:t>
            </a:r>
          </a:p>
          <a:p>
            <a:pPr rtl="0"/>
            <a:r>
              <a:rPr lang="es-419"/>
              <a:t>9.5.8 — Valores DSCP (cont.)</a:t>
            </a:r>
          </a:p>
        </p:txBody>
      </p:sp>
      <p:sp>
        <p:nvSpPr>
          <p:cNvPr id="4" name="Slide Number Placeholder 3"/>
          <p:cNvSpPr>
            <a:spLocks noGrp="1"/>
          </p:cNvSpPr>
          <p:nvPr>
            <p:ph type="sldNum" sz="quarter" idx="5"/>
          </p:nvPr>
        </p:nvSpPr>
        <p:spPr/>
        <p:txBody>
          <a:bodyPr/>
          <a:lstStyle/>
          <a:p>
            <a:pPr rtl="0"/>
            <a:fld id="{5641018C-6CAF-B84E-B92C-ECB119457FBA}" type="slidenum">
              <a:rPr/>
              <a:pPr rtl="0"/>
              <a:t>40</a:t>
            </a:fld>
            <a:endParaRPr/>
          </a:p>
        </p:txBody>
      </p:sp>
    </p:spTree>
    <p:extLst>
      <p:ext uri="{BB962C8B-B14F-4D97-AF65-F5344CB8AC3E}">
        <p14:creationId xmlns:p14="http://schemas.microsoft.com/office/powerpoint/2010/main" xmlns="" val="286621115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9 - Conceptos de QoS</a:t>
            </a:r>
          </a:p>
          <a:p>
            <a:pPr rtl="0"/>
            <a:r>
              <a:rPr lang="es-419"/>
              <a:t>9.5 – Técnicas de implementación de QoS</a:t>
            </a:r>
          </a:p>
          <a:p>
            <a:pPr rtl="0"/>
            <a:r>
              <a:rPr lang="es-419"/>
              <a:t>9.5.9 — Bits selectores de clase</a:t>
            </a:r>
          </a:p>
        </p:txBody>
      </p:sp>
      <p:sp>
        <p:nvSpPr>
          <p:cNvPr id="4" name="Slide Number Placeholder 3"/>
          <p:cNvSpPr>
            <a:spLocks noGrp="1"/>
          </p:cNvSpPr>
          <p:nvPr>
            <p:ph type="sldNum" sz="quarter" idx="5"/>
          </p:nvPr>
        </p:nvSpPr>
        <p:spPr/>
        <p:txBody>
          <a:bodyPr/>
          <a:lstStyle/>
          <a:p>
            <a:pPr rtl="0"/>
            <a:fld id="{5641018C-6CAF-B84E-B92C-ECB119457FBA}" type="slidenum">
              <a:rPr/>
              <a:pPr rtl="0"/>
              <a:t>42</a:t>
            </a:fld>
            <a:endParaRPr/>
          </a:p>
        </p:txBody>
      </p:sp>
    </p:spTree>
    <p:extLst>
      <p:ext uri="{BB962C8B-B14F-4D97-AF65-F5344CB8AC3E}">
        <p14:creationId xmlns:p14="http://schemas.microsoft.com/office/powerpoint/2010/main" xmlns="" val="116438577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9 - Conceptos de QoS</a:t>
            </a:r>
          </a:p>
          <a:p>
            <a:pPr rtl="0"/>
            <a:r>
              <a:rPr lang="es-419"/>
              <a:t>9.5 – Técnicas de implementación de QoS</a:t>
            </a:r>
          </a:p>
          <a:p>
            <a:pPr rtl="0"/>
            <a:r>
              <a:rPr lang="es-419"/>
              <a:t>9.5.10 – Límites de confianza</a:t>
            </a:r>
          </a:p>
        </p:txBody>
      </p:sp>
      <p:sp>
        <p:nvSpPr>
          <p:cNvPr id="4" name="Slide Number Placeholder 3"/>
          <p:cNvSpPr>
            <a:spLocks noGrp="1"/>
          </p:cNvSpPr>
          <p:nvPr>
            <p:ph type="sldNum" sz="quarter" idx="5"/>
          </p:nvPr>
        </p:nvSpPr>
        <p:spPr/>
        <p:txBody>
          <a:bodyPr/>
          <a:lstStyle/>
          <a:p>
            <a:pPr rtl="0"/>
            <a:fld id="{5641018C-6CAF-B84E-B92C-ECB119457FBA}" type="slidenum">
              <a:rPr/>
              <a:pPr rtl="0"/>
              <a:t>43</a:t>
            </a:fld>
            <a:endParaRPr/>
          </a:p>
        </p:txBody>
      </p:sp>
    </p:spTree>
    <p:extLst>
      <p:ext uri="{BB962C8B-B14F-4D97-AF65-F5344CB8AC3E}">
        <p14:creationId xmlns:p14="http://schemas.microsoft.com/office/powerpoint/2010/main" xmlns="" val="183046090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9 - Conceptos de QoS</a:t>
            </a:r>
          </a:p>
          <a:p>
            <a:pPr rtl="0"/>
            <a:r>
              <a:rPr lang="es-419"/>
              <a:t>9.5 – Técnicas de implementación de QoS</a:t>
            </a:r>
          </a:p>
          <a:p>
            <a:pPr rtl="0"/>
            <a:r>
              <a:rPr lang="es-419"/>
              <a:t>9.5.11 – Prevención de congestión</a:t>
            </a:r>
          </a:p>
        </p:txBody>
      </p:sp>
      <p:sp>
        <p:nvSpPr>
          <p:cNvPr id="4" name="Slide Number Placeholder 3"/>
          <p:cNvSpPr>
            <a:spLocks noGrp="1"/>
          </p:cNvSpPr>
          <p:nvPr>
            <p:ph type="sldNum" sz="quarter" idx="5"/>
          </p:nvPr>
        </p:nvSpPr>
        <p:spPr/>
        <p:txBody>
          <a:bodyPr/>
          <a:lstStyle/>
          <a:p>
            <a:pPr rtl="0"/>
            <a:fld id="{5641018C-6CAF-B84E-B92C-ECB119457FBA}" type="slidenum">
              <a:rPr/>
              <a:pPr rtl="0"/>
              <a:t>44</a:t>
            </a:fld>
            <a:endParaRPr/>
          </a:p>
        </p:txBody>
      </p:sp>
    </p:spTree>
    <p:extLst>
      <p:ext uri="{BB962C8B-B14F-4D97-AF65-F5344CB8AC3E}">
        <p14:creationId xmlns:p14="http://schemas.microsoft.com/office/powerpoint/2010/main" xmlns="" val="156057066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9 - Conceptos de QoS</a:t>
            </a:r>
          </a:p>
          <a:p>
            <a:pPr rtl="0"/>
            <a:r>
              <a:rPr lang="es-419"/>
              <a:t>9.5 – Técnicas de implementación de QoS</a:t>
            </a:r>
          </a:p>
          <a:p>
            <a:pPr rtl="0"/>
            <a:r>
              <a:rPr lang="es-419"/>
              <a:t>9.5.12 – Moldear y vigilar</a:t>
            </a:r>
          </a:p>
        </p:txBody>
      </p:sp>
      <p:sp>
        <p:nvSpPr>
          <p:cNvPr id="4" name="Slide Number Placeholder 3"/>
          <p:cNvSpPr>
            <a:spLocks noGrp="1"/>
          </p:cNvSpPr>
          <p:nvPr>
            <p:ph type="sldNum" sz="quarter" idx="5"/>
          </p:nvPr>
        </p:nvSpPr>
        <p:spPr/>
        <p:txBody>
          <a:bodyPr/>
          <a:lstStyle/>
          <a:p>
            <a:pPr rtl="0"/>
            <a:fld id="{5641018C-6CAF-B84E-B92C-ECB119457FBA}" type="slidenum">
              <a:rPr/>
              <a:pPr rtl="0"/>
              <a:t>45</a:t>
            </a:fld>
            <a:endParaRPr/>
          </a:p>
        </p:txBody>
      </p:sp>
    </p:spTree>
    <p:extLst>
      <p:ext uri="{BB962C8B-B14F-4D97-AF65-F5344CB8AC3E}">
        <p14:creationId xmlns:p14="http://schemas.microsoft.com/office/powerpoint/2010/main" xmlns="" val="145821825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9 - Conceptos de QoS</a:t>
            </a:r>
          </a:p>
          <a:p>
            <a:pPr rtl="0"/>
            <a:r>
              <a:rPr lang="es-419"/>
              <a:t>9.5 – Técnicas de implementación de QoS</a:t>
            </a:r>
          </a:p>
          <a:p>
            <a:pPr rtl="0"/>
            <a:r>
              <a:rPr lang="es-419"/>
              <a:t>9.5.12 — Modelado y control (cont.)</a:t>
            </a:r>
          </a:p>
        </p:txBody>
      </p:sp>
      <p:sp>
        <p:nvSpPr>
          <p:cNvPr id="4" name="Slide Number Placeholder 3"/>
          <p:cNvSpPr>
            <a:spLocks noGrp="1"/>
          </p:cNvSpPr>
          <p:nvPr>
            <p:ph type="sldNum" sz="quarter" idx="5"/>
          </p:nvPr>
        </p:nvSpPr>
        <p:spPr/>
        <p:txBody>
          <a:bodyPr/>
          <a:lstStyle/>
          <a:p>
            <a:pPr rtl="0"/>
            <a:fld id="{5641018C-6CAF-B84E-B92C-ECB119457FBA}" type="slidenum">
              <a:rPr/>
              <a:pPr rtl="0"/>
              <a:t>46</a:t>
            </a:fld>
            <a:endParaRPr/>
          </a:p>
        </p:txBody>
      </p:sp>
    </p:spTree>
    <p:extLst>
      <p:ext uri="{BB962C8B-B14F-4D97-AF65-F5344CB8AC3E}">
        <p14:creationId xmlns:p14="http://schemas.microsoft.com/office/powerpoint/2010/main" xmlns="" val="192851113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9 - Conceptos de QoS</a:t>
            </a:r>
          </a:p>
          <a:p>
            <a:pPr rtl="0"/>
            <a:r>
              <a:rPr lang="es-419"/>
              <a:t>9.5 – Técnicas de implementación de QoS</a:t>
            </a:r>
          </a:p>
          <a:p>
            <a:pPr rtl="0"/>
            <a:r>
              <a:rPr lang="es-419"/>
              <a:t>9.5.13 — Pautas de política de QoS</a:t>
            </a:r>
          </a:p>
          <a:p>
            <a:pPr rtl="0"/>
            <a:r>
              <a:rPr lang="es-419"/>
              <a:t>9.5.14 — Compruebe su comprensión — Técnicas de implementación de QoS</a:t>
            </a:r>
          </a:p>
        </p:txBody>
      </p:sp>
      <p:sp>
        <p:nvSpPr>
          <p:cNvPr id="4" name="Slide Number Placeholder 3"/>
          <p:cNvSpPr>
            <a:spLocks noGrp="1"/>
          </p:cNvSpPr>
          <p:nvPr>
            <p:ph type="sldNum" sz="quarter" idx="5"/>
          </p:nvPr>
        </p:nvSpPr>
        <p:spPr/>
        <p:txBody>
          <a:bodyPr/>
          <a:lstStyle/>
          <a:p>
            <a:pPr rtl="0"/>
            <a:fld id="{5641018C-6CAF-B84E-B92C-ECB119457FBA}" type="slidenum">
              <a:rPr/>
              <a:pPr rtl="0"/>
              <a:t>47</a:t>
            </a:fld>
            <a:endParaRPr/>
          </a:p>
        </p:txBody>
      </p:sp>
    </p:spTree>
    <p:extLst>
      <p:ext uri="{BB962C8B-B14F-4D97-AF65-F5344CB8AC3E}">
        <p14:creationId xmlns:p14="http://schemas.microsoft.com/office/powerpoint/2010/main" xmlns="" val="324407066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9 – Conceptos de QoS</a:t>
            </a:r>
          </a:p>
          <a:p>
            <a:pPr rtl="0"/>
            <a:r>
              <a:rPr lang="es-419"/>
              <a:t>9.6 Módulo de práctica y cuestionario</a:t>
            </a:r>
          </a:p>
          <a:p>
            <a:pPr>
              <a:buFontTx/>
              <a:buNone/>
            </a:pPr>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pPr rtl="0"/>
              <a:t>48</a:t>
            </a:fld>
            <a:endParaRPr/>
          </a:p>
        </p:txBody>
      </p:sp>
    </p:spTree>
    <p:extLst>
      <p:ext uri="{BB962C8B-B14F-4D97-AF65-F5344CB8AC3E}">
        <p14:creationId xmlns:p14="http://schemas.microsoft.com/office/powerpoint/2010/main" xmlns="" val="221714368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rtl="0"/>
            <a:fld id="{6C92755B-29FD-8743-9094-C0E3A734D22E}" type="slidenum">
              <a:rPr sz="800">
                <a:solidFill>
                  <a:prstClr val="black"/>
                </a:solidFill>
              </a:rPr>
              <a:pPr rtl="0"/>
              <a:t>49</a:t>
            </a:fld>
            <a:endParaRPr sz="800">
              <a:solidFill>
                <a:prstClr val="black"/>
              </a:solidFill>
            </a:endParaRPr>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0" marR="0" lvl="0" indent="0" algn="l" defTabSz="457200" rtl="0" eaLnBrk="1" fontAlgn="auto" latinLnBrk="0" hangingPunct="1">
              <a:lnSpc>
                <a:spcPct val="8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xmlns="" val="224674291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rtl="0"/>
            <a:fld id="{5641018C-6CAF-B84E-B92C-ECB119457FBA}" type="slidenum">
              <a:rPr/>
              <a:pPr rtl="0"/>
              <a:t>50</a:t>
            </a:fld>
            <a:endParaRPr/>
          </a:p>
        </p:txBody>
      </p:sp>
    </p:spTree>
    <p:extLst>
      <p:ext uri="{BB962C8B-B14F-4D97-AF65-F5344CB8AC3E}">
        <p14:creationId xmlns:p14="http://schemas.microsoft.com/office/powerpoint/2010/main" xmlns="" val="15913942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9 - Conceptos de QoS</a:t>
            </a:r>
          </a:p>
          <a:p>
            <a:pPr rtl="0"/>
            <a:r>
              <a:rPr lang="es-419"/>
              <a:t>9.1 - Calidad de la transmisión de red</a:t>
            </a:r>
          </a:p>
          <a:p>
            <a:pPr rtl="0"/>
            <a:r>
              <a:rPr lang="es-419"/>
              <a:t>9.1.3 – Ancho de banda, congestión, demora y Jitter</a:t>
            </a:r>
          </a:p>
        </p:txBody>
      </p:sp>
      <p:sp>
        <p:nvSpPr>
          <p:cNvPr id="4" name="Slide Number Placeholder 3"/>
          <p:cNvSpPr>
            <a:spLocks noGrp="1"/>
          </p:cNvSpPr>
          <p:nvPr>
            <p:ph type="sldNum" sz="quarter" idx="5"/>
          </p:nvPr>
        </p:nvSpPr>
        <p:spPr/>
        <p:txBody>
          <a:bodyPr/>
          <a:lstStyle/>
          <a:p>
            <a:pPr rtl="0"/>
            <a:fld id="{5641018C-6CAF-B84E-B92C-ECB119457FBA}" type="slidenum">
              <a:rPr/>
              <a:pPr rtl="0"/>
              <a:t>5</a:t>
            </a:fld>
            <a:endParaRPr/>
          </a:p>
        </p:txBody>
      </p:sp>
    </p:spTree>
    <p:extLst>
      <p:ext uri="{BB962C8B-B14F-4D97-AF65-F5344CB8AC3E}">
        <p14:creationId xmlns:p14="http://schemas.microsoft.com/office/powerpoint/2010/main" xmlns="" val="9951874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9 - Conceptos de QoS</a:t>
            </a:r>
          </a:p>
          <a:p>
            <a:pPr rtl="0"/>
            <a:r>
              <a:rPr lang="es-419"/>
              <a:t>9.1 - Calidad de la transmisión de red</a:t>
            </a:r>
          </a:p>
          <a:p>
            <a:pPr rtl="0"/>
            <a:r>
              <a:rPr lang="es-419"/>
              <a:t>9.1.3 – Ancho de banda, congestión, demora y Jitter</a:t>
            </a:r>
          </a:p>
        </p:txBody>
      </p:sp>
      <p:sp>
        <p:nvSpPr>
          <p:cNvPr id="4" name="Slide Number Placeholder 3"/>
          <p:cNvSpPr>
            <a:spLocks noGrp="1"/>
          </p:cNvSpPr>
          <p:nvPr>
            <p:ph type="sldNum" sz="quarter" idx="5"/>
          </p:nvPr>
        </p:nvSpPr>
        <p:spPr/>
        <p:txBody>
          <a:bodyPr/>
          <a:lstStyle/>
          <a:p>
            <a:pPr rtl="0"/>
            <a:fld id="{5641018C-6CAF-B84E-B92C-ECB119457FBA}" type="slidenum">
              <a:rPr/>
              <a:pPr rtl="0"/>
              <a:t>6</a:t>
            </a:fld>
            <a:endParaRPr/>
          </a:p>
        </p:txBody>
      </p:sp>
    </p:spTree>
    <p:extLst>
      <p:ext uri="{BB962C8B-B14F-4D97-AF65-F5344CB8AC3E}">
        <p14:creationId xmlns:p14="http://schemas.microsoft.com/office/powerpoint/2010/main" xmlns="" val="22064731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9 - Conceptos de QoS</a:t>
            </a:r>
          </a:p>
          <a:p>
            <a:pPr rtl="0"/>
            <a:r>
              <a:rPr lang="es-419"/>
              <a:t>9.1 - Calidad de la transmisión de red</a:t>
            </a:r>
          </a:p>
          <a:p>
            <a:pPr rtl="0"/>
            <a:r>
              <a:rPr lang="es-419"/>
              <a:t>9.1.4 – Pérdida de paquetes</a:t>
            </a:r>
          </a:p>
        </p:txBody>
      </p:sp>
      <p:sp>
        <p:nvSpPr>
          <p:cNvPr id="4" name="Slide Number Placeholder 3"/>
          <p:cNvSpPr>
            <a:spLocks noGrp="1"/>
          </p:cNvSpPr>
          <p:nvPr>
            <p:ph type="sldNum" sz="quarter" idx="5"/>
          </p:nvPr>
        </p:nvSpPr>
        <p:spPr/>
        <p:txBody>
          <a:bodyPr/>
          <a:lstStyle/>
          <a:p>
            <a:pPr rtl="0"/>
            <a:fld id="{5641018C-6CAF-B84E-B92C-ECB119457FBA}" type="slidenum">
              <a:rPr/>
              <a:pPr rtl="0"/>
              <a:t>7</a:t>
            </a:fld>
            <a:endParaRPr/>
          </a:p>
        </p:txBody>
      </p:sp>
    </p:spTree>
    <p:extLst>
      <p:ext uri="{BB962C8B-B14F-4D97-AF65-F5344CB8AC3E}">
        <p14:creationId xmlns:p14="http://schemas.microsoft.com/office/powerpoint/2010/main" xmlns="" val="27924016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9 - Conceptos de QoS</a:t>
            </a:r>
          </a:p>
          <a:p>
            <a:pPr rtl="0"/>
            <a:r>
              <a:rPr lang="es-419"/>
              <a:t>9.1 - Calidad de la transmisión de red</a:t>
            </a:r>
          </a:p>
          <a:p>
            <a:pPr rtl="0"/>
            <a:r>
              <a:rPr lang="es-419"/>
              <a:t>9.1.4 — Pérdida de paquetes (cont.)</a:t>
            </a:r>
          </a:p>
          <a:p>
            <a:pPr rtl="0"/>
            <a:r>
              <a:rPr lang="es-419"/>
              <a:t>9.1.5 — Compruebe su comprensión - Calidad de la transmisión de la red</a:t>
            </a:r>
          </a:p>
        </p:txBody>
      </p:sp>
      <p:sp>
        <p:nvSpPr>
          <p:cNvPr id="4" name="Slide Number Placeholder 3"/>
          <p:cNvSpPr>
            <a:spLocks noGrp="1"/>
          </p:cNvSpPr>
          <p:nvPr>
            <p:ph type="sldNum" sz="quarter" idx="5"/>
          </p:nvPr>
        </p:nvSpPr>
        <p:spPr/>
        <p:txBody>
          <a:bodyPr/>
          <a:lstStyle/>
          <a:p>
            <a:pPr rtl="0"/>
            <a:fld id="{5641018C-6CAF-B84E-B92C-ECB119457FBA}" type="slidenum">
              <a:rPr/>
              <a:pPr rtl="0"/>
              <a:t>8</a:t>
            </a:fld>
            <a:endParaRPr/>
          </a:p>
        </p:txBody>
      </p:sp>
    </p:spTree>
    <p:extLst>
      <p:ext uri="{BB962C8B-B14F-4D97-AF65-F5344CB8AC3E}">
        <p14:creationId xmlns:p14="http://schemas.microsoft.com/office/powerpoint/2010/main" xmlns="" val="12340570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9 - Conceptos de QoS</a:t>
            </a:r>
          </a:p>
          <a:p>
            <a:pPr rtl="0"/>
            <a:r>
              <a:rPr lang="es-419"/>
              <a:t>9.2 – Características del tráfico</a:t>
            </a:r>
          </a:p>
          <a:p>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pPr rtl="0"/>
              <a:t>9</a:t>
            </a:fld>
            <a:endParaRPr/>
          </a:p>
        </p:txBody>
      </p:sp>
    </p:spTree>
    <p:extLst>
      <p:ext uri="{BB962C8B-B14F-4D97-AF65-F5344CB8AC3E}">
        <p14:creationId xmlns:p14="http://schemas.microsoft.com/office/powerpoint/2010/main" xmlns="" val="396329107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3_Title Slide-animated gradient">
    <p:bg>
      <p:bgPr>
        <a:solidFill>
          <a:schemeClr val="accent5"/>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xmlns=""/>
              </a:ext>
            </a:extLst>
          </a:blip>
          <a:stretch>
            <a:fillRect/>
          </a:stretch>
        </p:blipFill>
        <p:spPr>
          <a:xfrm>
            <a:off x="0" y="0"/>
            <a:ext cx="9144000" cy="5143500"/>
          </a:xfrm>
          <a:prstGeom prst="rect">
            <a:avLst/>
          </a:prstGeom>
        </p:spPr>
      </p:pic>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2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xmlns="" val="3086725553"/>
      </p:ext>
    </p:extLst>
  </p:cSld>
  <p:clrMapOvr>
    <a:masterClrMapping/>
  </p:clrMapOvr>
  <p:transition spd="slow">
    <p:wipe/>
  </p:transition>
  <p:extLst>
    <p:ext uri="{DCECCB84-F9BA-43D5-87BE-67443E8EF086}">
      <p15:sldGuideLst xmlns:p15="http://schemas.microsoft.com/office/powerpoint/2012/main" xmlns="">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1_Closing Slide">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xmlns=""/>
              </a:ext>
            </a:extLst>
          </a:blip>
          <a:stretch>
            <a:fillRect/>
          </a:stretch>
        </p:blipFill>
        <p:spPr>
          <a:xfrm>
            <a:off x="0" y="1"/>
            <a:ext cx="9143999" cy="5165874"/>
          </a:xfrm>
          <a:prstGeom prst="rect">
            <a:avLst/>
          </a:prstGeom>
        </p:spPr>
      </p:pic>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xmlns="" val="1198843304"/>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chemeClr val="accent5"/>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xmlns="" val="147974899"/>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3_Closing Slide">
    <p:bg>
      <p:bgPr>
        <a:solidFill>
          <a:schemeClr val="accent5"/>
        </a:solidFill>
        <a:effectLst/>
      </p:bgPr>
    </p:bg>
    <p:spTree>
      <p:nvGrpSpPr>
        <p:cNvPr id="1" name=""/>
        <p:cNvGrpSpPr/>
        <p:nvPr/>
      </p:nvGrpSpPr>
      <p:grpSpPr>
        <a:xfrm>
          <a:off x="0" y="0"/>
          <a:ext cx="0" cy="0"/>
          <a:chOff x="0" y="0"/>
          <a:chExt cx="0" cy="0"/>
        </a:xfrm>
      </p:grpSpPr>
      <p:grpSp>
        <p:nvGrpSpPr>
          <p:cNvPr id="4" name="Group 4"/>
          <p:cNvGrpSpPr>
            <a:grpSpLocks noChangeAspect="1"/>
          </p:cNvGrpSpPr>
          <p:nvPr userDrawn="1"/>
        </p:nvGrpSpPr>
        <p:grpSpPr bwMode="auto">
          <a:xfrm>
            <a:off x="3746294" y="2129856"/>
            <a:ext cx="1617944" cy="860542"/>
            <a:chOff x="310" y="249"/>
            <a:chExt cx="502" cy="267"/>
          </a:xfrm>
          <a:solidFill>
            <a:schemeClr val="accent1">
              <a:lumMod val="75000"/>
            </a:schemeClr>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xmlns="" val="1851544963"/>
      </p:ext>
    </p:extLst>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Slide Number Placeholder 6"/>
          <p:cNvSpPr>
            <a:spLocks noGrp="1"/>
          </p:cNvSpPr>
          <p:nvPr>
            <p:ph type="sldNum" sz="quarter" idx="4"/>
          </p:nvPr>
        </p:nvSpPr>
        <p:spPr>
          <a:xfrm>
            <a:off x="8473441" y="4954263"/>
            <a:ext cx="676910" cy="189238"/>
          </a:xfrm>
          <a:prstGeom prst="rect">
            <a:avLst/>
          </a:prstGeom>
        </p:spPr>
        <p:txBody>
          <a:bodyPr vert="horz" lIns="91440" tIns="45720" rIns="91440" bIns="45720" rtlCol="0" anchor="ctr"/>
          <a:lstStyle>
            <a:lvl1pPr algn="r">
              <a:defRPr sz="525">
                <a:solidFill>
                  <a:schemeClr val="tx2"/>
                </a:solidFill>
              </a:defRPr>
            </a:lvl1pPr>
          </a:lstStyle>
          <a:p>
            <a:pPr defTabSz="385763">
              <a:defRPr/>
            </a:pPr>
            <a:fld id="{2F5CCB13-0A32-4557-88E9-079F0C330695}" type="slidenum">
              <a:rPr lang="en-US" kern="0" smtClean="0">
                <a:solidFill>
                  <a:srgbClr val="595959"/>
                </a:solidFill>
              </a:rPr>
              <a:pPr defTabSz="385763">
                <a:defRPr/>
              </a:pPr>
              <a:t>‹Nº›</a:t>
            </a:fld>
            <a:endParaRPr lang="en-US" kern="0" dirty="0">
              <a:solidFill>
                <a:srgbClr val="595959"/>
              </a:solidFill>
            </a:endParaRPr>
          </a:p>
        </p:txBody>
      </p:sp>
      <p:sp>
        <p:nvSpPr>
          <p:cNvPr id="5" name="Rectangle 3"/>
          <p:cNvSpPr>
            <a:spLocks noGrp="1" noChangeArrowheads="1"/>
          </p:cNvSpPr>
          <p:nvPr>
            <p:ph idx="1"/>
          </p:nvPr>
        </p:nvSpPr>
        <p:spPr bwMode="auto">
          <a:xfrm>
            <a:off x="144065" y="798944"/>
            <a:ext cx="8853286" cy="415531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nSpc>
                <a:spcPct val="100000"/>
              </a:lnSpc>
              <a:spcBef>
                <a:spcPts val="600"/>
              </a:spcBef>
              <a:spcAft>
                <a:spcPts val="600"/>
              </a:spcAft>
              <a:buFont typeface="Wingdings" panose="05000000000000000000" pitchFamily="2" charset="2"/>
              <a:buChar char="§"/>
              <a:defRPr>
                <a:solidFill>
                  <a:srgbClr val="000000"/>
                </a:solidFill>
              </a:defRPr>
            </a:lvl1pPr>
            <a:lvl2pPr>
              <a:lnSpc>
                <a:spcPct val="100000"/>
              </a:lnSpc>
              <a:spcBef>
                <a:spcPts val="300"/>
              </a:spcBef>
              <a:spcAft>
                <a:spcPts val="300"/>
              </a:spcAft>
              <a:defRPr>
                <a:solidFill>
                  <a:srgbClr val="000000"/>
                </a:solidFill>
              </a:defRPr>
            </a:lvl2pPr>
            <a:lvl3pPr>
              <a:lnSpc>
                <a:spcPct val="100000"/>
              </a:lnSpc>
              <a:spcBef>
                <a:spcPts val="300"/>
              </a:spcBef>
              <a:spcAft>
                <a:spcPts val="300"/>
              </a:spcAft>
              <a:defRPr>
                <a:solidFill>
                  <a:srgbClr val="000000"/>
                </a:solidFill>
              </a:defRPr>
            </a:lvl3pPr>
            <a:lvl4pPr>
              <a:lnSpc>
                <a:spcPct val="100000"/>
              </a:lnSpc>
              <a:spcBef>
                <a:spcPts val="300"/>
              </a:spcBef>
              <a:spcAft>
                <a:spcPts val="300"/>
              </a:spcAft>
              <a:defRPr>
                <a:solidFill>
                  <a:srgbClr val="000000"/>
                </a:solidFill>
              </a:defRPr>
            </a:lvl4pPr>
          </a:lstStyle>
          <a:p>
            <a:pPr lvl="0"/>
            <a:r>
              <a:rPr lang="en-US">
                <a:sym typeface="Arial" pitchFamily="34" charset="0"/>
              </a:rPr>
              <a:t>Click to edit Master text styles</a:t>
            </a:r>
          </a:p>
          <a:p>
            <a:pPr lvl="1"/>
            <a:r>
              <a:rPr lang="en-US">
                <a:sym typeface="Arial" pitchFamily="34" charset="0"/>
              </a:rPr>
              <a:t>Second level</a:t>
            </a:r>
          </a:p>
          <a:p>
            <a:pPr lvl="2"/>
            <a:r>
              <a:rPr lang="en-US">
                <a:sym typeface="Arial" pitchFamily="34" charset="0"/>
              </a:rPr>
              <a:t>Third level</a:t>
            </a:r>
          </a:p>
          <a:p>
            <a:pPr lvl="3"/>
            <a:r>
              <a:rPr lang="en-US">
                <a:sym typeface="Arial" pitchFamily="34" charset="0"/>
              </a:rPr>
              <a:t>Fourth level</a:t>
            </a:r>
          </a:p>
        </p:txBody>
      </p:sp>
      <p:sp>
        <p:nvSpPr>
          <p:cNvPr id="6" name="Rectangle 2"/>
          <p:cNvSpPr>
            <a:spLocks noGrp="1" noChangeArrowheads="1"/>
          </p:cNvSpPr>
          <p:nvPr>
            <p:ph type="title"/>
          </p:nvPr>
        </p:nvSpPr>
        <p:spPr bwMode="auto">
          <a:xfrm>
            <a:off x="1" y="41393"/>
            <a:ext cx="9144000" cy="75755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nSpc>
                <a:spcPct val="100000"/>
              </a:lnSpc>
              <a:defRPr sz="2400"/>
            </a:lvl1pPr>
          </a:lstStyle>
          <a:p>
            <a:pPr lvl="0"/>
            <a:r>
              <a:rPr lang="en-US">
                <a:sym typeface="Arial" pitchFamily="34" charset="0"/>
              </a:rPr>
              <a:t>Click to edit Master title style</a:t>
            </a:r>
            <a:endParaRPr lang="en-US" dirty="0">
              <a:sym typeface="Arial" pitchFamily="34" charset="0"/>
            </a:endParaRPr>
          </a:p>
        </p:txBody>
      </p:sp>
    </p:spTree>
    <p:extLst>
      <p:ext uri="{BB962C8B-B14F-4D97-AF65-F5344CB8AC3E}">
        <p14:creationId xmlns:p14="http://schemas.microsoft.com/office/powerpoint/2010/main" xmlns="" val="2257996623"/>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xmlns="" val="2699250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5_Title Slide-animated gradient">
    <p:bg>
      <p:bgPr>
        <a:solidFill>
          <a:schemeClr val="accent5"/>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1"/>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rgbClr val="004C69"/>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accent1"/>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chemeClr val="accent1"/>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xmlns="" val="3653042546"/>
      </p:ext>
    </p:extLst>
  </p:cSld>
  <p:clrMapOvr>
    <a:masterClrMapping/>
  </p:clrMapOvr>
  <p:transition spd="slow">
    <p:wipe/>
  </p:transition>
  <p:extLst>
    <p:ext uri="{DCECCB84-F9BA-43D5-87BE-67443E8EF086}">
      <p15:sldGuideLst xmlns:p15="http://schemas.microsoft.com/office/powerpoint/2012/main" xmlns="">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6_Title Slide-animated gradient">
    <p:bg>
      <p:bgPr>
        <a:solidFill>
          <a:schemeClr val="accent5"/>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xmlns="" val="1974617842"/>
      </p:ext>
    </p:extLst>
  </p:cSld>
  <p:clrMapOvr>
    <a:masterClrMapping/>
  </p:clrMapOvr>
  <p:transition spd="slow">
    <p:wipe/>
  </p:transition>
  <p:extLst>
    <p:ext uri="{DCECCB84-F9BA-43D5-87BE-67443E8EF086}">
      <p15:sldGuideLst xmlns:p15="http://schemas.microsoft.com/office/powerpoint/2012/main" xmlns="">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3_Segu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5143499"/>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ctrTitle"/>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accent5"/>
                </a:solidFill>
                <a:latin typeface="+mj-lt"/>
                <a:cs typeface="CiscoSans Thin"/>
              </a:defRPr>
            </a:lvl1pPr>
          </a:lstStyle>
          <a:p>
            <a:r>
              <a:rPr lang="en-US"/>
              <a:t>Click to edit Master title style</a:t>
            </a:r>
            <a:endParaRPr lang="en-US" dirty="0"/>
          </a:p>
        </p:txBody>
      </p:sp>
      <p:sp>
        <p:nvSpPr>
          <p:cNvPr id="8" name="Rectangle 7"/>
          <p:cNvSpPr>
            <a:spLocks noChangeArrowheads="1"/>
          </p:cNvSpPr>
          <p:nvPr userDrawn="1"/>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rtl="0" fontAlgn="auto">
              <a:spcBef>
                <a:spcPts val="0"/>
              </a:spcBef>
              <a:spcAft>
                <a:spcPts val="0"/>
              </a:spcAft>
              <a:defRPr/>
            </a:pPr>
            <a:fld id="{6A1E46DC-7EF6-4EA2-B285-14272867D133}" type="slidenum">
              <a:rPr sz="600">
                <a:solidFill>
                  <a:schemeClr val="accent5">
                    <a:lumMod val="50000"/>
                  </a:schemeClr>
                </a:solidFill>
                <a:latin typeface="+mn-lt"/>
                <a:ea typeface="+mn-ea"/>
                <a:cs typeface="CiscoSans Thin"/>
              </a:rPr>
              <a:pPr algn="r" defTabSz="610744" rtl="0" fontAlgn="auto">
                <a:spcBef>
                  <a:spcPts val="0"/>
                </a:spcBef>
                <a:spcAft>
                  <a:spcPts val="0"/>
                </a:spcAft>
                <a:defRPr/>
              </a:pPr>
              <a:t>‹Nº›</a:t>
            </a:fld>
            <a:endParaRPr sz="600">
              <a:solidFill>
                <a:schemeClr val="accent5">
                  <a:lumMod val="50000"/>
                </a:schemeClr>
              </a:solidFill>
              <a:latin typeface="+mn-lt"/>
              <a:ea typeface="+mn-ea"/>
              <a:cs typeface="CiscoSans Thin"/>
            </a:endParaRPr>
          </a:p>
        </p:txBody>
      </p:sp>
      <p:sp>
        <p:nvSpPr>
          <p:cNvPr id="9" name="Rectangle 4"/>
          <p:cNvSpPr>
            <a:spLocks noChangeArrowheads="1"/>
          </p:cNvSpPr>
          <p:nvPr userDrawn="1"/>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rtl="0" fontAlgn="auto">
              <a:spcBef>
                <a:spcPts val="0"/>
              </a:spcBef>
              <a:spcAft>
                <a:spcPts val="0"/>
              </a:spcAft>
              <a:defRPr/>
            </a:pPr>
            <a:r>
              <a:rPr lang="es-419" sz="600">
                <a:solidFill>
                  <a:schemeClr val="accent5">
                    <a:lumMod val="50000"/>
                  </a:schemeClr>
                </a:solidFill>
                <a:latin typeface="+mn-lt"/>
                <a:ea typeface="+mn-ea"/>
                <a:cs typeface="CiscoSans Thin"/>
              </a:rPr>
              <a:t>© 2016 Cisco y/o sus filiales. Todos los derechos reservados.   Información confidencial de Cisco</a:t>
            </a:r>
          </a:p>
        </p:txBody>
      </p:sp>
      <p:grpSp>
        <p:nvGrpSpPr>
          <p:cNvPr id="11" name="Group 4"/>
          <p:cNvGrpSpPr>
            <a:grpSpLocks noChangeAspect="1"/>
          </p:cNvGrpSpPr>
          <p:nvPr userDrawn="1"/>
        </p:nvGrpSpPr>
        <p:grpSpPr bwMode="auto">
          <a:xfrm>
            <a:off x="508039" y="4715197"/>
            <a:ext cx="340257" cy="180974"/>
            <a:chOff x="310" y="249"/>
            <a:chExt cx="502" cy="267"/>
          </a:xfrm>
          <a:solidFill>
            <a:srgbClr val="086D8E"/>
          </a:solidFill>
        </p:grpSpPr>
        <p:sp>
          <p:nvSpPr>
            <p:cNvPr id="12"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xmlns="" val="1890854121"/>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2" y="1347788"/>
            <a:ext cx="828005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bg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rgbClr val="004C69"/>
                </a:solidFill>
              </a:defRPr>
            </a:lvl1pPr>
          </a:lstStyle>
          <a:p>
            <a:pPr lvl="0"/>
            <a:r>
              <a:rPr lang="en-US"/>
              <a:t>Click to edit Master title style</a:t>
            </a:r>
            <a:endParaRPr lang="en-GB" dirty="0"/>
          </a:p>
        </p:txBody>
      </p:sp>
    </p:spTree>
    <p:extLst>
      <p:ext uri="{BB962C8B-B14F-4D97-AF65-F5344CB8AC3E}">
        <p14:creationId xmlns:p14="http://schemas.microsoft.com/office/powerpoint/2010/main" xmlns="" val="54296798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4222912136"/>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0" y="2552550"/>
            <a:ext cx="698624" cy="698624"/>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FFFFFF"/>
              </a:solidFill>
              <a:cs typeface="Arial"/>
            </a:endParaRPr>
          </a:p>
        </p:txBody>
      </p:sp>
      <p:sp>
        <p:nvSpPr>
          <p:cNvPr id="15" name="Oval 14"/>
          <p:cNvSpPr/>
          <p:nvPr/>
        </p:nvSpPr>
        <p:spPr>
          <a:xfrm>
            <a:off x="575610" y="1426607"/>
            <a:ext cx="698624" cy="698624"/>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bg1"/>
              </a:solidFill>
              <a:cs typeface="Arial"/>
            </a:endParaRPr>
          </a:p>
        </p:txBody>
      </p:sp>
      <p:sp>
        <p:nvSpPr>
          <p:cNvPr id="22" name="Oval 21"/>
          <p:cNvSpPr/>
          <p:nvPr/>
        </p:nvSpPr>
        <p:spPr>
          <a:xfrm>
            <a:off x="575610" y="3653093"/>
            <a:ext cx="698624" cy="698624"/>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049FD9"/>
              </a:solidFill>
              <a:cs typeface="Arial"/>
            </a:endParaRPr>
          </a:p>
        </p:txBody>
      </p:sp>
      <p:sp>
        <p:nvSpPr>
          <p:cNvPr id="24" name="Text Placeholder 17"/>
          <p:cNvSpPr>
            <a:spLocks noGrp="1"/>
          </p:cNvSpPr>
          <p:nvPr>
            <p:ph type="body" sz="quarter" idx="13"/>
          </p:nvPr>
        </p:nvSpPr>
        <p:spPr>
          <a:xfrm>
            <a:off x="1365250" y="1432522"/>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365250" y="25577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365250" y="36530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8" name="Text Placeholder 17"/>
          <p:cNvSpPr>
            <a:spLocks noGrp="1"/>
          </p:cNvSpPr>
          <p:nvPr>
            <p:ph type="body" sz="quarter" idx="17" hasCustomPrompt="1"/>
          </p:nvPr>
        </p:nvSpPr>
        <p:spPr>
          <a:xfrm>
            <a:off x="575610" y="2552550"/>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1" y="3651140"/>
            <a:ext cx="698624" cy="693381"/>
          </a:xfrm>
          <a:prstGeom prst="rect">
            <a:avLst/>
          </a:prstGeom>
          <a:ln>
            <a:noFill/>
          </a:ln>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Text Placeholder 17"/>
          <p:cNvSpPr>
            <a:spLocks noGrp="1"/>
          </p:cNvSpPr>
          <p:nvPr>
            <p:ph type="body" sz="quarter" idx="19" hasCustomPrompt="1"/>
          </p:nvPr>
        </p:nvSpPr>
        <p:spPr>
          <a:xfrm>
            <a:off x="575610" y="1427248"/>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Tree>
    <p:extLst>
      <p:ext uri="{BB962C8B-B14F-4D97-AF65-F5344CB8AC3E}">
        <p14:creationId xmlns:p14="http://schemas.microsoft.com/office/powerpoint/2010/main" xmlns="" val="3053872667"/>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5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5" name="Oval 14"/>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2" name="Oval 21"/>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4" name="Text Placeholder 17"/>
          <p:cNvSpPr>
            <a:spLocks noGrp="1"/>
          </p:cNvSpPr>
          <p:nvPr>
            <p:ph type="body" sz="quarter" idx="13"/>
          </p:nvPr>
        </p:nvSpPr>
        <p:spPr>
          <a:xfrm>
            <a:off x="1172384" y="1334842"/>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172385" y="198456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172385" y="262744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7"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28"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Oval 12"/>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4" name="Text Placeholder 17"/>
          <p:cNvSpPr>
            <a:spLocks noGrp="1"/>
          </p:cNvSpPr>
          <p:nvPr>
            <p:ph type="body" sz="quarter" idx="19"/>
          </p:nvPr>
        </p:nvSpPr>
        <p:spPr>
          <a:xfrm>
            <a:off x="1172386" y="327458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6"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17" name="Oval 16"/>
          <p:cNvSpPr/>
          <p:nvPr/>
        </p:nvSpPr>
        <p:spPr>
          <a:xfrm>
            <a:off x="575613" y="3921716"/>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8" name="Text Placeholder 17"/>
          <p:cNvSpPr>
            <a:spLocks noGrp="1"/>
          </p:cNvSpPr>
          <p:nvPr>
            <p:ph type="body" sz="quarter" idx="21"/>
          </p:nvPr>
        </p:nvSpPr>
        <p:spPr>
          <a:xfrm>
            <a:off x="1172387" y="392171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9" name="Text Placeholder 17"/>
          <p:cNvSpPr>
            <a:spLocks noGrp="1"/>
          </p:cNvSpPr>
          <p:nvPr>
            <p:ph type="body" sz="quarter" idx="22" hasCustomPrompt="1"/>
          </p:nvPr>
        </p:nvSpPr>
        <p:spPr>
          <a:xfrm>
            <a:off x="575614" y="3919763"/>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Tree>
    <p:extLst>
      <p:ext uri="{BB962C8B-B14F-4D97-AF65-F5344CB8AC3E}">
        <p14:creationId xmlns:p14="http://schemas.microsoft.com/office/powerpoint/2010/main" xmlns="" val="2962125011"/>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6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C69"/>
                </a:solidFill>
              </a:defRPr>
            </a:lvl1pPr>
          </a:lstStyle>
          <a:p>
            <a:r>
              <a:rPr lang="en-US"/>
              <a:t>Click to edit Master title style</a:t>
            </a:r>
            <a:endParaRPr lang="en-US" dirty="0"/>
          </a:p>
        </p:txBody>
      </p:sp>
      <p:sp>
        <p:nvSpPr>
          <p:cNvPr id="42" name="Oval 4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3" name="Oval 42"/>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rgbClr val="FFFFFF"/>
              </a:solidFill>
              <a:cs typeface="Arial"/>
            </a:endParaRPr>
          </a:p>
        </p:txBody>
      </p:sp>
      <p:sp>
        <p:nvSpPr>
          <p:cNvPr id="44" name="Oval 43"/>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5" name="Text Placeholder 17"/>
          <p:cNvSpPr>
            <a:spLocks noGrp="1"/>
          </p:cNvSpPr>
          <p:nvPr>
            <p:ph type="body" sz="quarter" idx="13"/>
          </p:nvPr>
        </p:nvSpPr>
        <p:spPr>
          <a:xfrm>
            <a:off x="1172384" y="133484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6" name="Text Placeholder 17"/>
          <p:cNvSpPr>
            <a:spLocks noGrp="1"/>
          </p:cNvSpPr>
          <p:nvPr>
            <p:ph type="body" sz="quarter" idx="14"/>
          </p:nvPr>
        </p:nvSpPr>
        <p:spPr>
          <a:xfrm>
            <a:off x="1172385" y="198456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7" name="Text Placeholder 17"/>
          <p:cNvSpPr>
            <a:spLocks noGrp="1"/>
          </p:cNvSpPr>
          <p:nvPr>
            <p:ph type="body" sz="quarter" idx="15"/>
          </p:nvPr>
        </p:nvSpPr>
        <p:spPr>
          <a:xfrm>
            <a:off x="1172385" y="262744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8"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49"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50"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51" name="Oval 50"/>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2" name="Text Placeholder 17"/>
          <p:cNvSpPr>
            <a:spLocks noGrp="1"/>
          </p:cNvSpPr>
          <p:nvPr>
            <p:ph type="body" sz="quarter" idx="19"/>
          </p:nvPr>
        </p:nvSpPr>
        <p:spPr>
          <a:xfrm>
            <a:off x="1172386" y="327458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3"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54" name="Oval 53"/>
          <p:cNvSpPr/>
          <p:nvPr/>
        </p:nvSpPr>
        <p:spPr>
          <a:xfrm>
            <a:off x="575613" y="3921716"/>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5" name="Text Placeholder 17"/>
          <p:cNvSpPr>
            <a:spLocks noGrp="1"/>
          </p:cNvSpPr>
          <p:nvPr>
            <p:ph type="body" sz="quarter" idx="21"/>
          </p:nvPr>
        </p:nvSpPr>
        <p:spPr>
          <a:xfrm>
            <a:off x="1172387" y="392171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6" name="Text Placeholder 17"/>
          <p:cNvSpPr>
            <a:spLocks noGrp="1"/>
          </p:cNvSpPr>
          <p:nvPr>
            <p:ph type="body" sz="quarter" idx="22" hasCustomPrompt="1"/>
          </p:nvPr>
        </p:nvSpPr>
        <p:spPr>
          <a:xfrm>
            <a:off x="575614" y="391976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
        <p:nvSpPr>
          <p:cNvPr id="57" name="Oval 56"/>
          <p:cNvSpPr/>
          <p:nvPr/>
        </p:nvSpPr>
        <p:spPr>
          <a:xfrm>
            <a:off x="4414576" y="1983084"/>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8" name="Oval 57"/>
          <p:cNvSpPr/>
          <p:nvPr/>
        </p:nvSpPr>
        <p:spPr>
          <a:xfrm>
            <a:off x="4414575" y="1332693"/>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9" name="Oval 58"/>
          <p:cNvSpPr/>
          <p:nvPr/>
        </p:nvSpPr>
        <p:spPr>
          <a:xfrm>
            <a:off x="4414576" y="2631212"/>
            <a:ext cx="464815" cy="464815"/>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0" name="Text Placeholder 17"/>
          <p:cNvSpPr>
            <a:spLocks noGrp="1"/>
          </p:cNvSpPr>
          <p:nvPr>
            <p:ph type="body" sz="quarter" idx="23"/>
          </p:nvPr>
        </p:nvSpPr>
        <p:spPr>
          <a:xfrm>
            <a:off x="5011349" y="1338608"/>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1" name="Text Placeholder 17"/>
          <p:cNvSpPr>
            <a:spLocks noGrp="1"/>
          </p:cNvSpPr>
          <p:nvPr>
            <p:ph type="body" sz="quarter" idx="24"/>
          </p:nvPr>
        </p:nvSpPr>
        <p:spPr>
          <a:xfrm>
            <a:off x="5011350" y="198832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2" name="Text Placeholder 17"/>
          <p:cNvSpPr>
            <a:spLocks noGrp="1"/>
          </p:cNvSpPr>
          <p:nvPr>
            <p:ph type="body" sz="quarter" idx="25"/>
          </p:nvPr>
        </p:nvSpPr>
        <p:spPr>
          <a:xfrm>
            <a:off x="5011350" y="263121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3" name="Text Placeholder 17"/>
          <p:cNvSpPr>
            <a:spLocks noGrp="1"/>
          </p:cNvSpPr>
          <p:nvPr>
            <p:ph type="body" sz="quarter" idx="26" hasCustomPrompt="1"/>
          </p:nvPr>
        </p:nvSpPr>
        <p:spPr>
          <a:xfrm>
            <a:off x="4414576" y="1331287"/>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6</a:t>
            </a:r>
          </a:p>
        </p:txBody>
      </p:sp>
      <p:sp>
        <p:nvSpPr>
          <p:cNvPr id="64" name="Text Placeholder 17"/>
          <p:cNvSpPr>
            <a:spLocks noGrp="1"/>
          </p:cNvSpPr>
          <p:nvPr>
            <p:ph type="body" sz="quarter" idx="27" hasCustomPrompt="1"/>
          </p:nvPr>
        </p:nvSpPr>
        <p:spPr>
          <a:xfrm>
            <a:off x="4414576" y="198308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7</a:t>
            </a:r>
          </a:p>
        </p:txBody>
      </p:sp>
      <p:sp>
        <p:nvSpPr>
          <p:cNvPr id="65" name="Text Placeholder 17"/>
          <p:cNvSpPr>
            <a:spLocks noGrp="1"/>
          </p:cNvSpPr>
          <p:nvPr>
            <p:ph type="body" sz="quarter" idx="28" hasCustomPrompt="1"/>
          </p:nvPr>
        </p:nvSpPr>
        <p:spPr>
          <a:xfrm>
            <a:off x="4414577" y="262925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8</a:t>
            </a:r>
          </a:p>
        </p:txBody>
      </p:sp>
      <p:sp>
        <p:nvSpPr>
          <p:cNvPr id="66" name="Oval 65"/>
          <p:cNvSpPr/>
          <p:nvPr/>
        </p:nvSpPr>
        <p:spPr>
          <a:xfrm>
            <a:off x="4414577" y="3278347"/>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7" name="Text Placeholder 17"/>
          <p:cNvSpPr>
            <a:spLocks noGrp="1"/>
          </p:cNvSpPr>
          <p:nvPr>
            <p:ph type="body" sz="quarter" idx="29"/>
          </p:nvPr>
        </p:nvSpPr>
        <p:spPr>
          <a:xfrm>
            <a:off x="5011351" y="327834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8" name="Text Placeholder 17"/>
          <p:cNvSpPr>
            <a:spLocks noGrp="1"/>
          </p:cNvSpPr>
          <p:nvPr>
            <p:ph type="body" sz="quarter" idx="30" hasCustomPrompt="1"/>
          </p:nvPr>
        </p:nvSpPr>
        <p:spPr>
          <a:xfrm>
            <a:off x="4414578" y="327639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9</a:t>
            </a:r>
          </a:p>
        </p:txBody>
      </p:sp>
      <p:sp>
        <p:nvSpPr>
          <p:cNvPr id="69" name="Oval 68"/>
          <p:cNvSpPr/>
          <p:nvPr/>
        </p:nvSpPr>
        <p:spPr>
          <a:xfrm>
            <a:off x="4414578" y="3925482"/>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70" name="Text Placeholder 17"/>
          <p:cNvSpPr>
            <a:spLocks noGrp="1"/>
          </p:cNvSpPr>
          <p:nvPr>
            <p:ph type="body" sz="quarter" idx="31"/>
          </p:nvPr>
        </p:nvSpPr>
        <p:spPr>
          <a:xfrm>
            <a:off x="5011352" y="392548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71" name="Text Placeholder 17"/>
          <p:cNvSpPr>
            <a:spLocks noGrp="1"/>
          </p:cNvSpPr>
          <p:nvPr>
            <p:ph type="body" sz="quarter" idx="32" hasCustomPrompt="1"/>
          </p:nvPr>
        </p:nvSpPr>
        <p:spPr>
          <a:xfrm>
            <a:off x="4414579" y="392352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10</a:t>
            </a:r>
          </a:p>
        </p:txBody>
      </p:sp>
    </p:spTree>
    <p:extLst>
      <p:ext uri="{BB962C8B-B14F-4D97-AF65-F5344CB8AC3E}">
        <p14:creationId xmlns:p14="http://schemas.microsoft.com/office/powerpoint/2010/main" xmlns="" val="3643099958"/>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8150" y="341313"/>
            <a:ext cx="8345488" cy="7318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p>
            <a:pPr lvl="0"/>
            <a:r>
              <a:rPr lang="en-GB" altLang="en-US" dirty="0"/>
              <a:t>Title Goes Here</a:t>
            </a:r>
          </a:p>
        </p:txBody>
      </p:sp>
      <p:sp>
        <p:nvSpPr>
          <p:cNvPr id="12" name="Rectangle 7"/>
          <p:cNvSpPr>
            <a:spLocks noChangeArrowheads="1"/>
          </p:cNvSpPr>
          <p:nvPr/>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rtl="0" fontAlgn="auto">
              <a:spcBef>
                <a:spcPts val="0"/>
              </a:spcBef>
              <a:spcAft>
                <a:spcPts val="0"/>
              </a:spcAft>
              <a:defRPr/>
            </a:pPr>
            <a:fld id="{6A1E46DC-7EF6-4EA2-B285-14272867D133}" type="slidenum">
              <a:rPr sz="600">
                <a:solidFill>
                  <a:schemeClr val="accent3">
                    <a:lumMod val="85000"/>
                  </a:schemeClr>
                </a:solidFill>
                <a:latin typeface="+mn-lt"/>
                <a:ea typeface="+mn-ea"/>
                <a:cs typeface="CiscoSans Thin"/>
              </a:rPr>
              <a:pPr algn="r" defTabSz="610744" rtl="0" fontAlgn="auto">
                <a:spcBef>
                  <a:spcPts val="0"/>
                </a:spcBef>
                <a:spcAft>
                  <a:spcPts val="0"/>
                </a:spcAft>
                <a:defRPr/>
              </a:pPr>
              <a:t>‹Nº›</a:t>
            </a:fld>
            <a:endParaRPr sz="600">
              <a:solidFill>
                <a:schemeClr val="accent3">
                  <a:lumMod val="85000"/>
                </a:schemeClr>
              </a:solidFill>
              <a:latin typeface="+mn-lt"/>
              <a:ea typeface="+mn-ea"/>
              <a:cs typeface="CiscoSans Thin"/>
            </a:endParaRPr>
          </a:p>
        </p:txBody>
      </p:sp>
      <p:sp>
        <p:nvSpPr>
          <p:cNvPr id="13" name="Rectangle 4"/>
          <p:cNvSpPr>
            <a:spLocks noChangeArrowheads="1"/>
          </p:cNvSpPr>
          <p:nvPr/>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rtl="0" fontAlgn="auto">
              <a:spcBef>
                <a:spcPts val="0"/>
              </a:spcBef>
              <a:spcAft>
                <a:spcPts val="0"/>
              </a:spcAft>
              <a:defRPr/>
            </a:pPr>
            <a:r>
              <a:rPr lang="es-419" sz="600">
                <a:solidFill>
                  <a:schemeClr val="accent3">
                    <a:lumMod val="85000"/>
                  </a:schemeClr>
                </a:solidFill>
                <a:latin typeface="+mn-lt"/>
                <a:ea typeface="+mn-ea"/>
                <a:cs typeface="CiscoSans Thin"/>
              </a:rPr>
              <a:t>© 2016 Cisco y/o sus filiales. Todos los derechos reservados.   Información confidencial de Cisco</a:t>
            </a:r>
          </a:p>
        </p:txBody>
      </p:sp>
      <p:grpSp>
        <p:nvGrpSpPr>
          <p:cNvPr id="6" name="Group 4"/>
          <p:cNvGrpSpPr>
            <a:grpSpLocks noChangeAspect="1"/>
          </p:cNvGrpSpPr>
          <p:nvPr userDrawn="1"/>
        </p:nvGrpSpPr>
        <p:grpSpPr bwMode="auto">
          <a:xfrm>
            <a:off x="508039" y="4715197"/>
            <a:ext cx="340257" cy="180974"/>
            <a:chOff x="310" y="249"/>
            <a:chExt cx="502" cy="267"/>
          </a:xfrm>
          <a:solidFill>
            <a:schemeClr val="accent5"/>
          </a:solidFill>
        </p:grpSpPr>
        <p:sp>
          <p:nvSpPr>
            <p:cNvPr id="7"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cSld>
  <p:clrMap bg1="lt1" tx1="dk1" bg2="lt2" tx2="dk2" accent1="accent1" accent2="accent2" accent3="accent3" accent4="accent4" accent5="accent5" accent6="accent6" hlink="hlink" folHlink="folHlink"/>
  <p:sldLayoutIdLst>
    <p:sldLayoutId id="2147483962" r:id="rId1"/>
    <p:sldLayoutId id="2147484013" r:id="rId2"/>
    <p:sldLayoutId id="2147484014" r:id="rId3"/>
    <p:sldLayoutId id="2147483965" r:id="rId4"/>
    <p:sldLayoutId id="2147483967" r:id="rId5"/>
    <p:sldLayoutId id="2147483995" r:id="rId6"/>
    <p:sldLayoutId id="2147484007" r:id="rId7"/>
    <p:sldLayoutId id="2147484010" r:id="rId8"/>
    <p:sldLayoutId id="2147484011" r:id="rId9"/>
    <p:sldLayoutId id="2147484015" r:id="rId10"/>
    <p:sldLayoutId id="2147483998" r:id="rId11"/>
    <p:sldLayoutId id="2147484027" r:id="rId12"/>
    <p:sldLayoutId id="2147484029" r:id="rId13"/>
    <p:sldLayoutId id="2147484031" r:id="rId14"/>
  </p:sldLayoutIdLst>
  <p:transition spd="slow">
    <p:wipe/>
  </p:transition>
  <p:txStyles>
    <p:titleStyle>
      <a:lvl1pPr algn="l" defTabSz="684213" rtl="0" eaLnBrk="1" fontAlgn="base" hangingPunct="1">
        <a:lnSpc>
          <a:spcPct val="80000"/>
        </a:lnSpc>
        <a:spcBef>
          <a:spcPct val="0"/>
        </a:spcBef>
        <a:spcAft>
          <a:spcPct val="0"/>
        </a:spcAft>
        <a:defRPr lang="en-US" sz="3200" kern="1200" dirty="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xmlns="">
        <p15:guide id="1" orient="horz" pos="1620" userDrawn="1">
          <p15:clr>
            <a:srgbClr val="F26B43"/>
          </p15:clr>
        </p15:guide>
        <p15:guide id="2" pos="33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4.xml"/><Relationship Id="rId1" Type="http://schemas.openxmlformats.org/officeDocument/2006/relationships/tags" Target="../tags/tag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4.xml"/><Relationship Id="rId1" Type="http://schemas.openxmlformats.org/officeDocument/2006/relationships/tags" Target="../tags/tag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4.xml"/><Relationship Id="rId1" Type="http://schemas.openxmlformats.org/officeDocument/2006/relationships/tags" Target="../tags/tag8.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4.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8.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0.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1.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2.xm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4.xml"/><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5.xml"/><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4.xml"/><Relationship Id="rId1" Type="http://schemas.openxmlformats.org/officeDocument/2006/relationships/tags" Target="../tags/tag9.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13.xml"/><Relationship Id="rId1" Type="http://schemas.openxmlformats.org/officeDocument/2006/relationships/tags" Target="../tags/tag10.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10.xml"/><Relationship Id="rId1" Type="http://schemas.openxmlformats.org/officeDocument/2006/relationships/tags" Target="../tags/tag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4.xml"/><Relationship Id="rId1" Type="http://schemas.openxmlformats.org/officeDocument/2006/relationships/tags" Target="../tags/tag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69497" y="2316480"/>
            <a:ext cx="6672708" cy="1080143"/>
          </a:xfrm>
        </p:spPr>
        <p:txBody>
          <a:bodyPr/>
          <a:lstStyle/>
          <a:p>
            <a:pPr rtl="0"/>
            <a:r>
              <a:rPr lang="es-419">
                <a:solidFill>
                  <a:schemeClr val="accent5">
                    <a:lumMod val="40000"/>
                    <a:lumOff val="60000"/>
                  </a:schemeClr>
                </a:solidFill>
              </a:rPr>
              <a:t>Módulo 9: Conceptos de QoS </a:t>
            </a:r>
          </a:p>
        </p:txBody>
      </p:sp>
      <p:sp>
        <p:nvSpPr>
          <p:cNvPr id="7" name="Subtitle 6"/>
          <p:cNvSpPr>
            <a:spLocks noGrp="1"/>
          </p:cNvSpPr>
          <p:nvPr>
            <p:ph type="subTitle" idx="1"/>
          </p:nvPr>
        </p:nvSpPr>
        <p:spPr>
          <a:xfrm>
            <a:off x="469497" y="3809526"/>
            <a:ext cx="2368954" cy="902174"/>
          </a:xfrm>
        </p:spPr>
        <p:txBody>
          <a:bodyPr/>
          <a:lstStyle/>
          <a:p>
            <a:pPr rtl="0"/>
            <a:r>
              <a:rPr lang="es-419">
                <a:solidFill>
                  <a:schemeClr val="accent5">
                    <a:lumMod val="40000"/>
                    <a:lumOff val="60000"/>
                  </a:schemeClr>
                </a:solidFill>
              </a:rPr>
              <a:t>Redes empresariales, seguridad y automatización v7.0 (ENSA) </a:t>
            </a:r>
          </a:p>
          <a:p>
            <a:endParaRPr lang="en-US" dirty="0"/>
          </a:p>
        </p:txBody>
      </p:sp>
    </p:spTree>
    <p:custDataLst>
      <p:tags r:id="rId1"/>
    </p:custDataLst>
    <p:extLst>
      <p:ext uri="{BB962C8B-B14F-4D97-AF65-F5344CB8AC3E}">
        <p14:creationId xmlns:p14="http://schemas.microsoft.com/office/powerpoint/2010/main" xmlns="" val="1989389863"/>
      </p:ext>
    </p:extLst>
  </p:cSld>
  <p:clrMapOvr>
    <a:masterClrMapping/>
  </p:clrMapOvr>
  <p:transition spd="slow">
    <p:wip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1600"/>
              <a:t>Características del tráfico</a:t>
            </a:r>
            <a:r>
              <a:rPr lang="en-US" dirty="0"/>
              <a:t/>
            </a:r>
            <a:br>
              <a:rPr lang="en-US" dirty="0"/>
            </a:br>
            <a:r>
              <a:rPr lang="es-419" sz="2400"/>
              <a:t>Tendencias del tráfico de red</a:t>
            </a:r>
          </a:p>
        </p:txBody>
      </p:sp>
      <p:sp>
        <p:nvSpPr>
          <p:cNvPr id="4" name="Content Placeholder 3">
            <a:extLst>
              <a:ext uri="{FF2B5EF4-FFF2-40B4-BE49-F238E27FC236}">
                <a16:creationId xmlns:a16="http://schemas.microsoft.com/office/drawing/2014/main" xmlns="" id="{50693879-5816-3444-9D50-A12F1F37F5DE}"/>
              </a:ext>
            </a:extLst>
          </p:cNvPr>
          <p:cNvSpPr>
            <a:spLocks noGrp="1"/>
          </p:cNvSpPr>
          <p:nvPr>
            <p:ph idx="1"/>
          </p:nvPr>
        </p:nvSpPr>
        <p:spPr>
          <a:xfrm>
            <a:off x="431972" y="855418"/>
            <a:ext cx="7913516" cy="3759111"/>
          </a:xfrm>
        </p:spPr>
        <p:txBody>
          <a:bodyPr/>
          <a:lstStyle/>
          <a:p>
            <a:pPr marL="0" indent="0" algn="l" rtl="0"/>
            <a:r>
              <a:rPr lang="es-419" sz="1500" dirty="0">
                <a:solidFill>
                  <a:srgbClr val="000000"/>
                </a:solidFill>
              </a:rPr>
              <a:t>A principios de la década del 2000, los tipos de tráfico IP predominantes eran voz y datos. </a:t>
            </a:r>
          </a:p>
          <a:p>
            <a:pPr marL="285750" indent="-285750" algn="l" rtl="0">
              <a:buFont typeface="Arial" panose="020B0604020202020204" pitchFamily="34" charset="0"/>
              <a:buChar char="•"/>
            </a:pPr>
            <a:r>
              <a:rPr lang="es-419" sz="1500" dirty="0">
                <a:solidFill>
                  <a:srgbClr val="000000"/>
                </a:solidFill>
              </a:rPr>
              <a:t>El tráfico de voz tiene una necesidad de ancho de banda predecible y tiempos de llegada de paquete conocidos. </a:t>
            </a:r>
          </a:p>
          <a:p>
            <a:pPr marL="285750" indent="-285750" algn="l" rtl="0">
              <a:buFont typeface="Arial" panose="020B0604020202020204" pitchFamily="34" charset="0"/>
              <a:buChar char="•"/>
            </a:pPr>
            <a:r>
              <a:rPr lang="es-419" sz="1500" dirty="0">
                <a:solidFill>
                  <a:srgbClr val="000000"/>
                </a:solidFill>
              </a:rPr>
              <a:t>El tráfico de datos no es en tiempo real, y tiene una necesidad impredecible de ancho de banda. </a:t>
            </a:r>
          </a:p>
          <a:p>
            <a:pPr marL="285750" indent="-285750" algn="l" rtl="0">
              <a:buFont typeface="Arial" panose="020B0604020202020204" pitchFamily="34" charset="0"/>
              <a:buChar char="•"/>
            </a:pPr>
            <a:r>
              <a:rPr lang="es-419" sz="1500" dirty="0">
                <a:solidFill>
                  <a:srgbClr val="000000"/>
                </a:solidFill>
              </a:rPr>
              <a:t>El tráfico de datos puede tener estallidos temporalmente, como cuando se descarga un archivo grande. Este estallido puede consumir todo el ancho de banda de un enlace.</a:t>
            </a:r>
          </a:p>
          <a:p>
            <a:pPr marL="0" indent="0" algn="l" rtl="0"/>
            <a:r>
              <a:rPr lang="es-419" sz="1500" dirty="0">
                <a:solidFill>
                  <a:srgbClr val="000000"/>
                </a:solidFill>
              </a:rPr>
              <a:t>Más recientemente, el tráfico de video se ha vuelto cada vez más importante para las comunicaciones y las operaciones empresariales. </a:t>
            </a:r>
          </a:p>
          <a:p>
            <a:pPr marL="285750" indent="-285750" algn="l" rtl="0">
              <a:buFont typeface="Arial" panose="020B0604020202020204" pitchFamily="34" charset="0"/>
              <a:buChar char="•"/>
            </a:pPr>
            <a:r>
              <a:rPr lang="es-419" sz="1500" dirty="0">
                <a:solidFill>
                  <a:srgbClr val="000000"/>
                </a:solidFill>
              </a:rPr>
              <a:t>Según el Índice de redes visuales de Cisco (VNI), el tráfico de video representó el 70% de todo el tráfico en 2017. </a:t>
            </a:r>
          </a:p>
          <a:p>
            <a:pPr marL="285750" indent="-285750" algn="l" rtl="0">
              <a:buFont typeface="Arial" panose="020B0604020202020204" pitchFamily="34" charset="0"/>
              <a:buChar char="•"/>
            </a:pPr>
            <a:r>
              <a:rPr lang="es-419" sz="1500" dirty="0">
                <a:solidFill>
                  <a:srgbClr val="000000"/>
                </a:solidFill>
              </a:rPr>
              <a:t>Para 2022, el video representará el 82% de todo el tráfico. </a:t>
            </a:r>
          </a:p>
          <a:p>
            <a:pPr marL="285750" indent="-285750" algn="l" rtl="0">
              <a:buFont typeface="Arial" panose="020B0604020202020204" pitchFamily="34" charset="0"/>
              <a:buChar char="•"/>
            </a:pPr>
            <a:r>
              <a:rPr lang="es-419" sz="1500" dirty="0">
                <a:solidFill>
                  <a:srgbClr val="000000"/>
                </a:solidFill>
              </a:rPr>
              <a:t>El tráfico de video móvil alcanzará 60,9 exabytes por mes para 2022. </a:t>
            </a:r>
          </a:p>
          <a:p>
            <a:pPr marL="0" indent="0" algn="l" rtl="0"/>
            <a:r>
              <a:rPr lang="es-419" sz="1500" dirty="0">
                <a:solidFill>
                  <a:srgbClr val="000000"/>
                </a:solidFill>
              </a:rPr>
              <a:t>Los tipos de demandas de voz, video y tráfico de datos en la red son muy diferentes.</a:t>
            </a:r>
          </a:p>
          <a:p>
            <a:pPr marL="0" indent="0" algn="l"/>
            <a:endParaRPr lang="en-US" sz="1500" dirty="0">
              <a:solidFill>
                <a:srgbClr val="000000"/>
              </a:solidFill>
            </a:endParaRPr>
          </a:p>
        </p:txBody>
      </p:sp>
    </p:spTree>
    <p:extLst>
      <p:ext uri="{BB962C8B-B14F-4D97-AF65-F5344CB8AC3E}">
        <p14:creationId xmlns:p14="http://schemas.microsoft.com/office/powerpoint/2010/main" xmlns="" val="132408265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1600"/>
              <a:t>Características de tráfico</a:t>
            </a:r>
            <a:r>
              <a:rPr lang="en-US" dirty="0"/>
              <a:t/>
            </a:r>
            <a:br>
              <a:rPr lang="en-US" dirty="0"/>
            </a:br>
            <a:r>
              <a:rPr lang="es-419" sz="2400"/>
              <a:t>Voz</a:t>
            </a:r>
          </a:p>
        </p:txBody>
      </p:sp>
      <p:sp>
        <p:nvSpPr>
          <p:cNvPr id="4" name="Content Placeholder 3">
            <a:extLst>
              <a:ext uri="{FF2B5EF4-FFF2-40B4-BE49-F238E27FC236}">
                <a16:creationId xmlns:a16="http://schemas.microsoft.com/office/drawing/2014/main" xmlns="" id="{50693879-5816-3444-9D50-A12F1F37F5DE}"/>
              </a:ext>
            </a:extLst>
          </p:cNvPr>
          <p:cNvSpPr>
            <a:spLocks noGrp="1"/>
          </p:cNvSpPr>
          <p:nvPr>
            <p:ph idx="1"/>
          </p:nvPr>
        </p:nvSpPr>
        <p:spPr>
          <a:xfrm>
            <a:off x="431972" y="731837"/>
            <a:ext cx="7913516" cy="1887782"/>
          </a:xfrm>
        </p:spPr>
        <p:txBody>
          <a:bodyPr/>
          <a:lstStyle/>
          <a:p>
            <a:pPr marL="0" indent="0" algn="l" rtl="0"/>
            <a:r>
              <a:rPr lang="es-419" sz="1600" dirty="0">
                <a:solidFill>
                  <a:srgbClr val="000000"/>
                </a:solidFill>
              </a:rPr>
              <a:t>El tráfico de voz es predecible y fluido y muy sensible a retrasos y paquetes descartados. </a:t>
            </a:r>
          </a:p>
          <a:p>
            <a:pPr marL="285750" indent="-285750" algn="l" rtl="0">
              <a:buFont typeface="Arial" panose="020B0604020202020204" pitchFamily="34" charset="0"/>
              <a:buChar char="•"/>
            </a:pPr>
            <a:r>
              <a:rPr lang="es-419" sz="1400" dirty="0">
                <a:solidFill>
                  <a:srgbClr val="000000"/>
                </a:solidFill>
              </a:rPr>
              <a:t>Los paquetes de voz deben recibir una prioridad mayor a la de otros tipos de paquetes. </a:t>
            </a:r>
          </a:p>
          <a:p>
            <a:pPr marL="285750" indent="-285750" algn="l" rtl="0">
              <a:buFont typeface="Arial" panose="020B0604020202020204" pitchFamily="34" charset="0"/>
              <a:buChar char="•"/>
            </a:pPr>
            <a:r>
              <a:rPr lang="es-419" sz="1400" dirty="0">
                <a:solidFill>
                  <a:srgbClr val="000000"/>
                </a:solidFill>
              </a:rPr>
              <a:t>Los productos de Cisco utilizan el rango de puerto de 16384 a 32767 de RTP para priorizar el tráfico de voz. </a:t>
            </a:r>
          </a:p>
          <a:p>
            <a:pPr marL="0" indent="0" algn="l" rtl="0"/>
            <a:r>
              <a:rPr lang="es-419" sz="1600" dirty="0">
                <a:solidFill>
                  <a:srgbClr val="000000"/>
                </a:solidFill>
              </a:rPr>
              <a:t>La voz puede tolerar una cierta cantidad de latencia, </a:t>
            </a:r>
            <a:r>
              <a:rPr lang="es-419" sz="1600" dirty="0" err="1">
                <a:solidFill>
                  <a:srgbClr val="000000"/>
                </a:solidFill>
              </a:rPr>
              <a:t>jitter</a:t>
            </a:r>
            <a:r>
              <a:rPr lang="es-419" sz="1600" dirty="0">
                <a:solidFill>
                  <a:srgbClr val="000000"/>
                </a:solidFill>
              </a:rPr>
              <a:t> y pérdida sin ningún efecto notable.</a:t>
            </a:r>
          </a:p>
          <a:p>
            <a:pPr marL="0" indent="0" algn="l" rtl="0"/>
            <a:r>
              <a:rPr lang="es-419" sz="1600" dirty="0">
                <a:solidFill>
                  <a:srgbClr val="000000"/>
                </a:solidFill>
              </a:rPr>
              <a:t>La latencia no debe superar los 150 milisegundos (ms). </a:t>
            </a:r>
          </a:p>
          <a:p>
            <a:pPr marL="285750" indent="-285750" algn="l" rtl="0">
              <a:buFont typeface="Arial" panose="020B0604020202020204" pitchFamily="34" charset="0"/>
              <a:buChar char="•"/>
            </a:pPr>
            <a:r>
              <a:rPr lang="es-419" sz="1400" dirty="0">
                <a:solidFill>
                  <a:srgbClr val="000000"/>
                </a:solidFill>
              </a:rPr>
              <a:t>El </a:t>
            </a:r>
            <a:r>
              <a:rPr lang="es-419" sz="1400" dirty="0" err="1">
                <a:solidFill>
                  <a:srgbClr val="000000"/>
                </a:solidFill>
              </a:rPr>
              <a:t>jitter</a:t>
            </a:r>
            <a:r>
              <a:rPr lang="es-419" sz="1400" dirty="0">
                <a:solidFill>
                  <a:srgbClr val="000000"/>
                </a:solidFill>
              </a:rPr>
              <a:t> no debe superar los 30 ms y la pérdida de paquetes no debe superar el 1%. </a:t>
            </a:r>
          </a:p>
          <a:p>
            <a:pPr marL="285750" indent="-285750" algn="l" rtl="0">
              <a:buFont typeface="Arial" panose="020B0604020202020204" pitchFamily="34" charset="0"/>
              <a:buChar char="•"/>
            </a:pPr>
            <a:r>
              <a:rPr lang="es-419" sz="1400" dirty="0">
                <a:solidFill>
                  <a:srgbClr val="000000"/>
                </a:solidFill>
              </a:rPr>
              <a:t>El tráfico de voz requiere al menos 30 Kbps de ancho de banda. </a:t>
            </a:r>
          </a:p>
        </p:txBody>
      </p:sp>
      <p:graphicFrame>
        <p:nvGraphicFramePr>
          <p:cNvPr id="5" name="Content Placeholder 6">
            <a:extLst>
              <a:ext uri="{FF2B5EF4-FFF2-40B4-BE49-F238E27FC236}">
                <a16:creationId xmlns:a16="http://schemas.microsoft.com/office/drawing/2014/main" xmlns="" id="{9210C184-EA9F-4C0B-84BC-5526514B6F62}"/>
              </a:ext>
            </a:extLst>
          </p:cNvPr>
          <p:cNvGraphicFramePr>
            <a:graphicFrameLocks/>
          </p:cNvGraphicFramePr>
          <p:nvPr>
            <p:extLst>
              <p:ext uri="{D42A27DB-BD31-4B8C-83A1-F6EECF244321}">
                <p14:modId xmlns:p14="http://schemas.microsoft.com/office/powerpoint/2010/main" xmlns="" val="1122551418"/>
              </p:ext>
            </p:extLst>
          </p:nvPr>
        </p:nvGraphicFramePr>
        <p:xfrm>
          <a:off x="1710791" y="3526237"/>
          <a:ext cx="5355878" cy="1331914"/>
        </p:xfrm>
        <a:graphic>
          <a:graphicData uri="http://schemas.openxmlformats.org/drawingml/2006/table">
            <a:tbl>
              <a:tblPr firstRow="1" bandRow="1">
                <a:tableStyleId>{5C22544A-7EE6-4342-B048-85BDC9FD1C3A}</a:tableStyleId>
              </a:tblPr>
              <a:tblGrid>
                <a:gridCol w="2578576">
                  <a:extLst>
                    <a:ext uri="{9D8B030D-6E8A-4147-A177-3AD203B41FA5}">
                      <a16:colId xmlns:a16="http://schemas.microsoft.com/office/drawing/2014/main" xmlns="" val="3729139006"/>
                    </a:ext>
                  </a:extLst>
                </a:gridCol>
                <a:gridCol w="2777302">
                  <a:extLst>
                    <a:ext uri="{9D8B030D-6E8A-4147-A177-3AD203B41FA5}">
                      <a16:colId xmlns:a16="http://schemas.microsoft.com/office/drawing/2014/main" xmlns="" val="2623022619"/>
                    </a:ext>
                  </a:extLst>
                </a:gridCol>
              </a:tblGrid>
              <a:tr h="170896">
                <a:tc>
                  <a:txBody>
                    <a:bodyPr/>
                    <a:lstStyle/>
                    <a:p>
                      <a:pPr rtl="0"/>
                      <a:r>
                        <a:rPr lang="es-419" sz="1200"/>
                        <a:t>Características del tráfico de voz</a:t>
                      </a:r>
                    </a:p>
                  </a:txBody>
                  <a:tcPr/>
                </a:tc>
                <a:tc>
                  <a:txBody>
                    <a:bodyPr/>
                    <a:lstStyle/>
                    <a:p>
                      <a:pPr rtl="0"/>
                      <a:r>
                        <a:rPr lang="es-419" sz="1200" dirty="0"/>
                        <a:t>Requerimientos de sentido único</a:t>
                      </a:r>
                    </a:p>
                  </a:txBody>
                  <a:tcPr/>
                </a:tc>
                <a:extLst>
                  <a:ext uri="{0D108BD9-81ED-4DB2-BD59-A6C34878D82A}">
                    <a16:rowId xmlns:a16="http://schemas.microsoft.com/office/drawing/2014/main" xmlns="" val="2583676789"/>
                  </a:ext>
                </a:extLst>
              </a:tr>
              <a:tr h="1057594">
                <a:tc>
                  <a:txBody>
                    <a:bodyPr/>
                    <a:lstStyle/>
                    <a:p>
                      <a:pPr marL="171450" indent="-171450" rtl="0">
                        <a:buFont typeface="Arial" panose="020B0604020202020204" pitchFamily="34" charset="0"/>
                        <a:buChar char="•"/>
                      </a:pPr>
                      <a:r>
                        <a:rPr lang="es-419" sz="1200">
                          <a:solidFill>
                            <a:srgbClr val="000000"/>
                          </a:solidFill>
                        </a:rPr>
                        <a:t>Fluida</a:t>
                      </a:r>
                    </a:p>
                    <a:p>
                      <a:pPr marL="171450" indent="-171450" rtl="0">
                        <a:buFont typeface="Arial" panose="020B0604020202020204" pitchFamily="34" charset="0"/>
                        <a:buChar char="•"/>
                      </a:pPr>
                      <a:r>
                        <a:rPr lang="es-419" sz="1200">
                          <a:solidFill>
                            <a:srgbClr val="000000"/>
                          </a:solidFill>
                        </a:rPr>
                        <a:t>Favorable</a:t>
                      </a:r>
                    </a:p>
                    <a:p>
                      <a:pPr marL="171450" indent="-171450" rtl="0">
                        <a:buFont typeface="Arial" panose="020B0604020202020204" pitchFamily="34" charset="0"/>
                        <a:buChar char="•"/>
                      </a:pPr>
                      <a:r>
                        <a:rPr lang="es-419" sz="1200">
                          <a:solidFill>
                            <a:srgbClr val="000000"/>
                          </a:solidFill>
                        </a:rPr>
                        <a:t>Sensible a las caídas</a:t>
                      </a:r>
                    </a:p>
                    <a:p>
                      <a:pPr marL="171450" indent="-171450" rtl="0">
                        <a:buFont typeface="Arial" panose="020B0604020202020204" pitchFamily="34" charset="0"/>
                        <a:buChar char="•"/>
                      </a:pPr>
                      <a:r>
                        <a:rPr lang="es-419" sz="1200">
                          <a:solidFill>
                            <a:srgbClr val="000000"/>
                          </a:solidFill>
                        </a:rPr>
                        <a:t>Sensible al retraso</a:t>
                      </a:r>
                    </a:p>
                    <a:p>
                      <a:pPr marL="171450" indent="-171450" rtl="0">
                        <a:buFont typeface="Arial" panose="020B0604020202020204" pitchFamily="34" charset="0"/>
                        <a:buChar char="•"/>
                      </a:pPr>
                      <a:r>
                        <a:rPr lang="es-419" sz="1200">
                          <a:solidFill>
                            <a:srgbClr val="000000"/>
                          </a:solidFill>
                        </a:rPr>
                        <a:t>Prioridad UPD</a:t>
                      </a:r>
                    </a:p>
                  </a:txBody>
                  <a:tcPr/>
                </a:tc>
                <a:tc>
                  <a:txBody>
                    <a:bodyPr/>
                    <a:lstStyle/>
                    <a:p>
                      <a:pPr marL="171450" indent="-171450" rtl="0">
                        <a:buFont typeface="Arial" panose="020B0604020202020204" pitchFamily="34" charset="0"/>
                        <a:buChar char="•"/>
                      </a:pPr>
                      <a:r>
                        <a:rPr lang="es-419" sz="1200" dirty="0">
                          <a:solidFill>
                            <a:srgbClr val="000000"/>
                          </a:solidFill>
                        </a:rPr>
                        <a:t>Latencia </a:t>
                      </a:r>
                      <a:r>
                        <a:rPr lang="es-419" sz="1200" u="sng" dirty="0">
                          <a:solidFill>
                            <a:srgbClr val="000000"/>
                          </a:solidFill>
                        </a:rPr>
                        <a:t>&lt;</a:t>
                      </a:r>
                      <a:r>
                        <a:rPr lang="es-419" sz="1200" dirty="0">
                          <a:solidFill>
                            <a:srgbClr val="000000"/>
                          </a:solidFill>
                        </a:rPr>
                        <a:t> 150 ms</a:t>
                      </a:r>
                    </a:p>
                    <a:p>
                      <a:pPr marL="171450" indent="-171450" rtl="0">
                        <a:buFont typeface="Arial" panose="020B0604020202020204" pitchFamily="34" charset="0"/>
                        <a:buChar char="•"/>
                      </a:pPr>
                      <a:r>
                        <a:rPr lang="es-419" sz="1200" dirty="0" err="1">
                          <a:solidFill>
                            <a:srgbClr val="000000"/>
                          </a:solidFill>
                        </a:rPr>
                        <a:t>Jitter</a:t>
                      </a:r>
                      <a:r>
                        <a:rPr lang="es-419" sz="1200" dirty="0">
                          <a:solidFill>
                            <a:srgbClr val="000000"/>
                          </a:solidFill>
                        </a:rPr>
                        <a:t> </a:t>
                      </a:r>
                      <a:r>
                        <a:rPr lang="es-419" sz="1200" u="sng" dirty="0">
                          <a:solidFill>
                            <a:srgbClr val="000000"/>
                          </a:solidFill>
                        </a:rPr>
                        <a:t>&lt;</a:t>
                      </a:r>
                      <a:r>
                        <a:rPr lang="es-419" sz="1200" dirty="0">
                          <a:solidFill>
                            <a:srgbClr val="000000"/>
                          </a:solidFill>
                        </a:rPr>
                        <a:t> 30 ms</a:t>
                      </a:r>
                    </a:p>
                    <a:p>
                      <a:pPr marL="171450" indent="-171450" rtl="0">
                        <a:buFont typeface="Arial" panose="020B0604020202020204" pitchFamily="34" charset="0"/>
                        <a:buChar char="•"/>
                      </a:pPr>
                      <a:r>
                        <a:rPr lang="es-419" sz="1200" dirty="0">
                          <a:solidFill>
                            <a:srgbClr val="000000"/>
                          </a:solidFill>
                        </a:rPr>
                        <a:t>Pérdida </a:t>
                      </a:r>
                      <a:r>
                        <a:rPr lang="es-419" sz="1200" u="sng" dirty="0">
                          <a:solidFill>
                            <a:srgbClr val="000000"/>
                          </a:solidFill>
                        </a:rPr>
                        <a:t>&lt;</a:t>
                      </a:r>
                      <a:r>
                        <a:rPr lang="es-419" sz="1200" dirty="0">
                          <a:solidFill>
                            <a:srgbClr val="000000"/>
                          </a:solidFill>
                        </a:rPr>
                        <a:t> 1% ancho de banda (30-128 Kbps)</a:t>
                      </a:r>
                    </a:p>
                  </a:txBody>
                  <a:tcPr/>
                </a:tc>
                <a:extLst>
                  <a:ext uri="{0D108BD9-81ED-4DB2-BD59-A6C34878D82A}">
                    <a16:rowId xmlns:a16="http://schemas.microsoft.com/office/drawing/2014/main" xmlns="" val="3849654457"/>
                  </a:ext>
                </a:extLst>
              </a:tr>
            </a:tbl>
          </a:graphicData>
        </a:graphic>
      </p:graphicFrame>
    </p:spTree>
    <p:extLst>
      <p:ext uri="{BB962C8B-B14F-4D97-AF65-F5344CB8AC3E}">
        <p14:creationId xmlns:p14="http://schemas.microsoft.com/office/powerpoint/2010/main" xmlns="" val="90158365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1600"/>
              <a:t>Características del tráfico </a:t>
            </a:r>
            <a:r>
              <a:rPr lang="en-US" dirty="0"/>
              <a:t/>
            </a:r>
            <a:br>
              <a:rPr lang="en-US" dirty="0"/>
            </a:br>
            <a:r>
              <a:rPr lang="es-419" sz="2400"/>
              <a:t>Video</a:t>
            </a:r>
          </a:p>
        </p:txBody>
      </p:sp>
      <p:sp>
        <p:nvSpPr>
          <p:cNvPr id="4" name="Content Placeholder 3">
            <a:extLst>
              <a:ext uri="{FF2B5EF4-FFF2-40B4-BE49-F238E27FC236}">
                <a16:creationId xmlns:a16="http://schemas.microsoft.com/office/drawing/2014/main" xmlns="" id="{50693879-5816-3444-9D50-A12F1F37F5DE}"/>
              </a:ext>
            </a:extLst>
          </p:cNvPr>
          <p:cNvSpPr>
            <a:spLocks noGrp="1"/>
          </p:cNvSpPr>
          <p:nvPr>
            <p:ph idx="1"/>
          </p:nvPr>
        </p:nvSpPr>
        <p:spPr>
          <a:xfrm>
            <a:off x="431972" y="622669"/>
            <a:ext cx="7913516" cy="1887782"/>
          </a:xfrm>
        </p:spPr>
        <p:txBody>
          <a:bodyPr/>
          <a:lstStyle/>
          <a:p>
            <a:pPr marL="0" indent="0" algn="l" rtl="0"/>
            <a:r>
              <a:rPr lang="es-419" sz="1600" dirty="0">
                <a:solidFill>
                  <a:srgbClr val="000000"/>
                </a:solidFill>
              </a:rPr>
              <a:t>El tráfico de video tiende a ser impredecible, inconsistente y explosivo. En comparación con la transmisión de voz, el video es menos resistente a pérdidas y tiene un mayor volumen de datos por paquete. </a:t>
            </a:r>
          </a:p>
          <a:p>
            <a:pPr marL="285750" indent="-285750" algn="l" rtl="0">
              <a:buFont typeface="Arial" panose="020B0604020202020204" pitchFamily="34" charset="0"/>
              <a:buChar char="•"/>
            </a:pPr>
            <a:r>
              <a:rPr lang="es-419" sz="1600" dirty="0">
                <a:solidFill>
                  <a:srgbClr val="000000"/>
                </a:solidFill>
              </a:rPr>
              <a:t>La cantidad y el tamaño de los paquetes de video varían cada 33 ms según el contenido del video.</a:t>
            </a:r>
          </a:p>
          <a:p>
            <a:pPr marL="285750" indent="-285750" algn="l" rtl="0">
              <a:buFont typeface="Arial" panose="020B0604020202020204" pitchFamily="34" charset="0"/>
              <a:buChar char="•"/>
            </a:pPr>
            <a:r>
              <a:rPr lang="es-419" sz="1600" dirty="0">
                <a:solidFill>
                  <a:srgbClr val="000000"/>
                </a:solidFill>
              </a:rPr>
              <a:t>Los puertos UDP, como el 554, se utilizan para el Protocolo de transmisión en tiempo real (RSTP) y se les debe dar prioridad sobre otro tráfico de red menos sensible al retraso.</a:t>
            </a:r>
          </a:p>
          <a:p>
            <a:pPr marL="285750" indent="-285750" algn="l" rtl="0">
              <a:buFont typeface="Arial" panose="020B0604020202020204" pitchFamily="34" charset="0"/>
              <a:buChar char="•"/>
            </a:pPr>
            <a:r>
              <a:rPr lang="es-419" sz="1600" dirty="0">
                <a:solidFill>
                  <a:srgbClr val="000000"/>
                </a:solidFill>
              </a:rPr>
              <a:t>La latencia no debe ser superior a 400 milisegundos (ms). El </a:t>
            </a:r>
            <a:r>
              <a:rPr lang="es-419" sz="1600" dirty="0" err="1">
                <a:solidFill>
                  <a:srgbClr val="000000"/>
                </a:solidFill>
              </a:rPr>
              <a:t>jitter</a:t>
            </a:r>
            <a:r>
              <a:rPr lang="es-419" sz="1600" dirty="0">
                <a:solidFill>
                  <a:srgbClr val="000000"/>
                </a:solidFill>
              </a:rPr>
              <a:t> no deben ser de más de 50 ms, y la pérdida de paquetes de video no debe ser superior al 1%. El tráfico de video requiere al menos 384 Kbps de ancho de banda.</a:t>
            </a:r>
          </a:p>
        </p:txBody>
      </p:sp>
      <p:graphicFrame>
        <p:nvGraphicFramePr>
          <p:cNvPr id="6" name="Content Placeholder 6">
            <a:extLst>
              <a:ext uri="{FF2B5EF4-FFF2-40B4-BE49-F238E27FC236}">
                <a16:creationId xmlns:a16="http://schemas.microsoft.com/office/drawing/2014/main" xmlns="" id="{6271B857-75B2-401C-A2CE-5F060B5F156B}"/>
              </a:ext>
            </a:extLst>
          </p:cNvPr>
          <p:cNvGraphicFramePr>
            <a:graphicFrameLocks/>
          </p:cNvGraphicFramePr>
          <p:nvPr>
            <p:extLst>
              <p:ext uri="{D42A27DB-BD31-4B8C-83A1-F6EECF244321}">
                <p14:modId xmlns:p14="http://schemas.microsoft.com/office/powerpoint/2010/main" xmlns="" val="936328712"/>
              </p:ext>
            </p:extLst>
          </p:nvPr>
        </p:nvGraphicFramePr>
        <p:xfrm>
          <a:off x="1894061" y="3636271"/>
          <a:ext cx="5355878" cy="1331914"/>
        </p:xfrm>
        <a:graphic>
          <a:graphicData uri="http://schemas.openxmlformats.org/drawingml/2006/table">
            <a:tbl>
              <a:tblPr firstRow="1" bandRow="1">
                <a:tableStyleId>{5C22544A-7EE6-4342-B048-85BDC9FD1C3A}</a:tableStyleId>
              </a:tblPr>
              <a:tblGrid>
                <a:gridCol w="2711190">
                  <a:extLst>
                    <a:ext uri="{9D8B030D-6E8A-4147-A177-3AD203B41FA5}">
                      <a16:colId xmlns:a16="http://schemas.microsoft.com/office/drawing/2014/main" xmlns="" val="3729139006"/>
                    </a:ext>
                  </a:extLst>
                </a:gridCol>
                <a:gridCol w="2644688">
                  <a:extLst>
                    <a:ext uri="{9D8B030D-6E8A-4147-A177-3AD203B41FA5}">
                      <a16:colId xmlns:a16="http://schemas.microsoft.com/office/drawing/2014/main" xmlns="" val="2623022619"/>
                    </a:ext>
                  </a:extLst>
                </a:gridCol>
              </a:tblGrid>
              <a:tr h="170896">
                <a:tc>
                  <a:txBody>
                    <a:bodyPr/>
                    <a:lstStyle/>
                    <a:p>
                      <a:pPr rtl="0"/>
                      <a:r>
                        <a:rPr lang="es-419" sz="1200"/>
                        <a:t>Características del tráfico de video</a:t>
                      </a:r>
                    </a:p>
                  </a:txBody>
                  <a:tcPr/>
                </a:tc>
                <a:tc>
                  <a:txBody>
                    <a:bodyPr/>
                    <a:lstStyle/>
                    <a:p>
                      <a:pPr rtl="0"/>
                      <a:r>
                        <a:rPr lang="es-419" sz="1200"/>
                        <a:t>Requisitos unidireccionales</a:t>
                      </a:r>
                    </a:p>
                  </a:txBody>
                  <a:tcPr/>
                </a:tc>
                <a:extLst>
                  <a:ext uri="{0D108BD9-81ED-4DB2-BD59-A6C34878D82A}">
                    <a16:rowId xmlns:a16="http://schemas.microsoft.com/office/drawing/2014/main" xmlns="" val="2583676789"/>
                  </a:ext>
                </a:extLst>
              </a:tr>
              <a:tr h="1057594">
                <a:tc>
                  <a:txBody>
                    <a:bodyPr/>
                    <a:lstStyle/>
                    <a:p>
                      <a:pPr marL="171450" indent="-171450" rtl="0">
                        <a:buFont typeface="Arial" panose="020B0604020202020204" pitchFamily="34" charset="0"/>
                        <a:buChar char="•"/>
                      </a:pPr>
                      <a:r>
                        <a:rPr lang="es-419" sz="1200">
                          <a:solidFill>
                            <a:srgbClr val="000000"/>
                          </a:solidFill>
                        </a:rPr>
                        <a:t>Explosivo</a:t>
                      </a:r>
                    </a:p>
                    <a:p>
                      <a:pPr marL="171450" indent="-171450" rtl="0">
                        <a:buFont typeface="Arial" panose="020B0604020202020204" pitchFamily="34" charset="0"/>
                        <a:buChar char="•"/>
                      </a:pPr>
                      <a:r>
                        <a:rPr lang="es-419" sz="1200">
                          <a:solidFill>
                            <a:srgbClr val="000000"/>
                          </a:solidFill>
                        </a:rPr>
                        <a:t>Codicioso</a:t>
                      </a:r>
                    </a:p>
                    <a:p>
                      <a:pPr marL="171450" indent="-171450" rtl="0">
                        <a:buFont typeface="Arial" panose="020B0604020202020204" pitchFamily="34" charset="0"/>
                        <a:buChar char="•"/>
                      </a:pPr>
                      <a:r>
                        <a:rPr lang="es-419" sz="1200">
                          <a:solidFill>
                            <a:srgbClr val="000000"/>
                          </a:solidFill>
                        </a:rPr>
                        <a:t>Sensible a las caídas</a:t>
                      </a:r>
                    </a:p>
                    <a:p>
                      <a:pPr marL="171450" indent="-171450" rtl="0">
                        <a:buFont typeface="Arial" panose="020B0604020202020204" pitchFamily="34" charset="0"/>
                        <a:buChar char="•"/>
                      </a:pPr>
                      <a:r>
                        <a:rPr lang="es-419" sz="1200">
                          <a:solidFill>
                            <a:srgbClr val="000000"/>
                          </a:solidFill>
                        </a:rPr>
                        <a:t>Sensible al retraso</a:t>
                      </a:r>
                    </a:p>
                    <a:p>
                      <a:pPr marL="171450" indent="-171450" rtl="0">
                        <a:buFont typeface="Arial" panose="020B0604020202020204" pitchFamily="34" charset="0"/>
                        <a:buChar char="•"/>
                      </a:pPr>
                      <a:r>
                        <a:rPr lang="es-419" sz="1200">
                          <a:solidFill>
                            <a:srgbClr val="000000"/>
                          </a:solidFill>
                        </a:rPr>
                        <a:t>Prioridad UPD</a:t>
                      </a:r>
                    </a:p>
                  </a:txBody>
                  <a:tcPr/>
                </a:tc>
                <a:tc>
                  <a:txBody>
                    <a:bodyPr/>
                    <a:lstStyle/>
                    <a:p>
                      <a:pPr marL="171450" indent="-171450" rtl="0">
                        <a:buFont typeface="Arial" panose="020B0604020202020204" pitchFamily="34" charset="0"/>
                        <a:buChar char="•"/>
                      </a:pPr>
                      <a:r>
                        <a:rPr lang="es-419" sz="1200" dirty="0">
                          <a:solidFill>
                            <a:srgbClr val="000000"/>
                          </a:solidFill>
                        </a:rPr>
                        <a:t>Latencia </a:t>
                      </a:r>
                      <a:r>
                        <a:rPr lang="es-419" sz="1200" u="sng" dirty="0">
                          <a:solidFill>
                            <a:srgbClr val="000000"/>
                          </a:solidFill>
                        </a:rPr>
                        <a:t>&lt;</a:t>
                      </a:r>
                      <a:r>
                        <a:rPr lang="es-419" sz="1200" dirty="0">
                          <a:solidFill>
                            <a:srgbClr val="000000"/>
                          </a:solidFill>
                        </a:rPr>
                        <a:t> 200-400 ms</a:t>
                      </a:r>
                    </a:p>
                    <a:p>
                      <a:pPr marL="171450" indent="-171450" rtl="0">
                        <a:buFont typeface="Arial" panose="020B0604020202020204" pitchFamily="34" charset="0"/>
                        <a:buChar char="•"/>
                      </a:pPr>
                      <a:r>
                        <a:rPr lang="es-419" sz="1200" dirty="0" err="1">
                          <a:solidFill>
                            <a:srgbClr val="000000"/>
                          </a:solidFill>
                        </a:rPr>
                        <a:t>Jitter</a:t>
                      </a:r>
                      <a:r>
                        <a:rPr lang="es-419" sz="1200" dirty="0">
                          <a:solidFill>
                            <a:srgbClr val="000000"/>
                          </a:solidFill>
                        </a:rPr>
                        <a:t> </a:t>
                      </a:r>
                      <a:r>
                        <a:rPr lang="es-419" sz="1200" u="sng" dirty="0">
                          <a:solidFill>
                            <a:srgbClr val="000000"/>
                          </a:solidFill>
                        </a:rPr>
                        <a:t>&lt;</a:t>
                      </a:r>
                      <a:r>
                        <a:rPr lang="es-419" sz="1200" dirty="0">
                          <a:solidFill>
                            <a:srgbClr val="000000"/>
                          </a:solidFill>
                        </a:rPr>
                        <a:t> 30-50 ms</a:t>
                      </a:r>
                    </a:p>
                    <a:p>
                      <a:pPr marL="171450" indent="-171450" rtl="0">
                        <a:buFont typeface="Arial" panose="020B0604020202020204" pitchFamily="34" charset="0"/>
                        <a:buChar char="•"/>
                      </a:pPr>
                      <a:r>
                        <a:rPr lang="es-419" sz="1200" dirty="0">
                          <a:solidFill>
                            <a:srgbClr val="000000"/>
                          </a:solidFill>
                        </a:rPr>
                        <a:t>Pérdida </a:t>
                      </a:r>
                      <a:r>
                        <a:rPr lang="es-419" sz="1200" u="sng" dirty="0">
                          <a:solidFill>
                            <a:srgbClr val="000000"/>
                          </a:solidFill>
                        </a:rPr>
                        <a:t>&lt;</a:t>
                      </a:r>
                      <a:r>
                        <a:rPr lang="es-419" sz="1200" dirty="0">
                          <a:solidFill>
                            <a:srgbClr val="000000"/>
                          </a:solidFill>
                        </a:rPr>
                        <a:t> 0.1 – 1%</a:t>
                      </a:r>
                    </a:p>
                    <a:p>
                      <a:pPr marL="171450" indent="-171450" rtl="0">
                        <a:buFont typeface="Arial" panose="020B0604020202020204" pitchFamily="34" charset="0"/>
                        <a:buChar char="•"/>
                      </a:pPr>
                      <a:r>
                        <a:rPr lang="es-419" sz="1200" dirty="0" err="1">
                          <a:solidFill>
                            <a:srgbClr val="000000"/>
                          </a:solidFill>
                        </a:rPr>
                        <a:t>BandwidthAncho</a:t>
                      </a:r>
                      <a:r>
                        <a:rPr lang="es-419" sz="1200" dirty="0">
                          <a:solidFill>
                            <a:srgbClr val="000000"/>
                          </a:solidFill>
                        </a:rPr>
                        <a:t> de banda (384 Kbps - 20 Mbps)</a:t>
                      </a:r>
                    </a:p>
                  </a:txBody>
                  <a:tcPr/>
                </a:tc>
                <a:extLst>
                  <a:ext uri="{0D108BD9-81ED-4DB2-BD59-A6C34878D82A}">
                    <a16:rowId xmlns:a16="http://schemas.microsoft.com/office/drawing/2014/main" xmlns="" val="3849654457"/>
                  </a:ext>
                </a:extLst>
              </a:tr>
            </a:tbl>
          </a:graphicData>
        </a:graphic>
      </p:graphicFrame>
    </p:spTree>
    <p:extLst>
      <p:ext uri="{BB962C8B-B14F-4D97-AF65-F5344CB8AC3E}">
        <p14:creationId xmlns:p14="http://schemas.microsoft.com/office/powerpoint/2010/main" xmlns="" val="352749199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1600"/>
              <a:t>Características del tráfico </a:t>
            </a:r>
            <a:r>
              <a:rPr lang="en-US" dirty="0"/>
              <a:t/>
            </a:r>
            <a:br>
              <a:rPr lang="en-US" dirty="0"/>
            </a:br>
            <a:r>
              <a:rPr lang="es-419" sz="2400"/>
              <a:t>Datos</a:t>
            </a:r>
          </a:p>
        </p:txBody>
      </p:sp>
      <p:sp>
        <p:nvSpPr>
          <p:cNvPr id="4" name="Content Placeholder 3">
            <a:extLst>
              <a:ext uri="{FF2B5EF4-FFF2-40B4-BE49-F238E27FC236}">
                <a16:creationId xmlns:a16="http://schemas.microsoft.com/office/drawing/2014/main" xmlns="" id="{50693879-5816-3444-9D50-A12F1F37F5DE}"/>
              </a:ext>
            </a:extLst>
          </p:cNvPr>
          <p:cNvSpPr>
            <a:spLocks noGrp="1"/>
          </p:cNvSpPr>
          <p:nvPr>
            <p:ph idx="1"/>
          </p:nvPr>
        </p:nvSpPr>
        <p:spPr>
          <a:xfrm>
            <a:off x="431972" y="855419"/>
            <a:ext cx="7913516" cy="1887782"/>
          </a:xfrm>
        </p:spPr>
        <p:txBody>
          <a:bodyPr/>
          <a:lstStyle/>
          <a:p>
            <a:pPr marL="0" indent="0" algn="l" rtl="0"/>
            <a:r>
              <a:rPr lang="es-419" sz="1600">
                <a:solidFill>
                  <a:srgbClr val="000000"/>
                </a:solidFill>
              </a:rPr>
              <a:t>Las aplicaciones de datos que no toleran la pérdida de datos, como el correo electrónico y las páginas web, utilizan TCP para garantizar que si los paquetes se pierden en tránsito, se reenviarán. </a:t>
            </a:r>
          </a:p>
          <a:p>
            <a:pPr marL="285750" indent="-285750" algn="l" rtl="0">
              <a:buFont typeface="Arial" panose="020B0604020202020204" pitchFamily="34" charset="0"/>
              <a:buChar char="•"/>
            </a:pPr>
            <a:r>
              <a:rPr lang="es-419" sz="1600">
                <a:solidFill>
                  <a:srgbClr val="000000"/>
                </a:solidFill>
              </a:rPr>
              <a:t>El tráfico de datos puede ser fluido o puede tener estallidos. </a:t>
            </a:r>
          </a:p>
          <a:p>
            <a:pPr marL="285750" indent="-285750" algn="l" rtl="0">
              <a:buFont typeface="Arial" panose="020B0604020202020204" pitchFamily="34" charset="0"/>
              <a:buChar char="•"/>
            </a:pPr>
            <a:r>
              <a:rPr lang="es-419" sz="1600">
                <a:solidFill>
                  <a:srgbClr val="000000"/>
                </a:solidFill>
              </a:rPr>
              <a:t>El tráfico de control de red generalmente es elegante y predecible.</a:t>
            </a:r>
          </a:p>
          <a:p>
            <a:pPr marL="0" indent="0" algn="l" rtl="0"/>
            <a:r>
              <a:rPr lang="es-419" sz="1600">
                <a:solidFill>
                  <a:srgbClr val="000000"/>
                </a:solidFill>
              </a:rPr>
              <a:t>Algunas aplicaciones TCP pueden consumir una gran parte de la capacidad de la red. El FTP ocupará tanto ancho de banda como pueda obtener cuando usted descargue un archivo grande, como una película o un juego.</a:t>
            </a:r>
          </a:p>
        </p:txBody>
      </p:sp>
      <p:graphicFrame>
        <p:nvGraphicFramePr>
          <p:cNvPr id="6" name="Content Placeholder 6">
            <a:extLst>
              <a:ext uri="{FF2B5EF4-FFF2-40B4-BE49-F238E27FC236}">
                <a16:creationId xmlns:a16="http://schemas.microsoft.com/office/drawing/2014/main" xmlns="" id="{6271B857-75B2-401C-A2CE-5F060B5F156B}"/>
              </a:ext>
            </a:extLst>
          </p:cNvPr>
          <p:cNvGraphicFramePr>
            <a:graphicFrameLocks/>
          </p:cNvGraphicFramePr>
          <p:nvPr>
            <p:extLst>
              <p:ext uri="{D42A27DB-BD31-4B8C-83A1-F6EECF244321}">
                <p14:modId xmlns:p14="http://schemas.microsoft.com/office/powerpoint/2010/main" xmlns="" val="113355254"/>
              </p:ext>
            </p:extLst>
          </p:nvPr>
        </p:nvGraphicFramePr>
        <p:xfrm>
          <a:off x="2921617" y="3266573"/>
          <a:ext cx="2934225" cy="1331914"/>
        </p:xfrm>
        <a:graphic>
          <a:graphicData uri="http://schemas.openxmlformats.org/drawingml/2006/table">
            <a:tbl>
              <a:tblPr firstRow="1" bandRow="1">
                <a:tableStyleId>{5C22544A-7EE6-4342-B048-85BDC9FD1C3A}</a:tableStyleId>
              </a:tblPr>
              <a:tblGrid>
                <a:gridCol w="2934225">
                  <a:extLst>
                    <a:ext uri="{9D8B030D-6E8A-4147-A177-3AD203B41FA5}">
                      <a16:colId xmlns:a16="http://schemas.microsoft.com/office/drawing/2014/main" xmlns="" val="3729139006"/>
                    </a:ext>
                  </a:extLst>
                </a:gridCol>
              </a:tblGrid>
              <a:tr h="170896">
                <a:tc>
                  <a:txBody>
                    <a:bodyPr/>
                    <a:lstStyle/>
                    <a:p>
                      <a:pPr rtl="0"/>
                      <a:r>
                        <a:rPr lang="es-419" sz="1200"/>
                        <a:t>Características del tráfico de datos</a:t>
                      </a:r>
                    </a:p>
                  </a:txBody>
                  <a:tcPr/>
                </a:tc>
                <a:extLst>
                  <a:ext uri="{0D108BD9-81ED-4DB2-BD59-A6C34878D82A}">
                    <a16:rowId xmlns:a16="http://schemas.microsoft.com/office/drawing/2014/main" xmlns="" val="2583676789"/>
                  </a:ext>
                </a:extLst>
              </a:tr>
              <a:tr h="1057594">
                <a:tc>
                  <a:txBody>
                    <a:bodyPr/>
                    <a:lstStyle/>
                    <a:p>
                      <a:pPr marL="171450" indent="-171450" rtl="0">
                        <a:buFont typeface="Arial" panose="020B0604020202020204" pitchFamily="34" charset="0"/>
                        <a:buChar char="•"/>
                      </a:pPr>
                      <a:r>
                        <a:rPr lang="es-419" sz="1200">
                          <a:solidFill>
                            <a:srgbClr val="000000"/>
                          </a:solidFill>
                        </a:rPr>
                        <a:t>Suave/explosivo</a:t>
                      </a:r>
                    </a:p>
                    <a:p>
                      <a:pPr marL="171450" indent="-171450" rtl="0">
                        <a:buFont typeface="Arial" panose="020B0604020202020204" pitchFamily="34" charset="0"/>
                        <a:buChar char="•"/>
                      </a:pPr>
                      <a:r>
                        <a:rPr lang="es-419" sz="1200">
                          <a:solidFill>
                            <a:srgbClr val="000000"/>
                          </a:solidFill>
                        </a:rPr>
                        <a:t>Benigno /codicioso</a:t>
                      </a:r>
                    </a:p>
                    <a:p>
                      <a:pPr marL="171450" indent="-171450" rtl="0">
                        <a:buFont typeface="Arial" panose="020B0604020202020204" pitchFamily="34" charset="0"/>
                        <a:buChar char="•"/>
                      </a:pPr>
                      <a:r>
                        <a:rPr lang="es-419" sz="1200">
                          <a:solidFill>
                            <a:srgbClr val="000000"/>
                          </a:solidFill>
                        </a:rPr>
                        <a:t>Insensible a las caídas</a:t>
                      </a:r>
                    </a:p>
                    <a:p>
                      <a:pPr marL="171450" indent="-171450" rtl="0">
                        <a:buFont typeface="Arial" panose="020B0604020202020204" pitchFamily="34" charset="0"/>
                        <a:buChar char="•"/>
                      </a:pPr>
                      <a:r>
                        <a:rPr lang="es-419" sz="1200">
                          <a:solidFill>
                            <a:srgbClr val="000000"/>
                          </a:solidFill>
                        </a:rPr>
                        <a:t>Insensible al retraso</a:t>
                      </a:r>
                    </a:p>
                    <a:p>
                      <a:pPr marL="171450" indent="-171450" rtl="0">
                        <a:buFont typeface="Arial" panose="020B0604020202020204" pitchFamily="34" charset="0"/>
                        <a:buChar char="•"/>
                      </a:pPr>
                      <a:r>
                        <a:rPr lang="es-419" sz="1200">
                          <a:solidFill>
                            <a:srgbClr val="000000"/>
                          </a:solidFill>
                        </a:rPr>
                        <a:t>Retransmisiones de TCP</a:t>
                      </a:r>
                    </a:p>
                  </a:txBody>
                  <a:tcPr/>
                </a:tc>
                <a:extLst>
                  <a:ext uri="{0D108BD9-81ED-4DB2-BD59-A6C34878D82A}">
                    <a16:rowId xmlns:a16="http://schemas.microsoft.com/office/drawing/2014/main" xmlns="" val="3849654457"/>
                  </a:ext>
                </a:extLst>
              </a:tr>
            </a:tbl>
          </a:graphicData>
        </a:graphic>
      </p:graphicFrame>
    </p:spTree>
    <p:extLst>
      <p:ext uri="{BB962C8B-B14F-4D97-AF65-F5344CB8AC3E}">
        <p14:creationId xmlns:p14="http://schemas.microsoft.com/office/powerpoint/2010/main" xmlns="" val="151777609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1600"/>
              <a:t>Características del tráfico</a:t>
            </a:r>
            <a:r>
              <a:rPr lang="en-US" dirty="0"/>
              <a:t/>
            </a:r>
            <a:br>
              <a:rPr lang="en-US" dirty="0"/>
            </a:br>
            <a:r>
              <a:rPr lang="es-419" sz="2400"/>
              <a:t>Datos (Cont.)</a:t>
            </a:r>
          </a:p>
        </p:txBody>
      </p:sp>
      <p:sp>
        <p:nvSpPr>
          <p:cNvPr id="4" name="Content Placeholder 3">
            <a:extLst>
              <a:ext uri="{FF2B5EF4-FFF2-40B4-BE49-F238E27FC236}">
                <a16:creationId xmlns:a16="http://schemas.microsoft.com/office/drawing/2014/main" xmlns="" id="{50693879-5816-3444-9D50-A12F1F37F5DE}"/>
              </a:ext>
            </a:extLst>
          </p:cNvPr>
          <p:cNvSpPr>
            <a:spLocks noGrp="1"/>
          </p:cNvSpPr>
          <p:nvPr>
            <p:ph idx="1"/>
          </p:nvPr>
        </p:nvSpPr>
        <p:spPr>
          <a:xfrm>
            <a:off x="431972" y="855419"/>
            <a:ext cx="7913516" cy="1293892"/>
          </a:xfrm>
        </p:spPr>
        <p:txBody>
          <a:bodyPr/>
          <a:lstStyle/>
          <a:p>
            <a:pPr marL="0" indent="0" algn="l" rtl="0"/>
            <a:r>
              <a:rPr lang="es-419" sz="1600">
                <a:solidFill>
                  <a:srgbClr val="000000"/>
                </a:solidFill>
              </a:rPr>
              <a:t>El tráfico de datos es relativamente insensible a las caídas y demoras en comparación con la voz y el video. La calidad de la experiencia o QoE es importante tener en cuenta con el tráfico de datos.</a:t>
            </a:r>
          </a:p>
          <a:p>
            <a:pPr marL="285750" indent="-285750" algn="l" rtl="0">
              <a:buFont typeface="Arial" panose="020B0604020202020204" pitchFamily="34" charset="0"/>
              <a:buChar char="•"/>
            </a:pPr>
            <a:r>
              <a:rPr lang="es-419" sz="1600">
                <a:solidFill>
                  <a:srgbClr val="000000"/>
                </a:solidFill>
              </a:rPr>
              <a:t>¿Los datos provienen de una aplicación interactiva?</a:t>
            </a:r>
          </a:p>
          <a:p>
            <a:pPr marL="285750" indent="-285750" algn="l" rtl="0">
              <a:buFont typeface="Arial" panose="020B0604020202020204" pitchFamily="34" charset="0"/>
              <a:buChar char="•"/>
            </a:pPr>
            <a:r>
              <a:rPr lang="es-419" sz="1600">
                <a:solidFill>
                  <a:srgbClr val="000000"/>
                </a:solidFill>
              </a:rPr>
              <a:t>¿Es la misión de datos crítica?</a:t>
            </a:r>
          </a:p>
          <a:p>
            <a:pPr marL="285750" indent="-285750" algn="l">
              <a:buFont typeface="Arial" panose="020B0604020202020204" pitchFamily="34" charset="0"/>
              <a:buChar char="•"/>
            </a:pPr>
            <a:endParaRPr lang="en-US" sz="1600" dirty="0">
              <a:solidFill>
                <a:srgbClr val="000000"/>
              </a:solidFill>
            </a:endParaRPr>
          </a:p>
        </p:txBody>
      </p:sp>
      <p:graphicFrame>
        <p:nvGraphicFramePr>
          <p:cNvPr id="5" name="Content Placeholder 6">
            <a:extLst>
              <a:ext uri="{FF2B5EF4-FFF2-40B4-BE49-F238E27FC236}">
                <a16:creationId xmlns:a16="http://schemas.microsoft.com/office/drawing/2014/main" xmlns="" id="{2C02D9A9-C94F-4801-811B-94DF0B733E93}"/>
              </a:ext>
            </a:extLst>
          </p:cNvPr>
          <p:cNvGraphicFramePr>
            <a:graphicFrameLocks/>
          </p:cNvGraphicFramePr>
          <p:nvPr>
            <p:extLst>
              <p:ext uri="{D42A27DB-BD31-4B8C-83A1-F6EECF244321}">
                <p14:modId xmlns:p14="http://schemas.microsoft.com/office/powerpoint/2010/main" xmlns="" val="4264553147"/>
              </p:ext>
            </p:extLst>
          </p:nvPr>
        </p:nvGraphicFramePr>
        <p:xfrm>
          <a:off x="508438" y="2743201"/>
          <a:ext cx="8280399" cy="1833880"/>
        </p:xfrm>
        <a:graphic>
          <a:graphicData uri="http://schemas.openxmlformats.org/drawingml/2006/table">
            <a:tbl>
              <a:tblPr firstRow="1" bandRow="1">
                <a:tableStyleId>{5C22544A-7EE6-4342-B048-85BDC9FD1C3A}</a:tableStyleId>
              </a:tblPr>
              <a:tblGrid>
                <a:gridCol w="1573025">
                  <a:extLst>
                    <a:ext uri="{9D8B030D-6E8A-4147-A177-3AD203B41FA5}">
                      <a16:colId xmlns:a16="http://schemas.microsoft.com/office/drawing/2014/main" xmlns="" val="3729139006"/>
                    </a:ext>
                  </a:extLst>
                </a:gridCol>
                <a:gridCol w="3373623">
                  <a:extLst>
                    <a:ext uri="{9D8B030D-6E8A-4147-A177-3AD203B41FA5}">
                      <a16:colId xmlns:a16="http://schemas.microsoft.com/office/drawing/2014/main" xmlns="" val="2623022619"/>
                    </a:ext>
                  </a:extLst>
                </a:gridCol>
                <a:gridCol w="3333751">
                  <a:extLst>
                    <a:ext uri="{9D8B030D-6E8A-4147-A177-3AD203B41FA5}">
                      <a16:colId xmlns:a16="http://schemas.microsoft.com/office/drawing/2014/main" xmlns="" val="1988913492"/>
                    </a:ext>
                  </a:extLst>
                </a:gridCol>
              </a:tblGrid>
              <a:tr h="370840">
                <a:tc>
                  <a:txBody>
                    <a:bodyPr/>
                    <a:lstStyle/>
                    <a:p>
                      <a:pPr rtl="0"/>
                      <a:r>
                        <a:rPr lang="es-419"/>
                        <a:t>Factor</a:t>
                      </a:r>
                    </a:p>
                  </a:txBody>
                  <a:tcPr/>
                </a:tc>
                <a:tc>
                  <a:txBody>
                    <a:bodyPr/>
                    <a:lstStyle/>
                    <a:p>
                      <a:pPr rtl="0"/>
                      <a:r>
                        <a:rPr lang="es-419"/>
                        <a:t>Misión crítica</a:t>
                      </a:r>
                    </a:p>
                  </a:txBody>
                  <a:tcPr/>
                </a:tc>
                <a:tc>
                  <a:txBody>
                    <a:bodyPr/>
                    <a:lstStyle/>
                    <a:p>
                      <a:pPr rtl="0"/>
                      <a:r>
                        <a:rPr lang="es-419"/>
                        <a:t>Misión no crítica</a:t>
                      </a:r>
                    </a:p>
                  </a:txBody>
                  <a:tcPr/>
                </a:tc>
                <a:extLst>
                  <a:ext uri="{0D108BD9-81ED-4DB2-BD59-A6C34878D82A}">
                    <a16:rowId xmlns:a16="http://schemas.microsoft.com/office/drawing/2014/main" xmlns="" val="2583676789"/>
                  </a:ext>
                </a:extLst>
              </a:tr>
              <a:tr h="370840">
                <a:tc>
                  <a:txBody>
                    <a:bodyPr/>
                    <a:lstStyle/>
                    <a:p>
                      <a:pPr rtl="0"/>
                      <a:r>
                        <a:rPr lang="es-419" sz="1200" b="1">
                          <a:solidFill>
                            <a:srgbClr val="000000"/>
                          </a:solidFill>
                        </a:rPr>
                        <a:t>Interactivo</a:t>
                      </a:r>
                    </a:p>
                  </a:txBody>
                  <a:tcPr/>
                </a:tc>
                <a:tc>
                  <a:txBody>
                    <a:bodyPr/>
                    <a:lstStyle/>
                    <a:p>
                      <a:pPr rtl="0"/>
                      <a:r>
                        <a:rPr lang="es-419" sz="1200">
                          <a:solidFill>
                            <a:srgbClr val="000000"/>
                          </a:solidFill>
                        </a:rPr>
                        <a:t>Prioriza la demora más baja de todo el tráfico de datos y se esfuerza por un tiempo de respuesta de 1 a 2 segundos.</a:t>
                      </a:r>
                    </a:p>
                  </a:txBody>
                  <a:tcPr/>
                </a:tc>
                <a:tc>
                  <a:txBody>
                    <a:bodyPr/>
                    <a:lstStyle/>
                    <a:p>
                      <a:pPr rtl="0"/>
                      <a:r>
                        <a:rPr lang="es-419" sz="1200">
                          <a:solidFill>
                            <a:srgbClr val="000000"/>
                          </a:solidFill>
                        </a:rPr>
                        <a:t>Las aplicaciones podrían beneficiarse con una demora más baja.</a:t>
                      </a:r>
                    </a:p>
                  </a:txBody>
                  <a:tcPr/>
                </a:tc>
                <a:extLst>
                  <a:ext uri="{0D108BD9-81ED-4DB2-BD59-A6C34878D82A}">
                    <a16:rowId xmlns:a16="http://schemas.microsoft.com/office/drawing/2014/main" xmlns="" val="3849654457"/>
                  </a:ext>
                </a:extLst>
              </a:tr>
              <a:tr h="370840">
                <a:tc>
                  <a:txBody>
                    <a:bodyPr/>
                    <a:lstStyle/>
                    <a:p>
                      <a:pPr rtl="0"/>
                      <a:r>
                        <a:rPr lang="es-419" sz="1200" b="1">
                          <a:solidFill>
                            <a:srgbClr val="000000"/>
                          </a:solidFill>
                        </a:rPr>
                        <a:t>No interactivo</a:t>
                      </a:r>
                    </a:p>
                  </a:txBody>
                  <a:tcPr/>
                </a:tc>
                <a:tc>
                  <a:txBody>
                    <a:bodyPr/>
                    <a:lstStyle/>
                    <a:p>
                      <a:pPr rtl="0"/>
                      <a:r>
                        <a:rPr lang="es-419" sz="1200">
                          <a:solidFill>
                            <a:srgbClr val="000000"/>
                          </a:solidFill>
                        </a:rPr>
                        <a:t>La demora puede variar enormemente siempre que se suministre el ancho de banda mínimo necesario.</a:t>
                      </a:r>
                    </a:p>
                  </a:txBody>
                  <a:tcPr/>
                </a:tc>
                <a:tc>
                  <a:txBody>
                    <a:bodyPr/>
                    <a:lstStyle/>
                    <a:p>
                      <a:pPr rtl="0"/>
                      <a:r>
                        <a:rPr lang="es-419" sz="1200">
                          <a:solidFill>
                            <a:srgbClr val="000000"/>
                          </a:solidFill>
                        </a:rPr>
                        <a:t>Obtiene cualquier ancho de banda sobrante una vez que hayan satisfecho todas las necesidades de voz, video y de otras aplicaciones de datos.</a:t>
                      </a:r>
                    </a:p>
                  </a:txBody>
                  <a:tcPr/>
                </a:tc>
                <a:extLst>
                  <a:ext uri="{0D108BD9-81ED-4DB2-BD59-A6C34878D82A}">
                    <a16:rowId xmlns:a16="http://schemas.microsoft.com/office/drawing/2014/main" xmlns="" val="235735172"/>
                  </a:ext>
                </a:extLst>
              </a:tr>
            </a:tbl>
          </a:graphicData>
        </a:graphic>
      </p:graphicFrame>
    </p:spTree>
    <p:extLst>
      <p:ext uri="{BB962C8B-B14F-4D97-AF65-F5344CB8AC3E}">
        <p14:creationId xmlns:p14="http://schemas.microsoft.com/office/powerpoint/2010/main" xmlns="" val="41098792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pPr rtl="0"/>
            <a:r>
              <a:rPr lang="es-419">
                <a:solidFill>
                  <a:schemeClr val="accent5">
                    <a:lumMod val="40000"/>
                    <a:lumOff val="60000"/>
                  </a:schemeClr>
                </a:solidFill>
              </a:rPr>
              <a:t>9.3 – Algoritmos de puesta en cola</a:t>
            </a:r>
          </a:p>
        </p:txBody>
      </p:sp>
    </p:spTree>
    <p:custDataLst>
      <p:tags r:id="rId1"/>
    </p:custDataLst>
    <p:extLst>
      <p:ext uri="{BB962C8B-B14F-4D97-AF65-F5344CB8AC3E}">
        <p14:creationId xmlns:p14="http://schemas.microsoft.com/office/powerpoint/2010/main" xmlns="" val="575486500"/>
      </p:ext>
    </p:extLst>
  </p:cSld>
  <p:clrMapOvr>
    <a:masterClrMapping/>
  </p:clrMapOvr>
  <p:transition spd="slow">
    <p:wip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1600"/>
              <a:t>Algoritmos de puesta en cola</a:t>
            </a:r>
            <a:r>
              <a:rPr lang="en-US" dirty="0"/>
              <a:t/>
            </a:r>
            <a:br>
              <a:rPr lang="en-US" dirty="0"/>
            </a:br>
            <a:r>
              <a:rPr lang="es-419" sz="2400"/>
              <a:t>Resumen de colas</a:t>
            </a:r>
          </a:p>
        </p:txBody>
      </p:sp>
      <p:sp>
        <p:nvSpPr>
          <p:cNvPr id="4" name="Content Placeholder 3">
            <a:extLst>
              <a:ext uri="{FF2B5EF4-FFF2-40B4-BE49-F238E27FC236}">
                <a16:creationId xmlns:a16="http://schemas.microsoft.com/office/drawing/2014/main" xmlns="" id="{50693879-5816-3444-9D50-A12F1F37F5DE}"/>
              </a:ext>
            </a:extLst>
          </p:cNvPr>
          <p:cNvSpPr>
            <a:spLocks noGrp="1"/>
          </p:cNvSpPr>
          <p:nvPr>
            <p:ph idx="1"/>
          </p:nvPr>
        </p:nvSpPr>
        <p:spPr>
          <a:xfrm>
            <a:off x="431972" y="855418"/>
            <a:ext cx="7913516" cy="3759111"/>
          </a:xfrm>
        </p:spPr>
        <p:txBody>
          <a:bodyPr/>
          <a:lstStyle/>
          <a:p>
            <a:pPr marL="0" indent="0" algn="l" rtl="0"/>
            <a:r>
              <a:rPr lang="es-419" sz="1600">
                <a:solidFill>
                  <a:srgbClr val="000000"/>
                </a:solidFill>
              </a:rPr>
              <a:t>La política de la QoS implementada por el administrador de la red se activa cuando se produce una congestión en el enlace. La puesta en cola es una herramienta administrativa para la congestión que puede almacenar en búfer, priorizar, y, si corresponde, reordenar los paquetes antes de que estos se transmitan al destino.</a:t>
            </a:r>
          </a:p>
          <a:p>
            <a:pPr marL="0" indent="0" algn="l"/>
            <a:endParaRPr lang="en-US" sz="1600" dirty="0">
              <a:solidFill>
                <a:srgbClr val="000000"/>
              </a:solidFill>
            </a:endParaRPr>
          </a:p>
          <a:p>
            <a:pPr marL="0" indent="0" algn="l" rtl="0"/>
            <a:r>
              <a:rPr lang="es-419" sz="1600">
                <a:solidFill>
                  <a:srgbClr val="000000"/>
                </a:solidFill>
              </a:rPr>
              <a:t>Hay varios algoritmos de colas disponibles:</a:t>
            </a:r>
          </a:p>
          <a:p>
            <a:pPr marL="358835" lvl="1" indent="-285750" rtl="0">
              <a:buFont typeface="Arial" panose="020B0604020202020204" pitchFamily="34" charset="0"/>
              <a:buChar char="•"/>
            </a:pPr>
            <a:r>
              <a:rPr lang="es-419" sz="1600">
                <a:solidFill>
                  <a:srgbClr val="000000"/>
                </a:solidFill>
              </a:rPr>
              <a:t>Primero en entrar, primero en salir (FIFO)</a:t>
            </a:r>
          </a:p>
          <a:p>
            <a:pPr marL="358835" lvl="1" indent="-285750" rtl="0">
              <a:buFont typeface="Arial" panose="020B0604020202020204" pitchFamily="34" charset="0"/>
              <a:buChar char="•"/>
            </a:pPr>
            <a:r>
              <a:rPr lang="es-419" sz="1600">
                <a:solidFill>
                  <a:srgbClr val="000000"/>
                </a:solidFill>
              </a:rPr>
              <a:t>Mecanismo de cola equitativo ponderado (WFQ)</a:t>
            </a:r>
          </a:p>
          <a:p>
            <a:pPr marL="358835" lvl="1" indent="-285750" rtl="0">
              <a:buFont typeface="Arial" panose="020B0604020202020204" pitchFamily="34" charset="0"/>
              <a:buChar char="•"/>
            </a:pPr>
            <a:r>
              <a:rPr lang="es-419" sz="1600">
                <a:solidFill>
                  <a:srgbClr val="000000"/>
                </a:solidFill>
              </a:rPr>
              <a:t>Mecanismo de cola de espera equitativo y ponderado basado en clases (CBWFQ)</a:t>
            </a:r>
          </a:p>
          <a:p>
            <a:pPr marL="358835" lvl="1" indent="-285750" rtl="0">
              <a:buFont typeface="Arial" panose="020B0604020202020204" pitchFamily="34" charset="0"/>
              <a:buChar char="•"/>
            </a:pPr>
            <a:r>
              <a:rPr lang="es-419" sz="1600">
                <a:solidFill>
                  <a:srgbClr val="000000"/>
                </a:solidFill>
              </a:rPr>
              <a:t>Mecanismo de cola de baja latencia (LLQ)</a:t>
            </a:r>
          </a:p>
        </p:txBody>
      </p:sp>
    </p:spTree>
    <p:extLst>
      <p:ext uri="{BB962C8B-B14F-4D97-AF65-F5344CB8AC3E}">
        <p14:creationId xmlns:p14="http://schemas.microsoft.com/office/powerpoint/2010/main" xmlns="" val="62423173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1600"/>
              <a:t>Algoritmo de colas</a:t>
            </a:r>
            <a:r>
              <a:rPr lang="en-US" dirty="0"/>
              <a:t/>
            </a:r>
            <a:br>
              <a:rPr lang="en-US" dirty="0"/>
            </a:br>
            <a:r>
              <a:rPr lang="es-419" sz="2400"/>
              <a:t>Primero en entrar, primero en salir</a:t>
            </a:r>
          </a:p>
        </p:txBody>
      </p:sp>
      <p:sp>
        <p:nvSpPr>
          <p:cNvPr id="4" name="Content Placeholder 3">
            <a:extLst>
              <a:ext uri="{FF2B5EF4-FFF2-40B4-BE49-F238E27FC236}">
                <a16:creationId xmlns:a16="http://schemas.microsoft.com/office/drawing/2014/main" xmlns="" id="{50693879-5816-3444-9D50-A12F1F37F5DE}"/>
              </a:ext>
            </a:extLst>
          </p:cNvPr>
          <p:cNvSpPr>
            <a:spLocks noGrp="1"/>
          </p:cNvSpPr>
          <p:nvPr>
            <p:ph idx="1"/>
          </p:nvPr>
        </p:nvSpPr>
        <p:spPr>
          <a:xfrm>
            <a:off x="431972" y="855418"/>
            <a:ext cx="7913516" cy="1807395"/>
          </a:xfrm>
        </p:spPr>
        <p:txBody>
          <a:bodyPr/>
          <a:lstStyle/>
          <a:p>
            <a:pPr marL="285750" indent="-285750" algn="l" rtl="0">
              <a:buFont typeface="Arial" panose="020B0604020202020204" pitchFamily="34" charset="0"/>
              <a:buChar char="•"/>
            </a:pPr>
            <a:r>
              <a:rPr lang="es-419" sz="1600">
                <a:solidFill>
                  <a:srgbClr val="000000"/>
                </a:solidFill>
              </a:rPr>
              <a:t>Primero en entrar, primero en salir (FIFO) almacenando buffers y reenviando paquetes en el orden de llegada.</a:t>
            </a:r>
          </a:p>
          <a:p>
            <a:pPr marL="285750" indent="-285750" algn="l" rtl="0">
              <a:buFont typeface="Arial" panose="020B0604020202020204" pitchFamily="34" charset="0"/>
              <a:buChar char="•"/>
            </a:pPr>
            <a:r>
              <a:rPr lang="es-419" sz="1600">
                <a:solidFill>
                  <a:srgbClr val="000000"/>
                </a:solidFill>
              </a:rPr>
              <a:t>FIFO no tiene concepto de prioridad ni clases de tráfico, por lo que no toma decisiones sobre la prioridad de los paquetes.</a:t>
            </a:r>
          </a:p>
          <a:p>
            <a:pPr marL="358835" lvl="1" indent="-285750" rtl="0">
              <a:buFont typeface="Arial" panose="020B0604020202020204" pitchFamily="34" charset="0"/>
              <a:buChar char="•"/>
            </a:pPr>
            <a:r>
              <a:rPr lang="es-419" sz="1600">
                <a:solidFill>
                  <a:srgbClr val="000000"/>
                </a:solidFill>
              </a:rPr>
              <a:t>Hay una sola cola, y todos los paquetes se tratan por igual. </a:t>
            </a:r>
          </a:p>
          <a:p>
            <a:pPr marL="358835" lvl="1" indent="-285750" rtl="0">
              <a:buFont typeface="Arial" panose="020B0604020202020204" pitchFamily="34" charset="0"/>
              <a:buChar char="•"/>
            </a:pPr>
            <a:r>
              <a:rPr lang="es-419" sz="1600">
                <a:solidFill>
                  <a:srgbClr val="000000"/>
                </a:solidFill>
              </a:rPr>
              <a:t>Los paquetes se envían a una interfaz en el orden de llegada.</a:t>
            </a:r>
          </a:p>
        </p:txBody>
      </p:sp>
      <p:pic>
        <p:nvPicPr>
          <p:cNvPr id="2" name="Picture 1">
            <a:extLst>
              <a:ext uri="{FF2B5EF4-FFF2-40B4-BE49-F238E27FC236}">
                <a16:creationId xmlns:a16="http://schemas.microsoft.com/office/drawing/2014/main" xmlns="" id="{CB081BAF-76FA-4992-A3FF-D3567E53A9ED}"/>
              </a:ext>
            </a:extLst>
          </p:cNvPr>
          <p:cNvPicPr>
            <a:picLocks noChangeAspect="1"/>
          </p:cNvPicPr>
          <p:nvPr/>
        </p:nvPicPr>
        <p:blipFill>
          <a:blip r:embed="rId3"/>
          <a:stretch>
            <a:fillRect/>
          </a:stretch>
        </p:blipFill>
        <p:spPr>
          <a:xfrm>
            <a:off x="1593115" y="2662813"/>
            <a:ext cx="5475193" cy="2145410"/>
          </a:xfrm>
          <a:prstGeom prst="rect">
            <a:avLst/>
          </a:prstGeom>
        </p:spPr>
      </p:pic>
    </p:spTree>
    <p:extLst>
      <p:ext uri="{BB962C8B-B14F-4D97-AF65-F5344CB8AC3E}">
        <p14:creationId xmlns:p14="http://schemas.microsoft.com/office/powerpoint/2010/main" xmlns="" val="425889003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1600"/>
              <a:t>Algoritmos de puesta en cola</a:t>
            </a:r>
            <a:r>
              <a:rPr lang="en-US" dirty="0"/>
              <a:t/>
            </a:r>
            <a:br>
              <a:rPr lang="en-US" dirty="0"/>
            </a:br>
            <a:r>
              <a:rPr lang="es-419" sz="2400"/>
              <a:t>Mecanismo de cola equitativo ponderado (WFQ)</a:t>
            </a:r>
          </a:p>
        </p:txBody>
      </p:sp>
      <p:sp>
        <p:nvSpPr>
          <p:cNvPr id="4" name="Content Placeholder 3">
            <a:extLst>
              <a:ext uri="{FF2B5EF4-FFF2-40B4-BE49-F238E27FC236}">
                <a16:creationId xmlns:a16="http://schemas.microsoft.com/office/drawing/2014/main" xmlns="" id="{50693879-5816-3444-9D50-A12F1F37F5DE}"/>
              </a:ext>
            </a:extLst>
          </p:cNvPr>
          <p:cNvSpPr>
            <a:spLocks noGrp="1"/>
          </p:cNvSpPr>
          <p:nvPr>
            <p:ph idx="1"/>
          </p:nvPr>
        </p:nvSpPr>
        <p:spPr>
          <a:xfrm>
            <a:off x="431972" y="855417"/>
            <a:ext cx="4743343" cy="3820277"/>
          </a:xfrm>
        </p:spPr>
        <p:txBody>
          <a:bodyPr/>
          <a:lstStyle/>
          <a:p>
            <a:pPr marL="0" indent="0" algn="l" rtl="0"/>
            <a:r>
              <a:rPr lang="es-419" sz="1500" dirty="0">
                <a:solidFill>
                  <a:srgbClr val="000000"/>
                </a:solidFill>
              </a:rPr>
              <a:t>Las colas justas ponderadas (WFQ) son un método de programación automatizado que proporciona una asignación justa de ancho de banda a todo el tráfico de red. </a:t>
            </a:r>
          </a:p>
          <a:p>
            <a:pPr marL="285750" indent="-285750" algn="l" rtl="0">
              <a:buFont typeface="Arial" panose="020B0604020202020204" pitchFamily="34" charset="0"/>
              <a:buChar char="•"/>
            </a:pPr>
            <a:r>
              <a:rPr lang="es-419" sz="1500" dirty="0">
                <a:solidFill>
                  <a:srgbClr val="000000"/>
                </a:solidFill>
              </a:rPr>
              <a:t>WFQ aplica prioridad, o pesos, al tráfico identificado, lo clasifica en conversaciones o flujos y, a continuación, determina cuánto ancho de banda se permite cada flujo en relación con otros flujos.</a:t>
            </a:r>
          </a:p>
          <a:p>
            <a:pPr marL="285750" indent="-285750" algn="l" rtl="0">
              <a:buFont typeface="Arial" panose="020B0604020202020204" pitchFamily="34" charset="0"/>
              <a:buChar char="•"/>
            </a:pPr>
            <a:r>
              <a:rPr lang="es-419" sz="1500" dirty="0">
                <a:solidFill>
                  <a:srgbClr val="000000"/>
                </a:solidFill>
              </a:rPr>
              <a:t>WFQ clasifica el tráfico en diferentes flujos según las direcciones IP de origen y destino, las direcciones MAC, los números de puerto, el protocolo y el valor del Tipo de servicio (</a:t>
            </a:r>
            <a:r>
              <a:rPr lang="es-419" sz="1500" dirty="0" err="1">
                <a:solidFill>
                  <a:srgbClr val="000000"/>
                </a:solidFill>
              </a:rPr>
              <a:t>ToS</a:t>
            </a:r>
            <a:r>
              <a:rPr lang="es-419" sz="1500" dirty="0">
                <a:solidFill>
                  <a:srgbClr val="000000"/>
                </a:solidFill>
              </a:rPr>
              <a:t>).</a:t>
            </a:r>
          </a:p>
          <a:p>
            <a:pPr marL="285750" indent="-285750" algn="l" rtl="0">
              <a:buFont typeface="Arial" panose="020B0604020202020204" pitchFamily="34" charset="0"/>
              <a:buChar char="•"/>
            </a:pPr>
            <a:r>
              <a:rPr lang="es-419" sz="1500" dirty="0">
                <a:solidFill>
                  <a:srgbClr val="000000"/>
                </a:solidFill>
              </a:rPr>
              <a:t>WFQ no se utiliza con los túneles y el encriptado porque estas funciones modifican la información de contenido de paquete requerida por WFQ para la clasificación.</a:t>
            </a:r>
          </a:p>
        </p:txBody>
      </p:sp>
      <p:pic>
        <p:nvPicPr>
          <p:cNvPr id="5" name="Picture 4">
            <a:extLst>
              <a:ext uri="{FF2B5EF4-FFF2-40B4-BE49-F238E27FC236}">
                <a16:creationId xmlns:a16="http://schemas.microsoft.com/office/drawing/2014/main" xmlns="" id="{A73777F7-7346-4E18-806F-0CAE40BBA42F}"/>
              </a:ext>
            </a:extLst>
          </p:cNvPr>
          <p:cNvPicPr>
            <a:picLocks noChangeAspect="1"/>
          </p:cNvPicPr>
          <p:nvPr/>
        </p:nvPicPr>
        <p:blipFill>
          <a:blip r:embed="rId3"/>
          <a:stretch>
            <a:fillRect/>
          </a:stretch>
        </p:blipFill>
        <p:spPr>
          <a:xfrm>
            <a:off x="5288317" y="1641642"/>
            <a:ext cx="3423711" cy="1955800"/>
          </a:xfrm>
          <a:prstGeom prst="rect">
            <a:avLst/>
          </a:prstGeom>
        </p:spPr>
      </p:pic>
    </p:spTree>
    <p:extLst>
      <p:ext uri="{BB962C8B-B14F-4D97-AF65-F5344CB8AC3E}">
        <p14:creationId xmlns:p14="http://schemas.microsoft.com/office/powerpoint/2010/main" xmlns="" val="348424211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211244"/>
            <a:ext cx="8345488" cy="731837"/>
          </a:xfrm>
        </p:spPr>
        <p:txBody>
          <a:bodyPr/>
          <a:lstStyle/>
          <a:p>
            <a:pPr rtl="0"/>
            <a:r>
              <a:rPr lang="es-419" sz="1600" dirty="0"/>
              <a:t>Algoritmos de puesta en cola</a:t>
            </a:r>
            <a:r>
              <a:rPr lang="en-US" dirty="0"/>
              <a:t/>
            </a:r>
            <a:br>
              <a:rPr lang="en-US" dirty="0"/>
            </a:br>
            <a:r>
              <a:rPr lang="es-419" sz="2400" dirty="0"/>
              <a:t>Mecanismo de Cola de Espera Equitativo y Ponderado Basado en Clases (CBWFQ)</a:t>
            </a:r>
          </a:p>
        </p:txBody>
      </p:sp>
      <p:sp>
        <p:nvSpPr>
          <p:cNvPr id="4" name="Content Placeholder 3">
            <a:extLst>
              <a:ext uri="{FF2B5EF4-FFF2-40B4-BE49-F238E27FC236}">
                <a16:creationId xmlns:a16="http://schemas.microsoft.com/office/drawing/2014/main" xmlns="" id="{50693879-5816-3444-9D50-A12F1F37F5DE}"/>
              </a:ext>
            </a:extLst>
          </p:cNvPr>
          <p:cNvSpPr>
            <a:spLocks noGrp="1"/>
          </p:cNvSpPr>
          <p:nvPr>
            <p:ph idx="1"/>
          </p:nvPr>
        </p:nvSpPr>
        <p:spPr>
          <a:xfrm>
            <a:off x="431972" y="1171302"/>
            <a:ext cx="7913516" cy="3395035"/>
          </a:xfrm>
        </p:spPr>
        <p:txBody>
          <a:bodyPr/>
          <a:lstStyle/>
          <a:p>
            <a:pPr marL="0" indent="0" algn="l" rtl="0"/>
            <a:r>
              <a:rPr lang="es-419" sz="1500" dirty="0">
                <a:solidFill>
                  <a:srgbClr val="000000"/>
                </a:solidFill>
              </a:rPr>
              <a:t>La ponderación equitativa ponderada basada en clases (CBWFQ) amplía la funcionalidad estándar WFQ para proporcionar soporte para las clases de tráfico definidas por el usuario. </a:t>
            </a:r>
          </a:p>
          <a:p>
            <a:pPr marL="358835" lvl="1" indent="-285750" rtl="0">
              <a:buFont typeface="Arial" panose="020B0604020202020204" pitchFamily="34" charset="0"/>
              <a:buChar char="•"/>
            </a:pPr>
            <a:r>
              <a:rPr lang="es-419" sz="1500" dirty="0">
                <a:solidFill>
                  <a:srgbClr val="000000"/>
                </a:solidFill>
              </a:rPr>
              <a:t>Las clases de tráfico se definen en función de criterios de coincidencia que incluyen protocolos, listas de control de acceso (ACL) e interfaces de entrada. </a:t>
            </a:r>
          </a:p>
          <a:p>
            <a:pPr marL="358835" lvl="1" indent="-285750" rtl="0">
              <a:buFont typeface="Arial" panose="020B0604020202020204" pitchFamily="34" charset="0"/>
              <a:buChar char="•"/>
            </a:pPr>
            <a:r>
              <a:rPr lang="es-419" sz="1500" dirty="0">
                <a:solidFill>
                  <a:srgbClr val="000000"/>
                </a:solidFill>
              </a:rPr>
              <a:t>Los paquetes que cumplen los criterios de coincidencia para una clase constituyen el tráfico para esa clase.</a:t>
            </a:r>
          </a:p>
          <a:p>
            <a:pPr marL="358835" lvl="1" indent="-285750" rtl="0">
              <a:buFont typeface="Arial" panose="020B0604020202020204" pitchFamily="34" charset="0"/>
              <a:buChar char="•"/>
            </a:pPr>
            <a:r>
              <a:rPr lang="es-419" sz="1500" dirty="0">
                <a:solidFill>
                  <a:srgbClr val="000000"/>
                </a:solidFill>
              </a:rPr>
              <a:t>Se reserva una cola FIFO para cada clase, y el tráfico que pertenece a una clase se dirige a la cola para esa clase.</a:t>
            </a:r>
          </a:p>
          <a:p>
            <a:pPr marL="285750" indent="-285750" algn="l" rtl="0">
              <a:buFont typeface="Arial" panose="020B0604020202020204" pitchFamily="34" charset="0"/>
              <a:buChar char="•"/>
            </a:pPr>
            <a:r>
              <a:rPr lang="es-419" sz="1500" dirty="0">
                <a:solidFill>
                  <a:srgbClr val="000000"/>
                </a:solidFill>
              </a:rPr>
              <a:t>Se pueden asignar características a una clase, como ancho de banda, peso y límite máximo de paquetes. El ancho de banda asignado a una clase es el ancho de banda garantizado entregado durante la congestión.</a:t>
            </a:r>
          </a:p>
          <a:p>
            <a:pPr marL="285750" indent="-285750" algn="l" rtl="0">
              <a:buFont typeface="Arial" panose="020B0604020202020204" pitchFamily="34" charset="0"/>
              <a:buChar char="•"/>
            </a:pPr>
            <a:r>
              <a:rPr lang="es-419" sz="1500" dirty="0">
                <a:solidFill>
                  <a:srgbClr val="000000"/>
                </a:solidFill>
              </a:rPr>
              <a:t>Los paquetes que pertenecen a una clase están sujetos a los límites de ancho de banda y de cola, que es el número máximo de paquetes que se permite acumular en la cola, que caracterizan a la clase.</a:t>
            </a:r>
          </a:p>
        </p:txBody>
      </p:sp>
    </p:spTree>
    <p:extLst>
      <p:ext uri="{BB962C8B-B14F-4D97-AF65-F5344CB8AC3E}">
        <p14:creationId xmlns:p14="http://schemas.microsoft.com/office/powerpoint/2010/main" xmlns="" val="43308311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p:txBody>
          <a:bodyPr/>
          <a:lstStyle/>
          <a:p>
            <a:pPr rtl="0" eaLnBrk="1" hangingPunct="1"/>
            <a:r>
              <a:rPr lang="es-419"/>
              <a:t>Objetivos del módulo</a:t>
            </a:r>
          </a:p>
        </p:txBody>
      </p:sp>
      <p:sp>
        <p:nvSpPr>
          <p:cNvPr id="3" name="Rectangle 1">
            <a:extLst>
              <a:ext uri="{FF2B5EF4-FFF2-40B4-BE49-F238E27FC236}">
                <a16:creationId xmlns:a16="http://schemas.microsoft.com/office/drawing/2014/main" xmlns="" id="{B5758CB9-E7D6-4639-ACDC-3F86DC2D2F72}"/>
              </a:ext>
            </a:extLst>
          </p:cNvPr>
          <p:cNvSpPr>
            <a:spLocks noChangeArrowheads="1"/>
          </p:cNvSpPr>
          <p:nvPr/>
        </p:nvSpPr>
        <p:spPr bwMode="auto">
          <a:xfrm>
            <a:off x="169682" y="769893"/>
            <a:ext cx="8804635" cy="83099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419" sz="1600" b="1" i="0" u="none" strike="noStrike" cap="none" normalizeH="0" baseline="0">
                <a:ln>
                  <a:noFill/>
                </a:ln>
                <a:solidFill>
                  <a:schemeClr val="tx1"/>
                </a:solidFill>
                <a:effectLst/>
                <a:latin typeface="+mn-lt"/>
                <a:ea typeface="Calibri" panose="020F0502020204030204" pitchFamily="34" charset="0"/>
                <a:cs typeface="Calibri" panose="020F0502020204030204" pitchFamily="34" charset="0"/>
              </a:rPr>
              <a:t>Título de módulo: </a:t>
            </a:r>
            <a:r>
              <a:rPr kumimoji="0" lang="es-419" sz="1600" b="0" i="0" u="none" strike="noStrike" cap="none" normalizeH="0" baseline="0">
                <a:ln>
                  <a:noFill/>
                </a:ln>
                <a:solidFill>
                  <a:schemeClr val="tx1"/>
                </a:solidFill>
                <a:effectLst/>
                <a:latin typeface="+mn-lt"/>
                <a:ea typeface="Calibri" panose="020F0502020204030204" pitchFamily="34" charset="0"/>
                <a:cs typeface="Calibri" panose="020F0502020204030204" pitchFamily="34" charset="0"/>
              </a:rPr>
              <a:t>Conceptos de QoS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419" sz="1600" b="1" i="0" u="none" strike="noStrike" cap="none" normalizeH="0" baseline="0">
                <a:ln>
                  <a:noFill/>
                </a:ln>
                <a:solidFill>
                  <a:schemeClr val="tx1"/>
                </a:solidFill>
                <a:effectLst/>
                <a:latin typeface="+mn-lt"/>
                <a:ea typeface="Calibri" panose="020F0502020204030204" pitchFamily="34" charset="0"/>
                <a:cs typeface="Calibri" panose="020F0502020204030204" pitchFamily="34" charset="0"/>
              </a:rPr>
              <a:t>Objetivo del módulo</a:t>
            </a:r>
            <a:r>
              <a:rPr kumimoji="0" lang="es-419" sz="1600" b="0" i="0" u="none" strike="noStrike" cap="none" normalizeH="0" baseline="0">
                <a:ln>
                  <a:noFill/>
                </a:ln>
                <a:solidFill>
                  <a:schemeClr val="tx1"/>
                </a:solidFill>
                <a:effectLst/>
                <a:latin typeface="+mn-lt"/>
                <a:ea typeface="Calibri" panose="020F0502020204030204" pitchFamily="34" charset="0"/>
                <a:cs typeface="Calibri" panose="020F0502020204030204" pitchFamily="34" charset="0"/>
              </a:rPr>
              <a:t>: Explicar cómo los dispositivos de red implementan QoS</a:t>
            </a:r>
            <a:r>
              <a:rPr kumimoji="0" lang="es-419" sz="12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a:t>
            </a:r>
          </a:p>
        </p:txBody>
      </p:sp>
      <p:graphicFrame>
        <p:nvGraphicFramePr>
          <p:cNvPr id="2" name="Table 1">
            <a:extLst>
              <a:ext uri="{FF2B5EF4-FFF2-40B4-BE49-F238E27FC236}">
                <a16:creationId xmlns:a16="http://schemas.microsoft.com/office/drawing/2014/main" xmlns="" id="{E974E1EB-2DBE-496F-B0B0-6C44227DA401}"/>
              </a:ext>
            </a:extLst>
          </p:cNvPr>
          <p:cNvGraphicFramePr>
            <a:graphicFrameLocks noGrp="1"/>
          </p:cNvGraphicFramePr>
          <p:nvPr>
            <p:extLst>
              <p:ext uri="{D42A27DB-BD31-4B8C-83A1-F6EECF244321}">
                <p14:modId xmlns:p14="http://schemas.microsoft.com/office/powerpoint/2010/main" xmlns="" val="3641848748"/>
              </p:ext>
            </p:extLst>
          </p:nvPr>
        </p:nvGraphicFramePr>
        <p:xfrm>
          <a:off x="766914" y="1892353"/>
          <a:ext cx="7604088" cy="2498694"/>
        </p:xfrm>
        <a:graphic>
          <a:graphicData uri="http://schemas.openxmlformats.org/drawingml/2006/table">
            <a:tbl>
              <a:tblPr firstRow="1" firstCol="1" bandRow="1">
                <a:tableStyleId>{5C22544A-7EE6-4342-B048-85BDC9FD1C3A}</a:tableStyleId>
              </a:tblPr>
              <a:tblGrid>
                <a:gridCol w="2806465">
                  <a:extLst>
                    <a:ext uri="{9D8B030D-6E8A-4147-A177-3AD203B41FA5}">
                      <a16:colId xmlns:a16="http://schemas.microsoft.com/office/drawing/2014/main" xmlns="" val="1523797708"/>
                    </a:ext>
                  </a:extLst>
                </a:gridCol>
                <a:gridCol w="4797623">
                  <a:extLst>
                    <a:ext uri="{9D8B030D-6E8A-4147-A177-3AD203B41FA5}">
                      <a16:colId xmlns:a16="http://schemas.microsoft.com/office/drawing/2014/main" xmlns="" val="2750207184"/>
                    </a:ext>
                  </a:extLst>
                </a:gridCol>
              </a:tblGrid>
              <a:tr h="216347">
                <a:tc>
                  <a:txBody>
                    <a:bodyPr/>
                    <a:lstStyle/>
                    <a:p>
                      <a:pPr marL="0" marR="0" rtl="0">
                        <a:lnSpc>
                          <a:spcPct val="107000"/>
                        </a:lnSpc>
                        <a:spcBef>
                          <a:spcPts val="0"/>
                        </a:spcBef>
                        <a:spcAft>
                          <a:spcPts val="0"/>
                        </a:spcAft>
                      </a:pPr>
                      <a:r>
                        <a:rPr lang="es-419" sz="1400">
                          <a:effectLst/>
                          <a:latin typeface="+mn-lt"/>
                        </a:rPr>
                        <a:t>Título del tema</a:t>
                      </a:r>
                    </a:p>
                  </a:txBody>
                  <a:tcPr marL="68580" marR="68580" marT="0" marB="0" anchor="ctr"/>
                </a:tc>
                <a:tc>
                  <a:txBody>
                    <a:bodyPr/>
                    <a:lstStyle/>
                    <a:p>
                      <a:pPr marL="0" marR="0" rtl="0">
                        <a:lnSpc>
                          <a:spcPct val="107000"/>
                        </a:lnSpc>
                        <a:spcBef>
                          <a:spcPts val="0"/>
                        </a:spcBef>
                        <a:spcAft>
                          <a:spcPts val="0"/>
                        </a:spcAft>
                      </a:pPr>
                      <a:r>
                        <a:rPr lang="es-419" sz="1400">
                          <a:effectLst/>
                          <a:latin typeface="+mn-lt"/>
                        </a:rPr>
                        <a:t>Objetivo del tema</a:t>
                      </a:r>
                    </a:p>
                  </a:txBody>
                  <a:tcPr marL="68580" marR="68580" marT="0" marB="0" anchor="ctr"/>
                </a:tc>
                <a:extLst>
                  <a:ext uri="{0D108BD9-81ED-4DB2-BD59-A6C34878D82A}">
                    <a16:rowId xmlns:a16="http://schemas.microsoft.com/office/drawing/2014/main" xmlns="" val="1874061904"/>
                  </a:ext>
                </a:extLst>
              </a:tr>
              <a:tr h="444151">
                <a:tc>
                  <a:txBody>
                    <a:bodyPr/>
                    <a:lstStyle/>
                    <a:p>
                      <a:pPr marL="0" marR="0" rtl="0">
                        <a:lnSpc>
                          <a:spcPct val="107000"/>
                        </a:lnSpc>
                        <a:spcBef>
                          <a:spcPts val="0"/>
                        </a:spcBef>
                        <a:spcAft>
                          <a:spcPts val="0"/>
                        </a:spcAft>
                      </a:pPr>
                      <a:r>
                        <a:rPr lang="es-419" sz="1400">
                          <a:effectLst/>
                          <a:latin typeface="+mn-lt"/>
                        </a:rPr>
                        <a:t>Calidad de las transmisiones de red</a:t>
                      </a:r>
                    </a:p>
                  </a:txBody>
                  <a:tcPr marL="68580" marR="68580" marT="0" marB="0" anchor="ctr"/>
                </a:tc>
                <a:tc>
                  <a:txBody>
                    <a:bodyPr/>
                    <a:lstStyle/>
                    <a:p>
                      <a:pPr marL="0" marR="0" rtl="0">
                        <a:lnSpc>
                          <a:spcPct val="107000"/>
                        </a:lnSpc>
                        <a:spcBef>
                          <a:spcPts val="0"/>
                        </a:spcBef>
                        <a:spcAft>
                          <a:spcPts val="0"/>
                        </a:spcAft>
                      </a:pPr>
                      <a:r>
                        <a:rPr lang="es-419" sz="1400">
                          <a:latin typeface="+mn-lt"/>
                        </a:rPr>
                        <a:t>Explicar cómo las características de transmisión de red afectan la calidad.</a:t>
                      </a:r>
                    </a:p>
                  </a:txBody>
                  <a:tcPr marL="68580" marR="68580" marT="0" marB="0" anchor="ctr"/>
                </a:tc>
                <a:extLst>
                  <a:ext uri="{0D108BD9-81ED-4DB2-BD59-A6C34878D82A}">
                    <a16:rowId xmlns:a16="http://schemas.microsoft.com/office/drawing/2014/main" xmlns="" val="1646858405"/>
                  </a:ext>
                </a:extLst>
              </a:tr>
              <a:tr h="315930">
                <a:tc>
                  <a:txBody>
                    <a:bodyPr/>
                    <a:lstStyle/>
                    <a:p>
                      <a:pPr marL="0" marR="0" rtl="0">
                        <a:lnSpc>
                          <a:spcPct val="107000"/>
                        </a:lnSpc>
                        <a:spcBef>
                          <a:spcPts val="0"/>
                        </a:spcBef>
                        <a:spcAft>
                          <a:spcPts val="0"/>
                        </a:spcAft>
                      </a:pPr>
                      <a:r>
                        <a:rPr lang="es-419" sz="1400">
                          <a:effectLst/>
                          <a:latin typeface="+mn-lt"/>
                        </a:rPr>
                        <a:t>Características de tráfico</a:t>
                      </a:r>
                    </a:p>
                  </a:txBody>
                  <a:tcPr marL="68580" marR="68580" marT="0" marB="0" anchor="ctr"/>
                </a:tc>
                <a:tc>
                  <a:txBody>
                    <a:bodyPr/>
                    <a:lstStyle/>
                    <a:p>
                      <a:pPr marL="0" marR="0" rtl="0">
                        <a:lnSpc>
                          <a:spcPct val="107000"/>
                        </a:lnSpc>
                        <a:spcBef>
                          <a:spcPts val="0"/>
                        </a:spcBef>
                        <a:spcAft>
                          <a:spcPts val="0"/>
                        </a:spcAft>
                      </a:pPr>
                      <a:r>
                        <a:rPr lang="es-419" sz="1400">
                          <a:latin typeface="+mn-lt"/>
                        </a:rPr>
                        <a:t>Describir los requisitos de red mínimos para voz, video y tráfico de datos.</a:t>
                      </a:r>
                    </a:p>
                  </a:txBody>
                  <a:tcPr marL="68580" marR="68580" marT="0" marB="0" anchor="ctr"/>
                </a:tc>
                <a:extLst>
                  <a:ext uri="{0D108BD9-81ED-4DB2-BD59-A6C34878D82A}">
                    <a16:rowId xmlns:a16="http://schemas.microsoft.com/office/drawing/2014/main" xmlns="" val="1435904258"/>
                  </a:ext>
                </a:extLst>
              </a:tr>
              <a:tr h="444151">
                <a:tc>
                  <a:txBody>
                    <a:bodyPr/>
                    <a:lstStyle/>
                    <a:p>
                      <a:pPr marL="0" marR="0" rtl="0">
                        <a:lnSpc>
                          <a:spcPct val="107000"/>
                        </a:lnSpc>
                        <a:spcBef>
                          <a:spcPts val="0"/>
                        </a:spcBef>
                        <a:spcAft>
                          <a:spcPts val="0"/>
                        </a:spcAft>
                      </a:pPr>
                      <a:r>
                        <a:rPr lang="es-419" sz="1400">
                          <a:effectLst/>
                          <a:latin typeface="+mn-lt"/>
                          <a:ea typeface="Calibri" panose="020F0502020204030204" pitchFamily="34" charset="0"/>
                          <a:cs typeface="Times New Roman" panose="02020603050405020304" pitchFamily="18" charset="0"/>
                        </a:rPr>
                        <a:t>Algoritmo de formación de colas</a:t>
                      </a:r>
                    </a:p>
                  </a:txBody>
                  <a:tcPr marL="68580" marR="68580" marT="0" marB="0" anchor="ctr"/>
                </a:tc>
                <a:tc>
                  <a:txBody>
                    <a:bodyPr/>
                    <a:lstStyle/>
                    <a:p>
                      <a:pPr marL="0" marR="0" rtl="0">
                        <a:lnSpc>
                          <a:spcPct val="107000"/>
                        </a:lnSpc>
                        <a:spcBef>
                          <a:spcPts val="0"/>
                        </a:spcBef>
                        <a:spcAft>
                          <a:spcPts val="0"/>
                        </a:spcAft>
                      </a:pPr>
                      <a:r>
                        <a:rPr lang="es-419" sz="1400">
                          <a:latin typeface="+mn-lt"/>
                        </a:rPr>
                        <a:t>Describir los algoritmos de formación de colas utilizados por los dispositivos de red.</a:t>
                      </a:r>
                    </a:p>
                  </a:txBody>
                  <a:tcPr marL="68580" marR="68580" marT="0" marB="0" anchor="ctr"/>
                </a:tc>
                <a:extLst>
                  <a:ext uri="{0D108BD9-81ED-4DB2-BD59-A6C34878D82A}">
                    <a16:rowId xmlns:a16="http://schemas.microsoft.com/office/drawing/2014/main" xmlns="" val="131737215"/>
                  </a:ext>
                </a:extLst>
              </a:tr>
              <a:tr h="444151">
                <a:tc>
                  <a:txBody>
                    <a:bodyPr/>
                    <a:lstStyle/>
                    <a:p>
                      <a:pPr marL="0" marR="0" rtl="0">
                        <a:lnSpc>
                          <a:spcPct val="107000"/>
                        </a:lnSpc>
                        <a:spcBef>
                          <a:spcPts val="0"/>
                        </a:spcBef>
                        <a:spcAft>
                          <a:spcPts val="0"/>
                        </a:spcAft>
                      </a:pPr>
                      <a:r>
                        <a:rPr lang="es-419" sz="1400">
                          <a:effectLst/>
                          <a:latin typeface="+mn-lt"/>
                          <a:ea typeface="Calibri" panose="020F0502020204030204" pitchFamily="34" charset="0"/>
                          <a:cs typeface="Times New Roman" panose="02020603050405020304" pitchFamily="18" charset="0"/>
                        </a:rPr>
                        <a:t>Modelos de QoS</a:t>
                      </a:r>
                    </a:p>
                  </a:txBody>
                  <a:tcPr marL="68580" marR="68580" marT="0" marB="0" anchor="ctr"/>
                </a:tc>
                <a:tc>
                  <a:txBody>
                    <a:bodyPr/>
                    <a:lstStyle/>
                    <a:p>
                      <a:pPr marL="0" marR="0" rtl="0">
                        <a:lnSpc>
                          <a:spcPct val="107000"/>
                        </a:lnSpc>
                        <a:spcBef>
                          <a:spcPts val="0"/>
                        </a:spcBef>
                        <a:spcAft>
                          <a:spcPts val="0"/>
                        </a:spcAft>
                      </a:pPr>
                      <a:r>
                        <a:rPr lang="es-419" sz="1400">
                          <a:latin typeface="+mn-lt"/>
                        </a:rPr>
                        <a:t>Describir los diferentes modelos de QoS.</a:t>
                      </a:r>
                    </a:p>
                  </a:txBody>
                  <a:tcPr marL="68580" marR="68580" marT="0" marB="0" anchor="ctr"/>
                </a:tc>
                <a:extLst>
                  <a:ext uri="{0D108BD9-81ED-4DB2-BD59-A6C34878D82A}">
                    <a16:rowId xmlns:a16="http://schemas.microsoft.com/office/drawing/2014/main" xmlns="" val="2938732878"/>
                  </a:ext>
                </a:extLst>
              </a:tr>
              <a:tr h="444151">
                <a:tc>
                  <a:txBody>
                    <a:bodyPr/>
                    <a:lstStyle/>
                    <a:p>
                      <a:pPr marL="0" marR="0" rtl="0">
                        <a:lnSpc>
                          <a:spcPct val="107000"/>
                        </a:lnSpc>
                        <a:spcBef>
                          <a:spcPts val="0"/>
                        </a:spcBef>
                        <a:spcAft>
                          <a:spcPts val="0"/>
                        </a:spcAft>
                      </a:pPr>
                      <a:r>
                        <a:rPr lang="es-419" sz="1400">
                          <a:effectLst/>
                          <a:latin typeface="+mn-lt"/>
                          <a:ea typeface="Calibri" panose="020F0502020204030204" pitchFamily="34" charset="0"/>
                          <a:cs typeface="Times New Roman" panose="02020603050405020304" pitchFamily="18" charset="0"/>
                        </a:rPr>
                        <a:t>Técnicas de implementación de QoS</a:t>
                      </a:r>
                    </a:p>
                  </a:txBody>
                  <a:tcPr marL="68580" marR="68580" marT="0" marB="0" anchor="ctr"/>
                </a:tc>
                <a:tc>
                  <a:txBody>
                    <a:bodyPr/>
                    <a:lstStyle/>
                    <a:p>
                      <a:pPr marL="0" marR="0" rtl="0">
                        <a:lnSpc>
                          <a:spcPct val="107000"/>
                        </a:lnSpc>
                        <a:spcBef>
                          <a:spcPts val="0"/>
                        </a:spcBef>
                        <a:spcAft>
                          <a:spcPts val="0"/>
                        </a:spcAft>
                      </a:pPr>
                      <a:r>
                        <a:rPr lang="es-419" sz="1400" dirty="0">
                          <a:latin typeface="+mn-lt"/>
                        </a:rPr>
                        <a:t>Explicar cómo </a:t>
                      </a:r>
                      <a:r>
                        <a:rPr lang="es-419" sz="1400" dirty="0" err="1">
                          <a:latin typeface="+mn-lt"/>
                        </a:rPr>
                        <a:t>QoS</a:t>
                      </a:r>
                      <a:r>
                        <a:rPr lang="es-419" sz="1400" dirty="0">
                          <a:latin typeface="+mn-lt"/>
                        </a:rPr>
                        <a:t> utiliza mecanismos para garantizar la calidad de transmisión.</a:t>
                      </a:r>
                    </a:p>
                  </a:txBody>
                  <a:tcPr marL="68580" marR="68580" marT="0" marB="0" anchor="ctr"/>
                </a:tc>
                <a:extLst>
                  <a:ext uri="{0D108BD9-81ED-4DB2-BD59-A6C34878D82A}">
                    <a16:rowId xmlns:a16="http://schemas.microsoft.com/office/drawing/2014/main" xmlns="" val="420387754"/>
                  </a:ext>
                </a:extLst>
              </a:tr>
            </a:tbl>
          </a:graphicData>
        </a:graphic>
      </p:graphicFrame>
    </p:spTree>
    <p:custDataLst>
      <p:tags r:id="rId1"/>
    </p:custDataLst>
    <p:extLst>
      <p:ext uri="{BB962C8B-B14F-4D97-AF65-F5344CB8AC3E}">
        <p14:creationId xmlns:p14="http://schemas.microsoft.com/office/powerpoint/2010/main" xmlns="" val="111192384"/>
      </p:ext>
    </p:extLst>
  </p:cSld>
  <p:clrMapOvr>
    <a:masterClrMapping/>
  </p:clrMapOvr>
  <p:transition spd="slow">
    <p:wip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119104"/>
            <a:ext cx="8345488" cy="731837"/>
          </a:xfrm>
        </p:spPr>
        <p:txBody>
          <a:bodyPr/>
          <a:lstStyle/>
          <a:p>
            <a:pPr rtl="0"/>
            <a:r>
              <a:rPr lang="es-419" sz="1600" dirty="0"/>
              <a:t>Algoritmos de puesta en cola</a:t>
            </a:r>
            <a:r>
              <a:rPr lang="en-US" dirty="0"/>
              <a:t/>
            </a:r>
            <a:br>
              <a:rPr lang="en-US" dirty="0"/>
            </a:br>
            <a:r>
              <a:rPr lang="es-419" sz="2400" dirty="0"/>
              <a:t>Mecanismo de Cola de Espera Equitativo y Ponderado Basado en Clases (CBWFQ) (Cont.)</a:t>
            </a:r>
          </a:p>
        </p:txBody>
      </p:sp>
      <p:sp>
        <p:nvSpPr>
          <p:cNvPr id="4" name="Content Placeholder 3">
            <a:extLst>
              <a:ext uri="{FF2B5EF4-FFF2-40B4-BE49-F238E27FC236}">
                <a16:creationId xmlns:a16="http://schemas.microsoft.com/office/drawing/2014/main" xmlns="" id="{50693879-5816-3444-9D50-A12F1F37F5DE}"/>
              </a:ext>
            </a:extLst>
          </p:cNvPr>
          <p:cNvSpPr>
            <a:spLocks noGrp="1"/>
          </p:cNvSpPr>
          <p:nvPr>
            <p:ph idx="1"/>
          </p:nvPr>
        </p:nvSpPr>
        <p:spPr>
          <a:xfrm>
            <a:off x="431972" y="970046"/>
            <a:ext cx="7913516" cy="1807395"/>
          </a:xfrm>
        </p:spPr>
        <p:txBody>
          <a:bodyPr/>
          <a:lstStyle/>
          <a:p>
            <a:pPr marL="0" indent="0" algn="l" rtl="0"/>
            <a:r>
              <a:rPr lang="es-419" sz="1600" dirty="0">
                <a:solidFill>
                  <a:srgbClr val="000000"/>
                </a:solidFill>
              </a:rPr>
              <a:t>Una vez que una cola haya alcanzado su límite de cola configurado, el agregado de más paquetes a la clase hace que surtan efecto el descarte de cola o el descarte de paquetes, según cómo esté configurada la política de clase. </a:t>
            </a:r>
          </a:p>
          <a:p>
            <a:pPr marL="285750" indent="-285750" algn="l" rtl="0">
              <a:buFont typeface="Arial" panose="020B0604020202020204" pitchFamily="34" charset="0"/>
              <a:buChar char="•"/>
            </a:pPr>
            <a:r>
              <a:rPr lang="es-419" sz="1600" dirty="0">
                <a:solidFill>
                  <a:srgbClr val="000000"/>
                </a:solidFill>
              </a:rPr>
              <a:t>La caída de cola descarta cualquier paquete que llegue al final de una cola que haya agotado completamente sus recursos de retención de paquetes. </a:t>
            </a:r>
          </a:p>
          <a:p>
            <a:pPr marL="285750" indent="-285750" algn="l" rtl="0">
              <a:buFont typeface="Arial" panose="020B0604020202020204" pitchFamily="34" charset="0"/>
              <a:buChar char="•"/>
            </a:pPr>
            <a:r>
              <a:rPr lang="es-419" sz="1600" dirty="0">
                <a:solidFill>
                  <a:srgbClr val="000000"/>
                </a:solidFill>
              </a:rPr>
              <a:t>Esta es la respuesta de espera predeterminada para la congestión. El descarte de extremo final trata a todo el tráfico de la misma manera y no diferencia entre clases de servicios.</a:t>
            </a:r>
          </a:p>
        </p:txBody>
      </p:sp>
      <p:pic>
        <p:nvPicPr>
          <p:cNvPr id="2" name="Picture 1">
            <a:extLst>
              <a:ext uri="{FF2B5EF4-FFF2-40B4-BE49-F238E27FC236}">
                <a16:creationId xmlns:a16="http://schemas.microsoft.com/office/drawing/2014/main" xmlns="" id="{3D94E8F5-828C-4DBB-9BE3-B10C2DB9A77D}"/>
              </a:ext>
            </a:extLst>
          </p:cNvPr>
          <p:cNvPicPr>
            <a:picLocks noChangeAspect="1"/>
          </p:cNvPicPr>
          <p:nvPr/>
        </p:nvPicPr>
        <p:blipFill>
          <a:blip r:embed="rId3"/>
          <a:stretch>
            <a:fillRect/>
          </a:stretch>
        </p:blipFill>
        <p:spPr>
          <a:xfrm>
            <a:off x="3021465" y="3015650"/>
            <a:ext cx="4888837" cy="1953047"/>
          </a:xfrm>
          <a:prstGeom prst="rect">
            <a:avLst/>
          </a:prstGeom>
        </p:spPr>
      </p:pic>
    </p:spTree>
    <p:extLst>
      <p:ext uri="{BB962C8B-B14F-4D97-AF65-F5344CB8AC3E}">
        <p14:creationId xmlns:p14="http://schemas.microsoft.com/office/powerpoint/2010/main" xmlns="" val="385960000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1600"/>
              <a:t>Algoritmos de puesta en cola</a:t>
            </a:r>
            <a:r>
              <a:rPr lang="en-US" dirty="0"/>
              <a:t/>
            </a:r>
            <a:br>
              <a:rPr lang="en-US" dirty="0"/>
            </a:br>
            <a:r>
              <a:rPr lang="es-419" sz="2400"/>
              <a:t>Mecanismo de cola de baja latencia (LLQ)</a:t>
            </a:r>
          </a:p>
        </p:txBody>
      </p:sp>
      <p:sp>
        <p:nvSpPr>
          <p:cNvPr id="4" name="Content Placeholder 3">
            <a:extLst>
              <a:ext uri="{FF2B5EF4-FFF2-40B4-BE49-F238E27FC236}">
                <a16:creationId xmlns:a16="http://schemas.microsoft.com/office/drawing/2014/main" xmlns="" id="{50693879-5816-3444-9D50-A12F1F37F5DE}"/>
              </a:ext>
            </a:extLst>
          </p:cNvPr>
          <p:cNvSpPr>
            <a:spLocks noGrp="1"/>
          </p:cNvSpPr>
          <p:nvPr>
            <p:ph idx="1"/>
          </p:nvPr>
        </p:nvSpPr>
        <p:spPr>
          <a:xfrm>
            <a:off x="431972" y="855418"/>
            <a:ext cx="3875333" cy="3728614"/>
          </a:xfrm>
        </p:spPr>
        <p:txBody>
          <a:bodyPr/>
          <a:lstStyle/>
          <a:p>
            <a:pPr marL="0" indent="0" algn="l" rtl="0"/>
            <a:r>
              <a:rPr lang="es-419" sz="1600">
                <a:solidFill>
                  <a:srgbClr val="000000"/>
                </a:solidFill>
              </a:rPr>
              <a:t>La función de cola de baja latencia (LLQ) trae cola de prioridad estricta (PQ) a CBWFQ. </a:t>
            </a:r>
          </a:p>
          <a:p>
            <a:pPr marL="285750" indent="-285750" algn="l" rtl="0">
              <a:buFont typeface="Arial" panose="020B0604020202020204" pitchFamily="34" charset="0"/>
              <a:buChar char="•"/>
            </a:pPr>
            <a:r>
              <a:rPr lang="es-419" sz="1600">
                <a:solidFill>
                  <a:srgbClr val="000000"/>
                </a:solidFill>
              </a:rPr>
              <a:t>La estricta PQ permite que los paquetes sensibles al retraso, como la voz, se envíen antes que los paquetes en otras colas. </a:t>
            </a:r>
          </a:p>
          <a:p>
            <a:pPr marL="285750" indent="-285750" algn="l" rtl="0">
              <a:buFont typeface="Arial" panose="020B0604020202020204" pitchFamily="34" charset="0"/>
              <a:buChar char="•"/>
            </a:pPr>
            <a:r>
              <a:rPr lang="es-419" sz="1600">
                <a:solidFill>
                  <a:srgbClr val="000000"/>
                </a:solidFill>
              </a:rPr>
              <a:t>LLQ permite que los paquetes sensibles al retraso, como la voz, se envíen primero (antes que los paquetes en otras colas), dando a los paquetes sensibles al retraso un tratamiento preferencial sobre otro tráfico.</a:t>
            </a:r>
          </a:p>
          <a:p>
            <a:pPr marL="285750" indent="-285750" algn="l" rtl="0">
              <a:buFont typeface="Arial" panose="020B0604020202020204" pitchFamily="34" charset="0"/>
              <a:buChar char="•"/>
            </a:pPr>
            <a:r>
              <a:rPr lang="es-419" sz="1600">
                <a:solidFill>
                  <a:srgbClr val="000000"/>
                </a:solidFill>
              </a:rPr>
              <a:t>Cisco recomienda que sólo el tráfico de voz se dirija a la cola de prioridad.</a:t>
            </a:r>
          </a:p>
        </p:txBody>
      </p:sp>
      <p:pic>
        <p:nvPicPr>
          <p:cNvPr id="5" name="Picture 4">
            <a:extLst>
              <a:ext uri="{FF2B5EF4-FFF2-40B4-BE49-F238E27FC236}">
                <a16:creationId xmlns:a16="http://schemas.microsoft.com/office/drawing/2014/main" xmlns="" id="{67EA435C-EA05-4A91-877D-72D56A48645D}"/>
              </a:ext>
            </a:extLst>
          </p:cNvPr>
          <p:cNvPicPr>
            <a:picLocks noChangeAspect="1"/>
          </p:cNvPicPr>
          <p:nvPr/>
        </p:nvPicPr>
        <p:blipFill>
          <a:blip r:embed="rId3"/>
          <a:stretch>
            <a:fillRect/>
          </a:stretch>
        </p:blipFill>
        <p:spPr>
          <a:xfrm>
            <a:off x="4307305" y="1480241"/>
            <a:ext cx="4404723" cy="2183018"/>
          </a:xfrm>
          <a:prstGeom prst="rect">
            <a:avLst/>
          </a:prstGeom>
        </p:spPr>
      </p:pic>
    </p:spTree>
    <p:extLst>
      <p:ext uri="{BB962C8B-B14F-4D97-AF65-F5344CB8AC3E}">
        <p14:creationId xmlns:p14="http://schemas.microsoft.com/office/powerpoint/2010/main" xmlns="" val="238937314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pPr rtl="0"/>
            <a:r>
              <a:rPr lang="es-419">
                <a:solidFill>
                  <a:schemeClr val="accent5">
                    <a:lumMod val="40000"/>
                    <a:lumOff val="60000"/>
                  </a:schemeClr>
                </a:solidFill>
              </a:rPr>
              <a:t>9.4 Modelos de QoS</a:t>
            </a:r>
          </a:p>
        </p:txBody>
      </p:sp>
    </p:spTree>
    <p:custDataLst>
      <p:tags r:id="rId1"/>
    </p:custDataLst>
    <p:extLst>
      <p:ext uri="{BB962C8B-B14F-4D97-AF65-F5344CB8AC3E}">
        <p14:creationId xmlns:p14="http://schemas.microsoft.com/office/powerpoint/2010/main" xmlns="" val="2668109366"/>
      </p:ext>
    </p:extLst>
  </p:cSld>
  <p:clrMapOvr>
    <a:masterClrMapping/>
  </p:clrMapOvr>
  <p:transition spd="slow">
    <p:wip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1600"/>
              <a:t>Modelos de QoSs</a:t>
            </a:r>
            <a:r>
              <a:rPr lang="en-US" dirty="0"/>
              <a:t/>
            </a:r>
            <a:br>
              <a:rPr lang="en-US" dirty="0"/>
            </a:br>
            <a:r>
              <a:rPr lang="es-419" sz="2400"/>
              <a:t>Selección de un modelo adecuado de política de la QoS</a:t>
            </a:r>
          </a:p>
        </p:txBody>
      </p:sp>
      <p:sp>
        <p:nvSpPr>
          <p:cNvPr id="4" name="Content Placeholder 3">
            <a:extLst>
              <a:ext uri="{FF2B5EF4-FFF2-40B4-BE49-F238E27FC236}">
                <a16:creationId xmlns:a16="http://schemas.microsoft.com/office/drawing/2014/main" xmlns="" id="{50693879-5816-3444-9D50-A12F1F37F5DE}"/>
              </a:ext>
            </a:extLst>
          </p:cNvPr>
          <p:cNvSpPr>
            <a:spLocks noGrp="1"/>
          </p:cNvSpPr>
          <p:nvPr>
            <p:ph idx="1"/>
          </p:nvPr>
        </p:nvSpPr>
        <p:spPr>
          <a:xfrm>
            <a:off x="431972" y="855418"/>
            <a:ext cx="7913516" cy="1623831"/>
          </a:xfrm>
        </p:spPr>
        <p:txBody>
          <a:bodyPr/>
          <a:lstStyle/>
          <a:p>
            <a:pPr marL="0" indent="0" algn="l" rtl="0"/>
            <a:r>
              <a:rPr lang="es-419" sz="1600">
                <a:solidFill>
                  <a:srgbClr val="000000"/>
                </a:solidFill>
              </a:rPr>
              <a:t>Existen tres modelos para implementar QoS. QoS se implementa en una red utilizando IntServ o DiffServ. </a:t>
            </a:r>
          </a:p>
          <a:p>
            <a:pPr marL="358835" lvl="1" indent="-285750" rtl="0">
              <a:buFont typeface="Arial" panose="020B0604020202020204" pitchFamily="34" charset="0"/>
              <a:buChar char="•"/>
            </a:pPr>
            <a:r>
              <a:rPr lang="es-419">
                <a:solidFill>
                  <a:srgbClr val="000000"/>
                </a:solidFill>
              </a:rPr>
              <a:t>IntServ ofrece la mayor garantía de QoS, requiere muchos recursos y, por lo tanto, no es fácilmente escalable. </a:t>
            </a:r>
          </a:p>
          <a:p>
            <a:pPr marL="358835" lvl="1" indent="-285750" rtl="0">
              <a:buFont typeface="Arial" panose="020B0604020202020204" pitchFamily="34" charset="0"/>
              <a:buChar char="•"/>
            </a:pPr>
            <a:r>
              <a:rPr lang="es-419">
                <a:solidFill>
                  <a:srgbClr val="000000"/>
                </a:solidFill>
              </a:rPr>
              <a:t>DiffServ requiere menos recursos y es más escalable. </a:t>
            </a:r>
          </a:p>
          <a:p>
            <a:pPr marL="358835" lvl="1" indent="-285750" rtl="0">
              <a:buFont typeface="Arial" panose="020B0604020202020204" pitchFamily="34" charset="0"/>
              <a:buChar char="•"/>
            </a:pPr>
            <a:r>
              <a:rPr lang="es-419">
                <a:solidFill>
                  <a:srgbClr val="000000"/>
                </a:solidFill>
              </a:rPr>
              <a:t>IntServ y DiffServ a veces se implementan conjuntamente en implementaciones de QoS de red.</a:t>
            </a:r>
          </a:p>
        </p:txBody>
      </p:sp>
      <p:graphicFrame>
        <p:nvGraphicFramePr>
          <p:cNvPr id="6" name="Content Placeholder 6">
            <a:extLst>
              <a:ext uri="{FF2B5EF4-FFF2-40B4-BE49-F238E27FC236}">
                <a16:creationId xmlns:a16="http://schemas.microsoft.com/office/drawing/2014/main" xmlns="" id="{D6B0B70E-0306-4898-876F-D3BB4858E43A}"/>
              </a:ext>
            </a:extLst>
          </p:cNvPr>
          <p:cNvGraphicFramePr>
            <a:graphicFrameLocks/>
          </p:cNvGraphicFramePr>
          <p:nvPr>
            <p:extLst>
              <p:ext uri="{D42A27DB-BD31-4B8C-83A1-F6EECF244321}">
                <p14:modId xmlns:p14="http://schemas.microsoft.com/office/powerpoint/2010/main" xmlns="" val="983653368"/>
              </p:ext>
            </p:extLst>
          </p:nvPr>
        </p:nvGraphicFramePr>
        <p:xfrm>
          <a:off x="532337" y="2734973"/>
          <a:ext cx="8079325" cy="2194560"/>
        </p:xfrm>
        <a:graphic>
          <a:graphicData uri="http://schemas.openxmlformats.org/drawingml/2006/table">
            <a:tbl>
              <a:tblPr firstRow="1" bandRow="1">
                <a:tableStyleId>{5C22544A-7EE6-4342-B048-85BDC9FD1C3A}</a:tableStyleId>
              </a:tblPr>
              <a:tblGrid>
                <a:gridCol w="1497430">
                  <a:extLst>
                    <a:ext uri="{9D8B030D-6E8A-4147-A177-3AD203B41FA5}">
                      <a16:colId xmlns:a16="http://schemas.microsoft.com/office/drawing/2014/main" xmlns="" val="3729139006"/>
                    </a:ext>
                  </a:extLst>
                </a:gridCol>
                <a:gridCol w="6581895">
                  <a:extLst>
                    <a:ext uri="{9D8B030D-6E8A-4147-A177-3AD203B41FA5}">
                      <a16:colId xmlns:a16="http://schemas.microsoft.com/office/drawing/2014/main" xmlns="" val="2623022619"/>
                    </a:ext>
                  </a:extLst>
                </a:gridCol>
              </a:tblGrid>
              <a:tr h="273369">
                <a:tc>
                  <a:txBody>
                    <a:bodyPr/>
                    <a:lstStyle/>
                    <a:p>
                      <a:pPr rtl="0"/>
                      <a:r>
                        <a:rPr lang="es-419" sz="1200"/>
                        <a:t>Modelo</a:t>
                      </a:r>
                    </a:p>
                  </a:txBody>
                  <a:tcPr/>
                </a:tc>
                <a:tc>
                  <a:txBody>
                    <a:bodyPr/>
                    <a:lstStyle/>
                    <a:p>
                      <a:pPr rtl="0"/>
                      <a:r>
                        <a:rPr lang="es-419" sz="1200"/>
                        <a:t>Descripción</a:t>
                      </a:r>
                    </a:p>
                  </a:txBody>
                  <a:tcPr/>
                </a:tc>
                <a:extLst>
                  <a:ext uri="{0D108BD9-81ED-4DB2-BD59-A6C34878D82A}">
                    <a16:rowId xmlns:a16="http://schemas.microsoft.com/office/drawing/2014/main" xmlns="" val="2583676789"/>
                  </a:ext>
                </a:extLst>
              </a:tr>
              <a:tr h="412705">
                <a:tc>
                  <a:txBody>
                    <a:bodyPr/>
                    <a:lstStyle/>
                    <a:p>
                      <a:pPr rtl="0"/>
                      <a:r>
                        <a:rPr lang="es-419" sz="1200">
                          <a:solidFill>
                            <a:srgbClr val="000000"/>
                          </a:solidFill>
                        </a:rPr>
                        <a:t>Modelo de mejor esfuerzo</a:t>
                      </a:r>
                    </a:p>
                  </a:txBody>
                  <a:tcPr/>
                </a:tc>
                <a:tc>
                  <a:txBody>
                    <a:bodyPr/>
                    <a:lstStyle/>
                    <a:p>
                      <a:pPr marL="171450" indent="-171450" rtl="0">
                        <a:buFont typeface="Arial" panose="020B0604020202020204" pitchFamily="34" charset="0"/>
                        <a:buChar char="•"/>
                      </a:pPr>
                      <a:r>
                        <a:rPr lang="es-419" sz="1200"/>
                        <a:t>No es una implementación ya que QoS no está configurado explícitamente.</a:t>
                      </a:r>
                    </a:p>
                    <a:p>
                      <a:pPr marL="171450" indent="-171450" rtl="0">
                        <a:buFont typeface="Arial" panose="020B0604020202020204" pitchFamily="34" charset="0"/>
                        <a:buChar char="•"/>
                      </a:pPr>
                      <a:r>
                        <a:rPr lang="es-419" sz="1200"/>
                        <a:t>Se utiliza cuando no se requiere QoS.</a:t>
                      </a:r>
                    </a:p>
                  </a:txBody>
                  <a:tcPr/>
                </a:tc>
                <a:extLst>
                  <a:ext uri="{0D108BD9-81ED-4DB2-BD59-A6C34878D82A}">
                    <a16:rowId xmlns:a16="http://schemas.microsoft.com/office/drawing/2014/main" xmlns="" val="3849654457"/>
                  </a:ext>
                </a:extLst>
              </a:tr>
              <a:tr h="742869">
                <a:tc>
                  <a:txBody>
                    <a:bodyPr/>
                    <a:lstStyle/>
                    <a:p>
                      <a:pPr rtl="0"/>
                      <a:r>
                        <a:rPr lang="es-419" sz="1200">
                          <a:solidFill>
                            <a:srgbClr val="000000"/>
                          </a:solidFill>
                        </a:rPr>
                        <a:t>Servicios integrados (IntServ)</a:t>
                      </a:r>
                    </a:p>
                  </a:txBody>
                  <a:tcPr/>
                </a:tc>
                <a:tc>
                  <a:txBody>
                    <a:bodyPr/>
                    <a:lstStyle/>
                    <a:p>
                      <a:pPr marL="171450" indent="-171450" rtl="0">
                        <a:buFont typeface="Arial" panose="020B0604020202020204" pitchFamily="34" charset="0"/>
                        <a:buChar char="•"/>
                      </a:pPr>
                      <a:r>
                        <a:rPr lang="es-419" sz="1200"/>
                        <a:t>Proporciona QoS muy alta a los paquetes de IP con garantía de entrega.</a:t>
                      </a:r>
                    </a:p>
                    <a:p>
                      <a:pPr marL="171450" indent="-171450" rtl="0">
                        <a:buFont typeface="Arial" panose="020B0604020202020204" pitchFamily="34" charset="0"/>
                        <a:buChar char="•"/>
                      </a:pPr>
                      <a:r>
                        <a:rPr lang="es-419" sz="1200"/>
                        <a:t>Define un proceso de señalización para que las aplicaciones envíen señales a la red que requieren QoS especiales durante un período y que el ancho de banda debe reservarse.</a:t>
                      </a:r>
                    </a:p>
                    <a:p>
                      <a:pPr marL="171450" indent="-171450" rtl="0">
                        <a:buFont typeface="Arial" panose="020B0604020202020204" pitchFamily="34" charset="0"/>
                        <a:buChar char="•"/>
                      </a:pPr>
                      <a:r>
                        <a:rPr lang="es-419" sz="1200"/>
                        <a:t>IntServ puede limitar severamente la escalabilidad de una red.</a:t>
                      </a:r>
                    </a:p>
                  </a:txBody>
                  <a:tcPr/>
                </a:tc>
                <a:extLst>
                  <a:ext uri="{0D108BD9-81ED-4DB2-BD59-A6C34878D82A}">
                    <a16:rowId xmlns:a16="http://schemas.microsoft.com/office/drawing/2014/main" xmlns="" val="235735172"/>
                  </a:ext>
                </a:extLst>
              </a:tr>
              <a:tr h="577787">
                <a:tc>
                  <a:txBody>
                    <a:bodyPr/>
                    <a:lstStyle/>
                    <a:p>
                      <a:pPr rtl="0"/>
                      <a:r>
                        <a:rPr lang="es-419" sz="1200">
                          <a:solidFill>
                            <a:srgbClr val="000000"/>
                          </a:solidFill>
                        </a:rPr>
                        <a:t>Servicios diferenciados (DiffServ)</a:t>
                      </a:r>
                    </a:p>
                  </a:txBody>
                  <a:tcPr/>
                </a:tc>
                <a:tc>
                  <a:txBody>
                    <a:bodyPr/>
                    <a:lstStyle/>
                    <a:p>
                      <a:pPr marL="171450" indent="-171450" rtl="0">
                        <a:buFont typeface="Arial" panose="020B0604020202020204" pitchFamily="34" charset="0"/>
                        <a:buChar char="•"/>
                      </a:pPr>
                      <a:r>
                        <a:rPr lang="es-419" sz="1200"/>
                        <a:t>Proporciona alta escalabilidad y flexibilidad en la implementación de QoS.</a:t>
                      </a:r>
                    </a:p>
                    <a:p>
                      <a:pPr marL="171450" indent="-171450" rtl="0">
                        <a:buFont typeface="Arial" panose="020B0604020202020204" pitchFamily="34" charset="0"/>
                        <a:buChar char="•"/>
                      </a:pPr>
                      <a:r>
                        <a:rPr lang="es-419" sz="1200"/>
                        <a:t>Los dispositivos de red reconocen las clases de tráfico y proporcionan distintos niveles de QoS a diferentes clases de tráfico.</a:t>
                      </a:r>
                    </a:p>
                  </a:txBody>
                  <a:tcPr/>
                </a:tc>
                <a:extLst>
                  <a:ext uri="{0D108BD9-81ED-4DB2-BD59-A6C34878D82A}">
                    <a16:rowId xmlns:a16="http://schemas.microsoft.com/office/drawing/2014/main" xmlns="" val="354468046"/>
                  </a:ext>
                </a:extLst>
              </a:tr>
            </a:tbl>
          </a:graphicData>
        </a:graphic>
      </p:graphicFrame>
    </p:spTree>
    <p:extLst>
      <p:ext uri="{BB962C8B-B14F-4D97-AF65-F5344CB8AC3E}">
        <p14:creationId xmlns:p14="http://schemas.microsoft.com/office/powerpoint/2010/main" xmlns="" val="208548604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1600"/>
              <a:t>Modelos de QoS</a:t>
            </a:r>
            <a:r>
              <a:rPr lang="en-US" dirty="0"/>
              <a:t/>
            </a:r>
            <a:br>
              <a:rPr lang="en-US" dirty="0"/>
            </a:br>
            <a:r>
              <a:rPr lang="es-419" sz="2400"/>
              <a:t>Mejor Esfuerzo</a:t>
            </a:r>
          </a:p>
        </p:txBody>
      </p:sp>
      <p:sp>
        <p:nvSpPr>
          <p:cNvPr id="4" name="Content Placeholder 3">
            <a:extLst>
              <a:ext uri="{FF2B5EF4-FFF2-40B4-BE49-F238E27FC236}">
                <a16:creationId xmlns:a16="http://schemas.microsoft.com/office/drawing/2014/main" xmlns="" id="{50693879-5816-3444-9D50-A12F1F37F5DE}"/>
              </a:ext>
            </a:extLst>
          </p:cNvPr>
          <p:cNvSpPr>
            <a:spLocks noGrp="1"/>
          </p:cNvSpPr>
          <p:nvPr>
            <p:ph idx="1"/>
          </p:nvPr>
        </p:nvSpPr>
        <p:spPr>
          <a:xfrm>
            <a:off x="431972" y="855419"/>
            <a:ext cx="7913516" cy="1633446"/>
          </a:xfrm>
        </p:spPr>
        <p:txBody>
          <a:bodyPr/>
          <a:lstStyle/>
          <a:p>
            <a:pPr marL="0" indent="0" algn="l" rtl="0"/>
            <a:r>
              <a:rPr lang="es-419" sz="1600">
                <a:solidFill>
                  <a:srgbClr val="000000"/>
                </a:solidFill>
              </a:rPr>
              <a:t>El diseño básico de Internet es la entrega de paquetes de mejor esfuerzo y no ofrece garantías.</a:t>
            </a:r>
          </a:p>
          <a:p>
            <a:pPr marL="285750" indent="-285750" algn="l" rtl="0">
              <a:buFont typeface="Arial" panose="020B0604020202020204" pitchFamily="34" charset="0"/>
              <a:buChar char="•"/>
            </a:pPr>
            <a:r>
              <a:rPr lang="es-419" sz="1600">
                <a:solidFill>
                  <a:srgbClr val="000000"/>
                </a:solidFill>
              </a:rPr>
              <a:t>El modelo de mejor esfuerzo trata todos los paquetes de red de la misma manera, por lo que un mensaje de voz de emergencia se trata de la misma manera que se trata una fotografía digital adjunta a un correo electrónico.</a:t>
            </a:r>
          </a:p>
          <a:p>
            <a:pPr marL="285750" indent="-285750" algn="l" rtl="0">
              <a:buFont typeface="Arial" panose="020B0604020202020204" pitchFamily="34" charset="0"/>
              <a:buChar char="•"/>
            </a:pPr>
            <a:r>
              <a:rPr lang="es-419" sz="1600">
                <a:solidFill>
                  <a:srgbClr val="000000"/>
                </a:solidFill>
              </a:rPr>
              <a:t>Beneficios e inconvenientes del modelo de mejor esfuerzo:</a:t>
            </a:r>
          </a:p>
          <a:p>
            <a:pPr marL="0" indent="0" algn="l"/>
            <a:endParaRPr lang="en-US" sz="1600" dirty="0">
              <a:solidFill>
                <a:srgbClr val="000000"/>
              </a:solidFill>
            </a:endParaRPr>
          </a:p>
          <a:p>
            <a:pPr marL="0" indent="0" algn="l" rtl="0"/>
            <a:r>
              <a:rPr lang="es-419" sz="1600">
                <a:solidFill>
                  <a:srgbClr val="000000"/>
                </a:solidFill>
              </a:rPr>
              <a:t> </a:t>
            </a:r>
          </a:p>
        </p:txBody>
      </p:sp>
      <p:graphicFrame>
        <p:nvGraphicFramePr>
          <p:cNvPr id="6" name="Content Placeholder 6">
            <a:extLst>
              <a:ext uri="{FF2B5EF4-FFF2-40B4-BE49-F238E27FC236}">
                <a16:creationId xmlns:a16="http://schemas.microsoft.com/office/drawing/2014/main" xmlns="" id="{D6B0B70E-0306-4898-876F-D3BB4858E43A}"/>
              </a:ext>
            </a:extLst>
          </p:cNvPr>
          <p:cNvGraphicFramePr>
            <a:graphicFrameLocks/>
          </p:cNvGraphicFramePr>
          <p:nvPr>
            <p:extLst>
              <p:ext uri="{D42A27DB-BD31-4B8C-83A1-F6EECF244321}">
                <p14:modId xmlns:p14="http://schemas.microsoft.com/office/powerpoint/2010/main" xmlns="" val="2478919124"/>
              </p:ext>
            </p:extLst>
          </p:nvPr>
        </p:nvGraphicFramePr>
        <p:xfrm>
          <a:off x="431972" y="2654635"/>
          <a:ext cx="8079325" cy="1982096"/>
        </p:xfrm>
        <a:graphic>
          <a:graphicData uri="http://schemas.openxmlformats.org/drawingml/2006/table">
            <a:tbl>
              <a:tblPr firstRow="1" bandRow="1">
                <a:tableStyleId>{5C22544A-7EE6-4342-B048-85BDC9FD1C3A}</a:tableStyleId>
              </a:tblPr>
              <a:tblGrid>
                <a:gridCol w="3839239">
                  <a:extLst>
                    <a:ext uri="{9D8B030D-6E8A-4147-A177-3AD203B41FA5}">
                      <a16:colId xmlns:a16="http://schemas.microsoft.com/office/drawing/2014/main" xmlns="" val="3729139006"/>
                    </a:ext>
                  </a:extLst>
                </a:gridCol>
                <a:gridCol w="4240086">
                  <a:extLst>
                    <a:ext uri="{9D8B030D-6E8A-4147-A177-3AD203B41FA5}">
                      <a16:colId xmlns:a16="http://schemas.microsoft.com/office/drawing/2014/main" xmlns="" val="2623022619"/>
                    </a:ext>
                  </a:extLst>
                </a:gridCol>
              </a:tblGrid>
              <a:tr h="159609">
                <a:tc>
                  <a:txBody>
                    <a:bodyPr/>
                    <a:lstStyle/>
                    <a:p>
                      <a:pPr rtl="0"/>
                      <a:r>
                        <a:rPr lang="es-419" sz="1200"/>
                        <a:t>Beneficios</a:t>
                      </a:r>
                    </a:p>
                  </a:txBody>
                  <a:tcPr/>
                </a:tc>
                <a:tc>
                  <a:txBody>
                    <a:bodyPr/>
                    <a:lstStyle/>
                    <a:p>
                      <a:pPr rtl="0"/>
                      <a:r>
                        <a:rPr lang="es-419" sz="1200"/>
                        <a:t>Desventajas</a:t>
                      </a:r>
                    </a:p>
                  </a:txBody>
                  <a:tcPr/>
                </a:tc>
                <a:extLst>
                  <a:ext uri="{0D108BD9-81ED-4DB2-BD59-A6C34878D82A}">
                    <a16:rowId xmlns:a16="http://schemas.microsoft.com/office/drawing/2014/main" xmlns="" val="2583676789"/>
                  </a:ext>
                </a:extLst>
              </a:tr>
              <a:tr h="240126">
                <a:tc>
                  <a:txBody>
                    <a:bodyPr/>
                    <a:lstStyle/>
                    <a:p>
                      <a:pPr rtl="0"/>
                      <a:r>
                        <a:rPr lang="es-419" sz="1200"/>
                        <a:t>Este modelo es el más escalable.</a:t>
                      </a:r>
                    </a:p>
                  </a:txBody>
                  <a:tcPr/>
                </a:tc>
                <a:tc>
                  <a:txBody>
                    <a:bodyPr/>
                    <a:lstStyle/>
                    <a:p>
                      <a:pPr marL="0" indent="0" rtl="0">
                        <a:buFont typeface="Arial" panose="020B0604020202020204" pitchFamily="34" charset="0"/>
                        <a:buNone/>
                      </a:pPr>
                      <a:r>
                        <a:rPr lang="es-419" sz="1200"/>
                        <a:t>No hay garantías de entrega.</a:t>
                      </a:r>
                    </a:p>
                  </a:txBody>
                  <a:tcPr/>
                </a:tc>
                <a:extLst>
                  <a:ext uri="{0D108BD9-81ED-4DB2-BD59-A6C34878D82A}">
                    <a16:rowId xmlns:a16="http://schemas.microsoft.com/office/drawing/2014/main" xmlns="" val="3849654457"/>
                  </a:ext>
                </a:extLst>
              </a:tr>
              <a:tr h="432226">
                <a:tc>
                  <a:txBody>
                    <a:bodyPr/>
                    <a:lstStyle/>
                    <a:p>
                      <a:pPr rtl="0"/>
                      <a:r>
                        <a:rPr lang="es-419" sz="1200"/>
                        <a:t>La escalabilidad solo está limitada por el ancho de banda disponible, en cuyo caso todo el tráfico se ve igualmente afectado.</a:t>
                      </a:r>
                    </a:p>
                  </a:txBody>
                  <a:tcPr/>
                </a:tc>
                <a:tc>
                  <a:txBody>
                    <a:bodyPr/>
                    <a:lstStyle/>
                    <a:p>
                      <a:pPr marL="0" indent="0" rtl="0">
                        <a:buFont typeface="Arial" panose="020B0604020202020204" pitchFamily="34" charset="0"/>
                        <a:buNone/>
                      </a:pPr>
                      <a:r>
                        <a:rPr lang="es-419" sz="1200"/>
                        <a:t>Los paquetes llegarán cuando puedan y en cualquier orden posible, si es que llegan.</a:t>
                      </a:r>
                    </a:p>
                  </a:txBody>
                  <a:tcPr/>
                </a:tc>
                <a:extLst>
                  <a:ext uri="{0D108BD9-81ED-4DB2-BD59-A6C34878D82A}">
                    <a16:rowId xmlns:a16="http://schemas.microsoft.com/office/drawing/2014/main" xmlns="" val="235735172"/>
                  </a:ext>
                </a:extLst>
              </a:tr>
              <a:tr h="336176">
                <a:tc>
                  <a:txBody>
                    <a:bodyPr/>
                    <a:lstStyle/>
                    <a:p>
                      <a:pPr rtl="0"/>
                      <a:r>
                        <a:rPr lang="es-419" sz="1200"/>
                        <a:t>No se requieren mecanismos de QoS especiales.</a:t>
                      </a:r>
                    </a:p>
                  </a:txBody>
                  <a:tcPr/>
                </a:tc>
                <a:tc>
                  <a:txBody>
                    <a:bodyPr/>
                    <a:lstStyle/>
                    <a:p>
                      <a:pPr marL="0" indent="0" rtl="0">
                        <a:buFont typeface="Arial" panose="020B0604020202020204" pitchFamily="34" charset="0"/>
                        <a:buNone/>
                      </a:pPr>
                      <a:r>
                        <a:rPr lang="es-419" sz="1200"/>
                        <a:t>Ningún paquete tiene trato preferencial.</a:t>
                      </a:r>
                    </a:p>
                  </a:txBody>
                  <a:tcPr/>
                </a:tc>
                <a:extLst>
                  <a:ext uri="{0D108BD9-81ED-4DB2-BD59-A6C34878D82A}">
                    <a16:rowId xmlns:a16="http://schemas.microsoft.com/office/drawing/2014/main" xmlns="" val="354468046"/>
                  </a:ext>
                </a:extLst>
              </a:tr>
              <a:tr h="336176">
                <a:tc>
                  <a:txBody>
                    <a:bodyPr/>
                    <a:lstStyle/>
                    <a:p>
                      <a:pPr rtl="0"/>
                      <a:r>
                        <a:rPr lang="es-419" sz="1200"/>
                        <a:t>Es el modelo más fácil y rápido de implementar.</a:t>
                      </a:r>
                    </a:p>
                  </a:txBody>
                  <a:tcPr/>
                </a:tc>
                <a:tc>
                  <a:txBody>
                    <a:bodyPr/>
                    <a:lstStyle/>
                    <a:p>
                      <a:pPr marL="0" indent="0" rtl="0">
                        <a:buFont typeface="Arial" panose="020B0604020202020204" pitchFamily="34" charset="0"/>
                        <a:buNone/>
                      </a:pPr>
                      <a:r>
                        <a:rPr lang="es-419" sz="1200"/>
                        <a:t>Los datos críticos se tratan del mismo modo que el correo electrónico informal.</a:t>
                      </a:r>
                    </a:p>
                  </a:txBody>
                  <a:tcPr/>
                </a:tc>
                <a:extLst>
                  <a:ext uri="{0D108BD9-81ED-4DB2-BD59-A6C34878D82A}">
                    <a16:rowId xmlns:a16="http://schemas.microsoft.com/office/drawing/2014/main" xmlns="" val="1584404615"/>
                  </a:ext>
                </a:extLst>
              </a:tr>
            </a:tbl>
          </a:graphicData>
        </a:graphic>
      </p:graphicFrame>
    </p:spTree>
    <p:extLst>
      <p:ext uri="{BB962C8B-B14F-4D97-AF65-F5344CB8AC3E}">
        <p14:creationId xmlns:p14="http://schemas.microsoft.com/office/powerpoint/2010/main" xmlns="" val="7974401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1600" dirty="0"/>
              <a:t>Modelos de QoS </a:t>
            </a:r>
            <a:r>
              <a:rPr lang="en-US" dirty="0"/>
              <a:t/>
            </a:r>
            <a:br>
              <a:rPr lang="en-US" dirty="0"/>
            </a:br>
            <a:r>
              <a:rPr lang="es-419" sz="2400" dirty="0"/>
              <a:t>Servicios integrados</a:t>
            </a:r>
          </a:p>
        </p:txBody>
      </p:sp>
      <p:sp>
        <p:nvSpPr>
          <p:cNvPr id="4" name="Content Placeholder 3">
            <a:extLst>
              <a:ext uri="{FF2B5EF4-FFF2-40B4-BE49-F238E27FC236}">
                <a16:creationId xmlns:a16="http://schemas.microsoft.com/office/drawing/2014/main" xmlns="" id="{50693879-5816-3444-9D50-A12F1F37F5DE}"/>
              </a:ext>
            </a:extLst>
          </p:cNvPr>
          <p:cNvSpPr>
            <a:spLocks noGrp="1"/>
          </p:cNvSpPr>
          <p:nvPr>
            <p:ph idx="1"/>
          </p:nvPr>
        </p:nvSpPr>
        <p:spPr>
          <a:xfrm>
            <a:off x="431972" y="615776"/>
            <a:ext cx="4464881" cy="3692518"/>
          </a:xfrm>
        </p:spPr>
        <p:txBody>
          <a:bodyPr/>
          <a:lstStyle/>
          <a:p>
            <a:pPr marL="0" indent="0" algn="l" rtl="0"/>
            <a:r>
              <a:rPr lang="es-419" sz="1600" dirty="0" err="1">
                <a:solidFill>
                  <a:srgbClr val="000000"/>
                </a:solidFill>
              </a:rPr>
              <a:t>IntServ</a:t>
            </a:r>
            <a:r>
              <a:rPr lang="es-419" sz="1600" dirty="0">
                <a:solidFill>
                  <a:srgbClr val="000000"/>
                </a:solidFill>
              </a:rPr>
              <a:t> ofrece la </a:t>
            </a:r>
            <a:r>
              <a:rPr lang="es-419" sz="1600" dirty="0" err="1">
                <a:solidFill>
                  <a:srgbClr val="000000"/>
                </a:solidFill>
              </a:rPr>
              <a:t>QoS</a:t>
            </a:r>
            <a:r>
              <a:rPr lang="es-419" sz="1600" dirty="0">
                <a:solidFill>
                  <a:srgbClr val="000000"/>
                </a:solidFill>
              </a:rPr>
              <a:t> </a:t>
            </a:r>
            <a:r>
              <a:rPr lang="es-419" sz="1600" dirty="0" err="1">
                <a:solidFill>
                  <a:srgbClr val="000000"/>
                </a:solidFill>
              </a:rPr>
              <a:t>end-to-end</a:t>
            </a:r>
            <a:r>
              <a:rPr lang="es-419" sz="1600" dirty="0">
                <a:solidFill>
                  <a:srgbClr val="000000"/>
                </a:solidFill>
              </a:rPr>
              <a:t> que requieren las aplicaciones en tiempo real. </a:t>
            </a:r>
          </a:p>
          <a:p>
            <a:pPr marL="285750" indent="-285750" algn="l" rtl="0">
              <a:buFont typeface="Arial" panose="020B0604020202020204" pitchFamily="34" charset="0"/>
              <a:buChar char="•"/>
            </a:pPr>
            <a:r>
              <a:rPr lang="es-419" sz="1600" dirty="0">
                <a:solidFill>
                  <a:srgbClr val="000000"/>
                </a:solidFill>
              </a:rPr>
              <a:t>Administra explícitamente los recursos de red para proporcionar </a:t>
            </a:r>
            <a:r>
              <a:rPr lang="es-419" sz="1600" dirty="0" err="1">
                <a:solidFill>
                  <a:srgbClr val="000000"/>
                </a:solidFill>
              </a:rPr>
              <a:t>QoS</a:t>
            </a:r>
            <a:r>
              <a:rPr lang="es-419" sz="1600" dirty="0">
                <a:solidFill>
                  <a:srgbClr val="000000"/>
                </a:solidFill>
              </a:rPr>
              <a:t> a flujos o flujos individuales, a veces denominados </a:t>
            </a:r>
            <a:r>
              <a:rPr lang="es-419" sz="1600" dirty="0" err="1">
                <a:solidFill>
                  <a:srgbClr val="000000"/>
                </a:solidFill>
              </a:rPr>
              <a:t>microflujos</a:t>
            </a:r>
            <a:r>
              <a:rPr lang="es-419" sz="1600" dirty="0">
                <a:solidFill>
                  <a:srgbClr val="000000"/>
                </a:solidFill>
              </a:rPr>
              <a:t>. </a:t>
            </a:r>
          </a:p>
          <a:p>
            <a:pPr marL="285750" indent="-285750" algn="l" rtl="0">
              <a:buFont typeface="Arial" panose="020B0604020202020204" pitchFamily="34" charset="0"/>
              <a:buChar char="•"/>
            </a:pPr>
            <a:r>
              <a:rPr lang="es-419" sz="1600" dirty="0">
                <a:solidFill>
                  <a:srgbClr val="000000"/>
                </a:solidFill>
              </a:rPr>
              <a:t>Utilizan la reserva de recursos y mecanismos de control de admisión como módulos de construcción para establecer y mantener la </a:t>
            </a:r>
            <a:r>
              <a:rPr lang="es-419" sz="1600" dirty="0" err="1">
                <a:solidFill>
                  <a:srgbClr val="000000"/>
                </a:solidFill>
              </a:rPr>
              <a:t>QoS</a:t>
            </a:r>
            <a:r>
              <a:rPr lang="es-419" sz="1600" dirty="0">
                <a:solidFill>
                  <a:srgbClr val="000000"/>
                </a:solidFill>
              </a:rPr>
              <a:t>.</a:t>
            </a:r>
          </a:p>
          <a:p>
            <a:pPr marL="285750" indent="-285750" algn="l" rtl="0">
              <a:buFont typeface="Arial" panose="020B0604020202020204" pitchFamily="34" charset="0"/>
              <a:buChar char="•"/>
            </a:pPr>
            <a:r>
              <a:rPr lang="es-419" sz="1600" dirty="0">
                <a:solidFill>
                  <a:srgbClr val="000000"/>
                </a:solidFill>
              </a:rPr>
              <a:t>Utiliza un enfoque orientado a la conexión. Cada comunicación individual debe especificar explícitamente su descriptor de tráfico y los recursos solicitados a la red. </a:t>
            </a:r>
          </a:p>
          <a:p>
            <a:pPr marL="285750" indent="-285750" algn="l" rtl="0">
              <a:buFont typeface="Arial" panose="020B0604020202020204" pitchFamily="34" charset="0"/>
              <a:buChar char="•"/>
            </a:pPr>
            <a:r>
              <a:rPr lang="es-419" sz="1600" dirty="0">
                <a:solidFill>
                  <a:srgbClr val="000000"/>
                </a:solidFill>
              </a:rPr>
              <a:t>El </a:t>
            </a:r>
            <a:r>
              <a:rPr lang="es-419" sz="1600" dirty="0" err="1">
                <a:solidFill>
                  <a:srgbClr val="000000"/>
                </a:solidFill>
              </a:rPr>
              <a:t>router</a:t>
            </a:r>
            <a:r>
              <a:rPr lang="es-419" sz="1600" dirty="0">
                <a:solidFill>
                  <a:srgbClr val="000000"/>
                </a:solidFill>
              </a:rPr>
              <a:t> perimetral realiza el control de admisión para garantizar que los recursos disponibles son suficientes en la red. </a:t>
            </a:r>
          </a:p>
        </p:txBody>
      </p:sp>
      <p:pic>
        <p:nvPicPr>
          <p:cNvPr id="2" name="Picture 1">
            <a:extLst>
              <a:ext uri="{FF2B5EF4-FFF2-40B4-BE49-F238E27FC236}">
                <a16:creationId xmlns:a16="http://schemas.microsoft.com/office/drawing/2014/main" xmlns="" id="{21B63E61-AB23-4788-8994-38BFAC02BF77}"/>
              </a:ext>
            </a:extLst>
          </p:cNvPr>
          <p:cNvPicPr>
            <a:picLocks noChangeAspect="1"/>
          </p:cNvPicPr>
          <p:nvPr/>
        </p:nvPicPr>
        <p:blipFill>
          <a:blip r:embed="rId3"/>
          <a:stretch>
            <a:fillRect/>
          </a:stretch>
        </p:blipFill>
        <p:spPr>
          <a:xfrm>
            <a:off x="4990318" y="1475137"/>
            <a:ext cx="3721710" cy="2453082"/>
          </a:xfrm>
          <a:prstGeom prst="rect">
            <a:avLst/>
          </a:prstGeom>
        </p:spPr>
      </p:pic>
    </p:spTree>
    <p:extLst>
      <p:ext uri="{BB962C8B-B14F-4D97-AF65-F5344CB8AC3E}">
        <p14:creationId xmlns:p14="http://schemas.microsoft.com/office/powerpoint/2010/main" xmlns="" val="402568758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r>
              <a:rPr lang="es-419" sz="1600" dirty="0"/>
              <a:t>Modelos de QoS </a:t>
            </a:r>
            <a:r>
              <a:rPr lang="en-US" dirty="0"/>
              <a:t/>
            </a:r>
            <a:br>
              <a:rPr lang="en-US" dirty="0"/>
            </a:br>
            <a:r>
              <a:rPr lang="es-419" sz="2400" dirty="0"/>
              <a:t>Servicios </a:t>
            </a:r>
            <a:r>
              <a:rPr lang="es-419" sz="2400" dirty="0" smtClean="0"/>
              <a:t>integrados </a:t>
            </a:r>
            <a:r>
              <a:rPr lang="es-419" sz="2400" dirty="0"/>
              <a:t>(cont.)</a:t>
            </a:r>
          </a:p>
        </p:txBody>
      </p:sp>
      <p:sp>
        <p:nvSpPr>
          <p:cNvPr id="4" name="Content Placeholder 3">
            <a:extLst>
              <a:ext uri="{FF2B5EF4-FFF2-40B4-BE49-F238E27FC236}">
                <a16:creationId xmlns:a16="http://schemas.microsoft.com/office/drawing/2014/main" xmlns="" id="{50693879-5816-3444-9D50-A12F1F37F5DE}"/>
              </a:ext>
            </a:extLst>
          </p:cNvPr>
          <p:cNvSpPr>
            <a:spLocks noGrp="1"/>
          </p:cNvSpPr>
          <p:nvPr>
            <p:ph idx="1"/>
          </p:nvPr>
        </p:nvSpPr>
        <p:spPr>
          <a:xfrm>
            <a:off x="103695" y="731838"/>
            <a:ext cx="8597245" cy="2397862"/>
          </a:xfrm>
        </p:spPr>
        <p:txBody>
          <a:bodyPr/>
          <a:lstStyle/>
          <a:p>
            <a:pPr marL="0" indent="0" algn="l" rtl="0"/>
            <a:r>
              <a:rPr lang="es-419" sz="1500">
                <a:solidFill>
                  <a:srgbClr val="000000"/>
                </a:solidFill>
              </a:rPr>
              <a:t>En el modelo de IntServ, la aplicación solicita a un tipo específico de servicio a la red antes de enviar datos. </a:t>
            </a:r>
          </a:p>
          <a:p>
            <a:pPr marL="285750" indent="-285750" algn="l" rtl="0">
              <a:buFont typeface="Arial" panose="020B0604020202020204" pitchFamily="34" charset="0"/>
              <a:buChar char="•"/>
            </a:pPr>
            <a:r>
              <a:rPr lang="es-419" sz="1500">
                <a:solidFill>
                  <a:srgbClr val="000000"/>
                </a:solidFill>
              </a:rPr>
              <a:t>La aplicación informa a la red su perfil de tráfico y solicita a un tipo particular de servicio que puede abarcar requisitos de ancho de banda y retraso. </a:t>
            </a:r>
          </a:p>
          <a:p>
            <a:pPr marL="285750" indent="-285750" algn="l" rtl="0">
              <a:buFont typeface="Arial" panose="020B0604020202020204" pitchFamily="34" charset="0"/>
              <a:buChar char="•"/>
            </a:pPr>
            <a:r>
              <a:rPr lang="es-419" sz="1500">
                <a:solidFill>
                  <a:srgbClr val="000000"/>
                </a:solidFill>
              </a:rPr>
              <a:t>IntServ utiliza el Protocolo de reserva de recursos (RSVP) para señalar las necesidades de la QoS del tráfico de una aplicación junto con los dispositivos en la ruta de extremo a extremo a través de la red. </a:t>
            </a:r>
          </a:p>
          <a:p>
            <a:pPr marL="285750" indent="-285750" algn="l" rtl="0">
              <a:buFont typeface="Arial" panose="020B0604020202020204" pitchFamily="34" charset="0"/>
              <a:buChar char="•"/>
            </a:pPr>
            <a:r>
              <a:rPr lang="es-419" sz="1500">
                <a:solidFill>
                  <a:srgbClr val="000000"/>
                </a:solidFill>
              </a:rPr>
              <a:t>Si los dispositivos de red a lo largo de la ruta pueden reservar el ancho de banda necesario, la aplicación de origen puede comenzar a transmitir. Si reserva solicitada falla a lo largo de la ruta, la aplicación de origen no envía ningún dato.</a:t>
            </a:r>
          </a:p>
          <a:p>
            <a:pPr marL="0" indent="0" algn="l" rtl="0"/>
            <a:r>
              <a:rPr lang="es-419" sz="1500">
                <a:solidFill>
                  <a:srgbClr val="000000"/>
                </a:solidFill>
              </a:rPr>
              <a:t> </a:t>
            </a:r>
          </a:p>
        </p:txBody>
      </p:sp>
      <p:graphicFrame>
        <p:nvGraphicFramePr>
          <p:cNvPr id="6" name="Content Placeholder 6">
            <a:extLst>
              <a:ext uri="{FF2B5EF4-FFF2-40B4-BE49-F238E27FC236}">
                <a16:creationId xmlns:a16="http://schemas.microsoft.com/office/drawing/2014/main" xmlns="" id="{D6B0B70E-0306-4898-876F-D3BB4858E43A}"/>
              </a:ext>
            </a:extLst>
          </p:cNvPr>
          <p:cNvGraphicFramePr>
            <a:graphicFrameLocks/>
          </p:cNvGraphicFramePr>
          <p:nvPr>
            <p:extLst>
              <p:ext uri="{D42A27DB-BD31-4B8C-83A1-F6EECF244321}">
                <p14:modId xmlns:p14="http://schemas.microsoft.com/office/powerpoint/2010/main" xmlns="" val="1658377923"/>
              </p:ext>
            </p:extLst>
          </p:nvPr>
        </p:nvGraphicFramePr>
        <p:xfrm>
          <a:off x="431972" y="3266818"/>
          <a:ext cx="8079325" cy="1194955"/>
        </p:xfrm>
        <a:graphic>
          <a:graphicData uri="http://schemas.openxmlformats.org/drawingml/2006/table">
            <a:tbl>
              <a:tblPr firstRow="1" bandRow="1">
                <a:tableStyleId>{5C22544A-7EE6-4342-B048-85BDC9FD1C3A}</a:tableStyleId>
              </a:tblPr>
              <a:tblGrid>
                <a:gridCol w="3682828">
                  <a:extLst>
                    <a:ext uri="{9D8B030D-6E8A-4147-A177-3AD203B41FA5}">
                      <a16:colId xmlns:a16="http://schemas.microsoft.com/office/drawing/2014/main" xmlns="" val="3729139006"/>
                    </a:ext>
                  </a:extLst>
                </a:gridCol>
                <a:gridCol w="4396497">
                  <a:extLst>
                    <a:ext uri="{9D8B030D-6E8A-4147-A177-3AD203B41FA5}">
                      <a16:colId xmlns:a16="http://schemas.microsoft.com/office/drawing/2014/main" xmlns="" val="2623022619"/>
                    </a:ext>
                  </a:extLst>
                </a:gridCol>
              </a:tblGrid>
              <a:tr h="187810">
                <a:tc>
                  <a:txBody>
                    <a:bodyPr/>
                    <a:lstStyle/>
                    <a:p>
                      <a:pPr rtl="0"/>
                      <a:r>
                        <a:rPr lang="es-419" sz="1200"/>
                        <a:t>Beneficios</a:t>
                      </a:r>
                    </a:p>
                  </a:txBody>
                  <a:tcPr/>
                </a:tc>
                <a:tc>
                  <a:txBody>
                    <a:bodyPr/>
                    <a:lstStyle/>
                    <a:p>
                      <a:pPr rtl="0"/>
                      <a:r>
                        <a:rPr lang="es-419" sz="1200"/>
                        <a:t>Desventajas</a:t>
                      </a:r>
                    </a:p>
                  </a:txBody>
                  <a:tcPr/>
                </a:tc>
                <a:extLst>
                  <a:ext uri="{0D108BD9-81ED-4DB2-BD59-A6C34878D82A}">
                    <a16:rowId xmlns:a16="http://schemas.microsoft.com/office/drawing/2014/main" xmlns="" val="2583676789"/>
                  </a:ext>
                </a:extLst>
              </a:tr>
              <a:tr h="920635">
                <a:tc>
                  <a:txBody>
                    <a:bodyPr/>
                    <a:lstStyle/>
                    <a:p>
                      <a:pPr marL="171450" indent="-171450" rtl="0">
                        <a:buFont typeface="Arial" panose="020B0604020202020204" pitchFamily="34" charset="0"/>
                        <a:buChar char="•"/>
                      </a:pPr>
                      <a:r>
                        <a:rPr lang="es-419" sz="1200"/>
                        <a:t>Control explícito de admisión de recursos de extremo a extremo</a:t>
                      </a:r>
                    </a:p>
                    <a:p>
                      <a:pPr marL="171450" indent="-171450" rtl="0">
                        <a:buFont typeface="Arial" panose="020B0604020202020204" pitchFamily="34" charset="0"/>
                        <a:buChar char="•"/>
                      </a:pPr>
                      <a:r>
                        <a:rPr lang="es-419" sz="1200"/>
                        <a:t>Control de admisión de políticas por solicitud</a:t>
                      </a:r>
                    </a:p>
                    <a:p>
                      <a:pPr marL="171450" indent="-171450" rtl="0">
                        <a:buFont typeface="Arial" panose="020B0604020202020204" pitchFamily="34" charset="0"/>
                        <a:buChar char="•"/>
                      </a:pPr>
                      <a:r>
                        <a:rPr lang="es-419" sz="1200"/>
                        <a:t>Señalización de números de puerto dinámicos</a:t>
                      </a:r>
                    </a:p>
                  </a:txBody>
                  <a:tcPr/>
                </a:tc>
                <a:tc>
                  <a:txBody>
                    <a:bodyPr/>
                    <a:lstStyle/>
                    <a:p>
                      <a:pPr marL="171450" indent="-171450" rtl="0">
                        <a:buFont typeface="Arial" panose="020B0604020202020204" pitchFamily="34" charset="0"/>
                        <a:buChar char="•"/>
                      </a:pPr>
                      <a:r>
                        <a:rPr lang="es-419" sz="1200"/>
                        <a:t>Uso intensivo de recursos debido al requisito de arquitectura activa para la señalización continua.</a:t>
                      </a:r>
                    </a:p>
                    <a:p>
                      <a:pPr marL="171450" indent="-171450" rtl="0">
                        <a:buFont typeface="Arial" panose="020B0604020202020204" pitchFamily="34" charset="0"/>
                        <a:buChar char="•"/>
                      </a:pPr>
                      <a:r>
                        <a:rPr lang="es-419" sz="1200"/>
                        <a:t>Enfoque basado en el flujo no escalable a grandes implementaciones como Internet.</a:t>
                      </a:r>
                    </a:p>
                  </a:txBody>
                  <a:tcPr/>
                </a:tc>
                <a:extLst>
                  <a:ext uri="{0D108BD9-81ED-4DB2-BD59-A6C34878D82A}">
                    <a16:rowId xmlns:a16="http://schemas.microsoft.com/office/drawing/2014/main" xmlns="" val="3849654457"/>
                  </a:ext>
                </a:extLst>
              </a:tr>
            </a:tbl>
          </a:graphicData>
        </a:graphic>
      </p:graphicFrame>
    </p:spTree>
    <p:extLst>
      <p:ext uri="{BB962C8B-B14F-4D97-AF65-F5344CB8AC3E}">
        <p14:creationId xmlns:p14="http://schemas.microsoft.com/office/powerpoint/2010/main" xmlns="" val="259851183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1600"/>
              <a:t>Modelos de QoS </a:t>
            </a:r>
            <a:r>
              <a:rPr lang="en-US" dirty="0"/>
              <a:t/>
            </a:r>
            <a:br>
              <a:rPr lang="en-US" dirty="0"/>
            </a:br>
            <a:r>
              <a:rPr lang="es-419" sz="2400"/>
              <a:t>Servicios diferenciados</a:t>
            </a:r>
          </a:p>
        </p:txBody>
      </p:sp>
      <p:sp>
        <p:nvSpPr>
          <p:cNvPr id="4" name="Content Placeholder 3">
            <a:extLst>
              <a:ext uri="{FF2B5EF4-FFF2-40B4-BE49-F238E27FC236}">
                <a16:creationId xmlns:a16="http://schemas.microsoft.com/office/drawing/2014/main" xmlns="" id="{50693879-5816-3444-9D50-A12F1F37F5DE}"/>
              </a:ext>
            </a:extLst>
          </p:cNvPr>
          <p:cNvSpPr>
            <a:spLocks noGrp="1"/>
          </p:cNvSpPr>
          <p:nvPr>
            <p:ph idx="1"/>
          </p:nvPr>
        </p:nvSpPr>
        <p:spPr>
          <a:xfrm>
            <a:off x="94268" y="855419"/>
            <a:ext cx="4477732" cy="3163128"/>
          </a:xfrm>
        </p:spPr>
        <p:txBody>
          <a:bodyPr/>
          <a:lstStyle/>
          <a:p>
            <a:pPr marL="0" indent="0" algn="l" rtl="0"/>
            <a:r>
              <a:rPr lang="es-419" sz="1600" dirty="0">
                <a:solidFill>
                  <a:srgbClr val="000000"/>
                </a:solidFill>
              </a:rPr>
              <a:t>El modelo de </a:t>
            </a:r>
            <a:r>
              <a:rPr lang="es-419" sz="1600" dirty="0" err="1">
                <a:solidFill>
                  <a:srgbClr val="000000"/>
                </a:solidFill>
              </a:rPr>
              <a:t>QoS</a:t>
            </a:r>
            <a:r>
              <a:rPr lang="es-419" sz="1600" dirty="0">
                <a:solidFill>
                  <a:srgbClr val="000000"/>
                </a:solidFill>
              </a:rPr>
              <a:t> de servicios diferenciados (</a:t>
            </a:r>
            <a:r>
              <a:rPr lang="es-419" sz="1600" dirty="0" err="1">
                <a:solidFill>
                  <a:srgbClr val="000000"/>
                </a:solidFill>
              </a:rPr>
              <a:t>DiffServ</a:t>
            </a:r>
            <a:r>
              <a:rPr lang="es-419" sz="1600" dirty="0">
                <a:solidFill>
                  <a:srgbClr val="000000"/>
                </a:solidFill>
              </a:rPr>
              <a:t>) específica un mecanismo simple y escalable para clasificar y gestionar el tráfico de red.</a:t>
            </a:r>
          </a:p>
          <a:p>
            <a:pPr marL="285750" indent="-285750" algn="l" rtl="0">
              <a:buFont typeface="Arial" panose="020B0604020202020204" pitchFamily="34" charset="0"/>
              <a:buChar char="•"/>
            </a:pPr>
            <a:r>
              <a:rPr lang="es-419" sz="1600" dirty="0">
                <a:solidFill>
                  <a:srgbClr val="000000"/>
                </a:solidFill>
              </a:rPr>
              <a:t>No es una estrategia de </a:t>
            </a:r>
            <a:r>
              <a:rPr lang="es-419" sz="1600" dirty="0" err="1">
                <a:solidFill>
                  <a:srgbClr val="000000"/>
                </a:solidFill>
              </a:rPr>
              <a:t>QoS</a:t>
            </a:r>
            <a:r>
              <a:rPr lang="es-419" sz="1600" dirty="0">
                <a:solidFill>
                  <a:srgbClr val="000000"/>
                </a:solidFill>
              </a:rPr>
              <a:t> de extremo a extremo porque no puede hacer cumplir las garantías de extremo a extremo.</a:t>
            </a:r>
          </a:p>
          <a:p>
            <a:pPr marL="285750" indent="-285750" algn="l" rtl="0">
              <a:buFont typeface="Arial" panose="020B0604020202020204" pitchFamily="34" charset="0"/>
              <a:buChar char="•"/>
            </a:pPr>
            <a:r>
              <a:rPr lang="es-419" sz="1600" dirty="0">
                <a:solidFill>
                  <a:srgbClr val="000000"/>
                </a:solidFill>
              </a:rPr>
              <a:t>Los hosts reenvían el tráfico a un </a:t>
            </a:r>
            <a:r>
              <a:rPr lang="es-419" sz="1600" dirty="0" err="1">
                <a:solidFill>
                  <a:srgbClr val="000000"/>
                </a:solidFill>
              </a:rPr>
              <a:t>router</a:t>
            </a:r>
            <a:r>
              <a:rPr lang="es-419" sz="1600" dirty="0">
                <a:solidFill>
                  <a:srgbClr val="000000"/>
                </a:solidFill>
              </a:rPr>
              <a:t> que clasifica los flujos en agregados (clases) y proporciona la política de </a:t>
            </a:r>
            <a:r>
              <a:rPr lang="es-419" sz="1600" dirty="0" err="1">
                <a:solidFill>
                  <a:srgbClr val="000000"/>
                </a:solidFill>
              </a:rPr>
              <a:t>QoS</a:t>
            </a:r>
            <a:r>
              <a:rPr lang="es-419" sz="1600" dirty="0">
                <a:solidFill>
                  <a:srgbClr val="000000"/>
                </a:solidFill>
              </a:rPr>
              <a:t> adecuada para las clases. </a:t>
            </a:r>
          </a:p>
          <a:p>
            <a:pPr marL="285750" indent="-285750" algn="l" rtl="0">
              <a:buFont typeface="Arial" panose="020B0604020202020204" pitchFamily="34" charset="0"/>
              <a:buChar char="•"/>
            </a:pPr>
            <a:r>
              <a:rPr lang="es-419" sz="1600" dirty="0">
                <a:solidFill>
                  <a:srgbClr val="000000"/>
                </a:solidFill>
              </a:rPr>
              <a:t>Refuerza y aplica mecanismos de </a:t>
            </a:r>
            <a:r>
              <a:rPr lang="es-419" sz="1600" dirty="0" err="1">
                <a:solidFill>
                  <a:srgbClr val="000000"/>
                </a:solidFill>
              </a:rPr>
              <a:t>QoS</a:t>
            </a:r>
            <a:r>
              <a:rPr lang="es-419" sz="1600" dirty="0">
                <a:solidFill>
                  <a:srgbClr val="000000"/>
                </a:solidFill>
              </a:rPr>
              <a:t> salto por salto, aplicando de manera uniforme el significado global a cada clase de tráfico para proporcionar flexibilidad y escalabilidad.</a:t>
            </a:r>
          </a:p>
        </p:txBody>
      </p:sp>
      <p:pic>
        <p:nvPicPr>
          <p:cNvPr id="2" name="Picture 1">
            <a:extLst>
              <a:ext uri="{FF2B5EF4-FFF2-40B4-BE49-F238E27FC236}">
                <a16:creationId xmlns:a16="http://schemas.microsoft.com/office/drawing/2014/main" xmlns="" id="{16249DE6-28AD-4568-AA12-A6208561B7E6}"/>
              </a:ext>
            </a:extLst>
          </p:cNvPr>
          <p:cNvPicPr>
            <a:picLocks noChangeAspect="1"/>
          </p:cNvPicPr>
          <p:nvPr/>
        </p:nvPicPr>
        <p:blipFill>
          <a:blip r:embed="rId3"/>
          <a:stretch>
            <a:fillRect/>
          </a:stretch>
        </p:blipFill>
        <p:spPr>
          <a:xfrm>
            <a:off x="4740443" y="1432642"/>
            <a:ext cx="4140028" cy="2585905"/>
          </a:xfrm>
          <a:prstGeom prst="rect">
            <a:avLst/>
          </a:prstGeom>
        </p:spPr>
      </p:pic>
    </p:spTree>
    <p:extLst>
      <p:ext uri="{BB962C8B-B14F-4D97-AF65-F5344CB8AC3E}">
        <p14:creationId xmlns:p14="http://schemas.microsoft.com/office/powerpoint/2010/main" xmlns="" val="223590564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1600"/>
              <a:t>Modelos de QoS </a:t>
            </a:r>
            <a:r>
              <a:rPr lang="en-US" dirty="0"/>
              <a:t/>
            </a:r>
            <a:br>
              <a:rPr lang="en-US" dirty="0"/>
            </a:br>
            <a:r>
              <a:rPr lang="es-419" sz="2400"/>
              <a:t>Servicios diferenciados (cont.)</a:t>
            </a:r>
          </a:p>
        </p:txBody>
      </p:sp>
      <p:sp>
        <p:nvSpPr>
          <p:cNvPr id="4" name="Content Placeholder 3">
            <a:extLst>
              <a:ext uri="{FF2B5EF4-FFF2-40B4-BE49-F238E27FC236}">
                <a16:creationId xmlns:a16="http://schemas.microsoft.com/office/drawing/2014/main" xmlns="" id="{50693879-5816-3444-9D50-A12F1F37F5DE}"/>
              </a:ext>
            </a:extLst>
          </p:cNvPr>
          <p:cNvSpPr>
            <a:spLocks noGrp="1"/>
          </p:cNvSpPr>
          <p:nvPr>
            <p:ph idx="1"/>
          </p:nvPr>
        </p:nvSpPr>
        <p:spPr>
          <a:xfrm>
            <a:off x="431972" y="855419"/>
            <a:ext cx="7913516" cy="1799216"/>
          </a:xfrm>
        </p:spPr>
        <p:txBody>
          <a:bodyPr/>
          <a:lstStyle/>
          <a:p>
            <a:pPr marL="285750" indent="-285750" algn="l" rtl="0">
              <a:buFont typeface="Arial" panose="020B0604020202020204" pitchFamily="34" charset="0"/>
              <a:buChar char="•"/>
            </a:pPr>
            <a:r>
              <a:rPr lang="es-419" sz="1600">
                <a:solidFill>
                  <a:srgbClr val="000000"/>
                </a:solidFill>
              </a:rPr>
              <a:t>DiffServ divide el tráfico de red en clases según los requisitos de la empresa. Se puede asignar a un nivel diferente de servicio a cada una de las clases. </a:t>
            </a:r>
          </a:p>
          <a:p>
            <a:pPr marL="285750" indent="-285750" algn="l" rtl="0">
              <a:buFont typeface="Arial" panose="020B0604020202020204" pitchFamily="34" charset="0"/>
              <a:buChar char="•"/>
            </a:pPr>
            <a:r>
              <a:rPr lang="es-419" sz="1600">
                <a:solidFill>
                  <a:srgbClr val="000000"/>
                </a:solidFill>
              </a:rPr>
              <a:t>A medida que los paquetes atraviesan una red, cada uno de los dispositivos de red identifica la clase de paquete y brinda servicios al paquete según esa clase. </a:t>
            </a:r>
          </a:p>
          <a:p>
            <a:pPr marL="285750" indent="-285750" algn="l" rtl="0">
              <a:buFont typeface="Arial" panose="020B0604020202020204" pitchFamily="34" charset="0"/>
              <a:buChar char="•"/>
            </a:pPr>
            <a:r>
              <a:rPr lang="es-419" sz="1600">
                <a:solidFill>
                  <a:srgbClr val="000000"/>
                </a:solidFill>
              </a:rPr>
              <a:t>Con DiffServ, es posible elegir muchos niveles de servicio. </a:t>
            </a:r>
          </a:p>
        </p:txBody>
      </p:sp>
      <p:graphicFrame>
        <p:nvGraphicFramePr>
          <p:cNvPr id="7" name="Content Placeholder 6">
            <a:extLst>
              <a:ext uri="{FF2B5EF4-FFF2-40B4-BE49-F238E27FC236}">
                <a16:creationId xmlns:a16="http://schemas.microsoft.com/office/drawing/2014/main" xmlns="" id="{E5D5D165-4B1A-47E2-808B-C427AC3757AF}"/>
              </a:ext>
            </a:extLst>
          </p:cNvPr>
          <p:cNvGraphicFramePr>
            <a:graphicFrameLocks/>
          </p:cNvGraphicFramePr>
          <p:nvPr>
            <p:extLst>
              <p:ext uri="{D42A27DB-BD31-4B8C-83A1-F6EECF244321}">
                <p14:modId xmlns:p14="http://schemas.microsoft.com/office/powerpoint/2010/main" xmlns="" val="2836277972"/>
              </p:ext>
            </p:extLst>
          </p:nvPr>
        </p:nvGraphicFramePr>
        <p:xfrm>
          <a:off x="431972" y="3093126"/>
          <a:ext cx="8079325" cy="1194955"/>
        </p:xfrm>
        <a:graphic>
          <a:graphicData uri="http://schemas.openxmlformats.org/drawingml/2006/table">
            <a:tbl>
              <a:tblPr firstRow="1" bandRow="1">
                <a:tableStyleId>{5C22544A-7EE6-4342-B048-85BDC9FD1C3A}</a:tableStyleId>
              </a:tblPr>
              <a:tblGrid>
                <a:gridCol w="4039663">
                  <a:extLst>
                    <a:ext uri="{9D8B030D-6E8A-4147-A177-3AD203B41FA5}">
                      <a16:colId xmlns:a16="http://schemas.microsoft.com/office/drawing/2014/main" xmlns="" val="3729139006"/>
                    </a:ext>
                  </a:extLst>
                </a:gridCol>
                <a:gridCol w="4039662">
                  <a:extLst>
                    <a:ext uri="{9D8B030D-6E8A-4147-A177-3AD203B41FA5}">
                      <a16:colId xmlns:a16="http://schemas.microsoft.com/office/drawing/2014/main" xmlns="" val="2623022619"/>
                    </a:ext>
                  </a:extLst>
                </a:gridCol>
              </a:tblGrid>
              <a:tr h="187810">
                <a:tc>
                  <a:txBody>
                    <a:bodyPr/>
                    <a:lstStyle/>
                    <a:p>
                      <a:pPr rtl="0"/>
                      <a:r>
                        <a:rPr lang="es-419" sz="1200"/>
                        <a:t>Beneficios</a:t>
                      </a:r>
                    </a:p>
                  </a:txBody>
                  <a:tcPr/>
                </a:tc>
                <a:tc>
                  <a:txBody>
                    <a:bodyPr/>
                    <a:lstStyle/>
                    <a:p>
                      <a:pPr rtl="0"/>
                      <a:r>
                        <a:rPr lang="es-419" sz="1200"/>
                        <a:t>Desventajas</a:t>
                      </a:r>
                    </a:p>
                  </a:txBody>
                  <a:tcPr/>
                </a:tc>
                <a:extLst>
                  <a:ext uri="{0D108BD9-81ED-4DB2-BD59-A6C34878D82A}">
                    <a16:rowId xmlns:a16="http://schemas.microsoft.com/office/drawing/2014/main" xmlns="" val="2583676789"/>
                  </a:ext>
                </a:extLst>
              </a:tr>
              <a:tr h="920635">
                <a:tc>
                  <a:txBody>
                    <a:bodyPr/>
                    <a:lstStyle/>
                    <a:p>
                      <a:pPr marL="171450" indent="-171450" rtl="0">
                        <a:buFont typeface="Arial" panose="020B0604020202020204" pitchFamily="34" charset="0"/>
                        <a:buChar char="•"/>
                      </a:pPr>
                      <a:r>
                        <a:rPr lang="es-419" sz="1200"/>
                        <a:t>Gran escalabilidad</a:t>
                      </a:r>
                    </a:p>
                    <a:p>
                      <a:pPr marL="171450" indent="-171450" rtl="0">
                        <a:buFont typeface="Arial" panose="020B0604020202020204" pitchFamily="34" charset="0"/>
                        <a:buChar char="•"/>
                      </a:pPr>
                      <a:r>
                        <a:rPr lang="es-419" sz="1200"/>
                        <a:t>Proporciona distintos niveles de calidad</a:t>
                      </a:r>
                    </a:p>
                  </a:txBody>
                  <a:tcPr/>
                </a:tc>
                <a:tc>
                  <a:txBody>
                    <a:bodyPr/>
                    <a:lstStyle/>
                    <a:p>
                      <a:pPr marL="171450" indent="-171450" rtl="0">
                        <a:buFont typeface="Arial" panose="020B0604020202020204" pitchFamily="34" charset="0"/>
                        <a:buChar char="•"/>
                      </a:pPr>
                      <a:r>
                        <a:rPr lang="es-419" sz="1200"/>
                        <a:t>Sin garantía absoluta de la calidad del servicio</a:t>
                      </a:r>
                    </a:p>
                    <a:p>
                      <a:pPr marL="171450" indent="-171450" rtl="0">
                        <a:buFont typeface="Arial" panose="020B0604020202020204" pitchFamily="34" charset="0"/>
                        <a:buChar char="•"/>
                      </a:pPr>
                      <a:r>
                        <a:rPr lang="es-419" sz="1200"/>
                        <a:t>Requiere un conjunto de mecanismos complejos para trabajar en conjunto en la red</a:t>
                      </a:r>
                    </a:p>
                  </a:txBody>
                  <a:tcPr/>
                </a:tc>
                <a:extLst>
                  <a:ext uri="{0D108BD9-81ED-4DB2-BD59-A6C34878D82A}">
                    <a16:rowId xmlns:a16="http://schemas.microsoft.com/office/drawing/2014/main" xmlns="" val="3849654457"/>
                  </a:ext>
                </a:extLst>
              </a:tr>
            </a:tbl>
          </a:graphicData>
        </a:graphic>
      </p:graphicFrame>
    </p:spTree>
    <p:extLst>
      <p:ext uri="{BB962C8B-B14F-4D97-AF65-F5344CB8AC3E}">
        <p14:creationId xmlns:p14="http://schemas.microsoft.com/office/powerpoint/2010/main" xmlns="" val="1145484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pPr rtl="0"/>
            <a:r>
              <a:rPr lang="es-419">
                <a:solidFill>
                  <a:schemeClr val="accent5">
                    <a:lumMod val="40000"/>
                    <a:lumOff val="60000"/>
                  </a:schemeClr>
                </a:solidFill>
              </a:rPr>
              <a:t>9.5 – Técnicas de implementación de QoS</a:t>
            </a:r>
          </a:p>
        </p:txBody>
      </p:sp>
    </p:spTree>
    <p:custDataLst>
      <p:tags r:id="rId1"/>
    </p:custDataLst>
    <p:extLst>
      <p:ext uri="{BB962C8B-B14F-4D97-AF65-F5344CB8AC3E}">
        <p14:creationId xmlns:p14="http://schemas.microsoft.com/office/powerpoint/2010/main" xmlns="" val="3969021638"/>
      </p:ext>
    </p:extLst>
  </p:cSld>
  <p:clrMapOvr>
    <a:masterClrMapping/>
  </p:clrMapOvr>
  <p:transition spd="slow">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598042" cy="929640"/>
          </a:xfrm>
        </p:spPr>
        <p:txBody>
          <a:bodyPr/>
          <a:lstStyle/>
          <a:p>
            <a:pPr rtl="0"/>
            <a:r>
              <a:rPr lang="es-419">
                <a:solidFill>
                  <a:schemeClr val="accent5">
                    <a:lumMod val="40000"/>
                    <a:lumOff val="60000"/>
                  </a:schemeClr>
                </a:solidFill>
              </a:rPr>
              <a:t>9.1 - Calidad de la transmisión de red</a:t>
            </a:r>
          </a:p>
        </p:txBody>
      </p:sp>
    </p:spTree>
    <p:custDataLst>
      <p:tags r:id="rId1"/>
    </p:custDataLst>
    <p:extLst>
      <p:ext uri="{BB962C8B-B14F-4D97-AF65-F5344CB8AC3E}">
        <p14:creationId xmlns:p14="http://schemas.microsoft.com/office/powerpoint/2010/main" xmlns="" val="673099643"/>
      </p:ext>
    </p:extLst>
  </p:cSld>
  <p:clrMapOvr>
    <a:masterClrMapping/>
  </p:clrMapOvr>
  <p:transition spd="slow">
    <p:wip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1600"/>
              <a:t>Técnicas de implementación de QoS</a:t>
            </a:r>
            <a:r>
              <a:rPr lang="en-US" dirty="0"/>
              <a:t/>
            </a:r>
            <a:br>
              <a:rPr lang="en-US" dirty="0"/>
            </a:br>
            <a:r>
              <a:rPr lang="es-419" sz="2400"/>
              <a:t>Prevención de la pérdida de paquetes</a:t>
            </a:r>
          </a:p>
        </p:txBody>
      </p:sp>
      <p:sp>
        <p:nvSpPr>
          <p:cNvPr id="4" name="Content Placeholder 3">
            <a:extLst>
              <a:ext uri="{FF2B5EF4-FFF2-40B4-BE49-F238E27FC236}">
                <a16:creationId xmlns:a16="http://schemas.microsoft.com/office/drawing/2014/main" xmlns="" id="{50693879-5816-3444-9D50-A12F1F37F5DE}"/>
              </a:ext>
            </a:extLst>
          </p:cNvPr>
          <p:cNvSpPr>
            <a:spLocks noGrp="1"/>
          </p:cNvSpPr>
          <p:nvPr>
            <p:ph idx="1"/>
          </p:nvPr>
        </p:nvSpPr>
        <p:spPr>
          <a:xfrm>
            <a:off x="431972" y="855418"/>
            <a:ext cx="7913516" cy="3759111"/>
          </a:xfrm>
        </p:spPr>
        <p:txBody>
          <a:bodyPr/>
          <a:lstStyle/>
          <a:p>
            <a:pPr marL="0" indent="0" algn="l" rtl="0"/>
            <a:r>
              <a:rPr lang="es-419" sz="1500" dirty="0">
                <a:solidFill>
                  <a:srgbClr val="000000"/>
                </a:solidFill>
              </a:rPr>
              <a:t>La pérdida de paquetes es generalmente el resultado de la congestión en una interfaz. La mayoría de las aplicaciones que utilizan el TCP experimentan una disminución de velocidad debido a que el TCP se ajusta automáticamente a la congestión en la red. Los segmentos caídos del TCP hacen que las sesiones del TCP reduzcan su tamaño de ventana. Algunas aplicaciones no utilizan TCP y no pueden manejar las caídas (flujos frágiles).</a:t>
            </a:r>
          </a:p>
          <a:p>
            <a:pPr marL="0" indent="0" algn="l"/>
            <a:endParaRPr lang="en-US" sz="1500" dirty="0">
              <a:solidFill>
                <a:srgbClr val="000000"/>
              </a:solidFill>
            </a:endParaRPr>
          </a:p>
          <a:p>
            <a:pPr marL="0" indent="0" algn="l" rtl="0"/>
            <a:r>
              <a:rPr lang="es-419" sz="1500" dirty="0">
                <a:solidFill>
                  <a:srgbClr val="000000"/>
                </a:solidFill>
              </a:rPr>
              <a:t>Los enfoques siguientes pueden prevenir los descartes en las aplicaciones sensibles:</a:t>
            </a:r>
          </a:p>
          <a:p>
            <a:pPr marL="358835" lvl="1" indent="-285750" rtl="0">
              <a:buFont typeface="Arial" panose="020B0604020202020204" pitchFamily="34" charset="0"/>
              <a:buChar char="•"/>
            </a:pPr>
            <a:r>
              <a:rPr lang="es-419" sz="1500" dirty="0">
                <a:solidFill>
                  <a:srgbClr val="000000"/>
                </a:solidFill>
              </a:rPr>
              <a:t>Aumenta la capacidad de enlace para facilitar o evitar la congestión.</a:t>
            </a:r>
          </a:p>
          <a:p>
            <a:pPr marL="358835" lvl="1" indent="-285750" rtl="0">
              <a:buFont typeface="Arial" panose="020B0604020202020204" pitchFamily="34" charset="0"/>
              <a:buChar char="•"/>
            </a:pPr>
            <a:r>
              <a:rPr lang="es-419" sz="1500" dirty="0">
                <a:solidFill>
                  <a:srgbClr val="000000"/>
                </a:solidFill>
              </a:rPr>
              <a:t>Garantiza el suficiente ancho de banda y aumenta el espacio en búfer para acomodar las ráfagas de tráfico de flujos frágiles. WFQ, CBWFQ y LLQ pueden garantizar ancho de banda y proporcionar reenvío priorizado a aplicaciones sensibles a caídas.</a:t>
            </a:r>
          </a:p>
          <a:p>
            <a:pPr marL="358835" lvl="1" indent="-285750" rtl="0">
              <a:buFont typeface="Arial" panose="020B0604020202020204" pitchFamily="34" charset="0"/>
              <a:buChar char="•"/>
            </a:pPr>
            <a:r>
              <a:rPr lang="es-419" sz="1500" dirty="0">
                <a:solidFill>
                  <a:srgbClr val="000000"/>
                </a:solidFill>
              </a:rPr>
              <a:t>Los paquetes de baja prioridad de descartan antes de que se presente la congestión. Cisco IOS </a:t>
            </a:r>
            <a:r>
              <a:rPr lang="es-419" sz="1500" dirty="0" err="1">
                <a:solidFill>
                  <a:srgbClr val="000000"/>
                </a:solidFill>
              </a:rPr>
              <a:t>QoS</a:t>
            </a:r>
            <a:r>
              <a:rPr lang="es-419" sz="1500" dirty="0">
                <a:solidFill>
                  <a:srgbClr val="000000"/>
                </a:solidFill>
              </a:rPr>
              <a:t> proporciona mecanismos de colas, como la detección temprana aleatoria ponderada (WRED), que comienzan a descartar paquetes de menor prioridad antes de que ocurra la congestión.</a:t>
            </a:r>
          </a:p>
        </p:txBody>
      </p:sp>
    </p:spTree>
    <p:extLst>
      <p:ext uri="{BB962C8B-B14F-4D97-AF65-F5344CB8AC3E}">
        <p14:creationId xmlns:p14="http://schemas.microsoft.com/office/powerpoint/2010/main" xmlns="" val="224169884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1600"/>
              <a:t>Técnicas de implementación de QoS</a:t>
            </a:r>
            <a:r>
              <a:rPr lang="en-US" dirty="0"/>
              <a:t/>
            </a:r>
            <a:br>
              <a:rPr lang="en-US" dirty="0"/>
            </a:br>
            <a:r>
              <a:rPr lang="es-419" sz="2400"/>
              <a:t>Herramientas de QoS</a:t>
            </a:r>
          </a:p>
        </p:txBody>
      </p:sp>
      <p:sp>
        <p:nvSpPr>
          <p:cNvPr id="4" name="Content Placeholder 3">
            <a:extLst>
              <a:ext uri="{FF2B5EF4-FFF2-40B4-BE49-F238E27FC236}">
                <a16:creationId xmlns:a16="http://schemas.microsoft.com/office/drawing/2014/main" xmlns="" id="{50693879-5816-3444-9D50-A12F1F37F5DE}"/>
              </a:ext>
            </a:extLst>
          </p:cNvPr>
          <p:cNvSpPr>
            <a:spLocks noGrp="1"/>
          </p:cNvSpPr>
          <p:nvPr>
            <p:ph idx="1"/>
          </p:nvPr>
        </p:nvSpPr>
        <p:spPr>
          <a:xfrm>
            <a:off x="431972" y="682278"/>
            <a:ext cx="7913516" cy="266372"/>
          </a:xfrm>
        </p:spPr>
        <p:txBody>
          <a:bodyPr/>
          <a:lstStyle/>
          <a:p>
            <a:pPr marL="0" indent="0" algn="l" rtl="0"/>
            <a:r>
              <a:rPr lang="es-419" sz="1600" dirty="0">
                <a:solidFill>
                  <a:srgbClr val="000000"/>
                </a:solidFill>
              </a:rPr>
              <a:t>Hay tres categorías de herramientas de </a:t>
            </a:r>
            <a:r>
              <a:rPr lang="es-419" sz="1600" dirty="0" err="1">
                <a:solidFill>
                  <a:srgbClr val="000000"/>
                </a:solidFill>
              </a:rPr>
              <a:t>QoS</a:t>
            </a:r>
            <a:r>
              <a:rPr lang="es-419" sz="1600" dirty="0">
                <a:solidFill>
                  <a:srgbClr val="000000"/>
                </a:solidFill>
              </a:rPr>
              <a:t>, como se describe en la tabla.</a:t>
            </a:r>
          </a:p>
        </p:txBody>
      </p:sp>
      <p:graphicFrame>
        <p:nvGraphicFramePr>
          <p:cNvPr id="5" name="Content Placeholder 6">
            <a:extLst>
              <a:ext uri="{FF2B5EF4-FFF2-40B4-BE49-F238E27FC236}">
                <a16:creationId xmlns:a16="http://schemas.microsoft.com/office/drawing/2014/main" xmlns="" id="{7EA9397D-EE26-440E-8253-EC809CA48CBE}"/>
              </a:ext>
            </a:extLst>
          </p:cNvPr>
          <p:cNvGraphicFramePr>
            <a:graphicFrameLocks/>
          </p:cNvGraphicFramePr>
          <p:nvPr>
            <p:extLst>
              <p:ext uri="{D42A27DB-BD31-4B8C-83A1-F6EECF244321}">
                <p14:modId xmlns:p14="http://schemas.microsoft.com/office/powerpoint/2010/main" xmlns="" val="3596841744"/>
              </p:ext>
            </p:extLst>
          </p:nvPr>
        </p:nvGraphicFramePr>
        <p:xfrm>
          <a:off x="431972" y="1067495"/>
          <a:ext cx="8079325" cy="3992880"/>
        </p:xfrm>
        <a:graphic>
          <a:graphicData uri="http://schemas.openxmlformats.org/drawingml/2006/table">
            <a:tbl>
              <a:tblPr firstRow="1" bandRow="1">
                <a:tableStyleId>{5C22544A-7EE6-4342-B048-85BDC9FD1C3A}</a:tableStyleId>
              </a:tblPr>
              <a:tblGrid>
                <a:gridCol w="2391733">
                  <a:extLst>
                    <a:ext uri="{9D8B030D-6E8A-4147-A177-3AD203B41FA5}">
                      <a16:colId xmlns:a16="http://schemas.microsoft.com/office/drawing/2014/main" xmlns="" val="3729139006"/>
                    </a:ext>
                  </a:extLst>
                </a:gridCol>
                <a:gridCol w="5687592">
                  <a:extLst>
                    <a:ext uri="{9D8B030D-6E8A-4147-A177-3AD203B41FA5}">
                      <a16:colId xmlns:a16="http://schemas.microsoft.com/office/drawing/2014/main" xmlns="" val="2623022619"/>
                    </a:ext>
                  </a:extLst>
                </a:gridCol>
              </a:tblGrid>
              <a:tr h="179373">
                <a:tc>
                  <a:txBody>
                    <a:bodyPr/>
                    <a:lstStyle/>
                    <a:p>
                      <a:pPr rtl="0"/>
                      <a:r>
                        <a:rPr lang="es-419" sz="1400"/>
                        <a:t>Herramientas de QoS</a:t>
                      </a:r>
                    </a:p>
                  </a:txBody>
                  <a:tcPr/>
                </a:tc>
                <a:tc>
                  <a:txBody>
                    <a:bodyPr/>
                    <a:lstStyle/>
                    <a:p>
                      <a:pPr rtl="0"/>
                      <a:r>
                        <a:rPr lang="es-419" sz="1400"/>
                        <a:t>Descripción</a:t>
                      </a:r>
                    </a:p>
                  </a:txBody>
                  <a:tcPr/>
                </a:tc>
                <a:extLst>
                  <a:ext uri="{0D108BD9-81ED-4DB2-BD59-A6C34878D82A}">
                    <a16:rowId xmlns:a16="http://schemas.microsoft.com/office/drawing/2014/main" xmlns="" val="2583676789"/>
                  </a:ext>
                </a:extLst>
              </a:tr>
              <a:tr h="496045">
                <a:tc>
                  <a:txBody>
                    <a:bodyPr/>
                    <a:lstStyle/>
                    <a:p>
                      <a:pPr marL="0" indent="0" rtl="0">
                        <a:buFont typeface="Arial" panose="020B0604020202020204" pitchFamily="34" charset="0"/>
                        <a:buNone/>
                      </a:pPr>
                      <a:r>
                        <a:rPr lang="es-419" sz="1400"/>
                        <a:t>Herramientas de clasificación y marcación</a:t>
                      </a:r>
                    </a:p>
                  </a:txBody>
                  <a:tcPr/>
                </a:tc>
                <a:tc>
                  <a:txBody>
                    <a:bodyPr/>
                    <a:lstStyle/>
                    <a:p>
                      <a:pPr marL="171450" indent="-171450" rtl="0">
                        <a:buFont typeface="Arial" panose="020B0604020202020204" pitchFamily="34" charset="0"/>
                        <a:buChar char="•"/>
                      </a:pPr>
                      <a:r>
                        <a:rPr lang="es-419" sz="1400"/>
                        <a:t>Las sesiones, o flujos, se analizan para determinar a qué clase de tráfico pertenecen.</a:t>
                      </a:r>
                    </a:p>
                    <a:p>
                      <a:pPr marL="171450" indent="-171450" rtl="0">
                        <a:buFont typeface="Arial" panose="020B0604020202020204" pitchFamily="34" charset="0"/>
                        <a:buChar char="•"/>
                      </a:pPr>
                      <a:r>
                        <a:rPr lang="es-419" sz="1400"/>
                        <a:t>Cuando se determina la clase de tráfico, se marcan los paquetes.</a:t>
                      </a:r>
                    </a:p>
                  </a:txBody>
                  <a:tcPr/>
                </a:tc>
                <a:extLst>
                  <a:ext uri="{0D108BD9-81ED-4DB2-BD59-A6C34878D82A}">
                    <a16:rowId xmlns:a16="http://schemas.microsoft.com/office/drawing/2014/main" xmlns="" val="3849654457"/>
                  </a:ext>
                </a:extLst>
              </a:tr>
              <a:tr h="1193498">
                <a:tc>
                  <a:txBody>
                    <a:bodyPr/>
                    <a:lstStyle/>
                    <a:p>
                      <a:pPr marL="0" indent="0" rtl="0">
                        <a:buFont typeface="Arial" panose="020B0604020202020204" pitchFamily="34" charset="0"/>
                        <a:buNone/>
                      </a:pPr>
                      <a:r>
                        <a:rPr lang="es-419" sz="1400"/>
                        <a:t>Herramientas para evitar la congestión</a:t>
                      </a:r>
                    </a:p>
                  </a:txBody>
                  <a:tcPr/>
                </a:tc>
                <a:tc>
                  <a:txBody>
                    <a:bodyPr/>
                    <a:lstStyle/>
                    <a:p>
                      <a:pPr marL="171450" indent="-171450" rtl="0">
                        <a:buFont typeface="Arial" panose="020B0604020202020204" pitchFamily="34" charset="0"/>
                        <a:buChar char="•"/>
                      </a:pPr>
                      <a:r>
                        <a:rPr lang="es-419" sz="1400"/>
                        <a:t>A las clases de tráfico se les asignan porciones de recursos de red según lo definido por la política de QoS.</a:t>
                      </a:r>
                    </a:p>
                    <a:p>
                      <a:pPr marL="171450" indent="-171450" rtl="0">
                        <a:buFont typeface="Arial" panose="020B0604020202020204" pitchFamily="34" charset="0"/>
                        <a:buChar char="•"/>
                      </a:pPr>
                      <a:r>
                        <a:rPr lang="es-419" sz="1400"/>
                        <a:t>La política de QoS también identifica cómo se puede descartar, demorar o volver a marcar selectivamente parte del tráfico para evitar la congestión.</a:t>
                      </a:r>
                    </a:p>
                    <a:p>
                      <a:pPr marL="171450" indent="-171450" rtl="0">
                        <a:buFont typeface="Arial" panose="020B0604020202020204" pitchFamily="34" charset="0"/>
                        <a:buChar char="•"/>
                      </a:pPr>
                      <a:r>
                        <a:rPr lang="es-419" sz="1400"/>
                        <a:t>La herramienta principal para evitar la congestión es WRED y se utiliza para regular el tráfico de datos del TCP de manera eficiente según el ancho de banda antes de que se descarten paquetes en la cola ocasionadas debido a desbordamientos de la cola.</a:t>
                      </a:r>
                    </a:p>
                  </a:txBody>
                  <a:tcPr/>
                </a:tc>
                <a:extLst>
                  <a:ext uri="{0D108BD9-81ED-4DB2-BD59-A6C34878D82A}">
                    <a16:rowId xmlns:a16="http://schemas.microsoft.com/office/drawing/2014/main" xmlns="" val="1615639436"/>
                  </a:ext>
                </a:extLst>
              </a:tr>
              <a:tr h="716099">
                <a:tc>
                  <a:txBody>
                    <a:bodyPr/>
                    <a:lstStyle/>
                    <a:p>
                      <a:pPr marL="0" indent="0" rtl="0">
                        <a:buFont typeface="Arial" panose="020B0604020202020204" pitchFamily="34" charset="0"/>
                        <a:buNone/>
                      </a:pPr>
                      <a:r>
                        <a:rPr lang="es-419" sz="1400"/>
                        <a:t>Herramientas de administración de congestión</a:t>
                      </a:r>
                    </a:p>
                  </a:txBody>
                  <a:tcPr/>
                </a:tc>
                <a:tc>
                  <a:txBody>
                    <a:bodyPr/>
                    <a:lstStyle/>
                    <a:p>
                      <a:pPr marL="171450" indent="-171450" rtl="0">
                        <a:buFont typeface="Arial" panose="020B0604020202020204" pitchFamily="34" charset="0"/>
                        <a:buChar char="•"/>
                      </a:pPr>
                      <a:r>
                        <a:rPr lang="es-419" sz="1400" dirty="0"/>
                        <a:t>Cuando el tráfico excede los recursos de red disponibles, el tráfico se pone en cola para esperar la disponibilidad de recursos.</a:t>
                      </a:r>
                    </a:p>
                    <a:p>
                      <a:pPr marL="171450" indent="-171450" rtl="0">
                        <a:buFont typeface="Arial" panose="020B0604020202020204" pitchFamily="34" charset="0"/>
                        <a:buChar char="•"/>
                      </a:pPr>
                      <a:r>
                        <a:rPr lang="es-419" sz="1400" dirty="0"/>
                        <a:t>Las herramientas comunes de administración de congestión basadas en Cisco IOS incluyen los algoritmos CBWFQ y LLQ.</a:t>
                      </a:r>
                    </a:p>
                  </a:txBody>
                  <a:tcPr/>
                </a:tc>
                <a:extLst>
                  <a:ext uri="{0D108BD9-81ED-4DB2-BD59-A6C34878D82A}">
                    <a16:rowId xmlns:a16="http://schemas.microsoft.com/office/drawing/2014/main" xmlns="" val="661493734"/>
                  </a:ext>
                </a:extLst>
              </a:tr>
            </a:tbl>
          </a:graphicData>
        </a:graphic>
      </p:graphicFrame>
    </p:spTree>
    <p:extLst>
      <p:ext uri="{BB962C8B-B14F-4D97-AF65-F5344CB8AC3E}">
        <p14:creationId xmlns:p14="http://schemas.microsoft.com/office/powerpoint/2010/main" xmlns="" val="340923156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1600"/>
              <a:t>Técnicas de implementación de QoS</a:t>
            </a:r>
            <a:r>
              <a:rPr lang="en-US" dirty="0"/>
              <a:t/>
            </a:r>
            <a:br>
              <a:rPr lang="en-US" dirty="0"/>
            </a:br>
            <a:r>
              <a:rPr lang="es-419" sz="2400"/>
              <a:t>Herramientas de QoS (Cont.)</a:t>
            </a:r>
          </a:p>
        </p:txBody>
      </p:sp>
      <p:sp>
        <p:nvSpPr>
          <p:cNvPr id="4" name="Content Placeholder 3">
            <a:extLst>
              <a:ext uri="{FF2B5EF4-FFF2-40B4-BE49-F238E27FC236}">
                <a16:creationId xmlns:a16="http://schemas.microsoft.com/office/drawing/2014/main" xmlns="" id="{50693879-5816-3444-9D50-A12F1F37F5DE}"/>
              </a:ext>
            </a:extLst>
          </p:cNvPr>
          <p:cNvSpPr>
            <a:spLocks noGrp="1"/>
          </p:cNvSpPr>
          <p:nvPr>
            <p:ph idx="1"/>
          </p:nvPr>
        </p:nvSpPr>
        <p:spPr>
          <a:xfrm>
            <a:off x="337704" y="630146"/>
            <a:ext cx="7913516" cy="1648356"/>
          </a:xfrm>
        </p:spPr>
        <p:txBody>
          <a:bodyPr/>
          <a:lstStyle/>
          <a:p>
            <a:pPr marL="0" indent="0" algn="l" rtl="0"/>
            <a:r>
              <a:rPr lang="es-419" sz="1500" dirty="0">
                <a:solidFill>
                  <a:srgbClr val="000000"/>
                </a:solidFill>
              </a:rPr>
              <a:t>La figura muestra la secuencia de herramientas de </a:t>
            </a:r>
            <a:r>
              <a:rPr lang="es-419" sz="1500" dirty="0" err="1">
                <a:solidFill>
                  <a:srgbClr val="000000"/>
                </a:solidFill>
              </a:rPr>
              <a:t>QoS</a:t>
            </a:r>
            <a:r>
              <a:rPr lang="es-419" sz="1500" dirty="0">
                <a:solidFill>
                  <a:srgbClr val="000000"/>
                </a:solidFill>
              </a:rPr>
              <a:t> utilizadas cuando se aplica a los flujos de paquetes.</a:t>
            </a:r>
          </a:p>
          <a:p>
            <a:pPr marL="285750" indent="-285750" algn="l" rtl="0">
              <a:buFont typeface="Arial" panose="020B0604020202020204" pitchFamily="34" charset="0"/>
              <a:buChar char="•"/>
            </a:pPr>
            <a:r>
              <a:rPr lang="es-419" sz="1500" dirty="0">
                <a:solidFill>
                  <a:srgbClr val="000000"/>
                </a:solidFill>
              </a:rPr>
              <a:t>Los paquetes de entrada se clasifican y su encabezado IP respectivo está marcado. </a:t>
            </a:r>
          </a:p>
          <a:p>
            <a:pPr marL="285750" indent="-285750" algn="l" rtl="0">
              <a:buFont typeface="Arial" panose="020B0604020202020204" pitchFamily="34" charset="0"/>
              <a:buChar char="•"/>
            </a:pPr>
            <a:r>
              <a:rPr lang="es-419" sz="1500" dirty="0">
                <a:solidFill>
                  <a:srgbClr val="000000"/>
                </a:solidFill>
              </a:rPr>
              <a:t>Para evitar la congestión, luego se asignan recursos a los paquetes en base a las políticas definidas. </a:t>
            </a:r>
          </a:p>
          <a:p>
            <a:pPr marL="285750" indent="-285750" algn="l" rtl="0">
              <a:buFont typeface="Arial" panose="020B0604020202020204" pitchFamily="34" charset="0"/>
              <a:buChar char="•"/>
            </a:pPr>
            <a:r>
              <a:rPr lang="es-419" sz="1500" dirty="0">
                <a:solidFill>
                  <a:srgbClr val="000000"/>
                </a:solidFill>
              </a:rPr>
              <a:t>Los paquetes son luego puestos en la cola y reenviados a la interfaz de egreso según la política definida de modelado y regulación de tráfico de la </a:t>
            </a:r>
            <a:r>
              <a:rPr lang="es-419" sz="1500" dirty="0" err="1">
                <a:solidFill>
                  <a:srgbClr val="000000"/>
                </a:solidFill>
              </a:rPr>
              <a:t>QoS</a:t>
            </a:r>
            <a:r>
              <a:rPr lang="es-419" sz="1500" dirty="0">
                <a:solidFill>
                  <a:srgbClr val="000000"/>
                </a:solidFill>
              </a:rPr>
              <a:t>.</a:t>
            </a:r>
          </a:p>
        </p:txBody>
      </p:sp>
      <p:sp>
        <p:nvSpPr>
          <p:cNvPr id="6" name="Rectangle 5">
            <a:extLst>
              <a:ext uri="{FF2B5EF4-FFF2-40B4-BE49-F238E27FC236}">
                <a16:creationId xmlns:a16="http://schemas.microsoft.com/office/drawing/2014/main" xmlns="" id="{F441D26B-B5D4-4183-86F2-E2817AEFACA9}"/>
              </a:ext>
            </a:extLst>
          </p:cNvPr>
          <p:cNvSpPr/>
          <p:nvPr/>
        </p:nvSpPr>
        <p:spPr>
          <a:xfrm>
            <a:off x="1047404" y="4507793"/>
            <a:ext cx="7203816" cy="461665"/>
          </a:xfrm>
          <a:prstGeom prst="rect">
            <a:avLst/>
          </a:prstGeom>
        </p:spPr>
        <p:txBody>
          <a:bodyPr wrap="square">
            <a:spAutoFit/>
          </a:bodyPr>
          <a:lstStyle/>
          <a:p>
            <a:pPr rtl="0"/>
            <a:r>
              <a:rPr lang="es-419" sz="1200" b="1" dirty="0"/>
              <a:t>Nota</a:t>
            </a:r>
            <a:r>
              <a:rPr lang="es-419" sz="1200" dirty="0"/>
              <a:t>: La clasificación y el marcado se pueden realizar en la entrada o salida, mientras que otras acciones de </a:t>
            </a:r>
            <a:r>
              <a:rPr lang="es-419" sz="1200" dirty="0" err="1"/>
              <a:t>QoS</a:t>
            </a:r>
            <a:r>
              <a:rPr lang="es-419" sz="1200" dirty="0"/>
              <a:t>, como la formación de colas y la configuración, generalmente se realizan en la salida.</a:t>
            </a:r>
          </a:p>
        </p:txBody>
      </p:sp>
      <p:pic>
        <p:nvPicPr>
          <p:cNvPr id="2" name="Picture 1">
            <a:extLst>
              <a:ext uri="{FF2B5EF4-FFF2-40B4-BE49-F238E27FC236}">
                <a16:creationId xmlns:a16="http://schemas.microsoft.com/office/drawing/2014/main" xmlns="" id="{DA5A77B4-DD31-45EF-81C3-3E142EC2AA7A}"/>
              </a:ext>
            </a:extLst>
          </p:cNvPr>
          <p:cNvPicPr>
            <a:picLocks noChangeAspect="1"/>
          </p:cNvPicPr>
          <p:nvPr/>
        </p:nvPicPr>
        <p:blipFill>
          <a:blip r:embed="rId3"/>
          <a:stretch>
            <a:fillRect/>
          </a:stretch>
        </p:blipFill>
        <p:spPr>
          <a:xfrm>
            <a:off x="1597207" y="2503774"/>
            <a:ext cx="5394510" cy="2009580"/>
          </a:xfrm>
          <a:prstGeom prst="rect">
            <a:avLst/>
          </a:prstGeom>
        </p:spPr>
      </p:pic>
    </p:spTree>
    <p:extLst>
      <p:ext uri="{BB962C8B-B14F-4D97-AF65-F5344CB8AC3E}">
        <p14:creationId xmlns:p14="http://schemas.microsoft.com/office/powerpoint/2010/main" xmlns="" val="65296071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1600"/>
              <a:t>Técnicas de Implementación de QoS</a:t>
            </a:r>
            <a:r>
              <a:rPr lang="en-US" dirty="0"/>
              <a:t/>
            </a:r>
            <a:br>
              <a:rPr lang="en-US" dirty="0"/>
            </a:br>
            <a:r>
              <a:rPr lang="es-419" sz="2400"/>
              <a:t>Clasificación y Marcación</a:t>
            </a:r>
          </a:p>
        </p:txBody>
      </p:sp>
      <p:sp>
        <p:nvSpPr>
          <p:cNvPr id="4" name="Content Placeholder 3">
            <a:extLst>
              <a:ext uri="{FF2B5EF4-FFF2-40B4-BE49-F238E27FC236}">
                <a16:creationId xmlns:a16="http://schemas.microsoft.com/office/drawing/2014/main" xmlns="" id="{50693879-5816-3444-9D50-A12F1F37F5DE}"/>
              </a:ext>
            </a:extLst>
          </p:cNvPr>
          <p:cNvSpPr>
            <a:spLocks noGrp="1"/>
          </p:cNvSpPr>
          <p:nvPr>
            <p:ph idx="1"/>
          </p:nvPr>
        </p:nvSpPr>
        <p:spPr>
          <a:xfrm>
            <a:off x="431972" y="855418"/>
            <a:ext cx="7913516" cy="2711747"/>
          </a:xfrm>
        </p:spPr>
        <p:txBody>
          <a:bodyPr/>
          <a:lstStyle/>
          <a:p>
            <a:pPr marL="0" indent="0" algn="l" rtl="0"/>
            <a:r>
              <a:rPr lang="es-419" sz="1600" dirty="0">
                <a:solidFill>
                  <a:srgbClr val="000000"/>
                </a:solidFill>
              </a:rPr>
              <a:t>Antes de que a un paquete se le pueda aplicar una política de la </a:t>
            </a:r>
            <a:r>
              <a:rPr lang="es-419" sz="1600" dirty="0" err="1">
                <a:solidFill>
                  <a:srgbClr val="000000"/>
                </a:solidFill>
              </a:rPr>
              <a:t>QoS</a:t>
            </a:r>
            <a:r>
              <a:rPr lang="es-419" sz="1600" dirty="0">
                <a:solidFill>
                  <a:srgbClr val="000000"/>
                </a:solidFill>
              </a:rPr>
              <a:t>, el mismo tiene que ser clasificado.</a:t>
            </a:r>
          </a:p>
          <a:p>
            <a:pPr marL="0" indent="0" algn="l" rtl="0"/>
            <a:r>
              <a:rPr lang="es-419" sz="1600" dirty="0">
                <a:solidFill>
                  <a:srgbClr val="000000"/>
                </a:solidFill>
              </a:rPr>
              <a:t>La clasificación determina la clase de tráfico al cual los paquetes o tramas pertenecen. Solo pueden aplicarse las políticas al tráfico después del marcado.</a:t>
            </a:r>
          </a:p>
          <a:p>
            <a:pPr marL="0" indent="0" algn="l"/>
            <a:endParaRPr lang="en-US" sz="1600" dirty="0">
              <a:solidFill>
                <a:srgbClr val="000000"/>
              </a:solidFill>
            </a:endParaRPr>
          </a:p>
          <a:p>
            <a:pPr marL="0" indent="0" algn="l" rtl="0"/>
            <a:r>
              <a:rPr lang="es-419" sz="1600" dirty="0">
                <a:solidFill>
                  <a:srgbClr val="000000"/>
                </a:solidFill>
              </a:rPr>
              <a:t>Cómo se clasifica un paquete depende de la implementación de la </a:t>
            </a:r>
            <a:r>
              <a:rPr lang="es-419" sz="1600" dirty="0" err="1">
                <a:solidFill>
                  <a:srgbClr val="000000"/>
                </a:solidFill>
              </a:rPr>
              <a:t>QoS</a:t>
            </a:r>
            <a:r>
              <a:rPr lang="es-419" sz="1600" dirty="0">
                <a:solidFill>
                  <a:srgbClr val="000000"/>
                </a:solidFill>
              </a:rPr>
              <a:t>. </a:t>
            </a:r>
          </a:p>
          <a:p>
            <a:pPr marL="358835" lvl="1" indent="-285750" rtl="0">
              <a:buFont typeface="Arial" panose="020B0604020202020204" pitchFamily="34" charset="0"/>
              <a:buChar char="•"/>
            </a:pPr>
            <a:r>
              <a:rPr lang="es-419" sz="1600" dirty="0">
                <a:solidFill>
                  <a:srgbClr val="000000"/>
                </a:solidFill>
              </a:rPr>
              <a:t>Los métodos de clasificación de flujos de tráfico en la capa 2 y 3 incluyen el uso de interfaces, ACL y mapas de clase. </a:t>
            </a:r>
          </a:p>
          <a:p>
            <a:pPr marL="358835" lvl="1" indent="-285750" rtl="0">
              <a:buFont typeface="Arial" panose="020B0604020202020204" pitchFamily="34" charset="0"/>
              <a:buChar char="•"/>
            </a:pPr>
            <a:r>
              <a:rPr lang="es-419" sz="1600" dirty="0">
                <a:solidFill>
                  <a:srgbClr val="000000"/>
                </a:solidFill>
              </a:rPr>
              <a:t>El tráfico también se puede clasificar en las capas 4 a 7 mediante el uso del Reconocimiento de Aplicaciones Basado en la Red (NBAR).</a:t>
            </a:r>
          </a:p>
          <a:p>
            <a:pPr marL="285750" indent="-28575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xmlns="" val="335253369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1600"/>
              <a:t>Técnicas de Implementación de QoS</a:t>
            </a:r>
            <a:r>
              <a:rPr lang="en-US" dirty="0"/>
              <a:t/>
            </a:r>
            <a:br>
              <a:rPr lang="en-US" dirty="0"/>
            </a:br>
            <a:r>
              <a:rPr lang="es-419" sz="2400"/>
              <a:t>Clasificación y marcación (Cont.)</a:t>
            </a:r>
          </a:p>
        </p:txBody>
      </p:sp>
      <p:sp>
        <p:nvSpPr>
          <p:cNvPr id="4" name="Content Placeholder 3">
            <a:extLst>
              <a:ext uri="{FF2B5EF4-FFF2-40B4-BE49-F238E27FC236}">
                <a16:creationId xmlns:a16="http://schemas.microsoft.com/office/drawing/2014/main" xmlns="" id="{50693879-5816-3444-9D50-A12F1F37F5DE}"/>
              </a:ext>
            </a:extLst>
          </p:cNvPr>
          <p:cNvSpPr>
            <a:spLocks noGrp="1"/>
          </p:cNvSpPr>
          <p:nvPr>
            <p:ph idx="1"/>
          </p:nvPr>
        </p:nvSpPr>
        <p:spPr>
          <a:xfrm>
            <a:off x="431972" y="855418"/>
            <a:ext cx="7913516" cy="1925489"/>
          </a:xfrm>
        </p:spPr>
        <p:txBody>
          <a:bodyPr/>
          <a:lstStyle/>
          <a:p>
            <a:pPr marL="0" indent="0" algn="l" rtl="0"/>
            <a:r>
              <a:rPr lang="es-419" sz="1600">
                <a:solidFill>
                  <a:srgbClr val="000000"/>
                </a:solidFill>
              </a:rPr>
              <a:t>La forma en la que se marca el tráfico generalmente depende de la tecnología. La decisión de marcar el tráfico de las capas 2 o 3 (o ambos) no es despreciable y debe tomarse tras considerar los siguientes puntos:</a:t>
            </a:r>
          </a:p>
          <a:p>
            <a:pPr marL="285750" indent="-285750" algn="l" rtl="0">
              <a:buFont typeface="Arial" panose="020B0604020202020204" pitchFamily="34" charset="0"/>
              <a:buChar char="•"/>
            </a:pPr>
            <a:r>
              <a:rPr lang="es-419" sz="1600">
                <a:solidFill>
                  <a:srgbClr val="000000"/>
                </a:solidFill>
              </a:rPr>
              <a:t>Se puede marcar la Capa 2 de las tramas para el tráfico no IP.</a:t>
            </a:r>
          </a:p>
          <a:p>
            <a:pPr marL="285750" indent="-285750" algn="l" rtl="0">
              <a:buFont typeface="Arial" panose="020B0604020202020204" pitchFamily="34" charset="0"/>
              <a:buChar char="•"/>
            </a:pPr>
            <a:r>
              <a:rPr lang="es-419" sz="1600">
                <a:solidFill>
                  <a:srgbClr val="000000"/>
                </a:solidFill>
              </a:rPr>
              <a:t>El marcado en la capa 2 de las tramas es la única opción de la QoS disponible para los switches que no tienen "reconocimiento de IP".</a:t>
            </a:r>
          </a:p>
          <a:p>
            <a:pPr marL="285750" indent="-285750" algn="l" rtl="0">
              <a:buFont typeface="Arial" panose="020B0604020202020204" pitchFamily="34" charset="0"/>
              <a:buChar char="•"/>
            </a:pPr>
            <a:r>
              <a:rPr lang="es-419" sz="1600">
                <a:solidFill>
                  <a:srgbClr val="000000"/>
                </a:solidFill>
              </a:rPr>
              <a:t>El marcado de Capa 3 llevará la información de la QoS de extremo a extremo.</a:t>
            </a:r>
          </a:p>
          <a:p>
            <a:pPr marL="0" indent="0" algn="l"/>
            <a:endParaRPr lang="en-US" sz="1600" dirty="0">
              <a:solidFill>
                <a:srgbClr val="000000"/>
              </a:solidFill>
            </a:endParaRPr>
          </a:p>
        </p:txBody>
      </p:sp>
      <p:graphicFrame>
        <p:nvGraphicFramePr>
          <p:cNvPr id="5" name="Content Placeholder 6">
            <a:extLst>
              <a:ext uri="{FF2B5EF4-FFF2-40B4-BE49-F238E27FC236}">
                <a16:creationId xmlns:a16="http://schemas.microsoft.com/office/drawing/2014/main" xmlns="" id="{7EA9397D-EE26-440E-8253-EC809CA48CBE}"/>
              </a:ext>
            </a:extLst>
          </p:cNvPr>
          <p:cNvGraphicFramePr>
            <a:graphicFrameLocks/>
          </p:cNvGraphicFramePr>
          <p:nvPr>
            <p:extLst>
              <p:ext uri="{D42A27DB-BD31-4B8C-83A1-F6EECF244321}">
                <p14:modId xmlns:p14="http://schemas.microsoft.com/office/powerpoint/2010/main" xmlns="" val="3215466736"/>
              </p:ext>
            </p:extLst>
          </p:nvPr>
        </p:nvGraphicFramePr>
        <p:xfrm>
          <a:off x="532337" y="2892670"/>
          <a:ext cx="8079325" cy="1645920"/>
        </p:xfrm>
        <a:graphic>
          <a:graphicData uri="http://schemas.openxmlformats.org/drawingml/2006/table">
            <a:tbl>
              <a:tblPr firstRow="1" bandRow="1">
                <a:tableStyleId>{5C22544A-7EE6-4342-B048-85BDC9FD1C3A}</a:tableStyleId>
              </a:tblPr>
              <a:tblGrid>
                <a:gridCol w="2321395">
                  <a:extLst>
                    <a:ext uri="{9D8B030D-6E8A-4147-A177-3AD203B41FA5}">
                      <a16:colId xmlns:a16="http://schemas.microsoft.com/office/drawing/2014/main" xmlns="" val="3729139006"/>
                    </a:ext>
                  </a:extLst>
                </a:gridCol>
                <a:gridCol w="633046">
                  <a:extLst>
                    <a:ext uri="{9D8B030D-6E8A-4147-A177-3AD203B41FA5}">
                      <a16:colId xmlns:a16="http://schemas.microsoft.com/office/drawing/2014/main" xmlns="" val="1365117144"/>
                    </a:ext>
                  </a:extLst>
                </a:gridCol>
                <a:gridCol w="3878664">
                  <a:extLst>
                    <a:ext uri="{9D8B030D-6E8A-4147-A177-3AD203B41FA5}">
                      <a16:colId xmlns:a16="http://schemas.microsoft.com/office/drawing/2014/main" xmlns="" val="261006758"/>
                    </a:ext>
                  </a:extLst>
                </a:gridCol>
                <a:gridCol w="1246220">
                  <a:extLst>
                    <a:ext uri="{9D8B030D-6E8A-4147-A177-3AD203B41FA5}">
                      <a16:colId xmlns:a16="http://schemas.microsoft.com/office/drawing/2014/main" xmlns="" val="2623022619"/>
                    </a:ext>
                  </a:extLst>
                </a:gridCol>
              </a:tblGrid>
              <a:tr h="0">
                <a:tc>
                  <a:txBody>
                    <a:bodyPr/>
                    <a:lstStyle/>
                    <a:p>
                      <a:pPr rtl="0"/>
                      <a:r>
                        <a:rPr lang="es-419" sz="1200"/>
                        <a:t>Herramientas de QoS</a:t>
                      </a:r>
                    </a:p>
                  </a:txBody>
                  <a:tcPr/>
                </a:tc>
                <a:tc>
                  <a:txBody>
                    <a:bodyPr/>
                    <a:lstStyle/>
                    <a:p>
                      <a:pPr rtl="0"/>
                      <a:r>
                        <a:rPr lang="es-419" sz="1200"/>
                        <a:t>Capa</a:t>
                      </a:r>
                    </a:p>
                  </a:txBody>
                  <a:tcPr/>
                </a:tc>
                <a:tc>
                  <a:txBody>
                    <a:bodyPr/>
                    <a:lstStyle/>
                    <a:p>
                      <a:pPr rtl="0"/>
                      <a:r>
                        <a:rPr lang="es-419" sz="1200"/>
                        <a:t>Campo de marcación</a:t>
                      </a:r>
                    </a:p>
                  </a:txBody>
                  <a:tcPr/>
                </a:tc>
                <a:tc>
                  <a:txBody>
                    <a:bodyPr/>
                    <a:lstStyle/>
                    <a:p>
                      <a:pPr rtl="0"/>
                      <a:r>
                        <a:rPr lang="es-419" sz="1200"/>
                        <a:t>Ancho en bits</a:t>
                      </a:r>
                    </a:p>
                  </a:txBody>
                  <a:tcPr/>
                </a:tc>
                <a:extLst>
                  <a:ext uri="{0D108BD9-81ED-4DB2-BD59-A6C34878D82A}">
                    <a16:rowId xmlns:a16="http://schemas.microsoft.com/office/drawing/2014/main" xmlns="" val="2583676789"/>
                  </a:ext>
                </a:extLst>
              </a:tr>
              <a:tr h="132447">
                <a:tc>
                  <a:txBody>
                    <a:bodyPr/>
                    <a:lstStyle/>
                    <a:p>
                      <a:pPr marL="0" indent="0" rtl="0">
                        <a:buFont typeface="Arial" panose="020B0604020202020204" pitchFamily="34" charset="0"/>
                        <a:buNone/>
                      </a:pPr>
                      <a:r>
                        <a:rPr lang="es-419" sz="1200"/>
                        <a:t>Ethernet (802.1q, 802.1p)</a:t>
                      </a:r>
                    </a:p>
                  </a:txBody>
                  <a:tcPr/>
                </a:tc>
                <a:tc>
                  <a:txBody>
                    <a:bodyPr/>
                    <a:lstStyle/>
                    <a:p>
                      <a:pPr marL="0" indent="0" rtl="0">
                        <a:buFont typeface="Arial" panose="020B0604020202020204" pitchFamily="34" charset="0"/>
                        <a:buNone/>
                      </a:pPr>
                      <a:r>
                        <a:rPr lang="es-419" sz="1200"/>
                        <a:t>2</a:t>
                      </a:r>
                    </a:p>
                  </a:txBody>
                  <a:tcPr/>
                </a:tc>
                <a:tc>
                  <a:txBody>
                    <a:bodyPr/>
                    <a:lstStyle/>
                    <a:p>
                      <a:pPr marL="0" indent="0" rtl="0">
                        <a:buFont typeface="Arial" panose="020B0604020202020204" pitchFamily="34" charset="0"/>
                        <a:buNone/>
                      </a:pPr>
                      <a:r>
                        <a:rPr lang="es-419" sz="1200"/>
                        <a:t>Clase de servicio (CoS)</a:t>
                      </a:r>
                    </a:p>
                  </a:txBody>
                  <a:tcPr/>
                </a:tc>
                <a:tc>
                  <a:txBody>
                    <a:bodyPr/>
                    <a:lstStyle/>
                    <a:p>
                      <a:pPr marL="0" indent="0" rtl="0">
                        <a:buFont typeface="Arial" panose="020B0604020202020204" pitchFamily="34" charset="0"/>
                        <a:buNone/>
                      </a:pPr>
                      <a:r>
                        <a:rPr lang="es-419" sz="1200"/>
                        <a:t>3</a:t>
                      </a:r>
                    </a:p>
                  </a:txBody>
                  <a:tcPr/>
                </a:tc>
                <a:extLst>
                  <a:ext uri="{0D108BD9-81ED-4DB2-BD59-A6C34878D82A}">
                    <a16:rowId xmlns:a16="http://schemas.microsoft.com/office/drawing/2014/main" xmlns="" val="3849654457"/>
                  </a:ext>
                </a:extLst>
              </a:tr>
              <a:tr h="132447">
                <a:tc>
                  <a:txBody>
                    <a:bodyPr/>
                    <a:lstStyle/>
                    <a:p>
                      <a:pPr marL="0" indent="0" rtl="0">
                        <a:buFont typeface="Arial" panose="020B0604020202020204" pitchFamily="34" charset="0"/>
                        <a:buNone/>
                      </a:pPr>
                      <a:r>
                        <a:rPr lang="es-419" sz="1200"/>
                        <a:t>802.11 (Wi-Fi)</a:t>
                      </a:r>
                    </a:p>
                  </a:txBody>
                  <a:tcPr/>
                </a:tc>
                <a:tc>
                  <a:txBody>
                    <a:bodyPr/>
                    <a:lstStyle/>
                    <a:p>
                      <a:pPr marL="0" indent="0" rtl="0">
                        <a:buFont typeface="Arial" panose="020B0604020202020204" pitchFamily="34" charset="0"/>
                        <a:buNone/>
                      </a:pPr>
                      <a:r>
                        <a:rPr lang="es-419" sz="1200"/>
                        <a:t>2</a:t>
                      </a:r>
                    </a:p>
                  </a:txBody>
                  <a:tcPr/>
                </a:tc>
                <a:tc>
                  <a:txBody>
                    <a:bodyPr/>
                    <a:lstStyle/>
                    <a:p>
                      <a:pPr marL="0" indent="0" rtl="0">
                        <a:buFont typeface="Arial" panose="020B0604020202020204" pitchFamily="34" charset="0"/>
                        <a:buNone/>
                      </a:pPr>
                      <a:r>
                        <a:rPr lang="es-419" sz="1200"/>
                        <a:t>Identificador de tráfico (TID) de Wi-Fi</a:t>
                      </a:r>
                    </a:p>
                  </a:txBody>
                  <a:tcPr/>
                </a:tc>
                <a:tc>
                  <a:txBody>
                    <a:bodyPr/>
                    <a:lstStyle/>
                    <a:p>
                      <a:pPr marL="0" indent="0" rtl="0">
                        <a:buFont typeface="Arial" panose="020B0604020202020204" pitchFamily="34" charset="0"/>
                        <a:buNone/>
                      </a:pPr>
                      <a:r>
                        <a:rPr lang="es-419" sz="1200"/>
                        <a:t>3</a:t>
                      </a:r>
                    </a:p>
                  </a:txBody>
                  <a:tcPr/>
                </a:tc>
                <a:extLst>
                  <a:ext uri="{0D108BD9-81ED-4DB2-BD59-A6C34878D82A}">
                    <a16:rowId xmlns:a16="http://schemas.microsoft.com/office/drawing/2014/main" xmlns="" val="3964114329"/>
                  </a:ext>
                </a:extLst>
              </a:tr>
              <a:tr h="132447">
                <a:tc>
                  <a:txBody>
                    <a:bodyPr/>
                    <a:lstStyle/>
                    <a:p>
                      <a:pPr marL="0" indent="0" rtl="0">
                        <a:buFont typeface="Arial" panose="020B0604020202020204" pitchFamily="34" charset="0"/>
                        <a:buNone/>
                      </a:pPr>
                      <a:r>
                        <a:rPr lang="es-419" sz="1200"/>
                        <a:t>MPLS</a:t>
                      </a:r>
                    </a:p>
                  </a:txBody>
                  <a:tcPr/>
                </a:tc>
                <a:tc>
                  <a:txBody>
                    <a:bodyPr/>
                    <a:lstStyle/>
                    <a:p>
                      <a:pPr marL="0" indent="0" rtl="0">
                        <a:buFont typeface="Arial" panose="020B0604020202020204" pitchFamily="34" charset="0"/>
                        <a:buNone/>
                      </a:pPr>
                      <a:r>
                        <a:rPr lang="es-419" sz="1200"/>
                        <a:t>2</a:t>
                      </a:r>
                    </a:p>
                  </a:txBody>
                  <a:tcPr/>
                </a:tc>
                <a:tc>
                  <a:txBody>
                    <a:bodyPr/>
                    <a:lstStyle/>
                    <a:p>
                      <a:pPr marL="0" indent="0" rtl="0">
                        <a:buFont typeface="Arial" panose="020B0604020202020204" pitchFamily="34" charset="0"/>
                        <a:buNone/>
                      </a:pPr>
                      <a:r>
                        <a:rPr lang="es-419" sz="1200"/>
                        <a:t>Experimental (EXP)</a:t>
                      </a:r>
                    </a:p>
                  </a:txBody>
                  <a:tcPr/>
                </a:tc>
                <a:tc>
                  <a:txBody>
                    <a:bodyPr/>
                    <a:lstStyle/>
                    <a:p>
                      <a:pPr marL="0" indent="0" rtl="0">
                        <a:buFont typeface="Arial" panose="020B0604020202020204" pitchFamily="34" charset="0"/>
                        <a:buNone/>
                      </a:pPr>
                      <a:r>
                        <a:rPr lang="es-419" sz="1200"/>
                        <a:t>3</a:t>
                      </a:r>
                    </a:p>
                  </a:txBody>
                  <a:tcPr/>
                </a:tc>
                <a:extLst>
                  <a:ext uri="{0D108BD9-81ED-4DB2-BD59-A6C34878D82A}">
                    <a16:rowId xmlns:a16="http://schemas.microsoft.com/office/drawing/2014/main" xmlns="" val="1828286215"/>
                  </a:ext>
                </a:extLst>
              </a:tr>
              <a:tr h="0">
                <a:tc>
                  <a:txBody>
                    <a:bodyPr/>
                    <a:lstStyle/>
                    <a:p>
                      <a:pPr marL="0" indent="0" rtl="0">
                        <a:buFont typeface="Arial" panose="020B0604020202020204" pitchFamily="34" charset="0"/>
                        <a:buNone/>
                      </a:pPr>
                      <a:r>
                        <a:rPr lang="es-419" sz="1200"/>
                        <a:t>IPv4 e IPv6</a:t>
                      </a:r>
                    </a:p>
                  </a:txBody>
                  <a:tcPr/>
                </a:tc>
                <a:tc>
                  <a:txBody>
                    <a:bodyPr/>
                    <a:lstStyle/>
                    <a:p>
                      <a:pPr marL="0" indent="0" rtl="0">
                        <a:buFont typeface="Arial" panose="020B0604020202020204" pitchFamily="34" charset="0"/>
                        <a:buNone/>
                      </a:pPr>
                      <a:r>
                        <a:rPr lang="es-419" sz="1200"/>
                        <a:t>3</a:t>
                      </a:r>
                    </a:p>
                  </a:txBody>
                  <a:tcPr/>
                </a:tc>
                <a:tc>
                  <a:txBody>
                    <a:bodyPr/>
                    <a:lstStyle/>
                    <a:p>
                      <a:pPr marL="0" indent="0" rtl="0">
                        <a:buFont typeface="Arial" panose="020B0604020202020204" pitchFamily="34" charset="0"/>
                        <a:buNone/>
                      </a:pPr>
                      <a:r>
                        <a:rPr lang="es-419" sz="1200"/>
                        <a:t>Precedencia de IP (IPP)</a:t>
                      </a:r>
                    </a:p>
                  </a:txBody>
                  <a:tcPr/>
                </a:tc>
                <a:tc>
                  <a:txBody>
                    <a:bodyPr/>
                    <a:lstStyle/>
                    <a:p>
                      <a:pPr marL="0" indent="0" rtl="0">
                        <a:buFont typeface="Arial" panose="020B0604020202020204" pitchFamily="34" charset="0"/>
                        <a:buNone/>
                      </a:pPr>
                      <a:r>
                        <a:rPr lang="es-419" sz="1200"/>
                        <a:t>3</a:t>
                      </a:r>
                    </a:p>
                  </a:txBody>
                  <a:tcPr/>
                </a:tc>
                <a:extLst>
                  <a:ext uri="{0D108BD9-81ED-4DB2-BD59-A6C34878D82A}">
                    <a16:rowId xmlns:a16="http://schemas.microsoft.com/office/drawing/2014/main" xmlns="" val="1615639436"/>
                  </a:ext>
                </a:extLst>
              </a:tr>
              <a:tr h="191203">
                <a:tc>
                  <a:txBody>
                    <a:bodyPr/>
                    <a:lstStyle/>
                    <a:p>
                      <a:pPr marL="0" indent="0" rtl="0">
                        <a:buFont typeface="Arial" panose="020B0604020202020204" pitchFamily="34" charset="0"/>
                        <a:buNone/>
                      </a:pPr>
                      <a:r>
                        <a:rPr lang="es-419" sz="1200"/>
                        <a:t>IPv4 e IPv6</a:t>
                      </a:r>
                    </a:p>
                  </a:txBody>
                  <a:tcPr/>
                </a:tc>
                <a:tc>
                  <a:txBody>
                    <a:bodyPr/>
                    <a:lstStyle/>
                    <a:p>
                      <a:pPr marL="0" indent="0" rtl="0">
                        <a:buFont typeface="Arial" panose="020B0604020202020204" pitchFamily="34" charset="0"/>
                        <a:buNone/>
                      </a:pPr>
                      <a:r>
                        <a:rPr lang="es-419" sz="1200"/>
                        <a:t>3</a:t>
                      </a:r>
                    </a:p>
                  </a:txBody>
                  <a:tcPr/>
                </a:tc>
                <a:tc>
                  <a:txBody>
                    <a:bodyPr/>
                    <a:lstStyle/>
                    <a:p>
                      <a:pPr marL="0" indent="0" rtl="0">
                        <a:buFont typeface="Arial" panose="020B0604020202020204" pitchFamily="34" charset="0"/>
                        <a:buNone/>
                      </a:pPr>
                      <a:r>
                        <a:rPr lang="es-419" sz="1200"/>
                        <a:t>Punto de código de servicios diferenciados (DSCP)</a:t>
                      </a:r>
                    </a:p>
                  </a:txBody>
                  <a:tcPr/>
                </a:tc>
                <a:tc>
                  <a:txBody>
                    <a:bodyPr/>
                    <a:lstStyle/>
                    <a:p>
                      <a:pPr marL="0" indent="0" rtl="0">
                        <a:buFont typeface="Arial" panose="020B0604020202020204" pitchFamily="34" charset="0"/>
                        <a:buNone/>
                      </a:pPr>
                      <a:r>
                        <a:rPr lang="es-419" sz="1200"/>
                        <a:t>6</a:t>
                      </a:r>
                    </a:p>
                  </a:txBody>
                  <a:tcPr/>
                </a:tc>
                <a:extLst>
                  <a:ext uri="{0D108BD9-81ED-4DB2-BD59-A6C34878D82A}">
                    <a16:rowId xmlns:a16="http://schemas.microsoft.com/office/drawing/2014/main" xmlns="" val="661493734"/>
                  </a:ext>
                </a:extLst>
              </a:tr>
            </a:tbl>
          </a:graphicData>
        </a:graphic>
      </p:graphicFrame>
    </p:spTree>
    <p:extLst>
      <p:ext uri="{BB962C8B-B14F-4D97-AF65-F5344CB8AC3E}">
        <p14:creationId xmlns:p14="http://schemas.microsoft.com/office/powerpoint/2010/main" xmlns="" val="299402177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1600"/>
              <a:t>Técnicas de implementación de QoS</a:t>
            </a:r>
            <a:r>
              <a:rPr lang="en-US" dirty="0"/>
              <a:t/>
            </a:r>
            <a:br>
              <a:rPr lang="en-US" dirty="0"/>
            </a:br>
            <a:r>
              <a:rPr lang="es-419" sz="2400"/>
              <a:t>Marcación en la capa 2</a:t>
            </a:r>
          </a:p>
        </p:txBody>
      </p:sp>
      <p:sp>
        <p:nvSpPr>
          <p:cNvPr id="4" name="Content Placeholder 3">
            <a:extLst>
              <a:ext uri="{FF2B5EF4-FFF2-40B4-BE49-F238E27FC236}">
                <a16:creationId xmlns:a16="http://schemas.microsoft.com/office/drawing/2014/main" xmlns="" id="{50693879-5816-3444-9D50-A12F1F37F5DE}"/>
              </a:ext>
            </a:extLst>
          </p:cNvPr>
          <p:cNvSpPr>
            <a:spLocks noGrp="1"/>
          </p:cNvSpPr>
          <p:nvPr>
            <p:ph idx="1"/>
          </p:nvPr>
        </p:nvSpPr>
        <p:spPr>
          <a:xfrm>
            <a:off x="431972" y="855418"/>
            <a:ext cx="7913516" cy="1077077"/>
          </a:xfrm>
        </p:spPr>
        <p:txBody>
          <a:bodyPr/>
          <a:lstStyle/>
          <a:p>
            <a:pPr marL="0" indent="0" algn="l" rtl="0"/>
            <a:r>
              <a:rPr lang="es-419" sz="1600">
                <a:solidFill>
                  <a:srgbClr val="000000"/>
                </a:solidFill>
              </a:rPr>
              <a:t>802.1Q es el estándar IEEE que admite etiquetado VLAN en la capa 2 de las redes Ethernet. Cuando se implementa 802.1Q, se insertan dos campos en la trama Ethernet que sigue al campo de la dirección MAC de origen.</a:t>
            </a:r>
          </a:p>
        </p:txBody>
      </p:sp>
      <p:pic>
        <p:nvPicPr>
          <p:cNvPr id="2" name="Picture 1">
            <a:extLst>
              <a:ext uri="{FF2B5EF4-FFF2-40B4-BE49-F238E27FC236}">
                <a16:creationId xmlns:a16="http://schemas.microsoft.com/office/drawing/2014/main" xmlns="" id="{8FF899A7-218D-42C9-BD80-E38CDA324536}"/>
              </a:ext>
            </a:extLst>
          </p:cNvPr>
          <p:cNvPicPr>
            <a:picLocks noChangeAspect="1"/>
          </p:cNvPicPr>
          <p:nvPr/>
        </p:nvPicPr>
        <p:blipFill>
          <a:blip r:embed="rId3"/>
          <a:stretch>
            <a:fillRect/>
          </a:stretch>
        </p:blipFill>
        <p:spPr>
          <a:xfrm>
            <a:off x="1630457" y="2038035"/>
            <a:ext cx="5516545" cy="2562219"/>
          </a:xfrm>
          <a:prstGeom prst="rect">
            <a:avLst/>
          </a:prstGeom>
        </p:spPr>
      </p:pic>
    </p:spTree>
    <p:extLst>
      <p:ext uri="{BB962C8B-B14F-4D97-AF65-F5344CB8AC3E}">
        <p14:creationId xmlns:p14="http://schemas.microsoft.com/office/powerpoint/2010/main" xmlns="" val="156685897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1600"/>
              <a:t>Técnicas de implementación de QoS</a:t>
            </a:r>
            <a:r>
              <a:rPr lang="en-US" dirty="0"/>
              <a:t/>
            </a:r>
            <a:br>
              <a:rPr lang="en-US" dirty="0"/>
            </a:br>
            <a:r>
              <a:rPr lang="es-419" sz="2400"/>
              <a:t>Marcación en la capa 2 (Cont.)</a:t>
            </a:r>
          </a:p>
        </p:txBody>
      </p:sp>
      <p:sp>
        <p:nvSpPr>
          <p:cNvPr id="4" name="Content Placeholder 3">
            <a:extLst>
              <a:ext uri="{FF2B5EF4-FFF2-40B4-BE49-F238E27FC236}">
                <a16:creationId xmlns:a16="http://schemas.microsoft.com/office/drawing/2014/main" xmlns="" id="{50693879-5816-3444-9D50-A12F1F37F5DE}"/>
              </a:ext>
            </a:extLst>
          </p:cNvPr>
          <p:cNvSpPr>
            <a:spLocks noGrp="1"/>
          </p:cNvSpPr>
          <p:nvPr>
            <p:ph idx="1"/>
          </p:nvPr>
        </p:nvSpPr>
        <p:spPr>
          <a:xfrm>
            <a:off x="339365" y="810705"/>
            <a:ext cx="8672660" cy="1574275"/>
          </a:xfrm>
        </p:spPr>
        <p:txBody>
          <a:bodyPr/>
          <a:lstStyle/>
          <a:p>
            <a:pPr marL="0" indent="0" algn="l" rtl="0"/>
            <a:r>
              <a:rPr lang="es-419" sz="1500" dirty="0">
                <a:solidFill>
                  <a:srgbClr val="000000"/>
                </a:solidFill>
              </a:rPr>
              <a:t>El estándar 802.1Q también incluye el esquema de priorización de la </a:t>
            </a:r>
            <a:r>
              <a:rPr lang="es-419" sz="1500" dirty="0" err="1">
                <a:solidFill>
                  <a:srgbClr val="000000"/>
                </a:solidFill>
              </a:rPr>
              <a:t>QoS</a:t>
            </a:r>
            <a:r>
              <a:rPr lang="es-419" sz="1500" dirty="0">
                <a:solidFill>
                  <a:srgbClr val="000000"/>
                </a:solidFill>
              </a:rPr>
              <a:t> conocido como IEEE 802.1p. El estándar 802.1p usa los tres primeros bits del campo de información de control de etiqueta (TCI). Conocido como campo de prioridad (PRI), este campo de 3 bits identifica las marcas de clase de servicio (</a:t>
            </a:r>
            <a:r>
              <a:rPr lang="es-419" sz="1500" dirty="0" err="1">
                <a:solidFill>
                  <a:srgbClr val="000000"/>
                </a:solidFill>
              </a:rPr>
              <a:t>CoS</a:t>
            </a:r>
            <a:r>
              <a:rPr lang="es-419" sz="1500" dirty="0">
                <a:solidFill>
                  <a:srgbClr val="000000"/>
                </a:solidFill>
              </a:rPr>
              <a:t>).</a:t>
            </a:r>
          </a:p>
          <a:p>
            <a:pPr marL="0" indent="0" algn="l"/>
            <a:endParaRPr lang="en-US" sz="1500" dirty="0">
              <a:solidFill>
                <a:srgbClr val="000000"/>
              </a:solidFill>
            </a:endParaRPr>
          </a:p>
          <a:p>
            <a:pPr marL="0" indent="0" algn="l" rtl="0"/>
            <a:r>
              <a:rPr lang="es-419" sz="1500" dirty="0">
                <a:solidFill>
                  <a:srgbClr val="000000"/>
                </a:solidFill>
              </a:rPr>
              <a:t>Tres bits significa que una trama Ethernet de capa 2 se puede marcar con uno de los ocho niveles de prioridad (valores 0-7).</a:t>
            </a:r>
          </a:p>
        </p:txBody>
      </p:sp>
      <p:graphicFrame>
        <p:nvGraphicFramePr>
          <p:cNvPr id="5" name="Content Placeholder 6">
            <a:extLst>
              <a:ext uri="{FF2B5EF4-FFF2-40B4-BE49-F238E27FC236}">
                <a16:creationId xmlns:a16="http://schemas.microsoft.com/office/drawing/2014/main" xmlns="" id="{7EA9397D-EE26-440E-8253-EC809CA48CBE}"/>
              </a:ext>
            </a:extLst>
          </p:cNvPr>
          <p:cNvGraphicFramePr>
            <a:graphicFrameLocks/>
          </p:cNvGraphicFramePr>
          <p:nvPr>
            <p:extLst>
              <p:ext uri="{D42A27DB-BD31-4B8C-83A1-F6EECF244321}">
                <p14:modId xmlns:p14="http://schemas.microsoft.com/office/powerpoint/2010/main" xmlns="" val="1267888969"/>
              </p:ext>
            </p:extLst>
          </p:nvPr>
        </p:nvGraphicFramePr>
        <p:xfrm>
          <a:off x="339365" y="2571750"/>
          <a:ext cx="8129224" cy="2468880"/>
        </p:xfrm>
        <a:graphic>
          <a:graphicData uri="http://schemas.openxmlformats.org/drawingml/2006/table">
            <a:tbl>
              <a:tblPr firstRow="1" bandRow="1">
                <a:tableStyleId>{5C22544A-7EE6-4342-B048-85BDC9FD1C3A}</a:tableStyleId>
              </a:tblPr>
              <a:tblGrid>
                <a:gridCol w="2761722">
                  <a:extLst>
                    <a:ext uri="{9D8B030D-6E8A-4147-A177-3AD203B41FA5}">
                      <a16:colId xmlns:a16="http://schemas.microsoft.com/office/drawing/2014/main" xmlns="" val="3729139006"/>
                    </a:ext>
                  </a:extLst>
                </a:gridCol>
                <a:gridCol w="1800337">
                  <a:extLst>
                    <a:ext uri="{9D8B030D-6E8A-4147-A177-3AD203B41FA5}">
                      <a16:colId xmlns:a16="http://schemas.microsoft.com/office/drawing/2014/main" xmlns="" val="1365117144"/>
                    </a:ext>
                  </a:extLst>
                </a:gridCol>
                <a:gridCol w="3567165">
                  <a:extLst>
                    <a:ext uri="{9D8B030D-6E8A-4147-A177-3AD203B41FA5}">
                      <a16:colId xmlns:a16="http://schemas.microsoft.com/office/drawing/2014/main" xmlns="" val="261006758"/>
                    </a:ext>
                  </a:extLst>
                </a:gridCol>
              </a:tblGrid>
              <a:tr h="0">
                <a:tc>
                  <a:txBody>
                    <a:bodyPr/>
                    <a:lstStyle/>
                    <a:p>
                      <a:pPr rtl="0"/>
                      <a:r>
                        <a:rPr lang="es-419" sz="1200"/>
                        <a:t>Valor de CoS</a:t>
                      </a:r>
                    </a:p>
                  </a:txBody>
                  <a:tcPr/>
                </a:tc>
                <a:tc>
                  <a:txBody>
                    <a:bodyPr/>
                    <a:lstStyle/>
                    <a:p>
                      <a:pPr rtl="0"/>
                      <a:r>
                        <a:rPr lang="es-419" sz="1200"/>
                        <a:t>Valor binario de CoS</a:t>
                      </a:r>
                    </a:p>
                  </a:txBody>
                  <a:tcPr/>
                </a:tc>
                <a:tc>
                  <a:txBody>
                    <a:bodyPr/>
                    <a:lstStyle/>
                    <a:p>
                      <a:pPr rtl="0"/>
                      <a:r>
                        <a:rPr lang="es-419" sz="1200"/>
                        <a:t>Descripción</a:t>
                      </a:r>
                    </a:p>
                  </a:txBody>
                  <a:tcPr/>
                </a:tc>
                <a:extLst>
                  <a:ext uri="{0D108BD9-81ED-4DB2-BD59-A6C34878D82A}">
                    <a16:rowId xmlns:a16="http://schemas.microsoft.com/office/drawing/2014/main" xmlns="" val="2583676789"/>
                  </a:ext>
                </a:extLst>
              </a:tr>
              <a:tr h="132447">
                <a:tc>
                  <a:txBody>
                    <a:bodyPr/>
                    <a:lstStyle/>
                    <a:p>
                      <a:pPr marL="0" indent="0" rtl="0">
                        <a:buFont typeface="Arial" panose="020B0604020202020204" pitchFamily="34" charset="0"/>
                        <a:buNone/>
                      </a:pPr>
                      <a:r>
                        <a:rPr lang="es-419" sz="1200"/>
                        <a:t>0</a:t>
                      </a:r>
                    </a:p>
                  </a:txBody>
                  <a:tcPr/>
                </a:tc>
                <a:tc>
                  <a:txBody>
                    <a:bodyPr/>
                    <a:lstStyle/>
                    <a:p>
                      <a:pPr marL="0" indent="0" rtl="0">
                        <a:buFont typeface="Arial" panose="020B0604020202020204" pitchFamily="34" charset="0"/>
                        <a:buNone/>
                      </a:pPr>
                      <a:r>
                        <a:rPr lang="es-419" sz="1200" dirty="0"/>
                        <a:t>000</a:t>
                      </a:r>
                    </a:p>
                  </a:txBody>
                  <a:tcPr/>
                </a:tc>
                <a:tc>
                  <a:txBody>
                    <a:bodyPr/>
                    <a:lstStyle/>
                    <a:p>
                      <a:pPr marL="0" indent="0" rtl="0">
                        <a:buFont typeface="Arial" panose="020B0604020202020204" pitchFamily="34" charset="0"/>
                        <a:buNone/>
                      </a:pPr>
                      <a:r>
                        <a:rPr lang="es-419" sz="1200"/>
                        <a:t>Datos de mejor esfuerzo</a:t>
                      </a:r>
                    </a:p>
                  </a:txBody>
                  <a:tcPr/>
                </a:tc>
                <a:extLst>
                  <a:ext uri="{0D108BD9-81ED-4DB2-BD59-A6C34878D82A}">
                    <a16:rowId xmlns:a16="http://schemas.microsoft.com/office/drawing/2014/main" xmlns="" val="3849654457"/>
                  </a:ext>
                </a:extLst>
              </a:tr>
              <a:tr h="132447">
                <a:tc>
                  <a:txBody>
                    <a:bodyPr/>
                    <a:lstStyle/>
                    <a:p>
                      <a:pPr marL="0" indent="0" rtl="0">
                        <a:buFont typeface="Arial" panose="020B0604020202020204" pitchFamily="34" charset="0"/>
                        <a:buNone/>
                      </a:pPr>
                      <a:r>
                        <a:rPr lang="es-419" sz="1200"/>
                        <a:t>1</a:t>
                      </a:r>
                    </a:p>
                  </a:txBody>
                  <a:tcPr/>
                </a:tc>
                <a:tc>
                  <a:txBody>
                    <a:bodyPr/>
                    <a:lstStyle/>
                    <a:p>
                      <a:pPr marL="0" indent="0" rtl="0">
                        <a:buFont typeface="Arial" panose="020B0604020202020204" pitchFamily="34" charset="0"/>
                        <a:buNone/>
                      </a:pPr>
                      <a:r>
                        <a:rPr lang="es-419" sz="1200"/>
                        <a:t>001</a:t>
                      </a:r>
                    </a:p>
                  </a:txBody>
                  <a:tcPr/>
                </a:tc>
                <a:tc>
                  <a:txBody>
                    <a:bodyPr/>
                    <a:lstStyle/>
                    <a:p>
                      <a:pPr marL="0" indent="0" rtl="0">
                        <a:buFont typeface="Arial" panose="020B0604020202020204" pitchFamily="34" charset="0"/>
                        <a:buNone/>
                      </a:pPr>
                      <a:r>
                        <a:rPr lang="es-419" sz="1200"/>
                        <a:t>Datos de prioridad media</a:t>
                      </a:r>
                    </a:p>
                  </a:txBody>
                  <a:tcPr/>
                </a:tc>
                <a:extLst>
                  <a:ext uri="{0D108BD9-81ED-4DB2-BD59-A6C34878D82A}">
                    <a16:rowId xmlns:a16="http://schemas.microsoft.com/office/drawing/2014/main" xmlns="" val="3964114329"/>
                  </a:ext>
                </a:extLst>
              </a:tr>
              <a:tr h="132447">
                <a:tc>
                  <a:txBody>
                    <a:bodyPr/>
                    <a:lstStyle/>
                    <a:p>
                      <a:pPr marL="0" indent="0" rtl="0">
                        <a:buFont typeface="Arial" panose="020B0604020202020204" pitchFamily="34" charset="0"/>
                        <a:buNone/>
                      </a:pPr>
                      <a:r>
                        <a:rPr lang="es-419" sz="1200"/>
                        <a:t>2</a:t>
                      </a:r>
                    </a:p>
                  </a:txBody>
                  <a:tcPr/>
                </a:tc>
                <a:tc>
                  <a:txBody>
                    <a:bodyPr/>
                    <a:lstStyle/>
                    <a:p>
                      <a:pPr marL="0" indent="0" rtl="0">
                        <a:buFont typeface="Arial" panose="020B0604020202020204" pitchFamily="34" charset="0"/>
                        <a:buNone/>
                      </a:pPr>
                      <a:r>
                        <a:rPr lang="es-419" sz="1200"/>
                        <a:t>010</a:t>
                      </a:r>
                    </a:p>
                  </a:txBody>
                  <a:tcPr/>
                </a:tc>
                <a:tc>
                  <a:txBody>
                    <a:bodyPr/>
                    <a:lstStyle/>
                    <a:p>
                      <a:pPr marL="0" indent="0" rtl="0">
                        <a:buFont typeface="Arial" panose="020B0604020202020204" pitchFamily="34" charset="0"/>
                        <a:buNone/>
                      </a:pPr>
                      <a:r>
                        <a:rPr lang="es-419" sz="1200"/>
                        <a:t>Datos de alta prioridad</a:t>
                      </a:r>
                    </a:p>
                  </a:txBody>
                  <a:tcPr/>
                </a:tc>
                <a:extLst>
                  <a:ext uri="{0D108BD9-81ED-4DB2-BD59-A6C34878D82A}">
                    <a16:rowId xmlns:a16="http://schemas.microsoft.com/office/drawing/2014/main" xmlns="" val="1828286215"/>
                  </a:ext>
                </a:extLst>
              </a:tr>
              <a:tr h="132447">
                <a:tc>
                  <a:txBody>
                    <a:bodyPr/>
                    <a:lstStyle/>
                    <a:p>
                      <a:pPr marL="0" indent="0" rtl="0">
                        <a:buFont typeface="Arial" panose="020B0604020202020204" pitchFamily="34" charset="0"/>
                        <a:buNone/>
                      </a:pPr>
                      <a:r>
                        <a:rPr lang="es-419" sz="1200"/>
                        <a:t>3</a:t>
                      </a:r>
                    </a:p>
                  </a:txBody>
                  <a:tcPr/>
                </a:tc>
                <a:tc>
                  <a:txBody>
                    <a:bodyPr/>
                    <a:lstStyle/>
                    <a:p>
                      <a:pPr marL="0" indent="0" rtl="0">
                        <a:buFont typeface="Arial" panose="020B0604020202020204" pitchFamily="34" charset="0"/>
                        <a:buNone/>
                      </a:pPr>
                      <a:r>
                        <a:rPr lang="es-419" sz="1200"/>
                        <a:t>011</a:t>
                      </a:r>
                    </a:p>
                  </a:txBody>
                  <a:tcPr/>
                </a:tc>
                <a:tc>
                  <a:txBody>
                    <a:bodyPr/>
                    <a:lstStyle/>
                    <a:p>
                      <a:pPr marL="0" indent="0" rtl="0">
                        <a:buFont typeface="Arial" panose="020B0604020202020204" pitchFamily="34" charset="0"/>
                        <a:buNone/>
                      </a:pPr>
                      <a:r>
                        <a:rPr lang="es-419" sz="1200"/>
                        <a:t>Señalización de llamadas</a:t>
                      </a:r>
                    </a:p>
                  </a:txBody>
                  <a:tcPr/>
                </a:tc>
                <a:extLst>
                  <a:ext uri="{0D108BD9-81ED-4DB2-BD59-A6C34878D82A}">
                    <a16:rowId xmlns:a16="http://schemas.microsoft.com/office/drawing/2014/main" xmlns="" val="1253890314"/>
                  </a:ext>
                </a:extLst>
              </a:tr>
              <a:tr h="132447">
                <a:tc>
                  <a:txBody>
                    <a:bodyPr/>
                    <a:lstStyle/>
                    <a:p>
                      <a:pPr marL="0" indent="0" rtl="0">
                        <a:buFont typeface="Arial" panose="020B0604020202020204" pitchFamily="34" charset="0"/>
                        <a:buNone/>
                      </a:pPr>
                      <a:r>
                        <a:rPr lang="es-419" sz="1200"/>
                        <a:t>4</a:t>
                      </a:r>
                    </a:p>
                  </a:txBody>
                  <a:tcPr/>
                </a:tc>
                <a:tc>
                  <a:txBody>
                    <a:bodyPr/>
                    <a:lstStyle/>
                    <a:p>
                      <a:pPr marL="0" indent="0" rtl="0">
                        <a:buFont typeface="Arial" panose="020B0604020202020204" pitchFamily="34" charset="0"/>
                        <a:buNone/>
                      </a:pPr>
                      <a:r>
                        <a:rPr lang="es-419" sz="1200"/>
                        <a:t>100</a:t>
                      </a:r>
                    </a:p>
                  </a:txBody>
                  <a:tcPr/>
                </a:tc>
                <a:tc>
                  <a:txBody>
                    <a:bodyPr/>
                    <a:lstStyle/>
                    <a:p>
                      <a:pPr marL="0" indent="0" rtl="0">
                        <a:buFont typeface="Arial" panose="020B0604020202020204" pitchFamily="34" charset="0"/>
                        <a:buNone/>
                      </a:pPr>
                      <a:r>
                        <a:rPr lang="es-419" sz="1200"/>
                        <a:t>Videoconferencia</a:t>
                      </a:r>
                    </a:p>
                  </a:txBody>
                  <a:tcPr/>
                </a:tc>
                <a:extLst>
                  <a:ext uri="{0D108BD9-81ED-4DB2-BD59-A6C34878D82A}">
                    <a16:rowId xmlns:a16="http://schemas.microsoft.com/office/drawing/2014/main" xmlns="" val="710061572"/>
                  </a:ext>
                </a:extLst>
              </a:tr>
              <a:tr h="132447">
                <a:tc>
                  <a:txBody>
                    <a:bodyPr/>
                    <a:lstStyle/>
                    <a:p>
                      <a:pPr marL="0" indent="0" rtl="0">
                        <a:buFont typeface="Arial" panose="020B0604020202020204" pitchFamily="34" charset="0"/>
                        <a:buNone/>
                      </a:pPr>
                      <a:r>
                        <a:rPr lang="es-419" sz="1200"/>
                        <a:t>5</a:t>
                      </a:r>
                    </a:p>
                  </a:txBody>
                  <a:tcPr/>
                </a:tc>
                <a:tc>
                  <a:txBody>
                    <a:bodyPr/>
                    <a:lstStyle/>
                    <a:p>
                      <a:pPr marL="0" indent="0" rtl="0">
                        <a:buFont typeface="Arial" panose="020B0604020202020204" pitchFamily="34" charset="0"/>
                        <a:buNone/>
                      </a:pPr>
                      <a:r>
                        <a:rPr lang="es-419" sz="1200"/>
                        <a:t>101</a:t>
                      </a:r>
                    </a:p>
                  </a:txBody>
                  <a:tcPr/>
                </a:tc>
                <a:tc>
                  <a:txBody>
                    <a:bodyPr/>
                    <a:lstStyle/>
                    <a:p>
                      <a:pPr marL="0" indent="0" rtl="0">
                        <a:buFont typeface="Arial" panose="020B0604020202020204" pitchFamily="34" charset="0"/>
                        <a:buNone/>
                      </a:pPr>
                      <a:r>
                        <a:rPr lang="es-419" sz="1200"/>
                        <a:t>Portador de voz (tráfico de voz)</a:t>
                      </a:r>
                    </a:p>
                  </a:txBody>
                  <a:tcPr/>
                </a:tc>
                <a:extLst>
                  <a:ext uri="{0D108BD9-81ED-4DB2-BD59-A6C34878D82A}">
                    <a16:rowId xmlns:a16="http://schemas.microsoft.com/office/drawing/2014/main" xmlns="" val="275880637"/>
                  </a:ext>
                </a:extLst>
              </a:tr>
              <a:tr h="0">
                <a:tc>
                  <a:txBody>
                    <a:bodyPr/>
                    <a:lstStyle/>
                    <a:p>
                      <a:pPr marL="0" indent="0" rtl="0">
                        <a:buFont typeface="Arial" panose="020B0604020202020204" pitchFamily="34" charset="0"/>
                        <a:buNone/>
                      </a:pPr>
                      <a:r>
                        <a:rPr lang="es-419" sz="1200"/>
                        <a:t>6</a:t>
                      </a:r>
                    </a:p>
                  </a:txBody>
                  <a:tcPr/>
                </a:tc>
                <a:tc>
                  <a:txBody>
                    <a:bodyPr/>
                    <a:lstStyle/>
                    <a:p>
                      <a:pPr marL="0" indent="0" rtl="0">
                        <a:buFont typeface="Arial" panose="020B0604020202020204" pitchFamily="34" charset="0"/>
                        <a:buNone/>
                      </a:pPr>
                      <a:r>
                        <a:rPr lang="es-419" sz="1200"/>
                        <a:t>110</a:t>
                      </a:r>
                    </a:p>
                  </a:txBody>
                  <a:tcPr/>
                </a:tc>
                <a:tc>
                  <a:txBody>
                    <a:bodyPr/>
                    <a:lstStyle/>
                    <a:p>
                      <a:pPr marL="0" indent="0" rtl="0">
                        <a:buFont typeface="Arial" panose="020B0604020202020204" pitchFamily="34" charset="0"/>
                        <a:buNone/>
                      </a:pPr>
                      <a:r>
                        <a:rPr lang="es-419" sz="1200"/>
                        <a:t>Reservado</a:t>
                      </a:r>
                    </a:p>
                  </a:txBody>
                  <a:tcPr/>
                </a:tc>
                <a:extLst>
                  <a:ext uri="{0D108BD9-81ED-4DB2-BD59-A6C34878D82A}">
                    <a16:rowId xmlns:a16="http://schemas.microsoft.com/office/drawing/2014/main" xmlns="" val="1615639436"/>
                  </a:ext>
                </a:extLst>
              </a:tr>
              <a:tr h="191203">
                <a:tc>
                  <a:txBody>
                    <a:bodyPr/>
                    <a:lstStyle/>
                    <a:p>
                      <a:pPr marL="0" indent="0" rtl="0">
                        <a:buFont typeface="Arial" panose="020B0604020202020204" pitchFamily="34" charset="0"/>
                        <a:buNone/>
                      </a:pPr>
                      <a:r>
                        <a:rPr lang="es-419" sz="1200"/>
                        <a:t>7</a:t>
                      </a:r>
                    </a:p>
                  </a:txBody>
                  <a:tcPr/>
                </a:tc>
                <a:tc>
                  <a:txBody>
                    <a:bodyPr/>
                    <a:lstStyle/>
                    <a:p>
                      <a:pPr marL="0" indent="0" rtl="0">
                        <a:buFont typeface="Arial" panose="020B0604020202020204" pitchFamily="34" charset="0"/>
                        <a:buNone/>
                      </a:pPr>
                      <a:r>
                        <a:rPr lang="es-419" sz="1200"/>
                        <a:t>111</a:t>
                      </a:r>
                    </a:p>
                  </a:txBody>
                  <a:tcPr/>
                </a:tc>
                <a:tc>
                  <a:txBody>
                    <a:bodyPr/>
                    <a:lstStyle/>
                    <a:p>
                      <a:pPr marL="0" indent="0" rtl="0">
                        <a:buFont typeface="Arial" panose="020B0604020202020204" pitchFamily="34" charset="0"/>
                        <a:buNone/>
                      </a:pPr>
                      <a:r>
                        <a:rPr lang="es-419" sz="1200" dirty="0"/>
                        <a:t>Reservado</a:t>
                      </a:r>
                    </a:p>
                  </a:txBody>
                  <a:tcPr/>
                </a:tc>
                <a:extLst>
                  <a:ext uri="{0D108BD9-81ED-4DB2-BD59-A6C34878D82A}">
                    <a16:rowId xmlns:a16="http://schemas.microsoft.com/office/drawing/2014/main" xmlns="" val="661493734"/>
                  </a:ext>
                </a:extLst>
              </a:tr>
            </a:tbl>
          </a:graphicData>
        </a:graphic>
      </p:graphicFrame>
    </p:spTree>
    <p:extLst>
      <p:ext uri="{BB962C8B-B14F-4D97-AF65-F5344CB8AC3E}">
        <p14:creationId xmlns:p14="http://schemas.microsoft.com/office/powerpoint/2010/main" xmlns="" val="223688126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1600"/>
              <a:t>Técnicas de implementación de QoS</a:t>
            </a:r>
            <a:r>
              <a:rPr lang="en-US" dirty="0"/>
              <a:t/>
            </a:r>
            <a:br>
              <a:rPr lang="en-US" dirty="0"/>
            </a:br>
            <a:r>
              <a:rPr lang="es-419" sz="2400"/>
              <a:t>Marcación en la capa 3</a:t>
            </a:r>
          </a:p>
        </p:txBody>
      </p:sp>
      <p:sp>
        <p:nvSpPr>
          <p:cNvPr id="4" name="Content Placeholder 3">
            <a:extLst>
              <a:ext uri="{FF2B5EF4-FFF2-40B4-BE49-F238E27FC236}">
                <a16:creationId xmlns:a16="http://schemas.microsoft.com/office/drawing/2014/main" xmlns="" id="{50693879-5816-3444-9D50-A12F1F37F5DE}"/>
              </a:ext>
            </a:extLst>
          </p:cNvPr>
          <p:cNvSpPr>
            <a:spLocks noGrp="1"/>
          </p:cNvSpPr>
          <p:nvPr>
            <p:ph idx="1"/>
          </p:nvPr>
        </p:nvSpPr>
        <p:spPr>
          <a:xfrm>
            <a:off x="431972" y="855418"/>
            <a:ext cx="3918964" cy="3133777"/>
          </a:xfrm>
        </p:spPr>
        <p:txBody>
          <a:bodyPr/>
          <a:lstStyle/>
          <a:p>
            <a:pPr marL="0" indent="0" algn="l" rtl="0"/>
            <a:r>
              <a:rPr lang="es-419" sz="1600">
                <a:solidFill>
                  <a:srgbClr val="000000"/>
                </a:solidFill>
              </a:rPr>
              <a:t>IPv4 e IPv6 especifican un campo de 8 bits en sus encabezados de paquetes para marcar los paquetes. </a:t>
            </a:r>
          </a:p>
          <a:p>
            <a:pPr marL="0" indent="0" algn="l"/>
            <a:endParaRPr lang="en-US" sz="1600" dirty="0">
              <a:solidFill>
                <a:srgbClr val="000000"/>
              </a:solidFill>
            </a:endParaRPr>
          </a:p>
          <a:p>
            <a:pPr marL="0" indent="0" algn="l" rtl="0"/>
            <a:r>
              <a:rPr lang="es-419" sz="1600">
                <a:solidFill>
                  <a:srgbClr val="000000"/>
                </a:solidFill>
              </a:rPr>
              <a:t>Tanto IPv4 como IPv6 admiten un campo de 8 bits para marcar: el campo Tipo de servicio (ToS) para IPv4 y el campo Clase de tráfico para IPv6.</a:t>
            </a:r>
          </a:p>
        </p:txBody>
      </p:sp>
      <p:pic>
        <p:nvPicPr>
          <p:cNvPr id="5" name="Picture 4">
            <a:extLst>
              <a:ext uri="{FF2B5EF4-FFF2-40B4-BE49-F238E27FC236}">
                <a16:creationId xmlns:a16="http://schemas.microsoft.com/office/drawing/2014/main" xmlns="" id="{7F245769-3C09-466A-880E-731105C8A530}"/>
              </a:ext>
            </a:extLst>
          </p:cNvPr>
          <p:cNvPicPr>
            <a:picLocks noChangeAspect="1"/>
          </p:cNvPicPr>
          <p:nvPr/>
        </p:nvPicPr>
        <p:blipFill>
          <a:blip r:embed="rId3"/>
          <a:stretch>
            <a:fillRect/>
          </a:stretch>
        </p:blipFill>
        <p:spPr>
          <a:xfrm>
            <a:off x="4572000" y="1006143"/>
            <a:ext cx="4163096" cy="2983052"/>
          </a:xfrm>
          <a:prstGeom prst="rect">
            <a:avLst/>
          </a:prstGeom>
        </p:spPr>
      </p:pic>
    </p:spTree>
    <p:extLst>
      <p:ext uri="{BB962C8B-B14F-4D97-AF65-F5344CB8AC3E}">
        <p14:creationId xmlns:p14="http://schemas.microsoft.com/office/powerpoint/2010/main" xmlns="" val="248370443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1600"/>
              <a:t>Técnicas de implementación de QoS</a:t>
            </a:r>
            <a:r>
              <a:rPr lang="en-US" dirty="0"/>
              <a:t/>
            </a:r>
            <a:br>
              <a:rPr lang="en-US" dirty="0"/>
            </a:br>
            <a:r>
              <a:rPr lang="es-419" sz="2400"/>
              <a:t>Tipo de servicio y campo de clase de tráfico</a:t>
            </a:r>
          </a:p>
        </p:txBody>
      </p:sp>
      <p:sp>
        <p:nvSpPr>
          <p:cNvPr id="4" name="Content Placeholder 3">
            <a:extLst>
              <a:ext uri="{FF2B5EF4-FFF2-40B4-BE49-F238E27FC236}">
                <a16:creationId xmlns:a16="http://schemas.microsoft.com/office/drawing/2014/main" xmlns="" id="{50693879-5816-3444-9D50-A12F1F37F5DE}"/>
              </a:ext>
            </a:extLst>
          </p:cNvPr>
          <p:cNvSpPr>
            <a:spLocks noGrp="1"/>
          </p:cNvSpPr>
          <p:nvPr>
            <p:ph idx="1"/>
          </p:nvPr>
        </p:nvSpPr>
        <p:spPr>
          <a:xfrm>
            <a:off x="62979" y="731837"/>
            <a:ext cx="4730087" cy="3960743"/>
          </a:xfrm>
        </p:spPr>
        <p:txBody>
          <a:bodyPr/>
          <a:lstStyle/>
          <a:p>
            <a:pPr marL="0" indent="0" algn="l" rtl="0"/>
            <a:r>
              <a:rPr lang="es-419" sz="1500" dirty="0">
                <a:solidFill>
                  <a:srgbClr val="000000"/>
                </a:solidFill>
              </a:rPr>
              <a:t>El tipo de servicio (IPv4) y la clase de tráfico (IPv6) llevan el marcado de paquetes según lo asignado por las herramientas de clasificación de </a:t>
            </a:r>
            <a:r>
              <a:rPr lang="es-419" sz="1500" dirty="0" err="1">
                <a:solidFill>
                  <a:srgbClr val="000000"/>
                </a:solidFill>
              </a:rPr>
              <a:t>QoS</a:t>
            </a:r>
            <a:r>
              <a:rPr lang="es-419" sz="1500" dirty="0">
                <a:solidFill>
                  <a:srgbClr val="000000"/>
                </a:solidFill>
              </a:rPr>
              <a:t>.</a:t>
            </a:r>
          </a:p>
          <a:p>
            <a:pPr marL="285750" indent="-285750" algn="l" rtl="0">
              <a:buFont typeface="Arial" panose="020B0604020202020204" pitchFamily="34" charset="0"/>
              <a:buChar char="•"/>
            </a:pPr>
            <a:r>
              <a:rPr lang="es-419" sz="1500" dirty="0">
                <a:solidFill>
                  <a:srgbClr val="000000"/>
                </a:solidFill>
              </a:rPr>
              <a:t>RFC 791 especificó el campo de precedencia de IP de 3 bits (IPP) que se utilizará para las marcas de </a:t>
            </a:r>
            <a:r>
              <a:rPr lang="es-419" sz="1500" dirty="0" err="1">
                <a:solidFill>
                  <a:srgbClr val="000000"/>
                </a:solidFill>
              </a:rPr>
              <a:t>QoS</a:t>
            </a:r>
            <a:r>
              <a:rPr lang="es-419" sz="1500" dirty="0">
                <a:solidFill>
                  <a:srgbClr val="000000"/>
                </a:solidFill>
              </a:rPr>
              <a:t>.</a:t>
            </a:r>
          </a:p>
          <a:p>
            <a:pPr marL="285750" indent="-285750" algn="l" rtl="0">
              <a:buFont typeface="Arial" panose="020B0604020202020204" pitchFamily="34" charset="0"/>
              <a:buChar char="•"/>
            </a:pPr>
            <a:r>
              <a:rPr lang="es-419" sz="1500" dirty="0">
                <a:solidFill>
                  <a:srgbClr val="000000"/>
                </a:solidFill>
              </a:rPr>
              <a:t>RFC 2474 reemplaza a RFC 791 y redefine el campo </a:t>
            </a:r>
            <a:r>
              <a:rPr lang="es-419" sz="1500" dirty="0" err="1">
                <a:solidFill>
                  <a:srgbClr val="000000"/>
                </a:solidFill>
              </a:rPr>
              <a:t>ToS</a:t>
            </a:r>
            <a:r>
              <a:rPr lang="es-419" sz="1500" dirty="0">
                <a:solidFill>
                  <a:srgbClr val="000000"/>
                </a:solidFill>
              </a:rPr>
              <a:t> renombrando y extendiendo el campo IPP a 6 bits.</a:t>
            </a:r>
          </a:p>
          <a:p>
            <a:pPr marL="285750" indent="-285750" algn="l" rtl="0">
              <a:buFont typeface="Arial" panose="020B0604020202020204" pitchFamily="34" charset="0"/>
              <a:buChar char="•"/>
            </a:pPr>
            <a:r>
              <a:rPr lang="es-419" sz="1500" dirty="0">
                <a:solidFill>
                  <a:srgbClr val="000000"/>
                </a:solidFill>
              </a:rPr>
              <a:t>Conocido como campo de punto de código de servicios diferenciados (DSCP), estos seis bits ofrecen un máximo de 64 clases de servicio posibles.</a:t>
            </a:r>
          </a:p>
          <a:p>
            <a:pPr marL="285750" indent="-285750" algn="l" rtl="0">
              <a:buFont typeface="Arial" panose="020B0604020202020204" pitchFamily="34" charset="0"/>
              <a:buChar char="•"/>
            </a:pPr>
            <a:r>
              <a:rPr lang="es-419" sz="1500" dirty="0">
                <a:solidFill>
                  <a:srgbClr val="000000"/>
                </a:solidFill>
              </a:rPr>
              <a:t>Los dos bits restantes de notificación de congestión extendida (ECN) de IP pueden usarse en los </a:t>
            </a:r>
            <a:r>
              <a:rPr lang="es-419" sz="1500" dirty="0" err="1">
                <a:solidFill>
                  <a:srgbClr val="000000"/>
                </a:solidFill>
              </a:rPr>
              <a:t>routers</a:t>
            </a:r>
            <a:r>
              <a:rPr lang="es-419" sz="1500" dirty="0">
                <a:solidFill>
                  <a:srgbClr val="000000"/>
                </a:solidFill>
              </a:rPr>
              <a:t> con reconocimiento de ECN para marcar paquetes en vez de descartarlos. </a:t>
            </a:r>
          </a:p>
        </p:txBody>
      </p:sp>
      <p:pic>
        <p:nvPicPr>
          <p:cNvPr id="2" name="Picture 1">
            <a:extLst>
              <a:ext uri="{FF2B5EF4-FFF2-40B4-BE49-F238E27FC236}">
                <a16:creationId xmlns:a16="http://schemas.microsoft.com/office/drawing/2014/main" xmlns="" id="{69420156-C31E-4926-BAB0-5107E8C36F12}"/>
              </a:ext>
            </a:extLst>
          </p:cNvPr>
          <p:cNvPicPr>
            <a:picLocks noChangeAspect="1"/>
          </p:cNvPicPr>
          <p:nvPr/>
        </p:nvPicPr>
        <p:blipFill>
          <a:blip r:embed="rId3"/>
          <a:stretch>
            <a:fillRect/>
          </a:stretch>
        </p:blipFill>
        <p:spPr>
          <a:xfrm>
            <a:off x="4793066" y="1349357"/>
            <a:ext cx="4287955" cy="2639839"/>
          </a:xfrm>
          <a:prstGeom prst="rect">
            <a:avLst/>
          </a:prstGeom>
        </p:spPr>
      </p:pic>
    </p:spTree>
    <p:extLst>
      <p:ext uri="{BB962C8B-B14F-4D97-AF65-F5344CB8AC3E}">
        <p14:creationId xmlns:p14="http://schemas.microsoft.com/office/powerpoint/2010/main" xmlns="" val="22295195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1600"/>
              <a:t>Técnicas de implementación de QoS</a:t>
            </a:r>
            <a:r>
              <a:rPr lang="en-US" dirty="0"/>
              <a:t/>
            </a:r>
            <a:br>
              <a:rPr lang="en-US" dirty="0"/>
            </a:br>
            <a:r>
              <a:rPr lang="es-419" sz="2400"/>
              <a:t>Valores DSCP</a:t>
            </a:r>
          </a:p>
        </p:txBody>
      </p:sp>
      <p:sp>
        <p:nvSpPr>
          <p:cNvPr id="4" name="Content Placeholder 3">
            <a:extLst>
              <a:ext uri="{FF2B5EF4-FFF2-40B4-BE49-F238E27FC236}">
                <a16:creationId xmlns:a16="http://schemas.microsoft.com/office/drawing/2014/main" xmlns="" id="{50693879-5816-3444-9D50-A12F1F37F5DE}"/>
              </a:ext>
            </a:extLst>
          </p:cNvPr>
          <p:cNvSpPr>
            <a:spLocks noGrp="1"/>
          </p:cNvSpPr>
          <p:nvPr>
            <p:ph idx="1"/>
          </p:nvPr>
        </p:nvSpPr>
        <p:spPr>
          <a:xfrm>
            <a:off x="431972" y="855418"/>
            <a:ext cx="7913516" cy="3837162"/>
          </a:xfrm>
        </p:spPr>
        <p:txBody>
          <a:bodyPr/>
          <a:lstStyle/>
          <a:p>
            <a:pPr marL="0" indent="0" algn="l" rtl="0"/>
            <a:r>
              <a:rPr lang="es-419" sz="1600">
                <a:solidFill>
                  <a:srgbClr val="000000"/>
                </a:solidFill>
              </a:rPr>
              <a:t>Los 64 valores de DSCP se organizan en tres categorías:</a:t>
            </a:r>
          </a:p>
          <a:p>
            <a:pPr marL="285750" indent="-285750" algn="l" rtl="0">
              <a:buFont typeface="Arial" panose="020B0604020202020204" pitchFamily="34" charset="0"/>
              <a:buChar char="•"/>
            </a:pPr>
            <a:r>
              <a:rPr lang="es-419" sz="1600" b="1">
                <a:solidFill>
                  <a:srgbClr val="000000"/>
                </a:solidFill>
              </a:rPr>
              <a:t>Mejor esfuerzo (BE)</a:t>
            </a:r>
            <a:r>
              <a:rPr lang="es-419" sz="1600">
                <a:solidFill>
                  <a:srgbClr val="000000"/>
                </a:solidFill>
              </a:rPr>
              <a:t> - Este es el valor predeterminado para todos los paquetes IP. El valor de DSCP es 0. El comportamiento por salto es enrutamiento normal. Cuando un router experimenta congestión, estos paquetes se descartan. No se implementa plan de la QoS.</a:t>
            </a:r>
          </a:p>
          <a:p>
            <a:pPr marL="285750" indent="-285750" algn="l" rtl="0">
              <a:buFont typeface="Arial" panose="020B0604020202020204" pitchFamily="34" charset="0"/>
              <a:buChar char="•"/>
            </a:pPr>
            <a:r>
              <a:rPr lang="es-419" sz="1600" b="1">
                <a:solidFill>
                  <a:srgbClr val="000000"/>
                </a:solidFill>
              </a:rPr>
              <a:t>Reenvío Acelerado (EF)</a:t>
            </a:r>
            <a:r>
              <a:rPr lang="es-419" sz="1600">
                <a:solidFill>
                  <a:srgbClr val="000000"/>
                </a:solidFill>
              </a:rPr>
              <a:t> - RFC 3246 define EF como el valor decimal DSCP 46 (binario</a:t>
            </a:r>
            <a:r>
              <a:rPr lang="es-419" sz="1600" b="1">
                <a:solidFill>
                  <a:srgbClr val="000000"/>
                </a:solidFill>
              </a:rPr>
              <a:t>101</a:t>
            </a:r>
            <a:r>
              <a:rPr lang="es-419" sz="1600">
                <a:solidFill>
                  <a:srgbClr val="000000"/>
                </a:solidFill>
              </a:rPr>
              <a:t>110). Los primeros 3 bits (101) se asocian directamente al valor 5 de CoS de capa 2 que se utiliza para el tráfico de voz. En la capa 3, Cisco recomienda que EF solo se use para marcar paquetes de voz.</a:t>
            </a:r>
          </a:p>
          <a:p>
            <a:pPr marL="285750" indent="-285750" algn="l" rtl="0">
              <a:buFont typeface="Arial" panose="020B0604020202020204" pitchFamily="34" charset="0"/>
              <a:buChar char="•"/>
            </a:pPr>
            <a:r>
              <a:rPr lang="es-419" sz="1600" b="1">
                <a:solidFill>
                  <a:srgbClr val="000000"/>
                </a:solidFill>
              </a:rPr>
              <a:t>Reenvío asegurado (AF)</a:t>
            </a:r>
            <a:r>
              <a:rPr lang="es-419" sz="1600">
                <a:solidFill>
                  <a:srgbClr val="000000"/>
                </a:solidFill>
              </a:rPr>
              <a:t> - Reenvío asegurado (AF): RFC 2597 define el AF para usar los 5 bits DSCP más significativos para indicar las colas y la preferencia de descarte.</a:t>
            </a:r>
            <a:r>
              <a:rPr lang="es-419" sz="1600" b="1">
                <a:solidFill>
                  <a:srgbClr val="000000"/>
                </a:solidFill>
              </a:rPr>
              <a:t> </a:t>
            </a:r>
          </a:p>
        </p:txBody>
      </p:sp>
    </p:spTree>
    <p:extLst>
      <p:ext uri="{BB962C8B-B14F-4D97-AF65-F5344CB8AC3E}">
        <p14:creationId xmlns:p14="http://schemas.microsoft.com/office/powerpoint/2010/main" xmlns="" val="108662749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1600"/>
              <a:t>Calidad de transmisión de red</a:t>
            </a:r>
            <a:r>
              <a:rPr lang="en-US" dirty="0"/>
              <a:t/>
            </a:r>
            <a:br>
              <a:rPr lang="en-US" dirty="0"/>
            </a:br>
            <a:r>
              <a:rPr lang="es-419" sz="2400"/>
              <a:t>Priorización del tráfico</a:t>
            </a:r>
          </a:p>
        </p:txBody>
      </p:sp>
      <p:sp>
        <p:nvSpPr>
          <p:cNvPr id="4" name="Content Placeholder 3">
            <a:extLst>
              <a:ext uri="{FF2B5EF4-FFF2-40B4-BE49-F238E27FC236}">
                <a16:creationId xmlns:a16="http://schemas.microsoft.com/office/drawing/2014/main" xmlns="" id="{50693879-5816-3444-9D50-A12F1F37F5DE}"/>
              </a:ext>
            </a:extLst>
          </p:cNvPr>
          <p:cNvSpPr>
            <a:spLocks noGrp="1"/>
          </p:cNvSpPr>
          <p:nvPr>
            <p:ph idx="1"/>
          </p:nvPr>
        </p:nvSpPr>
        <p:spPr>
          <a:xfrm>
            <a:off x="283924" y="731837"/>
            <a:ext cx="3888820" cy="3759111"/>
          </a:xfrm>
        </p:spPr>
        <p:txBody>
          <a:bodyPr/>
          <a:lstStyle/>
          <a:p>
            <a:pPr marL="342900" indent="-342900" algn="l" rtl="0">
              <a:buFont typeface="Arial" panose="020B0604020202020204" pitchFamily="34" charset="0"/>
              <a:buChar char="•"/>
            </a:pPr>
            <a:r>
              <a:rPr lang="es-419" sz="1500">
                <a:solidFill>
                  <a:srgbClr val="000000"/>
                </a:solidFill>
              </a:rPr>
              <a:t>Cuando el volumen de tráfico es mayor de lo que se puede transportar a través de la red, los dispositivos ponen en cola (retienen) los paquetes en la memoria hasta que los recursos estén disponibles para transmitirlos.</a:t>
            </a:r>
          </a:p>
          <a:p>
            <a:pPr marL="342900" indent="-342900" algn="l" rtl="0">
              <a:buFont typeface="Arial" panose="020B0604020202020204" pitchFamily="34" charset="0"/>
              <a:buChar char="•"/>
            </a:pPr>
            <a:r>
              <a:rPr lang="es-419" sz="1500">
                <a:solidFill>
                  <a:srgbClr val="000000"/>
                </a:solidFill>
              </a:rPr>
              <a:t>Los paquetes en cola causan retrasos, dado que los nuevos paquetes no se pueden transmitir hasta que no se hayan procesado los anteriores.</a:t>
            </a:r>
          </a:p>
          <a:p>
            <a:pPr marL="342900" indent="-342900" algn="l" rtl="0">
              <a:buFont typeface="Arial" panose="020B0604020202020204" pitchFamily="34" charset="0"/>
              <a:buChar char="•"/>
            </a:pPr>
            <a:r>
              <a:rPr lang="es-419" sz="1500">
                <a:solidFill>
                  <a:srgbClr val="000000"/>
                </a:solidFill>
              </a:rPr>
              <a:t>Si sigue aumentando la cantidad de paquetes que se pondrán en cola, la memoria del dispositivo se llenará y los paquetes se descartarán. </a:t>
            </a:r>
          </a:p>
          <a:p>
            <a:pPr marL="342900" indent="-342900" algn="l" rtl="0">
              <a:buFont typeface="Arial" panose="020B0604020202020204" pitchFamily="34" charset="0"/>
              <a:buChar char="•"/>
            </a:pPr>
            <a:r>
              <a:rPr lang="es-419" sz="1500">
                <a:solidFill>
                  <a:srgbClr val="000000"/>
                </a:solidFill>
              </a:rPr>
              <a:t>Una técnica de QoS que puede ayudarlo con este problema es la clasificación de datos en varias colas, como se muestra en la figura.</a:t>
            </a:r>
          </a:p>
        </p:txBody>
      </p:sp>
      <p:sp>
        <p:nvSpPr>
          <p:cNvPr id="5" name="Rectangle 4">
            <a:extLst>
              <a:ext uri="{FF2B5EF4-FFF2-40B4-BE49-F238E27FC236}">
                <a16:creationId xmlns:a16="http://schemas.microsoft.com/office/drawing/2014/main" xmlns="" id="{295B12E7-EF31-4F7F-A3B3-05E9F5D89D24}"/>
              </a:ext>
            </a:extLst>
          </p:cNvPr>
          <p:cNvSpPr/>
          <p:nvPr/>
        </p:nvSpPr>
        <p:spPr>
          <a:xfrm>
            <a:off x="4823210" y="3859329"/>
            <a:ext cx="4129977" cy="461665"/>
          </a:xfrm>
          <a:prstGeom prst="rect">
            <a:avLst/>
          </a:prstGeom>
        </p:spPr>
        <p:txBody>
          <a:bodyPr wrap="square">
            <a:spAutoFit/>
          </a:bodyPr>
          <a:lstStyle/>
          <a:p>
            <a:pPr rtl="0"/>
            <a:r>
              <a:rPr lang="es-419" sz="1200" b="1"/>
              <a:t>Nota</a:t>
            </a:r>
            <a:r>
              <a:rPr lang="es-419" sz="1200"/>
              <a:t>: Un dispositivo implementa QoS solo cuando experimenta algún tipo de congestión</a:t>
            </a:r>
          </a:p>
        </p:txBody>
      </p:sp>
      <p:pic>
        <p:nvPicPr>
          <p:cNvPr id="2" name="Picture 1">
            <a:extLst>
              <a:ext uri="{FF2B5EF4-FFF2-40B4-BE49-F238E27FC236}">
                <a16:creationId xmlns:a16="http://schemas.microsoft.com/office/drawing/2014/main" xmlns="" id="{6936C9B1-27CC-4B10-A913-9115638971B8}"/>
              </a:ext>
            </a:extLst>
          </p:cNvPr>
          <p:cNvPicPr>
            <a:picLocks noChangeAspect="1"/>
          </p:cNvPicPr>
          <p:nvPr/>
        </p:nvPicPr>
        <p:blipFill>
          <a:blip r:embed="rId3"/>
          <a:stretch>
            <a:fillRect/>
          </a:stretch>
        </p:blipFill>
        <p:spPr>
          <a:xfrm>
            <a:off x="4461468" y="1235318"/>
            <a:ext cx="4129977" cy="2423671"/>
          </a:xfrm>
          <a:prstGeom prst="rect">
            <a:avLst/>
          </a:prstGeom>
        </p:spPr>
      </p:pic>
    </p:spTree>
    <p:extLst>
      <p:ext uri="{BB962C8B-B14F-4D97-AF65-F5344CB8AC3E}">
        <p14:creationId xmlns:p14="http://schemas.microsoft.com/office/powerpoint/2010/main" xmlns="" val="35882190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1600"/>
              <a:t>Técnicas de implementación de QoS</a:t>
            </a:r>
            <a:r>
              <a:rPr lang="en-US" dirty="0"/>
              <a:t/>
            </a:r>
            <a:br>
              <a:rPr lang="en-US" dirty="0"/>
            </a:br>
            <a:r>
              <a:rPr lang="es-419" sz="2400"/>
              <a:t>Valores DSCP (Cont.)</a:t>
            </a:r>
          </a:p>
        </p:txBody>
      </p:sp>
      <p:sp>
        <p:nvSpPr>
          <p:cNvPr id="4" name="Content Placeholder 3">
            <a:extLst>
              <a:ext uri="{FF2B5EF4-FFF2-40B4-BE49-F238E27FC236}">
                <a16:creationId xmlns:a16="http://schemas.microsoft.com/office/drawing/2014/main" xmlns="" id="{50693879-5816-3444-9D50-A12F1F37F5DE}"/>
              </a:ext>
            </a:extLst>
          </p:cNvPr>
          <p:cNvSpPr>
            <a:spLocks noGrp="1"/>
          </p:cNvSpPr>
          <p:nvPr>
            <p:ph idx="1"/>
          </p:nvPr>
        </p:nvSpPr>
        <p:spPr>
          <a:xfrm>
            <a:off x="431972" y="855418"/>
            <a:ext cx="4009399" cy="3220653"/>
          </a:xfrm>
        </p:spPr>
        <p:txBody>
          <a:bodyPr/>
          <a:lstStyle/>
          <a:p>
            <a:pPr marL="0" indent="0" algn="l" rtl="0"/>
            <a:r>
              <a:rPr lang="es-419" sz="1600" dirty="0">
                <a:solidFill>
                  <a:srgbClr val="000000"/>
                </a:solidFill>
              </a:rPr>
              <a:t>Los valores de reenvío asegurado se muestran en la figura.</a:t>
            </a:r>
          </a:p>
          <a:p>
            <a:pPr marL="0" indent="0" algn="l" rtl="0"/>
            <a:r>
              <a:rPr lang="es-419" sz="1600" dirty="0">
                <a:solidFill>
                  <a:srgbClr val="000000"/>
                </a:solidFill>
              </a:rPr>
              <a:t>La fórmula </a:t>
            </a:r>
            <a:r>
              <a:rPr lang="es-419" sz="1600" b="1" dirty="0" err="1">
                <a:solidFill>
                  <a:srgbClr val="000000"/>
                </a:solidFill>
              </a:rPr>
              <a:t>AFXy</a:t>
            </a:r>
            <a:r>
              <a:rPr lang="es-419" sz="1600" dirty="0">
                <a:solidFill>
                  <a:srgbClr val="000000"/>
                </a:solidFill>
              </a:rPr>
              <a:t> se especifica de la siguiente manera:</a:t>
            </a:r>
          </a:p>
          <a:p>
            <a:pPr marL="285750" indent="-285750" algn="l" rtl="0">
              <a:buFont typeface="Arial" panose="020B0604020202020204" pitchFamily="34" charset="0"/>
              <a:buChar char="•"/>
            </a:pPr>
            <a:r>
              <a:rPr lang="es-419" sz="1600" dirty="0">
                <a:solidFill>
                  <a:srgbClr val="000000"/>
                </a:solidFill>
              </a:rPr>
              <a:t>Los primeros 3 bits más significativos se utilizan para designar la clase. La clase 4 es la mejor cola y la clase 1 es la peor.</a:t>
            </a:r>
          </a:p>
          <a:p>
            <a:pPr marL="285750" indent="-285750" algn="l" rtl="0">
              <a:buFont typeface="Arial" panose="020B0604020202020204" pitchFamily="34" charset="0"/>
              <a:buChar char="•"/>
            </a:pPr>
            <a:r>
              <a:rPr lang="es-419" sz="1600" dirty="0">
                <a:solidFill>
                  <a:srgbClr val="000000"/>
                </a:solidFill>
              </a:rPr>
              <a:t>El 4to y 5to bit más significativos se usan para indicar la preferencia de descarte.</a:t>
            </a:r>
          </a:p>
          <a:p>
            <a:pPr marL="285750" indent="-285750" algn="l" rtl="0">
              <a:buFont typeface="Arial" panose="020B0604020202020204" pitchFamily="34" charset="0"/>
              <a:buChar char="•"/>
            </a:pPr>
            <a:r>
              <a:rPr lang="es-419" sz="1600" dirty="0">
                <a:solidFill>
                  <a:srgbClr val="000000"/>
                </a:solidFill>
              </a:rPr>
              <a:t>El 6to bit más significativo se establece en cero.</a:t>
            </a:r>
          </a:p>
          <a:p>
            <a:pPr marL="0" indent="0" algn="l"/>
            <a:endParaRPr lang="en-US" sz="1600" dirty="0">
              <a:solidFill>
                <a:srgbClr val="000000"/>
              </a:solidFill>
            </a:endParaRPr>
          </a:p>
        </p:txBody>
      </p:sp>
      <p:sp>
        <p:nvSpPr>
          <p:cNvPr id="5" name="Rectangle 4">
            <a:extLst>
              <a:ext uri="{FF2B5EF4-FFF2-40B4-BE49-F238E27FC236}">
                <a16:creationId xmlns:a16="http://schemas.microsoft.com/office/drawing/2014/main" xmlns="" id="{D90F2994-2B68-45A5-B56B-367B0E2A866E}"/>
              </a:ext>
            </a:extLst>
          </p:cNvPr>
          <p:cNvSpPr/>
          <p:nvPr/>
        </p:nvSpPr>
        <p:spPr>
          <a:xfrm>
            <a:off x="1964950" y="4199652"/>
            <a:ext cx="6380538" cy="646331"/>
          </a:xfrm>
          <a:prstGeom prst="rect">
            <a:avLst/>
          </a:prstGeom>
        </p:spPr>
        <p:txBody>
          <a:bodyPr wrap="square">
            <a:spAutoFit/>
          </a:bodyPr>
          <a:lstStyle/>
          <a:p>
            <a:pPr rtl="0"/>
            <a:r>
              <a:rPr lang="es-419" sz="1200" dirty="0">
                <a:solidFill>
                  <a:srgbClr val="000000"/>
                </a:solidFill>
              </a:rPr>
              <a:t>Por ejemplo: AF32 pertenece a la clase 3 (binario 011) y tiene una preferencia de caída media (binario 10). El valor de DSCP completo es 28 porque se incluye el 6to bit en 0 (binario 011100).</a:t>
            </a:r>
          </a:p>
        </p:txBody>
      </p:sp>
      <p:pic>
        <p:nvPicPr>
          <p:cNvPr id="2" name="Picture 1">
            <a:extLst>
              <a:ext uri="{FF2B5EF4-FFF2-40B4-BE49-F238E27FC236}">
                <a16:creationId xmlns:a16="http://schemas.microsoft.com/office/drawing/2014/main" xmlns="" id="{84C9944E-6BF8-4886-A292-5112F6402B56}"/>
              </a:ext>
            </a:extLst>
          </p:cNvPr>
          <p:cNvPicPr>
            <a:picLocks noChangeAspect="1"/>
          </p:cNvPicPr>
          <p:nvPr/>
        </p:nvPicPr>
        <p:blipFill>
          <a:blip r:embed="rId3"/>
          <a:stretch>
            <a:fillRect/>
          </a:stretch>
        </p:blipFill>
        <p:spPr>
          <a:xfrm>
            <a:off x="4550613" y="836596"/>
            <a:ext cx="4009399" cy="3002659"/>
          </a:xfrm>
          <a:prstGeom prst="rect">
            <a:avLst/>
          </a:prstGeom>
        </p:spPr>
      </p:pic>
    </p:spTree>
    <p:extLst>
      <p:ext uri="{BB962C8B-B14F-4D97-AF65-F5344CB8AC3E}">
        <p14:creationId xmlns:p14="http://schemas.microsoft.com/office/powerpoint/2010/main" xmlns="" val="152767965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Imagen"/>
          <p:cNvPicPr/>
          <p:nvPr/>
        </p:nvPicPr>
        <p:blipFill>
          <a:blip r:embed="rId2" cstate="print">
            <a:extLst>
              <a:ext uri="{28A0092B-C50C-407E-A947-70E740481C1C}">
                <a14:useLocalDpi xmlns:ve="http://schemas.openxmlformats.org/markup-compatibility/2006" xmlns:m="http://schemas.openxmlformats.org/officeDocument/2006/math" xmlns:wp="http://schemas.openxmlformats.org/drawingml/2006/wordprocessingDrawing" xmlns:wne="http://schemas.microsoft.com/office/word/2006/wordml" xmlns="" xmlns:wpc="http://schemas.microsoft.com/office/word/2010/wordprocessingCanvas" xmlns:mc="http://schemas.openxmlformats.org/markup-compatibility/2006" xmlns:o="urn:schemas-microsoft-com:office:office" xmlns:v="urn:schemas-microsoft-com:vml" xmlns:wp14="http://schemas.microsoft.com/office/word/2010/wordprocessingDrawing" xmlns:w10="urn:schemas-microsoft-com:office:word" xmlns:w="http://schemas.openxmlformats.org/wordprocessingml/2006/main" xmlns:w14="http://schemas.microsoft.com/office/word/2010/wordml" xmlns:wpg="http://schemas.microsoft.com/office/word/2010/wordprocessingGroup" xmlns:wpi="http://schemas.microsoft.com/office/word/2010/wordprocessingInk" xmlns:wps="http://schemas.microsoft.com/office/word/2010/wordprocessingShape" xmlns:a14="http://schemas.microsoft.com/office/drawing/2010/main" xmlns:pic="http://schemas.openxmlformats.org/drawingml/2006/picture" xmlns:lc="http://schemas.openxmlformats.org/drawingml/2006/lockedCanvas" val="0"/>
              </a:ext>
            </a:extLst>
          </a:blip>
          <a:srcRect/>
          <a:stretch>
            <a:fillRect/>
          </a:stretch>
        </p:blipFill>
        <p:spPr bwMode="auto">
          <a:xfrm>
            <a:off x="1225377" y="580187"/>
            <a:ext cx="6408478" cy="4158068"/>
          </a:xfrm>
          <a:prstGeom prst="rect">
            <a:avLst/>
          </a:prstGeom>
          <a:noFill/>
          <a:ln>
            <a:noFill/>
          </a:ln>
        </p:spPr>
      </p:pic>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1600"/>
              <a:t>Técnicas de implementación de QoS</a:t>
            </a:r>
            <a:r>
              <a:rPr lang="en-US" dirty="0"/>
              <a:t/>
            </a:r>
            <a:br>
              <a:rPr lang="en-US" dirty="0"/>
            </a:br>
            <a:r>
              <a:rPr lang="es-419" sz="2400"/>
              <a:t>Bits selectores de clase</a:t>
            </a:r>
          </a:p>
        </p:txBody>
      </p:sp>
      <p:sp>
        <p:nvSpPr>
          <p:cNvPr id="4" name="Content Placeholder 3">
            <a:extLst>
              <a:ext uri="{FF2B5EF4-FFF2-40B4-BE49-F238E27FC236}">
                <a16:creationId xmlns:a16="http://schemas.microsoft.com/office/drawing/2014/main" xmlns="" id="{50693879-5816-3444-9D50-A12F1F37F5DE}"/>
              </a:ext>
            </a:extLst>
          </p:cNvPr>
          <p:cNvSpPr>
            <a:spLocks noGrp="1"/>
          </p:cNvSpPr>
          <p:nvPr>
            <p:ph idx="1"/>
          </p:nvPr>
        </p:nvSpPr>
        <p:spPr>
          <a:xfrm>
            <a:off x="431972" y="855418"/>
            <a:ext cx="3265822" cy="2842001"/>
          </a:xfrm>
        </p:spPr>
        <p:txBody>
          <a:bodyPr/>
          <a:lstStyle/>
          <a:p>
            <a:pPr marL="0" indent="0" algn="l" rtl="0"/>
            <a:r>
              <a:rPr lang="es-419" sz="1600">
                <a:solidFill>
                  <a:srgbClr val="000000"/>
                </a:solidFill>
              </a:rPr>
              <a:t>Bits de selector de clase (CS):</a:t>
            </a:r>
          </a:p>
          <a:p>
            <a:pPr marL="285750" indent="-285750" algn="l" rtl="0">
              <a:buFont typeface="Arial" panose="020B0604020202020204" pitchFamily="34" charset="0"/>
              <a:buChar char="•"/>
            </a:pPr>
            <a:r>
              <a:rPr lang="es-419" sz="1600">
                <a:solidFill>
                  <a:srgbClr val="000000"/>
                </a:solidFill>
              </a:rPr>
              <a:t>Los primeros 3 bits más significativos del campo DSCP e indican la clase.</a:t>
            </a:r>
          </a:p>
          <a:p>
            <a:pPr marL="285750" indent="-285750" algn="l" rtl="0">
              <a:buFont typeface="Arial" panose="020B0604020202020204" pitchFamily="34" charset="0"/>
              <a:buChar char="•"/>
            </a:pPr>
            <a:r>
              <a:rPr lang="es-419" sz="1600">
                <a:solidFill>
                  <a:srgbClr val="000000"/>
                </a:solidFill>
              </a:rPr>
              <a:t>Asigne directamente a los 3 bits del campo CoS y el campo IPP para mantener la compatibilidad con 802.1p y RFC 791.</a:t>
            </a:r>
          </a:p>
        </p:txBody>
      </p:sp>
      <p:pic>
        <p:nvPicPr>
          <p:cNvPr id="7" name="Picture 6">
            <a:extLst>
              <a:ext uri="{FF2B5EF4-FFF2-40B4-BE49-F238E27FC236}">
                <a16:creationId xmlns:a16="http://schemas.microsoft.com/office/drawing/2014/main" xmlns="" id="{5A46BC22-ACD9-44F2-837A-75E108C84861}"/>
              </a:ext>
            </a:extLst>
          </p:cNvPr>
          <p:cNvPicPr>
            <a:picLocks noChangeAspect="1"/>
          </p:cNvPicPr>
          <p:nvPr/>
        </p:nvPicPr>
        <p:blipFill>
          <a:blip r:embed="rId3"/>
          <a:stretch>
            <a:fillRect/>
          </a:stretch>
        </p:blipFill>
        <p:spPr>
          <a:xfrm>
            <a:off x="3981797" y="855418"/>
            <a:ext cx="4730231" cy="3304600"/>
          </a:xfrm>
          <a:prstGeom prst="rect">
            <a:avLst/>
          </a:prstGeom>
        </p:spPr>
      </p:pic>
    </p:spTree>
    <p:extLst>
      <p:ext uri="{BB962C8B-B14F-4D97-AF65-F5344CB8AC3E}">
        <p14:creationId xmlns:p14="http://schemas.microsoft.com/office/powerpoint/2010/main" xmlns="" val="99011851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1600"/>
              <a:t>Técnicas de implementación de QoS</a:t>
            </a:r>
            <a:r>
              <a:rPr lang="en-US" dirty="0"/>
              <a:t/>
            </a:r>
            <a:br>
              <a:rPr lang="en-US" dirty="0"/>
            </a:br>
            <a:r>
              <a:rPr lang="es-419" sz="2400"/>
              <a:t>Límites de confianza</a:t>
            </a:r>
          </a:p>
        </p:txBody>
      </p:sp>
      <p:sp>
        <p:nvSpPr>
          <p:cNvPr id="4" name="Content Placeholder 3">
            <a:extLst>
              <a:ext uri="{FF2B5EF4-FFF2-40B4-BE49-F238E27FC236}">
                <a16:creationId xmlns:a16="http://schemas.microsoft.com/office/drawing/2014/main" xmlns="" id="{50693879-5816-3444-9D50-A12F1F37F5DE}"/>
              </a:ext>
            </a:extLst>
          </p:cNvPr>
          <p:cNvSpPr>
            <a:spLocks noGrp="1"/>
          </p:cNvSpPr>
          <p:nvPr>
            <p:ph idx="1"/>
          </p:nvPr>
        </p:nvSpPr>
        <p:spPr>
          <a:xfrm>
            <a:off x="431972" y="855419"/>
            <a:ext cx="8189514" cy="1510709"/>
          </a:xfrm>
        </p:spPr>
        <p:txBody>
          <a:bodyPr/>
          <a:lstStyle/>
          <a:p>
            <a:pPr marL="0" indent="0" algn="l" rtl="0"/>
            <a:r>
              <a:rPr lang="es-419" sz="1600">
                <a:solidFill>
                  <a:srgbClr val="000000"/>
                </a:solidFill>
              </a:rPr>
              <a:t>El tráfico se debe clasificar y marcar lo más cerca su origen como sea técnicamente y administrativamente posible. Esto define el límite de confianza.</a:t>
            </a:r>
          </a:p>
          <a:p>
            <a:pPr marL="342900" indent="-342900" algn="l" rtl="0">
              <a:buFont typeface="+mj-lt"/>
              <a:buAutoNum type="arabicPeriod"/>
            </a:pPr>
            <a:r>
              <a:rPr lang="es-419" sz="1400">
                <a:solidFill>
                  <a:srgbClr val="000000"/>
                </a:solidFill>
              </a:rPr>
              <a:t>Los terminales confiables tienen las capacidades y la inteligencia para marcar el tráfico de aplicaciones con las CoS de capa 2 apropiadas y/o los valores de DSCP de la Capa 3. </a:t>
            </a:r>
          </a:p>
          <a:p>
            <a:pPr marL="342900" indent="-342900" algn="l" rtl="0">
              <a:buFont typeface="+mj-lt"/>
              <a:buAutoNum type="arabicPeriod"/>
            </a:pPr>
            <a:r>
              <a:rPr lang="es-419" sz="1400">
                <a:solidFill>
                  <a:srgbClr val="000000"/>
                </a:solidFill>
              </a:rPr>
              <a:t>Los terminales seguros pueden hacer que el tráfico se marque en el switch de la capa 2.</a:t>
            </a:r>
          </a:p>
          <a:p>
            <a:pPr marL="342900" indent="-342900" algn="l" rtl="0">
              <a:buFont typeface="+mj-lt"/>
              <a:buAutoNum type="arabicPeriod"/>
            </a:pPr>
            <a:r>
              <a:rPr lang="es-419" sz="1400">
                <a:solidFill>
                  <a:srgbClr val="000000"/>
                </a:solidFill>
              </a:rPr>
              <a:t>El tráfico también puede marcarse en los switches/routers de la capa 3.</a:t>
            </a:r>
          </a:p>
          <a:p>
            <a:pPr marL="0" indent="0" algn="l"/>
            <a:endParaRPr lang="en-US" sz="1400" dirty="0">
              <a:solidFill>
                <a:srgbClr val="000000"/>
              </a:solidFill>
            </a:endParaRPr>
          </a:p>
        </p:txBody>
      </p:sp>
      <p:pic>
        <p:nvPicPr>
          <p:cNvPr id="2" name="Picture 1">
            <a:extLst>
              <a:ext uri="{FF2B5EF4-FFF2-40B4-BE49-F238E27FC236}">
                <a16:creationId xmlns:a16="http://schemas.microsoft.com/office/drawing/2014/main" xmlns="" id="{0B7A6DA1-C9EC-4D2F-95FA-C12AF53BE6A5}"/>
              </a:ext>
            </a:extLst>
          </p:cNvPr>
          <p:cNvPicPr>
            <a:picLocks noChangeAspect="1"/>
          </p:cNvPicPr>
          <p:nvPr/>
        </p:nvPicPr>
        <p:blipFill>
          <a:blip r:embed="rId3"/>
          <a:stretch>
            <a:fillRect/>
          </a:stretch>
        </p:blipFill>
        <p:spPr>
          <a:xfrm>
            <a:off x="1479995" y="2571750"/>
            <a:ext cx="5385498" cy="2294500"/>
          </a:xfrm>
          <a:prstGeom prst="rect">
            <a:avLst/>
          </a:prstGeom>
        </p:spPr>
      </p:pic>
    </p:spTree>
    <p:extLst>
      <p:ext uri="{BB962C8B-B14F-4D97-AF65-F5344CB8AC3E}">
        <p14:creationId xmlns:p14="http://schemas.microsoft.com/office/powerpoint/2010/main" xmlns="" val="38844357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1600"/>
              <a:t>Técnicas de implementación de QoS</a:t>
            </a:r>
            <a:r>
              <a:rPr lang="en-US" dirty="0"/>
              <a:t/>
            </a:r>
            <a:br>
              <a:rPr lang="en-US" dirty="0"/>
            </a:br>
            <a:r>
              <a:rPr lang="es-419" sz="2400"/>
              <a:t>Prevención de la congestión</a:t>
            </a:r>
          </a:p>
        </p:txBody>
      </p:sp>
      <p:sp>
        <p:nvSpPr>
          <p:cNvPr id="4" name="Content Placeholder 3">
            <a:extLst>
              <a:ext uri="{FF2B5EF4-FFF2-40B4-BE49-F238E27FC236}">
                <a16:creationId xmlns:a16="http://schemas.microsoft.com/office/drawing/2014/main" xmlns="" id="{50693879-5816-3444-9D50-A12F1F37F5DE}"/>
              </a:ext>
            </a:extLst>
          </p:cNvPr>
          <p:cNvSpPr>
            <a:spLocks noGrp="1"/>
          </p:cNvSpPr>
          <p:nvPr>
            <p:ph idx="1"/>
          </p:nvPr>
        </p:nvSpPr>
        <p:spPr>
          <a:xfrm>
            <a:off x="477243" y="843387"/>
            <a:ext cx="8189514" cy="3907500"/>
          </a:xfrm>
        </p:spPr>
        <p:txBody>
          <a:bodyPr/>
          <a:lstStyle/>
          <a:p>
            <a:pPr marL="0" indent="0" algn="l" rtl="0"/>
            <a:r>
              <a:rPr lang="es-419" sz="1600">
                <a:solidFill>
                  <a:srgbClr val="000000"/>
                </a:solidFill>
              </a:rPr>
              <a:t>Las herramientas para evitar la congestión monitorean las cargas de tráfico de la red en un esfuerzo por anticipar y evitar la congestión en la red común y los cuellos de botella entre redes antes de que la congestión se convierta en un problema.</a:t>
            </a:r>
          </a:p>
          <a:p>
            <a:pPr marL="285750" indent="-285750" algn="l" rtl="0">
              <a:buFont typeface="Arial" panose="020B0604020202020204" pitchFamily="34" charset="0"/>
              <a:buChar char="•"/>
            </a:pPr>
            <a:r>
              <a:rPr lang="es-419" sz="1400">
                <a:solidFill>
                  <a:srgbClr val="000000"/>
                </a:solidFill>
              </a:rPr>
              <a:t>Las cargas de tráfico de la red, en un esfuerzo por anticipar y evitar la congestión en los cuellos de botella de la red común y de internetwork antes de que la congestión se convierta en un problema.</a:t>
            </a:r>
          </a:p>
          <a:p>
            <a:pPr marL="285750" indent="-285750" algn="l" rtl="0">
              <a:buFont typeface="Arial" panose="020B0604020202020204" pitchFamily="34" charset="0"/>
              <a:buChar char="•"/>
            </a:pPr>
            <a:r>
              <a:rPr lang="es-419" sz="1400">
                <a:solidFill>
                  <a:srgbClr val="000000"/>
                </a:solidFill>
              </a:rPr>
              <a:t>Ellas monitorean la profundidad promedio de la cola. Cuando la cola está por debajo del umbral mínimo, no hay descartes. A medida que la cola alcanza el umbral máximo, se descarta un pequeño porcentaje de paquetes. Cuando se supera el umbral máximo, se descartan todos los paquetes.</a:t>
            </a:r>
          </a:p>
          <a:p>
            <a:pPr marL="0" indent="0" algn="l" rtl="0"/>
            <a:r>
              <a:rPr lang="es-419" sz="1600">
                <a:solidFill>
                  <a:srgbClr val="000000"/>
                </a:solidFill>
              </a:rPr>
              <a:t>Algunas técnicas para evitar la congestión brindan un tratamiento preferencial para el cual los paquetes se descartan.</a:t>
            </a:r>
          </a:p>
          <a:p>
            <a:pPr marL="285750" indent="-285750" algn="l" rtl="0">
              <a:buFont typeface="Arial" panose="020B0604020202020204" pitchFamily="34" charset="0"/>
              <a:buChar char="•"/>
            </a:pPr>
            <a:r>
              <a:rPr lang="es-419" sz="1400">
                <a:solidFill>
                  <a:srgbClr val="000000"/>
                </a:solidFill>
              </a:rPr>
              <a:t>La detección temprana aleatoria ponderada (WRED) permite evitar la congestión en las interfaces de red al proporcionar una gestión de la memoria intermedia y permitir que el tráfico TCP disminuya o se acelere antes de que se agoten las memorias intermedias.</a:t>
            </a:r>
          </a:p>
          <a:p>
            <a:pPr marL="285750" indent="-285750" algn="l" rtl="0">
              <a:buFont typeface="Arial" panose="020B0604020202020204" pitchFamily="34" charset="0"/>
              <a:buChar char="•"/>
            </a:pPr>
            <a:r>
              <a:rPr lang="es-419" sz="1400">
                <a:solidFill>
                  <a:srgbClr val="000000"/>
                </a:solidFill>
              </a:rPr>
              <a:t>WRED ayuda a evitar caídas de cola y maximiza el uso de la red y el rendimiento de las aplicaciones basadas en TCP. </a:t>
            </a:r>
          </a:p>
        </p:txBody>
      </p:sp>
    </p:spTree>
    <p:extLst>
      <p:ext uri="{BB962C8B-B14F-4D97-AF65-F5344CB8AC3E}">
        <p14:creationId xmlns:p14="http://schemas.microsoft.com/office/powerpoint/2010/main" xmlns="" val="278348015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1600"/>
              <a:t>Técnicas de Implementación de QoS </a:t>
            </a:r>
            <a:r>
              <a:rPr lang="en-US" dirty="0"/>
              <a:t/>
            </a:r>
            <a:br>
              <a:rPr lang="en-US" dirty="0"/>
            </a:br>
            <a:r>
              <a:rPr lang="es-419" sz="2400"/>
              <a:t>Modelado y políticas</a:t>
            </a:r>
          </a:p>
        </p:txBody>
      </p:sp>
      <p:sp>
        <p:nvSpPr>
          <p:cNvPr id="4" name="Content Placeholder 3">
            <a:extLst>
              <a:ext uri="{FF2B5EF4-FFF2-40B4-BE49-F238E27FC236}">
                <a16:creationId xmlns:a16="http://schemas.microsoft.com/office/drawing/2014/main" xmlns="" id="{50693879-5816-3444-9D50-A12F1F37F5DE}"/>
              </a:ext>
            </a:extLst>
          </p:cNvPr>
          <p:cNvSpPr>
            <a:spLocks noGrp="1"/>
          </p:cNvSpPr>
          <p:nvPr>
            <p:ph idx="1"/>
          </p:nvPr>
        </p:nvSpPr>
        <p:spPr>
          <a:xfrm>
            <a:off x="431972" y="855419"/>
            <a:ext cx="8189514" cy="1850074"/>
          </a:xfrm>
        </p:spPr>
        <p:txBody>
          <a:bodyPr/>
          <a:lstStyle/>
          <a:p>
            <a:pPr marL="0" indent="0" algn="l" rtl="0"/>
            <a:r>
              <a:rPr lang="es-419" sz="1600">
                <a:solidFill>
                  <a:srgbClr val="000000"/>
                </a:solidFill>
              </a:rPr>
              <a:t>Las políticas de modelado y de vigilancia del son dos mecanismos proporcionados por el software Cisco IOS QoS para evitar la congestión.</a:t>
            </a:r>
          </a:p>
          <a:p>
            <a:pPr marL="285750" indent="-285750" algn="l" rtl="0">
              <a:buFont typeface="Arial" panose="020B0604020202020204" pitchFamily="34" charset="0"/>
              <a:buChar char="•"/>
            </a:pPr>
            <a:r>
              <a:rPr lang="es-419" sz="1600">
                <a:solidFill>
                  <a:srgbClr val="000000"/>
                </a:solidFill>
              </a:rPr>
              <a:t>El modelado del tráfico conserva los paquetes en exceso en una cola y luego programa el exceso para la transmisión posterior en incrementos de tiempo. El modelado del tráfico da como resultado una tasa de salida de paquetes suavizada.</a:t>
            </a:r>
          </a:p>
          <a:p>
            <a:pPr marL="285750" indent="-285750" algn="l" rtl="0">
              <a:buFont typeface="Arial" panose="020B0604020202020204" pitchFamily="34" charset="0"/>
              <a:buChar char="•"/>
            </a:pPr>
            <a:r>
              <a:rPr lang="es-419" sz="1600">
                <a:solidFill>
                  <a:srgbClr val="000000"/>
                </a:solidFill>
              </a:rPr>
              <a:t>El modelado es un concepto saliente; los paquetes que salen de una interfaz se almacenan en cola y pueden modelarse. Por el contrario, la vigilancia se aplica al tráfico entrante de la interfaz. </a:t>
            </a:r>
          </a:p>
        </p:txBody>
      </p:sp>
      <p:pic>
        <p:nvPicPr>
          <p:cNvPr id="2" name="Picture 1">
            <a:extLst>
              <a:ext uri="{FF2B5EF4-FFF2-40B4-BE49-F238E27FC236}">
                <a16:creationId xmlns:a16="http://schemas.microsoft.com/office/drawing/2014/main" xmlns="" id="{66776984-25F0-4E63-AD8B-EB12EBCC4CF8}"/>
              </a:ext>
            </a:extLst>
          </p:cNvPr>
          <p:cNvPicPr>
            <a:picLocks noChangeAspect="1"/>
          </p:cNvPicPr>
          <p:nvPr/>
        </p:nvPicPr>
        <p:blipFill>
          <a:blip r:embed="rId3"/>
          <a:stretch>
            <a:fillRect/>
          </a:stretch>
        </p:blipFill>
        <p:spPr>
          <a:xfrm>
            <a:off x="1646758" y="3079958"/>
            <a:ext cx="5850483" cy="2063542"/>
          </a:xfrm>
          <a:prstGeom prst="rect">
            <a:avLst/>
          </a:prstGeom>
        </p:spPr>
      </p:pic>
    </p:spTree>
    <p:extLst>
      <p:ext uri="{BB962C8B-B14F-4D97-AF65-F5344CB8AC3E}">
        <p14:creationId xmlns:p14="http://schemas.microsoft.com/office/powerpoint/2010/main" xmlns="" val="281144547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1600"/>
              <a:t>Técnica de implementación de QoS</a:t>
            </a:r>
            <a:r>
              <a:rPr lang="en-US" dirty="0"/>
              <a:t/>
            </a:r>
            <a:br>
              <a:rPr lang="en-US" dirty="0"/>
            </a:br>
            <a:r>
              <a:rPr lang="es-419" sz="2400"/>
              <a:t>Moldear y vigilar (Cont.)</a:t>
            </a:r>
          </a:p>
        </p:txBody>
      </p:sp>
      <p:sp>
        <p:nvSpPr>
          <p:cNvPr id="4" name="Content Placeholder 3">
            <a:extLst>
              <a:ext uri="{FF2B5EF4-FFF2-40B4-BE49-F238E27FC236}">
                <a16:creationId xmlns:a16="http://schemas.microsoft.com/office/drawing/2014/main" xmlns="" id="{50693879-5816-3444-9D50-A12F1F37F5DE}"/>
              </a:ext>
            </a:extLst>
          </p:cNvPr>
          <p:cNvSpPr>
            <a:spLocks noGrp="1"/>
          </p:cNvSpPr>
          <p:nvPr>
            <p:ph idx="1"/>
          </p:nvPr>
        </p:nvSpPr>
        <p:spPr>
          <a:xfrm>
            <a:off x="431972" y="855419"/>
            <a:ext cx="8189514" cy="1482428"/>
          </a:xfrm>
        </p:spPr>
        <p:txBody>
          <a:bodyPr/>
          <a:lstStyle/>
          <a:p>
            <a:pPr marL="0" indent="0" algn="l" rtl="0"/>
            <a:r>
              <a:rPr lang="es-419" sz="1600">
                <a:solidFill>
                  <a:srgbClr val="000000"/>
                </a:solidFill>
              </a:rPr>
              <a:t>Se puede aplicar la vigilancia al tráfico entrante en una interfaz. Los proveedores de servicios suelen implementar la vigilancia para aplicar una tasa de información de clientes (CIR) por contrato. Sin embargo, el proveedor de servicios también puede permitir el estallido por CIR si la red del proveedor de servicios no tiene congestión en la actualidad.</a:t>
            </a:r>
          </a:p>
        </p:txBody>
      </p:sp>
      <p:pic>
        <p:nvPicPr>
          <p:cNvPr id="2" name="Picture 1">
            <a:extLst>
              <a:ext uri="{FF2B5EF4-FFF2-40B4-BE49-F238E27FC236}">
                <a16:creationId xmlns:a16="http://schemas.microsoft.com/office/drawing/2014/main" xmlns="" id="{5896CE43-5070-4D90-ACD6-8B2F8A2EB830}"/>
              </a:ext>
            </a:extLst>
          </p:cNvPr>
          <p:cNvPicPr>
            <a:picLocks noChangeAspect="1"/>
          </p:cNvPicPr>
          <p:nvPr/>
        </p:nvPicPr>
        <p:blipFill>
          <a:blip r:embed="rId3"/>
          <a:stretch>
            <a:fillRect/>
          </a:stretch>
        </p:blipFill>
        <p:spPr>
          <a:xfrm>
            <a:off x="1431658" y="2571750"/>
            <a:ext cx="5987742" cy="2108793"/>
          </a:xfrm>
          <a:prstGeom prst="rect">
            <a:avLst/>
          </a:prstGeom>
        </p:spPr>
      </p:pic>
    </p:spTree>
    <p:extLst>
      <p:ext uri="{BB962C8B-B14F-4D97-AF65-F5344CB8AC3E}">
        <p14:creationId xmlns:p14="http://schemas.microsoft.com/office/powerpoint/2010/main" xmlns="" val="277397648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1600"/>
              <a:t>Técnicas de implementación de QoS</a:t>
            </a:r>
            <a:r>
              <a:rPr lang="en-US" dirty="0"/>
              <a:t/>
            </a:r>
            <a:br>
              <a:rPr lang="en-US" dirty="0"/>
            </a:br>
            <a:r>
              <a:rPr lang="es-419" sz="2400"/>
              <a:t>Pautas de política de QoS</a:t>
            </a:r>
          </a:p>
        </p:txBody>
      </p:sp>
      <p:sp>
        <p:nvSpPr>
          <p:cNvPr id="4" name="Content Placeholder 3">
            <a:extLst>
              <a:ext uri="{FF2B5EF4-FFF2-40B4-BE49-F238E27FC236}">
                <a16:creationId xmlns:a16="http://schemas.microsoft.com/office/drawing/2014/main" xmlns="" id="{50693879-5816-3444-9D50-A12F1F37F5DE}"/>
              </a:ext>
            </a:extLst>
          </p:cNvPr>
          <p:cNvSpPr>
            <a:spLocks noGrp="1"/>
          </p:cNvSpPr>
          <p:nvPr>
            <p:ph idx="1"/>
          </p:nvPr>
        </p:nvSpPr>
        <p:spPr>
          <a:xfrm>
            <a:off x="431972" y="855419"/>
            <a:ext cx="8189514" cy="3584606"/>
          </a:xfrm>
        </p:spPr>
        <p:txBody>
          <a:bodyPr/>
          <a:lstStyle/>
          <a:p>
            <a:pPr marL="0" indent="0" algn="l" rtl="0"/>
            <a:r>
              <a:rPr lang="es-419" sz="1600" dirty="0">
                <a:solidFill>
                  <a:srgbClr val="000000"/>
                </a:solidFill>
              </a:rPr>
              <a:t>Las directivas </a:t>
            </a:r>
            <a:r>
              <a:rPr lang="es-419" sz="1600" dirty="0" err="1">
                <a:solidFill>
                  <a:srgbClr val="000000"/>
                </a:solidFill>
              </a:rPr>
              <a:t>QoS</a:t>
            </a:r>
            <a:r>
              <a:rPr lang="es-419" sz="1600" dirty="0">
                <a:solidFill>
                  <a:srgbClr val="000000"/>
                </a:solidFill>
              </a:rPr>
              <a:t> deben tener en cuenta la ruta completa desde el origen hasta el destino.</a:t>
            </a:r>
          </a:p>
          <a:p>
            <a:pPr marL="0" indent="0" algn="l"/>
            <a:endParaRPr lang="en-US" sz="1600" dirty="0">
              <a:solidFill>
                <a:srgbClr val="000000"/>
              </a:solidFill>
            </a:endParaRPr>
          </a:p>
          <a:p>
            <a:pPr marL="0" indent="0" algn="l" rtl="0"/>
            <a:r>
              <a:rPr lang="es-419" sz="1600" dirty="0">
                <a:solidFill>
                  <a:srgbClr val="000000"/>
                </a:solidFill>
              </a:rPr>
              <a:t>Algunas pautas que ayudan a garantizar la mejor experiencia para los usuarios finales incluyen las siguientes:</a:t>
            </a:r>
          </a:p>
          <a:p>
            <a:pPr marL="358835" lvl="1" indent="-285750" rtl="0">
              <a:buFont typeface="Arial" panose="020B0604020202020204" pitchFamily="34" charset="0"/>
              <a:buChar char="•"/>
            </a:pPr>
            <a:r>
              <a:rPr lang="es-419" sz="1600" dirty="0">
                <a:solidFill>
                  <a:srgbClr val="000000"/>
                </a:solidFill>
              </a:rPr>
              <a:t>Habilite la puesta en cola en todos los dispositivos de la ruta entre el origen y el destino.</a:t>
            </a:r>
          </a:p>
          <a:p>
            <a:pPr marL="358835" lvl="1" indent="-285750" rtl="0">
              <a:buFont typeface="Arial" panose="020B0604020202020204" pitchFamily="34" charset="0"/>
              <a:buChar char="•"/>
            </a:pPr>
            <a:r>
              <a:rPr lang="es-419" sz="1600" dirty="0">
                <a:solidFill>
                  <a:srgbClr val="000000"/>
                </a:solidFill>
              </a:rPr>
              <a:t>Clasifique y marque el tráfico lo más cerca posible de la fuente.</a:t>
            </a:r>
          </a:p>
          <a:p>
            <a:pPr marL="358835" lvl="1" indent="-285750" rtl="0">
              <a:buFont typeface="Arial" panose="020B0604020202020204" pitchFamily="34" charset="0"/>
              <a:buChar char="•"/>
            </a:pPr>
            <a:r>
              <a:rPr lang="es-419" sz="1600" dirty="0">
                <a:solidFill>
                  <a:srgbClr val="000000"/>
                </a:solidFill>
              </a:rPr>
              <a:t>Modele (</a:t>
            </a:r>
            <a:r>
              <a:rPr lang="es-419" sz="1600" dirty="0" err="1">
                <a:solidFill>
                  <a:srgbClr val="000000"/>
                </a:solidFill>
              </a:rPr>
              <a:t>Shape</a:t>
            </a:r>
            <a:r>
              <a:rPr lang="es-419" sz="1600" dirty="0">
                <a:solidFill>
                  <a:srgbClr val="000000"/>
                </a:solidFill>
              </a:rPr>
              <a:t>) y controle (</a:t>
            </a:r>
            <a:r>
              <a:rPr lang="es-419" sz="1600" dirty="0" err="1">
                <a:solidFill>
                  <a:srgbClr val="000000"/>
                </a:solidFill>
              </a:rPr>
              <a:t>police</a:t>
            </a:r>
            <a:r>
              <a:rPr lang="es-419" sz="1600" dirty="0">
                <a:solidFill>
                  <a:srgbClr val="000000"/>
                </a:solidFill>
              </a:rPr>
              <a:t>) el flujo del tráfico tan cerca del origen como sea posible</a:t>
            </a:r>
          </a:p>
        </p:txBody>
      </p:sp>
    </p:spTree>
    <p:extLst>
      <p:ext uri="{BB962C8B-B14F-4D97-AF65-F5344CB8AC3E}">
        <p14:creationId xmlns:p14="http://schemas.microsoft.com/office/powerpoint/2010/main" xmlns="" val="403053478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47520"/>
            <a:ext cx="8280314" cy="970280"/>
          </a:xfrm>
        </p:spPr>
        <p:txBody>
          <a:bodyPr/>
          <a:lstStyle/>
          <a:p>
            <a:pPr rtl="0"/>
            <a:r>
              <a:rPr lang="es-419">
                <a:solidFill>
                  <a:schemeClr val="accent5">
                    <a:lumMod val="40000"/>
                    <a:lumOff val="60000"/>
                  </a:schemeClr>
                </a:solidFill>
              </a:rPr>
              <a:t>9.6 - Módulo de práctica y cuestionario</a:t>
            </a:r>
          </a:p>
        </p:txBody>
      </p:sp>
    </p:spTree>
    <p:custDataLst>
      <p:tags r:id="rId1"/>
    </p:custDataLst>
    <p:extLst>
      <p:ext uri="{BB962C8B-B14F-4D97-AF65-F5344CB8AC3E}">
        <p14:creationId xmlns:p14="http://schemas.microsoft.com/office/powerpoint/2010/main" xmlns="" val="410599242"/>
      </p:ext>
    </p:extLst>
  </p:cSld>
  <p:clrMapOvr>
    <a:masterClrMapping/>
  </p:clrMapOvr>
  <p:transition spd="slow">
    <p:wipe/>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a:xfrm>
            <a:off x="1" y="41394"/>
            <a:ext cx="9144000" cy="609056"/>
          </a:xfrm>
        </p:spPr>
        <p:txBody>
          <a:bodyPr/>
          <a:lstStyle/>
          <a:p>
            <a:r>
              <a:rPr lang="es-419" sz="1400" dirty="0">
                <a:latin typeface="Arial" charset="0"/>
              </a:rPr>
              <a:t>Módulo 8: Conceptos de VPN e </a:t>
            </a:r>
            <a:r>
              <a:rPr lang="es-419" sz="1400" b="1" dirty="0">
                <a:latin typeface="Arial" charset="0"/>
              </a:rPr>
              <a:t>IPsec</a:t>
            </a:r>
            <a:r>
              <a:rPr lang="en-US" dirty="0">
                <a:latin typeface="Arial" charset="0"/>
              </a:rPr>
              <a:t/>
            </a:r>
            <a:br>
              <a:rPr lang="en-US" dirty="0">
                <a:latin typeface="Arial" charset="0"/>
              </a:rPr>
            </a:br>
            <a:r>
              <a:rPr lang="es-419" dirty="0">
                <a:latin typeface="Arial" charset="0"/>
              </a:rPr>
              <a:t>Nuevos Términos y Comandos</a:t>
            </a:r>
          </a:p>
        </p:txBody>
      </p:sp>
      <p:graphicFrame>
        <p:nvGraphicFramePr>
          <p:cNvPr id="9" name="Table 9">
            <a:extLst>
              <a:ext uri="{FF2B5EF4-FFF2-40B4-BE49-F238E27FC236}">
                <a16:creationId xmlns:a16="http://schemas.microsoft.com/office/drawing/2014/main" xmlns="" id="{F2480B83-AF5E-4A70-B69B-F1E3A8FAC758}"/>
              </a:ext>
            </a:extLst>
          </p:cNvPr>
          <p:cNvGraphicFramePr>
            <a:graphicFrameLocks noGrp="1"/>
          </p:cNvGraphicFramePr>
          <p:nvPr>
            <p:ph idx="1"/>
            <p:extLst>
              <p:ext uri="{D42A27DB-BD31-4B8C-83A1-F6EECF244321}">
                <p14:modId xmlns:p14="http://schemas.microsoft.com/office/powerpoint/2010/main" xmlns="" val="3748236544"/>
              </p:ext>
            </p:extLst>
          </p:nvPr>
        </p:nvGraphicFramePr>
        <p:xfrm>
          <a:off x="144463" y="798513"/>
          <a:ext cx="8853486" cy="3931920"/>
        </p:xfrm>
        <a:graphic>
          <a:graphicData uri="http://schemas.openxmlformats.org/drawingml/2006/table">
            <a:tbl>
              <a:tblPr firstRow="1" bandRow="1">
                <a:tableStyleId>{F5AB1C69-6EDB-4FF4-983F-18BD219EF322}</a:tableStyleId>
              </a:tblPr>
              <a:tblGrid>
                <a:gridCol w="4426743">
                  <a:extLst>
                    <a:ext uri="{9D8B030D-6E8A-4147-A177-3AD203B41FA5}">
                      <a16:colId xmlns:a16="http://schemas.microsoft.com/office/drawing/2014/main" xmlns="" val="3270854437"/>
                    </a:ext>
                  </a:extLst>
                </a:gridCol>
                <a:gridCol w="4426743">
                  <a:extLst>
                    <a:ext uri="{9D8B030D-6E8A-4147-A177-3AD203B41FA5}">
                      <a16:colId xmlns:a16="http://schemas.microsoft.com/office/drawing/2014/main" xmlns="" val="893292421"/>
                    </a:ext>
                  </a:extLst>
                </a:gridCol>
              </a:tblGrid>
              <a:tr h="370840">
                <a:tc>
                  <a:txBody>
                    <a:bodyPr/>
                    <a:lstStyle/>
                    <a:p>
                      <a:pPr marL="285750" indent="-285750" rtl="0">
                        <a:buFont typeface="Arial" panose="020B0604020202020204" pitchFamily="34" charset="0"/>
                        <a:buChar char="•"/>
                      </a:pPr>
                      <a:r>
                        <a:rPr lang="es-419" b="0">
                          <a:solidFill>
                            <a:srgbClr val="000000"/>
                          </a:solidFill>
                        </a:rPr>
                        <a:t>code delay</a:t>
                      </a:r>
                    </a:p>
                    <a:p>
                      <a:pPr marL="285750" indent="-285750" rtl="0">
                        <a:buFont typeface="Arial" panose="020B0604020202020204" pitchFamily="34" charset="0"/>
                        <a:buChar char="•"/>
                      </a:pPr>
                      <a:r>
                        <a:rPr lang="es-419" b="0">
                          <a:solidFill>
                            <a:srgbClr val="000000"/>
                          </a:solidFill>
                        </a:rPr>
                        <a:t>packetization delay</a:t>
                      </a:r>
                    </a:p>
                    <a:p>
                      <a:pPr marL="285750" indent="-285750" rtl="0">
                        <a:buFont typeface="Arial" panose="020B0604020202020204" pitchFamily="34" charset="0"/>
                        <a:buChar char="•"/>
                      </a:pPr>
                      <a:r>
                        <a:rPr lang="es-419" b="0">
                          <a:solidFill>
                            <a:srgbClr val="000000"/>
                          </a:solidFill>
                        </a:rPr>
                        <a:t>queuing delay</a:t>
                      </a:r>
                    </a:p>
                    <a:p>
                      <a:pPr marL="285750" indent="-285750" rtl="0">
                        <a:buFont typeface="Arial" panose="020B0604020202020204" pitchFamily="34" charset="0"/>
                        <a:buChar char="•"/>
                      </a:pPr>
                      <a:r>
                        <a:rPr lang="es-419" b="0">
                          <a:solidFill>
                            <a:srgbClr val="000000"/>
                          </a:solidFill>
                        </a:rPr>
                        <a:t>serialization delay</a:t>
                      </a:r>
                    </a:p>
                    <a:p>
                      <a:pPr marL="285750" indent="-285750" rtl="0">
                        <a:buFont typeface="Arial" panose="020B0604020202020204" pitchFamily="34" charset="0"/>
                        <a:buChar char="•"/>
                      </a:pPr>
                      <a:r>
                        <a:rPr lang="es-419" b="0">
                          <a:solidFill>
                            <a:srgbClr val="000000"/>
                          </a:solidFill>
                        </a:rPr>
                        <a:t>propagation delay</a:t>
                      </a:r>
                    </a:p>
                    <a:p>
                      <a:pPr marL="285750" indent="-285750" rtl="0">
                        <a:buFont typeface="Arial" panose="020B0604020202020204" pitchFamily="34" charset="0"/>
                        <a:buChar char="•"/>
                      </a:pPr>
                      <a:r>
                        <a:rPr lang="es-419" b="0">
                          <a:solidFill>
                            <a:srgbClr val="000000"/>
                          </a:solidFill>
                        </a:rPr>
                        <a:t>de-jitter delay</a:t>
                      </a:r>
                    </a:p>
                    <a:p>
                      <a:pPr marL="285750" indent="-285750" rtl="0">
                        <a:buFont typeface="Arial" panose="020B0604020202020204" pitchFamily="34" charset="0"/>
                        <a:buChar char="•"/>
                      </a:pPr>
                      <a:r>
                        <a:rPr lang="es-419" b="0">
                          <a:solidFill>
                            <a:srgbClr val="000000"/>
                          </a:solidFill>
                        </a:rPr>
                        <a:t>first-in-first out (FIFO)</a:t>
                      </a:r>
                    </a:p>
                    <a:p>
                      <a:pPr marL="285750" indent="-285750" rtl="0">
                        <a:buFont typeface="Arial" panose="020B0604020202020204" pitchFamily="34" charset="0"/>
                        <a:buChar char="•"/>
                      </a:pPr>
                      <a:r>
                        <a:rPr lang="es-419" b="0">
                          <a:solidFill>
                            <a:srgbClr val="000000"/>
                          </a:solidFill>
                        </a:rPr>
                        <a:t>weighted fair queuing (WFQ)</a:t>
                      </a:r>
                    </a:p>
                    <a:p>
                      <a:pPr marL="285750" indent="-285750" rtl="0">
                        <a:buFont typeface="Arial" panose="020B0604020202020204" pitchFamily="34" charset="0"/>
                        <a:buChar char="•"/>
                      </a:pPr>
                      <a:r>
                        <a:rPr lang="es-419" b="0">
                          <a:solidFill>
                            <a:srgbClr val="000000"/>
                          </a:solidFill>
                        </a:rPr>
                        <a:t>class-based weighted fair queuing (CBWFQ)</a:t>
                      </a:r>
                    </a:p>
                    <a:p>
                      <a:pPr marL="285750" indent="-285750" rtl="0">
                        <a:buFont typeface="Arial" panose="020B0604020202020204" pitchFamily="34" charset="0"/>
                        <a:buChar char="•"/>
                      </a:pPr>
                      <a:r>
                        <a:rPr lang="es-419" b="0">
                          <a:solidFill>
                            <a:srgbClr val="000000"/>
                          </a:solidFill>
                        </a:rPr>
                        <a:t>low latency queuing (LLQ)</a:t>
                      </a:r>
                    </a:p>
                    <a:p>
                      <a:pPr marL="285750" indent="-285750" rtl="0">
                        <a:buFont typeface="Arial" panose="020B0604020202020204" pitchFamily="34" charset="0"/>
                        <a:buChar char="•"/>
                      </a:pPr>
                      <a:r>
                        <a:rPr lang="es-419" b="0">
                          <a:solidFill>
                            <a:srgbClr val="000000"/>
                          </a:solidFill>
                        </a:rPr>
                        <a:t>IntServ</a:t>
                      </a:r>
                    </a:p>
                    <a:p>
                      <a:pPr marL="285750" indent="-285750" rtl="0">
                        <a:buFont typeface="Arial" panose="020B0604020202020204" pitchFamily="34" charset="0"/>
                        <a:buChar char="•"/>
                      </a:pPr>
                      <a:r>
                        <a:rPr lang="es-419" b="0">
                          <a:solidFill>
                            <a:srgbClr val="000000"/>
                          </a:solidFill>
                        </a:rPr>
                        <a:t>DiffServ</a:t>
                      </a:r>
                    </a:p>
                    <a:p>
                      <a:pPr marL="285750" indent="-285750" rtl="0">
                        <a:buFont typeface="Arial" panose="020B0604020202020204" pitchFamily="34" charset="0"/>
                        <a:buChar char="•"/>
                      </a:pPr>
                      <a:r>
                        <a:rPr lang="es-419" b="0">
                          <a:solidFill>
                            <a:srgbClr val="000000"/>
                          </a:solidFill>
                        </a:rPr>
                        <a:t>classification and marking</a:t>
                      </a:r>
                    </a:p>
                    <a:p>
                      <a:pPr marL="285750" indent="-285750" rtl="0">
                        <a:buFont typeface="Arial" panose="020B0604020202020204" pitchFamily="34" charset="0"/>
                        <a:buChar char="•"/>
                      </a:pPr>
                      <a:r>
                        <a:rPr lang="es-419" b="0">
                          <a:solidFill>
                            <a:srgbClr val="000000"/>
                          </a:solidFill>
                        </a:rPr>
                        <a:t>congestion avoidance</a:t>
                      </a:r>
                    </a:p>
                    <a:p>
                      <a:pPr marL="285750" indent="-285750" rtl="0">
                        <a:buFont typeface="Arial" panose="020B0604020202020204" pitchFamily="34" charset="0"/>
                        <a:buChar char="•"/>
                      </a:pPr>
                      <a:r>
                        <a:rPr lang="es-419" b="0">
                          <a:solidFill>
                            <a:srgbClr val="000000"/>
                          </a:solidFill>
                        </a:rPr>
                        <a:t>congestion management</a:t>
                      </a:r>
                    </a:p>
                    <a:p>
                      <a:pPr marL="285750" indent="-285750" rtl="0">
                        <a:buFont typeface="Arial" panose="020B0604020202020204" pitchFamily="34" charset="0"/>
                        <a:buChar char="•"/>
                      </a:pPr>
                      <a:r>
                        <a:rPr lang="es-419" b="0">
                          <a:solidFill>
                            <a:srgbClr val="000000"/>
                          </a:solidFill>
                        </a:rPr>
                        <a:t>class of service</a:t>
                      </a:r>
                    </a:p>
                    <a:p>
                      <a:pPr marL="285750" indent="-285750" rtl="0">
                        <a:buFont typeface="Arial" panose="020B0604020202020204" pitchFamily="34" charset="0"/>
                        <a:buChar char="•"/>
                      </a:pPr>
                      <a:r>
                        <a:rPr lang="es-419" b="0">
                          <a:solidFill>
                            <a:srgbClr val="000000"/>
                          </a:solidFill>
                        </a:rPr>
                        <a:t>differentiated code point (DSCP)</a:t>
                      </a:r>
                    </a:p>
                    <a:p>
                      <a:endParaRPr lang="en-US" b="0" dirty="0">
                        <a:solidFill>
                          <a:srgbClr val="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indent="-285750" rtl="0">
                        <a:buFont typeface="Arial" panose="020B0604020202020204" pitchFamily="34" charset="0"/>
                        <a:buChar char="•"/>
                      </a:pPr>
                      <a:r>
                        <a:rPr lang="es-419" b="0">
                          <a:solidFill>
                            <a:srgbClr val="000000"/>
                          </a:solidFill>
                        </a:rPr>
                        <a:t>best-effort</a:t>
                      </a:r>
                    </a:p>
                    <a:p>
                      <a:pPr marL="285750" indent="-285750" rtl="0">
                        <a:buFont typeface="Arial" panose="020B0604020202020204" pitchFamily="34" charset="0"/>
                        <a:buChar char="•"/>
                      </a:pPr>
                      <a:r>
                        <a:rPr lang="es-419" b="0">
                          <a:solidFill>
                            <a:srgbClr val="000000"/>
                          </a:solidFill>
                        </a:rPr>
                        <a:t>expedited forwarding</a:t>
                      </a:r>
                    </a:p>
                    <a:p>
                      <a:pPr marL="285750" indent="-285750" rtl="0">
                        <a:buFont typeface="Arial" panose="020B0604020202020204" pitchFamily="34" charset="0"/>
                        <a:buChar char="•"/>
                      </a:pPr>
                      <a:r>
                        <a:rPr lang="es-419" b="0">
                          <a:solidFill>
                            <a:srgbClr val="000000"/>
                          </a:solidFill>
                        </a:rPr>
                        <a:t>assured forwarding</a:t>
                      </a:r>
                    </a:p>
                    <a:p>
                      <a:pPr marL="285750" indent="-285750" rtl="0">
                        <a:buFont typeface="Arial" panose="020B0604020202020204" pitchFamily="34" charset="0"/>
                        <a:buChar char="•"/>
                      </a:pPr>
                      <a:r>
                        <a:rPr lang="es-419" b="0">
                          <a:solidFill>
                            <a:srgbClr val="000000"/>
                          </a:solidFill>
                        </a:rPr>
                        <a:t>trust boundaries</a:t>
                      </a:r>
                    </a:p>
                    <a:p>
                      <a:pPr marL="285750" indent="-285750" rtl="0">
                        <a:buFont typeface="Arial" panose="020B0604020202020204" pitchFamily="34" charset="0"/>
                        <a:buChar char="•"/>
                      </a:pPr>
                      <a:r>
                        <a:rPr lang="es-419" b="0">
                          <a:solidFill>
                            <a:srgbClr val="000000"/>
                          </a:solidFill>
                        </a:rPr>
                        <a:t>shaping</a:t>
                      </a:r>
                    </a:p>
                    <a:p>
                      <a:pPr marL="285750" indent="-285750" rtl="0">
                        <a:buFont typeface="Arial" panose="020B0604020202020204" pitchFamily="34" charset="0"/>
                        <a:buChar char="•"/>
                      </a:pPr>
                      <a:r>
                        <a:rPr lang="es-419" b="0">
                          <a:solidFill>
                            <a:srgbClr val="000000"/>
                          </a:solidFill>
                        </a:rPr>
                        <a:t>policing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708796709"/>
                  </a:ext>
                </a:extLst>
              </a:tr>
            </a:tbl>
          </a:graphicData>
        </a:graphic>
      </p:graphicFrame>
    </p:spTree>
    <p:custDataLst>
      <p:tags r:id="rId1"/>
    </p:custDataLst>
    <p:extLst>
      <p:ext uri="{BB962C8B-B14F-4D97-AF65-F5344CB8AC3E}">
        <p14:creationId xmlns:p14="http://schemas.microsoft.com/office/powerpoint/2010/main" xmlns="" val="3271745509"/>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1600"/>
              <a:t>Calidad de transmisión de la red</a:t>
            </a:r>
            <a:r>
              <a:rPr lang="en-US" dirty="0"/>
              <a:t/>
            </a:r>
            <a:br>
              <a:rPr lang="en-US" dirty="0"/>
            </a:br>
            <a:r>
              <a:rPr lang="es-419" sz="2400"/>
              <a:t>Ancho de banda, Congestión, Demora, y Jitter</a:t>
            </a:r>
          </a:p>
        </p:txBody>
      </p:sp>
      <p:sp>
        <p:nvSpPr>
          <p:cNvPr id="4" name="Content Placeholder 3">
            <a:extLst>
              <a:ext uri="{FF2B5EF4-FFF2-40B4-BE49-F238E27FC236}">
                <a16:creationId xmlns:a16="http://schemas.microsoft.com/office/drawing/2014/main" xmlns="" id="{50693879-5816-3444-9D50-A12F1F37F5DE}"/>
              </a:ext>
            </a:extLst>
          </p:cNvPr>
          <p:cNvSpPr>
            <a:spLocks noGrp="1"/>
          </p:cNvSpPr>
          <p:nvPr>
            <p:ph idx="1"/>
          </p:nvPr>
        </p:nvSpPr>
        <p:spPr>
          <a:xfrm>
            <a:off x="431972" y="855419"/>
            <a:ext cx="7913516" cy="1444721"/>
          </a:xfrm>
        </p:spPr>
        <p:txBody>
          <a:bodyPr/>
          <a:lstStyle/>
          <a:p>
            <a:pPr marL="285750" indent="-285750" algn="l" rtl="0">
              <a:buFont typeface="Arial" panose="020B0604020202020204" pitchFamily="34" charset="0"/>
              <a:buChar char="•"/>
            </a:pPr>
            <a:r>
              <a:rPr lang="es-419" sz="1400">
                <a:solidFill>
                  <a:srgbClr val="000000"/>
                </a:solidFill>
              </a:rPr>
              <a:t>El ancho de banda de la red es la medida de la cantidad de bits que se pueden transmitir en un segundo, es decir, bits por segundo (bps).</a:t>
            </a:r>
          </a:p>
          <a:p>
            <a:pPr marL="285750" indent="-285750" algn="l" rtl="0">
              <a:buFont typeface="Arial" panose="020B0604020202020204" pitchFamily="34" charset="0"/>
              <a:buChar char="•"/>
            </a:pPr>
            <a:r>
              <a:rPr lang="es-419" sz="1400">
                <a:solidFill>
                  <a:srgbClr val="000000"/>
                </a:solidFill>
              </a:rPr>
              <a:t>La congestión de la red produce demoras. Una interfaz experimenta congestión cuando tiene más tráfico del que puede gestionar. Los puntos de congestión de la red son candidatos ideales para los mecanismos de QoS.</a:t>
            </a:r>
          </a:p>
          <a:p>
            <a:pPr marL="285750" indent="-285750" algn="l" rtl="0">
              <a:buFont typeface="Arial" panose="020B0604020202020204" pitchFamily="34" charset="0"/>
              <a:buChar char="•"/>
            </a:pPr>
            <a:r>
              <a:rPr lang="es-419" sz="1400">
                <a:solidFill>
                  <a:srgbClr val="000000"/>
                </a:solidFill>
              </a:rPr>
              <a:t>Los puntos de congestión típicos son agregación, desajuste de velocidad y LAN a WAN.</a:t>
            </a:r>
          </a:p>
        </p:txBody>
      </p:sp>
      <p:pic>
        <p:nvPicPr>
          <p:cNvPr id="6" name="Picture 5">
            <a:extLst>
              <a:ext uri="{FF2B5EF4-FFF2-40B4-BE49-F238E27FC236}">
                <a16:creationId xmlns:a16="http://schemas.microsoft.com/office/drawing/2014/main" xmlns="" id="{14CC6A36-2A89-49AF-9342-6B74D7895473}"/>
              </a:ext>
            </a:extLst>
          </p:cNvPr>
          <p:cNvPicPr>
            <a:picLocks noChangeAspect="1"/>
          </p:cNvPicPr>
          <p:nvPr/>
        </p:nvPicPr>
        <p:blipFill>
          <a:blip r:embed="rId3"/>
          <a:stretch>
            <a:fillRect/>
          </a:stretch>
        </p:blipFill>
        <p:spPr>
          <a:xfrm>
            <a:off x="1125375" y="2411605"/>
            <a:ext cx="6526709" cy="2208785"/>
          </a:xfrm>
          <a:prstGeom prst="rect">
            <a:avLst/>
          </a:prstGeom>
        </p:spPr>
      </p:pic>
    </p:spTree>
    <p:extLst>
      <p:ext uri="{BB962C8B-B14F-4D97-AF65-F5344CB8AC3E}">
        <p14:creationId xmlns:p14="http://schemas.microsoft.com/office/powerpoint/2010/main" xmlns="" val="329149667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xmlns="" val="4190828277"/>
      </p:ext>
    </p:extLst>
  </p:cSld>
  <p:clrMapOvr>
    <a:masterClrMapping/>
  </p:clrMapOvr>
  <p:transition spd="slow">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1600"/>
              <a:t>Calidad de transmisión de la red</a:t>
            </a:r>
            <a:r>
              <a:rPr lang="en-US" dirty="0"/>
              <a:t/>
            </a:r>
            <a:br>
              <a:rPr lang="en-US" dirty="0"/>
            </a:br>
            <a:r>
              <a:rPr lang="es-419" sz="2400"/>
              <a:t>Ancho de banda, Congestión, Demora, y Jitter (Cont.)</a:t>
            </a:r>
          </a:p>
        </p:txBody>
      </p:sp>
      <p:sp>
        <p:nvSpPr>
          <p:cNvPr id="4" name="Content Placeholder 3">
            <a:extLst>
              <a:ext uri="{FF2B5EF4-FFF2-40B4-BE49-F238E27FC236}">
                <a16:creationId xmlns:a16="http://schemas.microsoft.com/office/drawing/2014/main" xmlns="" id="{50693879-5816-3444-9D50-A12F1F37F5DE}"/>
              </a:ext>
            </a:extLst>
          </p:cNvPr>
          <p:cNvSpPr>
            <a:spLocks noGrp="1"/>
          </p:cNvSpPr>
          <p:nvPr>
            <p:ph idx="1"/>
          </p:nvPr>
        </p:nvSpPr>
        <p:spPr>
          <a:xfrm>
            <a:off x="431972" y="731837"/>
            <a:ext cx="7913516" cy="1574041"/>
          </a:xfrm>
        </p:spPr>
        <p:txBody>
          <a:bodyPr/>
          <a:lstStyle/>
          <a:p>
            <a:pPr marL="0" indent="0" algn="l" rtl="0"/>
            <a:r>
              <a:rPr lang="es-419" sz="1500" dirty="0">
                <a:solidFill>
                  <a:srgbClr val="000000"/>
                </a:solidFill>
              </a:rPr>
              <a:t>La demora o la latencia se refiere al tiempo que demora un paquete en viajar de origen a destino.</a:t>
            </a:r>
          </a:p>
          <a:p>
            <a:pPr marL="285750" indent="-285750" algn="l" rtl="0">
              <a:buFont typeface="Arial" panose="020B0604020202020204" pitchFamily="34" charset="0"/>
              <a:buChar char="•"/>
            </a:pPr>
            <a:r>
              <a:rPr lang="es-419" sz="1200" dirty="0">
                <a:solidFill>
                  <a:srgbClr val="000000"/>
                </a:solidFill>
              </a:rPr>
              <a:t>El retraso fijo es la cantidad de tiempo que tarda un proceso específico, como el tiempo que lleva colocar un bit en el medio de transmisión. </a:t>
            </a:r>
          </a:p>
          <a:p>
            <a:pPr marL="285750" indent="-285750" algn="l" rtl="0">
              <a:buFont typeface="Arial" panose="020B0604020202020204" pitchFamily="34" charset="0"/>
              <a:buChar char="•"/>
            </a:pPr>
            <a:r>
              <a:rPr lang="es-419" sz="1200" dirty="0">
                <a:solidFill>
                  <a:srgbClr val="000000"/>
                </a:solidFill>
              </a:rPr>
              <a:t>El retraso variable lleva una cantidad de tiempo no especificada y se ve afectado por factores como la cantidad de tráfico que se procesa.</a:t>
            </a:r>
          </a:p>
          <a:p>
            <a:pPr marL="285750" indent="-285750" algn="l" rtl="0">
              <a:buFont typeface="Arial" panose="020B0604020202020204" pitchFamily="34" charset="0"/>
              <a:buChar char="•"/>
            </a:pPr>
            <a:r>
              <a:rPr lang="es-419" sz="1200" dirty="0" err="1">
                <a:solidFill>
                  <a:srgbClr val="000000"/>
                </a:solidFill>
              </a:rPr>
              <a:t>Jitter</a:t>
            </a:r>
            <a:r>
              <a:rPr lang="es-419" sz="1200" dirty="0">
                <a:solidFill>
                  <a:srgbClr val="000000"/>
                </a:solidFill>
              </a:rPr>
              <a:t> es la variación del retraso de los paquetes recibidos.</a:t>
            </a:r>
          </a:p>
        </p:txBody>
      </p:sp>
      <p:graphicFrame>
        <p:nvGraphicFramePr>
          <p:cNvPr id="5" name="Content Placeholder 6">
            <a:extLst>
              <a:ext uri="{FF2B5EF4-FFF2-40B4-BE49-F238E27FC236}">
                <a16:creationId xmlns:a16="http://schemas.microsoft.com/office/drawing/2014/main" xmlns="" id="{3D1E8862-A376-45A7-AC00-3A951DBE91F4}"/>
              </a:ext>
            </a:extLst>
          </p:cNvPr>
          <p:cNvGraphicFramePr>
            <a:graphicFrameLocks/>
          </p:cNvGraphicFramePr>
          <p:nvPr>
            <p:extLst>
              <p:ext uri="{D42A27DB-BD31-4B8C-83A1-F6EECF244321}">
                <p14:modId xmlns:p14="http://schemas.microsoft.com/office/powerpoint/2010/main" xmlns="" val="4120474837"/>
              </p:ext>
            </p:extLst>
          </p:nvPr>
        </p:nvGraphicFramePr>
        <p:xfrm>
          <a:off x="366711" y="2305878"/>
          <a:ext cx="8280399" cy="2678506"/>
        </p:xfrm>
        <a:graphic>
          <a:graphicData uri="http://schemas.openxmlformats.org/drawingml/2006/table">
            <a:tbl>
              <a:tblPr firstRow="1" bandRow="1">
                <a:tableStyleId>{5C22544A-7EE6-4342-B048-85BDC9FD1C3A}</a:tableStyleId>
              </a:tblPr>
              <a:tblGrid>
                <a:gridCol w="1698279">
                  <a:extLst>
                    <a:ext uri="{9D8B030D-6E8A-4147-A177-3AD203B41FA5}">
                      <a16:colId xmlns:a16="http://schemas.microsoft.com/office/drawing/2014/main" xmlns="" val="3729139006"/>
                    </a:ext>
                  </a:extLst>
                </a:gridCol>
                <a:gridCol w="6582120">
                  <a:extLst>
                    <a:ext uri="{9D8B030D-6E8A-4147-A177-3AD203B41FA5}">
                      <a16:colId xmlns:a16="http://schemas.microsoft.com/office/drawing/2014/main" xmlns="" val="2623022619"/>
                    </a:ext>
                  </a:extLst>
                </a:gridCol>
              </a:tblGrid>
              <a:tr h="170896">
                <a:tc>
                  <a:txBody>
                    <a:bodyPr/>
                    <a:lstStyle/>
                    <a:p>
                      <a:pPr rtl="0"/>
                      <a:r>
                        <a:rPr lang="es-419" sz="1100"/>
                        <a:t>Demora</a:t>
                      </a:r>
                    </a:p>
                  </a:txBody>
                  <a:tcPr/>
                </a:tc>
                <a:tc>
                  <a:txBody>
                    <a:bodyPr/>
                    <a:lstStyle/>
                    <a:p>
                      <a:pPr rtl="0"/>
                      <a:r>
                        <a:rPr lang="es-419" sz="1100"/>
                        <a:t>Descripción</a:t>
                      </a:r>
                    </a:p>
                  </a:txBody>
                  <a:tcPr/>
                </a:tc>
                <a:extLst>
                  <a:ext uri="{0D108BD9-81ED-4DB2-BD59-A6C34878D82A}">
                    <a16:rowId xmlns:a16="http://schemas.microsoft.com/office/drawing/2014/main" xmlns="" val="2583676789"/>
                  </a:ext>
                </a:extLst>
              </a:tr>
              <a:tr h="170896">
                <a:tc>
                  <a:txBody>
                    <a:bodyPr/>
                    <a:lstStyle/>
                    <a:p>
                      <a:pPr rtl="0"/>
                      <a:r>
                        <a:rPr lang="es-419" sz="1100">
                          <a:solidFill>
                            <a:srgbClr val="000000"/>
                          </a:solidFill>
                        </a:rPr>
                        <a:t>Demora de código</a:t>
                      </a:r>
                    </a:p>
                  </a:txBody>
                  <a:tcPr/>
                </a:tc>
                <a:tc>
                  <a:txBody>
                    <a:bodyPr/>
                    <a:lstStyle/>
                    <a:p>
                      <a:pPr rtl="0"/>
                      <a:r>
                        <a:rPr lang="es-419" sz="1100" dirty="0"/>
                        <a:t>La cantidad fija de tiempo dedicado a comprimir los datos en el origen antes de transmitir el primer dispositivo de interconexión de redes, generalmente un </a:t>
                      </a:r>
                      <a:r>
                        <a:rPr lang="es-419" sz="1100" dirty="0" err="1"/>
                        <a:t>switch</a:t>
                      </a:r>
                      <a:r>
                        <a:rPr lang="es-419" sz="1100" dirty="0"/>
                        <a:t>.</a:t>
                      </a:r>
                    </a:p>
                  </a:txBody>
                  <a:tcPr/>
                </a:tc>
                <a:extLst>
                  <a:ext uri="{0D108BD9-81ED-4DB2-BD59-A6C34878D82A}">
                    <a16:rowId xmlns:a16="http://schemas.microsoft.com/office/drawing/2014/main" xmlns="" val="3849654457"/>
                  </a:ext>
                </a:extLst>
              </a:tr>
              <a:tr h="170896">
                <a:tc>
                  <a:txBody>
                    <a:bodyPr/>
                    <a:lstStyle/>
                    <a:p>
                      <a:pPr rtl="0"/>
                      <a:r>
                        <a:rPr lang="es-419" sz="1100">
                          <a:solidFill>
                            <a:srgbClr val="000000"/>
                          </a:solidFill>
                        </a:rPr>
                        <a:t>Demora de paquetización</a:t>
                      </a:r>
                    </a:p>
                  </a:txBody>
                  <a:tcPr/>
                </a:tc>
                <a:tc>
                  <a:txBody>
                    <a:bodyPr/>
                    <a:lstStyle/>
                    <a:p>
                      <a:pPr rtl="0"/>
                      <a:r>
                        <a:rPr lang="es-419" sz="1100" dirty="0"/>
                        <a:t>El tiempo fijo que demora la encapsulación de un paquete con toda la información de encabezado necesaria.</a:t>
                      </a:r>
                    </a:p>
                  </a:txBody>
                  <a:tcPr/>
                </a:tc>
                <a:extLst>
                  <a:ext uri="{0D108BD9-81ED-4DB2-BD59-A6C34878D82A}">
                    <a16:rowId xmlns:a16="http://schemas.microsoft.com/office/drawing/2014/main" xmlns="" val="235735172"/>
                  </a:ext>
                </a:extLst>
              </a:tr>
              <a:tr h="170896">
                <a:tc>
                  <a:txBody>
                    <a:bodyPr/>
                    <a:lstStyle/>
                    <a:p>
                      <a:pPr rtl="0"/>
                      <a:r>
                        <a:rPr lang="es-419" sz="1100">
                          <a:solidFill>
                            <a:srgbClr val="000000"/>
                          </a:solidFill>
                        </a:rPr>
                        <a:t>Demora de asignación de cola</a:t>
                      </a:r>
                    </a:p>
                  </a:txBody>
                  <a:tcPr/>
                </a:tc>
                <a:tc>
                  <a:txBody>
                    <a:bodyPr/>
                    <a:lstStyle/>
                    <a:p>
                      <a:pPr rtl="0"/>
                      <a:r>
                        <a:rPr lang="es-419" sz="1100"/>
                        <a:t>La cantidad de tiempo variable que una trama o un paquete espera para transmitirse en el enlace.</a:t>
                      </a:r>
                    </a:p>
                  </a:txBody>
                  <a:tcPr/>
                </a:tc>
                <a:extLst>
                  <a:ext uri="{0D108BD9-81ED-4DB2-BD59-A6C34878D82A}">
                    <a16:rowId xmlns:a16="http://schemas.microsoft.com/office/drawing/2014/main" xmlns="" val="354468046"/>
                  </a:ext>
                </a:extLst>
              </a:tr>
              <a:tr h="272453">
                <a:tc>
                  <a:txBody>
                    <a:bodyPr/>
                    <a:lstStyle/>
                    <a:p>
                      <a:pPr rtl="0"/>
                      <a:r>
                        <a:rPr lang="es-419" sz="1100">
                          <a:solidFill>
                            <a:srgbClr val="000000"/>
                          </a:solidFill>
                        </a:rPr>
                        <a:t>Demora de serialización</a:t>
                      </a:r>
                    </a:p>
                  </a:txBody>
                  <a:tcPr/>
                </a:tc>
                <a:tc>
                  <a:txBody>
                    <a:bodyPr/>
                    <a:lstStyle/>
                    <a:p>
                      <a:pPr rtl="0"/>
                      <a:r>
                        <a:rPr lang="es-419" sz="1100"/>
                        <a:t>La cantidad fija de tiempo que lleva transmitir una trama al cable.</a:t>
                      </a:r>
                    </a:p>
                  </a:txBody>
                  <a:tcPr/>
                </a:tc>
                <a:extLst>
                  <a:ext uri="{0D108BD9-81ED-4DB2-BD59-A6C34878D82A}">
                    <a16:rowId xmlns:a16="http://schemas.microsoft.com/office/drawing/2014/main" xmlns="" val="1458107787"/>
                  </a:ext>
                </a:extLst>
              </a:tr>
              <a:tr h="272453">
                <a:tc>
                  <a:txBody>
                    <a:bodyPr/>
                    <a:lstStyle/>
                    <a:p>
                      <a:pPr rtl="0"/>
                      <a:r>
                        <a:rPr lang="es-419" sz="1100">
                          <a:solidFill>
                            <a:srgbClr val="000000"/>
                          </a:solidFill>
                        </a:rPr>
                        <a:t>Demora de propagación</a:t>
                      </a:r>
                    </a:p>
                  </a:txBody>
                  <a:tcPr/>
                </a:tc>
                <a:tc>
                  <a:txBody>
                    <a:bodyPr/>
                    <a:lstStyle/>
                    <a:p>
                      <a:pPr rtl="0"/>
                      <a:r>
                        <a:rPr lang="es-419" sz="1100"/>
                        <a:t>La cantidad de tiempo variable que demora la trama para pasar enrte el origen y el destino.</a:t>
                      </a:r>
                    </a:p>
                  </a:txBody>
                  <a:tcPr/>
                </a:tc>
                <a:extLst>
                  <a:ext uri="{0D108BD9-81ED-4DB2-BD59-A6C34878D82A}">
                    <a16:rowId xmlns:a16="http://schemas.microsoft.com/office/drawing/2014/main" xmlns="" val="1670050751"/>
                  </a:ext>
                </a:extLst>
              </a:tr>
              <a:tr h="272453">
                <a:tc>
                  <a:txBody>
                    <a:bodyPr/>
                    <a:lstStyle/>
                    <a:p>
                      <a:pPr rtl="0"/>
                      <a:r>
                        <a:rPr lang="es-419" sz="1100">
                          <a:solidFill>
                            <a:srgbClr val="000000"/>
                          </a:solidFill>
                        </a:rPr>
                        <a:t>Demora de de-jitter (eliminación de fluctuación)</a:t>
                      </a:r>
                    </a:p>
                  </a:txBody>
                  <a:tcPr/>
                </a:tc>
                <a:tc>
                  <a:txBody>
                    <a:bodyPr/>
                    <a:lstStyle/>
                    <a:p>
                      <a:pPr rtl="0"/>
                      <a:r>
                        <a:rPr lang="es-419" sz="1100" dirty="0"/>
                        <a:t>La cantidad fija de tiempo que se demora en el almacenamiento en búfer de un flujo de paquetes y en el envío de estos a intervalos uniformes.</a:t>
                      </a:r>
                    </a:p>
                  </a:txBody>
                  <a:tcPr/>
                </a:tc>
                <a:extLst>
                  <a:ext uri="{0D108BD9-81ED-4DB2-BD59-A6C34878D82A}">
                    <a16:rowId xmlns:a16="http://schemas.microsoft.com/office/drawing/2014/main" xmlns="" val="2807720915"/>
                  </a:ext>
                </a:extLst>
              </a:tr>
            </a:tbl>
          </a:graphicData>
        </a:graphic>
      </p:graphicFrame>
    </p:spTree>
    <p:extLst>
      <p:ext uri="{BB962C8B-B14F-4D97-AF65-F5344CB8AC3E}">
        <p14:creationId xmlns:p14="http://schemas.microsoft.com/office/powerpoint/2010/main" xmlns="" val="164524962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1600"/>
              <a:t>Calidad de transmisión de red</a:t>
            </a:r>
            <a:r>
              <a:rPr lang="en-US" dirty="0"/>
              <a:t/>
            </a:r>
            <a:br>
              <a:rPr lang="en-US" dirty="0"/>
            </a:br>
            <a:r>
              <a:rPr lang="es-419" sz="2400"/>
              <a:t>Pérdida de paquetes</a:t>
            </a:r>
          </a:p>
        </p:txBody>
      </p:sp>
      <p:sp>
        <p:nvSpPr>
          <p:cNvPr id="4" name="Content Placeholder 3">
            <a:extLst>
              <a:ext uri="{FF2B5EF4-FFF2-40B4-BE49-F238E27FC236}">
                <a16:creationId xmlns:a16="http://schemas.microsoft.com/office/drawing/2014/main" xmlns="" id="{50693879-5816-3444-9D50-A12F1F37F5DE}"/>
              </a:ext>
            </a:extLst>
          </p:cNvPr>
          <p:cNvSpPr>
            <a:spLocks noGrp="1"/>
          </p:cNvSpPr>
          <p:nvPr>
            <p:ph idx="1"/>
          </p:nvPr>
        </p:nvSpPr>
        <p:spPr>
          <a:xfrm>
            <a:off x="431972" y="855419"/>
            <a:ext cx="4140028" cy="3465371"/>
          </a:xfrm>
        </p:spPr>
        <p:txBody>
          <a:bodyPr/>
          <a:lstStyle/>
          <a:p>
            <a:pPr marL="0" indent="0" algn="l" rtl="0"/>
            <a:r>
              <a:rPr lang="es-419" sz="1600">
                <a:solidFill>
                  <a:srgbClr val="000000"/>
                </a:solidFill>
              </a:rPr>
              <a:t>Sin mecanismos de QoS, los paquetes sensibles al tiempo, como el video y la voz en tiempo real, se descartan con la misma frecuencia que los datos que no son sensibles al tiempo.</a:t>
            </a:r>
          </a:p>
          <a:p>
            <a:pPr marL="285750" indent="-285750" algn="l" rtl="0">
              <a:buFont typeface="Arial" panose="020B0604020202020204" pitchFamily="34" charset="0"/>
              <a:buChar char="•"/>
            </a:pPr>
            <a:r>
              <a:rPr lang="es-419" sz="1600">
                <a:solidFill>
                  <a:srgbClr val="000000"/>
                </a:solidFill>
              </a:rPr>
              <a:t>Cuando un router recibe una transmisión de audio digital del Protocolo en tiempo real (RTP) para Voz sobre IP (VoIP), compensa el Jitter que se encuentra al usar un búfer de retardo de reproducción. </a:t>
            </a:r>
          </a:p>
          <a:p>
            <a:pPr marL="285750" indent="-285750" algn="l" rtl="0">
              <a:buFont typeface="Arial" panose="020B0604020202020204" pitchFamily="34" charset="0"/>
              <a:buChar char="•"/>
            </a:pPr>
            <a:r>
              <a:rPr lang="es-419" sz="1600">
                <a:solidFill>
                  <a:srgbClr val="000000"/>
                </a:solidFill>
              </a:rPr>
              <a:t>El búfer de retardo de reproducción almacena estos paquetes y luego los reproduce en un flujo constante.</a:t>
            </a:r>
          </a:p>
        </p:txBody>
      </p:sp>
      <p:pic>
        <p:nvPicPr>
          <p:cNvPr id="2" name="Picture 1">
            <a:extLst>
              <a:ext uri="{FF2B5EF4-FFF2-40B4-BE49-F238E27FC236}">
                <a16:creationId xmlns:a16="http://schemas.microsoft.com/office/drawing/2014/main" xmlns="" id="{6E727764-5C85-4A6B-8DF7-47744A544A32}"/>
              </a:ext>
            </a:extLst>
          </p:cNvPr>
          <p:cNvPicPr>
            <a:picLocks noChangeAspect="1"/>
          </p:cNvPicPr>
          <p:nvPr/>
        </p:nvPicPr>
        <p:blipFill>
          <a:blip r:embed="rId3"/>
          <a:stretch>
            <a:fillRect/>
          </a:stretch>
        </p:blipFill>
        <p:spPr>
          <a:xfrm>
            <a:off x="4572000" y="1129012"/>
            <a:ext cx="4140028" cy="2885475"/>
          </a:xfrm>
          <a:prstGeom prst="rect">
            <a:avLst/>
          </a:prstGeom>
        </p:spPr>
      </p:pic>
    </p:spTree>
    <p:extLst>
      <p:ext uri="{BB962C8B-B14F-4D97-AF65-F5344CB8AC3E}">
        <p14:creationId xmlns:p14="http://schemas.microsoft.com/office/powerpoint/2010/main" xmlns="" val="40398187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1600"/>
              <a:t>Calidad de transmisión de red</a:t>
            </a:r>
            <a:r>
              <a:rPr lang="en-US" dirty="0"/>
              <a:t/>
            </a:r>
            <a:br>
              <a:rPr lang="en-US" dirty="0"/>
            </a:br>
            <a:r>
              <a:rPr lang="es-419" sz="2400"/>
              <a:t>Pérdida de paquetes (Cont.)</a:t>
            </a:r>
          </a:p>
        </p:txBody>
      </p:sp>
      <p:sp>
        <p:nvSpPr>
          <p:cNvPr id="4" name="Content Placeholder 3">
            <a:extLst>
              <a:ext uri="{FF2B5EF4-FFF2-40B4-BE49-F238E27FC236}">
                <a16:creationId xmlns:a16="http://schemas.microsoft.com/office/drawing/2014/main" xmlns="" id="{50693879-5816-3444-9D50-A12F1F37F5DE}"/>
              </a:ext>
            </a:extLst>
          </p:cNvPr>
          <p:cNvSpPr>
            <a:spLocks noGrp="1"/>
          </p:cNvSpPr>
          <p:nvPr>
            <p:ph idx="1"/>
          </p:nvPr>
        </p:nvSpPr>
        <p:spPr>
          <a:xfrm>
            <a:off x="431972" y="855419"/>
            <a:ext cx="4140028" cy="2902665"/>
          </a:xfrm>
        </p:spPr>
        <p:txBody>
          <a:bodyPr/>
          <a:lstStyle/>
          <a:p>
            <a:pPr marL="0" indent="0" algn="l" rtl="0"/>
            <a:r>
              <a:rPr lang="es-419" sz="1600">
                <a:solidFill>
                  <a:srgbClr val="000000"/>
                </a:solidFill>
              </a:rPr>
              <a:t>Si el jitter es tan grande que hace que los paquetes se reciban fuera del rango del búfer de reproducción, los paquetes fuera del rango se descartan y se escuchan abandonos en el audio.</a:t>
            </a:r>
          </a:p>
          <a:p>
            <a:pPr marL="285750" indent="-285750" algn="l" rtl="0">
              <a:buFont typeface="Arial" panose="020B0604020202020204" pitchFamily="34" charset="0"/>
              <a:buChar char="•"/>
            </a:pPr>
            <a:r>
              <a:rPr lang="es-419" sz="1600">
                <a:solidFill>
                  <a:srgbClr val="000000"/>
                </a:solidFill>
              </a:rPr>
              <a:t>En el caso de pérdidas pequeñas de un paquete, el procesador de señales digitales (DSP) extrapola la información faltante del audio para que el usuario pueda escucharlo sin problemas. </a:t>
            </a:r>
          </a:p>
          <a:p>
            <a:pPr marL="285750" indent="-285750" algn="l" rtl="0">
              <a:buFont typeface="Arial" panose="020B0604020202020204" pitchFamily="34" charset="0"/>
              <a:buChar char="•"/>
            </a:pPr>
            <a:r>
              <a:rPr lang="es-419" sz="1600">
                <a:solidFill>
                  <a:srgbClr val="000000"/>
                </a:solidFill>
              </a:rPr>
              <a:t>Cuando el jitter excede lo que el DSP puede hacer para compensar los paquetes faltantes, se escuchan problemas de audio.</a:t>
            </a:r>
          </a:p>
        </p:txBody>
      </p:sp>
      <p:sp>
        <p:nvSpPr>
          <p:cNvPr id="5" name="Rectangle 4">
            <a:extLst>
              <a:ext uri="{FF2B5EF4-FFF2-40B4-BE49-F238E27FC236}">
                <a16:creationId xmlns:a16="http://schemas.microsoft.com/office/drawing/2014/main" xmlns="" id="{9C5DFA01-30FD-465E-A931-47050380A88E}"/>
              </a:ext>
            </a:extLst>
          </p:cNvPr>
          <p:cNvSpPr/>
          <p:nvPr/>
        </p:nvSpPr>
        <p:spPr>
          <a:xfrm>
            <a:off x="4439653" y="4026471"/>
            <a:ext cx="4572000" cy="523220"/>
          </a:xfrm>
          <a:prstGeom prst="rect">
            <a:avLst/>
          </a:prstGeom>
        </p:spPr>
        <p:txBody>
          <a:bodyPr>
            <a:spAutoFit/>
          </a:bodyPr>
          <a:lstStyle/>
          <a:p>
            <a:pPr rtl="0"/>
            <a:r>
              <a:rPr lang="es-419" sz="1400" b="1"/>
              <a:t>Nota</a:t>
            </a:r>
            <a:r>
              <a:rPr lang="es-419" sz="1400"/>
              <a:t>: En una red diseñada adecuadamente, la pérdida de paquetes debe ser cercana a cero.</a:t>
            </a:r>
          </a:p>
        </p:txBody>
      </p:sp>
      <p:pic>
        <p:nvPicPr>
          <p:cNvPr id="2" name="Picture 1">
            <a:extLst>
              <a:ext uri="{FF2B5EF4-FFF2-40B4-BE49-F238E27FC236}">
                <a16:creationId xmlns:a16="http://schemas.microsoft.com/office/drawing/2014/main" xmlns="" id="{6D0E67A8-5952-4334-8F31-12EE33768754}"/>
              </a:ext>
            </a:extLst>
          </p:cNvPr>
          <p:cNvPicPr>
            <a:picLocks noChangeAspect="1"/>
          </p:cNvPicPr>
          <p:nvPr/>
        </p:nvPicPr>
        <p:blipFill>
          <a:blip r:embed="rId3"/>
          <a:stretch>
            <a:fillRect/>
          </a:stretch>
        </p:blipFill>
        <p:spPr>
          <a:xfrm>
            <a:off x="4572000" y="1203369"/>
            <a:ext cx="4030890" cy="2736762"/>
          </a:xfrm>
          <a:prstGeom prst="rect">
            <a:avLst/>
          </a:prstGeom>
        </p:spPr>
      </p:pic>
    </p:spTree>
    <p:extLst>
      <p:ext uri="{BB962C8B-B14F-4D97-AF65-F5344CB8AC3E}">
        <p14:creationId xmlns:p14="http://schemas.microsoft.com/office/powerpoint/2010/main" xmlns="" val="218868482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pPr rtl="0"/>
            <a:r>
              <a:rPr lang="es-419">
                <a:solidFill>
                  <a:schemeClr val="accent5">
                    <a:lumMod val="40000"/>
                    <a:lumOff val="60000"/>
                  </a:schemeClr>
                </a:solidFill>
              </a:rPr>
              <a:t>9.2 Características del tráfico</a:t>
            </a:r>
          </a:p>
        </p:txBody>
      </p:sp>
    </p:spTree>
    <p:custDataLst>
      <p:tags r:id="rId1"/>
    </p:custDataLst>
    <p:extLst>
      <p:ext uri="{BB962C8B-B14F-4D97-AF65-F5344CB8AC3E}">
        <p14:creationId xmlns:p14="http://schemas.microsoft.com/office/powerpoint/2010/main" xmlns="" val="1619359580"/>
      </p:ext>
    </p:extLst>
  </p:cSld>
  <p:clrMapOvr>
    <a:masterClrMapping/>
  </p:clrMapOvr>
  <p:transition spd="slow">
    <p:wipe/>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5"/>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Default Theme">
  <a:themeElements>
    <a:clrScheme name="Custom 6">
      <a:dk1>
        <a:srgbClr val="58585B"/>
      </a:dk1>
      <a:lt1>
        <a:srgbClr val="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6A4D7"/>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xmlns="" name="ITE7_Chp1_Example-1" id="{4A20ED44-3835-F149-9AE4-C332C230E09E}" vid="{AFB5BC48-58F8-AD45-912F-AE2AD65EB6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Default Theme</Template>
  <TotalTime>11680</TotalTime>
  <Words>6371</Words>
  <Application>Microsoft Office PowerPoint</Application>
  <PresentationFormat>Presentación en pantalla (16:9)</PresentationFormat>
  <Paragraphs>590</Paragraphs>
  <Slides>50</Slides>
  <Notes>49</Notes>
  <HiddenSlides>1</HiddenSlides>
  <MMClips>0</MMClips>
  <ScaleCrop>false</ScaleCrop>
  <HeadingPairs>
    <vt:vector size="4" baseType="variant">
      <vt:variant>
        <vt:lpstr>Tema</vt:lpstr>
      </vt:variant>
      <vt:variant>
        <vt:i4>1</vt:i4>
      </vt:variant>
      <vt:variant>
        <vt:lpstr>Títulos de diapositiva</vt:lpstr>
      </vt:variant>
      <vt:variant>
        <vt:i4>50</vt:i4>
      </vt:variant>
    </vt:vector>
  </HeadingPairs>
  <TitlesOfParts>
    <vt:vector size="51" baseType="lpstr">
      <vt:lpstr>Default Theme</vt:lpstr>
      <vt:lpstr>Módulo 9: Conceptos de QoS </vt:lpstr>
      <vt:lpstr>Objetivos del módulo</vt:lpstr>
      <vt:lpstr>9.1 - Calidad de la transmisión de red</vt:lpstr>
      <vt:lpstr>Calidad de transmisión de red Priorización del tráfico</vt:lpstr>
      <vt:lpstr>Calidad de transmisión de la red Ancho de banda, Congestión, Demora, y Jitter</vt:lpstr>
      <vt:lpstr>Calidad de transmisión de la red Ancho de banda, Congestión, Demora, y Jitter (Cont.)</vt:lpstr>
      <vt:lpstr>Calidad de transmisión de red Pérdida de paquetes</vt:lpstr>
      <vt:lpstr>Calidad de transmisión de red Pérdida de paquetes (Cont.)</vt:lpstr>
      <vt:lpstr>9.2 Características del tráfico</vt:lpstr>
      <vt:lpstr>Características del tráfico Tendencias del tráfico de red</vt:lpstr>
      <vt:lpstr>Características de tráfico Voz</vt:lpstr>
      <vt:lpstr>Características del tráfico  Video</vt:lpstr>
      <vt:lpstr>Características del tráfico  Datos</vt:lpstr>
      <vt:lpstr>Características del tráfico Datos (Cont.)</vt:lpstr>
      <vt:lpstr>9.3 – Algoritmos de puesta en cola</vt:lpstr>
      <vt:lpstr>Algoritmos de puesta en cola Resumen de colas</vt:lpstr>
      <vt:lpstr>Algoritmo de colas Primero en entrar, primero en salir</vt:lpstr>
      <vt:lpstr>Algoritmos de puesta en cola Mecanismo de cola equitativo ponderado (WFQ)</vt:lpstr>
      <vt:lpstr>Algoritmos de puesta en cola Mecanismo de Cola de Espera Equitativo y Ponderado Basado en Clases (CBWFQ)</vt:lpstr>
      <vt:lpstr>Algoritmos de puesta en cola Mecanismo de Cola de Espera Equitativo y Ponderado Basado en Clases (CBWFQ) (Cont.)</vt:lpstr>
      <vt:lpstr>Algoritmos de puesta en cola Mecanismo de cola de baja latencia (LLQ)</vt:lpstr>
      <vt:lpstr>9.4 Modelos de QoS</vt:lpstr>
      <vt:lpstr>Modelos de QoSs Selección de un modelo adecuado de política de la QoS</vt:lpstr>
      <vt:lpstr>Modelos de QoS Mejor Esfuerzo</vt:lpstr>
      <vt:lpstr>Modelos de QoS  Servicios integrados</vt:lpstr>
      <vt:lpstr>Modelos de QoS  Servicios integrados (cont.)</vt:lpstr>
      <vt:lpstr>Modelos de QoS  Servicios diferenciados</vt:lpstr>
      <vt:lpstr>Modelos de QoS  Servicios diferenciados (cont.)</vt:lpstr>
      <vt:lpstr>9.5 – Técnicas de implementación de QoS</vt:lpstr>
      <vt:lpstr>Técnicas de implementación de QoS Prevención de la pérdida de paquetes</vt:lpstr>
      <vt:lpstr>Técnicas de implementación de QoS Herramientas de QoS</vt:lpstr>
      <vt:lpstr>Técnicas de implementación de QoS Herramientas de QoS (Cont.)</vt:lpstr>
      <vt:lpstr>Técnicas de Implementación de QoS Clasificación y Marcación</vt:lpstr>
      <vt:lpstr>Técnicas de Implementación de QoS Clasificación y marcación (Cont.)</vt:lpstr>
      <vt:lpstr>Técnicas de implementación de QoS Marcación en la capa 2</vt:lpstr>
      <vt:lpstr>Técnicas de implementación de QoS Marcación en la capa 2 (Cont.)</vt:lpstr>
      <vt:lpstr>Técnicas de implementación de QoS Marcación en la capa 3</vt:lpstr>
      <vt:lpstr>Técnicas de implementación de QoS Tipo de servicio y campo de clase de tráfico</vt:lpstr>
      <vt:lpstr>Técnicas de implementación de QoS Valores DSCP</vt:lpstr>
      <vt:lpstr>Técnicas de implementación de QoS Valores DSCP (Cont.)</vt:lpstr>
      <vt:lpstr>Diapositiva 41</vt:lpstr>
      <vt:lpstr>Técnicas de implementación de QoS Bits selectores de clase</vt:lpstr>
      <vt:lpstr>Técnicas de implementación de QoS Límites de confianza</vt:lpstr>
      <vt:lpstr>Técnicas de implementación de QoS Prevención de la congestión</vt:lpstr>
      <vt:lpstr>Técnicas de Implementación de QoS  Modelado y políticas</vt:lpstr>
      <vt:lpstr>Técnica de implementación de QoS Moldear y vigilar (Cont.)</vt:lpstr>
      <vt:lpstr>Técnicas de implementación de QoS Pautas de política de QoS</vt:lpstr>
      <vt:lpstr>9.6 - Módulo de práctica y cuestionario</vt:lpstr>
      <vt:lpstr>Módulo 8: Conceptos de VPN e IPsec Nuevos Términos y Comandos</vt:lpstr>
      <vt:lpstr>Diapositiva 50</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Basic Switch and End Device Configuration</dc:title>
  <dc:creator>Stephanie Harvey</dc:creator>
  <cp:lastModifiedBy>Macarena</cp:lastModifiedBy>
  <cp:revision>361</cp:revision>
  <dcterms:created xsi:type="dcterms:W3CDTF">2019-10-18T06:21:22Z</dcterms:created>
  <dcterms:modified xsi:type="dcterms:W3CDTF">2022-02-07T20:58:35Z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ProviderInitializationData">
    <vt:lpwstr>https://cisco.jiveon.com</vt:lpwstr>
  </property>
  <property fmtid="{D5CDD505-2E9C-101B-9397-08002B2CF9AE}" pid="3" name="Offisync_UpdateToken">
    <vt:lpwstr>1</vt:lpwstr>
  </property>
  <property fmtid="{D5CDD505-2E9C-101B-9397-08002B2CF9AE}" pid="4" name="Offisync_ServerID">
    <vt:lpwstr>07841bbc-cd3c-4a76-827f-75a2226890f4</vt:lpwstr>
  </property>
  <property fmtid="{D5CDD505-2E9C-101B-9397-08002B2CF9AE}" pid="5" name="Offisync_UniqueId">
    <vt:lpwstr>1702406</vt:lpwstr>
  </property>
  <property fmtid="{D5CDD505-2E9C-101B-9397-08002B2CF9AE}" pid="6" name="Jive_VersionGuid">
    <vt:lpwstr>fd96a0b3-f68d-4727-8e4f-2128d37ed30a</vt:lpwstr>
  </property>
  <property fmtid="{D5CDD505-2E9C-101B-9397-08002B2CF9AE}" pid="7" name="Jive_LatestUserAccountName">
    <vt:lpwstr>alljohns</vt:lpwstr>
  </property>
  <property fmtid="{D5CDD505-2E9C-101B-9397-08002B2CF9AE}" pid="8" name="ArticulateGUID">
    <vt:lpwstr>F9A496F7-57D7-4028-9572-D40DFDF3715A</vt:lpwstr>
  </property>
  <property fmtid="{D5CDD505-2E9C-101B-9397-08002B2CF9AE}" pid="9" name="ArticulatePath">
    <vt:lpwstr>ITE7_Chp9_by_jg</vt:lpwstr>
  </property>
</Properties>
</file>