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8"/>
  </p:notesMasterIdLst>
  <p:sldIdLst>
    <p:sldId id="876" r:id="rId2"/>
    <p:sldId id="860" r:id="rId3"/>
    <p:sldId id="759" r:id="rId4"/>
    <p:sldId id="1108" r:id="rId5"/>
    <p:sldId id="1423" r:id="rId6"/>
    <p:sldId id="1424" r:id="rId7"/>
    <p:sldId id="1425" r:id="rId8"/>
    <p:sldId id="1426" r:id="rId9"/>
    <p:sldId id="1056" r:id="rId10"/>
    <p:sldId id="1187" r:id="rId11"/>
    <p:sldId id="1427" r:id="rId12"/>
    <p:sldId id="1428" r:id="rId13"/>
    <p:sldId id="1429" r:id="rId14"/>
    <p:sldId id="1430" r:id="rId15"/>
    <p:sldId id="1103" r:id="rId16"/>
    <p:sldId id="1189" r:id="rId17"/>
    <p:sldId id="1431" r:id="rId18"/>
    <p:sldId id="1432" r:id="rId19"/>
    <p:sldId id="1433" r:id="rId20"/>
    <p:sldId id="1434" r:id="rId21"/>
    <p:sldId id="1435" r:id="rId22"/>
    <p:sldId id="1436" r:id="rId23"/>
    <p:sldId id="1437" r:id="rId24"/>
    <p:sldId id="1104" r:id="rId25"/>
    <p:sldId id="1194" r:id="rId26"/>
    <p:sldId id="1438" r:id="rId27"/>
    <p:sldId id="1439" r:id="rId28"/>
    <p:sldId id="1440" r:id="rId29"/>
    <p:sldId id="1441" r:id="rId30"/>
    <p:sldId id="1442" r:id="rId31"/>
    <p:sldId id="1443" r:id="rId32"/>
    <p:sldId id="1444" r:id="rId33"/>
    <p:sldId id="1445" r:id="rId34"/>
    <p:sldId id="1446" r:id="rId35"/>
    <p:sldId id="1447" r:id="rId36"/>
    <p:sldId id="1448" r:id="rId37"/>
    <p:sldId id="1271" r:id="rId38"/>
    <p:sldId id="1277" r:id="rId39"/>
    <p:sldId id="1449" r:id="rId40"/>
    <p:sldId id="1450" r:id="rId41"/>
    <p:sldId id="1451" r:id="rId42"/>
    <p:sldId id="1452" r:id="rId43"/>
    <p:sldId id="1453" r:id="rId44"/>
    <p:sldId id="1311" r:id="rId45"/>
    <p:sldId id="1312" r:id="rId46"/>
    <p:sldId id="1454" r:id="rId47"/>
    <p:sldId id="1455" r:id="rId48"/>
    <p:sldId id="1456" r:id="rId49"/>
    <p:sldId id="1457" r:id="rId50"/>
    <p:sldId id="1458" r:id="rId51"/>
    <p:sldId id="1459" r:id="rId52"/>
    <p:sldId id="1460" r:id="rId53"/>
    <p:sldId id="1461" r:id="rId54"/>
    <p:sldId id="1462" r:id="rId55"/>
    <p:sldId id="1463" r:id="rId56"/>
    <p:sldId id="1464" r:id="rId57"/>
    <p:sldId id="1465" r:id="rId58"/>
    <p:sldId id="1466" r:id="rId59"/>
    <p:sldId id="1467" r:id="rId60"/>
    <p:sldId id="1468" r:id="rId61"/>
    <p:sldId id="1469" r:id="rId62"/>
    <p:sldId id="1470" r:id="rId63"/>
    <p:sldId id="1471" r:id="rId64"/>
    <p:sldId id="1472" r:id="rId65"/>
    <p:sldId id="1420" r:id="rId66"/>
    <p:sldId id="1473" r:id="rId67"/>
    <p:sldId id="1474" r:id="rId68"/>
    <p:sldId id="1475" r:id="rId69"/>
    <p:sldId id="1476" r:id="rId70"/>
    <p:sldId id="1477" r:id="rId71"/>
    <p:sldId id="957" r:id="rId72"/>
    <p:sldId id="1138" r:id="rId73"/>
    <p:sldId id="1422" r:id="rId74"/>
    <p:sldId id="874" r:id="rId75"/>
    <p:sldId id="1482" r:id="rId76"/>
    <p:sldId id="291" r:id="rId77"/>
  </p:sldIdLst>
  <p:sldSz cx="9144000" cy="5143500" type="screen16x9"/>
  <p:notesSz cx="6858000" cy="9144000"/>
  <p:custDataLst>
    <p:tags r:id="rId7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 xmlns:p15="http://schemas.microsoft.com/office/powerpoint/2012/main" userId="S-1-5-21-1708537768-1303643608-725345543-200204" providerId="AD"/>
      </p:ext>
    </p:extLst>
  </p:cmAuthor>
  <p:cmAuthor id="2" name="Bob Vachon" initials="BV" lastIdx="24" clrIdx="2">
    <p:extLst>
      <p:ext uri="{19B8F6BF-5375-455C-9EA6-DF929625EA0E}">
        <p15:presenceInfo xmlns=""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 xmlns:p15="http://schemas.microsoft.com/office/powerpoint/2012/main" userId="S::suliving@cisco.com::dc701d48-dd51-411a-9041-b7f1328f1486" providerId="AD"/>
      </p:ext>
    </p:extLst>
  </p:cmAuthor>
  <p:cmAuthor id="4" name="jagibbon" initials="jmg" lastIdx="8" clrIdx="4">
    <p:extLst>
      <p:ext uri="{19B8F6BF-5375-455C-9EA6-DF929625EA0E}">
        <p15:presenceInfo xmlns=""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31EC6-CE22-1640-9F82-39C3020B14FF}" v="103" dt="2020-06-05T20:38:57.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5" autoAdjust="0"/>
    <p:restoredTop sz="86248" autoAdjust="0"/>
  </p:normalViewPr>
  <p:slideViewPr>
    <p:cSldViewPr snapToGrid="0" showGuides="1">
      <p:cViewPr varScale="1">
        <p:scale>
          <a:sx n="98" d="100"/>
          <a:sy n="98" d="100"/>
        </p:scale>
        <p:origin x="-588"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gs" Target="tags/tag1.xml"/><Relationship Id="rId102"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10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Ramos Ortega" userId="dc888f79-3b0f-4869-a2fb-5a707cdabd7b" providerId="ADAL" clId="{D1631EC6-CE22-1640-9F82-39C3020B14FF}"/>
    <pc:docChg chg="custSel addSld delSld modSld">
      <pc:chgData name="Ariel Ramos Ortega" userId="dc888f79-3b0f-4869-a2fb-5a707cdabd7b" providerId="ADAL" clId="{D1631EC6-CE22-1640-9F82-39C3020B14FF}" dt="2020-06-05T20:38:57.217" v="137"/>
      <pc:docMkLst>
        <pc:docMk/>
      </pc:docMkLst>
      <pc:sldChg chg="modSp">
        <pc:chgData name="Ariel Ramos Ortega" userId="dc888f79-3b0f-4869-a2fb-5a707cdabd7b" providerId="ADAL" clId="{D1631EC6-CE22-1640-9F82-39C3020B14FF}" dt="2020-06-05T20:32:07.063" v="86"/>
        <pc:sldMkLst>
          <pc:docMk/>
          <pc:sldMk cId="2145273728" sldId="763"/>
        </pc:sldMkLst>
        <pc:spChg chg="mod">
          <ac:chgData name="Ariel Ramos Ortega" userId="dc888f79-3b0f-4869-a2fb-5a707cdabd7b" providerId="ADAL" clId="{D1631EC6-CE22-1640-9F82-39C3020B14FF}" dt="2020-06-05T20:28:51.141" v="17" actId="20577"/>
          <ac:spMkLst>
            <pc:docMk/>
            <pc:sldMk cId="2145273728" sldId="763"/>
            <ac:spMk id="6146" creationId="{00000000-0000-0000-0000-000000000000}"/>
          </ac:spMkLst>
        </pc:spChg>
        <pc:spChg chg="mod">
          <ac:chgData name="Ariel Ramos Ortega" userId="dc888f79-3b0f-4869-a2fb-5a707cdabd7b" providerId="ADAL" clId="{D1631EC6-CE22-1640-9F82-39C3020B14FF}" dt="2020-06-05T20:28:56.606" v="18"/>
          <ac:spMkLst>
            <pc:docMk/>
            <pc:sldMk cId="2145273728" sldId="763"/>
            <ac:spMk id="6147" creationId="{00000000-0000-0000-0000-000000000000}"/>
          </ac:spMkLst>
        </pc:spChg>
        <pc:graphicFrameChg chg="mod modGraphic">
          <ac:chgData name="Ariel Ramos Ortega" userId="dc888f79-3b0f-4869-a2fb-5a707cdabd7b" providerId="ADAL" clId="{D1631EC6-CE22-1640-9F82-39C3020B14FF}" dt="2020-06-05T20:32:07.063" v="86"/>
          <ac:graphicFrameMkLst>
            <pc:docMk/>
            <pc:sldMk cId="2145273728" sldId="763"/>
            <ac:graphicFrameMk id="7" creationId="{00000000-0000-0000-0000-000000000000}"/>
          </ac:graphicFrameMkLst>
        </pc:graphicFrameChg>
      </pc:sldChg>
      <pc:sldChg chg="modSp">
        <pc:chgData name="Ariel Ramos Ortega" userId="dc888f79-3b0f-4869-a2fb-5a707cdabd7b" providerId="ADAL" clId="{D1631EC6-CE22-1640-9F82-39C3020B14FF}" dt="2020-06-05T20:38:54.013" v="136"/>
        <pc:sldMkLst>
          <pc:docMk/>
          <pc:sldMk cId="3271745509" sldId="874"/>
        </pc:sldMkLst>
        <pc:spChg chg="mod">
          <ac:chgData name="Ariel Ramos Ortega" userId="dc888f79-3b0f-4869-a2fb-5a707cdabd7b" providerId="ADAL" clId="{D1631EC6-CE22-1640-9F82-39C3020B14FF}" dt="2020-06-05T20:38:54.013" v="136"/>
          <ac:spMkLst>
            <pc:docMk/>
            <pc:sldMk cId="3271745509" sldId="874"/>
            <ac:spMk id="56321" creationId="{00000000-0000-0000-0000-000000000000}"/>
          </ac:spMkLst>
        </pc:spChg>
      </pc:sldChg>
      <pc:sldChg chg="modSp">
        <pc:chgData name="Ariel Ramos Ortega" userId="dc888f79-3b0f-4869-a2fb-5a707cdabd7b" providerId="ADAL" clId="{D1631EC6-CE22-1640-9F82-39C3020B14FF}" dt="2020-06-05T20:36:28.898" v="120"/>
        <pc:sldMkLst>
          <pc:docMk/>
          <pc:sldMk cId="2109317603" sldId="1052"/>
        </pc:sldMkLst>
        <pc:spChg chg="mod">
          <ac:chgData name="Ariel Ramos Ortega" userId="dc888f79-3b0f-4869-a2fb-5a707cdabd7b" providerId="ADAL" clId="{D1631EC6-CE22-1640-9F82-39C3020B14FF}" dt="2020-06-05T20:33:12.799" v="90" actId="20577"/>
          <ac:spMkLst>
            <pc:docMk/>
            <pc:sldMk cId="2109317603" sldId="1052"/>
            <ac:spMk id="2" creationId="{00000000-0000-0000-0000-000000000000}"/>
          </ac:spMkLst>
        </pc:spChg>
        <pc:spChg chg="mod">
          <ac:chgData name="Ariel Ramos Ortega" userId="dc888f79-3b0f-4869-a2fb-5a707cdabd7b" providerId="ADAL" clId="{D1631EC6-CE22-1640-9F82-39C3020B14FF}" dt="2020-06-05T20:36:28.898" v="120"/>
          <ac:spMkLst>
            <pc:docMk/>
            <pc:sldMk cId="2109317603" sldId="1052"/>
            <ac:spMk id="11266" creationId="{00000000-0000-0000-0000-000000000000}"/>
          </ac:spMkLst>
        </pc:spChg>
      </pc:sldChg>
      <pc:sldChg chg="add">
        <pc:chgData name="Ariel Ramos Ortega" userId="dc888f79-3b0f-4869-a2fb-5a707cdabd7b" providerId="ADAL" clId="{D1631EC6-CE22-1640-9F82-39C3020B14FF}" dt="2020-06-05T20:26:44.073" v="4"/>
        <pc:sldMkLst>
          <pc:docMk/>
          <pc:sldMk cId="3943149007" sldId="1053"/>
        </pc:sldMkLst>
      </pc:sldChg>
      <pc:sldChg chg="modSp">
        <pc:chgData name="Ariel Ramos Ortega" userId="dc888f79-3b0f-4869-a2fb-5a707cdabd7b" providerId="ADAL" clId="{D1631EC6-CE22-1640-9F82-39C3020B14FF}" dt="2020-06-05T20:37:42.154" v="127"/>
        <pc:sldMkLst>
          <pc:docMk/>
          <pc:sldMk cId="1129576059" sldId="1069"/>
        </pc:sldMkLst>
        <pc:spChg chg="mod">
          <ac:chgData name="Ariel Ramos Ortega" userId="dc888f79-3b0f-4869-a2fb-5a707cdabd7b" providerId="ADAL" clId="{D1631EC6-CE22-1640-9F82-39C3020B14FF}" dt="2020-06-05T20:37:42.154" v="127"/>
          <ac:spMkLst>
            <pc:docMk/>
            <pc:sldMk cId="1129576059" sldId="1069"/>
            <ac:spMk id="2" creationId="{00000000-0000-0000-0000-000000000000}"/>
          </ac:spMkLst>
        </pc:spChg>
        <pc:spChg chg="mod">
          <ac:chgData name="Ariel Ramos Ortega" userId="dc888f79-3b0f-4869-a2fb-5a707cdabd7b" providerId="ADAL" clId="{D1631EC6-CE22-1640-9F82-39C3020B14FF}" dt="2020-06-05T20:37:32.309" v="126"/>
          <ac:spMkLst>
            <pc:docMk/>
            <pc:sldMk cId="1129576059" sldId="1069"/>
            <ac:spMk id="11266" creationId="{00000000-0000-0000-0000-000000000000}"/>
          </ac:spMkLst>
        </pc:spChg>
      </pc:sldChg>
      <pc:sldChg chg="del">
        <pc:chgData name="Ariel Ramos Ortega" userId="dc888f79-3b0f-4869-a2fb-5a707cdabd7b" providerId="ADAL" clId="{D1631EC6-CE22-1640-9F82-39C3020B14FF}" dt="2020-06-05T20:26:42.601" v="2" actId="2696"/>
        <pc:sldMkLst>
          <pc:docMk/>
          <pc:sldMk cId="1736058053" sldId="1071"/>
        </pc:sldMkLst>
      </pc:sldChg>
      <pc:sldChg chg="del">
        <pc:chgData name="Ariel Ramos Ortega" userId="dc888f79-3b0f-4869-a2fb-5a707cdabd7b" providerId="ADAL" clId="{D1631EC6-CE22-1640-9F82-39C3020B14FF}" dt="2020-06-05T20:26:42.541" v="0" actId="2696"/>
        <pc:sldMkLst>
          <pc:docMk/>
          <pc:sldMk cId="2625469064" sldId="1209"/>
        </pc:sldMkLst>
      </pc:sldChg>
      <pc:sldChg chg="del">
        <pc:chgData name="Ariel Ramos Ortega" userId="dc888f79-3b0f-4869-a2fb-5a707cdabd7b" providerId="ADAL" clId="{D1631EC6-CE22-1640-9F82-39C3020B14FF}" dt="2020-06-05T20:26:42.576" v="1" actId="2696"/>
        <pc:sldMkLst>
          <pc:docMk/>
          <pc:sldMk cId="122153960" sldId="1272"/>
        </pc:sldMkLst>
      </pc:sldChg>
      <pc:sldChg chg="del">
        <pc:chgData name="Ariel Ramos Ortega" userId="dc888f79-3b0f-4869-a2fb-5a707cdabd7b" providerId="ADAL" clId="{D1631EC6-CE22-1640-9F82-39C3020B14FF}" dt="2020-06-05T20:26:42.662" v="3" actId="2696"/>
        <pc:sldMkLst>
          <pc:docMk/>
          <pc:sldMk cId="3054383092" sldId="1273"/>
        </pc:sldMkLst>
      </pc:sldChg>
      <pc:sldChg chg="modSp add">
        <pc:chgData name="Ariel Ramos Ortega" userId="dc888f79-3b0f-4869-a2fb-5a707cdabd7b" providerId="ADAL" clId="{D1631EC6-CE22-1640-9F82-39C3020B14FF}" dt="2020-06-05T20:26:54.662" v="13" actId="20577"/>
        <pc:sldMkLst>
          <pc:docMk/>
          <pc:sldMk cId="96859591" sldId="1274"/>
        </pc:sldMkLst>
        <pc:spChg chg="mod">
          <ac:chgData name="Ariel Ramos Ortega" userId="dc888f79-3b0f-4869-a2fb-5a707cdabd7b" providerId="ADAL" clId="{D1631EC6-CE22-1640-9F82-39C3020B14FF}" dt="2020-06-05T20:26:54.662" v="13" actId="20577"/>
          <ac:spMkLst>
            <pc:docMk/>
            <pc:sldMk cId="96859591" sldId="1274"/>
            <ac:spMk id="4098" creationId="{00000000-0000-0000-0000-000000000000}"/>
          </ac:spMkLst>
        </pc:spChg>
        <pc:spChg chg="mod">
          <ac:chgData name="Ariel Ramos Ortega" userId="dc888f79-3b0f-4869-a2fb-5a707cdabd7b" providerId="ADAL" clId="{D1631EC6-CE22-1640-9F82-39C3020B14FF}" dt="2020-06-05T20:26:48.871" v="7" actId="20577"/>
          <ac:spMkLst>
            <pc:docMk/>
            <pc:sldMk cId="96859591" sldId="1274"/>
            <ac:spMk id="4099" creationId="{00000000-0000-0000-0000-000000000000}"/>
          </ac:spMkLst>
        </pc:spChg>
      </pc:sldChg>
      <pc:sldChg chg="add">
        <pc:chgData name="Ariel Ramos Ortega" userId="dc888f79-3b0f-4869-a2fb-5a707cdabd7b" providerId="ADAL" clId="{D1631EC6-CE22-1640-9F82-39C3020B14FF}" dt="2020-06-05T20:26:44.073" v="4"/>
        <pc:sldMkLst>
          <pc:docMk/>
          <pc:sldMk cId="125003118" sldId="1361"/>
        </pc:sldMkLst>
      </pc:sldChg>
      <pc:sldChg chg="add">
        <pc:chgData name="Ariel Ramos Ortega" userId="dc888f79-3b0f-4869-a2fb-5a707cdabd7b" providerId="ADAL" clId="{D1631EC6-CE22-1640-9F82-39C3020B14FF}" dt="2020-06-05T20:26:44.073" v="4"/>
        <pc:sldMkLst>
          <pc:docMk/>
          <pc:sldMk cId="430328450" sldId="1362"/>
        </pc:sldMkLst>
      </pc:sldChg>
      <pc:sldChg chg="modSp">
        <pc:chgData name="Ariel Ramos Ortega" userId="dc888f79-3b0f-4869-a2fb-5a707cdabd7b" providerId="ADAL" clId="{D1631EC6-CE22-1640-9F82-39C3020B14FF}" dt="2020-06-05T20:38:26.009" v="132"/>
        <pc:sldMkLst>
          <pc:docMk/>
          <pc:sldMk cId="2383560749" sldId="1419"/>
        </pc:sldMkLst>
        <pc:spChg chg="mod">
          <ac:chgData name="Ariel Ramos Ortega" userId="dc888f79-3b0f-4869-a2fb-5a707cdabd7b" providerId="ADAL" clId="{D1631EC6-CE22-1640-9F82-39C3020B14FF}" dt="2020-06-05T20:37:45.099" v="128"/>
          <ac:spMkLst>
            <pc:docMk/>
            <pc:sldMk cId="2383560749" sldId="1419"/>
            <ac:spMk id="2" creationId="{00000000-0000-0000-0000-000000000000}"/>
          </ac:spMkLst>
        </pc:spChg>
        <pc:spChg chg="mod">
          <ac:chgData name="Ariel Ramos Ortega" userId="dc888f79-3b0f-4869-a2fb-5a707cdabd7b" providerId="ADAL" clId="{D1631EC6-CE22-1640-9F82-39C3020B14FF}" dt="2020-06-05T20:38:26.009" v="132"/>
          <ac:spMkLst>
            <pc:docMk/>
            <pc:sldMk cId="2383560749" sldId="1419"/>
            <ac:spMk id="11266" creationId="{00000000-0000-0000-0000-000000000000}"/>
          </ac:spMkLst>
        </pc:spChg>
      </pc:sldChg>
      <pc:sldChg chg="modSp">
        <pc:chgData name="Ariel Ramos Ortega" userId="dc888f79-3b0f-4869-a2fb-5a707cdabd7b" providerId="ADAL" clId="{D1631EC6-CE22-1640-9F82-39C3020B14FF}" dt="2020-06-05T20:38:57.217" v="137"/>
        <pc:sldMkLst>
          <pc:docMk/>
          <pc:sldMk cId="2326191926" sldId="1482"/>
        </pc:sldMkLst>
        <pc:spChg chg="mod">
          <ac:chgData name="Ariel Ramos Ortega" userId="dc888f79-3b0f-4869-a2fb-5a707cdabd7b" providerId="ADAL" clId="{D1631EC6-CE22-1640-9F82-39C3020B14FF}" dt="2020-06-05T20:38:57.217" v="137"/>
          <ac:spMkLst>
            <pc:docMk/>
            <pc:sldMk cId="2326191926" sldId="1482"/>
            <ac:spMk id="56321" creationId="{00000000-0000-0000-0000-000000000000}"/>
          </ac:spMkLst>
        </pc:spChg>
      </pc:sldChg>
      <pc:sldChg chg="modSp">
        <pc:chgData name="Ariel Ramos Ortega" userId="dc888f79-3b0f-4869-a2fb-5a707cdabd7b" providerId="ADAL" clId="{D1631EC6-CE22-1640-9F82-39C3020B14FF}" dt="2020-06-05T20:30:38.607" v="47"/>
        <pc:sldMkLst>
          <pc:docMk/>
          <pc:sldMk cId="3559046168" sldId="1483"/>
        </pc:sldMkLst>
        <pc:spChg chg="mod">
          <ac:chgData name="Ariel Ramos Ortega" userId="dc888f79-3b0f-4869-a2fb-5a707cdabd7b" providerId="ADAL" clId="{D1631EC6-CE22-1640-9F82-39C3020B14FF}" dt="2020-06-05T20:29:11.946" v="21"/>
          <ac:spMkLst>
            <pc:docMk/>
            <pc:sldMk cId="3559046168" sldId="1483"/>
            <ac:spMk id="6146" creationId="{00000000-0000-0000-0000-000000000000}"/>
          </ac:spMkLst>
        </pc:spChg>
        <pc:spChg chg="mod">
          <ac:chgData name="Ariel Ramos Ortega" userId="dc888f79-3b0f-4869-a2fb-5a707cdabd7b" providerId="ADAL" clId="{D1631EC6-CE22-1640-9F82-39C3020B14FF}" dt="2020-06-05T20:29:16.828" v="22"/>
          <ac:spMkLst>
            <pc:docMk/>
            <pc:sldMk cId="3559046168" sldId="1483"/>
            <ac:spMk id="6147" creationId="{00000000-0000-0000-0000-000000000000}"/>
          </ac:spMkLst>
        </pc:spChg>
        <pc:graphicFrameChg chg="mod modGraphic">
          <ac:chgData name="Ariel Ramos Ortega" userId="dc888f79-3b0f-4869-a2fb-5a707cdabd7b" providerId="ADAL" clId="{D1631EC6-CE22-1640-9F82-39C3020B14FF}" dt="2020-06-05T20:30:38.607" v="47"/>
          <ac:graphicFrameMkLst>
            <pc:docMk/>
            <pc:sldMk cId="3559046168" sldId="1483"/>
            <ac:graphicFrameMk id="7" creationId="{00000000-0000-0000-0000-000000000000}"/>
          </ac:graphicFrameMkLst>
        </pc:graphicFrameChg>
      </pc:sldChg>
    </pc:docChg>
  </pc:docChgLst>
  <pc:docChgLst>
    <pc:chgData name="Gloriana Carrillo Campos" userId="c9490811-8b3c-4908-821e-39b65b913e1a" providerId="ADAL" clId="{872420EC-C00B-41FA-B2BE-0C367A7C88A8}"/>
    <pc:docChg chg="modSld">
      <pc:chgData name="Gloriana Carrillo Campos" userId="c9490811-8b3c-4908-821e-39b65b913e1a" providerId="ADAL" clId="{872420EC-C00B-41FA-B2BE-0C367A7C88A8}" dt="2020-06-02T18:04:49.431" v="97" actId="1076"/>
      <pc:docMkLst>
        <pc:docMk/>
      </pc:docMkLst>
      <pc:sldChg chg="modSp">
        <pc:chgData name="Gloriana Carrillo Campos" userId="c9490811-8b3c-4908-821e-39b65b913e1a" providerId="ADAL" clId="{872420EC-C00B-41FA-B2BE-0C367A7C88A8}" dt="2020-06-02T18:04:35.191" v="96" actId="2062"/>
        <pc:sldMkLst>
          <pc:docMk/>
          <pc:sldMk cId="111192384" sldId="860"/>
        </pc:sldMkLst>
        <pc:graphicFrameChg chg="modGraphic">
          <ac:chgData name="Gloriana Carrillo Campos" userId="c9490811-8b3c-4908-821e-39b65b913e1a" providerId="ADAL" clId="{872420EC-C00B-41FA-B2BE-0C367A7C88A8}" dt="2020-06-02T18:04:35.191" v="96" actId="2062"/>
          <ac:graphicFrameMkLst>
            <pc:docMk/>
            <pc:sldMk cId="111192384" sldId="860"/>
            <ac:graphicFrameMk id="3" creationId="{2203BE17-8BB3-DF41-A2CF-06DE014D1956}"/>
          </ac:graphicFrameMkLst>
        </pc:graphicFrameChg>
      </pc:sldChg>
      <pc:sldChg chg="modSp">
        <pc:chgData name="Gloriana Carrillo Campos" userId="c9490811-8b3c-4908-821e-39b65b913e1a" providerId="ADAL" clId="{872420EC-C00B-41FA-B2BE-0C367A7C88A8}" dt="2020-06-02T18:04:49.431" v="97" actId="1076"/>
        <pc:sldMkLst>
          <pc:docMk/>
          <pc:sldMk cId="3943937825" sldId="1108"/>
        </pc:sldMkLst>
        <pc:picChg chg="mod">
          <ac:chgData name="Gloriana Carrillo Campos" userId="c9490811-8b3c-4908-821e-39b65b913e1a" providerId="ADAL" clId="{872420EC-C00B-41FA-B2BE-0C367A7C88A8}" dt="2020-06-02T18:04:49.431" v="97" actId="1076"/>
          <ac:picMkLst>
            <pc:docMk/>
            <pc:sldMk cId="3943937825" sldId="1108"/>
            <ac:picMk id="5" creationId="{79CC965C-E9DD-0740-9101-544EE00163EF}"/>
          </ac:picMkLst>
        </pc:picChg>
      </pc:sldChg>
      <pc:sldChg chg="modSp">
        <pc:chgData name="Gloriana Carrillo Campos" userId="c9490811-8b3c-4908-821e-39b65b913e1a" providerId="ADAL" clId="{872420EC-C00B-41FA-B2BE-0C367A7C88A8}" dt="2020-06-02T16:21:12.763" v="3" actId="20577"/>
        <pc:sldMkLst>
          <pc:docMk/>
          <pc:sldMk cId="4215459012" sldId="1189"/>
        </pc:sldMkLst>
        <pc:spChg chg="mod">
          <ac:chgData name="Gloriana Carrillo Campos" userId="c9490811-8b3c-4908-821e-39b65b913e1a" providerId="ADAL" clId="{872420EC-C00B-41FA-B2BE-0C367A7C88A8}" dt="2020-06-02T16:21:12.763" v="3" actId="20577"/>
          <ac:spMkLst>
            <pc:docMk/>
            <pc:sldMk cId="4215459012" sldId="1189"/>
            <ac:spMk id="3" creationId="{C02AA8F8-1E43-384B-8982-C0BB94049B5C}"/>
          </ac:spMkLst>
        </pc:spChg>
        <pc:spChg chg="mod">
          <ac:chgData name="Gloriana Carrillo Campos" userId="c9490811-8b3c-4908-821e-39b65b913e1a" providerId="ADAL" clId="{872420EC-C00B-41FA-B2BE-0C367A7C88A8}" dt="2020-06-02T16:18:40.053" v="2" actId="1076"/>
          <ac:spMkLst>
            <pc:docMk/>
            <pc:sldMk cId="4215459012" sldId="1189"/>
            <ac:spMk id="6" creationId="{EE0E6282-25CD-2741-9C99-7622D723E531}"/>
          </ac:spMkLst>
        </pc:spChg>
      </pc:sldChg>
      <pc:sldChg chg="modSp">
        <pc:chgData name="Gloriana Carrillo Campos" userId="c9490811-8b3c-4908-821e-39b65b913e1a" providerId="ADAL" clId="{872420EC-C00B-41FA-B2BE-0C367A7C88A8}" dt="2020-06-02T16:35:27.028" v="22" actId="255"/>
        <pc:sldMkLst>
          <pc:docMk/>
          <pc:sldMk cId="262308121" sldId="1277"/>
        </pc:sldMkLst>
        <pc:spChg chg="mod">
          <ac:chgData name="Gloriana Carrillo Campos" userId="c9490811-8b3c-4908-821e-39b65b913e1a" providerId="ADAL" clId="{872420EC-C00B-41FA-B2BE-0C367A7C88A8}" dt="2020-06-02T16:35:27.028" v="22" actId="255"/>
          <ac:spMkLst>
            <pc:docMk/>
            <pc:sldMk cId="262308121" sldId="1277"/>
            <ac:spMk id="6" creationId="{E9C46833-E955-ED49-A1A7-6F4B2A8C6897}"/>
          </ac:spMkLst>
        </pc:spChg>
        <pc:picChg chg="mod">
          <ac:chgData name="Gloriana Carrillo Campos" userId="c9490811-8b3c-4908-821e-39b65b913e1a" providerId="ADAL" clId="{872420EC-C00B-41FA-B2BE-0C367A7C88A8}" dt="2020-06-02T16:35:21.292" v="21" actId="1076"/>
          <ac:picMkLst>
            <pc:docMk/>
            <pc:sldMk cId="262308121" sldId="1277"/>
            <ac:picMk id="8" creationId="{D0A3D867-D0BE-C94A-9BD3-CA0A14119D54}"/>
          </ac:picMkLst>
        </pc:picChg>
      </pc:sldChg>
      <pc:sldChg chg="modSp">
        <pc:chgData name="Gloriana Carrillo Campos" userId="c9490811-8b3c-4908-821e-39b65b913e1a" providerId="ADAL" clId="{872420EC-C00B-41FA-B2BE-0C367A7C88A8}" dt="2020-06-02T16:42:59.571" v="36" actId="1076"/>
        <pc:sldMkLst>
          <pc:docMk/>
          <pc:sldMk cId="1331031089" sldId="1312"/>
        </pc:sldMkLst>
        <pc:picChg chg="mod">
          <ac:chgData name="Gloriana Carrillo Campos" userId="c9490811-8b3c-4908-821e-39b65b913e1a" providerId="ADAL" clId="{872420EC-C00B-41FA-B2BE-0C367A7C88A8}" dt="2020-06-02T16:42:59.571" v="36" actId="1076"/>
          <ac:picMkLst>
            <pc:docMk/>
            <pc:sldMk cId="1331031089" sldId="1312"/>
            <ac:picMk id="4" creationId="{BF748312-E5A4-6543-8E1C-6D73DEBF935B}"/>
          </ac:picMkLst>
        </pc:picChg>
      </pc:sldChg>
      <pc:sldChg chg="modSp">
        <pc:chgData name="Gloriana Carrillo Campos" userId="c9490811-8b3c-4908-821e-39b65b913e1a" providerId="ADAL" clId="{872420EC-C00B-41FA-B2BE-0C367A7C88A8}" dt="2020-06-02T16:15:38.071" v="1" actId="1076"/>
        <pc:sldMkLst>
          <pc:docMk/>
          <pc:sldMk cId="1995151817" sldId="1427"/>
        </pc:sldMkLst>
        <pc:spChg chg="mod">
          <ac:chgData name="Gloriana Carrillo Campos" userId="c9490811-8b3c-4908-821e-39b65b913e1a" providerId="ADAL" clId="{872420EC-C00B-41FA-B2BE-0C367A7C88A8}" dt="2020-06-02T16:15:32.301" v="0" actId="255"/>
          <ac:spMkLst>
            <pc:docMk/>
            <pc:sldMk cId="1995151817" sldId="1427"/>
            <ac:spMk id="5" creationId="{7C50DC70-2C3D-754B-BF3D-BECB529EC234}"/>
          </ac:spMkLst>
        </pc:spChg>
        <pc:spChg chg="mod">
          <ac:chgData name="Gloriana Carrillo Campos" userId="c9490811-8b3c-4908-821e-39b65b913e1a" providerId="ADAL" clId="{872420EC-C00B-41FA-B2BE-0C367A7C88A8}" dt="2020-06-02T16:15:38.071" v="1" actId="1076"/>
          <ac:spMkLst>
            <pc:docMk/>
            <pc:sldMk cId="1995151817" sldId="1427"/>
            <ac:spMk id="6" creationId="{2062C1EF-305D-3148-8E4D-A7457923E797}"/>
          </ac:spMkLst>
        </pc:spChg>
      </pc:sldChg>
      <pc:sldChg chg="modSp">
        <pc:chgData name="Gloriana Carrillo Campos" userId="c9490811-8b3c-4908-821e-39b65b913e1a" providerId="ADAL" clId="{872420EC-C00B-41FA-B2BE-0C367A7C88A8}" dt="2020-06-02T16:22:16.468" v="4" actId="1076"/>
        <pc:sldMkLst>
          <pc:docMk/>
          <pc:sldMk cId="1729297283" sldId="1434"/>
        </pc:sldMkLst>
        <pc:spChg chg="mod">
          <ac:chgData name="Gloriana Carrillo Campos" userId="c9490811-8b3c-4908-821e-39b65b913e1a" providerId="ADAL" clId="{872420EC-C00B-41FA-B2BE-0C367A7C88A8}" dt="2020-06-02T16:22:16.468" v="4" actId="1076"/>
          <ac:spMkLst>
            <pc:docMk/>
            <pc:sldMk cId="1729297283" sldId="1434"/>
            <ac:spMk id="6" creationId="{51B22678-E006-FD46-8500-D6ADF6C21132}"/>
          </ac:spMkLst>
        </pc:spChg>
      </pc:sldChg>
      <pc:sldChg chg="modSp">
        <pc:chgData name="Gloriana Carrillo Campos" userId="c9490811-8b3c-4908-821e-39b65b913e1a" providerId="ADAL" clId="{872420EC-C00B-41FA-B2BE-0C367A7C88A8}" dt="2020-06-02T16:22:48.851" v="5" actId="1076"/>
        <pc:sldMkLst>
          <pc:docMk/>
          <pc:sldMk cId="3412277119" sldId="1436"/>
        </pc:sldMkLst>
        <pc:spChg chg="mod">
          <ac:chgData name="Gloriana Carrillo Campos" userId="c9490811-8b3c-4908-821e-39b65b913e1a" providerId="ADAL" clId="{872420EC-C00B-41FA-B2BE-0C367A7C88A8}" dt="2020-06-02T16:22:48.851" v="5" actId="1076"/>
          <ac:spMkLst>
            <pc:docMk/>
            <pc:sldMk cId="3412277119" sldId="1436"/>
            <ac:spMk id="6" creationId="{7842DAC9-E661-BB45-9473-83E12DDD77AA}"/>
          </ac:spMkLst>
        </pc:spChg>
      </pc:sldChg>
      <pc:sldChg chg="modSp">
        <pc:chgData name="Gloriana Carrillo Campos" userId="c9490811-8b3c-4908-821e-39b65b913e1a" providerId="ADAL" clId="{872420EC-C00B-41FA-B2BE-0C367A7C88A8}" dt="2020-06-02T16:23:11.047" v="6" actId="255"/>
        <pc:sldMkLst>
          <pc:docMk/>
          <pc:sldMk cId="3216686667" sldId="1438"/>
        </pc:sldMkLst>
        <pc:spChg chg="mod">
          <ac:chgData name="Gloriana Carrillo Campos" userId="c9490811-8b3c-4908-821e-39b65b913e1a" providerId="ADAL" clId="{872420EC-C00B-41FA-B2BE-0C367A7C88A8}" dt="2020-06-02T16:23:11.047" v="6" actId="255"/>
          <ac:spMkLst>
            <pc:docMk/>
            <pc:sldMk cId="3216686667" sldId="1438"/>
            <ac:spMk id="5" creationId="{F06458D2-75D7-A341-B439-A0D1BD2853CE}"/>
          </ac:spMkLst>
        </pc:spChg>
      </pc:sldChg>
      <pc:sldChg chg="modSp">
        <pc:chgData name="Gloriana Carrillo Campos" userId="c9490811-8b3c-4908-821e-39b65b913e1a" providerId="ADAL" clId="{872420EC-C00B-41FA-B2BE-0C367A7C88A8}" dt="2020-06-02T16:23:49.324" v="8" actId="1076"/>
        <pc:sldMkLst>
          <pc:docMk/>
          <pc:sldMk cId="3925117356" sldId="1439"/>
        </pc:sldMkLst>
        <pc:spChg chg="mod">
          <ac:chgData name="Gloriana Carrillo Campos" userId="c9490811-8b3c-4908-821e-39b65b913e1a" providerId="ADAL" clId="{872420EC-C00B-41FA-B2BE-0C367A7C88A8}" dt="2020-06-02T16:23:43.188" v="7" actId="255"/>
          <ac:spMkLst>
            <pc:docMk/>
            <pc:sldMk cId="3925117356" sldId="1439"/>
            <ac:spMk id="4" creationId="{7D7B5514-7520-084B-AEDA-136CB9D8C50B}"/>
          </ac:spMkLst>
        </pc:spChg>
        <pc:graphicFrameChg chg="mod">
          <ac:chgData name="Gloriana Carrillo Campos" userId="c9490811-8b3c-4908-821e-39b65b913e1a" providerId="ADAL" clId="{872420EC-C00B-41FA-B2BE-0C367A7C88A8}" dt="2020-06-02T16:23:49.324" v="8" actId="1076"/>
          <ac:graphicFrameMkLst>
            <pc:docMk/>
            <pc:sldMk cId="3925117356" sldId="1439"/>
            <ac:graphicFrameMk id="6" creationId="{C87CA511-1C3B-304B-892F-5B20EF78F2C4}"/>
          </ac:graphicFrameMkLst>
        </pc:graphicFrameChg>
      </pc:sldChg>
      <pc:sldChg chg="modSp">
        <pc:chgData name="Gloriana Carrillo Campos" userId="c9490811-8b3c-4908-821e-39b65b913e1a" providerId="ADAL" clId="{872420EC-C00B-41FA-B2BE-0C367A7C88A8}" dt="2020-06-02T16:24:11.371" v="9" actId="1076"/>
        <pc:sldMkLst>
          <pc:docMk/>
          <pc:sldMk cId="1111170934" sldId="1440"/>
        </pc:sldMkLst>
        <pc:picChg chg="mod">
          <ac:chgData name="Gloriana Carrillo Campos" userId="c9490811-8b3c-4908-821e-39b65b913e1a" providerId="ADAL" clId="{872420EC-C00B-41FA-B2BE-0C367A7C88A8}" dt="2020-06-02T16:24:11.371" v="9" actId="1076"/>
          <ac:picMkLst>
            <pc:docMk/>
            <pc:sldMk cId="1111170934" sldId="1440"/>
            <ac:picMk id="8" creationId="{01568BD0-1836-9E45-9543-DDCBB931BFA0}"/>
          </ac:picMkLst>
        </pc:picChg>
      </pc:sldChg>
      <pc:sldChg chg="modSp">
        <pc:chgData name="Gloriana Carrillo Campos" userId="c9490811-8b3c-4908-821e-39b65b913e1a" providerId="ADAL" clId="{872420EC-C00B-41FA-B2BE-0C367A7C88A8}" dt="2020-06-02T16:24:35.172" v="10" actId="1076"/>
        <pc:sldMkLst>
          <pc:docMk/>
          <pc:sldMk cId="1798506244" sldId="1441"/>
        </pc:sldMkLst>
        <pc:picChg chg="mod">
          <ac:chgData name="Gloriana Carrillo Campos" userId="c9490811-8b3c-4908-821e-39b65b913e1a" providerId="ADAL" clId="{872420EC-C00B-41FA-B2BE-0C367A7C88A8}" dt="2020-06-02T16:24:35.172" v="10" actId="1076"/>
          <ac:picMkLst>
            <pc:docMk/>
            <pc:sldMk cId="1798506244" sldId="1441"/>
            <ac:picMk id="7" creationId="{0EA253EB-3A96-3D48-B5EE-CFA609C65AA8}"/>
          </ac:picMkLst>
        </pc:picChg>
      </pc:sldChg>
      <pc:sldChg chg="modSp">
        <pc:chgData name="Gloriana Carrillo Campos" userId="c9490811-8b3c-4908-821e-39b65b913e1a" providerId="ADAL" clId="{872420EC-C00B-41FA-B2BE-0C367A7C88A8}" dt="2020-06-02T16:28:00.574" v="17"/>
        <pc:sldMkLst>
          <pc:docMk/>
          <pc:sldMk cId="2438338663" sldId="1444"/>
        </pc:sldMkLst>
        <pc:spChg chg="mod">
          <ac:chgData name="Gloriana Carrillo Campos" userId="c9490811-8b3c-4908-821e-39b65b913e1a" providerId="ADAL" clId="{872420EC-C00B-41FA-B2BE-0C367A7C88A8}" dt="2020-06-02T16:28:00.574" v="17"/>
          <ac:spMkLst>
            <pc:docMk/>
            <pc:sldMk cId="2438338663" sldId="1444"/>
            <ac:spMk id="3" creationId="{C02AA8F8-1E43-384B-8982-C0BB94049B5C}"/>
          </ac:spMkLst>
        </pc:spChg>
      </pc:sldChg>
      <pc:sldChg chg="modSp">
        <pc:chgData name="Gloriana Carrillo Campos" userId="c9490811-8b3c-4908-821e-39b65b913e1a" providerId="ADAL" clId="{872420EC-C00B-41FA-B2BE-0C367A7C88A8}" dt="2020-06-02T16:29:16.012" v="20" actId="1076"/>
        <pc:sldMkLst>
          <pc:docMk/>
          <pc:sldMk cId="907753964" sldId="1446"/>
        </pc:sldMkLst>
        <pc:spChg chg="mod">
          <ac:chgData name="Gloriana Carrillo Campos" userId="c9490811-8b3c-4908-821e-39b65b913e1a" providerId="ADAL" clId="{872420EC-C00B-41FA-B2BE-0C367A7C88A8}" dt="2020-06-02T16:29:11.878" v="19" actId="255"/>
          <ac:spMkLst>
            <pc:docMk/>
            <pc:sldMk cId="907753964" sldId="1446"/>
            <ac:spMk id="5" creationId="{7060DDF2-7B53-CA40-82CA-CFCBFBF9995F}"/>
          </ac:spMkLst>
        </pc:spChg>
        <pc:picChg chg="mod">
          <ac:chgData name="Gloriana Carrillo Campos" userId="c9490811-8b3c-4908-821e-39b65b913e1a" providerId="ADAL" clId="{872420EC-C00B-41FA-B2BE-0C367A7C88A8}" dt="2020-06-02T16:29:16.012" v="20" actId="1076"/>
          <ac:picMkLst>
            <pc:docMk/>
            <pc:sldMk cId="907753964" sldId="1446"/>
            <ac:picMk id="8" creationId="{7F91701B-F65E-974D-82B1-99917330E016}"/>
          </ac:picMkLst>
        </pc:picChg>
      </pc:sldChg>
      <pc:sldChg chg="modSp">
        <pc:chgData name="Gloriana Carrillo Campos" userId="c9490811-8b3c-4908-821e-39b65b913e1a" providerId="ADAL" clId="{872420EC-C00B-41FA-B2BE-0C367A7C88A8}" dt="2020-06-02T16:38:44.896" v="24" actId="255"/>
        <pc:sldMkLst>
          <pc:docMk/>
          <pc:sldMk cId="1492600851" sldId="1451"/>
        </pc:sldMkLst>
        <pc:spChg chg="mod">
          <ac:chgData name="Gloriana Carrillo Campos" userId="c9490811-8b3c-4908-821e-39b65b913e1a" providerId="ADAL" clId="{872420EC-C00B-41FA-B2BE-0C367A7C88A8}" dt="2020-06-02T16:38:44.896" v="24" actId="255"/>
          <ac:spMkLst>
            <pc:docMk/>
            <pc:sldMk cId="1492600851" sldId="1451"/>
            <ac:spMk id="3" creationId="{C02AA8F8-1E43-384B-8982-C0BB94049B5C}"/>
          </ac:spMkLst>
        </pc:spChg>
      </pc:sldChg>
      <pc:sldChg chg="modSp">
        <pc:chgData name="Gloriana Carrillo Campos" userId="c9490811-8b3c-4908-821e-39b65b913e1a" providerId="ADAL" clId="{872420EC-C00B-41FA-B2BE-0C367A7C88A8}" dt="2020-06-02T16:40:47.462" v="27" actId="255"/>
        <pc:sldMkLst>
          <pc:docMk/>
          <pc:sldMk cId="2204140661" sldId="1452"/>
        </pc:sldMkLst>
        <pc:spChg chg="mod">
          <ac:chgData name="Gloriana Carrillo Campos" userId="c9490811-8b3c-4908-821e-39b65b913e1a" providerId="ADAL" clId="{872420EC-C00B-41FA-B2BE-0C367A7C88A8}" dt="2020-06-02T16:40:47.462" v="27" actId="255"/>
          <ac:spMkLst>
            <pc:docMk/>
            <pc:sldMk cId="2204140661" sldId="1452"/>
            <ac:spMk id="3" creationId="{C02AA8F8-1E43-384B-8982-C0BB94049B5C}"/>
          </ac:spMkLst>
        </pc:spChg>
      </pc:sldChg>
      <pc:sldChg chg="modSp">
        <pc:chgData name="Gloriana Carrillo Campos" userId="c9490811-8b3c-4908-821e-39b65b913e1a" providerId="ADAL" clId="{872420EC-C00B-41FA-B2BE-0C367A7C88A8}" dt="2020-06-02T16:41:08.970" v="28" actId="1076"/>
        <pc:sldMkLst>
          <pc:docMk/>
          <pc:sldMk cId="1944506920" sldId="1453"/>
        </pc:sldMkLst>
        <pc:spChg chg="mod">
          <ac:chgData name="Gloriana Carrillo Campos" userId="c9490811-8b3c-4908-821e-39b65b913e1a" providerId="ADAL" clId="{872420EC-C00B-41FA-B2BE-0C367A7C88A8}" dt="2020-06-02T16:41:08.970" v="28" actId="1076"/>
          <ac:spMkLst>
            <pc:docMk/>
            <pc:sldMk cId="1944506920" sldId="1453"/>
            <ac:spMk id="6" creationId="{DAD4556B-6EEB-E840-A1A5-0CD4BBC8BBE4}"/>
          </ac:spMkLst>
        </pc:spChg>
      </pc:sldChg>
      <pc:sldChg chg="modSp">
        <pc:chgData name="Gloriana Carrillo Campos" userId="c9490811-8b3c-4908-821e-39b65b913e1a" providerId="ADAL" clId="{872420EC-C00B-41FA-B2BE-0C367A7C88A8}" dt="2020-06-02T16:45:21.661" v="40" actId="1076"/>
        <pc:sldMkLst>
          <pc:docMk/>
          <pc:sldMk cId="2275192922" sldId="1457"/>
        </pc:sldMkLst>
        <pc:spChg chg="mod">
          <ac:chgData name="Gloriana Carrillo Campos" userId="c9490811-8b3c-4908-821e-39b65b913e1a" providerId="ADAL" clId="{872420EC-C00B-41FA-B2BE-0C367A7C88A8}" dt="2020-06-02T16:45:21.661" v="40" actId="1076"/>
          <ac:spMkLst>
            <pc:docMk/>
            <pc:sldMk cId="2275192922" sldId="1457"/>
            <ac:spMk id="3" creationId="{C02AA8F8-1E43-384B-8982-C0BB94049B5C}"/>
          </ac:spMkLst>
        </pc:spChg>
        <pc:spChg chg="mod">
          <ac:chgData name="Gloriana Carrillo Campos" userId="c9490811-8b3c-4908-821e-39b65b913e1a" providerId="ADAL" clId="{872420EC-C00B-41FA-B2BE-0C367A7C88A8}" dt="2020-06-02T16:45:18.662" v="39" actId="1076"/>
          <ac:spMkLst>
            <pc:docMk/>
            <pc:sldMk cId="2275192922" sldId="1457"/>
            <ac:spMk id="4" creationId="{135DF914-53E4-5949-B469-59E8F00959E7}"/>
          </ac:spMkLst>
        </pc:spChg>
      </pc:sldChg>
      <pc:sldChg chg="modSp">
        <pc:chgData name="Gloriana Carrillo Campos" userId="c9490811-8b3c-4908-821e-39b65b913e1a" providerId="ADAL" clId="{872420EC-C00B-41FA-B2BE-0C367A7C88A8}" dt="2020-06-02T16:46:16.108" v="61" actId="1036"/>
        <pc:sldMkLst>
          <pc:docMk/>
          <pc:sldMk cId="1510369742" sldId="1459"/>
        </pc:sldMkLst>
        <pc:spChg chg="mod">
          <ac:chgData name="Gloriana Carrillo Campos" userId="c9490811-8b3c-4908-821e-39b65b913e1a" providerId="ADAL" clId="{872420EC-C00B-41FA-B2BE-0C367A7C88A8}" dt="2020-06-02T16:46:06.946" v="44" actId="1076"/>
          <ac:spMkLst>
            <pc:docMk/>
            <pc:sldMk cId="1510369742" sldId="1459"/>
            <ac:spMk id="3" creationId="{C02AA8F8-1E43-384B-8982-C0BB94049B5C}"/>
          </ac:spMkLst>
        </pc:spChg>
        <pc:spChg chg="mod">
          <ac:chgData name="Gloriana Carrillo Campos" userId="c9490811-8b3c-4908-821e-39b65b913e1a" providerId="ADAL" clId="{872420EC-C00B-41FA-B2BE-0C367A7C88A8}" dt="2020-06-02T16:46:04.837" v="43" actId="1076"/>
          <ac:spMkLst>
            <pc:docMk/>
            <pc:sldMk cId="1510369742" sldId="1459"/>
            <ac:spMk id="4" creationId="{CDEA7D99-48EF-4A45-94DF-A0993FE58ACE}"/>
          </ac:spMkLst>
        </pc:spChg>
        <pc:spChg chg="mod">
          <ac:chgData name="Gloriana Carrillo Campos" userId="c9490811-8b3c-4908-821e-39b65b913e1a" providerId="ADAL" clId="{872420EC-C00B-41FA-B2BE-0C367A7C88A8}" dt="2020-06-02T16:46:16.108" v="61" actId="1036"/>
          <ac:spMkLst>
            <pc:docMk/>
            <pc:sldMk cId="1510369742" sldId="1459"/>
            <ac:spMk id="6" creationId="{58EEDF06-5EEE-0040-A137-30715B021E20}"/>
          </ac:spMkLst>
        </pc:spChg>
      </pc:sldChg>
      <pc:sldChg chg="modSp">
        <pc:chgData name="Gloriana Carrillo Campos" userId="c9490811-8b3c-4908-821e-39b65b913e1a" providerId="ADAL" clId="{872420EC-C00B-41FA-B2BE-0C367A7C88A8}" dt="2020-06-02T16:46:28.125" v="62" actId="1076"/>
        <pc:sldMkLst>
          <pc:docMk/>
          <pc:sldMk cId="2522509168" sldId="1460"/>
        </pc:sldMkLst>
        <pc:picChg chg="mod">
          <ac:chgData name="Gloriana Carrillo Campos" userId="c9490811-8b3c-4908-821e-39b65b913e1a" providerId="ADAL" clId="{872420EC-C00B-41FA-B2BE-0C367A7C88A8}" dt="2020-06-02T16:46:28.125" v="62" actId="1076"/>
          <ac:picMkLst>
            <pc:docMk/>
            <pc:sldMk cId="2522509168" sldId="1460"/>
            <ac:picMk id="8" creationId="{C01C5CEB-D897-F145-B8A0-E3E9FE0B3379}"/>
          </ac:picMkLst>
        </pc:picChg>
      </pc:sldChg>
      <pc:sldChg chg="modSp">
        <pc:chgData name="Gloriana Carrillo Campos" userId="c9490811-8b3c-4908-821e-39b65b913e1a" providerId="ADAL" clId="{872420EC-C00B-41FA-B2BE-0C367A7C88A8}" dt="2020-06-02T16:46:55.196" v="71" actId="1035"/>
        <pc:sldMkLst>
          <pc:docMk/>
          <pc:sldMk cId="4118491773" sldId="1461"/>
        </pc:sldMkLst>
        <pc:spChg chg="mod">
          <ac:chgData name="Gloriana Carrillo Campos" userId="c9490811-8b3c-4908-821e-39b65b913e1a" providerId="ADAL" clId="{872420EC-C00B-41FA-B2BE-0C367A7C88A8}" dt="2020-06-02T16:46:55.196" v="71" actId="1035"/>
          <ac:spMkLst>
            <pc:docMk/>
            <pc:sldMk cId="4118491773" sldId="1461"/>
            <ac:spMk id="3" creationId="{C02AA8F8-1E43-384B-8982-C0BB94049B5C}"/>
          </ac:spMkLst>
        </pc:spChg>
        <pc:spChg chg="mod">
          <ac:chgData name="Gloriana Carrillo Campos" userId="c9490811-8b3c-4908-821e-39b65b913e1a" providerId="ADAL" clId="{872420EC-C00B-41FA-B2BE-0C367A7C88A8}" dt="2020-06-02T16:46:50.522" v="64" actId="1076"/>
          <ac:spMkLst>
            <pc:docMk/>
            <pc:sldMk cId="4118491773" sldId="1461"/>
            <ac:spMk id="5" creationId="{3A8BA0F2-43E5-5840-B12D-29068B0E71EA}"/>
          </ac:spMkLst>
        </pc:spChg>
        <pc:spChg chg="mod">
          <ac:chgData name="Gloriana Carrillo Campos" userId="c9490811-8b3c-4908-821e-39b65b913e1a" providerId="ADAL" clId="{872420EC-C00B-41FA-B2BE-0C367A7C88A8}" dt="2020-06-02T16:46:46.684" v="63" actId="1076"/>
          <ac:spMkLst>
            <pc:docMk/>
            <pc:sldMk cId="4118491773" sldId="1461"/>
            <ac:spMk id="7" creationId="{3B003A9D-B5E7-C747-B70A-6B43EAD25FA7}"/>
          </ac:spMkLst>
        </pc:spChg>
      </pc:sldChg>
      <pc:sldChg chg="modSp">
        <pc:chgData name="Gloriana Carrillo Campos" userId="c9490811-8b3c-4908-821e-39b65b913e1a" providerId="ADAL" clId="{872420EC-C00B-41FA-B2BE-0C367A7C88A8}" dt="2020-06-02T16:48:39.418" v="73" actId="1076"/>
        <pc:sldMkLst>
          <pc:docMk/>
          <pc:sldMk cId="1254951745" sldId="1462"/>
        </pc:sldMkLst>
        <pc:spChg chg="mod">
          <ac:chgData name="Gloriana Carrillo Campos" userId="c9490811-8b3c-4908-821e-39b65b913e1a" providerId="ADAL" clId="{872420EC-C00B-41FA-B2BE-0C367A7C88A8}" dt="2020-06-02T16:48:39.418" v="73" actId="1076"/>
          <ac:spMkLst>
            <pc:docMk/>
            <pc:sldMk cId="1254951745" sldId="1462"/>
            <ac:spMk id="3" creationId="{C02AA8F8-1E43-384B-8982-C0BB94049B5C}"/>
          </ac:spMkLst>
        </pc:spChg>
        <pc:spChg chg="mod">
          <ac:chgData name="Gloriana Carrillo Campos" userId="c9490811-8b3c-4908-821e-39b65b913e1a" providerId="ADAL" clId="{872420EC-C00B-41FA-B2BE-0C367A7C88A8}" dt="2020-06-02T16:48:36.498" v="72" actId="1076"/>
          <ac:spMkLst>
            <pc:docMk/>
            <pc:sldMk cId="1254951745" sldId="1462"/>
            <ac:spMk id="5" creationId="{3A8BA0F2-43E5-5840-B12D-29068B0E71EA}"/>
          </ac:spMkLst>
        </pc:spChg>
      </pc:sldChg>
      <pc:sldChg chg="modSp">
        <pc:chgData name="Gloriana Carrillo Campos" userId="c9490811-8b3c-4908-821e-39b65b913e1a" providerId="ADAL" clId="{872420EC-C00B-41FA-B2BE-0C367A7C88A8}" dt="2020-06-02T16:49:33.697" v="74" actId="1076"/>
        <pc:sldMkLst>
          <pc:docMk/>
          <pc:sldMk cId="2177660720" sldId="1465"/>
        </pc:sldMkLst>
        <pc:spChg chg="mod">
          <ac:chgData name="Gloriana Carrillo Campos" userId="c9490811-8b3c-4908-821e-39b65b913e1a" providerId="ADAL" clId="{872420EC-C00B-41FA-B2BE-0C367A7C88A8}" dt="2020-06-02T16:49:33.697" v="74" actId="1076"/>
          <ac:spMkLst>
            <pc:docMk/>
            <pc:sldMk cId="2177660720" sldId="1465"/>
            <ac:spMk id="7" creationId="{5A990C45-165C-AC4F-A533-448CCE688682}"/>
          </ac:spMkLst>
        </pc:spChg>
      </pc:sldChg>
      <pc:sldChg chg="modSp">
        <pc:chgData name="Gloriana Carrillo Campos" userId="c9490811-8b3c-4908-821e-39b65b913e1a" providerId="ADAL" clId="{872420EC-C00B-41FA-B2BE-0C367A7C88A8}" dt="2020-06-02T16:49:53.669" v="83" actId="1036"/>
        <pc:sldMkLst>
          <pc:docMk/>
          <pc:sldMk cId="395585222" sldId="1469"/>
        </pc:sldMkLst>
        <pc:spChg chg="mod">
          <ac:chgData name="Gloriana Carrillo Campos" userId="c9490811-8b3c-4908-821e-39b65b913e1a" providerId="ADAL" clId="{872420EC-C00B-41FA-B2BE-0C367A7C88A8}" dt="2020-06-02T16:49:53.669" v="83" actId="1036"/>
          <ac:spMkLst>
            <pc:docMk/>
            <pc:sldMk cId="395585222" sldId="1469"/>
            <ac:spMk id="3" creationId="{C02AA8F8-1E43-384B-8982-C0BB94049B5C}"/>
          </ac:spMkLst>
        </pc:spChg>
        <pc:spChg chg="mod">
          <ac:chgData name="Gloriana Carrillo Campos" userId="c9490811-8b3c-4908-821e-39b65b913e1a" providerId="ADAL" clId="{872420EC-C00B-41FA-B2BE-0C367A7C88A8}" dt="2020-06-02T16:49:53.669" v="83" actId="1036"/>
          <ac:spMkLst>
            <pc:docMk/>
            <pc:sldMk cId="395585222" sldId="1469"/>
            <ac:spMk id="5" creationId="{924DF2C1-B1AC-0449-BA9A-F8AB5AF0DF80}"/>
          </ac:spMkLst>
        </pc:spChg>
      </pc:sldChg>
      <pc:sldChg chg="modSp">
        <pc:chgData name="Gloriana Carrillo Campos" userId="c9490811-8b3c-4908-821e-39b65b913e1a" providerId="ADAL" clId="{872420EC-C00B-41FA-B2BE-0C367A7C88A8}" dt="2020-06-02T16:50:14.140" v="89" actId="1036"/>
        <pc:sldMkLst>
          <pc:docMk/>
          <pc:sldMk cId="1877713000" sldId="1470"/>
        </pc:sldMkLst>
        <pc:spChg chg="mod">
          <ac:chgData name="Gloriana Carrillo Campos" userId="c9490811-8b3c-4908-821e-39b65b913e1a" providerId="ADAL" clId="{872420EC-C00B-41FA-B2BE-0C367A7C88A8}" dt="2020-06-02T16:50:14.140" v="89" actId="1036"/>
          <ac:spMkLst>
            <pc:docMk/>
            <pc:sldMk cId="1877713000" sldId="1470"/>
            <ac:spMk id="3" creationId="{C02AA8F8-1E43-384B-8982-C0BB94049B5C}"/>
          </ac:spMkLst>
        </pc:spChg>
        <pc:spChg chg="mod">
          <ac:chgData name="Gloriana Carrillo Campos" userId="c9490811-8b3c-4908-821e-39b65b913e1a" providerId="ADAL" clId="{872420EC-C00B-41FA-B2BE-0C367A7C88A8}" dt="2020-06-02T16:50:14.140" v="89" actId="1036"/>
          <ac:spMkLst>
            <pc:docMk/>
            <pc:sldMk cId="1877713000" sldId="1470"/>
            <ac:spMk id="4" creationId="{6C1F91CE-3A84-4E44-AF83-2DCF5C944D77}"/>
          </ac:spMkLst>
        </pc:spChg>
      </pc:sldChg>
      <pc:sldChg chg="modSp">
        <pc:chgData name="Gloriana Carrillo Campos" userId="c9490811-8b3c-4908-821e-39b65b913e1a" providerId="ADAL" clId="{872420EC-C00B-41FA-B2BE-0C367A7C88A8}" dt="2020-06-02T16:51:19.094" v="91" actId="1076"/>
        <pc:sldMkLst>
          <pc:docMk/>
          <pc:sldMk cId="1959516960" sldId="1474"/>
        </pc:sldMkLst>
        <pc:spChg chg="mod">
          <ac:chgData name="Gloriana Carrillo Campos" userId="c9490811-8b3c-4908-821e-39b65b913e1a" providerId="ADAL" clId="{872420EC-C00B-41FA-B2BE-0C367A7C88A8}" dt="2020-06-02T16:51:19.094" v="91" actId="1076"/>
          <ac:spMkLst>
            <pc:docMk/>
            <pc:sldMk cId="1959516960" sldId="1474"/>
            <ac:spMk id="3" creationId="{C02AA8F8-1E43-384B-8982-C0BB94049B5C}"/>
          </ac:spMkLst>
        </pc:spChg>
        <pc:spChg chg="mod">
          <ac:chgData name="Gloriana Carrillo Campos" userId="c9490811-8b3c-4908-821e-39b65b913e1a" providerId="ADAL" clId="{872420EC-C00B-41FA-B2BE-0C367A7C88A8}" dt="2020-06-02T16:51:15.803" v="90" actId="1076"/>
          <ac:spMkLst>
            <pc:docMk/>
            <pc:sldMk cId="1959516960" sldId="1474"/>
            <ac:spMk id="5" creationId="{3AA580CB-5D14-F842-A73B-AF8F5D878FFC}"/>
          </ac:spMkLst>
        </pc:spChg>
      </pc:sldChg>
      <pc:sldChg chg="modSp">
        <pc:chgData name="Gloriana Carrillo Campos" userId="c9490811-8b3c-4908-821e-39b65b913e1a" providerId="ADAL" clId="{872420EC-C00B-41FA-B2BE-0C367A7C88A8}" dt="2020-06-02T16:51:35.763" v="92" actId="1076"/>
        <pc:sldMkLst>
          <pc:docMk/>
          <pc:sldMk cId="32882632" sldId="1475"/>
        </pc:sldMkLst>
        <pc:spChg chg="mod">
          <ac:chgData name="Gloriana Carrillo Campos" userId="c9490811-8b3c-4908-821e-39b65b913e1a" providerId="ADAL" clId="{872420EC-C00B-41FA-B2BE-0C367A7C88A8}" dt="2020-06-02T16:51:35.763" v="92" actId="1076"/>
          <ac:spMkLst>
            <pc:docMk/>
            <pc:sldMk cId="32882632" sldId="1475"/>
            <ac:spMk id="6" creationId="{5847F9FA-A241-D540-B3C1-A068034D3202}"/>
          </ac:spMkLst>
        </pc:spChg>
      </pc:sldChg>
      <pc:sldChg chg="modSp">
        <pc:chgData name="Gloriana Carrillo Campos" userId="c9490811-8b3c-4908-821e-39b65b913e1a" providerId="ADAL" clId="{872420EC-C00B-41FA-B2BE-0C367A7C88A8}" dt="2020-06-02T16:51:49.047" v="93" actId="1076"/>
        <pc:sldMkLst>
          <pc:docMk/>
          <pc:sldMk cId="3325388710" sldId="1476"/>
        </pc:sldMkLst>
        <pc:spChg chg="mod">
          <ac:chgData name="Gloriana Carrillo Campos" userId="c9490811-8b3c-4908-821e-39b65b913e1a" providerId="ADAL" clId="{872420EC-C00B-41FA-B2BE-0C367A7C88A8}" dt="2020-06-02T16:51:49.047" v="93" actId="1076"/>
          <ac:spMkLst>
            <pc:docMk/>
            <pc:sldMk cId="3325388710" sldId="1476"/>
            <ac:spMk id="7" creationId="{08087044-193F-C544-8587-50072677AA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5/31/2021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‹Nº›</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spcBef>
                <a:spcPts val="0"/>
              </a:spcBef>
            </a:pPr>
            <a:r>
              <a:rPr lang="es-419">
                <a:solidFill>
                  <a:schemeClr val="accent5">
                    <a:lumMod val="40000"/>
                    <a:lumOff val="60000"/>
                  </a:schemeClr>
                </a:solidFill>
              </a:rPr>
              <a:t>Redes empresariales, seguridad y automatización v7.0 (ENSA)</a:t>
            </a:r>
          </a:p>
          <a:p>
            <a:pPr rtl="0">
              <a:spcBef>
                <a:spcPts val="0"/>
              </a:spcBef>
            </a:pPr>
            <a:r>
              <a:rPr lang="es-419">
                <a:solidFill>
                  <a:schemeClr val="accent5">
                    <a:lumMod val="40000"/>
                    <a:lumOff val="60000"/>
                  </a:schemeClr>
                </a:solidFill>
              </a:rPr>
              <a:t>Módulo 10: Administración de redes</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a:p>
            <a:pPr rtl="0"/>
            <a:r>
              <a:rPr lang="es-419"/>
              <a:t>10.2.1 - Descripción general de LLDP</a:t>
            </a:r>
          </a:p>
        </p:txBody>
      </p:sp>
      <p:sp>
        <p:nvSpPr>
          <p:cNvPr id="4" name="Slide Number Placeholder 3"/>
          <p:cNvSpPr>
            <a:spLocks noGrp="1"/>
          </p:cNvSpPr>
          <p:nvPr>
            <p:ph type="sldNum" sz="quarter" idx="5"/>
          </p:nvPr>
        </p:nvSpPr>
        <p:spPr/>
        <p:txBody>
          <a:bodyPr/>
          <a:lstStyle/>
          <a:p>
            <a:pPr rtl="0"/>
            <a:fld id="{5641018C-6CAF-B84E-B92C-ECB119457FBA}" type="slidenum">
              <a:rPr/>
              <a:pPr rtl="0"/>
              <a:t>10</a:t>
            </a:fld>
            <a:endParaRPr/>
          </a:p>
        </p:txBody>
      </p:sp>
    </p:spTree>
    <p:extLst>
      <p:ext uri="{BB962C8B-B14F-4D97-AF65-F5344CB8AC3E}">
        <p14:creationId xmlns=""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a:p>
            <a:pPr rtl="0"/>
            <a:r>
              <a:rPr lang="es-419"/>
              <a:t>10.2.2 - Configuración y verificación del LLDP</a:t>
            </a:r>
          </a:p>
        </p:txBody>
      </p:sp>
      <p:sp>
        <p:nvSpPr>
          <p:cNvPr id="4" name="Slide Number Placeholder 3"/>
          <p:cNvSpPr>
            <a:spLocks noGrp="1"/>
          </p:cNvSpPr>
          <p:nvPr>
            <p:ph type="sldNum" sz="quarter" idx="5"/>
          </p:nvPr>
        </p:nvSpPr>
        <p:spPr/>
        <p:txBody>
          <a:bodyPr/>
          <a:lstStyle/>
          <a:p>
            <a:pPr rtl="0"/>
            <a:fld id="{5641018C-6CAF-B84E-B92C-ECB119457FBA}" type="slidenum">
              <a:rPr/>
              <a:pPr rtl="0"/>
              <a:t>11</a:t>
            </a:fld>
            <a:endParaRPr/>
          </a:p>
        </p:txBody>
      </p:sp>
    </p:spTree>
    <p:extLst>
      <p:ext uri="{BB962C8B-B14F-4D97-AF65-F5344CB8AC3E}">
        <p14:creationId xmlns="" xmlns:p14="http://schemas.microsoft.com/office/powerpoint/2010/main" val="266152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a:p>
            <a:pPr rtl="0"/>
            <a:r>
              <a:rPr lang="es-419"/>
              <a:t>10.2.3 - Detección de dispositivos mediante LLDP</a:t>
            </a:r>
          </a:p>
        </p:txBody>
      </p:sp>
      <p:sp>
        <p:nvSpPr>
          <p:cNvPr id="4" name="Slide Number Placeholder 3"/>
          <p:cNvSpPr>
            <a:spLocks noGrp="1"/>
          </p:cNvSpPr>
          <p:nvPr>
            <p:ph type="sldNum" sz="quarter" idx="5"/>
          </p:nvPr>
        </p:nvSpPr>
        <p:spPr/>
        <p:txBody>
          <a:bodyPr/>
          <a:lstStyle/>
          <a:p>
            <a:pPr rtl="0"/>
            <a:fld id="{5641018C-6CAF-B84E-B92C-ECB119457FBA}" type="slidenum">
              <a:rPr/>
              <a:pPr rtl="0"/>
              <a:t>12</a:t>
            </a:fld>
            <a:endParaRPr/>
          </a:p>
        </p:txBody>
      </p:sp>
    </p:spTree>
    <p:extLst>
      <p:ext uri="{BB962C8B-B14F-4D97-AF65-F5344CB8AC3E}">
        <p14:creationId xmlns="" xmlns:p14="http://schemas.microsoft.com/office/powerpoint/2010/main" val="273326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a:p>
            <a:pPr rtl="0"/>
            <a:r>
              <a:rPr lang="es-419"/>
              <a:t>10.2.3 - Detección de dispositivos mediante LLDP (Cont.)</a:t>
            </a:r>
          </a:p>
          <a:p>
            <a:pPr rtl="0"/>
            <a:r>
              <a:rPr lang="es-419"/>
              <a:t>10.2.4 - Verificador de sintaxis: Configuración y verificación del LLDP</a:t>
            </a:r>
          </a:p>
          <a:p>
            <a:pPr rtl="0"/>
            <a:r>
              <a:rPr lang="es-419"/>
              <a:t>10.2.5 - Compruebe su comprensión - Comparar CDP y LLDP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13</a:t>
            </a:fld>
            <a:endParaRPr/>
          </a:p>
        </p:txBody>
      </p:sp>
    </p:spTree>
    <p:extLst>
      <p:ext uri="{BB962C8B-B14F-4D97-AF65-F5344CB8AC3E}">
        <p14:creationId xmlns="" xmlns:p14="http://schemas.microsoft.com/office/powerpoint/2010/main" val="4300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a:p>
            <a:pPr rtl="0"/>
            <a:r>
              <a:rPr lang="es-419"/>
              <a:t>10.2.6 - </a:t>
            </a:r>
            <a:r>
              <a:rPr lang="es-419" sz="1200"/>
              <a:t>Packet Tracer - Usar LLDP para mapear una red</a:t>
            </a:r>
          </a:p>
        </p:txBody>
      </p:sp>
      <p:sp>
        <p:nvSpPr>
          <p:cNvPr id="4" name="Slide Number Placeholder 3"/>
          <p:cNvSpPr>
            <a:spLocks noGrp="1"/>
          </p:cNvSpPr>
          <p:nvPr>
            <p:ph type="sldNum" sz="quarter" idx="5"/>
          </p:nvPr>
        </p:nvSpPr>
        <p:spPr/>
        <p:txBody>
          <a:bodyPr/>
          <a:lstStyle/>
          <a:p>
            <a:pPr rtl="0"/>
            <a:fld id="{5641018C-6CAF-B84E-B92C-ECB119457FBA}" type="slidenum">
              <a:rPr/>
              <a:pPr rtl="0"/>
              <a:t>14</a:t>
            </a:fld>
            <a:endParaRPr/>
          </a:p>
        </p:txBody>
      </p:sp>
    </p:spTree>
    <p:extLst>
      <p:ext uri="{BB962C8B-B14F-4D97-AF65-F5344CB8AC3E}">
        <p14:creationId xmlns="" xmlns:p14="http://schemas.microsoft.com/office/powerpoint/2010/main" val="252642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p:txBody>
      </p:sp>
      <p:sp>
        <p:nvSpPr>
          <p:cNvPr id="4" name="Slide Number Placeholder 3"/>
          <p:cNvSpPr>
            <a:spLocks noGrp="1"/>
          </p:cNvSpPr>
          <p:nvPr>
            <p:ph type="sldNum" sz="quarter" idx="10"/>
          </p:nvPr>
        </p:nvSpPr>
        <p:spPr/>
        <p:txBody>
          <a:bodyPr/>
          <a:lstStyle/>
          <a:p>
            <a:pPr rtl="0"/>
            <a:fld id="{5641018C-6CAF-B84E-B92C-ECB119457FBA}" type="slidenum">
              <a:rPr/>
              <a:pPr rtl="0"/>
              <a:t>15</a:t>
            </a:fld>
            <a:endParaRPr/>
          </a:p>
        </p:txBody>
      </p:sp>
    </p:spTree>
    <p:extLst>
      <p:ext uri="{BB962C8B-B14F-4D97-AF65-F5344CB8AC3E}">
        <p14:creationId xmlns=""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10.3.1 - Servicios de tiempo y calendario</a:t>
            </a:r>
          </a:p>
        </p:txBody>
      </p:sp>
      <p:sp>
        <p:nvSpPr>
          <p:cNvPr id="4" name="Slide Number Placeholder 3"/>
          <p:cNvSpPr>
            <a:spLocks noGrp="1"/>
          </p:cNvSpPr>
          <p:nvPr>
            <p:ph type="sldNum" sz="quarter" idx="5"/>
          </p:nvPr>
        </p:nvSpPr>
        <p:spPr/>
        <p:txBody>
          <a:bodyPr/>
          <a:lstStyle/>
          <a:p>
            <a:pPr rtl="0"/>
            <a:fld id="{5641018C-6CAF-B84E-B92C-ECB119457FBA}" type="slidenum">
              <a:rPr/>
              <a:pPr rtl="0"/>
              <a:t>16</a:t>
            </a:fld>
            <a:endParaRPr/>
          </a:p>
        </p:txBody>
      </p:sp>
    </p:spTree>
    <p:extLst>
      <p:ext uri="{BB962C8B-B14F-4D97-AF65-F5344CB8AC3E}">
        <p14:creationId xmlns=""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10.3.1 - Servicios de tiempo y calendario (continuación)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17</a:t>
            </a:fld>
            <a:endParaRPr/>
          </a:p>
        </p:txBody>
      </p:sp>
    </p:spTree>
    <p:extLst>
      <p:ext uri="{BB962C8B-B14F-4D97-AF65-F5344CB8AC3E}">
        <p14:creationId xmlns="" xmlns:p14="http://schemas.microsoft.com/office/powerpoint/2010/main" val="127601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10.3.2 - Operación NTP</a:t>
            </a:r>
          </a:p>
        </p:txBody>
      </p:sp>
      <p:sp>
        <p:nvSpPr>
          <p:cNvPr id="4" name="Slide Number Placeholder 3"/>
          <p:cNvSpPr>
            <a:spLocks noGrp="1"/>
          </p:cNvSpPr>
          <p:nvPr>
            <p:ph type="sldNum" sz="quarter" idx="5"/>
          </p:nvPr>
        </p:nvSpPr>
        <p:spPr/>
        <p:txBody>
          <a:bodyPr/>
          <a:lstStyle/>
          <a:p>
            <a:pPr rtl="0"/>
            <a:fld id="{5641018C-6CAF-B84E-B92C-ECB119457FBA}" type="slidenum">
              <a:rPr/>
              <a:pPr rtl="0"/>
              <a:t>18</a:t>
            </a:fld>
            <a:endParaRPr/>
          </a:p>
        </p:txBody>
      </p:sp>
    </p:spTree>
    <p:extLst>
      <p:ext uri="{BB962C8B-B14F-4D97-AF65-F5344CB8AC3E}">
        <p14:creationId xmlns="" xmlns:p14="http://schemas.microsoft.com/office/powerpoint/2010/main" val="384884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10.3.2 - Operación NTP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19</a:t>
            </a:fld>
            <a:endParaRPr/>
          </a:p>
        </p:txBody>
      </p:sp>
    </p:spTree>
    <p:extLst>
      <p:ext uri="{BB962C8B-B14F-4D97-AF65-F5344CB8AC3E}">
        <p14:creationId xmlns="" xmlns:p14="http://schemas.microsoft.com/office/powerpoint/2010/main" val="420830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buFontTx/>
              <a:buNone/>
            </a:pPr>
            <a:r>
              <a:rPr lang="es-419"/>
              <a:t>10.0 Introducción</a:t>
            </a:r>
          </a:p>
          <a:p>
            <a:pPr rtl="0">
              <a:buFontTx/>
              <a:buNone/>
            </a:pPr>
            <a:r>
              <a:rPr lang="es-419"/>
              <a:t>10.0.2 – ¿Qué aprenderé a hacer en este módulo?</a:t>
            </a:r>
          </a:p>
        </p:txBody>
      </p:sp>
    </p:spTree>
    <p:extLst>
      <p:ext uri="{BB962C8B-B14F-4D97-AF65-F5344CB8AC3E}">
        <p14:creationId xmlns=""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10.3.3 - Configuración y verificación del NTP</a:t>
            </a:r>
          </a:p>
        </p:txBody>
      </p:sp>
      <p:sp>
        <p:nvSpPr>
          <p:cNvPr id="4" name="Slide Number Placeholder 3"/>
          <p:cNvSpPr>
            <a:spLocks noGrp="1"/>
          </p:cNvSpPr>
          <p:nvPr>
            <p:ph type="sldNum" sz="quarter" idx="5"/>
          </p:nvPr>
        </p:nvSpPr>
        <p:spPr/>
        <p:txBody>
          <a:bodyPr/>
          <a:lstStyle/>
          <a:p>
            <a:pPr rtl="0"/>
            <a:fld id="{5641018C-6CAF-B84E-B92C-ECB119457FBA}" type="slidenum">
              <a:rPr/>
              <a:pPr rtl="0"/>
              <a:t>20</a:t>
            </a:fld>
            <a:endParaRPr/>
          </a:p>
        </p:txBody>
      </p:sp>
    </p:spTree>
    <p:extLst>
      <p:ext uri="{BB962C8B-B14F-4D97-AF65-F5344CB8AC3E}">
        <p14:creationId xmlns="" xmlns:p14="http://schemas.microsoft.com/office/powerpoint/2010/main" val="156501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10.3.3 - Configurar y verificar NTP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21</a:t>
            </a:fld>
            <a:endParaRPr/>
          </a:p>
        </p:txBody>
      </p:sp>
    </p:spTree>
    <p:extLst>
      <p:ext uri="{BB962C8B-B14F-4D97-AF65-F5344CB8AC3E}">
        <p14:creationId xmlns="" xmlns:p14="http://schemas.microsoft.com/office/powerpoint/2010/main" val="142915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10.3.3 - Configurar y verificar NTP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22</a:t>
            </a:fld>
            <a:endParaRPr/>
          </a:p>
        </p:txBody>
      </p:sp>
    </p:spTree>
    <p:extLst>
      <p:ext uri="{BB962C8B-B14F-4D97-AF65-F5344CB8AC3E}">
        <p14:creationId xmlns="" xmlns:p14="http://schemas.microsoft.com/office/powerpoint/2010/main" val="3688742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10.3 - NTP</a:t>
            </a:r>
          </a:p>
          <a:p>
            <a:pPr rtl="0"/>
            <a:r>
              <a:rPr lang="es-419"/>
              <a:t>10.3.4 - </a:t>
            </a:r>
            <a:r>
              <a:rPr lang="es-419" sz="1200"/>
              <a:t>Packet Tracer - Configuración y verificación del NTP</a:t>
            </a:r>
          </a:p>
        </p:txBody>
      </p:sp>
      <p:sp>
        <p:nvSpPr>
          <p:cNvPr id="4" name="Slide Number Placeholder 3"/>
          <p:cNvSpPr>
            <a:spLocks noGrp="1"/>
          </p:cNvSpPr>
          <p:nvPr>
            <p:ph type="sldNum" sz="quarter" idx="5"/>
          </p:nvPr>
        </p:nvSpPr>
        <p:spPr/>
        <p:txBody>
          <a:bodyPr/>
          <a:lstStyle/>
          <a:p>
            <a:pPr rtl="0"/>
            <a:fld id="{5641018C-6CAF-B84E-B92C-ECB119457FBA}" type="slidenum">
              <a:rPr/>
              <a:pPr rtl="0"/>
              <a:t>23</a:t>
            </a:fld>
            <a:endParaRPr/>
          </a:p>
        </p:txBody>
      </p:sp>
    </p:spTree>
    <p:extLst>
      <p:ext uri="{BB962C8B-B14F-4D97-AF65-F5344CB8AC3E}">
        <p14:creationId xmlns="" xmlns:p14="http://schemas.microsoft.com/office/powerpoint/2010/main" val="553034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p:txBody>
      </p:sp>
      <p:sp>
        <p:nvSpPr>
          <p:cNvPr id="4" name="Slide Number Placeholder 3"/>
          <p:cNvSpPr>
            <a:spLocks noGrp="1"/>
          </p:cNvSpPr>
          <p:nvPr>
            <p:ph type="sldNum" sz="quarter" idx="10"/>
          </p:nvPr>
        </p:nvSpPr>
        <p:spPr/>
        <p:txBody>
          <a:bodyPr/>
          <a:lstStyle/>
          <a:p>
            <a:pPr rtl="0"/>
            <a:fld id="{5641018C-6CAF-B84E-B92C-ECB119457FBA}" type="slidenum">
              <a:rPr/>
              <a:pPr rtl="0"/>
              <a:t>24</a:t>
            </a:fld>
            <a:endParaRPr/>
          </a:p>
        </p:txBody>
      </p:sp>
    </p:spTree>
    <p:extLst>
      <p:ext uri="{BB962C8B-B14F-4D97-AF65-F5344CB8AC3E}">
        <p14:creationId xmlns="" xmlns:p14="http://schemas.microsoft.com/office/powerpoint/2010/main" val="26683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10.4.1 - Introducción al SNMP</a:t>
            </a:r>
          </a:p>
        </p:txBody>
      </p:sp>
      <p:sp>
        <p:nvSpPr>
          <p:cNvPr id="4" name="Slide Number Placeholder 3"/>
          <p:cNvSpPr>
            <a:spLocks noGrp="1"/>
          </p:cNvSpPr>
          <p:nvPr>
            <p:ph type="sldNum" sz="quarter" idx="5"/>
          </p:nvPr>
        </p:nvSpPr>
        <p:spPr/>
        <p:txBody>
          <a:bodyPr/>
          <a:lstStyle/>
          <a:p>
            <a:pPr rtl="0"/>
            <a:fld id="{5641018C-6CAF-B84E-B92C-ECB119457FBA}" type="slidenum">
              <a:rPr/>
              <a:pPr rtl="0"/>
              <a:t>25</a:t>
            </a:fld>
            <a:endParaRPr/>
          </a:p>
        </p:txBody>
      </p:sp>
    </p:spTree>
    <p:extLst>
      <p:ext uri="{BB962C8B-B14F-4D97-AF65-F5344CB8AC3E}">
        <p14:creationId xmlns="" xmlns:p14="http://schemas.microsoft.com/office/powerpoint/2010/main" val="346335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10.4.1 - Introducción al SNMP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26</a:t>
            </a:fld>
            <a:endParaRPr/>
          </a:p>
        </p:txBody>
      </p:sp>
    </p:spTree>
    <p:extLst>
      <p:ext uri="{BB962C8B-B14F-4D97-AF65-F5344CB8AC3E}">
        <p14:creationId xmlns="" xmlns:p14="http://schemas.microsoft.com/office/powerpoint/2010/main" val="1830917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10.4.2 - Operación SNMP</a:t>
            </a:r>
          </a:p>
        </p:txBody>
      </p:sp>
      <p:sp>
        <p:nvSpPr>
          <p:cNvPr id="4" name="Slide Number Placeholder 3"/>
          <p:cNvSpPr>
            <a:spLocks noGrp="1"/>
          </p:cNvSpPr>
          <p:nvPr>
            <p:ph type="sldNum" sz="quarter" idx="5"/>
          </p:nvPr>
        </p:nvSpPr>
        <p:spPr/>
        <p:txBody>
          <a:bodyPr/>
          <a:lstStyle/>
          <a:p>
            <a:pPr rtl="0"/>
            <a:fld id="{5641018C-6CAF-B84E-B92C-ECB119457FBA}" type="slidenum">
              <a:rPr/>
              <a:pPr rtl="0"/>
              <a:t>27</a:t>
            </a:fld>
            <a:endParaRPr/>
          </a:p>
        </p:txBody>
      </p:sp>
    </p:spTree>
    <p:extLst>
      <p:ext uri="{BB962C8B-B14F-4D97-AF65-F5344CB8AC3E}">
        <p14:creationId xmlns="" xmlns:p14="http://schemas.microsoft.com/office/powerpoint/2010/main" val="3814444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10.4.2 - Operación SNMP (cont.)</a:t>
            </a:r>
          </a:p>
        </p:txBody>
      </p:sp>
      <p:sp>
        <p:nvSpPr>
          <p:cNvPr id="4" name="Slide Number Placeholder 3"/>
          <p:cNvSpPr>
            <a:spLocks noGrp="1"/>
          </p:cNvSpPr>
          <p:nvPr>
            <p:ph type="sldNum" sz="quarter" idx="5"/>
          </p:nvPr>
        </p:nvSpPr>
        <p:spPr/>
        <p:txBody>
          <a:bodyPr/>
          <a:lstStyle/>
          <a:p>
            <a:pPr rtl="0"/>
            <a:fld id="{5641018C-6CAF-B84E-B92C-ECB119457FBA}" type="slidenum">
              <a:rPr/>
              <a:pPr rtl="0"/>
              <a:t>28</a:t>
            </a:fld>
            <a:endParaRPr/>
          </a:p>
        </p:txBody>
      </p:sp>
    </p:spTree>
    <p:extLst>
      <p:ext uri="{BB962C8B-B14F-4D97-AF65-F5344CB8AC3E}">
        <p14:creationId xmlns="" xmlns:p14="http://schemas.microsoft.com/office/powerpoint/2010/main" val="3746923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10.4.3 - Traps del agente SNMP</a:t>
            </a:r>
          </a:p>
        </p:txBody>
      </p:sp>
      <p:sp>
        <p:nvSpPr>
          <p:cNvPr id="4" name="Slide Number Placeholder 3"/>
          <p:cNvSpPr>
            <a:spLocks noGrp="1"/>
          </p:cNvSpPr>
          <p:nvPr>
            <p:ph type="sldNum" sz="quarter" idx="5"/>
          </p:nvPr>
        </p:nvSpPr>
        <p:spPr/>
        <p:txBody>
          <a:bodyPr/>
          <a:lstStyle/>
          <a:p>
            <a:pPr rtl="0"/>
            <a:fld id="{5641018C-6CAF-B84E-B92C-ECB119457FBA}" type="slidenum">
              <a:rPr/>
              <a:pPr rtl="0"/>
              <a:t>29</a:t>
            </a:fld>
            <a:endParaRPr/>
          </a:p>
        </p:txBody>
      </p:sp>
    </p:spTree>
    <p:extLst>
      <p:ext uri="{BB962C8B-B14F-4D97-AF65-F5344CB8AC3E}">
        <p14:creationId xmlns="" xmlns:p14="http://schemas.microsoft.com/office/powerpoint/2010/main" val="65854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10.4.4 - Versiones de SNMP</a:t>
            </a:r>
          </a:p>
          <a:p>
            <a:pPr rtl="0"/>
            <a:r>
              <a:rPr lang="es-419"/>
              <a:t>10.4.5 - Compruebe su comprensión - Versiones SNMP</a:t>
            </a:r>
          </a:p>
        </p:txBody>
      </p:sp>
      <p:sp>
        <p:nvSpPr>
          <p:cNvPr id="4" name="Slide Number Placeholder 3"/>
          <p:cNvSpPr>
            <a:spLocks noGrp="1"/>
          </p:cNvSpPr>
          <p:nvPr>
            <p:ph type="sldNum" sz="quarter" idx="5"/>
          </p:nvPr>
        </p:nvSpPr>
        <p:spPr/>
        <p:txBody>
          <a:bodyPr/>
          <a:lstStyle/>
          <a:p>
            <a:pPr rtl="0"/>
            <a:fld id="{5641018C-6CAF-B84E-B92C-ECB119457FBA}" type="slidenum">
              <a:rPr/>
              <a:pPr rtl="0"/>
              <a:t>30</a:t>
            </a:fld>
            <a:endParaRPr/>
          </a:p>
        </p:txBody>
      </p:sp>
    </p:spTree>
    <p:extLst>
      <p:ext uri="{BB962C8B-B14F-4D97-AF65-F5344CB8AC3E}">
        <p14:creationId xmlns="" xmlns:p14="http://schemas.microsoft.com/office/powerpoint/2010/main" val="1403656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10.4.6 - Community Strings</a:t>
            </a:r>
          </a:p>
        </p:txBody>
      </p:sp>
      <p:sp>
        <p:nvSpPr>
          <p:cNvPr id="4" name="Slide Number Placeholder 3"/>
          <p:cNvSpPr>
            <a:spLocks noGrp="1"/>
          </p:cNvSpPr>
          <p:nvPr>
            <p:ph type="sldNum" sz="quarter" idx="5"/>
          </p:nvPr>
        </p:nvSpPr>
        <p:spPr/>
        <p:txBody>
          <a:bodyPr/>
          <a:lstStyle/>
          <a:p>
            <a:pPr rtl="0"/>
            <a:fld id="{5641018C-6CAF-B84E-B92C-ECB119457FBA}" type="slidenum">
              <a:rPr/>
              <a:pPr rtl="0"/>
              <a:t>31</a:t>
            </a:fld>
            <a:endParaRPr/>
          </a:p>
        </p:txBody>
      </p:sp>
    </p:spTree>
    <p:extLst>
      <p:ext uri="{BB962C8B-B14F-4D97-AF65-F5344CB8AC3E}">
        <p14:creationId xmlns="" xmlns:p14="http://schemas.microsoft.com/office/powerpoint/2010/main" val="3606611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10.4.7 - Id. de objeto MIB</a:t>
            </a:r>
          </a:p>
        </p:txBody>
      </p:sp>
      <p:sp>
        <p:nvSpPr>
          <p:cNvPr id="4" name="Slide Number Placeholder 3"/>
          <p:cNvSpPr>
            <a:spLocks noGrp="1"/>
          </p:cNvSpPr>
          <p:nvPr>
            <p:ph type="sldNum" sz="quarter" idx="5"/>
          </p:nvPr>
        </p:nvSpPr>
        <p:spPr/>
        <p:txBody>
          <a:bodyPr/>
          <a:lstStyle/>
          <a:p>
            <a:pPr rtl="0"/>
            <a:fld id="{5641018C-6CAF-B84E-B92C-ECB119457FBA}" type="slidenum">
              <a:rPr/>
              <a:pPr rtl="0"/>
              <a:t>32</a:t>
            </a:fld>
            <a:endParaRPr/>
          </a:p>
        </p:txBody>
      </p:sp>
    </p:spTree>
    <p:extLst>
      <p:ext uri="{BB962C8B-B14F-4D97-AF65-F5344CB8AC3E}">
        <p14:creationId xmlns="" xmlns:p14="http://schemas.microsoft.com/office/powerpoint/2010/main" val="873666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10.4.7 - Id. de objeto MIB (cont.)</a:t>
            </a:r>
          </a:p>
        </p:txBody>
      </p:sp>
      <p:sp>
        <p:nvSpPr>
          <p:cNvPr id="4" name="Slide Number Placeholder 3"/>
          <p:cNvSpPr>
            <a:spLocks noGrp="1"/>
          </p:cNvSpPr>
          <p:nvPr>
            <p:ph type="sldNum" sz="quarter" idx="5"/>
          </p:nvPr>
        </p:nvSpPr>
        <p:spPr/>
        <p:txBody>
          <a:bodyPr/>
          <a:lstStyle/>
          <a:p>
            <a:pPr rtl="0"/>
            <a:fld id="{5641018C-6CAF-B84E-B92C-ECB119457FBA}" type="slidenum">
              <a:rPr/>
              <a:pPr rtl="0"/>
              <a:t>33</a:t>
            </a:fld>
            <a:endParaRPr/>
          </a:p>
        </p:txBody>
      </p:sp>
    </p:spTree>
    <p:extLst>
      <p:ext uri="{BB962C8B-B14F-4D97-AF65-F5344CB8AC3E}">
        <p14:creationId xmlns="" xmlns:p14="http://schemas.microsoft.com/office/powerpoint/2010/main" val="106437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10.4.8 - Escenario de sondeo SNMP</a:t>
            </a:r>
          </a:p>
        </p:txBody>
      </p:sp>
      <p:sp>
        <p:nvSpPr>
          <p:cNvPr id="4" name="Slide Number Placeholder 3"/>
          <p:cNvSpPr>
            <a:spLocks noGrp="1"/>
          </p:cNvSpPr>
          <p:nvPr>
            <p:ph type="sldNum" sz="quarter" idx="5"/>
          </p:nvPr>
        </p:nvSpPr>
        <p:spPr/>
        <p:txBody>
          <a:bodyPr/>
          <a:lstStyle/>
          <a:p>
            <a:pPr rtl="0"/>
            <a:fld id="{5641018C-6CAF-B84E-B92C-ECB119457FBA}" type="slidenum">
              <a:rPr/>
              <a:pPr rtl="0"/>
              <a:t>34</a:t>
            </a:fld>
            <a:endParaRPr/>
          </a:p>
        </p:txBody>
      </p:sp>
    </p:spTree>
    <p:extLst>
      <p:ext uri="{BB962C8B-B14F-4D97-AF65-F5344CB8AC3E}">
        <p14:creationId xmlns="" xmlns:p14="http://schemas.microsoft.com/office/powerpoint/2010/main" val="724412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10.4.9 - Navegador de objeto SNMP</a:t>
            </a:r>
          </a:p>
        </p:txBody>
      </p:sp>
      <p:sp>
        <p:nvSpPr>
          <p:cNvPr id="4" name="Slide Number Placeholder 3"/>
          <p:cNvSpPr>
            <a:spLocks noGrp="1"/>
          </p:cNvSpPr>
          <p:nvPr>
            <p:ph type="sldNum" sz="quarter" idx="5"/>
          </p:nvPr>
        </p:nvSpPr>
        <p:spPr/>
        <p:txBody>
          <a:bodyPr/>
          <a:lstStyle/>
          <a:p>
            <a:pPr rtl="0"/>
            <a:fld id="{5641018C-6CAF-B84E-B92C-ECB119457FBA}" type="slidenum">
              <a:rPr/>
              <a:pPr rtl="0"/>
              <a:t>35</a:t>
            </a:fld>
            <a:endParaRPr/>
          </a:p>
        </p:txBody>
      </p:sp>
    </p:spTree>
    <p:extLst>
      <p:ext uri="{BB962C8B-B14F-4D97-AF65-F5344CB8AC3E}">
        <p14:creationId xmlns="" xmlns:p14="http://schemas.microsoft.com/office/powerpoint/2010/main" val="3368892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10.4 - SNMP</a:t>
            </a:r>
          </a:p>
          <a:p>
            <a:pPr rtl="0"/>
            <a:r>
              <a:rPr lang="es-419"/>
              <a:t>10.4.10 - </a:t>
            </a:r>
            <a:r>
              <a:rPr lang="es-419" sz="1200"/>
              <a:t>Lab -Investigación de Software de Monitoreo de Redes </a:t>
            </a:r>
          </a:p>
        </p:txBody>
      </p:sp>
      <p:sp>
        <p:nvSpPr>
          <p:cNvPr id="4" name="Slide Number Placeholder 3"/>
          <p:cNvSpPr>
            <a:spLocks noGrp="1"/>
          </p:cNvSpPr>
          <p:nvPr>
            <p:ph type="sldNum" sz="quarter" idx="5"/>
          </p:nvPr>
        </p:nvSpPr>
        <p:spPr/>
        <p:txBody>
          <a:bodyPr/>
          <a:lstStyle/>
          <a:p>
            <a:pPr rtl="0"/>
            <a:fld id="{5641018C-6CAF-B84E-B92C-ECB119457FBA}" type="slidenum">
              <a:rPr/>
              <a:pPr rtl="0"/>
              <a:t>36</a:t>
            </a:fld>
            <a:endParaRPr/>
          </a:p>
        </p:txBody>
      </p:sp>
    </p:spTree>
    <p:extLst>
      <p:ext uri="{BB962C8B-B14F-4D97-AF65-F5344CB8AC3E}">
        <p14:creationId xmlns="" xmlns:p14="http://schemas.microsoft.com/office/powerpoint/2010/main" val="1414620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37</a:t>
            </a:fld>
            <a:endParaRPr/>
          </a:p>
        </p:txBody>
      </p:sp>
    </p:spTree>
    <p:extLst>
      <p:ext uri="{BB962C8B-B14F-4D97-AF65-F5344CB8AC3E}">
        <p14:creationId xmlns="" xmlns:p14="http://schemas.microsoft.com/office/powerpoint/2010/main" val="2100883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10.5.1 - Introducción a Syslog</a:t>
            </a:r>
          </a:p>
        </p:txBody>
      </p:sp>
      <p:sp>
        <p:nvSpPr>
          <p:cNvPr id="4" name="Slide Number Placeholder 3"/>
          <p:cNvSpPr>
            <a:spLocks noGrp="1"/>
          </p:cNvSpPr>
          <p:nvPr>
            <p:ph type="sldNum" sz="quarter" idx="5"/>
          </p:nvPr>
        </p:nvSpPr>
        <p:spPr/>
        <p:txBody>
          <a:bodyPr/>
          <a:lstStyle/>
          <a:p>
            <a:pPr rtl="0"/>
            <a:fld id="{5641018C-6CAF-B84E-B92C-ECB119457FBA}" type="slidenum">
              <a:rPr/>
              <a:pPr rtl="0"/>
              <a:t>38</a:t>
            </a:fld>
            <a:endParaRPr/>
          </a:p>
        </p:txBody>
      </p:sp>
    </p:spTree>
    <p:extLst>
      <p:ext uri="{BB962C8B-B14F-4D97-AF65-F5344CB8AC3E}">
        <p14:creationId xmlns="" xmlns:p14="http://schemas.microsoft.com/office/powerpoint/2010/main" val="369308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10.5.2 - Operación Syslog</a:t>
            </a:r>
          </a:p>
        </p:txBody>
      </p:sp>
      <p:sp>
        <p:nvSpPr>
          <p:cNvPr id="4" name="Slide Number Placeholder 3"/>
          <p:cNvSpPr>
            <a:spLocks noGrp="1"/>
          </p:cNvSpPr>
          <p:nvPr>
            <p:ph type="sldNum" sz="quarter" idx="5"/>
          </p:nvPr>
        </p:nvSpPr>
        <p:spPr/>
        <p:txBody>
          <a:bodyPr/>
          <a:lstStyle/>
          <a:p>
            <a:pPr rtl="0"/>
            <a:fld id="{5641018C-6CAF-B84E-B92C-ECB119457FBA}" type="slidenum">
              <a:rPr/>
              <a:pPr rtl="0"/>
              <a:t>39</a:t>
            </a:fld>
            <a:endParaRPr/>
          </a:p>
        </p:txBody>
      </p:sp>
    </p:spTree>
    <p:extLst>
      <p:ext uri="{BB962C8B-B14F-4D97-AF65-F5344CB8AC3E}">
        <p14:creationId xmlns="" xmlns:p14="http://schemas.microsoft.com/office/powerpoint/2010/main" val="218616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a:p>
            <a:pPr rtl="0"/>
            <a:r>
              <a:rPr lang="es-419"/>
              <a:t>10.1.1 - Descripción general de CDP</a:t>
            </a:r>
          </a:p>
        </p:txBody>
      </p:sp>
      <p:sp>
        <p:nvSpPr>
          <p:cNvPr id="4" name="Slide Number Placeholder 3"/>
          <p:cNvSpPr>
            <a:spLocks noGrp="1"/>
          </p:cNvSpPr>
          <p:nvPr>
            <p:ph type="sldNum" sz="quarter" idx="5"/>
          </p:nvPr>
        </p:nvSpPr>
        <p:spPr/>
        <p:txBody>
          <a:bodyPr/>
          <a:lstStyle/>
          <a:p>
            <a:pPr rtl="0"/>
            <a:fld id="{5641018C-6CAF-B84E-B92C-ECB119457FBA}" type="slidenum">
              <a:rPr/>
              <a:pPr rtl="0"/>
              <a:t>4</a:t>
            </a:fld>
            <a:endParaRPr/>
          </a:p>
        </p:txBody>
      </p:sp>
    </p:spTree>
    <p:extLst>
      <p:ext uri="{BB962C8B-B14F-4D97-AF65-F5344CB8AC3E}">
        <p14:creationId xmlns=""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10.5.3 - Formato del mensaje de SysLog</a:t>
            </a:r>
          </a:p>
        </p:txBody>
      </p:sp>
      <p:sp>
        <p:nvSpPr>
          <p:cNvPr id="4" name="Slide Number Placeholder 3"/>
          <p:cNvSpPr>
            <a:spLocks noGrp="1"/>
          </p:cNvSpPr>
          <p:nvPr>
            <p:ph type="sldNum" sz="quarter" idx="5"/>
          </p:nvPr>
        </p:nvSpPr>
        <p:spPr/>
        <p:txBody>
          <a:bodyPr/>
          <a:lstStyle/>
          <a:p>
            <a:pPr rtl="0"/>
            <a:fld id="{5641018C-6CAF-B84E-B92C-ECB119457FBA}" type="slidenum">
              <a:rPr/>
              <a:pPr rtl="0"/>
              <a:t>40</a:t>
            </a:fld>
            <a:endParaRPr/>
          </a:p>
        </p:txBody>
      </p:sp>
    </p:spTree>
    <p:extLst>
      <p:ext uri="{BB962C8B-B14F-4D97-AF65-F5344CB8AC3E}">
        <p14:creationId xmlns="" xmlns:p14="http://schemas.microsoft.com/office/powerpoint/2010/main" val="4212160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10.5.4 - Instalaciones del Syslog</a:t>
            </a:r>
          </a:p>
        </p:txBody>
      </p:sp>
      <p:sp>
        <p:nvSpPr>
          <p:cNvPr id="4" name="Slide Number Placeholder 3"/>
          <p:cNvSpPr>
            <a:spLocks noGrp="1"/>
          </p:cNvSpPr>
          <p:nvPr>
            <p:ph type="sldNum" sz="quarter" idx="5"/>
          </p:nvPr>
        </p:nvSpPr>
        <p:spPr/>
        <p:txBody>
          <a:bodyPr/>
          <a:lstStyle/>
          <a:p>
            <a:pPr rtl="0"/>
            <a:fld id="{5641018C-6CAF-B84E-B92C-ECB119457FBA}" type="slidenum">
              <a:rPr/>
              <a:pPr rtl="0"/>
              <a:t>41</a:t>
            </a:fld>
            <a:endParaRPr/>
          </a:p>
        </p:txBody>
      </p:sp>
    </p:spTree>
    <p:extLst>
      <p:ext uri="{BB962C8B-B14F-4D97-AF65-F5344CB8AC3E}">
        <p14:creationId xmlns="" xmlns:p14="http://schemas.microsoft.com/office/powerpoint/2010/main" val="2491106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10.5.4 - Instalaciones de Syslog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42</a:t>
            </a:fld>
            <a:endParaRPr/>
          </a:p>
        </p:txBody>
      </p:sp>
    </p:spTree>
    <p:extLst>
      <p:ext uri="{BB962C8B-B14F-4D97-AF65-F5344CB8AC3E}">
        <p14:creationId xmlns="" xmlns:p14="http://schemas.microsoft.com/office/powerpoint/2010/main" val="53709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10.5 - Syslog</a:t>
            </a:r>
          </a:p>
          <a:p>
            <a:pPr rtl="0"/>
            <a:r>
              <a:rPr lang="es-419"/>
              <a:t>10.5.5 - </a:t>
            </a:r>
            <a:r>
              <a:rPr lang="es-419" sz="1200"/>
              <a:t>Configurar la marca de tiempo de Syslog</a:t>
            </a:r>
          </a:p>
          <a:p>
            <a:pPr rtl="0"/>
            <a:r>
              <a:rPr lang="es-419" sz="1200"/>
              <a:t>10.5.6 - Verifique su comprensión - Operación Syslog</a:t>
            </a:r>
          </a:p>
        </p:txBody>
      </p:sp>
      <p:sp>
        <p:nvSpPr>
          <p:cNvPr id="4" name="Slide Number Placeholder 3"/>
          <p:cNvSpPr>
            <a:spLocks noGrp="1"/>
          </p:cNvSpPr>
          <p:nvPr>
            <p:ph type="sldNum" sz="quarter" idx="5"/>
          </p:nvPr>
        </p:nvSpPr>
        <p:spPr/>
        <p:txBody>
          <a:bodyPr/>
          <a:lstStyle/>
          <a:p>
            <a:pPr rtl="0"/>
            <a:fld id="{5641018C-6CAF-B84E-B92C-ECB119457FBA}" type="slidenum">
              <a:rPr/>
              <a:pPr rtl="0"/>
              <a:t>43</a:t>
            </a:fld>
            <a:endParaRPr/>
          </a:p>
        </p:txBody>
      </p:sp>
    </p:spTree>
    <p:extLst>
      <p:ext uri="{BB962C8B-B14F-4D97-AF65-F5344CB8AC3E}">
        <p14:creationId xmlns="" xmlns:p14="http://schemas.microsoft.com/office/powerpoint/2010/main" val="968898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p:txBody>
      </p:sp>
      <p:sp>
        <p:nvSpPr>
          <p:cNvPr id="4" name="Slide Number Placeholder 3"/>
          <p:cNvSpPr>
            <a:spLocks noGrp="1"/>
          </p:cNvSpPr>
          <p:nvPr>
            <p:ph type="sldNum" sz="quarter" idx="10"/>
          </p:nvPr>
        </p:nvSpPr>
        <p:spPr/>
        <p:txBody>
          <a:bodyPr/>
          <a:lstStyle/>
          <a:p>
            <a:pPr rtl="0"/>
            <a:fld id="{5641018C-6CAF-B84E-B92C-ECB119457FBA}" type="slidenum">
              <a:rPr/>
              <a:pPr rtl="0"/>
              <a:t>44</a:t>
            </a:fld>
            <a:endParaRPr/>
          </a:p>
        </p:txBody>
      </p:sp>
    </p:spTree>
    <p:extLst>
      <p:ext uri="{BB962C8B-B14F-4D97-AF65-F5344CB8AC3E}">
        <p14:creationId xmlns="" xmlns:p14="http://schemas.microsoft.com/office/powerpoint/2010/main" val="4275580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10.6.1 - Sistemas de archivos del router</a:t>
            </a:r>
          </a:p>
        </p:txBody>
      </p:sp>
      <p:sp>
        <p:nvSpPr>
          <p:cNvPr id="4" name="Slide Number Placeholder 3"/>
          <p:cNvSpPr>
            <a:spLocks noGrp="1"/>
          </p:cNvSpPr>
          <p:nvPr>
            <p:ph type="sldNum" sz="quarter" idx="5"/>
          </p:nvPr>
        </p:nvSpPr>
        <p:spPr/>
        <p:txBody>
          <a:bodyPr/>
          <a:lstStyle/>
          <a:p>
            <a:pPr rtl="0"/>
            <a:fld id="{5641018C-6CAF-B84E-B92C-ECB119457FBA}" type="slidenum">
              <a:rPr/>
              <a:pPr rtl="0"/>
              <a:t>45</a:t>
            </a:fld>
            <a:endParaRPr/>
          </a:p>
        </p:txBody>
      </p:sp>
    </p:spTree>
    <p:extLst>
      <p:ext uri="{BB962C8B-B14F-4D97-AF65-F5344CB8AC3E}">
        <p14:creationId xmlns="" xmlns:p14="http://schemas.microsoft.com/office/powerpoint/2010/main" val="3961745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10.6.1 - Sistemas de archivos de enrutador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46</a:t>
            </a:fld>
            <a:endParaRPr/>
          </a:p>
        </p:txBody>
      </p:sp>
    </p:spTree>
    <p:extLst>
      <p:ext uri="{BB962C8B-B14F-4D97-AF65-F5344CB8AC3E}">
        <p14:creationId xmlns="" xmlns:p14="http://schemas.microsoft.com/office/powerpoint/2010/main" val="1507999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10.6.1 - Sistemas de archivos de enrutador (Cont.)</a:t>
            </a:r>
          </a:p>
        </p:txBody>
      </p:sp>
      <p:sp>
        <p:nvSpPr>
          <p:cNvPr id="4" name="Slide Number Placeholder 3"/>
          <p:cNvSpPr>
            <a:spLocks noGrp="1"/>
          </p:cNvSpPr>
          <p:nvPr>
            <p:ph type="sldNum" sz="quarter" idx="5"/>
          </p:nvPr>
        </p:nvSpPr>
        <p:spPr/>
        <p:txBody>
          <a:bodyPr/>
          <a:lstStyle/>
          <a:p>
            <a:pPr rtl="0"/>
            <a:fld id="{5641018C-6CAF-B84E-B92C-ECB119457FBA}" type="slidenum">
              <a:rPr/>
              <a:pPr rtl="0"/>
              <a:t>47</a:t>
            </a:fld>
            <a:endParaRPr/>
          </a:p>
        </p:txBody>
      </p:sp>
    </p:spTree>
    <p:extLst>
      <p:ext uri="{BB962C8B-B14F-4D97-AF65-F5344CB8AC3E}">
        <p14:creationId xmlns="" xmlns:p14="http://schemas.microsoft.com/office/powerpoint/2010/main" val="1236978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10.6.2 - Sistemas de archivos del switch</a:t>
            </a:r>
          </a:p>
        </p:txBody>
      </p:sp>
      <p:sp>
        <p:nvSpPr>
          <p:cNvPr id="4" name="Slide Number Placeholder 3"/>
          <p:cNvSpPr>
            <a:spLocks noGrp="1"/>
          </p:cNvSpPr>
          <p:nvPr>
            <p:ph type="sldNum" sz="quarter" idx="5"/>
          </p:nvPr>
        </p:nvSpPr>
        <p:spPr/>
        <p:txBody>
          <a:bodyPr/>
          <a:lstStyle/>
          <a:p>
            <a:pPr rtl="0"/>
            <a:fld id="{5641018C-6CAF-B84E-B92C-ECB119457FBA}" type="slidenum">
              <a:rPr/>
              <a:pPr rtl="0"/>
              <a:t>48</a:t>
            </a:fld>
            <a:endParaRPr/>
          </a:p>
        </p:txBody>
      </p:sp>
    </p:spTree>
    <p:extLst>
      <p:ext uri="{BB962C8B-B14F-4D97-AF65-F5344CB8AC3E}">
        <p14:creationId xmlns="" xmlns:p14="http://schemas.microsoft.com/office/powerpoint/2010/main" val="2426548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10.6.3 - </a:t>
            </a:r>
            <a:r>
              <a:rPr lang="es-419" sz="1200"/>
              <a:t>Usar un archivo de texto para realizar una copia de seguridad de una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49</a:t>
            </a:fld>
            <a:endParaRPr/>
          </a:p>
        </p:txBody>
      </p:sp>
    </p:spTree>
    <p:extLst>
      <p:ext uri="{BB962C8B-B14F-4D97-AF65-F5344CB8AC3E}">
        <p14:creationId xmlns="" xmlns:p14="http://schemas.microsoft.com/office/powerpoint/2010/main" val="174423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a:p>
            <a:pPr rtl="0"/>
            <a:r>
              <a:rPr lang="es-419"/>
              <a:t>10.1.2 - Configurar y verificar CDP</a:t>
            </a:r>
          </a:p>
        </p:txBody>
      </p:sp>
      <p:sp>
        <p:nvSpPr>
          <p:cNvPr id="4" name="Slide Number Placeholder 3"/>
          <p:cNvSpPr>
            <a:spLocks noGrp="1"/>
          </p:cNvSpPr>
          <p:nvPr>
            <p:ph type="sldNum" sz="quarter" idx="5"/>
          </p:nvPr>
        </p:nvSpPr>
        <p:spPr/>
        <p:txBody>
          <a:bodyPr/>
          <a:lstStyle/>
          <a:p>
            <a:pPr rtl="0"/>
            <a:fld id="{5641018C-6CAF-B84E-B92C-ECB119457FBA}" type="slidenum">
              <a:rPr/>
              <a:pPr rtl="0"/>
              <a:t>5</a:t>
            </a:fld>
            <a:endParaRPr/>
          </a:p>
        </p:txBody>
      </p:sp>
    </p:spTree>
    <p:extLst>
      <p:ext uri="{BB962C8B-B14F-4D97-AF65-F5344CB8AC3E}">
        <p14:creationId xmlns="" xmlns:p14="http://schemas.microsoft.com/office/powerpoint/2010/main" val="424889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10.6.4 - </a:t>
            </a:r>
            <a:r>
              <a:rPr lang="es-419" sz="1200"/>
              <a:t>Usar un archivo de texto para restaurar una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50</a:t>
            </a:fld>
            <a:endParaRPr/>
          </a:p>
        </p:txBody>
      </p:sp>
    </p:spTree>
    <p:extLst>
      <p:ext uri="{BB962C8B-B14F-4D97-AF65-F5344CB8AC3E}">
        <p14:creationId xmlns="" xmlns:p14="http://schemas.microsoft.com/office/powerpoint/2010/main" val="920907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10.6.5 - </a:t>
            </a:r>
            <a:r>
              <a:rPr lang="es-419" sz="1200"/>
              <a:t>Utilice un servidor TFTP para realizar la copia de seguridad de una configuración y restaurarla</a:t>
            </a:r>
          </a:p>
        </p:txBody>
      </p:sp>
      <p:sp>
        <p:nvSpPr>
          <p:cNvPr id="4" name="Slide Number Placeholder 3"/>
          <p:cNvSpPr>
            <a:spLocks noGrp="1"/>
          </p:cNvSpPr>
          <p:nvPr>
            <p:ph type="sldNum" sz="quarter" idx="5"/>
          </p:nvPr>
        </p:nvSpPr>
        <p:spPr/>
        <p:txBody>
          <a:bodyPr/>
          <a:lstStyle/>
          <a:p>
            <a:pPr rtl="0"/>
            <a:fld id="{5641018C-6CAF-B84E-B92C-ECB119457FBA}" type="slidenum">
              <a:rPr/>
              <a:pPr rtl="0"/>
              <a:t>51</a:t>
            </a:fld>
            <a:endParaRPr/>
          </a:p>
        </p:txBody>
      </p:sp>
    </p:spTree>
    <p:extLst>
      <p:ext uri="{BB962C8B-B14F-4D97-AF65-F5344CB8AC3E}">
        <p14:creationId xmlns="" xmlns:p14="http://schemas.microsoft.com/office/powerpoint/2010/main" val="3215078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10.6.6 - </a:t>
            </a:r>
            <a:r>
              <a:rPr lang="es-419" sz="1200"/>
              <a:t>Uso de puertos USB en un router Cisco</a:t>
            </a:r>
          </a:p>
        </p:txBody>
      </p:sp>
      <p:sp>
        <p:nvSpPr>
          <p:cNvPr id="4" name="Slide Number Placeholder 3"/>
          <p:cNvSpPr>
            <a:spLocks noGrp="1"/>
          </p:cNvSpPr>
          <p:nvPr>
            <p:ph type="sldNum" sz="quarter" idx="5"/>
          </p:nvPr>
        </p:nvSpPr>
        <p:spPr/>
        <p:txBody>
          <a:bodyPr/>
          <a:lstStyle/>
          <a:p>
            <a:pPr rtl="0"/>
            <a:fld id="{5641018C-6CAF-B84E-B92C-ECB119457FBA}" type="slidenum">
              <a:rPr/>
              <a:pPr rtl="0"/>
              <a:t>52</a:t>
            </a:fld>
            <a:endParaRPr/>
          </a:p>
        </p:txBody>
      </p:sp>
    </p:spTree>
    <p:extLst>
      <p:ext uri="{BB962C8B-B14F-4D97-AF65-F5344CB8AC3E}">
        <p14:creationId xmlns="" xmlns:p14="http://schemas.microsoft.com/office/powerpoint/2010/main" val="6817852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10.6.7 - </a:t>
            </a:r>
            <a:r>
              <a:rPr lang="es-419" sz="1200"/>
              <a:t>Uso de USB para realizar copias de seguridad y restaurar una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53</a:t>
            </a:fld>
            <a:endParaRPr/>
          </a:p>
        </p:txBody>
      </p:sp>
    </p:spTree>
    <p:extLst>
      <p:ext uri="{BB962C8B-B14F-4D97-AF65-F5344CB8AC3E}">
        <p14:creationId xmlns="" xmlns:p14="http://schemas.microsoft.com/office/powerpoint/2010/main" val="21927994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10.6.7 - </a:t>
            </a:r>
            <a:r>
              <a:rPr lang="es-419" sz="1200"/>
              <a:t>Uso de USB para realizar copias de seguridad y restaurar una configuración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54</a:t>
            </a:fld>
            <a:endParaRPr/>
          </a:p>
        </p:txBody>
      </p:sp>
    </p:spTree>
    <p:extLst>
      <p:ext uri="{BB962C8B-B14F-4D97-AF65-F5344CB8AC3E}">
        <p14:creationId xmlns="" xmlns:p14="http://schemas.microsoft.com/office/powerpoint/2010/main" val="33814375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10.6.8 - </a:t>
            </a:r>
            <a:r>
              <a:rPr lang="es-419" sz="1200"/>
              <a:t>Procedimientos para recuperación de contraseñas</a:t>
            </a:r>
          </a:p>
        </p:txBody>
      </p:sp>
      <p:sp>
        <p:nvSpPr>
          <p:cNvPr id="4" name="Slide Number Placeholder 3"/>
          <p:cNvSpPr>
            <a:spLocks noGrp="1"/>
          </p:cNvSpPr>
          <p:nvPr>
            <p:ph type="sldNum" sz="quarter" idx="5"/>
          </p:nvPr>
        </p:nvSpPr>
        <p:spPr/>
        <p:txBody>
          <a:bodyPr/>
          <a:lstStyle/>
          <a:p>
            <a:pPr rtl="0"/>
            <a:fld id="{5641018C-6CAF-B84E-B92C-ECB119457FBA}" type="slidenum">
              <a:rPr/>
              <a:pPr rtl="0"/>
              <a:t>55</a:t>
            </a:fld>
            <a:endParaRPr/>
          </a:p>
        </p:txBody>
      </p:sp>
    </p:spTree>
    <p:extLst>
      <p:ext uri="{BB962C8B-B14F-4D97-AF65-F5344CB8AC3E}">
        <p14:creationId xmlns="" xmlns:p14="http://schemas.microsoft.com/office/powerpoint/2010/main" val="1929061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10.6.9 - </a:t>
            </a:r>
            <a:r>
              <a:rPr lang="es-419" sz="1200"/>
              <a:t>Ejemplo de recuperación de contraseña</a:t>
            </a:r>
          </a:p>
        </p:txBody>
      </p:sp>
      <p:sp>
        <p:nvSpPr>
          <p:cNvPr id="4" name="Slide Number Placeholder 3"/>
          <p:cNvSpPr>
            <a:spLocks noGrp="1"/>
          </p:cNvSpPr>
          <p:nvPr>
            <p:ph type="sldNum" sz="quarter" idx="5"/>
          </p:nvPr>
        </p:nvSpPr>
        <p:spPr/>
        <p:txBody>
          <a:bodyPr/>
          <a:lstStyle/>
          <a:p>
            <a:pPr rtl="0"/>
            <a:fld id="{5641018C-6CAF-B84E-B92C-ECB119457FBA}" type="slidenum">
              <a:rPr/>
              <a:pPr rtl="0"/>
              <a:t>56</a:t>
            </a:fld>
            <a:endParaRPr/>
          </a:p>
        </p:txBody>
      </p:sp>
    </p:spTree>
    <p:extLst>
      <p:ext uri="{BB962C8B-B14F-4D97-AF65-F5344CB8AC3E}">
        <p14:creationId xmlns="" xmlns:p14="http://schemas.microsoft.com/office/powerpoint/2010/main" val="931492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10.6.9 - </a:t>
            </a:r>
            <a:r>
              <a:rPr lang="es-419" sz="1200"/>
              <a:t>Ejemplo de recuperación de contraseña (cont.) </a:t>
            </a:r>
          </a:p>
        </p:txBody>
      </p:sp>
      <p:sp>
        <p:nvSpPr>
          <p:cNvPr id="4" name="Slide Number Placeholder 3"/>
          <p:cNvSpPr>
            <a:spLocks noGrp="1"/>
          </p:cNvSpPr>
          <p:nvPr>
            <p:ph type="sldNum" sz="quarter" idx="5"/>
          </p:nvPr>
        </p:nvSpPr>
        <p:spPr/>
        <p:txBody>
          <a:bodyPr/>
          <a:lstStyle/>
          <a:p>
            <a:pPr rtl="0"/>
            <a:fld id="{5641018C-6CAF-B84E-B92C-ECB119457FBA}" type="slidenum">
              <a:rPr/>
              <a:pPr rtl="0"/>
              <a:t>57</a:t>
            </a:fld>
            <a:endParaRPr/>
          </a:p>
        </p:txBody>
      </p:sp>
    </p:spTree>
    <p:extLst>
      <p:ext uri="{BB962C8B-B14F-4D97-AF65-F5344CB8AC3E}">
        <p14:creationId xmlns="" xmlns:p14="http://schemas.microsoft.com/office/powerpoint/2010/main" val="16532148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10.6.9 - </a:t>
            </a:r>
            <a:r>
              <a:rPr lang="es-419" sz="1200"/>
              <a:t>Ejemplo de recuperación de contraseña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58</a:t>
            </a:fld>
            <a:endParaRPr/>
          </a:p>
        </p:txBody>
      </p:sp>
    </p:spTree>
    <p:extLst>
      <p:ext uri="{BB962C8B-B14F-4D97-AF65-F5344CB8AC3E}">
        <p14:creationId xmlns="" xmlns:p14="http://schemas.microsoft.com/office/powerpoint/2010/main" val="1473851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10.6.9 - </a:t>
            </a:r>
            <a:r>
              <a:rPr lang="es-419" sz="1200"/>
              <a:t>Ejemplo de recuperación de contraseña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59</a:t>
            </a:fld>
            <a:endParaRPr/>
          </a:p>
        </p:txBody>
      </p:sp>
    </p:spTree>
    <p:extLst>
      <p:ext uri="{BB962C8B-B14F-4D97-AF65-F5344CB8AC3E}">
        <p14:creationId xmlns="" xmlns:p14="http://schemas.microsoft.com/office/powerpoint/2010/main" val="417053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a:p>
            <a:pPr rtl="0"/>
            <a:r>
              <a:rPr lang="es-419"/>
              <a:t>10.1.3 - </a:t>
            </a:r>
            <a:r>
              <a:rPr lang="es-419" sz="1200"/>
              <a:t>Detección de dispositivos mediante CDP</a:t>
            </a:r>
          </a:p>
        </p:txBody>
      </p:sp>
      <p:sp>
        <p:nvSpPr>
          <p:cNvPr id="4" name="Slide Number Placeholder 3"/>
          <p:cNvSpPr>
            <a:spLocks noGrp="1"/>
          </p:cNvSpPr>
          <p:nvPr>
            <p:ph type="sldNum" sz="quarter" idx="5"/>
          </p:nvPr>
        </p:nvSpPr>
        <p:spPr/>
        <p:txBody>
          <a:bodyPr/>
          <a:lstStyle/>
          <a:p>
            <a:pPr rtl="0"/>
            <a:fld id="{5641018C-6CAF-B84E-B92C-ECB119457FBA}" type="slidenum">
              <a:rPr/>
              <a:pPr rtl="0"/>
              <a:t>6</a:t>
            </a:fld>
            <a:endParaRPr/>
          </a:p>
        </p:txBody>
      </p:sp>
    </p:spTree>
    <p:extLst>
      <p:ext uri="{BB962C8B-B14F-4D97-AF65-F5344CB8AC3E}">
        <p14:creationId xmlns="" xmlns:p14="http://schemas.microsoft.com/office/powerpoint/2010/main" val="32670616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10.6.9 - </a:t>
            </a:r>
            <a:r>
              <a:rPr lang="es-419" sz="1200"/>
              <a:t>Ejemplo de recuperación de contraseña (Cont.)</a:t>
            </a:r>
          </a:p>
        </p:txBody>
      </p:sp>
      <p:sp>
        <p:nvSpPr>
          <p:cNvPr id="4" name="Slide Number Placeholder 3"/>
          <p:cNvSpPr>
            <a:spLocks noGrp="1"/>
          </p:cNvSpPr>
          <p:nvPr>
            <p:ph type="sldNum" sz="quarter" idx="5"/>
          </p:nvPr>
        </p:nvSpPr>
        <p:spPr/>
        <p:txBody>
          <a:bodyPr/>
          <a:lstStyle/>
          <a:p>
            <a:pPr rtl="0"/>
            <a:fld id="{5641018C-6CAF-B84E-B92C-ECB119457FBA}" type="slidenum">
              <a:rPr/>
              <a:pPr rtl="0"/>
              <a:t>60</a:t>
            </a:fld>
            <a:endParaRPr/>
          </a:p>
        </p:txBody>
      </p:sp>
    </p:spTree>
    <p:extLst>
      <p:ext uri="{BB962C8B-B14F-4D97-AF65-F5344CB8AC3E}">
        <p14:creationId xmlns="" xmlns:p14="http://schemas.microsoft.com/office/powerpoint/2010/main" val="13716993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10.6.10 - </a:t>
            </a:r>
            <a:r>
              <a:rPr lang="es-419" sz="1200"/>
              <a:t>Packet Tracer - Copia de seguridad de archivos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61</a:t>
            </a:fld>
            <a:endParaRPr/>
          </a:p>
        </p:txBody>
      </p:sp>
    </p:spTree>
    <p:extLst>
      <p:ext uri="{BB962C8B-B14F-4D97-AF65-F5344CB8AC3E}">
        <p14:creationId xmlns="" xmlns:p14="http://schemas.microsoft.com/office/powerpoint/2010/main" val="5514366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10.6.11 - </a:t>
            </a:r>
            <a:r>
              <a:rPr lang="es-419" sz="1200"/>
              <a:t>Lab - Use Tera Term para administrar los archivos de configuración del router</a:t>
            </a:r>
          </a:p>
        </p:txBody>
      </p:sp>
      <p:sp>
        <p:nvSpPr>
          <p:cNvPr id="4" name="Slide Number Placeholder 3"/>
          <p:cNvSpPr>
            <a:spLocks noGrp="1"/>
          </p:cNvSpPr>
          <p:nvPr>
            <p:ph type="sldNum" sz="quarter" idx="5"/>
          </p:nvPr>
        </p:nvSpPr>
        <p:spPr/>
        <p:txBody>
          <a:bodyPr/>
          <a:lstStyle/>
          <a:p>
            <a:pPr rtl="0"/>
            <a:fld id="{5641018C-6CAF-B84E-B92C-ECB119457FBA}" type="slidenum">
              <a:rPr/>
              <a:pPr rtl="0"/>
              <a:t>62</a:t>
            </a:fld>
            <a:endParaRPr/>
          </a:p>
        </p:txBody>
      </p:sp>
    </p:spTree>
    <p:extLst>
      <p:ext uri="{BB962C8B-B14F-4D97-AF65-F5344CB8AC3E}">
        <p14:creationId xmlns="" xmlns:p14="http://schemas.microsoft.com/office/powerpoint/2010/main" val="26742054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10.6.12 - </a:t>
            </a:r>
            <a:r>
              <a:rPr lang="es-419" sz="1200"/>
              <a:t>Lab - Usar TFTP, Flash y USB para administrar archivos de configuración</a:t>
            </a:r>
          </a:p>
        </p:txBody>
      </p:sp>
      <p:sp>
        <p:nvSpPr>
          <p:cNvPr id="4" name="Slide Number Placeholder 3"/>
          <p:cNvSpPr>
            <a:spLocks noGrp="1"/>
          </p:cNvSpPr>
          <p:nvPr>
            <p:ph type="sldNum" sz="quarter" idx="5"/>
          </p:nvPr>
        </p:nvSpPr>
        <p:spPr/>
        <p:txBody>
          <a:bodyPr/>
          <a:lstStyle/>
          <a:p>
            <a:pPr rtl="0"/>
            <a:fld id="{5641018C-6CAF-B84E-B92C-ECB119457FBA}" type="slidenum">
              <a:rPr/>
              <a:pPr rtl="0"/>
              <a:t>63</a:t>
            </a:fld>
            <a:endParaRPr/>
          </a:p>
        </p:txBody>
      </p:sp>
    </p:spTree>
    <p:extLst>
      <p:ext uri="{BB962C8B-B14F-4D97-AF65-F5344CB8AC3E}">
        <p14:creationId xmlns="" xmlns:p14="http://schemas.microsoft.com/office/powerpoint/2010/main" val="36467932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10.6 – Mantenimiento de archivos del router y del switch</a:t>
            </a:r>
          </a:p>
          <a:p>
            <a:pPr rtl="0"/>
            <a:r>
              <a:rPr lang="es-419"/>
              <a:t>10.6.13 - </a:t>
            </a:r>
            <a:r>
              <a:rPr lang="es-419" sz="1200"/>
              <a:t>Lab - Investigar procedimientos de recuperación de contraseña</a:t>
            </a:r>
          </a:p>
        </p:txBody>
      </p:sp>
      <p:sp>
        <p:nvSpPr>
          <p:cNvPr id="4" name="Slide Number Placeholder 3"/>
          <p:cNvSpPr>
            <a:spLocks noGrp="1"/>
          </p:cNvSpPr>
          <p:nvPr>
            <p:ph type="sldNum" sz="quarter" idx="5"/>
          </p:nvPr>
        </p:nvSpPr>
        <p:spPr/>
        <p:txBody>
          <a:bodyPr/>
          <a:lstStyle/>
          <a:p>
            <a:pPr rtl="0"/>
            <a:fld id="{5641018C-6CAF-B84E-B92C-ECB119457FBA}" type="slidenum">
              <a:rPr/>
              <a:pPr rtl="0"/>
              <a:t>64</a:t>
            </a:fld>
            <a:endParaRPr/>
          </a:p>
        </p:txBody>
      </p:sp>
    </p:spTree>
    <p:extLst>
      <p:ext uri="{BB962C8B-B14F-4D97-AF65-F5344CB8AC3E}">
        <p14:creationId xmlns="" xmlns:p14="http://schemas.microsoft.com/office/powerpoint/2010/main" val="29229113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p:txBody>
      </p:sp>
      <p:sp>
        <p:nvSpPr>
          <p:cNvPr id="4" name="Slide Number Placeholder 3"/>
          <p:cNvSpPr>
            <a:spLocks noGrp="1"/>
          </p:cNvSpPr>
          <p:nvPr>
            <p:ph type="sldNum" sz="quarter" idx="10"/>
          </p:nvPr>
        </p:nvSpPr>
        <p:spPr/>
        <p:txBody>
          <a:bodyPr/>
          <a:lstStyle/>
          <a:p>
            <a:pPr rtl="0"/>
            <a:fld id="{5641018C-6CAF-B84E-B92C-ECB119457FBA}" type="slidenum">
              <a:rPr/>
              <a:pPr rtl="0"/>
              <a:t>65</a:t>
            </a:fld>
            <a:endParaRPr/>
          </a:p>
        </p:txBody>
      </p:sp>
    </p:spTree>
    <p:extLst>
      <p:ext uri="{BB962C8B-B14F-4D97-AF65-F5344CB8AC3E}">
        <p14:creationId xmlns="" xmlns:p14="http://schemas.microsoft.com/office/powerpoint/2010/main" val="18743232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a:p>
            <a:pPr rtl="0"/>
            <a:r>
              <a:rPr lang="es-419"/>
              <a:t>10.7.2 - </a:t>
            </a:r>
            <a:r>
              <a:rPr lang="es-419" sz="1200"/>
              <a:t>Servidores TFTP como ubicación de copia de seguridad</a:t>
            </a:r>
          </a:p>
        </p:txBody>
      </p:sp>
      <p:sp>
        <p:nvSpPr>
          <p:cNvPr id="4" name="Slide Number Placeholder 3"/>
          <p:cNvSpPr>
            <a:spLocks noGrp="1"/>
          </p:cNvSpPr>
          <p:nvPr>
            <p:ph type="sldNum" sz="quarter" idx="5"/>
          </p:nvPr>
        </p:nvSpPr>
        <p:spPr/>
        <p:txBody>
          <a:bodyPr/>
          <a:lstStyle/>
          <a:p>
            <a:pPr rtl="0"/>
            <a:fld id="{5641018C-6CAF-B84E-B92C-ECB119457FBA}" type="slidenum">
              <a:rPr/>
              <a:pPr rtl="0"/>
              <a:t>66</a:t>
            </a:fld>
            <a:endParaRPr/>
          </a:p>
        </p:txBody>
      </p:sp>
    </p:spTree>
    <p:extLst>
      <p:ext uri="{BB962C8B-B14F-4D97-AF65-F5344CB8AC3E}">
        <p14:creationId xmlns="" xmlns:p14="http://schemas.microsoft.com/office/powerpoint/2010/main" val="31958107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a:p>
            <a:pPr rtl="0"/>
            <a:r>
              <a:rPr lang="es-419"/>
              <a:t>10.7.3 - </a:t>
            </a:r>
            <a:r>
              <a:rPr lang="es-419" sz="1200"/>
              <a:t>Ejemplo de copia de seguridad de la imagen del IOS en el servidor TFTP</a:t>
            </a:r>
          </a:p>
        </p:txBody>
      </p:sp>
      <p:sp>
        <p:nvSpPr>
          <p:cNvPr id="4" name="Slide Number Placeholder 3"/>
          <p:cNvSpPr>
            <a:spLocks noGrp="1"/>
          </p:cNvSpPr>
          <p:nvPr>
            <p:ph type="sldNum" sz="quarter" idx="5"/>
          </p:nvPr>
        </p:nvSpPr>
        <p:spPr/>
        <p:txBody>
          <a:bodyPr/>
          <a:lstStyle/>
          <a:p>
            <a:pPr rtl="0"/>
            <a:fld id="{5641018C-6CAF-B84E-B92C-ECB119457FBA}" type="slidenum">
              <a:rPr/>
              <a:pPr rtl="0"/>
              <a:t>67</a:t>
            </a:fld>
            <a:endParaRPr/>
          </a:p>
        </p:txBody>
      </p:sp>
    </p:spTree>
    <p:extLst>
      <p:ext uri="{BB962C8B-B14F-4D97-AF65-F5344CB8AC3E}">
        <p14:creationId xmlns="" xmlns:p14="http://schemas.microsoft.com/office/powerpoint/2010/main" val="34967929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a:p>
            <a:pPr rtl="0"/>
            <a:r>
              <a:rPr lang="es-419"/>
              <a:t>10.7.4 - </a:t>
            </a:r>
            <a:r>
              <a:rPr lang="es-419" sz="1200"/>
              <a:t>Ejemplo de copia de una imagen IOS en un dispositivo</a:t>
            </a:r>
          </a:p>
        </p:txBody>
      </p:sp>
      <p:sp>
        <p:nvSpPr>
          <p:cNvPr id="4" name="Slide Number Placeholder 3"/>
          <p:cNvSpPr>
            <a:spLocks noGrp="1"/>
          </p:cNvSpPr>
          <p:nvPr>
            <p:ph type="sldNum" sz="quarter" idx="5"/>
          </p:nvPr>
        </p:nvSpPr>
        <p:spPr/>
        <p:txBody>
          <a:bodyPr/>
          <a:lstStyle/>
          <a:p>
            <a:pPr rtl="0"/>
            <a:fld id="{5641018C-6CAF-B84E-B92C-ECB119457FBA}" type="slidenum">
              <a:rPr/>
              <a:pPr rtl="0"/>
              <a:t>68</a:t>
            </a:fld>
            <a:endParaRPr/>
          </a:p>
        </p:txBody>
      </p:sp>
    </p:spTree>
    <p:extLst>
      <p:ext uri="{BB962C8B-B14F-4D97-AF65-F5344CB8AC3E}">
        <p14:creationId xmlns="" xmlns:p14="http://schemas.microsoft.com/office/powerpoint/2010/main" val="17098326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a:p>
            <a:pPr rtl="0"/>
            <a:r>
              <a:rPr lang="es-419"/>
              <a:t>10.7.5 -</a:t>
            </a:r>
            <a:r>
              <a:rPr lang="es-419" sz="1200"/>
              <a:t>El comando boot system </a:t>
            </a:r>
          </a:p>
        </p:txBody>
      </p:sp>
      <p:sp>
        <p:nvSpPr>
          <p:cNvPr id="4" name="Slide Number Placeholder 3"/>
          <p:cNvSpPr>
            <a:spLocks noGrp="1"/>
          </p:cNvSpPr>
          <p:nvPr>
            <p:ph type="sldNum" sz="quarter" idx="5"/>
          </p:nvPr>
        </p:nvSpPr>
        <p:spPr/>
        <p:txBody>
          <a:bodyPr/>
          <a:lstStyle/>
          <a:p>
            <a:pPr rtl="0"/>
            <a:fld id="{5641018C-6CAF-B84E-B92C-ECB119457FBA}" type="slidenum">
              <a:rPr/>
              <a:pPr rtl="0"/>
              <a:t>69</a:t>
            </a:fld>
            <a:endParaRPr/>
          </a:p>
        </p:txBody>
      </p:sp>
    </p:spTree>
    <p:extLst>
      <p:ext uri="{BB962C8B-B14F-4D97-AF65-F5344CB8AC3E}">
        <p14:creationId xmlns="" xmlns:p14="http://schemas.microsoft.com/office/powerpoint/2010/main" val="2684671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a:p>
            <a:pPr rtl="0"/>
            <a:r>
              <a:rPr lang="es-419"/>
              <a:t>10.1.3 - </a:t>
            </a:r>
            <a:r>
              <a:rPr lang="es-419" sz="1200"/>
              <a:t>Detección de dispositivos mediante CDP (Cont.)</a:t>
            </a:r>
          </a:p>
          <a:p>
            <a:pPr rtl="0"/>
            <a:r>
              <a:rPr lang="es-419" sz="1200"/>
              <a:t>10.1.4 - Verificador de sintaxis: Configuración y verificación del CDP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pPr rtl="0"/>
              <a:t>7</a:t>
            </a:fld>
            <a:endParaRPr/>
          </a:p>
        </p:txBody>
      </p:sp>
    </p:spTree>
    <p:extLst>
      <p:ext uri="{BB962C8B-B14F-4D97-AF65-F5344CB8AC3E}">
        <p14:creationId xmlns="" xmlns:p14="http://schemas.microsoft.com/office/powerpoint/2010/main" val="6958942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Mantenimiento de red</a:t>
            </a:r>
          </a:p>
          <a:p>
            <a:pPr rtl="0"/>
            <a:r>
              <a:rPr lang="es-419"/>
              <a:t>10.7 – Administración de imágenes de IOS</a:t>
            </a:r>
          </a:p>
          <a:p>
            <a:pPr rtl="0"/>
            <a:r>
              <a:rPr lang="es-419"/>
              <a:t>10.7.6 – Packet Tracer – Use un servidor TFTP para actualizar una imagen de Cisco IOS</a:t>
            </a:r>
          </a:p>
        </p:txBody>
      </p:sp>
      <p:sp>
        <p:nvSpPr>
          <p:cNvPr id="4" name="Slide Number Placeholder 3"/>
          <p:cNvSpPr>
            <a:spLocks noGrp="1"/>
          </p:cNvSpPr>
          <p:nvPr>
            <p:ph type="sldNum" sz="quarter" idx="5"/>
          </p:nvPr>
        </p:nvSpPr>
        <p:spPr/>
        <p:txBody>
          <a:bodyPr/>
          <a:lstStyle/>
          <a:p>
            <a:pPr rtl="0"/>
            <a:fld id="{5641018C-6CAF-B84E-B92C-ECB119457FBA}" type="slidenum">
              <a:rPr/>
              <a:pPr rtl="0"/>
              <a:t>70</a:t>
            </a:fld>
            <a:endParaRPr/>
          </a:p>
        </p:txBody>
      </p:sp>
    </p:spTree>
    <p:extLst>
      <p:ext uri="{BB962C8B-B14F-4D97-AF65-F5344CB8AC3E}">
        <p14:creationId xmlns="" xmlns:p14="http://schemas.microsoft.com/office/powerpoint/2010/main" val="24968056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10.8 -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71</a:t>
            </a:fld>
            <a:endParaRPr/>
          </a:p>
        </p:txBody>
      </p:sp>
    </p:spTree>
    <p:extLst>
      <p:ext uri="{BB962C8B-B14F-4D97-AF65-F5344CB8AC3E}">
        <p14:creationId xmlns="" xmlns:p14="http://schemas.microsoft.com/office/powerpoint/2010/main" val="22171436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s-419"/>
              <a:t>10 - Administración de redes</a:t>
            </a:r>
          </a:p>
          <a:p>
            <a:pPr rtl="0"/>
            <a:r>
              <a:rPr lang="es-419"/>
              <a:t>10.8 - Módulo de práctica y cuestionario</a:t>
            </a:r>
          </a:p>
          <a:p>
            <a:pPr rtl="0"/>
            <a:r>
              <a:rPr lang="es-419"/>
              <a:t>10.8.1 - Packet Tracer - Configurar CDP, LLDP y NTP</a:t>
            </a:r>
          </a:p>
        </p:txBody>
      </p:sp>
    </p:spTree>
    <p:extLst>
      <p:ext uri="{BB962C8B-B14F-4D97-AF65-F5344CB8AC3E}">
        <p14:creationId xmlns="" xmlns:p14="http://schemas.microsoft.com/office/powerpoint/2010/main" val="25279157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s-419"/>
              <a:t>10 - Administración de redes</a:t>
            </a:r>
          </a:p>
          <a:p>
            <a:pPr rtl="0"/>
            <a:r>
              <a:rPr lang="es-419"/>
              <a:t>10.8 - Módulo de práctica y cuestionario</a:t>
            </a:r>
          </a:p>
          <a:p>
            <a:pPr rtl="0"/>
            <a:r>
              <a:rPr lang="es-419"/>
              <a:t>10.8.2 - Lab - Configurar CDP, LLDP y NTP</a:t>
            </a:r>
          </a:p>
        </p:txBody>
      </p:sp>
    </p:spTree>
    <p:extLst>
      <p:ext uri="{BB962C8B-B14F-4D97-AF65-F5344CB8AC3E}">
        <p14:creationId xmlns="" xmlns:p14="http://schemas.microsoft.com/office/powerpoint/2010/main" val="993096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22467429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75</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 xmlns:p14="http://schemas.microsoft.com/office/powerpoint/2010/main" val="42920061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pPr rtl="0"/>
              <a:t>76</a:t>
            </a:fld>
            <a:endParaRPr/>
          </a:p>
        </p:txBody>
      </p:sp>
    </p:spTree>
    <p:extLst>
      <p:ext uri="{BB962C8B-B14F-4D97-AF65-F5344CB8AC3E}">
        <p14:creationId xmlns=""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10.1 - Detección de dispositivos con CDP</a:t>
            </a:r>
          </a:p>
          <a:p>
            <a:pPr rtl="0"/>
            <a:r>
              <a:rPr lang="es-419"/>
              <a:t>10.1.5 - Packet Tracer - Usar CDP para mapear una red</a:t>
            </a:r>
          </a:p>
        </p:txBody>
      </p:sp>
      <p:sp>
        <p:nvSpPr>
          <p:cNvPr id="4" name="Slide Number Placeholder 3"/>
          <p:cNvSpPr>
            <a:spLocks noGrp="1"/>
          </p:cNvSpPr>
          <p:nvPr>
            <p:ph type="sldNum" sz="quarter" idx="5"/>
          </p:nvPr>
        </p:nvSpPr>
        <p:spPr/>
        <p:txBody>
          <a:bodyPr/>
          <a:lstStyle/>
          <a:p>
            <a:pPr rtl="0"/>
            <a:fld id="{5641018C-6CAF-B84E-B92C-ECB119457FBA}" type="slidenum">
              <a:rPr/>
              <a:pPr rtl="0"/>
              <a:t>8</a:t>
            </a:fld>
            <a:endParaRPr/>
          </a:p>
        </p:txBody>
      </p:sp>
    </p:spTree>
    <p:extLst>
      <p:ext uri="{BB962C8B-B14F-4D97-AF65-F5344CB8AC3E}">
        <p14:creationId xmlns="" xmlns:p14="http://schemas.microsoft.com/office/powerpoint/2010/main" val="829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10 - Administración de redes</a:t>
            </a:r>
          </a:p>
          <a:p>
            <a:pPr rtl="0"/>
            <a:r>
              <a:rPr lang="es-419"/>
              <a:t>10.2 - Detección de dispositivos con LLDP</a:t>
            </a:r>
          </a:p>
        </p:txBody>
      </p:sp>
      <p:sp>
        <p:nvSpPr>
          <p:cNvPr id="4" name="Slide Number Placeholder 3"/>
          <p:cNvSpPr>
            <a:spLocks noGrp="1"/>
          </p:cNvSpPr>
          <p:nvPr>
            <p:ph type="sldNum" sz="quarter" idx="10"/>
          </p:nvPr>
        </p:nvSpPr>
        <p:spPr/>
        <p:txBody>
          <a:bodyPr/>
          <a:lstStyle/>
          <a:p>
            <a:pPr rtl="0"/>
            <a:fld id="{5641018C-6CAF-B84E-B92C-ECB119457FBA}" type="slidenum">
              <a:rPr/>
              <a:pPr rtl="0"/>
              <a:t>9</a:t>
            </a:fld>
            <a:endParaRPr/>
          </a:p>
        </p:txBody>
      </p:sp>
    </p:spTree>
    <p:extLst>
      <p:ext uri="{BB962C8B-B14F-4D97-AF65-F5344CB8AC3E}">
        <p14:creationId xmlns=""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3086725553"/>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3653042546"/>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 xmlns:p14="http://schemas.microsoft.com/office/powerpoint/2010/main" val="1974617842"/>
      </p:ext>
    </p:extLst>
  </p:cSld>
  <p:clrMapOvr>
    <a:masterClrMapping/>
  </p:clrMapOvr>
  <p:transition spd="slow">
    <p:wipe/>
  </p:transition>
  <p:extLst>
    <p:ext uri="{DCECCB84-F9BA-43D5-87BE-67443E8EF086}">
      <p15:sldGuideLst xmlns=""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 xmlns:p14="http://schemas.microsoft.com/office/powerpoint/2010/main" val="542967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10: Administración de redes</a:t>
            </a:r>
          </a:p>
        </p:txBody>
      </p:sp>
    </p:spTree>
    <p:custDataLst>
      <p:tags r:id="rId1"/>
    </p:custDataLst>
    <p:extLst>
      <p:ext uri="{BB962C8B-B14F-4D97-AF65-F5344CB8AC3E}">
        <p14:creationId xmlns=""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LLDP</a:t>
            </a:r>
            <a:r>
              <a:rPr lang="en-US" dirty="0"/>
              <a:t/>
            </a:r>
            <a:br>
              <a:rPr lang="en-US" dirty="0"/>
            </a:br>
            <a:r>
              <a:rPr lang="es-419" sz="2400"/>
              <a:t>Descripción general de LLDP</a:t>
            </a:r>
          </a:p>
        </p:txBody>
      </p:sp>
      <p:sp>
        <p:nvSpPr>
          <p:cNvPr id="4" name="Content Placeholder 3">
            <a:extLst>
              <a:ext uri="{FF2B5EF4-FFF2-40B4-BE49-F238E27FC236}">
                <a16:creationId xmlns="" xmlns:a16="http://schemas.microsoft.com/office/drawing/2014/main" id="{1521CBC8-D8F6-764A-933C-E8A847541E00}"/>
              </a:ext>
            </a:extLst>
          </p:cNvPr>
          <p:cNvSpPr>
            <a:spLocks noGrp="1"/>
          </p:cNvSpPr>
          <p:nvPr>
            <p:ph idx="1"/>
          </p:nvPr>
        </p:nvSpPr>
        <p:spPr>
          <a:xfrm>
            <a:off x="474662" y="731837"/>
            <a:ext cx="8280057" cy="1063407"/>
          </a:xfrm>
        </p:spPr>
        <p:txBody>
          <a:bodyPr/>
          <a:lstStyle/>
          <a:p>
            <a:pPr marL="0" indent="0" algn="l" rtl="0"/>
            <a:r>
              <a:rPr lang="es-419" sz="1600">
                <a:solidFill>
                  <a:srgbClr val="000000"/>
                </a:solidFill>
              </a:rPr>
              <a:t>El protocolo de detección de capa de enlace (LLDP) es un protocolo de detección de vecinos similar al CDP que es independiente del proveedor. El LLDP funciona con los dispositivos de red, como routers, switches, y puntos de acceso inalámbrico LAN. Este protocolo anuncia su identidad y capacidades a otros dispositivos y recibe la información de un dispositivo de capa 2 conectado físicamente.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 xmlns:a16="http://schemas.microsoft.com/office/drawing/2014/main" id="{DD96AD08-DA0E-AC4C-BB94-54F8FC3789C7}"/>
              </a:ext>
            </a:extLst>
          </p:cNvPr>
          <p:cNvPicPr>
            <a:picLocks noChangeAspect="1"/>
          </p:cNvPicPr>
          <p:nvPr/>
        </p:nvPicPr>
        <p:blipFill>
          <a:blip r:embed="rId3"/>
          <a:stretch>
            <a:fillRect/>
          </a:stretch>
        </p:blipFill>
        <p:spPr>
          <a:xfrm>
            <a:off x="1689100" y="1968500"/>
            <a:ext cx="5765800" cy="1206500"/>
          </a:xfrm>
          <a:prstGeom prst="rect">
            <a:avLst/>
          </a:prstGeom>
        </p:spPr>
      </p:pic>
    </p:spTree>
    <p:extLst>
      <p:ext uri="{BB962C8B-B14F-4D97-AF65-F5344CB8AC3E}">
        <p14:creationId xmlns="" xmlns:p14="http://schemas.microsoft.com/office/powerpoint/2010/main" val="1758506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LLDP</a:t>
            </a:r>
            <a:r>
              <a:rPr lang="en-US" dirty="0"/>
              <a:t/>
            </a:r>
            <a:br>
              <a:rPr lang="en-US" dirty="0"/>
            </a:br>
            <a:r>
              <a:rPr lang="es-419" sz="2400"/>
              <a:t>Configuración y verificación del LLDP</a:t>
            </a:r>
          </a:p>
        </p:txBody>
      </p:sp>
      <p:sp>
        <p:nvSpPr>
          <p:cNvPr id="5" name="Content Placeholder 4">
            <a:extLst>
              <a:ext uri="{FF2B5EF4-FFF2-40B4-BE49-F238E27FC236}">
                <a16:creationId xmlns="" xmlns:a16="http://schemas.microsoft.com/office/drawing/2014/main" id="{7C50DC70-2C3D-754B-BF3D-BECB529EC234}"/>
              </a:ext>
            </a:extLst>
          </p:cNvPr>
          <p:cNvSpPr>
            <a:spLocks noGrp="1"/>
          </p:cNvSpPr>
          <p:nvPr>
            <p:ph idx="1"/>
          </p:nvPr>
        </p:nvSpPr>
        <p:spPr>
          <a:xfrm>
            <a:off x="172278" y="731837"/>
            <a:ext cx="8582441" cy="1681754"/>
          </a:xfrm>
        </p:spPr>
        <p:txBody>
          <a:bodyPr/>
          <a:lstStyle/>
          <a:p>
            <a:pPr marL="342900" indent="-342900" algn="l" rtl="0">
              <a:buFont typeface="Arial" panose="020B0604020202020204" pitchFamily="34" charset="0"/>
              <a:buChar char="•"/>
            </a:pPr>
            <a:r>
              <a:rPr lang="es-419" sz="1500" dirty="0">
                <a:solidFill>
                  <a:srgbClr val="000000"/>
                </a:solidFill>
              </a:rPr>
              <a:t>LLDP puede estar habilitado por defecto. Para habilitar LLDP a nivel global en un dispositivo de red Cisco, ingrese el comando </a:t>
            </a:r>
            <a:r>
              <a:rPr lang="es-419" sz="1500" b="1" dirty="0" err="1">
                <a:solidFill>
                  <a:srgbClr val="000000"/>
                </a:solidFill>
              </a:rPr>
              <a:t>lldp</a:t>
            </a:r>
            <a:r>
              <a:rPr lang="es-419" sz="1500" b="1" dirty="0">
                <a:solidFill>
                  <a:srgbClr val="000000"/>
                </a:solidFill>
              </a:rPr>
              <a:t> run</a:t>
            </a:r>
            <a:r>
              <a:rPr lang="es-419" sz="1500" dirty="0">
                <a:solidFill>
                  <a:srgbClr val="000000"/>
                </a:solidFill>
              </a:rPr>
              <a:t> en el modo de configuración global. Para deshabilitar el LLDP, ingrese el comando </a:t>
            </a:r>
            <a:r>
              <a:rPr lang="es-419" sz="1500" b="1" dirty="0">
                <a:solidFill>
                  <a:srgbClr val="000000"/>
                </a:solidFill>
              </a:rPr>
              <a:t>no </a:t>
            </a:r>
            <a:r>
              <a:rPr lang="es-419" sz="1500" b="1" dirty="0" err="1">
                <a:solidFill>
                  <a:srgbClr val="000000"/>
                </a:solidFill>
              </a:rPr>
              <a:t>lldp</a:t>
            </a:r>
            <a:r>
              <a:rPr lang="es-419" sz="1500" b="1" dirty="0">
                <a:solidFill>
                  <a:srgbClr val="000000"/>
                </a:solidFill>
              </a:rPr>
              <a:t> run</a:t>
            </a:r>
            <a:r>
              <a:rPr lang="es-419" sz="1500" dirty="0">
                <a:solidFill>
                  <a:srgbClr val="000000"/>
                </a:solidFill>
              </a:rPr>
              <a:t> en el modo de configuración global.</a:t>
            </a:r>
          </a:p>
          <a:p>
            <a:pPr marL="342900" indent="-342900" algn="l" rtl="0">
              <a:buFont typeface="Arial" panose="020B0604020202020204" pitchFamily="34" charset="0"/>
              <a:buChar char="•"/>
            </a:pPr>
            <a:r>
              <a:rPr lang="es-419" sz="1500" dirty="0">
                <a:solidFill>
                  <a:srgbClr val="000000"/>
                </a:solidFill>
              </a:rPr>
              <a:t>LLDP se puede configurar en interfaces específicas. Sin embargo, LLDP debe configurarse por separado para transmitir y recibir paquetes LLDP.</a:t>
            </a:r>
          </a:p>
          <a:p>
            <a:pPr marL="342900" indent="-342900" algn="l" rtl="0">
              <a:buFont typeface="Arial" panose="020B0604020202020204" pitchFamily="34" charset="0"/>
              <a:buChar char="•"/>
            </a:pPr>
            <a:r>
              <a:rPr lang="es-419" sz="1500" dirty="0">
                <a:solidFill>
                  <a:srgbClr val="000000"/>
                </a:solidFill>
              </a:rPr>
              <a:t>Para verificar que LLDP esté habilitado, ingrese el comando </a:t>
            </a:r>
            <a:r>
              <a:rPr lang="es-419" sz="1500" b="1" dirty="0">
                <a:solidFill>
                  <a:srgbClr val="000000"/>
                </a:solidFill>
              </a:rPr>
              <a:t>show </a:t>
            </a:r>
            <a:r>
              <a:rPr lang="es-419" sz="1500" b="1" dirty="0" err="1">
                <a:solidFill>
                  <a:srgbClr val="000000"/>
                </a:solidFill>
              </a:rPr>
              <a:t>lldp</a:t>
            </a:r>
            <a:r>
              <a:rPr lang="es-419" sz="1500" dirty="0">
                <a:solidFill>
                  <a:srgbClr val="000000"/>
                </a:solidFill>
              </a:rPr>
              <a:t> en modo EXEC privilegiado.</a:t>
            </a:r>
          </a:p>
          <a:p>
            <a:pPr marL="342900" indent="-342900" algn="l">
              <a:buFont typeface="Arial" panose="020B0604020202020204" pitchFamily="34" charset="0"/>
              <a:buChar char="•"/>
            </a:pPr>
            <a:endParaRPr lang="en-US" sz="1500" dirty="0">
              <a:solidFill>
                <a:srgbClr val="000000"/>
              </a:solidFill>
            </a:endParaRPr>
          </a:p>
        </p:txBody>
      </p:sp>
      <p:sp>
        <p:nvSpPr>
          <p:cNvPr id="6" name="Rectangle 5">
            <a:extLst>
              <a:ext uri="{FF2B5EF4-FFF2-40B4-BE49-F238E27FC236}">
                <a16:creationId xmlns="" xmlns:a16="http://schemas.microsoft.com/office/drawing/2014/main" id="{2062C1EF-305D-3148-8E4D-A7457923E797}"/>
              </a:ext>
            </a:extLst>
          </p:cNvPr>
          <p:cNvSpPr/>
          <p:nvPr/>
        </p:nvSpPr>
        <p:spPr>
          <a:xfrm>
            <a:off x="835190" y="2551857"/>
            <a:ext cx="7473619" cy="2492990"/>
          </a:xfrm>
          <a:prstGeom prst="rect">
            <a:avLst/>
          </a:prstGeom>
          <a:solidFill>
            <a:srgbClr val="000000"/>
          </a:solidFill>
        </p:spPr>
        <p:txBody>
          <a:bodyPr wrap="square">
            <a:spAutoFit/>
          </a:bodyPr>
          <a:lstStyle/>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conf</a:t>
            </a:r>
            <a:r>
              <a:rPr lang="es-419" sz="1200" b="1" dirty="0">
                <a:solidFill>
                  <a:srgbClr val="FFFFFF"/>
                </a:solidFill>
                <a:latin typeface="Courier New" panose="02070309020205020404" pitchFamily="49" charset="0"/>
              </a:rPr>
              <a:t> t</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Enter</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configuration</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commands</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one</a:t>
            </a:r>
            <a:r>
              <a:rPr lang="es-419" sz="1200" dirty="0">
                <a:solidFill>
                  <a:srgbClr val="DFDFDF"/>
                </a:solidFill>
                <a:latin typeface="Courier New" panose="02070309020205020404" pitchFamily="49" charset="0"/>
              </a:rPr>
              <a:t> per line. </a:t>
            </a:r>
            <a:r>
              <a:rPr lang="es-419" sz="1200" dirty="0" err="1">
                <a:solidFill>
                  <a:srgbClr val="DFDFDF"/>
                </a:solidFill>
                <a:latin typeface="Courier New" panose="02070309020205020404" pitchFamily="49" charset="0"/>
              </a:rPr>
              <a:t>End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with</a:t>
            </a:r>
            <a:r>
              <a:rPr lang="es-419" sz="1200" dirty="0">
                <a:solidFill>
                  <a:srgbClr val="DFDFDF"/>
                </a:solidFill>
                <a:latin typeface="Courier New" panose="02070309020205020404" pitchFamily="49" charset="0"/>
              </a:rPr>
              <a:t> CNTL/Z. </a:t>
            </a: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lldp</a:t>
            </a:r>
            <a:r>
              <a:rPr lang="es-419" sz="1200" b="1" dirty="0">
                <a:solidFill>
                  <a:srgbClr val="FFFFFF"/>
                </a:solidFill>
                <a:latin typeface="Courier New" panose="02070309020205020404" pitchFamily="49" charset="0"/>
              </a:rPr>
              <a:t> run</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interface </a:t>
            </a:r>
            <a:r>
              <a:rPr lang="es-419" sz="1200" b="1" dirty="0" err="1">
                <a:solidFill>
                  <a:srgbClr val="FFFFFF"/>
                </a:solidFill>
                <a:latin typeface="Courier New" panose="02070309020205020404" pitchFamily="49" charset="0"/>
              </a:rPr>
              <a:t>gigabitethernet</a:t>
            </a:r>
            <a:r>
              <a:rPr lang="es-419" sz="1200" b="1" dirty="0">
                <a:solidFill>
                  <a:srgbClr val="FFFFFF"/>
                </a:solidFill>
                <a:latin typeface="Courier New" panose="02070309020205020404" pitchFamily="49" charset="0"/>
              </a:rPr>
              <a:t> 0/1</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lldp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transmit</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lldp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receive</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end</a:t>
            </a:r>
            <a:endParaRPr lang="es-419" sz="1200" b="1" dirty="0">
              <a:solidFill>
                <a:srgbClr val="DFDFDF"/>
              </a:solidFill>
              <a:latin typeface="Courier New" panose="02070309020205020404" pitchFamily="49" charset="0"/>
            </a:endParaRPr>
          </a:p>
          <a:p>
            <a:pPr rtl="0"/>
            <a:r>
              <a:rPr lang="es-419" sz="1200" dirty="0" err="1">
                <a:solidFill>
                  <a:srgbClr val="DFDFDF"/>
                </a:solidFill>
                <a:latin typeface="Courier New" panose="02070309020205020404" pitchFamily="49" charset="0"/>
              </a:rPr>
              <a:t>Switch</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lldp</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Global LLDP </a:t>
            </a:r>
            <a:r>
              <a:rPr lang="es-419" sz="1200" dirty="0" err="1">
                <a:solidFill>
                  <a:srgbClr val="DFDFDF"/>
                </a:solidFill>
                <a:latin typeface="Courier New" panose="02070309020205020404" pitchFamily="49" charset="0"/>
              </a:rPr>
              <a:t>Information</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   Status: ACTIVE </a:t>
            </a:r>
          </a:p>
          <a:p>
            <a:pPr rtl="0"/>
            <a:r>
              <a:rPr lang="es-419" sz="1200" dirty="0">
                <a:solidFill>
                  <a:srgbClr val="DFDFDF"/>
                </a:solidFill>
                <a:latin typeface="Courier New" panose="02070309020205020404" pitchFamily="49" charset="0"/>
              </a:rPr>
              <a:t>   LLDP </a:t>
            </a:r>
            <a:r>
              <a:rPr lang="es-419" sz="1200" dirty="0" err="1">
                <a:solidFill>
                  <a:srgbClr val="DFDFDF"/>
                </a:solidFill>
                <a:latin typeface="Courier New" panose="02070309020205020404" pitchFamily="49" charset="0"/>
              </a:rPr>
              <a:t>advertisements</a:t>
            </a:r>
            <a:r>
              <a:rPr lang="es-419" sz="1200" dirty="0">
                <a:solidFill>
                  <a:srgbClr val="DFDFDF"/>
                </a:solidFill>
                <a:latin typeface="Courier New" panose="02070309020205020404" pitchFamily="49" charset="0"/>
              </a:rPr>
              <a:t> are </a:t>
            </a:r>
            <a:r>
              <a:rPr lang="es-419" sz="1200" dirty="0" err="1">
                <a:solidFill>
                  <a:srgbClr val="DFDFDF"/>
                </a:solidFill>
                <a:latin typeface="Courier New" panose="02070309020205020404" pitchFamily="49" charset="0"/>
              </a:rPr>
              <a:t>sent</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every</a:t>
            </a:r>
            <a:r>
              <a:rPr lang="es-419" sz="1200" dirty="0">
                <a:solidFill>
                  <a:srgbClr val="DFDFDF"/>
                </a:solidFill>
                <a:latin typeface="Courier New" panose="02070309020205020404" pitchFamily="49" charset="0"/>
              </a:rPr>
              <a:t> 30 </a:t>
            </a:r>
            <a:r>
              <a:rPr lang="es-419" sz="1200" dirty="0" err="1">
                <a:solidFill>
                  <a:srgbClr val="DFDFDF"/>
                </a:solidFill>
                <a:latin typeface="Courier New" panose="02070309020205020404" pitchFamily="49" charset="0"/>
              </a:rPr>
              <a:t>seconds</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   LLDP </a:t>
            </a:r>
            <a:r>
              <a:rPr lang="es-419" sz="1200" dirty="0" err="1">
                <a:solidFill>
                  <a:srgbClr val="DFDFDF"/>
                </a:solidFill>
                <a:latin typeface="Courier New" panose="02070309020205020404" pitchFamily="49" charset="0"/>
              </a:rPr>
              <a:t>hold</a:t>
            </a:r>
            <a:r>
              <a:rPr lang="es-419" sz="1200" dirty="0">
                <a:solidFill>
                  <a:srgbClr val="DFDFDF"/>
                </a:solidFill>
                <a:latin typeface="Courier New" panose="02070309020205020404" pitchFamily="49" charset="0"/>
              </a:rPr>
              <a:t> time </a:t>
            </a:r>
            <a:r>
              <a:rPr lang="es-419" sz="1200" dirty="0" err="1">
                <a:solidFill>
                  <a:srgbClr val="DFDFDF"/>
                </a:solidFill>
                <a:latin typeface="Courier New" panose="02070309020205020404" pitchFamily="49" charset="0"/>
              </a:rPr>
              <a:t>advertised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is</a:t>
            </a:r>
            <a:r>
              <a:rPr lang="es-419" sz="1200" dirty="0">
                <a:solidFill>
                  <a:srgbClr val="DFDFDF"/>
                </a:solidFill>
                <a:latin typeface="Courier New" panose="02070309020205020404" pitchFamily="49" charset="0"/>
              </a:rPr>
              <a:t> 120 </a:t>
            </a:r>
            <a:r>
              <a:rPr lang="es-419" sz="1200" dirty="0" err="1">
                <a:solidFill>
                  <a:srgbClr val="DFDFDF"/>
                </a:solidFill>
                <a:latin typeface="Courier New" panose="02070309020205020404" pitchFamily="49" charset="0"/>
              </a:rPr>
              <a:t>seconds</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   LLDP interface </a:t>
            </a:r>
            <a:r>
              <a:rPr lang="es-419" sz="1200" dirty="0" err="1">
                <a:solidFill>
                  <a:srgbClr val="DFDFDF"/>
                </a:solidFill>
                <a:latin typeface="Courier New" panose="02070309020205020404" pitchFamily="49" charset="0"/>
              </a:rPr>
              <a:t>reinitialisation</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delay</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is</a:t>
            </a:r>
            <a:r>
              <a:rPr lang="es-419" sz="1200" dirty="0">
                <a:solidFill>
                  <a:srgbClr val="DFDFDF"/>
                </a:solidFill>
                <a:latin typeface="Courier New" panose="02070309020205020404" pitchFamily="49" charset="0"/>
              </a:rPr>
              <a:t> 2 </a:t>
            </a:r>
            <a:r>
              <a:rPr lang="es-419" sz="1200" dirty="0" err="1">
                <a:solidFill>
                  <a:srgbClr val="DFDFDF"/>
                </a:solidFill>
                <a:latin typeface="Courier New" panose="02070309020205020404" pitchFamily="49" charset="0"/>
              </a:rPr>
              <a:t>seconds</a:t>
            </a:r>
            <a:endParaRPr lang="es-419" sz="1200" dirty="0">
              <a:solidFill>
                <a:srgbClr val="DFDFDF"/>
              </a:solidFill>
              <a:latin typeface="Courier New" panose="02070309020205020404" pitchFamily="49" charset="0"/>
            </a:endParaRPr>
          </a:p>
        </p:txBody>
      </p:sp>
    </p:spTree>
    <p:extLst>
      <p:ext uri="{BB962C8B-B14F-4D97-AF65-F5344CB8AC3E}">
        <p14:creationId xmlns="" xmlns:p14="http://schemas.microsoft.com/office/powerpoint/2010/main" val="19951518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LLDP</a:t>
            </a:r>
            <a:r>
              <a:rPr lang="en-US" dirty="0"/>
              <a:t/>
            </a:r>
            <a:br>
              <a:rPr lang="en-US" dirty="0"/>
            </a:br>
            <a:r>
              <a:rPr lang="es-419" sz="2400"/>
              <a:t>Detección de dispositivos mediante LLDP</a:t>
            </a:r>
          </a:p>
        </p:txBody>
      </p:sp>
      <p:sp>
        <p:nvSpPr>
          <p:cNvPr id="4" name="Content Placeholder 3">
            <a:extLst>
              <a:ext uri="{FF2B5EF4-FFF2-40B4-BE49-F238E27FC236}">
                <a16:creationId xmlns="" xmlns:a16="http://schemas.microsoft.com/office/drawing/2014/main" id="{4C1EC1CD-6DD7-574D-8005-D12CAA28CC79}"/>
              </a:ext>
            </a:extLst>
          </p:cNvPr>
          <p:cNvSpPr>
            <a:spLocks noGrp="1"/>
          </p:cNvSpPr>
          <p:nvPr>
            <p:ph idx="1"/>
          </p:nvPr>
        </p:nvSpPr>
        <p:spPr>
          <a:xfrm>
            <a:off x="474662" y="731838"/>
            <a:ext cx="8280057" cy="831920"/>
          </a:xfrm>
        </p:spPr>
        <p:txBody>
          <a:bodyPr/>
          <a:lstStyle/>
          <a:p>
            <a:pPr marL="0" indent="0" algn="l" rtl="0"/>
            <a:r>
              <a:rPr lang="es-419" sz="1600">
                <a:solidFill>
                  <a:srgbClr val="000000"/>
                </a:solidFill>
              </a:rPr>
              <a:t>Con LLDP habilitado, los vecinos del dispositivo se pueden descubrir mediante el comando </a:t>
            </a:r>
            <a:r>
              <a:rPr lang="es-419" sz="1600" b="1">
                <a:solidFill>
                  <a:srgbClr val="000000"/>
                </a:solidFill>
              </a:rPr>
              <a:t>show lldp neighbors</a:t>
            </a:r>
            <a:r>
              <a:rPr lang="es-419" sz="1600">
                <a:solidFill>
                  <a:srgbClr val="000000"/>
                </a:solidFill>
              </a:rPr>
              <a:t> .</a:t>
            </a:r>
          </a:p>
        </p:txBody>
      </p:sp>
      <p:sp>
        <p:nvSpPr>
          <p:cNvPr id="7" name="Rectangle 6">
            <a:extLst>
              <a:ext uri="{FF2B5EF4-FFF2-40B4-BE49-F238E27FC236}">
                <a16:creationId xmlns="" xmlns:a16="http://schemas.microsoft.com/office/drawing/2014/main" id="{2693DC2F-675D-0A46-87C9-1769C72052B2}"/>
              </a:ext>
            </a:extLst>
          </p:cNvPr>
          <p:cNvSpPr/>
          <p:nvPr/>
        </p:nvSpPr>
        <p:spPr>
          <a:xfrm>
            <a:off x="474662" y="1786920"/>
            <a:ext cx="7870826" cy="1569660"/>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S1# </a:t>
            </a:r>
            <a:r>
              <a:rPr lang="es-419" sz="1200" b="1">
                <a:solidFill>
                  <a:srgbClr val="FFFFFF"/>
                </a:solidFill>
                <a:latin typeface="Courier New" panose="02070309020205020404" pitchFamily="49" charset="0"/>
              </a:rPr>
              <a:t>show lldp neighbors</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Capability codes: </a:t>
            </a:r>
          </a:p>
          <a:p>
            <a:pPr rtl="0"/>
            <a:r>
              <a:rPr lang="es-419" sz="1200">
                <a:solidFill>
                  <a:srgbClr val="DFDFDF"/>
                </a:solidFill>
                <a:latin typeface="Courier New" panose="02070309020205020404" pitchFamily="49" charset="0"/>
              </a:rPr>
              <a:t>    (R) Router, (B) Bridge, (T) Telephone, (C) DOCSIS Cable Device </a:t>
            </a:r>
          </a:p>
          <a:p>
            <a:pPr rtl="0"/>
            <a:r>
              <a:rPr lang="es-419" sz="1200">
                <a:solidFill>
                  <a:srgbClr val="DFDFDF"/>
                </a:solidFill>
                <a:latin typeface="Courier New" panose="02070309020205020404" pitchFamily="49" charset="0"/>
              </a:rPr>
              <a:t>    (W) WLAN Access Point, (P) Repeater, (S) Station, (O) Other </a:t>
            </a:r>
          </a:p>
          <a:p>
            <a:pPr rtl="0"/>
            <a:r>
              <a:rPr lang="es-419" sz="1200">
                <a:solidFill>
                  <a:srgbClr val="DFDFDF"/>
                </a:solidFill>
                <a:latin typeface="Courier New" panose="02070309020205020404" pitchFamily="49" charset="0"/>
              </a:rPr>
              <a:t>Device ID Local Intf Hold-time Capability Port ID </a:t>
            </a:r>
          </a:p>
          <a:p>
            <a:pPr rtl="0"/>
            <a:r>
              <a:rPr lang="es-419" sz="1200">
                <a:solidFill>
                  <a:srgbClr val="DFDFDF"/>
                </a:solidFill>
                <a:latin typeface="Courier New" panose="02070309020205020404" pitchFamily="49" charset="0"/>
              </a:rPr>
              <a:t>R1 Fa0/5 117 R Gi0/0/1 </a:t>
            </a:r>
          </a:p>
          <a:p>
            <a:pPr rtl="0"/>
            <a:r>
              <a:rPr lang="es-419" sz="1200">
                <a:solidFill>
                  <a:srgbClr val="DFDFDF"/>
                </a:solidFill>
                <a:latin typeface="Courier New" panose="02070309020205020404" pitchFamily="49" charset="0"/>
              </a:rPr>
              <a:t>S2 Fa0/1 112 B Fa0/1 </a:t>
            </a:r>
          </a:p>
          <a:p>
            <a:pPr rtl="0"/>
            <a:r>
              <a:rPr lang="es-419" sz="1200">
                <a:solidFill>
                  <a:srgbClr val="DFDFDF"/>
                </a:solidFill>
                <a:latin typeface="Courier New" panose="02070309020205020404" pitchFamily="49" charset="0"/>
              </a:rPr>
              <a:t>Total entries displayed: 2</a:t>
            </a:r>
          </a:p>
        </p:txBody>
      </p:sp>
    </p:spTree>
    <p:extLst>
      <p:ext uri="{BB962C8B-B14F-4D97-AF65-F5344CB8AC3E}">
        <p14:creationId xmlns="" xmlns:p14="http://schemas.microsoft.com/office/powerpoint/2010/main" val="2588593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LLDP</a:t>
            </a:r>
            <a:r>
              <a:rPr lang="en-US" dirty="0"/>
              <a:t/>
            </a:r>
            <a:br>
              <a:rPr lang="en-US" dirty="0"/>
            </a:br>
            <a:r>
              <a:rPr lang="es-419" sz="2400"/>
              <a:t>Detección de dispositivos mediante LLDP (Cont.)</a:t>
            </a:r>
          </a:p>
        </p:txBody>
      </p:sp>
      <p:sp>
        <p:nvSpPr>
          <p:cNvPr id="4" name="Content Placeholder 3">
            <a:extLst>
              <a:ext uri="{FF2B5EF4-FFF2-40B4-BE49-F238E27FC236}">
                <a16:creationId xmlns="" xmlns:a16="http://schemas.microsoft.com/office/drawing/2014/main" id="{4C1EC1CD-6DD7-574D-8005-D12CAA28CC79}"/>
              </a:ext>
            </a:extLst>
          </p:cNvPr>
          <p:cNvSpPr>
            <a:spLocks noGrp="1"/>
          </p:cNvSpPr>
          <p:nvPr>
            <p:ph idx="1"/>
          </p:nvPr>
        </p:nvSpPr>
        <p:spPr>
          <a:xfrm>
            <a:off x="474662" y="731837"/>
            <a:ext cx="8280057" cy="794959"/>
          </a:xfrm>
        </p:spPr>
        <p:txBody>
          <a:bodyPr/>
          <a:lstStyle/>
          <a:p>
            <a:pPr marL="0" indent="0" algn="l" rtl="0"/>
            <a:r>
              <a:rPr lang="es-419" sz="1600">
                <a:solidFill>
                  <a:srgbClr val="000000"/>
                </a:solidFill>
              </a:rPr>
              <a:t>Cuando se necesitan más detalles sobre los vecinos, el comando </a:t>
            </a:r>
            <a:r>
              <a:rPr lang="es-419" sz="1600" b="1">
                <a:solidFill>
                  <a:srgbClr val="000000"/>
                </a:solidFill>
              </a:rPr>
              <a:t>show lldp neighbors detail</a:t>
            </a:r>
            <a:r>
              <a:rPr lang="es-419" sz="1600">
                <a:solidFill>
                  <a:srgbClr val="000000"/>
                </a:solidFill>
              </a:rPr>
              <a:t> puede proporcionar información, como la versión del IOS vecino, la dirección IP y la capacidad del dispositivo.</a:t>
            </a:r>
          </a:p>
        </p:txBody>
      </p:sp>
      <p:sp>
        <p:nvSpPr>
          <p:cNvPr id="2" name="Rectangle 1">
            <a:extLst>
              <a:ext uri="{FF2B5EF4-FFF2-40B4-BE49-F238E27FC236}">
                <a16:creationId xmlns="" xmlns:a16="http://schemas.microsoft.com/office/drawing/2014/main" id="{749130B4-BBF8-BD45-826B-2410FA519AFB}"/>
              </a:ext>
            </a:extLst>
          </p:cNvPr>
          <p:cNvSpPr/>
          <p:nvPr/>
        </p:nvSpPr>
        <p:spPr>
          <a:xfrm>
            <a:off x="474662" y="1626016"/>
            <a:ext cx="8116445" cy="2970044"/>
          </a:xfrm>
          <a:prstGeom prst="rect">
            <a:avLst/>
          </a:prstGeom>
          <a:solidFill>
            <a:srgbClr val="000000"/>
          </a:solidFill>
        </p:spPr>
        <p:txBody>
          <a:bodyPr wrap="square">
            <a:spAutoFit/>
          </a:bodyPr>
          <a:lstStyle/>
          <a:p>
            <a:pPr rtl="0"/>
            <a:r>
              <a:rPr lang="es-419" sz="1100">
                <a:solidFill>
                  <a:srgbClr val="DFDFDF"/>
                </a:solidFill>
                <a:latin typeface="Courier New" panose="02070309020205020404" pitchFamily="49" charset="0"/>
              </a:rPr>
              <a:t>S1# </a:t>
            </a:r>
            <a:r>
              <a:rPr lang="es-419" sz="1100" b="1">
                <a:solidFill>
                  <a:srgbClr val="FFFFFF"/>
                </a:solidFill>
                <a:latin typeface="Courier New" panose="02070309020205020404" pitchFamily="49" charset="0"/>
              </a:rPr>
              <a:t>show lldp neighbors detail</a:t>
            </a:r>
            <a:r>
              <a:rPr lang="es-419" sz="1100">
                <a:solidFill>
                  <a:srgbClr val="DFDFDF"/>
                </a:solidFill>
                <a:latin typeface="Courier New" panose="02070309020205020404" pitchFamily="49" charset="0"/>
              </a:rPr>
              <a:t> </a:t>
            </a:r>
          </a:p>
          <a:p>
            <a:pPr rtl="0"/>
            <a:r>
              <a:rPr lang="es-419" sz="1100">
                <a:solidFill>
                  <a:srgbClr val="DFDFDF"/>
                </a:solidFill>
                <a:latin typeface="Courier New" panose="02070309020205020404" pitchFamily="49" charset="0"/>
              </a:rPr>
              <a:t>------------------------------------------------ </a:t>
            </a:r>
          </a:p>
          <a:p>
            <a:pPr rtl="0"/>
            <a:r>
              <a:rPr lang="es-419" sz="1100">
                <a:solidFill>
                  <a:srgbClr val="DFDFDF"/>
                </a:solidFill>
                <a:latin typeface="Courier New" panose="02070309020205020404" pitchFamily="49" charset="0"/>
              </a:rPr>
              <a:t>Chassis id: 848a.8d44.49b0 </a:t>
            </a:r>
          </a:p>
          <a:p>
            <a:pPr rtl="0"/>
            <a:r>
              <a:rPr lang="es-419" sz="1100">
                <a:solidFill>
                  <a:srgbClr val="DFDFDF"/>
                </a:solidFill>
                <a:latin typeface="Courier New" panose="02070309020205020404" pitchFamily="49" charset="0"/>
              </a:rPr>
              <a:t>Port id: Gi0/0/1 </a:t>
            </a:r>
          </a:p>
          <a:p>
            <a:pPr rtl="0"/>
            <a:r>
              <a:rPr lang="es-419" sz="1100">
                <a:solidFill>
                  <a:srgbClr val="DFDFDF"/>
                </a:solidFill>
                <a:latin typeface="Courier New" panose="02070309020205020404" pitchFamily="49" charset="0"/>
              </a:rPr>
              <a:t>Port Description: GigabitEthernet0/0/1 </a:t>
            </a:r>
          </a:p>
          <a:p>
            <a:pPr rtl="0"/>
            <a:r>
              <a:rPr lang="es-419" sz="1100">
                <a:solidFill>
                  <a:srgbClr val="DFDFDF"/>
                </a:solidFill>
                <a:latin typeface="Courier New" panose="02070309020205020404" pitchFamily="49" charset="0"/>
              </a:rPr>
              <a:t>System Name: R1 </a:t>
            </a:r>
          </a:p>
          <a:p>
            <a:pPr rtl="0"/>
            <a:r>
              <a:rPr lang="es-419" sz="1100">
                <a:solidFill>
                  <a:srgbClr val="DFDFDF"/>
                </a:solidFill>
                <a:latin typeface="Courier New" panose="02070309020205020404" pitchFamily="49" charset="0"/>
              </a:rPr>
              <a:t>System Description: Cisco IOS Software [Fuji], ISR Software (X86_64_LINUX_.....,</a:t>
            </a:r>
          </a:p>
          <a:p>
            <a:pPr rtl="0"/>
            <a:r>
              <a:rPr lang="es-419" sz="1100">
                <a:solidFill>
                  <a:srgbClr val="DFDFDF"/>
                </a:solidFill>
                <a:latin typeface="Courier New" panose="02070309020205020404" pitchFamily="49" charset="0"/>
              </a:rPr>
              <a:t>RELEASE SOFTWARE (fc2) </a:t>
            </a:r>
          </a:p>
          <a:p>
            <a:pPr rtl="0"/>
            <a:r>
              <a:rPr lang="es-419" sz="1100">
                <a:solidFill>
                  <a:srgbClr val="DFDFDF"/>
                </a:solidFill>
                <a:latin typeface="Courier New" panose="02070309020205020404" pitchFamily="49" charset="0"/>
              </a:rPr>
              <a:t>Technical Support: http://www.cisco.com/techsupport </a:t>
            </a:r>
          </a:p>
          <a:p>
            <a:pPr rtl="0"/>
            <a:r>
              <a:rPr lang="es-419" sz="1100">
                <a:solidFill>
                  <a:srgbClr val="DFDFDF"/>
                </a:solidFill>
                <a:latin typeface="Courier New" panose="02070309020205020404" pitchFamily="49" charset="0"/>
              </a:rPr>
              <a:t>Copyright (c) 1986-2019 by Cisco Systems, Inc. </a:t>
            </a:r>
          </a:p>
          <a:p>
            <a:pPr rtl="0"/>
            <a:r>
              <a:rPr lang="es-419" sz="1100">
                <a:solidFill>
                  <a:srgbClr val="DFDFDF"/>
                </a:solidFill>
                <a:latin typeface="Courier New" panose="02070309020205020404" pitchFamily="49" charset="0"/>
              </a:rPr>
              <a:t>Compiled Thu 22-Aug-19 18:09 by mcpre </a:t>
            </a:r>
          </a:p>
          <a:p>
            <a:endParaRPr lang="en-US" sz="1100" dirty="0">
              <a:solidFill>
                <a:srgbClr val="DFDFDF"/>
              </a:solidFill>
              <a:latin typeface="Courier New" panose="02070309020205020404" pitchFamily="49" charset="0"/>
            </a:endParaRPr>
          </a:p>
          <a:p>
            <a:pPr rtl="0"/>
            <a:r>
              <a:rPr lang="es-419" sz="1100">
                <a:solidFill>
                  <a:srgbClr val="DFDFDF"/>
                </a:solidFill>
                <a:latin typeface="Courier New" panose="02070309020205020404" pitchFamily="49" charset="0"/>
              </a:rPr>
              <a:t>Time remaining: 111 seconds </a:t>
            </a:r>
          </a:p>
          <a:p>
            <a:pPr rtl="0"/>
            <a:r>
              <a:rPr lang="es-419" sz="1100">
                <a:solidFill>
                  <a:srgbClr val="DFDFDF"/>
                </a:solidFill>
                <a:latin typeface="Courier New" panose="02070309020205020404" pitchFamily="49" charset="0"/>
              </a:rPr>
              <a:t>System Capabilities: B,R </a:t>
            </a:r>
          </a:p>
          <a:p>
            <a:pPr rtl="0"/>
            <a:r>
              <a:rPr lang="es-419" sz="1100">
                <a:solidFill>
                  <a:srgbClr val="DFDFDF"/>
                </a:solidFill>
                <a:latin typeface="Courier New" panose="02070309020205020404" pitchFamily="49" charset="0"/>
              </a:rPr>
              <a:t>Enabled Capabilities: R </a:t>
            </a:r>
          </a:p>
          <a:p>
            <a:pPr rtl="0"/>
            <a:r>
              <a:rPr lang="es-419" sz="1100">
                <a:solidFill>
                  <a:srgbClr val="DFDFDF"/>
                </a:solidFill>
                <a:latin typeface="Courier New" panose="02070309020205020404" pitchFamily="49" charset="0"/>
              </a:rPr>
              <a:t>Management Addresses - not advertised </a:t>
            </a:r>
          </a:p>
          <a:p>
            <a:pPr rtl="0"/>
            <a:r>
              <a:rPr lang="es-419" sz="1100">
                <a:solidFill>
                  <a:srgbClr val="DFDFDF"/>
                </a:solidFill>
                <a:latin typeface="Courier New" panose="02070309020205020404" pitchFamily="49" charset="0"/>
              </a:rPr>
              <a:t>(output omitted)</a:t>
            </a:r>
          </a:p>
        </p:txBody>
      </p:sp>
    </p:spTree>
    <p:extLst>
      <p:ext uri="{BB962C8B-B14F-4D97-AF65-F5344CB8AC3E}">
        <p14:creationId xmlns="" xmlns:p14="http://schemas.microsoft.com/office/powerpoint/2010/main" val="31932103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LLDP</a:t>
            </a:r>
            <a:r>
              <a:rPr lang="en-US" dirty="0"/>
              <a:t/>
            </a:r>
            <a:br>
              <a:rPr lang="en-US" dirty="0"/>
            </a:br>
            <a:r>
              <a:rPr lang="es-419" sz="2400"/>
              <a:t>Packet Tracer - Use LLDP para mapear una red</a:t>
            </a:r>
          </a:p>
        </p:txBody>
      </p:sp>
      <p:sp>
        <p:nvSpPr>
          <p:cNvPr id="6" name="Content Placeholder 5">
            <a:extLst>
              <a:ext uri="{FF2B5EF4-FFF2-40B4-BE49-F238E27FC236}">
                <a16:creationId xmlns="" xmlns:a16="http://schemas.microsoft.com/office/drawing/2014/main" id="{F276385F-66FB-334B-9916-3A2AA1893799}"/>
              </a:ext>
            </a:extLst>
          </p:cNvPr>
          <p:cNvSpPr>
            <a:spLocks noGrp="1"/>
          </p:cNvSpPr>
          <p:nvPr>
            <p:ph idx="1"/>
          </p:nvPr>
        </p:nvSpPr>
        <p:spPr>
          <a:xfrm>
            <a:off x="474662" y="731837"/>
            <a:ext cx="8280057" cy="3689897"/>
          </a:xfrm>
        </p:spPr>
        <p:txBody>
          <a:bodyPr/>
          <a:lstStyle/>
          <a:p>
            <a:pPr algn="l" rtl="0"/>
            <a:r>
              <a:rPr lang="es-419" sz="1800">
                <a:solidFill>
                  <a:srgbClr val="000000"/>
                </a:solidFill>
              </a:rPr>
              <a:t>En esta actividad de Packet Tracer, completará los siguientes objetivos:</a:t>
            </a:r>
          </a:p>
          <a:p>
            <a:pPr marL="285750" indent="-285750" algn="l" rtl="0">
              <a:buFont typeface="Arial" panose="020B0604020202020204" pitchFamily="34" charset="0"/>
              <a:buChar char="•"/>
            </a:pPr>
            <a:r>
              <a:rPr lang="es-419" sz="1800">
                <a:solidFill>
                  <a:srgbClr val="000000"/>
                </a:solidFill>
              </a:rPr>
              <a:t>Armar la red y configurar los ajustes básicos de los dispositivos</a:t>
            </a:r>
          </a:p>
          <a:p>
            <a:pPr marL="285750" indent="-285750" algn="l" rtl="0">
              <a:buFont typeface="Arial" panose="020B0604020202020204" pitchFamily="34" charset="0"/>
              <a:buChar char="•"/>
            </a:pPr>
            <a:r>
              <a:rPr lang="es-419" sz="1800">
                <a:solidFill>
                  <a:srgbClr val="000000"/>
                </a:solidFill>
              </a:rPr>
              <a:t>Detección de redes con CDP</a:t>
            </a:r>
          </a:p>
          <a:p>
            <a:pPr marL="285750" indent="-285750" algn="l" rtl="0">
              <a:buFont typeface="Arial" panose="020B0604020202020204" pitchFamily="34" charset="0"/>
              <a:buChar char="•"/>
            </a:pPr>
            <a:r>
              <a:rPr lang="es-419" sz="1800">
                <a:solidFill>
                  <a:srgbClr val="000000"/>
                </a:solidFill>
              </a:rPr>
              <a:t>Detección de redes con LLDP</a:t>
            </a:r>
          </a:p>
          <a:p>
            <a:pPr algn="l"/>
            <a:endParaRPr lang="en-US" sz="1600" dirty="0">
              <a:solidFill>
                <a:srgbClr val="000000"/>
              </a:solidFill>
            </a:endParaRPr>
          </a:p>
        </p:txBody>
      </p:sp>
    </p:spTree>
    <p:extLst>
      <p:ext uri="{BB962C8B-B14F-4D97-AF65-F5344CB8AC3E}">
        <p14:creationId xmlns="" xmlns:p14="http://schemas.microsoft.com/office/powerpoint/2010/main" val="7380367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10.3 NTP</a:t>
            </a:r>
          </a:p>
        </p:txBody>
      </p:sp>
    </p:spTree>
    <p:custDataLst>
      <p:tags r:id="rId1"/>
    </p:custDataLst>
    <p:extLst>
      <p:ext uri="{BB962C8B-B14F-4D97-AF65-F5344CB8AC3E}">
        <p14:creationId xmlns="" xmlns:p14="http://schemas.microsoft.com/office/powerpoint/2010/main" val="101689698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NTP </a:t>
            </a:r>
            <a:br>
              <a:rPr lang="es-419" sz="1600" dirty="0"/>
            </a:br>
            <a:r>
              <a:rPr lang="es-419" sz="2400" dirty="0"/>
              <a:t>Servicios de Tiempo y Calendario</a:t>
            </a:r>
          </a:p>
        </p:txBody>
      </p:sp>
      <p:sp>
        <p:nvSpPr>
          <p:cNvPr id="4" name="Content Placeholder 3">
            <a:extLst>
              <a:ext uri="{FF2B5EF4-FFF2-40B4-BE49-F238E27FC236}">
                <a16:creationId xmlns="" xmlns:a16="http://schemas.microsoft.com/office/drawing/2014/main" id="{89ADC388-2856-F348-9843-5B96ACF52C60}"/>
              </a:ext>
            </a:extLst>
          </p:cNvPr>
          <p:cNvSpPr>
            <a:spLocks noGrp="1"/>
          </p:cNvSpPr>
          <p:nvPr>
            <p:ph idx="1"/>
          </p:nvPr>
        </p:nvSpPr>
        <p:spPr>
          <a:xfrm>
            <a:off x="474662" y="731838"/>
            <a:ext cx="8280057" cy="2104128"/>
          </a:xfrm>
        </p:spPr>
        <p:txBody>
          <a:bodyPr/>
          <a:lstStyle/>
          <a:p>
            <a:pPr marL="342900" indent="-342900" algn="l" rtl="0">
              <a:buFont typeface="Arial" panose="020B0604020202020204" pitchFamily="34" charset="0"/>
              <a:buChar char="•"/>
            </a:pPr>
            <a:r>
              <a:rPr lang="es-419" sz="1600" dirty="0">
                <a:solidFill>
                  <a:srgbClr val="000000"/>
                </a:solidFill>
              </a:rPr>
              <a:t>El reloj del software en un </a:t>
            </a:r>
            <a:r>
              <a:rPr lang="es-419" sz="1600" dirty="0" err="1">
                <a:solidFill>
                  <a:srgbClr val="000000"/>
                </a:solidFill>
              </a:rPr>
              <a:t>router</a:t>
            </a:r>
            <a:r>
              <a:rPr lang="es-419" sz="1600" dirty="0">
                <a:solidFill>
                  <a:srgbClr val="000000"/>
                </a:solidFill>
              </a:rPr>
              <a:t> o un </a:t>
            </a:r>
            <a:r>
              <a:rPr lang="es-419" sz="1600" dirty="0" err="1">
                <a:solidFill>
                  <a:srgbClr val="000000"/>
                </a:solidFill>
              </a:rPr>
              <a:t>switch</a:t>
            </a:r>
            <a:r>
              <a:rPr lang="es-419" sz="1600" dirty="0">
                <a:solidFill>
                  <a:srgbClr val="000000"/>
                </a:solidFill>
              </a:rPr>
              <a:t> se inicia cuando se inicia el sistema. Es la principal fuente de tiempo para el sistema. Es importante sincronizar la hora en todos los dispositivos de la red. Cuando no se sincroniza la hora entre los dispositivos, será imposible determinar el orden de los eventos y la causa de un evento.</a:t>
            </a:r>
          </a:p>
          <a:p>
            <a:pPr marL="342900" indent="-342900" algn="l" rtl="0">
              <a:buFont typeface="Arial" panose="020B0604020202020204" pitchFamily="34" charset="0"/>
              <a:buChar char="•"/>
            </a:pPr>
            <a:r>
              <a:rPr lang="es-419" sz="1600" dirty="0">
                <a:solidFill>
                  <a:srgbClr val="000000"/>
                </a:solidFill>
              </a:rPr>
              <a:t>Normalmente, la configuración de fecha y hora de un </a:t>
            </a:r>
            <a:r>
              <a:rPr lang="es-419" sz="1600" dirty="0" err="1">
                <a:solidFill>
                  <a:srgbClr val="000000"/>
                </a:solidFill>
              </a:rPr>
              <a:t>router</a:t>
            </a:r>
            <a:r>
              <a:rPr lang="es-419" sz="1600" dirty="0">
                <a:solidFill>
                  <a:srgbClr val="000000"/>
                </a:solidFill>
              </a:rPr>
              <a:t> o </a:t>
            </a:r>
            <a:r>
              <a:rPr lang="es-419" sz="1600" dirty="0" err="1">
                <a:solidFill>
                  <a:srgbClr val="000000"/>
                </a:solidFill>
              </a:rPr>
              <a:t>switch</a:t>
            </a:r>
            <a:r>
              <a:rPr lang="es-419" sz="1600" dirty="0">
                <a:solidFill>
                  <a:srgbClr val="000000"/>
                </a:solidFill>
              </a:rPr>
              <a:t> se puede establecer mediante uno de los dos métodos. Puede configurarse manualmente la fecha y la hora, como se muestra en el ejemplo, o configurar el Protocolo de tiempo de red (NTP).</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 xmlns:a16="http://schemas.microsoft.com/office/drawing/2014/main" id="{EE0E6282-25CD-2741-9C99-7622D723E531}"/>
              </a:ext>
            </a:extLst>
          </p:cNvPr>
          <p:cNvSpPr/>
          <p:nvPr/>
        </p:nvSpPr>
        <p:spPr>
          <a:xfrm>
            <a:off x="872190" y="3238698"/>
            <a:ext cx="7485000" cy="1169551"/>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clock set 20:36:00 nov 15 2019</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R1# </a:t>
            </a:r>
          </a:p>
          <a:p>
            <a:pPr rtl="0"/>
            <a:r>
              <a:rPr lang="es-419" sz="1400">
                <a:solidFill>
                  <a:srgbClr val="DFDFDF"/>
                </a:solidFill>
                <a:latin typeface="Courier New" panose="02070309020205020404" pitchFamily="49" charset="0"/>
              </a:rPr>
              <a:t>*Nov 15 20:36:00.000: %SYS-6-CLOCKUPDATE: System clock has been updated from 21:32:31 UTC Fri Nov 15 2019 to 20:36:00 UTC Fri Nov 15 2019, configured from console by console.</a:t>
            </a:r>
          </a:p>
        </p:txBody>
      </p:sp>
    </p:spTree>
    <p:extLst>
      <p:ext uri="{BB962C8B-B14F-4D97-AF65-F5344CB8AC3E}">
        <p14:creationId xmlns="" xmlns:p14="http://schemas.microsoft.com/office/powerpoint/2010/main" val="42154590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Servicios detiempo y calendario NTP (cont.) </a:t>
            </a:r>
          </a:p>
        </p:txBody>
      </p:sp>
      <p:sp>
        <p:nvSpPr>
          <p:cNvPr id="5" name="Content Placeholder 4">
            <a:extLst>
              <a:ext uri="{FF2B5EF4-FFF2-40B4-BE49-F238E27FC236}">
                <a16:creationId xmlns="" xmlns:a16="http://schemas.microsoft.com/office/drawing/2014/main" id="{FEBBA101-AC5E-DA42-ABFF-3757080962E8}"/>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 medida que la red crece, se hace difícil garantizar que todos los dispositivos de infraestructura estén funcionando con tiempo sincronizado utilizando el método manual.</a:t>
            </a:r>
          </a:p>
          <a:p>
            <a:pPr marL="0" indent="0" algn="l"/>
            <a:endParaRPr lang="en-US" sz="1600" dirty="0">
              <a:solidFill>
                <a:srgbClr val="000000"/>
              </a:solidFill>
            </a:endParaRPr>
          </a:p>
          <a:p>
            <a:pPr marL="0" indent="0" algn="l" rtl="0"/>
            <a:r>
              <a:rPr lang="es-419" sz="1600">
                <a:solidFill>
                  <a:srgbClr val="000000"/>
                </a:solidFill>
              </a:rPr>
              <a:t>Una mejor solución es configurar el NTP en la red. Este protocolo permite a los routers de la red sincronizar sus configuraciones de hora con un servidor NTP, lo que proporciona configuraciones de hora más consistentes. NTP puede configurarse para sincronizarse con un reloj maestro privado, o puede sincronizarse con un servidor NTP disponible públicamente en Internet. NTP utiliza el puerto 123 de UDP y se documenta en RFC 1305.</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35692456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Operación NTP</a:t>
            </a:r>
          </a:p>
        </p:txBody>
      </p:sp>
      <p:sp>
        <p:nvSpPr>
          <p:cNvPr id="4" name="Content Placeholder 3">
            <a:extLst>
              <a:ext uri="{FF2B5EF4-FFF2-40B4-BE49-F238E27FC236}">
                <a16:creationId xmlns="" xmlns:a16="http://schemas.microsoft.com/office/drawing/2014/main" id="{BE89F612-73E4-174F-AEB2-249F67B980BC}"/>
              </a:ext>
            </a:extLst>
          </p:cNvPr>
          <p:cNvSpPr>
            <a:spLocks noGrp="1"/>
          </p:cNvSpPr>
          <p:nvPr>
            <p:ph idx="1"/>
          </p:nvPr>
        </p:nvSpPr>
        <p:spPr>
          <a:xfrm>
            <a:off x="474662" y="731837"/>
            <a:ext cx="3501915" cy="3689897"/>
          </a:xfrm>
        </p:spPr>
        <p:txBody>
          <a:bodyPr/>
          <a:lstStyle/>
          <a:p>
            <a:pPr marL="0" indent="0" algn="l" rtl="0"/>
            <a:r>
              <a:rPr lang="es-419" sz="1600">
                <a:solidFill>
                  <a:srgbClr val="000000"/>
                </a:solidFill>
              </a:rPr>
              <a:t>Las redes NTP utilizan un sistema jerárquico de fuentes horarias. Cada nivel en este sistema jerárquico se denomina estrato. El nivel de estrato se define como la cantidad de saltos desde la fuente autorizada. El tiempo sincronizado se distribuye a través de la red mediante NTP.</a:t>
            </a:r>
          </a:p>
          <a:p>
            <a:pPr marL="0" indent="0" algn="l"/>
            <a:endParaRPr lang="en-US" sz="1600" dirty="0">
              <a:solidFill>
                <a:srgbClr val="000000"/>
              </a:solidFill>
            </a:endParaRPr>
          </a:p>
          <a:p>
            <a:pPr marL="0" indent="0" algn="l" rtl="0"/>
            <a:r>
              <a:rPr lang="es-419" sz="1600">
                <a:solidFill>
                  <a:srgbClr val="000000"/>
                </a:solidFill>
              </a:rPr>
              <a:t>El recuento de saltos máximo es 15. El estrato 16, el nivel de estrato inferior, indica que un dispositivo no está sincronizado.</a:t>
            </a:r>
          </a:p>
        </p:txBody>
      </p:sp>
      <p:pic>
        <p:nvPicPr>
          <p:cNvPr id="7" name="Picture 6">
            <a:extLst>
              <a:ext uri="{FF2B5EF4-FFF2-40B4-BE49-F238E27FC236}">
                <a16:creationId xmlns="" xmlns:a16="http://schemas.microsoft.com/office/drawing/2014/main" id="{F0504FAB-2495-2D41-8B2D-B3A3D61DF76A}"/>
              </a:ext>
            </a:extLst>
          </p:cNvPr>
          <p:cNvPicPr>
            <a:picLocks noChangeAspect="1"/>
          </p:cNvPicPr>
          <p:nvPr/>
        </p:nvPicPr>
        <p:blipFill>
          <a:blip r:embed="rId3"/>
          <a:stretch>
            <a:fillRect/>
          </a:stretch>
        </p:blipFill>
        <p:spPr>
          <a:xfrm>
            <a:off x="4217321" y="910977"/>
            <a:ext cx="4693624" cy="3321546"/>
          </a:xfrm>
          <a:prstGeom prst="rect">
            <a:avLst/>
          </a:prstGeom>
        </p:spPr>
      </p:pic>
    </p:spTree>
    <p:extLst>
      <p:ext uri="{BB962C8B-B14F-4D97-AF65-F5344CB8AC3E}">
        <p14:creationId xmlns="" xmlns:p14="http://schemas.microsoft.com/office/powerpoint/2010/main" val="2381027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Operación NTP (Cont.)</a:t>
            </a:r>
          </a:p>
        </p:txBody>
      </p:sp>
      <p:sp>
        <p:nvSpPr>
          <p:cNvPr id="5" name="Content Placeholder 4">
            <a:extLst>
              <a:ext uri="{FF2B5EF4-FFF2-40B4-BE49-F238E27FC236}">
                <a16:creationId xmlns="" xmlns:a16="http://schemas.microsoft.com/office/drawing/2014/main" id="{35529AAF-85E6-8841-8F27-1860B937818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b="1">
                <a:solidFill>
                  <a:srgbClr val="000000"/>
                </a:solidFill>
              </a:rPr>
              <a:t>Stratum 0: </a:t>
            </a:r>
            <a:r>
              <a:rPr lang="es-419" sz="1600">
                <a:solidFill>
                  <a:srgbClr val="000000"/>
                </a:solidFill>
              </a:rPr>
              <a:t>Estas "fuentes de tiempo autorizadas" son dispositivos de cronometraje de alta precisión que se supone son precisos y con poco o ningún retraso asociado con ellos.</a:t>
            </a:r>
            <a:r>
              <a:rPr lang="es-419" sz="1600" b="1">
                <a:solidFill>
                  <a:srgbClr val="000000"/>
                </a:solidFill>
              </a:rPr>
              <a:t> </a:t>
            </a:r>
          </a:p>
          <a:p>
            <a:pPr marL="342900" indent="-342900" algn="l" rtl="0">
              <a:buFont typeface="Arial" panose="020B0604020202020204" pitchFamily="34" charset="0"/>
              <a:buChar char="•"/>
            </a:pPr>
            <a:r>
              <a:rPr lang="es-419" sz="1600" b="1">
                <a:solidFill>
                  <a:srgbClr val="000000"/>
                </a:solidFill>
              </a:rPr>
              <a:t>Stratum 1: </a:t>
            </a:r>
            <a:r>
              <a:rPr lang="es-419" sz="1600">
                <a:solidFill>
                  <a:srgbClr val="000000"/>
                </a:solidFill>
              </a:rPr>
              <a:t>Dispositivos que están directamente conectados a las fuentes de tiempo autorizadas. Actúan como el estándar horario de la red principal.</a:t>
            </a:r>
          </a:p>
          <a:p>
            <a:pPr marL="342900" indent="-342900" algn="l" rtl="0">
              <a:buFont typeface="Arial" panose="020B0604020202020204" pitchFamily="34" charset="0"/>
              <a:buChar char="•"/>
            </a:pPr>
            <a:r>
              <a:rPr lang="es-419" sz="1600" b="1">
                <a:solidFill>
                  <a:srgbClr val="000000"/>
                </a:solidFill>
              </a:rPr>
              <a:t>Stratum 2 e inferiores: </a:t>
            </a:r>
            <a:r>
              <a:rPr lang="es-419" sz="1600">
                <a:solidFill>
                  <a:srgbClr val="000000"/>
                </a:solidFill>
              </a:rPr>
              <a:t>los servidores del estrato 2 están conectados a los dispositivos del estrato 1 a través de conexiones de red. Los dispositivos de stratum 2, como los clientes NTP, sincronizan su tiempo utilizando los paquetes NTP de los servidores de stratum 1. Podrían también actuar como servidores para dispositivos del stratum 3.</a:t>
            </a:r>
          </a:p>
          <a:p>
            <a:pPr marL="0" indent="0" algn="l"/>
            <a:endParaRPr lang="en-US" sz="1600" dirty="0">
              <a:solidFill>
                <a:srgbClr val="000000"/>
              </a:solidFill>
            </a:endParaRPr>
          </a:p>
          <a:p>
            <a:pPr marL="0" indent="0" algn="l" rtl="0"/>
            <a:r>
              <a:rPr lang="es-419" sz="1600">
                <a:solidFill>
                  <a:srgbClr val="000000"/>
                </a:solidFill>
              </a:rPr>
              <a:t>Los servidores en el mismo nivel de Stratum, pueden configurarse para actuar como un par con otros servidores horarios en el mismo nivel de estratos, esto con la finalidad de verificar o respaldar el horario.</a:t>
            </a:r>
            <a:r>
              <a:rPr lang="en-US" sz="1600" dirty="0">
                <a:solidFill>
                  <a:srgbClr val="000000"/>
                </a:solidFill>
              </a:rPr>
              <a:t/>
            </a:r>
            <a:br>
              <a:rPr lang="en-US" sz="1600" dirty="0">
                <a:solidFill>
                  <a:srgbClr val="000000"/>
                </a:solidFill>
              </a:rPr>
            </a:br>
            <a:endParaRPr lang="en-US" sz="1600" dirty="0">
              <a:solidFill>
                <a:srgbClr val="000000"/>
              </a:solidFill>
            </a:endParaRPr>
          </a:p>
        </p:txBody>
      </p:sp>
    </p:spTree>
    <p:extLst>
      <p:ext uri="{BB962C8B-B14F-4D97-AF65-F5344CB8AC3E}">
        <p14:creationId xmlns="" xmlns:p14="http://schemas.microsoft.com/office/powerpoint/2010/main" val="3538592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Título del módulo: </a:t>
            </a:r>
            <a:r>
              <a:rPr lang="es-419"/>
              <a:t>Administración de redes</a:t>
            </a:r>
          </a:p>
          <a:p>
            <a:pPr marL="0" lvl="0" indent="0" defTabSz="914400" eaLnBrk="0" hangingPunct="0">
              <a:spcBef>
                <a:spcPct val="0"/>
              </a:spcBef>
              <a:spcAft>
                <a:spcPct val="0"/>
              </a:spcAft>
              <a:buClrTx/>
              <a:buSzTx/>
              <a:buNone/>
            </a:pPr>
            <a:endParaRPr lang="en-US" altLang="en-US" sz="1400" dirty="0"/>
          </a:p>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Objetivo del módulo</a:t>
            </a:r>
            <a:r>
              <a:rPr lang="es-419" sz="1400">
                <a:ea typeface="Calibri" panose="020F0502020204030204" pitchFamily="34" charset="0"/>
                <a:cs typeface="Calibri" panose="020F0502020204030204" pitchFamily="34" charset="0"/>
              </a:rPr>
              <a:t>: </a:t>
            </a:r>
            <a:r>
              <a:rPr lang="es-419"/>
              <a:t> Implementar protocolos para administrar la red.</a:t>
            </a:r>
          </a:p>
        </p:txBody>
      </p:sp>
      <p:graphicFrame>
        <p:nvGraphicFramePr>
          <p:cNvPr id="3" name="Table 2">
            <a:extLst>
              <a:ext uri="{FF2B5EF4-FFF2-40B4-BE49-F238E27FC236}">
                <a16:creationId xmlns="" xmlns:a16="http://schemas.microsoft.com/office/drawing/2014/main" id="{2203BE17-8BB3-DF41-A2CF-06DE014D1956}"/>
              </a:ext>
            </a:extLst>
          </p:cNvPr>
          <p:cNvGraphicFramePr>
            <a:graphicFrameLocks noGrp="1"/>
          </p:cNvGraphicFramePr>
          <p:nvPr>
            <p:extLst>
              <p:ext uri="{D42A27DB-BD31-4B8C-83A1-F6EECF244321}">
                <p14:modId xmlns="" xmlns:p14="http://schemas.microsoft.com/office/powerpoint/2010/main" val="4143013717"/>
              </p:ext>
            </p:extLst>
          </p:nvPr>
        </p:nvGraphicFramePr>
        <p:xfrm>
          <a:off x="440234" y="1662316"/>
          <a:ext cx="7896830" cy="3322320"/>
        </p:xfrm>
        <a:graphic>
          <a:graphicData uri="http://schemas.openxmlformats.org/drawingml/2006/table">
            <a:tbl>
              <a:tblPr firstRow="1" bandRow="1">
                <a:tableStyleId>{5C22544A-7EE6-4342-B048-85BDC9FD1C3A}</a:tableStyleId>
              </a:tblPr>
              <a:tblGrid>
                <a:gridCol w="3014823">
                  <a:extLst>
                    <a:ext uri="{9D8B030D-6E8A-4147-A177-3AD203B41FA5}">
                      <a16:colId xmlns="" xmlns:a16="http://schemas.microsoft.com/office/drawing/2014/main" val="2579019526"/>
                    </a:ext>
                  </a:extLst>
                </a:gridCol>
                <a:gridCol w="4882007">
                  <a:extLst>
                    <a:ext uri="{9D8B030D-6E8A-4147-A177-3AD203B41FA5}">
                      <a16:colId xmlns="" xmlns:a16="http://schemas.microsoft.com/office/drawing/2014/main" val="1764220437"/>
                    </a:ext>
                  </a:extLst>
                </a:gridCol>
              </a:tblGrid>
              <a:tr h="272843">
                <a:tc>
                  <a:txBody>
                    <a:bodyPr/>
                    <a:lstStyle/>
                    <a:p>
                      <a:pPr algn="l" rtl="0" fontAlgn="ctr"/>
                      <a:r>
                        <a:rPr lang="es-419" b="1" dirty="0">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 xmlns:a16="http://schemas.microsoft.com/office/drawing/2014/main" val="742401779"/>
                  </a:ext>
                </a:extLst>
              </a:tr>
              <a:tr h="272843">
                <a:tc>
                  <a:txBody>
                    <a:bodyPr/>
                    <a:lstStyle/>
                    <a:p>
                      <a:pPr rtl="0" fontAlgn="ctr"/>
                      <a:r>
                        <a:rPr lang="es-419" b="1">
                          <a:solidFill>
                            <a:schemeClr val="bg1"/>
                          </a:solidFill>
                          <a:effectLst/>
                        </a:rPr>
                        <a:t>Detección de dispositivos con CDP</a:t>
                      </a:r>
                    </a:p>
                  </a:txBody>
                  <a:tcPr marL="47625" marR="47625" marT="47625" marB="47625" anchor="ctr">
                    <a:solidFill>
                      <a:schemeClr val="accent1"/>
                    </a:solidFill>
                  </a:tcPr>
                </a:tc>
                <a:tc>
                  <a:txBody>
                    <a:bodyPr/>
                    <a:lstStyle/>
                    <a:p>
                      <a:pPr rtl="0" fontAlgn="ctr"/>
                      <a:r>
                        <a:rPr lang="es-419" b="0">
                          <a:effectLst/>
                        </a:rPr>
                        <a:t>Utilizar CDP para documentar una topología de red.</a:t>
                      </a:r>
                    </a:p>
                  </a:txBody>
                  <a:tcPr marL="47625" marR="47625" marT="47625" marB="47625" anchor="ctr"/>
                </a:tc>
                <a:extLst>
                  <a:ext uri="{0D108BD9-81ED-4DB2-BD59-A6C34878D82A}">
                    <a16:rowId xmlns="" xmlns:a16="http://schemas.microsoft.com/office/drawing/2014/main" val="3150950737"/>
                  </a:ext>
                </a:extLst>
              </a:tr>
              <a:tr h="272843">
                <a:tc>
                  <a:txBody>
                    <a:bodyPr/>
                    <a:lstStyle/>
                    <a:p>
                      <a:pPr rtl="0" fontAlgn="ctr"/>
                      <a:r>
                        <a:rPr lang="es-419" b="1">
                          <a:solidFill>
                            <a:schemeClr val="bg1"/>
                          </a:solidFill>
                          <a:effectLst/>
                        </a:rPr>
                        <a:t>Detección de dispositivos con LLDP</a:t>
                      </a:r>
                    </a:p>
                  </a:txBody>
                  <a:tcPr marL="47625" marR="47625" marT="47625" marB="47625" anchor="ctr">
                    <a:solidFill>
                      <a:schemeClr val="accent1"/>
                    </a:solidFill>
                  </a:tcPr>
                </a:tc>
                <a:tc>
                  <a:txBody>
                    <a:bodyPr/>
                    <a:lstStyle/>
                    <a:p>
                      <a:pPr rtl="0" fontAlgn="ctr"/>
                      <a:r>
                        <a:rPr lang="es-419" b="0">
                          <a:effectLst/>
                        </a:rPr>
                        <a:t>Utilizar LLDP para asignar una topología de red.</a:t>
                      </a:r>
                    </a:p>
                  </a:txBody>
                  <a:tcPr marL="47625" marR="47625" marT="47625" marB="47625" anchor="ctr"/>
                </a:tc>
                <a:extLst>
                  <a:ext uri="{0D108BD9-81ED-4DB2-BD59-A6C34878D82A}">
                    <a16:rowId xmlns="" xmlns:a16="http://schemas.microsoft.com/office/drawing/2014/main" val="2772085455"/>
                  </a:ext>
                </a:extLst>
              </a:tr>
              <a:tr h="272843">
                <a:tc>
                  <a:txBody>
                    <a:bodyPr/>
                    <a:lstStyle/>
                    <a:p>
                      <a:pPr rtl="0" fontAlgn="ctr"/>
                      <a:r>
                        <a:rPr lang="es-419" b="1">
                          <a:solidFill>
                            <a:schemeClr val="bg1"/>
                          </a:solidFill>
                          <a:effectLst/>
                        </a:rPr>
                        <a:t>NTP</a:t>
                      </a:r>
                    </a:p>
                  </a:txBody>
                  <a:tcPr marL="47625" marR="47625" marT="47625" marB="47625" anchor="ctr">
                    <a:solidFill>
                      <a:schemeClr val="accent1"/>
                    </a:solidFill>
                  </a:tcPr>
                </a:tc>
                <a:tc>
                  <a:txBody>
                    <a:bodyPr/>
                    <a:lstStyle/>
                    <a:p>
                      <a:pPr rtl="0" fontAlgn="ctr"/>
                      <a:r>
                        <a:rPr lang="es-419" b="0">
                          <a:effectLst/>
                        </a:rPr>
                        <a:t>Implementar NTP entre un cliente NTP y un servidor NTP.</a:t>
                      </a:r>
                    </a:p>
                  </a:txBody>
                  <a:tcPr marL="47625" marR="47625" marT="47625" marB="47625" anchor="ctr"/>
                </a:tc>
                <a:extLst>
                  <a:ext uri="{0D108BD9-81ED-4DB2-BD59-A6C34878D82A}">
                    <a16:rowId xmlns="" xmlns:a16="http://schemas.microsoft.com/office/drawing/2014/main" val="3228802595"/>
                  </a:ext>
                </a:extLst>
              </a:tr>
              <a:tr h="272843">
                <a:tc>
                  <a:txBody>
                    <a:bodyPr/>
                    <a:lstStyle/>
                    <a:p>
                      <a:pPr rtl="0" fontAlgn="ctr"/>
                      <a:r>
                        <a:rPr lang="es-419" b="1">
                          <a:solidFill>
                            <a:schemeClr val="bg1"/>
                          </a:solidFill>
                          <a:effectLst/>
                        </a:rPr>
                        <a:t>SNMP</a:t>
                      </a:r>
                    </a:p>
                  </a:txBody>
                  <a:tcPr marL="47625" marR="47625" marT="47625" marB="47625" anchor="ctr">
                    <a:solidFill>
                      <a:schemeClr val="accent1"/>
                    </a:solidFill>
                  </a:tcPr>
                </a:tc>
                <a:tc>
                  <a:txBody>
                    <a:bodyPr/>
                    <a:lstStyle/>
                    <a:p>
                      <a:pPr rtl="0" fontAlgn="ctr"/>
                      <a:r>
                        <a:rPr lang="es-419" b="0" dirty="0">
                          <a:effectLst/>
                        </a:rPr>
                        <a:t>Explicar cómo funciona el SNMP.</a:t>
                      </a:r>
                    </a:p>
                  </a:txBody>
                  <a:tcPr marL="47625" marR="47625" marT="47625" marB="47625" anchor="ctr"/>
                </a:tc>
                <a:extLst>
                  <a:ext uri="{0D108BD9-81ED-4DB2-BD59-A6C34878D82A}">
                    <a16:rowId xmlns="" xmlns:a16="http://schemas.microsoft.com/office/drawing/2014/main" val="3134809945"/>
                  </a:ext>
                </a:extLst>
              </a:tr>
              <a:tr h="272843">
                <a:tc>
                  <a:txBody>
                    <a:bodyPr/>
                    <a:lstStyle/>
                    <a:p>
                      <a:pPr rtl="0" fontAlgn="ctr"/>
                      <a:r>
                        <a:rPr lang="es-419" b="1">
                          <a:solidFill>
                            <a:schemeClr val="bg1"/>
                          </a:solidFill>
                          <a:effectLst/>
                        </a:rPr>
                        <a:t>Syslog</a:t>
                      </a:r>
                    </a:p>
                  </a:txBody>
                  <a:tcPr marL="47625" marR="47625" marT="47625" marB="47625" anchor="ctr">
                    <a:solidFill>
                      <a:schemeClr val="accent1"/>
                    </a:solidFill>
                  </a:tcPr>
                </a:tc>
                <a:tc>
                  <a:txBody>
                    <a:bodyPr/>
                    <a:lstStyle/>
                    <a:p>
                      <a:pPr rtl="0" fontAlgn="ctr"/>
                      <a:r>
                        <a:rPr lang="es-419" b="0">
                          <a:effectLst/>
                        </a:rPr>
                        <a:t>Explicar el funcionamiento de syslog.</a:t>
                      </a:r>
                    </a:p>
                  </a:txBody>
                  <a:tcPr marL="47625" marR="47625" marT="47625" marB="47625" anchor="ctr"/>
                </a:tc>
                <a:extLst>
                  <a:ext uri="{0D108BD9-81ED-4DB2-BD59-A6C34878D82A}">
                    <a16:rowId xmlns="" xmlns:a16="http://schemas.microsoft.com/office/drawing/2014/main" val="2841641446"/>
                  </a:ext>
                </a:extLst>
              </a:tr>
              <a:tr h="272843">
                <a:tc>
                  <a:txBody>
                    <a:bodyPr/>
                    <a:lstStyle/>
                    <a:p>
                      <a:pPr rtl="0" fontAlgn="ctr"/>
                      <a:r>
                        <a:rPr lang="es-419" b="1">
                          <a:solidFill>
                            <a:schemeClr val="bg1"/>
                          </a:solidFill>
                          <a:effectLst/>
                        </a:rPr>
                        <a:t>Mantenimiento de archivos del router y del switch</a:t>
                      </a:r>
                    </a:p>
                  </a:txBody>
                  <a:tcPr marL="47625" marR="47625" marT="47625" marB="47625" anchor="ctr">
                    <a:solidFill>
                      <a:schemeClr val="accent1"/>
                    </a:solidFill>
                  </a:tcPr>
                </a:tc>
                <a:tc>
                  <a:txBody>
                    <a:bodyPr/>
                    <a:lstStyle/>
                    <a:p>
                      <a:pPr rtl="0" fontAlgn="ctr"/>
                      <a:r>
                        <a:rPr lang="es-419" b="0">
                          <a:effectLst/>
                        </a:rPr>
                        <a:t>Usar comandos para realizar copias de respaldo de un archivo de configuración de IOS y restaurarlo.</a:t>
                      </a:r>
                    </a:p>
                  </a:txBody>
                  <a:tcPr marL="47625" marR="47625" marT="47625" marB="47625" anchor="ctr"/>
                </a:tc>
                <a:extLst>
                  <a:ext uri="{0D108BD9-81ED-4DB2-BD59-A6C34878D82A}">
                    <a16:rowId xmlns="" xmlns:a16="http://schemas.microsoft.com/office/drawing/2014/main" val="2954646025"/>
                  </a:ext>
                </a:extLst>
              </a:tr>
              <a:tr h="272843">
                <a:tc>
                  <a:txBody>
                    <a:bodyPr/>
                    <a:lstStyle/>
                    <a:p>
                      <a:pPr rtl="0" fontAlgn="ctr"/>
                      <a:r>
                        <a:rPr lang="es-419" b="1">
                          <a:solidFill>
                            <a:schemeClr val="bg1"/>
                          </a:solidFill>
                          <a:effectLst/>
                        </a:rPr>
                        <a:t>Administración de imágenes de IOS</a:t>
                      </a:r>
                    </a:p>
                  </a:txBody>
                  <a:tcPr marL="47625" marR="47625" marT="47625" marB="47625" anchor="ctr">
                    <a:solidFill>
                      <a:schemeClr val="accent1"/>
                    </a:solidFill>
                  </a:tcPr>
                </a:tc>
                <a:tc>
                  <a:txBody>
                    <a:bodyPr/>
                    <a:lstStyle/>
                    <a:p>
                      <a:pPr rtl="0" fontAlgn="ctr"/>
                      <a:r>
                        <a:rPr lang="es-419" b="0" dirty="0">
                          <a:effectLst/>
                        </a:rPr>
                        <a:t>Implementar protocolos para administrar la red.</a:t>
                      </a:r>
                    </a:p>
                  </a:txBody>
                  <a:tcPr marL="47625" marR="47625" marT="47625" marB="47625" anchor="ctr"/>
                </a:tc>
                <a:extLst>
                  <a:ext uri="{0D108BD9-81ED-4DB2-BD59-A6C34878D82A}">
                    <a16:rowId xmlns="" xmlns:a16="http://schemas.microsoft.com/office/drawing/2014/main" val="376601196"/>
                  </a:ext>
                </a:extLst>
              </a:tr>
            </a:tbl>
          </a:graphicData>
        </a:graphic>
      </p:graphicFrame>
    </p:spTree>
    <p:custDataLst>
      <p:tags r:id="rId1"/>
    </p:custDataLst>
    <p:extLst>
      <p:ext uri="{BB962C8B-B14F-4D97-AF65-F5344CB8AC3E}">
        <p14:creationId xmlns="" xmlns:p14="http://schemas.microsoft.com/office/powerpoint/2010/main" val="11119238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Configuración y verificación del NTP</a:t>
            </a:r>
          </a:p>
        </p:txBody>
      </p:sp>
      <p:sp>
        <p:nvSpPr>
          <p:cNvPr id="4" name="Content Placeholder 3">
            <a:extLst>
              <a:ext uri="{FF2B5EF4-FFF2-40B4-BE49-F238E27FC236}">
                <a16:creationId xmlns="" xmlns:a16="http://schemas.microsoft.com/office/drawing/2014/main" id="{74561E44-FF67-444F-A8D7-72BD342EF8DB}"/>
              </a:ext>
            </a:extLst>
          </p:cNvPr>
          <p:cNvSpPr>
            <a:spLocks noGrp="1"/>
          </p:cNvSpPr>
          <p:nvPr>
            <p:ph idx="1"/>
          </p:nvPr>
        </p:nvSpPr>
        <p:spPr>
          <a:xfrm>
            <a:off x="474662" y="731837"/>
            <a:ext cx="8280057" cy="1759593"/>
          </a:xfrm>
        </p:spPr>
        <p:txBody>
          <a:bodyPr/>
          <a:lstStyle/>
          <a:p>
            <a:pPr marL="342900" indent="-342900" algn="l" rtl="0">
              <a:buFont typeface="Arial" panose="020B0604020202020204" pitchFamily="34" charset="0"/>
              <a:buChar char="•"/>
            </a:pPr>
            <a:r>
              <a:rPr lang="es-419" sz="1600">
                <a:solidFill>
                  <a:srgbClr val="000000"/>
                </a:solidFill>
              </a:rPr>
              <a:t>Antes de configurar NTP en la red, el comando </a:t>
            </a:r>
            <a:r>
              <a:rPr lang="es-419" sz="1600" b="1">
                <a:solidFill>
                  <a:srgbClr val="000000"/>
                </a:solidFill>
              </a:rPr>
              <a:t>show clock</a:t>
            </a:r>
            <a:r>
              <a:rPr lang="es-419" sz="1600">
                <a:solidFill>
                  <a:srgbClr val="000000"/>
                </a:solidFill>
              </a:rPr>
              <a:t> muestra la hora actual en el reloj del software. Con la opción de </a:t>
            </a:r>
            <a:r>
              <a:rPr lang="es-419" sz="1600" b="1">
                <a:solidFill>
                  <a:srgbClr val="000000"/>
                </a:solidFill>
              </a:rPr>
              <a:t>detail</a:t>
            </a:r>
            <a:r>
              <a:rPr lang="es-419" sz="1600">
                <a:solidFill>
                  <a:srgbClr val="000000"/>
                </a:solidFill>
              </a:rPr>
              <a:t> , observe que la fuente de tiempo es la configuración del usuario. Esto significa que la hora se configuró manualmente con el comando </a:t>
            </a:r>
            <a:r>
              <a:rPr lang="es-419" sz="1600" b="1">
                <a:solidFill>
                  <a:srgbClr val="000000"/>
                </a:solidFill>
              </a:rPr>
              <a:t>clock</a:t>
            </a:r>
            <a:r>
              <a:rPr lang="es-419" sz="1600">
                <a:solidFill>
                  <a:srgbClr val="000000"/>
                </a:solidFill>
              </a:rPr>
              <a:t> .</a:t>
            </a:r>
          </a:p>
          <a:p>
            <a:pPr marL="342900" indent="-342900" algn="l" rtl="0">
              <a:buFont typeface="Arial" panose="020B0604020202020204" pitchFamily="34" charset="0"/>
              <a:buChar char="•"/>
            </a:pPr>
            <a:r>
              <a:rPr lang="es-419" sz="1600">
                <a:solidFill>
                  <a:srgbClr val="000000"/>
                </a:solidFill>
              </a:rPr>
              <a:t>El comando </a:t>
            </a:r>
            <a:r>
              <a:rPr lang="es-419" sz="1600" b="1">
                <a:solidFill>
                  <a:srgbClr val="000000"/>
                </a:solidFill>
              </a:rPr>
              <a:t>ntp server</a:t>
            </a:r>
            <a:r>
              <a:rPr lang="es-419" sz="1600">
                <a:solidFill>
                  <a:srgbClr val="000000"/>
                </a:solidFill>
              </a:rPr>
              <a:t> </a:t>
            </a:r>
            <a:r>
              <a:rPr lang="es-419" sz="1600" i="1">
                <a:solidFill>
                  <a:srgbClr val="000000"/>
                </a:solidFill>
              </a:rPr>
              <a:t>ip-address</a:t>
            </a:r>
            <a:r>
              <a:rPr lang="es-419" sz="1600">
                <a:solidFill>
                  <a:srgbClr val="000000"/>
                </a:solidFill>
              </a:rPr>
              <a:t> se emite en modo de configuración global para configurar 209.165.200.225 como el servidor NTP para R1. Para verificar que la fuente de tiempo esté establecida en NTP, use el comando </a:t>
            </a:r>
            <a:r>
              <a:rPr lang="es-419" sz="1600" b="1">
                <a:solidFill>
                  <a:srgbClr val="000000"/>
                </a:solidFill>
              </a:rPr>
              <a:t>show clock detail</a:t>
            </a:r>
            <a:r>
              <a:rPr lang="es-419" sz="1600">
                <a:solidFill>
                  <a:srgbClr val="000000"/>
                </a:solidFill>
              </a:rPr>
              <a:t> . Observe que ahora la fuente de tiempo es NTP.</a:t>
            </a:r>
          </a:p>
        </p:txBody>
      </p:sp>
      <p:sp>
        <p:nvSpPr>
          <p:cNvPr id="6" name="Rectangle 5">
            <a:extLst>
              <a:ext uri="{FF2B5EF4-FFF2-40B4-BE49-F238E27FC236}">
                <a16:creationId xmlns="" xmlns:a16="http://schemas.microsoft.com/office/drawing/2014/main" id="{51B22678-E006-FD46-8500-D6ADF6C21132}"/>
              </a:ext>
            </a:extLst>
          </p:cNvPr>
          <p:cNvSpPr/>
          <p:nvPr/>
        </p:nvSpPr>
        <p:spPr>
          <a:xfrm>
            <a:off x="2277074" y="2902793"/>
            <a:ext cx="4589851" cy="2031325"/>
          </a:xfrm>
          <a:prstGeom prst="rect">
            <a:avLst/>
          </a:prstGeom>
          <a:solidFill>
            <a:srgbClr val="000000"/>
          </a:solidFill>
        </p:spPr>
        <p:txBody>
          <a:bodyPr wrap="square">
            <a:spAutoFit/>
          </a:bodyPr>
          <a:lstStyle/>
          <a:p>
            <a:pPr rtl="0"/>
            <a:r>
              <a:rPr lang="es-419" sz="1400" dirty="0">
                <a:solidFill>
                  <a:schemeClr val="bg1"/>
                </a:solidFill>
                <a:latin typeface="Courier New" panose="02070309020205020404" pitchFamily="49" charset="0"/>
                <a:cs typeface="Courier New" panose="02070309020205020404" pitchFamily="49" charset="0"/>
              </a:rPr>
              <a:t>R1# </a:t>
            </a:r>
            <a:r>
              <a:rPr lang="es-419" sz="1400" b="1" dirty="0">
                <a:solidFill>
                  <a:schemeClr val="bg1"/>
                </a:solidFill>
                <a:latin typeface="Courier New" panose="02070309020205020404" pitchFamily="49" charset="0"/>
                <a:cs typeface="Courier New" panose="02070309020205020404" pitchFamily="49" charset="0"/>
              </a:rPr>
              <a:t>show </a:t>
            </a:r>
            <a:r>
              <a:rPr lang="es-419" sz="1400" b="1" dirty="0" err="1">
                <a:solidFill>
                  <a:schemeClr val="bg1"/>
                </a:solidFill>
                <a:latin typeface="Courier New" panose="02070309020205020404" pitchFamily="49" charset="0"/>
                <a:cs typeface="Courier New" panose="02070309020205020404" pitchFamily="49" charset="0"/>
              </a:rPr>
              <a:t>clock</a:t>
            </a:r>
            <a:r>
              <a:rPr lang="es-419" sz="1400" b="1" dirty="0">
                <a:solidFill>
                  <a:schemeClr val="bg1"/>
                </a:solidFill>
                <a:latin typeface="Courier New" panose="02070309020205020404" pitchFamily="49" charset="0"/>
                <a:cs typeface="Courier New" panose="02070309020205020404" pitchFamily="49" charset="0"/>
              </a:rPr>
              <a:t> </a:t>
            </a:r>
            <a:r>
              <a:rPr lang="es-419" sz="1400" b="1" dirty="0" err="1">
                <a:solidFill>
                  <a:schemeClr val="bg1"/>
                </a:solidFill>
                <a:latin typeface="Courier New" panose="02070309020205020404" pitchFamily="49" charset="0"/>
                <a:cs typeface="Courier New" panose="02070309020205020404" pitchFamily="49" charset="0"/>
              </a:rPr>
              <a:t>detail</a:t>
            </a:r>
            <a:r>
              <a:rPr lang="es-419" sz="1400" dirty="0">
                <a:solidFill>
                  <a:schemeClr val="bg1"/>
                </a:solidFill>
                <a:latin typeface="Courier New" panose="02070309020205020404" pitchFamily="49" charset="0"/>
                <a:cs typeface="Courier New" panose="02070309020205020404" pitchFamily="49" charset="0"/>
              </a:rPr>
              <a:t> </a:t>
            </a:r>
          </a:p>
          <a:p>
            <a:pPr rtl="0"/>
            <a:r>
              <a:rPr lang="es-419" sz="1400" dirty="0">
                <a:solidFill>
                  <a:schemeClr val="bg1"/>
                </a:solidFill>
                <a:latin typeface="Courier New" panose="02070309020205020404" pitchFamily="49" charset="0"/>
                <a:cs typeface="Courier New" panose="02070309020205020404" pitchFamily="49" charset="0"/>
              </a:rPr>
              <a:t>20:55:10 .207 UTC Vie Nov 15 2019 </a:t>
            </a:r>
          </a:p>
          <a:p>
            <a:pPr rtl="0"/>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Time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source</a:t>
            </a:r>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user</a:t>
            </a:r>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configuration</a:t>
            </a:r>
            <a:endParaRPr lang="es-419" sz="1400" dirty="0">
              <a:solidFill>
                <a:schemeClr val="accent6">
                  <a:lumMod val="60000"/>
                  <a:lumOff val="40000"/>
                </a:schemeClr>
              </a:solidFill>
              <a:latin typeface="Courier New" panose="02070309020205020404" pitchFamily="49" charset="0"/>
              <a:cs typeface="Courier New" panose="02070309020205020404" pitchFamily="49" charset="0"/>
            </a:endParaRPr>
          </a:p>
          <a:p>
            <a:pPr rtl="0"/>
            <a:r>
              <a:rPr lang="es-419" sz="1400" dirty="0">
                <a:solidFill>
                  <a:schemeClr val="bg1"/>
                </a:solidFill>
                <a:latin typeface="Courier New" panose="02070309020205020404" pitchFamily="49" charset="0"/>
                <a:cs typeface="Courier New" panose="02070309020205020404" pitchFamily="49" charset="0"/>
              </a:rPr>
              <a:t>R1# </a:t>
            </a:r>
            <a:r>
              <a:rPr lang="es-419" sz="1400" dirty="0" err="1">
                <a:solidFill>
                  <a:schemeClr val="bg1"/>
                </a:solidFill>
                <a:latin typeface="Courier New" panose="02070309020205020404" pitchFamily="49" charset="0"/>
                <a:cs typeface="Courier New" panose="02070309020205020404" pitchFamily="49" charset="0"/>
              </a:rPr>
              <a:t>config</a:t>
            </a:r>
            <a:r>
              <a:rPr lang="es-419" sz="1400" dirty="0">
                <a:solidFill>
                  <a:schemeClr val="bg1"/>
                </a:solidFill>
                <a:latin typeface="Courier New" panose="02070309020205020404" pitchFamily="49" charset="0"/>
                <a:cs typeface="Courier New" panose="02070309020205020404" pitchFamily="49" charset="0"/>
              </a:rPr>
              <a:t> t</a:t>
            </a:r>
          </a:p>
          <a:p>
            <a:pPr rtl="0"/>
            <a:r>
              <a:rPr lang="es-419" sz="1400" dirty="0">
                <a:solidFill>
                  <a:schemeClr val="bg1"/>
                </a:solidFill>
                <a:latin typeface="Courier New" panose="02070309020205020404" pitchFamily="49" charset="0"/>
                <a:cs typeface="Courier New" panose="02070309020205020404" pitchFamily="49" charset="0"/>
              </a:rPr>
              <a:t>R1(</a:t>
            </a:r>
            <a:r>
              <a:rPr lang="es-419" sz="1400" dirty="0" err="1">
                <a:solidFill>
                  <a:schemeClr val="bg1"/>
                </a:solidFill>
                <a:latin typeface="Courier New" panose="02070309020205020404" pitchFamily="49" charset="0"/>
                <a:cs typeface="Courier New" panose="02070309020205020404" pitchFamily="49" charset="0"/>
              </a:rPr>
              <a:t>config</a:t>
            </a:r>
            <a:r>
              <a:rPr lang="es-419" sz="1400" dirty="0">
                <a:solidFill>
                  <a:schemeClr val="bg1"/>
                </a:solidFill>
                <a:latin typeface="Courier New" panose="02070309020205020404" pitchFamily="49" charset="0"/>
                <a:cs typeface="Courier New" panose="02070309020205020404" pitchFamily="49" charset="0"/>
              </a:rPr>
              <a:t>)# </a:t>
            </a:r>
            <a:r>
              <a:rPr lang="es-419" sz="1400" b="1" dirty="0" err="1">
                <a:solidFill>
                  <a:schemeClr val="bg1"/>
                </a:solidFill>
                <a:latin typeface="Courier New" panose="02070309020205020404" pitchFamily="49" charset="0"/>
                <a:cs typeface="Courier New" panose="02070309020205020404" pitchFamily="49" charset="0"/>
              </a:rPr>
              <a:t>ntp</a:t>
            </a:r>
            <a:r>
              <a:rPr lang="es-419" sz="1400" b="1" dirty="0">
                <a:solidFill>
                  <a:schemeClr val="bg1"/>
                </a:solidFill>
                <a:latin typeface="Courier New" panose="02070309020205020404" pitchFamily="49" charset="0"/>
                <a:cs typeface="Courier New" panose="02070309020205020404" pitchFamily="49" charset="0"/>
              </a:rPr>
              <a:t> server 209.165.200.225</a:t>
            </a:r>
            <a:r>
              <a:rPr lang="es-419" sz="1400" dirty="0">
                <a:solidFill>
                  <a:schemeClr val="bg1"/>
                </a:solidFill>
                <a:latin typeface="Courier New" panose="02070309020205020404" pitchFamily="49" charset="0"/>
                <a:cs typeface="Courier New" panose="02070309020205020404" pitchFamily="49" charset="0"/>
              </a:rPr>
              <a:t> </a:t>
            </a:r>
          </a:p>
          <a:p>
            <a:pPr rtl="0"/>
            <a:r>
              <a:rPr lang="es-419" sz="1400" dirty="0">
                <a:solidFill>
                  <a:schemeClr val="bg1"/>
                </a:solidFill>
                <a:latin typeface="Courier New" panose="02070309020205020404" pitchFamily="49" charset="0"/>
                <a:cs typeface="Courier New" panose="02070309020205020404" pitchFamily="49" charset="0"/>
              </a:rPr>
              <a:t>R1(</a:t>
            </a:r>
            <a:r>
              <a:rPr lang="es-419" sz="1400" dirty="0" err="1">
                <a:solidFill>
                  <a:schemeClr val="bg1"/>
                </a:solidFill>
                <a:latin typeface="Courier New" panose="02070309020205020404" pitchFamily="49" charset="0"/>
                <a:cs typeface="Courier New" panose="02070309020205020404" pitchFamily="49" charset="0"/>
              </a:rPr>
              <a:t>config</a:t>
            </a:r>
            <a:r>
              <a:rPr lang="es-419" sz="1400" dirty="0">
                <a:solidFill>
                  <a:schemeClr val="bg1"/>
                </a:solidFill>
                <a:latin typeface="Courier New" panose="02070309020205020404" pitchFamily="49" charset="0"/>
                <a:cs typeface="Courier New" panose="02070309020205020404" pitchFamily="49" charset="0"/>
              </a:rPr>
              <a:t>)# </a:t>
            </a:r>
            <a:r>
              <a:rPr lang="es-419" sz="1400" b="1" dirty="0" err="1">
                <a:solidFill>
                  <a:schemeClr val="bg1"/>
                </a:solidFill>
                <a:latin typeface="Courier New" panose="02070309020205020404" pitchFamily="49" charset="0"/>
                <a:cs typeface="Courier New" panose="02070309020205020404" pitchFamily="49" charset="0"/>
              </a:rPr>
              <a:t>end</a:t>
            </a:r>
            <a:r>
              <a:rPr lang="es-419" sz="1400" dirty="0">
                <a:solidFill>
                  <a:schemeClr val="bg1"/>
                </a:solidFill>
                <a:latin typeface="Courier New" panose="02070309020205020404" pitchFamily="49" charset="0"/>
                <a:cs typeface="Courier New" panose="02070309020205020404" pitchFamily="49" charset="0"/>
              </a:rPr>
              <a:t> </a:t>
            </a:r>
          </a:p>
          <a:p>
            <a:pPr rtl="0"/>
            <a:r>
              <a:rPr lang="es-419" sz="1400" dirty="0">
                <a:solidFill>
                  <a:schemeClr val="bg1"/>
                </a:solidFill>
                <a:latin typeface="Courier New" panose="02070309020205020404" pitchFamily="49" charset="0"/>
                <a:cs typeface="Courier New" panose="02070309020205020404" pitchFamily="49" charset="0"/>
              </a:rPr>
              <a:t>R1# </a:t>
            </a:r>
            <a:r>
              <a:rPr lang="es-419" sz="1400" b="1" dirty="0">
                <a:solidFill>
                  <a:schemeClr val="bg1"/>
                </a:solidFill>
                <a:latin typeface="Courier New" panose="02070309020205020404" pitchFamily="49" charset="0"/>
                <a:cs typeface="Courier New" panose="02070309020205020404" pitchFamily="49" charset="0"/>
              </a:rPr>
              <a:t>show </a:t>
            </a:r>
            <a:r>
              <a:rPr lang="es-419" sz="1400" b="1" dirty="0" err="1">
                <a:solidFill>
                  <a:schemeClr val="bg1"/>
                </a:solidFill>
                <a:latin typeface="Courier New" panose="02070309020205020404" pitchFamily="49" charset="0"/>
                <a:cs typeface="Courier New" panose="02070309020205020404" pitchFamily="49" charset="0"/>
              </a:rPr>
              <a:t>clock</a:t>
            </a:r>
            <a:r>
              <a:rPr lang="es-419" sz="1400" b="1" dirty="0">
                <a:solidFill>
                  <a:schemeClr val="bg1"/>
                </a:solidFill>
                <a:latin typeface="Courier New" panose="02070309020205020404" pitchFamily="49" charset="0"/>
                <a:cs typeface="Courier New" panose="02070309020205020404" pitchFamily="49" charset="0"/>
              </a:rPr>
              <a:t> </a:t>
            </a:r>
            <a:r>
              <a:rPr lang="es-419" sz="1400" b="1" dirty="0" err="1">
                <a:solidFill>
                  <a:schemeClr val="bg1"/>
                </a:solidFill>
                <a:latin typeface="Courier New" panose="02070309020205020404" pitchFamily="49" charset="0"/>
                <a:cs typeface="Courier New" panose="02070309020205020404" pitchFamily="49" charset="0"/>
              </a:rPr>
              <a:t>detail</a:t>
            </a:r>
            <a:r>
              <a:rPr lang="es-419" sz="1400" dirty="0">
                <a:solidFill>
                  <a:schemeClr val="bg1"/>
                </a:solidFill>
                <a:latin typeface="Courier New" panose="02070309020205020404" pitchFamily="49" charset="0"/>
                <a:cs typeface="Courier New" panose="02070309020205020404" pitchFamily="49" charset="0"/>
              </a:rPr>
              <a:t> </a:t>
            </a:r>
          </a:p>
          <a:p>
            <a:pPr rtl="0"/>
            <a:r>
              <a:rPr lang="es-419" sz="1400" dirty="0">
                <a:solidFill>
                  <a:schemeClr val="bg1"/>
                </a:solidFill>
                <a:latin typeface="Courier New" panose="02070309020205020404" pitchFamily="49" charset="0"/>
                <a:cs typeface="Courier New" panose="02070309020205020404" pitchFamily="49" charset="0"/>
              </a:rPr>
              <a:t>21:01:34 .563 UTC Vie Nov 15 2019 </a:t>
            </a:r>
          </a:p>
          <a:p>
            <a:pPr rtl="0"/>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Time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source</a:t>
            </a:r>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4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400" dirty="0">
                <a:solidFill>
                  <a:schemeClr val="accent6">
                    <a:lumMod val="60000"/>
                    <a:lumOff val="40000"/>
                  </a:schemeClr>
                </a:solidFill>
                <a:latin typeface="Courier New" panose="02070309020205020404" pitchFamily="49" charset="0"/>
                <a:cs typeface="Courier New" panose="02070309020205020404" pitchFamily="49" charset="0"/>
              </a:rPr>
              <a:t> NTP</a:t>
            </a:r>
          </a:p>
        </p:txBody>
      </p:sp>
    </p:spTree>
    <p:extLst>
      <p:ext uri="{BB962C8B-B14F-4D97-AF65-F5344CB8AC3E}">
        <p14:creationId xmlns="" xmlns:p14="http://schemas.microsoft.com/office/powerpoint/2010/main" val="17292972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Configurar y verificar NTP (Cont.)</a:t>
            </a:r>
          </a:p>
        </p:txBody>
      </p:sp>
      <p:sp>
        <p:nvSpPr>
          <p:cNvPr id="5" name="Content Placeholder 4">
            <a:extLst>
              <a:ext uri="{FF2B5EF4-FFF2-40B4-BE49-F238E27FC236}">
                <a16:creationId xmlns="" xmlns:a16="http://schemas.microsoft.com/office/drawing/2014/main" id="{E73F1391-C049-054A-9C80-F8300E82D868}"/>
              </a:ext>
            </a:extLst>
          </p:cNvPr>
          <p:cNvSpPr>
            <a:spLocks noGrp="1"/>
          </p:cNvSpPr>
          <p:nvPr>
            <p:ph idx="1"/>
          </p:nvPr>
        </p:nvSpPr>
        <p:spPr>
          <a:xfrm>
            <a:off x="117446" y="731837"/>
            <a:ext cx="8825218" cy="1331855"/>
          </a:xfrm>
        </p:spPr>
        <p:txBody>
          <a:bodyPr/>
          <a:lstStyle/>
          <a:p>
            <a:pPr marL="0" indent="0" algn="l" rtl="0"/>
            <a:r>
              <a:rPr lang="es-419" sz="1600">
                <a:solidFill>
                  <a:srgbClr val="000000"/>
                </a:solidFill>
              </a:rPr>
              <a:t>Los comandos </a:t>
            </a:r>
            <a:r>
              <a:rPr lang="es-419" sz="1600" b="1">
                <a:solidFill>
                  <a:srgbClr val="000000"/>
                </a:solidFill>
              </a:rPr>
              <a:t>show ntp associations</a:t>
            </a:r>
            <a:r>
              <a:rPr lang="es-419" sz="1600">
                <a:solidFill>
                  <a:srgbClr val="000000"/>
                </a:solidFill>
              </a:rPr>
              <a:t> y </a:t>
            </a:r>
            <a:r>
              <a:rPr lang="es-419" sz="1600" b="1">
                <a:solidFill>
                  <a:srgbClr val="000000"/>
                </a:solidFill>
              </a:rPr>
              <a:t>show ntp status</a:t>
            </a:r>
            <a:r>
              <a:rPr lang="es-419" sz="1600">
                <a:solidFill>
                  <a:srgbClr val="000000"/>
                </a:solidFill>
              </a:rPr>
              <a:t> se utilizan para verificar que R1 esté sincronizado con el servidor NTP en 209.165.200.225. Observe que el R1 está sincronizado con un servidor NTP de Stratum 1 en 209.165.200.225, que se sincroniza con un reloj GPS. El comando </a:t>
            </a:r>
            <a:r>
              <a:rPr lang="es-419" sz="1600" b="1">
                <a:solidFill>
                  <a:srgbClr val="000000"/>
                </a:solidFill>
              </a:rPr>
              <a:t>show ntp status</a:t>
            </a:r>
            <a:r>
              <a:rPr lang="es-419" sz="1600">
                <a:solidFill>
                  <a:srgbClr val="000000"/>
                </a:solidFill>
              </a:rPr>
              <a:t> muestra que R1 ahora es un dispositivo del Stratum 2 que está sincronizado con el servidor NTP en 209.165.220.225.</a:t>
            </a:r>
          </a:p>
        </p:txBody>
      </p:sp>
      <p:sp>
        <p:nvSpPr>
          <p:cNvPr id="7" name="Rectangle 6">
            <a:extLst>
              <a:ext uri="{FF2B5EF4-FFF2-40B4-BE49-F238E27FC236}">
                <a16:creationId xmlns="" xmlns:a16="http://schemas.microsoft.com/office/drawing/2014/main" id="{952345B1-4C5C-954D-8232-4582E83334BB}"/>
              </a:ext>
            </a:extLst>
          </p:cNvPr>
          <p:cNvSpPr/>
          <p:nvPr/>
        </p:nvSpPr>
        <p:spPr>
          <a:xfrm>
            <a:off x="287078" y="2128311"/>
            <a:ext cx="8739963" cy="2246769"/>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show ntp associations</a:t>
            </a:r>
          </a:p>
          <a:p>
            <a:pPr rtl="0"/>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address ref clock </a:t>
            </a:r>
            <a:r>
              <a:rPr lang="es-419" sz="1400">
                <a:solidFill>
                  <a:srgbClr val="FBAB18"/>
                </a:solidFill>
                <a:latin typeface="Courier New" panose="02070309020205020404" pitchFamily="49" charset="0"/>
              </a:rPr>
              <a:t>st</a:t>
            </a:r>
            <a:r>
              <a:rPr lang="es-419" sz="1400">
                <a:solidFill>
                  <a:srgbClr val="DFDFDF"/>
                </a:solidFill>
                <a:latin typeface="Courier New" panose="02070309020205020404" pitchFamily="49" charset="0"/>
              </a:rPr>
              <a:t> when poll each delay offset disp </a:t>
            </a:r>
          </a:p>
          <a:p>
            <a:pPr rtl="0"/>
            <a:r>
              <a:rPr lang="es-419" sz="1400">
                <a:solidFill>
                  <a:srgbClr val="FBAB18"/>
                </a:solidFill>
                <a:latin typeface="Courier New" panose="02070309020205020404" pitchFamily="49" charset="0"/>
              </a:rPr>
              <a:t>*~209.165.200.225 .GPS. 		1</a:t>
            </a:r>
            <a:r>
              <a:rPr lang="es-419" sz="1400">
                <a:solidFill>
                  <a:srgbClr val="DFDFDF"/>
                </a:solidFill>
                <a:latin typeface="Courier New" panose="02070309020205020404" pitchFamily="49" charset="0"/>
              </a:rPr>
              <a:t> 61 64 377 0,481 7,480 4,261 </a:t>
            </a:r>
          </a:p>
          <a:p>
            <a:pPr marL="171450" indent="-171450" rtl="0">
              <a:buFont typeface="Arial" panose="020B0604020202020204" pitchFamily="34" charset="0"/>
              <a:buChar char="•"/>
            </a:pPr>
            <a:r>
              <a:rPr lang="es-419" sz="1400">
                <a:solidFill>
                  <a:srgbClr val="DFDFDF"/>
                </a:solidFill>
                <a:latin typeface="Courier New" panose="02070309020205020404" pitchFamily="49" charset="0"/>
              </a:rPr>
              <a:t>sys.peer, # selected, + candidate, - outlyer, x falseticker, ~ configured </a:t>
            </a:r>
          </a:p>
          <a:p>
            <a:pPr marL="171450" indent="-171450">
              <a:buFont typeface="Arial" panose="020B0604020202020204" pitchFamily="34" charset="0"/>
              <a:buChar char="•"/>
            </a:pPr>
            <a:endParaRPr lang="en-US" sz="1400" dirty="0">
              <a:solidFill>
                <a:srgbClr val="DFDFDF"/>
              </a:solidFill>
              <a:latin typeface="Courier New" panose="02070309020205020404" pitchFamily="49" charset="0"/>
            </a:endParaRPr>
          </a:p>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show ntp status</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Clock is synchronized, </a:t>
            </a:r>
            <a:r>
              <a:rPr lang="es-419" sz="1400">
                <a:solidFill>
                  <a:srgbClr val="FBAB18"/>
                </a:solidFill>
                <a:latin typeface="Courier New" panose="02070309020205020404" pitchFamily="49" charset="0"/>
              </a:rPr>
              <a:t>stratum 2</a:t>
            </a:r>
            <a:r>
              <a:rPr lang="es-419" sz="1400">
                <a:solidFill>
                  <a:srgbClr val="DFDFDF"/>
                </a:solidFill>
                <a:latin typeface="Courier New" panose="02070309020205020404" pitchFamily="49" charset="0"/>
              </a:rPr>
              <a:t>, reference is 209.165.200.225 </a:t>
            </a:r>
          </a:p>
          <a:p>
            <a:pPr rtl="0"/>
            <a:r>
              <a:rPr lang="es-419" sz="1400">
                <a:solidFill>
                  <a:srgbClr val="DFDFDF"/>
                </a:solidFill>
                <a:latin typeface="Courier New" panose="02070309020205020404" pitchFamily="49" charset="0"/>
              </a:rPr>
              <a:t>nominal freq is 250.0000 Hz, actual freq is 249.9995 Hz, precision is 2**19</a:t>
            </a:r>
          </a:p>
          <a:p>
            <a:pPr rtl="0"/>
            <a:r>
              <a:rPr lang="es-419" sz="1400">
                <a:solidFill>
                  <a:srgbClr val="DFDFDF"/>
                </a:solidFill>
                <a:latin typeface="Courier New" panose="02070309020205020404" pitchFamily="49" charset="0"/>
              </a:rPr>
              <a:t>(output omitted)</a:t>
            </a:r>
          </a:p>
        </p:txBody>
      </p:sp>
    </p:spTree>
    <p:extLst>
      <p:ext uri="{BB962C8B-B14F-4D97-AF65-F5344CB8AC3E}">
        <p14:creationId xmlns="" xmlns:p14="http://schemas.microsoft.com/office/powerpoint/2010/main" val="4708840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Configurar y verificar NTP (Cont.)</a:t>
            </a:r>
          </a:p>
        </p:txBody>
      </p:sp>
      <p:sp>
        <p:nvSpPr>
          <p:cNvPr id="4" name="Content Placeholder 3">
            <a:extLst>
              <a:ext uri="{FF2B5EF4-FFF2-40B4-BE49-F238E27FC236}">
                <a16:creationId xmlns="" xmlns:a16="http://schemas.microsoft.com/office/drawing/2014/main" id="{21685673-F341-7B40-BE7B-C4A19A4569F4}"/>
              </a:ext>
            </a:extLst>
          </p:cNvPr>
          <p:cNvSpPr>
            <a:spLocks noGrp="1"/>
          </p:cNvSpPr>
          <p:nvPr>
            <p:ph idx="1"/>
          </p:nvPr>
        </p:nvSpPr>
        <p:spPr>
          <a:xfrm>
            <a:off x="474662" y="731837"/>
            <a:ext cx="8280057" cy="1401763"/>
          </a:xfrm>
        </p:spPr>
        <p:txBody>
          <a:bodyPr/>
          <a:lstStyle/>
          <a:p>
            <a:pPr marL="342900" indent="-342900" algn="l" rtl="0">
              <a:buFont typeface="Arial" panose="020B0604020202020204" pitchFamily="34" charset="0"/>
              <a:buChar char="•"/>
            </a:pPr>
            <a:r>
              <a:rPr lang="es-419" sz="1600">
                <a:solidFill>
                  <a:srgbClr val="000000"/>
                </a:solidFill>
              </a:rPr>
              <a:t>El reloj de S1 está configurado para sincronizarse con R1 con el comando </a:t>
            </a:r>
            <a:r>
              <a:rPr lang="es-419" sz="1600" b="1">
                <a:solidFill>
                  <a:srgbClr val="000000"/>
                </a:solidFill>
              </a:rPr>
              <a:t>ntp server</a:t>
            </a:r>
            <a:r>
              <a:rPr lang="es-419" sz="1600">
                <a:solidFill>
                  <a:srgbClr val="000000"/>
                </a:solidFill>
              </a:rPr>
              <a:t> y la configuración se verifica con el comando </a:t>
            </a:r>
            <a:r>
              <a:rPr lang="es-419" sz="1600" b="1">
                <a:solidFill>
                  <a:srgbClr val="000000"/>
                </a:solidFill>
              </a:rPr>
              <a:t>show ntp associations</a:t>
            </a:r>
            <a:r>
              <a:rPr lang="es-419" sz="1600">
                <a:solidFill>
                  <a:srgbClr val="000000"/>
                </a:solidFill>
              </a:rPr>
              <a:t> .</a:t>
            </a:r>
          </a:p>
          <a:p>
            <a:pPr marL="342900" indent="-342900" algn="l" rtl="0">
              <a:buFont typeface="Arial" panose="020B0604020202020204" pitchFamily="34" charset="0"/>
              <a:buChar char="•"/>
            </a:pPr>
            <a:r>
              <a:rPr lang="es-419" sz="1600">
                <a:solidFill>
                  <a:srgbClr val="000000"/>
                </a:solidFill>
              </a:rPr>
              <a:t>La salida del comando </a:t>
            </a:r>
            <a:r>
              <a:rPr lang="es-419" sz="1600" b="1">
                <a:solidFill>
                  <a:srgbClr val="000000"/>
                </a:solidFill>
              </a:rPr>
              <a:t>show ntp associations</a:t>
            </a:r>
            <a:r>
              <a:rPr lang="es-419" sz="1600">
                <a:solidFill>
                  <a:srgbClr val="000000"/>
                </a:solidFill>
              </a:rPr>
              <a:t> verifica que el reloj en S1 ahora esté sincronizado con R1 en 192.168.1.1 a través de NTP. Ahora S1 es un dispositivo de Stratum 3, que puede proporcionar el servicio NTP a otros dispositivos en la red, por ejemplo terminales.</a:t>
            </a:r>
          </a:p>
        </p:txBody>
      </p:sp>
      <p:sp>
        <p:nvSpPr>
          <p:cNvPr id="6" name="Rectangle 5">
            <a:extLst>
              <a:ext uri="{FF2B5EF4-FFF2-40B4-BE49-F238E27FC236}">
                <a16:creationId xmlns="" xmlns:a16="http://schemas.microsoft.com/office/drawing/2014/main" id="{7842DAC9-E661-BB45-9473-83E12DDD77AA}"/>
              </a:ext>
            </a:extLst>
          </p:cNvPr>
          <p:cNvSpPr/>
          <p:nvPr/>
        </p:nvSpPr>
        <p:spPr>
          <a:xfrm>
            <a:off x="662473" y="2408608"/>
            <a:ext cx="7819054" cy="2308324"/>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S1(config)# </a:t>
            </a:r>
            <a:r>
              <a:rPr lang="es-419" sz="1200" b="1">
                <a:solidFill>
                  <a:srgbClr val="FFFFFF"/>
                </a:solidFill>
                <a:latin typeface="Courier New" panose="02070309020205020404" pitchFamily="49" charset="0"/>
              </a:rPr>
              <a:t>ntp server 192.168.1.1</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S1(config)# </a:t>
            </a:r>
            <a:r>
              <a:rPr lang="es-419" sz="1200" b="1">
                <a:solidFill>
                  <a:srgbClr val="FFFFFF"/>
                </a:solidFill>
                <a:latin typeface="Courier New" panose="02070309020205020404" pitchFamily="49" charset="0"/>
              </a:rPr>
              <a:t>end</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S1# </a:t>
            </a:r>
            <a:r>
              <a:rPr lang="es-419" sz="1200" b="1">
                <a:solidFill>
                  <a:srgbClr val="FFFFFF"/>
                </a:solidFill>
                <a:latin typeface="Courier New" panose="02070309020205020404" pitchFamily="49" charset="0"/>
              </a:rPr>
              <a:t>show ntp associations</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address ref clock st when poll reach delay offset disp </a:t>
            </a:r>
          </a:p>
          <a:p>
            <a:pPr rtl="0"/>
            <a:r>
              <a:rPr lang="es-419" sz="1200">
                <a:solidFill>
                  <a:srgbClr val="DFDFDF"/>
                </a:solidFill>
                <a:latin typeface="Courier New" panose="02070309020205020404" pitchFamily="49" charset="0"/>
              </a:rPr>
              <a:t>*~</a:t>
            </a:r>
            <a:r>
              <a:rPr lang="es-419" sz="1200" b="1">
                <a:solidFill>
                  <a:srgbClr val="FBAB18"/>
                </a:solidFill>
                <a:latin typeface="Courier New" panose="02070309020205020404" pitchFamily="49" charset="0"/>
              </a:rPr>
              <a:t>192.168.1.1 209.165.200.225 2</a:t>
            </a:r>
            <a:r>
              <a:rPr lang="es-419" sz="1200">
                <a:solidFill>
                  <a:srgbClr val="DFDFDF"/>
                </a:solidFill>
                <a:latin typeface="Courier New" panose="02070309020205020404" pitchFamily="49" charset="0"/>
              </a:rPr>
              <a:t> 12 64 377 1.066 13.616 3.840 </a:t>
            </a:r>
          </a:p>
          <a:p>
            <a:pPr marL="171450" indent="-171450" rtl="0">
              <a:buFont typeface="Arial" panose="020B0604020202020204" pitchFamily="34" charset="0"/>
              <a:buChar char="•"/>
            </a:pPr>
            <a:r>
              <a:rPr lang="es-419" sz="1200">
                <a:solidFill>
                  <a:srgbClr val="DFDFDF"/>
                </a:solidFill>
                <a:latin typeface="Courier New" panose="02070309020205020404" pitchFamily="49" charset="0"/>
              </a:rPr>
              <a:t>sys.peer, # selected, + candidate, - outlyer, x falseticker, ~ configured</a:t>
            </a:r>
          </a:p>
          <a:p>
            <a:pPr rtl="0"/>
            <a:r>
              <a:rPr lang="es-419" sz="1200">
                <a:solidFill>
                  <a:srgbClr val="DFDFDF"/>
                </a:solidFill>
                <a:latin typeface="Courier New" panose="02070309020205020404" pitchFamily="49" charset="0"/>
              </a:rPr>
              <a:t>(output omitted)</a:t>
            </a:r>
          </a:p>
          <a:p>
            <a:endParaRPr lang="en-US" sz="1200" dirty="0">
              <a:solidFill>
                <a:srgbClr val="DFDFDF"/>
              </a:solidFill>
              <a:latin typeface="Courier New" panose="02070309020205020404" pitchFamily="49" charset="0"/>
              <a:cs typeface="Courier New" panose="02070309020205020404" pitchFamily="49" charset="0"/>
            </a:endParaRPr>
          </a:p>
          <a:p>
            <a:pPr rtl="0"/>
            <a:r>
              <a:rPr lang="es-419" sz="1200">
                <a:solidFill>
                  <a:schemeClr val="bg1"/>
                </a:solidFill>
                <a:latin typeface="Courier New" panose="02070309020205020404" pitchFamily="49" charset="0"/>
                <a:cs typeface="Courier New" panose="02070309020205020404" pitchFamily="49" charset="0"/>
              </a:rPr>
              <a:t>S1# </a:t>
            </a:r>
            <a:r>
              <a:rPr lang="es-419" sz="1200" b="1">
                <a:solidFill>
                  <a:schemeClr val="bg1"/>
                </a:solidFill>
                <a:latin typeface="Courier New" panose="02070309020205020404" pitchFamily="49" charset="0"/>
                <a:cs typeface="Courier New" panose="02070309020205020404" pitchFamily="49" charset="0"/>
              </a:rPr>
              <a:t>show ntp status</a:t>
            </a:r>
            <a:r>
              <a:rPr lang="es-419" sz="1200">
                <a:solidFill>
                  <a:schemeClr val="bg1"/>
                </a:solidFill>
                <a:latin typeface="Courier New" panose="02070309020205020404" pitchFamily="49" charset="0"/>
                <a:cs typeface="Courier New" panose="02070309020205020404" pitchFamily="49" charset="0"/>
              </a:rPr>
              <a:t> </a:t>
            </a:r>
          </a:p>
          <a:p>
            <a:pPr rtl="0"/>
            <a:r>
              <a:rPr lang="es-419" sz="1200">
                <a:solidFill>
                  <a:schemeClr val="bg1"/>
                </a:solidFill>
                <a:latin typeface="Courier New" panose="02070309020205020404" pitchFamily="49" charset="0"/>
                <a:cs typeface="Courier New" panose="02070309020205020404" pitchFamily="49" charset="0"/>
              </a:rPr>
              <a:t>Clock is synchronized, </a:t>
            </a:r>
            <a:r>
              <a:rPr lang="es-419" sz="1200">
                <a:solidFill>
                  <a:schemeClr val="accent6">
                    <a:lumMod val="60000"/>
                    <a:lumOff val="40000"/>
                  </a:schemeClr>
                </a:solidFill>
                <a:latin typeface="Courier New" panose="02070309020205020404" pitchFamily="49" charset="0"/>
                <a:cs typeface="Courier New" panose="02070309020205020404" pitchFamily="49" charset="0"/>
              </a:rPr>
              <a:t>stratum 3</a:t>
            </a:r>
            <a:r>
              <a:rPr lang="es-419" sz="1200">
                <a:solidFill>
                  <a:schemeClr val="bg1"/>
                </a:solidFill>
                <a:latin typeface="Courier New" panose="02070309020205020404" pitchFamily="49" charset="0"/>
                <a:cs typeface="Courier New" panose="02070309020205020404" pitchFamily="49" charset="0"/>
              </a:rPr>
              <a:t>, reference is 192.168.1.1 </a:t>
            </a:r>
          </a:p>
          <a:p>
            <a:pPr rtl="0"/>
            <a:r>
              <a:rPr lang="es-419" sz="1200">
                <a:solidFill>
                  <a:schemeClr val="bg1"/>
                </a:solidFill>
                <a:latin typeface="Courier New" panose="02070309020205020404" pitchFamily="49" charset="0"/>
                <a:cs typeface="Courier New" panose="02070309020205020404" pitchFamily="49" charset="0"/>
              </a:rPr>
              <a:t>nominal freq is 119.2092 Hz, actual freq is 119.2088 Hz, precision is 2**17</a:t>
            </a:r>
          </a:p>
          <a:p>
            <a:pPr rtl="0"/>
            <a:r>
              <a:rPr lang="es-419" sz="1200">
                <a:solidFill>
                  <a:schemeClr val="bg1"/>
                </a:solidFill>
                <a:latin typeface="Courier New" panose="02070309020205020404" pitchFamily="49" charset="0"/>
                <a:cs typeface="Courier New" panose="02070309020205020404" pitchFamily="49" charset="0"/>
              </a:rPr>
              <a:t>(output omitted</a:t>
            </a:r>
          </a:p>
        </p:txBody>
      </p:sp>
    </p:spTree>
    <p:extLst>
      <p:ext uri="{BB962C8B-B14F-4D97-AF65-F5344CB8AC3E}">
        <p14:creationId xmlns="" xmlns:p14="http://schemas.microsoft.com/office/powerpoint/2010/main" val="34122771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NTP</a:t>
            </a:r>
            <a:r>
              <a:rPr lang="en-US" dirty="0"/>
              <a:t/>
            </a:r>
            <a:br>
              <a:rPr lang="en-US" dirty="0"/>
            </a:br>
            <a:r>
              <a:rPr lang="es-419" sz="2400"/>
              <a:t>Packet Tracer - Configuración y verificación del NTP</a:t>
            </a:r>
          </a:p>
        </p:txBody>
      </p:sp>
      <p:sp>
        <p:nvSpPr>
          <p:cNvPr id="5" name="Content Placeholder 4">
            <a:extLst>
              <a:ext uri="{FF2B5EF4-FFF2-40B4-BE49-F238E27FC236}">
                <a16:creationId xmlns="" xmlns:a16="http://schemas.microsoft.com/office/drawing/2014/main" id="{4058EDF7-D33C-C64C-98DE-CBB2892EE282}"/>
              </a:ext>
            </a:extLst>
          </p:cNvPr>
          <p:cNvSpPr>
            <a:spLocks noGrp="1"/>
          </p:cNvSpPr>
          <p:nvPr>
            <p:ph idx="1"/>
          </p:nvPr>
        </p:nvSpPr>
        <p:spPr>
          <a:xfrm>
            <a:off x="474662" y="731837"/>
            <a:ext cx="8280057" cy="3689897"/>
          </a:xfrm>
        </p:spPr>
        <p:txBody>
          <a:bodyPr/>
          <a:lstStyle/>
          <a:p>
            <a:pPr marL="0" indent="0" algn="l" rtl="0"/>
            <a:r>
              <a:rPr lang="es-419" sz="1800">
                <a:solidFill>
                  <a:srgbClr val="000000"/>
                </a:solidFill>
              </a:rPr>
              <a:t>En este Packet Tracer, configurará NTP en R1 y R2 para permitir la sincronización de tiempo.</a:t>
            </a:r>
          </a:p>
        </p:txBody>
      </p:sp>
    </p:spTree>
    <p:extLst>
      <p:ext uri="{BB962C8B-B14F-4D97-AF65-F5344CB8AC3E}">
        <p14:creationId xmlns="" xmlns:p14="http://schemas.microsoft.com/office/powerpoint/2010/main" val="7729371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10.4 SNMP</a:t>
            </a:r>
          </a:p>
        </p:txBody>
      </p:sp>
    </p:spTree>
    <p:custDataLst>
      <p:tags r:id="rId1"/>
    </p:custDataLst>
    <p:extLst>
      <p:ext uri="{BB962C8B-B14F-4D97-AF65-F5344CB8AC3E}">
        <p14:creationId xmlns="" xmlns:p14="http://schemas.microsoft.com/office/powerpoint/2010/main" val="251859807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Introducción a SNMP</a:t>
            </a:r>
          </a:p>
        </p:txBody>
      </p:sp>
      <p:sp>
        <p:nvSpPr>
          <p:cNvPr id="4" name="Content Placeholder 3">
            <a:extLst>
              <a:ext uri="{FF2B5EF4-FFF2-40B4-BE49-F238E27FC236}">
                <a16:creationId xmlns="" xmlns:a16="http://schemas.microsoft.com/office/drawing/2014/main" id="{20B069B5-50FF-0645-BE4D-C52AFDD27490}"/>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SNMP fue desarrollado para permitir a los administradores administrar nodos en una red IP. Permite que los administradores de redes monitoreen y administren el rendimiento de la red, detecten y resuelvan problemas de red y planifiquen el crecimiento de la red.</a:t>
            </a:r>
          </a:p>
          <a:p>
            <a:pPr marL="0" indent="0" algn="l"/>
            <a:endParaRPr lang="en-US" sz="1600" dirty="0">
              <a:solidFill>
                <a:srgbClr val="000000"/>
              </a:solidFill>
            </a:endParaRPr>
          </a:p>
          <a:p>
            <a:pPr marL="0" indent="0" algn="l" rtl="0"/>
            <a:r>
              <a:rPr lang="es-419" sz="1600">
                <a:solidFill>
                  <a:srgbClr val="000000"/>
                </a:solidFill>
              </a:rPr>
              <a:t>SNMP es un protocolo de capa de aplicación que proporciona un formato de mensaje para la comunicación entre administradores y agentes. El sistema SNMP consta de tres elementos:</a:t>
            </a:r>
          </a:p>
          <a:p>
            <a:pPr marL="358835" lvl="1" indent="-285750" rtl="0"/>
            <a:r>
              <a:rPr lang="es-419" sz="1600">
                <a:solidFill>
                  <a:srgbClr val="000000"/>
                </a:solidFill>
              </a:rPr>
              <a:t>Administrador de SNMP</a:t>
            </a:r>
          </a:p>
          <a:p>
            <a:pPr marL="358835" lvl="1" indent="-285750" rtl="0"/>
            <a:r>
              <a:rPr lang="es-419" sz="1600">
                <a:solidFill>
                  <a:srgbClr val="000000"/>
                </a:solidFill>
              </a:rPr>
              <a:t>Agentes SNMP (nodo administrado)</a:t>
            </a:r>
          </a:p>
          <a:p>
            <a:pPr marL="358835" lvl="1" indent="-285750" rtl="0"/>
            <a:r>
              <a:rPr lang="es-419" sz="1600">
                <a:solidFill>
                  <a:srgbClr val="000000"/>
                </a:solidFill>
              </a:rPr>
              <a:t>Base de información de administración (MIB)</a:t>
            </a:r>
          </a:p>
          <a:p>
            <a:pPr marL="0" indent="0" algn="l"/>
            <a:endParaRPr lang="en-US" sz="1600" dirty="0">
              <a:solidFill>
                <a:srgbClr val="000000"/>
              </a:solidFill>
            </a:endParaRPr>
          </a:p>
          <a:p>
            <a:pPr marL="0" indent="0" algn="l" rtl="0"/>
            <a:r>
              <a:rPr lang="es-419" sz="1600">
                <a:solidFill>
                  <a:srgbClr val="000000"/>
                </a:solidFill>
              </a:rPr>
              <a:t>SNMP define cómo se intercambia la información de administración entre las aplicaciones de administración de red y los agentes de administración. El administrador de SNMP sondea los agentes y consulta la MIB para los agentes de SNMP en el puerto UDP 161. Los agentes de SNMP envían todas las notificaciones de SNMP al administrador de SNMP en el puerto UDP 162.</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069385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Introducción a SNMP (cont.) </a:t>
            </a:r>
          </a:p>
        </p:txBody>
      </p:sp>
      <p:sp>
        <p:nvSpPr>
          <p:cNvPr id="5" name="Content Placeholder 4">
            <a:extLst>
              <a:ext uri="{FF2B5EF4-FFF2-40B4-BE49-F238E27FC236}">
                <a16:creationId xmlns="" xmlns:a16="http://schemas.microsoft.com/office/drawing/2014/main" id="{F06458D2-75D7-A341-B439-A0D1BD2853CE}"/>
              </a:ext>
            </a:extLst>
          </p:cNvPr>
          <p:cNvSpPr>
            <a:spLocks noGrp="1"/>
          </p:cNvSpPr>
          <p:nvPr>
            <p:ph idx="1"/>
          </p:nvPr>
        </p:nvSpPr>
        <p:spPr>
          <a:xfrm>
            <a:off x="117447" y="731837"/>
            <a:ext cx="4462354" cy="3689897"/>
          </a:xfrm>
        </p:spPr>
        <p:txBody>
          <a:bodyPr/>
          <a:lstStyle/>
          <a:p>
            <a:pPr marL="342900" indent="-342900" algn="l" rtl="0">
              <a:buFont typeface="Arial" panose="020B0604020202020204" pitchFamily="34" charset="0"/>
              <a:buChar char="•"/>
            </a:pPr>
            <a:r>
              <a:rPr lang="es-419" sz="1500" dirty="0">
                <a:solidFill>
                  <a:srgbClr val="000000"/>
                </a:solidFill>
              </a:rPr>
              <a:t>El administrador de SNMP forma parte de un sistema de administración de red (NMS). El administrador SNMP puede recopilar información de un agente SNMP mediante la acción "GET" y puede cambiar las configuraciones de un agente mediante la acción "SET". Los agentes SNMP pueden reenviar información directamente a un administrador de red mediante el uso de "TRAPS".</a:t>
            </a:r>
          </a:p>
          <a:p>
            <a:pPr marL="342900" indent="-342900" algn="l" rtl="0">
              <a:buFont typeface="Arial" panose="020B0604020202020204" pitchFamily="34" charset="0"/>
              <a:buChar char="•"/>
            </a:pPr>
            <a:r>
              <a:rPr lang="es-419" sz="1500" dirty="0">
                <a:solidFill>
                  <a:srgbClr val="000000"/>
                </a:solidFill>
              </a:rPr>
              <a:t>El agente de SNMP y MIB se alojan en los dispositivos del cliente de SNMP. Las MIB almacenan datos sobre el dispositivo y estadísticas operativas y deben estar disponibles para los usuarios remotos autenticados. El agente de SNMP es responsable de brindar acceso a la MIB local.</a:t>
            </a:r>
          </a:p>
        </p:txBody>
      </p:sp>
      <p:pic>
        <p:nvPicPr>
          <p:cNvPr id="7" name="Picture 6">
            <a:extLst>
              <a:ext uri="{FF2B5EF4-FFF2-40B4-BE49-F238E27FC236}">
                <a16:creationId xmlns="" xmlns:a16="http://schemas.microsoft.com/office/drawing/2014/main" id="{6F8FF0AD-CDF7-514E-B9EB-B1BE5B5BB675}"/>
              </a:ext>
            </a:extLst>
          </p:cNvPr>
          <p:cNvPicPr>
            <a:picLocks noChangeAspect="1"/>
          </p:cNvPicPr>
          <p:nvPr/>
        </p:nvPicPr>
        <p:blipFill>
          <a:blip r:embed="rId3"/>
          <a:stretch>
            <a:fillRect/>
          </a:stretch>
        </p:blipFill>
        <p:spPr>
          <a:xfrm>
            <a:off x="4579800" y="985431"/>
            <a:ext cx="4089537" cy="3172637"/>
          </a:xfrm>
          <a:prstGeom prst="rect">
            <a:avLst/>
          </a:prstGeom>
        </p:spPr>
      </p:pic>
    </p:spTree>
    <p:extLst>
      <p:ext uri="{BB962C8B-B14F-4D97-AF65-F5344CB8AC3E}">
        <p14:creationId xmlns="" xmlns:p14="http://schemas.microsoft.com/office/powerpoint/2010/main" val="32166866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Operación de SNMP</a:t>
            </a:r>
          </a:p>
        </p:txBody>
      </p:sp>
      <p:sp>
        <p:nvSpPr>
          <p:cNvPr id="4" name="Content Placeholder 3">
            <a:extLst>
              <a:ext uri="{FF2B5EF4-FFF2-40B4-BE49-F238E27FC236}">
                <a16:creationId xmlns="" xmlns:a16="http://schemas.microsoft.com/office/drawing/2014/main" id="{7D7B5514-7520-084B-AEDA-136CB9D8C50B}"/>
              </a:ext>
            </a:extLst>
          </p:cNvPr>
          <p:cNvSpPr>
            <a:spLocks noGrp="1"/>
          </p:cNvSpPr>
          <p:nvPr>
            <p:ph idx="1"/>
          </p:nvPr>
        </p:nvSpPr>
        <p:spPr>
          <a:xfrm>
            <a:off x="474662" y="731838"/>
            <a:ext cx="8280057" cy="1322250"/>
          </a:xfrm>
        </p:spPr>
        <p:txBody>
          <a:bodyPr/>
          <a:lstStyle/>
          <a:p>
            <a:pPr marL="342900" indent="-342900" algn="l" rtl="0">
              <a:buFont typeface="Arial" panose="020B0604020202020204" pitchFamily="34" charset="0"/>
              <a:buChar char="•"/>
            </a:pPr>
            <a:r>
              <a:rPr lang="es-419" sz="1500" dirty="0">
                <a:solidFill>
                  <a:srgbClr val="000000"/>
                </a:solidFill>
              </a:rPr>
              <a:t>Los agentes SNMP que residen en dispositivos administrados recopilan y almacenan información sobre el dispositivo y su funcionamiento localmente en la MIB. El administrador de SNMP luego usa el agente SNMP para tener acceso a la información dentro de la MIB.</a:t>
            </a:r>
          </a:p>
          <a:p>
            <a:pPr marL="342900" indent="-342900" algn="l" rtl="0">
              <a:buFont typeface="Arial" panose="020B0604020202020204" pitchFamily="34" charset="0"/>
              <a:buChar char="•"/>
            </a:pPr>
            <a:r>
              <a:rPr lang="es-419" sz="1500" dirty="0">
                <a:solidFill>
                  <a:srgbClr val="000000"/>
                </a:solidFill>
              </a:rPr>
              <a:t>Existen dos solicitudes principales de administrador de SNMP: </a:t>
            </a:r>
            <a:r>
              <a:rPr lang="es-419" sz="1500" dirty="0" err="1">
                <a:solidFill>
                  <a:srgbClr val="000000"/>
                </a:solidFill>
              </a:rPr>
              <a:t>get</a:t>
            </a:r>
            <a:r>
              <a:rPr lang="es-419" sz="1500" dirty="0">
                <a:solidFill>
                  <a:srgbClr val="000000"/>
                </a:solidFill>
              </a:rPr>
              <a:t> y set. Además de la configuración, un conjunto puede provocar que se produzca una acción, como reiniciar un </a:t>
            </a:r>
            <a:r>
              <a:rPr lang="es-419" sz="1500" dirty="0" err="1">
                <a:solidFill>
                  <a:srgbClr val="000000"/>
                </a:solidFill>
              </a:rPr>
              <a:t>router</a:t>
            </a:r>
            <a:r>
              <a:rPr lang="es-419" sz="1500" dirty="0">
                <a:solidFill>
                  <a:srgbClr val="000000"/>
                </a:solidFill>
              </a:rPr>
              <a:t>.</a:t>
            </a:r>
          </a:p>
        </p:txBody>
      </p:sp>
      <p:graphicFrame>
        <p:nvGraphicFramePr>
          <p:cNvPr id="6" name="Table 5">
            <a:extLst>
              <a:ext uri="{FF2B5EF4-FFF2-40B4-BE49-F238E27FC236}">
                <a16:creationId xmlns="" xmlns:a16="http://schemas.microsoft.com/office/drawing/2014/main" id="{C87CA511-1C3B-304B-892F-5B20EF78F2C4}"/>
              </a:ext>
            </a:extLst>
          </p:cNvPr>
          <p:cNvGraphicFramePr>
            <a:graphicFrameLocks noGrp="1"/>
          </p:cNvGraphicFramePr>
          <p:nvPr>
            <p:extLst>
              <p:ext uri="{D42A27DB-BD31-4B8C-83A1-F6EECF244321}">
                <p14:modId xmlns="" xmlns:p14="http://schemas.microsoft.com/office/powerpoint/2010/main" val="2384339837"/>
              </p:ext>
            </p:extLst>
          </p:nvPr>
        </p:nvGraphicFramePr>
        <p:xfrm>
          <a:off x="660990" y="2307553"/>
          <a:ext cx="7822020" cy="2400300"/>
        </p:xfrm>
        <a:graphic>
          <a:graphicData uri="http://schemas.openxmlformats.org/drawingml/2006/table">
            <a:tbl>
              <a:tblPr firstRow="1" bandRow="1">
                <a:tableStyleId>{5C22544A-7EE6-4342-B048-85BDC9FD1C3A}</a:tableStyleId>
              </a:tblPr>
              <a:tblGrid>
                <a:gridCol w="1644503">
                  <a:extLst>
                    <a:ext uri="{9D8B030D-6E8A-4147-A177-3AD203B41FA5}">
                      <a16:colId xmlns="" xmlns:a16="http://schemas.microsoft.com/office/drawing/2014/main" val="3273219817"/>
                    </a:ext>
                  </a:extLst>
                </a:gridCol>
                <a:gridCol w="6177517">
                  <a:extLst>
                    <a:ext uri="{9D8B030D-6E8A-4147-A177-3AD203B41FA5}">
                      <a16:colId xmlns="" xmlns:a16="http://schemas.microsoft.com/office/drawing/2014/main" val="3859014305"/>
                    </a:ext>
                  </a:extLst>
                </a:gridCol>
              </a:tblGrid>
              <a:tr h="265061">
                <a:tc>
                  <a:txBody>
                    <a:bodyPr/>
                    <a:lstStyle/>
                    <a:p>
                      <a:pPr algn="l" rtl="0" fontAlgn="ctr"/>
                      <a:r>
                        <a:rPr lang="es-419" sz="1200" b="1">
                          <a:effectLst/>
                        </a:rPr>
                        <a:t>Operación</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 xmlns:a16="http://schemas.microsoft.com/office/drawing/2014/main" val="159737364"/>
                  </a:ext>
                </a:extLst>
              </a:tr>
              <a:tr h="265061">
                <a:tc>
                  <a:txBody>
                    <a:bodyPr/>
                    <a:lstStyle/>
                    <a:p>
                      <a:pPr rtl="0" fontAlgn="ctr"/>
                      <a:r>
                        <a:rPr lang="es-419" sz="1200" b="1">
                          <a:effectLst/>
                        </a:rPr>
                        <a:t>get-request</a:t>
                      </a:r>
                    </a:p>
                  </a:txBody>
                  <a:tcPr marL="47625" marR="47625" marT="47625" marB="47625" anchor="ctr"/>
                </a:tc>
                <a:tc>
                  <a:txBody>
                    <a:bodyPr/>
                    <a:lstStyle/>
                    <a:p>
                      <a:pPr rtl="0" fontAlgn="ctr"/>
                      <a:r>
                        <a:rPr lang="es-419" sz="1200" b="0">
                          <a:effectLst/>
                        </a:rPr>
                        <a:t>Recupera un valor de una variable específica.</a:t>
                      </a:r>
                    </a:p>
                  </a:txBody>
                  <a:tcPr marL="47625" marR="47625" marT="47625" marB="47625" anchor="ctr"/>
                </a:tc>
                <a:extLst>
                  <a:ext uri="{0D108BD9-81ED-4DB2-BD59-A6C34878D82A}">
                    <a16:rowId xmlns="" xmlns:a16="http://schemas.microsoft.com/office/drawing/2014/main" val="2970260838"/>
                  </a:ext>
                </a:extLst>
              </a:tr>
              <a:tr h="460227">
                <a:tc>
                  <a:txBody>
                    <a:bodyPr/>
                    <a:lstStyle/>
                    <a:p>
                      <a:pPr rtl="0" fontAlgn="ctr"/>
                      <a:r>
                        <a:rPr lang="es-419" sz="1200" b="1">
                          <a:effectLst/>
                        </a:rPr>
                        <a:t>get-next-request</a:t>
                      </a:r>
                    </a:p>
                  </a:txBody>
                  <a:tcPr marL="47625" marR="47625" marT="47625" marB="47625" anchor="ctr"/>
                </a:tc>
                <a:tc>
                  <a:txBody>
                    <a:bodyPr/>
                    <a:lstStyle/>
                    <a:p>
                      <a:pPr rtl="0" fontAlgn="ctr"/>
                      <a:r>
                        <a:rPr lang="es-419" sz="1200" b="0" dirty="0">
                          <a:effectLst/>
                        </a:rPr>
                        <a:t>Recupera un valor de una variable dentro de una tabla; el administrador de SNMP no necesita saber el nombre exacto de la variable. Se realiza una búsqueda secuencial para encontrar la variable necesaria dentro de una tabla.</a:t>
                      </a:r>
                    </a:p>
                  </a:txBody>
                  <a:tcPr marL="47625" marR="47625" marT="47625" marB="47625" anchor="ctr"/>
                </a:tc>
                <a:extLst>
                  <a:ext uri="{0D108BD9-81ED-4DB2-BD59-A6C34878D82A}">
                    <a16:rowId xmlns="" xmlns:a16="http://schemas.microsoft.com/office/drawing/2014/main" val="3678263534"/>
                  </a:ext>
                </a:extLst>
              </a:tr>
              <a:tr h="329511">
                <a:tc>
                  <a:txBody>
                    <a:bodyPr/>
                    <a:lstStyle/>
                    <a:p>
                      <a:pPr rtl="0" fontAlgn="ctr"/>
                      <a:r>
                        <a:rPr lang="es-419" sz="1200" b="1">
                          <a:effectLst/>
                        </a:rPr>
                        <a:t>get-bulk-request</a:t>
                      </a:r>
                    </a:p>
                  </a:txBody>
                  <a:tcPr marL="47625" marR="47625" marT="47625" marB="47625" anchor="ctr"/>
                </a:tc>
                <a:tc>
                  <a:txBody>
                    <a:bodyPr/>
                    <a:lstStyle/>
                    <a:p>
                      <a:pPr rtl="0" fontAlgn="ctr"/>
                      <a:r>
                        <a:rPr lang="es-419" sz="1200" b="0">
                          <a:effectLst/>
                        </a:rPr>
                        <a:t>Recupera grandes bloques de datos, como varias filas en una tabla, que de otra manera requerirían la transmisión de muchos bloques pequeños de datos. (Solo funciona con SNMPv2 o más reciente).</a:t>
                      </a:r>
                    </a:p>
                  </a:txBody>
                  <a:tcPr marL="47625" marR="47625" marT="47625" marB="47625" anchor="ctr"/>
                </a:tc>
                <a:extLst>
                  <a:ext uri="{0D108BD9-81ED-4DB2-BD59-A6C34878D82A}">
                    <a16:rowId xmlns="" xmlns:a16="http://schemas.microsoft.com/office/drawing/2014/main" val="3942420210"/>
                  </a:ext>
                </a:extLst>
              </a:tr>
              <a:tr h="265061">
                <a:tc>
                  <a:txBody>
                    <a:bodyPr/>
                    <a:lstStyle/>
                    <a:p>
                      <a:pPr rtl="0" fontAlgn="ctr"/>
                      <a:r>
                        <a:rPr lang="es-419" sz="1200" b="1">
                          <a:effectLst/>
                        </a:rPr>
                        <a:t>get-response</a:t>
                      </a:r>
                    </a:p>
                  </a:txBody>
                  <a:tcPr marL="47625" marR="47625" marT="47625" marB="47625" anchor="ctr"/>
                </a:tc>
                <a:tc>
                  <a:txBody>
                    <a:bodyPr/>
                    <a:lstStyle/>
                    <a:p>
                      <a:pPr rtl="0" fontAlgn="ctr"/>
                      <a:r>
                        <a:rPr lang="es-419" sz="1200" b="0" dirty="0">
                          <a:effectLst/>
                        </a:rPr>
                        <a:t>Responde a una operación </a:t>
                      </a:r>
                      <a:r>
                        <a:rPr lang="es-419" sz="1200" b="1" dirty="0" err="1">
                          <a:effectLst/>
                        </a:rPr>
                        <a:t>get-request</a:t>
                      </a:r>
                      <a:r>
                        <a:rPr lang="es-419" sz="1200" b="1" dirty="0">
                          <a:effectLst/>
                        </a:rPr>
                        <a:t>, </a:t>
                      </a:r>
                      <a:r>
                        <a:rPr lang="es-419" sz="1200" b="1" dirty="0" err="1">
                          <a:effectLst/>
                        </a:rPr>
                        <a:t>get-next-request</a:t>
                      </a:r>
                      <a:r>
                        <a:rPr lang="es-419" sz="1200" b="1" dirty="0">
                          <a:effectLst/>
                        </a:rPr>
                        <a:t> </a:t>
                      </a:r>
                      <a:r>
                        <a:rPr lang="es-419" sz="1200" b="0" dirty="0">
                          <a:effectLst/>
                        </a:rPr>
                        <a:t>y </a:t>
                      </a:r>
                      <a:r>
                        <a:rPr lang="es-419" sz="1200" b="1" dirty="0">
                          <a:effectLst/>
                        </a:rPr>
                        <a:t>set-</a:t>
                      </a:r>
                      <a:r>
                        <a:rPr lang="es-419" sz="1200" b="1" dirty="0" err="1">
                          <a:effectLst/>
                        </a:rPr>
                        <a:t>request</a:t>
                      </a:r>
                      <a:r>
                        <a:rPr lang="es-419" sz="1200" b="1" dirty="0">
                          <a:effectLst/>
                        </a:rPr>
                        <a:t> </a:t>
                      </a:r>
                      <a:r>
                        <a:rPr lang="es-419" sz="1200" b="0" dirty="0">
                          <a:effectLst/>
                        </a:rPr>
                        <a:t>que envió NMS.</a:t>
                      </a:r>
                    </a:p>
                  </a:txBody>
                  <a:tcPr marL="47625" marR="47625" marT="47625" marB="47625" anchor="ctr"/>
                </a:tc>
                <a:extLst>
                  <a:ext uri="{0D108BD9-81ED-4DB2-BD59-A6C34878D82A}">
                    <a16:rowId xmlns="" xmlns:a16="http://schemas.microsoft.com/office/drawing/2014/main" val="2097740446"/>
                  </a:ext>
                </a:extLst>
              </a:tr>
              <a:tr h="265061">
                <a:tc>
                  <a:txBody>
                    <a:bodyPr/>
                    <a:lstStyle/>
                    <a:p>
                      <a:pPr rtl="0" fontAlgn="ctr"/>
                      <a:r>
                        <a:rPr lang="es-419" sz="1200" b="1">
                          <a:effectLst/>
                        </a:rPr>
                        <a:t>set-request</a:t>
                      </a:r>
                    </a:p>
                  </a:txBody>
                  <a:tcPr marL="47625" marR="47625" marT="47625" marB="47625" anchor="ctr"/>
                </a:tc>
                <a:tc>
                  <a:txBody>
                    <a:bodyPr/>
                    <a:lstStyle/>
                    <a:p>
                      <a:pPr rtl="0" fontAlgn="ctr"/>
                      <a:r>
                        <a:rPr lang="es-419" sz="1200" b="0" dirty="0">
                          <a:effectLst/>
                        </a:rPr>
                        <a:t>Almacena un valor en una variable específica.</a:t>
                      </a:r>
                    </a:p>
                  </a:txBody>
                  <a:tcPr marL="47625" marR="47625" marT="47625" marB="47625" anchor="ctr"/>
                </a:tc>
                <a:extLst>
                  <a:ext uri="{0D108BD9-81ED-4DB2-BD59-A6C34878D82A}">
                    <a16:rowId xmlns="" xmlns:a16="http://schemas.microsoft.com/office/drawing/2014/main" val="1935313082"/>
                  </a:ext>
                </a:extLst>
              </a:tr>
            </a:tbl>
          </a:graphicData>
        </a:graphic>
      </p:graphicFrame>
    </p:spTree>
    <p:extLst>
      <p:ext uri="{BB962C8B-B14F-4D97-AF65-F5344CB8AC3E}">
        <p14:creationId xmlns="" xmlns:p14="http://schemas.microsoft.com/office/powerpoint/2010/main" val="39251173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Operación SNMP (Cont.)</a:t>
            </a:r>
          </a:p>
        </p:txBody>
      </p:sp>
      <p:sp>
        <p:nvSpPr>
          <p:cNvPr id="5" name="Content Placeholder 4">
            <a:extLst>
              <a:ext uri="{FF2B5EF4-FFF2-40B4-BE49-F238E27FC236}">
                <a16:creationId xmlns="" xmlns:a16="http://schemas.microsoft.com/office/drawing/2014/main" id="{E822BEDE-3BBC-BD4A-A27F-85389DBE3301}"/>
              </a:ext>
            </a:extLst>
          </p:cNvPr>
          <p:cNvSpPr>
            <a:spLocks noGrp="1"/>
          </p:cNvSpPr>
          <p:nvPr>
            <p:ph idx="1"/>
          </p:nvPr>
        </p:nvSpPr>
        <p:spPr>
          <a:xfrm>
            <a:off x="474662" y="731837"/>
            <a:ext cx="8280057" cy="2183641"/>
          </a:xfrm>
        </p:spPr>
        <p:txBody>
          <a:bodyPr/>
          <a:lstStyle/>
          <a:p>
            <a:pPr marL="0" indent="0" algn="l" rtl="0"/>
            <a:r>
              <a:rPr lang="es-419" sz="1600" dirty="0">
                <a:solidFill>
                  <a:srgbClr val="000000"/>
                </a:solidFill>
              </a:rPr>
              <a:t>El agente SNMP responde a las solicitudes del administrador de SNMP de la siguiente manera:</a:t>
            </a:r>
          </a:p>
          <a:p>
            <a:pPr marL="342900" indent="-342900" algn="l" rtl="0">
              <a:buFont typeface="Arial" panose="020B0604020202020204" pitchFamily="34" charset="0"/>
              <a:buChar char="•"/>
            </a:pPr>
            <a:r>
              <a:rPr lang="es-419" sz="1600" b="1" dirty="0" smtClean="0">
                <a:solidFill>
                  <a:srgbClr val="000000"/>
                </a:solidFill>
              </a:rPr>
              <a:t>Get </a:t>
            </a:r>
            <a:r>
              <a:rPr lang="es-419" sz="1600" b="1" dirty="0">
                <a:solidFill>
                  <a:srgbClr val="000000"/>
                </a:solidFill>
              </a:rPr>
              <a:t>una variable MIB:</a:t>
            </a:r>
            <a:r>
              <a:rPr lang="es-419" sz="1600" dirty="0">
                <a:solidFill>
                  <a:srgbClr val="000000"/>
                </a:solidFill>
              </a:rPr>
              <a:t> - el agente SNMP realiza esta función en respuesta a una GetRequest-PDU del administrador de red. El agente obtiene el valor de la variable de MIB solicitada y responde al administrador de red con dicho valor.</a:t>
            </a:r>
          </a:p>
          <a:p>
            <a:pPr marL="342900" indent="-342900" algn="l" rtl="0">
              <a:buFont typeface="Arial" panose="020B0604020202020204" pitchFamily="34" charset="0"/>
              <a:buChar char="•"/>
            </a:pPr>
            <a:r>
              <a:rPr lang="es-419" sz="1600" b="1" dirty="0" smtClean="0">
                <a:solidFill>
                  <a:srgbClr val="000000"/>
                </a:solidFill>
              </a:rPr>
              <a:t>Set </a:t>
            </a:r>
            <a:r>
              <a:rPr lang="es-419" sz="1600" b="1" dirty="0">
                <a:solidFill>
                  <a:srgbClr val="000000"/>
                </a:solidFill>
              </a:rPr>
              <a:t>una variable MIB:</a:t>
            </a:r>
            <a:r>
              <a:rPr lang="es-419" sz="1600" dirty="0">
                <a:solidFill>
                  <a:srgbClr val="000000"/>
                </a:solidFill>
              </a:rPr>
              <a:t> - el agente SNMP realiza esta función en respuesta a una PDU SetRequest del administrador de red. El agente de SNMP cambia el valor de la variable de MIB al valor especificado por el administrador de red. La respuesta del agente SNMP a una solicitud set incluye la nueva configuración en el dispositivo.</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 xmlns:a16="http://schemas.microsoft.com/office/drawing/2014/main" id="{01568BD0-1836-9E45-9543-DDCBB931BFA0}"/>
              </a:ext>
            </a:extLst>
          </p:cNvPr>
          <p:cNvPicPr>
            <a:picLocks noChangeAspect="1"/>
          </p:cNvPicPr>
          <p:nvPr/>
        </p:nvPicPr>
        <p:blipFill>
          <a:blip r:embed="rId3"/>
          <a:stretch>
            <a:fillRect/>
          </a:stretch>
        </p:blipFill>
        <p:spPr>
          <a:xfrm>
            <a:off x="2239482" y="3137913"/>
            <a:ext cx="4665035" cy="1867801"/>
          </a:xfrm>
          <a:prstGeom prst="rect">
            <a:avLst/>
          </a:prstGeom>
        </p:spPr>
      </p:pic>
    </p:spTree>
    <p:extLst>
      <p:ext uri="{BB962C8B-B14F-4D97-AF65-F5344CB8AC3E}">
        <p14:creationId xmlns="" xmlns:p14="http://schemas.microsoft.com/office/powerpoint/2010/main" val="11111709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Traps del agente SNMP</a:t>
            </a:r>
          </a:p>
        </p:txBody>
      </p:sp>
      <p:sp>
        <p:nvSpPr>
          <p:cNvPr id="4" name="Content Placeholder 3">
            <a:extLst>
              <a:ext uri="{FF2B5EF4-FFF2-40B4-BE49-F238E27FC236}">
                <a16:creationId xmlns="" xmlns:a16="http://schemas.microsoft.com/office/drawing/2014/main" id="{A1A33133-9D18-C147-9B63-0E473AAC7BB2}"/>
              </a:ext>
            </a:extLst>
          </p:cNvPr>
          <p:cNvSpPr>
            <a:spLocks noGrp="1"/>
          </p:cNvSpPr>
          <p:nvPr>
            <p:ph idx="1"/>
          </p:nvPr>
        </p:nvSpPr>
        <p:spPr>
          <a:xfrm>
            <a:off x="474662" y="731837"/>
            <a:ext cx="8280057" cy="1839913"/>
          </a:xfrm>
        </p:spPr>
        <p:txBody>
          <a:bodyPr/>
          <a:lstStyle/>
          <a:p>
            <a:pPr marL="342900" indent="-342900" algn="l" rtl="0">
              <a:buFont typeface="Arial" panose="020B0604020202020204" pitchFamily="34" charset="0"/>
              <a:buChar char="•"/>
            </a:pPr>
            <a:r>
              <a:rPr lang="es-419" sz="1600">
                <a:solidFill>
                  <a:srgbClr val="000000"/>
                </a:solidFill>
              </a:rPr>
              <a:t>Las traps son mensajes no solicitados que alertan al administrador de SNMP sobre una condición o un evento en la red. Las notificaciones dirigidas a trampas reducen los recursos de la red y del agente al eliminar la necesidad de algunas solicitudes de sondeo SNMP.</a:t>
            </a:r>
          </a:p>
          <a:p>
            <a:pPr marL="342900" indent="-342900" algn="l" rtl="0">
              <a:buFont typeface="Arial" panose="020B0604020202020204" pitchFamily="34" charset="0"/>
              <a:buChar char="•"/>
            </a:pPr>
            <a:r>
              <a:rPr lang="es-419" sz="1600">
                <a:solidFill>
                  <a:srgbClr val="000000"/>
                </a:solidFill>
              </a:rPr>
              <a:t>La figura ilustra el uso de una trampa SNMP para alertar al administrador de la red que la interfaz G0/0/0 ha fallado. El software de NMS puede enviar un mensaje de texto al administrador de red, mostrar una ventana emergente en el software de NMS o mostrar el ícono del router en color rojo en la GUI de NMS.</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 xmlns:a16="http://schemas.microsoft.com/office/drawing/2014/main" id="{0EA253EB-3A96-3D48-B5EE-CFA609C65AA8}"/>
              </a:ext>
            </a:extLst>
          </p:cNvPr>
          <p:cNvPicPr>
            <a:picLocks noChangeAspect="1"/>
          </p:cNvPicPr>
          <p:nvPr/>
        </p:nvPicPr>
        <p:blipFill>
          <a:blip r:embed="rId3"/>
          <a:stretch>
            <a:fillRect/>
          </a:stretch>
        </p:blipFill>
        <p:spPr>
          <a:xfrm>
            <a:off x="1897911" y="2871882"/>
            <a:ext cx="5348177" cy="1805436"/>
          </a:xfrm>
          <a:prstGeom prst="rect">
            <a:avLst/>
          </a:prstGeom>
        </p:spPr>
      </p:pic>
    </p:spTree>
    <p:extLst>
      <p:ext uri="{BB962C8B-B14F-4D97-AF65-F5344CB8AC3E}">
        <p14:creationId xmlns="" xmlns:p14="http://schemas.microsoft.com/office/powerpoint/2010/main" val="17985062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10.1 Detección de dispositivos con CDP</a:t>
            </a:r>
          </a:p>
        </p:txBody>
      </p:sp>
    </p:spTree>
    <p:custDataLst>
      <p:tags r:id="rId1"/>
    </p:custDataLst>
    <p:extLst>
      <p:ext uri="{BB962C8B-B14F-4D97-AF65-F5344CB8AC3E}">
        <p14:creationId xmlns=""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Versiones de SNMP</a:t>
            </a:r>
          </a:p>
        </p:txBody>
      </p:sp>
      <p:sp>
        <p:nvSpPr>
          <p:cNvPr id="11" name="Content Placeholder 10">
            <a:extLst>
              <a:ext uri="{FF2B5EF4-FFF2-40B4-BE49-F238E27FC236}">
                <a16:creationId xmlns="" xmlns:a16="http://schemas.microsoft.com/office/drawing/2014/main" id="{EAA457B6-BF0E-3940-9652-1A2AD9C094C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SNMPv1 - Estándar heredado definido en RFC 1157. Utiliza un método de autenticación simple basado en cadenas de comunidad. No debe utilizarse debido a riesgos de seguridad.</a:t>
            </a:r>
          </a:p>
          <a:p>
            <a:pPr marL="342900" indent="-342900" algn="l" rtl="0">
              <a:buFont typeface="Arial" panose="020B0604020202020204" pitchFamily="34" charset="0"/>
              <a:buChar char="•"/>
            </a:pPr>
            <a:r>
              <a:rPr lang="es-419" sz="1600">
                <a:solidFill>
                  <a:srgbClr val="000000"/>
                </a:solidFill>
              </a:rPr>
              <a:t>SNMPv2c - Definido en RFC 1901-1908. Utiliza un método de autenticación simple basado en cadenas de comunidad. Proporciona opciones de recuperación masiva, así como mensajes de error más detallados.</a:t>
            </a:r>
          </a:p>
          <a:p>
            <a:pPr marL="342900" indent="-342900" algn="l" rtl="0">
              <a:buFont typeface="Arial" panose="020B0604020202020204" pitchFamily="34" charset="0"/>
              <a:buChar char="•"/>
            </a:pPr>
            <a:r>
              <a:rPr lang="es-419" sz="1600">
                <a:solidFill>
                  <a:srgbClr val="000000"/>
                </a:solidFill>
              </a:rPr>
              <a:t>SNMPv3 - Definido en RFC 3410-3415. Utiliza la autenticación de nombre de usuario, proporciona protección de datos mediante HMAC-MD5 o HMAC-SHA y el cifrado mediante DES, 3DES o AES.</a:t>
            </a:r>
          </a:p>
        </p:txBody>
      </p:sp>
    </p:spTree>
    <p:extLst>
      <p:ext uri="{BB962C8B-B14F-4D97-AF65-F5344CB8AC3E}">
        <p14:creationId xmlns="" xmlns:p14="http://schemas.microsoft.com/office/powerpoint/2010/main" val="8180190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Community Strings</a:t>
            </a:r>
          </a:p>
        </p:txBody>
      </p:sp>
      <p:sp>
        <p:nvSpPr>
          <p:cNvPr id="4" name="Content Placeholder 3">
            <a:extLst>
              <a:ext uri="{FF2B5EF4-FFF2-40B4-BE49-F238E27FC236}">
                <a16:creationId xmlns="" xmlns:a16="http://schemas.microsoft.com/office/drawing/2014/main" id="{7FB4B592-9ACB-154D-A1BD-C22B9139A73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SNMPv1 y SNMPv2c usan cadenas de comunidad que controlan el acceso a la MIB. Las cadenas de comunidad son contraseñas de texto no cifrado. Las cadenas de la comunidad de SNMP autentican el acceso a los objetos MIB.</a:t>
            </a:r>
          </a:p>
          <a:p>
            <a:pPr marL="0" indent="0" algn="l"/>
            <a:endParaRPr lang="en-US" sz="1600" dirty="0">
              <a:solidFill>
                <a:srgbClr val="000000"/>
              </a:solidFill>
            </a:endParaRPr>
          </a:p>
          <a:p>
            <a:pPr marL="0" indent="0" algn="l" rtl="0"/>
            <a:r>
              <a:rPr lang="es-419" sz="1600">
                <a:solidFill>
                  <a:srgbClr val="000000"/>
                </a:solidFill>
              </a:rPr>
              <a:t>Existen dos tipos de cadenas de comunidad:</a:t>
            </a:r>
          </a:p>
          <a:p>
            <a:pPr marL="415985" lvl="1" indent="-342900" rtl="0">
              <a:buFont typeface="Arial" panose="020B0604020202020204" pitchFamily="34" charset="0"/>
              <a:buChar char="•"/>
            </a:pPr>
            <a:r>
              <a:rPr lang="es-419" b="1">
                <a:solidFill>
                  <a:srgbClr val="000000"/>
                </a:solidFill>
              </a:rPr>
              <a:t>Sólo lectura (ro) - Este tipo proporciona acceso a las variables MIB, pero no permite cambiar estas variables, sólo lectura.</a:t>
            </a:r>
            <a:r>
              <a:rPr lang="es-419">
                <a:solidFill>
                  <a:srgbClr val="000000"/>
                </a:solidFill>
              </a:rPr>
              <a:t> Debido a que la seguridad es mínima en la versión 2c, muchas organizaciones usan SNMPv2c en modo de solo lectura.</a:t>
            </a:r>
          </a:p>
          <a:p>
            <a:pPr marL="415985" lvl="1" indent="-342900" rtl="0">
              <a:buFont typeface="Arial" panose="020B0604020202020204" pitchFamily="34" charset="0"/>
              <a:buChar char="•"/>
            </a:pPr>
            <a:r>
              <a:rPr lang="es-419" b="1">
                <a:solidFill>
                  <a:srgbClr val="000000"/>
                </a:solidFill>
              </a:rPr>
              <a:t>Read-write (rw)</a:t>
            </a:r>
            <a:r>
              <a:rPr lang="es-419">
                <a:solidFill>
                  <a:srgbClr val="000000"/>
                </a:solidFill>
              </a:rPr>
              <a:t> - Este tipo proporciona acceso de lectura y escritura a todos los objetos en la MIB.</a:t>
            </a:r>
          </a:p>
          <a:p>
            <a:pPr marL="73085" lvl="1" indent="0">
              <a:buNone/>
            </a:pPr>
            <a:endParaRPr lang="en-US" sz="1600" dirty="0">
              <a:solidFill>
                <a:srgbClr val="000000"/>
              </a:solidFill>
            </a:endParaRPr>
          </a:p>
          <a:p>
            <a:pPr marL="73085" lvl="1" indent="0" rtl="0">
              <a:buNone/>
            </a:pPr>
            <a:r>
              <a:rPr lang="es-419" sz="1600">
                <a:solidFill>
                  <a:srgbClr val="000000"/>
                </a:solidFill>
              </a:rPr>
              <a:t>Para ver o establecer variables de MIB, el usuario debe especificar la cadena de comunidad correspondiente para el acceso de lectura o escritura.</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38343522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SNMP</a:t>
            </a:r>
            <a:r>
              <a:rPr lang="es-419" sz="2400" dirty="0"/>
              <a:t/>
            </a:r>
            <a:br>
              <a:rPr lang="es-419" sz="2400" dirty="0"/>
            </a:br>
            <a:r>
              <a:rPr lang="es-419" sz="2400" dirty="0"/>
              <a:t>MIB Id. de objeto</a:t>
            </a:r>
            <a:endParaRPr lang="es-419" sz="1600" dirty="0"/>
          </a:p>
        </p:txBody>
      </p:sp>
      <p:sp>
        <p:nvSpPr>
          <p:cNvPr id="5" name="Content Placeholder 4">
            <a:extLst>
              <a:ext uri="{FF2B5EF4-FFF2-40B4-BE49-F238E27FC236}">
                <a16:creationId xmlns="" xmlns:a16="http://schemas.microsoft.com/office/drawing/2014/main" id="{63E82563-1839-3A40-A29A-167EAD4AD435}"/>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La MIB organiza variables de manera jerárquica. Formalmente, la MIB define cada variable como una ID de objeto (OID). Las OID identifican de forma exclusiva los objetos administrados. La MIB organiza las OID según estándares RFC en una jerarquía de OID, que se suele mostrar como un árbol.</a:t>
            </a:r>
          </a:p>
          <a:p>
            <a:pPr marL="342900" indent="-342900" algn="l" rtl="0">
              <a:buFont typeface="Arial" panose="020B0604020202020204" pitchFamily="34" charset="0"/>
              <a:buChar char="•"/>
            </a:pPr>
            <a:r>
              <a:rPr lang="es-419" sz="1600" dirty="0">
                <a:solidFill>
                  <a:srgbClr val="000000"/>
                </a:solidFill>
              </a:rPr>
              <a:t>El árbol de la MIB para un dispositivo determinado incluye algunas ramas con variables comunes a varios dispositivos de red y algunas ramas con variables específicas de ese dispositivo o proveedor.</a:t>
            </a:r>
          </a:p>
          <a:p>
            <a:pPr marL="342900" indent="-342900" algn="l" rtl="0">
              <a:buFont typeface="Arial" panose="020B0604020202020204" pitchFamily="34" charset="0"/>
              <a:buChar char="•"/>
            </a:pPr>
            <a:r>
              <a:rPr lang="es-419" sz="1600" dirty="0">
                <a:solidFill>
                  <a:srgbClr val="000000"/>
                </a:solidFill>
              </a:rPr>
              <a:t>Las RFC definen algunas variables públicas comunes. La mayoría de los dispositivos implementan estas variables de MIB. Además, los proveedores de equipos de redes, como Cisco, pueden definir sus propias ramas privadas del árbol para admitir las nuevas variables específicas de sus dispositivos.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24383386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Id. de objeto MIB SNMP (cont.) </a:t>
            </a:r>
          </a:p>
        </p:txBody>
      </p:sp>
      <p:sp>
        <p:nvSpPr>
          <p:cNvPr id="4" name="Content Placeholder 3">
            <a:extLst>
              <a:ext uri="{FF2B5EF4-FFF2-40B4-BE49-F238E27FC236}">
                <a16:creationId xmlns="" xmlns:a16="http://schemas.microsoft.com/office/drawing/2014/main" id="{B1A452D2-34B7-864B-98F5-04E57149C436}"/>
              </a:ext>
            </a:extLst>
          </p:cNvPr>
          <p:cNvSpPr>
            <a:spLocks noGrp="1"/>
          </p:cNvSpPr>
          <p:nvPr>
            <p:ph idx="1"/>
          </p:nvPr>
        </p:nvSpPr>
        <p:spPr>
          <a:xfrm>
            <a:off x="474662" y="731837"/>
            <a:ext cx="3714565" cy="3689897"/>
          </a:xfrm>
        </p:spPr>
        <p:txBody>
          <a:bodyPr/>
          <a:lstStyle/>
          <a:p>
            <a:pPr marL="0" indent="0" algn="l" rtl="0"/>
            <a:r>
              <a:rPr lang="es-419" sz="1600">
                <a:solidFill>
                  <a:srgbClr val="000000"/>
                </a:solidFill>
              </a:rPr>
              <a:t>La figura muestra partes de la estructura MIB definida por Cisco. Observe cómo se puede describir el OID en palabras o números para ayudar a localizar una variable particular en el árbol. </a:t>
            </a:r>
          </a:p>
          <a:p>
            <a:pPr marL="0" indent="0" algn="l"/>
            <a:endParaRPr lang="en-US" sz="1600" dirty="0">
              <a:solidFill>
                <a:srgbClr val="000000"/>
              </a:solidFill>
            </a:endParaRPr>
          </a:p>
          <a:p>
            <a:pPr marL="0" indent="0" algn="l" rtl="0"/>
            <a:r>
              <a:rPr lang="es-419" sz="1600">
                <a:solidFill>
                  <a:srgbClr val="000000"/>
                </a:solidFill>
              </a:rPr>
              <a:t>Los OID de Cisco se numeran de la siguiente manera: .iso (1).org (3).dod (6).internet (1).private (4).enterprises (1).cisco (9). </a:t>
            </a:r>
          </a:p>
          <a:p>
            <a:pPr marL="0" indent="0" algn="l"/>
            <a:endParaRPr lang="en-US" sz="1600" dirty="0">
              <a:solidFill>
                <a:srgbClr val="000000"/>
              </a:solidFill>
            </a:endParaRPr>
          </a:p>
          <a:p>
            <a:pPr marL="0" indent="0" algn="l" rtl="0"/>
            <a:r>
              <a:rPr lang="es-419" sz="1600">
                <a:solidFill>
                  <a:srgbClr val="000000"/>
                </a:solidFill>
              </a:rPr>
              <a:t>Por lo tanto, el OID es 1.3.6.1.4.1.9.</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0" indent="0" algn="l"/>
            <a:endParaRPr lang="en-US" sz="1600" dirty="0">
              <a:solidFill>
                <a:srgbClr val="000000"/>
              </a:solidFill>
            </a:endParaRPr>
          </a:p>
        </p:txBody>
      </p:sp>
      <p:pic>
        <p:nvPicPr>
          <p:cNvPr id="7" name="Picture 6">
            <a:extLst>
              <a:ext uri="{FF2B5EF4-FFF2-40B4-BE49-F238E27FC236}">
                <a16:creationId xmlns="" xmlns:a16="http://schemas.microsoft.com/office/drawing/2014/main" id="{91DA170E-F686-8046-9CBA-616E798096AC}"/>
              </a:ext>
            </a:extLst>
          </p:cNvPr>
          <p:cNvPicPr>
            <a:picLocks noChangeAspect="1"/>
          </p:cNvPicPr>
          <p:nvPr/>
        </p:nvPicPr>
        <p:blipFill>
          <a:blip r:embed="rId3"/>
          <a:stretch>
            <a:fillRect/>
          </a:stretch>
        </p:blipFill>
        <p:spPr>
          <a:xfrm>
            <a:off x="4765716" y="599130"/>
            <a:ext cx="3320822" cy="3888858"/>
          </a:xfrm>
          <a:prstGeom prst="rect">
            <a:avLst/>
          </a:prstGeom>
        </p:spPr>
      </p:pic>
    </p:spTree>
    <p:extLst>
      <p:ext uri="{BB962C8B-B14F-4D97-AF65-F5344CB8AC3E}">
        <p14:creationId xmlns="" xmlns:p14="http://schemas.microsoft.com/office/powerpoint/2010/main" val="1004161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Escenario de sondeo SNMP SNMP</a:t>
            </a:r>
          </a:p>
        </p:txBody>
      </p:sp>
      <p:sp>
        <p:nvSpPr>
          <p:cNvPr id="5" name="Content Placeholder 4">
            <a:extLst>
              <a:ext uri="{FF2B5EF4-FFF2-40B4-BE49-F238E27FC236}">
                <a16:creationId xmlns="" xmlns:a16="http://schemas.microsoft.com/office/drawing/2014/main" id="{7060DDF2-7B53-CA40-82CA-CFCBFBF9995F}"/>
              </a:ext>
            </a:extLst>
          </p:cNvPr>
          <p:cNvSpPr>
            <a:spLocks noGrp="1"/>
          </p:cNvSpPr>
          <p:nvPr>
            <p:ph idx="1"/>
          </p:nvPr>
        </p:nvSpPr>
        <p:spPr>
          <a:xfrm>
            <a:off x="474662" y="731837"/>
            <a:ext cx="8280057" cy="1706563"/>
          </a:xfrm>
        </p:spPr>
        <p:txBody>
          <a:bodyPr/>
          <a:lstStyle/>
          <a:p>
            <a:pPr marL="342900" indent="-342900" algn="l" rtl="0">
              <a:buFont typeface="Arial" panose="020B0604020202020204" pitchFamily="34" charset="0"/>
              <a:buChar char="•"/>
            </a:pPr>
            <a:r>
              <a:rPr lang="es-419" sz="1500" dirty="0">
                <a:solidFill>
                  <a:srgbClr val="000000"/>
                </a:solidFill>
              </a:rPr>
              <a:t>SNMP se puede utilizar para observar la utilización de la CPU durante un período de tiempo mediante dispositivos de sondeo. Las estadísticas de la CPU se pueden compilar en el NMS y graficar. Esto crea una línea de base para el administrador de red.</a:t>
            </a:r>
          </a:p>
          <a:p>
            <a:pPr marL="342900" indent="-342900" algn="l" rtl="0">
              <a:buFont typeface="Arial" panose="020B0604020202020204" pitchFamily="34" charset="0"/>
              <a:buChar char="•"/>
            </a:pPr>
            <a:r>
              <a:rPr lang="es-419" sz="1500" dirty="0">
                <a:solidFill>
                  <a:srgbClr val="000000"/>
                </a:solidFill>
              </a:rPr>
              <a:t>Los datos se recuperan mediante la utilidad </a:t>
            </a:r>
            <a:r>
              <a:rPr lang="es-419" sz="1500" dirty="0" err="1">
                <a:solidFill>
                  <a:srgbClr val="000000"/>
                </a:solidFill>
              </a:rPr>
              <a:t>snmpget</a:t>
            </a:r>
            <a:r>
              <a:rPr lang="es-419" sz="1500" dirty="0">
                <a:solidFill>
                  <a:srgbClr val="000000"/>
                </a:solidFill>
              </a:rPr>
              <a:t>, que se emite en NMS. Con la utilidad </a:t>
            </a:r>
            <a:r>
              <a:rPr lang="es-419" sz="1500" dirty="0" err="1">
                <a:solidFill>
                  <a:srgbClr val="000000"/>
                </a:solidFill>
              </a:rPr>
              <a:t>snmpget</a:t>
            </a:r>
            <a:r>
              <a:rPr lang="es-419" sz="1500" dirty="0">
                <a:solidFill>
                  <a:srgbClr val="000000"/>
                </a:solidFill>
              </a:rPr>
              <a:t>, puede recuperar manualmente datos en tiempo real o hacer que el NMS ejecute un informe. Este informe le daría un período de tiempo en el que podría utilizar los datos para obtener el promedio.</a:t>
            </a:r>
          </a:p>
        </p:txBody>
      </p:sp>
      <p:pic>
        <p:nvPicPr>
          <p:cNvPr id="8" name="Picture 7">
            <a:extLst>
              <a:ext uri="{FF2B5EF4-FFF2-40B4-BE49-F238E27FC236}">
                <a16:creationId xmlns="" xmlns:a16="http://schemas.microsoft.com/office/drawing/2014/main" id="{7F91701B-F65E-974D-82B1-99917330E016}"/>
              </a:ext>
            </a:extLst>
          </p:cNvPr>
          <p:cNvPicPr>
            <a:picLocks noChangeAspect="1"/>
          </p:cNvPicPr>
          <p:nvPr/>
        </p:nvPicPr>
        <p:blipFill>
          <a:blip r:embed="rId3"/>
          <a:stretch>
            <a:fillRect/>
          </a:stretch>
        </p:blipFill>
        <p:spPr>
          <a:xfrm>
            <a:off x="1212082" y="2571750"/>
            <a:ext cx="6487591" cy="2402811"/>
          </a:xfrm>
          <a:prstGeom prst="rect">
            <a:avLst/>
          </a:prstGeom>
        </p:spPr>
      </p:pic>
    </p:spTree>
    <p:extLst>
      <p:ext uri="{BB962C8B-B14F-4D97-AF65-F5344CB8AC3E}">
        <p14:creationId xmlns="" xmlns:p14="http://schemas.microsoft.com/office/powerpoint/2010/main" val="907753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Navegador de objeto SNMP</a:t>
            </a:r>
          </a:p>
        </p:txBody>
      </p:sp>
      <p:sp>
        <p:nvSpPr>
          <p:cNvPr id="4" name="Content Placeholder 3">
            <a:extLst>
              <a:ext uri="{FF2B5EF4-FFF2-40B4-BE49-F238E27FC236}">
                <a16:creationId xmlns="" xmlns:a16="http://schemas.microsoft.com/office/drawing/2014/main" id="{49743AA9-AEE2-AD41-884D-6E0C4E753B93}"/>
              </a:ext>
            </a:extLst>
          </p:cNvPr>
          <p:cNvSpPr>
            <a:spLocks noGrp="1"/>
          </p:cNvSpPr>
          <p:nvPr>
            <p:ph idx="1"/>
          </p:nvPr>
        </p:nvSpPr>
        <p:spPr>
          <a:xfrm>
            <a:off x="75406" y="768349"/>
            <a:ext cx="4097338" cy="3689897"/>
          </a:xfrm>
        </p:spPr>
        <p:txBody>
          <a:bodyPr/>
          <a:lstStyle/>
          <a:p>
            <a:pPr marL="0" indent="0" algn="l" rtl="0"/>
            <a:r>
              <a:rPr lang="es-419" sz="1600">
                <a:solidFill>
                  <a:srgbClr val="000000"/>
                </a:solidFill>
              </a:rPr>
              <a:t>La utilidad snmpget da una idea de la mecánica básica de cómo funciona SNMP. Sin embargo, trabajar con nombres de variables de MIB largos como 1.3.6.1.4.1.9.2.1.58.0 puede ser problemático para el usuario promedio. Más comúnmente, el personal de operaciones de la red utiliza un producto de administración de red con una GUI fácil de usar, lo que hace que el nombre completo de la variable de datos MIB sea transparente para el usuario.</a:t>
            </a:r>
          </a:p>
          <a:p>
            <a:pPr marL="0" indent="0" algn="l"/>
            <a:endParaRPr lang="en-US" sz="1600" dirty="0">
              <a:solidFill>
                <a:srgbClr val="000000"/>
              </a:solidFill>
            </a:endParaRPr>
          </a:p>
          <a:p>
            <a:pPr marL="0" indent="0" algn="l" rtl="0"/>
            <a:r>
              <a:rPr lang="es-419" sz="1600">
                <a:solidFill>
                  <a:srgbClr val="000000"/>
                </a:solidFill>
              </a:rPr>
              <a:t>Cisco SNMP Navigator en el sitio web </a:t>
            </a:r>
            <a:r>
              <a:rPr lang="es-419" sz="1600">
                <a:solidFill>
                  <a:srgbClr val="000000"/>
                </a:solidFill>
                <a:hlinkClick r:id="rId3"/>
              </a:rPr>
              <a:t>http://www.cisco.com</a:t>
            </a:r>
            <a:r>
              <a:rPr lang="es-419" sz="1600">
                <a:solidFill>
                  <a:srgbClr val="000000"/>
                </a:solidFill>
              </a:rPr>
              <a:t> permite a un administrador de red investigar detalles sobre un OID en particular.</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 xmlns:a16="http://schemas.microsoft.com/office/drawing/2014/main" id="{07AAE8D7-EBDE-9645-B4E8-3049CBA119DB}"/>
              </a:ext>
            </a:extLst>
          </p:cNvPr>
          <p:cNvPicPr>
            <a:picLocks noChangeAspect="1"/>
          </p:cNvPicPr>
          <p:nvPr/>
        </p:nvPicPr>
        <p:blipFill>
          <a:blip r:embed="rId4"/>
          <a:stretch>
            <a:fillRect/>
          </a:stretch>
        </p:blipFill>
        <p:spPr>
          <a:xfrm>
            <a:off x="4572000" y="1115089"/>
            <a:ext cx="4362022" cy="2913321"/>
          </a:xfrm>
          <a:prstGeom prst="rect">
            <a:avLst/>
          </a:prstGeom>
          <a:ln>
            <a:solidFill>
              <a:srgbClr val="000000"/>
            </a:solidFill>
          </a:ln>
        </p:spPr>
      </p:pic>
    </p:spTree>
    <p:extLst>
      <p:ext uri="{BB962C8B-B14F-4D97-AF65-F5344CB8AC3E}">
        <p14:creationId xmlns="" xmlns:p14="http://schemas.microsoft.com/office/powerpoint/2010/main" val="2243952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SNMP</a:t>
            </a:r>
            <a:r>
              <a:rPr lang="en-US" dirty="0"/>
              <a:t/>
            </a:r>
            <a:br>
              <a:rPr lang="en-US" dirty="0"/>
            </a:br>
            <a:r>
              <a:rPr lang="es-419" sz="2400"/>
              <a:t>Lab - Software de monitoreo de redes de investigación</a:t>
            </a:r>
          </a:p>
        </p:txBody>
      </p:sp>
      <p:sp>
        <p:nvSpPr>
          <p:cNvPr id="5" name="Content Placeholder 4">
            <a:extLst>
              <a:ext uri="{FF2B5EF4-FFF2-40B4-BE49-F238E27FC236}">
                <a16:creationId xmlns="" xmlns:a16="http://schemas.microsoft.com/office/drawing/2014/main" id="{D9D76EC3-21E6-C246-8B2E-C52526E04702}"/>
              </a:ext>
            </a:extLst>
          </p:cNvPr>
          <p:cNvSpPr>
            <a:spLocks noGrp="1"/>
          </p:cNvSpPr>
          <p:nvPr>
            <p:ph idx="1"/>
          </p:nvPr>
        </p:nvSpPr>
        <p:spPr>
          <a:xfrm>
            <a:off x="474662" y="731837"/>
            <a:ext cx="8280057" cy="3689897"/>
          </a:xfrm>
        </p:spPr>
        <p:txBody>
          <a:bodyPr/>
          <a:lstStyle/>
          <a:p>
            <a:pPr algn="l" rtl="0"/>
            <a:r>
              <a:rPr lang="es-419" sz="1800">
                <a:solidFill>
                  <a:srgbClr val="000000"/>
                </a:solidFill>
              </a:rPr>
              <a:t>En esta práctica de laboratorio se cumplirán los siguientes objetivos:</a:t>
            </a:r>
          </a:p>
          <a:p>
            <a:pPr lvl="1" rtl="0"/>
            <a:r>
              <a:rPr lang="es-419" sz="1800">
                <a:solidFill>
                  <a:srgbClr val="000000"/>
                </a:solidFill>
              </a:rPr>
              <a:t>Parte 1: Analizar su comprensión del monitoreo de red</a:t>
            </a:r>
          </a:p>
          <a:p>
            <a:pPr lvl="1" rtl="0"/>
            <a:r>
              <a:rPr lang="es-419" sz="1800">
                <a:solidFill>
                  <a:srgbClr val="000000"/>
                </a:solidFill>
              </a:rPr>
              <a:t>Parte 2: Investigar las herramientas de monitoreo de red</a:t>
            </a:r>
          </a:p>
          <a:p>
            <a:pPr lvl="1" rtl="0"/>
            <a:r>
              <a:rPr lang="es-419" sz="1800">
                <a:solidFill>
                  <a:srgbClr val="000000"/>
                </a:solidFill>
              </a:rPr>
              <a:t>Parte 3: Seleccionar una herramienta de monitoreo de red</a:t>
            </a:r>
          </a:p>
          <a:p>
            <a:pPr algn="l"/>
            <a:endParaRPr lang="en-US" sz="1600" dirty="0">
              <a:solidFill>
                <a:srgbClr val="000000"/>
              </a:solidFill>
            </a:endParaRPr>
          </a:p>
        </p:txBody>
      </p:sp>
    </p:spTree>
    <p:extLst>
      <p:ext uri="{BB962C8B-B14F-4D97-AF65-F5344CB8AC3E}">
        <p14:creationId xmlns="" xmlns:p14="http://schemas.microsoft.com/office/powerpoint/2010/main" val="37417099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10.5 Syslog</a:t>
            </a:r>
          </a:p>
        </p:txBody>
      </p:sp>
    </p:spTree>
    <p:custDataLst>
      <p:tags r:id="rId1"/>
    </p:custDataLst>
    <p:extLst>
      <p:ext uri="{BB962C8B-B14F-4D97-AF65-F5344CB8AC3E}">
        <p14:creationId xmlns="" xmlns:p14="http://schemas.microsoft.com/office/powerpoint/2010/main" val="231712959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Syslog</a:t>
            </a:r>
            <a:r>
              <a:rPr lang="en-US" sz="1600" dirty="0"/>
              <a:t/>
            </a:r>
            <a:br>
              <a:rPr lang="en-US" sz="1600" dirty="0"/>
            </a:br>
            <a:r>
              <a:rPr lang="es-419" sz="2400"/>
              <a:t>Introducción a Syslog</a:t>
            </a:r>
          </a:p>
        </p:txBody>
      </p:sp>
      <p:sp>
        <p:nvSpPr>
          <p:cNvPr id="6" name="Content Placeholder 5">
            <a:extLst>
              <a:ext uri="{FF2B5EF4-FFF2-40B4-BE49-F238E27FC236}">
                <a16:creationId xmlns="" xmlns:a16="http://schemas.microsoft.com/office/drawing/2014/main" id="{E9C46833-E955-ED49-A1A7-6F4B2A8C6897}"/>
              </a:ext>
            </a:extLst>
          </p:cNvPr>
          <p:cNvSpPr>
            <a:spLocks noGrp="1"/>
          </p:cNvSpPr>
          <p:nvPr>
            <p:ph idx="1"/>
          </p:nvPr>
        </p:nvSpPr>
        <p:spPr>
          <a:xfrm>
            <a:off x="474662" y="731838"/>
            <a:ext cx="8280057" cy="2081310"/>
          </a:xfrm>
        </p:spPr>
        <p:txBody>
          <a:bodyPr/>
          <a:lstStyle/>
          <a:p>
            <a:pPr marL="0" indent="0" algn="l" rtl="0"/>
            <a:r>
              <a:rPr lang="es-419" sz="1500" dirty="0" err="1">
                <a:solidFill>
                  <a:srgbClr val="000000"/>
                </a:solidFill>
              </a:rPr>
              <a:t>Syslog</a:t>
            </a:r>
            <a:r>
              <a:rPr lang="es-419" sz="1500" dirty="0">
                <a:solidFill>
                  <a:srgbClr val="000000"/>
                </a:solidFill>
              </a:rPr>
              <a:t> utiliza el puerto UDP 514 para enviar mensajes de notificación de eventos a través de redes IP a recopiladores de mensajes de eventos, como se muestra en la figura.</a:t>
            </a:r>
          </a:p>
          <a:p>
            <a:pPr marL="0" indent="0" algn="l"/>
            <a:endParaRPr lang="en-US" sz="1500" dirty="0">
              <a:solidFill>
                <a:srgbClr val="000000"/>
              </a:solidFill>
            </a:endParaRPr>
          </a:p>
          <a:p>
            <a:pPr marL="0" indent="0" algn="l" rtl="0"/>
            <a:r>
              <a:rPr lang="es-419" sz="1500" dirty="0">
                <a:solidFill>
                  <a:srgbClr val="000000"/>
                </a:solidFill>
              </a:rPr>
              <a:t>El servicio de registro de </a:t>
            </a:r>
            <a:r>
              <a:rPr lang="es-419" sz="1500" dirty="0" err="1">
                <a:solidFill>
                  <a:srgbClr val="000000"/>
                </a:solidFill>
              </a:rPr>
              <a:t>syslog</a:t>
            </a:r>
            <a:r>
              <a:rPr lang="es-419" sz="1500" dirty="0">
                <a:solidFill>
                  <a:srgbClr val="000000"/>
                </a:solidFill>
              </a:rPr>
              <a:t> proporciona tres funciones principales:</a:t>
            </a:r>
          </a:p>
          <a:p>
            <a:pPr marL="415985" lvl="1" indent="-342900" rtl="0">
              <a:buFont typeface="Arial" panose="020B0604020202020204" pitchFamily="34" charset="0"/>
              <a:buChar char="•"/>
            </a:pPr>
            <a:r>
              <a:rPr lang="es-419" sz="1500" dirty="0">
                <a:solidFill>
                  <a:srgbClr val="000000"/>
                </a:solidFill>
              </a:rPr>
              <a:t>La capacidad de recopilar información de registro para el control y la solución de problemas</a:t>
            </a:r>
          </a:p>
          <a:p>
            <a:pPr marL="415985" lvl="1" indent="-342900" rtl="0">
              <a:buFont typeface="Arial" panose="020B0604020202020204" pitchFamily="34" charset="0"/>
              <a:buChar char="•"/>
            </a:pPr>
            <a:r>
              <a:rPr lang="es-419" sz="1500" dirty="0">
                <a:solidFill>
                  <a:srgbClr val="000000"/>
                </a:solidFill>
              </a:rPr>
              <a:t>La capacidad de escoger el tipo de información de registro que se captura</a:t>
            </a:r>
          </a:p>
          <a:p>
            <a:pPr marL="415985" lvl="1" indent="-342900" rtl="0">
              <a:buFont typeface="Arial" panose="020B0604020202020204" pitchFamily="34" charset="0"/>
              <a:buChar char="•"/>
            </a:pPr>
            <a:r>
              <a:rPr lang="es-419" sz="1500" dirty="0">
                <a:solidFill>
                  <a:srgbClr val="000000"/>
                </a:solidFill>
              </a:rPr>
              <a:t>La capacidad de especificar los destinos de los mensajes de </a:t>
            </a:r>
            <a:r>
              <a:rPr lang="es-419" sz="1500" dirty="0" err="1">
                <a:solidFill>
                  <a:srgbClr val="000000"/>
                </a:solidFill>
              </a:rPr>
              <a:t>syslog</a:t>
            </a:r>
            <a:r>
              <a:rPr lang="es-419" sz="1500" dirty="0">
                <a:solidFill>
                  <a:srgbClr val="000000"/>
                </a:solidFill>
              </a:rPr>
              <a:t> capturados</a:t>
            </a:r>
          </a:p>
          <a:p>
            <a:pPr marL="0" indent="0" algn="l"/>
            <a:r>
              <a:rPr lang="en-US" sz="1500" dirty="0">
                <a:solidFill>
                  <a:srgbClr val="000000"/>
                </a:solidFill>
              </a:rPr>
              <a:t/>
            </a:r>
            <a:br>
              <a:rPr lang="en-US" sz="1500" dirty="0">
                <a:solidFill>
                  <a:srgbClr val="000000"/>
                </a:solidFill>
              </a:rPr>
            </a:br>
            <a:endParaRPr lang="en-US" sz="1500" dirty="0">
              <a:solidFill>
                <a:srgbClr val="000000"/>
              </a:solidFill>
            </a:endParaRPr>
          </a:p>
        </p:txBody>
      </p:sp>
      <p:pic>
        <p:nvPicPr>
          <p:cNvPr id="8" name="Picture 7">
            <a:extLst>
              <a:ext uri="{FF2B5EF4-FFF2-40B4-BE49-F238E27FC236}">
                <a16:creationId xmlns="" xmlns:a16="http://schemas.microsoft.com/office/drawing/2014/main" id="{D0A3D867-D0BE-C94A-9BD3-CA0A14119D54}"/>
              </a:ext>
            </a:extLst>
          </p:cNvPr>
          <p:cNvPicPr>
            <a:picLocks noChangeAspect="1"/>
          </p:cNvPicPr>
          <p:nvPr/>
        </p:nvPicPr>
        <p:blipFill>
          <a:blip r:embed="rId3"/>
          <a:stretch>
            <a:fillRect/>
          </a:stretch>
        </p:blipFill>
        <p:spPr>
          <a:xfrm>
            <a:off x="2375989" y="3062191"/>
            <a:ext cx="3593510" cy="2081309"/>
          </a:xfrm>
          <a:prstGeom prst="rect">
            <a:avLst/>
          </a:prstGeom>
        </p:spPr>
      </p:pic>
    </p:spTree>
    <p:extLst>
      <p:ext uri="{BB962C8B-B14F-4D97-AF65-F5344CB8AC3E}">
        <p14:creationId xmlns="" xmlns:p14="http://schemas.microsoft.com/office/powerpoint/2010/main" val="2623081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Syslog</a:t>
            </a:r>
            <a:r>
              <a:rPr lang="en-US" sz="1600" dirty="0"/>
              <a:t/>
            </a:r>
            <a:br>
              <a:rPr lang="en-US" sz="1600" dirty="0"/>
            </a:br>
            <a:r>
              <a:rPr lang="es-419" sz="2400"/>
              <a:t>Operación Syslog</a:t>
            </a:r>
          </a:p>
        </p:txBody>
      </p:sp>
      <p:sp>
        <p:nvSpPr>
          <p:cNvPr id="4" name="Content Placeholder 3">
            <a:extLst>
              <a:ext uri="{FF2B5EF4-FFF2-40B4-BE49-F238E27FC236}">
                <a16:creationId xmlns="" xmlns:a16="http://schemas.microsoft.com/office/drawing/2014/main" id="{9EA75D6E-E75A-3A49-AF36-6D257969E7AB}"/>
              </a:ext>
            </a:extLst>
          </p:cNvPr>
          <p:cNvSpPr>
            <a:spLocks noGrp="1"/>
          </p:cNvSpPr>
          <p:nvPr>
            <p:ph idx="1"/>
          </p:nvPr>
        </p:nvSpPr>
        <p:spPr>
          <a:xfrm>
            <a:off x="409232" y="731837"/>
            <a:ext cx="8345488" cy="3963988"/>
          </a:xfrm>
        </p:spPr>
        <p:txBody>
          <a:bodyPr/>
          <a:lstStyle/>
          <a:p>
            <a:pPr marL="0" indent="0" algn="l" rtl="0"/>
            <a:r>
              <a:rPr lang="es-419" sz="1600">
                <a:solidFill>
                  <a:srgbClr val="000000"/>
                </a:solidFill>
              </a:rPr>
              <a:t>El protocolo syslog comienza enviando mensajes del sistema y resultados de </a:t>
            </a:r>
            <a:r>
              <a:rPr lang="es-419" sz="1600" b="1">
                <a:solidFill>
                  <a:srgbClr val="000000"/>
                </a:solidFill>
              </a:rPr>
              <a:t>debug</a:t>
            </a:r>
            <a:r>
              <a:rPr lang="es-419" sz="1600">
                <a:solidFill>
                  <a:srgbClr val="000000"/>
                </a:solidFill>
              </a:rPr>
              <a:t> a un proceso de registro local. La configuración de Syslog puede enviar estos mensajes a través de la red a un servidor syslog externo, donde se pueden recuperar sin necesidad de acceder al dispositivo. </a:t>
            </a:r>
          </a:p>
          <a:p>
            <a:pPr marL="0" indent="0" algn="l" rtl="0"/>
            <a:r>
              <a:rPr lang="es-419" sz="1600">
                <a:solidFill>
                  <a:srgbClr val="000000"/>
                </a:solidFill>
              </a:rPr>
              <a:t>Por otra parte, los mensajes de syslog se pueden enviar a un búfer interno. Los mensajes enviados al búfer interno solo se pueden ver mediante la CLI del dispositivo.</a:t>
            </a:r>
          </a:p>
          <a:p>
            <a:pPr marL="0" indent="0" algn="l" rtl="0"/>
            <a:r>
              <a:rPr lang="es-419" sz="1600">
                <a:solidFill>
                  <a:srgbClr val="000000"/>
                </a:solidFill>
              </a:rPr>
              <a:t>El administrador de red puede especificar que solo se envíen ciertos tipos de mensajes del sistema a varios destinos. Los destinos populares para mensajes de syslog incluyen los siguientes:</a:t>
            </a:r>
          </a:p>
          <a:p>
            <a:pPr marL="415985" lvl="1" indent="-342900" rtl="0">
              <a:buFont typeface="Arial" panose="020B0604020202020204" pitchFamily="34" charset="0"/>
              <a:buChar char="•"/>
            </a:pPr>
            <a:r>
              <a:rPr lang="es-419" sz="1600">
                <a:solidFill>
                  <a:srgbClr val="000000"/>
                </a:solidFill>
              </a:rPr>
              <a:t>Búfer de registro (RAM dentro de un router o switch)</a:t>
            </a:r>
          </a:p>
          <a:p>
            <a:pPr marL="415985" lvl="1" indent="-342900" rtl="0">
              <a:buFont typeface="Arial" panose="020B0604020202020204" pitchFamily="34" charset="0"/>
              <a:buChar char="•"/>
            </a:pPr>
            <a:r>
              <a:rPr lang="es-419" sz="1600">
                <a:solidFill>
                  <a:srgbClr val="000000"/>
                </a:solidFill>
              </a:rPr>
              <a:t>Línea de consola</a:t>
            </a:r>
          </a:p>
          <a:p>
            <a:pPr marL="415985" lvl="1" indent="-342900" rtl="0">
              <a:buFont typeface="Arial" panose="020B0604020202020204" pitchFamily="34" charset="0"/>
              <a:buChar char="•"/>
            </a:pPr>
            <a:r>
              <a:rPr lang="es-419" sz="1600">
                <a:solidFill>
                  <a:srgbClr val="000000"/>
                </a:solidFill>
              </a:rPr>
              <a:t>Línea de terminal</a:t>
            </a:r>
          </a:p>
          <a:p>
            <a:pPr marL="415985" lvl="1" indent="-342900" rtl="0">
              <a:buFont typeface="Arial" panose="020B0604020202020204" pitchFamily="34" charset="0"/>
              <a:buChar char="•"/>
            </a:pPr>
            <a:r>
              <a:rPr lang="es-419" sz="1600">
                <a:solidFill>
                  <a:srgbClr val="000000"/>
                </a:solidFill>
              </a:rPr>
              <a:t>Servidor de syslog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37969742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CDP</a:t>
            </a:r>
            <a:r>
              <a:rPr lang="en-US" dirty="0"/>
              <a:t/>
            </a:r>
            <a:br>
              <a:rPr lang="en-US" dirty="0"/>
            </a:br>
            <a:r>
              <a:rPr lang="es-419" sz="2400"/>
              <a:t>Descripción general de CDP</a:t>
            </a:r>
          </a:p>
        </p:txBody>
      </p:sp>
      <p:sp>
        <p:nvSpPr>
          <p:cNvPr id="4" name="Content Placeholder 3">
            <a:extLst>
              <a:ext uri="{FF2B5EF4-FFF2-40B4-BE49-F238E27FC236}">
                <a16:creationId xmlns="" xmlns:a16="http://schemas.microsoft.com/office/drawing/2014/main" id="{FA5117AB-DB1E-9E46-B6D2-8AECA095A782}"/>
              </a:ext>
            </a:extLst>
          </p:cNvPr>
          <p:cNvSpPr>
            <a:spLocks noGrp="1"/>
          </p:cNvSpPr>
          <p:nvPr>
            <p:ph idx="1"/>
          </p:nvPr>
        </p:nvSpPr>
        <p:spPr>
          <a:xfrm>
            <a:off x="474662" y="731838"/>
            <a:ext cx="8280057" cy="1945102"/>
          </a:xfrm>
        </p:spPr>
        <p:txBody>
          <a:bodyPr/>
          <a:lstStyle/>
          <a:p>
            <a:pPr marL="0" indent="0" algn="l" rtl="0"/>
            <a:r>
              <a:rPr lang="es-419" sz="1600">
                <a:solidFill>
                  <a:srgbClr val="000000"/>
                </a:solidFill>
              </a:rPr>
              <a:t>CDP es un protocolo de Capa 2 propiedad de Cisco que se utiliza para recopilar información sobre dispositivos Cisco que comparten el mismo enlace de datos. El CDP es independiente de los medios y protocolos y se ejecuta en todos los dispositivos Cisco, como routers, switches y servidores de acceso.</a:t>
            </a:r>
          </a:p>
          <a:p>
            <a:pPr marL="0" indent="0" algn="l"/>
            <a:endParaRPr lang="en-US" sz="1600" dirty="0">
              <a:solidFill>
                <a:srgbClr val="000000"/>
              </a:solidFill>
            </a:endParaRPr>
          </a:p>
          <a:p>
            <a:pPr marL="0" indent="0" algn="l" rtl="0"/>
            <a:r>
              <a:rPr lang="es-419" sz="1600">
                <a:solidFill>
                  <a:srgbClr val="000000"/>
                </a:solidFill>
              </a:rPr>
              <a:t>El dispositivo envía mensajes periódicos del CDP a los dispositivos conectados. Estos mensajes comparten información sobre el tipo de dispositivo que se descubre, el nombre de los dispositivos, y la cantidad y el tipo de interfaces.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 xmlns:a16="http://schemas.microsoft.com/office/drawing/2014/main" id="{79CC965C-E9DD-0740-9101-544EE00163EF}"/>
              </a:ext>
            </a:extLst>
          </p:cNvPr>
          <p:cNvPicPr>
            <a:picLocks noChangeAspect="1"/>
          </p:cNvPicPr>
          <p:nvPr/>
        </p:nvPicPr>
        <p:blipFill>
          <a:blip r:embed="rId3"/>
          <a:stretch>
            <a:fillRect/>
          </a:stretch>
        </p:blipFill>
        <p:spPr>
          <a:xfrm>
            <a:off x="1854204" y="3247541"/>
            <a:ext cx="5107896" cy="824593"/>
          </a:xfrm>
          <a:prstGeom prst="rect">
            <a:avLst/>
          </a:prstGeom>
        </p:spPr>
      </p:pic>
    </p:spTree>
    <p:extLst>
      <p:ext uri="{BB962C8B-B14F-4D97-AF65-F5344CB8AC3E}">
        <p14:creationId xmlns="" xmlns:p14="http://schemas.microsoft.com/office/powerpoint/2010/main" val="39439378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Syslog</a:t>
            </a:r>
            <a:r>
              <a:rPr lang="en-US" sz="1600" dirty="0"/>
              <a:t/>
            </a:r>
            <a:br>
              <a:rPr lang="en-US" sz="1600" dirty="0"/>
            </a:br>
            <a:r>
              <a:rPr lang="es-419" sz="2400"/>
              <a:t>Formato de mensaje de Syslog</a:t>
            </a:r>
          </a:p>
        </p:txBody>
      </p:sp>
      <p:sp>
        <p:nvSpPr>
          <p:cNvPr id="7" name="Rectangle 2">
            <a:extLst>
              <a:ext uri="{FF2B5EF4-FFF2-40B4-BE49-F238E27FC236}">
                <a16:creationId xmlns="" xmlns:a16="http://schemas.microsoft.com/office/drawing/2014/main" id="{6035EF18-5899-B945-9155-FEE03E033FC1}"/>
              </a:ext>
            </a:extLst>
          </p:cNvPr>
          <p:cNvSpPr>
            <a:spLocks noGrp="1" noChangeArrowheads="1"/>
          </p:cNvSpPr>
          <p:nvPr>
            <p:ph idx="1"/>
          </p:nvPr>
        </p:nvSpPr>
        <p:spPr bwMode="auto">
          <a:xfrm>
            <a:off x="177208" y="946981"/>
            <a:ext cx="3342167" cy="381642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s-419" sz="1600" b="0" i="0" u="none" strike="noStrike" cap="none" normalizeH="0" baseline="0">
                <a:ln>
                  <a:noFill/>
                </a:ln>
                <a:solidFill>
                  <a:srgbClr val="000000"/>
                </a:solidFill>
                <a:effectLst/>
                <a:latin typeface="+mn-lt"/>
              </a:rPr>
              <a:t>Los dispositivos de Cisco generan mensajes de syslog como resultado de los eventos de red. Cada mensaje de syslog contiene un nivel de severidad y su origen.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s-419" sz="1600" b="0" i="0" u="none" strike="noStrike" cap="none" normalizeH="0" baseline="0">
                <a:ln>
                  <a:noFill/>
                </a:ln>
                <a:solidFill>
                  <a:srgbClr val="000000"/>
                </a:solidFill>
                <a:effectLst/>
                <a:latin typeface="+mn-lt"/>
              </a:rPr>
              <a:t>Cuanto más bajos son los números de nivel, más fundamentales son las alarmas de syslog. El nivel de severidad de los mensajes se puede establecer para controlar dónde se muestra cada tipo de mensaje (es decir, en la consola o los otros destinos). La lista completa de niveles de syslog se muestra en la tabla.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8" name="Table 7">
            <a:extLst>
              <a:ext uri="{FF2B5EF4-FFF2-40B4-BE49-F238E27FC236}">
                <a16:creationId xmlns="" xmlns:a16="http://schemas.microsoft.com/office/drawing/2014/main" id="{766BD8CE-BBDD-6541-B15B-6B8FBF2240FC}"/>
              </a:ext>
            </a:extLst>
          </p:cNvPr>
          <p:cNvGraphicFramePr>
            <a:graphicFrameLocks noGrp="1"/>
          </p:cNvGraphicFramePr>
          <p:nvPr>
            <p:extLst>
              <p:ext uri="{D42A27DB-BD31-4B8C-83A1-F6EECF244321}">
                <p14:modId xmlns="" xmlns:p14="http://schemas.microsoft.com/office/powerpoint/2010/main" val="1287619288"/>
              </p:ext>
            </p:extLst>
          </p:nvPr>
        </p:nvGraphicFramePr>
        <p:xfrm>
          <a:off x="3753038" y="1344497"/>
          <a:ext cx="5213754" cy="3417570"/>
        </p:xfrm>
        <a:graphic>
          <a:graphicData uri="http://schemas.openxmlformats.org/drawingml/2006/table">
            <a:tbl>
              <a:tblPr firstRow="1" bandRow="1">
                <a:tableStyleId>{5C22544A-7EE6-4342-B048-85BDC9FD1C3A}</a:tableStyleId>
              </a:tblPr>
              <a:tblGrid>
                <a:gridCol w="1412231">
                  <a:extLst>
                    <a:ext uri="{9D8B030D-6E8A-4147-A177-3AD203B41FA5}">
                      <a16:colId xmlns="" xmlns:a16="http://schemas.microsoft.com/office/drawing/2014/main" val="15616042"/>
                    </a:ext>
                  </a:extLst>
                </a:gridCol>
                <a:gridCol w="1382232">
                  <a:extLst>
                    <a:ext uri="{9D8B030D-6E8A-4147-A177-3AD203B41FA5}">
                      <a16:colId xmlns="" xmlns:a16="http://schemas.microsoft.com/office/drawing/2014/main" val="3225001619"/>
                    </a:ext>
                  </a:extLst>
                </a:gridCol>
                <a:gridCol w="2419291">
                  <a:extLst>
                    <a:ext uri="{9D8B030D-6E8A-4147-A177-3AD203B41FA5}">
                      <a16:colId xmlns="" xmlns:a16="http://schemas.microsoft.com/office/drawing/2014/main" val="2230519157"/>
                    </a:ext>
                  </a:extLst>
                </a:gridCol>
              </a:tblGrid>
              <a:tr h="339156">
                <a:tc>
                  <a:txBody>
                    <a:bodyPr/>
                    <a:lstStyle/>
                    <a:p>
                      <a:pPr algn="l" rtl="0" fontAlgn="ctr"/>
                      <a:r>
                        <a:rPr lang="es-419" sz="1400" b="1">
                          <a:effectLst/>
                        </a:rPr>
                        <a:t>Nombre de la Severidad</a:t>
                      </a:r>
                    </a:p>
                  </a:txBody>
                  <a:tcPr marL="47625" marR="47625" marT="47625" marB="47625" anchor="ctr"/>
                </a:tc>
                <a:tc>
                  <a:txBody>
                    <a:bodyPr/>
                    <a:lstStyle/>
                    <a:p>
                      <a:pPr algn="l" rtl="0" fontAlgn="ctr"/>
                      <a:r>
                        <a:rPr lang="es-419" sz="1400" b="1">
                          <a:effectLst/>
                        </a:rPr>
                        <a:t>Nivel de Severidad</a:t>
                      </a:r>
                    </a:p>
                  </a:txBody>
                  <a:tcPr marL="47625" marR="47625" marT="47625" marB="47625" anchor="ctr"/>
                </a:tc>
                <a:tc>
                  <a:txBody>
                    <a:bodyPr/>
                    <a:lstStyle/>
                    <a:p>
                      <a:pPr algn="l" rtl="0" fontAlgn="ctr"/>
                      <a:r>
                        <a:rPr lang="es-419" sz="1400" b="1">
                          <a:effectLst/>
                        </a:rPr>
                        <a:t>Explicación</a:t>
                      </a:r>
                    </a:p>
                  </a:txBody>
                  <a:tcPr marL="47625" marR="47625" marT="47625" marB="47625" anchor="ctr"/>
                </a:tc>
                <a:extLst>
                  <a:ext uri="{0D108BD9-81ED-4DB2-BD59-A6C34878D82A}">
                    <a16:rowId xmlns="" xmlns:a16="http://schemas.microsoft.com/office/drawing/2014/main" val="1100616577"/>
                  </a:ext>
                </a:extLst>
              </a:tr>
              <a:tr h="279769">
                <a:tc>
                  <a:txBody>
                    <a:bodyPr/>
                    <a:lstStyle/>
                    <a:p>
                      <a:pPr rtl="0" fontAlgn="ctr"/>
                      <a:r>
                        <a:rPr lang="es-419" sz="1400" b="0">
                          <a:effectLst/>
                        </a:rPr>
                        <a:t>Emergency</a:t>
                      </a:r>
                    </a:p>
                  </a:txBody>
                  <a:tcPr marL="47625" marR="47625" marT="47625" marB="47625" anchor="ctr"/>
                </a:tc>
                <a:tc>
                  <a:txBody>
                    <a:bodyPr/>
                    <a:lstStyle/>
                    <a:p>
                      <a:pPr rtl="0" fontAlgn="ctr"/>
                      <a:r>
                        <a:rPr lang="es-419" sz="1400" b="0">
                          <a:effectLst/>
                        </a:rPr>
                        <a:t>Nivel 0</a:t>
                      </a:r>
                    </a:p>
                  </a:txBody>
                  <a:tcPr marL="47625" marR="47625" marT="47625" marB="47625" anchor="ctr"/>
                </a:tc>
                <a:tc>
                  <a:txBody>
                    <a:bodyPr/>
                    <a:lstStyle/>
                    <a:p>
                      <a:pPr rtl="0" fontAlgn="ctr"/>
                      <a:r>
                        <a:rPr lang="es-419" sz="1400" b="0">
                          <a:effectLst/>
                        </a:rPr>
                        <a:t>El sistema no se puede usar.</a:t>
                      </a:r>
                    </a:p>
                  </a:txBody>
                  <a:tcPr marL="47625" marR="47625" marT="47625" marB="47625" anchor="ctr"/>
                </a:tc>
                <a:extLst>
                  <a:ext uri="{0D108BD9-81ED-4DB2-BD59-A6C34878D82A}">
                    <a16:rowId xmlns="" xmlns:a16="http://schemas.microsoft.com/office/drawing/2014/main" val="46649933"/>
                  </a:ext>
                </a:extLst>
              </a:tr>
              <a:tr h="279769">
                <a:tc>
                  <a:txBody>
                    <a:bodyPr/>
                    <a:lstStyle/>
                    <a:p>
                      <a:pPr rtl="0" fontAlgn="ctr"/>
                      <a:r>
                        <a:rPr lang="es-419" sz="1400" b="0">
                          <a:effectLst/>
                        </a:rPr>
                        <a:t>Alert</a:t>
                      </a:r>
                    </a:p>
                  </a:txBody>
                  <a:tcPr marL="47625" marR="47625" marT="47625" marB="47625" anchor="ctr"/>
                </a:tc>
                <a:tc>
                  <a:txBody>
                    <a:bodyPr/>
                    <a:lstStyle/>
                    <a:p>
                      <a:pPr rtl="0" fontAlgn="ctr"/>
                      <a:r>
                        <a:rPr lang="es-419" sz="1400" b="0">
                          <a:effectLst/>
                        </a:rPr>
                        <a:t>Nivel 1</a:t>
                      </a:r>
                    </a:p>
                  </a:txBody>
                  <a:tcPr marL="47625" marR="47625" marT="47625" marB="47625" anchor="ctr"/>
                </a:tc>
                <a:tc>
                  <a:txBody>
                    <a:bodyPr/>
                    <a:lstStyle/>
                    <a:p>
                      <a:pPr rtl="0" fontAlgn="ctr"/>
                      <a:r>
                        <a:rPr lang="es-419" sz="1400" b="0">
                          <a:effectLst/>
                        </a:rPr>
                        <a:t>Se necesita una acción inmediata.</a:t>
                      </a:r>
                    </a:p>
                  </a:txBody>
                  <a:tcPr marL="47625" marR="47625" marT="47625" marB="47625" anchor="ctr"/>
                </a:tc>
                <a:extLst>
                  <a:ext uri="{0D108BD9-81ED-4DB2-BD59-A6C34878D82A}">
                    <a16:rowId xmlns="" xmlns:a16="http://schemas.microsoft.com/office/drawing/2014/main" val="2708665093"/>
                  </a:ext>
                </a:extLst>
              </a:tr>
              <a:tr h="279769">
                <a:tc>
                  <a:txBody>
                    <a:bodyPr/>
                    <a:lstStyle/>
                    <a:p>
                      <a:pPr rtl="0" fontAlgn="ctr"/>
                      <a:r>
                        <a:rPr lang="es-419" sz="1400" b="0">
                          <a:effectLst/>
                        </a:rPr>
                        <a:t>Critical</a:t>
                      </a:r>
                    </a:p>
                  </a:txBody>
                  <a:tcPr marL="47625" marR="47625" marT="47625" marB="47625" anchor="ctr"/>
                </a:tc>
                <a:tc>
                  <a:txBody>
                    <a:bodyPr/>
                    <a:lstStyle/>
                    <a:p>
                      <a:pPr rtl="0" fontAlgn="ctr"/>
                      <a:r>
                        <a:rPr lang="es-419" sz="1400" b="0">
                          <a:effectLst/>
                        </a:rPr>
                        <a:t>Nivel 2</a:t>
                      </a:r>
                    </a:p>
                  </a:txBody>
                  <a:tcPr marL="47625" marR="47625" marT="47625" marB="47625" anchor="ctr"/>
                </a:tc>
                <a:tc>
                  <a:txBody>
                    <a:bodyPr/>
                    <a:lstStyle/>
                    <a:p>
                      <a:pPr rtl="0" fontAlgn="ctr"/>
                      <a:r>
                        <a:rPr lang="es-419" sz="1400" b="0">
                          <a:effectLst/>
                        </a:rPr>
                        <a:t>Condición crítica.</a:t>
                      </a:r>
                    </a:p>
                  </a:txBody>
                  <a:tcPr marL="47625" marR="47625" marT="47625" marB="47625" anchor="ctr"/>
                </a:tc>
                <a:extLst>
                  <a:ext uri="{0D108BD9-81ED-4DB2-BD59-A6C34878D82A}">
                    <a16:rowId xmlns="" xmlns:a16="http://schemas.microsoft.com/office/drawing/2014/main" val="3477709704"/>
                  </a:ext>
                </a:extLst>
              </a:tr>
              <a:tr h="279769">
                <a:tc>
                  <a:txBody>
                    <a:bodyPr/>
                    <a:lstStyle/>
                    <a:p>
                      <a:pPr rtl="0" fontAlgn="ctr"/>
                      <a:r>
                        <a:rPr lang="es-419" sz="1400" b="0">
                          <a:effectLst/>
                        </a:rPr>
                        <a:t>Error</a:t>
                      </a:r>
                    </a:p>
                  </a:txBody>
                  <a:tcPr marL="47625" marR="47625" marT="47625" marB="47625" anchor="ctr"/>
                </a:tc>
                <a:tc>
                  <a:txBody>
                    <a:bodyPr/>
                    <a:lstStyle/>
                    <a:p>
                      <a:pPr rtl="0" fontAlgn="ctr"/>
                      <a:r>
                        <a:rPr lang="es-419" sz="1400" b="0">
                          <a:effectLst/>
                        </a:rPr>
                        <a:t>Nivel 3</a:t>
                      </a:r>
                    </a:p>
                  </a:txBody>
                  <a:tcPr marL="47625" marR="47625" marT="47625" marB="47625" anchor="ctr"/>
                </a:tc>
                <a:tc>
                  <a:txBody>
                    <a:bodyPr/>
                    <a:lstStyle/>
                    <a:p>
                      <a:pPr rtl="0" fontAlgn="ctr"/>
                      <a:r>
                        <a:rPr lang="es-419" sz="1400" b="0">
                          <a:effectLst/>
                        </a:rPr>
                        <a:t>Condición de error.</a:t>
                      </a:r>
                    </a:p>
                  </a:txBody>
                  <a:tcPr marL="47625" marR="47625" marT="47625" marB="47625" anchor="ctr"/>
                </a:tc>
                <a:extLst>
                  <a:ext uri="{0D108BD9-81ED-4DB2-BD59-A6C34878D82A}">
                    <a16:rowId xmlns="" xmlns:a16="http://schemas.microsoft.com/office/drawing/2014/main" val="2458992849"/>
                  </a:ext>
                </a:extLst>
              </a:tr>
              <a:tr h="279769">
                <a:tc>
                  <a:txBody>
                    <a:bodyPr/>
                    <a:lstStyle/>
                    <a:p>
                      <a:pPr rtl="0" fontAlgn="ctr"/>
                      <a:r>
                        <a:rPr lang="es-419" sz="1400" b="0">
                          <a:effectLst/>
                        </a:rPr>
                        <a:t>Warning</a:t>
                      </a:r>
                    </a:p>
                  </a:txBody>
                  <a:tcPr marL="47625" marR="47625" marT="47625" marB="47625" anchor="ctr"/>
                </a:tc>
                <a:tc>
                  <a:txBody>
                    <a:bodyPr/>
                    <a:lstStyle/>
                    <a:p>
                      <a:pPr rtl="0" fontAlgn="ctr"/>
                      <a:r>
                        <a:rPr lang="es-419" sz="1400" b="0">
                          <a:effectLst/>
                        </a:rPr>
                        <a:t>Nivel 4</a:t>
                      </a:r>
                    </a:p>
                  </a:txBody>
                  <a:tcPr marL="47625" marR="47625" marT="47625" marB="47625" anchor="ctr"/>
                </a:tc>
                <a:tc>
                  <a:txBody>
                    <a:bodyPr/>
                    <a:lstStyle/>
                    <a:p>
                      <a:pPr rtl="0" fontAlgn="ctr"/>
                      <a:r>
                        <a:rPr lang="es-419" sz="1400" b="0">
                          <a:effectLst/>
                        </a:rPr>
                        <a:t>Condición de advertencia.</a:t>
                      </a:r>
                    </a:p>
                  </a:txBody>
                  <a:tcPr marL="47625" marR="47625" marT="47625" marB="47625" anchor="ctr"/>
                </a:tc>
                <a:extLst>
                  <a:ext uri="{0D108BD9-81ED-4DB2-BD59-A6C34878D82A}">
                    <a16:rowId xmlns="" xmlns:a16="http://schemas.microsoft.com/office/drawing/2014/main" val="2928688954"/>
                  </a:ext>
                </a:extLst>
              </a:tr>
              <a:tr h="347795">
                <a:tc>
                  <a:txBody>
                    <a:bodyPr/>
                    <a:lstStyle/>
                    <a:p>
                      <a:pPr rtl="0" fontAlgn="ctr"/>
                      <a:r>
                        <a:rPr lang="es-419" sz="1400" b="0">
                          <a:effectLst/>
                        </a:rPr>
                        <a:t>Notification</a:t>
                      </a:r>
                    </a:p>
                  </a:txBody>
                  <a:tcPr marL="47625" marR="47625" marT="47625" marB="47625" anchor="ctr"/>
                </a:tc>
                <a:tc>
                  <a:txBody>
                    <a:bodyPr/>
                    <a:lstStyle/>
                    <a:p>
                      <a:pPr rtl="0" fontAlgn="ctr"/>
                      <a:r>
                        <a:rPr lang="es-419" sz="1400" b="0">
                          <a:effectLst/>
                        </a:rPr>
                        <a:t>Level 5</a:t>
                      </a:r>
                    </a:p>
                  </a:txBody>
                  <a:tcPr marL="47625" marR="47625" marT="47625" marB="47625" anchor="ctr"/>
                </a:tc>
                <a:tc>
                  <a:txBody>
                    <a:bodyPr/>
                    <a:lstStyle/>
                    <a:p>
                      <a:pPr rtl="0" fontAlgn="ctr"/>
                      <a:r>
                        <a:rPr lang="es-419" sz="1400" b="0">
                          <a:effectLst/>
                        </a:rPr>
                        <a:t>Condición normal pero importante.</a:t>
                      </a:r>
                    </a:p>
                  </a:txBody>
                  <a:tcPr marL="47625" marR="47625" marT="47625" marB="47625" anchor="ctr"/>
                </a:tc>
                <a:extLst>
                  <a:ext uri="{0D108BD9-81ED-4DB2-BD59-A6C34878D82A}">
                    <a16:rowId xmlns="" xmlns:a16="http://schemas.microsoft.com/office/drawing/2014/main" val="3432372912"/>
                  </a:ext>
                </a:extLst>
              </a:tr>
              <a:tr h="279769">
                <a:tc>
                  <a:txBody>
                    <a:bodyPr/>
                    <a:lstStyle/>
                    <a:p>
                      <a:pPr rtl="0" fontAlgn="ctr"/>
                      <a:r>
                        <a:rPr lang="es-419" sz="1400" b="0">
                          <a:effectLst/>
                        </a:rPr>
                        <a:t>Informational</a:t>
                      </a:r>
                    </a:p>
                  </a:txBody>
                  <a:tcPr marL="47625" marR="47625" marT="47625" marB="47625" anchor="ctr"/>
                </a:tc>
                <a:tc>
                  <a:txBody>
                    <a:bodyPr/>
                    <a:lstStyle/>
                    <a:p>
                      <a:pPr rtl="0" fontAlgn="ctr"/>
                      <a:r>
                        <a:rPr lang="es-419" sz="1400" b="0">
                          <a:effectLst/>
                        </a:rPr>
                        <a:t>Nivel 6</a:t>
                      </a:r>
                    </a:p>
                  </a:txBody>
                  <a:tcPr marL="47625" marR="47625" marT="47625" marB="47625" anchor="ctr"/>
                </a:tc>
                <a:tc>
                  <a:txBody>
                    <a:bodyPr/>
                    <a:lstStyle/>
                    <a:p>
                      <a:pPr rtl="0" fontAlgn="ctr"/>
                      <a:r>
                        <a:rPr lang="es-419" sz="1400" b="0">
                          <a:effectLst/>
                        </a:rPr>
                        <a:t>Mensaje informativo.</a:t>
                      </a:r>
                    </a:p>
                  </a:txBody>
                  <a:tcPr marL="47625" marR="47625" marT="47625" marB="47625" anchor="ctr"/>
                </a:tc>
                <a:extLst>
                  <a:ext uri="{0D108BD9-81ED-4DB2-BD59-A6C34878D82A}">
                    <a16:rowId xmlns="" xmlns:a16="http://schemas.microsoft.com/office/drawing/2014/main" val="248113143"/>
                  </a:ext>
                </a:extLst>
              </a:tr>
              <a:tr h="279769">
                <a:tc>
                  <a:txBody>
                    <a:bodyPr/>
                    <a:lstStyle/>
                    <a:p>
                      <a:pPr rtl="0" fontAlgn="ctr"/>
                      <a:r>
                        <a:rPr lang="es-419" sz="1400" b="0">
                          <a:effectLst/>
                        </a:rPr>
                        <a:t>Debugging</a:t>
                      </a:r>
                    </a:p>
                  </a:txBody>
                  <a:tcPr marL="47625" marR="47625" marT="47625" marB="47625" anchor="ctr"/>
                </a:tc>
                <a:tc>
                  <a:txBody>
                    <a:bodyPr/>
                    <a:lstStyle/>
                    <a:p>
                      <a:pPr rtl="0" fontAlgn="ctr"/>
                      <a:r>
                        <a:rPr lang="es-419" sz="1400" b="0">
                          <a:effectLst/>
                        </a:rPr>
                        <a:t>Nivel 7</a:t>
                      </a:r>
                    </a:p>
                  </a:txBody>
                  <a:tcPr marL="47625" marR="47625" marT="47625" marB="47625" anchor="ctr"/>
                </a:tc>
                <a:tc>
                  <a:txBody>
                    <a:bodyPr/>
                    <a:lstStyle/>
                    <a:p>
                      <a:pPr rtl="0" fontAlgn="ctr"/>
                      <a:r>
                        <a:rPr lang="es-419" sz="1400" b="0">
                          <a:effectLst/>
                        </a:rPr>
                        <a:t>Mensaje de depuración.</a:t>
                      </a:r>
                    </a:p>
                  </a:txBody>
                  <a:tcPr marL="47625" marR="47625" marT="47625" marB="47625" anchor="ctr"/>
                </a:tc>
                <a:extLst>
                  <a:ext uri="{0D108BD9-81ED-4DB2-BD59-A6C34878D82A}">
                    <a16:rowId xmlns="" xmlns:a16="http://schemas.microsoft.com/office/drawing/2014/main" val="1668847051"/>
                  </a:ext>
                </a:extLst>
              </a:tr>
            </a:tbl>
          </a:graphicData>
        </a:graphic>
      </p:graphicFrame>
    </p:spTree>
    <p:extLst>
      <p:ext uri="{BB962C8B-B14F-4D97-AF65-F5344CB8AC3E}">
        <p14:creationId xmlns="" xmlns:p14="http://schemas.microsoft.com/office/powerpoint/2010/main" val="771551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Servicios de </a:t>
            </a:r>
            <a:r>
              <a:rPr lang="es-419" sz="1600" dirty="0" err="1"/>
              <a:t>Syslog</a:t>
            </a:r>
            <a:r>
              <a:rPr lang="es-419" sz="1600" dirty="0"/>
              <a:t> </a:t>
            </a:r>
            <a:r>
              <a:rPr lang="es-419" sz="2400" dirty="0"/>
              <a:t/>
            </a:r>
            <a:br>
              <a:rPr lang="es-419" sz="2400" dirty="0"/>
            </a:br>
            <a:r>
              <a:rPr lang="es-419" sz="2400" dirty="0" err="1"/>
              <a:t>Syslog</a:t>
            </a:r>
            <a:endParaRPr lang="es-419" sz="2400" dirty="0"/>
          </a:p>
        </p:txBody>
      </p:sp>
      <p:sp>
        <p:nvSpPr>
          <p:cNvPr id="2" name="Content Placeholder 1">
            <a:extLst>
              <a:ext uri="{FF2B5EF4-FFF2-40B4-BE49-F238E27FC236}">
                <a16:creationId xmlns="" xmlns:a16="http://schemas.microsoft.com/office/drawing/2014/main" id="{2F0CC20D-A867-4147-A98F-F18CB560168E}"/>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Además de especificar la gravedad, los mensajes de </a:t>
            </a:r>
            <a:r>
              <a:rPr lang="es-419" sz="1600" dirty="0" err="1">
                <a:solidFill>
                  <a:srgbClr val="000000"/>
                </a:solidFill>
              </a:rPr>
              <a:t>syslog</a:t>
            </a:r>
            <a:r>
              <a:rPr lang="es-419" sz="1600" dirty="0">
                <a:solidFill>
                  <a:srgbClr val="000000"/>
                </a:solidFill>
              </a:rPr>
              <a:t> también contienen información sobre el sistema/proceso que lo origino. Estos últimos, son identificadores de servicios que identifican y categorizan los datos de estado del sistema para informar los mensajes de error y de eventos. Las opciones registro disponibles son específicas del dispositivo de red.</a:t>
            </a:r>
          </a:p>
          <a:p>
            <a:pPr marL="0" indent="0" algn="l"/>
            <a:endParaRPr lang="en-US" sz="1600" dirty="0">
              <a:solidFill>
                <a:srgbClr val="000000"/>
              </a:solidFill>
            </a:endParaRPr>
          </a:p>
          <a:p>
            <a:pPr marL="0" indent="0" algn="l" rtl="0"/>
            <a:r>
              <a:rPr lang="es-419" sz="1600" dirty="0">
                <a:solidFill>
                  <a:srgbClr val="000000"/>
                </a:solidFill>
              </a:rPr>
              <a:t>Algunas registros comunes de mensajes de </a:t>
            </a:r>
            <a:r>
              <a:rPr lang="es-419" sz="1600" dirty="0" err="1">
                <a:solidFill>
                  <a:srgbClr val="000000"/>
                </a:solidFill>
              </a:rPr>
              <a:t>syslog</a:t>
            </a:r>
            <a:r>
              <a:rPr lang="es-419" sz="1600" dirty="0">
                <a:solidFill>
                  <a:srgbClr val="000000"/>
                </a:solidFill>
              </a:rPr>
              <a:t> que se informan en los </a:t>
            </a:r>
            <a:r>
              <a:rPr lang="es-419" sz="1600" dirty="0" err="1">
                <a:solidFill>
                  <a:srgbClr val="000000"/>
                </a:solidFill>
              </a:rPr>
              <a:t>routers</a:t>
            </a:r>
            <a:r>
              <a:rPr lang="es-419" sz="1600" dirty="0">
                <a:solidFill>
                  <a:srgbClr val="000000"/>
                </a:solidFill>
              </a:rPr>
              <a:t> con IOS de Cisco incluyen los siguientes:</a:t>
            </a:r>
          </a:p>
          <a:p>
            <a:pPr marL="415985" lvl="1" indent="-342900" rtl="0">
              <a:buFont typeface="Arial" panose="020B0604020202020204" pitchFamily="34" charset="0"/>
              <a:buChar char="•"/>
            </a:pPr>
            <a:r>
              <a:rPr lang="es-419" sz="1600" dirty="0">
                <a:solidFill>
                  <a:srgbClr val="000000"/>
                </a:solidFill>
              </a:rPr>
              <a:t>IP</a:t>
            </a:r>
          </a:p>
          <a:p>
            <a:pPr marL="415985" lvl="1" indent="-342900" rtl="0">
              <a:buFont typeface="Arial" panose="020B0604020202020204" pitchFamily="34" charset="0"/>
              <a:buChar char="•"/>
            </a:pPr>
            <a:r>
              <a:rPr lang="es-419" sz="1600" dirty="0">
                <a:solidFill>
                  <a:srgbClr val="000000"/>
                </a:solidFill>
              </a:rPr>
              <a:t>Protocolo OSPF</a:t>
            </a:r>
          </a:p>
          <a:p>
            <a:pPr marL="415985" lvl="1" indent="-342900" rtl="0">
              <a:buFont typeface="Arial" panose="020B0604020202020204" pitchFamily="34" charset="0"/>
              <a:buChar char="•"/>
            </a:pPr>
            <a:r>
              <a:rPr lang="es-419" sz="1600" dirty="0">
                <a:solidFill>
                  <a:srgbClr val="000000"/>
                </a:solidFill>
              </a:rPr>
              <a:t>Sistema operativo SYS</a:t>
            </a:r>
          </a:p>
          <a:p>
            <a:pPr marL="415985" lvl="1" indent="-342900" rtl="0">
              <a:buFont typeface="Arial" panose="020B0604020202020204" pitchFamily="34" charset="0"/>
              <a:buChar char="•"/>
            </a:pPr>
            <a:r>
              <a:rPr lang="es-419" sz="1600" dirty="0">
                <a:solidFill>
                  <a:srgbClr val="000000"/>
                </a:solidFill>
              </a:rPr>
              <a:t>Seguridad IP (IPsec)</a:t>
            </a:r>
          </a:p>
          <a:p>
            <a:pPr marL="415985" lvl="1" indent="-342900" rtl="0">
              <a:buFont typeface="Arial" panose="020B0604020202020204" pitchFamily="34" charset="0"/>
              <a:buChar char="•"/>
            </a:pPr>
            <a:r>
              <a:rPr lang="es-419" sz="1600" dirty="0">
                <a:solidFill>
                  <a:srgbClr val="000000"/>
                </a:solidFill>
              </a:rPr>
              <a:t>IP de interfaz (IF)</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4926008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Instalaciones de </a:t>
            </a:r>
            <a:r>
              <a:rPr lang="es-419" sz="1600" dirty="0" err="1"/>
              <a:t>Syslog</a:t>
            </a:r>
            <a:r>
              <a:rPr lang="es-419" sz="1600" dirty="0"/>
              <a:t> </a:t>
            </a:r>
            <a:r>
              <a:rPr lang="es-419" sz="2400" dirty="0"/>
              <a:t/>
            </a:r>
            <a:br>
              <a:rPr lang="es-419" sz="2400" dirty="0"/>
            </a:br>
            <a:r>
              <a:rPr lang="es-419" sz="2400" dirty="0" err="1"/>
              <a:t>Syslog</a:t>
            </a:r>
            <a:r>
              <a:rPr lang="es-419" sz="2400" dirty="0"/>
              <a:t> (cont.) </a:t>
            </a:r>
          </a:p>
        </p:txBody>
      </p:sp>
      <p:sp>
        <p:nvSpPr>
          <p:cNvPr id="5" name="Content Placeholder 4">
            <a:extLst>
              <a:ext uri="{FF2B5EF4-FFF2-40B4-BE49-F238E27FC236}">
                <a16:creationId xmlns="" xmlns:a16="http://schemas.microsoft.com/office/drawing/2014/main" id="{654AD627-46F6-374D-A9FD-131CEDA2C9FC}"/>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De manera predeterminada, el formato de los mensajes de syslog en el software IOS de Cisco es el siguiente:</a:t>
            </a:r>
          </a:p>
          <a:p>
            <a:pPr marL="0" indent="0" algn="l" rtl="0"/>
            <a:r>
              <a:rPr lang="es-419" sz="1600">
                <a:solidFill>
                  <a:srgbClr val="000000"/>
                </a:solidFill>
              </a:rPr>
              <a:t>			%facility-severity-MNEMONIC: description </a:t>
            </a:r>
          </a:p>
          <a:p>
            <a:pPr marL="0" indent="0" algn="l"/>
            <a:endParaRPr lang="en-US" sz="1600" dirty="0">
              <a:solidFill>
                <a:srgbClr val="000000"/>
              </a:solidFill>
            </a:endParaRPr>
          </a:p>
          <a:p>
            <a:pPr marL="0" indent="0" algn="l" rtl="0"/>
            <a:r>
              <a:rPr lang="es-419" sz="1600">
                <a:solidFill>
                  <a:srgbClr val="000000"/>
                </a:solidFill>
              </a:rPr>
              <a:t>Por ejemplo, el resultado de ejemplo de un switch Cisco para un enlace EtherChannel que cambia al estado activo es el siguiente:</a:t>
            </a:r>
          </a:p>
          <a:p>
            <a:pPr marL="0" indent="0" algn="l" rtl="0"/>
            <a:r>
              <a:rPr lang="es-419" sz="1600">
                <a:solidFill>
                  <a:srgbClr val="000000"/>
                </a:solidFill>
                <a:latin typeface="Courier New" panose="02070309020205020404" pitchFamily="49" charset="0"/>
                <a:cs typeface="Courier New" panose="02070309020205020404" pitchFamily="49" charset="0"/>
              </a:rPr>
              <a:t>  %LINK-3-UPDOWN: Interface Port-channel1, changed state to up </a:t>
            </a:r>
          </a:p>
          <a:p>
            <a:pPr marL="0" indent="0" algn="l"/>
            <a:endParaRPr lang="en-US" sz="1600" dirty="0">
              <a:solidFill>
                <a:srgbClr val="000000"/>
              </a:solidFill>
            </a:endParaRPr>
          </a:p>
          <a:p>
            <a:pPr marL="0" indent="0" algn="l" rtl="0"/>
            <a:r>
              <a:rPr lang="es-419" sz="1600">
                <a:solidFill>
                  <a:srgbClr val="000000"/>
                </a:solidFill>
              </a:rPr>
              <a:t>Aquí la instalación es LINK, y el nivel de gravedad es 3, con con MNEMONIC UPDOWN.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22041406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Syslog</a:t>
            </a:r>
            <a:r>
              <a:rPr lang="en-US" sz="1600" dirty="0"/>
              <a:t/>
            </a:r>
            <a:br>
              <a:rPr lang="en-US" sz="1600" dirty="0"/>
            </a:br>
            <a:r>
              <a:rPr lang="es-419" sz="2400"/>
              <a:t>Configurar Syslog Timestamp</a:t>
            </a:r>
          </a:p>
        </p:txBody>
      </p:sp>
      <p:sp>
        <p:nvSpPr>
          <p:cNvPr id="4" name="Content Placeholder 3">
            <a:extLst>
              <a:ext uri="{FF2B5EF4-FFF2-40B4-BE49-F238E27FC236}">
                <a16:creationId xmlns="" xmlns:a16="http://schemas.microsoft.com/office/drawing/2014/main" id="{D80695FE-9E05-9A43-9D25-91233028343D}"/>
              </a:ext>
            </a:extLst>
          </p:cNvPr>
          <p:cNvSpPr>
            <a:spLocks noGrp="1"/>
          </p:cNvSpPr>
          <p:nvPr>
            <p:ph idx="1"/>
          </p:nvPr>
        </p:nvSpPr>
        <p:spPr>
          <a:xfrm>
            <a:off x="474662" y="731838"/>
            <a:ext cx="8280057" cy="1043954"/>
          </a:xfrm>
        </p:spPr>
        <p:txBody>
          <a:bodyPr/>
          <a:lstStyle/>
          <a:p>
            <a:pPr marL="0" indent="0" algn="l" rtl="0"/>
            <a:r>
              <a:rPr lang="es-419" sz="1600" dirty="0">
                <a:solidFill>
                  <a:srgbClr val="000000"/>
                </a:solidFill>
              </a:rPr>
              <a:t>De manera predeterminada, los mensajes no tienen marca de hora. Los mensajes deben tener marcas de hora, así cuando se envían a otro destino, como un servidor </a:t>
            </a:r>
            <a:r>
              <a:rPr lang="es-419" sz="1600" dirty="0" err="1">
                <a:solidFill>
                  <a:srgbClr val="000000"/>
                </a:solidFill>
              </a:rPr>
              <a:t>syslog</a:t>
            </a:r>
            <a:r>
              <a:rPr lang="es-419" sz="1600" dirty="0">
                <a:solidFill>
                  <a:srgbClr val="000000"/>
                </a:solidFill>
              </a:rPr>
              <a:t>, haya un registro del momento en el que se generó el mensaje. Use el comando </a:t>
            </a:r>
            <a:r>
              <a:rPr lang="es-419" sz="1600" b="1" dirty="0" err="1">
                <a:solidFill>
                  <a:srgbClr val="000000"/>
                </a:solidFill>
              </a:rPr>
              <a:t>service</a:t>
            </a:r>
            <a:r>
              <a:rPr lang="es-419" sz="1600" b="1" dirty="0">
                <a:solidFill>
                  <a:srgbClr val="000000"/>
                </a:solidFill>
              </a:rPr>
              <a:t> </a:t>
            </a:r>
            <a:r>
              <a:rPr lang="es-419" sz="1600" b="1" dirty="0" err="1">
                <a:solidFill>
                  <a:srgbClr val="000000"/>
                </a:solidFill>
              </a:rPr>
              <a:t>timestamps</a:t>
            </a:r>
            <a:r>
              <a:rPr lang="es-419" sz="1600" b="1" dirty="0">
                <a:solidFill>
                  <a:srgbClr val="000000"/>
                </a:solidFill>
              </a:rPr>
              <a:t> log </a:t>
            </a:r>
            <a:r>
              <a:rPr lang="es-419" sz="1600" b="1" dirty="0" err="1">
                <a:solidFill>
                  <a:srgbClr val="000000"/>
                </a:solidFill>
              </a:rPr>
              <a:t>datetime</a:t>
            </a:r>
            <a:r>
              <a:rPr lang="es-419" sz="1600" dirty="0">
                <a:solidFill>
                  <a:srgbClr val="000000"/>
                </a:solidFill>
              </a:rPr>
              <a:t> para forzar que los eventos registrados muestren la fecha y la hora. </a:t>
            </a:r>
          </a:p>
        </p:txBody>
      </p:sp>
      <p:sp>
        <p:nvSpPr>
          <p:cNvPr id="6" name="Rectangle 5">
            <a:extLst>
              <a:ext uri="{FF2B5EF4-FFF2-40B4-BE49-F238E27FC236}">
                <a16:creationId xmlns="" xmlns:a16="http://schemas.microsoft.com/office/drawing/2014/main" id="{DAD4556B-6EEB-E840-A1A5-0CD4BBC8BBE4}"/>
              </a:ext>
            </a:extLst>
          </p:cNvPr>
          <p:cNvSpPr/>
          <p:nvPr/>
        </p:nvSpPr>
        <p:spPr>
          <a:xfrm>
            <a:off x="249865" y="2028881"/>
            <a:ext cx="8644269" cy="2677656"/>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 </a:t>
            </a:r>
            <a:r>
              <a:rPr lang="es-419" sz="1200" b="1" dirty="0">
                <a:solidFill>
                  <a:srgbClr val="FFFFFF"/>
                </a:solidFill>
                <a:latin typeface="Courier New" panose="02070309020205020404" pitchFamily="49" charset="0"/>
              </a:rPr>
              <a:t>configure terminal</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interface g0/0/0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shutdown</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%LINK-5-CHANGED: Interface GigabitEthernet0/0/0, </a:t>
            </a:r>
            <a:r>
              <a:rPr lang="es-419" sz="1200" dirty="0" err="1">
                <a:solidFill>
                  <a:srgbClr val="DFDFDF"/>
                </a:solidFill>
                <a:latin typeface="Courier New" panose="02070309020205020404" pitchFamily="49" charset="0"/>
              </a:rPr>
              <a:t>changed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state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administratively</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down</a:t>
            </a:r>
            <a:endParaRPr lang="es-419" sz="1200" dirty="0">
              <a:solidFill>
                <a:srgbClr val="DFDFDF"/>
              </a:solidFill>
              <a:latin typeface="Courier New" panose="02070309020205020404" pitchFamily="49" charset="0"/>
            </a:endParaRPr>
          </a:p>
          <a:p>
            <a:pPr rtl="0"/>
            <a:r>
              <a:rPr lang="es-419" sz="1200" dirty="0">
                <a:solidFill>
                  <a:srgbClr val="DFDFDF"/>
                </a:solidFill>
                <a:latin typeface="Courier New" panose="02070309020205020404" pitchFamily="49" charset="0"/>
              </a:rPr>
              <a:t>%LINEPROTO-5-UPDOWN: Line </a:t>
            </a:r>
            <a:r>
              <a:rPr lang="es-419" sz="1200" dirty="0" err="1">
                <a:solidFill>
                  <a:srgbClr val="DFDFDF"/>
                </a:solidFill>
                <a:latin typeface="Courier New" panose="02070309020205020404" pitchFamily="49" charset="0"/>
              </a:rPr>
              <a:t>protocol</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on</a:t>
            </a:r>
            <a:r>
              <a:rPr lang="es-419" sz="1200" dirty="0">
                <a:solidFill>
                  <a:srgbClr val="DFDFDF"/>
                </a:solidFill>
                <a:latin typeface="Courier New" panose="02070309020205020404" pitchFamily="49" charset="0"/>
              </a:rPr>
              <a:t> Interface GigabitEthernet0/0/0, </a:t>
            </a:r>
            <a:r>
              <a:rPr lang="es-419" sz="1200" dirty="0" err="1">
                <a:solidFill>
                  <a:srgbClr val="DFDFDF"/>
                </a:solidFill>
                <a:latin typeface="Courier New" panose="02070309020205020404" pitchFamily="49" charset="0"/>
              </a:rPr>
              <a:t>changed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state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down</a:t>
            </a:r>
            <a:r>
              <a:rPr lang="es-419" sz="1200" dirty="0">
                <a:solidFill>
                  <a:srgbClr val="DFDFDF"/>
                </a:solidFill>
                <a:latin typeface="Courier New" panose="02070309020205020404" pitchFamily="49" charset="0"/>
              </a:rPr>
              <a:t> 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exit</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service</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timestamps</a:t>
            </a:r>
            <a:r>
              <a:rPr lang="es-419" sz="1200" b="1" dirty="0">
                <a:solidFill>
                  <a:srgbClr val="FFFFFF"/>
                </a:solidFill>
                <a:latin typeface="Courier New" panose="02070309020205020404" pitchFamily="49" charset="0"/>
              </a:rPr>
              <a:t> log </a:t>
            </a:r>
            <a:r>
              <a:rPr lang="es-419" sz="1200" b="1" dirty="0" err="1">
                <a:solidFill>
                  <a:srgbClr val="FFFFFF"/>
                </a:solidFill>
                <a:latin typeface="Courier New" panose="02070309020205020404" pitchFamily="49" charset="0"/>
              </a:rPr>
              <a:t>datetime</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interface g0/0/0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no </a:t>
            </a:r>
            <a:r>
              <a:rPr lang="es-419" sz="1200" b="1" dirty="0" err="1">
                <a:solidFill>
                  <a:srgbClr val="FFFFFF"/>
                </a:solidFill>
                <a:latin typeface="Courier New" panose="02070309020205020404" pitchFamily="49" charset="0"/>
              </a:rPr>
              <a:t>shutdown</a:t>
            </a:r>
            <a:r>
              <a:rPr lang="es-419" sz="1200" dirty="0">
                <a:solidFill>
                  <a:srgbClr val="DFDFDF"/>
                </a:solidFill>
                <a:latin typeface="Courier New" panose="02070309020205020404" pitchFamily="49" charset="0"/>
              </a:rPr>
              <a:t> </a:t>
            </a:r>
          </a:p>
          <a:p>
            <a:pPr rtl="0"/>
            <a:r>
              <a:rPr lang="es-419" sz="1200" dirty="0">
                <a:solidFill>
                  <a:srgbClr val="FBAB18"/>
                </a:solidFill>
                <a:latin typeface="Courier New" panose="02070309020205020404" pitchFamily="49" charset="0"/>
              </a:rPr>
              <a:t>*1 de mar 11:52:42:</a:t>
            </a:r>
            <a:r>
              <a:rPr lang="es-419" sz="1200" dirty="0">
                <a:solidFill>
                  <a:srgbClr val="DFDFDF"/>
                </a:solidFill>
                <a:latin typeface="Courier New" panose="02070309020205020404" pitchFamily="49" charset="0"/>
              </a:rPr>
              <a:t> %LINK-3-UPDOWN: Interface GigabitEthernet0/0/0, </a:t>
            </a:r>
            <a:r>
              <a:rPr lang="es-419" sz="1200" dirty="0" err="1">
                <a:solidFill>
                  <a:srgbClr val="DFDFDF"/>
                </a:solidFill>
                <a:latin typeface="Courier New" panose="02070309020205020404" pitchFamily="49" charset="0"/>
              </a:rPr>
              <a:t>changed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state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down</a:t>
            </a:r>
            <a:r>
              <a:rPr lang="es-419" sz="1200" dirty="0">
                <a:solidFill>
                  <a:srgbClr val="DFDFDF"/>
                </a:solidFill>
                <a:latin typeface="Courier New" panose="02070309020205020404" pitchFamily="49" charset="0"/>
              </a:rPr>
              <a:t> </a:t>
            </a:r>
          </a:p>
          <a:p>
            <a:pPr rtl="0"/>
            <a:r>
              <a:rPr lang="es-419" sz="1200" dirty="0">
                <a:solidFill>
                  <a:srgbClr val="FBAB18"/>
                </a:solidFill>
                <a:latin typeface="Courier New" panose="02070309020205020404" pitchFamily="49" charset="0"/>
              </a:rPr>
              <a:t>*Mar 1 11:52:45:</a:t>
            </a:r>
            <a:r>
              <a:rPr lang="es-419" sz="1200" dirty="0">
                <a:solidFill>
                  <a:srgbClr val="DFDFDF"/>
                </a:solidFill>
                <a:latin typeface="Courier New" panose="02070309020205020404" pitchFamily="49" charset="0"/>
              </a:rPr>
              <a:t> %LINK-3-UPDOWN: Interface GigabitEthernet0/0/0, </a:t>
            </a:r>
            <a:r>
              <a:rPr lang="es-419" sz="1200" dirty="0" err="1">
                <a:solidFill>
                  <a:srgbClr val="DFDFDF"/>
                </a:solidFill>
                <a:latin typeface="Courier New" panose="02070309020205020404" pitchFamily="49" charset="0"/>
              </a:rPr>
              <a:t>changed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state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up </a:t>
            </a:r>
          </a:p>
          <a:p>
            <a:pPr rtl="0"/>
            <a:r>
              <a:rPr lang="es-419" sz="1200" dirty="0">
                <a:solidFill>
                  <a:srgbClr val="FBAB18"/>
                </a:solidFill>
                <a:latin typeface="Courier New" panose="02070309020205020404" pitchFamily="49" charset="0"/>
              </a:rPr>
              <a:t>*Mar 1 11:52:46:</a:t>
            </a:r>
            <a:r>
              <a:rPr lang="es-419" sz="1200" dirty="0">
                <a:solidFill>
                  <a:srgbClr val="DFDFDF"/>
                </a:solidFill>
                <a:latin typeface="Courier New" panose="02070309020205020404" pitchFamily="49" charset="0"/>
              </a:rPr>
              <a:t> %LINEPROTO-5-UPDOWN: Line </a:t>
            </a:r>
            <a:r>
              <a:rPr lang="es-419" sz="1200" dirty="0" err="1">
                <a:solidFill>
                  <a:srgbClr val="DFDFDF"/>
                </a:solidFill>
                <a:latin typeface="Courier New" panose="02070309020205020404" pitchFamily="49" charset="0"/>
              </a:rPr>
              <a:t>protocol</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on</a:t>
            </a:r>
            <a:r>
              <a:rPr lang="es-419" sz="1200" dirty="0">
                <a:solidFill>
                  <a:srgbClr val="DFDFDF"/>
                </a:solidFill>
                <a:latin typeface="Courier New" panose="02070309020205020404" pitchFamily="49" charset="0"/>
              </a:rPr>
              <a:t> Interface GigabitEthernet0/0/0, </a:t>
            </a:r>
            <a:r>
              <a:rPr lang="es-419" sz="1200" dirty="0" err="1">
                <a:solidFill>
                  <a:srgbClr val="DFDFDF"/>
                </a:solidFill>
                <a:latin typeface="Courier New" panose="02070309020205020404" pitchFamily="49" charset="0"/>
              </a:rPr>
              <a:t>changed</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state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up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a:t>
            </a:r>
          </a:p>
        </p:txBody>
      </p:sp>
    </p:spTree>
    <p:extLst>
      <p:ext uri="{BB962C8B-B14F-4D97-AF65-F5344CB8AC3E}">
        <p14:creationId xmlns="" xmlns:p14="http://schemas.microsoft.com/office/powerpoint/2010/main" val="19445069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10.6 Mantenimiento de routers y switches</a:t>
            </a:r>
          </a:p>
        </p:txBody>
      </p:sp>
    </p:spTree>
    <p:custDataLst>
      <p:tags r:id="rId1"/>
    </p:custDataLst>
    <p:extLst>
      <p:ext uri="{BB962C8B-B14F-4D97-AF65-F5344CB8AC3E}">
        <p14:creationId xmlns="" xmlns:p14="http://schemas.microsoft.com/office/powerpoint/2010/main" val="299731308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Sistemas de archivos del router</a:t>
            </a:r>
          </a:p>
        </p:txBody>
      </p:sp>
      <p:sp>
        <p:nvSpPr>
          <p:cNvPr id="5" name="Content Placeholder 4">
            <a:extLst>
              <a:ext uri="{FF2B5EF4-FFF2-40B4-BE49-F238E27FC236}">
                <a16:creationId xmlns="" xmlns:a16="http://schemas.microsoft.com/office/drawing/2014/main" id="{DE8A44EA-EC49-F14F-B0A4-280210EE1480}"/>
              </a:ext>
            </a:extLst>
          </p:cNvPr>
          <p:cNvSpPr>
            <a:spLocks noGrp="1"/>
          </p:cNvSpPr>
          <p:nvPr>
            <p:ph idx="1"/>
          </p:nvPr>
        </p:nvSpPr>
        <p:spPr>
          <a:xfrm>
            <a:off x="474663" y="816898"/>
            <a:ext cx="3310528" cy="3604836"/>
          </a:xfrm>
        </p:spPr>
        <p:txBody>
          <a:bodyPr/>
          <a:lstStyle/>
          <a:p>
            <a:pPr marL="0" indent="0" algn="l" rtl="0"/>
            <a:r>
              <a:rPr lang="es-419" sz="1600">
                <a:solidFill>
                  <a:srgbClr val="000000"/>
                </a:solidFill>
              </a:rPr>
              <a:t>El Sistema de archivos Cisco IOS (IFS) permite al administrador navegar a diferentes directorios y enumerar los archivos en un directorio. El administrador también puede crear subdirectorios en memoria flash o en un disco. Los directorios disponibles dependen del dispositivo.</a:t>
            </a:r>
          </a:p>
          <a:p>
            <a:pPr marL="0" indent="0" algn="l"/>
            <a:endParaRPr lang="en-US" sz="1600" dirty="0">
              <a:solidFill>
                <a:srgbClr val="000000"/>
              </a:solidFill>
            </a:endParaRPr>
          </a:p>
          <a:p>
            <a:pPr marL="0" indent="0" algn="l" rtl="0"/>
            <a:r>
              <a:rPr lang="es-419" sz="1600">
                <a:solidFill>
                  <a:srgbClr val="000000"/>
                </a:solidFill>
              </a:rPr>
              <a:t>El ejemplo muestra la salida del comando </a:t>
            </a:r>
            <a:r>
              <a:rPr lang="es-419" sz="1600" b="1">
                <a:solidFill>
                  <a:srgbClr val="000000"/>
                </a:solidFill>
              </a:rPr>
              <a:t>show file systems</a:t>
            </a:r>
            <a:r>
              <a:rPr lang="es-419" sz="1600">
                <a:solidFill>
                  <a:srgbClr val="000000"/>
                </a:solidFill>
              </a:rPr>
              <a:t> , que enumera todos los sistemas de archivos disponibles en un router Cisco 4221.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 xmlns:a16="http://schemas.microsoft.com/office/drawing/2014/main" id="{5946AB3D-0D8D-AB4B-B07D-12E2324748A8}"/>
              </a:ext>
            </a:extLst>
          </p:cNvPr>
          <p:cNvSpPr/>
          <p:nvPr/>
        </p:nvSpPr>
        <p:spPr>
          <a:xfrm>
            <a:off x="3785191" y="3957270"/>
            <a:ext cx="4997302" cy="738664"/>
          </a:xfrm>
          <a:prstGeom prst="rect">
            <a:avLst/>
          </a:prstGeom>
        </p:spPr>
        <p:txBody>
          <a:bodyPr wrap="square">
            <a:spAutoFit/>
          </a:bodyPr>
          <a:lstStyle/>
          <a:p>
            <a:pPr rtl="0"/>
            <a:r>
              <a:rPr lang="es-419" sz="1400">
                <a:solidFill>
                  <a:srgbClr val="000000"/>
                </a:solidFill>
                <a:latin typeface="+mn-lt"/>
              </a:rPr>
              <a:t>El asterisco indica el sistema de archivos predeterminado actual. El signo de número (#) indica un disco de arranque. Ambos están asignados al sistema de archivos flash de forma predeterminada</a:t>
            </a:r>
          </a:p>
        </p:txBody>
      </p:sp>
      <p:pic>
        <p:nvPicPr>
          <p:cNvPr id="4" name="Picture 3">
            <a:extLst>
              <a:ext uri="{FF2B5EF4-FFF2-40B4-BE49-F238E27FC236}">
                <a16:creationId xmlns="" xmlns:a16="http://schemas.microsoft.com/office/drawing/2014/main" id="{BF748312-E5A4-6543-8E1C-6D73DEBF935B}"/>
              </a:ext>
            </a:extLst>
          </p:cNvPr>
          <p:cNvPicPr>
            <a:picLocks noChangeAspect="1"/>
          </p:cNvPicPr>
          <p:nvPr/>
        </p:nvPicPr>
        <p:blipFill>
          <a:blip r:embed="rId3"/>
          <a:stretch>
            <a:fillRect/>
          </a:stretch>
        </p:blipFill>
        <p:spPr>
          <a:xfrm>
            <a:off x="3785191" y="717270"/>
            <a:ext cx="4204467" cy="3240000"/>
          </a:xfrm>
          <a:prstGeom prst="rect">
            <a:avLst/>
          </a:prstGeom>
        </p:spPr>
      </p:pic>
    </p:spTree>
    <p:extLst>
      <p:ext uri="{BB962C8B-B14F-4D97-AF65-F5344CB8AC3E}">
        <p14:creationId xmlns="" xmlns:p14="http://schemas.microsoft.com/office/powerpoint/2010/main" val="13310310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 Sistemas de archivos del router (cont.)</a:t>
            </a:r>
          </a:p>
        </p:txBody>
      </p:sp>
      <p:sp>
        <p:nvSpPr>
          <p:cNvPr id="6" name="Content Placeholder 5">
            <a:extLst>
              <a:ext uri="{FF2B5EF4-FFF2-40B4-BE49-F238E27FC236}">
                <a16:creationId xmlns="" xmlns:a16="http://schemas.microsoft.com/office/drawing/2014/main" id="{47A1422C-49D6-784C-87D5-E3723BE91392}"/>
              </a:ext>
            </a:extLst>
          </p:cNvPr>
          <p:cNvSpPr>
            <a:spLocks noGrp="1"/>
          </p:cNvSpPr>
          <p:nvPr>
            <p:ph idx="1"/>
          </p:nvPr>
        </p:nvSpPr>
        <p:spPr>
          <a:xfrm>
            <a:off x="474662" y="946298"/>
            <a:ext cx="2502453" cy="3475436"/>
          </a:xfrm>
        </p:spPr>
        <p:txBody>
          <a:bodyPr/>
          <a:lstStyle/>
          <a:p>
            <a:pPr marL="0" indent="0" algn="l" rtl="0"/>
            <a:r>
              <a:rPr lang="es-419" sz="1600">
                <a:solidFill>
                  <a:srgbClr val="000000"/>
                </a:solidFill>
              </a:rPr>
              <a:t>Ya que la memoria flash es el sistema de archivos predeterminado, el comando </a:t>
            </a:r>
            <a:r>
              <a:rPr lang="es-419" sz="1600" b="1">
                <a:solidFill>
                  <a:srgbClr val="000000"/>
                </a:solidFill>
              </a:rPr>
              <a:t>dir</a:t>
            </a:r>
            <a:r>
              <a:rPr lang="es-419" sz="1600">
                <a:solidFill>
                  <a:srgbClr val="000000"/>
                </a:solidFill>
              </a:rPr>
              <a:t> enumera el contenido de flash. La última lista es de interés específico. Se trata del nombre del archivo de imagen de Cisco IOS actual, que se ejecuta en la memoria RAM.</a:t>
            </a:r>
          </a:p>
        </p:txBody>
      </p:sp>
      <p:pic>
        <p:nvPicPr>
          <p:cNvPr id="8" name="Picture 7">
            <a:extLst>
              <a:ext uri="{FF2B5EF4-FFF2-40B4-BE49-F238E27FC236}">
                <a16:creationId xmlns="" xmlns:a16="http://schemas.microsoft.com/office/drawing/2014/main" id="{0248DDF4-46FA-8F48-9351-E449922D0019}"/>
              </a:ext>
            </a:extLst>
          </p:cNvPr>
          <p:cNvPicPr>
            <a:picLocks noChangeAspect="1"/>
          </p:cNvPicPr>
          <p:nvPr/>
        </p:nvPicPr>
        <p:blipFill>
          <a:blip r:embed="rId3"/>
          <a:stretch>
            <a:fillRect/>
          </a:stretch>
        </p:blipFill>
        <p:spPr>
          <a:xfrm>
            <a:off x="3132804" y="731837"/>
            <a:ext cx="5687347" cy="3750575"/>
          </a:xfrm>
          <a:prstGeom prst="rect">
            <a:avLst/>
          </a:prstGeom>
        </p:spPr>
      </p:pic>
    </p:spTree>
    <p:extLst>
      <p:ext uri="{BB962C8B-B14F-4D97-AF65-F5344CB8AC3E}">
        <p14:creationId xmlns="" xmlns:p14="http://schemas.microsoft.com/office/powerpoint/2010/main" val="28629348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 Sistemas de archivos del router (cont.)</a:t>
            </a:r>
          </a:p>
        </p:txBody>
      </p:sp>
      <p:sp>
        <p:nvSpPr>
          <p:cNvPr id="4" name="Content Placeholder 3">
            <a:extLst>
              <a:ext uri="{FF2B5EF4-FFF2-40B4-BE49-F238E27FC236}">
                <a16:creationId xmlns="" xmlns:a16="http://schemas.microsoft.com/office/drawing/2014/main" id="{08BFB2F1-6150-7340-9F51-3F039FDBE87F}"/>
              </a:ext>
            </a:extLst>
          </p:cNvPr>
          <p:cNvSpPr>
            <a:spLocks noGrp="1"/>
          </p:cNvSpPr>
          <p:nvPr>
            <p:ph idx="1"/>
          </p:nvPr>
        </p:nvSpPr>
        <p:spPr>
          <a:xfrm>
            <a:off x="257175" y="731837"/>
            <a:ext cx="3506752" cy="3689897"/>
          </a:xfrm>
        </p:spPr>
        <p:txBody>
          <a:bodyPr/>
          <a:lstStyle/>
          <a:p>
            <a:pPr marL="0" indent="0" algn="l" rtl="0"/>
            <a:r>
              <a:rPr lang="es-419" sz="1600">
                <a:solidFill>
                  <a:srgbClr val="000000"/>
                </a:solidFill>
              </a:rPr>
              <a:t>Para ver el contenido de NVRAM, debe cambiar el sistema de archivos predeterminado actual mediante el comando </a:t>
            </a:r>
            <a:r>
              <a:rPr lang="es-419" sz="1600" b="1">
                <a:solidFill>
                  <a:srgbClr val="000000"/>
                </a:solidFill>
              </a:rPr>
              <a:t>cd</a:t>
            </a:r>
            <a:r>
              <a:rPr lang="es-419" sz="1600">
                <a:solidFill>
                  <a:srgbClr val="000000"/>
                </a:solidFill>
              </a:rPr>
              <a:t> (cambiar directorio), como se muestra en el ejemplo.</a:t>
            </a:r>
          </a:p>
          <a:p>
            <a:pPr marL="0" indent="0" algn="l"/>
            <a:endParaRPr lang="en-US" sz="1600" dirty="0">
              <a:solidFill>
                <a:srgbClr val="000000"/>
              </a:solidFill>
            </a:endParaRPr>
          </a:p>
          <a:p>
            <a:pPr marL="0" indent="0" algn="l" rtl="0"/>
            <a:r>
              <a:rPr lang="es-419" sz="1600">
                <a:solidFill>
                  <a:srgbClr val="000000"/>
                </a:solidFill>
              </a:rPr>
              <a:t>El comando actual del directorio de trabajo es </a:t>
            </a:r>
            <a:r>
              <a:rPr lang="es-419" sz="1600" b="1">
                <a:solidFill>
                  <a:srgbClr val="000000"/>
                </a:solidFill>
              </a:rPr>
              <a:t>pwd</a:t>
            </a:r>
            <a:r>
              <a:rPr lang="es-419" sz="1600">
                <a:solidFill>
                  <a:srgbClr val="000000"/>
                </a:solidFill>
              </a:rPr>
              <a:t>. Este comando verifica que estamos viendo el directorio NVRAM. Finalmente, el comando </a:t>
            </a:r>
            <a:r>
              <a:rPr lang="es-419" sz="1600" b="1">
                <a:solidFill>
                  <a:srgbClr val="000000"/>
                </a:solidFill>
              </a:rPr>
              <a:t>dir</a:t>
            </a:r>
            <a:r>
              <a:rPr lang="es-419" sz="1600">
                <a:solidFill>
                  <a:srgbClr val="000000"/>
                </a:solidFill>
              </a:rPr>
              <a:t> enumera los contenidos de NVRAM. Si bien se enumeran varios archivos de configuración, el de mayor interés específicamente es el archivo de configuración de inicio.</a:t>
            </a:r>
            <a:r>
              <a:rPr lang="en-US" sz="1600" dirty="0">
                <a:solidFill>
                  <a:srgbClr val="000000"/>
                </a:solidFill>
              </a:rPr>
              <a:t/>
            </a:r>
            <a:br>
              <a:rPr lang="en-US" sz="1600" dirty="0">
                <a:solidFill>
                  <a:srgbClr val="000000"/>
                </a:solidFill>
              </a:rPr>
            </a:br>
            <a:endParaRPr lang="en-US" sz="1600" dirty="0">
              <a:solidFill>
                <a:srgbClr val="000000"/>
              </a:solidFill>
            </a:endParaRPr>
          </a:p>
        </p:txBody>
      </p:sp>
      <p:pic>
        <p:nvPicPr>
          <p:cNvPr id="7" name="Picture 6">
            <a:extLst>
              <a:ext uri="{FF2B5EF4-FFF2-40B4-BE49-F238E27FC236}">
                <a16:creationId xmlns="" xmlns:a16="http://schemas.microsoft.com/office/drawing/2014/main" id="{187146B4-AC07-E044-B3EB-5C12099028B5}"/>
              </a:ext>
            </a:extLst>
          </p:cNvPr>
          <p:cNvPicPr>
            <a:picLocks noChangeAspect="1"/>
          </p:cNvPicPr>
          <p:nvPr/>
        </p:nvPicPr>
        <p:blipFill>
          <a:blip r:embed="rId3"/>
          <a:stretch>
            <a:fillRect/>
          </a:stretch>
        </p:blipFill>
        <p:spPr>
          <a:xfrm>
            <a:off x="3991638" y="1061484"/>
            <a:ext cx="4792639" cy="3276600"/>
          </a:xfrm>
          <a:prstGeom prst="rect">
            <a:avLst/>
          </a:prstGeom>
        </p:spPr>
      </p:pic>
    </p:spTree>
    <p:extLst>
      <p:ext uri="{BB962C8B-B14F-4D97-AF65-F5344CB8AC3E}">
        <p14:creationId xmlns="" xmlns:p14="http://schemas.microsoft.com/office/powerpoint/2010/main" val="3534167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Sistemas de archivos del switch</a:t>
            </a:r>
          </a:p>
        </p:txBody>
      </p:sp>
      <p:sp>
        <p:nvSpPr>
          <p:cNvPr id="5" name="Content Placeholder 4">
            <a:extLst>
              <a:ext uri="{FF2B5EF4-FFF2-40B4-BE49-F238E27FC236}">
                <a16:creationId xmlns="" xmlns:a16="http://schemas.microsoft.com/office/drawing/2014/main" id="{8E7321DE-D6BA-454A-A175-C63B5C0BCD74}"/>
              </a:ext>
            </a:extLst>
          </p:cNvPr>
          <p:cNvSpPr>
            <a:spLocks noGrp="1"/>
          </p:cNvSpPr>
          <p:nvPr>
            <p:ph idx="1"/>
          </p:nvPr>
        </p:nvSpPr>
        <p:spPr>
          <a:xfrm>
            <a:off x="474662" y="731837"/>
            <a:ext cx="3087245" cy="3689897"/>
          </a:xfrm>
        </p:spPr>
        <p:txBody>
          <a:bodyPr/>
          <a:lstStyle/>
          <a:p>
            <a:pPr marL="0" indent="0" algn="l" rtl="0"/>
            <a:r>
              <a:rPr lang="es-419" sz="1600">
                <a:solidFill>
                  <a:srgbClr val="000000"/>
                </a:solidFill>
              </a:rPr>
              <a:t>Con el sistema de archivos flash del switch Cisco 2960, se pueden copiar los archivos de configuración y archivar (subir y descargar) imágenes de software.</a:t>
            </a:r>
          </a:p>
          <a:p>
            <a:pPr marL="0" indent="0" algn="l"/>
            <a:endParaRPr lang="en-US" sz="1600" dirty="0">
              <a:solidFill>
                <a:srgbClr val="000000"/>
              </a:solidFill>
            </a:endParaRPr>
          </a:p>
          <a:p>
            <a:pPr marL="0" indent="0" algn="l" rtl="0"/>
            <a:r>
              <a:rPr lang="es-419" sz="1600">
                <a:solidFill>
                  <a:srgbClr val="000000"/>
                </a:solidFill>
              </a:rPr>
              <a:t>El comando para ver los sistemas de archivos en un switch Catalyst es el mismo que en un router Cisco: </a:t>
            </a:r>
            <a:r>
              <a:rPr lang="es-419" sz="1600" b="1">
                <a:solidFill>
                  <a:srgbClr val="000000"/>
                </a:solidFill>
              </a:rPr>
              <a:t>show file systems.</a:t>
            </a:r>
          </a:p>
          <a:p>
            <a:pPr marL="342900" indent="-342900" algn="l">
              <a:buFont typeface="Arial" panose="020B0604020202020204" pitchFamily="34" charset="0"/>
              <a:buChar char="•"/>
            </a:pPr>
            <a:endParaRPr lang="en-US" sz="1600" dirty="0">
              <a:solidFill>
                <a:srgbClr val="000000"/>
              </a:solidFill>
            </a:endParaRPr>
          </a:p>
        </p:txBody>
      </p:sp>
      <p:pic>
        <p:nvPicPr>
          <p:cNvPr id="10" name="Picture 9">
            <a:extLst>
              <a:ext uri="{FF2B5EF4-FFF2-40B4-BE49-F238E27FC236}">
                <a16:creationId xmlns="" xmlns:a16="http://schemas.microsoft.com/office/drawing/2014/main" id="{B11A4723-F2CF-6B4F-9E3D-06B31A3FA3EB}"/>
              </a:ext>
            </a:extLst>
          </p:cNvPr>
          <p:cNvPicPr>
            <a:picLocks noChangeAspect="1"/>
          </p:cNvPicPr>
          <p:nvPr/>
        </p:nvPicPr>
        <p:blipFill>
          <a:blip r:embed="rId3"/>
          <a:stretch>
            <a:fillRect/>
          </a:stretch>
        </p:blipFill>
        <p:spPr>
          <a:xfrm>
            <a:off x="3916142" y="822779"/>
            <a:ext cx="4753196" cy="3673716"/>
          </a:xfrm>
          <a:prstGeom prst="rect">
            <a:avLst/>
          </a:prstGeom>
        </p:spPr>
      </p:pic>
    </p:spTree>
    <p:extLst>
      <p:ext uri="{BB962C8B-B14F-4D97-AF65-F5344CB8AC3E}">
        <p14:creationId xmlns="" xmlns:p14="http://schemas.microsoft.com/office/powerpoint/2010/main" val="7194857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84263"/>
            <a:ext cx="8345488" cy="731837"/>
          </a:xfrm>
        </p:spPr>
        <p:txBody>
          <a:bodyPr/>
          <a:lstStyle/>
          <a:p>
            <a:pPr rtl="0"/>
            <a:r>
              <a:rPr lang="es-419" sz="1600" dirty="0"/>
              <a:t>Mantenimiento de archivos de </a:t>
            </a:r>
            <a:r>
              <a:rPr lang="es-419" sz="1600" dirty="0" err="1"/>
              <a:t>router</a:t>
            </a:r>
            <a:r>
              <a:rPr lang="es-419" sz="1600" dirty="0"/>
              <a:t> y </a:t>
            </a:r>
            <a:r>
              <a:rPr lang="es-419" sz="1600" dirty="0" err="1"/>
              <a:t>switch</a:t>
            </a:r>
            <a:r>
              <a:rPr lang="en-US" dirty="0"/>
              <a:t/>
            </a:r>
            <a:br>
              <a:rPr lang="en-US" dirty="0"/>
            </a:br>
            <a:r>
              <a:rPr lang="es-419" sz="2400" dirty="0"/>
              <a:t>Utilice un archivo de texto para realizar una copia de seguridad de una configuración</a:t>
            </a:r>
          </a:p>
        </p:txBody>
      </p:sp>
      <p:sp>
        <p:nvSpPr>
          <p:cNvPr id="4" name="Content Placeholder 3">
            <a:extLst>
              <a:ext uri="{FF2B5EF4-FFF2-40B4-BE49-F238E27FC236}">
                <a16:creationId xmlns="" xmlns:a16="http://schemas.microsoft.com/office/drawing/2014/main" id="{135DF914-53E4-5949-B469-59E8F00959E7}"/>
              </a:ext>
            </a:extLst>
          </p:cNvPr>
          <p:cNvSpPr>
            <a:spLocks noGrp="1"/>
          </p:cNvSpPr>
          <p:nvPr>
            <p:ph idx="1"/>
          </p:nvPr>
        </p:nvSpPr>
        <p:spPr>
          <a:xfrm>
            <a:off x="474662" y="816100"/>
            <a:ext cx="3331793" cy="3689897"/>
          </a:xfrm>
        </p:spPr>
        <p:txBody>
          <a:bodyPr/>
          <a:lstStyle/>
          <a:p>
            <a:pPr marL="0" indent="0" algn="l" rtl="0"/>
            <a:r>
              <a:rPr lang="es-419" sz="1500" dirty="0">
                <a:solidFill>
                  <a:srgbClr val="000000"/>
                </a:solidFill>
              </a:rPr>
              <a:t>Los archivos de configuración se pueden guardar en un archivo de texto utilizando Tera </a:t>
            </a:r>
            <a:r>
              <a:rPr lang="es-419" sz="1500" dirty="0" err="1">
                <a:solidFill>
                  <a:srgbClr val="000000"/>
                </a:solidFill>
              </a:rPr>
              <a:t>Term</a:t>
            </a:r>
            <a:r>
              <a:rPr lang="es-419" sz="1500" dirty="0">
                <a:solidFill>
                  <a:srgbClr val="000000"/>
                </a:solidFill>
              </a:rPr>
              <a:t>:</a:t>
            </a:r>
          </a:p>
          <a:p>
            <a:pPr marL="0" indent="0" algn="l" rtl="0"/>
            <a:r>
              <a:rPr lang="es-419" sz="1300" b="1" dirty="0">
                <a:solidFill>
                  <a:srgbClr val="000000"/>
                </a:solidFill>
              </a:rPr>
              <a:t>Paso 1</a:t>
            </a:r>
            <a:r>
              <a:rPr lang="es-419" sz="1300" dirty="0">
                <a:solidFill>
                  <a:srgbClr val="000000"/>
                </a:solidFill>
              </a:rPr>
              <a:t>. En el menú Archivo (File </a:t>
            </a:r>
            <a:r>
              <a:rPr lang="es-419" sz="1300" dirty="0" err="1">
                <a:solidFill>
                  <a:srgbClr val="000000"/>
                </a:solidFill>
              </a:rPr>
              <a:t>menu</a:t>
            </a:r>
            <a:r>
              <a:rPr lang="es-419" sz="1300" dirty="0">
                <a:solidFill>
                  <a:srgbClr val="000000"/>
                </a:solidFill>
              </a:rPr>
              <a:t>), haga clic en </a:t>
            </a:r>
            <a:r>
              <a:rPr lang="es-419" sz="1300" b="1" dirty="0">
                <a:solidFill>
                  <a:srgbClr val="000000"/>
                </a:solidFill>
              </a:rPr>
              <a:t>Log</a:t>
            </a:r>
            <a:r>
              <a:rPr lang="es-419" sz="1300" dirty="0">
                <a:solidFill>
                  <a:srgbClr val="000000"/>
                </a:solidFill>
              </a:rPr>
              <a:t>.</a:t>
            </a:r>
            <a:r>
              <a:rPr lang="en-US" sz="1300" dirty="0">
                <a:solidFill>
                  <a:srgbClr val="000000"/>
                </a:solidFill>
              </a:rPr>
              <a:t/>
            </a:r>
            <a:br>
              <a:rPr lang="en-US" sz="1300" dirty="0">
                <a:solidFill>
                  <a:srgbClr val="000000"/>
                </a:solidFill>
              </a:rPr>
            </a:br>
            <a:r>
              <a:rPr lang="es-419" sz="1300" b="1" dirty="0">
                <a:solidFill>
                  <a:srgbClr val="000000"/>
                </a:solidFill>
              </a:rPr>
              <a:t>Paso 2</a:t>
            </a:r>
            <a:r>
              <a:rPr lang="es-419" sz="1300" dirty="0">
                <a:solidFill>
                  <a:srgbClr val="000000"/>
                </a:solidFill>
              </a:rPr>
              <a:t>. Elija la ubicación para guardar el archivo. Tera </a:t>
            </a:r>
            <a:r>
              <a:rPr lang="es-419" sz="1300" dirty="0" err="1">
                <a:solidFill>
                  <a:srgbClr val="000000"/>
                </a:solidFill>
              </a:rPr>
              <a:t>Term</a:t>
            </a:r>
            <a:r>
              <a:rPr lang="es-419" sz="1300" dirty="0">
                <a:solidFill>
                  <a:srgbClr val="000000"/>
                </a:solidFill>
              </a:rPr>
              <a:t> comenzará a capturar texto.</a:t>
            </a:r>
            <a:r>
              <a:rPr lang="en-US" sz="1300" dirty="0">
                <a:solidFill>
                  <a:srgbClr val="000000"/>
                </a:solidFill>
              </a:rPr>
              <a:t/>
            </a:r>
            <a:br>
              <a:rPr lang="en-US" sz="1300" dirty="0">
                <a:solidFill>
                  <a:srgbClr val="000000"/>
                </a:solidFill>
              </a:rPr>
            </a:br>
            <a:r>
              <a:rPr lang="es-419" sz="1300" b="1" dirty="0">
                <a:solidFill>
                  <a:srgbClr val="000000"/>
                </a:solidFill>
              </a:rPr>
              <a:t>Paso 3</a:t>
            </a:r>
            <a:r>
              <a:rPr lang="es-419" sz="1300" dirty="0">
                <a:solidFill>
                  <a:srgbClr val="000000"/>
                </a:solidFill>
              </a:rPr>
              <a:t>. Después de iniciar la captura, ejecute el comando </a:t>
            </a:r>
            <a:r>
              <a:rPr lang="es-419" sz="1300" b="1" dirty="0">
                <a:solidFill>
                  <a:srgbClr val="000000"/>
                </a:solidFill>
              </a:rPr>
              <a:t>show running-</a:t>
            </a:r>
            <a:r>
              <a:rPr lang="es-419" sz="1300" b="1" dirty="0" err="1">
                <a:solidFill>
                  <a:srgbClr val="000000"/>
                </a:solidFill>
              </a:rPr>
              <a:t>config</a:t>
            </a:r>
            <a:r>
              <a:rPr lang="es-419" sz="1300" dirty="0">
                <a:solidFill>
                  <a:srgbClr val="000000"/>
                </a:solidFill>
              </a:rPr>
              <a:t> o </a:t>
            </a:r>
            <a:r>
              <a:rPr lang="es-419" sz="1300" b="1" dirty="0">
                <a:solidFill>
                  <a:srgbClr val="000000"/>
                </a:solidFill>
              </a:rPr>
              <a:t>show startup-</a:t>
            </a:r>
            <a:r>
              <a:rPr lang="es-419" sz="1300" b="1" dirty="0" err="1">
                <a:solidFill>
                  <a:srgbClr val="000000"/>
                </a:solidFill>
              </a:rPr>
              <a:t>config</a:t>
            </a:r>
            <a:r>
              <a:rPr lang="es-419" sz="1300" dirty="0">
                <a:solidFill>
                  <a:srgbClr val="000000"/>
                </a:solidFill>
              </a:rPr>
              <a:t> en el indicador EXEC privilegiado. El texto que aparece en la ventana del terminal se dirigirá al archivo elegido.</a:t>
            </a:r>
            <a:r>
              <a:rPr lang="en-US" sz="1300" dirty="0">
                <a:solidFill>
                  <a:srgbClr val="000000"/>
                </a:solidFill>
              </a:rPr>
              <a:t/>
            </a:r>
            <a:br>
              <a:rPr lang="en-US" sz="1300" dirty="0">
                <a:solidFill>
                  <a:srgbClr val="000000"/>
                </a:solidFill>
              </a:rPr>
            </a:br>
            <a:r>
              <a:rPr lang="es-419" sz="1300" b="1" dirty="0">
                <a:solidFill>
                  <a:srgbClr val="000000"/>
                </a:solidFill>
              </a:rPr>
              <a:t>Paso 4</a:t>
            </a:r>
            <a:r>
              <a:rPr lang="es-419" sz="1300" dirty="0">
                <a:solidFill>
                  <a:srgbClr val="000000"/>
                </a:solidFill>
              </a:rPr>
              <a:t>. Cuando se complete la captura, seleccione </a:t>
            </a:r>
            <a:r>
              <a:rPr lang="es-419" sz="1300" b="1" dirty="0" err="1">
                <a:solidFill>
                  <a:srgbClr val="000000"/>
                </a:solidFill>
              </a:rPr>
              <a:t>Close</a:t>
            </a:r>
            <a:r>
              <a:rPr lang="es-419" sz="1300" dirty="0">
                <a:solidFill>
                  <a:srgbClr val="000000"/>
                </a:solidFill>
              </a:rPr>
              <a:t> en la ventana Tera </a:t>
            </a:r>
            <a:r>
              <a:rPr lang="es-419" sz="1300" dirty="0" err="1">
                <a:solidFill>
                  <a:srgbClr val="000000"/>
                </a:solidFill>
              </a:rPr>
              <a:t>Term</a:t>
            </a:r>
            <a:r>
              <a:rPr lang="es-419" sz="1300" dirty="0">
                <a:solidFill>
                  <a:srgbClr val="000000"/>
                </a:solidFill>
              </a:rPr>
              <a:t>: Log.</a:t>
            </a:r>
            <a:r>
              <a:rPr lang="en-US" sz="1300" dirty="0">
                <a:solidFill>
                  <a:srgbClr val="000000"/>
                </a:solidFill>
              </a:rPr>
              <a:t/>
            </a:r>
            <a:br>
              <a:rPr lang="en-US" sz="1300" dirty="0">
                <a:solidFill>
                  <a:srgbClr val="000000"/>
                </a:solidFill>
              </a:rPr>
            </a:br>
            <a:r>
              <a:rPr lang="es-419" sz="1300" b="1" dirty="0">
                <a:solidFill>
                  <a:srgbClr val="000000"/>
                </a:solidFill>
              </a:rPr>
              <a:t>Step 5</a:t>
            </a:r>
            <a:r>
              <a:rPr lang="es-419" sz="1300" dirty="0">
                <a:solidFill>
                  <a:srgbClr val="000000"/>
                </a:solidFill>
              </a:rPr>
              <a:t>. Observe el archivo para verificar que no esté dañado.</a:t>
            </a:r>
          </a:p>
        </p:txBody>
      </p:sp>
      <p:pic>
        <p:nvPicPr>
          <p:cNvPr id="7" name="Picture 6">
            <a:extLst>
              <a:ext uri="{FF2B5EF4-FFF2-40B4-BE49-F238E27FC236}">
                <a16:creationId xmlns="" xmlns:a16="http://schemas.microsoft.com/office/drawing/2014/main" id="{3290EB6C-C80E-DA40-8E47-9691D09D5ECB}"/>
              </a:ext>
            </a:extLst>
          </p:cNvPr>
          <p:cNvPicPr>
            <a:picLocks noChangeAspect="1"/>
          </p:cNvPicPr>
          <p:nvPr/>
        </p:nvPicPr>
        <p:blipFill>
          <a:blip r:embed="rId3"/>
          <a:stretch>
            <a:fillRect/>
          </a:stretch>
        </p:blipFill>
        <p:spPr>
          <a:xfrm>
            <a:off x="3920800" y="816100"/>
            <a:ext cx="4899350" cy="3605634"/>
          </a:xfrm>
          <a:prstGeom prst="rect">
            <a:avLst/>
          </a:prstGeom>
        </p:spPr>
      </p:pic>
    </p:spTree>
    <p:extLst>
      <p:ext uri="{BB962C8B-B14F-4D97-AF65-F5344CB8AC3E}">
        <p14:creationId xmlns="" xmlns:p14="http://schemas.microsoft.com/office/powerpoint/2010/main" val="22751929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CDP</a:t>
            </a:r>
            <a:r>
              <a:rPr lang="en-US" dirty="0"/>
              <a:t/>
            </a:r>
            <a:br>
              <a:rPr lang="en-US" dirty="0"/>
            </a:br>
            <a:r>
              <a:rPr lang="es-419" sz="2400"/>
              <a:t>Configuración y verificación del CDP</a:t>
            </a:r>
          </a:p>
        </p:txBody>
      </p:sp>
      <p:sp>
        <p:nvSpPr>
          <p:cNvPr id="5" name="Content Placeholder 4">
            <a:extLst>
              <a:ext uri="{FF2B5EF4-FFF2-40B4-BE49-F238E27FC236}">
                <a16:creationId xmlns="" xmlns:a16="http://schemas.microsoft.com/office/drawing/2014/main" id="{902A4009-5C58-B540-B5AC-202671BA1F2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Para los dispositivos Cisco, el CDP está habilitado de manera predeterminada. Para verificar el estado de CDP y mostrar información sobre CDP, ingrese el comando </a:t>
            </a:r>
            <a:r>
              <a:rPr lang="es-419" sz="1600" b="1">
                <a:solidFill>
                  <a:srgbClr val="000000"/>
                </a:solidFill>
              </a:rPr>
              <a:t>show cdp</a:t>
            </a:r>
            <a:r>
              <a:rPr lang="es-419" sz="1600">
                <a:solidFill>
                  <a:srgbClr val="000000"/>
                </a:solidFill>
              </a:rPr>
              <a:t> .</a:t>
            </a:r>
          </a:p>
          <a:p>
            <a:pPr marL="342900" indent="-342900" algn="l" rtl="0">
              <a:buFont typeface="Arial" panose="020B0604020202020204" pitchFamily="34" charset="0"/>
              <a:buChar char="•"/>
            </a:pPr>
            <a:r>
              <a:rPr lang="es-419" sz="1600">
                <a:solidFill>
                  <a:srgbClr val="000000"/>
                </a:solidFill>
              </a:rPr>
              <a:t>Para deshabilitar CDP en una interfaz específica, ingrese </a:t>
            </a:r>
            <a:r>
              <a:rPr lang="es-419" sz="1600" b="1">
                <a:solidFill>
                  <a:srgbClr val="000000"/>
                </a:solidFill>
              </a:rPr>
              <a:t>no cdp enable</a:t>
            </a:r>
            <a:r>
              <a:rPr lang="es-419" sz="1600">
                <a:solidFill>
                  <a:srgbClr val="000000"/>
                </a:solidFill>
              </a:rPr>
              <a:t> en el modo de configuración de la interfaz. El CDP aún se encuentra habilitado en el dispositivo; sin embargo, no se enviarán más mensajes a la interfaz. Para habilitar CDP en la interfaz específica nuevamente, ingrese </a:t>
            </a:r>
            <a:r>
              <a:rPr lang="es-419" sz="1600" b="1">
                <a:solidFill>
                  <a:srgbClr val="000000"/>
                </a:solidFill>
              </a:rPr>
              <a:t>cdp enable.</a:t>
            </a:r>
          </a:p>
          <a:p>
            <a:pPr marL="342900" indent="-342900" algn="l" rtl="0">
              <a:buFont typeface="Arial" panose="020B0604020202020204" pitchFamily="34" charset="0"/>
              <a:buChar char="•"/>
            </a:pPr>
            <a:r>
              <a:rPr lang="es-419" sz="1600">
                <a:solidFill>
                  <a:srgbClr val="000000"/>
                </a:solidFill>
              </a:rPr>
              <a:t>Para habilitar CDP globalmente para todas las interfaces compatibles en el dispositivo, ingrese </a:t>
            </a:r>
            <a:r>
              <a:rPr lang="es-419" sz="1600" b="1">
                <a:solidFill>
                  <a:srgbClr val="000000"/>
                </a:solidFill>
              </a:rPr>
              <a:t>cdp run</a:t>
            </a:r>
            <a:r>
              <a:rPr lang="es-419" sz="1600">
                <a:solidFill>
                  <a:srgbClr val="000000"/>
                </a:solidFill>
              </a:rPr>
              <a:t> en el modo de configuración global. CDP se puede deshabilitar para todas las interfaces en el dispositivo con el comando </a:t>
            </a:r>
            <a:r>
              <a:rPr lang="es-419" sz="1600" b="1">
                <a:solidFill>
                  <a:srgbClr val="000000"/>
                </a:solidFill>
              </a:rPr>
              <a:t>no cdp run</a:t>
            </a:r>
            <a:r>
              <a:rPr lang="es-419" sz="1600">
                <a:solidFill>
                  <a:srgbClr val="000000"/>
                </a:solidFill>
              </a:rPr>
              <a:t> en el modo de configuración global.</a:t>
            </a:r>
          </a:p>
          <a:p>
            <a:pPr marL="342900" indent="-342900" algn="l" rtl="0">
              <a:buFont typeface="Arial" panose="020B0604020202020204" pitchFamily="34" charset="0"/>
              <a:buChar char="•"/>
            </a:pPr>
            <a:r>
              <a:rPr lang="es-419" sz="1600">
                <a:solidFill>
                  <a:srgbClr val="000000"/>
                </a:solidFill>
              </a:rPr>
              <a:t>Utilice el comando </a:t>
            </a:r>
            <a:r>
              <a:rPr lang="es-419" sz="1600" b="1">
                <a:solidFill>
                  <a:srgbClr val="000000"/>
                </a:solidFill>
              </a:rPr>
              <a:t>show cdp interface</a:t>
            </a:r>
            <a:r>
              <a:rPr lang="es-419" sz="1600">
                <a:solidFill>
                  <a:srgbClr val="000000"/>
                </a:solidFill>
              </a:rPr>
              <a:t> para mostrar las interfaces que están habilitadas en CDP en el dispositivo. También se muestra el estado de cada interfaz. </a:t>
            </a:r>
          </a:p>
        </p:txBody>
      </p:sp>
    </p:spTree>
    <p:extLst>
      <p:ext uri="{BB962C8B-B14F-4D97-AF65-F5344CB8AC3E}">
        <p14:creationId xmlns="" xmlns:p14="http://schemas.microsoft.com/office/powerpoint/2010/main" val="17415083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switch</a:t>
            </a:r>
            <a:r>
              <a:rPr lang="en-US" dirty="0"/>
              <a:t/>
            </a:r>
            <a:br>
              <a:rPr lang="en-US" dirty="0"/>
            </a:br>
            <a:r>
              <a:rPr lang="es-419" sz="2400"/>
              <a:t>Usar un archivo de texto para restaurar una configuración</a:t>
            </a:r>
          </a:p>
        </p:txBody>
      </p:sp>
      <p:sp>
        <p:nvSpPr>
          <p:cNvPr id="5" name="Content Placeholder 4">
            <a:extLst>
              <a:ext uri="{FF2B5EF4-FFF2-40B4-BE49-F238E27FC236}">
                <a16:creationId xmlns="" xmlns:a16="http://schemas.microsoft.com/office/drawing/2014/main" id="{72CC782C-41FA-2247-8CE2-799EF5ADFDD3}"/>
              </a:ext>
            </a:extLst>
          </p:cNvPr>
          <p:cNvSpPr>
            <a:spLocks noGrp="1"/>
          </p:cNvSpPr>
          <p:nvPr>
            <p:ph idx="1"/>
          </p:nvPr>
        </p:nvSpPr>
        <p:spPr>
          <a:xfrm>
            <a:off x="209550" y="808074"/>
            <a:ext cx="8545169" cy="3613660"/>
          </a:xfrm>
        </p:spPr>
        <p:txBody>
          <a:bodyPr/>
          <a:lstStyle/>
          <a:p>
            <a:pPr marL="0" indent="0" algn="l" rtl="0"/>
            <a:r>
              <a:rPr lang="es-419" sz="1600">
                <a:solidFill>
                  <a:srgbClr val="000000"/>
                </a:solidFill>
              </a:rPr>
              <a:t>Se puede copiar una configuración de un archivo y luego pegarla directamente en un dispositivo. TEl archivo requerirá edición para garantizar que las contraseñas cifradas estén en texto sin formato y que se eliminen los textos que no sean de comando, como </a:t>
            </a:r>
            <a:r>
              <a:rPr lang="es-419" sz="1600" b="1">
                <a:solidFill>
                  <a:srgbClr val="000000"/>
                </a:solidFill>
              </a:rPr>
              <a:t>--More--</a:t>
            </a:r>
            <a:r>
              <a:rPr lang="es-419" sz="1600">
                <a:solidFill>
                  <a:srgbClr val="000000"/>
                </a:solidFill>
              </a:rPr>
              <a:t> y los mensajes IOS. </a:t>
            </a:r>
          </a:p>
          <a:p>
            <a:pPr marL="0" indent="0" algn="l"/>
            <a:endParaRPr lang="en-US" sz="1600" dirty="0">
              <a:solidFill>
                <a:srgbClr val="000000"/>
              </a:solidFill>
            </a:endParaRPr>
          </a:p>
          <a:p>
            <a:pPr marL="0" indent="0" algn="l" rtl="0"/>
            <a:r>
              <a:rPr lang="es-419" sz="1600">
                <a:solidFill>
                  <a:srgbClr val="000000"/>
                </a:solidFill>
              </a:rPr>
              <a:t>Además, es posible que desee agregar </a:t>
            </a:r>
            <a:r>
              <a:rPr lang="es-419" sz="1600" b="1">
                <a:solidFill>
                  <a:srgbClr val="000000"/>
                </a:solidFill>
              </a:rPr>
              <a:t>enable</a:t>
            </a:r>
            <a:r>
              <a:rPr lang="es-419" sz="1600">
                <a:solidFill>
                  <a:srgbClr val="000000"/>
                </a:solidFill>
              </a:rPr>
              <a:t> y </a:t>
            </a:r>
            <a:r>
              <a:rPr lang="es-419" sz="1600" b="1">
                <a:solidFill>
                  <a:srgbClr val="000000"/>
                </a:solidFill>
              </a:rPr>
              <a:t>configure terminal</a:t>
            </a:r>
            <a:r>
              <a:rPr lang="es-419" sz="1600">
                <a:solidFill>
                  <a:srgbClr val="000000"/>
                </a:solidFill>
              </a:rPr>
              <a:t> al comienzo del archivo o entrar en el modo de configuración global antes de pegar la configuración. En lugar de copiar y pegar, una configuración se puede restaurar a partir de un archivo de texto utilizando Tera Term. Al usar Tera Term, los pasos son los siguientes:</a:t>
            </a:r>
          </a:p>
          <a:p>
            <a:pPr marL="146110" lvl="2" indent="0" rtl="0">
              <a:buNone/>
            </a:pPr>
            <a:r>
              <a:rPr lang="es-419" sz="1400" b="1">
                <a:solidFill>
                  <a:srgbClr val="000000"/>
                </a:solidFill>
              </a:rPr>
              <a:t> Paso 1</a:t>
            </a:r>
            <a:r>
              <a:rPr lang="es-419" sz="1400">
                <a:solidFill>
                  <a:srgbClr val="000000"/>
                </a:solidFill>
              </a:rPr>
              <a:t>. En el menú File (Archivo), haga clic en </a:t>
            </a:r>
            <a:r>
              <a:rPr lang="es-419" sz="1400" b="1">
                <a:solidFill>
                  <a:srgbClr val="000000"/>
                </a:solidFill>
              </a:rPr>
              <a:t>Send file (Enviar archivo)</a:t>
            </a:r>
            <a:r>
              <a:rPr lang="es-419" sz="1400">
                <a:solidFill>
                  <a:srgbClr val="000000"/>
                </a:solidFill>
              </a:rPr>
              <a:t>.</a:t>
            </a:r>
            <a:r>
              <a:rPr lang="en-US" sz="1400" dirty="0">
                <a:solidFill>
                  <a:srgbClr val="000000"/>
                </a:solidFill>
              </a:rPr>
              <a:t/>
            </a:r>
            <a:br>
              <a:rPr lang="en-US" sz="1400" dirty="0">
                <a:solidFill>
                  <a:srgbClr val="000000"/>
                </a:solidFill>
              </a:rPr>
            </a:br>
            <a:r>
              <a:rPr lang="es-419" sz="1400">
                <a:solidFill>
                  <a:srgbClr val="000000"/>
                </a:solidFill>
              </a:rPr>
              <a:t> </a:t>
            </a:r>
            <a:r>
              <a:rPr lang="es-419" sz="1400" b="1">
                <a:solidFill>
                  <a:srgbClr val="000000"/>
                </a:solidFill>
              </a:rPr>
              <a:t>Paso 2</a:t>
            </a:r>
            <a:r>
              <a:rPr lang="es-419" sz="1400">
                <a:solidFill>
                  <a:srgbClr val="000000"/>
                </a:solidFill>
              </a:rPr>
              <a:t>. Ubique el archivo que debe copiar en el dispositivo y haga clic en </a:t>
            </a:r>
            <a:r>
              <a:rPr lang="es-419" sz="1400" b="1">
                <a:solidFill>
                  <a:srgbClr val="000000"/>
                </a:solidFill>
              </a:rPr>
              <a:t>Open (Abrir)</a:t>
            </a:r>
            <a:r>
              <a:rPr lang="es-419" sz="1400">
                <a:solidFill>
                  <a:srgbClr val="000000"/>
                </a:solidFill>
              </a:rPr>
              <a:t>.</a:t>
            </a:r>
            <a:r>
              <a:rPr lang="en-US" sz="1400" dirty="0">
                <a:solidFill>
                  <a:srgbClr val="000000"/>
                </a:solidFill>
              </a:rPr>
              <a:t/>
            </a:r>
            <a:br>
              <a:rPr lang="en-US" sz="1400" dirty="0">
                <a:solidFill>
                  <a:srgbClr val="000000"/>
                </a:solidFill>
              </a:rPr>
            </a:br>
            <a:r>
              <a:rPr lang="es-419" sz="1400">
                <a:solidFill>
                  <a:srgbClr val="000000"/>
                </a:solidFill>
              </a:rPr>
              <a:t> </a:t>
            </a:r>
            <a:r>
              <a:rPr lang="es-419" sz="1400" b="1">
                <a:solidFill>
                  <a:srgbClr val="000000"/>
                </a:solidFill>
              </a:rPr>
              <a:t>Paso 3</a:t>
            </a:r>
            <a:r>
              <a:rPr lang="es-419" sz="1400">
                <a:solidFill>
                  <a:srgbClr val="000000"/>
                </a:solidFill>
              </a:rPr>
              <a:t>. Tera Term pegará el archivo en el dispositivo.</a:t>
            </a:r>
          </a:p>
          <a:p>
            <a:pPr marL="0" indent="0" algn="l"/>
            <a:endParaRPr lang="en-US" sz="1600" dirty="0">
              <a:solidFill>
                <a:srgbClr val="000000"/>
              </a:solidFill>
            </a:endParaRPr>
          </a:p>
          <a:p>
            <a:pPr marL="0" indent="0" algn="l" rtl="0"/>
            <a:r>
              <a:rPr lang="es-419" sz="1600">
                <a:solidFill>
                  <a:srgbClr val="000000"/>
                </a:solidFill>
              </a:rPr>
              <a:t>El texto en el archivo se aplicará en forma de comandos en la CLI y pasará a ser la configuración en ejecución en el dispositivo.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20529636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88313"/>
            <a:ext cx="8345488" cy="731837"/>
          </a:xfrm>
        </p:spPr>
        <p:txBody>
          <a:bodyPr/>
          <a:lstStyle/>
          <a:p>
            <a:pPr rtl="0"/>
            <a:r>
              <a:rPr lang="es-419" sz="1600" dirty="0"/>
              <a:t>Mantenimiento de archivos del </a:t>
            </a:r>
            <a:r>
              <a:rPr lang="es-419" sz="1600" dirty="0" err="1"/>
              <a:t>router</a:t>
            </a:r>
            <a:r>
              <a:rPr lang="es-419" sz="1600" dirty="0"/>
              <a:t> y del </a:t>
            </a:r>
            <a:r>
              <a:rPr lang="es-419" sz="1600" dirty="0" err="1"/>
              <a:t>switch</a:t>
            </a:r>
            <a:r>
              <a:rPr lang="en-US" dirty="0"/>
              <a:t/>
            </a:r>
            <a:br>
              <a:rPr lang="en-US" dirty="0"/>
            </a:br>
            <a:r>
              <a:rPr lang="es-419" sz="2400" dirty="0"/>
              <a:t>Creación de copias de seguridad y restauración mediante TFTP</a:t>
            </a:r>
          </a:p>
        </p:txBody>
      </p:sp>
      <p:sp>
        <p:nvSpPr>
          <p:cNvPr id="4" name="Content Placeholder 3">
            <a:extLst>
              <a:ext uri="{FF2B5EF4-FFF2-40B4-BE49-F238E27FC236}">
                <a16:creationId xmlns="" xmlns:a16="http://schemas.microsoft.com/office/drawing/2014/main" id="{CDEA7D99-48EF-4A45-94DF-A0993FE58ACE}"/>
              </a:ext>
            </a:extLst>
          </p:cNvPr>
          <p:cNvSpPr>
            <a:spLocks noGrp="1"/>
          </p:cNvSpPr>
          <p:nvPr>
            <p:ph idx="1"/>
          </p:nvPr>
        </p:nvSpPr>
        <p:spPr>
          <a:xfrm>
            <a:off x="431971" y="906874"/>
            <a:ext cx="8280057" cy="2687638"/>
          </a:xfrm>
        </p:spPr>
        <p:txBody>
          <a:bodyPr/>
          <a:lstStyle/>
          <a:p>
            <a:pPr marL="0" indent="0" algn="l" rtl="0"/>
            <a:r>
              <a:rPr lang="es-419" sz="1600" dirty="0">
                <a:solidFill>
                  <a:srgbClr val="000000"/>
                </a:solidFill>
              </a:rPr>
              <a:t>Siga estos pasos para realizar una copia de respaldo de la configuración en un servidor TFTP:</a:t>
            </a:r>
          </a:p>
          <a:p>
            <a:pPr marL="0" indent="0" algn="l" rtl="0"/>
            <a:r>
              <a:rPr lang="es-419" sz="1400" b="1" dirty="0">
                <a:solidFill>
                  <a:srgbClr val="000000"/>
                </a:solidFill>
              </a:rPr>
              <a:t>Paso 1</a:t>
            </a:r>
            <a:r>
              <a:rPr lang="es-419" sz="1400" dirty="0">
                <a:solidFill>
                  <a:srgbClr val="000000"/>
                </a:solidFill>
              </a:rPr>
              <a:t>. Introduzca el comando </a:t>
            </a:r>
            <a:r>
              <a:rPr lang="es-419" sz="1400" b="1" dirty="0" err="1">
                <a:solidFill>
                  <a:srgbClr val="000000"/>
                </a:solidFill>
              </a:rPr>
              <a:t>copy</a:t>
            </a:r>
            <a:r>
              <a:rPr lang="es-419" sz="1400" b="1" dirty="0">
                <a:solidFill>
                  <a:srgbClr val="000000"/>
                </a:solidFill>
              </a:rPr>
              <a:t> running-</a:t>
            </a:r>
            <a:r>
              <a:rPr lang="es-419" sz="1400" b="1" dirty="0" err="1">
                <a:solidFill>
                  <a:srgbClr val="000000"/>
                </a:solidFill>
              </a:rPr>
              <a:t>config</a:t>
            </a:r>
            <a:r>
              <a:rPr lang="es-419" sz="1400" b="1" dirty="0">
                <a:solidFill>
                  <a:srgbClr val="000000"/>
                </a:solidFill>
              </a:rPr>
              <a:t> </a:t>
            </a:r>
            <a:r>
              <a:rPr lang="es-419" sz="1400" b="1" dirty="0" err="1">
                <a:solidFill>
                  <a:srgbClr val="000000"/>
                </a:solidFill>
              </a:rPr>
              <a:t>tftp</a:t>
            </a:r>
            <a:r>
              <a:rPr lang="es-419" sz="1400" dirty="0">
                <a:solidFill>
                  <a:srgbClr val="000000"/>
                </a:solidFill>
              </a:rPr>
              <a:t> .</a:t>
            </a:r>
            <a:r>
              <a:rPr lang="en-US" sz="1400" dirty="0">
                <a:solidFill>
                  <a:srgbClr val="000000"/>
                </a:solidFill>
              </a:rPr>
              <a:t/>
            </a:r>
            <a:br>
              <a:rPr lang="en-US" sz="1400" dirty="0">
                <a:solidFill>
                  <a:srgbClr val="000000"/>
                </a:solidFill>
              </a:rPr>
            </a:br>
            <a:r>
              <a:rPr lang="es-419" sz="1400" b="1" dirty="0">
                <a:solidFill>
                  <a:srgbClr val="000000"/>
                </a:solidFill>
              </a:rPr>
              <a:t>Paso 2</a:t>
            </a:r>
            <a:r>
              <a:rPr lang="es-419" sz="1400" dirty="0">
                <a:solidFill>
                  <a:srgbClr val="000000"/>
                </a:solidFill>
              </a:rPr>
              <a:t>. Introduzca la dirección IP del host en el cual se almacenará el archivo de configuración.</a:t>
            </a:r>
            <a:r>
              <a:rPr lang="en-US" sz="1400" dirty="0">
                <a:solidFill>
                  <a:srgbClr val="000000"/>
                </a:solidFill>
              </a:rPr>
              <a:t/>
            </a:r>
            <a:br>
              <a:rPr lang="en-US" sz="1400" dirty="0">
                <a:solidFill>
                  <a:srgbClr val="000000"/>
                </a:solidFill>
              </a:rPr>
            </a:br>
            <a:r>
              <a:rPr lang="es-419" sz="1400" b="1" dirty="0">
                <a:solidFill>
                  <a:srgbClr val="000000"/>
                </a:solidFill>
              </a:rPr>
              <a:t>Paso 3</a:t>
            </a:r>
            <a:r>
              <a:rPr lang="es-419" sz="1400" dirty="0">
                <a:solidFill>
                  <a:srgbClr val="000000"/>
                </a:solidFill>
              </a:rPr>
              <a:t>. Introduzca el nombre que se asignará al archivo de configuración.</a:t>
            </a:r>
            <a:r>
              <a:rPr lang="en-US" sz="1400" dirty="0">
                <a:solidFill>
                  <a:srgbClr val="000000"/>
                </a:solidFill>
              </a:rPr>
              <a:t/>
            </a:r>
            <a:br>
              <a:rPr lang="en-US" sz="1400" dirty="0">
                <a:solidFill>
                  <a:srgbClr val="000000"/>
                </a:solidFill>
              </a:rPr>
            </a:br>
            <a:r>
              <a:rPr lang="es-419" sz="1400" b="1" dirty="0">
                <a:solidFill>
                  <a:srgbClr val="000000"/>
                </a:solidFill>
              </a:rPr>
              <a:t>Paso 4</a:t>
            </a:r>
            <a:r>
              <a:rPr lang="es-419" sz="1400" dirty="0">
                <a:solidFill>
                  <a:srgbClr val="000000"/>
                </a:solidFill>
              </a:rPr>
              <a:t>. Presione Entrar para confirmar cada elección.</a:t>
            </a:r>
          </a:p>
          <a:p>
            <a:pPr marL="0" indent="0" algn="l"/>
            <a:endParaRPr lang="en-US" sz="1600" dirty="0">
              <a:solidFill>
                <a:srgbClr val="000000"/>
              </a:solidFill>
            </a:endParaRPr>
          </a:p>
          <a:p>
            <a:pPr marL="0" indent="0" algn="l" rtl="0"/>
            <a:r>
              <a:rPr lang="es-419" sz="1600" dirty="0">
                <a:solidFill>
                  <a:srgbClr val="000000"/>
                </a:solidFill>
              </a:rPr>
              <a:t>Siga estos pasos para restaurar la configuración en ejecución desde un servidor TFTP:</a:t>
            </a:r>
          </a:p>
          <a:p>
            <a:pPr marL="0" indent="0" algn="l" rtl="0"/>
            <a:r>
              <a:rPr lang="es-419" sz="1400" b="1" dirty="0">
                <a:solidFill>
                  <a:srgbClr val="000000"/>
                </a:solidFill>
              </a:rPr>
              <a:t>Paso 1</a:t>
            </a:r>
            <a:r>
              <a:rPr lang="es-419" sz="1400" dirty="0">
                <a:solidFill>
                  <a:srgbClr val="000000"/>
                </a:solidFill>
              </a:rPr>
              <a:t>. Introduzca el comando </a:t>
            </a:r>
            <a:r>
              <a:rPr lang="es-419" sz="1400" b="1" dirty="0" err="1">
                <a:solidFill>
                  <a:srgbClr val="000000"/>
                </a:solidFill>
              </a:rPr>
              <a:t>copy</a:t>
            </a:r>
            <a:r>
              <a:rPr lang="es-419" sz="1400" b="1" dirty="0">
                <a:solidFill>
                  <a:srgbClr val="000000"/>
                </a:solidFill>
              </a:rPr>
              <a:t> </a:t>
            </a:r>
            <a:r>
              <a:rPr lang="es-419" sz="1400" b="1" dirty="0" err="1">
                <a:solidFill>
                  <a:srgbClr val="000000"/>
                </a:solidFill>
              </a:rPr>
              <a:t>tftp</a:t>
            </a:r>
            <a:r>
              <a:rPr lang="es-419" sz="1400" b="1" dirty="0">
                <a:solidFill>
                  <a:srgbClr val="000000"/>
                </a:solidFill>
              </a:rPr>
              <a:t> running-</a:t>
            </a:r>
            <a:r>
              <a:rPr lang="es-419" sz="1400" b="1" dirty="0" err="1">
                <a:solidFill>
                  <a:srgbClr val="000000"/>
                </a:solidFill>
              </a:rPr>
              <a:t>config</a:t>
            </a:r>
            <a:r>
              <a:rPr lang="es-419" sz="1400" dirty="0">
                <a:solidFill>
                  <a:srgbClr val="000000"/>
                </a:solidFill>
              </a:rPr>
              <a:t> .</a:t>
            </a:r>
            <a:r>
              <a:rPr lang="en-US" sz="1400" dirty="0">
                <a:solidFill>
                  <a:srgbClr val="000000"/>
                </a:solidFill>
              </a:rPr>
              <a:t/>
            </a:r>
            <a:br>
              <a:rPr lang="en-US" sz="1400" dirty="0">
                <a:solidFill>
                  <a:srgbClr val="000000"/>
                </a:solidFill>
              </a:rPr>
            </a:br>
            <a:r>
              <a:rPr lang="es-419" sz="1400" b="1" dirty="0">
                <a:solidFill>
                  <a:srgbClr val="000000"/>
                </a:solidFill>
              </a:rPr>
              <a:t>Paso 2</a:t>
            </a:r>
            <a:r>
              <a:rPr lang="es-419" sz="1400" dirty="0">
                <a:solidFill>
                  <a:srgbClr val="000000"/>
                </a:solidFill>
              </a:rPr>
              <a:t>. Introduzca la dirección IP del host en el que está almacenado el archivo de configuración.</a:t>
            </a:r>
            <a:r>
              <a:rPr lang="en-US" sz="1400" dirty="0">
                <a:solidFill>
                  <a:srgbClr val="000000"/>
                </a:solidFill>
              </a:rPr>
              <a:t/>
            </a:r>
            <a:br>
              <a:rPr lang="en-US" sz="1400" dirty="0">
                <a:solidFill>
                  <a:srgbClr val="000000"/>
                </a:solidFill>
              </a:rPr>
            </a:br>
            <a:r>
              <a:rPr lang="es-419" sz="1400" b="1" dirty="0">
                <a:solidFill>
                  <a:srgbClr val="000000"/>
                </a:solidFill>
              </a:rPr>
              <a:t>Paso 3</a:t>
            </a:r>
            <a:r>
              <a:rPr lang="es-419" sz="1400" dirty="0">
                <a:solidFill>
                  <a:srgbClr val="000000"/>
                </a:solidFill>
              </a:rPr>
              <a:t>. Introduzca el nombre que se asignará al archivo de configuración.</a:t>
            </a:r>
            <a:r>
              <a:rPr lang="en-US" sz="1400" dirty="0">
                <a:solidFill>
                  <a:srgbClr val="000000"/>
                </a:solidFill>
              </a:rPr>
              <a:t/>
            </a:r>
            <a:br>
              <a:rPr lang="en-US" sz="1400" dirty="0">
                <a:solidFill>
                  <a:srgbClr val="000000"/>
                </a:solidFill>
              </a:rPr>
            </a:br>
            <a:r>
              <a:rPr lang="es-419" sz="1400" b="1" dirty="0">
                <a:solidFill>
                  <a:srgbClr val="000000"/>
                </a:solidFill>
              </a:rPr>
              <a:t>Paso 4</a:t>
            </a:r>
            <a:r>
              <a:rPr lang="es-419" sz="1400" dirty="0">
                <a:solidFill>
                  <a:srgbClr val="000000"/>
                </a:solidFill>
              </a:rPr>
              <a:t>. Presione </a:t>
            </a:r>
            <a:r>
              <a:rPr lang="es-419" sz="1400" b="1" dirty="0" err="1">
                <a:solidFill>
                  <a:srgbClr val="000000"/>
                </a:solidFill>
              </a:rPr>
              <a:t>Enter</a:t>
            </a:r>
            <a:r>
              <a:rPr lang="es-419" sz="1400" dirty="0">
                <a:solidFill>
                  <a:srgbClr val="000000"/>
                </a:solidFill>
              </a:rPr>
              <a:t> para confirmar cada elección.</a:t>
            </a:r>
          </a:p>
          <a:p>
            <a:pPr marL="0" indent="0" algn="l"/>
            <a:endParaRPr lang="en-US" sz="1600" dirty="0">
              <a:solidFill>
                <a:srgbClr val="000000"/>
              </a:solidFill>
            </a:endParaRPr>
          </a:p>
        </p:txBody>
      </p:sp>
      <p:sp>
        <p:nvSpPr>
          <p:cNvPr id="6" name="Rectangle 5">
            <a:extLst>
              <a:ext uri="{FF2B5EF4-FFF2-40B4-BE49-F238E27FC236}">
                <a16:creationId xmlns="" xmlns:a16="http://schemas.microsoft.com/office/drawing/2014/main" id="{58EEDF06-5EEE-0040-A137-30715B021E20}"/>
              </a:ext>
            </a:extLst>
          </p:cNvPr>
          <p:cNvSpPr/>
          <p:nvPr/>
        </p:nvSpPr>
        <p:spPr>
          <a:xfrm>
            <a:off x="1352199" y="3936284"/>
            <a:ext cx="6113721" cy="1015663"/>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 </a:t>
            </a:r>
            <a:r>
              <a:rPr lang="es-419" sz="1200" b="1" dirty="0" err="1">
                <a:solidFill>
                  <a:srgbClr val="FFFFFF"/>
                </a:solidFill>
                <a:latin typeface="Courier New" panose="02070309020205020404" pitchFamily="49" charset="0"/>
              </a:rPr>
              <a:t>copy</a:t>
            </a:r>
            <a:r>
              <a:rPr lang="es-419" sz="1200" b="1" dirty="0">
                <a:solidFill>
                  <a:srgbClr val="FFFFFF"/>
                </a:solidFill>
                <a:latin typeface="Courier New" panose="02070309020205020404" pitchFamily="49" charset="0"/>
              </a:rPr>
              <a:t> running-</a:t>
            </a:r>
            <a:r>
              <a:rPr lang="es-419" sz="1200" b="1" dirty="0" err="1">
                <a:solidFill>
                  <a:srgbClr val="FFFFFF"/>
                </a:solidFill>
                <a:latin typeface="Courier New" panose="02070309020205020404" pitchFamily="49" charset="0"/>
              </a:rPr>
              <a:t>config</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tftp</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Remote</a:t>
            </a:r>
            <a:r>
              <a:rPr lang="es-419" sz="1200" dirty="0">
                <a:solidFill>
                  <a:srgbClr val="DFDFDF"/>
                </a:solidFill>
                <a:latin typeface="Courier New" panose="02070309020205020404" pitchFamily="49" charset="0"/>
              </a:rPr>
              <a:t> host []? </a:t>
            </a:r>
            <a:r>
              <a:rPr lang="es-419" sz="1200" b="1" dirty="0">
                <a:solidFill>
                  <a:srgbClr val="FFFFFF"/>
                </a:solidFill>
                <a:latin typeface="Courier New" panose="02070309020205020404" pitchFamily="49" charset="0"/>
              </a:rPr>
              <a:t>192.168.10.254</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Name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of</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the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configuration</a:t>
            </a:r>
            <a:r>
              <a:rPr lang="es-419" sz="1200" dirty="0">
                <a:solidFill>
                  <a:srgbClr val="DFDFDF"/>
                </a:solidFill>
                <a:latin typeface="Courier New" panose="02070309020205020404" pitchFamily="49" charset="0"/>
              </a:rPr>
              <a:t> file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write</a:t>
            </a:r>
            <a:r>
              <a:rPr lang="es-419" sz="1200" dirty="0">
                <a:solidFill>
                  <a:srgbClr val="DFDFDF"/>
                </a:solidFill>
                <a:latin typeface="Courier New" panose="02070309020205020404" pitchFamily="49" charset="0"/>
              </a:rPr>
              <a:t>[R1-config]? </a:t>
            </a:r>
            <a:r>
              <a:rPr lang="es-419" sz="1200" b="1" dirty="0">
                <a:solidFill>
                  <a:srgbClr val="FFFFFF"/>
                </a:solidFill>
                <a:latin typeface="Courier New" panose="02070309020205020404" pitchFamily="49" charset="0"/>
              </a:rPr>
              <a:t>R1-Jan-2019</a:t>
            </a:r>
          </a:p>
          <a:p>
            <a:pPr rtl="0"/>
            <a:r>
              <a:rPr lang="es-419" sz="1200" dirty="0" err="1">
                <a:solidFill>
                  <a:srgbClr val="DFDFDF"/>
                </a:solidFill>
                <a:latin typeface="Courier New" panose="02070309020205020404" pitchFamily="49" charset="0"/>
              </a:rPr>
              <a:t>Write</a:t>
            </a:r>
            <a:r>
              <a:rPr lang="es-419" sz="1200" dirty="0">
                <a:solidFill>
                  <a:srgbClr val="DFDFDF"/>
                </a:solidFill>
                <a:latin typeface="Courier New" panose="02070309020205020404" pitchFamily="49" charset="0"/>
              </a:rPr>
              <a:t> file R1-Jan-2019 </a:t>
            </a:r>
            <a:r>
              <a:rPr lang="es-419" sz="1200" dirty="0" err="1">
                <a:solidFill>
                  <a:srgbClr val="DFDFDF"/>
                </a:solidFill>
                <a:latin typeface="Courier New" panose="02070309020205020404" pitchFamily="49" charset="0"/>
              </a:rPr>
              <a:t>to</a:t>
            </a:r>
            <a:r>
              <a:rPr lang="es-419" sz="1200" dirty="0">
                <a:solidFill>
                  <a:srgbClr val="DFDFDF"/>
                </a:solidFill>
                <a:latin typeface="Courier New" panose="02070309020205020404" pitchFamily="49" charset="0"/>
              </a:rPr>
              <a:t> 192.168.10.254? [</a:t>
            </a:r>
            <a:r>
              <a:rPr lang="es-419" sz="1200" dirty="0" err="1">
                <a:solidFill>
                  <a:srgbClr val="DFDFDF"/>
                </a:solidFill>
                <a:latin typeface="Courier New" panose="02070309020205020404" pitchFamily="49" charset="0"/>
              </a:rPr>
              <a:t>confirm</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Writing</a:t>
            </a:r>
            <a:r>
              <a:rPr lang="es-419" sz="1200" dirty="0">
                <a:solidFill>
                  <a:srgbClr val="DFDFDF"/>
                </a:solidFill>
                <a:latin typeface="Courier New" panose="02070309020205020404" pitchFamily="49" charset="0"/>
              </a:rPr>
              <a:t> R1-Jan-2019 !!!!!! [OK]</a:t>
            </a:r>
          </a:p>
        </p:txBody>
      </p:sp>
    </p:spTree>
    <p:extLst>
      <p:ext uri="{BB962C8B-B14F-4D97-AF65-F5344CB8AC3E}">
        <p14:creationId xmlns="" xmlns:p14="http://schemas.microsoft.com/office/powerpoint/2010/main" val="1510369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Uso de puertos USB en un router Cisco</a:t>
            </a:r>
          </a:p>
        </p:txBody>
      </p:sp>
      <p:sp>
        <p:nvSpPr>
          <p:cNvPr id="5" name="Content Placeholder 4">
            <a:extLst>
              <a:ext uri="{FF2B5EF4-FFF2-40B4-BE49-F238E27FC236}">
                <a16:creationId xmlns="" xmlns:a16="http://schemas.microsoft.com/office/drawing/2014/main" id="{DA8C1CCE-834C-EB4A-AA69-38EA7F604D0D}"/>
              </a:ext>
            </a:extLst>
          </p:cNvPr>
          <p:cNvSpPr>
            <a:spLocks noGrp="1"/>
          </p:cNvSpPr>
          <p:nvPr>
            <p:ph idx="1"/>
          </p:nvPr>
        </p:nvSpPr>
        <p:spPr>
          <a:xfrm>
            <a:off x="474662" y="731838"/>
            <a:ext cx="8280057" cy="1639518"/>
          </a:xfrm>
        </p:spPr>
        <p:txBody>
          <a:bodyPr/>
          <a:lstStyle/>
          <a:p>
            <a:pPr marL="0" indent="0" algn="l" rtl="0"/>
            <a:r>
              <a:rPr lang="es-419" sz="1600">
                <a:solidFill>
                  <a:srgbClr val="000000"/>
                </a:solidFill>
              </a:rPr>
              <a:t>La característica de almacenamiento de bus serial universal (USB) habilita a determinados modelos de routers Cisco para que admitan unidades flash USB. La característica flash USB proporciona una capacidad de almacenamiento secundario optativa y un dispositivo de arranque adicional. Los puertos USB de un Cisco 4321 Router se muestran en la figura.</a:t>
            </a:r>
          </a:p>
          <a:p>
            <a:pPr marL="0" indent="0" algn="l"/>
            <a:endParaRPr lang="en-US" sz="1600" dirty="0">
              <a:solidFill>
                <a:srgbClr val="000000"/>
              </a:solidFill>
            </a:endParaRPr>
          </a:p>
          <a:p>
            <a:pPr marL="0" indent="0" algn="l" rtl="0"/>
            <a:r>
              <a:rPr lang="es-419" sz="1600">
                <a:solidFill>
                  <a:srgbClr val="000000"/>
                </a:solidFill>
              </a:rPr>
              <a:t>Utilice el comando </a:t>
            </a:r>
            <a:r>
              <a:rPr lang="es-419" sz="1600" b="1">
                <a:solidFill>
                  <a:srgbClr val="000000"/>
                </a:solidFill>
              </a:rPr>
              <a:t>dir</a:t>
            </a:r>
            <a:r>
              <a:rPr lang="es-419" sz="1600">
                <a:solidFill>
                  <a:srgbClr val="000000"/>
                </a:solidFill>
              </a:rPr>
              <a:t> para ver el contenido de la unidad de memoria flash USB.</a:t>
            </a:r>
          </a:p>
        </p:txBody>
      </p:sp>
      <p:pic>
        <p:nvPicPr>
          <p:cNvPr id="8" name="Picture 7">
            <a:extLst>
              <a:ext uri="{FF2B5EF4-FFF2-40B4-BE49-F238E27FC236}">
                <a16:creationId xmlns="" xmlns:a16="http://schemas.microsoft.com/office/drawing/2014/main" id="{C01C5CEB-D897-F145-B8A0-E3E9FE0B3379}"/>
              </a:ext>
            </a:extLst>
          </p:cNvPr>
          <p:cNvPicPr>
            <a:picLocks noChangeAspect="1"/>
          </p:cNvPicPr>
          <p:nvPr/>
        </p:nvPicPr>
        <p:blipFill>
          <a:blip r:embed="rId3"/>
          <a:stretch>
            <a:fillRect/>
          </a:stretch>
        </p:blipFill>
        <p:spPr>
          <a:xfrm>
            <a:off x="361324" y="2772145"/>
            <a:ext cx="8182266" cy="1148022"/>
          </a:xfrm>
          <a:prstGeom prst="rect">
            <a:avLst/>
          </a:prstGeom>
        </p:spPr>
      </p:pic>
    </p:spTree>
    <p:extLst>
      <p:ext uri="{BB962C8B-B14F-4D97-AF65-F5344CB8AC3E}">
        <p14:creationId xmlns="" xmlns:p14="http://schemas.microsoft.com/office/powerpoint/2010/main" val="25225091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99631"/>
            <a:ext cx="8345488" cy="731837"/>
          </a:xfrm>
        </p:spPr>
        <p:txBody>
          <a:bodyPr/>
          <a:lstStyle/>
          <a:p>
            <a:pPr rtl="0"/>
            <a:r>
              <a:rPr lang="es-419" sz="1600" dirty="0"/>
              <a:t>Mantenimiento de archivos del </a:t>
            </a:r>
            <a:r>
              <a:rPr lang="es-419" sz="1600" dirty="0" err="1"/>
              <a:t>router</a:t>
            </a:r>
            <a:r>
              <a:rPr lang="es-419" sz="1600" dirty="0"/>
              <a:t> y del </a:t>
            </a:r>
            <a:r>
              <a:rPr lang="es-419" sz="1600" dirty="0" err="1"/>
              <a:t>switch</a:t>
            </a:r>
            <a:r>
              <a:rPr lang="en-US" dirty="0"/>
              <a:t/>
            </a:r>
            <a:br>
              <a:rPr lang="en-US" dirty="0"/>
            </a:br>
            <a:r>
              <a:rPr lang="es-419" sz="2400" dirty="0"/>
              <a:t>Uso de USB para realizar copias de seguridad y restaurar una configuración</a:t>
            </a:r>
          </a:p>
        </p:txBody>
      </p:sp>
      <p:sp>
        <p:nvSpPr>
          <p:cNvPr id="5" name="Content Placeholder 4">
            <a:extLst>
              <a:ext uri="{FF2B5EF4-FFF2-40B4-BE49-F238E27FC236}">
                <a16:creationId xmlns="" xmlns:a16="http://schemas.microsoft.com/office/drawing/2014/main" id="{3A8BA0F2-43E5-5840-B12D-29068B0E71EA}"/>
              </a:ext>
            </a:extLst>
          </p:cNvPr>
          <p:cNvSpPr>
            <a:spLocks noGrp="1"/>
          </p:cNvSpPr>
          <p:nvPr>
            <p:ph idx="1"/>
          </p:nvPr>
        </p:nvSpPr>
        <p:spPr>
          <a:xfrm>
            <a:off x="474661" y="919956"/>
            <a:ext cx="8280057" cy="1839913"/>
          </a:xfrm>
        </p:spPr>
        <p:txBody>
          <a:bodyPr/>
          <a:lstStyle/>
          <a:p>
            <a:pPr marL="285750" indent="-285750" algn="l" rtl="0">
              <a:buFont typeface="Arial" panose="020B0604020202020204" pitchFamily="34" charset="0"/>
              <a:buChar char="•"/>
            </a:pPr>
            <a:r>
              <a:rPr lang="es-419" sz="1600" b="1" dirty="0">
                <a:solidFill>
                  <a:srgbClr val="000000"/>
                </a:solidFill>
              </a:rPr>
              <a:t>Ejecute el comando show file </a:t>
            </a:r>
            <a:r>
              <a:rPr lang="es-419" sz="1600" b="1" dirty="0" err="1">
                <a:solidFill>
                  <a:srgbClr val="000000"/>
                </a:solidFill>
              </a:rPr>
              <a:t>systems</a:t>
            </a:r>
            <a:r>
              <a:rPr lang="es-419" sz="1600" dirty="0">
                <a:solidFill>
                  <a:srgbClr val="000000"/>
                </a:solidFill>
              </a:rPr>
              <a:t> para verificar que la unidad USB está allí y confirmar su nombre. Para este ejemplo, el sistema de archivos USB se denomina </a:t>
            </a:r>
            <a:r>
              <a:rPr lang="es-419" sz="1600" b="1" dirty="0">
                <a:solidFill>
                  <a:srgbClr val="000000"/>
                </a:solidFill>
              </a:rPr>
              <a:t>usbflash0:</a:t>
            </a:r>
            <a:r>
              <a:rPr lang="es-419" sz="1600" dirty="0">
                <a:solidFill>
                  <a:srgbClr val="000000"/>
                </a:solidFill>
              </a:rPr>
              <a:t>.</a:t>
            </a:r>
          </a:p>
          <a:p>
            <a:pPr marL="285750" indent="-285750" algn="l" rtl="0">
              <a:buFont typeface="Arial" panose="020B0604020202020204" pitchFamily="34" charset="0"/>
              <a:buChar char="•"/>
            </a:pPr>
            <a:r>
              <a:rPr lang="es-419" sz="1600" dirty="0">
                <a:solidFill>
                  <a:srgbClr val="000000"/>
                </a:solidFill>
              </a:rPr>
              <a:t>Utilice el comando </a:t>
            </a:r>
            <a:r>
              <a:rPr lang="es-419" sz="1600" b="1" dirty="0" err="1">
                <a:solidFill>
                  <a:srgbClr val="000000"/>
                </a:solidFill>
              </a:rPr>
              <a:t>copy</a:t>
            </a:r>
            <a:r>
              <a:rPr lang="es-419" sz="1600" b="1" dirty="0">
                <a:solidFill>
                  <a:srgbClr val="000000"/>
                </a:solidFill>
              </a:rPr>
              <a:t> run usbflash0:</a:t>
            </a:r>
            <a:r>
              <a:rPr lang="es-419" sz="1600" i="1" dirty="0">
                <a:solidFill>
                  <a:srgbClr val="000000"/>
                </a:solidFill>
              </a:rPr>
              <a:t>/</a:t>
            </a:r>
            <a:r>
              <a:rPr lang="es-419" sz="1600" dirty="0">
                <a:solidFill>
                  <a:srgbClr val="000000"/>
                </a:solidFill>
              </a:rPr>
              <a:t> para copiar el archivo de configuración en la unidad flash USB. Asegúrese de utilizar el nombre de la unidad flash tal como se indica en el sistema de archivos. La barra es optativa, pero indica el directorio raíz de la unidad flash USB.</a:t>
            </a:r>
          </a:p>
          <a:p>
            <a:pPr marL="285750" indent="-285750" algn="l" rtl="0">
              <a:buFont typeface="Arial" panose="020B0604020202020204" pitchFamily="34" charset="0"/>
              <a:buChar char="•"/>
            </a:pPr>
            <a:r>
              <a:rPr lang="es-419" sz="1600" dirty="0">
                <a:solidFill>
                  <a:srgbClr val="000000"/>
                </a:solidFill>
              </a:rPr>
              <a:t>El IOS le solicitará el nombre de archivo. Si el archivo ya existe en la unidad flash USB, el </a:t>
            </a:r>
            <a:r>
              <a:rPr lang="es-419" sz="1600" dirty="0" err="1">
                <a:solidFill>
                  <a:srgbClr val="000000"/>
                </a:solidFill>
              </a:rPr>
              <a:t>router</a:t>
            </a:r>
            <a:r>
              <a:rPr lang="es-419" sz="1600" dirty="0">
                <a:solidFill>
                  <a:srgbClr val="000000"/>
                </a:solidFill>
              </a:rPr>
              <a:t> solicitará que se sobrescriba.</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 xmlns:a16="http://schemas.microsoft.com/office/drawing/2014/main" id="{3B003A9D-B5E7-C747-B70A-6B43EAD25FA7}"/>
              </a:ext>
            </a:extLst>
          </p:cNvPr>
          <p:cNvSpPr/>
          <p:nvPr/>
        </p:nvSpPr>
        <p:spPr>
          <a:xfrm>
            <a:off x="715956" y="3303587"/>
            <a:ext cx="7797468" cy="1600438"/>
          </a:xfrm>
          <a:prstGeom prst="rect">
            <a:avLst/>
          </a:prstGeom>
          <a:solidFill>
            <a:srgbClr val="000000"/>
          </a:solidFill>
        </p:spPr>
        <p:txBody>
          <a:bodyPr wrap="square">
            <a:spAutoFit/>
          </a:bodyPr>
          <a:lstStyle/>
          <a:p>
            <a:pPr rtl="0"/>
            <a:r>
              <a:rPr lang="es-419" sz="1400" dirty="0">
                <a:solidFill>
                  <a:srgbClr val="DFDFDF"/>
                </a:solidFill>
                <a:latin typeface="Courier New" panose="02070309020205020404" pitchFamily="49" charset="0"/>
              </a:rPr>
              <a:t>R1# </a:t>
            </a:r>
            <a:r>
              <a:rPr lang="es-419" sz="1400" b="1" dirty="0" err="1">
                <a:solidFill>
                  <a:srgbClr val="FFFFFF"/>
                </a:solidFill>
                <a:latin typeface="Courier New" panose="02070309020205020404" pitchFamily="49" charset="0"/>
              </a:rPr>
              <a:t>copy</a:t>
            </a:r>
            <a:r>
              <a:rPr lang="es-419" sz="1400" b="1" dirty="0">
                <a:solidFill>
                  <a:srgbClr val="FFFFFF"/>
                </a:solidFill>
                <a:latin typeface="Courier New" panose="02070309020205020404" pitchFamily="49" charset="0"/>
              </a:rPr>
              <a:t> running-</a:t>
            </a:r>
            <a:r>
              <a:rPr lang="es-419" sz="1400" b="1" dirty="0" err="1">
                <a:solidFill>
                  <a:srgbClr val="FFFFFF"/>
                </a:solidFill>
                <a:latin typeface="Courier New" panose="02070309020205020404" pitchFamily="49" charset="0"/>
              </a:rPr>
              <a:t>config</a:t>
            </a:r>
            <a:r>
              <a:rPr lang="es-419" sz="1400" b="1" dirty="0">
                <a:solidFill>
                  <a:srgbClr val="FFFFFF"/>
                </a:solidFill>
                <a:latin typeface="Courier New" panose="02070309020205020404" pitchFamily="49" charset="0"/>
              </a:rPr>
              <a:t> usbflash0: </a:t>
            </a:r>
          </a:p>
          <a:p>
            <a:pPr rtl="0"/>
            <a:r>
              <a:rPr lang="es-419" sz="1400" dirty="0" err="1">
                <a:solidFill>
                  <a:srgbClr val="DFDFDF"/>
                </a:solidFill>
                <a:latin typeface="Courier New" panose="02070309020205020404" pitchFamily="49" charset="0"/>
              </a:rPr>
              <a:t>Destination</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filename</a:t>
            </a:r>
            <a:r>
              <a:rPr lang="es-419" sz="1400" dirty="0">
                <a:solidFill>
                  <a:srgbClr val="DFDFDF"/>
                </a:solidFill>
                <a:latin typeface="Courier New" panose="02070309020205020404" pitchFamily="49" charset="0"/>
              </a:rPr>
              <a:t> [running-</a:t>
            </a:r>
            <a:r>
              <a:rPr lang="es-419" sz="1400" dirty="0" err="1">
                <a:solidFill>
                  <a:srgbClr val="DFDFDF"/>
                </a:solidFill>
                <a:latin typeface="Courier New" panose="02070309020205020404" pitchFamily="49" charset="0"/>
              </a:rPr>
              <a:t>config</a:t>
            </a:r>
            <a:r>
              <a:rPr lang="es-419" sz="1400" dirty="0">
                <a:solidFill>
                  <a:srgbClr val="DFDFDF"/>
                </a:solidFill>
                <a:latin typeface="Courier New" panose="02070309020205020404" pitchFamily="49" charset="0"/>
              </a:rPr>
              <a:t>]? Configuración R1- </a:t>
            </a:r>
          </a:p>
          <a:p>
            <a:pPr rtl="0"/>
            <a:r>
              <a:rPr lang="es-419" sz="1400" dirty="0">
                <a:solidFill>
                  <a:srgbClr val="DFDFDF"/>
                </a:solidFill>
                <a:latin typeface="Courier New" panose="02070309020205020404" pitchFamily="49" charset="0"/>
              </a:rPr>
              <a:t>%</a:t>
            </a:r>
            <a:r>
              <a:rPr lang="es-419" sz="1400" dirty="0" err="1">
                <a:solidFill>
                  <a:srgbClr val="DFDFDF"/>
                </a:solidFill>
                <a:latin typeface="Courier New" panose="02070309020205020404" pitchFamily="49" charset="0"/>
              </a:rPr>
              <a:t>Warning:There</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is</a:t>
            </a:r>
            <a:r>
              <a:rPr lang="es-419" sz="1400" dirty="0">
                <a:solidFill>
                  <a:srgbClr val="DFDFDF"/>
                </a:solidFill>
                <a:latin typeface="Courier New" panose="02070309020205020404" pitchFamily="49" charset="0"/>
              </a:rPr>
              <a:t> a file </a:t>
            </a:r>
            <a:r>
              <a:rPr lang="es-419" sz="1400" dirty="0" err="1">
                <a:solidFill>
                  <a:srgbClr val="DFDFDF"/>
                </a:solidFill>
                <a:latin typeface="Courier New" panose="02070309020205020404" pitchFamily="49" charset="0"/>
              </a:rPr>
              <a:t>already</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existing</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with</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this</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name</a:t>
            </a:r>
            <a:r>
              <a:rPr lang="es-419" sz="1400" dirty="0">
                <a:solidFill>
                  <a:srgbClr val="DFDFDF"/>
                </a:solidFill>
                <a:latin typeface="Courier New" panose="02070309020205020404" pitchFamily="49" charset="0"/>
              </a:rPr>
              <a:t> </a:t>
            </a:r>
          </a:p>
          <a:p>
            <a:pPr rtl="0"/>
            <a:r>
              <a:rPr lang="es-419" sz="1400" dirty="0">
                <a:solidFill>
                  <a:srgbClr val="DFDFDF"/>
                </a:solidFill>
                <a:latin typeface="Courier New" panose="02070309020205020404" pitchFamily="49" charset="0"/>
              </a:rPr>
              <a:t>Do </a:t>
            </a:r>
            <a:r>
              <a:rPr lang="es-419" sz="1400" dirty="0" err="1">
                <a:solidFill>
                  <a:srgbClr val="DFDFDF"/>
                </a:solidFill>
                <a:latin typeface="Courier New" panose="02070309020205020404" pitchFamily="49" charset="0"/>
              </a:rPr>
              <a:t>you</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want</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to</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over</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write</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confirm</a:t>
            </a:r>
            <a:r>
              <a:rPr lang="es-419"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pPr rtl="0"/>
            <a:r>
              <a:rPr lang="es-419" sz="1400" dirty="0">
                <a:solidFill>
                  <a:srgbClr val="DFDFDF"/>
                </a:solidFill>
                <a:latin typeface="Courier New" panose="02070309020205020404" pitchFamily="49" charset="0"/>
              </a:rPr>
              <a:t>5024 bytes copiados en 1.796 segundos (2797 bytes/</a:t>
            </a:r>
            <a:r>
              <a:rPr lang="es-419" sz="1400" dirty="0" err="1">
                <a:solidFill>
                  <a:srgbClr val="DFDFDF"/>
                </a:solidFill>
                <a:latin typeface="Courier New" panose="02070309020205020404" pitchFamily="49" charset="0"/>
              </a:rPr>
              <a:t>seg</a:t>
            </a:r>
            <a:r>
              <a:rPr lang="es-419" sz="1400" dirty="0">
                <a:solidFill>
                  <a:srgbClr val="DFDFDF"/>
                </a:solidFill>
                <a:latin typeface="Courier New" panose="02070309020205020404" pitchFamily="49" charset="0"/>
              </a:rPr>
              <a:t>) </a:t>
            </a:r>
          </a:p>
          <a:p>
            <a:pPr rtl="0"/>
            <a:r>
              <a:rPr lang="es-419" sz="1400" dirty="0">
                <a:solidFill>
                  <a:srgbClr val="DFDFDF"/>
                </a:solidFill>
                <a:latin typeface="Courier New" panose="02070309020205020404" pitchFamily="49" charset="0"/>
              </a:rPr>
              <a:t>R1#</a:t>
            </a:r>
          </a:p>
        </p:txBody>
      </p:sp>
    </p:spTree>
    <p:extLst>
      <p:ext uri="{BB962C8B-B14F-4D97-AF65-F5344CB8AC3E}">
        <p14:creationId xmlns="" xmlns:p14="http://schemas.microsoft.com/office/powerpoint/2010/main" val="41184917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155559"/>
            <a:ext cx="8345488" cy="731837"/>
          </a:xfrm>
        </p:spPr>
        <p:txBody>
          <a:bodyPr/>
          <a:lstStyle/>
          <a:p>
            <a:pPr rtl="0"/>
            <a:r>
              <a:rPr lang="es-419" sz="1600" dirty="0"/>
              <a:t>Mantenimiento de archivos del </a:t>
            </a:r>
            <a:r>
              <a:rPr lang="es-419" sz="1600" dirty="0" err="1"/>
              <a:t>router</a:t>
            </a:r>
            <a:r>
              <a:rPr lang="es-419" sz="1600" dirty="0"/>
              <a:t> y del </a:t>
            </a:r>
            <a:r>
              <a:rPr lang="es-419" sz="1600" dirty="0" err="1"/>
              <a:t>switch</a:t>
            </a:r>
            <a:r>
              <a:rPr lang="en-US" dirty="0"/>
              <a:t/>
            </a:r>
            <a:br>
              <a:rPr lang="en-US" dirty="0"/>
            </a:br>
            <a:r>
              <a:rPr lang="es-419" sz="2400" dirty="0"/>
              <a:t>Uso de USB para realizar copias de seguridad y restaurar una configuración (Cont.)</a:t>
            </a:r>
          </a:p>
        </p:txBody>
      </p:sp>
      <p:sp>
        <p:nvSpPr>
          <p:cNvPr id="5" name="Content Placeholder 4">
            <a:extLst>
              <a:ext uri="{FF2B5EF4-FFF2-40B4-BE49-F238E27FC236}">
                <a16:creationId xmlns="" xmlns:a16="http://schemas.microsoft.com/office/drawing/2014/main" id="{3A8BA0F2-43E5-5840-B12D-29068B0E71EA}"/>
              </a:ext>
            </a:extLst>
          </p:cNvPr>
          <p:cNvSpPr>
            <a:spLocks noGrp="1"/>
          </p:cNvSpPr>
          <p:nvPr>
            <p:ph idx="1"/>
          </p:nvPr>
        </p:nvSpPr>
        <p:spPr>
          <a:xfrm>
            <a:off x="351595" y="951972"/>
            <a:ext cx="3821149" cy="3689897"/>
          </a:xfrm>
        </p:spPr>
        <p:txBody>
          <a:bodyPr/>
          <a:lstStyle/>
          <a:p>
            <a:pPr marL="0" indent="0" algn="l" rtl="0"/>
            <a:r>
              <a:rPr lang="es-419" sz="1600" dirty="0">
                <a:solidFill>
                  <a:srgbClr val="000000"/>
                </a:solidFill>
              </a:rPr>
              <a:t>Utilice el comando </a:t>
            </a:r>
            <a:r>
              <a:rPr lang="es-419" sz="1600" b="1" dirty="0" err="1">
                <a:solidFill>
                  <a:srgbClr val="000000"/>
                </a:solidFill>
              </a:rPr>
              <a:t>dir</a:t>
            </a:r>
            <a:r>
              <a:rPr lang="es-419" sz="1600" dirty="0">
                <a:solidFill>
                  <a:srgbClr val="000000"/>
                </a:solidFill>
              </a:rPr>
              <a:t> para ver el archivo en la unidad USB, y el </a:t>
            </a:r>
            <a:r>
              <a:rPr lang="es-419" sz="1600" dirty="0" err="1">
                <a:solidFill>
                  <a:srgbClr val="000000"/>
                </a:solidFill>
              </a:rPr>
              <a:t>comand</a:t>
            </a:r>
            <a:r>
              <a:rPr lang="es-419" sz="1600" dirty="0">
                <a:solidFill>
                  <a:srgbClr val="000000"/>
                </a:solidFill>
              </a:rPr>
              <a:t> </a:t>
            </a:r>
            <a:r>
              <a:rPr lang="es-419" sz="1600" b="1" dirty="0">
                <a:solidFill>
                  <a:srgbClr val="000000"/>
                </a:solidFill>
              </a:rPr>
              <a:t>more</a:t>
            </a:r>
            <a:r>
              <a:rPr lang="es-419" sz="1600" dirty="0">
                <a:solidFill>
                  <a:srgbClr val="000000"/>
                </a:solidFill>
              </a:rPr>
              <a:t> para ver el contenido</a:t>
            </a:r>
          </a:p>
          <a:p>
            <a:pPr marL="0" indent="0" algn="l"/>
            <a:endParaRPr lang="en-US" sz="1600" dirty="0">
              <a:solidFill>
                <a:srgbClr val="000000"/>
              </a:solidFill>
            </a:endParaRPr>
          </a:p>
          <a:p>
            <a:pPr marL="0" indent="0" algn="l" rtl="0"/>
            <a:r>
              <a:rPr lang="es-419" sz="1600" dirty="0">
                <a:solidFill>
                  <a:srgbClr val="000000"/>
                </a:solidFill>
              </a:rPr>
              <a:t>Para restaurar configuraciones con una unidad flash USB, será necesario editar el archivo USB R1-Config con un editor de texto. Suponiendo que el nombre del archivo es </a:t>
            </a:r>
            <a:r>
              <a:rPr lang="es-419" sz="1600" b="1" dirty="0">
                <a:solidFill>
                  <a:srgbClr val="000000"/>
                </a:solidFill>
              </a:rPr>
              <a:t>R1-Config</a:t>
            </a:r>
            <a:r>
              <a:rPr lang="es-419" sz="1600" dirty="0">
                <a:solidFill>
                  <a:srgbClr val="000000"/>
                </a:solidFill>
              </a:rPr>
              <a:t>, use el comando </a:t>
            </a:r>
            <a:r>
              <a:rPr lang="es-419" sz="1600" b="1" dirty="0" err="1">
                <a:solidFill>
                  <a:srgbClr val="000000"/>
                </a:solidFill>
              </a:rPr>
              <a:t>copy</a:t>
            </a:r>
            <a:r>
              <a:rPr lang="es-419" sz="1600" b="1" dirty="0">
                <a:solidFill>
                  <a:srgbClr val="000000"/>
                </a:solidFill>
              </a:rPr>
              <a:t> usbflash0:/R1-Config</a:t>
            </a:r>
            <a:r>
              <a:rPr lang="es-419" sz="1600" dirty="0">
                <a:solidFill>
                  <a:srgbClr val="000000"/>
                </a:solidFill>
              </a:rPr>
              <a:t> </a:t>
            </a:r>
            <a:r>
              <a:rPr lang="es-419" sz="1600" i="1" dirty="0">
                <a:solidFill>
                  <a:srgbClr val="000000"/>
                </a:solidFill>
              </a:rPr>
              <a:t>running-</a:t>
            </a:r>
            <a:r>
              <a:rPr lang="es-419" sz="1600" i="1" dirty="0" err="1">
                <a:solidFill>
                  <a:srgbClr val="000000"/>
                </a:solidFill>
              </a:rPr>
              <a:t>config</a:t>
            </a:r>
            <a:r>
              <a:rPr lang="es-419" sz="1600" dirty="0">
                <a:solidFill>
                  <a:srgbClr val="000000"/>
                </a:solidFill>
              </a:rPr>
              <a:t> para restaurar una configuración en ejecución.</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 xmlns:a16="http://schemas.microsoft.com/office/drawing/2014/main" id="{49C15FF8-4220-804D-8EDC-94BFDC948F24}"/>
              </a:ext>
            </a:extLst>
          </p:cNvPr>
          <p:cNvPicPr>
            <a:picLocks noChangeAspect="1"/>
          </p:cNvPicPr>
          <p:nvPr/>
        </p:nvPicPr>
        <p:blipFill>
          <a:blip r:embed="rId3"/>
          <a:stretch>
            <a:fillRect/>
          </a:stretch>
        </p:blipFill>
        <p:spPr>
          <a:xfrm>
            <a:off x="4344914" y="731837"/>
            <a:ext cx="4049676" cy="3910032"/>
          </a:xfrm>
          <a:prstGeom prst="rect">
            <a:avLst/>
          </a:prstGeom>
        </p:spPr>
      </p:pic>
    </p:spTree>
    <p:extLst>
      <p:ext uri="{BB962C8B-B14F-4D97-AF65-F5344CB8AC3E}">
        <p14:creationId xmlns="" xmlns:p14="http://schemas.microsoft.com/office/powerpoint/2010/main" val="1254951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Procedimientos de recuperación de contraseña</a:t>
            </a:r>
          </a:p>
        </p:txBody>
      </p:sp>
      <p:sp>
        <p:nvSpPr>
          <p:cNvPr id="6" name="Content Placeholder 5">
            <a:extLst>
              <a:ext uri="{FF2B5EF4-FFF2-40B4-BE49-F238E27FC236}">
                <a16:creationId xmlns="" xmlns:a16="http://schemas.microsoft.com/office/drawing/2014/main" id="{7D00FBAB-9A89-6F40-95D1-264538B637D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Las contraseñas de los dispositivos se utilizan para evitar el acceso no autorizado. Las contraseñas encriptadas, como las contraseñas generadas mediante "enable secret", se deben reemplazar después de su recuperación. Dependiendo del dispositivo, el procedimiento detallado para la recuperación de contraseña varía. </a:t>
            </a:r>
          </a:p>
          <a:p>
            <a:pPr marL="0" indent="0" algn="l" rtl="0"/>
            <a:r>
              <a:rPr lang="es-419" sz="1600">
                <a:solidFill>
                  <a:srgbClr val="000000"/>
                </a:solidFill>
              </a:rPr>
              <a:t>Sin embargo, todos los procedimientos de recuperación de contraseña siguen el mismo principio:</a:t>
            </a:r>
          </a:p>
          <a:p>
            <a:pPr marL="0" indent="0" algn="l" rtl="0"/>
            <a:r>
              <a:rPr lang="es-419" sz="1600" b="1">
                <a:solidFill>
                  <a:srgbClr val="000000"/>
                </a:solidFill>
              </a:rPr>
              <a:t>Paso 1</a:t>
            </a:r>
            <a:r>
              <a:rPr lang="es-419" sz="1600">
                <a:solidFill>
                  <a:srgbClr val="000000"/>
                </a:solidFill>
              </a:rPr>
              <a:t>. Ingrese en el modo ROMMON.</a:t>
            </a:r>
            <a:r>
              <a:rPr lang="en-US" sz="1600" dirty="0">
                <a:solidFill>
                  <a:srgbClr val="000000"/>
                </a:solidFill>
              </a:rPr>
              <a:t/>
            </a:r>
            <a:br>
              <a:rPr lang="en-US" sz="1600" dirty="0">
                <a:solidFill>
                  <a:srgbClr val="000000"/>
                </a:solidFill>
              </a:rPr>
            </a:br>
            <a:r>
              <a:rPr lang="es-419" sz="1600" b="1">
                <a:solidFill>
                  <a:srgbClr val="000000"/>
                </a:solidFill>
              </a:rPr>
              <a:t>Paso 2</a:t>
            </a:r>
            <a:r>
              <a:rPr lang="es-419" sz="1600">
                <a:solidFill>
                  <a:srgbClr val="000000"/>
                </a:solidFill>
              </a:rPr>
              <a:t>. Cambie el registro de configuración.</a:t>
            </a:r>
            <a:r>
              <a:rPr lang="en-US" sz="1600" dirty="0">
                <a:solidFill>
                  <a:srgbClr val="000000"/>
                </a:solidFill>
              </a:rPr>
              <a:t/>
            </a:r>
            <a:br>
              <a:rPr lang="en-US" sz="1600" dirty="0">
                <a:solidFill>
                  <a:srgbClr val="000000"/>
                </a:solidFill>
              </a:rPr>
            </a:br>
            <a:r>
              <a:rPr lang="es-419" sz="1600" b="1">
                <a:solidFill>
                  <a:srgbClr val="000000"/>
                </a:solidFill>
              </a:rPr>
              <a:t>Paso 3</a:t>
            </a:r>
            <a:r>
              <a:rPr lang="es-419" sz="1600">
                <a:solidFill>
                  <a:srgbClr val="000000"/>
                </a:solidFill>
              </a:rPr>
              <a:t>. Copie el startup-config en la running-config.</a:t>
            </a:r>
            <a:r>
              <a:rPr lang="en-US" sz="1600" dirty="0">
                <a:solidFill>
                  <a:srgbClr val="000000"/>
                </a:solidFill>
              </a:rPr>
              <a:t/>
            </a:r>
            <a:br>
              <a:rPr lang="en-US" sz="1600" dirty="0">
                <a:solidFill>
                  <a:srgbClr val="000000"/>
                </a:solidFill>
              </a:rPr>
            </a:br>
            <a:r>
              <a:rPr lang="es-419" sz="1600" b="1">
                <a:solidFill>
                  <a:srgbClr val="000000"/>
                </a:solidFill>
              </a:rPr>
              <a:t>Paso 4</a:t>
            </a:r>
            <a:r>
              <a:rPr lang="es-419" sz="1600">
                <a:solidFill>
                  <a:srgbClr val="000000"/>
                </a:solidFill>
              </a:rPr>
              <a:t>. Cambie la contraseña.</a:t>
            </a:r>
            <a:r>
              <a:rPr lang="en-US" sz="1600" dirty="0">
                <a:solidFill>
                  <a:srgbClr val="000000"/>
                </a:solidFill>
              </a:rPr>
              <a:t/>
            </a:r>
            <a:br>
              <a:rPr lang="en-US" sz="1600" dirty="0">
                <a:solidFill>
                  <a:srgbClr val="000000"/>
                </a:solidFill>
              </a:rPr>
            </a:br>
            <a:r>
              <a:rPr lang="es-419" sz="1600" b="1">
                <a:solidFill>
                  <a:srgbClr val="000000"/>
                </a:solidFill>
              </a:rPr>
              <a:t>Paso 5</a:t>
            </a:r>
            <a:r>
              <a:rPr lang="es-419" sz="1600">
                <a:solidFill>
                  <a:srgbClr val="000000"/>
                </a:solidFill>
              </a:rPr>
              <a:t>. Guarde el running-config como el nuevo startup-config. </a:t>
            </a:r>
            <a:r>
              <a:rPr lang="en-US" sz="1600" dirty="0">
                <a:solidFill>
                  <a:srgbClr val="000000"/>
                </a:solidFill>
              </a:rPr>
              <a:t/>
            </a:r>
            <a:br>
              <a:rPr lang="en-US" sz="1600" dirty="0">
                <a:solidFill>
                  <a:srgbClr val="000000"/>
                </a:solidFill>
              </a:rPr>
            </a:br>
            <a:r>
              <a:rPr lang="es-419" sz="1600" b="1">
                <a:solidFill>
                  <a:srgbClr val="000000"/>
                </a:solidFill>
              </a:rPr>
              <a:t>Paso 6</a:t>
            </a:r>
            <a:r>
              <a:rPr lang="es-419" sz="1600">
                <a:solidFill>
                  <a:srgbClr val="000000"/>
                </a:solidFill>
              </a:rPr>
              <a:t>. Reinicie el dispositivo.</a:t>
            </a:r>
          </a:p>
          <a:p>
            <a:pPr marL="0" indent="0" algn="l"/>
            <a:endParaRPr lang="en-US" sz="1600" dirty="0">
              <a:solidFill>
                <a:srgbClr val="000000"/>
              </a:solidFill>
            </a:endParaRPr>
          </a:p>
        </p:txBody>
      </p:sp>
    </p:spTree>
    <p:extLst>
      <p:ext uri="{BB962C8B-B14F-4D97-AF65-F5344CB8AC3E}">
        <p14:creationId xmlns="" xmlns:p14="http://schemas.microsoft.com/office/powerpoint/2010/main" val="619737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Procedimientos para recuperación de contraseñas</a:t>
            </a:r>
          </a:p>
        </p:txBody>
      </p:sp>
      <p:sp>
        <p:nvSpPr>
          <p:cNvPr id="4" name="Content Placeholder 3">
            <a:extLst>
              <a:ext uri="{FF2B5EF4-FFF2-40B4-BE49-F238E27FC236}">
                <a16:creationId xmlns="" xmlns:a16="http://schemas.microsoft.com/office/drawing/2014/main" id="{F2FF3109-185A-EC42-B199-443419D378FE}"/>
              </a:ext>
            </a:extLst>
          </p:cNvPr>
          <p:cNvSpPr>
            <a:spLocks noGrp="1"/>
          </p:cNvSpPr>
          <p:nvPr>
            <p:ph idx="1"/>
          </p:nvPr>
        </p:nvSpPr>
        <p:spPr>
          <a:xfrm>
            <a:off x="474662" y="731837"/>
            <a:ext cx="8280057" cy="1077219"/>
          </a:xfrm>
        </p:spPr>
        <p:txBody>
          <a:bodyPr/>
          <a:lstStyle/>
          <a:p>
            <a:pPr marL="0" indent="0" algn="l" rtl="0"/>
            <a:r>
              <a:rPr lang="es-419" sz="1600" b="1">
                <a:solidFill>
                  <a:srgbClr val="000000"/>
                </a:solidFill>
              </a:rPr>
              <a:t>Paso 1. Ingresar en el modo ROMMON. </a:t>
            </a:r>
            <a:r>
              <a:rPr lang="es-419" sz="1600">
                <a:solidFill>
                  <a:srgbClr val="000000"/>
                </a:solidFill>
              </a:rPr>
              <a:t>Con el acceso a la consola, el usuario puede acceder al modo ROMMON mediante una secuencia de interrupción durante el proceso de arranque o eliminando la memoria flash externa cuando el dispositivo está apagado.</a:t>
            </a:r>
            <a:r>
              <a:rPr lang="es-419" sz="1600" b="1">
                <a:solidFill>
                  <a:srgbClr val="000000"/>
                </a:solidFill>
              </a:rPr>
              <a:t> </a:t>
            </a:r>
          </a:p>
          <a:p>
            <a:pPr marL="0" indent="0" algn="l" rtl="0"/>
            <a:r>
              <a:rPr lang="es-419" sz="1600">
                <a:solidFill>
                  <a:srgbClr val="000000"/>
                </a:solidFill>
              </a:rPr>
              <a:t>Cuando se realiza correctamente, se muestra el mensaje </a:t>
            </a:r>
            <a:r>
              <a:rPr lang="es-419" sz="1600" b="1">
                <a:solidFill>
                  <a:srgbClr val="000000"/>
                </a:solidFill>
              </a:rPr>
              <a:t>rommon 1 &gt;</a:t>
            </a:r>
            <a:r>
              <a:rPr lang="es-419" sz="1600">
                <a:solidFill>
                  <a:srgbClr val="000000"/>
                </a:solidFill>
              </a:rPr>
              <a:t> , como se muestra en el ejemplo.</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 xmlns:a16="http://schemas.microsoft.com/office/drawing/2014/main" id="{74553181-127B-5749-BCE9-DDA33C41CCD2}"/>
              </a:ext>
            </a:extLst>
          </p:cNvPr>
          <p:cNvSpPr/>
          <p:nvPr/>
        </p:nvSpPr>
        <p:spPr>
          <a:xfrm>
            <a:off x="903767" y="2110085"/>
            <a:ext cx="7336466" cy="1077218"/>
          </a:xfrm>
          <a:prstGeom prst="rect">
            <a:avLst/>
          </a:prstGeom>
          <a:solidFill>
            <a:srgbClr val="000000"/>
          </a:solidFill>
          <a:ln>
            <a:solidFill>
              <a:schemeClr val="accent1"/>
            </a:solidFill>
          </a:ln>
        </p:spPr>
        <p:txBody>
          <a:bodyPr wrap="square">
            <a:spAutoFit/>
          </a:bodyPr>
          <a:lstStyle/>
          <a:p>
            <a:pPr rtl="0"/>
            <a:r>
              <a:rPr lang="es-419" sz="1600">
                <a:solidFill>
                  <a:srgbClr val="DFDFDF"/>
                </a:solidFill>
                <a:latin typeface="Courier New" panose="02070309020205020404" pitchFamily="49" charset="0"/>
              </a:rPr>
              <a:t>Readonly ROMMON initialized </a:t>
            </a:r>
          </a:p>
          <a:p>
            <a:endParaRPr lang="en-US" sz="1600" dirty="0">
              <a:solidFill>
                <a:srgbClr val="DFDFDF"/>
              </a:solidFill>
              <a:latin typeface="Courier New" panose="02070309020205020404" pitchFamily="49" charset="0"/>
            </a:endParaRPr>
          </a:p>
          <a:p>
            <a:pPr rtl="0"/>
            <a:r>
              <a:rPr lang="es-419" sz="1600">
                <a:solidFill>
                  <a:srgbClr val="DFDFDF"/>
                </a:solidFill>
                <a:latin typeface="Courier New" panose="02070309020205020404" pitchFamily="49" charset="0"/>
              </a:rPr>
              <a:t>monitor: command "boot" aborted due to user interrupt rommon 1 &gt; </a:t>
            </a:r>
          </a:p>
        </p:txBody>
      </p:sp>
    </p:spTree>
    <p:extLst>
      <p:ext uri="{BB962C8B-B14F-4D97-AF65-F5344CB8AC3E}">
        <p14:creationId xmlns="" xmlns:p14="http://schemas.microsoft.com/office/powerpoint/2010/main" val="23862541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Ejemplo de recuperación de contraseña(Cont.)</a:t>
            </a:r>
          </a:p>
        </p:txBody>
      </p:sp>
      <p:sp>
        <p:nvSpPr>
          <p:cNvPr id="6" name="Content Placeholder 5">
            <a:extLst>
              <a:ext uri="{FF2B5EF4-FFF2-40B4-BE49-F238E27FC236}">
                <a16:creationId xmlns="" xmlns:a16="http://schemas.microsoft.com/office/drawing/2014/main" id="{B9A6C98F-F5C3-3C4C-A282-C98098A7C815}"/>
              </a:ext>
            </a:extLst>
          </p:cNvPr>
          <p:cNvSpPr>
            <a:spLocks noGrp="1"/>
          </p:cNvSpPr>
          <p:nvPr>
            <p:ph idx="1"/>
          </p:nvPr>
        </p:nvSpPr>
        <p:spPr>
          <a:xfrm>
            <a:off x="474662" y="731837"/>
            <a:ext cx="8280057" cy="1839913"/>
          </a:xfrm>
        </p:spPr>
        <p:txBody>
          <a:bodyPr/>
          <a:lstStyle/>
          <a:p>
            <a:pPr marL="0" indent="0" algn="l" rtl="0"/>
            <a:r>
              <a:rPr lang="es-419" sz="1600" b="1">
                <a:solidFill>
                  <a:srgbClr val="000000"/>
                </a:solidFill>
              </a:rPr>
              <a:t>Paso 2. Cambiar el registro de configuración. </a:t>
            </a:r>
            <a:r>
              <a:rPr lang="es-419" sz="1600">
                <a:solidFill>
                  <a:srgbClr val="000000"/>
                </a:solidFill>
              </a:rPr>
              <a:t>El  comando confreg 0x2142 permite al usuario establecer el registro de configuración en 0x2142, lo que hace que el dispositivo ignore el archivo de configuración de inicio durante el inicio. </a:t>
            </a:r>
            <a:r>
              <a:rPr lang="es-419" sz="1600" b="1">
                <a:solidFill>
                  <a:srgbClr val="000000"/>
                </a:solidFill>
              </a:rPr>
              <a:t> </a:t>
            </a:r>
          </a:p>
          <a:p>
            <a:pPr marL="0" indent="0" algn="l" rtl="0"/>
            <a:r>
              <a:rPr lang="es-419" sz="1600">
                <a:solidFill>
                  <a:srgbClr val="000000"/>
                </a:solidFill>
              </a:rPr>
              <a:t>Después de establecer el registro de configuración en 0x2142, escriba </a:t>
            </a:r>
            <a:r>
              <a:rPr lang="es-419" sz="1600" b="1">
                <a:solidFill>
                  <a:srgbClr val="000000"/>
                </a:solidFill>
              </a:rPr>
              <a:t>reset</a:t>
            </a:r>
            <a:r>
              <a:rPr lang="es-419" sz="1600">
                <a:solidFill>
                  <a:srgbClr val="000000"/>
                </a:solidFill>
              </a:rPr>
              <a:t> en el indicador para reiniciar el dispositivo. Introduzca la secuencia de interrupción mientras el dispositivo esté reiniciando y descomprimiendo el IOS. El ejemplo muestra la salida del terminal de un router 1941 en el modo ROMMON después de usar una secuencia de interrupción durante el proceso de arranque.</a:t>
            </a:r>
          </a:p>
          <a:p>
            <a:pPr marL="0" indent="0" algn="l"/>
            <a:endParaRPr lang="en-US" sz="1600" dirty="0">
              <a:solidFill>
                <a:srgbClr val="000000"/>
              </a:solidFill>
            </a:endParaRPr>
          </a:p>
        </p:txBody>
      </p:sp>
      <p:sp>
        <p:nvSpPr>
          <p:cNvPr id="7" name="Rectangle 6">
            <a:extLst>
              <a:ext uri="{FF2B5EF4-FFF2-40B4-BE49-F238E27FC236}">
                <a16:creationId xmlns="" xmlns:a16="http://schemas.microsoft.com/office/drawing/2014/main" id="{5A990C45-165C-AC4F-A533-448CCE688682}"/>
              </a:ext>
            </a:extLst>
          </p:cNvPr>
          <p:cNvSpPr/>
          <p:nvPr/>
        </p:nvSpPr>
        <p:spPr>
          <a:xfrm>
            <a:off x="1201479" y="2943960"/>
            <a:ext cx="7144009" cy="1600438"/>
          </a:xfrm>
          <a:prstGeom prst="rect">
            <a:avLst/>
          </a:prstGeom>
          <a:solidFill>
            <a:srgbClr val="000000"/>
          </a:solidFill>
        </p:spPr>
        <p:txBody>
          <a:bodyPr wrap="square">
            <a:spAutoFit/>
          </a:bodyPr>
          <a:lstStyle/>
          <a:p>
            <a:pPr rtl="0"/>
            <a:r>
              <a:rPr lang="es-419" sz="1400" dirty="0" err="1">
                <a:solidFill>
                  <a:srgbClr val="DFDFDF"/>
                </a:solidFill>
                <a:latin typeface="Courier New" panose="02070309020205020404" pitchFamily="49" charset="0"/>
              </a:rPr>
              <a:t>rommon</a:t>
            </a:r>
            <a:r>
              <a:rPr lang="es-419" sz="1400" dirty="0">
                <a:solidFill>
                  <a:srgbClr val="DFDFDF"/>
                </a:solidFill>
                <a:latin typeface="Courier New" panose="02070309020205020404" pitchFamily="49" charset="0"/>
              </a:rPr>
              <a:t> 1 &gt; </a:t>
            </a:r>
            <a:r>
              <a:rPr lang="es-419" sz="1400" b="1" dirty="0" err="1">
                <a:solidFill>
                  <a:srgbClr val="FFFFFF"/>
                </a:solidFill>
                <a:latin typeface="Courier New" panose="02070309020205020404" pitchFamily="49" charset="0"/>
              </a:rPr>
              <a:t>confreg</a:t>
            </a:r>
            <a:r>
              <a:rPr lang="es-419" sz="1400" b="1" dirty="0">
                <a:solidFill>
                  <a:srgbClr val="FFFFFF"/>
                </a:solidFill>
                <a:latin typeface="Courier New" panose="02070309020205020404" pitchFamily="49" charset="0"/>
              </a:rPr>
              <a:t> 0x2142</a:t>
            </a:r>
            <a:r>
              <a:rPr lang="es-419" sz="1400" dirty="0">
                <a:solidFill>
                  <a:srgbClr val="DFDFDF"/>
                </a:solidFill>
                <a:latin typeface="Courier New" panose="02070309020205020404" pitchFamily="49" charset="0"/>
              </a:rPr>
              <a:t> </a:t>
            </a:r>
          </a:p>
          <a:p>
            <a:pPr rtl="0"/>
            <a:r>
              <a:rPr lang="es-419" sz="1400" dirty="0" err="1">
                <a:solidFill>
                  <a:srgbClr val="DFDFDF"/>
                </a:solidFill>
                <a:latin typeface="Courier New" panose="02070309020205020404" pitchFamily="49" charset="0"/>
              </a:rPr>
              <a:t>rommon</a:t>
            </a:r>
            <a:r>
              <a:rPr lang="es-419" sz="1400" dirty="0">
                <a:solidFill>
                  <a:srgbClr val="DFDFDF"/>
                </a:solidFill>
                <a:latin typeface="Courier New" panose="02070309020205020404" pitchFamily="49" charset="0"/>
              </a:rPr>
              <a:t> 2 &gt; </a:t>
            </a:r>
            <a:r>
              <a:rPr lang="es-419" sz="1400" b="1" dirty="0" err="1">
                <a:solidFill>
                  <a:srgbClr val="FFFFFF"/>
                </a:solidFill>
                <a:latin typeface="Courier New" panose="02070309020205020404" pitchFamily="49" charset="0"/>
              </a:rPr>
              <a:t>reset</a:t>
            </a:r>
            <a:r>
              <a:rPr lang="es-419"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pPr rtl="0"/>
            <a:r>
              <a:rPr lang="es-419" sz="1400" dirty="0" err="1">
                <a:solidFill>
                  <a:srgbClr val="DFDFDF"/>
                </a:solidFill>
                <a:latin typeface="Courier New" panose="02070309020205020404" pitchFamily="49" charset="0"/>
              </a:rPr>
              <a:t>System</a:t>
            </a:r>
            <a:r>
              <a:rPr lang="es-419" sz="1400" dirty="0">
                <a:solidFill>
                  <a:srgbClr val="DFDFDF"/>
                </a:solidFill>
                <a:latin typeface="Courier New" panose="02070309020205020404" pitchFamily="49" charset="0"/>
              </a:rPr>
              <a:t> Bootstrap, </a:t>
            </a:r>
            <a:r>
              <a:rPr lang="es-419" sz="1400" dirty="0" err="1">
                <a:solidFill>
                  <a:srgbClr val="DFDFDF"/>
                </a:solidFill>
                <a:latin typeface="Courier New" panose="02070309020205020404" pitchFamily="49" charset="0"/>
              </a:rPr>
              <a:t>Version</a:t>
            </a:r>
            <a:r>
              <a:rPr lang="es-419" sz="1400" dirty="0">
                <a:solidFill>
                  <a:srgbClr val="DFDFDF"/>
                </a:solidFill>
                <a:latin typeface="Courier New" panose="02070309020205020404" pitchFamily="49" charset="0"/>
              </a:rPr>
              <a:t> 15.0(1r)M9, RELEASE SOFTWARE (fc1)</a:t>
            </a:r>
          </a:p>
          <a:p>
            <a:pPr rtl="0"/>
            <a:r>
              <a:rPr lang="es-419" sz="1400" dirty="0" err="1">
                <a:solidFill>
                  <a:srgbClr val="DFDFDF"/>
                </a:solidFill>
                <a:latin typeface="Courier New" panose="02070309020205020404" pitchFamily="49" charset="0"/>
              </a:rPr>
              <a:t>Technical</a:t>
            </a:r>
            <a:r>
              <a:rPr lang="es-419" sz="1400" dirty="0">
                <a:solidFill>
                  <a:srgbClr val="DFDFDF"/>
                </a:solidFill>
                <a:latin typeface="Courier New" panose="02070309020205020404" pitchFamily="49" charset="0"/>
              </a:rPr>
              <a:t> </a:t>
            </a:r>
            <a:r>
              <a:rPr lang="es-419" sz="1400" dirty="0" err="1">
                <a:solidFill>
                  <a:srgbClr val="DFDFDF"/>
                </a:solidFill>
                <a:latin typeface="Courier New" panose="02070309020205020404" pitchFamily="49" charset="0"/>
              </a:rPr>
              <a:t>Support</a:t>
            </a:r>
            <a:r>
              <a:rPr lang="es-419" sz="1400" dirty="0">
                <a:solidFill>
                  <a:srgbClr val="DFDFDF"/>
                </a:solidFill>
                <a:latin typeface="Courier New" panose="02070309020205020404" pitchFamily="49" charset="0"/>
              </a:rPr>
              <a:t>: http://www.cisco.com/techsupport </a:t>
            </a:r>
          </a:p>
          <a:p>
            <a:pPr rtl="0"/>
            <a:r>
              <a:rPr lang="es-419" sz="1400" dirty="0">
                <a:solidFill>
                  <a:srgbClr val="DFDFDF"/>
                </a:solidFill>
                <a:latin typeface="Courier New" panose="02070309020205020404" pitchFamily="49" charset="0"/>
              </a:rPr>
              <a:t>Copyright (c) 2010 </a:t>
            </a:r>
            <a:r>
              <a:rPr lang="es-419" sz="1400" dirty="0" err="1">
                <a:solidFill>
                  <a:srgbClr val="DFDFDF"/>
                </a:solidFill>
                <a:latin typeface="Courier New" panose="02070309020205020404" pitchFamily="49" charset="0"/>
              </a:rPr>
              <a:t>by</a:t>
            </a:r>
            <a:r>
              <a:rPr lang="es-419" sz="1400" dirty="0">
                <a:solidFill>
                  <a:srgbClr val="DFDFDF"/>
                </a:solidFill>
                <a:latin typeface="Courier New" panose="02070309020205020404" pitchFamily="49" charset="0"/>
              </a:rPr>
              <a:t> cisco </a:t>
            </a:r>
            <a:r>
              <a:rPr lang="es-419" sz="1400" dirty="0" err="1">
                <a:solidFill>
                  <a:srgbClr val="DFDFDF"/>
                </a:solidFill>
                <a:latin typeface="Courier New" panose="02070309020205020404" pitchFamily="49" charset="0"/>
              </a:rPr>
              <a:t>Systems</a:t>
            </a:r>
            <a:r>
              <a:rPr lang="es-419" sz="1400" dirty="0">
                <a:solidFill>
                  <a:srgbClr val="DFDFDF"/>
                </a:solidFill>
                <a:latin typeface="Courier New" panose="02070309020205020404" pitchFamily="49" charset="0"/>
              </a:rPr>
              <a:t>, Inc. </a:t>
            </a:r>
          </a:p>
          <a:p>
            <a:pPr rtl="0"/>
            <a:r>
              <a:rPr lang="es-419" sz="1400" dirty="0">
                <a:solidFill>
                  <a:srgbClr val="DFDFDF"/>
                </a:solidFill>
                <a:latin typeface="Courier New" panose="02070309020205020404" pitchFamily="49" charset="0"/>
              </a:rPr>
              <a:t>(output </a:t>
            </a:r>
            <a:r>
              <a:rPr lang="es-419" sz="1400" dirty="0" err="1">
                <a:solidFill>
                  <a:srgbClr val="DFDFDF"/>
                </a:solidFill>
                <a:latin typeface="Courier New" panose="02070309020205020404" pitchFamily="49" charset="0"/>
              </a:rPr>
              <a:t>omitted</a:t>
            </a:r>
            <a:r>
              <a:rPr lang="es-419" sz="1400" dirty="0">
                <a:solidFill>
                  <a:srgbClr val="DFDFDF"/>
                </a:solidFill>
                <a:latin typeface="Courier New" panose="02070309020205020404" pitchFamily="49" charset="0"/>
              </a:rPr>
              <a:t>)</a:t>
            </a:r>
          </a:p>
        </p:txBody>
      </p:sp>
    </p:spTree>
    <p:extLst>
      <p:ext uri="{BB962C8B-B14F-4D97-AF65-F5344CB8AC3E}">
        <p14:creationId xmlns="" xmlns:p14="http://schemas.microsoft.com/office/powerpoint/2010/main" val="21776607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Ejemplo de recuperación de contraseña(Cont.)</a:t>
            </a:r>
          </a:p>
        </p:txBody>
      </p:sp>
      <p:sp>
        <p:nvSpPr>
          <p:cNvPr id="4" name="Content Placeholder 3">
            <a:extLst>
              <a:ext uri="{FF2B5EF4-FFF2-40B4-BE49-F238E27FC236}">
                <a16:creationId xmlns="" xmlns:a16="http://schemas.microsoft.com/office/drawing/2014/main" id="{AEE27DDC-14A5-1040-AD6B-1FBE2775A81A}"/>
              </a:ext>
            </a:extLst>
          </p:cNvPr>
          <p:cNvSpPr>
            <a:spLocks noGrp="1"/>
          </p:cNvSpPr>
          <p:nvPr>
            <p:ph idx="1"/>
          </p:nvPr>
        </p:nvSpPr>
        <p:spPr>
          <a:xfrm>
            <a:off x="474662" y="731838"/>
            <a:ext cx="8280057" cy="1323440"/>
          </a:xfrm>
        </p:spPr>
        <p:txBody>
          <a:bodyPr/>
          <a:lstStyle/>
          <a:p>
            <a:pPr marL="0" indent="0" algn="l" rtl="0"/>
            <a:r>
              <a:rPr lang="es-419" sz="1600" b="1">
                <a:solidFill>
                  <a:srgbClr val="000000"/>
                </a:solidFill>
              </a:rPr>
              <a:t>Paso 3. Copie el startup-config en la running-config. </a:t>
            </a:r>
            <a:r>
              <a:rPr lang="es-419" sz="1600">
                <a:solidFill>
                  <a:srgbClr val="000000"/>
                </a:solidFill>
              </a:rPr>
              <a:t>Una vez que el dispositivo haya terminado de iniciar nuevamente, emita el comando </a:t>
            </a:r>
            <a:r>
              <a:rPr lang="es-419" sz="1600" b="1">
                <a:solidFill>
                  <a:srgbClr val="000000"/>
                </a:solidFill>
              </a:rPr>
              <a:t>copy startup-config running-config</a:t>
            </a:r>
            <a:r>
              <a:rPr lang="es-419" sz="1600">
                <a:solidFill>
                  <a:srgbClr val="000000"/>
                </a:solidFill>
              </a:rPr>
              <a:t> .</a:t>
            </a:r>
          </a:p>
          <a:p>
            <a:pPr marL="0" indent="0" algn="l" rtl="0"/>
            <a:r>
              <a:rPr lang="es-419" sz="1600">
                <a:solidFill>
                  <a:srgbClr val="000000"/>
                </a:solidFill>
              </a:rPr>
              <a:t>PRECAUCIÓN: no ingrese </a:t>
            </a:r>
            <a:r>
              <a:rPr lang="es-419" sz="1600" b="1">
                <a:solidFill>
                  <a:srgbClr val="000000"/>
                </a:solidFill>
              </a:rPr>
              <a:t>copy running-config startup-config</a:t>
            </a:r>
            <a:r>
              <a:rPr lang="es-419" sz="1600">
                <a:solidFill>
                  <a:srgbClr val="000000"/>
                </a:solidFill>
              </a:rPr>
              <a:t>. Este comando borra la configuración de inicio original.</a:t>
            </a:r>
          </a:p>
          <a:p>
            <a:pPr marL="0" indent="0" algn="l"/>
            <a:endParaRPr lang="en-US" sz="1600" dirty="0">
              <a:solidFill>
                <a:srgbClr val="000000"/>
              </a:solidFill>
            </a:endParaRPr>
          </a:p>
        </p:txBody>
      </p:sp>
      <p:sp>
        <p:nvSpPr>
          <p:cNvPr id="5" name="Rectangle 4">
            <a:extLst>
              <a:ext uri="{FF2B5EF4-FFF2-40B4-BE49-F238E27FC236}">
                <a16:creationId xmlns="" xmlns:a16="http://schemas.microsoft.com/office/drawing/2014/main" id="{A51ABB15-4737-4B42-8664-5CEA7AC0E43C}"/>
              </a:ext>
            </a:extLst>
          </p:cNvPr>
          <p:cNvSpPr/>
          <p:nvPr/>
        </p:nvSpPr>
        <p:spPr>
          <a:xfrm>
            <a:off x="1525932" y="2322184"/>
            <a:ext cx="6177516" cy="1323439"/>
          </a:xfrm>
          <a:prstGeom prst="rect">
            <a:avLst/>
          </a:prstGeom>
          <a:solidFill>
            <a:srgbClr val="000000"/>
          </a:solidFill>
        </p:spPr>
        <p:txBody>
          <a:bodyPr wrap="square">
            <a:spAutoFit/>
          </a:bodyPr>
          <a:lstStyle/>
          <a:p>
            <a:pPr rtl="0"/>
            <a:r>
              <a:rPr lang="es-419" sz="1600">
                <a:solidFill>
                  <a:srgbClr val="DFDFDF"/>
                </a:solidFill>
                <a:latin typeface="Courier New" panose="02070309020205020404" pitchFamily="49" charset="0"/>
              </a:rPr>
              <a:t>Router# </a:t>
            </a:r>
            <a:r>
              <a:rPr lang="es-419" sz="1600" b="1">
                <a:solidFill>
                  <a:srgbClr val="FFFFFF"/>
                </a:solidFill>
                <a:latin typeface="Courier New" panose="02070309020205020404" pitchFamily="49" charset="0"/>
              </a:rPr>
              <a:t>copy startup-config running-config</a:t>
            </a:r>
          </a:p>
          <a:p>
            <a:pPr rtl="0"/>
            <a:r>
              <a:rPr lang="es-419" sz="1600">
                <a:solidFill>
                  <a:srgbClr val="DFDFDF"/>
                </a:solidFill>
                <a:latin typeface="Courier New" panose="02070309020205020404" pitchFamily="49" charset="0"/>
              </a:rPr>
              <a:t>Destination filename [running-config]? </a:t>
            </a:r>
          </a:p>
          <a:p>
            <a:endParaRPr lang="en-US" sz="1600" dirty="0">
              <a:solidFill>
                <a:srgbClr val="DFDFDF"/>
              </a:solidFill>
              <a:latin typeface="Courier New" panose="02070309020205020404" pitchFamily="49" charset="0"/>
            </a:endParaRPr>
          </a:p>
          <a:p>
            <a:pPr rtl="0"/>
            <a:r>
              <a:rPr lang="es-419" sz="1600">
                <a:solidFill>
                  <a:srgbClr val="DFDFDF"/>
                </a:solidFill>
                <a:latin typeface="Courier New" panose="02070309020205020404" pitchFamily="49" charset="0"/>
              </a:rPr>
              <a:t>1450 bytes copied in 0.156 secs (9295 bytes/sec) </a:t>
            </a:r>
          </a:p>
          <a:p>
            <a:pPr rtl="0"/>
            <a:r>
              <a:rPr lang="es-419" sz="1600">
                <a:solidFill>
                  <a:srgbClr val="DFDFDF"/>
                </a:solidFill>
                <a:latin typeface="Courier New" panose="02070309020205020404" pitchFamily="49" charset="0"/>
              </a:rPr>
              <a:t>R1#</a:t>
            </a:r>
          </a:p>
        </p:txBody>
      </p:sp>
    </p:spTree>
    <p:extLst>
      <p:ext uri="{BB962C8B-B14F-4D97-AF65-F5344CB8AC3E}">
        <p14:creationId xmlns="" xmlns:p14="http://schemas.microsoft.com/office/powerpoint/2010/main" val="5751681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Ejemplo de recuperación de contraseña(Cont.)</a:t>
            </a:r>
          </a:p>
        </p:txBody>
      </p:sp>
      <p:sp>
        <p:nvSpPr>
          <p:cNvPr id="6" name="Content Placeholder 5">
            <a:extLst>
              <a:ext uri="{FF2B5EF4-FFF2-40B4-BE49-F238E27FC236}">
                <a16:creationId xmlns="" xmlns:a16="http://schemas.microsoft.com/office/drawing/2014/main" id="{C1657137-F378-FF47-9E5E-8202B5FCADC2}"/>
              </a:ext>
            </a:extLst>
          </p:cNvPr>
          <p:cNvSpPr>
            <a:spLocks noGrp="1"/>
          </p:cNvSpPr>
          <p:nvPr>
            <p:ph idx="1"/>
          </p:nvPr>
        </p:nvSpPr>
        <p:spPr>
          <a:xfrm>
            <a:off x="474662" y="731837"/>
            <a:ext cx="8280057" cy="1255989"/>
          </a:xfrm>
        </p:spPr>
        <p:txBody>
          <a:bodyPr/>
          <a:lstStyle/>
          <a:p>
            <a:pPr marL="0" indent="0" algn="l" rtl="0"/>
            <a:r>
              <a:rPr lang="es-419" sz="1600" b="1">
                <a:solidFill>
                  <a:srgbClr val="000000"/>
                </a:solidFill>
              </a:rPr>
              <a:t>Paso 4. Cambie la contraseña. </a:t>
            </a:r>
            <a:r>
              <a:rPr lang="es-419" sz="1600">
                <a:solidFill>
                  <a:srgbClr val="000000"/>
                </a:solidFill>
              </a:rPr>
              <a:t>Dado que está en el modo EXEC privilegiado, ahora puede configurar todas las contraseñas necesarias.</a:t>
            </a:r>
          </a:p>
          <a:p>
            <a:pPr marL="0" indent="0" algn="l"/>
            <a:endParaRPr lang="en-US" sz="1600" b="1" dirty="0">
              <a:solidFill>
                <a:srgbClr val="000000"/>
              </a:solidFill>
            </a:endParaRPr>
          </a:p>
          <a:p>
            <a:pPr marL="0" indent="0" algn="l" rtl="0"/>
            <a:r>
              <a:rPr lang="es-419" sz="1600" b="1">
                <a:solidFill>
                  <a:srgbClr val="000000"/>
                </a:solidFill>
              </a:rPr>
              <a:t>Nota:</a:t>
            </a:r>
            <a:r>
              <a:rPr lang="es-419" sz="1600">
                <a:solidFill>
                  <a:srgbClr val="000000"/>
                </a:solidFill>
              </a:rPr>
              <a:t> la contraseña </a:t>
            </a:r>
            <a:r>
              <a:rPr lang="es-419" sz="1600" b="1">
                <a:solidFill>
                  <a:srgbClr val="000000"/>
                </a:solidFill>
              </a:rPr>
              <a:t>cisco</a:t>
            </a:r>
            <a:r>
              <a:rPr lang="es-419" sz="1600">
                <a:solidFill>
                  <a:srgbClr val="000000"/>
                </a:solidFill>
              </a:rPr>
              <a:t> no es una contraseña segura y se usa aquí solo como ejemplo</a:t>
            </a:r>
          </a:p>
          <a:p>
            <a:pPr marL="0" indent="0" algn="l"/>
            <a:endParaRPr lang="en-US" sz="1600" dirty="0">
              <a:solidFill>
                <a:srgbClr val="000000"/>
              </a:solidFill>
            </a:endParaRPr>
          </a:p>
        </p:txBody>
      </p:sp>
      <p:sp>
        <p:nvSpPr>
          <p:cNvPr id="7" name="Rectangle 6">
            <a:extLst>
              <a:ext uri="{FF2B5EF4-FFF2-40B4-BE49-F238E27FC236}">
                <a16:creationId xmlns="" xmlns:a16="http://schemas.microsoft.com/office/drawing/2014/main" id="{DE306985-6FE1-FF47-A38A-22A7232EF85D}"/>
              </a:ext>
            </a:extLst>
          </p:cNvPr>
          <p:cNvSpPr/>
          <p:nvPr/>
        </p:nvSpPr>
        <p:spPr>
          <a:xfrm>
            <a:off x="999460" y="2333096"/>
            <a:ext cx="7006856" cy="738664"/>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configure terminal</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Enter configuration commands, one per line. End with CNTL/Z. </a:t>
            </a:r>
          </a:p>
          <a:p>
            <a:pPr rtl="0"/>
            <a:r>
              <a:rPr lang="es-419" sz="1400">
                <a:solidFill>
                  <a:srgbClr val="DFDFDF"/>
                </a:solidFill>
                <a:latin typeface="Courier New" panose="02070309020205020404" pitchFamily="49" charset="0"/>
              </a:rPr>
              <a:t>R1(config)# </a:t>
            </a:r>
            <a:r>
              <a:rPr lang="es-419" sz="1400" b="1">
                <a:solidFill>
                  <a:srgbClr val="FFFFFF"/>
                </a:solidFill>
                <a:latin typeface="Courier New" panose="02070309020205020404" pitchFamily="49" charset="0"/>
              </a:rPr>
              <a:t>enable secret cisco</a:t>
            </a:r>
          </a:p>
        </p:txBody>
      </p:sp>
    </p:spTree>
    <p:extLst>
      <p:ext uri="{BB962C8B-B14F-4D97-AF65-F5344CB8AC3E}">
        <p14:creationId xmlns="" xmlns:p14="http://schemas.microsoft.com/office/powerpoint/2010/main" val="26850893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CDP</a:t>
            </a:r>
            <a:r>
              <a:rPr lang="en-US" dirty="0"/>
              <a:t/>
            </a:r>
            <a:br>
              <a:rPr lang="en-US" dirty="0"/>
            </a:br>
            <a:r>
              <a:rPr lang="es-419" sz="2400"/>
              <a:t>Detección de dispositivos mediante CDP</a:t>
            </a:r>
          </a:p>
        </p:txBody>
      </p:sp>
      <p:sp>
        <p:nvSpPr>
          <p:cNvPr id="4" name="Content Placeholder 3">
            <a:extLst>
              <a:ext uri="{FF2B5EF4-FFF2-40B4-BE49-F238E27FC236}">
                <a16:creationId xmlns="" xmlns:a16="http://schemas.microsoft.com/office/drawing/2014/main" id="{2359B654-F5E2-F74B-8242-5B4604F0FAEC}"/>
              </a:ext>
            </a:extLst>
          </p:cNvPr>
          <p:cNvSpPr>
            <a:spLocks noGrp="1"/>
          </p:cNvSpPr>
          <p:nvPr>
            <p:ph idx="1"/>
          </p:nvPr>
        </p:nvSpPr>
        <p:spPr>
          <a:xfrm>
            <a:off x="474662" y="731838"/>
            <a:ext cx="8280057" cy="1295746"/>
          </a:xfrm>
        </p:spPr>
        <p:txBody>
          <a:bodyPr/>
          <a:lstStyle/>
          <a:p>
            <a:pPr marL="342900" indent="-342900" algn="l" rtl="0">
              <a:buFont typeface="Arial" panose="020B0604020202020204" pitchFamily="34" charset="0"/>
              <a:buChar char="•"/>
            </a:pPr>
            <a:r>
              <a:rPr lang="es-419" sz="1600">
                <a:solidFill>
                  <a:srgbClr val="000000"/>
                </a:solidFill>
              </a:rPr>
              <a:t>Con CDP habilitado en la red, el comando </a:t>
            </a:r>
            <a:r>
              <a:rPr lang="es-419" sz="1600" b="1">
                <a:solidFill>
                  <a:srgbClr val="000000"/>
                </a:solidFill>
              </a:rPr>
              <a:t>show cdp neighbors</a:t>
            </a:r>
            <a:r>
              <a:rPr lang="es-419" sz="1600">
                <a:solidFill>
                  <a:srgbClr val="000000"/>
                </a:solidFill>
              </a:rPr>
              <a:t> se puede usar para determinar el diseño de la red, como se muestra en el ejemplo.</a:t>
            </a:r>
          </a:p>
          <a:p>
            <a:pPr marL="342900" indent="-342900" algn="l" rtl="0">
              <a:buFont typeface="Arial" panose="020B0604020202020204" pitchFamily="34" charset="0"/>
              <a:buChar char="•"/>
            </a:pPr>
            <a:r>
              <a:rPr lang="es-419" sz="1600">
                <a:solidFill>
                  <a:srgbClr val="000000"/>
                </a:solidFill>
              </a:rPr>
              <a:t>La salida muestra que hay otro dispositivo Cisco, S1, conectado a la interfaz G0/0/1 en R1. Además, S1 está conectado a través de su F0/5</a:t>
            </a:r>
          </a:p>
        </p:txBody>
      </p:sp>
      <p:sp>
        <p:nvSpPr>
          <p:cNvPr id="6" name="Rectangle 5">
            <a:extLst>
              <a:ext uri="{FF2B5EF4-FFF2-40B4-BE49-F238E27FC236}">
                <a16:creationId xmlns="" xmlns:a16="http://schemas.microsoft.com/office/drawing/2014/main" id="{89FBD32F-84BD-2F43-A8D6-A70882E939C0}"/>
              </a:ext>
            </a:extLst>
          </p:cNvPr>
          <p:cNvSpPr/>
          <p:nvPr/>
        </p:nvSpPr>
        <p:spPr>
          <a:xfrm>
            <a:off x="389281" y="2161315"/>
            <a:ext cx="8280057" cy="1600438"/>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show cdp neighbors</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Capability Codes: R - Router, T - Trans Bridge, B - Source Route Bridge</a:t>
            </a:r>
          </a:p>
          <a:p>
            <a:pPr rtl="0"/>
            <a:r>
              <a:rPr lang="es-419" sz="1400">
                <a:solidFill>
                  <a:srgbClr val="DFDFDF"/>
                </a:solidFill>
                <a:latin typeface="Courier New" panose="02070309020205020404" pitchFamily="49" charset="0"/>
              </a:rPr>
              <a:t>				 S - Switch, H - Host, I - IGMP, r - Repeater, P - Phone, </a:t>
            </a:r>
          </a:p>
          <a:p>
            <a:pPr rtl="0"/>
            <a:r>
              <a:rPr lang="es-419" sz="1400">
                <a:solidFill>
                  <a:srgbClr val="DFDFDF"/>
                </a:solidFill>
                <a:latin typeface="Courier New" panose="02070309020205020404" pitchFamily="49" charset="0"/>
              </a:rPr>
              <a:t>				 D - Remote, C - CVTA, M - Two-port Mac Relay </a:t>
            </a:r>
          </a:p>
          <a:p>
            <a:endParaRPr lang="en-US" sz="1400" dirty="0">
              <a:solidFill>
                <a:srgbClr val="DFDFDF"/>
              </a:solidFill>
              <a:latin typeface="Courier New" panose="02070309020205020404" pitchFamily="49" charset="0"/>
            </a:endParaRPr>
          </a:p>
          <a:p>
            <a:pPr rtl="0"/>
            <a:r>
              <a:rPr lang="es-419" sz="1400">
                <a:solidFill>
                  <a:srgbClr val="DFDFDF"/>
                </a:solidFill>
                <a:latin typeface="Courier New" panose="02070309020205020404" pitchFamily="49" charset="0"/>
              </a:rPr>
              <a:t>Device ID Local Intrfce Holdtme Capability Platform Port ID </a:t>
            </a:r>
          </a:p>
          <a:p>
            <a:pPr rtl="0"/>
            <a:r>
              <a:rPr lang="es-419" sz="1400">
                <a:solidFill>
                  <a:srgbClr val="FBAB18"/>
                </a:solidFill>
                <a:latin typeface="Courier New" panose="02070309020205020404" pitchFamily="49" charset="0"/>
              </a:rPr>
              <a:t>S1 Gig 0/0/1 179 S I WS-C3560- Fas 0/5</a:t>
            </a:r>
          </a:p>
        </p:txBody>
      </p:sp>
    </p:spTree>
    <p:extLst>
      <p:ext uri="{BB962C8B-B14F-4D97-AF65-F5344CB8AC3E}">
        <p14:creationId xmlns="" xmlns:p14="http://schemas.microsoft.com/office/powerpoint/2010/main" val="41240039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Mantenimiento de archivos del router y del switch</a:t>
            </a:r>
            <a:r>
              <a:rPr lang="en-US" dirty="0"/>
              <a:t/>
            </a:r>
            <a:br>
              <a:rPr lang="en-US" dirty="0"/>
            </a:br>
            <a:r>
              <a:rPr lang="es-419" sz="2400"/>
              <a:t>Ejemplo de recuperación de contraseña(Cont.)</a:t>
            </a:r>
          </a:p>
        </p:txBody>
      </p:sp>
      <p:sp>
        <p:nvSpPr>
          <p:cNvPr id="6" name="Content Placeholder 5">
            <a:extLst>
              <a:ext uri="{FF2B5EF4-FFF2-40B4-BE49-F238E27FC236}">
                <a16:creationId xmlns="" xmlns:a16="http://schemas.microsoft.com/office/drawing/2014/main" id="{C1657137-F378-FF47-9E5E-8202B5FCADC2}"/>
              </a:ext>
            </a:extLst>
          </p:cNvPr>
          <p:cNvSpPr>
            <a:spLocks noGrp="1"/>
          </p:cNvSpPr>
          <p:nvPr>
            <p:ph idx="1"/>
          </p:nvPr>
        </p:nvSpPr>
        <p:spPr>
          <a:xfrm>
            <a:off x="474662" y="731838"/>
            <a:ext cx="8280057" cy="1163224"/>
          </a:xfrm>
        </p:spPr>
        <p:txBody>
          <a:bodyPr/>
          <a:lstStyle/>
          <a:p>
            <a:pPr marL="0" indent="0" algn="l" rtl="0"/>
            <a:r>
              <a:rPr lang="es-419" sz="1600" b="1">
                <a:solidFill>
                  <a:srgbClr val="000000"/>
                </a:solidFill>
              </a:rPr>
              <a:t>Paso 5. Guarde el running-config como el nuevo startup-config. </a:t>
            </a:r>
            <a:r>
              <a:rPr lang="es-419" sz="1600">
                <a:solidFill>
                  <a:srgbClr val="000000"/>
                </a:solidFill>
              </a:rPr>
              <a:t>Después de configurar las nuevas contraseñas, vuelva a cambiar el registro de configuración a 0x2102 mediante el comando </a:t>
            </a:r>
            <a:r>
              <a:rPr lang="es-419" sz="1600" b="1">
                <a:solidFill>
                  <a:srgbClr val="000000"/>
                </a:solidFill>
              </a:rPr>
              <a:t>config-register 0x2102</a:t>
            </a:r>
            <a:r>
              <a:rPr lang="es-419" sz="1600">
                <a:solidFill>
                  <a:srgbClr val="000000"/>
                </a:solidFill>
              </a:rPr>
              <a:t> en el modo de configuración global. Guarde el running-config en startup-config. </a:t>
            </a:r>
          </a:p>
          <a:p>
            <a:pPr marL="0" indent="0" algn="l"/>
            <a:endParaRPr lang="en-US" sz="1600" dirty="0">
              <a:solidFill>
                <a:srgbClr val="000000"/>
              </a:solidFill>
            </a:endParaRPr>
          </a:p>
        </p:txBody>
      </p:sp>
      <p:sp>
        <p:nvSpPr>
          <p:cNvPr id="2" name="Rectangle 1">
            <a:extLst>
              <a:ext uri="{FF2B5EF4-FFF2-40B4-BE49-F238E27FC236}">
                <a16:creationId xmlns="" xmlns:a16="http://schemas.microsoft.com/office/drawing/2014/main" id="{76034260-4E5D-BC4E-814E-7BA779F2811C}"/>
              </a:ext>
            </a:extLst>
          </p:cNvPr>
          <p:cNvSpPr/>
          <p:nvPr/>
        </p:nvSpPr>
        <p:spPr>
          <a:xfrm>
            <a:off x="1658678" y="1992299"/>
            <a:ext cx="5656521" cy="1569660"/>
          </a:xfrm>
          <a:prstGeom prst="rect">
            <a:avLst/>
          </a:prstGeom>
          <a:solidFill>
            <a:srgbClr val="000000"/>
          </a:solidFill>
        </p:spPr>
        <p:txBody>
          <a:bodyPr wrap="square">
            <a:spAutoFit/>
          </a:bodyPr>
          <a:lstStyle/>
          <a:p>
            <a:pPr rtl="0"/>
            <a:r>
              <a:rPr lang="es-419" sz="1600">
                <a:solidFill>
                  <a:schemeClr val="bg1"/>
                </a:solidFill>
                <a:latin typeface="Courier New" panose="02070309020205020404" pitchFamily="49" charset="0"/>
                <a:cs typeface="Courier New" panose="02070309020205020404" pitchFamily="49" charset="0"/>
              </a:rPr>
              <a:t>R1(config)# </a:t>
            </a:r>
            <a:r>
              <a:rPr lang="es-419" sz="1600" b="1">
                <a:solidFill>
                  <a:schemeClr val="bg1"/>
                </a:solidFill>
                <a:latin typeface="Courier New" panose="02070309020205020404" pitchFamily="49" charset="0"/>
                <a:cs typeface="Courier New" panose="02070309020205020404" pitchFamily="49" charset="0"/>
              </a:rPr>
              <a:t>config-register 0x2102</a:t>
            </a:r>
          </a:p>
          <a:p>
            <a:pPr rtl="0"/>
            <a:r>
              <a:rPr lang="es-419" sz="1600">
                <a:solidFill>
                  <a:schemeClr val="bg1"/>
                </a:solidFill>
                <a:latin typeface="Courier New" panose="02070309020205020404" pitchFamily="49" charset="0"/>
                <a:cs typeface="Courier New" panose="02070309020205020404" pitchFamily="49" charset="0"/>
              </a:rPr>
              <a:t>R1(config)# </a:t>
            </a:r>
            <a:r>
              <a:rPr lang="es-419" sz="1600" b="1">
                <a:solidFill>
                  <a:schemeClr val="bg1"/>
                </a:solidFill>
                <a:latin typeface="Courier New" panose="02070309020205020404" pitchFamily="49" charset="0"/>
                <a:cs typeface="Courier New" panose="02070309020205020404" pitchFamily="49" charset="0"/>
              </a:rPr>
              <a:t>end</a:t>
            </a:r>
            <a:r>
              <a:rPr lang="es-419" sz="1600">
                <a:solidFill>
                  <a:schemeClr val="bg1"/>
                </a:solidFill>
                <a:latin typeface="Courier New" panose="02070309020205020404" pitchFamily="49" charset="0"/>
                <a:cs typeface="Courier New" panose="02070309020205020404" pitchFamily="49" charset="0"/>
              </a:rPr>
              <a:t> </a:t>
            </a:r>
          </a:p>
          <a:p>
            <a:pPr rtl="0"/>
            <a:r>
              <a:rPr lang="es-419" sz="1600">
                <a:solidFill>
                  <a:schemeClr val="bg1"/>
                </a:solidFill>
                <a:latin typeface="Courier New" panose="02070309020205020404" pitchFamily="49" charset="0"/>
                <a:cs typeface="Courier New" panose="02070309020205020404" pitchFamily="49" charset="0"/>
              </a:rPr>
              <a:t>R1# </a:t>
            </a:r>
            <a:r>
              <a:rPr lang="es-419" sz="1600" b="1">
                <a:solidFill>
                  <a:schemeClr val="bg1"/>
                </a:solidFill>
                <a:latin typeface="Courier New" panose="02070309020205020404" pitchFamily="49" charset="0"/>
                <a:cs typeface="Courier New" panose="02070309020205020404" pitchFamily="49" charset="0"/>
              </a:rPr>
              <a:t>copy running-config startup-config</a:t>
            </a:r>
            <a:r>
              <a:rPr lang="es-419" sz="1600">
                <a:solidFill>
                  <a:schemeClr val="bg1"/>
                </a:solidFill>
                <a:latin typeface="Courier New" panose="02070309020205020404" pitchFamily="49" charset="0"/>
                <a:cs typeface="Courier New" panose="02070309020205020404" pitchFamily="49" charset="0"/>
              </a:rPr>
              <a:t> </a:t>
            </a:r>
          </a:p>
          <a:p>
            <a:pPr rtl="0"/>
            <a:r>
              <a:rPr lang="es-419" sz="1600">
                <a:solidFill>
                  <a:schemeClr val="bg1"/>
                </a:solidFill>
                <a:latin typeface="Courier New" panose="02070309020205020404" pitchFamily="49" charset="0"/>
                <a:cs typeface="Courier New" panose="02070309020205020404" pitchFamily="49" charset="0"/>
              </a:rPr>
              <a:t>Destination filename [startup-config]? Building configuration... [OK] </a:t>
            </a:r>
          </a:p>
          <a:p>
            <a:pPr rtl="0"/>
            <a:r>
              <a:rPr lang="es-419" sz="160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 xmlns:p14="http://schemas.microsoft.com/office/powerpoint/2010/main" val="28419438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132732"/>
            <a:ext cx="8345488" cy="731837"/>
          </a:xfrm>
        </p:spPr>
        <p:txBody>
          <a:bodyPr/>
          <a:lstStyle/>
          <a:p>
            <a:pPr rtl="0"/>
            <a:r>
              <a:rPr lang="es-419" sz="1600"/>
              <a:t>Mantenimiento de archivo del router y del switch</a:t>
            </a:r>
            <a:r>
              <a:rPr lang="en-US" dirty="0"/>
              <a:t/>
            </a:r>
            <a:br>
              <a:rPr lang="en-US" dirty="0"/>
            </a:br>
            <a:r>
              <a:rPr lang="es-419" sz="2400"/>
              <a:t>Packet Tracer - Creación de copias de respaldo de archivos de configuración</a:t>
            </a:r>
          </a:p>
        </p:txBody>
      </p:sp>
      <p:sp>
        <p:nvSpPr>
          <p:cNvPr id="5" name="Content Placeholder 4">
            <a:extLst>
              <a:ext uri="{FF2B5EF4-FFF2-40B4-BE49-F238E27FC236}">
                <a16:creationId xmlns="" xmlns:a16="http://schemas.microsoft.com/office/drawing/2014/main" id="{924DF2C1-B1AC-0449-BA9A-F8AB5AF0DF80}"/>
              </a:ext>
            </a:extLst>
          </p:cNvPr>
          <p:cNvSpPr>
            <a:spLocks noGrp="1"/>
          </p:cNvSpPr>
          <p:nvPr>
            <p:ph idx="1"/>
          </p:nvPr>
        </p:nvSpPr>
        <p:spPr>
          <a:xfrm>
            <a:off x="474662" y="864569"/>
            <a:ext cx="8280057" cy="3689897"/>
          </a:xfrm>
        </p:spPr>
        <p:txBody>
          <a:bodyPr/>
          <a:lstStyle/>
          <a:p>
            <a:pPr marL="0" indent="0" algn="l" rtl="0"/>
            <a:r>
              <a:rPr lang="es-419" sz="1800" dirty="0">
                <a:solidFill>
                  <a:srgbClr val="000000"/>
                </a:solidFill>
              </a:rPr>
              <a:t>En esta actividad, cumplirá los siguientes objetivos: </a:t>
            </a:r>
          </a:p>
          <a:p>
            <a:pPr marL="342900" indent="-342900" algn="l" rtl="0">
              <a:buFont typeface="Arial" panose="020B0604020202020204" pitchFamily="34" charset="0"/>
              <a:buChar char="•"/>
            </a:pPr>
            <a:r>
              <a:rPr lang="es-419" sz="1800" dirty="0">
                <a:solidFill>
                  <a:srgbClr val="000000"/>
                </a:solidFill>
              </a:rPr>
              <a:t>Parte 1: Establecer la conectividad al servidor TFTP </a:t>
            </a:r>
          </a:p>
          <a:p>
            <a:pPr marL="342900" indent="-342900" algn="l" rtl="0">
              <a:buFont typeface="Arial" panose="020B0604020202020204" pitchFamily="34" charset="0"/>
              <a:buChar char="•"/>
            </a:pPr>
            <a:r>
              <a:rPr lang="es-419" sz="1800" dirty="0">
                <a:solidFill>
                  <a:srgbClr val="000000"/>
                </a:solidFill>
              </a:rPr>
              <a:t>Parte 2: Transferir el archivo de configuración del servidor TFTP </a:t>
            </a:r>
          </a:p>
          <a:p>
            <a:pPr marL="342900" indent="-342900" algn="l" rtl="0">
              <a:buFont typeface="Arial" panose="020B0604020202020204" pitchFamily="34" charset="0"/>
              <a:buChar char="•"/>
            </a:pPr>
            <a:r>
              <a:rPr lang="es-419" sz="1800" dirty="0">
                <a:solidFill>
                  <a:srgbClr val="000000"/>
                </a:solidFill>
              </a:rPr>
              <a:t>Parte 3: Realizar copias de seguridad de la configuración y del IOS en el servidor TFTP</a:t>
            </a:r>
          </a:p>
        </p:txBody>
      </p:sp>
    </p:spTree>
    <p:extLst>
      <p:ext uri="{BB962C8B-B14F-4D97-AF65-F5344CB8AC3E}">
        <p14:creationId xmlns="" xmlns:p14="http://schemas.microsoft.com/office/powerpoint/2010/main" val="3955852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88488"/>
            <a:ext cx="8345488" cy="731837"/>
          </a:xfrm>
        </p:spPr>
        <p:txBody>
          <a:bodyPr/>
          <a:lstStyle/>
          <a:p>
            <a:pPr rtl="0"/>
            <a:r>
              <a:rPr lang="es-419" sz="1600"/>
              <a:t>Mantenimiento de archivos del router y del switch</a:t>
            </a:r>
            <a:r>
              <a:rPr lang="en-US" dirty="0"/>
              <a:t/>
            </a:r>
            <a:br>
              <a:rPr lang="en-US" dirty="0"/>
            </a:br>
            <a:r>
              <a:rPr lang="es-419" sz="2400"/>
              <a:t>Lab - Use Tera Term para administrar los archivos de configuración del router</a:t>
            </a:r>
          </a:p>
        </p:txBody>
      </p:sp>
      <p:sp>
        <p:nvSpPr>
          <p:cNvPr id="4" name="Content Placeholder 3">
            <a:extLst>
              <a:ext uri="{FF2B5EF4-FFF2-40B4-BE49-F238E27FC236}">
                <a16:creationId xmlns="" xmlns:a16="http://schemas.microsoft.com/office/drawing/2014/main" id="{6C1F91CE-3A84-4E44-AF83-2DCF5C944D77}"/>
              </a:ext>
            </a:extLst>
          </p:cNvPr>
          <p:cNvSpPr>
            <a:spLocks noGrp="1"/>
          </p:cNvSpPr>
          <p:nvPr>
            <p:ph idx="1"/>
          </p:nvPr>
        </p:nvSpPr>
        <p:spPr>
          <a:xfrm>
            <a:off x="474662" y="820325"/>
            <a:ext cx="8280057" cy="3689897"/>
          </a:xfrm>
        </p:spPr>
        <p:txBody>
          <a:bodyPr/>
          <a:lstStyle/>
          <a:p>
            <a:pPr marL="0" indent="0" algn="l" rtl="0"/>
            <a:r>
              <a:rPr lang="es-419" sz="1800"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sz="1800" dirty="0">
                <a:solidFill>
                  <a:srgbClr val="000000"/>
                </a:solidFill>
              </a:rPr>
              <a:t>Parte 1: Configurar los parámetros básicos de los dispositivos</a:t>
            </a:r>
          </a:p>
          <a:p>
            <a:pPr marL="342900" indent="-342900" algn="l" rtl="0">
              <a:buFont typeface="Arial" panose="020B0604020202020204" pitchFamily="34" charset="0"/>
              <a:buChar char="•"/>
            </a:pPr>
            <a:r>
              <a:rPr lang="es-419" sz="1800" dirty="0">
                <a:solidFill>
                  <a:srgbClr val="000000"/>
                </a:solidFill>
              </a:rPr>
              <a:t>Parte 2: Utilizar software de emulación de terminal para crear un archivo de configuración de respaldo</a:t>
            </a:r>
          </a:p>
          <a:p>
            <a:pPr marL="342900" indent="-342900" algn="l" rtl="0">
              <a:buFont typeface="Arial" panose="020B0604020202020204" pitchFamily="34" charset="0"/>
              <a:buChar char="•"/>
            </a:pPr>
            <a:r>
              <a:rPr lang="es-419" sz="1800" dirty="0">
                <a:solidFill>
                  <a:srgbClr val="000000"/>
                </a:solidFill>
              </a:rPr>
              <a:t>Parte 3: Utilizar un archivo de configuración de respaldo para restaurar un </a:t>
            </a:r>
            <a:r>
              <a:rPr lang="es-419" sz="1800" dirty="0" err="1">
                <a:solidFill>
                  <a:srgbClr val="000000"/>
                </a:solidFill>
              </a:rPr>
              <a:t>router</a:t>
            </a:r>
            <a:endParaRPr lang="es-419" sz="18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8777130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42532"/>
            <a:ext cx="8345488" cy="731837"/>
          </a:xfrm>
        </p:spPr>
        <p:txBody>
          <a:bodyPr/>
          <a:lstStyle/>
          <a:p>
            <a:pPr rtl="0"/>
            <a:r>
              <a:rPr lang="es-419" sz="1600"/>
              <a:t>Mantenimiento de archivos del router y del switch</a:t>
            </a:r>
            <a:r>
              <a:rPr lang="en-US" dirty="0"/>
              <a:t/>
            </a:r>
            <a:br>
              <a:rPr lang="en-US" dirty="0"/>
            </a:br>
            <a:r>
              <a:rPr lang="es-419" sz="2400"/>
              <a:t>Lab - Use TFTP, Flash y USB para administrar archivos de configuración</a:t>
            </a:r>
          </a:p>
        </p:txBody>
      </p:sp>
      <p:sp>
        <p:nvSpPr>
          <p:cNvPr id="5" name="Content Placeholder 4">
            <a:extLst>
              <a:ext uri="{FF2B5EF4-FFF2-40B4-BE49-F238E27FC236}">
                <a16:creationId xmlns="" xmlns:a16="http://schemas.microsoft.com/office/drawing/2014/main" id="{137031E9-71E3-CF4D-A972-BB9A285E62D0}"/>
              </a:ext>
            </a:extLst>
          </p:cNvPr>
          <p:cNvSpPr>
            <a:spLocks noGrp="1"/>
          </p:cNvSpPr>
          <p:nvPr>
            <p:ph idx="1"/>
          </p:nvPr>
        </p:nvSpPr>
        <p:spPr>
          <a:xfrm>
            <a:off x="474662" y="893135"/>
            <a:ext cx="8280057" cy="3528599"/>
          </a:xfrm>
        </p:spPr>
        <p:txBody>
          <a:bodyPr/>
          <a:lstStyle/>
          <a:p>
            <a:pPr marL="0" indent="0" algn="l" rtl="0"/>
            <a:r>
              <a:rPr lang="es-419" sz="160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sz="1600">
                <a:solidFill>
                  <a:srgbClr val="000000"/>
                </a:solidFill>
              </a:rPr>
              <a:t>Parte 1: Armar la red y configurar los parámetros básicos de los dispositivos</a:t>
            </a:r>
          </a:p>
          <a:p>
            <a:pPr marL="342900" indent="-342900" algn="l" rtl="0">
              <a:buFont typeface="Arial" panose="020B0604020202020204" pitchFamily="34" charset="0"/>
              <a:buChar char="•"/>
            </a:pPr>
            <a:r>
              <a:rPr lang="es-419" sz="1600">
                <a:solidFill>
                  <a:srgbClr val="000000"/>
                </a:solidFill>
              </a:rPr>
              <a:t>Parte 2: Descargar software de servidor TFTP (opcional)</a:t>
            </a:r>
          </a:p>
          <a:p>
            <a:pPr marL="342900" indent="-342900" algn="l" rtl="0">
              <a:buFont typeface="Arial" panose="020B0604020202020204" pitchFamily="34" charset="0"/>
              <a:buChar char="•"/>
            </a:pPr>
            <a:r>
              <a:rPr lang="es-419" sz="1600">
                <a:solidFill>
                  <a:srgbClr val="000000"/>
                </a:solidFill>
              </a:rPr>
              <a:t>Parte 3: Utilizar TFTP para realizar una copia de respaldo de la configuración del switch y restaurarla</a:t>
            </a:r>
          </a:p>
          <a:p>
            <a:pPr marL="342900" indent="-342900" algn="l" rtl="0">
              <a:buFont typeface="Arial" panose="020B0604020202020204" pitchFamily="34" charset="0"/>
              <a:buChar char="•"/>
            </a:pPr>
            <a:r>
              <a:rPr lang="es-419" sz="1600">
                <a:solidFill>
                  <a:srgbClr val="000000"/>
                </a:solidFill>
              </a:rPr>
              <a:t>Parte 4: Utilizar TFTP para realizar una copia de respaldo de la configuración del router y restaurarla</a:t>
            </a:r>
          </a:p>
          <a:p>
            <a:pPr marL="342900" indent="-342900" algn="l" rtl="0">
              <a:buFont typeface="Arial" panose="020B0604020202020204" pitchFamily="34" charset="0"/>
              <a:buChar char="•"/>
            </a:pPr>
            <a:r>
              <a:rPr lang="es-419" sz="1600">
                <a:solidFill>
                  <a:srgbClr val="000000"/>
                </a:solidFill>
              </a:rPr>
              <a:t>Parte 5: Realizar copias de respaldo de las configuraciones y restaurarlas mediante la memoria flash del router</a:t>
            </a:r>
          </a:p>
          <a:p>
            <a:pPr marL="342900" indent="-342900" algn="l" rtl="0">
              <a:buFont typeface="Arial" panose="020B0604020202020204" pitchFamily="34" charset="0"/>
              <a:buChar char="•"/>
            </a:pPr>
            <a:r>
              <a:rPr lang="es-419" sz="1600">
                <a:solidFill>
                  <a:srgbClr val="000000"/>
                </a:solidFill>
              </a:rPr>
              <a:t>Parte 6: Utilizar una unidad USB para realizar una copia de respaldo de la configuración y restaurarla (opcional)</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11115774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42532"/>
            <a:ext cx="8345488" cy="731837"/>
          </a:xfrm>
        </p:spPr>
        <p:txBody>
          <a:bodyPr/>
          <a:lstStyle/>
          <a:p>
            <a:pPr rtl="0"/>
            <a:r>
              <a:rPr lang="es-419" sz="1600"/>
              <a:t>Mantenimiento de archivos del router y del switch</a:t>
            </a:r>
            <a:r>
              <a:rPr lang="en-US" dirty="0"/>
              <a:t/>
            </a:r>
            <a:br>
              <a:rPr lang="en-US" dirty="0"/>
            </a:br>
            <a:r>
              <a:rPr lang="es-419" sz="2400"/>
              <a:t>Lab - Investigar procedimientos de recuperación de contraseña</a:t>
            </a:r>
          </a:p>
        </p:txBody>
      </p:sp>
      <p:sp>
        <p:nvSpPr>
          <p:cNvPr id="4" name="Content Placeholder 3">
            <a:extLst>
              <a:ext uri="{FF2B5EF4-FFF2-40B4-BE49-F238E27FC236}">
                <a16:creationId xmlns="" xmlns:a16="http://schemas.microsoft.com/office/drawing/2014/main" id="{D7284C63-5CC9-944C-8CEE-146D0AB7DF68}"/>
              </a:ext>
            </a:extLst>
          </p:cNvPr>
          <p:cNvSpPr>
            <a:spLocks noGrp="1"/>
          </p:cNvSpPr>
          <p:nvPr>
            <p:ph idx="1"/>
          </p:nvPr>
        </p:nvSpPr>
        <p:spPr>
          <a:xfrm>
            <a:off x="474662" y="774369"/>
            <a:ext cx="8280057" cy="3647365"/>
          </a:xfrm>
        </p:spPr>
        <p:txBody>
          <a:bodyPr/>
          <a:lstStyle/>
          <a:p>
            <a:pPr marL="0" indent="0" algn="l" rtl="0"/>
            <a:r>
              <a:rPr lang="es-419" sz="1800">
                <a:solidFill>
                  <a:srgbClr val="000000"/>
                </a:solidFill>
              </a:rPr>
              <a:t>En esta práctica de laboratorio se cumplirán los siguientes objetivos:</a:t>
            </a:r>
          </a:p>
          <a:p>
            <a:pPr marL="285750" indent="-285750" algn="l" rtl="0">
              <a:buFont typeface="Arial" panose="020B0604020202020204" pitchFamily="34" charset="0"/>
              <a:buChar char="•"/>
            </a:pPr>
            <a:r>
              <a:rPr lang="es-419" sz="1800">
                <a:solidFill>
                  <a:srgbClr val="000000"/>
                </a:solidFill>
              </a:rPr>
              <a:t>Parte 1: Investigar el registro de configuración</a:t>
            </a:r>
          </a:p>
          <a:p>
            <a:pPr marL="285750" indent="-285750" algn="l" rtl="0">
              <a:buFont typeface="Arial" panose="020B0604020202020204" pitchFamily="34" charset="0"/>
              <a:buChar char="•"/>
            </a:pPr>
            <a:r>
              <a:rPr lang="es-419" sz="1800">
                <a:solidFill>
                  <a:srgbClr val="000000"/>
                </a:solidFill>
              </a:rPr>
              <a:t>Parte 2: Registrar el procedimiento de recuperación de contraseña para un router Cisco</a:t>
            </a:r>
          </a:p>
          <a:p>
            <a:pPr marL="0" indent="0" algn="l"/>
            <a:endParaRPr lang="en-US" sz="1600" dirty="0">
              <a:solidFill>
                <a:srgbClr val="000000"/>
              </a:solidFill>
            </a:endParaRPr>
          </a:p>
        </p:txBody>
      </p:sp>
    </p:spTree>
    <p:extLst>
      <p:ext uri="{BB962C8B-B14F-4D97-AF65-F5344CB8AC3E}">
        <p14:creationId xmlns="" xmlns:p14="http://schemas.microsoft.com/office/powerpoint/2010/main" val="31678356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10.7 Administración de imágenes de IOS</a:t>
            </a:r>
          </a:p>
        </p:txBody>
      </p:sp>
    </p:spTree>
    <p:custDataLst>
      <p:tags r:id="rId1"/>
    </p:custDataLst>
    <p:extLst>
      <p:ext uri="{BB962C8B-B14F-4D97-AF65-F5344CB8AC3E}">
        <p14:creationId xmlns="" xmlns:p14="http://schemas.microsoft.com/office/powerpoint/2010/main" val="296201874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Administración de imágenes de IOS</a:t>
            </a:r>
            <a:r>
              <a:rPr lang="en-US" dirty="0"/>
              <a:t/>
            </a:r>
            <a:br>
              <a:rPr lang="en-US" dirty="0"/>
            </a:br>
            <a:r>
              <a:rPr lang="es-419" sz="2400"/>
              <a:t>Servidores TFTP como ubicación de copia de seguridad</a:t>
            </a:r>
          </a:p>
        </p:txBody>
      </p:sp>
      <p:sp>
        <p:nvSpPr>
          <p:cNvPr id="4" name="Content Placeholder 3">
            <a:extLst>
              <a:ext uri="{FF2B5EF4-FFF2-40B4-BE49-F238E27FC236}">
                <a16:creationId xmlns="" xmlns:a16="http://schemas.microsoft.com/office/drawing/2014/main" id="{CF379113-13E2-AA40-9E30-FE4042CE4EB4}"/>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A medida que una red crece, las imágenes y los archivos de configuración del software IOS de Cisco pueden almacenarse en un servidor TFTP central. Esto ayuda a controlar la cantidad de imágenes del IOS y las revisiones a dichas imágenes del IOS, así como los archivos de configuración que deben mantenerse.</a:t>
            </a:r>
          </a:p>
          <a:p>
            <a:pPr marL="0" indent="0" algn="l"/>
            <a:endParaRPr lang="en-US" sz="1600" dirty="0">
              <a:solidFill>
                <a:srgbClr val="000000"/>
              </a:solidFill>
            </a:endParaRPr>
          </a:p>
          <a:p>
            <a:pPr marL="0" indent="0" algn="l" rtl="0"/>
            <a:r>
              <a:rPr lang="es-419" sz="1600">
                <a:solidFill>
                  <a:srgbClr val="000000"/>
                </a:solidFill>
              </a:rPr>
              <a:t>Las internetworks de producción suelen abarcar áreas extensas y contienen varios routers. Para cualquier red, es una buena práctica mantener una copia de seguridad de la imagen del software Cisco IOS en caso de que la imagen del sistema en el router se dañe o se borre accidentalmente.</a:t>
            </a:r>
          </a:p>
          <a:p>
            <a:pPr marL="0" indent="0" algn="l"/>
            <a:endParaRPr lang="en-US" sz="1600" dirty="0">
              <a:solidFill>
                <a:srgbClr val="000000"/>
              </a:solidFill>
            </a:endParaRPr>
          </a:p>
          <a:p>
            <a:pPr marL="0" indent="0" algn="l" rtl="0"/>
            <a:r>
              <a:rPr lang="es-419" sz="1600">
                <a:solidFill>
                  <a:srgbClr val="000000"/>
                </a:solidFill>
              </a:rPr>
              <a:t>Los routers distribuidos ampliamente necesitan una ubicación de origen o de copia de seguridad para las imágenes del software IOS de Cisco. Utilizar un servidor TFTP de red permite cargar y descargar imágenes y configuraciones por la red. El servidor TFTP de la red puede ser otro router, una estación de trabajo o un sistema host.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 xmlns:p14="http://schemas.microsoft.com/office/powerpoint/2010/main" val="472806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132735"/>
            <a:ext cx="8345488" cy="731837"/>
          </a:xfrm>
        </p:spPr>
        <p:txBody>
          <a:bodyPr/>
          <a:lstStyle/>
          <a:p>
            <a:pPr rtl="0"/>
            <a:r>
              <a:rPr lang="es-419" sz="1600" dirty="0"/>
              <a:t>Administración de imágenes de IOS</a:t>
            </a:r>
            <a:r>
              <a:rPr lang="en-US" dirty="0"/>
              <a:t/>
            </a:r>
            <a:br>
              <a:rPr lang="en-US" dirty="0"/>
            </a:br>
            <a:r>
              <a:rPr lang="es-419" sz="2400" dirty="0"/>
              <a:t>Ejemplo de copia de seguridad de la imagen del IOS en el servidor TFTP</a:t>
            </a:r>
          </a:p>
        </p:txBody>
      </p:sp>
      <p:sp>
        <p:nvSpPr>
          <p:cNvPr id="5" name="Content Placeholder 4">
            <a:extLst>
              <a:ext uri="{FF2B5EF4-FFF2-40B4-BE49-F238E27FC236}">
                <a16:creationId xmlns="" xmlns:a16="http://schemas.microsoft.com/office/drawing/2014/main" id="{3AA580CB-5D14-F842-A73B-AF8F5D878FFC}"/>
              </a:ext>
            </a:extLst>
          </p:cNvPr>
          <p:cNvSpPr>
            <a:spLocks noGrp="1"/>
          </p:cNvSpPr>
          <p:nvPr>
            <p:ph idx="1"/>
          </p:nvPr>
        </p:nvSpPr>
        <p:spPr>
          <a:xfrm>
            <a:off x="431971" y="864572"/>
            <a:ext cx="8280057" cy="3689897"/>
          </a:xfrm>
        </p:spPr>
        <p:txBody>
          <a:bodyPr/>
          <a:lstStyle/>
          <a:p>
            <a:pPr marL="0" indent="0" algn="l" rtl="0"/>
            <a:r>
              <a:rPr lang="es-419" sz="1600" dirty="0">
                <a:solidFill>
                  <a:srgbClr val="000000"/>
                </a:solidFill>
              </a:rPr>
              <a:t>Para mantener las operaciones de red con el mínimo tiempo de inactividad, es necesario implementar procedimientos para realizar copias de seguridad de las imágenes del IOS de Cisco. Esto permite que el administrador de red copie rápidamente una imagen a un </a:t>
            </a:r>
            <a:r>
              <a:rPr lang="es-419" sz="1600" dirty="0" err="1">
                <a:solidFill>
                  <a:srgbClr val="000000"/>
                </a:solidFill>
              </a:rPr>
              <a:t>router</a:t>
            </a:r>
            <a:r>
              <a:rPr lang="es-419" sz="1600" dirty="0">
                <a:solidFill>
                  <a:srgbClr val="000000"/>
                </a:solidFill>
              </a:rPr>
              <a:t> en caso de que la imagen esté dañada o borrada. Utilice los siguientes pasos:</a:t>
            </a:r>
          </a:p>
          <a:p>
            <a:pPr marL="73085" lvl="1" indent="0" rtl="0">
              <a:buNone/>
            </a:pPr>
            <a:r>
              <a:rPr lang="es-419" sz="1600" b="1" dirty="0">
                <a:solidFill>
                  <a:srgbClr val="000000"/>
                </a:solidFill>
              </a:rPr>
              <a:t>Paso 1. Haga ping al servidor TFTP. </a:t>
            </a:r>
            <a:r>
              <a:rPr lang="es-419" sz="1600" dirty="0">
                <a:solidFill>
                  <a:srgbClr val="000000"/>
                </a:solidFill>
              </a:rPr>
              <a:t>Haga ping al servidor TFTP para probar la conectividad.</a:t>
            </a:r>
          </a:p>
          <a:p>
            <a:pPr marL="73085" lvl="1" indent="0" rtl="0">
              <a:buNone/>
            </a:pPr>
            <a:r>
              <a:rPr lang="es-419" sz="1600" b="1" dirty="0">
                <a:solidFill>
                  <a:srgbClr val="000000"/>
                </a:solidFill>
              </a:rPr>
              <a:t>Paso 2. Verifique el tamaño de la imagen en flash. </a:t>
            </a:r>
            <a:r>
              <a:rPr lang="es-419" sz="1600" dirty="0">
                <a:solidFill>
                  <a:srgbClr val="000000"/>
                </a:solidFill>
              </a:rPr>
              <a:t>Verifique que el servidor TFTP tenga suficiente espacio en disco para admitir la imagen del software IOS de Cisco. Use el comando </a:t>
            </a:r>
            <a:r>
              <a:rPr lang="es-419" sz="1600" b="1" dirty="0">
                <a:solidFill>
                  <a:srgbClr val="000000"/>
                </a:solidFill>
              </a:rPr>
              <a:t>show flash0:</a:t>
            </a:r>
            <a:r>
              <a:rPr lang="es-419" sz="1600" dirty="0">
                <a:solidFill>
                  <a:srgbClr val="000000"/>
                </a:solidFill>
              </a:rPr>
              <a:t> en el </a:t>
            </a:r>
            <a:r>
              <a:rPr lang="es-419" sz="1600" dirty="0" err="1">
                <a:solidFill>
                  <a:srgbClr val="000000"/>
                </a:solidFill>
              </a:rPr>
              <a:t>router</a:t>
            </a:r>
            <a:r>
              <a:rPr lang="es-419" sz="1600" dirty="0">
                <a:solidFill>
                  <a:srgbClr val="000000"/>
                </a:solidFill>
              </a:rPr>
              <a:t> para determinar el tamaño del archivo de imagen Cisco IOS.</a:t>
            </a:r>
            <a:r>
              <a:rPr lang="es-419" sz="1600" b="1" dirty="0">
                <a:solidFill>
                  <a:srgbClr val="000000"/>
                </a:solidFill>
              </a:rPr>
              <a:t> </a:t>
            </a:r>
          </a:p>
          <a:p>
            <a:pPr marL="73085" lvl="1" indent="0" rtl="0">
              <a:buNone/>
            </a:pPr>
            <a:r>
              <a:rPr lang="es-419" sz="1600" b="1" dirty="0">
                <a:solidFill>
                  <a:srgbClr val="000000"/>
                </a:solidFill>
              </a:rPr>
              <a:t>Paso 3. Copie la imagen al servidor TFTP.</a:t>
            </a:r>
            <a:r>
              <a:rPr lang="es-419" sz="1600" dirty="0">
                <a:solidFill>
                  <a:srgbClr val="000000"/>
                </a:solidFill>
              </a:rPr>
              <a:t> Copie la imagen en el servidor TFTP mediante el comando </a:t>
            </a:r>
            <a:r>
              <a:rPr lang="es-419" sz="1600" b="1" dirty="0" err="1">
                <a:solidFill>
                  <a:srgbClr val="000000"/>
                </a:solidFill>
              </a:rPr>
              <a:t>copy</a:t>
            </a:r>
            <a:r>
              <a:rPr lang="es-419" sz="1600" i="1" dirty="0" err="1">
                <a:solidFill>
                  <a:srgbClr val="000000"/>
                </a:solidFill>
              </a:rPr>
              <a:t>source-url</a:t>
            </a:r>
            <a:r>
              <a:rPr lang="es-419" sz="1600" i="1" dirty="0">
                <a:solidFill>
                  <a:srgbClr val="000000"/>
                </a:solidFill>
              </a:rPr>
              <a:t> </a:t>
            </a:r>
            <a:r>
              <a:rPr lang="es-419" sz="1600" i="1" dirty="0" err="1">
                <a:solidFill>
                  <a:srgbClr val="000000"/>
                </a:solidFill>
              </a:rPr>
              <a:t>destination-url</a:t>
            </a:r>
            <a:r>
              <a:rPr lang="es-419" sz="1600" dirty="0">
                <a:solidFill>
                  <a:srgbClr val="000000"/>
                </a:solidFill>
              </a:rPr>
              <a:t> . Después de emitir el comando utilizando las URL de origen y destino especificadas, se le solicita al usuario el nombre del archivo de origen, la dirección IP del host remoto y el nombre del archivo de destino. A continuación, se inicia la transferencia.</a:t>
            </a:r>
          </a:p>
        </p:txBody>
      </p:sp>
    </p:spTree>
    <p:extLst>
      <p:ext uri="{BB962C8B-B14F-4D97-AF65-F5344CB8AC3E}">
        <p14:creationId xmlns="" xmlns:p14="http://schemas.microsoft.com/office/powerpoint/2010/main" val="1959516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Administración de imágenes de IOS</a:t>
            </a:r>
            <a:r>
              <a:rPr lang="en-US" dirty="0"/>
              <a:t/>
            </a:r>
            <a:br>
              <a:rPr lang="en-US" dirty="0"/>
            </a:br>
            <a:r>
              <a:rPr lang="es-419" sz="2400"/>
              <a:t>Copie una imagen IOS a un dispositivo Ejemplo</a:t>
            </a:r>
          </a:p>
        </p:txBody>
      </p:sp>
      <p:sp>
        <p:nvSpPr>
          <p:cNvPr id="4" name="Content Placeholder 3">
            <a:extLst>
              <a:ext uri="{FF2B5EF4-FFF2-40B4-BE49-F238E27FC236}">
                <a16:creationId xmlns="" xmlns:a16="http://schemas.microsoft.com/office/drawing/2014/main" id="{ACFA6A24-5C7D-2442-AF5C-F312B8485734}"/>
              </a:ext>
            </a:extLst>
          </p:cNvPr>
          <p:cNvSpPr>
            <a:spLocks noGrp="1"/>
          </p:cNvSpPr>
          <p:nvPr>
            <p:ph idx="1"/>
          </p:nvPr>
        </p:nvSpPr>
        <p:spPr>
          <a:xfrm>
            <a:off x="198784" y="731837"/>
            <a:ext cx="8555936" cy="1916877"/>
          </a:xfrm>
        </p:spPr>
        <p:txBody>
          <a:bodyPr/>
          <a:lstStyle/>
          <a:p>
            <a:pPr marL="0" indent="0" algn="l" rtl="0"/>
            <a:r>
              <a:rPr lang="es-419" sz="1600" b="1">
                <a:solidFill>
                  <a:srgbClr val="000000"/>
                </a:solidFill>
              </a:rPr>
              <a:t>Paso 1. Haga ping al servidor TFTP. </a:t>
            </a:r>
            <a:r>
              <a:rPr lang="es-419" sz="1600">
                <a:solidFill>
                  <a:srgbClr val="000000"/>
                </a:solidFill>
              </a:rPr>
              <a:t>Haga ping al servidor TFTP para probar la conectividad.</a:t>
            </a:r>
          </a:p>
          <a:p>
            <a:pPr marL="0" indent="0" algn="l" rtl="0"/>
            <a:r>
              <a:rPr lang="es-419" sz="1600" b="1">
                <a:solidFill>
                  <a:srgbClr val="000000"/>
                </a:solidFill>
              </a:rPr>
              <a:t>Paso 2. Verifique la cantidad de flash libre. </a:t>
            </a:r>
            <a:r>
              <a:rPr lang="es-419" sz="1600">
                <a:solidFill>
                  <a:srgbClr val="000000"/>
                </a:solidFill>
              </a:rPr>
              <a:t>Asegúrese de que hay suficiente espacio flash en el dispositivo que se está actualizando mediante el</a:t>
            </a:r>
            <a:r>
              <a:rPr lang="es-419" sz="1600" b="1">
                <a:solidFill>
                  <a:srgbClr val="000000"/>
                </a:solidFill>
              </a:rPr>
              <a:t>comando show flash:. Compare el espacio disponible en la memoria flash con el tamaño del nuevo archivo de imagen.</a:t>
            </a:r>
          </a:p>
          <a:p>
            <a:pPr marL="0" indent="0" algn="l" rtl="0"/>
            <a:r>
              <a:rPr lang="es-419" sz="1600" b="1">
                <a:solidFill>
                  <a:srgbClr val="000000"/>
                </a:solidFill>
              </a:rPr>
              <a:t>Paso 3. </a:t>
            </a:r>
            <a:r>
              <a:rPr lang="es-419" sz="1600">
                <a:solidFill>
                  <a:srgbClr val="000000"/>
                </a:solidFill>
              </a:rPr>
              <a:t>Copie el archivo de imagen IOS del servidor TFTP al router utilizando el comando </a:t>
            </a:r>
            <a:r>
              <a:rPr lang="es-419" sz="1600" b="1">
                <a:solidFill>
                  <a:srgbClr val="000000"/>
                </a:solidFill>
              </a:rPr>
              <a:t>copy</a:t>
            </a:r>
            <a:r>
              <a:rPr lang="es-419" sz="1600">
                <a:solidFill>
                  <a:srgbClr val="000000"/>
                </a:solidFill>
              </a:rPr>
              <a:t> </a:t>
            </a:r>
            <a:r>
              <a:rPr lang="es-419" sz="1600" b="1">
                <a:solidFill>
                  <a:srgbClr val="000000"/>
                </a:solidFill>
              </a:rPr>
              <a:t>tftp: flash: </a:t>
            </a:r>
            <a:r>
              <a:rPr lang="es-419" sz="1600">
                <a:solidFill>
                  <a:srgbClr val="000000"/>
                </a:solidFill>
              </a:rPr>
              <a:t>. Después de emitir este comando, se le solicitará al usuario la dirección IP del host remoto, el nombre del archivo de origen y el nombre del archivo de destino.</a:t>
            </a:r>
            <a:r>
              <a:rPr lang="es-419" sz="1600" b="1">
                <a:solidFill>
                  <a:srgbClr val="000000"/>
                </a:solidFill>
              </a:rPr>
              <a:t> </a:t>
            </a:r>
          </a:p>
        </p:txBody>
      </p:sp>
      <p:sp>
        <p:nvSpPr>
          <p:cNvPr id="6" name="Rectangle 5">
            <a:extLst>
              <a:ext uri="{FF2B5EF4-FFF2-40B4-BE49-F238E27FC236}">
                <a16:creationId xmlns="" xmlns:a16="http://schemas.microsoft.com/office/drawing/2014/main" id="{5847F9FA-A241-D540-B3C1-A068034D3202}"/>
              </a:ext>
            </a:extLst>
          </p:cNvPr>
          <p:cNvSpPr/>
          <p:nvPr/>
        </p:nvSpPr>
        <p:spPr>
          <a:xfrm>
            <a:off x="420429" y="3062952"/>
            <a:ext cx="7925059" cy="1938992"/>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 </a:t>
            </a:r>
            <a:r>
              <a:rPr lang="es-419" sz="1200" b="1" dirty="0" err="1">
                <a:solidFill>
                  <a:srgbClr val="FFFFFF"/>
                </a:solidFill>
                <a:latin typeface="Courier New" panose="02070309020205020404" pitchFamily="49" charset="0"/>
              </a:rPr>
              <a:t>copy</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tftp</a:t>
            </a:r>
            <a:r>
              <a:rPr lang="es-419" sz="1200" b="1" dirty="0">
                <a:solidFill>
                  <a:srgbClr val="FFFFFF"/>
                </a:solidFill>
                <a:latin typeface="Courier New" panose="02070309020205020404" pitchFamily="49" charset="0"/>
              </a:rPr>
              <a:t>: flash: </a:t>
            </a:r>
          </a:p>
          <a:p>
            <a:pPr rtl="0"/>
            <a:r>
              <a:rPr lang="es-419" sz="1200" dirty="0" err="1">
                <a:solidFill>
                  <a:srgbClr val="DFDFDF"/>
                </a:solidFill>
                <a:latin typeface="Courier New" panose="02070309020205020404" pitchFamily="49" charset="0"/>
              </a:rPr>
              <a:t>Address</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or</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name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of</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remote</a:t>
            </a:r>
            <a:r>
              <a:rPr lang="es-419" sz="1200" dirty="0">
                <a:solidFill>
                  <a:srgbClr val="DFDFDF"/>
                </a:solidFill>
                <a:latin typeface="Courier New" panose="02070309020205020404" pitchFamily="49" charset="0"/>
              </a:rPr>
              <a:t> host []? </a:t>
            </a:r>
            <a:r>
              <a:rPr lang="es-419" sz="1200" b="1" dirty="0">
                <a:solidFill>
                  <a:srgbClr val="DFDFDF"/>
                </a:solidFill>
                <a:latin typeface="Courier New" panose="02070309020205020404" pitchFamily="49" charset="0"/>
              </a:rPr>
              <a:t>2001:DB8:CAF:100: :99 </a:t>
            </a:r>
          </a:p>
          <a:p>
            <a:pPr rtl="0"/>
            <a:r>
              <a:rPr lang="es-419" sz="1200" dirty="0" err="1">
                <a:solidFill>
                  <a:srgbClr val="DFDFDF"/>
                </a:solidFill>
                <a:latin typeface="Courier New" panose="02070309020205020404" pitchFamily="49" charset="0"/>
              </a:rPr>
              <a:t>Source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filename</a:t>
            </a:r>
            <a:r>
              <a:rPr lang="es-419" sz="1200" dirty="0">
                <a:solidFill>
                  <a:srgbClr val="DFDFDF"/>
                </a:solidFill>
                <a:latin typeface="Courier New" panose="02070309020205020404" pitchFamily="49" charset="0"/>
              </a:rPr>
              <a:t> []? </a:t>
            </a:r>
            <a:r>
              <a:rPr lang="es-419" sz="1200" b="1" dirty="0">
                <a:solidFill>
                  <a:srgbClr val="FFFFFF"/>
                </a:solidFill>
                <a:latin typeface="Courier New" panose="02070309020205020404" pitchFamily="49" charset="0"/>
              </a:rPr>
              <a:t>isr4200-universalk9_ias.16.09.04.SPA.bin</a:t>
            </a:r>
            <a:r>
              <a:rPr lang="es-419" sz="1200" dirty="0">
                <a:solidFill>
                  <a:srgbClr val="DFDFDF"/>
                </a:solidFill>
                <a:latin typeface="Courier New" panose="02070309020205020404" pitchFamily="49" charset="0"/>
              </a:rPr>
              <a:t> </a:t>
            </a:r>
          </a:p>
          <a:p>
            <a:pPr rtl="0"/>
            <a:r>
              <a:rPr lang="es-419" sz="1200" dirty="0" err="1">
                <a:solidFill>
                  <a:srgbClr val="DFDFDF"/>
                </a:solidFill>
                <a:latin typeface="Courier New" panose="02070309020205020404" pitchFamily="49" charset="0"/>
              </a:rPr>
              <a:t>Destination</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filename</a:t>
            </a:r>
            <a:r>
              <a:rPr lang="es-419" sz="1200" dirty="0">
                <a:solidFill>
                  <a:srgbClr val="DFDFDF"/>
                </a:solidFill>
                <a:latin typeface="Courier New" panose="02070309020205020404" pitchFamily="49" charset="0"/>
              </a:rPr>
              <a:t> [isr4200-universalk9_ias.16.09.04.SPA.bin]? </a:t>
            </a:r>
          </a:p>
          <a:p>
            <a:pPr rtl="0"/>
            <a:r>
              <a:rPr lang="es-419" sz="1200" dirty="0" err="1">
                <a:solidFill>
                  <a:srgbClr val="DFDFDF"/>
                </a:solidFill>
                <a:latin typeface="Courier New" panose="02070309020205020404" pitchFamily="49" charset="0"/>
              </a:rPr>
              <a:t>Accessing</a:t>
            </a:r>
            <a:r>
              <a:rPr lang="es-419" sz="1200" dirty="0">
                <a:solidFill>
                  <a:srgbClr val="DFDFDF"/>
                </a:solidFill>
                <a:latin typeface="Courier New" panose="02070309020205020404" pitchFamily="49" charset="0"/>
              </a:rPr>
              <a:t> tftp://2001:DB8:CAFE:100::99/ isr4200- universalk9_ias.16.09.04.SPA.bin... </a:t>
            </a:r>
            <a:r>
              <a:rPr lang="es-419" sz="1200" dirty="0" err="1">
                <a:solidFill>
                  <a:srgbClr val="DFDFDF"/>
                </a:solidFill>
                <a:latin typeface="Courier New" panose="02070309020205020404" pitchFamily="49" charset="0"/>
              </a:rPr>
              <a:t>Loading</a:t>
            </a:r>
            <a:r>
              <a:rPr lang="es-419" sz="1200" dirty="0">
                <a:solidFill>
                  <a:srgbClr val="DFDFDF"/>
                </a:solidFill>
                <a:latin typeface="Courier New" panose="02070309020205020404" pitchFamily="49" charset="0"/>
              </a:rPr>
              <a:t> isr4200-universalk9_ias.16.09.04.SPA.bin </a:t>
            </a:r>
            <a:r>
              <a:rPr lang="es-419" sz="1200" dirty="0" err="1">
                <a:solidFill>
                  <a:srgbClr val="DFDFDF"/>
                </a:solidFill>
                <a:latin typeface="Courier New" panose="02070309020205020404" pitchFamily="49" charset="0"/>
              </a:rPr>
              <a:t>from</a:t>
            </a:r>
            <a:r>
              <a:rPr lang="es-419" sz="1200" dirty="0">
                <a:solidFill>
                  <a:srgbClr val="DFDFDF"/>
                </a:solidFill>
                <a:latin typeface="Courier New" panose="02070309020205020404" pitchFamily="49" charset="0"/>
              </a:rPr>
              <a:t> 2001:DB8:CAFE:100::99 (</a:t>
            </a:r>
            <a:r>
              <a:rPr lang="es-419" sz="1200" dirty="0" err="1">
                <a:solidFill>
                  <a:srgbClr val="DFDFDF"/>
                </a:solidFill>
                <a:latin typeface="Courier New" panose="02070309020205020404" pitchFamily="49" charset="0"/>
              </a:rPr>
              <a:t>via</a:t>
            </a:r>
            <a:r>
              <a:rPr lang="es-419" sz="1200" dirty="0">
                <a:solidFill>
                  <a:srgbClr val="DFDFDF"/>
                </a:solidFill>
                <a:latin typeface="Courier New" panose="02070309020205020404" pitchFamily="49" charset="0"/>
              </a:rPr>
              <a:t> GigabitEthernet0/0/0): !!!!!!!!!!!!!!!!!!!! </a:t>
            </a:r>
          </a:p>
          <a:p>
            <a:endParaRPr lang="en-US" sz="1200" dirty="0">
              <a:solidFill>
                <a:srgbClr val="DFDFDF"/>
              </a:solidFill>
              <a:latin typeface="Courier New" panose="02070309020205020404" pitchFamily="49" charset="0"/>
            </a:endParaRPr>
          </a:p>
          <a:p>
            <a:pPr rtl="0"/>
            <a:r>
              <a:rPr lang="es-419" sz="1200" dirty="0">
                <a:solidFill>
                  <a:srgbClr val="DFDFDF"/>
                </a:solidFill>
                <a:latin typeface="Courier New" panose="02070309020205020404" pitchFamily="49" charset="0"/>
              </a:rPr>
              <a:t>[OK - 517153193 bytes] </a:t>
            </a:r>
          </a:p>
          <a:p>
            <a:pPr rtl="0"/>
            <a:r>
              <a:rPr lang="es-419" sz="1200" dirty="0">
                <a:solidFill>
                  <a:srgbClr val="DFDFDF"/>
                </a:solidFill>
                <a:latin typeface="Courier New" panose="02070309020205020404" pitchFamily="49" charset="0"/>
              </a:rPr>
              <a:t>517153193 bytes </a:t>
            </a:r>
            <a:r>
              <a:rPr lang="es-419" sz="1200" dirty="0" err="1">
                <a:solidFill>
                  <a:srgbClr val="DFDFDF"/>
                </a:solidFill>
                <a:latin typeface="Courier New" panose="02070309020205020404" pitchFamily="49" charset="0"/>
              </a:rPr>
              <a:t>copied</a:t>
            </a:r>
            <a:r>
              <a:rPr lang="es-419" sz="1200" dirty="0">
                <a:solidFill>
                  <a:srgbClr val="DFDFDF"/>
                </a:solidFill>
                <a:latin typeface="Courier New" panose="02070309020205020404" pitchFamily="49" charset="0"/>
              </a:rPr>
              <a:t> in 868.128 </a:t>
            </a:r>
            <a:r>
              <a:rPr lang="es-419" sz="1200" dirty="0" err="1">
                <a:solidFill>
                  <a:srgbClr val="DFDFDF"/>
                </a:solidFill>
                <a:latin typeface="Courier New" panose="02070309020205020404" pitchFamily="49" charset="0"/>
              </a:rPr>
              <a:t>secs</a:t>
            </a:r>
            <a:r>
              <a:rPr lang="es-419" sz="1200" dirty="0">
                <a:solidFill>
                  <a:srgbClr val="DFDFDF"/>
                </a:solidFill>
                <a:latin typeface="Courier New" panose="02070309020205020404" pitchFamily="49" charset="0"/>
              </a:rPr>
              <a:t> (265652 bytes/</a:t>
            </a:r>
            <a:r>
              <a:rPr lang="es-419" sz="1200" dirty="0" err="1">
                <a:solidFill>
                  <a:srgbClr val="DFDFDF"/>
                </a:solidFill>
                <a:latin typeface="Courier New" panose="02070309020205020404" pitchFamily="49" charset="0"/>
              </a:rPr>
              <a:t>sec</a:t>
            </a:r>
            <a:r>
              <a:rPr lang="es-419" sz="1200" dirty="0">
                <a:solidFill>
                  <a:srgbClr val="DFDFDF"/>
                </a:solidFill>
                <a:latin typeface="Courier New" panose="02070309020205020404" pitchFamily="49" charset="0"/>
              </a:rPr>
              <a:t>)</a:t>
            </a:r>
          </a:p>
        </p:txBody>
      </p:sp>
    </p:spTree>
    <p:extLst>
      <p:ext uri="{BB962C8B-B14F-4D97-AF65-F5344CB8AC3E}">
        <p14:creationId xmlns="" xmlns:p14="http://schemas.microsoft.com/office/powerpoint/2010/main" val="328826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Administración de imágenes de IOS</a:t>
            </a:r>
            <a:r>
              <a:rPr lang="en-US" dirty="0"/>
              <a:t/>
            </a:r>
            <a:br>
              <a:rPr lang="en-US" dirty="0"/>
            </a:br>
            <a:r>
              <a:rPr lang="es-419" sz="2400"/>
              <a:t>Comando boot system</a:t>
            </a:r>
          </a:p>
        </p:txBody>
      </p:sp>
      <p:sp>
        <p:nvSpPr>
          <p:cNvPr id="5" name="Content Placeholder 4">
            <a:extLst>
              <a:ext uri="{FF2B5EF4-FFF2-40B4-BE49-F238E27FC236}">
                <a16:creationId xmlns="" xmlns:a16="http://schemas.microsoft.com/office/drawing/2014/main" id="{1B6EBBFE-92D0-3D4A-B16B-2BB033F11BE1}"/>
              </a:ext>
            </a:extLst>
          </p:cNvPr>
          <p:cNvSpPr>
            <a:spLocks noGrp="1"/>
          </p:cNvSpPr>
          <p:nvPr>
            <p:ph idx="1"/>
          </p:nvPr>
        </p:nvSpPr>
        <p:spPr>
          <a:xfrm>
            <a:off x="66676" y="628650"/>
            <a:ext cx="8688044" cy="2981325"/>
          </a:xfrm>
        </p:spPr>
        <p:txBody>
          <a:bodyPr/>
          <a:lstStyle/>
          <a:p>
            <a:pPr marL="0" indent="0" algn="l" rtl="0"/>
            <a:r>
              <a:rPr lang="es-419" sz="1600" dirty="0">
                <a:solidFill>
                  <a:srgbClr val="000000"/>
                </a:solidFill>
              </a:rPr>
              <a:t>Durante el inicio, el código de arranque analiza el archivo de configuración de inicio en NVRAM para los comandos </a:t>
            </a:r>
            <a:r>
              <a:rPr lang="es-419" sz="1600" b="1" dirty="0" err="1">
                <a:solidFill>
                  <a:srgbClr val="000000"/>
                </a:solidFill>
              </a:rPr>
              <a:t>boot</a:t>
            </a:r>
            <a:r>
              <a:rPr lang="es-419" sz="1600" b="1" dirty="0">
                <a:solidFill>
                  <a:srgbClr val="000000"/>
                </a:solidFill>
              </a:rPr>
              <a:t> </a:t>
            </a:r>
            <a:r>
              <a:rPr lang="es-419" sz="1600" b="1" dirty="0" err="1">
                <a:solidFill>
                  <a:srgbClr val="000000"/>
                </a:solidFill>
              </a:rPr>
              <a:t>system</a:t>
            </a:r>
            <a:r>
              <a:rPr lang="es-419" sz="1600" dirty="0">
                <a:solidFill>
                  <a:srgbClr val="000000"/>
                </a:solidFill>
              </a:rPr>
              <a:t> que </a:t>
            </a:r>
            <a:r>
              <a:rPr lang="es-419" sz="1600" dirty="0" err="1">
                <a:solidFill>
                  <a:srgbClr val="000000"/>
                </a:solidFill>
              </a:rPr>
              <a:t>específican</a:t>
            </a:r>
            <a:r>
              <a:rPr lang="es-419" sz="1600" dirty="0">
                <a:solidFill>
                  <a:srgbClr val="000000"/>
                </a:solidFill>
              </a:rPr>
              <a:t> el nombre y la ubicación de la imagen del software Cisco IOS para cargar. Si no hay comandos </a:t>
            </a:r>
            <a:r>
              <a:rPr lang="es-419" sz="1600" b="1" dirty="0" err="1">
                <a:solidFill>
                  <a:srgbClr val="000000"/>
                </a:solidFill>
              </a:rPr>
              <a:t>boot</a:t>
            </a:r>
            <a:r>
              <a:rPr lang="es-419" sz="1600" b="1" dirty="0">
                <a:solidFill>
                  <a:srgbClr val="000000"/>
                </a:solidFill>
              </a:rPr>
              <a:t> </a:t>
            </a:r>
            <a:r>
              <a:rPr lang="es-419" sz="1600" b="1" dirty="0" err="1">
                <a:solidFill>
                  <a:srgbClr val="000000"/>
                </a:solidFill>
              </a:rPr>
              <a:t>system</a:t>
            </a:r>
            <a:r>
              <a:rPr lang="es-419" sz="1600" dirty="0">
                <a:solidFill>
                  <a:srgbClr val="000000"/>
                </a:solidFill>
              </a:rPr>
              <a:t> de manera secuencial para proporcionar un plan de arranque que tenga tolerancia a fallas.</a:t>
            </a:r>
          </a:p>
          <a:p>
            <a:pPr marL="0" indent="0" algn="l"/>
            <a:endParaRPr lang="en-US" sz="1600" dirty="0">
              <a:solidFill>
                <a:srgbClr val="000000"/>
              </a:solidFill>
            </a:endParaRPr>
          </a:p>
          <a:p>
            <a:pPr marL="0" indent="0" algn="l" rtl="0"/>
            <a:r>
              <a:rPr lang="es-419" sz="1600" dirty="0">
                <a:solidFill>
                  <a:srgbClr val="000000"/>
                </a:solidFill>
              </a:rPr>
              <a:t>Si no hay comandos </a:t>
            </a:r>
            <a:r>
              <a:rPr lang="es-419" sz="1600" b="1" dirty="0" err="1">
                <a:solidFill>
                  <a:srgbClr val="000000"/>
                </a:solidFill>
              </a:rPr>
              <a:t>boot</a:t>
            </a:r>
            <a:r>
              <a:rPr lang="es-419" sz="1600" b="1" dirty="0">
                <a:solidFill>
                  <a:srgbClr val="000000"/>
                </a:solidFill>
              </a:rPr>
              <a:t> </a:t>
            </a:r>
            <a:r>
              <a:rPr lang="es-419" sz="1600" b="1" dirty="0" err="1">
                <a:solidFill>
                  <a:srgbClr val="000000"/>
                </a:solidFill>
              </a:rPr>
              <a:t>system</a:t>
            </a:r>
            <a:r>
              <a:rPr lang="es-419" sz="1600" dirty="0">
                <a:solidFill>
                  <a:srgbClr val="000000"/>
                </a:solidFill>
              </a:rPr>
              <a:t> en la configuración, de manera predeterminada, el </a:t>
            </a:r>
            <a:r>
              <a:rPr lang="es-419" sz="1600" dirty="0" err="1">
                <a:solidFill>
                  <a:srgbClr val="000000"/>
                </a:solidFill>
              </a:rPr>
              <a:t>router</a:t>
            </a:r>
            <a:r>
              <a:rPr lang="es-419" sz="1600" dirty="0">
                <a:solidFill>
                  <a:srgbClr val="000000"/>
                </a:solidFill>
              </a:rPr>
              <a:t> carga y ejecuta la primera imagen válida del IOS de Cisco en la memoria flash.</a:t>
            </a:r>
          </a:p>
          <a:p>
            <a:pPr marL="0" indent="0" algn="l"/>
            <a:endParaRPr lang="en-US" sz="1600" dirty="0">
              <a:solidFill>
                <a:srgbClr val="000000"/>
              </a:solidFill>
            </a:endParaRPr>
          </a:p>
          <a:p>
            <a:pPr marL="0" indent="0" algn="l" rtl="0"/>
            <a:r>
              <a:rPr lang="es-419" sz="1600" dirty="0">
                <a:solidFill>
                  <a:srgbClr val="000000"/>
                </a:solidFill>
              </a:rPr>
              <a:t>Para actualizar a la imagen IOS copiada después de que esa imagen se guarde en la memoria flash del </a:t>
            </a:r>
            <a:r>
              <a:rPr lang="es-419" sz="1600" dirty="0" err="1">
                <a:solidFill>
                  <a:srgbClr val="000000"/>
                </a:solidFill>
              </a:rPr>
              <a:t>router</a:t>
            </a:r>
            <a:r>
              <a:rPr lang="es-419" sz="1600" dirty="0">
                <a:solidFill>
                  <a:srgbClr val="000000"/>
                </a:solidFill>
              </a:rPr>
              <a:t>, configure el </a:t>
            </a:r>
            <a:r>
              <a:rPr lang="es-419" sz="1600" dirty="0" err="1">
                <a:solidFill>
                  <a:srgbClr val="000000"/>
                </a:solidFill>
              </a:rPr>
              <a:t>router</a:t>
            </a:r>
            <a:r>
              <a:rPr lang="es-419" sz="1600" dirty="0">
                <a:solidFill>
                  <a:srgbClr val="000000"/>
                </a:solidFill>
              </a:rPr>
              <a:t> para cargar la nueva imagen mediante el comando </a:t>
            </a:r>
            <a:r>
              <a:rPr lang="es-419" sz="1600" b="1" dirty="0" err="1">
                <a:solidFill>
                  <a:srgbClr val="000000"/>
                </a:solidFill>
              </a:rPr>
              <a:t>boot</a:t>
            </a:r>
            <a:r>
              <a:rPr lang="es-419" sz="1600" b="1" dirty="0">
                <a:solidFill>
                  <a:srgbClr val="000000"/>
                </a:solidFill>
              </a:rPr>
              <a:t> </a:t>
            </a:r>
            <a:r>
              <a:rPr lang="es-419" sz="1600" b="1" dirty="0" err="1">
                <a:solidFill>
                  <a:srgbClr val="000000"/>
                </a:solidFill>
              </a:rPr>
              <a:t>system</a:t>
            </a:r>
            <a:r>
              <a:rPr lang="es-419" sz="1600" dirty="0">
                <a:solidFill>
                  <a:srgbClr val="000000"/>
                </a:solidFill>
              </a:rPr>
              <a:t> . Guarde la configuración. Vuelva a cargar el </a:t>
            </a:r>
            <a:r>
              <a:rPr lang="es-419" sz="1600" dirty="0" err="1">
                <a:solidFill>
                  <a:srgbClr val="000000"/>
                </a:solidFill>
              </a:rPr>
              <a:t>router</a:t>
            </a:r>
            <a:r>
              <a:rPr lang="es-419" sz="1600" dirty="0">
                <a:solidFill>
                  <a:srgbClr val="000000"/>
                </a:solidFill>
              </a:rPr>
              <a:t> para que arranque con la nueva imagen.</a:t>
            </a:r>
          </a:p>
        </p:txBody>
      </p:sp>
      <p:sp>
        <p:nvSpPr>
          <p:cNvPr id="7" name="Rectangle 6">
            <a:extLst>
              <a:ext uri="{FF2B5EF4-FFF2-40B4-BE49-F238E27FC236}">
                <a16:creationId xmlns="" xmlns:a16="http://schemas.microsoft.com/office/drawing/2014/main" id="{08087044-193F-C544-8587-50072677AAC7}"/>
              </a:ext>
            </a:extLst>
          </p:cNvPr>
          <p:cNvSpPr/>
          <p:nvPr/>
        </p:nvSpPr>
        <p:spPr>
          <a:xfrm>
            <a:off x="1002963" y="3897376"/>
            <a:ext cx="6815469" cy="1015663"/>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 </a:t>
            </a:r>
            <a:r>
              <a:rPr lang="es-419" sz="1200" b="1" dirty="0">
                <a:solidFill>
                  <a:srgbClr val="FFFFFF"/>
                </a:solidFill>
                <a:latin typeface="Courier New" panose="02070309020205020404" pitchFamily="49" charset="0"/>
              </a:rPr>
              <a:t>configure terminal</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 </a:t>
            </a:r>
            <a:r>
              <a:rPr lang="es-419" sz="1200" b="1" dirty="0" err="1">
                <a:solidFill>
                  <a:srgbClr val="FFFFFF"/>
                </a:solidFill>
                <a:latin typeface="Courier New" panose="02070309020205020404" pitchFamily="49" charset="0"/>
              </a:rPr>
              <a:t>boot</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system</a:t>
            </a:r>
            <a:r>
              <a:rPr lang="es-419" sz="1200" b="1" dirty="0">
                <a:solidFill>
                  <a:srgbClr val="FFFFFF"/>
                </a:solidFill>
                <a:latin typeface="Courier New" panose="02070309020205020404" pitchFamily="49" charset="0"/>
              </a:rPr>
              <a:t> flash0:isr4200-universalk9_ias.16.09.04.SPA.bin</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exit</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b="1" dirty="0" err="1">
                <a:solidFill>
                  <a:srgbClr val="FFFFFF"/>
                </a:solidFill>
                <a:latin typeface="Courier New" panose="02070309020205020404" pitchFamily="49" charset="0"/>
              </a:rPr>
              <a:t>copy</a:t>
            </a:r>
            <a:r>
              <a:rPr lang="es-419" sz="1200" b="1" dirty="0">
                <a:solidFill>
                  <a:srgbClr val="FFFFFF"/>
                </a:solidFill>
                <a:latin typeface="Courier New" panose="02070309020205020404" pitchFamily="49" charset="0"/>
              </a:rPr>
              <a:t> running-</a:t>
            </a:r>
            <a:r>
              <a:rPr lang="es-419" sz="1200" b="1" dirty="0" err="1">
                <a:solidFill>
                  <a:srgbClr val="FFFFFF"/>
                </a:solidFill>
                <a:latin typeface="Courier New" panose="02070309020205020404" pitchFamily="49" charset="0"/>
              </a:rPr>
              <a:t>config</a:t>
            </a:r>
            <a:r>
              <a:rPr lang="es-419" sz="1200" b="1" dirty="0">
                <a:solidFill>
                  <a:srgbClr val="FFFFFF"/>
                </a:solidFill>
                <a:latin typeface="Courier New" panose="02070309020205020404" pitchFamily="49" charset="0"/>
              </a:rPr>
              <a:t> startup-</a:t>
            </a:r>
            <a:r>
              <a:rPr lang="es-419" sz="1200" b="1" dirty="0" err="1">
                <a:solidFill>
                  <a:srgbClr val="FFFFFF"/>
                </a:solidFill>
                <a:latin typeface="Courier New" panose="02070309020205020404" pitchFamily="49" charset="0"/>
              </a:rPr>
              <a:t>config</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b="1" dirty="0" err="1">
                <a:solidFill>
                  <a:srgbClr val="FFFFFF"/>
                </a:solidFill>
                <a:latin typeface="Courier New" panose="02070309020205020404" pitchFamily="49" charset="0"/>
              </a:rPr>
              <a:t>reload</a:t>
            </a:r>
            <a:endParaRPr lang="es-419" sz="1200" b="1" dirty="0">
              <a:solidFill>
                <a:srgbClr val="FFFFFF"/>
              </a:solidFill>
              <a:latin typeface="Courier New" panose="02070309020205020404" pitchFamily="49" charset="0"/>
            </a:endParaRPr>
          </a:p>
        </p:txBody>
      </p:sp>
    </p:spTree>
    <p:extLst>
      <p:ext uri="{BB962C8B-B14F-4D97-AF65-F5344CB8AC3E}">
        <p14:creationId xmlns="" xmlns:p14="http://schemas.microsoft.com/office/powerpoint/2010/main" val="33253887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CDP</a:t>
            </a:r>
            <a:r>
              <a:rPr lang="en-US" dirty="0"/>
              <a:t/>
            </a:r>
            <a:br>
              <a:rPr lang="en-US" dirty="0"/>
            </a:br>
            <a:r>
              <a:rPr lang="es-419" sz="2400"/>
              <a:t>Detección de dispositivos mediante CDP (Cont.)</a:t>
            </a:r>
          </a:p>
        </p:txBody>
      </p:sp>
      <p:sp>
        <p:nvSpPr>
          <p:cNvPr id="5" name="Content Placeholder 4">
            <a:extLst>
              <a:ext uri="{FF2B5EF4-FFF2-40B4-BE49-F238E27FC236}">
                <a16:creationId xmlns="" xmlns:a16="http://schemas.microsoft.com/office/drawing/2014/main" id="{16D179D8-985D-3444-877F-0F1334F12438}"/>
              </a:ext>
            </a:extLst>
          </p:cNvPr>
          <p:cNvSpPr>
            <a:spLocks noGrp="1"/>
          </p:cNvSpPr>
          <p:nvPr>
            <p:ph idx="1"/>
          </p:nvPr>
        </p:nvSpPr>
        <p:spPr>
          <a:xfrm>
            <a:off x="474662" y="731838"/>
            <a:ext cx="8280057" cy="731838"/>
          </a:xfrm>
        </p:spPr>
        <p:txBody>
          <a:bodyPr/>
          <a:lstStyle/>
          <a:p>
            <a:pPr marL="0" indent="0" algn="l" rtl="0"/>
            <a:r>
              <a:rPr lang="es-419" sz="1600">
                <a:solidFill>
                  <a:srgbClr val="000000"/>
                </a:solidFill>
              </a:rPr>
              <a:t>El administrador de red utiliza </a:t>
            </a:r>
            <a:r>
              <a:rPr lang="es-419" sz="1600" b="1">
                <a:solidFill>
                  <a:srgbClr val="000000"/>
                </a:solidFill>
              </a:rPr>
              <a:t>show cdp neighbors detail</a:t>
            </a:r>
            <a:r>
              <a:rPr lang="es-419" sz="1600">
                <a:solidFill>
                  <a:srgbClr val="000000"/>
                </a:solidFill>
              </a:rPr>
              <a:t> para descubrir la dirección IP de S1. Como se muestra en la salida, la dirección de S1 es 192.168.1.2.</a:t>
            </a:r>
          </a:p>
        </p:txBody>
      </p:sp>
      <p:sp>
        <p:nvSpPr>
          <p:cNvPr id="7" name="Rectangle 6">
            <a:extLst>
              <a:ext uri="{FF2B5EF4-FFF2-40B4-BE49-F238E27FC236}">
                <a16:creationId xmlns="" xmlns:a16="http://schemas.microsoft.com/office/drawing/2014/main" id="{799A2198-7AFD-BE46-B7EF-314352F4A2E7}"/>
              </a:ext>
            </a:extLst>
          </p:cNvPr>
          <p:cNvSpPr/>
          <p:nvPr/>
        </p:nvSpPr>
        <p:spPr>
          <a:xfrm>
            <a:off x="237491" y="1772018"/>
            <a:ext cx="8754398" cy="2246769"/>
          </a:xfrm>
          <a:prstGeom prst="rect">
            <a:avLst/>
          </a:prstGeom>
          <a:solidFill>
            <a:srgbClr val="000000"/>
          </a:solidFill>
        </p:spPr>
        <p:txBody>
          <a:bodyPr wrap="square">
            <a:spAutoFit/>
          </a:bodyPr>
          <a:lstStyle/>
          <a:p>
            <a:pPr rtl="0"/>
            <a:r>
              <a:rPr lang="es-419" sz="1400">
                <a:solidFill>
                  <a:srgbClr val="DFDFDF"/>
                </a:solidFill>
                <a:latin typeface="Courier New" panose="02070309020205020404" pitchFamily="49" charset="0"/>
              </a:rPr>
              <a:t>R1# </a:t>
            </a:r>
            <a:r>
              <a:rPr lang="es-419" sz="1400" b="1">
                <a:solidFill>
                  <a:srgbClr val="FFFFFF"/>
                </a:solidFill>
                <a:latin typeface="Courier New" panose="02070309020205020404" pitchFamily="49" charset="0"/>
              </a:rPr>
              <a:t>show cdp neighbors detail</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Device ID: S1 </a:t>
            </a:r>
          </a:p>
          <a:p>
            <a:pPr rtl="0"/>
            <a:r>
              <a:rPr lang="es-419" sz="1400">
                <a:solidFill>
                  <a:srgbClr val="DFDFDF"/>
                </a:solidFill>
                <a:latin typeface="Courier New" panose="02070309020205020404" pitchFamily="49" charset="0"/>
              </a:rPr>
              <a:t>Entry address(es): </a:t>
            </a:r>
          </a:p>
          <a:p>
            <a:pPr rtl="0"/>
            <a:r>
              <a:rPr lang="es-419" sz="1400">
                <a:solidFill>
                  <a:srgbClr val="FBAB18"/>
                </a:solidFill>
                <a:latin typeface="Courier New" panose="02070309020205020404" pitchFamily="49" charset="0"/>
              </a:rPr>
              <a:t>  IP address: 192.168.1.2</a:t>
            </a:r>
            <a:r>
              <a:rPr lang="es-419" sz="1400">
                <a:solidFill>
                  <a:srgbClr val="DFDFDF"/>
                </a:solidFill>
                <a:latin typeface="Courier New" panose="02070309020205020404" pitchFamily="49" charset="0"/>
              </a:rPr>
              <a:t> </a:t>
            </a:r>
          </a:p>
          <a:p>
            <a:pPr rtl="0"/>
            <a:r>
              <a:rPr lang="es-419" sz="1400">
                <a:solidFill>
                  <a:srgbClr val="DFDFDF"/>
                </a:solidFill>
                <a:latin typeface="Courier New" panose="02070309020205020404" pitchFamily="49" charset="0"/>
              </a:rPr>
              <a:t>Platform: cisco WS-C3560-24TS, Capabilities: Switch IGMP</a:t>
            </a:r>
          </a:p>
          <a:p>
            <a:pPr rtl="0"/>
            <a:r>
              <a:rPr lang="es-419" sz="1400">
                <a:solidFill>
                  <a:srgbClr val="DFDFDF"/>
                </a:solidFill>
                <a:latin typeface="Courier New" panose="02070309020205020404" pitchFamily="49" charset="0"/>
              </a:rPr>
              <a:t>Interface: GigabitEthernet0/0/1, Port ID (outgoing port): FastEthernet0/5</a:t>
            </a:r>
          </a:p>
          <a:p>
            <a:pPr rtl="0"/>
            <a:r>
              <a:rPr lang="es-419" sz="1400">
                <a:solidFill>
                  <a:srgbClr val="DFDFDF"/>
                </a:solidFill>
                <a:latin typeface="Courier New" panose="02070309020205020404" pitchFamily="49" charset="0"/>
              </a:rPr>
              <a:t>Holdtime : 136 sec </a:t>
            </a:r>
          </a:p>
          <a:p>
            <a:endParaRPr lang="en-US" sz="1400" dirty="0">
              <a:solidFill>
                <a:srgbClr val="DFDFDF"/>
              </a:solidFill>
              <a:latin typeface="Courier New" panose="02070309020205020404" pitchFamily="49" charset="0"/>
            </a:endParaRPr>
          </a:p>
          <a:p>
            <a:pPr rtl="0"/>
            <a:r>
              <a:rPr lang="es-419" sz="1400">
                <a:solidFill>
                  <a:srgbClr val="DFDFDF"/>
                </a:solidFill>
                <a:latin typeface="Courier New" panose="02070309020205020404" pitchFamily="49" charset="0"/>
              </a:rPr>
              <a:t>(output omitted)</a:t>
            </a:r>
          </a:p>
        </p:txBody>
      </p:sp>
    </p:spTree>
    <p:extLst>
      <p:ext uri="{BB962C8B-B14F-4D97-AF65-F5344CB8AC3E}">
        <p14:creationId xmlns="" xmlns:p14="http://schemas.microsoft.com/office/powerpoint/2010/main" val="4085012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53165"/>
            <a:ext cx="8345488" cy="731837"/>
          </a:xfrm>
        </p:spPr>
        <p:txBody>
          <a:bodyPr/>
          <a:lstStyle/>
          <a:p>
            <a:pPr rtl="0"/>
            <a:r>
              <a:rPr lang="es-419" sz="1600"/>
              <a:t>Administración de imágenes de IOS</a:t>
            </a:r>
            <a:r>
              <a:rPr lang="en-US" dirty="0"/>
              <a:t/>
            </a:r>
            <a:br>
              <a:rPr lang="en-US" dirty="0"/>
            </a:br>
            <a:r>
              <a:rPr lang="es-419" sz="2400"/>
              <a:t>Packet Tracer - Use un servidor TFTP para actualizar una imagen de Cisco IOS</a:t>
            </a:r>
          </a:p>
        </p:txBody>
      </p:sp>
      <p:sp>
        <p:nvSpPr>
          <p:cNvPr id="4" name="Content Placeholder 3">
            <a:extLst>
              <a:ext uri="{FF2B5EF4-FFF2-40B4-BE49-F238E27FC236}">
                <a16:creationId xmlns="" xmlns:a16="http://schemas.microsoft.com/office/drawing/2014/main" id="{02203235-E67F-EE4C-8A2B-B55C1817E80A}"/>
              </a:ext>
            </a:extLst>
          </p:cNvPr>
          <p:cNvSpPr>
            <a:spLocks noGrp="1"/>
          </p:cNvSpPr>
          <p:nvPr>
            <p:ph idx="1"/>
          </p:nvPr>
        </p:nvSpPr>
        <p:spPr>
          <a:xfrm>
            <a:off x="474662" y="925033"/>
            <a:ext cx="8280057" cy="3496701"/>
          </a:xfrm>
        </p:spPr>
        <p:txBody>
          <a:bodyPr/>
          <a:lstStyle/>
          <a:p>
            <a:pPr marL="0" indent="0" algn="l" rtl="0"/>
            <a:r>
              <a:rPr lang="es-419" sz="1800" dirty="0">
                <a:solidFill>
                  <a:srgbClr val="000000"/>
                </a:solidFill>
              </a:rPr>
              <a:t>En esta actividad de </a:t>
            </a:r>
            <a:r>
              <a:rPr lang="es-419" sz="1800" dirty="0" err="1">
                <a:solidFill>
                  <a:srgbClr val="000000"/>
                </a:solidFill>
              </a:rPr>
              <a:t>Packet</a:t>
            </a:r>
            <a:r>
              <a:rPr lang="es-419" sz="1800" dirty="0">
                <a:solidFill>
                  <a:srgbClr val="000000"/>
                </a:solidFill>
              </a:rPr>
              <a:t> </a:t>
            </a:r>
            <a:r>
              <a:rPr lang="es-419" sz="1800" dirty="0" err="1">
                <a:solidFill>
                  <a:srgbClr val="000000"/>
                </a:solidFill>
              </a:rPr>
              <a:t>Tracer</a:t>
            </a:r>
            <a:r>
              <a:rPr lang="es-419" sz="1800" dirty="0">
                <a:solidFill>
                  <a:srgbClr val="000000"/>
                </a:solidFill>
              </a:rPr>
              <a:t>, cumplirá los siguientes objetivos:</a:t>
            </a:r>
          </a:p>
          <a:p>
            <a:pPr marL="285750" indent="-285750" algn="l" rtl="0">
              <a:buFont typeface="Arial" panose="020B0604020202020204" pitchFamily="34" charset="0"/>
              <a:buChar char="•"/>
            </a:pPr>
            <a:r>
              <a:rPr lang="es-419" sz="1800" dirty="0">
                <a:solidFill>
                  <a:srgbClr val="000000"/>
                </a:solidFill>
              </a:rPr>
              <a:t>Parte 1: Actualizar una imagen del IOS en un dispositivo de Cisco </a:t>
            </a:r>
          </a:p>
          <a:p>
            <a:pPr marL="285750" indent="-285750" algn="l" rtl="0">
              <a:buFont typeface="Arial" panose="020B0604020202020204" pitchFamily="34" charset="0"/>
              <a:buChar char="•"/>
            </a:pPr>
            <a:r>
              <a:rPr lang="es-419" sz="1800" dirty="0">
                <a:solidFill>
                  <a:srgbClr val="000000"/>
                </a:solidFill>
              </a:rPr>
              <a:t>Parte 2: Realizar una copia de seguridad de una imagen del IOS en un servidor TFTP</a:t>
            </a:r>
          </a:p>
          <a:p>
            <a:pPr marL="0" indent="0" algn="l"/>
            <a:endParaRPr lang="en-US" sz="1600" dirty="0">
              <a:solidFill>
                <a:srgbClr val="000000"/>
              </a:solidFill>
            </a:endParaRPr>
          </a:p>
        </p:txBody>
      </p:sp>
    </p:spTree>
    <p:extLst>
      <p:ext uri="{BB962C8B-B14F-4D97-AF65-F5344CB8AC3E}">
        <p14:creationId xmlns="" xmlns:p14="http://schemas.microsoft.com/office/powerpoint/2010/main" val="34804565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10.8 Módulo de práctica y cuestionario</a:t>
            </a:r>
          </a:p>
        </p:txBody>
      </p:sp>
    </p:spTree>
    <p:custDataLst>
      <p:tags r:id="rId1"/>
    </p:custDataLst>
    <p:extLst>
      <p:ext uri="{BB962C8B-B14F-4D97-AF65-F5344CB8AC3E}">
        <p14:creationId xmlns="" xmlns:p14="http://schemas.microsoft.com/office/powerpoint/2010/main" val="410599242"/>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Quiz</a:t>
            </a:r>
            <a:r>
              <a:rPr lang="en-US" dirty="0">
                <a:latin typeface="Arial" charset="0"/>
              </a:rPr>
              <a:t/>
            </a:r>
            <a:br>
              <a:rPr lang="en-US" dirty="0">
                <a:latin typeface="Arial" charset="0"/>
              </a:rPr>
            </a:br>
            <a:r>
              <a:rPr lang="es-419"/>
              <a:t>Packet Tracer - Configure CDP, LLDP y NTP</a:t>
            </a:r>
          </a:p>
        </p:txBody>
      </p:sp>
      <p:sp>
        <p:nvSpPr>
          <p:cNvPr id="3" name="Content Placeholder 2">
            <a:extLst>
              <a:ext uri="{FF2B5EF4-FFF2-40B4-BE49-F238E27FC236}">
                <a16:creationId xmlns="" xmlns:a16="http://schemas.microsoft.com/office/drawing/2014/main" id="{99B8BE81-D674-D944-B21E-C516EA452503}"/>
              </a:ext>
            </a:extLst>
          </p:cNvPr>
          <p:cNvSpPr>
            <a:spLocks noGrp="1"/>
          </p:cNvSpPr>
          <p:nvPr>
            <p:ph idx="1"/>
          </p:nvPr>
        </p:nvSpPr>
        <p:spPr/>
        <p:txBody>
          <a:bodyPr/>
          <a:lstStyle/>
          <a:p>
            <a:pPr marL="0" indent="0" rtl="0">
              <a:buNone/>
            </a:pPr>
            <a:r>
              <a:rPr lang="es-419" sz="1800"/>
              <a:t>En esta actividad de Packet Tracer, completará los siguientes objetivos:</a:t>
            </a:r>
          </a:p>
          <a:p>
            <a:pPr rtl="0">
              <a:buFont typeface="Arial" panose="020B0604020202020204" pitchFamily="34" charset="0"/>
              <a:buChar char="•"/>
            </a:pPr>
            <a:r>
              <a:rPr lang="es-419" sz="1800"/>
              <a:t>Armar la red y configurar los ajustes básicos de los dispositivos</a:t>
            </a:r>
          </a:p>
          <a:p>
            <a:pPr rtl="0">
              <a:buFont typeface="Arial" panose="020B0604020202020204" pitchFamily="34" charset="0"/>
              <a:buChar char="•"/>
            </a:pPr>
            <a:r>
              <a:rPr lang="es-419" sz="1800"/>
              <a:t>Detección de redes con CDP</a:t>
            </a:r>
          </a:p>
          <a:p>
            <a:pPr rtl="0">
              <a:buFont typeface="Arial" panose="020B0604020202020204" pitchFamily="34" charset="0"/>
              <a:buChar char="•"/>
            </a:pPr>
            <a:r>
              <a:rPr lang="es-419" sz="1800"/>
              <a:t>Detección de redes con LLDP</a:t>
            </a:r>
          </a:p>
          <a:p>
            <a:pPr rtl="0">
              <a:buFont typeface="Arial" panose="020B0604020202020204" pitchFamily="34" charset="0"/>
              <a:buChar char="•"/>
            </a:pPr>
            <a:r>
              <a:rPr lang="es-419" sz="1800"/>
              <a:t>Configurar y verificar NTP</a:t>
            </a:r>
          </a:p>
          <a:p>
            <a:endParaRPr lang="en-US" sz="1600" dirty="0"/>
          </a:p>
        </p:txBody>
      </p:sp>
    </p:spTree>
    <p:custDataLst>
      <p:tags r:id="rId1"/>
    </p:custDataLst>
    <p:extLst>
      <p:ext uri="{BB962C8B-B14F-4D97-AF65-F5344CB8AC3E}">
        <p14:creationId xmlns="" xmlns:p14="http://schemas.microsoft.com/office/powerpoint/2010/main" val="2929623157"/>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Práctica y</a:t>
            </a:r>
            <a:r>
              <a:rPr lang="en-US" dirty="0">
                <a:latin typeface="Arial" charset="0"/>
              </a:rPr>
              <a:t/>
            </a:r>
            <a:br>
              <a:rPr lang="en-US" dirty="0">
                <a:latin typeface="Arial" charset="0"/>
              </a:rPr>
            </a:br>
            <a:r>
              <a:rPr lang="es-419"/>
              <a:t>Laboratorio de Quiz - Configurar CDP, LLDP y NTP</a:t>
            </a:r>
          </a:p>
        </p:txBody>
      </p:sp>
      <p:sp>
        <p:nvSpPr>
          <p:cNvPr id="3" name="Content Placeholder 2">
            <a:extLst>
              <a:ext uri="{FF2B5EF4-FFF2-40B4-BE49-F238E27FC236}">
                <a16:creationId xmlns="" xmlns:a16="http://schemas.microsoft.com/office/drawing/2014/main" id="{99B8BE81-D674-D944-B21E-C516EA452503}"/>
              </a:ext>
            </a:extLst>
          </p:cNvPr>
          <p:cNvSpPr>
            <a:spLocks noGrp="1"/>
          </p:cNvSpPr>
          <p:nvPr>
            <p:ph idx="1"/>
          </p:nvPr>
        </p:nvSpPr>
        <p:spPr>
          <a:xfrm>
            <a:off x="144065" y="798944"/>
            <a:ext cx="8853286" cy="3611131"/>
          </a:xfrm>
        </p:spPr>
        <p:txBody>
          <a:bodyPr/>
          <a:lstStyle/>
          <a:p>
            <a:pPr marL="0" indent="0" rtl="0">
              <a:buNone/>
            </a:pPr>
            <a:r>
              <a:rPr lang="es-419" sz="1800"/>
              <a:t>En esta práctica de laboratorio se cumplirán los siguientes objetivos:</a:t>
            </a:r>
          </a:p>
          <a:p>
            <a:pPr rtl="0">
              <a:buFont typeface="Arial" panose="020B0604020202020204" pitchFamily="34" charset="0"/>
              <a:buChar char="•"/>
            </a:pPr>
            <a:r>
              <a:rPr lang="es-419" sz="1800"/>
              <a:t>Armar la red y configurar los ajustes básicos de los dispositivos</a:t>
            </a:r>
          </a:p>
          <a:p>
            <a:pPr rtl="0">
              <a:buFont typeface="Arial" panose="020B0604020202020204" pitchFamily="34" charset="0"/>
              <a:buChar char="•"/>
            </a:pPr>
            <a:r>
              <a:rPr lang="es-419" sz="1800"/>
              <a:t>Detección de redes con CDP</a:t>
            </a:r>
          </a:p>
          <a:p>
            <a:pPr rtl="0">
              <a:buFont typeface="Arial" panose="020B0604020202020204" pitchFamily="34" charset="0"/>
              <a:buChar char="•"/>
            </a:pPr>
            <a:r>
              <a:rPr lang="es-419" sz="1800"/>
              <a:t>Detección de redes con LLDP</a:t>
            </a:r>
          </a:p>
          <a:p>
            <a:pPr rtl="0">
              <a:buFont typeface="Arial" panose="020B0604020202020204" pitchFamily="34" charset="0"/>
              <a:buChar char="•"/>
            </a:pPr>
            <a:r>
              <a:rPr lang="es-419" sz="1800"/>
              <a:t>Configurar y verificar NTP</a:t>
            </a:r>
          </a:p>
          <a:p>
            <a:endParaRPr lang="en-US" sz="1600" dirty="0"/>
          </a:p>
        </p:txBody>
      </p:sp>
    </p:spTree>
    <p:custDataLst>
      <p:tags r:id="rId1"/>
    </p:custDataLst>
    <p:extLst>
      <p:ext uri="{BB962C8B-B14F-4D97-AF65-F5344CB8AC3E}">
        <p14:creationId xmlns="" xmlns:p14="http://schemas.microsoft.com/office/powerpoint/2010/main" val="1662618756"/>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r>
              <a:rPr lang="es-419" sz="1400" dirty="0">
                <a:latin typeface="Arial" charset="0"/>
              </a:rPr>
              <a:t>Módulo 10: Gestión de red</a:t>
            </a:r>
            <a:r>
              <a:rPr lang="en-US" dirty="0">
                <a:latin typeface="Arial" charset="0"/>
              </a:rPr>
              <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 xmlns:a16="http://schemas.microsoft.com/office/drawing/2014/main" id="{35C7D27D-6F98-4045-8088-22FDC3DE0CD0}"/>
              </a:ext>
            </a:extLst>
          </p:cNvPr>
          <p:cNvSpPr>
            <a:spLocks noGrp="1"/>
          </p:cNvSpPr>
          <p:nvPr>
            <p:ph idx="1"/>
          </p:nvPr>
        </p:nvSpPr>
        <p:spPr>
          <a:xfrm>
            <a:off x="144064" y="798944"/>
            <a:ext cx="3682871" cy="4155319"/>
          </a:xfrm>
        </p:spPr>
        <p:txBody>
          <a:bodyPr/>
          <a:lstStyle/>
          <a:p>
            <a:pPr rtl="0">
              <a:spcBef>
                <a:spcPts val="0"/>
              </a:spcBef>
              <a:spcAft>
                <a:spcPts val="0"/>
              </a:spcAft>
            </a:pPr>
            <a:r>
              <a:rPr lang="es-419"/>
              <a:t>Cisco Discovery Protocol (CDP)</a:t>
            </a:r>
          </a:p>
          <a:p>
            <a:pPr rtl="0">
              <a:spcBef>
                <a:spcPts val="0"/>
              </a:spcBef>
              <a:spcAft>
                <a:spcPts val="0"/>
              </a:spcAft>
            </a:pPr>
            <a:r>
              <a:rPr lang="es-419" b="1"/>
              <a:t>cdp run</a:t>
            </a:r>
          </a:p>
          <a:p>
            <a:pPr rtl="0">
              <a:spcBef>
                <a:spcPts val="0"/>
              </a:spcBef>
              <a:spcAft>
                <a:spcPts val="0"/>
              </a:spcAft>
            </a:pPr>
            <a:r>
              <a:rPr lang="es-419" b="1"/>
              <a:t>cdp enable</a:t>
            </a:r>
          </a:p>
          <a:p>
            <a:pPr rtl="0">
              <a:spcBef>
                <a:spcPts val="0"/>
              </a:spcBef>
              <a:spcAft>
                <a:spcPts val="0"/>
              </a:spcAft>
            </a:pPr>
            <a:r>
              <a:rPr lang="es-419" b="1"/>
              <a:t>show cdp </a:t>
            </a:r>
          </a:p>
          <a:p>
            <a:pPr rtl="0">
              <a:spcBef>
                <a:spcPts val="0"/>
              </a:spcBef>
              <a:spcAft>
                <a:spcPts val="0"/>
              </a:spcAft>
            </a:pPr>
            <a:r>
              <a:rPr lang="es-419" b="1"/>
              <a:t>show cdp interface</a:t>
            </a:r>
          </a:p>
          <a:p>
            <a:pPr rtl="0">
              <a:spcBef>
                <a:spcPts val="0"/>
              </a:spcBef>
              <a:spcAft>
                <a:spcPts val="0"/>
              </a:spcAft>
            </a:pPr>
            <a:r>
              <a:rPr lang="es-419" b="1"/>
              <a:t>show cdp neighbors</a:t>
            </a:r>
          </a:p>
          <a:p>
            <a:pPr rtl="0">
              <a:spcBef>
                <a:spcPts val="0"/>
              </a:spcBef>
              <a:spcAft>
                <a:spcPts val="0"/>
              </a:spcAft>
            </a:pPr>
            <a:r>
              <a:rPr lang="es-419" b="1"/>
              <a:t>show cdp neighbors detail</a:t>
            </a:r>
          </a:p>
          <a:p>
            <a:pPr rtl="0">
              <a:spcBef>
                <a:spcPts val="0"/>
              </a:spcBef>
              <a:spcAft>
                <a:spcPts val="0"/>
              </a:spcAft>
            </a:pPr>
            <a:r>
              <a:rPr lang="es-419"/>
              <a:t>Link Layer Discovery Protocol (LLDP)</a:t>
            </a:r>
          </a:p>
          <a:p>
            <a:pPr rtl="0">
              <a:spcBef>
                <a:spcPts val="0"/>
              </a:spcBef>
              <a:spcAft>
                <a:spcPts val="0"/>
              </a:spcAft>
            </a:pPr>
            <a:r>
              <a:rPr lang="es-419" b="1"/>
              <a:t>lldp run</a:t>
            </a:r>
          </a:p>
          <a:p>
            <a:pPr rtl="0">
              <a:spcBef>
                <a:spcPts val="0"/>
              </a:spcBef>
              <a:spcAft>
                <a:spcPts val="0"/>
              </a:spcAft>
            </a:pPr>
            <a:r>
              <a:rPr lang="es-419" b="1"/>
              <a:t>lldp enable</a:t>
            </a:r>
          </a:p>
          <a:p>
            <a:pPr rtl="0">
              <a:spcBef>
                <a:spcPts val="0"/>
              </a:spcBef>
              <a:spcAft>
                <a:spcPts val="0"/>
              </a:spcAft>
            </a:pPr>
            <a:r>
              <a:rPr lang="es-419" b="1"/>
              <a:t>lldp transmit</a:t>
            </a:r>
          </a:p>
          <a:p>
            <a:pPr rtl="0">
              <a:spcBef>
                <a:spcPts val="0"/>
              </a:spcBef>
              <a:spcAft>
                <a:spcPts val="0"/>
              </a:spcAft>
            </a:pPr>
            <a:r>
              <a:rPr lang="es-419" b="1"/>
              <a:t>lldp receive</a:t>
            </a:r>
          </a:p>
          <a:p>
            <a:pPr rtl="0">
              <a:spcBef>
                <a:spcPts val="0"/>
              </a:spcBef>
              <a:spcAft>
                <a:spcPts val="0"/>
              </a:spcAft>
            </a:pPr>
            <a:r>
              <a:rPr lang="es-419" b="1"/>
              <a:t>show lldp</a:t>
            </a:r>
          </a:p>
          <a:p>
            <a:pPr rtl="0">
              <a:spcBef>
                <a:spcPts val="0"/>
              </a:spcBef>
              <a:spcAft>
                <a:spcPts val="0"/>
              </a:spcAft>
            </a:pPr>
            <a:r>
              <a:rPr lang="es-419" b="1"/>
              <a:t>show lldp neighbors</a:t>
            </a:r>
          </a:p>
          <a:p>
            <a:pPr rtl="0">
              <a:spcBef>
                <a:spcPts val="0"/>
              </a:spcBef>
              <a:spcAft>
                <a:spcPts val="0"/>
              </a:spcAft>
            </a:pPr>
            <a:r>
              <a:rPr lang="es-419" b="1"/>
              <a:t>show lldp neighbors detail</a:t>
            </a:r>
          </a:p>
          <a:p>
            <a:pPr rtl="0">
              <a:spcBef>
                <a:spcPts val="0"/>
              </a:spcBef>
              <a:spcAft>
                <a:spcPts val="0"/>
              </a:spcAft>
            </a:pPr>
            <a:r>
              <a:rPr lang="es-419" b="1"/>
              <a:t>clock set hh:mm:ss mm dd yyyy</a:t>
            </a:r>
          </a:p>
          <a:p>
            <a:endParaRPr lang="en-US" dirty="0"/>
          </a:p>
        </p:txBody>
      </p:sp>
      <p:sp>
        <p:nvSpPr>
          <p:cNvPr id="4" name="Content Placeholder 2">
            <a:extLst>
              <a:ext uri="{FF2B5EF4-FFF2-40B4-BE49-F238E27FC236}">
                <a16:creationId xmlns=""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pPr>
            <a:r>
              <a:rPr lang="es-419"/>
              <a:t>Network Time Protocol (NTP)</a:t>
            </a:r>
          </a:p>
          <a:p>
            <a:pPr rtl="0">
              <a:spcBef>
                <a:spcPts val="0"/>
              </a:spcBef>
              <a:spcAft>
                <a:spcPts val="0"/>
              </a:spcAft>
            </a:pPr>
            <a:r>
              <a:rPr lang="es-419"/>
              <a:t>Stratum</a:t>
            </a:r>
          </a:p>
          <a:p>
            <a:pPr rtl="0">
              <a:spcBef>
                <a:spcPts val="0"/>
              </a:spcBef>
              <a:spcAft>
                <a:spcPts val="0"/>
              </a:spcAft>
            </a:pPr>
            <a:r>
              <a:rPr lang="es-419" b="1"/>
              <a:t>show clock</a:t>
            </a:r>
          </a:p>
          <a:p>
            <a:pPr rtl="0">
              <a:spcBef>
                <a:spcPts val="0"/>
              </a:spcBef>
              <a:spcAft>
                <a:spcPts val="0"/>
              </a:spcAft>
            </a:pPr>
            <a:r>
              <a:rPr lang="es-419" b="1"/>
              <a:t>show clock detail</a:t>
            </a:r>
          </a:p>
          <a:p>
            <a:pPr rtl="0">
              <a:spcBef>
                <a:spcPts val="0"/>
              </a:spcBef>
              <a:spcAft>
                <a:spcPts val="0"/>
              </a:spcAft>
            </a:pPr>
            <a:r>
              <a:rPr lang="es-419" b="1"/>
              <a:t>ntp server ip-address</a:t>
            </a:r>
          </a:p>
          <a:p>
            <a:pPr rtl="0">
              <a:spcBef>
                <a:spcPts val="0"/>
              </a:spcBef>
              <a:spcAft>
                <a:spcPts val="0"/>
              </a:spcAft>
            </a:pPr>
            <a:r>
              <a:rPr lang="es-419" b="1"/>
              <a:t>show ntp associations</a:t>
            </a:r>
          </a:p>
          <a:p>
            <a:pPr rtl="0">
              <a:spcBef>
                <a:spcPts val="0"/>
              </a:spcBef>
              <a:spcAft>
                <a:spcPts val="0"/>
              </a:spcAft>
            </a:pPr>
            <a:r>
              <a:rPr lang="es-419" b="1"/>
              <a:t>show ntp status</a:t>
            </a:r>
          </a:p>
          <a:p>
            <a:pPr rtl="0">
              <a:spcBef>
                <a:spcPts val="0"/>
              </a:spcBef>
              <a:spcAft>
                <a:spcPts val="0"/>
              </a:spcAft>
            </a:pPr>
            <a:r>
              <a:rPr lang="es-419"/>
              <a:t>Simple Network Management Protocol (SNMP)</a:t>
            </a:r>
          </a:p>
          <a:p>
            <a:pPr rtl="0">
              <a:spcBef>
                <a:spcPts val="0"/>
              </a:spcBef>
              <a:spcAft>
                <a:spcPts val="0"/>
              </a:spcAft>
            </a:pPr>
            <a:r>
              <a:rPr lang="es-419"/>
              <a:t>Network Management System (NMS)</a:t>
            </a:r>
          </a:p>
          <a:p>
            <a:pPr rtl="0">
              <a:spcBef>
                <a:spcPts val="0"/>
              </a:spcBef>
              <a:spcAft>
                <a:spcPts val="0"/>
              </a:spcAft>
            </a:pPr>
            <a:r>
              <a:rPr lang="es-419"/>
              <a:t>SNMP Manager</a:t>
            </a:r>
          </a:p>
          <a:p>
            <a:pPr rtl="0">
              <a:spcBef>
                <a:spcPts val="0"/>
              </a:spcBef>
              <a:spcAft>
                <a:spcPts val="0"/>
              </a:spcAft>
            </a:pPr>
            <a:r>
              <a:rPr lang="es-419"/>
              <a:t>SNMP Agent</a:t>
            </a:r>
          </a:p>
          <a:p>
            <a:pPr rtl="0">
              <a:spcBef>
                <a:spcPts val="0"/>
              </a:spcBef>
              <a:spcAft>
                <a:spcPts val="0"/>
              </a:spcAft>
            </a:pPr>
            <a:r>
              <a:rPr lang="es-419"/>
              <a:t>Management Information Base (MIB)</a:t>
            </a:r>
          </a:p>
          <a:p>
            <a:pPr rtl="0">
              <a:spcBef>
                <a:spcPts val="0"/>
              </a:spcBef>
              <a:spcAft>
                <a:spcPts val="0"/>
              </a:spcAft>
            </a:pPr>
            <a:r>
              <a:rPr lang="es-419"/>
              <a:t>Object Identifier (OID)</a:t>
            </a:r>
          </a:p>
          <a:p>
            <a:pPr rtl="0">
              <a:spcBef>
                <a:spcPts val="0"/>
              </a:spcBef>
              <a:spcAft>
                <a:spcPts val="0"/>
              </a:spcAft>
            </a:pPr>
            <a:r>
              <a:rPr lang="es-419"/>
              <a:t>get-request</a:t>
            </a:r>
          </a:p>
          <a:p>
            <a:pPr rtl="0">
              <a:spcBef>
                <a:spcPts val="0"/>
              </a:spcBef>
              <a:spcAft>
                <a:spcPts val="0"/>
              </a:spcAft>
            </a:pPr>
            <a:r>
              <a:rPr lang="es-419"/>
              <a:t>get-next-request</a:t>
            </a:r>
          </a:p>
          <a:p>
            <a:pPr rtl="0">
              <a:spcBef>
                <a:spcPts val="0"/>
              </a:spcBef>
              <a:spcAft>
                <a:spcPts val="0"/>
              </a:spcAft>
            </a:pPr>
            <a:r>
              <a:rPr lang="es-419"/>
              <a:t>get-bulk-request</a:t>
            </a:r>
          </a:p>
          <a:p>
            <a:pPr rtl="0">
              <a:spcBef>
                <a:spcPts val="0"/>
              </a:spcBef>
              <a:spcAft>
                <a:spcPts val="0"/>
              </a:spcAft>
            </a:pPr>
            <a:r>
              <a:rPr lang="es-419"/>
              <a:t>get-response</a:t>
            </a:r>
          </a:p>
          <a:p>
            <a:pPr rtl="0">
              <a:spcBef>
                <a:spcPts val="0"/>
              </a:spcBef>
              <a:spcAft>
                <a:spcPts val="0"/>
              </a:spcAft>
            </a:pPr>
            <a:r>
              <a:rPr lang="es-419"/>
              <a:t>set-request</a:t>
            </a:r>
          </a:p>
        </p:txBody>
      </p:sp>
    </p:spTree>
    <p:custDataLst>
      <p:tags r:id="rId1"/>
    </p:custDataLst>
    <p:extLst>
      <p:ext uri="{BB962C8B-B14F-4D97-AF65-F5344CB8AC3E}">
        <p14:creationId xmlns="" xmlns:p14="http://schemas.microsoft.com/office/powerpoint/2010/main" val="3271745509"/>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r>
              <a:rPr lang="es-419" sz="1400" dirty="0">
                <a:latin typeface="Arial" charset="0"/>
              </a:rPr>
              <a:t>Módulo 10: Gestión de red</a:t>
            </a:r>
            <a:r>
              <a:rPr lang="en-US" dirty="0">
                <a:latin typeface="Arial" charset="0"/>
              </a:rPr>
              <a:t/>
            </a:r>
            <a:br>
              <a:rPr lang="en-US" dirty="0">
                <a:latin typeface="Arial" charset="0"/>
              </a:rPr>
            </a:br>
            <a:r>
              <a:rPr lang="es-419" dirty="0">
                <a:latin typeface="Arial" charset="0"/>
              </a:rPr>
              <a:t>Nuevos Términos y Comandos (Cont.)</a:t>
            </a:r>
          </a:p>
        </p:txBody>
      </p:sp>
      <p:sp>
        <p:nvSpPr>
          <p:cNvPr id="3" name="Content Placeholder 2">
            <a:extLst>
              <a:ext uri="{FF2B5EF4-FFF2-40B4-BE49-F238E27FC236}">
                <a16:creationId xmlns="" xmlns:a16="http://schemas.microsoft.com/office/drawing/2014/main" id="{35C7D27D-6F98-4045-8088-22FDC3DE0CD0}"/>
              </a:ext>
            </a:extLst>
          </p:cNvPr>
          <p:cNvSpPr>
            <a:spLocks noGrp="1"/>
          </p:cNvSpPr>
          <p:nvPr>
            <p:ph idx="1"/>
          </p:nvPr>
        </p:nvSpPr>
        <p:spPr>
          <a:xfrm>
            <a:off x="144064" y="798944"/>
            <a:ext cx="3682871" cy="4155319"/>
          </a:xfrm>
        </p:spPr>
        <p:txBody>
          <a:bodyPr/>
          <a:lstStyle/>
          <a:p>
            <a:pPr rtl="0">
              <a:spcBef>
                <a:spcPts val="0"/>
              </a:spcBef>
              <a:spcAft>
                <a:spcPts val="0"/>
              </a:spcAft>
            </a:pPr>
            <a:r>
              <a:rPr lang="es-419"/>
              <a:t>MIB Variable</a:t>
            </a:r>
          </a:p>
          <a:p>
            <a:pPr rtl="0">
              <a:spcBef>
                <a:spcPts val="0"/>
              </a:spcBef>
              <a:spcAft>
                <a:spcPts val="0"/>
              </a:spcAft>
            </a:pPr>
            <a:r>
              <a:rPr lang="es-419"/>
              <a:t>SNMP Agent Trap</a:t>
            </a:r>
          </a:p>
          <a:p>
            <a:pPr rtl="0">
              <a:spcBef>
                <a:spcPts val="0"/>
              </a:spcBef>
              <a:spcAft>
                <a:spcPts val="0"/>
              </a:spcAft>
            </a:pPr>
            <a:r>
              <a:rPr lang="es-419"/>
              <a:t>SNMPv1</a:t>
            </a:r>
          </a:p>
          <a:p>
            <a:pPr rtl="0">
              <a:spcBef>
                <a:spcPts val="0"/>
              </a:spcBef>
              <a:spcAft>
                <a:spcPts val="0"/>
              </a:spcAft>
            </a:pPr>
            <a:r>
              <a:rPr lang="es-419"/>
              <a:t>SNMPv2c</a:t>
            </a:r>
          </a:p>
          <a:p>
            <a:pPr rtl="0">
              <a:spcBef>
                <a:spcPts val="0"/>
              </a:spcBef>
              <a:spcAft>
                <a:spcPts val="0"/>
              </a:spcAft>
            </a:pPr>
            <a:r>
              <a:rPr lang="es-419"/>
              <a:t>SNMPv3</a:t>
            </a:r>
          </a:p>
          <a:p>
            <a:pPr rtl="0">
              <a:spcBef>
                <a:spcPts val="0"/>
              </a:spcBef>
              <a:spcAft>
                <a:spcPts val="0"/>
              </a:spcAft>
            </a:pPr>
            <a:r>
              <a:rPr lang="es-419"/>
              <a:t>noAuthNoPriv</a:t>
            </a:r>
          </a:p>
          <a:p>
            <a:pPr rtl="0">
              <a:spcBef>
                <a:spcPts val="0"/>
              </a:spcBef>
              <a:spcAft>
                <a:spcPts val="0"/>
              </a:spcAft>
            </a:pPr>
            <a:r>
              <a:rPr lang="es-419"/>
              <a:t>authNoPriv</a:t>
            </a:r>
          </a:p>
          <a:p>
            <a:pPr rtl="0">
              <a:spcBef>
                <a:spcPts val="0"/>
              </a:spcBef>
              <a:spcAft>
                <a:spcPts val="0"/>
              </a:spcAft>
            </a:pPr>
            <a:r>
              <a:rPr lang="es-419"/>
              <a:t>authPriv</a:t>
            </a:r>
          </a:p>
          <a:p>
            <a:pPr rtl="0">
              <a:spcBef>
                <a:spcPts val="0"/>
              </a:spcBef>
              <a:spcAft>
                <a:spcPts val="0"/>
              </a:spcAft>
            </a:pPr>
            <a:r>
              <a:rPr lang="es-419"/>
              <a:t>Community Strings</a:t>
            </a:r>
          </a:p>
          <a:p>
            <a:pPr rtl="0">
              <a:spcBef>
                <a:spcPts val="0"/>
              </a:spcBef>
              <a:spcAft>
                <a:spcPts val="0"/>
              </a:spcAft>
            </a:pPr>
            <a:r>
              <a:rPr lang="es-419"/>
              <a:t>snmpget</a:t>
            </a:r>
          </a:p>
          <a:p>
            <a:pPr rtl="0">
              <a:spcBef>
                <a:spcPts val="0"/>
              </a:spcBef>
              <a:spcAft>
                <a:spcPts val="0"/>
              </a:spcAft>
            </a:pPr>
            <a:r>
              <a:rPr lang="es-419"/>
              <a:t>Cisco SNMP Object Navigator</a:t>
            </a:r>
          </a:p>
          <a:p>
            <a:pPr rtl="0">
              <a:spcBef>
                <a:spcPts val="0"/>
              </a:spcBef>
              <a:spcAft>
                <a:spcPts val="0"/>
              </a:spcAft>
            </a:pPr>
            <a:r>
              <a:rPr lang="es-419"/>
              <a:t>Syslog</a:t>
            </a:r>
          </a:p>
          <a:p>
            <a:pPr rtl="0">
              <a:spcBef>
                <a:spcPts val="0"/>
              </a:spcBef>
              <a:spcAft>
                <a:spcPts val="0"/>
              </a:spcAft>
            </a:pPr>
            <a:r>
              <a:rPr lang="es-419"/>
              <a:t>Syslog Facility</a:t>
            </a:r>
          </a:p>
          <a:p>
            <a:pPr rtl="0">
              <a:spcBef>
                <a:spcPts val="0"/>
              </a:spcBef>
              <a:spcAft>
                <a:spcPts val="0"/>
              </a:spcAft>
            </a:pPr>
            <a:r>
              <a:rPr lang="es-419" b="1"/>
              <a:t>service timestamps log datetime</a:t>
            </a:r>
          </a:p>
          <a:p>
            <a:pPr rtl="0">
              <a:spcBef>
                <a:spcPts val="0"/>
              </a:spcBef>
              <a:spcAft>
                <a:spcPts val="0"/>
              </a:spcAft>
            </a:pPr>
            <a:r>
              <a:rPr lang="es-419"/>
              <a:t>Cisco Integrated File System (IFS)</a:t>
            </a:r>
          </a:p>
          <a:p>
            <a:pPr rtl="0">
              <a:spcBef>
                <a:spcPts val="0"/>
              </a:spcBef>
              <a:spcAft>
                <a:spcPts val="0"/>
              </a:spcAft>
            </a:pPr>
            <a:r>
              <a:rPr lang="es-419"/>
              <a:t>show file systems</a:t>
            </a:r>
          </a:p>
          <a:p>
            <a:pPr>
              <a:spcBef>
                <a:spcPts val="0"/>
              </a:spcBef>
              <a:spcAft>
                <a:spcPts val="0"/>
              </a:spcAft>
            </a:pPr>
            <a:endParaRPr lang="en-US" dirty="0"/>
          </a:p>
          <a:p>
            <a:endParaRPr lang="en-US" dirty="0"/>
          </a:p>
        </p:txBody>
      </p:sp>
      <p:sp>
        <p:nvSpPr>
          <p:cNvPr id="4" name="Content Placeholder 2">
            <a:extLst>
              <a:ext uri="{FF2B5EF4-FFF2-40B4-BE49-F238E27FC236}">
                <a16:creationId xmlns=""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ts val="0"/>
              </a:spcBef>
              <a:spcAft>
                <a:spcPts val="0"/>
              </a:spcAft>
            </a:pPr>
            <a:r>
              <a:rPr lang="es-419"/>
              <a:t>bootflash</a:t>
            </a:r>
          </a:p>
          <a:p>
            <a:pPr rtl="0">
              <a:spcBef>
                <a:spcPts val="0"/>
              </a:spcBef>
              <a:spcAft>
                <a:spcPts val="0"/>
              </a:spcAft>
            </a:pPr>
            <a:r>
              <a:rPr lang="es-419" b="1"/>
              <a:t>pwd</a:t>
            </a:r>
          </a:p>
          <a:p>
            <a:pPr rtl="0">
              <a:spcBef>
                <a:spcPts val="0"/>
              </a:spcBef>
              <a:spcAft>
                <a:spcPts val="0"/>
              </a:spcAft>
            </a:pPr>
            <a:r>
              <a:rPr lang="es-419" b="1"/>
              <a:t>copy running-config tftp</a:t>
            </a:r>
          </a:p>
          <a:p>
            <a:pPr rtl="0">
              <a:spcBef>
                <a:spcPts val="0"/>
              </a:spcBef>
              <a:spcAft>
                <a:spcPts val="0"/>
              </a:spcAft>
            </a:pPr>
            <a:r>
              <a:rPr lang="es-419" b="1"/>
              <a:t>copy tftp running-config</a:t>
            </a:r>
          </a:p>
          <a:p>
            <a:pPr rtl="0">
              <a:spcBef>
                <a:spcPts val="0"/>
              </a:spcBef>
              <a:spcAft>
                <a:spcPts val="0"/>
              </a:spcAft>
            </a:pPr>
            <a:r>
              <a:rPr lang="es-419" b="1"/>
              <a:t>copy running-config usbflash0:</a:t>
            </a:r>
          </a:p>
          <a:p>
            <a:pPr rtl="0">
              <a:spcBef>
                <a:spcPts val="0"/>
              </a:spcBef>
              <a:spcAft>
                <a:spcPts val="0"/>
              </a:spcAft>
            </a:pPr>
            <a:r>
              <a:rPr lang="es-419"/>
              <a:t>ROMMON</a:t>
            </a:r>
          </a:p>
          <a:p>
            <a:pPr rtl="0">
              <a:spcBef>
                <a:spcPts val="0"/>
              </a:spcBef>
              <a:spcAft>
                <a:spcPts val="0"/>
              </a:spcAft>
            </a:pPr>
            <a:r>
              <a:rPr lang="es-419" b="1"/>
              <a:t>confreg</a:t>
            </a:r>
          </a:p>
          <a:p>
            <a:pPr rtl="0">
              <a:spcBef>
                <a:spcPts val="0"/>
              </a:spcBef>
              <a:spcAft>
                <a:spcPts val="0"/>
              </a:spcAft>
            </a:pPr>
            <a:r>
              <a:rPr lang="es-419" b="1"/>
              <a:t>config-register</a:t>
            </a:r>
          </a:p>
          <a:p>
            <a:pPr rtl="0">
              <a:spcBef>
                <a:spcPts val="0"/>
              </a:spcBef>
              <a:spcAft>
                <a:spcPts val="0"/>
              </a:spcAft>
            </a:pPr>
            <a:r>
              <a:rPr lang="es-419" b="1"/>
              <a:t>copy tftp: flash:</a:t>
            </a:r>
          </a:p>
          <a:p>
            <a:pPr rtl="0">
              <a:spcBef>
                <a:spcPts val="0"/>
              </a:spcBef>
              <a:spcAft>
                <a:spcPts val="0"/>
              </a:spcAft>
            </a:pPr>
            <a:r>
              <a:rPr lang="es-419" b="1"/>
              <a:t>boot system</a:t>
            </a:r>
          </a:p>
          <a:p>
            <a:pPr>
              <a:spcBef>
                <a:spcPts val="0"/>
              </a:spcBef>
              <a:spcAft>
                <a:spcPts val="0"/>
              </a:spcAft>
            </a:pPr>
            <a:endParaRPr lang="en-US" dirty="0"/>
          </a:p>
        </p:txBody>
      </p:sp>
    </p:spTree>
    <p:custDataLst>
      <p:tags r:id="rId1"/>
    </p:custDataLst>
    <p:extLst>
      <p:ext uri="{BB962C8B-B14F-4D97-AF65-F5344CB8AC3E}">
        <p14:creationId xmlns="" xmlns:p14="http://schemas.microsoft.com/office/powerpoint/2010/main" val="2326191926"/>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Detección de dispositivos con CDP</a:t>
            </a:r>
            <a:r>
              <a:rPr lang="en-US" dirty="0"/>
              <a:t/>
            </a:r>
            <a:br>
              <a:rPr lang="en-US" dirty="0"/>
            </a:br>
            <a:r>
              <a:rPr lang="es-419" sz="2400"/>
              <a:t>Packet Tracer - Use CDP para mapear una red</a:t>
            </a:r>
          </a:p>
        </p:txBody>
      </p:sp>
      <p:sp>
        <p:nvSpPr>
          <p:cNvPr id="4" name="Content Placeholder 3">
            <a:extLst>
              <a:ext uri="{FF2B5EF4-FFF2-40B4-BE49-F238E27FC236}">
                <a16:creationId xmlns="" xmlns:a16="http://schemas.microsoft.com/office/drawing/2014/main" id="{6E4496A9-F5AD-EE45-9F40-292CB7B03BB5}"/>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Un administrador de redes experimentado, le solicita mapear la red de la sucursal remota y detectar el nombre de un switch recientemente instalado para el que todavía se debe configurar una dirección IPv4. Su tarea es crear un mapa de la red de la sucursal. Para mapear la red, utilizará SSH para el acceso remoto y el Cisco Discovery Protocol (CDP) para descubrir información acerca de dispositivos de la red vecina, como routers y switches.</a:t>
            </a:r>
          </a:p>
        </p:txBody>
      </p:sp>
    </p:spTree>
    <p:extLst>
      <p:ext uri="{BB962C8B-B14F-4D97-AF65-F5344CB8AC3E}">
        <p14:creationId xmlns="" xmlns:p14="http://schemas.microsoft.com/office/powerpoint/2010/main" val="8989703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10.2 Detección de dispositivos con LLDP</a:t>
            </a:r>
          </a:p>
        </p:txBody>
      </p:sp>
    </p:spTree>
    <p:custDataLst>
      <p:tags r:id="rId1"/>
    </p:custDataLst>
    <p:extLst>
      <p:ext uri="{BB962C8B-B14F-4D97-AF65-F5344CB8AC3E}">
        <p14:creationId xmlns="" xmlns:p14="http://schemas.microsoft.com/office/powerpoint/2010/main" val="1619359580"/>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7044</TotalTime>
  <Words>6619</Words>
  <Application>Microsoft Office PowerPoint</Application>
  <PresentationFormat>Presentación en pantalla (16:9)</PresentationFormat>
  <Paragraphs>848</Paragraphs>
  <Slides>76</Slides>
  <Notes>76</Notes>
  <HiddenSlides>2</HiddenSlides>
  <MMClips>0</MMClips>
  <ScaleCrop>false</ScaleCrop>
  <HeadingPairs>
    <vt:vector size="4" baseType="variant">
      <vt:variant>
        <vt:lpstr>Tema</vt:lpstr>
      </vt:variant>
      <vt:variant>
        <vt:i4>1</vt:i4>
      </vt:variant>
      <vt:variant>
        <vt:lpstr>Títulos de diapositiva</vt:lpstr>
      </vt:variant>
      <vt:variant>
        <vt:i4>76</vt:i4>
      </vt:variant>
    </vt:vector>
  </HeadingPairs>
  <TitlesOfParts>
    <vt:vector size="77" baseType="lpstr">
      <vt:lpstr>Default Theme</vt:lpstr>
      <vt:lpstr>Módulo 10: Administración de redes</vt:lpstr>
      <vt:lpstr>Objetivos del módulo</vt:lpstr>
      <vt:lpstr>10.1 Detección de dispositivos con CDP</vt:lpstr>
      <vt:lpstr>Detección de dispositivos con CDP Descripción general de CDP</vt:lpstr>
      <vt:lpstr>Detección de dispositivos con CDP Configuración y verificación del CDP</vt:lpstr>
      <vt:lpstr>Detección de dispositivos con CDP Detección de dispositivos mediante CDP</vt:lpstr>
      <vt:lpstr>Detección de dispositivos con CDP Detección de dispositivos mediante CDP (Cont.)</vt:lpstr>
      <vt:lpstr>Detección de dispositivos con CDP Packet Tracer - Use CDP para mapear una red</vt:lpstr>
      <vt:lpstr>10.2 Detección de dispositivos con LLDP</vt:lpstr>
      <vt:lpstr>Detección de dispositivos con LLDP Descripción general de LLDP</vt:lpstr>
      <vt:lpstr>Detección de dispositivos con LLDP Configuración y verificación del LLDP</vt:lpstr>
      <vt:lpstr>Detección de dispositivos con LLDP Detección de dispositivos mediante LLDP</vt:lpstr>
      <vt:lpstr>Detección de dispositivos con LLDP Detección de dispositivos mediante LLDP (Cont.)</vt:lpstr>
      <vt:lpstr>Detección de dispositivos con LLDP Packet Tracer - Use LLDP para mapear una red</vt:lpstr>
      <vt:lpstr>10.3 NTP</vt:lpstr>
      <vt:lpstr>NTP  Servicios de Tiempo y Calendario</vt:lpstr>
      <vt:lpstr>Servicios detiempo y calendario NTP (cont.) </vt:lpstr>
      <vt:lpstr>NTP Operación NTP</vt:lpstr>
      <vt:lpstr>NTP Operación NTP (Cont.)</vt:lpstr>
      <vt:lpstr>NTP Configuración y verificación del NTP</vt:lpstr>
      <vt:lpstr>NTP Configurar y verificar NTP (Cont.)</vt:lpstr>
      <vt:lpstr>NTP Configurar y verificar NTP (Cont.)</vt:lpstr>
      <vt:lpstr>NTP Packet Tracer - Configuración y verificación del NTP</vt:lpstr>
      <vt:lpstr>10.4 SNMP</vt:lpstr>
      <vt:lpstr>SNMP Introducción a SNMP</vt:lpstr>
      <vt:lpstr>SNMP Introducción a SNMP (cont.) </vt:lpstr>
      <vt:lpstr>SNMP Operación de SNMP</vt:lpstr>
      <vt:lpstr>SNMP Operación SNMP (Cont.)</vt:lpstr>
      <vt:lpstr>SNMP Traps del agente SNMP</vt:lpstr>
      <vt:lpstr>SNMP Versiones de SNMP</vt:lpstr>
      <vt:lpstr>SNMP Community Strings</vt:lpstr>
      <vt:lpstr>SNMP MIB Id. de objeto</vt:lpstr>
      <vt:lpstr>Id. de objeto MIB SNMP (cont.) </vt:lpstr>
      <vt:lpstr>Escenario de sondeo SNMP SNMP</vt:lpstr>
      <vt:lpstr>SNMP Navegador de objeto SNMP</vt:lpstr>
      <vt:lpstr>SNMP Lab - Software de monitoreo de redes de investigación</vt:lpstr>
      <vt:lpstr>10.5 Syslog</vt:lpstr>
      <vt:lpstr>Syslog Introducción a Syslog</vt:lpstr>
      <vt:lpstr>Syslog Operación Syslog</vt:lpstr>
      <vt:lpstr>Syslog Formato de mensaje de Syslog</vt:lpstr>
      <vt:lpstr>Servicios de Syslog  Syslog</vt:lpstr>
      <vt:lpstr>Instalaciones de Syslog  Syslog (cont.) </vt:lpstr>
      <vt:lpstr>Syslog Configurar Syslog Timestamp</vt:lpstr>
      <vt:lpstr>10.6 Mantenimiento de routers y switches</vt:lpstr>
      <vt:lpstr>Mantenimiento de archivos del router y del switch Sistemas de archivos del router</vt:lpstr>
      <vt:lpstr>Mantenimiento de archivos del router y del switch  Sistemas de archivos del router (cont.)</vt:lpstr>
      <vt:lpstr>Mantenimiento de archivos del router y del switch  Sistemas de archivos del router (cont.)</vt:lpstr>
      <vt:lpstr>Mantenimiento de archivos del router y del switch Sistemas de archivos del switch</vt:lpstr>
      <vt:lpstr>Mantenimiento de archivos de router y switch Utilice un archivo de texto para realizar una copia de seguridad de una configuración</vt:lpstr>
      <vt:lpstr>Mantenimiento de archivos del router y switch Usar un archivo de texto para restaurar una configuración</vt:lpstr>
      <vt:lpstr>Mantenimiento de archivos del router y del switch Creación de copias de seguridad y restauración mediante TFTP</vt:lpstr>
      <vt:lpstr>Mantenimiento de archivos del router y del switch Uso de puertos USB en un router Cisco</vt:lpstr>
      <vt:lpstr>Mantenimiento de archivos del router y del switch Uso de USB para realizar copias de seguridad y restaurar una configuración</vt:lpstr>
      <vt:lpstr>Mantenimiento de archivos del router y del switch Uso de USB para realizar copias de seguridad y restaurar una configuración (Cont.)</vt:lpstr>
      <vt:lpstr>Mantenimiento de archivos del router y del switch Procedimientos de recuperación de contraseña</vt:lpstr>
      <vt:lpstr>Mantenimiento de archivos del router y del switch Procedimientos para recuperación de contraseñas</vt:lpstr>
      <vt:lpstr>Mantenimiento de archivos del router y del switch Ejemplo de recuperación de contraseña(Cont.)</vt:lpstr>
      <vt:lpstr>Mantenimiento de archivos del router y del switch Ejemplo de recuperación de contraseña(Cont.)</vt:lpstr>
      <vt:lpstr>Mantenimiento de archivos del router y del switch Ejemplo de recuperación de contraseña(Cont.)</vt:lpstr>
      <vt:lpstr>Mantenimiento de archivos del router y del switch Ejemplo de recuperación de contraseña(Cont.)</vt:lpstr>
      <vt:lpstr>Mantenimiento de archivo del router y del switch Packet Tracer - Creación de copias de respaldo de archivos de configuración</vt:lpstr>
      <vt:lpstr>Mantenimiento de archivos del router y del switch Lab - Use Tera Term para administrar los archivos de configuración del router</vt:lpstr>
      <vt:lpstr>Mantenimiento de archivos del router y del switch Lab - Use TFTP, Flash y USB para administrar archivos de configuración</vt:lpstr>
      <vt:lpstr>Mantenimiento de archivos del router y del switch Lab - Investigar procedimientos de recuperación de contraseña</vt:lpstr>
      <vt:lpstr>10.7 Administración de imágenes de IOS</vt:lpstr>
      <vt:lpstr>Administración de imágenes de IOS Servidores TFTP como ubicación de copia de seguridad</vt:lpstr>
      <vt:lpstr>Administración de imágenes de IOS Ejemplo de copia de seguridad de la imagen del IOS en el servidor TFTP</vt:lpstr>
      <vt:lpstr>Administración de imágenes de IOS Copie una imagen IOS a un dispositivo Ejemplo</vt:lpstr>
      <vt:lpstr>Administración de imágenes de IOS Comando boot system</vt:lpstr>
      <vt:lpstr>Administración de imágenes de IOS Packet Tracer - Use un servidor TFTP para actualizar una imagen de Cisco IOS</vt:lpstr>
      <vt:lpstr>10.8 Módulo de práctica y cuestionario</vt:lpstr>
      <vt:lpstr>Módulo de práctica y Quiz Packet Tracer - Configure CDP, LLDP y NTP</vt:lpstr>
      <vt:lpstr>Módulo Práctica y Laboratorio de Quiz - Configurar CDP, LLDP y NTP</vt:lpstr>
      <vt:lpstr>Módulo 10: Gestión de red Nuevos Términos y Comandos</vt:lpstr>
      <vt:lpstr>Módulo 10: Gestión de red Nuevos Términos y Comandos (Cont.)</vt:lpstr>
      <vt:lpstr>Diapositiva 76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Macarena</cp:lastModifiedBy>
  <cp:revision>504</cp:revision>
  <dcterms:created xsi:type="dcterms:W3CDTF">2019-10-18T06:21:22Z</dcterms:created>
  <dcterms:modified xsi:type="dcterms:W3CDTF">2021-05-31T20:00:29Z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