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tags/tag52.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changesInfos/changesInfo1.xml" ContentType="application/vnd.ms-powerpoint.changesinfo+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tags/tag3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7"/>
  </p:notesMasterIdLst>
  <p:sldIdLst>
    <p:sldId id="876" r:id="rId2"/>
    <p:sldId id="1096" r:id="rId3"/>
    <p:sldId id="759" r:id="rId4"/>
    <p:sldId id="1164" r:id="rId5"/>
    <p:sldId id="1165" r:id="rId6"/>
    <p:sldId id="1166" r:id="rId7"/>
    <p:sldId id="1167" r:id="rId8"/>
    <p:sldId id="1168" r:id="rId9"/>
    <p:sldId id="1169" r:id="rId10"/>
    <p:sldId id="1170" r:id="rId11"/>
    <p:sldId id="1171" r:id="rId12"/>
    <p:sldId id="1056" r:id="rId13"/>
    <p:sldId id="1103" r:id="rId14"/>
    <p:sldId id="1176" r:id="rId15"/>
    <p:sldId id="1177" r:id="rId16"/>
    <p:sldId id="1178" r:id="rId17"/>
    <p:sldId id="1179" r:id="rId18"/>
    <p:sldId id="1180" r:id="rId19"/>
    <p:sldId id="1181" r:id="rId20"/>
    <p:sldId id="1161" r:id="rId21"/>
    <p:sldId id="1173" r:id="rId22"/>
    <p:sldId id="1182" r:id="rId23"/>
    <p:sldId id="1183" r:id="rId24"/>
    <p:sldId id="1184" r:id="rId25"/>
    <p:sldId id="1162" r:id="rId26"/>
    <p:sldId id="1174" r:id="rId27"/>
    <p:sldId id="1202" r:id="rId28"/>
    <p:sldId id="1185" r:id="rId29"/>
    <p:sldId id="1203" r:id="rId30"/>
    <p:sldId id="1186" r:id="rId31"/>
    <p:sldId id="1204" r:id="rId32"/>
    <p:sldId id="1187" r:id="rId33"/>
    <p:sldId id="1188" r:id="rId34"/>
    <p:sldId id="1189" r:id="rId35"/>
    <p:sldId id="1163" r:id="rId36"/>
    <p:sldId id="1175" r:id="rId37"/>
    <p:sldId id="1190" r:id="rId38"/>
    <p:sldId id="1191" r:id="rId39"/>
    <p:sldId id="1192" r:id="rId40"/>
    <p:sldId id="1193" r:id="rId41"/>
    <p:sldId id="1194" r:id="rId42"/>
    <p:sldId id="1195" r:id="rId43"/>
    <p:sldId id="1196" r:id="rId44"/>
    <p:sldId id="1197" r:id="rId45"/>
    <p:sldId id="1198" r:id="rId46"/>
    <p:sldId id="1199" r:id="rId47"/>
    <p:sldId id="1200" r:id="rId48"/>
    <p:sldId id="1201" r:id="rId49"/>
    <p:sldId id="957" r:id="rId50"/>
    <p:sldId id="1155" r:id="rId51"/>
    <p:sldId id="1274" r:id="rId52"/>
    <p:sldId id="958" r:id="rId53"/>
    <p:sldId id="1205" r:id="rId54"/>
    <p:sldId id="874" r:id="rId55"/>
    <p:sldId id="291" r:id="rId56"/>
  </p:sldIdLst>
  <p:sldSz cx="9144000" cy="5143500" type="screen16x9"/>
  <p:notesSz cx="6858000" cy="9144000"/>
  <p:custDataLst>
    <p:tags r:id="rId5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82796" autoAdjust="0"/>
  </p:normalViewPr>
  <p:slideViewPr>
    <p:cSldViewPr snapToGrid="0" showGuides="1">
      <p:cViewPr varScale="1">
        <p:scale>
          <a:sx n="98" d="100"/>
          <a:sy n="98" d="100"/>
        </p:scale>
        <p:origin x="-786"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riana Carrillo Campos" userId="c9490811-8b3c-4908-821e-39b65b913e1a" providerId="ADAL" clId="{D3017B3A-C1C3-4606-BB17-41072A7FC0ED}"/>
    <pc:docChg chg="modSld">
      <pc:chgData name="Gloriana Carrillo Campos" userId="c9490811-8b3c-4908-821e-39b65b913e1a" providerId="ADAL" clId="{D3017B3A-C1C3-4606-BB17-41072A7FC0ED}" dt="2020-06-05T16:37:21.320" v="147" actId="20577"/>
      <pc:docMkLst>
        <pc:docMk/>
      </pc:docMkLst>
      <pc:sldChg chg="modSp">
        <pc:chgData name="Gloriana Carrillo Campos" userId="c9490811-8b3c-4908-821e-39b65b913e1a" providerId="ADAL" clId="{D3017B3A-C1C3-4606-BB17-41072A7FC0ED}" dt="2020-06-05T14:46:11.095" v="0" actId="20577"/>
        <pc:sldMkLst>
          <pc:docMk/>
          <pc:sldMk cId="343650477" sldId="513"/>
        </pc:sldMkLst>
        <pc:spChg chg="mod">
          <ac:chgData name="Gloriana Carrillo Campos" userId="c9490811-8b3c-4908-821e-39b65b913e1a" providerId="ADAL" clId="{D3017B3A-C1C3-4606-BB17-41072A7FC0ED}" dt="2020-06-05T14:46:11.095" v="0" actId="20577"/>
          <ac:spMkLst>
            <pc:docMk/>
            <pc:sldMk cId="343650477" sldId="513"/>
            <ac:spMk id="6" creationId="{00000000-0000-0000-0000-000000000000}"/>
          </ac:spMkLst>
        </pc:spChg>
      </pc:sldChg>
      <pc:sldChg chg="modSp">
        <pc:chgData name="Gloriana Carrillo Campos" userId="c9490811-8b3c-4908-821e-39b65b913e1a" providerId="ADAL" clId="{D3017B3A-C1C3-4606-BB17-41072A7FC0ED}" dt="2020-06-05T14:54:06.213" v="30" actId="20577"/>
        <pc:sldMkLst>
          <pc:docMk/>
          <pc:sldMk cId="945709179" sldId="1096"/>
        </pc:sldMkLst>
        <pc:spChg chg="mod">
          <ac:chgData name="Gloriana Carrillo Campos" userId="c9490811-8b3c-4908-821e-39b65b913e1a" providerId="ADAL" clId="{D3017B3A-C1C3-4606-BB17-41072A7FC0ED}" dt="2020-06-05T14:53:44.272" v="6" actId="20577"/>
          <ac:spMkLst>
            <pc:docMk/>
            <pc:sldMk cId="945709179" sldId="1096"/>
            <ac:spMk id="3" creationId="{B5758CB9-E7D6-4639-ACDC-3F86DC2D2F72}"/>
          </ac:spMkLst>
        </pc:spChg>
        <pc:graphicFrameChg chg="modGraphic">
          <ac:chgData name="Gloriana Carrillo Campos" userId="c9490811-8b3c-4908-821e-39b65b913e1a" providerId="ADAL" clId="{D3017B3A-C1C3-4606-BB17-41072A7FC0ED}" dt="2020-06-05T14:54:06.213" v="30" actId="20577"/>
          <ac:graphicFrameMkLst>
            <pc:docMk/>
            <pc:sldMk cId="945709179" sldId="1096"/>
            <ac:graphicFrameMk id="2" creationId="{E974E1EB-2DBE-496F-B0B0-6C44227DA401}"/>
          </ac:graphicFrameMkLst>
        </pc:graphicFrameChg>
      </pc:sldChg>
      <pc:sldChg chg="modSp">
        <pc:chgData name="Gloriana Carrillo Campos" userId="c9490811-8b3c-4908-821e-39b65b913e1a" providerId="ADAL" clId="{D3017B3A-C1C3-4606-BB17-41072A7FC0ED}" dt="2020-06-05T15:00:59.426" v="31" actId="1076"/>
        <pc:sldMkLst>
          <pc:docMk/>
          <pc:sldMk cId="2001877736" sldId="1165"/>
        </pc:sldMkLst>
        <pc:spChg chg="mod">
          <ac:chgData name="Gloriana Carrillo Campos" userId="c9490811-8b3c-4908-821e-39b65b913e1a" providerId="ADAL" clId="{D3017B3A-C1C3-4606-BB17-41072A7FC0ED}" dt="2020-06-05T15:00:59.426" v="31" actId="1076"/>
          <ac:spMkLst>
            <pc:docMk/>
            <pc:sldMk cId="2001877736" sldId="1165"/>
            <ac:spMk id="4" creationId="{50693879-5816-3444-9D50-A12F1F37F5DE}"/>
          </ac:spMkLst>
        </pc:spChg>
      </pc:sldChg>
      <pc:sldChg chg="modSp">
        <pc:chgData name="Gloriana Carrillo Campos" userId="c9490811-8b3c-4908-821e-39b65b913e1a" providerId="ADAL" clId="{D3017B3A-C1C3-4606-BB17-41072A7FC0ED}" dt="2020-06-05T15:06:31.993" v="76" actId="1038"/>
        <pc:sldMkLst>
          <pc:docMk/>
          <pc:sldMk cId="3879101640" sldId="1166"/>
        </pc:sldMkLst>
        <pc:spChg chg="mod">
          <ac:chgData name="Gloriana Carrillo Campos" userId="c9490811-8b3c-4908-821e-39b65b913e1a" providerId="ADAL" clId="{D3017B3A-C1C3-4606-BB17-41072A7FC0ED}" dt="2020-06-05T15:06:18.964" v="70" actId="14100"/>
          <ac:spMkLst>
            <pc:docMk/>
            <pc:sldMk cId="3879101640" sldId="1166"/>
            <ac:spMk id="10" creationId="{12BC2FEB-9ACF-4340-80B7-B913FD563C31}"/>
          </ac:spMkLst>
        </pc:spChg>
        <pc:spChg chg="mod">
          <ac:chgData name="Gloriana Carrillo Campos" userId="c9490811-8b3c-4908-821e-39b65b913e1a" providerId="ADAL" clId="{D3017B3A-C1C3-4606-BB17-41072A7FC0ED}" dt="2020-06-05T15:06:18.964" v="70" actId="14100"/>
          <ac:spMkLst>
            <pc:docMk/>
            <pc:sldMk cId="3879101640" sldId="1166"/>
            <ac:spMk id="11" creationId="{82271C85-8ED5-43A7-B2EE-4B589FF29A8E}"/>
          </ac:spMkLst>
        </pc:spChg>
        <pc:spChg chg="mod">
          <ac:chgData name="Gloriana Carrillo Campos" userId="c9490811-8b3c-4908-821e-39b65b913e1a" providerId="ADAL" clId="{D3017B3A-C1C3-4606-BB17-41072A7FC0ED}" dt="2020-06-05T15:06:18.964" v="70" actId="14100"/>
          <ac:spMkLst>
            <pc:docMk/>
            <pc:sldMk cId="3879101640" sldId="1166"/>
            <ac:spMk id="12" creationId="{17BA5CFF-18B1-4081-9189-61AE2CFF4D1C}"/>
          </ac:spMkLst>
        </pc:spChg>
        <pc:picChg chg="mod">
          <ac:chgData name="Gloriana Carrillo Campos" userId="c9490811-8b3c-4908-821e-39b65b913e1a" providerId="ADAL" clId="{D3017B3A-C1C3-4606-BB17-41072A7FC0ED}" dt="2020-06-05T15:06:26.674" v="74" actId="1038"/>
          <ac:picMkLst>
            <pc:docMk/>
            <pc:sldMk cId="3879101640" sldId="1166"/>
            <ac:picMk id="2" creationId="{03211694-E374-4599-8DA7-6302BC3773FC}"/>
          </ac:picMkLst>
        </pc:picChg>
        <pc:picChg chg="mod">
          <ac:chgData name="Gloriana Carrillo Campos" userId="c9490811-8b3c-4908-821e-39b65b913e1a" providerId="ADAL" clId="{D3017B3A-C1C3-4606-BB17-41072A7FC0ED}" dt="2020-06-05T15:06:26.674" v="74" actId="1038"/>
          <ac:picMkLst>
            <pc:docMk/>
            <pc:sldMk cId="3879101640" sldId="1166"/>
            <ac:picMk id="5" creationId="{C656E8C5-78C0-4282-B5CD-EBB78DC85D10}"/>
          </ac:picMkLst>
        </pc:picChg>
        <pc:picChg chg="mod">
          <ac:chgData name="Gloriana Carrillo Campos" userId="c9490811-8b3c-4908-821e-39b65b913e1a" providerId="ADAL" clId="{D3017B3A-C1C3-4606-BB17-41072A7FC0ED}" dt="2020-06-05T15:06:31.993" v="76" actId="1038"/>
          <ac:picMkLst>
            <pc:docMk/>
            <pc:sldMk cId="3879101640" sldId="1166"/>
            <ac:picMk id="6" creationId="{FB43D777-BD26-4159-A9B6-2E86C2D4CD4A}"/>
          </ac:picMkLst>
        </pc:picChg>
      </pc:sldChg>
      <pc:sldChg chg="modSp">
        <pc:chgData name="Gloriana Carrillo Campos" userId="c9490811-8b3c-4908-821e-39b65b913e1a" providerId="ADAL" clId="{D3017B3A-C1C3-4606-BB17-41072A7FC0ED}" dt="2020-06-05T15:12:56.638" v="77" actId="1076"/>
        <pc:sldMkLst>
          <pc:docMk/>
          <pc:sldMk cId="85172842" sldId="1169"/>
        </pc:sldMkLst>
        <pc:spChg chg="mod">
          <ac:chgData name="Gloriana Carrillo Campos" userId="c9490811-8b3c-4908-821e-39b65b913e1a" providerId="ADAL" clId="{D3017B3A-C1C3-4606-BB17-41072A7FC0ED}" dt="2020-06-05T15:12:56.638" v="77" actId="1076"/>
          <ac:spMkLst>
            <pc:docMk/>
            <pc:sldMk cId="85172842" sldId="1169"/>
            <ac:spMk id="5" creationId="{70A6D0E7-4433-44E3-BE50-BDD1373ABB54}"/>
          </ac:spMkLst>
        </pc:spChg>
      </pc:sldChg>
      <pc:sldChg chg="modSp">
        <pc:chgData name="Gloriana Carrillo Campos" userId="c9490811-8b3c-4908-821e-39b65b913e1a" providerId="ADAL" clId="{D3017B3A-C1C3-4606-BB17-41072A7FC0ED}" dt="2020-06-05T15:16:33.177" v="82" actId="1036"/>
        <pc:sldMkLst>
          <pc:docMk/>
          <pc:sldMk cId="1519952198" sldId="1171"/>
        </pc:sldMkLst>
        <pc:spChg chg="mod">
          <ac:chgData name="Gloriana Carrillo Campos" userId="c9490811-8b3c-4908-821e-39b65b913e1a" providerId="ADAL" clId="{D3017B3A-C1C3-4606-BB17-41072A7FC0ED}" dt="2020-06-05T15:16:22.486" v="78" actId="1076"/>
          <ac:spMkLst>
            <pc:docMk/>
            <pc:sldMk cId="1519952198" sldId="1171"/>
            <ac:spMk id="4" creationId="{50693879-5816-3444-9D50-A12F1F37F5DE}"/>
          </ac:spMkLst>
        </pc:spChg>
        <pc:graphicFrameChg chg="mod">
          <ac:chgData name="Gloriana Carrillo Campos" userId="c9490811-8b3c-4908-821e-39b65b913e1a" providerId="ADAL" clId="{D3017B3A-C1C3-4606-BB17-41072A7FC0ED}" dt="2020-06-05T15:16:33.177" v="82" actId="1036"/>
          <ac:graphicFrameMkLst>
            <pc:docMk/>
            <pc:sldMk cId="1519952198" sldId="1171"/>
            <ac:graphicFrameMk id="2" creationId="{1691795A-845D-4379-ABF4-179B6DB31E24}"/>
          </ac:graphicFrameMkLst>
        </pc:graphicFrameChg>
      </pc:sldChg>
      <pc:sldChg chg="modSp">
        <pc:chgData name="Gloriana Carrillo Campos" userId="c9490811-8b3c-4908-821e-39b65b913e1a" providerId="ADAL" clId="{D3017B3A-C1C3-4606-BB17-41072A7FC0ED}" dt="2020-06-05T15:35:56.854" v="92" actId="1076"/>
        <pc:sldMkLst>
          <pc:docMk/>
          <pc:sldMk cId="3794833059" sldId="1174"/>
        </pc:sldMkLst>
        <pc:graphicFrameChg chg="mod">
          <ac:chgData name="Gloriana Carrillo Campos" userId="c9490811-8b3c-4908-821e-39b65b913e1a" providerId="ADAL" clId="{D3017B3A-C1C3-4606-BB17-41072A7FC0ED}" dt="2020-06-05T15:35:56.854" v="92" actId="1076"/>
          <ac:graphicFrameMkLst>
            <pc:docMk/>
            <pc:sldMk cId="3794833059" sldId="1174"/>
            <ac:graphicFrameMk id="5" creationId="{4BB73388-F71D-4000-BD84-1DEAAAE84FBE}"/>
          </ac:graphicFrameMkLst>
        </pc:graphicFrameChg>
      </pc:sldChg>
      <pc:sldChg chg="modSp">
        <pc:chgData name="Gloriana Carrillo Campos" userId="c9490811-8b3c-4908-821e-39b65b913e1a" providerId="ADAL" clId="{D3017B3A-C1C3-4606-BB17-41072A7FC0ED}" dt="2020-06-05T16:17:56.445" v="116" actId="1076"/>
        <pc:sldMkLst>
          <pc:docMk/>
          <pc:sldMk cId="1118152760" sldId="1175"/>
        </pc:sldMkLst>
        <pc:spChg chg="mod">
          <ac:chgData name="Gloriana Carrillo Campos" userId="c9490811-8b3c-4908-821e-39b65b913e1a" providerId="ADAL" clId="{D3017B3A-C1C3-4606-BB17-41072A7FC0ED}" dt="2020-06-05T16:17:56.445" v="116" actId="1076"/>
          <ac:spMkLst>
            <pc:docMk/>
            <pc:sldMk cId="1118152760" sldId="1175"/>
            <ac:spMk id="3" creationId="{C02AA8F8-1E43-384B-8982-C0BB94049B5C}"/>
          </ac:spMkLst>
        </pc:spChg>
        <pc:spChg chg="mod">
          <ac:chgData name="Gloriana Carrillo Campos" userId="c9490811-8b3c-4908-821e-39b65b913e1a" providerId="ADAL" clId="{D3017B3A-C1C3-4606-BB17-41072A7FC0ED}" dt="2020-06-05T16:17:53.101" v="115" actId="1076"/>
          <ac:spMkLst>
            <pc:docMk/>
            <pc:sldMk cId="1118152760" sldId="1175"/>
            <ac:spMk id="4" creationId="{50693879-5816-3444-9D50-A12F1F37F5DE}"/>
          </ac:spMkLst>
        </pc:spChg>
      </pc:sldChg>
      <pc:sldChg chg="modSp">
        <pc:chgData name="Gloriana Carrillo Campos" userId="c9490811-8b3c-4908-821e-39b65b913e1a" providerId="ADAL" clId="{D3017B3A-C1C3-4606-BB17-41072A7FC0ED}" dt="2020-06-05T15:20:42.114" v="84" actId="1076"/>
        <pc:sldMkLst>
          <pc:docMk/>
          <pc:sldMk cId="500473766" sldId="1177"/>
        </pc:sldMkLst>
        <pc:spChg chg="mod">
          <ac:chgData name="Gloriana Carrillo Campos" userId="c9490811-8b3c-4908-821e-39b65b913e1a" providerId="ADAL" clId="{D3017B3A-C1C3-4606-BB17-41072A7FC0ED}" dt="2020-06-05T15:20:37.925" v="83" actId="1076"/>
          <ac:spMkLst>
            <pc:docMk/>
            <pc:sldMk cId="500473766" sldId="1177"/>
            <ac:spMk id="4" creationId="{50693879-5816-3444-9D50-A12F1F37F5DE}"/>
          </ac:spMkLst>
        </pc:spChg>
        <pc:graphicFrameChg chg="mod">
          <ac:chgData name="Gloriana Carrillo Campos" userId="c9490811-8b3c-4908-821e-39b65b913e1a" providerId="ADAL" clId="{D3017B3A-C1C3-4606-BB17-41072A7FC0ED}" dt="2020-06-05T15:20:42.114" v="84" actId="1076"/>
          <ac:graphicFrameMkLst>
            <pc:docMk/>
            <pc:sldMk cId="500473766" sldId="1177"/>
            <ac:graphicFrameMk id="2" creationId="{444A3B28-E7D7-48D4-93AA-DA54273E20F9}"/>
          </ac:graphicFrameMkLst>
        </pc:graphicFrameChg>
      </pc:sldChg>
      <pc:sldChg chg="modSp">
        <pc:chgData name="Gloriana Carrillo Campos" userId="c9490811-8b3c-4908-821e-39b65b913e1a" providerId="ADAL" clId="{D3017B3A-C1C3-4606-BB17-41072A7FC0ED}" dt="2020-06-05T15:21:07.010" v="85" actId="1076"/>
        <pc:sldMkLst>
          <pc:docMk/>
          <pc:sldMk cId="391526631" sldId="1178"/>
        </pc:sldMkLst>
        <pc:graphicFrameChg chg="mod">
          <ac:chgData name="Gloriana Carrillo Campos" userId="c9490811-8b3c-4908-821e-39b65b913e1a" providerId="ADAL" clId="{D3017B3A-C1C3-4606-BB17-41072A7FC0ED}" dt="2020-06-05T15:21:07.010" v="85" actId="1076"/>
          <ac:graphicFrameMkLst>
            <pc:docMk/>
            <pc:sldMk cId="391526631" sldId="1178"/>
            <ac:graphicFrameMk id="5" creationId="{03C696C3-5F8B-48F8-887C-DA0DFB0055D8}"/>
          </ac:graphicFrameMkLst>
        </pc:graphicFrameChg>
      </pc:sldChg>
      <pc:sldChg chg="modSp">
        <pc:chgData name="Gloriana Carrillo Campos" userId="c9490811-8b3c-4908-821e-39b65b913e1a" providerId="ADAL" clId="{D3017B3A-C1C3-4606-BB17-41072A7FC0ED}" dt="2020-06-05T15:23:02.283" v="86" actId="1076"/>
        <pc:sldMkLst>
          <pc:docMk/>
          <pc:sldMk cId="4183160778" sldId="1180"/>
        </pc:sldMkLst>
        <pc:graphicFrameChg chg="mod">
          <ac:chgData name="Gloriana Carrillo Campos" userId="c9490811-8b3c-4908-821e-39b65b913e1a" providerId="ADAL" clId="{D3017B3A-C1C3-4606-BB17-41072A7FC0ED}" dt="2020-06-05T15:23:02.283" v="86" actId="1076"/>
          <ac:graphicFrameMkLst>
            <pc:docMk/>
            <pc:sldMk cId="4183160778" sldId="1180"/>
            <ac:graphicFrameMk id="2" creationId="{9F3F09D2-6836-4B12-991C-13C96D03F3E0}"/>
          </ac:graphicFrameMkLst>
        </pc:graphicFrameChg>
      </pc:sldChg>
      <pc:sldChg chg="modSp">
        <pc:chgData name="Gloriana Carrillo Campos" userId="c9490811-8b3c-4908-821e-39b65b913e1a" providerId="ADAL" clId="{D3017B3A-C1C3-4606-BB17-41072A7FC0ED}" dt="2020-06-05T15:23:56.148" v="90" actId="1036"/>
        <pc:sldMkLst>
          <pc:docMk/>
          <pc:sldMk cId="2690063141" sldId="1181"/>
        </pc:sldMkLst>
        <pc:spChg chg="mod">
          <ac:chgData name="Gloriana Carrillo Campos" userId="c9490811-8b3c-4908-821e-39b65b913e1a" providerId="ADAL" clId="{D3017B3A-C1C3-4606-BB17-41072A7FC0ED}" dt="2020-06-05T15:23:56.148" v="90" actId="1036"/>
          <ac:spMkLst>
            <pc:docMk/>
            <pc:sldMk cId="2690063141" sldId="1181"/>
            <ac:spMk id="3" creationId="{C02AA8F8-1E43-384B-8982-C0BB94049B5C}"/>
          </ac:spMkLst>
        </pc:spChg>
      </pc:sldChg>
      <pc:sldChg chg="modSp">
        <pc:chgData name="Gloriana Carrillo Campos" userId="c9490811-8b3c-4908-821e-39b65b913e1a" providerId="ADAL" clId="{D3017B3A-C1C3-4606-BB17-41072A7FC0ED}" dt="2020-06-05T15:35:26.724" v="91" actId="1076"/>
        <pc:sldMkLst>
          <pc:docMk/>
          <pc:sldMk cId="2640703003" sldId="1184"/>
        </pc:sldMkLst>
        <pc:picChg chg="mod">
          <ac:chgData name="Gloriana Carrillo Campos" userId="c9490811-8b3c-4908-821e-39b65b913e1a" providerId="ADAL" clId="{D3017B3A-C1C3-4606-BB17-41072A7FC0ED}" dt="2020-06-05T15:35:26.724" v="91" actId="1076"/>
          <ac:picMkLst>
            <pc:docMk/>
            <pc:sldMk cId="2640703003" sldId="1184"/>
            <ac:picMk id="2" creationId="{45E4C30B-F6F3-4940-A64F-15B49CF9CFC4}"/>
          </ac:picMkLst>
        </pc:picChg>
      </pc:sldChg>
      <pc:sldChg chg="modSp">
        <pc:chgData name="Gloriana Carrillo Campos" userId="c9490811-8b3c-4908-821e-39b65b913e1a" providerId="ADAL" clId="{D3017B3A-C1C3-4606-BB17-41072A7FC0ED}" dt="2020-06-05T15:39:06.519" v="104" actId="1076"/>
        <pc:sldMkLst>
          <pc:docMk/>
          <pc:sldMk cId="4060402133" sldId="1185"/>
        </pc:sldMkLst>
        <pc:spChg chg="mod">
          <ac:chgData name="Gloriana Carrillo Campos" userId="c9490811-8b3c-4908-821e-39b65b913e1a" providerId="ADAL" clId="{D3017B3A-C1C3-4606-BB17-41072A7FC0ED}" dt="2020-06-05T15:39:06.519" v="104" actId="1076"/>
          <ac:spMkLst>
            <pc:docMk/>
            <pc:sldMk cId="4060402133" sldId="1185"/>
            <ac:spMk id="4" creationId="{50693879-5816-3444-9D50-A12F1F37F5DE}"/>
          </ac:spMkLst>
        </pc:spChg>
      </pc:sldChg>
      <pc:sldChg chg="modSp">
        <pc:chgData name="Gloriana Carrillo Campos" userId="c9490811-8b3c-4908-821e-39b65b913e1a" providerId="ADAL" clId="{D3017B3A-C1C3-4606-BB17-41072A7FC0ED}" dt="2020-06-05T16:16:22.593" v="111" actId="1036"/>
        <pc:sldMkLst>
          <pc:docMk/>
          <pc:sldMk cId="3437045158" sldId="1187"/>
        </pc:sldMkLst>
        <pc:spChg chg="mod">
          <ac:chgData name="Gloriana Carrillo Campos" userId="c9490811-8b3c-4908-821e-39b65b913e1a" providerId="ADAL" clId="{D3017B3A-C1C3-4606-BB17-41072A7FC0ED}" dt="2020-06-05T16:16:14.244" v="106" actId="1076"/>
          <ac:spMkLst>
            <pc:docMk/>
            <pc:sldMk cId="3437045158" sldId="1187"/>
            <ac:spMk id="4" creationId="{50693879-5816-3444-9D50-A12F1F37F5DE}"/>
          </ac:spMkLst>
        </pc:spChg>
        <pc:graphicFrameChg chg="mod">
          <ac:chgData name="Gloriana Carrillo Campos" userId="c9490811-8b3c-4908-821e-39b65b913e1a" providerId="ADAL" clId="{D3017B3A-C1C3-4606-BB17-41072A7FC0ED}" dt="2020-06-05T16:16:22.593" v="111" actId="1036"/>
          <ac:graphicFrameMkLst>
            <pc:docMk/>
            <pc:sldMk cId="3437045158" sldId="1187"/>
            <ac:graphicFrameMk id="5" creationId="{35CF5E66-89DC-45B8-8307-8DAEE958D96B}"/>
          </ac:graphicFrameMkLst>
        </pc:graphicFrameChg>
      </pc:sldChg>
      <pc:sldChg chg="modSp">
        <pc:chgData name="Gloriana Carrillo Campos" userId="c9490811-8b3c-4908-821e-39b65b913e1a" providerId="ADAL" clId="{D3017B3A-C1C3-4606-BB17-41072A7FC0ED}" dt="2020-06-05T16:17:13.615" v="114" actId="404"/>
        <pc:sldMkLst>
          <pc:docMk/>
          <pc:sldMk cId="909422754" sldId="1188"/>
        </pc:sldMkLst>
        <pc:spChg chg="mod">
          <ac:chgData name="Gloriana Carrillo Campos" userId="c9490811-8b3c-4908-821e-39b65b913e1a" providerId="ADAL" clId="{D3017B3A-C1C3-4606-BB17-41072A7FC0ED}" dt="2020-06-05T16:16:43.597" v="112" actId="1076"/>
          <ac:spMkLst>
            <pc:docMk/>
            <pc:sldMk cId="909422754" sldId="1188"/>
            <ac:spMk id="3" creationId="{C02AA8F8-1E43-384B-8982-C0BB94049B5C}"/>
          </ac:spMkLst>
        </pc:spChg>
        <pc:graphicFrameChg chg="mod modGraphic">
          <ac:chgData name="Gloriana Carrillo Campos" userId="c9490811-8b3c-4908-821e-39b65b913e1a" providerId="ADAL" clId="{D3017B3A-C1C3-4606-BB17-41072A7FC0ED}" dt="2020-06-05T16:17:13.615" v="114" actId="404"/>
          <ac:graphicFrameMkLst>
            <pc:docMk/>
            <pc:sldMk cId="909422754" sldId="1188"/>
            <ac:graphicFrameMk id="2" creationId="{A976FCBD-3CC8-4D14-BF07-181618BA66E4}"/>
          </ac:graphicFrameMkLst>
        </pc:graphicFrameChg>
      </pc:sldChg>
      <pc:sldChg chg="modSp">
        <pc:chgData name="Gloriana Carrillo Campos" userId="c9490811-8b3c-4908-821e-39b65b913e1a" providerId="ADAL" clId="{D3017B3A-C1C3-4606-BB17-41072A7FC0ED}" dt="2020-06-05T16:18:43.446" v="118" actId="1076"/>
        <pc:sldMkLst>
          <pc:docMk/>
          <pc:sldMk cId="2794567382" sldId="1190"/>
        </pc:sldMkLst>
        <pc:spChg chg="mod">
          <ac:chgData name="Gloriana Carrillo Campos" userId="c9490811-8b3c-4908-821e-39b65b913e1a" providerId="ADAL" clId="{D3017B3A-C1C3-4606-BB17-41072A7FC0ED}" dt="2020-06-05T16:18:43.446" v="118" actId="1076"/>
          <ac:spMkLst>
            <pc:docMk/>
            <pc:sldMk cId="2794567382" sldId="1190"/>
            <ac:spMk id="3" creationId="{C02AA8F8-1E43-384B-8982-C0BB94049B5C}"/>
          </ac:spMkLst>
        </pc:spChg>
        <pc:spChg chg="mod">
          <ac:chgData name="Gloriana Carrillo Campos" userId="c9490811-8b3c-4908-821e-39b65b913e1a" providerId="ADAL" clId="{D3017B3A-C1C3-4606-BB17-41072A7FC0ED}" dt="2020-06-05T16:18:40.949" v="117" actId="1076"/>
          <ac:spMkLst>
            <pc:docMk/>
            <pc:sldMk cId="2794567382" sldId="1190"/>
            <ac:spMk id="4" creationId="{50693879-5816-3444-9D50-A12F1F37F5DE}"/>
          </ac:spMkLst>
        </pc:spChg>
      </pc:sldChg>
      <pc:sldChg chg="modSp">
        <pc:chgData name="Gloriana Carrillo Campos" userId="c9490811-8b3c-4908-821e-39b65b913e1a" providerId="ADAL" clId="{D3017B3A-C1C3-4606-BB17-41072A7FC0ED}" dt="2020-06-05T16:22:09.745" v="120" actId="20577"/>
        <pc:sldMkLst>
          <pc:docMk/>
          <pc:sldMk cId="1805163124" sldId="1194"/>
        </pc:sldMkLst>
        <pc:spChg chg="mod">
          <ac:chgData name="Gloriana Carrillo Campos" userId="c9490811-8b3c-4908-821e-39b65b913e1a" providerId="ADAL" clId="{D3017B3A-C1C3-4606-BB17-41072A7FC0ED}" dt="2020-06-05T16:22:09.745" v="120" actId="20577"/>
          <ac:spMkLst>
            <pc:docMk/>
            <pc:sldMk cId="1805163124" sldId="1194"/>
            <ac:spMk id="3" creationId="{C02AA8F8-1E43-384B-8982-C0BB94049B5C}"/>
          </ac:spMkLst>
        </pc:spChg>
      </pc:sldChg>
      <pc:sldChg chg="modSp">
        <pc:chgData name="Gloriana Carrillo Campos" userId="c9490811-8b3c-4908-821e-39b65b913e1a" providerId="ADAL" clId="{D3017B3A-C1C3-4606-BB17-41072A7FC0ED}" dt="2020-06-05T16:24:48.422" v="125" actId="14100"/>
        <pc:sldMkLst>
          <pc:docMk/>
          <pc:sldMk cId="3931821678" sldId="1196"/>
        </pc:sldMkLst>
        <pc:spChg chg="mod">
          <ac:chgData name="Gloriana Carrillo Campos" userId="c9490811-8b3c-4908-821e-39b65b913e1a" providerId="ADAL" clId="{D3017B3A-C1C3-4606-BB17-41072A7FC0ED}" dt="2020-06-05T16:24:37.206" v="123" actId="1076"/>
          <ac:spMkLst>
            <pc:docMk/>
            <pc:sldMk cId="3931821678" sldId="1196"/>
            <ac:spMk id="3" creationId="{C02AA8F8-1E43-384B-8982-C0BB94049B5C}"/>
          </ac:spMkLst>
        </pc:spChg>
        <pc:spChg chg="mod">
          <ac:chgData name="Gloriana Carrillo Campos" userId="c9490811-8b3c-4908-821e-39b65b913e1a" providerId="ADAL" clId="{D3017B3A-C1C3-4606-BB17-41072A7FC0ED}" dt="2020-06-05T16:24:43.390" v="124" actId="1076"/>
          <ac:spMkLst>
            <pc:docMk/>
            <pc:sldMk cId="3931821678" sldId="1196"/>
            <ac:spMk id="4" creationId="{50693879-5816-3444-9D50-A12F1F37F5DE}"/>
          </ac:spMkLst>
        </pc:spChg>
        <pc:spChg chg="mod">
          <ac:chgData name="Gloriana Carrillo Campos" userId="c9490811-8b3c-4908-821e-39b65b913e1a" providerId="ADAL" clId="{D3017B3A-C1C3-4606-BB17-41072A7FC0ED}" dt="2020-06-05T16:24:48.422" v="125" actId="14100"/>
          <ac:spMkLst>
            <pc:docMk/>
            <pc:sldMk cId="3931821678" sldId="1196"/>
            <ac:spMk id="7" creationId="{18E2EE43-D37E-4498-A22C-F0F1E19CB2F4}"/>
          </ac:spMkLst>
        </pc:spChg>
      </pc:sldChg>
      <pc:sldChg chg="modSp">
        <pc:chgData name="Gloriana Carrillo Campos" userId="c9490811-8b3c-4908-821e-39b65b913e1a" providerId="ADAL" clId="{D3017B3A-C1C3-4606-BB17-41072A7FC0ED}" dt="2020-06-05T16:33:51.074" v="127" actId="1076"/>
        <pc:sldMkLst>
          <pc:docMk/>
          <pc:sldMk cId="1177501368" sldId="1198"/>
        </pc:sldMkLst>
        <pc:picChg chg="mod">
          <ac:chgData name="Gloriana Carrillo Campos" userId="c9490811-8b3c-4908-821e-39b65b913e1a" providerId="ADAL" clId="{D3017B3A-C1C3-4606-BB17-41072A7FC0ED}" dt="2020-06-05T16:33:51.074" v="127" actId="1076"/>
          <ac:picMkLst>
            <pc:docMk/>
            <pc:sldMk cId="1177501368" sldId="1198"/>
            <ac:picMk id="2" creationId="{960E229F-F56F-419F-90BD-CD48FF086E01}"/>
          </ac:picMkLst>
        </pc:picChg>
      </pc:sldChg>
      <pc:sldChg chg="modSp">
        <pc:chgData name="Gloriana Carrillo Campos" userId="c9490811-8b3c-4908-821e-39b65b913e1a" providerId="ADAL" clId="{D3017B3A-C1C3-4606-BB17-41072A7FC0ED}" dt="2020-06-05T16:34:32.299" v="129" actId="1076"/>
        <pc:sldMkLst>
          <pc:docMk/>
          <pc:sldMk cId="2173612742" sldId="1201"/>
        </pc:sldMkLst>
        <pc:spChg chg="mod">
          <ac:chgData name="Gloriana Carrillo Campos" userId="c9490811-8b3c-4908-821e-39b65b913e1a" providerId="ADAL" clId="{D3017B3A-C1C3-4606-BB17-41072A7FC0ED}" dt="2020-06-05T16:34:32.299" v="129" actId="1076"/>
          <ac:spMkLst>
            <pc:docMk/>
            <pc:sldMk cId="2173612742" sldId="1201"/>
            <ac:spMk id="3" creationId="{C02AA8F8-1E43-384B-8982-C0BB94049B5C}"/>
          </ac:spMkLst>
        </pc:spChg>
        <pc:spChg chg="mod">
          <ac:chgData name="Gloriana Carrillo Campos" userId="c9490811-8b3c-4908-821e-39b65b913e1a" providerId="ADAL" clId="{D3017B3A-C1C3-4606-BB17-41072A7FC0ED}" dt="2020-06-05T16:34:30.147" v="128" actId="1076"/>
          <ac:spMkLst>
            <pc:docMk/>
            <pc:sldMk cId="2173612742" sldId="1201"/>
            <ac:spMk id="4" creationId="{50693879-5816-3444-9D50-A12F1F37F5DE}"/>
          </ac:spMkLst>
        </pc:spChg>
      </pc:sldChg>
      <pc:sldChg chg="modSp">
        <pc:chgData name="Gloriana Carrillo Campos" userId="c9490811-8b3c-4908-821e-39b65b913e1a" providerId="ADAL" clId="{D3017B3A-C1C3-4606-BB17-41072A7FC0ED}" dt="2020-06-05T15:38:37.252" v="103" actId="1076"/>
        <pc:sldMkLst>
          <pc:docMk/>
          <pc:sldMk cId="455863122" sldId="1202"/>
        </pc:sldMkLst>
        <pc:spChg chg="mod">
          <ac:chgData name="Gloriana Carrillo Campos" userId="c9490811-8b3c-4908-821e-39b65b913e1a" providerId="ADAL" clId="{D3017B3A-C1C3-4606-BB17-41072A7FC0ED}" dt="2020-06-05T15:38:12.222" v="100" actId="1036"/>
          <ac:spMkLst>
            <pc:docMk/>
            <pc:sldMk cId="455863122" sldId="1202"/>
            <ac:spMk id="4" creationId="{50693879-5816-3444-9D50-A12F1F37F5DE}"/>
          </ac:spMkLst>
        </pc:spChg>
        <pc:graphicFrameChg chg="mod modGraphic">
          <ac:chgData name="Gloriana Carrillo Campos" userId="c9490811-8b3c-4908-821e-39b65b913e1a" providerId="ADAL" clId="{D3017B3A-C1C3-4606-BB17-41072A7FC0ED}" dt="2020-06-05T15:38:37.252" v="103" actId="1076"/>
          <ac:graphicFrameMkLst>
            <pc:docMk/>
            <pc:sldMk cId="455863122" sldId="1202"/>
            <ac:graphicFrameMk id="5" creationId="{4BB73388-F71D-4000-BD84-1DEAAAE84FBE}"/>
          </ac:graphicFrameMkLst>
        </pc:graphicFrameChg>
      </pc:sldChg>
      <pc:sldChg chg="modSp">
        <pc:chgData name="Gloriana Carrillo Campos" userId="c9490811-8b3c-4908-821e-39b65b913e1a" providerId="ADAL" clId="{D3017B3A-C1C3-4606-BB17-41072A7FC0ED}" dt="2020-06-05T16:03:33.353" v="105" actId="1076"/>
        <pc:sldMkLst>
          <pc:docMk/>
          <pc:sldMk cId="4207830889" sldId="1203"/>
        </pc:sldMkLst>
        <pc:graphicFrameChg chg="mod">
          <ac:chgData name="Gloriana Carrillo Campos" userId="c9490811-8b3c-4908-821e-39b65b913e1a" providerId="ADAL" clId="{D3017B3A-C1C3-4606-BB17-41072A7FC0ED}" dt="2020-06-05T16:03:33.353" v="105" actId="1076"/>
          <ac:graphicFrameMkLst>
            <pc:docMk/>
            <pc:sldMk cId="4207830889" sldId="1203"/>
            <ac:graphicFrameMk id="6" creationId="{AD833A4D-CC8C-41FA-BF90-44555E224947}"/>
          </ac:graphicFrameMkLst>
        </pc:graphicFrameChg>
      </pc:sldChg>
      <pc:sldChg chg="modSp">
        <pc:chgData name="Gloriana Carrillo Campos" userId="c9490811-8b3c-4908-821e-39b65b913e1a" providerId="ADAL" clId="{D3017B3A-C1C3-4606-BB17-41072A7FC0ED}" dt="2020-06-05T16:37:21.320" v="147" actId="20577"/>
        <pc:sldMkLst>
          <pc:docMk/>
          <pc:sldMk cId="2600992622" sldId="1274"/>
        </pc:sldMkLst>
        <pc:spChg chg="mod">
          <ac:chgData name="Gloriana Carrillo Campos" userId="c9490811-8b3c-4908-821e-39b65b913e1a" providerId="ADAL" clId="{D3017B3A-C1C3-4606-BB17-41072A7FC0ED}" dt="2020-06-05T16:37:21.320" v="147" actId="20577"/>
          <ac:spMkLst>
            <pc:docMk/>
            <pc:sldMk cId="2600992622" sldId="1274"/>
            <ac:spMk id="4" creationId="{50693879-5816-3444-9D50-A12F1F37F5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7/14/2021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buFontTx/>
              <a:buNone/>
            </a:pPr>
            <a:r>
              <a:rPr lang="es-419" b="0" baseline="0"/>
              <a:t>Enterprise Networking, Security, and Automation </a:t>
            </a:r>
            <a:r>
              <a:rPr lang="es-419" b="0"/>
              <a:t>7.0 (ENSA)</a:t>
            </a:r>
          </a:p>
          <a:p>
            <a:pPr rtl="0"/>
            <a:r>
              <a:rPr lang="es-419">
                <a:solidFill>
                  <a:schemeClr val="accent5">
                    <a:lumMod val="40000"/>
                    <a:lumOff val="60000"/>
                  </a:schemeClr>
                </a:solidFill>
              </a:rPr>
              <a:t>Módulo 12: Resolución de problemas de red</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12.1 — Documentación de red</a:t>
            </a:r>
          </a:p>
          <a:p>
            <a:pPr rtl="0"/>
            <a:r>
              <a:rPr lang="es-419"/>
              <a:t>12.1.7 – Paso 3 - Determine la duración de la línea de base</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2682922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12.1 — Documentación de red</a:t>
            </a:r>
          </a:p>
          <a:p>
            <a:pPr rtl="0"/>
            <a:r>
              <a:rPr lang="es-419"/>
              <a:t>12.1.8 — </a:t>
            </a:r>
            <a:r>
              <a:rPr lang="es-419" sz="1200" b="0" i="0" kern="1200">
                <a:solidFill>
                  <a:schemeClr val="tx1"/>
                </a:solidFill>
                <a:effectLst/>
                <a:latin typeface="+mn-lt"/>
                <a:ea typeface="+mn-ea"/>
                <a:cs typeface="+mn-cs"/>
              </a:rPr>
              <a:t>Medición de datos</a:t>
            </a:r>
          </a:p>
          <a:p>
            <a:pPr rtl="0"/>
            <a:r>
              <a:rPr lang="es-419"/>
              <a:t>12.1.9 – </a:t>
            </a:r>
            <a:r>
              <a:rPr lang="es-419" sz="1200" b="0" i="0" kern="1200">
                <a:solidFill>
                  <a:schemeClr val="tx1"/>
                </a:solidFill>
                <a:effectLst/>
                <a:latin typeface="+mn-lt"/>
                <a:ea typeface="+mn-ea"/>
                <a:cs typeface="+mn-cs"/>
              </a:rPr>
              <a:t>Verifique su comprensión: Documentación de la red</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383019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12.2 – Proceso de solución de problemas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12.2 – Proceso de solución de problemas</a:t>
            </a:r>
          </a:p>
          <a:p>
            <a:pPr rtl="0"/>
            <a:r>
              <a:rPr lang="es-419"/>
              <a:t>12.2.1 – </a:t>
            </a:r>
            <a:r>
              <a:rPr lang="es-419" sz="1200" b="0" i="0" kern="1200">
                <a:solidFill>
                  <a:schemeClr val="tx1"/>
                </a:solidFill>
                <a:effectLst/>
                <a:latin typeface="+mn-lt"/>
                <a:ea typeface="+mn-ea"/>
                <a:cs typeface="+mn-cs"/>
              </a:rPr>
              <a:t>Procedimientos generales de solución de problemas</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244915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12.2 – Proceso de solución de problemas</a:t>
            </a:r>
          </a:p>
          <a:p>
            <a:pPr rtl="0"/>
            <a:r>
              <a:rPr lang="es-419"/>
              <a:t>12.2.2 – </a:t>
            </a:r>
            <a:r>
              <a:rPr lang="es-419" sz="1200" b="0" i="0" kern="1200">
                <a:solidFill>
                  <a:schemeClr val="tx1"/>
                </a:solidFill>
                <a:effectLst/>
                <a:latin typeface="+mn-lt"/>
                <a:ea typeface="+mn-ea"/>
                <a:cs typeface="+mn-cs"/>
              </a:rPr>
              <a:t>Proceso de siete pasos para la solución de problemas</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3456101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12.2 – Proceso de 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12.2.3 – </a:t>
            </a:r>
            <a:r>
              <a:rPr lang="es-419" sz="1200" b="0" i="0" kern="1200">
                <a:solidFill>
                  <a:schemeClr val="tx1"/>
                </a:solidFill>
                <a:effectLst/>
                <a:latin typeface="+mn-lt"/>
                <a:ea typeface="+mn-ea"/>
                <a:cs typeface="+mn-cs"/>
              </a:rPr>
              <a:t>Hacer preguntas a usuarios finales.</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397660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12.2 – Proceso de 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12.2.4 – </a:t>
            </a:r>
            <a:r>
              <a:rPr lang="es-419" sz="1200" b="0" i="0" kern="1200">
                <a:solidFill>
                  <a:schemeClr val="tx1"/>
                </a:solidFill>
                <a:effectLst/>
                <a:latin typeface="+mn-lt"/>
                <a:ea typeface="+mn-ea"/>
                <a:cs typeface="+mn-cs"/>
              </a:rPr>
              <a:t>Recopile información</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176066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12.2 – Proceso de 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12.2.5 — </a:t>
            </a:r>
            <a:r>
              <a:rPr lang="es-419" sz="1200" b="0" i="0" kern="1200">
                <a:solidFill>
                  <a:schemeClr val="tx1"/>
                </a:solidFill>
                <a:effectLst/>
                <a:latin typeface="+mn-lt"/>
                <a:ea typeface="+mn-ea"/>
                <a:cs typeface="+mn-cs"/>
              </a:rPr>
              <a:t>Solución de problemas con modelos en capas</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619487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12.2 – Proceso de 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12.2.6 — </a:t>
            </a:r>
            <a:r>
              <a:rPr lang="es-419" sz="1200" b="0" i="0" kern="1200">
                <a:solidFill>
                  <a:schemeClr val="tx1"/>
                </a:solidFill>
                <a:effectLst/>
                <a:latin typeface="+mn-lt"/>
                <a:ea typeface="+mn-ea"/>
                <a:cs typeface="+mn-cs"/>
              </a:rPr>
              <a:t>Métodos estructurados de solución de problemas</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2444005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12.2 – Proceso de 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12.2.7 – </a:t>
            </a:r>
            <a:r>
              <a:rPr lang="es-419" sz="1200" b="0" i="0" kern="1200">
                <a:solidFill>
                  <a:schemeClr val="tx1"/>
                </a:solidFill>
                <a:effectLst/>
                <a:latin typeface="+mn-lt"/>
                <a:ea typeface="+mn-ea"/>
                <a:cs typeface="+mn-cs"/>
              </a:rPr>
              <a:t>Pautas para seleccionar un método de 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12.2.8 – </a:t>
            </a:r>
            <a:r>
              <a:rPr lang="es-419" sz="1200" b="0" i="0" kern="1200">
                <a:solidFill>
                  <a:schemeClr val="tx1"/>
                </a:solidFill>
                <a:effectLst/>
                <a:latin typeface="+mn-lt"/>
                <a:ea typeface="+mn-ea"/>
                <a:cs typeface="+mn-cs"/>
              </a:rPr>
              <a:t>Verifique su comprensión - proceso de solución de problemas de red.</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288160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12</a:t>
            </a:r>
            <a:r>
              <a:rPr lang="es-419" sz="1200" baseline="0">
                <a:solidFill>
                  <a:schemeClr val="accent5">
                    <a:lumMod val="40000"/>
                    <a:lumOff val="60000"/>
                  </a:schemeClr>
                </a:solidFill>
              </a:rPr>
              <a:t> – </a:t>
            </a:r>
            <a:r>
              <a:rPr lang="es-419" sz="1200">
                <a:solidFill>
                  <a:schemeClr val="accent5">
                    <a:lumMod val="40000"/>
                    <a:lumOff val="60000"/>
                  </a:schemeClr>
                </a:solidFill>
              </a:rPr>
              <a:t>solución de problemas de red</a:t>
            </a:r>
          </a:p>
          <a:p>
            <a:pPr rtl="0">
              <a:buFontTx/>
              <a:buNone/>
            </a:pPr>
            <a:r>
              <a:rPr lang="es-419" sz="1200" b="0"/>
              <a:t>12.0 — Introducción</a:t>
            </a:r>
          </a:p>
          <a:p>
            <a:pPr rtl="0">
              <a:lnSpc>
                <a:spcPct val="80000"/>
              </a:lnSpc>
              <a:buFontTx/>
              <a:buNone/>
            </a:pPr>
            <a:r>
              <a:rPr lang="es-419" sz="1200" kern="1200">
                <a:solidFill>
                  <a:schemeClr val="tx1"/>
                </a:solidFill>
                <a:latin typeface="Arial" charset="0"/>
                <a:ea typeface="ＭＳ Ｐゴシック" charset="0"/>
                <a:cs typeface="ＭＳ Ｐゴシック" charset="0"/>
              </a:rPr>
              <a:t>12.0.2 – </a:t>
            </a:r>
            <a:r>
              <a:rPr lang="es-419" sz="1200" kern="1200">
                <a:solidFill>
                  <a:schemeClr val="tx1"/>
                </a:solidFill>
                <a:latin typeface="+mn-lt"/>
                <a:ea typeface="+mn-ea"/>
                <a:cs typeface="+mn-cs"/>
              </a:rPr>
              <a:t>¿Qué</a:t>
            </a:r>
            <a:r>
              <a:rPr lang="es-419" sz="1200" kern="1200" baseline="0">
                <a:solidFill>
                  <a:schemeClr val="tx1"/>
                </a:solidFill>
                <a:latin typeface="+mn-lt"/>
                <a:ea typeface="+mn-ea"/>
                <a:cs typeface="+mn-cs"/>
              </a:rPr>
              <a:t> aprenderé en este módulo?</a:t>
            </a:r>
          </a:p>
          <a:p>
            <a:pPr>
              <a:buFontTx/>
              <a:buNone/>
            </a:pPr>
            <a:endParaRPr lang="en-GB" dirty="0"/>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12.3 – Proceso de solución de problemas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85824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12.3 – Herramientas para la 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12.3.1 – </a:t>
            </a:r>
            <a:r>
              <a:rPr lang="es-419" sz="1200" b="0" i="0" kern="1200">
                <a:solidFill>
                  <a:schemeClr val="tx1"/>
                </a:solidFill>
                <a:effectLst/>
                <a:latin typeface="+mn-lt"/>
                <a:ea typeface="+mn-ea"/>
                <a:cs typeface="+mn-cs"/>
              </a:rPr>
              <a:t>Herramientas para la solución de problemas de software</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2947056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12.3 – Herramientas para la 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12.3.2 – </a:t>
            </a:r>
            <a:r>
              <a:rPr lang="es-419" sz="1200" b="0" i="0" kern="1200">
                <a:solidFill>
                  <a:schemeClr val="tx1"/>
                </a:solidFill>
                <a:effectLst/>
                <a:latin typeface="+mn-lt"/>
                <a:ea typeface="+mn-ea"/>
                <a:cs typeface="+mn-cs"/>
              </a:rPr>
              <a:t>Analizadores de protocolos</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119147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12.3 – Herramientas para la resolución de problemas</a:t>
            </a:r>
          </a:p>
          <a:p>
            <a:pPr rtl="0"/>
            <a:r>
              <a:rPr lang="es-419"/>
              <a:t>12.3.3 – Herramientas para la solución de problemas de hardware</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547063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12.3 – Herramientas para la resolución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12.3.4 — </a:t>
            </a:r>
            <a:r>
              <a:rPr lang="es-419" sz="1200" b="0" i="0" kern="1200">
                <a:solidFill>
                  <a:schemeClr val="tx1"/>
                </a:solidFill>
                <a:effectLst/>
                <a:latin typeface="+mn-lt"/>
                <a:ea typeface="+mn-ea"/>
                <a:cs typeface="+mn-cs"/>
              </a:rPr>
              <a:t>Servidor Syslog como herramienta de solución de problemas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12.3.5 — </a:t>
            </a:r>
            <a:r>
              <a:rPr lang="es-419" sz="1200" b="0" i="0" kern="1200">
                <a:solidFill>
                  <a:schemeClr val="tx1"/>
                </a:solidFill>
                <a:effectLst/>
                <a:latin typeface="+mn-lt"/>
                <a:ea typeface="+mn-ea"/>
                <a:cs typeface="+mn-cs"/>
              </a:rPr>
              <a:t>Compruebe su comprensión - Herramientas de solución de problemas</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1435620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1509375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pPr rtl="0"/>
            <a:r>
              <a:rPr lang="es-419"/>
              <a:t>12.4.1 – Solución de problemas de la capa física</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702768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pPr rtl="0"/>
            <a:r>
              <a:rPr lang="es-419"/>
              <a:t>12.4.1 – Solución de problemas de la capa física</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2800868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pPr rtl="0"/>
            <a:r>
              <a:rPr lang="es-419"/>
              <a:t>12.4.2 – Solución de problemas de la capa de enlace de datos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485474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pPr rtl="0"/>
            <a:r>
              <a:rPr lang="es-419"/>
              <a:t>12.4.2 – Solución de problemas de la capa de enlace de datos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153255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12</a:t>
            </a:r>
            <a:r>
              <a:rPr lang="es-419" sz="1200" baseline="0">
                <a:solidFill>
                  <a:schemeClr val="accent5">
                    <a:lumMod val="40000"/>
                    <a:lumOff val="60000"/>
                  </a:schemeClr>
                </a:solidFill>
              </a:rPr>
              <a:t> – </a:t>
            </a:r>
            <a:r>
              <a:rPr lang="es-419" sz="1200">
                <a:solidFill>
                  <a:schemeClr val="accent5">
                    <a:lumMod val="40000"/>
                    <a:lumOff val="60000"/>
                  </a:schemeClr>
                </a:solidFill>
              </a:rPr>
              <a:t>Resolución de problemas de red</a:t>
            </a:r>
          </a:p>
          <a:p>
            <a:pPr rtl="0">
              <a:buFontTx/>
              <a:buNone/>
            </a:pPr>
            <a:r>
              <a:rPr lang="es-419" sz="1200" b="0"/>
              <a:t>12.1 — </a:t>
            </a:r>
            <a:r>
              <a:rPr lang="es-419"/>
              <a:t>Documentación de red</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pPr rtl="0"/>
            <a:r>
              <a:rPr lang="es-419"/>
              <a:t>12.4.3 – Solución de problemas de la capa de red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916880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pPr rtl="0"/>
            <a:r>
              <a:rPr lang="es-419"/>
              <a:t>12.4.3 – Solución de problemas de la capa de red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1071236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12.4.4 – </a:t>
            </a:r>
            <a:r>
              <a:rPr lang="es-419" sz="1200" b="0" i="0" kern="1200">
                <a:solidFill>
                  <a:schemeClr val="tx1"/>
                </a:solidFill>
                <a:effectLst/>
                <a:latin typeface="+mn-lt"/>
                <a:ea typeface="+mn-ea"/>
                <a:cs typeface="+mn-cs"/>
              </a:rPr>
              <a:t>Solución de problemas de la capa de transporte - ACL</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2237207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12.4.5 – </a:t>
            </a:r>
            <a:r>
              <a:rPr lang="es-419" sz="1200" b="0" i="0" kern="1200">
                <a:solidFill>
                  <a:schemeClr val="tx1"/>
                </a:solidFill>
                <a:effectLst/>
                <a:latin typeface="+mn-lt"/>
                <a:ea typeface="+mn-ea"/>
                <a:cs typeface="+mn-cs"/>
              </a:rPr>
              <a:t>solución de problemas de la capa de transporte - NAT para IPv4</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459505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12.4 – Síntomas y causas de los problemas de red</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12.4.6 – </a:t>
            </a:r>
            <a:r>
              <a:rPr lang="es-419" sz="1200" b="0" i="0" kern="1200">
                <a:solidFill>
                  <a:schemeClr val="tx1"/>
                </a:solidFill>
                <a:effectLst/>
                <a:latin typeface="+mn-lt"/>
                <a:ea typeface="+mn-ea"/>
                <a:cs typeface="+mn-cs"/>
              </a:rPr>
              <a:t>Solución de problemas de la capa de aplicación</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12.4.7 — </a:t>
            </a:r>
            <a:r>
              <a:rPr lang="es-419" sz="1200" b="0" i="0" kern="1200">
                <a:solidFill>
                  <a:schemeClr val="tx1"/>
                </a:solidFill>
                <a:effectLst/>
                <a:latin typeface="+mn-lt"/>
                <a:ea typeface="+mn-ea"/>
                <a:cs typeface="+mn-cs"/>
              </a:rPr>
              <a:t>Compruebe su comprensión - Síntomas y causas de problemas de red</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703743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12.5 – Solución de problemas de conectividad IP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964829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rtl="0"/>
            <a:r>
              <a:rPr lang="es-419"/>
              <a:t>12.5.1 – Componentes de la solución de problemas de conectividad de extremo a extremo</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3252947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12.5.2 – </a:t>
            </a:r>
            <a:r>
              <a:rPr lang="es-419" sz="1200" b="0" i="0" kern="1200">
                <a:solidFill>
                  <a:schemeClr val="tx1"/>
                </a:solidFill>
                <a:effectLst/>
                <a:latin typeface="+mn-lt"/>
                <a:ea typeface="+mn-ea"/>
                <a:cs typeface="+mn-cs"/>
              </a:rPr>
              <a:t>Problema de conectividad de extremo a extremo, inicio a la solución de problemas</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333338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12.5 – Solución de problemas de conectividad IP</a:t>
            </a:r>
          </a:p>
          <a:p>
            <a:pPr rtl="0"/>
            <a:r>
              <a:rPr lang="es-419"/>
              <a:t>12.5.3 – Paso 1 - Verificar la capa física</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p14="http://schemas.microsoft.com/office/powerpoint/2010/main" xmlns="" val="1779188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rtl="0"/>
            <a:r>
              <a:rPr lang="es-419"/>
              <a:t>12.5.4 – Paso 2 - Revisar las incompatibilidades de dúplex</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p14="http://schemas.microsoft.com/office/powerpoint/2010/main" xmlns="" val="359351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12.1 — Documentación de red</a:t>
            </a:r>
          </a:p>
          <a:p>
            <a:pPr rtl="0"/>
            <a:r>
              <a:rPr lang="es-419"/>
              <a:t>12.1.1 – </a:t>
            </a:r>
            <a:r>
              <a:rPr lang="es-419" sz="1200"/>
              <a:t>Descripción general de la documentación</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8189693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rtl="0"/>
            <a:r>
              <a:rPr lang="es-419"/>
              <a:t>12.5.5 – Paso 3 - Verificar el direccionamiento de la red local</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p14="http://schemas.microsoft.com/office/powerpoint/2010/main" xmlns="" val="3586081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rtl="0"/>
            <a:r>
              <a:rPr lang="es-419"/>
              <a:t>12.5.6 — Ejemplo de solución de problemas de asignación de VLAN</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p14="http://schemas.microsoft.com/office/powerpoint/2010/main" xmlns="" val="1517206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rtl="0"/>
            <a:r>
              <a:rPr lang="es-419"/>
              <a:t>12.5.7 – </a:t>
            </a:r>
            <a:r>
              <a:rPr lang="es-419" sz="1200" b="0" i="0" kern="1200">
                <a:solidFill>
                  <a:schemeClr val="tx1"/>
                </a:solidFill>
                <a:effectLst/>
                <a:latin typeface="+mn-lt"/>
                <a:ea typeface="+mn-ea"/>
                <a:cs typeface="+mn-cs"/>
              </a:rPr>
              <a:t>Paso 4 - Verificar el gateway predeterminado</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p14="http://schemas.microsoft.com/office/powerpoint/2010/main" xmlns="" val="547329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12.5.8 — </a:t>
            </a:r>
            <a:r>
              <a:rPr lang="es-419" sz="1200" b="0" i="0" kern="1200">
                <a:solidFill>
                  <a:schemeClr val="tx1"/>
                </a:solidFill>
                <a:effectLst/>
                <a:latin typeface="+mn-lt"/>
                <a:ea typeface="+mn-ea"/>
                <a:cs typeface="+mn-cs"/>
              </a:rPr>
              <a:t>Ejemplo de solución de problemas de la puerta de enlace predeterminada de IPv6</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p14="http://schemas.microsoft.com/office/powerpoint/2010/main" xmlns="" val="1300331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12.5.9 – </a:t>
            </a:r>
            <a:r>
              <a:rPr lang="es-419" sz="1200" b="0" i="0" kern="1200">
                <a:solidFill>
                  <a:schemeClr val="tx1"/>
                </a:solidFill>
                <a:effectLst/>
                <a:latin typeface="+mn-lt"/>
                <a:ea typeface="+mn-ea"/>
                <a:cs typeface="+mn-cs"/>
              </a:rPr>
              <a:t>Paso 5 - Verificar la ruta correcta</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p14="http://schemas.microsoft.com/office/powerpoint/2010/main" xmlns="" val="4054192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12.5.10 – </a:t>
            </a:r>
            <a:r>
              <a:rPr lang="es-419" sz="1200" b="0" i="0" kern="1200">
                <a:solidFill>
                  <a:schemeClr val="tx1"/>
                </a:solidFill>
                <a:effectLst/>
                <a:latin typeface="+mn-lt"/>
                <a:ea typeface="+mn-ea"/>
                <a:cs typeface="+mn-cs"/>
              </a:rPr>
              <a:t>Paso 6: Verificar la capa de transporte</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p14="http://schemas.microsoft.com/office/powerpoint/2010/main" xmlns="" val="1510217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12.5.11 – </a:t>
            </a:r>
            <a:r>
              <a:rPr lang="es-419" sz="1200" b="0" i="0" kern="1200">
                <a:solidFill>
                  <a:schemeClr val="tx1"/>
                </a:solidFill>
                <a:effectLst/>
                <a:latin typeface="+mn-lt"/>
                <a:ea typeface="+mn-ea"/>
                <a:cs typeface="+mn-cs"/>
              </a:rPr>
              <a:t>Paso 7 - Verificar las ACL</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p14="http://schemas.microsoft.com/office/powerpoint/2010/main" xmlns="" val="261793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12.5.12 – </a:t>
            </a:r>
            <a:r>
              <a:rPr lang="es-419" sz="1200" b="0" i="0" kern="1200">
                <a:solidFill>
                  <a:schemeClr val="tx1"/>
                </a:solidFill>
                <a:effectLst/>
                <a:latin typeface="+mn-lt"/>
                <a:ea typeface="+mn-ea"/>
                <a:cs typeface="+mn-cs"/>
              </a:rPr>
              <a:t>Paso 8 - Verificar DNS</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47</a:t>
            </a:fld>
            <a:endParaRPr/>
          </a:p>
        </p:txBody>
      </p:sp>
    </p:spTree>
    <p:extLst>
      <p:ext uri="{BB962C8B-B14F-4D97-AF65-F5344CB8AC3E}">
        <p14:creationId xmlns:p14="http://schemas.microsoft.com/office/powerpoint/2010/main" xmlns="" val="29178809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12.5 – Solución de problemas de conectividad IP</a:t>
            </a:r>
          </a:p>
          <a:p>
            <a:pPr rtl="0"/>
            <a:r>
              <a:rPr lang="es-419"/>
              <a:t>12.5.13 – </a:t>
            </a:r>
            <a:r>
              <a:rPr lang="es-419" sz="1200" b="0" i="0" kern="1200">
                <a:solidFill>
                  <a:schemeClr val="tx1"/>
                </a:solidFill>
                <a:effectLst/>
                <a:latin typeface="+mn-lt"/>
                <a:ea typeface="+mn-ea"/>
                <a:cs typeface="+mn-cs"/>
              </a:rPr>
              <a:t>Packet Tracer - solución de problemas de redes empresariales</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48</a:t>
            </a:fld>
            <a:endParaRPr/>
          </a:p>
        </p:txBody>
      </p:sp>
    </p:spTree>
    <p:extLst>
      <p:ext uri="{BB962C8B-B14F-4D97-AF65-F5344CB8AC3E}">
        <p14:creationId xmlns:p14="http://schemas.microsoft.com/office/powerpoint/2010/main" xmlns="" val="550176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12.6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49</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12.1 — Documentación de red</a:t>
            </a:r>
          </a:p>
          <a:p>
            <a:pPr rtl="0"/>
            <a:r>
              <a:rPr lang="es-419"/>
              <a:t>12.1.2 – Diagramas de topología de la red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34356658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12.6 Módulo de Práctica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12.6.1 — Packet Tracer — </a:t>
            </a:r>
            <a:r>
              <a:rPr lang="es-419" sz="1200" b="0" i="0" kern="1200">
                <a:solidFill>
                  <a:schemeClr val="tx1"/>
                </a:solidFill>
                <a:effectLst/>
                <a:latin typeface="+mn-lt"/>
                <a:ea typeface="+mn-ea"/>
                <a:cs typeface="+mn-cs"/>
              </a:rPr>
              <a:t>Solución de problemas de red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p14="http://schemas.microsoft.com/office/powerpoint/2010/main" xmlns="" val="2994776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Solución de problemas de red</a:t>
            </a:r>
          </a:p>
          <a:p>
            <a:pPr rtl="0"/>
            <a:r>
              <a:rPr lang="es-419"/>
              <a:t>12.6 Módulo de Práctica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12.6.2 – Packet Tracer – </a:t>
            </a:r>
            <a:r>
              <a:rPr lang="es-419" sz="1200" b="0" i="0" kern="1200">
                <a:solidFill>
                  <a:schemeClr val="tx1"/>
                </a:solidFill>
                <a:effectLst/>
                <a:latin typeface="+mn-lt"/>
                <a:ea typeface="+mn-ea"/>
                <a:cs typeface="+mn-cs"/>
              </a:rPr>
              <a:t>Desafío de solución de problemas – Use la documentación para resolver los problemas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51</a:t>
            </a:fld>
            <a:endParaRPr/>
          </a:p>
        </p:txBody>
      </p:sp>
    </p:spTree>
    <p:extLst>
      <p:ext uri="{BB962C8B-B14F-4D97-AF65-F5344CB8AC3E}">
        <p14:creationId xmlns:p14="http://schemas.microsoft.com/office/powerpoint/2010/main" xmlns="" val="768549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s-419"/>
              <a:t>12 – Solución de problemas de red</a:t>
            </a:r>
          </a:p>
          <a:p>
            <a:pPr rtl="0"/>
            <a:r>
              <a:rPr lang="es-419"/>
              <a:t>12.6 Módulo de Práctica y Cuestionario</a:t>
            </a:r>
          </a:p>
          <a:p>
            <a:pPr rtl="0"/>
            <a:r>
              <a:rPr lang="es-419"/>
              <a:t>12.6.3 – ¿Qué aprendí en este módulo?</a:t>
            </a:r>
          </a:p>
        </p:txBody>
      </p:sp>
    </p:spTree>
    <p:extLst>
      <p:ext uri="{BB962C8B-B14F-4D97-AF65-F5344CB8AC3E}">
        <p14:creationId xmlns:p14="http://schemas.microsoft.com/office/powerpoint/2010/main" xmlns="" val="14768241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s-419"/>
              <a:t>12 – Solución de problemas de red</a:t>
            </a:r>
          </a:p>
          <a:p>
            <a:pPr rtl="0"/>
            <a:r>
              <a:rPr lang="es-419"/>
              <a:t>12.6 Módulo de Práctica y Cuestionario</a:t>
            </a:r>
          </a:p>
          <a:p>
            <a:pPr rtl="0"/>
            <a:r>
              <a:rPr lang="es-419"/>
              <a:t>12.6.3 – ¿Qué aprendí en este módulo?</a:t>
            </a:r>
          </a:p>
        </p:txBody>
      </p:sp>
    </p:spTree>
    <p:extLst>
      <p:ext uri="{BB962C8B-B14F-4D97-AF65-F5344CB8AC3E}">
        <p14:creationId xmlns:p14="http://schemas.microsoft.com/office/powerpoint/2010/main" xmlns="" val="12223739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55</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12.1 — Documentación de red</a:t>
            </a:r>
          </a:p>
          <a:p>
            <a:pPr rtl="0"/>
            <a:r>
              <a:rPr lang="es-419"/>
              <a:t>12.1.3 — </a:t>
            </a:r>
            <a:r>
              <a:rPr lang="es-419" sz="1200" b="0" i="0" kern="1200">
                <a:solidFill>
                  <a:schemeClr val="tx1"/>
                </a:solidFill>
                <a:effectLst/>
                <a:latin typeface="+mn-lt"/>
                <a:ea typeface="+mn-ea"/>
                <a:cs typeface="+mn-cs"/>
              </a:rPr>
              <a:t>Documentación de dispositivos de red</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417349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12.1 — Documentación de red</a:t>
            </a:r>
          </a:p>
          <a:p>
            <a:pPr rtl="0"/>
            <a:r>
              <a:rPr lang="es-419"/>
              <a:t>12.1.4 – </a:t>
            </a:r>
            <a:r>
              <a:rPr lang="es-419" sz="1200" b="0" i="0" kern="1200">
                <a:solidFill>
                  <a:schemeClr val="tx1"/>
                </a:solidFill>
                <a:effectLst/>
                <a:latin typeface="+mn-lt"/>
                <a:ea typeface="+mn-ea"/>
                <a:cs typeface="+mn-cs"/>
              </a:rPr>
              <a:t>Establecer una línea de base de red</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49891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12.1 — Documentación de red</a:t>
            </a:r>
          </a:p>
          <a:p>
            <a:pPr rtl="0"/>
            <a:r>
              <a:rPr lang="es-419"/>
              <a:t>12.1.5 – Paso 1 - Determine qué tipos de datos se deben recopilar.</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289598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Resolución de problemas de red</a:t>
            </a:r>
          </a:p>
          <a:p>
            <a:pPr rtl="0"/>
            <a:r>
              <a:rPr lang="es-419"/>
              <a:t>12.1 — Documentación de red</a:t>
            </a:r>
          </a:p>
          <a:p>
            <a:pPr rtl="0"/>
            <a:r>
              <a:rPr lang="es-419"/>
              <a:t>12.1.6 – </a:t>
            </a:r>
            <a:r>
              <a:rPr lang="es-419" sz="1200" b="0" i="0" kern="1200">
                <a:solidFill>
                  <a:schemeClr val="tx1"/>
                </a:solidFill>
                <a:effectLst/>
                <a:latin typeface="+mn-lt"/>
                <a:ea typeface="+mn-ea"/>
                <a:cs typeface="+mn-cs"/>
              </a:rPr>
              <a:t>Paso 2 - Identifique los dispositivos y los puertos de interés.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3746809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2012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2012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24.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 Id="rId5" Type="http://schemas.openxmlformats.org/officeDocument/2006/relationships/image" Target="../media/image3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5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pPr rtl="0"/>
            <a:r>
              <a:rPr lang="es-419" sz="4400">
                <a:solidFill>
                  <a:schemeClr val="accent5">
                    <a:lumMod val="40000"/>
                    <a:lumOff val="60000"/>
                  </a:schemeClr>
                </a:solidFill>
              </a:rPr>
              <a:t>Módulo 12: Resolución de problemas de red</a:t>
            </a:r>
          </a:p>
        </p:txBody>
      </p:sp>
      <p:sp>
        <p:nvSpPr>
          <p:cNvPr id="7" name="Subtitle 6"/>
          <p:cNvSpPr>
            <a:spLocks noGrp="1"/>
          </p:cNvSpPr>
          <p:nvPr>
            <p:ph type="subTitle" idx="1"/>
          </p:nvPr>
        </p:nvSpPr>
        <p:spPr>
          <a:xfrm>
            <a:off x="469496" y="3809526"/>
            <a:ext cx="3985545" cy="902174"/>
          </a:xfrm>
        </p:spPr>
        <p:txBody>
          <a:bodyPr/>
          <a:lstStyle/>
          <a:p>
            <a:pPr rtl="0"/>
            <a:r>
              <a:rPr lang="es-419">
                <a:solidFill>
                  <a:schemeClr val="accent5">
                    <a:lumMod val="40000"/>
                    <a:lumOff val="60000"/>
                  </a:schemeClr>
                </a:solidFill>
              </a:rPr>
              <a:t>Enterprise Networking, Security, and Automation (ENSA)</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Documentación de red</a:t>
            </a:r>
            <a:r>
              <a:rPr lang="en-US" dirty="0"/>
              <a:t/>
            </a:r>
            <a:br>
              <a:rPr lang="en-US" dirty="0"/>
            </a:br>
            <a:r>
              <a:rPr lang="es-419" sz="2400"/>
              <a:t>Paso 3 - Determine la duración de la línea de base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Al capturar datos para el análisis, el período especificado debe ser:</a:t>
            </a:r>
          </a:p>
          <a:p>
            <a:pPr marL="285750" indent="-285750" algn="l" rtl="0">
              <a:buFont typeface="Arial" panose="020B0604020202020204" pitchFamily="34" charset="0"/>
              <a:buChar char="•"/>
            </a:pPr>
            <a:r>
              <a:rPr lang="es-419" sz="1600">
                <a:solidFill>
                  <a:srgbClr val="000000"/>
                </a:solidFill>
              </a:rPr>
              <a:t>Como mínimo, siete días de duración.</a:t>
            </a:r>
          </a:p>
          <a:p>
            <a:pPr marL="285750" indent="-285750" algn="l" rtl="0">
              <a:buFont typeface="Arial" panose="020B0604020202020204" pitchFamily="34" charset="0"/>
              <a:buChar char="•"/>
            </a:pPr>
            <a:r>
              <a:rPr lang="es-419" sz="1600">
                <a:solidFill>
                  <a:srgbClr val="000000"/>
                </a:solidFill>
              </a:rPr>
              <a:t>No se deben extender durante más de seis semanas, salvo que se deban medir tendencias específicas a largo plazo. </a:t>
            </a:r>
          </a:p>
          <a:p>
            <a:pPr marL="285750" indent="-285750" algn="l" rtl="0">
              <a:buFont typeface="Arial" panose="020B0604020202020204" pitchFamily="34" charset="0"/>
              <a:buChar char="•"/>
            </a:pPr>
            <a:r>
              <a:rPr lang="es-419" sz="1600">
                <a:solidFill>
                  <a:srgbClr val="000000"/>
                </a:solidFill>
              </a:rPr>
              <a:t>Por lo general, una línea de base de dos a cuatro semanas es adecuada.</a:t>
            </a:r>
          </a:p>
          <a:p>
            <a:pPr marL="285750" indent="-28575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Realice un análisis anual de toda la red o analice la línea de base de diferentes secciones de la red. </a:t>
            </a:r>
          </a:p>
          <a:p>
            <a:pPr marL="285750" indent="-28575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Para entender la forma en que el crecimiento y otros cambios afectan la red, el análisis se debe realizar periódicamente.</a:t>
            </a:r>
          </a:p>
        </p:txBody>
      </p:sp>
    </p:spTree>
    <p:custDataLst>
      <p:tags r:id="rId1"/>
    </p:custDataLst>
    <p:extLst>
      <p:ext uri="{BB962C8B-B14F-4D97-AF65-F5344CB8AC3E}">
        <p14:creationId xmlns:p14="http://schemas.microsoft.com/office/powerpoint/2010/main" xmlns="" val="33215888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Documentación de red</a:t>
            </a:r>
            <a:r>
              <a:rPr lang="en-US" dirty="0"/>
              <a:t/>
            </a:r>
            <a:br>
              <a:rPr lang="en-US" dirty="0"/>
            </a:br>
            <a:r>
              <a:rPr lang="es-419" sz="2400"/>
              <a:t>Medición de datos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687582"/>
            <a:ext cx="8280057" cy="285404"/>
          </a:xfrm>
        </p:spPr>
        <p:txBody>
          <a:bodyPr/>
          <a:lstStyle/>
          <a:p>
            <a:pPr marL="0" indent="0" algn="l" rtl="0"/>
            <a:r>
              <a:rPr lang="es-419" sz="1600" dirty="0">
                <a:solidFill>
                  <a:srgbClr val="000000"/>
                </a:solidFill>
              </a:rPr>
              <a:t>La figura detalla algunos de los comandos más comunes de Cisco IOS para la recopilación de datos.</a:t>
            </a:r>
          </a:p>
        </p:txBody>
      </p:sp>
      <p:graphicFrame>
        <p:nvGraphicFramePr>
          <p:cNvPr id="2" name="Table 1">
            <a:extLst>
              <a:ext uri="{FF2B5EF4-FFF2-40B4-BE49-F238E27FC236}">
                <a16:creationId xmlns:a16="http://schemas.microsoft.com/office/drawing/2014/main" xmlns="" id="{1691795A-845D-4379-ABF4-179B6DB31E24}"/>
              </a:ext>
            </a:extLst>
          </p:cNvPr>
          <p:cNvGraphicFramePr>
            <a:graphicFrameLocks noGrp="1"/>
          </p:cNvGraphicFramePr>
          <p:nvPr>
            <p:extLst>
              <p:ext uri="{D42A27DB-BD31-4B8C-83A1-F6EECF244321}">
                <p14:modId xmlns:p14="http://schemas.microsoft.com/office/powerpoint/2010/main" xmlns="" val="3162390050"/>
              </p:ext>
            </p:extLst>
          </p:nvPr>
        </p:nvGraphicFramePr>
        <p:xfrm>
          <a:off x="508226" y="1262903"/>
          <a:ext cx="8345488" cy="3673403"/>
        </p:xfrm>
        <a:graphic>
          <a:graphicData uri="http://schemas.openxmlformats.org/drawingml/2006/table">
            <a:tbl>
              <a:tblPr firstRow="1" bandRow="1">
                <a:tableStyleId>{5C22544A-7EE6-4342-B048-85BDC9FD1C3A}</a:tableStyleId>
              </a:tblPr>
              <a:tblGrid>
                <a:gridCol w="3606574">
                  <a:extLst>
                    <a:ext uri="{9D8B030D-6E8A-4147-A177-3AD203B41FA5}">
                      <a16:colId xmlns:a16="http://schemas.microsoft.com/office/drawing/2014/main" xmlns="" val="2018599688"/>
                    </a:ext>
                  </a:extLst>
                </a:gridCol>
                <a:gridCol w="4738914">
                  <a:extLst>
                    <a:ext uri="{9D8B030D-6E8A-4147-A177-3AD203B41FA5}">
                      <a16:colId xmlns:a16="http://schemas.microsoft.com/office/drawing/2014/main" xmlns="" val="1451271533"/>
                    </a:ext>
                  </a:extLst>
                </a:gridCol>
              </a:tblGrid>
              <a:tr h="343650">
                <a:tc>
                  <a:txBody>
                    <a:bodyPr/>
                    <a:lstStyle/>
                    <a:p>
                      <a:pPr algn="l" rtl="0" fontAlgn="ctr"/>
                      <a:r>
                        <a:rPr lang="es-419" sz="1200" b="1">
                          <a:effectLst/>
                        </a:rPr>
                        <a:t>Comando</a:t>
                      </a:r>
                    </a:p>
                  </a:txBody>
                  <a:tcPr marL="31750" marR="31750" marT="31750" marB="31750" anchor="ctr"/>
                </a:tc>
                <a:tc>
                  <a:txBody>
                    <a:bodyPr/>
                    <a:lstStyle/>
                    <a:p>
                      <a:pPr algn="l" rtl="0" fontAlgn="ctr"/>
                      <a:r>
                        <a:rPr lang="es-419" sz="1200" b="1" dirty="0">
                          <a:effectLst/>
                        </a:rPr>
                        <a:t>Descripción</a:t>
                      </a:r>
                    </a:p>
                  </a:txBody>
                  <a:tcPr marL="31750" marR="31750" marT="31750" marB="31750" anchor="ctr"/>
                </a:tc>
                <a:extLst>
                  <a:ext uri="{0D108BD9-81ED-4DB2-BD59-A6C34878D82A}">
                    <a16:rowId xmlns:a16="http://schemas.microsoft.com/office/drawing/2014/main" xmlns="" val="1662881758"/>
                  </a:ext>
                </a:extLst>
              </a:tr>
              <a:tr h="284512">
                <a:tc>
                  <a:txBody>
                    <a:bodyPr/>
                    <a:lstStyle/>
                    <a:p>
                      <a:pPr rtl="0" fontAlgn="ctr"/>
                      <a:r>
                        <a:rPr lang="es-419" sz="1000" b="1" dirty="0">
                          <a:solidFill>
                            <a:srgbClr val="000000"/>
                          </a:solidFill>
                          <a:effectLst/>
                          <a:latin typeface="Courier New" panose="02070309020205020404" pitchFamily="49" charset="0"/>
                          <a:cs typeface="Courier New" panose="02070309020205020404" pitchFamily="49" charset="0"/>
                        </a:rPr>
                        <a:t>show </a:t>
                      </a:r>
                      <a:r>
                        <a:rPr lang="es-419" sz="1000" b="1" dirty="0" err="1">
                          <a:solidFill>
                            <a:srgbClr val="000000"/>
                          </a:solidFill>
                          <a:effectLst/>
                          <a:latin typeface="Courier New" panose="02070309020205020404" pitchFamily="49" charset="0"/>
                          <a:cs typeface="Courier New" panose="02070309020205020404" pitchFamily="49" charset="0"/>
                        </a:rPr>
                        <a:t>version</a:t>
                      </a:r>
                      <a:endParaRPr lang="es-419" sz="1000" b="1"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Muestra el tiempo de actividad, información sobre la versión del software y del hardware del dispositivo.</a:t>
                      </a:r>
                    </a:p>
                  </a:txBody>
                  <a:tcPr marL="31750" marR="31750" marT="31750" marB="31750" anchor="ctr"/>
                </a:tc>
                <a:extLst>
                  <a:ext uri="{0D108BD9-81ED-4DB2-BD59-A6C34878D82A}">
                    <a16:rowId xmlns:a16="http://schemas.microsoft.com/office/drawing/2014/main" xmlns="" val="675893446"/>
                  </a:ext>
                </a:extLst>
              </a:tr>
              <a:tr h="343650">
                <a:tc>
                  <a:txBody>
                    <a:bodyPr/>
                    <a:lstStyle/>
                    <a:p>
                      <a:pPr rtl="0" fontAlgn="ctr"/>
                      <a:r>
                        <a:rPr lang="es-419" sz="1000" b="1" dirty="0">
                          <a:solidFill>
                            <a:srgbClr val="000000"/>
                          </a:solidFill>
                          <a:effectLst/>
                          <a:latin typeface="Courier New" panose="02070309020205020404" pitchFamily="49" charset="0"/>
                          <a:cs typeface="Courier New" panose="02070309020205020404" pitchFamily="49" charset="0"/>
                        </a:rPr>
                        <a:t>show </a:t>
                      </a:r>
                      <a:r>
                        <a:rPr lang="es-419" sz="1000" b="1" dirty="0" err="1">
                          <a:solidFill>
                            <a:srgbClr val="000000"/>
                          </a:solidFill>
                          <a:effectLst/>
                          <a:latin typeface="Courier New" panose="02070309020205020404" pitchFamily="49" charset="0"/>
                          <a:cs typeface="Courier New" panose="02070309020205020404" pitchFamily="49" charset="0"/>
                        </a:rPr>
                        <a:t>ip</a:t>
                      </a:r>
                      <a:r>
                        <a:rPr lang="es-419" sz="1000" b="1" dirty="0">
                          <a:solidFill>
                            <a:srgbClr val="000000"/>
                          </a:solidFill>
                          <a:effectLst/>
                          <a:latin typeface="Courier New" panose="02070309020205020404" pitchFamily="49" charset="0"/>
                          <a:cs typeface="Courier New" panose="02070309020205020404" pitchFamily="49" charset="0"/>
                        </a:rPr>
                        <a:t> interface</a:t>
                      </a:r>
                      <a:r>
                        <a:rPr lang="es-419" sz="1000" b="0" dirty="0">
                          <a:solidFill>
                            <a:srgbClr val="000000"/>
                          </a:solidFill>
                          <a:effectLst/>
                          <a:latin typeface="Courier New" panose="02070309020205020404" pitchFamily="49" charset="0"/>
                          <a:cs typeface="Courier New" panose="02070309020205020404" pitchFamily="49" charset="0"/>
                        </a:rPr>
                        <a:t> [</a:t>
                      </a:r>
                      <a:r>
                        <a:rPr lang="es-419" sz="1000" b="1" dirty="0" err="1">
                          <a:solidFill>
                            <a:srgbClr val="000000"/>
                          </a:solidFill>
                          <a:effectLst/>
                          <a:latin typeface="Courier New" panose="02070309020205020404" pitchFamily="49" charset="0"/>
                          <a:cs typeface="Courier New" panose="02070309020205020404" pitchFamily="49" charset="0"/>
                        </a:rPr>
                        <a:t>brief</a:t>
                      </a:r>
                      <a:r>
                        <a:rPr lang="es-419" sz="1000" b="0" dirty="0">
                          <a:solidFill>
                            <a:srgbClr val="000000"/>
                          </a:solidFill>
                          <a:effectLst/>
                          <a:latin typeface="Courier New" panose="02070309020205020404" pitchFamily="49" charset="0"/>
                          <a:cs typeface="Courier New" panose="02070309020205020404" pitchFamily="49" charset="0"/>
                        </a:rPr>
                        <a:t>] </a:t>
                      </a:r>
                      <a:r>
                        <a:rPr lang="en-CA" sz="1000" b="0" dirty="0">
                          <a:solidFill>
                            <a:srgbClr val="000000"/>
                          </a:solidFill>
                          <a:effectLst/>
                          <a:latin typeface="Courier New" panose="02070309020205020404" pitchFamily="49" charset="0"/>
                          <a:cs typeface="Courier New" panose="02070309020205020404" pitchFamily="49" charset="0"/>
                        </a:rPr>
                        <a:t/>
                      </a:r>
                      <a:br>
                        <a:rPr lang="en-CA" sz="1000" b="0" dirty="0">
                          <a:solidFill>
                            <a:srgbClr val="000000"/>
                          </a:solidFill>
                          <a:effectLst/>
                          <a:latin typeface="Courier New" panose="02070309020205020404" pitchFamily="49" charset="0"/>
                          <a:cs typeface="Courier New" panose="02070309020205020404" pitchFamily="49" charset="0"/>
                        </a:rPr>
                      </a:br>
                      <a:r>
                        <a:rPr lang="es-419" sz="1000" b="1" dirty="0">
                          <a:solidFill>
                            <a:srgbClr val="000000"/>
                          </a:solidFill>
                          <a:effectLst/>
                          <a:latin typeface="Courier New" panose="02070309020205020404" pitchFamily="49" charset="0"/>
                          <a:cs typeface="Courier New" panose="02070309020205020404" pitchFamily="49" charset="0"/>
                        </a:rPr>
                        <a:t>show ipv6 interface</a:t>
                      </a:r>
                      <a:r>
                        <a:rPr lang="es-419" sz="1000" b="0" dirty="0">
                          <a:solidFill>
                            <a:srgbClr val="000000"/>
                          </a:solidFill>
                          <a:effectLst/>
                          <a:latin typeface="Courier New" panose="02070309020205020404" pitchFamily="49" charset="0"/>
                          <a:cs typeface="Courier New" panose="02070309020205020404" pitchFamily="49" charset="0"/>
                        </a:rPr>
                        <a:t> [</a:t>
                      </a:r>
                      <a:r>
                        <a:rPr lang="es-419" sz="1000" b="1" dirty="0" err="1">
                          <a:solidFill>
                            <a:srgbClr val="000000"/>
                          </a:solidFill>
                          <a:effectLst/>
                          <a:latin typeface="Courier New" panose="02070309020205020404" pitchFamily="49" charset="0"/>
                          <a:cs typeface="Courier New" panose="02070309020205020404" pitchFamily="49" charset="0"/>
                        </a:rPr>
                        <a:t>brief</a:t>
                      </a:r>
                      <a:r>
                        <a:rPr lang="es-419" sz="1000" b="0" dirty="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Muestra todas las opciones de configuración establecidas en una interfaz.</a:t>
                      </a:r>
                    </a:p>
                  </a:txBody>
                  <a:tcPr marL="31750" marR="31750" marT="31750" marB="31750" anchor="ctr"/>
                </a:tc>
                <a:extLst>
                  <a:ext uri="{0D108BD9-81ED-4DB2-BD59-A6C34878D82A}">
                    <a16:rowId xmlns:a16="http://schemas.microsoft.com/office/drawing/2014/main" xmlns="" val="3825478387"/>
                  </a:ext>
                </a:extLst>
              </a:tr>
              <a:tr h="265387">
                <a:tc>
                  <a:txBody>
                    <a:bodyPr/>
                    <a:lstStyle/>
                    <a:p>
                      <a:pPr rtl="0" fontAlgn="ctr"/>
                      <a:r>
                        <a:rPr lang="es-419" sz="1000" b="1" dirty="0">
                          <a:solidFill>
                            <a:srgbClr val="000000"/>
                          </a:solidFill>
                          <a:effectLst/>
                          <a:latin typeface="Courier New" panose="02070309020205020404" pitchFamily="49" charset="0"/>
                          <a:cs typeface="Courier New" panose="02070309020205020404" pitchFamily="49" charset="0"/>
                        </a:rPr>
                        <a:t>show interfaces</a:t>
                      </a:r>
                      <a:r>
                        <a:rPr lang="es-419" sz="1000" b="0" dirty="0">
                          <a:solidFill>
                            <a:srgbClr val="000000"/>
                          </a:solidFill>
                          <a:effectLst/>
                          <a:latin typeface="Courier New" panose="02070309020205020404" pitchFamily="49" charset="0"/>
                          <a:cs typeface="Courier New" panose="02070309020205020404" pitchFamily="49" charset="0"/>
                        </a:rPr>
                        <a:t> </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Muestra la salida detallada de cada interfaz.</a:t>
                      </a:r>
                    </a:p>
                  </a:txBody>
                  <a:tcPr marL="31750" marR="31750" marT="31750" marB="31750" anchor="ctr"/>
                </a:tc>
                <a:extLst>
                  <a:ext uri="{0D108BD9-81ED-4DB2-BD59-A6C34878D82A}">
                    <a16:rowId xmlns:a16="http://schemas.microsoft.com/office/drawing/2014/main" xmlns="" val="2241581414"/>
                  </a:ext>
                </a:extLst>
              </a:tr>
              <a:tr h="355418">
                <a:tc>
                  <a:txBody>
                    <a:bodyPr/>
                    <a:lstStyle/>
                    <a:p>
                      <a:pPr rtl="0" fontAlgn="ctr"/>
                      <a:r>
                        <a:rPr lang="es-419" sz="1000" b="1">
                          <a:solidFill>
                            <a:srgbClr val="000000"/>
                          </a:solidFill>
                          <a:effectLst/>
                          <a:latin typeface="Courier New" panose="02070309020205020404" pitchFamily="49" charset="0"/>
                          <a:cs typeface="Courier New" panose="02070309020205020404" pitchFamily="49" charset="0"/>
                        </a:rPr>
                        <a:t>show ip route</a:t>
                      </a:r>
                      <a:r>
                        <a:rPr lang="es-419" sz="1000" b="0">
                          <a:solidFill>
                            <a:srgbClr val="000000"/>
                          </a:solidFill>
                          <a:effectLst/>
                          <a:latin typeface="Courier New" panose="02070309020205020404" pitchFamily="49" charset="0"/>
                          <a:cs typeface="Courier New" panose="02070309020205020404" pitchFamily="49" charset="0"/>
                        </a:rPr>
                        <a:t> [</a:t>
                      </a:r>
                      <a:r>
                        <a:rPr lang="es-419" sz="1000" b="1">
                          <a:solidFill>
                            <a:srgbClr val="000000"/>
                          </a:solidFill>
                          <a:effectLst/>
                          <a:latin typeface="Courier New" panose="02070309020205020404" pitchFamily="49" charset="0"/>
                          <a:cs typeface="Courier New" panose="02070309020205020404" pitchFamily="49" charset="0"/>
                        </a:rPr>
                        <a:t>static </a:t>
                      </a:r>
                      <a:r>
                        <a:rPr lang="es-419" sz="1000" b="0">
                          <a:solidFill>
                            <a:srgbClr val="000000"/>
                          </a:solidFill>
                          <a:effectLst/>
                          <a:latin typeface="Courier New" panose="02070309020205020404" pitchFamily="49" charset="0"/>
                          <a:cs typeface="Courier New" panose="02070309020205020404" pitchFamily="49" charset="0"/>
                        </a:rPr>
                        <a:t>|</a:t>
                      </a:r>
                      <a:r>
                        <a:rPr lang="es-419" sz="1000" b="1">
                          <a:solidFill>
                            <a:srgbClr val="000000"/>
                          </a:solidFill>
                          <a:effectLst/>
                          <a:latin typeface="Courier New" panose="02070309020205020404" pitchFamily="49" charset="0"/>
                          <a:cs typeface="Courier New" panose="02070309020205020404" pitchFamily="49" charset="0"/>
                        </a:rPr>
                        <a:t>eigrp </a:t>
                      </a:r>
                      <a:r>
                        <a:rPr lang="es-419" sz="1000" b="0">
                          <a:solidFill>
                            <a:srgbClr val="000000"/>
                          </a:solidFill>
                          <a:effectLst/>
                          <a:latin typeface="Courier New" panose="02070309020205020404" pitchFamily="49" charset="0"/>
                          <a:cs typeface="Courier New" panose="02070309020205020404" pitchFamily="49" charset="0"/>
                        </a:rPr>
                        <a:t>|</a:t>
                      </a:r>
                      <a:r>
                        <a:rPr lang="es-419" sz="1000" b="1">
                          <a:solidFill>
                            <a:srgbClr val="000000"/>
                          </a:solidFill>
                          <a:effectLst/>
                          <a:latin typeface="Courier New" panose="02070309020205020404" pitchFamily="49" charset="0"/>
                          <a:cs typeface="Courier New" panose="02070309020205020404" pitchFamily="49" charset="0"/>
                        </a:rPr>
                        <a:t>ospf </a:t>
                      </a:r>
                      <a:r>
                        <a:rPr lang="es-419" sz="1000" b="0">
                          <a:solidFill>
                            <a:srgbClr val="000000"/>
                          </a:solidFill>
                          <a:effectLst/>
                          <a:latin typeface="Courier New" panose="02070309020205020404" pitchFamily="49" charset="0"/>
                          <a:cs typeface="Courier New" panose="02070309020205020404" pitchFamily="49" charset="0"/>
                        </a:rPr>
                        <a:t>|</a:t>
                      </a:r>
                      <a:r>
                        <a:rPr lang="es-419" sz="1000" b="1">
                          <a:solidFill>
                            <a:srgbClr val="000000"/>
                          </a:solidFill>
                          <a:effectLst/>
                          <a:latin typeface="Courier New" panose="02070309020205020404" pitchFamily="49" charset="0"/>
                          <a:cs typeface="Courier New" panose="02070309020205020404" pitchFamily="49" charset="0"/>
                        </a:rPr>
                        <a:t>bgp</a:t>
                      </a:r>
                      <a:r>
                        <a:rPr lang="es-419" sz="1000" b="0">
                          <a:solidFill>
                            <a:srgbClr val="000000"/>
                          </a:solidFill>
                          <a:effectLst/>
                          <a:latin typeface="Courier New" panose="02070309020205020404" pitchFamily="49" charset="0"/>
                          <a:cs typeface="Courier New" panose="02070309020205020404" pitchFamily="49" charset="0"/>
                        </a:rPr>
                        <a:t>]</a:t>
                      </a:r>
                      <a:r>
                        <a:rPr lang="en-CA" sz="1000" b="0" dirty="0">
                          <a:solidFill>
                            <a:srgbClr val="000000"/>
                          </a:solidFill>
                          <a:effectLst/>
                          <a:latin typeface="Courier New" panose="02070309020205020404" pitchFamily="49" charset="0"/>
                          <a:cs typeface="Courier New" panose="02070309020205020404" pitchFamily="49" charset="0"/>
                        </a:rPr>
                        <a:t/>
                      </a:r>
                      <a:br>
                        <a:rPr lang="en-CA" sz="1000" b="0" dirty="0">
                          <a:solidFill>
                            <a:srgbClr val="000000"/>
                          </a:solidFill>
                          <a:effectLst/>
                          <a:latin typeface="Courier New" panose="02070309020205020404" pitchFamily="49" charset="0"/>
                          <a:cs typeface="Courier New" panose="02070309020205020404" pitchFamily="49" charset="0"/>
                        </a:rPr>
                      </a:br>
                      <a:r>
                        <a:rPr lang="es-419" sz="1000" b="1">
                          <a:solidFill>
                            <a:srgbClr val="000000"/>
                          </a:solidFill>
                          <a:effectLst/>
                          <a:latin typeface="Courier New" panose="02070309020205020404" pitchFamily="49" charset="0"/>
                          <a:cs typeface="Courier New" panose="02070309020205020404" pitchFamily="49" charset="0"/>
                        </a:rPr>
                        <a:t>show ipv6 route</a:t>
                      </a:r>
                      <a:r>
                        <a:rPr lang="es-419" sz="1000" b="0">
                          <a:solidFill>
                            <a:srgbClr val="000000"/>
                          </a:solidFill>
                          <a:effectLst/>
                          <a:latin typeface="Courier New" panose="02070309020205020404" pitchFamily="49" charset="0"/>
                          <a:cs typeface="Courier New" panose="02070309020205020404" pitchFamily="49" charset="0"/>
                        </a:rPr>
                        <a:t> [</a:t>
                      </a:r>
                      <a:r>
                        <a:rPr lang="es-419" sz="1000" b="1">
                          <a:solidFill>
                            <a:srgbClr val="000000"/>
                          </a:solidFill>
                          <a:effectLst/>
                          <a:latin typeface="Courier New" panose="02070309020205020404" pitchFamily="49" charset="0"/>
                          <a:cs typeface="Courier New" panose="02070309020205020404" pitchFamily="49" charset="0"/>
                        </a:rPr>
                        <a:t>static </a:t>
                      </a:r>
                      <a:r>
                        <a:rPr lang="es-419" sz="1000" b="0">
                          <a:solidFill>
                            <a:srgbClr val="000000"/>
                          </a:solidFill>
                          <a:effectLst/>
                          <a:latin typeface="Courier New" panose="02070309020205020404" pitchFamily="49" charset="0"/>
                          <a:cs typeface="Courier New" panose="02070309020205020404" pitchFamily="49" charset="0"/>
                        </a:rPr>
                        <a:t>|</a:t>
                      </a:r>
                      <a:r>
                        <a:rPr lang="es-419" sz="1000" b="1">
                          <a:solidFill>
                            <a:srgbClr val="000000"/>
                          </a:solidFill>
                          <a:effectLst/>
                          <a:latin typeface="Courier New" panose="02070309020205020404" pitchFamily="49" charset="0"/>
                          <a:cs typeface="Courier New" panose="02070309020205020404" pitchFamily="49" charset="0"/>
                        </a:rPr>
                        <a:t>eigrp </a:t>
                      </a:r>
                      <a:r>
                        <a:rPr lang="es-419" sz="1000" b="0">
                          <a:solidFill>
                            <a:srgbClr val="000000"/>
                          </a:solidFill>
                          <a:effectLst/>
                          <a:latin typeface="Courier New" panose="02070309020205020404" pitchFamily="49" charset="0"/>
                          <a:cs typeface="Courier New" panose="02070309020205020404" pitchFamily="49" charset="0"/>
                        </a:rPr>
                        <a:t>|</a:t>
                      </a:r>
                      <a:r>
                        <a:rPr lang="es-419" sz="1000" b="1">
                          <a:solidFill>
                            <a:srgbClr val="000000"/>
                          </a:solidFill>
                          <a:effectLst/>
                          <a:latin typeface="Courier New" panose="02070309020205020404" pitchFamily="49" charset="0"/>
                          <a:cs typeface="Courier New" panose="02070309020205020404" pitchFamily="49" charset="0"/>
                        </a:rPr>
                        <a:t>ospf </a:t>
                      </a:r>
                      <a:r>
                        <a:rPr lang="es-419" sz="1000" b="0">
                          <a:solidFill>
                            <a:srgbClr val="000000"/>
                          </a:solidFill>
                          <a:effectLst/>
                          <a:latin typeface="Courier New" panose="02070309020205020404" pitchFamily="49" charset="0"/>
                          <a:cs typeface="Courier New" panose="02070309020205020404" pitchFamily="49" charset="0"/>
                        </a:rPr>
                        <a:t>|</a:t>
                      </a:r>
                      <a:r>
                        <a:rPr lang="es-419" sz="1000" b="1">
                          <a:solidFill>
                            <a:srgbClr val="000000"/>
                          </a:solidFill>
                          <a:effectLst/>
                          <a:latin typeface="Courier New" panose="02070309020205020404" pitchFamily="49" charset="0"/>
                          <a:cs typeface="Courier New" panose="02070309020205020404" pitchFamily="49" charset="0"/>
                        </a:rPr>
                        <a:t>bgp</a:t>
                      </a:r>
                      <a:r>
                        <a:rPr lang="es-419" sz="1000" b="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La tabla de routing consta de redes conectadas directamente y redes remotas aprendidas.</a:t>
                      </a:r>
                    </a:p>
                  </a:txBody>
                  <a:tcPr marL="31750" marR="31750" marT="31750" marB="31750" anchor="ctr"/>
                </a:tc>
                <a:extLst>
                  <a:ext uri="{0D108BD9-81ED-4DB2-BD59-A6C34878D82A}">
                    <a16:rowId xmlns:a16="http://schemas.microsoft.com/office/drawing/2014/main" xmlns="" val="638563347"/>
                  </a:ext>
                </a:extLst>
              </a:tr>
              <a:tr h="308823">
                <a:tc>
                  <a:txBody>
                    <a:bodyPr/>
                    <a:lstStyle/>
                    <a:p>
                      <a:pPr rtl="0" fontAlgn="ctr"/>
                      <a:r>
                        <a:rPr lang="es-419" sz="1000" b="1">
                          <a:solidFill>
                            <a:srgbClr val="000000"/>
                          </a:solidFill>
                          <a:effectLst/>
                          <a:latin typeface="Courier New" panose="02070309020205020404" pitchFamily="49" charset="0"/>
                          <a:cs typeface="Courier New" panose="02070309020205020404" pitchFamily="49" charset="0"/>
                        </a:rPr>
                        <a:t>show cdp neighbors detail</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Muestre información detallada acerca de los dispositivos Cisco conectados directamente.</a:t>
                      </a:r>
                    </a:p>
                  </a:txBody>
                  <a:tcPr marL="31750" marR="31750" marT="31750" marB="31750" anchor="ctr"/>
                </a:tc>
                <a:extLst>
                  <a:ext uri="{0D108BD9-81ED-4DB2-BD59-A6C34878D82A}">
                    <a16:rowId xmlns:a16="http://schemas.microsoft.com/office/drawing/2014/main" xmlns="" val="2735387363"/>
                  </a:ext>
                </a:extLst>
              </a:tr>
              <a:tr h="341296">
                <a:tc>
                  <a:txBody>
                    <a:bodyPr/>
                    <a:lstStyle/>
                    <a:p>
                      <a:pPr rtl="0" fontAlgn="ctr"/>
                      <a:r>
                        <a:rPr lang="es-419" sz="1000" b="1">
                          <a:solidFill>
                            <a:srgbClr val="000000"/>
                          </a:solidFill>
                          <a:effectLst/>
                          <a:latin typeface="Courier New" panose="02070309020205020404" pitchFamily="49" charset="0"/>
                          <a:cs typeface="Courier New" panose="02070309020205020404" pitchFamily="49" charset="0"/>
                        </a:rPr>
                        <a:t>show arp</a:t>
                      </a:r>
                      <a:r>
                        <a:rPr lang="en-CA" sz="1000" b="0" dirty="0">
                          <a:solidFill>
                            <a:srgbClr val="000000"/>
                          </a:solidFill>
                          <a:effectLst/>
                          <a:latin typeface="Courier New" panose="02070309020205020404" pitchFamily="49" charset="0"/>
                          <a:cs typeface="Courier New" panose="02070309020205020404" pitchFamily="49" charset="0"/>
                        </a:rPr>
                        <a:t/>
                      </a:r>
                      <a:br>
                        <a:rPr lang="en-CA" sz="1000" b="0" dirty="0">
                          <a:solidFill>
                            <a:srgbClr val="000000"/>
                          </a:solidFill>
                          <a:effectLst/>
                          <a:latin typeface="Courier New" panose="02070309020205020404" pitchFamily="49" charset="0"/>
                          <a:cs typeface="Courier New" panose="02070309020205020404" pitchFamily="49" charset="0"/>
                        </a:rPr>
                      </a:br>
                      <a:r>
                        <a:rPr lang="es-419" sz="1000" b="1">
                          <a:solidFill>
                            <a:srgbClr val="000000"/>
                          </a:solidFill>
                          <a:effectLst/>
                          <a:latin typeface="Courier New" panose="02070309020205020404" pitchFamily="49" charset="0"/>
                          <a:cs typeface="Courier New" panose="02070309020205020404" pitchFamily="49" charset="0"/>
                        </a:rPr>
                        <a:t>show ipv6 neighbors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Muestra el contenido de la tabla ARP (IPv4) y la tabla vecina (IPv6).</a:t>
                      </a:r>
                    </a:p>
                  </a:txBody>
                  <a:tcPr marL="31750" marR="31750" marT="31750" marB="31750" anchor="ctr"/>
                </a:tc>
                <a:extLst>
                  <a:ext uri="{0D108BD9-81ED-4DB2-BD59-A6C34878D82A}">
                    <a16:rowId xmlns:a16="http://schemas.microsoft.com/office/drawing/2014/main" xmlns="" val="1186036008"/>
                  </a:ext>
                </a:extLst>
              </a:tr>
              <a:tr h="273353">
                <a:tc>
                  <a:txBody>
                    <a:bodyPr/>
                    <a:lstStyle/>
                    <a:p>
                      <a:pPr rtl="0" fontAlgn="ctr"/>
                      <a:r>
                        <a:rPr lang="es-419" sz="1000" b="1">
                          <a:solidFill>
                            <a:srgbClr val="000000"/>
                          </a:solidFill>
                          <a:effectLst/>
                          <a:latin typeface="Courier New" panose="02070309020205020404" pitchFamily="49" charset="0"/>
                          <a:cs typeface="Courier New" panose="02070309020205020404" pitchFamily="49" charset="0"/>
                        </a:rPr>
                        <a:t>show running-config</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Muestre la configuración actual.</a:t>
                      </a:r>
                    </a:p>
                  </a:txBody>
                  <a:tcPr marL="31750" marR="31750" marT="31750" marB="31750" anchor="ctr"/>
                </a:tc>
                <a:extLst>
                  <a:ext uri="{0D108BD9-81ED-4DB2-BD59-A6C34878D82A}">
                    <a16:rowId xmlns:a16="http://schemas.microsoft.com/office/drawing/2014/main" xmlns="" val="2789815858"/>
                  </a:ext>
                </a:extLst>
              </a:tr>
              <a:tr h="253553">
                <a:tc>
                  <a:txBody>
                    <a:bodyPr/>
                    <a:lstStyle/>
                    <a:p>
                      <a:pPr rtl="0" fontAlgn="ctr"/>
                      <a:r>
                        <a:rPr lang="es-419" sz="1000" b="1">
                          <a:solidFill>
                            <a:srgbClr val="000000"/>
                          </a:solidFill>
                          <a:effectLst/>
                          <a:latin typeface="Courier New" panose="02070309020205020404" pitchFamily="49" charset="0"/>
                          <a:cs typeface="Courier New" panose="02070309020205020404" pitchFamily="49" charset="0"/>
                        </a:rPr>
                        <a:t>show vlan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Muestra el estado de las VLAN en un switch.</a:t>
                      </a:r>
                    </a:p>
                  </a:txBody>
                  <a:tcPr marL="31750" marR="31750" marT="31750" marB="31750" anchor="ctr"/>
                </a:tc>
                <a:extLst>
                  <a:ext uri="{0D108BD9-81ED-4DB2-BD59-A6C34878D82A}">
                    <a16:rowId xmlns:a16="http://schemas.microsoft.com/office/drawing/2014/main" xmlns="" val="3966803147"/>
                  </a:ext>
                </a:extLst>
              </a:tr>
              <a:tr h="266700">
                <a:tc>
                  <a:txBody>
                    <a:bodyPr/>
                    <a:lstStyle/>
                    <a:p>
                      <a:pPr rtl="0" fontAlgn="ctr"/>
                      <a:r>
                        <a:rPr lang="es-419" sz="1000" b="1">
                          <a:solidFill>
                            <a:srgbClr val="000000"/>
                          </a:solidFill>
                          <a:effectLst/>
                          <a:latin typeface="Courier New" panose="02070309020205020404" pitchFamily="49" charset="0"/>
                          <a:cs typeface="Courier New" panose="02070309020205020404" pitchFamily="49" charset="0"/>
                        </a:rPr>
                        <a:t>show port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Muestra el estado de los puertos en un switch.</a:t>
                      </a:r>
                    </a:p>
                  </a:txBody>
                  <a:tcPr marL="31750" marR="31750" marT="31750" marB="31750" anchor="ctr"/>
                </a:tc>
                <a:extLst>
                  <a:ext uri="{0D108BD9-81ED-4DB2-BD59-A6C34878D82A}">
                    <a16:rowId xmlns:a16="http://schemas.microsoft.com/office/drawing/2014/main" xmlns="" val="204089341"/>
                  </a:ext>
                </a:extLst>
              </a:tr>
              <a:tr h="355418">
                <a:tc>
                  <a:txBody>
                    <a:bodyPr/>
                    <a:lstStyle/>
                    <a:p>
                      <a:pPr rtl="0" fontAlgn="ctr"/>
                      <a:r>
                        <a:rPr lang="es-419" sz="1000" b="1">
                          <a:solidFill>
                            <a:srgbClr val="000000"/>
                          </a:solidFill>
                          <a:effectLst/>
                          <a:latin typeface="Courier New" panose="02070309020205020404" pitchFamily="49" charset="0"/>
                          <a:cs typeface="Courier New" panose="02070309020205020404" pitchFamily="49" charset="0"/>
                        </a:rPr>
                        <a:t>show tech-support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dirty="0">
                          <a:solidFill>
                            <a:srgbClr val="000000"/>
                          </a:solidFill>
                          <a:effectLst/>
                          <a:latin typeface="+mn-lt"/>
                          <a:ea typeface="+mn-ea"/>
                          <a:cs typeface="+mn-cs"/>
                        </a:rPr>
                        <a:t>Se utiliza para recopilar una gran cantidad de información utilizando varios comandos </a:t>
                      </a:r>
                      <a:r>
                        <a:rPr lang="es-419" sz="1050" b="1" kern="1200" dirty="0">
                          <a:solidFill>
                            <a:srgbClr val="000000"/>
                          </a:solidFill>
                          <a:effectLst/>
                          <a:latin typeface="+mn-lt"/>
                          <a:ea typeface="+mn-ea"/>
                          <a:cs typeface="+mn-cs"/>
                        </a:rPr>
                        <a:t>show </a:t>
                      </a:r>
                      <a:r>
                        <a:rPr lang="es-419" sz="1050" b="0" kern="1200" dirty="0">
                          <a:solidFill>
                            <a:srgbClr val="000000"/>
                          </a:solidFill>
                          <a:effectLst/>
                          <a:latin typeface="+mn-lt"/>
                          <a:ea typeface="+mn-ea"/>
                          <a:cs typeface="+mn-cs"/>
                        </a:rPr>
                        <a:t>para propósitos de informes de soporte técnico.</a:t>
                      </a:r>
                    </a:p>
                  </a:txBody>
                  <a:tcPr marL="31750" marR="31750" marT="31750" marB="31750" anchor="ctr"/>
                </a:tc>
                <a:extLst>
                  <a:ext uri="{0D108BD9-81ED-4DB2-BD59-A6C34878D82A}">
                    <a16:rowId xmlns:a16="http://schemas.microsoft.com/office/drawing/2014/main" xmlns="" val="1320307206"/>
                  </a:ext>
                </a:extLst>
              </a:tr>
            </a:tbl>
          </a:graphicData>
        </a:graphic>
      </p:graphicFrame>
    </p:spTree>
    <p:custDataLst>
      <p:tags r:id="rId1"/>
    </p:custDataLst>
    <p:extLst>
      <p:ext uri="{BB962C8B-B14F-4D97-AF65-F5344CB8AC3E}">
        <p14:creationId xmlns:p14="http://schemas.microsoft.com/office/powerpoint/2010/main" xmlns="" val="15199521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12.2 Proceso de solución de problemas</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solución de problemas</a:t>
            </a:r>
            <a:r>
              <a:rPr lang="en-US" dirty="0"/>
              <a:t/>
            </a:r>
            <a:br>
              <a:rPr lang="en-US" dirty="0"/>
            </a:br>
            <a:r>
              <a:rPr lang="es-419" sz="2400"/>
              <a:t>Procedimientos generales de solución de problemas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4359104" cy="3073946"/>
          </a:xfrm>
        </p:spPr>
        <p:txBody>
          <a:bodyPr/>
          <a:lstStyle/>
          <a:p>
            <a:pPr marL="0" indent="0" algn="l" rtl="0"/>
            <a:r>
              <a:rPr lang="es-419" sz="1600">
                <a:solidFill>
                  <a:srgbClr val="000000"/>
                </a:solidFill>
              </a:rPr>
              <a:t>La solución de problemas puede llevar mucho tiempo porque las redes difieren, los problemas difieren y la experiencia de solución de problemas varía. </a:t>
            </a:r>
          </a:p>
          <a:p>
            <a:pPr marL="285750" indent="-285750" algn="l" rtl="0">
              <a:buFont typeface="Arial" panose="020B0604020202020204" pitchFamily="34" charset="0"/>
              <a:buChar char="•"/>
            </a:pPr>
            <a:r>
              <a:rPr lang="es-419" sz="1600">
                <a:solidFill>
                  <a:srgbClr val="000000"/>
                </a:solidFill>
              </a:rPr>
              <a:t>El uso de un método estructurado de solución de problemas acortará el tiempo general de solución de problemas.</a:t>
            </a:r>
          </a:p>
          <a:p>
            <a:pPr marL="285750" indent="-285750" algn="l" rtl="0">
              <a:buFont typeface="Arial" panose="020B0604020202020204" pitchFamily="34" charset="0"/>
              <a:buChar char="•"/>
            </a:pPr>
            <a:r>
              <a:rPr lang="es-419" sz="1600">
                <a:solidFill>
                  <a:srgbClr val="000000"/>
                </a:solidFill>
              </a:rPr>
              <a:t>Existen varios procesos de solución de problemas que se pueden usar para resolver un problema. </a:t>
            </a:r>
          </a:p>
          <a:p>
            <a:pPr marL="285750" indent="-285750" algn="l" rtl="0">
              <a:buFont typeface="Arial" panose="020B0604020202020204" pitchFamily="34" charset="0"/>
              <a:buChar char="•"/>
            </a:pPr>
            <a:r>
              <a:rPr lang="es-419" sz="1600">
                <a:solidFill>
                  <a:srgbClr val="000000"/>
                </a:solidFill>
              </a:rPr>
              <a:t>La figura muestra el diagrama de flujo lógico de un proceso simplificado de solución de problemas de tres etapas.</a:t>
            </a:r>
          </a:p>
        </p:txBody>
      </p:sp>
      <p:pic>
        <p:nvPicPr>
          <p:cNvPr id="2" name="Picture 1">
            <a:extLst>
              <a:ext uri="{FF2B5EF4-FFF2-40B4-BE49-F238E27FC236}">
                <a16:creationId xmlns:a16="http://schemas.microsoft.com/office/drawing/2014/main" xmlns="" id="{F7F6A288-952E-4240-94C0-A9B1C9AFC7E0}"/>
              </a:ext>
            </a:extLst>
          </p:cNvPr>
          <p:cNvPicPr>
            <a:picLocks noChangeAspect="1"/>
          </p:cNvPicPr>
          <p:nvPr/>
        </p:nvPicPr>
        <p:blipFill>
          <a:blip r:embed="rId4"/>
          <a:stretch>
            <a:fillRect/>
          </a:stretch>
        </p:blipFill>
        <p:spPr>
          <a:xfrm>
            <a:off x="4791075" y="647943"/>
            <a:ext cx="4116932" cy="3640138"/>
          </a:xfrm>
          <a:prstGeom prst="rect">
            <a:avLst/>
          </a:prstGeom>
        </p:spPr>
      </p:pic>
    </p:spTree>
    <p:custDataLst>
      <p:tags r:id="rId1"/>
    </p:custDataLst>
    <p:extLst>
      <p:ext uri="{BB962C8B-B14F-4D97-AF65-F5344CB8AC3E}">
        <p14:creationId xmlns:p14="http://schemas.microsoft.com/office/powerpoint/2010/main" xmlns="" val="28725588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solución de problemas</a:t>
            </a:r>
            <a:r>
              <a:rPr lang="en-US" dirty="0"/>
              <a:t/>
            </a:r>
            <a:br>
              <a:rPr lang="en-US" dirty="0"/>
            </a:br>
            <a:r>
              <a:rPr lang="es-419" sz="2400"/>
              <a:t>Proceso de siete pasos para la solución de problemas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4358896" cy="582683"/>
          </a:xfrm>
        </p:spPr>
        <p:txBody>
          <a:bodyPr/>
          <a:lstStyle/>
          <a:p>
            <a:pPr marL="0" indent="0" algn="l" rtl="0"/>
            <a:r>
              <a:rPr lang="es-419" sz="1600">
                <a:solidFill>
                  <a:srgbClr val="000000"/>
                </a:solidFill>
              </a:rPr>
              <a:t>La figura muestra un proceso de solución de problemas de siete pasos más detallado.</a:t>
            </a:r>
          </a:p>
        </p:txBody>
      </p:sp>
      <p:graphicFrame>
        <p:nvGraphicFramePr>
          <p:cNvPr id="2" name="Table 1">
            <a:extLst>
              <a:ext uri="{FF2B5EF4-FFF2-40B4-BE49-F238E27FC236}">
                <a16:creationId xmlns:a16="http://schemas.microsoft.com/office/drawing/2014/main" xmlns="" id="{306DD679-458C-4339-A53C-0D2BFAFE863D}"/>
              </a:ext>
            </a:extLst>
          </p:cNvPr>
          <p:cNvGraphicFramePr>
            <a:graphicFrameLocks noGrp="1"/>
          </p:cNvGraphicFramePr>
          <p:nvPr>
            <p:extLst>
              <p:ext uri="{D42A27DB-BD31-4B8C-83A1-F6EECF244321}">
                <p14:modId xmlns:p14="http://schemas.microsoft.com/office/powerpoint/2010/main" xmlns="" val="1727105321"/>
              </p:ext>
            </p:extLst>
          </p:nvPr>
        </p:nvGraphicFramePr>
        <p:xfrm>
          <a:off x="533400" y="1646238"/>
          <a:ext cx="8178628" cy="3026184"/>
        </p:xfrm>
        <a:graphic>
          <a:graphicData uri="http://schemas.openxmlformats.org/drawingml/2006/table">
            <a:tbl>
              <a:tblPr firstRow="1" bandRow="1">
                <a:tableStyleId>{5C22544A-7EE6-4342-B048-85BDC9FD1C3A}</a:tableStyleId>
              </a:tblPr>
              <a:tblGrid>
                <a:gridCol w="1580588">
                  <a:extLst>
                    <a:ext uri="{9D8B030D-6E8A-4147-A177-3AD203B41FA5}">
                      <a16:colId xmlns:a16="http://schemas.microsoft.com/office/drawing/2014/main" xmlns="" val="1047834271"/>
                    </a:ext>
                  </a:extLst>
                </a:gridCol>
                <a:gridCol w="6598040">
                  <a:extLst>
                    <a:ext uri="{9D8B030D-6E8A-4147-A177-3AD203B41FA5}">
                      <a16:colId xmlns:a16="http://schemas.microsoft.com/office/drawing/2014/main" xmlns="" val="1512075306"/>
                    </a:ext>
                  </a:extLst>
                </a:gridCol>
              </a:tblGrid>
              <a:tr h="239712">
                <a:tc>
                  <a:txBody>
                    <a:bodyPr/>
                    <a:lstStyle/>
                    <a:p>
                      <a:pPr rtl="0"/>
                      <a:r>
                        <a:rPr lang="es-419" sz="1100"/>
                        <a:t>Pasos</a:t>
                      </a:r>
                    </a:p>
                  </a:txBody>
                  <a:tcPr/>
                </a:tc>
                <a:tc>
                  <a:txBody>
                    <a:bodyPr/>
                    <a:lstStyle/>
                    <a:p>
                      <a:pPr rtl="0"/>
                      <a:r>
                        <a:rPr lang="es-419" sz="1100"/>
                        <a:t>Descripción</a:t>
                      </a:r>
                    </a:p>
                  </a:txBody>
                  <a:tcPr anchor="ctr"/>
                </a:tc>
                <a:extLst>
                  <a:ext uri="{0D108BD9-81ED-4DB2-BD59-A6C34878D82A}">
                    <a16:rowId xmlns:a16="http://schemas.microsoft.com/office/drawing/2014/main" xmlns="" val="1956367653"/>
                  </a:ext>
                </a:extLst>
              </a:tr>
              <a:tr h="354852">
                <a:tc>
                  <a:txBody>
                    <a:bodyPr/>
                    <a:lstStyle/>
                    <a:p>
                      <a:pPr rtl="0"/>
                      <a:r>
                        <a:rPr lang="es-419" sz="1050" b="1">
                          <a:solidFill>
                            <a:srgbClr val="000000"/>
                          </a:solidFill>
                        </a:rPr>
                        <a:t>Defina el problema</a:t>
                      </a:r>
                    </a:p>
                  </a:txBody>
                  <a:tcPr anchor="ctr"/>
                </a:tc>
                <a:tc>
                  <a:txBody>
                    <a:bodyPr/>
                    <a:lstStyle/>
                    <a:p>
                      <a:pPr marL="85725" indent="-85725" rtl="0">
                        <a:buFont typeface="Arial" panose="020B0604020202020204" pitchFamily="34" charset="0"/>
                        <a:buChar char="•"/>
                      </a:pPr>
                      <a:r>
                        <a:rPr lang="es-419" sz="1050" kern="1200">
                          <a:solidFill>
                            <a:srgbClr val="000000"/>
                          </a:solidFill>
                          <a:latin typeface="+mn-lt"/>
                          <a:ea typeface="+mn-ea"/>
                          <a:cs typeface="+mn-cs"/>
                        </a:rPr>
                        <a:t>Compruebe que existe un problema y, a continuación, defina correctamente cuál es el problema.</a:t>
                      </a:r>
                    </a:p>
                  </a:txBody>
                  <a:tcPr anchor="ctr"/>
                </a:tc>
                <a:extLst>
                  <a:ext uri="{0D108BD9-81ED-4DB2-BD59-A6C34878D82A}">
                    <a16:rowId xmlns:a16="http://schemas.microsoft.com/office/drawing/2014/main" xmlns="" val="355292894"/>
                  </a:ext>
                </a:extLst>
              </a:tr>
              <a:tr h="354852">
                <a:tc>
                  <a:txBody>
                    <a:bodyPr/>
                    <a:lstStyle/>
                    <a:p>
                      <a:pPr rtl="0"/>
                      <a:r>
                        <a:rPr lang="es-419" sz="1050" b="1">
                          <a:solidFill>
                            <a:srgbClr val="000000"/>
                          </a:solidFill>
                        </a:rPr>
                        <a:t>Recopilar información</a:t>
                      </a:r>
                    </a:p>
                  </a:txBody>
                  <a:tcPr anchor="ctr"/>
                </a:tc>
                <a:tc>
                  <a:txBody>
                    <a:bodyPr/>
                    <a:lstStyle/>
                    <a:p>
                      <a:pPr marL="85725" indent="-85725" algn="l" defTabSz="685777" rtl="0" eaLnBrk="1" latinLnBrk="0" hangingPunct="1">
                        <a:buFont typeface="Arial" panose="020B0604020202020204" pitchFamily="34" charset="0"/>
                        <a:buChar char="•"/>
                      </a:pPr>
                      <a:r>
                        <a:rPr lang="es-419" sz="1050" kern="1200">
                          <a:solidFill>
                            <a:srgbClr val="000000"/>
                          </a:solidFill>
                          <a:latin typeface="+mn-lt"/>
                          <a:ea typeface="+mn-ea"/>
                          <a:cs typeface="+mn-cs"/>
                        </a:rPr>
                        <a:t>Los destinos (es decir, hosts, dispositivos) se identifican, se accede y se recopila información. </a:t>
                      </a:r>
                    </a:p>
                  </a:txBody>
                  <a:tcPr anchor="ctr"/>
                </a:tc>
                <a:extLst>
                  <a:ext uri="{0D108BD9-81ED-4DB2-BD59-A6C34878D82A}">
                    <a16:rowId xmlns:a16="http://schemas.microsoft.com/office/drawing/2014/main" xmlns="" val="2816269490"/>
                  </a:ext>
                </a:extLst>
              </a:tr>
              <a:tr h="354852">
                <a:tc>
                  <a:txBody>
                    <a:bodyPr/>
                    <a:lstStyle/>
                    <a:p>
                      <a:pPr rtl="0"/>
                      <a:r>
                        <a:rPr lang="es-419" sz="1050" b="1">
                          <a:solidFill>
                            <a:srgbClr val="000000"/>
                          </a:solidFill>
                        </a:rPr>
                        <a:t>Analizar información</a:t>
                      </a:r>
                    </a:p>
                  </a:txBody>
                  <a:tcPr anchor="ctr"/>
                </a:tc>
                <a:tc>
                  <a:txBody>
                    <a:bodyPr/>
                    <a:lstStyle/>
                    <a:p>
                      <a:pPr marL="85725" indent="-85725" algn="l" defTabSz="685777" rtl="0" eaLnBrk="1" latinLnBrk="0" hangingPunct="1">
                        <a:buFont typeface="Arial" panose="020B0604020202020204" pitchFamily="34" charset="0"/>
                        <a:buChar char="•"/>
                      </a:pPr>
                      <a:r>
                        <a:rPr lang="es-419" sz="1050" kern="1200">
                          <a:solidFill>
                            <a:srgbClr val="000000"/>
                          </a:solidFill>
                          <a:latin typeface="+mn-lt"/>
                          <a:ea typeface="+mn-ea"/>
                          <a:cs typeface="+mn-cs"/>
                        </a:rPr>
                        <a:t>Identifique posibles causas mediante documentación de red, líneas base de red, bases de conocimiento y pares.</a:t>
                      </a:r>
                    </a:p>
                  </a:txBody>
                  <a:tcPr anchor="ctr"/>
                </a:tc>
                <a:extLst>
                  <a:ext uri="{0D108BD9-81ED-4DB2-BD59-A6C34878D82A}">
                    <a16:rowId xmlns:a16="http://schemas.microsoft.com/office/drawing/2014/main" xmlns="" val="1796877854"/>
                  </a:ext>
                </a:extLst>
              </a:tr>
              <a:tr h="354852">
                <a:tc>
                  <a:txBody>
                    <a:bodyPr/>
                    <a:lstStyle/>
                    <a:p>
                      <a:pPr rtl="0"/>
                      <a:r>
                        <a:rPr lang="es-419" sz="1050" b="1">
                          <a:solidFill>
                            <a:srgbClr val="000000"/>
                          </a:solidFill>
                        </a:rPr>
                        <a:t>Elimine posibles causas</a:t>
                      </a:r>
                    </a:p>
                  </a:txBody>
                  <a:tcPr anchor="ctr"/>
                </a:tc>
                <a:tc>
                  <a:txBody>
                    <a:bodyPr/>
                    <a:lstStyle/>
                    <a:p>
                      <a:pPr marL="85725" indent="-85725" algn="l" defTabSz="685777" rtl="0" eaLnBrk="1" latinLnBrk="0" hangingPunct="1">
                        <a:buFont typeface="Arial" panose="020B0604020202020204" pitchFamily="34" charset="0"/>
                        <a:buChar char="•"/>
                      </a:pPr>
                      <a:r>
                        <a:rPr lang="es-419" sz="1050" kern="1200">
                          <a:solidFill>
                            <a:srgbClr val="000000"/>
                          </a:solidFill>
                          <a:latin typeface="+mn-lt"/>
                          <a:ea typeface="+mn-ea"/>
                          <a:cs typeface="+mn-cs"/>
                        </a:rPr>
                        <a:t>Elimine progresivamente las posibles causas para eventualmente identificar la causa más probable. </a:t>
                      </a:r>
                    </a:p>
                  </a:txBody>
                  <a:tcPr anchor="ctr"/>
                </a:tc>
                <a:extLst>
                  <a:ext uri="{0D108BD9-81ED-4DB2-BD59-A6C34878D82A}">
                    <a16:rowId xmlns:a16="http://schemas.microsoft.com/office/drawing/2014/main" xmlns="" val="3236296886"/>
                  </a:ext>
                </a:extLst>
              </a:tr>
              <a:tr h="354852">
                <a:tc>
                  <a:txBody>
                    <a:bodyPr/>
                    <a:lstStyle/>
                    <a:p>
                      <a:pPr rtl="0"/>
                      <a:r>
                        <a:rPr lang="es-419" sz="1050" b="1">
                          <a:solidFill>
                            <a:srgbClr val="000000"/>
                          </a:solidFill>
                        </a:rPr>
                        <a:t>Proponer hipótesis</a:t>
                      </a:r>
                    </a:p>
                  </a:txBody>
                  <a:tcPr anchor="ctr"/>
                </a:tc>
                <a:tc>
                  <a:txBody>
                    <a:bodyPr/>
                    <a:lstStyle/>
                    <a:p>
                      <a:pPr marL="85725" indent="-85725" algn="l" defTabSz="685777" rtl="0" eaLnBrk="1" latinLnBrk="0" hangingPunct="1">
                        <a:buFont typeface="Arial" panose="020B0604020202020204" pitchFamily="34" charset="0"/>
                        <a:buChar char="•"/>
                      </a:pPr>
                      <a:r>
                        <a:rPr lang="es-419" sz="1050" kern="1200">
                          <a:solidFill>
                            <a:srgbClr val="000000"/>
                          </a:solidFill>
                          <a:latin typeface="+mn-lt"/>
                          <a:ea typeface="+mn-ea"/>
                          <a:cs typeface="+mn-cs"/>
                        </a:rPr>
                        <a:t>Cuando se ha identificado la causa más probable, se debe formular una solución.</a:t>
                      </a:r>
                    </a:p>
                  </a:txBody>
                  <a:tcPr anchor="ctr"/>
                </a:tc>
                <a:extLst>
                  <a:ext uri="{0D108BD9-81ED-4DB2-BD59-A6C34878D82A}">
                    <a16:rowId xmlns:a16="http://schemas.microsoft.com/office/drawing/2014/main" xmlns="" val="3891431469"/>
                  </a:ext>
                </a:extLst>
              </a:tr>
              <a:tr h="354852">
                <a:tc>
                  <a:txBody>
                    <a:bodyPr/>
                    <a:lstStyle/>
                    <a:p>
                      <a:pPr rtl="0"/>
                      <a:r>
                        <a:rPr lang="es-419" sz="1050" b="1">
                          <a:solidFill>
                            <a:srgbClr val="000000"/>
                          </a:solidFill>
                        </a:rPr>
                        <a:t>Probar la hipótesis</a:t>
                      </a:r>
                    </a:p>
                  </a:txBody>
                  <a:tcPr anchor="ctr"/>
                </a:tc>
                <a:tc>
                  <a:txBody>
                    <a:bodyPr/>
                    <a:lstStyle/>
                    <a:p>
                      <a:pPr marL="85725" indent="-85725" algn="l" defTabSz="685777" rtl="0" eaLnBrk="1" latinLnBrk="0" hangingPunct="1">
                        <a:buFont typeface="Arial" panose="020B0604020202020204" pitchFamily="34" charset="0"/>
                        <a:buChar char="•"/>
                      </a:pPr>
                      <a:r>
                        <a:rPr lang="es-419" sz="1050" kern="1200">
                          <a:solidFill>
                            <a:srgbClr val="000000"/>
                          </a:solidFill>
                          <a:latin typeface="+mn-lt"/>
                          <a:ea typeface="+mn-ea"/>
                          <a:cs typeface="+mn-cs"/>
                        </a:rPr>
                        <a:t>Evaluar la urgencia del problema, crear un plan de reversión, implementar la solución y verificar el resultado.</a:t>
                      </a:r>
                    </a:p>
                  </a:txBody>
                  <a:tcPr anchor="ctr"/>
                </a:tc>
                <a:extLst>
                  <a:ext uri="{0D108BD9-81ED-4DB2-BD59-A6C34878D82A}">
                    <a16:rowId xmlns:a16="http://schemas.microsoft.com/office/drawing/2014/main" xmlns="" val="654147565"/>
                  </a:ext>
                </a:extLst>
              </a:tr>
              <a:tr h="354852">
                <a:tc>
                  <a:txBody>
                    <a:bodyPr/>
                    <a:lstStyle/>
                    <a:p>
                      <a:pPr rtl="0"/>
                      <a:r>
                        <a:rPr lang="es-419" sz="1050" b="1">
                          <a:solidFill>
                            <a:srgbClr val="000000"/>
                          </a:solidFill>
                        </a:rPr>
                        <a:t>Resuelva el problema</a:t>
                      </a:r>
                    </a:p>
                  </a:txBody>
                  <a:tcPr anchor="ctr"/>
                </a:tc>
                <a:tc>
                  <a:txBody>
                    <a:bodyPr/>
                    <a:lstStyle/>
                    <a:p>
                      <a:pPr marL="85725" indent="-85725" algn="l" defTabSz="685777" rtl="0" eaLnBrk="1" latinLnBrk="0" hangingPunct="1">
                        <a:buFont typeface="Arial" panose="020B0604020202020204" pitchFamily="34" charset="0"/>
                        <a:buChar char="•"/>
                      </a:pPr>
                      <a:r>
                        <a:rPr lang="es-419" sz="1050" kern="1200">
                          <a:solidFill>
                            <a:srgbClr val="000000"/>
                          </a:solidFill>
                          <a:latin typeface="+mn-lt"/>
                          <a:ea typeface="+mn-ea"/>
                          <a:cs typeface="+mn-cs"/>
                        </a:rPr>
                        <a:t>Cuando se resuelva, informe a todos los involucrados y documente la causa y la solución para ayudar a resolver problemas futuros.</a:t>
                      </a:r>
                    </a:p>
                  </a:txBody>
                  <a:tcPr anchor="ctr"/>
                </a:tc>
                <a:extLst>
                  <a:ext uri="{0D108BD9-81ED-4DB2-BD59-A6C34878D82A}">
                    <a16:rowId xmlns:a16="http://schemas.microsoft.com/office/drawing/2014/main" xmlns="" val="84977400"/>
                  </a:ext>
                </a:extLst>
              </a:tr>
            </a:tbl>
          </a:graphicData>
        </a:graphic>
      </p:graphicFrame>
      <p:pic>
        <p:nvPicPr>
          <p:cNvPr id="5" name="Picture 4">
            <a:extLst>
              <a:ext uri="{FF2B5EF4-FFF2-40B4-BE49-F238E27FC236}">
                <a16:creationId xmlns:a16="http://schemas.microsoft.com/office/drawing/2014/main" xmlns="" id="{B01ACE55-26FD-480B-A54D-7E7958AC2F21}"/>
              </a:ext>
            </a:extLst>
          </p:cNvPr>
          <p:cNvPicPr>
            <a:picLocks noChangeAspect="1"/>
          </p:cNvPicPr>
          <p:nvPr/>
        </p:nvPicPr>
        <p:blipFill>
          <a:blip r:embed="rId4"/>
          <a:stretch>
            <a:fillRect/>
          </a:stretch>
        </p:blipFill>
        <p:spPr>
          <a:xfrm>
            <a:off x="4793699" y="579383"/>
            <a:ext cx="4019757" cy="1066855"/>
          </a:xfrm>
          <a:prstGeom prst="rect">
            <a:avLst/>
          </a:prstGeom>
        </p:spPr>
      </p:pic>
    </p:spTree>
    <p:custDataLst>
      <p:tags r:id="rId1"/>
    </p:custDataLst>
    <p:extLst>
      <p:ext uri="{BB962C8B-B14F-4D97-AF65-F5344CB8AC3E}">
        <p14:creationId xmlns:p14="http://schemas.microsoft.com/office/powerpoint/2010/main" xmlns="" val="35418853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solución de problemas</a:t>
            </a:r>
            <a:r>
              <a:rPr lang="en-US" dirty="0"/>
              <a:t/>
            </a:r>
            <a:br>
              <a:rPr lang="en-US" dirty="0"/>
            </a:br>
            <a:r>
              <a:rPr lang="es-419" sz="2400"/>
              <a:t>Preguntas a los usuarios finales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731837"/>
            <a:ext cx="8280057" cy="358716"/>
          </a:xfrm>
        </p:spPr>
        <p:txBody>
          <a:bodyPr/>
          <a:lstStyle/>
          <a:p>
            <a:pPr marL="0" indent="0" algn="l" rtl="0"/>
            <a:r>
              <a:rPr lang="es-419" sz="1600" dirty="0">
                <a:solidFill>
                  <a:srgbClr val="000000"/>
                </a:solidFill>
              </a:rPr>
              <a:t>La tabla de la izquierda proporciona algunas pautas y ejemplos de preguntas para los usuarios finales.</a:t>
            </a:r>
          </a:p>
        </p:txBody>
      </p:sp>
      <p:graphicFrame>
        <p:nvGraphicFramePr>
          <p:cNvPr id="2" name="Table 1">
            <a:extLst>
              <a:ext uri="{FF2B5EF4-FFF2-40B4-BE49-F238E27FC236}">
                <a16:creationId xmlns:a16="http://schemas.microsoft.com/office/drawing/2014/main" xmlns="" id="{444A3B28-E7D7-48D4-93AA-DA54273E20F9}"/>
              </a:ext>
            </a:extLst>
          </p:cNvPr>
          <p:cNvGraphicFramePr>
            <a:graphicFrameLocks noGrp="1"/>
          </p:cNvGraphicFramePr>
          <p:nvPr>
            <p:extLst>
              <p:ext uri="{D42A27DB-BD31-4B8C-83A1-F6EECF244321}">
                <p14:modId xmlns:p14="http://schemas.microsoft.com/office/powerpoint/2010/main" xmlns="" val="3027956568"/>
              </p:ext>
            </p:extLst>
          </p:nvPr>
        </p:nvGraphicFramePr>
        <p:xfrm>
          <a:off x="609600" y="1311671"/>
          <a:ext cx="8102428" cy="3415014"/>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xmlns="" val="217029517"/>
                    </a:ext>
                  </a:extLst>
                </a:gridCol>
                <a:gridCol w="5283028">
                  <a:extLst>
                    <a:ext uri="{9D8B030D-6E8A-4147-A177-3AD203B41FA5}">
                      <a16:colId xmlns:a16="http://schemas.microsoft.com/office/drawing/2014/main" xmlns="" val="1252993372"/>
                    </a:ext>
                  </a:extLst>
                </a:gridCol>
              </a:tblGrid>
              <a:tr h="420753">
                <a:tc>
                  <a:txBody>
                    <a:bodyPr/>
                    <a:lstStyle/>
                    <a:p>
                      <a:pPr algn="l" rtl="0" fontAlgn="ctr"/>
                      <a:r>
                        <a:rPr lang="es-419" sz="1200" b="1">
                          <a:effectLst/>
                        </a:rPr>
                        <a:t>Pautas</a:t>
                      </a:r>
                    </a:p>
                  </a:txBody>
                  <a:tcPr marL="31750" marR="31750" marT="31750" marB="31750" anchor="ctr"/>
                </a:tc>
                <a:tc>
                  <a:txBody>
                    <a:bodyPr/>
                    <a:lstStyle/>
                    <a:p>
                      <a:pPr algn="l" rtl="0" fontAlgn="ctr"/>
                      <a:r>
                        <a:rPr lang="es-419" sz="1200" b="1">
                          <a:effectLst/>
                        </a:rPr>
                        <a:t>Preguntas de ejemplo para los usuarios finales</a:t>
                      </a:r>
                    </a:p>
                  </a:txBody>
                  <a:tcPr marL="31750" marR="31750" marT="31750" marB="31750" anchor="ctr"/>
                </a:tc>
                <a:extLst>
                  <a:ext uri="{0D108BD9-81ED-4DB2-BD59-A6C34878D82A}">
                    <a16:rowId xmlns:a16="http://schemas.microsoft.com/office/drawing/2014/main" xmlns="" val="3439792799"/>
                  </a:ext>
                </a:extLst>
              </a:tr>
              <a:tr h="616720">
                <a:tc>
                  <a:txBody>
                    <a:bodyPr/>
                    <a:lstStyle/>
                    <a:p>
                      <a:pPr rtl="0" fontAlgn="ctr"/>
                      <a:r>
                        <a:rPr lang="es-419" sz="1100" b="0" dirty="0">
                          <a:solidFill>
                            <a:srgbClr val="000000"/>
                          </a:solidFill>
                          <a:effectLst/>
                        </a:rPr>
                        <a:t>Haga preguntas pertinentes.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¿Qué no funciona?</a:t>
                      </a:r>
                    </a:p>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Exactamente, ¿cuál es el problema?</a:t>
                      </a:r>
                    </a:p>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¿Qué intenta lograr?</a:t>
                      </a:r>
                    </a:p>
                  </a:txBody>
                  <a:tcPr marL="31750" marR="31750" marT="31750" marB="31750" anchor="ctr"/>
                </a:tc>
                <a:extLst>
                  <a:ext uri="{0D108BD9-81ED-4DB2-BD59-A6C34878D82A}">
                    <a16:rowId xmlns:a16="http://schemas.microsoft.com/office/drawing/2014/main" xmlns="" val="1501185609"/>
                  </a:ext>
                </a:extLst>
              </a:tr>
              <a:tr h="435162">
                <a:tc>
                  <a:txBody>
                    <a:bodyPr/>
                    <a:lstStyle/>
                    <a:p>
                      <a:pPr rtl="0" fontAlgn="ctr"/>
                      <a:r>
                        <a:rPr lang="es-419" sz="1100" b="0">
                          <a:solidFill>
                            <a:srgbClr val="000000"/>
                          </a:solidFill>
                          <a:effectLst/>
                        </a:rPr>
                        <a:t>Determine el alcance del problema.</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¿A quién afecta este problema? ¿Eres solo tú u otros?</a:t>
                      </a:r>
                    </a:p>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¿En qué dispositivo está pasando esto?</a:t>
                      </a:r>
                    </a:p>
                  </a:txBody>
                  <a:tcPr marL="31750" marR="31750" marT="31750" marB="31750" anchor="ctr"/>
                </a:tc>
                <a:extLst>
                  <a:ext uri="{0D108BD9-81ED-4DB2-BD59-A6C34878D82A}">
                    <a16:rowId xmlns:a16="http://schemas.microsoft.com/office/drawing/2014/main" xmlns="" val="2269619013"/>
                  </a:ext>
                </a:extLst>
              </a:tr>
              <a:tr h="616720">
                <a:tc>
                  <a:txBody>
                    <a:bodyPr/>
                    <a:lstStyle/>
                    <a:p>
                      <a:pPr rtl="0" fontAlgn="ctr"/>
                      <a:r>
                        <a:rPr lang="es-419" sz="1100" b="0">
                          <a:solidFill>
                            <a:srgbClr val="000000"/>
                          </a:solidFill>
                          <a:effectLst/>
                        </a:rPr>
                        <a:t>Determine cuándo y con qué frecuencia ocurre o ocurrió el problema.</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¿Cuándo se produjo el problema exactamente?</a:t>
                      </a:r>
                    </a:p>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¿Cuándo se advirtió el problema por primera vez?</a:t>
                      </a:r>
                    </a:p>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¿Se han mostrado mensajes de error?</a:t>
                      </a:r>
                    </a:p>
                  </a:txBody>
                  <a:tcPr marL="31750" marR="31750" marT="31750" marB="31750" anchor="ctr"/>
                </a:tc>
                <a:extLst>
                  <a:ext uri="{0D108BD9-81ED-4DB2-BD59-A6C34878D82A}">
                    <a16:rowId xmlns:a16="http://schemas.microsoft.com/office/drawing/2014/main" xmlns="" val="4186411143"/>
                  </a:ext>
                </a:extLst>
              </a:tr>
              <a:tr h="452453">
                <a:tc>
                  <a:txBody>
                    <a:bodyPr/>
                    <a:lstStyle/>
                    <a:p>
                      <a:pPr rtl="0" fontAlgn="ctr"/>
                      <a:r>
                        <a:rPr lang="es-419" sz="1100" b="0">
                          <a:solidFill>
                            <a:srgbClr val="000000"/>
                          </a:solidFill>
                          <a:effectLst/>
                        </a:rPr>
                        <a:t>Determine si el problema es constante o intermitente.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¿Puede reproducir el problema?</a:t>
                      </a:r>
                    </a:p>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¿Puedes enviarme una captura de pantalla o un video del problema?</a:t>
                      </a:r>
                    </a:p>
                  </a:txBody>
                  <a:tcPr marL="31750" marR="31750" marT="31750" marB="31750" anchor="ctr"/>
                </a:tc>
                <a:extLst>
                  <a:ext uri="{0D108BD9-81ED-4DB2-BD59-A6C34878D82A}">
                    <a16:rowId xmlns:a16="http://schemas.microsoft.com/office/drawing/2014/main" xmlns="" val="2449721664"/>
                  </a:ext>
                </a:extLst>
              </a:tr>
              <a:tr h="420753">
                <a:tc>
                  <a:txBody>
                    <a:bodyPr/>
                    <a:lstStyle/>
                    <a:p>
                      <a:pPr rtl="0" fontAlgn="ctr"/>
                      <a:r>
                        <a:rPr lang="es-419" sz="1100" b="0">
                          <a:solidFill>
                            <a:srgbClr val="000000"/>
                          </a:solidFill>
                          <a:effectLst/>
                        </a:rPr>
                        <a:t>Determine si algo ha cambiado.</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¿Qué se ha modificado desde la última vez que funcionó?</a:t>
                      </a:r>
                    </a:p>
                  </a:txBody>
                  <a:tcPr marL="31750" marR="31750" marT="31750" marB="31750" anchor="ctr"/>
                </a:tc>
                <a:extLst>
                  <a:ext uri="{0D108BD9-81ED-4DB2-BD59-A6C34878D82A}">
                    <a16:rowId xmlns:a16="http://schemas.microsoft.com/office/drawing/2014/main" xmlns="" val="2167591286"/>
                  </a:ext>
                </a:extLst>
              </a:tr>
              <a:tr h="452453">
                <a:tc>
                  <a:txBody>
                    <a:bodyPr/>
                    <a:lstStyle/>
                    <a:p>
                      <a:pPr rtl="0" fontAlgn="ctr"/>
                      <a:r>
                        <a:rPr lang="es-419" sz="1100" b="0" dirty="0">
                          <a:solidFill>
                            <a:srgbClr val="000000"/>
                          </a:solidFill>
                          <a:effectLst/>
                        </a:rPr>
                        <a:t>Utilizar cada pregunta como un medio para eliminar o descubrir posibles problemas.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dirty="0">
                          <a:solidFill>
                            <a:srgbClr val="000000"/>
                          </a:solidFill>
                          <a:effectLst/>
                          <a:latin typeface="+mn-lt"/>
                          <a:ea typeface="+mn-ea"/>
                          <a:cs typeface="+mn-cs"/>
                        </a:rPr>
                        <a:t>¿Qué funciona?</a:t>
                      </a:r>
                    </a:p>
                    <a:p>
                      <a:pPr marL="85725" indent="-85725" algn="l" defTabSz="685777" rtl="0" eaLnBrk="1" fontAlgn="ctr" latinLnBrk="0" hangingPunct="1">
                        <a:buFont typeface="Arial" panose="020B0604020202020204" pitchFamily="34" charset="0"/>
                        <a:buChar char="•"/>
                      </a:pPr>
                      <a:r>
                        <a:rPr lang="es-419" sz="1050" b="0" kern="1200" dirty="0">
                          <a:solidFill>
                            <a:srgbClr val="000000"/>
                          </a:solidFill>
                          <a:effectLst/>
                          <a:latin typeface="+mn-lt"/>
                          <a:ea typeface="+mn-ea"/>
                          <a:cs typeface="+mn-cs"/>
                        </a:rPr>
                        <a:t>¿Qué no funciona?</a:t>
                      </a:r>
                    </a:p>
                  </a:txBody>
                  <a:tcPr marL="31750" marR="31750" marT="31750" marB="31750" anchor="ctr"/>
                </a:tc>
                <a:extLst>
                  <a:ext uri="{0D108BD9-81ED-4DB2-BD59-A6C34878D82A}">
                    <a16:rowId xmlns:a16="http://schemas.microsoft.com/office/drawing/2014/main" xmlns="" val="4262862871"/>
                  </a:ext>
                </a:extLst>
              </a:tr>
            </a:tbl>
          </a:graphicData>
        </a:graphic>
      </p:graphicFrame>
    </p:spTree>
    <p:custDataLst>
      <p:tags r:id="rId1"/>
    </p:custDataLst>
    <p:extLst>
      <p:ext uri="{BB962C8B-B14F-4D97-AF65-F5344CB8AC3E}">
        <p14:creationId xmlns:p14="http://schemas.microsoft.com/office/powerpoint/2010/main" xmlns="" val="500473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solución de problemas</a:t>
            </a:r>
            <a:r>
              <a:rPr lang="en-US" dirty="0"/>
              <a:t/>
            </a:r>
            <a:br>
              <a:rPr lang="en-US" dirty="0"/>
            </a:br>
            <a:r>
              <a:rPr lang="es-419" sz="2400"/>
              <a:t>Recopilación de información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58716"/>
          </a:xfrm>
        </p:spPr>
        <p:txBody>
          <a:bodyPr/>
          <a:lstStyle/>
          <a:p>
            <a:pPr marL="0" indent="0" algn="l" rtl="0"/>
            <a:r>
              <a:rPr lang="es-419" sz="1600" dirty="0">
                <a:solidFill>
                  <a:srgbClr val="000000"/>
                </a:solidFill>
              </a:rPr>
              <a:t>Comandos de Cisco IOS comunes que se utilizan para recopilar los síntomas de un problema de red.</a:t>
            </a:r>
          </a:p>
        </p:txBody>
      </p:sp>
      <p:graphicFrame>
        <p:nvGraphicFramePr>
          <p:cNvPr id="5" name="Table 4">
            <a:extLst>
              <a:ext uri="{FF2B5EF4-FFF2-40B4-BE49-F238E27FC236}">
                <a16:creationId xmlns:a16="http://schemas.microsoft.com/office/drawing/2014/main" xmlns="" id="{03C696C3-5F8B-48F8-887C-DA0DFB0055D8}"/>
              </a:ext>
            </a:extLst>
          </p:cNvPr>
          <p:cNvGraphicFramePr>
            <a:graphicFrameLocks noGrp="1"/>
          </p:cNvGraphicFramePr>
          <p:nvPr>
            <p:extLst>
              <p:ext uri="{D42A27DB-BD31-4B8C-83A1-F6EECF244321}">
                <p14:modId xmlns:p14="http://schemas.microsoft.com/office/powerpoint/2010/main" xmlns="" val="703015626"/>
              </p:ext>
            </p:extLst>
          </p:nvPr>
        </p:nvGraphicFramePr>
        <p:xfrm>
          <a:off x="431971" y="1482359"/>
          <a:ext cx="8345488" cy="3084463"/>
        </p:xfrm>
        <a:graphic>
          <a:graphicData uri="http://schemas.openxmlformats.org/drawingml/2006/table">
            <a:tbl>
              <a:tblPr firstRow="1" bandRow="1">
                <a:tableStyleId>{5C22544A-7EE6-4342-B048-85BDC9FD1C3A}</a:tableStyleId>
              </a:tblPr>
              <a:tblGrid>
                <a:gridCol w="2320699">
                  <a:extLst>
                    <a:ext uri="{9D8B030D-6E8A-4147-A177-3AD203B41FA5}">
                      <a16:colId xmlns:a16="http://schemas.microsoft.com/office/drawing/2014/main" xmlns="" val="2018599688"/>
                    </a:ext>
                  </a:extLst>
                </a:gridCol>
                <a:gridCol w="6024789">
                  <a:extLst>
                    <a:ext uri="{9D8B030D-6E8A-4147-A177-3AD203B41FA5}">
                      <a16:colId xmlns:a16="http://schemas.microsoft.com/office/drawing/2014/main" xmlns="" val="1451271533"/>
                    </a:ext>
                  </a:extLst>
                </a:gridCol>
              </a:tblGrid>
              <a:tr h="343650">
                <a:tc>
                  <a:txBody>
                    <a:bodyPr/>
                    <a:lstStyle/>
                    <a:p>
                      <a:pPr algn="l" rtl="0" fontAlgn="ctr"/>
                      <a:r>
                        <a:rPr lang="es-419" sz="1200" b="1" dirty="0">
                          <a:effectLst/>
                        </a:rPr>
                        <a:t>Comando</a:t>
                      </a:r>
                    </a:p>
                  </a:txBody>
                  <a:tcPr marL="31750" marR="31750" marT="31750" marB="31750" anchor="ctr"/>
                </a:tc>
                <a:tc>
                  <a:txBody>
                    <a:bodyPr/>
                    <a:lstStyle/>
                    <a:p>
                      <a:pPr algn="l" rtl="0" fontAlgn="ctr"/>
                      <a:r>
                        <a:rPr lang="es-419" sz="1200" b="1">
                          <a:effectLst/>
                        </a:rPr>
                        <a:t>Descripción</a:t>
                      </a:r>
                    </a:p>
                  </a:txBody>
                  <a:tcPr marL="31750" marR="31750" marT="31750" marB="31750" anchor="ctr"/>
                </a:tc>
                <a:extLst>
                  <a:ext uri="{0D108BD9-81ED-4DB2-BD59-A6C34878D82A}">
                    <a16:rowId xmlns:a16="http://schemas.microsoft.com/office/drawing/2014/main" xmlns="" val="1662881758"/>
                  </a:ext>
                </a:extLst>
              </a:tr>
              <a:tr h="284512">
                <a:tc>
                  <a:txBody>
                    <a:bodyPr/>
                    <a:lstStyle/>
                    <a:p>
                      <a:pPr marL="0" algn="l" defTabSz="685777" rtl="0" eaLnBrk="1" fontAlgn="ctr" latinLnBrk="0" hangingPunct="1"/>
                      <a:r>
                        <a:rPr lang="es-419" sz="1000" b="1">
                          <a:solidFill>
                            <a:srgbClr val="000000"/>
                          </a:solidFill>
                          <a:effectLst/>
                          <a:latin typeface="Courier New" panose="02070309020205020404" pitchFamily="49" charset="0"/>
                          <a:cs typeface="Courier New" panose="02070309020205020404" pitchFamily="49" charset="0"/>
                        </a:rPr>
                        <a:t>ping </a:t>
                      </a:r>
                      <a:r>
                        <a:rPr lang="es-419" sz="1000">
                          <a:solidFill>
                            <a:srgbClr val="000000"/>
                          </a:solidFill>
                          <a:latin typeface="Courier New" panose="02070309020205020404" pitchFamily="49" charset="0"/>
                          <a:cs typeface="Courier New" panose="02070309020205020404" pitchFamily="49" charset="0"/>
                        </a:rPr>
                        <a:t>{</a:t>
                      </a:r>
                      <a:r>
                        <a:rPr lang="es-419" sz="1000" i="1">
                          <a:solidFill>
                            <a:srgbClr val="000000"/>
                          </a:solidFill>
                          <a:effectLst/>
                          <a:latin typeface="Courier New" panose="02070309020205020404" pitchFamily="49" charset="0"/>
                          <a:cs typeface="Courier New" panose="02070309020205020404" pitchFamily="49" charset="0"/>
                        </a:rPr>
                        <a:t>host</a:t>
                      </a:r>
                      <a:r>
                        <a:rPr lang="es-419" sz="1000">
                          <a:solidFill>
                            <a:srgbClr val="000000"/>
                          </a:solidFill>
                          <a:latin typeface="Courier New" panose="02070309020205020404" pitchFamily="49" charset="0"/>
                          <a:cs typeface="Courier New" panose="02070309020205020404" pitchFamily="49" charset="0"/>
                        </a:rPr>
                        <a:t> |</a:t>
                      </a:r>
                      <a:r>
                        <a:rPr lang="es-419" sz="1000" b="0" i="1" kern="1200">
                          <a:solidFill>
                            <a:srgbClr val="000000"/>
                          </a:solidFill>
                          <a:effectLst/>
                          <a:latin typeface="Courier New" panose="02070309020205020404" pitchFamily="49" charset="0"/>
                          <a:ea typeface="+mn-ea"/>
                          <a:cs typeface="Courier New" panose="02070309020205020404" pitchFamily="49" charset="0"/>
                        </a:rPr>
                        <a:t>ip-address</a:t>
                      </a:r>
                      <a:r>
                        <a:rPr lang="es-419" sz="1000" b="1" kern="120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Envía un paquete de solicitud de eco a una dirección y espera una respuesta.</a:t>
                      </a:r>
                    </a:p>
                  </a:txBody>
                  <a:tcPr marL="31750" marR="31750" marT="31750" marB="31750" anchor="ctr"/>
                </a:tc>
                <a:extLst>
                  <a:ext uri="{0D108BD9-81ED-4DB2-BD59-A6C34878D82A}">
                    <a16:rowId xmlns:a16="http://schemas.microsoft.com/office/drawing/2014/main" xmlns="" val="675893446"/>
                  </a:ext>
                </a:extLst>
              </a:tr>
              <a:tr h="343650">
                <a:tc>
                  <a:txBody>
                    <a:bodyPr/>
                    <a:lstStyle/>
                    <a:p>
                      <a:pPr marL="0" algn="l" defTabSz="685777" rtl="0" eaLnBrk="1" fontAlgn="ctr" latinLnBrk="0" hangingPunct="1"/>
                      <a:r>
                        <a:rPr lang="es-419" sz="1000" b="1" kern="1200">
                          <a:solidFill>
                            <a:srgbClr val="000000"/>
                          </a:solidFill>
                          <a:effectLst/>
                          <a:latin typeface="Courier New" panose="02070309020205020404" pitchFamily="49" charset="0"/>
                          <a:ea typeface="+mn-ea"/>
                          <a:cs typeface="Courier New" panose="02070309020205020404" pitchFamily="49" charset="0"/>
                        </a:rPr>
                        <a:t>traceroute </a:t>
                      </a:r>
                      <a:r>
                        <a:rPr lang="es-419" sz="1000" b="0" i="1" kern="1200">
                          <a:solidFill>
                            <a:srgbClr val="000000"/>
                          </a:solidFill>
                          <a:effectLst/>
                          <a:latin typeface="Courier New" panose="02070309020205020404" pitchFamily="49" charset="0"/>
                          <a:ea typeface="+mn-ea"/>
                          <a:cs typeface="Courier New" panose="02070309020205020404" pitchFamily="49" charset="0"/>
                        </a:rPr>
                        <a:t>destination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Identifica la ruta que recorre un paquete a través de las redes.</a:t>
                      </a:r>
                    </a:p>
                  </a:txBody>
                  <a:tcPr marL="31750" marR="31750" marT="31750" marB="31750" anchor="ctr"/>
                </a:tc>
                <a:extLst>
                  <a:ext uri="{0D108BD9-81ED-4DB2-BD59-A6C34878D82A}">
                    <a16:rowId xmlns:a16="http://schemas.microsoft.com/office/drawing/2014/main" xmlns="" val="3825478387"/>
                  </a:ext>
                </a:extLst>
              </a:tr>
              <a:tr h="265387">
                <a:tc>
                  <a:txBody>
                    <a:bodyPr/>
                    <a:lstStyle/>
                    <a:p>
                      <a:pPr marL="0" algn="l" defTabSz="685777" rtl="0" eaLnBrk="1" fontAlgn="ctr" latinLnBrk="0" hangingPunct="1"/>
                      <a:r>
                        <a:rPr lang="es-419" sz="1000" b="1" kern="1200">
                          <a:solidFill>
                            <a:srgbClr val="000000"/>
                          </a:solidFill>
                          <a:effectLst/>
                          <a:latin typeface="Courier New" panose="02070309020205020404" pitchFamily="49" charset="0"/>
                          <a:ea typeface="+mn-ea"/>
                          <a:cs typeface="Courier New" panose="02070309020205020404" pitchFamily="49" charset="0"/>
                        </a:rPr>
                        <a:t>telnet {</a:t>
                      </a:r>
                      <a:r>
                        <a:rPr lang="es-419" sz="1000" b="0" i="1" kern="1200">
                          <a:solidFill>
                            <a:srgbClr val="000000"/>
                          </a:solidFill>
                          <a:effectLst/>
                          <a:latin typeface="Courier New" panose="02070309020205020404" pitchFamily="49" charset="0"/>
                          <a:ea typeface="+mn-ea"/>
                          <a:cs typeface="Courier New" panose="02070309020205020404" pitchFamily="49" charset="0"/>
                        </a:rPr>
                        <a:t>host</a:t>
                      </a:r>
                      <a:r>
                        <a:rPr lang="es-419" sz="1000" b="1" kern="1200">
                          <a:solidFill>
                            <a:srgbClr val="000000"/>
                          </a:solidFill>
                          <a:effectLst/>
                          <a:latin typeface="Courier New" panose="02070309020205020404" pitchFamily="49" charset="0"/>
                          <a:ea typeface="+mn-ea"/>
                          <a:cs typeface="Courier New" panose="02070309020205020404" pitchFamily="49" charset="0"/>
                        </a:rPr>
                        <a:t> | </a:t>
                      </a:r>
                      <a:r>
                        <a:rPr lang="es-419" sz="1000" b="0" i="1" kern="1200">
                          <a:solidFill>
                            <a:srgbClr val="000000"/>
                          </a:solidFill>
                          <a:effectLst/>
                          <a:latin typeface="Courier New" panose="02070309020205020404" pitchFamily="49" charset="0"/>
                          <a:ea typeface="+mn-ea"/>
                          <a:cs typeface="Courier New" panose="02070309020205020404" pitchFamily="49" charset="0"/>
                        </a:rPr>
                        <a:t>ip-address</a:t>
                      </a:r>
                      <a:r>
                        <a:rPr lang="es-419" sz="1000" b="1" kern="120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Se conecta con una dirección IP usando la aplicación Telnet (Nota: Use SSH siempre cuando sea posible).</a:t>
                      </a:r>
                    </a:p>
                  </a:txBody>
                  <a:tcPr marL="31750" marR="31750" marT="31750" marB="31750" anchor="ctr"/>
                </a:tc>
                <a:extLst>
                  <a:ext uri="{0D108BD9-81ED-4DB2-BD59-A6C34878D82A}">
                    <a16:rowId xmlns:a16="http://schemas.microsoft.com/office/drawing/2014/main" xmlns="" val="2241581414"/>
                  </a:ext>
                </a:extLst>
              </a:tr>
              <a:tr h="355418">
                <a:tc>
                  <a:txBody>
                    <a:bodyPr/>
                    <a:lstStyle/>
                    <a:p>
                      <a:pPr marL="0" algn="l" defTabSz="685777" rtl="0" eaLnBrk="1" fontAlgn="ctr" latinLnBrk="0" hangingPunct="1"/>
                      <a:r>
                        <a:rPr lang="es-419" sz="1000" b="1" kern="1200">
                          <a:solidFill>
                            <a:srgbClr val="000000"/>
                          </a:solidFill>
                          <a:effectLst/>
                          <a:latin typeface="Courier New" panose="02070309020205020404" pitchFamily="49" charset="0"/>
                          <a:ea typeface="+mn-ea"/>
                          <a:cs typeface="Courier New" panose="02070309020205020404" pitchFamily="49" charset="0"/>
                        </a:rPr>
                        <a:t>ssh -l </a:t>
                      </a:r>
                      <a:r>
                        <a:rPr lang="es-419" sz="1000" b="0" i="1" kern="1200">
                          <a:solidFill>
                            <a:srgbClr val="000000"/>
                          </a:solidFill>
                          <a:effectLst/>
                          <a:latin typeface="Courier New" panose="02070309020205020404" pitchFamily="49" charset="0"/>
                          <a:ea typeface="+mn-ea"/>
                          <a:cs typeface="Courier New" panose="02070309020205020404" pitchFamily="49" charset="0"/>
                        </a:rPr>
                        <a:t>user-id ip-address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Se conecta a una dirección IP con SSH.</a:t>
                      </a:r>
                    </a:p>
                  </a:txBody>
                  <a:tcPr marL="31750" marR="31750" marT="31750" marB="31750" anchor="ctr"/>
                </a:tc>
                <a:extLst>
                  <a:ext uri="{0D108BD9-81ED-4DB2-BD59-A6C34878D82A}">
                    <a16:rowId xmlns:a16="http://schemas.microsoft.com/office/drawing/2014/main" xmlns="" val="638563347"/>
                  </a:ext>
                </a:extLst>
              </a:tr>
              <a:tr h="308823">
                <a:tc>
                  <a:txBody>
                    <a:bodyPr/>
                    <a:lstStyle/>
                    <a:p>
                      <a:pPr marL="0" algn="l" defTabSz="685777" rtl="0" eaLnBrk="1" fontAlgn="ctr" latinLnBrk="0" hangingPunct="1"/>
                      <a:r>
                        <a:rPr lang="es-419" sz="1000" b="1" kern="1200">
                          <a:solidFill>
                            <a:srgbClr val="000000"/>
                          </a:solidFill>
                          <a:effectLst/>
                          <a:latin typeface="Courier New" panose="02070309020205020404" pitchFamily="49" charset="0"/>
                          <a:ea typeface="+mn-ea"/>
                          <a:cs typeface="Courier New" panose="02070309020205020404" pitchFamily="49" charset="0"/>
                        </a:rPr>
                        <a:t>show ip interface brief </a:t>
                      </a:r>
                      <a:r>
                        <a:rPr lang="en-CA" sz="1000" b="1" kern="1200" dirty="0">
                          <a:solidFill>
                            <a:srgbClr val="000000"/>
                          </a:solidFill>
                          <a:effectLst/>
                          <a:latin typeface="Courier New" panose="02070309020205020404" pitchFamily="49" charset="0"/>
                          <a:ea typeface="+mn-ea"/>
                          <a:cs typeface="Courier New" panose="02070309020205020404" pitchFamily="49" charset="0"/>
                        </a:rPr>
                        <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s-419" sz="1000" b="1" kern="1200">
                          <a:solidFill>
                            <a:srgbClr val="000000"/>
                          </a:solidFill>
                          <a:effectLst/>
                          <a:latin typeface="Courier New" panose="02070309020205020404" pitchFamily="49" charset="0"/>
                          <a:ea typeface="+mn-ea"/>
                          <a:cs typeface="Courier New" panose="02070309020205020404" pitchFamily="49" charset="0"/>
                        </a:rPr>
                        <a:t>show ipv6 interface brief</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Muestra un resumen del estado de todas las interfaces en un dispositivo.</a:t>
                      </a:r>
                    </a:p>
                  </a:txBody>
                  <a:tcPr marL="31750" marR="31750" marT="31750" marB="31750" anchor="ctr"/>
                </a:tc>
                <a:extLst>
                  <a:ext uri="{0D108BD9-81ED-4DB2-BD59-A6C34878D82A}">
                    <a16:rowId xmlns:a16="http://schemas.microsoft.com/office/drawing/2014/main" xmlns="" val="2735387363"/>
                  </a:ext>
                </a:extLst>
              </a:tr>
              <a:tr h="341296">
                <a:tc>
                  <a:txBody>
                    <a:bodyPr/>
                    <a:lstStyle/>
                    <a:p>
                      <a:pPr marL="0" algn="l" defTabSz="685777" rtl="0" eaLnBrk="1" fontAlgn="ctr" latinLnBrk="0" hangingPunct="1"/>
                      <a:r>
                        <a:rPr lang="es-419" sz="1000" b="1" kern="1200">
                          <a:solidFill>
                            <a:srgbClr val="000000"/>
                          </a:solidFill>
                          <a:effectLst/>
                          <a:latin typeface="Courier New" panose="02070309020205020404" pitchFamily="49" charset="0"/>
                          <a:ea typeface="+mn-ea"/>
                          <a:cs typeface="Courier New" panose="02070309020205020404" pitchFamily="49" charset="0"/>
                        </a:rPr>
                        <a:t>show ip route</a:t>
                      </a:r>
                      <a:r>
                        <a:rPr lang="en-CA" sz="1000" b="1" kern="1200" dirty="0">
                          <a:solidFill>
                            <a:srgbClr val="000000"/>
                          </a:solidFill>
                          <a:effectLst/>
                          <a:latin typeface="Courier New" panose="02070309020205020404" pitchFamily="49" charset="0"/>
                          <a:ea typeface="+mn-ea"/>
                          <a:cs typeface="Courier New" panose="02070309020205020404" pitchFamily="49" charset="0"/>
                        </a:rPr>
                        <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s-419" sz="1000" b="1" kern="1200">
                          <a:solidFill>
                            <a:srgbClr val="000000"/>
                          </a:solidFill>
                          <a:effectLst/>
                          <a:latin typeface="Courier New" panose="02070309020205020404" pitchFamily="49" charset="0"/>
                          <a:ea typeface="+mn-ea"/>
                          <a:cs typeface="Courier New" panose="02070309020205020404" pitchFamily="49" charset="0"/>
                        </a:rPr>
                        <a:t>show ipv6 route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Muestra las tablas de routing IPv4 e IPv6 actuales.</a:t>
                      </a:r>
                    </a:p>
                  </a:txBody>
                  <a:tcPr marL="31750" marR="31750" marT="31750" marB="31750" anchor="ctr"/>
                </a:tc>
                <a:extLst>
                  <a:ext uri="{0D108BD9-81ED-4DB2-BD59-A6C34878D82A}">
                    <a16:rowId xmlns:a16="http://schemas.microsoft.com/office/drawing/2014/main" xmlns="" val="1186036008"/>
                  </a:ext>
                </a:extLst>
              </a:tr>
              <a:tr h="273353">
                <a:tc>
                  <a:txBody>
                    <a:bodyPr/>
                    <a:lstStyle/>
                    <a:p>
                      <a:pPr marL="0" algn="l" defTabSz="685777" rtl="0" eaLnBrk="1" fontAlgn="ctr" latinLnBrk="0" hangingPunct="1"/>
                      <a:r>
                        <a:rPr lang="es-419" sz="1000" b="1" kern="1200">
                          <a:solidFill>
                            <a:srgbClr val="000000"/>
                          </a:solidFill>
                          <a:effectLst/>
                          <a:latin typeface="Courier New" panose="02070309020205020404" pitchFamily="49" charset="0"/>
                          <a:ea typeface="+mn-ea"/>
                          <a:cs typeface="Courier New" panose="02070309020205020404" pitchFamily="49" charset="0"/>
                        </a:rPr>
                        <a:t>show protocols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Muestra los estado globales y específicos por interfaz de cualquier protocolo de Capa 3 configurado.</a:t>
                      </a:r>
                    </a:p>
                  </a:txBody>
                  <a:tcPr marL="31750" marR="31750" marT="31750" marB="31750" anchor="ctr"/>
                </a:tc>
                <a:extLst>
                  <a:ext uri="{0D108BD9-81ED-4DB2-BD59-A6C34878D82A}">
                    <a16:rowId xmlns:a16="http://schemas.microsoft.com/office/drawing/2014/main" xmlns="" val="2789815858"/>
                  </a:ext>
                </a:extLst>
              </a:tr>
              <a:tr h="253553">
                <a:tc>
                  <a:txBody>
                    <a:bodyPr/>
                    <a:lstStyle/>
                    <a:p>
                      <a:pPr marL="0" algn="l" defTabSz="685777" rtl="0" eaLnBrk="1" fontAlgn="ctr" latinLnBrk="0" hangingPunct="1"/>
                      <a:r>
                        <a:rPr lang="es-419" sz="1000" b="1" kern="1200" smtClean="0">
                          <a:solidFill>
                            <a:srgbClr val="000000"/>
                          </a:solidFill>
                          <a:effectLst/>
                          <a:latin typeface="Courier New" panose="02070309020205020404" pitchFamily="49" charset="0"/>
                          <a:ea typeface="+mn-ea"/>
                          <a:cs typeface="Courier New" panose="02070309020205020404" pitchFamily="49" charset="0"/>
                        </a:rPr>
                        <a:t>debug</a:t>
                      </a:r>
                      <a:endParaRPr lang="es-419" sz="1000" b="1" kern="1200">
                        <a:solidFill>
                          <a:srgbClr val="000000"/>
                        </a:solidFill>
                        <a:effectLst/>
                        <a:latin typeface="Courier New" panose="02070309020205020404" pitchFamily="49" charset="0"/>
                        <a:ea typeface="+mn-ea"/>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dirty="0">
                          <a:solidFill>
                            <a:srgbClr val="000000"/>
                          </a:solidFill>
                          <a:effectLst/>
                          <a:latin typeface="+mn-lt"/>
                          <a:ea typeface="+mn-ea"/>
                          <a:cs typeface="+mn-cs"/>
                        </a:rPr>
                        <a:t>Muestra una lista de opciones para habilitar o deshabilitar eventos de depuración.</a:t>
                      </a:r>
                    </a:p>
                  </a:txBody>
                  <a:tcPr marL="31750" marR="31750" marT="31750" marB="31750" anchor="ctr"/>
                </a:tc>
                <a:extLst>
                  <a:ext uri="{0D108BD9-81ED-4DB2-BD59-A6C34878D82A}">
                    <a16:rowId xmlns:a16="http://schemas.microsoft.com/office/drawing/2014/main" xmlns="" val="3966803147"/>
                  </a:ext>
                </a:extLst>
              </a:tr>
            </a:tbl>
          </a:graphicData>
        </a:graphic>
      </p:graphicFrame>
    </p:spTree>
    <p:custDataLst>
      <p:tags r:id="rId1"/>
    </p:custDataLst>
    <p:extLst>
      <p:ext uri="{BB962C8B-B14F-4D97-AF65-F5344CB8AC3E}">
        <p14:creationId xmlns:p14="http://schemas.microsoft.com/office/powerpoint/2010/main" xmlns="" val="3915266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de proceso</a:t>
            </a:r>
            <a:r>
              <a:rPr lang="en-US" dirty="0"/>
              <a:t/>
            </a:r>
            <a:br>
              <a:rPr lang="en-US" dirty="0"/>
            </a:br>
            <a:r>
              <a:rPr lang="es-419" sz="2400"/>
              <a:t>Solución de problemas con modelos en capas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574370"/>
          </a:xfrm>
        </p:spPr>
        <p:txBody>
          <a:bodyPr/>
          <a:lstStyle/>
          <a:p>
            <a:pPr marL="0" indent="0" algn="l" rtl="0"/>
            <a:r>
              <a:rPr lang="es-419" sz="1600">
                <a:solidFill>
                  <a:srgbClr val="000000"/>
                </a:solidFill>
              </a:rPr>
              <a:t>Los modelos OSI y TCP/IP se pueden aplicar para aislar los problemas de red cuando durante la solución de problemas. </a:t>
            </a:r>
          </a:p>
        </p:txBody>
      </p:sp>
      <p:sp>
        <p:nvSpPr>
          <p:cNvPr id="5" name="Content Placeholder 3">
            <a:extLst>
              <a:ext uri="{FF2B5EF4-FFF2-40B4-BE49-F238E27FC236}">
                <a16:creationId xmlns:a16="http://schemas.microsoft.com/office/drawing/2014/main" xmlns="" id="{C92CE7DC-0CA8-4337-8499-875108DC262E}"/>
              </a:ext>
            </a:extLst>
          </p:cNvPr>
          <p:cNvSpPr txBox="1">
            <a:spLocks/>
          </p:cNvSpPr>
          <p:nvPr/>
        </p:nvSpPr>
        <p:spPr>
          <a:xfrm>
            <a:off x="431970" y="1684094"/>
            <a:ext cx="3387555" cy="28915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a:solidFill>
                  <a:srgbClr val="000000"/>
                </a:solidFill>
              </a:rPr>
              <a:t>La figura muestra algunos dispositivos comunes y las capas del modelo OSI que se deben examinar durante el proceso de solución de problemas de cada dispositivo.</a:t>
            </a:r>
          </a:p>
        </p:txBody>
      </p:sp>
      <p:pic>
        <p:nvPicPr>
          <p:cNvPr id="2" name="Picture 1">
            <a:extLst>
              <a:ext uri="{FF2B5EF4-FFF2-40B4-BE49-F238E27FC236}">
                <a16:creationId xmlns:a16="http://schemas.microsoft.com/office/drawing/2014/main" xmlns="" id="{AB50092C-8DC9-4A15-A546-B5341C3510B5}"/>
              </a:ext>
            </a:extLst>
          </p:cNvPr>
          <p:cNvPicPr>
            <a:picLocks noChangeAspect="1"/>
          </p:cNvPicPr>
          <p:nvPr/>
        </p:nvPicPr>
        <p:blipFill>
          <a:blip r:embed="rId4"/>
          <a:stretch>
            <a:fillRect/>
          </a:stretch>
        </p:blipFill>
        <p:spPr>
          <a:xfrm>
            <a:off x="3815714" y="1355450"/>
            <a:ext cx="4896314" cy="3361485"/>
          </a:xfrm>
          <a:prstGeom prst="rect">
            <a:avLst/>
          </a:prstGeom>
        </p:spPr>
      </p:pic>
    </p:spTree>
    <p:custDataLst>
      <p:tags r:id="rId1"/>
    </p:custDataLst>
    <p:extLst>
      <p:ext uri="{BB962C8B-B14F-4D97-AF65-F5344CB8AC3E}">
        <p14:creationId xmlns:p14="http://schemas.microsoft.com/office/powerpoint/2010/main" xmlns="" val="22787619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Proceso de solución de probelmas</a:t>
            </a:r>
            <a:r>
              <a:rPr lang="en-US" dirty="0"/>
              <a:t/>
            </a:r>
            <a:br>
              <a:rPr lang="en-US" dirty="0"/>
            </a:br>
            <a:r>
              <a:rPr lang="es-419" sz="2400"/>
              <a:t>Métodos estructurados para la solución de problemas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294112"/>
          </a:xfrm>
        </p:spPr>
        <p:txBody>
          <a:bodyPr/>
          <a:lstStyle/>
          <a:p>
            <a:pPr marL="0" indent="0" algn="l" rtl="0"/>
            <a:r>
              <a:rPr lang="es-419" sz="1600">
                <a:solidFill>
                  <a:srgbClr val="000000"/>
                </a:solidFill>
              </a:rPr>
              <a:t>Los diferentes enfoques de solución de problemas que se pueden utilizar incluyen los siguientes.</a:t>
            </a:r>
          </a:p>
        </p:txBody>
      </p:sp>
      <p:graphicFrame>
        <p:nvGraphicFramePr>
          <p:cNvPr id="2" name="Table 1">
            <a:extLst>
              <a:ext uri="{FF2B5EF4-FFF2-40B4-BE49-F238E27FC236}">
                <a16:creationId xmlns:a16="http://schemas.microsoft.com/office/drawing/2014/main" xmlns="" id="{9F3F09D2-6836-4B12-991C-13C96D03F3E0}"/>
              </a:ext>
            </a:extLst>
          </p:cNvPr>
          <p:cNvGraphicFramePr>
            <a:graphicFrameLocks noGrp="1"/>
          </p:cNvGraphicFramePr>
          <p:nvPr>
            <p:extLst>
              <p:ext uri="{D42A27DB-BD31-4B8C-83A1-F6EECF244321}">
                <p14:modId xmlns:p14="http://schemas.microsoft.com/office/powerpoint/2010/main" xmlns="" val="693289566"/>
              </p:ext>
            </p:extLst>
          </p:nvPr>
        </p:nvGraphicFramePr>
        <p:xfrm>
          <a:off x="333374" y="1457975"/>
          <a:ext cx="8477250" cy="326778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xmlns="" val="1770144010"/>
                    </a:ext>
                  </a:extLst>
                </a:gridCol>
                <a:gridCol w="6838950">
                  <a:extLst>
                    <a:ext uri="{9D8B030D-6E8A-4147-A177-3AD203B41FA5}">
                      <a16:colId xmlns:a16="http://schemas.microsoft.com/office/drawing/2014/main" xmlns="" val="2892143209"/>
                    </a:ext>
                  </a:extLst>
                </a:gridCol>
              </a:tblGrid>
              <a:tr h="354852">
                <a:tc>
                  <a:txBody>
                    <a:bodyPr/>
                    <a:lstStyle/>
                    <a:p>
                      <a:pPr rtl="0"/>
                      <a:r>
                        <a:rPr lang="es-419" sz="1200"/>
                        <a:t>Enfoque para la solución de problemas</a:t>
                      </a:r>
                    </a:p>
                  </a:txBody>
                  <a:tcPr/>
                </a:tc>
                <a:tc>
                  <a:txBody>
                    <a:bodyPr/>
                    <a:lstStyle/>
                    <a:p>
                      <a:pPr rtl="0"/>
                      <a:r>
                        <a:rPr lang="es-419" sz="1200"/>
                        <a:t>Descripción</a:t>
                      </a:r>
                    </a:p>
                  </a:txBody>
                  <a:tcPr anchor="ctr"/>
                </a:tc>
                <a:extLst>
                  <a:ext uri="{0D108BD9-81ED-4DB2-BD59-A6C34878D82A}">
                    <a16:rowId xmlns:a16="http://schemas.microsoft.com/office/drawing/2014/main" xmlns="" val="301804604"/>
                  </a:ext>
                </a:extLst>
              </a:tr>
              <a:tr h="354852">
                <a:tc>
                  <a:txBody>
                    <a:bodyPr/>
                    <a:lstStyle/>
                    <a:p>
                      <a:pPr rtl="0"/>
                      <a:r>
                        <a:rPr lang="es-419" sz="1100" b="1">
                          <a:solidFill>
                            <a:srgbClr val="000000"/>
                          </a:solidFill>
                        </a:rPr>
                        <a:t>Ascendente</a:t>
                      </a:r>
                    </a:p>
                  </a:txBody>
                  <a:tcPr anchor="ctr"/>
                </a:tc>
                <a:tc>
                  <a:txBody>
                    <a:bodyPr/>
                    <a:lstStyle/>
                    <a:p>
                      <a:pPr marL="85725" indent="-85725" rtl="0">
                        <a:buFont typeface="Arial" panose="020B0604020202020204" pitchFamily="34" charset="0"/>
                        <a:buChar char="•"/>
                      </a:pPr>
                      <a:r>
                        <a:rPr lang="es-419" sz="1100" kern="1200" dirty="0">
                          <a:solidFill>
                            <a:srgbClr val="000000"/>
                          </a:solidFill>
                          <a:latin typeface="+mn-lt"/>
                          <a:ea typeface="+mn-ea"/>
                          <a:cs typeface="+mn-cs"/>
                        </a:rPr>
                        <a:t>Es un buen método para usar cuando se sospecha que el problema es físico.</a:t>
                      </a:r>
                    </a:p>
                  </a:txBody>
                  <a:tcPr anchor="ctr"/>
                </a:tc>
                <a:extLst>
                  <a:ext uri="{0D108BD9-81ED-4DB2-BD59-A6C34878D82A}">
                    <a16:rowId xmlns:a16="http://schemas.microsoft.com/office/drawing/2014/main" xmlns="" val="1656234682"/>
                  </a:ext>
                </a:extLst>
              </a:tr>
              <a:tr h="354852">
                <a:tc>
                  <a:txBody>
                    <a:bodyPr/>
                    <a:lstStyle/>
                    <a:p>
                      <a:pPr rtl="0"/>
                      <a:r>
                        <a:rPr lang="es-419" sz="1100" b="1">
                          <a:solidFill>
                            <a:srgbClr val="000000"/>
                          </a:solidFill>
                        </a:rPr>
                        <a:t>Descendente</a:t>
                      </a:r>
                    </a:p>
                  </a:txBody>
                  <a:tcPr anchor="ctr"/>
                </a:tc>
                <a:tc>
                  <a:txBody>
                    <a:bodyPr/>
                    <a:lstStyle/>
                    <a:p>
                      <a:pPr marL="85725" indent="-85725" algn="l" defTabSz="685777" rtl="0" eaLnBrk="1" latinLnBrk="0" hangingPunct="1">
                        <a:buFont typeface="Arial" panose="020B0604020202020204" pitchFamily="34" charset="0"/>
                        <a:buChar char="•"/>
                      </a:pPr>
                      <a:r>
                        <a:rPr lang="es-419" sz="1100" kern="1200">
                          <a:solidFill>
                            <a:srgbClr val="000000"/>
                          </a:solidFill>
                          <a:latin typeface="+mn-lt"/>
                          <a:ea typeface="+mn-ea"/>
                          <a:cs typeface="+mn-cs"/>
                        </a:rPr>
                        <a:t>Use este método para los problemas más simples o cuando crea que el problema está en un software.</a:t>
                      </a:r>
                    </a:p>
                  </a:txBody>
                  <a:tcPr anchor="ctr"/>
                </a:tc>
                <a:extLst>
                  <a:ext uri="{0D108BD9-81ED-4DB2-BD59-A6C34878D82A}">
                    <a16:rowId xmlns:a16="http://schemas.microsoft.com/office/drawing/2014/main" xmlns="" val="258495843"/>
                  </a:ext>
                </a:extLst>
              </a:tr>
              <a:tr h="354852">
                <a:tc>
                  <a:txBody>
                    <a:bodyPr/>
                    <a:lstStyle/>
                    <a:p>
                      <a:pPr rtl="0"/>
                      <a:r>
                        <a:rPr lang="es-419" sz="1100" b="1">
                          <a:solidFill>
                            <a:srgbClr val="000000"/>
                          </a:solidFill>
                        </a:rPr>
                        <a:t>Divide y vencerás</a:t>
                      </a:r>
                    </a:p>
                  </a:txBody>
                  <a:tcPr anchor="ctr"/>
                </a:tc>
                <a:tc>
                  <a:txBody>
                    <a:bodyPr/>
                    <a:lstStyle/>
                    <a:p>
                      <a:pPr marL="85725" indent="-85725" algn="l" defTabSz="685777" rtl="0" eaLnBrk="1" latinLnBrk="0" hangingPunct="1">
                        <a:buFont typeface="Arial" panose="020B0604020202020204" pitchFamily="34" charset="0"/>
                        <a:buChar char="•"/>
                      </a:pPr>
                      <a:r>
                        <a:rPr lang="es-419" sz="1100" kern="1200">
                          <a:solidFill>
                            <a:srgbClr val="000000"/>
                          </a:solidFill>
                          <a:latin typeface="+mn-lt"/>
                          <a:ea typeface="+mn-ea"/>
                          <a:cs typeface="+mn-cs"/>
                        </a:rPr>
                        <a:t>Comience en una capa intermedia (es decir, Capa 3) y realice las pruebas en ambas direcciones desde esa capa.</a:t>
                      </a:r>
                    </a:p>
                  </a:txBody>
                  <a:tcPr anchor="ctr"/>
                </a:tc>
                <a:extLst>
                  <a:ext uri="{0D108BD9-81ED-4DB2-BD59-A6C34878D82A}">
                    <a16:rowId xmlns:a16="http://schemas.microsoft.com/office/drawing/2014/main" xmlns="" val="3794494702"/>
                  </a:ext>
                </a:extLst>
              </a:tr>
              <a:tr h="354852">
                <a:tc>
                  <a:txBody>
                    <a:bodyPr/>
                    <a:lstStyle/>
                    <a:p>
                      <a:pPr rtl="0"/>
                      <a:r>
                        <a:rPr lang="es-419" sz="1100" b="1">
                          <a:solidFill>
                            <a:srgbClr val="000000"/>
                          </a:solidFill>
                        </a:rPr>
                        <a:t>Seguimiento de la ruta</a:t>
                      </a:r>
                    </a:p>
                  </a:txBody>
                  <a:tcPr anchor="ctr"/>
                </a:tc>
                <a:tc>
                  <a:txBody>
                    <a:bodyPr/>
                    <a:lstStyle/>
                    <a:p>
                      <a:pPr marL="85725" indent="-85725" algn="l" defTabSz="685777" rtl="0" eaLnBrk="1" latinLnBrk="0" hangingPunct="1">
                        <a:buFont typeface="Arial" panose="020B0604020202020204" pitchFamily="34" charset="0"/>
                        <a:buChar char="•"/>
                      </a:pPr>
                      <a:r>
                        <a:rPr lang="es-419" sz="1100" kern="1200">
                          <a:solidFill>
                            <a:srgbClr val="000000"/>
                          </a:solidFill>
                          <a:latin typeface="+mn-lt"/>
                          <a:ea typeface="+mn-ea"/>
                          <a:cs typeface="+mn-cs"/>
                        </a:rPr>
                        <a:t>Se utiliza para descubrir la ruta de tráfico real de origen a destino para reducir el alcance de la solución de problemas. </a:t>
                      </a:r>
                    </a:p>
                  </a:txBody>
                  <a:tcPr anchor="ctr"/>
                </a:tc>
                <a:extLst>
                  <a:ext uri="{0D108BD9-81ED-4DB2-BD59-A6C34878D82A}">
                    <a16:rowId xmlns:a16="http://schemas.microsoft.com/office/drawing/2014/main" xmlns="" val="4234686385"/>
                  </a:ext>
                </a:extLst>
              </a:tr>
              <a:tr h="354852">
                <a:tc>
                  <a:txBody>
                    <a:bodyPr/>
                    <a:lstStyle/>
                    <a:p>
                      <a:pPr rtl="0"/>
                      <a:r>
                        <a:rPr lang="es-419" sz="1100" b="1">
                          <a:solidFill>
                            <a:srgbClr val="000000"/>
                          </a:solidFill>
                        </a:rPr>
                        <a:t>Sustitución</a:t>
                      </a:r>
                    </a:p>
                  </a:txBody>
                  <a:tcPr anchor="ctr"/>
                </a:tc>
                <a:tc>
                  <a:txBody>
                    <a:bodyPr/>
                    <a:lstStyle/>
                    <a:p>
                      <a:pPr marL="85725" indent="-85725" algn="l" defTabSz="685777" rtl="0" eaLnBrk="1" latinLnBrk="0" hangingPunct="1">
                        <a:buFont typeface="Arial" panose="020B0604020202020204" pitchFamily="34" charset="0"/>
                        <a:buChar char="•"/>
                      </a:pPr>
                      <a:r>
                        <a:rPr lang="es-419" sz="1100" kern="1200">
                          <a:solidFill>
                            <a:srgbClr val="000000"/>
                          </a:solidFill>
                          <a:latin typeface="+mn-lt"/>
                          <a:ea typeface="+mn-ea"/>
                          <a:cs typeface="+mn-cs"/>
                        </a:rPr>
                        <a:t>Intercambia físicamente un dispositivo sospechoso problemático por uno conocido y funcional. </a:t>
                      </a:r>
                    </a:p>
                  </a:txBody>
                  <a:tcPr anchor="ctr"/>
                </a:tc>
                <a:extLst>
                  <a:ext uri="{0D108BD9-81ED-4DB2-BD59-A6C34878D82A}">
                    <a16:rowId xmlns:a16="http://schemas.microsoft.com/office/drawing/2014/main" xmlns="" val="253194837"/>
                  </a:ext>
                </a:extLst>
              </a:tr>
              <a:tr h="354852">
                <a:tc>
                  <a:txBody>
                    <a:bodyPr/>
                    <a:lstStyle/>
                    <a:p>
                      <a:pPr rtl="0"/>
                      <a:r>
                        <a:rPr lang="es-419" sz="1100" b="1">
                          <a:solidFill>
                            <a:srgbClr val="000000"/>
                          </a:solidFill>
                        </a:rPr>
                        <a:t>Comparación</a:t>
                      </a:r>
                    </a:p>
                  </a:txBody>
                  <a:tcPr anchor="ctr"/>
                </a:tc>
                <a:tc>
                  <a:txBody>
                    <a:bodyPr/>
                    <a:lstStyle/>
                    <a:p>
                      <a:pPr marL="85725" indent="-85725" algn="l" defTabSz="685777" rtl="0" eaLnBrk="1" latinLnBrk="0" hangingPunct="1">
                        <a:buFont typeface="Arial" panose="020B0604020202020204" pitchFamily="34" charset="0"/>
                        <a:buChar char="•"/>
                      </a:pPr>
                      <a:r>
                        <a:rPr lang="es-419" sz="1100" kern="1200">
                          <a:solidFill>
                            <a:srgbClr val="000000"/>
                          </a:solidFill>
                          <a:latin typeface="+mn-lt"/>
                          <a:ea typeface="+mn-ea"/>
                          <a:cs typeface="+mn-cs"/>
                        </a:rPr>
                        <a:t>Intenta resolver el problema comparando un elemento no operativo con el que funciona. </a:t>
                      </a:r>
                    </a:p>
                  </a:txBody>
                  <a:tcPr anchor="ctr"/>
                </a:tc>
                <a:extLst>
                  <a:ext uri="{0D108BD9-81ED-4DB2-BD59-A6C34878D82A}">
                    <a16:rowId xmlns:a16="http://schemas.microsoft.com/office/drawing/2014/main" xmlns="" val="2005758700"/>
                  </a:ext>
                </a:extLst>
              </a:tr>
              <a:tr h="354852">
                <a:tc>
                  <a:txBody>
                    <a:bodyPr/>
                    <a:lstStyle/>
                    <a:p>
                      <a:pPr rtl="0"/>
                      <a:r>
                        <a:rPr lang="es-419" sz="1100" b="1">
                          <a:solidFill>
                            <a:srgbClr val="000000"/>
                          </a:solidFill>
                        </a:rPr>
                        <a:t>Deducción informada</a:t>
                      </a:r>
                    </a:p>
                  </a:txBody>
                  <a:tcPr anchor="ctr"/>
                </a:tc>
                <a:tc>
                  <a:txBody>
                    <a:bodyPr/>
                    <a:lstStyle/>
                    <a:p>
                      <a:pPr marL="85725" indent="-85725" algn="l" defTabSz="685777" rtl="0" eaLnBrk="1" latinLnBrk="0" hangingPunct="1">
                        <a:buFont typeface="Arial" panose="020B0604020202020204" pitchFamily="34" charset="0"/>
                        <a:buChar char="•"/>
                      </a:pPr>
                      <a:r>
                        <a:rPr lang="es-419" sz="1100" kern="1200" dirty="0">
                          <a:solidFill>
                            <a:srgbClr val="000000"/>
                          </a:solidFill>
                          <a:latin typeface="+mn-lt"/>
                          <a:ea typeface="+mn-ea"/>
                          <a:cs typeface="+mn-cs"/>
                        </a:rPr>
                        <a:t>El éxito de este método varía en función de su experiencia y capacidad de solución de problemas.</a:t>
                      </a:r>
                    </a:p>
                  </a:txBody>
                  <a:tcPr anchor="ctr"/>
                </a:tc>
                <a:extLst>
                  <a:ext uri="{0D108BD9-81ED-4DB2-BD59-A6C34878D82A}">
                    <a16:rowId xmlns:a16="http://schemas.microsoft.com/office/drawing/2014/main" xmlns="" val="2816975240"/>
                  </a:ext>
                </a:extLst>
              </a:tr>
            </a:tbl>
          </a:graphicData>
        </a:graphic>
      </p:graphicFrame>
    </p:spTree>
    <p:custDataLst>
      <p:tags r:id="rId1"/>
    </p:custDataLst>
    <p:extLst>
      <p:ext uri="{BB962C8B-B14F-4D97-AF65-F5344CB8AC3E}">
        <p14:creationId xmlns:p14="http://schemas.microsoft.com/office/powerpoint/2010/main" xmlns="" val="41831607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48768"/>
            <a:ext cx="8345488" cy="731837"/>
          </a:xfrm>
        </p:spPr>
        <p:txBody>
          <a:bodyPr/>
          <a:lstStyle/>
          <a:p>
            <a:pPr rtl="0"/>
            <a:r>
              <a:rPr lang="es-419" sz="1600" dirty="0"/>
              <a:t>Procesos de solución de problemas</a:t>
            </a:r>
            <a:r>
              <a:rPr lang="en-US" dirty="0"/>
              <a:t/>
            </a:r>
            <a:br>
              <a:rPr lang="en-US" dirty="0"/>
            </a:br>
            <a:r>
              <a:rPr lang="es-419" sz="2400" dirty="0"/>
              <a:t>Pautas para seleccionar un método de solución de problemas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4682954" cy="3073946"/>
          </a:xfrm>
        </p:spPr>
        <p:txBody>
          <a:bodyPr/>
          <a:lstStyle/>
          <a:p>
            <a:pPr marL="0" indent="0" algn="l" rtl="0"/>
            <a:r>
              <a:rPr lang="es-419" sz="1600">
                <a:solidFill>
                  <a:srgbClr val="000000"/>
                </a:solidFill>
              </a:rPr>
              <a:t>Para resolver rápidamente los problemas de una red, tómese el tiempo para seleccionar el método más eficaz de resolución de problemas de red.</a:t>
            </a:r>
          </a:p>
          <a:p>
            <a:pPr marL="0" indent="0" algn="l"/>
            <a:endParaRPr lang="en-CA" sz="1600" dirty="0">
              <a:solidFill>
                <a:srgbClr val="000000"/>
              </a:solidFill>
            </a:endParaRPr>
          </a:p>
          <a:p>
            <a:pPr marL="285750" indent="-285750" algn="l" rtl="0">
              <a:buFont typeface="Arial" panose="020B0604020202020204" pitchFamily="34" charset="0"/>
              <a:buChar char="•"/>
            </a:pPr>
            <a:r>
              <a:rPr lang="es-419" sz="1600">
                <a:solidFill>
                  <a:srgbClr val="000000"/>
                </a:solidFill>
              </a:rPr>
              <a:t>La figura ilustra qué método se podría utilizar cuando se descubre un cierto tipo de problema.</a:t>
            </a:r>
          </a:p>
          <a:p>
            <a:pPr marL="285750" indent="-285750" algn="l" rtl="0">
              <a:buFont typeface="Arial" panose="020B0604020202020204" pitchFamily="34" charset="0"/>
              <a:buChar char="•"/>
            </a:pPr>
            <a:r>
              <a:rPr lang="es-419" sz="1600">
                <a:solidFill>
                  <a:srgbClr val="000000"/>
                </a:solidFill>
              </a:rPr>
              <a:t>Solución de problemas es una habilidad que se desarrolla al hacerlo. </a:t>
            </a:r>
          </a:p>
          <a:p>
            <a:pPr marL="285750" indent="-285750" algn="l" rtl="0">
              <a:buFont typeface="Arial" panose="020B0604020202020204" pitchFamily="34" charset="0"/>
              <a:buChar char="•"/>
            </a:pPr>
            <a:r>
              <a:rPr lang="es-419" sz="1600">
                <a:solidFill>
                  <a:srgbClr val="000000"/>
                </a:solidFill>
              </a:rPr>
              <a:t>Cada problema de red que identifique y resuelva se añade a su conjunto de habilidades.</a:t>
            </a:r>
          </a:p>
          <a:p>
            <a:pPr marL="0" indent="0" algn="l"/>
            <a:endParaRPr lang="en-CA" sz="1600" dirty="0">
              <a:solidFill>
                <a:srgbClr val="000000"/>
              </a:solidFill>
            </a:endParaRP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xmlns="" id="{A306F81F-DE41-4532-BF2E-A94AC0054C31}"/>
              </a:ext>
            </a:extLst>
          </p:cNvPr>
          <p:cNvPicPr>
            <a:picLocks noChangeAspect="1"/>
          </p:cNvPicPr>
          <p:nvPr/>
        </p:nvPicPr>
        <p:blipFill>
          <a:blip r:embed="rId4"/>
          <a:stretch>
            <a:fillRect/>
          </a:stretch>
        </p:blipFill>
        <p:spPr>
          <a:xfrm>
            <a:off x="5324475" y="855418"/>
            <a:ext cx="3733875" cy="3400347"/>
          </a:xfrm>
          <a:prstGeom prst="rect">
            <a:avLst/>
          </a:prstGeom>
        </p:spPr>
      </p:pic>
    </p:spTree>
    <p:custDataLst>
      <p:tags r:id="rId1"/>
    </p:custDataLst>
    <p:extLst>
      <p:ext uri="{BB962C8B-B14F-4D97-AF65-F5344CB8AC3E}">
        <p14:creationId xmlns:p14="http://schemas.microsoft.com/office/powerpoint/2010/main" xmlns="" val="26900631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xmlns=""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solución de problemas de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es-419"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s-419" sz="1600" dirty="0">
                <a:latin typeface="+mn-lt"/>
                <a:ea typeface="Calibri" panose="020F0502020204030204" pitchFamily="34" charset="0"/>
                <a:cs typeface="Calibri" panose="020F0502020204030204" pitchFamily="34" charset="0"/>
              </a:rPr>
              <a:t>Resolver problemas de redes empresariales.</a:t>
            </a:r>
          </a:p>
        </p:txBody>
      </p:sp>
      <p:graphicFrame>
        <p:nvGraphicFramePr>
          <p:cNvPr id="2" name="Table 1">
            <a:extLst>
              <a:ext uri="{FF2B5EF4-FFF2-40B4-BE49-F238E27FC236}">
                <a16:creationId xmlns:a16="http://schemas.microsoft.com/office/drawing/2014/main" xmlns="" id="{E974E1EB-2DBE-496F-B0B0-6C44227DA401}"/>
              </a:ext>
            </a:extLst>
          </p:cNvPr>
          <p:cNvGraphicFramePr>
            <a:graphicFrameLocks noGrp="1"/>
          </p:cNvGraphicFramePr>
          <p:nvPr>
            <p:extLst>
              <p:ext uri="{D42A27DB-BD31-4B8C-83A1-F6EECF244321}">
                <p14:modId xmlns:p14="http://schemas.microsoft.com/office/powerpoint/2010/main" xmlns="" val="1268929626"/>
              </p:ext>
            </p:extLst>
          </p:nvPr>
        </p:nvGraphicFramePr>
        <p:xfrm>
          <a:off x="396000" y="1620000"/>
          <a:ext cx="8328900" cy="3150491"/>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xmlns="" val="1523797708"/>
                    </a:ext>
                  </a:extLst>
                </a:gridCol>
                <a:gridCol w="4208900">
                  <a:extLst>
                    <a:ext uri="{9D8B030D-6E8A-4147-A177-3AD203B41FA5}">
                      <a16:colId xmlns:a16="http://schemas.microsoft.com/office/drawing/2014/main" xmlns="" val="2750207184"/>
                    </a:ext>
                  </a:extLst>
                </a:gridCol>
              </a:tblGrid>
              <a:tr h="216347">
                <a:tc>
                  <a:txBody>
                    <a:bodyPr/>
                    <a:lstStyle/>
                    <a:p>
                      <a:pPr marL="0" marR="0" rtl="0">
                        <a:lnSpc>
                          <a:spcPct val="107000"/>
                        </a:lnSpc>
                        <a:spcBef>
                          <a:spcPts val="0"/>
                        </a:spcBef>
                        <a:spcAft>
                          <a:spcPts val="0"/>
                        </a:spcAft>
                      </a:pPr>
                      <a:r>
                        <a:rPr lang="es-419" sz="1400">
                          <a:effectLst/>
                        </a:rPr>
                        <a:t>Título del tema</a:t>
                      </a:r>
                    </a:p>
                  </a:txBody>
                  <a:tcPr marL="68580" marR="68580" marT="0" marB="0"/>
                </a:tc>
                <a:tc>
                  <a:txBody>
                    <a:bodyPr/>
                    <a:lstStyle/>
                    <a:p>
                      <a:pPr marL="0" marR="0" rtl="0">
                        <a:lnSpc>
                          <a:spcPct val="107000"/>
                        </a:lnSpc>
                        <a:spcBef>
                          <a:spcPts val="0"/>
                        </a:spcBef>
                        <a:spcAft>
                          <a:spcPts val="0"/>
                        </a:spcAft>
                      </a:pPr>
                      <a:r>
                        <a:rPr lang="es-419" sz="1400">
                          <a:effectLst/>
                        </a:rPr>
                        <a:t>Objetivo del tema</a:t>
                      </a:r>
                    </a:p>
                  </a:txBody>
                  <a:tcPr marL="68580" marR="68580" marT="0" marB="0"/>
                </a:tc>
                <a:extLst>
                  <a:ext uri="{0D108BD9-81ED-4DB2-BD59-A6C34878D82A}">
                    <a16:rowId xmlns:a16="http://schemas.microsoft.com/office/drawing/2014/main" xmlns="" val="1874061904"/>
                  </a:ext>
                </a:extLst>
              </a:tr>
              <a:tr h="559340">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Documentación de red</a:t>
                      </a:r>
                    </a:p>
                  </a:txBody>
                  <a:tcPr marL="68580" marR="68580" marT="0" marB="0"/>
                </a:tc>
                <a:tc>
                  <a:txBody>
                    <a:bodyPr/>
                    <a:lstStyle/>
                    <a:p>
                      <a:pPr marL="0" marR="0" rtl="0">
                        <a:lnSpc>
                          <a:spcPct val="107000"/>
                        </a:lnSpc>
                        <a:spcBef>
                          <a:spcPts val="0"/>
                        </a:spcBef>
                        <a:spcAft>
                          <a:spcPts val="0"/>
                        </a:spcAft>
                      </a:pPr>
                      <a:r>
                        <a:rPr lang="es-419" sz="1400" kern="1200" dirty="0">
                          <a:solidFill>
                            <a:srgbClr val="000000"/>
                          </a:solidFill>
                          <a:effectLst/>
                          <a:latin typeface="+mn-lt"/>
                          <a:ea typeface="+mn-ea"/>
                          <a:cs typeface="+mn-cs"/>
                        </a:rPr>
                        <a:t>Explicar la forma en que se elabora y se utiliza la documentación de red para solucionar problemas de red.</a:t>
                      </a:r>
                    </a:p>
                  </a:txBody>
                  <a:tcPr marL="68580" marR="68580" marT="0" marB="0"/>
                </a:tc>
                <a:extLst>
                  <a:ext uri="{0D108BD9-81ED-4DB2-BD59-A6C34878D82A}">
                    <a16:rowId xmlns:a16="http://schemas.microsoft.com/office/drawing/2014/main" xmlns="" val="1646858405"/>
                  </a:ext>
                </a:extLst>
              </a:tr>
              <a:tr h="559340">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Proceso de resolución de problemas</a:t>
                      </a:r>
                    </a:p>
                  </a:txBody>
                  <a:tcPr marL="68580" marR="68580" marT="0" marB="0"/>
                </a:tc>
                <a:tc>
                  <a:txBody>
                    <a:bodyPr/>
                    <a:lstStyle/>
                    <a:p>
                      <a:pPr marL="0" marR="0" rtl="0">
                        <a:lnSpc>
                          <a:spcPct val="107000"/>
                        </a:lnSpc>
                        <a:spcBef>
                          <a:spcPts val="0"/>
                        </a:spcBef>
                        <a:spcAft>
                          <a:spcPts val="0"/>
                        </a:spcAft>
                      </a:pPr>
                      <a:r>
                        <a:rPr lang="es-419" sz="1400" kern="1200" dirty="0">
                          <a:solidFill>
                            <a:srgbClr val="000000"/>
                          </a:solidFill>
                          <a:effectLst/>
                          <a:latin typeface="+mn-lt"/>
                          <a:ea typeface="+mn-ea"/>
                          <a:cs typeface="+mn-cs"/>
                        </a:rPr>
                        <a:t>Comparar los métodos de resolución de problemas que usan un enfoque sistemático, en capas.</a:t>
                      </a:r>
                    </a:p>
                  </a:txBody>
                  <a:tcPr marL="68580" marR="68580" marT="0" marB="0"/>
                </a:tc>
                <a:extLst>
                  <a:ext uri="{0D108BD9-81ED-4DB2-BD59-A6C34878D82A}">
                    <a16:rowId xmlns:a16="http://schemas.microsoft.com/office/drawing/2014/main" xmlns="" val="1435904258"/>
                  </a:ext>
                </a:extLst>
              </a:tr>
              <a:tr h="559340">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Herramientas para la resolución de problemas</a:t>
                      </a:r>
                    </a:p>
                  </a:txBody>
                  <a:tcPr marL="68580" marR="68580" marT="0" marB="0"/>
                </a:tc>
                <a:tc>
                  <a:txBody>
                    <a:bodyPr/>
                    <a:lstStyle/>
                    <a:p>
                      <a:pPr marL="0" marR="0" rtl="0">
                        <a:lnSpc>
                          <a:spcPct val="107000"/>
                        </a:lnSpc>
                        <a:spcBef>
                          <a:spcPts val="0"/>
                        </a:spcBef>
                        <a:spcAft>
                          <a:spcPts val="0"/>
                        </a:spcAft>
                      </a:pPr>
                      <a:r>
                        <a:rPr lang="es-419" sz="1400" kern="1200" dirty="0">
                          <a:solidFill>
                            <a:srgbClr val="000000"/>
                          </a:solidFill>
                          <a:effectLst/>
                          <a:latin typeface="+mn-lt"/>
                          <a:ea typeface="+mn-ea"/>
                          <a:cs typeface="+mn-cs"/>
                        </a:rPr>
                        <a:t>Describir las diferentes herramientas para la resolución de problemas de redes.</a:t>
                      </a:r>
                    </a:p>
                  </a:txBody>
                  <a:tcPr marL="68580" marR="68580" marT="0" marB="0"/>
                </a:tc>
                <a:extLst>
                  <a:ext uri="{0D108BD9-81ED-4DB2-BD59-A6C34878D82A}">
                    <a16:rowId xmlns:a16="http://schemas.microsoft.com/office/drawing/2014/main" xmlns="" val="581345525"/>
                  </a:ext>
                </a:extLst>
              </a:tr>
              <a:tr h="559340">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Síntomas y causas de los problemas de red</a:t>
                      </a:r>
                    </a:p>
                  </a:txBody>
                  <a:tcPr marL="68580" marR="68580" marT="0" marB="0"/>
                </a:tc>
                <a:tc>
                  <a:txBody>
                    <a:bodyPr/>
                    <a:lstStyle/>
                    <a:p>
                      <a:pPr marL="0" marR="0" rtl="0">
                        <a:lnSpc>
                          <a:spcPct val="107000"/>
                        </a:lnSpc>
                        <a:spcBef>
                          <a:spcPts val="0"/>
                        </a:spcBef>
                        <a:spcAft>
                          <a:spcPts val="0"/>
                        </a:spcAft>
                      </a:pPr>
                      <a:r>
                        <a:rPr lang="es-419" sz="1400" kern="1200" dirty="0">
                          <a:solidFill>
                            <a:srgbClr val="000000"/>
                          </a:solidFill>
                          <a:effectLst/>
                          <a:latin typeface="+mn-lt"/>
                          <a:ea typeface="+mn-ea"/>
                          <a:cs typeface="+mn-cs"/>
                        </a:rPr>
                        <a:t>Determinar los síntomas y las causas de los problemas de red mediante un modelo en capas.</a:t>
                      </a:r>
                    </a:p>
                  </a:txBody>
                  <a:tcPr marL="68580" marR="68580" marT="0" marB="0"/>
                </a:tc>
                <a:extLst>
                  <a:ext uri="{0D108BD9-81ED-4DB2-BD59-A6C34878D82A}">
                    <a16:rowId xmlns:a16="http://schemas.microsoft.com/office/drawing/2014/main" xmlns="" val="725451415"/>
                  </a:ext>
                </a:extLst>
              </a:tr>
              <a:tr h="559340">
                <a:tc>
                  <a:txBody>
                    <a:bodyPr/>
                    <a:lstStyle/>
                    <a:p>
                      <a:pPr marL="0" marR="0" rtl="0">
                        <a:lnSpc>
                          <a:spcPct val="107000"/>
                        </a:lnSpc>
                        <a:spcBef>
                          <a:spcPts val="0"/>
                        </a:spcBef>
                        <a:spcAft>
                          <a:spcPts val="0"/>
                        </a:spcAft>
                      </a:pPr>
                      <a:r>
                        <a:rPr lang="es-419" sz="1400">
                          <a:effectLst/>
                          <a:latin typeface="+mn-lt"/>
                          <a:ea typeface="Calibri" panose="020F0502020204030204" pitchFamily="34" charset="0"/>
                          <a:cs typeface="Times New Roman" panose="02020603050405020304" pitchFamily="18" charset="0"/>
                        </a:rPr>
                        <a:t>Resolución de problemas de conectividad IP</a:t>
                      </a:r>
                    </a:p>
                  </a:txBody>
                  <a:tcPr marL="68580" marR="68580" marT="0" marB="0"/>
                </a:tc>
                <a:tc>
                  <a:txBody>
                    <a:bodyPr/>
                    <a:lstStyle/>
                    <a:p>
                      <a:pPr marL="0" marR="0" rtl="0">
                        <a:lnSpc>
                          <a:spcPct val="107000"/>
                        </a:lnSpc>
                        <a:spcBef>
                          <a:spcPts val="0"/>
                        </a:spcBef>
                        <a:spcAft>
                          <a:spcPts val="0"/>
                        </a:spcAft>
                      </a:pPr>
                      <a:r>
                        <a:rPr lang="es-419" sz="1400" kern="1200" dirty="0">
                          <a:solidFill>
                            <a:srgbClr val="000000"/>
                          </a:solidFill>
                          <a:effectLst/>
                          <a:latin typeface="+mn-lt"/>
                          <a:ea typeface="+mn-ea"/>
                          <a:cs typeface="+mn-cs"/>
                        </a:rPr>
                        <a:t>Solucionar problemas de una red mediante un modelo en capas.</a:t>
                      </a:r>
                    </a:p>
                  </a:txBody>
                  <a:tcPr marL="68580" marR="68580" marT="0" marB="0"/>
                </a:tc>
                <a:extLst>
                  <a:ext uri="{0D108BD9-81ED-4DB2-BD59-A6C34878D82A}">
                    <a16:rowId xmlns:a16="http://schemas.microsoft.com/office/drawing/2014/main" xmlns="" val="1466743546"/>
                  </a:ext>
                </a:extLst>
              </a:tr>
            </a:tbl>
          </a:graphicData>
        </a:graphic>
      </p:graphicFrame>
    </p:spTree>
    <p:custDataLst>
      <p:tags r:id="rId1"/>
    </p:custDataLst>
    <p:extLst>
      <p:ext uri="{BB962C8B-B14F-4D97-AF65-F5344CB8AC3E}">
        <p14:creationId xmlns:p14="http://schemas.microsoft.com/office/powerpoint/2010/main" xmlns="" val="945709179"/>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12.3 Proceso de solución de problemas</a:t>
            </a:r>
          </a:p>
        </p:txBody>
      </p:sp>
    </p:spTree>
    <p:custDataLst>
      <p:tags r:id="rId1"/>
    </p:custDataLst>
    <p:extLst>
      <p:ext uri="{BB962C8B-B14F-4D97-AF65-F5344CB8AC3E}">
        <p14:creationId xmlns:p14="http://schemas.microsoft.com/office/powerpoint/2010/main" xmlns="" val="135139007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solución de problemas</a:t>
            </a:r>
            <a:r>
              <a:rPr lang="en-US" dirty="0"/>
              <a:t/>
            </a:r>
            <a:br>
              <a:rPr lang="en-US" dirty="0"/>
            </a:br>
            <a:r>
              <a:rPr lang="es-419" sz="2400"/>
              <a:t>Herramientas para la solución de problemas de software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77079"/>
          </a:xfrm>
        </p:spPr>
        <p:txBody>
          <a:bodyPr/>
          <a:lstStyle/>
          <a:p>
            <a:pPr marL="0" indent="0" algn="l" rtl="0"/>
            <a:r>
              <a:rPr lang="es-419" sz="1600">
                <a:solidFill>
                  <a:srgbClr val="000000"/>
                </a:solidFill>
              </a:rPr>
              <a:t>Algunas herramientas para la solución de problemas de software incluyen las siguientes:</a:t>
            </a:r>
          </a:p>
        </p:txBody>
      </p:sp>
      <p:graphicFrame>
        <p:nvGraphicFramePr>
          <p:cNvPr id="5" name="Table 4">
            <a:extLst>
              <a:ext uri="{FF2B5EF4-FFF2-40B4-BE49-F238E27FC236}">
                <a16:creationId xmlns:a16="http://schemas.microsoft.com/office/drawing/2014/main" xmlns="" id="{854885A9-ED3C-48E3-A4DC-F73D8909EF9C}"/>
              </a:ext>
            </a:extLst>
          </p:cNvPr>
          <p:cNvGraphicFramePr>
            <a:graphicFrameLocks noGrp="1"/>
          </p:cNvGraphicFramePr>
          <p:nvPr>
            <p:extLst>
              <p:ext uri="{D42A27DB-BD31-4B8C-83A1-F6EECF244321}">
                <p14:modId xmlns:p14="http://schemas.microsoft.com/office/powerpoint/2010/main" xmlns="" val="2826158118"/>
              </p:ext>
            </p:extLst>
          </p:nvPr>
        </p:nvGraphicFramePr>
        <p:xfrm>
          <a:off x="609600" y="1638301"/>
          <a:ext cx="8102428" cy="2890520"/>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xmlns="" val="217029517"/>
                    </a:ext>
                  </a:extLst>
                </a:gridCol>
                <a:gridCol w="6454603">
                  <a:extLst>
                    <a:ext uri="{9D8B030D-6E8A-4147-A177-3AD203B41FA5}">
                      <a16:colId xmlns:a16="http://schemas.microsoft.com/office/drawing/2014/main" xmlns="" val="1252993372"/>
                    </a:ext>
                  </a:extLst>
                </a:gridCol>
              </a:tblGrid>
              <a:tr h="361949">
                <a:tc>
                  <a:txBody>
                    <a:bodyPr/>
                    <a:lstStyle/>
                    <a:p>
                      <a:pPr algn="l" rtl="0" fontAlgn="ctr"/>
                      <a:r>
                        <a:rPr lang="es-419" sz="1200" b="1">
                          <a:effectLst/>
                        </a:rPr>
                        <a:t>Herramienta de software</a:t>
                      </a:r>
                    </a:p>
                  </a:txBody>
                  <a:tcPr marL="31750" marR="31750" marT="31750" marB="31750" anchor="ctr"/>
                </a:tc>
                <a:tc>
                  <a:txBody>
                    <a:bodyPr/>
                    <a:lstStyle/>
                    <a:p>
                      <a:pPr algn="l" rtl="0" fontAlgn="ctr"/>
                      <a:r>
                        <a:rPr lang="es-419" sz="1200" b="1">
                          <a:effectLst/>
                        </a:rPr>
                        <a:t>Descripción</a:t>
                      </a:r>
                    </a:p>
                  </a:txBody>
                  <a:tcPr marL="31750" marR="31750" marT="31750" marB="31750" anchor="ctr"/>
                </a:tc>
                <a:extLst>
                  <a:ext uri="{0D108BD9-81ED-4DB2-BD59-A6C34878D82A}">
                    <a16:rowId xmlns:a16="http://schemas.microsoft.com/office/drawing/2014/main" xmlns="" val="3439792799"/>
                  </a:ext>
                </a:extLst>
              </a:tr>
              <a:tr h="608816">
                <a:tc>
                  <a:txBody>
                    <a:bodyPr/>
                    <a:lstStyle/>
                    <a:p>
                      <a:pPr rtl="0" fontAlgn="ctr"/>
                      <a:r>
                        <a:rPr lang="es-419" sz="1100" b="1">
                          <a:solidFill>
                            <a:srgbClr val="000000"/>
                          </a:solidFill>
                          <a:effectLst/>
                        </a:rPr>
                        <a:t>Herramientas del sistema de administración de red (NMS)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Software de red incluye las herramientas de monitoreo a nivel de los dispositivos, configuración y administración de fallas.</a:t>
                      </a:r>
                    </a:p>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Estas herramientas se pueden usar para investigar y corregir los problemas de red.</a:t>
                      </a:r>
                    </a:p>
                  </a:txBody>
                  <a:tcPr marL="31750" marR="31750" marT="31750" marB="31750" anchor="ctr"/>
                </a:tc>
                <a:extLst>
                  <a:ext uri="{0D108BD9-81ED-4DB2-BD59-A6C34878D82A}">
                    <a16:rowId xmlns:a16="http://schemas.microsoft.com/office/drawing/2014/main" xmlns="" val="1501185609"/>
                  </a:ext>
                </a:extLst>
              </a:tr>
              <a:tr h="650968">
                <a:tc>
                  <a:txBody>
                    <a:bodyPr/>
                    <a:lstStyle/>
                    <a:p>
                      <a:pPr rtl="0" fontAlgn="ctr"/>
                      <a:r>
                        <a:rPr lang="es-419" sz="1100" b="1">
                          <a:solidFill>
                            <a:srgbClr val="000000"/>
                          </a:solidFill>
                          <a:effectLst/>
                        </a:rPr>
                        <a:t>Base de conocimientos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Las bases de conocimientos en línea de los proveedores de dispositivos de red se volvieron fuentes de información indispensables. </a:t>
                      </a:r>
                    </a:p>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Cuando las bases de conocimientos de los proveedores se combinan con motores de búsqueda de Internet, los administradores de red tienen acceso a una vasta fuente de información fundada en la experiencia.</a:t>
                      </a:r>
                    </a:p>
                  </a:txBody>
                  <a:tcPr marL="31750" marR="31750" marT="31750" marB="31750" anchor="ctr"/>
                </a:tc>
                <a:extLst>
                  <a:ext uri="{0D108BD9-81ED-4DB2-BD59-A6C34878D82A}">
                    <a16:rowId xmlns:a16="http://schemas.microsoft.com/office/drawing/2014/main" xmlns="" val="2269619013"/>
                  </a:ext>
                </a:extLst>
              </a:tr>
              <a:tr h="650968">
                <a:tc>
                  <a:txBody>
                    <a:bodyPr/>
                    <a:lstStyle/>
                    <a:p>
                      <a:pPr rtl="0" fontAlgn="ctr"/>
                      <a:r>
                        <a:rPr lang="es-419" sz="1100" b="1">
                          <a:solidFill>
                            <a:srgbClr val="000000"/>
                          </a:solidFill>
                          <a:effectLst/>
                        </a:rPr>
                        <a:t>Herramientas de línea de base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Hay numerosas herramientas disponibles para automatizar la documentación de red y el proceso de línea de base. </a:t>
                      </a:r>
                    </a:p>
                    <a:p>
                      <a:pPr marL="85725" indent="-85725" algn="l" defTabSz="685777" rtl="0" eaLnBrk="1" fontAlgn="ctr" latinLnBrk="0" hangingPunct="1">
                        <a:buFont typeface="Arial" panose="020B0604020202020204" pitchFamily="34" charset="0"/>
                        <a:buChar char="•"/>
                      </a:pPr>
                      <a:r>
                        <a:rPr lang="es-419" sz="1050" b="0" kern="1200">
                          <a:solidFill>
                            <a:srgbClr val="000000"/>
                          </a:solidFill>
                          <a:effectLst/>
                          <a:latin typeface="+mn-lt"/>
                          <a:ea typeface="+mn-ea"/>
                          <a:cs typeface="+mn-cs"/>
                        </a:rPr>
                        <a:t>Las herramientas de línea de base pueden ayudar con tareas habituales como diagramas de red, actualizar el registro de software y hardware de una red y medir de forma rentable la línea de base de uso de ancho de banda de la red.</a:t>
                      </a:r>
                    </a:p>
                  </a:txBody>
                  <a:tcPr marL="31750" marR="31750" marT="31750" marB="31750" anchor="ctr"/>
                </a:tc>
                <a:extLst>
                  <a:ext uri="{0D108BD9-81ED-4DB2-BD59-A6C34878D82A}">
                    <a16:rowId xmlns:a16="http://schemas.microsoft.com/office/drawing/2014/main" xmlns="" val="4186411143"/>
                  </a:ext>
                </a:extLst>
              </a:tr>
            </a:tbl>
          </a:graphicData>
        </a:graphic>
      </p:graphicFrame>
    </p:spTree>
    <p:custDataLst>
      <p:tags r:id="rId1"/>
    </p:custDataLst>
    <p:extLst>
      <p:ext uri="{BB962C8B-B14F-4D97-AF65-F5344CB8AC3E}">
        <p14:creationId xmlns:p14="http://schemas.microsoft.com/office/powerpoint/2010/main" xmlns="" val="994679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solución de problema</a:t>
            </a:r>
            <a:r>
              <a:rPr lang="en-US" dirty="0"/>
              <a:t/>
            </a:r>
            <a:br>
              <a:rPr lang="en-US" dirty="0"/>
            </a:br>
            <a:r>
              <a:rPr lang="es-419" sz="2400"/>
              <a:t>Analizador de protocolos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2711279" cy="3073946"/>
          </a:xfrm>
        </p:spPr>
        <p:txBody>
          <a:bodyPr/>
          <a:lstStyle/>
          <a:p>
            <a:pPr marL="0" indent="0" algn="l" rtl="0"/>
            <a:r>
              <a:rPr lang="es-419" sz="1600">
                <a:solidFill>
                  <a:srgbClr val="000000"/>
                </a:solidFill>
              </a:rPr>
              <a:t>Un analizador de protocolos puede capturar y mostrar la capa física a la información de capa de aplicación contenida en un paquete.</a:t>
            </a:r>
          </a:p>
          <a:p>
            <a:pPr marL="0" indent="0" algn="l"/>
            <a:endParaRPr lang="en-CA" sz="1600" dirty="0">
              <a:solidFill>
                <a:srgbClr val="000000"/>
              </a:solidFill>
            </a:endParaRPr>
          </a:p>
          <a:p>
            <a:pPr marL="0" indent="0" algn="l" rtl="0"/>
            <a:r>
              <a:rPr lang="es-419" sz="1600">
                <a:solidFill>
                  <a:srgbClr val="000000"/>
                </a:solidFill>
              </a:rPr>
              <a:t>Los analizadores de protocolos, como Wireshark, pueden ayudar a resolver problemas de rendimiento de la red.</a:t>
            </a:r>
          </a:p>
        </p:txBody>
      </p:sp>
      <p:pic>
        <p:nvPicPr>
          <p:cNvPr id="5" name="Picture 4">
            <a:extLst>
              <a:ext uri="{FF2B5EF4-FFF2-40B4-BE49-F238E27FC236}">
                <a16:creationId xmlns:a16="http://schemas.microsoft.com/office/drawing/2014/main" xmlns="" id="{D37B1248-B074-416F-B646-520FE2FA413B}"/>
              </a:ext>
            </a:extLst>
          </p:cNvPr>
          <p:cNvPicPr>
            <a:picLocks noChangeAspect="1"/>
          </p:cNvPicPr>
          <p:nvPr/>
        </p:nvPicPr>
        <p:blipFill>
          <a:blip r:embed="rId4"/>
          <a:stretch>
            <a:fillRect/>
          </a:stretch>
        </p:blipFill>
        <p:spPr>
          <a:xfrm>
            <a:off x="3124521" y="855419"/>
            <a:ext cx="5857553" cy="3650862"/>
          </a:xfrm>
          <a:prstGeom prst="rect">
            <a:avLst/>
          </a:prstGeom>
        </p:spPr>
      </p:pic>
    </p:spTree>
    <p:custDataLst>
      <p:tags r:id="rId1"/>
    </p:custDataLst>
    <p:extLst>
      <p:ext uri="{BB962C8B-B14F-4D97-AF65-F5344CB8AC3E}">
        <p14:creationId xmlns:p14="http://schemas.microsoft.com/office/powerpoint/2010/main" xmlns="" val="41490643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solución de problemas</a:t>
            </a:r>
            <a:r>
              <a:rPr lang="en-US" dirty="0"/>
              <a:t/>
            </a:r>
            <a:br>
              <a:rPr lang="en-US" dirty="0"/>
            </a:br>
            <a:r>
              <a:rPr lang="es-419" sz="2400"/>
              <a:t>Herramientas para la solución de problemas de hardware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294112"/>
          </a:xfrm>
        </p:spPr>
        <p:txBody>
          <a:bodyPr/>
          <a:lstStyle/>
          <a:p>
            <a:pPr marL="0" indent="0" algn="l" rtl="0"/>
            <a:r>
              <a:rPr lang="es-419" sz="1600">
                <a:solidFill>
                  <a:srgbClr val="000000"/>
                </a:solidFill>
              </a:rPr>
              <a:t>Hay varios tipos de herramientas de solución de problemas de hardware.</a:t>
            </a:r>
          </a:p>
        </p:txBody>
      </p:sp>
      <p:graphicFrame>
        <p:nvGraphicFramePr>
          <p:cNvPr id="5" name="Table 4">
            <a:extLst>
              <a:ext uri="{FF2B5EF4-FFF2-40B4-BE49-F238E27FC236}">
                <a16:creationId xmlns:a16="http://schemas.microsoft.com/office/drawing/2014/main" xmlns="" id="{8850CEB0-36C1-4F1F-86E8-EC43EBF0C673}"/>
              </a:ext>
            </a:extLst>
          </p:cNvPr>
          <p:cNvGraphicFramePr>
            <a:graphicFrameLocks noGrp="1"/>
          </p:cNvGraphicFramePr>
          <p:nvPr>
            <p:extLst>
              <p:ext uri="{D42A27DB-BD31-4B8C-83A1-F6EECF244321}">
                <p14:modId xmlns:p14="http://schemas.microsoft.com/office/powerpoint/2010/main" xmlns="" val="2284455932"/>
              </p:ext>
            </p:extLst>
          </p:nvPr>
        </p:nvGraphicFramePr>
        <p:xfrm>
          <a:off x="603115" y="1214135"/>
          <a:ext cx="8613603" cy="2962563"/>
        </p:xfrm>
        <a:graphic>
          <a:graphicData uri="http://schemas.openxmlformats.org/drawingml/2006/table">
            <a:tbl>
              <a:tblPr firstRow="1" bandRow="1">
                <a:tableStyleId>{5C22544A-7EE6-4342-B048-85BDC9FD1C3A}</a:tableStyleId>
              </a:tblPr>
              <a:tblGrid>
                <a:gridCol w="2159000">
                  <a:extLst>
                    <a:ext uri="{9D8B030D-6E8A-4147-A177-3AD203B41FA5}">
                      <a16:colId xmlns:a16="http://schemas.microsoft.com/office/drawing/2014/main" xmlns="" val="217029517"/>
                    </a:ext>
                  </a:extLst>
                </a:gridCol>
                <a:gridCol w="6454603">
                  <a:extLst>
                    <a:ext uri="{9D8B030D-6E8A-4147-A177-3AD203B41FA5}">
                      <a16:colId xmlns:a16="http://schemas.microsoft.com/office/drawing/2014/main" xmlns="" val="1252993372"/>
                    </a:ext>
                  </a:extLst>
                </a:gridCol>
              </a:tblGrid>
              <a:tr h="420753">
                <a:tc>
                  <a:txBody>
                    <a:bodyPr/>
                    <a:lstStyle/>
                    <a:p>
                      <a:pPr algn="l" rtl="0" fontAlgn="ctr"/>
                      <a:r>
                        <a:rPr lang="es-419" sz="1200" b="1" dirty="0">
                          <a:effectLst/>
                        </a:rPr>
                        <a:t>Herramientas para hardware</a:t>
                      </a:r>
                    </a:p>
                  </a:txBody>
                  <a:tcPr marL="31750" marR="31750" marT="31750" marB="31750" anchor="ctr"/>
                </a:tc>
                <a:tc>
                  <a:txBody>
                    <a:bodyPr/>
                    <a:lstStyle/>
                    <a:p>
                      <a:pPr algn="l" rtl="0" fontAlgn="ctr"/>
                      <a:r>
                        <a:rPr lang="es-419" sz="1200" b="1">
                          <a:effectLst/>
                        </a:rPr>
                        <a:t>Descripción</a:t>
                      </a:r>
                    </a:p>
                  </a:txBody>
                  <a:tcPr marL="31750" marR="31750" marT="31750" marB="31750" anchor="ctr"/>
                </a:tc>
                <a:extLst>
                  <a:ext uri="{0D108BD9-81ED-4DB2-BD59-A6C34878D82A}">
                    <a16:rowId xmlns:a16="http://schemas.microsoft.com/office/drawing/2014/main" xmlns="" val="3439792799"/>
                  </a:ext>
                </a:extLst>
              </a:tr>
              <a:tr h="508362">
                <a:tc>
                  <a:txBody>
                    <a:bodyPr/>
                    <a:lstStyle/>
                    <a:p>
                      <a:pPr rtl="0" fontAlgn="ctr"/>
                      <a:r>
                        <a:rPr lang="es-419" sz="1100" b="1">
                          <a:solidFill>
                            <a:srgbClr val="000000"/>
                          </a:solidFill>
                          <a:effectLst/>
                        </a:rPr>
                        <a:t>Multímetro digital</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050" b="0" kern="1200">
                          <a:solidFill>
                            <a:srgbClr val="000000"/>
                          </a:solidFill>
                          <a:effectLst/>
                          <a:latin typeface="+mn-lt"/>
                          <a:ea typeface="+mn-ea"/>
                          <a:cs typeface="+mn-cs"/>
                        </a:rPr>
                        <a:t>Los dispositivos miden los valores eléctricos de voltaje, corriente y resistencia.</a:t>
                      </a:r>
                    </a:p>
                  </a:txBody>
                  <a:tcPr marL="31750" marR="31750" marT="31750" marB="31750" anchor="ctr"/>
                </a:tc>
                <a:extLst>
                  <a:ext uri="{0D108BD9-81ED-4DB2-BD59-A6C34878D82A}">
                    <a16:rowId xmlns:a16="http://schemas.microsoft.com/office/drawing/2014/main" xmlns="" val="1501185609"/>
                  </a:ext>
                </a:extLst>
              </a:tr>
              <a:tr h="508362">
                <a:tc>
                  <a:txBody>
                    <a:bodyPr/>
                    <a:lstStyle/>
                    <a:p>
                      <a:pPr rtl="0" fontAlgn="ctr"/>
                      <a:r>
                        <a:rPr lang="es-419" sz="1100" b="1" smtClean="0">
                          <a:solidFill>
                            <a:srgbClr val="000000"/>
                          </a:solidFill>
                          <a:effectLst/>
                        </a:rPr>
                        <a:t>Comprobadores </a:t>
                      </a:r>
                      <a:r>
                        <a:rPr lang="es-419" sz="1100" b="1">
                          <a:solidFill>
                            <a:srgbClr val="000000"/>
                          </a:solidFill>
                          <a:effectLst/>
                        </a:rPr>
                        <a:t>de cables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050" b="0" kern="1200">
                          <a:solidFill>
                            <a:srgbClr val="000000"/>
                          </a:solidFill>
                          <a:effectLst/>
                          <a:latin typeface="+mn-lt"/>
                          <a:ea typeface="+mn-ea"/>
                          <a:cs typeface="+mn-cs"/>
                        </a:rPr>
                        <a:t>Los portátiles están diseñados para probar los diversos tipos de cables de comunicación de datos.</a:t>
                      </a:r>
                    </a:p>
                  </a:txBody>
                  <a:tcPr marL="31750" marR="31750" marT="31750" marB="31750" anchor="ctr"/>
                </a:tc>
                <a:extLst>
                  <a:ext uri="{0D108BD9-81ED-4DB2-BD59-A6C34878D82A}">
                    <a16:rowId xmlns:a16="http://schemas.microsoft.com/office/drawing/2014/main" xmlns="" val="2269619013"/>
                  </a:ext>
                </a:extLst>
              </a:tr>
              <a:tr h="508362">
                <a:tc>
                  <a:txBody>
                    <a:bodyPr/>
                    <a:lstStyle/>
                    <a:p>
                      <a:pPr rtl="0" fontAlgn="ctr"/>
                      <a:r>
                        <a:rPr lang="es-419" sz="1100" b="1">
                          <a:solidFill>
                            <a:srgbClr val="000000"/>
                          </a:solidFill>
                          <a:effectLst/>
                        </a:rPr>
                        <a:t>Analizador de cables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050" b="0" kern="1200">
                          <a:solidFill>
                            <a:srgbClr val="000000"/>
                          </a:solidFill>
                          <a:effectLst/>
                          <a:latin typeface="+mn-lt"/>
                          <a:ea typeface="+mn-ea"/>
                          <a:cs typeface="+mn-cs"/>
                        </a:rPr>
                        <a:t>Dispositivos portátiles multifuncionales utilizados para probar y certificar cables de cobre y fibra.</a:t>
                      </a:r>
                    </a:p>
                  </a:txBody>
                  <a:tcPr marL="31750" marR="31750" marT="31750" marB="31750" anchor="ctr"/>
                </a:tc>
                <a:extLst>
                  <a:ext uri="{0D108BD9-81ED-4DB2-BD59-A6C34878D82A}">
                    <a16:rowId xmlns:a16="http://schemas.microsoft.com/office/drawing/2014/main" xmlns="" val="4186411143"/>
                  </a:ext>
                </a:extLst>
              </a:tr>
              <a:tr h="508362">
                <a:tc>
                  <a:txBody>
                    <a:bodyPr/>
                    <a:lstStyle/>
                    <a:p>
                      <a:pPr rtl="0" fontAlgn="ctr"/>
                      <a:r>
                        <a:rPr lang="es-419" sz="1100" b="1">
                          <a:solidFill>
                            <a:srgbClr val="000000"/>
                          </a:solidFill>
                          <a:effectLst/>
                        </a:rPr>
                        <a:t>Analizadores de redportátiles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050" b="0" kern="1200">
                          <a:solidFill>
                            <a:srgbClr val="000000"/>
                          </a:solidFill>
                          <a:effectLst/>
                          <a:latin typeface="+mn-lt"/>
                          <a:ea typeface="+mn-ea"/>
                          <a:cs typeface="+mn-cs"/>
                        </a:rPr>
                        <a:t>Dispositivo especializado utilizado para solucionar problemas de redes conmutadas y VLAN.</a:t>
                      </a:r>
                    </a:p>
                  </a:txBody>
                  <a:tcPr marL="31750" marR="31750" marT="31750" marB="31750" anchor="ctr"/>
                </a:tc>
                <a:extLst>
                  <a:ext uri="{0D108BD9-81ED-4DB2-BD59-A6C34878D82A}">
                    <a16:rowId xmlns:a16="http://schemas.microsoft.com/office/drawing/2014/main" xmlns="" val="2449721664"/>
                  </a:ext>
                </a:extLst>
              </a:tr>
              <a:tr h="508362">
                <a:tc>
                  <a:txBody>
                    <a:bodyPr/>
                    <a:lstStyle/>
                    <a:p>
                      <a:pPr rtl="0" fontAlgn="ctr"/>
                      <a:r>
                        <a:rPr lang="es-419" sz="1100" b="1">
                          <a:solidFill>
                            <a:srgbClr val="000000"/>
                          </a:solidFill>
                          <a:effectLst/>
                        </a:rPr>
                        <a:t>Cisco Prime NAM</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050" b="0" kern="1200">
                          <a:solidFill>
                            <a:srgbClr val="000000"/>
                          </a:solidFill>
                          <a:effectLst/>
                          <a:latin typeface="+mn-lt"/>
                          <a:ea typeface="+mn-ea"/>
                          <a:cs typeface="+mn-cs"/>
                        </a:rPr>
                        <a:t>Interfaz basada en navegador que muestra el análisis del rendimiento del dispositivo en un entorno conmutado (switched) y enrutado (routed).</a:t>
                      </a:r>
                    </a:p>
                  </a:txBody>
                  <a:tcPr marL="31750" marR="31750" marT="31750" marB="31750" anchor="ctr"/>
                </a:tc>
                <a:extLst>
                  <a:ext uri="{0D108BD9-81ED-4DB2-BD59-A6C34878D82A}">
                    <a16:rowId xmlns:a16="http://schemas.microsoft.com/office/drawing/2014/main" xmlns="" val="2167591286"/>
                  </a:ext>
                </a:extLst>
              </a:tr>
            </a:tbl>
          </a:graphicData>
        </a:graphic>
      </p:graphicFrame>
    </p:spTree>
    <p:custDataLst>
      <p:tags r:id="rId1"/>
    </p:custDataLst>
    <p:extLst>
      <p:ext uri="{BB962C8B-B14F-4D97-AF65-F5344CB8AC3E}">
        <p14:creationId xmlns:p14="http://schemas.microsoft.com/office/powerpoint/2010/main" xmlns="" val="1989865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solución de problemas</a:t>
            </a:r>
            <a:r>
              <a:rPr lang="en-US" dirty="0"/>
              <a:t/>
            </a:r>
            <a:br>
              <a:rPr lang="en-US" dirty="0"/>
            </a:br>
            <a:r>
              <a:rPr lang="es-419" sz="2400"/>
              <a:t>Solución de problemas con un servidor de syslog</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468284"/>
          </a:xfrm>
        </p:spPr>
        <p:txBody>
          <a:bodyPr/>
          <a:lstStyle/>
          <a:p>
            <a:pPr marL="0" indent="0" algn="l" rtl="0"/>
            <a:r>
              <a:rPr lang="es-419" sz="1600">
                <a:solidFill>
                  <a:srgbClr val="000000"/>
                </a:solidFill>
              </a:rPr>
              <a:t>Los clientes syslog utilizan Syslog para enviar mensajes de registro basados en texto a un servidor syslog. </a:t>
            </a:r>
          </a:p>
        </p:txBody>
      </p:sp>
      <p:sp>
        <p:nvSpPr>
          <p:cNvPr id="6" name="Content Placeholder 3">
            <a:extLst>
              <a:ext uri="{FF2B5EF4-FFF2-40B4-BE49-F238E27FC236}">
                <a16:creationId xmlns:a16="http://schemas.microsoft.com/office/drawing/2014/main" xmlns="" id="{BB227259-C385-48D1-B6EF-4BBF584C01EE}"/>
              </a:ext>
            </a:extLst>
          </p:cNvPr>
          <p:cNvSpPr txBox="1">
            <a:spLocks/>
          </p:cNvSpPr>
          <p:nvPr/>
        </p:nvSpPr>
        <p:spPr>
          <a:xfrm>
            <a:off x="431972" y="1390650"/>
            <a:ext cx="6330778" cy="213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rtl="0">
              <a:buFont typeface="Arial" panose="020B0604020202020204" pitchFamily="34" charset="0"/>
              <a:buChar char="•"/>
            </a:pPr>
            <a:r>
              <a:rPr lang="es-419" sz="1600">
                <a:solidFill>
                  <a:srgbClr val="000000"/>
                </a:solidFill>
              </a:rPr>
              <a:t>Los mensajes de registro se pueden enviar a la consola, las líneas VTY, el búfer de memoria o el servidor syslog.</a:t>
            </a:r>
          </a:p>
          <a:p>
            <a:pPr marL="285750" indent="-285750" algn="l" rtl="0">
              <a:buFont typeface="Arial" panose="020B0604020202020204" pitchFamily="34" charset="0"/>
              <a:buChar char="•"/>
            </a:pPr>
            <a:r>
              <a:rPr lang="es-419" sz="1600">
                <a:solidFill>
                  <a:srgbClr val="000000"/>
                </a:solidFill>
              </a:rPr>
              <a:t>Los mensajes de registro del IOS de Cisco se ubican en uno de ocho niveles.</a:t>
            </a:r>
          </a:p>
          <a:p>
            <a:pPr marL="285750" indent="-285750" algn="l" rtl="0">
              <a:buFont typeface="Arial" panose="020B0604020202020204" pitchFamily="34" charset="0"/>
              <a:buChar char="•"/>
            </a:pPr>
            <a:r>
              <a:rPr lang="es-419" sz="1600">
                <a:solidFill>
                  <a:srgbClr val="000000"/>
                </a:solidFill>
              </a:rPr>
              <a:t>Cuanto menor es el número del nivel, mayor es el nivel de gravedad. </a:t>
            </a:r>
          </a:p>
          <a:p>
            <a:pPr marL="285750" indent="-285750" algn="l" rtl="0">
              <a:buFont typeface="Arial" panose="020B0604020202020204" pitchFamily="34" charset="0"/>
              <a:buChar char="•"/>
            </a:pPr>
            <a:r>
              <a:rPr lang="es-419" sz="1600">
                <a:solidFill>
                  <a:srgbClr val="000000"/>
                </a:solidFill>
              </a:rPr>
              <a:t>De forma predeterminada, la consola muestra mensajes de nivel 6 (depuración).</a:t>
            </a:r>
          </a:p>
          <a:p>
            <a:pPr marL="285750" indent="-285750" algn="l" rtl="0">
              <a:buFont typeface="Arial" panose="020B0604020202020204" pitchFamily="34" charset="0"/>
              <a:buChar char="•"/>
            </a:pPr>
            <a:r>
              <a:rPr lang="es-419" sz="1600">
                <a:solidFill>
                  <a:srgbClr val="000000"/>
                </a:solidFill>
              </a:rPr>
              <a:t>En el comando de salida, los mensajes de sistema del nivel 0 (emergencias) al 5 (notificaciones) se envían al servidor de syslog en 209.165.200.225.</a:t>
            </a:r>
          </a:p>
        </p:txBody>
      </p:sp>
      <p:pic>
        <p:nvPicPr>
          <p:cNvPr id="2" name="Picture 1">
            <a:extLst>
              <a:ext uri="{FF2B5EF4-FFF2-40B4-BE49-F238E27FC236}">
                <a16:creationId xmlns:a16="http://schemas.microsoft.com/office/drawing/2014/main" xmlns="" id="{45E4C30B-F6F3-4940-A64F-15B49CF9CFC4}"/>
              </a:ext>
            </a:extLst>
          </p:cNvPr>
          <p:cNvPicPr>
            <a:picLocks noChangeAspect="1"/>
          </p:cNvPicPr>
          <p:nvPr/>
        </p:nvPicPr>
        <p:blipFill>
          <a:blip r:embed="rId4"/>
          <a:stretch>
            <a:fillRect/>
          </a:stretch>
        </p:blipFill>
        <p:spPr>
          <a:xfrm>
            <a:off x="5425420" y="4125320"/>
            <a:ext cx="3286608" cy="864897"/>
          </a:xfrm>
          <a:prstGeom prst="rect">
            <a:avLst/>
          </a:prstGeom>
        </p:spPr>
      </p:pic>
      <p:graphicFrame>
        <p:nvGraphicFramePr>
          <p:cNvPr id="5" name="Table 4">
            <a:extLst>
              <a:ext uri="{FF2B5EF4-FFF2-40B4-BE49-F238E27FC236}">
                <a16:creationId xmlns:a16="http://schemas.microsoft.com/office/drawing/2014/main" xmlns="" id="{2660D6CF-D9B0-4C5A-9010-9111C9658AB3}"/>
              </a:ext>
            </a:extLst>
          </p:cNvPr>
          <p:cNvGraphicFramePr>
            <a:graphicFrameLocks noGrp="1"/>
          </p:cNvGraphicFramePr>
          <p:nvPr>
            <p:extLst>
              <p:ext uri="{D42A27DB-BD31-4B8C-83A1-F6EECF244321}">
                <p14:modId xmlns:p14="http://schemas.microsoft.com/office/powerpoint/2010/main" xmlns="" val="141405627"/>
              </p:ext>
            </p:extLst>
          </p:nvPr>
        </p:nvGraphicFramePr>
        <p:xfrm>
          <a:off x="6831013" y="1433209"/>
          <a:ext cx="1514475" cy="21234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3000051281"/>
                    </a:ext>
                  </a:extLst>
                </a:gridCol>
                <a:gridCol w="904875">
                  <a:extLst>
                    <a:ext uri="{9D8B030D-6E8A-4147-A177-3AD203B41FA5}">
                      <a16:colId xmlns:a16="http://schemas.microsoft.com/office/drawing/2014/main" xmlns="" val="2311946324"/>
                    </a:ext>
                  </a:extLst>
                </a:gridCol>
              </a:tblGrid>
              <a:tr h="230251">
                <a:tc>
                  <a:txBody>
                    <a:bodyPr/>
                    <a:lstStyle/>
                    <a:p>
                      <a:pPr algn="ctr" rtl="0"/>
                      <a:r>
                        <a:rPr lang="es-419" sz="1000"/>
                        <a:t>Nivel</a:t>
                      </a:r>
                    </a:p>
                  </a:txBody>
                  <a:tcPr/>
                </a:tc>
                <a:tc>
                  <a:txBody>
                    <a:bodyPr/>
                    <a:lstStyle/>
                    <a:p>
                      <a:pPr rtl="0"/>
                      <a:r>
                        <a:rPr lang="es-419" sz="1000"/>
                        <a:t>Palabra clave</a:t>
                      </a:r>
                    </a:p>
                  </a:txBody>
                  <a:tcPr/>
                </a:tc>
                <a:extLst>
                  <a:ext uri="{0D108BD9-81ED-4DB2-BD59-A6C34878D82A}">
                    <a16:rowId xmlns:a16="http://schemas.microsoft.com/office/drawing/2014/main" xmlns="" val="255366754"/>
                  </a:ext>
                </a:extLst>
              </a:tr>
              <a:tr h="203868">
                <a:tc>
                  <a:txBody>
                    <a:bodyPr/>
                    <a:lstStyle/>
                    <a:p>
                      <a:pPr algn="ctr" rtl="0" fontAlgn="ctr"/>
                      <a:r>
                        <a:rPr lang="es-419" sz="1000" b="0">
                          <a:solidFill>
                            <a:srgbClr val="000000"/>
                          </a:solidFill>
                          <a:effectLst/>
                        </a:rPr>
                        <a:t>0</a:t>
                      </a:r>
                    </a:p>
                  </a:txBody>
                  <a:tcPr marL="31750" marR="31750" marT="31750" marB="31750" anchor="ctr"/>
                </a:tc>
                <a:tc>
                  <a:txBody>
                    <a:bodyPr/>
                    <a:lstStyle/>
                    <a:p>
                      <a:pPr rtl="0" fontAlgn="ctr"/>
                      <a:r>
                        <a:rPr lang="es-419" sz="1000" b="0">
                          <a:solidFill>
                            <a:srgbClr val="000000"/>
                          </a:solidFill>
                          <a:effectLst/>
                        </a:rPr>
                        <a:t>Emergencias</a:t>
                      </a:r>
                    </a:p>
                  </a:txBody>
                  <a:tcPr marL="31750" marR="31750" marT="31750" marB="31750" anchor="ctr"/>
                </a:tc>
                <a:extLst>
                  <a:ext uri="{0D108BD9-81ED-4DB2-BD59-A6C34878D82A}">
                    <a16:rowId xmlns:a16="http://schemas.microsoft.com/office/drawing/2014/main" xmlns="" val="1039275109"/>
                  </a:ext>
                </a:extLst>
              </a:tr>
              <a:tr h="203868">
                <a:tc>
                  <a:txBody>
                    <a:bodyPr/>
                    <a:lstStyle/>
                    <a:p>
                      <a:pPr algn="ctr" rtl="0" fontAlgn="ctr"/>
                      <a:r>
                        <a:rPr lang="es-419" sz="1000" b="0">
                          <a:solidFill>
                            <a:srgbClr val="000000"/>
                          </a:solidFill>
                          <a:effectLst/>
                        </a:rPr>
                        <a:t>1</a:t>
                      </a:r>
                    </a:p>
                  </a:txBody>
                  <a:tcPr marL="31750" marR="31750" marT="31750" marB="31750" anchor="ctr"/>
                </a:tc>
                <a:tc>
                  <a:txBody>
                    <a:bodyPr/>
                    <a:lstStyle/>
                    <a:p>
                      <a:pPr rtl="0" fontAlgn="ctr"/>
                      <a:r>
                        <a:rPr lang="es-419" sz="1000" b="0">
                          <a:solidFill>
                            <a:srgbClr val="000000"/>
                          </a:solidFill>
                          <a:effectLst/>
                        </a:rPr>
                        <a:t>Alertas</a:t>
                      </a:r>
                    </a:p>
                  </a:txBody>
                  <a:tcPr marL="31750" marR="31750" marT="31750" marB="31750" anchor="ctr"/>
                </a:tc>
                <a:extLst>
                  <a:ext uri="{0D108BD9-81ED-4DB2-BD59-A6C34878D82A}">
                    <a16:rowId xmlns:a16="http://schemas.microsoft.com/office/drawing/2014/main" xmlns="" val="2988615813"/>
                  </a:ext>
                </a:extLst>
              </a:tr>
              <a:tr h="203868">
                <a:tc>
                  <a:txBody>
                    <a:bodyPr/>
                    <a:lstStyle/>
                    <a:p>
                      <a:pPr algn="ctr" rtl="0" fontAlgn="ctr"/>
                      <a:r>
                        <a:rPr lang="es-419" sz="1000" b="0">
                          <a:solidFill>
                            <a:srgbClr val="000000"/>
                          </a:solidFill>
                          <a:effectLst/>
                        </a:rPr>
                        <a:t>2</a:t>
                      </a:r>
                    </a:p>
                  </a:txBody>
                  <a:tcPr marL="31750" marR="31750" marT="31750" marB="31750" anchor="ctr"/>
                </a:tc>
                <a:tc>
                  <a:txBody>
                    <a:bodyPr/>
                    <a:lstStyle/>
                    <a:p>
                      <a:pPr rtl="0" fontAlgn="ctr"/>
                      <a:r>
                        <a:rPr lang="es-419" sz="1000" b="0">
                          <a:solidFill>
                            <a:srgbClr val="000000"/>
                          </a:solidFill>
                          <a:effectLst/>
                        </a:rPr>
                        <a:t>Crítico</a:t>
                      </a:r>
                    </a:p>
                  </a:txBody>
                  <a:tcPr marL="31750" marR="31750" marT="31750" marB="31750" anchor="ctr"/>
                </a:tc>
                <a:extLst>
                  <a:ext uri="{0D108BD9-81ED-4DB2-BD59-A6C34878D82A}">
                    <a16:rowId xmlns:a16="http://schemas.microsoft.com/office/drawing/2014/main" xmlns="" val="336783399"/>
                  </a:ext>
                </a:extLst>
              </a:tr>
              <a:tr h="203868">
                <a:tc>
                  <a:txBody>
                    <a:bodyPr/>
                    <a:lstStyle/>
                    <a:p>
                      <a:pPr algn="ctr" rtl="0" fontAlgn="ctr"/>
                      <a:r>
                        <a:rPr lang="es-419" sz="1000" b="0">
                          <a:solidFill>
                            <a:srgbClr val="000000"/>
                          </a:solidFill>
                          <a:effectLst/>
                        </a:rPr>
                        <a:t>3</a:t>
                      </a:r>
                    </a:p>
                  </a:txBody>
                  <a:tcPr marL="31750" marR="31750" marT="31750" marB="31750" anchor="ctr"/>
                </a:tc>
                <a:tc>
                  <a:txBody>
                    <a:bodyPr/>
                    <a:lstStyle/>
                    <a:p>
                      <a:pPr rtl="0" fontAlgn="ctr"/>
                      <a:r>
                        <a:rPr lang="es-419" sz="1000" b="0">
                          <a:solidFill>
                            <a:srgbClr val="000000"/>
                          </a:solidFill>
                          <a:effectLst/>
                        </a:rPr>
                        <a:t>Errores</a:t>
                      </a:r>
                    </a:p>
                  </a:txBody>
                  <a:tcPr marL="31750" marR="31750" marT="31750" marB="31750" anchor="ctr"/>
                </a:tc>
                <a:extLst>
                  <a:ext uri="{0D108BD9-81ED-4DB2-BD59-A6C34878D82A}">
                    <a16:rowId xmlns:a16="http://schemas.microsoft.com/office/drawing/2014/main" xmlns="" val="157830655"/>
                  </a:ext>
                </a:extLst>
              </a:tr>
              <a:tr h="203868">
                <a:tc>
                  <a:txBody>
                    <a:bodyPr/>
                    <a:lstStyle/>
                    <a:p>
                      <a:pPr algn="ctr" rtl="0" fontAlgn="ctr"/>
                      <a:r>
                        <a:rPr lang="es-419" sz="1000" b="0">
                          <a:solidFill>
                            <a:srgbClr val="000000"/>
                          </a:solidFill>
                          <a:effectLst/>
                        </a:rPr>
                        <a:t>4</a:t>
                      </a:r>
                    </a:p>
                  </a:txBody>
                  <a:tcPr marL="31750" marR="31750" marT="31750" marB="31750" anchor="ctr"/>
                </a:tc>
                <a:tc>
                  <a:txBody>
                    <a:bodyPr/>
                    <a:lstStyle/>
                    <a:p>
                      <a:pPr rtl="0" fontAlgn="ctr"/>
                      <a:r>
                        <a:rPr lang="es-419" sz="1000" b="0">
                          <a:solidFill>
                            <a:srgbClr val="000000"/>
                          </a:solidFill>
                          <a:effectLst/>
                        </a:rPr>
                        <a:t>Advertencias</a:t>
                      </a:r>
                    </a:p>
                  </a:txBody>
                  <a:tcPr marL="31750" marR="31750" marT="31750" marB="31750" anchor="ctr"/>
                </a:tc>
                <a:extLst>
                  <a:ext uri="{0D108BD9-81ED-4DB2-BD59-A6C34878D82A}">
                    <a16:rowId xmlns:a16="http://schemas.microsoft.com/office/drawing/2014/main" xmlns="" val="243156923"/>
                  </a:ext>
                </a:extLst>
              </a:tr>
              <a:tr h="203868">
                <a:tc>
                  <a:txBody>
                    <a:bodyPr/>
                    <a:lstStyle/>
                    <a:p>
                      <a:pPr algn="ctr" rtl="0" fontAlgn="ctr"/>
                      <a:r>
                        <a:rPr lang="es-419" sz="1000" b="0">
                          <a:solidFill>
                            <a:srgbClr val="000000"/>
                          </a:solidFill>
                          <a:effectLst/>
                        </a:rPr>
                        <a:t>5</a:t>
                      </a:r>
                    </a:p>
                  </a:txBody>
                  <a:tcPr marL="31750" marR="31750" marT="31750" marB="31750" anchor="ctr"/>
                </a:tc>
                <a:tc>
                  <a:txBody>
                    <a:bodyPr/>
                    <a:lstStyle/>
                    <a:p>
                      <a:pPr rtl="0" fontAlgn="ctr"/>
                      <a:r>
                        <a:rPr lang="es-419" sz="1000" b="0">
                          <a:solidFill>
                            <a:srgbClr val="000000"/>
                          </a:solidFill>
                          <a:effectLst/>
                        </a:rPr>
                        <a:t>Notificaciones</a:t>
                      </a:r>
                    </a:p>
                  </a:txBody>
                  <a:tcPr marL="31750" marR="31750" marT="31750" marB="31750" anchor="ctr"/>
                </a:tc>
                <a:extLst>
                  <a:ext uri="{0D108BD9-81ED-4DB2-BD59-A6C34878D82A}">
                    <a16:rowId xmlns:a16="http://schemas.microsoft.com/office/drawing/2014/main" xmlns="" val="2818440137"/>
                  </a:ext>
                </a:extLst>
              </a:tr>
              <a:tr h="203868">
                <a:tc>
                  <a:txBody>
                    <a:bodyPr/>
                    <a:lstStyle/>
                    <a:p>
                      <a:pPr algn="ctr" rtl="0" fontAlgn="ctr"/>
                      <a:r>
                        <a:rPr lang="es-419" sz="1000" b="0">
                          <a:solidFill>
                            <a:srgbClr val="000000"/>
                          </a:solidFill>
                          <a:effectLst/>
                        </a:rPr>
                        <a:t>6</a:t>
                      </a:r>
                    </a:p>
                  </a:txBody>
                  <a:tcPr marL="31750" marR="31750" marT="31750" marB="31750" anchor="ctr"/>
                </a:tc>
                <a:tc>
                  <a:txBody>
                    <a:bodyPr/>
                    <a:lstStyle/>
                    <a:p>
                      <a:pPr rtl="0" fontAlgn="ctr"/>
                      <a:r>
                        <a:rPr lang="es-419" sz="1000" b="0">
                          <a:solidFill>
                            <a:srgbClr val="000000"/>
                          </a:solidFill>
                          <a:effectLst/>
                        </a:rPr>
                        <a:t>Informativo</a:t>
                      </a:r>
                    </a:p>
                  </a:txBody>
                  <a:tcPr marL="31750" marR="31750" marT="31750" marB="31750" anchor="ctr"/>
                </a:tc>
                <a:extLst>
                  <a:ext uri="{0D108BD9-81ED-4DB2-BD59-A6C34878D82A}">
                    <a16:rowId xmlns:a16="http://schemas.microsoft.com/office/drawing/2014/main" xmlns="" val="2535039655"/>
                  </a:ext>
                </a:extLst>
              </a:tr>
              <a:tr h="203868">
                <a:tc>
                  <a:txBody>
                    <a:bodyPr/>
                    <a:lstStyle/>
                    <a:p>
                      <a:pPr algn="ctr" rtl="0" fontAlgn="ctr"/>
                      <a:r>
                        <a:rPr lang="es-419" sz="1000" b="0">
                          <a:solidFill>
                            <a:srgbClr val="000000"/>
                          </a:solidFill>
                          <a:effectLst/>
                        </a:rPr>
                        <a:t>7</a:t>
                      </a:r>
                    </a:p>
                  </a:txBody>
                  <a:tcPr marL="31750" marR="31750" marT="31750" marB="31750" anchor="ctr"/>
                </a:tc>
                <a:tc>
                  <a:txBody>
                    <a:bodyPr/>
                    <a:lstStyle/>
                    <a:p>
                      <a:pPr rtl="0" fontAlgn="ctr"/>
                      <a:r>
                        <a:rPr lang="es-419" sz="1000" b="0">
                          <a:solidFill>
                            <a:srgbClr val="000000"/>
                          </a:solidFill>
                          <a:effectLst/>
                        </a:rPr>
                        <a:t>Depuración</a:t>
                      </a:r>
                    </a:p>
                  </a:txBody>
                  <a:tcPr marL="31750" marR="31750" marT="31750" marB="31750" anchor="ctr"/>
                </a:tc>
                <a:extLst>
                  <a:ext uri="{0D108BD9-81ED-4DB2-BD59-A6C34878D82A}">
                    <a16:rowId xmlns:a16="http://schemas.microsoft.com/office/drawing/2014/main" xmlns="" val="415926732"/>
                  </a:ext>
                </a:extLst>
              </a:tr>
            </a:tbl>
          </a:graphicData>
        </a:graphic>
      </p:graphicFrame>
    </p:spTree>
    <p:custDataLst>
      <p:tags r:id="rId1"/>
    </p:custDataLst>
    <p:extLst>
      <p:ext uri="{BB962C8B-B14F-4D97-AF65-F5344CB8AC3E}">
        <p14:creationId xmlns:p14="http://schemas.microsoft.com/office/powerpoint/2010/main" xmlns="" val="26407030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12.4 Síntomas y causas de los problemas de red</a:t>
            </a:r>
          </a:p>
        </p:txBody>
      </p:sp>
    </p:spTree>
    <p:custDataLst>
      <p:tags r:id="rId1"/>
    </p:custDataLst>
    <p:extLst>
      <p:ext uri="{BB962C8B-B14F-4D97-AF65-F5344CB8AC3E}">
        <p14:creationId xmlns:p14="http://schemas.microsoft.com/office/powerpoint/2010/main" xmlns="" val="1699748293"/>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Síntomas y causas para la solución de problemas de red</a:t>
            </a:r>
            <a:r>
              <a:rPr lang="en-US" dirty="0"/>
              <a:t/>
            </a:r>
            <a:br>
              <a:rPr lang="en-US" dirty="0"/>
            </a:br>
            <a:r>
              <a:rPr lang="es-419" sz="2400"/>
              <a:t>Solución de problemas de la capa física</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291737"/>
          </a:xfrm>
        </p:spPr>
        <p:txBody>
          <a:bodyPr/>
          <a:lstStyle/>
          <a:p>
            <a:pPr marL="0" indent="0" algn="l" rtl="0"/>
            <a:r>
              <a:rPr lang="es-419" sz="1600">
                <a:solidFill>
                  <a:srgbClr val="000000"/>
                </a:solidFill>
              </a:rPr>
              <a:t>La tabla enumera los síntomas comunes de los problemas de red de capas físicas.</a:t>
            </a:r>
          </a:p>
        </p:txBody>
      </p:sp>
      <p:graphicFrame>
        <p:nvGraphicFramePr>
          <p:cNvPr id="5" name="Table 4">
            <a:extLst>
              <a:ext uri="{FF2B5EF4-FFF2-40B4-BE49-F238E27FC236}">
                <a16:creationId xmlns:a16="http://schemas.microsoft.com/office/drawing/2014/main" xmlns="" id="{4BB73388-F71D-4000-BD84-1DEAAAE84FBE}"/>
              </a:ext>
            </a:extLst>
          </p:cNvPr>
          <p:cNvGraphicFramePr>
            <a:graphicFrameLocks noGrp="1"/>
          </p:cNvGraphicFramePr>
          <p:nvPr>
            <p:extLst>
              <p:ext uri="{D42A27DB-BD31-4B8C-83A1-F6EECF244321}">
                <p14:modId xmlns:p14="http://schemas.microsoft.com/office/powerpoint/2010/main" xmlns="" val="2064387465"/>
              </p:ext>
            </p:extLst>
          </p:nvPr>
        </p:nvGraphicFramePr>
        <p:xfrm>
          <a:off x="256031" y="1270738"/>
          <a:ext cx="8631936" cy="3714137"/>
        </p:xfrm>
        <a:graphic>
          <a:graphicData uri="http://schemas.openxmlformats.org/drawingml/2006/table">
            <a:tbl>
              <a:tblPr firstRow="1" bandRow="1">
                <a:tableStyleId>{5C22544A-7EE6-4342-B048-85BDC9FD1C3A}</a:tableStyleId>
              </a:tblPr>
              <a:tblGrid>
                <a:gridCol w="1643891">
                  <a:extLst>
                    <a:ext uri="{9D8B030D-6E8A-4147-A177-3AD203B41FA5}">
                      <a16:colId xmlns:a16="http://schemas.microsoft.com/office/drawing/2014/main" xmlns="" val="217029517"/>
                    </a:ext>
                  </a:extLst>
                </a:gridCol>
                <a:gridCol w="6988045">
                  <a:extLst>
                    <a:ext uri="{9D8B030D-6E8A-4147-A177-3AD203B41FA5}">
                      <a16:colId xmlns:a16="http://schemas.microsoft.com/office/drawing/2014/main" xmlns="" val="1252993372"/>
                    </a:ext>
                  </a:extLst>
                </a:gridCol>
              </a:tblGrid>
              <a:tr h="287677">
                <a:tc>
                  <a:txBody>
                    <a:bodyPr/>
                    <a:lstStyle/>
                    <a:p>
                      <a:pPr algn="l" rtl="0" fontAlgn="ctr"/>
                      <a:r>
                        <a:rPr lang="es-419" sz="1200" b="1">
                          <a:effectLst/>
                        </a:rPr>
                        <a:t>Síntoma</a:t>
                      </a:r>
                    </a:p>
                  </a:txBody>
                  <a:tcPr marL="31750" marR="31750" marT="31750" marB="31750" anchor="ctr"/>
                </a:tc>
                <a:tc>
                  <a:txBody>
                    <a:bodyPr/>
                    <a:lstStyle/>
                    <a:p>
                      <a:pPr algn="l" rtl="0" fontAlgn="ctr"/>
                      <a:r>
                        <a:rPr lang="es-419" sz="1200" b="1">
                          <a:effectLst/>
                        </a:rPr>
                        <a:t>Descripción</a:t>
                      </a:r>
                    </a:p>
                  </a:txBody>
                  <a:tcPr marL="31750" marR="31750" marT="31750" marB="31750" anchor="ctr"/>
                </a:tc>
                <a:extLst>
                  <a:ext uri="{0D108BD9-81ED-4DB2-BD59-A6C34878D82A}">
                    <a16:rowId xmlns:a16="http://schemas.microsoft.com/office/drawing/2014/main" xmlns="" val="3439792799"/>
                  </a:ext>
                </a:extLst>
              </a:tr>
              <a:tr h="626930">
                <a:tc>
                  <a:txBody>
                    <a:bodyPr/>
                    <a:lstStyle/>
                    <a:p>
                      <a:pPr rtl="0" fontAlgn="ctr"/>
                      <a:r>
                        <a:rPr lang="es-419" sz="1200" b="1" kern="1200">
                          <a:solidFill>
                            <a:srgbClr val="000000"/>
                          </a:solidFill>
                          <a:effectLst/>
                          <a:latin typeface="+mn-lt"/>
                          <a:ea typeface="+mn-ea"/>
                          <a:cs typeface="+mn-cs"/>
                        </a:rPr>
                        <a:t>Rendimiento menor a la línea de base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200" b="0" kern="1200">
                          <a:solidFill>
                            <a:srgbClr val="000000"/>
                          </a:solidFill>
                          <a:effectLst/>
                          <a:latin typeface="+mn-lt"/>
                          <a:ea typeface="+mn-ea"/>
                          <a:cs typeface="+mn-cs"/>
                        </a:rPr>
                        <a:t>Requiere líneas base anteriores para la comparación.</a:t>
                      </a:r>
                    </a:p>
                    <a:p>
                      <a:pPr marL="85725" indent="-85725" algn="l" defTabSz="685777" rtl="0" eaLnBrk="1" fontAlgn="ctr" latinLnBrk="0" hangingPunct="1">
                        <a:buFont typeface="Arial" panose="020B0604020202020204" pitchFamily="34" charset="0"/>
                        <a:buChar char="•"/>
                      </a:pPr>
                      <a:r>
                        <a:rPr lang="es-419" sz="1200" b="0" kern="1200">
                          <a:solidFill>
                            <a:srgbClr val="000000"/>
                          </a:solidFill>
                          <a:effectLst/>
                          <a:latin typeface="+mn-lt"/>
                          <a:ea typeface="+mn-ea"/>
                          <a:cs typeface="+mn-cs"/>
                        </a:rPr>
                        <a:t>Las razones más frecuentes incluyen servidores sobrecargados o con alimentación insuficiente, configuraciones de router o switch inadecuadas, congestión del tráfico en un enlace de baja capacidad y pérdida crónica de tramas.</a:t>
                      </a:r>
                    </a:p>
                  </a:txBody>
                  <a:tcPr marL="31750" marR="31750" marT="31750" marB="31750" anchor="ctr"/>
                </a:tc>
                <a:extLst>
                  <a:ext uri="{0D108BD9-81ED-4DB2-BD59-A6C34878D82A}">
                    <a16:rowId xmlns:a16="http://schemas.microsoft.com/office/drawing/2014/main" xmlns="" val="1501185609"/>
                  </a:ext>
                </a:extLst>
              </a:tr>
              <a:tr h="481051">
                <a:tc>
                  <a:txBody>
                    <a:bodyPr/>
                    <a:lstStyle/>
                    <a:p>
                      <a:pPr rtl="0" fontAlgn="ctr"/>
                      <a:r>
                        <a:rPr lang="es-419" sz="1200" b="1" kern="1200">
                          <a:solidFill>
                            <a:srgbClr val="000000"/>
                          </a:solidFill>
                          <a:effectLst/>
                          <a:latin typeface="+mn-lt"/>
                          <a:ea typeface="+mn-ea"/>
                          <a:cs typeface="+mn-cs"/>
                        </a:rPr>
                        <a:t>Pérdida de conectividad</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200" b="0" kern="1200">
                          <a:solidFill>
                            <a:srgbClr val="000000"/>
                          </a:solidFill>
                          <a:effectLst/>
                          <a:latin typeface="+mn-lt"/>
                          <a:ea typeface="+mn-ea"/>
                          <a:cs typeface="+mn-cs"/>
                        </a:rPr>
                        <a:t>La pérdida de conectividad podría deberse a un cable fallido o desconectado.</a:t>
                      </a:r>
                    </a:p>
                    <a:p>
                      <a:pPr marL="85725" indent="-85725" algn="l" defTabSz="685777" rtl="0" eaLnBrk="1" fontAlgn="ctr" latinLnBrk="0" hangingPunct="1">
                        <a:buFont typeface="Arial" panose="020B0604020202020204" pitchFamily="34" charset="0"/>
                        <a:buChar char="•"/>
                      </a:pPr>
                      <a:r>
                        <a:rPr lang="es-419" sz="1200" b="0" kern="1200">
                          <a:solidFill>
                            <a:srgbClr val="000000"/>
                          </a:solidFill>
                          <a:effectLst/>
                          <a:latin typeface="+mn-lt"/>
                          <a:ea typeface="+mn-ea"/>
                          <a:cs typeface="+mn-cs"/>
                        </a:rPr>
                        <a:t>Se puede verificar mediante una simple prueba </a:t>
                      </a:r>
                      <a:r>
                        <a:rPr lang="es-419" sz="1200" b="1" kern="1200">
                          <a:solidFill>
                            <a:srgbClr val="000000"/>
                          </a:solidFill>
                          <a:effectLst/>
                          <a:latin typeface="+mn-lt"/>
                          <a:ea typeface="+mn-ea"/>
                          <a:cs typeface="+mn-cs"/>
                        </a:rPr>
                        <a:t>de ping </a:t>
                      </a:r>
                      <a:r>
                        <a:rPr lang="es-419" sz="1200" b="0" kern="1200">
                          <a:solidFill>
                            <a:srgbClr val="000000"/>
                          </a:solidFill>
                          <a:effectLst/>
                          <a:latin typeface="+mn-lt"/>
                          <a:ea typeface="+mn-ea"/>
                          <a:cs typeface="+mn-cs"/>
                        </a:rPr>
                        <a:t>.</a:t>
                      </a:r>
                    </a:p>
                    <a:p>
                      <a:pPr marL="85725" indent="-85725" algn="l" defTabSz="685777" rtl="0" eaLnBrk="1" fontAlgn="ctr" latinLnBrk="0" hangingPunct="1">
                        <a:buFont typeface="Arial" panose="020B0604020202020204" pitchFamily="34" charset="0"/>
                        <a:buChar char="•"/>
                      </a:pPr>
                      <a:r>
                        <a:rPr lang="es-419" sz="1200" b="0" kern="1200">
                          <a:solidFill>
                            <a:srgbClr val="000000"/>
                          </a:solidFill>
                          <a:effectLst/>
                          <a:latin typeface="+mn-lt"/>
                          <a:ea typeface="+mn-ea"/>
                          <a:cs typeface="+mn-cs"/>
                        </a:rPr>
                        <a:t>La pérdida intermitente de la conectividad puede indicar una conexión floja u oxidada.</a:t>
                      </a:r>
                    </a:p>
                  </a:txBody>
                  <a:tcPr marL="31750" marR="31750" marT="31750" marB="31750" anchor="ctr"/>
                </a:tc>
                <a:extLst>
                  <a:ext uri="{0D108BD9-81ED-4DB2-BD59-A6C34878D82A}">
                    <a16:rowId xmlns:a16="http://schemas.microsoft.com/office/drawing/2014/main" xmlns="" val="2269619013"/>
                  </a:ext>
                </a:extLst>
              </a:tr>
              <a:tr h="481051">
                <a:tc>
                  <a:txBody>
                    <a:bodyPr/>
                    <a:lstStyle/>
                    <a:p>
                      <a:pPr rtl="0" fontAlgn="ctr"/>
                      <a:r>
                        <a:rPr lang="es-419" sz="1200" b="1" kern="1200">
                          <a:solidFill>
                            <a:srgbClr val="000000"/>
                          </a:solidFill>
                          <a:effectLst/>
                          <a:latin typeface="+mn-lt"/>
                          <a:ea typeface="+mn-ea"/>
                          <a:cs typeface="+mn-cs"/>
                        </a:rPr>
                        <a:t>Cuellos de botella o congestión en la red</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200" b="0" kern="1200">
                          <a:solidFill>
                            <a:srgbClr val="000000"/>
                          </a:solidFill>
                          <a:effectLst/>
                          <a:latin typeface="+mn-lt"/>
                          <a:ea typeface="+mn-ea"/>
                          <a:cs typeface="+mn-cs"/>
                        </a:rPr>
                        <a:t>Si falla una ruta, los protocolos de enrutamiento podrían redirigir el tráfico a rutas que no sean óptimas.</a:t>
                      </a:r>
                    </a:p>
                    <a:p>
                      <a:pPr marL="85725" indent="-85725" algn="l" defTabSz="685777" rtl="0" eaLnBrk="1" fontAlgn="ctr" latinLnBrk="0" hangingPunct="1">
                        <a:buFont typeface="Arial" panose="020B0604020202020204" pitchFamily="34" charset="0"/>
                        <a:buChar char="•"/>
                      </a:pPr>
                      <a:r>
                        <a:rPr lang="es-419" sz="1200" b="0" kern="1200">
                          <a:solidFill>
                            <a:srgbClr val="000000"/>
                          </a:solidFill>
                          <a:effectLst/>
                          <a:latin typeface="+mn-lt"/>
                          <a:ea typeface="+mn-ea"/>
                          <a:cs typeface="+mn-cs"/>
                        </a:rPr>
                        <a:t>Esto puede provocar congestión o cuellos de botella en esas partes de la red.</a:t>
                      </a:r>
                    </a:p>
                  </a:txBody>
                  <a:tcPr marL="31750" marR="31750" marT="31750" marB="31750" anchor="ctr"/>
                </a:tc>
                <a:extLst>
                  <a:ext uri="{0D108BD9-81ED-4DB2-BD59-A6C34878D82A}">
                    <a16:rowId xmlns:a16="http://schemas.microsoft.com/office/drawing/2014/main" xmlns="" val="4186411143"/>
                  </a:ext>
                </a:extLst>
              </a:tr>
              <a:tr h="481051">
                <a:tc>
                  <a:txBody>
                    <a:bodyPr/>
                    <a:lstStyle/>
                    <a:p>
                      <a:pPr rtl="0" fontAlgn="ctr"/>
                      <a:r>
                        <a:rPr lang="es-419" sz="1200" b="1" kern="1200">
                          <a:solidFill>
                            <a:srgbClr val="000000"/>
                          </a:solidFill>
                          <a:effectLst/>
                          <a:latin typeface="+mn-lt"/>
                          <a:ea typeface="+mn-ea"/>
                          <a:cs typeface="+mn-cs"/>
                        </a:rPr>
                        <a:t>Altos porcentajes de utilización de CPU</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200" b="0" kern="1200">
                          <a:solidFill>
                            <a:srgbClr val="000000"/>
                          </a:solidFill>
                          <a:effectLst/>
                          <a:latin typeface="+mn-lt"/>
                          <a:ea typeface="+mn-ea"/>
                          <a:cs typeface="+mn-cs"/>
                        </a:rPr>
                        <a:t>Las altas tasas de utilización de la CPU indican que un dispositivo está funcionando en o excediendo sus límites de diseño.</a:t>
                      </a:r>
                    </a:p>
                    <a:p>
                      <a:pPr marL="85725" indent="-85725" algn="l" defTabSz="685777" rtl="0" eaLnBrk="1" fontAlgn="ctr" latinLnBrk="0" hangingPunct="1">
                        <a:buFont typeface="Arial" panose="020B0604020202020204" pitchFamily="34" charset="0"/>
                        <a:buChar char="•"/>
                      </a:pPr>
                      <a:r>
                        <a:rPr lang="es-419" sz="1200" b="0" kern="1200">
                          <a:solidFill>
                            <a:srgbClr val="000000"/>
                          </a:solidFill>
                          <a:effectLst/>
                          <a:latin typeface="+mn-lt"/>
                          <a:ea typeface="+mn-ea"/>
                          <a:cs typeface="+mn-cs"/>
                        </a:rPr>
                        <a:t>Si no se aborda rápidamente, la sobrecarga de CPU puede ocasionar que un dispositivo falle o se desactive.</a:t>
                      </a:r>
                    </a:p>
                  </a:txBody>
                  <a:tcPr marL="31750" marR="31750" marT="31750" marB="31750" anchor="ctr"/>
                </a:tc>
                <a:extLst>
                  <a:ext uri="{0D108BD9-81ED-4DB2-BD59-A6C34878D82A}">
                    <a16:rowId xmlns:a16="http://schemas.microsoft.com/office/drawing/2014/main" xmlns="" val="2449721664"/>
                  </a:ext>
                </a:extLst>
              </a:tr>
              <a:tr h="481051">
                <a:tc>
                  <a:txBody>
                    <a:bodyPr/>
                    <a:lstStyle/>
                    <a:p>
                      <a:pPr rtl="0" fontAlgn="ctr"/>
                      <a:r>
                        <a:rPr lang="es-419" sz="1200" b="1" kern="1200">
                          <a:solidFill>
                            <a:srgbClr val="000000"/>
                          </a:solidFill>
                          <a:effectLst/>
                          <a:latin typeface="+mn-lt"/>
                          <a:ea typeface="+mn-ea"/>
                          <a:cs typeface="+mn-cs"/>
                        </a:rPr>
                        <a:t>Mensajes de error de la consola</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s-419" sz="1200" b="0" kern="1200" dirty="0">
                          <a:solidFill>
                            <a:srgbClr val="000000"/>
                          </a:solidFill>
                          <a:effectLst/>
                          <a:latin typeface="+mn-lt"/>
                          <a:ea typeface="+mn-ea"/>
                          <a:cs typeface="+mn-cs"/>
                        </a:rPr>
                        <a:t>Los mensajes de error notificados en la consola de dispositivos podrían indicar un problema en la capa física.</a:t>
                      </a:r>
                    </a:p>
                    <a:p>
                      <a:pPr marL="85725" indent="-85725" algn="l" defTabSz="685777" rtl="0" eaLnBrk="1" fontAlgn="ctr" latinLnBrk="0" hangingPunct="1">
                        <a:buFont typeface="Arial" panose="020B0604020202020204" pitchFamily="34" charset="0"/>
                        <a:buChar char="•"/>
                      </a:pPr>
                      <a:r>
                        <a:rPr lang="es-419" sz="1200" b="0" kern="1200" dirty="0">
                          <a:solidFill>
                            <a:srgbClr val="000000"/>
                          </a:solidFill>
                          <a:effectLst/>
                          <a:latin typeface="+mn-lt"/>
                          <a:ea typeface="+mn-ea"/>
                          <a:cs typeface="+mn-cs"/>
                        </a:rPr>
                        <a:t>Los mensajes de la consola deben registrarse en un servidor </a:t>
                      </a:r>
                      <a:r>
                        <a:rPr lang="es-419" sz="1200" b="0" kern="1200" dirty="0" err="1">
                          <a:solidFill>
                            <a:srgbClr val="000000"/>
                          </a:solidFill>
                          <a:effectLst/>
                          <a:latin typeface="+mn-lt"/>
                          <a:ea typeface="+mn-ea"/>
                          <a:cs typeface="+mn-cs"/>
                        </a:rPr>
                        <a:t>syslog</a:t>
                      </a:r>
                      <a:r>
                        <a:rPr lang="es-419" sz="1200" b="0" kern="1200" dirty="0">
                          <a:solidFill>
                            <a:srgbClr val="000000"/>
                          </a:solidFill>
                          <a:effectLst/>
                          <a:latin typeface="+mn-lt"/>
                          <a:ea typeface="+mn-ea"/>
                          <a:cs typeface="+mn-cs"/>
                        </a:rPr>
                        <a:t> central.</a:t>
                      </a:r>
                    </a:p>
                  </a:txBody>
                  <a:tcPr marL="31750" marR="31750" marT="31750" marB="31750" anchor="ctr"/>
                </a:tc>
                <a:extLst>
                  <a:ext uri="{0D108BD9-81ED-4DB2-BD59-A6C34878D82A}">
                    <a16:rowId xmlns:a16="http://schemas.microsoft.com/office/drawing/2014/main" xmlns="" val="2167591286"/>
                  </a:ext>
                </a:extLst>
              </a:tr>
            </a:tbl>
          </a:graphicData>
        </a:graphic>
      </p:graphicFrame>
    </p:spTree>
    <p:custDataLst>
      <p:tags r:id="rId1"/>
    </p:custDataLst>
    <p:extLst>
      <p:ext uri="{BB962C8B-B14F-4D97-AF65-F5344CB8AC3E}">
        <p14:creationId xmlns:p14="http://schemas.microsoft.com/office/powerpoint/2010/main" xmlns="" val="37948330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Síntomas y causas para la solución de problemas de red</a:t>
            </a:r>
            <a:r>
              <a:rPr lang="en-US" dirty="0"/>
              <a:t/>
            </a:r>
            <a:br>
              <a:rPr lang="en-US" dirty="0"/>
            </a:br>
            <a:r>
              <a:rPr lang="es-419" sz="2400"/>
              <a:t>Solución de problemas de la capa física (Cont.)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0" y="631134"/>
            <a:ext cx="8280057" cy="298941"/>
          </a:xfrm>
        </p:spPr>
        <p:txBody>
          <a:bodyPr/>
          <a:lstStyle/>
          <a:p>
            <a:pPr marL="0" indent="0" algn="l" rtl="0"/>
            <a:r>
              <a:rPr lang="es-419" sz="1300" dirty="0">
                <a:solidFill>
                  <a:srgbClr val="000000"/>
                </a:solidFill>
              </a:rPr>
              <a:t>La tabla enumera los incidentes que comúnmente causan problemas de red en la capa física incluyen los siguientes:</a:t>
            </a:r>
          </a:p>
        </p:txBody>
      </p:sp>
      <p:graphicFrame>
        <p:nvGraphicFramePr>
          <p:cNvPr id="5" name="Table 4">
            <a:extLst>
              <a:ext uri="{FF2B5EF4-FFF2-40B4-BE49-F238E27FC236}">
                <a16:creationId xmlns:a16="http://schemas.microsoft.com/office/drawing/2014/main" xmlns="" id="{4BB73388-F71D-4000-BD84-1DEAAAE84FBE}"/>
              </a:ext>
            </a:extLst>
          </p:cNvPr>
          <p:cNvGraphicFramePr>
            <a:graphicFrameLocks noGrp="1"/>
          </p:cNvGraphicFramePr>
          <p:nvPr>
            <p:extLst>
              <p:ext uri="{D42A27DB-BD31-4B8C-83A1-F6EECF244321}">
                <p14:modId xmlns:p14="http://schemas.microsoft.com/office/powerpoint/2010/main" xmlns="" val="4129786052"/>
              </p:ext>
            </p:extLst>
          </p:nvPr>
        </p:nvGraphicFramePr>
        <p:xfrm>
          <a:off x="201166" y="1189751"/>
          <a:ext cx="8741664" cy="3790872"/>
        </p:xfrm>
        <a:graphic>
          <a:graphicData uri="http://schemas.openxmlformats.org/drawingml/2006/table">
            <a:tbl>
              <a:tblPr firstRow="1" bandRow="1">
                <a:tableStyleId>{5C22544A-7EE6-4342-B048-85BDC9FD1C3A}</a:tableStyleId>
              </a:tblPr>
              <a:tblGrid>
                <a:gridCol w="1777829">
                  <a:extLst>
                    <a:ext uri="{9D8B030D-6E8A-4147-A177-3AD203B41FA5}">
                      <a16:colId xmlns:a16="http://schemas.microsoft.com/office/drawing/2014/main" xmlns="" val="217029517"/>
                    </a:ext>
                  </a:extLst>
                </a:gridCol>
                <a:gridCol w="6963835">
                  <a:extLst>
                    <a:ext uri="{9D8B030D-6E8A-4147-A177-3AD203B41FA5}">
                      <a16:colId xmlns:a16="http://schemas.microsoft.com/office/drawing/2014/main" xmlns="" val="1252993372"/>
                    </a:ext>
                  </a:extLst>
                </a:gridCol>
              </a:tblGrid>
              <a:tr h="265352">
                <a:tc>
                  <a:txBody>
                    <a:bodyPr/>
                    <a:lstStyle/>
                    <a:p>
                      <a:pPr algn="l" rtl="0" fontAlgn="ctr"/>
                      <a:r>
                        <a:rPr lang="es-419" sz="1100" b="1">
                          <a:effectLst/>
                        </a:rPr>
                        <a:t>Causa del problema</a:t>
                      </a:r>
                    </a:p>
                  </a:txBody>
                  <a:tcPr marL="31750" marR="31750" marT="31750" marB="31750" anchor="ctr"/>
                </a:tc>
                <a:tc>
                  <a:txBody>
                    <a:bodyPr/>
                    <a:lstStyle/>
                    <a:p>
                      <a:pPr algn="l" rtl="0" fontAlgn="ctr"/>
                      <a:r>
                        <a:rPr lang="es-419" sz="1100" b="1" dirty="0">
                          <a:effectLst/>
                        </a:rPr>
                        <a:t>Descripción</a:t>
                      </a:r>
                    </a:p>
                  </a:txBody>
                  <a:tcPr marL="31750" marR="31750" marT="31750" marB="31750" anchor="ctr"/>
                </a:tc>
                <a:extLst>
                  <a:ext uri="{0D108BD9-81ED-4DB2-BD59-A6C34878D82A}">
                    <a16:rowId xmlns:a16="http://schemas.microsoft.com/office/drawing/2014/main" xmlns="" val="3439792799"/>
                  </a:ext>
                </a:extLst>
              </a:tr>
              <a:tr h="225847">
                <a:tc>
                  <a:txBody>
                    <a:bodyPr/>
                    <a:lstStyle/>
                    <a:p>
                      <a:pPr rtl="0" fontAlgn="ctr"/>
                      <a:r>
                        <a:rPr lang="es-419" sz="1100" b="1" kern="1200">
                          <a:solidFill>
                            <a:srgbClr val="000000"/>
                          </a:solidFill>
                          <a:effectLst/>
                          <a:latin typeface="+mn-lt"/>
                          <a:ea typeface="+mn-ea"/>
                          <a:cs typeface="+mn-cs"/>
                        </a:rPr>
                        <a:t>Relacionadas con la alimentación</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100" b="0" kern="1200">
                          <a:solidFill>
                            <a:srgbClr val="000000"/>
                          </a:solidFill>
                          <a:effectLst/>
                          <a:latin typeface="+mn-lt"/>
                          <a:ea typeface="+mn-ea"/>
                          <a:cs typeface="+mn-cs"/>
                        </a:rPr>
                        <a:t>Revise el funcionamiento de los ventiladores y asegurarse de que los orificios de entrada y salida de ventilación del bastidor no estén obstruidos.</a:t>
                      </a:r>
                    </a:p>
                  </a:txBody>
                  <a:tcPr marL="31750" marR="31750" marT="31750" marB="31750" anchor="ctr"/>
                </a:tc>
                <a:extLst>
                  <a:ext uri="{0D108BD9-81ED-4DB2-BD59-A6C34878D82A}">
                    <a16:rowId xmlns:a16="http://schemas.microsoft.com/office/drawing/2014/main" xmlns="" val="1501185609"/>
                  </a:ext>
                </a:extLst>
              </a:tr>
              <a:tr h="359760">
                <a:tc>
                  <a:txBody>
                    <a:bodyPr/>
                    <a:lstStyle/>
                    <a:p>
                      <a:pPr rtl="0" fontAlgn="ctr"/>
                      <a:r>
                        <a:rPr lang="es-419" sz="1100" b="1" kern="1200">
                          <a:solidFill>
                            <a:srgbClr val="000000"/>
                          </a:solidFill>
                          <a:effectLst/>
                          <a:latin typeface="+mn-lt"/>
                          <a:ea typeface="+mn-ea"/>
                          <a:cs typeface="+mn-cs"/>
                        </a:rPr>
                        <a:t>Fallas de hardware</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100" b="0" kern="1200">
                          <a:solidFill>
                            <a:srgbClr val="000000"/>
                          </a:solidFill>
                          <a:effectLst/>
                          <a:latin typeface="+mn-lt"/>
                          <a:ea typeface="+mn-ea"/>
                          <a:cs typeface="+mn-cs"/>
                        </a:rPr>
                        <a:t>Archivos de controladores NIC defectuosos o corruptos, cables defectuosos o problemas de conexión a tierra pueden causar errores de transmisión de red, como colisiones tardías, tramas cortas y jabber.</a:t>
                      </a:r>
                    </a:p>
                  </a:txBody>
                  <a:tcPr marL="31750" marR="31750" marT="31750" marB="31750" anchor="ctr"/>
                </a:tc>
                <a:extLst>
                  <a:ext uri="{0D108BD9-81ED-4DB2-BD59-A6C34878D82A}">
                    <a16:rowId xmlns:a16="http://schemas.microsoft.com/office/drawing/2014/main" xmlns="" val="2131934780"/>
                  </a:ext>
                </a:extLst>
              </a:tr>
              <a:tr h="359760">
                <a:tc>
                  <a:txBody>
                    <a:bodyPr/>
                    <a:lstStyle/>
                    <a:p>
                      <a:pPr rtl="0" fontAlgn="ctr"/>
                      <a:r>
                        <a:rPr lang="es-419" sz="1100" b="1" kern="1200">
                          <a:solidFill>
                            <a:srgbClr val="000000"/>
                          </a:solidFill>
                          <a:effectLst/>
                          <a:latin typeface="+mn-lt"/>
                          <a:ea typeface="+mn-ea"/>
                          <a:cs typeface="+mn-cs"/>
                        </a:rPr>
                        <a:t>Fallas de cableado</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100" b="0" kern="1200">
                          <a:solidFill>
                            <a:srgbClr val="000000"/>
                          </a:solidFill>
                          <a:effectLst/>
                          <a:latin typeface="+mn-lt"/>
                          <a:ea typeface="+mn-ea"/>
                          <a:cs typeface="+mn-cs"/>
                        </a:rPr>
                        <a:t>Busque cables dañados, cables incorrectos y conectores mal engarzados.</a:t>
                      </a:r>
                    </a:p>
                    <a:p>
                      <a:pPr marL="0" indent="0" algn="l" defTabSz="685777" rtl="0" eaLnBrk="1" fontAlgn="ctr" latinLnBrk="0" hangingPunct="1">
                        <a:buFont typeface="Arial" panose="020B0604020202020204" pitchFamily="34" charset="0"/>
                        <a:buNone/>
                      </a:pPr>
                      <a:r>
                        <a:rPr lang="es-419" sz="1100" b="0" kern="1200">
                          <a:solidFill>
                            <a:srgbClr val="000000"/>
                          </a:solidFill>
                          <a:effectLst/>
                          <a:latin typeface="+mn-lt"/>
                          <a:ea typeface="+mn-ea"/>
                          <a:cs typeface="+mn-cs"/>
                        </a:rPr>
                        <a:t>Los cables sospechosos se deben probar o cambiar por un cable que se sepa que funcione.</a:t>
                      </a:r>
                    </a:p>
                  </a:txBody>
                  <a:tcPr marL="31750" marR="31750" marT="31750" marB="31750" anchor="ctr"/>
                </a:tc>
                <a:extLst>
                  <a:ext uri="{0D108BD9-81ED-4DB2-BD59-A6C34878D82A}">
                    <a16:rowId xmlns:a16="http://schemas.microsoft.com/office/drawing/2014/main" xmlns="" val="3564157572"/>
                  </a:ext>
                </a:extLst>
              </a:tr>
              <a:tr h="359760">
                <a:tc>
                  <a:txBody>
                    <a:bodyPr/>
                    <a:lstStyle/>
                    <a:p>
                      <a:pPr rtl="0" fontAlgn="ctr"/>
                      <a:r>
                        <a:rPr lang="es-419" sz="1100" b="1" kern="1200">
                          <a:solidFill>
                            <a:srgbClr val="000000"/>
                          </a:solidFill>
                          <a:effectLst/>
                          <a:latin typeface="+mn-lt"/>
                          <a:ea typeface="+mn-ea"/>
                          <a:cs typeface="+mn-cs"/>
                        </a:rPr>
                        <a:t>atenuación</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100" b="0" kern="1200" dirty="0">
                          <a:solidFill>
                            <a:srgbClr val="000000"/>
                          </a:solidFill>
                          <a:effectLst/>
                          <a:latin typeface="+mn-lt"/>
                          <a:ea typeface="+mn-ea"/>
                          <a:cs typeface="+mn-cs"/>
                        </a:rPr>
                        <a:t>La atenuación puede ocurrir cuando la longitud de un cable supera el límite de diseño para los medios o cuando hay una conexión deficiente que se debe a un cable flojo o a contactos sucios u oxidados.</a:t>
                      </a:r>
                    </a:p>
                  </a:txBody>
                  <a:tcPr marL="31750" marR="31750" marT="31750" marB="31750" anchor="ctr"/>
                </a:tc>
                <a:extLst>
                  <a:ext uri="{0D108BD9-81ED-4DB2-BD59-A6C34878D82A}">
                    <a16:rowId xmlns:a16="http://schemas.microsoft.com/office/drawing/2014/main" xmlns="" val="668781421"/>
                  </a:ext>
                </a:extLst>
              </a:tr>
              <a:tr h="359760">
                <a:tc>
                  <a:txBody>
                    <a:bodyPr/>
                    <a:lstStyle/>
                    <a:p>
                      <a:pPr rtl="0" fontAlgn="ctr"/>
                      <a:r>
                        <a:rPr lang="es-419" sz="1100" b="1" kern="1200">
                          <a:solidFill>
                            <a:srgbClr val="000000"/>
                          </a:solidFill>
                          <a:effectLst/>
                          <a:latin typeface="+mn-lt"/>
                          <a:ea typeface="+mn-ea"/>
                          <a:cs typeface="+mn-cs"/>
                        </a:rPr>
                        <a:t>Ruido</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100" b="0" kern="1200">
                          <a:solidFill>
                            <a:srgbClr val="000000"/>
                          </a:solidFill>
                          <a:effectLst/>
                          <a:latin typeface="+mn-lt"/>
                          <a:ea typeface="+mn-ea"/>
                          <a:cs typeface="+mn-cs"/>
                        </a:rPr>
                        <a:t>La interferencia electromagnética local (EMI) puede ser generada por muchas fuentes, tales como diafonía, cables eléctricos cercanos, grandes motores eléctricos, estaciones de radio FM, radio policial y más.</a:t>
                      </a:r>
                    </a:p>
                  </a:txBody>
                  <a:tcPr marL="31750" marR="31750" marT="31750" marB="31750" anchor="ctr"/>
                </a:tc>
                <a:extLst>
                  <a:ext uri="{0D108BD9-81ED-4DB2-BD59-A6C34878D82A}">
                    <a16:rowId xmlns:a16="http://schemas.microsoft.com/office/drawing/2014/main" xmlns="" val="2269619013"/>
                  </a:ext>
                </a:extLst>
              </a:tr>
              <a:tr h="359760">
                <a:tc>
                  <a:txBody>
                    <a:bodyPr/>
                    <a:lstStyle/>
                    <a:p>
                      <a:pPr rtl="0" fontAlgn="ctr"/>
                      <a:r>
                        <a:rPr lang="es-419" sz="1100" b="1" kern="1200">
                          <a:solidFill>
                            <a:srgbClr val="000000"/>
                          </a:solidFill>
                          <a:effectLst/>
                          <a:latin typeface="+mn-lt"/>
                          <a:ea typeface="+mn-ea"/>
                          <a:cs typeface="+mn-cs"/>
                        </a:rPr>
                        <a:t>Errores de configuración de interfaz</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100" b="0" kern="1200">
                          <a:solidFill>
                            <a:srgbClr val="000000"/>
                          </a:solidFill>
                          <a:effectLst/>
                          <a:latin typeface="+mn-lt"/>
                          <a:ea typeface="+mn-ea"/>
                          <a:cs typeface="+mn-cs"/>
                        </a:rPr>
                        <a:t>Las causas pueden incluir una frecuencia de reloj incorrecta, una fuente de reloj incorrecta y la interfaz no activada.</a:t>
                      </a:r>
                    </a:p>
                    <a:p>
                      <a:pPr marL="0" indent="0" algn="l" defTabSz="685777" rtl="0" eaLnBrk="1" fontAlgn="ctr" latinLnBrk="0" hangingPunct="1">
                        <a:buFont typeface="Arial" panose="020B0604020202020204" pitchFamily="34" charset="0"/>
                        <a:buNone/>
                      </a:pPr>
                      <a:r>
                        <a:rPr lang="es-419" sz="1100" b="0" kern="1200">
                          <a:solidFill>
                            <a:srgbClr val="000000"/>
                          </a:solidFill>
                          <a:effectLst/>
                          <a:latin typeface="+mn-lt"/>
                          <a:ea typeface="+mn-ea"/>
                          <a:cs typeface="+mn-cs"/>
                        </a:rPr>
                        <a:t>Esto provoca la pérdida de la conectividad a los segmentos de red conectados.</a:t>
                      </a:r>
                    </a:p>
                  </a:txBody>
                  <a:tcPr marL="31750" marR="31750" marT="31750" marB="31750" anchor="ctr"/>
                </a:tc>
                <a:extLst>
                  <a:ext uri="{0D108BD9-81ED-4DB2-BD59-A6C34878D82A}">
                    <a16:rowId xmlns:a16="http://schemas.microsoft.com/office/drawing/2014/main" xmlns="" val="4186411143"/>
                  </a:ext>
                </a:extLst>
              </a:tr>
              <a:tr h="359760">
                <a:tc>
                  <a:txBody>
                    <a:bodyPr/>
                    <a:lstStyle/>
                    <a:p>
                      <a:pPr rtl="0" fontAlgn="ctr"/>
                      <a:r>
                        <a:rPr lang="es-419" sz="1100" b="1" kern="1200">
                          <a:solidFill>
                            <a:srgbClr val="000000"/>
                          </a:solidFill>
                          <a:effectLst/>
                          <a:latin typeface="+mn-lt"/>
                          <a:ea typeface="+mn-ea"/>
                          <a:cs typeface="+mn-cs"/>
                        </a:rPr>
                        <a:t>Límites de diseño excedidos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100" b="0" kern="1200">
                          <a:solidFill>
                            <a:srgbClr val="000000"/>
                          </a:solidFill>
                          <a:effectLst/>
                          <a:latin typeface="+mn-lt"/>
                          <a:ea typeface="+mn-ea"/>
                          <a:cs typeface="+mn-cs"/>
                        </a:rPr>
                        <a:t>Un componente podría funcionar de manera subóptima si se utiliza más allá de las especificaciones.</a:t>
                      </a:r>
                    </a:p>
                  </a:txBody>
                  <a:tcPr marL="31750" marR="31750" marT="31750" marB="31750" anchor="ctr"/>
                </a:tc>
                <a:extLst>
                  <a:ext uri="{0D108BD9-81ED-4DB2-BD59-A6C34878D82A}">
                    <a16:rowId xmlns:a16="http://schemas.microsoft.com/office/drawing/2014/main" xmlns="" val="2449721664"/>
                  </a:ext>
                </a:extLst>
              </a:tr>
              <a:tr h="513031">
                <a:tc>
                  <a:txBody>
                    <a:bodyPr/>
                    <a:lstStyle/>
                    <a:p>
                      <a:pPr rtl="0" fontAlgn="ctr"/>
                      <a:r>
                        <a:rPr lang="es-419" sz="1100" b="1" kern="1200" dirty="0">
                          <a:solidFill>
                            <a:srgbClr val="000000"/>
                          </a:solidFill>
                          <a:effectLst/>
                          <a:latin typeface="+mn-lt"/>
                          <a:ea typeface="+mn-ea"/>
                          <a:cs typeface="+mn-cs"/>
                        </a:rPr>
                        <a:t>Sobrecarga de CPU</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s-419" sz="1100" b="0" kern="1200" dirty="0">
                          <a:solidFill>
                            <a:srgbClr val="000000"/>
                          </a:solidFill>
                          <a:effectLst/>
                          <a:latin typeface="+mn-lt"/>
                          <a:ea typeface="+mn-ea"/>
                          <a:cs typeface="+mn-cs"/>
                        </a:rPr>
                        <a:t>Los síntomas incluyen procesos con altos porcentajes de uso de CPU, descartes de cola de entrada, rendimiento lento, tiempos de espera de SNMP, falta de acceso remoto o respuesta lenta o fallida de servicios como DHCP, Telnet y ping.</a:t>
                      </a:r>
                    </a:p>
                  </a:txBody>
                  <a:tcPr marL="31750" marR="31750" marT="31750" marB="31750" anchor="ctr"/>
                </a:tc>
                <a:extLst>
                  <a:ext uri="{0D108BD9-81ED-4DB2-BD59-A6C34878D82A}">
                    <a16:rowId xmlns:a16="http://schemas.microsoft.com/office/drawing/2014/main" xmlns="" val="2167591286"/>
                  </a:ext>
                </a:extLst>
              </a:tr>
            </a:tbl>
          </a:graphicData>
        </a:graphic>
      </p:graphicFrame>
    </p:spTree>
    <p:custDataLst>
      <p:tags r:id="rId1"/>
    </p:custDataLst>
    <p:extLst>
      <p:ext uri="{BB962C8B-B14F-4D97-AF65-F5344CB8AC3E}">
        <p14:creationId xmlns:p14="http://schemas.microsoft.com/office/powerpoint/2010/main" xmlns="" val="4558631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Síntomas y causas para la solución de problemas de red</a:t>
            </a:r>
            <a:r>
              <a:rPr lang="en-US" dirty="0"/>
              <a:t/>
            </a:r>
            <a:br>
              <a:rPr lang="en-US" dirty="0"/>
            </a:br>
            <a:r>
              <a:rPr lang="es-419" sz="2400" dirty="0"/>
              <a:t>Solución de problemas de la capa </a:t>
            </a:r>
            <a:r>
              <a:rPr lang="es-419" sz="2400" dirty="0" smtClean="0"/>
              <a:t>de </a:t>
            </a:r>
            <a:r>
              <a:rPr lang="es-ES" sz="2400" dirty="0" smtClean="0"/>
              <a:t>Enlace</a:t>
            </a:r>
            <a:r>
              <a:rPr lang="es-419" sz="2400" dirty="0" smtClean="0"/>
              <a:t> de Datos</a:t>
            </a:r>
            <a:endParaRPr lang="es-419"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219456" y="635963"/>
            <a:ext cx="8280057" cy="3073946"/>
          </a:xfrm>
        </p:spPr>
        <p:txBody>
          <a:bodyPr/>
          <a:lstStyle/>
          <a:p>
            <a:pPr marL="0" indent="0" algn="l" rtl="0"/>
            <a:r>
              <a:rPr lang="es-419" sz="1600" dirty="0">
                <a:solidFill>
                  <a:srgbClr val="000000"/>
                </a:solidFill>
              </a:rPr>
              <a:t>La tabla enumera los síntomas comunes de los problemas de red de capa de vínculo de datos.</a:t>
            </a:r>
          </a:p>
        </p:txBody>
      </p:sp>
      <p:graphicFrame>
        <p:nvGraphicFramePr>
          <p:cNvPr id="5" name="Table 4">
            <a:extLst>
              <a:ext uri="{FF2B5EF4-FFF2-40B4-BE49-F238E27FC236}">
                <a16:creationId xmlns:a16="http://schemas.microsoft.com/office/drawing/2014/main" xmlns="" id="{A9FBA682-77FB-4E59-8D3F-904E7C831C8E}"/>
              </a:ext>
            </a:extLst>
          </p:cNvPr>
          <p:cNvGraphicFramePr>
            <a:graphicFrameLocks noGrp="1"/>
          </p:cNvGraphicFramePr>
          <p:nvPr>
            <p:extLst>
              <p:ext uri="{D42A27DB-BD31-4B8C-83A1-F6EECF244321}">
                <p14:modId xmlns:p14="http://schemas.microsoft.com/office/powerpoint/2010/main" xmlns="" val="1473762101"/>
              </p:ext>
            </p:extLst>
          </p:nvPr>
        </p:nvGraphicFramePr>
        <p:xfrm>
          <a:off x="219456" y="1214135"/>
          <a:ext cx="8668512" cy="3603207"/>
        </p:xfrm>
        <a:graphic>
          <a:graphicData uri="http://schemas.openxmlformats.org/drawingml/2006/table">
            <a:tbl>
              <a:tblPr firstRow="1" bandRow="1">
                <a:tableStyleId>{5C22544A-7EE6-4342-B048-85BDC9FD1C3A}</a:tableStyleId>
              </a:tblPr>
              <a:tblGrid>
                <a:gridCol w="2435523">
                  <a:extLst>
                    <a:ext uri="{9D8B030D-6E8A-4147-A177-3AD203B41FA5}">
                      <a16:colId xmlns:a16="http://schemas.microsoft.com/office/drawing/2014/main" xmlns="" val="217029517"/>
                    </a:ext>
                  </a:extLst>
                </a:gridCol>
                <a:gridCol w="6232989">
                  <a:extLst>
                    <a:ext uri="{9D8B030D-6E8A-4147-A177-3AD203B41FA5}">
                      <a16:colId xmlns:a16="http://schemas.microsoft.com/office/drawing/2014/main" xmlns="" val="1252993372"/>
                    </a:ext>
                  </a:extLst>
                </a:gridCol>
              </a:tblGrid>
              <a:tr h="448527">
                <a:tc>
                  <a:txBody>
                    <a:bodyPr/>
                    <a:lstStyle/>
                    <a:p>
                      <a:pPr algn="l" rtl="0" fontAlgn="ctr"/>
                      <a:r>
                        <a:rPr lang="es-419" sz="1200" b="1">
                          <a:effectLst/>
                        </a:rPr>
                        <a:t>Síntoma</a:t>
                      </a:r>
                    </a:p>
                  </a:txBody>
                  <a:tcPr marL="31750" marR="31750" marT="31750" marB="31750" anchor="ctr"/>
                </a:tc>
                <a:tc>
                  <a:txBody>
                    <a:bodyPr/>
                    <a:lstStyle/>
                    <a:p>
                      <a:pPr algn="l" rtl="0" fontAlgn="ctr"/>
                      <a:r>
                        <a:rPr lang="es-419" sz="1200" b="1">
                          <a:effectLst/>
                        </a:rPr>
                        <a:t>Descripción</a:t>
                      </a:r>
                    </a:p>
                  </a:txBody>
                  <a:tcPr marL="31750" marR="31750" marT="31750" marB="31750" anchor="ctr"/>
                </a:tc>
                <a:extLst>
                  <a:ext uri="{0D108BD9-81ED-4DB2-BD59-A6C34878D82A}">
                    <a16:rowId xmlns:a16="http://schemas.microsoft.com/office/drawing/2014/main" xmlns="" val="3439792799"/>
                  </a:ext>
                </a:extLst>
              </a:tr>
              <a:tr h="586303">
                <a:tc>
                  <a:txBody>
                    <a:bodyPr/>
                    <a:lstStyle/>
                    <a:p>
                      <a:pPr marL="0" algn="l" defTabSz="685777" rtl="0" eaLnBrk="1" fontAlgn="ctr" latinLnBrk="0" hangingPunct="1">
                        <a:lnSpc>
                          <a:spcPct val="115000"/>
                        </a:lnSpc>
                        <a:spcAft>
                          <a:spcPts val="0"/>
                        </a:spcAft>
                      </a:pPr>
                      <a:r>
                        <a:rPr lang="es-419" sz="1200" b="1" kern="1200">
                          <a:solidFill>
                            <a:srgbClr val="000000"/>
                          </a:solidFill>
                          <a:effectLst/>
                          <a:latin typeface="+mn-lt"/>
                          <a:ea typeface="+mn-ea"/>
                          <a:cs typeface="+mn-cs"/>
                        </a:rPr>
                        <a:t>Falta de funcionalidad o conectividad en la capa de red o en capas superiores</a:t>
                      </a:r>
                    </a:p>
                  </a:txBody>
                  <a:tcPr marL="35809" marR="35809" marT="0" marB="0" anchor="ctr"/>
                </a:tc>
                <a:tc>
                  <a:txBody>
                    <a:bodyPr/>
                    <a:lstStyle/>
                    <a:p>
                      <a:pPr mar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Algunos problemas de capa 2 pueden detener el intercambio de tramas a través de un enlace, mientras que otros solo provocan un deterioro del rendimiento de la red.</a:t>
                      </a:r>
                    </a:p>
                  </a:txBody>
                  <a:tcPr marL="35809" marR="35809" marT="0" marB="0" anchor="ctr"/>
                </a:tc>
                <a:extLst>
                  <a:ext uri="{0D108BD9-81ED-4DB2-BD59-A6C34878D82A}">
                    <a16:rowId xmlns:a16="http://schemas.microsoft.com/office/drawing/2014/main" xmlns="" val="1501185609"/>
                  </a:ext>
                </a:extLst>
              </a:tr>
              <a:tr h="588511">
                <a:tc>
                  <a:txBody>
                    <a:bodyPr/>
                    <a:lstStyle/>
                    <a:p>
                      <a:pPr marL="0" algn="l" defTabSz="685777" rtl="0" eaLnBrk="1" fontAlgn="ctr" latinLnBrk="0" hangingPunct="1">
                        <a:lnSpc>
                          <a:spcPct val="115000"/>
                        </a:lnSpc>
                        <a:spcAft>
                          <a:spcPts val="0"/>
                        </a:spcAft>
                      </a:pPr>
                      <a:r>
                        <a:rPr lang="es-419" sz="1200" b="1" kern="1200">
                          <a:solidFill>
                            <a:srgbClr val="000000"/>
                          </a:solidFill>
                          <a:effectLst/>
                          <a:latin typeface="+mn-lt"/>
                          <a:ea typeface="+mn-ea"/>
                          <a:cs typeface="+mn-cs"/>
                        </a:rPr>
                        <a:t>La red funciona por debajo de los niveles de rendimiento de línea de base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200" b="0" kern="1200">
                          <a:solidFill>
                            <a:srgbClr val="000000"/>
                          </a:solidFill>
                          <a:effectLst/>
                          <a:latin typeface="+mn-lt"/>
                          <a:ea typeface="+mn-ea"/>
                          <a:cs typeface="+mn-cs"/>
                        </a:rPr>
                        <a:t>Las tramas pueden tomar una ruta subóptima a su destino, pero aún así llegan haciendo que la red experimente un uso inesperado de ancho de banda alto en los enlaces.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200" b="0" kern="1200">
                          <a:solidFill>
                            <a:srgbClr val="000000"/>
                          </a:solidFill>
                          <a:effectLst/>
                          <a:latin typeface="+mn-lt"/>
                          <a:ea typeface="+mn-ea"/>
                          <a:cs typeface="+mn-cs"/>
                        </a:rPr>
                        <a:t>Un ping extendido o continuo ayuda a revelar si se descartan tramas.</a:t>
                      </a:r>
                    </a:p>
                  </a:txBody>
                  <a:tcPr marL="35809" marR="35809" marT="0" marB="0" anchor="ctr"/>
                </a:tc>
                <a:extLst>
                  <a:ext uri="{0D108BD9-81ED-4DB2-BD59-A6C34878D82A}">
                    <a16:rowId xmlns:a16="http://schemas.microsoft.com/office/drawing/2014/main" xmlns="" val="2269619013"/>
                  </a:ext>
                </a:extLst>
              </a:tr>
              <a:tr h="781737">
                <a:tc>
                  <a:txBody>
                    <a:bodyPr/>
                    <a:lstStyle/>
                    <a:p>
                      <a:pPr marL="0" algn="l" defTabSz="685777" rtl="0" eaLnBrk="1" fontAlgn="ctr" latinLnBrk="0" hangingPunct="1">
                        <a:lnSpc>
                          <a:spcPct val="115000"/>
                        </a:lnSpc>
                        <a:spcAft>
                          <a:spcPts val="0"/>
                        </a:spcAft>
                      </a:pPr>
                      <a:r>
                        <a:rPr lang="es-419" sz="1200" b="1" kern="1200">
                          <a:solidFill>
                            <a:srgbClr val="000000"/>
                          </a:solidFill>
                          <a:effectLst/>
                          <a:latin typeface="+mn-lt"/>
                          <a:ea typeface="+mn-ea"/>
                          <a:cs typeface="+mn-cs"/>
                        </a:rPr>
                        <a:t>Difusiones excesivas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200" b="0" kern="1200">
                          <a:solidFill>
                            <a:srgbClr val="000000"/>
                          </a:solidFill>
                          <a:effectLst/>
                          <a:latin typeface="+mn-lt"/>
                          <a:ea typeface="+mn-ea"/>
                          <a:cs typeface="+mn-cs"/>
                        </a:rPr>
                        <a:t>Los sistemas operativos utilizan ampliamente difusiones y multidifusión.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200" b="0" kern="1200">
                          <a:solidFill>
                            <a:srgbClr val="000000"/>
                          </a:solidFill>
                          <a:effectLst/>
                          <a:latin typeface="+mn-lt"/>
                          <a:ea typeface="+mn-ea"/>
                          <a:cs typeface="+mn-cs"/>
                        </a:rPr>
                        <a:t>Por lo general, las difusiones excesivas son el resultado de aplicaciones programadas o configuradas incorrectamente, grandes dominios de difusión de capa 2 o problemas de red subyacentes. </a:t>
                      </a:r>
                    </a:p>
                  </a:txBody>
                  <a:tcPr marL="35809" marR="35809" marT="0" marB="0" anchor="ctr"/>
                </a:tc>
                <a:extLst>
                  <a:ext uri="{0D108BD9-81ED-4DB2-BD59-A6C34878D82A}">
                    <a16:rowId xmlns:a16="http://schemas.microsoft.com/office/drawing/2014/main" xmlns="" val="4186411143"/>
                  </a:ext>
                </a:extLst>
              </a:tr>
              <a:tr h="977171">
                <a:tc>
                  <a:txBody>
                    <a:bodyPr/>
                    <a:lstStyle/>
                    <a:p>
                      <a:pPr marL="0" algn="l" defTabSz="685777" rtl="0" eaLnBrk="1" fontAlgn="ctr" latinLnBrk="0" hangingPunct="1">
                        <a:lnSpc>
                          <a:spcPct val="115000"/>
                        </a:lnSpc>
                        <a:spcAft>
                          <a:spcPts val="0"/>
                        </a:spcAft>
                      </a:pPr>
                      <a:r>
                        <a:rPr lang="es-419" sz="1200" b="1" kern="1200">
                          <a:solidFill>
                            <a:srgbClr val="000000"/>
                          </a:solidFill>
                          <a:effectLst/>
                          <a:latin typeface="+mn-lt"/>
                          <a:ea typeface="+mn-ea"/>
                          <a:cs typeface="+mn-cs"/>
                        </a:rPr>
                        <a:t>Mensajes de la consola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200" b="0" kern="1200">
                          <a:solidFill>
                            <a:srgbClr val="000000"/>
                          </a:solidFill>
                          <a:effectLst/>
                          <a:latin typeface="+mn-lt"/>
                          <a:ea typeface="+mn-ea"/>
                          <a:cs typeface="+mn-cs"/>
                        </a:rPr>
                        <a:t>Los routers envía mensajes cuando detecta un problema con la interpretación de las tramas entrantes (problemas de encapsulación o entramado) o cuando se esperan keepalives pero no llegan.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200" b="0" kern="1200">
                          <a:solidFill>
                            <a:srgbClr val="000000"/>
                          </a:solidFill>
                          <a:effectLst/>
                          <a:latin typeface="+mn-lt"/>
                          <a:ea typeface="+mn-ea"/>
                          <a:cs typeface="+mn-cs"/>
                        </a:rPr>
                        <a:t>El mensaje de la consola más común que indica que existe un problema de Capa 2 es un mensaje que indica que el protocolo de línea está desactivado.</a:t>
                      </a:r>
                    </a:p>
                  </a:txBody>
                  <a:tcPr marL="35809" marR="35809" marT="0" marB="0" anchor="ctr"/>
                </a:tc>
                <a:extLst>
                  <a:ext uri="{0D108BD9-81ED-4DB2-BD59-A6C34878D82A}">
                    <a16:rowId xmlns:a16="http://schemas.microsoft.com/office/drawing/2014/main" xmlns="" val="2449721664"/>
                  </a:ext>
                </a:extLst>
              </a:tr>
            </a:tbl>
          </a:graphicData>
        </a:graphic>
      </p:graphicFrame>
    </p:spTree>
    <p:custDataLst>
      <p:tags r:id="rId1"/>
    </p:custDataLst>
    <p:extLst>
      <p:ext uri="{BB962C8B-B14F-4D97-AF65-F5344CB8AC3E}">
        <p14:creationId xmlns:p14="http://schemas.microsoft.com/office/powerpoint/2010/main" xmlns="" val="40604021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Síntomas y causas para la solución de problemas de red</a:t>
            </a:r>
            <a:r>
              <a:rPr lang="en-US" dirty="0"/>
              <a:t/>
            </a:r>
            <a:br>
              <a:rPr lang="en-US" dirty="0"/>
            </a:br>
            <a:r>
              <a:rPr lang="es-419" sz="2400" dirty="0"/>
              <a:t>Solución de problemas de la capa </a:t>
            </a:r>
            <a:r>
              <a:rPr lang="es-419" sz="2400" dirty="0" smtClean="0"/>
              <a:t>de </a:t>
            </a:r>
            <a:r>
              <a:rPr lang="es-ES" sz="2400" dirty="0" smtClean="0"/>
              <a:t>Enlace</a:t>
            </a:r>
            <a:r>
              <a:rPr lang="es-419" sz="2400" dirty="0" smtClean="0"/>
              <a:t> de Datos</a:t>
            </a:r>
            <a:endParaRPr lang="es-419"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0050"/>
          </a:xfrm>
        </p:spPr>
        <p:txBody>
          <a:bodyPr/>
          <a:lstStyle/>
          <a:p>
            <a:pPr marL="0" indent="0" algn="l" rtl="0"/>
            <a:r>
              <a:rPr lang="es-419" sz="1600">
                <a:solidFill>
                  <a:srgbClr val="000000"/>
                </a:solidFill>
              </a:rPr>
              <a:t>La tabla enumera los problemas que suelen causar problemas de red en la capa de vínculo de datos.</a:t>
            </a:r>
          </a:p>
        </p:txBody>
      </p:sp>
      <p:graphicFrame>
        <p:nvGraphicFramePr>
          <p:cNvPr id="6" name="Table 5">
            <a:extLst>
              <a:ext uri="{FF2B5EF4-FFF2-40B4-BE49-F238E27FC236}">
                <a16:creationId xmlns:a16="http://schemas.microsoft.com/office/drawing/2014/main" xmlns="" id="{AD833A4D-CC8C-41FA-BF90-44555E224947}"/>
              </a:ext>
            </a:extLst>
          </p:cNvPr>
          <p:cNvGraphicFramePr>
            <a:graphicFrameLocks noGrp="1"/>
          </p:cNvGraphicFramePr>
          <p:nvPr>
            <p:extLst>
              <p:ext uri="{D42A27DB-BD31-4B8C-83A1-F6EECF244321}">
                <p14:modId xmlns:p14="http://schemas.microsoft.com/office/powerpoint/2010/main" xmlns="" val="755063707"/>
              </p:ext>
            </p:extLst>
          </p:nvPr>
        </p:nvGraphicFramePr>
        <p:xfrm>
          <a:off x="431971" y="1433591"/>
          <a:ext cx="8102428" cy="3347682"/>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xmlns="" val="217029517"/>
                    </a:ext>
                  </a:extLst>
                </a:gridCol>
                <a:gridCol w="6302203">
                  <a:extLst>
                    <a:ext uri="{9D8B030D-6E8A-4147-A177-3AD203B41FA5}">
                      <a16:colId xmlns:a16="http://schemas.microsoft.com/office/drawing/2014/main" xmlns="" val="1252993372"/>
                    </a:ext>
                  </a:extLst>
                </a:gridCol>
              </a:tblGrid>
              <a:tr h="403314">
                <a:tc>
                  <a:txBody>
                    <a:bodyPr/>
                    <a:lstStyle/>
                    <a:p>
                      <a:pPr algn="l" rtl="0" fontAlgn="ctr"/>
                      <a:r>
                        <a:rPr lang="es-419" sz="1400" b="1">
                          <a:effectLst/>
                        </a:rPr>
                        <a:t>Causa del problema</a:t>
                      </a:r>
                    </a:p>
                  </a:txBody>
                  <a:tcPr marL="31750" marR="31750" marT="31750" marB="31750" anchor="ctr"/>
                </a:tc>
                <a:tc>
                  <a:txBody>
                    <a:bodyPr/>
                    <a:lstStyle/>
                    <a:p>
                      <a:pPr algn="l" rtl="0" fontAlgn="ctr"/>
                      <a:r>
                        <a:rPr lang="es-419" sz="1400" b="1">
                          <a:effectLst/>
                        </a:rPr>
                        <a:t>Descripción</a:t>
                      </a:r>
                    </a:p>
                  </a:txBody>
                  <a:tcPr marL="31750" marR="31750" marT="31750" marB="31750" anchor="ctr"/>
                </a:tc>
                <a:extLst>
                  <a:ext uri="{0D108BD9-81ED-4DB2-BD59-A6C34878D82A}">
                    <a16:rowId xmlns:a16="http://schemas.microsoft.com/office/drawing/2014/main" xmlns="" val="3439792799"/>
                  </a:ext>
                </a:extLst>
              </a:tr>
              <a:tr h="343270">
                <a:tc>
                  <a:txBody>
                    <a:bodyPr/>
                    <a:lstStyle/>
                    <a:p>
                      <a:pPr rtl="0">
                        <a:lnSpc>
                          <a:spcPct val="115000"/>
                        </a:lnSpc>
                        <a:spcAft>
                          <a:spcPts val="0"/>
                        </a:spcAft>
                      </a:pPr>
                      <a:r>
                        <a:rPr lang="es-419"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Errores de encapsulación</a:t>
                      </a: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400" b="0" kern="1200">
                          <a:solidFill>
                            <a:srgbClr val="000000"/>
                          </a:solidFill>
                          <a:effectLst/>
                          <a:latin typeface="+mn-lt"/>
                          <a:ea typeface="+mn-ea"/>
                          <a:cs typeface="+mn-cs"/>
                        </a:rPr>
                        <a:t>Se produce cuando los bits colocados en un campo por el remitente no son lo que el receptor espera ver. </a:t>
                      </a:r>
                    </a:p>
                  </a:txBody>
                  <a:tcPr marL="68580" marR="68580" marT="0" marB="0"/>
                </a:tc>
                <a:extLst>
                  <a:ext uri="{0D108BD9-81ED-4DB2-BD59-A6C34878D82A}">
                    <a16:rowId xmlns:a16="http://schemas.microsoft.com/office/drawing/2014/main" xmlns="" val="1501185609"/>
                  </a:ext>
                </a:extLst>
              </a:tr>
              <a:tr h="487292">
                <a:tc>
                  <a:txBody>
                    <a:bodyPr/>
                    <a:lstStyle/>
                    <a:p>
                      <a:pPr rtl="0">
                        <a:lnSpc>
                          <a:spcPct val="115000"/>
                        </a:lnSpc>
                        <a:spcAft>
                          <a:spcPts val="0"/>
                        </a:spcAft>
                      </a:pPr>
                      <a:r>
                        <a:rPr lang="es-419"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Errores de asignación de direcciones</a:t>
                      </a: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400" b="0" kern="1200">
                          <a:solidFill>
                            <a:srgbClr val="000000"/>
                          </a:solidFill>
                          <a:effectLst/>
                          <a:latin typeface="+mn-lt"/>
                          <a:ea typeface="+mn-ea"/>
                          <a:cs typeface="+mn-cs"/>
                        </a:rPr>
                        <a:t>Se produce cuando el direccionamiento de capa 2 y capa no están disponibles.</a:t>
                      </a:r>
                    </a:p>
                  </a:txBody>
                  <a:tcPr marL="68580" marR="68580" marT="0" marB="0"/>
                </a:tc>
                <a:extLst>
                  <a:ext uri="{0D108BD9-81ED-4DB2-BD59-A6C34878D82A}">
                    <a16:rowId xmlns:a16="http://schemas.microsoft.com/office/drawing/2014/main" xmlns="" val="2131934780"/>
                  </a:ext>
                </a:extLst>
              </a:tr>
              <a:tr h="487292">
                <a:tc>
                  <a:txBody>
                    <a:bodyPr/>
                    <a:lstStyle/>
                    <a:p>
                      <a:pPr rtl="0">
                        <a:lnSpc>
                          <a:spcPct val="115000"/>
                        </a:lnSpc>
                        <a:spcAft>
                          <a:spcPts val="0"/>
                        </a:spcAft>
                      </a:pPr>
                      <a:r>
                        <a:rPr lang="es-419"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Errores de entramado</a:t>
                      </a: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400" b="0" kern="1200">
                          <a:solidFill>
                            <a:srgbClr val="000000"/>
                          </a:solidFill>
                          <a:effectLst/>
                          <a:latin typeface="+mn-lt"/>
                          <a:ea typeface="+mn-ea"/>
                          <a:cs typeface="+mn-cs"/>
                        </a:rPr>
                        <a:t>Los errores de tramas pueden deberse al ruido en la línea serial, un cable mal diseñado, una falla de NIC, una diferencia entre dúplex o un error de configuración de reloj de línea de unidad de servicio de canal (CSU).</a:t>
                      </a:r>
                    </a:p>
                  </a:txBody>
                  <a:tcPr marL="68580" marR="68580" marT="0" marB="0"/>
                </a:tc>
                <a:extLst>
                  <a:ext uri="{0D108BD9-81ED-4DB2-BD59-A6C34878D82A}">
                    <a16:rowId xmlns:a16="http://schemas.microsoft.com/office/drawing/2014/main" xmlns="" val="3564157572"/>
                  </a:ext>
                </a:extLst>
              </a:tr>
              <a:tr h="703247">
                <a:tc>
                  <a:txBody>
                    <a:bodyPr/>
                    <a:lstStyle/>
                    <a:p>
                      <a:pPr rtl="0">
                        <a:lnSpc>
                          <a:spcPct val="115000"/>
                        </a:lnSpc>
                        <a:spcAft>
                          <a:spcPts val="0"/>
                        </a:spcAft>
                      </a:pPr>
                      <a:r>
                        <a:rPr lang="es-419" sz="1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Fallas o bucles de STP</a:t>
                      </a: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400" b="0" kern="1200" dirty="0">
                          <a:solidFill>
                            <a:srgbClr val="000000"/>
                          </a:solidFill>
                          <a:effectLst/>
                          <a:latin typeface="+mn-lt"/>
                          <a:ea typeface="+mn-ea"/>
                          <a:cs typeface="+mn-cs"/>
                        </a:rPr>
                        <a:t>La mayoría de los problemas de STP se relacionan con el reenvío de bucles, que se produce cuando no se bloquean puertos en una topología redundante y el tráfico se reenvía en círculos indefinidamente, lo que implica una saturación excesiva provocada por una tasa elevada de cambios en la topología STP. </a:t>
                      </a:r>
                    </a:p>
                  </a:txBody>
                  <a:tcPr marL="68580" marR="68580" marT="0" marB="0"/>
                </a:tc>
                <a:extLst>
                  <a:ext uri="{0D108BD9-81ED-4DB2-BD59-A6C34878D82A}">
                    <a16:rowId xmlns:a16="http://schemas.microsoft.com/office/drawing/2014/main" xmlns="" val="668781421"/>
                  </a:ext>
                </a:extLst>
              </a:tr>
            </a:tbl>
          </a:graphicData>
        </a:graphic>
      </p:graphicFrame>
    </p:spTree>
    <p:custDataLst>
      <p:tags r:id="rId1"/>
    </p:custDataLst>
    <p:extLst>
      <p:ext uri="{BB962C8B-B14F-4D97-AF65-F5344CB8AC3E}">
        <p14:creationId xmlns:p14="http://schemas.microsoft.com/office/powerpoint/2010/main" xmlns="" val="420783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791910" cy="929640"/>
          </a:xfrm>
        </p:spPr>
        <p:txBody>
          <a:bodyPr/>
          <a:lstStyle/>
          <a:p>
            <a:pPr rtl="0"/>
            <a:r>
              <a:rPr lang="es-419">
                <a:solidFill>
                  <a:schemeClr val="accent5">
                    <a:lumMod val="40000"/>
                    <a:lumOff val="60000"/>
                  </a:schemeClr>
                </a:solidFill>
              </a:rPr>
              <a:t>12.1 Documentación de red</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2192"/>
            <a:ext cx="8345488" cy="731837"/>
          </a:xfrm>
        </p:spPr>
        <p:txBody>
          <a:bodyPr/>
          <a:lstStyle/>
          <a:p>
            <a:pPr rtl="0"/>
            <a:r>
              <a:rPr lang="es-419" sz="1600" dirty="0"/>
              <a:t>Síntomas y causas para la solución de problemas de red</a:t>
            </a:r>
            <a:r>
              <a:rPr lang="en-US" dirty="0"/>
              <a:t/>
            </a:r>
            <a:br>
              <a:rPr lang="en-US" dirty="0"/>
            </a:br>
            <a:r>
              <a:rPr lang="es-419" sz="2400" dirty="0"/>
              <a:t>Solución de problemas de la capa </a:t>
            </a:r>
            <a:r>
              <a:rPr lang="es-419" sz="2400" dirty="0" smtClean="0"/>
              <a:t>de red</a:t>
            </a:r>
            <a:endParaRPr lang="es-419"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55072"/>
          </a:xfrm>
        </p:spPr>
        <p:txBody>
          <a:bodyPr/>
          <a:lstStyle/>
          <a:p>
            <a:pPr marL="0" indent="0" algn="l" rtl="0"/>
            <a:r>
              <a:rPr lang="es-419" sz="1600">
                <a:solidFill>
                  <a:srgbClr val="000000"/>
                </a:solidFill>
              </a:rPr>
              <a:t>La tabla enumera los síntomas comunes de los problemas de red de capa.</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xmlns="" id="{A937A068-B473-454B-A79E-BB4552697074}"/>
              </a:ext>
            </a:extLst>
          </p:cNvPr>
          <p:cNvGraphicFramePr>
            <a:graphicFrameLocks noGrp="1"/>
          </p:cNvGraphicFramePr>
          <p:nvPr>
            <p:extLst>
              <p:ext uri="{D42A27DB-BD31-4B8C-83A1-F6EECF244321}">
                <p14:modId xmlns:p14="http://schemas.microsoft.com/office/powerpoint/2010/main" xmlns="" val="1035967767"/>
              </p:ext>
            </p:extLst>
          </p:nvPr>
        </p:nvGraphicFramePr>
        <p:xfrm>
          <a:off x="385590" y="1370012"/>
          <a:ext cx="8526762" cy="3641488"/>
        </p:xfrm>
        <a:graphic>
          <a:graphicData uri="http://schemas.openxmlformats.org/drawingml/2006/table">
            <a:tbl>
              <a:tblPr firstRow="1" bandRow="1">
                <a:tableStyleId>{5C22544A-7EE6-4342-B048-85BDC9FD1C3A}</a:tableStyleId>
              </a:tblPr>
              <a:tblGrid>
                <a:gridCol w="2052810">
                  <a:extLst>
                    <a:ext uri="{9D8B030D-6E8A-4147-A177-3AD203B41FA5}">
                      <a16:colId xmlns:a16="http://schemas.microsoft.com/office/drawing/2014/main" xmlns="" val="3623608735"/>
                    </a:ext>
                  </a:extLst>
                </a:gridCol>
                <a:gridCol w="6473952">
                  <a:extLst>
                    <a:ext uri="{9D8B030D-6E8A-4147-A177-3AD203B41FA5}">
                      <a16:colId xmlns:a16="http://schemas.microsoft.com/office/drawing/2014/main" xmlns="" val="2624756040"/>
                    </a:ext>
                  </a:extLst>
                </a:gridCol>
              </a:tblGrid>
              <a:tr h="570120">
                <a:tc>
                  <a:txBody>
                    <a:bodyPr/>
                    <a:lstStyle/>
                    <a:p>
                      <a:pPr algn="l" rtl="0" fontAlgn="ctr"/>
                      <a:r>
                        <a:rPr lang="es-419" sz="1400" b="1">
                          <a:effectLst/>
                        </a:rPr>
                        <a:t>Síntoma</a:t>
                      </a:r>
                    </a:p>
                  </a:txBody>
                  <a:tcPr marL="31750" marR="31750" marT="31750" marB="31750" anchor="ctr"/>
                </a:tc>
                <a:tc>
                  <a:txBody>
                    <a:bodyPr/>
                    <a:lstStyle/>
                    <a:p>
                      <a:pPr algn="l" rtl="0" fontAlgn="ctr"/>
                      <a:r>
                        <a:rPr lang="es-419" sz="1400" b="1">
                          <a:effectLst/>
                        </a:rPr>
                        <a:t>Descripción</a:t>
                      </a:r>
                    </a:p>
                  </a:txBody>
                  <a:tcPr marL="31750" marR="31750" marT="31750" marB="31750" anchor="ctr"/>
                </a:tc>
                <a:extLst>
                  <a:ext uri="{0D108BD9-81ED-4DB2-BD59-A6C34878D82A}">
                    <a16:rowId xmlns:a16="http://schemas.microsoft.com/office/drawing/2014/main" xmlns="" val="1711381194"/>
                  </a:ext>
                </a:extLst>
              </a:tr>
              <a:tr h="944458">
                <a:tc>
                  <a:txBody>
                    <a:bodyPr/>
                    <a:lstStyle/>
                    <a:p>
                      <a:pPr rtl="0" fontAlgn="ctr"/>
                      <a:r>
                        <a:rPr lang="es-419" sz="1400" b="1" kern="1200">
                          <a:solidFill>
                            <a:srgbClr val="000000"/>
                          </a:solidFill>
                          <a:effectLst/>
                          <a:latin typeface="Calibri" panose="020F0502020204030204" pitchFamily="34" charset="0"/>
                          <a:cs typeface="Times New Roman" panose="02020603050405020304" pitchFamily="18" charset="0"/>
                        </a:rPr>
                        <a:t>Falla de red</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400" b="0" kern="1200">
                          <a:solidFill>
                            <a:srgbClr val="000000"/>
                          </a:solidFill>
                          <a:effectLst/>
                          <a:latin typeface="+mn-lt"/>
                          <a:ea typeface="+mn-ea"/>
                          <a:cs typeface="+mn-cs"/>
                        </a:rPr>
                        <a:t>Se produce cuando esta no funciona o funciona parcialmente, lo que afecta a todos los usuarios y a todas las aplicaciones en la red.</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400" b="0" kern="1200">
                          <a:solidFill>
                            <a:srgbClr val="000000"/>
                          </a:solidFill>
                          <a:effectLst/>
                          <a:latin typeface="+mn-lt"/>
                          <a:ea typeface="+mn-ea"/>
                          <a:cs typeface="+mn-cs"/>
                        </a:rPr>
                        <a:t>Los usuarios y los administradores de red normalmente detectan estas fallas en seguida, las que sin dudas son fundamentales para la productividad de la empresa.</a:t>
                      </a:r>
                    </a:p>
                  </a:txBody>
                  <a:tcPr marL="31750" marR="31750" marT="31750" marB="31750" anchor="ctr"/>
                </a:tc>
                <a:extLst>
                  <a:ext uri="{0D108BD9-81ED-4DB2-BD59-A6C34878D82A}">
                    <a16:rowId xmlns:a16="http://schemas.microsoft.com/office/drawing/2014/main" xmlns="" val="2166185210"/>
                  </a:ext>
                </a:extLst>
              </a:tr>
              <a:tr h="944458">
                <a:tc>
                  <a:txBody>
                    <a:bodyPr/>
                    <a:lstStyle/>
                    <a:p>
                      <a:pPr rtl="0" fontAlgn="ctr"/>
                      <a:r>
                        <a:rPr lang="es-419" sz="1400" b="1" kern="1200">
                          <a:solidFill>
                            <a:srgbClr val="000000"/>
                          </a:solidFill>
                          <a:effectLst/>
                          <a:latin typeface="Calibri" panose="020F0502020204030204" pitchFamily="34" charset="0"/>
                          <a:cs typeface="Times New Roman" panose="02020603050405020304" pitchFamily="18" charset="0"/>
                        </a:rPr>
                        <a:t>Rendimiento inferior al óptimo</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400" b="0" kern="1200">
                          <a:solidFill>
                            <a:srgbClr val="000000"/>
                          </a:solidFill>
                          <a:effectLst/>
                          <a:latin typeface="+mn-lt"/>
                          <a:ea typeface="+mn-ea"/>
                          <a:cs typeface="+mn-cs"/>
                        </a:rPr>
                        <a:t>Estos incluyen un subconjunto de usuarios, aplicaciones, destinos o un tipo de tráfico.</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400" b="0" kern="1200">
                          <a:solidFill>
                            <a:srgbClr val="000000"/>
                          </a:solidFill>
                          <a:effectLst/>
                          <a:latin typeface="+mn-lt"/>
                          <a:ea typeface="+mn-ea"/>
                          <a:cs typeface="+mn-cs"/>
                        </a:rPr>
                        <a:t>Es difícil detectar los problemas de optimización, y es incluso más difícil aislarlos y diagnosticarlos.</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400" b="0" kern="1200">
                          <a:solidFill>
                            <a:srgbClr val="000000"/>
                          </a:solidFill>
                          <a:effectLst/>
                          <a:latin typeface="+mn-lt"/>
                          <a:ea typeface="+mn-ea"/>
                          <a:cs typeface="+mn-cs"/>
                        </a:rPr>
                        <a:t>Esto se debe a que varias capas suelen verse involucradas o incluso una sola computadora de host.</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400" b="0" kern="1200">
                          <a:solidFill>
                            <a:srgbClr val="000000"/>
                          </a:solidFill>
                          <a:effectLst/>
                          <a:latin typeface="+mn-lt"/>
                          <a:ea typeface="+mn-ea"/>
                          <a:cs typeface="+mn-cs"/>
                        </a:rPr>
                        <a:t>Puede llevar tiempo determinar que el problema se encuentra en la capa de red.</a:t>
                      </a:r>
                    </a:p>
                  </a:txBody>
                  <a:tcPr marL="31750" marR="31750" marT="31750" marB="31750" anchor="ctr"/>
                </a:tc>
                <a:extLst>
                  <a:ext uri="{0D108BD9-81ED-4DB2-BD59-A6C34878D82A}">
                    <a16:rowId xmlns:a16="http://schemas.microsoft.com/office/drawing/2014/main" xmlns="" val="1499702936"/>
                  </a:ext>
                </a:extLst>
              </a:tr>
            </a:tbl>
          </a:graphicData>
        </a:graphic>
      </p:graphicFrame>
    </p:spTree>
    <p:custDataLst>
      <p:tags r:id="rId1"/>
    </p:custDataLst>
    <p:extLst>
      <p:ext uri="{BB962C8B-B14F-4D97-AF65-F5344CB8AC3E}">
        <p14:creationId xmlns:p14="http://schemas.microsoft.com/office/powerpoint/2010/main" xmlns="" val="23302083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Síntomas y causas para la solución de problemas de red</a:t>
            </a:r>
            <a:r>
              <a:rPr lang="en-US" dirty="0"/>
              <a:t/>
            </a:r>
            <a:br>
              <a:rPr lang="en-US" dirty="0"/>
            </a:br>
            <a:r>
              <a:rPr lang="es-419" sz="2400" dirty="0"/>
              <a:t>Solución de problemas de la capa </a:t>
            </a:r>
            <a:r>
              <a:rPr lang="es-419" sz="2400" dirty="0" smtClean="0"/>
              <a:t>de red </a:t>
            </a:r>
            <a:r>
              <a:rPr lang="es-419" sz="2400" dirty="0"/>
              <a:t>(Cont.)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58716"/>
          </a:xfrm>
        </p:spPr>
        <p:txBody>
          <a:bodyPr/>
          <a:lstStyle/>
          <a:p>
            <a:pPr marL="0" indent="0" algn="l" rtl="0"/>
            <a:r>
              <a:rPr lang="es-419" sz="1600">
                <a:solidFill>
                  <a:srgbClr val="000000"/>
                </a:solidFill>
              </a:rPr>
              <a:t>La tabla enumera los síntomas comunes de los problemas de red de capa.</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xmlns="" id="{A937A068-B473-454B-A79E-BB4552697074}"/>
              </a:ext>
            </a:extLst>
          </p:cNvPr>
          <p:cNvGraphicFramePr>
            <a:graphicFrameLocks noGrp="1"/>
          </p:cNvGraphicFramePr>
          <p:nvPr>
            <p:extLst>
              <p:ext uri="{D42A27DB-BD31-4B8C-83A1-F6EECF244321}">
                <p14:modId xmlns:p14="http://schemas.microsoft.com/office/powerpoint/2010/main" xmlns="" val="3955080338"/>
              </p:ext>
            </p:extLst>
          </p:nvPr>
        </p:nvGraphicFramePr>
        <p:xfrm>
          <a:off x="520785" y="1214135"/>
          <a:ext cx="8102428" cy="3784092"/>
        </p:xfrm>
        <a:graphic>
          <a:graphicData uri="http://schemas.openxmlformats.org/drawingml/2006/table">
            <a:tbl>
              <a:tblPr firstRow="1" bandRow="1">
                <a:tableStyleId>{5C22544A-7EE6-4342-B048-85BDC9FD1C3A}</a:tableStyleId>
              </a:tblPr>
              <a:tblGrid>
                <a:gridCol w="1917615">
                  <a:extLst>
                    <a:ext uri="{9D8B030D-6E8A-4147-A177-3AD203B41FA5}">
                      <a16:colId xmlns:a16="http://schemas.microsoft.com/office/drawing/2014/main" xmlns="" val="3623608735"/>
                    </a:ext>
                  </a:extLst>
                </a:gridCol>
                <a:gridCol w="6184813">
                  <a:extLst>
                    <a:ext uri="{9D8B030D-6E8A-4147-A177-3AD203B41FA5}">
                      <a16:colId xmlns:a16="http://schemas.microsoft.com/office/drawing/2014/main" xmlns="" val="2624756040"/>
                    </a:ext>
                  </a:extLst>
                </a:gridCol>
              </a:tblGrid>
              <a:tr h="268623">
                <a:tc>
                  <a:txBody>
                    <a:bodyPr/>
                    <a:lstStyle/>
                    <a:p>
                      <a:pPr algn="l" rtl="0" fontAlgn="ctr"/>
                      <a:r>
                        <a:rPr lang="es-419" sz="1400" b="1">
                          <a:effectLst/>
                        </a:rPr>
                        <a:t>Causa del problema</a:t>
                      </a:r>
                    </a:p>
                  </a:txBody>
                  <a:tcPr marL="31750" marR="31750" marT="31750" marB="31750" anchor="ctr"/>
                </a:tc>
                <a:tc>
                  <a:txBody>
                    <a:bodyPr/>
                    <a:lstStyle/>
                    <a:p>
                      <a:pPr algn="l" rtl="0" fontAlgn="ctr"/>
                      <a:r>
                        <a:rPr lang="es-419" sz="1400" b="1">
                          <a:effectLst/>
                        </a:rPr>
                        <a:t>Descripción</a:t>
                      </a:r>
                    </a:p>
                  </a:txBody>
                  <a:tcPr marL="31750" marR="31750" marT="31750" marB="31750" anchor="ctr"/>
                </a:tc>
                <a:extLst>
                  <a:ext uri="{0D108BD9-81ED-4DB2-BD59-A6C34878D82A}">
                    <a16:rowId xmlns:a16="http://schemas.microsoft.com/office/drawing/2014/main" xmlns="" val="1711381194"/>
                  </a:ext>
                </a:extLst>
              </a:tr>
              <a:tr h="615569">
                <a:tc>
                  <a:txBody>
                    <a:bodyPr/>
                    <a:lstStyle/>
                    <a:p>
                      <a:pPr rtl="0" fontAlgn="ctr"/>
                      <a:r>
                        <a:rPr lang="es-419" sz="1400" b="1" kern="1200">
                          <a:solidFill>
                            <a:srgbClr val="000000"/>
                          </a:solidFill>
                          <a:effectLst/>
                          <a:latin typeface="Calibri" panose="020F0502020204030204" pitchFamily="34" charset="0"/>
                          <a:ea typeface="+mn-ea"/>
                          <a:cs typeface="Times New Roman" panose="02020603050405020304" pitchFamily="18" charset="0"/>
                        </a:rPr>
                        <a:t>Problemas generales de red</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400" b="0" kern="1200">
                          <a:solidFill>
                            <a:srgbClr val="000000"/>
                          </a:solidFill>
                          <a:effectLst/>
                          <a:latin typeface="+mn-lt"/>
                          <a:ea typeface="+mn-ea"/>
                          <a:cs typeface="+mn-cs"/>
                        </a:rPr>
                        <a:t>A menudo, un cambio en la topología puede, sin saberlo, tener efectos en otras áreas de la red.</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400" b="0" kern="1200">
                          <a:solidFill>
                            <a:srgbClr val="000000"/>
                          </a:solidFill>
                          <a:effectLst/>
                          <a:latin typeface="+mn-lt"/>
                          <a:ea typeface="+mn-ea"/>
                          <a:cs typeface="+mn-cs"/>
                        </a:rPr>
                        <a:t>Determine si algún elemento de la red cambió de manera reciente y si hay alguna persona trabajando en la infraestructura de la red en ese momento.</a:t>
                      </a:r>
                    </a:p>
                  </a:txBody>
                  <a:tcPr marL="31750" marR="31750" marT="31750" marB="31750" anchor="ctr"/>
                </a:tc>
                <a:extLst>
                  <a:ext uri="{0D108BD9-81ED-4DB2-BD59-A6C34878D82A}">
                    <a16:rowId xmlns:a16="http://schemas.microsoft.com/office/drawing/2014/main" xmlns="" val="2166185210"/>
                  </a:ext>
                </a:extLst>
              </a:tr>
              <a:tr h="615569">
                <a:tc>
                  <a:txBody>
                    <a:bodyPr/>
                    <a:lstStyle/>
                    <a:p>
                      <a:pPr rtl="0" fontAlgn="ctr"/>
                      <a:r>
                        <a:rPr lang="es-419" sz="1400" b="1" kern="1200">
                          <a:solidFill>
                            <a:srgbClr val="000000"/>
                          </a:solidFill>
                          <a:effectLst/>
                          <a:latin typeface="Calibri" panose="020F0502020204030204" pitchFamily="34" charset="0"/>
                          <a:ea typeface="+mn-ea"/>
                          <a:cs typeface="Times New Roman" panose="02020603050405020304" pitchFamily="18" charset="0"/>
                        </a:rPr>
                        <a:t>Problemas de conectividad</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400" b="0" kern="1200">
                          <a:solidFill>
                            <a:srgbClr val="000000"/>
                          </a:solidFill>
                          <a:effectLst/>
                          <a:latin typeface="+mn-lt"/>
                          <a:ea typeface="+mn-ea"/>
                          <a:cs typeface="+mn-cs"/>
                        </a:rPr>
                        <a:t>Compruebe si hay problemas de equipo y conectividad, incluidos problemas de alimentación, problemas ambientales y problemas de nivel 1, como problemas de cableado, puertos defectuosos y problemas de ISP.</a:t>
                      </a:r>
                    </a:p>
                  </a:txBody>
                  <a:tcPr marL="31750" marR="31750" marT="31750" marB="31750" anchor="ctr"/>
                </a:tc>
                <a:extLst>
                  <a:ext uri="{0D108BD9-81ED-4DB2-BD59-A6C34878D82A}">
                    <a16:rowId xmlns:a16="http://schemas.microsoft.com/office/drawing/2014/main" xmlns="" val="663477630"/>
                  </a:ext>
                </a:extLst>
              </a:tr>
              <a:tr h="492553">
                <a:tc>
                  <a:txBody>
                    <a:bodyPr/>
                    <a:lstStyle/>
                    <a:p>
                      <a:pPr rtl="0" fontAlgn="ctr"/>
                      <a:r>
                        <a:rPr lang="es-419" sz="1400" b="1" kern="1200">
                          <a:solidFill>
                            <a:srgbClr val="000000"/>
                          </a:solidFill>
                          <a:effectLst/>
                          <a:latin typeface="Calibri" panose="020F0502020204030204" pitchFamily="34" charset="0"/>
                          <a:ea typeface="+mn-ea"/>
                          <a:cs typeface="Times New Roman" panose="02020603050405020304" pitchFamily="18" charset="0"/>
                        </a:rPr>
                        <a:t>Tabla de routing</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400" b="0" kern="1200">
                          <a:solidFill>
                            <a:srgbClr val="000000"/>
                          </a:solidFill>
                          <a:effectLst/>
                          <a:latin typeface="+mn-lt"/>
                          <a:ea typeface="+mn-ea"/>
                          <a:cs typeface="+mn-cs"/>
                        </a:rPr>
                        <a:t>Revise la tabla de routing para ver si existe algo inesperado, como rutas faltantes o imprevistas.</a:t>
                      </a:r>
                    </a:p>
                  </a:txBody>
                  <a:tcPr marL="31750" marR="31750" marT="31750" marB="31750" anchor="ctr"/>
                </a:tc>
                <a:extLst>
                  <a:ext uri="{0D108BD9-81ED-4DB2-BD59-A6C34878D82A}">
                    <a16:rowId xmlns:a16="http://schemas.microsoft.com/office/drawing/2014/main" xmlns="" val="627490049"/>
                  </a:ext>
                </a:extLst>
              </a:tr>
              <a:tr h="504825">
                <a:tc>
                  <a:txBody>
                    <a:bodyPr/>
                    <a:lstStyle/>
                    <a:p>
                      <a:pPr rtl="0" fontAlgn="ctr"/>
                      <a:r>
                        <a:rPr lang="es-419" sz="1400" b="1" kern="1200">
                          <a:solidFill>
                            <a:srgbClr val="000000"/>
                          </a:solidFill>
                          <a:effectLst/>
                          <a:latin typeface="Calibri" panose="020F0502020204030204" pitchFamily="34" charset="0"/>
                          <a:ea typeface="+mn-ea"/>
                          <a:cs typeface="Times New Roman" panose="02020603050405020304" pitchFamily="18" charset="0"/>
                        </a:rPr>
                        <a:t>Problemas de vecinos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400" b="0" kern="1200">
                          <a:solidFill>
                            <a:srgbClr val="000000"/>
                          </a:solidFill>
                          <a:effectLst/>
                          <a:latin typeface="+mn-lt"/>
                          <a:ea typeface="+mn-ea"/>
                          <a:cs typeface="+mn-cs"/>
                        </a:rPr>
                        <a:t>Compruebe si hay algún problema con los routers que forman adyacencias vecinas.</a:t>
                      </a:r>
                    </a:p>
                  </a:txBody>
                  <a:tcPr marL="31750" marR="31750" marT="31750" marB="31750" anchor="ctr"/>
                </a:tc>
                <a:extLst>
                  <a:ext uri="{0D108BD9-81ED-4DB2-BD59-A6C34878D82A}">
                    <a16:rowId xmlns:a16="http://schemas.microsoft.com/office/drawing/2014/main" xmlns="" val="1921656052"/>
                  </a:ext>
                </a:extLst>
              </a:tr>
              <a:tr h="509190">
                <a:tc>
                  <a:txBody>
                    <a:bodyPr/>
                    <a:lstStyle/>
                    <a:p>
                      <a:pPr rtl="0" fontAlgn="ctr"/>
                      <a:r>
                        <a:rPr lang="es-419" sz="1400" b="1" kern="1200">
                          <a:solidFill>
                            <a:srgbClr val="000000"/>
                          </a:solidFill>
                          <a:effectLst/>
                          <a:latin typeface="Calibri" panose="020F0502020204030204" pitchFamily="34" charset="0"/>
                          <a:ea typeface="+mn-ea"/>
                          <a:cs typeface="Times New Roman" panose="02020603050405020304" pitchFamily="18" charset="0"/>
                        </a:rPr>
                        <a:t>Base de datos de topología</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400" b="0" kern="1200">
                          <a:solidFill>
                            <a:srgbClr val="000000"/>
                          </a:solidFill>
                          <a:effectLst/>
                          <a:latin typeface="+mn-lt"/>
                          <a:ea typeface="+mn-ea"/>
                          <a:cs typeface="+mn-cs"/>
                        </a:rPr>
                        <a:t>Revise la tabla de routing para ver si existe algo inesperado, como rutas faltantes o imprevistas.</a:t>
                      </a:r>
                    </a:p>
                  </a:txBody>
                  <a:tcPr marL="31750" marR="31750" marT="31750" marB="31750" anchor="ctr"/>
                </a:tc>
                <a:extLst>
                  <a:ext uri="{0D108BD9-81ED-4DB2-BD59-A6C34878D82A}">
                    <a16:rowId xmlns:a16="http://schemas.microsoft.com/office/drawing/2014/main" xmlns="" val="1499702936"/>
                  </a:ext>
                </a:extLst>
              </a:tr>
            </a:tbl>
          </a:graphicData>
        </a:graphic>
      </p:graphicFrame>
    </p:spTree>
    <p:custDataLst>
      <p:tags r:id="rId1"/>
    </p:custDataLst>
    <p:extLst>
      <p:ext uri="{BB962C8B-B14F-4D97-AF65-F5344CB8AC3E}">
        <p14:creationId xmlns:p14="http://schemas.microsoft.com/office/powerpoint/2010/main" xmlns="" val="35222464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Síntomas y causas para la solución de problemas de red</a:t>
            </a:r>
            <a:r>
              <a:rPr lang="en-US" dirty="0"/>
              <a:t/>
            </a:r>
            <a:br>
              <a:rPr lang="en-US" dirty="0"/>
            </a:br>
            <a:r>
              <a:rPr lang="es-419" sz="2400"/>
              <a:t>Solución de problemas de la capa de transporte: ACL</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646810"/>
            <a:ext cx="8280057" cy="324092"/>
          </a:xfrm>
        </p:spPr>
        <p:txBody>
          <a:bodyPr/>
          <a:lstStyle/>
          <a:p>
            <a:pPr marL="0" indent="0" algn="l" rtl="0"/>
            <a:r>
              <a:rPr lang="es-419" sz="1600" dirty="0">
                <a:solidFill>
                  <a:srgbClr val="000000"/>
                </a:solidFill>
              </a:rPr>
              <a:t>La tabla enumera las áreas donde las configuraciones incorrectas ACL ocurren comúnmente. </a:t>
            </a:r>
          </a:p>
        </p:txBody>
      </p:sp>
      <p:graphicFrame>
        <p:nvGraphicFramePr>
          <p:cNvPr id="5" name="Table 4">
            <a:extLst>
              <a:ext uri="{FF2B5EF4-FFF2-40B4-BE49-F238E27FC236}">
                <a16:creationId xmlns:a16="http://schemas.microsoft.com/office/drawing/2014/main" xmlns="" id="{35CF5E66-89DC-45B8-8307-8DAEE958D96B}"/>
              </a:ext>
            </a:extLst>
          </p:cNvPr>
          <p:cNvGraphicFramePr>
            <a:graphicFrameLocks noGrp="1"/>
          </p:cNvGraphicFramePr>
          <p:nvPr>
            <p:extLst>
              <p:ext uri="{D42A27DB-BD31-4B8C-83A1-F6EECF244321}">
                <p14:modId xmlns:p14="http://schemas.microsoft.com/office/powerpoint/2010/main" xmlns="" val="1873483772"/>
              </p:ext>
            </p:extLst>
          </p:nvPr>
        </p:nvGraphicFramePr>
        <p:xfrm>
          <a:off x="431971" y="1179511"/>
          <a:ext cx="8102428" cy="3903010"/>
        </p:xfrm>
        <a:graphic>
          <a:graphicData uri="http://schemas.openxmlformats.org/drawingml/2006/table">
            <a:tbl>
              <a:tblPr firstRow="1" bandRow="1">
                <a:tableStyleId>{5C22544A-7EE6-4342-B048-85BDC9FD1C3A}</a:tableStyleId>
              </a:tblPr>
              <a:tblGrid>
                <a:gridCol w="2406541">
                  <a:extLst>
                    <a:ext uri="{9D8B030D-6E8A-4147-A177-3AD203B41FA5}">
                      <a16:colId xmlns:a16="http://schemas.microsoft.com/office/drawing/2014/main" xmlns="" val="3623608735"/>
                    </a:ext>
                  </a:extLst>
                </a:gridCol>
                <a:gridCol w="5695887">
                  <a:extLst>
                    <a:ext uri="{9D8B030D-6E8A-4147-A177-3AD203B41FA5}">
                      <a16:colId xmlns:a16="http://schemas.microsoft.com/office/drawing/2014/main" xmlns="" val="2624756040"/>
                    </a:ext>
                  </a:extLst>
                </a:gridCol>
              </a:tblGrid>
              <a:tr h="222272">
                <a:tc>
                  <a:txBody>
                    <a:bodyPr/>
                    <a:lstStyle/>
                    <a:p>
                      <a:pPr marL="0" algn="l" defTabSz="685777" rtl="0" eaLnBrk="1" fontAlgn="ctr" latinLnBrk="0" hangingPunct="1"/>
                      <a:r>
                        <a:rPr lang="es-419" sz="1200" b="1" kern="1200" dirty="0">
                          <a:solidFill>
                            <a:schemeClr val="lt1"/>
                          </a:solidFill>
                          <a:effectLst/>
                          <a:latin typeface="+mn-lt"/>
                          <a:ea typeface="+mn-ea"/>
                          <a:cs typeface="+mn-cs"/>
                        </a:rPr>
                        <a:t>Configuraciones incorrectas</a:t>
                      </a:r>
                    </a:p>
                  </a:txBody>
                  <a:tcPr marL="31750" marR="31750" marT="31750" marB="31750" anchor="ctr"/>
                </a:tc>
                <a:tc>
                  <a:txBody>
                    <a:bodyPr/>
                    <a:lstStyle/>
                    <a:p>
                      <a:pPr marL="0" algn="l" defTabSz="685777" rtl="0" eaLnBrk="1" fontAlgn="ctr" latinLnBrk="0" hangingPunct="1"/>
                      <a:r>
                        <a:rPr lang="es-419" sz="1200" b="1" kern="1200">
                          <a:solidFill>
                            <a:schemeClr val="lt1"/>
                          </a:solidFill>
                          <a:effectLst/>
                          <a:latin typeface="+mn-lt"/>
                          <a:ea typeface="+mn-ea"/>
                          <a:cs typeface="+mn-cs"/>
                        </a:rPr>
                        <a:t>Descripción</a:t>
                      </a:r>
                    </a:p>
                  </a:txBody>
                  <a:tcPr marL="31750" marR="31750" marT="31750" marB="31750" anchor="ctr"/>
                </a:tc>
                <a:extLst>
                  <a:ext uri="{0D108BD9-81ED-4DB2-BD59-A6C34878D82A}">
                    <a16:rowId xmlns:a16="http://schemas.microsoft.com/office/drawing/2014/main" xmlns="" val="1711381194"/>
                  </a:ext>
                </a:extLst>
              </a:tr>
              <a:tr h="403375">
                <a:tc>
                  <a:txBody>
                    <a:bodyPr/>
                    <a:lstStyle/>
                    <a:p>
                      <a:pPr rtl="0" fontAlgn="ctr"/>
                      <a:r>
                        <a:rPr lang="es-419" sz="1200" b="1" kern="1200">
                          <a:solidFill>
                            <a:srgbClr val="000000"/>
                          </a:solidFill>
                          <a:effectLst/>
                          <a:latin typeface="Calibri" panose="020F0502020204030204" pitchFamily="34" charset="0"/>
                          <a:ea typeface="+mn-ea"/>
                          <a:cs typeface="Times New Roman" panose="02020603050405020304" pitchFamily="18" charset="0"/>
                        </a:rPr>
                        <a:t>Selección del flujo de tráfico</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Se debe aplicar la ACL a la interfaz correcta en el sentido de tráfico apropiado.</a:t>
                      </a:r>
                    </a:p>
                  </a:txBody>
                  <a:tcPr marL="31750" marR="31750" marT="31750" marB="31750" anchor="ctr"/>
                </a:tc>
                <a:extLst>
                  <a:ext uri="{0D108BD9-81ED-4DB2-BD59-A6C34878D82A}">
                    <a16:rowId xmlns:a16="http://schemas.microsoft.com/office/drawing/2014/main" xmlns="" val="3469040433"/>
                  </a:ext>
                </a:extLst>
              </a:tr>
              <a:tr h="403375">
                <a:tc>
                  <a:txBody>
                    <a:bodyPr/>
                    <a:lstStyle/>
                    <a:p>
                      <a:pPr rtl="0" fontAlgn="ctr"/>
                      <a:r>
                        <a:rPr lang="es-419" sz="1200" b="1" kern="1200">
                          <a:solidFill>
                            <a:srgbClr val="000000"/>
                          </a:solidFill>
                          <a:effectLst/>
                          <a:latin typeface="Calibri" panose="020F0502020204030204" pitchFamily="34" charset="0"/>
                          <a:ea typeface="+mn-ea"/>
                          <a:cs typeface="Times New Roman" panose="02020603050405020304" pitchFamily="18" charset="0"/>
                        </a:rPr>
                        <a:t>Orden de las entradas de control de acceso</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El orden de las entradas en una ACL debe ir de lo específico a lo general.</a:t>
                      </a:r>
                    </a:p>
                  </a:txBody>
                  <a:tcPr marL="31750" marR="31750" marT="31750" marB="31750" anchor="ctr"/>
                </a:tc>
                <a:extLst>
                  <a:ext uri="{0D108BD9-81ED-4DB2-BD59-A6C34878D82A}">
                    <a16:rowId xmlns:a16="http://schemas.microsoft.com/office/drawing/2014/main" xmlns="" val="2419303435"/>
                  </a:ext>
                </a:extLst>
              </a:tr>
              <a:tr h="403375">
                <a:tc>
                  <a:txBody>
                    <a:bodyPr/>
                    <a:lstStyle/>
                    <a:p>
                      <a:pPr rtl="0" fontAlgn="ctr"/>
                      <a:r>
                        <a:rPr lang="es-419" sz="1200" b="1" kern="1200">
                          <a:solidFill>
                            <a:srgbClr val="000000"/>
                          </a:solidFill>
                          <a:effectLst/>
                          <a:latin typeface="Calibri" panose="020F0502020204030204" pitchFamily="34" charset="0"/>
                          <a:ea typeface="+mn-ea"/>
                          <a:cs typeface="Times New Roman" panose="02020603050405020304" pitchFamily="18" charset="0"/>
                        </a:rPr>
                        <a:t>deny any implícita</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La ACE implícita puede ser la causa de una configuración incorrecta de ACL.</a:t>
                      </a:r>
                    </a:p>
                  </a:txBody>
                  <a:tcPr marL="31750" marR="31750" marT="31750" marB="31750" anchor="ctr"/>
                </a:tc>
                <a:extLst>
                  <a:ext uri="{0D108BD9-81ED-4DB2-BD59-A6C34878D82A}">
                    <a16:rowId xmlns:a16="http://schemas.microsoft.com/office/drawing/2014/main" xmlns="" val="3999130747"/>
                  </a:ext>
                </a:extLst>
              </a:tr>
              <a:tr h="403375">
                <a:tc>
                  <a:txBody>
                    <a:bodyPr/>
                    <a:lstStyle/>
                    <a:p>
                      <a:pPr rtl="0" fontAlgn="ctr"/>
                      <a:r>
                        <a:rPr lang="es-419" sz="1200" b="1" kern="1200">
                          <a:solidFill>
                            <a:srgbClr val="000000"/>
                          </a:solidFill>
                          <a:effectLst/>
                          <a:latin typeface="Calibri" panose="020F0502020204030204" pitchFamily="34" charset="0"/>
                          <a:ea typeface="+mn-ea"/>
                          <a:cs typeface="Times New Roman" panose="02020603050405020304" pitchFamily="18" charset="0"/>
                        </a:rPr>
                        <a:t>Dirección y máscaras wildcard IPv4</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Las máscaras de comodín IPv4 complejas son más eficientes, pero están más sujetas a errores de configuración.</a:t>
                      </a:r>
                    </a:p>
                  </a:txBody>
                  <a:tcPr marL="31750" marR="31750" marT="31750" marB="31750" anchor="ctr"/>
                </a:tc>
                <a:extLst>
                  <a:ext uri="{0D108BD9-81ED-4DB2-BD59-A6C34878D82A}">
                    <a16:rowId xmlns:a16="http://schemas.microsoft.com/office/drawing/2014/main" xmlns="" val="2166185210"/>
                  </a:ext>
                </a:extLst>
              </a:tr>
              <a:tr h="403375">
                <a:tc>
                  <a:txBody>
                    <a:bodyPr/>
                    <a:lstStyle/>
                    <a:p>
                      <a:pPr rtl="0" fontAlgn="ctr"/>
                      <a:r>
                        <a:rPr lang="es-419" sz="1200" b="1" kern="1200">
                          <a:solidFill>
                            <a:srgbClr val="000000"/>
                          </a:solidFill>
                          <a:effectLst/>
                          <a:latin typeface="Calibri" panose="020F0502020204030204" pitchFamily="34" charset="0"/>
                          <a:ea typeface="+mn-ea"/>
                          <a:cs typeface="Times New Roman" panose="02020603050405020304" pitchFamily="18" charset="0"/>
                        </a:rPr>
                        <a:t>Selección del protocolo de la capa de transporte</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Es importante que sólo se especifique el protocolo de capa de transporte correcto en una ACE.</a:t>
                      </a:r>
                    </a:p>
                  </a:txBody>
                  <a:tcPr marL="31750" marR="31750" marT="31750" marB="31750" anchor="ctr"/>
                </a:tc>
                <a:extLst>
                  <a:ext uri="{0D108BD9-81ED-4DB2-BD59-A6C34878D82A}">
                    <a16:rowId xmlns:a16="http://schemas.microsoft.com/office/drawing/2014/main" xmlns="" val="663477630"/>
                  </a:ext>
                </a:extLst>
              </a:tr>
              <a:tr h="403375">
                <a:tc>
                  <a:txBody>
                    <a:bodyPr/>
                    <a:lstStyle/>
                    <a:p>
                      <a:pPr rtl="0" fontAlgn="ctr"/>
                      <a:r>
                        <a:rPr lang="es-419" sz="1200" b="1" kern="1200">
                          <a:solidFill>
                            <a:srgbClr val="000000"/>
                          </a:solidFill>
                          <a:effectLst/>
                          <a:latin typeface="Calibri" panose="020F0502020204030204" pitchFamily="34" charset="0"/>
                          <a:ea typeface="+mn-ea"/>
                          <a:cs typeface="Times New Roman" panose="02020603050405020304" pitchFamily="18" charset="0"/>
                        </a:rPr>
                        <a:t>Puertos de origen y destino</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Asegurarse de que los puertos entrantes y salientes correctos se especifican en un ACE</a:t>
                      </a:r>
                    </a:p>
                  </a:txBody>
                  <a:tcPr marL="31750" marR="31750" marT="31750" marB="31750" anchor="ctr"/>
                </a:tc>
                <a:extLst>
                  <a:ext uri="{0D108BD9-81ED-4DB2-BD59-A6C34878D82A}">
                    <a16:rowId xmlns:a16="http://schemas.microsoft.com/office/drawing/2014/main" xmlns="" val="627490049"/>
                  </a:ext>
                </a:extLst>
              </a:tr>
              <a:tr h="403375">
                <a:tc>
                  <a:txBody>
                    <a:bodyPr/>
                    <a:lstStyle/>
                    <a:p>
                      <a:pPr rtl="0" fontAlgn="ctr"/>
                      <a:r>
                        <a:rPr lang="es-419" sz="1200" b="1" kern="1200">
                          <a:solidFill>
                            <a:srgbClr val="000000"/>
                          </a:solidFill>
                          <a:effectLst/>
                          <a:latin typeface="Calibri" panose="020F0502020204030204" pitchFamily="34" charset="0"/>
                          <a:ea typeface="+mn-ea"/>
                          <a:cs typeface="Times New Roman" panose="02020603050405020304" pitchFamily="18" charset="0"/>
                        </a:rPr>
                        <a:t>Uso de la palabra clave established</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La palabra clave </a:t>
                      </a:r>
                      <a:r>
                        <a:rPr lang="es-419" sz="1200" b="1" kern="1200" smtClean="0">
                          <a:solidFill>
                            <a:srgbClr val="000000"/>
                          </a:solidFill>
                          <a:effectLst/>
                          <a:latin typeface="+mn-lt"/>
                          <a:ea typeface="+mn-ea"/>
                          <a:cs typeface="+mn-cs"/>
                        </a:rPr>
                        <a:t>established</a:t>
                      </a:r>
                      <a:r>
                        <a:rPr lang="es-419" sz="1200" b="0" kern="1200" smtClean="0">
                          <a:solidFill>
                            <a:srgbClr val="000000"/>
                          </a:solidFill>
                          <a:effectLst/>
                          <a:latin typeface="+mn-lt"/>
                          <a:ea typeface="+mn-ea"/>
                          <a:cs typeface="+mn-cs"/>
                        </a:rPr>
                        <a:t> </a:t>
                      </a:r>
                      <a:r>
                        <a:rPr lang="es-419" sz="1200" b="0" kern="1200">
                          <a:solidFill>
                            <a:srgbClr val="000000"/>
                          </a:solidFill>
                          <a:effectLst/>
                          <a:latin typeface="+mn-lt"/>
                          <a:ea typeface="+mn-ea"/>
                          <a:cs typeface="+mn-cs"/>
                        </a:rPr>
                        <a:t>aplicada incorrectamente, puede proporcionar resultados inesperados.</a:t>
                      </a:r>
                    </a:p>
                  </a:txBody>
                  <a:tcPr marL="31750" marR="31750" marT="31750" marB="31750" anchor="ctr"/>
                </a:tc>
                <a:extLst>
                  <a:ext uri="{0D108BD9-81ED-4DB2-BD59-A6C34878D82A}">
                    <a16:rowId xmlns:a16="http://schemas.microsoft.com/office/drawing/2014/main" xmlns="" val="1921656052"/>
                  </a:ext>
                </a:extLst>
              </a:tr>
              <a:tr h="403375">
                <a:tc>
                  <a:txBody>
                    <a:bodyPr/>
                    <a:lstStyle/>
                    <a:p>
                      <a:pPr rtl="0" fontAlgn="ctr"/>
                      <a:r>
                        <a:rPr lang="es-419" sz="1200" b="1" kern="1200">
                          <a:solidFill>
                            <a:srgbClr val="000000"/>
                          </a:solidFill>
                          <a:effectLst/>
                          <a:latin typeface="Calibri" panose="020F0502020204030204" pitchFamily="34" charset="0"/>
                          <a:ea typeface="+mn-ea"/>
                          <a:cs typeface="Times New Roman" panose="02020603050405020304" pitchFamily="18" charset="0"/>
                        </a:rPr>
                        <a:t>Protocolos poco frecuentes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dirty="0">
                          <a:solidFill>
                            <a:srgbClr val="000000"/>
                          </a:solidFill>
                          <a:effectLst/>
                          <a:latin typeface="+mn-lt"/>
                          <a:ea typeface="+mn-ea"/>
                          <a:cs typeface="+mn-cs"/>
                        </a:rPr>
                        <a:t>Las ACL configuradas incorrectamente suelen causar problemas en protocolos distintos de TCP y UDP.</a:t>
                      </a:r>
                    </a:p>
                  </a:txBody>
                  <a:tcPr marL="31750" marR="31750" marT="31750" marB="31750" anchor="ctr"/>
                </a:tc>
                <a:extLst>
                  <a:ext uri="{0D108BD9-81ED-4DB2-BD59-A6C34878D82A}">
                    <a16:rowId xmlns:a16="http://schemas.microsoft.com/office/drawing/2014/main" xmlns="" val="1499702936"/>
                  </a:ext>
                </a:extLst>
              </a:tr>
            </a:tbl>
          </a:graphicData>
        </a:graphic>
      </p:graphicFrame>
    </p:spTree>
    <p:custDataLst>
      <p:tags r:id="rId1"/>
    </p:custDataLst>
    <p:extLst>
      <p:ext uri="{BB962C8B-B14F-4D97-AF65-F5344CB8AC3E}">
        <p14:creationId xmlns:p14="http://schemas.microsoft.com/office/powerpoint/2010/main" xmlns="" val="34370451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23582"/>
            <a:ext cx="8345488" cy="731837"/>
          </a:xfrm>
        </p:spPr>
        <p:txBody>
          <a:bodyPr/>
          <a:lstStyle/>
          <a:p>
            <a:pPr rtl="0"/>
            <a:r>
              <a:rPr lang="es-419" sz="1600" dirty="0"/>
              <a:t>Síntomas y causas para la solución de problemas de red</a:t>
            </a:r>
            <a:r>
              <a:rPr lang="en-US" dirty="0"/>
              <a:t/>
            </a:r>
            <a:br>
              <a:rPr lang="en-US" dirty="0"/>
            </a:br>
            <a:r>
              <a:rPr lang="es-419" sz="2400" dirty="0"/>
              <a:t>Solución de problemas de la capa de transporte - NAT para IPv4</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58716"/>
          </a:xfrm>
        </p:spPr>
        <p:txBody>
          <a:bodyPr/>
          <a:lstStyle/>
          <a:p>
            <a:pPr marL="0" indent="0" algn="l" rtl="0"/>
            <a:r>
              <a:rPr lang="es-419" sz="1600" dirty="0">
                <a:solidFill>
                  <a:srgbClr val="000000"/>
                </a:solidFill>
              </a:rPr>
              <a:t>La tabla enumera áreas frecuentes de interoperabilidad con NAT.</a:t>
            </a:r>
          </a:p>
          <a:p>
            <a:pPr marL="0" indent="0" algn="l"/>
            <a:endParaRPr lang="en-CA" sz="1600" dirty="0">
              <a:solidFill>
                <a:srgbClr val="000000"/>
              </a:solidFill>
            </a:endParaRPr>
          </a:p>
          <a:p>
            <a:pPr marL="0" indent="0" algn="l"/>
            <a:endParaRPr lang="en-US" sz="1600" dirty="0">
              <a:solidFill>
                <a:srgbClr val="000000"/>
              </a:solidFill>
            </a:endParaRPr>
          </a:p>
        </p:txBody>
      </p:sp>
      <p:graphicFrame>
        <p:nvGraphicFramePr>
          <p:cNvPr id="2" name="Table 1">
            <a:extLst>
              <a:ext uri="{FF2B5EF4-FFF2-40B4-BE49-F238E27FC236}">
                <a16:creationId xmlns:a16="http://schemas.microsoft.com/office/drawing/2014/main" xmlns="" id="{A976FCBD-3CC8-4D14-BF07-181618BA66E4}"/>
              </a:ext>
            </a:extLst>
          </p:cNvPr>
          <p:cNvGraphicFramePr>
            <a:graphicFrameLocks noGrp="1"/>
          </p:cNvGraphicFramePr>
          <p:nvPr>
            <p:extLst>
              <p:ext uri="{D42A27DB-BD31-4B8C-83A1-F6EECF244321}">
                <p14:modId xmlns:p14="http://schemas.microsoft.com/office/powerpoint/2010/main" xmlns="" val="1125468407"/>
              </p:ext>
            </p:extLst>
          </p:nvPr>
        </p:nvGraphicFramePr>
        <p:xfrm>
          <a:off x="431971" y="1214135"/>
          <a:ext cx="8280057" cy="3762502"/>
        </p:xfrm>
        <a:graphic>
          <a:graphicData uri="http://schemas.openxmlformats.org/drawingml/2006/table">
            <a:tbl>
              <a:tblPr firstRow="1" bandRow="1">
                <a:tableStyleId>{5C22544A-7EE6-4342-B048-85BDC9FD1C3A}</a:tableStyleId>
              </a:tblPr>
              <a:tblGrid>
                <a:gridCol w="2459299">
                  <a:extLst>
                    <a:ext uri="{9D8B030D-6E8A-4147-A177-3AD203B41FA5}">
                      <a16:colId xmlns:a16="http://schemas.microsoft.com/office/drawing/2014/main" xmlns="" val="3606254890"/>
                    </a:ext>
                  </a:extLst>
                </a:gridCol>
                <a:gridCol w="5820758">
                  <a:extLst>
                    <a:ext uri="{9D8B030D-6E8A-4147-A177-3AD203B41FA5}">
                      <a16:colId xmlns:a16="http://schemas.microsoft.com/office/drawing/2014/main" xmlns="" val="2502156337"/>
                    </a:ext>
                  </a:extLst>
                </a:gridCol>
              </a:tblGrid>
              <a:tr h="222272">
                <a:tc>
                  <a:txBody>
                    <a:bodyPr/>
                    <a:lstStyle/>
                    <a:p>
                      <a:pPr marL="0" algn="l" defTabSz="685777" rtl="0" eaLnBrk="1" fontAlgn="ctr" latinLnBrk="0" hangingPunct="1"/>
                      <a:r>
                        <a:rPr lang="es-419" sz="1100" b="1" kern="1200">
                          <a:solidFill>
                            <a:schemeClr val="lt1"/>
                          </a:solidFill>
                          <a:effectLst/>
                          <a:latin typeface="+mn-lt"/>
                          <a:ea typeface="+mn-ea"/>
                          <a:cs typeface="+mn-cs"/>
                        </a:rPr>
                        <a:t>Síntoma</a:t>
                      </a:r>
                    </a:p>
                  </a:txBody>
                  <a:tcPr marL="31750" marR="31750" marT="31750" marB="31750" anchor="ctr"/>
                </a:tc>
                <a:tc>
                  <a:txBody>
                    <a:bodyPr/>
                    <a:lstStyle/>
                    <a:p>
                      <a:pPr marL="0" algn="l" defTabSz="685777" rtl="0" eaLnBrk="1" fontAlgn="ctr" latinLnBrk="0" hangingPunct="1"/>
                      <a:r>
                        <a:rPr lang="es-419" sz="1100" b="1" kern="1200">
                          <a:solidFill>
                            <a:schemeClr val="lt1"/>
                          </a:solidFill>
                          <a:effectLst/>
                          <a:latin typeface="+mn-lt"/>
                          <a:ea typeface="+mn-ea"/>
                          <a:cs typeface="+mn-cs"/>
                        </a:rPr>
                        <a:t>Descripción</a:t>
                      </a:r>
                    </a:p>
                  </a:txBody>
                  <a:tcPr marL="31750" marR="31750" marT="31750" marB="31750" anchor="ctr"/>
                </a:tc>
                <a:extLst>
                  <a:ext uri="{0D108BD9-81ED-4DB2-BD59-A6C34878D82A}">
                    <a16:rowId xmlns:a16="http://schemas.microsoft.com/office/drawing/2014/main" xmlns="" val="4121230603"/>
                  </a:ext>
                </a:extLst>
              </a:tr>
              <a:tr h="403375">
                <a:tc>
                  <a:txBody>
                    <a:bodyPr/>
                    <a:lstStyle/>
                    <a:p>
                      <a:pPr rtl="0" fontAlgn="ctr"/>
                      <a:r>
                        <a:rPr lang="es-419" sz="1100" b="1" kern="1200">
                          <a:solidFill>
                            <a:srgbClr val="000000"/>
                          </a:solidFill>
                          <a:effectLst/>
                          <a:latin typeface="Calibri" panose="020F0502020204030204" pitchFamily="34" charset="0"/>
                          <a:ea typeface="+mn-ea"/>
                          <a:cs typeface="Times New Roman" panose="02020603050405020304" pitchFamily="18" charset="0"/>
                        </a:rPr>
                        <a:t>BOOTP y DHCP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100" b="0" kern="1200">
                          <a:solidFill>
                            <a:srgbClr val="000000"/>
                          </a:solidFill>
                          <a:effectLst/>
                          <a:latin typeface="+mn-lt"/>
                          <a:ea typeface="+mn-ea"/>
                          <a:cs typeface="+mn-cs"/>
                        </a:rPr>
                        <a:t>El paquete de solicitud de DHCP tiene la dirección IPv4 de origen 0.0.0.0.</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100" b="0" kern="1200">
                          <a:solidFill>
                            <a:srgbClr val="000000"/>
                          </a:solidFill>
                          <a:effectLst/>
                          <a:latin typeface="+mn-lt"/>
                          <a:ea typeface="+mn-ea"/>
                          <a:cs typeface="+mn-cs"/>
                        </a:rPr>
                        <a:t>Debido a que la NAT requiere direcciones IPv4 de origen y de destino válidas, BOOTP y DHCP pueden tener dificultades para operar a través de un router que ejecuta una NAT estática o dinámica.</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100" b="0" kern="1200">
                          <a:solidFill>
                            <a:srgbClr val="000000"/>
                          </a:solidFill>
                          <a:effectLst/>
                          <a:latin typeface="+mn-lt"/>
                          <a:ea typeface="+mn-ea"/>
                          <a:cs typeface="+mn-cs"/>
                        </a:rPr>
                        <a:t>La configuración de la característica de aplicación auxiliar IPv4 puede contribuir a la resolución de este problema.</a:t>
                      </a:r>
                    </a:p>
                  </a:txBody>
                  <a:tcPr marL="31750" marR="31750" marT="31750" marB="31750" anchor="ctr"/>
                </a:tc>
                <a:extLst>
                  <a:ext uri="{0D108BD9-81ED-4DB2-BD59-A6C34878D82A}">
                    <a16:rowId xmlns:a16="http://schemas.microsoft.com/office/drawing/2014/main" xmlns="" val="1169814655"/>
                  </a:ext>
                </a:extLst>
              </a:tr>
              <a:tr h="403375">
                <a:tc>
                  <a:txBody>
                    <a:bodyPr/>
                    <a:lstStyle/>
                    <a:p>
                      <a:pPr rtl="0" fontAlgn="ctr"/>
                      <a:r>
                        <a:rPr lang="es-419" sz="1100" b="1" kern="1200" dirty="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100" b="0" kern="1200">
                          <a:solidFill>
                            <a:srgbClr val="000000"/>
                          </a:solidFill>
                          <a:effectLst/>
                          <a:latin typeface="+mn-lt"/>
                          <a:ea typeface="+mn-ea"/>
                          <a:cs typeface="+mn-cs"/>
                        </a:rPr>
                        <a:t>Un servidor DNS fuera del router NAT no tiene una representación precisa de la red dentro del enrutador.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100" b="0" kern="1200">
                          <a:solidFill>
                            <a:srgbClr val="000000"/>
                          </a:solidFill>
                          <a:effectLst/>
                          <a:latin typeface="+mn-lt"/>
                          <a:ea typeface="+mn-ea"/>
                          <a:cs typeface="+mn-cs"/>
                        </a:rPr>
                        <a:t>La configuración de la característica de aplicación auxiliar IPv4 puede contribuir a la resolución de este problema.</a:t>
                      </a:r>
                    </a:p>
                  </a:txBody>
                  <a:tcPr marL="31750" marR="31750" marT="31750" marB="31750" anchor="ctr"/>
                </a:tc>
                <a:extLst>
                  <a:ext uri="{0D108BD9-81ED-4DB2-BD59-A6C34878D82A}">
                    <a16:rowId xmlns:a16="http://schemas.microsoft.com/office/drawing/2014/main" xmlns="" val="1324454070"/>
                  </a:ext>
                </a:extLst>
              </a:tr>
              <a:tr h="403375">
                <a:tc>
                  <a:txBody>
                    <a:bodyPr/>
                    <a:lstStyle/>
                    <a:p>
                      <a:pPr rtl="0" fontAlgn="ctr"/>
                      <a:r>
                        <a:rPr lang="es-419" sz="1100" b="1" kern="120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100" b="0" kern="1200" dirty="0">
                          <a:solidFill>
                            <a:srgbClr val="000000"/>
                          </a:solidFill>
                          <a:effectLst/>
                          <a:latin typeface="+mn-lt"/>
                          <a:ea typeface="+mn-ea"/>
                          <a:cs typeface="+mn-cs"/>
                        </a:rPr>
                        <a:t>Una administración SNMP en un lado de un </a:t>
                      </a:r>
                      <a:r>
                        <a:rPr lang="es-419" sz="1100" b="0" kern="1200" dirty="0" err="1">
                          <a:solidFill>
                            <a:srgbClr val="000000"/>
                          </a:solidFill>
                          <a:effectLst/>
                          <a:latin typeface="+mn-lt"/>
                          <a:ea typeface="+mn-ea"/>
                          <a:cs typeface="+mn-cs"/>
                        </a:rPr>
                        <a:t>router</a:t>
                      </a:r>
                      <a:r>
                        <a:rPr lang="es-419" sz="1100" b="0" kern="1200" dirty="0">
                          <a:solidFill>
                            <a:srgbClr val="000000"/>
                          </a:solidFill>
                          <a:effectLst/>
                          <a:latin typeface="+mn-lt"/>
                          <a:ea typeface="+mn-ea"/>
                          <a:cs typeface="+mn-cs"/>
                        </a:rPr>
                        <a:t> NAT no pueda comunicarse con los agentes SNMP del otro lado del </a:t>
                      </a:r>
                      <a:r>
                        <a:rPr lang="es-419" sz="1100" b="0" kern="1200" dirty="0" err="1">
                          <a:solidFill>
                            <a:srgbClr val="000000"/>
                          </a:solidFill>
                          <a:effectLst/>
                          <a:latin typeface="+mn-lt"/>
                          <a:ea typeface="+mn-ea"/>
                          <a:cs typeface="+mn-cs"/>
                        </a:rPr>
                        <a:t>router</a:t>
                      </a:r>
                      <a:r>
                        <a:rPr lang="es-419" sz="1100" b="0" kern="1200" dirty="0">
                          <a:solidFill>
                            <a:srgbClr val="000000"/>
                          </a:solidFill>
                          <a:effectLst/>
                          <a:latin typeface="+mn-lt"/>
                          <a:ea typeface="+mn-ea"/>
                          <a:cs typeface="+mn-cs"/>
                        </a:rPr>
                        <a:t> NAT.</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s-419" sz="1100" b="0" kern="1200" dirty="0">
                          <a:solidFill>
                            <a:srgbClr val="000000"/>
                          </a:solidFill>
                          <a:effectLst/>
                          <a:latin typeface="+mn-lt"/>
                          <a:ea typeface="+mn-ea"/>
                          <a:cs typeface="+mn-cs"/>
                        </a:rPr>
                        <a:t>La configuración de la característica de aplicación auxiliar IPv4 puede contribuir a la resolución de este problema.</a:t>
                      </a:r>
                    </a:p>
                  </a:txBody>
                  <a:tcPr marL="31750" marR="31750" marT="31750" marB="31750" anchor="ctr"/>
                </a:tc>
                <a:extLst>
                  <a:ext uri="{0D108BD9-81ED-4DB2-BD59-A6C34878D82A}">
                    <a16:rowId xmlns:a16="http://schemas.microsoft.com/office/drawing/2014/main" xmlns="" val="3963168104"/>
                  </a:ext>
                </a:extLst>
              </a:tr>
              <a:tr h="403375">
                <a:tc>
                  <a:txBody>
                    <a:bodyPr/>
                    <a:lstStyle/>
                    <a:p>
                      <a:pPr rtl="0" fontAlgn="ctr"/>
                      <a:r>
                        <a:rPr lang="es-419" sz="1100" b="1" kern="1200">
                          <a:solidFill>
                            <a:srgbClr val="000000"/>
                          </a:solidFill>
                          <a:effectLst/>
                          <a:latin typeface="Calibri" panose="020F0502020204030204" pitchFamily="34" charset="0"/>
                          <a:ea typeface="+mn-ea"/>
                          <a:cs typeface="Times New Roman" panose="02020603050405020304" pitchFamily="18" charset="0"/>
                        </a:rPr>
                        <a:t>Protocolos de tunneling y cifrado</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100" b="0" kern="1200" dirty="0">
                          <a:solidFill>
                            <a:srgbClr val="000000"/>
                          </a:solidFill>
                          <a:effectLst/>
                          <a:latin typeface="+mn-lt"/>
                          <a:ea typeface="+mn-ea"/>
                          <a:cs typeface="+mn-cs"/>
                        </a:rPr>
                        <a:t>Los protocolos de cifrado y </a:t>
                      </a:r>
                      <a:r>
                        <a:rPr lang="es-419" sz="1100" b="0" kern="1200" dirty="0" err="1">
                          <a:solidFill>
                            <a:srgbClr val="000000"/>
                          </a:solidFill>
                          <a:effectLst/>
                          <a:latin typeface="+mn-lt"/>
                          <a:ea typeface="+mn-ea"/>
                          <a:cs typeface="+mn-cs"/>
                        </a:rPr>
                        <a:t>tunneling</a:t>
                      </a:r>
                      <a:r>
                        <a:rPr lang="es-419" sz="1100" b="0" kern="1200" dirty="0">
                          <a:solidFill>
                            <a:srgbClr val="000000"/>
                          </a:solidFill>
                          <a:effectLst/>
                          <a:latin typeface="+mn-lt"/>
                          <a:ea typeface="+mn-ea"/>
                          <a:cs typeface="+mn-cs"/>
                        </a:rPr>
                        <a:t> suelen requerir que el tráfico se origine en un puerto UDP o TCP específico o usan un protocolo en la capa de transporte que la NAT no puede procesar.</a:t>
                      </a:r>
                    </a:p>
                  </a:txBody>
                  <a:tcPr marL="31750" marR="31750" marT="31750" marB="31750" anchor="ctr"/>
                </a:tc>
                <a:extLst>
                  <a:ext uri="{0D108BD9-81ED-4DB2-BD59-A6C34878D82A}">
                    <a16:rowId xmlns:a16="http://schemas.microsoft.com/office/drawing/2014/main" xmlns="" val="3488276448"/>
                  </a:ext>
                </a:extLst>
              </a:tr>
            </a:tbl>
          </a:graphicData>
        </a:graphic>
      </p:graphicFrame>
    </p:spTree>
    <p:custDataLst>
      <p:tags r:id="rId1"/>
    </p:custDataLst>
    <p:extLst>
      <p:ext uri="{BB962C8B-B14F-4D97-AF65-F5344CB8AC3E}">
        <p14:creationId xmlns:p14="http://schemas.microsoft.com/office/powerpoint/2010/main" xmlns="" val="9094227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Síntomas y causas para la solución de problemas de red</a:t>
            </a:r>
            <a:r>
              <a:rPr lang="en-US" dirty="0"/>
              <a:t/>
            </a:r>
            <a:br>
              <a:rPr lang="en-US" dirty="0"/>
            </a:br>
            <a:r>
              <a:rPr lang="es-419" sz="2400" dirty="0"/>
              <a:t>Solución de problemas de la capa </a:t>
            </a:r>
            <a:r>
              <a:rPr lang="es-419" sz="2400" dirty="0" smtClean="0"/>
              <a:t>aplicacion</a:t>
            </a:r>
            <a:endParaRPr lang="es-419" sz="2400" dirty="0"/>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731837"/>
            <a:ext cx="8280057" cy="514594"/>
          </a:xfrm>
        </p:spPr>
        <p:txBody>
          <a:bodyPr/>
          <a:lstStyle/>
          <a:p>
            <a:pPr marL="0" indent="0" algn="l" rtl="0"/>
            <a:r>
              <a:rPr lang="es-419" sz="1600">
                <a:solidFill>
                  <a:srgbClr val="000000"/>
                </a:solidFill>
              </a:rPr>
              <a:t>La tabla proporciona una breve descripción de estos protocolos de capa de aplicación.</a:t>
            </a:r>
          </a:p>
        </p:txBody>
      </p:sp>
      <p:graphicFrame>
        <p:nvGraphicFramePr>
          <p:cNvPr id="2" name="Table 1">
            <a:extLst>
              <a:ext uri="{FF2B5EF4-FFF2-40B4-BE49-F238E27FC236}">
                <a16:creationId xmlns:a16="http://schemas.microsoft.com/office/drawing/2014/main" xmlns="" id="{6CD33E78-8D4E-48B5-9567-A7ECBFA5EA6A}"/>
              </a:ext>
            </a:extLst>
          </p:cNvPr>
          <p:cNvGraphicFramePr>
            <a:graphicFrameLocks noGrp="1"/>
          </p:cNvGraphicFramePr>
          <p:nvPr>
            <p:extLst>
              <p:ext uri="{D42A27DB-BD31-4B8C-83A1-F6EECF244321}">
                <p14:modId xmlns:p14="http://schemas.microsoft.com/office/powerpoint/2010/main" xmlns="" val="4109437445"/>
              </p:ext>
            </p:extLst>
          </p:nvPr>
        </p:nvGraphicFramePr>
        <p:xfrm>
          <a:off x="609600" y="1223709"/>
          <a:ext cx="8102428" cy="3544970"/>
        </p:xfrm>
        <a:graphic>
          <a:graphicData uri="http://schemas.openxmlformats.org/drawingml/2006/table">
            <a:tbl>
              <a:tblPr firstRow="1" bandRow="1">
                <a:tableStyleId>{5C22544A-7EE6-4342-B048-85BDC9FD1C3A}</a:tableStyleId>
              </a:tblPr>
              <a:tblGrid>
                <a:gridCol w="1412984">
                  <a:extLst>
                    <a:ext uri="{9D8B030D-6E8A-4147-A177-3AD203B41FA5}">
                      <a16:colId xmlns:a16="http://schemas.microsoft.com/office/drawing/2014/main" xmlns="" val="2323637086"/>
                    </a:ext>
                  </a:extLst>
                </a:gridCol>
                <a:gridCol w="6689444">
                  <a:extLst>
                    <a:ext uri="{9D8B030D-6E8A-4147-A177-3AD203B41FA5}">
                      <a16:colId xmlns:a16="http://schemas.microsoft.com/office/drawing/2014/main" xmlns="" val="1225337320"/>
                    </a:ext>
                  </a:extLst>
                </a:gridCol>
              </a:tblGrid>
              <a:tr h="190064">
                <a:tc>
                  <a:txBody>
                    <a:bodyPr/>
                    <a:lstStyle/>
                    <a:p>
                      <a:pPr marL="0" algn="l" defTabSz="685777" rtl="0" eaLnBrk="1" fontAlgn="ctr" latinLnBrk="0" hangingPunct="1"/>
                      <a:r>
                        <a:rPr lang="es-419" sz="1200" b="1" kern="1200">
                          <a:solidFill>
                            <a:schemeClr val="lt1"/>
                          </a:solidFill>
                          <a:effectLst/>
                          <a:latin typeface="+mn-lt"/>
                          <a:ea typeface="+mn-ea"/>
                          <a:cs typeface="+mn-cs"/>
                        </a:rPr>
                        <a:t>Aplicaciones</a:t>
                      </a:r>
                    </a:p>
                  </a:txBody>
                  <a:tcPr marL="31750" marR="31750" marT="31750" marB="31750" anchor="ctr"/>
                </a:tc>
                <a:tc>
                  <a:txBody>
                    <a:bodyPr/>
                    <a:lstStyle/>
                    <a:p>
                      <a:pPr marL="0" algn="l" defTabSz="685777" rtl="0" eaLnBrk="1" fontAlgn="ctr" latinLnBrk="0" hangingPunct="1"/>
                      <a:r>
                        <a:rPr lang="es-419" sz="1200" b="1" kern="1200">
                          <a:solidFill>
                            <a:schemeClr val="lt1"/>
                          </a:solidFill>
                          <a:effectLst/>
                          <a:latin typeface="+mn-lt"/>
                          <a:ea typeface="+mn-ea"/>
                          <a:cs typeface="+mn-cs"/>
                        </a:rPr>
                        <a:t>Descripción</a:t>
                      </a:r>
                    </a:p>
                  </a:txBody>
                  <a:tcPr marL="31750" marR="31750" marT="31750" marB="31750" anchor="ctr"/>
                </a:tc>
                <a:extLst>
                  <a:ext uri="{0D108BD9-81ED-4DB2-BD59-A6C34878D82A}">
                    <a16:rowId xmlns:a16="http://schemas.microsoft.com/office/drawing/2014/main" xmlns="" val="862576515"/>
                  </a:ext>
                </a:extLst>
              </a:tr>
              <a:tr h="332906">
                <a:tc>
                  <a:txBody>
                    <a:bodyPr/>
                    <a:lstStyle/>
                    <a:p>
                      <a:pPr marL="0" algn="l" defTabSz="685777" rtl="0" eaLnBrk="1" fontAlgn="ctr" latinLnBrk="0" hangingPunct="1"/>
                      <a:r>
                        <a:rPr lang="es-419" sz="1200" b="1" kern="1200">
                          <a:solidFill>
                            <a:srgbClr val="000000"/>
                          </a:solidFill>
                          <a:effectLst/>
                          <a:latin typeface="Calibri" panose="020F0502020204030204" pitchFamily="34" charset="0"/>
                          <a:ea typeface="+mn-ea"/>
                          <a:cs typeface="Times New Roman" panose="02020603050405020304" pitchFamily="18" charset="0"/>
                        </a:rPr>
                        <a:t>SSH/Telnet</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Permite a los usuarios establecer conexiones de sesión de terminal a los hosts remotos.</a:t>
                      </a:r>
                    </a:p>
                  </a:txBody>
                  <a:tcPr marL="31750" marR="31750" marT="31750" marB="31750" anchor="ctr"/>
                </a:tc>
                <a:extLst>
                  <a:ext uri="{0D108BD9-81ED-4DB2-BD59-A6C34878D82A}">
                    <a16:rowId xmlns:a16="http://schemas.microsoft.com/office/drawing/2014/main" xmlns="" val="2212285635"/>
                  </a:ext>
                </a:extLst>
              </a:tr>
              <a:tr h="332906">
                <a:tc>
                  <a:txBody>
                    <a:bodyPr/>
                    <a:lstStyle/>
                    <a:p>
                      <a:pPr marL="0" algn="l" defTabSz="685777" rtl="0" eaLnBrk="1" fontAlgn="ctr" latinLnBrk="0" hangingPunct="1"/>
                      <a:r>
                        <a:rPr lang="es-419" sz="1200" b="1" kern="1200">
                          <a:solidFill>
                            <a:srgbClr val="000000"/>
                          </a:solidFill>
                          <a:effectLst/>
                          <a:latin typeface="Calibri" panose="020F0502020204030204" pitchFamily="34" charset="0"/>
                          <a:ea typeface="+mn-ea"/>
                          <a:cs typeface="Times New Roman" panose="02020603050405020304" pitchFamily="18" charset="0"/>
                        </a:rPr>
                        <a:t>HTTP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Admite el intercambio de texto, gráficos, sonido, video y otros archivos multimedia en la Web.</a:t>
                      </a:r>
                    </a:p>
                  </a:txBody>
                  <a:tcPr marL="31750" marR="31750" marT="31750" marB="31750" anchor="ctr"/>
                </a:tc>
                <a:extLst>
                  <a:ext uri="{0D108BD9-81ED-4DB2-BD59-A6C34878D82A}">
                    <a16:rowId xmlns:a16="http://schemas.microsoft.com/office/drawing/2014/main" xmlns="" val="3135156215"/>
                  </a:ext>
                </a:extLst>
              </a:tr>
              <a:tr h="332906">
                <a:tc>
                  <a:txBody>
                    <a:bodyPr/>
                    <a:lstStyle/>
                    <a:p>
                      <a:pPr marL="0" algn="l" defTabSz="685777" rtl="0" eaLnBrk="1" fontAlgn="ctr" latinLnBrk="0" hangingPunct="1"/>
                      <a:r>
                        <a:rPr lang="es-419" sz="1200" b="1" kern="1200">
                          <a:solidFill>
                            <a:srgbClr val="000000"/>
                          </a:solidFill>
                          <a:effectLst/>
                          <a:latin typeface="Calibri" panose="020F0502020204030204" pitchFamily="34" charset="0"/>
                          <a:ea typeface="+mn-ea"/>
                          <a:cs typeface="Times New Roman" panose="02020603050405020304" pitchFamily="18" charset="0"/>
                        </a:rPr>
                        <a: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Realiza transferencias interactivas de archivos entre los hosts.</a:t>
                      </a:r>
                    </a:p>
                  </a:txBody>
                  <a:tcPr marL="31750" marR="31750" marT="31750" marB="31750" anchor="ctr"/>
                </a:tc>
                <a:extLst>
                  <a:ext uri="{0D108BD9-81ED-4DB2-BD59-A6C34878D82A}">
                    <a16:rowId xmlns:a16="http://schemas.microsoft.com/office/drawing/2014/main" xmlns="" val="3635664994"/>
                  </a:ext>
                </a:extLst>
              </a:tr>
              <a:tr h="332906">
                <a:tc>
                  <a:txBody>
                    <a:bodyPr/>
                    <a:lstStyle/>
                    <a:p>
                      <a:pPr marL="0" algn="l" defTabSz="685777" rtl="0" eaLnBrk="1" fontAlgn="ctr" latinLnBrk="0" hangingPunct="1"/>
                      <a:r>
                        <a:rPr lang="es-419" sz="1200" b="1" kern="1200">
                          <a:solidFill>
                            <a:srgbClr val="000000"/>
                          </a:solidFill>
                          <a:effectLst/>
                          <a:latin typeface="Calibri" panose="020F0502020204030204" pitchFamily="34" charset="0"/>
                          <a:ea typeface="+mn-ea"/>
                          <a:cs typeface="Times New Roman" panose="02020603050405020304" pitchFamily="18" charset="0"/>
                        </a:rPr>
                        <a:t>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Realiza transferencias interactivas básicas de archivos, generalmente, entre hosts y dispositivos de red.</a:t>
                      </a:r>
                    </a:p>
                  </a:txBody>
                  <a:tcPr marL="31750" marR="31750" marT="31750" marB="31750" anchor="ctr"/>
                </a:tc>
                <a:extLst>
                  <a:ext uri="{0D108BD9-81ED-4DB2-BD59-A6C34878D82A}">
                    <a16:rowId xmlns:a16="http://schemas.microsoft.com/office/drawing/2014/main" xmlns="" val="1863822605"/>
                  </a:ext>
                </a:extLst>
              </a:tr>
              <a:tr h="332906">
                <a:tc>
                  <a:txBody>
                    <a:bodyPr/>
                    <a:lstStyle/>
                    <a:p>
                      <a:pPr marL="0" algn="l" defTabSz="685777" rtl="0" eaLnBrk="1" fontAlgn="ctr" latinLnBrk="0" hangingPunct="1"/>
                      <a:r>
                        <a:rPr lang="es-419" sz="1200" b="1" kern="1200">
                          <a:solidFill>
                            <a:srgbClr val="000000"/>
                          </a:solidFill>
                          <a:effectLst/>
                          <a:latin typeface="Calibri" panose="020F0502020204030204" pitchFamily="34" charset="0"/>
                          <a:ea typeface="+mn-ea"/>
                          <a:cs typeface="Times New Roman" panose="02020603050405020304" pitchFamily="18" charset="0"/>
                        </a:rPr>
                        <a:t>SMTP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Admite servicios básicos de entrega de mensajes.</a:t>
                      </a:r>
                    </a:p>
                  </a:txBody>
                  <a:tcPr marL="31750" marR="31750" marT="31750" marB="31750" anchor="ctr"/>
                </a:tc>
                <a:extLst>
                  <a:ext uri="{0D108BD9-81ED-4DB2-BD59-A6C34878D82A}">
                    <a16:rowId xmlns:a16="http://schemas.microsoft.com/office/drawing/2014/main" xmlns="" val="3782620958"/>
                  </a:ext>
                </a:extLst>
              </a:tr>
              <a:tr h="332906">
                <a:tc>
                  <a:txBody>
                    <a:bodyPr/>
                    <a:lstStyle/>
                    <a:p>
                      <a:pPr marL="0" algn="l" defTabSz="685777" rtl="0" eaLnBrk="1" fontAlgn="ctr" latinLnBrk="0" hangingPunct="1"/>
                      <a:r>
                        <a:rPr lang="es-419" sz="1200" b="1" kern="1200">
                          <a:solidFill>
                            <a:srgbClr val="000000"/>
                          </a:solidFill>
                          <a:effectLst/>
                          <a:latin typeface="Calibri" panose="020F0502020204030204" pitchFamily="34" charset="0"/>
                          <a:ea typeface="+mn-ea"/>
                          <a:cs typeface="Times New Roman" panose="02020603050405020304" pitchFamily="18" charset="0"/>
                        </a:rPr>
                        <a:t>POP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Conecta a los servidores de correo electrónico y descarga correo electrónico.</a:t>
                      </a:r>
                    </a:p>
                  </a:txBody>
                  <a:tcPr marL="31750" marR="31750" marT="31750" marB="31750" anchor="ctr"/>
                </a:tc>
                <a:extLst>
                  <a:ext uri="{0D108BD9-81ED-4DB2-BD59-A6C34878D82A}">
                    <a16:rowId xmlns:a16="http://schemas.microsoft.com/office/drawing/2014/main" xmlns="" val="3693505641"/>
                  </a:ext>
                </a:extLst>
              </a:tr>
              <a:tr h="332906">
                <a:tc>
                  <a:txBody>
                    <a:bodyPr/>
                    <a:lstStyle/>
                    <a:p>
                      <a:pPr marL="0" algn="l" defTabSz="685777" rtl="0" eaLnBrk="1" fontAlgn="ctr" latinLnBrk="0" hangingPunct="1"/>
                      <a:r>
                        <a:rPr lang="es-419" sz="1200" b="1" kern="120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Recopila información de administración de dispositivos de red.</a:t>
                      </a:r>
                    </a:p>
                  </a:txBody>
                  <a:tcPr marL="31750" marR="31750" marT="31750" marB="31750" anchor="ctr"/>
                </a:tc>
                <a:extLst>
                  <a:ext uri="{0D108BD9-81ED-4DB2-BD59-A6C34878D82A}">
                    <a16:rowId xmlns:a16="http://schemas.microsoft.com/office/drawing/2014/main" xmlns="" val="360090278"/>
                  </a:ext>
                </a:extLst>
              </a:tr>
              <a:tr h="332906">
                <a:tc>
                  <a:txBody>
                    <a:bodyPr/>
                    <a:lstStyle/>
                    <a:p>
                      <a:pPr marL="0" algn="l" defTabSz="685777" rtl="0" eaLnBrk="1" fontAlgn="ctr" latinLnBrk="0" hangingPunct="1"/>
                      <a:r>
                        <a:rPr lang="es-419" sz="1200" b="1" kern="120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Asigna direcciones IP a los nombres asignados a los dispositivos de red.</a:t>
                      </a:r>
                    </a:p>
                  </a:txBody>
                  <a:tcPr marL="31750" marR="31750" marT="31750" marB="31750" anchor="ctr"/>
                </a:tc>
                <a:extLst>
                  <a:ext uri="{0D108BD9-81ED-4DB2-BD59-A6C34878D82A}">
                    <a16:rowId xmlns:a16="http://schemas.microsoft.com/office/drawing/2014/main" xmlns="" val="3436323343"/>
                  </a:ext>
                </a:extLst>
              </a:tr>
              <a:tr h="332906">
                <a:tc>
                  <a:txBody>
                    <a:bodyPr/>
                    <a:lstStyle/>
                    <a:p>
                      <a:pPr marL="0" algn="l" defTabSz="685777" rtl="0" eaLnBrk="1" fontAlgn="ctr" latinLnBrk="0" hangingPunct="1"/>
                      <a:r>
                        <a:rPr lang="es-419" sz="1200" b="1" kern="1200">
                          <a:solidFill>
                            <a:srgbClr val="000000"/>
                          </a:solidFill>
                          <a:effectLst/>
                          <a:latin typeface="Calibri" panose="020F0502020204030204" pitchFamily="34" charset="0"/>
                          <a:ea typeface="+mn-ea"/>
                          <a:cs typeface="Times New Roman" panose="02020603050405020304" pitchFamily="18" charset="0"/>
                        </a:rPr>
                        <a:t>NFS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s-419" sz="1200" b="0" kern="1200">
                          <a:solidFill>
                            <a:srgbClr val="000000"/>
                          </a:solidFill>
                          <a:effectLst/>
                          <a:latin typeface="+mn-lt"/>
                          <a:ea typeface="+mn-ea"/>
                          <a:cs typeface="+mn-cs"/>
                        </a:rPr>
                        <a:t>Sistema de archivos de red (NFS): habilita las computadoras para montar unidades en hosts remotos y operarlas como si fueran unidades locales. </a:t>
                      </a:r>
                    </a:p>
                  </a:txBody>
                  <a:tcPr marL="31750" marR="31750" marT="31750" marB="31750" anchor="ctr"/>
                </a:tc>
                <a:extLst>
                  <a:ext uri="{0D108BD9-81ED-4DB2-BD59-A6C34878D82A}">
                    <a16:rowId xmlns:a16="http://schemas.microsoft.com/office/drawing/2014/main" xmlns="" val="3230724480"/>
                  </a:ext>
                </a:extLst>
              </a:tr>
            </a:tbl>
          </a:graphicData>
        </a:graphic>
      </p:graphicFrame>
    </p:spTree>
    <p:custDataLst>
      <p:tags r:id="rId1"/>
    </p:custDataLst>
    <p:extLst>
      <p:ext uri="{BB962C8B-B14F-4D97-AF65-F5344CB8AC3E}">
        <p14:creationId xmlns:p14="http://schemas.microsoft.com/office/powerpoint/2010/main" xmlns="" val="38152922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12.5 Solución de problemas de conectividad IP</a:t>
            </a:r>
          </a:p>
        </p:txBody>
      </p:sp>
    </p:spTree>
    <p:custDataLst>
      <p:tags r:id="rId1"/>
    </p:custDataLst>
    <p:extLst>
      <p:ext uri="{BB962C8B-B14F-4D97-AF65-F5344CB8AC3E}">
        <p14:creationId xmlns:p14="http://schemas.microsoft.com/office/powerpoint/2010/main" xmlns="" val="1091631845"/>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09728"/>
            <a:ext cx="8345488" cy="731837"/>
          </a:xfrm>
        </p:spPr>
        <p:txBody>
          <a:bodyPr/>
          <a:lstStyle/>
          <a:p>
            <a:pPr rtl="0"/>
            <a:r>
              <a:rPr lang="es-419" sz="1600" dirty="0"/>
              <a:t>Solución de problemas de conectividad IP</a:t>
            </a:r>
            <a:r>
              <a:rPr lang="en-US" dirty="0"/>
              <a:t/>
            </a:r>
            <a:br>
              <a:rPr lang="en-US" dirty="0"/>
            </a:br>
            <a:r>
              <a:rPr lang="es-419" sz="2400" dirty="0"/>
              <a:t>Componentes de la solución de problemas de conectividad de extremo a extremo (</a:t>
            </a:r>
            <a:r>
              <a:rPr lang="es-419" sz="2400" dirty="0" err="1"/>
              <a:t>end</a:t>
            </a:r>
            <a:r>
              <a:rPr lang="es-419" sz="2400" dirty="0"/>
              <a:t> </a:t>
            </a:r>
            <a:r>
              <a:rPr lang="es-419" sz="2400" dirty="0" err="1"/>
              <a:t>to</a:t>
            </a:r>
            <a:r>
              <a:rPr lang="es-419" sz="2400" dirty="0"/>
              <a:t> </a:t>
            </a:r>
            <a:r>
              <a:rPr lang="es-419" sz="2400" dirty="0" err="1"/>
              <a:t>end</a:t>
            </a:r>
            <a:r>
              <a:rPr lang="es-419" sz="2400" dirty="0"/>
              <a:t>)</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1034777"/>
            <a:ext cx="8280057" cy="3073946"/>
          </a:xfrm>
        </p:spPr>
        <p:txBody>
          <a:bodyPr/>
          <a:lstStyle/>
          <a:p>
            <a:pPr marL="0" indent="0" algn="l" rtl="0"/>
            <a:r>
              <a:rPr lang="es-419" sz="1600" dirty="0">
                <a:solidFill>
                  <a:srgbClr val="000000"/>
                </a:solidFill>
              </a:rPr>
              <a:t>Los pasos de enfoque ascendente cuando no hay conectividad </a:t>
            </a:r>
            <a:r>
              <a:rPr lang="es-419" sz="1600" dirty="0" err="1">
                <a:solidFill>
                  <a:srgbClr val="000000"/>
                </a:solidFill>
              </a:rPr>
              <a:t>end-to-end</a:t>
            </a:r>
            <a:r>
              <a:rPr lang="es-419" sz="1600" dirty="0">
                <a:solidFill>
                  <a:srgbClr val="000000"/>
                </a:solidFill>
              </a:rPr>
              <a:t> son los siguientes: </a:t>
            </a:r>
          </a:p>
          <a:p>
            <a:pPr marL="442913" indent="-250825" algn="l" rtl="0">
              <a:buFont typeface="+mj-lt"/>
              <a:buAutoNum type="arabicPeriod"/>
            </a:pPr>
            <a:r>
              <a:rPr lang="es-419" sz="1600" dirty="0">
                <a:solidFill>
                  <a:srgbClr val="000000"/>
                </a:solidFill>
              </a:rPr>
              <a:t>Revisar la conectividad física en el punto donde se detiene la comunicación de red. </a:t>
            </a:r>
          </a:p>
          <a:p>
            <a:pPr marL="442913" indent="-250825" algn="l" rtl="0">
              <a:buFont typeface="+mj-lt"/>
              <a:buAutoNum type="arabicPeriod"/>
            </a:pPr>
            <a:r>
              <a:rPr lang="es-419" sz="1600" dirty="0">
                <a:solidFill>
                  <a:srgbClr val="000000"/>
                </a:solidFill>
              </a:rPr>
              <a:t>Revisar las incompatibilidades de dúplex.</a:t>
            </a:r>
          </a:p>
          <a:p>
            <a:pPr marL="442913" indent="-250825" algn="l" rtl="0">
              <a:buFont typeface="+mj-lt"/>
              <a:buAutoNum type="arabicPeriod"/>
            </a:pPr>
            <a:r>
              <a:rPr lang="es-419" sz="1600" dirty="0">
                <a:solidFill>
                  <a:srgbClr val="000000"/>
                </a:solidFill>
              </a:rPr>
              <a:t>Revisar el direccionamiento de las capas de enlace de datos y de red en la red local. </a:t>
            </a:r>
          </a:p>
          <a:p>
            <a:pPr marL="442913" indent="-250825" algn="l" rtl="0">
              <a:buFont typeface="+mj-lt"/>
              <a:buAutoNum type="arabicPeriod"/>
            </a:pPr>
            <a:r>
              <a:rPr lang="es-419" sz="1600" dirty="0">
                <a:solidFill>
                  <a:srgbClr val="000000"/>
                </a:solidFill>
              </a:rPr>
              <a:t>Verificar que el </a:t>
            </a:r>
            <a:r>
              <a:rPr lang="es-419" sz="1600" dirty="0" err="1">
                <a:solidFill>
                  <a:srgbClr val="000000"/>
                </a:solidFill>
              </a:rPr>
              <a:t>gateway</a:t>
            </a:r>
            <a:r>
              <a:rPr lang="es-419" sz="1600" dirty="0">
                <a:solidFill>
                  <a:srgbClr val="000000"/>
                </a:solidFill>
              </a:rPr>
              <a:t> predeterminado sea correcto.</a:t>
            </a:r>
          </a:p>
          <a:p>
            <a:pPr marL="442913" indent="-250825" algn="l" rtl="0">
              <a:buFont typeface="+mj-lt"/>
              <a:buAutoNum type="arabicPeriod"/>
            </a:pPr>
            <a:r>
              <a:rPr lang="es-419" sz="1600" dirty="0">
                <a:solidFill>
                  <a:srgbClr val="000000"/>
                </a:solidFill>
              </a:rPr>
              <a:t>Asegurarse de que los dispositivos determinen la ruta correcta del origen al destino. </a:t>
            </a:r>
          </a:p>
          <a:p>
            <a:pPr marL="442913" indent="-250825" algn="l" rtl="0">
              <a:buFont typeface="+mj-lt"/>
              <a:buAutoNum type="arabicPeriod"/>
            </a:pPr>
            <a:r>
              <a:rPr lang="es-419" sz="1600" dirty="0">
                <a:solidFill>
                  <a:srgbClr val="000000"/>
                </a:solidFill>
              </a:rPr>
              <a:t>Verificar que la capa de transporte funcione correctamente. </a:t>
            </a:r>
          </a:p>
          <a:p>
            <a:pPr marL="442913" indent="-250825" algn="l" rtl="0">
              <a:buFont typeface="+mj-lt"/>
              <a:buAutoNum type="arabicPeriod"/>
            </a:pPr>
            <a:r>
              <a:rPr lang="es-419" sz="1600" dirty="0">
                <a:solidFill>
                  <a:srgbClr val="000000"/>
                </a:solidFill>
              </a:rPr>
              <a:t>Verificar que no haya ACL que bloqueen el tráfico.</a:t>
            </a:r>
          </a:p>
          <a:p>
            <a:pPr marL="442913" indent="-250825" algn="l" rtl="0">
              <a:buFont typeface="+mj-lt"/>
              <a:buAutoNum type="arabicPeriod"/>
            </a:pPr>
            <a:r>
              <a:rPr lang="es-419" sz="1600" dirty="0">
                <a:solidFill>
                  <a:srgbClr val="000000"/>
                </a:solidFill>
              </a:rPr>
              <a:t>Asegurarse de que la configuración del DNS sea correcta. </a:t>
            </a:r>
          </a:p>
        </p:txBody>
      </p:sp>
    </p:spTree>
    <p:custDataLst>
      <p:tags r:id="rId1"/>
    </p:custDataLst>
    <p:extLst>
      <p:ext uri="{BB962C8B-B14F-4D97-AF65-F5344CB8AC3E}">
        <p14:creationId xmlns:p14="http://schemas.microsoft.com/office/powerpoint/2010/main" xmlns="" val="11181527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46750"/>
            <a:ext cx="8345488" cy="731837"/>
          </a:xfrm>
        </p:spPr>
        <p:txBody>
          <a:bodyPr/>
          <a:lstStyle/>
          <a:p>
            <a:pPr rtl="0"/>
            <a:r>
              <a:rPr lang="es-419" sz="1600" dirty="0"/>
              <a:t>Solución de problemas de conectividad IP</a:t>
            </a:r>
            <a:r>
              <a:rPr lang="en-US" dirty="0"/>
              <a:t/>
            </a:r>
            <a:br>
              <a:rPr lang="en-US" dirty="0"/>
            </a:br>
            <a:r>
              <a:rPr lang="es-419" sz="2400" dirty="0"/>
              <a:t>Problema de conectividad de extremo a extremo, inicio a la solución de problemas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29880" y="978712"/>
            <a:ext cx="3742864" cy="3073946"/>
          </a:xfrm>
        </p:spPr>
        <p:txBody>
          <a:bodyPr/>
          <a:lstStyle/>
          <a:p>
            <a:pPr marL="0" indent="0" algn="l" rtl="0"/>
            <a:r>
              <a:rPr lang="es-419" sz="1600" dirty="0">
                <a:solidFill>
                  <a:srgbClr val="000000"/>
                </a:solidFill>
              </a:rPr>
              <a:t>Generalmente, lo que da inicio a un esfuerzo de resolución de problemas es la detección de un problema con la conectividad de extremo a extremo. </a:t>
            </a:r>
          </a:p>
          <a:p>
            <a:pPr marL="0" indent="0" algn="l"/>
            <a:endParaRPr lang="en-CA" sz="1600" dirty="0">
              <a:solidFill>
                <a:srgbClr val="000000"/>
              </a:solidFill>
            </a:endParaRPr>
          </a:p>
          <a:p>
            <a:pPr marL="0" indent="0" algn="l" rtl="0"/>
            <a:r>
              <a:rPr lang="es-419" sz="1600" dirty="0">
                <a:solidFill>
                  <a:srgbClr val="000000"/>
                </a:solidFill>
              </a:rPr>
              <a:t>Dos de las utilidades más comunes que se utilizan para verificar un problema con la conectividad de extremo a extremo son </a:t>
            </a:r>
            <a:r>
              <a:rPr lang="es-419" sz="1600" b="1" dirty="0">
                <a:solidFill>
                  <a:srgbClr val="000000"/>
                </a:solidFill>
              </a:rPr>
              <a:t>ping</a:t>
            </a:r>
            <a:r>
              <a:rPr lang="es-419" sz="1600" dirty="0">
                <a:solidFill>
                  <a:srgbClr val="000000"/>
                </a:solidFill>
              </a:rPr>
              <a:t> y </a:t>
            </a:r>
            <a:r>
              <a:rPr lang="es-419" sz="1600" b="1" dirty="0" err="1">
                <a:solidFill>
                  <a:srgbClr val="000000"/>
                </a:solidFill>
              </a:rPr>
              <a:t>traceroute</a:t>
            </a:r>
            <a:r>
              <a:rPr lang="es-419" sz="1600" dirty="0">
                <a:solidFill>
                  <a:srgbClr val="000000"/>
                </a:solidFill>
              </a:rPr>
              <a:t>.</a:t>
            </a:r>
          </a:p>
        </p:txBody>
      </p:sp>
      <p:pic>
        <p:nvPicPr>
          <p:cNvPr id="2" name="Picture 1">
            <a:extLst>
              <a:ext uri="{FF2B5EF4-FFF2-40B4-BE49-F238E27FC236}">
                <a16:creationId xmlns:a16="http://schemas.microsoft.com/office/drawing/2014/main" xmlns="" id="{746938AD-A52B-492A-B23E-8C4D655C5466}"/>
              </a:ext>
            </a:extLst>
          </p:cNvPr>
          <p:cNvPicPr>
            <a:picLocks noChangeAspect="1"/>
          </p:cNvPicPr>
          <p:nvPr/>
        </p:nvPicPr>
        <p:blipFill>
          <a:blip r:embed="rId4"/>
          <a:stretch>
            <a:fillRect/>
          </a:stretch>
        </p:blipFill>
        <p:spPr>
          <a:xfrm>
            <a:off x="4036292" y="978712"/>
            <a:ext cx="4675736" cy="3298772"/>
          </a:xfrm>
          <a:prstGeom prst="rect">
            <a:avLst/>
          </a:prstGeom>
        </p:spPr>
      </p:pic>
    </p:spTree>
    <p:custDataLst>
      <p:tags r:id="rId1"/>
    </p:custDataLst>
    <p:extLst>
      <p:ext uri="{BB962C8B-B14F-4D97-AF65-F5344CB8AC3E}">
        <p14:creationId xmlns:p14="http://schemas.microsoft.com/office/powerpoint/2010/main" xmlns="" val="27945673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de conectividad IP</a:t>
            </a:r>
            <a:r>
              <a:rPr lang="en-US" dirty="0"/>
              <a:t/>
            </a:r>
            <a:br>
              <a:rPr lang="en-US" dirty="0"/>
            </a:br>
            <a:r>
              <a:rPr lang="es-419" sz="2400"/>
              <a:t>Paso 1: Verificar la capa física</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8"/>
            <a:ext cx="3948440" cy="3681747"/>
          </a:xfrm>
        </p:spPr>
        <p:txBody>
          <a:bodyPr/>
          <a:lstStyle/>
          <a:p>
            <a:pPr marL="0" indent="0" algn="l" rtl="0"/>
            <a:r>
              <a:rPr lang="es-419" sz="1600">
                <a:solidFill>
                  <a:srgbClr val="000000"/>
                </a:solidFill>
              </a:rPr>
              <a:t>El comando </a:t>
            </a:r>
            <a:r>
              <a:rPr lang="es-419" sz="1600" b="1">
                <a:solidFill>
                  <a:srgbClr val="000000"/>
                </a:solidFill>
              </a:rPr>
              <a:t>show interfaces </a:t>
            </a:r>
            <a:r>
              <a:rPr lang="es-419" sz="1600">
                <a:solidFill>
                  <a:srgbClr val="000000"/>
                </a:solidFill>
              </a:rPr>
              <a:t> es útil al solucionar problemas relacionados al rendimientos en los que se sospecha que el hardware es la causa.</a:t>
            </a:r>
          </a:p>
          <a:p>
            <a:pPr marL="0" indent="0" algn="l"/>
            <a:endParaRPr lang="en-CA" sz="1600" dirty="0">
              <a:solidFill>
                <a:srgbClr val="000000"/>
              </a:solidFill>
            </a:endParaRPr>
          </a:p>
          <a:p>
            <a:pPr marL="0" indent="0" algn="l" rtl="0"/>
            <a:r>
              <a:rPr lang="es-419" sz="1600">
                <a:solidFill>
                  <a:srgbClr val="000000"/>
                </a:solidFill>
              </a:rPr>
              <a:t>De interés en la salida son los:</a:t>
            </a:r>
          </a:p>
          <a:p>
            <a:pPr marL="285750" indent="-285750" algn="l" rtl="0">
              <a:buFont typeface="Arial" panose="020B0604020202020204" pitchFamily="34" charset="0"/>
              <a:buChar char="•"/>
            </a:pPr>
            <a:r>
              <a:rPr lang="es-419" sz="1600">
                <a:solidFill>
                  <a:srgbClr val="000000"/>
                </a:solidFill>
              </a:rPr>
              <a:t>Estado de la interfaz</a:t>
            </a:r>
          </a:p>
          <a:p>
            <a:pPr marL="285750" indent="-285750" algn="l" rtl="0">
              <a:buFont typeface="Arial" panose="020B0604020202020204" pitchFamily="34" charset="0"/>
              <a:buChar char="•"/>
            </a:pPr>
            <a:r>
              <a:rPr lang="es-419" sz="1600">
                <a:solidFill>
                  <a:srgbClr val="000000"/>
                </a:solidFill>
              </a:rPr>
              <a:t>Descartes de cola de entrada</a:t>
            </a:r>
          </a:p>
          <a:p>
            <a:pPr marL="285750" indent="-285750" algn="l" rtl="0">
              <a:buFont typeface="Arial" panose="020B0604020202020204" pitchFamily="34" charset="0"/>
              <a:buChar char="•"/>
            </a:pPr>
            <a:r>
              <a:rPr lang="es-419" sz="1600">
                <a:solidFill>
                  <a:srgbClr val="000000"/>
                </a:solidFill>
              </a:rPr>
              <a:t>Descartes de cola de salida </a:t>
            </a:r>
          </a:p>
          <a:p>
            <a:pPr marL="285750" indent="-285750" algn="l" rtl="0">
              <a:buFont typeface="Arial" panose="020B0604020202020204" pitchFamily="34" charset="0"/>
              <a:buChar char="•"/>
            </a:pPr>
            <a:r>
              <a:rPr lang="es-419" sz="1600">
                <a:solidFill>
                  <a:srgbClr val="000000"/>
                </a:solidFill>
              </a:rPr>
              <a:t>Errores de entrada</a:t>
            </a:r>
          </a:p>
          <a:p>
            <a:pPr marL="285750" indent="-285750" algn="l" rtl="0">
              <a:buFont typeface="Arial" panose="020B0604020202020204" pitchFamily="34" charset="0"/>
              <a:buChar char="•"/>
            </a:pPr>
            <a:r>
              <a:rPr lang="es-419" sz="1600">
                <a:solidFill>
                  <a:srgbClr val="000000"/>
                </a:solidFill>
              </a:rPr>
              <a:t>Errores de salida</a:t>
            </a:r>
          </a:p>
        </p:txBody>
      </p:sp>
      <p:pic>
        <p:nvPicPr>
          <p:cNvPr id="2" name="Picture 1">
            <a:extLst>
              <a:ext uri="{FF2B5EF4-FFF2-40B4-BE49-F238E27FC236}">
                <a16:creationId xmlns:a16="http://schemas.microsoft.com/office/drawing/2014/main" xmlns="" id="{0DD05DCA-732E-4039-9F74-D83B29EEC5E5}"/>
              </a:ext>
            </a:extLst>
          </p:cNvPr>
          <p:cNvPicPr>
            <a:picLocks noChangeAspect="1"/>
          </p:cNvPicPr>
          <p:nvPr/>
        </p:nvPicPr>
        <p:blipFill>
          <a:blip r:embed="rId4"/>
          <a:stretch>
            <a:fillRect/>
          </a:stretch>
        </p:blipFill>
        <p:spPr>
          <a:xfrm>
            <a:off x="4572000" y="1096437"/>
            <a:ext cx="4419485" cy="3199707"/>
          </a:xfrm>
          <a:prstGeom prst="rect">
            <a:avLst/>
          </a:prstGeom>
        </p:spPr>
      </p:pic>
    </p:spTree>
    <p:custDataLst>
      <p:tags r:id="rId1"/>
    </p:custDataLst>
    <p:extLst>
      <p:ext uri="{BB962C8B-B14F-4D97-AF65-F5344CB8AC3E}">
        <p14:creationId xmlns:p14="http://schemas.microsoft.com/office/powerpoint/2010/main" xmlns="" val="1015692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de conectividad IP</a:t>
            </a:r>
            <a:r>
              <a:rPr lang="en-US" dirty="0"/>
              <a:t/>
            </a:r>
            <a:br>
              <a:rPr lang="en-US" dirty="0"/>
            </a:br>
            <a:r>
              <a:rPr lang="es-419" sz="2400"/>
              <a:t>Paso 2 - Revisar las incompatibilidades de dúplex</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354874"/>
          </a:xfrm>
        </p:spPr>
        <p:txBody>
          <a:bodyPr/>
          <a:lstStyle/>
          <a:p>
            <a:pPr marL="0" indent="0" algn="l" rtl="0"/>
            <a:r>
              <a:rPr lang="es-419" sz="1600">
                <a:solidFill>
                  <a:srgbClr val="000000"/>
                </a:solidFill>
              </a:rPr>
              <a:t>El estándar Gigabit Ethernet IEEE 802.3ab exige el uso de la autonegociación, para velocidad, dúplex y prácticamente todos los NICs Fast Ethernet también usan autonegociación predeterminadamente.  </a:t>
            </a:r>
          </a:p>
          <a:p>
            <a:pPr marL="0" indent="0" algn="l"/>
            <a:endParaRPr lang="en-CA" sz="1600" dirty="0">
              <a:solidFill>
                <a:srgbClr val="000000"/>
              </a:solidFill>
            </a:endParaRPr>
          </a:p>
          <a:p>
            <a:pPr marL="0" indent="0" algn="l" rtl="0"/>
            <a:r>
              <a:rPr lang="es-419" sz="1600">
                <a:solidFill>
                  <a:srgbClr val="000000"/>
                </a:solidFill>
              </a:rPr>
              <a:t>Pueden producirse problemas cuando hay una discrepancia dúplex.</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xmlns="" id="{4F2EBBC3-541E-425B-A475-FC92B4520B31}"/>
              </a:ext>
            </a:extLst>
          </p:cNvPr>
          <p:cNvPicPr>
            <a:picLocks noChangeAspect="1"/>
          </p:cNvPicPr>
          <p:nvPr/>
        </p:nvPicPr>
        <p:blipFill>
          <a:blip r:embed="rId4"/>
          <a:stretch>
            <a:fillRect/>
          </a:stretch>
        </p:blipFill>
        <p:spPr>
          <a:xfrm>
            <a:off x="365714" y="2355058"/>
            <a:ext cx="4200789" cy="1109770"/>
          </a:xfrm>
          <a:prstGeom prst="rect">
            <a:avLst/>
          </a:prstGeom>
        </p:spPr>
      </p:pic>
      <p:pic>
        <p:nvPicPr>
          <p:cNvPr id="5" name="Picture 4">
            <a:extLst>
              <a:ext uri="{FF2B5EF4-FFF2-40B4-BE49-F238E27FC236}">
                <a16:creationId xmlns:a16="http://schemas.microsoft.com/office/drawing/2014/main" xmlns="" id="{88DB8B40-9AEA-4182-925B-BD20D0402AF5}"/>
              </a:ext>
            </a:extLst>
          </p:cNvPr>
          <p:cNvPicPr>
            <a:picLocks noChangeAspect="1"/>
          </p:cNvPicPr>
          <p:nvPr/>
        </p:nvPicPr>
        <p:blipFill>
          <a:blip r:embed="rId5"/>
          <a:stretch>
            <a:fillRect/>
          </a:stretch>
        </p:blipFill>
        <p:spPr>
          <a:xfrm>
            <a:off x="4679714" y="2346812"/>
            <a:ext cx="4173554" cy="1354874"/>
          </a:xfrm>
          <a:prstGeom prst="rect">
            <a:avLst/>
          </a:prstGeom>
        </p:spPr>
      </p:pic>
    </p:spTree>
    <p:custDataLst>
      <p:tags r:id="rId1"/>
    </p:custDataLst>
    <p:extLst>
      <p:ext uri="{BB962C8B-B14F-4D97-AF65-F5344CB8AC3E}">
        <p14:creationId xmlns:p14="http://schemas.microsoft.com/office/powerpoint/2010/main" xmlns="" val="27729724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Documentación de red </a:t>
            </a:r>
            <a:r>
              <a:rPr lang="en-US" dirty="0"/>
              <a:t/>
            </a:r>
            <a:br>
              <a:rPr lang="en-US" dirty="0"/>
            </a:br>
            <a:r>
              <a:rPr lang="es-419" sz="2400"/>
              <a:t>Descripción general de la documentación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45794"/>
            <a:ext cx="8280057" cy="3073946"/>
          </a:xfrm>
        </p:spPr>
        <p:txBody>
          <a:bodyPr/>
          <a:lstStyle/>
          <a:p>
            <a:pPr marL="0" indent="0" algn="l" rtl="0"/>
            <a:r>
              <a:rPr lang="es-419" sz="1600">
                <a:solidFill>
                  <a:srgbClr val="000000"/>
                </a:solidFill>
              </a:rPr>
              <a:t>Se requiere documentación de red precisa y completa para supervisar y solucionar problemas de redes de manera eficaz.</a:t>
            </a:r>
          </a:p>
          <a:p>
            <a:pPr marL="0" indent="0" algn="l"/>
            <a:endParaRPr lang="en-CA" sz="1600" dirty="0">
              <a:solidFill>
                <a:srgbClr val="000000"/>
              </a:solidFill>
            </a:endParaRPr>
          </a:p>
          <a:p>
            <a:pPr marL="0" indent="0" algn="l" rtl="0"/>
            <a:r>
              <a:rPr lang="es-419" sz="1600">
                <a:solidFill>
                  <a:srgbClr val="000000"/>
                </a:solidFill>
              </a:rPr>
              <a:t>La documentación de red común incluye lo siguiente:</a:t>
            </a:r>
          </a:p>
          <a:p>
            <a:pPr marL="285750" indent="-285750" algn="l" rtl="0">
              <a:buFont typeface="Arial" panose="020B0604020202020204" pitchFamily="34" charset="0"/>
              <a:buChar char="•"/>
            </a:pPr>
            <a:r>
              <a:rPr lang="es-419" sz="1400">
                <a:solidFill>
                  <a:srgbClr val="000000"/>
                </a:solidFill>
              </a:rPr>
              <a:t>Diagramas lógicos y físicos de topología de la red</a:t>
            </a:r>
          </a:p>
          <a:p>
            <a:pPr marL="285750" indent="-285750" algn="l" rtl="0">
              <a:buFont typeface="Arial" panose="020B0604020202020204" pitchFamily="34" charset="0"/>
              <a:buChar char="•"/>
            </a:pPr>
            <a:r>
              <a:rPr lang="es-419" sz="1400">
                <a:solidFill>
                  <a:srgbClr val="000000"/>
                </a:solidFill>
              </a:rPr>
              <a:t>Documentación de dispositivos de red que registra toda la información pertinente del dispositivo</a:t>
            </a:r>
          </a:p>
          <a:p>
            <a:pPr marL="285750" indent="-285750" algn="l" rtl="0">
              <a:buFont typeface="Arial" panose="020B0604020202020204" pitchFamily="34" charset="0"/>
              <a:buChar char="•"/>
            </a:pPr>
            <a:r>
              <a:rPr lang="es-419" sz="1400">
                <a:solidFill>
                  <a:srgbClr val="000000"/>
                </a:solidFill>
              </a:rPr>
              <a:t>Documentación de referencia del rendimiento de la red</a:t>
            </a:r>
          </a:p>
          <a:p>
            <a:pPr marL="285750" indent="-285750" algn="l">
              <a:buFont typeface="Arial" panose="020B0604020202020204" pitchFamily="34" charset="0"/>
              <a:buChar char="•"/>
            </a:pPr>
            <a:endParaRPr lang="en-CA" sz="1400" dirty="0">
              <a:solidFill>
                <a:srgbClr val="000000"/>
              </a:solidFill>
            </a:endParaRPr>
          </a:p>
          <a:p>
            <a:pPr marL="285750" indent="-285750" algn="l">
              <a:buFont typeface="Arial" panose="020B0604020202020204" pitchFamily="34" charset="0"/>
              <a:buChar char="•"/>
            </a:pPr>
            <a:endParaRPr lang="en-CA" sz="1400" dirty="0">
              <a:solidFill>
                <a:srgbClr val="000000"/>
              </a:solidFill>
            </a:endParaRPr>
          </a:p>
          <a:p>
            <a:pPr marL="0" indent="0" algn="l" rtl="0"/>
            <a:r>
              <a:rPr lang="es-419" sz="1600">
                <a:solidFill>
                  <a:srgbClr val="000000"/>
                </a:solidFill>
              </a:rPr>
              <a:t>Toda la documentación de la red debe mantenerse en una sola ubicación y la documentación de copia de seguridad debe mantenerse y mantenerse en una ubicación separada.</a:t>
            </a:r>
          </a:p>
        </p:txBody>
      </p:sp>
    </p:spTree>
    <p:custDataLst>
      <p:tags r:id="rId1"/>
    </p:custDataLst>
    <p:extLst>
      <p:ext uri="{BB962C8B-B14F-4D97-AF65-F5344CB8AC3E}">
        <p14:creationId xmlns:p14="http://schemas.microsoft.com/office/powerpoint/2010/main" xmlns="" val="25601291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de conectividad IP</a:t>
            </a:r>
            <a:r>
              <a:rPr lang="en-US" dirty="0"/>
              <a:t/>
            </a:r>
            <a:br>
              <a:rPr lang="en-US" dirty="0"/>
            </a:br>
            <a:r>
              <a:rPr lang="es-419" sz="2400"/>
              <a:t>Paso 3 - Verificar el direccionamiento en la red local</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345487" cy="651164"/>
          </a:xfrm>
        </p:spPr>
        <p:txBody>
          <a:bodyPr/>
          <a:lstStyle/>
          <a:p>
            <a:pPr marL="0" indent="0" algn="l" rtl="0"/>
            <a:r>
              <a:rPr lang="es-419" sz="1600">
                <a:solidFill>
                  <a:srgbClr val="000000"/>
                </a:solidFill>
              </a:rPr>
              <a:t>El comando </a:t>
            </a:r>
            <a:r>
              <a:rPr lang="es-419" sz="1600" b="1">
                <a:solidFill>
                  <a:srgbClr val="000000"/>
                </a:solidFill>
              </a:rPr>
              <a:t>arp</a:t>
            </a:r>
            <a:r>
              <a:rPr lang="es-419" sz="1600">
                <a:solidFill>
                  <a:srgbClr val="000000"/>
                </a:solidFill>
              </a:rPr>
              <a:t> de Windows muestra y modifica las entradas en la caché ARP, que se usan para almacenar las direcciones IPv4 y sus direcciones físicas de Ethernet (MAC) resueltas. </a:t>
            </a:r>
          </a:p>
        </p:txBody>
      </p:sp>
      <p:pic>
        <p:nvPicPr>
          <p:cNvPr id="2" name="Picture 1">
            <a:extLst>
              <a:ext uri="{FF2B5EF4-FFF2-40B4-BE49-F238E27FC236}">
                <a16:creationId xmlns:a16="http://schemas.microsoft.com/office/drawing/2014/main" xmlns="" id="{22D26D25-4B17-44D3-B91F-0CDD27ADA1DE}"/>
              </a:ext>
            </a:extLst>
          </p:cNvPr>
          <p:cNvPicPr>
            <a:picLocks noChangeAspect="1"/>
          </p:cNvPicPr>
          <p:nvPr/>
        </p:nvPicPr>
        <p:blipFill>
          <a:blip r:embed="rId4"/>
          <a:stretch>
            <a:fillRect/>
          </a:stretch>
        </p:blipFill>
        <p:spPr>
          <a:xfrm>
            <a:off x="2925107" y="1822726"/>
            <a:ext cx="3293785" cy="1498048"/>
          </a:xfrm>
          <a:prstGeom prst="rect">
            <a:avLst/>
          </a:prstGeom>
        </p:spPr>
      </p:pic>
    </p:spTree>
    <p:custDataLst>
      <p:tags r:id="rId1"/>
    </p:custDataLst>
    <p:extLst>
      <p:ext uri="{BB962C8B-B14F-4D97-AF65-F5344CB8AC3E}">
        <p14:creationId xmlns:p14="http://schemas.microsoft.com/office/powerpoint/2010/main" xmlns="" val="10402872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Solución de problemas de conectividad IP</a:t>
            </a:r>
            <a:r>
              <a:rPr lang="en-US" dirty="0"/>
              <a:t/>
            </a:r>
            <a:br>
              <a:rPr lang="en-US" dirty="0"/>
            </a:br>
            <a:r>
              <a:rPr lang="es-419" sz="2400" dirty="0"/>
              <a:t>Solucionar problemas de asignación de VLAN Ejemplo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578999"/>
          </a:xfrm>
        </p:spPr>
        <p:txBody>
          <a:bodyPr/>
          <a:lstStyle/>
          <a:p>
            <a:pPr marL="0" indent="0" algn="l" rtl="0"/>
            <a:r>
              <a:rPr lang="es-419" sz="1600">
                <a:solidFill>
                  <a:srgbClr val="000000"/>
                </a:solidFill>
              </a:rPr>
              <a:t>Al resolver problemas de conectividad de extremo a extremo, otro problema que se debe considerar es la asignación de VLAN. </a:t>
            </a:r>
          </a:p>
        </p:txBody>
      </p:sp>
      <p:sp>
        <p:nvSpPr>
          <p:cNvPr id="9" name="Rectangle 8">
            <a:extLst>
              <a:ext uri="{FF2B5EF4-FFF2-40B4-BE49-F238E27FC236}">
                <a16:creationId xmlns:a16="http://schemas.microsoft.com/office/drawing/2014/main" xmlns="" id="{3413FF74-A7F3-4AB2-AC7D-C305FDB58572}"/>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xmlns="" id="{FB7D0949-C710-4098-96EF-2A57D80A53A4}"/>
              </a:ext>
            </a:extLst>
          </p:cNvPr>
          <p:cNvSpPr txBox="1">
            <a:spLocks/>
          </p:cNvSpPr>
          <p:nvPr/>
        </p:nvSpPr>
        <p:spPr>
          <a:xfrm>
            <a:off x="431971" y="1520348"/>
            <a:ext cx="3964538" cy="73474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400">
                <a:solidFill>
                  <a:srgbClr val="000000"/>
                </a:solidFill>
              </a:rPr>
              <a:t>Por ejemplo, la dirección MAC en Fa0/1 debe estar en VLAN 10 en lugar de VLAN 1. </a:t>
            </a:r>
          </a:p>
        </p:txBody>
      </p:sp>
      <p:pic>
        <p:nvPicPr>
          <p:cNvPr id="2" name="Picture 1">
            <a:extLst>
              <a:ext uri="{FF2B5EF4-FFF2-40B4-BE49-F238E27FC236}">
                <a16:creationId xmlns:a16="http://schemas.microsoft.com/office/drawing/2014/main" xmlns="" id="{D5286F01-456E-4C0C-B080-2B5B9F8BAEA2}"/>
              </a:ext>
            </a:extLst>
          </p:cNvPr>
          <p:cNvPicPr>
            <a:picLocks noChangeAspect="1"/>
          </p:cNvPicPr>
          <p:nvPr/>
        </p:nvPicPr>
        <p:blipFill>
          <a:blip r:embed="rId4"/>
          <a:stretch>
            <a:fillRect/>
          </a:stretch>
        </p:blipFill>
        <p:spPr>
          <a:xfrm>
            <a:off x="1116814" y="2571750"/>
            <a:ext cx="2594852" cy="1538316"/>
          </a:xfrm>
          <a:prstGeom prst="rect">
            <a:avLst/>
          </a:prstGeom>
        </p:spPr>
      </p:pic>
      <p:sp>
        <p:nvSpPr>
          <p:cNvPr id="8" name="Rectangle 7">
            <a:extLst>
              <a:ext uri="{FF2B5EF4-FFF2-40B4-BE49-F238E27FC236}">
                <a16:creationId xmlns:a16="http://schemas.microsoft.com/office/drawing/2014/main" xmlns="" id="{71BA7166-F0A9-4D3B-855F-26750F1512AD}"/>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7" name="Content Placeholder 3">
            <a:extLst>
              <a:ext uri="{FF2B5EF4-FFF2-40B4-BE49-F238E27FC236}">
                <a16:creationId xmlns:a16="http://schemas.microsoft.com/office/drawing/2014/main" xmlns="" id="{CACC9D2E-698F-47FD-B0F0-2A89EFE242EB}"/>
              </a:ext>
            </a:extLst>
          </p:cNvPr>
          <p:cNvSpPr txBox="1">
            <a:spLocks/>
          </p:cNvSpPr>
          <p:nvPr/>
        </p:nvSpPr>
        <p:spPr>
          <a:xfrm>
            <a:off x="4747490" y="1520348"/>
            <a:ext cx="3964538" cy="48574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400">
                <a:solidFill>
                  <a:srgbClr val="000000"/>
                </a:solidFill>
              </a:rPr>
              <a:t>La siguiente configuración cambia Fa0/1 a VLAN 10 y verifica el cambio.</a:t>
            </a:r>
          </a:p>
        </p:txBody>
      </p:sp>
      <p:pic>
        <p:nvPicPr>
          <p:cNvPr id="5" name="Picture 4">
            <a:extLst>
              <a:ext uri="{FF2B5EF4-FFF2-40B4-BE49-F238E27FC236}">
                <a16:creationId xmlns:a16="http://schemas.microsoft.com/office/drawing/2014/main" xmlns="" id="{8B18CF0A-A873-42AB-8DDF-14A169BB0E46}"/>
              </a:ext>
            </a:extLst>
          </p:cNvPr>
          <p:cNvPicPr>
            <a:picLocks noChangeAspect="1"/>
          </p:cNvPicPr>
          <p:nvPr/>
        </p:nvPicPr>
        <p:blipFill>
          <a:blip r:embed="rId5"/>
          <a:stretch>
            <a:fillRect/>
          </a:stretch>
        </p:blipFill>
        <p:spPr>
          <a:xfrm>
            <a:off x="5282200" y="2082225"/>
            <a:ext cx="2544137" cy="2231404"/>
          </a:xfrm>
          <a:prstGeom prst="rect">
            <a:avLst/>
          </a:prstGeom>
        </p:spPr>
      </p:pic>
    </p:spTree>
    <p:custDataLst>
      <p:tags r:id="rId1"/>
    </p:custDataLst>
    <p:extLst>
      <p:ext uri="{BB962C8B-B14F-4D97-AF65-F5344CB8AC3E}">
        <p14:creationId xmlns:p14="http://schemas.microsoft.com/office/powerpoint/2010/main" xmlns="" val="18051631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de conectividad IP</a:t>
            </a:r>
            <a:r>
              <a:rPr lang="en-US" dirty="0"/>
              <a:t/>
            </a:r>
            <a:br>
              <a:rPr lang="en-US" dirty="0"/>
            </a:br>
            <a:r>
              <a:rPr lang="es-419" sz="2400"/>
              <a:t>Paso 4: Verificar el gateway predeterminado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20238"/>
          </a:xfrm>
        </p:spPr>
        <p:txBody>
          <a:bodyPr/>
          <a:lstStyle/>
          <a:p>
            <a:pPr marL="0" indent="0" algn="l" rtl="0"/>
            <a:r>
              <a:rPr lang="es-419" sz="1600">
                <a:solidFill>
                  <a:srgbClr val="000000"/>
                </a:solidFill>
              </a:rPr>
              <a:t>Las puertas de enlace predeterminadas mal configuradas o que faltan pueden causar problemas de conectividad.</a:t>
            </a:r>
          </a:p>
        </p:txBody>
      </p:sp>
      <p:sp>
        <p:nvSpPr>
          <p:cNvPr id="5" name="Content Placeholder 3">
            <a:extLst>
              <a:ext uri="{FF2B5EF4-FFF2-40B4-BE49-F238E27FC236}">
                <a16:creationId xmlns:a16="http://schemas.microsoft.com/office/drawing/2014/main" xmlns="" id="{62106BBF-BF6D-4F05-99CF-9528BCD36DEF}"/>
              </a:ext>
            </a:extLst>
          </p:cNvPr>
          <p:cNvSpPr txBox="1">
            <a:spLocks/>
          </p:cNvSpPr>
          <p:nvPr/>
        </p:nvSpPr>
        <p:spPr>
          <a:xfrm>
            <a:off x="431971" y="1435805"/>
            <a:ext cx="389064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a:solidFill>
                  <a:srgbClr val="000000"/>
                </a:solidFill>
              </a:rPr>
              <a:t>En la figura, por ejemplo, las puertas de enlace predeterminadas para:</a:t>
            </a:r>
          </a:p>
          <a:p>
            <a:pPr marL="285750" indent="-285750" algn="l" rtl="0">
              <a:buFont typeface="Arial" panose="020B0604020202020204" pitchFamily="34" charset="0"/>
              <a:buChar char="•"/>
            </a:pPr>
            <a:r>
              <a:rPr lang="es-419" sz="1600">
                <a:solidFill>
                  <a:srgbClr val="000000"/>
                </a:solidFill>
              </a:rPr>
              <a:t>R1 es 192.168.1.2 (R2)</a:t>
            </a:r>
          </a:p>
          <a:p>
            <a:pPr marL="285750" indent="-285750" algn="l" rtl="0">
              <a:buFont typeface="Arial" panose="020B0604020202020204" pitchFamily="34" charset="0"/>
              <a:buChar char="•"/>
            </a:pPr>
            <a:r>
              <a:rPr lang="es-419" sz="1600">
                <a:solidFill>
                  <a:srgbClr val="000000"/>
                </a:solidFill>
              </a:rPr>
              <a:t>PC1 es 10.1.10.1 (R1 G0/0/0)</a:t>
            </a:r>
          </a:p>
          <a:p>
            <a:pPr marL="285750" indent="-28575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Comandos útiles para verificar la puerta de enlace predeterminada en:</a:t>
            </a:r>
          </a:p>
          <a:p>
            <a:pPr marL="285750" indent="-285750" algn="l" rtl="0">
              <a:buFont typeface="Arial" panose="020B0604020202020204" pitchFamily="34" charset="0"/>
              <a:buChar char="•"/>
            </a:pPr>
            <a:r>
              <a:rPr lang="es-419" sz="1600">
                <a:solidFill>
                  <a:srgbClr val="000000"/>
                </a:solidFill>
              </a:rPr>
              <a:t>R1: </a:t>
            </a:r>
            <a:r>
              <a:rPr lang="es-419" sz="1600" b="1">
                <a:solidFill>
                  <a:srgbClr val="000000"/>
                </a:solidFill>
              </a:rPr>
              <a:t>show ip route</a:t>
            </a:r>
          </a:p>
          <a:p>
            <a:pPr marL="285750" indent="-285750" algn="l" rtl="0">
              <a:buFont typeface="Arial" panose="020B0604020202020204" pitchFamily="34" charset="0"/>
              <a:buChar char="•"/>
            </a:pPr>
            <a:r>
              <a:rPr lang="es-419" sz="1600">
                <a:solidFill>
                  <a:srgbClr val="000000"/>
                </a:solidFill>
              </a:rPr>
              <a:t>PC1: </a:t>
            </a:r>
            <a:r>
              <a:rPr lang="es-419" sz="1600" b="1">
                <a:solidFill>
                  <a:srgbClr val="000000"/>
                </a:solidFill>
              </a:rPr>
              <a:t>impresión de ruta </a:t>
            </a:r>
            <a:r>
              <a:rPr lang="es-419" sz="1600">
                <a:solidFill>
                  <a:srgbClr val="000000"/>
                </a:solidFill>
              </a:rPr>
              <a:t>(o </a:t>
            </a:r>
            <a:r>
              <a:rPr lang="es-419" sz="1600" b="1">
                <a:solidFill>
                  <a:srgbClr val="000000"/>
                </a:solidFill>
              </a:rPr>
              <a:t>netstat —r </a:t>
            </a:r>
            <a:r>
              <a:rPr lang="es-419" sz="1600">
                <a:solidFill>
                  <a:srgbClr val="000000"/>
                </a:solidFill>
              </a:rPr>
              <a:t>)</a:t>
            </a:r>
          </a:p>
        </p:txBody>
      </p:sp>
      <p:pic>
        <p:nvPicPr>
          <p:cNvPr id="2" name="Picture 1">
            <a:extLst>
              <a:ext uri="{FF2B5EF4-FFF2-40B4-BE49-F238E27FC236}">
                <a16:creationId xmlns:a16="http://schemas.microsoft.com/office/drawing/2014/main" xmlns="" id="{81942DF8-4C97-477A-A719-66D0FD7FD41E}"/>
              </a:ext>
            </a:extLst>
          </p:cNvPr>
          <p:cNvPicPr>
            <a:picLocks noChangeAspect="1"/>
          </p:cNvPicPr>
          <p:nvPr/>
        </p:nvPicPr>
        <p:blipFill>
          <a:blip r:embed="rId4"/>
          <a:stretch>
            <a:fillRect/>
          </a:stretch>
        </p:blipFill>
        <p:spPr>
          <a:xfrm>
            <a:off x="4469586" y="1476526"/>
            <a:ext cx="4472027" cy="2781570"/>
          </a:xfrm>
          <a:prstGeom prst="rect">
            <a:avLst/>
          </a:prstGeom>
        </p:spPr>
      </p:pic>
    </p:spTree>
    <p:custDataLst>
      <p:tags r:id="rId1"/>
    </p:custDataLst>
    <p:extLst>
      <p:ext uri="{BB962C8B-B14F-4D97-AF65-F5344CB8AC3E}">
        <p14:creationId xmlns:p14="http://schemas.microsoft.com/office/powerpoint/2010/main" xmlns="" val="12449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65778"/>
            <a:ext cx="8345488" cy="731837"/>
          </a:xfrm>
        </p:spPr>
        <p:txBody>
          <a:bodyPr/>
          <a:lstStyle/>
          <a:p>
            <a:pPr rtl="0"/>
            <a:r>
              <a:rPr lang="es-419" sz="1600" dirty="0"/>
              <a:t>Solución de problemas de conectividad IP</a:t>
            </a:r>
            <a:r>
              <a:rPr lang="en-US" dirty="0"/>
              <a:t/>
            </a:r>
            <a:br>
              <a:rPr lang="en-US" dirty="0"/>
            </a:br>
            <a:r>
              <a:rPr lang="es-419" sz="2400" dirty="0"/>
              <a:t>Solucionar problemas de puerta de enlace predeterminada de IPv6</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16127"/>
            <a:ext cx="8280057" cy="409809"/>
          </a:xfrm>
        </p:spPr>
        <p:txBody>
          <a:bodyPr/>
          <a:lstStyle/>
          <a:p>
            <a:pPr marL="0" indent="0" algn="l" rtl="0"/>
            <a:r>
              <a:rPr lang="es-419" sz="1600" dirty="0">
                <a:solidFill>
                  <a:srgbClr val="000000"/>
                </a:solidFill>
              </a:rPr>
              <a:t>Un </a:t>
            </a:r>
            <a:r>
              <a:rPr lang="es-419" sz="1600" dirty="0" err="1">
                <a:solidFill>
                  <a:srgbClr val="000000"/>
                </a:solidFill>
              </a:rPr>
              <a:t>gateway</a:t>
            </a:r>
            <a:r>
              <a:rPr lang="es-419" sz="1600" dirty="0">
                <a:solidFill>
                  <a:srgbClr val="000000"/>
                </a:solidFill>
              </a:rPr>
              <a:t> IPv6 predeterminado puede configurarse manualmente usando SLAAC o con DHCPv6.</a:t>
            </a:r>
          </a:p>
          <a:p>
            <a:pPr marL="0" indent="0" algn="l"/>
            <a:endParaRPr lang="en-CA" sz="1600" dirty="0">
              <a:solidFill>
                <a:srgbClr val="000000"/>
              </a:solidFill>
            </a:endParaRPr>
          </a:p>
          <a:p>
            <a:pPr marL="0" indent="0" algn="l"/>
            <a:endParaRPr lang="en-US" sz="1600" dirty="0">
              <a:solidFill>
                <a:srgbClr val="000000"/>
              </a:solidFill>
            </a:endParaRPr>
          </a:p>
        </p:txBody>
      </p:sp>
      <p:sp>
        <p:nvSpPr>
          <p:cNvPr id="8" name="Rectangle 7">
            <a:extLst>
              <a:ext uri="{FF2B5EF4-FFF2-40B4-BE49-F238E27FC236}">
                <a16:creationId xmlns:a16="http://schemas.microsoft.com/office/drawing/2014/main" xmlns="" id="{CF02EB29-50D4-453C-A159-6A1D860435BE}"/>
              </a:ext>
            </a:extLst>
          </p:cNvPr>
          <p:cNvSpPr/>
          <p:nvPr/>
        </p:nvSpPr>
        <p:spPr>
          <a:xfrm>
            <a:off x="476899" y="1380835"/>
            <a:ext cx="3851215"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5" name="Content Placeholder 3">
            <a:extLst>
              <a:ext uri="{FF2B5EF4-FFF2-40B4-BE49-F238E27FC236}">
                <a16:creationId xmlns:a16="http://schemas.microsoft.com/office/drawing/2014/main" xmlns="" id="{50E68B1B-BD17-4412-AAD9-42CFB91C918A}"/>
              </a:ext>
            </a:extLst>
          </p:cNvPr>
          <p:cNvSpPr txBox="1">
            <a:spLocks/>
          </p:cNvSpPr>
          <p:nvPr/>
        </p:nvSpPr>
        <p:spPr>
          <a:xfrm>
            <a:off x="431971" y="1376218"/>
            <a:ext cx="3964538" cy="96376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400">
                <a:solidFill>
                  <a:srgbClr val="000000"/>
                </a:solidFill>
              </a:rPr>
              <a:t>Por ejemplo, un PC no puede adquirir su configuración IPv6 mediante SLAAC. El resultado del comando falta el grupo de multidifusión de todos IPv6-router (FF02: :2). </a:t>
            </a:r>
          </a:p>
        </p:txBody>
      </p:sp>
      <p:pic>
        <p:nvPicPr>
          <p:cNvPr id="2" name="Picture 1">
            <a:extLst>
              <a:ext uri="{FF2B5EF4-FFF2-40B4-BE49-F238E27FC236}">
                <a16:creationId xmlns:a16="http://schemas.microsoft.com/office/drawing/2014/main" xmlns="" id="{C15682F7-C99B-4F8B-9EEC-B14CB724BC6B}"/>
              </a:ext>
            </a:extLst>
          </p:cNvPr>
          <p:cNvPicPr>
            <a:picLocks noChangeAspect="1"/>
          </p:cNvPicPr>
          <p:nvPr/>
        </p:nvPicPr>
        <p:blipFill>
          <a:blip r:embed="rId4"/>
          <a:stretch>
            <a:fillRect/>
          </a:stretch>
        </p:blipFill>
        <p:spPr>
          <a:xfrm>
            <a:off x="758715" y="2455587"/>
            <a:ext cx="3287582" cy="1747372"/>
          </a:xfrm>
          <a:prstGeom prst="rect">
            <a:avLst/>
          </a:prstGeom>
        </p:spPr>
      </p:pic>
      <p:sp>
        <p:nvSpPr>
          <p:cNvPr id="7" name="Rectangle 6">
            <a:extLst>
              <a:ext uri="{FF2B5EF4-FFF2-40B4-BE49-F238E27FC236}">
                <a16:creationId xmlns:a16="http://schemas.microsoft.com/office/drawing/2014/main" xmlns="" id="{18E2EE43-D37E-4498-A22C-F0F1E19CB2F4}"/>
              </a:ext>
            </a:extLst>
          </p:cNvPr>
          <p:cNvSpPr/>
          <p:nvPr/>
        </p:nvSpPr>
        <p:spPr>
          <a:xfrm>
            <a:off x="4887276" y="1376217"/>
            <a:ext cx="3964538"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xmlns="" id="{2C2C46A6-5889-4BE1-B95C-055B0BBDBFBB}"/>
              </a:ext>
            </a:extLst>
          </p:cNvPr>
          <p:cNvSpPr txBox="1">
            <a:spLocks/>
          </p:cNvSpPr>
          <p:nvPr/>
        </p:nvSpPr>
        <p:spPr>
          <a:xfrm>
            <a:off x="4969162" y="1376218"/>
            <a:ext cx="3964538" cy="83566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400">
                <a:solidFill>
                  <a:srgbClr val="000000"/>
                </a:solidFill>
              </a:rPr>
              <a:t>R1 está habilitado como un router IPv6 y ahora la salida verifica que R1 sea miembro de ff02: :2, el grupo multidifusión de routers todos-IPV6.</a:t>
            </a:r>
          </a:p>
        </p:txBody>
      </p:sp>
      <p:pic>
        <p:nvPicPr>
          <p:cNvPr id="9" name="Picture 8">
            <a:extLst>
              <a:ext uri="{FF2B5EF4-FFF2-40B4-BE49-F238E27FC236}">
                <a16:creationId xmlns:a16="http://schemas.microsoft.com/office/drawing/2014/main" xmlns="" id="{F6C649DD-7653-4C2A-BDB8-E52726D2FE75}"/>
              </a:ext>
            </a:extLst>
          </p:cNvPr>
          <p:cNvPicPr>
            <a:picLocks noChangeAspect="1"/>
          </p:cNvPicPr>
          <p:nvPr/>
        </p:nvPicPr>
        <p:blipFill>
          <a:blip r:embed="rId5"/>
          <a:stretch>
            <a:fillRect/>
          </a:stretch>
        </p:blipFill>
        <p:spPr>
          <a:xfrm>
            <a:off x="5303307" y="2211879"/>
            <a:ext cx="3074584" cy="2055579"/>
          </a:xfrm>
          <a:prstGeom prst="rect">
            <a:avLst/>
          </a:prstGeom>
        </p:spPr>
      </p:pic>
    </p:spTree>
    <p:custDataLst>
      <p:tags r:id="rId1"/>
    </p:custDataLst>
    <p:extLst>
      <p:ext uri="{BB962C8B-B14F-4D97-AF65-F5344CB8AC3E}">
        <p14:creationId xmlns:p14="http://schemas.microsoft.com/office/powerpoint/2010/main" xmlns="" val="39318216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de conectividad IP</a:t>
            </a:r>
            <a:r>
              <a:rPr lang="en-US" dirty="0"/>
              <a:t/>
            </a:r>
            <a:br>
              <a:rPr lang="en-US" dirty="0"/>
            </a:br>
            <a:r>
              <a:rPr lang="es-419" sz="2400"/>
              <a:t>Paso 5: Verificar la ruta correcta</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72490"/>
          </a:xfrm>
        </p:spPr>
        <p:txBody>
          <a:bodyPr/>
          <a:lstStyle/>
          <a:p>
            <a:pPr marL="0" indent="0" algn="l" rtl="0"/>
            <a:r>
              <a:rPr lang="es-419" sz="1600">
                <a:solidFill>
                  <a:srgbClr val="000000"/>
                </a:solidFill>
              </a:rPr>
              <a:t>Al resolver problemas, con frecuencia es necesario verificar la ruta hacia la red de destino.</a:t>
            </a:r>
          </a:p>
          <a:p>
            <a:pPr marL="0" indent="0" algn="l"/>
            <a:endParaRPr lang="en-US" sz="1600" dirty="0">
              <a:solidFill>
                <a:srgbClr val="000000"/>
              </a:solidFill>
            </a:endParaRPr>
          </a:p>
        </p:txBody>
      </p:sp>
      <p:sp>
        <p:nvSpPr>
          <p:cNvPr id="5" name="Content Placeholder 3">
            <a:extLst>
              <a:ext uri="{FF2B5EF4-FFF2-40B4-BE49-F238E27FC236}">
                <a16:creationId xmlns:a16="http://schemas.microsoft.com/office/drawing/2014/main" xmlns="" id="{5A99E1BD-959E-47FA-BCE1-C8013A56DEC9}"/>
              </a:ext>
            </a:extLst>
          </p:cNvPr>
          <p:cNvSpPr txBox="1">
            <a:spLocks/>
          </p:cNvSpPr>
          <p:nvPr/>
        </p:nvSpPr>
        <p:spPr>
          <a:xfrm>
            <a:off x="431972" y="1298408"/>
            <a:ext cx="4064208" cy="275453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rtl="0">
              <a:buFont typeface="Arial" panose="020B0604020202020204" pitchFamily="34" charset="0"/>
              <a:buChar char="•"/>
            </a:pPr>
            <a:r>
              <a:rPr lang="es-419" sz="1600">
                <a:solidFill>
                  <a:srgbClr val="000000"/>
                </a:solidFill>
              </a:rPr>
              <a:t>La figura describe el proceso de las tablas de routing IPv4 e IPv6.</a:t>
            </a:r>
          </a:p>
          <a:p>
            <a:pPr marL="285750" indent="-285750" algn="l" rtl="0">
              <a:buFont typeface="Arial" panose="020B0604020202020204" pitchFamily="34" charset="0"/>
              <a:buChar char="•"/>
            </a:pPr>
            <a:r>
              <a:rPr lang="es-419" sz="1600">
                <a:solidFill>
                  <a:srgbClr val="000000"/>
                </a:solidFill>
              </a:rPr>
              <a:t>El proceso de reenvío de paquetes IPv4 e IPv6 se basa en la coincidencia más larga de bits o de prefijos. </a:t>
            </a:r>
          </a:p>
          <a:p>
            <a:pPr marL="285750" indent="-285750" algn="l" rtl="0">
              <a:buFont typeface="Arial" panose="020B0604020202020204" pitchFamily="34" charset="0"/>
              <a:buChar char="•"/>
            </a:pPr>
            <a:r>
              <a:rPr lang="es-419" sz="1600">
                <a:solidFill>
                  <a:srgbClr val="000000"/>
                </a:solidFill>
              </a:rPr>
              <a:t>El proceso de la tabla de routing intenta reenviar el paquete mediante una entrada en la tabla de routing con el máximo número de bits coincidentes en el extremo izquierdo. </a:t>
            </a:r>
          </a:p>
          <a:p>
            <a:pPr marL="285750" indent="-285750" algn="l" rtl="0">
              <a:buFont typeface="Arial" panose="020B0604020202020204" pitchFamily="34" charset="0"/>
              <a:buChar char="•"/>
            </a:pPr>
            <a:r>
              <a:rPr lang="es-419" sz="1600">
                <a:solidFill>
                  <a:srgbClr val="000000"/>
                </a:solidFill>
              </a:rPr>
              <a:t>La longitud de prefijo de la ruta indica el número de bits coincidentes.</a:t>
            </a:r>
          </a:p>
          <a:p>
            <a:pPr marL="285750" indent="-28575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xmlns="" id="{A2335A78-07D8-4FCB-8EA9-034FE9CD89DA}"/>
              </a:ext>
            </a:extLst>
          </p:cNvPr>
          <p:cNvPicPr>
            <a:picLocks noChangeAspect="1"/>
          </p:cNvPicPr>
          <p:nvPr/>
        </p:nvPicPr>
        <p:blipFill>
          <a:blip r:embed="rId4"/>
          <a:stretch>
            <a:fillRect/>
          </a:stretch>
        </p:blipFill>
        <p:spPr>
          <a:xfrm>
            <a:off x="4647822" y="1322030"/>
            <a:ext cx="4064209" cy="2921150"/>
          </a:xfrm>
          <a:prstGeom prst="rect">
            <a:avLst/>
          </a:prstGeom>
        </p:spPr>
      </p:pic>
    </p:spTree>
    <p:custDataLst>
      <p:tags r:id="rId1"/>
    </p:custDataLst>
    <p:extLst>
      <p:ext uri="{BB962C8B-B14F-4D97-AF65-F5344CB8AC3E}">
        <p14:creationId xmlns:p14="http://schemas.microsoft.com/office/powerpoint/2010/main" xmlns="" val="31493019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de conectividad IP</a:t>
            </a:r>
            <a:r>
              <a:rPr lang="en-US" dirty="0"/>
              <a:t/>
            </a:r>
            <a:br>
              <a:rPr lang="en-US" dirty="0"/>
            </a:br>
            <a:r>
              <a:rPr lang="es-419" sz="2400"/>
              <a:t>Paso 6: Verificar la capa de transporte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417518"/>
          </a:xfrm>
        </p:spPr>
        <p:txBody>
          <a:bodyPr/>
          <a:lstStyle/>
          <a:p>
            <a:pPr marL="0" indent="0" algn="l" rtl="0"/>
            <a:r>
              <a:rPr lang="es-419" sz="1600">
                <a:solidFill>
                  <a:srgbClr val="000000"/>
                </a:solidFill>
              </a:rPr>
              <a:t>Dos de los problemas más frecuentes que afectan la conectividad de la capa de transporte incluyen las configuraciones de ACL y de NAT. </a:t>
            </a:r>
          </a:p>
          <a:p>
            <a:pPr marL="285750" indent="-285750" algn="l" rtl="0">
              <a:buFont typeface="Arial" panose="020B0604020202020204" pitchFamily="34" charset="0"/>
              <a:buChar char="•"/>
            </a:pPr>
            <a:r>
              <a:rPr lang="es-419" sz="1600">
                <a:solidFill>
                  <a:srgbClr val="000000"/>
                </a:solidFill>
              </a:rPr>
              <a:t>Una herramienta frecuente para probar la funcionalidad de la capa de transporte es la utilidad Telnet.</a:t>
            </a:r>
          </a:p>
          <a:p>
            <a:pPr marL="285750" indent="-285750" algn="l">
              <a:buFont typeface="Arial" panose="020B0604020202020204" pitchFamily="34" charset="0"/>
              <a:buChar char="•"/>
            </a:pPr>
            <a:endParaRPr lang="en-CA" sz="1600" dirty="0">
              <a:solidFill>
                <a:srgbClr val="000000"/>
              </a:solidFill>
            </a:endParaRPr>
          </a:p>
          <a:p>
            <a:pPr marL="285750" indent="-285750" algn="l" rtl="0">
              <a:buFont typeface="Arial" panose="020B0604020202020204" pitchFamily="34" charset="0"/>
              <a:buChar char="•"/>
            </a:pPr>
            <a:r>
              <a:rPr lang="es-419" sz="1600">
                <a:solidFill>
                  <a:srgbClr val="000000"/>
                </a:solidFill>
              </a:rPr>
              <a:t>Por ejemplo, el administrador intenta Telnet a R2 usando el puerto 80.</a:t>
            </a:r>
          </a:p>
        </p:txBody>
      </p:sp>
      <p:pic>
        <p:nvPicPr>
          <p:cNvPr id="2" name="Picture 1">
            <a:extLst>
              <a:ext uri="{FF2B5EF4-FFF2-40B4-BE49-F238E27FC236}">
                <a16:creationId xmlns:a16="http://schemas.microsoft.com/office/drawing/2014/main" xmlns="" id="{960E229F-F56F-419F-90BD-CD48FF086E01}"/>
              </a:ext>
            </a:extLst>
          </p:cNvPr>
          <p:cNvPicPr>
            <a:picLocks noChangeAspect="1"/>
          </p:cNvPicPr>
          <p:nvPr/>
        </p:nvPicPr>
        <p:blipFill>
          <a:blip r:embed="rId4"/>
          <a:stretch>
            <a:fillRect/>
          </a:stretch>
        </p:blipFill>
        <p:spPr>
          <a:xfrm>
            <a:off x="2028878" y="2718054"/>
            <a:ext cx="4737681" cy="2165070"/>
          </a:xfrm>
          <a:prstGeom prst="rect">
            <a:avLst/>
          </a:prstGeom>
        </p:spPr>
      </p:pic>
    </p:spTree>
    <p:custDataLst>
      <p:tags r:id="rId1"/>
    </p:custDataLst>
    <p:extLst>
      <p:ext uri="{BB962C8B-B14F-4D97-AF65-F5344CB8AC3E}">
        <p14:creationId xmlns:p14="http://schemas.microsoft.com/office/powerpoint/2010/main" xmlns="" val="11775013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de conectividad IP</a:t>
            </a:r>
            <a:r>
              <a:rPr lang="en-US" dirty="0"/>
              <a:t/>
            </a:r>
            <a:br>
              <a:rPr lang="en-US" dirty="0"/>
            </a:br>
            <a:r>
              <a:rPr lang="es-419" sz="2400"/>
              <a:t>Paso 7 - Verificar las ACL</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544761"/>
          </a:xfrm>
        </p:spPr>
        <p:txBody>
          <a:bodyPr/>
          <a:lstStyle/>
          <a:p>
            <a:pPr marL="0" indent="0" algn="l" rtl="0"/>
            <a:r>
              <a:rPr lang="es-419" sz="1600">
                <a:solidFill>
                  <a:srgbClr val="000000"/>
                </a:solidFill>
              </a:rPr>
              <a:t>En los routers, puede haber ACL configuradas que prohíben a los protocolos atravesar la interfaz en sentido entrante o saliente.</a:t>
            </a:r>
          </a:p>
        </p:txBody>
      </p:sp>
      <p:sp>
        <p:nvSpPr>
          <p:cNvPr id="11" name="Rectangle 10">
            <a:extLst>
              <a:ext uri="{FF2B5EF4-FFF2-40B4-BE49-F238E27FC236}">
                <a16:creationId xmlns:a16="http://schemas.microsoft.com/office/drawing/2014/main" xmlns="" id="{9ED74636-680F-4FDD-963E-41F50070BA1D}"/>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8" name="Content Placeholder 3">
            <a:extLst>
              <a:ext uri="{FF2B5EF4-FFF2-40B4-BE49-F238E27FC236}">
                <a16:creationId xmlns:a16="http://schemas.microsoft.com/office/drawing/2014/main" xmlns="" id="{38755B66-F896-4815-8137-7E0F139DFF96}"/>
              </a:ext>
            </a:extLst>
          </p:cNvPr>
          <p:cNvSpPr txBox="1">
            <a:spLocks/>
          </p:cNvSpPr>
          <p:nvPr/>
        </p:nvSpPr>
        <p:spPr>
          <a:xfrm>
            <a:off x="431971"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400">
                <a:solidFill>
                  <a:srgbClr val="000000"/>
                </a:solidFill>
              </a:rPr>
              <a:t>En este ejemplo, ACL 100 se ha configurado incorrectamente como entrante en el G0/0/0 en lugar de como entrante en S0/1/1.</a:t>
            </a:r>
          </a:p>
        </p:txBody>
      </p:sp>
      <p:pic>
        <p:nvPicPr>
          <p:cNvPr id="2" name="Picture 1">
            <a:extLst>
              <a:ext uri="{FF2B5EF4-FFF2-40B4-BE49-F238E27FC236}">
                <a16:creationId xmlns:a16="http://schemas.microsoft.com/office/drawing/2014/main" xmlns="" id="{C6B275BE-B08D-46E1-A322-7E8A90163B1E}"/>
              </a:ext>
            </a:extLst>
          </p:cNvPr>
          <p:cNvPicPr>
            <a:picLocks noChangeAspect="1"/>
          </p:cNvPicPr>
          <p:nvPr/>
        </p:nvPicPr>
        <p:blipFill>
          <a:blip r:embed="rId4"/>
          <a:stretch>
            <a:fillRect/>
          </a:stretch>
        </p:blipFill>
        <p:spPr>
          <a:xfrm>
            <a:off x="758186" y="2359076"/>
            <a:ext cx="3211868" cy="1690457"/>
          </a:xfrm>
          <a:prstGeom prst="rect">
            <a:avLst/>
          </a:prstGeom>
        </p:spPr>
      </p:pic>
      <p:sp>
        <p:nvSpPr>
          <p:cNvPr id="10" name="Rectangle 9">
            <a:extLst>
              <a:ext uri="{FF2B5EF4-FFF2-40B4-BE49-F238E27FC236}">
                <a16:creationId xmlns:a16="http://schemas.microsoft.com/office/drawing/2014/main" xmlns="" id="{983DF755-2EB6-418C-BED7-78027DAD9B69}"/>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9" name="Content Placeholder 3">
            <a:extLst>
              <a:ext uri="{FF2B5EF4-FFF2-40B4-BE49-F238E27FC236}">
                <a16:creationId xmlns:a16="http://schemas.microsoft.com/office/drawing/2014/main" xmlns="" id="{84137328-7AB6-4661-B7FC-37C33AC72DCB}"/>
              </a:ext>
            </a:extLst>
          </p:cNvPr>
          <p:cNvSpPr txBox="1">
            <a:spLocks/>
          </p:cNvSpPr>
          <p:nvPr/>
        </p:nvSpPr>
        <p:spPr>
          <a:xfrm>
            <a:off x="4747490"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400">
                <a:solidFill>
                  <a:srgbClr val="000000"/>
                </a:solidFill>
              </a:rPr>
              <a:t>La ACL se elimina de G0/0/0 y se configura como entrante en S0/1/1.</a:t>
            </a:r>
          </a:p>
        </p:txBody>
      </p:sp>
      <p:pic>
        <p:nvPicPr>
          <p:cNvPr id="6" name="Picture 5">
            <a:extLst>
              <a:ext uri="{FF2B5EF4-FFF2-40B4-BE49-F238E27FC236}">
                <a16:creationId xmlns:a16="http://schemas.microsoft.com/office/drawing/2014/main" xmlns="" id="{B170E929-3031-4963-85A2-0758C52B55F5}"/>
              </a:ext>
            </a:extLst>
          </p:cNvPr>
          <p:cNvPicPr>
            <a:picLocks noChangeAspect="1"/>
          </p:cNvPicPr>
          <p:nvPr/>
        </p:nvPicPr>
        <p:blipFill>
          <a:blip r:embed="rId5"/>
          <a:stretch>
            <a:fillRect/>
          </a:stretch>
        </p:blipFill>
        <p:spPr>
          <a:xfrm>
            <a:off x="5390986" y="2412703"/>
            <a:ext cx="2400449" cy="1107249"/>
          </a:xfrm>
          <a:prstGeom prst="rect">
            <a:avLst/>
          </a:prstGeom>
        </p:spPr>
      </p:pic>
    </p:spTree>
    <p:custDataLst>
      <p:tags r:id="rId1"/>
    </p:custDataLst>
    <p:extLst>
      <p:ext uri="{BB962C8B-B14F-4D97-AF65-F5344CB8AC3E}">
        <p14:creationId xmlns:p14="http://schemas.microsoft.com/office/powerpoint/2010/main" xmlns="" val="22281657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de conectividad IP</a:t>
            </a:r>
            <a:r>
              <a:rPr lang="en-US" dirty="0"/>
              <a:t/>
            </a:r>
            <a:br>
              <a:rPr lang="en-US" dirty="0"/>
            </a:br>
            <a:r>
              <a:rPr lang="es-419" sz="2400"/>
              <a:t>Paso 8: Verificar DNS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1069175"/>
          </a:xfrm>
        </p:spPr>
        <p:txBody>
          <a:bodyPr/>
          <a:lstStyle/>
          <a:p>
            <a:pPr marL="0" indent="0" algn="l" rtl="0"/>
            <a:r>
              <a:rPr lang="es-419" sz="1600">
                <a:solidFill>
                  <a:srgbClr val="000000"/>
                </a:solidFill>
              </a:rPr>
              <a:t>El protocolo DNS controla el DNS, una base de datos distribuida mediante la cual se pueden asignar nombres de host a las direcciones IP. </a:t>
            </a:r>
          </a:p>
          <a:p>
            <a:pPr marL="285750" indent="-285750" algn="l" rtl="0">
              <a:buFont typeface="Arial" panose="020B0604020202020204" pitchFamily="34" charset="0"/>
              <a:buChar char="•"/>
            </a:pPr>
            <a:r>
              <a:rPr lang="es-419" sz="1600">
                <a:solidFill>
                  <a:srgbClr val="000000"/>
                </a:solidFill>
              </a:rPr>
              <a:t>Cuando configura el DNS en el dispositivo, puede reemplazar el nombre de host por la dirección IP con todos los comandos IP, como ping o telnet.</a:t>
            </a:r>
          </a:p>
        </p:txBody>
      </p:sp>
      <p:sp>
        <p:nvSpPr>
          <p:cNvPr id="10" name="Content Placeholder 3">
            <a:extLst>
              <a:ext uri="{FF2B5EF4-FFF2-40B4-BE49-F238E27FC236}">
                <a16:creationId xmlns:a16="http://schemas.microsoft.com/office/drawing/2014/main" xmlns="" id="{B00FCF3A-58C1-4341-95DC-D517375E6966}"/>
              </a:ext>
            </a:extLst>
          </p:cNvPr>
          <p:cNvSpPr txBox="1">
            <a:spLocks/>
          </p:cNvSpPr>
          <p:nvPr/>
        </p:nvSpPr>
        <p:spPr>
          <a:xfrm>
            <a:off x="431971" y="2019095"/>
            <a:ext cx="4250865" cy="226898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rtl="0">
              <a:buFont typeface="Arial" panose="020B0604020202020204" pitchFamily="34" charset="0"/>
              <a:buChar char="•"/>
            </a:pPr>
            <a:r>
              <a:rPr lang="es-419" sz="1600">
                <a:solidFill>
                  <a:srgbClr val="000000"/>
                </a:solidFill>
              </a:rPr>
              <a:t>Utilice el comando </a:t>
            </a:r>
            <a:r>
              <a:rPr lang="es-419" sz="1600" b="1">
                <a:solidFill>
                  <a:srgbClr val="000000"/>
                </a:solidFill>
              </a:rPr>
              <a:t>ip host </a:t>
            </a:r>
            <a:r>
              <a:rPr lang="es-419" sz="1600">
                <a:solidFill>
                  <a:srgbClr val="000000"/>
                </a:solidFill>
              </a:rPr>
              <a:t>global configuration para introducir un nombre que se utilizará en lugar de la dirección IPv4 del switch o router, como se muestra en la salida del comando.</a:t>
            </a:r>
          </a:p>
          <a:p>
            <a:pPr marL="285750" indent="-285750" algn="l">
              <a:buFont typeface="Arial" panose="020B0604020202020204" pitchFamily="34" charset="0"/>
              <a:buChar char="•"/>
            </a:pPr>
            <a:endParaRPr lang="en-CA" sz="1600" dirty="0">
              <a:solidFill>
                <a:srgbClr val="000000"/>
              </a:solidFill>
            </a:endParaRPr>
          </a:p>
          <a:p>
            <a:pPr marL="285750" indent="-285750" algn="l" rtl="0">
              <a:buFont typeface="Arial" panose="020B0604020202020204" pitchFamily="34" charset="0"/>
              <a:buChar char="•"/>
            </a:pPr>
            <a:r>
              <a:rPr lang="es-419" sz="1600">
                <a:solidFill>
                  <a:srgbClr val="000000"/>
                </a:solidFill>
              </a:rPr>
              <a:t>Para visualizar la información de asignación de nombre a dirección IP en una computadora con Windows, use el comando </a:t>
            </a:r>
            <a:r>
              <a:rPr lang="es-419" sz="1600" b="1">
                <a:solidFill>
                  <a:srgbClr val="000000"/>
                </a:solidFill>
              </a:rPr>
              <a:t>nslookup</a:t>
            </a:r>
            <a:r>
              <a:rPr lang="es-419" sz="1600">
                <a:solidFill>
                  <a:srgbClr val="000000"/>
                </a:solidFill>
              </a:rPr>
              <a:t>.</a:t>
            </a:r>
          </a:p>
        </p:txBody>
      </p:sp>
      <p:grpSp>
        <p:nvGrpSpPr>
          <p:cNvPr id="9" name="Group 8">
            <a:extLst>
              <a:ext uri="{FF2B5EF4-FFF2-40B4-BE49-F238E27FC236}">
                <a16:creationId xmlns:a16="http://schemas.microsoft.com/office/drawing/2014/main" xmlns="" id="{87F71B17-8CAE-4724-857F-45F1DB566561}"/>
              </a:ext>
            </a:extLst>
          </p:cNvPr>
          <p:cNvGrpSpPr/>
          <p:nvPr/>
        </p:nvGrpSpPr>
        <p:grpSpPr>
          <a:xfrm>
            <a:off x="4995973" y="2088448"/>
            <a:ext cx="3820434" cy="1346850"/>
            <a:chOff x="-243053" y="2805802"/>
            <a:chExt cx="3820434" cy="1346850"/>
          </a:xfrm>
        </p:grpSpPr>
        <p:pic>
          <p:nvPicPr>
            <p:cNvPr id="7" name="Picture 6">
              <a:extLst>
                <a:ext uri="{FF2B5EF4-FFF2-40B4-BE49-F238E27FC236}">
                  <a16:creationId xmlns:a16="http://schemas.microsoft.com/office/drawing/2014/main" xmlns="" id="{0C0537CC-0B7B-43E8-AC0C-821E2F3A9D9F}"/>
                </a:ext>
              </a:extLst>
            </p:cNvPr>
            <p:cNvPicPr>
              <a:picLocks noChangeAspect="1"/>
            </p:cNvPicPr>
            <p:nvPr/>
          </p:nvPicPr>
          <p:blipFill>
            <a:blip r:embed="rId4"/>
            <a:stretch>
              <a:fillRect/>
            </a:stretch>
          </p:blipFill>
          <p:spPr>
            <a:xfrm>
              <a:off x="-243053" y="3248257"/>
              <a:ext cx="3820433" cy="904395"/>
            </a:xfrm>
            <a:prstGeom prst="rect">
              <a:avLst/>
            </a:prstGeom>
          </p:spPr>
        </p:pic>
        <p:pic>
          <p:nvPicPr>
            <p:cNvPr id="8" name="Picture 7">
              <a:extLst>
                <a:ext uri="{FF2B5EF4-FFF2-40B4-BE49-F238E27FC236}">
                  <a16:creationId xmlns:a16="http://schemas.microsoft.com/office/drawing/2014/main" xmlns="" id="{C797D663-EED2-4ED0-B38A-6DA133C9B33D}"/>
                </a:ext>
              </a:extLst>
            </p:cNvPr>
            <p:cNvPicPr>
              <a:picLocks noChangeAspect="1"/>
            </p:cNvPicPr>
            <p:nvPr/>
          </p:nvPicPr>
          <p:blipFill>
            <a:blip r:embed="rId5"/>
            <a:stretch>
              <a:fillRect/>
            </a:stretch>
          </p:blipFill>
          <p:spPr>
            <a:xfrm>
              <a:off x="-243052" y="2805802"/>
              <a:ext cx="3820433" cy="507137"/>
            </a:xfrm>
            <a:prstGeom prst="rect">
              <a:avLst/>
            </a:prstGeom>
          </p:spPr>
        </p:pic>
      </p:grpSp>
    </p:spTree>
    <p:custDataLst>
      <p:tags r:id="rId1"/>
    </p:custDataLst>
    <p:extLst>
      <p:ext uri="{BB962C8B-B14F-4D97-AF65-F5344CB8AC3E}">
        <p14:creationId xmlns:p14="http://schemas.microsoft.com/office/powerpoint/2010/main" xmlns="" val="1416484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97536"/>
            <a:ext cx="8345488" cy="731837"/>
          </a:xfrm>
        </p:spPr>
        <p:txBody>
          <a:bodyPr/>
          <a:lstStyle/>
          <a:p>
            <a:pPr rtl="0"/>
            <a:r>
              <a:rPr lang="es-419" sz="1600" dirty="0"/>
              <a:t>Solución de problemas de conectividad IP</a:t>
            </a:r>
            <a:r>
              <a:rPr lang="en-US" dirty="0"/>
              <a:t/>
            </a:r>
            <a:br>
              <a:rPr lang="en-US" dirty="0"/>
            </a:br>
            <a:r>
              <a:rPr lang="es-419" sz="2400" dirty="0" err="1"/>
              <a:t>Packet</a:t>
            </a:r>
            <a:r>
              <a:rPr lang="es-419" sz="2400" dirty="0"/>
              <a:t> </a:t>
            </a:r>
            <a:r>
              <a:rPr lang="es-419" sz="2400" dirty="0" err="1"/>
              <a:t>Tracer</a:t>
            </a:r>
            <a:r>
              <a:rPr lang="es-419" sz="2400" dirty="0"/>
              <a:t>: Solución de problemas de redes empresariales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1034777"/>
            <a:ext cx="8280057" cy="3073946"/>
          </a:xfrm>
        </p:spPr>
        <p:txBody>
          <a:bodyPr/>
          <a:lstStyle/>
          <a:p>
            <a:pPr marL="0" indent="0" algn="l" rtl="0"/>
            <a:r>
              <a:rPr lang="es-419" sz="1600" dirty="0">
                <a:solidFill>
                  <a:srgbClr val="000000"/>
                </a:solidFill>
              </a:rPr>
              <a:t>En esta actividad de </a:t>
            </a:r>
            <a:r>
              <a:rPr lang="es-419" sz="1600" dirty="0" err="1">
                <a:solidFill>
                  <a:srgbClr val="000000"/>
                </a:solidFill>
              </a:rPr>
              <a:t>Packet</a:t>
            </a:r>
            <a:r>
              <a:rPr lang="es-419" sz="1600" dirty="0">
                <a:solidFill>
                  <a:srgbClr val="000000"/>
                </a:solidFill>
              </a:rPr>
              <a:t> </a:t>
            </a:r>
            <a:r>
              <a:rPr lang="es-419" sz="1600" dirty="0" err="1">
                <a:solidFill>
                  <a:srgbClr val="000000"/>
                </a:solidFill>
              </a:rPr>
              <a:t>Tracer</a:t>
            </a:r>
            <a:r>
              <a:rPr lang="es-419" sz="1600" dirty="0">
                <a:solidFill>
                  <a:srgbClr val="000000"/>
                </a:solidFill>
              </a:rPr>
              <a:t>, completará los siguientes objetivos:</a:t>
            </a:r>
          </a:p>
          <a:p>
            <a:pPr marL="285750" indent="-285750" algn="l" rtl="0">
              <a:buFont typeface="Arial" panose="020B0604020202020204" pitchFamily="34" charset="0"/>
              <a:buChar char="•"/>
            </a:pPr>
            <a:r>
              <a:rPr lang="es-419" sz="1600" dirty="0">
                <a:solidFill>
                  <a:srgbClr val="000000"/>
                </a:solidFill>
              </a:rPr>
              <a:t>Parte 1: Verificar las tecnologías de </a:t>
            </a:r>
            <a:r>
              <a:rPr lang="es-419" sz="1600" dirty="0" err="1">
                <a:solidFill>
                  <a:srgbClr val="000000"/>
                </a:solidFill>
              </a:rPr>
              <a:t>switching</a:t>
            </a:r>
            <a:endParaRPr lang="es-419" sz="1600" dirty="0">
              <a:solidFill>
                <a:srgbClr val="000000"/>
              </a:solidFill>
            </a:endParaRPr>
          </a:p>
          <a:p>
            <a:pPr marL="285750" indent="-285750" algn="l" rtl="0">
              <a:buFont typeface="Arial" panose="020B0604020202020204" pitchFamily="34" charset="0"/>
              <a:buChar char="•"/>
            </a:pPr>
            <a:r>
              <a:rPr lang="es-419" sz="1600" dirty="0">
                <a:solidFill>
                  <a:srgbClr val="000000"/>
                </a:solidFill>
              </a:rPr>
              <a:t>Parte 2: Verificar DHCP</a:t>
            </a:r>
          </a:p>
          <a:p>
            <a:pPr marL="285750" indent="-285750" algn="l" rtl="0">
              <a:buFont typeface="Arial" panose="020B0604020202020204" pitchFamily="34" charset="0"/>
              <a:buChar char="•"/>
            </a:pPr>
            <a:r>
              <a:rPr lang="es-419" sz="1600" dirty="0">
                <a:solidFill>
                  <a:srgbClr val="000000"/>
                </a:solidFill>
              </a:rPr>
              <a:t>Parte 3: Verificar </a:t>
            </a:r>
            <a:r>
              <a:rPr lang="es-419" sz="1600" dirty="0" err="1">
                <a:solidFill>
                  <a:srgbClr val="000000"/>
                </a:solidFill>
              </a:rPr>
              <a:t>Routing</a:t>
            </a:r>
            <a:endParaRPr lang="es-419" sz="1600" dirty="0">
              <a:solidFill>
                <a:srgbClr val="000000"/>
              </a:solidFill>
            </a:endParaRPr>
          </a:p>
          <a:p>
            <a:pPr marL="285750" indent="-285750" algn="l" rtl="0">
              <a:buFont typeface="Arial" panose="020B0604020202020204" pitchFamily="34" charset="0"/>
              <a:buChar char="•"/>
            </a:pPr>
            <a:r>
              <a:rPr lang="es-419" sz="1600" dirty="0">
                <a:solidFill>
                  <a:srgbClr val="000000"/>
                </a:solidFill>
              </a:rPr>
              <a:t>Parte 4: Verificar las tecnologías WAN</a:t>
            </a:r>
          </a:p>
          <a:p>
            <a:pPr marL="285750" indent="-285750" algn="l" rtl="0">
              <a:buFont typeface="Arial" panose="020B0604020202020204" pitchFamily="34" charset="0"/>
              <a:buChar char="•"/>
            </a:pPr>
            <a:r>
              <a:rPr lang="es-419" sz="1600" dirty="0">
                <a:solidFill>
                  <a:srgbClr val="000000"/>
                </a:solidFill>
              </a:rPr>
              <a:t>Parte 5. Verificar la conectividad</a:t>
            </a:r>
          </a:p>
        </p:txBody>
      </p:sp>
    </p:spTree>
    <p:custDataLst>
      <p:tags r:id="rId1"/>
    </p:custDataLst>
    <p:extLst>
      <p:ext uri="{BB962C8B-B14F-4D97-AF65-F5344CB8AC3E}">
        <p14:creationId xmlns:p14="http://schemas.microsoft.com/office/powerpoint/2010/main" xmlns="" val="2173612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12.6 - Módulo de práctica y cuestionario</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Documentación de red</a:t>
            </a:r>
            <a:r>
              <a:rPr lang="en-US" dirty="0"/>
              <a:t/>
            </a:r>
            <a:br>
              <a:rPr lang="en-US" dirty="0"/>
            </a:br>
            <a:r>
              <a:rPr lang="es-419" sz="2400"/>
              <a:t>Diagramas de topología de la red</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328134" y="657502"/>
            <a:ext cx="8280057" cy="358715"/>
          </a:xfrm>
        </p:spPr>
        <p:txBody>
          <a:bodyPr/>
          <a:lstStyle/>
          <a:p>
            <a:pPr marL="0" indent="0" algn="l" rtl="0"/>
            <a:r>
              <a:rPr lang="es-419" sz="1600" dirty="0">
                <a:solidFill>
                  <a:srgbClr val="000000"/>
                </a:solidFill>
              </a:rPr>
              <a:t>Hay dos tipos de diagramas de topología de la red: la topología física y la topología lógica.</a:t>
            </a:r>
          </a:p>
        </p:txBody>
      </p:sp>
      <p:sp>
        <p:nvSpPr>
          <p:cNvPr id="2" name="Rectangle 1">
            <a:extLst>
              <a:ext uri="{FF2B5EF4-FFF2-40B4-BE49-F238E27FC236}">
                <a16:creationId xmlns:a16="http://schemas.microsoft.com/office/drawing/2014/main" xmlns="" id="{2BFCAFFD-E120-40E3-A1E4-91FD6A24FEAF}"/>
              </a:ext>
            </a:extLst>
          </p:cNvPr>
          <p:cNvSpPr/>
          <p:nvPr/>
        </p:nvSpPr>
        <p:spPr>
          <a:xfrm>
            <a:off x="328134"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rtl="0"/>
            <a:r>
              <a:rPr lang="es-419" sz="1200" b="1">
                <a:solidFill>
                  <a:srgbClr val="000000"/>
                </a:solidFill>
              </a:rPr>
              <a:t>Topología física</a:t>
            </a:r>
          </a:p>
        </p:txBody>
      </p:sp>
      <p:pic>
        <p:nvPicPr>
          <p:cNvPr id="6" name="Picture 5">
            <a:extLst>
              <a:ext uri="{FF2B5EF4-FFF2-40B4-BE49-F238E27FC236}">
                <a16:creationId xmlns:a16="http://schemas.microsoft.com/office/drawing/2014/main" xmlns="" id="{8853BF26-11A9-4B9C-826C-F9D012C39551}"/>
              </a:ext>
            </a:extLst>
          </p:cNvPr>
          <p:cNvPicPr>
            <a:picLocks noChangeAspect="1"/>
          </p:cNvPicPr>
          <p:nvPr/>
        </p:nvPicPr>
        <p:blipFill>
          <a:blip r:embed="rId4"/>
          <a:stretch>
            <a:fillRect/>
          </a:stretch>
        </p:blipFill>
        <p:spPr>
          <a:xfrm>
            <a:off x="516046" y="1690997"/>
            <a:ext cx="3758238" cy="2747959"/>
          </a:xfrm>
          <a:prstGeom prst="rect">
            <a:avLst/>
          </a:prstGeom>
        </p:spPr>
      </p:pic>
      <p:sp>
        <p:nvSpPr>
          <p:cNvPr id="5" name="Rectangle 4">
            <a:extLst>
              <a:ext uri="{FF2B5EF4-FFF2-40B4-BE49-F238E27FC236}">
                <a16:creationId xmlns:a16="http://schemas.microsoft.com/office/drawing/2014/main" xmlns="" id="{D35329ED-3E2A-43E1-8470-CB933F55DFB8}"/>
              </a:ext>
            </a:extLst>
          </p:cNvPr>
          <p:cNvSpPr/>
          <p:nvPr/>
        </p:nvSpPr>
        <p:spPr>
          <a:xfrm>
            <a:off x="4661833"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rtl="0"/>
            <a:r>
              <a:rPr lang="es-419" sz="1200" b="1">
                <a:solidFill>
                  <a:srgbClr val="000000"/>
                </a:solidFill>
              </a:rPr>
              <a:t>Topología lógica</a:t>
            </a:r>
          </a:p>
        </p:txBody>
      </p:sp>
      <p:pic>
        <p:nvPicPr>
          <p:cNvPr id="7" name="Picture 6">
            <a:extLst>
              <a:ext uri="{FF2B5EF4-FFF2-40B4-BE49-F238E27FC236}">
                <a16:creationId xmlns:a16="http://schemas.microsoft.com/office/drawing/2014/main" xmlns="" id="{C74DBD1B-F3C1-479C-A636-2E8E0A0B2531}"/>
              </a:ext>
            </a:extLst>
          </p:cNvPr>
          <p:cNvPicPr>
            <a:picLocks noChangeAspect="1"/>
          </p:cNvPicPr>
          <p:nvPr/>
        </p:nvPicPr>
        <p:blipFill>
          <a:blip r:embed="rId5"/>
          <a:stretch>
            <a:fillRect/>
          </a:stretch>
        </p:blipFill>
        <p:spPr>
          <a:xfrm>
            <a:off x="4692659" y="1891538"/>
            <a:ext cx="3987826" cy="2539388"/>
          </a:xfrm>
          <a:prstGeom prst="rect">
            <a:avLst/>
          </a:prstGeom>
        </p:spPr>
      </p:pic>
    </p:spTree>
    <p:custDataLst>
      <p:tags r:id="rId1"/>
    </p:custDataLst>
    <p:extLst>
      <p:ext uri="{BB962C8B-B14F-4D97-AF65-F5344CB8AC3E}">
        <p14:creationId xmlns:p14="http://schemas.microsoft.com/office/powerpoint/2010/main" xmlns="" val="20018777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9144000" cy="731837"/>
          </a:xfrm>
        </p:spPr>
        <p:txBody>
          <a:bodyPr/>
          <a:lstStyle/>
          <a:p>
            <a:pPr rtl="0"/>
            <a:r>
              <a:rPr lang="es-419" sz="1600"/>
              <a:t>Diseño estructurado</a:t>
            </a:r>
            <a:r>
              <a:rPr lang="en-US" dirty="0"/>
              <a:t/>
            </a:r>
            <a:br>
              <a:rPr lang="en-US" dirty="0"/>
            </a:br>
            <a:r>
              <a:rPr lang="es-419" sz="2300"/>
              <a:t>Packet Tracer: solución de problemas de red</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En esta actividad de Packet Tracer, completará los siguientes objetivos:</a:t>
            </a:r>
          </a:p>
          <a:p>
            <a:pPr marL="285750" indent="-285750" algn="l" rtl="0">
              <a:buFont typeface="Arial" panose="020B0604020202020204" pitchFamily="34" charset="0"/>
              <a:buChar char="•"/>
            </a:pPr>
            <a:r>
              <a:rPr lang="es-419" sz="1600">
                <a:solidFill>
                  <a:srgbClr val="000000"/>
                </a:solidFill>
              </a:rPr>
              <a:t>Probar la conectividad de red.</a:t>
            </a:r>
          </a:p>
          <a:p>
            <a:pPr marL="285750" indent="-285750" algn="l" rtl="0">
              <a:buFont typeface="Arial" panose="020B0604020202020204" pitchFamily="34" charset="0"/>
              <a:buChar char="•"/>
            </a:pPr>
            <a:r>
              <a:rPr lang="es-419" sz="1600">
                <a:solidFill>
                  <a:srgbClr val="000000"/>
                </a:solidFill>
              </a:rPr>
              <a:t>Compilar la información de direccionamiento del host.</a:t>
            </a:r>
          </a:p>
          <a:p>
            <a:pPr marL="285750" indent="-285750" algn="l" rtl="0">
              <a:buFont typeface="Arial" panose="020B0604020202020204" pitchFamily="34" charset="0"/>
              <a:buChar char="•"/>
            </a:pPr>
            <a:r>
              <a:rPr lang="es-419" sz="1600">
                <a:solidFill>
                  <a:srgbClr val="000000"/>
                </a:solidFill>
              </a:rPr>
              <a:t>Acceda de forma remota a dispositivos de puerta de enlace predeterminados.</a:t>
            </a:r>
          </a:p>
          <a:p>
            <a:pPr marL="285750" indent="-285750" algn="l" rtl="0">
              <a:buFont typeface="Arial" panose="020B0604020202020204" pitchFamily="34" charset="0"/>
              <a:buChar char="•"/>
            </a:pPr>
            <a:r>
              <a:rPr lang="es-419" sz="1600">
                <a:solidFill>
                  <a:srgbClr val="000000"/>
                </a:solidFill>
              </a:rPr>
              <a:t>Documente las configuraciones predeterminadas del dispositivo.</a:t>
            </a:r>
          </a:p>
          <a:p>
            <a:pPr marL="285750" indent="-285750" algn="l" rtl="0">
              <a:buFont typeface="Arial" panose="020B0604020202020204" pitchFamily="34" charset="0"/>
              <a:buChar char="•"/>
            </a:pPr>
            <a:r>
              <a:rPr lang="es-419" sz="1600">
                <a:solidFill>
                  <a:srgbClr val="000000"/>
                </a:solidFill>
              </a:rPr>
              <a:t>Descubra dispositivos en la red.</a:t>
            </a:r>
          </a:p>
          <a:p>
            <a:pPr marL="285750" indent="-285750" algn="l" rtl="0">
              <a:buFont typeface="Arial" panose="020B0604020202020204" pitchFamily="34" charset="0"/>
              <a:buChar char="•"/>
            </a:pPr>
            <a:r>
              <a:rPr lang="es-419" sz="1600">
                <a:solidFill>
                  <a:srgbClr val="000000"/>
                </a:solidFill>
              </a:rPr>
              <a:t>Dibuje la topología de la red.</a:t>
            </a:r>
          </a:p>
        </p:txBody>
      </p:sp>
    </p:spTree>
    <p:custDataLst>
      <p:tags r:id="rId1"/>
    </p:custDataLst>
    <p:extLst>
      <p:ext uri="{BB962C8B-B14F-4D97-AF65-F5344CB8AC3E}">
        <p14:creationId xmlns:p14="http://schemas.microsoft.com/office/powerpoint/2010/main" xmlns="" val="2556431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9144000" cy="1343099"/>
          </a:xfrm>
        </p:spPr>
        <p:txBody>
          <a:bodyPr/>
          <a:lstStyle/>
          <a:p>
            <a:pPr rtl="0"/>
            <a:r>
              <a:rPr lang="es-419" sz="1600"/>
              <a:t>Diseño estructurado</a:t>
            </a:r>
            <a:r>
              <a:rPr lang="en-US" dirty="0"/>
              <a:t/>
            </a:r>
            <a:br>
              <a:rPr lang="en-US" dirty="0"/>
            </a:br>
            <a:r>
              <a:rPr lang="es-419" sz="2300"/>
              <a:t>Packet Tracer – </a:t>
            </a:r>
            <a:r>
              <a:rPr lang="es-419" sz="2400">
                <a:solidFill>
                  <a:schemeClr val="accent4"/>
                </a:solidFill>
              </a:rPr>
              <a:t>Desafío de solución de problemas, uso de documentación para resolver problemas</a:t>
            </a:r>
            <a:r>
              <a:rPr lang="en-CA" sz="2400" dirty="0">
                <a:solidFill>
                  <a:schemeClr val="tx1"/>
                </a:solidFill>
              </a:rPr>
              <a:t/>
            </a:r>
            <a:br>
              <a:rPr lang="en-CA" sz="2400" dirty="0">
                <a:solidFill>
                  <a:schemeClr val="tx1"/>
                </a:solidFill>
              </a:rPr>
            </a:br>
            <a:endParaRPr lang="en-CA" sz="2400" dirty="0">
              <a:solidFill>
                <a:schemeClr val="tx1"/>
              </a:solidFill>
            </a:endParaRP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1343099"/>
            <a:ext cx="8280057" cy="3073946"/>
          </a:xfrm>
        </p:spPr>
        <p:txBody>
          <a:bodyPr/>
          <a:lstStyle/>
          <a:p>
            <a:pPr marL="0" indent="0" algn="l" rtl="0"/>
            <a:r>
              <a:rPr lang="es-419" sz="1600" dirty="0">
                <a:solidFill>
                  <a:srgbClr val="000000"/>
                </a:solidFill>
              </a:rPr>
              <a:t>En esta actividad de </a:t>
            </a:r>
            <a:r>
              <a:rPr lang="es-419" sz="1600" dirty="0" err="1">
                <a:solidFill>
                  <a:srgbClr val="000000"/>
                </a:solidFill>
              </a:rPr>
              <a:t>Packet</a:t>
            </a:r>
            <a:r>
              <a:rPr lang="es-419" sz="1600" dirty="0">
                <a:solidFill>
                  <a:srgbClr val="000000"/>
                </a:solidFill>
              </a:rPr>
              <a:t> </a:t>
            </a:r>
            <a:r>
              <a:rPr lang="es-419" sz="1600" dirty="0" err="1">
                <a:solidFill>
                  <a:srgbClr val="000000"/>
                </a:solidFill>
              </a:rPr>
              <a:t>Tracer</a:t>
            </a:r>
            <a:r>
              <a:rPr lang="es-419" sz="1600" dirty="0">
                <a:solidFill>
                  <a:srgbClr val="000000"/>
                </a:solidFill>
              </a:rPr>
              <a:t>, completará los siguientes objetivos:</a:t>
            </a:r>
          </a:p>
          <a:p>
            <a:pPr marL="285750" indent="-285750" algn="l" rtl="0">
              <a:buFont typeface="Arial" panose="020B0604020202020204" pitchFamily="34" charset="0"/>
              <a:buChar char="•"/>
            </a:pPr>
            <a:r>
              <a:rPr lang="es-419" sz="1600" dirty="0">
                <a:solidFill>
                  <a:srgbClr val="000000"/>
                </a:solidFill>
              </a:rPr>
              <a:t>Usar varias técnicas y herramientas para identificar los problemas de conectividad.</a:t>
            </a:r>
          </a:p>
          <a:p>
            <a:pPr marL="285750" indent="-285750" algn="l" rtl="0">
              <a:buFont typeface="Arial" panose="020B0604020202020204" pitchFamily="34" charset="0"/>
              <a:buChar char="•"/>
            </a:pPr>
            <a:r>
              <a:rPr lang="es-419" sz="1600" dirty="0">
                <a:solidFill>
                  <a:srgbClr val="000000"/>
                </a:solidFill>
              </a:rPr>
              <a:t>Usar la documentación para guiar las iniciativas de solución de problemas.</a:t>
            </a:r>
          </a:p>
          <a:p>
            <a:pPr marL="285750" indent="-285750" algn="l" rtl="0">
              <a:buFont typeface="Arial" panose="020B0604020202020204" pitchFamily="34" charset="0"/>
              <a:buChar char="•"/>
            </a:pPr>
            <a:r>
              <a:rPr lang="es-419" sz="1600" dirty="0">
                <a:solidFill>
                  <a:srgbClr val="000000"/>
                </a:solidFill>
              </a:rPr>
              <a:t>Identificar problemas de red específicos.</a:t>
            </a:r>
          </a:p>
          <a:p>
            <a:pPr marL="285750" indent="-285750" algn="l" rtl="0">
              <a:buFont typeface="Arial" panose="020B0604020202020204" pitchFamily="34" charset="0"/>
              <a:buChar char="•"/>
            </a:pPr>
            <a:r>
              <a:rPr lang="es-419" sz="1600" dirty="0">
                <a:solidFill>
                  <a:srgbClr val="000000"/>
                </a:solidFill>
              </a:rPr>
              <a:t>Implementar soluciones al los problemas de la red de comunicación.</a:t>
            </a:r>
          </a:p>
          <a:p>
            <a:pPr marL="285750" indent="-285750" algn="l" rtl="0">
              <a:buFont typeface="Arial" panose="020B0604020202020204" pitchFamily="34" charset="0"/>
              <a:buChar char="•"/>
            </a:pPr>
            <a:r>
              <a:rPr lang="es-419" sz="1600" dirty="0">
                <a:solidFill>
                  <a:srgbClr val="000000"/>
                </a:solidFill>
              </a:rPr>
              <a:t>Verificar el funcionamiento.</a:t>
            </a:r>
          </a:p>
        </p:txBody>
      </p:sp>
    </p:spTree>
    <p:custDataLst>
      <p:tags r:id="rId1"/>
    </p:custDataLst>
    <p:extLst>
      <p:ext uri="{BB962C8B-B14F-4D97-AF65-F5344CB8AC3E}">
        <p14:creationId xmlns:p14="http://schemas.microsoft.com/office/powerpoint/2010/main" xmlns="" val="26009926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r>
              <a:rPr lang="en-US" dirty="0">
                <a:latin typeface="Arial" charset="0"/>
              </a:rPr>
              <a:t/>
            </a:r>
            <a:br>
              <a:rPr lang="en-US" dirty="0">
                <a:latin typeface="Arial" charset="0"/>
              </a:rPr>
            </a:br>
            <a:r>
              <a:rPr lang="es-419">
                <a:latin typeface="Arial" charset="0"/>
              </a:rPr>
              <a:t>¿Qué aprendí en este módulo?</a:t>
            </a:r>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p:txBody>
          <a:bodyPr/>
          <a:lstStyle/>
          <a:p>
            <a:pPr marL="182563" indent="-166688" rtl="0">
              <a:spcBef>
                <a:spcPts val="300"/>
              </a:spcBef>
              <a:spcAft>
                <a:spcPts val="300"/>
              </a:spcAft>
              <a:buFont typeface="Arial" panose="020B0604020202020204" pitchFamily="34" charset="0"/>
              <a:buChar char="•"/>
            </a:pPr>
            <a:r>
              <a:rPr lang="es-419" sz="1600"/>
              <a:t>La documentación de red común incluye topologías de red físicas y lógicas, documentación de dispositivos de red y documentación de línea de base de rendimiento de red.</a:t>
            </a:r>
          </a:p>
          <a:p>
            <a:pPr marL="182563" indent="-166688" rtl="0">
              <a:spcBef>
                <a:spcPts val="300"/>
              </a:spcBef>
              <a:spcAft>
                <a:spcPts val="300"/>
              </a:spcAft>
              <a:buFont typeface="Arial" panose="020B0604020202020204" pitchFamily="34" charset="0"/>
              <a:buChar char="•"/>
            </a:pPr>
            <a:r>
              <a:rPr lang="es-419" sz="1600"/>
              <a:t>El proceso de solución de problemas debe guiarse por métodos estructurados como el proceso de solución de problemas de siete pasos: (es decir, 1. Defina el problema, 2. Recopile información, 3. Analice información, 4. Elimine posibles causas, 5. Proponga una hipótesis, 6. Pruebe la hipótesis, and 7. Resuelva el problema). </a:t>
            </a:r>
          </a:p>
          <a:p>
            <a:pPr marL="182563" indent="-166688" rtl="0">
              <a:spcBef>
                <a:spcPts val="300"/>
              </a:spcBef>
              <a:spcAft>
                <a:spcPts val="300"/>
              </a:spcAft>
              <a:buFont typeface="Arial" panose="020B0604020202020204" pitchFamily="34" charset="0"/>
              <a:buChar char="•"/>
            </a:pPr>
            <a:r>
              <a:rPr lang="es-419" sz="1600"/>
              <a:t>Las herramientas de solución de problemas incluyen herramientas NMS, bases de conocimiento, herramientas de base, analizador de protocolos, multímetros digitales, probadores de cables, analizadores de cables, analizadores de redes portátiles, Cisco Prime NAM y servidores de syslog.</a:t>
            </a:r>
          </a:p>
          <a:p>
            <a:pPr marL="182563" indent="-166688" rtl="0">
              <a:spcBef>
                <a:spcPts val="300"/>
              </a:spcBef>
              <a:spcAft>
                <a:spcPts val="300"/>
              </a:spcAft>
              <a:buFont typeface="Arial" panose="020B0604020202020204" pitchFamily="34" charset="0"/>
              <a:buChar char="•"/>
            </a:pPr>
            <a:r>
              <a:rPr lang="es-419" sz="1600"/>
              <a:t>Los problemas de capa física causan fallas y condiciones subóptimas. Los problemas de capa de vínculo de datos suelen deberse a errores de encapsulación, errores de asignación de direcciones, errores de trama y fallos o bucles STP. Los problemas de capa de red incluyen IPv4, IPv6, protocolos de routing (como EIGRP, OSPF, etc.). Los problemas de la capa de transporte pueden estar mal configurados NAT o ACL. Los problemas de capa de aplicación pueden resultar en recursos inalcanzables o inutilizables. </a:t>
            </a:r>
          </a:p>
        </p:txBody>
      </p:sp>
    </p:spTree>
    <p:custDataLst>
      <p:tags r:id="rId1"/>
    </p:custDataLst>
    <p:extLst>
      <p:ext uri="{BB962C8B-B14F-4D97-AF65-F5344CB8AC3E}">
        <p14:creationId xmlns:p14="http://schemas.microsoft.com/office/powerpoint/2010/main" xmlns="" val="254899957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r>
              <a:rPr lang="en-US" dirty="0">
                <a:latin typeface="Arial" charset="0"/>
              </a:rPr>
              <a:t/>
            </a:r>
            <a:br>
              <a:rPr lang="en-US" dirty="0">
                <a:latin typeface="Arial" charset="0"/>
              </a:rPr>
            </a:br>
            <a:r>
              <a:rPr lang="es-419">
                <a:latin typeface="Arial" charset="0"/>
              </a:rPr>
              <a:t>¿Qué aprendí en este módulo? (continuación)</a:t>
            </a:r>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p:txBody>
          <a:bodyPr/>
          <a:lstStyle/>
          <a:p>
            <a:pPr marL="182563" indent="-166688" rtl="0">
              <a:spcBef>
                <a:spcPts val="300"/>
              </a:spcBef>
              <a:spcAft>
                <a:spcPts val="300"/>
              </a:spcAft>
              <a:buFont typeface="Arial" panose="020B0604020202020204" pitchFamily="34" charset="0"/>
              <a:buChar char="•"/>
            </a:pPr>
            <a:r>
              <a:rPr lang="es-419" sz="1600"/>
              <a:t>Se puede utilizar un método de solución de problemas de abajo hacia arriba para resolver problemas de conectividad. Comience a </a:t>
            </a:r>
            <a:r>
              <a:rPr lang="es-419"/>
              <a:t>verificar la capa física, verifique si hay discrepancias dúplex, verifique el direccionamiento y la puerta de enlace predeterminada, verifique que se haya tomado la ruta correcta y verifique la capa de transporte. </a:t>
            </a:r>
            <a:r>
              <a:rPr lang="es-419" sz="1600"/>
              <a:t> </a:t>
            </a:r>
          </a:p>
        </p:txBody>
      </p:sp>
    </p:spTree>
    <p:custDataLst>
      <p:tags r:id="rId1"/>
    </p:custDataLst>
    <p:extLst>
      <p:ext uri="{BB962C8B-B14F-4D97-AF65-F5344CB8AC3E}">
        <p14:creationId xmlns:p14="http://schemas.microsoft.com/office/powerpoint/2010/main" xmlns="" val="1182261541"/>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12: Solución de problemas de red</a:t>
            </a:r>
            <a:r>
              <a:rPr lang="en-US" dirty="0">
                <a:latin typeface="Arial" charset="0"/>
              </a:rPr>
              <a:t/>
            </a:r>
            <a:br>
              <a:rPr lang="en-US" dirty="0">
                <a:latin typeface="Arial" charset="0"/>
              </a:rPr>
            </a:br>
            <a:r>
              <a:rPr lang="es-419" dirty="0">
                <a:latin typeface="Arial" charset="0"/>
              </a:rPr>
              <a:t>Nuevos términos y comandos</a:t>
            </a:r>
          </a:p>
        </p:txBody>
      </p:sp>
      <p:graphicFrame>
        <p:nvGraphicFramePr>
          <p:cNvPr id="9" name="Table 9">
            <a:extLst>
              <a:ext uri="{FF2B5EF4-FFF2-40B4-BE49-F238E27FC236}">
                <a16:creationId xmlns:a16="http://schemas.microsoft.com/office/drawing/2014/main" xmlns="" id="{F2480B83-AF5E-4A70-B69B-F1E3A8FAC758}"/>
              </a:ext>
            </a:extLst>
          </p:cNvPr>
          <p:cNvGraphicFramePr>
            <a:graphicFrameLocks noGrp="1"/>
          </p:cNvGraphicFramePr>
          <p:nvPr>
            <p:ph idx="1"/>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xmlns="" val="3270854437"/>
                    </a:ext>
                  </a:extLst>
                </a:gridCol>
                <a:gridCol w="4426743">
                  <a:extLst>
                    <a:ext uri="{9D8B030D-6E8A-4147-A177-3AD203B41FA5}">
                      <a16:colId xmlns:a16="http://schemas.microsoft.com/office/drawing/2014/main" xmlns="" val="1988644124"/>
                    </a:ext>
                  </a:extLst>
                </a:gridCol>
              </a:tblGrid>
              <a:tr h="370840">
                <a:tc>
                  <a:txBody>
                    <a:bodyPr/>
                    <a:lstStyle/>
                    <a:p>
                      <a:pPr marL="285750" indent="-285750" rtl="0">
                        <a:buFont typeface="Arial" panose="020B0604020202020204" pitchFamily="34" charset="0"/>
                        <a:buChar char="•"/>
                      </a:pPr>
                      <a:r>
                        <a:rPr lang="es-419" b="0">
                          <a:solidFill>
                            <a:srgbClr val="000000"/>
                          </a:solidFill>
                        </a:rPr>
                        <a:t>Network topology diagram</a:t>
                      </a:r>
                    </a:p>
                    <a:p>
                      <a:pPr marL="285750" indent="-285750" rtl="0">
                        <a:buFont typeface="Arial" panose="020B0604020202020204" pitchFamily="34" charset="0"/>
                        <a:buChar char="•"/>
                      </a:pPr>
                      <a:r>
                        <a:rPr lang="es-419" b="0">
                          <a:solidFill>
                            <a:srgbClr val="000000"/>
                          </a:solidFill>
                        </a:rPr>
                        <a:t>Physical topology</a:t>
                      </a:r>
                    </a:p>
                    <a:p>
                      <a:pPr marL="285750" indent="-285750" rtl="0">
                        <a:buFont typeface="Arial" panose="020B0604020202020204" pitchFamily="34" charset="0"/>
                        <a:buChar char="•"/>
                      </a:pPr>
                      <a:r>
                        <a:rPr lang="es-419" b="0">
                          <a:solidFill>
                            <a:srgbClr val="000000"/>
                          </a:solidFill>
                        </a:rPr>
                        <a:t>Logical topology</a:t>
                      </a:r>
                    </a:p>
                    <a:p>
                      <a:pPr marL="285750" indent="-285750" rtl="0">
                        <a:buFont typeface="Arial" panose="020B0604020202020204" pitchFamily="34" charset="0"/>
                        <a:buChar char="•"/>
                      </a:pPr>
                      <a:r>
                        <a:rPr lang="es-419" b="0">
                          <a:solidFill>
                            <a:srgbClr val="000000"/>
                          </a:solidFill>
                        </a:rPr>
                        <a:t>Network device documentation</a:t>
                      </a:r>
                    </a:p>
                    <a:p>
                      <a:pPr marL="285750" indent="-285750" rtl="0">
                        <a:buFont typeface="Arial" panose="020B0604020202020204" pitchFamily="34" charset="0"/>
                        <a:buChar char="•"/>
                      </a:pPr>
                      <a:r>
                        <a:rPr lang="es-419" b="0">
                          <a:solidFill>
                            <a:srgbClr val="000000"/>
                          </a:solidFill>
                        </a:rPr>
                        <a:t>Network baseline</a:t>
                      </a:r>
                    </a:p>
                    <a:p>
                      <a:pPr marL="285750" indent="-285750" rtl="0">
                        <a:buFont typeface="Arial" panose="020B0604020202020204" pitchFamily="34" charset="0"/>
                        <a:buChar char="•"/>
                      </a:pPr>
                      <a:r>
                        <a:rPr lang="es-419" b="0">
                          <a:solidFill>
                            <a:srgbClr val="000000"/>
                          </a:solidFill>
                        </a:rPr>
                        <a:t>Troubleshooting processes</a:t>
                      </a:r>
                    </a:p>
                    <a:p>
                      <a:pPr marL="285750" indent="-285750" rtl="0">
                        <a:buFont typeface="Arial" panose="020B0604020202020204" pitchFamily="34" charset="0"/>
                        <a:buChar char="•"/>
                      </a:pPr>
                      <a:r>
                        <a:rPr lang="es-419" b="0">
                          <a:solidFill>
                            <a:srgbClr val="000000"/>
                          </a:solidFill>
                        </a:rPr>
                        <a:t>Seven-step troubleshooting process</a:t>
                      </a:r>
                    </a:p>
                    <a:p>
                      <a:pPr marL="285750" indent="-285750" rtl="0">
                        <a:buFont typeface="Arial" panose="020B0604020202020204" pitchFamily="34" charset="0"/>
                        <a:buChar char="•"/>
                      </a:pPr>
                      <a:r>
                        <a:rPr lang="es-419" b="0">
                          <a:solidFill>
                            <a:srgbClr val="000000"/>
                          </a:solidFill>
                        </a:rPr>
                        <a:t>Bottom-up troubleshooting approach</a:t>
                      </a:r>
                    </a:p>
                    <a:p>
                      <a:pPr marL="285750" indent="-285750" rtl="0">
                        <a:buFont typeface="Arial" panose="020B0604020202020204" pitchFamily="34" charset="0"/>
                        <a:buChar char="•"/>
                      </a:pPr>
                      <a:r>
                        <a:rPr lang="es-419" b="0">
                          <a:solidFill>
                            <a:srgbClr val="000000"/>
                          </a:solidFill>
                        </a:rPr>
                        <a:t>Top-down troubleshooting approach</a:t>
                      </a:r>
                    </a:p>
                    <a:p>
                      <a:pPr marL="285750" indent="-285750" rtl="0">
                        <a:buFont typeface="Arial" panose="020B0604020202020204" pitchFamily="34" charset="0"/>
                        <a:buChar char="•"/>
                      </a:pPr>
                      <a:r>
                        <a:rPr lang="es-419" b="0">
                          <a:solidFill>
                            <a:srgbClr val="000000"/>
                          </a:solidFill>
                        </a:rPr>
                        <a:t>Divide-and-Conquer troubleshooting approach</a:t>
                      </a:r>
                    </a:p>
                    <a:p>
                      <a:pPr marL="285750" indent="-285750" rtl="0">
                        <a:buFont typeface="Arial" panose="020B0604020202020204" pitchFamily="34" charset="0"/>
                        <a:buChar char="•"/>
                      </a:pPr>
                      <a:r>
                        <a:rPr lang="es-419" b="0">
                          <a:solidFill>
                            <a:srgbClr val="000000"/>
                          </a:solidFill>
                        </a:rPr>
                        <a:t>Follow-the-Path troubleshooting approach</a:t>
                      </a:r>
                    </a:p>
                    <a:p>
                      <a:pPr marL="285750" indent="-285750" rtl="0">
                        <a:buFont typeface="Arial" panose="020B0604020202020204" pitchFamily="34" charset="0"/>
                        <a:buChar char="•"/>
                      </a:pPr>
                      <a:r>
                        <a:rPr lang="es-419" b="0">
                          <a:solidFill>
                            <a:srgbClr val="000000"/>
                          </a:solidFill>
                        </a:rPr>
                        <a:t>Substitution troubleshooting approach</a:t>
                      </a:r>
                    </a:p>
                    <a:p>
                      <a:pPr marL="285750" indent="-285750" rtl="0">
                        <a:buFont typeface="Arial" panose="020B0604020202020204" pitchFamily="34" charset="0"/>
                        <a:buChar char="•"/>
                      </a:pPr>
                      <a:r>
                        <a:rPr lang="es-419" b="0">
                          <a:solidFill>
                            <a:srgbClr val="000000"/>
                          </a:solidFill>
                        </a:rPr>
                        <a:t>Comparison troubleshooting approach</a:t>
                      </a:r>
                    </a:p>
                    <a:p>
                      <a:pPr marL="285750" indent="-285750" rtl="0">
                        <a:buFont typeface="Arial" panose="020B0604020202020204" pitchFamily="34" charset="0"/>
                        <a:buChar char="•"/>
                      </a:pPr>
                      <a:r>
                        <a:rPr lang="es-419" b="0">
                          <a:solidFill>
                            <a:srgbClr val="000000"/>
                          </a:solidFill>
                        </a:rPr>
                        <a:t>Educated Guess troubleshooting approach</a:t>
                      </a:r>
                    </a:p>
                    <a:p>
                      <a:pPr marL="285750" indent="-285750" rtl="0">
                        <a:buFont typeface="Arial" panose="020B0604020202020204" pitchFamily="34" charset="0"/>
                        <a:buChar char="•"/>
                      </a:pPr>
                      <a:r>
                        <a:rPr lang="es-419" b="0">
                          <a:solidFill>
                            <a:srgbClr val="000000"/>
                          </a:solidFill>
                        </a:rPr>
                        <a:t>Network management system (NMS) tools</a:t>
                      </a:r>
                    </a:p>
                    <a:p>
                      <a:pPr marL="285750" indent="-285750" rtl="0">
                        <a:buFont typeface="Arial" panose="020B0604020202020204" pitchFamily="34" charset="0"/>
                        <a:buChar char="•"/>
                      </a:pPr>
                      <a:r>
                        <a:rPr lang="es-419" b="0">
                          <a:solidFill>
                            <a:srgbClr val="000000"/>
                          </a:solidFill>
                        </a:rPr>
                        <a:t>Protocol analyzers</a:t>
                      </a:r>
                    </a:p>
                    <a:p>
                      <a:pPr marL="285750" indent="-285750" rtl="0">
                        <a:buFont typeface="Arial" panose="020B0604020202020204" pitchFamily="34" charset="0"/>
                        <a:buChar char="•"/>
                      </a:pPr>
                      <a:r>
                        <a:rPr lang="es-419" b="0">
                          <a:solidFill>
                            <a:srgbClr val="000000"/>
                          </a:solidFill>
                        </a:rPr>
                        <a:t>Digital multimeters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685777" rtl="0" eaLnBrk="1" latinLnBrk="0" hangingPunct="1">
                        <a:buFont typeface="Arial" panose="020B0604020202020204" pitchFamily="34" charset="0"/>
                        <a:buChar char="•"/>
                      </a:pPr>
                      <a:r>
                        <a:rPr lang="es-419" sz="1400" b="0" kern="1200">
                          <a:solidFill>
                            <a:srgbClr val="000000"/>
                          </a:solidFill>
                          <a:latin typeface="+mn-lt"/>
                          <a:ea typeface="+mn-ea"/>
                          <a:cs typeface="+mn-cs"/>
                        </a:rPr>
                        <a:t>Cable testers</a:t>
                      </a:r>
                    </a:p>
                    <a:p>
                      <a:pPr marL="285750" indent="-285750" algn="l" defTabSz="685777" rtl="0" eaLnBrk="1" latinLnBrk="0" hangingPunct="1">
                        <a:buFont typeface="Arial" panose="020B0604020202020204" pitchFamily="34" charset="0"/>
                        <a:buChar char="•"/>
                      </a:pPr>
                      <a:r>
                        <a:rPr lang="es-419" sz="1400" b="0" kern="1200">
                          <a:solidFill>
                            <a:srgbClr val="000000"/>
                          </a:solidFill>
                          <a:latin typeface="+mn-lt"/>
                          <a:ea typeface="+mn-ea"/>
                          <a:cs typeface="+mn-cs"/>
                        </a:rPr>
                        <a:t>Cable analyzers</a:t>
                      </a:r>
                    </a:p>
                    <a:p>
                      <a:pPr marL="285750" indent="-285750" algn="l" defTabSz="685777" rtl="0" eaLnBrk="1" latinLnBrk="0" hangingPunct="1">
                        <a:buFont typeface="Arial" panose="020B0604020202020204" pitchFamily="34" charset="0"/>
                        <a:buChar char="•"/>
                      </a:pPr>
                      <a:r>
                        <a:rPr lang="es-419" sz="1400" b="0" kern="1200">
                          <a:solidFill>
                            <a:srgbClr val="000000"/>
                          </a:solidFill>
                          <a:latin typeface="+mn-lt"/>
                          <a:ea typeface="+mn-ea"/>
                          <a:cs typeface="+mn-cs"/>
                        </a:rPr>
                        <a:t>Portable Network Analyzers</a:t>
                      </a:r>
                    </a:p>
                    <a:p>
                      <a:pPr marL="285750" indent="-285750" algn="l" defTabSz="685777" rtl="0" eaLnBrk="1" latinLnBrk="0" hangingPunct="1">
                        <a:buFont typeface="Arial" panose="020B0604020202020204" pitchFamily="34" charset="0"/>
                        <a:buChar char="•"/>
                      </a:pPr>
                      <a:r>
                        <a:rPr lang="es-419" sz="1400" b="0" kern="1200">
                          <a:solidFill>
                            <a:srgbClr val="000000"/>
                          </a:solidFill>
                          <a:latin typeface="+mn-lt"/>
                          <a:ea typeface="+mn-ea"/>
                          <a:cs typeface="+mn-cs"/>
                        </a:rPr>
                        <a:t>Cisco Prime NAM</a:t>
                      </a:r>
                    </a:p>
                    <a:p>
                      <a:pPr marL="285750" indent="-285750" algn="l" defTabSz="685777" rtl="0" eaLnBrk="1" latinLnBrk="0" hangingPunct="1">
                        <a:buFont typeface="Arial" panose="020B0604020202020204" pitchFamily="34" charset="0"/>
                        <a:buChar char="•"/>
                      </a:pPr>
                      <a:r>
                        <a:rPr lang="es-419" sz="1400" b="0" kern="1200">
                          <a:solidFill>
                            <a:srgbClr val="000000"/>
                          </a:solidFill>
                          <a:latin typeface="+mn-lt"/>
                          <a:ea typeface="+mn-ea"/>
                          <a:cs typeface="+mn-cs"/>
                        </a:rPr>
                        <a:t>Syslog </a:t>
                      </a:r>
                    </a:p>
                    <a:p>
                      <a:pPr marL="285750" indent="-285750" algn="l" defTabSz="685777" rtl="0" eaLnBrk="1" latinLnBrk="0" hangingPunct="1">
                        <a:buFont typeface="Arial" panose="020B0604020202020204" pitchFamily="34" charset="0"/>
                        <a:buChar char="•"/>
                      </a:pPr>
                      <a:endParaRPr lang="en-US" sz="1400" b="0" kern="1200" dirty="0">
                        <a:solidFill>
                          <a:srgbClr val="000000"/>
                        </a:solidFill>
                        <a:latin typeface="+mn-lt"/>
                        <a:ea typeface="+mn-ea"/>
                        <a:cs typeface="+mn-cs"/>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8796709"/>
                  </a:ext>
                </a:extLst>
              </a:tr>
            </a:tbl>
          </a:graphicData>
        </a:graphic>
      </p:graphicFrame>
    </p:spTree>
    <p:custDataLst>
      <p:tags r:id="rId1"/>
    </p:custDataLst>
    <p:extLst>
      <p:ext uri="{BB962C8B-B14F-4D97-AF65-F5344CB8AC3E}">
        <p14:creationId xmlns:p14="http://schemas.microsoft.com/office/powerpoint/2010/main" xmlns="" val="3271745509"/>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Documentación de red </a:t>
            </a:r>
            <a:r>
              <a:rPr lang="en-US" dirty="0"/>
              <a:t/>
            </a:r>
            <a:br>
              <a:rPr lang="en-US" dirty="0"/>
            </a:br>
            <a:r>
              <a:rPr lang="es-419" sz="2400"/>
              <a:t>Documentación de dispositivos de red </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2406671" cy="3073946"/>
          </a:xfrm>
        </p:spPr>
        <p:txBody>
          <a:bodyPr/>
          <a:lstStyle/>
          <a:p>
            <a:pPr marL="0" indent="0" algn="l" rtl="0"/>
            <a:r>
              <a:rPr lang="es-419" sz="1600">
                <a:solidFill>
                  <a:srgbClr val="000000"/>
                </a:solidFill>
              </a:rPr>
              <a:t>La documentación de red debería contener registros precisos y actualizados del hardware y el software usados en una red. </a:t>
            </a:r>
          </a:p>
          <a:p>
            <a:pPr marL="0" indent="0" algn="l"/>
            <a:endParaRPr lang="en-CA" sz="1600" dirty="0">
              <a:solidFill>
                <a:srgbClr val="000000"/>
              </a:solidFill>
            </a:endParaRPr>
          </a:p>
          <a:p>
            <a:pPr marL="0" indent="0" algn="l" rtl="0"/>
            <a:r>
              <a:rPr lang="es-419" sz="1600">
                <a:solidFill>
                  <a:srgbClr val="000000"/>
                </a:solidFill>
              </a:rPr>
              <a:t>La documentación debe incluir toda la información pertinente sobre los dispositivos de red.</a:t>
            </a:r>
          </a:p>
        </p:txBody>
      </p:sp>
      <p:sp>
        <p:nvSpPr>
          <p:cNvPr id="10" name="Rectangle 9">
            <a:extLst>
              <a:ext uri="{FF2B5EF4-FFF2-40B4-BE49-F238E27FC236}">
                <a16:creationId xmlns:a16="http://schemas.microsoft.com/office/drawing/2014/main" xmlns="" id="{12BC2FEB-9ACF-4340-80B7-B913FD563C31}"/>
              </a:ext>
            </a:extLst>
          </p:cNvPr>
          <p:cNvSpPr/>
          <p:nvPr/>
        </p:nvSpPr>
        <p:spPr>
          <a:xfrm>
            <a:off x="2809291" y="606463"/>
            <a:ext cx="6012000" cy="1234173"/>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rtl="0"/>
            <a:r>
              <a:rPr lang="es-419" sz="1200" b="1">
                <a:solidFill>
                  <a:srgbClr val="000000"/>
                </a:solidFill>
              </a:rPr>
              <a:t>Dispositivo de router </a:t>
            </a:r>
          </a:p>
          <a:p>
            <a:pPr rtl="0"/>
            <a:r>
              <a:rPr lang="es-419" sz="1200" b="1">
                <a:solidFill>
                  <a:srgbClr val="000000"/>
                </a:solidFill>
              </a:rPr>
              <a:t>Documentación</a:t>
            </a:r>
          </a:p>
        </p:txBody>
      </p:sp>
      <p:pic>
        <p:nvPicPr>
          <p:cNvPr id="2" name="Picture 1">
            <a:extLst>
              <a:ext uri="{FF2B5EF4-FFF2-40B4-BE49-F238E27FC236}">
                <a16:creationId xmlns:a16="http://schemas.microsoft.com/office/drawing/2014/main" xmlns="" id="{03211694-E374-4599-8DA7-6302BC3773FC}"/>
              </a:ext>
            </a:extLst>
          </p:cNvPr>
          <p:cNvPicPr>
            <a:picLocks noChangeAspect="1"/>
          </p:cNvPicPr>
          <p:nvPr/>
        </p:nvPicPr>
        <p:blipFill>
          <a:blip r:embed="rId4"/>
          <a:stretch>
            <a:fillRect/>
          </a:stretch>
        </p:blipFill>
        <p:spPr>
          <a:xfrm>
            <a:off x="4555802" y="633454"/>
            <a:ext cx="4206305" cy="1182041"/>
          </a:xfrm>
          <a:prstGeom prst="rect">
            <a:avLst/>
          </a:prstGeom>
          <a:ln>
            <a:solidFill>
              <a:schemeClr val="accent1"/>
            </a:solidFill>
          </a:ln>
        </p:spPr>
      </p:pic>
      <p:sp>
        <p:nvSpPr>
          <p:cNvPr id="11" name="Rectangle 10">
            <a:extLst>
              <a:ext uri="{FF2B5EF4-FFF2-40B4-BE49-F238E27FC236}">
                <a16:creationId xmlns:a16="http://schemas.microsoft.com/office/drawing/2014/main" xmlns="" id="{82271C85-8ED5-43A7-B2EE-4B589FF29A8E}"/>
              </a:ext>
            </a:extLst>
          </p:cNvPr>
          <p:cNvSpPr/>
          <p:nvPr/>
        </p:nvSpPr>
        <p:spPr>
          <a:xfrm>
            <a:off x="2809291" y="1955992"/>
            <a:ext cx="6012000" cy="1419776"/>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rtl="0"/>
            <a:r>
              <a:rPr lang="es-419" sz="1200" b="1">
                <a:solidFill>
                  <a:srgbClr val="000000"/>
                </a:solidFill>
              </a:rPr>
              <a:t>Dispositivo de switch </a:t>
            </a:r>
          </a:p>
          <a:p>
            <a:pPr rtl="0"/>
            <a:r>
              <a:rPr lang="es-419" sz="1200" b="1">
                <a:solidFill>
                  <a:srgbClr val="000000"/>
                </a:solidFill>
              </a:rPr>
              <a:t>Documentación</a:t>
            </a:r>
          </a:p>
        </p:txBody>
      </p:sp>
      <p:pic>
        <p:nvPicPr>
          <p:cNvPr id="5" name="Picture 4">
            <a:extLst>
              <a:ext uri="{FF2B5EF4-FFF2-40B4-BE49-F238E27FC236}">
                <a16:creationId xmlns:a16="http://schemas.microsoft.com/office/drawing/2014/main" xmlns="" id="{C656E8C5-78C0-4282-B5CD-EBB78DC85D10}"/>
              </a:ext>
            </a:extLst>
          </p:cNvPr>
          <p:cNvPicPr>
            <a:picLocks noChangeAspect="1"/>
          </p:cNvPicPr>
          <p:nvPr/>
        </p:nvPicPr>
        <p:blipFill>
          <a:blip r:embed="rId5"/>
          <a:stretch>
            <a:fillRect/>
          </a:stretch>
        </p:blipFill>
        <p:spPr>
          <a:xfrm>
            <a:off x="4518269" y="1972890"/>
            <a:ext cx="4254719" cy="1378021"/>
          </a:xfrm>
          <a:prstGeom prst="rect">
            <a:avLst/>
          </a:prstGeom>
          <a:ln>
            <a:solidFill>
              <a:schemeClr val="accent1"/>
            </a:solidFill>
          </a:ln>
        </p:spPr>
      </p:pic>
      <p:sp>
        <p:nvSpPr>
          <p:cNvPr id="12" name="Rectangle 11">
            <a:extLst>
              <a:ext uri="{FF2B5EF4-FFF2-40B4-BE49-F238E27FC236}">
                <a16:creationId xmlns:a16="http://schemas.microsoft.com/office/drawing/2014/main" xmlns="" id="{17BA5CFF-18B1-4081-9189-61AE2CFF4D1C}"/>
              </a:ext>
            </a:extLst>
          </p:cNvPr>
          <p:cNvSpPr/>
          <p:nvPr/>
        </p:nvSpPr>
        <p:spPr>
          <a:xfrm>
            <a:off x="2809291" y="3450632"/>
            <a:ext cx="6012000" cy="131113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rtl="0"/>
            <a:r>
              <a:rPr lang="es-419" sz="1200" b="1">
                <a:solidFill>
                  <a:srgbClr val="000000"/>
                </a:solidFill>
              </a:rPr>
              <a:t>Sistema final </a:t>
            </a:r>
          </a:p>
          <a:p>
            <a:pPr rtl="0"/>
            <a:r>
              <a:rPr lang="es-419" sz="1200" b="1">
                <a:solidFill>
                  <a:srgbClr val="000000"/>
                </a:solidFill>
              </a:rPr>
              <a:t>Documentación</a:t>
            </a:r>
          </a:p>
        </p:txBody>
      </p:sp>
      <p:pic>
        <p:nvPicPr>
          <p:cNvPr id="6" name="Picture 5">
            <a:extLst>
              <a:ext uri="{FF2B5EF4-FFF2-40B4-BE49-F238E27FC236}">
                <a16:creationId xmlns:a16="http://schemas.microsoft.com/office/drawing/2014/main" xmlns="" id="{FB43D777-BD26-4159-A9B6-2E86C2D4CD4A}"/>
              </a:ext>
            </a:extLst>
          </p:cNvPr>
          <p:cNvPicPr>
            <a:picLocks noChangeAspect="1"/>
          </p:cNvPicPr>
          <p:nvPr/>
        </p:nvPicPr>
        <p:blipFill>
          <a:blip r:embed="rId6"/>
          <a:stretch>
            <a:fillRect/>
          </a:stretch>
        </p:blipFill>
        <p:spPr>
          <a:xfrm>
            <a:off x="4530461" y="3477520"/>
            <a:ext cx="4248368" cy="1257365"/>
          </a:xfrm>
          <a:prstGeom prst="rect">
            <a:avLst/>
          </a:prstGeom>
          <a:ln>
            <a:solidFill>
              <a:schemeClr val="accent1"/>
            </a:solidFill>
          </a:ln>
        </p:spPr>
      </p:pic>
    </p:spTree>
    <p:custDataLst>
      <p:tags r:id="rId1"/>
    </p:custDataLst>
    <p:extLst>
      <p:ext uri="{BB962C8B-B14F-4D97-AF65-F5344CB8AC3E}">
        <p14:creationId xmlns:p14="http://schemas.microsoft.com/office/powerpoint/2010/main" xmlns="" val="38791016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Documentación de red </a:t>
            </a:r>
            <a:r>
              <a:rPr lang="en-US" dirty="0"/>
              <a:t/>
            </a:r>
            <a:br>
              <a:rPr lang="en-US" dirty="0"/>
            </a:br>
            <a:r>
              <a:rPr lang="es-419" sz="2400"/>
              <a:t> Establecer una línea de base de red</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Una línea de base de red se utiliza para establecer el rendimiento normal de la red con el fin de determinar la «personalidad» de una red en condiciones normales. Para establecer una línea de base de rendimiento de la red, es necesario reunir datos sobre el rendimiento de los puertos y los dispositivos que son esenciales para el funcionamiento de la red.</a:t>
            </a:r>
          </a:p>
          <a:p>
            <a:pPr marL="285750" indent="-285750" algn="l">
              <a:buFont typeface="Arial" panose="020B0604020202020204" pitchFamily="34" charset="0"/>
              <a:buChar char="•"/>
            </a:pPr>
            <a:endParaRPr lang="en-CA" sz="1600" dirty="0">
              <a:solidFill>
                <a:srgbClr val="000000"/>
              </a:solidFill>
            </a:endParaRPr>
          </a:p>
          <a:p>
            <a:pPr marL="0" indent="0" algn="l" rtl="0"/>
            <a:r>
              <a:rPr lang="es-419" sz="1600">
                <a:solidFill>
                  <a:srgbClr val="000000"/>
                </a:solidFill>
              </a:rPr>
              <a:t>Los datos de referencia son los siguientes:</a:t>
            </a:r>
          </a:p>
          <a:p>
            <a:pPr marL="358835" lvl="1" indent="-285750" rtl="0">
              <a:buFont typeface="Arial" panose="020B0604020202020204" pitchFamily="34" charset="0"/>
              <a:buChar char="•"/>
            </a:pPr>
            <a:r>
              <a:rPr lang="es-419" sz="1600">
                <a:solidFill>
                  <a:srgbClr val="000000"/>
                </a:solidFill>
              </a:rPr>
              <a:t>Proporcionar información sobre si el diseño actual de la red puede satisfacer los requisitos comerciales. </a:t>
            </a:r>
          </a:p>
          <a:p>
            <a:pPr marL="358835" lvl="1" indent="-285750" rtl="0">
              <a:buFont typeface="Arial" panose="020B0604020202020204" pitchFamily="34" charset="0"/>
              <a:buChar char="•"/>
            </a:pPr>
            <a:r>
              <a:rPr lang="es-419" sz="1600">
                <a:solidFill>
                  <a:srgbClr val="000000"/>
                </a:solidFill>
              </a:rPr>
              <a:t>Puede revelar áreas de congestión o áreas de la red que están infrautilizadas.</a:t>
            </a:r>
          </a:p>
          <a:p>
            <a:pPr marL="285750" indent="-285750" algn="l">
              <a:buFont typeface="Arial" panose="020B0604020202020204" pitchFamily="34" charset="0"/>
              <a:buChar char="•"/>
            </a:pPr>
            <a:endParaRPr lang="en-CA" sz="1600" dirty="0">
              <a:solidFill>
                <a:srgbClr val="000000"/>
              </a:solidFill>
            </a:endParaRPr>
          </a:p>
        </p:txBody>
      </p:sp>
    </p:spTree>
    <p:custDataLst>
      <p:tags r:id="rId1"/>
    </p:custDataLst>
    <p:extLst>
      <p:ext uri="{BB962C8B-B14F-4D97-AF65-F5344CB8AC3E}">
        <p14:creationId xmlns:p14="http://schemas.microsoft.com/office/powerpoint/2010/main" xmlns="" val="25082140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Documentación de red</a:t>
            </a:r>
            <a:r>
              <a:rPr lang="en-US" dirty="0"/>
              <a:t/>
            </a:r>
            <a:br>
              <a:rPr lang="en-US" dirty="0"/>
            </a:br>
            <a:r>
              <a:rPr lang="es-419" sz="2400"/>
              <a:t>Determine qué tipos de datos se deben recopilar.</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8280057" cy="3073946"/>
          </a:xfrm>
        </p:spPr>
        <p:txBody>
          <a:bodyPr/>
          <a:lstStyle/>
          <a:p>
            <a:pPr marL="0" indent="0" algn="l" rtl="0"/>
            <a:r>
              <a:rPr lang="es-419" sz="1600">
                <a:solidFill>
                  <a:srgbClr val="000000"/>
                </a:solidFill>
              </a:rPr>
              <a:t>Al establecer la línea de base inicial, comience por seleccionar algunas variables que representen a las políticas definidas. </a:t>
            </a:r>
          </a:p>
          <a:p>
            <a:pPr marL="0" indent="0" algn="l"/>
            <a:endParaRPr lang="en-CA" sz="1600" dirty="0">
              <a:solidFill>
                <a:srgbClr val="000000"/>
              </a:solidFill>
            </a:endParaRPr>
          </a:p>
          <a:p>
            <a:pPr marL="0" indent="0" algn="l" rtl="0"/>
            <a:r>
              <a:rPr lang="es-419" sz="1600">
                <a:solidFill>
                  <a:srgbClr val="000000"/>
                </a:solidFill>
              </a:rPr>
              <a:t>Si se seleccionan demasiados puntos de datos, la cantidad de datos puede ser abrumadora, lo que dificulta el análisis de los datos reunidos. </a:t>
            </a:r>
          </a:p>
          <a:p>
            <a:pPr marL="0" indent="0" algn="l"/>
            <a:endParaRPr lang="en-CA" sz="1600" dirty="0">
              <a:solidFill>
                <a:srgbClr val="000000"/>
              </a:solidFill>
            </a:endParaRPr>
          </a:p>
          <a:p>
            <a:pPr marL="0" indent="0" algn="l" rtl="0"/>
            <a:r>
              <a:rPr lang="es-419" sz="1600">
                <a:solidFill>
                  <a:srgbClr val="000000"/>
                </a:solidFill>
              </a:rPr>
              <a:t>Comience de manera simple y realice ajustes a lo largo del proceso. </a:t>
            </a:r>
          </a:p>
          <a:p>
            <a:pPr marL="0" indent="0" algn="l"/>
            <a:endParaRPr lang="en-CA" sz="1600" dirty="0">
              <a:solidFill>
                <a:srgbClr val="000000"/>
              </a:solidFill>
            </a:endParaRPr>
          </a:p>
          <a:p>
            <a:pPr marL="0" indent="0" algn="l" rtl="0"/>
            <a:r>
              <a:rPr lang="es-419" sz="1600">
                <a:solidFill>
                  <a:srgbClr val="000000"/>
                </a:solidFill>
              </a:rPr>
              <a:t>Algunas medidas útiles son el uso de interfaz y el uso de CPU.</a:t>
            </a:r>
          </a:p>
        </p:txBody>
      </p:sp>
    </p:spTree>
    <p:custDataLst>
      <p:tags r:id="rId1"/>
    </p:custDataLst>
    <p:extLst>
      <p:ext uri="{BB962C8B-B14F-4D97-AF65-F5344CB8AC3E}">
        <p14:creationId xmlns:p14="http://schemas.microsoft.com/office/powerpoint/2010/main" xmlns="" val="3107187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Documentación de red</a:t>
            </a:r>
            <a:r>
              <a:rPr lang="en-US" dirty="0"/>
              <a:t/>
            </a:r>
            <a:br>
              <a:rPr lang="en-US" dirty="0"/>
            </a:br>
            <a:r>
              <a:rPr lang="es-419" sz="2400"/>
              <a:t>Identifique los dispositivos y los puertos de interés.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4266155" cy="638504"/>
          </a:xfrm>
        </p:spPr>
        <p:txBody>
          <a:bodyPr/>
          <a:lstStyle/>
          <a:p>
            <a:pPr marL="0" indent="0" algn="l" rtl="0"/>
            <a:r>
              <a:rPr lang="es-419" sz="1600">
                <a:solidFill>
                  <a:srgbClr val="000000"/>
                </a:solidFill>
              </a:rPr>
              <a:t>Un diagrama de topología lógica de la red, puede ser útil en la identificación de los dispositivos y los puertos principales que se van a supervisar.</a:t>
            </a:r>
          </a:p>
        </p:txBody>
      </p:sp>
      <p:sp>
        <p:nvSpPr>
          <p:cNvPr id="5" name="Content Placeholder 3">
            <a:extLst>
              <a:ext uri="{FF2B5EF4-FFF2-40B4-BE49-F238E27FC236}">
                <a16:creationId xmlns:a16="http://schemas.microsoft.com/office/drawing/2014/main" xmlns="" id="{70A6D0E7-4433-44E3-BE50-BDD1373ABB54}"/>
              </a:ext>
            </a:extLst>
          </p:cNvPr>
          <p:cNvSpPr txBox="1">
            <a:spLocks/>
          </p:cNvSpPr>
          <p:nvPr/>
        </p:nvSpPr>
        <p:spPr>
          <a:xfrm>
            <a:off x="431971" y="1945027"/>
            <a:ext cx="4013905" cy="26607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dirty="0">
                <a:solidFill>
                  <a:srgbClr val="000000"/>
                </a:solidFill>
              </a:rPr>
              <a:t>Como se muestra en la topología de ejemplo, los dispositivos y puertos de interés incluyen:</a:t>
            </a:r>
          </a:p>
          <a:p>
            <a:pPr marL="358835" lvl="1" indent="-285750" rtl="0">
              <a:buFont typeface="Arial" panose="020B0604020202020204" pitchFamily="34" charset="0"/>
              <a:buChar char="•"/>
            </a:pPr>
            <a:r>
              <a:rPr lang="es-419" dirty="0">
                <a:solidFill>
                  <a:srgbClr val="000000"/>
                </a:solidFill>
              </a:rPr>
              <a:t>PC1 (terminal de administración)</a:t>
            </a:r>
          </a:p>
          <a:p>
            <a:pPr marL="358835" lvl="1" indent="-285750" rtl="0">
              <a:buFont typeface="Arial" panose="020B0604020202020204" pitchFamily="34" charset="0"/>
              <a:buChar char="•"/>
            </a:pPr>
            <a:r>
              <a:rPr lang="es-419" dirty="0">
                <a:solidFill>
                  <a:srgbClr val="000000"/>
                </a:solidFill>
              </a:rPr>
              <a:t>Dos servidores (es decir, Srv1 y Svr2)</a:t>
            </a:r>
          </a:p>
          <a:p>
            <a:pPr marL="358835" lvl="1" indent="-285750" rtl="0">
              <a:buFont typeface="Arial" panose="020B0604020202020204" pitchFamily="34" charset="0"/>
              <a:buChar char="•"/>
            </a:pPr>
            <a:r>
              <a:rPr lang="es-419" dirty="0">
                <a:solidFill>
                  <a:srgbClr val="000000"/>
                </a:solidFill>
              </a:rPr>
              <a:t>Interfaces de </a:t>
            </a:r>
            <a:r>
              <a:rPr lang="es-419" dirty="0" err="1">
                <a:solidFill>
                  <a:srgbClr val="000000"/>
                </a:solidFill>
              </a:rPr>
              <a:t>router</a:t>
            </a:r>
            <a:r>
              <a:rPr lang="es-419" dirty="0">
                <a:solidFill>
                  <a:srgbClr val="000000"/>
                </a:solidFill>
              </a:rPr>
              <a:t> </a:t>
            </a:r>
          </a:p>
          <a:p>
            <a:pPr marL="358835" lvl="1" indent="-285750" rtl="0">
              <a:buFont typeface="Arial" panose="020B0604020202020204" pitchFamily="34" charset="0"/>
              <a:buChar char="•"/>
            </a:pPr>
            <a:r>
              <a:rPr lang="es-419" dirty="0">
                <a:solidFill>
                  <a:srgbClr val="000000"/>
                </a:solidFill>
              </a:rPr>
              <a:t>Puertos clave en </a:t>
            </a:r>
            <a:r>
              <a:rPr lang="es-419" dirty="0" err="1">
                <a:solidFill>
                  <a:srgbClr val="000000"/>
                </a:solidFill>
              </a:rPr>
              <a:t>switches</a:t>
            </a:r>
            <a:endParaRPr lang="es-419" dirty="0">
              <a:solidFill>
                <a:srgbClr val="000000"/>
              </a:solidFill>
            </a:endParaRPr>
          </a:p>
        </p:txBody>
      </p:sp>
      <p:pic>
        <p:nvPicPr>
          <p:cNvPr id="2" name="Picture 1">
            <a:extLst>
              <a:ext uri="{FF2B5EF4-FFF2-40B4-BE49-F238E27FC236}">
                <a16:creationId xmlns:a16="http://schemas.microsoft.com/office/drawing/2014/main" xmlns="" id="{F8DC8728-D326-4DFD-ADA1-49AC65E84E76}"/>
              </a:ext>
            </a:extLst>
          </p:cNvPr>
          <p:cNvPicPr>
            <a:picLocks noChangeAspect="1"/>
          </p:cNvPicPr>
          <p:nvPr/>
        </p:nvPicPr>
        <p:blipFill>
          <a:blip r:embed="rId4"/>
          <a:stretch>
            <a:fillRect/>
          </a:stretch>
        </p:blipFill>
        <p:spPr>
          <a:xfrm>
            <a:off x="4571999" y="1268578"/>
            <a:ext cx="4159464" cy="2660787"/>
          </a:xfrm>
          <a:prstGeom prst="rect">
            <a:avLst/>
          </a:prstGeom>
        </p:spPr>
      </p:pic>
    </p:spTree>
    <p:custDataLst>
      <p:tags r:id="rId1"/>
    </p:custDataLst>
    <p:extLst>
      <p:ext uri="{BB962C8B-B14F-4D97-AF65-F5344CB8AC3E}">
        <p14:creationId xmlns:p14="http://schemas.microsoft.com/office/powerpoint/2010/main" xmlns="" val="851728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15493</TotalTime>
  <Words>6909</Words>
  <Application>Microsoft Office PowerPoint</Application>
  <PresentationFormat>Presentación en pantalla (16:9)</PresentationFormat>
  <Paragraphs>744</Paragraphs>
  <Slides>55</Slides>
  <Notes>55</Notes>
  <HiddenSlides>1</HiddenSlides>
  <MMClips>0</MMClips>
  <ScaleCrop>false</ScaleCrop>
  <HeadingPairs>
    <vt:vector size="4" baseType="variant">
      <vt:variant>
        <vt:lpstr>Tema</vt:lpstr>
      </vt:variant>
      <vt:variant>
        <vt:i4>1</vt:i4>
      </vt:variant>
      <vt:variant>
        <vt:lpstr>Títulos de diapositiva</vt:lpstr>
      </vt:variant>
      <vt:variant>
        <vt:i4>55</vt:i4>
      </vt:variant>
    </vt:vector>
  </HeadingPairs>
  <TitlesOfParts>
    <vt:vector size="56" baseType="lpstr">
      <vt:lpstr>Default Theme</vt:lpstr>
      <vt:lpstr>Módulo 12: Resolución de problemas de red</vt:lpstr>
      <vt:lpstr>Objetivos del módulo</vt:lpstr>
      <vt:lpstr>12.1 Documentación de red</vt:lpstr>
      <vt:lpstr>Documentación de red  Descripción general de la documentación</vt:lpstr>
      <vt:lpstr>Documentación de red Diagramas de topología de la red</vt:lpstr>
      <vt:lpstr>Documentación de red  Documentación de dispositivos de red </vt:lpstr>
      <vt:lpstr>Documentación de red   Establecer una línea de base de red</vt:lpstr>
      <vt:lpstr>Documentación de red Determine qué tipos de datos se deben recopilar.</vt:lpstr>
      <vt:lpstr>Documentación de red Identifique los dispositivos y los puertos de interés.</vt:lpstr>
      <vt:lpstr>Documentación de red Paso 3 - Determine la duración de la línea de base</vt:lpstr>
      <vt:lpstr>Documentación de red Medición de datos</vt:lpstr>
      <vt:lpstr>12.2 Proceso de solución de problemas</vt:lpstr>
      <vt:lpstr>Proceso de solución de problemas Procedimientos generales de solución de problemas</vt:lpstr>
      <vt:lpstr>Proceso de solución de problemas Proceso de siete pasos para la solución de problemas</vt:lpstr>
      <vt:lpstr>Proceso de solución de problemas Preguntas a los usuarios finales</vt:lpstr>
      <vt:lpstr>Proceso de solución de problemas Recopilación de información</vt:lpstr>
      <vt:lpstr>Solución de problemas de proceso Solución de problemas con modelos en capas</vt:lpstr>
      <vt:lpstr>Proceso de solución de probelmas Métodos estructurados para la solución de problemas</vt:lpstr>
      <vt:lpstr>Procesos de solución de problemas Pautas para seleccionar un método de solución de problemas</vt:lpstr>
      <vt:lpstr>12.3 Proceso de solución de problemas</vt:lpstr>
      <vt:lpstr>Herramientas de solución de problemas Herramientas para la solución de problemas de software</vt:lpstr>
      <vt:lpstr>Herramientas de solución de problema Analizador de protocolos</vt:lpstr>
      <vt:lpstr>Herramientas de solución de problemas Herramientas para la solución de problemas de hardware</vt:lpstr>
      <vt:lpstr>Herramientas de solución de problemas Solución de problemas con un servidor de syslog</vt:lpstr>
      <vt:lpstr>12.4 Síntomas y causas de los problemas de red</vt:lpstr>
      <vt:lpstr>Síntomas y causas para la solución de problemas de red Solución de problemas de la capa física</vt:lpstr>
      <vt:lpstr>Síntomas y causas para la solución de problemas de red Solución de problemas de la capa física (Cont.)</vt:lpstr>
      <vt:lpstr>Síntomas y causas para la solución de problemas de red Solución de problemas de la capa de Enlace de Datos</vt:lpstr>
      <vt:lpstr>Síntomas y causas para la solución de problemas de red Solución de problemas de la capa de Enlace de Datos</vt:lpstr>
      <vt:lpstr>Síntomas y causas para la solución de problemas de red Solución de problemas de la capa de red</vt:lpstr>
      <vt:lpstr>Síntomas y causas para la solución de problemas de red Solución de problemas de la capa de red (Cont.)</vt:lpstr>
      <vt:lpstr>Síntomas y causas para la solución de problemas de red Solución de problemas de la capa de transporte: ACL</vt:lpstr>
      <vt:lpstr>Síntomas y causas para la solución de problemas de red Solución de problemas de la capa de transporte - NAT para IPv4</vt:lpstr>
      <vt:lpstr>Síntomas y causas para la solución de problemas de red Solución de problemas de la capa aplicacion</vt:lpstr>
      <vt:lpstr>12.5 Solución de problemas de conectividad IP</vt:lpstr>
      <vt:lpstr>Solución de problemas de conectividad IP Componentes de la solución de problemas de conectividad de extremo a extremo (end to end)</vt:lpstr>
      <vt:lpstr>Solución de problemas de conectividad IP Problema de conectividad de extremo a extremo, inicio a la solución de problemas</vt:lpstr>
      <vt:lpstr>Solución de problemas de conectividad IP Paso 1: Verificar la capa física</vt:lpstr>
      <vt:lpstr>Solución de problemas de conectividad IP Paso 2 - Revisar las incompatibilidades de dúplex</vt:lpstr>
      <vt:lpstr>Solución de problemas de conectividad IP Paso 3 - Verificar el direccionamiento en la red local</vt:lpstr>
      <vt:lpstr>Solución de problemas de conectividad IP Solucionar problemas de asignación de VLAN Ejemplo</vt:lpstr>
      <vt:lpstr>Solución de problemas de conectividad IP Paso 4: Verificar el gateway predeterminado</vt:lpstr>
      <vt:lpstr>Solución de problemas de conectividad IP Solucionar problemas de puerta de enlace predeterminada de IPv6</vt:lpstr>
      <vt:lpstr>Solución de problemas de conectividad IP Paso 5: Verificar la ruta correcta</vt:lpstr>
      <vt:lpstr>Solución de problemas de conectividad IP Paso 6: Verificar la capa de transporte</vt:lpstr>
      <vt:lpstr>Solución de problemas de conectividad IP Paso 7 - Verificar las ACL</vt:lpstr>
      <vt:lpstr>Solución de problemas de conectividad IP Paso 8: Verificar DNS</vt:lpstr>
      <vt:lpstr>Solución de problemas de conectividad IP Packet Tracer: Solución de problemas de redes empresariales</vt:lpstr>
      <vt:lpstr>12.6 - Módulo de práctica y cuestionario</vt:lpstr>
      <vt:lpstr>Diseño estructurado Packet Tracer: solución de problemas de red</vt:lpstr>
      <vt:lpstr>Diseño estructurado Packet Tracer – Desafío de solución de problemas, uso de documentación para resolver problemas </vt:lpstr>
      <vt:lpstr>Práctica del módulo y cuestionario ¿Qué aprendí en este módulo?</vt:lpstr>
      <vt:lpstr>Práctica del módulo y cuestionario ¿Qué aprendí en este módulo? (continuación)</vt:lpstr>
      <vt:lpstr>Módulo 12: Solución de problemas de red Nuevos términos y comandos</vt:lpstr>
      <vt:lpstr>Diapositiva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396</cp:revision>
  <dcterms:created xsi:type="dcterms:W3CDTF">2019-10-18T06:21:22Z</dcterms:created>
  <dcterms:modified xsi:type="dcterms:W3CDTF">2021-07-14T07:54:52Z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