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changesInfos/changesInfo1.xml" ContentType="application/vnd.ms-powerpoint.changesinfo+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876" r:id="rId2"/>
    <p:sldId id="860" r:id="rId3"/>
    <p:sldId id="759" r:id="rId4"/>
    <p:sldId id="1279" r:id="rId5"/>
    <p:sldId id="1280" r:id="rId6"/>
    <p:sldId id="1281" r:id="rId7"/>
    <p:sldId id="1282" r:id="rId8"/>
    <p:sldId id="1056" r:id="rId9"/>
    <p:sldId id="1187" r:id="rId10"/>
    <p:sldId id="1283" r:id="rId11"/>
    <p:sldId id="1284" r:id="rId12"/>
    <p:sldId id="1285" r:id="rId13"/>
    <p:sldId id="1286" r:id="rId14"/>
    <p:sldId id="1287" r:id="rId15"/>
    <p:sldId id="1103" r:id="rId16"/>
    <p:sldId id="1189" r:id="rId17"/>
    <p:sldId id="1288" r:id="rId18"/>
    <p:sldId id="1289" r:id="rId19"/>
    <p:sldId id="1290" r:id="rId20"/>
    <p:sldId id="1104" r:id="rId21"/>
    <p:sldId id="1194" r:id="rId22"/>
    <p:sldId id="1291" r:id="rId23"/>
    <p:sldId id="1292" r:id="rId24"/>
    <p:sldId id="1293" r:id="rId25"/>
    <p:sldId id="1294" r:id="rId26"/>
    <p:sldId id="1295" r:id="rId27"/>
    <p:sldId id="1296" r:id="rId28"/>
    <p:sldId id="1297" r:id="rId29"/>
    <p:sldId id="1271" r:id="rId30"/>
    <p:sldId id="1277" r:id="rId31"/>
    <p:sldId id="1298" r:id="rId32"/>
    <p:sldId id="1299" r:id="rId33"/>
    <p:sldId id="1300" r:id="rId34"/>
    <p:sldId id="1301" r:id="rId35"/>
    <p:sldId id="1302" r:id="rId36"/>
    <p:sldId id="1303" r:id="rId37"/>
    <p:sldId id="1304" r:id="rId38"/>
    <p:sldId id="1305" r:id="rId39"/>
    <p:sldId id="1306" r:id="rId40"/>
    <p:sldId id="1307" r:id="rId41"/>
    <p:sldId id="957" r:id="rId42"/>
    <p:sldId id="1278" r:id="rId43"/>
    <p:sldId id="874" r:id="rId44"/>
    <p:sldId id="1363"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87" autoAdjust="0"/>
    <p:restoredTop sz="83154" autoAdjust="0"/>
  </p:normalViewPr>
  <p:slideViewPr>
    <p:cSldViewPr snapToGrid="0" showGuides="1">
      <p:cViewPr varScale="1">
        <p:scale>
          <a:sx n="98" d="100"/>
          <a:sy n="98" d="100"/>
        </p:scale>
        <p:origin x="-822"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6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riana Carrillo Campos" userId="c9490811-8b3c-4908-821e-39b65b913e1a" providerId="ADAL" clId="{1E5EC8B1-C454-417F-81BC-9B65CF3E7A00}"/>
    <pc:docChg chg="modSld">
      <pc:chgData name="Gloriana Carrillo Campos" userId="c9490811-8b3c-4908-821e-39b65b913e1a" providerId="ADAL" clId="{1E5EC8B1-C454-417F-81BC-9B65CF3E7A00}" dt="2020-06-05T20:09:04.937" v="70" actId="2062"/>
      <pc:docMkLst>
        <pc:docMk/>
      </pc:docMkLst>
      <pc:sldChg chg="modSp">
        <pc:chgData name="Gloriana Carrillo Campos" userId="c9490811-8b3c-4908-821e-39b65b913e1a" providerId="ADAL" clId="{1E5EC8B1-C454-417F-81BC-9B65CF3E7A00}" dt="2020-06-05T20:09:04.937" v="70" actId="2062"/>
        <pc:sldMkLst>
          <pc:docMk/>
          <pc:sldMk cId="111192384" sldId="860"/>
        </pc:sldMkLst>
        <pc:graphicFrameChg chg="mod modGraphic">
          <ac:chgData name="Gloriana Carrillo Campos" userId="c9490811-8b3c-4908-821e-39b65b913e1a" providerId="ADAL" clId="{1E5EC8B1-C454-417F-81BC-9B65CF3E7A00}" dt="2020-06-05T20:09:04.937" v="70" actId="2062"/>
          <ac:graphicFrameMkLst>
            <pc:docMk/>
            <pc:sldMk cId="111192384" sldId="860"/>
            <ac:graphicFrameMk id="3" creationId="{2203BE17-8BB3-DF41-A2CF-06DE014D1956}"/>
          </ac:graphicFrameMkLst>
        </pc:graphicFrameChg>
      </pc:sldChg>
      <pc:sldChg chg="modSp">
        <pc:chgData name="Gloriana Carrillo Campos" userId="c9490811-8b3c-4908-821e-39b65b913e1a" providerId="ADAL" clId="{1E5EC8B1-C454-417F-81BC-9B65CF3E7A00}" dt="2020-06-05T17:38:07.434" v="23"/>
        <pc:sldMkLst>
          <pc:docMk/>
          <pc:sldMk cId="3943937825" sldId="1108"/>
        </pc:sldMkLst>
        <pc:spChg chg="mod">
          <ac:chgData name="Gloriana Carrillo Campos" userId="c9490811-8b3c-4908-821e-39b65b913e1a" providerId="ADAL" clId="{1E5EC8B1-C454-417F-81BC-9B65CF3E7A00}" dt="2020-06-05T17:38:07.434" v="23"/>
          <ac:spMkLst>
            <pc:docMk/>
            <pc:sldMk cId="3943937825" sldId="1108"/>
            <ac:spMk id="3" creationId="{C02AA8F8-1E43-384B-8982-C0BB94049B5C}"/>
          </ac:spMkLst>
        </pc:spChg>
      </pc:sldChg>
      <pc:sldChg chg="modSp">
        <pc:chgData name="Gloriana Carrillo Campos" userId="c9490811-8b3c-4908-821e-39b65b913e1a" providerId="ADAL" clId="{1E5EC8B1-C454-417F-81BC-9B65CF3E7A00}" dt="2020-06-05T18:08:21.871" v="45"/>
        <pc:sldMkLst>
          <pc:docMk/>
          <pc:sldMk cId="4215459012" sldId="1189"/>
        </pc:sldMkLst>
        <pc:spChg chg="mod">
          <ac:chgData name="Gloriana Carrillo Campos" userId="c9490811-8b3c-4908-821e-39b65b913e1a" providerId="ADAL" clId="{1E5EC8B1-C454-417F-81BC-9B65CF3E7A00}" dt="2020-06-05T18:08:21.871" v="45"/>
          <ac:spMkLst>
            <pc:docMk/>
            <pc:sldMk cId="4215459012" sldId="1189"/>
            <ac:spMk id="3" creationId="{C02AA8F8-1E43-384B-8982-C0BB94049B5C}"/>
          </ac:spMkLst>
        </pc:spChg>
        <pc:picChg chg="mod">
          <ac:chgData name="Gloriana Carrillo Campos" userId="c9490811-8b3c-4908-821e-39b65b913e1a" providerId="ADAL" clId="{1E5EC8B1-C454-417F-81BC-9B65CF3E7A00}" dt="2020-06-05T17:56:02.871" v="43" actId="1076"/>
          <ac:picMkLst>
            <pc:docMk/>
            <pc:sldMk cId="4215459012" sldId="1189"/>
            <ac:picMk id="9" creationId="{D7125189-0140-7B41-BA11-AF1A333677E1}"/>
          </ac:picMkLst>
        </pc:picChg>
      </pc:sldChg>
      <pc:sldChg chg="modSp">
        <pc:chgData name="Gloriana Carrillo Campos" userId="c9490811-8b3c-4908-821e-39b65b913e1a" providerId="ADAL" clId="{1E5EC8B1-C454-417F-81BC-9B65CF3E7A00}" dt="2020-06-05T19:51:12.335" v="69" actId="1036"/>
        <pc:sldMkLst>
          <pc:docMk/>
          <pc:sldMk cId="1440091131" sldId="1278"/>
        </pc:sldMkLst>
        <pc:spChg chg="mod">
          <ac:chgData name="Gloriana Carrillo Campos" userId="c9490811-8b3c-4908-821e-39b65b913e1a" providerId="ADAL" clId="{1E5EC8B1-C454-417F-81BC-9B65CF3E7A00}" dt="2020-06-05T19:51:12.335" v="69" actId="1036"/>
          <ac:spMkLst>
            <pc:docMk/>
            <pc:sldMk cId="1440091131" sldId="1278"/>
            <ac:spMk id="3" creationId="{C02AA8F8-1E43-384B-8982-C0BB94049B5C}"/>
          </ac:spMkLst>
        </pc:spChg>
        <pc:spChg chg="mod">
          <ac:chgData name="Gloriana Carrillo Campos" userId="c9490811-8b3c-4908-821e-39b65b913e1a" providerId="ADAL" clId="{1E5EC8B1-C454-417F-81BC-9B65CF3E7A00}" dt="2020-06-05T19:50:48.199" v="62" actId="1076"/>
          <ac:spMkLst>
            <pc:docMk/>
            <pc:sldMk cId="1440091131" sldId="1278"/>
            <ac:spMk id="4" creationId="{20D7018A-AD22-7842-B0F3-35138B0F4124}"/>
          </ac:spMkLst>
        </pc:spChg>
      </pc:sldChg>
      <pc:sldChg chg="modSp">
        <pc:chgData name="Gloriana Carrillo Campos" userId="c9490811-8b3c-4908-821e-39b65b913e1a" providerId="ADAL" clId="{1E5EC8B1-C454-417F-81BC-9B65CF3E7A00}" dt="2020-06-05T17:40:11.277" v="25"/>
        <pc:sldMkLst>
          <pc:docMk/>
          <pc:sldMk cId="2467259641" sldId="1279"/>
        </pc:sldMkLst>
        <pc:spChg chg="mod">
          <ac:chgData name="Gloriana Carrillo Campos" userId="c9490811-8b3c-4908-821e-39b65b913e1a" providerId="ADAL" clId="{1E5EC8B1-C454-417F-81BC-9B65CF3E7A00}" dt="2020-06-05T17:40:11.277" v="25"/>
          <ac:spMkLst>
            <pc:docMk/>
            <pc:sldMk cId="2467259641" sldId="1279"/>
            <ac:spMk id="3" creationId="{C02AA8F8-1E43-384B-8982-C0BB94049B5C}"/>
          </ac:spMkLst>
        </pc:spChg>
      </pc:sldChg>
      <pc:sldChg chg="modSp">
        <pc:chgData name="Gloriana Carrillo Campos" userId="c9490811-8b3c-4908-821e-39b65b913e1a" providerId="ADAL" clId="{1E5EC8B1-C454-417F-81BC-9B65CF3E7A00}" dt="2020-06-05T17:47:26.818" v="27"/>
        <pc:sldMkLst>
          <pc:docMk/>
          <pc:sldMk cId="107226185" sldId="1281"/>
        </pc:sldMkLst>
        <pc:spChg chg="mod">
          <ac:chgData name="Gloriana Carrillo Campos" userId="c9490811-8b3c-4908-821e-39b65b913e1a" providerId="ADAL" clId="{1E5EC8B1-C454-417F-81BC-9B65CF3E7A00}" dt="2020-06-05T17:47:26.818" v="27"/>
          <ac:spMkLst>
            <pc:docMk/>
            <pc:sldMk cId="107226185" sldId="1281"/>
            <ac:spMk id="3" creationId="{C02AA8F8-1E43-384B-8982-C0BB94049B5C}"/>
          </ac:spMkLst>
        </pc:spChg>
      </pc:sldChg>
      <pc:sldChg chg="modSp">
        <pc:chgData name="Gloriana Carrillo Campos" userId="c9490811-8b3c-4908-821e-39b65b913e1a" providerId="ADAL" clId="{1E5EC8B1-C454-417F-81BC-9B65CF3E7A00}" dt="2020-06-05T17:54:28.120" v="42" actId="20577"/>
        <pc:sldMkLst>
          <pc:docMk/>
          <pc:sldMk cId="1591237257" sldId="1283"/>
        </pc:sldMkLst>
        <pc:spChg chg="mod">
          <ac:chgData name="Gloriana Carrillo Campos" userId="c9490811-8b3c-4908-821e-39b65b913e1a" providerId="ADAL" clId="{1E5EC8B1-C454-417F-81BC-9B65CF3E7A00}" dt="2020-06-05T17:54:14.413" v="39" actId="14100"/>
          <ac:spMkLst>
            <pc:docMk/>
            <pc:sldMk cId="1591237257" sldId="1283"/>
            <ac:spMk id="3" creationId="{C02AA8F8-1E43-384B-8982-C0BB94049B5C}"/>
          </ac:spMkLst>
        </pc:spChg>
        <pc:spChg chg="mod">
          <ac:chgData name="Gloriana Carrillo Campos" userId="c9490811-8b3c-4908-821e-39b65b913e1a" providerId="ADAL" clId="{1E5EC8B1-C454-417F-81BC-9B65CF3E7A00}" dt="2020-06-05T17:54:28.120" v="42" actId="20577"/>
          <ac:spMkLst>
            <pc:docMk/>
            <pc:sldMk cId="1591237257" sldId="1283"/>
            <ac:spMk id="4" creationId="{696241C1-922A-344A-BE2C-AE4BA89DA6AC}"/>
          </ac:spMkLst>
        </pc:spChg>
        <pc:picChg chg="mod">
          <ac:chgData name="Gloriana Carrillo Campos" userId="c9490811-8b3c-4908-821e-39b65b913e1a" providerId="ADAL" clId="{1E5EC8B1-C454-417F-81BC-9B65CF3E7A00}" dt="2020-06-05T17:53:24.918" v="29" actId="1076"/>
          <ac:picMkLst>
            <pc:docMk/>
            <pc:sldMk cId="1591237257" sldId="1283"/>
            <ac:picMk id="7" creationId="{62F68B85-B729-DD44-817F-ABC3D6756B86}"/>
          </ac:picMkLst>
        </pc:picChg>
      </pc:sldChg>
      <pc:sldChg chg="modSp">
        <pc:chgData name="Gloriana Carrillo Campos" userId="c9490811-8b3c-4908-821e-39b65b913e1a" providerId="ADAL" clId="{1E5EC8B1-C454-417F-81BC-9B65CF3E7A00}" dt="2020-06-05T18:11:01.462" v="48" actId="404"/>
        <pc:sldMkLst>
          <pc:docMk/>
          <pc:sldMk cId="3076110168" sldId="1289"/>
        </pc:sldMkLst>
        <pc:spChg chg="mod">
          <ac:chgData name="Gloriana Carrillo Campos" userId="c9490811-8b3c-4908-821e-39b65b913e1a" providerId="ADAL" clId="{1E5EC8B1-C454-417F-81BC-9B65CF3E7A00}" dt="2020-06-05T18:11:01.462" v="48" actId="404"/>
          <ac:spMkLst>
            <pc:docMk/>
            <pc:sldMk cId="3076110168" sldId="1289"/>
            <ac:spMk id="5" creationId="{5C5089E0-4BB1-3A4A-8FFD-C049A81BAEE1}"/>
          </ac:spMkLst>
        </pc:spChg>
      </pc:sldChg>
      <pc:sldChg chg="modSp">
        <pc:chgData name="Gloriana Carrillo Campos" userId="c9490811-8b3c-4908-821e-39b65b913e1a" providerId="ADAL" clId="{1E5EC8B1-C454-417F-81BC-9B65CF3E7A00}" dt="2020-06-05T18:18:21.042" v="53"/>
        <pc:sldMkLst>
          <pc:docMk/>
          <pc:sldMk cId="3480545501" sldId="1294"/>
        </pc:sldMkLst>
        <pc:spChg chg="mod">
          <ac:chgData name="Gloriana Carrillo Campos" userId="c9490811-8b3c-4908-821e-39b65b913e1a" providerId="ADAL" clId="{1E5EC8B1-C454-417F-81BC-9B65CF3E7A00}" dt="2020-06-05T18:18:21.042" v="53"/>
          <ac:spMkLst>
            <pc:docMk/>
            <pc:sldMk cId="3480545501" sldId="1294"/>
            <ac:spMk id="3" creationId="{C02AA8F8-1E43-384B-8982-C0BB94049B5C}"/>
          </ac:spMkLst>
        </pc:spChg>
      </pc:sldChg>
      <pc:sldChg chg="modSp">
        <pc:chgData name="Gloriana Carrillo Campos" userId="c9490811-8b3c-4908-821e-39b65b913e1a" providerId="ADAL" clId="{1E5EC8B1-C454-417F-81BC-9B65CF3E7A00}" dt="2020-06-05T18:22:57.320" v="55" actId="1076"/>
        <pc:sldMkLst>
          <pc:docMk/>
          <pc:sldMk cId="3348023197" sldId="1296"/>
        </pc:sldMkLst>
        <pc:picChg chg="mod">
          <ac:chgData name="Gloriana Carrillo Campos" userId="c9490811-8b3c-4908-821e-39b65b913e1a" providerId="ADAL" clId="{1E5EC8B1-C454-417F-81BC-9B65CF3E7A00}" dt="2020-06-05T18:22:57.320" v="55" actId="1076"/>
          <ac:picMkLst>
            <pc:docMk/>
            <pc:sldMk cId="3348023197" sldId="1296"/>
            <ac:picMk id="7" creationId="{33C6814C-9D24-4C45-B00F-5EEBE60455BE}"/>
          </ac:picMkLst>
        </pc:picChg>
      </pc:sldChg>
      <pc:sldChg chg="modSp">
        <pc:chgData name="Gloriana Carrillo Campos" userId="c9490811-8b3c-4908-821e-39b65b913e1a" providerId="ADAL" clId="{1E5EC8B1-C454-417F-81BC-9B65CF3E7A00}" dt="2020-06-05T19:48:37.086" v="57" actId="404"/>
        <pc:sldMkLst>
          <pc:docMk/>
          <pc:sldMk cId="4207381853" sldId="1302"/>
        </pc:sldMkLst>
        <pc:spChg chg="mod">
          <ac:chgData name="Gloriana Carrillo Campos" userId="c9490811-8b3c-4908-821e-39b65b913e1a" providerId="ADAL" clId="{1E5EC8B1-C454-417F-81BC-9B65CF3E7A00}" dt="2020-06-05T19:48:37.086" v="57" actId="404"/>
          <ac:spMkLst>
            <pc:docMk/>
            <pc:sldMk cId="4207381853" sldId="1302"/>
            <ac:spMk id="4" creationId="{DC1291EC-E56A-0E4B-BB0E-808FBBE00672}"/>
          </ac:spMkLst>
        </pc:spChg>
      </pc:sldChg>
      <pc:sldChg chg="modSp">
        <pc:chgData name="Gloriana Carrillo Campos" userId="c9490811-8b3c-4908-821e-39b65b913e1a" providerId="ADAL" clId="{1E5EC8B1-C454-417F-81BC-9B65CF3E7A00}" dt="2020-06-05T19:49:15.433" v="59" actId="1076"/>
        <pc:sldMkLst>
          <pc:docMk/>
          <pc:sldMk cId="3579872219" sldId="1303"/>
        </pc:sldMkLst>
        <pc:picChg chg="mod">
          <ac:chgData name="Gloriana Carrillo Campos" userId="c9490811-8b3c-4908-821e-39b65b913e1a" providerId="ADAL" clId="{1E5EC8B1-C454-417F-81BC-9B65CF3E7A00}" dt="2020-06-05T19:49:15.433" v="59" actId="1076"/>
          <ac:picMkLst>
            <pc:docMk/>
            <pc:sldMk cId="3579872219" sldId="1303"/>
            <ac:picMk id="8" creationId="{7C6BC8BC-F35F-6E40-B981-C5E8E05AC342}"/>
          </ac:picMkLst>
        </pc:picChg>
      </pc:sldChg>
      <pc:sldChg chg="modSp">
        <pc:chgData name="Gloriana Carrillo Campos" userId="c9490811-8b3c-4908-821e-39b65b913e1a" providerId="ADAL" clId="{1E5EC8B1-C454-417F-81BC-9B65CF3E7A00}" dt="2020-06-05T19:49:25.450" v="60" actId="1076"/>
        <pc:sldMkLst>
          <pc:docMk/>
          <pc:sldMk cId="76320019" sldId="1304"/>
        </pc:sldMkLst>
        <pc:picChg chg="mod">
          <ac:chgData name="Gloriana Carrillo Campos" userId="c9490811-8b3c-4908-821e-39b65b913e1a" providerId="ADAL" clId="{1E5EC8B1-C454-417F-81BC-9B65CF3E7A00}" dt="2020-06-05T19:49:25.450" v="60" actId="1076"/>
          <ac:picMkLst>
            <pc:docMk/>
            <pc:sldMk cId="76320019" sldId="1304"/>
            <ac:picMk id="7" creationId="{3522ED5B-E959-B644-B3A3-A06AC1023DFD}"/>
          </ac:picMkLst>
        </pc:picChg>
      </pc:sldChg>
      <pc:sldChg chg="modSp">
        <pc:chgData name="Gloriana Carrillo Campos" userId="c9490811-8b3c-4908-821e-39b65b913e1a" providerId="ADAL" clId="{1E5EC8B1-C454-417F-81BC-9B65CF3E7A00}" dt="2020-06-05T19:50:09.239" v="61" actId="255"/>
        <pc:sldMkLst>
          <pc:docMk/>
          <pc:sldMk cId="3376057875" sldId="1307"/>
        </pc:sldMkLst>
        <pc:spChg chg="mod">
          <ac:chgData name="Gloriana Carrillo Campos" userId="c9490811-8b3c-4908-821e-39b65b913e1a" providerId="ADAL" clId="{1E5EC8B1-C454-417F-81BC-9B65CF3E7A00}" dt="2020-06-05T19:50:09.239" v="61" actId="255"/>
          <ac:spMkLst>
            <pc:docMk/>
            <pc:sldMk cId="3376057875" sldId="1307"/>
            <ac:spMk id="5" creationId="{2545CDE8-73E6-5049-B40F-41C9D4B074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2/16/2022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Cisco Networking Academy</a:t>
            </a:r>
          </a:p>
          <a:p>
            <a:pPr rtl="0">
              <a:spcBef>
                <a:spcPts val="0"/>
              </a:spcBef>
            </a:pPr>
            <a:r>
              <a:rPr lang="es-419">
                <a:solidFill>
                  <a:schemeClr val="accent5">
                    <a:lumMod val="40000"/>
                    <a:lumOff val="60000"/>
                  </a:schemeClr>
                </a:solidFill>
              </a:rPr>
              <a:t>Redes Empresariales, Seguridad y Automatización v7.0 (ENSA)</a:t>
            </a:r>
          </a:p>
          <a:p>
            <a:pPr rtl="0">
              <a:spcBef>
                <a:spcPts val="0"/>
              </a:spcBef>
            </a:pPr>
            <a:r>
              <a:rPr lang="es-419">
                <a:solidFill>
                  <a:schemeClr val="accent5">
                    <a:lumMod val="40000"/>
                    <a:lumOff val="60000"/>
                  </a:schemeClr>
                </a:solidFill>
              </a:rPr>
              <a:t>Módulo 13: Virtualización de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solidFill>
                  <a:schemeClr val="accent5">
                    <a:lumMod val="40000"/>
                    <a:lumOff val="60000"/>
                  </a:schemeClr>
                </a:solidFill>
              </a:rPr>
              <a:t>13 - Virtualización de redes</a:t>
            </a:r>
          </a:p>
          <a:p>
            <a:pPr rtl="0"/>
            <a:r>
              <a:rPr lang="es-419">
                <a:solidFill>
                  <a:schemeClr val="accent5">
                    <a:lumMod val="40000"/>
                    <a:lumOff val="60000"/>
                  </a:schemeClr>
                </a:solidFill>
              </a:rPr>
              <a:t>13.2 - Virtualización</a:t>
            </a:r>
          </a:p>
          <a:p>
            <a:pPr rtl="0"/>
            <a:r>
              <a:rPr lang="es-419">
                <a:solidFill>
                  <a:schemeClr val="accent5">
                    <a:lumMod val="40000"/>
                    <a:lumOff val="60000"/>
                  </a:schemeClr>
                </a:solidFill>
              </a:rPr>
              <a:t>13.2.2 - </a:t>
            </a:r>
            <a:r>
              <a:rPr lang="es-419" sz="1200"/>
              <a:t>Servidores dedicados</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410362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solidFill>
                  <a:schemeClr val="accent5">
                    <a:lumMod val="40000"/>
                    <a:lumOff val="60000"/>
                  </a:schemeClr>
                </a:solidFill>
              </a:rPr>
              <a:t>13 - Virtualización de redes</a:t>
            </a:r>
          </a:p>
          <a:p>
            <a:pPr rtl="0"/>
            <a:r>
              <a:rPr lang="es-419">
                <a:solidFill>
                  <a:schemeClr val="accent5">
                    <a:lumMod val="40000"/>
                    <a:lumOff val="60000"/>
                  </a:schemeClr>
                </a:solidFill>
              </a:rPr>
              <a:t>13.2 - Virtualización</a:t>
            </a:r>
          </a:p>
          <a:p>
            <a:pPr rtl="0"/>
            <a:r>
              <a:rPr lang="es-419">
                <a:solidFill>
                  <a:schemeClr val="accent5">
                    <a:lumMod val="40000"/>
                    <a:lumOff val="60000"/>
                  </a:schemeClr>
                </a:solidFill>
              </a:rPr>
              <a:t>13.2.3 - Virtualización de Servidores</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189268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solidFill>
                  <a:schemeClr val="accent5">
                    <a:lumMod val="40000"/>
                    <a:lumOff val="60000"/>
                  </a:schemeClr>
                </a:solidFill>
              </a:rPr>
              <a:t>13 - Virtualización de redes</a:t>
            </a:r>
          </a:p>
          <a:p>
            <a:pPr rtl="0"/>
            <a:r>
              <a:rPr lang="es-419">
                <a:solidFill>
                  <a:schemeClr val="accent5">
                    <a:lumMod val="40000"/>
                    <a:lumOff val="60000"/>
                  </a:schemeClr>
                </a:solidFill>
              </a:rPr>
              <a:t>13.2 - Virtualización</a:t>
            </a:r>
          </a:p>
          <a:p>
            <a:pPr rtl="0"/>
            <a:r>
              <a:rPr lang="es-419">
                <a:solidFill>
                  <a:schemeClr val="accent5">
                    <a:lumMod val="40000"/>
                    <a:lumOff val="60000"/>
                  </a:schemeClr>
                </a:solidFill>
              </a:rPr>
              <a:t>13.2.4 – Ventajas de la Virtualización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371834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solidFill>
                  <a:schemeClr val="accent5">
                    <a:lumMod val="40000"/>
                    <a:lumOff val="60000"/>
                  </a:schemeClr>
                </a:solidFill>
              </a:rPr>
              <a:t>13 - Virtualización de redes</a:t>
            </a:r>
          </a:p>
          <a:p>
            <a:pPr rtl="0"/>
            <a:r>
              <a:rPr lang="es-419">
                <a:solidFill>
                  <a:schemeClr val="accent5">
                    <a:lumMod val="40000"/>
                    <a:lumOff val="60000"/>
                  </a:schemeClr>
                </a:solidFill>
              </a:rPr>
              <a:t>13.2 - Virtualización</a:t>
            </a:r>
          </a:p>
          <a:p>
            <a:pPr rtl="0"/>
            <a:r>
              <a:rPr lang="es-419">
                <a:solidFill>
                  <a:schemeClr val="accent5">
                    <a:lumMod val="40000"/>
                    <a:lumOff val="60000"/>
                  </a:schemeClr>
                </a:solidFill>
              </a:rPr>
              <a:t>13.2.5 - Capas de abstracción</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168875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solidFill>
                  <a:schemeClr val="accent5">
                    <a:lumMod val="40000"/>
                    <a:lumOff val="60000"/>
                  </a:schemeClr>
                </a:solidFill>
              </a:rPr>
              <a:t>13 - Virtualización de redes</a:t>
            </a:r>
          </a:p>
          <a:p>
            <a:pPr rtl="0"/>
            <a:r>
              <a:rPr lang="es-419">
                <a:solidFill>
                  <a:schemeClr val="accent5">
                    <a:lumMod val="40000"/>
                    <a:lumOff val="60000"/>
                  </a:schemeClr>
                </a:solidFill>
              </a:rPr>
              <a:t>13.2 - Virtualización</a:t>
            </a:r>
          </a:p>
          <a:p>
            <a:pPr rtl="0"/>
            <a:r>
              <a:rPr lang="es-419">
                <a:solidFill>
                  <a:schemeClr val="accent5">
                    <a:lumMod val="40000"/>
                    <a:lumOff val="60000"/>
                  </a:schemeClr>
                </a:solidFill>
              </a:rPr>
              <a:t>13.2.6 -Hypervisors Tipo 2</a:t>
            </a:r>
          </a:p>
          <a:p>
            <a:pPr rtl="0"/>
            <a:r>
              <a:rPr lang="es-419">
                <a:solidFill>
                  <a:schemeClr val="accent5">
                    <a:lumMod val="40000"/>
                    <a:lumOff val="60000"/>
                  </a:schemeClr>
                </a:solidFill>
              </a:rPr>
              <a:t>13.2.7 Verifique su comprensión: Virtualización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3592559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13.3 - Infraestructura de red virtual</a:t>
            </a:r>
          </a:p>
        </p:txBody>
      </p:sp>
      <p:sp>
        <p:nvSpPr>
          <p:cNvPr id="4" name="Slide Number Placeholder 3"/>
          <p:cNvSpPr>
            <a:spLocks noGrp="1"/>
          </p:cNvSpPr>
          <p:nvPr>
            <p:ph type="sldNum" sz="quarter" idx="10"/>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13.3 - Infraestructura de red virtual</a:t>
            </a:r>
          </a:p>
          <a:p>
            <a:pPr rtl="0"/>
            <a:r>
              <a:rPr lang="es-419" sz="1200"/>
              <a:t>13.3.1 -Hypervisor Tipo 1</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36563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13.3 - Infraestructura de red virtual</a:t>
            </a:r>
          </a:p>
          <a:p>
            <a:pPr rtl="0"/>
            <a:r>
              <a:rPr lang="es-419" sz="1200"/>
              <a:t>13.3.2 – Instalación de una VM en un Hypervisor</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1992246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13.3 - Infraestructura de red virtual</a:t>
            </a:r>
          </a:p>
          <a:p>
            <a:pPr rtl="0"/>
            <a:r>
              <a:rPr lang="es-419" sz="1200"/>
              <a:t>13.3.3 - La complejidad de la virtualización de redes</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191555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13.3 - Infraestructura de red virtual</a:t>
            </a:r>
          </a:p>
          <a:p>
            <a:pPr rtl="0"/>
            <a:r>
              <a:rPr lang="es-419" sz="1200"/>
              <a:t>13.3.3 - La Complejidad de la Virtualización de Red</a:t>
            </a:r>
          </a:p>
          <a:p>
            <a:pPr rtl="0"/>
            <a:r>
              <a:rPr lang="es-419" sz="1200"/>
              <a:t>13.3.4 - Compruebe su comprensión - Infraestructura de red virtual</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210400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13.4 - Redes definidas por software</a:t>
            </a:r>
          </a:p>
        </p:txBody>
      </p:sp>
      <p:sp>
        <p:nvSpPr>
          <p:cNvPr id="4" name="Slide Number Placeholder 3"/>
          <p:cNvSpPr>
            <a:spLocks noGrp="1"/>
          </p:cNvSpPr>
          <p:nvPr>
            <p:ph type="sldNum" sz="quarter" idx="10"/>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266838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13.4 - Redes definidas por software</a:t>
            </a:r>
          </a:p>
          <a:p>
            <a:pPr rtl="0"/>
            <a:r>
              <a:rPr lang="es-419"/>
              <a:t>13.4.1 - </a:t>
            </a:r>
            <a:r>
              <a:rPr lang="es-419" sz="1200"/>
              <a:t>Video - Redes definidas por software</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3463350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13.4 - Redes definidas por software</a:t>
            </a:r>
          </a:p>
          <a:p>
            <a:pPr rtl="0"/>
            <a:r>
              <a:rPr lang="es-419"/>
              <a:t>13.4.2 - Plano de control y plano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262072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13.4 - Redes definidas por software</a:t>
            </a:r>
          </a:p>
          <a:p>
            <a:pPr rtl="0"/>
            <a:r>
              <a:rPr lang="es-419"/>
              <a:t>13.4.2 – Plano de control y plano de datos (continuación)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1048108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13.4 - Redes definidas por software</a:t>
            </a:r>
          </a:p>
          <a:p>
            <a:pPr rtl="0"/>
            <a:r>
              <a:rPr lang="es-419"/>
              <a:t>13.4.2 – Plano de control y plano de datos (continuación)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2985334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13.4 - Redes definidas por software</a:t>
            </a:r>
          </a:p>
          <a:p>
            <a:pPr rtl="0"/>
            <a:r>
              <a:rPr lang="es-419"/>
              <a:t>13.4.3 - </a:t>
            </a:r>
            <a:r>
              <a:rPr lang="es-419" sz="1200"/>
              <a:t>Tecnologías de virtualización de red</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550059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13.4 - Redes definidas por software</a:t>
            </a:r>
          </a:p>
          <a:p>
            <a:pPr rtl="0"/>
            <a:r>
              <a:rPr lang="es-419"/>
              <a:t>13.4.3 - </a:t>
            </a:r>
            <a:r>
              <a:rPr lang="es-419" sz="1200"/>
              <a:t>Tecnologías de virtualización de red (continuación) </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1016275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13.4 - Redes definidas por software</a:t>
            </a:r>
          </a:p>
          <a:p>
            <a:pPr rtl="0"/>
            <a:r>
              <a:rPr lang="es-419"/>
              <a:t>13.4.4 - </a:t>
            </a:r>
            <a:r>
              <a:rPr lang="es-419" sz="1200"/>
              <a:t>Traditional and SDN Architectures</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1714125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13.4 - Redes definidas por software</a:t>
            </a:r>
          </a:p>
          <a:p>
            <a:pPr rtl="0"/>
            <a:r>
              <a:rPr lang="es-419"/>
              <a:t>13.4.4 - </a:t>
            </a:r>
            <a:r>
              <a:rPr lang="es-419" sz="1200"/>
              <a:t>Arquitecturas tradicionales y de SDN (Continuación)</a:t>
            </a:r>
          </a:p>
          <a:p>
            <a:pPr rtl="0"/>
            <a:r>
              <a:rPr lang="es-419" sz="1200"/>
              <a:t>13.4.5 - Compruebe su comprensión - Redes definidas por software</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3461847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210088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13.1 Computación en la Nube</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13.5.1 - </a:t>
            </a:r>
            <a:r>
              <a:rPr lang="es-419" sz="1200"/>
              <a:t>Controlador de SDN y operaciones</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369308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13.5.1 -</a:t>
            </a:r>
            <a:r>
              <a:rPr lang="es-419" sz="1200"/>
              <a:t>Controlador de SDN y operaciones (Continuación)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1210670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13.5.2 - Vídeo - Cisco ACI</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3441864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13.5.3 – Componentes principales de ACI</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396302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13.5.3 - Componentes principales de ACI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888355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13.5.4 - </a:t>
            </a:r>
            <a:r>
              <a:rPr lang="es-419" sz="1200"/>
              <a:t>Topología Spine-Leaf </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443266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13.5.5 - Tipos SDN</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3031935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13.5.5 – Tipos de SDN (continuación)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2103165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13.5.5 – Tipos de SDN (continuación)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p14="http://schemas.microsoft.com/office/powerpoint/2010/main" xmlns="" val="3576270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13.5.6 – Funciones de APIC-EM</a:t>
            </a:r>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p14="http://schemas.microsoft.com/office/powerpoint/2010/main" xmlns="" val="1850094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13.1 Computación en la Nube</a:t>
            </a:r>
          </a:p>
          <a:p>
            <a:pPr rtl="0"/>
            <a:r>
              <a:rPr lang="es-419"/>
              <a:t>13.1.2 – Descripción general de la nube</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2464304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13.5 - Controladores</a:t>
            </a:r>
          </a:p>
          <a:p>
            <a:pPr rtl="0"/>
            <a:r>
              <a:rPr lang="es-419"/>
              <a:t>13.5.7 - Seguimento de Rita de APIC-EM </a:t>
            </a:r>
          </a:p>
          <a:p>
            <a:pPr rtl="0"/>
            <a:r>
              <a:rPr lang="es-419"/>
              <a:t>13.5.8 - Compruebe su comprensión - Controladores</a:t>
            </a:r>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p14="http://schemas.microsoft.com/office/powerpoint/2010/main" xmlns="" val="39750518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13.6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41</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13.6 Módulo de Práctica y Cuestionario</a:t>
            </a:r>
          </a:p>
          <a:p>
            <a:pPr rtl="0"/>
            <a:r>
              <a:rPr lang="es-419"/>
              <a:t>13.6.1 - Lab - : Instalación de una máquina virtual Linux y exploración de la GUI</a:t>
            </a:r>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p14="http://schemas.microsoft.com/office/powerpoint/2010/main" xmlns="" val="24622931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43</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44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13.1 Computación en la Nube</a:t>
            </a:r>
          </a:p>
          <a:p>
            <a:pPr rtl="0"/>
            <a:r>
              <a:rPr lang="es-419"/>
              <a:t>13.1.3 Servicios en la nube</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226272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13.1 Computación en la Nube</a:t>
            </a:r>
          </a:p>
          <a:p>
            <a:pPr rtl="0"/>
            <a:r>
              <a:rPr lang="es-419"/>
              <a:t>13.1.4 Modelos de nube</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325493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13.1 Computación en la Nube</a:t>
            </a:r>
          </a:p>
          <a:p>
            <a:pPr rtl="0"/>
            <a:r>
              <a:rPr lang="es-419"/>
              <a:t>13.1.5 </a:t>
            </a:r>
            <a:r>
              <a:rPr lang="es-419" sz="1200"/>
              <a:t>Computación en la Nube versus Centro de Datos</a:t>
            </a:r>
          </a:p>
          <a:p>
            <a:pPr rtl="0"/>
            <a:r>
              <a:rPr lang="es-419" sz="1200"/>
              <a:t>13.1.6 - Compruebe su entendimiento - Computación en la nube</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3257497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13 - Virtualización de redes</a:t>
            </a:r>
          </a:p>
          <a:p>
            <a:pPr rtl="0"/>
            <a:r>
              <a:rPr lang="es-419"/>
              <a:t>13.2 - Virtualización</a:t>
            </a:r>
          </a:p>
        </p:txBody>
      </p:sp>
      <p:sp>
        <p:nvSpPr>
          <p:cNvPr id="4" name="Slide Number Placeholder 3"/>
          <p:cNvSpPr>
            <a:spLocks noGrp="1"/>
          </p:cNvSpPr>
          <p:nvPr>
            <p:ph type="sldNum" sz="quarter" idx="10"/>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solidFill>
                  <a:schemeClr val="accent5">
                    <a:lumMod val="40000"/>
                    <a:lumOff val="60000"/>
                  </a:schemeClr>
                </a:solidFill>
              </a:rPr>
              <a:t>13 - Virtualización de redes</a:t>
            </a:r>
          </a:p>
          <a:p>
            <a:pPr rtl="0"/>
            <a:r>
              <a:rPr lang="es-419">
                <a:solidFill>
                  <a:schemeClr val="accent5">
                    <a:lumMod val="40000"/>
                    <a:lumOff val="60000"/>
                  </a:schemeClr>
                </a:solidFill>
              </a:rPr>
              <a:t>13.2 - Virtualización</a:t>
            </a:r>
          </a:p>
          <a:p>
            <a:pPr rtl="0"/>
            <a:r>
              <a:rPr lang="es-419">
                <a:solidFill>
                  <a:schemeClr val="accent5">
                    <a:lumMod val="40000"/>
                    <a:lumOff val="60000"/>
                  </a:schemeClr>
                </a:solidFill>
              </a:rPr>
              <a:t>13.2.1 - </a:t>
            </a:r>
            <a:r>
              <a:rPr lang="es-419" sz="1200"/>
              <a:t>Computación en la Nube y Virtualización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2949022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13: Virtualización de Red</a:t>
            </a:r>
          </a:p>
        </p:txBody>
      </p:sp>
      <p:sp>
        <p:nvSpPr>
          <p:cNvPr id="7" name="Subtitle 6"/>
          <p:cNvSpPr>
            <a:spLocks noGrp="1"/>
          </p:cNvSpPr>
          <p:nvPr>
            <p:ph type="subTitle" idx="1"/>
          </p:nvPr>
        </p:nvSpPr>
        <p:spPr>
          <a:xfrm>
            <a:off x="469496" y="3809526"/>
            <a:ext cx="3804791" cy="902174"/>
          </a:xfrm>
        </p:spPr>
        <p:txBody>
          <a:bodyPr/>
          <a:lstStyle/>
          <a:p>
            <a:pPr rtl="0">
              <a:spcBef>
                <a:spcPts val="0"/>
              </a:spcBef>
            </a:pPr>
            <a:r>
              <a:rPr lang="es-419">
                <a:solidFill>
                  <a:schemeClr val="accent5">
                    <a:lumMod val="40000"/>
                    <a:lumOff val="60000"/>
                  </a:schemeClr>
                </a:solidFill>
              </a:rPr>
              <a:t>Redes Empresariales, Seguridad y Automatización v7.0</a:t>
            </a:r>
          </a:p>
          <a:p>
            <a:pPr rtl="0">
              <a:spcBef>
                <a:spcPts val="0"/>
              </a:spcBef>
            </a:pPr>
            <a:r>
              <a:rPr lang="es-419">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540000"/>
          </a:xfrm>
        </p:spPr>
        <p:txBody>
          <a:bodyPr/>
          <a:lstStyle/>
          <a:p>
            <a:pPr rtl="0"/>
            <a:r>
              <a:rPr lang="es-419" sz="2400" dirty="0"/>
              <a:t>Virtualización Servidores dedicados</a:t>
            </a:r>
          </a:p>
        </p:txBody>
      </p:sp>
      <p:sp>
        <p:nvSpPr>
          <p:cNvPr id="4" name="Content Placeholder 3">
            <a:extLst>
              <a:ext uri="{FF2B5EF4-FFF2-40B4-BE49-F238E27FC236}">
                <a16:creationId xmlns:a16="http://schemas.microsoft.com/office/drawing/2014/main" xmlns="" id="{696241C1-922A-344A-BE2C-AE4BA89DA6AC}"/>
              </a:ext>
            </a:extLst>
          </p:cNvPr>
          <p:cNvSpPr>
            <a:spLocks noGrp="1"/>
          </p:cNvSpPr>
          <p:nvPr>
            <p:ph idx="1"/>
          </p:nvPr>
        </p:nvSpPr>
        <p:spPr>
          <a:xfrm>
            <a:off x="474662" y="540001"/>
            <a:ext cx="4241457" cy="3990018"/>
          </a:xfrm>
        </p:spPr>
        <p:txBody>
          <a:bodyPr/>
          <a:lstStyle/>
          <a:p>
            <a:pPr marL="0" indent="0" algn="l" rtl="0"/>
            <a:r>
              <a:rPr lang="es-419" sz="1300" dirty="0">
                <a:solidFill>
                  <a:srgbClr val="000000"/>
                </a:solidFill>
              </a:rPr>
              <a:t>Antes, los servidores empresariales estaban formados por un sistema operativo (SO) de servidor, como Windows Server o Linux Server, instalado en hardware específico. Toda la RAM, la potencia de procesamiento y todo el espacio del disco duro de un servidor se dedicaban al servicio proporcionado (por ejemplo, red, servicios de correo electrónico, </a:t>
            </a:r>
            <a:r>
              <a:rPr lang="es-419" sz="1300" dirty="0" err="1">
                <a:solidFill>
                  <a:srgbClr val="000000"/>
                </a:solidFill>
              </a:rPr>
              <a:t>etc</a:t>
            </a:r>
            <a:r>
              <a:rPr lang="es-419" sz="1300" dirty="0">
                <a:solidFill>
                  <a:srgbClr val="000000"/>
                </a:solidFill>
              </a:rPr>
              <a:t>).</a:t>
            </a:r>
          </a:p>
          <a:p>
            <a:pPr marL="342900" indent="-342900" algn="l" rtl="0">
              <a:buFont typeface="Arial" panose="020B0604020202020204" pitchFamily="34" charset="0"/>
              <a:buChar char="•"/>
            </a:pPr>
            <a:r>
              <a:rPr lang="es-419" sz="1300" dirty="0">
                <a:solidFill>
                  <a:srgbClr val="000000"/>
                </a:solidFill>
              </a:rPr>
              <a:t>El principal problema con esta configuración es que cuando falla un componente, el servicio proporcionado por este servidor no se encuentra disponible. Esto se conoce como punto único de falla. </a:t>
            </a:r>
          </a:p>
          <a:p>
            <a:pPr marL="342900" indent="-342900" algn="l" rtl="0">
              <a:buFont typeface="Arial" panose="020B0604020202020204" pitchFamily="34" charset="0"/>
              <a:buChar char="•"/>
            </a:pPr>
            <a:r>
              <a:rPr lang="es-419" sz="1300" dirty="0">
                <a:solidFill>
                  <a:srgbClr val="000000"/>
                </a:solidFill>
              </a:rPr>
              <a:t>Por lo general, los servidores dedicados estaban </a:t>
            </a:r>
            <a:r>
              <a:rPr lang="es-419" sz="1300" dirty="0" err="1">
                <a:solidFill>
                  <a:srgbClr val="000000"/>
                </a:solidFill>
              </a:rPr>
              <a:t>sub-utilizados</a:t>
            </a:r>
            <a:r>
              <a:rPr lang="es-419" sz="1300" dirty="0">
                <a:solidFill>
                  <a:srgbClr val="000000"/>
                </a:solidFill>
              </a:rPr>
              <a:t>. A menudo, los servidores dedicados estaban inactivos durante largos períodos de tiempo, esperando hasta que hubiera una necesidad de ofrecer un servicio específico que estos proporcionaban. Estos servidores malgastaban energía y ocupaban más espacio del que estaba garantizado por la cantidad de servicio. Esto se conoce como proliferación de servidores.</a:t>
            </a:r>
          </a:p>
        </p:txBody>
      </p:sp>
      <p:pic>
        <p:nvPicPr>
          <p:cNvPr id="7" name="Picture 6">
            <a:extLst>
              <a:ext uri="{FF2B5EF4-FFF2-40B4-BE49-F238E27FC236}">
                <a16:creationId xmlns:a16="http://schemas.microsoft.com/office/drawing/2014/main" xmlns="" id="{62F68B85-B729-DD44-817F-ABC3D6756B86}"/>
              </a:ext>
            </a:extLst>
          </p:cNvPr>
          <p:cNvPicPr>
            <a:picLocks noChangeAspect="1"/>
          </p:cNvPicPr>
          <p:nvPr/>
        </p:nvPicPr>
        <p:blipFill>
          <a:blip r:embed="rId4"/>
          <a:stretch>
            <a:fillRect/>
          </a:stretch>
        </p:blipFill>
        <p:spPr>
          <a:xfrm>
            <a:off x="4716119" y="1240013"/>
            <a:ext cx="4321351" cy="2663474"/>
          </a:xfrm>
          <a:prstGeom prst="rect">
            <a:avLst/>
          </a:prstGeom>
        </p:spPr>
      </p:pic>
    </p:spTree>
    <p:custDataLst>
      <p:tags r:id="rId1"/>
    </p:custDataLst>
    <p:extLst>
      <p:ext uri="{BB962C8B-B14F-4D97-AF65-F5344CB8AC3E}">
        <p14:creationId xmlns:p14="http://schemas.microsoft.com/office/powerpoint/2010/main" xmlns="" val="15912372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Virtualización</a:t>
            </a:r>
            <a:r>
              <a:rPr lang="en-US" dirty="0"/>
              <a:t/>
            </a:r>
            <a:br>
              <a:rPr lang="en-US" dirty="0"/>
            </a:br>
            <a:r>
              <a:rPr lang="es-419" sz="2400"/>
              <a:t>Virtualización de servidores</a:t>
            </a:r>
          </a:p>
        </p:txBody>
      </p:sp>
      <p:sp>
        <p:nvSpPr>
          <p:cNvPr id="5" name="Content Placeholder 4">
            <a:extLst>
              <a:ext uri="{FF2B5EF4-FFF2-40B4-BE49-F238E27FC236}">
                <a16:creationId xmlns:a16="http://schemas.microsoft.com/office/drawing/2014/main" xmlns="" id="{B6AFB417-21AE-E04B-A264-F46D3B63D56E}"/>
              </a:ext>
            </a:extLst>
          </p:cNvPr>
          <p:cNvSpPr>
            <a:spLocks noGrp="1"/>
          </p:cNvSpPr>
          <p:nvPr>
            <p:ph idx="1"/>
          </p:nvPr>
        </p:nvSpPr>
        <p:spPr>
          <a:xfrm>
            <a:off x="474662" y="731837"/>
            <a:ext cx="4458581" cy="3689897"/>
          </a:xfrm>
        </p:spPr>
        <p:txBody>
          <a:bodyPr/>
          <a:lstStyle/>
          <a:p>
            <a:pPr marL="342900" indent="-342900" algn="l" rtl="0">
              <a:buFont typeface="Arial" panose="020B0604020202020204" pitchFamily="34" charset="0"/>
              <a:buChar char="•"/>
            </a:pPr>
            <a:r>
              <a:rPr lang="es-419" sz="1600">
                <a:solidFill>
                  <a:srgbClr val="000000"/>
                </a:solidFill>
              </a:rPr>
              <a:t>La virtualización de servidores saca provecho de los recursos inactivos y consolida el número de servidores requeridos. Esto también permite que múltiples sistemas operativos existan en una sola plataforma de hardware.</a:t>
            </a:r>
          </a:p>
          <a:p>
            <a:pPr marL="342900" indent="-342900" algn="l" rtl="0">
              <a:buFont typeface="Arial" panose="020B0604020202020204" pitchFamily="34" charset="0"/>
              <a:buChar char="•"/>
            </a:pPr>
            <a:r>
              <a:rPr lang="es-419" sz="1600">
                <a:solidFill>
                  <a:srgbClr val="000000"/>
                </a:solidFill>
              </a:rPr>
              <a:t>El uso de la virtualización normalmente incluye redundancia para brindar protección desde un punto único de falla.</a:t>
            </a:r>
          </a:p>
          <a:p>
            <a:pPr marL="342900" indent="-342900" algn="l" rtl="0">
              <a:buFont typeface="Arial" panose="020B0604020202020204" pitchFamily="34" charset="0"/>
              <a:buChar char="•"/>
            </a:pPr>
            <a:r>
              <a:rPr lang="es-419" sz="1600">
                <a:solidFill>
                  <a:srgbClr val="000000"/>
                </a:solidFill>
              </a:rPr>
              <a:t>El Hypervisor es un programa, un firmware o un hardware que suma una capa de abstracción a la parte superior del hardware físico real. La capa de abstracción se utiliza para crear máquinas virtuales que tienen acceso a todo el hardware de la máquina física, como CPU, memoria, controladores de disco y NIC.</a:t>
            </a:r>
          </a:p>
        </p:txBody>
      </p:sp>
      <p:pic>
        <p:nvPicPr>
          <p:cNvPr id="8" name="Picture 7">
            <a:extLst>
              <a:ext uri="{FF2B5EF4-FFF2-40B4-BE49-F238E27FC236}">
                <a16:creationId xmlns:a16="http://schemas.microsoft.com/office/drawing/2014/main" xmlns="" id="{BA77E84A-2A27-9B4A-B4F6-A244FC3A15AC}"/>
              </a:ext>
            </a:extLst>
          </p:cNvPr>
          <p:cNvPicPr>
            <a:picLocks noChangeAspect="1"/>
          </p:cNvPicPr>
          <p:nvPr/>
        </p:nvPicPr>
        <p:blipFill>
          <a:blip r:embed="rId4"/>
          <a:stretch>
            <a:fillRect/>
          </a:stretch>
        </p:blipFill>
        <p:spPr>
          <a:xfrm>
            <a:off x="5295989" y="1102520"/>
            <a:ext cx="3520634" cy="2948531"/>
          </a:xfrm>
          <a:prstGeom prst="rect">
            <a:avLst/>
          </a:prstGeom>
        </p:spPr>
      </p:pic>
    </p:spTree>
    <p:custDataLst>
      <p:tags r:id="rId1"/>
    </p:custDataLst>
    <p:extLst>
      <p:ext uri="{BB962C8B-B14F-4D97-AF65-F5344CB8AC3E}">
        <p14:creationId xmlns:p14="http://schemas.microsoft.com/office/powerpoint/2010/main" xmlns="" val="24979838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Virtualización</a:t>
            </a:r>
            <a:r>
              <a:rPr lang="en-US" dirty="0"/>
              <a:t/>
            </a:r>
            <a:br>
              <a:rPr lang="en-US" dirty="0"/>
            </a:br>
            <a:r>
              <a:rPr lang="es-419" sz="2400"/>
              <a:t>Ventajas de la virtualización de servidores</a:t>
            </a:r>
          </a:p>
        </p:txBody>
      </p:sp>
      <p:sp>
        <p:nvSpPr>
          <p:cNvPr id="4" name="Content Placeholder 3">
            <a:extLst>
              <a:ext uri="{FF2B5EF4-FFF2-40B4-BE49-F238E27FC236}">
                <a16:creationId xmlns:a16="http://schemas.microsoft.com/office/drawing/2014/main" xmlns="" id="{4036AB3A-3BD7-6D4B-BD39-7A0683AA9FB1}"/>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Una de las ventajas más importantes de la virtualización es un menor costo total:</a:t>
            </a:r>
          </a:p>
          <a:p>
            <a:pPr marL="342900" indent="-342900" algn="l" rtl="0">
              <a:buFont typeface="Arial" panose="020B0604020202020204" pitchFamily="34" charset="0"/>
              <a:buChar char="•"/>
            </a:pPr>
            <a:r>
              <a:rPr lang="es-419" sz="1600">
                <a:solidFill>
                  <a:srgbClr val="000000"/>
                </a:solidFill>
              </a:rPr>
              <a:t>Se requieren menos equipos</a:t>
            </a:r>
          </a:p>
          <a:p>
            <a:pPr marL="342900" indent="-342900" algn="l" rtl="0">
              <a:buFont typeface="Arial" panose="020B0604020202020204" pitchFamily="34" charset="0"/>
              <a:buChar char="•"/>
            </a:pPr>
            <a:r>
              <a:rPr lang="es-419" sz="1600">
                <a:solidFill>
                  <a:srgbClr val="000000"/>
                </a:solidFill>
              </a:rPr>
              <a:t>Se consume menos energía </a:t>
            </a:r>
          </a:p>
          <a:p>
            <a:pPr marL="342900" indent="-342900" algn="l" rtl="0">
              <a:buFont typeface="Arial" panose="020B0604020202020204" pitchFamily="34" charset="0"/>
              <a:buChar char="•"/>
            </a:pPr>
            <a:r>
              <a:rPr lang="es-419" sz="1600">
                <a:solidFill>
                  <a:srgbClr val="000000"/>
                </a:solidFill>
              </a:rPr>
              <a:t>Se requiere menos espacio </a:t>
            </a:r>
          </a:p>
          <a:p>
            <a:pPr marL="0" indent="0" algn="l"/>
            <a:endParaRPr lang="en-US" sz="1600" dirty="0">
              <a:solidFill>
                <a:srgbClr val="000000"/>
              </a:solidFill>
            </a:endParaRPr>
          </a:p>
          <a:p>
            <a:pPr marL="0" indent="0" algn="l" rtl="0"/>
            <a:r>
              <a:rPr lang="es-419" sz="1600">
                <a:solidFill>
                  <a:srgbClr val="000000"/>
                </a:solidFill>
              </a:rPr>
              <a:t>Estos son los beneficios adicionales de la virtualización:</a:t>
            </a:r>
          </a:p>
          <a:p>
            <a:pPr marL="342900" indent="-342900" algn="l" rtl="0">
              <a:buFont typeface="Arial" panose="020B0604020202020204" pitchFamily="34" charset="0"/>
              <a:buChar char="•"/>
            </a:pPr>
            <a:r>
              <a:rPr lang="es-419" sz="1600">
                <a:solidFill>
                  <a:srgbClr val="000000"/>
                </a:solidFill>
              </a:rPr>
              <a:t>Facilita la creacion de prototipos</a:t>
            </a:r>
          </a:p>
          <a:p>
            <a:pPr marL="342900" indent="-342900" algn="l" rtl="0">
              <a:buFont typeface="Arial" panose="020B0604020202020204" pitchFamily="34" charset="0"/>
              <a:buChar char="•"/>
            </a:pPr>
            <a:r>
              <a:rPr lang="es-419" sz="1600">
                <a:solidFill>
                  <a:srgbClr val="000000"/>
                </a:solidFill>
              </a:rPr>
              <a:t>Provisionamiento más rápido de servidores</a:t>
            </a:r>
          </a:p>
          <a:p>
            <a:pPr marL="342900" indent="-342900" algn="l" rtl="0">
              <a:buFont typeface="Arial" panose="020B0604020202020204" pitchFamily="34" charset="0"/>
              <a:buChar char="•"/>
            </a:pPr>
            <a:r>
              <a:rPr lang="es-419" sz="1600">
                <a:solidFill>
                  <a:srgbClr val="000000"/>
                </a:solidFill>
              </a:rPr>
              <a:t>Incremento del tiempo de actividad del servidor </a:t>
            </a:r>
          </a:p>
          <a:p>
            <a:pPr marL="342900" indent="-342900" algn="l" rtl="0">
              <a:buFont typeface="Arial" panose="020B0604020202020204" pitchFamily="34" charset="0"/>
              <a:buChar char="•"/>
            </a:pPr>
            <a:r>
              <a:rPr lang="es-419" sz="1600">
                <a:solidFill>
                  <a:srgbClr val="000000"/>
                </a:solidFill>
              </a:rPr>
              <a:t>Mejor recuperación tras desastres</a:t>
            </a:r>
          </a:p>
          <a:p>
            <a:pPr marL="342900" indent="-342900" algn="l" rtl="0">
              <a:buFont typeface="Arial" panose="020B0604020202020204" pitchFamily="34" charset="0"/>
              <a:buChar char="•"/>
            </a:pPr>
            <a:r>
              <a:rPr lang="es-419" sz="1600">
                <a:solidFill>
                  <a:srgbClr val="000000"/>
                </a:solidFill>
              </a:rPr>
              <a:t>Soporte heredado (Legacy)</a:t>
            </a:r>
          </a:p>
        </p:txBody>
      </p:sp>
    </p:spTree>
    <p:custDataLst>
      <p:tags r:id="rId1"/>
    </p:custDataLst>
    <p:extLst>
      <p:ext uri="{BB962C8B-B14F-4D97-AF65-F5344CB8AC3E}">
        <p14:creationId xmlns:p14="http://schemas.microsoft.com/office/powerpoint/2010/main" xmlns="" val="33135505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Virtualización </a:t>
            </a:r>
            <a:r>
              <a:rPr lang="en-US" dirty="0"/>
              <a:t/>
            </a:r>
            <a:br>
              <a:rPr lang="en-US" dirty="0"/>
            </a:br>
            <a:r>
              <a:rPr lang="es-419" sz="2400"/>
              <a:t>Capas de abstracción</a:t>
            </a:r>
          </a:p>
        </p:txBody>
      </p:sp>
      <p:sp>
        <p:nvSpPr>
          <p:cNvPr id="5" name="Content Placeholder 4">
            <a:extLst>
              <a:ext uri="{FF2B5EF4-FFF2-40B4-BE49-F238E27FC236}">
                <a16:creationId xmlns:a16="http://schemas.microsoft.com/office/drawing/2014/main" xmlns="" id="{461F629C-D9D2-7846-A0F4-E7582E9EA952}"/>
              </a:ext>
            </a:extLst>
          </p:cNvPr>
          <p:cNvSpPr>
            <a:spLocks noGrp="1"/>
          </p:cNvSpPr>
          <p:nvPr>
            <p:ph idx="1"/>
          </p:nvPr>
        </p:nvSpPr>
        <p:spPr>
          <a:xfrm>
            <a:off x="474662" y="731837"/>
            <a:ext cx="8280057" cy="1675697"/>
          </a:xfrm>
        </p:spPr>
        <p:txBody>
          <a:bodyPr/>
          <a:lstStyle/>
          <a:p>
            <a:pPr marL="0" indent="0" algn="l" rtl="0"/>
            <a:r>
              <a:rPr lang="es-419" sz="1600">
                <a:solidFill>
                  <a:srgbClr val="000000"/>
                </a:solidFill>
              </a:rPr>
              <a:t>Un sistema informático consta de las siguientes capas de abstracción: aplicaciones, SO, firmware y hardware.</a:t>
            </a:r>
          </a:p>
          <a:p>
            <a:pPr marL="342900" indent="-342900" algn="l" rtl="0">
              <a:buFont typeface="Arial" panose="020B0604020202020204" pitchFamily="34" charset="0"/>
              <a:buChar char="•"/>
            </a:pPr>
            <a:r>
              <a:rPr lang="es-419" sz="1600">
                <a:solidFill>
                  <a:srgbClr val="000000"/>
                </a:solidFill>
              </a:rPr>
              <a:t>En cada una de estas capas de abstracción, se utiliza algún tipo de código de programación como interfaz entre la capa inferior y la capa superior. </a:t>
            </a:r>
          </a:p>
          <a:p>
            <a:pPr marL="342900" indent="-342900" algn="l" rtl="0">
              <a:buFont typeface="Arial" panose="020B0604020202020204" pitchFamily="34" charset="0"/>
              <a:buChar char="•"/>
            </a:pPr>
            <a:r>
              <a:rPr lang="es-419" sz="1600">
                <a:solidFill>
                  <a:srgbClr val="000000"/>
                </a:solidFill>
              </a:rPr>
              <a:t>Un hypervisor se instala entre el firmware y el OS. El hypervisor puede admitir varias instancias de SO.</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xmlns="" id="{05271C7E-3E3E-454E-BCD8-12915D4B4DA0}"/>
              </a:ext>
            </a:extLst>
          </p:cNvPr>
          <p:cNvPicPr>
            <a:picLocks noChangeAspect="1"/>
          </p:cNvPicPr>
          <p:nvPr/>
        </p:nvPicPr>
        <p:blipFill>
          <a:blip r:embed="rId4"/>
          <a:stretch>
            <a:fillRect/>
          </a:stretch>
        </p:blipFill>
        <p:spPr>
          <a:xfrm>
            <a:off x="1366044" y="2528638"/>
            <a:ext cx="2806700" cy="2252912"/>
          </a:xfrm>
          <a:prstGeom prst="rect">
            <a:avLst/>
          </a:prstGeom>
        </p:spPr>
      </p:pic>
      <p:pic>
        <p:nvPicPr>
          <p:cNvPr id="8" name="Picture 7">
            <a:extLst>
              <a:ext uri="{FF2B5EF4-FFF2-40B4-BE49-F238E27FC236}">
                <a16:creationId xmlns:a16="http://schemas.microsoft.com/office/drawing/2014/main" xmlns="" id="{7B9922E1-407C-164F-B52E-86B0F6C3CBF3}"/>
              </a:ext>
            </a:extLst>
          </p:cNvPr>
          <p:cNvPicPr>
            <a:picLocks noChangeAspect="1"/>
          </p:cNvPicPr>
          <p:nvPr/>
        </p:nvPicPr>
        <p:blipFill>
          <a:blip r:embed="rId5"/>
          <a:stretch>
            <a:fillRect/>
          </a:stretch>
        </p:blipFill>
        <p:spPr>
          <a:xfrm>
            <a:off x="4563710" y="2571750"/>
            <a:ext cx="2806700" cy="2209800"/>
          </a:xfrm>
          <a:prstGeom prst="rect">
            <a:avLst/>
          </a:prstGeom>
        </p:spPr>
      </p:pic>
    </p:spTree>
    <p:custDataLst>
      <p:tags r:id="rId1"/>
    </p:custDataLst>
    <p:extLst>
      <p:ext uri="{BB962C8B-B14F-4D97-AF65-F5344CB8AC3E}">
        <p14:creationId xmlns:p14="http://schemas.microsoft.com/office/powerpoint/2010/main" xmlns="" val="334332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Virtualización</a:t>
            </a:r>
            <a:r>
              <a:rPr lang="en-US" dirty="0"/>
              <a:t/>
            </a:r>
            <a:br>
              <a:rPr lang="en-US" dirty="0"/>
            </a:br>
            <a:r>
              <a:rPr lang="es-419" sz="2400"/>
              <a:t>Hypervisores de Tipo 2</a:t>
            </a:r>
          </a:p>
        </p:txBody>
      </p:sp>
      <p:sp>
        <p:nvSpPr>
          <p:cNvPr id="4" name="Content Placeholder 3">
            <a:extLst>
              <a:ext uri="{FF2B5EF4-FFF2-40B4-BE49-F238E27FC236}">
                <a16:creationId xmlns:a16="http://schemas.microsoft.com/office/drawing/2014/main" xmlns="" id="{DA4662F3-9D2E-0F4A-9CA4-8E097D17AA67}"/>
              </a:ext>
            </a:extLst>
          </p:cNvPr>
          <p:cNvSpPr>
            <a:spLocks noGrp="1"/>
          </p:cNvSpPr>
          <p:nvPr>
            <p:ph idx="1"/>
          </p:nvPr>
        </p:nvSpPr>
        <p:spPr>
          <a:xfrm>
            <a:off x="474662" y="731838"/>
            <a:ext cx="8280057" cy="1316882"/>
          </a:xfrm>
        </p:spPr>
        <p:txBody>
          <a:bodyPr/>
          <a:lstStyle/>
          <a:p>
            <a:pPr marL="342900" indent="-342900" algn="l" rtl="0">
              <a:buFont typeface="Arial" panose="020B0604020202020204" pitchFamily="34" charset="0"/>
              <a:buChar char="•"/>
            </a:pPr>
            <a:r>
              <a:rPr lang="es-419" sz="1600">
                <a:solidFill>
                  <a:srgbClr val="000000"/>
                </a:solidFill>
              </a:rPr>
              <a:t>Un hypervisor, tipo 2, es un software que crea y ejecuta instancias de VM. La computadora, en la que un hypervisor está ejecutando una o más VM, es un host. Un hypervisor de tipo 2 también se denomina alojado (hosted hypervisor). </a:t>
            </a:r>
          </a:p>
          <a:p>
            <a:pPr marL="342900" indent="-342900" algn="l" rtl="0">
              <a:buFont typeface="Arial" panose="020B0604020202020204" pitchFamily="34" charset="0"/>
              <a:buChar char="•"/>
            </a:pPr>
            <a:r>
              <a:rPr lang="es-419" sz="1600">
                <a:solidFill>
                  <a:srgbClr val="000000"/>
                </a:solidFill>
              </a:rPr>
              <a:t>Una gran ventaja de el hypervisor de tipo 2 es que el software de consola de administración no es necesario.</a:t>
            </a:r>
          </a:p>
        </p:txBody>
      </p:sp>
      <p:pic>
        <p:nvPicPr>
          <p:cNvPr id="9" name="Picture 8">
            <a:extLst>
              <a:ext uri="{FF2B5EF4-FFF2-40B4-BE49-F238E27FC236}">
                <a16:creationId xmlns:a16="http://schemas.microsoft.com/office/drawing/2014/main" xmlns="" id="{B8024F4B-FC6A-D448-9552-72B707A3E330}"/>
              </a:ext>
            </a:extLst>
          </p:cNvPr>
          <p:cNvPicPr>
            <a:picLocks noChangeAspect="1"/>
          </p:cNvPicPr>
          <p:nvPr/>
        </p:nvPicPr>
        <p:blipFill>
          <a:blip r:embed="rId4"/>
          <a:stretch>
            <a:fillRect/>
          </a:stretch>
        </p:blipFill>
        <p:spPr>
          <a:xfrm>
            <a:off x="2997215" y="2159899"/>
            <a:ext cx="3234950" cy="2261835"/>
          </a:xfrm>
          <a:prstGeom prst="rect">
            <a:avLst/>
          </a:prstGeom>
        </p:spPr>
      </p:pic>
    </p:spTree>
    <p:custDataLst>
      <p:tags r:id="rId1"/>
    </p:custDataLst>
    <p:extLst>
      <p:ext uri="{BB962C8B-B14F-4D97-AF65-F5344CB8AC3E}">
        <p14:creationId xmlns:p14="http://schemas.microsoft.com/office/powerpoint/2010/main" xmlns="" val="12555020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848344" cy="1386711"/>
          </a:xfrm>
        </p:spPr>
        <p:txBody>
          <a:bodyPr/>
          <a:lstStyle/>
          <a:p>
            <a:pPr rtl="0"/>
            <a:r>
              <a:rPr lang="es-419">
                <a:solidFill>
                  <a:schemeClr val="accent5">
                    <a:lumMod val="40000"/>
                    <a:lumOff val="60000"/>
                  </a:schemeClr>
                </a:solidFill>
              </a:rPr>
              <a:t>13.3 - Infraestructura de red virtual</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err="1"/>
              <a:t>Hypervisor</a:t>
            </a:r>
            <a:r>
              <a:rPr lang="es-419" sz="1600" dirty="0"/>
              <a:t> de tipo 1</a:t>
            </a:r>
            <a:r>
              <a:rPr lang="en-US" dirty="0"/>
              <a:t/>
            </a:r>
            <a:br>
              <a:rPr lang="en-US" dirty="0"/>
            </a:br>
            <a:r>
              <a:rPr lang="es-419" sz="2400" dirty="0"/>
              <a:t>Infraestructura de red virtual</a:t>
            </a:r>
            <a:endParaRPr lang="es-419" sz="1600" dirty="0"/>
          </a:p>
        </p:txBody>
      </p:sp>
      <p:sp>
        <p:nvSpPr>
          <p:cNvPr id="7" name="Content Placeholder 6">
            <a:extLst>
              <a:ext uri="{FF2B5EF4-FFF2-40B4-BE49-F238E27FC236}">
                <a16:creationId xmlns:a16="http://schemas.microsoft.com/office/drawing/2014/main" xmlns="" id="{AED8F7F4-2269-0A40-904E-94273E04803C}"/>
              </a:ext>
            </a:extLst>
          </p:cNvPr>
          <p:cNvSpPr>
            <a:spLocks noGrp="1"/>
          </p:cNvSpPr>
          <p:nvPr>
            <p:ph idx="1"/>
          </p:nvPr>
        </p:nvSpPr>
        <p:spPr>
          <a:xfrm>
            <a:off x="474662" y="731838"/>
            <a:ext cx="8280057" cy="2103960"/>
          </a:xfrm>
        </p:spPr>
        <p:txBody>
          <a:bodyPr/>
          <a:lstStyle/>
          <a:p>
            <a:pPr marL="342900" indent="-342900" algn="l" rtl="0">
              <a:buFont typeface="Arial" panose="020B0604020202020204" pitchFamily="34" charset="0"/>
              <a:buChar char="•"/>
            </a:pPr>
            <a:r>
              <a:rPr lang="es-419" sz="1600">
                <a:solidFill>
                  <a:srgbClr val="000000"/>
                </a:solidFill>
              </a:rPr>
              <a:t>El hypervisor de tipo 1 también se denomina  infraestructura física (bare metal), porque el hypervisor está instalado directamente en el hardware. Generalmente este tipo de hypervisor se instala en los servidores empresariales y los dispositivos de redes para centros de datos.</a:t>
            </a:r>
          </a:p>
          <a:p>
            <a:pPr marL="342900" indent="-342900" algn="l" rtl="0">
              <a:buFont typeface="Arial" panose="020B0604020202020204" pitchFamily="34" charset="0"/>
              <a:buChar char="•"/>
            </a:pPr>
            <a:r>
              <a:rPr lang="es-419" sz="1600">
                <a:solidFill>
                  <a:srgbClr val="000000"/>
                </a:solidFill>
              </a:rPr>
              <a:t>El hypervisor de tipo 1, se instala directamente en el servidor o en el hardware de red. Luego, las instancias de SO se instalan sobre el hipervisor, como se muestra en la figura. Los hipervisores de tipo 1 tienen acceso directo a los recursos de hardware. Por lo tanto, son más eficientes que las arquitecturas alojadas. Los hipervisores de tipo 1 mejoran la escalabilidad, el rendimiento y la solidez.</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xmlns="" id="{D7125189-0140-7B41-BA11-AF1A333677E1}"/>
              </a:ext>
            </a:extLst>
          </p:cNvPr>
          <p:cNvPicPr>
            <a:picLocks noChangeAspect="1"/>
          </p:cNvPicPr>
          <p:nvPr/>
        </p:nvPicPr>
        <p:blipFill>
          <a:blip r:embed="rId4"/>
          <a:stretch>
            <a:fillRect/>
          </a:stretch>
        </p:blipFill>
        <p:spPr>
          <a:xfrm>
            <a:off x="2989314" y="3111314"/>
            <a:ext cx="3165372" cy="1742017"/>
          </a:xfrm>
          <a:prstGeom prst="rect">
            <a:avLst/>
          </a:prstGeom>
        </p:spPr>
      </p:pic>
    </p:spTree>
    <p:custDataLst>
      <p:tags r:id="rId1"/>
    </p:custDataLst>
    <p:extLst>
      <p:ext uri="{BB962C8B-B14F-4D97-AF65-F5344CB8AC3E}">
        <p14:creationId xmlns:p14="http://schemas.microsoft.com/office/powerpoint/2010/main" xmlns="" val="4215459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Infraestructura de red virtual</a:t>
            </a:r>
            <a:r>
              <a:rPr lang="en-US" dirty="0"/>
              <a:t/>
            </a:r>
            <a:br>
              <a:rPr lang="en-US" dirty="0"/>
            </a:br>
            <a:r>
              <a:rPr lang="es-419" sz="2400"/>
              <a:t>Instalación de una VM en un Hypervisor</a:t>
            </a:r>
          </a:p>
        </p:txBody>
      </p:sp>
      <p:sp>
        <p:nvSpPr>
          <p:cNvPr id="4" name="Content Placeholder 3">
            <a:extLst>
              <a:ext uri="{FF2B5EF4-FFF2-40B4-BE49-F238E27FC236}">
                <a16:creationId xmlns:a16="http://schemas.microsoft.com/office/drawing/2014/main" xmlns="" id="{675F2EA5-9D85-0E44-AEE5-1030A2B30440}"/>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El hypervisor de tipo 1 requiere una “consola de administración” para administrarlo. El software de administración se utiliza para administrar varios servidores con el mismo hypervisor. La consola de administración puede consolidar los servidores automáticamente y encender o apagar los servidores, según sea necesario.</a:t>
            </a:r>
          </a:p>
          <a:p>
            <a:pPr marL="342900" indent="-342900" algn="l" rtl="0">
              <a:buFont typeface="Arial" panose="020B0604020202020204" pitchFamily="34" charset="0"/>
              <a:buChar char="•"/>
            </a:pPr>
            <a:r>
              <a:rPr lang="es-419" sz="1600">
                <a:solidFill>
                  <a:srgbClr val="000000"/>
                </a:solidFill>
              </a:rPr>
              <a:t>La consola de administración proporciona la recuperación ante las fallas de hardware. Si falla un componente del servidor, la consola de administración mueve la VM a otro servidor automáticamente y sin inconvenientes. Cisco UCS Manager controla varios servidores y administra los recursos de miles de VM.</a:t>
            </a:r>
          </a:p>
          <a:p>
            <a:pPr marL="342900" indent="-342900" algn="l" rtl="0">
              <a:buFont typeface="Arial" panose="020B0604020202020204" pitchFamily="34" charset="0"/>
              <a:buChar char="•"/>
            </a:pPr>
            <a:r>
              <a:rPr lang="es-419" sz="1600">
                <a:solidFill>
                  <a:srgbClr val="000000"/>
                </a:solidFill>
              </a:rPr>
              <a:t>Algunas consolas de administración también permiten la sobre-asignación. La sobre-asignación se produce cuando se instalan varias instancias de SO, pero su asignación de memoria excede la cantidad total de memoria que tiene un servidor. Este tipo de asignación excesiva es habitual porque las cuatro instancias de SO requieren todo el recurso.</a:t>
            </a:r>
          </a:p>
        </p:txBody>
      </p:sp>
    </p:spTree>
    <p:custDataLst>
      <p:tags r:id="rId1"/>
    </p:custDataLst>
    <p:extLst>
      <p:ext uri="{BB962C8B-B14F-4D97-AF65-F5344CB8AC3E}">
        <p14:creationId xmlns:p14="http://schemas.microsoft.com/office/powerpoint/2010/main" xmlns="" val="36531711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Infraestructura de red virtual</a:t>
            </a:r>
            <a:r>
              <a:rPr lang="en-US" dirty="0"/>
              <a:t/>
            </a:r>
            <a:br>
              <a:rPr lang="en-US" dirty="0"/>
            </a:br>
            <a:r>
              <a:rPr lang="es-419" sz="2400"/>
              <a:t>La Complejidad de la Virtualización de la Red</a:t>
            </a:r>
          </a:p>
        </p:txBody>
      </p:sp>
      <p:sp>
        <p:nvSpPr>
          <p:cNvPr id="5" name="Content Placeholder 4">
            <a:extLst>
              <a:ext uri="{FF2B5EF4-FFF2-40B4-BE49-F238E27FC236}">
                <a16:creationId xmlns:a16="http://schemas.microsoft.com/office/drawing/2014/main" xmlns="" id="{5C5089E0-4BB1-3A4A-8FFD-C049A81BAEE1}"/>
              </a:ext>
            </a:extLst>
          </p:cNvPr>
          <p:cNvSpPr>
            <a:spLocks noGrp="1"/>
          </p:cNvSpPr>
          <p:nvPr>
            <p:ph idx="1"/>
          </p:nvPr>
        </p:nvSpPr>
        <p:spPr>
          <a:xfrm>
            <a:off x="282525" y="731837"/>
            <a:ext cx="4966808" cy="3689897"/>
          </a:xfrm>
        </p:spPr>
        <p:txBody>
          <a:bodyPr/>
          <a:lstStyle/>
          <a:p>
            <a:pPr marL="342900" indent="-342900" algn="l" rtl="0">
              <a:buFont typeface="Arial" panose="020B0604020202020204" pitchFamily="34" charset="0"/>
              <a:buChar char="•"/>
            </a:pPr>
            <a:r>
              <a:rPr lang="es-419" sz="1400" dirty="0">
                <a:solidFill>
                  <a:srgbClr val="000000"/>
                </a:solidFill>
              </a:rPr>
              <a:t>La virtualización del servidor oculta los recursos del servidor. Esta práctica puede crear problemas si el centro de datos está utilizando las arquitecturas de red tradicionales.</a:t>
            </a:r>
          </a:p>
          <a:p>
            <a:pPr marL="342900" indent="-342900" algn="l" rtl="0">
              <a:buFont typeface="Arial" panose="020B0604020202020204" pitchFamily="34" charset="0"/>
              <a:buChar char="•"/>
            </a:pPr>
            <a:r>
              <a:rPr lang="es-419" sz="1400" dirty="0">
                <a:solidFill>
                  <a:srgbClr val="000000"/>
                </a:solidFill>
              </a:rPr>
              <a:t>Sin embargo, las VM son trasladables, y el administrador de la red debe poder agregar, descartar y cambiar los recursos y los de la red, para soportar esta característica. Este proceso sería manual y llevaría mucho tiempo con los </a:t>
            </a:r>
            <a:r>
              <a:rPr lang="es-419" sz="1400" dirty="0" err="1">
                <a:solidFill>
                  <a:srgbClr val="000000"/>
                </a:solidFill>
              </a:rPr>
              <a:t>switches</a:t>
            </a:r>
            <a:r>
              <a:rPr lang="es-419" sz="1400" dirty="0">
                <a:solidFill>
                  <a:srgbClr val="000000"/>
                </a:solidFill>
              </a:rPr>
              <a:t> de red tradicionales.</a:t>
            </a:r>
          </a:p>
          <a:p>
            <a:pPr marL="342900" indent="-342900" algn="l" rtl="0">
              <a:buFont typeface="Arial" panose="020B0604020202020204" pitchFamily="34" charset="0"/>
              <a:buChar char="•"/>
            </a:pPr>
            <a:r>
              <a:rPr lang="es-419" sz="1400" dirty="0">
                <a:solidFill>
                  <a:srgbClr val="000000"/>
                </a:solidFill>
              </a:rPr>
              <a:t>Otro problema es que los flujos de tráfico difieren considerablemente del modelo cliente-servidor tradicional. Normalmente, hay una cantidad considerable de tráfico que se intercambia entre servidores virtuales (tráfico Este-Oeste) que cambia de ubicación e intensidad a lo largo del tiempo. El tráfico Norte-Sur suele ser el tráfico destinado a ubicaciones fuera del sitio, como otro centro de datos, otros proveedores de nube o Internet.</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xmlns="" id="{BB308614-6F5B-5E42-AF9E-48C840FB6AD8}"/>
              </a:ext>
            </a:extLst>
          </p:cNvPr>
          <p:cNvPicPr>
            <a:picLocks noChangeAspect="1"/>
          </p:cNvPicPr>
          <p:nvPr/>
        </p:nvPicPr>
        <p:blipFill>
          <a:blip r:embed="rId4"/>
          <a:stretch>
            <a:fillRect/>
          </a:stretch>
        </p:blipFill>
        <p:spPr>
          <a:xfrm>
            <a:off x="5303619" y="1156581"/>
            <a:ext cx="3645812" cy="2907420"/>
          </a:xfrm>
          <a:prstGeom prst="rect">
            <a:avLst/>
          </a:prstGeom>
        </p:spPr>
      </p:pic>
    </p:spTree>
    <p:custDataLst>
      <p:tags r:id="rId1"/>
    </p:custDataLst>
    <p:extLst>
      <p:ext uri="{BB962C8B-B14F-4D97-AF65-F5344CB8AC3E}">
        <p14:creationId xmlns:p14="http://schemas.microsoft.com/office/powerpoint/2010/main" xmlns="" val="30761101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Infraestructura de red virtual</a:t>
            </a:r>
            <a:r>
              <a:rPr lang="en-US" dirty="0"/>
              <a:t/>
            </a:r>
            <a:br>
              <a:rPr lang="en-US" dirty="0"/>
            </a:br>
            <a:r>
              <a:rPr lang="es-419" sz="2400"/>
              <a:t>La Complejidad de la Virtualización de la Red</a:t>
            </a:r>
          </a:p>
        </p:txBody>
      </p:sp>
      <p:sp>
        <p:nvSpPr>
          <p:cNvPr id="5" name="Content Placeholder 4">
            <a:extLst>
              <a:ext uri="{FF2B5EF4-FFF2-40B4-BE49-F238E27FC236}">
                <a16:creationId xmlns:a16="http://schemas.microsoft.com/office/drawing/2014/main" xmlns="" id="{5C5089E0-4BB1-3A4A-8FFD-C049A81BAEE1}"/>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El tráfico dinámico en constante cambio requiere un enfoque flexible para la administración de recursos de red. Las infraestructuras de red existentes pueden responder a los requisitos cambiantes relacionados con la administración de los flujos de tráfico utilizando las configuraciones de calidad de servicio (QoS) y de ajustes de nivel de seguridad para los flujos individuales. Sin embargo, en empresas grandes que utilizan equipos de varios proveedores, cada vez que se activa una nueva VM, la reconfiguración necesaria puede llevar mucho tiempo.</a:t>
            </a:r>
          </a:p>
          <a:p>
            <a:pPr marL="342900" indent="-342900" algn="l" rtl="0">
              <a:buFont typeface="Arial" panose="020B0604020202020204" pitchFamily="34" charset="0"/>
              <a:buChar char="•"/>
            </a:pPr>
            <a:r>
              <a:rPr lang="es-419" sz="1600">
                <a:solidFill>
                  <a:srgbClr val="000000"/>
                </a:solidFill>
              </a:rPr>
              <a:t>La infraestructura de red también puede verse beneficiada gracias a la virtualización. Funciones de Red que pueden ser virtualizadas. Cada dispositivo de red se puede segmentar en varios dispositivos virtuales, los cuales funcionan como dispositivos independientes. Entre los ejemplos se incluyen subinterfaces, interfaces virtuales, VLAN y tablas de enrutamiento. El enrutamiento virtualizado se denomina enrutamiento y reenvío virtuales (VRF).</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026895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del módulo: </a:t>
            </a:r>
            <a:r>
              <a:rPr lang="es-419" sz="1400">
                <a:solidFill>
                  <a:schemeClr val="tx1"/>
                </a:solidFill>
                <a:ea typeface="Calibri" panose="020F0502020204030204" pitchFamily="34" charset="0"/>
                <a:cs typeface="Calibri" panose="020F0502020204030204" pitchFamily="34" charset="0"/>
              </a:rPr>
              <a:t>Virtualización de red</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a:t>Explicar el propósito y las características de la virtualización de red</a:t>
            </a:r>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151392980"/>
              </p:ext>
            </p:extLst>
          </p:nvPr>
        </p:nvGraphicFramePr>
        <p:xfrm>
          <a:off x="438834" y="1664499"/>
          <a:ext cx="7896830" cy="276606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xmlns="" val="2579019526"/>
                    </a:ext>
                  </a:extLst>
                </a:gridCol>
                <a:gridCol w="4882007">
                  <a:extLst>
                    <a:ext uri="{9D8B030D-6E8A-4147-A177-3AD203B41FA5}">
                      <a16:colId xmlns:a16="http://schemas.microsoft.com/office/drawing/2014/main" xmlns="" val="1764220437"/>
                    </a:ext>
                  </a:extLst>
                </a:gridCol>
              </a:tblGrid>
              <a:tr h="272843">
                <a:tc>
                  <a:txBody>
                    <a:bodyPr/>
                    <a:lstStyle/>
                    <a:p>
                      <a:pPr algn="l" rtl="0" fontAlgn="ctr"/>
                      <a:r>
                        <a:rPr lang="es-419" sz="1600" b="1">
                          <a:effectLst/>
                        </a:rPr>
                        <a:t>Título del tema</a:t>
                      </a:r>
                    </a:p>
                  </a:txBody>
                  <a:tcPr marL="47625" marR="47625" marT="47625" marB="47625" anchor="ctr"/>
                </a:tc>
                <a:tc>
                  <a:txBody>
                    <a:bodyPr/>
                    <a:lstStyle/>
                    <a:p>
                      <a:pPr algn="l" rtl="0" fontAlgn="ctr"/>
                      <a:r>
                        <a:rPr lang="es-419" sz="1600" b="1">
                          <a:effectLst/>
                        </a:rPr>
                        <a:t>Objetivo del tema</a:t>
                      </a:r>
                    </a:p>
                  </a:txBody>
                  <a:tcPr marL="47625" marR="47625" marT="47625" marB="47625" anchor="ctr"/>
                </a:tc>
                <a:extLst>
                  <a:ext uri="{0D108BD9-81ED-4DB2-BD59-A6C34878D82A}">
                    <a16:rowId xmlns:a16="http://schemas.microsoft.com/office/drawing/2014/main" xmlns="" val="742401779"/>
                  </a:ext>
                </a:extLst>
              </a:tr>
              <a:tr h="272843">
                <a:tc>
                  <a:txBody>
                    <a:bodyPr/>
                    <a:lstStyle/>
                    <a:p>
                      <a:pPr rtl="0" fontAlgn="ctr"/>
                      <a:r>
                        <a:rPr lang="es-419" sz="1600" b="1" dirty="0">
                          <a:solidFill>
                            <a:schemeClr val="bg1"/>
                          </a:solidFill>
                          <a:effectLst/>
                        </a:rPr>
                        <a:t>Computación en la nube</a:t>
                      </a:r>
                    </a:p>
                  </a:txBody>
                  <a:tcPr marL="47625" marR="47625" marT="47625" marB="47625" anchor="ctr">
                    <a:solidFill>
                      <a:schemeClr val="accent1"/>
                    </a:solidFill>
                  </a:tcPr>
                </a:tc>
                <a:tc>
                  <a:txBody>
                    <a:bodyPr/>
                    <a:lstStyle/>
                    <a:p>
                      <a:pPr rtl="0" fontAlgn="ctr"/>
                      <a:r>
                        <a:rPr lang="es-419" sz="1600" b="0" dirty="0">
                          <a:effectLst/>
                        </a:rPr>
                        <a:t>Explicar la importancia de la computación en la nube.</a:t>
                      </a:r>
                    </a:p>
                  </a:txBody>
                  <a:tcPr marL="47625" marR="47625" marT="47625" marB="47625" anchor="ctr"/>
                </a:tc>
                <a:extLst>
                  <a:ext uri="{0D108BD9-81ED-4DB2-BD59-A6C34878D82A}">
                    <a16:rowId xmlns:a16="http://schemas.microsoft.com/office/drawing/2014/main" xmlns="" val="3150950737"/>
                  </a:ext>
                </a:extLst>
              </a:tr>
              <a:tr h="272843">
                <a:tc>
                  <a:txBody>
                    <a:bodyPr/>
                    <a:lstStyle/>
                    <a:p>
                      <a:pPr rtl="0" fontAlgn="ctr"/>
                      <a:r>
                        <a:rPr lang="es-419" sz="1600" b="1" dirty="0">
                          <a:solidFill>
                            <a:schemeClr val="bg1"/>
                          </a:solidFill>
                          <a:effectLst/>
                        </a:rPr>
                        <a:t>Virtualización</a:t>
                      </a:r>
                    </a:p>
                  </a:txBody>
                  <a:tcPr marL="47625" marR="47625" marT="47625" marB="47625" anchor="ctr">
                    <a:solidFill>
                      <a:schemeClr val="accent1"/>
                    </a:solidFill>
                  </a:tcPr>
                </a:tc>
                <a:tc>
                  <a:txBody>
                    <a:bodyPr/>
                    <a:lstStyle/>
                    <a:p>
                      <a:pPr rtl="0" fontAlgn="ctr"/>
                      <a:r>
                        <a:rPr lang="es-419" sz="1600" b="0" dirty="0">
                          <a:effectLst/>
                        </a:rPr>
                        <a:t>Explicar la importancia de la virtualización.</a:t>
                      </a:r>
                    </a:p>
                  </a:txBody>
                  <a:tcPr marL="47625" marR="47625" marT="47625" marB="47625" anchor="ctr"/>
                </a:tc>
                <a:extLst>
                  <a:ext uri="{0D108BD9-81ED-4DB2-BD59-A6C34878D82A}">
                    <a16:rowId xmlns:a16="http://schemas.microsoft.com/office/drawing/2014/main" xmlns="" val="2772085455"/>
                  </a:ext>
                </a:extLst>
              </a:tr>
              <a:tr h="272843">
                <a:tc>
                  <a:txBody>
                    <a:bodyPr/>
                    <a:lstStyle/>
                    <a:p>
                      <a:pPr rtl="0" fontAlgn="ctr"/>
                      <a:r>
                        <a:rPr lang="es-419" sz="1600" b="1">
                          <a:solidFill>
                            <a:schemeClr val="bg1"/>
                          </a:solidFill>
                          <a:effectLst/>
                        </a:rPr>
                        <a:t>Infraestructura de red virtual</a:t>
                      </a:r>
                    </a:p>
                  </a:txBody>
                  <a:tcPr marL="47625" marR="47625" marT="47625" marB="47625" anchor="ctr">
                    <a:solidFill>
                      <a:schemeClr val="accent1"/>
                    </a:solidFill>
                  </a:tcPr>
                </a:tc>
                <a:tc>
                  <a:txBody>
                    <a:bodyPr/>
                    <a:lstStyle/>
                    <a:p>
                      <a:pPr rtl="0" fontAlgn="ctr"/>
                      <a:r>
                        <a:rPr lang="es-419" sz="1600" b="0" dirty="0">
                          <a:effectLst/>
                        </a:rPr>
                        <a:t>Describir la virtualización de los servicios y dispositivos de red.</a:t>
                      </a:r>
                    </a:p>
                  </a:txBody>
                  <a:tcPr marL="47625" marR="47625" marT="47625" marB="47625" anchor="ctr"/>
                </a:tc>
                <a:extLst>
                  <a:ext uri="{0D108BD9-81ED-4DB2-BD59-A6C34878D82A}">
                    <a16:rowId xmlns:a16="http://schemas.microsoft.com/office/drawing/2014/main" xmlns="" val="3228802595"/>
                  </a:ext>
                </a:extLst>
              </a:tr>
              <a:tr h="272843">
                <a:tc>
                  <a:txBody>
                    <a:bodyPr/>
                    <a:lstStyle/>
                    <a:p>
                      <a:pPr rtl="0" fontAlgn="ctr"/>
                      <a:r>
                        <a:rPr lang="es-419" sz="1600" b="1">
                          <a:solidFill>
                            <a:schemeClr val="bg1"/>
                          </a:solidFill>
                          <a:effectLst/>
                        </a:rPr>
                        <a:t>Redes definidas por software</a:t>
                      </a:r>
                    </a:p>
                  </a:txBody>
                  <a:tcPr marL="47625" marR="47625" marT="47625" marB="47625" anchor="ctr">
                    <a:solidFill>
                      <a:schemeClr val="accent1"/>
                    </a:solidFill>
                  </a:tcPr>
                </a:tc>
                <a:tc>
                  <a:txBody>
                    <a:bodyPr/>
                    <a:lstStyle/>
                    <a:p>
                      <a:pPr rtl="0" fontAlgn="ctr"/>
                      <a:r>
                        <a:rPr lang="es-419" sz="1600" b="0" dirty="0">
                          <a:effectLst/>
                        </a:rPr>
                        <a:t>Describir las redes definidas por software.</a:t>
                      </a:r>
                    </a:p>
                  </a:txBody>
                  <a:tcPr marL="47625" marR="47625" marT="47625" marB="47625" anchor="ctr"/>
                </a:tc>
                <a:extLst>
                  <a:ext uri="{0D108BD9-81ED-4DB2-BD59-A6C34878D82A}">
                    <a16:rowId xmlns:a16="http://schemas.microsoft.com/office/drawing/2014/main" xmlns="" val="3134809945"/>
                  </a:ext>
                </a:extLst>
              </a:tr>
              <a:tr h="272843">
                <a:tc>
                  <a:txBody>
                    <a:bodyPr/>
                    <a:lstStyle/>
                    <a:p>
                      <a:pPr rtl="0" fontAlgn="ctr"/>
                      <a:r>
                        <a:rPr lang="es-419" sz="1600" b="1">
                          <a:solidFill>
                            <a:schemeClr val="bg1"/>
                          </a:solidFill>
                          <a:effectLst/>
                        </a:rPr>
                        <a:t>Controladores</a:t>
                      </a:r>
                    </a:p>
                  </a:txBody>
                  <a:tcPr marL="47625" marR="47625" marT="47625" marB="47625" anchor="ctr">
                    <a:solidFill>
                      <a:schemeClr val="accent1"/>
                    </a:solidFill>
                  </a:tcPr>
                </a:tc>
                <a:tc>
                  <a:txBody>
                    <a:bodyPr/>
                    <a:lstStyle/>
                    <a:p>
                      <a:pPr rtl="0" fontAlgn="ctr"/>
                      <a:r>
                        <a:rPr lang="es-419" sz="1600" b="0" dirty="0">
                          <a:effectLst/>
                        </a:rPr>
                        <a:t>Describir los controles utilizados en la programación de redes.</a:t>
                      </a:r>
                    </a:p>
                  </a:txBody>
                  <a:tcPr marL="47625" marR="47625" marT="47625" marB="47625" anchor="ctr"/>
                </a:tc>
                <a:extLst>
                  <a:ext uri="{0D108BD9-81ED-4DB2-BD59-A6C34878D82A}">
                    <a16:rowId xmlns:a16="http://schemas.microsoft.com/office/drawing/2014/main" xmlns="" val="2841641446"/>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26916"/>
            <a:ext cx="7848344" cy="1490884"/>
          </a:xfrm>
        </p:spPr>
        <p:txBody>
          <a:bodyPr/>
          <a:lstStyle/>
          <a:p>
            <a:pPr rtl="0"/>
            <a:r>
              <a:rPr lang="es-419">
                <a:solidFill>
                  <a:schemeClr val="accent5">
                    <a:lumMod val="40000"/>
                    <a:lumOff val="60000"/>
                  </a:schemeClr>
                </a:solidFill>
              </a:rPr>
              <a:t>13.4 - Redes definidas por software</a:t>
            </a:r>
          </a:p>
        </p:txBody>
      </p:sp>
    </p:spTree>
    <p:custDataLst>
      <p:tags r:id="rId1"/>
    </p:custDataLst>
    <p:extLst>
      <p:ext uri="{BB962C8B-B14F-4D97-AF65-F5344CB8AC3E}">
        <p14:creationId xmlns:p14="http://schemas.microsoft.com/office/powerpoint/2010/main" xmlns="" val="251859807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Vídeo de Redes Definidas por Software - </a:t>
            </a:r>
          </a:p>
        </p:txBody>
      </p:sp>
      <p:sp>
        <p:nvSpPr>
          <p:cNvPr id="6" name="Content Placeholder 5">
            <a:extLst>
              <a:ext uri="{FF2B5EF4-FFF2-40B4-BE49-F238E27FC236}">
                <a16:creationId xmlns:a16="http://schemas.microsoft.com/office/drawing/2014/main" xmlns="" id="{86F1896E-0010-4549-A906-51E5757C666D}"/>
              </a:ext>
            </a:extLst>
          </p:cNvPr>
          <p:cNvSpPr>
            <a:spLocks noGrp="1"/>
          </p:cNvSpPr>
          <p:nvPr>
            <p:ph idx="1"/>
          </p:nvPr>
        </p:nvSpPr>
        <p:spPr>
          <a:xfrm>
            <a:off x="474662" y="731837"/>
            <a:ext cx="8280057" cy="3689897"/>
          </a:xfrm>
        </p:spPr>
        <p:txBody>
          <a:bodyPr/>
          <a:lstStyle/>
          <a:p>
            <a:pPr marL="0" indent="0" algn="l" rtl="0"/>
            <a:r>
              <a:rPr lang="es-419">
                <a:solidFill>
                  <a:srgbClr val="000000"/>
                </a:solidFill>
              </a:rPr>
              <a:t>Este video cubrirá lo siguiente:</a:t>
            </a:r>
          </a:p>
          <a:p>
            <a:pPr marL="342900" indent="-342900" algn="l" rtl="0">
              <a:buFont typeface="Arial" panose="020B0604020202020204" pitchFamily="34" charset="0"/>
              <a:buChar char="•"/>
            </a:pPr>
            <a:r>
              <a:rPr lang="es-419">
                <a:solidFill>
                  <a:srgbClr val="000000"/>
                </a:solidFill>
              </a:rPr>
              <a:t>Programación de redes</a:t>
            </a:r>
          </a:p>
          <a:p>
            <a:pPr marL="342900" indent="-342900" algn="l" rtl="0">
              <a:buFont typeface="Arial" panose="020B0604020202020204" pitchFamily="34" charset="0"/>
              <a:buChar char="•"/>
            </a:pPr>
            <a:r>
              <a:rPr lang="es-419">
                <a:solidFill>
                  <a:srgbClr val="000000"/>
                </a:solidFill>
              </a:rPr>
              <a:t>SDN (Open Network Foundation, OpenFlow y OpenStack)</a:t>
            </a:r>
          </a:p>
          <a:p>
            <a:pPr marL="342900" indent="-342900" algn="l" rtl="0">
              <a:buFont typeface="Arial" panose="020B0604020202020204" pitchFamily="34" charset="0"/>
              <a:buChar char="•"/>
            </a:pPr>
            <a:r>
              <a:rPr lang="es-419">
                <a:solidFill>
                  <a:srgbClr val="000000"/>
                </a:solidFill>
              </a:rPr>
              <a:t>Controladores</a:t>
            </a:r>
          </a:p>
        </p:txBody>
      </p:sp>
    </p:spTree>
    <p:custDataLst>
      <p:tags r:id="rId1"/>
    </p:custDataLst>
    <p:extLst>
      <p:ext uri="{BB962C8B-B14F-4D97-AF65-F5344CB8AC3E}">
        <p14:creationId xmlns:p14="http://schemas.microsoft.com/office/powerpoint/2010/main" xmlns="" val="1069385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Plano de control y plano de datos</a:t>
            </a:r>
          </a:p>
        </p:txBody>
      </p:sp>
      <p:sp>
        <p:nvSpPr>
          <p:cNvPr id="4" name="Content Placeholder 3">
            <a:extLst>
              <a:ext uri="{FF2B5EF4-FFF2-40B4-BE49-F238E27FC236}">
                <a16:creationId xmlns:a16="http://schemas.microsoft.com/office/drawing/2014/main" xmlns="" id="{AF7AA0B3-BF2E-0943-8BF7-26E9A4E8670D}"/>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 dispositivo de red contiene los siguientes planos:</a:t>
            </a:r>
          </a:p>
          <a:p>
            <a:pPr marL="342900" indent="-342900" algn="l" rtl="0">
              <a:buFont typeface="Arial" panose="020B0604020202020204" pitchFamily="34" charset="0"/>
              <a:buChar char="•"/>
            </a:pPr>
            <a:r>
              <a:rPr lang="es-419" sz="1600" b="1">
                <a:solidFill>
                  <a:srgbClr val="000000"/>
                </a:solidFill>
              </a:rPr>
              <a:t>Plano de control </a:t>
            </a:r>
            <a:r>
              <a:rPr lang="es-419" sz="1600">
                <a:solidFill>
                  <a:srgbClr val="000000"/>
                </a:solidFill>
              </a:rPr>
              <a:t> - Suele considerarse el cerebro del dispositivo. Se utiliza para tomar decisiones de reenvío. El plano de control contiene los mecanismos de reenvío de ruta de Capa 2 y Capa 3, como las tablas de vecinos de protocolo de routing y las tablas de topología, las tablas de routing IPv4 e IPv6, STP, y la tabla ARP. La información que se envía al plano de control es procesada por la CPU.</a:t>
            </a:r>
          </a:p>
          <a:p>
            <a:pPr marL="342900" indent="-342900" algn="l" rtl="0">
              <a:buFont typeface="Arial" panose="020B0604020202020204" pitchFamily="34" charset="0"/>
              <a:buChar char="•"/>
            </a:pPr>
            <a:r>
              <a:rPr lang="es-419" sz="1600" b="1">
                <a:solidFill>
                  <a:srgbClr val="000000"/>
                </a:solidFill>
              </a:rPr>
              <a:t>Plano de datos</a:t>
            </a:r>
            <a:r>
              <a:rPr lang="es-419" sz="1600">
                <a:solidFill>
                  <a:srgbClr val="000000"/>
                </a:solidFill>
              </a:rPr>
              <a:t> - También conocido como plano de reenvío, este plano suele ser la estructura de switch que conecta lo varios puertos de red de un dispositivo. El plano de datos de cada dispositivo se utiliza para reenviar los flujos de tráfico. Los routers y los switches utilizan la información del plano de control para reenviar el tráfico entrante desde la interfaz de egreso correspondiente. Por lo general, la información del plano de datos es procesada por un procesador especial del plano de datos, sin que se involucre a la CPU.</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27934249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Plano de control y plano de datos (continuación)</a:t>
            </a:r>
          </a:p>
        </p:txBody>
      </p:sp>
      <p:sp>
        <p:nvSpPr>
          <p:cNvPr id="5" name="Content Placeholder 4">
            <a:extLst>
              <a:ext uri="{FF2B5EF4-FFF2-40B4-BE49-F238E27FC236}">
                <a16:creationId xmlns:a16="http://schemas.microsoft.com/office/drawing/2014/main" xmlns="" id="{4EFE983B-7A6A-8B49-91BE-FFDD4F5B433A}"/>
              </a:ext>
            </a:extLst>
          </p:cNvPr>
          <p:cNvSpPr>
            <a:spLocks noGrp="1"/>
          </p:cNvSpPr>
          <p:nvPr>
            <p:ph idx="1"/>
          </p:nvPr>
        </p:nvSpPr>
        <p:spPr>
          <a:xfrm>
            <a:off x="474662" y="731837"/>
            <a:ext cx="4323115" cy="3689897"/>
          </a:xfrm>
        </p:spPr>
        <p:txBody>
          <a:bodyPr/>
          <a:lstStyle/>
          <a:p>
            <a:pPr marL="342900" indent="-342900" algn="l" rtl="0">
              <a:buFont typeface="Arial" panose="020B0604020202020204" pitchFamily="34" charset="0"/>
              <a:buChar char="•"/>
            </a:pPr>
            <a:r>
              <a:rPr lang="es-419" sz="1600">
                <a:solidFill>
                  <a:srgbClr val="000000"/>
                </a:solidFill>
              </a:rPr>
              <a:t>CEF es una tecnología de switching de IP de capa 3 que permite que el reenvío de los paquetes ocurra en el plano de datos sin que se consulte el plano de control. </a:t>
            </a:r>
          </a:p>
          <a:p>
            <a:pPr marL="342900" indent="-342900" algn="l" rtl="0">
              <a:buFont typeface="Arial" panose="020B0604020202020204" pitchFamily="34" charset="0"/>
              <a:buChar char="•"/>
            </a:pPr>
            <a:r>
              <a:rPr lang="es-419" sz="1600">
                <a:solidFill>
                  <a:srgbClr val="000000"/>
                </a:solidFill>
              </a:rPr>
              <a:t>SDN consiste básicamente en la separación del plano de control y el plano de datos. La función del plano de control es eliminada de cada dispositivo, y la misma es realizada desde un controlador central. El controlador centralizado comunica las funciones del plano de control a cada dispositivo. Cada dispositivo ahora puede enfocarse en el envío de datos mientras el controlador centralizado administra el flujo de datos, mejora la seguridad y proporciona otros servicios.</a:t>
            </a:r>
          </a:p>
        </p:txBody>
      </p:sp>
      <p:pic>
        <p:nvPicPr>
          <p:cNvPr id="7" name="Picture 6">
            <a:extLst>
              <a:ext uri="{FF2B5EF4-FFF2-40B4-BE49-F238E27FC236}">
                <a16:creationId xmlns:a16="http://schemas.microsoft.com/office/drawing/2014/main" xmlns="" id="{9779A321-0EF7-0545-BFF4-A662DA4C9556}"/>
              </a:ext>
            </a:extLst>
          </p:cNvPr>
          <p:cNvPicPr>
            <a:picLocks noChangeAspect="1"/>
          </p:cNvPicPr>
          <p:nvPr/>
        </p:nvPicPr>
        <p:blipFill>
          <a:blip r:embed="rId4"/>
          <a:stretch>
            <a:fillRect/>
          </a:stretch>
        </p:blipFill>
        <p:spPr>
          <a:xfrm>
            <a:off x="4797777" y="1021645"/>
            <a:ext cx="3871560" cy="3400089"/>
          </a:xfrm>
          <a:prstGeom prst="rect">
            <a:avLst/>
          </a:prstGeom>
        </p:spPr>
      </p:pic>
    </p:spTree>
    <p:custDataLst>
      <p:tags r:id="rId1"/>
    </p:custDataLst>
    <p:extLst>
      <p:ext uri="{BB962C8B-B14F-4D97-AF65-F5344CB8AC3E}">
        <p14:creationId xmlns:p14="http://schemas.microsoft.com/office/powerpoint/2010/main" xmlns="" val="1934254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Plano de control y plano de datos (continuación)</a:t>
            </a:r>
          </a:p>
        </p:txBody>
      </p:sp>
      <p:sp>
        <p:nvSpPr>
          <p:cNvPr id="4" name="Content Placeholder 3">
            <a:extLst>
              <a:ext uri="{FF2B5EF4-FFF2-40B4-BE49-F238E27FC236}">
                <a16:creationId xmlns:a16="http://schemas.microsoft.com/office/drawing/2014/main" xmlns="" id="{5FBECDCD-67C6-EB47-891B-E542ADBF41D8}"/>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600">
                <a:solidFill>
                  <a:srgbClr val="000000"/>
                </a:solidFill>
              </a:rPr>
              <a:t>El </a:t>
            </a:r>
            <a:r>
              <a:rPr lang="es-419" sz="1600" b="1">
                <a:solidFill>
                  <a:srgbClr val="000000"/>
                </a:solidFill>
              </a:rPr>
              <a:t>plano de administración </a:t>
            </a:r>
            <a:r>
              <a:rPr lang="es-419" sz="1600">
                <a:solidFill>
                  <a:srgbClr val="000000"/>
                </a:solidFill>
              </a:rPr>
              <a:t>se utiliza para administrar un dispositivo a través de su conexión a la red. </a:t>
            </a:r>
          </a:p>
          <a:p>
            <a:pPr marL="285750" indent="-285750" algn="l" rtl="0">
              <a:buFont typeface="Arial" panose="020B0604020202020204" pitchFamily="34" charset="0"/>
              <a:buChar char="•"/>
            </a:pPr>
            <a:r>
              <a:rPr lang="es-419" sz="1600">
                <a:solidFill>
                  <a:srgbClr val="000000"/>
                </a:solidFill>
              </a:rPr>
              <a:t>Los administradores de red utilizan aplicaciones como Secure Shell (SSH), Trivial File Transfer Protocol (TFTP), Secure FTP y Secure Hypertext Transfer Protocol (HTTPS) para acceder al plano de administración y configurar un dispositivo. </a:t>
            </a:r>
          </a:p>
          <a:p>
            <a:pPr marL="285750" indent="-285750" algn="l" rtl="0">
              <a:buFont typeface="Arial" panose="020B0604020202020204" pitchFamily="34" charset="0"/>
              <a:buChar char="•"/>
            </a:pPr>
            <a:r>
              <a:rPr lang="es-419" sz="1600">
                <a:solidFill>
                  <a:srgbClr val="000000"/>
                </a:solidFill>
              </a:rPr>
              <a:t>El plano de administración es la forma en que ha accedido y configurado los dispositivos en sus estudios de redes. Además, protocolos como Simple Network Management Protocol (SNMP), utilizan el plano de administración.</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8438720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Tecnologías de Virtualización de Red</a:t>
            </a:r>
            <a:br>
              <a:rPr lang="es-419" sz="1600" dirty="0"/>
            </a:br>
            <a:r>
              <a:rPr lang="es-419" sz="2400" dirty="0"/>
              <a:t>SDN</a:t>
            </a:r>
            <a:endParaRPr lang="es-419" sz="1600" dirty="0"/>
          </a:p>
        </p:txBody>
      </p:sp>
      <p:sp>
        <p:nvSpPr>
          <p:cNvPr id="5" name="Content Placeholder 4">
            <a:extLst>
              <a:ext uri="{FF2B5EF4-FFF2-40B4-BE49-F238E27FC236}">
                <a16:creationId xmlns:a16="http://schemas.microsoft.com/office/drawing/2014/main" xmlns="" id="{8D3751CD-2C7C-3F42-9743-9D1F6A9655ED}"/>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Se han desarrollado dos arquitecturas de red principales para admitir la virtualización de la red:</a:t>
            </a:r>
          </a:p>
          <a:p>
            <a:pPr marL="285750" indent="-285750" algn="l" rtl="0">
              <a:buFont typeface="Arial" panose="020B0604020202020204" pitchFamily="34" charset="0"/>
              <a:buChar char="•"/>
            </a:pPr>
            <a:r>
              <a:rPr lang="es-419" sz="1600" b="1" dirty="0">
                <a:solidFill>
                  <a:srgbClr val="000000"/>
                </a:solidFill>
              </a:rPr>
              <a:t>Redes definidas por software (SDN)</a:t>
            </a:r>
            <a:r>
              <a:rPr lang="es-419" sz="1600" dirty="0">
                <a:solidFill>
                  <a:srgbClr val="000000"/>
                </a:solidFill>
              </a:rPr>
              <a:t> : una arquitectura de red que virtualiza la red, ofreciendo un nuevo enfoque para la administración y administración de redes que busca simplificar y optimizar el proceso de administración. </a:t>
            </a:r>
          </a:p>
          <a:p>
            <a:pPr marL="285750" indent="-285750" algn="l" rtl="0">
              <a:buFont typeface="Arial" panose="020B0604020202020204" pitchFamily="34" charset="0"/>
              <a:buChar char="•"/>
            </a:pPr>
            <a:r>
              <a:rPr lang="es-419" sz="1600" dirty="0">
                <a:solidFill>
                  <a:srgbClr val="000000"/>
                </a:solidFill>
              </a:rPr>
              <a:t>Infraestructura centrada en aplicaciones (ACI) de Cisco</a:t>
            </a:r>
            <a:r>
              <a:rPr lang="es-419" sz="1600" b="1" dirty="0">
                <a:solidFill>
                  <a:srgbClr val="000000"/>
                </a:solidFill>
              </a:rPr>
              <a:t>: Solución de hardware diseñada específicamente para integrar la computación en la nube con la administración de centros de datos.</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xmlns="" val="34805455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Tecnologías de Virtualización (continuación) </a:t>
            </a:r>
          </a:p>
        </p:txBody>
      </p:sp>
      <p:sp>
        <p:nvSpPr>
          <p:cNvPr id="5" name="Content Placeholder 4">
            <a:extLst>
              <a:ext uri="{FF2B5EF4-FFF2-40B4-BE49-F238E27FC236}">
                <a16:creationId xmlns:a16="http://schemas.microsoft.com/office/drawing/2014/main" xmlns="" id="{8D3751CD-2C7C-3F42-9743-9D1F6A9655ED}"/>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Los componentes de SDN pueden incluir los siguientes:</a:t>
            </a:r>
          </a:p>
          <a:p>
            <a:pPr marL="285750" indent="-285750" algn="l" rtl="0">
              <a:buFont typeface="Arial" panose="020B0604020202020204" pitchFamily="34" charset="0"/>
              <a:buChar char="•"/>
            </a:pPr>
            <a:r>
              <a:rPr lang="es-419" sz="1600">
                <a:solidFill>
                  <a:srgbClr val="000000"/>
                </a:solidFill>
              </a:rPr>
              <a:t>OpenFlow: Este enfoque se desarrolló en la Universidad de Stanford para administrar el tráfico entre routers, switches, puntos de acceso inalámbrico y un controlador. El protocolo OpenFlow es un elemento básico en el desarrollo de soluciones de SDN.</a:t>
            </a:r>
            <a:r>
              <a:rPr lang="es-419" sz="1600" b="1">
                <a:solidFill>
                  <a:srgbClr val="000000"/>
                </a:solidFill>
              </a:rPr>
              <a:t> </a:t>
            </a:r>
          </a:p>
          <a:p>
            <a:pPr marL="285750" indent="-285750" algn="l" rtl="0">
              <a:buFont typeface="Arial" panose="020B0604020202020204" pitchFamily="34" charset="0"/>
              <a:buChar char="•"/>
            </a:pPr>
            <a:r>
              <a:rPr lang="es-419" sz="1600">
                <a:solidFill>
                  <a:srgbClr val="000000"/>
                </a:solidFill>
              </a:rPr>
              <a:t>OpenStack: Este enfoque es una plataforma de virtualización y coordinación disponible para armar entornos escalables en la nube y proporcionar una solución de infraestructura como servicio (IaaS). OpenStack se usa frecuentemente en conjunto con Cisco ACI. La organización en la red es el proceso para automatizar el aprovisionamiento de los componentes de red como servidores, almacenamiento, switches, routers y aplicaciones.</a:t>
            </a:r>
            <a:r>
              <a:rPr lang="es-419" sz="1600" b="1">
                <a:solidFill>
                  <a:srgbClr val="000000"/>
                </a:solidFill>
              </a:rPr>
              <a:t> </a:t>
            </a:r>
          </a:p>
          <a:p>
            <a:pPr marL="285750" indent="-285750" algn="l" rtl="0">
              <a:buFont typeface="Arial" panose="020B0604020202020204" pitchFamily="34" charset="0"/>
              <a:buChar char="•"/>
            </a:pPr>
            <a:r>
              <a:rPr lang="es-419" sz="1600">
                <a:solidFill>
                  <a:srgbClr val="000000"/>
                </a:solidFill>
              </a:rPr>
              <a:t>Otros componentes:</a:t>
            </a:r>
            <a:r>
              <a:rPr lang="es-419" sz="1600" b="1">
                <a:solidFill>
                  <a:srgbClr val="000000"/>
                </a:solidFill>
              </a:rPr>
              <a:t> otros componentes incluyen la interfaz a Routing System (I2RS), la interconexión transparente de varios enlaces (TRILL), Cisco FabricPath (FP) e IEEE 802.1aq Shortest Path Bridging (SPB).</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5869993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Arquitectura de SDN</a:t>
            </a:r>
          </a:p>
        </p:txBody>
      </p:sp>
      <p:sp>
        <p:nvSpPr>
          <p:cNvPr id="4" name="Content Placeholder 3">
            <a:extLst>
              <a:ext uri="{FF2B5EF4-FFF2-40B4-BE49-F238E27FC236}">
                <a16:creationId xmlns:a16="http://schemas.microsoft.com/office/drawing/2014/main" xmlns="" id="{0C1F2BBA-BB71-1F47-8CEE-B1210C9643A7}"/>
              </a:ext>
            </a:extLst>
          </p:cNvPr>
          <p:cNvSpPr>
            <a:spLocks noGrp="1"/>
          </p:cNvSpPr>
          <p:nvPr>
            <p:ph idx="1"/>
          </p:nvPr>
        </p:nvSpPr>
        <p:spPr>
          <a:xfrm>
            <a:off x="474662" y="731838"/>
            <a:ext cx="8280057" cy="1050664"/>
          </a:xfrm>
        </p:spPr>
        <p:txBody>
          <a:bodyPr/>
          <a:lstStyle/>
          <a:p>
            <a:pPr marL="0" indent="0" algn="l" rtl="0"/>
            <a:r>
              <a:rPr lang="es-419" sz="1600">
                <a:solidFill>
                  <a:srgbClr val="000000"/>
                </a:solidFill>
              </a:rPr>
              <a:t>En un router o una arquitectura de switches tradicionales, el plano de control y las funciones del plano de datos se producen en el mismo dispositivo. Las decisiones de routing y el envío de paquetes son responsabilidad del sistema operativo del dispositivo. En SDN, la administración del plano de control se mueve a un controlador SDN centralizado. La figura compara la arquitectura tradicional contral SDN.</a:t>
            </a:r>
          </a:p>
        </p:txBody>
      </p:sp>
      <p:pic>
        <p:nvPicPr>
          <p:cNvPr id="7" name="Picture 6">
            <a:extLst>
              <a:ext uri="{FF2B5EF4-FFF2-40B4-BE49-F238E27FC236}">
                <a16:creationId xmlns:a16="http://schemas.microsoft.com/office/drawing/2014/main" xmlns="" id="{33C6814C-9D24-4C45-B00F-5EEBE60455BE}"/>
              </a:ext>
            </a:extLst>
          </p:cNvPr>
          <p:cNvPicPr>
            <a:picLocks noChangeAspect="1"/>
          </p:cNvPicPr>
          <p:nvPr/>
        </p:nvPicPr>
        <p:blipFill>
          <a:blip r:embed="rId4"/>
          <a:stretch>
            <a:fillRect/>
          </a:stretch>
        </p:blipFill>
        <p:spPr>
          <a:xfrm>
            <a:off x="1954162" y="2262344"/>
            <a:ext cx="5235675" cy="2691695"/>
          </a:xfrm>
          <a:prstGeom prst="rect">
            <a:avLst/>
          </a:prstGeom>
        </p:spPr>
      </p:pic>
    </p:spTree>
    <p:custDataLst>
      <p:tags r:id="rId1"/>
    </p:custDataLst>
    <p:extLst>
      <p:ext uri="{BB962C8B-B14F-4D97-AF65-F5344CB8AC3E}">
        <p14:creationId xmlns:p14="http://schemas.microsoft.com/office/powerpoint/2010/main" xmlns="" val="33480231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Redes definidas por software</a:t>
            </a:r>
            <a:r>
              <a:rPr lang="en-US" dirty="0"/>
              <a:t/>
            </a:r>
            <a:br>
              <a:rPr lang="en-US" dirty="0"/>
            </a:br>
            <a:r>
              <a:rPr lang="es-419" sz="2400"/>
              <a:t>Arquitectura tradicional y de SDN (continuación)</a:t>
            </a:r>
          </a:p>
        </p:txBody>
      </p:sp>
      <p:sp>
        <p:nvSpPr>
          <p:cNvPr id="5" name="Content Placeholder 4">
            <a:extLst>
              <a:ext uri="{FF2B5EF4-FFF2-40B4-BE49-F238E27FC236}">
                <a16:creationId xmlns:a16="http://schemas.microsoft.com/office/drawing/2014/main" xmlns="" id="{20A181C7-FABF-AA4B-89EA-764CD4024A7E}"/>
              </a:ext>
            </a:extLst>
          </p:cNvPr>
          <p:cNvSpPr>
            <a:spLocks noGrp="1"/>
          </p:cNvSpPr>
          <p:nvPr>
            <p:ph idx="1"/>
          </p:nvPr>
        </p:nvSpPr>
        <p:spPr>
          <a:xfrm>
            <a:off x="191205" y="731837"/>
            <a:ext cx="4989689" cy="3689897"/>
          </a:xfrm>
        </p:spPr>
        <p:txBody>
          <a:bodyPr/>
          <a:lstStyle/>
          <a:p>
            <a:pPr marL="342900" indent="-342900" algn="l" rtl="0">
              <a:buFont typeface="Arial" panose="020B0604020202020204" pitchFamily="34" charset="0"/>
              <a:buChar char="•"/>
            </a:pPr>
            <a:r>
              <a:rPr lang="es-419" sz="1400">
                <a:solidFill>
                  <a:srgbClr val="000000"/>
                </a:solidFill>
              </a:rPr>
              <a:t>El controlador de SDN es una entidad lógica que permite que los administradores de red administren y determinen cómo el plano de datos de switches y routers debe administrar el tráfico de red. Coordina, media y facilita la comunicación entre las aplicaciones y los elementos de red.</a:t>
            </a:r>
          </a:p>
          <a:p>
            <a:pPr marL="342900" indent="-342900" algn="l" rtl="0">
              <a:buFont typeface="Arial" panose="020B0604020202020204" pitchFamily="34" charset="0"/>
              <a:buChar char="•"/>
            </a:pPr>
            <a:r>
              <a:rPr lang="es-419" sz="1400">
                <a:solidFill>
                  <a:srgbClr val="000000"/>
                </a:solidFill>
              </a:rPr>
              <a:t>El marco SDN completo se muestra en la figura. Observe el uso de interfaces de programación de aplicaciones (API) Una API es un conjunto de solicitudes estandarizadas que definen la forma adecuada para que una aplicación solicite servicios de otra aplicación. </a:t>
            </a:r>
          </a:p>
          <a:p>
            <a:pPr marL="342900" indent="-342900" algn="l" rtl="0">
              <a:buFont typeface="Arial" panose="020B0604020202020204" pitchFamily="34" charset="0"/>
              <a:buChar char="•"/>
            </a:pPr>
            <a:r>
              <a:rPr lang="es-419" sz="1400">
                <a:solidFill>
                  <a:srgbClr val="000000"/>
                </a:solidFill>
              </a:rPr>
              <a:t>El controlador de SDN usa los API ascendentes para comunicarse con las aplicaciones ascendentes, ayudando al administrador a configurar servicios. El controlador de SDN también utiliza interfaces API descendentes para definir el comportamiento de los switches y routers virtuales descendentes. OpenFlow es la API original descendente ampliamente implementada.</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xmlns="" id="{F82A6ED9-FF03-3645-ACC2-8042B150610D}"/>
              </a:ext>
            </a:extLst>
          </p:cNvPr>
          <p:cNvPicPr>
            <a:picLocks noChangeAspect="1"/>
          </p:cNvPicPr>
          <p:nvPr/>
        </p:nvPicPr>
        <p:blipFill>
          <a:blip r:embed="rId4"/>
          <a:stretch>
            <a:fillRect/>
          </a:stretch>
        </p:blipFill>
        <p:spPr>
          <a:xfrm>
            <a:off x="5180895" y="1281385"/>
            <a:ext cx="3771900" cy="2654300"/>
          </a:xfrm>
          <a:prstGeom prst="rect">
            <a:avLst/>
          </a:prstGeom>
        </p:spPr>
      </p:pic>
    </p:spTree>
    <p:custDataLst>
      <p:tags r:id="rId1"/>
    </p:custDataLst>
    <p:extLst>
      <p:ext uri="{BB962C8B-B14F-4D97-AF65-F5344CB8AC3E}">
        <p14:creationId xmlns:p14="http://schemas.microsoft.com/office/powerpoint/2010/main" xmlns="" val="41282114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13.5 Controladores</a:t>
            </a:r>
          </a:p>
        </p:txBody>
      </p:sp>
    </p:spTree>
    <p:custDataLst>
      <p:tags r:id="rId1"/>
    </p:custDataLst>
    <p:extLst>
      <p:ext uri="{BB962C8B-B14F-4D97-AF65-F5344CB8AC3E}">
        <p14:creationId xmlns:p14="http://schemas.microsoft.com/office/powerpoint/2010/main" xmlns="" val="231712959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13.1 Computación en la Nube</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 </a:t>
            </a:r>
            <a:r>
              <a:rPr lang="en-US" dirty="0"/>
              <a:t/>
            </a:r>
            <a:br>
              <a:rPr lang="en-US" dirty="0"/>
            </a:br>
            <a:r>
              <a:rPr lang="es-419" sz="2400"/>
              <a:t>Controlador de SDN y operaciones</a:t>
            </a:r>
          </a:p>
        </p:txBody>
      </p:sp>
      <p:sp>
        <p:nvSpPr>
          <p:cNvPr id="4" name="Content Placeholder 3">
            <a:extLst>
              <a:ext uri="{FF2B5EF4-FFF2-40B4-BE49-F238E27FC236}">
                <a16:creationId xmlns:a16="http://schemas.microsoft.com/office/drawing/2014/main" xmlns="" id="{20D7018A-AD22-7842-B0F3-35138B0F4124}"/>
              </a:ext>
            </a:extLst>
          </p:cNvPr>
          <p:cNvSpPr>
            <a:spLocks noGrp="1"/>
          </p:cNvSpPr>
          <p:nvPr>
            <p:ph idx="1"/>
          </p:nvPr>
        </p:nvSpPr>
        <p:spPr>
          <a:xfrm>
            <a:off x="474662" y="731837"/>
            <a:ext cx="3623205" cy="3689897"/>
          </a:xfrm>
        </p:spPr>
        <p:txBody>
          <a:bodyPr/>
          <a:lstStyle/>
          <a:p>
            <a:pPr marL="342900" indent="-342900" algn="l" rtl="0">
              <a:buFont typeface="Arial" panose="020B0604020202020204" pitchFamily="34" charset="0"/>
              <a:buChar char="•"/>
            </a:pPr>
            <a:r>
              <a:rPr lang="es-419" sz="1600">
                <a:solidFill>
                  <a:srgbClr val="000000"/>
                </a:solidFill>
              </a:rPr>
              <a:t>El controlador SDN define los flujos de datos entre el plano de control centralizado y los planos de datos en routers y switches individuales.</a:t>
            </a:r>
          </a:p>
          <a:p>
            <a:pPr marL="342900" indent="-342900" algn="l" rtl="0">
              <a:buFont typeface="Arial" panose="020B0604020202020204" pitchFamily="34" charset="0"/>
              <a:buChar char="•"/>
            </a:pPr>
            <a:r>
              <a:rPr lang="es-419" sz="1600">
                <a:solidFill>
                  <a:srgbClr val="000000"/>
                </a:solidFill>
              </a:rPr>
              <a:t>Cada flujo que viaja por la red debe primero obtener permiso del controlador SDN, que verifica que la comunicación esté permitida según la política de red.</a:t>
            </a:r>
          </a:p>
          <a:p>
            <a:pPr marL="342900" indent="-342900" algn="l" rtl="0">
              <a:buFont typeface="Arial" panose="020B0604020202020204" pitchFamily="34" charset="0"/>
              <a:buChar char="•"/>
            </a:pPr>
            <a:r>
              <a:rPr lang="es-419" sz="1600">
                <a:solidFill>
                  <a:srgbClr val="000000"/>
                </a:solidFill>
              </a:rPr>
              <a:t>El controlador realiza todas las funciones complejas. El controlador completa las tablas de flujo. Los switches administran las tablas de flujo. </a:t>
            </a: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xmlns="" id="{6B11393E-C498-3B43-B7D7-43AC7140E1E8}"/>
              </a:ext>
            </a:extLst>
          </p:cNvPr>
          <p:cNvPicPr>
            <a:picLocks noChangeAspect="1"/>
          </p:cNvPicPr>
          <p:nvPr/>
        </p:nvPicPr>
        <p:blipFill>
          <a:blip r:embed="rId4"/>
          <a:stretch>
            <a:fillRect/>
          </a:stretch>
        </p:blipFill>
        <p:spPr>
          <a:xfrm>
            <a:off x="4172744" y="931122"/>
            <a:ext cx="4668661" cy="3634527"/>
          </a:xfrm>
          <a:prstGeom prst="rect">
            <a:avLst/>
          </a:prstGeom>
        </p:spPr>
      </p:pic>
    </p:spTree>
    <p:custDataLst>
      <p:tags r:id="rId1"/>
    </p:custDataLst>
    <p:extLst>
      <p:ext uri="{BB962C8B-B14F-4D97-AF65-F5344CB8AC3E}">
        <p14:creationId xmlns:p14="http://schemas.microsoft.com/office/powerpoint/2010/main" xmlns="" val="262308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a:t>
            </a:r>
            <a:r>
              <a:rPr lang="en-US" dirty="0"/>
              <a:t/>
            </a:r>
            <a:br>
              <a:rPr lang="en-US" dirty="0"/>
            </a:br>
            <a:r>
              <a:rPr lang="es-419" sz="2400"/>
              <a:t>Controlador de SDN y operaciones (Continuación)</a:t>
            </a:r>
          </a:p>
        </p:txBody>
      </p:sp>
      <p:sp>
        <p:nvSpPr>
          <p:cNvPr id="6" name="Content Placeholder 5">
            <a:extLst>
              <a:ext uri="{FF2B5EF4-FFF2-40B4-BE49-F238E27FC236}">
                <a16:creationId xmlns:a16="http://schemas.microsoft.com/office/drawing/2014/main" xmlns="" id="{75AC3F3B-D70A-C54D-A460-F29B00EC0634}"/>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Dentro de cada switch, se utiliza una serie de tablas implementadas en el hardware o el firmware para administrar flujos de paquetes a través del switch. Para el switch, un flujo es una secuencia de paquetes que coincide con una entrada específica en una tabla de flujo.</a:t>
            </a:r>
          </a:p>
          <a:p>
            <a:pPr marL="0" indent="0" algn="l" rtl="0"/>
            <a:r>
              <a:rPr lang="es-419" sz="1600">
                <a:solidFill>
                  <a:srgbClr val="000000"/>
                </a:solidFill>
              </a:rPr>
              <a:t>Los tres tipos de tablas que se muestran en la figura anterior son los siguientes:</a:t>
            </a:r>
          </a:p>
          <a:p>
            <a:pPr marL="358835" lvl="1" indent="-285750" rtl="0"/>
            <a:r>
              <a:rPr lang="es-419" b="1">
                <a:solidFill>
                  <a:srgbClr val="000000"/>
                </a:solidFill>
              </a:rPr>
              <a:t>Tabla de flujo</a:t>
            </a:r>
            <a:r>
              <a:rPr lang="es-419">
                <a:solidFill>
                  <a:srgbClr val="000000"/>
                </a:solidFill>
              </a:rPr>
              <a:t> - Esta tabla asigna los paquetes entrantes a un flujo determinado y especifica las funciones que deben realizarse en los paquetes. Puede haber tablas de flujo múltiples que funcionan a modo de canalización.</a:t>
            </a:r>
          </a:p>
          <a:p>
            <a:pPr marL="358835" lvl="1" indent="-285750" rtl="0"/>
            <a:r>
              <a:rPr lang="es-419" b="1">
                <a:solidFill>
                  <a:srgbClr val="000000"/>
                </a:solidFill>
              </a:rPr>
              <a:t>Tabla de grupos</a:t>
            </a:r>
            <a:r>
              <a:rPr lang="es-419">
                <a:solidFill>
                  <a:srgbClr val="000000"/>
                </a:solidFill>
              </a:rPr>
              <a:t> - Una tabla de flujo puede dirigir un flujo a una tabla de grupos, que puede alimentar una variedad de acciones que afecten a uno o más flujos.</a:t>
            </a:r>
          </a:p>
          <a:p>
            <a:pPr marL="358835" lvl="1" indent="-285750" rtl="0"/>
            <a:r>
              <a:rPr lang="es-419" b="1">
                <a:solidFill>
                  <a:srgbClr val="000000"/>
                </a:solidFill>
              </a:rPr>
              <a:t>Tabla de medidor</a:t>
            </a:r>
            <a:r>
              <a:rPr lang="es-419">
                <a:solidFill>
                  <a:srgbClr val="000000"/>
                </a:solidFill>
              </a:rPr>
              <a:t> - Esta tabla activa una variedad de acciones relacionadas con el funcionamiento en un flujo</a:t>
            </a:r>
            <a:r>
              <a:rPr lang="es-419" b="1">
                <a:solidFill>
                  <a:srgbClr val="000000"/>
                </a:solidFill>
              </a:rPr>
              <a: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2670098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n-US" dirty="0"/>
              <a:t/>
            </a:r>
            <a:br>
              <a:rPr lang="en-US" dirty="0"/>
            </a:br>
            <a:r>
              <a:rPr lang="es-419" sz="2400"/>
              <a:t>Vídeo de controladores - Cisco ACI</a:t>
            </a:r>
          </a:p>
        </p:txBody>
      </p:sp>
      <p:sp>
        <p:nvSpPr>
          <p:cNvPr id="4" name="Content Placeholder 3">
            <a:extLst>
              <a:ext uri="{FF2B5EF4-FFF2-40B4-BE49-F238E27FC236}">
                <a16:creationId xmlns:a16="http://schemas.microsoft.com/office/drawing/2014/main" xmlns="" id="{BDE40D4A-8300-7340-AC1E-BA14E669AEAB}"/>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Muy pocas organizaciones tienen realmente el deseo o las habilidades para programar la red utilizando las herramientas de SDN. Sin embargo, la mayoría de las organizaciones desea automatizar la red, acelerar la implementación de aplicaciones y alinear sus infraestructuras de TI para cumplir mejor con los requisitos empresariales. Cisco desarrolló la Infraestructura centrada en aplicaciones (ACI) para alcanzar los siguientes objetivos de maneras más avanzadas y más innovadoras que antes los enfoques de SDN.</a:t>
            </a:r>
          </a:p>
          <a:p>
            <a:pPr marL="342900" indent="-342900" algn="l" rtl="0">
              <a:buFont typeface="Arial" panose="020B0604020202020204" pitchFamily="34" charset="0"/>
              <a:buChar char="•"/>
            </a:pPr>
            <a:r>
              <a:rPr lang="es-419" sz="1600">
                <a:solidFill>
                  <a:srgbClr val="000000"/>
                </a:solidFill>
              </a:rPr>
              <a:t>Cisco ACI es una solución de hardware diseñada específicamente para integrar la computación en la nube con la administración de centros de datos. En un nivel alto, el elemento de políticas de la red se elimina del plano de datos. Esto simplifica el modo en que se crean redes del centro de datos.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32289491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 </a:t>
            </a:r>
            <a:r>
              <a:rPr lang="en-US" dirty="0"/>
              <a:t/>
            </a:r>
            <a:br>
              <a:rPr lang="en-US" dirty="0"/>
            </a:br>
            <a:r>
              <a:rPr lang="es-419" sz="2400"/>
              <a:t>Componentes principales de ACI</a:t>
            </a:r>
          </a:p>
        </p:txBody>
      </p:sp>
      <p:sp>
        <p:nvSpPr>
          <p:cNvPr id="5" name="Content Placeholder 4">
            <a:extLst>
              <a:ext uri="{FF2B5EF4-FFF2-40B4-BE49-F238E27FC236}">
                <a16:creationId xmlns:a16="http://schemas.microsoft.com/office/drawing/2014/main" xmlns="" id="{05739350-0880-4944-B1D3-B2AC88A2C86B}"/>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Estos son los tres componentes principales de la arquitectura de ACI:</a:t>
            </a:r>
          </a:p>
          <a:p>
            <a:pPr marL="415985" lvl="1" indent="-342900" rtl="0">
              <a:buFont typeface="Arial" panose="020B0604020202020204" pitchFamily="34" charset="0"/>
              <a:buChar char="•"/>
            </a:pPr>
            <a:r>
              <a:rPr lang="es-419" b="1">
                <a:solidFill>
                  <a:srgbClr val="000000"/>
                </a:solidFill>
              </a:rPr>
              <a:t>Perfil de aplicación de red (ANP)</a:t>
            </a:r>
            <a:r>
              <a:rPr lang="es-419">
                <a:solidFill>
                  <a:srgbClr val="000000"/>
                </a:solidFill>
              </a:rPr>
              <a:t> - Un ANP es una colección de grupos de terminales (EPG) con sus conexiones y las políticas que definen dichas conexiones.</a:t>
            </a:r>
            <a:r>
              <a:rPr lang="es-419" b="1">
                <a:solidFill>
                  <a:srgbClr val="000000"/>
                </a:solidFill>
              </a:rPr>
              <a:t> </a:t>
            </a:r>
          </a:p>
          <a:p>
            <a:pPr marL="415985" lvl="1" indent="-342900" rtl="0">
              <a:buFont typeface="Arial" panose="020B0604020202020204" pitchFamily="34" charset="0"/>
              <a:buChar char="•"/>
            </a:pPr>
            <a:r>
              <a:rPr lang="es-419" b="1">
                <a:solidFill>
                  <a:srgbClr val="000000"/>
                </a:solidFill>
              </a:rPr>
              <a:t>Controlador de infraestructura de política de aplicación (APIC)</a:t>
            </a:r>
            <a:r>
              <a:rPr lang="es-419">
                <a:solidFill>
                  <a:srgbClr val="000000"/>
                </a:solidFill>
              </a:rPr>
              <a:t> - El APIC es un controlador centralizado de software que administra y opera una estructura agrupada ACI escalable. Está diseñado para la programabilidad y la administración centralizada. Traduce las políticas de las aplicaciones a la programación de la red.</a:t>
            </a:r>
          </a:p>
          <a:p>
            <a:pPr marL="415985" lvl="1" indent="-342900" rtl="0">
              <a:buFont typeface="Arial" panose="020B0604020202020204" pitchFamily="34" charset="0"/>
              <a:buChar char="•"/>
            </a:pPr>
            <a:r>
              <a:rPr lang="es-419" b="1">
                <a:solidFill>
                  <a:srgbClr val="000000"/>
                </a:solidFill>
              </a:rPr>
              <a:t>Switches de la serie 9000 de Cisco Nexus</a:t>
            </a:r>
            <a:r>
              <a:rPr lang="es-419">
                <a:solidFill>
                  <a:srgbClr val="000000"/>
                </a:solidFill>
              </a:rPr>
              <a:t> - Estos switches proporcionan una estructura de switching con reconocimiento de aplicaciones y operan con un APIC para administrar la infraestructura virtual y física de la red.</a:t>
            </a:r>
          </a:p>
          <a:p>
            <a:pPr marL="0" indent="0" algn="l" rtl="0"/>
            <a:r>
              <a:rPr lang="es-419" sz="1600">
                <a:solidFill>
                  <a:srgbClr val="000000"/>
                </a:solidFill>
              </a:rPr>
              <a:t>El APIC se ubica entre el APN y la infraestructura de red habilitada con ACI. El APIC traduce los requisitos de aplicaciones a una configuración de red para cumplir con esas necesidades.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87341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a:t>
            </a:r>
            <a:r>
              <a:rPr lang="en-US" dirty="0"/>
              <a:t/>
            </a:r>
            <a:br>
              <a:rPr lang="en-US" dirty="0"/>
            </a:br>
            <a:r>
              <a:rPr lang="es-419" sz="2400"/>
              <a:t>Componentes principales de ACI (Continuación.)</a:t>
            </a:r>
          </a:p>
        </p:txBody>
      </p:sp>
      <p:pic>
        <p:nvPicPr>
          <p:cNvPr id="7" name="Content Placeholder 6">
            <a:extLst>
              <a:ext uri="{FF2B5EF4-FFF2-40B4-BE49-F238E27FC236}">
                <a16:creationId xmlns:a16="http://schemas.microsoft.com/office/drawing/2014/main" xmlns="" id="{0C2641D2-F026-B047-B703-36EDF3EEFB64}"/>
              </a:ext>
            </a:extLst>
          </p:cNvPr>
          <p:cNvPicPr>
            <a:picLocks noGrp="1" noChangeAspect="1"/>
          </p:cNvPicPr>
          <p:nvPr>
            <p:ph idx="1"/>
          </p:nvPr>
        </p:nvPicPr>
        <p:blipFill>
          <a:blip r:embed="rId4"/>
          <a:stretch>
            <a:fillRect/>
          </a:stretch>
        </p:blipFill>
        <p:spPr>
          <a:xfrm>
            <a:off x="1764699" y="731837"/>
            <a:ext cx="5614602" cy="3896378"/>
          </a:xfrm>
        </p:spPr>
      </p:pic>
    </p:spTree>
    <p:custDataLst>
      <p:tags r:id="rId1"/>
    </p:custDataLst>
    <p:extLst>
      <p:ext uri="{BB962C8B-B14F-4D97-AF65-F5344CB8AC3E}">
        <p14:creationId xmlns:p14="http://schemas.microsoft.com/office/powerpoint/2010/main" xmlns="" val="10503230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a:t>
            </a:r>
            <a:r>
              <a:rPr lang="en-US" dirty="0"/>
              <a:t/>
            </a:r>
            <a:br>
              <a:rPr lang="en-US" dirty="0"/>
            </a:br>
            <a:r>
              <a:rPr lang="es-419" sz="2400"/>
              <a:t>Topología Spine-Leaf</a:t>
            </a:r>
          </a:p>
        </p:txBody>
      </p:sp>
      <p:sp>
        <p:nvSpPr>
          <p:cNvPr id="4" name="Content Placeholder 3">
            <a:extLst>
              <a:ext uri="{FF2B5EF4-FFF2-40B4-BE49-F238E27FC236}">
                <a16:creationId xmlns:a16="http://schemas.microsoft.com/office/drawing/2014/main" xmlns="" id="{DC1291EC-E56A-0E4B-BB0E-808FBBE00672}"/>
              </a:ext>
            </a:extLst>
          </p:cNvPr>
          <p:cNvSpPr>
            <a:spLocks noGrp="1"/>
          </p:cNvSpPr>
          <p:nvPr>
            <p:ph idx="1"/>
          </p:nvPr>
        </p:nvSpPr>
        <p:spPr>
          <a:xfrm>
            <a:off x="474663" y="731837"/>
            <a:ext cx="4255382" cy="3689897"/>
          </a:xfrm>
        </p:spPr>
        <p:txBody>
          <a:bodyPr/>
          <a:lstStyle/>
          <a:p>
            <a:pPr marL="342900" indent="-342900" algn="l" rtl="0">
              <a:buFont typeface="Arial" panose="020B0604020202020204" pitchFamily="34" charset="0"/>
              <a:buChar char="•"/>
            </a:pPr>
            <a:r>
              <a:rPr lang="es-419" sz="1400" dirty="0">
                <a:solidFill>
                  <a:srgbClr val="000000"/>
                </a:solidFill>
              </a:rPr>
              <a:t>La estructura Cisco ACI está compuesta por la APIC y los </a:t>
            </a:r>
            <a:r>
              <a:rPr lang="es-419" sz="1400" dirty="0" err="1">
                <a:solidFill>
                  <a:srgbClr val="000000"/>
                </a:solidFill>
              </a:rPr>
              <a:t>switches</a:t>
            </a:r>
            <a:r>
              <a:rPr lang="es-419" sz="1400" dirty="0">
                <a:solidFill>
                  <a:srgbClr val="000000"/>
                </a:solidFill>
              </a:rPr>
              <a:t> de la serie 9000 de Cisco Nexus mediante topología de nodo principal y secundario de dos niveles, como se muestra en la figura. Los </a:t>
            </a:r>
            <a:r>
              <a:rPr lang="es-419" sz="1400" dirty="0" err="1">
                <a:solidFill>
                  <a:srgbClr val="000000"/>
                </a:solidFill>
              </a:rPr>
              <a:t>switches</a:t>
            </a:r>
            <a:r>
              <a:rPr lang="es-419" sz="1400" dirty="0">
                <a:solidFill>
                  <a:srgbClr val="000000"/>
                </a:solidFill>
              </a:rPr>
              <a:t> de nodo secundario siempre se adjuntan a los nodos principales, pero nunca se adjuntan entre sí. De manera similar, los </a:t>
            </a:r>
            <a:r>
              <a:rPr lang="es-419" sz="1400" dirty="0" err="1">
                <a:solidFill>
                  <a:srgbClr val="000000"/>
                </a:solidFill>
              </a:rPr>
              <a:t>switches</a:t>
            </a:r>
            <a:r>
              <a:rPr lang="es-419" sz="1400" dirty="0">
                <a:solidFill>
                  <a:srgbClr val="000000"/>
                </a:solidFill>
              </a:rPr>
              <a:t> principales solo se adjuntan a la hoja y a los </a:t>
            </a:r>
            <a:r>
              <a:rPr lang="es-419" sz="1400" dirty="0" err="1">
                <a:solidFill>
                  <a:srgbClr val="000000"/>
                </a:solidFill>
              </a:rPr>
              <a:t>switches</a:t>
            </a:r>
            <a:r>
              <a:rPr lang="es-419" sz="1400" dirty="0">
                <a:solidFill>
                  <a:srgbClr val="000000"/>
                </a:solidFill>
              </a:rPr>
              <a:t> de núcleo (no se muestran). En esta topología de dos niveles, todo está a un salto de todo lo demás.</a:t>
            </a:r>
          </a:p>
          <a:p>
            <a:pPr marL="342900" indent="-342900" algn="l" rtl="0">
              <a:buFont typeface="Arial" panose="020B0604020202020204" pitchFamily="34" charset="0"/>
              <a:buChar char="•"/>
            </a:pPr>
            <a:r>
              <a:rPr lang="es-419" sz="1400" dirty="0">
                <a:solidFill>
                  <a:srgbClr val="000000"/>
                </a:solidFill>
              </a:rPr>
              <a:t>En comparación con una SDN, el controlador de APIC no manipula la ruta de datos directamente. En cambio, el APIC centraliza la definición de políticas y programas a los que cambia el nodo secundario para reenviar tráfico según las políticas definidas.</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 id="{66447B1F-EE36-E14C-8E0B-63305268C443}"/>
              </a:ext>
            </a:extLst>
          </p:cNvPr>
          <p:cNvPicPr>
            <a:picLocks noChangeAspect="1"/>
          </p:cNvPicPr>
          <p:nvPr/>
        </p:nvPicPr>
        <p:blipFill>
          <a:blip r:embed="rId4"/>
          <a:stretch>
            <a:fillRect/>
          </a:stretch>
        </p:blipFill>
        <p:spPr>
          <a:xfrm>
            <a:off x="4730045" y="1438980"/>
            <a:ext cx="4175899" cy="2753766"/>
          </a:xfrm>
          <a:prstGeom prst="rect">
            <a:avLst/>
          </a:prstGeom>
        </p:spPr>
      </p:pic>
    </p:spTree>
    <p:custDataLst>
      <p:tags r:id="rId1"/>
    </p:custDataLst>
    <p:extLst>
      <p:ext uri="{BB962C8B-B14F-4D97-AF65-F5344CB8AC3E}">
        <p14:creationId xmlns:p14="http://schemas.microsoft.com/office/powerpoint/2010/main" xmlns="" val="42073818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a:t>
            </a:r>
            <a:r>
              <a:rPr lang="en-US" dirty="0"/>
              <a:t/>
            </a:r>
            <a:br>
              <a:rPr lang="en-US" dirty="0"/>
            </a:br>
            <a:r>
              <a:rPr lang="es-419" sz="2400"/>
              <a:t>Tipos de SDN</a:t>
            </a:r>
          </a:p>
        </p:txBody>
      </p:sp>
      <p:sp>
        <p:nvSpPr>
          <p:cNvPr id="5" name="Content Placeholder 4">
            <a:extLst>
              <a:ext uri="{FF2B5EF4-FFF2-40B4-BE49-F238E27FC236}">
                <a16:creationId xmlns:a16="http://schemas.microsoft.com/office/drawing/2014/main" xmlns="" id="{0CAB5196-2FBB-0E49-93B8-E19637C84583}"/>
              </a:ext>
            </a:extLst>
          </p:cNvPr>
          <p:cNvSpPr>
            <a:spLocks noGrp="1"/>
          </p:cNvSpPr>
          <p:nvPr>
            <p:ph idx="1"/>
          </p:nvPr>
        </p:nvSpPr>
        <p:spPr>
          <a:xfrm>
            <a:off x="474662" y="731838"/>
            <a:ext cx="8280057" cy="1282158"/>
          </a:xfrm>
        </p:spPr>
        <p:txBody>
          <a:bodyPr/>
          <a:lstStyle/>
          <a:p>
            <a:pPr marL="0" indent="0" algn="l" rtl="0"/>
            <a:r>
              <a:rPr lang="es-419" sz="1600">
                <a:solidFill>
                  <a:srgbClr val="000000"/>
                </a:solidFill>
              </a:rPr>
              <a:t>El Módulo empresarial del Controlador de infraestructura de política de aplicación (APIC-EM) de Cisco amplía las capacidades de ACI para las instalaciones empresariales y de campus. Para entender mejor APIC-EM, es útil obtener una perspectiva más amplia de los tres tipos de SDN:</a:t>
            </a:r>
          </a:p>
          <a:p>
            <a:pPr marL="342900" indent="-342900" algn="l" rtl="0">
              <a:buFont typeface="Arial" panose="020B0604020202020204" pitchFamily="34" charset="0"/>
              <a:buChar char="•"/>
            </a:pPr>
            <a:r>
              <a:rPr lang="es-419" sz="1600" b="1">
                <a:solidFill>
                  <a:srgbClr val="000000"/>
                </a:solidFill>
              </a:rPr>
              <a:t>SDN basada en dispositivos: </a:t>
            </a:r>
            <a:r>
              <a:rPr lang="es-419" sz="1600">
                <a:solidFill>
                  <a:srgbClr val="000000"/>
                </a:solidFill>
              </a:rPr>
              <a:t>Los dispositivos son programables mediante aplicaciones que se ejecutan en el dispositivo mismo o en un servidor en la red, como se muestra en la figura.</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xmlns="" id="{7C6BC8BC-F35F-6E40-B981-C5E8E05AC342}"/>
              </a:ext>
            </a:extLst>
          </p:cNvPr>
          <p:cNvPicPr>
            <a:picLocks noChangeAspect="1"/>
          </p:cNvPicPr>
          <p:nvPr/>
        </p:nvPicPr>
        <p:blipFill>
          <a:blip r:embed="rId4"/>
          <a:stretch>
            <a:fillRect/>
          </a:stretch>
        </p:blipFill>
        <p:spPr>
          <a:xfrm>
            <a:off x="3370554" y="2441043"/>
            <a:ext cx="3932061" cy="2559452"/>
          </a:xfrm>
          <a:prstGeom prst="rect">
            <a:avLst/>
          </a:prstGeom>
        </p:spPr>
      </p:pic>
    </p:spTree>
    <p:custDataLst>
      <p:tags r:id="rId1"/>
    </p:custDataLst>
    <p:extLst>
      <p:ext uri="{BB962C8B-B14F-4D97-AF65-F5344CB8AC3E}">
        <p14:creationId xmlns:p14="http://schemas.microsoft.com/office/powerpoint/2010/main" xmlns="" val="35798722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a:t>
            </a:r>
            <a:r>
              <a:rPr lang="en-US" dirty="0"/>
              <a:t/>
            </a:r>
            <a:br>
              <a:rPr lang="en-US" dirty="0"/>
            </a:br>
            <a:r>
              <a:rPr lang="es-419" sz="2400"/>
              <a:t>Tipos de SDN (Continuación)</a:t>
            </a:r>
          </a:p>
        </p:txBody>
      </p:sp>
      <p:sp>
        <p:nvSpPr>
          <p:cNvPr id="4" name="Content Placeholder 3">
            <a:extLst>
              <a:ext uri="{FF2B5EF4-FFF2-40B4-BE49-F238E27FC236}">
                <a16:creationId xmlns:a16="http://schemas.microsoft.com/office/drawing/2014/main" xmlns="" id="{7D8CC8F6-3AEF-C046-BD84-3C4ED8E84210}"/>
              </a:ext>
            </a:extLst>
          </p:cNvPr>
          <p:cNvSpPr>
            <a:spLocks noGrp="1"/>
          </p:cNvSpPr>
          <p:nvPr>
            <p:ph idx="1"/>
          </p:nvPr>
        </p:nvSpPr>
        <p:spPr>
          <a:xfrm>
            <a:off x="474662" y="731837"/>
            <a:ext cx="8280057" cy="1096963"/>
          </a:xfrm>
        </p:spPr>
        <p:txBody>
          <a:bodyPr/>
          <a:lstStyle/>
          <a:p>
            <a:pPr marL="0" indent="0" algn="l" rtl="0"/>
            <a:r>
              <a:rPr lang="es-419" sz="1600" b="1">
                <a:solidFill>
                  <a:srgbClr val="000000"/>
                </a:solidFill>
              </a:rPr>
              <a:t>SDN basado en controlador: </a:t>
            </a:r>
            <a:r>
              <a:rPr lang="es-419" sz="1600">
                <a:solidFill>
                  <a:srgbClr val="000000"/>
                </a:solidFill>
              </a:rPr>
              <a:t>Este tipo de SDN usa un controlador centralizado que tiene conocimiento de todos los dispositivos de la red, como se ve en la figura. Las aplicaciones pueden interactuar con el controlador responsable de administrar los dispositivos y de manipular los flujos de tráfico en la red. El controlador SDN Cisco Open es una distribución comercial de Open Daylight.</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xmlns="" id="{3522ED5B-E959-B644-B3A3-A06AC1023DFD}"/>
              </a:ext>
            </a:extLst>
          </p:cNvPr>
          <p:cNvPicPr>
            <a:picLocks noChangeAspect="1"/>
          </p:cNvPicPr>
          <p:nvPr/>
        </p:nvPicPr>
        <p:blipFill>
          <a:blip r:embed="rId4"/>
          <a:stretch>
            <a:fillRect/>
          </a:stretch>
        </p:blipFill>
        <p:spPr>
          <a:xfrm>
            <a:off x="2866672" y="2124253"/>
            <a:ext cx="3410656" cy="2802269"/>
          </a:xfrm>
          <a:prstGeom prst="rect">
            <a:avLst/>
          </a:prstGeom>
        </p:spPr>
      </p:pic>
    </p:spTree>
    <p:custDataLst>
      <p:tags r:id="rId1"/>
    </p:custDataLst>
    <p:extLst>
      <p:ext uri="{BB962C8B-B14F-4D97-AF65-F5344CB8AC3E}">
        <p14:creationId xmlns:p14="http://schemas.microsoft.com/office/powerpoint/2010/main" xmlns="" val="763200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a:t>
            </a:r>
            <a:r>
              <a:rPr lang="en-US" dirty="0"/>
              <a:t/>
            </a:r>
            <a:br>
              <a:rPr lang="en-US" dirty="0"/>
            </a:br>
            <a:r>
              <a:rPr lang="es-419" sz="2400"/>
              <a:t>Tipos de SDN (Continuación)</a:t>
            </a:r>
          </a:p>
        </p:txBody>
      </p:sp>
      <p:sp>
        <p:nvSpPr>
          <p:cNvPr id="5" name="Content Placeholder 4">
            <a:extLst>
              <a:ext uri="{FF2B5EF4-FFF2-40B4-BE49-F238E27FC236}">
                <a16:creationId xmlns:a16="http://schemas.microsoft.com/office/drawing/2014/main" xmlns="" id="{70EF733A-51C9-4841-81B5-FF55AEB4CF5A}"/>
              </a:ext>
            </a:extLst>
          </p:cNvPr>
          <p:cNvSpPr>
            <a:spLocks noGrp="1"/>
          </p:cNvSpPr>
          <p:nvPr>
            <p:ph idx="1"/>
          </p:nvPr>
        </p:nvSpPr>
        <p:spPr>
          <a:xfrm>
            <a:off x="474663" y="731837"/>
            <a:ext cx="3939294" cy="3689897"/>
          </a:xfrm>
        </p:spPr>
        <p:txBody>
          <a:bodyPr/>
          <a:lstStyle/>
          <a:p>
            <a:pPr marL="0" indent="0" algn="l" rtl="0"/>
            <a:r>
              <a:rPr lang="es-419" sz="1600" b="1">
                <a:solidFill>
                  <a:srgbClr val="000000"/>
                </a:solidFill>
              </a:rPr>
              <a:t>SDN basada en políticas: </a:t>
            </a:r>
            <a:r>
              <a:rPr lang="es-419" sz="1600">
                <a:solidFill>
                  <a:srgbClr val="000000"/>
                </a:solidFill>
              </a:rPr>
              <a:t>Este tipo de SDN es parecido al SDN basado en controlador, ya que un controlador centralizado tiene una vista de todos los dispositivos de la red, como se ve en la figura El SDN basado en políticas incluye una capa de políticas adicional que funciona a un nivel de abstracción mayor. Usa aplicaciones incorporadas que automatizan las tareas de configuración avanzadas mediante un flujo de trabajo guiado y una GUI fácil de usar. No se necesitan conocimientos de programación. Cisco APIC-EM es un ejemplo de este tipo de SDN.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xmlns="" id="{3C673F54-7669-6A48-8C9B-49DB1C46A6DE}"/>
              </a:ext>
            </a:extLst>
          </p:cNvPr>
          <p:cNvPicPr>
            <a:picLocks noChangeAspect="1"/>
          </p:cNvPicPr>
          <p:nvPr/>
        </p:nvPicPr>
        <p:blipFill>
          <a:blip r:embed="rId4"/>
          <a:stretch>
            <a:fillRect/>
          </a:stretch>
        </p:blipFill>
        <p:spPr>
          <a:xfrm>
            <a:off x="4888620" y="886502"/>
            <a:ext cx="3615443" cy="3370495"/>
          </a:xfrm>
          <a:prstGeom prst="rect">
            <a:avLst/>
          </a:prstGeom>
        </p:spPr>
      </p:pic>
    </p:spTree>
    <p:custDataLst>
      <p:tags r:id="rId1"/>
    </p:custDataLst>
    <p:extLst>
      <p:ext uri="{BB962C8B-B14F-4D97-AF65-F5344CB8AC3E}">
        <p14:creationId xmlns:p14="http://schemas.microsoft.com/office/powerpoint/2010/main" xmlns="" val="34419347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 </a:t>
            </a:r>
            <a:r>
              <a:rPr lang="en-US" dirty="0"/>
              <a:t/>
            </a:r>
            <a:br>
              <a:rPr lang="en-US" dirty="0"/>
            </a:br>
            <a:r>
              <a:rPr lang="es-419" sz="2400"/>
              <a:t>Funciones de APIC-EM </a:t>
            </a:r>
          </a:p>
        </p:txBody>
      </p:sp>
      <p:sp>
        <p:nvSpPr>
          <p:cNvPr id="4" name="Content Placeholder 3">
            <a:extLst>
              <a:ext uri="{FF2B5EF4-FFF2-40B4-BE49-F238E27FC236}">
                <a16:creationId xmlns:a16="http://schemas.microsoft.com/office/drawing/2014/main" xmlns="" id="{023FB4A2-4E8C-4844-BD2A-21E9FF0D65D0}"/>
              </a:ext>
            </a:extLst>
          </p:cNvPr>
          <p:cNvSpPr>
            <a:spLocks noGrp="1"/>
          </p:cNvSpPr>
          <p:nvPr>
            <p:ph idx="1"/>
          </p:nvPr>
        </p:nvSpPr>
        <p:spPr>
          <a:xfrm>
            <a:off x="474662" y="731837"/>
            <a:ext cx="3736739" cy="3689897"/>
          </a:xfrm>
        </p:spPr>
        <p:txBody>
          <a:bodyPr/>
          <a:lstStyle/>
          <a:p>
            <a:pPr marL="0" indent="0" algn="l" rtl="0"/>
            <a:r>
              <a:rPr lang="es-419" sz="1600">
                <a:solidFill>
                  <a:srgbClr val="000000"/>
                </a:solidFill>
              </a:rPr>
              <a:t>Cisco APIC-EM proporciona una interfaz única para la administración de red que incluye:</a:t>
            </a:r>
          </a:p>
          <a:p>
            <a:pPr marL="342900" indent="-342900" algn="l" rtl="0">
              <a:buFont typeface="Arial" panose="020B0604020202020204" pitchFamily="34" charset="0"/>
              <a:buChar char="•"/>
            </a:pPr>
            <a:r>
              <a:rPr lang="es-419" sz="1600">
                <a:solidFill>
                  <a:srgbClr val="000000"/>
                </a:solidFill>
              </a:rPr>
              <a:t>Descubrir y acceder a inventarios de dispositivos y hosts.</a:t>
            </a:r>
          </a:p>
          <a:p>
            <a:pPr marL="342900" indent="-342900" algn="l" rtl="0">
              <a:buFont typeface="Arial" panose="020B0604020202020204" pitchFamily="34" charset="0"/>
              <a:buChar char="•"/>
            </a:pPr>
            <a:r>
              <a:rPr lang="es-419" sz="1600">
                <a:solidFill>
                  <a:srgbClr val="000000"/>
                </a:solidFill>
              </a:rPr>
              <a:t>Visualización de la topología (como se muestra en la figura).</a:t>
            </a:r>
          </a:p>
          <a:p>
            <a:pPr marL="342900" indent="-342900" algn="l" rtl="0">
              <a:buFont typeface="Arial" panose="020B0604020202020204" pitchFamily="34" charset="0"/>
              <a:buChar char="•"/>
            </a:pPr>
            <a:r>
              <a:rPr lang="es-419" sz="1600">
                <a:solidFill>
                  <a:srgbClr val="000000"/>
                </a:solidFill>
              </a:rPr>
              <a:t>Rastreo de una ruta entre los puntos finales.</a:t>
            </a:r>
          </a:p>
          <a:p>
            <a:pPr marL="342900" indent="-342900" algn="l" rtl="0">
              <a:buFont typeface="Arial" panose="020B0604020202020204" pitchFamily="34" charset="0"/>
              <a:buChar char="•"/>
            </a:pPr>
            <a:r>
              <a:rPr lang="es-419" sz="1600">
                <a:solidFill>
                  <a:srgbClr val="000000"/>
                </a:solidFill>
              </a:rPr>
              <a:t>Establecer directivas.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xmlns="" id="{D9F587AD-630B-FE4F-A308-987C7FDB4058}"/>
              </a:ext>
            </a:extLst>
          </p:cNvPr>
          <p:cNvPicPr>
            <a:picLocks noChangeAspect="1"/>
          </p:cNvPicPr>
          <p:nvPr/>
        </p:nvPicPr>
        <p:blipFill>
          <a:blip r:embed="rId4"/>
          <a:stretch>
            <a:fillRect/>
          </a:stretch>
        </p:blipFill>
        <p:spPr>
          <a:xfrm>
            <a:off x="4289231" y="1048667"/>
            <a:ext cx="4380107" cy="3046165"/>
          </a:xfrm>
          <a:prstGeom prst="rect">
            <a:avLst/>
          </a:prstGeom>
        </p:spPr>
      </p:pic>
    </p:spTree>
    <p:custDataLst>
      <p:tags r:id="rId1"/>
    </p:custDataLst>
    <p:extLst>
      <p:ext uri="{BB962C8B-B14F-4D97-AF65-F5344CB8AC3E}">
        <p14:creationId xmlns:p14="http://schemas.microsoft.com/office/powerpoint/2010/main" xmlns="" val="30737527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Descripción general de la nube</a:t>
            </a:r>
            <a:r>
              <a:rPr lang="en-US" dirty="0"/>
              <a:t/>
            </a:r>
            <a:br>
              <a:rPr lang="en-US" dirty="0"/>
            </a:br>
            <a:r>
              <a:rPr lang="es-419" sz="2400" dirty="0"/>
              <a:t>Computación en la nube</a:t>
            </a:r>
            <a:endParaRPr lang="es-419" sz="1600" dirty="0"/>
          </a:p>
        </p:txBody>
      </p:sp>
      <p:sp>
        <p:nvSpPr>
          <p:cNvPr id="4" name="Content Placeholder 3">
            <a:extLst>
              <a:ext uri="{FF2B5EF4-FFF2-40B4-BE49-F238E27FC236}">
                <a16:creationId xmlns:a16="http://schemas.microsoft.com/office/drawing/2014/main" xmlns="" id="{84CFB262-31E8-8748-B4C5-1CD88718C320}"/>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La computación en la nube permite abordar una variedad de problemas de administración de datos:</a:t>
            </a:r>
          </a:p>
          <a:p>
            <a:pPr marL="342900" indent="-342900" algn="l" rtl="0">
              <a:buFont typeface="Arial" panose="020B0604020202020204" pitchFamily="34" charset="0"/>
              <a:buChar char="•"/>
            </a:pPr>
            <a:r>
              <a:rPr lang="es-419" sz="1600" dirty="0">
                <a:solidFill>
                  <a:srgbClr val="000000"/>
                </a:solidFill>
              </a:rPr>
              <a:t>Permite el acceso a los datos de organización en cualquier momento y lugar.</a:t>
            </a:r>
          </a:p>
          <a:p>
            <a:pPr marL="342900" indent="-342900" algn="l" rtl="0">
              <a:buFont typeface="Arial" panose="020B0604020202020204" pitchFamily="34" charset="0"/>
              <a:buChar char="•"/>
            </a:pPr>
            <a:r>
              <a:rPr lang="es-419" sz="1600" dirty="0">
                <a:solidFill>
                  <a:srgbClr val="000000"/>
                </a:solidFill>
              </a:rPr>
              <a:t>Optimiza las operaciones de TI de la organización, suscribiendo únicamente a los servicios necesarios.</a:t>
            </a:r>
          </a:p>
          <a:p>
            <a:pPr marL="342900" indent="-342900" algn="l" rtl="0">
              <a:buFont typeface="Arial" panose="020B0604020202020204" pitchFamily="34" charset="0"/>
              <a:buChar char="•"/>
            </a:pPr>
            <a:r>
              <a:rPr lang="es-419" sz="1600" dirty="0">
                <a:solidFill>
                  <a:srgbClr val="000000"/>
                </a:solidFill>
              </a:rPr>
              <a:t>Elimina o reduce la necesidad de equipos, mantenimiento y administración de TI en las instalaciones.</a:t>
            </a:r>
          </a:p>
          <a:p>
            <a:pPr marL="342900" indent="-342900" algn="l" rtl="0">
              <a:buFont typeface="Arial" panose="020B0604020202020204" pitchFamily="34" charset="0"/>
              <a:buChar char="•"/>
            </a:pPr>
            <a:r>
              <a:rPr lang="es-419" sz="1600" dirty="0">
                <a:solidFill>
                  <a:srgbClr val="000000"/>
                </a:solidFill>
              </a:rPr>
              <a:t>Reduce el costo de equipos y energía, los requisitos físicos del sistema y las necesidades de capacitación del personal.</a:t>
            </a:r>
          </a:p>
          <a:p>
            <a:pPr marL="342900" indent="-342900" algn="l" rtl="0">
              <a:buFont typeface="Arial" panose="020B0604020202020204" pitchFamily="34" charset="0"/>
              <a:buChar char="•"/>
            </a:pPr>
            <a:r>
              <a:rPr lang="es-419" sz="1600" dirty="0">
                <a:solidFill>
                  <a:srgbClr val="000000"/>
                </a:solidFill>
              </a:rPr>
              <a:t>Permite respuestas rápidas a los crecientes requisitos de volumen de datos.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24672596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Controladores </a:t>
            </a:r>
            <a:r>
              <a:rPr lang="en-US" dirty="0"/>
              <a:t/>
            </a:r>
            <a:br>
              <a:rPr lang="en-US" dirty="0"/>
            </a:br>
            <a:r>
              <a:rPr lang="es-419" sz="2400"/>
              <a:t>Seguimiento de ruta de APIC-EM </a:t>
            </a:r>
          </a:p>
        </p:txBody>
      </p:sp>
      <p:sp>
        <p:nvSpPr>
          <p:cNvPr id="5" name="Content Placeholder 4">
            <a:extLst>
              <a:ext uri="{FF2B5EF4-FFF2-40B4-BE49-F238E27FC236}">
                <a16:creationId xmlns:a16="http://schemas.microsoft.com/office/drawing/2014/main" xmlns="" id="{2545CDE8-73E6-5049-B40F-41C9D4B07407}"/>
              </a:ext>
            </a:extLst>
          </p:cNvPr>
          <p:cNvSpPr>
            <a:spLocks noGrp="1"/>
          </p:cNvSpPr>
          <p:nvPr>
            <p:ph idx="1"/>
          </p:nvPr>
        </p:nvSpPr>
        <p:spPr>
          <a:xfrm>
            <a:off x="474662" y="731837"/>
            <a:ext cx="3611915" cy="3689897"/>
          </a:xfrm>
        </p:spPr>
        <p:txBody>
          <a:bodyPr/>
          <a:lstStyle/>
          <a:p>
            <a:pPr marL="0" indent="0" algn="l" rtl="0"/>
            <a:r>
              <a:rPr lang="es-419" sz="1500" dirty="0">
                <a:solidFill>
                  <a:srgbClr val="000000"/>
                </a:solidFill>
              </a:rPr>
              <a:t>El análisis y el seguimiento de ruta de las ACL permiten que el administrador visualice fácilmente flujos de tráfico y descubra las entradas de ACL conflictivas, duplicadas o sombreadas. Esta herramienta examina las ACL específicas en la ruta entre dos nodos finales y muestra todos los problemas potenciales. Puede ver dónde las ACL a lo largo de la ruta permitieron o denegaron el tráfico, como se muestra en la figura. Observe cómo Branch-Router2 permite todo el tráfico. El administrador de red ahora puede realizar ajustes, si es necesario, para filtrar mejor el tráfico.</a:t>
            </a:r>
          </a:p>
        </p:txBody>
      </p:sp>
      <p:pic>
        <p:nvPicPr>
          <p:cNvPr id="8" name="Picture 7">
            <a:extLst>
              <a:ext uri="{FF2B5EF4-FFF2-40B4-BE49-F238E27FC236}">
                <a16:creationId xmlns:a16="http://schemas.microsoft.com/office/drawing/2014/main" xmlns="" id="{5317E1E7-DFAF-CE46-9EA3-B8B8A89B7665}"/>
              </a:ext>
            </a:extLst>
          </p:cNvPr>
          <p:cNvPicPr>
            <a:picLocks noChangeAspect="1"/>
          </p:cNvPicPr>
          <p:nvPr/>
        </p:nvPicPr>
        <p:blipFill>
          <a:blip r:embed="rId4"/>
          <a:stretch>
            <a:fillRect/>
          </a:stretch>
        </p:blipFill>
        <p:spPr>
          <a:xfrm>
            <a:off x="4172744" y="586414"/>
            <a:ext cx="4766797" cy="3980744"/>
          </a:xfrm>
          <a:prstGeom prst="rect">
            <a:avLst/>
          </a:prstGeom>
        </p:spPr>
      </p:pic>
    </p:spTree>
    <p:custDataLst>
      <p:tags r:id="rId1"/>
    </p:custDataLst>
    <p:extLst>
      <p:ext uri="{BB962C8B-B14F-4D97-AF65-F5344CB8AC3E}">
        <p14:creationId xmlns:p14="http://schemas.microsoft.com/office/powerpoint/2010/main" xmlns="" val="33760578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13.6 -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60160"/>
            <a:ext cx="8345488" cy="731837"/>
          </a:xfrm>
        </p:spPr>
        <p:txBody>
          <a:bodyPr/>
          <a:lstStyle/>
          <a:p>
            <a:pPr rtl="0"/>
            <a:r>
              <a:rPr lang="es-419" sz="1600" dirty="0"/>
              <a:t>Práctica de laboratorio y quiz </a:t>
            </a:r>
            <a:r>
              <a:rPr lang="en-US" dirty="0"/>
              <a:t/>
            </a:r>
            <a:br>
              <a:rPr lang="en-US" dirty="0"/>
            </a:br>
            <a:r>
              <a:rPr lang="es-419" sz="2400" dirty="0" err="1"/>
              <a:t>Lab</a:t>
            </a:r>
            <a:r>
              <a:rPr lang="es-419" sz="2400" dirty="0"/>
              <a:t> - Instalación una máquina virtual Linux y exploración de la GUI</a:t>
            </a:r>
          </a:p>
        </p:txBody>
      </p:sp>
      <p:sp>
        <p:nvSpPr>
          <p:cNvPr id="4" name="Content Placeholder 3">
            <a:extLst>
              <a:ext uri="{FF2B5EF4-FFF2-40B4-BE49-F238E27FC236}">
                <a16:creationId xmlns:a16="http://schemas.microsoft.com/office/drawing/2014/main" xmlns="" id="{20D7018A-AD22-7842-B0F3-35138B0F4124}"/>
              </a:ext>
            </a:extLst>
          </p:cNvPr>
          <p:cNvSpPr>
            <a:spLocks noGrp="1"/>
          </p:cNvSpPr>
          <p:nvPr>
            <p:ph idx="1"/>
          </p:nvPr>
        </p:nvSpPr>
        <p:spPr>
          <a:xfrm>
            <a:off x="431971" y="912311"/>
            <a:ext cx="8280057" cy="3689897"/>
          </a:xfrm>
        </p:spPr>
        <p:txBody>
          <a:bodyPr/>
          <a:lstStyle/>
          <a:p>
            <a:pPr marL="0" indent="0" algn="l" rtl="0"/>
            <a:r>
              <a:rPr lang="es-419" dirty="0">
                <a:solidFill>
                  <a:srgbClr val="000000"/>
                </a:solidFill>
              </a:rPr>
              <a:t>En esta práctica de laboratorio, instalara y cumplirá el siguiente objetivo:</a:t>
            </a:r>
          </a:p>
          <a:p>
            <a:pPr marL="0" indent="0" algn="l"/>
            <a:endParaRPr lang="en-US" dirty="0">
              <a:solidFill>
                <a:srgbClr val="000000"/>
              </a:solidFill>
            </a:endParaRPr>
          </a:p>
          <a:p>
            <a:pPr marL="342900" indent="-342900" algn="l" rtl="0">
              <a:buFont typeface="Arial" panose="020B0604020202020204" pitchFamily="34" charset="0"/>
              <a:buChar char="•"/>
            </a:pPr>
            <a:r>
              <a:rPr lang="es-419" dirty="0">
                <a:solidFill>
                  <a:srgbClr val="000000"/>
                </a:solidFill>
              </a:rPr>
              <a:t>Preparar una computadora para la virtualización</a:t>
            </a:r>
          </a:p>
          <a:p>
            <a:pPr marL="342900" indent="-342900" algn="l" rtl="0">
              <a:buFont typeface="Arial" panose="020B0604020202020204" pitchFamily="34" charset="0"/>
              <a:buChar char="•"/>
            </a:pPr>
            <a:r>
              <a:rPr lang="es-419" dirty="0">
                <a:solidFill>
                  <a:srgbClr val="000000"/>
                </a:solidFill>
              </a:rPr>
              <a:t>Instalar un sistema operativo Linux en la máquina virtual</a:t>
            </a:r>
          </a:p>
          <a:p>
            <a:pPr marL="342900" indent="-342900" algn="l" rtl="0">
              <a:buFont typeface="Arial" panose="020B0604020202020204" pitchFamily="34" charset="0"/>
              <a:buChar char="•"/>
            </a:pPr>
            <a:r>
              <a:rPr lang="es-419" dirty="0">
                <a:solidFill>
                  <a:srgbClr val="000000"/>
                </a:solidFill>
              </a:rPr>
              <a:t>Explorar la interfaz gráfica de usuario</a:t>
            </a:r>
          </a:p>
        </p:txBody>
      </p:sp>
    </p:spTree>
    <p:custDataLst>
      <p:tags r:id="rId1"/>
    </p:custDataLst>
    <p:extLst>
      <p:ext uri="{BB962C8B-B14F-4D97-AF65-F5344CB8AC3E}">
        <p14:creationId xmlns:p14="http://schemas.microsoft.com/office/powerpoint/2010/main" xmlns="" val="14400911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a:latin typeface="Arial" charset="0"/>
              </a:rPr>
              <a:t>Module 13: Network Virtualization</a:t>
            </a:r>
            <a:r>
              <a:rPr lang="en-US" dirty="0">
                <a:latin typeface="Arial" charset="0"/>
              </a:rPr>
              <a:t/>
            </a:r>
            <a:br>
              <a:rPr lang="en-US" dirty="0">
                <a:latin typeface="Arial" charset="0"/>
              </a:rPr>
            </a:br>
            <a:r>
              <a:rPr lang="es-419">
                <a:latin typeface="Arial" charset="0"/>
              </a:rPr>
              <a:t>New Terms and Commands</a:t>
            </a:r>
          </a:p>
        </p:txBody>
      </p:sp>
      <p:sp>
        <p:nvSpPr>
          <p:cNvPr id="2" name="Content Placeholder 1">
            <a:extLst>
              <a:ext uri="{FF2B5EF4-FFF2-40B4-BE49-F238E27FC236}">
                <a16:creationId xmlns:a16="http://schemas.microsoft.com/office/drawing/2014/main" xmlns="" id="{FEE79C7E-090E-6E44-85C6-1D51ADC29416}"/>
              </a:ext>
            </a:extLst>
          </p:cNvPr>
          <p:cNvSpPr>
            <a:spLocks noGrp="1"/>
          </p:cNvSpPr>
          <p:nvPr>
            <p:ph idx="1"/>
          </p:nvPr>
        </p:nvSpPr>
        <p:spPr>
          <a:xfrm>
            <a:off x="144066" y="798944"/>
            <a:ext cx="3299046" cy="4155319"/>
          </a:xfrm>
        </p:spPr>
        <p:txBody>
          <a:bodyPr/>
          <a:lstStyle/>
          <a:p>
            <a:pPr rtl="0">
              <a:spcBef>
                <a:spcPts val="0"/>
              </a:spcBef>
              <a:spcAft>
                <a:spcPts val="0"/>
              </a:spcAft>
            </a:pPr>
            <a:r>
              <a:rPr lang="es-419"/>
              <a:t>cloud computing</a:t>
            </a:r>
          </a:p>
          <a:p>
            <a:pPr rtl="0">
              <a:spcBef>
                <a:spcPts val="0"/>
              </a:spcBef>
              <a:spcAft>
                <a:spcPts val="0"/>
              </a:spcAft>
            </a:pPr>
            <a:r>
              <a:rPr lang="es-419"/>
              <a:t>Software as a Service (SaaS)</a:t>
            </a:r>
          </a:p>
          <a:p>
            <a:pPr rtl="0">
              <a:spcBef>
                <a:spcPts val="0"/>
              </a:spcBef>
              <a:spcAft>
                <a:spcPts val="0"/>
              </a:spcAft>
            </a:pPr>
            <a:r>
              <a:rPr lang="es-419"/>
              <a:t>Platform as a Service (PaaS)</a:t>
            </a:r>
          </a:p>
          <a:p>
            <a:pPr rtl="0">
              <a:spcBef>
                <a:spcPts val="0"/>
              </a:spcBef>
              <a:spcAft>
                <a:spcPts val="0"/>
              </a:spcAft>
            </a:pPr>
            <a:r>
              <a:rPr lang="es-419"/>
              <a:t>Infrastructure as a Service (IaaS)</a:t>
            </a:r>
          </a:p>
          <a:p>
            <a:pPr rtl="0">
              <a:spcBef>
                <a:spcPts val="0"/>
              </a:spcBef>
              <a:spcAft>
                <a:spcPts val="0"/>
              </a:spcAft>
            </a:pPr>
            <a:r>
              <a:rPr lang="es-419"/>
              <a:t>IT as a Service (ITaaS)</a:t>
            </a:r>
          </a:p>
          <a:p>
            <a:pPr rtl="0">
              <a:spcBef>
                <a:spcPts val="0"/>
              </a:spcBef>
              <a:spcAft>
                <a:spcPts val="0"/>
              </a:spcAft>
            </a:pPr>
            <a:r>
              <a:rPr lang="es-419"/>
              <a:t>public clouds</a:t>
            </a:r>
          </a:p>
          <a:p>
            <a:pPr rtl="0">
              <a:spcBef>
                <a:spcPts val="0"/>
              </a:spcBef>
              <a:spcAft>
                <a:spcPts val="0"/>
              </a:spcAft>
            </a:pPr>
            <a:r>
              <a:rPr lang="es-419"/>
              <a:t>private clouds</a:t>
            </a:r>
          </a:p>
          <a:p>
            <a:pPr rtl="0">
              <a:spcBef>
                <a:spcPts val="0"/>
              </a:spcBef>
              <a:spcAft>
                <a:spcPts val="0"/>
              </a:spcAft>
            </a:pPr>
            <a:r>
              <a:rPr lang="es-419"/>
              <a:t>hybrid clouds</a:t>
            </a:r>
          </a:p>
          <a:p>
            <a:pPr rtl="0">
              <a:spcBef>
                <a:spcPts val="0"/>
              </a:spcBef>
              <a:spcAft>
                <a:spcPts val="0"/>
              </a:spcAft>
            </a:pPr>
            <a:r>
              <a:rPr lang="es-419"/>
              <a:t>community clouds</a:t>
            </a:r>
          </a:p>
          <a:p>
            <a:pPr rtl="0">
              <a:spcBef>
                <a:spcPts val="0"/>
              </a:spcBef>
              <a:spcAft>
                <a:spcPts val="0"/>
              </a:spcAft>
            </a:pPr>
            <a:r>
              <a:rPr lang="es-419"/>
              <a:t>virtualization</a:t>
            </a:r>
          </a:p>
          <a:p>
            <a:pPr rtl="0">
              <a:spcBef>
                <a:spcPts val="0"/>
              </a:spcBef>
              <a:spcAft>
                <a:spcPts val="0"/>
              </a:spcAft>
            </a:pPr>
            <a:r>
              <a:rPr lang="es-419"/>
              <a:t>abstraction layers</a:t>
            </a:r>
          </a:p>
          <a:p>
            <a:pPr rtl="0">
              <a:spcBef>
                <a:spcPts val="0"/>
              </a:spcBef>
              <a:spcAft>
                <a:spcPts val="0"/>
              </a:spcAft>
            </a:pPr>
            <a:r>
              <a:rPr lang="es-419"/>
              <a:t>type 1 hypervisor</a:t>
            </a:r>
          </a:p>
          <a:p>
            <a:pPr rtl="0">
              <a:spcBef>
                <a:spcPts val="0"/>
              </a:spcBef>
              <a:spcAft>
                <a:spcPts val="0"/>
              </a:spcAft>
            </a:pPr>
            <a:r>
              <a:rPr lang="es-419"/>
              <a:t>type 2 hypervisor</a:t>
            </a:r>
          </a:p>
          <a:p>
            <a:pPr rtl="0">
              <a:spcBef>
                <a:spcPts val="0"/>
              </a:spcBef>
              <a:spcAft>
                <a:spcPts val="0"/>
              </a:spcAft>
            </a:pPr>
            <a:r>
              <a:rPr lang="es-419"/>
              <a:t>bare metal server</a:t>
            </a:r>
          </a:p>
          <a:p>
            <a:pPr rtl="0">
              <a:spcBef>
                <a:spcPts val="0"/>
              </a:spcBef>
              <a:spcAft>
                <a:spcPts val="0"/>
              </a:spcAft>
            </a:pPr>
            <a:r>
              <a:rPr lang="es-419"/>
              <a:t>software-defined networking</a:t>
            </a:r>
          </a:p>
          <a:p>
            <a:pPr rtl="0">
              <a:spcBef>
                <a:spcPts val="0"/>
              </a:spcBef>
              <a:spcAft>
                <a:spcPts val="0"/>
              </a:spcAft>
            </a:pPr>
            <a:r>
              <a:rPr lang="es-419"/>
              <a:t>control plane</a:t>
            </a:r>
          </a:p>
          <a:p>
            <a:pPr rtl="0">
              <a:spcBef>
                <a:spcPts val="0"/>
              </a:spcBef>
              <a:spcAft>
                <a:spcPts val="0"/>
              </a:spcAft>
            </a:pPr>
            <a:r>
              <a:rPr lang="es-419"/>
              <a:t>data plane</a:t>
            </a:r>
          </a:p>
        </p:txBody>
      </p:sp>
      <p:sp>
        <p:nvSpPr>
          <p:cNvPr id="4" name="Content Placeholder 1">
            <a:extLst>
              <a:ext uri="{FF2B5EF4-FFF2-40B4-BE49-F238E27FC236}">
                <a16:creationId xmlns:a16="http://schemas.microsoft.com/office/drawing/2014/main" xmlns="" id="{9ACA3DC7-F9E3-854A-A22F-9EB5E030F509}"/>
              </a:ext>
            </a:extLst>
          </p:cNvPr>
          <p:cNvSpPr txBox="1">
            <a:spLocks/>
          </p:cNvSpPr>
          <p:nvPr/>
        </p:nvSpPr>
        <p:spPr bwMode="auto">
          <a:xfrm>
            <a:off x="4148669" y="798943"/>
            <a:ext cx="329904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ts val="0"/>
              </a:spcBef>
              <a:spcAft>
                <a:spcPts val="0"/>
              </a:spcAft>
            </a:pPr>
            <a:r>
              <a:rPr lang="es-419"/>
              <a:t>management plane</a:t>
            </a:r>
          </a:p>
          <a:p>
            <a:pPr rtl="0">
              <a:spcBef>
                <a:spcPts val="0"/>
              </a:spcBef>
              <a:spcAft>
                <a:spcPts val="0"/>
              </a:spcAft>
            </a:pPr>
            <a:r>
              <a:rPr lang="es-419"/>
              <a:t>Cisco Application Centric Infrastructure (ACI)</a:t>
            </a:r>
          </a:p>
          <a:p>
            <a:pPr rtl="0">
              <a:spcBef>
                <a:spcPts val="0"/>
              </a:spcBef>
              <a:spcAft>
                <a:spcPts val="0"/>
              </a:spcAft>
            </a:pPr>
            <a:r>
              <a:rPr lang="es-419"/>
              <a:t>OpenFlow</a:t>
            </a:r>
          </a:p>
          <a:p>
            <a:pPr rtl="0">
              <a:spcBef>
                <a:spcPts val="0"/>
              </a:spcBef>
              <a:spcAft>
                <a:spcPts val="0"/>
              </a:spcAft>
            </a:pPr>
            <a:r>
              <a:rPr lang="es-419"/>
              <a:t>OpenStack</a:t>
            </a:r>
          </a:p>
          <a:p>
            <a:pPr rtl="0">
              <a:spcBef>
                <a:spcPts val="0"/>
              </a:spcBef>
              <a:spcAft>
                <a:spcPts val="0"/>
              </a:spcAft>
            </a:pPr>
            <a:r>
              <a:rPr lang="es-419"/>
              <a:t>Application Network Profile (ANP)</a:t>
            </a:r>
          </a:p>
          <a:p>
            <a:pPr rtl="0">
              <a:spcBef>
                <a:spcPts val="0"/>
              </a:spcBef>
              <a:spcAft>
                <a:spcPts val="0"/>
              </a:spcAft>
            </a:pPr>
            <a:r>
              <a:rPr lang="es-419"/>
              <a:t>Application Policy Infrastructure Controller (APIC)</a:t>
            </a:r>
          </a:p>
          <a:p>
            <a:pPr rtl="0">
              <a:spcBef>
                <a:spcPts val="0"/>
              </a:spcBef>
              <a:spcAft>
                <a:spcPts val="0"/>
              </a:spcAft>
            </a:pPr>
            <a:r>
              <a:rPr lang="es-419"/>
              <a:t>spin-leaf topology</a:t>
            </a:r>
          </a:p>
          <a:p>
            <a:pPr rtl="0">
              <a:spcBef>
                <a:spcPts val="0"/>
              </a:spcBef>
              <a:spcAft>
                <a:spcPts val="0"/>
              </a:spcAft>
            </a:pPr>
            <a:r>
              <a:rPr lang="es-419"/>
              <a:t>device-based SDN</a:t>
            </a:r>
          </a:p>
          <a:p>
            <a:pPr rtl="0">
              <a:spcBef>
                <a:spcPts val="0"/>
              </a:spcBef>
              <a:spcAft>
                <a:spcPts val="0"/>
              </a:spcAft>
            </a:pPr>
            <a:r>
              <a:rPr lang="es-419"/>
              <a:t>controller-based SDN</a:t>
            </a:r>
          </a:p>
          <a:p>
            <a:pPr rtl="0">
              <a:spcBef>
                <a:spcPts val="0"/>
              </a:spcBef>
              <a:spcAft>
                <a:spcPts val="0"/>
              </a:spcAft>
            </a:pPr>
            <a:r>
              <a:rPr lang="es-419"/>
              <a:t>policy-based SDN</a:t>
            </a:r>
          </a:p>
          <a:p>
            <a:pPr rtl="0">
              <a:spcBef>
                <a:spcPts val="0"/>
              </a:spcBef>
              <a:spcAft>
                <a:spcPts val="0"/>
              </a:spcAft>
            </a:pPr>
            <a:r>
              <a:rPr lang="es-419"/>
              <a:t>Application Policy Infrastructure Controller - Enterprise Module (APIC-EM)</a:t>
            </a:r>
          </a:p>
          <a:p>
            <a:pPr rtl="0">
              <a:spcBef>
                <a:spcPts val="0"/>
              </a:spcBef>
              <a:spcAft>
                <a:spcPts val="0"/>
              </a:spcAft>
            </a:pPr>
            <a:r>
              <a:rPr lang="es-419"/>
              <a:t>APIC-EM path trace</a:t>
            </a:r>
          </a:p>
        </p:txBody>
      </p:sp>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13: virtualización de red</a:t>
            </a:r>
            <a:r>
              <a:rPr lang="en-US" dirty="0">
                <a:latin typeface="Arial" charset="0"/>
              </a:rPr>
              <a:t/>
            </a:r>
            <a:br>
              <a:rPr lang="en-US" dirty="0">
                <a:latin typeface="Arial" charset="0"/>
              </a:rPr>
            </a:br>
            <a:r>
              <a:rPr lang="es-419" dirty="0">
                <a:latin typeface="Arial" charset="0"/>
              </a:rPr>
              <a:t>Nuevos Términos y Comandos</a:t>
            </a:r>
          </a:p>
        </p:txBody>
      </p:sp>
      <p:sp>
        <p:nvSpPr>
          <p:cNvPr id="2" name="Content Placeholder 1">
            <a:extLst>
              <a:ext uri="{FF2B5EF4-FFF2-40B4-BE49-F238E27FC236}">
                <a16:creationId xmlns:a16="http://schemas.microsoft.com/office/drawing/2014/main" xmlns="" id="{FEE79C7E-090E-6E44-85C6-1D51ADC29416}"/>
              </a:ext>
            </a:extLst>
          </p:cNvPr>
          <p:cNvSpPr>
            <a:spLocks noGrp="1"/>
          </p:cNvSpPr>
          <p:nvPr>
            <p:ph idx="1"/>
          </p:nvPr>
        </p:nvSpPr>
        <p:spPr>
          <a:xfrm>
            <a:off x="144066" y="798944"/>
            <a:ext cx="3299046" cy="4155319"/>
          </a:xfrm>
        </p:spPr>
        <p:txBody>
          <a:bodyPr/>
          <a:lstStyle/>
          <a:p>
            <a:pPr rtl="0">
              <a:spcBef>
                <a:spcPts val="0"/>
              </a:spcBef>
              <a:spcAft>
                <a:spcPts val="0"/>
              </a:spcAft>
            </a:pPr>
            <a:r>
              <a:rPr lang="es-419"/>
              <a:t>cloud computing</a:t>
            </a:r>
          </a:p>
          <a:p>
            <a:pPr rtl="0">
              <a:spcBef>
                <a:spcPts val="0"/>
              </a:spcBef>
              <a:spcAft>
                <a:spcPts val="0"/>
              </a:spcAft>
            </a:pPr>
            <a:r>
              <a:rPr lang="es-419"/>
              <a:t>Software as a Service (SaaS)</a:t>
            </a:r>
          </a:p>
          <a:p>
            <a:pPr rtl="0">
              <a:spcBef>
                <a:spcPts val="0"/>
              </a:spcBef>
              <a:spcAft>
                <a:spcPts val="0"/>
              </a:spcAft>
            </a:pPr>
            <a:r>
              <a:rPr lang="es-419"/>
              <a:t>Platform as a Service (PaaS)</a:t>
            </a:r>
          </a:p>
          <a:p>
            <a:pPr rtl="0">
              <a:spcBef>
                <a:spcPts val="0"/>
              </a:spcBef>
              <a:spcAft>
                <a:spcPts val="0"/>
              </a:spcAft>
            </a:pPr>
            <a:r>
              <a:rPr lang="es-419"/>
              <a:t>Infrastructure as a Service (IaaS)</a:t>
            </a:r>
          </a:p>
          <a:p>
            <a:pPr rtl="0">
              <a:spcBef>
                <a:spcPts val="0"/>
              </a:spcBef>
              <a:spcAft>
                <a:spcPts val="0"/>
              </a:spcAft>
            </a:pPr>
            <a:r>
              <a:rPr lang="es-419"/>
              <a:t>IT as a Service (ITaaS)</a:t>
            </a:r>
          </a:p>
          <a:p>
            <a:pPr rtl="0">
              <a:spcBef>
                <a:spcPts val="0"/>
              </a:spcBef>
              <a:spcAft>
                <a:spcPts val="0"/>
              </a:spcAft>
            </a:pPr>
            <a:r>
              <a:rPr lang="es-419"/>
              <a:t>public clouds</a:t>
            </a:r>
          </a:p>
          <a:p>
            <a:pPr rtl="0">
              <a:spcBef>
                <a:spcPts val="0"/>
              </a:spcBef>
              <a:spcAft>
                <a:spcPts val="0"/>
              </a:spcAft>
            </a:pPr>
            <a:r>
              <a:rPr lang="es-419"/>
              <a:t>private clouds</a:t>
            </a:r>
          </a:p>
          <a:p>
            <a:pPr rtl="0">
              <a:spcBef>
                <a:spcPts val="0"/>
              </a:spcBef>
              <a:spcAft>
                <a:spcPts val="0"/>
              </a:spcAft>
            </a:pPr>
            <a:r>
              <a:rPr lang="es-419"/>
              <a:t>hybrid clouds</a:t>
            </a:r>
          </a:p>
          <a:p>
            <a:pPr rtl="0">
              <a:spcBef>
                <a:spcPts val="0"/>
              </a:spcBef>
              <a:spcAft>
                <a:spcPts val="0"/>
              </a:spcAft>
            </a:pPr>
            <a:r>
              <a:rPr lang="es-419"/>
              <a:t>community clouds</a:t>
            </a:r>
          </a:p>
          <a:p>
            <a:pPr rtl="0">
              <a:spcBef>
                <a:spcPts val="0"/>
              </a:spcBef>
              <a:spcAft>
                <a:spcPts val="0"/>
              </a:spcAft>
            </a:pPr>
            <a:r>
              <a:rPr lang="es-419"/>
              <a:t>virtualization</a:t>
            </a:r>
          </a:p>
          <a:p>
            <a:pPr rtl="0">
              <a:spcBef>
                <a:spcPts val="0"/>
              </a:spcBef>
              <a:spcAft>
                <a:spcPts val="0"/>
              </a:spcAft>
            </a:pPr>
            <a:r>
              <a:rPr lang="es-419"/>
              <a:t>abstraction layers</a:t>
            </a:r>
          </a:p>
          <a:p>
            <a:pPr rtl="0">
              <a:spcBef>
                <a:spcPts val="0"/>
              </a:spcBef>
              <a:spcAft>
                <a:spcPts val="0"/>
              </a:spcAft>
            </a:pPr>
            <a:r>
              <a:rPr lang="es-419"/>
              <a:t>type 1 hypervisor</a:t>
            </a:r>
          </a:p>
          <a:p>
            <a:pPr rtl="0">
              <a:spcBef>
                <a:spcPts val="0"/>
              </a:spcBef>
              <a:spcAft>
                <a:spcPts val="0"/>
              </a:spcAft>
            </a:pPr>
            <a:r>
              <a:rPr lang="es-419"/>
              <a:t>type 2 hypervisor</a:t>
            </a:r>
          </a:p>
          <a:p>
            <a:pPr rtl="0">
              <a:spcBef>
                <a:spcPts val="0"/>
              </a:spcBef>
              <a:spcAft>
                <a:spcPts val="0"/>
              </a:spcAft>
            </a:pPr>
            <a:r>
              <a:rPr lang="es-419"/>
              <a:t>bare metal server</a:t>
            </a:r>
          </a:p>
          <a:p>
            <a:pPr rtl="0">
              <a:spcBef>
                <a:spcPts val="0"/>
              </a:spcBef>
              <a:spcAft>
                <a:spcPts val="0"/>
              </a:spcAft>
            </a:pPr>
            <a:r>
              <a:rPr lang="es-419"/>
              <a:t>software-defined networking</a:t>
            </a:r>
          </a:p>
          <a:p>
            <a:pPr rtl="0">
              <a:spcBef>
                <a:spcPts val="0"/>
              </a:spcBef>
              <a:spcAft>
                <a:spcPts val="0"/>
              </a:spcAft>
            </a:pPr>
            <a:r>
              <a:rPr lang="es-419"/>
              <a:t>control plane</a:t>
            </a:r>
          </a:p>
          <a:p>
            <a:pPr rtl="0">
              <a:spcBef>
                <a:spcPts val="0"/>
              </a:spcBef>
              <a:spcAft>
                <a:spcPts val="0"/>
              </a:spcAft>
            </a:pPr>
            <a:r>
              <a:rPr lang="es-419"/>
              <a:t>data plane</a:t>
            </a:r>
          </a:p>
        </p:txBody>
      </p:sp>
      <p:sp>
        <p:nvSpPr>
          <p:cNvPr id="4" name="Content Placeholder 1">
            <a:extLst>
              <a:ext uri="{FF2B5EF4-FFF2-40B4-BE49-F238E27FC236}">
                <a16:creationId xmlns:a16="http://schemas.microsoft.com/office/drawing/2014/main" xmlns="" id="{9ACA3DC7-F9E3-854A-A22F-9EB5E030F509}"/>
              </a:ext>
            </a:extLst>
          </p:cNvPr>
          <p:cNvSpPr txBox="1">
            <a:spLocks/>
          </p:cNvSpPr>
          <p:nvPr/>
        </p:nvSpPr>
        <p:spPr bwMode="auto">
          <a:xfrm>
            <a:off x="4148669" y="798943"/>
            <a:ext cx="329904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ts val="0"/>
              </a:spcBef>
              <a:spcAft>
                <a:spcPts val="0"/>
              </a:spcAft>
            </a:pPr>
            <a:r>
              <a:rPr lang="es-419"/>
              <a:t>management plane</a:t>
            </a:r>
          </a:p>
          <a:p>
            <a:pPr rtl="0">
              <a:spcBef>
                <a:spcPts val="0"/>
              </a:spcBef>
              <a:spcAft>
                <a:spcPts val="0"/>
              </a:spcAft>
            </a:pPr>
            <a:r>
              <a:rPr lang="es-419"/>
              <a:t>Cisco Application Centric Infrastructure (ACI)</a:t>
            </a:r>
          </a:p>
          <a:p>
            <a:pPr rtl="0">
              <a:spcBef>
                <a:spcPts val="0"/>
              </a:spcBef>
              <a:spcAft>
                <a:spcPts val="0"/>
              </a:spcAft>
            </a:pPr>
            <a:r>
              <a:rPr lang="es-419"/>
              <a:t>OpenFlow</a:t>
            </a:r>
          </a:p>
          <a:p>
            <a:pPr rtl="0">
              <a:spcBef>
                <a:spcPts val="0"/>
              </a:spcBef>
              <a:spcAft>
                <a:spcPts val="0"/>
              </a:spcAft>
            </a:pPr>
            <a:r>
              <a:rPr lang="es-419"/>
              <a:t>OpenStack</a:t>
            </a:r>
          </a:p>
          <a:p>
            <a:pPr rtl="0">
              <a:spcBef>
                <a:spcPts val="0"/>
              </a:spcBef>
              <a:spcAft>
                <a:spcPts val="0"/>
              </a:spcAft>
            </a:pPr>
            <a:r>
              <a:rPr lang="es-419"/>
              <a:t>Application Network Profile (ANP)</a:t>
            </a:r>
          </a:p>
          <a:p>
            <a:pPr rtl="0">
              <a:spcBef>
                <a:spcPts val="0"/>
              </a:spcBef>
              <a:spcAft>
                <a:spcPts val="0"/>
              </a:spcAft>
            </a:pPr>
            <a:r>
              <a:rPr lang="es-419"/>
              <a:t>Application Policy Infrastructure Controller (APIC)</a:t>
            </a:r>
          </a:p>
          <a:p>
            <a:pPr rtl="0">
              <a:spcBef>
                <a:spcPts val="0"/>
              </a:spcBef>
              <a:spcAft>
                <a:spcPts val="0"/>
              </a:spcAft>
            </a:pPr>
            <a:r>
              <a:rPr lang="es-419"/>
              <a:t>spin-leaf topology</a:t>
            </a:r>
          </a:p>
          <a:p>
            <a:pPr rtl="0">
              <a:spcBef>
                <a:spcPts val="0"/>
              </a:spcBef>
              <a:spcAft>
                <a:spcPts val="0"/>
              </a:spcAft>
            </a:pPr>
            <a:r>
              <a:rPr lang="es-419"/>
              <a:t>device-based SDN</a:t>
            </a:r>
          </a:p>
          <a:p>
            <a:pPr rtl="0">
              <a:spcBef>
                <a:spcPts val="0"/>
              </a:spcBef>
              <a:spcAft>
                <a:spcPts val="0"/>
              </a:spcAft>
            </a:pPr>
            <a:r>
              <a:rPr lang="es-419"/>
              <a:t>controller-based SDN</a:t>
            </a:r>
          </a:p>
          <a:p>
            <a:pPr rtl="0">
              <a:spcBef>
                <a:spcPts val="0"/>
              </a:spcBef>
              <a:spcAft>
                <a:spcPts val="0"/>
              </a:spcAft>
            </a:pPr>
            <a:r>
              <a:rPr lang="es-419"/>
              <a:t>policy-based SDN</a:t>
            </a:r>
          </a:p>
          <a:p>
            <a:pPr rtl="0">
              <a:spcBef>
                <a:spcPts val="0"/>
              </a:spcBef>
              <a:spcAft>
                <a:spcPts val="0"/>
              </a:spcAft>
            </a:pPr>
            <a:r>
              <a:rPr lang="es-419"/>
              <a:t>Application Policy Infrastructure Controller - Enterprise Module (APIC-EM)</a:t>
            </a:r>
          </a:p>
          <a:p>
            <a:pPr rtl="0">
              <a:spcBef>
                <a:spcPts val="0"/>
              </a:spcBef>
              <a:spcAft>
                <a:spcPts val="0"/>
              </a:spcAft>
            </a:pPr>
            <a:r>
              <a:rPr lang="es-419"/>
              <a:t>APIC-EM path trace</a:t>
            </a:r>
          </a:p>
        </p:txBody>
      </p:sp>
    </p:spTree>
    <p:custDataLst>
      <p:tags r:id="rId1"/>
    </p:custDataLst>
    <p:extLst>
      <p:ext uri="{BB962C8B-B14F-4D97-AF65-F5344CB8AC3E}">
        <p14:creationId xmlns:p14="http://schemas.microsoft.com/office/powerpoint/2010/main" xmlns="" val="152337600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Computación en la nube</a:t>
            </a:r>
            <a:r>
              <a:rPr lang="en-US" dirty="0"/>
              <a:t/>
            </a:r>
            <a:br>
              <a:rPr lang="en-US" dirty="0"/>
            </a:br>
            <a:r>
              <a:rPr lang="es-419" sz="2400"/>
              <a:t>Servicios en la nube</a:t>
            </a:r>
          </a:p>
        </p:txBody>
      </p:sp>
      <p:sp>
        <p:nvSpPr>
          <p:cNvPr id="5" name="Content Placeholder 4">
            <a:extLst>
              <a:ext uri="{FF2B5EF4-FFF2-40B4-BE49-F238E27FC236}">
                <a16:creationId xmlns:a16="http://schemas.microsoft.com/office/drawing/2014/main" xmlns="" id="{05FA823E-02B7-034F-9F30-CE6D199D8D30}"/>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Los tres servicios principales de computación en la nube definidos por el Instituto Nacional de Normas y Tecnología (NIST) de los Estados Unidos en la Publicación especial 800-145 son:</a:t>
            </a:r>
          </a:p>
          <a:p>
            <a:pPr marL="342900" indent="-342900" algn="l" rtl="0">
              <a:buFont typeface="Arial" panose="020B0604020202020204" pitchFamily="34" charset="0"/>
              <a:buChar char="•"/>
            </a:pPr>
            <a:r>
              <a:rPr lang="es-419" sz="1600">
                <a:solidFill>
                  <a:srgbClr val="000000"/>
                </a:solidFill>
              </a:rPr>
              <a:t>Software como un Servicio (SaaS)</a:t>
            </a:r>
            <a:r>
              <a:rPr lang="es-419" sz="1600" b="1">
                <a:solidFill>
                  <a:srgbClr val="000000"/>
                </a:solidFill>
              </a:rPr>
              <a:t>: El proveedor de la nube es responsable del acceso a los servicios, que se proporcionan por Internet.</a:t>
            </a:r>
          </a:p>
          <a:p>
            <a:pPr marL="342900" indent="-342900" algn="l" rtl="0">
              <a:buFont typeface="Arial" panose="020B0604020202020204" pitchFamily="34" charset="0"/>
              <a:buChar char="•"/>
            </a:pPr>
            <a:r>
              <a:rPr lang="es-419" sz="1600">
                <a:solidFill>
                  <a:srgbClr val="000000"/>
                </a:solidFill>
              </a:rPr>
              <a:t>Plataforma como un Servicio (PaaS)</a:t>
            </a:r>
            <a:r>
              <a:rPr lang="es-419" sz="1600" b="1">
                <a:solidFill>
                  <a:srgbClr val="000000"/>
                </a:solidFill>
              </a:rPr>
              <a:t>: El proveedor de la nube es responsable del acceso a las herramientas y los servicios de desarrollo utilizados para distribuir las aplicaciones. </a:t>
            </a:r>
          </a:p>
          <a:p>
            <a:pPr marL="342900" indent="-342900" algn="l" rtl="0">
              <a:buFont typeface="Arial" panose="020B0604020202020204" pitchFamily="34" charset="0"/>
              <a:buChar char="•"/>
            </a:pPr>
            <a:r>
              <a:rPr lang="es-419" sz="1600">
                <a:solidFill>
                  <a:srgbClr val="000000"/>
                </a:solidFill>
              </a:rPr>
              <a:t>Infraestructura como un Servicio (IaaS)</a:t>
            </a:r>
            <a:r>
              <a:rPr lang="es-419" sz="1600" b="1">
                <a:solidFill>
                  <a:srgbClr val="000000"/>
                </a:solidFill>
              </a:rPr>
              <a:t>: El proveedor de la nube es responsable del acceso a los equipos de la red, los servicios de red virtualizados y el soporte de infraestructura de la red.</a:t>
            </a:r>
          </a:p>
          <a:p>
            <a:pPr marL="0" indent="0" algn="l" rtl="0"/>
            <a:r>
              <a:rPr lang="es-419" sz="1600">
                <a:solidFill>
                  <a:srgbClr val="000000"/>
                </a:solidFill>
              </a:rPr>
              <a:t>Los proveedores de servicios en la nube han extendido este modelo y también proporcionan asistencia de TI para cada uno de los servicios de computación en la nube (ITaaS). Para las empresas, ITaaS puede ampliar la capacidad de la red, sin requerir inversiones en nueva infraestructura, capacitación de personal, ni licencias de software nuevas.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29096989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Modelos de nube</a:t>
            </a:r>
            <a:r>
              <a:rPr lang="en-US" dirty="0"/>
              <a:t/>
            </a:r>
            <a:br>
              <a:rPr lang="en-US" dirty="0"/>
            </a:br>
            <a:r>
              <a:rPr lang="es-419" sz="2400" dirty="0"/>
              <a:t>Computación en la nube</a:t>
            </a:r>
            <a:endParaRPr lang="es-419" sz="1600" dirty="0"/>
          </a:p>
        </p:txBody>
      </p:sp>
      <p:sp>
        <p:nvSpPr>
          <p:cNvPr id="4" name="Content Placeholder 3">
            <a:extLst>
              <a:ext uri="{FF2B5EF4-FFF2-40B4-BE49-F238E27FC236}">
                <a16:creationId xmlns:a16="http://schemas.microsoft.com/office/drawing/2014/main" xmlns="" id="{F6482918-386E-D34E-B045-91B5F35FF0B7}"/>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Los cuatro modelos principales en la nube son:</a:t>
            </a:r>
          </a:p>
          <a:p>
            <a:pPr marL="342900" indent="-342900" algn="l" rtl="0">
              <a:buFont typeface="Arial" panose="020B0604020202020204" pitchFamily="34" charset="0"/>
              <a:buChar char="•"/>
            </a:pPr>
            <a:r>
              <a:rPr lang="es-419" sz="1600">
                <a:solidFill>
                  <a:srgbClr val="000000"/>
                </a:solidFill>
              </a:rPr>
              <a:t>Nubes públicas</a:t>
            </a:r>
            <a:r>
              <a:rPr lang="es-419" sz="1600" b="1">
                <a:solidFill>
                  <a:srgbClr val="000000"/>
                </a:solidFill>
              </a:rPr>
              <a:t>: Las aplicaciones basadas en la nube y los servicios que se ofrecen en una nube pública están a disposición de la población en general. </a:t>
            </a:r>
          </a:p>
          <a:p>
            <a:pPr marL="342900" indent="-342900" algn="l" rtl="0">
              <a:buFont typeface="Arial" panose="020B0604020202020204" pitchFamily="34" charset="0"/>
              <a:buChar char="•"/>
            </a:pPr>
            <a:r>
              <a:rPr lang="es-419" sz="1600">
                <a:solidFill>
                  <a:srgbClr val="000000"/>
                </a:solidFill>
              </a:rPr>
              <a:t>Nubes privadas</a:t>
            </a:r>
            <a:r>
              <a:rPr lang="es-419" sz="1600" b="1">
                <a:solidFill>
                  <a:srgbClr val="000000"/>
                </a:solidFill>
              </a:rPr>
              <a:t>: Las aplicaciones y los servicios basados en una nube privada que se ofrecen en una nube privada están destinados a una organización o una entidad específica, como el gobierno. </a:t>
            </a:r>
          </a:p>
          <a:p>
            <a:pPr marL="342900" indent="-342900" algn="l" rtl="0">
              <a:buFont typeface="Arial" panose="020B0604020202020204" pitchFamily="34" charset="0"/>
              <a:buChar char="•"/>
            </a:pPr>
            <a:r>
              <a:rPr lang="es-419" sz="1600">
                <a:solidFill>
                  <a:srgbClr val="000000"/>
                </a:solidFill>
              </a:rPr>
              <a:t>Nubes híbridas</a:t>
            </a:r>
            <a:r>
              <a:rPr lang="es-419" sz="1600" b="1">
                <a:solidFill>
                  <a:srgbClr val="000000"/>
                </a:solidFill>
              </a:rPr>
              <a:t>: Una nube híbrida consta de dos o más nubes (por ejemplo, una parte privada y otra parte pública); donde cada una de las partes sigue siendo un objeto separado, pero ambas están conectadas a través de una única arquitectura.</a:t>
            </a:r>
          </a:p>
          <a:p>
            <a:pPr marL="342900" indent="-342900" algn="l" rtl="0">
              <a:buFont typeface="Arial" panose="020B0604020202020204" pitchFamily="34" charset="0"/>
              <a:buChar char="•"/>
            </a:pPr>
            <a:r>
              <a:rPr lang="es-419" sz="1600">
                <a:solidFill>
                  <a:srgbClr val="000000"/>
                </a:solidFill>
              </a:rPr>
              <a:t>Nubes comunitarias: Una nube comunitaria se crea para el uso exclusivo de una comunidad específica. Las diferencias entre nubes públicas y las comunitarias son las necesidades funcionales que han sido personalizadas para la comunidad. Por ejemplo, las organizaciones de servicios de salud deben cumplir las políticas y leyes (por ejemplo, la HIPAA) que requieren una autenticación y una confidencialidad especiales.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1072261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Computación en la Nube </a:t>
            </a:r>
            <a:r>
              <a:rPr lang="en-US" dirty="0"/>
              <a:t/>
            </a:r>
            <a:br>
              <a:rPr lang="en-US" dirty="0"/>
            </a:br>
            <a:r>
              <a:rPr lang="es-419" sz="2400"/>
              <a:t>Computación en la Nube versus Centro de Datos</a:t>
            </a:r>
          </a:p>
        </p:txBody>
      </p:sp>
      <p:sp>
        <p:nvSpPr>
          <p:cNvPr id="5" name="Content Placeholder 4">
            <a:extLst>
              <a:ext uri="{FF2B5EF4-FFF2-40B4-BE49-F238E27FC236}">
                <a16:creationId xmlns:a16="http://schemas.microsoft.com/office/drawing/2014/main" xmlns="" id="{9CE6D849-1F60-FA42-85BD-10F641257768}"/>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A continuación se brindan las definiciones correctas de "centro de datos" y "computación en la nube":</a:t>
            </a:r>
          </a:p>
          <a:p>
            <a:pPr marL="342900" indent="-342900" algn="l" rtl="0">
              <a:buFont typeface="Arial" panose="020B0604020202020204" pitchFamily="34" charset="0"/>
              <a:buChar char="•"/>
            </a:pPr>
            <a:r>
              <a:rPr lang="es-419" sz="1600">
                <a:solidFill>
                  <a:srgbClr val="000000"/>
                </a:solidFill>
              </a:rPr>
              <a:t>Centro de datos: Habitualmente es una instalación de procesamiento y almacenamiento de datos que es ejecutada por un departamento de TI interno o arrendado fuera de las instalaciones. Por lo general, la creación y el mantenimiento de centros de datos son muy costosos.</a:t>
            </a:r>
            <a:r>
              <a:rPr lang="es-419" sz="1600" b="1">
                <a:solidFill>
                  <a:srgbClr val="000000"/>
                </a:solidFill>
              </a:rPr>
              <a:t> </a:t>
            </a:r>
          </a:p>
          <a:p>
            <a:pPr marL="342900" indent="-342900" algn="l" rtl="0">
              <a:buFont typeface="Arial" panose="020B0604020202020204" pitchFamily="34" charset="0"/>
              <a:buChar char="•"/>
            </a:pPr>
            <a:r>
              <a:rPr lang="es-419" sz="1600">
                <a:solidFill>
                  <a:srgbClr val="000000"/>
                </a:solidFill>
              </a:rPr>
              <a:t>Computación en la nube: Habitualmente es un servicio fuera de las instalaciones que ofrece acceso a solicitud de un grupo y donde son compartidos recursos de computación, los mismos son configurables. Estos recursos se pueden aprovisionar y liberar rápidamente con un esfuerzo mínimo de administración.</a:t>
            </a:r>
          </a:p>
          <a:p>
            <a:pPr marL="0" indent="0" algn="l"/>
            <a:endParaRPr lang="en-US" sz="1600" dirty="0">
              <a:solidFill>
                <a:srgbClr val="000000"/>
              </a:solidFill>
            </a:endParaRPr>
          </a:p>
          <a:p>
            <a:pPr marL="0" indent="0" algn="l" rtl="0"/>
            <a:r>
              <a:rPr lang="es-419" sz="1600">
                <a:solidFill>
                  <a:srgbClr val="000000"/>
                </a:solidFill>
              </a:rPr>
              <a:t>Los centros de datos son las instalaciones físicas que proporcionan las necesidades informáticas, de red y de almacenamiento de los servicios de cloud computing. Los proveedores de servicios en la nube usan los centros de datos para alojar los servicios en la nube y los recursos basados en la nube.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xmlns="" val="21898383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13.2 Virtualización</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Virtualización</a:t>
            </a:r>
            <a:r>
              <a:rPr lang="en-US" dirty="0"/>
              <a:t/>
            </a:r>
            <a:br>
              <a:rPr lang="en-US" dirty="0"/>
            </a:br>
            <a:r>
              <a:rPr lang="es-419" sz="2400"/>
              <a:t>Computación en la nube y virtualización</a:t>
            </a:r>
          </a:p>
        </p:txBody>
      </p:sp>
      <p:sp>
        <p:nvSpPr>
          <p:cNvPr id="6" name="Content Placeholder 5">
            <a:extLst>
              <a:ext uri="{FF2B5EF4-FFF2-40B4-BE49-F238E27FC236}">
                <a16:creationId xmlns:a16="http://schemas.microsoft.com/office/drawing/2014/main" xmlns="" id="{BE365722-06FA-3D4E-B885-4DAC9C7D1066}"/>
              </a:ext>
            </a:extLst>
          </p:cNvPr>
          <p:cNvSpPr>
            <a:spLocks noGrp="1"/>
          </p:cNvSpPr>
          <p:nvPr>
            <p:ph idx="1"/>
          </p:nvPr>
        </p:nvSpPr>
        <p:spPr>
          <a:xfrm>
            <a:off x="474663" y="731837"/>
            <a:ext cx="3973160" cy="3689897"/>
          </a:xfrm>
        </p:spPr>
        <p:txBody>
          <a:bodyPr/>
          <a:lstStyle/>
          <a:p>
            <a:pPr marL="342900" indent="-342900" algn="l" rtl="0">
              <a:buFont typeface="Arial" panose="020B0604020202020204" pitchFamily="34" charset="0"/>
              <a:buChar char="•"/>
            </a:pPr>
            <a:r>
              <a:rPr lang="es-419" sz="1600">
                <a:solidFill>
                  <a:srgbClr val="000000"/>
                </a:solidFill>
              </a:rPr>
              <a:t>Los términos "computación en la nube" y "virtualización" suelen usarse de manera intercambiable; no obstante, significan dos cosas distintas. La virtualización es la base de la computación en la nube. Sin esta base, la computación en la nube que se implementa masivamente no sería posible.</a:t>
            </a:r>
          </a:p>
          <a:p>
            <a:pPr marL="342900" indent="-342900" algn="l" rtl="0">
              <a:buFont typeface="Arial" panose="020B0604020202020204" pitchFamily="34" charset="0"/>
              <a:buChar char="•"/>
            </a:pPr>
            <a:r>
              <a:rPr lang="es-419" sz="1600">
                <a:solidFill>
                  <a:srgbClr val="000000"/>
                </a:solidFill>
              </a:rPr>
              <a:t>La virtualización separa el sistema operativo del hardware. Varios proveedores ofrecen servicios virtuales en la nube que permiten aprovisionar servidores de manera dinámica según sea necesario. Estas instancias virtualizadas de los servidores se crean a pedido. </a:t>
            </a:r>
          </a:p>
        </p:txBody>
      </p:sp>
      <p:pic>
        <p:nvPicPr>
          <p:cNvPr id="8" name="Picture 7">
            <a:extLst>
              <a:ext uri="{FF2B5EF4-FFF2-40B4-BE49-F238E27FC236}">
                <a16:creationId xmlns:a16="http://schemas.microsoft.com/office/drawing/2014/main" xmlns="" id="{B512A262-5E92-3240-B9E6-A1FA2BCBA15E}"/>
              </a:ext>
            </a:extLst>
          </p:cNvPr>
          <p:cNvPicPr>
            <a:picLocks noChangeAspect="1"/>
          </p:cNvPicPr>
          <p:nvPr/>
        </p:nvPicPr>
        <p:blipFill>
          <a:blip r:embed="rId4"/>
          <a:stretch>
            <a:fillRect/>
          </a:stretch>
        </p:blipFill>
        <p:spPr>
          <a:xfrm>
            <a:off x="4478337" y="944835"/>
            <a:ext cx="4191000" cy="3263900"/>
          </a:xfrm>
          <a:prstGeom prst="rect">
            <a:avLst/>
          </a:prstGeom>
        </p:spPr>
      </p:pic>
    </p:spTree>
    <p:custDataLst>
      <p:tags r:id="rId1"/>
    </p:custDataLst>
    <p:extLst>
      <p:ext uri="{BB962C8B-B14F-4D97-AF65-F5344CB8AC3E}">
        <p14:creationId xmlns:p14="http://schemas.microsoft.com/office/powerpoint/2010/main" xmlns="" val="1758506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6063</TotalTime>
  <Words>4501</Words>
  <Application>Microsoft Office PowerPoint</Application>
  <PresentationFormat>Presentación en pantalla (16:9)</PresentationFormat>
  <Paragraphs>397</Paragraphs>
  <Slides>45</Slides>
  <Notes>45</Notes>
  <HiddenSlides>2</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Default Theme</vt:lpstr>
      <vt:lpstr>Módulo 13: Virtualización de Red</vt:lpstr>
      <vt:lpstr>Objetivos del módulo</vt:lpstr>
      <vt:lpstr>13.1 Computación en la Nube</vt:lpstr>
      <vt:lpstr>Descripción general de la nube Computación en la nube</vt:lpstr>
      <vt:lpstr>Computación en la nube Servicios en la nube</vt:lpstr>
      <vt:lpstr>Modelos de nube Computación en la nube</vt:lpstr>
      <vt:lpstr>Computación en la Nube  Computación en la Nube versus Centro de Datos</vt:lpstr>
      <vt:lpstr>13.2 Virtualización</vt:lpstr>
      <vt:lpstr>Virtualización Computación en la nube y virtualización</vt:lpstr>
      <vt:lpstr>Virtualización Servidores dedicados</vt:lpstr>
      <vt:lpstr>Virtualización Virtualización de servidores</vt:lpstr>
      <vt:lpstr>Virtualización Ventajas de la virtualización de servidores</vt:lpstr>
      <vt:lpstr>Virtualización  Capas de abstracción</vt:lpstr>
      <vt:lpstr>Virtualización Hypervisores de Tipo 2</vt:lpstr>
      <vt:lpstr>13.3 - Infraestructura de red virtual</vt:lpstr>
      <vt:lpstr>Hypervisor de tipo 1 Infraestructura de red virtual</vt:lpstr>
      <vt:lpstr>Infraestructura de red virtual Instalación de una VM en un Hypervisor</vt:lpstr>
      <vt:lpstr>Infraestructura de red virtual La Complejidad de la Virtualización de la Red</vt:lpstr>
      <vt:lpstr>Infraestructura de red virtual La Complejidad de la Virtualización de la Red</vt:lpstr>
      <vt:lpstr>13.4 - Redes definidas por software</vt:lpstr>
      <vt:lpstr>Redes Definidas por Software Vídeo de Redes Definidas por Software - </vt:lpstr>
      <vt:lpstr>Redes definidas por software Plano de control y plano de datos</vt:lpstr>
      <vt:lpstr>Redes definidas por software Plano de control y plano de datos (continuación)</vt:lpstr>
      <vt:lpstr>Redes definidas por software Plano de control y plano de datos (continuación)</vt:lpstr>
      <vt:lpstr>Tecnologías de Virtualización de Red SDN</vt:lpstr>
      <vt:lpstr>Redes Definidas por Software Tecnologías de Virtualización (continuación) </vt:lpstr>
      <vt:lpstr>Redes definidas por software Arquitectura de SDN</vt:lpstr>
      <vt:lpstr>Redes definidas por software Arquitectura tradicional y de SDN (continuación)</vt:lpstr>
      <vt:lpstr>13.5 Controladores</vt:lpstr>
      <vt:lpstr>Controladores  Controlador de SDN y operaciones</vt:lpstr>
      <vt:lpstr>Controladores Controlador de SDN y operaciones (Continuación)</vt:lpstr>
      <vt:lpstr> Vídeo de controladores - Cisco ACI</vt:lpstr>
      <vt:lpstr>Controladores  Componentes principales de ACI</vt:lpstr>
      <vt:lpstr>Controladores Componentes principales de ACI (Continuación.)</vt:lpstr>
      <vt:lpstr>Controladores Topología Spine-Leaf</vt:lpstr>
      <vt:lpstr>Controladores Tipos de SDN</vt:lpstr>
      <vt:lpstr>Controladores Tipos de SDN (Continuación)</vt:lpstr>
      <vt:lpstr>Controladores Tipos de SDN (Continuación)</vt:lpstr>
      <vt:lpstr>Controladores  Funciones de APIC-EM </vt:lpstr>
      <vt:lpstr>Controladores  Seguimiento de ruta de APIC-EM </vt:lpstr>
      <vt:lpstr>13.6 - Módulo de práctica y cuestionario</vt:lpstr>
      <vt:lpstr>Práctica de laboratorio y quiz  Lab - Instalación una máquina virtual Linux y exploración de la GUI</vt:lpstr>
      <vt:lpstr>Module 13: Network Virtualization New Terms and Commands</vt:lpstr>
      <vt:lpstr>Módulo 13: virtualización de red Nuevos Términos y Comandos</vt:lpstr>
      <vt:lpstr>Diapositiva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418</cp:revision>
  <dcterms:created xsi:type="dcterms:W3CDTF">2019-10-18T06:21:22Z</dcterms:created>
  <dcterms:modified xsi:type="dcterms:W3CDTF">2022-02-16T21:16:53Z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