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6"/>
  </p:notesMasterIdLst>
  <p:sldIdLst>
    <p:sldId id="876" r:id="rId2"/>
    <p:sldId id="860" r:id="rId3"/>
    <p:sldId id="759" r:id="rId4"/>
    <p:sldId id="1314" r:id="rId5"/>
    <p:sldId id="1315" r:id="rId6"/>
    <p:sldId id="1056" r:id="rId7"/>
    <p:sldId id="1316" r:id="rId8"/>
    <p:sldId id="1317" r:id="rId9"/>
    <p:sldId id="1318" r:id="rId10"/>
    <p:sldId id="1319" r:id="rId11"/>
    <p:sldId id="1320" r:id="rId12"/>
    <p:sldId id="1321" r:id="rId13"/>
    <p:sldId id="1322" r:id="rId14"/>
    <p:sldId id="1323" r:id="rId15"/>
    <p:sldId id="1324" r:id="rId16"/>
    <p:sldId id="1325" r:id="rId17"/>
    <p:sldId id="1326" r:id="rId18"/>
    <p:sldId id="1327" r:id="rId19"/>
    <p:sldId id="1103" r:id="rId20"/>
    <p:sldId id="1328" r:id="rId21"/>
    <p:sldId id="1329" r:id="rId22"/>
    <p:sldId id="1364" r:id="rId23"/>
    <p:sldId id="1330" r:id="rId24"/>
    <p:sldId id="1331" r:id="rId25"/>
    <p:sldId id="1104" r:id="rId26"/>
    <p:sldId id="1332" r:id="rId27"/>
    <p:sldId id="1333" r:id="rId28"/>
    <p:sldId id="1334" r:id="rId29"/>
    <p:sldId id="1335" r:id="rId30"/>
    <p:sldId id="1336" r:id="rId31"/>
    <p:sldId id="1337" r:id="rId32"/>
    <p:sldId id="1338" r:id="rId33"/>
    <p:sldId id="1271" r:id="rId34"/>
    <p:sldId id="1339" r:id="rId35"/>
    <p:sldId id="1365" r:id="rId36"/>
    <p:sldId id="1340" r:id="rId37"/>
    <p:sldId id="1341" r:id="rId38"/>
    <p:sldId id="1342" r:id="rId39"/>
    <p:sldId id="1343" r:id="rId40"/>
    <p:sldId id="1311" r:id="rId41"/>
    <p:sldId id="1344" r:id="rId42"/>
    <p:sldId id="1345" r:id="rId43"/>
    <p:sldId id="1346" r:id="rId44"/>
    <p:sldId id="1347" r:id="rId45"/>
    <p:sldId id="1348" r:id="rId46"/>
    <p:sldId id="1349" r:id="rId47"/>
    <p:sldId id="1350" r:id="rId48"/>
    <p:sldId id="1351" r:id="rId49"/>
    <p:sldId id="1352" r:id="rId50"/>
    <p:sldId id="1356" r:id="rId51"/>
    <p:sldId id="957" r:id="rId52"/>
    <p:sldId id="874" r:id="rId53"/>
    <p:sldId id="1366" r:id="rId54"/>
    <p:sldId id="291" r:id="rId55"/>
  </p:sldIdLst>
  <p:sldSz cx="9144000" cy="5143500" type="screen16x9"/>
  <p:notesSz cx="6858000" cy="9144000"/>
  <p:custDataLst>
    <p:tags r:id="rId5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0" autoAdjust="0"/>
    <p:restoredTop sz="86438" autoAdjust="0"/>
  </p:normalViewPr>
  <p:slideViewPr>
    <p:cSldViewPr snapToGrid="0" showGuides="1">
      <p:cViewPr varScale="1">
        <p:scale>
          <a:sx n="98" d="100"/>
          <a:sy n="98" d="100"/>
        </p:scale>
        <p:origin x="-840"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2/21/2022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Cisco Networking Academy </a:t>
            </a:r>
          </a:p>
          <a:p>
            <a:pPr rtl="0">
              <a:spcBef>
                <a:spcPts val="0"/>
              </a:spcBef>
            </a:pPr>
            <a:r>
              <a:rPr lang="es-419">
                <a:solidFill>
                  <a:schemeClr val="accent5">
                    <a:lumMod val="40000"/>
                    <a:lumOff val="60000"/>
                  </a:schemeClr>
                </a:solidFill>
              </a:rPr>
              <a:t>Redes empresariales, seguridad y automatización 7.0 (ENSA)</a:t>
            </a:r>
          </a:p>
          <a:p>
            <a:pPr rtl="0">
              <a:spcBef>
                <a:spcPts val="0"/>
              </a:spcBef>
            </a:pPr>
            <a:r>
              <a:rPr lang="es-419">
                <a:solidFill>
                  <a:schemeClr val="accent5">
                    <a:lumMod val="40000"/>
                    <a:lumOff val="60000"/>
                  </a:schemeClr>
                </a:solidFill>
              </a:rPr>
              <a:t>Módulo 14: Automatización de la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14.2.5 - Formato de datos JSON</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48211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14.2.5 - Formato de datos JSON</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373980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14.2.6 - Reglas de sintaxis JSON</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24974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14.2.6 - Reglas de sintaxis JSON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2132412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14.2.6 - Reglas de sintaxis JSON</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1705899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14.2.7 - Formato de datos YAML</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1250990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14.2.7 - Formato de datos YAML</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292959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14.2.8 -Formato de datos XML</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3342125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14.2.8 - Formato de datos XML (Cont.)</a:t>
            </a:r>
          </a:p>
          <a:p>
            <a:pPr rtl="0"/>
            <a:r>
              <a:rPr lang="es-419"/>
              <a:t>14.2.9 - Ponga a prueba su conocimiento: Formato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306057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14.3 - APIs</a:t>
            </a:r>
          </a:p>
        </p:txBody>
      </p:sp>
      <p:sp>
        <p:nvSpPr>
          <p:cNvPr id="4" name="Slide Number Placeholder 3"/>
          <p:cNvSpPr>
            <a:spLocks noGrp="1"/>
          </p:cNvSpPr>
          <p:nvPr>
            <p:ph type="sldNum" sz="quarter" idx="10"/>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14.3 - APIs</a:t>
            </a:r>
          </a:p>
          <a:p>
            <a:pPr rtl="0"/>
            <a:r>
              <a:rPr lang="es-419"/>
              <a:t>14.3.2 - El concepto de API</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1776708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14.3 - APIs</a:t>
            </a:r>
          </a:p>
          <a:p>
            <a:pPr rtl="0"/>
            <a:r>
              <a:rPr lang="es-419"/>
              <a:t>14.3.3 - Un ejemplo de API</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132382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14.3 - APIs</a:t>
            </a:r>
          </a:p>
          <a:p>
            <a:pPr rtl="0"/>
            <a:r>
              <a:rPr lang="es-419"/>
              <a:t>14.3.3 - Un ejemplo de API</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3913549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14.3 - APIs</a:t>
            </a:r>
          </a:p>
          <a:p>
            <a:pPr rtl="0"/>
            <a:r>
              <a:rPr lang="es-419"/>
              <a:t>14.3.4 -Abiertas, Internas, y APIs de socios</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166413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14.3 - APIs</a:t>
            </a:r>
          </a:p>
          <a:p>
            <a:pPr rtl="0"/>
            <a:r>
              <a:rPr lang="es-419"/>
              <a:t>14.3.5 - Tipos de APIs de servicios web</a:t>
            </a:r>
          </a:p>
          <a:p>
            <a:pPr rtl="0"/>
            <a:r>
              <a:rPr lang="es-419"/>
              <a:t>14.3.6 - Verifique su comprensión - APIs</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25660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p:txBody>
      </p:sp>
      <p:sp>
        <p:nvSpPr>
          <p:cNvPr id="4" name="Slide Number Placeholder 3"/>
          <p:cNvSpPr>
            <a:spLocks noGrp="1"/>
          </p:cNvSpPr>
          <p:nvPr>
            <p:ph type="sldNum" sz="quarter" idx="10"/>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14.4.2 -REST y API RESTful</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3332431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14.4.3 - Implementación RESTful</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2802405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14.4.4 - URI, URN, y URL</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178193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14.4.5 - Anatomía de una solicitud RESTful</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418875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14.1 - Descripción general de la automatización</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14.4.5 - Anatomía de una solicitud RESTful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4228788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14.4.5 - Anatomía de una solicitud RESTful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022574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14.4 - REST</a:t>
            </a:r>
          </a:p>
          <a:p>
            <a:pPr rtl="0"/>
            <a:r>
              <a:rPr lang="es-419"/>
              <a:t>14.4.6 - Aplicaciones DE API RESTful</a:t>
            </a:r>
          </a:p>
          <a:p>
            <a:pPr rtl="0"/>
            <a:r>
              <a:rPr lang="es-419"/>
              <a:t>14.4.7 - Comprueba tu comprensión - REST</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416140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14.5 - Herramientas de gestión de configuración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2100883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14.5 - Herramientas de administración de configuración</a:t>
            </a:r>
          </a:p>
          <a:p>
            <a:pPr rtl="0"/>
            <a:r>
              <a:rPr lang="es-419"/>
              <a:t>14.5.2 - Configuración de red tradicional</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3450657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14.5 - Herramientas de gestión de configuración</a:t>
            </a:r>
          </a:p>
          <a:p>
            <a:pPr rtl="0"/>
            <a:r>
              <a:rPr lang="es-419"/>
              <a:t>14.5.2 - Configuración de red tradicional</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2240678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14.5 - Herramientas de administración de configuración</a:t>
            </a:r>
          </a:p>
          <a:p>
            <a:pPr rtl="0"/>
            <a:r>
              <a:rPr lang="es-419"/>
              <a:t>14.5.3 - Automatización de la red</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2502632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14.5 - Herramientas de administración de configuración</a:t>
            </a:r>
          </a:p>
          <a:p>
            <a:pPr rtl="0"/>
            <a:r>
              <a:rPr lang="es-419"/>
              <a:t>14.5.4 - Herramientas de administración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2459356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14.5 - Herramientas de administración de configuración</a:t>
            </a:r>
          </a:p>
          <a:p>
            <a:pPr rtl="0"/>
            <a:r>
              <a:rPr lang="es-419"/>
              <a:t>14.5.4 - Herramientas de administración de configuración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1382826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red</a:t>
            </a:r>
          </a:p>
          <a:p>
            <a:pPr rtl="0"/>
            <a:r>
              <a:rPr lang="es-419"/>
              <a:t>14.5 - Herramientas de administración de configuración</a:t>
            </a:r>
          </a:p>
          <a:p>
            <a:pPr rtl="0"/>
            <a:r>
              <a:rPr lang="es-419"/>
              <a:t>14.5.5 - </a:t>
            </a:r>
            <a:r>
              <a:rPr lang="es-419" sz="1200"/>
              <a:t>Comparar Ansible, Chef, Puppet y SaltStack</a:t>
            </a:r>
          </a:p>
          <a:p>
            <a:pPr rtl="0"/>
            <a:r>
              <a:rPr lang="es-419" sz="1200"/>
              <a:t>14.5.6 - Compruebe su comprensión - Administración de la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232647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14.1 - Descripción general de la automatización</a:t>
            </a:r>
          </a:p>
          <a:p>
            <a:pPr rtl="0"/>
            <a:r>
              <a:rPr lang="es-419"/>
              <a:t>14.1.2 - </a:t>
            </a:r>
            <a:r>
              <a:rPr lang="es-419" sz="1200"/>
              <a:t>El aumento en el uso de la Automatización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1026320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4275580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14.6.2 -Descripción general de redes basadas en intención</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563518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14.6.2 - Descripción general de redes basadas en intención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2445424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14.6.3 - </a:t>
            </a:r>
            <a:r>
              <a:rPr lang="es-419" sz="1200"/>
              <a:t>Infraestructura de red como tejido</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3059344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14.6.3 - </a:t>
            </a:r>
            <a:r>
              <a:rPr lang="es-419" sz="1200"/>
              <a:t>Infraestructura de red como tejido(Cont.)</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2594580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14.6.4 - </a:t>
            </a:r>
            <a:r>
              <a:rPr lang="es-419" sz="1200"/>
              <a:t>Arquitectura de red digital (DNA) de Cisco</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4186508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14.6.4 - </a:t>
            </a:r>
            <a:r>
              <a:rPr lang="es-419" sz="1200"/>
              <a:t>Arquitectura de red digital (DNA) de Cisco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3154071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14.6.4 - </a:t>
            </a:r>
            <a:r>
              <a:rPr lang="es-419" sz="1200"/>
              <a:t>Arquitectura de red digital (DNA) de Cisco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3192438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14.6.5 - </a:t>
            </a:r>
            <a:r>
              <a:rPr lang="es-419" sz="1200"/>
              <a:t>Cisco DNA Center</a:t>
            </a:r>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p14="http://schemas.microsoft.com/office/powerpoint/2010/main" xmlns="" val="1399737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14.6.5 - </a:t>
            </a:r>
            <a:r>
              <a:rPr lang="es-419" sz="1200"/>
              <a:t>Cisco DNA Center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p14="http://schemas.microsoft.com/office/powerpoint/2010/main" xmlns="" val="7259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14.1 - Descripción general de la automatización</a:t>
            </a:r>
          </a:p>
          <a:p>
            <a:pPr rtl="0"/>
            <a:r>
              <a:rPr lang="es-419"/>
              <a:t>14.1.3 - Dispositivos Inteligentes</a:t>
            </a:r>
          </a:p>
          <a:p>
            <a:pPr rtl="0"/>
            <a:r>
              <a:rPr lang="es-419"/>
              <a:t>14.1.4 - Comprobemos lo aprendido - Beneficios de la automatización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651623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14.6 - IBN y Cisco DNA Center</a:t>
            </a:r>
          </a:p>
          <a:p>
            <a:pPr rtl="0"/>
            <a:r>
              <a:rPr lang="es-419"/>
              <a:t>14.6.9 - </a:t>
            </a:r>
            <a:r>
              <a:rPr lang="es-419" sz="1200"/>
              <a:t>Video - DNA Center Solución de problemas de conectividad del usuario</a:t>
            </a:r>
          </a:p>
          <a:p>
            <a:pPr rtl="0"/>
            <a:r>
              <a:rPr lang="es-419" sz="1200"/>
              <a:t>14.6.10 - Verifique su comprensión - IBN y Cisco DNA Center</a:t>
            </a:r>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p14="http://schemas.microsoft.com/office/powerpoint/2010/main" xmlns="" val="38427288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14.7 - Práctica de modulación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51</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54</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p:txBody>
      </p:sp>
      <p:sp>
        <p:nvSpPr>
          <p:cNvPr id="4" name="Slide Number Placeholder 3"/>
          <p:cNvSpPr>
            <a:spLocks noGrp="1"/>
          </p:cNvSpPr>
          <p:nvPr>
            <p:ph type="sldNum" sz="quarter" idx="10"/>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14.2.2 - El concepto de Formato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277161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14.2.3 - Reglas del formato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403618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Automatización de la red</a:t>
            </a:r>
          </a:p>
          <a:p>
            <a:pPr rtl="0"/>
            <a:r>
              <a:rPr lang="es-419"/>
              <a:t>14.2 - Formato de datos</a:t>
            </a:r>
          </a:p>
          <a:p>
            <a:pPr rtl="0"/>
            <a:r>
              <a:rPr lang="es-419"/>
              <a:t>14.2.4 - Comparar formato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1969350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\{5\}© 2016\{6\} \{7\}Cisco y/o sus filiales.\{8\}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a:t>
            </a:r>
          </a:p>
          <a:p>
            <a:pPr rtl="0">
              <a:spcBef>
                <a:spcPts val="0"/>
              </a:spcBef>
            </a:pPr>
            <a:r>
              <a:rPr lang="es-419">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14: Automatización de la red</a:t>
            </a:r>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Formatos de dato</a:t>
            </a:r>
            <a:r>
              <a:rPr lang="en-US" dirty="0"/>
              <a:t/>
            </a:r>
            <a:br>
              <a:rPr lang="en-US" dirty="0"/>
            </a:br>
            <a:r>
              <a:rPr lang="es-419" sz="2400"/>
              <a:t> Formatos de dato JSON </a:t>
            </a:r>
          </a:p>
        </p:txBody>
      </p:sp>
      <p:sp>
        <p:nvSpPr>
          <p:cNvPr id="5" name="Content Placeholder 4">
            <a:extLst>
              <a:ext uri="{FF2B5EF4-FFF2-40B4-BE49-F238E27FC236}">
                <a16:creationId xmlns:a16="http://schemas.microsoft.com/office/drawing/2014/main" xmlns="" id="{D35EE8E6-A6C6-C44B-B649-530DAD09C09E}"/>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JSON es un formato legible para humanos, usado por aplicaciones para almacenar, transferir y leer información. JSON es relativamente popular y es usado por servicios web y API para brindar información pública. Esto se debe a que es fácil de analizar y puede ser usado con la mayoría de lenguajes de programación moderno, entre ellos Python.</a:t>
            </a:r>
          </a:p>
        </p:txBody>
      </p:sp>
    </p:spTree>
    <p:custDataLst>
      <p:tags r:id="rId1"/>
    </p:custDataLst>
    <p:extLst>
      <p:ext uri="{BB962C8B-B14F-4D97-AF65-F5344CB8AC3E}">
        <p14:creationId xmlns:p14="http://schemas.microsoft.com/office/powerpoint/2010/main" xmlns="" val="12118176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Formatos de dato JSON (Cont.)</a:t>
            </a:r>
          </a:p>
        </p:txBody>
      </p:sp>
      <p:sp>
        <p:nvSpPr>
          <p:cNvPr id="5" name="Content Placeholder 4">
            <a:extLst>
              <a:ext uri="{FF2B5EF4-FFF2-40B4-BE49-F238E27FC236}">
                <a16:creationId xmlns:a16="http://schemas.microsoft.com/office/drawing/2014/main" xmlns="" id="{D35EE8E6-A6C6-C44B-B649-530DAD09C09E}"/>
              </a:ext>
            </a:extLst>
          </p:cNvPr>
          <p:cNvSpPr>
            <a:spLocks noGrp="1"/>
          </p:cNvSpPr>
          <p:nvPr>
            <p:ph idx="1"/>
          </p:nvPr>
        </p:nvSpPr>
        <p:spPr>
          <a:xfrm>
            <a:off x="355415" y="1756833"/>
            <a:ext cx="2584627" cy="2616253"/>
          </a:xfrm>
        </p:spPr>
        <p:txBody>
          <a:bodyPr/>
          <a:lstStyle/>
          <a:p>
            <a:pPr marL="0" indent="0" algn="l" rtl="0"/>
            <a:r>
              <a:rPr lang="es-419" sz="1600" dirty="0">
                <a:solidFill>
                  <a:srgbClr val="000000"/>
                </a:solidFill>
              </a:rPr>
              <a:t>Compare la salida IOS anterior a la salida en formato JSON. Nótese que cada </a:t>
            </a:r>
            <a:r>
              <a:rPr lang="es-419" sz="1600" dirty="0" err="1">
                <a:solidFill>
                  <a:srgbClr val="000000"/>
                </a:solidFill>
              </a:rPr>
              <a:t>objecto</a:t>
            </a:r>
            <a:r>
              <a:rPr lang="es-419" sz="1600" dirty="0">
                <a:solidFill>
                  <a:srgbClr val="000000"/>
                </a:solidFill>
              </a:rPr>
              <a:t> (cada par de llave/valor) es una porción de información diferente acerca de las interfaces, incluyendo su nombre, una descripción, y si se encuentra habilitada.</a:t>
            </a:r>
          </a:p>
        </p:txBody>
      </p:sp>
      <p:sp>
        <p:nvSpPr>
          <p:cNvPr id="9" name="Rectangle 8">
            <a:extLst>
              <a:ext uri="{FF2B5EF4-FFF2-40B4-BE49-F238E27FC236}">
                <a16:creationId xmlns:a16="http://schemas.microsoft.com/office/drawing/2014/main" xmlns="" id="{BC8602CE-C5D5-2140-8B5C-F70B8A73FBE7}"/>
              </a:ext>
            </a:extLst>
          </p:cNvPr>
          <p:cNvSpPr/>
          <p:nvPr/>
        </p:nvSpPr>
        <p:spPr>
          <a:xfrm>
            <a:off x="355415" y="770414"/>
            <a:ext cx="6530622" cy="738664"/>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GigabitEthernet0/0/0 is up, line protocol is up (connected) </a:t>
            </a:r>
          </a:p>
          <a:p>
            <a:pPr rtl="0"/>
            <a:r>
              <a:rPr lang="es-419" sz="1400">
                <a:solidFill>
                  <a:srgbClr val="DFDFDF"/>
                </a:solidFill>
                <a:latin typeface="Courier New" panose="02070309020205020404" pitchFamily="49" charset="0"/>
              </a:rPr>
              <a:t>   Description: Wide Area Network </a:t>
            </a:r>
          </a:p>
          <a:p>
            <a:pPr rtl="0"/>
            <a:r>
              <a:rPr lang="es-419" sz="1400">
                <a:solidFill>
                  <a:srgbClr val="DFDFDF"/>
                </a:solidFill>
                <a:latin typeface="Courier New" panose="02070309020205020404" pitchFamily="49" charset="0"/>
              </a:rPr>
              <a:t>   Internet address is 172.16.0.2/24</a:t>
            </a:r>
          </a:p>
        </p:txBody>
      </p:sp>
      <p:sp>
        <p:nvSpPr>
          <p:cNvPr id="2" name="Rectangle 1">
            <a:extLst>
              <a:ext uri="{FF2B5EF4-FFF2-40B4-BE49-F238E27FC236}">
                <a16:creationId xmlns:a16="http://schemas.microsoft.com/office/drawing/2014/main" xmlns="" id="{83F1A063-B818-1E43-8568-0A081E890338}"/>
              </a:ext>
            </a:extLst>
          </p:cNvPr>
          <p:cNvSpPr/>
          <p:nvPr/>
        </p:nvSpPr>
        <p:spPr>
          <a:xfrm>
            <a:off x="3167432" y="1590590"/>
            <a:ext cx="5774268" cy="3323987"/>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 </a:t>
            </a:r>
          </a:p>
          <a:p>
            <a:pPr rtl="0"/>
            <a:r>
              <a:rPr lang="es-419" sz="1400">
                <a:solidFill>
                  <a:srgbClr val="F92672"/>
                </a:solidFill>
                <a:latin typeface="Courier New" panose="02070309020205020404" pitchFamily="49" charset="0"/>
              </a:rPr>
              <a:t>"ietf-interfaces:interface"</a:t>
            </a:r>
            <a:r>
              <a:rPr lang="es-419" sz="1400">
                <a:solidFill>
                  <a:srgbClr val="DFDFDF"/>
                </a:solidFill>
                <a:latin typeface="Courier New" panose="02070309020205020404" pitchFamily="49" charset="0"/>
              </a:rPr>
              <a:t>: { </a:t>
            </a:r>
          </a:p>
          <a:p>
            <a:pPr rtl="0"/>
            <a:r>
              <a:rPr lang="es-419" sz="1400">
                <a:solidFill>
                  <a:srgbClr val="F92672"/>
                </a:solidFill>
                <a:latin typeface="Courier New" panose="02070309020205020404" pitchFamily="49" charset="0"/>
              </a:rPr>
              <a:t> "name"</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"GigabitEthernet0/0/0"</a:t>
            </a:r>
            <a:r>
              <a:rPr lang="es-419" sz="1400">
                <a:solidFill>
                  <a:srgbClr val="DFDFDF"/>
                </a:solidFill>
                <a:latin typeface="Courier New" panose="02070309020205020404" pitchFamily="49" charset="0"/>
              </a:rPr>
              <a:t>,</a:t>
            </a:r>
          </a:p>
          <a:p>
            <a:pPr rtl="0"/>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"description"</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"Wide Area Network”, </a:t>
            </a:r>
          </a:p>
          <a:p>
            <a:pPr rtl="0"/>
            <a:r>
              <a:rPr lang="es-419" sz="1400">
                <a:solidFill>
                  <a:srgbClr val="E6DB74"/>
                </a:solidFill>
                <a:latin typeface="Courier New" panose="02070309020205020404" pitchFamily="49" charset="0"/>
              </a:rPr>
              <a:t>	"</a:t>
            </a:r>
            <a:r>
              <a:rPr lang="es-419" sz="1400">
                <a:solidFill>
                  <a:srgbClr val="DFDFDF"/>
                </a:solidFill>
                <a:latin typeface="Courier New" panose="02070309020205020404" pitchFamily="49" charset="0"/>
              </a:rPr>
              <a:t>enabled</a:t>
            </a:r>
            <a:r>
              <a:rPr lang="es-419" sz="1400">
                <a:solidFill>
                  <a:srgbClr val="E6DB74"/>
                </a:solidFill>
                <a:latin typeface="Courier New" panose="02070309020205020404" pitchFamily="49" charset="0"/>
              </a:rPr>
              <a:t>": true, </a:t>
            </a:r>
          </a:p>
          <a:p>
            <a:pPr rtl="0"/>
            <a:r>
              <a:rPr lang="es-419" sz="1400">
                <a:solidFill>
                  <a:srgbClr val="E6DB74"/>
                </a:solidFill>
                <a:latin typeface="Courier New" panose="02070309020205020404" pitchFamily="49" charset="0"/>
              </a:rPr>
              <a:t>	"</a:t>
            </a:r>
            <a:r>
              <a:rPr lang="es-419" sz="1400">
                <a:solidFill>
                  <a:srgbClr val="DFDFDF"/>
                </a:solidFill>
                <a:latin typeface="Courier New" panose="02070309020205020404" pitchFamily="49" charset="0"/>
              </a:rPr>
              <a:t>ietf-ip:ipv4</a:t>
            </a:r>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		"</a:t>
            </a:r>
            <a:r>
              <a:rPr lang="es-419" sz="1400">
                <a:solidFill>
                  <a:srgbClr val="DFDFDF"/>
                </a:solidFill>
                <a:latin typeface="Courier New" panose="02070309020205020404" pitchFamily="49" charset="0"/>
              </a:rPr>
              <a:t>address</a:t>
            </a:r>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			"</a:t>
            </a:r>
            <a:r>
              <a:rPr lang="es-419" sz="1400">
                <a:solidFill>
                  <a:srgbClr val="DFDFDF"/>
                </a:solidFill>
                <a:latin typeface="Courier New" panose="02070309020205020404" pitchFamily="49" charset="0"/>
              </a:rPr>
              <a:t>ip</a:t>
            </a:r>
            <a:r>
              <a:rPr lang="es-419" sz="1400">
                <a:solidFill>
                  <a:srgbClr val="E6DB74"/>
                </a:solidFill>
                <a:latin typeface="Courier New" panose="02070309020205020404" pitchFamily="49" charset="0"/>
              </a:rPr>
              <a:t>": "</a:t>
            </a:r>
            <a:r>
              <a:rPr lang="es-419" sz="1400">
                <a:solidFill>
                  <a:srgbClr val="AE81FF"/>
                </a:solidFill>
                <a:latin typeface="Courier New" panose="02070309020205020404" pitchFamily="49" charset="0"/>
              </a:rPr>
              <a:t>172.16.0.2</a:t>
            </a:r>
            <a:r>
              <a:rPr lang="es-419" sz="1400">
                <a:solidFill>
                  <a:srgbClr val="E6DB74"/>
                </a:solidFill>
                <a:latin typeface="Courier New" panose="02070309020205020404" pitchFamily="49" charset="0"/>
              </a:rPr>
              <a:t>", </a:t>
            </a:r>
          </a:p>
          <a:p>
            <a:pPr rtl="0"/>
            <a:r>
              <a:rPr lang="es-419" sz="1400">
                <a:solidFill>
                  <a:srgbClr val="E6DB74"/>
                </a:solidFill>
                <a:latin typeface="Courier New" panose="02070309020205020404" pitchFamily="49" charset="0"/>
              </a:rPr>
              <a:t>			"</a:t>
            </a:r>
            <a:r>
              <a:rPr lang="es-419" sz="1400">
                <a:solidFill>
                  <a:srgbClr val="DFDFDF"/>
                </a:solidFill>
                <a:latin typeface="Courier New" panose="02070309020205020404" pitchFamily="49" charset="0"/>
              </a:rPr>
              <a:t>netmask</a:t>
            </a:r>
            <a:r>
              <a:rPr lang="es-419" sz="1400">
                <a:solidFill>
                  <a:srgbClr val="E6DB74"/>
                </a:solidFill>
                <a:latin typeface="Courier New" panose="02070309020205020404" pitchFamily="49" charset="0"/>
              </a:rPr>
              <a:t>": "</a:t>
            </a:r>
            <a:r>
              <a:rPr lang="es-419" sz="1400">
                <a:solidFill>
                  <a:srgbClr val="AE81FF"/>
                </a:solidFill>
                <a:latin typeface="Courier New" panose="02070309020205020404" pitchFamily="49" charset="0"/>
              </a:rPr>
              <a:t>255.255.255.0</a:t>
            </a:r>
            <a:r>
              <a:rPr lang="es-419" sz="1400">
                <a:solidFill>
                  <a:srgbClr val="E6DB74"/>
                </a:solidFill>
                <a:latin typeface="Courier New" panose="02070309020205020404" pitchFamily="49" charset="0"/>
              </a:rPr>
              <a:t>" </a:t>
            </a:r>
          </a:p>
          <a:p>
            <a:pPr rtl="0"/>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  } </a:t>
            </a:r>
          </a:p>
          <a:p>
            <a:pPr rtl="0"/>
            <a:r>
              <a:rPr lang="es-419" sz="1400">
                <a:solidFill>
                  <a:srgbClr val="E6DB74"/>
                </a:solidFill>
                <a:latin typeface="Courier New" panose="02070309020205020404" pitchFamily="49" charset="0"/>
              </a:rPr>
              <a:t>}</a:t>
            </a:r>
          </a:p>
        </p:txBody>
      </p:sp>
    </p:spTree>
    <p:custDataLst>
      <p:tags r:id="rId1"/>
    </p:custDataLst>
    <p:extLst>
      <p:ext uri="{BB962C8B-B14F-4D97-AF65-F5344CB8AC3E}">
        <p14:creationId xmlns:p14="http://schemas.microsoft.com/office/powerpoint/2010/main" xmlns="" val="269176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Reglas de sintaxis JSON</a:t>
            </a:r>
          </a:p>
        </p:txBody>
      </p:sp>
      <p:sp>
        <p:nvSpPr>
          <p:cNvPr id="4" name="Content Placeholder 3">
            <a:extLst>
              <a:ext uri="{FF2B5EF4-FFF2-40B4-BE49-F238E27FC236}">
                <a16:creationId xmlns:a16="http://schemas.microsoft.com/office/drawing/2014/main" xmlns="" id="{3F42D1A2-7EC5-3E4A-9EAC-676BB7791F4C}"/>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Estas son algunas de las características de el formato JSON:</a:t>
            </a:r>
          </a:p>
          <a:p>
            <a:pPr marL="285750" indent="-285750" algn="l" rtl="0">
              <a:buFont typeface="Arial" panose="020B0604020202020204" pitchFamily="34" charset="0"/>
              <a:buChar char="•"/>
            </a:pPr>
            <a:r>
              <a:rPr lang="es-419" sz="1600">
                <a:solidFill>
                  <a:srgbClr val="000000"/>
                </a:solidFill>
              </a:rPr>
              <a:t>JSON utiliza una estructura jerárquica y contiene valores anidados.</a:t>
            </a:r>
          </a:p>
          <a:p>
            <a:pPr marL="285750" indent="-285750" algn="l" rtl="0">
              <a:buFont typeface="Arial" panose="020B0604020202020204" pitchFamily="34" charset="0"/>
              <a:buChar char="•"/>
            </a:pPr>
            <a:r>
              <a:rPr lang="es-419" sz="1600">
                <a:solidFill>
                  <a:srgbClr val="000000"/>
                </a:solidFill>
              </a:rPr>
              <a:t>Utiliza llaves { } para almacenar objetos y corchetes [ ] para almacenar vectores.</a:t>
            </a:r>
          </a:p>
          <a:p>
            <a:pPr marL="285750" indent="-285750" algn="l" rtl="0">
              <a:buFont typeface="Arial" panose="020B0604020202020204" pitchFamily="34" charset="0"/>
              <a:buChar char="•"/>
            </a:pPr>
            <a:r>
              <a:rPr lang="es-419" sz="1600">
                <a:solidFill>
                  <a:srgbClr val="000000"/>
                </a:solidFill>
              </a:rPr>
              <a:t>Su información es escrita en pares llave/valor (key/value).</a:t>
            </a:r>
          </a:p>
          <a:p>
            <a:pPr marL="285750" indent="-28575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En JSON, la información conocida como objetos consiste en uno o más pares de llaves/valores (key/value) contenidos dentro de llaves { }. La sintaxis de un objeto JSON incluye:</a:t>
            </a:r>
          </a:p>
          <a:p>
            <a:pPr marL="285750" indent="-285750" algn="l" rtl="0">
              <a:buFont typeface="Arial" panose="020B0604020202020204" pitchFamily="34" charset="0"/>
              <a:buChar char="•"/>
            </a:pPr>
            <a:r>
              <a:rPr lang="es-419" sz="1600">
                <a:solidFill>
                  <a:srgbClr val="000000"/>
                </a:solidFill>
              </a:rPr>
              <a:t>Las llaves deben ser cadenas de caracteres contenidas dentro de comillas " ".</a:t>
            </a:r>
          </a:p>
          <a:p>
            <a:pPr marL="285750" indent="-285750" algn="l" rtl="0">
              <a:buFont typeface="Arial" panose="020B0604020202020204" pitchFamily="34" charset="0"/>
              <a:buChar char="•"/>
            </a:pPr>
            <a:r>
              <a:rPr lang="es-419" sz="1600">
                <a:solidFill>
                  <a:srgbClr val="000000"/>
                </a:solidFill>
              </a:rPr>
              <a:t>Los valores deben ser un tipo de información válida (cadena de caracteres, números, vectores, valores booleanos, caracteres nulos u otro objeto).</a:t>
            </a:r>
          </a:p>
          <a:p>
            <a:pPr marL="285750" indent="-285750" algn="l" rtl="0">
              <a:buFont typeface="Arial" panose="020B0604020202020204" pitchFamily="34" charset="0"/>
              <a:buChar char="•"/>
            </a:pPr>
            <a:r>
              <a:rPr lang="es-419" sz="1600">
                <a:solidFill>
                  <a:srgbClr val="000000"/>
                </a:solidFill>
              </a:rPr>
              <a:t>Las llaves y los valores son separados por dos puntos ( :).</a:t>
            </a:r>
          </a:p>
          <a:p>
            <a:pPr marL="285750" indent="-285750" algn="l" rtl="0">
              <a:buFont typeface="Arial" panose="020B0604020202020204" pitchFamily="34" charset="0"/>
              <a:buChar char="•"/>
            </a:pPr>
            <a:r>
              <a:rPr lang="es-419" sz="1600">
                <a:solidFill>
                  <a:srgbClr val="000000"/>
                </a:solidFill>
              </a:rPr>
              <a:t>Múltiples pares de llaves/valores dentro de un objeto se separan mediante comas.</a:t>
            </a:r>
          </a:p>
          <a:p>
            <a:pPr marL="285750" indent="-285750" algn="l" rtl="0">
              <a:buFont typeface="Arial" panose="020B0604020202020204" pitchFamily="34" charset="0"/>
              <a:buChar char="•"/>
            </a:pPr>
            <a:r>
              <a:rPr lang="es-419" sz="1600">
                <a:solidFill>
                  <a:srgbClr val="000000"/>
                </a:solidFill>
              </a:rPr>
              <a:t>El espacio en blanco no es significativo.</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290146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Reglas de sintaxis JSON (Cont.)</a:t>
            </a:r>
          </a:p>
        </p:txBody>
      </p:sp>
      <p:sp>
        <p:nvSpPr>
          <p:cNvPr id="5" name="Content Placeholder 4">
            <a:extLst>
              <a:ext uri="{FF2B5EF4-FFF2-40B4-BE49-F238E27FC236}">
                <a16:creationId xmlns:a16="http://schemas.microsoft.com/office/drawing/2014/main" xmlns="" id="{88751350-ED1D-9741-A514-92919916F623}"/>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En ocasiones una llave puede tener mas de un valor. Esto es conocido como un vector. Un vector en JSON es una lista ordenada de valores. Las características de un vector en JSON incluyen:</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 llave debe estar seguida por dos puntos (:) y una lista de valores contenidos dentro de corchetes [].</a:t>
            </a:r>
          </a:p>
          <a:p>
            <a:pPr marL="342900" indent="-342900" algn="l" rtl="0">
              <a:buFont typeface="Arial" panose="020B0604020202020204" pitchFamily="34" charset="0"/>
              <a:buChar char="•"/>
            </a:pPr>
            <a:r>
              <a:rPr lang="es-419" sz="1600" dirty="0">
                <a:solidFill>
                  <a:srgbClr val="000000"/>
                </a:solidFill>
              </a:rPr>
              <a:t>Un vector en JSON es una lista ordenada de valores.</a:t>
            </a:r>
          </a:p>
          <a:p>
            <a:pPr marL="342900" indent="-342900" algn="l" rtl="0">
              <a:buFont typeface="Arial" panose="020B0604020202020204" pitchFamily="34" charset="0"/>
              <a:buChar char="•"/>
            </a:pPr>
            <a:r>
              <a:rPr lang="es-419" sz="1600" dirty="0">
                <a:solidFill>
                  <a:srgbClr val="000000"/>
                </a:solidFill>
              </a:rPr>
              <a:t>Un vector puede almacenar diferentes tipos de valores como caracteres, números, valores booleanos, objetos u otro vector.</a:t>
            </a:r>
          </a:p>
          <a:p>
            <a:pPr marL="342900" indent="-342900" algn="l" rtl="0">
              <a:buFont typeface="Arial" panose="020B0604020202020204" pitchFamily="34" charset="0"/>
              <a:buChar char="•"/>
            </a:pPr>
            <a:r>
              <a:rPr lang="es-419" sz="1600" dirty="0">
                <a:solidFill>
                  <a:srgbClr val="000000"/>
                </a:solidFill>
              </a:rPr>
              <a:t>Cada valor dentro del vector es separado por una coma.</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661235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Formato de datos</a:t>
            </a:r>
            <a:r>
              <a:rPr lang="en-US" dirty="0"/>
              <a:t/>
            </a:r>
            <a:br>
              <a:rPr lang="en-US" dirty="0"/>
            </a:br>
            <a:r>
              <a:rPr lang="es-419" sz="2400" dirty="0"/>
              <a:t>Reglas de sintaxis JSON (Cont.)</a:t>
            </a:r>
          </a:p>
        </p:txBody>
      </p:sp>
      <p:sp>
        <p:nvSpPr>
          <p:cNvPr id="4" name="Content Placeholder 3">
            <a:extLst>
              <a:ext uri="{FF2B5EF4-FFF2-40B4-BE49-F238E27FC236}">
                <a16:creationId xmlns:a16="http://schemas.microsoft.com/office/drawing/2014/main" xmlns="" id="{0FA87AE8-9285-CE4A-9C15-AA934B2BCE6C}"/>
              </a:ext>
            </a:extLst>
          </p:cNvPr>
          <p:cNvSpPr>
            <a:spLocks noGrp="1"/>
          </p:cNvSpPr>
          <p:nvPr>
            <p:ph idx="1"/>
          </p:nvPr>
        </p:nvSpPr>
        <p:spPr>
          <a:xfrm>
            <a:off x="474662" y="731837"/>
            <a:ext cx="3002315" cy="3689897"/>
          </a:xfrm>
        </p:spPr>
        <p:txBody>
          <a:bodyPr/>
          <a:lstStyle/>
          <a:p>
            <a:pPr marL="0" indent="0" algn="l" rtl="0"/>
            <a:r>
              <a:rPr lang="es-419" sz="1400" dirty="0">
                <a:solidFill>
                  <a:srgbClr val="000000"/>
                </a:solidFill>
              </a:rPr>
              <a:t>Por ejemplo, una lista de direcciones IPv4 podría verse de la siguiente manera. La llave es “</a:t>
            </a:r>
            <a:r>
              <a:rPr lang="es-419" sz="1400" dirty="0" err="1">
                <a:solidFill>
                  <a:srgbClr val="000000"/>
                </a:solidFill>
              </a:rPr>
              <a:t>addresses</a:t>
            </a:r>
            <a:r>
              <a:rPr lang="es-419" sz="1400" dirty="0">
                <a:solidFill>
                  <a:srgbClr val="000000"/>
                </a:solidFill>
              </a:rPr>
              <a:t>”. Cada entrada de la lista es un </a:t>
            </a:r>
            <a:r>
              <a:rPr lang="es-419" sz="1400" dirty="0" err="1">
                <a:solidFill>
                  <a:srgbClr val="000000"/>
                </a:solidFill>
              </a:rPr>
              <a:t>objecto</a:t>
            </a:r>
            <a:r>
              <a:rPr lang="es-419" sz="1400" dirty="0">
                <a:solidFill>
                  <a:srgbClr val="000000"/>
                </a:solidFill>
              </a:rPr>
              <a:t> independiente, separado por llaves { }. Los objetos son dos pares de llaves/valores: una dirección IPv4 ("</a:t>
            </a:r>
            <a:r>
              <a:rPr lang="es-419" sz="1400" dirty="0" err="1">
                <a:solidFill>
                  <a:srgbClr val="000000"/>
                </a:solidFill>
              </a:rPr>
              <a:t>ip</a:t>
            </a:r>
            <a:r>
              <a:rPr lang="es-419" sz="1400" dirty="0">
                <a:solidFill>
                  <a:srgbClr val="000000"/>
                </a:solidFill>
              </a:rPr>
              <a:t>") y una máscara de red ("</a:t>
            </a:r>
            <a:r>
              <a:rPr lang="es-419" sz="1400" dirty="0" err="1">
                <a:solidFill>
                  <a:srgbClr val="000000"/>
                </a:solidFill>
              </a:rPr>
              <a:t>netmask</a:t>
            </a:r>
            <a:r>
              <a:rPr lang="es-419" sz="1400" dirty="0">
                <a:solidFill>
                  <a:srgbClr val="000000"/>
                </a:solidFill>
              </a:rPr>
              <a:t>") separados por una coma. El vector es una lista separada por una coma seguido de una llave de cierre. </a:t>
            </a:r>
          </a:p>
        </p:txBody>
      </p:sp>
      <p:sp>
        <p:nvSpPr>
          <p:cNvPr id="6" name="Rectangle 5">
            <a:extLst>
              <a:ext uri="{FF2B5EF4-FFF2-40B4-BE49-F238E27FC236}">
                <a16:creationId xmlns:a16="http://schemas.microsoft.com/office/drawing/2014/main" xmlns="" id="{1E376086-FF69-7E47-9FB2-8244588986FB}"/>
              </a:ext>
            </a:extLst>
          </p:cNvPr>
          <p:cNvSpPr/>
          <p:nvPr/>
        </p:nvSpPr>
        <p:spPr>
          <a:xfrm>
            <a:off x="3931533" y="807070"/>
            <a:ext cx="4572000" cy="3539430"/>
          </a:xfrm>
          <a:prstGeom prst="rect">
            <a:avLst/>
          </a:prstGeom>
          <a:solidFill>
            <a:srgbClr val="000000"/>
          </a:solidFill>
        </p:spPr>
        <p:txBody>
          <a:bodyPr>
            <a:spAutoFit/>
          </a:bodyPr>
          <a:lstStyle/>
          <a:p>
            <a:pPr rtl="0"/>
            <a:r>
              <a:rPr lang="es-419" sz="1400" b="1">
                <a:solidFill>
                  <a:srgbClr val="DFDFDF"/>
                </a:solidFill>
                <a:latin typeface="Courier New" panose="02070309020205020404" pitchFamily="49" charset="0"/>
              </a:rPr>
              <a:t>{ </a:t>
            </a:r>
          </a:p>
          <a:p>
            <a:pPr rtl="0"/>
            <a:r>
              <a:rPr lang="es-419" sz="1400" b="1">
                <a:solidFill>
                  <a:srgbClr val="F92672"/>
                </a:solidFill>
                <a:latin typeface="Courier New" panose="02070309020205020404" pitchFamily="49" charset="0"/>
              </a:rPr>
              <a:t>   "addresses"</a:t>
            </a:r>
            <a:r>
              <a:rPr lang="es-419" sz="1400" b="1">
                <a:solidFill>
                  <a:srgbClr val="DFDFDF"/>
                </a:solidFill>
                <a:latin typeface="Courier New" panose="02070309020205020404" pitchFamily="49" charset="0"/>
              </a:rPr>
              <a:t>: [ </a:t>
            </a:r>
          </a:p>
          <a:p>
            <a:pPr rtl="0"/>
            <a:r>
              <a:rPr lang="es-419" sz="1400" b="1">
                <a:solidFill>
                  <a:srgbClr val="DFDFDF"/>
                </a:solidFill>
                <a:latin typeface="Courier New" panose="02070309020205020404" pitchFamily="49" charset="0"/>
              </a:rPr>
              <a:t>      { </a:t>
            </a:r>
          </a:p>
          <a:p>
            <a:pPr rtl="0"/>
            <a:r>
              <a:rPr lang="es-419" sz="1400" b="1">
                <a:solidFill>
                  <a:srgbClr val="F92672"/>
                </a:solidFill>
                <a:latin typeface="Courier New" panose="02070309020205020404" pitchFamily="49" charset="0"/>
              </a:rPr>
              <a:t> "ip"</a:t>
            </a:r>
            <a:r>
              <a:rPr lang="es-419" sz="1400" b="1">
                <a:solidFill>
                  <a:srgbClr val="DFDFDF"/>
                </a:solidFill>
                <a:latin typeface="Courier New" panose="02070309020205020404" pitchFamily="49" charset="0"/>
              </a:rPr>
              <a:t>: </a:t>
            </a:r>
            <a:r>
              <a:rPr lang="es-419" sz="1400" b="1">
                <a:solidFill>
                  <a:srgbClr val="E6DB74"/>
                </a:solidFill>
                <a:latin typeface="Courier New" panose="02070309020205020404" pitchFamily="49" charset="0"/>
              </a:rPr>
              <a:t>"172.16.0.2"</a:t>
            </a:r>
            <a:r>
              <a:rPr lang="es-419" sz="1400" b="1">
                <a:solidFill>
                  <a:srgbClr val="DFDFDF"/>
                </a:solidFill>
                <a:latin typeface="Courier New" panose="02070309020205020404" pitchFamily="49" charset="0"/>
              </a:rPr>
              <a:t>, </a:t>
            </a:r>
          </a:p>
          <a:p>
            <a:pPr rtl="0"/>
            <a:r>
              <a:rPr lang="es-419" sz="1400" b="1">
                <a:solidFill>
                  <a:srgbClr val="F92672"/>
                </a:solidFill>
                <a:latin typeface="Courier New" panose="02070309020205020404" pitchFamily="49" charset="0"/>
              </a:rPr>
              <a:t> "netmask"</a:t>
            </a:r>
            <a:r>
              <a:rPr lang="es-419" sz="1400" b="1">
                <a:solidFill>
                  <a:srgbClr val="DFDFDF"/>
                </a:solidFill>
                <a:latin typeface="Courier New" panose="02070309020205020404" pitchFamily="49" charset="0"/>
              </a:rPr>
              <a:t>: </a:t>
            </a:r>
            <a:r>
              <a:rPr lang="es-419" sz="1400" b="1">
                <a:solidFill>
                  <a:srgbClr val="E6DB74"/>
                </a:solidFill>
                <a:latin typeface="Courier New" panose="02070309020205020404" pitchFamily="49" charset="0"/>
              </a:rPr>
              <a:t>"255.255.255.0"</a:t>
            </a:r>
            <a:r>
              <a:rPr lang="es-419" sz="1400" b="1">
                <a:solidFill>
                  <a:srgbClr val="DFDFDF"/>
                </a:solidFill>
                <a:latin typeface="Courier New" panose="02070309020205020404" pitchFamily="49" charset="0"/>
              </a:rPr>
              <a:t> </a:t>
            </a:r>
          </a:p>
          <a:p>
            <a:pPr rtl="0"/>
            <a:r>
              <a:rPr lang="es-419" sz="1400" b="1">
                <a:solidFill>
                  <a:srgbClr val="DFDFDF"/>
                </a:solidFill>
                <a:latin typeface="Courier New" panose="02070309020205020404" pitchFamily="49" charset="0"/>
              </a:rPr>
              <a:t>      }, </a:t>
            </a:r>
          </a:p>
          <a:p>
            <a:pPr rtl="0"/>
            <a:r>
              <a:rPr lang="es-419" sz="1400" b="1">
                <a:solidFill>
                  <a:srgbClr val="DFDFDF"/>
                </a:solidFill>
                <a:latin typeface="Courier New" panose="02070309020205020404" pitchFamily="49" charset="0"/>
              </a:rPr>
              <a:t>      { </a:t>
            </a:r>
          </a:p>
          <a:p>
            <a:pPr rtl="0"/>
            <a:r>
              <a:rPr lang="es-419" sz="1400" b="1">
                <a:solidFill>
                  <a:srgbClr val="F92672"/>
                </a:solidFill>
                <a:latin typeface="Courier New" panose="02070309020205020404" pitchFamily="49" charset="0"/>
              </a:rPr>
              <a:t> "ip"</a:t>
            </a:r>
            <a:r>
              <a:rPr lang="es-419" sz="1400" b="1">
                <a:solidFill>
                  <a:srgbClr val="DFDFDF"/>
                </a:solidFill>
                <a:latin typeface="Courier New" panose="02070309020205020404" pitchFamily="49" charset="0"/>
              </a:rPr>
              <a:t>: </a:t>
            </a:r>
            <a:r>
              <a:rPr lang="es-419" sz="1400" b="1">
                <a:solidFill>
                  <a:srgbClr val="E6DB74"/>
                </a:solidFill>
                <a:latin typeface="Courier New" panose="02070309020205020404" pitchFamily="49" charset="0"/>
              </a:rPr>
              <a:t>"172.16.0.3"</a:t>
            </a:r>
            <a:r>
              <a:rPr lang="es-419" sz="1400" b="1">
                <a:solidFill>
                  <a:srgbClr val="DFDFDF"/>
                </a:solidFill>
                <a:latin typeface="Courier New" panose="02070309020205020404" pitchFamily="49" charset="0"/>
              </a:rPr>
              <a:t>, </a:t>
            </a:r>
          </a:p>
          <a:p>
            <a:pPr rtl="0"/>
            <a:r>
              <a:rPr lang="es-419" sz="1400" b="1">
                <a:solidFill>
                  <a:srgbClr val="F92672"/>
                </a:solidFill>
                <a:latin typeface="Courier New" panose="02070309020205020404" pitchFamily="49" charset="0"/>
              </a:rPr>
              <a:t> "netmask"</a:t>
            </a:r>
            <a:r>
              <a:rPr lang="es-419" sz="1400" b="1">
                <a:solidFill>
                  <a:srgbClr val="DFDFDF"/>
                </a:solidFill>
                <a:latin typeface="Courier New" panose="02070309020205020404" pitchFamily="49" charset="0"/>
              </a:rPr>
              <a:t>: </a:t>
            </a:r>
            <a:r>
              <a:rPr lang="es-419" sz="1400" b="1">
                <a:solidFill>
                  <a:srgbClr val="E6DB74"/>
                </a:solidFill>
                <a:latin typeface="Courier New" panose="02070309020205020404" pitchFamily="49" charset="0"/>
              </a:rPr>
              <a:t>"255.255.255.0"</a:t>
            </a:r>
            <a:r>
              <a:rPr lang="es-419" sz="1400" b="1">
                <a:solidFill>
                  <a:srgbClr val="DFDFDF"/>
                </a:solidFill>
                <a:latin typeface="Courier New" panose="02070309020205020404" pitchFamily="49" charset="0"/>
              </a:rPr>
              <a:t> </a:t>
            </a:r>
          </a:p>
          <a:p>
            <a:pPr rtl="0"/>
            <a:r>
              <a:rPr lang="es-419" sz="1400" b="1">
                <a:solidFill>
                  <a:srgbClr val="DFDFDF"/>
                </a:solidFill>
                <a:latin typeface="Courier New" panose="02070309020205020404" pitchFamily="49" charset="0"/>
              </a:rPr>
              <a:t>      }, </a:t>
            </a:r>
          </a:p>
          <a:p>
            <a:pPr rtl="0"/>
            <a:r>
              <a:rPr lang="es-419" sz="1400" b="1">
                <a:solidFill>
                  <a:srgbClr val="DFDFDF"/>
                </a:solidFill>
                <a:latin typeface="Courier New" panose="02070309020205020404" pitchFamily="49" charset="0"/>
              </a:rPr>
              <a:t>      { </a:t>
            </a:r>
          </a:p>
          <a:p>
            <a:pPr rtl="0"/>
            <a:r>
              <a:rPr lang="es-419" sz="1400" b="1">
                <a:solidFill>
                  <a:srgbClr val="F92672"/>
                </a:solidFill>
                <a:latin typeface="Courier New" panose="02070309020205020404" pitchFamily="49" charset="0"/>
              </a:rPr>
              <a:t> "ip"</a:t>
            </a:r>
            <a:r>
              <a:rPr lang="es-419" sz="1400" b="1">
                <a:solidFill>
                  <a:srgbClr val="DFDFDF"/>
                </a:solidFill>
                <a:latin typeface="Courier New" panose="02070309020205020404" pitchFamily="49" charset="0"/>
              </a:rPr>
              <a:t>: </a:t>
            </a:r>
            <a:r>
              <a:rPr lang="es-419" sz="1400" b="1">
                <a:solidFill>
                  <a:srgbClr val="E6DB74"/>
                </a:solidFill>
                <a:latin typeface="Courier New" panose="02070309020205020404" pitchFamily="49" charset="0"/>
              </a:rPr>
              <a:t>"172.16.0.4"</a:t>
            </a:r>
            <a:r>
              <a:rPr lang="es-419" sz="1400" b="1">
                <a:solidFill>
                  <a:srgbClr val="DFDFDF"/>
                </a:solidFill>
                <a:latin typeface="Courier New" panose="02070309020205020404" pitchFamily="49" charset="0"/>
              </a:rPr>
              <a:t>, </a:t>
            </a:r>
          </a:p>
          <a:p>
            <a:pPr rtl="0"/>
            <a:r>
              <a:rPr lang="es-419" sz="1400" b="1">
                <a:solidFill>
                  <a:srgbClr val="F92672"/>
                </a:solidFill>
                <a:latin typeface="Courier New" panose="02070309020205020404" pitchFamily="49" charset="0"/>
              </a:rPr>
              <a:t> "netmask:"</a:t>
            </a:r>
            <a:r>
              <a:rPr lang="es-419" sz="1400" b="1">
                <a:solidFill>
                  <a:srgbClr val="DFDFDF"/>
                </a:solidFill>
                <a:latin typeface="Courier New" panose="02070309020205020404" pitchFamily="49" charset="0"/>
              </a:rPr>
              <a:t>: </a:t>
            </a:r>
            <a:r>
              <a:rPr lang="es-419" sz="1400" b="1">
                <a:solidFill>
                  <a:srgbClr val="E6DB74"/>
                </a:solidFill>
                <a:latin typeface="Courier New" panose="02070309020205020404" pitchFamily="49" charset="0"/>
              </a:rPr>
              <a:t>"255.255.255.0"</a:t>
            </a:r>
            <a:r>
              <a:rPr lang="es-419" sz="1400" b="1">
                <a:solidFill>
                  <a:srgbClr val="DFDFDF"/>
                </a:solidFill>
                <a:latin typeface="Courier New" panose="02070309020205020404" pitchFamily="49" charset="0"/>
              </a:rPr>
              <a:t> </a:t>
            </a:r>
          </a:p>
          <a:p>
            <a:pPr rtl="0"/>
            <a:r>
              <a:rPr lang="es-419" sz="1400" b="1">
                <a:solidFill>
                  <a:srgbClr val="DFDFDF"/>
                </a:solidFill>
                <a:latin typeface="Courier New" panose="02070309020205020404" pitchFamily="49" charset="0"/>
              </a:rPr>
              <a:t>      } </a:t>
            </a:r>
          </a:p>
          <a:p>
            <a:pPr rtl="0"/>
            <a:r>
              <a:rPr lang="es-419" sz="1400" b="1">
                <a:solidFill>
                  <a:srgbClr val="DFDFDF"/>
                </a:solidFill>
                <a:latin typeface="Courier New" panose="02070309020205020404" pitchFamily="49" charset="0"/>
              </a:rPr>
              <a:t>   ] </a:t>
            </a:r>
          </a:p>
          <a:p>
            <a:pPr rtl="0"/>
            <a:r>
              <a:rPr lang="es-419" sz="1400" b="1">
                <a:solidFill>
                  <a:srgbClr val="DFDFDF"/>
                </a:solidFill>
                <a:latin typeface="Courier New" panose="02070309020205020404" pitchFamily="49" charset="0"/>
              </a:rPr>
              <a:t>}</a:t>
            </a:r>
          </a:p>
        </p:txBody>
      </p:sp>
    </p:spTree>
    <p:custDataLst>
      <p:tags r:id="rId1"/>
    </p:custDataLst>
    <p:extLst>
      <p:ext uri="{BB962C8B-B14F-4D97-AF65-F5344CB8AC3E}">
        <p14:creationId xmlns:p14="http://schemas.microsoft.com/office/powerpoint/2010/main" xmlns="" val="4226861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Formato de datos YAML</a:t>
            </a:r>
          </a:p>
        </p:txBody>
      </p:sp>
      <p:sp>
        <p:nvSpPr>
          <p:cNvPr id="5" name="Content Placeholder 4">
            <a:extLst>
              <a:ext uri="{FF2B5EF4-FFF2-40B4-BE49-F238E27FC236}">
                <a16:creationId xmlns:a16="http://schemas.microsoft.com/office/drawing/2014/main" xmlns="" id="{2AA2E53E-A661-8347-8E17-34423A1C633A}"/>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YAML es otro tipo de formato usado por aplicaciones para almacenar, transferir y leer información, el cual es legible por humanos. Algunas de las características de YAML incluyen:</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Es considerado una versión mejorada de JSON.</a:t>
            </a:r>
          </a:p>
          <a:p>
            <a:pPr marL="342900" indent="-342900" algn="l" rtl="0">
              <a:buFont typeface="Arial" panose="020B0604020202020204" pitchFamily="34" charset="0"/>
              <a:buChar char="•"/>
            </a:pPr>
            <a:r>
              <a:rPr lang="es-419" sz="1600" dirty="0">
                <a:solidFill>
                  <a:srgbClr val="000000"/>
                </a:solidFill>
              </a:rPr>
              <a:t>Tiene un formato minimalista, lo cual lo hace fácil de leer y escribir.</a:t>
            </a:r>
          </a:p>
          <a:p>
            <a:pPr marL="342900" indent="-342900" algn="l" rtl="0">
              <a:buFont typeface="Arial" panose="020B0604020202020204" pitchFamily="34" charset="0"/>
              <a:buChar char="•"/>
            </a:pPr>
            <a:r>
              <a:rPr lang="es-419" sz="1600" dirty="0">
                <a:solidFill>
                  <a:srgbClr val="000000"/>
                </a:solidFill>
              </a:rPr>
              <a:t>Utiliza la sangría para definir su estructura, sin utilizar.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74177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Formato de datos YAML (Cont.)</a:t>
            </a:r>
          </a:p>
        </p:txBody>
      </p:sp>
      <p:sp>
        <p:nvSpPr>
          <p:cNvPr id="4" name="Content Placeholder 3">
            <a:extLst>
              <a:ext uri="{FF2B5EF4-FFF2-40B4-BE49-F238E27FC236}">
                <a16:creationId xmlns:a16="http://schemas.microsoft.com/office/drawing/2014/main" xmlns="" id="{1CB5A68D-8F23-0E46-A4DF-BB94C4D90712}"/>
              </a:ext>
            </a:extLst>
          </p:cNvPr>
          <p:cNvSpPr>
            <a:spLocks noGrp="1"/>
          </p:cNvSpPr>
          <p:nvPr>
            <p:ph idx="1"/>
          </p:nvPr>
        </p:nvSpPr>
        <p:spPr>
          <a:xfrm>
            <a:off x="4430704" y="743449"/>
            <a:ext cx="4324015" cy="1673019"/>
          </a:xfrm>
        </p:spPr>
        <p:txBody>
          <a:bodyPr/>
          <a:lstStyle/>
          <a:p>
            <a:pPr marL="285750" indent="-285750" algn="l" rtl="0">
              <a:buFont typeface="Arial" panose="020B0604020202020204" pitchFamily="34" charset="0"/>
              <a:buChar char="•"/>
            </a:pPr>
            <a:r>
              <a:rPr lang="es-419" sz="1200" dirty="0">
                <a:solidFill>
                  <a:srgbClr val="000000"/>
                </a:solidFill>
              </a:rPr>
              <a:t>La salida IOS en JSON está a la izquierda. Los mismos datos en formato YAML están abajo. Es más fácil de leer. </a:t>
            </a:r>
          </a:p>
          <a:p>
            <a:pPr marL="285750" indent="-285750" algn="l" rtl="0">
              <a:buFont typeface="Arial" panose="020B0604020202020204" pitchFamily="34" charset="0"/>
              <a:buChar char="•"/>
            </a:pPr>
            <a:r>
              <a:rPr lang="es-419" sz="1200" dirty="0">
                <a:solidFill>
                  <a:srgbClr val="000000"/>
                </a:solidFill>
              </a:rPr>
              <a:t>Similar a JSON, un objeto en YAML se compone de uno o más pares de llaves/valores. Las llaves y los valores, son separados por medio de dos puntos sin el uso de comillas. En YAML, un guion es usado para separar cada elemento de un lista.</a:t>
            </a:r>
          </a:p>
        </p:txBody>
      </p:sp>
      <p:sp>
        <p:nvSpPr>
          <p:cNvPr id="6" name="Rectangle 5">
            <a:extLst>
              <a:ext uri="{FF2B5EF4-FFF2-40B4-BE49-F238E27FC236}">
                <a16:creationId xmlns:a16="http://schemas.microsoft.com/office/drawing/2014/main" xmlns="" id="{FA422FEF-54F8-8A40-AE69-A8A5D69BD29A}"/>
              </a:ext>
            </a:extLst>
          </p:cNvPr>
          <p:cNvSpPr/>
          <p:nvPr/>
        </p:nvSpPr>
        <p:spPr>
          <a:xfrm>
            <a:off x="163504" y="707318"/>
            <a:ext cx="4103696" cy="4339650"/>
          </a:xfrm>
          <a:prstGeom prst="rect">
            <a:avLst/>
          </a:prstGeom>
          <a:solidFill>
            <a:srgbClr val="000000"/>
          </a:solidFill>
        </p:spPr>
        <p:txBody>
          <a:bodyPr wrap="square">
            <a:spAutoFit/>
          </a:bodyPr>
          <a:lstStyle/>
          <a:p>
            <a:pPr rtl="0"/>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"ietf-interfaces:interface"</a:t>
            </a:r>
            <a:r>
              <a:rPr lang="es-419" sz="1200" b="1">
                <a:solidFill>
                  <a:srgbClr val="DFDFDF"/>
                </a:solidFill>
                <a:latin typeface="Courier New" panose="02070309020205020404" pitchFamily="49" charset="0"/>
              </a:rPr>
              <a:t>: { </a:t>
            </a:r>
          </a:p>
          <a:p>
            <a:pPr rtl="0"/>
            <a:r>
              <a:rPr lang="es-419" sz="1200" b="1">
                <a:solidFill>
                  <a:srgbClr val="F92672"/>
                </a:solidFill>
                <a:latin typeface="Courier New" panose="02070309020205020404" pitchFamily="49" charset="0"/>
              </a:rPr>
              <a:t> "name"</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"GigabitEthernet2"</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"description"</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"Wide Area Network"</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"enabled"</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true</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"ietf-ip:ipv4"</a:t>
            </a:r>
            <a:r>
              <a:rPr lang="es-419" sz="1200" b="1">
                <a:solidFill>
                  <a:srgbClr val="DFDFDF"/>
                </a:solidFill>
                <a:latin typeface="Courier New" panose="02070309020205020404" pitchFamily="49" charset="0"/>
              </a:rPr>
              <a:t>: { </a:t>
            </a:r>
          </a:p>
          <a:p>
            <a:pPr rtl="0"/>
            <a:r>
              <a:rPr lang="es-419" sz="1200" b="1">
                <a:solidFill>
                  <a:srgbClr val="F92672"/>
                </a:solidFill>
                <a:latin typeface="Courier New" panose="02070309020205020404" pitchFamily="49" charset="0"/>
              </a:rPr>
              <a:t>         "address"</a:t>
            </a:r>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            { </a:t>
            </a:r>
          </a:p>
          <a:p>
            <a:pPr rtl="0"/>
            <a:r>
              <a:rPr lang="es-419" sz="1200" b="1">
                <a:solidFill>
                  <a:srgbClr val="F92672"/>
                </a:solidFill>
                <a:latin typeface="Courier New" panose="02070309020205020404" pitchFamily="49" charset="0"/>
              </a:rPr>
              <a:t> "ip"</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"172.16.0.2"</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"netmask"</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"255.255.255.0"</a:t>
            </a:r>
            <a:r>
              <a:rPr lang="es-419" sz="1200" b="1">
                <a:solidFill>
                  <a:srgbClr val="DFDFDF"/>
                </a:solidFill>
                <a:latin typeface="Courier New" panose="02070309020205020404" pitchFamily="49" charset="0"/>
              </a:rPr>
              <a:t> </a:t>
            </a:r>
          </a:p>
          <a:p>
            <a:pPr rtl="0"/>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            { </a:t>
            </a:r>
          </a:p>
          <a:p>
            <a:pPr rtl="0"/>
            <a:r>
              <a:rPr lang="es-419" sz="1200" b="1">
                <a:solidFill>
                  <a:srgbClr val="F92672"/>
                </a:solidFill>
                <a:latin typeface="Courier New" panose="02070309020205020404" pitchFamily="49" charset="0"/>
              </a:rPr>
              <a:t> "ip"</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"172.16.0.3"</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"netmask"</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"255.255.255.0"</a:t>
            </a:r>
            <a:r>
              <a:rPr lang="es-419" sz="1200" b="1">
                <a:solidFill>
                  <a:srgbClr val="DFDFDF"/>
                </a:solidFill>
                <a:latin typeface="Courier New" panose="02070309020205020404" pitchFamily="49" charset="0"/>
              </a:rPr>
              <a:t> </a:t>
            </a:r>
          </a:p>
          <a:p>
            <a:pPr rtl="0"/>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            { </a:t>
            </a:r>
          </a:p>
          <a:p>
            <a:pPr rtl="0"/>
            <a:r>
              <a:rPr lang="es-419" sz="1200" b="1">
                <a:solidFill>
                  <a:srgbClr val="F92672"/>
                </a:solidFill>
                <a:latin typeface="Courier New" panose="02070309020205020404" pitchFamily="49" charset="0"/>
              </a:rPr>
              <a:t> "ip"</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"172.16.0.4"</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"netmask"</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"255.255.255.0"</a:t>
            </a:r>
            <a:r>
              <a:rPr lang="es-419" sz="1200" b="1">
                <a:solidFill>
                  <a:srgbClr val="DFDFDF"/>
                </a:solidFill>
                <a:latin typeface="Courier New" panose="02070309020205020404" pitchFamily="49" charset="0"/>
              </a:rPr>
              <a:t> </a:t>
            </a:r>
          </a:p>
          <a:p>
            <a:pPr rtl="0"/>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   } </a:t>
            </a:r>
          </a:p>
          <a:p>
            <a:pPr rtl="0"/>
            <a:r>
              <a:rPr lang="es-419" sz="1200" b="1">
                <a:solidFill>
                  <a:srgbClr val="DFDFDF"/>
                </a:solidFill>
                <a:latin typeface="Courier New" panose="02070309020205020404" pitchFamily="49" charset="0"/>
              </a:rPr>
              <a:t>}</a:t>
            </a:r>
          </a:p>
        </p:txBody>
      </p:sp>
      <p:sp>
        <p:nvSpPr>
          <p:cNvPr id="7" name="Rectangle 6">
            <a:extLst>
              <a:ext uri="{FF2B5EF4-FFF2-40B4-BE49-F238E27FC236}">
                <a16:creationId xmlns:a16="http://schemas.microsoft.com/office/drawing/2014/main" xmlns="" id="{D695C2EC-0CD0-554C-88B1-552787387B58}"/>
              </a:ext>
            </a:extLst>
          </p:cNvPr>
          <p:cNvSpPr/>
          <p:nvPr/>
        </p:nvSpPr>
        <p:spPr>
          <a:xfrm>
            <a:off x="4408496" y="2571750"/>
            <a:ext cx="4572000" cy="2308324"/>
          </a:xfrm>
          <a:prstGeom prst="rect">
            <a:avLst/>
          </a:prstGeom>
          <a:solidFill>
            <a:srgbClr val="000000"/>
          </a:solidFill>
        </p:spPr>
        <p:txBody>
          <a:bodyPr>
            <a:spAutoFit/>
          </a:bodyPr>
          <a:lstStyle/>
          <a:p>
            <a:pPr rtl="0"/>
            <a:r>
              <a:rPr lang="es-419" sz="1200" b="1">
                <a:solidFill>
                  <a:srgbClr val="F92672"/>
                </a:solidFill>
                <a:latin typeface="Courier New" panose="02070309020205020404" pitchFamily="49" charset="0"/>
              </a:rPr>
              <a:t>ietf-interfaces:interface:</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name:</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GigabitEthernet2</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description:</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Wide</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Area</a:t>
            </a:r>
            <a:r>
              <a:rPr lang="es-419" sz="1200" b="1">
                <a:solidFill>
                  <a:srgbClr val="DFDFDF"/>
                </a:solidFill>
                <a:latin typeface="Courier New" panose="02070309020205020404" pitchFamily="49" charset="0"/>
              </a:rPr>
              <a:t> </a:t>
            </a:r>
            <a:r>
              <a:rPr lang="es-419" sz="1200" b="1">
                <a:solidFill>
                  <a:srgbClr val="E6DB74"/>
                </a:solidFill>
                <a:latin typeface="Courier New" panose="02070309020205020404" pitchFamily="49" charset="0"/>
              </a:rPr>
              <a:t>Network</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enabled:</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true</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ietf-ip:ipv4:</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address:</a:t>
            </a:r>
            <a:r>
              <a:rPr lang="es-419" sz="1200" b="1">
                <a:solidFill>
                  <a:srgbClr val="DFDFDF"/>
                </a:solidFill>
                <a:latin typeface="Courier New" panose="02070309020205020404" pitchFamily="49" charset="0"/>
              </a:rPr>
              <a:t> </a:t>
            </a:r>
          </a:p>
          <a:p>
            <a:pPr rtl="0"/>
            <a:r>
              <a:rPr lang="es-419" sz="1200" b="1">
                <a:solidFill>
                  <a:srgbClr val="DFDFDF"/>
                </a:solidFill>
                <a:latin typeface="Courier New" panose="02070309020205020404" pitchFamily="49" charset="0"/>
              </a:rPr>
              <a:t>         - </a:t>
            </a:r>
            <a:r>
              <a:rPr lang="es-419" sz="1200" b="1">
                <a:solidFill>
                  <a:srgbClr val="F92672"/>
                </a:solidFill>
                <a:latin typeface="Courier New" panose="02070309020205020404" pitchFamily="49" charset="0"/>
              </a:rPr>
              <a:t>ip:</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172.16.0.2</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netmask:</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255.255.255.0</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 ip:</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172.16.0.3</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netmask:</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255.255.255.0</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 ip:</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172.16.0.4</a:t>
            </a:r>
            <a:r>
              <a:rPr lang="es-419" sz="1200" b="1">
                <a:solidFill>
                  <a:srgbClr val="DFDFDF"/>
                </a:solidFill>
                <a:latin typeface="Courier New" panose="02070309020205020404" pitchFamily="49" charset="0"/>
              </a:rPr>
              <a:t> </a:t>
            </a:r>
          </a:p>
          <a:p>
            <a:pPr rtl="0"/>
            <a:r>
              <a:rPr lang="es-419" sz="1200" b="1">
                <a:solidFill>
                  <a:srgbClr val="F92672"/>
                </a:solidFill>
                <a:latin typeface="Courier New" panose="02070309020205020404" pitchFamily="49" charset="0"/>
              </a:rPr>
              <a:t>           netmask:</a:t>
            </a:r>
            <a:r>
              <a:rPr lang="es-419" sz="1200" b="1">
                <a:solidFill>
                  <a:srgbClr val="DFDFDF"/>
                </a:solidFill>
                <a:latin typeface="Courier New" panose="02070309020205020404" pitchFamily="49" charset="0"/>
              </a:rPr>
              <a:t> </a:t>
            </a:r>
            <a:r>
              <a:rPr lang="es-419" sz="1200" b="1">
                <a:solidFill>
                  <a:srgbClr val="AE81FF"/>
                </a:solidFill>
                <a:latin typeface="Courier New" panose="02070309020205020404" pitchFamily="49" charset="0"/>
              </a:rPr>
              <a:t>255.255.255.0</a:t>
            </a:r>
          </a:p>
        </p:txBody>
      </p:sp>
    </p:spTree>
    <p:custDataLst>
      <p:tags r:id="rId1"/>
    </p:custDataLst>
    <p:extLst>
      <p:ext uri="{BB962C8B-B14F-4D97-AF65-F5344CB8AC3E}">
        <p14:creationId xmlns:p14="http://schemas.microsoft.com/office/powerpoint/2010/main" xmlns="" val="2486330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Formato de datos XML</a:t>
            </a:r>
          </a:p>
        </p:txBody>
      </p:sp>
      <p:sp>
        <p:nvSpPr>
          <p:cNvPr id="4" name="Content Placeholder 3">
            <a:extLst>
              <a:ext uri="{FF2B5EF4-FFF2-40B4-BE49-F238E27FC236}">
                <a16:creationId xmlns:a16="http://schemas.microsoft.com/office/drawing/2014/main" xmlns="" id="{E5B60B1E-C8FF-264A-84CF-25FDFA40668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XML es un formato que es más legible para humanos y se utiliza para almacenar, transferir y leer información desde aplicaciones. Algunas de las características de XML incluyen:</a:t>
            </a:r>
          </a:p>
          <a:p>
            <a:pPr marL="342900" indent="-342900" algn="l" rtl="0">
              <a:buFont typeface="Arial" panose="020B0604020202020204" pitchFamily="34" charset="0"/>
              <a:buChar char="•"/>
            </a:pPr>
            <a:r>
              <a:rPr lang="es-419" sz="1600">
                <a:solidFill>
                  <a:srgbClr val="000000"/>
                </a:solidFill>
              </a:rPr>
              <a:t>Es similar a HTML , el cual es el lenguaje de mercado generalizado para la creación de páginas y aplicaciones web.</a:t>
            </a:r>
          </a:p>
          <a:p>
            <a:pPr marL="342900" indent="-342900" algn="l" rtl="0">
              <a:buFont typeface="Arial" panose="020B0604020202020204" pitchFamily="34" charset="0"/>
              <a:buChar char="•"/>
            </a:pPr>
            <a:r>
              <a:rPr lang="es-419" sz="1600">
                <a:solidFill>
                  <a:srgbClr val="000000"/>
                </a:solidFill>
              </a:rPr>
              <a:t>Es auto-descriptivo, contiene información dentro de un conjunto de etiquetas: </a:t>
            </a:r>
            <a:r>
              <a:rPr lang="es-419" sz="1600" b="1">
                <a:solidFill>
                  <a:srgbClr val="000000"/>
                </a:solidFill>
              </a:rPr>
              <a:t>&lt;tag&gt;data&lt;/tag&gt;</a:t>
            </a:r>
          </a:p>
          <a:p>
            <a:pPr marL="342900" indent="-342900" algn="l" rtl="0">
              <a:buFont typeface="Arial" panose="020B0604020202020204" pitchFamily="34" charset="0"/>
              <a:buChar char="•"/>
            </a:pPr>
            <a:r>
              <a:rPr lang="es-419" sz="1600">
                <a:solidFill>
                  <a:srgbClr val="000000"/>
                </a:solidFill>
              </a:rPr>
              <a:t>A diferencia de HTML, XML no utiliza etiquetas predefinidas, ni una estructura de documento.</a:t>
            </a:r>
          </a:p>
          <a:p>
            <a:pPr marL="0" indent="0" algn="l"/>
            <a:endParaRPr lang="en-US" sz="1600" dirty="0">
              <a:solidFill>
                <a:srgbClr val="000000"/>
              </a:solidFill>
            </a:endParaRPr>
          </a:p>
          <a:p>
            <a:pPr marL="0" indent="0" algn="l" rtl="0"/>
            <a:r>
              <a:rPr lang="es-419" sz="1600">
                <a:solidFill>
                  <a:srgbClr val="000000"/>
                </a:solidFill>
              </a:rPr>
              <a:t>Los objetos XML son uno o más pares clave / valor, con la etiqueta de inicio utilizada como nombre de la clave: </a:t>
            </a:r>
            <a:r>
              <a:rPr lang="es-419" sz="1600" b="1">
                <a:solidFill>
                  <a:srgbClr val="000000"/>
                </a:solidFill>
              </a:rPr>
              <a:t>&lt;key&gt;value&lt;/key&gt;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225389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Formatos de datos</a:t>
            </a:r>
            <a:r>
              <a:rPr lang="en-US" dirty="0"/>
              <a:t/>
            </a:r>
            <a:br>
              <a:rPr lang="en-US" dirty="0"/>
            </a:br>
            <a:r>
              <a:rPr lang="es-419" sz="2400"/>
              <a:t>Formato de datos XML (Cont.)</a:t>
            </a:r>
          </a:p>
        </p:txBody>
      </p:sp>
      <p:sp>
        <p:nvSpPr>
          <p:cNvPr id="5" name="Content Placeholder 4">
            <a:extLst>
              <a:ext uri="{FF2B5EF4-FFF2-40B4-BE49-F238E27FC236}">
                <a16:creationId xmlns:a16="http://schemas.microsoft.com/office/drawing/2014/main" xmlns="" id="{F77F3AE3-823E-874C-97DA-7847F75B94B4}"/>
              </a:ext>
            </a:extLst>
          </p:cNvPr>
          <p:cNvSpPr>
            <a:spLocks noGrp="1"/>
          </p:cNvSpPr>
          <p:nvPr>
            <p:ph idx="1"/>
          </p:nvPr>
        </p:nvSpPr>
        <p:spPr>
          <a:xfrm>
            <a:off x="474662" y="731837"/>
            <a:ext cx="3623205" cy="3689897"/>
          </a:xfrm>
        </p:spPr>
        <p:txBody>
          <a:bodyPr/>
          <a:lstStyle/>
          <a:p>
            <a:pPr marL="0" indent="0" algn="l" rtl="0"/>
            <a:r>
              <a:rPr lang="es-419" sz="1600">
                <a:solidFill>
                  <a:srgbClr val="000000"/>
                </a:solidFill>
              </a:rPr>
              <a:t>El siguiente ejemplo muestra la misma información de GigabitEthernet2 en formato XML. Nótese como los valores están contenidos dentro de las etiquetas de objeto. En este ejemplo, cada par de llave/valor está en una línea separada y en algunas se utiliza sangría. Esto último no es requerido, pero se utiliza para mejorar la lectura. La lista utiliza instancias repetidas de</a:t>
            </a:r>
            <a:r>
              <a:rPr lang="es-419" sz="1600" b="1">
                <a:solidFill>
                  <a:srgbClr val="000000"/>
                </a:solidFill>
              </a:rPr>
              <a:t>&lt;tag&gt;&lt;/tag&gt;</a:t>
            </a:r>
            <a:r>
              <a:rPr lang="es-419" sz="1600">
                <a:solidFill>
                  <a:srgbClr val="000000"/>
                </a:solidFill>
              </a:rPr>
              <a:t> para cada elemento de la lista. Los elementos dentro de estas instancias representan uno o más pares de llave/valor.</a:t>
            </a:r>
          </a:p>
        </p:txBody>
      </p:sp>
      <p:sp>
        <p:nvSpPr>
          <p:cNvPr id="6" name="Rectangle 5">
            <a:extLst>
              <a:ext uri="{FF2B5EF4-FFF2-40B4-BE49-F238E27FC236}">
                <a16:creationId xmlns:a16="http://schemas.microsoft.com/office/drawing/2014/main" xmlns="" id="{37FABDB1-D27A-FF49-91E0-2ECC224B4D29}"/>
              </a:ext>
            </a:extLst>
          </p:cNvPr>
          <p:cNvSpPr/>
          <p:nvPr/>
        </p:nvSpPr>
        <p:spPr>
          <a:xfrm>
            <a:off x="4172744" y="636082"/>
            <a:ext cx="4572000" cy="3785652"/>
          </a:xfrm>
          <a:prstGeom prst="rect">
            <a:avLst/>
          </a:prstGeom>
          <a:solidFill>
            <a:srgbClr val="000000"/>
          </a:solidFill>
        </p:spPr>
        <p:txBody>
          <a:bodyPr>
            <a:spAutoFit/>
          </a:bodyPr>
          <a:lstStyle/>
          <a:p>
            <a:pPr rtl="0"/>
            <a:r>
              <a:rPr lang="es-419" sz="1200" b="1">
                <a:solidFill>
                  <a:srgbClr val="75715E"/>
                </a:solidFill>
                <a:latin typeface="Courier New" panose="02070309020205020404" pitchFamily="49" charset="0"/>
              </a:rPr>
              <a:t>&lt;?xml version="1.0" encoding="UTF-8" ?&gt;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ietf-interfaces:interface</a:t>
            </a:r>
            <a:r>
              <a:rPr lang="es-419" sz="1200" b="1">
                <a:solidFill>
                  <a:srgbClr val="F8F8F2"/>
                </a:solidFill>
                <a:latin typeface="Courier New" panose="02070309020205020404" pitchFamily="49" charset="0"/>
              </a:rPr>
              <a:t>&gt;</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name</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GigabitEthernet2</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name</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description</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Wide Area Network</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description</a:t>
            </a:r>
            <a:r>
              <a:rPr lang="es-419" sz="1200" b="1">
                <a:solidFill>
                  <a:srgbClr val="F8F8F2"/>
                </a:solidFill>
                <a:latin typeface="Courier New" panose="02070309020205020404" pitchFamily="49" charset="0"/>
              </a:rPr>
              <a:t>&gt;</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enabled</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true</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enabled</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ietf-ip:ipv4</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address</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ip</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172.16.0.2</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ip</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netmask</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255.255.255.0</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netmask</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address</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address</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ip</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172.16.0.3</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ip</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DFDFDF"/>
                </a:solidFill>
                <a:latin typeface="Courier New" panose="02070309020205020404" pitchFamily="49" charset="0"/>
              </a:rPr>
              <a:t> </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netmask</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255.255.255.0</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netmask</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address</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address</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ip</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172.16.0.4</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ip</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netmask</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255.255.255.0</a:t>
            </a:r>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netmask</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address</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   &lt;/</a:t>
            </a:r>
            <a:r>
              <a:rPr lang="es-419" sz="1200" b="1">
                <a:solidFill>
                  <a:srgbClr val="F92672"/>
                </a:solidFill>
                <a:latin typeface="Courier New" panose="02070309020205020404" pitchFamily="49" charset="0"/>
              </a:rPr>
              <a:t>ietf-ip:ipv4</a:t>
            </a:r>
            <a:r>
              <a:rPr lang="es-419" sz="1200" b="1">
                <a:solidFill>
                  <a:srgbClr val="F8F8F2"/>
                </a:solidFill>
                <a:latin typeface="Courier New" panose="02070309020205020404" pitchFamily="49" charset="0"/>
              </a:rPr>
              <a:t>&gt;</a:t>
            </a:r>
            <a:r>
              <a:rPr lang="es-419" sz="1200" b="1">
                <a:solidFill>
                  <a:srgbClr val="DFDFDF"/>
                </a:solidFill>
                <a:latin typeface="Courier New" panose="02070309020205020404" pitchFamily="49" charset="0"/>
              </a:rPr>
              <a:t> </a:t>
            </a:r>
          </a:p>
          <a:p>
            <a:pPr rtl="0"/>
            <a:r>
              <a:rPr lang="es-419" sz="1200" b="1">
                <a:solidFill>
                  <a:srgbClr val="F8F8F2"/>
                </a:solidFill>
                <a:latin typeface="Courier New" panose="02070309020205020404" pitchFamily="49" charset="0"/>
              </a:rPr>
              <a:t>&lt;/</a:t>
            </a:r>
            <a:r>
              <a:rPr lang="es-419" sz="1200" b="1">
                <a:solidFill>
                  <a:srgbClr val="F92672"/>
                </a:solidFill>
                <a:latin typeface="Courier New" panose="02070309020205020404" pitchFamily="49" charset="0"/>
              </a:rPr>
              <a:t>ietf-interfaces:interface</a:t>
            </a:r>
            <a:r>
              <a:rPr lang="es-419" sz="1200" b="1">
                <a:solidFill>
                  <a:srgbClr val="F8F8F2"/>
                </a:solidFill>
                <a:latin typeface="Courier New" panose="02070309020205020404" pitchFamily="49" charset="0"/>
              </a:rPr>
              <a:t>&gt;</a:t>
            </a:r>
          </a:p>
        </p:txBody>
      </p:sp>
    </p:spTree>
    <p:custDataLst>
      <p:tags r:id="rId1"/>
    </p:custDataLst>
    <p:extLst>
      <p:ext uri="{BB962C8B-B14F-4D97-AF65-F5344CB8AC3E}">
        <p14:creationId xmlns:p14="http://schemas.microsoft.com/office/powerpoint/2010/main" xmlns="" val="12989832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14.3 APIs</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Título del módulo: </a:t>
            </a:r>
            <a:r>
              <a:rPr lang="es-419" sz="1400" dirty="0" smtClean="0">
                <a:solidFill>
                  <a:schemeClr val="tx1"/>
                </a:solidFill>
                <a:ea typeface="Calibri" panose="020F0502020204030204" pitchFamily="34" charset="0"/>
                <a:cs typeface="Calibri" panose="020F0502020204030204" pitchFamily="34" charset="0"/>
              </a:rPr>
              <a:t>Automatizacion de </a:t>
            </a:r>
            <a:r>
              <a:rPr lang="es-419" sz="1400" dirty="0">
                <a:solidFill>
                  <a:schemeClr val="tx1"/>
                </a:solidFill>
                <a:ea typeface="Calibri" panose="020F0502020204030204" pitchFamily="34" charset="0"/>
                <a:cs typeface="Calibri" panose="020F0502020204030204" pitchFamily="34" charset="0"/>
              </a:rPr>
              <a:t>red</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Objetivo del módulo</a:t>
            </a:r>
            <a:r>
              <a:rPr lang="es-419" sz="1400" dirty="0">
                <a:solidFill>
                  <a:schemeClr val="tx1"/>
                </a:solidFill>
                <a:ea typeface="Calibri" panose="020F0502020204030204" pitchFamily="34" charset="0"/>
                <a:cs typeface="Calibri" panose="020F0502020204030204" pitchFamily="34" charset="0"/>
              </a:rPr>
              <a:t>: </a:t>
            </a:r>
            <a:r>
              <a:rPr lang="es-419" dirty="0"/>
              <a:t>Explicar el propósito y las características de la </a:t>
            </a:r>
            <a:r>
              <a:rPr lang="es-419" sz="1600" dirty="0" smtClean="0">
                <a:solidFill>
                  <a:schemeClr val="tx1"/>
                </a:solidFill>
                <a:ea typeface="Calibri" panose="020F0502020204030204" pitchFamily="34" charset="0"/>
                <a:cs typeface="Calibri" panose="020F0502020204030204" pitchFamily="34" charset="0"/>
              </a:rPr>
              <a:t>Automatizacion </a:t>
            </a:r>
            <a:r>
              <a:rPr lang="es-419" dirty="0" smtClean="0"/>
              <a:t>de </a:t>
            </a:r>
            <a:r>
              <a:rPr lang="es-419" dirty="0"/>
              <a:t>la red</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703891087"/>
              </p:ext>
            </p:extLst>
          </p:nvPr>
        </p:nvGraphicFramePr>
        <p:xfrm>
          <a:off x="457199" y="1774406"/>
          <a:ext cx="7880768" cy="3227070"/>
        </p:xfrm>
        <a:graphic>
          <a:graphicData uri="http://schemas.openxmlformats.org/drawingml/2006/table">
            <a:tbl>
              <a:tblPr firstRow="1" bandRow="1">
                <a:tableStyleId>{5C22544A-7EE6-4342-B048-85BDC9FD1C3A}</a:tableStyleId>
              </a:tblPr>
              <a:tblGrid>
                <a:gridCol w="2998761">
                  <a:extLst>
                    <a:ext uri="{9D8B030D-6E8A-4147-A177-3AD203B41FA5}">
                      <a16:colId xmlns:a16="http://schemas.microsoft.com/office/drawing/2014/main" xmlns="" val="2579019526"/>
                    </a:ext>
                  </a:extLst>
                </a:gridCol>
                <a:gridCol w="4882007">
                  <a:extLst>
                    <a:ext uri="{9D8B030D-6E8A-4147-A177-3AD203B41FA5}">
                      <a16:colId xmlns:a16="http://schemas.microsoft.com/office/drawing/2014/main" xmlns="" val="1764220437"/>
                    </a:ext>
                  </a:extLst>
                </a:gridCol>
              </a:tblGrid>
              <a:tr h="272843">
                <a:tc>
                  <a:txBody>
                    <a:bodyPr/>
                    <a:lstStyle/>
                    <a:p>
                      <a:pPr algn="l" rtl="0" fontAlgn="ctr"/>
                      <a:r>
                        <a:rPr lang="es-419" sz="1400" b="1" dirty="0">
                          <a:effectLst/>
                        </a:rPr>
                        <a:t>Título del tema</a:t>
                      </a:r>
                    </a:p>
                  </a:txBody>
                  <a:tcPr marL="47625" marR="47625" marT="47625" marB="47625" anchor="ctr"/>
                </a:tc>
                <a:tc>
                  <a:txBody>
                    <a:bodyPr/>
                    <a:lstStyle/>
                    <a:p>
                      <a:pPr algn="l" rtl="0" fontAlgn="ctr"/>
                      <a:r>
                        <a:rPr lang="es-419" sz="1400" b="1">
                          <a:effectLst/>
                        </a:rPr>
                        <a:t>Objetivo del tema</a:t>
                      </a:r>
                    </a:p>
                  </a:txBody>
                  <a:tcPr marL="47625" marR="47625" marT="47625" marB="47625" anchor="ctr"/>
                </a:tc>
                <a:extLst>
                  <a:ext uri="{0D108BD9-81ED-4DB2-BD59-A6C34878D82A}">
                    <a16:rowId xmlns:a16="http://schemas.microsoft.com/office/drawing/2014/main" xmlns="" val="742401779"/>
                  </a:ext>
                </a:extLst>
              </a:tr>
              <a:tr h="272843">
                <a:tc>
                  <a:txBody>
                    <a:bodyPr/>
                    <a:lstStyle/>
                    <a:p>
                      <a:pPr rtl="0" fontAlgn="ctr"/>
                      <a:r>
                        <a:rPr lang="es-419" sz="1400" b="1" dirty="0" smtClean="0">
                          <a:solidFill>
                            <a:schemeClr val="bg1"/>
                          </a:solidFill>
                          <a:effectLst/>
                        </a:rPr>
                        <a:t>Descripcion</a:t>
                      </a:r>
                      <a:r>
                        <a:rPr lang="es-419" sz="1400" b="1" baseline="0" dirty="0" smtClean="0">
                          <a:solidFill>
                            <a:schemeClr val="bg1"/>
                          </a:solidFill>
                          <a:effectLst/>
                        </a:rPr>
                        <a:t> general de la automatizacion</a:t>
                      </a:r>
                      <a:endParaRPr lang="es-419" sz="1400" b="1" dirty="0">
                        <a:solidFill>
                          <a:schemeClr val="bg1"/>
                        </a:solidFill>
                        <a:effectLst/>
                      </a:endParaRPr>
                    </a:p>
                  </a:txBody>
                  <a:tcPr marL="47625" marR="47625" marT="47625" marB="47625" anchor="ctr">
                    <a:solidFill>
                      <a:schemeClr val="accent1"/>
                    </a:solidFill>
                  </a:tcPr>
                </a:tc>
                <a:tc>
                  <a:txBody>
                    <a:bodyPr/>
                    <a:lstStyle/>
                    <a:p>
                      <a:pPr rtl="0" fontAlgn="ctr"/>
                      <a:r>
                        <a:rPr lang="es-419" sz="1400" b="0" dirty="0" smtClean="0">
                          <a:effectLst/>
                        </a:rPr>
                        <a:t>Describe la automatizacion</a:t>
                      </a:r>
                      <a:endParaRPr lang="es-419" sz="1400" b="0" dirty="0">
                        <a:effectLst/>
                      </a:endParaRPr>
                    </a:p>
                  </a:txBody>
                  <a:tcPr marL="47625" marR="47625" marT="47625" marB="47625" anchor="ctr"/>
                </a:tc>
                <a:extLst>
                  <a:ext uri="{0D108BD9-81ED-4DB2-BD59-A6C34878D82A}">
                    <a16:rowId xmlns:a16="http://schemas.microsoft.com/office/drawing/2014/main" xmlns="" val="3150950737"/>
                  </a:ext>
                </a:extLst>
              </a:tr>
              <a:tr h="272843">
                <a:tc>
                  <a:txBody>
                    <a:bodyPr/>
                    <a:lstStyle/>
                    <a:p>
                      <a:pPr rtl="0" fontAlgn="ctr"/>
                      <a:r>
                        <a:rPr lang="es-419" sz="1400" b="1" dirty="0" smtClean="0">
                          <a:solidFill>
                            <a:schemeClr val="bg1"/>
                          </a:solidFill>
                          <a:effectLst/>
                        </a:rPr>
                        <a:t>Fotmato de datos</a:t>
                      </a:r>
                      <a:endParaRPr lang="es-419" sz="1400" b="1" dirty="0">
                        <a:solidFill>
                          <a:schemeClr val="bg1"/>
                        </a:solidFill>
                        <a:effectLst/>
                      </a:endParaRPr>
                    </a:p>
                  </a:txBody>
                  <a:tcPr marL="47625" marR="47625" marT="47625" marB="47625" anchor="ctr">
                    <a:solidFill>
                      <a:schemeClr val="accent1"/>
                    </a:solidFill>
                  </a:tcPr>
                </a:tc>
                <a:tc>
                  <a:txBody>
                    <a:bodyPr/>
                    <a:lstStyle/>
                    <a:p>
                      <a:pPr rtl="0" fontAlgn="ctr"/>
                      <a:r>
                        <a:rPr lang="es-419" sz="1400" b="0" dirty="0" smtClean="0">
                          <a:effectLst/>
                        </a:rPr>
                        <a:t>Compare los formatos de datos JSON,</a:t>
                      </a:r>
                      <a:r>
                        <a:rPr lang="es-419" sz="1400" b="0" baseline="0" dirty="0" smtClean="0">
                          <a:effectLst/>
                        </a:rPr>
                        <a:t> YAML y XML</a:t>
                      </a:r>
                      <a:endParaRPr lang="es-419" sz="1400" b="0" dirty="0">
                        <a:effectLst/>
                      </a:endParaRPr>
                    </a:p>
                  </a:txBody>
                  <a:tcPr marL="47625" marR="47625" marT="47625" marB="47625" anchor="ctr"/>
                </a:tc>
                <a:extLst>
                  <a:ext uri="{0D108BD9-81ED-4DB2-BD59-A6C34878D82A}">
                    <a16:rowId xmlns:a16="http://schemas.microsoft.com/office/drawing/2014/main" xmlns="" val="2772085455"/>
                  </a:ext>
                </a:extLst>
              </a:tr>
              <a:tr h="272843">
                <a:tc>
                  <a:txBody>
                    <a:bodyPr/>
                    <a:lstStyle/>
                    <a:p>
                      <a:pPr rtl="0" fontAlgn="ctr"/>
                      <a:r>
                        <a:rPr lang="es-419" sz="1400" b="1" dirty="0" smtClean="0">
                          <a:solidFill>
                            <a:schemeClr val="bg1"/>
                          </a:solidFill>
                          <a:effectLst/>
                        </a:rPr>
                        <a:t>API</a:t>
                      </a:r>
                      <a:endParaRPr lang="es-419" sz="1400" b="1" dirty="0">
                        <a:solidFill>
                          <a:schemeClr val="bg1"/>
                        </a:solidFill>
                        <a:effectLst/>
                      </a:endParaRPr>
                    </a:p>
                  </a:txBody>
                  <a:tcPr marL="47625" marR="47625" marT="47625" marB="47625" anchor="ctr">
                    <a:solidFill>
                      <a:schemeClr val="accent1"/>
                    </a:solidFill>
                  </a:tcPr>
                </a:tc>
                <a:tc>
                  <a:txBody>
                    <a:bodyPr/>
                    <a:lstStyle/>
                    <a:p>
                      <a:pPr rtl="0" fontAlgn="ctr"/>
                      <a:r>
                        <a:rPr lang="es-419" sz="1400" b="0" dirty="0" smtClean="0">
                          <a:effectLst/>
                        </a:rPr>
                        <a:t>Explique como las API permiten las comunicaciones de equipo a equipo</a:t>
                      </a:r>
                      <a:endParaRPr lang="es-419" sz="1400" b="0" dirty="0">
                        <a:effectLst/>
                      </a:endParaRPr>
                    </a:p>
                  </a:txBody>
                  <a:tcPr marL="47625" marR="47625" marT="47625" marB="47625" anchor="ctr"/>
                </a:tc>
                <a:extLst>
                  <a:ext uri="{0D108BD9-81ED-4DB2-BD59-A6C34878D82A}">
                    <a16:rowId xmlns:a16="http://schemas.microsoft.com/office/drawing/2014/main" xmlns="" val="3228802595"/>
                  </a:ext>
                </a:extLst>
              </a:tr>
              <a:tr h="272843">
                <a:tc>
                  <a:txBody>
                    <a:bodyPr/>
                    <a:lstStyle/>
                    <a:p>
                      <a:pPr rtl="0" fontAlgn="ctr"/>
                      <a:r>
                        <a:rPr lang="es-419" sz="1400" b="1" dirty="0" smtClean="0">
                          <a:solidFill>
                            <a:schemeClr val="bg1"/>
                          </a:solidFill>
                          <a:effectLst/>
                        </a:rPr>
                        <a:t>REST</a:t>
                      </a:r>
                      <a:endParaRPr lang="es-419" sz="1400" b="1" dirty="0">
                        <a:solidFill>
                          <a:schemeClr val="bg1"/>
                        </a:solidFill>
                        <a:effectLst/>
                      </a:endParaRPr>
                    </a:p>
                  </a:txBody>
                  <a:tcPr marL="47625" marR="47625" marT="47625" marB="47625" anchor="ctr">
                    <a:solidFill>
                      <a:schemeClr val="accent1"/>
                    </a:solidFill>
                  </a:tcPr>
                </a:tc>
                <a:tc>
                  <a:txBody>
                    <a:bodyPr/>
                    <a:lstStyle/>
                    <a:p>
                      <a:pPr rtl="0" fontAlgn="ctr"/>
                      <a:r>
                        <a:rPr lang="es-419" sz="1400" b="0" dirty="0" smtClean="0">
                          <a:effectLst/>
                        </a:rPr>
                        <a:t>Explique como REST permite las comunicaciones de equipo a equipo</a:t>
                      </a:r>
                      <a:endParaRPr lang="es-419" sz="1400" b="0" dirty="0">
                        <a:effectLst/>
                      </a:endParaRPr>
                    </a:p>
                  </a:txBody>
                  <a:tcPr marL="47625" marR="47625" marT="47625" marB="47625" anchor="ctr"/>
                </a:tc>
                <a:extLst>
                  <a:ext uri="{0D108BD9-81ED-4DB2-BD59-A6C34878D82A}">
                    <a16:rowId xmlns:a16="http://schemas.microsoft.com/office/drawing/2014/main" xmlns="" val="3134809945"/>
                  </a:ext>
                </a:extLst>
              </a:tr>
              <a:tr h="272843">
                <a:tc>
                  <a:txBody>
                    <a:bodyPr/>
                    <a:lstStyle/>
                    <a:p>
                      <a:pPr rtl="0" fontAlgn="ctr"/>
                      <a:r>
                        <a:rPr lang="es-419" sz="1400" b="1" dirty="0" smtClean="0">
                          <a:solidFill>
                            <a:schemeClr val="bg1"/>
                          </a:solidFill>
                          <a:effectLst/>
                        </a:rPr>
                        <a:t>Administracion de la configuracion</a:t>
                      </a:r>
                      <a:endParaRPr lang="es-419" sz="1400" b="1" dirty="0">
                        <a:solidFill>
                          <a:schemeClr val="bg1"/>
                        </a:solidFill>
                        <a:effectLst/>
                      </a:endParaRPr>
                    </a:p>
                  </a:txBody>
                  <a:tcPr marL="47625" marR="47625" marT="47625" marB="47625" anchor="ctr">
                    <a:solidFill>
                      <a:schemeClr val="accent1"/>
                    </a:solidFill>
                  </a:tcPr>
                </a:tc>
                <a:tc>
                  <a:txBody>
                    <a:bodyPr/>
                    <a:lstStyle/>
                    <a:p>
                      <a:pPr rtl="0" fontAlgn="ctr"/>
                      <a:r>
                        <a:rPr lang="es-419" sz="1400" b="0" dirty="0" smtClean="0">
                          <a:effectLst/>
                        </a:rPr>
                        <a:t>Compare las herramientas administrativas de configuracion</a:t>
                      </a:r>
                      <a:endParaRPr lang="es-419" sz="1400" b="0" dirty="0">
                        <a:effectLst/>
                      </a:endParaRPr>
                    </a:p>
                  </a:txBody>
                  <a:tcPr marL="47625" marR="47625" marT="47625" marB="47625" anchor="ctr"/>
                </a:tc>
                <a:extLst>
                  <a:ext uri="{0D108BD9-81ED-4DB2-BD59-A6C34878D82A}">
                    <a16:rowId xmlns:a16="http://schemas.microsoft.com/office/drawing/2014/main" xmlns="" val="2841641446"/>
                  </a:ext>
                </a:extLst>
              </a:tr>
              <a:tr h="272843">
                <a:tc>
                  <a:txBody>
                    <a:bodyPr/>
                    <a:lstStyle/>
                    <a:p>
                      <a:pPr rtl="0" fontAlgn="ctr"/>
                      <a:r>
                        <a:rPr lang="es-419" sz="1400" b="1" dirty="0" smtClean="0">
                          <a:solidFill>
                            <a:schemeClr val="bg1"/>
                          </a:solidFill>
                          <a:effectLst/>
                        </a:rPr>
                        <a:t>IBN y</a:t>
                      </a:r>
                      <a:r>
                        <a:rPr lang="es-419" sz="1400" b="1" baseline="0" dirty="0" smtClean="0">
                          <a:solidFill>
                            <a:schemeClr val="bg1"/>
                          </a:solidFill>
                          <a:effectLst/>
                        </a:rPr>
                        <a:t> Cisco DNA Center</a:t>
                      </a:r>
                      <a:endParaRPr lang="es-419" sz="1400" b="1" dirty="0">
                        <a:solidFill>
                          <a:schemeClr val="bg1"/>
                        </a:solidFill>
                        <a:effectLst/>
                      </a:endParaRPr>
                    </a:p>
                  </a:txBody>
                  <a:tcPr marL="47625" marR="47625" marT="47625" marB="47625" anchor="ctr">
                    <a:solidFill>
                      <a:schemeClr val="accent1"/>
                    </a:solidFill>
                  </a:tcPr>
                </a:tc>
                <a:tc>
                  <a:txBody>
                    <a:bodyPr/>
                    <a:lstStyle/>
                    <a:p>
                      <a:pPr rtl="0" fontAlgn="ctr"/>
                      <a:r>
                        <a:rPr lang="es-419" sz="1400" b="0" dirty="0" smtClean="0">
                          <a:effectLst/>
                        </a:rPr>
                        <a:t>Explique como Cisco DNA Center permite las redes basadas en la intencion</a:t>
                      </a:r>
                      <a:endParaRPr lang="es-419" sz="1400" b="0" dirty="0">
                        <a:effectLst/>
                      </a:endParaRPr>
                    </a:p>
                  </a:txBody>
                  <a:tcPr marL="47625" marR="47625" marT="47625" marB="47625" anchor="ctr"/>
                </a:tc>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APIs</a:t>
            </a:r>
            <a:r>
              <a:rPr lang="en-US" dirty="0"/>
              <a:t/>
            </a:r>
            <a:br>
              <a:rPr lang="en-US" dirty="0"/>
            </a:br>
            <a:r>
              <a:rPr lang="es-419" sz="2400"/>
              <a:t>El concepto de API</a:t>
            </a:r>
          </a:p>
        </p:txBody>
      </p:sp>
      <p:sp>
        <p:nvSpPr>
          <p:cNvPr id="5" name="Content Placeholder 4">
            <a:extLst>
              <a:ext uri="{FF2B5EF4-FFF2-40B4-BE49-F238E27FC236}">
                <a16:creationId xmlns:a16="http://schemas.microsoft.com/office/drawing/2014/main" xmlns="" id="{EC8CA70F-ED4E-2D4C-A397-D051C16F2964}"/>
              </a:ext>
            </a:extLst>
          </p:cNvPr>
          <p:cNvSpPr>
            <a:spLocks noGrp="1"/>
          </p:cNvSpPr>
          <p:nvPr>
            <p:ph idx="1"/>
          </p:nvPr>
        </p:nvSpPr>
        <p:spPr>
          <a:xfrm>
            <a:off x="474662" y="731837"/>
            <a:ext cx="8280057" cy="1665641"/>
          </a:xfrm>
        </p:spPr>
        <p:txBody>
          <a:bodyPr/>
          <a:lstStyle/>
          <a:p>
            <a:pPr marL="342900" indent="-342900" algn="l" rtl="0">
              <a:buFont typeface="Arial" panose="020B0604020202020204" pitchFamily="34" charset="0"/>
              <a:buChar char="•"/>
            </a:pPr>
            <a:r>
              <a:rPr lang="es-419" sz="1600">
                <a:solidFill>
                  <a:srgbClr val="000000"/>
                </a:solidFill>
              </a:rPr>
              <a:t>API es un programa que permite a otras aplicaciones accesar a su información o a sus servicios. Es un conjunto de reglas que describe como una aplicación puede interactuar con otra y las instrucciones para que esa interacción ocurra. El usuario envía una solicitud API a un servidor solicitando información específica y recibe una respuesta API desde el servidor con la información solicitada.</a:t>
            </a:r>
          </a:p>
          <a:p>
            <a:pPr marL="342900" indent="-342900" algn="l" rtl="0">
              <a:buFont typeface="Arial" panose="020B0604020202020204" pitchFamily="34" charset="0"/>
              <a:buChar char="•"/>
            </a:pPr>
            <a:r>
              <a:rPr lang="es-419" sz="1600">
                <a:solidFill>
                  <a:srgbClr val="000000"/>
                </a:solidFill>
              </a:rPr>
              <a:t>Una API es similar a un mesero en un restaurante, como se muestra en el siguiente ejemplo. </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5B739265-E414-D44F-8631-201650329CF7}"/>
              </a:ext>
            </a:extLst>
          </p:cNvPr>
          <p:cNvPicPr>
            <a:picLocks noChangeAspect="1"/>
          </p:cNvPicPr>
          <p:nvPr/>
        </p:nvPicPr>
        <p:blipFill>
          <a:blip r:embed="rId4"/>
          <a:stretch>
            <a:fillRect/>
          </a:stretch>
        </p:blipFill>
        <p:spPr>
          <a:xfrm>
            <a:off x="1953588" y="2465214"/>
            <a:ext cx="5236823" cy="2118078"/>
          </a:xfrm>
          <a:prstGeom prst="rect">
            <a:avLst/>
          </a:prstGeom>
        </p:spPr>
      </p:pic>
    </p:spTree>
    <p:custDataLst>
      <p:tags r:id="rId1"/>
    </p:custDataLst>
    <p:extLst>
      <p:ext uri="{BB962C8B-B14F-4D97-AF65-F5344CB8AC3E}">
        <p14:creationId xmlns:p14="http://schemas.microsoft.com/office/powerpoint/2010/main" xmlns="" val="3005800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APIs</a:t>
            </a:r>
            <a:r>
              <a:rPr lang="en-US" dirty="0"/>
              <a:t/>
            </a:r>
            <a:br>
              <a:rPr lang="en-US" dirty="0"/>
            </a:br>
            <a:r>
              <a:rPr lang="es-419" sz="2400"/>
              <a:t>Un ejemplo de API</a:t>
            </a:r>
          </a:p>
        </p:txBody>
      </p:sp>
      <p:sp>
        <p:nvSpPr>
          <p:cNvPr id="4" name="Content Placeholder 3">
            <a:extLst>
              <a:ext uri="{FF2B5EF4-FFF2-40B4-BE49-F238E27FC236}">
                <a16:creationId xmlns:a16="http://schemas.microsoft.com/office/drawing/2014/main" xmlns="" id="{BA32C2F0-50FF-D844-9F40-6230F69E3B8E}"/>
              </a:ext>
            </a:extLst>
          </p:cNvPr>
          <p:cNvSpPr>
            <a:spLocks noGrp="1"/>
          </p:cNvSpPr>
          <p:nvPr>
            <p:ph idx="1"/>
          </p:nvPr>
        </p:nvSpPr>
        <p:spPr>
          <a:xfrm>
            <a:off x="474662" y="731837"/>
            <a:ext cx="3373438" cy="3689897"/>
          </a:xfrm>
        </p:spPr>
        <p:txBody>
          <a:bodyPr/>
          <a:lstStyle/>
          <a:p>
            <a:pPr marL="0" indent="0" algn="l" rtl="0"/>
            <a:r>
              <a:rPr lang="es-419" sz="1400" dirty="0">
                <a:solidFill>
                  <a:srgbClr val="000000"/>
                </a:solidFill>
              </a:rPr>
              <a:t>Para entender realmente cómo se pueden utilizar las API para proporcionar datos y servicios, veremos dos opciones para generar reservas de aerolíneas. </a:t>
            </a:r>
          </a:p>
          <a:p>
            <a:pPr marL="0" indent="0" algn="l" rtl="0"/>
            <a:r>
              <a:rPr lang="es-419" sz="1400" dirty="0">
                <a:solidFill>
                  <a:srgbClr val="000000"/>
                </a:solidFill>
              </a:rPr>
              <a:t>La primera opción utiliza el sitio web de una aerolínea específica, como se muestra en la figura. Mediante el sitio web de la aerolínea, el usuario ingresa la información para realizar una solicitud de reserva. </a:t>
            </a:r>
          </a:p>
          <a:p>
            <a:pPr marL="0" indent="0" algn="l" rtl="0"/>
            <a:r>
              <a:rPr lang="es-419" sz="1400" dirty="0">
                <a:solidFill>
                  <a:srgbClr val="000000"/>
                </a:solidFill>
              </a:rPr>
              <a:t>El sitio web interactúa directamente con la propia base de datos de la aerolínea y proporciona al usuario información que coincide con la solicitud del usuario.</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13894227-EDF9-4DE6-879C-A2282CAB56C7}"/>
              </a:ext>
            </a:extLst>
          </p:cNvPr>
          <p:cNvPicPr>
            <a:picLocks noChangeAspect="1"/>
          </p:cNvPicPr>
          <p:nvPr/>
        </p:nvPicPr>
        <p:blipFill>
          <a:blip r:embed="rId4"/>
          <a:stretch>
            <a:fillRect/>
          </a:stretch>
        </p:blipFill>
        <p:spPr>
          <a:xfrm>
            <a:off x="4172744" y="1319409"/>
            <a:ext cx="4462762" cy="2504682"/>
          </a:xfrm>
          <a:prstGeom prst="rect">
            <a:avLst/>
          </a:prstGeom>
        </p:spPr>
      </p:pic>
    </p:spTree>
    <p:custDataLst>
      <p:tags r:id="rId1"/>
    </p:custDataLst>
    <p:extLst>
      <p:ext uri="{BB962C8B-B14F-4D97-AF65-F5344CB8AC3E}">
        <p14:creationId xmlns:p14="http://schemas.microsoft.com/office/powerpoint/2010/main" xmlns="" val="498020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APIs</a:t>
            </a:r>
            <a:r>
              <a:rPr lang="en-US" dirty="0"/>
              <a:t/>
            </a:r>
            <a:br>
              <a:rPr lang="en-US" dirty="0"/>
            </a:br>
            <a:r>
              <a:rPr lang="es-419" sz="2400"/>
              <a:t>Un ejemplo de API (Cont.)</a:t>
            </a:r>
          </a:p>
        </p:txBody>
      </p:sp>
      <p:sp>
        <p:nvSpPr>
          <p:cNvPr id="4" name="Content Placeholder 3">
            <a:extLst>
              <a:ext uri="{FF2B5EF4-FFF2-40B4-BE49-F238E27FC236}">
                <a16:creationId xmlns:a16="http://schemas.microsoft.com/office/drawing/2014/main" xmlns="" id="{BA32C2F0-50FF-D844-9F40-6230F69E3B8E}"/>
              </a:ext>
            </a:extLst>
          </p:cNvPr>
          <p:cNvSpPr>
            <a:spLocks noGrp="1"/>
          </p:cNvSpPr>
          <p:nvPr>
            <p:ph idx="1"/>
          </p:nvPr>
        </p:nvSpPr>
        <p:spPr>
          <a:xfrm>
            <a:off x="184866" y="849122"/>
            <a:ext cx="3362047" cy="3689897"/>
          </a:xfrm>
        </p:spPr>
        <p:txBody>
          <a:bodyPr/>
          <a:lstStyle/>
          <a:p>
            <a:pPr marL="0" indent="0" algn="l" rtl="0"/>
            <a:r>
              <a:rPr lang="es-419" sz="1200" dirty="0">
                <a:solidFill>
                  <a:srgbClr val="000000"/>
                </a:solidFill>
              </a:rPr>
              <a:t>Los usuarios pueden utilizar un sitio de viaje para acceder a esta misma información, no sólo desde una aerolínea específica, sino una variedad de aerolíneas. En este caso, el usuario introduce información de reserva similar. El sitio web del servicio de viajes interactúa con las diversas bases de datos de aerolíneas mediante las API proporcionadas por cada aerolínea. El servicio de viajes utiliza el API de cada aerolínea para solicitar información de esa aerolínea específica y luego muestra la información de todas las aerolíneas en su página web.</a:t>
            </a:r>
          </a:p>
          <a:p>
            <a:pPr marL="0" indent="0" algn="l" rtl="0"/>
            <a:r>
              <a:rPr lang="en-US" sz="1200" dirty="0">
                <a:solidFill>
                  <a:srgbClr val="000000"/>
                </a:solidFill>
              </a:rPr>
              <a:t/>
            </a:r>
            <a:br>
              <a:rPr lang="en-US" sz="1200" dirty="0">
                <a:solidFill>
                  <a:srgbClr val="000000"/>
                </a:solidFill>
              </a:rPr>
            </a:br>
            <a:r>
              <a:rPr lang="es-419" sz="1200" dirty="0">
                <a:solidFill>
                  <a:srgbClr val="000000"/>
                </a:solidFill>
              </a:rPr>
              <a:t>La API actúa como una especie de mensajero entre la aplicación solicitante y la aplicación en el servidor que proporciona los datos o el servicio. El mensaje de la aplicación solicitante al servidor donde residen los datos se conoce como una llamada a la API.</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52337CD3-6792-4933-8BDA-07656CB85F2E}"/>
              </a:ext>
            </a:extLst>
          </p:cNvPr>
          <p:cNvPicPr>
            <a:picLocks noChangeAspect="1"/>
          </p:cNvPicPr>
          <p:nvPr/>
        </p:nvPicPr>
        <p:blipFill>
          <a:blip r:embed="rId4"/>
          <a:stretch>
            <a:fillRect/>
          </a:stretch>
        </p:blipFill>
        <p:spPr>
          <a:xfrm>
            <a:off x="3651493" y="1354293"/>
            <a:ext cx="4972082" cy="2434914"/>
          </a:xfrm>
          <a:prstGeom prst="rect">
            <a:avLst/>
          </a:prstGeom>
        </p:spPr>
      </p:pic>
    </p:spTree>
    <p:custDataLst>
      <p:tags r:id="rId1"/>
    </p:custDataLst>
    <p:extLst>
      <p:ext uri="{BB962C8B-B14F-4D97-AF65-F5344CB8AC3E}">
        <p14:creationId xmlns:p14="http://schemas.microsoft.com/office/powerpoint/2010/main" xmlns="" val="4802942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APIs</a:t>
            </a:r>
            <a:r>
              <a:rPr lang="en-US" dirty="0"/>
              <a:t/>
            </a:r>
            <a:br>
              <a:rPr lang="en-US" dirty="0"/>
            </a:br>
            <a:r>
              <a:rPr lang="es-419" sz="2400"/>
              <a:t>API abiertas, internas y de socios</a:t>
            </a:r>
          </a:p>
        </p:txBody>
      </p:sp>
      <p:sp>
        <p:nvSpPr>
          <p:cNvPr id="5" name="Content Placeholder 4">
            <a:extLst>
              <a:ext uri="{FF2B5EF4-FFF2-40B4-BE49-F238E27FC236}">
                <a16:creationId xmlns:a16="http://schemas.microsoft.com/office/drawing/2014/main" xmlns="" id="{F48C9A76-2B95-5B4A-BA0D-E2F7B7D3355C}"/>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consideración importante al desarrollar una API es la distinción entre API abiertas, internas y APIs de partner:</a:t>
            </a:r>
          </a:p>
          <a:p>
            <a:pPr marL="342900" indent="-342900" algn="l" rtl="0">
              <a:buFont typeface="Arial" panose="020B0604020202020204" pitchFamily="34" charset="0"/>
              <a:buChar char="•"/>
            </a:pPr>
            <a:r>
              <a:rPr lang="es-419" sz="1600" b="1">
                <a:solidFill>
                  <a:srgbClr val="000000"/>
                </a:solidFill>
              </a:rPr>
              <a:t>API abiertas o API públicas -</a:t>
            </a:r>
            <a:r>
              <a:rPr lang="es-419" sz="1600">
                <a:solidFill>
                  <a:srgbClr val="000000"/>
                </a:solidFill>
              </a:rPr>
              <a:t> Estas API están disponibles públicamente y se pueden usar sin restricciones. Dado que estas API son públicas, muchos proveedores de API, como Google Maps, requieren que el usuario obtenga una clave gratuita, o token, antes de usar la API. Esto es para ayudar a controlar la cantidad de solicitudes API que reciben y procesan.</a:t>
            </a:r>
            <a:r>
              <a:rPr lang="es-419" sz="1600" b="1">
                <a:solidFill>
                  <a:srgbClr val="000000"/>
                </a:solidFill>
              </a:rPr>
              <a:t> </a:t>
            </a:r>
          </a:p>
          <a:p>
            <a:pPr marL="342900" indent="-342900" algn="l" rtl="0">
              <a:buFont typeface="Arial" panose="020B0604020202020204" pitchFamily="34" charset="0"/>
              <a:buChar char="•"/>
            </a:pPr>
            <a:r>
              <a:rPr lang="es-419" sz="1600" b="1">
                <a:solidFill>
                  <a:srgbClr val="000000"/>
                </a:solidFill>
              </a:rPr>
              <a:t>API internas o privadas -</a:t>
            </a:r>
            <a:r>
              <a:rPr lang="es-419" sz="1600">
                <a:solidFill>
                  <a:srgbClr val="000000"/>
                </a:solidFill>
              </a:rPr>
              <a:t> Estas son API que utiliza una organización o empresa para acceder a datos y servicios solo para uso interno. Un ejemplo de una API interna es permitir a los vendedores autorizados acceder a los datos de ventas internos en sus dispositivos móviles.</a:t>
            </a:r>
          </a:p>
          <a:p>
            <a:pPr marL="342900" indent="-342900" algn="l" rtl="0">
              <a:buFont typeface="Arial" panose="020B0604020202020204" pitchFamily="34" charset="0"/>
              <a:buChar char="•"/>
            </a:pPr>
            <a:r>
              <a:rPr lang="es-419" sz="1600" b="1">
                <a:solidFill>
                  <a:srgbClr val="000000"/>
                </a:solidFill>
              </a:rPr>
              <a:t>API de socios:-</a:t>
            </a:r>
            <a:r>
              <a:rPr lang="es-419" sz="1600">
                <a:solidFill>
                  <a:srgbClr val="000000"/>
                </a:solidFill>
              </a:rPr>
              <a:t> son APIs que se utilizan entre una empresa y sus socios comerciales o contratistas para facilitar el negocio entre ellos. El socio comercial debe tener una licencia u otra forma de permiso para usar la API. Un servicio de viaje que utiliza la API de una aerolínea es un ejemplo de una API de socio.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10868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APIs</a:t>
            </a:r>
            <a:r>
              <a:rPr lang="en-US" dirty="0"/>
              <a:t/>
            </a:r>
            <a:br>
              <a:rPr lang="en-US" dirty="0"/>
            </a:br>
            <a:r>
              <a:rPr lang="es-419" sz="2400"/>
              <a:t>Tipos de APIs de servicios web</a:t>
            </a:r>
          </a:p>
        </p:txBody>
      </p:sp>
      <p:sp>
        <p:nvSpPr>
          <p:cNvPr id="4" name="Content Placeholder 3">
            <a:extLst>
              <a:ext uri="{FF2B5EF4-FFF2-40B4-BE49-F238E27FC236}">
                <a16:creationId xmlns:a16="http://schemas.microsoft.com/office/drawing/2014/main" xmlns="" id="{8A25BCBA-635D-9C41-9AF8-02DDA8413129}"/>
              </a:ext>
            </a:extLst>
          </p:cNvPr>
          <p:cNvSpPr>
            <a:spLocks noGrp="1"/>
          </p:cNvSpPr>
          <p:nvPr>
            <p:ph idx="1"/>
          </p:nvPr>
        </p:nvSpPr>
        <p:spPr>
          <a:xfrm>
            <a:off x="474662" y="731838"/>
            <a:ext cx="8347605" cy="1748896"/>
          </a:xfrm>
        </p:spPr>
        <p:txBody>
          <a:bodyPr/>
          <a:lstStyle/>
          <a:p>
            <a:pPr marL="0" indent="0" algn="l" rtl="0"/>
            <a:r>
              <a:rPr lang="es-419" sz="1600">
                <a:solidFill>
                  <a:srgbClr val="000000"/>
                </a:solidFill>
              </a:rPr>
              <a:t>Un servicio web es un servicio que está disponible a través de Internet, utilizando la World Wide Web. Existen cuatro tipos de APIs de servicios web:</a:t>
            </a:r>
          </a:p>
          <a:p>
            <a:pPr marL="342900" indent="-342900" algn="l" rtl="0">
              <a:buFont typeface="Arial" panose="020B0604020202020204" pitchFamily="34" charset="0"/>
              <a:buChar char="•"/>
            </a:pPr>
            <a:r>
              <a:rPr lang="es-419" sz="1600">
                <a:solidFill>
                  <a:srgbClr val="000000"/>
                </a:solidFill>
              </a:rPr>
              <a:t>Protocolo Simple de Acceso a Objetos (SOAP)</a:t>
            </a:r>
          </a:p>
          <a:p>
            <a:pPr marL="342900" indent="-342900" algn="l" rtl="0">
              <a:buFont typeface="Arial" panose="020B0604020202020204" pitchFamily="34" charset="0"/>
              <a:buChar char="•"/>
            </a:pPr>
            <a:r>
              <a:rPr lang="es-419" sz="1600">
                <a:solidFill>
                  <a:srgbClr val="000000"/>
                </a:solidFill>
              </a:rPr>
              <a:t>Transferencia de Estado Representacional (REST)</a:t>
            </a:r>
          </a:p>
          <a:p>
            <a:pPr marL="342900" indent="-342900" algn="l" rtl="0">
              <a:buFont typeface="Arial" panose="020B0604020202020204" pitchFamily="34" charset="0"/>
              <a:buChar char="•"/>
            </a:pPr>
            <a:r>
              <a:rPr lang="es-419" sz="1600">
                <a:solidFill>
                  <a:srgbClr val="000000"/>
                </a:solidFill>
              </a:rPr>
              <a:t>Llamada a procedimiento remoto de lenguaje de marcado extensible (XML-RPC)</a:t>
            </a:r>
          </a:p>
          <a:p>
            <a:pPr marL="342900" indent="-342900" algn="l" rtl="0">
              <a:buFont typeface="Arial" panose="020B0604020202020204" pitchFamily="34" charset="0"/>
              <a:buChar char="•"/>
            </a:pPr>
            <a:r>
              <a:rPr lang="es-419" sz="1600">
                <a:solidFill>
                  <a:srgbClr val="000000"/>
                </a:solidFill>
              </a:rPr>
              <a:t>Llamada a procedimiento remoto de notación de objetos JavaScript (JSON-RPC)</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xmlns="" id="{E62FD5B6-DFE6-1146-9F2F-9DAF1001D76B}"/>
              </a:ext>
            </a:extLst>
          </p:cNvPr>
          <p:cNvGraphicFramePr>
            <a:graphicFrameLocks noGrp="1"/>
          </p:cNvGraphicFramePr>
          <p:nvPr>
            <p:extLst>
              <p:ext uri="{D42A27DB-BD31-4B8C-83A1-F6EECF244321}">
                <p14:modId xmlns:p14="http://schemas.microsoft.com/office/powerpoint/2010/main" xmlns="" val="2021343231"/>
              </p:ext>
            </p:extLst>
          </p:nvPr>
        </p:nvGraphicFramePr>
        <p:xfrm>
          <a:off x="474662" y="2571750"/>
          <a:ext cx="8037160" cy="1936750"/>
        </p:xfrm>
        <a:graphic>
          <a:graphicData uri="http://schemas.openxmlformats.org/drawingml/2006/table">
            <a:tbl>
              <a:tblPr firstRow="1" bandRow="1">
                <a:tableStyleId>{5C22544A-7EE6-4342-B048-85BDC9FD1C3A}</a:tableStyleId>
              </a:tblPr>
              <a:tblGrid>
                <a:gridCol w="1399294">
                  <a:extLst>
                    <a:ext uri="{9D8B030D-6E8A-4147-A177-3AD203B41FA5}">
                      <a16:colId xmlns:a16="http://schemas.microsoft.com/office/drawing/2014/main" xmlns="" val="275086831"/>
                    </a:ext>
                  </a:extLst>
                </a:gridCol>
                <a:gridCol w="1524000">
                  <a:extLst>
                    <a:ext uri="{9D8B030D-6E8A-4147-A177-3AD203B41FA5}">
                      <a16:colId xmlns:a16="http://schemas.microsoft.com/office/drawing/2014/main" xmlns="" val="823278254"/>
                    </a:ext>
                  </a:extLst>
                </a:gridCol>
                <a:gridCol w="1899002">
                  <a:extLst>
                    <a:ext uri="{9D8B030D-6E8A-4147-A177-3AD203B41FA5}">
                      <a16:colId xmlns:a16="http://schemas.microsoft.com/office/drawing/2014/main" xmlns="" val="4076322524"/>
                    </a:ext>
                  </a:extLst>
                </a:gridCol>
                <a:gridCol w="1607432">
                  <a:extLst>
                    <a:ext uri="{9D8B030D-6E8A-4147-A177-3AD203B41FA5}">
                      <a16:colId xmlns:a16="http://schemas.microsoft.com/office/drawing/2014/main" xmlns="" val="2181766267"/>
                    </a:ext>
                  </a:extLst>
                </a:gridCol>
                <a:gridCol w="1607432">
                  <a:extLst>
                    <a:ext uri="{9D8B030D-6E8A-4147-A177-3AD203B41FA5}">
                      <a16:colId xmlns:a16="http://schemas.microsoft.com/office/drawing/2014/main" xmlns="" val="3669035380"/>
                    </a:ext>
                  </a:extLst>
                </a:gridCol>
              </a:tblGrid>
              <a:tr h="370840">
                <a:tc>
                  <a:txBody>
                    <a:bodyPr/>
                    <a:lstStyle/>
                    <a:p>
                      <a:pPr algn="l" rtl="0" fontAlgn="ctr"/>
                      <a:r>
                        <a:rPr lang="es-419">
                          <a:effectLst/>
                        </a:rPr>
                        <a:t>Característica</a:t>
                      </a:r>
                    </a:p>
                  </a:txBody>
                  <a:tcPr marL="47625" marR="47625" marT="47625" marB="47625" anchor="ctr"/>
                </a:tc>
                <a:tc>
                  <a:txBody>
                    <a:bodyPr/>
                    <a:lstStyle/>
                    <a:p>
                      <a:pPr algn="l" rtl="0" fontAlgn="ctr"/>
                      <a:r>
                        <a:rPr lang="es-419">
                          <a:effectLst/>
                        </a:rPr>
                        <a:t>SOAP</a:t>
                      </a:r>
                    </a:p>
                  </a:txBody>
                  <a:tcPr marL="47625" marR="47625" marT="47625" marB="47625" anchor="ctr"/>
                </a:tc>
                <a:tc>
                  <a:txBody>
                    <a:bodyPr/>
                    <a:lstStyle/>
                    <a:p>
                      <a:pPr algn="l" rtl="0" fontAlgn="ctr"/>
                      <a:r>
                        <a:rPr lang="es-419">
                          <a:effectLst/>
                        </a:rPr>
                        <a:t>⁪REST</a:t>
                      </a:r>
                    </a:p>
                  </a:txBody>
                  <a:tcPr marL="47625" marR="47625" marT="47625" marB="47625" anchor="ctr"/>
                </a:tc>
                <a:tc>
                  <a:txBody>
                    <a:bodyPr/>
                    <a:lstStyle/>
                    <a:p>
                      <a:pPr algn="l" rtl="0" fontAlgn="ctr"/>
                      <a:r>
                        <a:rPr lang="es-419">
                          <a:effectLst/>
                        </a:rPr>
                        <a:t>XML-RPC</a:t>
                      </a:r>
                    </a:p>
                  </a:txBody>
                  <a:tcPr marL="47625" marR="47625" marT="47625" marB="47625" anchor="ctr"/>
                </a:tc>
                <a:tc>
                  <a:txBody>
                    <a:bodyPr/>
                    <a:lstStyle/>
                    <a:p>
                      <a:pPr algn="l" rtl="0" fontAlgn="ctr"/>
                      <a:r>
                        <a:rPr lang="es-419">
                          <a:effectLst/>
                        </a:rPr>
                        <a:t>JSON-RPC</a:t>
                      </a:r>
                    </a:p>
                  </a:txBody>
                  <a:tcPr marL="47625" marR="47625" marT="47625" marB="47625" anchor="ctr"/>
                </a:tc>
                <a:extLst>
                  <a:ext uri="{0D108BD9-81ED-4DB2-BD59-A6C34878D82A}">
                    <a16:rowId xmlns:a16="http://schemas.microsoft.com/office/drawing/2014/main" xmlns="" val="1877802678"/>
                  </a:ext>
                </a:extLst>
              </a:tr>
              <a:tr h="370840">
                <a:tc>
                  <a:txBody>
                    <a:bodyPr/>
                    <a:lstStyle/>
                    <a:p>
                      <a:pPr rtl="0" fontAlgn="ctr"/>
                      <a:r>
                        <a:rPr lang="es-419" b="0">
                          <a:effectLst/>
                        </a:rPr>
                        <a:t>Formato de datos</a:t>
                      </a:r>
                    </a:p>
                  </a:txBody>
                  <a:tcPr marL="47625" marR="47625" marT="47625" marB="47625" anchor="ctr"/>
                </a:tc>
                <a:tc>
                  <a:txBody>
                    <a:bodyPr/>
                    <a:lstStyle/>
                    <a:p>
                      <a:pPr rtl="0" fontAlgn="ctr"/>
                      <a:r>
                        <a:rPr lang="es-419" b="0">
                          <a:effectLst/>
                        </a:rPr>
                        <a:t>XML</a:t>
                      </a:r>
                    </a:p>
                  </a:txBody>
                  <a:tcPr marL="47625" marR="47625" marT="47625" marB="47625" anchor="ctr"/>
                </a:tc>
                <a:tc>
                  <a:txBody>
                    <a:bodyPr/>
                    <a:lstStyle/>
                    <a:p>
                      <a:pPr rtl="0" fontAlgn="ctr"/>
                      <a:r>
                        <a:rPr lang="es-419" b="0">
                          <a:effectLst/>
                        </a:rPr>
                        <a:t>JSON, XML, YAML y otros</a:t>
                      </a:r>
                    </a:p>
                  </a:txBody>
                  <a:tcPr marL="47625" marR="47625" marT="47625" marB="47625" anchor="ctr"/>
                </a:tc>
                <a:tc>
                  <a:txBody>
                    <a:bodyPr/>
                    <a:lstStyle/>
                    <a:p>
                      <a:pPr rtl="0" fontAlgn="ctr"/>
                      <a:r>
                        <a:rPr lang="es-419" b="0">
                          <a:effectLst/>
                        </a:rPr>
                        <a:t>XML</a:t>
                      </a:r>
                    </a:p>
                  </a:txBody>
                  <a:tcPr marL="47625" marR="47625" marT="47625" marB="47625" anchor="ctr"/>
                </a:tc>
                <a:tc>
                  <a:txBody>
                    <a:bodyPr/>
                    <a:lstStyle/>
                    <a:p>
                      <a:pPr rtl="0" fontAlgn="ctr"/>
                      <a:r>
                        <a:rPr lang="es-419" b="0">
                          <a:effectLst/>
                        </a:rPr>
                        <a:t>JSON</a:t>
                      </a:r>
                    </a:p>
                  </a:txBody>
                  <a:tcPr marL="47625" marR="47625" marT="47625" marB="47625" anchor="ctr"/>
                </a:tc>
                <a:extLst>
                  <a:ext uri="{0D108BD9-81ED-4DB2-BD59-A6C34878D82A}">
                    <a16:rowId xmlns:a16="http://schemas.microsoft.com/office/drawing/2014/main" xmlns="" val="4119755214"/>
                  </a:ext>
                </a:extLst>
              </a:tr>
              <a:tr h="370840">
                <a:tc>
                  <a:txBody>
                    <a:bodyPr/>
                    <a:lstStyle/>
                    <a:p>
                      <a:pPr rtl="0" fontAlgn="ctr"/>
                      <a:r>
                        <a:rPr lang="es-419" b="0">
                          <a:effectLst/>
                        </a:rPr>
                        <a:t>Año de lanzamiento</a:t>
                      </a:r>
                    </a:p>
                  </a:txBody>
                  <a:tcPr marL="47625" marR="47625" marT="47625" marB="47625" anchor="ctr"/>
                </a:tc>
                <a:tc>
                  <a:txBody>
                    <a:bodyPr/>
                    <a:lstStyle/>
                    <a:p>
                      <a:pPr rtl="0" fontAlgn="ctr"/>
                      <a:r>
                        <a:rPr lang="es-419" b="0">
                          <a:effectLst/>
                        </a:rPr>
                        <a:t>1998</a:t>
                      </a:r>
                    </a:p>
                  </a:txBody>
                  <a:tcPr marL="47625" marR="47625" marT="47625" marB="47625" anchor="ctr"/>
                </a:tc>
                <a:tc>
                  <a:txBody>
                    <a:bodyPr/>
                    <a:lstStyle/>
                    <a:p>
                      <a:pPr rtl="0" fontAlgn="ctr"/>
                      <a:r>
                        <a:rPr lang="es-419" b="0">
                          <a:effectLst/>
                        </a:rPr>
                        <a:t>2000</a:t>
                      </a:r>
                    </a:p>
                  </a:txBody>
                  <a:tcPr marL="47625" marR="47625" marT="47625" marB="47625" anchor="ctr"/>
                </a:tc>
                <a:tc>
                  <a:txBody>
                    <a:bodyPr/>
                    <a:lstStyle/>
                    <a:p>
                      <a:pPr rtl="0" fontAlgn="ctr"/>
                      <a:r>
                        <a:rPr lang="es-419" b="0">
                          <a:effectLst/>
                        </a:rPr>
                        <a:t>1998</a:t>
                      </a:r>
                    </a:p>
                  </a:txBody>
                  <a:tcPr marL="47625" marR="47625" marT="47625" marB="47625" anchor="ctr"/>
                </a:tc>
                <a:tc>
                  <a:txBody>
                    <a:bodyPr/>
                    <a:lstStyle/>
                    <a:p>
                      <a:pPr rtl="0" fontAlgn="ctr"/>
                      <a:r>
                        <a:rPr lang="es-419" b="0">
                          <a:effectLst/>
                        </a:rPr>
                        <a:t>2005</a:t>
                      </a:r>
                    </a:p>
                  </a:txBody>
                  <a:tcPr marL="47625" marR="47625" marT="47625" marB="47625" anchor="ctr"/>
                </a:tc>
                <a:extLst>
                  <a:ext uri="{0D108BD9-81ED-4DB2-BD59-A6C34878D82A}">
                    <a16:rowId xmlns:a16="http://schemas.microsoft.com/office/drawing/2014/main" xmlns="" val="2407226342"/>
                  </a:ext>
                </a:extLst>
              </a:tr>
              <a:tr h="370840">
                <a:tc>
                  <a:txBody>
                    <a:bodyPr/>
                    <a:lstStyle/>
                    <a:p>
                      <a:pPr rtl="0" fontAlgn="ctr"/>
                      <a:r>
                        <a:rPr lang="es-419" b="0">
                          <a:effectLst/>
                        </a:rPr>
                        <a:t>Puntos fuertes</a:t>
                      </a:r>
                    </a:p>
                  </a:txBody>
                  <a:tcPr marL="47625" marR="47625" marT="47625" marB="47625" anchor="ctr"/>
                </a:tc>
                <a:tc>
                  <a:txBody>
                    <a:bodyPr/>
                    <a:lstStyle/>
                    <a:p>
                      <a:pPr rtl="0" fontAlgn="ctr"/>
                      <a:r>
                        <a:rPr lang="es-419" b="0">
                          <a:effectLst/>
                        </a:rPr>
                        <a:t>Bien establecido</a:t>
                      </a:r>
                    </a:p>
                  </a:txBody>
                  <a:tcPr marL="47625" marR="47625" marT="47625" marB="47625" anchor="ctr"/>
                </a:tc>
                <a:tc>
                  <a:txBody>
                    <a:bodyPr/>
                    <a:lstStyle/>
                    <a:p>
                      <a:pPr rtl="0" fontAlgn="ctr"/>
                      <a:r>
                        <a:rPr lang="es-419" b="0">
                          <a:effectLst/>
                        </a:rPr>
                        <a:t>Formateo flexible y más utilizado</a:t>
                      </a:r>
                    </a:p>
                  </a:txBody>
                  <a:tcPr marL="47625" marR="47625" marT="47625" marB="47625" anchor="ctr"/>
                </a:tc>
                <a:tc>
                  <a:txBody>
                    <a:bodyPr/>
                    <a:lstStyle/>
                    <a:p>
                      <a:pPr rtl="0" fontAlgn="ctr"/>
                      <a:r>
                        <a:rPr lang="es-419" b="0">
                          <a:effectLst/>
                        </a:rPr>
                        <a:t>Bien establecida, simplicidad</a:t>
                      </a:r>
                    </a:p>
                  </a:txBody>
                  <a:tcPr marL="47625" marR="47625" marT="47625" marB="47625" anchor="ctr"/>
                </a:tc>
                <a:tc>
                  <a:txBody>
                    <a:bodyPr/>
                    <a:lstStyle/>
                    <a:p>
                      <a:pPr rtl="0" fontAlgn="ctr"/>
                      <a:r>
                        <a:rPr lang="es-419" b="0">
                          <a:effectLst/>
                        </a:rPr>
                        <a:t>Simplicidad</a:t>
                      </a:r>
                    </a:p>
                  </a:txBody>
                  <a:tcPr marL="47625" marR="47625" marT="47625" marB="47625" anchor="ctr"/>
                </a:tc>
                <a:extLst>
                  <a:ext uri="{0D108BD9-81ED-4DB2-BD59-A6C34878D82A}">
                    <a16:rowId xmlns:a16="http://schemas.microsoft.com/office/drawing/2014/main" xmlns="" val="4097512272"/>
                  </a:ext>
                </a:extLst>
              </a:tr>
            </a:tbl>
          </a:graphicData>
        </a:graphic>
      </p:graphicFrame>
    </p:spTree>
    <p:custDataLst>
      <p:tags r:id="rId1"/>
    </p:custDataLst>
    <p:extLst>
      <p:ext uri="{BB962C8B-B14F-4D97-AF65-F5344CB8AC3E}">
        <p14:creationId xmlns:p14="http://schemas.microsoft.com/office/powerpoint/2010/main" xmlns="" val="14288388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14.4 REST</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REST y RESTful API</a:t>
            </a:r>
          </a:p>
        </p:txBody>
      </p:sp>
      <p:sp>
        <p:nvSpPr>
          <p:cNvPr id="5" name="Content Placeholder 4">
            <a:extLst>
              <a:ext uri="{FF2B5EF4-FFF2-40B4-BE49-F238E27FC236}">
                <a16:creationId xmlns:a16="http://schemas.microsoft.com/office/drawing/2014/main" xmlns="" id="{1B60B433-C0B1-A34A-8594-62AC41E6EB21}"/>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Los exploradores web utilizan HTTP o HTTPS para solicitar (GET) una página web. Si se solicita correctamente (código de estado HTTP 200), los servidores web responden a las solicitudes GET con una página web codificada HTML, como se muestra en la figura.</a:t>
            </a:r>
          </a:p>
          <a:p>
            <a:pPr marL="342900" indent="-342900" algn="l" rtl="0">
              <a:buFont typeface="Arial" panose="020B0604020202020204" pitchFamily="34" charset="0"/>
              <a:buChar char="•"/>
            </a:pPr>
            <a:r>
              <a:rPr lang="es-419" sz="1400" dirty="0">
                <a:solidFill>
                  <a:srgbClr val="000000"/>
                </a:solidFill>
              </a:rPr>
              <a:t>En pocas palabras, una API REST es una API que funciona encima del protocolo HTTP. Define un conjunto de funciones que los desarrolladores pueden usar para realizar solicitudes y recibir respuestas a través del protocolo HTTP como GET y POST.</a:t>
            </a:r>
          </a:p>
          <a:p>
            <a:pPr marL="342900" indent="-342900" algn="l" rtl="0">
              <a:buFont typeface="Arial" panose="020B0604020202020204" pitchFamily="34" charset="0"/>
              <a:buChar char="•"/>
            </a:pPr>
            <a:r>
              <a:rPr lang="es-419" sz="1400" dirty="0">
                <a:solidFill>
                  <a:srgbClr val="000000"/>
                </a:solidFill>
              </a:rPr>
              <a:t>El cumplimiento de las restricciones de la arquitectura REST generalmente se conoce como "</a:t>
            </a:r>
            <a:r>
              <a:rPr lang="es-419" sz="1400" dirty="0" err="1">
                <a:solidFill>
                  <a:srgbClr val="000000"/>
                </a:solidFill>
              </a:rPr>
              <a:t>RESTful</a:t>
            </a:r>
            <a:r>
              <a:rPr lang="es-419" sz="1400" dirty="0">
                <a:solidFill>
                  <a:srgbClr val="000000"/>
                </a:solidFill>
              </a:rPr>
              <a:t>". Una API puede considerarse "</a:t>
            </a:r>
            <a:r>
              <a:rPr lang="es-419" sz="1400" dirty="0" err="1">
                <a:solidFill>
                  <a:srgbClr val="000000"/>
                </a:solidFill>
              </a:rPr>
              <a:t>RESTful</a:t>
            </a:r>
            <a:r>
              <a:rPr lang="es-419" sz="1400" dirty="0">
                <a:solidFill>
                  <a:srgbClr val="000000"/>
                </a:solidFill>
              </a:rPr>
              <a:t>" si tiene las siguientes características:</a:t>
            </a:r>
          </a:p>
          <a:p>
            <a:pPr marL="921066" lvl="5" indent="-342900"/>
            <a:r>
              <a:rPr lang="es-419" sz="1400" b="1" dirty="0">
                <a:solidFill>
                  <a:srgbClr val="000000"/>
                </a:solidFill>
              </a:rPr>
              <a:t>Cliente-Servidor:</a:t>
            </a:r>
            <a:r>
              <a:rPr lang="es-419" sz="1400" dirty="0">
                <a:solidFill>
                  <a:srgbClr val="000000"/>
                </a:solidFill>
              </a:rPr>
              <a:t> - el cliente maneja el </a:t>
            </a:r>
            <a:r>
              <a:rPr lang="es-419" sz="1400" dirty="0" err="1">
                <a:solidFill>
                  <a:srgbClr val="000000"/>
                </a:solidFill>
              </a:rPr>
              <a:t>front-end</a:t>
            </a:r>
            <a:r>
              <a:rPr lang="es-419" sz="1400" dirty="0">
                <a:solidFill>
                  <a:srgbClr val="000000"/>
                </a:solidFill>
              </a:rPr>
              <a:t> y el servidor maneja el back-</a:t>
            </a:r>
            <a:r>
              <a:rPr lang="es-419" sz="1400" dirty="0" err="1">
                <a:solidFill>
                  <a:srgbClr val="000000"/>
                </a:solidFill>
              </a:rPr>
              <a:t>end</a:t>
            </a:r>
            <a:r>
              <a:rPr lang="es-419" sz="1400" dirty="0">
                <a:solidFill>
                  <a:srgbClr val="000000"/>
                </a:solidFill>
              </a:rPr>
              <a:t>. Cualquiera de los dos puede ser reemplazado independientemente del otro.</a:t>
            </a:r>
          </a:p>
          <a:p>
            <a:pPr marL="921066" lvl="5" indent="-342900"/>
            <a:r>
              <a:rPr lang="es-419" sz="1400" b="1" dirty="0">
                <a:solidFill>
                  <a:srgbClr val="000000"/>
                </a:solidFill>
              </a:rPr>
              <a:t>Sin estado</a:t>
            </a:r>
            <a:r>
              <a:rPr lang="es-419" sz="1400" dirty="0">
                <a:solidFill>
                  <a:srgbClr val="000000"/>
                </a:solidFill>
              </a:rPr>
              <a:t> - No se almacenan datos del cliente en el servidor entre solicitudes. El estado de la sesión se almacena en el cliente.</a:t>
            </a:r>
          </a:p>
          <a:p>
            <a:pPr marL="921066" lvl="5" indent="-342900"/>
            <a:r>
              <a:rPr lang="es-419" sz="1400" b="1" dirty="0" err="1">
                <a:solidFill>
                  <a:srgbClr val="000000"/>
                </a:solidFill>
              </a:rPr>
              <a:t>Cacheable</a:t>
            </a:r>
            <a:r>
              <a:rPr lang="es-419" sz="1400" dirty="0">
                <a:solidFill>
                  <a:srgbClr val="000000"/>
                </a:solidFill>
              </a:rPr>
              <a:t> - los clientes pueden almacenar en caché las respuestas localmente para mejorar el rendimiento.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40510311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Implementación RESTful</a:t>
            </a:r>
            <a:r>
              <a:rPr lang="en-US" dirty="0"/>
              <a:t/>
            </a:r>
            <a:br>
              <a:rPr lang="en-US" dirty="0"/>
            </a:br>
            <a:r>
              <a:rPr lang="es-419" sz="2400"/>
              <a:t>de redes definidas por software</a:t>
            </a:r>
          </a:p>
        </p:txBody>
      </p:sp>
      <p:sp>
        <p:nvSpPr>
          <p:cNvPr id="4" name="Content Placeholder 3">
            <a:extLst>
              <a:ext uri="{FF2B5EF4-FFF2-40B4-BE49-F238E27FC236}">
                <a16:creationId xmlns:a16="http://schemas.microsoft.com/office/drawing/2014/main" xmlns="" id="{B396F403-FB91-E145-84C2-171067FE0F6A}"/>
              </a:ext>
            </a:extLst>
          </p:cNvPr>
          <p:cNvSpPr>
            <a:spLocks noGrp="1"/>
          </p:cNvSpPr>
          <p:nvPr>
            <p:ph idx="1"/>
          </p:nvPr>
        </p:nvSpPr>
        <p:spPr>
          <a:xfrm>
            <a:off x="474662" y="731838"/>
            <a:ext cx="8280057" cy="2675290"/>
          </a:xfrm>
        </p:spPr>
        <p:txBody>
          <a:bodyPr/>
          <a:lstStyle/>
          <a:p>
            <a:pPr marL="0" indent="0" algn="l" rtl="0"/>
            <a:r>
              <a:rPr lang="es-419" sz="1400" dirty="0">
                <a:solidFill>
                  <a:srgbClr val="000000"/>
                </a:solidFill>
              </a:rPr>
              <a:t>Un servicio web </a:t>
            </a:r>
            <a:r>
              <a:rPr lang="es-419" sz="1400" dirty="0" err="1">
                <a:solidFill>
                  <a:srgbClr val="000000"/>
                </a:solidFill>
              </a:rPr>
              <a:t>RESTful</a:t>
            </a:r>
            <a:r>
              <a:rPr lang="es-419" sz="1400" dirty="0">
                <a:solidFill>
                  <a:srgbClr val="000000"/>
                </a:solidFill>
              </a:rPr>
              <a:t> se implementa mediante HTTP. Es una colección de recursos con cuatro aspectos definidos:</a:t>
            </a:r>
          </a:p>
          <a:p>
            <a:pPr marL="415985" lvl="1" indent="-342900" rtl="0">
              <a:buFont typeface="Arial" panose="020B0604020202020204" pitchFamily="34" charset="0"/>
              <a:buChar char="•"/>
            </a:pPr>
            <a:r>
              <a:rPr lang="es-419" dirty="0">
                <a:solidFill>
                  <a:srgbClr val="000000"/>
                </a:solidFill>
              </a:rPr>
              <a:t>Identificador uniforme de recursos (URI) base para el servicio web, como http://example.com/resources.</a:t>
            </a:r>
          </a:p>
          <a:p>
            <a:pPr marL="415985" lvl="1" indent="-342900" rtl="0">
              <a:buFont typeface="Arial" panose="020B0604020202020204" pitchFamily="34" charset="0"/>
              <a:buChar char="•"/>
            </a:pPr>
            <a:r>
              <a:rPr lang="es-419" dirty="0">
                <a:solidFill>
                  <a:srgbClr val="000000"/>
                </a:solidFill>
              </a:rPr>
              <a:t>El formato de datos admitido por el servicio web. A menudo es JSON, YAML o XML, pero podría ser cualquier otro formato de datos que sea un estándar de hipertexto válido.</a:t>
            </a:r>
          </a:p>
          <a:p>
            <a:pPr marL="415985" lvl="1" indent="-342900" rtl="0">
              <a:buFont typeface="Arial" panose="020B0604020202020204" pitchFamily="34" charset="0"/>
              <a:buChar char="•"/>
            </a:pPr>
            <a:r>
              <a:rPr lang="es-419" dirty="0">
                <a:solidFill>
                  <a:srgbClr val="000000"/>
                </a:solidFill>
              </a:rPr>
              <a:t>El conjunto de operaciones admitidas por el servicio web utilizando métodos HTTP.</a:t>
            </a:r>
          </a:p>
          <a:p>
            <a:pPr marL="415985" lvl="1" indent="-342900" rtl="0">
              <a:buFont typeface="Arial" panose="020B0604020202020204" pitchFamily="34" charset="0"/>
              <a:buChar char="•"/>
            </a:pPr>
            <a:r>
              <a:rPr lang="es-419" dirty="0">
                <a:solidFill>
                  <a:srgbClr val="000000"/>
                </a:solidFill>
              </a:rPr>
              <a:t>La API debe estar controlada por hipertexto.</a:t>
            </a:r>
          </a:p>
          <a:p>
            <a:pPr marL="0" indent="0" algn="l" rtl="0"/>
            <a:r>
              <a:rPr lang="es-419" sz="1400" dirty="0">
                <a:solidFill>
                  <a:srgbClr val="000000"/>
                </a:solidFill>
              </a:rPr>
              <a:t>Las API </a:t>
            </a:r>
            <a:r>
              <a:rPr lang="es-419" sz="1400" dirty="0" err="1">
                <a:solidFill>
                  <a:srgbClr val="000000"/>
                </a:solidFill>
              </a:rPr>
              <a:t>RESTful</a:t>
            </a:r>
            <a:r>
              <a:rPr lang="es-419" sz="1400" dirty="0">
                <a:solidFill>
                  <a:srgbClr val="000000"/>
                </a:solidFill>
              </a:rPr>
              <a:t> utilizan métodos HTTP comunes, como POST, GET, PUT, PATCH y DELETE. Como se muestra en la tabla siguiente, se corresponden con operaciones </a:t>
            </a:r>
            <a:r>
              <a:rPr lang="es-419" sz="1400" dirty="0" err="1">
                <a:solidFill>
                  <a:srgbClr val="000000"/>
                </a:solidFill>
              </a:rPr>
              <a:t>RESTful</a:t>
            </a:r>
            <a:r>
              <a:rPr lang="es-419" sz="1400" dirty="0">
                <a:solidFill>
                  <a:srgbClr val="000000"/>
                </a:solidFill>
              </a:rPr>
              <a:t>: Crear, Leer, Actualizar y Eliminar (o CRUD).</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xmlns="" id="{30F003DF-EDCE-794F-8CEF-41DF0EDF2EFC}"/>
              </a:ext>
            </a:extLst>
          </p:cNvPr>
          <p:cNvGraphicFramePr>
            <a:graphicFrameLocks noGrp="1"/>
          </p:cNvGraphicFramePr>
          <p:nvPr>
            <p:extLst>
              <p:ext uri="{D42A27DB-BD31-4B8C-83A1-F6EECF244321}">
                <p14:modId xmlns:p14="http://schemas.microsoft.com/office/powerpoint/2010/main" xmlns="" val="2112864550"/>
              </p:ext>
            </p:extLst>
          </p:nvPr>
        </p:nvGraphicFramePr>
        <p:xfrm>
          <a:off x="2428610" y="3474863"/>
          <a:ext cx="3488267" cy="1390650"/>
        </p:xfrm>
        <a:graphic>
          <a:graphicData uri="http://schemas.openxmlformats.org/drawingml/2006/table">
            <a:tbl>
              <a:tblPr firstRow="1" bandRow="1">
                <a:tableStyleId>{5C22544A-7EE6-4342-B048-85BDC9FD1C3A}</a:tableStyleId>
              </a:tblPr>
              <a:tblGrid>
                <a:gridCol w="1365956">
                  <a:extLst>
                    <a:ext uri="{9D8B030D-6E8A-4147-A177-3AD203B41FA5}">
                      <a16:colId xmlns:a16="http://schemas.microsoft.com/office/drawing/2014/main" xmlns="" val="3202783011"/>
                    </a:ext>
                  </a:extLst>
                </a:gridCol>
                <a:gridCol w="2122311">
                  <a:extLst>
                    <a:ext uri="{9D8B030D-6E8A-4147-A177-3AD203B41FA5}">
                      <a16:colId xmlns:a16="http://schemas.microsoft.com/office/drawing/2014/main" xmlns="" val="329565494"/>
                    </a:ext>
                  </a:extLst>
                </a:gridCol>
              </a:tblGrid>
              <a:tr h="260068">
                <a:tc>
                  <a:txBody>
                    <a:bodyPr/>
                    <a:lstStyle/>
                    <a:p>
                      <a:pPr algn="l" rtl="0" fontAlgn="ctr"/>
                      <a:r>
                        <a:rPr lang="es-419" sz="1200">
                          <a:effectLst/>
                        </a:rPr>
                        <a:t>Método HTTP</a:t>
                      </a:r>
                    </a:p>
                  </a:txBody>
                  <a:tcPr marL="47625" marR="47625" marT="47625" marB="47625" anchor="ctr"/>
                </a:tc>
                <a:tc>
                  <a:txBody>
                    <a:bodyPr/>
                    <a:lstStyle/>
                    <a:p>
                      <a:pPr algn="l" rtl="0" fontAlgn="ctr"/>
                      <a:r>
                        <a:rPr lang="es-419" sz="1200">
                          <a:effectLst/>
                        </a:rPr>
                        <a:t>Operación RESTful</a:t>
                      </a:r>
                    </a:p>
                  </a:txBody>
                  <a:tcPr marL="47625" marR="47625" marT="47625" marB="47625" anchor="ctr"/>
                </a:tc>
                <a:extLst>
                  <a:ext uri="{0D108BD9-81ED-4DB2-BD59-A6C34878D82A}">
                    <a16:rowId xmlns:a16="http://schemas.microsoft.com/office/drawing/2014/main" xmlns="" val="2136171873"/>
                  </a:ext>
                </a:extLst>
              </a:tr>
              <a:tr h="260068">
                <a:tc>
                  <a:txBody>
                    <a:bodyPr/>
                    <a:lstStyle/>
                    <a:p>
                      <a:pPr rtl="0" fontAlgn="ctr"/>
                      <a:r>
                        <a:rPr lang="es-419" sz="1200" b="0">
                          <a:effectLst/>
                        </a:rPr>
                        <a:t>POST</a:t>
                      </a:r>
                    </a:p>
                  </a:txBody>
                  <a:tcPr marL="47625" marR="47625" marT="47625" marB="47625" anchor="ctr"/>
                </a:tc>
                <a:tc>
                  <a:txBody>
                    <a:bodyPr/>
                    <a:lstStyle/>
                    <a:p>
                      <a:pPr rtl="0" fontAlgn="ctr"/>
                      <a:r>
                        <a:rPr lang="es-419" sz="1200" b="0">
                          <a:effectLst/>
                        </a:rPr>
                        <a:t>Crear (Create)</a:t>
                      </a:r>
                    </a:p>
                  </a:txBody>
                  <a:tcPr marL="47625" marR="47625" marT="47625" marB="47625" anchor="ctr"/>
                </a:tc>
                <a:extLst>
                  <a:ext uri="{0D108BD9-81ED-4DB2-BD59-A6C34878D82A}">
                    <a16:rowId xmlns:a16="http://schemas.microsoft.com/office/drawing/2014/main" xmlns="" val="264985615"/>
                  </a:ext>
                </a:extLst>
              </a:tr>
              <a:tr h="260068">
                <a:tc>
                  <a:txBody>
                    <a:bodyPr/>
                    <a:lstStyle/>
                    <a:p>
                      <a:pPr rtl="0" fontAlgn="ctr"/>
                      <a:r>
                        <a:rPr lang="es-419" sz="1200" b="0">
                          <a:effectLst/>
                        </a:rPr>
                        <a:t>GET</a:t>
                      </a:r>
                    </a:p>
                  </a:txBody>
                  <a:tcPr marL="47625" marR="47625" marT="47625" marB="47625" anchor="ctr"/>
                </a:tc>
                <a:tc>
                  <a:txBody>
                    <a:bodyPr/>
                    <a:lstStyle/>
                    <a:p>
                      <a:pPr rtl="0" fontAlgn="ctr"/>
                      <a:r>
                        <a:rPr lang="es-419" sz="1200" b="0">
                          <a:effectLst/>
                        </a:rPr>
                        <a:t>lectura (Read)</a:t>
                      </a:r>
                    </a:p>
                  </a:txBody>
                  <a:tcPr marL="47625" marR="47625" marT="47625" marB="47625" anchor="ctr"/>
                </a:tc>
                <a:extLst>
                  <a:ext uri="{0D108BD9-81ED-4DB2-BD59-A6C34878D82A}">
                    <a16:rowId xmlns:a16="http://schemas.microsoft.com/office/drawing/2014/main" xmlns="" val="3332952251"/>
                  </a:ext>
                </a:extLst>
              </a:tr>
              <a:tr h="260068">
                <a:tc>
                  <a:txBody>
                    <a:bodyPr/>
                    <a:lstStyle/>
                    <a:p>
                      <a:pPr rtl="0" fontAlgn="ctr"/>
                      <a:r>
                        <a:rPr lang="es-419" sz="1200" b="0">
                          <a:effectLst/>
                        </a:rPr>
                        <a:t>PUT/PATCH</a:t>
                      </a:r>
                    </a:p>
                  </a:txBody>
                  <a:tcPr marL="47625" marR="47625" marT="47625" marB="47625" anchor="ctr"/>
                </a:tc>
                <a:tc>
                  <a:txBody>
                    <a:bodyPr/>
                    <a:lstStyle/>
                    <a:p>
                      <a:pPr rtl="0" fontAlgn="ctr"/>
                      <a:r>
                        <a:rPr lang="es-419" sz="1200" b="0">
                          <a:effectLst/>
                        </a:rPr>
                        <a:t>Actualizar (Update)</a:t>
                      </a:r>
                    </a:p>
                  </a:txBody>
                  <a:tcPr marL="47625" marR="47625" marT="47625" marB="47625" anchor="ctr"/>
                </a:tc>
                <a:extLst>
                  <a:ext uri="{0D108BD9-81ED-4DB2-BD59-A6C34878D82A}">
                    <a16:rowId xmlns:a16="http://schemas.microsoft.com/office/drawing/2014/main" xmlns="" val="215518233"/>
                  </a:ext>
                </a:extLst>
              </a:tr>
              <a:tr h="260068">
                <a:tc>
                  <a:txBody>
                    <a:bodyPr/>
                    <a:lstStyle/>
                    <a:p>
                      <a:pPr rtl="0" fontAlgn="ctr"/>
                      <a:r>
                        <a:rPr lang="es-419" sz="1200" b="0">
                          <a:effectLst/>
                        </a:rPr>
                        <a:t>DELETE</a:t>
                      </a:r>
                    </a:p>
                  </a:txBody>
                  <a:tcPr marL="47625" marR="47625" marT="47625" marB="47625" anchor="ctr"/>
                </a:tc>
                <a:tc>
                  <a:txBody>
                    <a:bodyPr/>
                    <a:lstStyle/>
                    <a:p>
                      <a:pPr rtl="0" fontAlgn="ctr"/>
                      <a:r>
                        <a:rPr lang="es-419" sz="1200" b="0">
                          <a:effectLst/>
                        </a:rPr>
                        <a:t>Eliminar (Delete)</a:t>
                      </a:r>
                    </a:p>
                  </a:txBody>
                  <a:tcPr marL="47625" marR="47625" marT="47625" marB="47625" anchor="ctr"/>
                </a:tc>
                <a:extLst>
                  <a:ext uri="{0D108BD9-81ED-4DB2-BD59-A6C34878D82A}">
                    <a16:rowId xmlns:a16="http://schemas.microsoft.com/office/drawing/2014/main" xmlns="" val="3183505955"/>
                  </a:ext>
                </a:extLst>
              </a:tr>
            </a:tbl>
          </a:graphicData>
        </a:graphic>
      </p:graphicFrame>
    </p:spTree>
    <p:custDataLst>
      <p:tags r:id="rId1"/>
    </p:custDataLst>
    <p:extLst>
      <p:ext uri="{BB962C8B-B14F-4D97-AF65-F5344CB8AC3E}">
        <p14:creationId xmlns:p14="http://schemas.microsoft.com/office/powerpoint/2010/main" xmlns="" val="2854544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 </a:t>
            </a:r>
            <a:r>
              <a:rPr lang="en-US" dirty="0"/>
              <a:t/>
            </a:r>
            <a:br>
              <a:rPr lang="en-US" dirty="0"/>
            </a:br>
            <a:r>
              <a:rPr lang="es-419" sz="2400"/>
              <a:t>URI, URN, y URL</a:t>
            </a:r>
          </a:p>
        </p:txBody>
      </p:sp>
      <p:sp>
        <p:nvSpPr>
          <p:cNvPr id="5" name="Content Placeholder 4">
            <a:extLst>
              <a:ext uri="{FF2B5EF4-FFF2-40B4-BE49-F238E27FC236}">
                <a16:creationId xmlns:a16="http://schemas.microsoft.com/office/drawing/2014/main" xmlns="" id="{B8B6F94B-D349-EA41-8349-966C5384502A}"/>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Los recursos web y los servicios web, como las API </a:t>
            </a:r>
            <a:r>
              <a:rPr lang="es-419" sz="1600" dirty="0" err="1">
                <a:solidFill>
                  <a:srgbClr val="000000"/>
                </a:solidFill>
              </a:rPr>
              <a:t>RESTful</a:t>
            </a:r>
            <a:r>
              <a:rPr lang="es-419" sz="1600" dirty="0">
                <a:solidFill>
                  <a:srgbClr val="000000"/>
                </a:solidFill>
              </a:rPr>
              <a:t>, se identifican mediante un URI. Un URI es una cadena de caracteres que identifica un recurso de red específico. Un URI tiene dos especializaciones:</a:t>
            </a:r>
          </a:p>
          <a:p>
            <a:pPr marL="342900" indent="-342900" algn="l" rtl="0">
              <a:buFont typeface="Arial" panose="020B0604020202020204" pitchFamily="34" charset="0"/>
              <a:buChar char="•"/>
            </a:pPr>
            <a:r>
              <a:rPr lang="es-419" sz="1400" b="1" dirty="0">
                <a:solidFill>
                  <a:srgbClr val="000000"/>
                </a:solidFill>
              </a:rPr>
              <a:t>Nombre uniforme de recursos (</a:t>
            </a:r>
            <a:r>
              <a:rPr lang="es-419" sz="1400" b="1" dirty="0" smtClean="0">
                <a:solidFill>
                  <a:srgbClr val="000000"/>
                </a:solidFill>
              </a:rPr>
              <a:t>URN):</a:t>
            </a:r>
            <a:r>
              <a:rPr lang="es-419" sz="1400" dirty="0" smtClean="0">
                <a:solidFill>
                  <a:srgbClr val="000000"/>
                </a:solidFill>
              </a:rPr>
              <a:t>-</a:t>
            </a:r>
            <a:r>
              <a:rPr lang="es-419" sz="1400" dirty="0">
                <a:solidFill>
                  <a:srgbClr val="000000"/>
                </a:solidFill>
              </a:rPr>
              <a:t>identifica solo el espacio de nombres del recurso (página web, documento, imagen, etc.) sin referencia al protocolo.</a:t>
            </a:r>
          </a:p>
          <a:p>
            <a:pPr marL="342900" indent="-342900" algn="l" rtl="0">
              <a:buFont typeface="Arial" panose="020B0604020202020204" pitchFamily="34" charset="0"/>
              <a:buChar char="•"/>
            </a:pPr>
            <a:r>
              <a:rPr lang="es-419" sz="1400" b="1" dirty="0">
                <a:solidFill>
                  <a:srgbClr val="000000"/>
                </a:solidFill>
              </a:rPr>
              <a:t>Localizador uniforme de recursos (URL)</a:t>
            </a:r>
            <a:r>
              <a:rPr lang="es-419" sz="1400" dirty="0">
                <a:solidFill>
                  <a:srgbClr val="000000"/>
                </a:solidFill>
              </a:rPr>
              <a:t>- - define la ubicación de red de un recurso específico en la red. HTTP </a:t>
            </a:r>
            <a:r>
              <a:rPr lang="es-419" sz="1400" dirty="0" err="1">
                <a:solidFill>
                  <a:srgbClr val="000000"/>
                </a:solidFill>
              </a:rPr>
              <a:t>or</a:t>
            </a:r>
            <a:r>
              <a:rPr lang="es-419" sz="1400" dirty="0">
                <a:solidFill>
                  <a:srgbClr val="000000"/>
                </a:solidFill>
              </a:rPr>
              <a:t> HTTPS </a:t>
            </a:r>
            <a:r>
              <a:rPr lang="es-419" sz="1400" dirty="0" err="1">
                <a:solidFill>
                  <a:srgbClr val="000000"/>
                </a:solidFill>
              </a:rPr>
              <a:t>URLs</a:t>
            </a:r>
            <a:r>
              <a:rPr lang="es-419" sz="1400" dirty="0">
                <a:solidFill>
                  <a:srgbClr val="000000"/>
                </a:solidFill>
              </a:rPr>
              <a:t> se usan típicamente con navegadores web. Otros protocolos como FTP, SFTP, SSH y otros pueden usar una dirección URL. Una URL que usa SFTP podría tener el siguiente aspecto: sftp://sftp.example.com </a:t>
            </a:r>
          </a:p>
          <a:p>
            <a:pPr marL="0" indent="0" algn="l" rtl="0"/>
            <a:r>
              <a:rPr lang="es-419" sz="1600" dirty="0">
                <a:solidFill>
                  <a:srgbClr val="000000"/>
                </a:solidFill>
              </a:rPr>
              <a:t>Estas son las partes del URI https://www.example.com/author/book.html#page155:</a:t>
            </a:r>
          </a:p>
          <a:p>
            <a:pPr marL="285750" indent="-285750" algn="l" rtl="0">
              <a:buFont typeface="Arial" panose="020B0604020202020204" pitchFamily="34" charset="0"/>
              <a:buChar char="•"/>
            </a:pPr>
            <a:r>
              <a:rPr lang="es-419" sz="1400" b="1" dirty="0">
                <a:solidFill>
                  <a:srgbClr val="000000"/>
                </a:solidFill>
              </a:rPr>
              <a:t>Protocolo/esquema:</a:t>
            </a:r>
            <a:r>
              <a:rPr lang="es-419" sz="1400" dirty="0">
                <a:solidFill>
                  <a:srgbClr val="000000"/>
                </a:solidFill>
              </a:rPr>
              <a:t>– HTTPS u otros protocolos como FTP, SFTP, </a:t>
            </a:r>
            <a:r>
              <a:rPr lang="es-419" sz="1400" dirty="0" err="1">
                <a:solidFill>
                  <a:srgbClr val="000000"/>
                </a:solidFill>
              </a:rPr>
              <a:t>mailto</a:t>
            </a:r>
            <a:r>
              <a:rPr lang="es-419" sz="1400" dirty="0">
                <a:solidFill>
                  <a:srgbClr val="000000"/>
                </a:solidFill>
              </a:rPr>
              <a:t>, y NNTP</a:t>
            </a:r>
          </a:p>
          <a:p>
            <a:pPr marL="285750" indent="-285750" algn="l" rtl="0">
              <a:buFont typeface="Arial" panose="020B0604020202020204" pitchFamily="34" charset="0"/>
              <a:buChar char="•"/>
            </a:pPr>
            <a:r>
              <a:rPr lang="es-419" sz="1400" b="1" dirty="0">
                <a:solidFill>
                  <a:srgbClr val="000000"/>
                </a:solidFill>
              </a:rPr>
              <a:t>Nombre de host</a:t>
            </a:r>
            <a:r>
              <a:rPr lang="es-419" sz="1400" dirty="0">
                <a:solidFill>
                  <a:srgbClr val="000000"/>
                </a:solidFill>
              </a:rPr>
              <a:t>-www.example.com</a:t>
            </a:r>
          </a:p>
          <a:p>
            <a:pPr marL="285750" indent="-285750" algn="l" rtl="0">
              <a:buFont typeface="Arial" panose="020B0604020202020204" pitchFamily="34" charset="0"/>
              <a:buChar char="•"/>
            </a:pPr>
            <a:r>
              <a:rPr lang="es-419" sz="1400" dirty="0">
                <a:solidFill>
                  <a:srgbClr val="000000"/>
                </a:solidFill>
              </a:rPr>
              <a:t>Ruta y nombre de archivo</a:t>
            </a:r>
            <a:r>
              <a:rPr lang="es-419" sz="1400" b="1" dirty="0">
                <a:solidFill>
                  <a:srgbClr val="000000"/>
                </a:solidFill>
              </a:rPr>
              <a:t> - /author1a/book2.html</a:t>
            </a:r>
          </a:p>
          <a:p>
            <a:pPr marL="285750" indent="-285750" algn="l" rtl="0">
              <a:buFont typeface="Arial" panose="020B0604020202020204" pitchFamily="34" charset="0"/>
              <a:buChar char="•"/>
            </a:pPr>
            <a:r>
              <a:rPr lang="es-419" sz="1400" b="1" dirty="0">
                <a:solidFill>
                  <a:srgbClr val="000000"/>
                </a:solidFill>
              </a:rPr>
              <a:t>Fragmento</a:t>
            </a:r>
            <a:r>
              <a:rPr lang="es-419" sz="1400" dirty="0">
                <a:solidFill>
                  <a:srgbClr val="000000"/>
                </a:solidFill>
              </a:rPr>
              <a:t>- #page155</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5817066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 </a:t>
            </a:r>
            <a:r>
              <a:rPr lang="en-US" dirty="0"/>
              <a:t/>
            </a:r>
            <a:br>
              <a:rPr lang="en-US" dirty="0"/>
            </a:br>
            <a:r>
              <a:rPr lang="es-419" sz="2400"/>
              <a:t>Anatomía de una solicitud RESTful</a:t>
            </a:r>
          </a:p>
        </p:txBody>
      </p:sp>
      <p:sp>
        <p:nvSpPr>
          <p:cNvPr id="4" name="Content Placeholder 3">
            <a:extLst>
              <a:ext uri="{FF2B5EF4-FFF2-40B4-BE49-F238E27FC236}">
                <a16:creationId xmlns:a16="http://schemas.microsoft.com/office/drawing/2014/main" xmlns="" id="{6A9A2ECA-6B24-F346-BB63-85680C4DDAC4}"/>
              </a:ext>
            </a:extLst>
          </p:cNvPr>
          <p:cNvSpPr>
            <a:spLocks noGrp="1"/>
          </p:cNvSpPr>
          <p:nvPr>
            <p:ph idx="1"/>
          </p:nvPr>
        </p:nvSpPr>
        <p:spPr>
          <a:xfrm>
            <a:off x="474662" y="731837"/>
            <a:ext cx="8280057" cy="1145645"/>
          </a:xfrm>
        </p:spPr>
        <p:txBody>
          <a:bodyPr/>
          <a:lstStyle/>
          <a:p>
            <a:pPr marL="342900" indent="-342900" algn="l" rtl="0">
              <a:buFont typeface="Arial" panose="020B0604020202020204" pitchFamily="34" charset="0"/>
              <a:buChar char="•"/>
            </a:pPr>
            <a:r>
              <a:rPr lang="es-419" sz="1600">
                <a:solidFill>
                  <a:srgbClr val="000000"/>
                </a:solidFill>
              </a:rPr>
              <a:t>En un servicio web RESTful, una solicitud realizada al URI de un recurso obtendrá una respuesta. La respuesta será una carga normalmente formateada en JSON, pero podría ser HTML, XML o algún otro formato. La figura muestra el URI de la API de direcciones de MapQuest. La solicitud de API es para indicaciones desde San José, California hasta Monterey, California.</a:t>
            </a:r>
          </a:p>
        </p:txBody>
      </p:sp>
      <p:pic>
        <p:nvPicPr>
          <p:cNvPr id="7" name="Picture 6">
            <a:extLst>
              <a:ext uri="{FF2B5EF4-FFF2-40B4-BE49-F238E27FC236}">
                <a16:creationId xmlns:a16="http://schemas.microsoft.com/office/drawing/2014/main" xmlns="" id="{F2A922E8-C743-5646-A608-AB6C597644BD}"/>
              </a:ext>
            </a:extLst>
          </p:cNvPr>
          <p:cNvPicPr>
            <a:picLocks noChangeAspect="1"/>
          </p:cNvPicPr>
          <p:nvPr/>
        </p:nvPicPr>
        <p:blipFill>
          <a:blip r:embed="rId4"/>
          <a:stretch>
            <a:fillRect/>
          </a:stretch>
        </p:blipFill>
        <p:spPr>
          <a:xfrm>
            <a:off x="1401247" y="2080682"/>
            <a:ext cx="6341506" cy="1396295"/>
          </a:xfrm>
          <a:prstGeom prst="rect">
            <a:avLst/>
          </a:prstGeom>
        </p:spPr>
      </p:pic>
    </p:spTree>
    <p:custDataLst>
      <p:tags r:id="rId1"/>
    </p:custDataLst>
    <p:extLst>
      <p:ext uri="{BB962C8B-B14F-4D97-AF65-F5344CB8AC3E}">
        <p14:creationId xmlns:p14="http://schemas.microsoft.com/office/powerpoint/2010/main" xmlns="" val="640642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14.1 Descripción general de la automatización</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 </a:t>
            </a:r>
            <a:r>
              <a:rPr lang="en-US" dirty="0"/>
              <a:t/>
            </a:r>
            <a:br>
              <a:rPr lang="en-US" dirty="0"/>
            </a:br>
            <a:r>
              <a:rPr lang="es-419" sz="2400"/>
              <a:t>Anatomía de una solicitud RESTful (Cont.)</a:t>
            </a:r>
          </a:p>
        </p:txBody>
      </p:sp>
      <p:sp>
        <p:nvSpPr>
          <p:cNvPr id="5" name="Content Placeholder 4">
            <a:extLst>
              <a:ext uri="{FF2B5EF4-FFF2-40B4-BE49-F238E27FC236}">
                <a16:creationId xmlns:a16="http://schemas.microsoft.com/office/drawing/2014/main" xmlns="" id="{E3AFBE2F-957F-E449-BA92-4B1694E45CBA}"/>
              </a:ext>
            </a:extLst>
          </p:cNvPr>
          <p:cNvSpPr>
            <a:spLocks noGrp="1"/>
          </p:cNvSpPr>
          <p:nvPr>
            <p:ph idx="1"/>
          </p:nvPr>
        </p:nvSpPr>
        <p:spPr>
          <a:xfrm>
            <a:off x="474662" y="731838"/>
            <a:ext cx="8280057" cy="2589652"/>
          </a:xfrm>
        </p:spPr>
        <p:txBody>
          <a:bodyPr/>
          <a:lstStyle/>
          <a:p>
            <a:pPr marL="0" indent="0" algn="l" rtl="0"/>
            <a:r>
              <a:rPr lang="es-419" sz="1200">
                <a:solidFill>
                  <a:srgbClr val="000000"/>
                </a:solidFill>
              </a:rPr>
              <a:t>Estas son las diferentes partes de la solicitud de API:</a:t>
            </a:r>
          </a:p>
          <a:p>
            <a:pPr marL="342900" indent="-342900" algn="l" rtl="0">
              <a:buFont typeface="Arial" panose="020B0604020202020204" pitchFamily="34" charset="0"/>
              <a:buChar char="•"/>
            </a:pPr>
            <a:r>
              <a:rPr lang="es-419" sz="1200" b="1">
                <a:solidFill>
                  <a:srgbClr val="000000"/>
                </a:solidFill>
              </a:rPr>
              <a:t>Servidor API:</a:t>
            </a:r>
            <a:r>
              <a:rPr lang="es-419" sz="1200">
                <a:solidFill>
                  <a:srgbClr val="000000"/>
                </a:solidFill>
              </a:rPr>
              <a:t>- es la dirección URL del servidor que responde a las solicitudes REST. En este ejemplo es el servidor de la API de MapQuest.</a:t>
            </a:r>
          </a:p>
          <a:p>
            <a:pPr marL="342900" indent="-342900" algn="l" rtl="0">
              <a:buFont typeface="Arial" panose="020B0604020202020204" pitchFamily="34" charset="0"/>
              <a:buChar char="•"/>
            </a:pPr>
            <a:r>
              <a:rPr lang="es-419" sz="1200" b="1">
                <a:solidFill>
                  <a:srgbClr val="000000"/>
                </a:solidFill>
              </a:rPr>
              <a:t>Recursos</a:t>
            </a:r>
            <a:r>
              <a:rPr lang="es-419" sz="1200">
                <a:solidFill>
                  <a:srgbClr val="000000"/>
                </a:solidFill>
              </a:rPr>
              <a:t>- - específica la API que se está solicitando. En este ejemplo es la API de direcciones de MapQuest.</a:t>
            </a:r>
          </a:p>
          <a:p>
            <a:pPr marL="342900" indent="-342900" algn="l" rtl="0">
              <a:buFont typeface="Arial" panose="020B0604020202020204" pitchFamily="34" charset="0"/>
              <a:buChar char="•"/>
            </a:pPr>
            <a:r>
              <a:rPr lang="es-419" sz="1200" b="1">
                <a:solidFill>
                  <a:srgbClr val="000000"/>
                </a:solidFill>
              </a:rPr>
              <a:t>Consulta</a:t>
            </a:r>
            <a:r>
              <a:rPr lang="es-419" sz="1200">
                <a:solidFill>
                  <a:srgbClr val="000000"/>
                </a:solidFill>
              </a:rPr>
              <a:t>-específica el formato de datos y la información que el cliente solicita al servicio de API. Las consultas pueden incluir:</a:t>
            </a:r>
          </a:p>
          <a:p>
            <a:pPr lvl="1" rtl="0"/>
            <a:r>
              <a:rPr lang="es-419" sz="1200" b="1">
                <a:solidFill>
                  <a:srgbClr val="000000"/>
                </a:solidFill>
              </a:rPr>
              <a:t>Formato:</a:t>
            </a:r>
            <a:r>
              <a:rPr lang="es-419" sz="1200">
                <a:solidFill>
                  <a:srgbClr val="000000"/>
                </a:solidFill>
              </a:rPr>
              <a:t>– Esto suele ser JSON, pero puede ser YAML o XML. En este ejemplo se solicita JSON.</a:t>
            </a:r>
          </a:p>
          <a:p>
            <a:pPr lvl="1" rtl="0"/>
            <a:r>
              <a:rPr lang="es-419" sz="1200" b="1">
                <a:solidFill>
                  <a:srgbClr val="000000"/>
                </a:solidFill>
              </a:rPr>
              <a:t>Clave:</a:t>
            </a:r>
            <a:r>
              <a:rPr lang="es-419" sz="1200">
                <a:solidFill>
                  <a:srgbClr val="000000"/>
                </a:solidFill>
              </a:rPr>
              <a:t>- La clave es para autorización, si es necesario. MapQuest requiere una clave para su API de direcciones. En el URI anterior, deberá reemplazar "KEY" por una clave válida para enviar una solicitud válida.</a:t>
            </a:r>
          </a:p>
          <a:p>
            <a:pPr lvl="1" rtl="0"/>
            <a:r>
              <a:rPr lang="es-419" sz="1200" b="1">
                <a:solidFill>
                  <a:srgbClr val="000000"/>
                </a:solidFill>
              </a:rPr>
              <a:t>Parámetros</a:t>
            </a:r>
            <a:r>
              <a:rPr lang="es-419" sz="1200">
                <a:solidFill>
                  <a:srgbClr val="000000"/>
                </a:solidFill>
              </a:rPr>
              <a:t>- - los parámetros se utilizan para enviar información relativa a la solicitud. En este ejemplo, los parámetros de consulta incluyen información acerca de las direcciones que necesita la API para que sepa qué direcciones devolver: "from-San+Jose,Ca" y "to-Monterey,Ca".</a:t>
            </a:r>
          </a:p>
          <a:p>
            <a:endParaRPr lang="en-US" sz="1600" dirty="0"/>
          </a:p>
        </p:txBody>
      </p:sp>
      <p:pic>
        <p:nvPicPr>
          <p:cNvPr id="7" name="Picture 6">
            <a:extLst>
              <a:ext uri="{FF2B5EF4-FFF2-40B4-BE49-F238E27FC236}">
                <a16:creationId xmlns:a16="http://schemas.microsoft.com/office/drawing/2014/main" xmlns="" id="{F2A922E8-C743-5646-A608-AB6C597644BD}"/>
              </a:ext>
            </a:extLst>
          </p:cNvPr>
          <p:cNvPicPr>
            <a:picLocks noChangeAspect="1"/>
          </p:cNvPicPr>
          <p:nvPr/>
        </p:nvPicPr>
        <p:blipFill>
          <a:blip r:embed="rId4"/>
          <a:stretch>
            <a:fillRect/>
          </a:stretch>
        </p:blipFill>
        <p:spPr>
          <a:xfrm>
            <a:off x="1401247" y="3372291"/>
            <a:ext cx="6341506" cy="1396295"/>
          </a:xfrm>
          <a:prstGeom prst="rect">
            <a:avLst/>
          </a:prstGeom>
        </p:spPr>
      </p:pic>
    </p:spTree>
    <p:custDataLst>
      <p:tags r:id="rId1"/>
    </p:custDataLst>
    <p:extLst>
      <p:ext uri="{BB962C8B-B14F-4D97-AF65-F5344CB8AC3E}">
        <p14:creationId xmlns:p14="http://schemas.microsoft.com/office/powerpoint/2010/main" xmlns="" val="2564039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 Anatomía de una solicitud RESTful (Cont.)</a:t>
            </a:r>
          </a:p>
        </p:txBody>
      </p:sp>
      <p:sp>
        <p:nvSpPr>
          <p:cNvPr id="5" name="Content Placeholder 4">
            <a:extLst>
              <a:ext uri="{FF2B5EF4-FFF2-40B4-BE49-F238E27FC236}">
                <a16:creationId xmlns:a16="http://schemas.microsoft.com/office/drawing/2014/main" xmlns="" id="{E3AFBE2F-957F-E449-BA92-4B1694E45CB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Muchas API RESTful, incluidas las API públicas, requieren una clave. La clave se utiliza para identificar el origen de la solicitud a través de la autenticación. Estas son algunas razones por las que un proveedor de API puede requerir una clave:</a:t>
            </a:r>
          </a:p>
          <a:p>
            <a:pPr marL="415985" lvl="1" indent="-342900" rtl="0">
              <a:buFont typeface="Arial" panose="020B0604020202020204" pitchFamily="34" charset="0"/>
              <a:buChar char="•"/>
            </a:pPr>
            <a:r>
              <a:rPr lang="es-419" sz="1600">
                <a:solidFill>
                  <a:srgbClr val="000000"/>
                </a:solidFill>
              </a:rPr>
              <a:t>para autenticar la fuente y asegurarse de que esté autorizada para usar la API</a:t>
            </a:r>
          </a:p>
          <a:p>
            <a:pPr marL="415985" lvl="1" indent="-342900" rtl="0">
              <a:buFont typeface="Arial" panose="020B0604020202020204" pitchFamily="34" charset="0"/>
              <a:buChar char="•"/>
            </a:pPr>
            <a:r>
              <a:rPr lang="es-419" sz="1600">
                <a:solidFill>
                  <a:srgbClr val="000000"/>
                </a:solidFill>
              </a:rPr>
              <a:t>para limitar el número de personas que usan la API</a:t>
            </a:r>
          </a:p>
          <a:p>
            <a:pPr marL="415985" lvl="1" indent="-342900" rtl="0">
              <a:buFont typeface="Arial" panose="020B0604020202020204" pitchFamily="34" charset="0"/>
              <a:buChar char="•"/>
            </a:pPr>
            <a:r>
              <a:rPr lang="es-419" sz="1600">
                <a:solidFill>
                  <a:srgbClr val="000000"/>
                </a:solidFill>
              </a:rPr>
              <a:t>Para limitar el número de solicitudes por usuario.</a:t>
            </a:r>
          </a:p>
          <a:p>
            <a:pPr marL="415985" lvl="1" indent="-342900" rtl="0">
              <a:buFont typeface="Arial" panose="020B0604020202020204" pitchFamily="34" charset="0"/>
              <a:buChar char="•"/>
            </a:pPr>
            <a:r>
              <a:rPr lang="es-419" sz="1600">
                <a:solidFill>
                  <a:srgbClr val="000000"/>
                </a:solidFill>
              </a:rPr>
              <a:t>para capturar y rastrear mejor los datos que solicitan los usuarios</a:t>
            </a:r>
          </a:p>
          <a:p>
            <a:pPr marL="415985" lvl="1" indent="-342900" rtl="0">
              <a:buFont typeface="Arial" panose="020B0604020202020204" pitchFamily="34" charset="0"/>
              <a:buChar char="•"/>
            </a:pPr>
            <a:r>
              <a:rPr lang="es-419" sz="1600">
                <a:solidFill>
                  <a:srgbClr val="000000"/>
                </a:solidFill>
              </a:rPr>
              <a:t>para recopilar información sobre las personas que usan la API</a:t>
            </a:r>
          </a:p>
          <a:p>
            <a:pPr marL="0" indent="0" algn="l" rtl="0"/>
            <a:r>
              <a:rPr lang="es-419" sz="1600" b="1">
                <a:solidFill>
                  <a:srgbClr val="000000"/>
                </a:solidFill>
              </a:rPr>
              <a:t>Nota</a:t>
            </a:r>
            <a:r>
              <a:rPr lang="es-419" sz="1600">
                <a:solidFill>
                  <a:srgbClr val="000000"/>
                </a:solidFill>
              </a:rPr>
              <a:t>: La API MapQuest requiere una clave. Busque en Internet la URL para obtener una clave MapQuest. Utilice los parámetros de búsqueda: developer.mapquest. También puede buscar en Internet la URL actual que describe la política de privacidad de MapQuest.</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772554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Aplicación RESTful API</a:t>
            </a:r>
          </a:p>
        </p:txBody>
      </p:sp>
      <p:sp>
        <p:nvSpPr>
          <p:cNvPr id="4" name="Content Placeholder 3">
            <a:extLst>
              <a:ext uri="{FF2B5EF4-FFF2-40B4-BE49-F238E27FC236}">
                <a16:creationId xmlns:a16="http://schemas.microsoft.com/office/drawing/2014/main" xmlns="" id="{4D06E838-F97B-DA45-9FDD-E1CA4FF82C3E}"/>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Muchos sitios web y aplicaciones utilizan las API para acceder a la información y proporcionar el servicio a sus clientes.</a:t>
            </a:r>
          </a:p>
          <a:p>
            <a:pPr marL="342900" indent="-342900" algn="l" rtl="0">
              <a:buFont typeface="Arial" panose="020B0604020202020204" pitchFamily="34" charset="0"/>
              <a:buChar char="•"/>
            </a:pPr>
            <a:r>
              <a:rPr lang="es-419" sz="1600">
                <a:solidFill>
                  <a:srgbClr val="000000"/>
                </a:solidFill>
              </a:rPr>
              <a:t>Algunas solicitudes de API RESTful se pueden realizar escribiendo el URI desde un explorador web. La API de direcciones de MapQuest es un ejemplo de esto. Una solicitud de API RESTful también se puede realizar de otras maneras.</a:t>
            </a:r>
          </a:p>
          <a:p>
            <a:pPr marL="415985" lvl="1" indent="-342900" rtl="0">
              <a:buFont typeface="Arial" panose="020B0604020202020204" pitchFamily="34" charset="0"/>
              <a:buChar char="•"/>
            </a:pPr>
            <a:r>
              <a:rPr lang="es-419" b="1">
                <a:solidFill>
                  <a:srgbClr val="000000"/>
                </a:solidFill>
              </a:rPr>
              <a:t>Sitio web del desarrollador</a:t>
            </a:r>
            <a:r>
              <a:rPr lang="es-419">
                <a:solidFill>
                  <a:srgbClr val="000000"/>
                </a:solidFill>
              </a:rPr>
              <a:t>: Los desarrolladores a menudo mantienen sitios web que incluyen información sobre la API, información de parámetros y ejemplos de uso. Estos sitios también pueden permitir al usuario realizar la solicitud de API dentro de la página web del desarrollador introduciendo los parámetros y otra información.</a:t>
            </a:r>
          </a:p>
          <a:p>
            <a:pPr marL="415985" lvl="1" indent="-342900" rtl="0">
              <a:buFont typeface="Arial" panose="020B0604020202020204" pitchFamily="34" charset="0"/>
              <a:buChar char="•"/>
            </a:pPr>
            <a:r>
              <a:rPr lang="es-419" b="1">
                <a:solidFill>
                  <a:srgbClr val="000000"/>
                </a:solidFill>
              </a:rPr>
              <a:t>Postman</a:t>
            </a:r>
            <a:r>
              <a:rPr lang="es-419">
                <a:solidFill>
                  <a:srgbClr val="000000"/>
                </a:solidFill>
              </a:rPr>
              <a:t>:Postman es una aplicación para probar y usar las API de REST. Contiene todo lo necesario para construir y enviar solicitudes de API REST, incluida la introducción de claves y parámetros de consulta. </a:t>
            </a:r>
          </a:p>
          <a:p>
            <a:pPr marL="415985" lvl="1" indent="-342900" rtl="0">
              <a:buFont typeface="Arial" panose="020B0604020202020204" pitchFamily="34" charset="0"/>
              <a:buChar char="•"/>
            </a:pPr>
            <a:r>
              <a:rPr lang="es-419" b="1">
                <a:solidFill>
                  <a:srgbClr val="000000"/>
                </a:solidFill>
              </a:rPr>
              <a:t>Python</a:t>
            </a:r>
            <a:r>
              <a:rPr lang="es-419">
                <a:solidFill>
                  <a:srgbClr val="000000"/>
                </a:solidFill>
              </a:rPr>
              <a:t>: Las API también se pueden invocar desde un programa Python. Esto permite una posible automatización, personalización e integración de aplicaciones de la API. </a:t>
            </a:r>
          </a:p>
          <a:p>
            <a:pPr marL="415985" lvl="1" indent="-342900" rtl="0">
              <a:buFont typeface="Arial" panose="020B0604020202020204" pitchFamily="34" charset="0"/>
              <a:buChar char="•"/>
            </a:pPr>
            <a:r>
              <a:rPr lang="es-419" b="1">
                <a:solidFill>
                  <a:srgbClr val="000000"/>
                </a:solidFill>
              </a:rPr>
              <a:t>Sistemas operativos de red</a:t>
            </a:r>
            <a:r>
              <a:rPr lang="es-419">
                <a:solidFill>
                  <a:srgbClr val="000000"/>
                </a:solidFill>
              </a:rPr>
              <a:t>: Utilizando protocolos como NETCONF (NET CONFiguration) y RESTCONF, los sistemas operativos de red están comenzando a proporcionar un método alternativo para la configuración, el monitoreo y la administración.  </a:t>
            </a:r>
          </a:p>
        </p:txBody>
      </p:sp>
    </p:spTree>
    <p:custDataLst>
      <p:tags r:id="rId1"/>
    </p:custDataLst>
    <p:extLst>
      <p:ext uri="{BB962C8B-B14F-4D97-AF65-F5344CB8AC3E}">
        <p14:creationId xmlns:p14="http://schemas.microsoft.com/office/powerpoint/2010/main" xmlns="" val="14758417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14.5 Herramientas de administración de configuración</a:t>
            </a:r>
          </a:p>
        </p:txBody>
      </p:sp>
    </p:spTree>
    <p:custDataLst>
      <p:tags r:id="rId1"/>
    </p:custDataLst>
    <p:extLst>
      <p:ext uri="{BB962C8B-B14F-4D97-AF65-F5344CB8AC3E}">
        <p14:creationId xmlns:p14="http://schemas.microsoft.com/office/powerpoint/2010/main" xmlns="" val="231712959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administración de configuración</a:t>
            </a:r>
            <a:r>
              <a:rPr lang="en-US" dirty="0"/>
              <a:t/>
            </a:r>
            <a:br>
              <a:rPr lang="en-US" dirty="0"/>
            </a:br>
            <a:r>
              <a:rPr lang="es-419" sz="2400"/>
              <a:t>Configuración de red tradicional</a:t>
            </a:r>
          </a:p>
        </p:txBody>
      </p:sp>
      <p:sp>
        <p:nvSpPr>
          <p:cNvPr id="4" name="Content Placeholder 3">
            <a:extLst>
              <a:ext uri="{FF2B5EF4-FFF2-40B4-BE49-F238E27FC236}">
                <a16:creationId xmlns:a16="http://schemas.microsoft.com/office/drawing/2014/main" xmlns="" id="{FD3CF204-9F76-1047-8815-9501C54429E4}"/>
              </a:ext>
            </a:extLst>
          </p:cNvPr>
          <p:cNvSpPr>
            <a:spLocks noGrp="1"/>
          </p:cNvSpPr>
          <p:nvPr>
            <p:ph idx="1"/>
          </p:nvPr>
        </p:nvSpPr>
        <p:spPr>
          <a:xfrm>
            <a:off x="474662" y="731837"/>
            <a:ext cx="2847657" cy="3338718"/>
          </a:xfrm>
        </p:spPr>
        <p:txBody>
          <a:bodyPr/>
          <a:lstStyle/>
          <a:p>
            <a:pPr marL="0" indent="0" algn="l" rtl="0"/>
            <a:r>
              <a:rPr lang="es-419" sz="1400" dirty="0">
                <a:solidFill>
                  <a:srgbClr val="000000"/>
                </a:solidFill>
              </a:rPr>
              <a:t>Los dispositivos de red han sido configurados tradicionalmente por un administrador de red utilizando la CLI. </a:t>
            </a:r>
          </a:p>
          <a:p>
            <a:pPr marL="0" indent="0" algn="l" rtl="0"/>
            <a:endParaRPr lang="es-419" sz="1400" dirty="0">
              <a:solidFill>
                <a:srgbClr val="000000"/>
              </a:solidFill>
            </a:endParaRPr>
          </a:p>
          <a:p>
            <a:pPr marL="0" indent="0" algn="l" rtl="0"/>
            <a:r>
              <a:rPr lang="es-419" sz="1400" dirty="0">
                <a:solidFill>
                  <a:srgbClr val="000000"/>
                </a:solidFill>
              </a:rPr>
              <a:t>Siempre que haya un cambio o una nueva característica, los comandos de configuración necesarios se deben ingresar manualmente en todos los dispositivos apropiados. </a:t>
            </a:r>
          </a:p>
          <a:p>
            <a:pPr marL="0" indent="0" algn="l" rtl="0"/>
            <a:endParaRPr lang="es-419" sz="1400" dirty="0">
              <a:solidFill>
                <a:srgbClr val="000000"/>
              </a:solidFill>
            </a:endParaRPr>
          </a:p>
          <a:p>
            <a:pPr marL="0" indent="0" algn="l" rtl="0"/>
            <a:r>
              <a:rPr lang="es-419" sz="1400" dirty="0">
                <a:solidFill>
                  <a:srgbClr val="000000"/>
                </a:solidFill>
              </a:rPr>
              <a:t>Esto se convierte en un problema importante en redes más grandes o con configuraciones más complejas.</a:t>
            </a:r>
          </a:p>
        </p:txBody>
      </p:sp>
      <p:pic>
        <p:nvPicPr>
          <p:cNvPr id="5" name="Picture 4">
            <a:extLst>
              <a:ext uri="{FF2B5EF4-FFF2-40B4-BE49-F238E27FC236}">
                <a16:creationId xmlns:a16="http://schemas.microsoft.com/office/drawing/2014/main" xmlns="" id="{5EC0350C-5F91-4D40-B715-92A8F3412B7D}"/>
              </a:ext>
            </a:extLst>
          </p:cNvPr>
          <p:cNvPicPr>
            <a:picLocks noChangeAspect="1"/>
          </p:cNvPicPr>
          <p:nvPr/>
        </p:nvPicPr>
        <p:blipFill>
          <a:blip r:embed="rId4"/>
          <a:stretch>
            <a:fillRect/>
          </a:stretch>
        </p:blipFill>
        <p:spPr>
          <a:xfrm>
            <a:off x="3805651" y="802404"/>
            <a:ext cx="4342217" cy="3887583"/>
          </a:xfrm>
          <a:prstGeom prst="rect">
            <a:avLst/>
          </a:prstGeom>
        </p:spPr>
      </p:pic>
    </p:spTree>
    <p:custDataLst>
      <p:tags r:id="rId1"/>
    </p:custDataLst>
    <p:extLst>
      <p:ext uri="{BB962C8B-B14F-4D97-AF65-F5344CB8AC3E}">
        <p14:creationId xmlns:p14="http://schemas.microsoft.com/office/powerpoint/2010/main" xmlns="" val="38261658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administración de configuración</a:t>
            </a:r>
            <a:r>
              <a:rPr lang="en-US" dirty="0"/>
              <a:t/>
            </a:r>
            <a:br>
              <a:rPr lang="en-US" dirty="0"/>
            </a:br>
            <a:r>
              <a:rPr lang="es-419" sz="2400"/>
              <a:t>Configuración de red tradicional</a:t>
            </a:r>
          </a:p>
        </p:txBody>
      </p:sp>
      <p:sp>
        <p:nvSpPr>
          <p:cNvPr id="4" name="Content Placeholder 3">
            <a:extLst>
              <a:ext uri="{FF2B5EF4-FFF2-40B4-BE49-F238E27FC236}">
                <a16:creationId xmlns:a16="http://schemas.microsoft.com/office/drawing/2014/main" xmlns="" id="{FD3CF204-9F76-1047-8815-9501C54429E4}"/>
              </a:ext>
            </a:extLst>
          </p:cNvPr>
          <p:cNvSpPr>
            <a:spLocks noGrp="1"/>
          </p:cNvSpPr>
          <p:nvPr>
            <p:ph idx="1"/>
          </p:nvPr>
        </p:nvSpPr>
        <p:spPr>
          <a:xfrm>
            <a:off x="474662" y="731837"/>
            <a:ext cx="3823018" cy="3689897"/>
          </a:xfrm>
        </p:spPr>
        <p:txBody>
          <a:bodyPr/>
          <a:lstStyle/>
          <a:p>
            <a:pPr marL="0" indent="0" algn="l" rtl="0"/>
            <a:r>
              <a:rPr lang="es-419" sz="1300" dirty="0">
                <a:solidFill>
                  <a:srgbClr val="000000"/>
                </a:solidFill>
              </a:rPr>
              <a:t>El Protocolo simple de administración de red (SNMP) permite a los administradores gestionar nodos en una red IP. Mediante una estación de administración de red (NMS), que se muestra en la figura siguiente, SNMP permite a los administradores de red supervisar y administrar el rendimiento de la red, buscar y resolver problemas de red y realizar consultas para estadísticas. Sin embargo, no se utiliza normalmente para la configuración debido a problemas de seguridad y dificultad en la implementación.</a:t>
            </a:r>
          </a:p>
          <a:p>
            <a:pPr marL="0" indent="0" algn="l" rtl="0"/>
            <a:r>
              <a:rPr lang="es-419" sz="1300" dirty="0">
                <a:solidFill>
                  <a:srgbClr val="000000"/>
                </a:solidFill>
              </a:rPr>
              <a:t>También puede usar las API para automatizar la implementación y administración de recursos de red. En lugar de configurar manualmente puertos, listas de acceso, </a:t>
            </a:r>
            <a:r>
              <a:rPr lang="es-419" sz="1300" dirty="0" err="1">
                <a:solidFill>
                  <a:srgbClr val="000000"/>
                </a:solidFill>
              </a:rPr>
              <a:t>QoS</a:t>
            </a:r>
            <a:r>
              <a:rPr lang="es-419" sz="1300" dirty="0">
                <a:solidFill>
                  <a:srgbClr val="000000"/>
                </a:solidFill>
              </a:rPr>
              <a:t> y políticas de equilibrio de carga, puede usar herramientas para automatizar las configuraciones. </a:t>
            </a:r>
          </a:p>
        </p:txBody>
      </p:sp>
      <p:pic>
        <p:nvPicPr>
          <p:cNvPr id="2" name="Picture 1">
            <a:extLst>
              <a:ext uri="{FF2B5EF4-FFF2-40B4-BE49-F238E27FC236}">
                <a16:creationId xmlns:a16="http://schemas.microsoft.com/office/drawing/2014/main" xmlns="" id="{426179A8-3C31-4D65-B6FC-4D82A4538680}"/>
              </a:ext>
            </a:extLst>
          </p:cNvPr>
          <p:cNvPicPr>
            <a:picLocks noChangeAspect="1"/>
          </p:cNvPicPr>
          <p:nvPr/>
        </p:nvPicPr>
        <p:blipFill>
          <a:blip r:embed="rId4"/>
          <a:stretch>
            <a:fillRect/>
          </a:stretch>
        </p:blipFill>
        <p:spPr>
          <a:xfrm>
            <a:off x="4351395" y="729538"/>
            <a:ext cx="4468755" cy="3694496"/>
          </a:xfrm>
          <a:prstGeom prst="rect">
            <a:avLst/>
          </a:prstGeom>
        </p:spPr>
      </p:pic>
    </p:spTree>
    <p:custDataLst>
      <p:tags r:id="rId1"/>
    </p:custDataLst>
    <p:extLst>
      <p:ext uri="{BB962C8B-B14F-4D97-AF65-F5344CB8AC3E}">
        <p14:creationId xmlns:p14="http://schemas.microsoft.com/office/powerpoint/2010/main" xmlns="" val="7583274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gestión de configuración</a:t>
            </a:r>
            <a:r>
              <a:rPr lang="en-US" dirty="0"/>
              <a:t/>
            </a:r>
            <a:br>
              <a:rPr lang="en-US" dirty="0"/>
            </a:br>
            <a:r>
              <a:rPr lang="es-419" sz="2400"/>
              <a:t>Automatización de redes</a:t>
            </a:r>
          </a:p>
        </p:txBody>
      </p:sp>
      <p:sp>
        <p:nvSpPr>
          <p:cNvPr id="5" name="Content Placeholder 4">
            <a:extLst>
              <a:ext uri="{FF2B5EF4-FFF2-40B4-BE49-F238E27FC236}">
                <a16:creationId xmlns:a16="http://schemas.microsoft.com/office/drawing/2014/main" xmlns="" id="{745782FC-08A4-8E48-B281-918A3DCF9D3C}"/>
              </a:ext>
            </a:extLst>
          </p:cNvPr>
          <p:cNvSpPr>
            <a:spLocks noGrp="1"/>
          </p:cNvSpPr>
          <p:nvPr>
            <p:ph idx="1"/>
          </p:nvPr>
        </p:nvSpPr>
        <p:spPr>
          <a:xfrm>
            <a:off x="474662" y="731837"/>
            <a:ext cx="4176360" cy="3689897"/>
          </a:xfrm>
        </p:spPr>
        <p:txBody>
          <a:bodyPr/>
          <a:lstStyle/>
          <a:p>
            <a:pPr marL="0" indent="0" algn="l" rtl="0"/>
            <a:r>
              <a:rPr lang="es-419" sz="1400" dirty="0">
                <a:solidFill>
                  <a:srgbClr val="000000"/>
                </a:solidFill>
              </a:rPr>
              <a:t>Nos estamos alejando rápidamente de un mundo en el que un administrador de red administra unas pocas docenas de dispositivos de red, a uno en el que están implementando y administrando cientos, miles e incluso decenas de miles de dispositivos de red complejos (tanto físicos como virtuales) con la ayuda de software. Esta transformación se está extendiendo rápidamente a todos los lugares de la red. </a:t>
            </a:r>
          </a:p>
          <a:p>
            <a:pPr marL="0" indent="0" algn="l" rtl="0"/>
            <a:endParaRPr lang="es-419" sz="1400" dirty="0">
              <a:solidFill>
                <a:srgbClr val="000000"/>
              </a:solidFill>
            </a:endParaRPr>
          </a:p>
          <a:p>
            <a:pPr marL="0" indent="0" algn="l" rtl="0"/>
            <a:r>
              <a:rPr lang="es-419" sz="1400" dirty="0">
                <a:solidFill>
                  <a:srgbClr val="000000"/>
                </a:solidFill>
              </a:rPr>
              <a:t>Existen métodos nuevos y diferentes para que los operadores de red supervisen, administren y configuren automáticamente la red. Como se muestra en la figura, estos incluyen protocolos y tecnologías como REST, Ansible, </a:t>
            </a:r>
            <a:r>
              <a:rPr lang="es-419" sz="1400" dirty="0" err="1">
                <a:solidFill>
                  <a:srgbClr val="000000"/>
                </a:solidFill>
              </a:rPr>
              <a:t>Puppet</a:t>
            </a:r>
            <a:r>
              <a:rPr lang="es-419" sz="1400" dirty="0">
                <a:solidFill>
                  <a:srgbClr val="000000"/>
                </a:solidFill>
              </a:rPr>
              <a:t>, Chef, Python, JSON, XML y más.</a:t>
            </a:r>
          </a:p>
        </p:txBody>
      </p:sp>
      <p:pic>
        <p:nvPicPr>
          <p:cNvPr id="7" name="Picture 6">
            <a:extLst>
              <a:ext uri="{FF2B5EF4-FFF2-40B4-BE49-F238E27FC236}">
                <a16:creationId xmlns:a16="http://schemas.microsoft.com/office/drawing/2014/main" xmlns="" id="{8D4D2202-8EF4-894F-815A-9E518FA138BD}"/>
              </a:ext>
            </a:extLst>
          </p:cNvPr>
          <p:cNvPicPr>
            <a:picLocks noChangeAspect="1"/>
          </p:cNvPicPr>
          <p:nvPr/>
        </p:nvPicPr>
        <p:blipFill>
          <a:blip r:embed="rId4"/>
          <a:stretch>
            <a:fillRect/>
          </a:stretch>
        </p:blipFill>
        <p:spPr>
          <a:xfrm>
            <a:off x="4718756" y="958850"/>
            <a:ext cx="3882848" cy="2966296"/>
          </a:xfrm>
          <a:prstGeom prst="rect">
            <a:avLst/>
          </a:prstGeom>
        </p:spPr>
      </p:pic>
    </p:spTree>
    <p:custDataLst>
      <p:tags r:id="rId1"/>
    </p:custDataLst>
    <p:extLst>
      <p:ext uri="{BB962C8B-B14F-4D97-AF65-F5344CB8AC3E}">
        <p14:creationId xmlns:p14="http://schemas.microsoft.com/office/powerpoint/2010/main" xmlns="" val="14500179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La clave es para autorización, si es necesario</a:t>
            </a:r>
            <a:r>
              <a:rPr lang="en-US" dirty="0"/>
              <a:t/>
            </a:r>
            <a:br>
              <a:rPr lang="en-US" dirty="0"/>
            </a:br>
            <a:r>
              <a:rPr lang="es-419" sz="2400"/>
              <a:t>Herramientas de administración de configuración</a:t>
            </a:r>
          </a:p>
        </p:txBody>
      </p:sp>
      <p:sp>
        <p:nvSpPr>
          <p:cNvPr id="4" name="Content Placeholder 3">
            <a:extLst>
              <a:ext uri="{FF2B5EF4-FFF2-40B4-BE49-F238E27FC236}">
                <a16:creationId xmlns:a16="http://schemas.microsoft.com/office/drawing/2014/main" xmlns="" id="{BAA55F8C-2E1D-8448-AA60-DCF849878E8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Las herramientas de administración de configuración utilizan las solicitudes de API RESTful para automatizar tareas y pueden escalar en miles de dispositivos. Estas son algunas características de la red que los administradores se benefician de la automatización:</a:t>
            </a:r>
          </a:p>
          <a:p>
            <a:pPr marL="415985" lvl="1" indent="-342900" rtl="0">
              <a:buFont typeface="Arial" panose="020B0604020202020204" pitchFamily="34" charset="0"/>
              <a:buChar char="•"/>
            </a:pPr>
            <a:r>
              <a:rPr lang="es-419">
                <a:solidFill>
                  <a:srgbClr val="000000"/>
                </a:solidFill>
              </a:rPr>
              <a:t>Control de versión de software</a:t>
            </a:r>
          </a:p>
          <a:p>
            <a:pPr marL="415985" lvl="1" indent="-342900" rtl="0">
              <a:buFont typeface="Arial" panose="020B0604020202020204" pitchFamily="34" charset="0"/>
              <a:buChar char="•"/>
            </a:pPr>
            <a:r>
              <a:rPr lang="es-419">
                <a:solidFill>
                  <a:srgbClr val="000000"/>
                </a:solidFill>
              </a:rPr>
              <a:t>Atributos del dispositivo, como nombres, direccionamiento y seguridad</a:t>
            </a:r>
          </a:p>
          <a:p>
            <a:pPr marL="415985" lvl="1" indent="-342900" rtl="0">
              <a:buFont typeface="Arial" panose="020B0604020202020204" pitchFamily="34" charset="0"/>
              <a:buChar char="•"/>
            </a:pPr>
            <a:r>
              <a:rPr lang="es-419">
                <a:solidFill>
                  <a:srgbClr val="000000"/>
                </a:solidFill>
              </a:rPr>
              <a:t>Configuración de protocolos</a:t>
            </a:r>
          </a:p>
          <a:p>
            <a:pPr marL="415985" lvl="1" indent="-342900" rtl="0">
              <a:buFont typeface="Arial" panose="020B0604020202020204" pitchFamily="34" charset="0"/>
              <a:buChar char="•"/>
            </a:pPr>
            <a:r>
              <a:rPr lang="es-419">
                <a:solidFill>
                  <a:srgbClr val="000000"/>
                </a:solidFill>
              </a:rPr>
              <a:t>Configuraciones de ACL</a:t>
            </a:r>
          </a:p>
          <a:p>
            <a:pPr marL="0" indent="0" algn="l" rtl="0"/>
            <a:r>
              <a:rPr lang="es-419" sz="1600">
                <a:solidFill>
                  <a:srgbClr val="000000"/>
                </a:solidFill>
              </a:rPr>
              <a:t>Las herramientas de gestión de la configuración suelen incluir automatización y orquestación. La automatización realiza automáticamente una tarea en un sistema. La orquestación organiza un conjunto de tareas automatizadas que dan como resultado un proceso de coordenadas o un flujo de trabajo.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6180186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administración de configuración</a:t>
            </a:r>
            <a:r>
              <a:rPr lang="en-US" dirty="0"/>
              <a:t/>
            </a:r>
            <a:br>
              <a:rPr lang="en-US" dirty="0"/>
            </a:br>
            <a:r>
              <a:rPr lang="es-419" sz="2400"/>
              <a:t> Herramientas de administración de configuración (Cont.)</a:t>
            </a:r>
          </a:p>
        </p:txBody>
      </p:sp>
      <p:sp>
        <p:nvSpPr>
          <p:cNvPr id="5" name="Content Placeholder 4">
            <a:extLst>
              <a:ext uri="{FF2B5EF4-FFF2-40B4-BE49-F238E27FC236}">
                <a16:creationId xmlns:a16="http://schemas.microsoft.com/office/drawing/2014/main" xmlns="" id="{F48FCB15-1F5F-5548-A251-5FD099A283ED}"/>
              </a:ext>
            </a:extLst>
          </p:cNvPr>
          <p:cNvSpPr>
            <a:spLocks noGrp="1"/>
          </p:cNvSpPr>
          <p:nvPr>
            <p:ph idx="1"/>
          </p:nvPr>
        </p:nvSpPr>
        <p:spPr>
          <a:xfrm>
            <a:off x="474662" y="731837"/>
            <a:ext cx="8280057" cy="2290763"/>
          </a:xfrm>
        </p:spPr>
        <p:txBody>
          <a:bodyPr/>
          <a:lstStyle/>
          <a:p>
            <a:pPr marL="0" indent="0" algn="l" rtl="0"/>
            <a:r>
              <a:rPr lang="es-419" sz="1600">
                <a:solidFill>
                  <a:srgbClr val="000000"/>
                </a:solidFill>
              </a:rPr>
              <a:t>Hay varias herramientas disponibles para facilitar la gestión de la configuración:</a:t>
            </a:r>
          </a:p>
          <a:p>
            <a:pPr marL="342900" indent="-342900" algn="l" rtl="0">
              <a:buFont typeface="Arial" panose="020B0604020202020204" pitchFamily="34" charset="0"/>
              <a:buChar char="•"/>
            </a:pPr>
            <a:r>
              <a:rPr lang="es-419" sz="1600">
                <a:solidFill>
                  <a:srgbClr val="000000"/>
                </a:solidFill>
              </a:rPr>
              <a:t>Ansible</a:t>
            </a:r>
          </a:p>
          <a:p>
            <a:pPr marL="342900" indent="-342900" algn="l" rtl="0">
              <a:buFont typeface="Arial" panose="020B0604020202020204" pitchFamily="34" charset="0"/>
              <a:buChar char="•"/>
            </a:pPr>
            <a:r>
              <a:rPr lang="es-419" sz="1600">
                <a:solidFill>
                  <a:srgbClr val="000000"/>
                </a:solidFill>
              </a:rPr>
              <a:t>Chef</a:t>
            </a:r>
          </a:p>
          <a:p>
            <a:pPr marL="342900" indent="-342900" algn="l" rtl="0">
              <a:buFont typeface="Arial" panose="020B0604020202020204" pitchFamily="34" charset="0"/>
              <a:buChar char="•"/>
            </a:pPr>
            <a:r>
              <a:rPr lang="es-419" sz="1600">
                <a:solidFill>
                  <a:srgbClr val="000000"/>
                </a:solidFill>
              </a:rPr>
              <a:t>Puppet</a:t>
            </a:r>
          </a:p>
          <a:p>
            <a:pPr marL="342900" indent="-342900" algn="l" rtl="0">
              <a:buFont typeface="Arial" panose="020B0604020202020204" pitchFamily="34" charset="0"/>
              <a:buChar char="•"/>
            </a:pPr>
            <a:r>
              <a:rPr lang="es-419" sz="1600">
                <a:solidFill>
                  <a:srgbClr val="000000"/>
                </a:solidFill>
              </a:rPr>
              <a:t>SaltStack</a:t>
            </a:r>
          </a:p>
          <a:p>
            <a:pPr marL="0" indent="0" algn="l" rtl="0"/>
            <a:r>
              <a:rPr lang="es-419" sz="1600">
                <a:solidFill>
                  <a:srgbClr val="000000"/>
                </a:solidFill>
              </a:rPr>
              <a:t>El objetivo de todas estas herramientas es reducir la complejidad y el tiempo que implica configurar y mantener una infraestructura de red a gran escala con cientos, incluso miles de dispositivos. Estas mismas herramientas también pueden beneficiar a redes más pequeñas.</a:t>
            </a:r>
          </a:p>
        </p:txBody>
      </p:sp>
      <p:pic>
        <p:nvPicPr>
          <p:cNvPr id="7" name="Picture 6">
            <a:extLst>
              <a:ext uri="{FF2B5EF4-FFF2-40B4-BE49-F238E27FC236}">
                <a16:creationId xmlns:a16="http://schemas.microsoft.com/office/drawing/2014/main" xmlns="" id="{8DBB445E-E2D0-A34A-AFE5-1DD92DA9076D}"/>
              </a:ext>
            </a:extLst>
          </p:cNvPr>
          <p:cNvPicPr>
            <a:picLocks noChangeAspect="1"/>
          </p:cNvPicPr>
          <p:nvPr/>
        </p:nvPicPr>
        <p:blipFill>
          <a:blip r:embed="rId4"/>
          <a:stretch>
            <a:fillRect/>
          </a:stretch>
        </p:blipFill>
        <p:spPr>
          <a:xfrm>
            <a:off x="1364961" y="3173588"/>
            <a:ext cx="6414078" cy="1048455"/>
          </a:xfrm>
          <a:prstGeom prst="rect">
            <a:avLst/>
          </a:prstGeom>
        </p:spPr>
      </p:pic>
    </p:spTree>
    <p:custDataLst>
      <p:tags r:id="rId1"/>
    </p:custDataLst>
    <p:extLst>
      <p:ext uri="{BB962C8B-B14F-4D97-AF65-F5344CB8AC3E}">
        <p14:creationId xmlns:p14="http://schemas.microsoft.com/office/powerpoint/2010/main" xmlns="" val="198202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Compare las herramientas de administración de configuración</a:t>
            </a:r>
            <a:r>
              <a:rPr lang="en-US" dirty="0"/>
              <a:t/>
            </a:r>
            <a:br>
              <a:rPr lang="en-US" dirty="0"/>
            </a:br>
            <a:r>
              <a:rPr lang="es-419" sz="2400"/>
              <a:t> Puppet, Chef, Ansible y SaltStack</a:t>
            </a:r>
          </a:p>
        </p:txBody>
      </p:sp>
      <p:sp>
        <p:nvSpPr>
          <p:cNvPr id="4" name="Content Placeholder 3">
            <a:extLst>
              <a:ext uri="{FF2B5EF4-FFF2-40B4-BE49-F238E27FC236}">
                <a16:creationId xmlns:a16="http://schemas.microsoft.com/office/drawing/2014/main" xmlns="" id="{A77FF710-856C-4244-98EB-E9F9DA32A9F4}"/>
              </a:ext>
            </a:extLst>
          </p:cNvPr>
          <p:cNvSpPr>
            <a:spLocks noGrp="1"/>
          </p:cNvSpPr>
          <p:nvPr>
            <p:ph idx="1"/>
          </p:nvPr>
        </p:nvSpPr>
        <p:spPr>
          <a:xfrm>
            <a:off x="474662" y="731838"/>
            <a:ext cx="8280057" cy="1130830"/>
          </a:xfrm>
        </p:spPr>
        <p:txBody>
          <a:bodyPr/>
          <a:lstStyle/>
          <a:p>
            <a:pPr marL="0" indent="0" algn="l" rtl="0"/>
            <a:r>
              <a:rPr lang="es-419" sz="1400" dirty="0">
                <a:solidFill>
                  <a:srgbClr val="000000"/>
                </a:solidFill>
              </a:rPr>
              <a:t>Ansible, Chef, </a:t>
            </a:r>
            <a:r>
              <a:rPr lang="es-419" sz="1400" dirty="0" err="1">
                <a:solidFill>
                  <a:srgbClr val="000000"/>
                </a:solidFill>
              </a:rPr>
              <a:t>Puppet</a:t>
            </a:r>
            <a:r>
              <a:rPr lang="es-419" sz="1400" dirty="0">
                <a:solidFill>
                  <a:srgbClr val="000000"/>
                </a:solidFill>
              </a:rPr>
              <a:t> y </a:t>
            </a:r>
            <a:r>
              <a:rPr lang="es-419" sz="1400" dirty="0" err="1">
                <a:solidFill>
                  <a:srgbClr val="000000"/>
                </a:solidFill>
              </a:rPr>
              <a:t>SaltStack</a:t>
            </a:r>
            <a:r>
              <a:rPr lang="es-419" sz="1400" dirty="0">
                <a:solidFill>
                  <a:srgbClr val="000000"/>
                </a:solidFill>
              </a:rPr>
              <a:t> vienen con documentación de API para configurar solicitudes de API </a:t>
            </a:r>
            <a:r>
              <a:rPr lang="es-419" sz="1400" dirty="0" err="1">
                <a:solidFill>
                  <a:srgbClr val="000000"/>
                </a:solidFill>
              </a:rPr>
              <a:t>RESTful</a:t>
            </a:r>
            <a:r>
              <a:rPr lang="es-419" sz="1400" dirty="0">
                <a:solidFill>
                  <a:srgbClr val="000000"/>
                </a:solidFill>
              </a:rPr>
              <a:t>. Todos ellos admiten JSON y YAML, así como otros formatos de datos. En la tabla siguiente se muestra un resumen de una comparación de las principales características de las herramientas de administración de configuración de Ansible, </a:t>
            </a:r>
            <a:r>
              <a:rPr lang="es-419" sz="1400" dirty="0" err="1">
                <a:solidFill>
                  <a:srgbClr val="000000"/>
                </a:solidFill>
              </a:rPr>
              <a:t>Puppet</a:t>
            </a:r>
            <a:r>
              <a:rPr lang="es-419" sz="1400" dirty="0">
                <a:solidFill>
                  <a:srgbClr val="000000"/>
                </a:solidFill>
              </a:rPr>
              <a:t>, Chef y </a:t>
            </a:r>
            <a:r>
              <a:rPr lang="es-419" sz="1400" dirty="0" err="1">
                <a:solidFill>
                  <a:srgbClr val="000000"/>
                </a:solidFill>
              </a:rPr>
              <a:t>SaltStack</a:t>
            </a:r>
            <a:r>
              <a:rPr lang="es-419" sz="1400" dirty="0">
                <a:solidFill>
                  <a:srgbClr val="000000"/>
                </a:solidFill>
              </a:rPr>
              <a:t>.</a:t>
            </a:r>
          </a:p>
        </p:txBody>
      </p:sp>
      <p:graphicFrame>
        <p:nvGraphicFramePr>
          <p:cNvPr id="6" name="Table 5">
            <a:extLst>
              <a:ext uri="{FF2B5EF4-FFF2-40B4-BE49-F238E27FC236}">
                <a16:creationId xmlns:a16="http://schemas.microsoft.com/office/drawing/2014/main" xmlns="" id="{62C40D5B-2500-714A-AD3B-1752EF411A16}"/>
              </a:ext>
            </a:extLst>
          </p:cNvPr>
          <p:cNvGraphicFramePr>
            <a:graphicFrameLocks noGrp="1"/>
          </p:cNvGraphicFramePr>
          <p:nvPr>
            <p:extLst>
              <p:ext uri="{D42A27DB-BD31-4B8C-83A1-F6EECF244321}">
                <p14:modId xmlns:p14="http://schemas.microsoft.com/office/powerpoint/2010/main" xmlns="" val="2545086351"/>
              </p:ext>
            </p:extLst>
          </p:nvPr>
        </p:nvGraphicFramePr>
        <p:xfrm>
          <a:off x="389280" y="1939572"/>
          <a:ext cx="7956205" cy="2885440"/>
        </p:xfrm>
        <a:graphic>
          <a:graphicData uri="http://schemas.openxmlformats.org/drawingml/2006/table">
            <a:tbl>
              <a:tblPr firstRow="1" bandRow="1">
                <a:tableStyleId>{5C22544A-7EE6-4342-B048-85BDC9FD1C3A}</a:tableStyleId>
              </a:tblPr>
              <a:tblGrid>
                <a:gridCol w="1699164">
                  <a:extLst>
                    <a:ext uri="{9D8B030D-6E8A-4147-A177-3AD203B41FA5}">
                      <a16:colId xmlns:a16="http://schemas.microsoft.com/office/drawing/2014/main" xmlns="" val="284862409"/>
                    </a:ext>
                  </a:extLst>
                </a:gridCol>
                <a:gridCol w="1483318">
                  <a:extLst>
                    <a:ext uri="{9D8B030D-6E8A-4147-A177-3AD203B41FA5}">
                      <a16:colId xmlns:a16="http://schemas.microsoft.com/office/drawing/2014/main" xmlns="" val="2609531391"/>
                    </a:ext>
                  </a:extLst>
                </a:gridCol>
                <a:gridCol w="1591241">
                  <a:extLst>
                    <a:ext uri="{9D8B030D-6E8A-4147-A177-3AD203B41FA5}">
                      <a16:colId xmlns:a16="http://schemas.microsoft.com/office/drawing/2014/main" xmlns="" val="3913651396"/>
                    </a:ext>
                  </a:extLst>
                </a:gridCol>
                <a:gridCol w="1591241">
                  <a:extLst>
                    <a:ext uri="{9D8B030D-6E8A-4147-A177-3AD203B41FA5}">
                      <a16:colId xmlns:a16="http://schemas.microsoft.com/office/drawing/2014/main" xmlns="" val="1443001328"/>
                    </a:ext>
                  </a:extLst>
                </a:gridCol>
                <a:gridCol w="1591241">
                  <a:extLst>
                    <a:ext uri="{9D8B030D-6E8A-4147-A177-3AD203B41FA5}">
                      <a16:colId xmlns:a16="http://schemas.microsoft.com/office/drawing/2014/main" xmlns="" val="2727984988"/>
                    </a:ext>
                  </a:extLst>
                </a:gridCol>
              </a:tblGrid>
              <a:tr h="370840">
                <a:tc>
                  <a:txBody>
                    <a:bodyPr/>
                    <a:lstStyle/>
                    <a:p>
                      <a:pPr algn="l" rtl="0" fontAlgn="ctr"/>
                      <a:r>
                        <a:rPr lang="es-419">
                          <a:effectLst/>
                        </a:rPr>
                        <a:t>Característica</a:t>
                      </a:r>
                    </a:p>
                  </a:txBody>
                  <a:tcPr marL="47625" marR="47625" marT="47625" marB="47625" anchor="ctr"/>
                </a:tc>
                <a:tc>
                  <a:txBody>
                    <a:bodyPr/>
                    <a:lstStyle/>
                    <a:p>
                      <a:pPr algn="l" rtl="0" fontAlgn="ctr"/>
                      <a:r>
                        <a:rPr lang="es-419">
                          <a:effectLst/>
                        </a:rPr>
                        <a:t>Ansible</a:t>
                      </a:r>
                    </a:p>
                  </a:txBody>
                  <a:tcPr marL="47625" marR="47625" marT="47625" marB="47625" anchor="ctr"/>
                </a:tc>
                <a:tc>
                  <a:txBody>
                    <a:bodyPr/>
                    <a:lstStyle/>
                    <a:p>
                      <a:pPr algn="l" rtl="0" fontAlgn="ctr"/>
                      <a:r>
                        <a:rPr lang="es-419">
                          <a:effectLst/>
                        </a:rPr>
                        <a:t>Chef</a:t>
                      </a:r>
                    </a:p>
                  </a:txBody>
                  <a:tcPr marL="47625" marR="47625" marT="47625" marB="47625" anchor="ctr"/>
                </a:tc>
                <a:tc>
                  <a:txBody>
                    <a:bodyPr/>
                    <a:lstStyle/>
                    <a:p>
                      <a:pPr algn="l" rtl="0" fontAlgn="ctr"/>
                      <a:r>
                        <a:rPr lang="es-419">
                          <a:effectLst/>
                        </a:rPr>
                        <a:t>Puppet</a:t>
                      </a:r>
                    </a:p>
                  </a:txBody>
                  <a:tcPr marL="47625" marR="47625" marT="47625" marB="47625" anchor="ctr"/>
                </a:tc>
                <a:tc>
                  <a:txBody>
                    <a:bodyPr/>
                    <a:lstStyle/>
                    <a:p>
                      <a:pPr algn="l" rtl="0" fontAlgn="ctr"/>
                      <a:r>
                        <a:rPr lang="es-419">
                          <a:effectLst/>
                        </a:rPr>
                        <a:t>SaltStack</a:t>
                      </a:r>
                    </a:p>
                  </a:txBody>
                  <a:tcPr marL="47625" marR="47625" marT="47625" marB="47625" anchor="ctr"/>
                </a:tc>
                <a:extLst>
                  <a:ext uri="{0D108BD9-81ED-4DB2-BD59-A6C34878D82A}">
                    <a16:rowId xmlns:a16="http://schemas.microsoft.com/office/drawing/2014/main" xmlns="" val="3926896049"/>
                  </a:ext>
                </a:extLst>
              </a:tr>
              <a:tr h="370840">
                <a:tc>
                  <a:txBody>
                    <a:bodyPr/>
                    <a:lstStyle/>
                    <a:p>
                      <a:pPr rtl="0" fontAlgn="ctr"/>
                      <a:r>
                        <a:rPr lang="es-419" b="1">
                          <a:solidFill>
                            <a:schemeClr val="bg1"/>
                          </a:solidFill>
                          <a:effectLst/>
                        </a:rPr>
                        <a:t>Lenguaje de programación</a:t>
                      </a:r>
                    </a:p>
                  </a:txBody>
                  <a:tcPr marL="47625" marR="47625" marT="47625" marB="47625" anchor="ctr">
                    <a:solidFill>
                      <a:schemeClr val="accent1"/>
                    </a:solidFill>
                  </a:tcPr>
                </a:tc>
                <a:tc>
                  <a:txBody>
                    <a:bodyPr/>
                    <a:lstStyle/>
                    <a:p>
                      <a:pPr rtl="0" fontAlgn="ctr"/>
                      <a:r>
                        <a:rPr lang="es-419" b="0">
                          <a:effectLst/>
                        </a:rPr>
                        <a:t>Python + YAML</a:t>
                      </a:r>
                    </a:p>
                  </a:txBody>
                  <a:tcPr marL="47625" marR="47625" marT="47625" marB="47625" anchor="ctr"/>
                </a:tc>
                <a:tc>
                  <a:txBody>
                    <a:bodyPr/>
                    <a:lstStyle/>
                    <a:p>
                      <a:pPr rtl="0" fontAlgn="ctr"/>
                      <a:r>
                        <a:rPr lang="es-419" b="0">
                          <a:effectLst/>
                        </a:rPr>
                        <a:t>Ruby</a:t>
                      </a:r>
                    </a:p>
                  </a:txBody>
                  <a:tcPr marL="47625" marR="47625" marT="47625" marB="47625" anchor="ctr"/>
                </a:tc>
                <a:tc>
                  <a:txBody>
                    <a:bodyPr/>
                    <a:lstStyle/>
                    <a:p>
                      <a:pPr rtl="0" fontAlgn="ctr"/>
                      <a:r>
                        <a:rPr lang="es-419" b="0">
                          <a:effectLst/>
                        </a:rPr>
                        <a:t>Ruby</a:t>
                      </a:r>
                    </a:p>
                  </a:txBody>
                  <a:tcPr marL="47625" marR="47625" marT="47625" marB="47625" anchor="ctr"/>
                </a:tc>
                <a:tc>
                  <a:txBody>
                    <a:bodyPr/>
                    <a:lstStyle/>
                    <a:p>
                      <a:pPr rtl="0" fontAlgn="ctr"/>
                      <a:r>
                        <a:rPr lang="es-419" b="0">
                          <a:effectLst/>
                        </a:rPr>
                        <a:t>Python</a:t>
                      </a:r>
                    </a:p>
                  </a:txBody>
                  <a:tcPr marL="47625" marR="47625" marT="47625" marB="47625" anchor="ctr"/>
                </a:tc>
                <a:extLst>
                  <a:ext uri="{0D108BD9-81ED-4DB2-BD59-A6C34878D82A}">
                    <a16:rowId xmlns:a16="http://schemas.microsoft.com/office/drawing/2014/main" xmlns="" val="1590977119"/>
                  </a:ext>
                </a:extLst>
              </a:tr>
              <a:tr h="370840">
                <a:tc>
                  <a:txBody>
                    <a:bodyPr/>
                    <a:lstStyle/>
                    <a:p>
                      <a:pPr rtl="0" fontAlgn="ctr"/>
                      <a:r>
                        <a:rPr lang="es-419" b="1">
                          <a:solidFill>
                            <a:schemeClr val="bg1"/>
                          </a:solidFill>
                          <a:effectLst/>
                        </a:rPr>
                        <a:t>¿Basado en agentes o sin agente?</a:t>
                      </a:r>
                    </a:p>
                  </a:txBody>
                  <a:tcPr marL="47625" marR="47625" marT="47625" marB="47625" anchor="ctr">
                    <a:solidFill>
                      <a:schemeClr val="accent1"/>
                    </a:solidFill>
                  </a:tcPr>
                </a:tc>
                <a:tc>
                  <a:txBody>
                    <a:bodyPr/>
                    <a:lstStyle/>
                    <a:p>
                      <a:pPr rtl="0" fontAlgn="ctr"/>
                      <a:r>
                        <a:rPr lang="es-419" b="0">
                          <a:effectLst/>
                        </a:rPr>
                        <a:t>Sin agente</a:t>
                      </a:r>
                    </a:p>
                  </a:txBody>
                  <a:tcPr marL="47625" marR="47625" marT="47625" marB="47625" anchor="ctr"/>
                </a:tc>
                <a:tc>
                  <a:txBody>
                    <a:bodyPr/>
                    <a:lstStyle/>
                    <a:p>
                      <a:pPr rtl="0" fontAlgn="ctr"/>
                      <a:r>
                        <a:rPr lang="es-419" b="0">
                          <a:effectLst/>
                        </a:rPr>
                        <a:t>Basado en agentes</a:t>
                      </a:r>
                    </a:p>
                  </a:txBody>
                  <a:tcPr marL="47625" marR="47625" marT="47625" marB="47625" anchor="ctr"/>
                </a:tc>
                <a:tc>
                  <a:txBody>
                    <a:bodyPr/>
                    <a:lstStyle/>
                    <a:p>
                      <a:pPr rtl="0" fontAlgn="ctr"/>
                      <a:r>
                        <a:rPr lang="es-419" b="0" dirty="0">
                          <a:effectLst/>
                        </a:rPr>
                        <a:t>Soporta ambos</a:t>
                      </a:r>
                    </a:p>
                  </a:txBody>
                  <a:tcPr marL="47625" marR="47625" marT="47625" marB="47625" anchor="ctr"/>
                </a:tc>
                <a:tc>
                  <a:txBody>
                    <a:bodyPr/>
                    <a:lstStyle/>
                    <a:p>
                      <a:pPr rtl="0" fontAlgn="ctr"/>
                      <a:r>
                        <a:rPr lang="es-419" b="0">
                          <a:effectLst/>
                        </a:rPr>
                        <a:t>Soporta ambos</a:t>
                      </a:r>
                    </a:p>
                  </a:txBody>
                  <a:tcPr marL="47625" marR="47625" marT="47625" marB="47625" anchor="ctr"/>
                </a:tc>
                <a:extLst>
                  <a:ext uri="{0D108BD9-81ED-4DB2-BD59-A6C34878D82A}">
                    <a16:rowId xmlns:a16="http://schemas.microsoft.com/office/drawing/2014/main" xmlns="" val="148363067"/>
                  </a:ext>
                </a:extLst>
              </a:tr>
              <a:tr h="370840">
                <a:tc>
                  <a:txBody>
                    <a:bodyPr/>
                    <a:lstStyle/>
                    <a:p>
                      <a:pPr rtl="0" fontAlgn="ctr"/>
                      <a:r>
                        <a:rPr lang="es-419" b="1">
                          <a:solidFill>
                            <a:schemeClr val="bg1"/>
                          </a:solidFill>
                          <a:effectLst/>
                        </a:rPr>
                        <a:t>¿Cómo se administran los dispositivos?</a:t>
                      </a:r>
                    </a:p>
                  </a:txBody>
                  <a:tcPr marL="47625" marR="47625" marT="47625" marB="47625" anchor="ctr">
                    <a:solidFill>
                      <a:schemeClr val="accent1"/>
                    </a:solidFill>
                  </a:tcPr>
                </a:tc>
                <a:tc>
                  <a:txBody>
                    <a:bodyPr/>
                    <a:lstStyle/>
                    <a:p>
                      <a:pPr rtl="0" fontAlgn="ctr"/>
                      <a:r>
                        <a:rPr lang="es-419" b="0">
                          <a:effectLst/>
                        </a:rPr>
                        <a:t>Cualquier dispositivo puede ser "controlador"</a:t>
                      </a:r>
                    </a:p>
                  </a:txBody>
                  <a:tcPr marL="47625" marR="47625" marT="47625" marB="47625" anchor="ctr"/>
                </a:tc>
                <a:tc>
                  <a:txBody>
                    <a:bodyPr/>
                    <a:lstStyle/>
                    <a:p>
                      <a:pPr rtl="0" fontAlgn="ctr"/>
                      <a:r>
                        <a:rPr lang="es-419" b="0">
                          <a:effectLst/>
                        </a:rPr>
                        <a:t>Chef Master</a:t>
                      </a:r>
                    </a:p>
                  </a:txBody>
                  <a:tcPr marL="47625" marR="47625" marT="47625" marB="47625" anchor="ctr"/>
                </a:tc>
                <a:tc>
                  <a:txBody>
                    <a:bodyPr/>
                    <a:lstStyle/>
                    <a:p>
                      <a:pPr rtl="0" fontAlgn="ctr"/>
                      <a:r>
                        <a:rPr lang="es-419" b="0">
                          <a:effectLst/>
                        </a:rPr>
                        <a:t>Puppet Master</a:t>
                      </a:r>
                    </a:p>
                  </a:txBody>
                  <a:tcPr marL="47625" marR="47625" marT="47625" marB="47625" anchor="ctr"/>
                </a:tc>
                <a:tc>
                  <a:txBody>
                    <a:bodyPr/>
                    <a:lstStyle/>
                    <a:p>
                      <a:pPr rtl="0" fontAlgn="ctr"/>
                      <a:r>
                        <a:rPr lang="es-419" b="0">
                          <a:effectLst/>
                        </a:rPr>
                        <a:t>Salt Master</a:t>
                      </a:r>
                    </a:p>
                  </a:txBody>
                  <a:tcPr marL="47625" marR="47625" marT="47625" marB="47625" anchor="ctr"/>
                </a:tc>
                <a:extLst>
                  <a:ext uri="{0D108BD9-81ED-4DB2-BD59-A6C34878D82A}">
                    <a16:rowId xmlns:a16="http://schemas.microsoft.com/office/drawing/2014/main" xmlns="" val="605966880"/>
                  </a:ext>
                </a:extLst>
              </a:tr>
              <a:tr h="370840">
                <a:tc>
                  <a:txBody>
                    <a:bodyPr/>
                    <a:lstStyle/>
                    <a:p>
                      <a:pPr rtl="0" fontAlgn="ctr"/>
                      <a:r>
                        <a:rPr lang="es-419" b="1">
                          <a:solidFill>
                            <a:schemeClr val="bg1"/>
                          </a:solidFill>
                          <a:effectLst/>
                        </a:rPr>
                        <a:t>¿Qué crea la herramienta?</a:t>
                      </a:r>
                    </a:p>
                  </a:txBody>
                  <a:tcPr marL="47625" marR="47625" marT="47625" marB="47625" anchor="ctr">
                    <a:solidFill>
                      <a:schemeClr val="accent1"/>
                    </a:solidFill>
                  </a:tcPr>
                </a:tc>
                <a:tc>
                  <a:txBody>
                    <a:bodyPr/>
                    <a:lstStyle/>
                    <a:p>
                      <a:pPr rtl="0" fontAlgn="ctr"/>
                      <a:r>
                        <a:rPr lang="es-419" b="0">
                          <a:effectLst/>
                        </a:rPr>
                        <a:t>Cuaderno de estrategias</a:t>
                      </a:r>
                    </a:p>
                  </a:txBody>
                  <a:tcPr marL="47625" marR="47625" marT="47625" marB="47625" anchor="ctr"/>
                </a:tc>
                <a:tc>
                  <a:txBody>
                    <a:bodyPr/>
                    <a:lstStyle/>
                    <a:p>
                      <a:pPr rtl="0" fontAlgn="ctr"/>
                      <a:r>
                        <a:rPr lang="es-419" b="0">
                          <a:effectLst/>
                        </a:rPr>
                        <a:t>Cookbook</a:t>
                      </a:r>
                    </a:p>
                  </a:txBody>
                  <a:tcPr marL="47625" marR="47625" marT="47625" marB="47625" anchor="ctr"/>
                </a:tc>
                <a:tc>
                  <a:txBody>
                    <a:bodyPr/>
                    <a:lstStyle/>
                    <a:p>
                      <a:pPr rtl="0" fontAlgn="ctr"/>
                      <a:r>
                        <a:rPr lang="es-419" b="0">
                          <a:effectLst/>
                        </a:rPr>
                        <a:t>Manifesto</a:t>
                      </a:r>
                    </a:p>
                  </a:txBody>
                  <a:tcPr marL="47625" marR="47625" marT="47625" marB="47625" anchor="ctr"/>
                </a:tc>
                <a:tc>
                  <a:txBody>
                    <a:bodyPr/>
                    <a:lstStyle/>
                    <a:p>
                      <a:pPr rtl="0" fontAlgn="ctr"/>
                      <a:r>
                        <a:rPr lang="es-419" b="0" dirty="0">
                          <a:effectLst/>
                        </a:rPr>
                        <a:t>Pilar</a:t>
                      </a:r>
                    </a:p>
                  </a:txBody>
                  <a:tcPr marL="47625" marR="47625" marT="47625" marB="47625" anchor="ctr"/>
                </a:tc>
                <a:extLst>
                  <a:ext uri="{0D108BD9-81ED-4DB2-BD59-A6C34878D82A}">
                    <a16:rowId xmlns:a16="http://schemas.microsoft.com/office/drawing/2014/main" xmlns="" val="698735648"/>
                  </a:ext>
                </a:extLst>
              </a:tr>
            </a:tbl>
          </a:graphicData>
        </a:graphic>
      </p:graphicFrame>
    </p:spTree>
    <p:custDataLst>
      <p:tags r:id="rId1"/>
    </p:custDataLst>
    <p:extLst>
      <p:ext uri="{BB962C8B-B14F-4D97-AF65-F5344CB8AC3E}">
        <p14:creationId xmlns:p14="http://schemas.microsoft.com/office/powerpoint/2010/main" xmlns="" val="38725540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Descripción general de la automatización</a:t>
            </a:r>
            <a:r>
              <a:rPr lang="en-US" dirty="0"/>
              <a:t/>
            </a:r>
            <a:br>
              <a:rPr lang="en-US" dirty="0"/>
            </a:br>
            <a:r>
              <a:rPr lang="es-419" sz="2400"/>
              <a:t>El aumento de la automatización</a:t>
            </a:r>
          </a:p>
        </p:txBody>
      </p:sp>
      <p:sp>
        <p:nvSpPr>
          <p:cNvPr id="5" name="Content Placeholder 4">
            <a:extLst>
              <a:ext uri="{FF2B5EF4-FFF2-40B4-BE49-F238E27FC236}">
                <a16:creationId xmlns:a16="http://schemas.microsoft.com/office/drawing/2014/main" xmlns="" id="{064B4138-EC20-D240-A2A9-7657CF9D1A9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Estos son algunos de los beneficios de la automatización:</a:t>
            </a:r>
          </a:p>
          <a:p>
            <a:pPr marL="342900" indent="-342900" algn="l" rtl="0">
              <a:buFont typeface="Arial" panose="020B0604020202020204" pitchFamily="34" charset="0"/>
              <a:buChar char="•"/>
            </a:pPr>
            <a:r>
              <a:rPr lang="es-419" sz="1600">
                <a:solidFill>
                  <a:srgbClr val="000000"/>
                </a:solidFill>
              </a:rPr>
              <a:t>Las máquinas pueden trabajar las 24 horas sin interrupciones, por ende brindan una mayor producción.</a:t>
            </a:r>
          </a:p>
          <a:p>
            <a:pPr marL="342900" indent="-342900" algn="l" rtl="0">
              <a:buFont typeface="Arial" panose="020B0604020202020204" pitchFamily="34" charset="0"/>
              <a:buChar char="•"/>
            </a:pPr>
            <a:r>
              <a:rPr lang="es-419" sz="1600">
                <a:solidFill>
                  <a:srgbClr val="000000"/>
                </a:solidFill>
              </a:rPr>
              <a:t>Las máquinas proporcionan un resultado más uniforme.</a:t>
            </a:r>
          </a:p>
          <a:p>
            <a:pPr marL="342900" indent="-342900" algn="l" rtl="0">
              <a:buFont typeface="Arial" panose="020B0604020202020204" pitchFamily="34" charset="0"/>
              <a:buChar char="•"/>
            </a:pPr>
            <a:r>
              <a:rPr lang="es-419" sz="1600">
                <a:solidFill>
                  <a:srgbClr val="000000"/>
                </a:solidFill>
              </a:rPr>
              <a:t>La automatización permite la recolección de grandes cantidades de datos, los cuales pueden analizarse rápidamente, para proporcionar información que guíe un evento o proceso.</a:t>
            </a:r>
          </a:p>
          <a:p>
            <a:pPr marL="342900" indent="-342900" algn="l" rtl="0">
              <a:buFont typeface="Arial" panose="020B0604020202020204" pitchFamily="34" charset="0"/>
              <a:buChar char="•"/>
            </a:pPr>
            <a:r>
              <a:rPr lang="es-419" sz="1600">
                <a:solidFill>
                  <a:srgbClr val="000000"/>
                </a:solidFill>
              </a:rPr>
              <a:t>Los robots se utilizan en condiciones peligrosas como la minería, la lucha contra incendios y la limpieza de accidentes industriales. Esto reduce el riesgo para las personas.</a:t>
            </a:r>
          </a:p>
          <a:p>
            <a:pPr marL="342900" indent="-342900" algn="l" rtl="0">
              <a:buFont typeface="Arial" panose="020B0604020202020204" pitchFamily="34" charset="0"/>
              <a:buChar char="•"/>
            </a:pPr>
            <a:r>
              <a:rPr lang="es-419" sz="1600">
                <a:solidFill>
                  <a:srgbClr val="000000"/>
                </a:solidFill>
              </a:rPr>
              <a:t>Bajo ciertas circunstancias, los dispositivos inteligentes pueden alterar su uso de energía, realizar diagnósticos médicos y mejorar la conducción de los automóviles para que sea más segura.</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8963271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14.6 IBN y Cisco DNA Center</a:t>
            </a:r>
          </a:p>
        </p:txBody>
      </p:sp>
    </p:spTree>
    <p:custDataLst>
      <p:tags r:id="rId1"/>
    </p:custDataLst>
    <p:extLst>
      <p:ext uri="{BB962C8B-B14F-4D97-AF65-F5344CB8AC3E}">
        <p14:creationId xmlns:p14="http://schemas.microsoft.com/office/powerpoint/2010/main" xmlns="" val="299731308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 Descripción general de redes basadas en intención</a:t>
            </a:r>
          </a:p>
        </p:txBody>
      </p:sp>
      <p:sp>
        <p:nvSpPr>
          <p:cNvPr id="4" name="Content Placeholder 3">
            <a:extLst>
              <a:ext uri="{FF2B5EF4-FFF2-40B4-BE49-F238E27FC236}">
                <a16:creationId xmlns:a16="http://schemas.microsoft.com/office/drawing/2014/main" xmlns="" id="{C1323E2F-F00D-A34C-B57B-E5DD5B237DA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IBN es el modelo de industria emergente para la próxima generación de redes. IBN se basa en las redes definidas por software (SDN), transformando un enfoque manual y centrado en el hardware para diseñar y operar redes en uno que esté centrado en el software y totalmente automatizado.</a:t>
            </a:r>
          </a:p>
          <a:p>
            <a:pPr marL="342900" indent="-342900" algn="l" rtl="0">
              <a:buFont typeface="Arial" panose="020B0604020202020204" pitchFamily="34" charset="0"/>
              <a:buChar char="•"/>
            </a:pPr>
            <a:r>
              <a:rPr lang="es-419" sz="1600">
                <a:solidFill>
                  <a:srgbClr val="000000"/>
                </a:solidFill>
              </a:rPr>
              <a:t>Los objetivos comerciales de la red se expresan como intenciones. IBN captura la intención comercial y utiliza análisis, aprendizaje automático y automatización para alinear la red de forma continua y dinámica a medida que cambian las necesidades comerciales.</a:t>
            </a:r>
          </a:p>
          <a:p>
            <a:pPr marL="342900" indent="-342900" algn="l" rtl="0">
              <a:buFont typeface="Arial" panose="020B0604020202020204" pitchFamily="34" charset="0"/>
              <a:buChar char="•"/>
            </a:pPr>
            <a:r>
              <a:rPr lang="es-419" sz="1600">
                <a:solidFill>
                  <a:srgbClr val="000000"/>
                </a:solidFill>
              </a:rPr>
              <a:t>IBN captura y traduce la intención empresarial en políticas de red que se pueden automatizar y aplicar de forma coherente en toda la red.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9605981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 </a:t>
            </a:r>
            <a:r>
              <a:rPr lang="en-US" dirty="0"/>
              <a:t/>
            </a:r>
            <a:br>
              <a:rPr lang="en-US" dirty="0"/>
            </a:br>
            <a:r>
              <a:rPr lang="es-419" sz="2400"/>
              <a:t>Descripción general de redes basadas en intención</a:t>
            </a:r>
          </a:p>
        </p:txBody>
      </p:sp>
      <p:sp>
        <p:nvSpPr>
          <p:cNvPr id="5" name="Content Placeholder 4">
            <a:extLst>
              <a:ext uri="{FF2B5EF4-FFF2-40B4-BE49-F238E27FC236}">
                <a16:creationId xmlns:a16="http://schemas.microsoft.com/office/drawing/2014/main" xmlns="" id="{D6584C8C-266D-0B4E-BF81-9574C890AF3D}"/>
              </a:ext>
            </a:extLst>
          </p:cNvPr>
          <p:cNvSpPr>
            <a:spLocks noGrp="1"/>
          </p:cNvSpPr>
          <p:nvPr>
            <p:ph idx="1"/>
          </p:nvPr>
        </p:nvSpPr>
        <p:spPr>
          <a:xfrm>
            <a:off x="474662" y="767644"/>
            <a:ext cx="8280057" cy="829278"/>
          </a:xfrm>
        </p:spPr>
        <p:txBody>
          <a:bodyPr/>
          <a:lstStyle/>
          <a:p>
            <a:pPr marL="0" indent="0" algn="l" rtl="0"/>
            <a:r>
              <a:rPr lang="es-419" sz="1600">
                <a:solidFill>
                  <a:srgbClr val="000000"/>
                </a:solidFill>
              </a:rPr>
              <a:t>Cisco considera que IBN tiene tres funciones esenciales: traducción, activación y seguridad. Estas funciones interactúan con la infraestructura física y virtual subyacente, como se muestra en la figura.</a:t>
            </a:r>
          </a:p>
        </p:txBody>
      </p:sp>
      <p:sp>
        <p:nvSpPr>
          <p:cNvPr id="8" name="TextBox 7">
            <a:extLst>
              <a:ext uri="{FF2B5EF4-FFF2-40B4-BE49-F238E27FC236}">
                <a16:creationId xmlns:a16="http://schemas.microsoft.com/office/drawing/2014/main" xmlns="" id="{8B5B4C89-C207-CF41-B020-11ABD36A567A}"/>
              </a:ext>
            </a:extLst>
          </p:cNvPr>
          <p:cNvSpPr txBox="1"/>
          <p:nvPr/>
        </p:nvSpPr>
        <p:spPr>
          <a:xfrm>
            <a:off x="474662" y="1685292"/>
            <a:ext cx="4334405" cy="3108543"/>
          </a:xfrm>
          <a:prstGeom prst="rect">
            <a:avLst/>
          </a:prstGeom>
          <a:noFill/>
        </p:spPr>
        <p:txBody>
          <a:bodyPr wrap="square" rtlCol="0">
            <a:spAutoFit/>
          </a:bodyPr>
          <a:lstStyle/>
          <a:p>
            <a:pPr rtl="0"/>
            <a:r>
              <a:rPr lang="es-419" sz="1400" b="1">
                <a:solidFill>
                  <a:srgbClr val="000000"/>
                </a:solidFill>
                <a:latin typeface="+mn-lt"/>
              </a:rPr>
              <a:t>Traducción:</a:t>
            </a:r>
            <a:r>
              <a:rPr lang="es-419" sz="1400">
                <a:solidFill>
                  <a:srgbClr val="000000"/>
                </a:solidFill>
                <a:latin typeface="+mn-lt"/>
              </a:rPr>
              <a:t>-La función de traducción permite al administrador de la red expresar el comportamiento de red esperado que mejor respaldará la intención comercial.</a:t>
            </a:r>
          </a:p>
          <a:p>
            <a:pPr rtl="0"/>
            <a:r>
              <a:rPr lang="es-419" sz="1400" b="1">
                <a:solidFill>
                  <a:srgbClr val="000000"/>
                </a:solidFill>
                <a:latin typeface="+mn-lt"/>
              </a:rPr>
              <a:t>Activación</a:t>
            </a:r>
            <a:r>
              <a:rPr lang="es-419" sz="1400">
                <a:solidFill>
                  <a:srgbClr val="000000"/>
                </a:solidFill>
                <a:latin typeface="+mn-lt"/>
              </a:rPr>
              <a:t>- La intención capturada debe interpretarse en políticas que se pueden aplicar a través de la red. La función de activación instala estas directivas en la infraestructura de red física y virtual mediante la automatización en toda la red.</a:t>
            </a:r>
          </a:p>
          <a:p>
            <a:pPr rtl="0"/>
            <a:r>
              <a:rPr lang="es-419" sz="1400" b="1">
                <a:solidFill>
                  <a:srgbClr val="000000"/>
                </a:solidFill>
                <a:latin typeface="+mn-lt"/>
              </a:rPr>
              <a:t>Aseguramiento</a:t>
            </a:r>
            <a:r>
              <a:rPr lang="es-419" sz="1400">
                <a:solidFill>
                  <a:srgbClr val="000000"/>
                </a:solidFill>
                <a:latin typeface="+mn-lt"/>
              </a:rPr>
              <a:t>-Para comprobar continuamente que la red respeta la intención expresada en cualquier momento, la función de aseguramiento mantiene un bucle continuo de validación y verificación.</a:t>
            </a:r>
          </a:p>
          <a:p>
            <a:endParaRPr lang="en-US" sz="1400" dirty="0">
              <a:solidFill>
                <a:srgbClr val="000000"/>
              </a:solidFill>
              <a:latin typeface="+mn-lt"/>
            </a:endParaRPr>
          </a:p>
        </p:txBody>
      </p:sp>
      <p:pic>
        <p:nvPicPr>
          <p:cNvPr id="7" name="Picture 6">
            <a:extLst>
              <a:ext uri="{FF2B5EF4-FFF2-40B4-BE49-F238E27FC236}">
                <a16:creationId xmlns:a16="http://schemas.microsoft.com/office/drawing/2014/main" xmlns="" id="{5DD92BD8-D797-284B-AFC3-F118F38CDD9F}"/>
              </a:ext>
            </a:extLst>
          </p:cNvPr>
          <p:cNvPicPr>
            <a:picLocks noChangeAspect="1"/>
          </p:cNvPicPr>
          <p:nvPr/>
        </p:nvPicPr>
        <p:blipFill>
          <a:blip r:embed="rId4"/>
          <a:stretch>
            <a:fillRect/>
          </a:stretch>
        </p:blipFill>
        <p:spPr>
          <a:xfrm>
            <a:off x="4809067" y="1596922"/>
            <a:ext cx="4108601" cy="2681568"/>
          </a:xfrm>
          <a:prstGeom prst="rect">
            <a:avLst/>
          </a:prstGeom>
        </p:spPr>
      </p:pic>
    </p:spTree>
    <p:custDataLst>
      <p:tags r:id="rId1"/>
    </p:custDataLst>
    <p:extLst>
      <p:ext uri="{BB962C8B-B14F-4D97-AF65-F5344CB8AC3E}">
        <p14:creationId xmlns:p14="http://schemas.microsoft.com/office/powerpoint/2010/main" xmlns="" val="41955471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Infraestructura de red como tejido</a:t>
            </a:r>
          </a:p>
        </p:txBody>
      </p:sp>
      <p:sp>
        <p:nvSpPr>
          <p:cNvPr id="5" name="Content Placeholder 4">
            <a:extLst>
              <a:ext uri="{FF2B5EF4-FFF2-40B4-BE49-F238E27FC236}">
                <a16:creationId xmlns:a16="http://schemas.microsoft.com/office/drawing/2014/main" xmlns="" id="{E5E30E1C-56C1-F34D-A8E8-A3D3407946EF}"/>
              </a:ext>
            </a:extLst>
          </p:cNvPr>
          <p:cNvSpPr>
            <a:spLocks noGrp="1"/>
          </p:cNvSpPr>
          <p:nvPr>
            <p:ph idx="1"/>
          </p:nvPr>
        </p:nvSpPr>
        <p:spPr>
          <a:xfrm>
            <a:off x="293511" y="731837"/>
            <a:ext cx="4684889" cy="3689897"/>
          </a:xfrm>
        </p:spPr>
        <p:txBody>
          <a:bodyPr/>
          <a:lstStyle/>
          <a:p>
            <a:pPr marL="285750" indent="-285750" algn="l" rtl="0">
              <a:buFont typeface="Arial" panose="020B0604020202020204" pitchFamily="34" charset="0"/>
              <a:buChar char="•"/>
            </a:pPr>
            <a:r>
              <a:rPr lang="es-419" sz="1400" dirty="0">
                <a:solidFill>
                  <a:srgbClr val="000000"/>
                </a:solidFill>
              </a:rPr>
              <a:t>Desde la perspectiva de IBN, la infraestructura de red física y virtual es un tejido; una superposición que representa la topología lógica utilizada para conectarse virtualmente a los dispositivos. La superposición limita la cantidad de dispositivos que el administrador de red debe programar y proporciona servicios y métodos de reenvío alternativos que no controlan los dispositivos físicos subyacentes. </a:t>
            </a:r>
          </a:p>
          <a:p>
            <a:pPr marL="285750" indent="-285750" algn="l" rtl="0">
              <a:buFont typeface="Arial" panose="020B0604020202020204" pitchFamily="34" charset="0"/>
              <a:buChar char="•"/>
            </a:pPr>
            <a:r>
              <a:rPr lang="es-419" sz="1400" dirty="0">
                <a:solidFill>
                  <a:srgbClr val="000000"/>
                </a:solidFill>
              </a:rPr>
              <a:t>La superposición es donde se producen los protocolos de encapsulación como IPsec y CAPWAP. Mediante una solución IBN, el administrador de red puede especificar a través de directivas exactamente lo que sucede en el plano de control de superposición. Observe que cómo los </a:t>
            </a:r>
            <a:r>
              <a:rPr lang="es-419" sz="1400" dirty="0" err="1">
                <a:solidFill>
                  <a:srgbClr val="000000"/>
                </a:solidFill>
              </a:rPr>
              <a:t>switches</a:t>
            </a:r>
            <a:r>
              <a:rPr lang="es-419" sz="1400" dirty="0">
                <a:solidFill>
                  <a:srgbClr val="000000"/>
                </a:solidFill>
              </a:rPr>
              <a:t> están conectados físicamente no es una preocupación de la superposición.</a:t>
            </a:r>
          </a:p>
        </p:txBody>
      </p:sp>
      <p:pic>
        <p:nvPicPr>
          <p:cNvPr id="7" name="Picture 6">
            <a:extLst>
              <a:ext uri="{FF2B5EF4-FFF2-40B4-BE49-F238E27FC236}">
                <a16:creationId xmlns:a16="http://schemas.microsoft.com/office/drawing/2014/main" xmlns="" id="{759DF56E-2D1D-1D4E-9FF7-38C0C6E94D85}"/>
              </a:ext>
            </a:extLst>
          </p:cNvPr>
          <p:cNvPicPr>
            <a:picLocks noChangeAspect="1"/>
          </p:cNvPicPr>
          <p:nvPr/>
        </p:nvPicPr>
        <p:blipFill>
          <a:blip r:embed="rId4"/>
          <a:stretch>
            <a:fillRect/>
          </a:stretch>
        </p:blipFill>
        <p:spPr>
          <a:xfrm>
            <a:off x="4907850" y="1003396"/>
            <a:ext cx="4195704" cy="3146778"/>
          </a:xfrm>
          <a:prstGeom prst="rect">
            <a:avLst/>
          </a:prstGeom>
        </p:spPr>
      </p:pic>
    </p:spTree>
    <p:custDataLst>
      <p:tags r:id="rId1"/>
    </p:custDataLst>
    <p:extLst>
      <p:ext uri="{BB962C8B-B14F-4D97-AF65-F5344CB8AC3E}">
        <p14:creationId xmlns:p14="http://schemas.microsoft.com/office/powerpoint/2010/main" xmlns="" val="546525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Infraestructura de red como tejido (Cont.)</a:t>
            </a:r>
          </a:p>
        </p:txBody>
      </p:sp>
      <p:sp>
        <p:nvSpPr>
          <p:cNvPr id="4" name="Content Placeholder 3">
            <a:extLst>
              <a:ext uri="{FF2B5EF4-FFF2-40B4-BE49-F238E27FC236}">
                <a16:creationId xmlns:a16="http://schemas.microsoft.com/office/drawing/2014/main" xmlns="" id="{46A80F21-41F7-E045-809A-74CE6D530C03}"/>
              </a:ext>
            </a:extLst>
          </p:cNvPr>
          <p:cNvSpPr>
            <a:spLocks noGrp="1"/>
          </p:cNvSpPr>
          <p:nvPr>
            <p:ph idx="1"/>
          </p:nvPr>
        </p:nvSpPr>
        <p:spPr>
          <a:xfrm>
            <a:off x="474663" y="731837"/>
            <a:ext cx="3105074" cy="3689897"/>
          </a:xfrm>
        </p:spPr>
        <p:txBody>
          <a:bodyPr/>
          <a:lstStyle/>
          <a:p>
            <a:pPr marL="0" indent="0" algn="l" rtl="0"/>
            <a:r>
              <a:rPr lang="es-419" sz="1400" dirty="0">
                <a:solidFill>
                  <a:srgbClr val="000000"/>
                </a:solidFill>
              </a:rPr>
              <a:t>La red subyacente es la topología física que incluye todo el hardware requerido para cumplir con los objetivos comerciales. La capa subyacente revela dispositivos adicionales y especifica cómo están conectados estos dispositivos, como se muestra en la figura. </a:t>
            </a:r>
          </a:p>
          <a:p>
            <a:pPr marL="0" indent="0" algn="l" rtl="0"/>
            <a:r>
              <a:rPr lang="es-419" sz="1400" dirty="0">
                <a:solidFill>
                  <a:srgbClr val="000000"/>
                </a:solidFill>
              </a:rPr>
              <a:t>Los puntos finales, como los servidores de la figura, acceden a la red a través de los dispositivos de Capa 2. </a:t>
            </a:r>
          </a:p>
          <a:p>
            <a:pPr marL="0" indent="0" algn="l" rtl="0"/>
            <a:endParaRPr lang="es-419" sz="1400" dirty="0">
              <a:solidFill>
                <a:srgbClr val="000000"/>
              </a:solidFill>
            </a:endParaRPr>
          </a:p>
          <a:p>
            <a:pPr marL="0" indent="0" algn="l" rtl="0"/>
            <a:r>
              <a:rPr lang="es-419" sz="1400" dirty="0">
                <a:solidFill>
                  <a:srgbClr val="000000"/>
                </a:solidFill>
              </a:rPr>
              <a:t>El plano de control subyacente es responsable de las tareas de reenvío simple.</a:t>
            </a:r>
          </a:p>
        </p:txBody>
      </p:sp>
      <p:pic>
        <p:nvPicPr>
          <p:cNvPr id="8" name="Picture 7">
            <a:extLst>
              <a:ext uri="{FF2B5EF4-FFF2-40B4-BE49-F238E27FC236}">
                <a16:creationId xmlns:a16="http://schemas.microsoft.com/office/drawing/2014/main" xmlns="" id="{3C0F0AF0-7DA8-8242-A9C3-823B939C0588}"/>
              </a:ext>
            </a:extLst>
          </p:cNvPr>
          <p:cNvPicPr>
            <a:picLocks noChangeAspect="1"/>
          </p:cNvPicPr>
          <p:nvPr/>
        </p:nvPicPr>
        <p:blipFill>
          <a:blip r:embed="rId4"/>
          <a:stretch>
            <a:fillRect/>
          </a:stretch>
        </p:blipFill>
        <p:spPr>
          <a:xfrm>
            <a:off x="3579736" y="982133"/>
            <a:ext cx="5174983" cy="3262489"/>
          </a:xfrm>
          <a:prstGeom prst="rect">
            <a:avLst/>
          </a:prstGeom>
        </p:spPr>
      </p:pic>
    </p:spTree>
    <p:custDataLst>
      <p:tags r:id="rId1"/>
    </p:custDataLst>
    <p:extLst>
      <p:ext uri="{BB962C8B-B14F-4D97-AF65-F5344CB8AC3E}">
        <p14:creationId xmlns:p14="http://schemas.microsoft.com/office/powerpoint/2010/main" xmlns="" val="32930019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Arquitectura de red digital de Cisco (DNA)</a:t>
            </a:r>
          </a:p>
        </p:txBody>
      </p:sp>
      <p:sp>
        <p:nvSpPr>
          <p:cNvPr id="5" name="Content Placeholder 4">
            <a:extLst>
              <a:ext uri="{FF2B5EF4-FFF2-40B4-BE49-F238E27FC236}">
                <a16:creationId xmlns:a16="http://schemas.microsoft.com/office/drawing/2014/main" xmlns="" id="{D249CF34-AC70-C540-81AB-A3AAAF73CB6E}"/>
              </a:ext>
            </a:extLst>
          </p:cNvPr>
          <p:cNvSpPr>
            <a:spLocks noGrp="1"/>
          </p:cNvSpPr>
          <p:nvPr>
            <p:ph idx="1"/>
          </p:nvPr>
        </p:nvSpPr>
        <p:spPr>
          <a:xfrm>
            <a:off x="474663" y="731837"/>
            <a:ext cx="3487738" cy="3689897"/>
          </a:xfrm>
        </p:spPr>
        <p:txBody>
          <a:bodyPr/>
          <a:lstStyle/>
          <a:p>
            <a:pPr marL="0" indent="0" algn="l" rtl="0"/>
            <a:r>
              <a:rPr lang="es-419" sz="1400" dirty="0">
                <a:solidFill>
                  <a:srgbClr val="000000"/>
                </a:solidFill>
              </a:rPr>
              <a:t>Cisco implementa el tejido IBN utilizando Cisco DNA. Como se muestra en la figura, la intención comercial se implementa de forma segura en la infraestructura de red (la estructura). </a:t>
            </a:r>
          </a:p>
          <a:p>
            <a:pPr marL="0" indent="0" algn="l" rtl="0"/>
            <a:endParaRPr lang="es-419" sz="1400" dirty="0">
              <a:solidFill>
                <a:srgbClr val="000000"/>
              </a:solidFill>
            </a:endParaRPr>
          </a:p>
          <a:p>
            <a:pPr marL="0" indent="0" algn="l" rtl="0"/>
            <a:r>
              <a:rPr lang="es-419" sz="1400" dirty="0">
                <a:solidFill>
                  <a:srgbClr val="000000"/>
                </a:solidFill>
              </a:rPr>
              <a:t>Cisco DNA entonces recopila continuamente los datos de una multitud de fuentes (dispositivos y aplicaciones) para proporcionar un contexto rico de información. </a:t>
            </a:r>
          </a:p>
          <a:p>
            <a:pPr marL="0" indent="0" algn="l" rtl="0"/>
            <a:endParaRPr lang="es-419" sz="1400" dirty="0">
              <a:solidFill>
                <a:srgbClr val="000000"/>
              </a:solidFill>
            </a:endParaRPr>
          </a:p>
          <a:p>
            <a:pPr marL="0" indent="0" algn="l" rtl="0"/>
            <a:r>
              <a:rPr lang="es-419" sz="1400" dirty="0">
                <a:solidFill>
                  <a:srgbClr val="000000"/>
                </a:solidFill>
              </a:rPr>
              <a:t>Esta información puede analizarse para asegurarse de que la red se desempeña de manera segura en su nivel óptimo y de acuerdo con la intención comercial y las políticas de red.</a:t>
            </a:r>
          </a:p>
        </p:txBody>
      </p:sp>
      <p:pic>
        <p:nvPicPr>
          <p:cNvPr id="7" name="Picture 6">
            <a:extLst>
              <a:ext uri="{FF2B5EF4-FFF2-40B4-BE49-F238E27FC236}">
                <a16:creationId xmlns:a16="http://schemas.microsoft.com/office/drawing/2014/main" xmlns="" id="{5F17DB38-76AD-AA46-BDFE-18E9E1EF0146}"/>
              </a:ext>
            </a:extLst>
          </p:cNvPr>
          <p:cNvPicPr>
            <a:picLocks noChangeAspect="1"/>
          </p:cNvPicPr>
          <p:nvPr/>
        </p:nvPicPr>
        <p:blipFill>
          <a:blip r:embed="rId4"/>
          <a:stretch>
            <a:fillRect/>
          </a:stretch>
        </p:blipFill>
        <p:spPr>
          <a:xfrm>
            <a:off x="4172744" y="891327"/>
            <a:ext cx="4577830" cy="3076012"/>
          </a:xfrm>
          <a:prstGeom prst="rect">
            <a:avLst/>
          </a:prstGeom>
        </p:spPr>
      </p:pic>
    </p:spTree>
    <p:custDataLst>
      <p:tags r:id="rId1"/>
    </p:custDataLst>
    <p:extLst>
      <p:ext uri="{BB962C8B-B14F-4D97-AF65-F5344CB8AC3E}">
        <p14:creationId xmlns:p14="http://schemas.microsoft.com/office/powerpoint/2010/main" xmlns="" val="42412229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Arquitectura de red digital de Cisco (DNA) (Cont.)</a:t>
            </a:r>
          </a:p>
        </p:txBody>
      </p:sp>
      <p:graphicFrame>
        <p:nvGraphicFramePr>
          <p:cNvPr id="6" name="Content Placeholder 5">
            <a:extLst>
              <a:ext uri="{FF2B5EF4-FFF2-40B4-BE49-F238E27FC236}">
                <a16:creationId xmlns:a16="http://schemas.microsoft.com/office/drawing/2014/main" xmlns="" id="{F2372D25-DEF1-814B-AEFC-F76100EC35EE}"/>
              </a:ext>
            </a:extLst>
          </p:cNvPr>
          <p:cNvGraphicFramePr>
            <a:graphicFrameLocks noGrp="1"/>
          </p:cNvGraphicFramePr>
          <p:nvPr>
            <p:ph idx="1"/>
            <p:extLst>
              <p:ext uri="{D42A27DB-BD31-4B8C-83A1-F6EECF244321}">
                <p14:modId xmlns:p14="http://schemas.microsoft.com/office/powerpoint/2010/main" xmlns="" val="3433447876"/>
              </p:ext>
            </p:extLst>
          </p:nvPr>
        </p:nvGraphicFramePr>
        <p:xfrm>
          <a:off x="409575" y="731838"/>
          <a:ext cx="8345487" cy="3577590"/>
        </p:xfrm>
        <a:graphic>
          <a:graphicData uri="http://schemas.openxmlformats.org/drawingml/2006/table">
            <a:tbl>
              <a:tblPr firstRow="1" bandRow="1">
                <a:tableStyleId>{5C22544A-7EE6-4342-B048-85BDC9FD1C3A}</a:tableStyleId>
              </a:tblPr>
              <a:tblGrid>
                <a:gridCol w="1272469">
                  <a:extLst>
                    <a:ext uri="{9D8B030D-6E8A-4147-A177-3AD203B41FA5}">
                      <a16:colId xmlns:a16="http://schemas.microsoft.com/office/drawing/2014/main" xmlns="" val="1935990425"/>
                    </a:ext>
                  </a:extLst>
                </a:gridCol>
                <a:gridCol w="3984978">
                  <a:extLst>
                    <a:ext uri="{9D8B030D-6E8A-4147-A177-3AD203B41FA5}">
                      <a16:colId xmlns:a16="http://schemas.microsoft.com/office/drawing/2014/main" xmlns="" val="318124368"/>
                    </a:ext>
                  </a:extLst>
                </a:gridCol>
                <a:gridCol w="3088040">
                  <a:extLst>
                    <a:ext uri="{9D8B030D-6E8A-4147-A177-3AD203B41FA5}">
                      <a16:colId xmlns:a16="http://schemas.microsoft.com/office/drawing/2014/main" xmlns="" val="3157880788"/>
                    </a:ext>
                  </a:extLst>
                </a:gridCol>
              </a:tblGrid>
              <a:tr h="370840">
                <a:tc>
                  <a:txBody>
                    <a:bodyPr/>
                    <a:lstStyle/>
                    <a:p>
                      <a:pPr algn="l" rtl="0" fontAlgn="ctr"/>
                      <a:r>
                        <a:rPr lang="es-419" sz="1200" b="1">
                          <a:effectLst/>
                        </a:rPr>
                        <a:t>Soluciones Cisco DNA</a:t>
                      </a:r>
                    </a:p>
                  </a:txBody>
                  <a:tcPr marL="47625" marR="47625" marT="47625" marB="47625" anchor="ctr"/>
                </a:tc>
                <a:tc>
                  <a:txBody>
                    <a:bodyPr/>
                    <a:lstStyle/>
                    <a:p>
                      <a:pPr algn="l" rtl="0" fontAlgn="ctr"/>
                      <a:r>
                        <a:rPr lang="es-419" sz="1200" b="1">
                          <a:effectLst/>
                        </a:rPr>
                        <a:t>Descripción</a:t>
                      </a:r>
                    </a:p>
                  </a:txBody>
                  <a:tcPr marL="47625" marR="47625" marT="47625" marB="47625" anchor="ctr"/>
                </a:tc>
                <a:tc>
                  <a:txBody>
                    <a:bodyPr/>
                    <a:lstStyle/>
                    <a:p>
                      <a:pPr algn="l" rtl="0" fontAlgn="ctr"/>
                      <a:r>
                        <a:rPr lang="es-419" sz="1200" b="1">
                          <a:effectLst/>
                        </a:rPr>
                        <a:t>Beneficios</a:t>
                      </a:r>
                    </a:p>
                  </a:txBody>
                  <a:tcPr marL="47625" marR="47625" marT="47625" marB="47625" anchor="ctr"/>
                </a:tc>
                <a:extLst>
                  <a:ext uri="{0D108BD9-81ED-4DB2-BD59-A6C34878D82A}">
                    <a16:rowId xmlns:a16="http://schemas.microsoft.com/office/drawing/2014/main" xmlns="" val="2771194440"/>
                  </a:ext>
                </a:extLst>
              </a:tr>
              <a:tr h="370840">
                <a:tc>
                  <a:txBody>
                    <a:bodyPr/>
                    <a:lstStyle/>
                    <a:p>
                      <a:pPr rtl="0" fontAlgn="ctr"/>
                      <a:r>
                        <a:rPr lang="es-419" sz="1200" b="1">
                          <a:effectLst/>
                        </a:rPr>
                        <a:t>Acceso definido por software</a:t>
                      </a:r>
                    </a:p>
                  </a:txBody>
                  <a:tcPr marL="47625" marR="47625" marT="47625" marB="47625" anchor="ctr"/>
                </a:tc>
                <a:tc>
                  <a:txBody>
                    <a:bodyPr/>
                    <a:lstStyle/>
                    <a:p>
                      <a:pPr rtl="0" fontAlgn="ctr">
                        <a:buFont typeface="Arial" panose="020B0604020202020204" pitchFamily="34" charset="0"/>
                        <a:buChar char="•"/>
                      </a:pPr>
                      <a:r>
                        <a:rPr lang="es-419" sz="1200" b="0">
                          <a:effectLst/>
                        </a:rPr>
                        <a:t>Primera solución de red empresarial basada en la intención construida con Cisco DNA.</a:t>
                      </a:r>
                    </a:p>
                    <a:p>
                      <a:pPr rtl="0" fontAlgn="ctr">
                        <a:buFont typeface="Arial" panose="020B0604020202020204" pitchFamily="34" charset="0"/>
                        <a:buChar char="•"/>
                      </a:pPr>
                      <a:r>
                        <a:rPr lang="es-419" sz="1200" b="0">
                          <a:effectLst/>
                        </a:rPr>
                        <a:t>Utiliza una estructura de red única a través de LAN y WLAN para crear una experiencia de usuario consistente y altamente segura.</a:t>
                      </a:r>
                    </a:p>
                    <a:p>
                      <a:pPr rtl="0" fontAlgn="ctr">
                        <a:buFont typeface="Arial" panose="020B0604020202020204" pitchFamily="34" charset="0"/>
                        <a:buChar char="•"/>
                      </a:pPr>
                      <a:r>
                        <a:rPr lang="es-419" sz="1200" b="0">
                          <a:effectLst/>
                        </a:rPr>
                        <a:t>Segmenta el tráfico de usuarios, dispositivos y aplicaciones y automatiza las políticas de acceso de usuarios para establecer la política correcta para cualquier usuario o dispositivo, con cualquier aplicación, a través de una red.</a:t>
                      </a:r>
                    </a:p>
                  </a:txBody>
                  <a:tcPr marL="47625" marR="47625" marT="47625" marB="47625" anchor="ctr"/>
                </a:tc>
                <a:tc>
                  <a:txBody>
                    <a:bodyPr/>
                    <a:lstStyle/>
                    <a:p>
                      <a:pPr rtl="0" fontAlgn="ctr"/>
                      <a:r>
                        <a:rPr lang="es-419" sz="1200" b="0">
                          <a:effectLst/>
                        </a:rPr>
                        <a:t>Habilite el acceso de cualquier usuario o dispositivo a cualquier aplicación en minutos sin poner en riesgo la seguridad.</a:t>
                      </a:r>
                    </a:p>
                  </a:txBody>
                  <a:tcPr marL="47625" marR="47625" marT="47625" marB="47625" anchor="ctr"/>
                </a:tc>
                <a:extLst>
                  <a:ext uri="{0D108BD9-81ED-4DB2-BD59-A6C34878D82A}">
                    <a16:rowId xmlns:a16="http://schemas.microsoft.com/office/drawing/2014/main" xmlns="" val="1067842872"/>
                  </a:ext>
                </a:extLst>
              </a:tr>
              <a:tr h="370840">
                <a:tc>
                  <a:txBody>
                    <a:bodyPr/>
                    <a:lstStyle/>
                    <a:p>
                      <a:pPr rtl="0" fontAlgn="ctr"/>
                      <a:r>
                        <a:rPr lang="es-419" sz="1200" b="1">
                          <a:effectLst/>
                        </a:rPr>
                        <a:t>SD-WAN</a:t>
                      </a:r>
                    </a:p>
                  </a:txBody>
                  <a:tcPr marL="47625" marR="47625" marT="47625" marB="47625" anchor="ctr"/>
                </a:tc>
                <a:tc>
                  <a:txBody>
                    <a:bodyPr/>
                    <a:lstStyle/>
                    <a:p>
                      <a:pPr rtl="0" fontAlgn="ctr">
                        <a:buFont typeface="Arial" panose="020B0604020202020204" pitchFamily="34" charset="0"/>
                        <a:buChar char="•"/>
                      </a:pPr>
                      <a:r>
                        <a:rPr lang="es-419" sz="1200" b="0">
                          <a:effectLst/>
                        </a:rPr>
                        <a:t>Utiliza una arquitectura segura entregada en la nube para administrar centralmente las conexiones WAN.</a:t>
                      </a:r>
                    </a:p>
                    <a:p>
                      <a:pPr rtl="0" fontAlgn="ctr">
                        <a:buFont typeface="Arial" panose="020B0604020202020204" pitchFamily="34" charset="0"/>
                        <a:buChar char="•"/>
                      </a:pPr>
                      <a:r>
                        <a:rPr lang="es-419" sz="1200" b="0">
                          <a:effectLst/>
                        </a:rPr>
                        <a:t>Simplifica y acelera la entrega de servicios WAN seguros, flexibles y ricos para conectar centros de datos, sucursales, campus e instalaciones de colocación.</a:t>
                      </a:r>
                    </a:p>
                  </a:txBody>
                  <a:tcPr marL="47625" marR="47625" marT="47625" marB="47625" anchor="ctr"/>
                </a:tc>
                <a:tc>
                  <a:txBody>
                    <a:bodyPr/>
                    <a:lstStyle/>
                    <a:p>
                      <a:pPr rtl="0" fontAlgn="ctr">
                        <a:buFont typeface="Arial" panose="020B0604020202020204" pitchFamily="34" charset="0"/>
                        <a:buChar char="•"/>
                      </a:pPr>
                      <a:r>
                        <a:rPr lang="es-419" sz="1200" b="0" dirty="0">
                          <a:effectLst/>
                        </a:rPr>
                        <a:t>Ofrece mejores experiencias de usuario para aplicaciones que residen en las instalaciones o en la nube.</a:t>
                      </a:r>
                    </a:p>
                    <a:p>
                      <a:pPr rtl="0" fontAlgn="ctr">
                        <a:buFont typeface="Arial" panose="020B0604020202020204" pitchFamily="34" charset="0"/>
                        <a:buChar char="•"/>
                      </a:pPr>
                      <a:r>
                        <a:rPr lang="es-419" sz="1200" b="0" dirty="0">
                          <a:effectLst/>
                        </a:rPr>
                        <a:t>Logre una mayor agilidad y ahorro de costos a través de implementaciones más fáciles e independencia de transporte.</a:t>
                      </a:r>
                    </a:p>
                  </a:txBody>
                  <a:tcPr marL="47625" marR="47625" marT="47625" marB="47625" anchor="ctr"/>
                </a:tc>
                <a:extLst>
                  <a:ext uri="{0D108BD9-81ED-4DB2-BD59-A6C34878D82A}">
                    <a16:rowId xmlns:a16="http://schemas.microsoft.com/office/drawing/2014/main" xmlns="" val="3162068179"/>
                  </a:ext>
                </a:extLst>
              </a:tr>
            </a:tbl>
          </a:graphicData>
        </a:graphic>
      </p:graphicFrame>
    </p:spTree>
    <p:custDataLst>
      <p:tags r:id="rId1"/>
    </p:custDataLst>
    <p:extLst>
      <p:ext uri="{BB962C8B-B14F-4D97-AF65-F5344CB8AC3E}">
        <p14:creationId xmlns:p14="http://schemas.microsoft.com/office/powerpoint/2010/main" xmlns="" val="1671749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Arquitectura de red digital de Cisco (DNA) (Cont.)</a:t>
            </a:r>
          </a:p>
        </p:txBody>
      </p:sp>
      <p:graphicFrame>
        <p:nvGraphicFramePr>
          <p:cNvPr id="6" name="Content Placeholder 5">
            <a:extLst>
              <a:ext uri="{FF2B5EF4-FFF2-40B4-BE49-F238E27FC236}">
                <a16:creationId xmlns:a16="http://schemas.microsoft.com/office/drawing/2014/main" xmlns="" id="{F2372D25-DEF1-814B-AEFC-F76100EC35EE}"/>
              </a:ext>
            </a:extLst>
          </p:cNvPr>
          <p:cNvGraphicFramePr>
            <a:graphicFrameLocks noGrp="1"/>
          </p:cNvGraphicFramePr>
          <p:nvPr>
            <p:ph idx="1"/>
            <p:extLst>
              <p:ext uri="{D42A27DB-BD31-4B8C-83A1-F6EECF244321}">
                <p14:modId xmlns:p14="http://schemas.microsoft.com/office/powerpoint/2010/main" xmlns="" val="1795602865"/>
              </p:ext>
            </p:extLst>
          </p:nvPr>
        </p:nvGraphicFramePr>
        <p:xfrm>
          <a:off x="474663" y="731838"/>
          <a:ext cx="8280399" cy="3577590"/>
        </p:xfrm>
        <a:graphic>
          <a:graphicData uri="http://schemas.openxmlformats.org/drawingml/2006/table">
            <a:tbl>
              <a:tblPr firstRow="1" bandRow="1">
                <a:tableStyleId>{5C22544A-7EE6-4342-B048-85BDC9FD1C3A}</a:tableStyleId>
              </a:tblPr>
              <a:tblGrid>
                <a:gridCol w="1229959">
                  <a:extLst>
                    <a:ext uri="{9D8B030D-6E8A-4147-A177-3AD203B41FA5}">
                      <a16:colId xmlns:a16="http://schemas.microsoft.com/office/drawing/2014/main" xmlns="" val="1935990425"/>
                    </a:ext>
                  </a:extLst>
                </a:gridCol>
                <a:gridCol w="3386667">
                  <a:extLst>
                    <a:ext uri="{9D8B030D-6E8A-4147-A177-3AD203B41FA5}">
                      <a16:colId xmlns:a16="http://schemas.microsoft.com/office/drawing/2014/main" xmlns="" val="318124368"/>
                    </a:ext>
                  </a:extLst>
                </a:gridCol>
                <a:gridCol w="3663773">
                  <a:extLst>
                    <a:ext uri="{9D8B030D-6E8A-4147-A177-3AD203B41FA5}">
                      <a16:colId xmlns:a16="http://schemas.microsoft.com/office/drawing/2014/main" xmlns="" val="3157880788"/>
                    </a:ext>
                  </a:extLst>
                </a:gridCol>
              </a:tblGrid>
              <a:tr h="370840">
                <a:tc>
                  <a:txBody>
                    <a:bodyPr/>
                    <a:lstStyle/>
                    <a:p>
                      <a:pPr algn="l" rtl="0" fontAlgn="ctr"/>
                      <a:r>
                        <a:rPr lang="es-419" sz="1200" b="1">
                          <a:effectLst/>
                        </a:rPr>
                        <a:t>Soluciones Cisco DNA</a:t>
                      </a:r>
                    </a:p>
                  </a:txBody>
                  <a:tcPr marL="47625" marR="47625" marT="47625" marB="47625" anchor="ctr"/>
                </a:tc>
                <a:tc>
                  <a:txBody>
                    <a:bodyPr/>
                    <a:lstStyle/>
                    <a:p>
                      <a:pPr algn="l" rtl="0" fontAlgn="ctr"/>
                      <a:r>
                        <a:rPr lang="es-419" sz="1200" b="1">
                          <a:effectLst/>
                        </a:rPr>
                        <a:t>Descripción</a:t>
                      </a:r>
                    </a:p>
                  </a:txBody>
                  <a:tcPr marL="47625" marR="47625" marT="47625" marB="47625" anchor="ctr"/>
                </a:tc>
                <a:tc>
                  <a:txBody>
                    <a:bodyPr/>
                    <a:lstStyle/>
                    <a:p>
                      <a:pPr algn="l" rtl="0" fontAlgn="ctr"/>
                      <a:r>
                        <a:rPr lang="es-419" sz="1200" b="1">
                          <a:effectLst/>
                        </a:rPr>
                        <a:t>Beneficios</a:t>
                      </a:r>
                    </a:p>
                  </a:txBody>
                  <a:tcPr marL="47625" marR="47625" marT="47625" marB="47625" anchor="ctr"/>
                </a:tc>
                <a:extLst>
                  <a:ext uri="{0D108BD9-81ED-4DB2-BD59-A6C34878D82A}">
                    <a16:rowId xmlns:a16="http://schemas.microsoft.com/office/drawing/2014/main" xmlns="" val="2771194440"/>
                  </a:ext>
                </a:extLst>
              </a:tr>
              <a:tr h="370840">
                <a:tc>
                  <a:txBody>
                    <a:bodyPr/>
                    <a:lstStyle/>
                    <a:p>
                      <a:pPr rtl="0" fontAlgn="ctr"/>
                      <a:r>
                        <a:rPr lang="es-419" sz="1200" b="1">
                          <a:effectLst/>
                        </a:rPr>
                        <a:t>Cisco DNA Assurance</a:t>
                      </a:r>
                    </a:p>
                  </a:txBody>
                  <a:tcPr marL="47625" marR="47625" marT="47625" marB="47625" anchor="ctr"/>
                </a:tc>
                <a:tc>
                  <a:txBody>
                    <a:bodyPr/>
                    <a:lstStyle/>
                    <a:p>
                      <a:pPr rtl="0" fontAlgn="ctr">
                        <a:buFont typeface="Arial" panose="020B0604020202020204" pitchFamily="34" charset="0"/>
                        <a:buChar char="•"/>
                      </a:pPr>
                      <a:r>
                        <a:rPr lang="es-419" sz="1200" b="0">
                          <a:effectLst/>
                        </a:rPr>
                        <a:t>Se utiliza para solucionar problemas y aumentar la productividad de TI.</a:t>
                      </a:r>
                    </a:p>
                    <a:p>
                      <a:pPr rtl="0" fontAlgn="ctr">
                        <a:buFont typeface="Arial" panose="020B0604020202020204" pitchFamily="34" charset="0"/>
                        <a:buChar char="•"/>
                      </a:pPr>
                      <a:r>
                        <a:rPr lang="es-419" sz="1200" b="0">
                          <a:effectLst/>
                        </a:rPr>
                        <a:t>Aplica análisis avanzados y aprendizaje automático para mejorar el rendimiento y la resolución de problemas, y predecir para asegurar el rendimiento de la red.</a:t>
                      </a:r>
                    </a:p>
                    <a:p>
                      <a:pPr rtl="0" fontAlgn="ctr">
                        <a:buFont typeface="Arial" panose="020B0604020202020204" pitchFamily="34" charset="0"/>
                        <a:buChar char="•"/>
                      </a:pPr>
                      <a:r>
                        <a:rPr lang="es-419" sz="1200" b="0">
                          <a:effectLst/>
                        </a:rPr>
                        <a:t>Proporciona notificaciones en tiempo real para condiciones de red que requieren atención.</a:t>
                      </a:r>
                    </a:p>
                  </a:txBody>
                  <a:tcPr marL="47625" marR="47625" marT="47625" marB="47625" anchor="ctr"/>
                </a:tc>
                <a:tc>
                  <a:txBody>
                    <a:bodyPr/>
                    <a:lstStyle/>
                    <a:p>
                      <a:pPr rtl="0" fontAlgn="ctr">
                        <a:buFont typeface="Arial" panose="020B0604020202020204" pitchFamily="34" charset="0"/>
                        <a:buChar char="•"/>
                      </a:pPr>
                      <a:r>
                        <a:rPr lang="es-419" sz="1200" b="0">
                          <a:effectLst/>
                        </a:rPr>
                        <a:t>Le permite identificar las causas raíz y proporciona soluciones recomendadas para una resolución de problemas más rápida.</a:t>
                      </a:r>
                    </a:p>
                    <a:p>
                      <a:pPr rtl="0" fontAlgn="ctr">
                        <a:buFont typeface="Arial" panose="020B0604020202020204" pitchFamily="34" charset="0"/>
                        <a:buChar char="•"/>
                      </a:pPr>
                      <a:r>
                        <a:rPr lang="es-419" sz="1200" b="0">
                          <a:effectLst/>
                        </a:rPr>
                        <a:t>Cisco DNA Center proporciona un panel único y fácil de usar con información y capacidades de desglose.</a:t>
                      </a:r>
                    </a:p>
                    <a:p>
                      <a:pPr rtl="0" fontAlgn="ctr">
                        <a:buFont typeface="Arial" panose="020B0604020202020204" pitchFamily="34" charset="0"/>
                        <a:buChar char="•"/>
                      </a:pPr>
                      <a:r>
                        <a:rPr lang="es-419" sz="1200" b="0">
                          <a:effectLst/>
                        </a:rPr>
                        <a:t>El aprendizaje automático mejora continuamente la inteligencia de la red para predecir problemas antes de que ocurran.</a:t>
                      </a:r>
                    </a:p>
                  </a:txBody>
                  <a:tcPr marL="47625" marR="47625" marT="47625" marB="47625" anchor="ctr"/>
                </a:tc>
                <a:extLst>
                  <a:ext uri="{0D108BD9-81ED-4DB2-BD59-A6C34878D82A}">
                    <a16:rowId xmlns:a16="http://schemas.microsoft.com/office/drawing/2014/main" xmlns="" val="3094208145"/>
                  </a:ext>
                </a:extLst>
              </a:tr>
              <a:tr h="370840">
                <a:tc>
                  <a:txBody>
                    <a:bodyPr/>
                    <a:lstStyle/>
                    <a:p>
                      <a:pPr rtl="0" fontAlgn="ctr"/>
                      <a:r>
                        <a:rPr lang="es-419" sz="1200" b="1">
                          <a:effectLst/>
                        </a:rPr>
                        <a:t>Cisco DNA Center Security</a:t>
                      </a:r>
                    </a:p>
                  </a:txBody>
                  <a:tcPr marL="47625" marR="47625" marT="47625" marB="47625" anchor="ctr"/>
                </a:tc>
                <a:tc>
                  <a:txBody>
                    <a:bodyPr/>
                    <a:lstStyle/>
                    <a:p>
                      <a:pPr rtl="0" fontAlgn="ctr">
                        <a:buFont typeface="Arial" panose="020B0604020202020204" pitchFamily="34" charset="0"/>
                        <a:buChar char="•"/>
                      </a:pPr>
                      <a:r>
                        <a:rPr lang="es-419" sz="1200" b="0">
                          <a:effectLst/>
                        </a:rPr>
                        <a:t>Se utiliza para proporcionar visibilidad mediante el uso de la red como sensor para análisis e inteligencia en tiempo real.</a:t>
                      </a:r>
                    </a:p>
                    <a:p>
                      <a:pPr rtl="0" fontAlgn="ctr">
                        <a:buFont typeface="Arial" panose="020B0604020202020204" pitchFamily="34" charset="0"/>
                        <a:buChar char="•"/>
                      </a:pPr>
                      <a:r>
                        <a:rPr lang="es-419" sz="1200" b="0">
                          <a:effectLst/>
                        </a:rPr>
                        <a:t>Proporciona un mayor control granular para aplicar políticas y contener amenazas en toda la red.</a:t>
                      </a:r>
                    </a:p>
                  </a:txBody>
                  <a:tcPr marL="47625" marR="47625" marT="47625" marB="47625" anchor="ctr"/>
                </a:tc>
                <a:tc>
                  <a:txBody>
                    <a:bodyPr/>
                    <a:lstStyle/>
                    <a:p>
                      <a:pPr rtl="0" fontAlgn="ctr">
                        <a:buFont typeface="Arial" panose="020B0604020202020204" pitchFamily="34" charset="0"/>
                        <a:buChar char="•"/>
                      </a:pPr>
                      <a:r>
                        <a:rPr lang="es-419" sz="1200" b="0" dirty="0">
                          <a:effectLst/>
                        </a:rPr>
                        <a:t>Reduzca el riesgo y proteja a su organización contra amenazas, incluso en tráfico encriptado.</a:t>
                      </a:r>
                    </a:p>
                    <a:p>
                      <a:pPr rtl="0" fontAlgn="ctr">
                        <a:buFont typeface="Arial" panose="020B0604020202020204" pitchFamily="34" charset="0"/>
                        <a:buChar char="•"/>
                      </a:pPr>
                      <a:r>
                        <a:rPr lang="es-419" sz="1200" b="0" dirty="0">
                          <a:effectLst/>
                        </a:rPr>
                        <a:t>Obtenga visibilidad de 360 grados a través de análisis en tiempo real para una inteligencia profunda en toda la red.</a:t>
                      </a:r>
                    </a:p>
                    <a:p>
                      <a:pPr rtl="0" fontAlgn="ctr">
                        <a:buFont typeface="Arial" panose="020B0604020202020204" pitchFamily="34" charset="0"/>
                        <a:buChar char="•"/>
                      </a:pPr>
                      <a:r>
                        <a:rPr lang="es-419" sz="1200" b="0" dirty="0">
                          <a:effectLst/>
                        </a:rPr>
                        <a:t>Menor complejidad con seguridad de extremo a extremo.</a:t>
                      </a:r>
                    </a:p>
                  </a:txBody>
                  <a:tcPr marL="47625" marR="47625" marT="47625" marB="47625" anchor="ctr"/>
                </a:tc>
                <a:extLst>
                  <a:ext uri="{0D108BD9-81ED-4DB2-BD59-A6C34878D82A}">
                    <a16:rowId xmlns:a16="http://schemas.microsoft.com/office/drawing/2014/main" xmlns="" val="3581716378"/>
                  </a:ext>
                </a:extLst>
              </a:tr>
            </a:tbl>
          </a:graphicData>
        </a:graphic>
      </p:graphicFrame>
    </p:spTree>
    <p:custDataLst>
      <p:tags r:id="rId1"/>
    </p:custDataLst>
    <p:extLst>
      <p:ext uri="{BB962C8B-B14F-4D97-AF65-F5344CB8AC3E}">
        <p14:creationId xmlns:p14="http://schemas.microsoft.com/office/powerpoint/2010/main" xmlns="" val="30948113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Cisco DNA Center</a:t>
            </a:r>
          </a:p>
        </p:txBody>
      </p:sp>
      <p:sp>
        <p:nvSpPr>
          <p:cNvPr id="4" name="Content Placeholder 3">
            <a:extLst>
              <a:ext uri="{FF2B5EF4-FFF2-40B4-BE49-F238E27FC236}">
                <a16:creationId xmlns:a16="http://schemas.microsoft.com/office/drawing/2014/main" xmlns="" id="{BE9ADD41-71C2-DC48-BDD6-EF6010E0524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Cisco DNA Center es el controlador básico y la plataforma de análisis es la clave de Cisco DNA. Admite la expresión de intenciones para múltiples casos de uso, incluidas las capacidades básicas de automatización, el aprovisionamiento de estructuras y la segmentación basada en políticas en la red empresarial. Cisco DNA Center es un centro de comando y administración de red para el aprovisionamiento y la configuración de dispositivos de red. Es una plataforma de hardware y software que proporciona un "panel de vidrio único" (interfaz única) que se centra en la garantía, el análisis y la automatización.</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 página de inicio de la interfaz de DNA Center le ofrece un resumen general del estado y una captura instantánea de red. Desde aquí, el administrador de la red puede profundizar rápidamente en áreas de interés.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3732955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IBN y Cisco DNA Center</a:t>
            </a:r>
            <a:r>
              <a:rPr lang="en-US" dirty="0"/>
              <a:t/>
            </a:r>
            <a:br>
              <a:rPr lang="en-US" dirty="0"/>
            </a:br>
            <a:r>
              <a:rPr lang="es-419" sz="2400"/>
              <a:t>Cisco DNA Center (Cont.)</a:t>
            </a:r>
          </a:p>
        </p:txBody>
      </p:sp>
      <p:pic>
        <p:nvPicPr>
          <p:cNvPr id="7" name="Picture 6">
            <a:extLst>
              <a:ext uri="{FF2B5EF4-FFF2-40B4-BE49-F238E27FC236}">
                <a16:creationId xmlns:a16="http://schemas.microsoft.com/office/drawing/2014/main" xmlns="" id="{93554851-45F7-D44A-A4B4-813996EDE3B9}"/>
              </a:ext>
            </a:extLst>
          </p:cNvPr>
          <p:cNvPicPr>
            <a:picLocks noChangeAspect="1"/>
          </p:cNvPicPr>
          <p:nvPr/>
        </p:nvPicPr>
        <p:blipFill rotWithShape="1">
          <a:blip r:embed="rId4"/>
          <a:srcRect b="44033"/>
          <a:stretch/>
        </p:blipFill>
        <p:spPr>
          <a:xfrm>
            <a:off x="1756834" y="731837"/>
            <a:ext cx="5630332" cy="645407"/>
          </a:xfrm>
          <a:prstGeom prst="rect">
            <a:avLst/>
          </a:prstGeom>
        </p:spPr>
      </p:pic>
      <p:sp>
        <p:nvSpPr>
          <p:cNvPr id="5" name="Content Placeholder 4">
            <a:extLst>
              <a:ext uri="{FF2B5EF4-FFF2-40B4-BE49-F238E27FC236}">
                <a16:creationId xmlns:a16="http://schemas.microsoft.com/office/drawing/2014/main" xmlns="" id="{2DEA26E3-221A-5043-A248-A8FFD1F5EB96}"/>
              </a:ext>
            </a:extLst>
          </p:cNvPr>
          <p:cNvSpPr>
            <a:spLocks noGrp="1"/>
          </p:cNvSpPr>
          <p:nvPr>
            <p:ph idx="1"/>
          </p:nvPr>
        </p:nvSpPr>
        <p:spPr>
          <a:xfrm>
            <a:off x="431971" y="1377244"/>
            <a:ext cx="8280057" cy="3083807"/>
          </a:xfrm>
        </p:spPr>
        <p:txBody>
          <a:bodyPr/>
          <a:lstStyle/>
          <a:p>
            <a:pPr marL="0" indent="0" algn="l" rtl="0"/>
            <a:r>
              <a:rPr lang="es-419" sz="1600" dirty="0">
                <a:solidFill>
                  <a:srgbClr val="000000"/>
                </a:solidFill>
              </a:rPr>
              <a:t>En la parte superior, los menús le brindan acceso a las cinco áreas principales de DNA Center. Como se muestra en la figura, los pasos son:</a:t>
            </a:r>
          </a:p>
          <a:p>
            <a:pPr marL="342900" indent="-342900" algn="l" rtl="0">
              <a:buFont typeface="Arial" panose="020B0604020202020204" pitchFamily="34" charset="0"/>
              <a:buChar char="•"/>
            </a:pPr>
            <a:r>
              <a:rPr lang="es-419" sz="1400" b="1" dirty="0">
                <a:solidFill>
                  <a:srgbClr val="000000"/>
                </a:solidFill>
              </a:rPr>
              <a:t>Diseño:</a:t>
            </a:r>
            <a:r>
              <a:rPr lang="es-419" sz="1400" dirty="0">
                <a:solidFill>
                  <a:srgbClr val="000000"/>
                </a:solidFill>
              </a:rPr>
              <a:t>- Modele toda la red, desde sitios y edificios hasta dispositivos y enlaces, tanto físicos como virtuales, en todo el campus, la sucursal, la WAN y la nube.</a:t>
            </a:r>
          </a:p>
          <a:p>
            <a:pPr marL="342900" indent="-342900" algn="l" rtl="0">
              <a:buFont typeface="Arial" panose="020B0604020202020204" pitchFamily="34" charset="0"/>
              <a:buChar char="•"/>
            </a:pPr>
            <a:r>
              <a:rPr lang="es-419" sz="1400" b="1" dirty="0">
                <a:solidFill>
                  <a:srgbClr val="000000"/>
                </a:solidFill>
              </a:rPr>
              <a:t>Política:</a:t>
            </a:r>
            <a:r>
              <a:rPr lang="es-419" sz="1400" dirty="0">
                <a:solidFill>
                  <a:srgbClr val="000000"/>
                </a:solidFill>
              </a:rPr>
              <a:t>- Utilice políticas para automatizar y simplificar la administración de la red, lo que reduce el costo y el riesgo al tiempo que acelera la implementación de servicios nuevos y mejorados.</a:t>
            </a:r>
          </a:p>
          <a:p>
            <a:pPr marL="342900" indent="-342900" algn="l" rtl="0">
              <a:buFont typeface="Arial" panose="020B0604020202020204" pitchFamily="34" charset="0"/>
              <a:buChar char="•"/>
            </a:pPr>
            <a:r>
              <a:rPr lang="es-419" sz="1400" b="1" dirty="0">
                <a:solidFill>
                  <a:srgbClr val="000000"/>
                </a:solidFill>
              </a:rPr>
              <a:t>Aprovisionamiento:</a:t>
            </a:r>
            <a:r>
              <a:rPr lang="es-419" sz="1400" dirty="0">
                <a:solidFill>
                  <a:srgbClr val="000000"/>
                </a:solidFill>
              </a:rPr>
              <a:t>- Proporcione nuevos servicios a los usuarios con facilidad, velocidad y seguridad en toda la red empresarial, independientemente del tamaño y la complejidad de la red.</a:t>
            </a:r>
          </a:p>
          <a:p>
            <a:pPr marL="342900" indent="-342900" algn="l" rtl="0">
              <a:buFont typeface="Arial" panose="020B0604020202020204" pitchFamily="34" charset="0"/>
              <a:buChar char="•"/>
            </a:pPr>
            <a:r>
              <a:rPr lang="es-419" sz="1400" b="1" dirty="0">
                <a:solidFill>
                  <a:srgbClr val="000000"/>
                </a:solidFill>
              </a:rPr>
              <a:t>Aseguramiento:</a:t>
            </a:r>
            <a:r>
              <a:rPr lang="es-419" sz="1400" dirty="0">
                <a:solidFill>
                  <a:srgbClr val="000000"/>
                </a:solidFill>
              </a:rPr>
              <a:t>- Utilice monitoreo y perspectivas proactivas de la red, los dispositivos y las aplicaciones para predecir los problemas con mayor rapidez y asegurarse de que los cambios en la configuración y la política logren la intención comercial y la experiencia del usuario que usted desea brindar.</a:t>
            </a:r>
          </a:p>
          <a:p>
            <a:pPr marL="342900" indent="-342900" algn="l" rtl="0">
              <a:buFont typeface="Arial" panose="020B0604020202020204" pitchFamily="34" charset="0"/>
              <a:buChar char="•"/>
            </a:pPr>
            <a:r>
              <a:rPr lang="es-419" sz="1400" b="1" dirty="0">
                <a:solidFill>
                  <a:srgbClr val="000000"/>
                </a:solidFill>
              </a:rPr>
              <a:t>Plataforma</a:t>
            </a:r>
            <a:r>
              <a:rPr lang="es-419" sz="1400" dirty="0">
                <a:solidFill>
                  <a:srgbClr val="000000"/>
                </a:solidFill>
              </a:rPr>
              <a:t>- Utilice las API para integrarse con sus sistemas de TI preferidos para crear soluciones de extremo a extremo y agregar soporte para dispositivos de múltiples proveedores.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996562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Descripción general de la automatización</a:t>
            </a:r>
            <a:r>
              <a:rPr lang="en-US" dirty="0"/>
              <a:t/>
            </a:r>
            <a:br>
              <a:rPr lang="en-US" dirty="0"/>
            </a:br>
            <a:r>
              <a:rPr lang="es-419" sz="2400"/>
              <a:t>Dispositivos de pensamiento</a:t>
            </a:r>
          </a:p>
        </p:txBody>
      </p:sp>
      <p:sp>
        <p:nvSpPr>
          <p:cNvPr id="4" name="Content Placeholder 3">
            <a:extLst>
              <a:ext uri="{FF2B5EF4-FFF2-40B4-BE49-F238E27FC236}">
                <a16:creationId xmlns:a16="http://schemas.microsoft.com/office/drawing/2014/main" xmlns="" id="{7799055A-0E09-F846-9F7F-86A47F4F5CF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Actualmente muchos dispositivos incorporan tecnologías inteligentes que ayudan a determinar su comportamiento. Esto puede ser tan simple como cuando un dispositivo inteligente reduce su consumo de energía durante períodos de alta demanda o tan complejo como conducir un auto de manera autónoma.</a:t>
            </a:r>
          </a:p>
          <a:p>
            <a:pPr marL="342900" indent="-342900" algn="l" rtl="0">
              <a:buFont typeface="Arial" panose="020B0604020202020204" pitchFamily="34" charset="0"/>
              <a:buChar char="•"/>
            </a:pPr>
            <a:r>
              <a:rPr lang="es-419" sz="1600">
                <a:solidFill>
                  <a:srgbClr val="000000"/>
                </a:solidFill>
              </a:rPr>
              <a:t>Cada vez que un dispositivo toma una decisión, en función de información externa, dicho dispositivo se conoce como un dispositivo inteligente. En la actualidad muchos dispositivos con los que interactuamos llevan la palabra inteligente en el nombre. Esto indica que el dispositivo tiene la capacidad para alterar su comportamiento según su entorno.</a:t>
            </a:r>
          </a:p>
          <a:p>
            <a:pPr marL="342900" indent="-342900" algn="l" rtl="0">
              <a:buFont typeface="Arial" panose="020B0604020202020204" pitchFamily="34" charset="0"/>
              <a:buChar char="•"/>
            </a:pPr>
            <a:r>
              <a:rPr lang="es-419" sz="1600">
                <a:solidFill>
                  <a:srgbClr val="000000"/>
                </a:solidFill>
              </a:rPr>
              <a:t>Para que un dispositivo pueda "pensar" el mismo debe ser programado utilizando herramientas de automatización de red.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6903720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945880" cy="731837"/>
          </a:xfrm>
        </p:spPr>
        <p:txBody>
          <a:bodyPr/>
          <a:lstStyle/>
          <a:p>
            <a:pPr rtl="0"/>
            <a:r>
              <a:rPr lang="es-419" sz="1600" dirty="0"/>
              <a:t>IBN y Cisco DNA Center</a:t>
            </a:r>
            <a:r>
              <a:rPr lang="en-US" dirty="0"/>
              <a:t/>
            </a:r>
            <a:br>
              <a:rPr lang="en-US" dirty="0"/>
            </a:br>
            <a:r>
              <a:rPr lang="es-419" sz="2400" dirty="0"/>
              <a:t>DNA Center Solución de problemas de conectividad de usuario</a:t>
            </a:r>
          </a:p>
        </p:txBody>
      </p:sp>
      <p:sp>
        <p:nvSpPr>
          <p:cNvPr id="4" name="Content Placeholder 3">
            <a:extLst>
              <a:ext uri="{FF2B5EF4-FFF2-40B4-BE49-F238E27FC236}">
                <a16:creationId xmlns:a16="http://schemas.microsoft.com/office/drawing/2014/main" xmlns="" id="{20F4C7C7-CD23-B540-968E-CEA01D7068D3}"/>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 cuarta parte explica cómo usar Cisco DNA Center para solucionar problemas de dispositivos.</a:t>
            </a:r>
          </a:p>
        </p:txBody>
      </p:sp>
    </p:spTree>
    <p:custDataLst>
      <p:tags r:id="rId1"/>
    </p:custDataLst>
    <p:extLst>
      <p:ext uri="{BB962C8B-B14F-4D97-AF65-F5344CB8AC3E}">
        <p14:creationId xmlns:p14="http://schemas.microsoft.com/office/powerpoint/2010/main" xmlns="" val="37749639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14.7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Module 14 : Network Automation</a:t>
            </a:r>
            <a:r>
              <a:rPr lang="en-US" dirty="0">
                <a:latin typeface="Arial" charset="0"/>
              </a:rPr>
              <a:t/>
            </a:r>
            <a:br>
              <a:rPr lang="en-US" dirty="0">
                <a:latin typeface="Arial" charset="0"/>
              </a:rPr>
            </a:br>
            <a:r>
              <a:rPr lang="es-419">
                <a:latin typeface="Arial" charset="0"/>
              </a:rPr>
              <a:t>New Terms and Commands</a:t>
            </a:r>
          </a:p>
        </p:txBody>
      </p:sp>
      <p:sp>
        <p:nvSpPr>
          <p:cNvPr id="2" name="Content Placeholder 1">
            <a:extLst>
              <a:ext uri="{FF2B5EF4-FFF2-40B4-BE49-F238E27FC236}">
                <a16:creationId xmlns:a16="http://schemas.microsoft.com/office/drawing/2014/main" xmlns="" id="{FEE79C7E-090E-6E44-85C6-1D51ADC29416}"/>
              </a:ext>
            </a:extLst>
          </p:cNvPr>
          <p:cNvSpPr>
            <a:spLocks noGrp="1"/>
          </p:cNvSpPr>
          <p:nvPr>
            <p:ph idx="1"/>
          </p:nvPr>
        </p:nvSpPr>
        <p:spPr>
          <a:xfrm>
            <a:off x="144065" y="798944"/>
            <a:ext cx="3965091" cy="4155319"/>
          </a:xfrm>
        </p:spPr>
        <p:txBody>
          <a:bodyPr/>
          <a:lstStyle/>
          <a:p>
            <a:pPr rtl="0">
              <a:spcBef>
                <a:spcPts val="0"/>
              </a:spcBef>
              <a:spcAft>
                <a:spcPts val="0"/>
              </a:spcAft>
              <a:buFont typeface="Arial" panose="020B0604020202020204" pitchFamily="34" charset="0"/>
              <a:buChar char="•"/>
            </a:pPr>
            <a:r>
              <a:rPr lang="es-419"/>
              <a:t>eXtensible Markup Language (XML)</a:t>
            </a:r>
          </a:p>
          <a:p>
            <a:pPr rtl="0">
              <a:spcBef>
                <a:spcPts val="0"/>
              </a:spcBef>
              <a:spcAft>
                <a:spcPts val="0"/>
              </a:spcAft>
              <a:buFont typeface="Arial" panose="020B0604020202020204" pitchFamily="34" charset="0"/>
              <a:buChar char="•"/>
            </a:pPr>
            <a:r>
              <a:rPr lang="es-419"/>
              <a:t>JavaScript Object Notation (JSON)</a:t>
            </a:r>
          </a:p>
          <a:p>
            <a:pPr rtl="0">
              <a:spcBef>
                <a:spcPts val="0"/>
              </a:spcBef>
              <a:spcAft>
                <a:spcPts val="0"/>
              </a:spcAft>
              <a:buFont typeface="Arial" panose="020B0604020202020204" pitchFamily="34" charset="0"/>
              <a:buChar char="•"/>
            </a:pPr>
            <a:r>
              <a:rPr lang="es-419"/>
              <a:t>YAML Ain’t Markup Language (YAML)</a:t>
            </a:r>
          </a:p>
          <a:p>
            <a:pPr rtl="0">
              <a:spcBef>
                <a:spcPts val="0"/>
              </a:spcBef>
              <a:spcAft>
                <a:spcPts val="0"/>
              </a:spcAft>
              <a:buFont typeface="Arial" panose="020B0604020202020204" pitchFamily="34" charset="0"/>
              <a:buChar char="•"/>
            </a:pPr>
            <a:r>
              <a:rPr lang="es-419"/>
              <a:t>Key/Value Pairs</a:t>
            </a:r>
          </a:p>
          <a:p>
            <a:pPr rtl="0">
              <a:spcBef>
                <a:spcPts val="0"/>
              </a:spcBef>
              <a:spcAft>
                <a:spcPts val="0"/>
              </a:spcAft>
              <a:buFont typeface="Arial" panose="020B0604020202020204" pitchFamily="34" charset="0"/>
              <a:buChar char="•"/>
            </a:pPr>
            <a:r>
              <a:rPr lang="es-419"/>
              <a:t>Application Programming Interface (API)</a:t>
            </a:r>
          </a:p>
          <a:p>
            <a:pPr rtl="0">
              <a:spcBef>
                <a:spcPts val="0"/>
              </a:spcBef>
              <a:spcAft>
                <a:spcPts val="0"/>
              </a:spcAft>
              <a:buFont typeface="Arial" panose="020B0604020202020204" pitchFamily="34" charset="0"/>
              <a:buChar char="•"/>
            </a:pPr>
            <a:r>
              <a:rPr lang="es-419"/>
              <a:t>Simple Object Access Protocol (SOAP)</a:t>
            </a:r>
          </a:p>
          <a:p>
            <a:pPr rtl="0">
              <a:spcBef>
                <a:spcPts val="0"/>
              </a:spcBef>
              <a:spcAft>
                <a:spcPts val="0"/>
              </a:spcAft>
              <a:buFont typeface="Arial" panose="020B0604020202020204" pitchFamily="34" charset="0"/>
              <a:buChar char="•"/>
            </a:pPr>
            <a:r>
              <a:rPr lang="es-419"/>
              <a:t>Representational State Transfer (REST)</a:t>
            </a:r>
          </a:p>
          <a:p>
            <a:pPr rtl="0">
              <a:spcBef>
                <a:spcPts val="0"/>
              </a:spcBef>
              <a:spcAft>
                <a:spcPts val="0"/>
              </a:spcAft>
              <a:buFont typeface="Arial" panose="020B0604020202020204" pitchFamily="34" charset="0"/>
              <a:buChar char="•"/>
            </a:pPr>
            <a:r>
              <a:rPr lang="es-419"/>
              <a:t>XML-Remote Procedure Call (XML-RPC)</a:t>
            </a:r>
          </a:p>
          <a:p>
            <a:pPr rtl="0">
              <a:spcBef>
                <a:spcPts val="0"/>
              </a:spcBef>
              <a:spcAft>
                <a:spcPts val="0"/>
              </a:spcAft>
              <a:buFont typeface="Arial" panose="020B0604020202020204" pitchFamily="34" charset="0"/>
              <a:buChar char="•"/>
            </a:pPr>
            <a:r>
              <a:rPr lang="es-419"/>
              <a:t>JSON-RPC</a:t>
            </a:r>
          </a:p>
          <a:p>
            <a:pPr rtl="0">
              <a:spcBef>
                <a:spcPts val="0"/>
              </a:spcBef>
              <a:spcAft>
                <a:spcPts val="0"/>
              </a:spcAft>
              <a:buFont typeface="Arial" panose="020B0604020202020204" pitchFamily="34" charset="0"/>
              <a:buChar char="•"/>
            </a:pPr>
            <a:r>
              <a:rPr lang="es-419"/>
              <a:t>RESTful</a:t>
            </a:r>
          </a:p>
          <a:p>
            <a:pPr rtl="0">
              <a:spcBef>
                <a:spcPts val="0"/>
              </a:spcBef>
              <a:spcAft>
                <a:spcPts val="0"/>
              </a:spcAft>
              <a:buFont typeface="Arial" panose="020B0604020202020204" pitchFamily="34" charset="0"/>
              <a:buChar char="•"/>
            </a:pPr>
            <a:r>
              <a:rPr lang="es-419"/>
              <a:t>CURL</a:t>
            </a:r>
          </a:p>
          <a:p>
            <a:pPr rtl="0">
              <a:spcBef>
                <a:spcPts val="0"/>
              </a:spcBef>
              <a:spcAft>
                <a:spcPts val="0"/>
              </a:spcAft>
              <a:buFont typeface="Arial" panose="020B0604020202020204" pitchFamily="34" charset="0"/>
              <a:buChar char="•"/>
            </a:pPr>
            <a:r>
              <a:rPr lang="es-419"/>
              <a:t>RESTCONF</a:t>
            </a:r>
          </a:p>
          <a:p>
            <a:pPr rtl="0">
              <a:spcBef>
                <a:spcPts val="0"/>
              </a:spcBef>
              <a:spcAft>
                <a:spcPts val="0"/>
              </a:spcAft>
              <a:buFont typeface="Arial" panose="020B0604020202020204" pitchFamily="34" charset="0"/>
              <a:buChar char="•"/>
            </a:pPr>
            <a:r>
              <a:rPr lang="es-419"/>
              <a:t>NETCONF</a:t>
            </a:r>
          </a:p>
          <a:p>
            <a:pPr rtl="0">
              <a:spcBef>
                <a:spcPts val="0"/>
              </a:spcBef>
              <a:spcAft>
                <a:spcPts val="0"/>
              </a:spcAft>
              <a:buFont typeface="Arial" panose="020B0604020202020204" pitchFamily="34" charset="0"/>
              <a:buChar char="•"/>
            </a:pPr>
            <a:r>
              <a:rPr lang="es-419"/>
              <a:t>Uniform Resource Identifier (URI)</a:t>
            </a:r>
          </a:p>
          <a:p>
            <a:pPr rtl="0">
              <a:spcBef>
                <a:spcPts val="0"/>
              </a:spcBef>
              <a:spcAft>
                <a:spcPts val="0"/>
              </a:spcAft>
              <a:buFont typeface="Arial" panose="020B0604020202020204" pitchFamily="34" charset="0"/>
              <a:buChar char="•"/>
            </a:pPr>
            <a:r>
              <a:rPr lang="es-419"/>
              <a:t>Uniform Resource Name (URN)</a:t>
            </a:r>
          </a:p>
          <a:p>
            <a:pPr rtl="0">
              <a:spcBef>
                <a:spcPts val="0"/>
              </a:spcBef>
              <a:spcAft>
                <a:spcPts val="0"/>
              </a:spcAft>
              <a:buFont typeface="Arial" panose="020B0604020202020204" pitchFamily="34" charset="0"/>
              <a:buChar char="•"/>
            </a:pPr>
            <a:r>
              <a:rPr lang="es-419"/>
              <a:t>Uniform Resource Locator (URL)</a:t>
            </a:r>
          </a:p>
          <a:p>
            <a:pPr>
              <a:spcBef>
                <a:spcPts val="0"/>
              </a:spcBef>
              <a:spcAft>
                <a:spcPts val="0"/>
              </a:spcAft>
            </a:pPr>
            <a:endParaRPr lang="en-US" dirty="0"/>
          </a:p>
        </p:txBody>
      </p:sp>
      <p:sp>
        <p:nvSpPr>
          <p:cNvPr id="4" name="Content Placeholder 1">
            <a:extLst>
              <a:ext uri="{FF2B5EF4-FFF2-40B4-BE49-F238E27FC236}">
                <a16:creationId xmlns:a16="http://schemas.microsoft.com/office/drawing/2014/main" xmlns="" id="{03A55E60-D62B-874D-BC32-BC65B5CE9A67}"/>
              </a:ext>
            </a:extLst>
          </p:cNvPr>
          <p:cNvSpPr txBox="1">
            <a:spLocks/>
          </p:cNvSpPr>
          <p:nvPr/>
        </p:nvSpPr>
        <p:spPr bwMode="auto">
          <a:xfrm>
            <a:off x="3897620" y="798943"/>
            <a:ext cx="3965091"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buFont typeface="Arial" panose="020B0604020202020204" pitchFamily="34" charset="0"/>
              <a:buChar char="•"/>
            </a:pPr>
            <a:r>
              <a:rPr lang="es-419"/>
              <a:t>Postman</a:t>
            </a:r>
          </a:p>
          <a:p>
            <a:pPr rtl="0">
              <a:spcBef>
                <a:spcPts val="0"/>
              </a:spcBef>
              <a:spcAft>
                <a:spcPts val="0"/>
              </a:spcAft>
              <a:buFont typeface="Arial" panose="020B0604020202020204" pitchFamily="34" charset="0"/>
              <a:buChar char="•"/>
            </a:pPr>
            <a:r>
              <a:rPr lang="es-419"/>
              <a:t>Ansible</a:t>
            </a:r>
          </a:p>
          <a:p>
            <a:pPr rtl="0">
              <a:spcBef>
                <a:spcPts val="0"/>
              </a:spcBef>
              <a:spcAft>
                <a:spcPts val="0"/>
              </a:spcAft>
              <a:buFont typeface="Arial" panose="020B0604020202020204" pitchFamily="34" charset="0"/>
              <a:buChar char="•"/>
            </a:pPr>
            <a:r>
              <a:rPr lang="es-419"/>
              <a:t>Puppet </a:t>
            </a:r>
          </a:p>
          <a:p>
            <a:pPr rtl="0">
              <a:spcBef>
                <a:spcPts val="0"/>
              </a:spcBef>
              <a:spcAft>
                <a:spcPts val="0"/>
              </a:spcAft>
              <a:buFont typeface="Arial" panose="020B0604020202020204" pitchFamily="34" charset="0"/>
              <a:buChar char="•"/>
            </a:pPr>
            <a:r>
              <a:rPr lang="es-419"/>
              <a:t>Chef</a:t>
            </a:r>
          </a:p>
          <a:p>
            <a:pPr rtl="0">
              <a:spcBef>
                <a:spcPts val="0"/>
              </a:spcBef>
              <a:spcAft>
                <a:spcPts val="0"/>
              </a:spcAft>
              <a:buFont typeface="Arial" panose="020B0604020202020204" pitchFamily="34" charset="0"/>
              <a:buChar char="•"/>
            </a:pPr>
            <a:r>
              <a:rPr lang="es-419"/>
              <a:t>SaltStack</a:t>
            </a:r>
          </a:p>
          <a:p>
            <a:pPr rtl="0">
              <a:spcBef>
                <a:spcPts val="0"/>
              </a:spcBef>
              <a:spcAft>
                <a:spcPts val="0"/>
              </a:spcAft>
              <a:buFont typeface="Arial" panose="020B0604020202020204" pitchFamily="34" charset="0"/>
              <a:buChar char="•"/>
            </a:pPr>
            <a:r>
              <a:rPr lang="es-419"/>
              <a:t>Intent-Based Networking</a:t>
            </a:r>
          </a:p>
          <a:p>
            <a:pPr rtl="0">
              <a:spcBef>
                <a:spcPts val="0"/>
              </a:spcBef>
              <a:spcAft>
                <a:spcPts val="0"/>
              </a:spcAft>
              <a:buFont typeface="Arial" panose="020B0604020202020204" pitchFamily="34" charset="0"/>
              <a:buChar char="•"/>
            </a:pPr>
            <a:r>
              <a:rPr lang="es-419"/>
              <a:t>Translation</a:t>
            </a:r>
          </a:p>
          <a:p>
            <a:pPr rtl="0">
              <a:spcBef>
                <a:spcPts val="0"/>
              </a:spcBef>
              <a:spcAft>
                <a:spcPts val="0"/>
              </a:spcAft>
              <a:buFont typeface="Arial" panose="020B0604020202020204" pitchFamily="34" charset="0"/>
              <a:buChar char="•"/>
            </a:pPr>
            <a:r>
              <a:rPr lang="es-419"/>
              <a:t>Activation</a:t>
            </a:r>
          </a:p>
          <a:p>
            <a:pPr rtl="0">
              <a:spcBef>
                <a:spcPts val="0"/>
              </a:spcBef>
              <a:spcAft>
                <a:spcPts val="0"/>
              </a:spcAft>
              <a:buFont typeface="Arial" panose="020B0604020202020204" pitchFamily="34" charset="0"/>
              <a:buChar char="•"/>
            </a:pPr>
            <a:r>
              <a:rPr lang="es-419"/>
              <a:t>Assurance</a:t>
            </a:r>
          </a:p>
          <a:p>
            <a:pPr rtl="0">
              <a:spcBef>
                <a:spcPts val="0"/>
              </a:spcBef>
              <a:spcAft>
                <a:spcPts val="0"/>
              </a:spcAft>
              <a:buFont typeface="Arial" panose="020B0604020202020204" pitchFamily="34" charset="0"/>
              <a:buChar char="•"/>
            </a:pPr>
            <a:r>
              <a:rPr lang="es-419"/>
              <a:t>Fabric</a:t>
            </a:r>
          </a:p>
          <a:p>
            <a:pPr rtl="0">
              <a:spcBef>
                <a:spcPts val="0"/>
              </a:spcBef>
              <a:spcAft>
                <a:spcPts val="0"/>
              </a:spcAft>
              <a:buFont typeface="Arial" panose="020B0604020202020204" pitchFamily="34" charset="0"/>
              <a:buChar char="•"/>
            </a:pPr>
            <a:r>
              <a:rPr lang="es-419"/>
              <a:t>Overlay Network</a:t>
            </a:r>
          </a:p>
          <a:p>
            <a:pPr rtl="0">
              <a:spcBef>
                <a:spcPts val="0"/>
              </a:spcBef>
              <a:spcAft>
                <a:spcPts val="0"/>
              </a:spcAft>
              <a:buFont typeface="Arial" panose="020B0604020202020204" pitchFamily="34" charset="0"/>
              <a:buChar char="•"/>
            </a:pPr>
            <a:r>
              <a:rPr lang="es-419"/>
              <a:t>Underlay Network</a:t>
            </a:r>
          </a:p>
          <a:p>
            <a:pPr rtl="0">
              <a:spcBef>
                <a:spcPts val="0"/>
              </a:spcBef>
              <a:spcAft>
                <a:spcPts val="0"/>
              </a:spcAft>
              <a:buFont typeface="Arial" panose="020B0604020202020204" pitchFamily="34" charset="0"/>
              <a:buChar char="•"/>
            </a:pPr>
            <a:r>
              <a:rPr lang="es-419"/>
              <a:t>Digital Network Architecture (DNA)</a:t>
            </a:r>
          </a:p>
          <a:p>
            <a:pPr rtl="0">
              <a:spcBef>
                <a:spcPts val="0"/>
              </a:spcBef>
              <a:spcAft>
                <a:spcPts val="0"/>
              </a:spcAft>
              <a:buFont typeface="Arial" panose="020B0604020202020204" pitchFamily="34" charset="0"/>
              <a:buChar char="•"/>
            </a:pPr>
            <a:r>
              <a:rPr lang="es-419"/>
              <a:t>DNA Center</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14 : Automatización de red</a:t>
            </a:r>
            <a:r>
              <a:rPr lang="en-US" dirty="0">
                <a:latin typeface="Arial" charset="0"/>
              </a:rPr>
              <a:t/>
            </a:r>
            <a:br>
              <a:rPr lang="en-US" dirty="0">
                <a:latin typeface="Arial" charset="0"/>
              </a:rPr>
            </a:br>
            <a:r>
              <a:rPr lang="es-419" dirty="0">
                <a:latin typeface="Arial" charset="0"/>
              </a:rPr>
              <a:t>Nuevos términos y comandos</a:t>
            </a:r>
          </a:p>
        </p:txBody>
      </p:sp>
      <p:sp>
        <p:nvSpPr>
          <p:cNvPr id="2" name="Content Placeholder 1">
            <a:extLst>
              <a:ext uri="{FF2B5EF4-FFF2-40B4-BE49-F238E27FC236}">
                <a16:creationId xmlns:a16="http://schemas.microsoft.com/office/drawing/2014/main" xmlns="" id="{FEE79C7E-090E-6E44-85C6-1D51ADC29416}"/>
              </a:ext>
            </a:extLst>
          </p:cNvPr>
          <p:cNvSpPr>
            <a:spLocks noGrp="1"/>
          </p:cNvSpPr>
          <p:nvPr>
            <p:ph idx="1"/>
          </p:nvPr>
        </p:nvSpPr>
        <p:spPr>
          <a:xfrm>
            <a:off x="144065" y="798944"/>
            <a:ext cx="4717302" cy="4155319"/>
          </a:xfrm>
        </p:spPr>
        <p:txBody>
          <a:bodyPr/>
          <a:lstStyle/>
          <a:p>
            <a:pPr>
              <a:spcBef>
                <a:spcPts val="0"/>
              </a:spcBef>
              <a:spcAft>
                <a:spcPts val="0"/>
              </a:spcAft>
              <a:buFont typeface="Arial" panose="020B0604020202020204" pitchFamily="34" charset="0"/>
              <a:buChar char="•"/>
            </a:pPr>
            <a:r>
              <a:rPr lang="es-419" dirty="0"/>
              <a:t>Lenguaje de marcado extensible (XML)</a:t>
            </a:r>
          </a:p>
          <a:p>
            <a:pPr>
              <a:spcBef>
                <a:spcPts val="0"/>
              </a:spcBef>
              <a:spcAft>
                <a:spcPts val="0"/>
              </a:spcAft>
              <a:buFont typeface="Arial" panose="020B0604020202020204" pitchFamily="34" charset="0"/>
              <a:buChar char="•"/>
            </a:pPr>
            <a:r>
              <a:rPr lang="es-419" dirty="0"/>
              <a:t>Notación de objeto JavaScript (JSON)</a:t>
            </a:r>
          </a:p>
          <a:p>
            <a:pPr>
              <a:spcBef>
                <a:spcPts val="0"/>
              </a:spcBef>
              <a:spcAft>
                <a:spcPts val="0"/>
              </a:spcAft>
              <a:buFont typeface="Arial" panose="020B0604020202020204" pitchFamily="34" charset="0"/>
              <a:buChar char="•"/>
            </a:pPr>
            <a:r>
              <a:rPr lang="es-ES" dirty="0"/>
              <a:t>YAML no es lenguaje de marcado </a:t>
            </a:r>
            <a:r>
              <a:rPr lang="es-419" dirty="0"/>
              <a:t>(YAML)</a:t>
            </a:r>
          </a:p>
          <a:p>
            <a:pPr>
              <a:spcBef>
                <a:spcPts val="0"/>
              </a:spcBef>
              <a:spcAft>
                <a:spcPts val="0"/>
              </a:spcAft>
              <a:buFont typeface="Arial" panose="020B0604020202020204" pitchFamily="34" charset="0"/>
              <a:buChar char="•"/>
            </a:pPr>
            <a:r>
              <a:rPr lang="es-419" dirty="0"/>
              <a:t>Pares clave / valor</a:t>
            </a:r>
          </a:p>
          <a:p>
            <a:pPr>
              <a:spcBef>
                <a:spcPts val="0"/>
              </a:spcBef>
              <a:spcAft>
                <a:spcPts val="0"/>
              </a:spcAft>
              <a:buFont typeface="Arial" panose="020B0604020202020204" pitchFamily="34" charset="0"/>
              <a:buChar char="•"/>
            </a:pPr>
            <a:r>
              <a:rPr lang="es-ES" dirty="0"/>
              <a:t>Interfaz de programación de aplicaciones </a:t>
            </a:r>
            <a:r>
              <a:rPr lang="es-419" dirty="0"/>
              <a:t>(API)</a:t>
            </a:r>
          </a:p>
          <a:p>
            <a:pPr rtl="0">
              <a:spcBef>
                <a:spcPts val="0"/>
              </a:spcBef>
              <a:spcAft>
                <a:spcPts val="0"/>
              </a:spcAft>
              <a:buFont typeface="Arial" panose="020B0604020202020204" pitchFamily="34" charset="0"/>
              <a:buChar char="•"/>
            </a:pPr>
            <a:r>
              <a:rPr lang="es-419" dirty="0"/>
              <a:t>Simple </a:t>
            </a:r>
            <a:r>
              <a:rPr lang="es-419" dirty="0" err="1"/>
              <a:t>Object</a:t>
            </a:r>
            <a:r>
              <a:rPr lang="es-419" dirty="0"/>
              <a:t> Access </a:t>
            </a:r>
            <a:r>
              <a:rPr lang="es-419" dirty="0" err="1"/>
              <a:t>Protocol</a:t>
            </a:r>
            <a:r>
              <a:rPr lang="es-419" dirty="0"/>
              <a:t> (SOAP)</a:t>
            </a:r>
          </a:p>
          <a:p>
            <a:pPr>
              <a:spcBef>
                <a:spcPts val="0"/>
              </a:spcBef>
              <a:spcAft>
                <a:spcPts val="0"/>
              </a:spcAft>
              <a:buFont typeface="Arial" panose="020B0604020202020204" pitchFamily="34" charset="0"/>
              <a:buChar char="•"/>
            </a:pPr>
            <a:r>
              <a:rPr lang="es-419" dirty="0"/>
              <a:t>Transferencia de estado representacional (REST)</a:t>
            </a:r>
          </a:p>
          <a:p>
            <a:pPr>
              <a:spcBef>
                <a:spcPts val="0"/>
              </a:spcBef>
              <a:spcAft>
                <a:spcPts val="0"/>
              </a:spcAft>
              <a:buFont typeface="Arial" panose="020B0604020202020204" pitchFamily="34" charset="0"/>
              <a:buChar char="•"/>
            </a:pPr>
            <a:r>
              <a:rPr lang="es-419" dirty="0"/>
              <a:t>XML-Llamada a procedimiento remoto (XML-RPC)</a:t>
            </a:r>
          </a:p>
          <a:p>
            <a:pPr rtl="0">
              <a:spcBef>
                <a:spcPts val="0"/>
              </a:spcBef>
              <a:spcAft>
                <a:spcPts val="0"/>
              </a:spcAft>
              <a:buFont typeface="Arial" panose="020B0604020202020204" pitchFamily="34" charset="0"/>
              <a:buChar char="•"/>
            </a:pPr>
            <a:r>
              <a:rPr lang="es-419" dirty="0"/>
              <a:t>JSON-RPC</a:t>
            </a:r>
          </a:p>
          <a:p>
            <a:pPr rtl="0">
              <a:spcBef>
                <a:spcPts val="0"/>
              </a:spcBef>
              <a:spcAft>
                <a:spcPts val="0"/>
              </a:spcAft>
              <a:buFont typeface="Arial" panose="020B0604020202020204" pitchFamily="34" charset="0"/>
              <a:buChar char="•"/>
            </a:pPr>
            <a:r>
              <a:rPr lang="es-419" dirty="0" err="1"/>
              <a:t>RESTful</a:t>
            </a:r>
            <a:endParaRPr lang="es-419" dirty="0"/>
          </a:p>
          <a:p>
            <a:pPr rtl="0">
              <a:spcBef>
                <a:spcPts val="0"/>
              </a:spcBef>
              <a:spcAft>
                <a:spcPts val="0"/>
              </a:spcAft>
              <a:buFont typeface="Arial" panose="020B0604020202020204" pitchFamily="34" charset="0"/>
              <a:buChar char="•"/>
            </a:pPr>
            <a:r>
              <a:rPr lang="es-419" dirty="0"/>
              <a:t>CURL</a:t>
            </a:r>
          </a:p>
          <a:p>
            <a:pPr rtl="0">
              <a:spcBef>
                <a:spcPts val="0"/>
              </a:spcBef>
              <a:spcAft>
                <a:spcPts val="0"/>
              </a:spcAft>
              <a:buFont typeface="Arial" panose="020B0604020202020204" pitchFamily="34" charset="0"/>
              <a:buChar char="•"/>
            </a:pPr>
            <a:r>
              <a:rPr lang="es-419" dirty="0"/>
              <a:t>RESTCONF</a:t>
            </a:r>
          </a:p>
          <a:p>
            <a:pPr rtl="0">
              <a:spcBef>
                <a:spcPts val="0"/>
              </a:spcBef>
              <a:spcAft>
                <a:spcPts val="0"/>
              </a:spcAft>
              <a:buFont typeface="Arial" panose="020B0604020202020204" pitchFamily="34" charset="0"/>
              <a:buChar char="•"/>
            </a:pPr>
            <a:r>
              <a:rPr lang="es-419" dirty="0"/>
              <a:t>NETCONF</a:t>
            </a:r>
          </a:p>
          <a:p>
            <a:pPr>
              <a:spcBef>
                <a:spcPts val="0"/>
              </a:spcBef>
              <a:spcAft>
                <a:spcPts val="0"/>
              </a:spcAft>
              <a:buFont typeface="Arial" panose="020B0604020202020204" pitchFamily="34" charset="0"/>
              <a:buChar char="•"/>
            </a:pPr>
            <a:r>
              <a:rPr lang="es-419" dirty="0"/>
              <a:t>Identificador uniforme de recursos (URI)</a:t>
            </a:r>
          </a:p>
          <a:p>
            <a:pPr>
              <a:spcBef>
                <a:spcPts val="0"/>
              </a:spcBef>
              <a:spcAft>
                <a:spcPts val="0"/>
              </a:spcAft>
              <a:buFont typeface="Arial" panose="020B0604020202020204" pitchFamily="34" charset="0"/>
              <a:buChar char="•"/>
            </a:pPr>
            <a:r>
              <a:rPr lang="es-419" dirty="0"/>
              <a:t>Nombre de recurso uniforme (URN)</a:t>
            </a:r>
          </a:p>
          <a:p>
            <a:pPr>
              <a:spcBef>
                <a:spcPts val="0"/>
              </a:spcBef>
              <a:spcAft>
                <a:spcPts val="0"/>
              </a:spcAft>
              <a:buFont typeface="Arial" panose="020B0604020202020204" pitchFamily="34" charset="0"/>
              <a:buChar char="•"/>
            </a:pPr>
            <a:r>
              <a:rPr lang="es-419" dirty="0"/>
              <a:t>Localizador Uniforme de Recursos (URL)</a:t>
            </a:r>
          </a:p>
          <a:p>
            <a:pPr>
              <a:spcBef>
                <a:spcPts val="0"/>
              </a:spcBef>
              <a:spcAft>
                <a:spcPts val="0"/>
              </a:spcAft>
            </a:pPr>
            <a:endParaRPr lang="en-US" dirty="0"/>
          </a:p>
        </p:txBody>
      </p:sp>
      <p:sp>
        <p:nvSpPr>
          <p:cNvPr id="4" name="Content Placeholder 1">
            <a:extLst>
              <a:ext uri="{FF2B5EF4-FFF2-40B4-BE49-F238E27FC236}">
                <a16:creationId xmlns:a16="http://schemas.microsoft.com/office/drawing/2014/main" xmlns="" id="{03A55E60-D62B-874D-BC32-BC65B5CE9A67}"/>
              </a:ext>
            </a:extLst>
          </p:cNvPr>
          <p:cNvSpPr txBox="1">
            <a:spLocks/>
          </p:cNvSpPr>
          <p:nvPr/>
        </p:nvSpPr>
        <p:spPr bwMode="auto">
          <a:xfrm>
            <a:off x="4942390" y="798943"/>
            <a:ext cx="3510630"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buFont typeface="Arial" panose="020B0604020202020204" pitchFamily="34" charset="0"/>
              <a:buChar char="•"/>
            </a:pPr>
            <a:r>
              <a:rPr lang="es-419" dirty="0" err="1"/>
              <a:t>Postman</a:t>
            </a:r>
            <a:endParaRPr lang="es-419" dirty="0"/>
          </a:p>
          <a:p>
            <a:pPr rtl="0">
              <a:spcBef>
                <a:spcPts val="0"/>
              </a:spcBef>
              <a:spcAft>
                <a:spcPts val="0"/>
              </a:spcAft>
              <a:buFont typeface="Arial" panose="020B0604020202020204" pitchFamily="34" charset="0"/>
              <a:buChar char="•"/>
            </a:pPr>
            <a:r>
              <a:rPr lang="es-419" dirty="0"/>
              <a:t>Ansible</a:t>
            </a:r>
          </a:p>
          <a:p>
            <a:pPr rtl="0">
              <a:spcBef>
                <a:spcPts val="0"/>
              </a:spcBef>
              <a:spcAft>
                <a:spcPts val="0"/>
              </a:spcAft>
              <a:buFont typeface="Arial" panose="020B0604020202020204" pitchFamily="34" charset="0"/>
              <a:buChar char="•"/>
            </a:pPr>
            <a:r>
              <a:rPr lang="es-419" dirty="0" err="1"/>
              <a:t>Puppet</a:t>
            </a:r>
            <a:r>
              <a:rPr lang="es-419" dirty="0"/>
              <a:t> </a:t>
            </a:r>
          </a:p>
          <a:p>
            <a:pPr rtl="0">
              <a:spcBef>
                <a:spcPts val="0"/>
              </a:spcBef>
              <a:spcAft>
                <a:spcPts val="0"/>
              </a:spcAft>
              <a:buFont typeface="Arial" panose="020B0604020202020204" pitchFamily="34" charset="0"/>
              <a:buChar char="•"/>
            </a:pPr>
            <a:r>
              <a:rPr lang="es-419" dirty="0"/>
              <a:t>Chef</a:t>
            </a:r>
          </a:p>
          <a:p>
            <a:pPr rtl="0">
              <a:spcBef>
                <a:spcPts val="0"/>
              </a:spcBef>
              <a:spcAft>
                <a:spcPts val="0"/>
              </a:spcAft>
              <a:buFont typeface="Arial" panose="020B0604020202020204" pitchFamily="34" charset="0"/>
              <a:buChar char="•"/>
            </a:pPr>
            <a:r>
              <a:rPr lang="es-419" dirty="0" err="1"/>
              <a:t>SaltStack</a:t>
            </a:r>
            <a:endParaRPr lang="es-419" dirty="0"/>
          </a:p>
          <a:p>
            <a:pPr>
              <a:spcBef>
                <a:spcPts val="0"/>
              </a:spcBef>
              <a:spcAft>
                <a:spcPts val="0"/>
              </a:spcAft>
              <a:buFont typeface="Arial" panose="020B0604020202020204" pitchFamily="34" charset="0"/>
              <a:buChar char="•"/>
            </a:pPr>
            <a:r>
              <a:rPr lang="es-419" dirty="0"/>
              <a:t>Redes basadas en intenciones</a:t>
            </a:r>
          </a:p>
          <a:p>
            <a:pPr>
              <a:spcBef>
                <a:spcPts val="0"/>
              </a:spcBef>
              <a:spcAft>
                <a:spcPts val="0"/>
              </a:spcAft>
              <a:buFont typeface="Arial" panose="020B0604020202020204" pitchFamily="34" charset="0"/>
              <a:buChar char="•"/>
            </a:pPr>
            <a:r>
              <a:rPr lang="es-419" dirty="0"/>
              <a:t>Traducción</a:t>
            </a:r>
          </a:p>
          <a:p>
            <a:pPr>
              <a:spcBef>
                <a:spcPts val="0"/>
              </a:spcBef>
              <a:spcAft>
                <a:spcPts val="0"/>
              </a:spcAft>
              <a:buFont typeface="Arial" panose="020B0604020202020204" pitchFamily="34" charset="0"/>
              <a:buChar char="•"/>
            </a:pPr>
            <a:r>
              <a:rPr lang="es-419" dirty="0"/>
              <a:t>Activación</a:t>
            </a:r>
          </a:p>
          <a:p>
            <a:pPr rtl="0">
              <a:spcBef>
                <a:spcPts val="0"/>
              </a:spcBef>
              <a:spcAft>
                <a:spcPts val="0"/>
              </a:spcAft>
              <a:buFont typeface="Arial" panose="020B0604020202020204" pitchFamily="34" charset="0"/>
              <a:buChar char="•"/>
            </a:pPr>
            <a:r>
              <a:rPr lang="es-419" dirty="0"/>
              <a:t>Aseguramiento</a:t>
            </a:r>
          </a:p>
          <a:p>
            <a:pPr rtl="0">
              <a:spcBef>
                <a:spcPts val="0"/>
              </a:spcBef>
              <a:spcAft>
                <a:spcPts val="0"/>
              </a:spcAft>
              <a:buFont typeface="Arial" panose="020B0604020202020204" pitchFamily="34" charset="0"/>
              <a:buChar char="•"/>
            </a:pPr>
            <a:r>
              <a:rPr lang="es-419" dirty="0" err="1"/>
              <a:t>Fabric</a:t>
            </a:r>
            <a:endParaRPr lang="es-419" dirty="0"/>
          </a:p>
          <a:p>
            <a:pPr>
              <a:spcBef>
                <a:spcPts val="0"/>
              </a:spcBef>
              <a:spcAft>
                <a:spcPts val="0"/>
              </a:spcAft>
              <a:buFont typeface="Arial" panose="020B0604020202020204" pitchFamily="34" charset="0"/>
              <a:buChar char="•"/>
            </a:pPr>
            <a:r>
              <a:rPr lang="es-419" dirty="0"/>
              <a:t>Red superpuesta</a:t>
            </a:r>
          </a:p>
          <a:p>
            <a:pPr>
              <a:spcBef>
                <a:spcPts val="0"/>
              </a:spcBef>
              <a:spcAft>
                <a:spcPts val="0"/>
              </a:spcAft>
              <a:buFont typeface="Arial" panose="020B0604020202020204" pitchFamily="34" charset="0"/>
              <a:buChar char="•"/>
            </a:pPr>
            <a:r>
              <a:rPr lang="es-419" dirty="0"/>
              <a:t>Red subyacente</a:t>
            </a:r>
          </a:p>
          <a:p>
            <a:pPr>
              <a:spcBef>
                <a:spcPts val="0"/>
              </a:spcBef>
              <a:spcAft>
                <a:spcPts val="0"/>
              </a:spcAft>
              <a:buFont typeface="Arial" panose="020B0604020202020204" pitchFamily="34" charset="0"/>
              <a:buChar char="•"/>
            </a:pPr>
            <a:r>
              <a:rPr lang="es-419" dirty="0"/>
              <a:t>Arquitectura de red digital (DNA)</a:t>
            </a:r>
          </a:p>
          <a:p>
            <a:pPr rtl="0">
              <a:spcBef>
                <a:spcPts val="0"/>
              </a:spcBef>
              <a:spcAft>
                <a:spcPts val="0"/>
              </a:spcAft>
              <a:buFont typeface="Arial" panose="020B0604020202020204" pitchFamily="34" charset="0"/>
              <a:buChar char="•"/>
            </a:pPr>
            <a:r>
              <a:rPr lang="es-419" dirty="0"/>
              <a:t>Centro de DNA</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xmlns="" val="112665530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14.2 Formato de datos</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Formato de datos </a:t>
            </a:r>
            <a:r>
              <a:rPr lang="en-US" dirty="0"/>
              <a:t/>
            </a:r>
            <a:br>
              <a:rPr lang="en-US" dirty="0"/>
            </a:br>
            <a:r>
              <a:rPr lang="es-419" sz="2400" dirty="0"/>
              <a:t>El concepto de Formato de Datos</a:t>
            </a:r>
          </a:p>
        </p:txBody>
      </p:sp>
      <p:sp>
        <p:nvSpPr>
          <p:cNvPr id="5" name="Content Placeholder 4">
            <a:extLst>
              <a:ext uri="{FF2B5EF4-FFF2-40B4-BE49-F238E27FC236}">
                <a16:creationId xmlns:a16="http://schemas.microsoft.com/office/drawing/2014/main" xmlns="" id="{7377F7DD-1C1D-3D47-8DE7-EDD036054260}"/>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Los formatos son simplemente una manera de almacenar e intercambiar datos de una manera estructurada. Uno de esos formatos es el Lenguaje de marcas de hipertexto (</a:t>
            </a:r>
            <a:r>
              <a:rPr lang="es-419" sz="1600" dirty="0" err="1">
                <a:solidFill>
                  <a:srgbClr val="000000"/>
                </a:solidFill>
              </a:rPr>
              <a:t>Hypertext</a:t>
            </a:r>
            <a:r>
              <a:rPr lang="es-419" sz="1600" dirty="0">
                <a:solidFill>
                  <a:srgbClr val="000000"/>
                </a:solidFill>
              </a:rPr>
              <a:t> </a:t>
            </a:r>
            <a:r>
              <a:rPr lang="es-419" sz="1600" dirty="0" err="1">
                <a:solidFill>
                  <a:srgbClr val="000000"/>
                </a:solidFill>
              </a:rPr>
              <a:t>Markup</a:t>
            </a:r>
            <a:r>
              <a:rPr lang="es-419" sz="1600" dirty="0">
                <a:solidFill>
                  <a:srgbClr val="000000"/>
                </a:solidFill>
              </a:rPr>
              <a:t> </a:t>
            </a:r>
            <a:r>
              <a:rPr lang="es-419" sz="1600" dirty="0" err="1">
                <a:solidFill>
                  <a:srgbClr val="000000"/>
                </a:solidFill>
              </a:rPr>
              <a:t>Language</a:t>
            </a:r>
            <a:r>
              <a:rPr lang="es-419" sz="1600" dirty="0">
                <a:solidFill>
                  <a:srgbClr val="000000"/>
                </a:solidFill>
              </a:rPr>
              <a:t> - HTML). HTML es un estándar que describe la estructura de las páginas web, como se aprecia en la imagen.</a:t>
            </a:r>
          </a:p>
          <a:p>
            <a:pPr marL="342900" indent="-342900" algn="l" rtl="0">
              <a:buFont typeface="Arial" panose="020B0604020202020204" pitchFamily="34" charset="0"/>
              <a:buChar char="•"/>
            </a:pPr>
            <a:r>
              <a:rPr lang="es-419" sz="1600" dirty="0">
                <a:solidFill>
                  <a:srgbClr val="000000"/>
                </a:solidFill>
              </a:rPr>
              <a:t>Existen algunos formatos de datos comunes que son usados en muchas aplicaciones incluidas automatización de la red y programación:</a:t>
            </a:r>
          </a:p>
          <a:p>
            <a:pPr marL="921066" lvl="5" indent="-342900"/>
            <a:r>
              <a:rPr lang="es-419" sz="1600" dirty="0">
                <a:solidFill>
                  <a:srgbClr val="000000"/>
                </a:solidFill>
              </a:rPr>
              <a:t>Notación de objeto de JavaScript (JavaScript </a:t>
            </a:r>
            <a:r>
              <a:rPr lang="es-419" sz="1600" dirty="0" err="1">
                <a:solidFill>
                  <a:srgbClr val="000000"/>
                </a:solidFill>
              </a:rPr>
              <a:t>Object</a:t>
            </a:r>
            <a:r>
              <a:rPr lang="es-419" sz="1600" dirty="0">
                <a:solidFill>
                  <a:srgbClr val="000000"/>
                </a:solidFill>
              </a:rPr>
              <a:t> </a:t>
            </a:r>
            <a:r>
              <a:rPr lang="es-419" sz="1600" dirty="0" err="1">
                <a:solidFill>
                  <a:srgbClr val="000000"/>
                </a:solidFill>
              </a:rPr>
              <a:t>Notation</a:t>
            </a:r>
            <a:r>
              <a:rPr lang="es-419" sz="1600" dirty="0">
                <a:solidFill>
                  <a:srgbClr val="000000"/>
                </a:solidFill>
              </a:rPr>
              <a:t> - JSON)</a:t>
            </a:r>
          </a:p>
          <a:p>
            <a:pPr marL="921066" lvl="5" indent="-342900"/>
            <a:r>
              <a:rPr lang="es-419" sz="1600" dirty="0">
                <a:solidFill>
                  <a:srgbClr val="000000"/>
                </a:solidFill>
              </a:rPr>
              <a:t>Lenguaje de marcado extensible (XML)</a:t>
            </a:r>
          </a:p>
          <a:p>
            <a:pPr marL="921066" lvl="5" indent="-342900"/>
            <a:r>
              <a:rPr lang="es-419" sz="1600" dirty="0">
                <a:solidFill>
                  <a:srgbClr val="000000"/>
                </a:solidFill>
              </a:rPr>
              <a:t>YAML no es un lenguaje de marcado (YAML)</a:t>
            </a:r>
          </a:p>
          <a:p>
            <a:pPr marL="342900" indent="-342900" algn="l" rtl="0">
              <a:buFont typeface="Arial" panose="020B0604020202020204" pitchFamily="34" charset="0"/>
              <a:buChar char="•"/>
            </a:pPr>
            <a:r>
              <a:rPr lang="es-419" sz="1600" dirty="0">
                <a:solidFill>
                  <a:srgbClr val="000000"/>
                </a:solidFill>
              </a:rPr>
              <a:t>El formato de datos seleccionado dependerá del formato que es usado por la aplicación, herramienta o las instrucciones que usted esté usando. Muchos sistemas pueden soportar más de un formato, lo que le permite al usuario elegir el preferido.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6148379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Reglas de formato de datos</a:t>
            </a:r>
          </a:p>
        </p:txBody>
      </p:sp>
      <p:sp>
        <p:nvSpPr>
          <p:cNvPr id="4" name="Content Placeholder 3">
            <a:extLst>
              <a:ext uri="{FF2B5EF4-FFF2-40B4-BE49-F238E27FC236}">
                <a16:creationId xmlns:a16="http://schemas.microsoft.com/office/drawing/2014/main" xmlns="" id="{8AEDEB10-12C9-E145-BD9F-04D941CBB888}"/>
              </a:ext>
            </a:extLst>
          </p:cNvPr>
          <p:cNvSpPr>
            <a:spLocks noGrp="1"/>
          </p:cNvSpPr>
          <p:nvPr>
            <p:ph idx="1"/>
          </p:nvPr>
        </p:nvSpPr>
        <p:spPr>
          <a:xfrm>
            <a:off x="474662" y="731838"/>
            <a:ext cx="8280057" cy="2217840"/>
          </a:xfrm>
        </p:spPr>
        <p:txBody>
          <a:bodyPr/>
          <a:lstStyle/>
          <a:p>
            <a:pPr marL="0" indent="0" algn="l" rtl="0"/>
            <a:r>
              <a:rPr lang="es-419" sz="1600" dirty="0">
                <a:solidFill>
                  <a:srgbClr val="000000"/>
                </a:solidFill>
              </a:rPr>
              <a:t>El formato de datos posee reglas y estructuras similares a los que tenemos en programación y lenguajes escritos. Cada formato va a tener características específicas:</a:t>
            </a:r>
          </a:p>
          <a:p>
            <a:pPr marL="342900" indent="-342900" algn="l" rtl="0">
              <a:buFont typeface="Arial" panose="020B0604020202020204" pitchFamily="34" charset="0"/>
              <a:buChar char="•"/>
            </a:pPr>
            <a:r>
              <a:rPr lang="es-419" sz="1600" dirty="0">
                <a:solidFill>
                  <a:srgbClr val="000000"/>
                </a:solidFill>
              </a:rPr>
              <a:t>La sintaxis, la cual incluye diferentes tipos de símbolos como [], ( ), { }, el uso de espacio, o sangría, comillas, comas y más.</a:t>
            </a:r>
          </a:p>
          <a:p>
            <a:pPr marL="342900" indent="-342900" algn="l" rtl="0">
              <a:buFont typeface="Arial" panose="020B0604020202020204" pitchFamily="34" charset="0"/>
              <a:buChar char="•"/>
            </a:pPr>
            <a:r>
              <a:rPr lang="es-419" sz="1600" dirty="0">
                <a:solidFill>
                  <a:srgbClr val="000000"/>
                </a:solidFill>
              </a:rPr>
              <a:t>Cómo se representan los objetos como caracteres, una cadena de caracteres, una lista y vectores.</a:t>
            </a:r>
          </a:p>
          <a:p>
            <a:pPr marL="342900" indent="-342900" algn="l" rtl="0">
              <a:buFont typeface="Arial" panose="020B0604020202020204" pitchFamily="34" charset="0"/>
              <a:buChar char="•"/>
            </a:pPr>
            <a:r>
              <a:rPr lang="es-419" sz="1600" dirty="0">
                <a:solidFill>
                  <a:srgbClr val="000000"/>
                </a:solidFill>
              </a:rPr>
              <a:t>Cómo se representan los pares </a:t>
            </a:r>
            <a:r>
              <a:rPr lang="es-419" sz="1600" dirty="0" smtClean="0">
                <a:solidFill>
                  <a:srgbClr val="000000"/>
                </a:solidFill>
              </a:rPr>
              <a:t>clave/valor </a:t>
            </a:r>
            <a:r>
              <a:rPr lang="es-419" sz="1600" dirty="0">
                <a:solidFill>
                  <a:srgbClr val="000000"/>
                </a:solidFill>
              </a:rPr>
              <a:t>(key/value). La llave (</a:t>
            </a:r>
            <a:r>
              <a:rPr lang="es-419" sz="1600" dirty="0" err="1">
                <a:solidFill>
                  <a:srgbClr val="000000"/>
                </a:solidFill>
              </a:rPr>
              <a:t>key</a:t>
            </a:r>
            <a:r>
              <a:rPr lang="es-419" sz="1600" dirty="0">
                <a:solidFill>
                  <a:srgbClr val="000000"/>
                </a:solidFill>
              </a:rPr>
              <a:t>) usualmente se encuentra al lado izquierdo e identifica o describe los datos. El valor (</a:t>
            </a:r>
            <a:r>
              <a:rPr lang="es-419" sz="1600" dirty="0" err="1">
                <a:solidFill>
                  <a:srgbClr val="000000"/>
                </a:solidFill>
              </a:rPr>
              <a:t>value</a:t>
            </a:r>
            <a:r>
              <a:rPr lang="es-419" sz="1600" dirty="0">
                <a:solidFill>
                  <a:srgbClr val="000000"/>
                </a:solidFill>
              </a:rPr>
              <a:t>) que se encuentra al lado derecho, consiste en los datos, los cuales pueden ser caracteres, cadenas de caracteres, números, listas o cualquier otro tipo de información.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F93BADE7-A0BD-4749-B067-BB88EB8E746F}"/>
              </a:ext>
            </a:extLst>
          </p:cNvPr>
          <p:cNvPicPr>
            <a:picLocks noChangeAspect="1"/>
          </p:cNvPicPr>
          <p:nvPr/>
        </p:nvPicPr>
        <p:blipFill>
          <a:blip r:embed="rId4"/>
          <a:stretch>
            <a:fillRect/>
          </a:stretch>
        </p:blipFill>
        <p:spPr>
          <a:xfrm>
            <a:off x="786628" y="3531446"/>
            <a:ext cx="7844187" cy="797278"/>
          </a:xfrm>
          <a:prstGeom prst="rect">
            <a:avLst/>
          </a:prstGeom>
        </p:spPr>
      </p:pic>
    </p:spTree>
    <p:custDataLst>
      <p:tags r:id="rId1"/>
    </p:custDataLst>
    <p:extLst>
      <p:ext uri="{BB962C8B-B14F-4D97-AF65-F5344CB8AC3E}">
        <p14:creationId xmlns:p14="http://schemas.microsoft.com/office/powerpoint/2010/main" xmlns="" val="938076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Formato de datos</a:t>
            </a:r>
            <a:r>
              <a:rPr lang="en-US" dirty="0"/>
              <a:t/>
            </a:r>
            <a:br>
              <a:rPr lang="en-US" dirty="0"/>
            </a:br>
            <a:r>
              <a:rPr lang="es-419" sz="2400"/>
              <a:t>Comparar formato de datos</a:t>
            </a:r>
          </a:p>
        </p:txBody>
      </p:sp>
      <p:sp>
        <p:nvSpPr>
          <p:cNvPr id="10" name="TextBox 9">
            <a:extLst>
              <a:ext uri="{FF2B5EF4-FFF2-40B4-BE49-F238E27FC236}">
                <a16:creationId xmlns:a16="http://schemas.microsoft.com/office/drawing/2014/main" xmlns="" id="{C3C7CC43-A3A3-1D4F-BF7D-EFB84B5B11FA}"/>
              </a:ext>
            </a:extLst>
          </p:cNvPr>
          <p:cNvSpPr txBox="1"/>
          <p:nvPr/>
        </p:nvSpPr>
        <p:spPr>
          <a:xfrm>
            <a:off x="1250068" y="3232871"/>
            <a:ext cx="1439818" cy="338554"/>
          </a:xfrm>
          <a:prstGeom prst="rect">
            <a:avLst/>
          </a:prstGeom>
          <a:noFill/>
        </p:spPr>
        <p:txBody>
          <a:bodyPr wrap="none" rtlCol="0">
            <a:spAutoFit/>
          </a:bodyPr>
          <a:lstStyle/>
          <a:p>
            <a:pPr rtl="0"/>
            <a:r>
              <a:rPr lang="es-419" sz="1600"/>
              <a:t>Formato JSON</a:t>
            </a:r>
          </a:p>
        </p:txBody>
      </p:sp>
      <p:sp>
        <p:nvSpPr>
          <p:cNvPr id="6" name="Rectangle 5">
            <a:extLst>
              <a:ext uri="{FF2B5EF4-FFF2-40B4-BE49-F238E27FC236}">
                <a16:creationId xmlns:a16="http://schemas.microsoft.com/office/drawing/2014/main" xmlns="" id="{BE48C843-24AB-E647-98ED-89E3FAF36760}"/>
              </a:ext>
            </a:extLst>
          </p:cNvPr>
          <p:cNvSpPr/>
          <p:nvPr/>
        </p:nvSpPr>
        <p:spPr>
          <a:xfrm>
            <a:off x="163689" y="1488414"/>
            <a:ext cx="3922889" cy="1815882"/>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 </a:t>
            </a:r>
          </a:p>
          <a:p>
            <a:pPr rtl="0"/>
            <a:r>
              <a:rPr lang="es-419" sz="1400">
                <a:solidFill>
                  <a:srgbClr val="F92672"/>
                </a:solidFill>
                <a:latin typeface="Courier New" panose="02070309020205020404" pitchFamily="49" charset="0"/>
              </a:rPr>
              <a:t> "mensaje"</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"éxito"</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"marca de tiempo"</a:t>
            </a:r>
            <a:r>
              <a:rPr lang="es-419" sz="1400">
                <a:solidFill>
                  <a:srgbClr val="DFDFDF"/>
                </a:solidFill>
                <a:latin typeface="Courier New" panose="02070309020205020404" pitchFamily="49" charset="0"/>
              </a:rPr>
              <a:t>: </a:t>
            </a:r>
            <a:r>
              <a:rPr lang="es-419" sz="1400">
                <a:solidFill>
                  <a:srgbClr val="AE81FF"/>
                </a:solidFill>
                <a:latin typeface="Courier New" panose="02070309020205020404" pitchFamily="49" charset="0"/>
              </a:rPr>
              <a:t>1560789260</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"iss_position"</a:t>
            </a:r>
            <a:r>
              <a:rPr lang="es-419" sz="1400">
                <a:solidFill>
                  <a:srgbClr val="DFDFDF"/>
                </a:solidFill>
                <a:latin typeface="Courier New" panose="02070309020205020404" pitchFamily="49" charset="0"/>
              </a:rPr>
              <a:t>: { </a:t>
            </a:r>
          </a:p>
          <a:p>
            <a:pPr rtl="0"/>
            <a:r>
              <a:rPr lang="es-419" sz="1400">
                <a:solidFill>
                  <a:srgbClr val="F92672"/>
                </a:solidFill>
                <a:latin typeface="Courier New" panose="02070309020205020404" pitchFamily="49" charset="0"/>
              </a:rPr>
              <a:t> "latitud"</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"25.9990"</a:t>
            </a:r>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"longitud"</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"-132.6992"</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	} </a:t>
            </a:r>
          </a:p>
          <a:p>
            <a:pPr rtl="0"/>
            <a:r>
              <a:rPr lang="es-419" sz="1400">
                <a:solidFill>
                  <a:srgbClr val="DFDFDF"/>
                </a:solidFill>
                <a:latin typeface="Courier New" panose="02070309020205020404" pitchFamily="49" charset="0"/>
              </a:rPr>
              <a:t>}</a:t>
            </a:r>
          </a:p>
        </p:txBody>
      </p:sp>
      <p:sp>
        <p:nvSpPr>
          <p:cNvPr id="11" name="TextBox 10">
            <a:extLst>
              <a:ext uri="{FF2B5EF4-FFF2-40B4-BE49-F238E27FC236}">
                <a16:creationId xmlns:a16="http://schemas.microsoft.com/office/drawing/2014/main" xmlns="" id="{94FE1421-B608-284C-A7EE-50B952E3B6B5}"/>
              </a:ext>
            </a:extLst>
          </p:cNvPr>
          <p:cNvSpPr txBox="1"/>
          <p:nvPr/>
        </p:nvSpPr>
        <p:spPr>
          <a:xfrm>
            <a:off x="5680957" y="2057801"/>
            <a:ext cx="1428148" cy="338554"/>
          </a:xfrm>
          <a:prstGeom prst="rect">
            <a:avLst/>
          </a:prstGeom>
          <a:noFill/>
        </p:spPr>
        <p:txBody>
          <a:bodyPr wrap="none" rtlCol="0">
            <a:spAutoFit/>
          </a:bodyPr>
          <a:lstStyle/>
          <a:p>
            <a:pPr rtl="0"/>
            <a:r>
              <a:rPr lang="es-419" sz="1600"/>
              <a:t>Formato YAML</a:t>
            </a:r>
          </a:p>
        </p:txBody>
      </p:sp>
      <p:sp>
        <p:nvSpPr>
          <p:cNvPr id="8" name="Rectangle 7">
            <a:extLst>
              <a:ext uri="{FF2B5EF4-FFF2-40B4-BE49-F238E27FC236}">
                <a16:creationId xmlns:a16="http://schemas.microsoft.com/office/drawing/2014/main" xmlns="" id="{8241268F-4B58-1848-B638-912D08FB5303}"/>
              </a:ext>
            </a:extLst>
          </p:cNvPr>
          <p:cNvSpPr/>
          <p:nvPr/>
        </p:nvSpPr>
        <p:spPr>
          <a:xfrm>
            <a:off x="4842934" y="894682"/>
            <a:ext cx="3364087" cy="1169551"/>
          </a:xfrm>
          <a:prstGeom prst="rect">
            <a:avLst/>
          </a:prstGeom>
          <a:solidFill>
            <a:srgbClr val="000000"/>
          </a:solidFill>
        </p:spPr>
        <p:txBody>
          <a:bodyPr wrap="square">
            <a:spAutoFit/>
          </a:bodyPr>
          <a:lstStyle/>
          <a:p>
            <a:pPr rtl="0"/>
            <a:r>
              <a:rPr lang="es-419" sz="1400">
                <a:solidFill>
                  <a:srgbClr val="F92672"/>
                </a:solidFill>
                <a:latin typeface="Courier New" panose="02070309020205020404" pitchFamily="49" charset="0"/>
              </a:rPr>
              <a:t>mensaje:</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éxito</a:t>
            </a:r>
            <a:r>
              <a:rPr lang="es-419" sz="1400">
                <a:solidFill>
                  <a:srgbClr val="DFDFDF"/>
                </a:solidFill>
                <a:latin typeface="Courier New" panose="02070309020205020404" pitchFamily="49" charset="0"/>
              </a:rPr>
              <a:t> </a:t>
            </a:r>
          </a:p>
          <a:p>
            <a:pPr rtl="0"/>
            <a:r>
              <a:rPr lang="es-419" sz="1400">
                <a:solidFill>
                  <a:srgbClr val="F92672"/>
                </a:solidFill>
                <a:latin typeface="Courier New" panose="02070309020205020404" pitchFamily="49" charset="0"/>
              </a:rPr>
              <a:t>marca de tiempo:</a:t>
            </a:r>
            <a:r>
              <a:rPr lang="es-419" sz="1400">
                <a:solidFill>
                  <a:srgbClr val="DFDFDF"/>
                </a:solidFill>
                <a:latin typeface="Courier New" panose="02070309020205020404" pitchFamily="49" charset="0"/>
              </a:rPr>
              <a:t> </a:t>
            </a:r>
            <a:r>
              <a:rPr lang="es-419" sz="1400">
                <a:solidFill>
                  <a:srgbClr val="AE81FF"/>
                </a:solidFill>
                <a:latin typeface="Courier New" panose="02070309020205020404" pitchFamily="49" charset="0"/>
              </a:rPr>
              <a:t>1560789260</a:t>
            </a:r>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iss_position:</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latitud:</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'25.9990’</a:t>
            </a:r>
            <a:r>
              <a:rPr lang="es-419" sz="1400">
                <a:solidFill>
                  <a:srgbClr val="DFDFDF"/>
                </a:solidFill>
                <a:latin typeface="Courier New" panose="02070309020205020404" pitchFamily="49" charset="0"/>
              </a:rPr>
              <a:t> </a:t>
            </a:r>
            <a:r>
              <a:rPr lang="es-419" sz="1400">
                <a:solidFill>
                  <a:srgbClr val="F92672"/>
                </a:solidFill>
                <a:latin typeface="Courier New" panose="02070309020205020404" pitchFamily="49" charset="0"/>
              </a:rPr>
              <a:t>longitud::</a:t>
            </a:r>
            <a:r>
              <a:rPr lang="es-419" sz="1400">
                <a:solidFill>
                  <a:srgbClr val="DFDFDF"/>
                </a:solidFill>
                <a:latin typeface="Courier New" panose="02070309020205020404" pitchFamily="49" charset="0"/>
              </a:rPr>
              <a:t> </a:t>
            </a:r>
            <a:r>
              <a:rPr lang="es-419" sz="1400">
                <a:solidFill>
                  <a:srgbClr val="E6DB74"/>
                </a:solidFill>
                <a:latin typeface="Courier New" panose="02070309020205020404" pitchFamily="49" charset="0"/>
              </a:rPr>
              <a:t>'-132.6992'</a:t>
            </a:r>
          </a:p>
        </p:txBody>
      </p:sp>
      <p:sp>
        <p:nvSpPr>
          <p:cNvPr id="12" name="TextBox 11">
            <a:extLst>
              <a:ext uri="{FF2B5EF4-FFF2-40B4-BE49-F238E27FC236}">
                <a16:creationId xmlns:a16="http://schemas.microsoft.com/office/drawing/2014/main" xmlns="" id="{9137BE52-873B-8B41-9477-1624BCD5B33B}"/>
              </a:ext>
            </a:extLst>
          </p:cNvPr>
          <p:cNvSpPr txBox="1"/>
          <p:nvPr/>
        </p:nvSpPr>
        <p:spPr>
          <a:xfrm>
            <a:off x="5988611" y="4460171"/>
            <a:ext cx="1307153" cy="338554"/>
          </a:xfrm>
          <a:prstGeom prst="rect">
            <a:avLst/>
          </a:prstGeom>
          <a:noFill/>
        </p:spPr>
        <p:txBody>
          <a:bodyPr wrap="none" rtlCol="0">
            <a:spAutoFit/>
          </a:bodyPr>
          <a:lstStyle/>
          <a:p>
            <a:pPr rtl="0"/>
            <a:r>
              <a:rPr lang="es-419" sz="1600"/>
              <a:t>Formato XML</a:t>
            </a:r>
          </a:p>
        </p:txBody>
      </p:sp>
      <p:sp>
        <p:nvSpPr>
          <p:cNvPr id="9" name="Rectangle 8">
            <a:extLst>
              <a:ext uri="{FF2B5EF4-FFF2-40B4-BE49-F238E27FC236}">
                <a16:creationId xmlns:a16="http://schemas.microsoft.com/office/drawing/2014/main" xmlns="" id="{53519BAC-D5DD-0C45-8E3E-6417A6711392}"/>
              </a:ext>
            </a:extLst>
          </p:cNvPr>
          <p:cNvSpPr/>
          <p:nvPr/>
        </p:nvSpPr>
        <p:spPr>
          <a:xfrm>
            <a:off x="4172744" y="2428846"/>
            <a:ext cx="4938888" cy="2031325"/>
          </a:xfrm>
          <a:prstGeom prst="rect">
            <a:avLst/>
          </a:prstGeom>
          <a:solidFill>
            <a:srgbClr val="000000"/>
          </a:solidFill>
        </p:spPr>
        <p:txBody>
          <a:bodyPr wrap="square">
            <a:spAutoFit/>
          </a:bodyPr>
          <a:lstStyle/>
          <a:p>
            <a:pPr rtl="0"/>
            <a:r>
              <a:rPr lang="es-419" sz="1400">
                <a:solidFill>
                  <a:srgbClr val="75715E"/>
                </a:solidFill>
                <a:latin typeface="Courier New" panose="02070309020205020404" pitchFamily="49" charset="0"/>
              </a:rPr>
              <a:t>&lt;?xml version="1.0" encoding="UTF-8" ?&gt;</a:t>
            </a:r>
            <a:r>
              <a:rPr lang="es-419" sz="1400">
                <a:solidFill>
                  <a:srgbClr val="DFDFDF"/>
                </a:solidFill>
                <a:latin typeface="Courier New" panose="02070309020205020404" pitchFamily="49" charset="0"/>
              </a:rPr>
              <a:t> </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root</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 </a:t>
            </a:r>
          </a:p>
          <a:p>
            <a:pPr rtl="0"/>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message</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success</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message</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 </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timestamp</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1560789260</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timestamp</a:t>
            </a:r>
            <a:r>
              <a:rPr lang="es-419" sz="1400">
                <a:solidFill>
                  <a:srgbClr val="F8F8F2"/>
                </a:solidFill>
                <a:latin typeface="Courier New" panose="02070309020205020404" pitchFamily="49" charset="0"/>
              </a:rPr>
              <a:t>&gt;</a:t>
            </a:r>
          </a:p>
          <a:p>
            <a:pPr rtl="0"/>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iss_position</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 </a:t>
            </a:r>
          </a:p>
          <a:p>
            <a:pPr rtl="0"/>
            <a:r>
              <a:rPr lang="es-419" sz="1400">
                <a:solidFill>
                  <a:srgbClr val="F8F8F2"/>
                </a:solidFill>
                <a:latin typeface="Courier New" panose="02070309020205020404" pitchFamily="49" charset="0"/>
              </a:rPr>
              <a:t>   &lt;</a:t>
            </a:r>
            <a:r>
              <a:rPr lang="es-419" sz="1400">
                <a:solidFill>
                  <a:srgbClr val="F92672"/>
                </a:solidFill>
                <a:latin typeface="Courier New" panose="02070309020205020404" pitchFamily="49" charset="0"/>
              </a:rPr>
              <a:t>latitude</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25.9990</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latitude</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 </a:t>
            </a:r>
          </a:p>
          <a:p>
            <a:pPr rtl="0"/>
            <a:r>
              <a:rPr lang="es-419" sz="1400">
                <a:solidFill>
                  <a:srgbClr val="F8F8F2"/>
                </a:solidFill>
                <a:latin typeface="Courier New" panose="02070309020205020404" pitchFamily="49" charset="0"/>
              </a:rPr>
              <a:t>   &lt;</a:t>
            </a:r>
            <a:r>
              <a:rPr lang="es-419" sz="1400">
                <a:solidFill>
                  <a:srgbClr val="F92672"/>
                </a:solidFill>
                <a:latin typeface="Courier New" panose="02070309020205020404" pitchFamily="49" charset="0"/>
              </a:rPr>
              <a:t>longitude</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-132.6992</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longitude</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 </a:t>
            </a:r>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iss_position</a:t>
            </a:r>
            <a:r>
              <a:rPr lang="es-419" sz="1400">
                <a:solidFill>
                  <a:srgbClr val="F8F8F2"/>
                </a:solidFill>
                <a:latin typeface="Courier New" panose="02070309020205020404" pitchFamily="49" charset="0"/>
              </a:rPr>
              <a:t>&gt;</a:t>
            </a:r>
            <a:r>
              <a:rPr lang="es-419" sz="1400">
                <a:solidFill>
                  <a:srgbClr val="DFDFDF"/>
                </a:solidFill>
                <a:latin typeface="Courier New" panose="02070309020205020404" pitchFamily="49" charset="0"/>
              </a:rPr>
              <a:t> </a:t>
            </a:r>
          </a:p>
          <a:p>
            <a:pPr rtl="0"/>
            <a:r>
              <a:rPr lang="es-419" sz="1400">
                <a:solidFill>
                  <a:srgbClr val="F8F8F2"/>
                </a:solidFill>
                <a:latin typeface="Courier New" panose="02070309020205020404" pitchFamily="49" charset="0"/>
              </a:rPr>
              <a:t>&lt;/</a:t>
            </a:r>
            <a:r>
              <a:rPr lang="es-419" sz="1400">
                <a:solidFill>
                  <a:srgbClr val="F92672"/>
                </a:solidFill>
                <a:latin typeface="Courier New" panose="02070309020205020404" pitchFamily="49" charset="0"/>
              </a:rPr>
              <a:t>root</a:t>
            </a:r>
            <a:r>
              <a:rPr lang="es-419" sz="1400">
                <a:solidFill>
                  <a:srgbClr val="F8F8F2"/>
                </a:solidFill>
                <a:latin typeface="Courier New" panose="02070309020205020404" pitchFamily="49" charset="0"/>
              </a:rPr>
              <a:t>&gt;</a:t>
            </a:r>
          </a:p>
        </p:txBody>
      </p:sp>
    </p:spTree>
    <p:custDataLst>
      <p:tags r:id="rId1"/>
    </p:custDataLst>
    <p:extLst>
      <p:ext uri="{BB962C8B-B14F-4D97-AF65-F5344CB8AC3E}">
        <p14:creationId xmlns:p14="http://schemas.microsoft.com/office/powerpoint/2010/main" xmlns="" val="3247601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6684</TotalTime>
  <Words>6574</Words>
  <Application>Microsoft Office PowerPoint</Application>
  <PresentationFormat>Presentación en pantalla (16:9)</PresentationFormat>
  <Paragraphs>688</Paragraphs>
  <Slides>54</Slides>
  <Notes>54</Notes>
  <HiddenSlides>2</HiddenSlides>
  <MMClips>0</MMClips>
  <ScaleCrop>false</ScaleCrop>
  <HeadingPairs>
    <vt:vector size="4" baseType="variant">
      <vt:variant>
        <vt:lpstr>Tema</vt:lpstr>
      </vt:variant>
      <vt:variant>
        <vt:i4>1</vt:i4>
      </vt:variant>
      <vt:variant>
        <vt:lpstr>Títulos de diapositiva</vt:lpstr>
      </vt:variant>
      <vt:variant>
        <vt:i4>54</vt:i4>
      </vt:variant>
    </vt:vector>
  </HeadingPairs>
  <TitlesOfParts>
    <vt:vector size="55" baseType="lpstr">
      <vt:lpstr>Default Theme</vt:lpstr>
      <vt:lpstr>Módulo 14: Automatización de la red</vt:lpstr>
      <vt:lpstr>Objetivos del módulo</vt:lpstr>
      <vt:lpstr>14.1 Descripción general de la automatización</vt:lpstr>
      <vt:lpstr>Descripción general de la automatización El aumento de la automatización</vt:lpstr>
      <vt:lpstr>Descripción general de la automatización Dispositivos de pensamiento</vt:lpstr>
      <vt:lpstr>14.2 Formato de datos</vt:lpstr>
      <vt:lpstr>Formato de datos  El concepto de Formato de Datos</vt:lpstr>
      <vt:lpstr>Formato de datos Reglas de formato de datos</vt:lpstr>
      <vt:lpstr>Formato de datos Comparar formato de datos</vt:lpstr>
      <vt:lpstr>Formatos de dato  Formatos de dato JSON </vt:lpstr>
      <vt:lpstr>Formato de datos Formatos de dato JSON (Cont.)</vt:lpstr>
      <vt:lpstr>Formato de datos Reglas de sintaxis JSON</vt:lpstr>
      <vt:lpstr>Formato de datos Reglas de sintaxis JSON (Cont.)</vt:lpstr>
      <vt:lpstr>Formato de datos Reglas de sintaxis JSON (Cont.)</vt:lpstr>
      <vt:lpstr>Formato de datos Formato de datos YAML</vt:lpstr>
      <vt:lpstr>Formato de datos Formato de datos YAML (Cont.)</vt:lpstr>
      <vt:lpstr>Formato de datos Formato de datos XML</vt:lpstr>
      <vt:lpstr>Formatos de datos Formato de datos XML (Cont.)</vt:lpstr>
      <vt:lpstr>14.3 APIs</vt:lpstr>
      <vt:lpstr>APIs El concepto de API</vt:lpstr>
      <vt:lpstr>APIs Un ejemplo de API</vt:lpstr>
      <vt:lpstr>APIs Un ejemplo de API (Cont.)</vt:lpstr>
      <vt:lpstr>APIs API abiertas, internas y de socios</vt:lpstr>
      <vt:lpstr>APIs Tipos de APIs de servicios web</vt:lpstr>
      <vt:lpstr>14.4 REST</vt:lpstr>
      <vt:lpstr>Redes definidas por software REST y RESTful API</vt:lpstr>
      <vt:lpstr>Implementación RESTful de redes definidas por software</vt:lpstr>
      <vt:lpstr>Redes definidas por software  URI, URN, y URL</vt:lpstr>
      <vt:lpstr>Redes definidas por Software  Anatomía de una solicitud RESTful</vt:lpstr>
      <vt:lpstr>Redes definidas por Software  Anatomía de una solicitud RESTful (Cont.)</vt:lpstr>
      <vt:lpstr>Redes definidas por Software  Anatomía de una solicitud RESTful (Cont.)</vt:lpstr>
      <vt:lpstr>Redes Definidas por Software Aplicación RESTful API</vt:lpstr>
      <vt:lpstr>14.5 Herramientas de administración de configuración</vt:lpstr>
      <vt:lpstr>Herramientas de administración de configuración Configuración de red tradicional</vt:lpstr>
      <vt:lpstr>Herramientas de administración de configuración Configuración de red tradicional</vt:lpstr>
      <vt:lpstr>Herramientas de gestión de configuración Automatización de redes</vt:lpstr>
      <vt:lpstr>La clave es para autorización, si es necesario Herramientas de administración de configuración</vt:lpstr>
      <vt:lpstr>Herramientas de administración de configuración  Herramientas de administración de configuración (Cont.)</vt:lpstr>
      <vt:lpstr>Compare las herramientas de administración de configuración  Puppet, Chef, Ansible y SaltStack</vt:lpstr>
      <vt:lpstr>14.6 IBN y Cisco DNA Center</vt:lpstr>
      <vt:lpstr>IBN y Cisco DNA Center  Descripción general de redes basadas en intención</vt:lpstr>
      <vt:lpstr>IBN y Cisco DNA Center  Descripción general de redes basadas en intención</vt:lpstr>
      <vt:lpstr>IBN y Cisco DNA Center Infraestructura de red como tejido</vt:lpstr>
      <vt:lpstr>IBN y Cisco DNA Center Infraestructura de red como tejido (Cont.)</vt:lpstr>
      <vt:lpstr>IBN y Cisco DNA Center Arquitectura de red digital de Cisco (DNA)</vt:lpstr>
      <vt:lpstr>IBN y Cisco DNA Center Arquitectura de red digital de Cisco (DNA) (Cont.)</vt:lpstr>
      <vt:lpstr>IBN y Cisco DNA Center Arquitectura de red digital de Cisco (DNA) (Cont.)</vt:lpstr>
      <vt:lpstr>IBN y Cisco DNA Center Cisco DNA Center</vt:lpstr>
      <vt:lpstr>IBN y Cisco DNA Center Cisco DNA Center (Cont.)</vt:lpstr>
      <vt:lpstr>IBN y Cisco DNA Center DNA Center Solución de problemas de conectividad de usuario</vt:lpstr>
      <vt:lpstr>14.7 Módulo de práctica y cuestionario</vt:lpstr>
      <vt:lpstr>Module 14 : Network Automation New Terms and Commands</vt:lpstr>
      <vt:lpstr>Módulo 14 : Automatización de red Nuevos términos y comandos</vt:lpstr>
      <vt:lpstr>Diapositiva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458</cp:revision>
  <dcterms:created xsi:type="dcterms:W3CDTF">2019-10-18T06:21:22Z</dcterms:created>
  <dcterms:modified xsi:type="dcterms:W3CDTF">2022-02-21T20:49:16Z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