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9D2C3-8F02-48C3-B0CC-406F13950AE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GT"/>
        </a:p>
      </dgm:t>
    </dgm:pt>
    <dgm:pt modelId="{132350F5-C085-4B06-862F-529DCE02B620}" type="pres">
      <dgm:prSet presAssocID="{0409D2C3-8F02-48C3-B0CC-406F13950AE3}" presName="linear" presStyleCnt="0">
        <dgm:presLayoutVars>
          <dgm:dir/>
          <dgm:resizeHandles val="exact"/>
        </dgm:presLayoutVars>
      </dgm:prSet>
      <dgm:spPr/>
    </dgm:pt>
  </dgm:ptLst>
  <dgm:cxnLst>
    <dgm:cxn modelId="{49CF078F-891B-4ED3-A86F-83C59F75A1C8}" type="presOf" srcId="{0409D2C3-8F02-48C3-B0CC-406F13950AE3}" destId="{132350F5-C085-4B06-862F-529DCE02B620}"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423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31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735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12366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0370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118996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78760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5488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7604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6848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5173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9602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7032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162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1546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036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4/20/2017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9062124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hyperlink" Target="http://www.monografias.com/trabajos16/manual-ingles/manual-ingles.shtml" TargetMode="External"/><Relationship Id="rId13" Type="http://schemas.openxmlformats.org/officeDocument/2006/relationships/hyperlink" Target="http://www.monografias.com/trabajos11/metods/metods.shtml" TargetMode="External"/><Relationship Id="rId3" Type="http://schemas.openxmlformats.org/officeDocument/2006/relationships/hyperlink" Target="http://www.monografias.com/trabajos15/computadoras/computadoras.shtml" TargetMode="External"/><Relationship Id="rId7" Type="http://schemas.openxmlformats.org/officeDocument/2006/relationships/hyperlink" Target="http://www.monografias.com/Matematicas/index.shtml" TargetMode="External"/><Relationship Id="rId12" Type="http://schemas.openxmlformats.org/officeDocument/2006/relationships/hyperlink" Target="http://www.monografias.com/trabajos35/el-poder/el-poder.shtml" TargetMode="External"/><Relationship Id="rId17" Type="http://schemas.openxmlformats.org/officeDocument/2006/relationships/image" Target="../media/image3.png"/><Relationship Id="rId2" Type="http://schemas.openxmlformats.org/officeDocument/2006/relationships/hyperlink" Target="http://www.monografias.com/trabajos6/etic/etic.shtml" TargetMode="External"/><Relationship Id="rId16" Type="http://schemas.openxmlformats.org/officeDocument/2006/relationships/hyperlink" Target="http://www.monografias.com/trabajos14/bombas/bombas.shtml" TargetMode="External"/><Relationship Id="rId1" Type="http://schemas.openxmlformats.org/officeDocument/2006/relationships/slideLayout" Target="../slideLayouts/slideLayout2.xml"/><Relationship Id="rId6" Type="http://schemas.openxmlformats.org/officeDocument/2006/relationships/hyperlink" Target="http://www.monografias.com/trabajos55/historias-de-matematicos/historias-de-matematicos.shtml" TargetMode="External"/><Relationship Id="rId11" Type="http://schemas.openxmlformats.org/officeDocument/2006/relationships/hyperlink" Target="http://www.monografias.com/trabajos13/sumato/sumato.shtml#SOLUCION" TargetMode="External"/><Relationship Id="rId5" Type="http://schemas.openxmlformats.org/officeDocument/2006/relationships/hyperlink" Target="http://www.monografias.com/trabajos15/calidad-serv/calidad-serv.shtml#PLANT" TargetMode="External"/><Relationship Id="rId15" Type="http://schemas.openxmlformats.org/officeDocument/2006/relationships/hyperlink" Target="http://www.monografias.com/trabajos11/teosis/teosis.shtml" TargetMode="External"/><Relationship Id="rId10" Type="http://schemas.openxmlformats.org/officeDocument/2006/relationships/hyperlink" Target="http://www.monografias.com/trabajos/adolmodin/adolmodin.shtml" TargetMode="External"/><Relationship Id="rId4" Type="http://schemas.openxmlformats.org/officeDocument/2006/relationships/hyperlink" Target="http://www.monografias.com/trabajos6/auti/auti.shtml" TargetMode="External"/><Relationship Id="rId9" Type="http://schemas.openxmlformats.org/officeDocument/2006/relationships/hyperlink" Target="http://www.monografias.com/Tecnologia/index.shtml" TargetMode="External"/><Relationship Id="rId14" Type="http://schemas.openxmlformats.org/officeDocument/2006/relationships/hyperlink" Target="http://www.monografias.com/trabajos5/epikan/epikan.shtml#guerra"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2402237" cy="1801678"/>
          </a:xfrm>
          <a:prstGeom prst="rect">
            <a:avLst/>
          </a:prstGeom>
        </p:spPr>
      </p:pic>
      <p:sp>
        <p:nvSpPr>
          <p:cNvPr id="2" name="Título 1"/>
          <p:cNvSpPr>
            <a:spLocks noGrp="1"/>
          </p:cNvSpPr>
          <p:nvPr>
            <p:ph type="ctrTitle"/>
          </p:nvPr>
        </p:nvSpPr>
        <p:spPr>
          <a:xfrm>
            <a:off x="937979" y="2160722"/>
            <a:ext cx="9972828" cy="3329581"/>
          </a:xfrm>
        </p:spPr>
        <p:txBody>
          <a:bodyPr/>
          <a:lstStyle/>
          <a:p>
            <a:r>
              <a:rPr lang="es-GT" sz="2000" dirty="0" smtClean="0"/>
              <a:t>Catedra :practica supervisada</a:t>
            </a:r>
            <a:br>
              <a:rPr lang="es-GT" sz="2000" dirty="0" smtClean="0"/>
            </a:br>
            <a:r>
              <a:rPr lang="es-GT" sz="2000" dirty="0" smtClean="0"/>
              <a:t>Catedrático: Erick González</a:t>
            </a:r>
            <a:r>
              <a:rPr lang="es-GT" sz="2000" dirty="0"/>
              <a:t/>
            </a:r>
            <a:br>
              <a:rPr lang="es-GT" sz="2000" dirty="0"/>
            </a:br>
            <a:r>
              <a:rPr lang="es-GT" sz="2000" dirty="0" smtClean="0"/>
              <a:t>Nombre: Jorge Leonel sagche </a:t>
            </a:r>
            <a:br>
              <a:rPr lang="es-GT" sz="2000" dirty="0" smtClean="0"/>
            </a:br>
            <a:r>
              <a:rPr lang="es-GT" sz="2000" dirty="0"/>
              <a:t/>
            </a:r>
            <a:br>
              <a:rPr lang="es-GT" sz="2000" dirty="0"/>
            </a:br>
            <a:r>
              <a:rPr lang="es-GT" sz="2000" dirty="0" smtClean="0"/>
              <a:t>grado: 5to bachillerato en computación con orientación científica</a:t>
            </a:r>
            <a:r>
              <a:rPr lang="es-GT" sz="2000" dirty="0"/>
              <a:t/>
            </a:r>
            <a:br>
              <a:rPr lang="es-GT" sz="2000" dirty="0"/>
            </a:br>
            <a:r>
              <a:rPr lang="es-GT" sz="2000" dirty="0" smtClean="0"/>
              <a:t>sección: “B”</a:t>
            </a:r>
            <a:br>
              <a:rPr lang="es-GT" sz="2000" dirty="0" smtClean="0"/>
            </a:br>
            <a:r>
              <a:rPr lang="es-GT" sz="2000" dirty="0"/>
              <a:t/>
            </a:r>
            <a:br>
              <a:rPr lang="es-GT" sz="2000" dirty="0"/>
            </a:br>
            <a:r>
              <a:rPr lang="es-GT" sz="2000" dirty="0" smtClean="0"/>
              <a:t/>
            </a:r>
            <a:br>
              <a:rPr lang="es-GT" sz="2000" dirty="0" smtClean="0"/>
            </a:br>
            <a:r>
              <a:rPr lang="es-GT" sz="2000" dirty="0" smtClean="0"/>
              <a:t>clave: 28</a:t>
            </a:r>
            <a:br>
              <a:rPr lang="es-GT" sz="2000" dirty="0" smtClean="0"/>
            </a:br>
            <a:r>
              <a:rPr lang="es-GT" sz="2000" dirty="0" smtClean="0"/>
              <a:t>fecha:20/04/2017</a:t>
            </a:r>
            <a:endParaRPr lang="es-GT" sz="2000" dirty="0"/>
          </a:p>
        </p:txBody>
      </p:sp>
      <p:sp>
        <p:nvSpPr>
          <p:cNvPr id="3" name="Subtítulo 2"/>
          <p:cNvSpPr>
            <a:spLocks noGrp="1"/>
          </p:cNvSpPr>
          <p:nvPr>
            <p:ph type="subTitle" idx="1"/>
          </p:nvPr>
        </p:nvSpPr>
        <p:spPr>
          <a:xfrm>
            <a:off x="937979" y="5645285"/>
            <a:ext cx="8825658" cy="861420"/>
          </a:xfrm>
        </p:spPr>
        <p:txBody>
          <a:bodyPr/>
          <a:lstStyle/>
          <a:p>
            <a:endParaRPr lang="es-GT" dirty="0"/>
          </a:p>
        </p:txBody>
      </p:sp>
    </p:spTree>
    <p:extLst>
      <p:ext uri="{BB962C8B-B14F-4D97-AF65-F5344CB8AC3E}">
        <p14:creationId xmlns:p14="http://schemas.microsoft.com/office/powerpoint/2010/main" val="346190390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INTRODUCCION</a:t>
            </a:r>
            <a:endParaRPr lang="es-GT"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198325233"/>
              </p:ext>
            </p:extLst>
          </p:nvPr>
        </p:nvGraphicFramePr>
        <p:xfrm>
          <a:off x="1676050" y="1930400"/>
          <a:ext cx="8947150"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ángulo 7"/>
          <p:cNvSpPr/>
          <p:nvPr/>
        </p:nvSpPr>
        <p:spPr>
          <a:xfrm>
            <a:off x="2031999" y="719666"/>
            <a:ext cx="8165885" cy="5418667"/>
          </a:xfrm>
          <a:prstGeom prst="rect">
            <a:avLst/>
          </a:prstGeom>
        </p:spPr>
        <p:txBody>
          <a:bodyPr/>
          <a:lstStyle/>
          <a:p>
            <a:pPr lvl="0">
              <a:buChar char="•"/>
            </a:pPr>
            <a:endParaRPr lang="es-GT" smtClean="0"/>
          </a:p>
          <a:p>
            <a:pPr lvl="0">
              <a:buChar char="•"/>
            </a:pPr>
            <a:endParaRPr lang="es-GT" dirty="0"/>
          </a:p>
          <a:p>
            <a:pPr lvl="0">
              <a:buChar char="•"/>
            </a:pPr>
            <a:endParaRPr lang="es-GT" dirty="0"/>
          </a:p>
        </p:txBody>
      </p:sp>
      <p:pic>
        <p:nvPicPr>
          <p:cNvPr id="9" name="Imagen 8"/>
          <p:cNvPicPr>
            <a:picLocks noChangeAspect="1"/>
          </p:cNvPicPr>
          <p:nvPr/>
        </p:nvPicPr>
        <p:blipFill>
          <a:blip r:embed="rId7"/>
          <a:stretch>
            <a:fillRect/>
          </a:stretch>
        </p:blipFill>
        <p:spPr>
          <a:xfrm>
            <a:off x="2031999" y="1610963"/>
            <a:ext cx="8949704" cy="4200508"/>
          </a:xfrm>
          <a:prstGeom prst="rect">
            <a:avLst/>
          </a:prstGeom>
        </p:spPr>
      </p:pic>
      <p:sp>
        <p:nvSpPr>
          <p:cNvPr id="10" name="Rectángulo redondeado 9"/>
          <p:cNvSpPr/>
          <p:nvPr/>
        </p:nvSpPr>
        <p:spPr>
          <a:xfrm>
            <a:off x="2340244" y="2287453"/>
            <a:ext cx="7966128" cy="3166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GT" dirty="0" smtClean="0"/>
              <a:t>A continuación en este trabajo se da la definición de los siguientes </a:t>
            </a:r>
          </a:p>
          <a:p>
            <a:pPr algn="ctr"/>
            <a:r>
              <a:rPr lang="es-GT" dirty="0" smtClean="0"/>
              <a:t>tema 1</a:t>
            </a:r>
          </a:p>
          <a:p>
            <a:pPr algn="ctr"/>
            <a:r>
              <a:rPr lang="es-GT" dirty="0" smtClean="0"/>
              <a:t>Historia de la computadora </a:t>
            </a:r>
          </a:p>
          <a:p>
            <a:pPr algn="ctr"/>
            <a:r>
              <a:rPr lang="es-GT" dirty="0" smtClean="0"/>
              <a:t>Tema2</a:t>
            </a:r>
          </a:p>
          <a:p>
            <a:pPr algn="ctr"/>
            <a:r>
              <a:rPr lang="es-GT" dirty="0" smtClean="0"/>
              <a:t>Historia de la computadora</a:t>
            </a:r>
          </a:p>
          <a:p>
            <a:pPr algn="ctr"/>
            <a:r>
              <a:rPr lang="es-GT" dirty="0" smtClean="0"/>
              <a:t>Tema 3 </a:t>
            </a:r>
          </a:p>
          <a:p>
            <a:pPr algn="ctr"/>
            <a:r>
              <a:rPr lang="es-GT" dirty="0" smtClean="0"/>
              <a:t>Mantenimiento preventivo</a:t>
            </a:r>
            <a:endParaRPr lang="es-GT" dirty="0"/>
          </a:p>
        </p:txBody>
      </p:sp>
    </p:spTree>
    <p:extLst>
      <p:ext uri="{BB962C8B-B14F-4D97-AF65-F5344CB8AC3E}">
        <p14:creationId xmlns:p14="http://schemas.microsoft.com/office/powerpoint/2010/main" val="240456503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8099" y="282236"/>
            <a:ext cx="9404723" cy="1400530"/>
          </a:xfrm>
        </p:spPr>
        <p:txBody>
          <a:bodyPr/>
          <a:lstStyle/>
          <a:p>
            <a:pPr algn="ctr"/>
            <a:r>
              <a:rPr lang="es-GT" sz="2000" dirty="0" smtClean="0">
                <a:latin typeface="Adobe Garamond Pro Bold" panose="02020702060506020403" pitchFamily="18" charset="0"/>
              </a:rPr>
              <a:t>Historia de la computadora</a:t>
            </a:r>
            <a:endParaRPr lang="es-GT" sz="2000" dirty="0">
              <a:latin typeface="Adobe Garamond Pro Bold" panose="02020702060506020403" pitchFamily="18" charset="0"/>
            </a:endParaRPr>
          </a:p>
        </p:txBody>
      </p:sp>
      <p:sp>
        <p:nvSpPr>
          <p:cNvPr id="3" name="Marcador de contenido 2"/>
          <p:cNvSpPr>
            <a:spLocks noGrp="1"/>
          </p:cNvSpPr>
          <p:nvPr>
            <p:ph idx="1"/>
          </p:nvPr>
        </p:nvSpPr>
        <p:spPr>
          <a:xfrm>
            <a:off x="723602" y="1034699"/>
            <a:ext cx="11087707" cy="2117159"/>
          </a:xfrm>
        </p:spPr>
        <p:txBody>
          <a:bodyPr>
            <a:normAutofit fontScale="92500" lnSpcReduction="10000"/>
          </a:bodyPr>
          <a:lstStyle/>
          <a:p>
            <a:r>
              <a:rPr lang="es-GT" b="1" dirty="0"/>
              <a:t>La máquina analítica</a:t>
            </a:r>
            <a:endParaRPr lang="es-GT" dirty="0"/>
          </a:p>
          <a:p>
            <a:r>
              <a:rPr lang="es-GT" dirty="0"/>
              <a:t>También en el siglo XIX el matemático e inventor británico Charles Babbage elaboró los </a:t>
            </a:r>
            <a:r>
              <a:rPr lang="es-GT" dirty="0">
                <a:hlinkClick r:id="rId2"/>
              </a:rPr>
              <a:t>principios</a:t>
            </a:r>
            <a:r>
              <a:rPr lang="es-GT" dirty="0"/>
              <a:t> de </a:t>
            </a:r>
            <a:r>
              <a:rPr lang="es-GT" dirty="0">
                <a:hlinkClick r:id="rId3"/>
              </a:rPr>
              <a:t>la computadora</a:t>
            </a:r>
            <a:r>
              <a:rPr lang="es-GT" dirty="0"/>
              <a:t> digital moderna. Inventó una serie de </a:t>
            </a:r>
            <a:r>
              <a:rPr lang="es-GT" dirty="0">
                <a:hlinkClick r:id="rId4"/>
              </a:rPr>
              <a:t>máquinas</a:t>
            </a:r>
            <a:r>
              <a:rPr lang="es-GT" dirty="0"/>
              <a:t>, como la máquina diferencial, diseñadas para solucionar </a:t>
            </a:r>
            <a:r>
              <a:rPr lang="es-GT" dirty="0">
                <a:hlinkClick r:id="rId5"/>
              </a:rPr>
              <a:t>problemas</a:t>
            </a:r>
            <a:r>
              <a:rPr lang="es-GT" dirty="0"/>
              <a:t> </a:t>
            </a:r>
            <a:r>
              <a:rPr lang="es-GT" dirty="0">
                <a:hlinkClick r:id="rId6"/>
              </a:rPr>
              <a:t>matemáticos</a:t>
            </a:r>
            <a:r>
              <a:rPr lang="es-GT" dirty="0"/>
              <a:t> complejos. Muchos historiadores consideran a Babbage y a su socia, la </a:t>
            </a:r>
            <a:r>
              <a:rPr lang="es-GT" dirty="0">
                <a:hlinkClick r:id="rId7"/>
              </a:rPr>
              <a:t>matemática</a:t>
            </a:r>
            <a:r>
              <a:rPr lang="es-GT" dirty="0"/>
              <a:t> británica Augusta Ada Byron (1815-1852), hija del poeta </a:t>
            </a:r>
            <a:r>
              <a:rPr lang="es-GT" dirty="0">
                <a:hlinkClick r:id="rId8"/>
              </a:rPr>
              <a:t>inglés</a:t>
            </a:r>
            <a:r>
              <a:rPr lang="es-GT" dirty="0"/>
              <a:t> Lord Byron, como a los verdaderos inventores de la </a:t>
            </a:r>
            <a:r>
              <a:rPr lang="es-GT" dirty="0">
                <a:hlinkClick r:id="rId3"/>
              </a:rPr>
              <a:t>computadora</a:t>
            </a:r>
            <a:r>
              <a:rPr lang="es-GT" dirty="0"/>
              <a:t> digital moderna. La </a:t>
            </a:r>
            <a:r>
              <a:rPr lang="es-GT" dirty="0">
                <a:hlinkClick r:id="rId9"/>
              </a:rPr>
              <a:t>tecnología</a:t>
            </a:r>
            <a:r>
              <a:rPr lang="es-GT" dirty="0"/>
              <a:t> de aquella época no era capaz de trasladar a la práctica sus acertados conceptos; pero una de sus invenciones, la máquina analítica, ya tenía muchas de las características de un ordenador </a:t>
            </a:r>
            <a:r>
              <a:rPr lang="es-GT" dirty="0" smtClean="0"/>
              <a:t>moderno</a:t>
            </a:r>
            <a:endParaRPr lang="es-GT" dirty="0"/>
          </a:p>
        </p:txBody>
      </p:sp>
      <p:sp>
        <p:nvSpPr>
          <p:cNvPr id="4" name="Rectángulo 3"/>
          <p:cNvSpPr/>
          <p:nvPr/>
        </p:nvSpPr>
        <p:spPr>
          <a:xfrm>
            <a:off x="1138099" y="3270142"/>
            <a:ext cx="8420746" cy="2585323"/>
          </a:xfrm>
          <a:prstGeom prst="rect">
            <a:avLst/>
          </a:prstGeom>
        </p:spPr>
        <p:txBody>
          <a:bodyPr wrap="square">
            <a:spAutoFit/>
          </a:bodyPr>
          <a:lstStyle/>
          <a:p>
            <a:r>
              <a:rPr lang="es-GT" b="1" dirty="0">
                <a:solidFill>
                  <a:srgbClr val="000000"/>
                </a:solidFill>
                <a:latin typeface="Arial" panose="020B0604020202020204" pitchFamily="34" charset="0"/>
              </a:rPr>
              <a:t>Primeros ordenadores</a:t>
            </a:r>
            <a:endParaRPr lang="es-GT" dirty="0">
              <a:solidFill>
                <a:srgbClr val="000000"/>
              </a:solidFill>
              <a:latin typeface="Arial" panose="020B0604020202020204" pitchFamily="34" charset="0"/>
            </a:endParaRPr>
          </a:p>
          <a:p>
            <a:r>
              <a:rPr lang="es-GT" dirty="0">
                <a:solidFill>
                  <a:srgbClr val="000000"/>
                </a:solidFill>
                <a:latin typeface="Arial" panose="020B0604020202020204" pitchFamily="34" charset="0"/>
              </a:rPr>
              <a:t>Los ordenadores analógicos comenzaron a construirse a principios del siglo XX. Los primeros </a:t>
            </a:r>
            <a:r>
              <a:rPr lang="es-GT" dirty="0">
                <a:solidFill>
                  <a:srgbClr val="008040"/>
                </a:solidFill>
                <a:latin typeface="Arial" panose="020B0604020202020204" pitchFamily="34" charset="0"/>
                <a:hlinkClick r:id="rId10"/>
              </a:rPr>
              <a:t>modelos</a:t>
            </a:r>
            <a:r>
              <a:rPr lang="es-GT" dirty="0">
                <a:solidFill>
                  <a:srgbClr val="000000"/>
                </a:solidFill>
                <a:latin typeface="Arial" panose="020B0604020202020204" pitchFamily="34" charset="0"/>
              </a:rPr>
              <a:t> realizaban los cálculos mediante ejes y engranajes giratorios. Con estas máquinas se evaluaban las aproximaciones numéricas de </a:t>
            </a:r>
            <a:r>
              <a:rPr lang="es-GT" dirty="0">
                <a:solidFill>
                  <a:srgbClr val="008040"/>
                </a:solidFill>
                <a:latin typeface="Arial" panose="020B0604020202020204" pitchFamily="34" charset="0"/>
                <a:hlinkClick r:id="rId11"/>
              </a:rPr>
              <a:t>ecuaciones</a:t>
            </a:r>
            <a:r>
              <a:rPr lang="es-GT" dirty="0">
                <a:solidFill>
                  <a:srgbClr val="000000"/>
                </a:solidFill>
                <a:latin typeface="Arial" panose="020B0604020202020204" pitchFamily="34" charset="0"/>
              </a:rPr>
              <a:t> demasiado difíciles como para </a:t>
            </a:r>
            <a:r>
              <a:rPr lang="es-GT" dirty="0">
                <a:solidFill>
                  <a:srgbClr val="008040"/>
                </a:solidFill>
                <a:latin typeface="Arial" panose="020B0604020202020204" pitchFamily="34" charset="0"/>
                <a:hlinkClick r:id="rId12"/>
              </a:rPr>
              <a:t>poder</a:t>
            </a:r>
            <a:r>
              <a:rPr lang="es-GT" dirty="0">
                <a:solidFill>
                  <a:srgbClr val="000000"/>
                </a:solidFill>
                <a:latin typeface="Arial" panose="020B0604020202020204" pitchFamily="34" charset="0"/>
              </a:rPr>
              <a:t> ser resueltas mediante otros </a:t>
            </a:r>
            <a:r>
              <a:rPr lang="es-GT" dirty="0">
                <a:solidFill>
                  <a:srgbClr val="008040"/>
                </a:solidFill>
                <a:latin typeface="Arial" panose="020B0604020202020204" pitchFamily="34" charset="0"/>
                <a:hlinkClick r:id="rId13"/>
              </a:rPr>
              <a:t>métodos</a:t>
            </a:r>
            <a:r>
              <a:rPr lang="es-GT" dirty="0">
                <a:solidFill>
                  <a:srgbClr val="000000"/>
                </a:solidFill>
                <a:latin typeface="Arial" panose="020B0604020202020204" pitchFamily="34" charset="0"/>
              </a:rPr>
              <a:t>. Durante las dos </a:t>
            </a:r>
            <a:r>
              <a:rPr lang="es-GT" dirty="0">
                <a:solidFill>
                  <a:srgbClr val="008040"/>
                </a:solidFill>
                <a:latin typeface="Arial" panose="020B0604020202020204" pitchFamily="34" charset="0"/>
                <a:hlinkClick r:id="rId14"/>
              </a:rPr>
              <a:t>guerras</a:t>
            </a:r>
            <a:r>
              <a:rPr lang="es-GT" dirty="0">
                <a:solidFill>
                  <a:srgbClr val="000000"/>
                </a:solidFill>
                <a:latin typeface="Arial" panose="020B0604020202020204" pitchFamily="34" charset="0"/>
              </a:rPr>
              <a:t> mundiales se utilizaron </a:t>
            </a:r>
            <a:r>
              <a:rPr lang="es-GT" dirty="0">
                <a:solidFill>
                  <a:srgbClr val="008040"/>
                </a:solidFill>
                <a:latin typeface="Arial" panose="020B0604020202020204" pitchFamily="34" charset="0"/>
                <a:hlinkClick r:id="rId15"/>
              </a:rPr>
              <a:t>sistemas</a:t>
            </a:r>
            <a:r>
              <a:rPr lang="es-GT" dirty="0">
                <a:solidFill>
                  <a:srgbClr val="000000"/>
                </a:solidFill>
                <a:latin typeface="Arial" panose="020B0604020202020204" pitchFamily="34" charset="0"/>
              </a:rPr>
              <a:t> informáticos analógicos, primero mecánicos y más tarde eléctricos, para predecir la trayectoria de los torpedos en los submarinos y </a:t>
            </a:r>
            <a:r>
              <a:rPr lang="es-GT" dirty="0" smtClean="0">
                <a:solidFill>
                  <a:srgbClr val="000000"/>
                </a:solidFill>
                <a:latin typeface="Arial" panose="020B0604020202020204" pitchFamily="34" charset="0"/>
              </a:rPr>
              <a:t>  </a:t>
            </a:r>
            <a:r>
              <a:rPr lang="es-GT" dirty="0">
                <a:solidFill>
                  <a:srgbClr val="000000"/>
                </a:solidFill>
                <a:latin typeface="Arial" panose="020B0604020202020204" pitchFamily="34" charset="0"/>
              </a:rPr>
              <a:t>manejo a distancia de las </a:t>
            </a:r>
            <a:r>
              <a:rPr lang="es-GT" dirty="0">
                <a:solidFill>
                  <a:srgbClr val="008040"/>
                </a:solidFill>
                <a:latin typeface="Arial" panose="020B0604020202020204" pitchFamily="34" charset="0"/>
                <a:hlinkClick r:id="rId16"/>
              </a:rPr>
              <a:t>bombas</a:t>
            </a:r>
            <a:r>
              <a:rPr lang="es-GT" dirty="0">
                <a:solidFill>
                  <a:srgbClr val="000000"/>
                </a:solidFill>
                <a:latin typeface="Arial" panose="020B0604020202020204" pitchFamily="34" charset="0"/>
              </a:rPr>
              <a:t> </a:t>
            </a:r>
          </a:p>
        </p:txBody>
      </p:sp>
      <p:pic>
        <p:nvPicPr>
          <p:cNvPr id="6" name="Imagen 5"/>
          <p:cNvPicPr>
            <a:picLocks noChangeAspect="1"/>
          </p:cNvPicPr>
          <p:nvPr/>
        </p:nvPicPr>
        <p:blipFill>
          <a:blip r:embed="rId17"/>
          <a:stretch>
            <a:fillRect/>
          </a:stretch>
        </p:blipFill>
        <p:spPr>
          <a:xfrm>
            <a:off x="8944863" y="4562803"/>
            <a:ext cx="2981325" cy="1977482"/>
          </a:xfrm>
          <a:prstGeom prst="rect">
            <a:avLst/>
          </a:prstGeom>
        </p:spPr>
      </p:pic>
    </p:spTree>
    <p:extLst>
      <p:ext uri="{BB962C8B-B14F-4D97-AF65-F5344CB8AC3E}">
        <p14:creationId xmlns:p14="http://schemas.microsoft.com/office/powerpoint/2010/main" val="252364743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Historia de la programación</a:t>
            </a:r>
            <a:endParaRPr lang="es-GT" dirty="0"/>
          </a:p>
        </p:txBody>
      </p:sp>
      <p:sp>
        <p:nvSpPr>
          <p:cNvPr id="3" name="Marcador de contenido 2"/>
          <p:cNvSpPr>
            <a:spLocks noGrp="1"/>
          </p:cNvSpPr>
          <p:nvPr>
            <p:ph idx="1"/>
          </p:nvPr>
        </p:nvSpPr>
        <p:spPr>
          <a:xfrm>
            <a:off x="875201" y="1494979"/>
            <a:ext cx="8946541" cy="2379597"/>
          </a:xfrm>
        </p:spPr>
        <p:txBody>
          <a:bodyPr>
            <a:normAutofit/>
          </a:bodyPr>
          <a:lstStyle/>
          <a:p>
            <a:r>
              <a:rPr lang="es-GT" dirty="0"/>
              <a:t>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a:t>
            </a:r>
          </a:p>
        </p:txBody>
      </p:sp>
      <p:sp>
        <p:nvSpPr>
          <p:cNvPr id="4" name="Rectángulo 3"/>
          <p:cNvSpPr/>
          <p:nvPr/>
        </p:nvSpPr>
        <p:spPr>
          <a:xfrm>
            <a:off x="1048718" y="3718679"/>
            <a:ext cx="8343256" cy="3693319"/>
          </a:xfrm>
          <a:prstGeom prst="rect">
            <a:avLst/>
          </a:prstGeom>
        </p:spPr>
        <p:txBody>
          <a:bodyPr wrap="square">
            <a:spAutoFit/>
          </a:bodyPr>
          <a:lstStyle/>
          <a:p>
            <a:r>
              <a:rPr lang="es-GT" dirty="0"/>
              <a:t>lo fundamental aquí es expresar bien el conocimiento sobre el problema. En</a:t>
            </a:r>
          </a:p>
          <a:p>
            <a:r>
              <a:rPr lang="es-GT" dirty="0"/>
              <a:t>programación lógica, al igual que en programación funcional, el programa, en este caso</a:t>
            </a:r>
          </a:p>
          <a:p>
            <a:r>
              <a:rPr lang="es-GT" dirty="0"/>
              <a:t>los hechos y las reglas, están muy alejados del modelo von Neumann que posee la</a:t>
            </a:r>
          </a:p>
          <a:p>
            <a:r>
              <a:rPr lang="es-GT" dirty="0"/>
              <a:t>máquina en la que tienen que ser interpretados; por lo que la eficiencia de la ejecución</a:t>
            </a:r>
          </a:p>
          <a:p>
            <a:r>
              <a:rPr lang="es-GT" dirty="0"/>
              <a:t>es inferior a la de un programa equivalente en lenguaje imperativo. Sin embargo, para</a:t>
            </a:r>
          </a:p>
          <a:p>
            <a:r>
              <a:rPr lang="es-GT" dirty="0"/>
              <a:t>cierto tipo de problemas, la formulación del programa mismo puede ser mucho más</a:t>
            </a:r>
          </a:p>
          <a:p>
            <a:r>
              <a:rPr lang="es-GT" dirty="0"/>
              <a:t>sencilla y natural. </a:t>
            </a:r>
          </a:p>
        </p:txBody>
      </p:sp>
      <p:pic>
        <p:nvPicPr>
          <p:cNvPr id="5" name="Imagen 4"/>
          <p:cNvPicPr>
            <a:picLocks noChangeAspect="1"/>
          </p:cNvPicPr>
          <p:nvPr/>
        </p:nvPicPr>
        <p:blipFill>
          <a:blip r:embed="rId2"/>
          <a:stretch>
            <a:fillRect/>
          </a:stretch>
        </p:blipFill>
        <p:spPr>
          <a:xfrm>
            <a:off x="9205994" y="4017392"/>
            <a:ext cx="2800026" cy="2039170"/>
          </a:xfrm>
          <a:prstGeom prst="rect">
            <a:avLst/>
          </a:prstGeom>
        </p:spPr>
      </p:pic>
      <p:graphicFrame>
        <p:nvGraphicFramePr>
          <p:cNvPr id="10" name="Gráfico 9"/>
          <p:cNvGraphicFramePr/>
          <p:nvPr>
            <p:extLst>
              <p:ext uri="{D42A27DB-BD31-4B8C-83A1-F6EECF244321}">
                <p14:modId xmlns:p14="http://schemas.microsoft.com/office/powerpoint/2010/main" val="236174463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112192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latin typeface="Adobe Myungjo Std M" panose="02020600000000000000" pitchFamily="18" charset="-128"/>
                <a:ea typeface="Adobe Myungjo Std M" panose="02020600000000000000" pitchFamily="18" charset="-128"/>
              </a:rPr>
              <a:t>Mantenimiento preventivo</a:t>
            </a:r>
            <a:endParaRPr lang="es-GT" dirty="0">
              <a:latin typeface="Adobe Myungjo Std M" panose="02020600000000000000" pitchFamily="18" charset="-128"/>
              <a:ea typeface="Adobe Myungjo Std M" panose="02020600000000000000" pitchFamily="18" charset="-128"/>
            </a:endParaRPr>
          </a:p>
        </p:txBody>
      </p:sp>
      <p:sp>
        <p:nvSpPr>
          <p:cNvPr id="3" name="Marcador de contenido 2"/>
          <p:cNvSpPr>
            <a:spLocks noGrp="1"/>
          </p:cNvSpPr>
          <p:nvPr>
            <p:ph idx="1"/>
          </p:nvPr>
        </p:nvSpPr>
        <p:spPr>
          <a:xfrm>
            <a:off x="1104293" y="1525976"/>
            <a:ext cx="8946541" cy="4195481"/>
          </a:xfrm>
        </p:spPr>
        <p:txBody>
          <a:bodyPr>
            <a:normAutofit fontScale="92500" lnSpcReduction="20000"/>
          </a:bodyPr>
          <a:lstStyle/>
          <a:p>
            <a:r>
              <a:rPr lang="es-GT" dirty="0"/>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a:p>
          <a:p>
            <a:r>
              <a:rPr lang="es-GT" dirty="0"/>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endParaRPr lang="es-GT" dirty="0"/>
          </a:p>
          <a:p>
            <a:r>
              <a:rPr lang="es-GT" dirty="0"/>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p:txBody>
      </p:sp>
      <p:pic>
        <p:nvPicPr>
          <p:cNvPr id="4" name="Imagen 3"/>
          <p:cNvPicPr>
            <a:picLocks noChangeAspect="1"/>
          </p:cNvPicPr>
          <p:nvPr/>
        </p:nvPicPr>
        <p:blipFill>
          <a:blip r:embed="rId2"/>
          <a:stretch>
            <a:fillRect/>
          </a:stretch>
        </p:blipFill>
        <p:spPr>
          <a:xfrm>
            <a:off x="9639946" y="3623716"/>
            <a:ext cx="2552054" cy="1131471"/>
          </a:xfrm>
          <a:prstGeom prst="rect">
            <a:avLst/>
          </a:prstGeom>
        </p:spPr>
      </p:pic>
    </p:spTree>
    <p:extLst>
      <p:ext uri="{BB962C8B-B14F-4D97-AF65-F5344CB8AC3E}">
        <p14:creationId xmlns:p14="http://schemas.microsoft.com/office/powerpoint/2010/main" val="14273086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Conclusiones  personales</a:t>
            </a:r>
            <a:endParaRPr lang="es-GT" dirty="0"/>
          </a:p>
        </p:txBody>
      </p:sp>
      <p:sp>
        <p:nvSpPr>
          <p:cNvPr id="3" name="Marcador de contenido 2"/>
          <p:cNvSpPr>
            <a:spLocks noGrp="1"/>
          </p:cNvSpPr>
          <p:nvPr>
            <p:ph idx="1"/>
          </p:nvPr>
        </p:nvSpPr>
        <p:spPr>
          <a:xfrm>
            <a:off x="1104293" y="672266"/>
            <a:ext cx="8946541" cy="4936818"/>
          </a:xfrm>
        </p:spPr>
        <p:txBody>
          <a:bodyPr>
            <a:normAutofit fontScale="77500" lnSpcReduction="20000"/>
          </a:bodyPr>
          <a:lstStyle/>
          <a:p>
            <a:pPr marL="0" indent="0">
              <a:buNone/>
            </a:pPr>
            <a:endParaRPr lang="es-GT" dirty="0" smtClean="0"/>
          </a:p>
          <a:p>
            <a:endParaRPr lang="es-GT" dirty="0"/>
          </a:p>
          <a:p>
            <a:r>
              <a:rPr lang="es-GT" dirty="0"/>
              <a:t>1. La Computación no esta desligada de las Matemáticas ya que el Lenguaje Maquina es de tipo matemático </a:t>
            </a:r>
            <a:r>
              <a:rPr lang="es-GT" dirty="0" smtClean="0"/>
              <a:t> </a:t>
            </a:r>
            <a:r>
              <a:rPr lang="es-GT" dirty="0"/>
              <a:t>y de ahí se parte para la codificación para los diferentes software, aplicaciones y demás </a:t>
            </a:r>
            <a:r>
              <a:rPr lang="es-GT" dirty="0" smtClean="0"/>
              <a:t>herramientas.2</a:t>
            </a:r>
            <a:r>
              <a:rPr lang="es-GT" dirty="0"/>
              <a:t>. Vivimos en un mundo donde la tecnología avanza a pasos agigantados y cada día mas necesitamos estar conectados e informados y de </a:t>
            </a:r>
            <a:r>
              <a:rPr lang="es-GT" dirty="0" smtClean="0"/>
              <a:t>allí.</a:t>
            </a:r>
            <a:endParaRPr lang="es-GT" dirty="0"/>
          </a:p>
          <a:p>
            <a:endParaRPr lang="es-GT" dirty="0" smtClean="0"/>
          </a:p>
          <a:p>
            <a:endParaRPr lang="es-GT" dirty="0"/>
          </a:p>
          <a:p>
            <a:r>
              <a:rPr lang="es-GT" dirty="0"/>
              <a:t>2La programación orientada a objetos permite la optimizacion del código generado gracias a que mediante tecnicas de </a:t>
            </a:r>
            <a:r>
              <a:rPr lang="es-GT" dirty="0" smtClean="0"/>
              <a:t>atributos entre </a:t>
            </a:r>
            <a:r>
              <a:rPr lang="es-GT" dirty="0"/>
              <a:t>otros permiten, que el código sea </a:t>
            </a:r>
            <a:r>
              <a:rPr lang="es-GT" dirty="0" smtClean="0"/>
              <a:t>genérico </a:t>
            </a:r>
            <a:r>
              <a:rPr lang="es-GT" dirty="0"/>
              <a:t>de manera que sea reutilizable.</a:t>
            </a:r>
          </a:p>
          <a:p>
            <a:r>
              <a:rPr lang="es-GT" dirty="0"/>
              <a:t> </a:t>
            </a:r>
          </a:p>
          <a:p>
            <a:r>
              <a:rPr lang="es-GT" dirty="0"/>
              <a:t>Mediante las </a:t>
            </a:r>
            <a:r>
              <a:rPr lang="es-GT" dirty="0" smtClean="0"/>
              <a:t>técnica </a:t>
            </a:r>
            <a:r>
              <a:rPr lang="es-GT" dirty="0"/>
              <a:t>aprendida en el presente curso podemos establecer una solución primitiva de un problema real, tan solo con relacionarlo con objetos lógicos que </a:t>
            </a:r>
            <a:r>
              <a:rPr lang="es-GT" dirty="0" smtClean="0"/>
              <a:t>serán </a:t>
            </a:r>
            <a:r>
              <a:rPr lang="es-GT" dirty="0"/>
              <a:t>usados para el desarrollo del </a:t>
            </a:r>
            <a:r>
              <a:rPr lang="es-GT" dirty="0" smtClean="0"/>
              <a:t>software.</a:t>
            </a:r>
          </a:p>
          <a:p>
            <a:endParaRPr lang="es-GT" dirty="0"/>
          </a:p>
          <a:p>
            <a:endParaRPr lang="es-GT" dirty="0" smtClean="0"/>
          </a:p>
          <a:p>
            <a:endParaRPr lang="es-GT" dirty="0"/>
          </a:p>
          <a:p>
            <a:r>
              <a:rPr lang="es-GT" dirty="0" smtClean="0"/>
              <a:t>3</a:t>
            </a:r>
          </a:p>
          <a:p>
            <a:endParaRPr lang="es-GT" dirty="0"/>
          </a:p>
          <a:p>
            <a:endParaRPr lang="es-GT" dirty="0" smtClean="0"/>
          </a:p>
          <a:p>
            <a:endParaRPr lang="es-GT" dirty="0"/>
          </a:p>
          <a:p>
            <a:pPr marL="0" indent="0">
              <a:buNone/>
            </a:pPr>
            <a:endParaRPr lang="es-GT" dirty="0" smtClean="0"/>
          </a:p>
          <a:p>
            <a:endParaRPr lang="es-GT" dirty="0"/>
          </a:p>
          <a:p>
            <a:endParaRPr lang="es-GT" dirty="0" smtClean="0"/>
          </a:p>
          <a:p>
            <a:endParaRPr lang="es-GT" dirty="0"/>
          </a:p>
          <a:p>
            <a:pPr marL="0" indent="0">
              <a:buNone/>
            </a:pPr>
            <a:endParaRPr lang="es-GT" dirty="0"/>
          </a:p>
        </p:txBody>
      </p:sp>
      <p:sp>
        <p:nvSpPr>
          <p:cNvPr id="4" name="Rectángulo 3"/>
          <p:cNvSpPr/>
          <p:nvPr/>
        </p:nvSpPr>
        <p:spPr>
          <a:xfrm>
            <a:off x="1552597" y="4177923"/>
            <a:ext cx="10319106" cy="2862322"/>
          </a:xfrm>
          <a:prstGeom prst="rect">
            <a:avLst/>
          </a:prstGeom>
        </p:spPr>
        <p:txBody>
          <a:bodyPr wrap="square">
            <a:spAutoFit/>
          </a:bodyPr>
          <a:lstStyle/>
          <a:p>
            <a:pPr algn="just"/>
            <a:r>
              <a:rPr lang="es-GT" b="1" dirty="0">
                <a:solidFill>
                  <a:srgbClr val="000000"/>
                </a:solidFill>
                <a:latin typeface="Arial" panose="020B0604020202020204" pitchFamily="34" charset="0"/>
              </a:rPr>
              <a:t>En conclusión, el mantenimiento correctivo de hardware es muy importante, ya que mantiene nuestro sistema operativo  funcionando sin errores en el sistema. Los programas sugeridos son solo algunos de los mas utilizados, porque son los mas sencillos y mas confiables, estos programas pueden mantener nuestro sistema operativo en optimas condiciones de funcionamiento.</a:t>
            </a:r>
            <a:endParaRPr lang="es-GT" dirty="0">
              <a:solidFill>
                <a:srgbClr val="000000"/>
              </a:solidFill>
              <a:latin typeface="Arial" panose="020B0604020202020204" pitchFamily="34" charset="0"/>
            </a:endParaRPr>
          </a:p>
          <a:p>
            <a:pPr algn="just"/>
            <a:r>
              <a:rPr lang="es-GT" b="1" dirty="0">
                <a:solidFill>
                  <a:srgbClr val="000000"/>
                </a:solidFill>
                <a:latin typeface="Arial" panose="020B0604020202020204" pitchFamily="34" charset="0"/>
              </a:rPr>
              <a:t>La función restaurar provee una solución correctiva para restaurar nuestro sistema operativo a un punto de funcionamiento confiable.</a:t>
            </a:r>
            <a:endParaRPr lang="es-GT" dirty="0">
              <a:solidFill>
                <a:srgbClr val="000000"/>
              </a:solidFill>
              <a:latin typeface="Arial" panose="020B0604020202020204" pitchFamily="34" charset="0"/>
            </a:endParaRPr>
          </a:p>
          <a:p>
            <a:pPr algn="just"/>
            <a:r>
              <a:rPr lang="es-GT" b="1" dirty="0">
                <a:solidFill>
                  <a:srgbClr val="000000"/>
                </a:solidFill>
                <a:latin typeface="Arial" panose="020B0604020202020204" pitchFamily="34" charset="0"/>
              </a:rPr>
              <a:t>El formateo del disco duro nos provee la solución mas eficiente y definitiva en la eliminación de virus y cualquier archivo o proceso que provoque un mal funcionamiento en el sistema. </a:t>
            </a:r>
            <a:endParaRPr lang="es-GT" dirty="0">
              <a:solidFill>
                <a:srgbClr val="000000"/>
              </a:solidFill>
              <a:latin typeface="Arial" panose="020B0604020202020204" pitchFamily="34" charset="0"/>
            </a:endParaRPr>
          </a:p>
          <a:p>
            <a:pPr algn="just"/>
            <a:r>
              <a:rPr lang="es-GT" b="1" dirty="0">
                <a:solidFill>
                  <a:srgbClr val="000000"/>
                </a:solidFill>
                <a:latin typeface="Arial" panose="020B0604020202020204" pitchFamily="34" charset="0"/>
              </a:rPr>
              <a:t> </a:t>
            </a:r>
            <a:endParaRPr lang="es-GT"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167224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69</TotalTime>
  <Words>593</Words>
  <Application>Microsoft Office PowerPoint</Application>
  <PresentationFormat>Panorámica</PresentationFormat>
  <Paragraphs>53</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Adobe Myungjo Std M</vt:lpstr>
      <vt:lpstr>Adobe Garamond Pro Bold</vt:lpstr>
      <vt:lpstr>Arial</vt:lpstr>
      <vt:lpstr>Trebuchet MS</vt:lpstr>
      <vt:lpstr>Wingdings 3</vt:lpstr>
      <vt:lpstr>Faceta</vt:lpstr>
      <vt:lpstr>Catedra :practica supervisada Catedrático: Erick González Nombre: Jorge Leonel sagche   grado: 5to bachillerato en computación con orientación científica sección: “B”   clave: 28 fecha:20/04/2017</vt:lpstr>
      <vt:lpstr>INTRODUCCION</vt:lpstr>
      <vt:lpstr>Historia de la computadora</vt:lpstr>
      <vt:lpstr>Historia de la programación</vt:lpstr>
      <vt:lpstr>Mantenimiento preventivo</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Catedra : Catedrático: Erick González Nombre: Jorge Leonel sagche   grado: 5to bachillerato en computación con orientación científica sección: “B”   clave: 28 fecha:20/04/2017</dc:title>
  <dc:creator>estudiante de Liceo Compu-market</dc:creator>
  <cp:lastModifiedBy>estudiante de Liceo Compu-market</cp:lastModifiedBy>
  <cp:revision>8</cp:revision>
  <dcterms:created xsi:type="dcterms:W3CDTF">2017-04-20T14:26:33Z</dcterms:created>
  <dcterms:modified xsi:type="dcterms:W3CDTF">2017-04-20T15:36:24Z</dcterms:modified>
</cp:coreProperties>
</file>