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64" r:id="rId5"/>
    <p:sldId id="265" r:id="rId6"/>
    <p:sldId id="260" r:id="rId7"/>
    <p:sldId id="261" r:id="rId8"/>
    <p:sldId id="266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775"/>
    <a:srgbClr val="EE5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F035-3A24-4047-804D-95FA6DA2B94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ACE4-BAA6-4191-91ED-52C3E6339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2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F035-3A24-4047-804D-95FA6DA2B94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ACE4-BAA6-4191-91ED-52C3E6339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9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F035-3A24-4047-804D-95FA6DA2B94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ACE4-BAA6-4191-91ED-52C3E6339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F035-3A24-4047-804D-95FA6DA2B94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ACE4-BAA6-4191-91ED-52C3E6339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F035-3A24-4047-804D-95FA6DA2B94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ACE4-BAA6-4191-91ED-52C3E6339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F035-3A24-4047-804D-95FA6DA2B94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ACE4-BAA6-4191-91ED-52C3E6339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6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F035-3A24-4047-804D-95FA6DA2B94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ACE4-BAA6-4191-91ED-52C3E6339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F035-3A24-4047-804D-95FA6DA2B94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ACE4-BAA6-4191-91ED-52C3E6339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5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F035-3A24-4047-804D-95FA6DA2B94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ACE4-BAA6-4191-91ED-52C3E6339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2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F035-3A24-4047-804D-95FA6DA2B94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ACE4-BAA6-4191-91ED-52C3E6339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7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F035-3A24-4047-804D-95FA6DA2B94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ACE4-BAA6-4191-91ED-52C3E6339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8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CE8F035-3A24-4047-804D-95FA6DA2B94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D26ACE4-BAA6-4191-91ED-52C3E6339B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33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3A744-D8ED-4ED1-6FD3-1FB16DD39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0691" y="1742069"/>
            <a:ext cx="7370618" cy="1154691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Programming Nexus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665BDF-3190-CDFD-4716-1CAF27AB6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0446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/>
              <a:t>Integrantes</a:t>
            </a:r>
            <a:r>
              <a:rPr lang="en-US" dirty="0"/>
              <a:t>: Eduardo </a:t>
            </a:r>
            <a:r>
              <a:rPr lang="en-US" dirty="0" err="1"/>
              <a:t>Fariña</a:t>
            </a:r>
            <a:r>
              <a:rPr lang="en-US" dirty="0"/>
              <a:t>, Jorge Palma, Luis Vera</a:t>
            </a:r>
          </a:p>
          <a:p>
            <a:r>
              <a:rPr lang="en-US" dirty="0" err="1"/>
              <a:t>Docente</a:t>
            </a:r>
            <a:r>
              <a:rPr lang="en-US" dirty="0"/>
              <a:t>: Helton Smith Bustos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7B6A562-0F1F-4A36-0907-64046A486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057" y="157304"/>
            <a:ext cx="2763885" cy="6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45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5690097-CB86-662C-21C8-67317D70861A}"/>
              </a:ext>
            </a:extLst>
          </p:cNvPr>
          <p:cNvSpPr/>
          <p:nvPr/>
        </p:nvSpPr>
        <p:spPr>
          <a:xfrm>
            <a:off x="1661492" y="1041279"/>
            <a:ext cx="8596511" cy="5103489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AC0DFD1-7789-E454-A071-5F9083030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826" y="76777"/>
            <a:ext cx="1137123" cy="27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0141B54-E67D-94D1-4562-E1BB10BBA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0" y="2569464"/>
            <a:ext cx="8213133" cy="237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4908CC-2D04-10CA-DA13-F76577EB2AB2}"/>
              </a:ext>
            </a:extLst>
          </p:cNvPr>
          <p:cNvSpPr txBox="1"/>
          <p:nvPr/>
        </p:nvSpPr>
        <p:spPr>
          <a:xfrm>
            <a:off x="4160520" y="1435608"/>
            <a:ext cx="405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Plan de </a:t>
            </a:r>
            <a:r>
              <a:rPr lang="en-US" sz="4000" dirty="0" err="1">
                <a:latin typeface="Bahnschrift" panose="020B0502040204020203" pitchFamily="34" charset="0"/>
              </a:rPr>
              <a:t>Trabajo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pic>
        <p:nvPicPr>
          <p:cNvPr id="2050" name="Picture 2" descr="El plan de trabajo - Iconos gratis de profesiones y trabajos">
            <a:extLst>
              <a:ext uri="{FF2B5EF4-FFF2-40B4-BE49-F238E27FC236}">
                <a16:creationId xmlns:a16="http://schemas.microsoft.com/office/drawing/2014/main" id="{16BC6C9E-15E2-52BC-202B-BD37148A3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073" y="1332726"/>
            <a:ext cx="829056" cy="82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48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2">
            <a:extLst>
              <a:ext uri="{FF2B5EF4-FFF2-40B4-BE49-F238E27FC236}">
                <a16:creationId xmlns:a16="http://schemas.microsoft.com/office/drawing/2014/main" id="{38AE7266-1227-1770-1C79-3F2B2A753ABC}"/>
              </a:ext>
            </a:extLst>
          </p:cNvPr>
          <p:cNvSpPr/>
          <p:nvPr/>
        </p:nvSpPr>
        <p:spPr>
          <a:xfrm>
            <a:off x="3398686" y="813379"/>
            <a:ext cx="4972595" cy="478100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C39598-5A0E-C777-5989-DC175E972E7B}"/>
              </a:ext>
            </a:extLst>
          </p:cNvPr>
          <p:cNvSpPr txBox="1"/>
          <p:nvPr/>
        </p:nvSpPr>
        <p:spPr>
          <a:xfrm>
            <a:off x="4032503" y="2479720"/>
            <a:ext cx="49725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Bahnschrift SemiCondensed" panose="020B0502040204020203" pitchFamily="34" charset="0"/>
              </a:rPr>
              <a:t>Conclusión</a:t>
            </a:r>
            <a:endParaRPr lang="en-US" sz="6600" dirty="0">
              <a:latin typeface="Bahnschrift SemiCondensed" panose="020B0502040204020203" pitchFamily="34" charset="0"/>
            </a:endParaRPr>
          </a:p>
        </p:txBody>
      </p:sp>
      <p:pic>
        <p:nvPicPr>
          <p:cNvPr id="1026" name="Picture 2" descr="Conclusión - Iconos gratis de tecnología">
            <a:extLst>
              <a:ext uri="{FF2B5EF4-FFF2-40B4-BE49-F238E27FC236}">
                <a16:creationId xmlns:a16="http://schemas.microsoft.com/office/drawing/2014/main" id="{BF31F864-EFCA-90F1-6EE4-4A0DC7C5E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495" y="3910584"/>
            <a:ext cx="950976" cy="9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54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C746166-4C6D-C298-D294-6BC24F0386FD}"/>
              </a:ext>
            </a:extLst>
          </p:cNvPr>
          <p:cNvSpPr/>
          <p:nvPr/>
        </p:nvSpPr>
        <p:spPr>
          <a:xfrm>
            <a:off x="6263981" y="2002536"/>
            <a:ext cx="5748528" cy="36758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8BF3DF9-8A0F-D9C0-BDDE-CB695E0F1A43}"/>
              </a:ext>
            </a:extLst>
          </p:cNvPr>
          <p:cNvSpPr/>
          <p:nvPr/>
        </p:nvSpPr>
        <p:spPr>
          <a:xfrm>
            <a:off x="329184" y="2057400"/>
            <a:ext cx="5748528" cy="367588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64FCCAE-3DF9-8B14-3E32-9C50705FF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1609" y="2367439"/>
            <a:ext cx="5372100" cy="292779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BB46932-FB40-6617-2B0A-5FBB0E881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741" y="2350565"/>
            <a:ext cx="5327563" cy="30233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52C4EDE-CDFF-E36A-EBDA-64E5D9129EEE}"/>
              </a:ext>
            </a:extLst>
          </p:cNvPr>
          <p:cNvSpPr txBox="1"/>
          <p:nvPr/>
        </p:nvSpPr>
        <p:spPr>
          <a:xfrm>
            <a:off x="506309" y="655922"/>
            <a:ext cx="696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Pertenencia</a:t>
            </a:r>
            <a:r>
              <a:rPr lang="en-US" sz="4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44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Perfil</a:t>
            </a:r>
            <a:r>
              <a:rPr lang="en-US" sz="4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de </a:t>
            </a:r>
            <a:r>
              <a:rPr lang="en-US" sz="44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Egreso</a:t>
            </a:r>
            <a:endParaRPr lang="en-US" sz="4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1030" name="Picture 6" descr="Icono de Objetivo Special Lineal color | Freepik">
            <a:extLst>
              <a:ext uri="{FF2B5EF4-FFF2-40B4-BE49-F238E27FC236}">
                <a16:creationId xmlns:a16="http://schemas.microsoft.com/office/drawing/2014/main" id="{A2167993-FA1D-831C-E78D-136D173F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44" y="208154"/>
            <a:ext cx="1517904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01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E968DF0F-0089-E7A2-24B8-6F148E2F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226" y="1089563"/>
            <a:ext cx="5426764" cy="2686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747634D-EC0D-9C5B-C93C-815AFCB43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246" r="1092" b="1496"/>
          <a:stretch/>
        </p:blipFill>
        <p:spPr bwMode="auto">
          <a:xfrm>
            <a:off x="653597" y="4087369"/>
            <a:ext cx="5588319" cy="20391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F91FE485-312A-4B9E-968D-A1EAE71FB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r="8987" b="3235"/>
          <a:stretch/>
        </p:blipFill>
        <p:spPr bwMode="auto">
          <a:xfrm>
            <a:off x="6812280" y="1056259"/>
            <a:ext cx="4754880" cy="51067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95D5F1B-6B19-1038-DAD5-5D6716126B6C}"/>
              </a:ext>
            </a:extLst>
          </p:cNvPr>
          <p:cNvSpPr txBox="1"/>
          <p:nvPr/>
        </p:nvSpPr>
        <p:spPr>
          <a:xfrm>
            <a:off x="594362" y="231954"/>
            <a:ext cx="696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Pertenencia</a:t>
            </a:r>
            <a:r>
              <a:rPr lang="en-US" sz="4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44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Perfil</a:t>
            </a:r>
            <a:r>
              <a:rPr lang="en-US" sz="4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de </a:t>
            </a:r>
            <a:r>
              <a:rPr lang="en-US" sz="44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Egreso</a:t>
            </a:r>
            <a:endParaRPr lang="en-US" sz="4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5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8A4AEF2-732F-4930-9786-EC269AE09410}"/>
              </a:ext>
            </a:extLst>
          </p:cNvPr>
          <p:cNvSpPr/>
          <p:nvPr/>
        </p:nvSpPr>
        <p:spPr>
          <a:xfrm>
            <a:off x="0" y="-137160"/>
            <a:ext cx="3621024" cy="720547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B337F0-969F-61FE-E6E6-BAEA6860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47" y="3154680"/>
            <a:ext cx="195929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7C7BF36-8A59-553A-E73E-E2524EB9EFFD}"/>
              </a:ext>
            </a:extLst>
          </p:cNvPr>
          <p:cNvSpPr txBox="1"/>
          <p:nvPr/>
        </p:nvSpPr>
        <p:spPr>
          <a:xfrm>
            <a:off x="201168" y="1691640"/>
            <a:ext cx="4517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Lucida Sans Typewriter" panose="020B0509030504030204" pitchFamily="49" charset="0"/>
                <a:ea typeface="Meiryo" panose="020B0400000000000000" pitchFamily="34" charset="-128"/>
              </a:rPr>
              <a:t>Descripción</a:t>
            </a:r>
            <a:endParaRPr lang="en-US" sz="3600" dirty="0">
              <a:latin typeface="Lucida Sans Typewriter" panose="020B0509030504030204" pitchFamily="49" charset="0"/>
              <a:ea typeface="Meiryo" panose="020B0400000000000000" pitchFamily="34" charset="-128"/>
            </a:endParaRPr>
          </a:p>
          <a:p>
            <a:r>
              <a:rPr lang="en-US" sz="3600" dirty="0">
                <a:latin typeface="Lucida Sans Typewriter" panose="020B0509030504030204" pitchFamily="49" charset="0"/>
                <a:ea typeface="Meiryo" panose="020B0400000000000000" pitchFamily="34" charset="-128"/>
              </a:rPr>
              <a:t>Proyecto</a:t>
            </a:r>
          </a:p>
        </p:txBody>
      </p:sp>
      <p:sp>
        <p:nvSpPr>
          <p:cNvPr id="4" name="Google Shape;205;p6">
            <a:extLst>
              <a:ext uri="{FF2B5EF4-FFF2-40B4-BE49-F238E27FC236}">
                <a16:creationId xmlns:a16="http://schemas.microsoft.com/office/drawing/2014/main" id="{63BFAD41-77C0-0BC9-FEAA-A8BC0608E589}"/>
              </a:ext>
            </a:extLst>
          </p:cNvPr>
          <p:cNvSpPr/>
          <p:nvPr/>
        </p:nvSpPr>
        <p:spPr>
          <a:xfrm>
            <a:off x="4105657" y="836310"/>
            <a:ext cx="7223468" cy="1344900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6;p6">
            <a:extLst>
              <a:ext uri="{FF2B5EF4-FFF2-40B4-BE49-F238E27FC236}">
                <a16:creationId xmlns:a16="http://schemas.microsoft.com/office/drawing/2014/main" id="{A6F81E3A-A68E-1A93-ACF3-BBAA4C1A85D9}"/>
              </a:ext>
            </a:extLst>
          </p:cNvPr>
          <p:cNvSpPr/>
          <p:nvPr/>
        </p:nvSpPr>
        <p:spPr>
          <a:xfrm>
            <a:off x="4977898" y="1292224"/>
            <a:ext cx="6845294" cy="1569848"/>
          </a:xfrm>
          <a:prstGeom prst="parallelogram">
            <a:avLst>
              <a:gd name="adj" fmla="val 25000"/>
            </a:avLst>
          </a:prstGeom>
          <a:solidFill>
            <a:srgbClr val="3F3F3F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35949C-631C-AA4D-4727-00623E4AEA2D}"/>
              </a:ext>
            </a:extLst>
          </p:cNvPr>
          <p:cNvSpPr txBox="1"/>
          <p:nvPr/>
        </p:nvSpPr>
        <p:spPr>
          <a:xfrm>
            <a:off x="5382495" y="1383129"/>
            <a:ext cx="6099048" cy="2133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s-ES" sz="1800" b="0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El proyecto busca abordar la problemática de la extensa información de versiones de tecnologías de desarrollo, se busca organizar y mejorar la información de los cambios de versiones.</a:t>
            </a:r>
            <a:endParaRPr lang="es-ES" b="0" dirty="0">
              <a:effectLst/>
            </a:endParaRPr>
          </a:p>
          <a:p>
            <a:br>
              <a:rPr lang="es-ES" b="0" dirty="0">
                <a:effectLst/>
              </a:rPr>
            </a:br>
            <a:endParaRPr lang="en-US" dirty="0"/>
          </a:p>
        </p:txBody>
      </p:sp>
      <p:grpSp>
        <p:nvGrpSpPr>
          <p:cNvPr id="12" name="Google Shape;311;p11">
            <a:extLst>
              <a:ext uri="{FF2B5EF4-FFF2-40B4-BE49-F238E27FC236}">
                <a16:creationId xmlns:a16="http://schemas.microsoft.com/office/drawing/2014/main" id="{58BF1460-A2D1-DA3F-14A4-BB20905095A4}"/>
              </a:ext>
            </a:extLst>
          </p:cNvPr>
          <p:cNvGrpSpPr/>
          <p:nvPr/>
        </p:nvGrpSpPr>
        <p:grpSpPr>
          <a:xfrm>
            <a:off x="4432239" y="1227681"/>
            <a:ext cx="707939" cy="602764"/>
            <a:chOff x="3741176" y="2237322"/>
            <a:chExt cx="4709648" cy="3723835"/>
          </a:xfrm>
        </p:grpSpPr>
        <p:grpSp>
          <p:nvGrpSpPr>
            <p:cNvPr id="13" name="Google Shape;312;p11">
              <a:extLst>
                <a:ext uri="{FF2B5EF4-FFF2-40B4-BE49-F238E27FC236}">
                  <a16:creationId xmlns:a16="http://schemas.microsoft.com/office/drawing/2014/main" id="{A9EDE3EB-E0FE-51BF-394F-3C85BB0B69D7}"/>
                </a:ext>
              </a:extLst>
            </p:cNvPr>
            <p:cNvGrpSpPr/>
            <p:nvPr/>
          </p:nvGrpSpPr>
          <p:grpSpPr>
            <a:xfrm>
              <a:off x="3741176" y="2237322"/>
              <a:ext cx="4709648" cy="3723835"/>
              <a:chOff x="2228055" y="1971102"/>
              <a:chExt cx="4575969" cy="3618138"/>
            </a:xfrm>
          </p:grpSpPr>
          <p:sp>
            <p:nvSpPr>
              <p:cNvPr id="17" name="Google Shape;313;p11">
                <a:extLst>
                  <a:ext uri="{FF2B5EF4-FFF2-40B4-BE49-F238E27FC236}">
                    <a16:creationId xmlns:a16="http://schemas.microsoft.com/office/drawing/2014/main" id="{1A312ABA-2428-4C22-4980-A1E2B77B4790}"/>
                  </a:ext>
                </a:extLst>
              </p:cNvPr>
              <p:cNvSpPr/>
              <p:nvPr/>
            </p:nvSpPr>
            <p:spPr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 extrusionOk="0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" name="Google Shape;314;p11">
                <a:extLst>
                  <a:ext uri="{FF2B5EF4-FFF2-40B4-BE49-F238E27FC236}">
                    <a16:creationId xmlns:a16="http://schemas.microsoft.com/office/drawing/2014/main" id="{150A3EFD-987F-E653-1441-C521FEED9BFA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20" name="Google Shape;315;p11">
                  <a:extLst>
                    <a:ext uri="{FF2B5EF4-FFF2-40B4-BE49-F238E27FC236}">
                      <a16:creationId xmlns:a16="http://schemas.microsoft.com/office/drawing/2014/main" id="{9C845D01-7771-2B3C-AEEC-7DF875B3AC58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316;p11">
                  <a:extLst>
                    <a:ext uri="{FF2B5EF4-FFF2-40B4-BE49-F238E27FC236}">
                      <a16:creationId xmlns:a16="http://schemas.microsoft.com/office/drawing/2014/main" id="{E09D4D46-9416-7BA6-DB67-7B0B4A0E87F1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317;p11">
                  <a:extLst>
                    <a:ext uri="{FF2B5EF4-FFF2-40B4-BE49-F238E27FC236}">
                      <a16:creationId xmlns:a16="http://schemas.microsoft.com/office/drawing/2014/main" id="{5270B104-DA33-6222-E9B0-A49DD9355102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318;p11">
                <a:extLst>
                  <a:ext uri="{FF2B5EF4-FFF2-40B4-BE49-F238E27FC236}">
                    <a16:creationId xmlns:a16="http://schemas.microsoft.com/office/drawing/2014/main" id="{852AEAA4-8A85-2175-A023-ECE836D5E6BD}"/>
                  </a:ext>
                </a:extLst>
              </p:cNvPr>
              <p:cNvSpPr/>
              <p:nvPr/>
            </p:nvSpPr>
            <p:spPr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 extrusionOk="0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319;p11">
              <a:extLst>
                <a:ext uri="{FF2B5EF4-FFF2-40B4-BE49-F238E27FC236}">
                  <a16:creationId xmlns:a16="http://schemas.microsoft.com/office/drawing/2014/main" id="{CF5CABBE-2647-2105-98FA-B02974398D3E}"/>
                </a:ext>
              </a:extLst>
            </p:cNvPr>
            <p:cNvGrpSpPr/>
            <p:nvPr/>
          </p:nvGrpSpPr>
          <p:grpSpPr>
            <a:xfrm>
              <a:off x="5391282" y="2901800"/>
              <a:ext cx="1376685" cy="1270601"/>
              <a:chOff x="7417766" y="2396187"/>
              <a:chExt cx="1787468" cy="1649730"/>
            </a:xfrm>
          </p:grpSpPr>
          <p:sp>
            <p:nvSpPr>
              <p:cNvPr id="15" name="Google Shape;320;p11">
                <a:extLst>
                  <a:ext uri="{FF2B5EF4-FFF2-40B4-BE49-F238E27FC236}">
                    <a16:creationId xmlns:a16="http://schemas.microsoft.com/office/drawing/2014/main" id="{03A9CBFE-B446-3966-AA14-30613614F298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/>
                <a:ahLst/>
                <a:cxnLst/>
                <a:rect l="l" t="t" r="r" b="b"/>
                <a:pathLst>
                  <a:path w="885825" h="1647825" extrusionOk="0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321;p11">
                <a:extLst>
                  <a:ext uri="{FF2B5EF4-FFF2-40B4-BE49-F238E27FC236}">
                    <a16:creationId xmlns:a16="http://schemas.microsoft.com/office/drawing/2014/main" id="{41404056-89FB-A9C3-38E9-0B7776E0E6A0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/>
                <a:ahLst/>
                <a:cxnLst/>
                <a:rect l="l" t="t" r="r" b="b"/>
                <a:pathLst>
                  <a:path w="885825" h="1647825" extrusionOk="0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" name="Google Shape;205;p6">
            <a:extLst>
              <a:ext uri="{FF2B5EF4-FFF2-40B4-BE49-F238E27FC236}">
                <a16:creationId xmlns:a16="http://schemas.microsoft.com/office/drawing/2014/main" id="{5A280D80-C8E0-FA32-5973-B54BCE945151}"/>
              </a:ext>
            </a:extLst>
          </p:cNvPr>
          <p:cNvSpPr/>
          <p:nvPr/>
        </p:nvSpPr>
        <p:spPr>
          <a:xfrm>
            <a:off x="4042220" y="3421142"/>
            <a:ext cx="7223468" cy="1344900"/>
          </a:xfrm>
          <a:prstGeom prst="parallelogram">
            <a:avLst>
              <a:gd name="adj" fmla="val 25000"/>
            </a:avLst>
          </a:prstGeom>
          <a:solidFill>
            <a:schemeClr val="accent3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06;p6">
            <a:extLst>
              <a:ext uri="{FF2B5EF4-FFF2-40B4-BE49-F238E27FC236}">
                <a16:creationId xmlns:a16="http://schemas.microsoft.com/office/drawing/2014/main" id="{0148FA9C-D260-6BEC-CF72-1E61C2C98D3C}"/>
              </a:ext>
            </a:extLst>
          </p:cNvPr>
          <p:cNvSpPr/>
          <p:nvPr/>
        </p:nvSpPr>
        <p:spPr>
          <a:xfrm>
            <a:off x="4672583" y="3877056"/>
            <a:ext cx="7087171" cy="2133918"/>
          </a:xfrm>
          <a:prstGeom prst="parallelogram">
            <a:avLst>
              <a:gd name="adj" fmla="val 25000"/>
            </a:avLst>
          </a:prstGeom>
          <a:solidFill>
            <a:srgbClr val="3F3F3F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67293D3-65C2-EB34-02DD-F7CD0F088C72}"/>
              </a:ext>
            </a:extLst>
          </p:cNvPr>
          <p:cNvSpPr txBox="1"/>
          <p:nvPr/>
        </p:nvSpPr>
        <p:spPr>
          <a:xfrm>
            <a:off x="5188969" y="4092860"/>
            <a:ext cx="6099048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s-ES" b="1" dirty="0">
                <a:solidFill>
                  <a:srgbClr val="FFFFFF"/>
                </a:solidFill>
                <a:latin typeface="Roboto Mono" panose="00000009000000000000" pitchFamily="49" charset="0"/>
              </a:rPr>
              <a:t>Se busca</a:t>
            </a:r>
            <a:r>
              <a:rPr lang="es-E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 solucionar un problema extendido: la desprolijidad y fragmentación de la información relacionada a las notas del parche de distintos lenguajes de programación y/o </a:t>
            </a:r>
            <a:r>
              <a:rPr lang="es-ES" sz="1800" b="1" i="0" u="none" strike="noStrike" dirty="0" err="1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frameworks</a:t>
            </a:r>
            <a:r>
              <a:rPr lang="es-E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 comúnmente usados en el desarrollo web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n-US" dirty="0"/>
          </a:p>
        </p:txBody>
      </p:sp>
      <p:pic>
        <p:nvPicPr>
          <p:cNvPr id="27" name="Google Shape;193;p4">
            <a:extLst>
              <a:ext uri="{FF2B5EF4-FFF2-40B4-BE49-F238E27FC236}">
                <a16:creationId xmlns:a16="http://schemas.microsoft.com/office/drawing/2014/main" id="{334A025F-24C1-0150-CAF1-A269196C65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427" y="3868913"/>
            <a:ext cx="528349" cy="52834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36B263D6-3944-699E-B561-B81B547B83B4}"/>
              </a:ext>
            </a:extLst>
          </p:cNvPr>
          <p:cNvSpPr txBox="1"/>
          <p:nvPr/>
        </p:nvSpPr>
        <p:spPr>
          <a:xfrm>
            <a:off x="6340814" y="3427857"/>
            <a:ext cx="4639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¿</a:t>
            </a:r>
            <a:r>
              <a:rPr lang="en-US" sz="2000" dirty="0" err="1">
                <a:latin typeface="Bahnschrift SemiBold" panose="020B0502040204020203" pitchFamily="34" charset="0"/>
              </a:rPr>
              <a:t>qué</a:t>
            </a:r>
            <a:r>
              <a:rPr lang="en-US" sz="2000" dirty="0">
                <a:latin typeface="Bahnschrift SemiBold" panose="020B0502040204020203" pitchFamily="34" charset="0"/>
              </a:rPr>
              <a:t> se </a:t>
            </a:r>
            <a:r>
              <a:rPr lang="en-US" sz="2000" dirty="0" err="1">
                <a:latin typeface="Bahnschrift SemiBold" panose="020B0502040204020203" pitchFamily="34" charset="0"/>
              </a:rPr>
              <a:t>va</a:t>
            </a:r>
            <a:r>
              <a:rPr lang="en-US" sz="2000" dirty="0">
                <a:latin typeface="Bahnschrift SemiBold" panose="020B0502040204020203" pitchFamily="34" charset="0"/>
              </a:rPr>
              <a:t> a </a:t>
            </a:r>
            <a:r>
              <a:rPr lang="en-US" sz="2000" dirty="0" err="1">
                <a:latin typeface="Bahnschrift SemiBold" panose="020B0502040204020203" pitchFamily="34" charset="0"/>
              </a:rPr>
              <a:t>solucionar</a:t>
            </a:r>
            <a:r>
              <a:rPr lang="en-US" sz="2000" dirty="0">
                <a:latin typeface="Bahnschrift SemiBold" panose="020B0502040204020203" pitchFamily="34" charset="0"/>
              </a:rPr>
              <a:t>?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906482F-5538-5150-F8DB-7DC05A86B6EC}"/>
              </a:ext>
            </a:extLst>
          </p:cNvPr>
          <p:cNvSpPr txBox="1"/>
          <p:nvPr/>
        </p:nvSpPr>
        <p:spPr>
          <a:xfrm>
            <a:off x="5896503" y="837518"/>
            <a:ext cx="4639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¿De </a:t>
            </a:r>
            <a:r>
              <a:rPr lang="en-US" sz="2000" dirty="0" err="1">
                <a:latin typeface="Bahnschrift SemiBold" panose="020B0502040204020203" pitchFamily="34" charset="0"/>
              </a:rPr>
              <a:t>qué</a:t>
            </a:r>
            <a:r>
              <a:rPr lang="en-US" sz="2000" dirty="0"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</a:rPr>
              <a:t>va</a:t>
            </a:r>
            <a:r>
              <a:rPr lang="en-US" sz="2000" dirty="0"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</a:rPr>
              <a:t>el</a:t>
            </a:r>
            <a:r>
              <a:rPr lang="en-US" sz="2000" dirty="0">
                <a:latin typeface="Bahnschrift SemiBold" panose="020B0502040204020203" pitchFamily="34" charset="0"/>
              </a:rPr>
              <a:t> Proyecto?</a:t>
            </a:r>
          </a:p>
        </p:txBody>
      </p:sp>
    </p:spTree>
    <p:extLst>
      <p:ext uri="{BB962C8B-B14F-4D97-AF65-F5344CB8AC3E}">
        <p14:creationId xmlns:p14="http://schemas.microsoft.com/office/powerpoint/2010/main" val="261666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5;p6">
            <a:extLst>
              <a:ext uri="{FF2B5EF4-FFF2-40B4-BE49-F238E27FC236}">
                <a16:creationId xmlns:a16="http://schemas.microsoft.com/office/drawing/2014/main" id="{7560D561-E8C3-E5CB-4B4A-DCE4D4723337}"/>
              </a:ext>
            </a:extLst>
          </p:cNvPr>
          <p:cNvSpPr/>
          <p:nvPr/>
        </p:nvSpPr>
        <p:spPr>
          <a:xfrm>
            <a:off x="73153" y="836310"/>
            <a:ext cx="6418796" cy="1344900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06;p6">
            <a:extLst>
              <a:ext uri="{FF2B5EF4-FFF2-40B4-BE49-F238E27FC236}">
                <a16:creationId xmlns:a16="http://schemas.microsoft.com/office/drawing/2014/main" id="{C3A69617-4BCB-CD80-2A5B-F990F6566BA6}"/>
              </a:ext>
            </a:extLst>
          </p:cNvPr>
          <p:cNvSpPr/>
          <p:nvPr/>
        </p:nvSpPr>
        <p:spPr>
          <a:xfrm>
            <a:off x="685800" y="1292224"/>
            <a:ext cx="6300216" cy="1103504"/>
          </a:xfrm>
          <a:prstGeom prst="parallelogram">
            <a:avLst>
              <a:gd name="adj" fmla="val 25000"/>
            </a:avLst>
          </a:prstGeom>
          <a:solidFill>
            <a:srgbClr val="3F3F3F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0F81F4-9BD6-D503-8586-4FE88EC6697C}"/>
              </a:ext>
            </a:extLst>
          </p:cNvPr>
          <p:cNvSpPr txBox="1"/>
          <p:nvPr/>
        </p:nvSpPr>
        <p:spPr>
          <a:xfrm>
            <a:off x="996696" y="1377632"/>
            <a:ext cx="580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0" i="0" u="none" strike="noStrike" dirty="0">
                <a:effectLst/>
                <a:latin typeface="Bahnschrift" panose="020B0502040204020203" pitchFamily="34" charset="0"/>
              </a:rPr>
              <a:t>Diseño y aplicación de pruebas para asegurar que las guías y notas de parches recopiladas en la plataforma sean precisas y útiles para los usuarios.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FDD7BA-78D7-498D-C6EA-DF152920CF7C}"/>
              </a:ext>
            </a:extLst>
          </p:cNvPr>
          <p:cNvSpPr txBox="1"/>
          <p:nvPr/>
        </p:nvSpPr>
        <p:spPr>
          <a:xfrm>
            <a:off x="1005840" y="868680"/>
            <a:ext cx="369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VALIDACIÓN Y MEJORA</a:t>
            </a:r>
          </a:p>
        </p:txBody>
      </p:sp>
      <p:sp>
        <p:nvSpPr>
          <p:cNvPr id="8" name="Google Shape;205;p6">
            <a:extLst>
              <a:ext uri="{FF2B5EF4-FFF2-40B4-BE49-F238E27FC236}">
                <a16:creationId xmlns:a16="http://schemas.microsoft.com/office/drawing/2014/main" id="{77C6D686-BF6A-F6D8-2A79-BB744FC78178}"/>
              </a:ext>
            </a:extLst>
          </p:cNvPr>
          <p:cNvSpPr/>
          <p:nvPr/>
        </p:nvSpPr>
        <p:spPr>
          <a:xfrm>
            <a:off x="146304" y="2765695"/>
            <a:ext cx="6372785" cy="1344900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6;p6">
            <a:extLst>
              <a:ext uri="{FF2B5EF4-FFF2-40B4-BE49-F238E27FC236}">
                <a16:creationId xmlns:a16="http://schemas.microsoft.com/office/drawing/2014/main" id="{4F0B158A-1503-292E-4B31-D2C1AA489AAF}"/>
              </a:ext>
            </a:extLst>
          </p:cNvPr>
          <p:cNvSpPr/>
          <p:nvPr/>
        </p:nvSpPr>
        <p:spPr>
          <a:xfrm>
            <a:off x="712941" y="3221608"/>
            <a:ext cx="6675412" cy="1233985"/>
          </a:xfrm>
          <a:prstGeom prst="parallelogram">
            <a:avLst>
              <a:gd name="adj" fmla="val 25000"/>
            </a:avLst>
          </a:prstGeom>
          <a:solidFill>
            <a:srgbClr val="3F3F3F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DE142E-013F-F7DE-74C7-8B4503C75115}"/>
              </a:ext>
            </a:extLst>
          </p:cNvPr>
          <p:cNvSpPr txBox="1"/>
          <p:nvPr/>
        </p:nvSpPr>
        <p:spPr>
          <a:xfrm>
            <a:off x="1051560" y="3255264"/>
            <a:ext cx="6300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0" i="0" u="none" strike="noStrike" dirty="0">
                <a:effectLst/>
                <a:latin typeface="Bahnschrift" panose="020B0502040204020203" pitchFamily="34" charset="0"/>
              </a:rPr>
              <a:t>Planificación y control del desarrollo de la plataforma, incluyendo la integración de funcionalidades como notificaciones y ejemplificaciones, con toma de decisiones basada en los requerimientos de los usuarios.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E4CC267-64DE-CA30-C1AF-5F0D47732C05}"/>
              </a:ext>
            </a:extLst>
          </p:cNvPr>
          <p:cNvSpPr txBox="1"/>
          <p:nvPr/>
        </p:nvSpPr>
        <p:spPr>
          <a:xfrm>
            <a:off x="1051560" y="2808367"/>
            <a:ext cx="369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GESTIÓN DE PROYECTOS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E78CFC3-3273-626F-A34D-9F103A2AE677}"/>
              </a:ext>
            </a:extLst>
          </p:cNvPr>
          <p:cNvSpPr txBox="1"/>
          <p:nvPr/>
        </p:nvSpPr>
        <p:spPr>
          <a:xfrm>
            <a:off x="1975104" y="-4486"/>
            <a:ext cx="8833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Competencias</a:t>
            </a:r>
            <a:r>
              <a:rPr lang="en-US" sz="4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y </a:t>
            </a:r>
            <a:r>
              <a:rPr lang="en-US" sz="44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Perfil</a:t>
            </a:r>
            <a:r>
              <a:rPr lang="en-US" sz="4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de </a:t>
            </a:r>
            <a:r>
              <a:rPr lang="en-US" sz="44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Egreso</a:t>
            </a:r>
            <a:endParaRPr lang="en-US" sz="4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" name="Google Shape;177;p4">
            <a:extLst>
              <a:ext uri="{FF2B5EF4-FFF2-40B4-BE49-F238E27FC236}">
                <a16:creationId xmlns:a16="http://schemas.microsoft.com/office/drawing/2014/main" id="{60450E0E-350E-2CFF-8BB7-2F6EFA0E4A5B}"/>
              </a:ext>
            </a:extLst>
          </p:cNvPr>
          <p:cNvSpPr/>
          <p:nvPr/>
        </p:nvSpPr>
        <p:spPr>
          <a:xfrm>
            <a:off x="226808" y="1199504"/>
            <a:ext cx="7424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cap="none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01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" name="Google Shape;177;p4">
            <a:extLst>
              <a:ext uri="{FF2B5EF4-FFF2-40B4-BE49-F238E27FC236}">
                <a16:creationId xmlns:a16="http://schemas.microsoft.com/office/drawing/2014/main" id="{4838D263-02C8-F829-42F2-1DB30658B87E}"/>
              </a:ext>
            </a:extLst>
          </p:cNvPr>
          <p:cNvSpPr/>
          <p:nvPr/>
        </p:nvSpPr>
        <p:spPr>
          <a:xfrm>
            <a:off x="285203" y="3105835"/>
            <a:ext cx="7424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cap="none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02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" name="Google Shape;205;p6">
            <a:extLst>
              <a:ext uri="{FF2B5EF4-FFF2-40B4-BE49-F238E27FC236}">
                <a16:creationId xmlns:a16="http://schemas.microsoft.com/office/drawing/2014/main" id="{570DC687-056D-44AE-EA70-11C999791FB6}"/>
              </a:ext>
            </a:extLst>
          </p:cNvPr>
          <p:cNvSpPr/>
          <p:nvPr/>
        </p:nvSpPr>
        <p:spPr>
          <a:xfrm>
            <a:off x="170688" y="4807918"/>
            <a:ext cx="6372785" cy="1344900"/>
          </a:xfrm>
          <a:prstGeom prst="parallelogram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6;p6">
            <a:extLst>
              <a:ext uri="{FF2B5EF4-FFF2-40B4-BE49-F238E27FC236}">
                <a16:creationId xmlns:a16="http://schemas.microsoft.com/office/drawing/2014/main" id="{E92454C4-448E-B78A-3F21-94FF788B927A}"/>
              </a:ext>
            </a:extLst>
          </p:cNvPr>
          <p:cNvSpPr/>
          <p:nvPr/>
        </p:nvSpPr>
        <p:spPr>
          <a:xfrm>
            <a:off x="737325" y="5263831"/>
            <a:ext cx="6084099" cy="1233985"/>
          </a:xfrm>
          <a:prstGeom prst="parallelogram">
            <a:avLst>
              <a:gd name="adj" fmla="val 25000"/>
            </a:avLst>
          </a:prstGeom>
          <a:solidFill>
            <a:srgbClr val="3F3F3F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7;p4">
            <a:extLst>
              <a:ext uri="{FF2B5EF4-FFF2-40B4-BE49-F238E27FC236}">
                <a16:creationId xmlns:a16="http://schemas.microsoft.com/office/drawing/2014/main" id="{2F0267DC-156F-4E71-3CFD-4A33441A020F}"/>
              </a:ext>
            </a:extLst>
          </p:cNvPr>
          <p:cNvSpPr/>
          <p:nvPr/>
        </p:nvSpPr>
        <p:spPr>
          <a:xfrm>
            <a:off x="309587" y="5148058"/>
            <a:ext cx="7424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cap="none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s-CL" sz="3600" b="1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E1E3731-810C-2D7F-C96D-A250306F9E65}"/>
              </a:ext>
            </a:extLst>
          </p:cNvPr>
          <p:cNvSpPr txBox="1"/>
          <p:nvPr/>
        </p:nvSpPr>
        <p:spPr>
          <a:xfrm>
            <a:off x="1024611" y="5413497"/>
            <a:ext cx="5646542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s-ES" sz="1800" b="0" i="0" u="none" strike="noStrike" dirty="0">
                <a:effectLst/>
                <a:latin typeface="Bahnschrift" panose="020B0502040204020203" pitchFamily="34" charset="0"/>
              </a:rPr>
              <a:t>Diseño e implementación de modelos de datos para organizar y gestionar eficientemente la información sobre los </a:t>
            </a:r>
            <a:r>
              <a:rPr lang="es-ES" sz="1800" b="0" i="0" u="none" strike="noStrike" dirty="0" err="1">
                <a:effectLst/>
                <a:latin typeface="Bahnschrift" panose="020B0502040204020203" pitchFamily="34" charset="0"/>
              </a:rPr>
              <a:t>stacks</a:t>
            </a:r>
            <a:r>
              <a:rPr lang="es-ES" sz="1800" b="0" i="0" u="none" strike="noStrike" dirty="0">
                <a:effectLst/>
                <a:latin typeface="Bahnschrift" panose="020B0502040204020203" pitchFamily="34" charset="0"/>
              </a:rPr>
              <a:t> MEAN y MERN en la plataforma.</a:t>
            </a:r>
            <a:endParaRPr lang="es-ES" b="0" dirty="0">
              <a:effectLst/>
              <a:latin typeface="Bahnschrift" panose="020B0502040204020203" pitchFamily="34" charset="0"/>
            </a:endParaRPr>
          </a:p>
          <a:p>
            <a:br>
              <a:rPr lang="es-ES" dirty="0"/>
            </a:br>
            <a:endParaRPr lang="en-U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3A2BC67-4D2A-F754-DBD7-CACF61F85CA1}"/>
              </a:ext>
            </a:extLst>
          </p:cNvPr>
          <p:cNvSpPr txBox="1"/>
          <p:nvPr/>
        </p:nvSpPr>
        <p:spPr>
          <a:xfrm>
            <a:off x="1194816" y="4844431"/>
            <a:ext cx="369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MODELADO DE DATOS</a:t>
            </a:r>
          </a:p>
        </p:txBody>
      </p:sp>
      <p:sp>
        <p:nvSpPr>
          <p:cNvPr id="24" name="Google Shape;205;p6">
            <a:extLst>
              <a:ext uri="{FF2B5EF4-FFF2-40B4-BE49-F238E27FC236}">
                <a16:creationId xmlns:a16="http://schemas.microsoft.com/office/drawing/2014/main" id="{58751AEB-B8DA-02B9-ECFD-3BDBFED268D2}"/>
              </a:ext>
            </a:extLst>
          </p:cNvPr>
          <p:cNvSpPr/>
          <p:nvPr/>
        </p:nvSpPr>
        <p:spPr>
          <a:xfrm>
            <a:off x="7439249" y="1065790"/>
            <a:ext cx="4515007" cy="1344900"/>
          </a:xfrm>
          <a:prstGeom prst="parallelogram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06;p6">
            <a:extLst>
              <a:ext uri="{FF2B5EF4-FFF2-40B4-BE49-F238E27FC236}">
                <a16:creationId xmlns:a16="http://schemas.microsoft.com/office/drawing/2014/main" id="{418CB6F5-E718-3718-9D32-7BF8C9D9BADA}"/>
              </a:ext>
            </a:extLst>
          </p:cNvPr>
          <p:cNvSpPr/>
          <p:nvPr/>
        </p:nvSpPr>
        <p:spPr>
          <a:xfrm>
            <a:off x="7558121" y="1534026"/>
            <a:ext cx="5233950" cy="3310405"/>
          </a:xfrm>
          <a:prstGeom prst="parallelogram">
            <a:avLst>
              <a:gd name="adj" fmla="val 25000"/>
            </a:avLst>
          </a:prstGeom>
          <a:solidFill>
            <a:srgbClr val="3F3F3F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390CCB-6ECC-D773-B9AC-F0B24F991DDD}"/>
              </a:ext>
            </a:extLst>
          </p:cNvPr>
          <p:cNvSpPr txBox="1"/>
          <p:nvPr/>
        </p:nvSpPr>
        <p:spPr>
          <a:xfrm>
            <a:off x="8425592" y="1697132"/>
            <a:ext cx="3591562" cy="362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s-ES" sz="1800" b="0" i="0" u="none" strike="noStrike" dirty="0">
                <a:effectLst/>
                <a:latin typeface="Bahnschrift" panose="020B0502040204020203" pitchFamily="34" charset="0"/>
              </a:rPr>
              <a:t>Construcción de la plataforma que recopila, condensa y presenta la información, utilizando técnicas de desarrollo que aseguren la escalabilidad y el mantenimiento del sistema.</a:t>
            </a:r>
            <a:endParaRPr lang="es-ES" b="0" dirty="0">
              <a:effectLst/>
              <a:latin typeface="Bahnschrift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s-ES" sz="1800" b="0" i="0" u="none" strike="noStrike" dirty="0">
                <a:effectLst/>
                <a:latin typeface="Bahnschrift" panose="020B0502040204020203" pitchFamily="34" charset="0"/>
              </a:rPr>
              <a:t>El proyecto se alinea con nuestros intereses profesionales en este caso concreto con el  desarrollo web full </a:t>
            </a:r>
            <a:r>
              <a:rPr lang="es-ES" sz="1800" b="0" i="0" u="none" strike="noStrike" dirty="0" err="1">
                <a:effectLst/>
                <a:latin typeface="Bahnschrift" panose="020B0502040204020203" pitchFamily="34" charset="0"/>
              </a:rPr>
              <a:t>stack</a:t>
            </a:r>
            <a:endParaRPr lang="es-ES" b="0" dirty="0">
              <a:effectLst/>
              <a:latin typeface="Bahnschrift" panose="020B0502040204020203" pitchFamily="34" charset="0"/>
            </a:endParaRPr>
          </a:p>
          <a:p>
            <a:br>
              <a:rPr lang="es-ES" dirty="0"/>
            </a:br>
            <a:endParaRPr lang="en-US" dirty="0"/>
          </a:p>
        </p:txBody>
      </p:sp>
      <p:sp>
        <p:nvSpPr>
          <p:cNvPr id="27" name="Google Shape;177;p4">
            <a:extLst>
              <a:ext uri="{FF2B5EF4-FFF2-40B4-BE49-F238E27FC236}">
                <a16:creationId xmlns:a16="http://schemas.microsoft.com/office/drawing/2014/main" id="{CC2C5CCD-96C6-9B6E-33F1-CFA9BFE00975}"/>
              </a:ext>
            </a:extLst>
          </p:cNvPr>
          <p:cNvSpPr/>
          <p:nvPr/>
        </p:nvSpPr>
        <p:spPr>
          <a:xfrm>
            <a:off x="7620629" y="1415074"/>
            <a:ext cx="7424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cap="none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04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7881BE7-444A-F021-927A-6A7ADFB7FD56}"/>
              </a:ext>
            </a:extLst>
          </p:cNvPr>
          <p:cNvSpPr txBox="1"/>
          <p:nvPr/>
        </p:nvSpPr>
        <p:spPr>
          <a:xfrm>
            <a:off x="8328008" y="1125015"/>
            <a:ext cx="369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DESARROLLO DE SOFTWARE</a:t>
            </a:r>
          </a:p>
        </p:txBody>
      </p:sp>
    </p:spTree>
    <p:extLst>
      <p:ext uri="{BB962C8B-B14F-4D97-AF65-F5344CB8AC3E}">
        <p14:creationId xmlns:p14="http://schemas.microsoft.com/office/powerpoint/2010/main" val="316286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ralelogramo 20">
            <a:extLst>
              <a:ext uri="{FF2B5EF4-FFF2-40B4-BE49-F238E27FC236}">
                <a16:creationId xmlns:a16="http://schemas.microsoft.com/office/drawing/2014/main" id="{6C08A538-4952-9D44-2C4A-1D606FB33B8E}"/>
              </a:ext>
            </a:extLst>
          </p:cNvPr>
          <p:cNvSpPr/>
          <p:nvPr/>
        </p:nvSpPr>
        <p:spPr>
          <a:xfrm>
            <a:off x="1024128" y="2813013"/>
            <a:ext cx="2679192" cy="689139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872EB0C-E4E0-3B22-5367-9E8082C88285}"/>
              </a:ext>
            </a:extLst>
          </p:cNvPr>
          <p:cNvSpPr/>
          <p:nvPr/>
        </p:nvSpPr>
        <p:spPr>
          <a:xfrm>
            <a:off x="649224" y="3310128"/>
            <a:ext cx="10780776" cy="3008376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elogramo 18">
            <a:extLst>
              <a:ext uri="{FF2B5EF4-FFF2-40B4-BE49-F238E27FC236}">
                <a16:creationId xmlns:a16="http://schemas.microsoft.com/office/drawing/2014/main" id="{2C7F7D34-BE66-9040-5266-BAADC07968AA}"/>
              </a:ext>
            </a:extLst>
          </p:cNvPr>
          <p:cNvSpPr/>
          <p:nvPr/>
        </p:nvSpPr>
        <p:spPr>
          <a:xfrm>
            <a:off x="5251037" y="967127"/>
            <a:ext cx="2039112" cy="399228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A06FC75B-2A15-4340-38A0-4AF2291B1491}"/>
              </a:ext>
            </a:extLst>
          </p:cNvPr>
          <p:cNvSpPr/>
          <p:nvPr/>
        </p:nvSpPr>
        <p:spPr>
          <a:xfrm>
            <a:off x="4892040" y="1335024"/>
            <a:ext cx="6922389" cy="1408176"/>
          </a:xfrm>
          <a:prstGeom prst="parallelogram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BBECC61-548C-710F-E783-F752BBA41918}"/>
              </a:ext>
            </a:extLst>
          </p:cNvPr>
          <p:cNvSpPr txBox="1"/>
          <p:nvPr/>
        </p:nvSpPr>
        <p:spPr>
          <a:xfrm>
            <a:off x="420624" y="628874"/>
            <a:ext cx="4544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latin typeface="Bahnschrift" panose="020B0502040204020203" pitchFamily="34" charset="0"/>
              </a:rPr>
              <a:t>Objetivos</a:t>
            </a:r>
            <a:endParaRPr lang="en-US" sz="5400" dirty="0">
              <a:latin typeface="Bahnschrif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0204ECE-0950-49A3-F1A5-F1C3E787514F}"/>
              </a:ext>
            </a:extLst>
          </p:cNvPr>
          <p:cNvSpPr txBox="1"/>
          <p:nvPr/>
        </p:nvSpPr>
        <p:spPr>
          <a:xfrm>
            <a:off x="5230368" y="1420660"/>
            <a:ext cx="6733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Desarrollar una plataforma web que facilite el aprendizaje y actualización en los </a:t>
            </a:r>
            <a:r>
              <a:rPr lang="es-ES" sz="1800" b="0" i="0" u="none" strike="noStrike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stacks</a:t>
            </a:r>
            <a:r>
              <a:rPr lang="es-ES" sz="1800" b="0" i="0" u="none" strike="noStrike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MEAN y MERN, proporcionando información estructurada y actualizada sobre las tecnologías involucradas.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97A9E0A-9C31-73D1-4644-F09716DF361C}"/>
              </a:ext>
            </a:extLst>
          </p:cNvPr>
          <p:cNvSpPr txBox="1"/>
          <p:nvPr/>
        </p:nvSpPr>
        <p:spPr>
          <a:xfrm>
            <a:off x="5342811" y="953179"/>
            <a:ext cx="2039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Objetivo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General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B4FA96-B491-C206-D333-6B1043FD1894}"/>
              </a:ext>
            </a:extLst>
          </p:cNvPr>
          <p:cNvSpPr txBox="1"/>
          <p:nvPr/>
        </p:nvSpPr>
        <p:spPr>
          <a:xfrm>
            <a:off x="1172718" y="2876905"/>
            <a:ext cx="2905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Objetivos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Específicos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420EA2-0AAE-3468-151B-A42287008539}"/>
              </a:ext>
            </a:extLst>
          </p:cNvPr>
          <p:cNvSpPr txBox="1"/>
          <p:nvPr/>
        </p:nvSpPr>
        <p:spPr>
          <a:xfrm>
            <a:off x="953643" y="3433689"/>
            <a:ext cx="1034872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Recopilar y organizar información clave sobre las versiones más recientes de las tecnologías involucradas en MEAN y MERN.</a:t>
            </a:r>
            <a:endParaRPr lang="es-ES" b="0" dirty="0">
              <a:effectLst/>
              <a:latin typeface="Bahnschrift" panose="020B0502040204020203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Crear rutas de aprendizaje estructuradas para guiar a los usuarios en el aprendizaje de estos </a:t>
            </a:r>
            <a:r>
              <a:rPr lang="es-ES" sz="1800" b="0" i="0" u="none" strike="noStrike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stacks</a:t>
            </a:r>
            <a:r>
              <a:rPr lang="es-ES" sz="1800" b="0" i="0" u="none" strike="noStrike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.</a:t>
            </a:r>
            <a:endParaRPr lang="es-ES" b="0" dirty="0">
              <a:effectLst/>
              <a:latin typeface="Bahnschrift" panose="020B0502040204020203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Desarrollar una sección de noticias que resuma las novedades y comparaciones entre versiones de las tecnologías.</a:t>
            </a:r>
            <a:endParaRPr lang="es-ES" b="0" dirty="0">
              <a:effectLst/>
              <a:latin typeface="Bahnschrift" panose="020B0502040204020203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Implementar un sistema de </a:t>
            </a:r>
            <a:r>
              <a:rPr lang="es-ES" sz="1800" b="0" i="0" u="none" strike="noStrike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login</a:t>
            </a:r>
            <a:r>
              <a:rPr lang="es-ES" sz="1800" b="0" i="0" u="none" strike="noStrike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que permita a los usuarios guardar su progreso y comentar en las noticias.</a:t>
            </a:r>
            <a:endParaRPr lang="es-ES" b="0" dirty="0">
              <a:effectLst/>
              <a:latin typeface="Bahnschrift" panose="020B0502040204020203" pitchFamily="34" charset="0"/>
            </a:endParaRPr>
          </a:p>
          <a:p>
            <a:br>
              <a:rPr lang="es-ES" dirty="0"/>
            </a:br>
            <a:endParaRPr lang="en-US" dirty="0"/>
          </a:p>
        </p:txBody>
      </p:sp>
      <p:pic>
        <p:nvPicPr>
          <p:cNvPr id="5122" name="Picture 2" descr="Objetivo Objetivo PNG ,dibujos Metas, Objetivo, Enfoque PNG y Vector para  Descargar Gratis | Pngtree">
            <a:extLst>
              <a:ext uri="{FF2B5EF4-FFF2-40B4-BE49-F238E27FC236}">
                <a16:creationId xmlns:a16="http://schemas.microsoft.com/office/drawing/2014/main" id="{7F77A40D-3768-3E8F-02EB-31CE7375B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996" y="527901"/>
            <a:ext cx="1207008" cy="120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CF248D9B-D1B9-791E-E816-6D729676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057" y="157304"/>
            <a:ext cx="2763885" cy="6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18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63FCE5E-8064-3D76-9368-BB4DCE3BF261}"/>
              </a:ext>
            </a:extLst>
          </p:cNvPr>
          <p:cNvSpPr/>
          <p:nvPr/>
        </p:nvSpPr>
        <p:spPr>
          <a:xfrm>
            <a:off x="-9144" y="0"/>
            <a:ext cx="12192000" cy="1033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41F6A57-E57F-3DA1-9BDF-A18BA83C85A5}"/>
              </a:ext>
            </a:extLst>
          </p:cNvPr>
          <p:cNvSpPr/>
          <p:nvPr/>
        </p:nvSpPr>
        <p:spPr>
          <a:xfrm>
            <a:off x="0" y="6059424"/>
            <a:ext cx="12192000" cy="798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6D7199-20F9-FCF1-EC98-45FBAEBA0C0C}"/>
              </a:ext>
            </a:extLst>
          </p:cNvPr>
          <p:cNvSpPr txBox="1"/>
          <p:nvPr/>
        </p:nvSpPr>
        <p:spPr>
          <a:xfrm>
            <a:off x="4361688" y="109728"/>
            <a:ext cx="3255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Britannic Bold" panose="020B0903060703020204" pitchFamily="34" charset="0"/>
              </a:rPr>
              <a:t>Factibilidad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8AB9A7-0B85-8094-B919-95B4DBF3B13C}"/>
              </a:ext>
            </a:extLst>
          </p:cNvPr>
          <p:cNvSpPr txBox="1"/>
          <p:nvPr/>
        </p:nvSpPr>
        <p:spPr>
          <a:xfrm>
            <a:off x="329184" y="1232285"/>
            <a:ext cx="10030968" cy="462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b="1" i="0" u="none" strike="noStrike" dirty="0">
                <a:effectLst/>
                <a:latin typeface="Bahnschrift" panose="020B0502040204020203" pitchFamily="34" charset="0"/>
              </a:rPr>
              <a:t>Escalabilidad:</a:t>
            </a:r>
            <a:endParaRPr lang="es-ES" sz="1600" b="0" i="0" u="none" strike="noStrike" dirty="0">
              <a:effectLst/>
              <a:latin typeface="Bahnschrift" panose="020B0502040204020203" pitchFamily="34" charset="0"/>
            </a:endParaRP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Bahnschrift" panose="020B0502040204020203" pitchFamily="34" charset="0"/>
              </a:rPr>
              <a:t>La escala es muy fácilmente modificable.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Bahnschrift" panose="020B0502040204020203" pitchFamily="34" charset="0"/>
              </a:rPr>
              <a:t>La idea base es bastante simple.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Bahnschrift" panose="020B0502040204020203" pitchFamily="34" charset="0"/>
              </a:rPr>
              <a:t>Solo la inclusión de características adicionales podría influir en que no se cumplan los tiempos.</a:t>
            </a:r>
          </a:p>
          <a:p>
            <a:pPr lvl="1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ES" sz="1600" b="0" i="0" u="none" strike="noStrike" dirty="0">
              <a:effectLst/>
              <a:latin typeface="Bahnschrift" panose="020B0502040204020203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b="1" i="0" u="none" strike="noStrike" dirty="0">
                <a:effectLst/>
                <a:latin typeface="Bahnschrift" panose="020B0502040204020203" pitchFamily="34" charset="0"/>
              </a:rPr>
              <a:t>Recursos del Entorno de Desarrollo:</a:t>
            </a:r>
            <a:endParaRPr lang="es-ES" sz="1600" b="0" i="0" u="none" strike="noStrike" dirty="0">
              <a:effectLst/>
              <a:latin typeface="Bahnschrift" panose="020B0502040204020203" pitchFamily="34" charset="0"/>
            </a:endParaRP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Bahnschrift" panose="020B0502040204020203" pitchFamily="34" charset="0"/>
              </a:rPr>
              <a:t>El entorno de desarrollo debe contar con los recursos suficientes para la ejecución del proyecto.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Bahnschrift" panose="020B0502040204020203" pitchFamily="34" charset="0"/>
              </a:rPr>
              <a:t>La acumulación de tecnologías a implementar podría afectar el rendimiento/estabilidad.</a:t>
            </a:r>
          </a:p>
          <a:p>
            <a:pPr lvl="1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ES" sz="1600" b="0" i="0" u="none" strike="noStrike" dirty="0">
              <a:effectLst/>
              <a:latin typeface="Bahnschrift" panose="020B0502040204020203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b="1" i="0" u="none" strike="noStrike" dirty="0">
                <a:effectLst/>
                <a:latin typeface="Bahnschrift" panose="020B0502040204020203" pitchFamily="34" charset="0"/>
              </a:rPr>
              <a:t>Desafíos del Web </a:t>
            </a:r>
            <a:r>
              <a:rPr lang="es-ES" sz="1600" b="1" i="0" u="none" strike="noStrike" dirty="0" err="1">
                <a:effectLst/>
                <a:latin typeface="Bahnschrift" panose="020B0502040204020203" pitchFamily="34" charset="0"/>
              </a:rPr>
              <a:t>Scraping</a:t>
            </a:r>
            <a:r>
              <a:rPr lang="es-ES" sz="1600" b="1" i="0" u="none" strike="noStrike" dirty="0">
                <a:effectLst/>
                <a:latin typeface="Bahnschrift" panose="020B0502040204020203" pitchFamily="34" charset="0"/>
              </a:rPr>
              <a:t>:</a:t>
            </a:r>
            <a:endParaRPr lang="es-ES" sz="1600" b="0" i="0" u="none" strike="noStrike" dirty="0">
              <a:effectLst/>
              <a:latin typeface="Bahnschrift" panose="020B0502040204020203" pitchFamily="34" charset="0"/>
            </a:endParaRP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Bahnschrift" panose="020B0502040204020203" pitchFamily="34" charset="0"/>
              </a:rPr>
              <a:t>El web </a:t>
            </a:r>
            <a:r>
              <a:rPr lang="es-ES" sz="1600" b="0" i="0" u="none" strike="noStrike" dirty="0" err="1">
                <a:effectLst/>
                <a:latin typeface="Bahnschrift" panose="020B0502040204020203" pitchFamily="34" charset="0"/>
              </a:rPr>
              <a:t>scraping</a:t>
            </a:r>
            <a:r>
              <a:rPr lang="es-ES" sz="1600" b="0" i="0" u="none" strike="noStrike" dirty="0">
                <a:effectLst/>
                <a:latin typeface="Bahnschrift" panose="020B0502040204020203" pitchFamily="34" charset="0"/>
              </a:rPr>
              <a:t> es algo desconocido para todo el equipo.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effectLst/>
                <a:latin typeface="Bahnschrift" panose="020B0502040204020203" pitchFamily="34" charset="0"/>
              </a:rPr>
              <a:t>Podría ser un factor determinante en el desarrollo del proyecto.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C9A0990-D739-36F4-409B-778C9839B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504" y="246666"/>
            <a:ext cx="1097022" cy="26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6396E70D-C2F0-5CBE-5A85-C6E93B796402}"/>
              </a:ext>
            </a:extLst>
          </p:cNvPr>
          <p:cNvSpPr/>
          <p:nvPr/>
        </p:nvSpPr>
        <p:spPr>
          <a:xfrm>
            <a:off x="9144" y="0"/>
            <a:ext cx="6620256" cy="4645152"/>
          </a:xfrm>
          <a:custGeom>
            <a:avLst/>
            <a:gdLst>
              <a:gd name="connsiteX0" fmla="*/ 0 w 5111496"/>
              <a:gd name="connsiteY0" fmla="*/ 4261104 h 4261104"/>
              <a:gd name="connsiteX1" fmla="*/ 2555748 w 5111496"/>
              <a:gd name="connsiteY1" fmla="*/ 0 h 4261104"/>
              <a:gd name="connsiteX2" fmla="*/ 5111496 w 5111496"/>
              <a:gd name="connsiteY2" fmla="*/ 4261104 h 4261104"/>
              <a:gd name="connsiteX3" fmla="*/ 0 w 5111496"/>
              <a:gd name="connsiteY3" fmla="*/ 4261104 h 4261104"/>
              <a:gd name="connsiteX0" fmla="*/ 27432 w 2583180"/>
              <a:gd name="connsiteY0" fmla="*/ 4279392 h 4279392"/>
              <a:gd name="connsiteX1" fmla="*/ 2583180 w 2583180"/>
              <a:gd name="connsiteY1" fmla="*/ 18288 h 4279392"/>
              <a:gd name="connsiteX2" fmla="*/ 0 w 2583180"/>
              <a:gd name="connsiteY2" fmla="*/ 0 h 4279392"/>
              <a:gd name="connsiteX3" fmla="*/ 27432 w 2583180"/>
              <a:gd name="connsiteY3" fmla="*/ 4279392 h 4279392"/>
              <a:gd name="connsiteX0" fmla="*/ 6025 w 2583180"/>
              <a:gd name="connsiteY0" fmla="*/ 4313355 h 4313355"/>
              <a:gd name="connsiteX1" fmla="*/ 2583180 w 2583180"/>
              <a:gd name="connsiteY1" fmla="*/ 18288 h 4313355"/>
              <a:gd name="connsiteX2" fmla="*/ 0 w 2583180"/>
              <a:gd name="connsiteY2" fmla="*/ 0 h 4313355"/>
              <a:gd name="connsiteX3" fmla="*/ 6025 w 2583180"/>
              <a:gd name="connsiteY3" fmla="*/ 4313355 h 431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180" h="4313355">
                <a:moveTo>
                  <a:pt x="6025" y="4313355"/>
                </a:moveTo>
                <a:lnTo>
                  <a:pt x="2583180" y="18288"/>
                </a:lnTo>
                <a:lnTo>
                  <a:pt x="0" y="0"/>
                </a:lnTo>
                <a:cubicBezTo>
                  <a:pt x="2008" y="1437785"/>
                  <a:pt x="4017" y="2875570"/>
                  <a:pt x="6025" y="431335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11F983-D0D3-9C45-721C-98280F831370}"/>
              </a:ext>
            </a:extLst>
          </p:cNvPr>
          <p:cNvSpPr txBox="1"/>
          <p:nvPr/>
        </p:nvSpPr>
        <p:spPr>
          <a:xfrm>
            <a:off x="320040" y="137160"/>
            <a:ext cx="4425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ritannic Bold" panose="020B0903060703020204" pitchFamily="34" charset="0"/>
              </a:rPr>
              <a:t>METODOLOGÍA</a:t>
            </a:r>
          </a:p>
          <a:p>
            <a:r>
              <a:rPr lang="en-US" sz="4400" dirty="0">
                <a:latin typeface="Britannic Bold" panose="020B0903060703020204" pitchFamily="34" charset="0"/>
              </a:rPr>
              <a:t>ÁGIL: SCRUM</a:t>
            </a:r>
          </a:p>
        </p:txBody>
      </p:sp>
      <p:pic>
        <p:nvPicPr>
          <p:cNvPr id="4098" name="Picture 2" descr="Metodología Scrum, una herramienta útil para agilizar tus proyectos -  Honduras Digital Challenge">
            <a:extLst>
              <a:ext uri="{FF2B5EF4-FFF2-40B4-BE49-F238E27FC236}">
                <a16:creationId xmlns:a16="http://schemas.microsoft.com/office/drawing/2014/main" id="{DBF34458-728C-8BB5-53EB-73A86B0ED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739158"/>
            <a:ext cx="2029084" cy="98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B07E9D3-99CA-8067-A314-7CBFD63E220C}"/>
              </a:ext>
            </a:extLst>
          </p:cNvPr>
          <p:cNvSpPr/>
          <p:nvPr/>
        </p:nvSpPr>
        <p:spPr>
          <a:xfrm>
            <a:off x="6882384" y="4517398"/>
            <a:ext cx="3840480" cy="194767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F9255C-1658-CF1E-B5F3-A6914A2C7D1F}"/>
              </a:ext>
            </a:extLst>
          </p:cNvPr>
          <p:cNvSpPr txBox="1"/>
          <p:nvPr/>
        </p:nvSpPr>
        <p:spPr>
          <a:xfrm>
            <a:off x="6544056" y="4681990"/>
            <a:ext cx="5324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800" b="1" i="0" u="none" strike="noStrike" dirty="0">
                <a:effectLst/>
                <a:latin typeface="Bahnschrift" panose="020B0502040204020203" pitchFamily="34" charset="0"/>
              </a:rPr>
              <a:t>Adaptación Rápida a Cambios</a:t>
            </a:r>
          </a:p>
          <a:p>
            <a:pPr marL="7429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800" b="1" i="0" u="none" strike="noStrike" dirty="0">
                <a:effectLst/>
                <a:latin typeface="Bahnschrift" panose="020B0502040204020203" pitchFamily="34" charset="0"/>
              </a:rPr>
              <a:t>Mejora Continua</a:t>
            </a:r>
          </a:p>
          <a:p>
            <a:pPr marL="7429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Bahnschrift" panose="020B0502040204020203" pitchFamily="34" charset="0"/>
              </a:rPr>
              <a:t>Colaboración Efectiva</a:t>
            </a:r>
            <a:endParaRPr lang="es-ES" sz="1800" b="1" i="0" u="none" strike="noStrike" dirty="0">
              <a:effectLst/>
              <a:latin typeface="Bahnschrift" panose="020B0502040204020203" pitchFamily="34" charset="0"/>
            </a:endParaRPr>
          </a:p>
          <a:p>
            <a:br>
              <a:rPr lang="es-ES" dirty="0"/>
            </a:br>
            <a:endParaRPr lang="en-U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EF9141F-71FD-B064-0124-66A9349B2BE9}"/>
              </a:ext>
            </a:extLst>
          </p:cNvPr>
          <p:cNvSpPr/>
          <p:nvPr/>
        </p:nvSpPr>
        <p:spPr>
          <a:xfrm>
            <a:off x="6891528" y="3717810"/>
            <a:ext cx="3927348" cy="5455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5BB203-FC44-D5D9-7927-F56CB9079691}"/>
              </a:ext>
            </a:extLst>
          </p:cNvPr>
          <p:cNvSpPr txBox="1"/>
          <p:nvPr/>
        </p:nvSpPr>
        <p:spPr>
          <a:xfrm>
            <a:off x="6957060" y="3787652"/>
            <a:ext cx="436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¿POR QUÉ UTILIZAREMOS SCRUM?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456FFA5-F6B3-1A56-B675-C604B50C1739}"/>
              </a:ext>
            </a:extLst>
          </p:cNvPr>
          <p:cNvSpPr/>
          <p:nvPr/>
        </p:nvSpPr>
        <p:spPr>
          <a:xfrm>
            <a:off x="1911096" y="3725990"/>
            <a:ext cx="3456432" cy="545592"/>
          </a:xfrm>
          <a:prstGeom prst="roundRect">
            <a:avLst/>
          </a:prstGeom>
          <a:solidFill>
            <a:srgbClr val="D1B7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70B559-759D-2750-D3E7-2D4E1A06D81B}"/>
              </a:ext>
            </a:extLst>
          </p:cNvPr>
          <p:cNvSpPr txBox="1"/>
          <p:nvPr/>
        </p:nvSpPr>
        <p:spPr>
          <a:xfrm>
            <a:off x="2005584" y="3804976"/>
            <a:ext cx="436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NATURALEZA DEL PROYECTO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93EF917-1E9E-B2FE-6D71-E45BAF21A608}"/>
              </a:ext>
            </a:extLst>
          </p:cNvPr>
          <p:cNvSpPr/>
          <p:nvPr/>
        </p:nvSpPr>
        <p:spPr>
          <a:xfrm>
            <a:off x="996696" y="4474905"/>
            <a:ext cx="5669280" cy="1947672"/>
          </a:xfrm>
          <a:prstGeom prst="roundRect">
            <a:avLst/>
          </a:prstGeom>
          <a:solidFill>
            <a:srgbClr val="D1B7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C2DEE34-9533-E0FE-CFDE-55342B727451}"/>
              </a:ext>
            </a:extLst>
          </p:cNvPr>
          <p:cNvSpPr txBox="1"/>
          <p:nvPr/>
        </p:nvSpPr>
        <p:spPr>
          <a:xfrm>
            <a:off x="1271016" y="4573917"/>
            <a:ext cx="5202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u="none" strike="noStrike" dirty="0">
                <a:effectLst/>
                <a:latin typeface="Bahnschrift" panose="020B0502040204020203" pitchFamily="34" charset="0"/>
              </a:rPr>
              <a:t>El desarrollo de una plataforma que recopile y condense información sobre </a:t>
            </a:r>
            <a:r>
              <a:rPr lang="es-ES" sz="1800" b="1" i="0" u="none" strike="noStrike" dirty="0" err="1">
                <a:effectLst/>
                <a:latin typeface="Bahnschrift" panose="020B0502040204020203" pitchFamily="34" charset="0"/>
              </a:rPr>
              <a:t>frameworks</a:t>
            </a:r>
            <a:r>
              <a:rPr lang="es-ES" sz="1800" b="1" i="0" u="none" strike="noStrike" dirty="0">
                <a:effectLst/>
                <a:latin typeface="Bahnschrift" panose="020B0502040204020203" pitchFamily="34" charset="0"/>
              </a:rPr>
              <a:t> y lenguajes de programación requiere adaptabilidad, ya que el entorno tecnológico es dinámico y los requerimientos pueden cambiar rápidamente.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F149AAC-6105-73FB-114B-A47715F93CB8}"/>
              </a:ext>
            </a:extLst>
          </p:cNvPr>
          <p:cNvSpPr/>
          <p:nvPr/>
        </p:nvSpPr>
        <p:spPr>
          <a:xfrm>
            <a:off x="8130540" y="77593"/>
            <a:ext cx="1086612" cy="54559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8BB589-E4B7-C5AE-4077-C70661F5D5CD}"/>
              </a:ext>
            </a:extLst>
          </p:cNvPr>
          <p:cNvSpPr txBox="1"/>
          <p:nvPr/>
        </p:nvSpPr>
        <p:spPr>
          <a:xfrm>
            <a:off x="8196072" y="147435"/>
            <a:ext cx="93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SCRUM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AFF5AC4-BE55-6489-21D7-260219987DA7}"/>
              </a:ext>
            </a:extLst>
          </p:cNvPr>
          <p:cNvSpPr/>
          <p:nvPr/>
        </p:nvSpPr>
        <p:spPr>
          <a:xfrm>
            <a:off x="6213348" y="844999"/>
            <a:ext cx="4832604" cy="262706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711916-EAF9-ABC6-2A25-2A5485342D0D}"/>
              </a:ext>
            </a:extLst>
          </p:cNvPr>
          <p:cNvSpPr txBox="1"/>
          <p:nvPr/>
        </p:nvSpPr>
        <p:spPr>
          <a:xfrm>
            <a:off x="5861304" y="1033463"/>
            <a:ext cx="524256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s-ES" sz="1800" b="1" i="0" u="none" strike="noStrike" dirty="0">
                <a:effectLst/>
                <a:latin typeface="Bahnschrift" panose="020B0502040204020203" pitchFamily="34" charset="0"/>
              </a:rPr>
              <a:t> Facilita la adaptación a estos cambios a través de ciclos de trabajo cortos (</a:t>
            </a:r>
            <a:r>
              <a:rPr lang="es-ES" sz="1800" b="1" i="0" u="none" strike="noStrike" dirty="0" err="1">
                <a:effectLst/>
                <a:latin typeface="Bahnschrift" panose="020B0502040204020203" pitchFamily="34" charset="0"/>
              </a:rPr>
              <a:t>sprints</a:t>
            </a:r>
            <a:r>
              <a:rPr lang="es-ES" sz="1800" b="1" i="0" u="none" strike="noStrike" dirty="0">
                <a:effectLst/>
                <a:latin typeface="Bahnschrift" panose="020B0502040204020203" pitchFamily="34" charset="0"/>
              </a:rPr>
              <a:t>), donde se revisa y ajusta el enfoque según el </a:t>
            </a:r>
            <a:r>
              <a:rPr lang="es-ES" sz="1800" b="1" i="0" u="none" strike="noStrike" dirty="0" err="1">
                <a:effectLst/>
                <a:latin typeface="Bahnschrift" panose="020B0502040204020203" pitchFamily="34" charset="0"/>
              </a:rPr>
              <a:t>feedback</a:t>
            </a:r>
            <a:r>
              <a:rPr lang="es-ES" sz="1800" b="1" i="0" u="none" strike="noStrike" dirty="0">
                <a:effectLst/>
                <a:latin typeface="Bahnschrift" panose="020B0502040204020203" pitchFamily="34" charset="0"/>
              </a:rPr>
              <a:t> recibido. Esto asegura que el proyecto se mantenga relevante y alineado con las necesidades de los usuarios y las tendencias tecnológicas.</a:t>
            </a:r>
            <a:endParaRPr lang="es-ES" b="0" dirty="0">
              <a:effectLst/>
              <a:latin typeface="Bahnschrift" panose="020B0502040204020203" pitchFamily="34" charset="0"/>
            </a:endParaRPr>
          </a:p>
          <a:p>
            <a:br>
              <a:rPr lang="es-ES" dirty="0"/>
            </a:br>
            <a:endParaRPr lang="en-US" dirty="0"/>
          </a:p>
        </p:txBody>
      </p:sp>
      <p:pic>
        <p:nvPicPr>
          <p:cNvPr id="4102" name="Picture 6" descr="Business People Working Together In Team, Work, System, Management PNG and  Vector with Transparent Background for Free Download">
            <a:extLst>
              <a:ext uri="{FF2B5EF4-FFF2-40B4-BE49-F238E27FC236}">
                <a16:creationId xmlns:a16="http://schemas.microsoft.com/office/drawing/2014/main" id="{2517258B-0137-69FD-67BB-EFF3E28D2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58" y="1912681"/>
            <a:ext cx="2827499" cy="151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5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5690097-CB86-662C-21C8-67317D70861A}"/>
              </a:ext>
            </a:extLst>
          </p:cNvPr>
          <p:cNvSpPr/>
          <p:nvPr/>
        </p:nvSpPr>
        <p:spPr>
          <a:xfrm>
            <a:off x="1267968" y="813817"/>
            <a:ext cx="9582912" cy="5751576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0192F8-D3B7-313D-ACFE-3AF81AD92053}"/>
              </a:ext>
            </a:extLst>
          </p:cNvPr>
          <p:cNvSpPr txBox="1"/>
          <p:nvPr/>
        </p:nvSpPr>
        <p:spPr>
          <a:xfrm>
            <a:off x="4345568" y="76777"/>
            <a:ext cx="3630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Bahnschrift" panose="020B0502040204020203" pitchFamily="34" charset="0"/>
              </a:rPr>
              <a:t>Cronograma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E68890A-8164-BD37-0873-F5B875CB1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74" y="1089089"/>
            <a:ext cx="8513826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AC0DFD1-7789-E454-A071-5F9083030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826" y="76777"/>
            <a:ext cx="1137123" cy="27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ronograma - Iconos gratis de hora y fecha">
            <a:extLst>
              <a:ext uri="{FF2B5EF4-FFF2-40B4-BE49-F238E27FC236}">
                <a16:creationId xmlns:a16="http://schemas.microsoft.com/office/drawing/2014/main" id="{DD8F5EDC-1339-9FCC-ABB4-CF7CCDFCB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445" y="76777"/>
            <a:ext cx="797003" cy="79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40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261</TotalTime>
  <Words>569</Words>
  <Application>Microsoft Office PowerPoint</Application>
  <PresentationFormat>Panorámica</PresentationFormat>
  <Paragraphs>66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4" baseType="lpstr">
      <vt:lpstr>Aptos</vt:lpstr>
      <vt:lpstr>Aptos Display</vt:lpstr>
      <vt:lpstr>Arial</vt:lpstr>
      <vt:lpstr>Bahnschrift</vt:lpstr>
      <vt:lpstr>Bahnschrift SemiBold</vt:lpstr>
      <vt:lpstr>Bahnschrift SemiCondensed</vt:lpstr>
      <vt:lpstr>Book Antiqua</vt:lpstr>
      <vt:lpstr>Britannic Bold</vt:lpstr>
      <vt:lpstr>Calibri</vt:lpstr>
      <vt:lpstr>Lucida Sans Typewriter</vt:lpstr>
      <vt:lpstr>Mongolian Baiti</vt:lpstr>
      <vt:lpstr>Roboto Mono</vt:lpstr>
      <vt:lpstr>Office Theme</vt:lpstr>
      <vt:lpstr>Programming Nexus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JESUS FRANCISCO VERA NARVAEZ</dc:creator>
  <cp:lastModifiedBy>LUIS JESUS FRANCISCO VERA NARVAEZ</cp:lastModifiedBy>
  <cp:revision>6</cp:revision>
  <dcterms:created xsi:type="dcterms:W3CDTF">2024-09-01T02:19:26Z</dcterms:created>
  <dcterms:modified xsi:type="dcterms:W3CDTF">2024-09-03T22:54:22Z</dcterms:modified>
</cp:coreProperties>
</file>