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3"/>
  </p:notesMasterIdLst>
  <p:sldIdLst>
    <p:sldId id="256" r:id="rId5"/>
    <p:sldId id="257" r:id="rId6"/>
    <p:sldId id="262" r:id="rId7"/>
    <p:sldId id="258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864" autoAdjust="0"/>
  </p:normalViewPr>
  <p:slideViewPr>
    <p:cSldViewPr snapToGrid="0">
      <p:cViewPr varScale="1">
        <p:scale>
          <a:sx n="70" d="100"/>
          <a:sy n="70" d="100"/>
        </p:scale>
        <p:origin x="11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AFF44-E542-4CB0-AE79-02D879D5F25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9DF2F20-C472-4950-8442-CDEF138380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12 Regions</a:t>
          </a:r>
        </a:p>
      </dgm:t>
    </dgm:pt>
    <dgm:pt modelId="{47DBB4CE-F939-40DB-8584-06E16121CE77}" type="parTrans" cxnId="{8FEB85ED-CD82-4381-80DE-411A9A42382E}">
      <dgm:prSet/>
      <dgm:spPr/>
      <dgm:t>
        <a:bodyPr/>
        <a:lstStyle/>
        <a:p>
          <a:endParaRPr lang="en-US"/>
        </a:p>
      </dgm:t>
    </dgm:pt>
    <dgm:pt modelId="{92A389C6-C229-41B9-B0D1-0E67883166E3}" type="sibTrans" cxnId="{8FEB85ED-CD82-4381-80DE-411A9A42382E}">
      <dgm:prSet/>
      <dgm:spPr/>
      <dgm:t>
        <a:bodyPr/>
        <a:lstStyle/>
        <a:p>
          <a:endParaRPr lang="en-US"/>
        </a:p>
      </dgm:t>
    </dgm:pt>
    <dgm:pt modelId="{9A311DE8-9AFF-4167-9BD4-F23E2631F4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42 Cities.</a:t>
          </a:r>
        </a:p>
      </dgm:t>
    </dgm:pt>
    <dgm:pt modelId="{6AAC8189-E7BF-4FBB-BE75-F4D81ED6390E}" type="parTrans" cxnId="{A9CD7CE2-F209-4F6C-BAC5-1009C4D18414}">
      <dgm:prSet/>
      <dgm:spPr/>
      <dgm:t>
        <a:bodyPr/>
        <a:lstStyle/>
        <a:p>
          <a:endParaRPr lang="en-US"/>
        </a:p>
      </dgm:t>
    </dgm:pt>
    <dgm:pt modelId="{98A5467D-B805-439A-91B5-B55374954CDD}" type="sibTrans" cxnId="{A9CD7CE2-F209-4F6C-BAC5-1009C4D18414}">
      <dgm:prSet/>
      <dgm:spPr/>
      <dgm:t>
        <a:bodyPr/>
        <a:lstStyle/>
        <a:p>
          <a:endParaRPr lang="en-US"/>
        </a:p>
      </dgm:t>
    </dgm:pt>
    <dgm:pt modelId="{A3BDD651-2A89-45D3-A005-44A7E295A4F2}" type="pres">
      <dgm:prSet presAssocID="{C2AAFF44-E542-4CB0-AE79-02D879D5F25C}" presName="root" presStyleCnt="0">
        <dgm:presLayoutVars>
          <dgm:dir/>
          <dgm:resizeHandles val="exact"/>
        </dgm:presLayoutVars>
      </dgm:prSet>
      <dgm:spPr/>
    </dgm:pt>
    <dgm:pt modelId="{EB6CD545-59FB-48C4-BAD4-993E9A1EFA0B}" type="pres">
      <dgm:prSet presAssocID="{C9DF2F20-C472-4950-8442-CDEF138380BD}" presName="compNode" presStyleCnt="0"/>
      <dgm:spPr/>
    </dgm:pt>
    <dgm:pt modelId="{10E26015-9A03-492D-9658-1ACC5B0EEC11}" type="pres">
      <dgm:prSet presAssocID="{C9DF2F20-C472-4950-8442-CDEF138380B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C3F157A-81E1-4156-8FFE-8D0D5C78B48D}" type="pres">
      <dgm:prSet presAssocID="{C9DF2F20-C472-4950-8442-CDEF138380BD}" presName="spaceRect" presStyleCnt="0"/>
      <dgm:spPr/>
    </dgm:pt>
    <dgm:pt modelId="{30E6AE51-6BC9-4EB1-821C-D6513C3DDFD2}" type="pres">
      <dgm:prSet presAssocID="{C9DF2F20-C472-4950-8442-CDEF138380BD}" presName="textRect" presStyleLbl="revTx" presStyleIdx="0" presStyleCnt="2">
        <dgm:presLayoutVars>
          <dgm:chMax val="1"/>
          <dgm:chPref val="1"/>
        </dgm:presLayoutVars>
      </dgm:prSet>
      <dgm:spPr/>
    </dgm:pt>
    <dgm:pt modelId="{6ACA895A-3DCF-4989-9BF7-C5DA4D5D578E}" type="pres">
      <dgm:prSet presAssocID="{92A389C6-C229-41B9-B0D1-0E67883166E3}" presName="sibTrans" presStyleCnt="0"/>
      <dgm:spPr/>
    </dgm:pt>
    <dgm:pt modelId="{A280CE21-ADE2-43BF-B814-5031B1E3D1ED}" type="pres">
      <dgm:prSet presAssocID="{9A311DE8-9AFF-4167-9BD4-F23E2631F4CB}" presName="compNode" presStyleCnt="0"/>
      <dgm:spPr/>
    </dgm:pt>
    <dgm:pt modelId="{C576162C-F3C8-44B2-A282-66A49711F8F5}" type="pres">
      <dgm:prSet presAssocID="{9A311DE8-9AFF-4167-9BD4-F23E2631F4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4F80F21-031A-4133-9259-ABA61FC1C42F}" type="pres">
      <dgm:prSet presAssocID="{9A311DE8-9AFF-4167-9BD4-F23E2631F4CB}" presName="spaceRect" presStyleCnt="0"/>
      <dgm:spPr/>
    </dgm:pt>
    <dgm:pt modelId="{0901F16F-3F2E-4E4B-A05B-C2D82AF15ADE}" type="pres">
      <dgm:prSet presAssocID="{9A311DE8-9AFF-4167-9BD4-F23E2631F4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556543-8DEC-4B4F-8BE7-820433DCA965}" type="presOf" srcId="{C9DF2F20-C472-4950-8442-CDEF138380BD}" destId="{30E6AE51-6BC9-4EB1-821C-D6513C3DDFD2}" srcOrd="0" destOrd="0" presId="urn:microsoft.com/office/officeart/2018/2/layout/IconLabelList"/>
    <dgm:cxn modelId="{3020A671-AF14-488D-9674-7E63A2E81AC3}" type="presOf" srcId="{9A311DE8-9AFF-4167-9BD4-F23E2631F4CB}" destId="{0901F16F-3F2E-4E4B-A05B-C2D82AF15ADE}" srcOrd="0" destOrd="0" presId="urn:microsoft.com/office/officeart/2018/2/layout/IconLabelList"/>
    <dgm:cxn modelId="{F0952784-72ED-4D66-8DAE-81EA64468AA6}" type="presOf" srcId="{C2AAFF44-E542-4CB0-AE79-02D879D5F25C}" destId="{A3BDD651-2A89-45D3-A005-44A7E295A4F2}" srcOrd="0" destOrd="0" presId="urn:microsoft.com/office/officeart/2018/2/layout/IconLabelList"/>
    <dgm:cxn modelId="{A9CD7CE2-F209-4F6C-BAC5-1009C4D18414}" srcId="{C2AAFF44-E542-4CB0-AE79-02D879D5F25C}" destId="{9A311DE8-9AFF-4167-9BD4-F23E2631F4CB}" srcOrd="1" destOrd="0" parTransId="{6AAC8189-E7BF-4FBB-BE75-F4D81ED6390E}" sibTransId="{98A5467D-B805-439A-91B5-B55374954CDD}"/>
    <dgm:cxn modelId="{8FEB85ED-CD82-4381-80DE-411A9A42382E}" srcId="{C2AAFF44-E542-4CB0-AE79-02D879D5F25C}" destId="{C9DF2F20-C472-4950-8442-CDEF138380BD}" srcOrd="0" destOrd="0" parTransId="{47DBB4CE-F939-40DB-8584-06E16121CE77}" sibTransId="{92A389C6-C229-41B9-B0D1-0E67883166E3}"/>
    <dgm:cxn modelId="{A129A537-ECA8-49C4-AB98-7CD629ECC23D}" type="presParOf" srcId="{A3BDD651-2A89-45D3-A005-44A7E295A4F2}" destId="{EB6CD545-59FB-48C4-BAD4-993E9A1EFA0B}" srcOrd="0" destOrd="0" presId="urn:microsoft.com/office/officeart/2018/2/layout/IconLabelList"/>
    <dgm:cxn modelId="{B995EC15-61E0-4856-83DF-FA82F3B28D84}" type="presParOf" srcId="{EB6CD545-59FB-48C4-BAD4-993E9A1EFA0B}" destId="{10E26015-9A03-492D-9658-1ACC5B0EEC11}" srcOrd="0" destOrd="0" presId="urn:microsoft.com/office/officeart/2018/2/layout/IconLabelList"/>
    <dgm:cxn modelId="{46F00E6F-3FAF-4887-801D-FBE28DBF24C2}" type="presParOf" srcId="{EB6CD545-59FB-48C4-BAD4-993E9A1EFA0B}" destId="{EC3F157A-81E1-4156-8FFE-8D0D5C78B48D}" srcOrd="1" destOrd="0" presId="urn:microsoft.com/office/officeart/2018/2/layout/IconLabelList"/>
    <dgm:cxn modelId="{F5C105D0-7FBE-4ABF-B294-C17EEE78746A}" type="presParOf" srcId="{EB6CD545-59FB-48C4-BAD4-993E9A1EFA0B}" destId="{30E6AE51-6BC9-4EB1-821C-D6513C3DDFD2}" srcOrd="2" destOrd="0" presId="urn:microsoft.com/office/officeart/2018/2/layout/IconLabelList"/>
    <dgm:cxn modelId="{567D88E4-35A3-4960-A004-9F52CCEC61CB}" type="presParOf" srcId="{A3BDD651-2A89-45D3-A005-44A7E295A4F2}" destId="{6ACA895A-3DCF-4989-9BF7-C5DA4D5D578E}" srcOrd="1" destOrd="0" presId="urn:microsoft.com/office/officeart/2018/2/layout/IconLabelList"/>
    <dgm:cxn modelId="{8204D5E3-1B6A-41E4-8273-6DDE36FA6EFF}" type="presParOf" srcId="{A3BDD651-2A89-45D3-A005-44A7E295A4F2}" destId="{A280CE21-ADE2-43BF-B814-5031B1E3D1ED}" srcOrd="2" destOrd="0" presId="urn:microsoft.com/office/officeart/2018/2/layout/IconLabelList"/>
    <dgm:cxn modelId="{8CF042FD-AB0B-47C7-985B-657F5221D71F}" type="presParOf" srcId="{A280CE21-ADE2-43BF-B814-5031B1E3D1ED}" destId="{C576162C-F3C8-44B2-A282-66A49711F8F5}" srcOrd="0" destOrd="0" presId="urn:microsoft.com/office/officeart/2018/2/layout/IconLabelList"/>
    <dgm:cxn modelId="{BF8A75AF-ABAA-477A-A2B9-B39FD2B31EE5}" type="presParOf" srcId="{A280CE21-ADE2-43BF-B814-5031B1E3D1ED}" destId="{34F80F21-031A-4133-9259-ABA61FC1C42F}" srcOrd="1" destOrd="0" presId="urn:microsoft.com/office/officeart/2018/2/layout/IconLabelList"/>
    <dgm:cxn modelId="{DD099F67-F1B7-43FB-BCC3-7C9D372FA598}" type="presParOf" srcId="{A280CE21-ADE2-43BF-B814-5031B1E3D1ED}" destId="{0901F16F-3F2E-4E4B-A05B-C2D82AF15AD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26015-9A03-492D-9658-1ACC5B0EEC11}">
      <dsp:nvSpPr>
        <dsp:cNvPr id="0" name=""/>
        <dsp:cNvSpPr/>
      </dsp:nvSpPr>
      <dsp:spPr>
        <a:xfrm>
          <a:off x="989714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6AE51-6BC9-4EB1-821C-D6513C3DDFD2}">
      <dsp:nvSpPr>
        <dsp:cNvPr id="0" name=""/>
        <dsp:cNvSpPr/>
      </dsp:nvSpPr>
      <dsp:spPr>
        <a:xfrm>
          <a:off x="83245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12 Regions</a:t>
          </a:r>
        </a:p>
      </dsp:txBody>
      <dsp:txXfrm>
        <a:off x="83245" y="2376706"/>
        <a:ext cx="3296250" cy="720000"/>
      </dsp:txXfrm>
    </dsp:sp>
    <dsp:sp modelId="{C576162C-F3C8-44B2-A282-66A49711F8F5}">
      <dsp:nvSpPr>
        <dsp:cNvPr id="0" name=""/>
        <dsp:cNvSpPr/>
      </dsp:nvSpPr>
      <dsp:spPr>
        <a:xfrm>
          <a:off x="4862808" y="504505"/>
          <a:ext cx="1483312" cy="1483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1F16F-3F2E-4E4B-A05B-C2D82AF15ADE}">
      <dsp:nvSpPr>
        <dsp:cNvPr id="0" name=""/>
        <dsp:cNvSpPr/>
      </dsp:nvSpPr>
      <dsp:spPr>
        <a:xfrm>
          <a:off x="3956339" y="2376706"/>
          <a:ext cx="329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42 Cities.</a:t>
          </a:r>
        </a:p>
      </dsp:txBody>
      <dsp:txXfrm>
        <a:off x="3956339" y="2376706"/>
        <a:ext cx="329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A196B-849E-48B5-8478-7AFB6936369B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87DB9-F6AB-403A-B9F6-188D97076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65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represents a list of sales of avocados that went on during the period of January 2015 to March 2018.</a:t>
            </a:r>
          </a:p>
          <a:p>
            <a:r>
              <a:rPr lang="en-US" dirty="0"/>
              <a:t>It has sales in most places in mainland US.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5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looked at where it was locating all the current regions, I got a couple all the way off in Zambia &amp; South Africa For some reason. In order to resolve this issue and bring them to their proper place.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I was working on this, I couldn’t find anything on cities in more than one state, least of all San Diego which I could only find one city with that name in the US with a google search…</a:t>
            </a:r>
          </a:p>
          <a:p>
            <a:r>
              <a:rPr lang="en-US" dirty="0"/>
              <a:t>Maybe I just don’t know what I’m looking for though.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92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map is based on the regions for the which are bigger than states, it doesn’t really factor in too much.</a:t>
            </a:r>
          </a:p>
          <a:p>
            <a:r>
              <a:rPr lang="en-US" dirty="0"/>
              <a:t>I did, however, have to factor out Lebanon Kansas as that was the placeholder for Total US. I disinclined it from some of the visuals to give a better idea of what the majority of the data actually looked like.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38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used a city placed the data where there wasn’t a lot of data so that way it can work as a placeholder for lesser-known stuff. </a:t>
            </a:r>
          </a:p>
          <a:p>
            <a:r>
              <a:rPr lang="en-US" dirty="0"/>
              <a:t>For Great Lakes, since there wasn’t a lot of data set to and to distinguish it, I set it to Wisconsin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87DB9-F6AB-403A-B9F6-188D97076D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05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1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2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7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47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2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4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06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84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52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58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t&amp;#39;s an avocado thanks&amp;quot; Sticker by nambro | Redbubble">
            <a:extLst>
              <a:ext uri="{FF2B5EF4-FFF2-40B4-BE49-F238E27FC236}">
                <a16:creationId xmlns:a16="http://schemas.microsoft.com/office/drawing/2014/main" id="{F20D3807-BF47-4ED3-97F5-2BBA9FF491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000" b="78667" l="10000" r="90000">
                        <a14:foregroundMark x1="35996" y1="40593" x2="35337" y2="41290"/>
                        <a14:foregroundMark x1="36762" y1="39783" x2="36400" y2="40166"/>
                        <a14:foregroundMark x1="62804" y1="18678" x2="67046" y2="20122"/>
                        <a14:foregroundMark x1="73081" y1="31432" x2="74175" y2="36949"/>
                        <a14:foregroundMark x1="38620" y1="75358" x2="43833" y2="78833"/>
                        <a14:foregroundMark x1="55171" y1="11557" x2="54946" y2="11592"/>
                        <a14:backgroundMark x1="75833" y1="46667" x2="77167" y2="36167"/>
                        <a14:backgroundMark x1="75667" y1="37000" x2="75500" y2="41833"/>
                        <a14:backgroundMark x1="75500" y1="41833" x2="77833" y2="48833"/>
                        <a14:backgroundMark x1="77833" y1="48833" x2="77833" y2="49000"/>
                        <a14:backgroundMark x1="34833" y1="75833" x2="25833" y2="55000"/>
                        <a14:backgroundMark x1="25833" y1="55000" x2="25667" y2="52333"/>
                        <a14:backgroundMark x1="27333" y1="50167" x2="27500" y2="64833"/>
                        <a14:backgroundMark x1="27500" y1="64833" x2="33833" y2="72833"/>
                        <a14:backgroundMark x1="33167" y1="73000" x2="37000" y2="76667"/>
                        <a14:backgroundMark x1="24333" y1="52333" x2="27333" y2="44667"/>
                        <a14:backgroundMark x1="27333" y1="44667" x2="36833" y2="32333"/>
                        <a14:backgroundMark x1="36833" y1="32333" x2="53500" y2="21000"/>
                        <a14:backgroundMark x1="59500" y1="14333" x2="27833" y2="43167"/>
                        <a14:backgroundMark x1="20500" y1="46333" x2="26667" y2="38833"/>
                        <a14:backgroundMark x1="26667" y1="38833" x2="46667" y2="22833"/>
                        <a14:backgroundMark x1="49167" y1="19333" x2="19333" y2="47500"/>
                        <a14:backgroundMark x1="14333" y1="47000" x2="22667" y2="47167"/>
                        <a14:backgroundMark x1="18667" y1="42333" x2="25667" y2="48167"/>
                        <a14:backgroundMark x1="17000" y1="43167" x2="26167" y2="35667"/>
                        <a14:backgroundMark x1="22500" y1="37000" x2="19167" y2="49167"/>
                        <a14:backgroundMark x1="17167" y1="40833" x2="17167" y2="47167"/>
                        <a14:backgroundMark x1="16833" y1="45500" x2="20333" y2="48667"/>
                        <a14:backgroundMark x1="20333" y1="48667" x2="26333" y2="50000"/>
                        <a14:backgroundMark x1="26333" y1="50000" x2="26833" y2="49833"/>
                        <a14:backgroundMark x1="25500" y1="48000" x2="32000" y2="43667"/>
                        <a14:backgroundMark x1="32000" y1="43667" x2="33500" y2="42000"/>
                        <a14:backgroundMark x1="34333" y1="40667" x2="26333" y2="51833"/>
                        <a14:backgroundMark x1="36167" y1="40167" x2="36667" y2="39500"/>
                        <a14:backgroundMark x1="48500" y1="18167" x2="54333" y2="13000"/>
                        <a14:backgroundMark x1="54333" y1="13000" x2="58667" y2="12333"/>
                        <a14:backgroundMark x1="55500" y1="12500" x2="60000" y2="20167"/>
                        <a14:backgroundMark x1="67833" y1="19667" x2="72833" y2="27333"/>
                        <a14:backgroundMark x1="72000" y1="26333" x2="74333" y2="30833"/>
                        <a14:backgroundMark x1="56000" y1="13000" x2="50500" y2="14167"/>
                        <a14:backgroundMark x1="50500" y1="14167" x2="50167" y2="14500"/>
                        <a14:backgroundMark x1="51000" y1="14500" x2="43833" y2="20333"/>
                        <a14:backgroundMark x1="42667" y1="21000" x2="37000" y2="25500"/>
                        <a14:backgroundMark x1="37000" y1="25500" x2="37000" y2="2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634" b="19803"/>
          <a:stretch/>
        </p:blipFill>
        <p:spPr bwMode="auto">
          <a:xfrm rot="2602452">
            <a:off x="641105" y="-1612031"/>
            <a:ext cx="12191980" cy="872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">
            <a:extLst>
              <a:ext uri="{FF2B5EF4-FFF2-40B4-BE49-F238E27FC236}">
                <a16:creationId xmlns:a16="http://schemas.microsoft.com/office/drawing/2014/main" id="{8B80D579-AC08-8D49-BB6A-21123F80B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1A3F-0901-4319-AFF2-7B305FE6B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6969505" cy="2866405"/>
          </a:xfrm>
        </p:spPr>
        <p:txBody>
          <a:bodyPr>
            <a:normAutofit/>
          </a:bodyPr>
          <a:lstStyle/>
          <a:p>
            <a:r>
              <a:rPr lang="en-US" sz="6600"/>
              <a:t>It’s an avocado…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345FA-0F66-4A87-B846-3584CEF67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969505" cy="1475177"/>
          </a:xfrm>
        </p:spPr>
        <p:txBody>
          <a:bodyPr>
            <a:normAutofit/>
          </a:bodyPr>
          <a:lstStyle/>
          <a:p>
            <a:r>
              <a:rPr lang="en-US" dirty="0"/>
              <a:t>Thanks…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C392F51-F23E-E242-9750-A5B1F128E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52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6196F8-6B32-4EE9-98FE-43F56711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dirty="0"/>
              <a:t>WHAT IS IT?!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F98F-E786-4D79-9BA8-32D1447DA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2015-2018</a:t>
            </a:r>
          </a:p>
          <a:p>
            <a:r>
              <a:rPr lang="en-US" dirty="0"/>
              <a:t>Represents avocado in </a:t>
            </a:r>
            <a:r>
              <a:rPr lang="en-US" b="1" dirty="0">
                <a:solidFill>
                  <a:srgbClr val="00B050"/>
                </a:solidFill>
              </a:rPr>
              <a:t>Time</a:t>
            </a:r>
            <a:r>
              <a:rPr lang="en-US" dirty="0"/>
              <a:t> &amp; </a:t>
            </a:r>
            <a:r>
              <a:rPr lang="en-US" b="1" dirty="0">
                <a:solidFill>
                  <a:srgbClr val="0070C0"/>
                </a:solidFill>
              </a:rPr>
              <a:t>Space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026" name="Picture 2" descr="Avocado in Space by musingtreedesigns | Avocado art, Avocado cartoon,  Kawaii drawings">
            <a:extLst>
              <a:ext uri="{FF2B5EF4-FFF2-40B4-BE49-F238E27FC236}">
                <a16:creationId xmlns:a16="http://schemas.microsoft.com/office/drawing/2014/main" id="{2285333D-61DE-41C5-8D02-74253BC77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8" r="1" b="1"/>
          <a:stretch/>
        </p:blipFill>
        <p:spPr bwMode="auto">
          <a:xfrm>
            <a:off x="20" y="1"/>
            <a:ext cx="692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25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377B-378F-4F2B-98E8-66768619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Dashboard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D5C2-D10B-418F-8351-C87B0022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purchase trends. </a:t>
            </a:r>
          </a:p>
          <a:p>
            <a:r>
              <a:rPr lang="en-US" dirty="0"/>
              <a:t>Determine if marketing if effective. </a:t>
            </a:r>
          </a:p>
          <a:p>
            <a:endParaRPr lang="en-US" dirty="0"/>
          </a:p>
        </p:txBody>
      </p:sp>
      <p:pic>
        <p:nvPicPr>
          <p:cNvPr id="1026" name="Picture 2" descr="Marketing and Public Relations | What&amp;#39;s Your Avocado">
            <a:extLst>
              <a:ext uri="{FF2B5EF4-FFF2-40B4-BE49-F238E27FC236}">
                <a16:creationId xmlns:a16="http://schemas.microsoft.com/office/drawing/2014/main" id="{1013D12C-EE91-4B33-B588-49EBFD39D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53" y="1096772"/>
            <a:ext cx="7604312" cy="54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11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3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6071D1-A243-4C1E-9006-16EEFE7C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r>
              <a:rPr lang="en-US" sz="3700"/>
              <a:t>Resolving Region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37281-C669-479D-849B-F9AC5DD2D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West </a:t>
            </a:r>
          </a:p>
          <a:p>
            <a:r>
              <a:rPr lang="en-US" dirty="0"/>
              <a:t>New Orleans (Mobile)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C75208-4FC9-4A35-B56E-FACE7F64C0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466" t="3174"/>
          <a:stretch/>
        </p:blipFill>
        <p:spPr>
          <a:xfrm>
            <a:off x="-1" y="2270"/>
            <a:ext cx="7151894" cy="6855730"/>
          </a:xfrm>
          <a:prstGeom prst="rect">
            <a:avLst/>
          </a:prstGeom>
        </p:spPr>
      </p:pic>
      <p:cxnSp>
        <p:nvCxnSpPr>
          <p:cNvPr id="25" name="Straight Connector 17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1140CDE-78F0-42F7-980E-8B256BDBB8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175" t="76066" r="1" b="1"/>
          <a:stretch/>
        </p:blipFill>
        <p:spPr>
          <a:xfrm>
            <a:off x="256239" y="5151278"/>
            <a:ext cx="7178255" cy="170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6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EBDB1D-17AA-8140-B216-35CBA8C9E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98E3FFBE-BCB2-4744-8CA3-BC11F11AD4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BBD5B432-1551-644A-B937-54EFF4201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BDCFB512-5A0E-0143-B5B7-6A965E100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50">
              <a:extLst>
                <a:ext uri="{FF2B5EF4-FFF2-40B4-BE49-F238E27FC236}">
                  <a16:creationId xmlns:a16="http://schemas.microsoft.com/office/drawing/2014/main" id="{EEDAA716-EDDF-5941-A55E-C12C893A3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430F6C-459F-49B3-8555-16F699DA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280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City in More than 1 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AB9E-5700-4786-B5FE-55CC08CAE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280" y="2160016"/>
            <a:ext cx="4133560" cy="3601212"/>
          </a:xfrm>
        </p:spPr>
        <p:txBody>
          <a:bodyPr>
            <a:normAutofit/>
          </a:bodyPr>
          <a:lstStyle/>
          <a:p>
            <a:r>
              <a:rPr lang="en-US" dirty="0"/>
              <a:t>San Diego</a:t>
            </a:r>
          </a:p>
        </p:txBody>
      </p:sp>
      <p:pic>
        <p:nvPicPr>
          <p:cNvPr id="2050" name="Picture 2" descr="17,674 Shrug Stock Photos, Pictures &amp;amp; Royalty-Free Images - iStock">
            <a:extLst>
              <a:ext uri="{FF2B5EF4-FFF2-40B4-BE49-F238E27FC236}">
                <a16:creationId xmlns:a16="http://schemas.microsoft.com/office/drawing/2014/main" id="{8BF6083F-F7EC-4349-BE27-7715FE9E0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9" r="16287" b="-2"/>
          <a:stretch/>
        </p:blipFill>
        <p:spPr bwMode="auto">
          <a:xfrm>
            <a:off x="20" y="1"/>
            <a:ext cx="692714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93279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62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1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1B6A0-11EC-43B1-B0FA-6CF1089C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4541445" cy="15874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Regions that Imply Metropolitan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A035-DC1B-41BC-8EC7-B7270FCB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6" y="817197"/>
            <a:ext cx="5457725" cy="1541148"/>
          </a:xfrm>
        </p:spPr>
        <p:txBody>
          <a:bodyPr>
            <a:normAutofit/>
          </a:bodyPr>
          <a:lstStyle/>
          <a:p>
            <a:r>
              <a:rPr lang="en-US" dirty="0"/>
              <a:t>Miami Ft Lauderdale</a:t>
            </a:r>
          </a:p>
          <a:p>
            <a:r>
              <a:rPr lang="en-US" dirty="0"/>
              <a:t>Lebanon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87F30-B7D7-43DD-A88A-996CF1BEB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60" y="3166177"/>
            <a:ext cx="5326632" cy="2237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B6132-9C81-4808-B9BE-D2A6CE550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530" y="3172162"/>
            <a:ext cx="5329858" cy="2225215"/>
          </a:xfrm>
          <a:prstGeom prst="rect">
            <a:avLst/>
          </a:prstGeom>
        </p:spPr>
      </p:pic>
      <p:grpSp>
        <p:nvGrpSpPr>
          <p:cNvPr id="23" name="Group 13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66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60529B-0546-4887-8905-3CE3C163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/>
              <a:t>Regions implying Geographic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98F6-994C-448D-938B-D1835F949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4283239"/>
            <a:ext cx="4134537" cy="14751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/>
              <a:t>Great lakes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2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Map of the Great Lakes">
            <a:extLst>
              <a:ext uri="{FF2B5EF4-FFF2-40B4-BE49-F238E27FC236}">
                <a16:creationId xmlns:a16="http://schemas.microsoft.com/office/drawing/2014/main" id="{C6268718-D473-449A-80AE-757809A5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64837" y="1414331"/>
            <a:ext cx="6272272" cy="402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15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Look out London! Avocados take over the city for World Avocado Month -  London TV">
            <a:extLst>
              <a:ext uri="{FF2B5EF4-FFF2-40B4-BE49-F238E27FC236}">
                <a16:creationId xmlns:a16="http://schemas.microsoft.com/office/drawing/2014/main" id="{F34BA059-DDFB-41E6-B215-CFA55C173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26883-C469-4DCA-814B-B710DEDE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Rebranding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78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467D99-F3C2-40EA-BD1E-50EDC4971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869508"/>
              </p:ext>
            </p:extLst>
          </p:nvPr>
        </p:nvGraphicFramePr>
        <p:xfrm>
          <a:off x="565150" y="2160016"/>
          <a:ext cx="7335835" cy="36012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626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AnalogousFromDarkSeedLeftStep">
      <a:dk1>
        <a:srgbClr val="000000"/>
      </a:dk1>
      <a:lt1>
        <a:srgbClr val="FFFFFF"/>
      </a:lt1>
      <a:dk2>
        <a:srgbClr val="223C26"/>
      </a:dk2>
      <a:lt2>
        <a:srgbClr val="E8E2E2"/>
      </a:lt2>
      <a:accent1>
        <a:srgbClr val="20B4A9"/>
      </a:accent1>
      <a:accent2>
        <a:srgbClr val="14B767"/>
      </a:accent2>
      <a:accent3>
        <a:srgbClr val="21B82F"/>
      </a:accent3>
      <a:accent4>
        <a:srgbClr val="48B714"/>
      </a:accent4>
      <a:accent5>
        <a:srgbClr val="88AD1F"/>
      </a:accent5>
      <a:accent6>
        <a:srgbClr val="B9A014"/>
      </a:accent6>
      <a:hlink>
        <a:srgbClr val="648C2E"/>
      </a:hlink>
      <a:folHlink>
        <a:srgbClr val="7F7F7F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0E2A8080E9494E8B5D25D093117DA0" ma:contentTypeVersion="13" ma:contentTypeDescription="Create a new document." ma:contentTypeScope="" ma:versionID="0c76e022e13615dc0bf2726c035b7fef">
  <xsd:schema xmlns:xsd="http://www.w3.org/2001/XMLSchema" xmlns:xs="http://www.w3.org/2001/XMLSchema" xmlns:p="http://schemas.microsoft.com/office/2006/metadata/properties" xmlns:ns3="b650d1a7-6db3-4af7-9121-7544165cfdf4" xmlns:ns4="e94fad15-fe18-41cb-b28f-dd9782ec8d07" targetNamespace="http://schemas.microsoft.com/office/2006/metadata/properties" ma:root="true" ma:fieldsID="c50701fc0629b51c662ee5dbed2bbc03" ns3:_="" ns4:_="">
    <xsd:import namespace="b650d1a7-6db3-4af7-9121-7544165cfdf4"/>
    <xsd:import namespace="e94fad15-fe18-41cb-b28f-dd9782ec8d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50d1a7-6db3-4af7-9121-7544165cfd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ad15-fe18-41cb-b28f-dd9782ec8d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C38152-A24C-404F-9F8F-F89493C06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50d1a7-6db3-4af7-9121-7544165cfdf4"/>
    <ds:schemaRef ds:uri="e94fad15-fe18-41cb-b28f-dd9782ec8d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8393F1-8F7E-43C5-A5A2-29C099B49C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E39CCF-6475-4407-ADF7-7EC75590DD52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e94fad15-fe18-41cb-b28f-dd9782ec8d07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b650d1a7-6db3-4af7-9121-7544165cfdf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321</Words>
  <Application>Microsoft Office PowerPoint</Application>
  <PresentationFormat>Widescreen</PresentationFormat>
  <Paragraphs>36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Neue Haas Grotesk Text Pro</vt:lpstr>
      <vt:lpstr>PunchcardVTI</vt:lpstr>
      <vt:lpstr>It’s an avocado…</vt:lpstr>
      <vt:lpstr>WHAT IS IT?!</vt:lpstr>
      <vt:lpstr>Purpose of Dashboard</vt:lpstr>
      <vt:lpstr>Resolving Region Differences</vt:lpstr>
      <vt:lpstr>City in More than 1 State</vt:lpstr>
      <vt:lpstr>Regions that Imply Metropolitan Areas</vt:lpstr>
      <vt:lpstr>Regions implying Geographic Areas</vt:lpstr>
      <vt:lpstr>Rebranding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It’s an avocado…</dc:title>
  <dc:creator>Jeffrey Jorgensen</dc:creator>
  <cp:lastModifiedBy>Jeffrey Jorgensen</cp:lastModifiedBy>
  <cp:revision>14</cp:revision>
  <dcterms:created xsi:type="dcterms:W3CDTF">2022-02-08T18:40:50Z</dcterms:created>
  <dcterms:modified xsi:type="dcterms:W3CDTF">2022-02-16T23:43:34Z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0x010100060E2A8080E9494E8B5D25D093117DA0</vt:lpwstr>
  </property>
</Properties>
</file>