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533" autoAdjust="0"/>
  </p:normalViewPr>
  <p:slideViewPr>
    <p:cSldViewPr snapToGrid="0">
      <p:cViewPr varScale="1">
        <p:scale>
          <a:sx n="70" d="100"/>
          <a:sy n="70" d="100"/>
        </p:scale>
        <p:origin x="11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12C47-B65A-4918-9377-E60175723897}"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4212B-69B0-42B3-A7F5-0852B45FAE6B}" type="slidenum">
              <a:rPr lang="en-US" smtClean="0"/>
              <a:t>‹#›</a:t>
            </a:fld>
            <a:endParaRPr lang="en-US"/>
          </a:p>
        </p:txBody>
      </p:sp>
    </p:spTree>
    <p:extLst>
      <p:ext uri="{BB962C8B-B14F-4D97-AF65-F5344CB8AC3E}">
        <p14:creationId xmlns:p14="http://schemas.microsoft.com/office/powerpoint/2010/main" val="427057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looked at the purchases and rating of the songs from their respective ages to determine which ones were the most popular. </a:t>
            </a:r>
          </a:p>
          <a:p>
            <a:r>
              <a:rPr lang="en-US" dirty="0"/>
              <a:t>There was one addendum to that though, because if I were to take songs from different languages other than English, then we’d have 100% unique words that have nothing in common which means that the results would only deflate the results. </a:t>
            </a:r>
          </a:p>
          <a:p>
            <a:r>
              <a:rPr lang="en-US" dirty="0"/>
              <a:t>I also chose not to include a translation from that song because the translation of a song in another language is subjective as there are occasionally terms that don’t translate well. </a:t>
            </a:r>
          </a:p>
        </p:txBody>
      </p:sp>
      <p:sp>
        <p:nvSpPr>
          <p:cNvPr id="4" name="Slide Number Placeholder 3"/>
          <p:cNvSpPr>
            <a:spLocks noGrp="1"/>
          </p:cNvSpPr>
          <p:nvPr>
            <p:ph type="sldNum" sz="quarter" idx="5"/>
          </p:nvPr>
        </p:nvSpPr>
        <p:spPr/>
        <p:txBody>
          <a:bodyPr/>
          <a:lstStyle/>
          <a:p>
            <a:fld id="{75B4212B-69B0-42B3-A7F5-0852B45FAE6B}" type="slidenum">
              <a:rPr lang="en-US" smtClean="0"/>
              <a:t>2</a:t>
            </a:fld>
            <a:endParaRPr lang="en-US"/>
          </a:p>
        </p:txBody>
      </p:sp>
    </p:spTree>
    <p:extLst>
      <p:ext uri="{BB962C8B-B14F-4D97-AF65-F5344CB8AC3E}">
        <p14:creationId xmlns:p14="http://schemas.microsoft.com/office/powerpoint/2010/main" val="14778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kind of </a:t>
            </a:r>
            <a:r>
              <a:rPr lang="en-US" dirty="0" err="1"/>
              <a:t>frustraiting</a:t>
            </a:r>
            <a:r>
              <a:rPr lang="en-US" dirty="0"/>
              <a:t> for me because it seemed like it was impossible for me to create a word cloud that used the actual word count of the words in the databases. It was sad for me. :</a:t>
            </a:r>
            <a:r>
              <a:rPr lang="en-US" dirty="0" err="1"/>
              <a:t>pensivefoe</a:t>
            </a:r>
            <a:r>
              <a:rPr lang="en-US" dirty="0"/>
              <a:t>: I at least got the 80s side working fine for whatever reason, but I still don’t feel it worked right for me. </a:t>
            </a:r>
          </a:p>
        </p:txBody>
      </p:sp>
      <p:sp>
        <p:nvSpPr>
          <p:cNvPr id="4" name="Slide Number Placeholder 3"/>
          <p:cNvSpPr>
            <a:spLocks noGrp="1"/>
          </p:cNvSpPr>
          <p:nvPr>
            <p:ph type="sldNum" sz="quarter" idx="5"/>
          </p:nvPr>
        </p:nvSpPr>
        <p:spPr/>
        <p:txBody>
          <a:bodyPr/>
          <a:lstStyle/>
          <a:p>
            <a:fld id="{75B4212B-69B0-42B3-A7F5-0852B45FAE6B}" type="slidenum">
              <a:rPr lang="en-US" smtClean="0"/>
              <a:t>3</a:t>
            </a:fld>
            <a:endParaRPr lang="en-US"/>
          </a:p>
        </p:txBody>
      </p:sp>
    </p:spTree>
    <p:extLst>
      <p:ext uri="{BB962C8B-B14F-4D97-AF65-F5344CB8AC3E}">
        <p14:creationId xmlns:p14="http://schemas.microsoft.com/office/powerpoint/2010/main" val="224388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looking at the data I noticed a couple of things.</a:t>
            </a:r>
          </a:p>
          <a:p>
            <a:r>
              <a:rPr lang="en-US" dirty="0"/>
              <a:t>1</a:t>
            </a:r>
            <a:r>
              <a:rPr lang="en-US" baseline="30000" dirty="0"/>
              <a:t>st</a:t>
            </a:r>
            <a:r>
              <a:rPr lang="en-US" dirty="0"/>
              <a:t> thing I noticed is that 80s songs were shorter and had less varied language. This kind of surprised me considering how often people complain that newer music isn’t as complex as older music which is still probably true, just not necessarily between the most popular music. They had fewer unique words, character, and lengths in general. I only took the top 5 in the 2021s, but I had to take the top 10 in the 80s to meet the requirements. </a:t>
            </a:r>
          </a:p>
          <a:p>
            <a:r>
              <a:rPr lang="en-US" dirty="0"/>
              <a:t>2</a:t>
            </a:r>
            <a:r>
              <a:rPr lang="en-US" baseline="30000" dirty="0"/>
              <a:t>nd</a:t>
            </a:r>
            <a:r>
              <a:rPr lang="en-US" dirty="0"/>
              <a:t> is a major difference is the amount of swearing. Even in the 80s, the most popular music seemed to be devoid of it, (not saying that the topics are really much better though). It was a pleasant surprise to find that the majority of the 21s didn’t have too much cursing though. </a:t>
            </a:r>
          </a:p>
          <a:p>
            <a:r>
              <a:rPr lang="en-US" dirty="0"/>
              <a:t>3rd the most popular non-</a:t>
            </a:r>
            <a:r>
              <a:rPr lang="en-US" dirty="0" err="1"/>
              <a:t>stopword</a:t>
            </a:r>
            <a:r>
              <a:rPr lang="en-US" dirty="0"/>
              <a:t> word is the word “like” </a:t>
            </a:r>
          </a:p>
        </p:txBody>
      </p:sp>
      <p:sp>
        <p:nvSpPr>
          <p:cNvPr id="4" name="Slide Number Placeholder 3"/>
          <p:cNvSpPr>
            <a:spLocks noGrp="1"/>
          </p:cNvSpPr>
          <p:nvPr>
            <p:ph type="sldNum" sz="quarter" idx="5"/>
          </p:nvPr>
        </p:nvSpPr>
        <p:spPr/>
        <p:txBody>
          <a:bodyPr/>
          <a:lstStyle/>
          <a:p>
            <a:fld id="{75B4212B-69B0-42B3-A7F5-0852B45FAE6B}" type="slidenum">
              <a:rPr lang="en-US" smtClean="0"/>
              <a:t>4</a:t>
            </a:fld>
            <a:endParaRPr lang="en-US"/>
          </a:p>
        </p:txBody>
      </p:sp>
    </p:spTree>
    <p:extLst>
      <p:ext uri="{BB962C8B-B14F-4D97-AF65-F5344CB8AC3E}">
        <p14:creationId xmlns:p14="http://schemas.microsoft.com/office/powerpoint/2010/main" val="234382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3/14/2022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7228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3/14/2022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0209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3/14/2022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90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3/14/2022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86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3/14/2022</a:t>
            </a:fld>
            <a:endParaRPr lang="en-US" dirty="0"/>
          </a:p>
        </p:txBody>
      </p:sp>
    </p:spTree>
    <p:extLst>
      <p:ext uri="{BB962C8B-B14F-4D97-AF65-F5344CB8AC3E}">
        <p14:creationId xmlns:p14="http://schemas.microsoft.com/office/powerpoint/2010/main" val="317426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3/14/2022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0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3/14/2022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13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3/14/2022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9373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3/14/2022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497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3/14/2022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451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3/14/2022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6512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3/14/2022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5002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harmonica on a music sheet">
            <a:extLst>
              <a:ext uri="{FF2B5EF4-FFF2-40B4-BE49-F238E27FC236}">
                <a16:creationId xmlns:a16="http://schemas.microsoft.com/office/drawing/2014/main" id="{2D66B684-FB1C-B60E-EDA8-184713EA4A6D}"/>
              </a:ext>
            </a:extLst>
          </p:cNvPr>
          <p:cNvPicPr>
            <a:picLocks noChangeAspect="1"/>
          </p:cNvPicPr>
          <p:nvPr/>
        </p:nvPicPr>
        <p:blipFill rotWithShape="1">
          <a:blip r:embed="rId2"/>
          <a:srcRect r="-1" b="15708"/>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D4D773F-1009-498F-8CA9-E89D73E6266D}"/>
              </a:ext>
            </a:extLst>
          </p:cNvPr>
          <p:cNvSpPr>
            <a:spLocks noGrp="1"/>
          </p:cNvSpPr>
          <p:nvPr>
            <p:ph type="ctrTitle"/>
          </p:nvPr>
        </p:nvSpPr>
        <p:spPr>
          <a:xfrm>
            <a:off x="1471463" y="1685677"/>
            <a:ext cx="4181444" cy="2362673"/>
          </a:xfrm>
        </p:spPr>
        <p:txBody>
          <a:bodyPr anchor="b">
            <a:normAutofit/>
          </a:bodyPr>
          <a:lstStyle/>
          <a:p>
            <a:pPr algn="ctr">
              <a:lnSpc>
                <a:spcPct val="110000"/>
              </a:lnSpc>
            </a:pPr>
            <a:r>
              <a:rPr lang="en-US" sz="4100">
                <a:solidFill>
                  <a:schemeClr val="tx1">
                    <a:lumMod val="75000"/>
                    <a:lumOff val="25000"/>
                  </a:schemeClr>
                </a:solidFill>
              </a:rPr>
              <a:t>Top Songs of 2021s and 80s</a:t>
            </a:r>
          </a:p>
        </p:txBody>
      </p:sp>
      <p:sp>
        <p:nvSpPr>
          <p:cNvPr id="3" name="Subtitle 2">
            <a:extLst>
              <a:ext uri="{FF2B5EF4-FFF2-40B4-BE49-F238E27FC236}">
                <a16:creationId xmlns:a16="http://schemas.microsoft.com/office/drawing/2014/main" id="{312299DA-35E4-4E81-9508-0C07C148DA58}"/>
              </a:ext>
            </a:extLst>
          </p:cNvPr>
          <p:cNvSpPr>
            <a:spLocks noGrp="1"/>
          </p:cNvSpPr>
          <p:nvPr>
            <p:ph type="subTitle" idx="1"/>
          </p:nvPr>
        </p:nvSpPr>
        <p:spPr>
          <a:xfrm>
            <a:off x="1920240" y="4048350"/>
            <a:ext cx="3283888" cy="816301"/>
          </a:xfrm>
        </p:spPr>
        <p:txBody>
          <a:bodyPr anchor="t">
            <a:normAutofit/>
          </a:bodyPr>
          <a:lstStyle/>
          <a:p>
            <a:pPr algn="ctr"/>
            <a:endParaRPr lang="en-US" sz="2000">
              <a:solidFill>
                <a:schemeClr val="tx1">
                  <a:lumMod val="75000"/>
                  <a:lumOff val="25000"/>
                </a:schemeClr>
              </a:solidFill>
            </a:endParaRPr>
          </a:p>
        </p:txBody>
      </p:sp>
    </p:spTree>
    <p:extLst>
      <p:ext uri="{BB962C8B-B14F-4D97-AF65-F5344CB8AC3E}">
        <p14:creationId xmlns:p14="http://schemas.microsoft.com/office/powerpoint/2010/main" val="253751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alpha val="51000"/>
          </a:srgb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A864ECC-6412-411C-BA88-A05CBE812AA1}"/>
              </a:ext>
            </a:extLst>
          </p:cNvPr>
          <p:cNvSpPr>
            <a:spLocks noGrp="1"/>
          </p:cNvSpPr>
          <p:nvPr>
            <p:ph type="title"/>
          </p:nvPr>
        </p:nvSpPr>
        <p:spPr>
          <a:xfrm>
            <a:off x="1122481" y="442913"/>
            <a:ext cx="7134415" cy="1843087"/>
          </a:xfrm>
        </p:spPr>
        <p:txBody>
          <a:bodyPr anchor="b">
            <a:normAutofit/>
          </a:bodyPr>
          <a:lstStyle/>
          <a:p>
            <a:r>
              <a:rPr lang="en-US"/>
              <a:t>Top Songs from two Generations</a:t>
            </a:r>
            <a:endParaRPr lang="en-US" dirty="0"/>
          </a:p>
        </p:txBody>
      </p:sp>
      <p:sp>
        <p:nvSpPr>
          <p:cNvPr id="75" name="Freeform: Shape 74">
            <a:extLst>
              <a:ext uri="{FF2B5EF4-FFF2-40B4-BE49-F238E27FC236}">
                <a16:creationId xmlns:a16="http://schemas.microsoft.com/office/drawing/2014/main" id="{338E15C2-FFE3-4AD9-B8E8-4B895DB2E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9" name="Freeform: Shape 78">
            <a:extLst>
              <a:ext uri="{FF2B5EF4-FFF2-40B4-BE49-F238E27FC236}">
                <a16:creationId xmlns:a16="http://schemas.microsoft.com/office/drawing/2014/main" id="{CA287970-7F13-4D1F-AF7F-E0B649F25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028" name="Picture 4" descr="Olivia Rodrigo's “Drivers License” Harnesses the Power of Good  Old-Fashioned Heartbreak | Vanity Fair">
            <a:extLst>
              <a:ext uri="{FF2B5EF4-FFF2-40B4-BE49-F238E27FC236}">
                <a16:creationId xmlns:a16="http://schemas.microsoft.com/office/drawing/2014/main" id="{5F00BE8B-B95E-40C4-9608-A8D95F3C46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 b="20647"/>
          <a:stretch/>
        </p:blipFill>
        <p:spPr bwMode="auto">
          <a:xfrm>
            <a:off x="9109901" y="-9271"/>
            <a:ext cx="3093269" cy="2530405"/>
          </a:xfrm>
          <a:custGeom>
            <a:avLst/>
            <a:gdLst/>
            <a:ahLst/>
            <a:cxnLst/>
            <a:rect l="l" t="t" r="r" b="b"/>
            <a:pathLst>
              <a:path w="3093269" h="2530405">
                <a:moveTo>
                  <a:pt x="60381" y="0"/>
                </a:moveTo>
                <a:lnTo>
                  <a:pt x="3093269" y="0"/>
                </a:lnTo>
                <a:lnTo>
                  <a:pt x="3093269" y="1760938"/>
                </a:lnTo>
                <a:lnTo>
                  <a:pt x="3091357" y="1764934"/>
                </a:lnTo>
                <a:cubicBezTo>
                  <a:pt x="3032651" y="1871844"/>
                  <a:pt x="2962668" y="1970741"/>
                  <a:pt x="2881807" y="2060870"/>
                </a:cubicBezTo>
                <a:cubicBezTo>
                  <a:pt x="2718935" y="2242410"/>
                  <a:pt x="2557541" y="2288971"/>
                  <a:pt x="2236713" y="2369092"/>
                </a:cubicBezTo>
                <a:cubicBezTo>
                  <a:pt x="2159321" y="2388405"/>
                  <a:pt x="2079268" y="2408405"/>
                  <a:pt x="1993879" y="2432762"/>
                </a:cubicBezTo>
                <a:cubicBezTo>
                  <a:pt x="1341447" y="2618793"/>
                  <a:pt x="889107" y="2542063"/>
                  <a:pt x="481384" y="2176267"/>
                </a:cubicBezTo>
                <a:cubicBezTo>
                  <a:pt x="213794" y="1936193"/>
                  <a:pt x="150722" y="1611509"/>
                  <a:pt x="84978" y="1143609"/>
                </a:cubicBezTo>
                <a:cubicBezTo>
                  <a:pt x="77638" y="1091332"/>
                  <a:pt x="70023" y="1039358"/>
                  <a:pt x="62604" y="989101"/>
                </a:cubicBezTo>
                <a:cubicBezTo>
                  <a:pt x="22537" y="716545"/>
                  <a:pt x="-15270" y="459119"/>
                  <a:pt x="6250" y="235762"/>
                </a:cubicBezTo>
                <a:cubicBezTo>
                  <a:pt x="11393" y="182380"/>
                  <a:pt x="19838" y="131912"/>
                  <a:pt x="31866" y="83728"/>
                </a:cubicBezTo>
                <a:close/>
              </a:path>
            </a:pathLst>
          </a:custGeom>
          <a:noFill/>
          <a:extLst>
            <a:ext uri="{909E8E84-426E-40DD-AFC4-6F175D3DCCD1}">
              <a14:hiddenFill xmlns:a14="http://schemas.microsoft.com/office/drawing/2010/main">
                <a:solidFill>
                  <a:srgbClr val="FFFFFF"/>
                </a:solidFill>
              </a14:hiddenFill>
            </a:ext>
          </a:extLst>
        </p:spPr>
      </p:pic>
      <p:sp>
        <p:nvSpPr>
          <p:cNvPr id="81" name="Freeform: Shape 80">
            <a:extLst>
              <a:ext uri="{FF2B5EF4-FFF2-40B4-BE49-F238E27FC236}">
                <a16:creationId xmlns:a16="http://schemas.microsoft.com/office/drawing/2014/main" id="{F03296FF-275D-4B43-B5B2-F04190E05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3" name="Freeform: Shape 82">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5" name="Freeform: Shape 84">
            <a:extLst>
              <a:ext uri="{FF2B5EF4-FFF2-40B4-BE49-F238E27FC236}">
                <a16:creationId xmlns:a16="http://schemas.microsoft.com/office/drawing/2014/main" id="{3705B420-CA19-4291-B5C3-B6AA91968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265B2125-4139-4700-8126-1F3D9851C3B9}"/>
              </a:ext>
            </a:extLst>
          </p:cNvPr>
          <p:cNvSpPr>
            <a:spLocks noGrp="1"/>
          </p:cNvSpPr>
          <p:nvPr>
            <p:ph idx="1"/>
          </p:nvPr>
        </p:nvSpPr>
        <p:spPr>
          <a:xfrm>
            <a:off x="1122481" y="2404069"/>
            <a:ext cx="5485331" cy="3560169"/>
          </a:xfrm>
        </p:spPr>
        <p:txBody>
          <a:bodyPr>
            <a:normAutofit/>
          </a:bodyPr>
          <a:lstStyle/>
          <a:p>
            <a:pPr marL="285750" indent="-285750">
              <a:buFont typeface="Arial" panose="020B0604020202020204" pitchFamily="34" charset="0"/>
              <a:buChar char="•"/>
            </a:pPr>
            <a:r>
              <a:rPr lang="en-US"/>
              <a:t>Purchases</a:t>
            </a:r>
          </a:p>
          <a:p>
            <a:pPr marL="285750" indent="-285750">
              <a:buFont typeface="Arial" panose="020B0604020202020204" pitchFamily="34" charset="0"/>
              <a:buChar char="•"/>
            </a:pPr>
            <a:r>
              <a:rPr lang="en-US"/>
              <a:t>Ratings</a:t>
            </a:r>
          </a:p>
          <a:p>
            <a:pPr marL="285750" indent="-285750">
              <a:buFont typeface="Arial" panose="020B0604020202020204" pitchFamily="34" charset="0"/>
              <a:buChar char="•"/>
            </a:pPr>
            <a:r>
              <a:rPr lang="en-US"/>
              <a:t>(Needed to be in English)</a:t>
            </a:r>
            <a:endParaRPr lang="en-US" dirty="0"/>
          </a:p>
        </p:txBody>
      </p:sp>
      <p:pic>
        <p:nvPicPr>
          <p:cNvPr id="1026" name="Picture 2" descr="Is the Police's 'Don't Stand So Close to Me' Autobiographical?">
            <a:extLst>
              <a:ext uri="{FF2B5EF4-FFF2-40B4-BE49-F238E27FC236}">
                <a16:creationId xmlns:a16="http://schemas.microsoft.com/office/drawing/2014/main" id="{D0843E69-BB39-40A5-BBCC-488D747A1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7502"/>
          <a:stretch/>
        </p:blipFill>
        <p:spPr bwMode="auto">
          <a:xfrm>
            <a:off x="6807197" y="3656544"/>
            <a:ext cx="5185262" cy="3201454"/>
          </a:xfrm>
          <a:custGeom>
            <a:avLst/>
            <a:gdLst/>
            <a:ahLst/>
            <a:cxnLst/>
            <a:rect l="l" t="t" r="r" b="b"/>
            <a:pathLst>
              <a:path w="5185262" h="3201454">
                <a:moveTo>
                  <a:pt x="2395657" y="533"/>
                </a:moveTo>
                <a:cubicBezTo>
                  <a:pt x="2853132" y="-10568"/>
                  <a:pt x="3320085" y="151875"/>
                  <a:pt x="3853824" y="495130"/>
                </a:cubicBezTo>
                <a:cubicBezTo>
                  <a:pt x="3965587" y="567021"/>
                  <a:pt x="4071620" y="630367"/>
                  <a:pt x="4174137" y="691568"/>
                </a:cubicBezTo>
                <a:cubicBezTo>
                  <a:pt x="4599096" y="945381"/>
                  <a:pt x="4810106" y="1082014"/>
                  <a:pt x="4963571" y="1412493"/>
                </a:cubicBezTo>
                <a:cubicBezTo>
                  <a:pt x="5115952" y="1740640"/>
                  <a:pt x="5190392" y="2100122"/>
                  <a:pt x="5184988" y="2480884"/>
                </a:cubicBezTo>
                <a:cubicBezTo>
                  <a:pt x="5182321" y="2667133"/>
                  <a:pt x="5160907" y="2854257"/>
                  <a:pt x="5121020" y="3040915"/>
                </a:cubicBezTo>
                <a:lnTo>
                  <a:pt x="5078712" y="3201454"/>
                </a:lnTo>
                <a:lnTo>
                  <a:pt x="5755" y="3201454"/>
                </a:lnTo>
                <a:lnTo>
                  <a:pt x="0" y="3006621"/>
                </a:lnTo>
                <a:cubicBezTo>
                  <a:pt x="4041" y="2932436"/>
                  <a:pt x="14231" y="2856537"/>
                  <a:pt x="30450" y="2777898"/>
                </a:cubicBezTo>
                <a:cubicBezTo>
                  <a:pt x="98304" y="2448859"/>
                  <a:pt x="266355" y="2096783"/>
                  <a:pt x="444335" y="1724033"/>
                </a:cubicBezTo>
                <a:cubicBezTo>
                  <a:pt x="477196" y="1655314"/>
                  <a:pt x="511097" y="1584223"/>
                  <a:pt x="544740" y="1512578"/>
                </a:cubicBezTo>
                <a:cubicBezTo>
                  <a:pt x="845919" y="871350"/>
                  <a:pt x="1079952" y="433962"/>
                  <a:pt x="1570060" y="206371"/>
                </a:cubicBezTo>
                <a:cubicBezTo>
                  <a:pt x="1850099" y="76329"/>
                  <a:pt x="2121172" y="7193"/>
                  <a:pt x="2395657" y="533"/>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9EEC4E-AA43-493E-BBB8-7A89679C015B}"/>
              </a:ext>
            </a:extLst>
          </p:cNvPr>
          <p:cNvSpPr txBox="1"/>
          <p:nvPr/>
        </p:nvSpPr>
        <p:spPr>
          <a:xfrm>
            <a:off x="9592171" y="2535055"/>
            <a:ext cx="2427514" cy="646331"/>
          </a:xfrm>
          <a:prstGeom prst="rect">
            <a:avLst/>
          </a:prstGeom>
          <a:noFill/>
        </p:spPr>
        <p:txBody>
          <a:bodyPr wrap="square" rtlCol="0">
            <a:spAutoFit/>
          </a:bodyPr>
          <a:lstStyle/>
          <a:p>
            <a:r>
              <a:rPr lang="en-US" dirty="0"/>
              <a:t>Olivia Rodrigo’s Driver’s License</a:t>
            </a:r>
          </a:p>
        </p:txBody>
      </p:sp>
      <p:sp>
        <p:nvSpPr>
          <p:cNvPr id="18" name="TextBox 17">
            <a:extLst>
              <a:ext uri="{FF2B5EF4-FFF2-40B4-BE49-F238E27FC236}">
                <a16:creationId xmlns:a16="http://schemas.microsoft.com/office/drawing/2014/main" id="{38DA7D2F-BFFA-4581-BD1E-F46A6C05B765}"/>
              </a:ext>
            </a:extLst>
          </p:cNvPr>
          <p:cNvSpPr txBox="1"/>
          <p:nvPr/>
        </p:nvSpPr>
        <p:spPr>
          <a:xfrm>
            <a:off x="3373866" y="6091921"/>
            <a:ext cx="3433179" cy="646331"/>
          </a:xfrm>
          <a:prstGeom prst="rect">
            <a:avLst/>
          </a:prstGeom>
          <a:noFill/>
        </p:spPr>
        <p:txBody>
          <a:bodyPr wrap="square" rtlCol="0">
            <a:spAutoFit/>
          </a:bodyPr>
          <a:lstStyle/>
          <a:p>
            <a:r>
              <a:rPr lang="en-US" dirty="0"/>
              <a:t>The Police’s </a:t>
            </a:r>
          </a:p>
          <a:p>
            <a:r>
              <a:rPr lang="en-US" dirty="0"/>
              <a:t>Don’t Stand So Close To Me</a:t>
            </a:r>
          </a:p>
        </p:txBody>
      </p:sp>
    </p:spTree>
    <p:extLst>
      <p:ext uri="{BB962C8B-B14F-4D97-AF65-F5344CB8AC3E}">
        <p14:creationId xmlns:p14="http://schemas.microsoft.com/office/powerpoint/2010/main" val="416553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lease mind the generation gap” - Investors' Corner">
            <a:extLst>
              <a:ext uri="{FF2B5EF4-FFF2-40B4-BE49-F238E27FC236}">
                <a16:creationId xmlns:a16="http://schemas.microsoft.com/office/drawing/2014/main" id="{92AF430C-45EC-4C72-8D10-709E5CEE0F06}"/>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1219"/>
            <a:ext cx="12192000" cy="68592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D156EF-24C7-43C0-81C3-7B80BE4947C1}"/>
              </a:ext>
            </a:extLst>
          </p:cNvPr>
          <p:cNvSpPr>
            <a:spLocks noGrp="1"/>
          </p:cNvSpPr>
          <p:nvPr>
            <p:ph type="title"/>
          </p:nvPr>
        </p:nvSpPr>
        <p:spPr/>
        <p:txBody>
          <a:bodyPr>
            <a:normAutofit/>
          </a:bodyPr>
          <a:lstStyle/>
          <a:p>
            <a:r>
              <a:rPr lang="en-US" dirty="0">
                <a:solidFill>
                  <a:schemeClr val="tx1"/>
                </a:solidFill>
              </a:rPr>
              <a:t>What’s a Generation Gap?</a:t>
            </a:r>
          </a:p>
        </p:txBody>
      </p:sp>
      <p:sp>
        <p:nvSpPr>
          <p:cNvPr id="3" name="Content Placeholder 2">
            <a:extLst>
              <a:ext uri="{FF2B5EF4-FFF2-40B4-BE49-F238E27FC236}">
                <a16:creationId xmlns:a16="http://schemas.microsoft.com/office/drawing/2014/main" id="{EB07DADB-09DC-4F76-8485-F26BFAAAD274}"/>
              </a:ext>
            </a:extLst>
          </p:cNvPr>
          <p:cNvSpPr>
            <a:spLocks noGrp="1"/>
          </p:cNvSpPr>
          <p:nvPr>
            <p:ph idx="1"/>
          </p:nvPr>
        </p:nvSpPr>
        <p:spPr/>
        <p:txBody>
          <a:bodyPr/>
          <a:lstStyle/>
          <a:p>
            <a:pPr marL="285750" indent="-285750">
              <a:buFont typeface="Arial" panose="020B0604020202020204" pitchFamily="34" charset="0"/>
              <a:buChar char="•"/>
            </a:pPr>
            <a:r>
              <a:rPr lang="en-US" dirty="0">
                <a:solidFill>
                  <a:schemeClr val="tx1"/>
                </a:solidFill>
              </a:rPr>
              <a:t>See which words popped out of either generation</a:t>
            </a:r>
          </a:p>
          <a:p>
            <a:pPr marL="285750" indent="-285750">
              <a:buFont typeface="Arial" panose="020B0604020202020204" pitchFamily="34" charset="0"/>
              <a:buChar char="•"/>
            </a:pPr>
            <a:r>
              <a:rPr lang="en-US" dirty="0">
                <a:solidFill>
                  <a:schemeClr val="tx1"/>
                </a:solidFill>
              </a:rPr>
              <a:t>Determine any other generational differences</a:t>
            </a:r>
          </a:p>
        </p:txBody>
      </p:sp>
    </p:spTree>
    <p:extLst>
      <p:ext uri="{BB962C8B-B14F-4D97-AF65-F5344CB8AC3E}">
        <p14:creationId xmlns:p14="http://schemas.microsoft.com/office/powerpoint/2010/main" val="223478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alpha val="50000"/>
          </a:srgb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3E003D6-CA31-46A2-8455-D942F874B4A7}"/>
              </a:ext>
            </a:extLst>
          </p:cNvPr>
          <p:cNvSpPr>
            <a:spLocks noGrp="1"/>
          </p:cNvSpPr>
          <p:nvPr>
            <p:ph type="title"/>
          </p:nvPr>
        </p:nvSpPr>
        <p:spPr>
          <a:xfrm>
            <a:off x="1920875" y="3539152"/>
            <a:ext cx="8769350" cy="873824"/>
          </a:xfrm>
        </p:spPr>
        <p:txBody>
          <a:bodyPr anchor="b">
            <a:normAutofit/>
          </a:bodyPr>
          <a:lstStyle/>
          <a:p>
            <a:pPr algn="ctr">
              <a:lnSpc>
                <a:spcPct val="120000"/>
              </a:lnSpc>
            </a:pPr>
            <a:r>
              <a:rPr lang="en-US" sz="1800"/>
              <a:t>What does this dashboard teach us about your data source</a:t>
            </a:r>
          </a:p>
        </p:txBody>
      </p:sp>
      <p:sp>
        <p:nvSpPr>
          <p:cNvPr id="18" name="Freeform: Shape 17">
            <a:extLst>
              <a:ext uri="{FF2B5EF4-FFF2-40B4-BE49-F238E27FC236}">
                <a16:creationId xmlns:a16="http://schemas.microsoft.com/office/drawing/2014/main" id="{05B6382F-D286-4A36-8EEB-9946B5A5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978" y="8650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D0AF2047-6DB6-4DB7-8D95-E06F91F6B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3" y="10147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1FB5BC71-E11B-48D5-957B-F43C0D59F434}"/>
              </a:ext>
            </a:extLst>
          </p:cNvPr>
          <p:cNvPicPr>
            <a:picLocks noChangeAspect="1"/>
          </p:cNvPicPr>
          <p:nvPr/>
        </p:nvPicPr>
        <p:blipFill rotWithShape="1">
          <a:blip r:embed="rId3"/>
          <a:srcRect l="1677" r="2323" b="6"/>
          <a:stretch/>
        </p:blipFill>
        <p:spPr>
          <a:xfrm>
            <a:off x="1118519" y="1154128"/>
            <a:ext cx="1841341" cy="1951895"/>
          </a:xfrm>
          <a:custGeom>
            <a:avLst/>
            <a:gdLst/>
            <a:ahLst/>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p:spPr>
      </p:pic>
      <p:sp>
        <p:nvSpPr>
          <p:cNvPr id="22" name="Freeform: Shape 21">
            <a:extLst>
              <a:ext uri="{FF2B5EF4-FFF2-40B4-BE49-F238E27FC236}">
                <a16:creationId xmlns:a16="http://schemas.microsoft.com/office/drawing/2014/main" id="{DCC74998-6E90-42D1-AE90-2BC049038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455" y="10264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0584B5E2-E3AD-4DD2-BE7E-EF47BAD30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375489" y="8582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7DC4E81C-A90F-48BB-849C-883EAFD789A3}"/>
              </a:ext>
            </a:extLst>
          </p:cNvPr>
          <p:cNvPicPr>
            <a:picLocks noChangeAspect="1"/>
          </p:cNvPicPr>
          <p:nvPr/>
        </p:nvPicPr>
        <p:blipFill rotWithShape="1">
          <a:blip r:embed="rId4"/>
          <a:srcRect r="15193" b="4"/>
          <a:stretch/>
        </p:blipFill>
        <p:spPr>
          <a:xfrm>
            <a:off x="3663351" y="1159711"/>
            <a:ext cx="1927641" cy="1862790"/>
          </a:xfrm>
          <a:custGeom>
            <a:avLst/>
            <a:gdLst/>
            <a:ahLst/>
            <a:cxnLst/>
            <a:rect l="l" t="t" r="r" b="b"/>
            <a:pathLst>
              <a:path w="2442835" h="2360651">
                <a:moveTo>
                  <a:pt x="1178694" y="0"/>
                </a:moveTo>
                <a:cubicBezTo>
                  <a:pt x="1426542" y="0"/>
                  <a:pt x="1608393" y="131264"/>
                  <a:pt x="1857551" y="331475"/>
                </a:cubicBezTo>
                <a:cubicBezTo>
                  <a:pt x="1885386" y="353846"/>
                  <a:pt x="1913222" y="375949"/>
                  <a:pt x="1940168" y="397296"/>
                </a:cubicBezTo>
                <a:cubicBezTo>
                  <a:pt x="2086213" y="513142"/>
                  <a:pt x="2224133" y="622574"/>
                  <a:pt x="2315923" y="741386"/>
                </a:cubicBezTo>
                <a:cubicBezTo>
                  <a:pt x="2403676" y="854968"/>
                  <a:pt x="2442835" y="968928"/>
                  <a:pt x="2442835" y="1110920"/>
                </a:cubicBezTo>
                <a:cubicBezTo>
                  <a:pt x="2442835" y="1466816"/>
                  <a:pt x="2341663" y="1786809"/>
                  <a:pt x="2157925" y="2011979"/>
                </a:cubicBezTo>
                <a:cubicBezTo>
                  <a:pt x="2068023" y="2122112"/>
                  <a:pt x="1960192" y="2207717"/>
                  <a:pt x="1837422" y="2266367"/>
                </a:cubicBezTo>
                <a:cubicBezTo>
                  <a:pt x="1706420" y="2328899"/>
                  <a:pt x="1558592" y="2360651"/>
                  <a:pt x="1397973" y="2360651"/>
                </a:cubicBezTo>
                <a:cubicBezTo>
                  <a:pt x="1227656" y="2360651"/>
                  <a:pt x="1055033" y="2326527"/>
                  <a:pt x="885082" y="2259198"/>
                </a:cubicBezTo>
                <a:cubicBezTo>
                  <a:pt x="719588" y="2193754"/>
                  <a:pt x="562062" y="2097368"/>
                  <a:pt x="429436" y="1980498"/>
                </a:cubicBezTo>
                <a:cubicBezTo>
                  <a:pt x="294504" y="1861631"/>
                  <a:pt x="188455" y="1726379"/>
                  <a:pt x="114279" y="1578619"/>
                </a:cubicBezTo>
                <a:cubicBezTo>
                  <a:pt x="38477" y="1427571"/>
                  <a:pt x="0" y="1270215"/>
                  <a:pt x="0" y="1110920"/>
                </a:cubicBezTo>
                <a:cubicBezTo>
                  <a:pt x="0" y="950492"/>
                  <a:pt x="61386" y="856801"/>
                  <a:pt x="189137" y="676644"/>
                </a:cubicBezTo>
                <a:cubicBezTo>
                  <a:pt x="219961" y="633193"/>
                  <a:pt x="251833" y="588236"/>
                  <a:pt x="284438" y="538802"/>
                </a:cubicBezTo>
                <a:cubicBezTo>
                  <a:pt x="533598" y="161129"/>
                  <a:pt x="801051" y="0"/>
                  <a:pt x="1178694" y="0"/>
                </a:cubicBezTo>
                <a:close/>
              </a:path>
            </a:pathLst>
          </a:custGeom>
        </p:spPr>
      </p:pic>
      <p:sp>
        <p:nvSpPr>
          <p:cNvPr id="26" name="Freeform: Shape 25">
            <a:extLst>
              <a:ext uri="{FF2B5EF4-FFF2-40B4-BE49-F238E27FC236}">
                <a16:creationId xmlns:a16="http://schemas.microsoft.com/office/drawing/2014/main" id="{3AA28C32-5E10-4599-9D25-FBA45EE4D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32" y="8733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B8E3D87A-E1AA-409F-B92D-408EB7EB9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6878" y="10257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 name="Picture 8">
            <a:extLst>
              <a:ext uri="{FF2B5EF4-FFF2-40B4-BE49-F238E27FC236}">
                <a16:creationId xmlns:a16="http://schemas.microsoft.com/office/drawing/2014/main" id="{3559E450-19E8-4A5D-88AB-9B2B937AA774}"/>
              </a:ext>
            </a:extLst>
          </p:cNvPr>
          <p:cNvPicPr>
            <a:picLocks noChangeAspect="1"/>
          </p:cNvPicPr>
          <p:nvPr/>
        </p:nvPicPr>
        <p:blipFill rotWithShape="1">
          <a:blip r:embed="rId5"/>
          <a:srcRect l="2080" r="2786"/>
          <a:stretch/>
        </p:blipFill>
        <p:spPr>
          <a:xfrm>
            <a:off x="6333592" y="1167800"/>
            <a:ext cx="1899747" cy="1988131"/>
          </a:xfrm>
          <a:custGeom>
            <a:avLst/>
            <a:gdLst/>
            <a:ahLst/>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p:spPr>
      </p:pic>
      <p:sp>
        <p:nvSpPr>
          <p:cNvPr id="30" name="Freeform: Shape 29">
            <a:extLst>
              <a:ext uri="{FF2B5EF4-FFF2-40B4-BE49-F238E27FC236}">
                <a16:creationId xmlns:a16="http://schemas.microsoft.com/office/drawing/2014/main" id="{E518F7B7-420B-4315-982A-D9D5284E4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21239" y="10145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60F6F53E-F132-4304-919F-500C9E37E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69375" y="8382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Picture 10">
            <a:extLst>
              <a:ext uri="{FF2B5EF4-FFF2-40B4-BE49-F238E27FC236}">
                <a16:creationId xmlns:a16="http://schemas.microsoft.com/office/drawing/2014/main" id="{37F076F6-47AB-4E58-8086-EB8F9A708EC4}"/>
              </a:ext>
            </a:extLst>
          </p:cNvPr>
          <p:cNvPicPr>
            <a:picLocks noChangeAspect="1"/>
          </p:cNvPicPr>
          <p:nvPr/>
        </p:nvPicPr>
        <p:blipFill rotWithShape="1">
          <a:blip r:embed="rId6"/>
          <a:srcRect r="61" b="4"/>
          <a:stretch/>
        </p:blipFill>
        <p:spPr>
          <a:xfrm>
            <a:off x="8960880" y="1154287"/>
            <a:ext cx="1952033" cy="1953149"/>
          </a:xfrm>
          <a:custGeom>
            <a:avLst/>
            <a:gdLst/>
            <a:ahLst/>
            <a:cxnLst/>
            <a:rect l="l" t="t" r="r" b="b"/>
            <a:pathLst>
              <a:path w="2442835" h="2360651">
                <a:moveTo>
                  <a:pt x="1044862" y="0"/>
                </a:moveTo>
                <a:cubicBezTo>
                  <a:pt x="1215179" y="0"/>
                  <a:pt x="1387802" y="34124"/>
                  <a:pt x="1557753" y="101453"/>
                </a:cubicBezTo>
                <a:cubicBezTo>
                  <a:pt x="1723247" y="166898"/>
                  <a:pt x="1880773" y="263283"/>
                  <a:pt x="2013399" y="380154"/>
                </a:cubicBezTo>
                <a:cubicBezTo>
                  <a:pt x="2148332" y="499020"/>
                  <a:pt x="2254380" y="634272"/>
                  <a:pt x="2328556" y="782032"/>
                </a:cubicBezTo>
                <a:cubicBezTo>
                  <a:pt x="2404358" y="933080"/>
                  <a:pt x="2442835" y="1090436"/>
                  <a:pt x="2442835" y="1249731"/>
                </a:cubicBezTo>
                <a:cubicBezTo>
                  <a:pt x="2442835" y="1410160"/>
                  <a:pt x="2381449" y="1503850"/>
                  <a:pt x="2253698" y="1684008"/>
                </a:cubicBezTo>
                <a:cubicBezTo>
                  <a:pt x="2222875" y="1727458"/>
                  <a:pt x="2191002" y="1772416"/>
                  <a:pt x="2158397" y="1821849"/>
                </a:cubicBezTo>
                <a:cubicBezTo>
                  <a:pt x="1909237" y="2199522"/>
                  <a:pt x="1641784" y="2360651"/>
                  <a:pt x="1264141" y="2360651"/>
                </a:cubicBezTo>
                <a:cubicBezTo>
                  <a:pt x="1016293" y="2360651"/>
                  <a:pt x="834443" y="2229387"/>
                  <a:pt x="585284" y="2029176"/>
                </a:cubicBezTo>
                <a:cubicBezTo>
                  <a:pt x="557449" y="2006805"/>
                  <a:pt x="529613" y="1984702"/>
                  <a:pt x="502667" y="1963355"/>
                </a:cubicBezTo>
                <a:cubicBezTo>
                  <a:pt x="356623" y="1847509"/>
                  <a:pt x="218702" y="1738077"/>
                  <a:pt x="126912" y="1619265"/>
                </a:cubicBezTo>
                <a:cubicBezTo>
                  <a:pt x="39159" y="1505683"/>
                  <a:pt x="0" y="1391724"/>
                  <a:pt x="0" y="1249731"/>
                </a:cubicBezTo>
                <a:cubicBezTo>
                  <a:pt x="0" y="893836"/>
                  <a:pt x="101173" y="573842"/>
                  <a:pt x="284911" y="348672"/>
                </a:cubicBezTo>
                <a:cubicBezTo>
                  <a:pt x="374812" y="238539"/>
                  <a:pt x="482643" y="152935"/>
                  <a:pt x="605414" y="94284"/>
                </a:cubicBezTo>
                <a:cubicBezTo>
                  <a:pt x="736415" y="31752"/>
                  <a:pt x="884243" y="0"/>
                  <a:pt x="1044862" y="0"/>
                </a:cubicBezTo>
                <a:close/>
              </a:path>
            </a:pathLst>
          </a:custGeom>
        </p:spPr>
      </p:pic>
      <p:sp>
        <p:nvSpPr>
          <p:cNvPr id="3" name="Content Placeholder 2">
            <a:extLst>
              <a:ext uri="{FF2B5EF4-FFF2-40B4-BE49-F238E27FC236}">
                <a16:creationId xmlns:a16="http://schemas.microsoft.com/office/drawing/2014/main" id="{6C4382A2-CDD9-4C06-9F32-4A188B8CA226}"/>
              </a:ext>
            </a:extLst>
          </p:cNvPr>
          <p:cNvSpPr>
            <a:spLocks noGrp="1"/>
          </p:cNvSpPr>
          <p:nvPr>
            <p:ph idx="1"/>
          </p:nvPr>
        </p:nvSpPr>
        <p:spPr>
          <a:xfrm>
            <a:off x="1920874" y="4412974"/>
            <a:ext cx="8932863" cy="1677725"/>
          </a:xfrm>
        </p:spPr>
        <p:txBody>
          <a:bodyPr>
            <a:normAutofit/>
          </a:bodyPr>
          <a:lstStyle/>
          <a:p>
            <a:pPr marL="285750" indent="-285750" algn="ctr">
              <a:buFont typeface="Arial" panose="020B0604020202020204" pitchFamily="34" charset="0"/>
              <a:buChar char="•"/>
            </a:pPr>
            <a:r>
              <a:rPr lang="en-US" dirty="0"/>
              <a:t>80s songs were shorter?</a:t>
            </a:r>
            <a:endParaRPr lang="en-US"/>
          </a:p>
          <a:p>
            <a:pPr marL="285750" indent="-285750" algn="ctr">
              <a:buFont typeface="Arial" panose="020B0604020202020204" pitchFamily="34" charset="0"/>
              <a:buChar char="•"/>
            </a:pPr>
            <a:r>
              <a:rPr lang="en-US" dirty="0"/>
              <a:t>21s songs have cursing…</a:t>
            </a:r>
            <a:endParaRPr lang="en-US"/>
          </a:p>
          <a:p>
            <a:pPr marL="285750" indent="-285750" algn="ctr">
              <a:buFont typeface="Arial" panose="020B0604020202020204" pitchFamily="34" charset="0"/>
              <a:buChar char="•"/>
            </a:pPr>
            <a:r>
              <a:rPr lang="en-US" dirty="0"/>
              <a:t>They both like ‘Like’</a:t>
            </a:r>
            <a:endParaRPr lang="en-US"/>
          </a:p>
        </p:txBody>
      </p:sp>
    </p:spTree>
    <p:extLst>
      <p:ext uri="{BB962C8B-B14F-4D97-AF65-F5344CB8AC3E}">
        <p14:creationId xmlns:p14="http://schemas.microsoft.com/office/powerpoint/2010/main" val="703594439"/>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412B24"/>
      </a:dk2>
      <a:lt2>
        <a:srgbClr val="E8E2E8"/>
      </a:lt2>
      <a:accent1>
        <a:srgbClr val="4DB748"/>
      </a:accent1>
      <a:accent2>
        <a:srgbClr val="72B13B"/>
      </a:accent2>
      <a:accent3>
        <a:srgbClr val="9BA842"/>
      </a:accent3>
      <a:accent4>
        <a:srgbClr val="B18E3B"/>
      </a:accent4>
      <a:accent5>
        <a:srgbClr val="C36E4D"/>
      </a:accent5>
      <a:accent6>
        <a:srgbClr val="B13B4A"/>
      </a:accent6>
      <a:hlink>
        <a:srgbClr val="B4723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418</Words>
  <Application>Microsoft Office PowerPoint</Application>
  <PresentationFormat>Widescreen</PresentationFormat>
  <Paragraphs>26</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Meiryo</vt:lpstr>
      <vt:lpstr>Arial</vt:lpstr>
      <vt:lpstr>Calibri</vt:lpstr>
      <vt:lpstr>Corbel</vt:lpstr>
      <vt:lpstr>SketchLinesVTI</vt:lpstr>
      <vt:lpstr>Top Songs of 2021s and 80s</vt:lpstr>
      <vt:lpstr>Top Songs from two Generations</vt:lpstr>
      <vt:lpstr>What’s a Generation Gap?</vt:lpstr>
      <vt:lpstr>What does this dashboard teach us about your 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Songs of 2021s and 80s</dc:title>
  <dc:creator>Jeffrey Jorgensen</dc:creator>
  <cp:lastModifiedBy>Jeffrey Jorgensen</cp:lastModifiedBy>
  <cp:revision>8</cp:revision>
  <dcterms:created xsi:type="dcterms:W3CDTF">2022-03-12T18:55:45Z</dcterms:created>
  <dcterms:modified xsi:type="dcterms:W3CDTF">2022-03-14T22:43:27Z</dcterms:modified>
</cp:coreProperties>
</file>