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21"/>
  </p:notesMasterIdLst>
  <p:sldIdLst>
    <p:sldId id="295" r:id="rId2"/>
    <p:sldId id="277" r:id="rId3"/>
    <p:sldId id="289" r:id="rId4"/>
    <p:sldId id="288" r:id="rId5"/>
    <p:sldId id="287" r:id="rId6"/>
    <p:sldId id="258" r:id="rId7"/>
    <p:sldId id="286" r:id="rId8"/>
    <p:sldId id="259" r:id="rId9"/>
    <p:sldId id="260" r:id="rId10"/>
    <p:sldId id="264" r:id="rId11"/>
    <p:sldId id="266" r:id="rId12"/>
    <p:sldId id="265" r:id="rId13"/>
    <p:sldId id="290" r:id="rId14"/>
    <p:sldId id="291" r:id="rId15"/>
    <p:sldId id="292" r:id="rId16"/>
    <p:sldId id="304" r:id="rId17"/>
    <p:sldId id="269" r:id="rId18"/>
    <p:sldId id="293" r:id="rId19"/>
    <p:sldId id="296" r:id="rId20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354"/>
    <a:srgbClr val="C62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27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E9F3AA0E-C7F6-3447-B4D5-D170D769CBE0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E0BA447-D21D-3548-A58D-BFB678B65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how the knight moves</a:t>
            </a:r>
            <a:r>
              <a:rPr lang="en-US" baseline="0" dirty="0" smtClean="0"/>
              <a:t> just in case the audience can’t recall.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BA447-D21D-3548-A58D-BFB678B654A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EC6E852-EC4B-414A-8EF8-CFA8ECC40AB2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E4948A71-B684-4F89-9EB8-BF58C7C50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  <p:sldLayoutId id="2147484224" r:id="rId12"/>
    <p:sldLayoutId id="2147484225" r:id="rId13"/>
    <p:sldLayoutId id="2147484226" r:id="rId14"/>
    <p:sldLayoutId id="2147484227" r:id="rId15"/>
    <p:sldLayoutId id="2147484228" r:id="rId16"/>
    <p:sldLayoutId id="2147484229" r:id="rId17"/>
    <p:sldLayoutId id="2147484230" r:id="rId18"/>
    <p:sldLayoutId id="2147484231" r:id="rId19"/>
    <p:sldLayoutId id="2147484232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1447800" y="381000"/>
            <a:ext cx="6172200" cy="6126070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1295400" y="2505456"/>
            <a:ext cx="6477000" cy="1914144"/>
          </a:xfrm>
          <a:prstGeom prst="rect">
            <a:avLst/>
          </a:prstGeom>
        </p:spPr>
        <p:txBody>
          <a:bodyPr vert="horz" wrap="square" lIns="45720" tIns="0" rIns="4572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Mathematics of Chessboard Puzzles</a:t>
            </a:r>
            <a:endParaRPr kumimoji="0" lang="en-US" sz="6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04018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his </a:t>
            </a:r>
            <a:r>
              <a:rPr lang="en-US" sz="2800" dirty="0" smtClean="0"/>
              <a:t>October, </a:t>
            </a:r>
            <a:r>
              <a:rPr lang="en-US" sz="2800" dirty="0"/>
              <a:t>1967 column in </a:t>
            </a:r>
            <a:r>
              <a:rPr lang="en-US" sz="2800" dirty="0" smtClean="0"/>
              <a:t>Scientific American, Martin </a:t>
            </a:r>
            <a:r>
              <a:rPr lang="en-US" sz="2800" dirty="0"/>
              <a:t>Gardner discusses the knight’s tour on rectangular boards </a:t>
            </a:r>
            <a:r>
              <a:rPr lang="en-US" sz="2800" dirty="0" smtClean="0"/>
              <a:t>and other </a:t>
            </a:r>
            <a:r>
              <a:rPr lang="en-US" sz="2800" dirty="0"/>
              <a:t>mathematical problems involving the </a:t>
            </a:r>
            <a:r>
              <a:rPr lang="en-US" sz="2800" dirty="0" smtClean="0"/>
              <a:t>knight.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4800600" cy="333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620065" cy="376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Rectangular Chessboard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670" b="-38670"/>
          <a:stretch>
            <a:fillRect/>
          </a:stretch>
        </p:blipFill>
        <p:spPr>
          <a:xfrm>
            <a:off x="1447800" y="609600"/>
            <a:ext cx="6553200" cy="3634344"/>
          </a:xfrm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3581400" cy="300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4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The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1991, Allen </a:t>
            </a:r>
            <a:r>
              <a:rPr lang="en-US" dirty="0" err="1" smtClean="0"/>
              <a:t>Schwenk</a:t>
            </a:r>
            <a:r>
              <a:rPr lang="en-US" dirty="0" smtClean="0"/>
              <a:t> completely determined which rectangular chessboards have a closed knight’s tour.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m</a:t>
            </a:r>
            <a:r>
              <a:rPr lang="en-US" dirty="0" smtClean="0"/>
              <a:t> × </a:t>
            </a:r>
            <a:r>
              <a:rPr lang="en-US" i="1" dirty="0" smtClean="0"/>
              <a:t>n</a:t>
            </a:r>
            <a:r>
              <a:rPr lang="en-US" dirty="0" smtClean="0"/>
              <a:t> chessboard with </a:t>
            </a:r>
            <a:r>
              <a:rPr lang="en-US" i="1" dirty="0" smtClean="0"/>
              <a:t>m</a:t>
            </a:r>
            <a:r>
              <a:rPr lang="en-US" dirty="0" smtClean="0"/>
              <a:t> &lt; </a:t>
            </a:r>
            <a:r>
              <a:rPr lang="en-US" i="1" dirty="0" smtClean="0"/>
              <a:t>n</a:t>
            </a:r>
            <a:r>
              <a:rPr lang="en-US" dirty="0" smtClean="0"/>
              <a:t> has a closed knight’s tour unless one or more of the following three conditions hold:</a:t>
            </a:r>
          </a:p>
          <a:p>
            <a:pPr lvl="1"/>
            <a:r>
              <a:rPr lang="en-US" dirty="0" smtClean="0"/>
              <a:t>(a) </a:t>
            </a:r>
            <a:r>
              <a:rPr lang="en-US" i="1" dirty="0" smtClean="0"/>
              <a:t>m</a:t>
            </a:r>
            <a:r>
              <a:rPr lang="en-US" dirty="0" smtClean="0"/>
              <a:t> and </a:t>
            </a:r>
            <a:r>
              <a:rPr lang="en-US" i="1" dirty="0" smtClean="0"/>
              <a:t>n</a:t>
            </a:r>
            <a:r>
              <a:rPr lang="en-US" dirty="0" smtClean="0"/>
              <a:t> are both odd;</a:t>
            </a:r>
          </a:p>
          <a:p>
            <a:pPr lvl="1"/>
            <a:r>
              <a:rPr lang="pl-PL" dirty="0" smtClean="0"/>
              <a:t>(b) </a:t>
            </a:r>
            <a:r>
              <a:rPr lang="pl-PL" i="1" dirty="0" smtClean="0"/>
              <a:t>m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1, 2</a:t>
            </a:r>
            <a:r>
              <a:rPr lang="en-US" dirty="0" smtClean="0"/>
              <a:t> or</a:t>
            </a:r>
            <a:r>
              <a:rPr lang="pl-PL" dirty="0" smtClean="0"/>
              <a:t> 4 ;</a:t>
            </a:r>
          </a:p>
          <a:p>
            <a:pPr lvl="1"/>
            <a:r>
              <a:rPr lang="en-US" dirty="0" smtClean="0"/>
              <a:t>(c) </a:t>
            </a:r>
            <a:r>
              <a:rPr lang="en-US" i="1" dirty="0" smtClean="0"/>
              <a:t>m</a:t>
            </a:r>
            <a:r>
              <a:rPr lang="en-US" dirty="0" smtClean="0"/>
              <a:t> = 3 and </a:t>
            </a:r>
            <a:r>
              <a:rPr lang="en-US" i="1" dirty="0" smtClean="0"/>
              <a:t>n</a:t>
            </a:r>
            <a:r>
              <a:rPr lang="en-US" dirty="0" smtClean="0"/>
              <a:t> = 4, 6 or 8.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657600"/>
            <a:ext cx="2027525" cy="287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9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 (a): </a:t>
            </a:r>
            <a:r>
              <a:rPr lang="en-US" i="1" dirty="0" err="1" smtClean="0"/>
              <a:t>m</a:t>
            </a:r>
            <a:r>
              <a:rPr lang="en-US" dirty="0" smtClean="0"/>
              <a:t> and </a:t>
            </a:r>
            <a:r>
              <a:rPr lang="en-US" i="1" dirty="0" err="1" smtClean="0"/>
              <a:t>n</a:t>
            </a:r>
            <a:r>
              <a:rPr lang="en-US" dirty="0" smtClean="0"/>
              <a:t> are both odd.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ecall that a legal move for a knight whose initial position is a white square will always result in an ending position on a black square and vice-versa.</a:t>
            </a:r>
          </a:p>
          <a:p>
            <a:r>
              <a:rPr lang="en-US" sz="2800" dirty="0" smtClean="0"/>
              <a:t>Hence, every tour representing the legal moves of a knight alternates between black and white squares.</a:t>
            </a:r>
          </a:p>
          <a:p>
            <a:pP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9248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(a): </a:t>
            </a:r>
            <a:r>
              <a:rPr lang="en-US" i="1" dirty="0" err="1" smtClean="0"/>
              <a:t>m</a:t>
            </a:r>
            <a:r>
              <a:rPr lang="en-US" dirty="0" smtClean="0"/>
              <a:t> and </a:t>
            </a:r>
            <a:r>
              <a:rPr lang="en-US" i="1" dirty="0" err="1" smtClean="0"/>
              <a:t>n</a:t>
            </a:r>
            <a:r>
              <a:rPr lang="en-US" dirty="0" smtClean="0"/>
              <a:t> are both odd.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63738"/>
            <a:ext cx="7313613" cy="4056062"/>
          </a:xfrm>
        </p:spPr>
        <p:txBody>
          <a:bodyPr>
            <a:noAutofit/>
          </a:bodyPr>
          <a:lstStyle/>
          <a:p>
            <a:r>
              <a:rPr lang="en-US" sz="2800" dirty="0" smtClean="0"/>
              <a:t>Suppose </a:t>
            </a:r>
            <a:r>
              <a:rPr lang="en-US" sz="2800" i="1" dirty="0" smtClean="0"/>
              <a:t>m </a:t>
            </a:r>
            <a:r>
              <a:rPr lang="en-US" sz="2800" dirty="0" smtClean="0"/>
              <a:t>and </a:t>
            </a:r>
            <a:r>
              <a:rPr lang="en-US" sz="2800" i="1" dirty="0" smtClean="0"/>
              <a:t>n</a:t>
            </a:r>
            <a:r>
              <a:rPr lang="en-US" sz="2800" dirty="0" smtClean="0"/>
              <a:t> are both odd.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here will exist an odd number of squares on the board.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The number of black squares will not equal the number of white squares. 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No closed tour can exist.</a:t>
            </a:r>
          </a:p>
          <a:p>
            <a:pPr lvl="1">
              <a:buNone/>
            </a:pPr>
            <a:endParaRPr lang="en-US" sz="2400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</a:t>
            </a:r>
            <a:r>
              <a:rPr lang="en-US" dirty="0" err="1" smtClean="0"/>
              <a:t>b</a:t>
            </a:r>
            <a:r>
              <a:rPr lang="en-US" dirty="0" smtClean="0"/>
              <a:t>): </a:t>
            </a:r>
            <a:r>
              <a:rPr lang="pl-PL" i="1" dirty="0" smtClean="0"/>
              <a:t>m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1, 2</a:t>
            </a:r>
            <a:r>
              <a:rPr lang="en-US" dirty="0" smtClean="0"/>
              <a:t> or</a:t>
            </a:r>
            <a:r>
              <a:rPr lang="pl-PL" dirty="0" smtClean="0"/>
              <a:t> 4.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</a:t>
            </a:r>
            <a:r>
              <a:rPr lang="en-US" sz="2800" i="1" dirty="0" err="1" smtClean="0"/>
              <a:t>m</a:t>
            </a:r>
            <a:r>
              <a:rPr lang="en-US" sz="2800" i="1" dirty="0" smtClean="0"/>
              <a:t> </a:t>
            </a:r>
            <a:r>
              <a:rPr lang="en-US" sz="2800" dirty="0" smtClean="0"/>
              <a:t>= 1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dirty="0" smtClean="0"/>
              <a:t>Suppose </a:t>
            </a:r>
            <a:r>
              <a:rPr lang="en-US" sz="2800" i="1" dirty="0" err="1" smtClean="0"/>
              <a:t>m</a:t>
            </a:r>
            <a:r>
              <a:rPr lang="en-US" sz="2800" i="1" dirty="0" smtClean="0"/>
              <a:t> </a:t>
            </a:r>
            <a:r>
              <a:rPr lang="en-US" sz="2800" dirty="0" smtClean="0"/>
              <a:t>= 2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72148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5181600" cy="138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</a:t>
            </a:r>
            <a:r>
              <a:rPr lang="en-US" dirty="0" err="1" smtClean="0"/>
              <a:t>b</a:t>
            </a:r>
            <a:r>
              <a:rPr lang="en-US" dirty="0" smtClean="0"/>
              <a:t>): </a:t>
            </a:r>
            <a:r>
              <a:rPr lang="pl-PL" i="1" dirty="0" smtClean="0"/>
              <a:t>m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1, 2</a:t>
            </a:r>
            <a:r>
              <a:rPr lang="en-US" dirty="0" smtClean="0"/>
              <a:t> or</a:t>
            </a:r>
            <a:r>
              <a:rPr lang="pl-PL" dirty="0" smtClean="0"/>
              <a:t> 4.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3613" cy="1676400"/>
          </a:xfrm>
        </p:spPr>
        <p:txBody>
          <a:bodyPr/>
          <a:lstStyle/>
          <a:p>
            <a:r>
              <a:rPr lang="en-US" dirty="0" smtClean="0"/>
              <a:t>For 4 × </a:t>
            </a:r>
            <a:r>
              <a:rPr lang="en-US" i="1" dirty="0" smtClean="0"/>
              <a:t>n</a:t>
            </a:r>
            <a:r>
              <a:rPr lang="en-US" dirty="0" smtClean="0"/>
              <a:t> boards we require a more complex coloring of the board than the traditional black and white coloring.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90873"/>
              </p:ext>
            </p:extLst>
          </p:nvPr>
        </p:nvGraphicFramePr>
        <p:xfrm>
          <a:off x="1371600" y="2971800"/>
          <a:ext cx="6629400" cy="2743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  <a:gridCol w="828675"/>
              </a:tblGrid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7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(</a:t>
            </a:r>
            <a:r>
              <a:rPr lang="en-US" dirty="0" err="1" smtClean="0"/>
              <a:t>b</a:t>
            </a:r>
            <a:r>
              <a:rPr lang="en-US" dirty="0" smtClean="0"/>
              <a:t>): </a:t>
            </a:r>
            <a:r>
              <a:rPr lang="pl-PL" i="1" dirty="0" smtClean="0"/>
              <a:t>m</a:t>
            </a:r>
            <a:r>
              <a:rPr lang="pl-PL" dirty="0" smtClean="0"/>
              <a:t> </a:t>
            </a:r>
            <a:r>
              <a:rPr lang="en-US" dirty="0" smtClean="0"/>
              <a:t>= </a:t>
            </a:r>
            <a:r>
              <a:rPr lang="pl-PL" dirty="0" smtClean="0"/>
              <a:t>1, 2</a:t>
            </a:r>
            <a:r>
              <a:rPr lang="en-US" dirty="0" smtClean="0"/>
              <a:t> or</a:t>
            </a:r>
            <a:r>
              <a:rPr lang="pl-PL" dirty="0" smtClean="0"/>
              <a:t> 4.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1447800"/>
            <a:ext cx="6553200" cy="182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Note that a knight must move from a brown square to a black square. Likewise, a knight must move from a white square to a green square.  Two closed cycles are now forced to exist and no closed tour exists for the 4×</a:t>
            </a:r>
            <a:r>
              <a:rPr lang="en-US" i="1" dirty="0" smtClean="0"/>
              <a:t>n</a:t>
            </a:r>
            <a:r>
              <a:rPr lang="en-US" dirty="0" smtClean="0"/>
              <a:t> board.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12743"/>
              </p:ext>
            </p:extLst>
          </p:nvPr>
        </p:nvGraphicFramePr>
        <p:xfrm>
          <a:off x="1066800" y="3267241"/>
          <a:ext cx="5562600" cy="2362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  <a:gridCol w="695325"/>
              </a:tblGrid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A500A"/>
                    </a:solidFill>
                  </a:tcPr>
                </a:tc>
              </a:tr>
            </a:tbl>
          </a:graphicData>
        </a:graphic>
      </p:graphicFrame>
      <p:sp>
        <p:nvSpPr>
          <p:cNvPr id="2" name="AutoShape 2" descr="data:image/jpeg;base64,/9j/4AAQSkZJRgABAQAAAQABAAD/2wCEAAkGBhQSERQUEhQWFBUVFRgWGBcYGRUVGBgVFBcVFBgcGhUYHSYeFxolHBQUHy8gIycpLCwsFx4xNTAqNSYrLCkBCQoKDgwOGg8PGikkHxwsKSwpLCksLCwpKSksLCksKSwpKSwsKSwpKSkpKSwpLCwpKSkpKSwsKSwpLCkpKSwpKf/AABEIAK4AigMBIgACEQEDEQH/xAAcAAACAgMBAQAAAAAAAAAAAAADBAUGAQIHAAj/xAA5EAABAwIDBQYFAwMEAwAAAAABAAIRAyEEMUEFElFhkQYTInGBoTJSscHwFELRB3LhI2KC8TOSov/EABoBAAIDAQEAAAAAAAAAAAAAAAECAwQFAAb/xAAlEQACAgEEAgICAwAAAAAAAAAAAQIRAxIhMUEEURMiBfAyUmH/2gAMAwEAAhEDEQA/AOeELwRWsmy93BUdkQKhVh1kfENMytKGHvKkHVBqEre41bCFGvCaDwY0Xv04nJErYeRZK2jqNX1XC5NkakJi+aWc2RAPVaNquYRqEKFokMQ0AcEGpTDmEOEcCpjZ/Z7EYlk0qTnDQxAPqU6OwmMDSHYd5GkEG+uuVkm51FZ2XusP+rYaHidABmbel1N4JzXtlogcT9bZIW2eyuIbVb/ovLQ1sW0iDb+6U5hNlVKdMB9NzJvlb0Ishl3VlzxtphS5osBvEanLot6rz3TSLS4i1rBCDALuPoLlGdjmgABlhxvmqxpVdUrEYJRaeEcf2lGpYtxc0WAkZBaYqud51zElEe53WyC0sA4EEwL6kJ14ufEM+IUSJWYXAljb5ZTwFq6oUUrSo2y0Dz4HD1TPmnw8GOKj6NO3qmKBhc0GxjvodOqwwue6JAnjl1QXCZPBXHsH2C/XkVHlzKDXHeIsXFseESOrtEtB52Ntg9gHYl4a2sywlzmtc8MmDBJhutrmc8l0DZX9O8Lhrvms4fOGhg1ncFj6yrNRpsoMDKTWsaMtB/k80rVcX3cbcBklk1FDxhexl202tgMaTb0A+yYw+0CcxH57pZsaIrAovkZP8SSHX1QRcSOvskMRseg8EboAcIIFgfTKRYymAUGoYP5opNd8kelrg5pt7slUoP0LP2umx5Hmoo4Zo+J45RddK2hjGumnVAcx5IvxOXkeaom2NjOpv3WglomDlIJUE4Vui/hzSf1k6EadSk0zDnEX4LLsU3SmPW6GME6YtPmFsMKBm9o91EWfpfsPg8SXPDd1oB5clg453LoFth+5Yd7fJN7BvJY36PF/QIi1G/4so1cXQ3SQna7bladzZaKMEToNsiQmKdOAsOFkADfZrszUxtcUaZifjcf2MES7meA1X0Jg8EzD0GUqQhjGwB5an6+ZVI/pBgAyhVq2LnPieTQIHUuXQqokT+cf4QHRFiXEkxA625rD3cF4PEGBYaLQqlORfxxpBWN/OSKxllpSRguigtm7RC0rGyyHoTn8VIKkRONo72fn5FV7tXRBosdMFro9HSfsrTiyNFD47BPqUnBm6S0gkHUCcuaC3tEj2al6KPgqXjHKfogGi7geicOOqC0gROQF0F2Nec3lRF1a7vYGMO7gUT9K/wCU9FvhXkkySfCV7e5lAZObbWxUaz7rffstKrLrBMNK0kedaNRUR8JQNRwa0F0kCAJzMJDeV8/pthA55dLhUb+2RukfNxtwy1QlsrOo6d2Z2S3D4ZlIT4RLtZcbnLmYUs55ich0VbwjqkvIc6A6AAYbI/M1Mmid2XOLuHCIzCgU7RPLHpdWIl9znElForR1NRmNxTmZeHOXHKAq3ZerakTocPJEDgqRW2+IE+I8QQPLPNBZ2tcxw+MN+Xwu/wAhSqhHCXovzyEJ1EnX2UHs/bwqwAbm/l5qTbtKXEC5H1K5NMbQ0BqUYNyg4GrFaOIPsmKsn6qPoiKw9fojFfZAm7iyobewobXqi4hxNsoPiH1Ua17NWk+qsPaKmH1qjrXAAuBkB+eqr5wnFzR6pJrcmwtOP2bC08WwZM9yvfqm/IOpWjcJwLY4yvHCf7mpNyZfH+2VjCXMr2Kp2Nk3sijMmJgLfEM8JlXW6ZjRjcSDFLM/l10z+nOyalIOe9m6KjA5uUkZydYg2Ve7M9mO/eJezdBBc29wDMTpMLquLrQw2vFgMo0FvpyXSdkXY/s2kAwSI3tLZkyU5jTDenQoGzRLRvaZfdGxzrek+ySvqTp3LcjmXlReN2RTd8Y3v7suik6RRWsBtCr6bLydMpm1eyFN5adwiPkIgjO4PrdLO7NuLiGOgaNzjlPBXKrsVhykcd0loQqXdsO4wEnWL9XHVdT4JIy7QPZOymMbEbriLkaql7e2xWw2KeKZtDTJExIj0XQaDZKgdr4Pfe4iDxHEJoqlYHbsrGE7VVXnxOvxyE8ip/YeI70nfdBAIz9FG4jYrag3WjcIuLRB9LFSeD2cWUntdEwJN7lSRdsrTjUSubYphtQtILgJgixi2eYUfUMxDY46meZTeLxZcJMAzFuSVGLd8yhlVl7EpUb0GncdbUL24eBWn61/zFY/WP8AnPVAdKa9EbsnaO4xwi5RaOIa5wBAucueigWtcEcTI0VyWPsxo5dqOibBr0qQNvG8TI/j29Srfs5pLgHHgQCbrj+BxbxUYReDN+AvnoF0Tshi31XmDZt73sc/JBIjlzZem0bWiFnFVAGyeCIwoVRu9mmfB0eSJ34XjjgEepg5cgVtmDNxgcszoqyiy+pwrcRrYx9XwssNXaD+SkXithg7umb8nelxuAfmtPTip/DbRpFti1oBjMZ/yh1drUfEXVGgGQbj0+6OlexlmfCiRVHtNDN57QHzBAMjzGsecJDDdoKdSrIv4t0nS+k5FNjZNCtWDoaQRcT5j109k7tHs2zuj3TQ0iHCLeILlF0FZYJ01ybvht4C0wsPFQEWiD6ykhjDuQfUeSc2c2KLnH9x/wABNj3YvkUoFBxzqbXOZDiA469Envs4HqnNs05rvIiJg3tIABSbcKTqOqifJZho08hN1sAwbzrwXpZ8p6ohw/haJbadQtf0x4t/9ggFONbtkCcO35j0TA2WdHeydZhGt+LxH26arNXFHQQryTMN6VwaMYGiOpKuXYBxa47rbGZMCTlHOBKodSsZueP8q69gcfvN3IAJJ8UgGAbC/wBkWqA2dKpvRAJSuDFsvVNOqAQNSgFGKjIBSW18JNJzRwHLK9oUi4TZYqskQdbIONkilRR6exaQHiYDre5J4ydUOrsqhqGj0IPUK1nZ7TOdv+1D4zZ7SBIN+cEc1VcGjRx50+GVfH7GAG9Qc6dIdvDobqR7ObarvmjUad9usy0tNk2dgknwzGZv6/dP4DYxZUa48I+6aKdi58kZKmRm28I4GQPiPumsZiO7oBo0DR9/5U7icJvM4kX8zdUXtBXqNZBBB9okhStaVZVUnlaj6K1jHzJ4uJ8wckpvJl+MdlMxyCGax5dAqprRUoqqByvbybqujINyGiH3o4DogFSk1dAyEKq1GC8WrVPOEZiRYx+QsbO2n3LwbxINuGeqZxFNRVSnY/7THobj79EGgo7NsDtfSq7rGvvAImBmNeeatdHxXtZfN2CxzqTg5uYMz756ZLqvYrty2qNx5AM2j+DooqoJ0SIWtUSM8ko2sXZG31RSSjYbNnu10P3UXj6dwBkRfiCM/ZO1HRASO0ahDS5sWv6i1+vslYVKmFwRiBy+psnXgFR+z3kjecINh9JsnSc0VwBszUsFTO2bh3YBE5/9eWqtrqp3SqZ2ux7QwteYBmJ+YZZZItWqDCWmSZSnACM7hbN3P93sguqB3IALO6qc4OPRs4skJrkYqVWE5npwWN6nxPRBFI8Cte4PApCVKP8AYKvQsSsrVPOmCybKPrYfdcZsHCP+QNvYlabSxJpva8ZA35jX2UhUDXt0c0iYNwQeSBxAVqUEoFDFup1AWu3Tx4c/NPYrZxb/AOM2+R0kf8XZt8rhInDneuCABqlaGTOsdl+3rIFOqSHWDXOiXA5K4ja0iWwbZiF85uLhkSNFNdnu2j8MCDL4NgTcz9Pzik0hO4srz4nW1zGZQ8Rim7safwuXj+qWTXs3SbHN0EI1bt1RMkvd8s7pJkRIhK3Ww8cbatHS6WI1RhigSFzZnbXdglpFNxHiNw0G0u4DISi7S7bChUax0neZvtMeEg8+X3TqLI2i+4/HtYxziYt+WXI+1G1u8rFsSbEmTbiIPwrO0u1VSqZkgGCG2gRPXS6hHg3c4yXGT/CdIAxRfdG34dGjrjkdR5apajkiYi9ORm2HD0z9pRlFNUxoScXaJOsb+gWnec1rhsYC0S0G2aJ+pHyDqVnSjTaNzHJygmkeBWSo7C4u5abEWTzHrTMAU2jR3mkJbYOKzpOzElvlqPRSNUKFxdMseHtzBn8+iBxNug/RKYjDJmg8OAe3JwlbOauOISrhklWwisFWil34dANkPVwsuaeIv5gG/sU7Q2b8Q43RK1KAD8p+8/nmpfBNBAj881W8i1TRt/jIwmmn0N9nqW+wtcJLbEG8tdYiPzMpTtf2XLMKHUiS2k+Q03LARcNdnuGxg5HJO4HEdxWBPwus788pV5OzxUpuYbh7d2dL/CesdVcwzWSBmeZ478fLXXRx7BVd5ocmagkIL8CcPXfSOW8Y65JoNQqiuBDv2jP6BNUm2I/IOaE2nCPTzXHGuAZA3SYiR0/Amu55jqk31g031gfZMx5qlnVSs1vDlcKvgitpzao0ZWdzHH0W2C2plKSwG1N8QR581HYhu48tGht5K4zJLmXSk8VSkJTY2KJZBT03KIBTZVfceaZyddv92o9fspaVC46jqLEXB4EKUweI7xjXZb2fmLfZccEc1abqIVoFxxqaY1uCIPkV7ZDy15pu8geJblB5sg+hWzbrXGHdYKgzYY8w0F7fWN9vkQoc0bgaH4/L8eZf6SGLpSPK6t3ZPHb9IMcbiWc4Fx7fRVktm/GEXY2JLK0DUe4v/PVQeLPTOvZtfk8Cy4dXa3M/1G2XFVtUD4h/9tz6iCq2y4BXUu0ezhicKQbEDeB4OYJHtZcqwJkOB0JHQlaM12eUiwoCy1ZWQoxiJ2wTvBo1qN6fEppuLcBn7KPx9Id613Bs+uSaY4QFFkTZawTjG9R//9k="/>
          <p:cNvSpPr>
            <a:spLocks noChangeAspect="1" noChangeArrowheads="1"/>
          </p:cNvSpPr>
          <p:nvPr/>
        </p:nvSpPr>
        <p:spPr bwMode="auto">
          <a:xfrm>
            <a:off x="63500" y="-801688"/>
            <a:ext cx="13144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FRgWGBcYGRUVGBgVFBcVFBgcGhUYHSYeFxolHBQUHy8gIycpLCwsFx4xNTAqNSYrLCkBCQoKDgwOGg8PGikkHxwsKSwpLCksLCwpKSksLCksKSwpKSwsKSwpKSkpKSwpLCwpKSkpKSwsKSwpLCkpKSwpKf/AABEIAK4AigMBIgACEQEDEQH/xAAcAAACAgMBAQAAAAAAAAAAAAADBAUGAQIHAAj/xAA5EAABAwIDBQYFAwMEAwAAAAABAAIRAyEEMUEFElFhkQYTInGBoTJSscHwFELRB3LhI2KC8TOSov/EABoBAAIDAQEAAAAAAAAAAAAAAAECAwQFAAb/xAAlEQACAgEEAgICAwAAAAAAAAAAAQIRAxIhMUEEURMiBfAyUmH/2gAMAwEAAhEDEQA/AOeELwRWsmy93BUdkQKhVh1kfENMytKGHvKkHVBqEre41bCFGvCaDwY0Xv04nJErYeRZK2jqNX1XC5NkakJi+aWc2RAPVaNquYRqEKFokMQ0AcEGpTDmEOEcCpjZ/Z7EYlk0qTnDQxAPqU6OwmMDSHYd5GkEG+uuVkm51FZ2XusP+rYaHidABmbel1N4JzXtlogcT9bZIW2eyuIbVb/ovLQ1sW0iDb+6U5hNlVKdMB9NzJvlb0Ishl3VlzxtphS5osBvEanLot6rz3TSLS4i1rBCDALuPoLlGdjmgABlhxvmqxpVdUrEYJRaeEcf2lGpYtxc0WAkZBaYqud51zElEe53WyC0sA4EEwL6kJ14ufEM+IUSJWYXAljb5ZTwFq6oUUrSo2y0Dz4HD1TPmnw8GOKj6NO3qmKBhc0GxjvodOqwwue6JAnjl1QXCZPBXHsH2C/XkVHlzKDXHeIsXFseESOrtEtB52Ntg9gHYl4a2sywlzmtc8MmDBJhutrmc8l0DZX9O8Lhrvms4fOGhg1ncFj6yrNRpsoMDKTWsaMtB/k80rVcX3cbcBklk1FDxhexl202tgMaTb0A+yYw+0CcxH57pZsaIrAovkZP8SSHX1QRcSOvskMRseg8EboAcIIFgfTKRYymAUGoYP5opNd8kelrg5pt7slUoP0LP2umx5Hmoo4Zo+J45RddK2hjGumnVAcx5IvxOXkeaom2NjOpv3WglomDlIJUE4Vui/hzSf1k6EadSk0zDnEX4LLsU3SmPW6GME6YtPmFsMKBm9o91EWfpfsPg8SXPDd1oB5clg453LoFth+5Yd7fJN7BvJY36PF/QIi1G/4so1cXQ3SQna7bladzZaKMEToNsiQmKdOAsOFkADfZrszUxtcUaZifjcf2MES7meA1X0Jg8EzD0GUqQhjGwB5an6+ZVI/pBgAyhVq2LnPieTQIHUuXQqokT+cf4QHRFiXEkxA625rD3cF4PEGBYaLQqlORfxxpBWN/OSKxllpSRguigtm7RC0rGyyHoTn8VIKkRONo72fn5FV7tXRBosdMFro9HSfsrTiyNFD47BPqUnBm6S0gkHUCcuaC3tEj2al6KPgqXjHKfogGi7geicOOqC0gROQF0F2Nec3lRF1a7vYGMO7gUT9K/wCU9FvhXkkySfCV7e5lAZObbWxUaz7rffstKrLrBMNK0kedaNRUR8JQNRwa0F0kCAJzMJDeV8/pthA55dLhUb+2RukfNxtwy1QlsrOo6d2Z2S3D4ZlIT4RLtZcbnLmYUs55ich0VbwjqkvIc6A6AAYbI/M1Mmid2XOLuHCIzCgU7RPLHpdWIl9znElForR1NRmNxTmZeHOXHKAq3ZerakTocPJEDgqRW2+IE+I8QQPLPNBZ2tcxw+MN+Xwu/wAhSqhHCXovzyEJ1EnX2UHs/bwqwAbm/l5qTbtKXEC5H1K5NMbQ0BqUYNyg4GrFaOIPsmKsn6qPoiKw9fojFfZAm7iyobewobXqi4hxNsoPiH1Ua17NWk+qsPaKmH1qjrXAAuBkB+eqr5wnFzR6pJrcmwtOP2bC08WwZM9yvfqm/IOpWjcJwLY4yvHCf7mpNyZfH+2VjCXMr2Kp2Nk3sijMmJgLfEM8JlXW6ZjRjcSDFLM/l10z+nOyalIOe9m6KjA5uUkZydYg2Ve7M9mO/eJezdBBc29wDMTpMLquLrQw2vFgMo0FvpyXSdkXY/s2kAwSI3tLZkyU5jTDenQoGzRLRvaZfdGxzrek+ySvqTp3LcjmXlReN2RTd8Y3v7suik6RRWsBtCr6bLydMpm1eyFN5adwiPkIgjO4PrdLO7NuLiGOgaNzjlPBXKrsVhykcd0loQqXdsO4wEnWL9XHVdT4JIy7QPZOymMbEbriLkaql7e2xWw2KeKZtDTJExIj0XQaDZKgdr4Pfe4iDxHEJoqlYHbsrGE7VVXnxOvxyE8ip/YeI70nfdBAIz9FG4jYrag3WjcIuLRB9LFSeD2cWUntdEwJN7lSRdsrTjUSubYphtQtILgJgixi2eYUfUMxDY46meZTeLxZcJMAzFuSVGLd8yhlVl7EpUb0GncdbUL24eBWn61/zFY/WP8AnPVAdKa9EbsnaO4xwi5RaOIa5wBAucueigWtcEcTI0VyWPsxo5dqOibBr0qQNvG8TI/j29Srfs5pLgHHgQCbrj+BxbxUYReDN+AvnoF0Tshi31XmDZt73sc/JBIjlzZem0bWiFnFVAGyeCIwoVRu9mmfB0eSJ34XjjgEepg5cgVtmDNxgcszoqyiy+pwrcRrYx9XwssNXaD+SkXithg7umb8nelxuAfmtPTip/DbRpFti1oBjMZ/yh1drUfEXVGgGQbj0+6OlexlmfCiRVHtNDN57QHzBAMjzGsecJDDdoKdSrIv4t0nS+k5FNjZNCtWDoaQRcT5j109k7tHs2zuj3TQ0iHCLeILlF0FZYJ01ybvht4C0wsPFQEWiD6ykhjDuQfUeSc2c2KLnH9x/wABNj3YvkUoFBxzqbXOZDiA469Envs4HqnNs05rvIiJg3tIABSbcKTqOqifJZho08hN1sAwbzrwXpZ8p6ohw/haJbadQtf0x4t/9ggFONbtkCcO35j0TA2WdHeydZhGt+LxH26arNXFHQQryTMN6VwaMYGiOpKuXYBxa47rbGZMCTlHOBKodSsZueP8q69gcfvN3IAJJ8UgGAbC/wBkWqA2dKpvRAJSuDFsvVNOqAQNSgFGKjIBSW18JNJzRwHLK9oUi4TZYqskQdbIONkilRR6exaQHiYDre5J4ydUOrsqhqGj0IPUK1nZ7TOdv+1D4zZ7SBIN+cEc1VcGjRx50+GVfH7GAG9Qc6dIdvDobqR7ObarvmjUad9usy0tNk2dgknwzGZv6/dP4DYxZUa48I+6aKdi58kZKmRm28I4GQPiPumsZiO7oBo0DR9/5U7icJvM4kX8zdUXtBXqNZBBB9okhStaVZVUnlaj6K1jHzJ4uJ8wckpvJl+MdlMxyCGax5dAqprRUoqqByvbybqujINyGiH3o4DogFSk1dAyEKq1GC8WrVPOEZiRYx+QsbO2n3LwbxINuGeqZxFNRVSnY/7THobj79EGgo7NsDtfSq7rGvvAImBmNeeatdHxXtZfN2CxzqTg5uYMz756ZLqvYrty2qNx5AM2j+DooqoJ0SIWtUSM8ko2sXZG31RSSjYbNnu10P3UXj6dwBkRfiCM/ZO1HRASO0ahDS5sWv6i1+vslYVKmFwRiBy+psnXgFR+z3kjecINh9JsnSc0VwBszUsFTO2bh3YBE5/9eWqtrqp3SqZ2ux7QwteYBmJ+YZZZItWqDCWmSZSnACM7hbN3P93sguqB3IALO6qc4OPRs4skJrkYqVWE5npwWN6nxPRBFI8Cte4PApCVKP8AYKvQsSsrVPOmCybKPrYfdcZsHCP+QNvYlabSxJpva8ZA35jX2UhUDXt0c0iYNwQeSBxAVqUEoFDFup1AWu3Tx4c/NPYrZxb/AOM2+R0kf8XZt8rhInDneuCABqlaGTOsdl+3rIFOqSHWDXOiXA5K4ja0iWwbZiF85uLhkSNFNdnu2j8MCDL4NgTcz9Pzik0hO4srz4nW1zGZQ8Rim7safwuXj+qWTXs3SbHN0EI1bt1RMkvd8s7pJkRIhK3Ww8cbatHS6WI1RhigSFzZnbXdglpFNxHiNw0G0u4DISi7S7bChUax0neZvtMeEg8+X3TqLI2i+4/HtYxziYt+WXI+1G1u8rFsSbEmTbiIPwrO0u1VSqZkgGCG2gRPXS6hHg3c4yXGT/CdIAxRfdG34dGjrjkdR5apajkiYi9ORm2HD0z9pRlFNUxoScXaJOsb+gWnec1rhsYC0S0G2aJ+pHyDqVnSjTaNzHJygmkeBWSo7C4u5abEWTzHrTMAU2jR3mkJbYOKzpOzElvlqPRSNUKFxdMseHtzBn8+iBxNug/RKYjDJmg8OAe3JwlbOauOISrhklWwisFWil34dANkPVwsuaeIv5gG/sU7Q2b8Q43RK1KAD8p+8/nmpfBNBAj881W8i1TRt/jIwmmn0N9nqW+wtcJLbEG8tdYiPzMpTtf2XLMKHUiS2k+Q03LARcNdnuGxg5HJO4HEdxWBPwus788pV5OzxUpuYbh7d2dL/CesdVcwzWSBmeZ478fLXXRx7BVd5ocmagkIL8CcPXfSOW8Y65JoNQqiuBDv2jP6BNUm2I/IOaE2nCPTzXHGuAZA3SYiR0/Amu55jqk31g031gfZMx5qlnVSs1vDlcKvgitpzao0ZWdzHH0W2C2plKSwG1N8QR581HYhu48tGht5K4zJLmXSk8VSkJTY2KJZBT03KIBTZVfceaZyddv92o9fspaVC46jqLEXB4EKUweI7xjXZb2fmLfZccEc1abqIVoFxxqaY1uCIPkV7ZDy15pu8geJblB5sg+hWzbrXGHdYKgzYY8w0F7fWN9vkQoc0bgaH4/L8eZf6SGLpSPK6t3ZPHb9IMcbiWc4Fx7fRVktm/GEXY2JLK0DUe4v/PVQeLPTOvZtfk8Cy4dXa3M/1G2XFVtUD4h/9tz6iCq2y4BXUu0ezhicKQbEDeB4OYJHtZcqwJkOB0JHQlaM12eUiwoCy1ZWQoxiJ2wTvBo1qN6fEppuLcBn7KPx9Id613Bs+uSaY4QFFkTZawTjG9R//9k="/>
          <p:cNvSpPr>
            <a:spLocks noChangeAspect="1" noChangeArrowheads="1"/>
          </p:cNvSpPr>
          <p:nvPr/>
        </p:nvSpPr>
        <p:spPr bwMode="auto">
          <a:xfrm>
            <a:off x="215900" y="-649288"/>
            <a:ext cx="13144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859" y="3429000"/>
            <a:ext cx="13144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81800" y="5257800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Solomon </a:t>
            </a:r>
            <a:r>
              <a:rPr lang="en-US" dirty="0" err="1" smtClean="0"/>
              <a:t>Golomb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6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(</a:t>
            </a:r>
            <a:r>
              <a:rPr lang="en-US" dirty="0" err="1" smtClean="0"/>
              <a:t>c</a:t>
            </a:r>
            <a:r>
              <a:rPr lang="en-US" dirty="0" smtClean="0"/>
              <a:t>): </a:t>
            </a:r>
            <a:r>
              <a:rPr lang="en-US" i="1" dirty="0" err="1" smtClean="0"/>
              <a:t>m</a:t>
            </a:r>
            <a:r>
              <a:rPr lang="en-US" i="1" dirty="0" smtClean="0"/>
              <a:t> </a:t>
            </a:r>
            <a:r>
              <a:rPr lang="en-US" dirty="0" smtClean="0"/>
              <a:t>= 3 and </a:t>
            </a:r>
            <a:r>
              <a:rPr lang="en-US" i="1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= 4, 6, or 8.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the 3×4 board consider the squares 1, 3 and 11. These squares have only two possible moves.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cases for the 3×6 and 3×8 boards are shockingly similar.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14700" y="2819400"/>
          <a:ext cx="25146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95600"/>
            <a:ext cx="457200" cy="457200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3422109" y="2928432"/>
            <a:ext cx="2222608" cy="1746475"/>
          </a:xfrm>
          <a:custGeom>
            <a:avLst/>
            <a:gdLst>
              <a:gd name="connsiteX0" fmla="*/ 0 w 2222608"/>
              <a:gd name="connsiteY0" fmla="*/ 0 h 1746475"/>
              <a:gd name="connsiteX1" fmla="*/ 758509 w 2222608"/>
              <a:gd name="connsiteY1" fmla="*/ 1746475 h 1746475"/>
              <a:gd name="connsiteX2" fmla="*/ 2222608 w 2222608"/>
              <a:gd name="connsiteY2" fmla="*/ 934982 h 1746475"/>
              <a:gd name="connsiteX3" fmla="*/ 670311 w 2222608"/>
              <a:gd name="connsiteY3" fmla="*/ 52924 h 1746475"/>
              <a:gd name="connsiteX4" fmla="*/ 52920 w 2222608"/>
              <a:gd name="connsiteY4" fmla="*/ 1552422 h 1746475"/>
              <a:gd name="connsiteX5" fmla="*/ 1640496 w 2222608"/>
              <a:gd name="connsiteY5" fmla="*/ 758570 h 1746475"/>
              <a:gd name="connsiteX6" fmla="*/ 0 w 2222608"/>
              <a:gd name="connsiteY6" fmla="*/ 0 h 174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2608" h="1746475">
                <a:moveTo>
                  <a:pt x="0" y="0"/>
                </a:moveTo>
                <a:lnTo>
                  <a:pt x="758509" y="1746475"/>
                </a:lnTo>
                <a:lnTo>
                  <a:pt x="2222608" y="934982"/>
                </a:lnTo>
                <a:lnTo>
                  <a:pt x="670311" y="52924"/>
                </a:lnTo>
                <a:lnTo>
                  <a:pt x="52920" y="1552422"/>
                </a:lnTo>
                <a:lnTo>
                  <a:pt x="1640496" y="75857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36 5.82929E-7 L 0.11675 5.82929E-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75 5.82929E-7 L 0.18346 0.1887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6 0.18876 L 0.31689 0.088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89 0.08883 L 0.18346 5.82929E-7 " pathEditMode="relative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6 5.82929E-7 L 0.11675 0.17765 " pathEditMode="relative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75 0.17765 L 0.25017 0.08883 " pathEditMode="relative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7 0.08883 L 0.11675 0.0111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68362"/>
          </a:xfrm>
        </p:spPr>
        <p:txBody>
          <a:bodyPr/>
          <a:lstStyle/>
          <a:p>
            <a:r>
              <a:rPr lang="en-US" dirty="0" smtClean="0"/>
              <a:t>The Existence of a Closed Tour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2552700"/>
          <a:ext cx="55626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  <a:gridCol w="55626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21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553200" y="2552700"/>
          <a:ext cx="222504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6260"/>
                <a:gridCol w="556260"/>
                <a:gridCol w="556260"/>
                <a:gridCol w="55626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4572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6.66667E-6 L -8.33333E-7 0.1155 L 0.12084 0.19814 L 0.00157 0.28101 L 0.06528 0.1155 L 0.12587 0.2831 L -0.00173 0.19166 L 0.13073 0.11111 L 0.25157 0.19374 L 0.36754 0.27453 L 0.48368 0.20046 L 0.37587 0.11319 L 0.31042 0.28101 L 0.25 0.10879 L 0.37257 0.19166 L 0.49011 0.27222 L 0.55226 0.11319 L 0.43143 0.19606 L 0.5507 0.2831 " pathEditMode="relative" ptsTypes="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069 0.2831 L 0.67986 0.11736 L 0.80729 0.20463 L 0.68802 0.29166 L 0.74844 0.11736 L 0.87587 0.19791 L 0.74358 0.28727 L 0.80885 0.11528 L 0.87274 0.28958 L 0.74687 0.19583 L 0.86944 0.11296 L 0.80729 0.28078 L 0.68316 0.19791 " pathEditMode="relative" ptsTypes="AAAAAAAAAAAAA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317 0.19792 L 0.49515 0.11505 L 0.43317 0.28495 L 0.55556 0.1956 L 0.43473 0.11713 L 0.31372 0.20208 L 0.19445 0.28495 L 0.06876 0.2044 L 0.19133 0.11945 L 0.25661 0.28727 L 0.31372 0.11713 L 0.18629 0.20208 L 0.07032 0.28935 L 0.00331 0.12593 " pathEditMode="relative" ptsTypes="AAAAAAAAAAAAAA">
                                      <p:cBhvr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1219200"/>
            <a:ext cx="6477000" cy="1914144"/>
          </a:xfrm>
        </p:spPr>
        <p:txBody>
          <a:bodyPr>
            <a:normAutofit/>
          </a:bodyPr>
          <a:lstStyle/>
          <a:p>
            <a:pPr algn="ctr"/>
            <a:r>
              <a:rPr lang="en-US" sz="6500" dirty="0" smtClean="0"/>
              <a:t>The Closed Knight’s Tour</a:t>
            </a:r>
            <a:endParaRPr lang="en-US" sz="6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3528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62" y="1676400"/>
            <a:ext cx="4725076" cy="473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Knight’s Legal Moves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Closed Knight’s </a:t>
            </a:r>
            <a:r>
              <a:rPr lang="en-US" dirty="0"/>
              <a:t>T</a:t>
            </a:r>
            <a:r>
              <a:rPr lang="en-US" dirty="0" smtClean="0"/>
              <a:t>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Can the knight use legal moves to visit every square on the board exactly once and return to its starting position?  </a:t>
            </a:r>
          </a:p>
          <a:p>
            <a:r>
              <a:rPr lang="en-US" dirty="0" smtClean="0"/>
              <a:t>Why do we only pay attention to the knight?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10000"/>
            <a:ext cx="4235042" cy="1981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90800" y="30480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Trivial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Cases</a:t>
            </a:r>
          </a:p>
          <a:p>
            <a:pPr algn="ctr"/>
            <a:endParaRPr lang="en-US" sz="3200" dirty="0" smtClean="0">
              <a:solidFill>
                <a:srgbClr val="FF0000"/>
              </a:solidFill>
            </a:endParaRPr>
          </a:p>
          <a:p>
            <a:pPr algn="ctr"/>
            <a:endParaRPr lang="en-US" sz="3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knight’s Tour</a:t>
            </a:r>
            <a:endParaRPr lang="en-US" dirty="0"/>
          </a:p>
        </p:txBody>
      </p:sp>
      <p:pic>
        <p:nvPicPr>
          <p:cNvPr id="4" name="Picture 3" descr="Knight's_tour_anim_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1816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4876800" cy="488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Closed Knight’s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r>
              <a:rPr lang="en-US" sz="2800" dirty="0"/>
              <a:t>How many closed knight’s tours are there on an 8 × 8 board?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How many open knight’s tours are there on an 8 </a:t>
            </a:r>
            <a:r>
              <a:rPr lang="en-US" sz="2800" dirty="0"/>
              <a:t>× </a:t>
            </a:r>
            <a:r>
              <a:rPr lang="en-US" sz="2800" dirty="0" smtClean="0"/>
              <a:t>8 board?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095500" y="2209800"/>
            <a:ext cx="495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26,534,728,821,064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095500" y="5181600"/>
            <a:ext cx="4953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?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4525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The closed knight’s tour has a long mathematical history.  </a:t>
            </a:r>
          </a:p>
          <a:p>
            <a:r>
              <a:rPr lang="en-US" sz="2800" dirty="0" smtClean="0"/>
              <a:t>Euler published tours for the 8 × 8 board in a 1759 paper.</a:t>
            </a:r>
          </a:p>
          <a:p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71800"/>
            <a:ext cx="2819400" cy="351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5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Once a problem is solved, mathematicians want to generalize the problem as much as possible.</a:t>
            </a:r>
          </a:p>
          <a:p>
            <a:r>
              <a:rPr lang="en-US" sz="2800" dirty="0" smtClean="0"/>
              <a:t>Thus, we </a:t>
            </a:r>
            <a:r>
              <a:rPr lang="en-US" sz="2800" dirty="0"/>
              <a:t>do not restrict ourselves only to the standard </a:t>
            </a:r>
            <a:r>
              <a:rPr lang="en-US" sz="2800" dirty="0" smtClean="0"/>
              <a:t>8 × 8 </a:t>
            </a:r>
            <a:r>
              <a:rPr lang="en-US" sz="2800" dirty="0"/>
              <a:t>chessboard. Generalizations are quickly made to the square board, the rectangular board, three dimensional boards, etc.</a:t>
            </a:r>
          </a:p>
          <a:p>
            <a:endParaRPr lang="en-US" sz="28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42727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4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11381</TotalTime>
  <Words>626</Words>
  <Application>Microsoft Office PowerPoint</Application>
  <PresentationFormat>全屏显示(4:3)</PresentationFormat>
  <Paragraphs>123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Inkwell</vt:lpstr>
      <vt:lpstr>PowerPoint 演示文稿</vt:lpstr>
      <vt:lpstr>The Closed Knight’s Tour</vt:lpstr>
      <vt:lpstr>The Knight’s Legal Moves</vt:lpstr>
      <vt:lpstr>The Closed Knight’s Tour</vt:lpstr>
      <vt:lpstr>The Open knight’s Tour</vt:lpstr>
      <vt:lpstr>The Closed Knight’s Tour</vt:lpstr>
      <vt:lpstr>PowerPoint 演示文稿</vt:lpstr>
      <vt:lpstr>PowerPoint 演示文稿</vt:lpstr>
      <vt:lpstr>PowerPoint 演示文稿</vt:lpstr>
      <vt:lpstr>PowerPoint 演示文稿</vt:lpstr>
      <vt:lpstr>The Rectangular Chessboard</vt:lpstr>
      <vt:lpstr>Classifying The Boards</vt:lpstr>
      <vt:lpstr>Condition (a): m and n are both odd. </vt:lpstr>
      <vt:lpstr>Condition (a): m and n are both odd. </vt:lpstr>
      <vt:lpstr>Condition (b): m = 1, 2 or 4. </vt:lpstr>
      <vt:lpstr>Condition (b): m = 1, 2 or 4. </vt:lpstr>
      <vt:lpstr>Condition (b): m = 1, 2 or 4. </vt:lpstr>
      <vt:lpstr>Condition (c): m = 3 and n = 4, 6, or 8.  </vt:lpstr>
      <vt:lpstr>The Existence of a Closed Tour </vt:lpstr>
    </vt:vector>
  </TitlesOfParts>
  <Company>Kennesaw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Closed Knight’s Tour</dc:title>
  <dc:creator>Joe</dc:creator>
  <cp:lastModifiedBy>sunbo</cp:lastModifiedBy>
  <cp:revision>154</cp:revision>
  <cp:lastPrinted>2012-07-19T14:22:07Z</cp:lastPrinted>
  <dcterms:created xsi:type="dcterms:W3CDTF">2012-06-14T18:30:24Z</dcterms:created>
  <dcterms:modified xsi:type="dcterms:W3CDTF">2016-03-21T04:06:15Z</dcterms:modified>
</cp:coreProperties>
</file>