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08232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1668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2930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72522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5287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1750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53973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77440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28477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0168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2/1/2021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8859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2/1/2021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6370135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66FC6F62-FEC6-45C4-B697-39FDA62A9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pic>
        <p:nvPicPr>
          <p:cNvPr id="4" name="Picture 3" descr="Close up of circuit board">
            <a:extLst>
              <a:ext uri="{FF2B5EF4-FFF2-40B4-BE49-F238E27FC236}">
                <a16:creationId xmlns:a16="http://schemas.microsoft.com/office/drawing/2014/main" id="{A0539E2F-9C1D-4BEA-BBB3-880A556C9851}"/>
              </a:ext>
            </a:extLst>
          </p:cNvPr>
          <p:cNvPicPr>
            <a:picLocks noChangeAspect="1"/>
          </p:cNvPicPr>
          <p:nvPr/>
        </p:nvPicPr>
        <p:blipFill rotWithShape="1">
          <a:blip r:embed="rId2"/>
          <a:srcRect l="10609" r="32178" b="2"/>
          <a:stretch/>
        </p:blipFill>
        <p:spPr>
          <a:xfrm>
            <a:off x="762000" y="762001"/>
            <a:ext cx="4572000" cy="5334000"/>
          </a:xfrm>
          <a:prstGeom prst="rect">
            <a:avLst/>
          </a:prstGeom>
        </p:spPr>
      </p:pic>
      <p:grpSp>
        <p:nvGrpSpPr>
          <p:cNvPr id="32" name="Group 31">
            <a:extLst>
              <a:ext uri="{FF2B5EF4-FFF2-40B4-BE49-F238E27FC236}">
                <a16:creationId xmlns:a16="http://schemas.microsoft.com/office/drawing/2014/main" id="{F8D7210F-BCFD-46C1-9A2C-3717368B1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5829359"/>
            <a:ext cx="4333875" cy="1028642"/>
            <a:chOff x="7153921" y="5829359"/>
            <a:chExt cx="5038079" cy="1028642"/>
          </a:xfrm>
        </p:grpSpPr>
        <p:sp>
          <p:nvSpPr>
            <p:cNvPr id="33" name="Freeform: Shape 32">
              <a:extLst>
                <a:ext uri="{FF2B5EF4-FFF2-40B4-BE49-F238E27FC236}">
                  <a16:creationId xmlns:a16="http://schemas.microsoft.com/office/drawing/2014/main" id="{2C96BB9F-FD85-4689-A888-9A5AA0A14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34" name="Freeform: Shape 33">
              <a:extLst>
                <a:ext uri="{FF2B5EF4-FFF2-40B4-BE49-F238E27FC236}">
                  <a16:creationId xmlns:a16="http://schemas.microsoft.com/office/drawing/2014/main" id="{78545FC7-27EF-4BF9-A88F-35F089DF6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sp>
        <p:nvSpPr>
          <p:cNvPr id="3" name="Subtitle 2">
            <a:extLst>
              <a:ext uri="{FF2B5EF4-FFF2-40B4-BE49-F238E27FC236}">
                <a16:creationId xmlns:a16="http://schemas.microsoft.com/office/drawing/2014/main" id="{DC23C8AE-BA4C-44C8-9E7D-88F8EDD6DEE7}"/>
              </a:ext>
            </a:extLst>
          </p:cNvPr>
          <p:cNvSpPr>
            <a:spLocks noGrp="1"/>
          </p:cNvSpPr>
          <p:nvPr>
            <p:ph type="subTitle" idx="1"/>
          </p:nvPr>
        </p:nvSpPr>
        <p:spPr>
          <a:xfrm>
            <a:off x="6096000" y="2286000"/>
            <a:ext cx="5334000" cy="3810001"/>
          </a:xfrm>
        </p:spPr>
        <p:txBody>
          <a:bodyPr vert="horz" lIns="91440" tIns="45720" rIns="91440" bIns="45720" rtlCol="0">
            <a:normAutofit/>
          </a:bodyPr>
          <a:lstStyle/>
          <a:p>
            <a:pPr indent="-228600" algn="l">
              <a:lnSpc>
                <a:spcPct val="115000"/>
              </a:lnSpc>
              <a:spcAft>
                <a:spcPts val="600"/>
              </a:spcAft>
              <a:buFont typeface="Arial" panose="020B0604020202020204" pitchFamily="34" charset="0"/>
              <a:buChar char="•"/>
            </a:pPr>
            <a:r>
              <a:rPr lang="en-US" sz="800" dirty="0"/>
              <a:t>Business problem, ask questions to understand why you are doing this and for what. </a:t>
            </a:r>
          </a:p>
          <a:p>
            <a:pPr indent="-228600" algn="l">
              <a:lnSpc>
                <a:spcPct val="115000"/>
              </a:lnSpc>
              <a:spcAft>
                <a:spcPts val="600"/>
              </a:spcAft>
              <a:buFont typeface="Arial" panose="020B0604020202020204" pitchFamily="34" charset="0"/>
              <a:buChar char="•"/>
            </a:pPr>
            <a:r>
              <a:rPr lang="en-US" sz="800" dirty="0"/>
              <a:t>Data acquisition, gather all the data from different sources i.e., web servers, logs, databases, API’s and online repositories</a:t>
            </a:r>
          </a:p>
          <a:p>
            <a:pPr indent="-228600" algn="l">
              <a:lnSpc>
                <a:spcPct val="115000"/>
              </a:lnSpc>
              <a:spcAft>
                <a:spcPts val="600"/>
              </a:spcAft>
              <a:buFont typeface="Arial" panose="020B0604020202020204" pitchFamily="34" charset="0"/>
              <a:buChar char="•"/>
            </a:pPr>
            <a:r>
              <a:rPr lang="en-US" sz="800" dirty="0"/>
              <a:t>Data preparation, data cleaning and transformation. Remove inconsistent datatypes, misspelled attributes, missing and duplicate values. Then transform the data with tools like Informatica, so you can understand the data structure better.</a:t>
            </a:r>
          </a:p>
          <a:p>
            <a:pPr indent="-228600" algn="l">
              <a:lnSpc>
                <a:spcPct val="115000"/>
              </a:lnSpc>
              <a:spcAft>
                <a:spcPts val="600"/>
              </a:spcAft>
              <a:buFont typeface="Arial" panose="020B0604020202020204" pitchFamily="34" charset="0"/>
              <a:buChar char="•"/>
            </a:pPr>
            <a:r>
              <a:rPr lang="en-US" sz="800" dirty="0"/>
              <a:t> Exploratory data analysis. With the help of EDA, you can define and refine the selection of feature variable that will be used in the model development. Most important step, because without this you get an incorrect model.</a:t>
            </a:r>
          </a:p>
          <a:p>
            <a:pPr indent="-228600" algn="l">
              <a:lnSpc>
                <a:spcPct val="115000"/>
              </a:lnSpc>
              <a:spcAft>
                <a:spcPts val="600"/>
              </a:spcAft>
              <a:buFont typeface="Arial" panose="020B0604020202020204" pitchFamily="34" charset="0"/>
              <a:buChar char="•"/>
            </a:pPr>
            <a:r>
              <a:rPr lang="en-US" sz="800" dirty="0"/>
              <a:t> Data modeling. Identify the model that best fits the business requirement with the help of i.e. KNN, Naïve Bayes or decision trees. Then train the models on the training dataset and test them. Then select the best performing model like python.</a:t>
            </a:r>
          </a:p>
          <a:p>
            <a:pPr indent="-228600" algn="l">
              <a:lnSpc>
                <a:spcPct val="115000"/>
              </a:lnSpc>
              <a:spcAft>
                <a:spcPts val="600"/>
              </a:spcAft>
              <a:buFont typeface="Arial" panose="020B0604020202020204" pitchFamily="34" charset="0"/>
              <a:buChar char="•"/>
            </a:pPr>
            <a:r>
              <a:rPr lang="en-US" sz="800" dirty="0"/>
              <a:t> Visualization and communication. Use tools like Power BI to make i.e., dashboard to show the data to convince the stakeholders. </a:t>
            </a:r>
          </a:p>
          <a:p>
            <a:pPr indent="-228600" algn="l">
              <a:lnSpc>
                <a:spcPct val="115000"/>
              </a:lnSpc>
              <a:spcAft>
                <a:spcPts val="600"/>
              </a:spcAft>
              <a:buFont typeface="Arial" panose="020B0604020202020204" pitchFamily="34" charset="0"/>
              <a:buChar char="•"/>
            </a:pPr>
            <a:r>
              <a:rPr lang="en-US" sz="800" dirty="0"/>
              <a:t>Deploys and maintains. Test the model before deploying it. After the deployment use repo’s/dashboards to get real time analytics. After that you can maintain the deployment environment.</a:t>
            </a:r>
          </a:p>
          <a:p>
            <a:pPr indent="-228600" algn="l">
              <a:lnSpc>
                <a:spcPct val="115000"/>
              </a:lnSpc>
              <a:spcAft>
                <a:spcPts val="600"/>
              </a:spcAft>
              <a:buFont typeface="Arial" panose="020B0604020202020204" pitchFamily="34" charset="0"/>
              <a:buChar char="•"/>
            </a:pPr>
            <a:endParaRPr lang="en-US" sz="800" dirty="0"/>
          </a:p>
        </p:txBody>
      </p:sp>
      <p:sp>
        <p:nvSpPr>
          <p:cNvPr id="2" name="Title 1">
            <a:extLst>
              <a:ext uri="{FF2B5EF4-FFF2-40B4-BE49-F238E27FC236}">
                <a16:creationId xmlns:a16="http://schemas.microsoft.com/office/drawing/2014/main" id="{5700ABA7-F413-4191-B654-32A54300A139}"/>
              </a:ext>
            </a:extLst>
          </p:cNvPr>
          <p:cNvSpPr>
            <a:spLocks noGrp="1"/>
          </p:cNvSpPr>
          <p:nvPr>
            <p:ph type="ctrTitle"/>
          </p:nvPr>
        </p:nvSpPr>
        <p:spPr>
          <a:xfrm>
            <a:off x="6096000" y="762000"/>
            <a:ext cx="5334000" cy="1524000"/>
          </a:xfrm>
        </p:spPr>
        <p:txBody>
          <a:bodyPr vert="horz" lIns="91440" tIns="45720" rIns="91440" bIns="45720" rtlCol="0" anchor="ctr">
            <a:normAutofit/>
          </a:bodyPr>
          <a:lstStyle/>
          <a:p>
            <a:pPr algn="l"/>
            <a:r>
              <a:rPr lang="en-US" sz="3200" spc="0" dirty="0"/>
              <a:t>What is Data Science?</a:t>
            </a:r>
          </a:p>
        </p:txBody>
      </p:sp>
      <p:sp>
        <p:nvSpPr>
          <p:cNvPr id="5" name="TextBox 4">
            <a:extLst>
              <a:ext uri="{FF2B5EF4-FFF2-40B4-BE49-F238E27FC236}">
                <a16:creationId xmlns:a16="http://schemas.microsoft.com/office/drawing/2014/main" id="{D1F1EDF1-F55F-48EE-93ED-833FC7F62273}"/>
              </a:ext>
            </a:extLst>
          </p:cNvPr>
          <p:cNvSpPr txBox="1"/>
          <p:nvPr/>
        </p:nvSpPr>
        <p:spPr>
          <a:xfrm>
            <a:off x="-2" y="6551418"/>
            <a:ext cx="2078839" cy="369332"/>
          </a:xfrm>
          <a:prstGeom prst="rect">
            <a:avLst/>
          </a:prstGeom>
          <a:noFill/>
        </p:spPr>
        <p:txBody>
          <a:bodyPr wrap="none" rtlCol="0">
            <a:spAutoFit/>
          </a:bodyPr>
          <a:lstStyle/>
          <a:p>
            <a:r>
              <a:rPr lang="en-US" dirty="0"/>
              <a:t>By: Jorik Leemans</a:t>
            </a:r>
          </a:p>
        </p:txBody>
      </p:sp>
    </p:spTree>
    <p:extLst>
      <p:ext uri="{BB962C8B-B14F-4D97-AF65-F5344CB8AC3E}">
        <p14:creationId xmlns:p14="http://schemas.microsoft.com/office/powerpoint/2010/main" val="1181993397"/>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14</TotalTime>
  <Words>240</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Next LT Pro</vt:lpstr>
      <vt:lpstr>Avenir Next LT Pro Light</vt:lpstr>
      <vt:lpstr>Sitka Subheading</vt:lpstr>
      <vt:lpstr>PebbleVTI</vt:lpstr>
      <vt:lpstr>What is Data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Science?</dc:title>
  <dc:creator>Jorik Leemans</dc:creator>
  <cp:lastModifiedBy>Jorik Leemans</cp:lastModifiedBy>
  <cp:revision>2</cp:revision>
  <dcterms:created xsi:type="dcterms:W3CDTF">2021-02-01T14:22:06Z</dcterms:created>
  <dcterms:modified xsi:type="dcterms:W3CDTF">2021-02-01T14:36:51Z</dcterms:modified>
</cp:coreProperties>
</file>