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15"/>
  </p:notesMasterIdLst>
  <p:sldIdLst>
    <p:sldId id="257" r:id="rId3"/>
    <p:sldId id="256" r:id="rId4"/>
    <p:sldId id="649" r:id="rId5"/>
    <p:sldId id="652" r:id="rId6"/>
    <p:sldId id="268" r:id="rId7"/>
    <p:sldId id="653" r:id="rId8"/>
    <p:sldId id="654" r:id="rId9"/>
    <p:sldId id="655" r:id="rId10"/>
    <p:sldId id="657" r:id="rId11"/>
    <p:sldId id="658" r:id="rId12"/>
    <p:sldId id="659" r:id="rId13"/>
    <p:sldId id="65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2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5226" autoAdjust="0"/>
  </p:normalViewPr>
  <p:slideViewPr>
    <p:cSldViewPr snapToGrid="0" showGuides="1">
      <p:cViewPr varScale="1">
        <p:scale>
          <a:sx n="86" d="100"/>
          <a:sy n="86" d="100"/>
        </p:scale>
        <p:origin x="514" y="-10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02C11-C09A-4ACE-9D7A-CCD5AA8B4878}" type="datetimeFigureOut">
              <a:rPr lang="en-US" smtClean="0"/>
              <a:t>2023-08-03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E20FA-FA32-4756-B1EB-057B8A95D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87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https://www.pexels.com/photo/black-sail-ship-on-body-of-water-906982/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E20FA-FA32-4756-B1EB-057B8A95DD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5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https://www.pexels.com/photo/delivery-man-wearing-a-face-mask-carrying-boxes-4391478/</a:t>
            </a:r>
          </a:p>
          <a:p>
            <a:r>
              <a:rPr lang="en-US" dirty="0"/>
              <a:t>https://www.pexels.com/photo/delivery-man-wearing-a-face-mask-carrying-boxes-4391479/</a:t>
            </a:r>
          </a:p>
          <a:p>
            <a:r>
              <a:rPr lang="en-US" dirty="0"/>
              <a:t>https://www.pexels.com/photo/man-in-a-face-mask-handing-over-a-thermal-bag-to-another-man-4393668/</a:t>
            </a:r>
          </a:p>
          <a:p>
            <a:r>
              <a:rPr lang="en-US" dirty="0"/>
              <a:t>https://www.pexels.com/photo/man-wearing-a-face-mask-paying-for-pizza-delivery-4393444/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E20FA-FA32-4756-B1EB-057B8A95DD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8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https://www.pexels.com/photo/black-sail-ship-on-body-of-water-906982/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E20FA-FA32-4756-B1EB-057B8A95DD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1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8F12BDB-ED0E-4830-856E-E45322015B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85829" cy="6858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2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9A15A-46C8-5293-C8E3-7E7791C9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F73C-A8CE-4A81-8069-D9219E5A7BF7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2AACD-1F79-558E-0363-21B9B56C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D88B6-A8A9-AB7B-F453-7106F7A3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6476-1446-47F5-B10F-CE26322D0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43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7E31-D63A-C387-8A5C-DC9D6789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7C58F-C9DF-F509-1CBA-02FF9BD62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4A4EE-98A8-ED75-4A2E-0DAD19051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7A0B4-CC29-AD35-BD83-4B9EF32B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F73C-A8CE-4A81-8069-D9219E5A7BF7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13EB3-3711-C453-E6FA-66EBC74C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7BF0F-1BFB-5930-68B6-2003979F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6476-1446-47F5-B10F-CE26322D0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993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173D-969C-E1DB-810F-94D03F2DD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15A187-4CB7-1201-374B-2C647E93A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102B1-DE01-8E4A-4F10-445BA7103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B31BF-595A-67D9-70CF-5964F045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F73C-A8CE-4A81-8069-D9219E5A7BF7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B3F90-62FA-8784-7C25-64C66BEF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8C1DA-D0EE-6712-C643-F5356B30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6476-1446-47F5-B10F-CE26322D0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060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9581-33DC-8017-9DF8-1361B593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25F8D-0126-CA2C-7C18-C795AA85A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842C3-CD2E-DC1B-8DC6-D4A63090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F73C-A8CE-4A81-8069-D9219E5A7BF7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994A4-70E7-E69F-0166-C18AEEBA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6F6C4-D61F-5CC8-BE60-42B972A0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6476-1446-47F5-B10F-CE26322D0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250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27594B-2440-0F9C-A4C8-A7912EFB6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7E6B1-9463-A7E6-EC43-ED24E6ADF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561AE-BA74-671B-7E9B-A7FCFDB9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F73C-A8CE-4A81-8069-D9219E5A7BF7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45D3E-A3B2-9E21-B235-6C8806DC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01FCF-672D-673E-3D44-2158343E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6476-1446-47F5-B10F-CE26322D0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64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384102" y="827314"/>
            <a:ext cx="2583543" cy="2601686"/>
          </a:xfrm>
          <a:custGeom>
            <a:avLst/>
            <a:gdLst>
              <a:gd name="connsiteX0" fmla="*/ 0 w 2583543"/>
              <a:gd name="connsiteY0" fmla="*/ 0 h 2601686"/>
              <a:gd name="connsiteX1" fmla="*/ 2583543 w 2583543"/>
              <a:gd name="connsiteY1" fmla="*/ 0 h 2601686"/>
              <a:gd name="connsiteX2" fmla="*/ 2583543 w 2583543"/>
              <a:gd name="connsiteY2" fmla="*/ 2601686 h 2601686"/>
              <a:gd name="connsiteX3" fmla="*/ 0 w 2583543"/>
              <a:gd name="connsiteY3" fmla="*/ 2601686 h 26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3543" h="2601686">
                <a:moveTo>
                  <a:pt x="0" y="0"/>
                </a:moveTo>
                <a:lnTo>
                  <a:pt x="2583543" y="0"/>
                </a:lnTo>
                <a:lnTo>
                  <a:pt x="2583543" y="2601686"/>
                </a:lnTo>
                <a:lnTo>
                  <a:pt x="0" y="260168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t" anchorCtr="0">
            <a:noAutofit/>
          </a:bodyPr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3330853" y="3429000"/>
            <a:ext cx="2583542" cy="2601686"/>
          </a:xfrm>
          <a:custGeom>
            <a:avLst/>
            <a:gdLst>
              <a:gd name="connsiteX0" fmla="*/ 0 w 2583542"/>
              <a:gd name="connsiteY0" fmla="*/ 0 h 2601686"/>
              <a:gd name="connsiteX1" fmla="*/ 2583542 w 2583542"/>
              <a:gd name="connsiteY1" fmla="*/ 0 h 2601686"/>
              <a:gd name="connsiteX2" fmla="*/ 2583542 w 2583542"/>
              <a:gd name="connsiteY2" fmla="*/ 2601686 h 2601686"/>
              <a:gd name="connsiteX3" fmla="*/ 0 w 2583542"/>
              <a:gd name="connsiteY3" fmla="*/ 2601686 h 26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3542" h="2601686">
                <a:moveTo>
                  <a:pt x="0" y="0"/>
                </a:moveTo>
                <a:lnTo>
                  <a:pt x="2583542" y="0"/>
                </a:lnTo>
                <a:lnTo>
                  <a:pt x="2583542" y="2601686"/>
                </a:lnTo>
                <a:lnTo>
                  <a:pt x="0" y="260168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t" anchorCtr="0">
            <a:noAutofit/>
          </a:bodyPr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9224355" y="3429000"/>
            <a:ext cx="2583542" cy="2601686"/>
          </a:xfrm>
          <a:custGeom>
            <a:avLst/>
            <a:gdLst>
              <a:gd name="connsiteX0" fmla="*/ 0 w 2583542"/>
              <a:gd name="connsiteY0" fmla="*/ 0 h 2601686"/>
              <a:gd name="connsiteX1" fmla="*/ 2583542 w 2583542"/>
              <a:gd name="connsiteY1" fmla="*/ 0 h 2601686"/>
              <a:gd name="connsiteX2" fmla="*/ 2583542 w 2583542"/>
              <a:gd name="connsiteY2" fmla="*/ 2601686 h 2601686"/>
              <a:gd name="connsiteX3" fmla="*/ 0 w 2583542"/>
              <a:gd name="connsiteY3" fmla="*/ 2601686 h 26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3542" h="2601686">
                <a:moveTo>
                  <a:pt x="0" y="0"/>
                </a:moveTo>
                <a:lnTo>
                  <a:pt x="2583542" y="0"/>
                </a:lnTo>
                <a:lnTo>
                  <a:pt x="2583542" y="2601686"/>
                </a:lnTo>
                <a:lnTo>
                  <a:pt x="0" y="260168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t" anchorCtr="0">
            <a:noAutofit/>
          </a:bodyPr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6277604" y="827314"/>
            <a:ext cx="2583541" cy="2601686"/>
          </a:xfrm>
          <a:custGeom>
            <a:avLst/>
            <a:gdLst>
              <a:gd name="connsiteX0" fmla="*/ 0 w 2583541"/>
              <a:gd name="connsiteY0" fmla="*/ 0 h 2601686"/>
              <a:gd name="connsiteX1" fmla="*/ 2583541 w 2583541"/>
              <a:gd name="connsiteY1" fmla="*/ 0 h 2601686"/>
              <a:gd name="connsiteX2" fmla="*/ 2583541 w 2583541"/>
              <a:gd name="connsiteY2" fmla="*/ 2601686 h 2601686"/>
              <a:gd name="connsiteX3" fmla="*/ 0 w 2583541"/>
              <a:gd name="connsiteY3" fmla="*/ 2601686 h 26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3541" h="2601686">
                <a:moveTo>
                  <a:pt x="0" y="0"/>
                </a:moveTo>
                <a:lnTo>
                  <a:pt x="2583541" y="0"/>
                </a:lnTo>
                <a:lnTo>
                  <a:pt x="2583541" y="2601686"/>
                </a:lnTo>
                <a:lnTo>
                  <a:pt x="0" y="260168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t" anchorCtr="0">
            <a:noAutofit/>
          </a:bodyPr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90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34232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9EF6-8DA9-98F8-171B-F5997720D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6CFA4-C8FC-F7C6-8FB0-A25220D92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37473-5916-C9DE-D2ED-ED31CADB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F73C-A8CE-4A81-8069-D9219E5A7BF7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96F05-4509-AAE4-C427-97CC1011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2521E-F26C-52E6-C780-D024309A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6476-1446-47F5-B10F-CE26322D0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65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39DF-F31E-0892-FB82-0E5169E4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B4660-B5F3-F57C-3203-888CC0B46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CA049-BEEB-0693-EC0E-C33A2A1E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F73C-A8CE-4A81-8069-D9219E5A7BF7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C1EEE-034D-CAFF-46F2-A9533C20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C5FC3-C6AF-79CD-49D2-959DF17A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6476-1446-47F5-B10F-CE26322D0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03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48A7-6E34-7EA6-2430-C8511246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127D0-D393-CA3D-F23E-746D75030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192AB-A3BC-5B6E-FF4C-923D6F4B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F73C-A8CE-4A81-8069-D9219E5A7BF7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F0B0C-DDBD-7C73-2DDC-27F852B3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C759C-B319-61B0-D007-262DDEB5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6476-1446-47F5-B10F-CE26322D0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21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2EE1-1A5A-1E8F-B5AB-FADED319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D1874-AE57-1049-6404-8DC535988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1385F-7032-F01C-E7A3-9DCEDA1BB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007D6-071E-8A57-E4C7-A7CC8C90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F73C-A8CE-4A81-8069-D9219E5A7BF7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92B4B-D48E-1A0C-A623-0427884D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B4B15-8A89-E7D1-1351-3E5B90B0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6476-1446-47F5-B10F-CE26322D0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83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BD361-15CA-F414-FBAA-8C870557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8F314-E14A-3B1A-BB51-4877BAF77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6854A-233C-65A8-6F09-74B3E39CF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65DD6D-E68B-A6F5-9CC5-E4BE86E7C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DB15F-1325-C9CB-E752-C1EFF35BE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0A7F96-BD82-4477-1826-274C7DCB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F73C-A8CE-4A81-8069-D9219E5A7BF7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A285F-064F-4114-A3B4-97374C57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65969-8A55-A73B-A86F-73C6CC53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6476-1446-47F5-B10F-CE26322D0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24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9B06D-9340-4FD1-0257-BBDD26419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E8895-98E1-D4E5-4594-D06BCFE1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F73C-A8CE-4A81-8069-D9219E5A7BF7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BB6B3-3363-3860-846A-1A99BC94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70951-C635-06EB-7F10-0273ACDA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6476-1446-47F5-B10F-CE26322D0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66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ree-power-point-templates.com/" TargetMode="Externa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5B4CCA-C686-4D32-8D7B-1C32B2E24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125A5-8160-4EAD-B6B2-791E3A742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2F5E0-79D1-4D7D-99B3-1FE815F8B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C188B-3DDD-4AB5-80E3-A20B86A22CA2}" type="datetimeFigureOut">
              <a:rPr lang="en-US" smtClean="0"/>
              <a:t>2023-08-03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110E6-02DB-4E2C-A882-EEFDBD8CA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6CEE8-22D2-4D78-8ABA-E658B7F30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B0034-9495-41C0-AFFF-1AC6AD4E665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4129C7-7B76-4A11-B0F7-CE5D177B89A6}"/>
              </a:ext>
            </a:extLst>
          </p:cNvPr>
          <p:cNvSpPr txBox="1"/>
          <p:nvPr userDrawn="1"/>
        </p:nvSpPr>
        <p:spPr>
          <a:xfrm>
            <a:off x="-46180" y="688988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https://www.free-power-point-templates.com/</a:t>
            </a:r>
            <a:endParaRPr 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9A7BB-8B38-42D8-92D7-777095D4F016}"/>
              </a:ext>
            </a:extLst>
          </p:cNvPr>
          <p:cNvSpPr txBox="1"/>
          <p:nvPr userDrawn="1"/>
        </p:nvSpPr>
        <p:spPr>
          <a:xfrm>
            <a:off x="11042213" y="6889887"/>
            <a:ext cx="1206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28009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6F8BD-8E46-203E-0963-67443098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1958E-F0FE-69E7-65F7-B92E0B5C7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5E773-6314-7939-21E2-DD74A7E0E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FF73C-A8CE-4A81-8069-D9219E5A7BF7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83A5F-C3C0-37C7-76A5-0A73C802B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48C78-BD10-222E-5104-397417771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06476-1446-47F5-B10F-CE26322D03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8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eating a Database-First Model in Entity Framework">
            <a:extLst>
              <a:ext uri="{FF2B5EF4-FFF2-40B4-BE49-F238E27FC236}">
                <a16:creationId xmlns:a16="http://schemas.microsoft.com/office/drawing/2014/main" id="{EB778EE3-F9C8-3F96-6C56-8BAD13F6D050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2" r="13022"/>
          <a:stretch>
            <a:fillRect/>
          </a:stretch>
        </p:blipFill>
        <p:spPr bwMode="auto">
          <a:xfrm>
            <a:off x="0" y="0"/>
            <a:ext cx="99858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965792-35C8-476C-823B-425804EAF515}"/>
              </a:ext>
            </a:extLst>
          </p:cNvPr>
          <p:cNvSpPr/>
          <p:nvPr/>
        </p:nvSpPr>
        <p:spPr>
          <a:xfrm>
            <a:off x="0" y="0"/>
            <a:ext cx="9915525" cy="6858000"/>
          </a:xfrm>
          <a:prstGeom prst="rect">
            <a:avLst/>
          </a:prstGeom>
          <a:solidFill>
            <a:schemeClr val="accent3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BD84AF7-A16C-4866-B41C-BD870FF33EE0}"/>
              </a:ext>
            </a:extLst>
          </p:cNvPr>
          <p:cNvSpPr/>
          <p:nvPr userDrawn="1"/>
        </p:nvSpPr>
        <p:spPr>
          <a:xfrm>
            <a:off x="4916844" y="0"/>
            <a:ext cx="7275156" cy="6858000"/>
          </a:xfrm>
          <a:custGeom>
            <a:avLst/>
            <a:gdLst>
              <a:gd name="connsiteX0" fmla="*/ 4124200 w 7275156"/>
              <a:gd name="connsiteY0" fmla="*/ 0 h 6857999"/>
              <a:gd name="connsiteX1" fmla="*/ 7275156 w 7275156"/>
              <a:gd name="connsiteY1" fmla="*/ 0 h 6857999"/>
              <a:gd name="connsiteX2" fmla="*/ 7275156 w 7275156"/>
              <a:gd name="connsiteY2" fmla="*/ 6857999 h 6857999"/>
              <a:gd name="connsiteX3" fmla="*/ 89795 w 7275156"/>
              <a:gd name="connsiteY3" fmla="*/ 6857999 h 6857999"/>
              <a:gd name="connsiteX4" fmla="*/ 80764 w 7275156"/>
              <a:gd name="connsiteY4" fmla="*/ 6822877 h 6857999"/>
              <a:gd name="connsiteX5" fmla="*/ 0 w 7275156"/>
              <a:gd name="connsiteY5" fmla="*/ 6021716 h 6857999"/>
              <a:gd name="connsiteX6" fmla="*/ 2981808 w 7275156"/>
              <a:gd name="connsiteY6" fmla="*/ 2171572 h 6857999"/>
              <a:gd name="connsiteX7" fmla="*/ 3159799 w 7275156"/>
              <a:gd name="connsiteY7" fmla="*/ 2130492 h 6857999"/>
              <a:gd name="connsiteX8" fmla="*/ 3173670 w 7275156"/>
              <a:gd name="connsiteY8" fmla="*/ 2021333 h 6857999"/>
              <a:gd name="connsiteX9" fmla="*/ 4020494 w 7275156"/>
              <a:gd name="connsiteY9" fmla="*/ 11652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75156" h="6857999">
                <a:moveTo>
                  <a:pt x="4124200" y="0"/>
                </a:moveTo>
                <a:lnTo>
                  <a:pt x="7275156" y="0"/>
                </a:lnTo>
                <a:lnTo>
                  <a:pt x="7275156" y="6857999"/>
                </a:lnTo>
                <a:lnTo>
                  <a:pt x="89795" y="6857999"/>
                </a:lnTo>
                <a:lnTo>
                  <a:pt x="80764" y="6822877"/>
                </a:lnTo>
                <a:cubicBezTo>
                  <a:pt x="27810" y="6564095"/>
                  <a:pt x="0" y="6296153"/>
                  <a:pt x="0" y="6021716"/>
                </a:cubicBezTo>
                <a:cubicBezTo>
                  <a:pt x="0" y="4169267"/>
                  <a:pt x="1267066" y="2612756"/>
                  <a:pt x="2981808" y="2171572"/>
                </a:cubicBezTo>
                <a:lnTo>
                  <a:pt x="3159799" y="2130492"/>
                </a:lnTo>
                <a:lnTo>
                  <a:pt x="3173670" y="2021333"/>
                </a:lnTo>
                <a:cubicBezTo>
                  <a:pt x="3283006" y="1305770"/>
                  <a:pt x="3583127" y="652987"/>
                  <a:pt x="4020494" y="1165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5CBC25-A196-4993-99CE-30194DDF646C}"/>
              </a:ext>
            </a:extLst>
          </p:cNvPr>
          <p:cNvSpPr txBox="1"/>
          <p:nvPr/>
        </p:nvSpPr>
        <p:spPr>
          <a:xfrm>
            <a:off x="6400801" y="3476685"/>
            <a:ext cx="4901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ORM – Entity Framework</a:t>
            </a:r>
            <a:endParaRPr lang="en-US" sz="4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72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2D24B8-5366-4F60-8DB7-03104991E720}"/>
              </a:ext>
            </a:extLst>
          </p:cNvPr>
          <p:cNvSpPr/>
          <p:nvPr/>
        </p:nvSpPr>
        <p:spPr>
          <a:xfrm>
            <a:off x="0" y="0"/>
            <a:ext cx="12192000" cy="2279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C70AF6-E364-4E39-8702-38BDB2AB6A60}"/>
              </a:ext>
            </a:extLst>
          </p:cNvPr>
          <p:cNvSpPr/>
          <p:nvPr/>
        </p:nvSpPr>
        <p:spPr>
          <a:xfrm>
            <a:off x="0" y="6635788"/>
            <a:ext cx="12192000" cy="2279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E8B74-100F-C808-9EBF-26AB09D35616}"/>
              </a:ext>
            </a:extLst>
          </p:cNvPr>
          <p:cNvSpPr txBox="1"/>
          <p:nvPr/>
        </p:nvSpPr>
        <p:spPr>
          <a:xfrm>
            <a:off x="2525870" y="564169"/>
            <a:ext cx="7140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33FFD-E4C9-921F-7359-86A2249FD4F3}"/>
              </a:ext>
            </a:extLst>
          </p:cNvPr>
          <p:cNvSpPr txBox="1">
            <a:spLocks/>
          </p:cNvSpPr>
          <p:nvPr/>
        </p:nvSpPr>
        <p:spPr>
          <a:xfrm>
            <a:off x="713913" y="1577050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Improving our existing model. Diff Techniques we can apply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Model Complex Relationships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Data Seeding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Logging Techniques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Lazy Loading vs Eager Loading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Change Tracker</a:t>
            </a:r>
          </a:p>
        </p:txBody>
      </p:sp>
    </p:spTree>
    <p:extLst>
      <p:ext uri="{BB962C8B-B14F-4D97-AF65-F5344CB8AC3E}">
        <p14:creationId xmlns:p14="http://schemas.microsoft.com/office/powerpoint/2010/main" val="36774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2D24B8-5366-4F60-8DB7-03104991E720}"/>
              </a:ext>
            </a:extLst>
          </p:cNvPr>
          <p:cNvSpPr/>
          <p:nvPr/>
        </p:nvSpPr>
        <p:spPr>
          <a:xfrm>
            <a:off x="0" y="0"/>
            <a:ext cx="12192000" cy="2279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C70AF6-E364-4E39-8702-38BDB2AB6A60}"/>
              </a:ext>
            </a:extLst>
          </p:cNvPr>
          <p:cNvSpPr/>
          <p:nvPr/>
        </p:nvSpPr>
        <p:spPr>
          <a:xfrm>
            <a:off x="0" y="6635788"/>
            <a:ext cx="12192000" cy="2279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E8B74-100F-C808-9EBF-26AB09D35616}"/>
              </a:ext>
            </a:extLst>
          </p:cNvPr>
          <p:cNvSpPr txBox="1"/>
          <p:nvPr/>
        </p:nvSpPr>
        <p:spPr>
          <a:xfrm>
            <a:off x="2525870" y="564169"/>
            <a:ext cx="7140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33FFD-E4C9-921F-7359-86A2249FD4F3}"/>
              </a:ext>
            </a:extLst>
          </p:cNvPr>
          <p:cNvSpPr txBox="1">
            <a:spLocks/>
          </p:cNvSpPr>
          <p:nvPr/>
        </p:nvSpPr>
        <p:spPr>
          <a:xfrm>
            <a:off x="713913" y="1577050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Writing our own SQL queries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Transaction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SqlServerTypeMapper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ModelBuilder</a:t>
            </a:r>
            <a:r>
              <a:rPr lang="en-US" dirty="0"/>
              <a:t> in different files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/>
              <a:t>Concurrency 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4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965792-35C8-476C-823B-425804EAF515}"/>
              </a:ext>
            </a:extLst>
          </p:cNvPr>
          <p:cNvSpPr/>
          <p:nvPr/>
        </p:nvSpPr>
        <p:spPr>
          <a:xfrm>
            <a:off x="0" y="0"/>
            <a:ext cx="9915525" cy="6858000"/>
          </a:xfrm>
          <a:prstGeom prst="rect">
            <a:avLst/>
          </a:prstGeom>
          <a:solidFill>
            <a:schemeClr val="accent3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BD84AF7-A16C-4866-B41C-BD870FF33EE0}"/>
              </a:ext>
            </a:extLst>
          </p:cNvPr>
          <p:cNvSpPr/>
          <p:nvPr userDrawn="1"/>
        </p:nvSpPr>
        <p:spPr>
          <a:xfrm>
            <a:off x="4916844" y="0"/>
            <a:ext cx="7275156" cy="6858000"/>
          </a:xfrm>
          <a:custGeom>
            <a:avLst/>
            <a:gdLst>
              <a:gd name="connsiteX0" fmla="*/ 4124200 w 7275156"/>
              <a:gd name="connsiteY0" fmla="*/ 0 h 6857999"/>
              <a:gd name="connsiteX1" fmla="*/ 7275156 w 7275156"/>
              <a:gd name="connsiteY1" fmla="*/ 0 h 6857999"/>
              <a:gd name="connsiteX2" fmla="*/ 7275156 w 7275156"/>
              <a:gd name="connsiteY2" fmla="*/ 6857999 h 6857999"/>
              <a:gd name="connsiteX3" fmla="*/ 89795 w 7275156"/>
              <a:gd name="connsiteY3" fmla="*/ 6857999 h 6857999"/>
              <a:gd name="connsiteX4" fmla="*/ 80764 w 7275156"/>
              <a:gd name="connsiteY4" fmla="*/ 6822877 h 6857999"/>
              <a:gd name="connsiteX5" fmla="*/ 0 w 7275156"/>
              <a:gd name="connsiteY5" fmla="*/ 6021716 h 6857999"/>
              <a:gd name="connsiteX6" fmla="*/ 2981808 w 7275156"/>
              <a:gd name="connsiteY6" fmla="*/ 2171572 h 6857999"/>
              <a:gd name="connsiteX7" fmla="*/ 3159799 w 7275156"/>
              <a:gd name="connsiteY7" fmla="*/ 2130492 h 6857999"/>
              <a:gd name="connsiteX8" fmla="*/ 3173670 w 7275156"/>
              <a:gd name="connsiteY8" fmla="*/ 2021333 h 6857999"/>
              <a:gd name="connsiteX9" fmla="*/ 4020494 w 7275156"/>
              <a:gd name="connsiteY9" fmla="*/ 11652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75156" h="6857999">
                <a:moveTo>
                  <a:pt x="4124200" y="0"/>
                </a:moveTo>
                <a:lnTo>
                  <a:pt x="7275156" y="0"/>
                </a:lnTo>
                <a:lnTo>
                  <a:pt x="7275156" y="6857999"/>
                </a:lnTo>
                <a:lnTo>
                  <a:pt x="89795" y="6857999"/>
                </a:lnTo>
                <a:lnTo>
                  <a:pt x="80764" y="6822877"/>
                </a:lnTo>
                <a:cubicBezTo>
                  <a:pt x="27810" y="6564095"/>
                  <a:pt x="0" y="6296153"/>
                  <a:pt x="0" y="6021716"/>
                </a:cubicBezTo>
                <a:cubicBezTo>
                  <a:pt x="0" y="4169267"/>
                  <a:pt x="1267066" y="2612756"/>
                  <a:pt x="2981808" y="2171572"/>
                </a:cubicBezTo>
                <a:lnTo>
                  <a:pt x="3159799" y="2130492"/>
                </a:lnTo>
                <a:lnTo>
                  <a:pt x="3173670" y="2021333"/>
                </a:lnTo>
                <a:cubicBezTo>
                  <a:pt x="3283006" y="1305770"/>
                  <a:pt x="3583127" y="652987"/>
                  <a:pt x="4020494" y="11652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1AFE2-CC0D-4E71-DF91-97FC0F66ADF8}"/>
              </a:ext>
            </a:extLst>
          </p:cNvPr>
          <p:cNvSpPr txBox="1"/>
          <p:nvPr/>
        </p:nvSpPr>
        <p:spPr>
          <a:xfrm>
            <a:off x="6400801" y="3476685"/>
            <a:ext cx="4901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Faleminderit!</a:t>
            </a:r>
            <a:endParaRPr lang="en-US" sz="4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81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B2C676-B930-7257-75D7-994712827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34" y="0"/>
            <a:ext cx="10861965" cy="6858000"/>
          </a:xfrm>
          <a:prstGeom prst="rect">
            <a:avLst/>
          </a:prstGeom>
        </p:spPr>
      </p:pic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C563BDC6-F81F-FAC6-3915-B1EBDD9B2AA4}"/>
              </a:ext>
            </a:extLst>
          </p:cNvPr>
          <p:cNvSpPr/>
          <p:nvPr/>
        </p:nvSpPr>
        <p:spPr>
          <a:xfrm rot="5400000">
            <a:off x="-2763983" y="2763983"/>
            <a:ext cx="6858001" cy="1330036"/>
          </a:xfrm>
          <a:prstGeom prst="triangle">
            <a:avLst/>
          </a:prstGeom>
          <a:solidFill>
            <a:srgbClr val="9F29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A70CDA-98D8-134A-B4EB-34AE4B34C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113" y="0"/>
            <a:ext cx="151014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0D4A3D-960A-60BA-3757-54A37D5836DC}"/>
              </a:ext>
            </a:extLst>
          </p:cNvPr>
          <p:cNvSpPr txBox="1"/>
          <p:nvPr/>
        </p:nvSpPr>
        <p:spPr>
          <a:xfrm>
            <a:off x="360217" y="3013501"/>
            <a:ext cx="60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1619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59AD4D1-30D5-46F9-9DBE-A2E9BD7B27F7}"/>
              </a:ext>
            </a:extLst>
          </p:cNvPr>
          <p:cNvSpPr txBox="1"/>
          <p:nvPr/>
        </p:nvSpPr>
        <p:spPr>
          <a:xfrm>
            <a:off x="2525869" y="564169"/>
            <a:ext cx="7140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Providers</a:t>
            </a:r>
            <a:endParaRPr lang="en-US" sz="4400" b="1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2D24B8-5366-4F60-8DB7-03104991E720}"/>
              </a:ext>
            </a:extLst>
          </p:cNvPr>
          <p:cNvSpPr/>
          <p:nvPr/>
        </p:nvSpPr>
        <p:spPr>
          <a:xfrm>
            <a:off x="0" y="0"/>
            <a:ext cx="12192000" cy="2279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C70AF6-E364-4E39-8702-38BDB2AB6A60}"/>
              </a:ext>
            </a:extLst>
          </p:cNvPr>
          <p:cNvSpPr/>
          <p:nvPr/>
        </p:nvSpPr>
        <p:spPr>
          <a:xfrm>
            <a:off x="0" y="6635788"/>
            <a:ext cx="12192000" cy="2279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9B637179-2D8C-754C-A704-0B513A4D4778}"/>
              </a:ext>
            </a:extLst>
          </p:cNvPr>
          <p:cNvSpPr/>
          <p:nvPr/>
        </p:nvSpPr>
        <p:spPr>
          <a:xfrm>
            <a:off x="520189" y="2572464"/>
            <a:ext cx="1485900" cy="1552575"/>
          </a:xfrm>
          <a:prstGeom prst="can">
            <a:avLst>
              <a:gd name="adj" fmla="val 36068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 Server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Instance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CD4F762-F563-9011-56FA-E0A13F1D1176}"/>
              </a:ext>
            </a:extLst>
          </p:cNvPr>
          <p:cNvSpPr/>
          <p:nvPr/>
        </p:nvSpPr>
        <p:spPr>
          <a:xfrm>
            <a:off x="1782919" y="4581263"/>
            <a:ext cx="1485900" cy="1634445"/>
          </a:xfrm>
          <a:prstGeom prst="can">
            <a:avLst>
              <a:gd name="adj" fmla="val 47503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MySql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3447B649-1EE1-B1CC-90CE-30FEDF135D58}"/>
              </a:ext>
            </a:extLst>
          </p:cNvPr>
          <p:cNvSpPr/>
          <p:nvPr/>
        </p:nvSpPr>
        <p:spPr>
          <a:xfrm>
            <a:off x="6141568" y="4834975"/>
            <a:ext cx="1325169" cy="1447801"/>
          </a:xfrm>
          <a:prstGeom prst="can">
            <a:avLst>
              <a:gd name="adj" fmla="val 3865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Oracle DB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46B90D2A-DF24-3A61-921C-0738727788F7}"/>
              </a:ext>
            </a:extLst>
          </p:cNvPr>
          <p:cNvSpPr/>
          <p:nvPr/>
        </p:nvSpPr>
        <p:spPr>
          <a:xfrm>
            <a:off x="8574356" y="2409542"/>
            <a:ext cx="1512788" cy="1692639"/>
          </a:xfrm>
          <a:prstGeom prst="can">
            <a:avLst>
              <a:gd name="adj" fmla="val 43359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PostgreSQL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4873CF-0062-9470-55BE-06AC725F010A}"/>
              </a:ext>
            </a:extLst>
          </p:cNvPr>
          <p:cNvCxnSpPr>
            <a:cxnSpLocks/>
            <a:stCxn id="4" idx="3"/>
            <a:endCxn id="6" idx="4"/>
          </p:cNvCxnSpPr>
          <p:nvPr/>
        </p:nvCxnSpPr>
        <p:spPr>
          <a:xfrm flipH="1">
            <a:off x="3268819" y="3348752"/>
            <a:ext cx="2468511" cy="2049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350A62-7706-F48A-26D9-674CCB509BA4}"/>
              </a:ext>
            </a:extLst>
          </p:cNvPr>
          <p:cNvCxnSpPr>
            <a:cxnSpLocks/>
            <a:stCxn id="4" idx="3"/>
            <a:endCxn id="5" idx="4"/>
          </p:cNvCxnSpPr>
          <p:nvPr/>
        </p:nvCxnSpPr>
        <p:spPr>
          <a:xfrm flipH="1">
            <a:off x="2006089" y="3348752"/>
            <a:ext cx="37312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D21FEA-3A55-0AFF-B07D-91C3E4A8FF79}"/>
              </a:ext>
            </a:extLst>
          </p:cNvPr>
          <p:cNvCxnSpPr>
            <a:cxnSpLocks/>
            <a:stCxn id="4" idx="3"/>
            <a:endCxn id="10" idx="2"/>
          </p:cNvCxnSpPr>
          <p:nvPr/>
        </p:nvCxnSpPr>
        <p:spPr>
          <a:xfrm>
            <a:off x="5737330" y="3348752"/>
            <a:ext cx="4292995" cy="1954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EC82DB-5559-0C32-B671-E742360001DF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 flipV="1">
            <a:off x="5737330" y="3255862"/>
            <a:ext cx="2837026" cy="92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DA1668-2A89-6FE6-8DDC-6D3C9478780F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>
            <a:off x="5737330" y="3348752"/>
            <a:ext cx="404238" cy="2210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ylinder 9">
            <a:extLst>
              <a:ext uri="{FF2B5EF4-FFF2-40B4-BE49-F238E27FC236}">
                <a16:creationId xmlns:a16="http://schemas.microsoft.com/office/drawing/2014/main" id="{68CCE074-28A1-1E9F-4484-EA96DDB0E934}"/>
              </a:ext>
            </a:extLst>
          </p:cNvPr>
          <p:cNvSpPr/>
          <p:nvPr/>
        </p:nvSpPr>
        <p:spPr>
          <a:xfrm>
            <a:off x="10030325" y="4390125"/>
            <a:ext cx="1485900" cy="1825587"/>
          </a:xfrm>
          <a:prstGeom prst="can">
            <a:avLst>
              <a:gd name="adj" fmla="val 5000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Cosmo DB-Azure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61AE14-0672-3816-BEBE-8FC242F668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4" t="9899" r="29697" b="10704"/>
          <a:stretch/>
        </p:blipFill>
        <p:spPr>
          <a:xfrm>
            <a:off x="10461329" y="4480091"/>
            <a:ext cx="655197" cy="612040"/>
          </a:xfrm>
          <a:prstGeom prst="rect">
            <a:avLst/>
          </a:prstGeom>
          <a:ln>
            <a:noFill/>
          </a:ln>
          <a:effectLst>
            <a:softEdge rad="11250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4" name="Cylinder 3">
            <a:extLst>
              <a:ext uri="{FF2B5EF4-FFF2-40B4-BE49-F238E27FC236}">
                <a16:creationId xmlns:a16="http://schemas.microsoft.com/office/drawing/2014/main" id="{C622EB86-1C46-D1E8-94C6-0CE9455CFFDD}"/>
              </a:ext>
            </a:extLst>
          </p:cNvPr>
          <p:cNvSpPr/>
          <p:nvPr/>
        </p:nvSpPr>
        <p:spPr>
          <a:xfrm>
            <a:off x="4980936" y="1656114"/>
            <a:ext cx="1512788" cy="1692638"/>
          </a:xfrm>
          <a:prstGeom prst="can">
            <a:avLst>
              <a:gd name="adj" fmla="val 46078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 Server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SQL Server Management Studio. In this article we are going to know… | by  Rohit Patil | Medium">
            <a:extLst>
              <a:ext uri="{FF2B5EF4-FFF2-40B4-BE49-F238E27FC236}">
                <a16:creationId xmlns:a16="http://schemas.microsoft.com/office/drawing/2014/main" id="{8ADB318F-F9B9-6DAF-04A9-841F439FEA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1" t="13277" r="17473" b="38702"/>
          <a:stretch/>
        </p:blipFill>
        <p:spPr bwMode="auto">
          <a:xfrm>
            <a:off x="5333092" y="1736815"/>
            <a:ext cx="808476" cy="5754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- Wikipedia">
            <a:extLst>
              <a:ext uri="{FF2B5EF4-FFF2-40B4-BE49-F238E27FC236}">
                <a16:creationId xmlns:a16="http://schemas.microsoft.com/office/drawing/2014/main" id="{B13614F9-BD16-E887-52F3-CE86457A6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803" y="2526716"/>
            <a:ext cx="598328" cy="5454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6" descr="Oracle Database Oracle Corporation Logo, PNG, 2543x579px, Oracle Database,  Brand, Computer Software, Database, Decal Download Free">
            <a:extLst>
              <a:ext uri="{FF2B5EF4-FFF2-40B4-BE49-F238E27FC236}">
                <a16:creationId xmlns:a16="http://schemas.microsoft.com/office/drawing/2014/main" id="{A166CEAC-D520-97A2-38E5-926FFBE52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039" y="5004512"/>
            <a:ext cx="784694" cy="17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8" descr="Hosted MySQL - Amazon RDS for MySQL - AWS">
            <a:extLst>
              <a:ext uri="{FF2B5EF4-FFF2-40B4-BE49-F238E27FC236}">
                <a16:creationId xmlns:a16="http://schemas.microsoft.com/office/drawing/2014/main" id="{A5A5817E-1638-8F99-0429-A5DF555F5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858" y="4620645"/>
            <a:ext cx="924309" cy="49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2" descr="SQL Server Management Studio. In this article we are going to know… | by  Rohit Patil | Medium">
            <a:extLst>
              <a:ext uri="{FF2B5EF4-FFF2-40B4-BE49-F238E27FC236}">
                <a16:creationId xmlns:a16="http://schemas.microsoft.com/office/drawing/2014/main" id="{4E5E4FBC-7FFB-C58F-5350-620D94012C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1" t="13277" r="17473" b="38702"/>
          <a:stretch/>
        </p:blipFill>
        <p:spPr bwMode="auto">
          <a:xfrm>
            <a:off x="921910" y="2655209"/>
            <a:ext cx="682459" cy="5155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8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59AD4D1-30D5-46F9-9DBE-A2E9BD7B27F7}"/>
              </a:ext>
            </a:extLst>
          </p:cNvPr>
          <p:cNvSpPr txBox="1"/>
          <p:nvPr/>
        </p:nvSpPr>
        <p:spPr>
          <a:xfrm>
            <a:off x="2525869" y="564169"/>
            <a:ext cx="7140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Environments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2D24B8-5366-4F60-8DB7-03104991E720}"/>
              </a:ext>
            </a:extLst>
          </p:cNvPr>
          <p:cNvSpPr/>
          <p:nvPr/>
        </p:nvSpPr>
        <p:spPr>
          <a:xfrm>
            <a:off x="0" y="0"/>
            <a:ext cx="12192000" cy="2279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C70AF6-E364-4E39-8702-38BDB2AB6A60}"/>
              </a:ext>
            </a:extLst>
          </p:cNvPr>
          <p:cNvSpPr/>
          <p:nvPr/>
        </p:nvSpPr>
        <p:spPr>
          <a:xfrm>
            <a:off x="0" y="6635788"/>
            <a:ext cx="12192000" cy="2279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0DBD84B1-4987-AC0C-8295-80A63EF59794}"/>
              </a:ext>
            </a:extLst>
          </p:cNvPr>
          <p:cNvSpPr/>
          <p:nvPr/>
        </p:nvSpPr>
        <p:spPr>
          <a:xfrm>
            <a:off x="9118080" y="2297300"/>
            <a:ext cx="1829870" cy="1653259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PROD.1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4B41B21A-9BB5-9E85-E457-B6B6AEDF6A82}"/>
              </a:ext>
            </a:extLst>
          </p:cNvPr>
          <p:cNvSpPr/>
          <p:nvPr/>
        </p:nvSpPr>
        <p:spPr>
          <a:xfrm>
            <a:off x="868783" y="3114007"/>
            <a:ext cx="1180265" cy="1653259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Original DB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31B661F6-8641-56B5-094B-2A430F33D684}"/>
              </a:ext>
            </a:extLst>
          </p:cNvPr>
          <p:cNvSpPr/>
          <p:nvPr/>
        </p:nvSpPr>
        <p:spPr>
          <a:xfrm>
            <a:off x="3015354" y="2014781"/>
            <a:ext cx="1180265" cy="1653259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Dev.2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ABE7EBB7-C481-0F1C-8D45-B6BCC8B8884F}"/>
              </a:ext>
            </a:extLst>
          </p:cNvPr>
          <p:cNvSpPr/>
          <p:nvPr/>
        </p:nvSpPr>
        <p:spPr>
          <a:xfrm>
            <a:off x="3015354" y="4335528"/>
            <a:ext cx="1180265" cy="1653259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Dev.3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4E5438C9-156D-D245-FFE3-836667C1BBE3}"/>
              </a:ext>
            </a:extLst>
          </p:cNvPr>
          <p:cNvSpPr/>
          <p:nvPr/>
        </p:nvSpPr>
        <p:spPr>
          <a:xfrm>
            <a:off x="5719055" y="3248314"/>
            <a:ext cx="1582835" cy="1653259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QA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Woman is Working on Her Laptop Computer clipart. Free download transparent . PNG | Creazilla">
            <a:extLst>
              <a:ext uri="{FF2B5EF4-FFF2-40B4-BE49-F238E27FC236}">
                <a16:creationId xmlns:a16="http://schemas.microsoft.com/office/drawing/2014/main" id="{AB3C7058-53F3-1D5B-C782-E7698933C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614" y="1309586"/>
            <a:ext cx="825744" cy="9149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ransparent Person On Computer Clipart - Clipart Male Using Computer, HD Png  Download , Transparent Png Image - PNGitem">
            <a:extLst>
              <a:ext uri="{FF2B5EF4-FFF2-40B4-BE49-F238E27FC236}">
                <a16:creationId xmlns:a16="http://schemas.microsoft.com/office/drawing/2014/main" id="{2D9ABCC9-73B7-93C6-5B68-B5B9BE1FD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686" y="3738565"/>
            <a:ext cx="866820" cy="8034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97C47BD-EC18-C78A-39F2-BC5886873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526" y="2613322"/>
            <a:ext cx="579491" cy="90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6" descr="Transparent Person On Computer Clipart - Clipart Male Using Computer, HD Png  Download , Transparent Png Image - PNGitem">
            <a:extLst>
              <a:ext uri="{FF2B5EF4-FFF2-40B4-BE49-F238E27FC236}">
                <a16:creationId xmlns:a16="http://schemas.microsoft.com/office/drawing/2014/main" id="{C74A309D-9559-39BF-C14A-78FFD600E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509" y="2684637"/>
            <a:ext cx="926524" cy="8587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4" descr="Woman is Working on Her Laptop Computer clipart. Free download transparent . PNG | Creazilla">
            <a:extLst>
              <a:ext uri="{FF2B5EF4-FFF2-40B4-BE49-F238E27FC236}">
                <a16:creationId xmlns:a16="http://schemas.microsoft.com/office/drawing/2014/main" id="{EC871C01-ECC8-EE5D-D31F-90471CA9F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540" y="2666474"/>
            <a:ext cx="825744" cy="9149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6" descr="Transparent Person On Computer Clipart - Clipart Male Using Computer, HD Png  Download , Transparent Png Image - PNGitem">
            <a:extLst>
              <a:ext uri="{FF2B5EF4-FFF2-40B4-BE49-F238E27FC236}">
                <a16:creationId xmlns:a16="http://schemas.microsoft.com/office/drawing/2014/main" id="{927D38D0-F444-C229-08E9-E5D8E3C33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002" y="1975507"/>
            <a:ext cx="866820" cy="8034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4" descr="Woman is Working on Her Laptop Computer clipart. Free download transparent . PNG | Creazilla">
            <a:extLst>
              <a:ext uri="{FF2B5EF4-FFF2-40B4-BE49-F238E27FC236}">
                <a16:creationId xmlns:a16="http://schemas.microsoft.com/office/drawing/2014/main" id="{58677FD1-4BE7-3F9C-35D3-917263114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347" y="1839323"/>
            <a:ext cx="825744" cy="9149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8">
            <a:extLst>
              <a:ext uri="{FF2B5EF4-FFF2-40B4-BE49-F238E27FC236}">
                <a16:creationId xmlns:a16="http://schemas.microsoft.com/office/drawing/2014/main" id="{E7FDA608-379C-E308-FC4C-EBE9B1384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4078" y="1641993"/>
            <a:ext cx="579491" cy="90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oman is Working on Her Laptop Computer clipart. Free download transparent . PNG | Creazilla">
            <a:extLst>
              <a:ext uri="{FF2B5EF4-FFF2-40B4-BE49-F238E27FC236}">
                <a16:creationId xmlns:a16="http://schemas.microsoft.com/office/drawing/2014/main" id="{471A3B67-C7DC-DE54-3994-B3077DDF1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815" y="2811943"/>
            <a:ext cx="833342" cy="7694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uman Behavior,Reading,Business PNG Clipart - Royalty Free SVG / PNG">
            <a:extLst>
              <a:ext uri="{FF2B5EF4-FFF2-40B4-BE49-F238E27FC236}">
                <a16:creationId xmlns:a16="http://schemas.microsoft.com/office/drawing/2014/main" id="{432DBCF4-0744-D84F-8028-49C7B9C80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631" y="2802726"/>
            <a:ext cx="819966" cy="73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6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C6D00E9E-3CB2-4482-B913-114AF5890E5C}"/>
              </a:ext>
            </a:extLst>
          </p:cNvPr>
          <p:cNvSpPr txBox="1">
            <a:spLocks/>
          </p:cNvSpPr>
          <p:nvPr/>
        </p:nvSpPr>
        <p:spPr>
          <a:xfrm>
            <a:off x="384102" y="4824058"/>
            <a:ext cx="2583542" cy="79169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edit this text for your presentation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4D9DA4C1-7078-4E38-B05F-7E92BDF85B45}"/>
              </a:ext>
            </a:extLst>
          </p:cNvPr>
          <p:cNvSpPr txBox="1">
            <a:spLocks/>
          </p:cNvSpPr>
          <p:nvPr/>
        </p:nvSpPr>
        <p:spPr>
          <a:xfrm>
            <a:off x="384101" y="4360470"/>
            <a:ext cx="2583542" cy="46358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B396BA02-3A77-453A-9244-540F7DAF243C}"/>
              </a:ext>
            </a:extLst>
          </p:cNvPr>
          <p:cNvSpPr txBox="1">
            <a:spLocks/>
          </p:cNvSpPr>
          <p:nvPr/>
        </p:nvSpPr>
        <p:spPr>
          <a:xfrm>
            <a:off x="3330854" y="2304008"/>
            <a:ext cx="2583542" cy="79169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edit this text for your presentation</a:t>
            </a:r>
          </a:p>
        </p:txBody>
      </p:sp>
      <p:sp>
        <p:nvSpPr>
          <p:cNvPr id="64" name="Text Placeholder 10">
            <a:extLst>
              <a:ext uri="{FF2B5EF4-FFF2-40B4-BE49-F238E27FC236}">
                <a16:creationId xmlns:a16="http://schemas.microsoft.com/office/drawing/2014/main" id="{012A7600-3839-40E0-A066-D8B643FCE8DE}"/>
              </a:ext>
            </a:extLst>
          </p:cNvPr>
          <p:cNvSpPr txBox="1">
            <a:spLocks/>
          </p:cNvSpPr>
          <p:nvPr/>
        </p:nvSpPr>
        <p:spPr>
          <a:xfrm>
            <a:off x="3330853" y="1840420"/>
            <a:ext cx="2583542" cy="46358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53B12B-A755-4618-7410-D374F7C54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88" y="1065474"/>
            <a:ext cx="5217334" cy="53936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F80D93-2F62-6770-40E6-A34F9913BF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1065474"/>
            <a:ext cx="5141712" cy="53936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7EE0F2-E1AE-4261-87C8-70823203DE71}"/>
              </a:ext>
            </a:extLst>
          </p:cNvPr>
          <p:cNvSpPr txBox="1"/>
          <p:nvPr/>
        </p:nvSpPr>
        <p:spPr>
          <a:xfrm>
            <a:off x="542925" y="157234"/>
            <a:ext cx="123063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DB </a:t>
            </a: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Relations vs C# objects &amp; collections</a:t>
            </a:r>
            <a:b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4400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74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59AD4D1-30D5-46F9-9DBE-A2E9BD7B27F7}"/>
              </a:ext>
            </a:extLst>
          </p:cNvPr>
          <p:cNvSpPr txBox="1"/>
          <p:nvPr/>
        </p:nvSpPr>
        <p:spPr>
          <a:xfrm>
            <a:off x="2525869" y="564169"/>
            <a:ext cx="7140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Komunikimi me DB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2D24B8-5366-4F60-8DB7-03104991E720}"/>
              </a:ext>
            </a:extLst>
          </p:cNvPr>
          <p:cNvSpPr/>
          <p:nvPr/>
        </p:nvSpPr>
        <p:spPr>
          <a:xfrm>
            <a:off x="0" y="0"/>
            <a:ext cx="12192000" cy="2279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C70AF6-E364-4E39-8702-38BDB2AB6A60}"/>
              </a:ext>
            </a:extLst>
          </p:cNvPr>
          <p:cNvSpPr/>
          <p:nvPr/>
        </p:nvSpPr>
        <p:spPr>
          <a:xfrm>
            <a:off x="0" y="6635788"/>
            <a:ext cx="12192000" cy="2279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6BC7FE-62B1-D8D9-B0E1-471473EBF1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" t="3496" r="988" b="2419"/>
          <a:stretch/>
        </p:blipFill>
        <p:spPr>
          <a:xfrm>
            <a:off x="1186329" y="2133600"/>
            <a:ext cx="9721816" cy="34359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43E94D-932A-48DE-F102-2B2D2923D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329" y="1777446"/>
            <a:ext cx="9721809" cy="41482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D969D4-80CA-251B-E4A9-88667E2205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" t="1481" r="1140" b="1600"/>
          <a:stretch/>
        </p:blipFill>
        <p:spPr>
          <a:xfrm>
            <a:off x="1186329" y="1560945"/>
            <a:ext cx="9721803" cy="460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8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2D24B8-5366-4F60-8DB7-03104991E720}"/>
              </a:ext>
            </a:extLst>
          </p:cNvPr>
          <p:cNvSpPr/>
          <p:nvPr/>
        </p:nvSpPr>
        <p:spPr>
          <a:xfrm>
            <a:off x="0" y="0"/>
            <a:ext cx="12192000" cy="2279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C70AF6-E364-4E39-8702-38BDB2AB6A60}"/>
              </a:ext>
            </a:extLst>
          </p:cNvPr>
          <p:cNvSpPr/>
          <p:nvPr/>
        </p:nvSpPr>
        <p:spPr>
          <a:xfrm>
            <a:off x="0" y="6635788"/>
            <a:ext cx="12192000" cy="2279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5F48D8E9-DA7E-00B5-B719-A67ABB928E20}"/>
              </a:ext>
            </a:extLst>
          </p:cNvPr>
          <p:cNvSpPr/>
          <p:nvPr/>
        </p:nvSpPr>
        <p:spPr>
          <a:xfrm>
            <a:off x="177595" y="1920464"/>
            <a:ext cx="2823058" cy="3317361"/>
          </a:xfrm>
          <a:prstGeom prst="ca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AE00C9A-46C9-FC39-2752-0B1CF8686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4" y="2900339"/>
            <a:ext cx="2214513" cy="16079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160C48-B1C0-5D9D-EA83-5A3BF4900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5" y="2757477"/>
            <a:ext cx="2761917" cy="17625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D91C1A-A1D9-C113-F774-13F569DF4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861" y="2694568"/>
            <a:ext cx="4915326" cy="20194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775A7E4A-28BC-1641-BBDF-FB35FC6D73A5}"/>
              </a:ext>
            </a:extLst>
          </p:cNvPr>
          <p:cNvSpPr/>
          <p:nvPr/>
        </p:nvSpPr>
        <p:spPr>
          <a:xfrm>
            <a:off x="5004046" y="1920464"/>
            <a:ext cx="2195744" cy="3317362"/>
          </a:xfrm>
          <a:prstGeom prst="round2DiagRect">
            <a:avLst>
              <a:gd name="adj1" fmla="val 16667"/>
              <a:gd name="adj2" fmla="val 425"/>
            </a:avLst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2D787FB-FAD9-5586-2978-32CF66EEA304}"/>
              </a:ext>
            </a:extLst>
          </p:cNvPr>
          <p:cNvCxnSpPr/>
          <p:nvPr/>
        </p:nvCxnSpPr>
        <p:spPr>
          <a:xfrm>
            <a:off x="62144" y="1553592"/>
            <a:ext cx="11620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16532C-BD21-B4DF-3AA2-1BB8FF5CA6AF}"/>
              </a:ext>
            </a:extLst>
          </p:cNvPr>
          <p:cNvSpPr txBox="1"/>
          <p:nvPr/>
        </p:nvSpPr>
        <p:spPr>
          <a:xfrm>
            <a:off x="486304" y="1028246"/>
            <a:ext cx="232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Database Layer</a:t>
            </a:r>
            <a:endParaRPr lang="en-GB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E68DE-DDC9-6F9F-F781-BD71299E814F}"/>
              </a:ext>
            </a:extLst>
          </p:cNvPr>
          <p:cNvSpPr txBox="1"/>
          <p:nvPr/>
        </p:nvSpPr>
        <p:spPr>
          <a:xfrm>
            <a:off x="5004046" y="1028246"/>
            <a:ext cx="2391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Entity Framework</a:t>
            </a:r>
            <a:endParaRPr lang="en-GB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E239CE-A672-E7FB-4C54-5F86DDD58D06}"/>
              </a:ext>
            </a:extLst>
          </p:cNvPr>
          <p:cNvSpPr txBox="1"/>
          <p:nvPr/>
        </p:nvSpPr>
        <p:spPr>
          <a:xfrm>
            <a:off x="7901127" y="1027704"/>
            <a:ext cx="3187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Rest of the application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9666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2D24B8-5366-4F60-8DB7-03104991E720}"/>
              </a:ext>
            </a:extLst>
          </p:cNvPr>
          <p:cNvSpPr/>
          <p:nvPr/>
        </p:nvSpPr>
        <p:spPr>
          <a:xfrm>
            <a:off x="0" y="0"/>
            <a:ext cx="12192000" cy="2279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C70AF6-E364-4E39-8702-38BDB2AB6A60}"/>
              </a:ext>
            </a:extLst>
          </p:cNvPr>
          <p:cNvSpPr/>
          <p:nvPr/>
        </p:nvSpPr>
        <p:spPr>
          <a:xfrm>
            <a:off x="0" y="6635788"/>
            <a:ext cx="12192000" cy="2279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E8B74-100F-C808-9EBF-26AB09D35616}"/>
              </a:ext>
            </a:extLst>
          </p:cNvPr>
          <p:cNvSpPr txBox="1"/>
          <p:nvPr/>
        </p:nvSpPr>
        <p:spPr>
          <a:xfrm>
            <a:off x="2525870" y="564169"/>
            <a:ext cx="7140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Avantazhet e ORM</a:t>
            </a:r>
            <a:endParaRPr lang="en-US" sz="4400" b="1" dirty="0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33FFD-E4C9-921F-7359-86A2249FD4F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Përshpejton</a:t>
            </a:r>
            <a:r>
              <a:rPr lang="en-US" dirty="0"/>
              <a:t> </a:t>
            </a:r>
            <a:r>
              <a:rPr lang="en-US" dirty="0" err="1"/>
              <a:t>kohën</a:t>
            </a:r>
            <a:r>
              <a:rPr lang="en-US" dirty="0"/>
              <a:t> e </a:t>
            </a:r>
            <a:r>
              <a:rPr lang="en-US" dirty="0" err="1"/>
              <a:t>zhvillimit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soft-</a:t>
            </a:r>
            <a:r>
              <a:rPr lang="en-US" dirty="0" err="1"/>
              <a:t>i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kostot</a:t>
            </a:r>
            <a:r>
              <a:rPr lang="en-US" dirty="0"/>
              <a:t> e </a:t>
            </a:r>
            <a:r>
              <a:rPr lang="en-US" dirty="0" err="1"/>
              <a:t>zhvillimit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Menaxhon</a:t>
            </a:r>
            <a:r>
              <a:rPr lang="en-US" dirty="0"/>
              <a:t> </a:t>
            </a:r>
            <a:r>
              <a:rPr lang="en-US" dirty="0" err="1"/>
              <a:t>logjikën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dizenjim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ndërveprim</a:t>
            </a:r>
            <a:r>
              <a:rPr lang="en-US" dirty="0"/>
              <a:t> me </a:t>
            </a:r>
            <a:r>
              <a:rPr lang="en-US" dirty="0" err="1"/>
              <a:t>databazën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Shkruhet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pak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leximin</a:t>
            </a:r>
            <a:r>
              <a:rPr lang="en-US" dirty="0"/>
              <a:t> apo </a:t>
            </a:r>
            <a:r>
              <a:rPr lang="en-US" dirty="0" err="1"/>
              <a:t>shkrimin</a:t>
            </a:r>
            <a:r>
              <a:rPr lang="en-US" dirty="0"/>
              <a:t> 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Tejkalon</a:t>
            </a:r>
            <a:r>
              <a:rPr lang="en-US" dirty="0"/>
              <a:t> </a:t>
            </a:r>
            <a:r>
              <a:rPr lang="en-US" dirty="0" err="1"/>
              <a:t>veshtirësitë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lindin</a:t>
            </a:r>
            <a:r>
              <a:rPr lang="en-US" dirty="0"/>
              <a:t> </a:t>
            </a:r>
            <a:r>
              <a:rPr lang="en-US" dirty="0" err="1"/>
              <a:t>kur</a:t>
            </a:r>
            <a:r>
              <a:rPr lang="en-US" dirty="0"/>
              <a:t> </a:t>
            </a:r>
            <a:r>
              <a:rPr lang="en-US" dirty="0" err="1"/>
              <a:t>përdor</a:t>
            </a:r>
            <a:r>
              <a:rPr lang="en-US" dirty="0"/>
              <a:t> </a:t>
            </a:r>
            <a:r>
              <a:rPr lang="en-US" dirty="0" err="1"/>
              <a:t>databaza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ndryshme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2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2D24B8-5366-4F60-8DB7-03104991E720}"/>
              </a:ext>
            </a:extLst>
          </p:cNvPr>
          <p:cNvSpPr/>
          <p:nvPr/>
        </p:nvSpPr>
        <p:spPr>
          <a:xfrm>
            <a:off x="0" y="0"/>
            <a:ext cx="12192000" cy="2279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C70AF6-E364-4E39-8702-38BDB2AB6A60}"/>
              </a:ext>
            </a:extLst>
          </p:cNvPr>
          <p:cNvSpPr/>
          <p:nvPr/>
        </p:nvSpPr>
        <p:spPr>
          <a:xfrm>
            <a:off x="0" y="6635788"/>
            <a:ext cx="12192000" cy="2279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E8B74-100F-C808-9EBF-26AB09D35616}"/>
              </a:ext>
            </a:extLst>
          </p:cNvPr>
          <p:cNvSpPr txBox="1"/>
          <p:nvPr/>
        </p:nvSpPr>
        <p:spPr>
          <a:xfrm>
            <a:off x="2525870" y="564169"/>
            <a:ext cx="7140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33FFD-E4C9-921F-7359-86A2249FD4F3}"/>
              </a:ext>
            </a:extLst>
          </p:cNvPr>
          <p:cNvSpPr txBox="1">
            <a:spLocks/>
          </p:cNvSpPr>
          <p:nvPr/>
        </p:nvSpPr>
        <p:spPr>
          <a:xfrm>
            <a:off x="713913" y="1577050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Console App with Entity Framework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MVC App with Entity Framework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DbContext</a:t>
            </a:r>
            <a:r>
              <a:rPr lang="en-US" dirty="0"/>
              <a:t> &amp; </a:t>
            </a:r>
            <a:r>
              <a:rPr lang="en-US" dirty="0" err="1"/>
              <a:t>DbSet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Simple Data Modeling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FluentAPI</a:t>
            </a:r>
            <a:r>
              <a:rPr lang="en-US" dirty="0"/>
              <a:t>, </a:t>
            </a:r>
            <a:r>
              <a:rPr lang="en-US" dirty="0" err="1"/>
              <a:t>DataAnnotations</a:t>
            </a:r>
            <a:r>
              <a:rPr lang="en-US" dirty="0"/>
              <a:t>, Naming Conventions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Scaffolding an Existing Database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EF Migrations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69941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30166-logistics-presentation-1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269</Words>
  <Application>Microsoft Office PowerPoint</Application>
  <PresentationFormat>Widescreen</PresentationFormat>
  <Paragraphs>68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Open Sans</vt:lpstr>
      <vt:lpstr>30166-logistics-presentation-1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30166-logistics-presentation-1</dc:title>
  <dc:creator>Shila Shehu</dc:creator>
  <cp:lastModifiedBy>Jorind Plasa</cp:lastModifiedBy>
  <cp:revision>52</cp:revision>
  <dcterms:created xsi:type="dcterms:W3CDTF">2020-10-10T09:58:13Z</dcterms:created>
  <dcterms:modified xsi:type="dcterms:W3CDTF">2023-08-03T14:41:20Z</dcterms:modified>
</cp:coreProperties>
</file>