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6" r:id="rId4"/>
    <p:sldId id="649" r:id="rId5"/>
    <p:sldId id="652" r:id="rId6"/>
    <p:sldId id="268" r:id="rId7"/>
    <p:sldId id="653" r:id="rId8"/>
    <p:sldId id="654" r:id="rId9"/>
    <p:sldId id="655" r:id="rId10"/>
    <p:sldId id="657" r:id="rId11"/>
    <p:sldId id="658" r:id="rId12"/>
    <p:sldId id="659" r:id="rId13"/>
    <p:sldId id="6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2C11-C09A-4ACE-9D7A-CCD5AA8B4878}" type="datetimeFigureOut">
              <a:rPr lang="en-US" smtClean="0"/>
              <a:t>2023-07-21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E20FA-FA32-4756-B1EB-057B8A95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https://www.pexels.com/photo/delivery-man-wearing-a-face-mask-carrying-boxes-4391478/</a:t>
            </a:r>
          </a:p>
          <a:p>
            <a:r>
              <a:rPr lang="en-US" dirty="0"/>
              <a:t>https://www.pexels.com/photo/delivery-man-wearing-a-face-mask-carrying-boxes-4391479/</a:t>
            </a:r>
          </a:p>
          <a:p>
            <a:r>
              <a:rPr lang="en-US" dirty="0"/>
              <a:t>https://www.pexels.com/photo/man-in-a-face-mask-handing-over-a-thermal-bag-to-another-man-4393668/</a:t>
            </a:r>
          </a:p>
          <a:p>
            <a:r>
              <a:rPr lang="en-US" dirty="0"/>
              <a:t>https://www.pexels.com/photo/man-wearing-a-face-mask-paying-for-pizza-delivery-4393444/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8F12BDB-ED0E-4830-856E-E45322015B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85829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9A15A-46C8-5293-C8E3-7E7791C9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2AACD-1F79-558E-0363-21B9B56C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D88B6-A8A9-AB7B-F453-7106F7A3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7E31-D63A-C387-8A5C-DC9D6789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58F-C9DF-F509-1CBA-02FF9BD6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4A4EE-98A8-ED75-4A2E-0DAD1905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A0B4-CC29-AD35-BD83-4B9EF32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3EB3-3711-C453-E6FA-66EBC74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7BF0F-1BFB-5930-68B6-2003979F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9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173D-969C-E1DB-810F-94D03F2D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5A187-4CB7-1201-374B-2C647E93A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102B1-DE01-8E4A-4F10-445BA7103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31BF-595A-67D9-70CF-5964F045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3F90-62FA-8784-7C25-64C66BEF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C1DA-D0EE-6712-C643-F5356B30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06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9581-33DC-8017-9DF8-1361B59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25F8D-0126-CA2C-7C18-C795AA85A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42C3-CD2E-DC1B-8DC6-D4A63090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4A4-70E7-E69F-0166-C18AEEBA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6F6C4-D61F-5CC8-BE60-42B972A0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5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7594B-2440-0F9C-A4C8-A7912EFB6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E6B1-9463-A7E6-EC43-ED24E6AD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61AE-BA74-671B-7E9B-A7FCFDB9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5D3E-A3B2-9E21-B235-6C8806D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1FCF-672D-673E-3D44-2158343E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84102" y="827314"/>
            <a:ext cx="2583543" cy="2601686"/>
          </a:xfrm>
          <a:custGeom>
            <a:avLst/>
            <a:gdLst>
              <a:gd name="connsiteX0" fmla="*/ 0 w 2583543"/>
              <a:gd name="connsiteY0" fmla="*/ 0 h 2601686"/>
              <a:gd name="connsiteX1" fmla="*/ 2583543 w 2583543"/>
              <a:gd name="connsiteY1" fmla="*/ 0 h 2601686"/>
              <a:gd name="connsiteX2" fmla="*/ 2583543 w 2583543"/>
              <a:gd name="connsiteY2" fmla="*/ 2601686 h 2601686"/>
              <a:gd name="connsiteX3" fmla="*/ 0 w 2583543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3" h="2601686">
                <a:moveTo>
                  <a:pt x="0" y="0"/>
                </a:moveTo>
                <a:lnTo>
                  <a:pt x="2583543" y="0"/>
                </a:lnTo>
                <a:lnTo>
                  <a:pt x="2583543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30853" y="3429000"/>
            <a:ext cx="2583542" cy="2601686"/>
          </a:xfrm>
          <a:custGeom>
            <a:avLst/>
            <a:gdLst>
              <a:gd name="connsiteX0" fmla="*/ 0 w 2583542"/>
              <a:gd name="connsiteY0" fmla="*/ 0 h 2601686"/>
              <a:gd name="connsiteX1" fmla="*/ 2583542 w 2583542"/>
              <a:gd name="connsiteY1" fmla="*/ 0 h 2601686"/>
              <a:gd name="connsiteX2" fmla="*/ 2583542 w 2583542"/>
              <a:gd name="connsiteY2" fmla="*/ 2601686 h 2601686"/>
              <a:gd name="connsiteX3" fmla="*/ 0 w 2583542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2" h="2601686">
                <a:moveTo>
                  <a:pt x="0" y="0"/>
                </a:moveTo>
                <a:lnTo>
                  <a:pt x="2583542" y="0"/>
                </a:lnTo>
                <a:lnTo>
                  <a:pt x="2583542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9224355" y="3429000"/>
            <a:ext cx="2583542" cy="2601686"/>
          </a:xfrm>
          <a:custGeom>
            <a:avLst/>
            <a:gdLst>
              <a:gd name="connsiteX0" fmla="*/ 0 w 2583542"/>
              <a:gd name="connsiteY0" fmla="*/ 0 h 2601686"/>
              <a:gd name="connsiteX1" fmla="*/ 2583542 w 2583542"/>
              <a:gd name="connsiteY1" fmla="*/ 0 h 2601686"/>
              <a:gd name="connsiteX2" fmla="*/ 2583542 w 2583542"/>
              <a:gd name="connsiteY2" fmla="*/ 2601686 h 2601686"/>
              <a:gd name="connsiteX3" fmla="*/ 0 w 2583542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2" h="2601686">
                <a:moveTo>
                  <a:pt x="0" y="0"/>
                </a:moveTo>
                <a:lnTo>
                  <a:pt x="2583542" y="0"/>
                </a:lnTo>
                <a:lnTo>
                  <a:pt x="2583542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277604" y="827314"/>
            <a:ext cx="2583541" cy="2601686"/>
          </a:xfrm>
          <a:custGeom>
            <a:avLst/>
            <a:gdLst>
              <a:gd name="connsiteX0" fmla="*/ 0 w 2583541"/>
              <a:gd name="connsiteY0" fmla="*/ 0 h 2601686"/>
              <a:gd name="connsiteX1" fmla="*/ 2583541 w 2583541"/>
              <a:gd name="connsiteY1" fmla="*/ 0 h 2601686"/>
              <a:gd name="connsiteX2" fmla="*/ 2583541 w 2583541"/>
              <a:gd name="connsiteY2" fmla="*/ 2601686 h 2601686"/>
              <a:gd name="connsiteX3" fmla="*/ 0 w 2583541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1" h="2601686">
                <a:moveTo>
                  <a:pt x="0" y="0"/>
                </a:moveTo>
                <a:lnTo>
                  <a:pt x="2583541" y="0"/>
                </a:lnTo>
                <a:lnTo>
                  <a:pt x="2583541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90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32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9EF6-8DA9-98F8-171B-F5997720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6CFA4-C8FC-F7C6-8FB0-A25220D9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7473-5916-C9DE-D2ED-ED31CADB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6F05-4509-AAE4-C427-97CC101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521E-F26C-52E6-C780-D024309A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39DF-F31E-0892-FB82-0E5169E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4660-B5F3-F57C-3203-888CC0B4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A049-BEEB-0693-EC0E-C33A2A1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1EEE-034D-CAFF-46F2-A9533C20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5FC3-C6AF-79CD-49D2-959DF17A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48A7-6E34-7EA6-2430-C851124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27D0-D393-CA3D-F23E-746D7503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2AB-A3BC-5B6E-FF4C-923D6F4B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0B0C-DDBD-7C73-2DDC-27F852B3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759C-B319-61B0-D007-262DDEB5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2EE1-1A5A-1E8F-B5AB-FADED319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1874-AE57-1049-6404-8DC535988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1385F-7032-F01C-E7A3-9DCEDA1B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007D6-071E-8A57-E4C7-A7CC8C9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92B4B-D48E-1A0C-A623-0427884D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4B15-8A89-E7D1-1351-3E5B90B0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D361-15CA-F414-FBAA-8C870557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F314-E14A-3B1A-BB51-4877BAF77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854A-233C-65A8-6F09-74B3E39C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5DD6D-E68B-A6F5-9CC5-E4BE86E7C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B15F-1325-C9CB-E752-C1EFF35BE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A7F96-BD82-4477-1826-274C7DCB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285F-064F-4114-A3B4-97374C57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65969-8A55-A73B-A86F-73C6CC53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4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B06D-9340-4FD1-0257-BBDD2641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E8895-98E1-D4E5-4594-D06BCFE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BB6B3-3363-3860-846A-1A99BC94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0951-C635-06EB-7F10-0273ACD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-power-point-templates.com/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B4CCA-C686-4D32-8D7B-1C32B2E2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25A5-8160-4EAD-B6B2-791E3A74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F5E0-79D1-4D7D-99B3-1FE815F8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188B-3DDD-4AB5-80E3-A20B86A22CA2}" type="datetimeFigureOut">
              <a:rPr lang="en-US" smtClean="0"/>
              <a:t>2023-07-21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10E6-02DB-4E2C-A882-EEFDBD8CA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CEE8-22D2-4D78-8ABA-E658B7F3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0034-9495-41C0-AFFF-1AC6AD4E6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129C7-7B76-4A11-B0F7-CE5D177B89A6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A7BB-8B38-42D8-92D7-777095D4F016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800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F8BD-8E46-203E-0963-67443098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958E-F0FE-69E7-65F7-B92E0B5C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E773-6314-7939-21E2-DD74A7E0E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F73C-A8CE-4A81-8069-D9219E5A7BF7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3A5F-C3C0-37C7-76A5-0A73C802B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8C78-BD10-222E-5104-39741777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ng a Database-First Model in Entity Framework">
            <a:extLst>
              <a:ext uri="{FF2B5EF4-FFF2-40B4-BE49-F238E27FC236}">
                <a16:creationId xmlns:a16="http://schemas.microsoft.com/office/drawing/2014/main" id="{EB778EE3-F9C8-3F96-6C56-8BAD13F6D05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2" r="13022"/>
          <a:stretch>
            <a:fillRect/>
          </a:stretch>
        </p:blipFill>
        <p:spPr bwMode="auto">
          <a:xfrm>
            <a:off x="0" y="0"/>
            <a:ext cx="99858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BC25-A196-4993-99CE-30194DDF646C}"/>
              </a:ext>
            </a:extLst>
          </p:cNvPr>
          <p:cNvSpPr txBox="1"/>
          <p:nvPr/>
        </p:nvSpPr>
        <p:spPr>
          <a:xfrm>
            <a:off x="6400801" y="3476685"/>
            <a:ext cx="4901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– Entity Framework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713913" y="15770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Improving our existing model. Diff Techniques we can apply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Model Complex Relationships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Seeding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Logging Techniques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Lazy Loading vs Eager Loading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Change Tracker</a:t>
            </a:r>
          </a:p>
        </p:txBody>
      </p:sp>
    </p:spTree>
    <p:extLst>
      <p:ext uri="{BB962C8B-B14F-4D97-AF65-F5344CB8AC3E}">
        <p14:creationId xmlns:p14="http://schemas.microsoft.com/office/powerpoint/2010/main" val="3677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713913" y="15770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Writing our own SQL queries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SqlServerTypeMapper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ModelBuilder</a:t>
            </a:r>
            <a:r>
              <a:rPr lang="en-US" dirty="0"/>
              <a:t> in different files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Concurrency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1AFE2-CC0D-4E71-DF91-97FC0F66ADF8}"/>
              </a:ext>
            </a:extLst>
          </p:cNvPr>
          <p:cNvSpPr txBox="1"/>
          <p:nvPr/>
        </p:nvSpPr>
        <p:spPr>
          <a:xfrm>
            <a:off x="6400801" y="3476685"/>
            <a:ext cx="49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Faleminderit!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1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2C676-B930-7257-75D7-994712827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4" y="0"/>
            <a:ext cx="10861965" cy="6858000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563BDC6-F81F-FAC6-3915-B1EBDD9B2AA4}"/>
              </a:ext>
            </a:extLst>
          </p:cNvPr>
          <p:cNvSpPr/>
          <p:nvPr/>
        </p:nvSpPr>
        <p:spPr>
          <a:xfrm rot="5400000">
            <a:off x="-2763983" y="2763983"/>
            <a:ext cx="6858001" cy="1330036"/>
          </a:xfrm>
          <a:prstGeom prst="triangle">
            <a:avLst/>
          </a:prstGeom>
          <a:solidFill>
            <a:srgbClr val="9F2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70CDA-98D8-134A-B4EB-34AE4B34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13" y="0"/>
            <a:ext cx="151014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D4A3D-960A-60BA-3757-54A37D5836DC}"/>
              </a:ext>
            </a:extLst>
          </p:cNvPr>
          <p:cNvSpPr txBox="1"/>
          <p:nvPr/>
        </p:nvSpPr>
        <p:spPr>
          <a:xfrm>
            <a:off x="360217" y="3013501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61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Providers</a:t>
            </a:r>
            <a:endParaRPr lang="en-US" sz="44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B637179-2D8C-754C-A704-0B513A4D4778}"/>
              </a:ext>
            </a:extLst>
          </p:cNvPr>
          <p:cNvSpPr/>
          <p:nvPr/>
        </p:nvSpPr>
        <p:spPr>
          <a:xfrm>
            <a:off x="520189" y="2572464"/>
            <a:ext cx="1485900" cy="1552575"/>
          </a:xfrm>
          <a:prstGeom prst="can">
            <a:avLst>
              <a:gd name="adj" fmla="val 3606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Instance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CD4F762-F563-9011-56FA-E0A13F1D1176}"/>
              </a:ext>
            </a:extLst>
          </p:cNvPr>
          <p:cNvSpPr/>
          <p:nvPr/>
        </p:nvSpPr>
        <p:spPr>
          <a:xfrm>
            <a:off x="1782919" y="4581263"/>
            <a:ext cx="1485900" cy="1634445"/>
          </a:xfrm>
          <a:prstGeom prst="can">
            <a:avLst>
              <a:gd name="adj" fmla="val 4750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447B649-1EE1-B1CC-90CE-30FEDF135D58}"/>
              </a:ext>
            </a:extLst>
          </p:cNvPr>
          <p:cNvSpPr/>
          <p:nvPr/>
        </p:nvSpPr>
        <p:spPr>
          <a:xfrm>
            <a:off x="6141568" y="4834975"/>
            <a:ext cx="1325169" cy="1447801"/>
          </a:xfrm>
          <a:prstGeom prst="can">
            <a:avLst>
              <a:gd name="adj" fmla="val 3865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DB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6B90D2A-DF24-3A61-921C-0738727788F7}"/>
              </a:ext>
            </a:extLst>
          </p:cNvPr>
          <p:cNvSpPr/>
          <p:nvPr/>
        </p:nvSpPr>
        <p:spPr>
          <a:xfrm>
            <a:off x="8574356" y="2409542"/>
            <a:ext cx="1512788" cy="1692639"/>
          </a:xfrm>
          <a:prstGeom prst="can">
            <a:avLst>
              <a:gd name="adj" fmla="val 4335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4873CF-0062-9470-55BE-06AC725F010A}"/>
              </a:ext>
            </a:extLst>
          </p:cNvPr>
          <p:cNvCxnSpPr>
            <a:cxnSpLocks/>
            <a:stCxn id="4" idx="3"/>
            <a:endCxn id="6" idx="4"/>
          </p:cNvCxnSpPr>
          <p:nvPr/>
        </p:nvCxnSpPr>
        <p:spPr>
          <a:xfrm flipH="1">
            <a:off x="3268819" y="3348752"/>
            <a:ext cx="2468511" cy="2049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50A62-7706-F48A-26D9-674CCB509BA4}"/>
              </a:ext>
            </a:extLst>
          </p:cNvPr>
          <p:cNvCxnSpPr>
            <a:cxnSpLocks/>
            <a:stCxn id="4" idx="3"/>
            <a:endCxn id="5" idx="4"/>
          </p:cNvCxnSpPr>
          <p:nvPr/>
        </p:nvCxnSpPr>
        <p:spPr>
          <a:xfrm flipH="1">
            <a:off x="2006089" y="3348752"/>
            <a:ext cx="37312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21FEA-3A55-0AFF-B07D-91C3E4A8FF79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5737330" y="3348752"/>
            <a:ext cx="4292995" cy="195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EC82DB-5559-0C32-B671-E742360001DF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5737330" y="3255862"/>
            <a:ext cx="2837026" cy="92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DA1668-2A89-6FE6-8DDC-6D3C9478780F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5737330" y="3348752"/>
            <a:ext cx="404238" cy="221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68CCE074-28A1-1E9F-4484-EA96DDB0E934}"/>
              </a:ext>
            </a:extLst>
          </p:cNvPr>
          <p:cNvSpPr/>
          <p:nvPr/>
        </p:nvSpPr>
        <p:spPr>
          <a:xfrm>
            <a:off x="10030325" y="4390125"/>
            <a:ext cx="1485900" cy="1825587"/>
          </a:xfrm>
          <a:prstGeom prst="can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 DB-Azure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1AE14-0672-3816-BEBE-8FC242F66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4" t="9899" r="29697" b="10704"/>
          <a:stretch/>
        </p:blipFill>
        <p:spPr>
          <a:xfrm>
            <a:off x="10461329" y="4480091"/>
            <a:ext cx="655197" cy="612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C622EB86-1C46-D1E8-94C6-0CE9455CFFDD}"/>
              </a:ext>
            </a:extLst>
          </p:cNvPr>
          <p:cNvSpPr/>
          <p:nvPr/>
        </p:nvSpPr>
        <p:spPr>
          <a:xfrm>
            <a:off x="4980936" y="1656114"/>
            <a:ext cx="1512788" cy="1692638"/>
          </a:xfrm>
          <a:prstGeom prst="can">
            <a:avLst>
              <a:gd name="adj" fmla="val 460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8ADB318F-F9B9-6DAF-04A9-841F439FE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t="13277" r="17473" b="38702"/>
          <a:stretch/>
        </p:blipFill>
        <p:spPr bwMode="auto">
          <a:xfrm>
            <a:off x="5333092" y="1736815"/>
            <a:ext cx="808476" cy="575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B13614F9-BD16-E887-52F3-CE86457A6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803" y="2526716"/>
            <a:ext cx="598328" cy="5454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Oracle Database Oracle Corporation Logo, PNG, 2543x579px, Oracle Database,  Brand, Computer Software, Database, Decal Download Free">
            <a:extLst>
              <a:ext uri="{FF2B5EF4-FFF2-40B4-BE49-F238E27FC236}">
                <a16:creationId xmlns:a16="http://schemas.microsoft.com/office/drawing/2014/main" id="{A166CEAC-D520-97A2-38E5-926FFBE5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39" y="5004512"/>
            <a:ext cx="784694" cy="1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8" descr="Hosted MySQL - Amazon RDS for MySQL - AWS">
            <a:extLst>
              <a:ext uri="{FF2B5EF4-FFF2-40B4-BE49-F238E27FC236}">
                <a16:creationId xmlns:a16="http://schemas.microsoft.com/office/drawing/2014/main" id="{A5A5817E-1638-8F99-0429-A5DF555F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58" y="4620645"/>
            <a:ext cx="924309" cy="4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4E5E4FBC-7FFB-C58F-5350-620D94012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t="13277" r="17473" b="38702"/>
          <a:stretch/>
        </p:blipFill>
        <p:spPr bwMode="auto">
          <a:xfrm>
            <a:off x="921910" y="2655209"/>
            <a:ext cx="682459" cy="5155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0DBD84B1-4987-AC0C-8295-80A63EF59794}"/>
              </a:ext>
            </a:extLst>
          </p:cNvPr>
          <p:cNvSpPr/>
          <p:nvPr/>
        </p:nvSpPr>
        <p:spPr>
          <a:xfrm>
            <a:off x="9118080" y="2297300"/>
            <a:ext cx="1829870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PROD.1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41B21A-9BB5-9E85-E457-B6B6AEDF6A82}"/>
              </a:ext>
            </a:extLst>
          </p:cNvPr>
          <p:cNvSpPr/>
          <p:nvPr/>
        </p:nvSpPr>
        <p:spPr>
          <a:xfrm>
            <a:off x="868783" y="3114007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DB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1B661F6-8641-56B5-094B-2A430F33D684}"/>
              </a:ext>
            </a:extLst>
          </p:cNvPr>
          <p:cNvSpPr/>
          <p:nvPr/>
        </p:nvSpPr>
        <p:spPr>
          <a:xfrm>
            <a:off x="3015354" y="2014781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Dev.2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BE7EBB7-C481-0F1C-8D45-B6BCC8B8884F}"/>
              </a:ext>
            </a:extLst>
          </p:cNvPr>
          <p:cNvSpPr/>
          <p:nvPr/>
        </p:nvSpPr>
        <p:spPr>
          <a:xfrm>
            <a:off x="3015354" y="4335528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Dev.3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E5438C9-156D-D245-FFE3-836667C1BBE3}"/>
              </a:ext>
            </a:extLst>
          </p:cNvPr>
          <p:cNvSpPr/>
          <p:nvPr/>
        </p:nvSpPr>
        <p:spPr>
          <a:xfrm>
            <a:off x="5719055" y="3248314"/>
            <a:ext cx="158283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AB3C7058-53F3-1D5B-C782-E7698933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14" y="1309586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2D9ABCC9-73B7-93C6-5B68-B5B9BE1F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6" y="3738565"/>
            <a:ext cx="866820" cy="803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97C47BD-EC18-C78A-39F2-BC588687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6" y="2613322"/>
            <a:ext cx="579491" cy="9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C74A309D-9559-39BF-C14A-78FFD600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09" y="2684637"/>
            <a:ext cx="926524" cy="858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EC871C01-ECC8-EE5D-D31F-90471CA9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40" y="2666474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927D38D0-F444-C229-08E9-E5D8E3C3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002" y="1975507"/>
            <a:ext cx="866820" cy="803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58677FD1-4BE7-3F9C-35D3-91726311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47" y="1839323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8">
            <a:extLst>
              <a:ext uri="{FF2B5EF4-FFF2-40B4-BE49-F238E27FC236}">
                <a16:creationId xmlns:a16="http://schemas.microsoft.com/office/drawing/2014/main" id="{E7FDA608-379C-E308-FC4C-EBE9B138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078" y="1641993"/>
            <a:ext cx="579491" cy="9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471A3B67-C7DC-DE54-3994-B3077DDF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815" y="2811943"/>
            <a:ext cx="833342" cy="7694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uman Behavior,Reading,Business PNG Clipart - Royalty Free SVG / PNG">
            <a:extLst>
              <a:ext uri="{FF2B5EF4-FFF2-40B4-BE49-F238E27FC236}">
                <a16:creationId xmlns:a16="http://schemas.microsoft.com/office/drawing/2014/main" id="{432DBCF4-0744-D84F-8028-49C7B9C8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31" y="2802726"/>
            <a:ext cx="819966" cy="7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6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C6D00E9E-3CB2-4482-B913-114AF5890E5C}"/>
              </a:ext>
            </a:extLst>
          </p:cNvPr>
          <p:cNvSpPr txBox="1">
            <a:spLocks/>
          </p:cNvSpPr>
          <p:nvPr/>
        </p:nvSpPr>
        <p:spPr>
          <a:xfrm>
            <a:off x="384102" y="482405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4D9DA4C1-7078-4E38-B05F-7E92BDF85B45}"/>
              </a:ext>
            </a:extLst>
          </p:cNvPr>
          <p:cNvSpPr txBox="1">
            <a:spLocks/>
          </p:cNvSpPr>
          <p:nvPr/>
        </p:nvSpPr>
        <p:spPr>
          <a:xfrm>
            <a:off x="384101" y="436047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B396BA02-3A77-453A-9244-540F7DAF243C}"/>
              </a:ext>
            </a:extLst>
          </p:cNvPr>
          <p:cNvSpPr txBox="1">
            <a:spLocks/>
          </p:cNvSpPr>
          <p:nvPr/>
        </p:nvSpPr>
        <p:spPr>
          <a:xfrm>
            <a:off x="3330854" y="230400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012A7600-3839-40E0-A066-D8B643FCE8DE}"/>
              </a:ext>
            </a:extLst>
          </p:cNvPr>
          <p:cNvSpPr txBox="1">
            <a:spLocks/>
          </p:cNvSpPr>
          <p:nvPr/>
        </p:nvSpPr>
        <p:spPr>
          <a:xfrm>
            <a:off x="3330853" y="184042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53B12B-A755-4618-7410-D374F7C5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8" y="1065474"/>
            <a:ext cx="5217334" cy="5393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80D93-2F62-6770-40E6-A34F9913B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065474"/>
            <a:ext cx="5141712" cy="5393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7EE0F2-E1AE-4261-87C8-70823203DE71}"/>
              </a:ext>
            </a:extLst>
          </p:cNvPr>
          <p:cNvSpPr txBox="1"/>
          <p:nvPr/>
        </p:nvSpPr>
        <p:spPr>
          <a:xfrm>
            <a:off x="542925" y="157234"/>
            <a:ext cx="12306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 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vs C# objects &amp; collections</a:t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4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Komunikimi me 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BC7FE-62B1-D8D9-B0E1-471473EBF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3496" r="988" b="2419"/>
          <a:stretch/>
        </p:blipFill>
        <p:spPr>
          <a:xfrm>
            <a:off x="1186329" y="2133600"/>
            <a:ext cx="9721816" cy="3435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3E94D-932A-48DE-F102-2B2D2923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9" y="1777446"/>
            <a:ext cx="9721809" cy="41482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D969D4-80CA-251B-E4A9-88667E220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1481" r="1140" b="1600"/>
          <a:stretch/>
        </p:blipFill>
        <p:spPr>
          <a:xfrm>
            <a:off x="1186329" y="1560945"/>
            <a:ext cx="9721803" cy="46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F48D8E9-DA7E-00B5-B719-A67ABB928E20}"/>
              </a:ext>
            </a:extLst>
          </p:cNvPr>
          <p:cNvSpPr/>
          <p:nvPr/>
        </p:nvSpPr>
        <p:spPr>
          <a:xfrm>
            <a:off x="4474387" y="3761009"/>
            <a:ext cx="2801566" cy="2722762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00C9A-46C9-FC39-2752-0B1CF868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89" y="4643227"/>
            <a:ext cx="2063151" cy="14980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160C48-B1C0-5D9D-EA83-5A3BF4900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36" y="258549"/>
            <a:ext cx="2761917" cy="12801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F685F2CC-0D87-7666-1769-54BB54535BD0}"/>
              </a:ext>
            </a:extLst>
          </p:cNvPr>
          <p:cNvSpPr/>
          <p:nvPr/>
        </p:nvSpPr>
        <p:spPr>
          <a:xfrm>
            <a:off x="5735740" y="3096991"/>
            <a:ext cx="278860" cy="995397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C50720D-9AFE-1DCD-4FDC-01CE675EE26F}"/>
              </a:ext>
            </a:extLst>
          </p:cNvPr>
          <p:cNvSpPr/>
          <p:nvPr/>
        </p:nvSpPr>
        <p:spPr>
          <a:xfrm>
            <a:off x="5776473" y="1569251"/>
            <a:ext cx="225965" cy="724421"/>
          </a:xfrm>
          <a:prstGeom prst="up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517AAEF9-D288-32D9-924A-69A4C8580F66}"/>
              </a:ext>
            </a:extLst>
          </p:cNvPr>
          <p:cNvSpPr/>
          <p:nvPr/>
        </p:nvSpPr>
        <p:spPr>
          <a:xfrm rot="10800000">
            <a:off x="3443644" y="2154805"/>
            <a:ext cx="4863052" cy="1081053"/>
          </a:xfrm>
          <a:prstGeom prst="round2DiagRect">
            <a:avLst>
              <a:gd name="adj1" fmla="val 2905"/>
              <a:gd name="adj2" fmla="val 0"/>
            </a:avLst>
          </a:prstGeom>
          <a:ln/>
          <a:scene3d>
            <a:camera prst="isometricOffAxis2Top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6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Avantazhet e ORM</a:t>
            </a:r>
            <a:endParaRPr lang="en-US" sz="44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Përshpejton</a:t>
            </a:r>
            <a:r>
              <a:rPr lang="en-US" dirty="0"/>
              <a:t> </a:t>
            </a:r>
            <a:r>
              <a:rPr lang="en-US" dirty="0" err="1"/>
              <a:t>kohën</a:t>
            </a:r>
            <a:r>
              <a:rPr lang="en-US" dirty="0"/>
              <a:t> e </a:t>
            </a:r>
            <a:r>
              <a:rPr lang="en-US" dirty="0" err="1"/>
              <a:t>zhvillimit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soft-</a:t>
            </a:r>
            <a:r>
              <a:rPr lang="en-US" dirty="0" err="1"/>
              <a:t>i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kostot</a:t>
            </a:r>
            <a:r>
              <a:rPr lang="en-US" dirty="0"/>
              <a:t> e </a:t>
            </a:r>
            <a:r>
              <a:rPr lang="en-US" dirty="0" err="1"/>
              <a:t>zhvillimit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Menaxhon</a:t>
            </a:r>
            <a:r>
              <a:rPr lang="en-US" dirty="0"/>
              <a:t> </a:t>
            </a:r>
            <a:r>
              <a:rPr lang="en-US" dirty="0" err="1"/>
              <a:t>logjikën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dizenjim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ndërveprim</a:t>
            </a:r>
            <a:r>
              <a:rPr lang="en-US" dirty="0"/>
              <a:t> me </a:t>
            </a:r>
            <a:r>
              <a:rPr lang="en-US" dirty="0" err="1"/>
              <a:t>databazën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Shkruhet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leximin</a:t>
            </a:r>
            <a:r>
              <a:rPr lang="en-US" dirty="0"/>
              <a:t> apo </a:t>
            </a:r>
            <a:r>
              <a:rPr lang="en-US" dirty="0" err="1"/>
              <a:t>shkrimin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Tejkalon</a:t>
            </a:r>
            <a:r>
              <a:rPr lang="en-US" dirty="0"/>
              <a:t> </a:t>
            </a:r>
            <a:r>
              <a:rPr lang="en-US" dirty="0" err="1"/>
              <a:t>veshtirësitë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lindin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databaza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713913" y="15770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Console App with Entity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MVC App with Entity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DbContext</a:t>
            </a:r>
            <a:r>
              <a:rPr lang="en-US" dirty="0"/>
              <a:t> &amp; </a:t>
            </a:r>
            <a:r>
              <a:rPr lang="en-US" dirty="0" err="1"/>
              <a:t>DbSet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Simple Data Modeling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FluentAPI</a:t>
            </a:r>
            <a:r>
              <a:rPr lang="en-US" dirty="0"/>
              <a:t>, </a:t>
            </a:r>
            <a:r>
              <a:rPr lang="en-US" dirty="0" err="1"/>
              <a:t>DataAnnotations</a:t>
            </a:r>
            <a:r>
              <a:rPr lang="en-US" dirty="0"/>
              <a:t>, 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Scaffolding an Existing Database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EF Migrations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6994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30166-logistics-presentation-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261</Words>
  <Application>Microsoft Office PowerPoint</Application>
  <PresentationFormat>Widescreen</PresentationFormat>
  <Paragraphs>65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30166-logistics-presentation-1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30166-logistics-presentation-1</dc:title>
  <dc:creator>Shila Shehu</dc:creator>
  <cp:lastModifiedBy>Jorind Plasa</cp:lastModifiedBy>
  <cp:revision>49</cp:revision>
  <dcterms:created xsi:type="dcterms:W3CDTF">2020-10-10T09:58:13Z</dcterms:created>
  <dcterms:modified xsi:type="dcterms:W3CDTF">2023-07-23T00:05:48Z</dcterms:modified>
</cp:coreProperties>
</file>